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341"/>
  </p:handoutMasterIdLst>
  <p:sldIdLst>
    <p:sldId id="256" r:id="rId3"/>
    <p:sldId id="295" r:id="rId4"/>
    <p:sldId id="793" r:id="rId5"/>
    <p:sldId id="327" r:id="rId7"/>
    <p:sldId id="325" r:id="rId8"/>
    <p:sldId id="488" r:id="rId9"/>
    <p:sldId id="587" r:id="rId10"/>
    <p:sldId id="489" r:id="rId11"/>
    <p:sldId id="904" r:id="rId12"/>
    <p:sldId id="905" r:id="rId13"/>
    <p:sldId id="592" r:id="rId14"/>
    <p:sldId id="889" r:id="rId15"/>
    <p:sldId id="794" r:id="rId16"/>
    <p:sldId id="593" r:id="rId17"/>
    <p:sldId id="326" r:id="rId18"/>
    <p:sldId id="331" r:id="rId19"/>
    <p:sldId id="494" r:id="rId20"/>
    <p:sldId id="492" r:id="rId21"/>
    <p:sldId id="332" r:id="rId22"/>
    <p:sldId id="444" r:id="rId23"/>
    <p:sldId id="594" r:id="rId24"/>
    <p:sldId id="419" r:id="rId25"/>
    <p:sldId id="588" r:id="rId26"/>
    <p:sldId id="525" r:id="rId27"/>
    <p:sldId id="595" r:id="rId28"/>
    <p:sldId id="596" r:id="rId29"/>
    <p:sldId id="578" r:id="rId30"/>
    <p:sldId id="597" r:id="rId31"/>
    <p:sldId id="598" r:id="rId32"/>
    <p:sldId id="497" r:id="rId33"/>
    <p:sldId id="401" r:id="rId34"/>
    <p:sldId id="340" r:id="rId35"/>
    <p:sldId id="599" r:id="rId36"/>
    <p:sldId id="600" r:id="rId37"/>
    <p:sldId id="601" r:id="rId38"/>
    <p:sldId id="602" r:id="rId39"/>
    <p:sldId id="405" r:id="rId40"/>
    <p:sldId id="603" r:id="rId41"/>
    <p:sldId id="500" r:id="rId42"/>
    <p:sldId id="501" r:id="rId43"/>
    <p:sldId id="795" r:id="rId44"/>
    <p:sldId id="735" r:id="rId45"/>
    <p:sldId id="770" r:id="rId46"/>
    <p:sldId id="771" r:id="rId47"/>
    <p:sldId id="772" r:id="rId48"/>
    <p:sldId id="773" r:id="rId49"/>
    <p:sldId id="891" r:id="rId50"/>
    <p:sldId id="741" r:id="rId51"/>
    <p:sldId id="740" r:id="rId52"/>
    <p:sldId id="742" r:id="rId53"/>
    <p:sldId id="774" r:id="rId54"/>
    <p:sldId id="893" r:id="rId55"/>
    <p:sldId id="775" r:id="rId56"/>
    <p:sldId id="782" r:id="rId57"/>
    <p:sldId id="907" r:id="rId58"/>
    <p:sldId id="778" r:id="rId59"/>
    <p:sldId id="779" r:id="rId60"/>
    <p:sldId id="780" r:id="rId61"/>
    <p:sldId id="748" r:id="rId62"/>
    <p:sldId id="749" r:id="rId63"/>
    <p:sldId id="750" r:id="rId64"/>
    <p:sldId id="752" r:id="rId65"/>
    <p:sldId id="760" r:id="rId66"/>
    <p:sldId id="761" r:id="rId67"/>
    <p:sldId id="762" r:id="rId68"/>
    <p:sldId id="763" r:id="rId69"/>
    <p:sldId id="764" r:id="rId70"/>
    <p:sldId id="765" r:id="rId71"/>
    <p:sldId id="766" r:id="rId72"/>
    <p:sldId id="767" r:id="rId73"/>
    <p:sldId id="768" r:id="rId74"/>
    <p:sldId id="783" r:id="rId75"/>
    <p:sldId id="620" r:id="rId76"/>
    <p:sldId id="621" r:id="rId77"/>
    <p:sldId id="604" r:id="rId78"/>
    <p:sldId id="503" r:id="rId79"/>
    <p:sldId id="345" r:id="rId80"/>
    <p:sldId id="504" r:id="rId81"/>
    <p:sldId id="505" r:id="rId82"/>
    <p:sldId id="605" r:id="rId83"/>
    <p:sldId id="506" r:id="rId84"/>
    <p:sldId id="507" r:id="rId85"/>
    <p:sldId id="622" r:id="rId86"/>
    <p:sldId id="606" r:id="rId87"/>
    <p:sldId id="608" r:id="rId88"/>
    <p:sldId id="607" r:id="rId89"/>
    <p:sldId id="509" r:id="rId90"/>
    <p:sldId id="510" r:id="rId91"/>
    <p:sldId id="526" r:id="rId92"/>
    <p:sldId id="609" r:id="rId93"/>
    <p:sldId id="610" r:id="rId94"/>
    <p:sldId id="512" r:id="rId95"/>
    <p:sldId id="514" r:id="rId96"/>
    <p:sldId id="612" r:id="rId97"/>
    <p:sldId id="517" r:id="rId98"/>
    <p:sldId id="518" r:id="rId99"/>
    <p:sldId id="613" r:id="rId100"/>
    <p:sldId id="614" r:id="rId101"/>
    <p:sldId id="519" r:id="rId102"/>
    <p:sldId id="615" r:id="rId103"/>
    <p:sldId id="520" r:id="rId104"/>
    <p:sldId id="358" r:id="rId105"/>
    <p:sldId id="445" r:id="rId106"/>
    <p:sldId id="466" r:id="rId107"/>
    <p:sldId id="616" r:id="rId108"/>
    <p:sldId id="618" r:id="rId109"/>
    <p:sldId id="521" r:id="rId110"/>
    <p:sldId id="529" r:id="rId111"/>
    <p:sldId id="528" r:id="rId112"/>
    <p:sldId id="450" r:id="rId113"/>
    <p:sldId id="409" r:id="rId114"/>
    <p:sldId id="581" r:id="rId115"/>
    <p:sldId id="421" r:id="rId116"/>
    <p:sldId id="522" r:id="rId117"/>
    <p:sldId id="523" r:id="rId118"/>
    <p:sldId id="619" r:id="rId119"/>
    <p:sldId id="373" r:id="rId120"/>
    <p:sldId id="374" r:id="rId121"/>
    <p:sldId id="364" r:id="rId122"/>
    <p:sldId id="410" r:id="rId123"/>
    <p:sldId id="365" r:id="rId124"/>
    <p:sldId id="422" r:id="rId125"/>
    <p:sldId id="423" r:id="rId126"/>
    <p:sldId id="416" r:id="rId127"/>
    <p:sldId id="446" r:id="rId128"/>
    <p:sldId id="417" r:id="rId129"/>
    <p:sldId id="411" r:id="rId130"/>
    <p:sldId id="412" r:id="rId131"/>
    <p:sldId id="415" r:id="rId132"/>
    <p:sldId id="414" r:id="rId133"/>
    <p:sldId id="895" r:id="rId134"/>
    <p:sldId id="367" r:id="rId135"/>
    <p:sldId id="368" r:id="rId136"/>
    <p:sldId id="369" r:id="rId137"/>
    <p:sldId id="623" r:id="rId138"/>
    <p:sldId id="624" r:id="rId139"/>
    <p:sldId id="625" r:id="rId140"/>
    <p:sldId id="427" r:id="rId141"/>
    <p:sldId id="429" r:id="rId142"/>
    <p:sldId id="585" r:id="rId143"/>
    <p:sldId id="586" r:id="rId144"/>
    <p:sldId id="784" r:id="rId145"/>
    <p:sldId id="785" r:id="rId146"/>
    <p:sldId id="792" r:id="rId147"/>
    <p:sldId id="790" r:id="rId148"/>
    <p:sldId id="788" r:id="rId149"/>
    <p:sldId id="789" r:id="rId150"/>
    <p:sldId id="627" r:id="rId151"/>
    <p:sldId id="799" r:id="rId152"/>
    <p:sldId id="800" r:id="rId153"/>
    <p:sldId id="890" r:id="rId154"/>
    <p:sldId id="829" r:id="rId155"/>
    <p:sldId id="830" r:id="rId156"/>
    <p:sldId id="831" r:id="rId157"/>
    <p:sldId id="832" r:id="rId158"/>
    <p:sldId id="834" r:id="rId159"/>
    <p:sldId id="835" r:id="rId160"/>
    <p:sldId id="836" r:id="rId161"/>
    <p:sldId id="812" r:id="rId162"/>
    <p:sldId id="837" r:id="rId163"/>
    <p:sldId id="838" r:id="rId164"/>
    <p:sldId id="839" r:id="rId165"/>
    <p:sldId id="840" r:id="rId166"/>
    <p:sldId id="841" r:id="rId167"/>
    <p:sldId id="842" r:id="rId168"/>
    <p:sldId id="843" r:id="rId169"/>
    <p:sldId id="824" r:id="rId170"/>
    <p:sldId id="825" r:id="rId171"/>
    <p:sldId id="826" r:id="rId172"/>
    <p:sldId id="665" r:id="rId173"/>
    <p:sldId id="896" r:id="rId174"/>
    <p:sldId id="653" r:id="rId175"/>
    <p:sldId id="654" r:id="rId176"/>
    <p:sldId id="655" r:id="rId177"/>
    <p:sldId id="796" r:id="rId178"/>
    <p:sldId id="797" r:id="rId179"/>
    <p:sldId id="798" r:id="rId180"/>
    <p:sldId id="630" r:id="rId181"/>
    <p:sldId id="629" r:id="rId182"/>
    <p:sldId id="656" r:id="rId183"/>
    <p:sldId id="657" r:id="rId184"/>
    <p:sldId id="632" r:id="rId185"/>
    <p:sldId id="658" r:id="rId186"/>
    <p:sldId id="663" r:id="rId187"/>
    <p:sldId id="664" r:id="rId188"/>
    <p:sldId id="633" r:id="rId189"/>
    <p:sldId id="634" r:id="rId190"/>
    <p:sldId id="635" r:id="rId191"/>
    <p:sldId id="636" r:id="rId192"/>
    <p:sldId id="637" r:id="rId193"/>
    <p:sldId id="897" r:id="rId194"/>
    <p:sldId id="667" r:id="rId195"/>
    <p:sldId id="668" r:id="rId196"/>
    <p:sldId id="638" r:id="rId197"/>
    <p:sldId id="639" r:id="rId198"/>
    <p:sldId id="640" r:id="rId199"/>
    <p:sldId id="641" r:id="rId200"/>
    <p:sldId id="642" r:id="rId201"/>
    <p:sldId id="643" r:id="rId202"/>
    <p:sldId id="644" r:id="rId203"/>
    <p:sldId id="669" r:id="rId204"/>
    <p:sldId id="646" r:id="rId205"/>
    <p:sldId id="647" r:id="rId206"/>
    <p:sldId id="670" r:id="rId207"/>
    <p:sldId id="648" r:id="rId208"/>
    <p:sldId id="650" r:id="rId209"/>
    <p:sldId id="651" r:id="rId210"/>
    <p:sldId id="652" r:id="rId211"/>
    <p:sldId id="910" r:id="rId212"/>
    <p:sldId id="671" r:id="rId213"/>
    <p:sldId id="844" r:id="rId214"/>
    <p:sldId id="845" r:id="rId215"/>
    <p:sldId id="846" r:id="rId216"/>
    <p:sldId id="847" r:id="rId217"/>
    <p:sldId id="848" r:id="rId218"/>
    <p:sldId id="849" r:id="rId219"/>
    <p:sldId id="850" r:id="rId220"/>
    <p:sldId id="851" r:id="rId221"/>
    <p:sldId id="852" r:id="rId222"/>
    <p:sldId id="853" r:id="rId223"/>
    <p:sldId id="854" r:id="rId224"/>
    <p:sldId id="855" r:id="rId225"/>
    <p:sldId id="856" r:id="rId226"/>
    <p:sldId id="857" r:id="rId227"/>
    <p:sldId id="858" r:id="rId228"/>
    <p:sldId id="859" r:id="rId229"/>
    <p:sldId id="860" r:id="rId230"/>
    <p:sldId id="861" r:id="rId231"/>
    <p:sldId id="863" r:id="rId232"/>
    <p:sldId id="862" r:id="rId233"/>
    <p:sldId id="864" r:id="rId234"/>
    <p:sldId id="865" r:id="rId235"/>
    <p:sldId id="672" r:id="rId236"/>
    <p:sldId id="370" r:id="rId237"/>
    <p:sldId id="377" r:id="rId238"/>
    <p:sldId id="477" r:id="rId239"/>
    <p:sldId id="378" r:id="rId240"/>
    <p:sldId id="470" r:id="rId241"/>
    <p:sldId id="679" r:id="rId242"/>
    <p:sldId id="673" r:id="rId243"/>
    <p:sldId id="674" r:id="rId244"/>
    <p:sldId id="675" r:id="rId245"/>
    <p:sldId id="676" r:id="rId246"/>
    <p:sldId id="677" r:id="rId247"/>
    <p:sldId id="678" r:id="rId248"/>
    <p:sldId id="680" r:id="rId249"/>
    <p:sldId id="681" r:id="rId250"/>
    <p:sldId id="682" r:id="rId251"/>
    <p:sldId id="898" r:id="rId252"/>
    <p:sldId id="372" r:id="rId253"/>
    <p:sldId id="439" r:id="rId254"/>
    <p:sldId id="451" r:id="rId255"/>
    <p:sldId id="442" r:id="rId256"/>
    <p:sldId id="589" r:id="rId257"/>
    <p:sldId id="899" r:id="rId258"/>
    <p:sldId id="683" r:id="rId259"/>
    <p:sldId id="866" r:id="rId260"/>
    <p:sldId id="867" r:id="rId261"/>
    <p:sldId id="868" r:id="rId262"/>
    <p:sldId id="869" r:id="rId263"/>
    <p:sldId id="870" r:id="rId264"/>
    <p:sldId id="871" r:id="rId265"/>
    <p:sldId id="872" r:id="rId266"/>
    <p:sldId id="873" r:id="rId267"/>
    <p:sldId id="874" r:id="rId268"/>
    <p:sldId id="900" r:id="rId269"/>
    <p:sldId id="875" r:id="rId270"/>
    <p:sldId id="901" r:id="rId271"/>
    <p:sldId id="684" r:id="rId272"/>
    <p:sldId id="685" r:id="rId273"/>
    <p:sldId id="686" r:id="rId274"/>
    <p:sldId id="687" r:id="rId275"/>
    <p:sldId id="689" r:id="rId276"/>
    <p:sldId id="690" r:id="rId277"/>
    <p:sldId id="691" r:id="rId278"/>
    <p:sldId id="692" r:id="rId279"/>
    <p:sldId id="693" r:id="rId280"/>
    <p:sldId id="724" r:id="rId281"/>
    <p:sldId id="694" r:id="rId282"/>
    <p:sldId id="725" r:id="rId283"/>
    <p:sldId id="695" r:id="rId284"/>
    <p:sldId id="696" r:id="rId285"/>
    <p:sldId id="697" r:id="rId286"/>
    <p:sldId id="698" r:id="rId287"/>
    <p:sldId id="699" r:id="rId288"/>
    <p:sldId id="700" r:id="rId289"/>
    <p:sldId id="701" r:id="rId290"/>
    <p:sldId id="702" r:id="rId291"/>
    <p:sldId id="703" r:id="rId292"/>
    <p:sldId id="704" r:id="rId293"/>
    <p:sldId id="705" r:id="rId294"/>
    <p:sldId id="706" r:id="rId295"/>
    <p:sldId id="707" r:id="rId296"/>
    <p:sldId id="708" r:id="rId297"/>
    <p:sldId id="709" r:id="rId298"/>
    <p:sldId id="710" r:id="rId299"/>
    <p:sldId id="711" r:id="rId300"/>
    <p:sldId id="713" r:id="rId301"/>
    <p:sldId id="714" r:id="rId302"/>
    <p:sldId id="716" r:id="rId303"/>
    <p:sldId id="717" r:id="rId304"/>
    <p:sldId id="726" r:id="rId305"/>
    <p:sldId id="719" r:id="rId306"/>
    <p:sldId id="727" r:id="rId307"/>
    <p:sldId id="721" r:id="rId308"/>
    <p:sldId id="722" r:id="rId309"/>
    <p:sldId id="723" r:id="rId310"/>
    <p:sldId id="902" r:id="rId311"/>
    <p:sldId id="559" r:id="rId312"/>
    <p:sldId id="560" r:id="rId313"/>
    <p:sldId id="728" r:id="rId314"/>
    <p:sldId id="561" r:id="rId315"/>
    <p:sldId id="562" r:id="rId316"/>
    <p:sldId id="729" r:id="rId317"/>
    <p:sldId id="563" r:id="rId318"/>
    <p:sldId id="564" r:id="rId319"/>
    <p:sldId id="565" r:id="rId320"/>
    <p:sldId id="730" r:id="rId321"/>
    <p:sldId id="569" r:id="rId322"/>
    <p:sldId id="731" r:id="rId323"/>
    <p:sldId id="732" r:id="rId324"/>
    <p:sldId id="734" r:id="rId325"/>
    <p:sldId id="876" r:id="rId326"/>
    <p:sldId id="877" r:id="rId327"/>
    <p:sldId id="878" r:id="rId328"/>
    <p:sldId id="879" r:id="rId329"/>
    <p:sldId id="880" r:id="rId330"/>
    <p:sldId id="881" r:id="rId331"/>
    <p:sldId id="882" r:id="rId332"/>
    <p:sldId id="883" r:id="rId333"/>
    <p:sldId id="903" r:id="rId334"/>
    <p:sldId id="884" r:id="rId335"/>
    <p:sldId id="885" r:id="rId336"/>
    <p:sldId id="886" r:id="rId337"/>
    <p:sldId id="887" r:id="rId338"/>
    <p:sldId id="888" r:id="rId339"/>
    <p:sldId id="584" r:id="rId340"/>
  </p:sldIdLst>
  <p:sldSz cx="9144000" cy="6858000" type="screen4x3"/>
  <p:notesSz cx="6858000" cy="9144000"/>
  <p:custDataLst>
    <p:tags r:id="rId346"/>
  </p:custDataLst>
  <p:defaultTextStyle>
    <a:defPPr>
      <a:defRPr lang="en-US"/>
    </a:defPPr>
    <a:lvl1pPr algn="l" rtl="0" eaLnBrk="0" fontAlgn="base" hangingPunct="0">
      <a:spcBef>
        <a:spcPct val="20000"/>
      </a:spcBef>
      <a:spcAft>
        <a:spcPct val="0"/>
      </a:spcAft>
      <a:defRPr sz="20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20000"/>
      </a:spcBef>
      <a:spcAft>
        <a:spcPct val="0"/>
      </a:spcAft>
      <a:defRPr sz="20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20000"/>
      </a:spcBef>
      <a:spcAft>
        <a:spcPct val="0"/>
      </a:spcAft>
      <a:defRPr sz="20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20000"/>
      </a:spcBef>
      <a:spcAft>
        <a:spcPct val="0"/>
      </a:spcAft>
      <a:defRPr sz="20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20000"/>
      </a:spcBef>
      <a:spcAft>
        <a:spcPct val="0"/>
      </a:spcAft>
      <a:defRPr sz="20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b="1"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ang"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137325"/>
    <a:srgbClr val="0000FF"/>
    <a:srgbClr val="6699FF"/>
    <a:srgbClr val="D8E8EA"/>
    <a:srgbClr val="008AF2"/>
    <a:srgbClr val="A514AC"/>
    <a:srgbClr val="CC00FF"/>
    <a:srgbClr val="FFD84B"/>
    <a:srgbClr val="C8F5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81" autoAdjust="0"/>
    <p:restoredTop sz="89490" autoAdjust="0"/>
  </p:normalViewPr>
  <p:slideViewPr>
    <p:cSldViewPr>
      <p:cViewPr varScale="1">
        <p:scale>
          <a:sx n="115" d="100"/>
          <a:sy n="115" d="100"/>
        </p:scale>
        <p:origin x="1086" y="114"/>
      </p:cViewPr>
      <p:guideLst>
        <p:guide orient="horz" pos="2143"/>
        <p:guide pos="2892"/>
      </p:guideLst>
    </p:cSldViewPr>
  </p:slideViewPr>
  <p:outlineViewPr>
    <p:cViewPr>
      <p:scale>
        <a:sx n="33" d="100"/>
        <a:sy n="33" d="100"/>
      </p:scale>
      <p:origin x="0" y="12749"/>
    </p:cViewPr>
  </p:outlineViewPr>
  <p:notesTextViewPr>
    <p:cViewPr>
      <p:scale>
        <a:sx n="100" d="100"/>
        <a:sy n="100" d="100"/>
      </p:scale>
      <p:origin x="0" y="0"/>
    </p:cViewPr>
  </p:notesTextViewPr>
  <p:sorterViewPr>
    <p:cViewPr>
      <p:scale>
        <a:sx n="66" d="100"/>
        <a:sy n="66" d="100"/>
      </p:scale>
      <p:origin x="0" y="6427"/>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6" Type="http://schemas.openxmlformats.org/officeDocument/2006/relationships/tags" Target="tags/tag3.xml"/><Relationship Id="rId345" Type="http://schemas.openxmlformats.org/officeDocument/2006/relationships/commentAuthors" Target="commentAuthors.xml"/><Relationship Id="rId344" Type="http://schemas.openxmlformats.org/officeDocument/2006/relationships/tableStyles" Target="tableStyles.xml"/><Relationship Id="rId343" Type="http://schemas.openxmlformats.org/officeDocument/2006/relationships/viewProps" Target="viewProps.xml"/><Relationship Id="rId342" Type="http://schemas.openxmlformats.org/officeDocument/2006/relationships/presProps" Target="presProps.xml"/><Relationship Id="rId341" Type="http://schemas.openxmlformats.org/officeDocument/2006/relationships/handoutMaster" Target="handoutMasters/handoutMaster1.xml"/><Relationship Id="rId340" Type="http://schemas.openxmlformats.org/officeDocument/2006/relationships/slide" Target="slides/slide337.xml"/><Relationship Id="rId34" Type="http://schemas.openxmlformats.org/officeDocument/2006/relationships/slide" Target="slides/slide31.xml"/><Relationship Id="rId339" Type="http://schemas.openxmlformats.org/officeDocument/2006/relationships/slide" Target="slides/slide336.xml"/><Relationship Id="rId338" Type="http://schemas.openxmlformats.org/officeDocument/2006/relationships/slide" Target="slides/slide335.xml"/><Relationship Id="rId337" Type="http://schemas.openxmlformats.org/officeDocument/2006/relationships/slide" Target="slides/slide334.xml"/><Relationship Id="rId336" Type="http://schemas.openxmlformats.org/officeDocument/2006/relationships/slide" Target="slides/slide333.xml"/><Relationship Id="rId335" Type="http://schemas.openxmlformats.org/officeDocument/2006/relationships/slide" Target="slides/slide332.xml"/><Relationship Id="rId334" Type="http://schemas.openxmlformats.org/officeDocument/2006/relationships/slide" Target="slides/slide331.xml"/><Relationship Id="rId333" Type="http://schemas.openxmlformats.org/officeDocument/2006/relationships/slide" Target="slides/slide330.xml"/><Relationship Id="rId332" Type="http://schemas.openxmlformats.org/officeDocument/2006/relationships/slide" Target="slides/slide329.xml"/><Relationship Id="rId331" Type="http://schemas.openxmlformats.org/officeDocument/2006/relationships/slide" Target="slides/slide328.xml"/><Relationship Id="rId330" Type="http://schemas.openxmlformats.org/officeDocument/2006/relationships/slide" Target="slides/slide327.xml"/><Relationship Id="rId33" Type="http://schemas.openxmlformats.org/officeDocument/2006/relationships/slide" Target="slides/slide30.xml"/><Relationship Id="rId329" Type="http://schemas.openxmlformats.org/officeDocument/2006/relationships/slide" Target="slides/slide326.xml"/><Relationship Id="rId328" Type="http://schemas.openxmlformats.org/officeDocument/2006/relationships/slide" Target="slides/slide325.xml"/><Relationship Id="rId327" Type="http://schemas.openxmlformats.org/officeDocument/2006/relationships/slide" Target="slides/slide324.xml"/><Relationship Id="rId326" Type="http://schemas.openxmlformats.org/officeDocument/2006/relationships/slide" Target="slides/slide323.xml"/><Relationship Id="rId325" Type="http://schemas.openxmlformats.org/officeDocument/2006/relationships/slide" Target="slides/slide322.xml"/><Relationship Id="rId324" Type="http://schemas.openxmlformats.org/officeDocument/2006/relationships/slide" Target="slides/slide321.xml"/><Relationship Id="rId323" Type="http://schemas.openxmlformats.org/officeDocument/2006/relationships/slide" Target="slides/slide320.xml"/><Relationship Id="rId322" Type="http://schemas.openxmlformats.org/officeDocument/2006/relationships/slide" Target="slides/slide319.xml"/><Relationship Id="rId321" Type="http://schemas.openxmlformats.org/officeDocument/2006/relationships/slide" Target="slides/slide318.xml"/><Relationship Id="rId320" Type="http://schemas.openxmlformats.org/officeDocument/2006/relationships/slide" Target="slides/slide317.xml"/><Relationship Id="rId32" Type="http://schemas.openxmlformats.org/officeDocument/2006/relationships/slide" Target="slides/slide29.xml"/><Relationship Id="rId319" Type="http://schemas.openxmlformats.org/officeDocument/2006/relationships/slide" Target="slides/slide316.xml"/><Relationship Id="rId318" Type="http://schemas.openxmlformats.org/officeDocument/2006/relationships/slide" Target="slides/slide315.xml"/><Relationship Id="rId317" Type="http://schemas.openxmlformats.org/officeDocument/2006/relationships/slide" Target="slides/slide314.xml"/><Relationship Id="rId316" Type="http://schemas.openxmlformats.org/officeDocument/2006/relationships/slide" Target="slides/slide313.xml"/><Relationship Id="rId315" Type="http://schemas.openxmlformats.org/officeDocument/2006/relationships/slide" Target="slides/slide312.xml"/><Relationship Id="rId314" Type="http://schemas.openxmlformats.org/officeDocument/2006/relationships/slide" Target="slides/slide311.xml"/><Relationship Id="rId313" Type="http://schemas.openxmlformats.org/officeDocument/2006/relationships/slide" Target="slides/slide310.xml"/><Relationship Id="rId312" Type="http://schemas.openxmlformats.org/officeDocument/2006/relationships/slide" Target="slides/slide309.xml"/><Relationship Id="rId311" Type="http://schemas.openxmlformats.org/officeDocument/2006/relationships/slide" Target="slides/slide308.xml"/><Relationship Id="rId310" Type="http://schemas.openxmlformats.org/officeDocument/2006/relationships/slide" Target="slides/slide307.xml"/><Relationship Id="rId31" Type="http://schemas.openxmlformats.org/officeDocument/2006/relationships/slide" Target="slides/slide28.xml"/><Relationship Id="rId309" Type="http://schemas.openxmlformats.org/officeDocument/2006/relationships/slide" Target="slides/slide306.xml"/><Relationship Id="rId308" Type="http://schemas.openxmlformats.org/officeDocument/2006/relationships/slide" Target="slides/slide305.xml"/><Relationship Id="rId307" Type="http://schemas.openxmlformats.org/officeDocument/2006/relationships/slide" Target="slides/slide304.xml"/><Relationship Id="rId306" Type="http://schemas.openxmlformats.org/officeDocument/2006/relationships/slide" Target="slides/slide303.xml"/><Relationship Id="rId305" Type="http://schemas.openxmlformats.org/officeDocument/2006/relationships/slide" Target="slides/slide302.xml"/><Relationship Id="rId304" Type="http://schemas.openxmlformats.org/officeDocument/2006/relationships/slide" Target="slides/slide301.xml"/><Relationship Id="rId303" Type="http://schemas.openxmlformats.org/officeDocument/2006/relationships/slide" Target="slides/slide300.xml"/><Relationship Id="rId302" Type="http://schemas.openxmlformats.org/officeDocument/2006/relationships/slide" Target="slides/slide299.xml"/><Relationship Id="rId301" Type="http://schemas.openxmlformats.org/officeDocument/2006/relationships/slide" Target="slides/slide298.xml"/><Relationship Id="rId300" Type="http://schemas.openxmlformats.org/officeDocument/2006/relationships/slide" Target="slides/slide297.xml"/><Relationship Id="rId30" Type="http://schemas.openxmlformats.org/officeDocument/2006/relationships/slide" Target="slides/slide27.xml"/><Relationship Id="rId3" Type="http://schemas.openxmlformats.org/officeDocument/2006/relationships/slide" Target="slides/slide1.xml"/><Relationship Id="rId299" Type="http://schemas.openxmlformats.org/officeDocument/2006/relationships/slide" Target="slides/slide296.xml"/><Relationship Id="rId298" Type="http://schemas.openxmlformats.org/officeDocument/2006/relationships/slide" Target="slides/slide295.xml"/><Relationship Id="rId297" Type="http://schemas.openxmlformats.org/officeDocument/2006/relationships/slide" Target="slides/slide294.xml"/><Relationship Id="rId296" Type="http://schemas.openxmlformats.org/officeDocument/2006/relationships/slide" Target="slides/slide293.xml"/><Relationship Id="rId295" Type="http://schemas.openxmlformats.org/officeDocument/2006/relationships/slide" Target="slides/slide292.xml"/><Relationship Id="rId294" Type="http://schemas.openxmlformats.org/officeDocument/2006/relationships/slide" Target="slides/slide291.xml"/><Relationship Id="rId293" Type="http://schemas.openxmlformats.org/officeDocument/2006/relationships/slide" Target="slides/slide290.xml"/><Relationship Id="rId292" Type="http://schemas.openxmlformats.org/officeDocument/2006/relationships/slide" Target="slides/slide289.xml"/><Relationship Id="rId291" Type="http://schemas.openxmlformats.org/officeDocument/2006/relationships/slide" Target="slides/slide288.xml"/><Relationship Id="rId290" Type="http://schemas.openxmlformats.org/officeDocument/2006/relationships/slide" Target="slides/slide287.xml"/><Relationship Id="rId29" Type="http://schemas.openxmlformats.org/officeDocument/2006/relationships/slide" Target="slides/slide26.xml"/><Relationship Id="rId289" Type="http://schemas.openxmlformats.org/officeDocument/2006/relationships/slide" Target="slides/slide286.xml"/><Relationship Id="rId288" Type="http://schemas.openxmlformats.org/officeDocument/2006/relationships/slide" Target="slides/slide285.xml"/><Relationship Id="rId287" Type="http://schemas.openxmlformats.org/officeDocument/2006/relationships/slide" Target="slides/slide284.xml"/><Relationship Id="rId286" Type="http://schemas.openxmlformats.org/officeDocument/2006/relationships/slide" Target="slides/slide283.xml"/><Relationship Id="rId285" Type="http://schemas.openxmlformats.org/officeDocument/2006/relationships/slide" Target="slides/slide282.xml"/><Relationship Id="rId284" Type="http://schemas.openxmlformats.org/officeDocument/2006/relationships/slide" Target="slides/slide281.xml"/><Relationship Id="rId283" Type="http://schemas.openxmlformats.org/officeDocument/2006/relationships/slide" Target="slides/slide280.xml"/><Relationship Id="rId282" Type="http://schemas.openxmlformats.org/officeDocument/2006/relationships/slide" Target="slides/slide279.xml"/><Relationship Id="rId281" Type="http://schemas.openxmlformats.org/officeDocument/2006/relationships/slide" Target="slides/slide278.xml"/><Relationship Id="rId280" Type="http://schemas.openxmlformats.org/officeDocument/2006/relationships/slide" Target="slides/slide277.xml"/><Relationship Id="rId28" Type="http://schemas.openxmlformats.org/officeDocument/2006/relationships/slide" Target="slides/slide25.xml"/><Relationship Id="rId279" Type="http://schemas.openxmlformats.org/officeDocument/2006/relationships/slide" Target="slides/slide276.xml"/><Relationship Id="rId278" Type="http://schemas.openxmlformats.org/officeDocument/2006/relationships/slide" Target="slides/slide275.xml"/><Relationship Id="rId277" Type="http://schemas.openxmlformats.org/officeDocument/2006/relationships/slide" Target="slides/slide274.xml"/><Relationship Id="rId276" Type="http://schemas.openxmlformats.org/officeDocument/2006/relationships/slide" Target="slides/slide273.xml"/><Relationship Id="rId275" Type="http://schemas.openxmlformats.org/officeDocument/2006/relationships/slide" Target="slides/slide272.xml"/><Relationship Id="rId274" Type="http://schemas.openxmlformats.org/officeDocument/2006/relationships/slide" Target="slides/slide271.xml"/><Relationship Id="rId273" Type="http://schemas.openxmlformats.org/officeDocument/2006/relationships/slide" Target="slides/slide270.xml"/><Relationship Id="rId272" Type="http://schemas.openxmlformats.org/officeDocument/2006/relationships/slide" Target="slides/slide269.xml"/><Relationship Id="rId271" Type="http://schemas.openxmlformats.org/officeDocument/2006/relationships/slide" Target="slides/slide268.xml"/><Relationship Id="rId270" Type="http://schemas.openxmlformats.org/officeDocument/2006/relationships/slide" Target="slides/slide267.xml"/><Relationship Id="rId27" Type="http://schemas.openxmlformats.org/officeDocument/2006/relationships/slide" Target="slides/slide24.xml"/><Relationship Id="rId269" Type="http://schemas.openxmlformats.org/officeDocument/2006/relationships/slide" Target="slides/slide266.xml"/><Relationship Id="rId268" Type="http://schemas.openxmlformats.org/officeDocument/2006/relationships/slide" Target="slides/slide265.xml"/><Relationship Id="rId267" Type="http://schemas.openxmlformats.org/officeDocument/2006/relationships/slide" Target="slides/slide264.xml"/><Relationship Id="rId266" Type="http://schemas.openxmlformats.org/officeDocument/2006/relationships/slide" Target="slides/slide263.xml"/><Relationship Id="rId265" Type="http://schemas.openxmlformats.org/officeDocument/2006/relationships/slide" Target="slides/slide262.xml"/><Relationship Id="rId264" Type="http://schemas.openxmlformats.org/officeDocument/2006/relationships/slide" Target="slides/slide261.xml"/><Relationship Id="rId263" Type="http://schemas.openxmlformats.org/officeDocument/2006/relationships/slide" Target="slides/slide260.xml"/><Relationship Id="rId262" Type="http://schemas.openxmlformats.org/officeDocument/2006/relationships/slide" Target="slides/slide259.xml"/><Relationship Id="rId261" Type="http://schemas.openxmlformats.org/officeDocument/2006/relationships/slide" Target="slides/slide258.xml"/><Relationship Id="rId260" Type="http://schemas.openxmlformats.org/officeDocument/2006/relationships/slide" Target="slides/slide257.xml"/><Relationship Id="rId26" Type="http://schemas.openxmlformats.org/officeDocument/2006/relationships/slide" Target="slides/slide23.xml"/><Relationship Id="rId259" Type="http://schemas.openxmlformats.org/officeDocument/2006/relationships/slide" Target="slides/slide256.xml"/><Relationship Id="rId258" Type="http://schemas.openxmlformats.org/officeDocument/2006/relationships/slide" Target="slides/slide255.xml"/><Relationship Id="rId257" Type="http://schemas.openxmlformats.org/officeDocument/2006/relationships/slide" Target="slides/slide254.xml"/><Relationship Id="rId256" Type="http://schemas.openxmlformats.org/officeDocument/2006/relationships/slide" Target="slides/slide253.xml"/><Relationship Id="rId255" Type="http://schemas.openxmlformats.org/officeDocument/2006/relationships/slide" Target="slides/slide252.xml"/><Relationship Id="rId254" Type="http://schemas.openxmlformats.org/officeDocument/2006/relationships/slide" Target="slides/slide251.xml"/><Relationship Id="rId253" Type="http://schemas.openxmlformats.org/officeDocument/2006/relationships/slide" Target="slides/slide250.xml"/><Relationship Id="rId252" Type="http://schemas.openxmlformats.org/officeDocument/2006/relationships/slide" Target="slides/slide249.xml"/><Relationship Id="rId251" Type="http://schemas.openxmlformats.org/officeDocument/2006/relationships/slide" Target="slides/slide248.xml"/><Relationship Id="rId250" Type="http://schemas.openxmlformats.org/officeDocument/2006/relationships/slide" Target="slides/slide247.xml"/><Relationship Id="rId25" Type="http://schemas.openxmlformats.org/officeDocument/2006/relationships/slide" Target="slides/slide22.xml"/><Relationship Id="rId249" Type="http://schemas.openxmlformats.org/officeDocument/2006/relationships/slide" Target="slides/slide246.xml"/><Relationship Id="rId248" Type="http://schemas.openxmlformats.org/officeDocument/2006/relationships/slide" Target="slides/slide245.xml"/><Relationship Id="rId247" Type="http://schemas.openxmlformats.org/officeDocument/2006/relationships/slide" Target="slides/slide244.xml"/><Relationship Id="rId246" Type="http://schemas.openxmlformats.org/officeDocument/2006/relationships/slide" Target="slides/slide243.xml"/><Relationship Id="rId245" Type="http://schemas.openxmlformats.org/officeDocument/2006/relationships/slide" Target="slides/slide242.xml"/><Relationship Id="rId244" Type="http://schemas.openxmlformats.org/officeDocument/2006/relationships/slide" Target="slides/slide241.xml"/><Relationship Id="rId243" Type="http://schemas.openxmlformats.org/officeDocument/2006/relationships/slide" Target="slides/slide240.xml"/><Relationship Id="rId242" Type="http://schemas.openxmlformats.org/officeDocument/2006/relationships/slide" Target="slides/slide239.xml"/><Relationship Id="rId241" Type="http://schemas.openxmlformats.org/officeDocument/2006/relationships/slide" Target="slides/slide238.xml"/><Relationship Id="rId240" Type="http://schemas.openxmlformats.org/officeDocument/2006/relationships/slide" Target="slides/slide237.xml"/><Relationship Id="rId24" Type="http://schemas.openxmlformats.org/officeDocument/2006/relationships/slide" Target="slides/slide21.xml"/><Relationship Id="rId239" Type="http://schemas.openxmlformats.org/officeDocument/2006/relationships/slide" Target="slides/slide236.xml"/><Relationship Id="rId238" Type="http://schemas.openxmlformats.org/officeDocument/2006/relationships/slide" Target="slides/slide235.xml"/><Relationship Id="rId237" Type="http://schemas.openxmlformats.org/officeDocument/2006/relationships/slide" Target="slides/slide234.xml"/><Relationship Id="rId236" Type="http://schemas.openxmlformats.org/officeDocument/2006/relationships/slide" Target="slides/slide233.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0.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19.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eaLnBrk="1" hangingPunct="1">
              <a:spcBef>
                <a:spcPct val="0"/>
              </a:spcBef>
              <a:defRPr sz="1200" b="0"/>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lstStyle>
            <a:lvl1pPr algn="r" eaLnBrk="1" hangingPunct="1">
              <a:spcBef>
                <a:spcPct val="0"/>
              </a:spcBef>
              <a:defRPr sz="1200" b="0"/>
            </a:lvl1pPr>
          </a:lstStyle>
          <a:p>
            <a:pPr>
              <a:defRPr/>
            </a:pPr>
            <a:endParaRPr lang="zh-CN" altLang="en-US"/>
          </a:p>
        </p:txBody>
      </p:sp>
      <p:sp>
        <p:nvSpPr>
          <p:cNvPr id="148484"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ctr"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lstStyle>
            <a:lvl1pPr eaLnBrk="1" hangingPunct="1">
              <a:spcBef>
                <a:spcPct val="0"/>
              </a:spcBef>
              <a:defRPr sz="1200" b="0"/>
            </a:lvl1pPr>
          </a:lstStyle>
          <a:p>
            <a:pPr>
              <a:defRPr/>
            </a:pPr>
            <a:endParaRPr lang="zh-CN" alt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lstStyle>
            <a:lvl1pPr algn="r" eaLnBrk="1" hangingPunct="1">
              <a:spcBef>
                <a:spcPct val="0"/>
              </a:spcBef>
              <a:defRPr sz="1200" b="0"/>
            </a:lvl1pPr>
          </a:lstStyle>
          <a:p>
            <a:pPr>
              <a:defRPr/>
            </a:pPr>
            <a:fld id="{701B6CF3-8E7B-4083-BE12-77A4E9EB971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3.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4.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5.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6.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7.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0.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1.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2.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3.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5.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6.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7.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8.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9.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0.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1.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2.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3.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5.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6.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7.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8.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9.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0.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1.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2.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3.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6.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4.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7.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8.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9.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0.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1.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2.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7.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4.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5.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6.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7.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8.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9.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0.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1.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96272A1F-6434-4776-BAC9-0296EF877927}" type="slidenum">
              <a:rPr lang="zh-CN" altLang="en-US" sz="1200" b="0"/>
            </a:fld>
            <a:endParaRPr lang="en-US" altLang="zh-CN" sz="1200" b="0"/>
          </a:p>
        </p:txBody>
      </p:sp>
      <p:sp>
        <p:nvSpPr>
          <p:cNvPr id="149507" name="Rectangle 2"/>
          <p:cNvSpPr>
            <a:spLocks noGrp="1" noRot="1" noChangeAspect="1" noChangeArrowheads="1" noTextEdit="1"/>
          </p:cNvSpPr>
          <p:nvPr>
            <p:ph type="sldImg"/>
          </p:nvPr>
        </p:nvSpPr>
        <p:spPr>
          <a:xfrm>
            <a:off x="1144588" y="685800"/>
            <a:ext cx="4572000" cy="3429000"/>
          </a:xfrm>
        </p:spPr>
      </p:sp>
      <p:sp>
        <p:nvSpPr>
          <p:cNvPr id="149508"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257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DCE7A68D-FDAE-4AD8-A22C-2504AB29AB73}" type="slidenum">
              <a:rPr lang="zh-CN" altLang="en-US" sz="1200" b="0"/>
            </a:fld>
            <a:endParaRPr lang="en-US" altLang="zh-CN" sz="1200" b="0"/>
          </a:p>
        </p:txBody>
      </p:sp>
      <p:sp>
        <p:nvSpPr>
          <p:cNvPr id="152579" name="Rectangle 2"/>
          <p:cNvSpPr>
            <a:spLocks noGrp="1" noRot="1" noChangeAspect="1" noChangeArrowheads="1" noTextEdit="1"/>
          </p:cNvSpPr>
          <p:nvPr>
            <p:ph type="sldImg"/>
          </p:nvPr>
        </p:nvSpPr>
        <p:spPr>
          <a:xfrm>
            <a:off x="1144588" y="685800"/>
            <a:ext cx="4572000" cy="3429000"/>
          </a:xfrm>
        </p:spPr>
      </p:sp>
      <p:sp>
        <p:nvSpPr>
          <p:cNvPr id="152580" name="Rectangle 3"/>
          <p:cNvSpPr>
            <a:spLocks noGrp="1" noChangeArrowheads="1"/>
          </p:cNvSpPr>
          <p:nvPr>
            <p:ph type="body" idx="1"/>
          </p:nvPr>
        </p:nvSpPr>
        <p:spPr>
          <a:noFill/>
        </p:spPr>
        <p:txBody>
          <a:bodyPr anchor="t"/>
          <a:lstStyle/>
          <a:p>
            <a:pPr eaLnBrk="1" hangingPunct="1"/>
            <a:r>
              <a:rPr lang="zh-CN" altLang="en-US" smtClean="0"/>
              <a:t>“失去封闭性”的概念应该是系统的资源不再被独占，多个进程共享，大家都可以修改共享资源的状态，从而造成不可再现性； </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377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C3C10F00-D429-4806-8041-D182DF5829AD}" type="slidenum">
              <a:rPr lang="zh-CN" altLang="en-US" sz="1200" b="0"/>
            </a:fld>
            <a:endParaRPr lang="en-US" altLang="zh-CN" sz="1200" b="0"/>
          </a:p>
        </p:txBody>
      </p:sp>
      <p:sp>
        <p:nvSpPr>
          <p:cNvPr id="203779" name="Rectangle 2"/>
          <p:cNvSpPr>
            <a:spLocks noGrp="1" noRot="1" noChangeAspect="1" noChangeArrowheads="1" noTextEdit="1"/>
          </p:cNvSpPr>
          <p:nvPr>
            <p:ph type="sldImg"/>
          </p:nvPr>
        </p:nvSpPr>
        <p:spPr>
          <a:xfrm>
            <a:off x="1144588" y="685800"/>
            <a:ext cx="4572000" cy="3429000"/>
          </a:xfrm>
        </p:spPr>
      </p:sp>
      <p:sp>
        <p:nvSpPr>
          <p:cNvPr id="203780"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0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23C6FAF1-080B-47D0-A95B-3B54A46615FA}" type="slidenum">
              <a:rPr lang="zh-CN" altLang="en-US" sz="1200" b="0"/>
            </a:fld>
            <a:endParaRPr lang="en-US" altLang="zh-CN" sz="1200" b="0"/>
          </a:p>
        </p:txBody>
      </p:sp>
      <p:sp>
        <p:nvSpPr>
          <p:cNvPr id="204803" name="Rectangle 2"/>
          <p:cNvSpPr>
            <a:spLocks noGrp="1" noRot="1" noChangeAspect="1" noChangeArrowheads="1" noTextEdit="1"/>
          </p:cNvSpPr>
          <p:nvPr>
            <p:ph type="sldImg"/>
          </p:nvPr>
        </p:nvSpPr>
        <p:spPr>
          <a:xfrm>
            <a:off x="1144588" y="685800"/>
            <a:ext cx="4572000" cy="3429000"/>
          </a:xfrm>
        </p:spPr>
      </p:sp>
      <p:sp>
        <p:nvSpPr>
          <p:cNvPr id="204804"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685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3B12D429-CD1A-4B09-9E46-A80AA5F64A2F}" type="slidenum">
              <a:rPr lang="zh-CN" altLang="en-US" sz="1200" b="0"/>
            </a:fld>
            <a:endParaRPr lang="en-US" altLang="zh-CN" sz="1200" b="0"/>
          </a:p>
        </p:txBody>
      </p:sp>
      <p:sp>
        <p:nvSpPr>
          <p:cNvPr id="206851" name="Rectangle 2"/>
          <p:cNvSpPr>
            <a:spLocks noGrp="1" noRot="1" noChangeAspect="1" noChangeArrowheads="1" noTextEdit="1"/>
          </p:cNvSpPr>
          <p:nvPr>
            <p:ph type="sldImg"/>
          </p:nvPr>
        </p:nvSpPr>
        <p:spPr>
          <a:xfrm>
            <a:off x="1144588" y="685800"/>
            <a:ext cx="4572000" cy="3429000"/>
          </a:xfrm>
        </p:spPr>
      </p:sp>
      <p:sp>
        <p:nvSpPr>
          <p:cNvPr id="20685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787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D976CC34-48B8-4A55-8E4C-50498CB20803}" type="slidenum">
              <a:rPr lang="zh-CN" altLang="en-US" sz="1200" b="0"/>
            </a:fld>
            <a:endParaRPr lang="en-US" altLang="zh-CN" sz="1200" b="0"/>
          </a:p>
        </p:txBody>
      </p:sp>
      <p:sp>
        <p:nvSpPr>
          <p:cNvPr id="207875" name="Rectangle 2"/>
          <p:cNvSpPr>
            <a:spLocks noGrp="1" noRot="1" noChangeAspect="1" noChangeArrowheads="1" noTextEdit="1"/>
          </p:cNvSpPr>
          <p:nvPr>
            <p:ph type="sldImg"/>
          </p:nvPr>
        </p:nvSpPr>
        <p:spPr>
          <a:xfrm>
            <a:off x="1144588" y="685800"/>
            <a:ext cx="4572000" cy="3429000"/>
          </a:xfrm>
        </p:spPr>
      </p:sp>
      <p:sp>
        <p:nvSpPr>
          <p:cNvPr id="207876"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96272A1F-6434-4776-BAC9-0296EF877927}" type="slidenum">
              <a:rPr lang="zh-CN" altLang="en-US" sz="1200" b="0"/>
            </a:fld>
            <a:endParaRPr lang="en-US" altLang="zh-CN" sz="1200" b="0"/>
          </a:p>
        </p:txBody>
      </p:sp>
      <p:sp>
        <p:nvSpPr>
          <p:cNvPr id="149507" name="Rectangle 2"/>
          <p:cNvSpPr>
            <a:spLocks noGrp="1" noRot="1" noChangeAspect="1" noChangeArrowheads="1" noTextEdit="1"/>
          </p:cNvSpPr>
          <p:nvPr>
            <p:ph type="sldImg"/>
          </p:nvPr>
        </p:nvSpPr>
        <p:spPr>
          <a:xfrm>
            <a:off x="1144588" y="685800"/>
            <a:ext cx="4572000" cy="3429000"/>
          </a:xfrm>
        </p:spPr>
      </p:sp>
      <p:sp>
        <p:nvSpPr>
          <p:cNvPr id="149508"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6EF79014-D478-4617-88B1-BC73B61E5F8C}" type="slidenum">
              <a:rPr lang="zh-CN" altLang="en-US" sz="1200" b="0"/>
            </a:fld>
            <a:endParaRPr lang="en-US" altLang="zh-CN" sz="1200" b="0"/>
          </a:p>
        </p:txBody>
      </p:sp>
      <p:sp>
        <p:nvSpPr>
          <p:cNvPr id="156675" name="Rectangle 2"/>
          <p:cNvSpPr>
            <a:spLocks noGrp="1" noRot="1" noChangeAspect="1" noChangeArrowheads="1" noTextEdit="1"/>
          </p:cNvSpPr>
          <p:nvPr>
            <p:ph type="sldImg"/>
          </p:nvPr>
        </p:nvSpPr>
        <p:spPr>
          <a:xfrm>
            <a:off x="1144588" y="685800"/>
            <a:ext cx="4572000" cy="3429000"/>
          </a:xfrm>
        </p:spPr>
      </p:sp>
      <p:sp>
        <p:nvSpPr>
          <p:cNvPr id="156676"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a:xfrm>
            <a:off x="1143000" y="685800"/>
            <a:ext cx="4572000" cy="3429000"/>
          </a:xfrm>
        </p:spPr>
      </p:sp>
      <p:sp>
        <p:nvSpPr>
          <p:cNvPr id="181251" name="备注占位符 2"/>
          <p:cNvSpPr>
            <a:spLocks noGrp="1"/>
          </p:cNvSpPr>
          <p:nvPr>
            <p:ph type="body" idx="1"/>
          </p:nvPr>
        </p:nvSpPr>
        <p:spPr>
          <a:noFill/>
        </p:spPr>
        <p:txBody>
          <a:bodyPr/>
          <a:lstStyle/>
          <a:p>
            <a:endParaRPr lang="zh-CN" altLang="en-US" smtClean="0"/>
          </a:p>
        </p:txBody>
      </p:sp>
      <p:sp>
        <p:nvSpPr>
          <p:cNvPr id="181252" name="灯片编号占位符 3"/>
          <p:cNvSpPr>
            <a:spLocks noGrp="1"/>
          </p:cNvSpPr>
          <p:nvPr>
            <p:ph type="sldNum" sz="quarter" idx="5"/>
          </p:nvPr>
        </p:nvSpPr>
        <p:spPr>
          <a:noFill/>
          <a:ln>
            <a:miter lim="800000"/>
          </a:ln>
        </p:spPr>
        <p:txBody>
          <a:bodyPr/>
          <a:lstStyle/>
          <a:p>
            <a:fld id="{3B8B1E37-C9DC-454B-9A1B-CA4645860828}" type="slidenum">
              <a:rPr lang="zh-CN" altLang="en-US" smtClean="0"/>
            </a:fld>
            <a:endParaRPr lang="en-US" altLang="zh-CN"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a:xfrm>
            <a:off x="1143000" y="685800"/>
            <a:ext cx="4572000" cy="3429000"/>
          </a:xfrm>
        </p:spPr>
      </p:sp>
      <p:sp>
        <p:nvSpPr>
          <p:cNvPr id="181251" name="备注占位符 2"/>
          <p:cNvSpPr>
            <a:spLocks noGrp="1"/>
          </p:cNvSpPr>
          <p:nvPr>
            <p:ph type="body" idx="1"/>
          </p:nvPr>
        </p:nvSpPr>
        <p:spPr>
          <a:noFill/>
        </p:spPr>
        <p:txBody>
          <a:bodyPr/>
          <a:lstStyle/>
          <a:p>
            <a:endParaRPr lang="zh-CN" altLang="en-US" smtClean="0"/>
          </a:p>
        </p:txBody>
      </p:sp>
      <p:sp>
        <p:nvSpPr>
          <p:cNvPr id="181252" name="灯片编号占位符 3"/>
          <p:cNvSpPr>
            <a:spLocks noGrp="1"/>
          </p:cNvSpPr>
          <p:nvPr>
            <p:ph type="sldNum" sz="quarter" idx="5"/>
          </p:nvPr>
        </p:nvSpPr>
        <p:spPr>
          <a:noFill/>
          <a:ln>
            <a:miter lim="800000"/>
          </a:ln>
        </p:spPr>
        <p:txBody>
          <a:bodyPr/>
          <a:lstStyle/>
          <a:p>
            <a:fld id="{3B8B1E37-C9DC-454B-9A1B-CA4645860828}" type="slidenum">
              <a:rPr lang="zh-CN" altLang="en-US" smtClean="0"/>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6EF79014-D478-4617-88B1-BC73B61E5F8C}" type="slidenum">
              <a:rPr lang="zh-CN" altLang="en-US" sz="1200" b="0"/>
            </a:fld>
            <a:endParaRPr lang="en-US" altLang="zh-CN" sz="1200" b="0"/>
          </a:p>
        </p:txBody>
      </p:sp>
      <p:sp>
        <p:nvSpPr>
          <p:cNvPr id="156675" name="Rectangle 2"/>
          <p:cNvSpPr>
            <a:spLocks noGrp="1" noRot="1" noChangeAspect="1" noChangeArrowheads="1" noTextEdit="1"/>
          </p:cNvSpPr>
          <p:nvPr>
            <p:ph type="sldImg"/>
          </p:nvPr>
        </p:nvSpPr>
        <p:spPr>
          <a:xfrm>
            <a:off x="1144588" y="685800"/>
            <a:ext cx="4572000" cy="3429000"/>
          </a:xfrm>
        </p:spPr>
      </p:sp>
      <p:sp>
        <p:nvSpPr>
          <p:cNvPr id="156676"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xfrm>
            <a:off x="1143000" y="685800"/>
            <a:ext cx="4572000" cy="3429000"/>
          </a:xfrm>
        </p:spPr>
      </p:sp>
      <p:sp>
        <p:nvSpPr>
          <p:cNvPr id="182275"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t>两进程共享</a:t>
            </a:r>
            <a:endParaRPr lang="en-US" altLang="zh-CN"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329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AB1D240F-9589-451A-9EA9-32DA656F9F0B}" type="slidenum">
              <a:rPr lang="zh-CN" altLang="en-US" sz="1200" b="0"/>
            </a:fld>
            <a:endParaRPr lang="en-US" altLang="zh-CN" sz="1200" b="0"/>
          </a:p>
        </p:txBody>
      </p:sp>
      <p:sp>
        <p:nvSpPr>
          <p:cNvPr id="183299" name="Rectangle 2"/>
          <p:cNvSpPr>
            <a:spLocks noGrp="1" noRot="1" noChangeAspect="1" noChangeArrowheads="1" noTextEdit="1"/>
          </p:cNvSpPr>
          <p:nvPr>
            <p:ph type="sldImg"/>
          </p:nvPr>
        </p:nvSpPr>
        <p:spPr>
          <a:xfrm>
            <a:off x="1144588" y="685800"/>
            <a:ext cx="4572000" cy="3429000"/>
          </a:xfrm>
        </p:spPr>
      </p:sp>
      <p:sp>
        <p:nvSpPr>
          <p:cNvPr id="183300"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43000" y="685800"/>
            <a:ext cx="4572000" cy="3429000"/>
          </a:xfrm>
        </p:spPr>
      </p:sp>
      <p:sp>
        <p:nvSpPr>
          <p:cNvPr id="89091" name="Rectangle 3"/>
          <p:cNvSpPr>
            <a:spLocks noGrp="1" noChangeArrowheads="1"/>
          </p:cNvSpPr>
          <p:nvPr>
            <p:ph type="body" idx="1"/>
          </p:nvPr>
        </p:nvSpPr>
        <p:spPr>
          <a:noFill/>
        </p:spPr>
        <p:txBody>
          <a:bodyPr/>
          <a:lstStyle/>
          <a:p>
            <a:r>
              <a:rPr kumimoji="1" lang="en-US" altLang="zh-CN" b="1" smtClean="0">
                <a:solidFill>
                  <a:srgbClr val="FF0000"/>
                </a:solidFill>
              </a:rPr>
              <a:t>1.</a:t>
            </a:r>
            <a:r>
              <a:rPr kumimoji="1" lang="zh-CN" altLang="en-US" b="1" smtClean="0">
                <a:solidFill>
                  <a:srgbClr val="FF0000"/>
                </a:solidFill>
              </a:rPr>
              <a:t>互斥：</a:t>
            </a:r>
            <a:r>
              <a:rPr kumimoji="1" lang="zh-CN" altLang="en-US" b="1" smtClean="0"/>
              <a:t>进程要求对所分配的资源进行互斥性访问。即在一段时间内某资源仅为一个进程所占有，如果此时还有其它进程要求访问该资源，则要求者只能被阻塞，直到该资源的占用进程用毕释放； </a:t>
            </a:r>
            <a:endParaRPr kumimoji="1" lang="zh-CN" altLang="en-US" b="1" smtClean="0"/>
          </a:p>
          <a:p>
            <a:r>
              <a:rPr kumimoji="1" lang="zh-CN" altLang="en-US" b="1" smtClean="0"/>
              <a:t>        </a:t>
            </a:r>
            <a:r>
              <a:rPr kumimoji="1" lang="en-US" altLang="zh-CN" b="1" smtClean="0">
                <a:solidFill>
                  <a:srgbClr val="FF0000"/>
                </a:solidFill>
              </a:rPr>
              <a:t>2.</a:t>
            </a:r>
            <a:r>
              <a:rPr kumimoji="1" lang="zh-CN" altLang="en-US" b="1" smtClean="0">
                <a:solidFill>
                  <a:srgbClr val="FF0000"/>
                </a:solidFill>
              </a:rPr>
              <a:t>请求和保持：</a:t>
            </a:r>
            <a:r>
              <a:rPr kumimoji="1" lang="zh-CN" altLang="en-US" b="1" smtClean="0"/>
              <a:t>当进程已经占有了至少一个资源，若又提出了新的资源请求，而该资源又被其它进程所占用，则此请求被阻塞，但对它对已获得的资源保持不放；       </a:t>
            </a:r>
            <a:endParaRPr kumimoji="1" lang="zh-CN" altLang="en-US" b="1" smtClean="0">
              <a:solidFill>
                <a:srgbClr val="FF33CC"/>
              </a:solidFill>
            </a:endParaRPr>
          </a:p>
          <a:p>
            <a:r>
              <a:rPr kumimoji="1" lang="en-US" altLang="zh-CN" b="1" smtClean="0">
                <a:solidFill>
                  <a:srgbClr val="FF0000"/>
                </a:solidFill>
              </a:rPr>
              <a:t>3.</a:t>
            </a:r>
            <a:r>
              <a:rPr kumimoji="1" lang="zh-CN" altLang="en-US" b="1" smtClean="0">
                <a:solidFill>
                  <a:srgbClr val="FF0000"/>
                </a:solidFill>
              </a:rPr>
              <a:t>不剥夺：</a:t>
            </a:r>
            <a:r>
              <a:rPr kumimoji="1" lang="zh-CN" altLang="en-US" b="1" smtClean="0"/>
              <a:t>进程已获得的资源，在未使用完之前，不能被剥夺，只能由使用者在使用完后释放；</a:t>
            </a:r>
            <a:endParaRPr kumimoji="1" lang="zh-CN" altLang="en-US" b="1" smtClean="0"/>
          </a:p>
          <a:p>
            <a:r>
              <a:rPr kumimoji="1" lang="zh-CN" altLang="en-US" b="1" smtClean="0"/>
              <a:t>        </a:t>
            </a:r>
            <a:r>
              <a:rPr kumimoji="1" lang="en-US" altLang="zh-CN" b="1" smtClean="0">
                <a:solidFill>
                  <a:srgbClr val="FF0000"/>
                </a:solidFill>
              </a:rPr>
              <a:t>4.</a:t>
            </a:r>
            <a:r>
              <a:rPr kumimoji="1" lang="zh-CN" altLang="en-US" b="1" smtClean="0">
                <a:solidFill>
                  <a:srgbClr val="FF0000"/>
                </a:solidFill>
              </a:rPr>
              <a:t>环路等待：</a:t>
            </a:r>
            <a:r>
              <a:rPr kumimoji="1" lang="zh-CN" altLang="en-US" b="1" smtClean="0"/>
              <a:t>在发生死锁时，必然存在一个进程</a:t>
            </a:r>
            <a:r>
              <a:rPr kumimoji="1" lang="en-US" altLang="zh-CN" b="1" smtClean="0"/>
              <a:t>—</a:t>
            </a:r>
            <a:r>
              <a:rPr kumimoji="1" lang="zh-CN" altLang="en-US" b="1" smtClean="0"/>
              <a:t>资源的环形链。即进程集合</a:t>
            </a:r>
            <a:r>
              <a:rPr kumimoji="1" lang="en-US" altLang="zh-CN" b="1" smtClean="0"/>
              <a:t>{P1</a:t>
            </a:r>
            <a:r>
              <a:rPr kumimoji="1" lang="zh-CN" altLang="en-US" b="1" smtClean="0"/>
              <a:t>、</a:t>
            </a:r>
            <a:r>
              <a:rPr kumimoji="1" lang="en-US" altLang="zh-CN" b="1" smtClean="0"/>
              <a:t>P2</a:t>
            </a:r>
            <a:r>
              <a:rPr kumimoji="1" lang="zh-CN" altLang="en-US" b="1" smtClean="0"/>
              <a:t>、</a:t>
            </a:r>
            <a:r>
              <a:rPr kumimoji="1" lang="en-US" altLang="zh-CN" b="1" smtClean="0"/>
              <a:t>…</a:t>
            </a:r>
            <a:r>
              <a:rPr kumimoji="1" lang="zh-CN" altLang="en-US" b="1" smtClean="0"/>
              <a:t>、</a:t>
            </a:r>
            <a:r>
              <a:rPr kumimoji="1" lang="en-US" altLang="zh-CN" b="1" smtClean="0"/>
              <a:t>Pn}</a:t>
            </a:r>
            <a:r>
              <a:rPr kumimoji="1" lang="zh-CN" altLang="en-US" b="1" smtClean="0"/>
              <a:t>中的</a:t>
            </a:r>
            <a:r>
              <a:rPr kumimoji="1" lang="en-US" altLang="zh-CN" b="1" smtClean="0"/>
              <a:t>P1</a:t>
            </a:r>
            <a:r>
              <a:rPr kumimoji="1" lang="zh-CN" altLang="en-US" b="1" smtClean="0"/>
              <a:t>正在等待一个</a:t>
            </a:r>
            <a:r>
              <a:rPr kumimoji="1" lang="en-US" altLang="zh-CN" b="1" smtClean="0"/>
              <a:t>P2</a:t>
            </a:r>
            <a:r>
              <a:rPr kumimoji="1" lang="zh-CN" altLang="en-US" b="1" smtClean="0"/>
              <a:t>占用的资源，</a:t>
            </a:r>
            <a:r>
              <a:rPr kumimoji="1" lang="en-US" altLang="zh-CN" b="1" smtClean="0"/>
              <a:t>P2</a:t>
            </a:r>
            <a:r>
              <a:rPr kumimoji="1" lang="zh-CN" altLang="en-US" b="1" smtClean="0"/>
              <a:t>正在等待一个</a:t>
            </a:r>
            <a:r>
              <a:rPr kumimoji="1" lang="en-US" altLang="zh-CN" b="1" smtClean="0"/>
              <a:t>P3</a:t>
            </a:r>
            <a:r>
              <a:rPr kumimoji="1" lang="zh-CN" altLang="en-US" b="1" smtClean="0"/>
              <a:t>占用的资源，</a:t>
            </a:r>
            <a:r>
              <a:rPr kumimoji="1" lang="en-US" altLang="zh-CN" b="1" smtClean="0"/>
              <a:t>……</a:t>
            </a:r>
            <a:r>
              <a:rPr kumimoji="1" lang="zh-CN" altLang="en-US" b="1" smtClean="0"/>
              <a:t>、</a:t>
            </a:r>
            <a:r>
              <a:rPr kumimoji="1" lang="en-US" altLang="zh-CN" b="1" smtClean="0"/>
              <a:t>Pn</a:t>
            </a:r>
            <a:r>
              <a:rPr kumimoji="1" lang="zh-CN" altLang="en-US" b="1" smtClean="0"/>
              <a:t>正在等待一个</a:t>
            </a:r>
            <a:r>
              <a:rPr kumimoji="1" lang="en-US" altLang="zh-CN" b="1" smtClean="0"/>
              <a:t>P1</a:t>
            </a:r>
            <a:r>
              <a:rPr kumimoji="1" lang="zh-CN" altLang="en-US" b="1" smtClean="0"/>
              <a:t>占用的资源。</a:t>
            </a:r>
            <a:endParaRPr kumimoji="1" lang="zh-CN" altLang="en-US" b="1" smtClean="0"/>
          </a:p>
          <a:p>
            <a:r>
              <a:rPr kumimoji="1" lang="zh-CN" altLang="en-US" b="1" smtClean="0"/>
              <a:t>        这四个必要条件中只要有一个条件不满足，都不会形成“</a:t>
            </a:r>
            <a:r>
              <a:rPr kumimoji="1" lang="zh-CN" altLang="en-US" b="1" smtClean="0">
                <a:solidFill>
                  <a:srgbClr val="FF0000"/>
                </a:solidFill>
              </a:rPr>
              <a:t>死锁</a:t>
            </a:r>
            <a:r>
              <a:rPr kumimoji="1" lang="zh-CN" altLang="en-US" b="1" smtClean="0"/>
              <a:t>”。</a:t>
            </a:r>
            <a:r>
              <a:rPr kumimoji="1" lang="zh-CN" altLang="en-US" b="1" smtClean="0">
                <a:solidFill>
                  <a:srgbClr val="FF33CC"/>
                </a:solidFill>
              </a:rPr>
              <a:t>  </a:t>
            </a:r>
            <a:endParaRPr kumimoji="1" lang="zh-CN" altLang="en-US" b="1" smtClean="0">
              <a:solidFill>
                <a:srgbClr val="FF33CC"/>
              </a:solidFill>
            </a:endParaRPr>
          </a:p>
          <a:p>
            <a:endParaRPr lang="zh-CN" altLang="en-US" smtClean="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43000" y="685800"/>
            <a:ext cx="4572000" cy="3429000"/>
          </a:xfrm>
        </p:spPr>
      </p:sp>
      <p:sp>
        <p:nvSpPr>
          <p:cNvPr id="89091" name="Rectangle 3"/>
          <p:cNvSpPr>
            <a:spLocks noGrp="1" noChangeArrowheads="1"/>
          </p:cNvSpPr>
          <p:nvPr>
            <p:ph type="body" idx="1"/>
          </p:nvPr>
        </p:nvSpPr>
        <p:spPr>
          <a:noFill/>
        </p:spPr>
        <p:txBody>
          <a:bodyPr/>
          <a:lstStyle/>
          <a:p>
            <a:r>
              <a:rPr kumimoji="1" lang="en-US" altLang="zh-CN" b="1" smtClean="0">
                <a:solidFill>
                  <a:srgbClr val="FF0000"/>
                </a:solidFill>
              </a:rPr>
              <a:t>1.</a:t>
            </a:r>
            <a:r>
              <a:rPr kumimoji="1" lang="zh-CN" altLang="en-US" b="1" smtClean="0">
                <a:solidFill>
                  <a:srgbClr val="FF0000"/>
                </a:solidFill>
              </a:rPr>
              <a:t>互斥：</a:t>
            </a:r>
            <a:r>
              <a:rPr kumimoji="1" lang="zh-CN" altLang="en-US" b="1" smtClean="0"/>
              <a:t>进程要求对所分配的资源进行互斥性访问。即在一段时间内某资源仅为一个进程所占有，如果此时还有其它进程要求访问该资源，则要求者只能被阻塞，直到该资源的占用进程用毕释放； </a:t>
            </a:r>
            <a:endParaRPr kumimoji="1" lang="zh-CN" altLang="en-US" b="1" smtClean="0"/>
          </a:p>
          <a:p>
            <a:r>
              <a:rPr kumimoji="1" lang="zh-CN" altLang="en-US" b="1" smtClean="0"/>
              <a:t>        </a:t>
            </a:r>
            <a:r>
              <a:rPr kumimoji="1" lang="en-US" altLang="zh-CN" b="1" smtClean="0">
                <a:solidFill>
                  <a:srgbClr val="FF0000"/>
                </a:solidFill>
              </a:rPr>
              <a:t>2.</a:t>
            </a:r>
            <a:r>
              <a:rPr kumimoji="1" lang="zh-CN" altLang="en-US" b="1" smtClean="0">
                <a:solidFill>
                  <a:srgbClr val="FF0000"/>
                </a:solidFill>
              </a:rPr>
              <a:t>请求和保持：</a:t>
            </a:r>
            <a:r>
              <a:rPr kumimoji="1" lang="zh-CN" altLang="en-US" b="1" smtClean="0"/>
              <a:t>当进程已经占有了至少一个资源，若又提出了新的资源请求，而该资源又被其它进程所占用，则此请求被阻塞，但对它对已获得的资源保持不放；       </a:t>
            </a:r>
            <a:endParaRPr kumimoji="1" lang="zh-CN" altLang="en-US" b="1" smtClean="0">
              <a:solidFill>
                <a:srgbClr val="FF33CC"/>
              </a:solidFill>
            </a:endParaRPr>
          </a:p>
          <a:p>
            <a:r>
              <a:rPr kumimoji="1" lang="en-US" altLang="zh-CN" b="1" smtClean="0">
                <a:solidFill>
                  <a:srgbClr val="FF0000"/>
                </a:solidFill>
              </a:rPr>
              <a:t>3.</a:t>
            </a:r>
            <a:r>
              <a:rPr kumimoji="1" lang="zh-CN" altLang="en-US" b="1" smtClean="0">
                <a:solidFill>
                  <a:srgbClr val="FF0000"/>
                </a:solidFill>
              </a:rPr>
              <a:t>不剥夺：</a:t>
            </a:r>
            <a:r>
              <a:rPr kumimoji="1" lang="zh-CN" altLang="en-US" b="1" smtClean="0"/>
              <a:t>进程已获得的资源，在未使用完之前，不能被剥夺，只能由使用者在使用完后释放；</a:t>
            </a:r>
            <a:endParaRPr kumimoji="1" lang="zh-CN" altLang="en-US" b="1" smtClean="0"/>
          </a:p>
          <a:p>
            <a:r>
              <a:rPr kumimoji="1" lang="zh-CN" altLang="en-US" b="1" smtClean="0"/>
              <a:t>        </a:t>
            </a:r>
            <a:r>
              <a:rPr kumimoji="1" lang="en-US" altLang="zh-CN" b="1" smtClean="0">
                <a:solidFill>
                  <a:srgbClr val="FF0000"/>
                </a:solidFill>
              </a:rPr>
              <a:t>4.</a:t>
            </a:r>
            <a:r>
              <a:rPr kumimoji="1" lang="zh-CN" altLang="en-US" b="1" smtClean="0">
                <a:solidFill>
                  <a:srgbClr val="FF0000"/>
                </a:solidFill>
              </a:rPr>
              <a:t>环路等待：</a:t>
            </a:r>
            <a:r>
              <a:rPr kumimoji="1" lang="zh-CN" altLang="en-US" b="1" smtClean="0"/>
              <a:t>在发生死锁时，必然存在一个进程</a:t>
            </a:r>
            <a:r>
              <a:rPr kumimoji="1" lang="en-US" altLang="zh-CN" b="1" smtClean="0"/>
              <a:t>—</a:t>
            </a:r>
            <a:r>
              <a:rPr kumimoji="1" lang="zh-CN" altLang="en-US" b="1" smtClean="0"/>
              <a:t>资源的环形链。即进程集合</a:t>
            </a:r>
            <a:r>
              <a:rPr kumimoji="1" lang="en-US" altLang="zh-CN" b="1" smtClean="0"/>
              <a:t>{P1</a:t>
            </a:r>
            <a:r>
              <a:rPr kumimoji="1" lang="zh-CN" altLang="en-US" b="1" smtClean="0"/>
              <a:t>、</a:t>
            </a:r>
            <a:r>
              <a:rPr kumimoji="1" lang="en-US" altLang="zh-CN" b="1" smtClean="0"/>
              <a:t>P2</a:t>
            </a:r>
            <a:r>
              <a:rPr kumimoji="1" lang="zh-CN" altLang="en-US" b="1" smtClean="0"/>
              <a:t>、</a:t>
            </a:r>
            <a:r>
              <a:rPr kumimoji="1" lang="en-US" altLang="zh-CN" b="1" smtClean="0"/>
              <a:t>…</a:t>
            </a:r>
            <a:r>
              <a:rPr kumimoji="1" lang="zh-CN" altLang="en-US" b="1" smtClean="0"/>
              <a:t>、</a:t>
            </a:r>
            <a:r>
              <a:rPr kumimoji="1" lang="en-US" altLang="zh-CN" b="1" smtClean="0"/>
              <a:t>Pn}</a:t>
            </a:r>
            <a:r>
              <a:rPr kumimoji="1" lang="zh-CN" altLang="en-US" b="1" smtClean="0"/>
              <a:t>中的</a:t>
            </a:r>
            <a:r>
              <a:rPr kumimoji="1" lang="en-US" altLang="zh-CN" b="1" smtClean="0"/>
              <a:t>P1</a:t>
            </a:r>
            <a:r>
              <a:rPr kumimoji="1" lang="zh-CN" altLang="en-US" b="1" smtClean="0"/>
              <a:t>正在等待一个</a:t>
            </a:r>
            <a:r>
              <a:rPr kumimoji="1" lang="en-US" altLang="zh-CN" b="1" smtClean="0"/>
              <a:t>P2</a:t>
            </a:r>
            <a:r>
              <a:rPr kumimoji="1" lang="zh-CN" altLang="en-US" b="1" smtClean="0"/>
              <a:t>占用的资源，</a:t>
            </a:r>
            <a:r>
              <a:rPr kumimoji="1" lang="en-US" altLang="zh-CN" b="1" smtClean="0"/>
              <a:t>P2</a:t>
            </a:r>
            <a:r>
              <a:rPr kumimoji="1" lang="zh-CN" altLang="en-US" b="1" smtClean="0"/>
              <a:t>正在等待一个</a:t>
            </a:r>
            <a:r>
              <a:rPr kumimoji="1" lang="en-US" altLang="zh-CN" b="1" smtClean="0"/>
              <a:t>P3</a:t>
            </a:r>
            <a:r>
              <a:rPr kumimoji="1" lang="zh-CN" altLang="en-US" b="1" smtClean="0"/>
              <a:t>占用的资源，</a:t>
            </a:r>
            <a:r>
              <a:rPr kumimoji="1" lang="en-US" altLang="zh-CN" b="1" smtClean="0"/>
              <a:t>……</a:t>
            </a:r>
            <a:r>
              <a:rPr kumimoji="1" lang="zh-CN" altLang="en-US" b="1" smtClean="0"/>
              <a:t>、</a:t>
            </a:r>
            <a:r>
              <a:rPr kumimoji="1" lang="en-US" altLang="zh-CN" b="1" smtClean="0"/>
              <a:t>Pn</a:t>
            </a:r>
            <a:r>
              <a:rPr kumimoji="1" lang="zh-CN" altLang="en-US" b="1" smtClean="0"/>
              <a:t>正在等待一个</a:t>
            </a:r>
            <a:r>
              <a:rPr kumimoji="1" lang="en-US" altLang="zh-CN" b="1" smtClean="0"/>
              <a:t>P1</a:t>
            </a:r>
            <a:r>
              <a:rPr kumimoji="1" lang="zh-CN" altLang="en-US" b="1" smtClean="0"/>
              <a:t>占用的资源。</a:t>
            </a:r>
            <a:endParaRPr kumimoji="1" lang="zh-CN" altLang="en-US" b="1" smtClean="0"/>
          </a:p>
          <a:p>
            <a:r>
              <a:rPr kumimoji="1" lang="zh-CN" altLang="en-US" b="1" smtClean="0"/>
              <a:t>        这四个必要条件中只要有一个条件不满足，都不会形成“</a:t>
            </a:r>
            <a:r>
              <a:rPr kumimoji="1" lang="zh-CN" altLang="en-US" b="1" smtClean="0">
                <a:solidFill>
                  <a:srgbClr val="FF0000"/>
                </a:solidFill>
              </a:rPr>
              <a:t>死锁</a:t>
            </a:r>
            <a:r>
              <a:rPr kumimoji="1" lang="zh-CN" altLang="en-US" b="1" smtClean="0"/>
              <a:t>”。</a:t>
            </a:r>
            <a:r>
              <a:rPr kumimoji="1" lang="zh-CN" altLang="en-US" b="1" smtClean="0">
                <a:solidFill>
                  <a:srgbClr val="FF33CC"/>
                </a:solidFill>
              </a:rPr>
              <a:t>  </a:t>
            </a:r>
            <a:endParaRPr kumimoji="1" lang="zh-CN" altLang="en-US" b="1" smtClean="0">
              <a:solidFill>
                <a:srgbClr val="FF33CC"/>
              </a:solidFill>
            </a:endParaRPr>
          </a:p>
          <a:p>
            <a:endParaRPr lang="zh-CN" altLang="en-US"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43000" y="685800"/>
            <a:ext cx="4572000" cy="3429000"/>
          </a:xfrm>
        </p:spPr>
      </p:sp>
      <p:sp>
        <p:nvSpPr>
          <p:cNvPr id="90115" name="Rectangle 3"/>
          <p:cNvSpPr>
            <a:spLocks noGrp="1" noChangeArrowheads="1"/>
          </p:cNvSpPr>
          <p:nvPr>
            <p:ph type="body" idx="1"/>
          </p:nvPr>
        </p:nvSpPr>
        <p:spPr>
          <a:noFill/>
        </p:spPr>
        <p:txBody>
          <a:bodyPr/>
          <a:lstStyle/>
          <a:p>
            <a:r>
              <a:rPr kumimoji="1" lang="en-US" altLang="zh-CN" b="1" smtClean="0">
                <a:solidFill>
                  <a:srgbClr val="FF0000"/>
                </a:solidFill>
              </a:rPr>
              <a:t>1.</a:t>
            </a:r>
            <a:r>
              <a:rPr kumimoji="1" lang="zh-CN" altLang="en-US" b="1" smtClean="0">
                <a:solidFill>
                  <a:srgbClr val="FF0000"/>
                </a:solidFill>
              </a:rPr>
              <a:t>互斥：</a:t>
            </a:r>
            <a:r>
              <a:rPr kumimoji="1" lang="zh-CN" altLang="en-US" b="1" smtClean="0"/>
              <a:t>进程要求对所分配的资源进行互斥性访问。即在一段时间内某资源仅为一个进程所占有，如果此时还有其它进程要求访问该资源，则要求者只能被阻塞，直到该资源的占用进程用毕释放； </a:t>
            </a:r>
            <a:endParaRPr kumimoji="1" lang="zh-CN" altLang="en-US" b="1" smtClean="0"/>
          </a:p>
          <a:p>
            <a:r>
              <a:rPr kumimoji="1" lang="zh-CN" altLang="en-US" b="1" smtClean="0"/>
              <a:t>        </a:t>
            </a:r>
            <a:r>
              <a:rPr kumimoji="1" lang="en-US" altLang="zh-CN" b="1" smtClean="0">
                <a:solidFill>
                  <a:srgbClr val="FF0000"/>
                </a:solidFill>
              </a:rPr>
              <a:t>2.</a:t>
            </a:r>
            <a:r>
              <a:rPr kumimoji="1" lang="zh-CN" altLang="en-US" b="1" smtClean="0">
                <a:solidFill>
                  <a:srgbClr val="FF0000"/>
                </a:solidFill>
              </a:rPr>
              <a:t>请求和保持：</a:t>
            </a:r>
            <a:r>
              <a:rPr kumimoji="1" lang="zh-CN" altLang="en-US" b="1" smtClean="0"/>
              <a:t>当进程已经占有了至少一个资源，若又提出了新的资源请求，而该资源又被其它进程所占用，则此请求被阻塞，但对它对已获得的资源保持不放；       </a:t>
            </a:r>
            <a:endParaRPr kumimoji="1" lang="zh-CN" altLang="en-US" b="1" smtClean="0">
              <a:solidFill>
                <a:srgbClr val="FF33CC"/>
              </a:solidFill>
            </a:endParaRPr>
          </a:p>
          <a:p>
            <a:r>
              <a:rPr kumimoji="1" lang="en-US" altLang="zh-CN" b="1" smtClean="0">
                <a:solidFill>
                  <a:srgbClr val="FF0000"/>
                </a:solidFill>
              </a:rPr>
              <a:t>3.</a:t>
            </a:r>
            <a:r>
              <a:rPr kumimoji="1" lang="zh-CN" altLang="en-US" b="1" smtClean="0">
                <a:solidFill>
                  <a:srgbClr val="FF0000"/>
                </a:solidFill>
              </a:rPr>
              <a:t>不剥夺：</a:t>
            </a:r>
            <a:r>
              <a:rPr kumimoji="1" lang="zh-CN" altLang="en-US" b="1" smtClean="0"/>
              <a:t>进程已获得的资源，在未使用完之前，不能被剥夺，只能由使用者在使用完后释放；</a:t>
            </a:r>
            <a:endParaRPr kumimoji="1" lang="zh-CN" altLang="en-US" b="1" smtClean="0"/>
          </a:p>
          <a:p>
            <a:r>
              <a:rPr kumimoji="1" lang="zh-CN" altLang="en-US" b="1" smtClean="0"/>
              <a:t>        </a:t>
            </a:r>
            <a:r>
              <a:rPr kumimoji="1" lang="en-US" altLang="zh-CN" b="1" smtClean="0">
                <a:solidFill>
                  <a:srgbClr val="FF0000"/>
                </a:solidFill>
              </a:rPr>
              <a:t>4.</a:t>
            </a:r>
            <a:r>
              <a:rPr kumimoji="1" lang="zh-CN" altLang="en-US" b="1" smtClean="0">
                <a:solidFill>
                  <a:srgbClr val="FF0000"/>
                </a:solidFill>
              </a:rPr>
              <a:t>环路等待：</a:t>
            </a:r>
            <a:r>
              <a:rPr kumimoji="1" lang="zh-CN" altLang="en-US" b="1" smtClean="0"/>
              <a:t>在发生死锁时，必然存在一个进程</a:t>
            </a:r>
            <a:r>
              <a:rPr kumimoji="1" lang="en-US" altLang="zh-CN" b="1" smtClean="0"/>
              <a:t>—</a:t>
            </a:r>
            <a:r>
              <a:rPr kumimoji="1" lang="zh-CN" altLang="en-US" b="1" smtClean="0"/>
              <a:t>资源的环形链。即进程集合</a:t>
            </a:r>
            <a:r>
              <a:rPr kumimoji="1" lang="en-US" altLang="zh-CN" b="1" smtClean="0"/>
              <a:t>{P1</a:t>
            </a:r>
            <a:r>
              <a:rPr kumimoji="1" lang="zh-CN" altLang="en-US" b="1" smtClean="0"/>
              <a:t>、</a:t>
            </a:r>
            <a:r>
              <a:rPr kumimoji="1" lang="en-US" altLang="zh-CN" b="1" smtClean="0"/>
              <a:t>P2</a:t>
            </a:r>
            <a:r>
              <a:rPr kumimoji="1" lang="zh-CN" altLang="en-US" b="1" smtClean="0"/>
              <a:t>、</a:t>
            </a:r>
            <a:r>
              <a:rPr kumimoji="1" lang="en-US" altLang="zh-CN" b="1" smtClean="0"/>
              <a:t>…</a:t>
            </a:r>
            <a:r>
              <a:rPr kumimoji="1" lang="zh-CN" altLang="en-US" b="1" smtClean="0"/>
              <a:t>、</a:t>
            </a:r>
            <a:r>
              <a:rPr kumimoji="1" lang="en-US" altLang="zh-CN" b="1" smtClean="0"/>
              <a:t>Pn}</a:t>
            </a:r>
            <a:r>
              <a:rPr kumimoji="1" lang="zh-CN" altLang="en-US" b="1" smtClean="0"/>
              <a:t>中的</a:t>
            </a:r>
            <a:r>
              <a:rPr kumimoji="1" lang="en-US" altLang="zh-CN" b="1" smtClean="0"/>
              <a:t>P1</a:t>
            </a:r>
            <a:r>
              <a:rPr kumimoji="1" lang="zh-CN" altLang="en-US" b="1" smtClean="0"/>
              <a:t>正在等待一个</a:t>
            </a:r>
            <a:r>
              <a:rPr kumimoji="1" lang="en-US" altLang="zh-CN" b="1" smtClean="0"/>
              <a:t>P2</a:t>
            </a:r>
            <a:r>
              <a:rPr kumimoji="1" lang="zh-CN" altLang="en-US" b="1" smtClean="0"/>
              <a:t>占用的资源，</a:t>
            </a:r>
            <a:r>
              <a:rPr kumimoji="1" lang="en-US" altLang="zh-CN" b="1" smtClean="0"/>
              <a:t>P2</a:t>
            </a:r>
            <a:r>
              <a:rPr kumimoji="1" lang="zh-CN" altLang="en-US" b="1" smtClean="0"/>
              <a:t>正在等待一个</a:t>
            </a:r>
            <a:r>
              <a:rPr kumimoji="1" lang="en-US" altLang="zh-CN" b="1" smtClean="0"/>
              <a:t>P3</a:t>
            </a:r>
            <a:r>
              <a:rPr kumimoji="1" lang="zh-CN" altLang="en-US" b="1" smtClean="0"/>
              <a:t>占用的资源，</a:t>
            </a:r>
            <a:r>
              <a:rPr kumimoji="1" lang="en-US" altLang="zh-CN" b="1" smtClean="0"/>
              <a:t>……</a:t>
            </a:r>
            <a:r>
              <a:rPr kumimoji="1" lang="zh-CN" altLang="en-US" b="1" smtClean="0"/>
              <a:t>、</a:t>
            </a:r>
            <a:r>
              <a:rPr kumimoji="1" lang="en-US" altLang="zh-CN" b="1" smtClean="0"/>
              <a:t>Pn</a:t>
            </a:r>
            <a:r>
              <a:rPr kumimoji="1" lang="zh-CN" altLang="en-US" b="1" smtClean="0"/>
              <a:t>正在等待一个</a:t>
            </a:r>
            <a:r>
              <a:rPr kumimoji="1" lang="en-US" altLang="zh-CN" b="1" smtClean="0"/>
              <a:t>P1</a:t>
            </a:r>
            <a:r>
              <a:rPr kumimoji="1" lang="zh-CN" altLang="en-US" b="1" smtClean="0"/>
              <a:t>占用的资源。</a:t>
            </a:r>
            <a:endParaRPr kumimoji="1" lang="zh-CN" altLang="en-US" b="1" smtClean="0"/>
          </a:p>
          <a:p>
            <a:r>
              <a:rPr kumimoji="1" lang="zh-CN" altLang="en-US" b="1" smtClean="0"/>
              <a:t>        这四个必要条件中只要有一个条件不满足，都不会形成“</a:t>
            </a:r>
            <a:r>
              <a:rPr kumimoji="1" lang="zh-CN" altLang="en-US" b="1" smtClean="0">
                <a:solidFill>
                  <a:srgbClr val="FF0000"/>
                </a:solidFill>
              </a:rPr>
              <a:t>死锁</a:t>
            </a:r>
            <a:r>
              <a:rPr kumimoji="1" lang="zh-CN" altLang="en-US" b="1" smtClean="0"/>
              <a:t>”。</a:t>
            </a:r>
            <a:r>
              <a:rPr kumimoji="1" lang="zh-CN" altLang="en-US" b="1" smtClean="0">
                <a:solidFill>
                  <a:srgbClr val="FF33CC"/>
                </a:solidFill>
              </a:rPr>
              <a:t>  </a:t>
            </a:r>
            <a:endParaRPr kumimoji="1" lang="zh-CN" altLang="en-US" b="1" smtClean="0">
              <a:solidFill>
                <a:srgbClr val="FF33CC"/>
              </a:solidFill>
            </a:endParaRPr>
          </a:p>
          <a:p>
            <a:endParaRPr lang="zh-CN" altLang="en-US" smtClean="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43000" y="685800"/>
            <a:ext cx="4572000" cy="3429000"/>
          </a:xfrm>
        </p:spPr>
      </p:sp>
      <p:sp>
        <p:nvSpPr>
          <p:cNvPr id="90115" name="Rectangle 3"/>
          <p:cNvSpPr>
            <a:spLocks noGrp="1" noChangeArrowheads="1"/>
          </p:cNvSpPr>
          <p:nvPr>
            <p:ph type="body" idx="1"/>
          </p:nvPr>
        </p:nvSpPr>
        <p:spPr>
          <a:noFill/>
        </p:spPr>
        <p:txBody>
          <a:bodyPr/>
          <a:lstStyle/>
          <a:p>
            <a:r>
              <a:rPr kumimoji="1" lang="en-US" altLang="zh-CN" b="1" smtClean="0">
                <a:solidFill>
                  <a:srgbClr val="FF0000"/>
                </a:solidFill>
              </a:rPr>
              <a:t>1.</a:t>
            </a:r>
            <a:r>
              <a:rPr kumimoji="1" lang="zh-CN" altLang="en-US" b="1" smtClean="0">
                <a:solidFill>
                  <a:srgbClr val="FF0000"/>
                </a:solidFill>
              </a:rPr>
              <a:t>互斥：</a:t>
            </a:r>
            <a:r>
              <a:rPr kumimoji="1" lang="zh-CN" altLang="en-US" b="1" smtClean="0"/>
              <a:t>进程要求对所分配的资源进行互斥性访问。即在一段时间内某资源仅为一个进程所占有，如果此时还有其它进程要求访问该资源，则要求者只能被阻塞，直到该资源的占用进程用毕释放； </a:t>
            </a:r>
            <a:endParaRPr kumimoji="1" lang="zh-CN" altLang="en-US" b="1" smtClean="0"/>
          </a:p>
          <a:p>
            <a:r>
              <a:rPr kumimoji="1" lang="zh-CN" altLang="en-US" b="1" smtClean="0"/>
              <a:t>        </a:t>
            </a:r>
            <a:r>
              <a:rPr kumimoji="1" lang="en-US" altLang="zh-CN" b="1" smtClean="0">
                <a:solidFill>
                  <a:srgbClr val="FF0000"/>
                </a:solidFill>
              </a:rPr>
              <a:t>2.</a:t>
            </a:r>
            <a:r>
              <a:rPr kumimoji="1" lang="zh-CN" altLang="en-US" b="1" smtClean="0">
                <a:solidFill>
                  <a:srgbClr val="FF0000"/>
                </a:solidFill>
              </a:rPr>
              <a:t>请求和保持：</a:t>
            </a:r>
            <a:r>
              <a:rPr kumimoji="1" lang="zh-CN" altLang="en-US" b="1" smtClean="0"/>
              <a:t>当进程已经占有了至少一个资源，若又提出了新的资源请求，而该资源又被其它进程所占用，则此请求被阻塞，但对它对已获得的资源保持不放；       </a:t>
            </a:r>
            <a:endParaRPr kumimoji="1" lang="zh-CN" altLang="en-US" b="1" smtClean="0">
              <a:solidFill>
                <a:srgbClr val="FF33CC"/>
              </a:solidFill>
            </a:endParaRPr>
          </a:p>
          <a:p>
            <a:r>
              <a:rPr kumimoji="1" lang="en-US" altLang="zh-CN" b="1" smtClean="0">
                <a:solidFill>
                  <a:srgbClr val="FF0000"/>
                </a:solidFill>
              </a:rPr>
              <a:t>3.</a:t>
            </a:r>
            <a:r>
              <a:rPr kumimoji="1" lang="zh-CN" altLang="en-US" b="1" smtClean="0">
                <a:solidFill>
                  <a:srgbClr val="FF0000"/>
                </a:solidFill>
              </a:rPr>
              <a:t>不剥夺：</a:t>
            </a:r>
            <a:r>
              <a:rPr kumimoji="1" lang="zh-CN" altLang="en-US" b="1" smtClean="0"/>
              <a:t>进程已获得的资源，在未使用完之前，不能被剥夺，只能由使用者在使用完后释放；</a:t>
            </a:r>
            <a:endParaRPr kumimoji="1" lang="zh-CN" altLang="en-US" b="1" smtClean="0"/>
          </a:p>
          <a:p>
            <a:r>
              <a:rPr kumimoji="1" lang="zh-CN" altLang="en-US" b="1" smtClean="0"/>
              <a:t>        </a:t>
            </a:r>
            <a:r>
              <a:rPr kumimoji="1" lang="en-US" altLang="zh-CN" b="1" smtClean="0">
                <a:solidFill>
                  <a:srgbClr val="FF0000"/>
                </a:solidFill>
              </a:rPr>
              <a:t>4.</a:t>
            </a:r>
            <a:r>
              <a:rPr kumimoji="1" lang="zh-CN" altLang="en-US" b="1" smtClean="0">
                <a:solidFill>
                  <a:srgbClr val="FF0000"/>
                </a:solidFill>
              </a:rPr>
              <a:t>环路等待：</a:t>
            </a:r>
            <a:r>
              <a:rPr kumimoji="1" lang="zh-CN" altLang="en-US" b="1" smtClean="0"/>
              <a:t>在发生死锁时，必然存在一个进程</a:t>
            </a:r>
            <a:r>
              <a:rPr kumimoji="1" lang="en-US" altLang="zh-CN" b="1" smtClean="0"/>
              <a:t>—</a:t>
            </a:r>
            <a:r>
              <a:rPr kumimoji="1" lang="zh-CN" altLang="en-US" b="1" smtClean="0"/>
              <a:t>资源的环形链。即进程集合</a:t>
            </a:r>
            <a:r>
              <a:rPr kumimoji="1" lang="en-US" altLang="zh-CN" b="1" smtClean="0"/>
              <a:t>{P1</a:t>
            </a:r>
            <a:r>
              <a:rPr kumimoji="1" lang="zh-CN" altLang="en-US" b="1" smtClean="0"/>
              <a:t>、</a:t>
            </a:r>
            <a:r>
              <a:rPr kumimoji="1" lang="en-US" altLang="zh-CN" b="1" smtClean="0"/>
              <a:t>P2</a:t>
            </a:r>
            <a:r>
              <a:rPr kumimoji="1" lang="zh-CN" altLang="en-US" b="1" smtClean="0"/>
              <a:t>、</a:t>
            </a:r>
            <a:r>
              <a:rPr kumimoji="1" lang="en-US" altLang="zh-CN" b="1" smtClean="0"/>
              <a:t>…</a:t>
            </a:r>
            <a:r>
              <a:rPr kumimoji="1" lang="zh-CN" altLang="en-US" b="1" smtClean="0"/>
              <a:t>、</a:t>
            </a:r>
            <a:r>
              <a:rPr kumimoji="1" lang="en-US" altLang="zh-CN" b="1" smtClean="0"/>
              <a:t>Pn}</a:t>
            </a:r>
            <a:r>
              <a:rPr kumimoji="1" lang="zh-CN" altLang="en-US" b="1" smtClean="0"/>
              <a:t>中的</a:t>
            </a:r>
            <a:r>
              <a:rPr kumimoji="1" lang="en-US" altLang="zh-CN" b="1" smtClean="0"/>
              <a:t>P1</a:t>
            </a:r>
            <a:r>
              <a:rPr kumimoji="1" lang="zh-CN" altLang="en-US" b="1" smtClean="0"/>
              <a:t>正在等待一个</a:t>
            </a:r>
            <a:r>
              <a:rPr kumimoji="1" lang="en-US" altLang="zh-CN" b="1" smtClean="0"/>
              <a:t>P2</a:t>
            </a:r>
            <a:r>
              <a:rPr kumimoji="1" lang="zh-CN" altLang="en-US" b="1" smtClean="0"/>
              <a:t>占用的资源，</a:t>
            </a:r>
            <a:r>
              <a:rPr kumimoji="1" lang="en-US" altLang="zh-CN" b="1" smtClean="0"/>
              <a:t>P2</a:t>
            </a:r>
            <a:r>
              <a:rPr kumimoji="1" lang="zh-CN" altLang="en-US" b="1" smtClean="0"/>
              <a:t>正在等待一个</a:t>
            </a:r>
            <a:r>
              <a:rPr kumimoji="1" lang="en-US" altLang="zh-CN" b="1" smtClean="0"/>
              <a:t>P3</a:t>
            </a:r>
            <a:r>
              <a:rPr kumimoji="1" lang="zh-CN" altLang="en-US" b="1" smtClean="0"/>
              <a:t>占用的资源，</a:t>
            </a:r>
            <a:r>
              <a:rPr kumimoji="1" lang="en-US" altLang="zh-CN" b="1" smtClean="0"/>
              <a:t>……</a:t>
            </a:r>
            <a:r>
              <a:rPr kumimoji="1" lang="zh-CN" altLang="en-US" b="1" smtClean="0"/>
              <a:t>、</a:t>
            </a:r>
            <a:r>
              <a:rPr kumimoji="1" lang="en-US" altLang="zh-CN" b="1" smtClean="0"/>
              <a:t>Pn</a:t>
            </a:r>
            <a:r>
              <a:rPr kumimoji="1" lang="zh-CN" altLang="en-US" b="1" smtClean="0"/>
              <a:t>正在等待一个</a:t>
            </a:r>
            <a:r>
              <a:rPr kumimoji="1" lang="en-US" altLang="zh-CN" b="1" smtClean="0"/>
              <a:t>P1</a:t>
            </a:r>
            <a:r>
              <a:rPr kumimoji="1" lang="zh-CN" altLang="en-US" b="1" smtClean="0"/>
              <a:t>占用的资源。</a:t>
            </a:r>
            <a:endParaRPr kumimoji="1" lang="zh-CN" altLang="en-US" b="1" smtClean="0"/>
          </a:p>
          <a:p>
            <a:r>
              <a:rPr kumimoji="1" lang="zh-CN" altLang="en-US" b="1" smtClean="0"/>
              <a:t>        这四个必要条件中只要有一个条件不满足，都不会形成“</a:t>
            </a:r>
            <a:r>
              <a:rPr kumimoji="1" lang="zh-CN" altLang="en-US" b="1" smtClean="0">
                <a:solidFill>
                  <a:srgbClr val="FF0000"/>
                </a:solidFill>
              </a:rPr>
              <a:t>死锁</a:t>
            </a:r>
            <a:r>
              <a:rPr kumimoji="1" lang="zh-CN" altLang="en-US" b="1" smtClean="0"/>
              <a:t>”。</a:t>
            </a:r>
            <a:r>
              <a:rPr kumimoji="1" lang="zh-CN" altLang="en-US" b="1" smtClean="0">
                <a:solidFill>
                  <a:srgbClr val="FF33CC"/>
                </a:solidFill>
              </a:rPr>
              <a:t>  </a:t>
            </a:r>
            <a:endParaRPr kumimoji="1" lang="zh-CN" altLang="en-US" b="1" smtClean="0">
              <a:solidFill>
                <a:srgbClr val="FF33CC"/>
              </a:solidFill>
            </a:endParaRPr>
          </a:p>
          <a:p>
            <a:endParaRPr lang="zh-CN" altLang="en-US" smtClean="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3000" y="685800"/>
            <a:ext cx="4572000" cy="3429000"/>
          </a:xfrm>
        </p:spPr>
      </p:sp>
      <p:sp>
        <p:nvSpPr>
          <p:cNvPr id="91139"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43000" y="685800"/>
            <a:ext cx="4572000" cy="3429000"/>
          </a:xfrm>
        </p:spPr>
      </p:sp>
      <p:sp>
        <p:nvSpPr>
          <p:cNvPr id="92163"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43000" y="685800"/>
            <a:ext cx="4572000" cy="3429000"/>
          </a:xfrm>
        </p:spPr>
      </p:sp>
      <p:sp>
        <p:nvSpPr>
          <p:cNvPr id="93187"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2A7A63FA-3745-42E6-B433-9BAD57F25C2F}" type="slidenum">
              <a:rPr lang="zh-CN" altLang="en-US" sz="1200" b="0"/>
            </a:fld>
            <a:endParaRPr lang="en-US" altLang="zh-CN" sz="1200" b="0"/>
          </a:p>
        </p:txBody>
      </p:sp>
      <p:sp>
        <p:nvSpPr>
          <p:cNvPr id="158723" name="Rectangle 2"/>
          <p:cNvSpPr>
            <a:spLocks noGrp="1" noRot="1" noChangeAspect="1" noChangeArrowheads="1" noTextEdit="1"/>
          </p:cNvSpPr>
          <p:nvPr>
            <p:ph type="sldImg"/>
          </p:nvPr>
        </p:nvSpPr>
        <p:spPr>
          <a:xfrm>
            <a:off x="1144588" y="685800"/>
            <a:ext cx="4572000" cy="3429000"/>
          </a:xfrm>
        </p:spPr>
      </p:sp>
      <p:sp>
        <p:nvSpPr>
          <p:cNvPr id="158724"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miter lim="800000"/>
          </a:ln>
        </p:spPr>
        <p:txBody>
          <a:bodyPr/>
          <a:lstStyle/>
          <a:p>
            <a:fld id="{505CDDE7-7B1E-4562-8E6C-9E67F62684C7}" type="slidenum">
              <a:rPr lang="en-US" altLang="zh-CN" smtClean="0"/>
            </a:fld>
            <a:endParaRPr lang="en-US" altLang="zh-CN" smtClean="0"/>
          </a:p>
        </p:txBody>
      </p:sp>
      <p:sp>
        <p:nvSpPr>
          <p:cNvPr id="160771" name="Rectangle 2"/>
          <p:cNvSpPr>
            <a:spLocks noGrp="1" noRot="1" noChangeAspect="1" noChangeArrowheads="1" noTextEdit="1"/>
          </p:cNvSpPr>
          <p:nvPr>
            <p:ph type="sldImg"/>
          </p:nvPr>
        </p:nvSpPr>
        <p:spPr>
          <a:xfrm>
            <a:off x="1143000" y="685800"/>
            <a:ext cx="4572000" cy="3429000"/>
          </a:xfrm>
        </p:spPr>
      </p:sp>
      <p:sp>
        <p:nvSpPr>
          <p:cNvPr id="1607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miter lim="800000"/>
          </a:ln>
        </p:spPr>
        <p:txBody>
          <a:bodyPr/>
          <a:lstStyle/>
          <a:p>
            <a:fld id="{8852C20C-5173-40EC-BC22-EEEC9B380FAA}" type="slidenum">
              <a:rPr lang="en-US" altLang="zh-CN" smtClean="0"/>
            </a:fld>
            <a:endParaRPr lang="en-US" altLang="zh-CN" smtClean="0"/>
          </a:p>
        </p:txBody>
      </p:sp>
      <p:sp>
        <p:nvSpPr>
          <p:cNvPr id="159747" name="Rectangle 2"/>
          <p:cNvSpPr>
            <a:spLocks noGrp="1" noRot="1" noChangeAspect="1" noChangeArrowheads="1" noTextEdit="1"/>
          </p:cNvSpPr>
          <p:nvPr>
            <p:ph type="sldImg"/>
          </p:nvPr>
        </p:nvSpPr>
        <p:spPr>
          <a:xfrm>
            <a:off x="1143000" y="685800"/>
            <a:ext cx="4572000" cy="3429000"/>
          </a:xfrm>
        </p:spPr>
      </p:sp>
      <p:sp>
        <p:nvSpPr>
          <p:cNvPr id="1597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BBF5B88C-F76A-4703-8B28-7B925F0C9891}" type="slidenum">
              <a:rPr lang="zh-CN" altLang="en-US" sz="1200" b="0"/>
            </a:fld>
            <a:endParaRPr lang="en-US" altLang="zh-CN" sz="1200" b="0"/>
          </a:p>
        </p:txBody>
      </p:sp>
      <p:sp>
        <p:nvSpPr>
          <p:cNvPr id="161795" name="Rectangle 2"/>
          <p:cNvSpPr>
            <a:spLocks noGrp="1" noRot="1" noChangeAspect="1" noChangeArrowheads="1" noTextEdit="1"/>
          </p:cNvSpPr>
          <p:nvPr>
            <p:ph type="sldImg"/>
          </p:nvPr>
        </p:nvSpPr>
        <p:spPr>
          <a:xfrm>
            <a:off x="1144588" y="685800"/>
            <a:ext cx="4572000" cy="3429000"/>
          </a:xfrm>
        </p:spPr>
      </p:sp>
      <p:sp>
        <p:nvSpPr>
          <p:cNvPr id="161796"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16DB53F6-E57A-4DEC-BBEE-63274B206388}" type="slidenum">
              <a:rPr lang="zh-CN" altLang="en-US" sz="1200" b="0"/>
            </a:fld>
            <a:endParaRPr lang="en-US" altLang="zh-CN" sz="1200" b="0"/>
          </a:p>
        </p:txBody>
      </p:sp>
      <p:sp>
        <p:nvSpPr>
          <p:cNvPr id="162819" name="Rectangle 2"/>
          <p:cNvSpPr>
            <a:spLocks noGrp="1" noRot="1" noChangeAspect="1" noChangeArrowheads="1" noTextEdit="1"/>
          </p:cNvSpPr>
          <p:nvPr>
            <p:ph type="sldImg"/>
          </p:nvPr>
        </p:nvSpPr>
        <p:spPr>
          <a:xfrm>
            <a:off x="1144588" y="685800"/>
            <a:ext cx="4572000" cy="3429000"/>
          </a:xfrm>
        </p:spPr>
      </p:sp>
      <p:sp>
        <p:nvSpPr>
          <p:cNvPr id="162820"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16DB53F6-E57A-4DEC-BBEE-63274B206388}" type="slidenum">
              <a:rPr lang="zh-CN" altLang="en-US" sz="1200" b="0"/>
            </a:fld>
            <a:endParaRPr lang="en-US" altLang="zh-CN" sz="1200" b="0"/>
          </a:p>
        </p:txBody>
      </p:sp>
      <p:sp>
        <p:nvSpPr>
          <p:cNvPr id="162819" name="Rectangle 2"/>
          <p:cNvSpPr>
            <a:spLocks noGrp="1" noRot="1" noChangeAspect="1" noChangeArrowheads="1" noTextEdit="1"/>
          </p:cNvSpPr>
          <p:nvPr>
            <p:ph type="sldImg"/>
          </p:nvPr>
        </p:nvSpPr>
        <p:spPr>
          <a:xfrm>
            <a:off x="1144588" y="685800"/>
            <a:ext cx="4572000" cy="3429000"/>
          </a:xfrm>
        </p:spPr>
      </p:sp>
      <p:sp>
        <p:nvSpPr>
          <p:cNvPr id="162820"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96272A1F-6434-4776-BAC9-0296EF877927}" type="slidenum">
              <a:rPr lang="zh-CN" altLang="en-US" sz="1200" b="0"/>
            </a:fld>
            <a:endParaRPr lang="en-US" altLang="zh-CN" sz="1200" b="0"/>
          </a:p>
        </p:txBody>
      </p:sp>
      <p:sp>
        <p:nvSpPr>
          <p:cNvPr id="149507" name="Rectangle 2"/>
          <p:cNvSpPr>
            <a:spLocks noGrp="1" noRot="1" noChangeAspect="1" noChangeArrowheads="1" noTextEdit="1"/>
          </p:cNvSpPr>
          <p:nvPr>
            <p:ph type="sldImg"/>
          </p:nvPr>
        </p:nvSpPr>
        <p:spPr>
          <a:xfrm>
            <a:off x="1144588" y="685800"/>
            <a:ext cx="4572000" cy="3429000"/>
          </a:xfrm>
        </p:spPr>
      </p:sp>
      <p:sp>
        <p:nvSpPr>
          <p:cNvPr id="149508"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7E201A63-546E-4202-8566-FA7799E78757}" type="slidenum">
              <a:rPr lang="zh-CN" altLang="en-US" sz="1200" b="0"/>
            </a:fld>
            <a:endParaRPr lang="en-US" altLang="zh-CN" sz="1200" b="0"/>
          </a:p>
        </p:txBody>
      </p:sp>
      <p:sp>
        <p:nvSpPr>
          <p:cNvPr id="163843" name="Rectangle 2"/>
          <p:cNvSpPr>
            <a:spLocks noGrp="1" noRot="1" noChangeAspect="1" noChangeArrowheads="1" noTextEdit="1"/>
          </p:cNvSpPr>
          <p:nvPr>
            <p:ph type="sldImg"/>
          </p:nvPr>
        </p:nvSpPr>
        <p:spPr>
          <a:xfrm>
            <a:off x="1144588" y="685800"/>
            <a:ext cx="4572000" cy="3429000"/>
          </a:xfrm>
        </p:spPr>
      </p:sp>
      <p:sp>
        <p:nvSpPr>
          <p:cNvPr id="163844"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708ECDBF-41AB-472F-BA66-36C50DBA50B4}" type="slidenum">
              <a:rPr lang="zh-CN" altLang="en-US" sz="1200" b="0"/>
            </a:fld>
            <a:endParaRPr lang="en-US" altLang="zh-CN" sz="1200" b="0"/>
          </a:p>
        </p:txBody>
      </p:sp>
      <p:sp>
        <p:nvSpPr>
          <p:cNvPr id="164867" name="Rectangle 2"/>
          <p:cNvSpPr>
            <a:spLocks noGrp="1" noRot="1" noChangeAspect="1" noChangeArrowheads="1" noTextEdit="1"/>
          </p:cNvSpPr>
          <p:nvPr>
            <p:ph type="sldImg"/>
          </p:nvPr>
        </p:nvSpPr>
        <p:spPr>
          <a:xfrm>
            <a:off x="1144588" y="685800"/>
            <a:ext cx="4572000" cy="3429000"/>
          </a:xfrm>
        </p:spPr>
      </p:sp>
      <p:sp>
        <p:nvSpPr>
          <p:cNvPr id="164868"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DAD5F181-EB7C-4EAF-8996-85CC2C2AB74F}" type="slidenum">
              <a:rPr lang="zh-CN" altLang="en-US" sz="1200" b="0"/>
            </a:fld>
            <a:endParaRPr lang="en-US" altLang="zh-CN" sz="1200" b="0"/>
          </a:p>
        </p:txBody>
      </p:sp>
      <p:sp>
        <p:nvSpPr>
          <p:cNvPr id="165891" name="Rectangle 2"/>
          <p:cNvSpPr>
            <a:spLocks noGrp="1" noRot="1" noChangeAspect="1" noChangeArrowheads="1" noTextEdit="1"/>
          </p:cNvSpPr>
          <p:nvPr>
            <p:ph type="sldImg"/>
          </p:nvPr>
        </p:nvSpPr>
        <p:spPr>
          <a:xfrm>
            <a:off x="1144588" y="685800"/>
            <a:ext cx="4572000" cy="3429000"/>
          </a:xfrm>
        </p:spPr>
      </p:sp>
      <p:sp>
        <p:nvSpPr>
          <p:cNvPr id="16589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5C5C264A-0DD3-4777-B372-409D5205798B}" type="slidenum">
              <a:rPr lang="en-US" altLang="zh-CN" sz="1200" b="0"/>
            </a:fld>
            <a:endParaRPr lang="en-US" altLang="zh-CN" sz="1200" b="0"/>
          </a:p>
        </p:txBody>
      </p:sp>
      <p:sp>
        <p:nvSpPr>
          <p:cNvPr id="166915" name="Rectangle 2"/>
          <p:cNvSpPr>
            <a:spLocks noGrp="1" noRot="1" noChangeAspect="1" noChangeArrowheads="1" noTextEdit="1"/>
          </p:cNvSpPr>
          <p:nvPr>
            <p:ph type="sldImg"/>
          </p:nvPr>
        </p:nvSpPr>
        <p:spPr>
          <a:xfrm>
            <a:off x="1143000" y="685800"/>
            <a:ext cx="4572000" cy="3429000"/>
          </a:xfrm>
        </p:spPr>
      </p:sp>
      <p:sp>
        <p:nvSpPr>
          <p:cNvPr id="1669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FA29D802-07EC-4FB8-9BAD-95AF9C0B80F3}" type="slidenum">
              <a:rPr lang="zh-CN" altLang="en-US" sz="1200" b="0"/>
            </a:fld>
            <a:endParaRPr lang="en-US" altLang="zh-CN" sz="1200" b="0"/>
          </a:p>
        </p:txBody>
      </p:sp>
      <p:sp>
        <p:nvSpPr>
          <p:cNvPr id="167939" name="Rectangle 2"/>
          <p:cNvSpPr>
            <a:spLocks noGrp="1" noRot="1" noChangeAspect="1" noChangeArrowheads="1" noTextEdit="1"/>
          </p:cNvSpPr>
          <p:nvPr>
            <p:ph type="sldImg"/>
          </p:nvPr>
        </p:nvSpPr>
        <p:spPr>
          <a:xfrm>
            <a:off x="1144588" y="685800"/>
            <a:ext cx="4572000" cy="3429000"/>
          </a:xfrm>
        </p:spPr>
      </p:sp>
      <p:sp>
        <p:nvSpPr>
          <p:cNvPr id="153604" name="Rectangle 3"/>
          <p:cNvSpPr>
            <a:spLocks noGrp="1" noChangeArrowheads="1"/>
          </p:cNvSpPr>
          <p:nvPr>
            <p:ph type="body" idx="1"/>
          </p:nvPr>
        </p:nvSpPr>
        <p:spPr/>
        <p:txBody>
          <a:bodyPr anchor="t"/>
          <a:lstStyle/>
          <a:p>
            <a:pPr eaLnBrk="1" hangingPunct="1">
              <a:lnSpc>
                <a:spcPct val="80000"/>
              </a:lnSpc>
              <a:defRPr/>
            </a:pPr>
            <a:r>
              <a:rPr kumimoji="1" lang="zh-CN" altLang="en-US" b="1" smtClean="0">
                <a:solidFill>
                  <a:srgbClr val="D60093"/>
                </a:solidFill>
                <a:effectLst>
                  <a:outerShdw blurRad="38100" dist="38100" dir="2700000" algn="tl">
                    <a:srgbClr val="C0C0C0"/>
                  </a:outerShdw>
                </a:effectLst>
              </a:rPr>
              <a:t>进程控制块的内容</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进程标识符：</a:t>
            </a:r>
            <a:endParaRPr lang="zh-CN" altLang="en-US" sz="900" b="1" smtClean="0">
              <a:solidFill>
                <a:schemeClr val="accent2"/>
              </a:solidFill>
              <a:latin typeface="仿宋_GB2312" pitchFamily="49" charset="-122"/>
              <a:ea typeface="仿宋_GB2312" pitchFamily="49" charset="-122"/>
            </a:endParaRPr>
          </a:p>
          <a:p>
            <a:pPr marL="37931725" lvl="1" indent="-37474525" eaLnBrk="1" hangingPunct="1">
              <a:lnSpc>
                <a:spcPct val="80000"/>
              </a:lnSpc>
              <a:defRPr/>
            </a:pPr>
            <a:r>
              <a:rPr lang="zh-CN" altLang="en-US" sz="1000" b="1" smtClean="0">
                <a:latin typeface="仿宋_GB2312" pitchFamily="49" charset="-122"/>
                <a:ea typeface="仿宋_GB2312" pitchFamily="49" charset="-122"/>
              </a:rPr>
              <a:t>进程标识符</a:t>
            </a:r>
            <a:r>
              <a:rPr lang="en-US" altLang="zh-CN" sz="1000" b="1" smtClean="0">
                <a:latin typeface="仿宋_GB2312" pitchFamily="49" charset="-122"/>
                <a:ea typeface="仿宋_GB2312" pitchFamily="49" charset="-122"/>
              </a:rPr>
              <a:t>(process ID)</a:t>
            </a:r>
            <a:r>
              <a:rPr lang="zh-CN" altLang="en-US" sz="1000" b="1" smtClean="0">
                <a:latin typeface="仿宋_GB2312" pitchFamily="49" charset="-122"/>
                <a:ea typeface="仿宋_GB2312" pitchFamily="49" charset="-122"/>
              </a:rPr>
              <a:t>（内部标识符）：唯一，通常是一个整数；</a:t>
            </a:r>
            <a:endParaRPr lang="zh-CN" altLang="en-US" sz="1000" b="1" smtClean="0">
              <a:latin typeface="仿宋_GB2312" pitchFamily="49" charset="-122"/>
              <a:ea typeface="仿宋_GB2312" pitchFamily="49" charset="-122"/>
            </a:endParaRPr>
          </a:p>
          <a:p>
            <a:pPr marL="37931725" lvl="1" indent="-37474525" eaLnBrk="1" hangingPunct="1">
              <a:lnSpc>
                <a:spcPct val="80000"/>
              </a:lnSpc>
              <a:defRPr/>
            </a:pPr>
            <a:r>
              <a:rPr lang="zh-CN" altLang="en-US" sz="1000" b="1" smtClean="0">
                <a:latin typeface="仿宋_GB2312" pitchFamily="49" charset="-122"/>
                <a:ea typeface="仿宋_GB2312" pitchFamily="49" charset="-122"/>
              </a:rPr>
              <a:t>进程名（外部标识符） ：不唯一，由字母数字组成；</a:t>
            </a:r>
            <a:endParaRPr lang="zh-CN" altLang="en-US" sz="10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位置信息：</a:t>
            </a:r>
            <a:r>
              <a:rPr lang="zh-CN" altLang="en-US" sz="900" b="1" smtClean="0">
                <a:latin typeface="仿宋_GB2312" pitchFamily="49" charset="-122"/>
                <a:ea typeface="仿宋_GB2312" pitchFamily="49" charset="-122"/>
              </a:rPr>
              <a:t>指出进程的程序和数据在内存和外存中的物理位置</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现场信息</a:t>
            </a:r>
            <a:r>
              <a:rPr lang="zh-CN" altLang="en-US" sz="900" b="1" smtClean="0">
                <a:latin typeface="仿宋_GB2312" pitchFamily="49" charset="-122"/>
                <a:ea typeface="仿宋_GB2312" pitchFamily="49" charset="-122"/>
              </a:rPr>
              <a:t>：寄存器值（通用、程序计数器</a:t>
            </a:r>
            <a:r>
              <a:rPr lang="en-US" altLang="zh-CN" sz="900" b="1" smtClean="0">
                <a:latin typeface="仿宋_GB2312" pitchFamily="49" charset="-122"/>
                <a:ea typeface="仿宋_GB2312" pitchFamily="49" charset="-122"/>
              </a:rPr>
              <a:t>PC</a:t>
            </a:r>
            <a:r>
              <a:rPr lang="zh-CN" altLang="en-US" sz="900" b="1" smtClean="0">
                <a:latin typeface="仿宋_GB2312" pitchFamily="49" charset="-122"/>
                <a:ea typeface="仿宋_GB2312" pitchFamily="49" charset="-122"/>
              </a:rPr>
              <a:t>、状态</a:t>
            </a:r>
            <a:r>
              <a:rPr lang="en-US" altLang="zh-CN" sz="900" b="1" smtClean="0">
                <a:latin typeface="仿宋_GB2312" pitchFamily="49" charset="-122"/>
                <a:ea typeface="仿宋_GB2312" pitchFamily="49" charset="-122"/>
              </a:rPr>
              <a:t>PSW</a:t>
            </a:r>
            <a:r>
              <a:rPr lang="zh-CN" altLang="en-US" sz="900" b="1" smtClean="0">
                <a:latin typeface="仿宋_GB2312" pitchFamily="49" charset="-122"/>
                <a:ea typeface="仿宋_GB2312" pitchFamily="49" charset="-122"/>
              </a:rPr>
              <a:t>，地址包括栈指针）</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状态信息：</a:t>
            </a:r>
            <a:r>
              <a:rPr lang="zh-CN" altLang="en-US" sz="900" b="1" smtClean="0">
                <a:latin typeface="仿宋_GB2312" pitchFamily="49" charset="-122"/>
                <a:ea typeface="仿宋_GB2312" pitchFamily="49" charset="-122"/>
              </a:rPr>
              <a:t>进程现行状态</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进程优先级：</a:t>
            </a:r>
            <a:r>
              <a:rPr lang="zh-CN" altLang="en-US" sz="900" b="1" smtClean="0">
                <a:latin typeface="仿宋_GB2312" pitchFamily="49" charset="-122"/>
                <a:ea typeface="仿宋_GB2312" pitchFamily="49" charset="-122"/>
              </a:rPr>
              <a:t>进程使用</a:t>
            </a:r>
            <a:r>
              <a:rPr lang="en-US" altLang="zh-CN" sz="900" b="1" smtClean="0">
                <a:latin typeface="仿宋_GB2312" pitchFamily="49" charset="-122"/>
                <a:ea typeface="仿宋_GB2312" pitchFamily="49" charset="-122"/>
              </a:rPr>
              <a:t>CPU</a:t>
            </a:r>
            <a:r>
              <a:rPr lang="zh-CN" altLang="en-US" sz="900" b="1" smtClean="0">
                <a:latin typeface="仿宋_GB2312" pitchFamily="49" charset="-122"/>
                <a:ea typeface="仿宋_GB2312" pitchFamily="49" charset="-122"/>
              </a:rPr>
              <a:t>的优先级别</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资源清单：</a:t>
            </a:r>
            <a:r>
              <a:rPr lang="zh-CN" altLang="en-US" sz="900" b="1" smtClean="0">
                <a:latin typeface="仿宋_GB2312" pitchFamily="49" charset="-122"/>
                <a:ea typeface="仿宋_GB2312" pitchFamily="49" charset="-122"/>
              </a:rPr>
              <a:t>已分配到的资源等</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同步与互斥机构</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进程通讯机制</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队列指针</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家族联系</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资源占用信息</a:t>
            </a:r>
            <a:r>
              <a:rPr lang="zh-CN" altLang="en-US" sz="900" b="1" smtClean="0">
                <a:latin typeface="仿宋_GB2312" pitchFamily="49" charset="-122"/>
                <a:ea typeface="仿宋_GB2312" pitchFamily="49" charset="-122"/>
              </a:rPr>
              <a:t>：虚拟地址空间的现状、打开文件列表</a:t>
            </a:r>
            <a:endParaRPr lang="en-US" altLang="zh-CN" sz="900" b="1" smtClean="0">
              <a:latin typeface="仿宋_GB2312" pitchFamily="49" charset="-122"/>
              <a:ea typeface="仿宋_GB2312" pitchFamily="49"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FA29D802-07EC-4FB8-9BAD-95AF9C0B80F3}" type="slidenum">
              <a:rPr lang="zh-CN" altLang="en-US" sz="1200" b="0"/>
            </a:fld>
            <a:endParaRPr lang="en-US" altLang="zh-CN" sz="1200" b="0"/>
          </a:p>
        </p:txBody>
      </p:sp>
      <p:sp>
        <p:nvSpPr>
          <p:cNvPr id="167939" name="Rectangle 2"/>
          <p:cNvSpPr>
            <a:spLocks noGrp="1" noRot="1" noChangeAspect="1" noChangeArrowheads="1" noTextEdit="1"/>
          </p:cNvSpPr>
          <p:nvPr>
            <p:ph type="sldImg"/>
          </p:nvPr>
        </p:nvSpPr>
        <p:spPr>
          <a:xfrm>
            <a:off x="1144588" y="685800"/>
            <a:ext cx="4572000" cy="3429000"/>
          </a:xfrm>
        </p:spPr>
      </p:sp>
      <p:sp>
        <p:nvSpPr>
          <p:cNvPr id="153604" name="Rectangle 3"/>
          <p:cNvSpPr>
            <a:spLocks noGrp="1" noChangeArrowheads="1"/>
          </p:cNvSpPr>
          <p:nvPr>
            <p:ph type="body" idx="1"/>
          </p:nvPr>
        </p:nvSpPr>
        <p:spPr/>
        <p:txBody>
          <a:bodyPr anchor="t"/>
          <a:lstStyle/>
          <a:p>
            <a:pPr eaLnBrk="1" hangingPunct="1">
              <a:lnSpc>
                <a:spcPct val="80000"/>
              </a:lnSpc>
              <a:defRPr/>
            </a:pPr>
            <a:r>
              <a:rPr kumimoji="1" lang="zh-CN" altLang="en-US" b="1" smtClean="0">
                <a:solidFill>
                  <a:srgbClr val="D60093"/>
                </a:solidFill>
                <a:effectLst>
                  <a:outerShdw blurRad="38100" dist="38100" dir="2700000" algn="tl">
                    <a:srgbClr val="C0C0C0"/>
                  </a:outerShdw>
                </a:effectLst>
              </a:rPr>
              <a:t>进程控制块的内容</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进程标识符：</a:t>
            </a:r>
            <a:endParaRPr lang="zh-CN" altLang="en-US" sz="900" b="1" smtClean="0">
              <a:solidFill>
                <a:schemeClr val="accent2"/>
              </a:solidFill>
              <a:latin typeface="仿宋_GB2312" pitchFamily="49" charset="-122"/>
              <a:ea typeface="仿宋_GB2312" pitchFamily="49" charset="-122"/>
            </a:endParaRPr>
          </a:p>
          <a:p>
            <a:pPr marL="37931725" lvl="1" indent="-37474525" eaLnBrk="1" hangingPunct="1">
              <a:lnSpc>
                <a:spcPct val="80000"/>
              </a:lnSpc>
              <a:defRPr/>
            </a:pPr>
            <a:r>
              <a:rPr lang="zh-CN" altLang="en-US" sz="1000" b="1" smtClean="0">
                <a:latin typeface="仿宋_GB2312" pitchFamily="49" charset="-122"/>
                <a:ea typeface="仿宋_GB2312" pitchFamily="49" charset="-122"/>
              </a:rPr>
              <a:t>进程标识符</a:t>
            </a:r>
            <a:r>
              <a:rPr lang="en-US" altLang="zh-CN" sz="1000" b="1" smtClean="0">
                <a:latin typeface="仿宋_GB2312" pitchFamily="49" charset="-122"/>
                <a:ea typeface="仿宋_GB2312" pitchFamily="49" charset="-122"/>
              </a:rPr>
              <a:t>(process ID)</a:t>
            </a:r>
            <a:r>
              <a:rPr lang="zh-CN" altLang="en-US" sz="1000" b="1" smtClean="0">
                <a:latin typeface="仿宋_GB2312" pitchFamily="49" charset="-122"/>
                <a:ea typeface="仿宋_GB2312" pitchFamily="49" charset="-122"/>
              </a:rPr>
              <a:t>（内部标识符）：唯一，通常是一个整数；</a:t>
            </a:r>
            <a:endParaRPr lang="zh-CN" altLang="en-US" sz="1000" b="1" smtClean="0">
              <a:latin typeface="仿宋_GB2312" pitchFamily="49" charset="-122"/>
              <a:ea typeface="仿宋_GB2312" pitchFamily="49" charset="-122"/>
            </a:endParaRPr>
          </a:p>
          <a:p>
            <a:pPr marL="37931725" lvl="1" indent="-37474525" eaLnBrk="1" hangingPunct="1">
              <a:lnSpc>
                <a:spcPct val="80000"/>
              </a:lnSpc>
              <a:defRPr/>
            </a:pPr>
            <a:r>
              <a:rPr lang="zh-CN" altLang="en-US" sz="1000" b="1" smtClean="0">
                <a:latin typeface="仿宋_GB2312" pitchFamily="49" charset="-122"/>
                <a:ea typeface="仿宋_GB2312" pitchFamily="49" charset="-122"/>
              </a:rPr>
              <a:t>进程名（外部标识符） ：不唯一，由字母数字组成；</a:t>
            </a:r>
            <a:endParaRPr lang="zh-CN" altLang="en-US" sz="10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位置信息：</a:t>
            </a:r>
            <a:r>
              <a:rPr lang="zh-CN" altLang="en-US" sz="900" b="1" smtClean="0">
                <a:latin typeface="仿宋_GB2312" pitchFamily="49" charset="-122"/>
                <a:ea typeface="仿宋_GB2312" pitchFamily="49" charset="-122"/>
              </a:rPr>
              <a:t>指出进程的程序和数据在内存和外存中的物理位置</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现场信息</a:t>
            </a:r>
            <a:r>
              <a:rPr lang="zh-CN" altLang="en-US" sz="900" b="1" smtClean="0">
                <a:latin typeface="仿宋_GB2312" pitchFamily="49" charset="-122"/>
                <a:ea typeface="仿宋_GB2312" pitchFamily="49" charset="-122"/>
              </a:rPr>
              <a:t>：寄存器值（通用、程序计数器</a:t>
            </a:r>
            <a:r>
              <a:rPr lang="en-US" altLang="zh-CN" sz="900" b="1" smtClean="0">
                <a:latin typeface="仿宋_GB2312" pitchFamily="49" charset="-122"/>
                <a:ea typeface="仿宋_GB2312" pitchFamily="49" charset="-122"/>
              </a:rPr>
              <a:t>PC</a:t>
            </a:r>
            <a:r>
              <a:rPr lang="zh-CN" altLang="en-US" sz="900" b="1" smtClean="0">
                <a:latin typeface="仿宋_GB2312" pitchFamily="49" charset="-122"/>
                <a:ea typeface="仿宋_GB2312" pitchFamily="49" charset="-122"/>
              </a:rPr>
              <a:t>、状态</a:t>
            </a:r>
            <a:r>
              <a:rPr lang="en-US" altLang="zh-CN" sz="900" b="1" smtClean="0">
                <a:latin typeface="仿宋_GB2312" pitchFamily="49" charset="-122"/>
                <a:ea typeface="仿宋_GB2312" pitchFamily="49" charset="-122"/>
              </a:rPr>
              <a:t>PSW</a:t>
            </a:r>
            <a:r>
              <a:rPr lang="zh-CN" altLang="en-US" sz="900" b="1" smtClean="0">
                <a:latin typeface="仿宋_GB2312" pitchFamily="49" charset="-122"/>
                <a:ea typeface="仿宋_GB2312" pitchFamily="49" charset="-122"/>
              </a:rPr>
              <a:t>，地址包括栈指针）</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状态信息：</a:t>
            </a:r>
            <a:r>
              <a:rPr lang="zh-CN" altLang="en-US" sz="900" b="1" smtClean="0">
                <a:latin typeface="仿宋_GB2312" pitchFamily="49" charset="-122"/>
                <a:ea typeface="仿宋_GB2312" pitchFamily="49" charset="-122"/>
              </a:rPr>
              <a:t>进程现行状态</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进程优先级：</a:t>
            </a:r>
            <a:r>
              <a:rPr lang="zh-CN" altLang="en-US" sz="900" b="1" smtClean="0">
                <a:latin typeface="仿宋_GB2312" pitchFamily="49" charset="-122"/>
                <a:ea typeface="仿宋_GB2312" pitchFamily="49" charset="-122"/>
              </a:rPr>
              <a:t>进程使用</a:t>
            </a:r>
            <a:r>
              <a:rPr lang="en-US" altLang="zh-CN" sz="900" b="1" smtClean="0">
                <a:latin typeface="仿宋_GB2312" pitchFamily="49" charset="-122"/>
                <a:ea typeface="仿宋_GB2312" pitchFamily="49" charset="-122"/>
              </a:rPr>
              <a:t>CPU</a:t>
            </a:r>
            <a:r>
              <a:rPr lang="zh-CN" altLang="en-US" sz="900" b="1" smtClean="0">
                <a:latin typeface="仿宋_GB2312" pitchFamily="49" charset="-122"/>
                <a:ea typeface="仿宋_GB2312" pitchFamily="49" charset="-122"/>
              </a:rPr>
              <a:t>的优先级别</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资源清单：</a:t>
            </a:r>
            <a:r>
              <a:rPr lang="zh-CN" altLang="en-US" sz="900" b="1" smtClean="0">
                <a:latin typeface="仿宋_GB2312" pitchFamily="49" charset="-122"/>
                <a:ea typeface="仿宋_GB2312" pitchFamily="49" charset="-122"/>
              </a:rPr>
              <a:t>已分配到的资源等</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同步与互斥机构</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进程通讯机制</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队列指针</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家族联系</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资源占用信息</a:t>
            </a:r>
            <a:r>
              <a:rPr lang="zh-CN" altLang="en-US" sz="900" b="1" smtClean="0">
                <a:latin typeface="仿宋_GB2312" pitchFamily="49" charset="-122"/>
                <a:ea typeface="仿宋_GB2312" pitchFamily="49" charset="-122"/>
              </a:rPr>
              <a:t>：虚拟地址空间的现状、打开文件列表</a:t>
            </a:r>
            <a:endParaRPr lang="en-US" altLang="zh-CN" sz="900" b="1" smtClean="0">
              <a:latin typeface="仿宋_GB2312" pitchFamily="49" charset="-122"/>
              <a:ea typeface="仿宋_GB2312" pitchFamily="49"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FDA0E32E-3135-422B-BA15-4F6D5703E3FD}" type="slidenum">
              <a:rPr lang="zh-CN" altLang="en-US" sz="1200" b="0"/>
            </a:fld>
            <a:endParaRPr lang="en-US" altLang="zh-CN" sz="1200" b="0"/>
          </a:p>
        </p:txBody>
      </p:sp>
      <p:sp>
        <p:nvSpPr>
          <p:cNvPr id="168963" name="Rectangle 2"/>
          <p:cNvSpPr>
            <a:spLocks noGrp="1" noRot="1" noChangeAspect="1" noChangeArrowheads="1" noTextEdit="1"/>
          </p:cNvSpPr>
          <p:nvPr>
            <p:ph type="sldImg"/>
          </p:nvPr>
        </p:nvSpPr>
        <p:spPr>
          <a:xfrm>
            <a:off x="1144588" y="685800"/>
            <a:ext cx="4572000" cy="3429000"/>
          </a:xfrm>
        </p:spPr>
      </p:sp>
      <p:sp>
        <p:nvSpPr>
          <p:cNvPr id="157700" name="Rectangle 3"/>
          <p:cNvSpPr>
            <a:spLocks noGrp="1" noChangeArrowheads="1"/>
          </p:cNvSpPr>
          <p:nvPr>
            <p:ph type="body" idx="1"/>
          </p:nvPr>
        </p:nvSpPr>
        <p:spPr/>
        <p:txBody>
          <a:bodyPr anchor="t"/>
          <a:lstStyle/>
          <a:p>
            <a:pPr eaLnBrk="1" hangingPunct="1">
              <a:lnSpc>
                <a:spcPct val="80000"/>
              </a:lnSpc>
              <a:defRPr/>
            </a:pPr>
            <a:r>
              <a:rPr kumimoji="1" lang="zh-CN" altLang="en-US" b="1" smtClean="0">
                <a:solidFill>
                  <a:srgbClr val="D60093"/>
                </a:solidFill>
                <a:effectLst>
                  <a:outerShdw blurRad="38100" dist="38100" dir="2700000" algn="tl">
                    <a:srgbClr val="C0C0C0"/>
                  </a:outerShdw>
                </a:effectLst>
              </a:rPr>
              <a:t>进程控制块的内容</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进程标识符：</a:t>
            </a:r>
            <a:endParaRPr lang="zh-CN" altLang="en-US" sz="900" b="1" smtClean="0">
              <a:solidFill>
                <a:schemeClr val="accent2"/>
              </a:solidFill>
              <a:latin typeface="仿宋_GB2312" pitchFamily="49" charset="-122"/>
              <a:ea typeface="仿宋_GB2312" pitchFamily="49" charset="-122"/>
            </a:endParaRPr>
          </a:p>
          <a:p>
            <a:pPr marL="37931725" lvl="1" indent="-37474525" eaLnBrk="1" hangingPunct="1">
              <a:lnSpc>
                <a:spcPct val="80000"/>
              </a:lnSpc>
              <a:defRPr/>
            </a:pPr>
            <a:r>
              <a:rPr lang="zh-CN" altLang="en-US" sz="1000" b="1" smtClean="0">
                <a:latin typeface="仿宋_GB2312" pitchFamily="49" charset="-122"/>
                <a:ea typeface="仿宋_GB2312" pitchFamily="49" charset="-122"/>
              </a:rPr>
              <a:t>进程标识符</a:t>
            </a:r>
            <a:r>
              <a:rPr lang="en-US" altLang="zh-CN" sz="1000" b="1" smtClean="0">
                <a:latin typeface="仿宋_GB2312" pitchFamily="49" charset="-122"/>
                <a:ea typeface="仿宋_GB2312" pitchFamily="49" charset="-122"/>
              </a:rPr>
              <a:t>(process ID)</a:t>
            </a:r>
            <a:r>
              <a:rPr lang="zh-CN" altLang="en-US" sz="1000" b="1" smtClean="0">
                <a:latin typeface="仿宋_GB2312" pitchFamily="49" charset="-122"/>
                <a:ea typeface="仿宋_GB2312" pitchFamily="49" charset="-122"/>
              </a:rPr>
              <a:t>（内部标识符）：唯一，通常是一个整数；</a:t>
            </a:r>
            <a:endParaRPr lang="zh-CN" altLang="en-US" sz="1000" b="1" smtClean="0">
              <a:latin typeface="仿宋_GB2312" pitchFamily="49" charset="-122"/>
              <a:ea typeface="仿宋_GB2312" pitchFamily="49" charset="-122"/>
            </a:endParaRPr>
          </a:p>
          <a:p>
            <a:pPr marL="37931725" lvl="1" indent="-37474525" eaLnBrk="1" hangingPunct="1">
              <a:lnSpc>
                <a:spcPct val="80000"/>
              </a:lnSpc>
              <a:defRPr/>
            </a:pPr>
            <a:r>
              <a:rPr lang="zh-CN" altLang="en-US" sz="1000" b="1" smtClean="0">
                <a:latin typeface="仿宋_GB2312" pitchFamily="49" charset="-122"/>
                <a:ea typeface="仿宋_GB2312" pitchFamily="49" charset="-122"/>
              </a:rPr>
              <a:t>进程名（外部标识符） ：不唯一，由字母数字组成；</a:t>
            </a:r>
            <a:endParaRPr lang="zh-CN" altLang="en-US" sz="10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位置信息：</a:t>
            </a:r>
            <a:r>
              <a:rPr lang="zh-CN" altLang="en-US" sz="900" b="1" smtClean="0">
                <a:latin typeface="仿宋_GB2312" pitchFamily="49" charset="-122"/>
                <a:ea typeface="仿宋_GB2312" pitchFamily="49" charset="-122"/>
              </a:rPr>
              <a:t>指出进程的程序和数据在内存和外存中的物理位置</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现场信息</a:t>
            </a:r>
            <a:r>
              <a:rPr lang="zh-CN" altLang="en-US" sz="900" b="1" smtClean="0">
                <a:latin typeface="仿宋_GB2312" pitchFamily="49" charset="-122"/>
                <a:ea typeface="仿宋_GB2312" pitchFamily="49" charset="-122"/>
              </a:rPr>
              <a:t>：寄存器值（通用、程序计数器</a:t>
            </a:r>
            <a:r>
              <a:rPr lang="en-US" altLang="zh-CN" sz="900" b="1" smtClean="0">
                <a:latin typeface="仿宋_GB2312" pitchFamily="49" charset="-122"/>
                <a:ea typeface="仿宋_GB2312" pitchFamily="49" charset="-122"/>
              </a:rPr>
              <a:t>PC</a:t>
            </a:r>
            <a:r>
              <a:rPr lang="zh-CN" altLang="en-US" sz="900" b="1" smtClean="0">
                <a:latin typeface="仿宋_GB2312" pitchFamily="49" charset="-122"/>
                <a:ea typeface="仿宋_GB2312" pitchFamily="49" charset="-122"/>
              </a:rPr>
              <a:t>、状态</a:t>
            </a:r>
            <a:r>
              <a:rPr lang="en-US" altLang="zh-CN" sz="900" b="1" smtClean="0">
                <a:latin typeface="仿宋_GB2312" pitchFamily="49" charset="-122"/>
                <a:ea typeface="仿宋_GB2312" pitchFamily="49" charset="-122"/>
              </a:rPr>
              <a:t>PSW</a:t>
            </a:r>
            <a:r>
              <a:rPr lang="zh-CN" altLang="en-US" sz="900" b="1" smtClean="0">
                <a:latin typeface="仿宋_GB2312" pitchFamily="49" charset="-122"/>
                <a:ea typeface="仿宋_GB2312" pitchFamily="49" charset="-122"/>
              </a:rPr>
              <a:t>，地址包括栈指针）</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状态信息：</a:t>
            </a:r>
            <a:r>
              <a:rPr lang="zh-CN" altLang="en-US" sz="900" b="1" smtClean="0">
                <a:latin typeface="仿宋_GB2312" pitchFamily="49" charset="-122"/>
                <a:ea typeface="仿宋_GB2312" pitchFamily="49" charset="-122"/>
              </a:rPr>
              <a:t>进程现行状态</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进程优先级：</a:t>
            </a:r>
            <a:r>
              <a:rPr lang="zh-CN" altLang="en-US" sz="900" b="1" smtClean="0">
                <a:latin typeface="仿宋_GB2312" pitchFamily="49" charset="-122"/>
                <a:ea typeface="仿宋_GB2312" pitchFamily="49" charset="-122"/>
              </a:rPr>
              <a:t>进程使用</a:t>
            </a:r>
            <a:r>
              <a:rPr lang="en-US" altLang="zh-CN" sz="900" b="1" smtClean="0">
                <a:latin typeface="仿宋_GB2312" pitchFamily="49" charset="-122"/>
                <a:ea typeface="仿宋_GB2312" pitchFamily="49" charset="-122"/>
              </a:rPr>
              <a:t>CPU</a:t>
            </a:r>
            <a:r>
              <a:rPr lang="zh-CN" altLang="en-US" sz="900" b="1" smtClean="0">
                <a:latin typeface="仿宋_GB2312" pitchFamily="49" charset="-122"/>
                <a:ea typeface="仿宋_GB2312" pitchFamily="49" charset="-122"/>
              </a:rPr>
              <a:t>的优先级别</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资源清单：</a:t>
            </a:r>
            <a:r>
              <a:rPr lang="zh-CN" altLang="en-US" sz="900" b="1" smtClean="0">
                <a:latin typeface="仿宋_GB2312" pitchFamily="49" charset="-122"/>
                <a:ea typeface="仿宋_GB2312" pitchFamily="49" charset="-122"/>
              </a:rPr>
              <a:t>已分配到的资源等</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同步与互斥机构</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进程通讯机制</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队列指针</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家族联系</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资源占用信息</a:t>
            </a:r>
            <a:r>
              <a:rPr lang="zh-CN" altLang="en-US" sz="900" b="1" smtClean="0">
                <a:latin typeface="仿宋_GB2312" pitchFamily="49" charset="-122"/>
                <a:ea typeface="仿宋_GB2312" pitchFamily="49" charset="-122"/>
              </a:rPr>
              <a:t>：虚拟地址空间的现状、打开文件列表</a:t>
            </a:r>
            <a:endParaRPr lang="en-US" altLang="zh-CN" sz="900" b="1" smtClean="0">
              <a:latin typeface="仿宋_GB2312" pitchFamily="49" charset="-122"/>
              <a:ea typeface="仿宋_GB2312" pitchFamily="49"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998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59AEB59B-8B61-492E-A2A2-F0FD7B9798AD}" type="slidenum">
              <a:rPr lang="zh-CN" altLang="en-US" sz="1200" b="0"/>
            </a:fld>
            <a:endParaRPr lang="en-US" altLang="zh-CN" sz="1200" b="0"/>
          </a:p>
        </p:txBody>
      </p:sp>
      <p:sp>
        <p:nvSpPr>
          <p:cNvPr id="169987" name="Rectangle 2"/>
          <p:cNvSpPr>
            <a:spLocks noGrp="1" noRot="1" noChangeAspect="1" noChangeArrowheads="1" noTextEdit="1"/>
          </p:cNvSpPr>
          <p:nvPr>
            <p:ph type="sldImg"/>
          </p:nvPr>
        </p:nvSpPr>
        <p:spPr>
          <a:xfrm>
            <a:off x="1144588" y="685800"/>
            <a:ext cx="4572000" cy="3429000"/>
          </a:xfrm>
        </p:spPr>
      </p:sp>
      <p:sp>
        <p:nvSpPr>
          <p:cNvPr id="157700" name="Rectangle 3"/>
          <p:cNvSpPr>
            <a:spLocks noGrp="1" noChangeArrowheads="1"/>
          </p:cNvSpPr>
          <p:nvPr>
            <p:ph type="body" idx="1"/>
          </p:nvPr>
        </p:nvSpPr>
        <p:spPr/>
        <p:txBody>
          <a:bodyPr anchor="t"/>
          <a:lstStyle/>
          <a:p>
            <a:pPr eaLnBrk="1" hangingPunct="1">
              <a:lnSpc>
                <a:spcPct val="80000"/>
              </a:lnSpc>
              <a:defRPr/>
            </a:pPr>
            <a:r>
              <a:rPr kumimoji="1" lang="zh-CN" altLang="en-US" b="1" smtClean="0">
                <a:solidFill>
                  <a:srgbClr val="D60093"/>
                </a:solidFill>
                <a:effectLst>
                  <a:outerShdw blurRad="38100" dist="38100" dir="2700000" algn="tl">
                    <a:srgbClr val="C0C0C0"/>
                  </a:outerShdw>
                </a:effectLst>
              </a:rPr>
              <a:t>进程控制块的内容</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进程标识符：</a:t>
            </a:r>
            <a:endParaRPr lang="zh-CN" altLang="en-US" sz="900" b="1" smtClean="0">
              <a:solidFill>
                <a:schemeClr val="accent2"/>
              </a:solidFill>
              <a:latin typeface="仿宋_GB2312" pitchFamily="49" charset="-122"/>
              <a:ea typeface="仿宋_GB2312" pitchFamily="49" charset="-122"/>
            </a:endParaRPr>
          </a:p>
          <a:p>
            <a:pPr marL="37931725" lvl="1" indent="-37474525" eaLnBrk="1" hangingPunct="1">
              <a:lnSpc>
                <a:spcPct val="80000"/>
              </a:lnSpc>
              <a:defRPr/>
            </a:pPr>
            <a:r>
              <a:rPr lang="zh-CN" altLang="en-US" sz="1000" b="1" smtClean="0">
                <a:latin typeface="仿宋_GB2312" pitchFamily="49" charset="-122"/>
                <a:ea typeface="仿宋_GB2312" pitchFamily="49" charset="-122"/>
              </a:rPr>
              <a:t>进程标识符</a:t>
            </a:r>
            <a:r>
              <a:rPr lang="en-US" altLang="zh-CN" sz="1000" b="1" smtClean="0">
                <a:latin typeface="仿宋_GB2312" pitchFamily="49" charset="-122"/>
                <a:ea typeface="仿宋_GB2312" pitchFamily="49" charset="-122"/>
              </a:rPr>
              <a:t>(process ID)</a:t>
            </a:r>
            <a:r>
              <a:rPr lang="zh-CN" altLang="en-US" sz="1000" b="1" smtClean="0">
                <a:latin typeface="仿宋_GB2312" pitchFamily="49" charset="-122"/>
                <a:ea typeface="仿宋_GB2312" pitchFamily="49" charset="-122"/>
              </a:rPr>
              <a:t>（内部标识符）：唯一，通常是一个整数；</a:t>
            </a:r>
            <a:endParaRPr lang="zh-CN" altLang="en-US" sz="1000" b="1" smtClean="0">
              <a:latin typeface="仿宋_GB2312" pitchFamily="49" charset="-122"/>
              <a:ea typeface="仿宋_GB2312" pitchFamily="49" charset="-122"/>
            </a:endParaRPr>
          </a:p>
          <a:p>
            <a:pPr marL="37931725" lvl="1" indent="-37474525" eaLnBrk="1" hangingPunct="1">
              <a:lnSpc>
                <a:spcPct val="80000"/>
              </a:lnSpc>
              <a:defRPr/>
            </a:pPr>
            <a:r>
              <a:rPr lang="zh-CN" altLang="en-US" sz="1000" b="1" smtClean="0">
                <a:latin typeface="仿宋_GB2312" pitchFamily="49" charset="-122"/>
                <a:ea typeface="仿宋_GB2312" pitchFamily="49" charset="-122"/>
              </a:rPr>
              <a:t>进程名（外部标识符） ：不唯一，由字母数字组成；</a:t>
            </a:r>
            <a:endParaRPr lang="zh-CN" altLang="en-US" sz="10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位置信息：</a:t>
            </a:r>
            <a:r>
              <a:rPr lang="zh-CN" altLang="en-US" sz="900" b="1" smtClean="0">
                <a:latin typeface="仿宋_GB2312" pitchFamily="49" charset="-122"/>
                <a:ea typeface="仿宋_GB2312" pitchFamily="49" charset="-122"/>
              </a:rPr>
              <a:t>指出进程的程序和数据在内存和外存中的物理位置</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现场信息</a:t>
            </a:r>
            <a:r>
              <a:rPr lang="zh-CN" altLang="en-US" sz="900" b="1" smtClean="0">
                <a:latin typeface="仿宋_GB2312" pitchFamily="49" charset="-122"/>
                <a:ea typeface="仿宋_GB2312" pitchFamily="49" charset="-122"/>
              </a:rPr>
              <a:t>：寄存器值（通用、程序计数器</a:t>
            </a:r>
            <a:r>
              <a:rPr lang="en-US" altLang="zh-CN" sz="900" b="1" smtClean="0">
                <a:latin typeface="仿宋_GB2312" pitchFamily="49" charset="-122"/>
                <a:ea typeface="仿宋_GB2312" pitchFamily="49" charset="-122"/>
              </a:rPr>
              <a:t>PC</a:t>
            </a:r>
            <a:r>
              <a:rPr lang="zh-CN" altLang="en-US" sz="900" b="1" smtClean="0">
                <a:latin typeface="仿宋_GB2312" pitchFamily="49" charset="-122"/>
                <a:ea typeface="仿宋_GB2312" pitchFamily="49" charset="-122"/>
              </a:rPr>
              <a:t>、状态</a:t>
            </a:r>
            <a:r>
              <a:rPr lang="en-US" altLang="zh-CN" sz="900" b="1" smtClean="0">
                <a:latin typeface="仿宋_GB2312" pitchFamily="49" charset="-122"/>
                <a:ea typeface="仿宋_GB2312" pitchFamily="49" charset="-122"/>
              </a:rPr>
              <a:t>PSW</a:t>
            </a:r>
            <a:r>
              <a:rPr lang="zh-CN" altLang="en-US" sz="900" b="1" smtClean="0">
                <a:latin typeface="仿宋_GB2312" pitchFamily="49" charset="-122"/>
                <a:ea typeface="仿宋_GB2312" pitchFamily="49" charset="-122"/>
              </a:rPr>
              <a:t>，地址包括栈指针）</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状态信息：</a:t>
            </a:r>
            <a:r>
              <a:rPr lang="zh-CN" altLang="en-US" sz="900" b="1" smtClean="0">
                <a:latin typeface="仿宋_GB2312" pitchFamily="49" charset="-122"/>
                <a:ea typeface="仿宋_GB2312" pitchFamily="49" charset="-122"/>
              </a:rPr>
              <a:t>进程现行状态</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进程优先级：</a:t>
            </a:r>
            <a:r>
              <a:rPr lang="zh-CN" altLang="en-US" sz="900" b="1" smtClean="0">
                <a:latin typeface="仿宋_GB2312" pitchFamily="49" charset="-122"/>
                <a:ea typeface="仿宋_GB2312" pitchFamily="49" charset="-122"/>
              </a:rPr>
              <a:t>进程使用</a:t>
            </a:r>
            <a:r>
              <a:rPr lang="en-US" altLang="zh-CN" sz="900" b="1" smtClean="0">
                <a:latin typeface="仿宋_GB2312" pitchFamily="49" charset="-122"/>
                <a:ea typeface="仿宋_GB2312" pitchFamily="49" charset="-122"/>
              </a:rPr>
              <a:t>CPU</a:t>
            </a:r>
            <a:r>
              <a:rPr lang="zh-CN" altLang="en-US" sz="900" b="1" smtClean="0">
                <a:latin typeface="仿宋_GB2312" pitchFamily="49" charset="-122"/>
                <a:ea typeface="仿宋_GB2312" pitchFamily="49" charset="-122"/>
              </a:rPr>
              <a:t>的优先级别</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资源清单：</a:t>
            </a:r>
            <a:r>
              <a:rPr lang="zh-CN" altLang="en-US" sz="900" b="1" smtClean="0">
                <a:latin typeface="仿宋_GB2312" pitchFamily="49" charset="-122"/>
                <a:ea typeface="仿宋_GB2312" pitchFamily="49" charset="-122"/>
              </a:rPr>
              <a:t>已分配到的资源等</a:t>
            </a:r>
            <a:endParaRPr lang="zh-CN" altLang="en-US" sz="900" b="1" smtClean="0">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同步与互斥机构</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进程通讯机制</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队列指针</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家族联系</a:t>
            </a:r>
            <a:endParaRPr lang="zh-CN" altLang="en-US" sz="900" b="1" smtClean="0">
              <a:solidFill>
                <a:schemeClr val="accent2"/>
              </a:solidFill>
              <a:latin typeface="仿宋_GB2312" pitchFamily="49" charset="-122"/>
              <a:ea typeface="仿宋_GB2312" pitchFamily="49" charset="-122"/>
            </a:endParaRPr>
          </a:p>
          <a:p>
            <a:pPr eaLnBrk="1" hangingPunct="1">
              <a:lnSpc>
                <a:spcPct val="80000"/>
              </a:lnSpc>
              <a:defRPr/>
            </a:pPr>
            <a:r>
              <a:rPr lang="zh-CN" altLang="en-US" sz="900" b="1" smtClean="0">
                <a:solidFill>
                  <a:schemeClr val="accent2"/>
                </a:solidFill>
                <a:latin typeface="仿宋_GB2312" pitchFamily="49" charset="-122"/>
                <a:ea typeface="仿宋_GB2312" pitchFamily="49" charset="-122"/>
              </a:rPr>
              <a:t>资源占用信息</a:t>
            </a:r>
            <a:r>
              <a:rPr lang="zh-CN" altLang="en-US" sz="900" b="1" smtClean="0">
                <a:latin typeface="仿宋_GB2312" pitchFamily="49" charset="-122"/>
                <a:ea typeface="仿宋_GB2312" pitchFamily="49" charset="-122"/>
              </a:rPr>
              <a:t>：虚拟地址空间的现状、打开文件列表</a:t>
            </a:r>
            <a:endParaRPr lang="en-US" altLang="zh-CN" sz="900" b="1" smtClean="0">
              <a:latin typeface="仿宋_GB2312" pitchFamily="49" charset="-122"/>
              <a:ea typeface="仿宋_GB2312" pitchFamily="49"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1143000" y="685800"/>
            <a:ext cx="4572000" cy="3429000"/>
          </a:xfrm>
        </p:spPr>
      </p:sp>
      <p:sp>
        <p:nvSpPr>
          <p:cNvPr id="171011" name="Rectangle 3"/>
          <p:cNvSpPr>
            <a:spLocks noGrp="1" noChangeArrowheads="1"/>
          </p:cNvSpPr>
          <p:nvPr>
            <p:ph type="body" idx="1"/>
          </p:nvPr>
        </p:nvSpPr>
        <p:spPr>
          <a:noFill/>
        </p:spPr>
        <p:txBody>
          <a:bodyPr/>
          <a:lstStyle/>
          <a:p>
            <a:pPr eaLnBrk="1" hangingPunct="1">
              <a:lnSpc>
                <a:spcPct val="120000"/>
              </a:lnSpc>
              <a:spcBef>
                <a:spcPct val="50000"/>
              </a:spcBef>
            </a:pPr>
            <a:r>
              <a:rPr kumimoji="1" lang="zh-CN" altLang="en-US" smtClean="0"/>
              <a:t>内核本身并非一个进程，</a:t>
            </a:r>
            <a:r>
              <a:rPr kumimoji="1" lang="zh-CN" altLang="en-US" u="sng" smtClean="0"/>
              <a:t>而是硬件的首次延伸，即它是加到硬件上的第一层软件</a:t>
            </a:r>
            <a:r>
              <a:rPr kumimoji="1" lang="zh-CN" altLang="en-US" smtClean="0"/>
              <a:t>。</a:t>
            </a:r>
            <a:endParaRPr kumimoji="1" lang="zh-CN" altLang="en-US" smtClean="0"/>
          </a:p>
          <a:p>
            <a:pPr eaLnBrk="1" hangingPunct="1">
              <a:lnSpc>
                <a:spcPct val="120000"/>
              </a:lnSpc>
              <a:spcBef>
                <a:spcPct val="50000"/>
              </a:spcBef>
            </a:pPr>
            <a:r>
              <a:rPr kumimoji="1" lang="zh-CN" altLang="en-US" u="sng" smtClean="0"/>
              <a:t>内核是通过执行各种原语操作来实现各种控制和管理功能的</a:t>
            </a:r>
            <a:r>
              <a:rPr kumimoji="1" lang="zh-CN" altLang="en-US" smtClean="0"/>
              <a:t>。</a:t>
            </a:r>
            <a:endParaRPr kumimoji="1" lang="zh-CN" altLang="en-US" smtClean="0"/>
          </a:p>
          <a:p>
            <a:pPr eaLnBrk="1" hangingPunct="1">
              <a:lnSpc>
                <a:spcPct val="120000"/>
              </a:lnSpc>
              <a:spcBef>
                <a:spcPct val="50000"/>
              </a:spcBef>
            </a:pPr>
            <a:endParaRPr kumimoji="1" lang="zh-CN" altLang="en-US" smtClean="0"/>
          </a:p>
          <a:p>
            <a:pPr eaLnBrk="1" hangingPunct="1"/>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miter lim="800000"/>
          </a:ln>
        </p:spPr>
        <p:txBody>
          <a:bodyPr/>
          <a:lstStyle/>
          <a:p>
            <a:fld id="{79A087EF-4345-4EBE-9403-7B228D218786}" type="slidenum">
              <a:rPr lang="en-US" altLang="zh-CN" smtClean="0"/>
            </a:fld>
            <a:endParaRPr lang="en-US" altLang="zh-CN" smtClean="0"/>
          </a:p>
        </p:txBody>
      </p:sp>
      <p:sp>
        <p:nvSpPr>
          <p:cNvPr id="172035" name="Rectangle 2"/>
          <p:cNvSpPr>
            <a:spLocks noGrp="1" noRot="1" noChangeAspect="1" noChangeArrowheads="1" noTextEdit="1"/>
          </p:cNvSpPr>
          <p:nvPr>
            <p:ph type="sldImg"/>
          </p:nvPr>
        </p:nvSpPr>
        <p:spPr>
          <a:xfrm>
            <a:off x="1143000" y="685800"/>
            <a:ext cx="4572000" cy="3429000"/>
          </a:xfrm>
        </p:spPr>
      </p:sp>
      <p:sp>
        <p:nvSpPr>
          <p:cNvPr id="172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03630BC8-80DE-463A-86D0-9F8B74F90503}" type="slidenum">
              <a:rPr lang="zh-CN" altLang="en-US" sz="1200" b="0"/>
            </a:fld>
            <a:endParaRPr lang="en-US" altLang="zh-CN" sz="1200" b="0"/>
          </a:p>
        </p:txBody>
      </p:sp>
      <p:sp>
        <p:nvSpPr>
          <p:cNvPr id="150531" name="Rectangle 2"/>
          <p:cNvSpPr>
            <a:spLocks noGrp="1" noRot="1" noChangeAspect="1" noChangeArrowheads="1" noTextEdit="1"/>
          </p:cNvSpPr>
          <p:nvPr>
            <p:ph type="sldImg"/>
          </p:nvPr>
        </p:nvSpPr>
        <p:spPr>
          <a:xfrm>
            <a:off x="1144588" y="685800"/>
            <a:ext cx="4572000" cy="3429000"/>
          </a:xfrm>
        </p:spPr>
      </p:sp>
      <p:sp>
        <p:nvSpPr>
          <p:cNvPr id="1505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miter lim="800000"/>
          </a:ln>
        </p:spPr>
        <p:txBody>
          <a:bodyPr/>
          <a:lstStyle/>
          <a:p>
            <a:fld id="{79A087EF-4345-4EBE-9403-7B228D218786}" type="slidenum">
              <a:rPr lang="en-US" altLang="zh-CN" smtClean="0"/>
            </a:fld>
            <a:endParaRPr lang="en-US" altLang="zh-CN" smtClean="0"/>
          </a:p>
        </p:txBody>
      </p:sp>
      <p:sp>
        <p:nvSpPr>
          <p:cNvPr id="172035" name="Rectangle 2"/>
          <p:cNvSpPr>
            <a:spLocks noGrp="1" noRot="1" noChangeAspect="1" noChangeArrowheads="1" noTextEdit="1"/>
          </p:cNvSpPr>
          <p:nvPr>
            <p:ph type="sldImg"/>
          </p:nvPr>
        </p:nvSpPr>
        <p:spPr>
          <a:xfrm>
            <a:off x="1143000" y="685800"/>
            <a:ext cx="4572000" cy="3429000"/>
          </a:xfrm>
        </p:spPr>
      </p:sp>
      <p:sp>
        <p:nvSpPr>
          <p:cNvPr id="172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miter lim="800000"/>
          </a:ln>
        </p:spPr>
        <p:txBody>
          <a:bodyPr/>
          <a:lstStyle/>
          <a:p>
            <a:fld id="{79A087EF-4345-4EBE-9403-7B228D218786}" type="slidenum">
              <a:rPr lang="en-US" altLang="zh-CN" smtClean="0"/>
            </a:fld>
            <a:endParaRPr lang="en-US" altLang="zh-CN" smtClean="0"/>
          </a:p>
        </p:txBody>
      </p:sp>
      <p:sp>
        <p:nvSpPr>
          <p:cNvPr id="172035" name="Rectangle 2"/>
          <p:cNvSpPr>
            <a:spLocks noGrp="1" noRot="1" noChangeAspect="1" noChangeArrowheads="1" noTextEdit="1"/>
          </p:cNvSpPr>
          <p:nvPr>
            <p:ph type="sldImg"/>
          </p:nvPr>
        </p:nvSpPr>
        <p:spPr>
          <a:xfrm>
            <a:off x="1143000" y="685800"/>
            <a:ext cx="4572000" cy="3429000"/>
          </a:xfrm>
        </p:spPr>
      </p:sp>
      <p:sp>
        <p:nvSpPr>
          <p:cNvPr id="172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miter lim="800000"/>
          </a:ln>
        </p:spPr>
        <p:txBody>
          <a:bodyPr/>
          <a:lstStyle/>
          <a:p>
            <a:fld id="{79A087EF-4345-4EBE-9403-7B228D218786}" type="slidenum">
              <a:rPr lang="en-US" altLang="zh-CN" smtClean="0"/>
            </a:fld>
            <a:endParaRPr lang="en-US" altLang="zh-CN" smtClean="0"/>
          </a:p>
        </p:txBody>
      </p:sp>
      <p:sp>
        <p:nvSpPr>
          <p:cNvPr id="172035" name="Rectangle 2"/>
          <p:cNvSpPr>
            <a:spLocks noGrp="1" noRot="1" noChangeAspect="1" noChangeArrowheads="1" noTextEdit="1"/>
          </p:cNvSpPr>
          <p:nvPr>
            <p:ph type="sldImg"/>
          </p:nvPr>
        </p:nvSpPr>
        <p:spPr>
          <a:xfrm>
            <a:off x="1143000" y="685800"/>
            <a:ext cx="4572000" cy="3429000"/>
          </a:xfrm>
        </p:spPr>
      </p:sp>
      <p:sp>
        <p:nvSpPr>
          <p:cNvPr id="172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1143000" y="685800"/>
            <a:ext cx="4572000" cy="3429000"/>
          </a:xfrm>
        </p:spPr>
      </p:sp>
      <p:sp>
        <p:nvSpPr>
          <p:cNvPr id="173059" name="Rectangle 3"/>
          <p:cNvSpPr>
            <a:spLocks noGrp="1" noChangeArrowheads="1"/>
          </p:cNvSpPr>
          <p:nvPr>
            <p:ph type="body" idx="1"/>
          </p:nvPr>
        </p:nvSpPr>
        <p:spPr>
          <a:noFill/>
        </p:spPr>
        <p:txBody>
          <a:bodyPr/>
          <a:lstStyle/>
          <a:p>
            <a:pPr algn="just" eaLnBrk="1" hangingPunct="1">
              <a:lnSpc>
                <a:spcPct val="130000"/>
              </a:lnSpc>
              <a:spcBef>
                <a:spcPct val="50000"/>
              </a:spcBef>
            </a:pPr>
            <a:r>
              <a:rPr kumimoji="1" lang="zh-CN" altLang="en-US" smtClean="0"/>
              <a:t>正在执行的进程，当发现上述某事件时，由于无法继续执行，于是进程便通过调用阻塞原语</a:t>
            </a:r>
            <a:r>
              <a:rPr kumimoji="1" lang="en-US" altLang="zh-CN" smtClean="0"/>
              <a:t>block</a:t>
            </a:r>
            <a:r>
              <a:rPr kumimoji="1" lang="zh-CN" altLang="en-US" smtClean="0"/>
              <a:t>把自己阻塞。可见，进程的阻塞是进程自身的一种主动行为。进入</a:t>
            </a:r>
            <a:r>
              <a:rPr kumimoji="1" lang="en-US" altLang="zh-CN" smtClean="0"/>
              <a:t>block</a:t>
            </a:r>
            <a:r>
              <a:rPr kumimoji="1" lang="zh-CN" altLang="en-US" smtClean="0"/>
              <a:t>过程后，由于此时该进程还处于执行状态，所以应先立即停止执行，把进程控制块中的现行状态由“执行”改为阻塞，并将</a:t>
            </a:r>
            <a:r>
              <a:rPr kumimoji="1" lang="en-US" altLang="zh-CN" smtClean="0"/>
              <a:t>PCB</a:t>
            </a:r>
            <a:r>
              <a:rPr kumimoji="1" lang="zh-CN" altLang="en-US" smtClean="0"/>
              <a:t>插入阻塞队列。如果系统中设置了因不同事件而阻塞的多个阻塞队列，则应将本进程插入到具有相同事件的阻塞</a:t>
            </a:r>
            <a:r>
              <a:rPr kumimoji="1" lang="en-US" altLang="zh-CN" smtClean="0"/>
              <a:t>(</a:t>
            </a:r>
            <a:r>
              <a:rPr kumimoji="1" lang="zh-CN" altLang="en-US" smtClean="0"/>
              <a:t>等待</a:t>
            </a:r>
            <a:r>
              <a:rPr kumimoji="1" lang="en-US" altLang="zh-CN" smtClean="0"/>
              <a:t>)</a:t>
            </a:r>
            <a:r>
              <a:rPr kumimoji="1" lang="zh-CN" altLang="en-US" smtClean="0"/>
              <a:t>队列。 最后，转调度程序进行重新调度，将处理机分配给另一就绪进程，并进行切换，亦即，保留被阻塞进程的处理机状态</a:t>
            </a:r>
            <a:r>
              <a:rPr kumimoji="1" lang="en-US" altLang="zh-CN" smtClean="0"/>
              <a:t>(</a:t>
            </a:r>
            <a:r>
              <a:rPr kumimoji="1" lang="zh-CN" altLang="en-US" smtClean="0"/>
              <a:t>在</a:t>
            </a:r>
            <a:r>
              <a:rPr kumimoji="1" lang="en-US" altLang="zh-CN" smtClean="0"/>
              <a:t>PCB</a:t>
            </a:r>
            <a:r>
              <a:rPr kumimoji="1" lang="zh-CN" altLang="en-US" smtClean="0"/>
              <a:t>中</a:t>
            </a:r>
            <a:r>
              <a:rPr kumimoji="1" lang="en-US" altLang="zh-CN" smtClean="0"/>
              <a:t>)</a:t>
            </a:r>
            <a:r>
              <a:rPr kumimoji="1" lang="zh-CN" altLang="en-US" smtClean="0"/>
              <a:t>，再按新进程的</a:t>
            </a:r>
            <a:r>
              <a:rPr kumimoji="1" lang="en-US" altLang="zh-CN" smtClean="0"/>
              <a:t>PCB</a:t>
            </a:r>
            <a:r>
              <a:rPr kumimoji="1" lang="zh-CN" altLang="en-US" smtClean="0"/>
              <a:t>中的处理机状态设置</a:t>
            </a:r>
            <a:r>
              <a:rPr kumimoji="1" lang="en-US" altLang="zh-CN" smtClean="0"/>
              <a:t>CPU</a:t>
            </a:r>
            <a:r>
              <a:rPr kumimoji="1" lang="zh-CN" altLang="en-US" smtClean="0"/>
              <a:t>的环境。 </a:t>
            </a:r>
            <a:endParaRPr kumimoji="1" lang="zh-CN" altLang="en-US" smtClean="0"/>
          </a:p>
          <a:p>
            <a:pPr eaLnBrk="1" hangingPunct="1"/>
            <a:endParaRPr kumimoji="1"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miter lim="800000"/>
          </a:ln>
        </p:spPr>
        <p:txBody>
          <a:bodyPr/>
          <a:lstStyle/>
          <a:p>
            <a:fld id="{79A087EF-4345-4EBE-9403-7B228D218786}" type="slidenum">
              <a:rPr lang="en-US" altLang="zh-CN" smtClean="0"/>
            </a:fld>
            <a:endParaRPr lang="en-US" altLang="zh-CN" smtClean="0"/>
          </a:p>
        </p:txBody>
      </p:sp>
      <p:sp>
        <p:nvSpPr>
          <p:cNvPr id="172035" name="Rectangle 2"/>
          <p:cNvSpPr>
            <a:spLocks noGrp="1" noRot="1" noChangeAspect="1" noChangeArrowheads="1" noTextEdit="1"/>
          </p:cNvSpPr>
          <p:nvPr>
            <p:ph type="sldImg"/>
          </p:nvPr>
        </p:nvSpPr>
        <p:spPr>
          <a:xfrm>
            <a:off x="1143000" y="685800"/>
            <a:ext cx="4572000" cy="3429000"/>
          </a:xfrm>
        </p:spPr>
      </p:sp>
      <p:sp>
        <p:nvSpPr>
          <p:cNvPr id="172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1143000" y="685800"/>
            <a:ext cx="4572000" cy="3429000"/>
          </a:xfrm>
        </p:spPr>
      </p:sp>
      <p:sp>
        <p:nvSpPr>
          <p:cNvPr id="174083" name="Rectangle 3"/>
          <p:cNvSpPr>
            <a:spLocks noGrp="1" noChangeArrowheads="1"/>
          </p:cNvSpPr>
          <p:nvPr>
            <p:ph type="body" idx="1"/>
          </p:nvPr>
        </p:nvSpPr>
        <p:spPr>
          <a:noFill/>
        </p:spPr>
        <p:txBody>
          <a:bodyPr/>
          <a:lstStyle/>
          <a:p>
            <a:pPr eaLnBrk="1" hangingPunct="1"/>
            <a:endParaRPr kumimoji="1"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xfrm>
            <a:off x="1143000" y="685800"/>
            <a:ext cx="4572000" cy="3429000"/>
          </a:xfrm>
        </p:spPr>
      </p:sp>
      <p:sp>
        <p:nvSpPr>
          <p:cNvPr id="175107" name="Rectangle 3"/>
          <p:cNvSpPr>
            <a:spLocks noGrp="1" noChangeArrowheads="1"/>
          </p:cNvSpPr>
          <p:nvPr>
            <p:ph type="body" idx="1"/>
          </p:nvPr>
        </p:nvSpPr>
        <p:spPr>
          <a:noFill/>
        </p:spPr>
        <p:txBody>
          <a:bodyPr/>
          <a:lstStyle/>
          <a:p>
            <a:pPr eaLnBrk="1" hangingPunct="1"/>
            <a:endParaRPr kumimoji="1"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a:ln>
            <a:miter lim="800000"/>
          </a:ln>
        </p:spPr>
        <p:txBody>
          <a:bodyPr/>
          <a:lstStyle/>
          <a:p>
            <a:fld id="{5D82697D-DA53-4AAA-89E0-657EA56482F8}"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323587" name="Rectangle 2"/>
          <p:cNvSpPr>
            <a:spLocks noGrp="1" noRot="1" noChangeAspect="1" noChangeArrowheads="1" noTextEdit="1"/>
          </p:cNvSpPr>
          <p:nvPr>
            <p:ph type="sldImg"/>
          </p:nvPr>
        </p:nvSpPr>
        <p:spPr>
          <a:xfrm>
            <a:off x="1143000" y="685800"/>
            <a:ext cx="4572000" cy="3429000"/>
          </a:xfrm>
        </p:spPr>
      </p:sp>
      <p:sp>
        <p:nvSpPr>
          <p:cNvPr id="323588" name="Rectangle 3"/>
          <p:cNvSpPr>
            <a:spLocks noGrp="1" noChangeArrowheads="1"/>
          </p:cNvSpPr>
          <p:nvPr>
            <p:ph type="body" idx="1"/>
          </p:nvPr>
        </p:nvSpPr>
        <p:spPr>
          <a:noFill/>
        </p:spPr>
        <p:txBody>
          <a:bodyPr/>
          <a:lstStyle/>
          <a:p>
            <a:endParaRPr lang="zh-CN" altLang="zh-CN" smtClean="0">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a:ln>
            <a:miter lim="800000"/>
          </a:ln>
        </p:spPr>
        <p:txBody>
          <a:bodyPr/>
          <a:lstStyle/>
          <a:p>
            <a:fld id="{B6FA26B6-ADEC-4ABC-8C4B-40D765ED12D7}"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322563" name="Rectangle 2"/>
          <p:cNvSpPr>
            <a:spLocks noGrp="1" noRot="1" noChangeAspect="1" noChangeArrowheads="1" noTextEdit="1"/>
          </p:cNvSpPr>
          <p:nvPr>
            <p:ph type="sldImg"/>
          </p:nvPr>
        </p:nvSpPr>
        <p:spPr>
          <a:xfrm>
            <a:off x="1143000" y="685800"/>
            <a:ext cx="4572000" cy="3429000"/>
          </a:xfrm>
        </p:spPr>
      </p:sp>
      <p:sp>
        <p:nvSpPr>
          <p:cNvPr id="322564" name="Rectangle 3"/>
          <p:cNvSpPr>
            <a:spLocks noGrp="1" noChangeArrowheads="1"/>
          </p:cNvSpPr>
          <p:nvPr>
            <p:ph type="body" idx="1"/>
          </p:nvPr>
        </p:nvSpPr>
        <p:spPr>
          <a:noFill/>
        </p:spPr>
        <p:txBody>
          <a:bodyPr/>
          <a:lstStyle/>
          <a:p>
            <a:endParaRPr lang="zh-CN" altLang="zh-CN" smtClean="0">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a:ln>
            <a:miter lim="800000"/>
          </a:ln>
        </p:spPr>
        <p:txBody>
          <a:bodyPr/>
          <a:lstStyle/>
          <a:p>
            <a:fld id="{4F76B205-C75A-4F02-9F00-F62C7AA75895}"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324611" name="Rectangle 2"/>
          <p:cNvSpPr>
            <a:spLocks noGrp="1" noRot="1" noChangeAspect="1" noChangeArrowheads="1" noTextEdit="1"/>
          </p:cNvSpPr>
          <p:nvPr>
            <p:ph type="sldImg"/>
          </p:nvPr>
        </p:nvSpPr>
        <p:spPr>
          <a:xfrm>
            <a:off x="1143000" y="685800"/>
            <a:ext cx="4572000" cy="3429000"/>
          </a:xfrm>
        </p:spPr>
      </p:sp>
      <p:sp>
        <p:nvSpPr>
          <p:cNvPr id="324612" name="Rectangle 3"/>
          <p:cNvSpPr>
            <a:spLocks noGrp="1" noChangeArrowheads="1"/>
          </p:cNvSpPr>
          <p:nvPr>
            <p:ph type="body" idx="1"/>
          </p:nvPr>
        </p:nvSpPr>
        <p:spPr>
          <a:noFill/>
        </p:spPr>
        <p:txBody>
          <a:bodyPr/>
          <a:lstStyle/>
          <a:p>
            <a:endParaRPr lang="zh-CN" altLang="zh-CN"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3553ADDB-FEDE-407A-8BDB-BB7EC743D937}" type="slidenum">
              <a:rPr lang="zh-CN" altLang="en-US" sz="1200" b="0"/>
            </a:fld>
            <a:endParaRPr lang="en-US" altLang="zh-CN" sz="1200" b="0"/>
          </a:p>
        </p:txBody>
      </p:sp>
      <p:sp>
        <p:nvSpPr>
          <p:cNvPr id="151555" name="Rectangle 2"/>
          <p:cNvSpPr>
            <a:spLocks noGrp="1" noRot="1" noChangeAspect="1" noChangeArrowheads="1" noTextEdit="1"/>
          </p:cNvSpPr>
          <p:nvPr>
            <p:ph type="sldImg"/>
          </p:nvPr>
        </p:nvSpPr>
        <p:spPr>
          <a:xfrm>
            <a:off x="1144588" y="685800"/>
            <a:ext cx="4572000" cy="3429000"/>
          </a:xfrm>
        </p:spPr>
      </p:sp>
      <p:sp>
        <p:nvSpPr>
          <p:cNvPr id="151556" name="Rectangle 3"/>
          <p:cNvSpPr>
            <a:spLocks noGrp="1" noChangeArrowheads="1"/>
          </p:cNvSpPr>
          <p:nvPr>
            <p:ph type="body" idx="1"/>
          </p:nvPr>
        </p:nvSpPr>
        <p:spPr>
          <a:noFill/>
        </p:spPr>
        <p:txBody>
          <a:bodyPr anchor="t"/>
          <a:lstStyle/>
          <a:p>
            <a:pPr eaLnBrk="1" hangingPunct="1"/>
            <a:r>
              <a:rPr lang="zh-CN" altLang="en-US" smtClean="0"/>
              <a:t>“失去封闭性”的概念应该是系统的资源不再被独占，多个进程共享，大家都可以修改共享资源的状态，从而造成不可再现性； </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幻灯片图像占位符 1"/>
          <p:cNvSpPr>
            <a:spLocks noGrp="1" noRot="1" noChangeAspect="1" noTextEdit="1"/>
          </p:cNvSpPr>
          <p:nvPr>
            <p:ph type="sldImg"/>
          </p:nvPr>
        </p:nvSpPr>
        <p:spPr>
          <a:xfrm>
            <a:off x="1143000" y="685800"/>
            <a:ext cx="4572000" cy="3429000"/>
          </a:xfrm>
        </p:spPr>
      </p:sp>
      <p:sp>
        <p:nvSpPr>
          <p:cNvPr id="328707"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28708" name="灯片编号占位符 3"/>
          <p:cNvSpPr>
            <a:spLocks noGrp="1"/>
          </p:cNvSpPr>
          <p:nvPr>
            <p:ph type="sldNum" sz="quarter" idx="5"/>
          </p:nvPr>
        </p:nvSpPr>
        <p:spPr>
          <a:noFill/>
          <a:ln>
            <a:miter lim="800000"/>
          </a:ln>
        </p:spPr>
        <p:txBody>
          <a:bodyPr/>
          <a:lstStyle/>
          <a:p>
            <a:fld id="{0F1CA906-5EC8-4996-A19C-787794C9D77A}"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miter lim="800000"/>
          </a:ln>
        </p:spPr>
        <p:txBody>
          <a:bodyPr/>
          <a:lstStyle/>
          <a:p>
            <a:fld id="{61FE4E19-3991-4657-A8BA-ECF28015897D}" type="slidenum">
              <a:rPr lang="en-US" altLang="zh-CN" smtClean="0"/>
            </a:fld>
            <a:endParaRPr lang="en-US" altLang="zh-CN" smtClean="0"/>
          </a:p>
        </p:txBody>
      </p:sp>
      <p:sp>
        <p:nvSpPr>
          <p:cNvPr id="176131" name="Rectangle 2"/>
          <p:cNvSpPr>
            <a:spLocks noGrp="1" noRot="1" noChangeAspect="1" noChangeArrowheads="1" noTextEdit="1"/>
          </p:cNvSpPr>
          <p:nvPr>
            <p:ph type="sldImg"/>
          </p:nvPr>
        </p:nvSpPr>
        <p:spPr>
          <a:xfrm>
            <a:off x="1143000" y="685800"/>
            <a:ext cx="4572000" cy="3429000"/>
          </a:xfrm>
        </p:spPr>
      </p:sp>
      <p:sp>
        <p:nvSpPr>
          <p:cNvPr id="176132"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a:xfrm>
            <a:off x="1143000" y="685800"/>
            <a:ext cx="4572000" cy="3429000"/>
          </a:xfrm>
        </p:spPr>
      </p:sp>
      <p:sp>
        <p:nvSpPr>
          <p:cNvPr id="177155" name="备注占位符 2"/>
          <p:cNvSpPr>
            <a:spLocks noGrp="1"/>
          </p:cNvSpPr>
          <p:nvPr>
            <p:ph type="body" idx="1"/>
          </p:nvPr>
        </p:nvSpPr>
        <p:spPr>
          <a:noFill/>
        </p:spPr>
        <p:txBody>
          <a:bodyPr/>
          <a:lstStyle/>
          <a:p>
            <a:endParaRPr lang="zh-CN" altLang="en-US" smtClean="0"/>
          </a:p>
        </p:txBody>
      </p:sp>
      <p:sp>
        <p:nvSpPr>
          <p:cNvPr id="177156" name="灯片编号占位符 3"/>
          <p:cNvSpPr>
            <a:spLocks noGrp="1"/>
          </p:cNvSpPr>
          <p:nvPr>
            <p:ph type="sldNum" sz="quarter" idx="5"/>
          </p:nvPr>
        </p:nvSpPr>
        <p:spPr>
          <a:noFill/>
          <a:ln>
            <a:miter lim="800000"/>
          </a:ln>
        </p:spPr>
        <p:txBody>
          <a:bodyPr/>
          <a:lstStyle/>
          <a:p>
            <a:fld id="{9CB90653-9FA9-4BDF-A35F-41BA3163E40E}" type="slidenum">
              <a:rPr lang="zh-CN" altLang="en-US" smtClean="0"/>
            </a:fld>
            <a:endParaRPr lang="en-US"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a:xfrm>
            <a:off x="1143000" y="685800"/>
            <a:ext cx="4572000" cy="3429000"/>
          </a:xfrm>
        </p:spPr>
      </p:sp>
      <p:sp>
        <p:nvSpPr>
          <p:cNvPr id="177155" name="备注占位符 2"/>
          <p:cNvSpPr>
            <a:spLocks noGrp="1"/>
          </p:cNvSpPr>
          <p:nvPr>
            <p:ph type="body" idx="1"/>
          </p:nvPr>
        </p:nvSpPr>
        <p:spPr>
          <a:noFill/>
        </p:spPr>
        <p:txBody>
          <a:bodyPr/>
          <a:lstStyle/>
          <a:p>
            <a:endParaRPr lang="zh-CN" altLang="en-US" smtClean="0"/>
          </a:p>
        </p:txBody>
      </p:sp>
      <p:sp>
        <p:nvSpPr>
          <p:cNvPr id="177156" name="灯片编号占位符 3"/>
          <p:cNvSpPr>
            <a:spLocks noGrp="1"/>
          </p:cNvSpPr>
          <p:nvPr>
            <p:ph type="sldNum" sz="quarter" idx="5"/>
          </p:nvPr>
        </p:nvSpPr>
        <p:spPr>
          <a:noFill/>
          <a:ln>
            <a:miter lim="800000"/>
          </a:ln>
        </p:spPr>
        <p:txBody>
          <a:bodyPr/>
          <a:lstStyle/>
          <a:p>
            <a:fld id="{9CB90653-9FA9-4BDF-A35F-41BA3163E40E}" type="slidenum">
              <a:rPr lang="zh-CN" altLang="en-US" smtClean="0"/>
            </a:fld>
            <a:endParaRPr lang="en-US"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a:xfrm>
            <a:off x="1143000" y="685800"/>
            <a:ext cx="4572000" cy="3429000"/>
          </a:xfrm>
        </p:spPr>
      </p:sp>
      <p:sp>
        <p:nvSpPr>
          <p:cNvPr id="177155" name="备注占位符 2"/>
          <p:cNvSpPr>
            <a:spLocks noGrp="1"/>
          </p:cNvSpPr>
          <p:nvPr>
            <p:ph type="body" idx="1"/>
          </p:nvPr>
        </p:nvSpPr>
        <p:spPr>
          <a:noFill/>
        </p:spPr>
        <p:txBody>
          <a:bodyPr/>
          <a:lstStyle/>
          <a:p>
            <a:endParaRPr lang="zh-CN" altLang="en-US" smtClean="0"/>
          </a:p>
        </p:txBody>
      </p:sp>
      <p:sp>
        <p:nvSpPr>
          <p:cNvPr id="177156" name="灯片编号占位符 3"/>
          <p:cNvSpPr>
            <a:spLocks noGrp="1"/>
          </p:cNvSpPr>
          <p:nvPr>
            <p:ph type="sldNum" sz="quarter" idx="5"/>
          </p:nvPr>
        </p:nvSpPr>
        <p:spPr>
          <a:noFill/>
          <a:ln>
            <a:miter lim="800000"/>
          </a:ln>
        </p:spPr>
        <p:txBody>
          <a:bodyPr/>
          <a:lstStyle/>
          <a:p>
            <a:fld id="{9CB90653-9FA9-4BDF-A35F-41BA3163E40E}" type="slidenum">
              <a:rPr lang="zh-CN" altLang="en-US" smtClean="0"/>
            </a:fld>
            <a:endParaRPr lang="en-US"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a:xfrm>
            <a:off x="1143000" y="685800"/>
            <a:ext cx="4572000" cy="3429000"/>
          </a:xfrm>
        </p:spPr>
      </p:sp>
      <p:sp>
        <p:nvSpPr>
          <p:cNvPr id="177155" name="备注占位符 2"/>
          <p:cNvSpPr>
            <a:spLocks noGrp="1"/>
          </p:cNvSpPr>
          <p:nvPr>
            <p:ph type="body" idx="1"/>
          </p:nvPr>
        </p:nvSpPr>
        <p:spPr>
          <a:noFill/>
        </p:spPr>
        <p:txBody>
          <a:bodyPr/>
          <a:lstStyle/>
          <a:p>
            <a:endParaRPr lang="zh-CN" altLang="en-US" smtClean="0"/>
          </a:p>
        </p:txBody>
      </p:sp>
      <p:sp>
        <p:nvSpPr>
          <p:cNvPr id="177156" name="灯片编号占位符 3"/>
          <p:cNvSpPr>
            <a:spLocks noGrp="1"/>
          </p:cNvSpPr>
          <p:nvPr>
            <p:ph type="sldNum" sz="quarter" idx="5"/>
          </p:nvPr>
        </p:nvSpPr>
        <p:spPr>
          <a:noFill/>
          <a:ln>
            <a:miter lim="800000"/>
          </a:ln>
        </p:spPr>
        <p:txBody>
          <a:bodyPr/>
          <a:lstStyle/>
          <a:p>
            <a:fld id="{9CB90653-9FA9-4BDF-A35F-41BA3163E40E}" type="slidenum">
              <a:rPr lang="zh-CN" altLang="en-US" smtClean="0"/>
            </a:fld>
            <a:endParaRPr lang="en-US"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1143000" y="685800"/>
            <a:ext cx="4572000" cy="3429000"/>
          </a:xfrm>
        </p:spPr>
      </p:sp>
      <p:sp>
        <p:nvSpPr>
          <p:cNvPr id="178179" name="Rectangle 3"/>
          <p:cNvSpPr>
            <a:spLocks noGrp="1" noChangeArrowheads="1"/>
          </p:cNvSpPr>
          <p:nvPr>
            <p:ph type="body" idx="1"/>
          </p:nvPr>
        </p:nvSpPr>
        <p:spPr>
          <a:noFill/>
        </p:spPr>
        <p:txBody>
          <a:bodyPr/>
          <a:lstStyle/>
          <a:p>
            <a:pPr eaLnBrk="1" hangingPunct="1"/>
            <a:r>
              <a:rPr lang="zh-CN" altLang="en-US" smtClean="0"/>
              <a:t>公交车司机活动顺序：启动车辆，正常行车，到站停车；售票员活动顺序：关车门，售票，开车门。现在假设初始状态为司机和售票员都在车上，汽车处于停止状态。在汽车不断地到站，停车，行驶过程中，请用信号量的</a:t>
            </a:r>
            <a:r>
              <a:rPr lang="en-US" altLang="zh-CN" smtClean="0"/>
              <a:t>pv</a:t>
            </a:r>
            <a:r>
              <a:rPr lang="zh-CN" altLang="en-US" smtClean="0"/>
              <a:t>操作施行司机和售票员之间的同步关系。</a:t>
            </a:r>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xfrm>
            <a:off x="1143000" y="685800"/>
            <a:ext cx="4572000" cy="3429000"/>
          </a:xfrm>
        </p:spPr>
      </p:sp>
      <p:sp>
        <p:nvSpPr>
          <p:cNvPr id="179203" name="Rectangle 3"/>
          <p:cNvSpPr>
            <a:spLocks noGrp="1" noChangeArrowheads="1"/>
          </p:cNvSpPr>
          <p:nvPr>
            <p:ph type="body" idx="1"/>
          </p:nvPr>
        </p:nvSpPr>
        <p:spPr>
          <a:noFill/>
        </p:spPr>
        <p:txBody>
          <a:bodyPr/>
          <a:lstStyle/>
          <a:p>
            <a:pPr eaLnBrk="1" hangingPunct="1"/>
            <a:r>
              <a:rPr lang="zh-CN" altLang="en-US" smtClean="0"/>
              <a:t>公交车司机活动顺序：启动车辆，正常行车，到站停车；售票员活动顺序：关车门，售票，开车门。现在假设初始状态为司机和售票员都在车上，汽车处于停止状态。在汽车不断地到站，停车，行驶过程中，请用信号量的</a:t>
            </a:r>
            <a:r>
              <a:rPr lang="en-US" altLang="zh-CN" smtClean="0"/>
              <a:t>pv</a:t>
            </a:r>
            <a:r>
              <a:rPr lang="zh-CN" altLang="en-US" smtClean="0"/>
              <a:t>操作施行司机和售票员之间的同步关系。</a:t>
            </a:r>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miter lim="800000"/>
          </a:ln>
        </p:spPr>
        <p:txBody>
          <a:bodyPr/>
          <a:lstStyle/>
          <a:p>
            <a:fld id="{37F0B604-5138-48E6-B653-DE759427408C}" type="slidenum">
              <a:rPr lang="en-US" altLang="zh-CN" smtClean="0"/>
            </a:fld>
            <a:endParaRPr lang="en-US" altLang="zh-CN" smtClean="0"/>
          </a:p>
        </p:txBody>
      </p:sp>
      <p:sp>
        <p:nvSpPr>
          <p:cNvPr id="180227" name="Rectangle 2"/>
          <p:cNvSpPr>
            <a:spLocks noGrp="1" noRot="1" noChangeAspect="1" noChangeArrowheads="1" noTextEdit="1"/>
          </p:cNvSpPr>
          <p:nvPr>
            <p:ph type="sldImg"/>
          </p:nvPr>
        </p:nvSpPr>
        <p:spPr>
          <a:xfrm>
            <a:off x="1143000" y="685800"/>
            <a:ext cx="4572000" cy="3429000"/>
          </a:xfrm>
        </p:spPr>
      </p:sp>
      <p:sp>
        <p:nvSpPr>
          <p:cNvPr id="180228"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幻灯片图像占位符 1"/>
          <p:cNvSpPr>
            <a:spLocks noGrp="1" noRot="1" noChangeAspect="1" noTextEdit="1"/>
          </p:cNvSpPr>
          <p:nvPr>
            <p:ph type="sldImg"/>
          </p:nvPr>
        </p:nvSpPr>
        <p:spPr>
          <a:xfrm>
            <a:off x="1143000" y="685800"/>
            <a:ext cx="4572000" cy="3429000"/>
          </a:xfrm>
        </p:spPr>
      </p:sp>
      <p:sp>
        <p:nvSpPr>
          <p:cNvPr id="32973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29732" name="灯片编号占位符 3"/>
          <p:cNvSpPr>
            <a:spLocks noGrp="1"/>
          </p:cNvSpPr>
          <p:nvPr>
            <p:ph type="sldNum" sz="quarter" idx="5"/>
          </p:nvPr>
        </p:nvSpPr>
        <p:spPr>
          <a:noFill/>
          <a:ln>
            <a:miter lim="800000"/>
          </a:ln>
        </p:spPr>
        <p:txBody>
          <a:bodyPr/>
          <a:lstStyle/>
          <a:p>
            <a:fld id="{6EEA1618-1E25-4B95-8006-AC652B86EF1F}"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257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DCE7A68D-FDAE-4AD8-A22C-2504AB29AB73}" type="slidenum">
              <a:rPr lang="zh-CN" altLang="en-US" sz="1200" b="0"/>
            </a:fld>
            <a:endParaRPr lang="en-US" altLang="zh-CN" sz="1200" b="0"/>
          </a:p>
        </p:txBody>
      </p:sp>
      <p:sp>
        <p:nvSpPr>
          <p:cNvPr id="152579" name="Rectangle 2"/>
          <p:cNvSpPr>
            <a:spLocks noGrp="1" noRot="1" noChangeAspect="1" noChangeArrowheads="1" noTextEdit="1"/>
          </p:cNvSpPr>
          <p:nvPr>
            <p:ph type="sldImg"/>
          </p:nvPr>
        </p:nvSpPr>
        <p:spPr>
          <a:xfrm>
            <a:off x="1144588" y="685800"/>
            <a:ext cx="4572000" cy="3429000"/>
          </a:xfrm>
        </p:spPr>
      </p:sp>
      <p:sp>
        <p:nvSpPr>
          <p:cNvPr id="152580" name="Rectangle 3"/>
          <p:cNvSpPr>
            <a:spLocks noGrp="1" noChangeArrowheads="1"/>
          </p:cNvSpPr>
          <p:nvPr>
            <p:ph type="body" idx="1"/>
          </p:nvPr>
        </p:nvSpPr>
        <p:spPr>
          <a:noFill/>
        </p:spPr>
        <p:txBody>
          <a:bodyPr anchor="t"/>
          <a:lstStyle/>
          <a:p>
            <a:pPr eaLnBrk="1" hangingPunct="1"/>
            <a:r>
              <a:rPr lang="zh-CN" altLang="en-US" smtClean="0"/>
              <a:t>“失去封闭性”的概念应该是系统的资源不再被独占，多个进程共享，大家都可以修改共享资源的状态，从而造成不可再现性； </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幻灯片图像占位符 1"/>
          <p:cNvSpPr>
            <a:spLocks noGrp="1" noRot="1" noChangeAspect="1" noTextEdit="1"/>
          </p:cNvSpPr>
          <p:nvPr>
            <p:ph type="sldImg"/>
          </p:nvPr>
        </p:nvSpPr>
        <p:spPr>
          <a:xfrm>
            <a:off x="1143000" y="685800"/>
            <a:ext cx="4572000" cy="3429000"/>
          </a:xfrm>
        </p:spPr>
      </p:sp>
      <p:sp>
        <p:nvSpPr>
          <p:cNvPr id="330755"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30756" name="灯片编号占位符 3"/>
          <p:cNvSpPr>
            <a:spLocks noGrp="1"/>
          </p:cNvSpPr>
          <p:nvPr>
            <p:ph type="sldNum" sz="quarter" idx="5"/>
          </p:nvPr>
        </p:nvSpPr>
        <p:spPr>
          <a:noFill/>
          <a:ln>
            <a:miter lim="800000"/>
          </a:ln>
        </p:spPr>
        <p:txBody>
          <a:bodyPr/>
          <a:lstStyle/>
          <a:p>
            <a:fld id="{7A708D1E-FD55-4BA4-BEFC-916ED3E1564B}"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幻灯片图像占位符 1"/>
          <p:cNvSpPr>
            <a:spLocks noGrp="1" noRot="1" noChangeAspect="1" noTextEdit="1"/>
          </p:cNvSpPr>
          <p:nvPr>
            <p:ph type="sldImg"/>
          </p:nvPr>
        </p:nvSpPr>
        <p:spPr>
          <a:xfrm>
            <a:off x="1143000" y="685800"/>
            <a:ext cx="4572000" cy="3429000"/>
          </a:xfrm>
        </p:spPr>
      </p:sp>
      <p:sp>
        <p:nvSpPr>
          <p:cNvPr id="32973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29732" name="灯片编号占位符 3"/>
          <p:cNvSpPr>
            <a:spLocks noGrp="1"/>
          </p:cNvSpPr>
          <p:nvPr>
            <p:ph type="sldNum" sz="quarter" idx="5"/>
          </p:nvPr>
        </p:nvSpPr>
        <p:spPr>
          <a:noFill/>
          <a:ln>
            <a:miter lim="800000"/>
          </a:ln>
        </p:spPr>
        <p:txBody>
          <a:bodyPr/>
          <a:lstStyle/>
          <a:p>
            <a:fld id="{6EEA1618-1E25-4B95-8006-AC652B86EF1F}"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幻灯片图像占位符 1"/>
          <p:cNvSpPr>
            <a:spLocks noGrp="1" noRot="1" noChangeAspect="1" noTextEdit="1"/>
          </p:cNvSpPr>
          <p:nvPr>
            <p:ph type="sldImg"/>
          </p:nvPr>
        </p:nvSpPr>
        <p:spPr>
          <a:xfrm>
            <a:off x="1143000" y="685800"/>
            <a:ext cx="4572000" cy="3429000"/>
          </a:xfrm>
        </p:spPr>
      </p:sp>
      <p:sp>
        <p:nvSpPr>
          <p:cNvPr id="32973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29732" name="灯片编号占位符 3"/>
          <p:cNvSpPr>
            <a:spLocks noGrp="1"/>
          </p:cNvSpPr>
          <p:nvPr>
            <p:ph type="sldNum" sz="quarter" idx="5"/>
          </p:nvPr>
        </p:nvSpPr>
        <p:spPr>
          <a:noFill/>
          <a:ln>
            <a:miter lim="800000"/>
          </a:ln>
        </p:spPr>
        <p:txBody>
          <a:bodyPr/>
          <a:lstStyle/>
          <a:p>
            <a:fld id="{6EEA1618-1E25-4B95-8006-AC652B86EF1F}"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幻灯片图像占位符 1"/>
          <p:cNvSpPr>
            <a:spLocks noGrp="1" noRot="1" noChangeAspect="1" noTextEdit="1"/>
          </p:cNvSpPr>
          <p:nvPr>
            <p:ph type="sldImg"/>
          </p:nvPr>
        </p:nvSpPr>
        <p:spPr>
          <a:xfrm>
            <a:off x="1143000" y="685800"/>
            <a:ext cx="4572000" cy="3429000"/>
          </a:xfrm>
        </p:spPr>
      </p:sp>
      <p:sp>
        <p:nvSpPr>
          <p:cNvPr id="32973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29732" name="灯片编号占位符 3"/>
          <p:cNvSpPr>
            <a:spLocks noGrp="1"/>
          </p:cNvSpPr>
          <p:nvPr>
            <p:ph type="sldNum" sz="quarter" idx="5"/>
          </p:nvPr>
        </p:nvSpPr>
        <p:spPr>
          <a:noFill/>
          <a:ln>
            <a:miter lim="800000"/>
          </a:ln>
        </p:spPr>
        <p:txBody>
          <a:bodyPr/>
          <a:lstStyle/>
          <a:p>
            <a:fld id="{6EEA1618-1E25-4B95-8006-AC652B86EF1F}"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幻灯片图像占位符 1"/>
          <p:cNvSpPr>
            <a:spLocks noGrp="1" noRot="1" noChangeAspect="1" noTextEdit="1"/>
          </p:cNvSpPr>
          <p:nvPr>
            <p:ph type="sldImg"/>
          </p:nvPr>
        </p:nvSpPr>
        <p:spPr>
          <a:xfrm>
            <a:off x="1143000" y="685800"/>
            <a:ext cx="4572000" cy="3429000"/>
          </a:xfrm>
        </p:spPr>
      </p:sp>
      <p:sp>
        <p:nvSpPr>
          <p:cNvPr id="32973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29732" name="灯片编号占位符 3"/>
          <p:cNvSpPr>
            <a:spLocks noGrp="1"/>
          </p:cNvSpPr>
          <p:nvPr>
            <p:ph type="sldNum" sz="quarter" idx="5"/>
          </p:nvPr>
        </p:nvSpPr>
        <p:spPr>
          <a:noFill/>
          <a:ln>
            <a:miter lim="800000"/>
          </a:ln>
        </p:spPr>
        <p:txBody>
          <a:bodyPr/>
          <a:lstStyle/>
          <a:p>
            <a:fld id="{6EEA1618-1E25-4B95-8006-AC652B86EF1F}"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幻灯片图像占位符 1"/>
          <p:cNvSpPr>
            <a:spLocks noGrp="1" noRot="1" noChangeAspect="1" noTextEdit="1"/>
          </p:cNvSpPr>
          <p:nvPr>
            <p:ph type="sldImg"/>
          </p:nvPr>
        </p:nvSpPr>
        <p:spPr>
          <a:xfrm>
            <a:off x="1143000" y="685800"/>
            <a:ext cx="4572000" cy="3429000"/>
          </a:xfrm>
        </p:spPr>
      </p:sp>
      <p:sp>
        <p:nvSpPr>
          <p:cNvPr id="32973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29732" name="灯片编号占位符 3"/>
          <p:cNvSpPr>
            <a:spLocks noGrp="1"/>
          </p:cNvSpPr>
          <p:nvPr>
            <p:ph type="sldNum" sz="quarter" idx="5"/>
          </p:nvPr>
        </p:nvSpPr>
        <p:spPr>
          <a:noFill/>
          <a:ln>
            <a:miter lim="800000"/>
          </a:ln>
        </p:spPr>
        <p:txBody>
          <a:bodyPr/>
          <a:lstStyle/>
          <a:p>
            <a:fld id="{6EEA1618-1E25-4B95-8006-AC652B86EF1F}"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幻灯片图像占位符 1"/>
          <p:cNvSpPr>
            <a:spLocks noGrp="1" noRot="1" noChangeAspect="1" noTextEdit="1"/>
          </p:cNvSpPr>
          <p:nvPr>
            <p:ph type="sldImg"/>
          </p:nvPr>
        </p:nvSpPr>
        <p:spPr>
          <a:xfrm>
            <a:off x="1143000" y="685800"/>
            <a:ext cx="4572000" cy="3429000"/>
          </a:xfrm>
        </p:spPr>
      </p:sp>
      <p:sp>
        <p:nvSpPr>
          <p:cNvPr id="32973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29732" name="灯片编号占位符 3"/>
          <p:cNvSpPr>
            <a:spLocks noGrp="1"/>
          </p:cNvSpPr>
          <p:nvPr>
            <p:ph type="sldNum" sz="quarter" idx="5"/>
          </p:nvPr>
        </p:nvSpPr>
        <p:spPr>
          <a:noFill/>
          <a:ln>
            <a:miter lim="800000"/>
          </a:ln>
        </p:spPr>
        <p:txBody>
          <a:bodyPr/>
          <a:lstStyle/>
          <a:p>
            <a:fld id="{6EEA1618-1E25-4B95-8006-AC652B86EF1F}"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幻灯片图像占位符 1"/>
          <p:cNvSpPr>
            <a:spLocks noGrp="1" noRot="1" noChangeAspect="1" noTextEdit="1"/>
          </p:cNvSpPr>
          <p:nvPr>
            <p:ph type="sldImg"/>
          </p:nvPr>
        </p:nvSpPr>
        <p:spPr>
          <a:xfrm>
            <a:off x="1143000" y="685800"/>
            <a:ext cx="4572000" cy="3429000"/>
          </a:xfrm>
        </p:spPr>
      </p:sp>
      <p:sp>
        <p:nvSpPr>
          <p:cNvPr id="32973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29732" name="灯片编号占位符 3"/>
          <p:cNvSpPr>
            <a:spLocks noGrp="1"/>
          </p:cNvSpPr>
          <p:nvPr>
            <p:ph type="sldNum" sz="quarter" idx="5"/>
          </p:nvPr>
        </p:nvSpPr>
        <p:spPr>
          <a:noFill/>
          <a:ln>
            <a:miter lim="800000"/>
          </a:ln>
        </p:spPr>
        <p:txBody>
          <a:bodyPr/>
          <a:lstStyle/>
          <a:p>
            <a:fld id="{6EEA1618-1E25-4B95-8006-AC652B86EF1F}"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幻灯片图像占位符 1"/>
          <p:cNvSpPr>
            <a:spLocks noGrp="1" noRot="1" noChangeAspect="1" noTextEdit="1"/>
          </p:cNvSpPr>
          <p:nvPr>
            <p:ph type="sldImg"/>
          </p:nvPr>
        </p:nvSpPr>
        <p:spPr>
          <a:xfrm>
            <a:off x="1143000" y="685800"/>
            <a:ext cx="4572000" cy="3429000"/>
          </a:xfrm>
        </p:spPr>
      </p:sp>
      <p:sp>
        <p:nvSpPr>
          <p:cNvPr id="32973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29732" name="灯片编号占位符 3"/>
          <p:cNvSpPr>
            <a:spLocks noGrp="1"/>
          </p:cNvSpPr>
          <p:nvPr>
            <p:ph type="sldNum" sz="quarter" idx="5"/>
          </p:nvPr>
        </p:nvSpPr>
        <p:spPr>
          <a:noFill/>
          <a:ln>
            <a:miter lim="800000"/>
          </a:ln>
        </p:spPr>
        <p:txBody>
          <a:bodyPr/>
          <a:lstStyle/>
          <a:p>
            <a:fld id="{6EEA1618-1E25-4B95-8006-AC652B86EF1F}"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幻灯片图像占位符 1"/>
          <p:cNvSpPr>
            <a:spLocks noGrp="1" noRot="1" noChangeAspect="1" noTextEdit="1"/>
          </p:cNvSpPr>
          <p:nvPr>
            <p:ph type="sldImg"/>
          </p:nvPr>
        </p:nvSpPr>
        <p:spPr>
          <a:xfrm>
            <a:off x="1143000" y="685800"/>
            <a:ext cx="4572000" cy="3429000"/>
          </a:xfrm>
        </p:spPr>
      </p:sp>
      <p:sp>
        <p:nvSpPr>
          <p:cNvPr id="33485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34852" name="灯片编号占位符 3"/>
          <p:cNvSpPr>
            <a:spLocks noGrp="1"/>
          </p:cNvSpPr>
          <p:nvPr>
            <p:ph type="sldNum" sz="quarter" idx="5"/>
          </p:nvPr>
        </p:nvSpPr>
        <p:spPr>
          <a:noFill/>
          <a:ln>
            <a:miter lim="800000"/>
          </a:ln>
        </p:spPr>
        <p:txBody>
          <a:bodyPr/>
          <a:lstStyle/>
          <a:p>
            <a:fld id="{365227CB-F99A-4D45-A55A-526FDDF27401}"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miter lim="800000"/>
          </a:ln>
        </p:spPr>
        <p:txBody>
          <a:bodyPr/>
          <a:lstStyle/>
          <a:p>
            <a:fld id="{D56C6737-747E-4D9D-9740-68D6A4255DBD}" type="slidenum">
              <a:rPr lang="en-US" altLang="zh-CN" smtClean="0"/>
            </a:fld>
            <a:endParaRPr lang="en-US" altLang="zh-CN" smtClean="0"/>
          </a:p>
        </p:txBody>
      </p:sp>
      <p:sp>
        <p:nvSpPr>
          <p:cNvPr id="153603" name="Rectangle 2"/>
          <p:cNvSpPr>
            <a:spLocks noGrp="1" noRot="1" noChangeAspect="1" noChangeArrowheads="1" noTextEdit="1"/>
          </p:cNvSpPr>
          <p:nvPr>
            <p:ph type="sldImg"/>
          </p:nvPr>
        </p:nvSpPr>
        <p:spPr>
          <a:xfrm>
            <a:off x="1143000" y="685800"/>
            <a:ext cx="4572000" cy="3429000"/>
          </a:xfrm>
        </p:spPr>
      </p:sp>
      <p:sp>
        <p:nvSpPr>
          <p:cNvPr id="1536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幻灯片图像占位符 1"/>
          <p:cNvSpPr>
            <a:spLocks noGrp="1" noRot="1" noChangeAspect="1" noTextEdit="1"/>
          </p:cNvSpPr>
          <p:nvPr>
            <p:ph type="sldImg"/>
          </p:nvPr>
        </p:nvSpPr>
        <p:spPr>
          <a:xfrm>
            <a:off x="1143000" y="685800"/>
            <a:ext cx="4572000" cy="3429000"/>
          </a:xfrm>
        </p:spPr>
      </p:sp>
      <p:sp>
        <p:nvSpPr>
          <p:cNvPr id="33485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34852" name="灯片编号占位符 3"/>
          <p:cNvSpPr>
            <a:spLocks noGrp="1"/>
          </p:cNvSpPr>
          <p:nvPr>
            <p:ph type="sldNum" sz="quarter" idx="5"/>
          </p:nvPr>
        </p:nvSpPr>
        <p:spPr>
          <a:noFill/>
          <a:ln>
            <a:miter lim="800000"/>
          </a:ln>
        </p:spPr>
        <p:txBody>
          <a:bodyPr/>
          <a:lstStyle/>
          <a:p>
            <a:fld id="{365227CB-F99A-4D45-A55A-526FDDF27401}"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幻灯片图像占位符 1"/>
          <p:cNvSpPr>
            <a:spLocks noGrp="1" noRot="1" noChangeAspect="1" noTextEdit="1"/>
          </p:cNvSpPr>
          <p:nvPr>
            <p:ph type="sldImg"/>
          </p:nvPr>
        </p:nvSpPr>
        <p:spPr>
          <a:xfrm>
            <a:off x="1143000" y="685800"/>
            <a:ext cx="4572000" cy="3429000"/>
          </a:xfrm>
        </p:spPr>
      </p:sp>
      <p:sp>
        <p:nvSpPr>
          <p:cNvPr id="33485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34852" name="灯片编号占位符 3"/>
          <p:cNvSpPr>
            <a:spLocks noGrp="1"/>
          </p:cNvSpPr>
          <p:nvPr>
            <p:ph type="sldNum" sz="quarter" idx="5"/>
          </p:nvPr>
        </p:nvSpPr>
        <p:spPr>
          <a:noFill/>
          <a:ln>
            <a:miter lim="800000"/>
          </a:ln>
        </p:spPr>
        <p:txBody>
          <a:bodyPr/>
          <a:lstStyle/>
          <a:p>
            <a:fld id="{365227CB-F99A-4D45-A55A-526FDDF27401}"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幻灯片图像占位符 1"/>
          <p:cNvSpPr>
            <a:spLocks noGrp="1" noRot="1" noChangeAspect="1" noTextEdit="1"/>
          </p:cNvSpPr>
          <p:nvPr>
            <p:ph type="sldImg"/>
          </p:nvPr>
        </p:nvSpPr>
        <p:spPr>
          <a:xfrm>
            <a:off x="1143000" y="685800"/>
            <a:ext cx="4572000" cy="3429000"/>
          </a:xfrm>
        </p:spPr>
      </p:sp>
      <p:sp>
        <p:nvSpPr>
          <p:cNvPr id="33485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34852" name="灯片编号占位符 3"/>
          <p:cNvSpPr>
            <a:spLocks noGrp="1"/>
          </p:cNvSpPr>
          <p:nvPr>
            <p:ph type="sldNum" sz="quarter" idx="5"/>
          </p:nvPr>
        </p:nvSpPr>
        <p:spPr>
          <a:noFill/>
          <a:ln>
            <a:miter lim="800000"/>
          </a:ln>
        </p:spPr>
        <p:txBody>
          <a:bodyPr/>
          <a:lstStyle/>
          <a:p>
            <a:fld id="{365227CB-F99A-4D45-A55A-526FDDF27401}"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幻灯片图像占位符 1"/>
          <p:cNvSpPr>
            <a:spLocks noGrp="1" noRot="1" noChangeAspect="1" noTextEdit="1"/>
          </p:cNvSpPr>
          <p:nvPr>
            <p:ph type="sldImg"/>
          </p:nvPr>
        </p:nvSpPr>
        <p:spPr>
          <a:xfrm>
            <a:off x="1143000" y="685800"/>
            <a:ext cx="4572000" cy="3429000"/>
          </a:xfrm>
        </p:spPr>
      </p:sp>
      <p:sp>
        <p:nvSpPr>
          <p:cNvPr id="33485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34852" name="灯片编号占位符 3"/>
          <p:cNvSpPr>
            <a:spLocks noGrp="1"/>
          </p:cNvSpPr>
          <p:nvPr>
            <p:ph type="sldNum" sz="quarter" idx="5"/>
          </p:nvPr>
        </p:nvSpPr>
        <p:spPr>
          <a:noFill/>
          <a:ln>
            <a:miter lim="800000"/>
          </a:ln>
        </p:spPr>
        <p:txBody>
          <a:bodyPr/>
          <a:lstStyle/>
          <a:p>
            <a:fld id="{365227CB-F99A-4D45-A55A-526FDDF27401}"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幻灯片图像占位符 1"/>
          <p:cNvSpPr>
            <a:spLocks noGrp="1" noRot="1" noChangeAspect="1" noTextEdit="1"/>
          </p:cNvSpPr>
          <p:nvPr>
            <p:ph type="sldImg"/>
          </p:nvPr>
        </p:nvSpPr>
        <p:spPr>
          <a:xfrm>
            <a:off x="1143000" y="685800"/>
            <a:ext cx="4572000" cy="3429000"/>
          </a:xfrm>
        </p:spPr>
      </p:sp>
      <p:sp>
        <p:nvSpPr>
          <p:cNvPr id="33485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34852" name="灯片编号占位符 3"/>
          <p:cNvSpPr>
            <a:spLocks noGrp="1"/>
          </p:cNvSpPr>
          <p:nvPr>
            <p:ph type="sldNum" sz="quarter" idx="5"/>
          </p:nvPr>
        </p:nvSpPr>
        <p:spPr>
          <a:noFill/>
          <a:ln>
            <a:miter lim="800000"/>
          </a:ln>
        </p:spPr>
        <p:txBody>
          <a:bodyPr/>
          <a:lstStyle/>
          <a:p>
            <a:fld id="{365227CB-F99A-4D45-A55A-526FDDF27401}"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幻灯片图像占位符 1"/>
          <p:cNvSpPr>
            <a:spLocks noGrp="1" noRot="1" noChangeAspect="1" noTextEdit="1"/>
          </p:cNvSpPr>
          <p:nvPr>
            <p:ph type="sldImg"/>
          </p:nvPr>
        </p:nvSpPr>
        <p:spPr>
          <a:xfrm>
            <a:off x="1143000" y="685800"/>
            <a:ext cx="4572000" cy="3429000"/>
          </a:xfrm>
        </p:spPr>
      </p:sp>
      <p:sp>
        <p:nvSpPr>
          <p:cNvPr id="33485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34852" name="灯片编号占位符 3"/>
          <p:cNvSpPr>
            <a:spLocks noGrp="1"/>
          </p:cNvSpPr>
          <p:nvPr>
            <p:ph type="sldNum" sz="quarter" idx="5"/>
          </p:nvPr>
        </p:nvSpPr>
        <p:spPr>
          <a:noFill/>
          <a:ln>
            <a:miter lim="800000"/>
          </a:ln>
        </p:spPr>
        <p:txBody>
          <a:bodyPr/>
          <a:lstStyle/>
          <a:p>
            <a:fld id="{365227CB-F99A-4D45-A55A-526FDDF27401}"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幻灯片图像占位符 1"/>
          <p:cNvSpPr>
            <a:spLocks noGrp="1" noRot="1" noChangeAspect="1" noTextEdit="1"/>
          </p:cNvSpPr>
          <p:nvPr>
            <p:ph type="sldImg"/>
          </p:nvPr>
        </p:nvSpPr>
        <p:spPr>
          <a:xfrm>
            <a:off x="1143000" y="685800"/>
            <a:ext cx="4572000" cy="3429000"/>
          </a:xfrm>
        </p:spPr>
      </p:sp>
      <p:sp>
        <p:nvSpPr>
          <p:cNvPr id="33485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334852" name="灯片编号占位符 3"/>
          <p:cNvSpPr>
            <a:spLocks noGrp="1"/>
          </p:cNvSpPr>
          <p:nvPr>
            <p:ph type="sldNum" sz="quarter" idx="5"/>
          </p:nvPr>
        </p:nvSpPr>
        <p:spPr>
          <a:noFill/>
          <a:ln>
            <a:miter lim="800000"/>
          </a:ln>
        </p:spPr>
        <p:txBody>
          <a:bodyPr/>
          <a:lstStyle/>
          <a:p>
            <a:fld id="{365227CB-F99A-4D45-A55A-526FDDF27401}"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53536E70-660E-4DFB-B56A-E2D595A2B5D1}" type="slidenum">
              <a:rPr lang="zh-CN" altLang="en-US" sz="1200" b="0"/>
            </a:fld>
            <a:endParaRPr lang="en-US" altLang="zh-CN" sz="1200" b="0"/>
          </a:p>
        </p:txBody>
      </p:sp>
      <p:sp>
        <p:nvSpPr>
          <p:cNvPr id="184323" name="Rectangle 2"/>
          <p:cNvSpPr>
            <a:spLocks noGrp="1" noRot="1" noChangeAspect="1" noChangeArrowheads="1" noTextEdit="1"/>
          </p:cNvSpPr>
          <p:nvPr>
            <p:ph type="sldImg"/>
          </p:nvPr>
        </p:nvSpPr>
        <p:spPr>
          <a:xfrm>
            <a:off x="1144588" y="685800"/>
            <a:ext cx="4572000" cy="3429000"/>
          </a:xfrm>
        </p:spPr>
      </p:sp>
      <p:sp>
        <p:nvSpPr>
          <p:cNvPr id="184324"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53536E70-660E-4DFB-B56A-E2D595A2B5D1}" type="slidenum">
              <a:rPr lang="zh-CN" altLang="en-US" sz="1200" b="0"/>
            </a:fld>
            <a:endParaRPr lang="en-US" altLang="zh-CN" sz="1200" b="0"/>
          </a:p>
        </p:txBody>
      </p:sp>
      <p:sp>
        <p:nvSpPr>
          <p:cNvPr id="184323" name="Rectangle 2"/>
          <p:cNvSpPr>
            <a:spLocks noGrp="1" noRot="1" noChangeAspect="1" noChangeArrowheads="1" noTextEdit="1"/>
          </p:cNvSpPr>
          <p:nvPr>
            <p:ph type="sldImg"/>
          </p:nvPr>
        </p:nvSpPr>
        <p:spPr>
          <a:xfrm>
            <a:off x="1144588" y="685800"/>
            <a:ext cx="4572000" cy="3429000"/>
          </a:xfrm>
        </p:spPr>
      </p:sp>
      <p:sp>
        <p:nvSpPr>
          <p:cNvPr id="184324"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53536E70-660E-4DFB-B56A-E2D595A2B5D1}" type="slidenum">
              <a:rPr lang="zh-CN" altLang="en-US" sz="1200" b="0"/>
            </a:fld>
            <a:endParaRPr lang="en-US" altLang="zh-CN" sz="1200" b="0"/>
          </a:p>
        </p:txBody>
      </p:sp>
      <p:sp>
        <p:nvSpPr>
          <p:cNvPr id="184323" name="Rectangle 2"/>
          <p:cNvSpPr>
            <a:spLocks noGrp="1" noRot="1" noChangeAspect="1" noChangeArrowheads="1" noTextEdit="1"/>
          </p:cNvSpPr>
          <p:nvPr>
            <p:ph type="sldImg"/>
          </p:nvPr>
        </p:nvSpPr>
        <p:spPr>
          <a:xfrm>
            <a:off x="1144588" y="685800"/>
            <a:ext cx="4572000" cy="3429000"/>
          </a:xfrm>
        </p:spPr>
      </p:sp>
      <p:sp>
        <p:nvSpPr>
          <p:cNvPr id="184324"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miter lim="800000"/>
          </a:ln>
        </p:spPr>
        <p:txBody>
          <a:bodyPr/>
          <a:lstStyle/>
          <a:p>
            <a:fld id="{7621126D-FE14-45E3-81D6-FDBB54FF113C}" type="slidenum">
              <a:rPr lang="en-US" altLang="zh-CN" smtClean="0"/>
            </a:fld>
            <a:endParaRPr lang="en-US" altLang="zh-CN" smtClean="0"/>
          </a:p>
        </p:txBody>
      </p:sp>
      <p:sp>
        <p:nvSpPr>
          <p:cNvPr id="154627" name="Rectangle 2"/>
          <p:cNvSpPr>
            <a:spLocks noGrp="1" noRot="1" noChangeAspect="1" noChangeArrowheads="1" noTextEdit="1"/>
          </p:cNvSpPr>
          <p:nvPr>
            <p:ph type="sldImg"/>
          </p:nvPr>
        </p:nvSpPr>
        <p:spPr>
          <a:xfrm>
            <a:off x="1143000" y="685800"/>
            <a:ext cx="4572000" cy="3429000"/>
          </a:xfrm>
        </p:spPr>
      </p:sp>
      <p:sp>
        <p:nvSpPr>
          <p:cNvPr id="1546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53536E70-660E-4DFB-B56A-E2D595A2B5D1}" type="slidenum">
              <a:rPr lang="zh-CN" altLang="en-US" sz="1200" b="0"/>
            </a:fld>
            <a:endParaRPr lang="en-US" altLang="zh-CN" sz="1200" b="0"/>
          </a:p>
        </p:txBody>
      </p:sp>
      <p:sp>
        <p:nvSpPr>
          <p:cNvPr id="184323" name="Rectangle 2"/>
          <p:cNvSpPr>
            <a:spLocks noGrp="1" noRot="1" noChangeAspect="1" noChangeArrowheads="1" noTextEdit="1"/>
          </p:cNvSpPr>
          <p:nvPr>
            <p:ph type="sldImg"/>
          </p:nvPr>
        </p:nvSpPr>
        <p:spPr>
          <a:xfrm>
            <a:off x="1144588" y="685800"/>
            <a:ext cx="4572000" cy="3429000"/>
          </a:xfrm>
        </p:spPr>
      </p:sp>
      <p:sp>
        <p:nvSpPr>
          <p:cNvPr id="184324"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53536E70-660E-4DFB-B56A-E2D595A2B5D1}" type="slidenum">
              <a:rPr lang="zh-CN" altLang="en-US" sz="1200" b="0"/>
            </a:fld>
            <a:endParaRPr lang="en-US" altLang="zh-CN" sz="1200" b="0"/>
          </a:p>
        </p:txBody>
      </p:sp>
      <p:sp>
        <p:nvSpPr>
          <p:cNvPr id="184323" name="Rectangle 2"/>
          <p:cNvSpPr>
            <a:spLocks noGrp="1" noRot="1" noChangeAspect="1" noChangeArrowheads="1" noTextEdit="1"/>
          </p:cNvSpPr>
          <p:nvPr>
            <p:ph type="sldImg"/>
          </p:nvPr>
        </p:nvSpPr>
        <p:spPr>
          <a:xfrm>
            <a:off x="1144588" y="685800"/>
            <a:ext cx="4572000" cy="3429000"/>
          </a:xfrm>
        </p:spPr>
      </p:sp>
      <p:sp>
        <p:nvSpPr>
          <p:cNvPr id="184324"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53536E70-660E-4DFB-B56A-E2D595A2B5D1}" type="slidenum">
              <a:rPr lang="zh-CN" altLang="en-US" sz="1200" b="0"/>
            </a:fld>
            <a:endParaRPr lang="en-US" altLang="zh-CN" sz="1200" b="0"/>
          </a:p>
        </p:txBody>
      </p:sp>
      <p:sp>
        <p:nvSpPr>
          <p:cNvPr id="184323" name="Rectangle 2"/>
          <p:cNvSpPr>
            <a:spLocks noGrp="1" noRot="1" noChangeAspect="1" noChangeArrowheads="1" noTextEdit="1"/>
          </p:cNvSpPr>
          <p:nvPr>
            <p:ph type="sldImg"/>
          </p:nvPr>
        </p:nvSpPr>
        <p:spPr>
          <a:xfrm>
            <a:off x="1144588" y="685800"/>
            <a:ext cx="4572000" cy="3429000"/>
          </a:xfrm>
        </p:spPr>
      </p:sp>
      <p:sp>
        <p:nvSpPr>
          <p:cNvPr id="184324"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buClrTx/>
            </a:pPr>
            <a:fld id="{21BDB25E-C05F-4256-982D-4975CEE436F9}" type="slidenum">
              <a:rPr lang="zh-CN" altLang="en-US" sz="1200" b="0">
                <a:solidFill>
                  <a:schemeClr val="tx1"/>
                </a:solidFill>
                <a:latin typeface="Arial" panose="020B0604020202020204" pitchFamily="34" charset="0"/>
              </a:rPr>
            </a:fld>
            <a:endParaRPr lang="en-US" altLang="zh-CN" sz="1200" b="0">
              <a:solidFill>
                <a:schemeClr val="tx1"/>
              </a:solidFill>
              <a:latin typeface="Arial" panose="020B0604020202020204" pitchFamily="34" charset="0"/>
            </a:endParaRPr>
          </a:p>
        </p:txBody>
      </p:sp>
      <p:sp>
        <p:nvSpPr>
          <p:cNvPr id="119811" name="Rectangle 2"/>
          <p:cNvSpPr>
            <a:spLocks noGrp="1" noRot="1" noChangeAspect="1" noChangeArrowheads="1" noTextEdit="1"/>
          </p:cNvSpPr>
          <p:nvPr>
            <p:ph type="sldImg"/>
          </p:nvPr>
        </p:nvSpPr>
        <p:spPr>
          <a:xfrm>
            <a:off x="1144588" y="685800"/>
            <a:ext cx="4572000" cy="3429000"/>
          </a:xfrm>
        </p:spPr>
      </p:sp>
      <p:sp>
        <p:nvSpPr>
          <p:cNvPr id="119812" name="Rectangle 3"/>
          <p:cNvSpPr>
            <a:spLocks noGrp="1" noChangeArrowheads="1"/>
          </p:cNvSpPr>
          <p:nvPr>
            <p:ph type="body" idx="1"/>
          </p:nvPr>
        </p:nvSpPr>
        <p:spPr>
          <a:noFill/>
        </p:spPr>
        <p:txBody>
          <a:bodyPr anchor="t"/>
          <a:lstStyle/>
          <a:p>
            <a:pPr eaLnBrk="1" hangingPunct="1"/>
            <a:r>
              <a:rPr lang="en-US" altLang="zh-CN" smtClean="0">
                <a:ea typeface="宋体" panose="02010600030101010101" pitchFamily="2" charset="-122"/>
              </a:rPr>
              <a:t>Content Layouts</a:t>
            </a:r>
            <a:endParaRPr lang="en-US" altLang="zh-CN" smtClean="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buClrTx/>
            </a:pPr>
            <a:fld id="{21BDB25E-C05F-4256-982D-4975CEE436F9}" type="slidenum">
              <a:rPr lang="zh-CN" altLang="en-US" sz="1200" b="0">
                <a:solidFill>
                  <a:schemeClr val="tx1"/>
                </a:solidFill>
                <a:latin typeface="Arial" panose="020B0604020202020204" pitchFamily="34" charset="0"/>
              </a:rPr>
            </a:fld>
            <a:endParaRPr lang="en-US" altLang="zh-CN" sz="1200" b="0">
              <a:solidFill>
                <a:schemeClr val="tx1"/>
              </a:solidFill>
              <a:latin typeface="Arial" panose="020B0604020202020204" pitchFamily="34" charset="0"/>
            </a:endParaRPr>
          </a:p>
        </p:txBody>
      </p:sp>
      <p:sp>
        <p:nvSpPr>
          <p:cNvPr id="119811" name="Rectangle 2"/>
          <p:cNvSpPr>
            <a:spLocks noGrp="1" noRot="1" noChangeAspect="1" noChangeArrowheads="1" noTextEdit="1"/>
          </p:cNvSpPr>
          <p:nvPr>
            <p:ph type="sldImg"/>
          </p:nvPr>
        </p:nvSpPr>
        <p:spPr>
          <a:xfrm>
            <a:off x="1144588" y="685800"/>
            <a:ext cx="4572000" cy="3429000"/>
          </a:xfrm>
        </p:spPr>
      </p:sp>
      <p:sp>
        <p:nvSpPr>
          <p:cNvPr id="119812" name="Rectangle 3"/>
          <p:cNvSpPr>
            <a:spLocks noGrp="1" noChangeArrowheads="1"/>
          </p:cNvSpPr>
          <p:nvPr>
            <p:ph type="body" idx="1"/>
          </p:nvPr>
        </p:nvSpPr>
        <p:spPr>
          <a:noFill/>
        </p:spPr>
        <p:txBody>
          <a:bodyPr anchor="t"/>
          <a:lstStyle/>
          <a:p>
            <a:pPr eaLnBrk="1" hangingPunct="1"/>
            <a:r>
              <a:rPr lang="en-US" altLang="zh-CN" smtClean="0">
                <a:ea typeface="宋体" panose="02010600030101010101" pitchFamily="2" charset="-122"/>
              </a:rPr>
              <a:t>Content Layouts</a:t>
            </a:r>
            <a:endParaRPr lang="en-US" altLang="zh-CN" smtClean="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EF2ED6-46B5-4F74-8AB2-7C4B929B0B81}" type="slidenum">
              <a:rPr lang="zh-CN" altLang="en-US" sz="1200" b="0"/>
            </a:fld>
            <a:endParaRPr lang="en-US" altLang="zh-CN" sz="1200" b="0"/>
          </a:p>
        </p:txBody>
      </p:sp>
      <p:sp>
        <p:nvSpPr>
          <p:cNvPr id="186371" name="Rectangle 2"/>
          <p:cNvSpPr>
            <a:spLocks noGrp="1" noRot="1" noChangeAspect="1" noChangeArrowheads="1" noTextEdit="1"/>
          </p:cNvSpPr>
          <p:nvPr>
            <p:ph type="sldImg"/>
          </p:nvPr>
        </p:nvSpPr>
        <p:spPr>
          <a:xfrm>
            <a:off x="1144588" y="685800"/>
            <a:ext cx="4572000" cy="3429000"/>
          </a:xfrm>
        </p:spPr>
      </p:sp>
      <p:sp>
        <p:nvSpPr>
          <p:cNvPr id="18637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4F1E4979-0C1F-4ADA-9B94-060800064143}" type="slidenum">
              <a:rPr lang="zh-CN" altLang="en-US" sz="1200" b="0"/>
            </a:fld>
            <a:endParaRPr lang="en-US" altLang="zh-CN" sz="1200" b="0"/>
          </a:p>
        </p:txBody>
      </p:sp>
      <p:sp>
        <p:nvSpPr>
          <p:cNvPr id="185347" name="Rectangle 2"/>
          <p:cNvSpPr>
            <a:spLocks noGrp="1" noRot="1" noChangeAspect="1" noChangeArrowheads="1" noTextEdit="1"/>
          </p:cNvSpPr>
          <p:nvPr>
            <p:ph type="sldImg"/>
          </p:nvPr>
        </p:nvSpPr>
        <p:spPr>
          <a:xfrm>
            <a:off x="1144588" y="685800"/>
            <a:ext cx="4572000" cy="3429000"/>
          </a:xfrm>
        </p:spPr>
      </p:sp>
      <p:sp>
        <p:nvSpPr>
          <p:cNvPr id="185348"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4F1E4979-0C1F-4ADA-9B94-060800064143}" type="slidenum">
              <a:rPr lang="zh-CN" altLang="en-US" sz="1200" b="0"/>
            </a:fld>
            <a:endParaRPr lang="en-US" altLang="zh-CN" sz="1200" b="0"/>
          </a:p>
        </p:txBody>
      </p:sp>
      <p:sp>
        <p:nvSpPr>
          <p:cNvPr id="185347" name="Rectangle 2"/>
          <p:cNvSpPr>
            <a:spLocks noGrp="1" noRot="1" noChangeAspect="1" noChangeArrowheads="1" noTextEdit="1"/>
          </p:cNvSpPr>
          <p:nvPr>
            <p:ph type="sldImg"/>
          </p:nvPr>
        </p:nvSpPr>
        <p:spPr>
          <a:xfrm>
            <a:off x="1144588" y="685800"/>
            <a:ext cx="4572000" cy="3429000"/>
          </a:xfrm>
        </p:spPr>
      </p:sp>
      <p:sp>
        <p:nvSpPr>
          <p:cNvPr id="185348"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4F1E4979-0C1F-4ADA-9B94-060800064143}" type="slidenum">
              <a:rPr lang="zh-CN" altLang="en-US" sz="1200" b="0"/>
            </a:fld>
            <a:endParaRPr lang="en-US" altLang="zh-CN" sz="1200" b="0"/>
          </a:p>
        </p:txBody>
      </p:sp>
      <p:sp>
        <p:nvSpPr>
          <p:cNvPr id="185347" name="Rectangle 2"/>
          <p:cNvSpPr>
            <a:spLocks noGrp="1" noRot="1" noChangeAspect="1" noChangeArrowheads="1" noTextEdit="1"/>
          </p:cNvSpPr>
          <p:nvPr>
            <p:ph type="sldImg"/>
          </p:nvPr>
        </p:nvSpPr>
        <p:spPr>
          <a:xfrm>
            <a:off x="1144588" y="685800"/>
            <a:ext cx="4572000" cy="3429000"/>
          </a:xfrm>
        </p:spPr>
      </p:sp>
      <p:sp>
        <p:nvSpPr>
          <p:cNvPr id="185348"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841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7C166392-52E7-43FE-ADEE-11E3D2AC6D0C}" type="slidenum">
              <a:rPr lang="zh-CN" altLang="en-US" sz="1200" b="0"/>
            </a:fld>
            <a:endParaRPr lang="en-US" altLang="zh-CN" sz="1200" b="0"/>
          </a:p>
        </p:txBody>
      </p:sp>
      <p:sp>
        <p:nvSpPr>
          <p:cNvPr id="188419" name="Rectangle 2"/>
          <p:cNvSpPr>
            <a:spLocks noGrp="1" noRot="1" noChangeAspect="1" noChangeArrowheads="1" noTextEdit="1"/>
          </p:cNvSpPr>
          <p:nvPr>
            <p:ph type="sldImg"/>
          </p:nvPr>
        </p:nvSpPr>
        <p:spPr>
          <a:xfrm>
            <a:off x="1144588" y="685800"/>
            <a:ext cx="4572000" cy="3429000"/>
          </a:xfrm>
        </p:spPr>
      </p:sp>
      <p:sp>
        <p:nvSpPr>
          <p:cNvPr id="188420"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miter lim="800000"/>
          </a:ln>
        </p:spPr>
        <p:txBody>
          <a:bodyPr/>
          <a:lstStyle/>
          <a:p>
            <a:fld id="{7844A5B8-A353-4E11-A962-D4DA88A3DC83}" type="slidenum">
              <a:rPr lang="en-US" altLang="zh-CN" smtClean="0"/>
            </a:fld>
            <a:endParaRPr lang="en-US" altLang="zh-CN" smtClean="0"/>
          </a:p>
        </p:txBody>
      </p:sp>
      <p:sp>
        <p:nvSpPr>
          <p:cNvPr id="155651" name="Rectangle 2"/>
          <p:cNvSpPr>
            <a:spLocks noGrp="1" noRot="1" noChangeAspect="1" noChangeArrowheads="1" noTextEdit="1"/>
          </p:cNvSpPr>
          <p:nvPr>
            <p:ph type="sldImg"/>
          </p:nvPr>
        </p:nvSpPr>
        <p:spPr>
          <a:xfrm>
            <a:off x="1143000" y="685800"/>
            <a:ext cx="4572000" cy="3429000"/>
          </a:xfrm>
        </p:spPr>
      </p:sp>
      <p:sp>
        <p:nvSpPr>
          <p:cNvPr id="1556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4F1E4979-0C1F-4ADA-9B94-060800064143}" type="slidenum">
              <a:rPr lang="zh-CN" altLang="en-US" sz="1200" b="0"/>
            </a:fld>
            <a:endParaRPr lang="en-US" altLang="zh-CN" sz="1200" b="0"/>
          </a:p>
        </p:txBody>
      </p:sp>
      <p:sp>
        <p:nvSpPr>
          <p:cNvPr id="185347" name="Rectangle 2"/>
          <p:cNvSpPr>
            <a:spLocks noGrp="1" noRot="1" noChangeAspect="1" noChangeArrowheads="1" noTextEdit="1"/>
          </p:cNvSpPr>
          <p:nvPr>
            <p:ph type="sldImg"/>
          </p:nvPr>
        </p:nvSpPr>
        <p:spPr>
          <a:xfrm>
            <a:off x="1144588" y="685800"/>
            <a:ext cx="4572000" cy="3429000"/>
          </a:xfrm>
        </p:spPr>
      </p:sp>
      <p:sp>
        <p:nvSpPr>
          <p:cNvPr id="185348"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4F1E4979-0C1F-4ADA-9B94-060800064143}" type="slidenum">
              <a:rPr lang="zh-CN" altLang="en-US" sz="1200" b="0"/>
            </a:fld>
            <a:endParaRPr lang="en-US" altLang="zh-CN" sz="1200" b="0"/>
          </a:p>
        </p:txBody>
      </p:sp>
      <p:sp>
        <p:nvSpPr>
          <p:cNvPr id="185347" name="Rectangle 2"/>
          <p:cNvSpPr>
            <a:spLocks noGrp="1" noRot="1" noChangeAspect="1" noChangeArrowheads="1" noTextEdit="1"/>
          </p:cNvSpPr>
          <p:nvPr>
            <p:ph type="sldImg"/>
          </p:nvPr>
        </p:nvSpPr>
        <p:spPr>
          <a:xfrm>
            <a:off x="1144588" y="685800"/>
            <a:ext cx="4572000" cy="3429000"/>
          </a:xfrm>
        </p:spPr>
      </p:sp>
      <p:sp>
        <p:nvSpPr>
          <p:cNvPr id="185348"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944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0D60B234-54B2-4FD9-8DB3-16D7D752E35C}" type="slidenum">
              <a:rPr lang="zh-CN" altLang="en-US" sz="1200" b="0"/>
            </a:fld>
            <a:endParaRPr lang="en-US" altLang="zh-CN" sz="1200" b="0"/>
          </a:p>
        </p:txBody>
      </p:sp>
      <p:sp>
        <p:nvSpPr>
          <p:cNvPr id="189443" name="Rectangle 2"/>
          <p:cNvSpPr>
            <a:spLocks noGrp="1" noRot="1" noChangeAspect="1" noChangeArrowheads="1" noTextEdit="1"/>
          </p:cNvSpPr>
          <p:nvPr>
            <p:ph type="sldImg"/>
          </p:nvPr>
        </p:nvSpPr>
        <p:spPr>
          <a:xfrm>
            <a:off x="1144588" y="685800"/>
            <a:ext cx="4572000" cy="3429000"/>
          </a:xfrm>
        </p:spPr>
      </p:sp>
      <p:sp>
        <p:nvSpPr>
          <p:cNvPr id="189444"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944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0D60B234-54B2-4FD9-8DB3-16D7D752E35C}" type="slidenum">
              <a:rPr lang="zh-CN" altLang="en-US" sz="1200" b="0"/>
            </a:fld>
            <a:endParaRPr lang="en-US" altLang="zh-CN" sz="1200" b="0"/>
          </a:p>
        </p:txBody>
      </p:sp>
      <p:sp>
        <p:nvSpPr>
          <p:cNvPr id="189443" name="Rectangle 2"/>
          <p:cNvSpPr>
            <a:spLocks noGrp="1" noRot="1" noChangeAspect="1" noChangeArrowheads="1" noTextEdit="1"/>
          </p:cNvSpPr>
          <p:nvPr>
            <p:ph type="sldImg"/>
          </p:nvPr>
        </p:nvSpPr>
        <p:spPr>
          <a:xfrm>
            <a:off x="1144588" y="685800"/>
            <a:ext cx="4572000" cy="3429000"/>
          </a:xfrm>
        </p:spPr>
      </p:sp>
      <p:sp>
        <p:nvSpPr>
          <p:cNvPr id="189444"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7F04E865-E05E-4066-8620-3319C13FC32E}" type="slidenum">
              <a:rPr lang="zh-CN" altLang="en-US" sz="1200" b="0"/>
            </a:fld>
            <a:endParaRPr lang="en-US" altLang="zh-CN" sz="1200" b="0"/>
          </a:p>
        </p:txBody>
      </p:sp>
      <p:sp>
        <p:nvSpPr>
          <p:cNvPr id="190467" name="Rectangle 2"/>
          <p:cNvSpPr>
            <a:spLocks noGrp="1" noRot="1" noChangeAspect="1" noChangeArrowheads="1" noTextEdit="1"/>
          </p:cNvSpPr>
          <p:nvPr>
            <p:ph type="sldImg"/>
          </p:nvPr>
        </p:nvSpPr>
        <p:spPr>
          <a:xfrm>
            <a:off x="1144588" y="685800"/>
            <a:ext cx="4572000" cy="3429000"/>
          </a:xfrm>
        </p:spPr>
      </p:sp>
      <p:sp>
        <p:nvSpPr>
          <p:cNvPr id="190468"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14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3CBDDFF4-6A7C-4B28-BBF4-AD16FD8943A9}" type="slidenum">
              <a:rPr lang="zh-CN" altLang="en-US" sz="1200" b="0"/>
            </a:fld>
            <a:endParaRPr lang="en-US" altLang="zh-CN" sz="1200" b="0"/>
          </a:p>
        </p:txBody>
      </p:sp>
      <p:sp>
        <p:nvSpPr>
          <p:cNvPr id="191491" name="Rectangle 2"/>
          <p:cNvSpPr>
            <a:spLocks noGrp="1" noRot="1" noChangeAspect="1" noChangeArrowheads="1" noTextEdit="1"/>
          </p:cNvSpPr>
          <p:nvPr>
            <p:ph type="sldImg"/>
          </p:nvPr>
        </p:nvSpPr>
        <p:spPr>
          <a:xfrm>
            <a:off x="1144588" y="685800"/>
            <a:ext cx="4572000" cy="3429000"/>
          </a:xfrm>
        </p:spPr>
      </p:sp>
      <p:sp>
        <p:nvSpPr>
          <p:cNvPr id="19149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251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225B5F72-2123-4B97-9259-E2AAA138D8BB}" type="slidenum">
              <a:rPr lang="zh-CN" altLang="en-US" sz="1200" b="0"/>
            </a:fld>
            <a:endParaRPr lang="en-US" altLang="zh-CN" sz="1200" b="0"/>
          </a:p>
        </p:txBody>
      </p:sp>
      <p:sp>
        <p:nvSpPr>
          <p:cNvPr id="192515" name="Rectangle 2"/>
          <p:cNvSpPr>
            <a:spLocks noGrp="1" noRot="1" noChangeAspect="1" noChangeArrowheads="1" noTextEdit="1"/>
          </p:cNvSpPr>
          <p:nvPr>
            <p:ph type="sldImg"/>
          </p:nvPr>
        </p:nvSpPr>
        <p:spPr>
          <a:xfrm>
            <a:off x="1144588" y="685800"/>
            <a:ext cx="4572000" cy="3429000"/>
          </a:xfrm>
        </p:spPr>
      </p:sp>
      <p:sp>
        <p:nvSpPr>
          <p:cNvPr id="192516"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353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F629C55F-8270-4D06-8445-4ACE361B8400}" type="slidenum">
              <a:rPr lang="zh-CN" altLang="en-US" sz="1200" b="0"/>
            </a:fld>
            <a:endParaRPr lang="en-US" altLang="zh-CN" sz="1200" b="0"/>
          </a:p>
        </p:txBody>
      </p:sp>
      <p:sp>
        <p:nvSpPr>
          <p:cNvPr id="193539" name="Rectangle 2"/>
          <p:cNvSpPr>
            <a:spLocks noGrp="1" noRot="1" noChangeAspect="1" noChangeArrowheads="1" noTextEdit="1"/>
          </p:cNvSpPr>
          <p:nvPr>
            <p:ph type="sldImg"/>
          </p:nvPr>
        </p:nvSpPr>
        <p:spPr>
          <a:xfrm>
            <a:off x="1144588" y="685800"/>
            <a:ext cx="4572000" cy="3429000"/>
          </a:xfrm>
        </p:spPr>
      </p:sp>
      <p:sp>
        <p:nvSpPr>
          <p:cNvPr id="193540"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14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3CBDDFF4-6A7C-4B28-BBF4-AD16FD8943A9}" type="slidenum">
              <a:rPr lang="zh-CN" altLang="en-US" sz="1200" b="0"/>
            </a:fld>
            <a:endParaRPr lang="en-US" altLang="zh-CN" sz="1200" b="0"/>
          </a:p>
        </p:txBody>
      </p:sp>
      <p:sp>
        <p:nvSpPr>
          <p:cNvPr id="191491" name="Rectangle 2"/>
          <p:cNvSpPr>
            <a:spLocks noGrp="1" noRot="1" noChangeAspect="1" noChangeArrowheads="1" noTextEdit="1"/>
          </p:cNvSpPr>
          <p:nvPr>
            <p:ph type="sldImg"/>
          </p:nvPr>
        </p:nvSpPr>
        <p:spPr>
          <a:xfrm>
            <a:off x="1144588" y="685800"/>
            <a:ext cx="4572000" cy="3429000"/>
          </a:xfrm>
        </p:spPr>
      </p:sp>
      <p:sp>
        <p:nvSpPr>
          <p:cNvPr id="19149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14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3CBDDFF4-6A7C-4B28-BBF4-AD16FD8943A9}" type="slidenum">
              <a:rPr lang="zh-CN" altLang="en-US" sz="1200" b="0"/>
            </a:fld>
            <a:endParaRPr lang="en-US" altLang="zh-CN" sz="1200" b="0"/>
          </a:p>
        </p:txBody>
      </p:sp>
      <p:sp>
        <p:nvSpPr>
          <p:cNvPr id="191491" name="Rectangle 2"/>
          <p:cNvSpPr>
            <a:spLocks noGrp="1" noRot="1" noChangeAspect="1" noChangeArrowheads="1" noTextEdit="1"/>
          </p:cNvSpPr>
          <p:nvPr>
            <p:ph type="sldImg"/>
          </p:nvPr>
        </p:nvSpPr>
        <p:spPr>
          <a:xfrm>
            <a:off x="1144588" y="685800"/>
            <a:ext cx="4572000" cy="3429000"/>
          </a:xfrm>
        </p:spPr>
      </p:sp>
      <p:sp>
        <p:nvSpPr>
          <p:cNvPr id="19149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257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DCE7A68D-FDAE-4AD8-A22C-2504AB29AB73}" type="slidenum">
              <a:rPr lang="zh-CN" altLang="en-US" sz="1200" b="0"/>
            </a:fld>
            <a:endParaRPr lang="en-US" altLang="zh-CN" sz="1200" b="0"/>
          </a:p>
        </p:txBody>
      </p:sp>
      <p:sp>
        <p:nvSpPr>
          <p:cNvPr id="152579" name="Rectangle 2"/>
          <p:cNvSpPr>
            <a:spLocks noGrp="1" noRot="1" noChangeAspect="1" noChangeArrowheads="1" noTextEdit="1"/>
          </p:cNvSpPr>
          <p:nvPr>
            <p:ph type="sldImg"/>
          </p:nvPr>
        </p:nvSpPr>
        <p:spPr>
          <a:xfrm>
            <a:off x="1144588" y="685800"/>
            <a:ext cx="4572000" cy="3429000"/>
          </a:xfrm>
        </p:spPr>
      </p:sp>
      <p:sp>
        <p:nvSpPr>
          <p:cNvPr id="152580" name="Rectangle 3"/>
          <p:cNvSpPr>
            <a:spLocks noGrp="1" noChangeArrowheads="1"/>
          </p:cNvSpPr>
          <p:nvPr>
            <p:ph type="body" idx="1"/>
          </p:nvPr>
        </p:nvSpPr>
        <p:spPr>
          <a:noFill/>
        </p:spPr>
        <p:txBody>
          <a:bodyPr anchor="t"/>
          <a:lstStyle/>
          <a:p>
            <a:pPr eaLnBrk="1" hangingPunct="1"/>
            <a:r>
              <a:rPr lang="zh-CN" altLang="en-US" smtClean="0"/>
              <a:t>“失去封闭性”的概念应该是系统的资源不再被独占，多个进程共享，大家都可以修改共享资源的状态，从而造成不可再现性； </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6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A2F93EEB-A85C-40CE-9E3A-82B0F292EA14}" type="slidenum">
              <a:rPr lang="zh-CN" altLang="en-US" sz="1200" b="0"/>
            </a:fld>
            <a:endParaRPr lang="en-US" altLang="zh-CN" sz="1200" b="0"/>
          </a:p>
        </p:txBody>
      </p:sp>
      <p:sp>
        <p:nvSpPr>
          <p:cNvPr id="194563" name="Rectangle 2"/>
          <p:cNvSpPr>
            <a:spLocks noGrp="1" noRot="1" noChangeAspect="1" noChangeArrowheads="1" noTextEdit="1"/>
          </p:cNvSpPr>
          <p:nvPr>
            <p:ph type="sldImg"/>
          </p:nvPr>
        </p:nvSpPr>
        <p:spPr>
          <a:xfrm>
            <a:off x="1144588" y="685800"/>
            <a:ext cx="4572000" cy="3429000"/>
          </a:xfrm>
        </p:spPr>
      </p:sp>
      <p:sp>
        <p:nvSpPr>
          <p:cNvPr id="194564"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6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A2F93EEB-A85C-40CE-9E3A-82B0F292EA14}" type="slidenum">
              <a:rPr lang="zh-CN" altLang="en-US" sz="1200" b="0"/>
            </a:fld>
            <a:endParaRPr lang="en-US" altLang="zh-CN" sz="1200" b="0"/>
          </a:p>
        </p:txBody>
      </p:sp>
      <p:sp>
        <p:nvSpPr>
          <p:cNvPr id="194563" name="Rectangle 2"/>
          <p:cNvSpPr>
            <a:spLocks noGrp="1" noRot="1" noChangeAspect="1" noChangeArrowheads="1" noTextEdit="1"/>
          </p:cNvSpPr>
          <p:nvPr>
            <p:ph type="sldImg"/>
          </p:nvPr>
        </p:nvSpPr>
        <p:spPr>
          <a:xfrm>
            <a:off x="1144588" y="685800"/>
            <a:ext cx="4572000" cy="3429000"/>
          </a:xfrm>
        </p:spPr>
      </p:sp>
      <p:sp>
        <p:nvSpPr>
          <p:cNvPr id="194564"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558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9007C4C6-67D3-4DCA-A1A4-3543F46DF4DC}" type="slidenum">
              <a:rPr lang="zh-CN" altLang="en-US" sz="1200" b="0"/>
            </a:fld>
            <a:endParaRPr lang="en-US" altLang="zh-CN" sz="1200" b="0"/>
          </a:p>
        </p:txBody>
      </p:sp>
      <p:sp>
        <p:nvSpPr>
          <p:cNvPr id="195587" name="Rectangle 2"/>
          <p:cNvSpPr>
            <a:spLocks noGrp="1" noRot="1" noChangeAspect="1" noChangeArrowheads="1" noTextEdit="1"/>
          </p:cNvSpPr>
          <p:nvPr>
            <p:ph type="sldImg"/>
          </p:nvPr>
        </p:nvSpPr>
        <p:spPr>
          <a:xfrm>
            <a:off x="1144588" y="685800"/>
            <a:ext cx="4572000" cy="3429000"/>
          </a:xfrm>
        </p:spPr>
      </p:sp>
      <p:sp>
        <p:nvSpPr>
          <p:cNvPr id="195588"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BD51D117-71F2-4AB3-A50E-CF83BBF59E2D}" type="slidenum">
              <a:rPr lang="zh-CN" altLang="en-US" sz="1200" b="0"/>
            </a:fld>
            <a:endParaRPr lang="en-US" altLang="zh-CN" sz="1200" b="0"/>
          </a:p>
        </p:txBody>
      </p:sp>
      <p:sp>
        <p:nvSpPr>
          <p:cNvPr id="196611" name="Rectangle 2"/>
          <p:cNvSpPr>
            <a:spLocks noGrp="1" noRot="1" noChangeAspect="1" noChangeArrowheads="1" noTextEdit="1"/>
          </p:cNvSpPr>
          <p:nvPr>
            <p:ph type="sldImg"/>
          </p:nvPr>
        </p:nvSpPr>
        <p:spPr>
          <a:xfrm>
            <a:off x="1144588" y="685800"/>
            <a:ext cx="4572000" cy="3429000"/>
          </a:xfrm>
        </p:spPr>
      </p:sp>
      <p:sp>
        <p:nvSpPr>
          <p:cNvPr id="19661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763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3554EA30-A80D-45D7-B381-1D2990A15EC4}" type="slidenum">
              <a:rPr lang="zh-CN" altLang="en-US" sz="1200" b="0"/>
            </a:fld>
            <a:endParaRPr lang="en-US" altLang="zh-CN" sz="1200" b="0"/>
          </a:p>
        </p:txBody>
      </p:sp>
      <p:sp>
        <p:nvSpPr>
          <p:cNvPr id="197635" name="Rectangle 2"/>
          <p:cNvSpPr>
            <a:spLocks noGrp="1" noRot="1" noChangeAspect="1" noChangeArrowheads="1" noTextEdit="1"/>
          </p:cNvSpPr>
          <p:nvPr>
            <p:ph type="sldImg"/>
          </p:nvPr>
        </p:nvSpPr>
        <p:spPr>
          <a:xfrm>
            <a:off x="1144588" y="685800"/>
            <a:ext cx="4572000" cy="3429000"/>
          </a:xfrm>
        </p:spPr>
      </p:sp>
      <p:sp>
        <p:nvSpPr>
          <p:cNvPr id="197636"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865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7B884C55-DFAC-49C8-8573-3B801AE7F3EB}" type="slidenum">
              <a:rPr lang="zh-CN" altLang="en-US" sz="1200" b="0"/>
            </a:fld>
            <a:endParaRPr lang="en-US" altLang="zh-CN" sz="1200" b="0"/>
          </a:p>
        </p:txBody>
      </p:sp>
      <p:sp>
        <p:nvSpPr>
          <p:cNvPr id="198659" name="Rectangle 2"/>
          <p:cNvSpPr>
            <a:spLocks noGrp="1" noRot="1" noChangeAspect="1" noChangeArrowheads="1" noTextEdit="1"/>
          </p:cNvSpPr>
          <p:nvPr>
            <p:ph type="sldImg"/>
          </p:nvPr>
        </p:nvSpPr>
        <p:spPr>
          <a:xfrm>
            <a:off x="1144588" y="685800"/>
            <a:ext cx="4572000" cy="3429000"/>
          </a:xfrm>
        </p:spPr>
      </p:sp>
      <p:sp>
        <p:nvSpPr>
          <p:cNvPr id="198660"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968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C97B6CAA-54E3-47EE-A101-A9AC68036BB6}" type="slidenum">
              <a:rPr lang="zh-CN" altLang="en-US" sz="1200" b="0"/>
            </a:fld>
            <a:endParaRPr lang="en-US" altLang="zh-CN" sz="1200" b="0"/>
          </a:p>
        </p:txBody>
      </p:sp>
      <p:sp>
        <p:nvSpPr>
          <p:cNvPr id="199683" name="Rectangle 2"/>
          <p:cNvSpPr>
            <a:spLocks noGrp="1" noRot="1" noChangeAspect="1" noChangeArrowheads="1" noTextEdit="1"/>
          </p:cNvSpPr>
          <p:nvPr>
            <p:ph type="sldImg"/>
          </p:nvPr>
        </p:nvSpPr>
        <p:spPr>
          <a:xfrm>
            <a:off x="1144588" y="685800"/>
            <a:ext cx="4572000" cy="3429000"/>
          </a:xfrm>
        </p:spPr>
      </p:sp>
      <p:sp>
        <p:nvSpPr>
          <p:cNvPr id="199684"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070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4ECA0126-91E2-4AE0-868F-0D5676EDE6B4}" type="slidenum">
              <a:rPr lang="zh-CN" altLang="en-US" sz="1200" b="0"/>
            </a:fld>
            <a:endParaRPr lang="en-US" altLang="zh-CN" sz="1200" b="0"/>
          </a:p>
        </p:txBody>
      </p:sp>
      <p:sp>
        <p:nvSpPr>
          <p:cNvPr id="200707" name="Rectangle 2"/>
          <p:cNvSpPr>
            <a:spLocks noGrp="1" noRot="1" noChangeAspect="1" noChangeArrowheads="1" noTextEdit="1"/>
          </p:cNvSpPr>
          <p:nvPr>
            <p:ph type="sldImg"/>
          </p:nvPr>
        </p:nvSpPr>
        <p:spPr>
          <a:xfrm>
            <a:off x="1144588" y="685800"/>
            <a:ext cx="4572000" cy="3429000"/>
          </a:xfrm>
        </p:spPr>
      </p:sp>
      <p:sp>
        <p:nvSpPr>
          <p:cNvPr id="200708"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844E9A6C-3DE1-44A2-BDF5-5ED883BEFC91}" type="slidenum">
              <a:rPr lang="zh-CN" altLang="en-US" sz="1200" b="0"/>
            </a:fld>
            <a:endParaRPr lang="en-US" altLang="zh-CN" sz="1200" b="0"/>
          </a:p>
        </p:txBody>
      </p:sp>
      <p:sp>
        <p:nvSpPr>
          <p:cNvPr id="201731" name="Rectangle 2"/>
          <p:cNvSpPr>
            <a:spLocks noGrp="1" noRot="1" noChangeAspect="1" noChangeArrowheads="1" noTextEdit="1"/>
          </p:cNvSpPr>
          <p:nvPr>
            <p:ph type="sldImg"/>
          </p:nvPr>
        </p:nvSpPr>
        <p:spPr>
          <a:xfrm>
            <a:off x="1144588" y="685800"/>
            <a:ext cx="4572000" cy="3429000"/>
          </a:xfrm>
        </p:spPr>
      </p:sp>
      <p:sp>
        <p:nvSpPr>
          <p:cNvPr id="201732"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275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spcBef>
                <a:spcPct val="0"/>
              </a:spcBef>
            </a:pPr>
            <a:fld id="{DE836D58-D604-470A-B1DF-4546CD83DE84}" type="slidenum">
              <a:rPr lang="zh-CN" altLang="en-US" sz="1200" b="0"/>
            </a:fld>
            <a:endParaRPr lang="en-US" altLang="zh-CN" sz="1200" b="0"/>
          </a:p>
        </p:txBody>
      </p:sp>
      <p:sp>
        <p:nvSpPr>
          <p:cNvPr id="202755" name="Rectangle 2"/>
          <p:cNvSpPr>
            <a:spLocks noGrp="1" noRot="1" noChangeAspect="1" noChangeArrowheads="1" noTextEdit="1"/>
          </p:cNvSpPr>
          <p:nvPr>
            <p:ph type="sldImg"/>
          </p:nvPr>
        </p:nvSpPr>
        <p:spPr>
          <a:xfrm>
            <a:off x="1144588" y="685800"/>
            <a:ext cx="4572000" cy="3429000"/>
          </a:xfrm>
        </p:spPr>
      </p:sp>
      <p:sp>
        <p:nvSpPr>
          <p:cNvPr id="202756" name="Rectangle 3"/>
          <p:cNvSpPr>
            <a:spLocks noGrp="1" noChangeArrowheads="1"/>
          </p:cNvSpPr>
          <p:nvPr>
            <p:ph type="body" idx="1"/>
          </p:nvPr>
        </p:nvSpPr>
        <p:spPr>
          <a:noFill/>
        </p:spPr>
        <p:txBody>
          <a:bodyPr anchor="t"/>
          <a:lstStyle/>
          <a:p>
            <a:pPr eaLnBrk="1" hangingPunct="1"/>
            <a:r>
              <a:rPr lang="en-US" altLang="zh-CN" smtClean="0"/>
              <a:t>Content Layouts</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2FB16020-1A92-4AA4-81FD-DF860C6A53CA}" type="slidenum">
              <a:rPr lang="zh-CN" altLang="en-US"/>
            </a:fld>
            <a:fld id="{AA7C688A-F8DA-4295-A7A5-31B4A2C3CB42}" type="slidenum">
              <a:rPr lang="en-US" altLang="zh-CN"/>
            </a:fld>
            <a:endParaRPr lang="en-US" altLang="zh-CN"/>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6BA2818A-532F-421E-87EE-8F8755F11D7B}" type="slidenum">
              <a:rPr lang="zh-CN" altLang="en-US"/>
            </a:fld>
            <a:fld id="{4A20DE99-FFCA-44C5-B66A-E1EF223898ED}" type="slidenum">
              <a:rPr lang="en-US" altLang="zh-CN"/>
            </a:fld>
            <a:endParaRPr lang="en-US" alt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9"/>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9"/>
            <a:ext cx="6019800" cy="5800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7CAC2F6C-35AF-42B5-A9C9-A7232720CCBE}" type="slidenum">
              <a:rPr lang="zh-CN" altLang="en-US"/>
            </a:fld>
            <a:fld id="{76B90FCB-A9CA-4F22-BA37-1F46F0B6DD4C}" type="slidenum">
              <a:rPr lang="en-US" altLang="zh-CN"/>
            </a:fld>
            <a:endParaRPr lang="en-US" altLang="zh-CN"/>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9"/>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1"/>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776C284D-E50F-4D79-BAA9-AAC288054D08}" type="slidenum">
              <a:rPr lang="zh-CN" altLang="en-US"/>
            </a:fld>
            <a:fld id="{E3CD5499-D862-4F44-A08E-86710AF985B3}" type="slidenum">
              <a:rPr lang="en-US" altLang="zh-CN"/>
            </a:fld>
            <a:endParaRPr lang="en-US" altLang="zh-CN"/>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2"/>
            <a:ext cx="8405812" cy="342265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F85D3F86-2BD8-4B52-82D1-F50D46A7E2BD}" type="slidenum">
              <a:rPr lang="zh-CN" altLang="en-US"/>
            </a:fld>
            <a:fld id="{0B8F0416-2D6B-4191-A38A-367A487519DD}" type="slidenum">
              <a:rPr lang="en-US" altLang="zh-CN"/>
            </a:fld>
            <a:endParaRPr lang="en-US" altLang="zh-CN"/>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21F94641-A607-4A29-9AE5-801AF38FA353}" type="slidenum">
              <a:rPr lang="zh-CN" altLang="en-US"/>
            </a:fld>
            <a:fld id="{E6FDC73B-6590-4168-9347-28C1C19F934F}" type="slidenum">
              <a:rPr lang="en-US" altLang="zh-CN"/>
            </a:fld>
            <a:endParaRPr lang="en-US"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1818FDEF-7131-40FF-AE05-7B8D1E506C93}" type="slidenum">
              <a:rPr lang="zh-CN" altLang="en-US"/>
            </a:fld>
            <a:fld id="{34ECC24C-CC6A-43C4-8360-EE56937A8CED}" type="slidenum">
              <a:rPr lang="en-US" altLang="zh-CN"/>
            </a:fld>
            <a:endParaRPr lang="en-US"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en-US"/>
          </a:p>
        </p:txBody>
      </p:sp>
      <p:sp>
        <p:nvSpPr>
          <p:cNvPr id="8" name="Rectangle 5"/>
          <p:cNvSpPr>
            <a:spLocks noGrp="1" noChangeArrowheads="1"/>
          </p:cNvSpPr>
          <p:nvPr>
            <p:ph type="ftr" sz="quarter" idx="11"/>
          </p:nvPr>
        </p:nvSpPr>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p:txBody>
          <a:bodyPr/>
          <a:lstStyle>
            <a:lvl1pPr>
              <a:defRPr/>
            </a:lvl1pPr>
          </a:lstStyle>
          <a:p>
            <a:pPr>
              <a:defRPr/>
            </a:pPr>
            <a:fld id="{1E3765A2-A83B-4195-BC7D-2ED91CA50F87}" type="slidenum">
              <a:rPr lang="zh-CN" altLang="en-US"/>
            </a:fld>
            <a:fld id="{E8F45C86-A5EB-46DC-AADB-011B76B7B46A}" type="slidenum">
              <a:rPr lang="en-US" altLang="zh-CN"/>
            </a:fld>
            <a:endParaRPr lang="en-US"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en-US"/>
          </a:p>
        </p:txBody>
      </p:sp>
      <p:sp>
        <p:nvSpPr>
          <p:cNvPr id="4" name="Rectangle 5"/>
          <p:cNvSpPr>
            <a:spLocks noGrp="1" noChangeArrowheads="1"/>
          </p:cNvSpPr>
          <p:nvPr>
            <p:ph type="ftr" sz="quarter" idx="11"/>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p:txBody>
          <a:bodyPr/>
          <a:lstStyle>
            <a:lvl1pPr>
              <a:defRPr/>
            </a:lvl1pPr>
          </a:lstStyle>
          <a:p>
            <a:pPr>
              <a:defRPr/>
            </a:pPr>
            <a:fld id="{FDD9A249-5D31-41FF-9920-1EDAD6313701}" type="slidenum">
              <a:rPr lang="zh-CN" altLang="en-US"/>
            </a:fld>
            <a:fld id="{07B7D479-CE55-4DD1-A670-85AB0A3819D6}" type="slidenum">
              <a:rPr lang="en-US" altLang="zh-CN"/>
            </a:fld>
            <a:endParaRPr lang="en-US"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p:txBody>
          <a:bodyPr/>
          <a:lstStyle>
            <a:lvl1pPr>
              <a:defRPr/>
            </a:lvl1pPr>
          </a:lstStyle>
          <a:p>
            <a:pPr>
              <a:defRPr/>
            </a:pPr>
            <a:fld id="{778523C6-4499-45EC-8213-4B2F417ACF5C}" type="slidenum">
              <a:rPr lang="zh-CN" altLang="en-US"/>
            </a:fld>
            <a:fld id="{DCD0E549-C268-449A-A15C-C4B4BB34F530}" type="slidenum">
              <a:rPr lang="en-US" altLang="zh-CN"/>
            </a:fld>
            <a:endParaRPr lang="en-US" alt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0F216D36-4981-4BBE-B7E2-972760D68A9F}" type="slidenum">
              <a:rPr lang="zh-CN" altLang="en-US"/>
            </a:fld>
            <a:fld id="{4D715090-0D31-40B7-852E-81335647BEA8}" type="slidenum">
              <a:rPr lang="en-US" altLang="zh-CN"/>
            </a:fld>
            <a:endParaRPr lang="en-US" altLang="zh-C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8A28697A-5C1F-473C-99B2-A4E9C1734DE7}" type="slidenum">
              <a:rPr lang="zh-CN" altLang="en-US"/>
            </a:fld>
            <a:fld id="{4C41BE8B-BB7C-436C-8FA1-4C414830C4AA}" type="slidenum">
              <a:rPr lang="en-US" altLang="zh-CN"/>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Freeform 7"/>
          <p:cNvSpPr>
            <a:spLocks noChangeArrowheads="1"/>
          </p:cNvSpPr>
          <p:nvPr/>
        </p:nvSpPr>
        <p:spPr bwMode="auto">
          <a:xfrm>
            <a:off x="-6350" y="-6350"/>
            <a:ext cx="9153525" cy="6862763"/>
          </a:xfrm>
          <a:custGeom>
            <a:avLst/>
            <a:gdLst>
              <a:gd name="T0" fmla="*/ 2147483647 w 5768"/>
              <a:gd name="T1" fmla="*/ 2147483647 h 4325"/>
              <a:gd name="T2" fmla="*/ 2147483647 w 5768"/>
              <a:gd name="T3" fmla="*/ 2147483647 h 4325"/>
              <a:gd name="T4" fmla="*/ 2147483647 w 5768"/>
              <a:gd name="T5" fmla="*/ 2147483647 h 4325"/>
              <a:gd name="T6" fmla="*/ 2147483647 w 5768"/>
              <a:gd name="T7" fmla="*/ 2147483647 h 4325"/>
              <a:gd name="T8" fmla="*/ 0 w 5768"/>
              <a:gd name="T9" fmla="*/ 0 h 4325"/>
              <a:gd name="T10" fmla="*/ 2147483647 w 5768"/>
              <a:gd name="T11" fmla="*/ 2147483647 h 4325"/>
              <a:gd name="T12" fmla="*/ 2147483647 w 5768"/>
              <a:gd name="T13" fmla="*/ 2147483647 h 4325"/>
              <a:gd name="T14" fmla="*/ 0 60000 65536"/>
              <a:gd name="T15" fmla="*/ 0 60000 65536"/>
              <a:gd name="T16" fmla="*/ 0 60000 65536"/>
              <a:gd name="T17" fmla="*/ 0 60000 65536"/>
              <a:gd name="T18" fmla="*/ 0 60000 65536"/>
              <a:gd name="T19" fmla="*/ 0 60000 65536"/>
              <a:gd name="T20" fmla="*/ 0 60000 65536"/>
              <a:gd name="T21" fmla="*/ 0 w 5768"/>
              <a:gd name="T22" fmla="*/ 0 h 4325"/>
              <a:gd name="T23" fmla="*/ 5768 w 5768"/>
              <a:gd name="T24" fmla="*/ 4325 h 43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8" h="4325">
                <a:moveTo>
                  <a:pt x="5766" y="605"/>
                </a:moveTo>
                <a:cubicBezTo>
                  <a:pt x="5767" y="2464"/>
                  <a:pt x="5768" y="4325"/>
                  <a:pt x="5768" y="4325"/>
                </a:cubicBezTo>
                <a:cubicBezTo>
                  <a:pt x="5768" y="4325"/>
                  <a:pt x="3549" y="4325"/>
                  <a:pt x="1331" y="4325"/>
                </a:cubicBezTo>
                <a:cubicBezTo>
                  <a:pt x="499" y="3811"/>
                  <a:pt x="0" y="3109"/>
                  <a:pt x="4" y="3111"/>
                </a:cubicBezTo>
                <a:lnTo>
                  <a:pt x="0" y="0"/>
                </a:lnTo>
                <a:lnTo>
                  <a:pt x="2428" y="7"/>
                </a:lnTo>
                <a:cubicBezTo>
                  <a:pt x="2428" y="12"/>
                  <a:pt x="3096" y="401"/>
                  <a:pt x="5766" y="605"/>
                </a:cubicBezTo>
                <a:close/>
              </a:path>
            </a:pathLst>
          </a:custGeom>
          <a:gradFill rotWithShape="1">
            <a:gsLst>
              <a:gs pos="0">
                <a:srgbClr val="FFFFFB"/>
              </a:gs>
              <a:gs pos="100000">
                <a:srgbClr val="FDF58D">
                  <a:alpha val="70000"/>
                </a:srgbClr>
              </a:gs>
            </a:gsLst>
            <a:lin ang="2700000" scaled="1"/>
          </a:gradFill>
          <a:ln w="9525">
            <a:noFill/>
            <a:miter lim="800000"/>
          </a:ln>
        </p:spPr>
        <p:txBody>
          <a:bodyPr/>
          <a:lstStyle/>
          <a:p>
            <a:pPr>
              <a:defRPr/>
            </a:pPr>
            <a:endParaRPr lang="zh-CN" altLang="en-US"/>
          </a:p>
        </p:txBody>
      </p:sp>
      <p:sp>
        <p:nvSpPr>
          <p:cNvPr id="1027" name="Freeform 9"/>
          <p:cNvSpPr>
            <a:spLocks noChangeArrowheads="1"/>
          </p:cNvSpPr>
          <p:nvPr/>
        </p:nvSpPr>
        <p:spPr bwMode="auto">
          <a:xfrm>
            <a:off x="6351" y="5113337"/>
            <a:ext cx="1852613" cy="1746251"/>
          </a:xfrm>
          <a:custGeom>
            <a:avLst/>
            <a:gdLst>
              <a:gd name="T0" fmla="*/ 0 w 1089"/>
              <a:gd name="T1" fmla="*/ 0 h 1100"/>
              <a:gd name="T2" fmla="*/ 0 w 1089"/>
              <a:gd name="T3" fmla="*/ 2147483647 h 1100"/>
              <a:gd name="T4" fmla="*/ 2147483647 w 1089"/>
              <a:gd name="T5" fmla="*/ 2147483647 h 1100"/>
              <a:gd name="T6" fmla="*/ 0 w 1089"/>
              <a:gd name="T7" fmla="*/ 0 h 1100"/>
              <a:gd name="T8" fmla="*/ 0 60000 65536"/>
              <a:gd name="T9" fmla="*/ 0 60000 65536"/>
              <a:gd name="T10" fmla="*/ 0 60000 65536"/>
              <a:gd name="T11" fmla="*/ 0 60000 65536"/>
              <a:gd name="T12" fmla="*/ 0 w 1089"/>
              <a:gd name="T13" fmla="*/ 0 h 1100"/>
              <a:gd name="T14" fmla="*/ 1089 w 1089"/>
              <a:gd name="T15" fmla="*/ 1100 h 1100"/>
            </a:gdLst>
            <a:ahLst/>
            <a:cxnLst>
              <a:cxn ang="T8">
                <a:pos x="T0" y="T1"/>
              </a:cxn>
              <a:cxn ang="T9">
                <a:pos x="T2" y="T3"/>
              </a:cxn>
              <a:cxn ang="T10">
                <a:pos x="T4" y="T5"/>
              </a:cxn>
              <a:cxn ang="T11">
                <a:pos x="T6" y="T7"/>
              </a:cxn>
            </a:cxnLst>
            <a:rect l="T12" t="T13" r="T14" b="T15"/>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miter lim="800000"/>
          </a:ln>
        </p:spPr>
        <p:txBody>
          <a:bodyPr/>
          <a:lstStyle/>
          <a:p>
            <a:pPr>
              <a:defRPr/>
            </a:pPr>
            <a:endParaRPr lang="zh-CN" altLang="en-US"/>
          </a:p>
        </p:txBody>
      </p:sp>
      <p:grpSp>
        <p:nvGrpSpPr>
          <p:cNvPr id="7172" name="Group 4"/>
          <p:cNvGrpSpPr/>
          <p:nvPr/>
        </p:nvGrpSpPr>
        <p:grpSpPr bwMode="auto">
          <a:xfrm>
            <a:off x="0" y="0"/>
            <a:ext cx="9156700" cy="6875463"/>
            <a:chOff x="0" y="0"/>
            <a:chExt cx="5768" cy="4331"/>
          </a:xfrm>
        </p:grpSpPr>
        <p:grpSp>
          <p:nvGrpSpPr>
            <p:cNvPr id="7189" name="Group 5"/>
            <p:cNvGrpSpPr/>
            <p:nvPr/>
          </p:nvGrpSpPr>
          <p:grpSpPr bwMode="auto">
            <a:xfrm>
              <a:off x="332" y="0"/>
              <a:ext cx="5080" cy="4331"/>
              <a:chOff x="0" y="0"/>
              <a:chExt cx="5080" cy="4331"/>
            </a:xfrm>
          </p:grpSpPr>
          <p:sp>
            <p:nvSpPr>
              <p:cNvPr id="1053" name="Line 13"/>
              <p:cNvSpPr>
                <a:spLocks noChangeShapeType="1"/>
              </p:cNvSpPr>
              <p:nvPr/>
            </p:nvSpPr>
            <p:spPr bwMode="auto">
              <a:xfrm>
                <a:off x="0" y="0"/>
                <a:ext cx="0" cy="3510"/>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a:defRPr/>
                </a:pPr>
                <a:endParaRPr lang="zh-CN" altLang="en-US"/>
              </a:p>
            </p:txBody>
          </p:sp>
          <p:sp>
            <p:nvSpPr>
              <p:cNvPr id="1054" name="Line 14"/>
              <p:cNvSpPr>
                <a:spLocks noChangeShapeType="1"/>
              </p:cNvSpPr>
              <p:nvPr/>
            </p:nvSpPr>
            <p:spPr bwMode="auto">
              <a:xfrm>
                <a:off x="725" y="0"/>
                <a:ext cx="0" cy="4142"/>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a:defRPr/>
                </a:pPr>
                <a:endParaRPr lang="zh-CN" altLang="en-US"/>
              </a:p>
            </p:txBody>
          </p:sp>
          <p:sp>
            <p:nvSpPr>
              <p:cNvPr id="1055" name="Line 15"/>
              <p:cNvSpPr>
                <a:spLocks noChangeShapeType="1"/>
              </p:cNvSpPr>
              <p:nvPr/>
            </p:nvSpPr>
            <p:spPr bwMode="auto">
              <a:xfrm>
                <a:off x="1451" y="0"/>
                <a:ext cx="0" cy="4322"/>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a:defRPr/>
                </a:pPr>
                <a:endParaRPr lang="zh-CN" altLang="en-US"/>
              </a:p>
            </p:txBody>
          </p:sp>
          <p:sp>
            <p:nvSpPr>
              <p:cNvPr id="1056" name="Line 16"/>
              <p:cNvSpPr>
                <a:spLocks noChangeShapeType="1"/>
              </p:cNvSpPr>
              <p:nvPr/>
            </p:nvSpPr>
            <p:spPr bwMode="auto">
              <a:xfrm>
                <a:off x="2177" y="0"/>
                <a:ext cx="0" cy="4331"/>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a:defRPr/>
                </a:pPr>
                <a:endParaRPr lang="zh-CN" altLang="en-US"/>
              </a:p>
            </p:txBody>
          </p:sp>
          <p:sp>
            <p:nvSpPr>
              <p:cNvPr id="1057" name="Line 17"/>
              <p:cNvSpPr>
                <a:spLocks noChangeShapeType="1"/>
              </p:cNvSpPr>
              <p:nvPr/>
            </p:nvSpPr>
            <p:spPr bwMode="auto">
              <a:xfrm>
                <a:off x="2902" y="245"/>
                <a:ext cx="0" cy="4086"/>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a:defRPr/>
                </a:pPr>
                <a:endParaRPr lang="zh-CN" altLang="en-US"/>
              </a:p>
            </p:txBody>
          </p:sp>
          <p:sp>
            <p:nvSpPr>
              <p:cNvPr id="1058" name="Line 18"/>
              <p:cNvSpPr>
                <a:spLocks noChangeShapeType="1"/>
              </p:cNvSpPr>
              <p:nvPr/>
            </p:nvSpPr>
            <p:spPr bwMode="auto">
              <a:xfrm>
                <a:off x="3628" y="390"/>
                <a:ext cx="0" cy="3941"/>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a:defRPr/>
                </a:pPr>
                <a:endParaRPr lang="zh-CN" altLang="en-US"/>
              </a:p>
            </p:txBody>
          </p:sp>
          <p:sp>
            <p:nvSpPr>
              <p:cNvPr id="1059" name="Line 19"/>
              <p:cNvSpPr>
                <a:spLocks noChangeShapeType="1"/>
              </p:cNvSpPr>
              <p:nvPr/>
            </p:nvSpPr>
            <p:spPr bwMode="auto">
              <a:xfrm>
                <a:off x="4354" y="487"/>
                <a:ext cx="0" cy="3844"/>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a:defRPr/>
                </a:pPr>
                <a:endParaRPr lang="zh-CN" altLang="en-US"/>
              </a:p>
            </p:txBody>
          </p:sp>
          <p:sp>
            <p:nvSpPr>
              <p:cNvPr id="1060" name="Line 20"/>
              <p:cNvSpPr>
                <a:spLocks noChangeShapeType="1"/>
              </p:cNvSpPr>
              <p:nvPr/>
            </p:nvSpPr>
            <p:spPr bwMode="auto">
              <a:xfrm>
                <a:off x="5080" y="567"/>
                <a:ext cx="0" cy="3764"/>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a:defRPr/>
                </a:pPr>
                <a:endParaRPr lang="zh-CN" altLang="en-US"/>
              </a:p>
            </p:txBody>
          </p:sp>
        </p:grpSp>
        <p:grpSp>
          <p:nvGrpSpPr>
            <p:cNvPr id="7190" name="Group 14"/>
            <p:cNvGrpSpPr/>
            <p:nvPr/>
          </p:nvGrpSpPr>
          <p:grpSpPr bwMode="auto">
            <a:xfrm>
              <a:off x="0" y="264"/>
              <a:ext cx="5768" cy="3538"/>
              <a:chOff x="0" y="0"/>
              <a:chExt cx="5768" cy="3538"/>
            </a:xfrm>
          </p:grpSpPr>
          <p:sp>
            <p:nvSpPr>
              <p:cNvPr id="1047" name="Line 22"/>
              <p:cNvSpPr>
                <a:spLocks noChangeShapeType="1"/>
              </p:cNvSpPr>
              <p:nvPr/>
            </p:nvSpPr>
            <p:spPr bwMode="auto">
              <a:xfrm rot="5400000">
                <a:off x="1635" y="-1635"/>
                <a:ext cx="0" cy="3270"/>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a:defRPr/>
                </a:pPr>
                <a:endParaRPr lang="zh-CN" altLang="en-US"/>
              </a:p>
            </p:txBody>
          </p:sp>
          <p:sp>
            <p:nvSpPr>
              <p:cNvPr id="1048" name="Line 23"/>
              <p:cNvSpPr>
                <a:spLocks noChangeShapeType="1"/>
              </p:cNvSpPr>
              <p:nvPr/>
            </p:nvSpPr>
            <p:spPr bwMode="auto">
              <a:xfrm rot="5400000">
                <a:off x="2884" y="-2177"/>
                <a:ext cx="0" cy="5768"/>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a:defRPr/>
                </a:pPr>
                <a:endParaRPr lang="zh-CN" altLang="en-US"/>
              </a:p>
            </p:txBody>
          </p:sp>
          <p:sp>
            <p:nvSpPr>
              <p:cNvPr id="1049" name="Line 24"/>
              <p:cNvSpPr>
                <a:spLocks noChangeShapeType="1"/>
              </p:cNvSpPr>
              <p:nvPr/>
            </p:nvSpPr>
            <p:spPr bwMode="auto">
              <a:xfrm rot="5400000">
                <a:off x="2884" y="-1469"/>
                <a:ext cx="0" cy="5768"/>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a:defRPr/>
                </a:pPr>
                <a:endParaRPr lang="zh-CN" altLang="en-US"/>
              </a:p>
            </p:txBody>
          </p:sp>
          <p:sp>
            <p:nvSpPr>
              <p:cNvPr id="1050" name="Line 25"/>
              <p:cNvSpPr>
                <a:spLocks noChangeShapeType="1"/>
              </p:cNvSpPr>
              <p:nvPr/>
            </p:nvSpPr>
            <p:spPr bwMode="auto">
              <a:xfrm rot="5400000">
                <a:off x="2885" y="-761"/>
                <a:ext cx="0" cy="5766"/>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a:defRPr/>
                </a:pPr>
                <a:endParaRPr lang="zh-CN" altLang="en-US"/>
              </a:p>
            </p:txBody>
          </p:sp>
          <p:sp>
            <p:nvSpPr>
              <p:cNvPr id="1051" name="Line 26"/>
              <p:cNvSpPr>
                <a:spLocks noChangeShapeType="1"/>
              </p:cNvSpPr>
              <p:nvPr/>
            </p:nvSpPr>
            <p:spPr bwMode="auto">
              <a:xfrm rot="5400000">
                <a:off x="2885" y="-53"/>
                <a:ext cx="0" cy="5766"/>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a:defRPr/>
                </a:pPr>
                <a:endParaRPr lang="zh-CN" altLang="en-US"/>
              </a:p>
            </p:txBody>
          </p:sp>
          <p:sp>
            <p:nvSpPr>
              <p:cNvPr id="1052" name="Line 27"/>
              <p:cNvSpPr>
                <a:spLocks noChangeShapeType="1"/>
              </p:cNvSpPr>
              <p:nvPr/>
            </p:nvSpPr>
            <p:spPr bwMode="auto">
              <a:xfrm rot="5400000">
                <a:off x="3192" y="987"/>
                <a:ext cx="0" cy="5102"/>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a:defRPr/>
                </a:pPr>
                <a:endParaRPr lang="zh-CN" altLang="en-US"/>
              </a:p>
            </p:txBody>
          </p:sp>
        </p:grpSp>
      </p:grpSp>
      <p:sp>
        <p:nvSpPr>
          <p:cNvPr id="1029" name="Rectangle 28"/>
          <p:cNvSpPr>
            <a:spLocks noChangeArrowheads="1"/>
          </p:cNvSpPr>
          <p:nvPr/>
        </p:nvSpPr>
        <p:spPr bwMode="auto">
          <a:xfrm>
            <a:off x="4005263" y="2692401"/>
            <a:ext cx="1128712" cy="1079500"/>
          </a:xfrm>
          <a:prstGeom prst="rect">
            <a:avLst/>
          </a:prstGeom>
          <a:solidFill>
            <a:srgbClr val="FFFFFF">
              <a:alpha val="25098"/>
            </a:srgbClr>
          </a:solidFill>
          <a:ln w="9525">
            <a:noFill/>
            <a:miter lim="800000"/>
          </a:ln>
        </p:spPr>
        <p:txBody>
          <a:bodyPr wrap="none" anchor="ctr"/>
          <a:lstStyle/>
          <a:p>
            <a:pPr eaLnBrk="1" hangingPunct="1">
              <a:spcBef>
                <a:spcPct val="50000"/>
              </a:spcBef>
              <a:buClr>
                <a:schemeClr val="tx1"/>
              </a:buClr>
              <a:defRPr/>
            </a:pPr>
            <a:endParaRPr lang="zh-CN" altLang="en-US" sz="2400"/>
          </a:p>
        </p:txBody>
      </p:sp>
      <p:sp>
        <p:nvSpPr>
          <p:cNvPr id="1030" name="Rectangle 29"/>
          <p:cNvSpPr>
            <a:spLocks noChangeArrowheads="1"/>
          </p:cNvSpPr>
          <p:nvPr/>
        </p:nvSpPr>
        <p:spPr bwMode="auto">
          <a:xfrm>
            <a:off x="7459665" y="4937126"/>
            <a:ext cx="1120775" cy="1079500"/>
          </a:xfrm>
          <a:prstGeom prst="rect">
            <a:avLst/>
          </a:prstGeom>
          <a:solidFill>
            <a:srgbClr val="FFFFFF">
              <a:alpha val="29803"/>
            </a:srgbClr>
          </a:solidFill>
          <a:ln w="9525">
            <a:noFill/>
            <a:miter lim="800000"/>
          </a:ln>
        </p:spPr>
        <p:txBody>
          <a:bodyPr wrap="none" anchor="ctr"/>
          <a:lstStyle/>
          <a:p>
            <a:pPr eaLnBrk="1" hangingPunct="1">
              <a:spcBef>
                <a:spcPct val="50000"/>
              </a:spcBef>
              <a:buClr>
                <a:schemeClr val="tx1"/>
              </a:buClr>
              <a:defRPr/>
            </a:pPr>
            <a:endParaRPr lang="zh-CN" altLang="en-US" sz="2400"/>
          </a:p>
        </p:txBody>
      </p:sp>
      <p:sp>
        <p:nvSpPr>
          <p:cNvPr id="1031" name="Rectangle 30"/>
          <p:cNvSpPr>
            <a:spLocks noChangeArrowheads="1"/>
          </p:cNvSpPr>
          <p:nvPr/>
        </p:nvSpPr>
        <p:spPr bwMode="auto">
          <a:xfrm>
            <a:off x="549277" y="3808414"/>
            <a:ext cx="1128713" cy="1079500"/>
          </a:xfrm>
          <a:prstGeom prst="rect">
            <a:avLst/>
          </a:prstGeom>
          <a:solidFill>
            <a:srgbClr val="FFFFFF">
              <a:alpha val="20000"/>
            </a:srgbClr>
          </a:solidFill>
          <a:ln w="9525">
            <a:noFill/>
            <a:miter lim="800000"/>
          </a:ln>
        </p:spPr>
        <p:txBody>
          <a:bodyPr wrap="none" anchor="ctr"/>
          <a:lstStyle/>
          <a:p>
            <a:pPr eaLnBrk="1" hangingPunct="1">
              <a:spcBef>
                <a:spcPct val="50000"/>
              </a:spcBef>
              <a:buClr>
                <a:schemeClr val="tx1"/>
              </a:buClr>
              <a:defRPr/>
            </a:pPr>
            <a:endParaRPr lang="zh-CN" altLang="en-US" sz="2400"/>
          </a:p>
        </p:txBody>
      </p:sp>
      <p:sp>
        <p:nvSpPr>
          <p:cNvPr id="1032" name="Rectangle 31"/>
          <p:cNvSpPr>
            <a:spLocks noChangeArrowheads="1"/>
          </p:cNvSpPr>
          <p:nvPr/>
        </p:nvSpPr>
        <p:spPr bwMode="auto">
          <a:xfrm>
            <a:off x="6307138" y="6064251"/>
            <a:ext cx="1128712" cy="796925"/>
          </a:xfrm>
          <a:prstGeom prst="rect">
            <a:avLst/>
          </a:prstGeom>
          <a:solidFill>
            <a:srgbClr val="FFFFFF">
              <a:alpha val="20000"/>
            </a:srgbClr>
          </a:solidFill>
          <a:ln w="9525">
            <a:noFill/>
            <a:miter lim="800000"/>
          </a:ln>
        </p:spPr>
        <p:txBody>
          <a:bodyPr wrap="none" anchor="ctr"/>
          <a:lstStyle/>
          <a:p>
            <a:pPr eaLnBrk="1" hangingPunct="1">
              <a:spcBef>
                <a:spcPct val="50000"/>
              </a:spcBef>
              <a:buClr>
                <a:schemeClr val="tx1"/>
              </a:buClr>
              <a:defRPr/>
            </a:pPr>
            <a:endParaRPr lang="zh-CN" altLang="en-US" sz="2400"/>
          </a:p>
        </p:txBody>
      </p:sp>
      <p:sp>
        <p:nvSpPr>
          <p:cNvPr id="1033" name="Rectangle 32"/>
          <p:cNvSpPr>
            <a:spLocks noChangeArrowheads="1"/>
          </p:cNvSpPr>
          <p:nvPr/>
        </p:nvSpPr>
        <p:spPr bwMode="auto">
          <a:xfrm>
            <a:off x="2846388" y="0"/>
            <a:ext cx="1128712" cy="404813"/>
          </a:xfrm>
          <a:prstGeom prst="rect">
            <a:avLst/>
          </a:prstGeom>
          <a:solidFill>
            <a:srgbClr val="FFFFFF">
              <a:alpha val="39999"/>
            </a:srgbClr>
          </a:solidFill>
          <a:ln w="9525">
            <a:noFill/>
            <a:miter lim="800000"/>
          </a:ln>
        </p:spPr>
        <p:txBody>
          <a:bodyPr wrap="none" anchor="ctr"/>
          <a:lstStyle/>
          <a:p>
            <a:pPr eaLnBrk="1" hangingPunct="1">
              <a:spcBef>
                <a:spcPct val="50000"/>
              </a:spcBef>
              <a:buClr>
                <a:schemeClr val="tx1"/>
              </a:buClr>
              <a:defRPr/>
            </a:pPr>
            <a:endParaRPr lang="zh-CN" altLang="en-US" sz="2400"/>
          </a:p>
        </p:txBody>
      </p:sp>
      <p:sp>
        <p:nvSpPr>
          <p:cNvPr id="1034" name="Rectangle 33"/>
          <p:cNvSpPr>
            <a:spLocks noChangeArrowheads="1"/>
          </p:cNvSpPr>
          <p:nvPr/>
        </p:nvSpPr>
        <p:spPr bwMode="auto">
          <a:xfrm>
            <a:off x="2852740" y="4938714"/>
            <a:ext cx="1120775" cy="1079500"/>
          </a:xfrm>
          <a:prstGeom prst="rect">
            <a:avLst/>
          </a:prstGeom>
          <a:solidFill>
            <a:srgbClr val="FFFFFF">
              <a:alpha val="29803"/>
            </a:srgbClr>
          </a:solidFill>
          <a:ln w="9525">
            <a:noFill/>
            <a:miter lim="800000"/>
          </a:ln>
        </p:spPr>
        <p:txBody>
          <a:bodyPr wrap="none" anchor="ctr"/>
          <a:lstStyle/>
          <a:p>
            <a:pPr eaLnBrk="1" hangingPunct="1">
              <a:spcBef>
                <a:spcPct val="50000"/>
              </a:spcBef>
              <a:buClr>
                <a:schemeClr val="tx1"/>
              </a:buClr>
              <a:defRPr/>
            </a:pPr>
            <a:endParaRPr lang="zh-CN" altLang="en-US" sz="2400"/>
          </a:p>
        </p:txBody>
      </p:sp>
      <p:sp>
        <p:nvSpPr>
          <p:cNvPr id="1035" name="Rectangle 34"/>
          <p:cNvSpPr>
            <a:spLocks noChangeArrowheads="1"/>
          </p:cNvSpPr>
          <p:nvPr/>
        </p:nvSpPr>
        <p:spPr bwMode="auto">
          <a:xfrm>
            <a:off x="6300790" y="1566863"/>
            <a:ext cx="1120775" cy="1079500"/>
          </a:xfrm>
          <a:prstGeom prst="rect">
            <a:avLst/>
          </a:prstGeom>
          <a:solidFill>
            <a:srgbClr val="FFFFFF">
              <a:alpha val="29803"/>
            </a:srgbClr>
          </a:solidFill>
          <a:ln w="9525">
            <a:noFill/>
            <a:miter lim="800000"/>
          </a:ln>
        </p:spPr>
        <p:txBody>
          <a:bodyPr wrap="none" anchor="ctr"/>
          <a:lstStyle/>
          <a:p>
            <a:pPr eaLnBrk="1" hangingPunct="1">
              <a:spcBef>
                <a:spcPct val="50000"/>
              </a:spcBef>
              <a:buClr>
                <a:schemeClr val="tx1"/>
              </a:buClr>
              <a:defRPr/>
            </a:pPr>
            <a:endParaRPr lang="zh-CN" altLang="en-US" sz="2400"/>
          </a:p>
        </p:txBody>
      </p:sp>
      <p:sp>
        <p:nvSpPr>
          <p:cNvPr id="7180" name="Rectangle 3"/>
          <p:cNvSpPr>
            <a:spLocks noGrp="1" noChangeArrowheads="1"/>
          </p:cNvSpPr>
          <p:nvPr>
            <p:ph type="body" idx="1"/>
          </p:nvPr>
        </p:nvSpPr>
        <p:spPr bwMode="auto">
          <a:xfrm>
            <a:off x="457200" y="1600201"/>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19165" name="Rectangle 4"/>
          <p:cNvSpPr>
            <a:spLocks noGrp="1" noChangeArrowheads="1"/>
          </p:cNvSpPr>
          <p:nvPr>
            <p:ph type="dt" sz="half" idx="2"/>
          </p:nvPr>
        </p:nvSpPr>
        <p:spPr bwMode="auto">
          <a:xfrm>
            <a:off x="457200" y="6245225"/>
            <a:ext cx="2133600" cy="476251"/>
          </a:xfrm>
          <a:prstGeom prst="rect">
            <a:avLst/>
          </a:prstGeom>
          <a:noFill/>
          <a:ln>
            <a:noFill/>
          </a:ln>
        </p:spPr>
        <p:txBody>
          <a:bodyPr vert="horz" wrap="square" lIns="91440" tIns="45720" rIns="91440" bIns="45720" numCol="1" anchor="t" anchorCtr="0" compatLnSpc="1"/>
          <a:lstStyle>
            <a:lvl1pPr eaLnBrk="1" hangingPunct="1">
              <a:spcBef>
                <a:spcPct val="0"/>
              </a:spcBef>
              <a:defRPr sz="1400" b="0"/>
            </a:lvl1pPr>
          </a:lstStyle>
          <a:p>
            <a:pPr>
              <a:defRPr/>
            </a:pPr>
            <a:endParaRPr lang="zh-CN" altLang="en-US"/>
          </a:p>
        </p:txBody>
      </p:sp>
      <p:sp>
        <p:nvSpPr>
          <p:cNvPr id="219166" name="Rectangle 5"/>
          <p:cNvSpPr>
            <a:spLocks noGrp="1" noChangeArrowheads="1"/>
          </p:cNvSpPr>
          <p:nvPr>
            <p:ph type="ftr" sz="quarter" idx="3"/>
          </p:nvPr>
        </p:nvSpPr>
        <p:spPr bwMode="auto">
          <a:xfrm>
            <a:off x="3124200" y="6245225"/>
            <a:ext cx="2895600" cy="476251"/>
          </a:xfrm>
          <a:prstGeom prst="rect">
            <a:avLst/>
          </a:prstGeom>
          <a:noFill/>
          <a:ln>
            <a:noFill/>
          </a:ln>
        </p:spPr>
        <p:txBody>
          <a:bodyPr vert="horz" wrap="square" lIns="91440" tIns="45720" rIns="91440" bIns="45720" numCol="1" anchor="t" anchorCtr="0" compatLnSpc="1"/>
          <a:lstStyle>
            <a:lvl1pPr algn="ctr" eaLnBrk="1" hangingPunct="1">
              <a:spcBef>
                <a:spcPct val="0"/>
              </a:spcBef>
              <a:defRPr sz="1400" b="0"/>
            </a:lvl1pPr>
          </a:lstStyle>
          <a:p>
            <a:pPr>
              <a:defRPr/>
            </a:pPr>
            <a:endParaRPr lang="zh-CN" altLang="en-US"/>
          </a:p>
        </p:txBody>
      </p:sp>
      <p:sp>
        <p:nvSpPr>
          <p:cNvPr id="219167" name="Rectangle 6"/>
          <p:cNvSpPr>
            <a:spLocks noGrp="1" noChangeArrowheads="1"/>
          </p:cNvSpPr>
          <p:nvPr>
            <p:ph type="sldNum" sz="quarter" idx="4"/>
          </p:nvPr>
        </p:nvSpPr>
        <p:spPr bwMode="auto">
          <a:xfrm>
            <a:off x="6553200" y="6245225"/>
            <a:ext cx="2133600" cy="476251"/>
          </a:xfrm>
          <a:prstGeom prst="rect">
            <a:avLst/>
          </a:prstGeom>
          <a:noFill/>
          <a:ln>
            <a:noFill/>
          </a:ln>
        </p:spPr>
        <p:txBody>
          <a:bodyPr vert="horz" wrap="square" lIns="91440" tIns="45720" rIns="91440" bIns="45720" numCol="1" anchor="t" anchorCtr="0" compatLnSpc="1"/>
          <a:lstStyle>
            <a:lvl1pPr algn="r" eaLnBrk="1" hangingPunct="1">
              <a:spcBef>
                <a:spcPct val="0"/>
              </a:spcBef>
              <a:defRPr sz="1400" b="0"/>
            </a:lvl1pPr>
          </a:lstStyle>
          <a:p>
            <a:pPr>
              <a:defRPr/>
            </a:pPr>
            <a:fld id="{B3D88DC9-BBD7-4A76-900B-268DAEDADE18}" type="slidenum">
              <a:rPr lang="zh-CN" altLang="en-US"/>
            </a:fld>
            <a:fld id="{099980D8-5260-4D0D-916D-A9D43DA566E6}" type="slidenum">
              <a:rPr lang="en-US" altLang="zh-CN"/>
            </a:fld>
            <a:endParaRPr lang="en-US" altLang="zh-CN"/>
          </a:p>
        </p:txBody>
      </p:sp>
      <p:sp>
        <p:nvSpPr>
          <p:cNvPr id="219168" name="Rectangle 2"/>
          <p:cNvSpPr>
            <a:spLocks noGrp="1" noChangeArrowheads="1"/>
          </p:cNvSpPr>
          <p:nvPr>
            <p:ph type="title"/>
          </p:nvPr>
        </p:nvSpPr>
        <p:spPr bwMode="auto">
          <a:xfrm>
            <a:off x="457200" y="325439"/>
            <a:ext cx="8229600" cy="927100"/>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pic>
        <p:nvPicPr>
          <p:cNvPr id="7185" name="Picture 39" descr="bz-jpg"/>
          <p:cNvPicPr>
            <a:picLocks noChangeAspect="1" noChangeArrowheads="1"/>
          </p:cNvPicPr>
          <p:nvPr/>
        </p:nvPicPr>
        <p:blipFill>
          <a:blip r:embed="rId14" cstate="print">
            <a:clrChange>
              <a:clrFrom>
                <a:srgbClr val="FFFFFE"/>
              </a:clrFrom>
              <a:clrTo>
                <a:srgbClr val="FFFFFE">
                  <a:alpha val="0"/>
                </a:srgbClr>
              </a:clrTo>
            </a:clrChange>
          </a:blip>
          <a:srcRect/>
          <a:stretch>
            <a:fillRect/>
          </a:stretch>
        </p:blipFill>
        <p:spPr bwMode="auto">
          <a:xfrm>
            <a:off x="7029450" y="6353175"/>
            <a:ext cx="431800" cy="431800"/>
          </a:xfrm>
          <a:prstGeom prst="rect">
            <a:avLst/>
          </a:prstGeom>
          <a:noFill/>
          <a:ln w="9525">
            <a:noFill/>
            <a:miter lim="800000"/>
            <a:headEnd/>
            <a:tailEnd/>
          </a:ln>
        </p:spPr>
      </p:pic>
      <p:pic>
        <p:nvPicPr>
          <p:cNvPr id="7186" name="Picture 40" descr="hdtif"/>
          <p:cNvPicPr>
            <a:picLocks noChangeAspect="1" noChangeArrowheads="1"/>
          </p:cNvPicPr>
          <p:nvPr/>
        </p:nvPicPr>
        <p:blipFill>
          <a:blip r:embed="rId15" cstate="print">
            <a:clrChange>
              <a:clrFrom>
                <a:srgbClr val="FFFFFE"/>
              </a:clrFrom>
              <a:clrTo>
                <a:srgbClr val="FFFFFE">
                  <a:alpha val="0"/>
                </a:srgbClr>
              </a:clrTo>
            </a:clrChange>
          </a:blip>
          <a:srcRect/>
          <a:stretch>
            <a:fillRect/>
          </a:stretch>
        </p:blipFill>
        <p:spPr bwMode="auto">
          <a:xfrm>
            <a:off x="7524750" y="6453190"/>
            <a:ext cx="1500188" cy="231775"/>
          </a:xfrm>
          <a:prstGeom prst="rect">
            <a:avLst/>
          </a:prstGeom>
          <a:noFill/>
          <a:ln w="9525">
            <a:noFill/>
            <a:miter lim="800000"/>
            <a:headEnd/>
            <a:tailEnd/>
          </a:ln>
        </p:spPr>
      </p:pic>
      <p:pic>
        <p:nvPicPr>
          <p:cNvPr id="7187" name="Picture 39" descr="bz-jpg"/>
          <p:cNvPicPr>
            <a:picLocks noChangeAspect="1" noChangeArrowheads="1"/>
          </p:cNvPicPr>
          <p:nvPr userDrawn="1"/>
        </p:nvPicPr>
        <p:blipFill>
          <a:blip r:embed="rId14" cstate="print">
            <a:clrChange>
              <a:clrFrom>
                <a:srgbClr val="FFFFFE"/>
              </a:clrFrom>
              <a:clrTo>
                <a:srgbClr val="FFFFFE">
                  <a:alpha val="0"/>
                </a:srgbClr>
              </a:clrTo>
            </a:clrChange>
          </a:blip>
          <a:srcRect/>
          <a:stretch>
            <a:fillRect/>
          </a:stretch>
        </p:blipFill>
        <p:spPr bwMode="auto">
          <a:xfrm>
            <a:off x="260350" y="88900"/>
            <a:ext cx="431800" cy="431800"/>
          </a:xfrm>
          <a:prstGeom prst="rect">
            <a:avLst/>
          </a:prstGeom>
          <a:noFill/>
          <a:ln w="9525">
            <a:noFill/>
            <a:miter lim="800000"/>
            <a:headEnd/>
            <a:tailEnd/>
          </a:ln>
        </p:spPr>
      </p:pic>
      <p:pic>
        <p:nvPicPr>
          <p:cNvPr id="7188" name="Picture 40" descr="hdtif"/>
          <p:cNvPicPr>
            <a:picLocks noChangeAspect="1" noChangeArrowheads="1"/>
          </p:cNvPicPr>
          <p:nvPr userDrawn="1"/>
        </p:nvPicPr>
        <p:blipFill>
          <a:blip r:embed="rId15" cstate="print">
            <a:clrChange>
              <a:clrFrom>
                <a:srgbClr val="FFFFFE"/>
              </a:clrFrom>
              <a:clrTo>
                <a:srgbClr val="FFFFFE">
                  <a:alpha val="0"/>
                </a:srgbClr>
              </a:clrTo>
            </a:clrChange>
          </a:blip>
          <a:srcRect/>
          <a:stretch>
            <a:fillRect/>
          </a:stretch>
        </p:blipFill>
        <p:spPr bwMode="auto">
          <a:xfrm>
            <a:off x="755650" y="188914"/>
            <a:ext cx="1500188" cy="231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19168"/>
                                        </p:tgtEl>
                                        <p:attrNameLst>
                                          <p:attrName>style.visibility</p:attrName>
                                        </p:attrNameLst>
                                      </p:cBhvr>
                                      <p:to>
                                        <p:strVal val="visible"/>
                                      </p:to>
                                    </p:set>
                                    <p:anim calcmode="lin" valueType="num">
                                      <p:cBhvr>
                                        <p:cTn id="7" dur="500" fill="hold"/>
                                        <p:tgtEl>
                                          <p:spTgt spid="219168"/>
                                        </p:tgtEl>
                                        <p:attrNameLst>
                                          <p:attrName>ppt_x</p:attrName>
                                        </p:attrNameLst>
                                      </p:cBhvr>
                                      <p:tavLst>
                                        <p:tav tm="0">
                                          <p:val>
                                            <p:strVal val="#ppt_x-.2"/>
                                          </p:val>
                                        </p:tav>
                                        <p:tav tm="100000">
                                          <p:val>
                                            <p:strVal val="#ppt_x"/>
                                          </p:val>
                                        </p:tav>
                                      </p:tavLst>
                                    </p:anim>
                                    <p:anim calcmode="lin" valueType="num">
                                      <p:cBhvr>
                                        <p:cTn id="8" dur="500" fill="hold"/>
                                        <p:tgtEl>
                                          <p:spTgt spid="219168"/>
                                        </p:tgtEl>
                                        <p:attrNameLst>
                                          <p:attrName>ppt_y</p:attrName>
                                        </p:attrNameLst>
                                      </p:cBhvr>
                                      <p:tavLst>
                                        <p:tav tm="0">
                                          <p:val>
                                            <p:strVal val="#ppt_y"/>
                                          </p:val>
                                        </p:tav>
                                        <p:tav tm="100000">
                                          <p:val>
                                            <p:strVal val="#ppt_y"/>
                                          </p:val>
                                        </p:tav>
                                      </p:tavLst>
                                    </p:anim>
                                    <p:animEffect transition="in" filter="wipe(right)" prLst="gradientSize: 0.1">
                                      <p:cBhvr>
                                        <p:cTn id="9" dur="500"/>
                                        <p:tgtEl>
                                          <p:spTgt spid="219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68" grpId="0" autoUpdateAnimBg="0"/>
    </p:bldLst>
  </p:timing>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5pPr>
      <a:lvl6pPr marL="4572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6pPr>
      <a:lvl7pPr marL="9144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7pPr>
      <a:lvl8pPr marL="13716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8pPr>
      <a:lvl9pPr marL="18288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8.emf"/><Relationship Id="rId1" Type="http://schemas.openxmlformats.org/officeDocument/2006/relationships/oleObject" Target="../embeddings/oleObject2.bin"/></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9.emf"/><Relationship Id="rId1" Type="http://schemas.openxmlformats.org/officeDocument/2006/relationships/oleObject" Target="../embeddings/oleObject3.bin"/></Relationships>
</file>

<file path=ppt/slides/_rels/slide12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9.emf"/><Relationship Id="rId1" Type="http://schemas.openxmlformats.org/officeDocument/2006/relationships/oleObject" Target="../embeddings/oleObject4.bin"/></Relationships>
</file>

<file path=ppt/slides/_rels/slide12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9.emf"/><Relationship Id="rId1" Type="http://schemas.openxmlformats.org/officeDocument/2006/relationships/oleObject" Target="../embeddings/oleObject5.bin"/></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46.xml"/></Relationships>
</file>

<file path=ppt/slides/_rels/slide1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147.xml"/><Relationship Id="rId1" Type="http://schemas.openxmlformats.org/officeDocument/2006/relationships/slide" Target="slide146.xml"/></Relationships>
</file>

<file path=ppt/slides/_rels/slide14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0.emf"/><Relationship Id="rId1" Type="http://schemas.openxmlformats.org/officeDocument/2006/relationships/oleObject" Target="../embeddings/oleObject6.bin"/></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44.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4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5" Type="http://schemas.openxmlformats.org/officeDocument/2006/relationships/notesSlide" Target="../notesSlides/notesSlide74.xml"/><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21.emf"/><Relationship Id="rId1" Type="http://schemas.openxmlformats.org/officeDocument/2006/relationships/oleObject" Target="../embeddings/oleObject7.bin"/></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8" Type="http://schemas.openxmlformats.org/officeDocument/2006/relationships/notesSlide" Target="../notesSlides/notesSlide79.xml"/><Relationship Id="rId7" Type="http://schemas.openxmlformats.org/officeDocument/2006/relationships/vmlDrawing" Target="../drawings/vmlDrawing8.vml"/><Relationship Id="rId6" Type="http://schemas.openxmlformats.org/officeDocument/2006/relationships/slideLayout" Target="../slideLayouts/slideLayout7.xml"/><Relationship Id="rId5" Type="http://schemas.openxmlformats.org/officeDocument/2006/relationships/image" Target="../media/image23.wmf"/><Relationship Id="rId4" Type="http://schemas.openxmlformats.org/officeDocument/2006/relationships/oleObject" Target="../embeddings/oleObject9.bin"/><Relationship Id="rId3" Type="http://schemas.openxmlformats.org/officeDocument/2006/relationships/tags" Target="../tags/tag2.xml"/><Relationship Id="rId2" Type="http://schemas.openxmlformats.org/officeDocument/2006/relationships/image" Target="../media/image22.wmf"/><Relationship Id="rId1" Type="http://schemas.openxmlformats.org/officeDocument/2006/relationships/oleObject" Target="../embeddings/oleObject8.bin"/></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5" Type="http://schemas.openxmlformats.org/officeDocument/2006/relationships/notesSlide" Target="../notesSlides/notesSlide106.xml"/><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25.emf"/><Relationship Id="rId1" Type="http://schemas.openxmlformats.org/officeDocument/2006/relationships/oleObject" Target="../embeddings/oleObject10.bin"/></Relationships>
</file>

<file path=ppt/slides/_rels/slide212.xml.rels><?xml version="1.0" encoding="UTF-8" standalone="yes"?>
<Relationships xmlns="http://schemas.openxmlformats.org/package/2006/relationships"><Relationship Id="rId5" Type="http://schemas.openxmlformats.org/officeDocument/2006/relationships/notesSlide" Target="../notesSlides/notesSlide107.xml"/><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26.emf"/><Relationship Id="rId1" Type="http://schemas.openxmlformats.org/officeDocument/2006/relationships/oleObject" Target="../embeddings/oleObject11.bin"/></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16.xml.rels><?xml version="1.0" encoding="UTF-8" standalone="yes"?>
<Relationships xmlns="http://schemas.openxmlformats.org/package/2006/relationships"><Relationship Id="rId6" Type="http://schemas.openxmlformats.org/officeDocument/2006/relationships/notesSlide" Target="../notesSlides/notesSlide111.xml"/><Relationship Id="rId5" Type="http://schemas.openxmlformats.org/officeDocument/2006/relationships/vmlDrawing" Target="../drawings/vmlDrawing11.vml"/><Relationship Id="rId4" Type="http://schemas.openxmlformats.org/officeDocument/2006/relationships/slideLayout" Target="../slideLayouts/slideLayout7.xml"/><Relationship Id="rId3" Type="http://schemas.openxmlformats.org/officeDocument/2006/relationships/image" Target="../media/image29.wmf"/><Relationship Id="rId2" Type="http://schemas.openxmlformats.org/officeDocument/2006/relationships/oleObject" Target="../embeddings/oleObject12.bin"/><Relationship Id="rId1" Type="http://schemas.openxmlformats.org/officeDocument/2006/relationships/image" Target="../media/image28.png"/></Relationships>
</file>

<file path=ppt/slides/_rels/slide217.xml.rels><?xml version="1.0" encoding="UTF-8" standalone="yes"?>
<Relationships xmlns="http://schemas.openxmlformats.org/package/2006/relationships"><Relationship Id="rId8" Type="http://schemas.openxmlformats.org/officeDocument/2006/relationships/notesSlide" Target="../notesSlides/notesSlide112.xml"/><Relationship Id="rId7" Type="http://schemas.openxmlformats.org/officeDocument/2006/relationships/vmlDrawing" Target="../drawings/vmlDrawing12.vml"/><Relationship Id="rId6"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wmf"/><Relationship Id="rId3" Type="http://schemas.openxmlformats.org/officeDocument/2006/relationships/oleObject" Target="../embeddings/oleObject14.bin"/><Relationship Id="rId2" Type="http://schemas.openxmlformats.org/officeDocument/2006/relationships/image" Target="../media/image30.wmf"/><Relationship Id="rId1" Type="http://schemas.openxmlformats.org/officeDocument/2006/relationships/oleObject" Target="../embeddings/oleObject13.bin"/></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2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35.emf"/><Relationship Id="rId1"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slide" Target="slide8.xml"/><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 Target="slide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36.png"/></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3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3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3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2.png"/><Relationship Id="rId1" Type="http://schemas.openxmlformats.org/officeDocument/2006/relationships/image" Target="../media/image43.png"/></Relationships>
</file>

<file path=ppt/slides/_rels/slide3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5.png"/></Relationships>
</file>

<file path=ppt/slides/_rels/slide3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6.png"/></Relationships>
</file>

<file path=ppt/slides/_rels/slide3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7.png"/></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9.png"/><Relationship Id="rId1" Type="http://schemas.openxmlformats.org/officeDocument/2006/relationships/image" Target="../media/image48.png"/></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slide" Target="slide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4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slide" Target="slide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1.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73.xml"/><Relationship Id="rId1" Type="http://schemas.openxmlformats.org/officeDocument/2006/relationships/slide" Target="slide41.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slide" Target="slide3.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slide" Target="slid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slide" Target="slid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1812776" y="1970088"/>
            <a:ext cx="5351512" cy="1746251"/>
          </a:xfrm>
        </p:spPr>
        <p:txBody>
          <a:bodyPr/>
          <a:lstStyle/>
          <a:p>
            <a:pPr eaLnBrk="1" hangingPunct="1">
              <a:defRPr/>
            </a:pPr>
            <a:r>
              <a:rPr lang="zh-CN" altLang="en-US" dirty="0" smtClean="0">
                <a:ea typeface="宋体" panose="02010600030101010101" pitchFamily="2" charset="-122"/>
              </a:rPr>
              <a:t>第三章  进程管理</a:t>
            </a:r>
            <a:endParaRPr lang="zh-CN" altLang="en-US" dirty="0" smtClean="0"/>
          </a:p>
        </p:txBody>
      </p:sp>
      <p:sp>
        <p:nvSpPr>
          <p:cNvPr id="9219" name="Rectangle 3"/>
          <p:cNvSpPr>
            <a:spLocks noGrp="1" noChangeArrowheads="1"/>
          </p:cNvSpPr>
          <p:nvPr>
            <p:ph type="subTitle" idx="4294967295"/>
          </p:nvPr>
        </p:nvSpPr>
        <p:spPr>
          <a:xfrm>
            <a:off x="619125" y="4652965"/>
            <a:ext cx="6400800" cy="744537"/>
          </a:xfrm>
        </p:spPr>
        <p:txBody>
          <a:bodyPr/>
          <a:lstStyle/>
          <a:p>
            <a:pPr marL="0" indent="0" eaLnBrk="1" hangingPunct="1">
              <a:buFontTx/>
              <a:buNone/>
            </a:pPr>
            <a:r>
              <a:rPr lang="zh-CN" altLang="en-US" sz="2000" dirty="0" smtClean="0">
                <a:latin typeface="华文行楷" panose="02010800040101010101" pitchFamily="2" charset="-122"/>
                <a:ea typeface="华文行楷" panose="02010800040101010101" pitchFamily="2" charset="-122"/>
              </a:rPr>
              <a:t>                           </a:t>
            </a:r>
            <a:endParaRPr lang="en-US" altLang="zh-CN" sz="2000" dirty="0" smtClean="0">
              <a:latin typeface="华文行楷" panose="02010800040101010101" pitchFamily="2" charset="-122"/>
              <a:ea typeface="华文行楷" panose="02010800040101010101" pitchFamily="2" charset="-122"/>
            </a:endParaRPr>
          </a:p>
          <a:p>
            <a:pPr marL="0" indent="0" eaLnBrk="1" hangingPunct="1">
              <a:buFontTx/>
              <a:buNone/>
            </a:pPr>
            <a:r>
              <a:rPr lang="zh-CN" altLang="en-US" sz="2000" b="1" dirty="0" smtClean="0">
                <a:latin typeface="华文行楷" panose="02010800040101010101" pitchFamily="2" charset="-122"/>
                <a:ea typeface="华文行楷" panose="02010800040101010101" pitchFamily="2" charset="-122"/>
              </a:rPr>
              <a:t>计算机学院</a:t>
            </a:r>
            <a:endParaRPr lang="zh-CN" altLang="en-US" sz="2000" b="1" dirty="0" smtClean="0">
              <a:latin typeface="华文行楷" panose="02010800040101010101" pitchFamily="2" charset="-122"/>
              <a:ea typeface="华文行楷" panose="02010800040101010101" pitchFamily="2"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8493125" y="6510337"/>
            <a:ext cx="376238" cy="400110"/>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b="0">
                <a:solidFill>
                  <a:schemeClr val="tx2"/>
                </a:solidFill>
                <a:latin typeface="Times New Roman" panose="02020603050405020304" pitchFamily="18" charset="0"/>
              </a:rPr>
              <a:t>8</a:t>
            </a:r>
            <a:endParaRPr lang="en-US" altLang="zh-CN" b="0">
              <a:solidFill>
                <a:schemeClr val="tx2"/>
              </a:solidFill>
              <a:latin typeface="Times New Roman" panose="02020603050405020304" pitchFamily="18" charset="0"/>
            </a:endParaRPr>
          </a:p>
        </p:txBody>
      </p:sp>
      <p:sp>
        <p:nvSpPr>
          <p:cNvPr id="17411" name="Rectangle 3"/>
          <p:cNvSpPr>
            <a:spLocks noChangeArrowheads="1"/>
          </p:cNvSpPr>
          <p:nvPr/>
        </p:nvSpPr>
        <p:spPr bwMode="auto">
          <a:xfrm>
            <a:off x="2124075" y="101600"/>
            <a:ext cx="5651500" cy="523220"/>
          </a:xfrm>
          <a:prstGeom prst="rect">
            <a:avLst/>
          </a:prstGeom>
          <a:noFill/>
          <a:ln w="9525">
            <a:noFill/>
            <a:miter lim="800000"/>
          </a:ln>
        </p:spPr>
        <p:txBody>
          <a:bodyPr>
            <a:spAutoFit/>
          </a:bodyPr>
          <a:lstStyle/>
          <a:p>
            <a:pPr marL="533400" indent="-533400">
              <a:spcBef>
                <a:spcPct val="30000"/>
              </a:spcBef>
              <a:buFont typeface="Wingdings" panose="05000000000000000000" pitchFamily="2" charset="2"/>
              <a:buNone/>
            </a:pPr>
            <a:r>
              <a:rPr lang="zh-CN" altLang="en-US" sz="2800">
                <a:solidFill>
                  <a:schemeClr val="accent1"/>
                </a:solidFill>
                <a:latin typeface="Times New Roman" panose="02020603050405020304" pitchFamily="18" charset="0"/>
              </a:rPr>
              <a:t>与时间有关的错误课堂分组讨论：</a:t>
            </a:r>
            <a:endParaRPr lang="zh-CN" altLang="en-US" sz="2800">
              <a:solidFill>
                <a:schemeClr val="accent1"/>
              </a:solidFill>
              <a:latin typeface="Times New Roman" panose="02020603050405020304" pitchFamily="18" charset="0"/>
            </a:endParaRPr>
          </a:p>
        </p:txBody>
      </p:sp>
      <p:grpSp>
        <p:nvGrpSpPr>
          <p:cNvPr id="2" name="Group 25"/>
          <p:cNvGrpSpPr/>
          <p:nvPr/>
        </p:nvGrpSpPr>
        <p:grpSpPr bwMode="auto">
          <a:xfrm>
            <a:off x="760413" y="620713"/>
            <a:ext cx="7556500" cy="3886200"/>
            <a:chOff x="1200" y="2709"/>
            <a:chExt cx="1825" cy="1134"/>
          </a:xfrm>
        </p:grpSpPr>
        <p:sp>
          <p:nvSpPr>
            <p:cNvPr id="17415" name="Text Box 26"/>
            <p:cNvSpPr txBox="1">
              <a:spLocks noChangeArrowheads="1"/>
            </p:cNvSpPr>
            <p:nvPr/>
          </p:nvSpPr>
          <p:spPr bwMode="auto">
            <a:xfrm>
              <a:off x="1200" y="2709"/>
              <a:ext cx="748" cy="1134"/>
            </a:xfrm>
            <a:prstGeom prst="rect">
              <a:avLst/>
            </a:prstGeom>
            <a:noFill/>
            <a:ln w="9525">
              <a:solidFill>
                <a:schemeClr val="tx1"/>
              </a:solidFill>
              <a:miter lim="800000"/>
            </a:ln>
          </p:spPr>
          <p:txBody>
            <a:bodyPr/>
            <a:lstStyle/>
            <a:p>
              <a:r>
                <a:rPr kumimoji="1" lang="zh-CN" altLang="en-US" sz="2400">
                  <a:latin typeface="Times New Roman" panose="02020603050405020304" pitchFamily="18" charset="0"/>
                </a:rPr>
                <a:t>程序</a:t>
              </a:r>
              <a:r>
                <a:rPr kumimoji="1" lang="en-US" altLang="zh-CN" sz="2400">
                  <a:latin typeface="Times New Roman" panose="02020603050405020304" pitchFamily="18" charset="0"/>
                </a:rPr>
                <a:t>A         </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       </a:t>
              </a:r>
              <a:r>
                <a:rPr kumimoji="1" lang="en-US" altLang="zh-CN" sz="2400">
                  <a:latin typeface="Times New Roman" panose="02020603050405020304" pitchFamily="18" charset="0"/>
                  <a:sym typeface="MT Extra" panose="05050102010205020202" pitchFamily="18" charset="2"/>
                </a:rPr>
                <a:t></a:t>
              </a: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x=1;                    (1)</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y=0;                    (2)</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If x&gt;=1 then</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    y=y+1;            (3)</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z=y;                    (4)</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sym typeface="MT Extra" panose="05050102010205020202" pitchFamily="18" charset="2"/>
                </a:rPr>
                <a:t>         </a:t>
              </a:r>
              <a:endParaRPr kumimoji="1" lang="en-US" altLang="zh-CN" sz="2400">
                <a:latin typeface="Times New Roman" panose="02020603050405020304" pitchFamily="18" charset="0"/>
                <a:sym typeface="MT Extra" panose="05050102010205020202" pitchFamily="18" charset="2"/>
              </a:endParaRPr>
            </a:p>
          </p:txBody>
        </p:sp>
        <p:sp>
          <p:nvSpPr>
            <p:cNvPr id="17416" name="Text Box 27"/>
            <p:cNvSpPr txBox="1">
              <a:spLocks noChangeArrowheads="1"/>
            </p:cNvSpPr>
            <p:nvPr/>
          </p:nvSpPr>
          <p:spPr bwMode="auto">
            <a:xfrm>
              <a:off x="2277" y="2709"/>
              <a:ext cx="748" cy="1134"/>
            </a:xfrm>
            <a:prstGeom prst="rect">
              <a:avLst/>
            </a:prstGeom>
            <a:noFill/>
            <a:ln w="9525">
              <a:solidFill>
                <a:schemeClr val="tx1"/>
              </a:solidFill>
              <a:miter lim="800000"/>
            </a:ln>
          </p:spPr>
          <p:txBody>
            <a:bodyPr/>
            <a:lstStyle/>
            <a:p>
              <a:r>
                <a:rPr kumimoji="1" lang="zh-CN" altLang="en-US" sz="2400">
                  <a:latin typeface="Times New Roman" panose="02020603050405020304" pitchFamily="18" charset="0"/>
                </a:rPr>
                <a:t>程序</a:t>
              </a: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sym typeface="MT Extra" panose="05050102010205020202" pitchFamily="18" charset="2"/>
                </a:rPr>
                <a:t>       </a:t>
              </a:r>
              <a:r>
                <a:rPr kumimoji="1" lang="en-US" altLang="zh-CN" sz="2400">
                  <a:latin typeface="Times New Roman" panose="02020603050405020304" pitchFamily="18" charset="0"/>
                </a:rPr>
                <a:t> </a:t>
              </a:r>
              <a:r>
                <a:rPr kumimoji="1" lang="en-US" altLang="zh-CN" sz="2400">
                  <a:latin typeface="Times New Roman" panose="02020603050405020304" pitchFamily="18" charset="0"/>
                  <a:sym typeface="MT Extra" panose="05050102010205020202" pitchFamily="18" charset="2"/>
                </a:rPr>
                <a:t> </a:t>
              </a: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x=0;                   (a)</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t=0;                    (b)</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If x&lt;1 then</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    t=t+2;            (c)</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u=t;                   (d)</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sym typeface="MT Extra" panose="05050102010205020202" pitchFamily="18" charset="2"/>
                </a:rPr>
                <a:t>       </a:t>
              </a:r>
              <a:r>
                <a:rPr kumimoji="1" lang="en-US" altLang="zh-CN" sz="2400">
                  <a:sym typeface="MT Extra" panose="05050102010205020202" pitchFamily="18" charset="2"/>
                </a:rPr>
                <a:t></a:t>
              </a:r>
              <a:r>
                <a:rPr kumimoji="1" lang="en-US" altLang="zh-CN" sz="2400">
                  <a:latin typeface="Times New Roman" panose="02020603050405020304" pitchFamily="18" charset="0"/>
                  <a:sym typeface="MT Extra" panose="05050102010205020202" pitchFamily="18" charset="2"/>
                </a:rPr>
                <a:t> </a:t>
              </a:r>
              <a:endParaRPr kumimoji="1" lang="en-US" altLang="zh-CN" sz="2400">
                <a:latin typeface="Times New Roman" panose="02020603050405020304" pitchFamily="18" charset="0"/>
                <a:sym typeface="MT Extra" panose="05050102010205020202" pitchFamily="18" charset="2"/>
              </a:endParaRPr>
            </a:p>
          </p:txBody>
        </p:sp>
      </p:grpSp>
      <p:sp>
        <p:nvSpPr>
          <p:cNvPr id="17413" name="TextBox 1"/>
          <p:cNvSpPr txBox="1">
            <a:spLocks noChangeArrowheads="1"/>
          </p:cNvSpPr>
          <p:nvPr/>
        </p:nvSpPr>
        <p:spPr bwMode="auto">
          <a:xfrm>
            <a:off x="395289" y="4772026"/>
            <a:ext cx="1152525" cy="461665"/>
          </a:xfrm>
          <a:prstGeom prst="rect">
            <a:avLst/>
          </a:prstGeom>
          <a:noFill/>
          <a:ln w="9525">
            <a:noFill/>
            <a:miter lim="800000"/>
          </a:ln>
        </p:spPr>
        <p:txBody>
          <a:bodyPr>
            <a:spAutoFit/>
          </a:bodyPr>
          <a:lstStyle/>
          <a:p>
            <a:r>
              <a:rPr lang="zh-CN" altLang="en-US" sz="2400">
                <a:solidFill>
                  <a:srgbClr val="0000FF"/>
                </a:solidFill>
              </a:rPr>
              <a:t>解答：</a:t>
            </a:r>
            <a:endParaRPr lang="zh-CN" altLang="en-US" sz="2400"/>
          </a:p>
        </p:txBody>
      </p:sp>
      <p:pic>
        <p:nvPicPr>
          <p:cNvPr id="17414" name="Picture 9" descr="7DWN1F`0]~49KH98C65OQUU"/>
          <p:cNvPicPr>
            <a:picLocks noChangeAspect="1" noChangeArrowheads="1"/>
          </p:cNvPicPr>
          <p:nvPr/>
        </p:nvPicPr>
        <p:blipFill>
          <a:blip r:embed="rId1" cstate="print"/>
          <a:srcRect/>
          <a:stretch>
            <a:fillRect/>
          </a:stretch>
        </p:blipFill>
        <p:spPr bwMode="auto">
          <a:xfrm>
            <a:off x="1519240" y="4725989"/>
            <a:ext cx="7229475" cy="19431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txBox="1">
            <a:spLocks noChangeArrowheads="1"/>
          </p:cNvSpPr>
          <p:nvPr/>
        </p:nvSpPr>
        <p:spPr bwMode="auto">
          <a:xfrm>
            <a:off x="394841" y="692720"/>
            <a:ext cx="5833343" cy="1584152"/>
          </a:xfrm>
          <a:prstGeom prst="rect">
            <a:avLst/>
          </a:prstGeom>
          <a:noFill/>
          <a:ln w="9525">
            <a:noFill/>
            <a:miter lim="800000"/>
          </a:ln>
          <a:effectLst>
            <a:outerShdw dist="35921" dir="2700000" algn="ctr" rotWithShape="0">
              <a:srgbClr val="FFFFFF">
                <a:alpha val="73000"/>
              </a:srgbClr>
            </a:outerShdw>
          </a:effectLst>
        </p:spPr>
        <p:txBody>
          <a:bodyPr anchor="ctr"/>
          <a:lstStyle/>
          <a:p>
            <a:pPr>
              <a:lnSpc>
                <a:spcPct val="150000"/>
              </a:lnSpc>
              <a:spcBef>
                <a:spcPct val="0"/>
              </a:spcBef>
              <a:defRPr/>
            </a:pPr>
            <a:r>
              <a:rPr lang="en-US" altLang="zh-CN" sz="2800" dirty="0" smtClean="0">
                <a:solidFill>
                  <a:srgbClr val="C00000"/>
                </a:solidFill>
                <a:latin typeface="+mn-ea"/>
              </a:rPr>
              <a:t>4. </a:t>
            </a:r>
            <a:r>
              <a:rPr lang="zh-CN" altLang="en-US" sz="2800" dirty="0" smtClean="0">
                <a:solidFill>
                  <a:srgbClr val="C00000"/>
                </a:solidFill>
                <a:latin typeface="+mn-ea"/>
              </a:rPr>
              <a:t>信号量机制</a:t>
            </a:r>
            <a:endParaRPr lang="en-US" altLang="zh-CN" sz="2800" dirty="0" smtClean="0">
              <a:solidFill>
                <a:srgbClr val="7030A0"/>
              </a:solidFill>
              <a:ea typeface="仿宋" panose="02010609060101010101" charset="-122"/>
            </a:endParaRPr>
          </a:p>
          <a:p>
            <a:pPr>
              <a:lnSpc>
                <a:spcPct val="150000"/>
              </a:lnSpc>
              <a:spcBef>
                <a:spcPct val="0"/>
              </a:spcBef>
              <a:buFont typeface="Wingdings" panose="05000000000000000000" pitchFamily="2" charset="2"/>
              <a:buChar char="n"/>
              <a:defRPr/>
            </a:pPr>
            <a:r>
              <a:rPr lang="en-US" altLang="zh-CN" sz="2400" dirty="0" smtClean="0">
                <a:solidFill>
                  <a:srgbClr val="7030A0"/>
                </a:solidFill>
                <a:ea typeface="仿宋" panose="02010609060101010101" charset="-122"/>
              </a:rPr>
              <a:t>  </a:t>
            </a:r>
            <a:r>
              <a:rPr lang="zh-CN" altLang="en-US" sz="2400" dirty="0" smtClean="0">
                <a:solidFill>
                  <a:srgbClr val="7030A0"/>
                </a:solidFill>
                <a:ea typeface="仿宋" panose="02010609060101010101" charset="-122"/>
              </a:rPr>
              <a:t>利用</a:t>
            </a:r>
            <a:r>
              <a:rPr lang="zh-CN" altLang="en-US" sz="2400" dirty="0">
                <a:solidFill>
                  <a:srgbClr val="7030A0"/>
                </a:solidFill>
                <a:ea typeface="仿宋" panose="02010609060101010101" charset="-122"/>
              </a:rPr>
              <a:t>信号量机制实现进程</a:t>
            </a:r>
            <a:r>
              <a:rPr lang="zh-CN" altLang="en-US" sz="2400" dirty="0" smtClean="0">
                <a:solidFill>
                  <a:srgbClr val="7030A0"/>
                </a:solidFill>
                <a:ea typeface="仿宋" panose="02010609060101010101" charset="-122"/>
              </a:rPr>
              <a:t>互斥</a:t>
            </a:r>
            <a:endParaRPr lang="en-US" altLang="zh-CN" sz="2400" dirty="0" smtClean="0">
              <a:solidFill>
                <a:srgbClr val="7030A0"/>
              </a:solidFill>
              <a:ea typeface="仿宋" panose="02010609060101010101" charset="-122"/>
            </a:endParaRPr>
          </a:p>
          <a:p>
            <a:pPr>
              <a:lnSpc>
                <a:spcPct val="150000"/>
              </a:lnSpc>
              <a:spcBef>
                <a:spcPct val="0"/>
              </a:spcBef>
              <a:defRPr/>
            </a:pPr>
            <a:r>
              <a:rPr lang="zh-CN" altLang="en-US" sz="2400" dirty="0" smtClean="0">
                <a:solidFill>
                  <a:srgbClr val="FF0000"/>
                </a:solidFill>
                <a:ea typeface="仿宋" panose="02010609060101010101" charset="-122"/>
              </a:rPr>
              <a:t>   算法描述：</a:t>
            </a:r>
            <a:endParaRPr lang="en-US" altLang="zh-CN" sz="2400" dirty="0">
              <a:solidFill>
                <a:srgbClr val="FF0000"/>
              </a:solidFill>
              <a:ea typeface="仿宋" panose="02010609060101010101" charset="-122"/>
            </a:endParaRPr>
          </a:p>
        </p:txBody>
      </p:sp>
      <p:sp>
        <p:nvSpPr>
          <p:cNvPr id="57347" name="Rectangle 2"/>
          <p:cNvSpPr txBox="1">
            <a:spLocks noChangeArrowheads="1"/>
          </p:cNvSpPr>
          <p:nvPr/>
        </p:nvSpPr>
        <p:spPr bwMode="auto">
          <a:xfrm>
            <a:off x="2555877" y="44451"/>
            <a:ext cx="5760541"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3600" dirty="0" smtClean="0">
                <a:solidFill>
                  <a:srgbClr val="0000FF"/>
                </a:solidFill>
              </a:rPr>
              <a:t>3.4.2 </a:t>
            </a:r>
            <a:r>
              <a:rPr lang="zh-CN" altLang="en-US" sz="3600" dirty="0" smtClean="0">
                <a:solidFill>
                  <a:srgbClr val="0000FF"/>
                </a:solidFill>
              </a:rPr>
              <a:t>进程同步机制及应用</a:t>
            </a:r>
            <a:endParaRPr lang="zh-CN" altLang="en-US" sz="3600" dirty="0">
              <a:solidFill>
                <a:srgbClr val="0000FF"/>
              </a:solidFill>
              <a:ea typeface="MS PGothic" panose="020B0600070205080204" pitchFamily="34" charset="-128"/>
            </a:endParaRPr>
          </a:p>
        </p:txBody>
      </p:sp>
      <p:sp>
        <p:nvSpPr>
          <p:cNvPr id="5" name="Rectangle 24"/>
          <p:cNvSpPr>
            <a:spLocks noChangeArrowheads="1"/>
          </p:cNvSpPr>
          <p:nvPr/>
        </p:nvSpPr>
        <p:spPr bwMode="auto">
          <a:xfrm>
            <a:off x="179514" y="2931910"/>
            <a:ext cx="3961135" cy="2585323"/>
          </a:xfrm>
          <a:prstGeom prst="rect">
            <a:avLst/>
          </a:prstGeom>
          <a:noFill/>
          <a:ln w="9525">
            <a:noFill/>
            <a:miter lim="800000"/>
          </a:ln>
        </p:spPr>
        <p:txBody>
          <a:bodyPr wrap="square">
            <a:spAutoFit/>
          </a:bodyPr>
          <a:lstStyle/>
          <a:p>
            <a:pPr marL="533400" indent="-533400">
              <a:lnSpc>
                <a:spcPct val="110000"/>
              </a:lnSpc>
              <a:spcBef>
                <a:spcPct val="30000"/>
              </a:spcBef>
              <a:buFont typeface="Wingdings" panose="05000000000000000000" pitchFamily="2" charset="2"/>
              <a:buNone/>
            </a:pPr>
            <a:r>
              <a:rPr lang="en-US" altLang="zh-CN" dirty="0" smtClean="0">
                <a:latin typeface="Times New Roman" panose="02020603050405020304" pitchFamily="18" charset="0"/>
              </a:rPr>
              <a:t> semaphore  </a:t>
            </a:r>
            <a:r>
              <a:rPr lang="en-US" altLang="zh-CN" dirty="0" err="1" smtClean="0">
                <a:latin typeface="Times New Roman" panose="02020603050405020304" pitchFamily="18" charset="0"/>
              </a:rPr>
              <a:t>mutex</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marL="533400" indent="-533400">
              <a:lnSpc>
                <a:spcPct val="110000"/>
              </a:lnSpc>
              <a:spcBef>
                <a:spcPct val="30000"/>
              </a:spcBef>
              <a:buFont typeface="Wingdings" panose="05000000000000000000" pitchFamily="2" charset="2"/>
              <a:buNone/>
            </a:pPr>
            <a:r>
              <a:rPr lang="en-US" altLang="zh-CN" dirty="0" smtClean="0">
                <a:latin typeface="Times New Roman" panose="02020603050405020304" pitchFamily="18" charset="0"/>
              </a:rPr>
              <a:t>void main</a:t>
            </a:r>
            <a:r>
              <a:rPr lang="en-US" altLang="zh-CN" dirty="0">
                <a:latin typeface="Times New Roman" panose="02020603050405020304" pitchFamily="18" charset="0"/>
              </a:rPr>
              <a:t>( )                                                              </a:t>
            </a:r>
            <a:endParaRPr lang="en-US" altLang="zh-CN" dirty="0">
              <a:latin typeface="Times New Roman" panose="02020603050405020304" pitchFamily="18" charset="0"/>
            </a:endParaRPr>
          </a:p>
          <a:p>
            <a:pPr marL="533400" indent="-533400" algn="just">
              <a:lnSpc>
                <a:spcPct val="110000"/>
              </a:lnSpc>
              <a:spcBef>
                <a:spcPct val="30000"/>
              </a:spcBef>
              <a:buFont typeface="Wingdings" panose="05000000000000000000" pitchFamily="2" charset="2"/>
              <a:buNone/>
            </a:pPr>
            <a:r>
              <a:rPr lang="en-US" altLang="zh-CN" dirty="0">
                <a:latin typeface="Times New Roman" panose="02020603050405020304" pitchFamily="18" charset="0"/>
              </a:rPr>
              <a:t>  {                                                                   </a:t>
            </a:r>
            <a:endParaRPr lang="en-US" altLang="zh-CN" dirty="0">
              <a:latin typeface="Times New Roman" panose="02020603050405020304" pitchFamily="18" charset="0"/>
            </a:endParaRPr>
          </a:p>
          <a:p>
            <a:pPr marL="533400" indent="-533400" algn="just">
              <a:lnSpc>
                <a:spcPct val="110000"/>
              </a:lnSpc>
              <a:spcBef>
                <a:spcPct val="30000"/>
              </a:spcBef>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mutex</a:t>
            </a:r>
            <a:r>
              <a:rPr lang="en-US" altLang="zh-CN" dirty="0" smtClean="0">
                <a:latin typeface="Times New Roman" panose="02020603050405020304" pitchFamily="18" charset="0"/>
              </a:rPr>
              <a:t>=1</a:t>
            </a:r>
            <a:r>
              <a:rPr lang="zh-CN" altLang="en-US" dirty="0">
                <a:latin typeface="Times New Roman" panose="02020603050405020304" pitchFamily="18" charset="0"/>
              </a:rPr>
              <a:t>；  ∕* 互斥信号量 *∕                </a:t>
            </a:r>
            <a:endParaRPr lang="en-US" altLang="zh-CN" dirty="0" smtClean="0">
              <a:latin typeface="Times New Roman" panose="02020603050405020304" pitchFamily="18" charset="0"/>
            </a:endParaRPr>
          </a:p>
          <a:p>
            <a:pPr marL="533400" indent="-533400" algn="just">
              <a:lnSpc>
                <a:spcPct val="110000"/>
              </a:lnSpc>
              <a:spcBef>
                <a:spcPct val="30000"/>
              </a:spcBef>
              <a:buFont typeface="Wingdings" panose="05000000000000000000" pitchFamily="2" charset="2"/>
              <a:buNone/>
            </a:pPr>
            <a:r>
              <a:rPr lang="en-US" altLang="zh-CN" dirty="0" smtClean="0">
                <a:solidFill>
                  <a:srgbClr val="FF0000"/>
                </a:solidFill>
                <a:latin typeface="Times New Roman" panose="02020603050405020304" pitchFamily="18" charset="0"/>
              </a:rPr>
              <a:t>       </a:t>
            </a:r>
            <a:r>
              <a:rPr lang="en-US" altLang="zh-CN" dirty="0" err="1" smtClean="0">
                <a:solidFill>
                  <a:srgbClr val="FF0000"/>
                </a:solidFill>
                <a:latin typeface="Times New Roman" panose="02020603050405020304" pitchFamily="18" charset="0"/>
              </a:rPr>
              <a:t>parbegin</a:t>
            </a:r>
            <a:r>
              <a:rPr lang="en-US" altLang="zh-CN" dirty="0" smtClean="0">
                <a:latin typeface="Times New Roman" panose="02020603050405020304" pitchFamily="18" charset="0"/>
              </a:rPr>
              <a:t>(p</a:t>
            </a:r>
            <a:r>
              <a:rPr lang="en-US" altLang="zh-CN" baseline="-25000" dirty="0" smtClean="0">
                <a:latin typeface="Times New Roman" panose="02020603050405020304" pitchFamily="18" charset="0"/>
              </a:rPr>
              <a:t>a</a:t>
            </a:r>
            <a:r>
              <a:rPr lang="en-US" altLang="zh-CN" dirty="0" smtClean="0">
                <a:latin typeface="Times New Roman" panose="02020603050405020304" pitchFamily="18" charset="0"/>
              </a:rPr>
              <a:t>( ),</a:t>
            </a:r>
            <a:r>
              <a:rPr lang="en-US" altLang="zh-CN" dirty="0" smtClean="0">
                <a:solidFill>
                  <a:srgbClr val="FF0000"/>
                </a:solidFill>
                <a:latin typeface="Times New Roman" panose="02020603050405020304" pitchFamily="18" charset="0"/>
              </a:rPr>
              <a:t> </a:t>
            </a:r>
            <a:r>
              <a:rPr lang="en-US" altLang="zh-CN" dirty="0" err="1" smtClean="0">
                <a:latin typeface="Times New Roman" panose="02020603050405020304" pitchFamily="18" charset="0"/>
              </a:rPr>
              <a:t>p</a:t>
            </a:r>
            <a:r>
              <a:rPr lang="en-US" altLang="zh-CN" baseline="-25000" dirty="0" err="1" smtClean="0">
                <a:latin typeface="Times New Roman" panose="02020603050405020304" pitchFamily="18" charset="0"/>
              </a:rPr>
              <a:t>b</a:t>
            </a:r>
            <a:r>
              <a:rPr lang="en-US" altLang="zh-CN" dirty="0" smtClean="0">
                <a:latin typeface="Times New Roman" panose="02020603050405020304" pitchFamily="18" charset="0"/>
              </a:rPr>
              <a:t>( ) ) ;                     </a:t>
            </a:r>
            <a:endParaRPr lang="zh-CN" altLang="en-US" dirty="0">
              <a:latin typeface="Times New Roman" panose="02020603050405020304" pitchFamily="18" charset="0"/>
            </a:endParaRPr>
          </a:p>
          <a:p>
            <a:pPr marL="533400" indent="-533400" algn="just">
              <a:lnSpc>
                <a:spcPct val="110000"/>
              </a:lnSpc>
              <a:spcBef>
                <a:spcPct val="30000"/>
              </a:spcBef>
              <a:buFont typeface="Wingdings" panose="05000000000000000000" pitchFamily="2" charset="2"/>
              <a:buNone/>
            </a:pPr>
            <a:r>
              <a:rPr lang="en-US" altLang="zh-CN" dirty="0" smtClean="0">
                <a:latin typeface="Times New Roman" panose="02020603050405020304" pitchFamily="18" charset="0"/>
              </a:rPr>
              <a:t>}                                                                      </a:t>
            </a:r>
            <a:r>
              <a:rPr lang="en-US" altLang="zh-CN" b="0" dirty="0" smtClean="0">
                <a:latin typeface="Times New Roman" panose="02020603050405020304" pitchFamily="18" charset="0"/>
              </a:rPr>
              <a:t> </a:t>
            </a:r>
            <a:r>
              <a:rPr lang="en-US" altLang="zh-CN" dirty="0" smtClean="0">
                <a:latin typeface="Times New Roman" panose="02020603050405020304" pitchFamily="18" charset="0"/>
              </a:rPr>
              <a:t>     </a:t>
            </a:r>
            <a:endParaRPr lang="en-US" altLang="zh-CN" dirty="0">
              <a:latin typeface="Times New Roman" panose="02020603050405020304" pitchFamily="18" charset="0"/>
            </a:endParaRPr>
          </a:p>
        </p:txBody>
      </p:sp>
      <p:cxnSp>
        <p:nvCxnSpPr>
          <p:cNvPr id="57350" name="直接连接符 6"/>
          <p:cNvCxnSpPr>
            <a:cxnSpLocks noChangeShapeType="1"/>
          </p:cNvCxnSpPr>
          <p:nvPr/>
        </p:nvCxnSpPr>
        <p:spPr bwMode="auto">
          <a:xfrm>
            <a:off x="3995936" y="2492896"/>
            <a:ext cx="0" cy="3744416"/>
          </a:xfrm>
          <a:prstGeom prst="line">
            <a:avLst/>
          </a:prstGeom>
          <a:noFill/>
          <a:ln w="28575" algn="ctr">
            <a:solidFill>
              <a:srgbClr val="FF0000"/>
            </a:solidFill>
            <a:round/>
          </a:ln>
        </p:spPr>
      </p:cxnSp>
      <p:cxnSp>
        <p:nvCxnSpPr>
          <p:cNvPr id="57351" name="直接连接符 8"/>
          <p:cNvCxnSpPr>
            <a:cxnSpLocks noChangeShapeType="1"/>
          </p:cNvCxnSpPr>
          <p:nvPr/>
        </p:nvCxnSpPr>
        <p:spPr bwMode="auto">
          <a:xfrm>
            <a:off x="6516216" y="2492896"/>
            <a:ext cx="0" cy="3744416"/>
          </a:xfrm>
          <a:prstGeom prst="line">
            <a:avLst/>
          </a:prstGeom>
          <a:noFill/>
          <a:ln w="28575" algn="ctr">
            <a:solidFill>
              <a:srgbClr val="FF0000"/>
            </a:solidFill>
            <a:round/>
          </a:ln>
        </p:spPr>
      </p:cxnSp>
      <p:sp>
        <p:nvSpPr>
          <p:cNvPr id="8" name="Rectangle 24"/>
          <p:cNvSpPr>
            <a:spLocks noChangeArrowheads="1"/>
          </p:cNvSpPr>
          <p:nvPr/>
        </p:nvSpPr>
        <p:spPr bwMode="auto">
          <a:xfrm>
            <a:off x="4211962" y="2636912"/>
            <a:ext cx="2160239" cy="3447098"/>
          </a:xfrm>
          <a:prstGeom prst="rect">
            <a:avLst/>
          </a:prstGeom>
          <a:noFill/>
          <a:ln w="9525">
            <a:noFill/>
            <a:miter lim="800000"/>
          </a:ln>
        </p:spPr>
        <p:txBody>
          <a:bodyPr wrap="square">
            <a:spAutoFit/>
          </a:bodyPr>
          <a:lstStyle/>
          <a:p>
            <a:pPr marL="533400" indent="-533400">
              <a:lnSpc>
                <a:spcPct val="130000"/>
              </a:lnSpc>
              <a:spcBef>
                <a:spcPct val="30000"/>
              </a:spcBef>
              <a:buFont typeface="Wingdings" panose="05000000000000000000" pitchFamily="2" charset="2"/>
              <a:buNone/>
            </a:pPr>
            <a:r>
              <a:rPr lang="en-US" altLang="zh-CN" dirty="0" smtClean="0">
                <a:latin typeface="Times New Roman" panose="02020603050405020304" pitchFamily="18" charset="0"/>
              </a:rPr>
              <a:t>p</a:t>
            </a:r>
            <a:r>
              <a:rPr lang="en-US" altLang="zh-CN" baseline="-25000" dirty="0" smtClean="0">
                <a:latin typeface="Times New Roman" panose="02020603050405020304" pitchFamily="18" charset="0"/>
              </a:rPr>
              <a:t>a</a:t>
            </a:r>
            <a:r>
              <a:rPr lang="en-US" altLang="zh-CN" dirty="0">
                <a:latin typeface="Times New Roman" panose="02020603050405020304" pitchFamily="18" charset="0"/>
              </a:rPr>
              <a:t>( )  </a:t>
            </a:r>
            <a:r>
              <a:rPr lang="en-US" altLang="zh-CN" dirty="0" smtClean="0">
                <a:latin typeface="Times New Roman" panose="02020603050405020304" pitchFamily="18" charset="0"/>
              </a:rPr>
              <a:t>{ </a:t>
            </a:r>
            <a:endParaRPr lang="en-US" altLang="zh-CN" dirty="0" smtClean="0">
              <a:latin typeface="Times New Roman" panose="02020603050405020304" pitchFamily="18" charset="0"/>
            </a:endParaRPr>
          </a:p>
          <a:p>
            <a:pPr marL="533400" indent="-533400">
              <a:lnSpc>
                <a:spcPct val="130000"/>
              </a:lnSpc>
              <a:spcBef>
                <a:spcPct val="30000"/>
              </a:spcBef>
              <a:buFont typeface="Wingdings" panose="05000000000000000000" pitchFamily="2" charset="2"/>
              <a:buNone/>
            </a:pPr>
            <a:r>
              <a:rPr lang="en-US" altLang="zh-CN" dirty="0" smtClean="0">
                <a:latin typeface="Times New Roman" panose="02020603050405020304" pitchFamily="18" charset="0"/>
              </a:rPr>
              <a:t>    … </a:t>
            </a:r>
            <a:endParaRPr lang="en-US" altLang="zh-CN" dirty="0" smtClean="0">
              <a:latin typeface="Times New Roman" panose="02020603050405020304" pitchFamily="18" charset="0"/>
            </a:endParaRPr>
          </a:p>
          <a:p>
            <a:pPr marL="533400" indent="-533400">
              <a:lnSpc>
                <a:spcPct val="130000"/>
              </a:lnSpc>
              <a:spcBef>
                <a:spcPct val="30000"/>
              </a:spcBef>
              <a:buFont typeface="Wingdings" panose="05000000000000000000" pitchFamily="2" charset="2"/>
              <a:buNone/>
            </a:pPr>
            <a:r>
              <a:rPr lang="en-US" altLang="zh-CN" dirty="0" smtClean="0">
                <a:latin typeface="Times New Roman" panose="02020603050405020304" pitchFamily="18" charset="0"/>
              </a:rPr>
              <a:t>   wait(</a:t>
            </a:r>
            <a:r>
              <a:rPr lang="en-US" altLang="zh-CN" dirty="0" err="1" smtClean="0">
                <a:latin typeface="Times New Roman" panose="02020603050405020304" pitchFamily="18" charset="0"/>
              </a:rPr>
              <a:t>mutex</a:t>
            </a:r>
            <a:r>
              <a:rPr lang="en-US" altLang="zh-CN" dirty="0" smtClean="0">
                <a:latin typeface="Times New Roman" panose="02020603050405020304" pitchFamily="18" charset="0"/>
              </a:rPr>
              <a:t>)</a:t>
            </a:r>
            <a:r>
              <a:rPr lang="zh-CN" altLang="en-US" dirty="0">
                <a:latin typeface="Times New Roman" panose="02020603050405020304" pitchFamily="18" charset="0"/>
              </a:rPr>
              <a:t>；      </a:t>
            </a:r>
            <a:endParaRPr lang="en-US" altLang="zh-CN" dirty="0" smtClean="0">
              <a:latin typeface="Times New Roman" panose="02020603050405020304" pitchFamily="18" charset="0"/>
            </a:endParaRPr>
          </a:p>
          <a:p>
            <a:pPr marL="533400" indent="-533400" algn="just">
              <a:lnSpc>
                <a:spcPct val="130000"/>
              </a:lnSpc>
              <a:spcBef>
                <a:spcPct val="30000"/>
              </a:spcBef>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cs</a:t>
            </a:r>
            <a:r>
              <a:rPr lang="en-US" altLang="zh-CN" baseline="-25000" dirty="0" err="1" smtClean="0">
                <a:latin typeface="Times New Roman" panose="02020603050405020304" pitchFamily="18" charset="0"/>
              </a:rPr>
              <a:t>a</a:t>
            </a:r>
            <a:r>
              <a:rPr lang="en-US" altLang="zh-CN" dirty="0" smtClean="0">
                <a:latin typeface="Times New Roman" panose="02020603050405020304" pitchFamily="18" charset="0"/>
              </a:rPr>
              <a:t> </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marL="533400" indent="-533400" algn="just">
              <a:lnSpc>
                <a:spcPct val="130000"/>
              </a:lnSpc>
              <a:spcBef>
                <a:spcPct val="30000"/>
              </a:spcBef>
              <a:buFont typeface="Wingdings" panose="05000000000000000000" pitchFamily="2" charset="2"/>
              <a:buNone/>
            </a:pPr>
            <a:r>
              <a:rPr lang="en-US" altLang="zh-CN" dirty="0" smtClean="0">
                <a:latin typeface="Times New Roman" panose="02020603050405020304" pitchFamily="18" charset="0"/>
              </a:rPr>
              <a:t>   signal(</a:t>
            </a:r>
            <a:r>
              <a:rPr lang="en-US" altLang="zh-CN" dirty="0" err="1" smtClean="0">
                <a:latin typeface="Times New Roman" panose="02020603050405020304" pitchFamily="18" charset="0"/>
              </a:rPr>
              <a:t>mutex</a:t>
            </a:r>
            <a:r>
              <a:rPr lang="en-US" altLang="zh-CN" dirty="0" smtClean="0">
                <a:latin typeface="Times New Roman" panose="02020603050405020304" pitchFamily="18" charset="0"/>
              </a:rPr>
              <a:t>)</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marL="533400" indent="-533400" algn="just">
              <a:lnSpc>
                <a:spcPct val="130000"/>
              </a:lnSpc>
              <a:spcBef>
                <a:spcPct val="30000"/>
              </a:spcBef>
              <a:buFont typeface="Wingdings" panose="05000000000000000000" pitchFamily="2" charset="2"/>
              <a:buNone/>
            </a:pPr>
            <a:r>
              <a:rPr lang="en-US" altLang="zh-CN" dirty="0" smtClean="0">
                <a:latin typeface="Times New Roman" panose="02020603050405020304" pitchFamily="18" charset="0"/>
                <a:sym typeface="MT Extra" panose="05050102010205020202" pitchFamily="18" charset="2"/>
              </a:rPr>
              <a:t>    </a:t>
            </a:r>
            <a:r>
              <a:rPr lang="en-US" altLang="zh-CN" dirty="0" smtClean="0">
                <a:latin typeface="Times New Roman" panose="02020603050405020304" pitchFamily="18" charset="0"/>
              </a:rPr>
              <a:t>…</a:t>
            </a:r>
            <a:endParaRPr lang="en-US" altLang="zh-CN" dirty="0">
              <a:latin typeface="Times New Roman" panose="02020603050405020304" pitchFamily="18" charset="0"/>
            </a:endParaRPr>
          </a:p>
          <a:p>
            <a:pPr marL="533400" indent="-533400" algn="just">
              <a:lnSpc>
                <a:spcPct val="130000"/>
              </a:lnSpc>
              <a:spcBef>
                <a:spcPct val="30000"/>
              </a:spcBef>
              <a:buFont typeface="Wingdings" panose="05000000000000000000" pitchFamily="2" charset="2"/>
              <a:buNone/>
            </a:pPr>
            <a:r>
              <a:rPr lang="en-US" altLang="zh-CN" dirty="0" smtClean="0">
                <a:latin typeface="Times New Roman" panose="02020603050405020304" pitchFamily="18" charset="0"/>
              </a:rPr>
              <a:t>}</a:t>
            </a:r>
            <a:r>
              <a:rPr lang="en-US" altLang="zh-CN" b="0" dirty="0" smtClean="0">
                <a:latin typeface="Times New Roman" panose="02020603050405020304" pitchFamily="18" charset="0"/>
              </a:rPr>
              <a:t> </a:t>
            </a:r>
            <a:r>
              <a:rPr lang="en-US" altLang="zh-CN" dirty="0" smtClean="0">
                <a:latin typeface="Times New Roman" panose="02020603050405020304" pitchFamily="18" charset="0"/>
              </a:rPr>
              <a:t>     </a:t>
            </a:r>
            <a:endParaRPr lang="en-US" altLang="zh-CN" dirty="0">
              <a:latin typeface="Times New Roman" panose="02020603050405020304" pitchFamily="18" charset="0"/>
            </a:endParaRPr>
          </a:p>
        </p:txBody>
      </p:sp>
      <p:sp>
        <p:nvSpPr>
          <p:cNvPr id="9" name="Rectangle 24"/>
          <p:cNvSpPr>
            <a:spLocks noChangeArrowheads="1"/>
          </p:cNvSpPr>
          <p:nvPr/>
        </p:nvSpPr>
        <p:spPr bwMode="auto">
          <a:xfrm>
            <a:off x="6696744" y="2636912"/>
            <a:ext cx="2339752" cy="3447098"/>
          </a:xfrm>
          <a:prstGeom prst="rect">
            <a:avLst/>
          </a:prstGeom>
          <a:noFill/>
          <a:ln w="9525">
            <a:noFill/>
            <a:miter lim="800000"/>
          </a:ln>
        </p:spPr>
        <p:txBody>
          <a:bodyPr wrap="square">
            <a:spAutoFit/>
          </a:bodyPr>
          <a:lstStyle/>
          <a:p>
            <a:pPr marL="533400" indent="-533400">
              <a:lnSpc>
                <a:spcPct val="130000"/>
              </a:lnSpc>
              <a:spcBef>
                <a:spcPct val="30000"/>
              </a:spcBef>
              <a:buFont typeface="Wingdings" panose="05000000000000000000" pitchFamily="2" charset="2"/>
              <a:buNone/>
            </a:pPr>
            <a:r>
              <a:rPr lang="en-US" altLang="zh-CN" dirty="0" err="1" smtClean="0">
                <a:latin typeface="Times New Roman" panose="02020603050405020304" pitchFamily="18" charset="0"/>
              </a:rPr>
              <a:t>p</a:t>
            </a:r>
            <a:r>
              <a:rPr lang="en-US" altLang="zh-CN" baseline="-25000" dirty="0" err="1" smtClean="0">
                <a:latin typeface="Times New Roman" panose="02020603050405020304" pitchFamily="18" charset="0"/>
              </a:rPr>
              <a:t>b</a:t>
            </a:r>
            <a:r>
              <a:rPr lang="en-US" altLang="zh-CN" dirty="0" smtClean="0">
                <a:latin typeface="Times New Roman" panose="02020603050405020304" pitchFamily="18" charset="0"/>
              </a:rPr>
              <a:t>( </a:t>
            </a:r>
            <a:r>
              <a:rPr lang="en-US" altLang="zh-CN" dirty="0">
                <a:latin typeface="Times New Roman" panose="02020603050405020304" pitchFamily="18" charset="0"/>
              </a:rPr>
              <a:t>)  </a:t>
            </a:r>
            <a:r>
              <a:rPr lang="en-US" altLang="zh-CN" dirty="0" smtClean="0">
                <a:latin typeface="Times New Roman" panose="02020603050405020304" pitchFamily="18" charset="0"/>
              </a:rPr>
              <a:t>{ </a:t>
            </a:r>
            <a:endParaRPr lang="en-US" altLang="zh-CN" dirty="0" smtClean="0">
              <a:latin typeface="Times New Roman" panose="02020603050405020304" pitchFamily="18" charset="0"/>
            </a:endParaRPr>
          </a:p>
          <a:p>
            <a:pPr marL="533400" indent="-533400">
              <a:lnSpc>
                <a:spcPct val="130000"/>
              </a:lnSpc>
              <a:spcBef>
                <a:spcPct val="30000"/>
              </a:spcBef>
              <a:buFont typeface="Wingdings" panose="05000000000000000000" pitchFamily="2" charset="2"/>
              <a:buNone/>
            </a:pPr>
            <a:r>
              <a:rPr lang="en-US" altLang="zh-CN" dirty="0" smtClean="0">
                <a:latin typeface="Times New Roman" panose="02020603050405020304" pitchFamily="18" charset="0"/>
              </a:rPr>
              <a:t>    … </a:t>
            </a:r>
            <a:endParaRPr lang="en-US" altLang="zh-CN" dirty="0" smtClean="0">
              <a:latin typeface="Times New Roman" panose="02020603050405020304" pitchFamily="18" charset="0"/>
            </a:endParaRPr>
          </a:p>
          <a:p>
            <a:pPr marL="533400" indent="-533400">
              <a:lnSpc>
                <a:spcPct val="130000"/>
              </a:lnSpc>
              <a:spcBef>
                <a:spcPct val="30000"/>
              </a:spcBef>
              <a:buFont typeface="Wingdings" panose="05000000000000000000" pitchFamily="2" charset="2"/>
              <a:buNone/>
            </a:pPr>
            <a:r>
              <a:rPr lang="en-US" altLang="zh-CN" dirty="0" smtClean="0">
                <a:latin typeface="Times New Roman" panose="02020603050405020304" pitchFamily="18" charset="0"/>
              </a:rPr>
              <a:t>   wait(</a:t>
            </a:r>
            <a:r>
              <a:rPr lang="en-US" altLang="zh-CN" dirty="0" err="1" smtClean="0">
                <a:latin typeface="Times New Roman" panose="02020603050405020304" pitchFamily="18" charset="0"/>
              </a:rPr>
              <a:t>mutex</a:t>
            </a:r>
            <a:r>
              <a:rPr lang="en-US" altLang="zh-CN" dirty="0" smtClean="0">
                <a:latin typeface="Times New Roman" panose="02020603050405020304" pitchFamily="18" charset="0"/>
              </a:rPr>
              <a:t>)</a:t>
            </a:r>
            <a:r>
              <a:rPr lang="zh-CN" altLang="en-US" dirty="0">
                <a:latin typeface="Times New Roman" panose="02020603050405020304" pitchFamily="18" charset="0"/>
              </a:rPr>
              <a:t>；      </a:t>
            </a:r>
            <a:endParaRPr lang="en-US" altLang="zh-CN" dirty="0" smtClean="0">
              <a:latin typeface="Times New Roman" panose="02020603050405020304" pitchFamily="18" charset="0"/>
            </a:endParaRPr>
          </a:p>
          <a:p>
            <a:pPr marL="533400" indent="-533400" algn="just">
              <a:lnSpc>
                <a:spcPct val="130000"/>
              </a:lnSpc>
              <a:spcBef>
                <a:spcPct val="30000"/>
              </a:spcBef>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cs</a:t>
            </a:r>
            <a:r>
              <a:rPr lang="en-US" altLang="zh-CN" baseline="-25000" dirty="0" err="1" smtClean="0">
                <a:latin typeface="Times New Roman" panose="02020603050405020304" pitchFamily="18" charset="0"/>
              </a:rPr>
              <a:t>b</a:t>
            </a:r>
            <a:r>
              <a:rPr lang="en-US" altLang="zh-CN" dirty="0" smtClean="0">
                <a:latin typeface="Times New Roman" panose="02020603050405020304" pitchFamily="18" charset="0"/>
              </a:rPr>
              <a:t> </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marL="533400" indent="-533400" algn="just">
              <a:lnSpc>
                <a:spcPct val="130000"/>
              </a:lnSpc>
              <a:spcBef>
                <a:spcPct val="30000"/>
              </a:spcBef>
              <a:buFont typeface="Wingdings" panose="05000000000000000000" pitchFamily="2" charset="2"/>
              <a:buNone/>
            </a:pPr>
            <a:r>
              <a:rPr lang="en-US" altLang="zh-CN" dirty="0" smtClean="0">
                <a:latin typeface="Times New Roman" panose="02020603050405020304" pitchFamily="18" charset="0"/>
              </a:rPr>
              <a:t>   signal(</a:t>
            </a:r>
            <a:r>
              <a:rPr lang="en-US" altLang="zh-CN" dirty="0" err="1" smtClean="0">
                <a:latin typeface="Times New Roman" panose="02020603050405020304" pitchFamily="18" charset="0"/>
              </a:rPr>
              <a:t>mutex</a:t>
            </a:r>
            <a:r>
              <a:rPr lang="en-US" altLang="zh-CN" dirty="0" smtClean="0">
                <a:latin typeface="Times New Roman" panose="02020603050405020304" pitchFamily="18" charset="0"/>
              </a:rPr>
              <a:t>)</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marL="533400" indent="-533400" algn="just">
              <a:lnSpc>
                <a:spcPct val="130000"/>
              </a:lnSpc>
              <a:spcBef>
                <a:spcPct val="30000"/>
              </a:spcBef>
              <a:buFont typeface="Wingdings" panose="05000000000000000000" pitchFamily="2" charset="2"/>
              <a:buNone/>
            </a:pPr>
            <a:r>
              <a:rPr lang="en-US" altLang="zh-CN" dirty="0" smtClean="0">
                <a:latin typeface="Times New Roman" panose="02020603050405020304" pitchFamily="18" charset="0"/>
                <a:sym typeface="MT Extra" panose="05050102010205020202" pitchFamily="18" charset="2"/>
              </a:rPr>
              <a:t>    </a:t>
            </a:r>
            <a:r>
              <a:rPr lang="en-US" altLang="zh-CN" dirty="0" smtClean="0">
                <a:latin typeface="Times New Roman" panose="02020603050405020304" pitchFamily="18" charset="0"/>
              </a:rPr>
              <a:t>…</a:t>
            </a:r>
            <a:endParaRPr lang="en-US" altLang="zh-CN" dirty="0">
              <a:latin typeface="Times New Roman" panose="02020603050405020304" pitchFamily="18" charset="0"/>
            </a:endParaRPr>
          </a:p>
          <a:p>
            <a:pPr marL="533400" indent="-533400" algn="just">
              <a:lnSpc>
                <a:spcPct val="130000"/>
              </a:lnSpc>
              <a:spcBef>
                <a:spcPct val="30000"/>
              </a:spcBef>
              <a:buFont typeface="Wingdings" panose="05000000000000000000" pitchFamily="2" charset="2"/>
              <a:buNone/>
            </a:pPr>
            <a:r>
              <a:rPr lang="en-US" altLang="zh-CN" dirty="0" smtClean="0">
                <a:latin typeface="Times New Roman" panose="02020603050405020304" pitchFamily="18" charset="0"/>
              </a:rPr>
              <a:t>}</a:t>
            </a:r>
            <a:r>
              <a:rPr lang="en-US" altLang="zh-CN" b="0" dirty="0" smtClean="0">
                <a:latin typeface="Times New Roman" panose="02020603050405020304" pitchFamily="18" charset="0"/>
              </a:rPr>
              <a:t> </a:t>
            </a:r>
            <a:r>
              <a:rPr lang="en-US" altLang="zh-CN" dirty="0" smtClean="0">
                <a:latin typeface="Times New Roman" panose="02020603050405020304" pitchFamily="18" charset="0"/>
              </a:rPr>
              <a:t>     </a:t>
            </a:r>
            <a:endParaRPr lang="en-US" altLang="zh-CN" dirty="0">
              <a:latin typeface="Times New Roman" panose="02020603050405020304" pitchFamily="18" charset="0"/>
            </a:endParaRPr>
          </a:p>
        </p:txBody>
      </p:sp>
      <p:grpSp>
        <p:nvGrpSpPr>
          <p:cNvPr id="21" name="组合 20"/>
          <p:cNvGrpSpPr/>
          <p:nvPr/>
        </p:nvGrpSpPr>
        <p:grpSpPr>
          <a:xfrm>
            <a:off x="6084168" y="3789040"/>
            <a:ext cx="216024" cy="1152128"/>
            <a:chOff x="5508104" y="908720"/>
            <a:chExt cx="432048" cy="1368152"/>
          </a:xfrm>
        </p:grpSpPr>
        <p:cxnSp>
          <p:nvCxnSpPr>
            <p:cNvPr id="10" name="直接连接符 9"/>
            <p:cNvCxnSpPr/>
            <p:nvPr/>
          </p:nvCxnSpPr>
          <p:spPr bwMode="auto">
            <a:xfrm>
              <a:off x="5508104" y="908720"/>
              <a:ext cx="432048" cy="648072"/>
            </a:xfrm>
            <a:prstGeom prst="line">
              <a:avLst/>
            </a:prstGeom>
            <a:noFill/>
            <a:ln w="38100">
              <a:solidFill>
                <a:srgbClr val="0000FF"/>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 name="直接连接符 10"/>
            <p:cNvCxnSpPr/>
            <p:nvPr/>
          </p:nvCxnSpPr>
          <p:spPr bwMode="auto">
            <a:xfrm flipV="1">
              <a:off x="5508104" y="1555948"/>
              <a:ext cx="432048" cy="720924"/>
            </a:xfrm>
            <a:prstGeom prst="line">
              <a:avLst/>
            </a:prstGeom>
            <a:noFill/>
            <a:ln w="38100">
              <a:solidFill>
                <a:srgbClr val="0000FF"/>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22" name="组合 21"/>
          <p:cNvGrpSpPr/>
          <p:nvPr/>
        </p:nvGrpSpPr>
        <p:grpSpPr>
          <a:xfrm>
            <a:off x="8532440" y="3789040"/>
            <a:ext cx="216024" cy="1152128"/>
            <a:chOff x="5508104" y="908720"/>
            <a:chExt cx="432048" cy="1368152"/>
          </a:xfrm>
        </p:grpSpPr>
        <p:cxnSp>
          <p:nvCxnSpPr>
            <p:cNvPr id="23" name="直接连接符 22"/>
            <p:cNvCxnSpPr/>
            <p:nvPr/>
          </p:nvCxnSpPr>
          <p:spPr bwMode="auto">
            <a:xfrm>
              <a:off x="5508104" y="908720"/>
              <a:ext cx="432048" cy="648072"/>
            </a:xfrm>
            <a:prstGeom prst="line">
              <a:avLst/>
            </a:prstGeom>
            <a:noFill/>
            <a:ln w="38100">
              <a:solidFill>
                <a:srgbClr val="0000FF"/>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直接连接符 23"/>
            <p:cNvCxnSpPr/>
            <p:nvPr/>
          </p:nvCxnSpPr>
          <p:spPr bwMode="auto">
            <a:xfrm flipV="1">
              <a:off x="5508104" y="1555948"/>
              <a:ext cx="432048" cy="720924"/>
            </a:xfrm>
            <a:prstGeom prst="line">
              <a:avLst/>
            </a:prstGeom>
            <a:noFill/>
            <a:ln w="38100">
              <a:solidFill>
                <a:srgbClr val="0000FF"/>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par>
                                <p:cTn id="26" presetID="4" presetClass="entr" presetSubtype="16"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394619" y="1268760"/>
            <a:ext cx="5473527" cy="1081088"/>
          </a:xfrm>
          <a:prstGeom prst="rect">
            <a:avLst/>
          </a:prstGeom>
          <a:noFill/>
          <a:ln>
            <a:noFill/>
          </a:ln>
          <a:effectLst/>
        </p:spPr>
        <p:txBody>
          <a:bodyPr/>
          <a:lstStyle/>
          <a:p>
            <a:pPr>
              <a:lnSpc>
                <a:spcPct val="120000"/>
              </a:lnSpc>
              <a:buFont typeface="Wingdings" panose="05000000000000000000" pitchFamily="2" charset="2"/>
              <a:buChar char="n"/>
              <a:defRPr/>
            </a:pPr>
            <a:r>
              <a:rPr lang="en-US" altLang="zh-CN" sz="2400" dirty="0" smtClean="0">
                <a:solidFill>
                  <a:srgbClr val="7030A0"/>
                </a:solidFill>
                <a:latin typeface="宋体" panose="02010600030101010101" pitchFamily="2" charset="-122"/>
              </a:rPr>
              <a:t> </a:t>
            </a:r>
            <a:r>
              <a:rPr lang="zh-CN" altLang="en-US" sz="2400" dirty="0" smtClean="0">
                <a:solidFill>
                  <a:srgbClr val="7030A0"/>
                </a:solidFill>
                <a:latin typeface="宋体" panose="02010600030101010101" pitchFamily="2" charset="-122"/>
              </a:rPr>
              <a:t>利用信号量机制实现</a:t>
            </a:r>
            <a:r>
              <a:rPr lang="zh-CN" altLang="en-US" sz="2400" dirty="0">
                <a:solidFill>
                  <a:srgbClr val="7030A0"/>
                </a:solidFill>
                <a:latin typeface="宋体" panose="02010600030101010101" pitchFamily="2" charset="-122"/>
              </a:rPr>
              <a:t>互斥：</a:t>
            </a:r>
            <a:endParaRPr lang="en-US" altLang="zh-CN" sz="2400" dirty="0">
              <a:solidFill>
                <a:srgbClr val="7030A0"/>
              </a:solidFill>
              <a:latin typeface="宋体" panose="02010600030101010101" pitchFamily="2" charset="-122"/>
            </a:endParaRPr>
          </a:p>
          <a:p>
            <a:pPr>
              <a:lnSpc>
                <a:spcPct val="120000"/>
              </a:lnSpc>
              <a:defRPr/>
            </a:pPr>
            <a:r>
              <a:rPr lang="zh-CN" altLang="en-US" sz="2400" dirty="0" smtClean="0">
                <a:solidFill>
                  <a:srgbClr val="008AF2"/>
                </a:solidFill>
                <a:latin typeface="宋体" panose="02010600030101010101" pitchFamily="2" charset="-122"/>
              </a:rPr>
              <a:t>  </a:t>
            </a:r>
            <a:r>
              <a:rPr lang="zh-CN" altLang="en-US" sz="2200" dirty="0" smtClean="0">
                <a:latin typeface="宋体" panose="02010600030101010101" pitchFamily="2" charset="-122"/>
              </a:rPr>
              <a:t>例</a:t>
            </a:r>
            <a:r>
              <a:rPr lang="en-US" altLang="zh-CN" sz="2200" dirty="0">
                <a:latin typeface="宋体" panose="02010600030101010101" pitchFamily="2" charset="-122"/>
              </a:rPr>
              <a:t>1</a:t>
            </a:r>
            <a:r>
              <a:rPr lang="zh-CN" altLang="en-US" sz="2200" dirty="0">
                <a:latin typeface="宋体" panose="02010600030101010101" pitchFamily="2" charset="-122"/>
              </a:rPr>
              <a:t>：两个进程共享一台打印机</a:t>
            </a:r>
            <a:endParaRPr kumimoji="1" lang="en-US" altLang="zh-CN" sz="2200" dirty="0">
              <a:effectLst>
                <a:outerShdw blurRad="38100" dist="38100" dir="2700000" algn="tl">
                  <a:srgbClr val="C0C0C0"/>
                </a:outerShdw>
              </a:effectLst>
              <a:latin typeface="Times New Roman" panose="02020603050405020304" pitchFamily="18" charset="0"/>
              <a:ea typeface="仿宋" panose="02010609060101010101" charset="-122"/>
            </a:endParaRPr>
          </a:p>
          <a:p>
            <a:pPr>
              <a:lnSpc>
                <a:spcPct val="90000"/>
              </a:lnSpc>
              <a:defRPr/>
            </a:pPr>
            <a:endParaRPr lang="en-US" altLang="zh-CN" sz="3200" dirty="0">
              <a:solidFill>
                <a:schemeClr val="tx2"/>
              </a:solidFill>
              <a:latin typeface="宋体" panose="02010600030101010101" pitchFamily="2" charset="-122"/>
            </a:endParaRPr>
          </a:p>
          <a:p>
            <a:pPr>
              <a:lnSpc>
                <a:spcPct val="90000"/>
              </a:lnSpc>
              <a:defRPr/>
            </a:pPr>
            <a:r>
              <a:rPr kumimoji="1" lang="zh-CN" altLang="en-US" sz="2400" dirty="0">
                <a:solidFill>
                  <a:schemeClr val="accent1"/>
                </a:solidFill>
                <a:latin typeface="仿宋" panose="02010609060101010101" charset="-122"/>
                <a:ea typeface="仿宋" panose="02010609060101010101" charset="-122"/>
              </a:rPr>
              <a:t>  </a:t>
            </a:r>
            <a:endParaRPr lang="zh-CN" altLang="en-US" sz="2400" dirty="0">
              <a:solidFill>
                <a:srgbClr val="7030A0"/>
              </a:solidFill>
              <a:latin typeface="宋体" panose="02010600030101010101" pitchFamily="2" charset="-122"/>
            </a:endParaRPr>
          </a:p>
        </p:txBody>
      </p:sp>
      <p:graphicFrame>
        <p:nvGraphicFramePr>
          <p:cNvPr id="2" name="表格 1"/>
          <p:cNvGraphicFramePr>
            <a:graphicFrameLocks noGrp="1"/>
          </p:cNvGraphicFramePr>
          <p:nvPr/>
        </p:nvGraphicFramePr>
        <p:xfrm>
          <a:off x="144338" y="2709117"/>
          <a:ext cx="8820150" cy="3744219"/>
        </p:xfrm>
        <a:graphic>
          <a:graphicData uri="http://schemas.openxmlformats.org/drawingml/2006/table">
            <a:tbl>
              <a:tblPr firstRow="1" bandRow="1">
                <a:tableStyleId>{5C22544A-7EE6-4342-B048-85BDC9FD1C3A}</a:tableStyleId>
              </a:tblPr>
              <a:tblGrid>
                <a:gridCol w="3275534"/>
                <a:gridCol w="2808312"/>
                <a:gridCol w="2736304"/>
              </a:tblGrid>
              <a:tr h="3744219">
                <a:tc>
                  <a:txBody>
                    <a:bodyPr/>
                    <a:lstStyle/>
                    <a:p>
                      <a:pPr marL="533400" indent="-533400" algn="just">
                        <a:spcBef>
                          <a:spcPct val="20000"/>
                        </a:spcBef>
                        <a:buFont typeface="Wingdings" panose="05000000000000000000" pitchFamily="2" charset="2"/>
                        <a:buNone/>
                      </a:pPr>
                      <a:r>
                        <a:rPr lang="en-US" altLang="zh-CN" sz="2800" dirty="0" smtClean="0">
                          <a:solidFill>
                            <a:schemeClr val="tx1"/>
                          </a:solidFill>
                          <a:latin typeface="Times New Roman" panose="02020603050405020304" pitchFamily="18" charset="0"/>
                        </a:rPr>
                        <a:t> </a:t>
                      </a:r>
                      <a:r>
                        <a:rPr lang="en-US" altLang="zh-CN" sz="2400" dirty="0" smtClean="0">
                          <a:solidFill>
                            <a:schemeClr val="tx1"/>
                          </a:solidFill>
                          <a:latin typeface="Times New Roman" panose="02020603050405020304" pitchFamily="18" charset="0"/>
                        </a:rPr>
                        <a:t>semaphore </a:t>
                      </a:r>
                      <a:r>
                        <a:rPr lang="en-US" altLang="zh-CN" sz="2400" dirty="0" err="1" smtClean="0">
                          <a:solidFill>
                            <a:schemeClr val="tx1"/>
                          </a:solidFill>
                          <a:latin typeface="Times New Roman" panose="02020603050405020304" pitchFamily="18" charset="0"/>
                        </a:rPr>
                        <a:t>mutex</a:t>
                      </a:r>
                      <a:r>
                        <a:rPr lang="en-US" altLang="zh-CN" sz="2400" dirty="0" smtClean="0">
                          <a:solidFill>
                            <a:schemeClr val="tx1"/>
                          </a:solidFill>
                          <a:latin typeface="Times New Roman" panose="02020603050405020304" pitchFamily="18" charset="0"/>
                        </a:rPr>
                        <a:t>;</a:t>
                      </a:r>
                      <a:endParaRPr lang="en-US" altLang="zh-CN" sz="24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 main( )</a:t>
                      </a:r>
                      <a:endParaRPr lang="en-US" altLang="zh-CN" sz="24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 {</a:t>
                      </a:r>
                      <a:endParaRPr lang="en-US" altLang="zh-CN" sz="24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      </a:t>
                      </a:r>
                      <a:r>
                        <a:rPr lang="en-US" altLang="zh-CN" sz="2000" dirty="0" err="1" smtClean="0">
                          <a:solidFill>
                            <a:schemeClr val="tx1"/>
                          </a:solidFill>
                          <a:latin typeface="Times New Roman" panose="02020603050405020304" pitchFamily="18" charset="0"/>
                        </a:rPr>
                        <a:t>mutex</a:t>
                      </a:r>
                      <a:r>
                        <a:rPr lang="en-US" altLang="zh-CN" sz="2000" dirty="0" smtClean="0">
                          <a:solidFill>
                            <a:schemeClr val="tx1"/>
                          </a:solidFill>
                          <a:latin typeface="Times New Roman" panose="02020603050405020304" pitchFamily="18" charset="0"/>
                        </a:rPr>
                        <a:t>=1</a:t>
                      </a:r>
                      <a:r>
                        <a:rPr lang="zh-CN" altLang="en-US" sz="2000" dirty="0" smtClean="0">
                          <a:solidFill>
                            <a:schemeClr val="tx1"/>
                          </a:solidFill>
                          <a:latin typeface="Times New Roman" panose="02020603050405020304" pitchFamily="18" charset="0"/>
                        </a:rPr>
                        <a:t>；       </a:t>
                      </a:r>
                      <a:endParaRPr lang="zh-CN" altLang="en-US" sz="20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zh-CN" altLang="en-US" sz="2400" dirty="0" smtClean="0">
                          <a:solidFill>
                            <a:schemeClr val="accent1"/>
                          </a:solidFill>
                          <a:latin typeface="Times New Roman" panose="02020603050405020304" pitchFamily="18" charset="0"/>
                        </a:rPr>
                        <a:t>     </a:t>
                      </a:r>
                      <a:r>
                        <a:rPr lang="en-US" altLang="zh-CN" sz="2400" dirty="0" err="1" smtClean="0">
                          <a:solidFill>
                            <a:schemeClr val="accent1"/>
                          </a:solidFill>
                          <a:latin typeface="Times New Roman" panose="02020603050405020304" pitchFamily="18" charset="0"/>
                        </a:rPr>
                        <a:t>parbegin</a:t>
                      </a:r>
                      <a:r>
                        <a:rPr lang="en-US" altLang="zh-CN" sz="2400" dirty="0" smtClean="0">
                          <a:solidFill>
                            <a:schemeClr val="tx1"/>
                          </a:solidFill>
                          <a:latin typeface="Times New Roman" panose="02020603050405020304" pitchFamily="18" charset="0"/>
                        </a:rPr>
                        <a:t>(p</a:t>
                      </a:r>
                      <a:r>
                        <a:rPr lang="en-US" altLang="zh-CN" sz="2400" baseline="-25000" dirty="0" smtClean="0">
                          <a:solidFill>
                            <a:schemeClr val="tx1"/>
                          </a:solidFill>
                          <a:latin typeface="Times New Roman" panose="02020603050405020304" pitchFamily="18" charset="0"/>
                        </a:rPr>
                        <a:t>a</a:t>
                      </a:r>
                      <a:r>
                        <a:rPr lang="en-US" altLang="zh-CN" sz="2400" dirty="0" smtClean="0">
                          <a:solidFill>
                            <a:schemeClr val="tx1"/>
                          </a:solidFill>
                          <a:latin typeface="Times New Roman" panose="02020603050405020304" pitchFamily="18" charset="0"/>
                        </a:rPr>
                        <a:t>(),</a:t>
                      </a:r>
                      <a:r>
                        <a:rPr lang="zh-CN" altLang="en-US" sz="2400" dirty="0" smtClean="0">
                          <a:solidFill>
                            <a:schemeClr val="tx1"/>
                          </a:solidFill>
                          <a:latin typeface="Times New Roman" panose="02020603050405020304" pitchFamily="18" charset="0"/>
                        </a:rPr>
                        <a:t> </a:t>
                      </a:r>
                      <a:r>
                        <a:rPr lang="en-US" altLang="zh-CN" sz="2400" dirty="0" err="1" smtClean="0">
                          <a:solidFill>
                            <a:schemeClr val="tx1"/>
                          </a:solidFill>
                          <a:latin typeface="Times New Roman" panose="02020603050405020304" pitchFamily="18" charset="0"/>
                        </a:rPr>
                        <a:t>p</a:t>
                      </a:r>
                      <a:r>
                        <a:rPr lang="en-US" altLang="zh-CN" sz="2400" baseline="-25000" dirty="0" err="1" smtClean="0">
                          <a:solidFill>
                            <a:schemeClr val="tx1"/>
                          </a:solidFill>
                          <a:latin typeface="Times New Roman" panose="02020603050405020304" pitchFamily="18" charset="0"/>
                        </a:rPr>
                        <a:t>b</a:t>
                      </a:r>
                      <a:r>
                        <a:rPr lang="en-US" altLang="zh-CN" sz="2400" dirty="0" smtClean="0">
                          <a:solidFill>
                            <a:schemeClr val="tx1"/>
                          </a:solidFill>
                          <a:latin typeface="Times New Roman" panose="02020603050405020304" pitchFamily="18" charset="0"/>
                        </a:rPr>
                        <a:t>( );)</a:t>
                      </a:r>
                      <a:endParaRPr lang="en-US" altLang="zh-CN" sz="24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 }</a:t>
                      </a:r>
                      <a:endParaRPr lang="zh-CN" altLang="en-US" sz="2400" dirty="0"/>
                    </a:p>
                  </a:txBody>
                  <a:tcPr marL="91424" marR="91424"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533400" indent="-533400" algn="l">
                        <a:spcBef>
                          <a:spcPct val="20000"/>
                        </a:spcBef>
                        <a:buFont typeface="Wingdings" panose="05000000000000000000" pitchFamily="2" charset="2"/>
                        <a:buNone/>
                      </a:pPr>
                      <a:r>
                        <a:rPr lang="en-US" altLang="zh-CN" sz="2400" b="0" dirty="0" smtClean="0">
                          <a:solidFill>
                            <a:schemeClr val="tx1"/>
                          </a:solidFill>
                          <a:latin typeface="Times New Roman" panose="02020603050405020304" pitchFamily="18" charset="0"/>
                        </a:rPr>
                        <a:t>  </a:t>
                      </a:r>
                      <a:r>
                        <a:rPr lang="en-US" altLang="zh-CN" sz="2400" b="1" dirty="0" smtClean="0">
                          <a:solidFill>
                            <a:schemeClr val="tx1"/>
                          </a:solidFill>
                          <a:latin typeface="Times New Roman" panose="02020603050405020304" pitchFamily="18" charset="0"/>
                        </a:rPr>
                        <a:t>p</a:t>
                      </a:r>
                      <a:r>
                        <a:rPr lang="en-US" altLang="zh-CN" sz="2400" b="1" baseline="-25000" dirty="0" smtClean="0">
                          <a:solidFill>
                            <a:schemeClr val="tx1"/>
                          </a:solidFill>
                          <a:latin typeface="Times New Roman" panose="02020603050405020304" pitchFamily="18" charset="0"/>
                        </a:rPr>
                        <a:t>a</a:t>
                      </a:r>
                      <a:r>
                        <a:rPr lang="en-US" altLang="zh-CN" sz="2400" b="1" dirty="0" smtClean="0">
                          <a:solidFill>
                            <a:schemeClr val="tx1"/>
                          </a:solidFill>
                          <a:latin typeface="Times New Roman" panose="02020603050405020304" pitchFamily="18" charset="0"/>
                        </a:rPr>
                        <a:t>( )</a:t>
                      </a:r>
                      <a:endParaRPr lang="en-US" altLang="zh-CN" sz="2400" b="1" dirty="0" smtClean="0">
                        <a:solidFill>
                          <a:schemeClr val="tx1"/>
                        </a:solidFill>
                        <a:latin typeface="Times New Roman" panose="02020603050405020304" pitchFamily="18" charset="0"/>
                      </a:endParaRPr>
                    </a:p>
                    <a:p>
                      <a:pPr marL="533400" indent="-533400" algn="l">
                        <a:spcBef>
                          <a:spcPct val="20000"/>
                        </a:spcBef>
                        <a:buFont typeface="Wingdings" panose="05000000000000000000" pitchFamily="2" charset="2"/>
                        <a:buNone/>
                      </a:pPr>
                      <a:r>
                        <a:rPr lang="en-US" altLang="zh-CN" sz="2400" b="1" dirty="0" smtClean="0">
                          <a:solidFill>
                            <a:schemeClr val="tx1"/>
                          </a:solidFill>
                          <a:latin typeface="Times New Roman" panose="02020603050405020304" pitchFamily="18" charset="0"/>
                        </a:rPr>
                        <a:t> {                                  </a:t>
                      </a:r>
                      <a:endParaRPr lang="en-US" altLang="zh-CN" sz="2400" b="1" dirty="0" smtClean="0">
                        <a:solidFill>
                          <a:schemeClr val="tx1"/>
                        </a:solidFill>
                        <a:latin typeface="Times New Roman" panose="02020603050405020304" pitchFamily="18" charset="0"/>
                        <a:sym typeface="MT Extra" panose="05050102010205020202" pitchFamily="18" charset="2"/>
                      </a:endParaRPr>
                    </a:p>
                    <a:p>
                      <a:pPr marL="533400" indent="-533400" algn="just">
                        <a:spcBef>
                          <a:spcPct val="20000"/>
                        </a:spcBef>
                        <a:buFont typeface="Wingdings" panose="05000000000000000000" pitchFamily="2" charset="2"/>
                        <a:buNone/>
                      </a:pPr>
                      <a:r>
                        <a:rPr lang="en-US" altLang="zh-CN" sz="2400" b="1" dirty="0" smtClean="0">
                          <a:solidFill>
                            <a:schemeClr val="tx1"/>
                          </a:solidFill>
                          <a:latin typeface="Times New Roman" panose="02020603050405020304" pitchFamily="18" charset="0"/>
                          <a:sym typeface="MT Extra" panose="05050102010205020202" pitchFamily="18" charset="2"/>
                        </a:rPr>
                        <a:t>             </a:t>
                      </a:r>
                      <a:endParaRPr lang="en-US" altLang="zh-CN" sz="2400" b="1" dirty="0" smtClean="0">
                        <a:solidFill>
                          <a:schemeClr val="tx1"/>
                        </a:solidFill>
                        <a:latin typeface="Times New Roman" panose="02020603050405020304" pitchFamily="18" charset="0"/>
                        <a:sym typeface="MT Extra" panose="05050102010205020202" pitchFamily="18" charset="2"/>
                      </a:endParaRPr>
                    </a:p>
                    <a:p>
                      <a:pPr marL="533400" indent="-533400" algn="just">
                        <a:spcBef>
                          <a:spcPct val="20000"/>
                        </a:spcBef>
                        <a:buFont typeface="Wingdings" panose="05000000000000000000" pitchFamily="2" charset="2"/>
                        <a:buNone/>
                      </a:pPr>
                      <a:r>
                        <a:rPr lang="en-US" altLang="zh-CN" sz="2400" b="1" dirty="0" smtClean="0">
                          <a:solidFill>
                            <a:schemeClr val="tx1"/>
                          </a:solidFill>
                          <a:latin typeface="Times New Roman" panose="02020603050405020304" pitchFamily="18" charset="0"/>
                        </a:rPr>
                        <a:t>      wait(</a:t>
                      </a:r>
                      <a:r>
                        <a:rPr lang="en-US" altLang="zh-CN" sz="2400" b="1" dirty="0" err="1" smtClean="0">
                          <a:solidFill>
                            <a:schemeClr val="tx1"/>
                          </a:solidFill>
                          <a:latin typeface="Times New Roman" panose="02020603050405020304" pitchFamily="18" charset="0"/>
                        </a:rPr>
                        <a:t>mutex</a:t>
                      </a:r>
                      <a:r>
                        <a:rPr lang="en-US" altLang="zh-CN" sz="2400" b="1" dirty="0" smtClean="0">
                          <a:solidFill>
                            <a:schemeClr val="tx1"/>
                          </a:solidFill>
                          <a:latin typeface="Times New Roman" panose="02020603050405020304" pitchFamily="18" charset="0"/>
                        </a:rPr>
                        <a:t>)</a:t>
                      </a:r>
                      <a:r>
                        <a:rPr lang="zh-CN" altLang="en-US" sz="2400" b="1" dirty="0" smtClean="0">
                          <a:solidFill>
                            <a:schemeClr val="tx1"/>
                          </a:solidFill>
                          <a:latin typeface="Times New Roman" panose="02020603050405020304" pitchFamily="18" charset="0"/>
                        </a:rPr>
                        <a:t>；</a:t>
                      </a:r>
                      <a:endParaRPr lang="en-US" altLang="zh-CN" sz="2400" b="1"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400" b="1" dirty="0" smtClean="0">
                          <a:solidFill>
                            <a:schemeClr val="tx1"/>
                          </a:solidFill>
                          <a:latin typeface="Times New Roman" panose="02020603050405020304" pitchFamily="18" charset="0"/>
                        </a:rPr>
                        <a:t>            </a:t>
                      </a:r>
                      <a:r>
                        <a:rPr lang="en-US" altLang="zh-CN" sz="2400" b="1" dirty="0" err="1" smtClean="0">
                          <a:solidFill>
                            <a:schemeClr val="tx1"/>
                          </a:solidFill>
                          <a:latin typeface="Times New Roman" panose="02020603050405020304" pitchFamily="18" charset="0"/>
                        </a:rPr>
                        <a:t>cs</a:t>
                      </a:r>
                      <a:r>
                        <a:rPr lang="en-US" altLang="zh-CN" sz="2400" b="1" baseline="-25000" dirty="0" err="1" smtClean="0">
                          <a:solidFill>
                            <a:schemeClr val="tx1"/>
                          </a:solidFill>
                          <a:latin typeface="Times New Roman" panose="02020603050405020304" pitchFamily="18" charset="0"/>
                        </a:rPr>
                        <a:t>a</a:t>
                      </a:r>
                      <a:r>
                        <a:rPr lang="en-US" altLang="zh-CN" sz="2400" b="1" dirty="0" smtClean="0">
                          <a:solidFill>
                            <a:schemeClr val="tx1"/>
                          </a:solidFill>
                          <a:latin typeface="Times New Roman" panose="02020603050405020304" pitchFamily="18" charset="0"/>
                        </a:rPr>
                        <a:t> </a:t>
                      </a:r>
                      <a:r>
                        <a:rPr lang="zh-CN" altLang="en-US" sz="2400" b="1" dirty="0" smtClean="0">
                          <a:solidFill>
                            <a:schemeClr val="tx1"/>
                          </a:solidFill>
                          <a:latin typeface="Times New Roman" panose="02020603050405020304" pitchFamily="18" charset="0"/>
                        </a:rPr>
                        <a:t>；</a:t>
                      </a:r>
                      <a:endParaRPr lang="en-US" altLang="zh-CN" sz="2400" b="1"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400" b="1" dirty="0" smtClean="0">
                          <a:solidFill>
                            <a:schemeClr val="tx1"/>
                          </a:solidFill>
                          <a:latin typeface="Times New Roman" panose="02020603050405020304" pitchFamily="18" charset="0"/>
                        </a:rPr>
                        <a:t>      signal(</a:t>
                      </a:r>
                      <a:r>
                        <a:rPr lang="en-US" altLang="zh-CN" sz="2400" b="1" dirty="0" err="1" smtClean="0">
                          <a:solidFill>
                            <a:schemeClr val="tx1"/>
                          </a:solidFill>
                          <a:latin typeface="Times New Roman" panose="02020603050405020304" pitchFamily="18" charset="0"/>
                        </a:rPr>
                        <a:t>mutex</a:t>
                      </a:r>
                      <a:r>
                        <a:rPr lang="en-US" altLang="zh-CN" sz="2400" b="1" dirty="0" smtClean="0">
                          <a:solidFill>
                            <a:schemeClr val="tx1"/>
                          </a:solidFill>
                          <a:latin typeface="Times New Roman" panose="02020603050405020304" pitchFamily="18" charset="0"/>
                        </a:rPr>
                        <a:t>)</a:t>
                      </a:r>
                      <a:r>
                        <a:rPr lang="zh-CN" altLang="en-US" sz="2400" b="1" dirty="0" smtClean="0">
                          <a:solidFill>
                            <a:schemeClr val="tx1"/>
                          </a:solidFill>
                          <a:latin typeface="Times New Roman" panose="02020603050405020304" pitchFamily="18" charset="0"/>
                        </a:rPr>
                        <a:t>； </a:t>
                      </a:r>
                      <a:endParaRPr lang="en-US" altLang="zh-CN" sz="2400" b="1"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400" b="1" dirty="0" smtClean="0">
                          <a:solidFill>
                            <a:schemeClr val="tx1"/>
                          </a:solidFill>
                          <a:latin typeface="Times New Roman" panose="02020603050405020304" pitchFamily="18" charset="0"/>
                          <a:sym typeface="MT Extra" panose="05050102010205020202" pitchFamily="18" charset="2"/>
                        </a:rPr>
                        <a:t>             </a:t>
                      </a:r>
                      <a:r>
                        <a:rPr lang="zh-CN" altLang="en-US" sz="2400" b="1" dirty="0" smtClean="0">
                          <a:solidFill>
                            <a:schemeClr val="tx1"/>
                          </a:solidFill>
                          <a:latin typeface="Times New Roman" panose="02020603050405020304" pitchFamily="18" charset="0"/>
                          <a:sym typeface="MT Extra" panose="05050102010205020202" pitchFamily="18" charset="2"/>
                        </a:rPr>
                        <a:t></a:t>
                      </a:r>
                      <a:r>
                        <a:rPr lang="zh-CN" altLang="en-US" sz="2400" b="1" dirty="0" smtClean="0">
                          <a:solidFill>
                            <a:schemeClr val="tx1"/>
                          </a:solidFill>
                          <a:latin typeface="Times New Roman" panose="02020603050405020304" pitchFamily="18" charset="0"/>
                        </a:rPr>
                        <a:t> </a:t>
                      </a:r>
                      <a:endParaRPr lang="zh-CN" altLang="en-US" sz="2400" b="1"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zh-CN" altLang="en-US" sz="2400" b="1" dirty="0" smtClean="0">
                          <a:solidFill>
                            <a:schemeClr val="tx1"/>
                          </a:solidFill>
                          <a:latin typeface="Times New Roman" panose="02020603050405020304" pitchFamily="18" charset="0"/>
                        </a:rPr>
                        <a:t>     </a:t>
                      </a:r>
                      <a:r>
                        <a:rPr lang="en-US" altLang="zh-CN" sz="2400" b="1" dirty="0" smtClean="0">
                          <a:solidFill>
                            <a:schemeClr val="tx1"/>
                          </a:solidFill>
                          <a:latin typeface="Times New Roman" panose="02020603050405020304" pitchFamily="18" charset="0"/>
                        </a:rPr>
                        <a:t>}         </a:t>
                      </a:r>
                      <a:endParaRPr lang="zh-CN" altLang="en-US" sz="2400" b="1" dirty="0"/>
                    </a:p>
                  </a:txBody>
                  <a:tcPr marL="91424" marR="91424"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533400" indent="-533400" algn="l">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 </a:t>
                      </a:r>
                      <a:r>
                        <a:rPr lang="en-US" altLang="zh-CN" sz="2400" dirty="0" err="1" smtClean="0">
                          <a:solidFill>
                            <a:schemeClr val="tx1"/>
                          </a:solidFill>
                          <a:latin typeface="Times New Roman" panose="02020603050405020304" pitchFamily="18" charset="0"/>
                        </a:rPr>
                        <a:t>p</a:t>
                      </a:r>
                      <a:r>
                        <a:rPr lang="en-US" altLang="zh-CN" sz="2400" baseline="-25000" dirty="0" err="1" smtClean="0">
                          <a:solidFill>
                            <a:schemeClr val="tx1"/>
                          </a:solidFill>
                          <a:latin typeface="Times New Roman" panose="02020603050405020304" pitchFamily="18" charset="0"/>
                        </a:rPr>
                        <a:t>b</a:t>
                      </a:r>
                      <a:r>
                        <a:rPr lang="en-US" altLang="zh-CN" sz="2400" dirty="0" smtClean="0">
                          <a:solidFill>
                            <a:schemeClr val="tx1"/>
                          </a:solidFill>
                          <a:latin typeface="Times New Roman" panose="02020603050405020304" pitchFamily="18" charset="0"/>
                        </a:rPr>
                        <a:t>( )</a:t>
                      </a:r>
                      <a:endParaRPr lang="en-US" altLang="zh-CN" sz="2400" dirty="0" smtClean="0">
                        <a:solidFill>
                          <a:schemeClr val="tx1"/>
                        </a:solidFill>
                        <a:latin typeface="Times New Roman" panose="02020603050405020304" pitchFamily="18" charset="0"/>
                      </a:endParaRPr>
                    </a:p>
                    <a:p>
                      <a:pPr marL="533400" indent="-533400" algn="l">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 {                                  </a:t>
                      </a:r>
                      <a:endParaRPr lang="en-US" altLang="zh-CN" sz="2400" dirty="0" smtClean="0">
                        <a:solidFill>
                          <a:schemeClr val="tx1"/>
                        </a:solidFill>
                        <a:latin typeface="Times New Roman" panose="02020603050405020304" pitchFamily="18" charset="0"/>
                        <a:sym typeface="MT Extra" panose="05050102010205020202" pitchFamily="18" charset="2"/>
                      </a:endParaRPr>
                    </a:p>
                    <a:p>
                      <a:pPr marL="533400" indent="-533400" algn="just">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sym typeface="MT Extra" panose="05050102010205020202" pitchFamily="18" charset="2"/>
                        </a:rPr>
                        <a:t>             </a:t>
                      </a:r>
                      <a:endParaRPr lang="en-US" altLang="zh-CN" sz="2400" dirty="0" smtClean="0">
                        <a:solidFill>
                          <a:schemeClr val="tx1"/>
                        </a:solidFill>
                        <a:latin typeface="Times New Roman" panose="02020603050405020304" pitchFamily="18" charset="0"/>
                        <a:sym typeface="MT Extra" panose="05050102010205020202" pitchFamily="18" charset="2"/>
                      </a:endParaRPr>
                    </a:p>
                    <a:p>
                      <a:pPr marL="533400" indent="-533400" algn="just">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      wait(</a:t>
                      </a:r>
                      <a:r>
                        <a:rPr lang="en-US" altLang="zh-CN" sz="2400" dirty="0" err="1" smtClean="0">
                          <a:solidFill>
                            <a:schemeClr val="tx1"/>
                          </a:solidFill>
                          <a:latin typeface="Times New Roman" panose="02020603050405020304" pitchFamily="18" charset="0"/>
                        </a:rPr>
                        <a:t>mutex</a:t>
                      </a:r>
                      <a:r>
                        <a:rPr lang="en-US" altLang="zh-CN" sz="2400" dirty="0" smtClean="0">
                          <a:solidFill>
                            <a:schemeClr val="tx1"/>
                          </a:solidFill>
                          <a:latin typeface="Times New Roman" panose="02020603050405020304" pitchFamily="18" charset="0"/>
                        </a:rPr>
                        <a:t>)</a:t>
                      </a:r>
                      <a:r>
                        <a:rPr lang="zh-CN" altLang="en-US" sz="2400" dirty="0" smtClean="0">
                          <a:solidFill>
                            <a:schemeClr val="tx1"/>
                          </a:solidFill>
                          <a:latin typeface="Times New Roman" panose="02020603050405020304" pitchFamily="18" charset="0"/>
                        </a:rPr>
                        <a:t>；</a:t>
                      </a:r>
                      <a:endParaRPr lang="en-US" altLang="zh-CN" sz="24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            </a:t>
                      </a:r>
                      <a:r>
                        <a:rPr lang="en-US" altLang="zh-CN" sz="2400" dirty="0" err="1" smtClean="0">
                          <a:solidFill>
                            <a:schemeClr val="tx1"/>
                          </a:solidFill>
                          <a:latin typeface="Times New Roman" panose="02020603050405020304" pitchFamily="18" charset="0"/>
                        </a:rPr>
                        <a:t>cs</a:t>
                      </a:r>
                      <a:r>
                        <a:rPr lang="en-US" altLang="zh-CN" sz="2400" baseline="-25000" dirty="0" err="1" smtClean="0">
                          <a:solidFill>
                            <a:schemeClr val="tx1"/>
                          </a:solidFill>
                          <a:latin typeface="Times New Roman" panose="02020603050405020304" pitchFamily="18" charset="0"/>
                        </a:rPr>
                        <a:t>b</a:t>
                      </a:r>
                      <a:r>
                        <a:rPr lang="en-US" altLang="zh-CN" sz="2400" baseline="-25000" dirty="0" smtClean="0">
                          <a:solidFill>
                            <a:schemeClr val="tx1"/>
                          </a:solidFill>
                          <a:latin typeface="Times New Roman" panose="02020603050405020304" pitchFamily="18" charset="0"/>
                        </a:rPr>
                        <a:t> </a:t>
                      </a:r>
                      <a:r>
                        <a:rPr lang="zh-CN" altLang="en-US" sz="2400" dirty="0" smtClean="0">
                          <a:solidFill>
                            <a:schemeClr val="tx1"/>
                          </a:solidFill>
                          <a:latin typeface="Times New Roman" panose="02020603050405020304" pitchFamily="18" charset="0"/>
                        </a:rPr>
                        <a:t>；</a:t>
                      </a:r>
                      <a:endParaRPr lang="en-US" altLang="zh-CN" sz="24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      signal(</a:t>
                      </a:r>
                      <a:r>
                        <a:rPr lang="en-US" altLang="zh-CN" sz="2400" dirty="0" err="1" smtClean="0">
                          <a:solidFill>
                            <a:schemeClr val="tx1"/>
                          </a:solidFill>
                          <a:latin typeface="Times New Roman" panose="02020603050405020304" pitchFamily="18" charset="0"/>
                        </a:rPr>
                        <a:t>mutex</a:t>
                      </a:r>
                      <a:r>
                        <a:rPr lang="en-US" altLang="zh-CN" sz="2400" b="1" dirty="0" smtClean="0">
                          <a:solidFill>
                            <a:schemeClr val="tx1"/>
                          </a:solidFill>
                          <a:latin typeface="Times New Roman" panose="02020603050405020304" pitchFamily="18" charset="0"/>
                        </a:rPr>
                        <a:t>)</a:t>
                      </a:r>
                      <a:r>
                        <a:rPr lang="zh-CN" altLang="en-US" sz="2400" b="1" dirty="0" smtClean="0">
                          <a:solidFill>
                            <a:schemeClr val="tx1"/>
                          </a:solidFill>
                          <a:latin typeface="Times New Roman" panose="02020603050405020304" pitchFamily="18" charset="0"/>
                        </a:rPr>
                        <a:t>；</a:t>
                      </a:r>
                      <a:r>
                        <a:rPr lang="zh-CN" altLang="en-US" sz="2400" dirty="0" smtClean="0">
                          <a:solidFill>
                            <a:schemeClr val="tx1"/>
                          </a:solidFill>
                          <a:latin typeface="Times New Roman" panose="02020603050405020304" pitchFamily="18" charset="0"/>
                        </a:rPr>
                        <a:t> </a:t>
                      </a:r>
                      <a:endParaRPr lang="en-US" altLang="zh-CN" sz="24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sym typeface="MT Extra" panose="05050102010205020202" pitchFamily="18" charset="2"/>
                        </a:rPr>
                        <a:t>             </a:t>
                      </a:r>
                      <a:r>
                        <a:rPr lang="zh-CN" altLang="en-US" sz="2400" dirty="0" smtClean="0">
                          <a:solidFill>
                            <a:schemeClr val="tx1"/>
                          </a:solidFill>
                          <a:latin typeface="Times New Roman" panose="02020603050405020304" pitchFamily="18" charset="0"/>
                          <a:sym typeface="MT Extra" panose="05050102010205020202" pitchFamily="18" charset="2"/>
                        </a:rPr>
                        <a:t></a:t>
                      </a:r>
                      <a:r>
                        <a:rPr lang="zh-CN" altLang="en-US" sz="2400" dirty="0" smtClean="0">
                          <a:solidFill>
                            <a:schemeClr val="tx1"/>
                          </a:solidFill>
                          <a:latin typeface="Times New Roman" panose="02020603050405020304" pitchFamily="18" charset="0"/>
                        </a:rPr>
                        <a:t> </a:t>
                      </a:r>
                      <a:endParaRPr lang="zh-CN" altLang="en-US" sz="24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zh-CN" altLang="en-US" sz="2400" dirty="0" smtClean="0">
                          <a:solidFill>
                            <a:schemeClr val="tx1"/>
                          </a:solidFill>
                          <a:latin typeface="Times New Roman" panose="02020603050405020304" pitchFamily="18" charset="0"/>
                        </a:rPr>
                        <a:t>     </a:t>
                      </a:r>
                      <a:r>
                        <a:rPr lang="en-US" altLang="zh-CN" sz="2400" dirty="0" smtClean="0">
                          <a:solidFill>
                            <a:schemeClr val="tx1"/>
                          </a:solidFill>
                          <a:latin typeface="Times New Roman" panose="02020603050405020304" pitchFamily="18" charset="0"/>
                        </a:rPr>
                        <a:t>} </a:t>
                      </a:r>
                      <a:r>
                        <a:rPr lang="en-US" altLang="zh-CN" sz="2400" b="0" dirty="0" smtClean="0">
                          <a:solidFill>
                            <a:schemeClr val="tx1"/>
                          </a:solidFill>
                          <a:latin typeface="Times New Roman" panose="02020603050405020304" pitchFamily="18" charset="0"/>
                        </a:rPr>
                        <a:t>        </a:t>
                      </a:r>
                      <a:endParaRPr lang="zh-CN" altLang="en-US" sz="2400" dirty="0"/>
                    </a:p>
                  </a:txBody>
                  <a:tcPr marL="91424" marR="91424"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58381" name="Rectangle 2"/>
          <p:cNvSpPr txBox="1">
            <a:spLocks noChangeArrowheads="1"/>
          </p:cNvSpPr>
          <p:nvPr/>
        </p:nvSpPr>
        <p:spPr bwMode="auto">
          <a:xfrm>
            <a:off x="467544" y="692696"/>
            <a:ext cx="2915816"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a:lnSpc>
                <a:spcPct val="90000"/>
              </a:lnSpc>
              <a:spcBef>
                <a:spcPct val="0"/>
              </a:spcBef>
              <a:defRPr/>
            </a:pPr>
            <a:r>
              <a:rPr lang="en-US" altLang="zh-CN" sz="2800" dirty="0" smtClean="0">
                <a:solidFill>
                  <a:srgbClr val="C00000"/>
                </a:solidFill>
                <a:ea typeface="仿宋" panose="02010609060101010101" charset="-122"/>
              </a:rPr>
              <a:t>4. </a:t>
            </a:r>
            <a:r>
              <a:rPr lang="zh-CN" altLang="en-US" sz="2800" dirty="0" smtClean="0">
                <a:solidFill>
                  <a:srgbClr val="C00000"/>
                </a:solidFill>
                <a:ea typeface="仿宋" panose="02010609060101010101" charset="-122"/>
              </a:rPr>
              <a:t>信号量机制</a:t>
            </a:r>
            <a:endParaRPr lang="en-US" altLang="zh-CN" sz="2800" dirty="0">
              <a:solidFill>
                <a:srgbClr val="C00000"/>
              </a:solidFill>
              <a:ea typeface="仿宋" panose="02010609060101010101" charset="-122"/>
            </a:endParaRPr>
          </a:p>
        </p:txBody>
      </p:sp>
      <p:sp>
        <p:nvSpPr>
          <p:cNvPr id="6" name="椭圆形标注 5"/>
          <p:cNvSpPr/>
          <p:nvPr/>
        </p:nvSpPr>
        <p:spPr bwMode="auto">
          <a:xfrm>
            <a:off x="4716465" y="1770981"/>
            <a:ext cx="1800225" cy="649287"/>
          </a:xfrm>
          <a:prstGeom prst="wedgeEllipseCallout">
            <a:avLst>
              <a:gd name="adj1" fmla="val -50179"/>
              <a:gd name="adj2" fmla="val 316266"/>
            </a:avLst>
          </a:prstGeom>
          <a:solidFill>
            <a:schemeClr val="accent2">
              <a:lumMod val="40000"/>
              <a:lumOff val="60000"/>
            </a:schemeClr>
          </a:solidFill>
          <a:ln w="38100">
            <a:solidFill>
              <a:srgbClr val="C00000"/>
            </a:solidFill>
          </a:ln>
          <a:effectLst/>
        </p:spPr>
        <p:txBody>
          <a:bodyPr/>
          <a:lstStyle/>
          <a:p>
            <a:pPr marL="609600" indent="-609600">
              <a:defRPr/>
            </a:pPr>
            <a:r>
              <a:rPr lang="en-US" altLang="zh-CN" dirty="0" err="1" smtClean="0"/>
              <a:t>mutex</a:t>
            </a:r>
            <a:r>
              <a:rPr lang="en-US" altLang="zh-CN" dirty="0" smtClean="0"/>
              <a:t>=0</a:t>
            </a:r>
            <a:endParaRPr lang="zh-CN" altLang="en-US" dirty="0"/>
          </a:p>
        </p:txBody>
      </p:sp>
      <p:sp>
        <p:nvSpPr>
          <p:cNvPr id="7" name="椭圆形标注 6"/>
          <p:cNvSpPr/>
          <p:nvPr/>
        </p:nvSpPr>
        <p:spPr bwMode="auto">
          <a:xfrm>
            <a:off x="6875465" y="1484784"/>
            <a:ext cx="2124075" cy="1079500"/>
          </a:xfrm>
          <a:prstGeom prst="wedgeEllipseCallout">
            <a:avLst>
              <a:gd name="adj1" fmla="val -9623"/>
              <a:gd name="adj2" fmla="val 195355"/>
            </a:avLst>
          </a:prstGeom>
          <a:solidFill>
            <a:schemeClr val="accent2">
              <a:lumMod val="40000"/>
              <a:lumOff val="60000"/>
            </a:schemeClr>
          </a:solidFill>
          <a:ln w="38100">
            <a:solidFill>
              <a:srgbClr val="C00000"/>
            </a:solidFill>
          </a:ln>
          <a:effectLst/>
        </p:spPr>
        <p:txBody>
          <a:bodyPr/>
          <a:lstStyle/>
          <a:p>
            <a:pPr marL="609600" indent="-609600">
              <a:defRPr/>
            </a:pPr>
            <a:r>
              <a:rPr lang="en-US" altLang="zh-CN" dirty="0" err="1" smtClean="0"/>
              <a:t>mutex</a:t>
            </a:r>
            <a:r>
              <a:rPr lang="en-US" altLang="zh-CN" dirty="0"/>
              <a:t>=-1</a:t>
            </a:r>
            <a:endParaRPr lang="en-US" altLang="zh-CN" dirty="0"/>
          </a:p>
          <a:p>
            <a:pPr marL="609600" indent="-609600">
              <a:defRPr/>
            </a:pPr>
            <a:r>
              <a:rPr lang="en-US" altLang="zh-CN" dirty="0" err="1"/>
              <a:t>Pb</a:t>
            </a:r>
            <a:r>
              <a:rPr lang="zh-CN" altLang="en-US" dirty="0"/>
              <a:t>等待</a:t>
            </a:r>
            <a:endParaRPr lang="zh-CN" altLang="en-US" dirty="0"/>
          </a:p>
        </p:txBody>
      </p:sp>
      <p:sp>
        <p:nvSpPr>
          <p:cNvPr id="8" name="椭圆形标注 7"/>
          <p:cNvSpPr/>
          <p:nvPr/>
        </p:nvSpPr>
        <p:spPr bwMode="auto">
          <a:xfrm>
            <a:off x="3708400" y="5732957"/>
            <a:ext cx="1943100" cy="1008063"/>
          </a:xfrm>
          <a:prstGeom prst="wedgeEllipseCallout">
            <a:avLst>
              <a:gd name="adj1" fmla="val 10813"/>
              <a:gd name="adj2" fmla="val -101297"/>
            </a:avLst>
          </a:prstGeom>
          <a:solidFill>
            <a:schemeClr val="accent2">
              <a:lumMod val="40000"/>
              <a:lumOff val="60000"/>
            </a:schemeClr>
          </a:solidFill>
          <a:ln w="38100">
            <a:solidFill>
              <a:srgbClr val="C00000"/>
            </a:solidFill>
          </a:ln>
          <a:effectLst/>
        </p:spPr>
        <p:txBody>
          <a:bodyPr/>
          <a:lstStyle/>
          <a:p>
            <a:pPr marL="609600" indent="-609600">
              <a:defRPr/>
            </a:pPr>
            <a:r>
              <a:rPr lang="en-US" altLang="zh-CN" dirty="0" err="1" smtClean="0"/>
              <a:t>mutex</a:t>
            </a:r>
            <a:r>
              <a:rPr lang="en-US" altLang="zh-CN" dirty="0" smtClean="0"/>
              <a:t>=0</a:t>
            </a:r>
            <a:endParaRPr lang="en-US" altLang="zh-CN" dirty="0"/>
          </a:p>
          <a:p>
            <a:pPr marL="609600" indent="-609600">
              <a:defRPr/>
            </a:pPr>
            <a:r>
              <a:rPr lang="zh-CN" altLang="en-US" dirty="0"/>
              <a:t>唤醒</a:t>
            </a:r>
            <a:r>
              <a:rPr lang="en-US" altLang="zh-CN" dirty="0" err="1"/>
              <a:t>Pb</a:t>
            </a:r>
            <a:endParaRPr lang="zh-CN" altLang="en-US" dirty="0"/>
          </a:p>
        </p:txBody>
      </p:sp>
      <p:sp>
        <p:nvSpPr>
          <p:cNvPr id="9" name="椭圆形标注 8"/>
          <p:cNvSpPr/>
          <p:nvPr/>
        </p:nvSpPr>
        <p:spPr bwMode="auto">
          <a:xfrm>
            <a:off x="6588125" y="5661248"/>
            <a:ext cx="2305050" cy="1008063"/>
          </a:xfrm>
          <a:prstGeom prst="wedgeEllipseCallout">
            <a:avLst>
              <a:gd name="adj1" fmla="val -1175"/>
              <a:gd name="adj2" fmla="val -96423"/>
            </a:avLst>
          </a:prstGeom>
          <a:solidFill>
            <a:schemeClr val="accent2">
              <a:lumMod val="40000"/>
              <a:lumOff val="60000"/>
            </a:schemeClr>
          </a:solidFill>
          <a:ln w="38100">
            <a:solidFill>
              <a:srgbClr val="C00000"/>
            </a:solidFill>
          </a:ln>
          <a:effectLst/>
        </p:spPr>
        <p:txBody>
          <a:bodyPr/>
          <a:lstStyle/>
          <a:p>
            <a:pPr marL="609600" indent="-609600">
              <a:defRPr/>
            </a:pPr>
            <a:r>
              <a:rPr lang="en-US" altLang="zh-CN" dirty="0" err="1" smtClean="0"/>
              <a:t>mutex</a:t>
            </a:r>
            <a:r>
              <a:rPr lang="en-US" altLang="zh-CN" dirty="0" smtClean="0"/>
              <a:t>=1</a:t>
            </a:r>
            <a:endParaRPr lang="en-US" altLang="zh-CN" dirty="0"/>
          </a:p>
          <a:p>
            <a:pPr marL="609600" indent="-609600">
              <a:defRPr/>
            </a:pPr>
            <a:r>
              <a:rPr lang="zh-CN" altLang="en-US" dirty="0"/>
              <a:t>打印机空闲</a:t>
            </a:r>
            <a:endParaRPr lang="zh-CN" altLang="en-US" dirty="0"/>
          </a:p>
        </p:txBody>
      </p:sp>
      <p:sp>
        <p:nvSpPr>
          <p:cNvPr id="12" name="Rectangle 2"/>
          <p:cNvSpPr txBox="1">
            <a:spLocks noChangeArrowheads="1"/>
          </p:cNvSpPr>
          <p:nvPr/>
        </p:nvSpPr>
        <p:spPr bwMode="auto">
          <a:xfrm>
            <a:off x="2699794" y="-27384"/>
            <a:ext cx="5760541"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3600" dirty="0" smtClean="0">
                <a:solidFill>
                  <a:srgbClr val="0000FF"/>
                </a:solidFill>
              </a:rPr>
              <a:t>3.4.2 </a:t>
            </a:r>
            <a:r>
              <a:rPr lang="zh-CN" altLang="en-US" sz="3600" dirty="0" smtClean="0">
                <a:solidFill>
                  <a:srgbClr val="0000FF"/>
                </a:solidFill>
              </a:rPr>
              <a:t>进程同步机制及应用</a:t>
            </a:r>
            <a:endParaRPr lang="zh-CN" altLang="en-US" sz="3600" dirty="0">
              <a:solidFill>
                <a:srgbClr val="0000FF"/>
              </a:solidFill>
              <a:ea typeface="MS PGothic" panose="020B0600070205080204" pitchFamily="34" charset="-128"/>
            </a:endParaRPr>
          </a:p>
        </p:txBody>
      </p:sp>
      <p:sp>
        <p:nvSpPr>
          <p:cNvPr id="13" name="矩形 12"/>
          <p:cNvSpPr/>
          <p:nvPr/>
        </p:nvSpPr>
        <p:spPr>
          <a:xfrm>
            <a:off x="107504" y="44624"/>
            <a:ext cx="4572000" cy="1323439"/>
          </a:xfrm>
          <a:prstGeom prst="rect">
            <a:avLst/>
          </a:prstGeom>
          <a:solidFill>
            <a:srgbClr val="D8E8EA"/>
          </a:solidFill>
        </p:spPr>
        <p:txBody>
          <a:bodyPr wrap="square">
            <a:spAutoFit/>
          </a:bodyPr>
          <a:lstStyle/>
          <a:p>
            <a:pPr eaLnBrk="1" hangingPunct="1">
              <a:spcBef>
                <a:spcPct val="0"/>
              </a:spcBef>
            </a:pPr>
            <a:r>
              <a:rPr kumimoji="1" lang="en-US" altLang="zh-CN" dirty="0" smtClean="0">
                <a:latin typeface="Times New Roman" panose="02020603050405020304" pitchFamily="18" charset="0"/>
              </a:rPr>
              <a:t>wait(S){</a:t>
            </a:r>
            <a:endParaRPr kumimoji="1" lang="en-US" altLang="zh-CN" dirty="0" smtClean="0">
              <a:latin typeface="Times New Roman" panose="02020603050405020304" pitchFamily="18" charset="0"/>
            </a:endParaRPr>
          </a:p>
          <a:p>
            <a:pPr eaLnBrk="1" hangingPunct="1">
              <a:spcBef>
                <a:spcPct val="0"/>
              </a:spcBef>
            </a:pPr>
            <a:r>
              <a:rPr kumimoji="1" lang="en-US" altLang="zh-CN" dirty="0" smtClean="0">
                <a:latin typeface="Times New Roman" panose="02020603050405020304" pitchFamily="18" charset="0"/>
              </a:rPr>
              <a:t>      S-&gt;value--;</a:t>
            </a:r>
            <a:endParaRPr kumimoji="1" lang="en-US" altLang="zh-CN" dirty="0" smtClean="0">
              <a:latin typeface="Times New Roman" panose="02020603050405020304" pitchFamily="18" charset="0"/>
            </a:endParaRPr>
          </a:p>
          <a:p>
            <a:pPr eaLnBrk="1" hangingPunct="1">
              <a:spcBef>
                <a:spcPct val="0"/>
              </a:spcBef>
            </a:pPr>
            <a:r>
              <a:rPr kumimoji="1" lang="en-US" altLang="zh-CN" dirty="0" smtClean="0">
                <a:latin typeface="Times New Roman" panose="02020603050405020304" pitchFamily="18" charset="0"/>
              </a:rPr>
              <a:t>      if(S-&gt;value&lt;0) then  sleep(S-</a:t>
            </a:r>
            <a:r>
              <a:rPr kumimoji="1" lang="en-US" altLang="zh-CN" dirty="0" smtClean="0"/>
              <a:t>&gt;L</a:t>
            </a:r>
            <a:r>
              <a:rPr kumimoji="1" lang="en-US" altLang="zh-CN" dirty="0" smtClean="0">
                <a:latin typeface="Times New Roman" panose="02020603050405020304" pitchFamily="18" charset="0"/>
              </a:rPr>
              <a:t>);</a:t>
            </a:r>
            <a:endParaRPr kumimoji="1" lang="en-US" altLang="zh-CN" dirty="0" smtClean="0">
              <a:latin typeface="Times New Roman" panose="02020603050405020304" pitchFamily="18" charset="0"/>
            </a:endParaRPr>
          </a:p>
          <a:p>
            <a:pPr eaLnBrk="1" hangingPunct="1">
              <a:spcBef>
                <a:spcPct val="0"/>
              </a:spcBef>
            </a:pPr>
            <a:r>
              <a:rPr kumimoji="1" lang="en-US" altLang="zh-CN" dirty="0" smtClean="0">
                <a:latin typeface="Times New Roman" panose="02020603050405020304" pitchFamily="18" charset="0"/>
              </a:rPr>
              <a:t>}              </a:t>
            </a:r>
            <a:endParaRPr kumimoji="1" lang="en-US" altLang="zh-CN" dirty="0">
              <a:latin typeface="Times New Roman" panose="02020603050405020304" pitchFamily="18" charset="0"/>
            </a:endParaRPr>
          </a:p>
        </p:txBody>
      </p:sp>
      <p:grpSp>
        <p:nvGrpSpPr>
          <p:cNvPr id="15" name="组合 14"/>
          <p:cNvGrpSpPr/>
          <p:nvPr/>
        </p:nvGrpSpPr>
        <p:grpSpPr>
          <a:xfrm>
            <a:off x="5868144" y="4149080"/>
            <a:ext cx="216024" cy="1152128"/>
            <a:chOff x="5508104" y="908720"/>
            <a:chExt cx="432048" cy="1368152"/>
          </a:xfrm>
        </p:grpSpPr>
        <p:cxnSp>
          <p:nvCxnSpPr>
            <p:cNvPr id="16" name="直接连接符 15"/>
            <p:cNvCxnSpPr/>
            <p:nvPr/>
          </p:nvCxnSpPr>
          <p:spPr bwMode="auto">
            <a:xfrm>
              <a:off x="5508104" y="908720"/>
              <a:ext cx="432048" cy="648072"/>
            </a:xfrm>
            <a:prstGeom prst="line">
              <a:avLst/>
            </a:prstGeom>
            <a:noFill/>
            <a:ln w="38100">
              <a:solidFill>
                <a:srgbClr val="0000FF"/>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直接连接符 16"/>
            <p:cNvCxnSpPr/>
            <p:nvPr/>
          </p:nvCxnSpPr>
          <p:spPr bwMode="auto">
            <a:xfrm flipV="1">
              <a:off x="5508104" y="1555948"/>
              <a:ext cx="432048" cy="720924"/>
            </a:xfrm>
            <a:prstGeom prst="line">
              <a:avLst/>
            </a:prstGeom>
            <a:noFill/>
            <a:ln w="38100">
              <a:solidFill>
                <a:srgbClr val="0000FF"/>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18" name="组合 17"/>
          <p:cNvGrpSpPr/>
          <p:nvPr/>
        </p:nvGrpSpPr>
        <p:grpSpPr>
          <a:xfrm>
            <a:off x="8676456" y="4221088"/>
            <a:ext cx="216024" cy="1152128"/>
            <a:chOff x="5508104" y="908720"/>
            <a:chExt cx="432048" cy="1368152"/>
          </a:xfrm>
        </p:grpSpPr>
        <p:cxnSp>
          <p:nvCxnSpPr>
            <p:cNvPr id="19" name="直接连接符 18"/>
            <p:cNvCxnSpPr/>
            <p:nvPr/>
          </p:nvCxnSpPr>
          <p:spPr bwMode="auto">
            <a:xfrm>
              <a:off x="5508104" y="908720"/>
              <a:ext cx="432048" cy="648072"/>
            </a:xfrm>
            <a:prstGeom prst="line">
              <a:avLst/>
            </a:prstGeom>
            <a:noFill/>
            <a:ln w="38100">
              <a:solidFill>
                <a:srgbClr val="0000FF"/>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直接连接符 19"/>
            <p:cNvCxnSpPr/>
            <p:nvPr/>
          </p:nvCxnSpPr>
          <p:spPr bwMode="auto">
            <a:xfrm flipV="1">
              <a:off x="5508104" y="1555948"/>
              <a:ext cx="432048" cy="720924"/>
            </a:xfrm>
            <a:prstGeom prst="line">
              <a:avLst/>
            </a:prstGeom>
            <a:noFill/>
            <a:ln w="38100">
              <a:solidFill>
                <a:srgbClr val="0000FF"/>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22" name="直接箭头连接符 21"/>
          <p:cNvCxnSpPr/>
          <p:nvPr/>
        </p:nvCxnSpPr>
        <p:spPr bwMode="auto">
          <a:xfrm flipV="1">
            <a:off x="2195736" y="2204864"/>
            <a:ext cx="1512168" cy="720080"/>
          </a:xfrm>
          <a:prstGeom prst="straightConnector1">
            <a:avLst/>
          </a:prstGeom>
          <a:noFill/>
          <a:ln w="38100">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矩形 13"/>
          <p:cNvSpPr/>
          <p:nvPr/>
        </p:nvSpPr>
        <p:spPr>
          <a:xfrm>
            <a:off x="72008" y="1340768"/>
            <a:ext cx="4572000" cy="1323439"/>
          </a:xfrm>
          <a:prstGeom prst="rect">
            <a:avLst/>
          </a:prstGeom>
          <a:solidFill>
            <a:schemeClr val="accent1">
              <a:lumMod val="40000"/>
              <a:lumOff val="60000"/>
            </a:schemeClr>
          </a:solidFill>
        </p:spPr>
        <p:txBody>
          <a:bodyPr>
            <a:spAutoFit/>
          </a:bodyPr>
          <a:lstStyle/>
          <a:p>
            <a:pPr eaLnBrk="1" hangingPunct="1">
              <a:spcBef>
                <a:spcPct val="0"/>
              </a:spcBef>
            </a:pPr>
            <a:r>
              <a:rPr kumimoji="1" lang="en-US" altLang="zh-CN" dirty="0" smtClean="0">
                <a:latin typeface="Times New Roman" panose="02020603050405020304" pitchFamily="18" charset="0"/>
              </a:rPr>
              <a:t>Signal(S){</a:t>
            </a:r>
            <a:endParaRPr kumimoji="1" lang="en-US" altLang="zh-CN" dirty="0" smtClean="0">
              <a:latin typeface="Times New Roman" panose="02020603050405020304" pitchFamily="18" charset="0"/>
            </a:endParaRPr>
          </a:p>
          <a:p>
            <a:pPr eaLnBrk="1" hangingPunct="1">
              <a:spcBef>
                <a:spcPct val="0"/>
              </a:spcBef>
            </a:pPr>
            <a:r>
              <a:rPr kumimoji="1" lang="en-US" altLang="zh-CN" dirty="0" smtClean="0">
                <a:latin typeface="Times New Roman" panose="02020603050405020304" pitchFamily="18" charset="0"/>
              </a:rPr>
              <a:t>      S-&gt;value++;</a:t>
            </a:r>
            <a:endParaRPr kumimoji="1" lang="en-US" altLang="zh-CN" dirty="0" smtClean="0">
              <a:latin typeface="Times New Roman" panose="02020603050405020304" pitchFamily="18" charset="0"/>
            </a:endParaRPr>
          </a:p>
          <a:p>
            <a:pPr eaLnBrk="1" hangingPunct="1">
              <a:spcBef>
                <a:spcPct val="0"/>
              </a:spcBef>
            </a:pPr>
            <a:r>
              <a:rPr kumimoji="1" lang="en-US" altLang="zh-CN" dirty="0" smtClean="0">
                <a:latin typeface="Times New Roman" panose="02020603050405020304" pitchFamily="18" charset="0"/>
              </a:rPr>
              <a:t>      if(S-&gt;value</a:t>
            </a:r>
            <a:r>
              <a:rPr kumimoji="1" lang="zh-CN" altLang="en-US" dirty="0" smtClean="0">
                <a:latin typeface="Times New Roman" panose="02020603050405020304" pitchFamily="18" charset="0"/>
              </a:rPr>
              <a:t>≤</a:t>
            </a:r>
            <a:r>
              <a:rPr kumimoji="1" lang="en-US" altLang="zh-CN" dirty="0" smtClean="0">
                <a:latin typeface="Times New Roman" panose="02020603050405020304" pitchFamily="18" charset="0"/>
              </a:rPr>
              <a:t>0) then  wakeup(S</a:t>
            </a:r>
            <a:r>
              <a:rPr kumimoji="1" lang="en-US" altLang="zh-CN" dirty="0" smtClean="0"/>
              <a:t>-&gt;L</a:t>
            </a:r>
            <a:r>
              <a:rPr kumimoji="1" lang="en-US" altLang="zh-CN" dirty="0" smtClean="0">
                <a:latin typeface="Times New Roman" panose="02020603050405020304" pitchFamily="18" charset="0"/>
              </a:rPr>
              <a:t>);</a:t>
            </a:r>
            <a:endParaRPr kumimoji="1" lang="en-US" altLang="zh-CN" dirty="0" smtClean="0">
              <a:latin typeface="Times New Roman" panose="02020603050405020304" pitchFamily="18" charset="0"/>
            </a:endParaRPr>
          </a:p>
          <a:p>
            <a:pPr eaLnBrk="1" hangingPunct="1">
              <a:spcBef>
                <a:spcPct val="0"/>
              </a:spcBef>
            </a:pPr>
            <a:r>
              <a:rPr kumimoji="1" lang="en-US" altLang="zh-CN" dirty="0" smtClean="0">
                <a:latin typeface="Times New Roman" panose="02020603050405020304" pitchFamily="18" charset="0"/>
              </a:rPr>
              <a:t>}              </a:t>
            </a:r>
            <a:endParaRPr kumimoji="1" lang="en-US" altLang="zh-CN" dirty="0">
              <a:latin typeface="Times New Roman" panose="02020603050405020304" pitchFamily="18" charset="0"/>
            </a:endParaRPr>
          </a:p>
        </p:txBody>
      </p:sp>
      <p:sp>
        <p:nvSpPr>
          <p:cNvPr id="23" name="矩形 22"/>
          <p:cNvSpPr/>
          <p:nvPr/>
        </p:nvSpPr>
        <p:spPr bwMode="auto">
          <a:xfrm>
            <a:off x="4211960" y="4581128"/>
            <a:ext cx="936104" cy="360040"/>
          </a:xfrm>
          <a:prstGeom prst="rect">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4" name="矩形 23"/>
          <p:cNvSpPr/>
          <p:nvPr/>
        </p:nvSpPr>
        <p:spPr bwMode="auto">
          <a:xfrm>
            <a:off x="6948264" y="4581128"/>
            <a:ext cx="936104" cy="360040"/>
          </a:xfrm>
          <a:prstGeom prst="rect">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box(i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ox(in)">
                                      <p:cBhvr>
                                        <p:cTn id="19" dur="500"/>
                                        <p:tgtEl>
                                          <p:spTgt spid="2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ox(in)">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ox(i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i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ox(i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ox(in)">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ox(in)">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ox(in)">
                                      <p:cBhvr>
                                        <p:cTn id="57" dur="500"/>
                                        <p:tgtEl>
                                          <p:spTgt spid="15"/>
                                        </p:tgtEl>
                                      </p:cBhvr>
                                    </p:animEffect>
                                  </p:childTnLst>
                                </p:cTn>
                              </p:par>
                              <p:par>
                                <p:cTn id="58" presetID="4" presetClass="entr" presetSubtype="16"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box(in)">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animBg="1"/>
      <p:bldP spid="14" grpId="0" animBg="1"/>
      <p:bldP spid="23" grpId="0" animBg="1"/>
      <p:bldP spid="24"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ChangeArrowheads="1"/>
          </p:cNvSpPr>
          <p:nvPr/>
        </p:nvSpPr>
        <p:spPr bwMode="auto">
          <a:xfrm>
            <a:off x="250825" y="1239145"/>
            <a:ext cx="8569647" cy="461665"/>
          </a:xfrm>
          <a:prstGeom prst="rect">
            <a:avLst/>
          </a:prstGeom>
          <a:noFill/>
          <a:ln w="9525" algn="ctr">
            <a:noFill/>
            <a:miter lim="800000"/>
          </a:ln>
        </p:spPr>
        <p:txBody>
          <a:bodyPr wrap="square">
            <a:spAutoFit/>
          </a:bodyPr>
          <a:lstStyle/>
          <a:p>
            <a:pPr eaLnBrk="1" hangingPunct="1">
              <a:spcBef>
                <a:spcPct val="0"/>
              </a:spcBef>
            </a:pPr>
            <a:r>
              <a:rPr kumimoji="1" lang="zh-CN" altLang="en-US" sz="2400" dirty="0">
                <a:latin typeface="Times New Roman" panose="02020603050405020304" pitchFamily="18" charset="0"/>
              </a:rPr>
              <a:t>例</a:t>
            </a:r>
            <a:r>
              <a:rPr kumimoji="1" lang="en-US" altLang="zh-CN" sz="2400" dirty="0">
                <a:latin typeface="Times New Roman" panose="02020603050405020304" pitchFamily="18" charset="0"/>
              </a:rPr>
              <a:t>2</a:t>
            </a:r>
            <a:r>
              <a:rPr kumimoji="1" lang="zh-CN" altLang="en-US" sz="2400" dirty="0">
                <a:latin typeface="Times New Roman" panose="02020603050405020304" pitchFamily="18" charset="0"/>
              </a:rPr>
              <a:t>：民航售票系统，</a:t>
            </a:r>
            <a:r>
              <a:rPr kumimoji="1" lang="en-US" altLang="zh-CN" sz="2400" dirty="0">
                <a:latin typeface="Times New Roman" panose="02020603050405020304" pitchFamily="18" charset="0"/>
              </a:rPr>
              <a:t>n</a:t>
            </a:r>
            <a:r>
              <a:rPr kumimoji="1" lang="zh-CN" altLang="en-US" sz="2400" dirty="0">
                <a:latin typeface="Times New Roman" panose="02020603050405020304" pitchFamily="18" charset="0"/>
              </a:rPr>
              <a:t>个</a:t>
            </a:r>
            <a:r>
              <a:rPr kumimoji="1" lang="zh-CN" altLang="en-US" sz="2400" dirty="0" smtClean="0">
                <a:latin typeface="Times New Roman" panose="02020603050405020304" pitchFamily="18" charset="0"/>
              </a:rPr>
              <a:t>售票处同时运行下面程序段进行售票</a:t>
            </a:r>
            <a:endParaRPr kumimoji="1" lang="zh-CN" altLang="en-US" sz="2400" dirty="0">
              <a:latin typeface="Times New Roman" panose="02020603050405020304" pitchFamily="18" charset="0"/>
            </a:endParaRPr>
          </a:p>
        </p:txBody>
      </p:sp>
      <p:sp>
        <p:nvSpPr>
          <p:cNvPr id="59395" name="Rectangle 7"/>
          <p:cNvSpPr>
            <a:spLocks noChangeArrowheads="1"/>
          </p:cNvSpPr>
          <p:nvPr/>
        </p:nvSpPr>
        <p:spPr bwMode="auto">
          <a:xfrm>
            <a:off x="179560" y="1906954"/>
            <a:ext cx="4968504" cy="3970318"/>
          </a:xfrm>
          <a:prstGeom prst="rect">
            <a:avLst/>
          </a:prstGeom>
          <a:noFill/>
          <a:ln w="9525" algn="ctr">
            <a:noFill/>
            <a:miter lim="800000"/>
          </a:ln>
        </p:spPr>
        <p:txBody>
          <a:bodyPr wrap="square">
            <a:spAutoFit/>
          </a:bodyPr>
          <a:lstStyle/>
          <a:p>
            <a:pPr eaLnBrk="1" hangingPunct="1">
              <a:spcBef>
                <a:spcPct val="0"/>
              </a:spcBef>
            </a:pPr>
            <a:r>
              <a:rPr kumimoji="1" lang="en-US" altLang="zh-CN" sz="2800" dirty="0" err="1" smtClean="0">
                <a:solidFill>
                  <a:srgbClr val="FF0000"/>
                </a:solidFill>
                <a:latin typeface="Times New Roman" panose="02020603050405020304" pitchFamily="18" charset="0"/>
              </a:rPr>
              <a:t>parbegin</a:t>
            </a:r>
            <a:r>
              <a:rPr kumimoji="1" lang="en-US" altLang="zh-CN" sz="2800" dirty="0" smtClean="0">
                <a:solidFill>
                  <a:srgbClr val="FF0000"/>
                </a:solidFill>
                <a:latin typeface="Times New Roman" panose="02020603050405020304" pitchFamily="18" charset="0"/>
              </a:rPr>
              <a:t> </a:t>
            </a:r>
            <a:endParaRPr kumimoji="1" lang="en-US" altLang="zh-CN" sz="2800" dirty="0">
              <a:solidFill>
                <a:srgbClr val="FF0000"/>
              </a:solidFill>
              <a:latin typeface="Times New Roman" panose="02020603050405020304" pitchFamily="18" charset="0"/>
            </a:endParaRPr>
          </a:p>
          <a:p>
            <a:pPr eaLnBrk="1" hangingPunct="1">
              <a:spcBef>
                <a:spcPct val="0"/>
              </a:spcBef>
            </a:pPr>
            <a:r>
              <a:rPr kumimoji="1" lang="en-US" altLang="zh-CN" sz="2800" dirty="0">
                <a:latin typeface="Times New Roman" panose="02020603050405020304" pitchFamily="18" charset="0"/>
              </a:rPr>
              <a:t>           program  </a:t>
            </a:r>
            <a:r>
              <a:rPr kumimoji="1" lang="en-US" altLang="zh-CN" sz="2800" dirty="0" smtClean="0">
                <a:latin typeface="Times New Roman" panose="02020603050405020304" pitchFamily="18" charset="0"/>
              </a:rPr>
              <a:t>pi   </a:t>
            </a:r>
            <a:r>
              <a:rPr kumimoji="1" lang="en-US" altLang="zh-CN" sz="2800" dirty="0">
                <a:latin typeface="Times New Roman" panose="02020603050405020304" pitchFamily="18" charset="0"/>
              </a:rPr>
              <a:t>{</a:t>
            </a:r>
            <a:endParaRPr kumimoji="1" lang="en-US" altLang="zh-CN" sz="2800" dirty="0">
              <a:latin typeface="Times New Roman" panose="02020603050405020304" pitchFamily="18" charset="0"/>
            </a:endParaRPr>
          </a:p>
          <a:p>
            <a:pPr eaLnBrk="1" hangingPunct="1">
              <a:spcBef>
                <a:spcPct val="0"/>
              </a:spcBef>
            </a:pPr>
            <a:r>
              <a:rPr kumimoji="1" lang="en-US" altLang="zh-CN" sz="2800" dirty="0">
                <a:latin typeface="Times New Roman" panose="02020603050405020304" pitchFamily="18" charset="0"/>
              </a:rPr>
              <a:t>             </a:t>
            </a:r>
            <a:r>
              <a:rPr kumimoji="1" lang="en-US" altLang="zh-CN" sz="2800" dirty="0" smtClean="0">
                <a:latin typeface="Times New Roman" panose="02020603050405020304" pitchFamily="18" charset="0"/>
              </a:rPr>
              <a:t>…</a:t>
            </a:r>
            <a:endParaRPr kumimoji="1" lang="en-US" altLang="zh-CN" sz="2800" dirty="0">
              <a:latin typeface="Times New Roman" panose="02020603050405020304" pitchFamily="18" charset="0"/>
            </a:endParaRPr>
          </a:p>
          <a:p>
            <a:pPr eaLnBrk="1" hangingPunct="1">
              <a:spcBef>
                <a:spcPct val="0"/>
              </a:spcBef>
            </a:pPr>
            <a:r>
              <a:rPr kumimoji="1" lang="en-US" altLang="zh-CN" sz="2800" dirty="0">
                <a:latin typeface="Times New Roman" panose="02020603050405020304" pitchFamily="18" charset="0"/>
              </a:rPr>
              <a:t>             R=</a:t>
            </a:r>
            <a:r>
              <a:rPr kumimoji="1" lang="en-US" altLang="zh-CN" sz="2800" dirty="0">
                <a:solidFill>
                  <a:schemeClr val="accent1"/>
                </a:solidFill>
                <a:latin typeface="Times New Roman" panose="02020603050405020304" pitchFamily="18" charset="0"/>
              </a:rPr>
              <a:t>x[k]</a:t>
            </a:r>
            <a:r>
              <a:rPr kumimoji="1" lang="en-US" altLang="zh-CN" sz="2800" dirty="0">
                <a:latin typeface="Times New Roman" panose="02020603050405020304" pitchFamily="18" charset="0"/>
              </a:rPr>
              <a:t>; /*</a:t>
            </a:r>
            <a:r>
              <a:rPr kumimoji="1" lang="zh-CN" altLang="en-US" sz="2800" dirty="0">
                <a:latin typeface="Times New Roman" panose="02020603050405020304" pitchFamily="18" charset="0"/>
              </a:rPr>
              <a:t>现有票数*</a:t>
            </a:r>
            <a:r>
              <a:rPr kumimoji="1" lang="en-US" altLang="zh-CN" sz="2800" dirty="0">
                <a:latin typeface="Times New Roman" panose="02020603050405020304" pitchFamily="18" charset="0"/>
              </a:rPr>
              <a:t>/</a:t>
            </a:r>
            <a:endParaRPr kumimoji="1" lang="en-US" altLang="zh-CN" sz="2800" dirty="0">
              <a:latin typeface="Times New Roman" panose="02020603050405020304" pitchFamily="18" charset="0"/>
            </a:endParaRPr>
          </a:p>
          <a:p>
            <a:pPr eaLnBrk="1" hangingPunct="1">
              <a:spcBef>
                <a:spcPct val="0"/>
              </a:spcBef>
            </a:pPr>
            <a:r>
              <a:rPr kumimoji="1" lang="en-US" altLang="zh-CN" sz="2800" dirty="0">
                <a:solidFill>
                  <a:schemeClr val="accent2"/>
                </a:solidFill>
                <a:latin typeface="Times New Roman" panose="02020603050405020304" pitchFamily="18" charset="0"/>
              </a:rPr>
              <a:t>             </a:t>
            </a:r>
            <a:r>
              <a:rPr kumimoji="1" lang="en-US" altLang="zh-CN" sz="2800" dirty="0">
                <a:latin typeface="Times New Roman" panose="02020603050405020304" pitchFamily="18" charset="0"/>
              </a:rPr>
              <a:t>if(R&gt;=1){</a:t>
            </a:r>
            <a:endParaRPr kumimoji="1" lang="en-US" altLang="zh-CN" sz="2800" dirty="0">
              <a:latin typeface="Times New Roman" panose="02020603050405020304" pitchFamily="18" charset="0"/>
            </a:endParaRPr>
          </a:p>
          <a:p>
            <a:pPr lvl="1" eaLnBrk="1" hangingPunct="1">
              <a:spcBef>
                <a:spcPct val="0"/>
              </a:spcBef>
            </a:pPr>
            <a:r>
              <a:rPr kumimoji="1" lang="en-US" altLang="zh-CN" sz="2800" dirty="0">
                <a:latin typeface="Times New Roman" panose="02020603050405020304" pitchFamily="18" charset="0"/>
              </a:rPr>
              <a:t>              R--;</a:t>
            </a:r>
            <a:endParaRPr kumimoji="1" lang="en-US" altLang="zh-CN" sz="2800" dirty="0">
              <a:latin typeface="Times New Roman" panose="02020603050405020304" pitchFamily="18" charset="0"/>
            </a:endParaRPr>
          </a:p>
          <a:p>
            <a:pPr lvl="1" eaLnBrk="1" hangingPunct="1">
              <a:spcBef>
                <a:spcPct val="0"/>
              </a:spcBef>
            </a:pPr>
            <a:r>
              <a:rPr kumimoji="1" lang="en-US" altLang="zh-CN" sz="2800" dirty="0">
                <a:latin typeface="Times New Roman" panose="02020603050405020304" pitchFamily="18" charset="0"/>
              </a:rPr>
              <a:t>              </a:t>
            </a:r>
            <a:r>
              <a:rPr kumimoji="1" lang="en-US" altLang="zh-CN" sz="2800" dirty="0">
                <a:solidFill>
                  <a:schemeClr val="accent1"/>
                </a:solidFill>
                <a:latin typeface="Times New Roman" panose="02020603050405020304" pitchFamily="18" charset="0"/>
              </a:rPr>
              <a:t>x[k]</a:t>
            </a:r>
            <a:r>
              <a:rPr kumimoji="1" lang="en-US" altLang="zh-CN" sz="2800" dirty="0">
                <a:latin typeface="Times New Roman" panose="02020603050405020304" pitchFamily="18" charset="0"/>
              </a:rPr>
              <a:t>=R;</a:t>
            </a:r>
            <a:endParaRPr kumimoji="1" lang="en-US" altLang="zh-CN" sz="2800" dirty="0">
              <a:latin typeface="Times New Roman" panose="02020603050405020304" pitchFamily="18" charset="0"/>
            </a:endParaRPr>
          </a:p>
          <a:p>
            <a:pPr lvl="1" eaLnBrk="1" hangingPunct="1">
              <a:spcBef>
                <a:spcPct val="0"/>
              </a:spcBef>
            </a:pPr>
            <a:r>
              <a:rPr kumimoji="1" lang="en-US" altLang="zh-CN" sz="2800" dirty="0">
                <a:latin typeface="Times New Roman" panose="02020603050405020304" pitchFamily="18" charset="0"/>
              </a:rPr>
              <a:t>              </a:t>
            </a:r>
            <a:r>
              <a:rPr kumimoji="1" lang="zh-CN" altLang="en-US" sz="2800" dirty="0">
                <a:latin typeface="Times New Roman" panose="02020603050405020304" pitchFamily="18" charset="0"/>
              </a:rPr>
              <a:t>输出一张机票；</a:t>
            </a:r>
            <a:endParaRPr kumimoji="1" lang="zh-CN" altLang="en-US" sz="2800" dirty="0">
              <a:latin typeface="Times New Roman" panose="02020603050405020304" pitchFamily="18" charset="0"/>
            </a:endParaRPr>
          </a:p>
          <a:p>
            <a:pPr eaLnBrk="1" hangingPunct="1">
              <a:spcBef>
                <a:spcPct val="0"/>
              </a:spcBef>
            </a:pPr>
            <a:r>
              <a:rPr kumimoji="1" lang="zh-CN" altLang="en-US" sz="2800" dirty="0">
                <a:latin typeface="Times New Roman" panose="02020603050405020304" pitchFamily="18" charset="0"/>
              </a:rPr>
              <a:t>             </a:t>
            </a:r>
            <a:r>
              <a:rPr kumimoji="1" lang="zh-CN" altLang="en-US" sz="2800" dirty="0" smtClean="0">
                <a:latin typeface="Times New Roman" panose="02020603050405020304" pitchFamily="18" charset="0"/>
              </a:rPr>
              <a:t> </a:t>
            </a:r>
            <a:r>
              <a:rPr kumimoji="1" lang="en-US" altLang="zh-CN" sz="2800" dirty="0">
                <a:latin typeface="Times New Roman" panose="02020603050405020304" pitchFamily="18" charset="0"/>
              </a:rPr>
              <a:t>}             </a:t>
            </a:r>
            <a:endParaRPr kumimoji="1" lang="en-US" altLang="zh-CN" sz="2800" dirty="0">
              <a:latin typeface="Times New Roman" panose="02020603050405020304" pitchFamily="18" charset="0"/>
            </a:endParaRPr>
          </a:p>
        </p:txBody>
      </p:sp>
      <p:sp>
        <p:nvSpPr>
          <p:cNvPr id="59396" name="Rectangle 8"/>
          <p:cNvSpPr>
            <a:spLocks noChangeArrowheads="1"/>
          </p:cNvSpPr>
          <p:nvPr/>
        </p:nvSpPr>
        <p:spPr bwMode="auto">
          <a:xfrm>
            <a:off x="5148265" y="2502892"/>
            <a:ext cx="4319587" cy="2677656"/>
          </a:xfrm>
          <a:prstGeom prst="rect">
            <a:avLst/>
          </a:prstGeom>
          <a:noFill/>
          <a:ln w="9525" algn="ctr">
            <a:noFill/>
            <a:miter lim="800000"/>
          </a:ln>
        </p:spPr>
        <p:txBody>
          <a:bodyPr>
            <a:spAutoFit/>
          </a:bodyPr>
          <a:lstStyle/>
          <a:p>
            <a:pPr eaLnBrk="1" hangingPunct="1">
              <a:spcBef>
                <a:spcPct val="0"/>
              </a:spcBef>
            </a:pPr>
            <a:r>
              <a:rPr kumimoji="1" lang="zh-CN" altLang="en-US" sz="2800" dirty="0">
                <a:latin typeface="Times New Roman" panose="02020603050405020304" pitchFamily="18" charset="0"/>
              </a:rPr>
              <a:t> </a:t>
            </a:r>
            <a:r>
              <a:rPr kumimoji="1" lang="en-US" altLang="zh-CN" sz="2800" dirty="0">
                <a:latin typeface="Times New Roman" panose="02020603050405020304" pitchFamily="18" charset="0"/>
              </a:rPr>
              <a:t>else{</a:t>
            </a:r>
            <a:endParaRPr kumimoji="1" lang="en-US" altLang="zh-CN" sz="2800" dirty="0">
              <a:latin typeface="Times New Roman" panose="02020603050405020304" pitchFamily="18" charset="0"/>
            </a:endParaRPr>
          </a:p>
          <a:p>
            <a:pPr eaLnBrk="1" hangingPunct="1">
              <a:spcBef>
                <a:spcPct val="0"/>
              </a:spcBef>
            </a:pPr>
            <a:r>
              <a:rPr kumimoji="1" lang="zh-CN" altLang="en-US" sz="2800" dirty="0">
                <a:latin typeface="Times New Roman" panose="02020603050405020304" pitchFamily="18" charset="0"/>
              </a:rPr>
              <a:t>        显示“票已售完”；</a:t>
            </a:r>
            <a:endParaRPr kumimoji="1" lang="zh-CN" altLang="en-US" sz="2800" dirty="0">
              <a:latin typeface="Times New Roman" panose="02020603050405020304" pitchFamily="18" charset="0"/>
            </a:endParaRPr>
          </a:p>
          <a:p>
            <a:pPr eaLnBrk="1" hangingPunct="1">
              <a:spcBef>
                <a:spcPct val="0"/>
              </a:spcBef>
            </a:pPr>
            <a:r>
              <a:rPr kumimoji="1" lang="zh-CN" altLang="en-US" sz="2800" dirty="0">
                <a:latin typeface="Times New Roman" panose="02020603050405020304" pitchFamily="18" charset="0"/>
              </a:rPr>
              <a:t>         </a:t>
            </a:r>
            <a:r>
              <a:rPr kumimoji="1" lang="en-US" altLang="zh-CN" sz="2800" dirty="0">
                <a:latin typeface="Times New Roman" panose="02020603050405020304" pitchFamily="18" charset="0"/>
              </a:rPr>
              <a:t>}</a:t>
            </a:r>
            <a:endParaRPr kumimoji="1" lang="en-US" altLang="zh-CN" sz="2800" dirty="0">
              <a:latin typeface="Times New Roman" panose="02020603050405020304" pitchFamily="18" charset="0"/>
            </a:endParaRPr>
          </a:p>
          <a:p>
            <a:pPr eaLnBrk="1" hangingPunct="1">
              <a:spcBef>
                <a:spcPct val="0"/>
              </a:spcBef>
            </a:pPr>
            <a:r>
              <a:rPr kumimoji="1" lang="en-US" altLang="zh-CN" sz="2800" dirty="0">
                <a:latin typeface="Times New Roman" panose="02020603050405020304" pitchFamily="18" charset="0"/>
              </a:rPr>
              <a:t>}</a:t>
            </a:r>
            <a:endParaRPr kumimoji="1" lang="en-US" altLang="zh-CN" sz="2800" dirty="0">
              <a:latin typeface="Times New Roman" panose="02020603050405020304" pitchFamily="18" charset="0"/>
            </a:endParaRPr>
          </a:p>
          <a:p>
            <a:pPr eaLnBrk="1" hangingPunct="1">
              <a:spcBef>
                <a:spcPct val="0"/>
              </a:spcBef>
            </a:pPr>
            <a:endParaRPr kumimoji="1" lang="en-US" altLang="zh-CN" sz="2800" dirty="0">
              <a:solidFill>
                <a:schemeClr val="accent2"/>
              </a:solidFill>
              <a:latin typeface="Times New Roman" panose="02020603050405020304" pitchFamily="18" charset="0"/>
            </a:endParaRPr>
          </a:p>
          <a:p>
            <a:pPr eaLnBrk="1" hangingPunct="1">
              <a:spcBef>
                <a:spcPct val="0"/>
              </a:spcBef>
            </a:pPr>
            <a:endParaRPr kumimoji="1" lang="zh-CN" altLang="en-US" sz="2800" dirty="0">
              <a:latin typeface="Times New Roman" panose="02020603050405020304" pitchFamily="18" charset="0"/>
            </a:endParaRPr>
          </a:p>
        </p:txBody>
      </p:sp>
      <p:sp>
        <p:nvSpPr>
          <p:cNvPr id="59397" name="Line 9"/>
          <p:cNvSpPr>
            <a:spLocks noChangeShapeType="1"/>
          </p:cNvSpPr>
          <p:nvPr/>
        </p:nvSpPr>
        <p:spPr bwMode="auto">
          <a:xfrm flipH="1">
            <a:off x="5004048" y="2636912"/>
            <a:ext cx="0" cy="3168352"/>
          </a:xfrm>
          <a:prstGeom prst="line">
            <a:avLst/>
          </a:prstGeom>
          <a:noFill/>
          <a:ln w="28575">
            <a:solidFill>
              <a:schemeClr val="tx1"/>
            </a:solidFill>
            <a:round/>
          </a:ln>
        </p:spPr>
        <p:txBody>
          <a:bodyPr wrap="square" anchor="ctr">
            <a:spAutoFit/>
          </a:bodyPr>
          <a:lstStyle/>
          <a:p>
            <a:endParaRPr lang="zh-CN" altLang="en-US"/>
          </a:p>
        </p:txBody>
      </p:sp>
      <p:sp>
        <p:nvSpPr>
          <p:cNvPr id="59398" name="Rectangle 2"/>
          <p:cNvSpPr txBox="1">
            <a:spLocks noChangeArrowheads="1"/>
          </p:cNvSpPr>
          <p:nvPr/>
        </p:nvSpPr>
        <p:spPr bwMode="auto">
          <a:xfrm>
            <a:off x="2627784" y="53504"/>
            <a:ext cx="4248720"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a:lnSpc>
                <a:spcPct val="90000"/>
              </a:lnSpc>
              <a:spcBef>
                <a:spcPct val="0"/>
              </a:spcBef>
              <a:defRPr/>
            </a:pPr>
            <a:r>
              <a:rPr lang="en-US" altLang="zh-CN" sz="3200" dirty="0" smtClean="0">
                <a:solidFill>
                  <a:srgbClr val="C00000"/>
                </a:solidFill>
                <a:latin typeface="+mn-ea"/>
                <a:ea typeface="+mn-ea"/>
              </a:rPr>
              <a:t>4. </a:t>
            </a:r>
            <a:r>
              <a:rPr lang="zh-CN" altLang="en-US" sz="3200" dirty="0" smtClean="0">
                <a:solidFill>
                  <a:srgbClr val="C00000"/>
                </a:solidFill>
                <a:latin typeface="+mn-ea"/>
                <a:ea typeface="+mn-ea"/>
              </a:rPr>
              <a:t>信号量机制</a:t>
            </a:r>
            <a:endParaRPr lang="en-US" altLang="zh-CN" sz="3200" dirty="0">
              <a:solidFill>
                <a:srgbClr val="C00000"/>
              </a:solidFill>
              <a:latin typeface="+mn-ea"/>
              <a:ea typeface="+mn-ea"/>
            </a:endParaRPr>
          </a:p>
        </p:txBody>
      </p:sp>
      <p:sp>
        <p:nvSpPr>
          <p:cNvPr id="59399" name="矩形 1"/>
          <p:cNvSpPr>
            <a:spLocks noChangeArrowheads="1"/>
          </p:cNvSpPr>
          <p:nvPr/>
        </p:nvSpPr>
        <p:spPr bwMode="auto">
          <a:xfrm>
            <a:off x="362068" y="700012"/>
            <a:ext cx="4281941" cy="424732"/>
          </a:xfrm>
          <a:prstGeom prst="rect">
            <a:avLst/>
          </a:prstGeom>
          <a:noFill/>
          <a:ln w="9525">
            <a:noFill/>
            <a:miter lim="800000"/>
          </a:ln>
        </p:spPr>
        <p:txBody>
          <a:bodyPr wrap="none">
            <a:spAutoFit/>
          </a:bodyPr>
          <a:lstStyle/>
          <a:p>
            <a:pPr>
              <a:lnSpc>
                <a:spcPct val="90000"/>
              </a:lnSpc>
              <a:buFont typeface="Wingdings" panose="05000000000000000000" pitchFamily="2" charset="2"/>
              <a:buChar char="n"/>
            </a:pPr>
            <a:r>
              <a:rPr lang="en-US" altLang="zh-CN" sz="2400" dirty="0" smtClean="0">
                <a:solidFill>
                  <a:srgbClr val="7030A0"/>
                </a:solidFill>
                <a:latin typeface="宋体" panose="02010600030101010101" pitchFamily="2" charset="-122"/>
              </a:rPr>
              <a:t> </a:t>
            </a:r>
            <a:r>
              <a:rPr lang="zh-CN" altLang="en-US" sz="2400" dirty="0" smtClean="0">
                <a:solidFill>
                  <a:srgbClr val="7030A0"/>
                </a:solidFill>
                <a:latin typeface="宋体" panose="02010600030101010101" pitchFamily="2" charset="-122"/>
              </a:rPr>
              <a:t>利用信号量机制实现</a:t>
            </a:r>
            <a:r>
              <a:rPr lang="zh-CN" altLang="en-US" sz="2400" dirty="0">
                <a:solidFill>
                  <a:srgbClr val="7030A0"/>
                </a:solidFill>
                <a:latin typeface="宋体" panose="02010600030101010101" pitchFamily="2" charset="-122"/>
              </a:rPr>
              <a:t>互斥：</a:t>
            </a:r>
            <a:endParaRPr lang="en-US" altLang="zh-CN" sz="2400" dirty="0">
              <a:solidFill>
                <a:srgbClr val="7030A0"/>
              </a:solidFill>
              <a:latin typeface="宋体" panose="02010600030101010101" pitchFamily="2" charset="-122"/>
            </a:endParaRPr>
          </a:p>
        </p:txBody>
      </p:sp>
      <p:sp>
        <p:nvSpPr>
          <p:cNvPr id="8" name="矩形 7"/>
          <p:cNvSpPr>
            <a:spLocks noChangeArrowheads="1"/>
          </p:cNvSpPr>
          <p:nvPr/>
        </p:nvSpPr>
        <p:spPr bwMode="auto">
          <a:xfrm>
            <a:off x="1115121" y="3212953"/>
            <a:ext cx="3744913" cy="1800225"/>
          </a:xfrm>
          <a:prstGeom prst="rect">
            <a:avLst/>
          </a:prstGeom>
          <a:noFill/>
          <a:ln w="38100">
            <a:solidFill>
              <a:srgbClr val="0000FF"/>
            </a:solidFill>
            <a:miter lim="800000"/>
          </a:ln>
        </p:spPr>
        <p:txBody>
          <a:bodyPr/>
          <a:lstStyle/>
          <a:p>
            <a:pPr marL="609600" indent="-609600"/>
            <a:endParaRPr lang="zh-CN" altLang="en-US"/>
          </a:p>
        </p:txBody>
      </p:sp>
      <p:sp>
        <p:nvSpPr>
          <p:cNvPr id="9" name="矩形 8"/>
          <p:cNvSpPr/>
          <p:nvPr/>
        </p:nvSpPr>
        <p:spPr>
          <a:xfrm>
            <a:off x="2627313" y="6092826"/>
            <a:ext cx="4248150" cy="461665"/>
          </a:xfrm>
          <a:prstGeom prst="rect">
            <a:avLst/>
          </a:prstGeom>
          <a:solidFill>
            <a:schemeClr val="tx2">
              <a:lumMod val="40000"/>
              <a:lumOff val="60000"/>
            </a:schemeClr>
          </a:solidFill>
          <a:ln>
            <a:solidFill>
              <a:schemeClr val="tx2">
                <a:lumMod val="40000"/>
                <a:lumOff val="60000"/>
              </a:schemeClr>
            </a:solidFill>
          </a:ln>
        </p:spPr>
        <p:txBody>
          <a:bodyPr>
            <a:spAutoFit/>
          </a:bodyPr>
          <a:lstStyle/>
          <a:p>
            <a:pPr>
              <a:defRPr/>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semaphore </a:t>
            </a:r>
            <a:r>
              <a:rPr kumimoji="1" lang="en-US" altLang="zh-CN" sz="2400" dirty="0" err="1">
                <a:latin typeface="Times New Roman" panose="02020603050405020304" pitchFamily="18" charset="0"/>
              </a:rPr>
              <a:t>mutex</a:t>
            </a:r>
            <a:r>
              <a:rPr kumimoji="1" lang="en-US" altLang="zh-CN" sz="2400" dirty="0">
                <a:latin typeface="Times New Roman" panose="02020603050405020304" pitchFamily="18" charset="0"/>
              </a:rPr>
              <a:t>={1,NULL};</a:t>
            </a:r>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ChangeArrowheads="1"/>
          </p:cNvSpPr>
          <p:nvPr/>
        </p:nvSpPr>
        <p:spPr bwMode="auto">
          <a:xfrm>
            <a:off x="179512" y="1910979"/>
            <a:ext cx="4932238" cy="4893647"/>
          </a:xfrm>
          <a:prstGeom prst="rect">
            <a:avLst/>
          </a:prstGeom>
          <a:noFill/>
          <a:ln w="9525" algn="ctr">
            <a:noFill/>
            <a:miter lim="800000"/>
          </a:ln>
        </p:spPr>
        <p:txBody>
          <a:bodyPr wrap="square">
            <a:spAutoFit/>
          </a:bodyPr>
          <a:lstStyle/>
          <a:p>
            <a:pPr eaLnBrk="1" hangingPunct="1">
              <a:spcBef>
                <a:spcPct val="0"/>
              </a:spcBef>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semaphore </a:t>
            </a:r>
            <a:r>
              <a:rPr kumimoji="1" lang="en-US" altLang="zh-CN" sz="2400" dirty="0" err="1">
                <a:latin typeface="Times New Roman" panose="02020603050405020304" pitchFamily="18" charset="0"/>
              </a:rPr>
              <a:t>mutex</a:t>
            </a:r>
            <a:r>
              <a:rPr kumimoji="1" lang="en-US" altLang="zh-CN" sz="2400" dirty="0">
                <a:latin typeface="Times New Roman" panose="02020603050405020304" pitchFamily="18" charset="0"/>
              </a:rPr>
              <a:t>={1,NULL};</a:t>
            </a:r>
            <a:endParaRPr kumimoji="1" lang="en-US" altLang="zh-CN" sz="2400" dirty="0">
              <a:latin typeface="Times New Roman" panose="02020603050405020304" pitchFamily="18" charset="0"/>
            </a:endParaRPr>
          </a:p>
          <a:p>
            <a:pPr eaLnBrk="1" hangingPunct="1">
              <a:spcBef>
                <a:spcPct val="0"/>
              </a:spcBef>
            </a:pPr>
            <a:r>
              <a:rPr kumimoji="1" lang="en-US" altLang="zh-CN" sz="2400" dirty="0">
                <a:solidFill>
                  <a:srgbClr val="FF0000"/>
                </a:solidFill>
                <a:latin typeface="Times New Roman" panose="02020603050405020304" pitchFamily="18" charset="0"/>
              </a:rPr>
              <a:t>    </a:t>
            </a:r>
            <a:r>
              <a:rPr kumimoji="1" lang="en-US" altLang="zh-CN" sz="2400" dirty="0" err="1" smtClean="0">
                <a:solidFill>
                  <a:srgbClr val="FF0000"/>
                </a:solidFill>
                <a:latin typeface="Times New Roman" panose="02020603050405020304" pitchFamily="18" charset="0"/>
              </a:rPr>
              <a:t>parbegin</a:t>
            </a:r>
            <a:r>
              <a:rPr kumimoji="1" lang="en-US" altLang="zh-CN" sz="2400" dirty="0" smtClean="0">
                <a:solidFill>
                  <a:srgbClr val="FF0000"/>
                </a:solidFill>
                <a:latin typeface="Times New Roman" panose="02020603050405020304" pitchFamily="18" charset="0"/>
              </a:rPr>
              <a:t> </a:t>
            </a:r>
            <a:endParaRPr kumimoji="1" lang="en-US" altLang="zh-CN" sz="2400" dirty="0">
              <a:solidFill>
                <a:srgbClr val="FF0000"/>
              </a:solidFill>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program  pi</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ct val="0"/>
              </a:spcBef>
            </a:pPr>
            <a:r>
              <a:rPr kumimoji="1" lang="en-US" altLang="zh-CN" sz="2400" dirty="0">
                <a:solidFill>
                  <a:schemeClr val="accent1"/>
                </a:solidFill>
                <a:latin typeface="Times New Roman" panose="02020603050405020304" pitchFamily="18" charset="0"/>
              </a:rPr>
              <a:t>             </a:t>
            </a:r>
            <a:r>
              <a:rPr kumimoji="1" lang="en-US" altLang="zh-CN" sz="2400" dirty="0" smtClean="0">
                <a:solidFill>
                  <a:schemeClr val="accent1"/>
                </a:solidFill>
                <a:latin typeface="Times New Roman" panose="02020603050405020304" pitchFamily="18" charset="0"/>
              </a:rPr>
              <a:t>wait(</a:t>
            </a:r>
            <a:r>
              <a:rPr kumimoji="1" lang="en-US" altLang="zh-CN" sz="2400" dirty="0" err="1" smtClean="0">
                <a:solidFill>
                  <a:schemeClr val="accent1"/>
                </a:solidFill>
                <a:latin typeface="Times New Roman" panose="02020603050405020304" pitchFamily="18" charset="0"/>
              </a:rPr>
              <a:t>mutex</a:t>
            </a:r>
            <a:r>
              <a:rPr kumimoji="1" lang="en-US" altLang="zh-CN" sz="2400" dirty="0">
                <a:solidFill>
                  <a:schemeClr val="accent1"/>
                </a:solidFill>
                <a:latin typeface="Times New Roman" panose="02020603050405020304" pitchFamily="18" charset="0"/>
              </a:rPr>
              <a:t>)</a:t>
            </a:r>
            <a:r>
              <a:rPr kumimoji="1" lang="zh-CN" altLang="en-US" sz="2400" dirty="0">
                <a:solidFill>
                  <a:schemeClr val="accent1"/>
                </a:solidFill>
                <a:latin typeface="Times New Roman" panose="02020603050405020304" pitchFamily="18" charset="0"/>
              </a:rPr>
              <a:t>；</a:t>
            </a:r>
            <a:endParaRPr kumimoji="1" lang="zh-CN" altLang="en-US" sz="2400" dirty="0">
              <a:solidFill>
                <a:schemeClr val="accent1"/>
              </a:solidFill>
              <a:latin typeface="Times New Roman" panose="02020603050405020304" pitchFamily="18" charset="0"/>
            </a:endParaRPr>
          </a:p>
          <a:p>
            <a:pPr eaLnBrk="1" hangingPunct="1">
              <a:spcBef>
                <a:spcPct val="0"/>
              </a:spcBef>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R=x[k]; /*</a:t>
            </a:r>
            <a:r>
              <a:rPr kumimoji="1" lang="zh-CN" altLang="en-US" sz="2400" dirty="0">
                <a:latin typeface="Times New Roman" panose="02020603050405020304" pitchFamily="18" charset="0"/>
              </a:rPr>
              <a:t>现有票数*</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ct val="0"/>
              </a:spcBef>
            </a:pPr>
            <a:r>
              <a:rPr kumimoji="1" lang="en-US" altLang="zh-CN" sz="2400" dirty="0">
                <a:solidFill>
                  <a:schemeClr val="accent2"/>
                </a:solidFill>
                <a:latin typeface="Times New Roman" panose="02020603050405020304" pitchFamily="18" charset="0"/>
              </a:rPr>
              <a:t>             </a:t>
            </a:r>
            <a:r>
              <a:rPr kumimoji="1" lang="en-US" altLang="zh-CN" sz="2400" dirty="0">
                <a:latin typeface="Times New Roman" panose="02020603050405020304" pitchFamily="18" charset="0"/>
              </a:rPr>
              <a:t>if(R&gt;=1){</a:t>
            </a:r>
            <a:endParaRPr kumimoji="1" lang="en-US" altLang="zh-CN" sz="2400" dirty="0">
              <a:latin typeface="Times New Roman" panose="02020603050405020304" pitchFamily="18" charset="0"/>
            </a:endParaRPr>
          </a:p>
          <a:p>
            <a:pPr lvl="1" eaLnBrk="1" hangingPunct="1">
              <a:spcBef>
                <a:spcPct val="0"/>
              </a:spcBef>
            </a:pPr>
            <a:r>
              <a:rPr kumimoji="1" lang="en-US" altLang="zh-CN" sz="2400" dirty="0">
                <a:latin typeface="Times New Roman" panose="02020603050405020304" pitchFamily="18" charset="0"/>
              </a:rPr>
              <a:t>              R--;</a:t>
            </a:r>
            <a:endParaRPr kumimoji="1" lang="en-US" altLang="zh-CN" sz="2400" dirty="0">
              <a:latin typeface="Times New Roman" panose="02020603050405020304" pitchFamily="18" charset="0"/>
            </a:endParaRPr>
          </a:p>
          <a:p>
            <a:pPr lvl="1" eaLnBrk="1" hangingPunct="1">
              <a:spcBef>
                <a:spcPct val="0"/>
              </a:spcBef>
            </a:pPr>
            <a:r>
              <a:rPr kumimoji="1" lang="en-US" altLang="zh-CN" sz="2400" dirty="0">
                <a:latin typeface="Times New Roman" panose="02020603050405020304" pitchFamily="18" charset="0"/>
              </a:rPr>
              <a:t>              x[k]=R;</a:t>
            </a:r>
            <a:endParaRPr kumimoji="1" lang="en-US" altLang="zh-CN" sz="2400" dirty="0">
              <a:latin typeface="Times New Roman" panose="02020603050405020304" pitchFamily="18" charset="0"/>
            </a:endParaRPr>
          </a:p>
          <a:p>
            <a:pPr lvl="1" eaLnBrk="1" hangingPunct="1">
              <a:spcBef>
                <a:spcPct val="0"/>
              </a:spcBef>
            </a:pPr>
            <a:r>
              <a:rPr kumimoji="1" lang="en-US" altLang="zh-CN" sz="2400" dirty="0">
                <a:solidFill>
                  <a:schemeClr val="accent1"/>
                </a:solidFill>
                <a:latin typeface="Times New Roman" panose="02020603050405020304" pitchFamily="18" charset="0"/>
              </a:rPr>
              <a:t>             </a:t>
            </a:r>
            <a:r>
              <a:rPr kumimoji="1" lang="en-US" altLang="zh-CN" sz="2400" dirty="0" smtClean="0">
                <a:solidFill>
                  <a:schemeClr val="accent1"/>
                </a:solidFill>
                <a:latin typeface="Times New Roman" panose="02020603050405020304" pitchFamily="18" charset="0"/>
              </a:rPr>
              <a:t>signal(</a:t>
            </a:r>
            <a:r>
              <a:rPr kumimoji="1" lang="en-US" altLang="zh-CN" sz="2400" dirty="0" err="1" smtClean="0">
                <a:solidFill>
                  <a:schemeClr val="accent1"/>
                </a:solidFill>
                <a:latin typeface="Times New Roman" panose="02020603050405020304" pitchFamily="18" charset="0"/>
              </a:rPr>
              <a:t>mutex</a:t>
            </a:r>
            <a:r>
              <a:rPr kumimoji="1" lang="en-US" altLang="zh-CN" sz="2400" dirty="0">
                <a:solidFill>
                  <a:schemeClr val="accent1"/>
                </a:solidFill>
                <a:latin typeface="Times New Roman" panose="02020603050405020304" pitchFamily="18" charset="0"/>
              </a:rPr>
              <a:t>)</a:t>
            </a:r>
            <a:r>
              <a:rPr kumimoji="1" lang="zh-CN" altLang="en-US" sz="2400" dirty="0">
                <a:solidFill>
                  <a:schemeClr val="accent1"/>
                </a:solidFill>
                <a:latin typeface="Times New Roman" panose="02020603050405020304" pitchFamily="18" charset="0"/>
              </a:rPr>
              <a:t>；</a:t>
            </a:r>
            <a:endParaRPr kumimoji="1" lang="zh-CN" altLang="en-US" sz="2400" dirty="0">
              <a:solidFill>
                <a:schemeClr val="accent1"/>
              </a:solidFill>
              <a:latin typeface="Times New Roman" panose="02020603050405020304" pitchFamily="18" charset="0"/>
            </a:endParaRPr>
          </a:p>
          <a:p>
            <a:pPr lvl="1" eaLnBrk="1" hangingPunct="1">
              <a:spcBef>
                <a:spcPct val="0"/>
              </a:spcBef>
            </a:pPr>
            <a:r>
              <a:rPr kumimoji="1" lang="zh-CN" altLang="en-US" sz="2400" dirty="0">
                <a:latin typeface="Times New Roman" panose="02020603050405020304" pitchFamily="18" charset="0"/>
              </a:rPr>
              <a:t>              输出一张机票；</a:t>
            </a:r>
            <a:endParaRPr kumimoji="1" lang="zh-CN" altLang="en-US" sz="2400" dirty="0">
              <a:latin typeface="Times New Roman" panose="02020603050405020304" pitchFamily="18" charset="0"/>
            </a:endParaRPr>
          </a:p>
          <a:p>
            <a:pPr eaLnBrk="1" hangingPunct="1">
              <a:spcBef>
                <a:spcPct val="0"/>
              </a:spcBef>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p:txBody>
      </p:sp>
      <p:sp>
        <p:nvSpPr>
          <p:cNvPr id="60419" name="Rectangle 5"/>
          <p:cNvSpPr>
            <a:spLocks noChangeArrowheads="1"/>
          </p:cNvSpPr>
          <p:nvPr/>
        </p:nvSpPr>
        <p:spPr bwMode="auto">
          <a:xfrm>
            <a:off x="5219701" y="2071315"/>
            <a:ext cx="3924300" cy="2000548"/>
          </a:xfrm>
          <a:prstGeom prst="rect">
            <a:avLst/>
          </a:prstGeom>
          <a:noFill/>
          <a:ln w="9525" algn="ctr">
            <a:noFill/>
            <a:miter lim="800000"/>
          </a:ln>
        </p:spPr>
        <p:txBody>
          <a:bodyPr wrap="square">
            <a:spAutoFit/>
          </a:bodyPr>
          <a:lstStyle/>
          <a:p>
            <a:pPr eaLnBrk="1" hangingPunct="1">
              <a:spcBef>
                <a:spcPct val="0"/>
              </a:spcBef>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else{</a:t>
            </a:r>
            <a:endParaRPr kumimoji="1" lang="en-US" altLang="zh-CN" sz="2400" dirty="0">
              <a:latin typeface="Times New Roman" panose="02020603050405020304" pitchFamily="18" charset="0"/>
            </a:endParaRPr>
          </a:p>
          <a:p>
            <a:pPr eaLnBrk="1" hangingPunct="1">
              <a:spcBef>
                <a:spcPct val="0"/>
              </a:spcBef>
            </a:pPr>
            <a:r>
              <a:rPr kumimoji="1" lang="en-US" altLang="zh-CN" sz="2400" dirty="0">
                <a:solidFill>
                  <a:schemeClr val="accent1"/>
                </a:solidFill>
                <a:latin typeface="Times New Roman" panose="02020603050405020304" pitchFamily="18" charset="0"/>
              </a:rPr>
              <a:t>            </a:t>
            </a:r>
            <a:r>
              <a:rPr kumimoji="1" lang="zh-CN" altLang="en-US" sz="2400" dirty="0">
                <a:latin typeface="Times New Roman" panose="02020603050405020304" pitchFamily="18" charset="0"/>
              </a:rPr>
              <a:t>显示“票已售完”；</a:t>
            </a:r>
            <a:endParaRPr kumimoji="1" lang="zh-CN" altLang="en-US" sz="2400" dirty="0">
              <a:latin typeface="Times New Roman" panose="02020603050405020304" pitchFamily="18" charset="0"/>
            </a:endParaRPr>
          </a:p>
          <a:p>
            <a:pPr eaLnBrk="1" hangingPunct="1">
              <a:spcBef>
                <a:spcPct val="0"/>
              </a:spcBef>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ct val="0"/>
              </a:spcBef>
            </a:pPr>
            <a:endParaRPr kumimoji="1" lang="zh-CN" altLang="en-US" sz="2800" dirty="0">
              <a:latin typeface="Times New Roman" panose="02020603050405020304" pitchFamily="18" charset="0"/>
            </a:endParaRPr>
          </a:p>
        </p:txBody>
      </p:sp>
      <p:sp>
        <p:nvSpPr>
          <p:cNvPr id="60420" name="Line 6"/>
          <p:cNvSpPr>
            <a:spLocks noChangeShapeType="1"/>
          </p:cNvSpPr>
          <p:nvPr/>
        </p:nvSpPr>
        <p:spPr bwMode="auto">
          <a:xfrm>
            <a:off x="5076058" y="2132856"/>
            <a:ext cx="769" cy="4536504"/>
          </a:xfrm>
          <a:prstGeom prst="line">
            <a:avLst/>
          </a:prstGeom>
          <a:noFill/>
          <a:ln w="28575">
            <a:solidFill>
              <a:schemeClr val="tx1"/>
            </a:solidFill>
            <a:round/>
          </a:ln>
        </p:spPr>
        <p:txBody>
          <a:bodyPr wrap="square" anchor="ctr">
            <a:spAutoFit/>
          </a:bodyPr>
          <a:lstStyle/>
          <a:p>
            <a:endParaRPr lang="zh-CN" altLang="en-US"/>
          </a:p>
        </p:txBody>
      </p:sp>
      <p:sp>
        <p:nvSpPr>
          <p:cNvPr id="60422" name="矩形 6"/>
          <p:cNvSpPr>
            <a:spLocks noChangeArrowheads="1"/>
          </p:cNvSpPr>
          <p:nvPr/>
        </p:nvSpPr>
        <p:spPr bwMode="auto">
          <a:xfrm>
            <a:off x="2483768" y="115890"/>
            <a:ext cx="5040560" cy="480131"/>
          </a:xfrm>
          <a:prstGeom prst="rect">
            <a:avLst/>
          </a:prstGeom>
          <a:noFill/>
          <a:ln w="9525">
            <a:noFill/>
            <a:miter lim="800000"/>
          </a:ln>
        </p:spPr>
        <p:txBody>
          <a:bodyPr wrap="square">
            <a:spAutoFit/>
          </a:bodyPr>
          <a:lstStyle/>
          <a:p>
            <a:pPr>
              <a:lnSpc>
                <a:spcPct val="90000"/>
              </a:lnSpc>
              <a:buFont typeface="Wingdings" panose="05000000000000000000" pitchFamily="2" charset="2"/>
              <a:buChar char="n"/>
            </a:pPr>
            <a:r>
              <a:rPr lang="en-US" altLang="zh-CN" sz="2800" dirty="0" smtClean="0">
                <a:solidFill>
                  <a:srgbClr val="7030A0"/>
                </a:solidFill>
                <a:latin typeface="宋体" panose="02010600030101010101" pitchFamily="2" charset="-122"/>
              </a:rPr>
              <a:t> </a:t>
            </a:r>
            <a:r>
              <a:rPr lang="zh-CN" altLang="en-US" sz="2800" dirty="0" smtClean="0">
                <a:solidFill>
                  <a:srgbClr val="7030A0"/>
                </a:solidFill>
                <a:latin typeface="宋体" panose="02010600030101010101" pitchFamily="2" charset="-122"/>
              </a:rPr>
              <a:t>利用信号量机制实现互斥</a:t>
            </a:r>
            <a:endParaRPr lang="en-US" altLang="zh-CN" sz="2800" dirty="0">
              <a:solidFill>
                <a:srgbClr val="7030A0"/>
              </a:solidFill>
              <a:latin typeface="宋体" panose="02010600030101010101" pitchFamily="2" charset="-122"/>
            </a:endParaRPr>
          </a:p>
        </p:txBody>
      </p:sp>
      <p:sp>
        <p:nvSpPr>
          <p:cNvPr id="7" name="Rectangle 6"/>
          <p:cNvSpPr>
            <a:spLocks noChangeArrowheads="1"/>
          </p:cNvSpPr>
          <p:nvPr/>
        </p:nvSpPr>
        <p:spPr bwMode="auto">
          <a:xfrm>
            <a:off x="179514" y="764705"/>
            <a:ext cx="8569647" cy="1200329"/>
          </a:xfrm>
          <a:prstGeom prst="rect">
            <a:avLst/>
          </a:prstGeom>
          <a:noFill/>
          <a:ln w="9525" algn="ctr">
            <a:noFill/>
            <a:miter lim="800000"/>
          </a:ln>
        </p:spPr>
        <p:txBody>
          <a:bodyPr wrap="square">
            <a:spAutoFit/>
          </a:bodyPr>
          <a:lstStyle/>
          <a:p>
            <a:pPr eaLnBrk="1" hangingPunct="1">
              <a:lnSpc>
                <a:spcPct val="150000"/>
              </a:lnSpc>
              <a:spcBef>
                <a:spcPct val="0"/>
              </a:spcBef>
            </a:pPr>
            <a:r>
              <a:rPr kumimoji="1" lang="zh-CN" altLang="en-US" sz="2400" dirty="0">
                <a:latin typeface="Times New Roman" panose="02020603050405020304" pitchFamily="18" charset="0"/>
              </a:rPr>
              <a:t>例</a:t>
            </a:r>
            <a:r>
              <a:rPr kumimoji="1" lang="en-US" altLang="zh-CN" sz="2400" dirty="0">
                <a:latin typeface="Times New Roman" panose="02020603050405020304" pitchFamily="18" charset="0"/>
              </a:rPr>
              <a:t>2</a:t>
            </a:r>
            <a:r>
              <a:rPr kumimoji="1" lang="zh-CN" altLang="en-US" sz="2400" dirty="0">
                <a:latin typeface="Times New Roman" panose="02020603050405020304" pitchFamily="18" charset="0"/>
              </a:rPr>
              <a:t>：民航售票系统，</a:t>
            </a:r>
            <a:r>
              <a:rPr kumimoji="1" lang="en-US" altLang="zh-CN" sz="2400" dirty="0">
                <a:latin typeface="Times New Roman" panose="02020603050405020304" pitchFamily="18" charset="0"/>
              </a:rPr>
              <a:t>n</a:t>
            </a:r>
            <a:r>
              <a:rPr kumimoji="1" lang="zh-CN" altLang="en-US" sz="2400" dirty="0">
                <a:latin typeface="Times New Roman" panose="02020603050405020304" pitchFamily="18" charset="0"/>
              </a:rPr>
              <a:t>个</a:t>
            </a:r>
            <a:r>
              <a:rPr kumimoji="1" lang="zh-CN" altLang="en-US" sz="2400" dirty="0" smtClean="0">
                <a:latin typeface="Times New Roman" panose="02020603050405020304" pitchFamily="18" charset="0"/>
              </a:rPr>
              <a:t>售票处同时运行下面程序段进行售票</a:t>
            </a:r>
            <a:endParaRPr kumimoji="1" lang="en-US" altLang="zh-CN" sz="2400" dirty="0" smtClean="0">
              <a:latin typeface="Times New Roman" panose="02020603050405020304" pitchFamily="18" charset="0"/>
            </a:endParaRPr>
          </a:p>
          <a:p>
            <a:pPr eaLnBrk="1" hangingPunct="1">
              <a:lnSpc>
                <a:spcPct val="150000"/>
              </a:lnSpc>
              <a:spcBef>
                <a:spcPct val="0"/>
              </a:spcBef>
            </a:pPr>
            <a:r>
              <a:rPr kumimoji="1" lang="en-US" altLang="zh-CN" sz="2400" dirty="0" smtClean="0">
                <a:latin typeface="Times New Roman" panose="02020603050405020304" pitchFamily="18" charset="0"/>
              </a:rPr>
              <a:t> </a:t>
            </a:r>
            <a:r>
              <a:rPr kumimoji="1" lang="zh-CN" altLang="en-US" sz="2400" dirty="0" smtClean="0">
                <a:latin typeface="Times New Roman" panose="02020603050405020304" pitchFamily="18" charset="0"/>
              </a:rPr>
              <a:t>算法</a:t>
            </a:r>
            <a:r>
              <a:rPr kumimoji="1" lang="en-US" altLang="zh-CN" sz="2400" dirty="0" smtClean="0">
                <a:latin typeface="Times New Roman" panose="02020603050405020304" pitchFamily="18" charset="0"/>
              </a:rPr>
              <a:t>1</a:t>
            </a:r>
            <a:r>
              <a:rPr kumimoji="1" lang="zh-CN" altLang="en-US" sz="2400" dirty="0" smtClean="0">
                <a:latin typeface="Times New Roman" panose="02020603050405020304" pitchFamily="18" charset="0"/>
              </a:rPr>
              <a:t>：</a:t>
            </a:r>
            <a:endParaRPr kumimoji="1" lang="zh-CN" altLang="en-US" sz="2400" dirty="0">
              <a:latin typeface="Times New Roman" panose="02020603050405020304" pitchFamily="18" charset="0"/>
            </a:endParaRPr>
          </a:p>
        </p:txBody>
      </p:sp>
      <p:sp>
        <p:nvSpPr>
          <p:cNvPr id="8" name="矩形 7"/>
          <p:cNvSpPr>
            <a:spLocks noChangeArrowheads="1"/>
          </p:cNvSpPr>
          <p:nvPr/>
        </p:nvSpPr>
        <p:spPr bwMode="auto">
          <a:xfrm>
            <a:off x="971599" y="4149081"/>
            <a:ext cx="3528393" cy="1512168"/>
          </a:xfrm>
          <a:prstGeom prst="rect">
            <a:avLst/>
          </a:prstGeom>
          <a:noFill/>
          <a:ln w="38100">
            <a:solidFill>
              <a:srgbClr val="0000FF"/>
            </a:solidFill>
            <a:miter lim="800000"/>
          </a:ln>
        </p:spPr>
        <p:txBody>
          <a:bodyPr/>
          <a:lstStyle/>
          <a:p>
            <a:pPr marL="609600" indent="-609600"/>
            <a:endParaRPr lang="zh-CN" altLang="en-US"/>
          </a:p>
        </p:txBody>
      </p:sp>
    </p:spTree>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ChangeArrowheads="1"/>
          </p:cNvSpPr>
          <p:nvPr/>
        </p:nvSpPr>
        <p:spPr bwMode="auto">
          <a:xfrm>
            <a:off x="179512" y="1919730"/>
            <a:ext cx="4608512" cy="4893647"/>
          </a:xfrm>
          <a:prstGeom prst="rect">
            <a:avLst/>
          </a:prstGeom>
          <a:noFill/>
          <a:ln w="9525" algn="ctr">
            <a:noFill/>
            <a:miter lim="800000"/>
          </a:ln>
        </p:spPr>
        <p:txBody>
          <a:bodyPr wrap="square">
            <a:spAutoFit/>
          </a:bodyPr>
          <a:lstStyle/>
          <a:p>
            <a:pPr eaLnBrk="1" hangingPunct="1">
              <a:spcBef>
                <a:spcPct val="0"/>
              </a:spcBef>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semaphore </a:t>
            </a:r>
            <a:r>
              <a:rPr kumimoji="1" lang="en-US" altLang="zh-CN" sz="2400" dirty="0" err="1">
                <a:latin typeface="Times New Roman" panose="02020603050405020304" pitchFamily="18" charset="0"/>
              </a:rPr>
              <a:t>mutex</a:t>
            </a:r>
            <a:r>
              <a:rPr kumimoji="1" lang="en-US" altLang="zh-CN" sz="2400" dirty="0">
                <a:latin typeface="Times New Roman" panose="02020603050405020304" pitchFamily="18" charset="0"/>
              </a:rPr>
              <a:t>={1,NULL};</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r>
              <a:rPr kumimoji="1" lang="en-US" altLang="zh-CN" sz="2400" dirty="0">
                <a:solidFill>
                  <a:srgbClr val="FF0000"/>
                </a:solidFill>
                <a:latin typeface="Times New Roman" panose="02020603050405020304" pitchFamily="18" charset="0"/>
              </a:rPr>
              <a:t> </a:t>
            </a:r>
            <a:r>
              <a:rPr kumimoji="1" lang="en-US" altLang="zh-CN" sz="2400" dirty="0" err="1" smtClean="0">
                <a:solidFill>
                  <a:srgbClr val="FF0000"/>
                </a:solidFill>
                <a:latin typeface="Times New Roman" panose="02020603050405020304" pitchFamily="18" charset="0"/>
              </a:rPr>
              <a:t>parbegin</a:t>
            </a:r>
            <a:r>
              <a:rPr kumimoji="1" lang="en-US" altLang="zh-CN" sz="2400" dirty="0" smtClean="0">
                <a:solidFill>
                  <a:srgbClr val="FF0000"/>
                </a:solidFill>
                <a:latin typeface="Times New Roman" panose="02020603050405020304" pitchFamily="18" charset="0"/>
              </a:rPr>
              <a:t> </a:t>
            </a:r>
            <a:endParaRPr kumimoji="1" lang="en-US" altLang="zh-CN" sz="2400" dirty="0">
              <a:solidFill>
                <a:srgbClr val="FF0000"/>
              </a:solidFill>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program  pi</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pPr eaLnBrk="1" hangingPunct="1">
              <a:spcBef>
                <a:spcPct val="0"/>
              </a:spcBef>
            </a:pPr>
            <a:r>
              <a:rPr kumimoji="1" lang="en-US" altLang="zh-CN" sz="2400" dirty="0">
                <a:solidFill>
                  <a:schemeClr val="accent1"/>
                </a:solidFill>
                <a:latin typeface="Times New Roman" panose="02020603050405020304" pitchFamily="18" charset="0"/>
              </a:rPr>
              <a:t>            </a:t>
            </a:r>
            <a:r>
              <a:rPr kumimoji="1" lang="en-US" altLang="zh-CN" sz="2400" dirty="0" smtClean="0">
                <a:solidFill>
                  <a:schemeClr val="accent1"/>
                </a:solidFill>
                <a:latin typeface="Times New Roman" panose="02020603050405020304" pitchFamily="18" charset="0"/>
              </a:rPr>
              <a:t>wait (</a:t>
            </a:r>
            <a:r>
              <a:rPr kumimoji="1" lang="en-US" altLang="zh-CN" sz="2400" dirty="0" err="1" smtClean="0">
                <a:solidFill>
                  <a:schemeClr val="accent1"/>
                </a:solidFill>
                <a:latin typeface="Times New Roman" panose="02020603050405020304" pitchFamily="18" charset="0"/>
              </a:rPr>
              <a:t>mutex</a:t>
            </a:r>
            <a:r>
              <a:rPr kumimoji="1" lang="en-US" altLang="zh-CN" sz="2400" dirty="0">
                <a:solidFill>
                  <a:schemeClr val="accent1"/>
                </a:solidFill>
                <a:latin typeface="Times New Roman" panose="02020603050405020304" pitchFamily="18" charset="0"/>
              </a:rPr>
              <a:t>)</a:t>
            </a:r>
            <a:r>
              <a:rPr kumimoji="1" lang="zh-CN" altLang="en-US" sz="2400" dirty="0">
                <a:solidFill>
                  <a:schemeClr val="accent1"/>
                </a:solidFill>
                <a:latin typeface="Times New Roman" panose="02020603050405020304" pitchFamily="18" charset="0"/>
              </a:rPr>
              <a:t>；</a:t>
            </a:r>
            <a:endParaRPr kumimoji="1" lang="zh-CN" altLang="en-US" sz="2400" dirty="0">
              <a:solidFill>
                <a:schemeClr val="accent1"/>
              </a:solidFill>
              <a:latin typeface="Times New Roman" panose="02020603050405020304" pitchFamily="18" charset="0"/>
            </a:endParaRPr>
          </a:p>
          <a:p>
            <a:pPr eaLnBrk="1" hangingPunct="1">
              <a:spcBef>
                <a:spcPct val="0"/>
              </a:spcBef>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R=x[k]; /*</a:t>
            </a:r>
            <a:r>
              <a:rPr kumimoji="1" lang="zh-CN" altLang="en-US" sz="2400" dirty="0">
                <a:latin typeface="Times New Roman" panose="02020603050405020304" pitchFamily="18" charset="0"/>
              </a:rPr>
              <a:t>现有票数*</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ct val="0"/>
              </a:spcBef>
            </a:pPr>
            <a:r>
              <a:rPr kumimoji="1" lang="en-US" altLang="zh-CN" sz="2400" dirty="0">
                <a:solidFill>
                  <a:schemeClr val="accent2"/>
                </a:solidFill>
                <a:latin typeface="Times New Roman" panose="02020603050405020304" pitchFamily="18" charset="0"/>
              </a:rPr>
              <a:t>             </a:t>
            </a:r>
            <a:r>
              <a:rPr kumimoji="1" lang="en-US" altLang="zh-CN" sz="2400" dirty="0">
                <a:latin typeface="Times New Roman" panose="02020603050405020304" pitchFamily="18" charset="0"/>
              </a:rPr>
              <a:t>if(R&gt;=1){</a:t>
            </a:r>
            <a:endParaRPr kumimoji="1" lang="en-US" altLang="zh-CN" sz="2400" dirty="0">
              <a:latin typeface="Times New Roman" panose="02020603050405020304" pitchFamily="18" charset="0"/>
            </a:endParaRPr>
          </a:p>
          <a:p>
            <a:pPr lvl="1" eaLnBrk="1" hangingPunct="1">
              <a:spcBef>
                <a:spcPct val="0"/>
              </a:spcBef>
            </a:pPr>
            <a:r>
              <a:rPr kumimoji="1" lang="en-US" altLang="zh-CN" sz="2400" dirty="0">
                <a:latin typeface="Times New Roman" panose="02020603050405020304" pitchFamily="18" charset="0"/>
              </a:rPr>
              <a:t>              R--;</a:t>
            </a:r>
            <a:endParaRPr kumimoji="1" lang="en-US" altLang="zh-CN" sz="2400" dirty="0">
              <a:latin typeface="Times New Roman" panose="02020603050405020304" pitchFamily="18" charset="0"/>
            </a:endParaRPr>
          </a:p>
          <a:p>
            <a:pPr lvl="1" eaLnBrk="1" hangingPunct="1">
              <a:spcBef>
                <a:spcPct val="0"/>
              </a:spcBef>
            </a:pPr>
            <a:r>
              <a:rPr kumimoji="1" lang="en-US" altLang="zh-CN" sz="2400" dirty="0">
                <a:latin typeface="Times New Roman" panose="02020603050405020304" pitchFamily="18" charset="0"/>
              </a:rPr>
              <a:t>              x[k]=R;</a:t>
            </a:r>
            <a:endParaRPr kumimoji="1" lang="en-US" altLang="zh-CN" sz="2400" dirty="0">
              <a:latin typeface="Times New Roman" panose="02020603050405020304" pitchFamily="18" charset="0"/>
            </a:endParaRPr>
          </a:p>
          <a:p>
            <a:pPr lvl="1" eaLnBrk="1" hangingPunct="1">
              <a:spcBef>
                <a:spcPct val="0"/>
              </a:spcBef>
            </a:pPr>
            <a:r>
              <a:rPr kumimoji="1" lang="en-US" altLang="zh-CN" sz="2400" dirty="0">
                <a:solidFill>
                  <a:schemeClr val="accent1"/>
                </a:solidFill>
                <a:latin typeface="Times New Roman" panose="02020603050405020304" pitchFamily="18" charset="0"/>
              </a:rPr>
              <a:t>             </a:t>
            </a:r>
            <a:r>
              <a:rPr kumimoji="1" lang="en-US" altLang="zh-CN" sz="2400" dirty="0" smtClean="0">
                <a:solidFill>
                  <a:schemeClr val="accent1"/>
                </a:solidFill>
                <a:latin typeface="Times New Roman" panose="02020603050405020304" pitchFamily="18" charset="0"/>
              </a:rPr>
              <a:t>signal(</a:t>
            </a:r>
            <a:r>
              <a:rPr kumimoji="1" lang="en-US" altLang="zh-CN" sz="2400" dirty="0" err="1" smtClean="0">
                <a:solidFill>
                  <a:schemeClr val="accent1"/>
                </a:solidFill>
                <a:latin typeface="Times New Roman" panose="02020603050405020304" pitchFamily="18" charset="0"/>
              </a:rPr>
              <a:t>mutex</a:t>
            </a:r>
            <a:r>
              <a:rPr kumimoji="1" lang="en-US" altLang="zh-CN" sz="2400" dirty="0">
                <a:solidFill>
                  <a:schemeClr val="accent1"/>
                </a:solidFill>
                <a:latin typeface="Times New Roman" panose="02020603050405020304" pitchFamily="18" charset="0"/>
              </a:rPr>
              <a:t>)</a:t>
            </a:r>
            <a:r>
              <a:rPr kumimoji="1" lang="zh-CN" altLang="en-US" sz="2400" dirty="0">
                <a:solidFill>
                  <a:schemeClr val="accent1"/>
                </a:solidFill>
                <a:latin typeface="Times New Roman" panose="02020603050405020304" pitchFamily="18" charset="0"/>
              </a:rPr>
              <a:t>；</a:t>
            </a:r>
            <a:endParaRPr kumimoji="1" lang="zh-CN" altLang="en-US" sz="2400" dirty="0">
              <a:solidFill>
                <a:schemeClr val="accent1"/>
              </a:solidFill>
              <a:latin typeface="Times New Roman" panose="02020603050405020304" pitchFamily="18" charset="0"/>
            </a:endParaRPr>
          </a:p>
          <a:p>
            <a:pPr lvl="1" eaLnBrk="1" hangingPunct="1">
              <a:spcBef>
                <a:spcPct val="0"/>
              </a:spcBef>
            </a:pPr>
            <a:r>
              <a:rPr kumimoji="1" lang="zh-CN" altLang="en-US" sz="2400" dirty="0">
                <a:latin typeface="Times New Roman" panose="02020603050405020304" pitchFamily="18" charset="0"/>
              </a:rPr>
              <a:t>              输出一张机票；</a:t>
            </a:r>
            <a:endParaRPr kumimoji="1" lang="zh-CN" altLang="en-US" sz="2400" dirty="0">
              <a:latin typeface="Times New Roman" panose="02020603050405020304" pitchFamily="18" charset="0"/>
            </a:endParaRPr>
          </a:p>
          <a:p>
            <a:pPr eaLnBrk="1" hangingPunct="1">
              <a:spcBef>
                <a:spcPct val="0"/>
              </a:spcBef>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p:txBody>
      </p:sp>
      <p:sp>
        <p:nvSpPr>
          <p:cNvPr id="61443" name="Rectangle 4"/>
          <p:cNvSpPr>
            <a:spLocks noChangeArrowheads="1"/>
          </p:cNvSpPr>
          <p:nvPr/>
        </p:nvSpPr>
        <p:spPr bwMode="auto">
          <a:xfrm>
            <a:off x="4895853" y="2129949"/>
            <a:ext cx="3924621" cy="1938992"/>
          </a:xfrm>
          <a:prstGeom prst="rect">
            <a:avLst/>
          </a:prstGeom>
          <a:noFill/>
          <a:ln w="9525" algn="ctr">
            <a:noFill/>
            <a:miter lim="800000"/>
          </a:ln>
        </p:spPr>
        <p:txBody>
          <a:bodyPr wrap="square">
            <a:spAutoFit/>
          </a:bodyPr>
          <a:lstStyle/>
          <a:p>
            <a:pPr eaLnBrk="1" hangingPunct="1">
              <a:spcBef>
                <a:spcPct val="0"/>
              </a:spcBef>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else{</a:t>
            </a:r>
            <a:endParaRPr kumimoji="1" lang="en-US" altLang="zh-CN" sz="2400" dirty="0">
              <a:latin typeface="Times New Roman" panose="02020603050405020304" pitchFamily="18" charset="0"/>
            </a:endParaRPr>
          </a:p>
          <a:p>
            <a:pPr eaLnBrk="1" hangingPunct="1">
              <a:spcBef>
                <a:spcPct val="0"/>
              </a:spcBef>
            </a:pPr>
            <a:r>
              <a:rPr kumimoji="1" lang="en-US" altLang="zh-CN" sz="2400" dirty="0">
                <a:solidFill>
                  <a:schemeClr val="accent1"/>
                </a:solidFill>
                <a:latin typeface="Times New Roman" panose="02020603050405020304" pitchFamily="18" charset="0"/>
              </a:rPr>
              <a:t>           </a:t>
            </a:r>
            <a:r>
              <a:rPr kumimoji="1" lang="en-US" altLang="zh-CN" sz="2400" dirty="0" smtClean="0">
                <a:solidFill>
                  <a:schemeClr val="accent1"/>
                </a:solidFill>
                <a:latin typeface="Times New Roman" panose="02020603050405020304" pitchFamily="18" charset="0"/>
              </a:rPr>
              <a:t>signal(</a:t>
            </a:r>
            <a:r>
              <a:rPr kumimoji="1" lang="en-US" altLang="zh-CN" sz="2400" dirty="0" err="1" smtClean="0">
                <a:solidFill>
                  <a:schemeClr val="accent1"/>
                </a:solidFill>
                <a:latin typeface="Times New Roman" panose="02020603050405020304" pitchFamily="18" charset="0"/>
              </a:rPr>
              <a:t>mutex</a:t>
            </a:r>
            <a:r>
              <a:rPr kumimoji="1" lang="en-US" altLang="zh-CN" sz="2400" dirty="0">
                <a:solidFill>
                  <a:schemeClr val="accent1"/>
                </a:solidFill>
                <a:latin typeface="Times New Roman" panose="02020603050405020304" pitchFamily="18" charset="0"/>
              </a:rPr>
              <a:t>)</a:t>
            </a:r>
            <a:r>
              <a:rPr kumimoji="1" lang="zh-CN" altLang="en-US" sz="2400" dirty="0">
                <a:solidFill>
                  <a:schemeClr val="accent1"/>
                </a:solidFill>
                <a:latin typeface="Times New Roman" panose="02020603050405020304" pitchFamily="18" charset="0"/>
              </a:rPr>
              <a:t>；</a:t>
            </a:r>
            <a:r>
              <a:rPr kumimoji="1" lang="zh-CN" altLang="en-US" sz="2400" dirty="0">
                <a:latin typeface="Times New Roman" panose="02020603050405020304" pitchFamily="18" charset="0"/>
              </a:rPr>
              <a:t> </a:t>
            </a:r>
            <a:endParaRPr kumimoji="1" lang="zh-CN" altLang="en-US" sz="2400" dirty="0">
              <a:latin typeface="Times New Roman" panose="02020603050405020304" pitchFamily="18" charset="0"/>
            </a:endParaRPr>
          </a:p>
          <a:p>
            <a:pPr eaLnBrk="1" hangingPunct="1">
              <a:spcBef>
                <a:spcPct val="0"/>
              </a:spcBef>
            </a:pPr>
            <a:r>
              <a:rPr kumimoji="1" lang="zh-CN" altLang="en-US" sz="2400" dirty="0">
                <a:latin typeface="Times New Roman" panose="02020603050405020304" pitchFamily="18" charset="0"/>
              </a:rPr>
              <a:t>           显示“票已售完”；</a:t>
            </a:r>
            <a:endParaRPr kumimoji="1" lang="zh-CN" altLang="en-US" sz="2400" dirty="0">
              <a:latin typeface="Times New Roman" panose="02020603050405020304" pitchFamily="18" charset="0"/>
            </a:endParaRPr>
          </a:p>
          <a:p>
            <a:pPr eaLnBrk="1" hangingPunct="1">
              <a:spcBef>
                <a:spcPct val="0"/>
              </a:spcBef>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a:t>
            </a:r>
            <a:endParaRPr kumimoji="1" lang="zh-CN" altLang="en-US" sz="2800" dirty="0">
              <a:latin typeface="Times New Roman" panose="02020603050405020304" pitchFamily="18" charset="0"/>
            </a:endParaRPr>
          </a:p>
        </p:txBody>
      </p:sp>
      <p:sp>
        <p:nvSpPr>
          <p:cNvPr id="61444" name="Line 5"/>
          <p:cNvSpPr>
            <a:spLocks noChangeShapeType="1"/>
          </p:cNvSpPr>
          <p:nvPr/>
        </p:nvSpPr>
        <p:spPr bwMode="auto">
          <a:xfrm flipH="1">
            <a:off x="4716017" y="1988618"/>
            <a:ext cx="769" cy="4752751"/>
          </a:xfrm>
          <a:prstGeom prst="line">
            <a:avLst/>
          </a:prstGeom>
          <a:noFill/>
          <a:ln w="28575">
            <a:solidFill>
              <a:schemeClr val="tx1"/>
            </a:solidFill>
            <a:round/>
          </a:ln>
        </p:spPr>
        <p:txBody>
          <a:bodyPr wrap="square" anchor="ctr">
            <a:spAutoFit/>
          </a:bodyPr>
          <a:lstStyle/>
          <a:p>
            <a:endParaRPr lang="zh-CN" altLang="en-US"/>
          </a:p>
        </p:txBody>
      </p:sp>
      <p:sp>
        <p:nvSpPr>
          <p:cNvPr id="8" name="Rectangle 6"/>
          <p:cNvSpPr>
            <a:spLocks noChangeArrowheads="1"/>
          </p:cNvSpPr>
          <p:nvPr/>
        </p:nvSpPr>
        <p:spPr bwMode="auto">
          <a:xfrm>
            <a:off x="179514" y="692697"/>
            <a:ext cx="8569647" cy="1200329"/>
          </a:xfrm>
          <a:prstGeom prst="rect">
            <a:avLst/>
          </a:prstGeom>
          <a:noFill/>
          <a:ln w="9525" algn="ctr">
            <a:noFill/>
            <a:miter lim="800000"/>
          </a:ln>
        </p:spPr>
        <p:txBody>
          <a:bodyPr wrap="square">
            <a:spAutoFit/>
          </a:bodyPr>
          <a:lstStyle/>
          <a:p>
            <a:pPr eaLnBrk="1" hangingPunct="1">
              <a:lnSpc>
                <a:spcPct val="150000"/>
              </a:lnSpc>
              <a:spcBef>
                <a:spcPct val="0"/>
              </a:spcBef>
            </a:pPr>
            <a:r>
              <a:rPr kumimoji="1" lang="zh-CN" altLang="en-US" sz="2400" dirty="0">
                <a:latin typeface="Times New Roman" panose="02020603050405020304" pitchFamily="18" charset="0"/>
              </a:rPr>
              <a:t>例</a:t>
            </a:r>
            <a:r>
              <a:rPr kumimoji="1" lang="en-US" altLang="zh-CN" sz="2400" dirty="0">
                <a:latin typeface="Times New Roman" panose="02020603050405020304" pitchFamily="18" charset="0"/>
              </a:rPr>
              <a:t>2</a:t>
            </a:r>
            <a:r>
              <a:rPr kumimoji="1" lang="zh-CN" altLang="en-US" sz="2400" dirty="0">
                <a:latin typeface="Times New Roman" panose="02020603050405020304" pitchFamily="18" charset="0"/>
              </a:rPr>
              <a:t>：民航售票系统，</a:t>
            </a:r>
            <a:r>
              <a:rPr kumimoji="1" lang="en-US" altLang="zh-CN" sz="2400" dirty="0">
                <a:latin typeface="Times New Roman" panose="02020603050405020304" pitchFamily="18" charset="0"/>
              </a:rPr>
              <a:t>n</a:t>
            </a:r>
            <a:r>
              <a:rPr kumimoji="1" lang="zh-CN" altLang="en-US" sz="2400" dirty="0">
                <a:latin typeface="Times New Roman" panose="02020603050405020304" pitchFamily="18" charset="0"/>
              </a:rPr>
              <a:t>个</a:t>
            </a:r>
            <a:r>
              <a:rPr kumimoji="1" lang="zh-CN" altLang="en-US" sz="2400" dirty="0" smtClean="0">
                <a:latin typeface="Times New Roman" panose="02020603050405020304" pitchFamily="18" charset="0"/>
              </a:rPr>
              <a:t>售票处同时运行下面程序段进行售票</a:t>
            </a:r>
            <a:endParaRPr kumimoji="1" lang="en-US" altLang="zh-CN" sz="2400" dirty="0" smtClean="0">
              <a:latin typeface="Times New Roman" panose="02020603050405020304" pitchFamily="18" charset="0"/>
            </a:endParaRPr>
          </a:p>
          <a:p>
            <a:pPr eaLnBrk="1" hangingPunct="1">
              <a:lnSpc>
                <a:spcPct val="150000"/>
              </a:lnSpc>
              <a:spcBef>
                <a:spcPct val="0"/>
              </a:spcBef>
            </a:pPr>
            <a:r>
              <a:rPr kumimoji="1" lang="en-US" altLang="zh-CN" sz="2400" dirty="0" smtClean="0">
                <a:latin typeface="Times New Roman" panose="02020603050405020304" pitchFamily="18" charset="0"/>
              </a:rPr>
              <a:t> </a:t>
            </a:r>
            <a:r>
              <a:rPr kumimoji="1" lang="zh-CN" altLang="en-US" sz="2400" dirty="0" smtClean="0">
                <a:latin typeface="Times New Roman" panose="02020603050405020304" pitchFamily="18" charset="0"/>
              </a:rPr>
              <a:t>算法</a:t>
            </a:r>
            <a:r>
              <a:rPr kumimoji="1" lang="en-US" altLang="zh-CN" sz="2400" dirty="0" smtClean="0">
                <a:latin typeface="Times New Roman" panose="02020603050405020304" pitchFamily="18" charset="0"/>
              </a:rPr>
              <a:t>2</a:t>
            </a:r>
            <a:r>
              <a:rPr kumimoji="1" lang="zh-CN" altLang="en-US" sz="2400" dirty="0" smtClean="0">
                <a:latin typeface="Times New Roman" panose="02020603050405020304" pitchFamily="18" charset="0"/>
              </a:rPr>
              <a:t>：</a:t>
            </a:r>
            <a:endParaRPr kumimoji="1" lang="zh-CN" altLang="en-US" sz="2400" dirty="0">
              <a:latin typeface="Times New Roman" panose="02020603050405020304" pitchFamily="18" charset="0"/>
            </a:endParaRPr>
          </a:p>
        </p:txBody>
      </p:sp>
      <p:sp>
        <p:nvSpPr>
          <p:cNvPr id="9" name="矩形 6"/>
          <p:cNvSpPr>
            <a:spLocks noChangeArrowheads="1"/>
          </p:cNvSpPr>
          <p:nvPr/>
        </p:nvSpPr>
        <p:spPr bwMode="auto">
          <a:xfrm>
            <a:off x="2483768" y="115890"/>
            <a:ext cx="5040560" cy="480131"/>
          </a:xfrm>
          <a:prstGeom prst="rect">
            <a:avLst/>
          </a:prstGeom>
          <a:noFill/>
          <a:ln w="9525">
            <a:noFill/>
            <a:miter lim="800000"/>
          </a:ln>
        </p:spPr>
        <p:txBody>
          <a:bodyPr wrap="square">
            <a:spAutoFit/>
          </a:bodyPr>
          <a:lstStyle/>
          <a:p>
            <a:pPr>
              <a:lnSpc>
                <a:spcPct val="90000"/>
              </a:lnSpc>
              <a:buFont typeface="Wingdings" panose="05000000000000000000" pitchFamily="2" charset="2"/>
              <a:buChar char="n"/>
            </a:pPr>
            <a:r>
              <a:rPr lang="en-US" altLang="zh-CN" sz="2800" dirty="0" smtClean="0">
                <a:solidFill>
                  <a:srgbClr val="7030A0"/>
                </a:solidFill>
                <a:latin typeface="宋体" panose="02010600030101010101" pitchFamily="2" charset="-122"/>
              </a:rPr>
              <a:t> </a:t>
            </a:r>
            <a:r>
              <a:rPr lang="zh-CN" altLang="en-US" sz="2800" dirty="0" smtClean="0">
                <a:solidFill>
                  <a:srgbClr val="7030A0"/>
                </a:solidFill>
                <a:latin typeface="宋体" panose="02010600030101010101" pitchFamily="2" charset="-122"/>
              </a:rPr>
              <a:t>利用信号量机制实现互斥</a:t>
            </a:r>
            <a:endParaRPr lang="en-US" altLang="zh-CN" sz="2800" dirty="0">
              <a:solidFill>
                <a:srgbClr val="7030A0"/>
              </a:solidFill>
              <a:latin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ChangeArrowheads="1"/>
          </p:cNvSpPr>
          <p:nvPr/>
        </p:nvSpPr>
        <p:spPr bwMode="auto">
          <a:xfrm>
            <a:off x="251520" y="1268760"/>
            <a:ext cx="8569647" cy="2677656"/>
          </a:xfrm>
          <a:prstGeom prst="rect">
            <a:avLst/>
          </a:prstGeom>
          <a:noFill/>
          <a:ln w="9525" algn="ctr">
            <a:noFill/>
            <a:miter lim="800000"/>
          </a:ln>
        </p:spPr>
        <p:txBody>
          <a:bodyPr wrap="square">
            <a:spAutoFit/>
          </a:bodyPr>
          <a:lstStyle/>
          <a:p>
            <a:pPr eaLnBrk="1" hangingPunct="1">
              <a:lnSpc>
                <a:spcPct val="150000"/>
              </a:lnSpc>
              <a:spcBef>
                <a:spcPct val="0"/>
              </a:spcBef>
            </a:pPr>
            <a:r>
              <a:rPr kumimoji="1" lang="zh-CN" altLang="en-US" sz="2400" dirty="0" smtClean="0">
                <a:solidFill>
                  <a:srgbClr val="FF0000"/>
                </a:solidFill>
                <a:latin typeface="Times New Roman" panose="02020603050405020304" pitchFamily="18" charset="0"/>
              </a:rPr>
              <a:t>小组讨论：</a:t>
            </a:r>
            <a:endParaRPr kumimoji="1" lang="en-US" altLang="zh-CN" sz="2400" dirty="0" smtClean="0">
              <a:solidFill>
                <a:srgbClr val="FF0000"/>
              </a:solidFill>
              <a:latin typeface="Times New Roman" panose="02020603050405020304" pitchFamily="18" charset="0"/>
            </a:endParaRPr>
          </a:p>
          <a:p>
            <a:pPr eaLnBrk="1" hangingPunct="1">
              <a:lnSpc>
                <a:spcPct val="150000"/>
              </a:lnSpc>
              <a:spcBef>
                <a:spcPct val="0"/>
              </a:spcBef>
            </a:pPr>
            <a:r>
              <a:rPr lang="zh-CN" altLang="en-US" sz="2200" dirty="0" smtClean="0">
                <a:latin typeface="宋体" panose="02010600030101010101" pitchFamily="2" charset="-122"/>
              </a:rPr>
              <a:t>    某超级市场，可容纳多人同时购物。入口处有足够的篮子，每个购物者可拿一只篮子入内购物。出口处结帐，并归还篮子（出、入口禁止多人同时通过）。出入口不在同一处。试用信号量机制实现购物者的同步算法。</a:t>
            </a:r>
            <a:endParaRPr kumimoji="1" lang="zh-CN" altLang="en-US" sz="2200" dirty="0">
              <a:latin typeface="Times New Roman" panose="02020603050405020304" pitchFamily="18" charset="0"/>
            </a:endParaRPr>
          </a:p>
        </p:txBody>
      </p:sp>
      <p:sp>
        <p:nvSpPr>
          <p:cNvPr id="59398" name="Rectangle 2"/>
          <p:cNvSpPr txBox="1">
            <a:spLocks noChangeArrowheads="1"/>
          </p:cNvSpPr>
          <p:nvPr/>
        </p:nvSpPr>
        <p:spPr bwMode="auto">
          <a:xfrm>
            <a:off x="2627784" y="53504"/>
            <a:ext cx="4248720"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a:lnSpc>
                <a:spcPct val="90000"/>
              </a:lnSpc>
              <a:spcBef>
                <a:spcPct val="0"/>
              </a:spcBef>
              <a:defRPr/>
            </a:pPr>
            <a:r>
              <a:rPr lang="en-US" altLang="zh-CN" sz="3200" dirty="0" smtClean="0">
                <a:solidFill>
                  <a:srgbClr val="C00000"/>
                </a:solidFill>
                <a:latin typeface="+mn-ea"/>
                <a:ea typeface="+mn-ea"/>
              </a:rPr>
              <a:t>4. </a:t>
            </a:r>
            <a:r>
              <a:rPr lang="zh-CN" altLang="en-US" sz="3200" dirty="0" smtClean="0">
                <a:solidFill>
                  <a:srgbClr val="C00000"/>
                </a:solidFill>
                <a:latin typeface="+mn-ea"/>
                <a:ea typeface="+mn-ea"/>
              </a:rPr>
              <a:t>信号量机制</a:t>
            </a:r>
            <a:endParaRPr lang="en-US" altLang="zh-CN" sz="3200" dirty="0">
              <a:solidFill>
                <a:srgbClr val="C00000"/>
              </a:solidFill>
              <a:latin typeface="+mn-ea"/>
              <a:ea typeface="+mn-ea"/>
            </a:endParaRPr>
          </a:p>
        </p:txBody>
      </p:sp>
      <p:sp>
        <p:nvSpPr>
          <p:cNvPr id="10" name="Rectangle 3"/>
          <p:cNvSpPr txBox="1">
            <a:spLocks noChangeArrowheads="1"/>
          </p:cNvSpPr>
          <p:nvPr/>
        </p:nvSpPr>
        <p:spPr bwMode="auto">
          <a:xfrm>
            <a:off x="395536" y="4077072"/>
            <a:ext cx="8077200" cy="2592288"/>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gn="just">
              <a:lnSpc>
                <a:spcPct val="110000"/>
              </a:lnSpc>
              <a:buFontTx/>
              <a:buNone/>
              <a:defRPr/>
            </a:pPr>
            <a:r>
              <a:rPr lang="zh-CN" altLang="en-US" sz="2400" dirty="0" smtClean="0">
                <a:solidFill>
                  <a:srgbClr val="CC3300"/>
                </a:solidFill>
                <a:latin typeface="宋体" panose="02010600030101010101" pitchFamily="2" charset="-122"/>
              </a:rPr>
              <a:t>简答思路：</a:t>
            </a:r>
            <a:endParaRPr lang="en-US" altLang="zh-CN" sz="2400" dirty="0" smtClean="0">
              <a:solidFill>
                <a:srgbClr val="CC3300"/>
              </a:solidFill>
              <a:latin typeface="宋体" panose="02010600030101010101" pitchFamily="2" charset="-122"/>
            </a:endParaRPr>
          </a:p>
          <a:p>
            <a:pPr algn="just">
              <a:lnSpc>
                <a:spcPct val="110000"/>
              </a:lnSpc>
              <a:defRPr/>
            </a:pPr>
            <a:r>
              <a:rPr lang="zh-CN" altLang="en-US" sz="2400" dirty="0" smtClean="0">
                <a:solidFill>
                  <a:srgbClr val="0000FF"/>
                </a:solidFill>
                <a:latin typeface="宋体" panose="02010600030101010101" pitchFamily="2" charset="-122"/>
              </a:rPr>
              <a:t>①所用信号量设置如下：</a:t>
            </a:r>
            <a:endParaRPr lang="zh-CN" altLang="en-US" sz="2400" dirty="0" smtClean="0">
              <a:solidFill>
                <a:srgbClr val="0000FF"/>
              </a:solidFill>
              <a:latin typeface="宋体" panose="02010600030101010101" pitchFamily="2" charset="-122"/>
              <a:cs typeface="Times New Roman" panose="02020603050405020304" pitchFamily="18" charset="0"/>
            </a:endParaRPr>
          </a:p>
          <a:p>
            <a:pPr algn="just">
              <a:lnSpc>
                <a:spcPct val="110000"/>
              </a:lnSpc>
              <a:defRPr/>
            </a:pPr>
            <a:r>
              <a:rPr lang="en-US" altLang="zh-CN" sz="2000" dirty="0" smtClean="0">
                <a:latin typeface="宋体" panose="02010600030101010101" pitchFamily="2" charset="-122"/>
              </a:rPr>
              <a:t>2</a:t>
            </a:r>
            <a:r>
              <a:rPr lang="zh-CN" altLang="en-US" sz="2000" dirty="0" smtClean="0">
                <a:latin typeface="宋体" panose="02010600030101010101" pitchFamily="2" charset="-122"/>
              </a:rPr>
              <a:t>）</a:t>
            </a:r>
            <a:r>
              <a:rPr lang="zh-CN" altLang="en-US" sz="2000" dirty="0" smtClean="0">
                <a:solidFill>
                  <a:schemeClr val="accent1"/>
                </a:solidFill>
                <a:latin typeface="宋体" panose="02010600030101010101" pitchFamily="2" charset="-122"/>
              </a:rPr>
              <a:t>互斥信号量</a:t>
            </a:r>
            <a:r>
              <a:rPr lang="en-US" altLang="zh-CN" sz="2000" dirty="0" smtClean="0">
                <a:solidFill>
                  <a:schemeClr val="accent1"/>
                </a:solidFill>
                <a:latin typeface="宋体" panose="02010600030101010101" pitchFamily="2" charset="-122"/>
                <a:cs typeface="Times New Roman" panose="02020603050405020304" pitchFamily="18" charset="0"/>
              </a:rPr>
              <a:t>mutex1</a:t>
            </a:r>
            <a:r>
              <a:rPr lang="zh-CN" altLang="en-US" sz="2000" dirty="0" smtClean="0">
                <a:solidFill>
                  <a:schemeClr val="accent1"/>
                </a:solidFill>
                <a:latin typeface="宋体" panose="02010600030101010101" pitchFamily="2" charset="-122"/>
              </a:rPr>
              <a:t>，</a:t>
            </a:r>
            <a:r>
              <a:rPr lang="zh-CN" altLang="en-US" sz="2000" dirty="0" smtClean="0">
                <a:latin typeface="宋体" panose="02010600030101010101" pitchFamily="2" charset="-122"/>
              </a:rPr>
              <a:t>初值为</a:t>
            </a:r>
            <a:r>
              <a:rPr lang="en-US" altLang="zh-CN" sz="2000" dirty="0" smtClean="0">
                <a:latin typeface="宋体" panose="02010600030101010101" pitchFamily="2" charset="-122"/>
                <a:cs typeface="Times New Roman" panose="02020603050405020304" pitchFamily="18" charset="0"/>
              </a:rPr>
              <a:t>1</a:t>
            </a:r>
            <a:r>
              <a:rPr lang="zh-CN" altLang="en-US" sz="2000" dirty="0" smtClean="0">
                <a:latin typeface="宋体" panose="02010600030101010101" pitchFamily="2" charset="-122"/>
              </a:rPr>
              <a:t>，用以保证同时只能有一个购物者进程进入入口拿起篮子</a:t>
            </a:r>
            <a:endParaRPr lang="en-US" altLang="zh-CN" sz="2000" dirty="0" smtClean="0">
              <a:latin typeface="宋体" panose="02010600030101010101" pitchFamily="2" charset="-122"/>
            </a:endParaRPr>
          </a:p>
          <a:p>
            <a:pPr algn="just">
              <a:lnSpc>
                <a:spcPct val="110000"/>
              </a:lnSpc>
              <a:defRPr/>
            </a:pPr>
            <a:r>
              <a:rPr lang="en-US" altLang="zh-CN" sz="2000" dirty="0" smtClean="0">
                <a:latin typeface="宋体" panose="02010600030101010101" pitchFamily="2" charset="-122"/>
              </a:rPr>
              <a:t>3</a:t>
            </a:r>
            <a:r>
              <a:rPr lang="zh-CN" altLang="en-US" sz="2000" dirty="0" smtClean="0">
                <a:latin typeface="宋体" panose="02010600030101010101" pitchFamily="2" charset="-122"/>
              </a:rPr>
              <a:t>）</a:t>
            </a:r>
            <a:r>
              <a:rPr lang="zh-CN" altLang="en-US" sz="2000" dirty="0" smtClean="0">
                <a:solidFill>
                  <a:schemeClr val="accent1"/>
                </a:solidFill>
                <a:latin typeface="宋体" panose="02010600030101010101" pitchFamily="2" charset="-122"/>
              </a:rPr>
              <a:t>互斥信号量</a:t>
            </a:r>
            <a:r>
              <a:rPr lang="en-US" altLang="zh-CN" sz="2000" dirty="0" smtClean="0">
                <a:solidFill>
                  <a:schemeClr val="accent1"/>
                </a:solidFill>
                <a:latin typeface="宋体" panose="02010600030101010101" pitchFamily="2" charset="-122"/>
                <a:cs typeface="Times New Roman" panose="02020603050405020304" pitchFamily="18" charset="0"/>
              </a:rPr>
              <a:t>mutex2</a:t>
            </a:r>
            <a:r>
              <a:rPr lang="zh-CN" altLang="en-US" sz="2000" dirty="0" smtClean="0">
                <a:solidFill>
                  <a:schemeClr val="accent1"/>
                </a:solidFill>
                <a:latin typeface="宋体" panose="02010600030101010101" pitchFamily="2" charset="-122"/>
              </a:rPr>
              <a:t>，</a:t>
            </a:r>
            <a:r>
              <a:rPr lang="zh-CN" altLang="en-US" sz="2000" dirty="0" smtClean="0">
                <a:latin typeface="宋体" panose="02010600030101010101" pitchFamily="2" charset="-122"/>
              </a:rPr>
              <a:t>初值为</a:t>
            </a:r>
            <a:r>
              <a:rPr lang="en-US" altLang="zh-CN" sz="2000" dirty="0" smtClean="0">
                <a:latin typeface="宋体" panose="02010600030101010101" pitchFamily="2" charset="-122"/>
                <a:cs typeface="Times New Roman" panose="02020603050405020304" pitchFamily="18" charset="0"/>
              </a:rPr>
              <a:t>1</a:t>
            </a:r>
            <a:r>
              <a:rPr lang="zh-CN" altLang="en-US" sz="2000" dirty="0" smtClean="0">
                <a:latin typeface="宋体" panose="02010600030101010101" pitchFamily="2" charset="-122"/>
              </a:rPr>
              <a:t>，用以保证同时只能有一个购物者进程进入出口结账归还篮子</a:t>
            </a:r>
            <a:endParaRPr lang="zh-CN" altLang="en-US" sz="2000" dirty="0" smtClean="0">
              <a:latin typeface="宋体" panose="02010600030101010101" pitchFamily="2" charset="-122"/>
              <a:cs typeface="Times New Roman" panose="02020603050405020304" pitchFamily="18" charset="0"/>
            </a:endParaRPr>
          </a:p>
        </p:txBody>
      </p:sp>
      <p:sp>
        <p:nvSpPr>
          <p:cNvPr id="6" name="矩形 6"/>
          <p:cNvSpPr>
            <a:spLocks noChangeArrowheads="1"/>
          </p:cNvSpPr>
          <p:nvPr/>
        </p:nvSpPr>
        <p:spPr bwMode="auto">
          <a:xfrm>
            <a:off x="539552" y="836712"/>
            <a:ext cx="5040560" cy="424732"/>
          </a:xfrm>
          <a:prstGeom prst="rect">
            <a:avLst/>
          </a:prstGeom>
          <a:noFill/>
          <a:ln w="9525">
            <a:noFill/>
            <a:miter lim="800000"/>
          </a:ln>
        </p:spPr>
        <p:txBody>
          <a:bodyPr wrap="square">
            <a:spAutoFit/>
          </a:bodyPr>
          <a:lstStyle/>
          <a:p>
            <a:pPr>
              <a:lnSpc>
                <a:spcPct val="90000"/>
              </a:lnSpc>
              <a:buFont typeface="Wingdings" panose="05000000000000000000" pitchFamily="2" charset="2"/>
              <a:buChar char="n"/>
            </a:pPr>
            <a:r>
              <a:rPr lang="en-US" altLang="zh-CN" sz="2400" dirty="0" smtClean="0">
                <a:solidFill>
                  <a:srgbClr val="7030A0"/>
                </a:solidFill>
                <a:latin typeface="宋体" panose="02010600030101010101" pitchFamily="2" charset="-122"/>
              </a:rPr>
              <a:t> </a:t>
            </a:r>
            <a:r>
              <a:rPr lang="zh-CN" altLang="en-US" sz="2400" dirty="0" smtClean="0">
                <a:solidFill>
                  <a:srgbClr val="7030A0"/>
                </a:solidFill>
                <a:latin typeface="宋体" panose="02010600030101010101" pitchFamily="2" charset="-122"/>
              </a:rPr>
              <a:t>利用信号量机制实现互斥</a:t>
            </a:r>
            <a:endParaRPr lang="en-US" altLang="zh-CN" sz="2400" dirty="0">
              <a:solidFill>
                <a:srgbClr val="7030A0"/>
              </a:solidFill>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1"/>
          </p:nvPr>
        </p:nvSpPr>
        <p:spPr>
          <a:xfrm>
            <a:off x="1475656" y="1700808"/>
            <a:ext cx="5194300" cy="4724400"/>
          </a:xfrm>
        </p:spPr>
        <p:txBody>
          <a:bodyPr/>
          <a:lstStyle/>
          <a:p>
            <a:pPr algn="just">
              <a:lnSpc>
                <a:spcPct val="80000"/>
              </a:lnSpc>
              <a:buFontTx/>
              <a:buNone/>
            </a:pPr>
            <a:r>
              <a:rPr lang="en-US" altLang="zh-CN" sz="2400" b="1" dirty="0" smtClean="0">
                <a:latin typeface="宋体" panose="02010600030101010101" pitchFamily="2" charset="-122"/>
              </a:rPr>
              <a:t>wait</a:t>
            </a:r>
            <a:r>
              <a:rPr lang="zh-CN" altLang="en-US" sz="2400" b="1" dirty="0" smtClean="0">
                <a:latin typeface="宋体" panose="02010600030101010101" pitchFamily="2" charset="-122"/>
              </a:rPr>
              <a:t>（</a:t>
            </a:r>
            <a:r>
              <a:rPr lang="en-US" altLang="zh-CN" sz="2400" b="1" dirty="0" smtClean="0">
                <a:latin typeface="宋体" panose="02010600030101010101" pitchFamily="2" charset="-122"/>
                <a:cs typeface="Times New Roman" panose="02020603050405020304" pitchFamily="18" charset="0"/>
              </a:rPr>
              <a:t>S</a:t>
            </a:r>
            <a:r>
              <a:rPr lang="zh-CN" altLang="en-US" sz="2400" b="1" dirty="0" smtClean="0">
                <a:latin typeface="宋体" panose="02010600030101010101" pitchFamily="2" charset="-122"/>
              </a:rPr>
              <a:t>）；</a:t>
            </a:r>
            <a:endParaRPr lang="zh-CN" altLang="en-US" sz="2400" b="1" dirty="0" smtClean="0">
              <a:latin typeface="宋体" panose="02010600030101010101" pitchFamily="2" charset="-122"/>
              <a:cs typeface="Times New Roman" panose="02020603050405020304" pitchFamily="18" charset="0"/>
            </a:endParaRPr>
          </a:p>
          <a:p>
            <a:pPr algn="just">
              <a:lnSpc>
                <a:spcPct val="80000"/>
              </a:lnSpc>
              <a:buFontTx/>
              <a:buNone/>
            </a:pPr>
            <a:r>
              <a:rPr lang="en-US" altLang="zh-CN" sz="2400" b="1" dirty="0" smtClean="0">
                <a:latin typeface="宋体" panose="02010600030101010101" pitchFamily="2" charset="-122"/>
              </a:rPr>
              <a:t>wait</a:t>
            </a:r>
            <a:r>
              <a:rPr lang="zh-CN" altLang="en-US" sz="2400" b="1" dirty="0" smtClean="0">
                <a:latin typeface="宋体" panose="02010600030101010101" pitchFamily="2" charset="-122"/>
              </a:rPr>
              <a:t>（</a:t>
            </a:r>
            <a:r>
              <a:rPr lang="en-US" altLang="zh-CN" sz="2400" b="1" dirty="0" smtClean="0">
                <a:latin typeface="宋体" panose="02010600030101010101" pitchFamily="2" charset="-122"/>
                <a:cs typeface="Times New Roman" panose="02020603050405020304" pitchFamily="18" charset="0"/>
              </a:rPr>
              <a:t>mutex1</a:t>
            </a:r>
            <a:r>
              <a:rPr lang="zh-CN" altLang="en-US" sz="2400" b="1" dirty="0" smtClean="0">
                <a:latin typeface="宋体" panose="02010600030101010101" pitchFamily="2" charset="-122"/>
              </a:rPr>
              <a:t>）；</a:t>
            </a:r>
            <a:endParaRPr lang="zh-CN" altLang="en-US" sz="2400" b="1" dirty="0" smtClean="0">
              <a:latin typeface="宋体" panose="02010600030101010101" pitchFamily="2" charset="-122"/>
              <a:cs typeface="Times New Roman" panose="02020603050405020304" pitchFamily="18" charset="0"/>
            </a:endParaRPr>
          </a:p>
          <a:p>
            <a:pPr algn="just">
              <a:lnSpc>
                <a:spcPct val="80000"/>
              </a:lnSpc>
              <a:buFontTx/>
              <a:buNone/>
            </a:pPr>
            <a:r>
              <a:rPr lang="zh-CN" altLang="en-US" sz="2400" b="1" dirty="0" smtClean="0">
                <a:latin typeface="宋体" panose="02010600030101010101" pitchFamily="2" charset="-122"/>
              </a:rPr>
              <a:t>从入口处进超市，并取一只篮子</a:t>
            </a:r>
            <a:endParaRPr lang="zh-CN" altLang="en-US" sz="2400" b="1" dirty="0" smtClean="0">
              <a:latin typeface="宋体" panose="02010600030101010101" pitchFamily="2" charset="-122"/>
              <a:cs typeface="Times New Roman" panose="02020603050405020304" pitchFamily="18" charset="0"/>
            </a:endParaRPr>
          </a:p>
          <a:p>
            <a:pPr algn="just">
              <a:lnSpc>
                <a:spcPct val="80000"/>
              </a:lnSpc>
              <a:buFontTx/>
              <a:buNone/>
            </a:pPr>
            <a:r>
              <a:rPr lang="en-US" altLang="zh-CN" sz="2400" b="1" dirty="0" smtClean="0">
                <a:latin typeface="宋体" panose="02010600030101010101" pitchFamily="2" charset="-122"/>
              </a:rPr>
              <a:t>signal</a:t>
            </a:r>
            <a:r>
              <a:rPr lang="zh-CN" altLang="en-US" sz="2400" b="1" dirty="0" smtClean="0">
                <a:latin typeface="宋体" panose="02010600030101010101" pitchFamily="2" charset="-122"/>
              </a:rPr>
              <a:t>（</a:t>
            </a:r>
            <a:r>
              <a:rPr lang="en-US" altLang="zh-CN" sz="2400" b="1" dirty="0" smtClean="0">
                <a:latin typeface="宋体" panose="02010600030101010101" pitchFamily="2" charset="-122"/>
                <a:cs typeface="Times New Roman" panose="02020603050405020304" pitchFamily="18" charset="0"/>
              </a:rPr>
              <a:t>mutex1</a:t>
            </a:r>
            <a:r>
              <a:rPr lang="zh-CN" altLang="en-US" sz="2400" b="1" dirty="0" smtClean="0">
                <a:latin typeface="宋体" panose="02010600030101010101" pitchFamily="2" charset="-122"/>
              </a:rPr>
              <a:t>）；</a:t>
            </a:r>
            <a:r>
              <a:rPr lang="zh-CN" altLang="en-US" sz="2400" b="1" dirty="0" smtClean="0">
                <a:latin typeface="宋体" panose="02010600030101010101" pitchFamily="2" charset="-122"/>
                <a:cs typeface="Times New Roman" panose="02020603050405020304" pitchFamily="18" charset="0"/>
              </a:rPr>
              <a:t> </a:t>
            </a:r>
            <a:endParaRPr lang="zh-CN" altLang="en-US" sz="2400" b="1" dirty="0" smtClean="0">
              <a:latin typeface="宋体" panose="02010600030101010101" pitchFamily="2" charset="-122"/>
              <a:cs typeface="Times New Roman" panose="02020603050405020304" pitchFamily="18" charset="0"/>
            </a:endParaRPr>
          </a:p>
          <a:p>
            <a:pPr algn="just">
              <a:lnSpc>
                <a:spcPct val="110000"/>
              </a:lnSpc>
              <a:buFontTx/>
              <a:buNone/>
            </a:pPr>
            <a:r>
              <a:rPr lang="zh-CN" altLang="en-US" sz="2400" b="1" dirty="0" smtClean="0">
                <a:latin typeface="宋体" panose="02010600030101010101" pitchFamily="2" charset="-122"/>
              </a:rPr>
              <a:t>  进超市内选购商品；</a:t>
            </a:r>
            <a:endParaRPr lang="zh-CN" altLang="en-US" sz="2400" b="1" dirty="0" smtClean="0">
              <a:latin typeface="宋体" panose="02010600030101010101" pitchFamily="2" charset="-122"/>
              <a:cs typeface="Times New Roman" panose="02020603050405020304" pitchFamily="18" charset="0"/>
            </a:endParaRPr>
          </a:p>
          <a:p>
            <a:pPr algn="just">
              <a:lnSpc>
                <a:spcPct val="80000"/>
              </a:lnSpc>
              <a:buFontTx/>
              <a:buNone/>
            </a:pPr>
            <a:r>
              <a:rPr lang="en-US" altLang="zh-CN" sz="2400" b="1" dirty="0" smtClean="0">
                <a:latin typeface="宋体" panose="02010600030101010101" pitchFamily="2" charset="-122"/>
                <a:cs typeface="Times New Roman" panose="02020603050405020304" pitchFamily="18" charset="0"/>
              </a:rPr>
              <a:t>wait</a:t>
            </a:r>
            <a:r>
              <a:rPr lang="zh-CN" altLang="en-US" sz="2400" b="1" dirty="0" smtClean="0">
                <a:latin typeface="宋体" panose="02010600030101010101" pitchFamily="2" charset="-122"/>
              </a:rPr>
              <a:t>（</a:t>
            </a:r>
            <a:r>
              <a:rPr lang="en-US" altLang="zh-CN" sz="2400" b="1" dirty="0" smtClean="0">
                <a:latin typeface="宋体" panose="02010600030101010101" pitchFamily="2" charset="-122"/>
                <a:cs typeface="Times New Roman" panose="02020603050405020304" pitchFamily="18" charset="0"/>
              </a:rPr>
              <a:t>mutex2</a:t>
            </a:r>
            <a:r>
              <a:rPr lang="zh-CN" altLang="en-US" sz="2400" b="1" dirty="0" smtClean="0">
                <a:latin typeface="宋体" panose="02010600030101010101" pitchFamily="2" charset="-122"/>
              </a:rPr>
              <a:t>）；</a:t>
            </a:r>
            <a:r>
              <a:rPr lang="zh-CN" altLang="en-US" sz="2400" b="1" dirty="0" smtClean="0">
                <a:latin typeface="宋体" panose="02010600030101010101" pitchFamily="2" charset="-122"/>
                <a:cs typeface="Times New Roman" panose="02020603050405020304" pitchFamily="18" charset="0"/>
              </a:rPr>
              <a:t> </a:t>
            </a:r>
            <a:endParaRPr lang="zh-CN" altLang="en-US" sz="2400" b="1" dirty="0" smtClean="0">
              <a:latin typeface="宋体" panose="02010600030101010101" pitchFamily="2" charset="-122"/>
              <a:cs typeface="Times New Roman" panose="02020603050405020304" pitchFamily="18" charset="0"/>
            </a:endParaRPr>
          </a:p>
          <a:p>
            <a:pPr algn="just">
              <a:lnSpc>
                <a:spcPct val="110000"/>
              </a:lnSpc>
              <a:buFontTx/>
              <a:buNone/>
            </a:pPr>
            <a:r>
              <a:rPr lang="zh-CN" altLang="en-US" sz="2400" b="1" dirty="0" smtClean="0">
                <a:latin typeface="宋体" panose="02010600030101010101" pitchFamily="2" charset="-122"/>
              </a:rPr>
              <a:t>  到出口结帐，并归还篮子； </a:t>
            </a:r>
            <a:endParaRPr lang="en-US" altLang="zh-CN" sz="2400" b="1" dirty="0" smtClean="0">
              <a:latin typeface="宋体" panose="02010600030101010101" pitchFamily="2" charset="-122"/>
            </a:endParaRPr>
          </a:p>
          <a:p>
            <a:pPr algn="just">
              <a:lnSpc>
                <a:spcPct val="110000"/>
              </a:lnSpc>
              <a:buFontTx/>
              <a:buNone/>
            </a:pPr>
            <a:r>
              <a:rPr lang="en-US" altLang="zh-CN" sz="2400" b="1" dirty="0" smtClean="0">
                <a:latin typeface="宋体" panose="02010600030101010101" pitchFamily="2" charset="-122"/>
              </a:rPr>
              <a:t>signal</a:t>
            </a:r>
            <a:r>
              <a:rPr lang="zh-CN" altLang="en-US" sz="2400" b="1" dirty="0" smtClean="0">
                <a:latin typeface="宋体" panose="02010600030101010101" pitchFamily="2" charset="-122"/>
              </a:rPr>
              <a:t>（</a:t>
            </a:r>
            <a:r>
              <a:rPr lang="en-US" altLang="zh-CN" sz="2400" b="1" dirty="0" smtClean="0">
                <a:latin typeface="宋体" panose="02010600030101010101" pitchFamily="2" charset="-122"/>
                <a:cs typeface="Times New Roman" panose="02020603050405020304" pitchFamily="18" charset="0"/>
              </a:rPr>
              <a:t>mutex2</a:t>
            </a:r>
            <a:r>
              <a:rPr lang="zh-CN" altLang="en-US" sz="2400" b="1" dirty="0" smtClean="0">
                <a:latin typeface="宋体" panose="02010600030101010101" pitchFamily="2" charset="-122"/>
              </a:rPr>
              <a:t>）；</a:t>
            </a:r>
            <a:r>
              <a:rPr lang="zh-CN" altLang="en-US" sz="2400" b="1" dirty="0" smtClean="0">
                <a:latin typeface="宋体" panose="02010600030101010101" pitchFamily="2" charset="-122"/>
                <a:cs typeface="Times New Roman" panose="02020603050405020304" pitchFamily="18" charset="0"/>
              </a:rPr>
              <a:t> </a:t>
            </a:r>
            <a:endParaRPr lang="zh-CN" altLang="en-US" sz="2400" b="1" dirty="0" smtClean="0">
              <a:latin typeface="宋体" panose="02010600030101010101" pitchFamily="2" charset="-122"/>
              <a:cs typeface="Times New Roman" panose="02020603050405020304" pitchFamily="18" charset="0"/>
            </a:endParaRPr>
          </a:p>
          <a:p>
            <a:pPr algn="just">
              <a:lnSpc>
                <a:spcPct val="80000"/>
              </a:lnSpc>
              <a:buFontTx/>
              <a:buNone/>
            </a:pPr>
            <a:r>
              <a:rPr lang="zh-CN" altLang="en-US" sz="2400" b="1" dirty="0" smtClean="0">
                <a:latin typeface="宋体" panose="02010600030101010101" pitchFamily="2" charset="-122"/>
              </a:rPr>
              <a:t>  从出口离开超市；</a:t>
            </a:r>
            <a:endParaRPr lang="zh-CN" altLang="en-US" sz="2400" b="1" dirty="0" smtClean="0">
              <a:latin typeface="宋体" panose="02010600030101010101" pitchFamily="2" charset="-122"/>
              <a:cs typeface="Times New Roman" panose="02020603050405020304" pitchFamily="18" charset="0"/>
            </a:endParaRPr>
          </a:p>
          <a:p>
            <a:pPr algn="just">
              <a:lnSpc>
                <a:spcPct val="80000"/>
              </a:lnSpc>
              <a:buFontTx/>
              <a:buNone/>
            </a:pPr>
            <a:r>
              <a:rPr lang="en-US" altLang="zh-CN" sz="2400" b="1" dirty="0" smtClean="0">
                <a:latin typeface="宋体" panose="02010600030101010101" pitchFamily="2" charset="-122"/>
                <a:cs typeface="Times New Roman" panose="02020603050405020304" pitchFamily="18" charset="0"/>
              </a:rPr>
              <a:t>signal</a:t>
            </a:r>
            <a:r>
              <a:rPr lang="zh-CN" altLang="en-US" sz="2400" b="1" dirty="0" smtClean="0">
                <a:latin typeface="宋体" panose="02010600030101010101" pitchFamily="2" charset="-122"/>
              </a:rPr>
              <a:t>（</a:t>
            </a:r>
            <a:r>
              <a:rPr lang="en-US" altLang="zh-CN" sz="2400" b="1" dirty="0" smtClean="0">
                <a:latin typeface="宋体" panose="02010600030101010101" pitchFamily="2" charset="-122"/>
                <a:cs typeface="Times New Roman" panose="02020603050405020304" pitchFamily="18" charset="0"/>
              </a:rPr>
              <a:t>S</a:t>
            </a:r>
            <a:r>
              <a:rPr lang="zh-CN" altLang="en-US" sz="2400" b="1" dirty="0" smtClean="0">
                <a:latin typeface="宋体" panose="02010600030101010101" pitchFamily="2" charset="-122"/>
              </a:rPr>
              <a:t>）；</a:t>
            </a:r>
            <a:r>
              <a:rPr lang="zh-CN" altLang="en-US" sz="2400" b="1" dirty="0" smtClean="0">
                <a:latin typeface="宋体" panose="02010600030101010101" pitchFamily="2" charset="-122"/>
                <a:cs typeface="Times New Roman" panose="02020603050405020304" pitchFamily="18" charset="0"/>
              </a:rPr>
              <a:t>                 </a:t>
            </a:r>
            <a:endParaRPr lang="zh-CN" altLang="en-US" sz="2400" b="1" dirty="0" smtClean="0">
              <a:latin typeface="宋体" panose="02010600030101010101" pitchFamily="2" charset="-122"/>
              <a:cs typeface="Times New Roman" panose="02020603050405020304" pitchFamily="18" charset="0"/>
            </a:endParaRPr>
          </a:p>
          <a:p>
            <a:pPr algn="just">
              <a:lnSpc>
                <a:spcPct val="80000"/>
              </a:lnSpc>
              <a:buFontTx/>
              <a:buNone/>
            </a:pPr>
            <a:r>
              <a:rPr lang="zh-CN" altLang="en-US" sz="2400" b="1" dirty="0" smtClean="0">
                <a:latin typeface="宋体" panose="02010600030101010101" pitchFamily="2" charset="-122"/>
              </a:rPr>
              <a:t>    ↓</a:t>
            </a:r>
            <a:endParaRPr lang="zh-CN" altLang="en-US" sz="2400" b="1" dirty="0" smtClean="0">
              <a:latin typeface="宋体" panose="02010600030101010101" pitchFamily="2" charset="-122"/>
              <a:cs typeface="Times New Roman" panose="02020603050405020304" pitchFamily="18" charset="0"/>
            </a:endParaRPr>
          </a:p>
          <a:p>
            <a:pPr>
              <a:lnSpc>
                <a:spcPct val="80000"/>
              </a:lnSpc>
              <a:buFontTx/>
              <a:buNone/>
            </a:pPr>
            <a:r>
              <a:rPr lang="zh-CN" altLang="en-US" sz="2400" b="1" dirty="0" smtClean="0">
                <a:latin typeface="宋体" panose="02010600030101010101" pitchFamily="2" charset="-122"/>
              </a:rPr>
              <a:t>  结  束</a:t>
            </a:r>
            <a:r>
              <a:rPr lang="en-US" altLang="zh-CN" sz="2400" b="1" dirty="0" smtClean="0">
                <a:latin typeface="宋体" panose="02010600030101010101" pitchFamily="2" charset="-122"/>
              </a:rPr>
              <a:t>.                   </a:t>
            </a:r>
            <a:r>
              <a:rPr lang="en-US" altLang="zh-CN" sz="2400" b="1" dirty="0" smtClean="0"/>
              <a:t> </a:t>
            </a:r>
            <a:endParaRPr lang="en-US" altLang="zh-CN" sz="2400" b="1" dirty="0" smtClean="0"/>
          </a:p>
        </p:txBody>
      </p:sp>
      <p:sp>
        <p:nvSpPr>
          <p:cNvPr id="87043" name="矩形 2"/>
          <p:cNvSpPr>
            <a:spLocks noChangeArrowheads="1"/>
          </p:cNvSpPr>
          <p:nvPr/>
        </p:nvSpPr>
        <p:spPr bwMode="auto">
          <a:xfrm>
            <a:off x="539552" y="836712"/>
            <a:ext cx="3240360" cy="498598"/>
          </a:xfrm>
          <a:prstGeom prst="rect">
            <a:avLst/>
          </a:prstGeom>
          <a:noFill/>
          <a:ln w="9525">
            <a:noFill/>
            <a:miter lim="800000"/>
          </a:ln>
        </p:spPr>
        <p:txBody>
          <a:bodyPr wrap="square">
            <a:spAutoFit/>
          </a:bodyPr>
          <a:lstStyle/>
          <a:p>
            <a:pPr>
              <a:lnSpc>
                <a:spcPct val="110000"/>
              </a:lnSpc>
            </a:pPr>
            <a:r>
              <a:rPr lang="zh-CN" altLang="en-US" sz="2400" dirty="0" smtClean="0">
                <a:solidFill>
                  <a:srgbClr val="CC3300"/>
                </a:solidFill>
                <a:latin typeface="宋体" panose="02010600030101010101" pitchFamily="2" charset="-122"/>
              </a:rPr>
              <a:t>②算法描述：</a:t>
            </a:r>
            <a:endParaRPr lang="zh-CN" altLang="en-US" sz="2400" dirty="0">
              <a:solidFill>
                <a:srgbClr val="CC3300"/>
              </a:solidFill>
              <a:latin typeface="宋体" panose="02010600030101010101" pitchFamily="2" charset="-122"/>
            </a:endParaRPr>
          </a:p>
        </p:txBody>
      </p:sp>
      <p:sp>
        <p:nvSpPr>
          <p:cNvPr id="5" name="矩形 6"/>
          <p:cNvSpPr>
            <a:spLocks noChangeArrowheads="1"/>
          </p:cNvSpPr>
          <p:nvPr/>
        </p:nvSpPr>
        <p:spPr bwMode="auto">
          <a:xfrm>
            <a:off x="2483768" y="115890"/>
            <a:ext cx="5040560" cy="480131"/>
          </a:xfrm>
          <a:prstGeom prst="rect">
            <a:avLst/>
          </a:prstGeom>
          <a:noFill/>
          <a:ln w="9525">
            <a:noFill/>
            <a:miter lim="800000"/>
          </a:ln>
        </p:spPr>
        <p:txBody>
          <a:bodyPr wrap="square">
            <a:spAutoFit/>
          </a:bodyPr>
          <a:lstStyle/>
          <a:p>
            <a:pPr>
              <a:lnSpc>
                <a:spcPct val="90000"/>
              </a:lnSpc>
              <a:buFont typeface="Wingdings" panose="05000000000000000000" pitchFamily="2" charset="2"/>
              <a:buChar char="n"/>
            </a:pPr>
            <a:r>
              <a:rPr lang="en-US" altLang="zh-CN" sz="2800" dirty="0" smtClean="0">
                <a:solidFill>
                  <a:srgbClr val="7030A0"/>
                </a:solidFill>
                <a:latin typeface="宋体" panose="02010600030101010101" pitchFamily="2" charset="-122"/>
              </a:rPr>
              <a:t> </a:t>
            </a:r>
            <a:r>
              <a:rPr lang="zh-CN" altLang="en-US" sz="2800" dirty="0" smtClean="0">
                <a:solidFill>
                  <a:srgbClr val="7030A0"/>
                </a:solidFill>
                <a:latin typeface="宋体" panose="02010600030101010101" pitchFamily="2" charset="-122"/>
              </a:rPr>
              <a:t>利用信号量机制实现互斥</a:t>
            </a:r>
            <a:endParaRPr lang="en-US" altLang="zh-CN" sz="2800" dirty="0">
              <a:solidFill>
                <a:srgbClr val="7030A0"/>
              </a:solidFill>
              <a:latin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395536" y="2492897"/>
            <a:ext cx="7344816" cy="3384551"/>
          </a:xfrm>
          <a:prstGeom prst="rect">
            <a:avLst/>
          </a:prstGeom>
          <a:noFill/>
          <a:ln>
            <a:noFill/>
          </a:ln>
          <a:effectLst/>
        </p:spPr>
        <p:txBody>
          <a:bodyPr/>
          <a:lstStyle/>
          <a:p>
            <a:pPr>
              <a:lnSpc>
                <a:spcPct val="120000"/>
              </a:lnSpc>
              <a:defRPr/>
            </a:pPr>
            <a:r>
              <a:rPr lang="zh-CN" altLang="en-US" sz="2200" dirty="0" smtClean="0">
                <a:latin typeface="宋体" panose="02010600030101010101" pitchFamily="2" charset="-122"/>
              </a:rPr>
              <a:t>     实现进程间相互合作</a:t>
            </a:r>
            <a:r>
              <a:rPr lang="zh-CN" altLang="en-US" sz="2200" dirty="0">
                <a:latin typeface="宋体" panose="02010600030101010101" pitchFamily="2" charset="-122"/>
              </a:rPr>
              <a:t>的前驱后继关系</a:t>
            </a:r>
            <a:endParaRPr lang="en-US" altLang="zh-CN" sz="2200" dirty="0">
              <a:latin typeface="宋体" panose="02010600030101010101" pitchFamily="2" charset="-122"/>
            </a:endParaRPr>
          </a:p>
          <a:p>
            <a:pPr>
              <a:lnSpc>
                <a:spcPct val="120000"/>
              </a:lnSpc>
              <a:buFont typeface="Wingdings" panose="05000000000000000000" pitchFamily="2" charset="2"/>
              <a:buChar char="l"/>
              <a:defRPr/>
            </a:pPr>
            <a:r>
              <a:rPr lang="zh-CN" altLang="en-US" sz="2400" dirty="0" smtClean="0">
                <a:solidFill>
                  <a:srgbClr val="008AF2"/>
                </a:solidFill>
              </a:rPr>
              <a:t> 思路</a:t>
            </a:r>
            <a:r>
              <a:rPr lang="zh-CN" altLang="en-US" sz="2400" dirty="0">
                <a:solidFill>
                  <a:srgbClr val="008AF2"/>
                </a:solidFill>
              </a:rPr>
              <a:t>描述：</a:t>
            </a:r>
            <a:endParaRPr lang="en-US" altLang="zh-CN" sz="2400" dirty="0">
              <a:solidFill>
                <a:srgbClr val="008AF2"/>
              </a:solidFill>
              <a:latin typeface="宋体" panose="02010600030101010101" pitchFamily="2" charset="-122"/>
            </a:endParaRPr>
          </a:p>
          <a:p>
            <a:pPr marL="342900" indent="-342900">
              <a:lnSpc>
                <a:spcPct val="120000"/>
              </a:lnSpc>
              <a:buFont typeface="Wingdings" panose="05000000000000000000" pitchFamily="2" charset="2"/>
              <a:buChar char="Ø"/>
              <a:defRPr/>
            </a:pPr>
            <a:r>
              <a:rPr lang="zh-CN" altLang="en-US" sz="2200" dirty="0">
                <a:latin typeface="仿宋" panose="02010609060101010101" charset="-122"/>
                <a:ea typeface="仿宋" panose="02010609060101010101" charset="-122"/>
              </a:rPr>
              <a:t> 为一个同步关系设置一个</a:t>
            </a:r>
            <a:r>
              <a:rPr lang="zh-CN" altLang="en-US" sz="2200" dirty="0">
                <a:solidFill>
                  <a:schemeClr val="accent1"/>
                </a:solidFill>
                <a:latin typeface="仿宋" panose="02010609060101010101" charset="-122"/>
                <a:ea typeface="仿宋" panose="02010609060101010101" charset="-122"/>
              </a:rPr>
              <a:t>同步信号量</a:t>
            </a:r>
            <a:r>
              <a:rPr lang="en-US" altLang="zh-CN" sz="2200" dirty="0">
                <a:latin typeface="仿宋" panose="02010609060101010101" charset="-122"/>
                <a:ea typeface="仿宋" panose="02010609060101010101" charset="-122"/>
              </a:rPr>
              <a:t>S</a:t>
            </a:r>
            <a:r>
              <a:rPr lang="zh-CN" altLang="en-US" sz="2200" dirty="0">
                <a:latin typeface="仿宋" panose="02010609060101010101" charset="-122"/>
                <a:ea typeface="仿宋" panose="02010609060101010101" charset="-122"/>
              </a:rPr>
              <a:t>，其初值为</a:t>
            </a:r>
            <a:r>
              <a:rPr lang="en-US" altLang="zh-CN" sz="2200" dirty="0">
                <a:solidFill>
                  <a:schemeClr val="accent1"/>
                </a:solidFill>
                <a:latin typeface="仿宋" panose="02010609060101010101" charset="-122"/>
                <a:ea typeface="仿宋" panose="02010609060101010101" charset="-122"/>
              </a:rPr>
              <a:t>0</a:t>
            </a:r>
            <a:r>
              <a:rPr lang="zh-CN" altLang="en-US" sz="2200" dirty="0">
                <a:solidFill>
                  <a:schemeClr val="accent1"/>
                </a:solidFill>
                <a:latin typeface="仿宋" panose="02010609060101010101" charset="-122"/>
                <a:ea typeface="仿宋" panose="02010609060101010101" charset="-122"/>
              </a:rPr>
              <a:t>：</a:t>
            </a:r>
            <a:endParaRPr lang="en-US" altLang="zh-CN" sz="2200" dirty="0">
              <a:solidFill>
                <a:schemeClr val="accent1"/>
              </a:solidFill>
              <a:latin typeface="仿宋" panose="02010609060101010101" charset="-122"/>
              <a:ea typeface="仿宋" panose="02010609060101010101" charset="-122"/>
            </a:endParaRPr>
          </a:p>
          <a:p>
            <a:pPr>
              <a:lnSpc>
                <a:spcPct val="120000"/>
              </a:lnSpc>
              <a:defRPr/>
            </a:pPr>
            <a:r>
              <a:rPr kumimoji="1" lang="en-US" altLang="zh-CN" sz="2200" dirty="0">
                <a:solidFill>
                  <a:srgbClr val="137325"/>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 </a:t>
            </a:r>
            <a:r>
              <a:rPr kumimoji="1" lang="en-US" altLang="zh-CN" sz="2200" dirty="0" smtClean="0">
                <a:solidFill>
                  <a:srgbClr val="137325"/>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        semaphore</a:t>
            </a:r>
            <a:r>
              <a:rPr kumimoji="1" lang="zh-CN" altLang="en-US" sz="2200" dirty="0" smtClean="0">
                <a:solidFill>
                  <a:srgbClr val="D60093"/>
                </a:solidFill>
                <a:effectLst>
                  <a:outerShdw blurRad="38100" dist="38100" dir="2700000" algn="tl">
                    <a:srgbClr val="C0C0C0"/>
                  </a:outerShdw>
                </a:effectLst>
                <a:latin typeface="Times New Roman" panose="02020603050405020304" pitchFamily="18" charset="0"/>
                <a:ea typeface="仿宋" panose="02010609060101010101" charset="-122"/>
              </a:rPr>
              <a:t>  </a:t>
            </a:r>
            <a:r>
              <a:rPr kumimoji="1" lang="en-US" altLang="zh-CN" sz="2200" b="0" dirty="0">
                <a:solidFill>
                  <a:schemeClr val="accent1"/>
                </a:solidFill>
                <a:effectLst>
                  <a:outerShdw blurRad="38100" dist="38100" dir="2700000" algn="tl">
                    <a:srgbClr val="C0C0C0"/>
                  </a:outerShdw>
                </a:effectLst>
                <a:latin typeface="Times New Roman" panose="02020603050405020304" pitchFamily="18" charset="0"/>
                <a:ea typeface="仿宋" panose="02010609060101010101" charset="-122"/>
              </a:rPr>
              <a:t>S=0</a:t>
            </a:r>
            <a:r>
              <a:rPr kumimoji="1" lang="en-US" altLang="zh-CN" sz="2200" b="0" dirty="0">
                <a:effectLst>
                  <a:outerShdw blurRad="38100" dist="38100" dir="2700000" algn="tl">
                    <a:srgbClr val="C0C0C0"/>
                  </a:outerShdw>
                </a:effectLst>
                <a:latin typeface="Times New Roman" panose="02020603050405020304" pitchFamily="18" charset="0"/>
                <a:ea typeface="仿宋" panose="02010609060101010101" charset="-122"/>
              </a:rPr>
              <a:t>       </a:t>
            </a:r>
            <a:r>
              <a:rPr kumimoji="1" lang="en-US" altLang="zh-CN" sz="2200" dirty="0">
                <a:effectLst>
                  <a:outerShdw blurRad="38100" dist="38100" dir="2700000" algn="tl">
                    <a:srgbClr val="C0C0C0"/>
                  </a:outerShdw>
                </a:effectLst>
                <a:latin typeface="Times New Roman" panose="02020603050405020304" pitchFamily="18" charset="0"/>
                <a:ea typeface="仿宋" panose="02010609060101010101" charset="-122"/>
              </a:rPr>
              <a:t>——</a:t>
            </a:r>
            <a:r>
              <a:rPr kumimoji="1" lang="zh-CN" altLang="en-US" sz="2200" dirty="0" smtClean="0">
                <a:effectLst>
                  <a:outerShdw blurRad="38100" dist="38100" dir="2700000" algn="tl">
                    <a:srgbClr val="C0C0C0"/>
                  </a:outerShdw>
                </a:effectLst>
                <a:latin typeface="Times New Roman" panose="02020603050405020304" pitchFamily="18" charset="0"/>
                <a:ea typeface="仿宋" panose="02010609060101010101" charset="-122"/>
              </a:rPr>
              <a:t>表示消息</a:t>
            </a:r>
            <a:endParaRPr kumimoji="1" lang="en-US" altLang="zh-CN" sz="2200" dirty="0">
              <a:effectLst>
                <a:outerShdw blurRad="38100" dist="38100" dir="2700000" algn="tl">
                  <a:srgbClr val="C0C0C0"/>
                </a:outerShdw>
              </a:effectLst>
              <a:latin typeface="Times New Roman" panose="02020603050405020304" pitchFamily="18" charset="0"/>
              <a:ea typeface="仿宋" panose="02010609060101010101" charset="-122"/>
            </a:endParaRPr>
          </a:p>
          <a:p>
            <a:pPr marL="342900" indent="-342900">
              <a:lnSpc>
                <a:spcPct val="120000"/>
              </a:lnSpc>
              <a:buFont typeface="Wingdings" panose="05000000000000000000" pitchFamily="2" charset="2"/>
              <a:buChar char="Ø"/>
              <a:defRPr/>
            </a:pPr>
            <a:r>
              <a:rPr lang="zh-CN" altLang="en-US" sz="2200" dirty="0">
                <a:latin typeface="仿宋" panose="02010609060101010101" charset="-122"/>
                <a:ea typeface="仿宋" panose="02010609060101010101" charset="-122"/>
              </a:rPr>
              <a:t>前驱进程完成操作后</a:t>
            </a:r>
            <a:r>
              <a:rPr lang="zh-CN" altLang="en-US" sz="2200" dirty="0" smtClean="0">
                <a:latin typeface="仿宋" panose="02010609060101010101" charset="-122"/>
                <a:ea typeface="仿宋" panose="02010609060101010101" charset="-122"/>
              </a:rPr>
              <a:t>执行</a:t>
            </a:r>
            <a:r>
              <a:rPr lang="en-US" altLang="zh-CN" sz="2200" dirty="0" smtClean="0">
                <a:latin typeface="仿宋" panose="02010609060101010101" charset="-122"/>
                <a:ea typeface="仿宋" panose="02010609060101010101" charset="-122"/>
              </a:rPr>
              <a:t>signal(S</a:t>
            </a:r>
            <a:r>
              <a:rPr lang="en-US" altLang="zh-CN" sz="2200" dirty="0">
                <a:latin typeface="仿宋" panose="02010609060101010101" charset="-122"/>
                <a:ea typeface="仿宋" panose="02010609060101010101" charset="-122"/>
              </a:rPr>
              <a:t>)</a:t>
            </a:r>
            <a:r>
              <a:rPr lang="zh-CN" altLang="en-US" sz="2200" dirty="0">
                <a:latin typeface="仿宋" panose="02010609060101010101" charset="-122"/>
                <a:ea typeface="仿宋" panose="02010609060101010101" charset="-122"/>
              </a:rPr>
              <a:t>：</a:t>
            </a:r>
            <a:r>
              <a:rPr lang="zh-CN" altLang="en-US" sz="2200" dirty="0" smtClean="0">
                <a:latin typeface="仿宋" panose="02010609060101010101" charset="-122"/>
                <a:ea typeface="仿宋" panose="02010609060101010101" charset="-122"/>
              </a:rPr>
              <a:t>表示发送消息</a:t>
            </a:r>
            <a:endParaRPr lang="en-US" altLang="zh-CN" sz="2200" dirty="0">
              <a:latin typeface="仿宋" panose="02010609060101010101" charset="-122"/>
              <a:ea typeface="仿宋" panose="02010609060101010101" charset="-122"/>
            </a:endParaRPr>
          </a:p>
          <a:p>
            <a:pPr marL="342900" indent="-342900">
              <a:lnSpc>
                <a:spcPct val="120000"/>
              </a:lnSpc>
              <a:buFont typeface="Wingdings" panose="05000000000000000000" pitchFamily="2" charset="2"/>
              <a:buChar char="Ø"/>
              <a:defRPr/>
            </a:pPr>
            <a:r>
              <a:rPr lang="zh-CN" altLang="en-US" sz="2200" dirty="0">
                <a:latin typeface="仿宋" panose="02010609060101010101" charset="-122"/>
                <a:ea typeface="仿宋" panose="02010609060101010101" charset="-122"/>
              </a:rPr>
              <a:t>后继进程开始操作前</a:t>
            </a:r>
            <a:r>
              <a:rPr lang="zh-CN" altLang="en-US" sz="2200" dirty="0" smtClean="0">
                <a:latin typeface="仿宋" panose="02010609060101010101" charset="-122"/>
                <a:ea typeface="仿宋" panose="02010609060101010101" charset="-122"/>
              </a:rPr>
              <a:t>执行</a:t>
            </a:r>
            <a:r>
              <a:rPr lang="en-US" altLang="zh-CN" sz="2200" dirty="0">
                <a:latin typeface="仿宋" panose="02010609060101010101" charset="-122"/>
                <a:ea typeface="仿宋" panose="02010609060101010101" charset="-122"/>
              </a:rPr>
              <a:t>wait</a:t>
            </a:r>
            <a:r>
              <a:rPr lang="en-US" altLang="zh-CN" sz="2200" dirty="0" smtClean="0">
                <a:latin typeface="仿宋" panose="02010609060101010101" charset="-122"/>
                <a:ea typeface="仿宋" panose="02010609060101010101" charset="-122"/>
              </a:rPr>
              <a:t>(S</a:t>
            </a:r>
            <a:r>
              <a:rPr lang="en-US" altLang="zh-CN" sz="2200" dirty="0">
                <a:latin typeface="仿宋" panose="02010609060101010101" charset="-122"/>
                <a:ea typeface="仿宋" panose="02010609060101010101" charset="-122"/>
              </a:rPr>
              <a:t>)</a:t>
            </a:r>
            <a:r>
              <a:rPr lang="zh-CN" altLang="en-US" sz="2200" dirty="0">
                <a:latin typeface="仿宋" panose="02010609060101010101" charset="-122"/>
                <a:ea typeface="仿宋" panose="02010609060101010101" charset="-122"/>
              </a:rPr>
              <a:t>：</a:t>
            </a:r>
            <a:r>
              <a:rPr lang="zh-CN" altLang="en-US" sz="2200" dirty="0" smtClean="0">
                <a:latin typeface="仿宋" panose="02010609060101010101" charset="-122"/>
                <a:ea typeface="仿宋" panose="02010609060101010101" charset="-122"/>
              </a:rPr>
              <a:t>表示等待消息到达</a:t>
            </a:r>
            <a:endParaRPr lang="en-US" altLang="zh-CN" sz="2200" dirty="0">
              <a:solidFill>
                <a:srgbClr val="0000FF"/>
              </a:solidFill>
            </a:endParaRPr>
          </a:p>
          <a:p>
            <a:pPr>
              <a:lnSpc>
                <a:spcPct val="90000"/>
              </a:lnSpc>
              <a:defRPr/>
            </a:pPr>
            <a:r>
              <a:rPr kumimoji="1" lang="zh-CN" altLang="en-US" sz="2400" dirty="0">
                <a:solidFill>
                  <a:schemeClr val="accent1"/>
                </a:solidFill>
                <a:latin typeface="仿宋" panose="02010609060101010101" charset="-122"/>
                <a:ea typeface="仿宋" panose="02010609060101010101" charset="-122"/>
              </a:rPr>
              <a:t>  </a:t>
            </a:r>
            <a:endParaRPr lang="zh-CN" altLang="en-US" sz="2400" dirty="0">
              <a:solidFill>
                <a:srgbClr val="7030A0"/>
              </a:solidFill>
              <a:latin typeface="宋体" panose="02010600030101010101" pitchFamily="2" charset="-122"/>
            </a:endParaRPr>
          </a:p>
        </p:txBody>
      </p:sp>
      <p:sp>
        <p:nvSpPr>
          <p:cNvPr id="62468" name="Rectangle 2"/>
          <p:cNvSpPr txBox="1">
            <a:spLocks noChangeArrowheads="1"/>
          </p:cNvSpPr>
          <p:nvPr/>
        </p:nvSpPr>
        <p:spPr bwMode="auto">
          <a:xfrm>
            <a:off x="2555877" y="44451"/>
            <a:ext cx="3384277"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3.4 </a:t>
            </a:r>
            <a:r>
              <a:rPr lang="zh-CN" altLang="en-US" sz="4000" dirty="0" smtClean="0">
                <a:solidFill>
                  <a:srgbClr val="FF0000"/>
                </a:solidFill>
              </a:rPr>
              <a:t>进程同步</a:t>
            </a:r>
            <a:endParaRPr lang="zh-CN" altLang="en-US" sz="4000" dirty="0">
              <a:solidFill>
                <a:srgbClr val="FF0000"/>
              </a:solidFill>
              <a:ea typeface="MS PGothic" panose="020B0600070205080204" pitchFamily="34" charset="-128"/>
            </a:endParaRPr>
          </a:p>
        </p:txBody>
      </p:sp>
      <p:sp>
        <p:nvSpPr>
          <p:cNvPr id="5" name="Rectangle 2"/>
          <p:cNvSpPr txBox="1">
            <a:spLocks noChangeArrowheads="1"/>
          </p:cNvSpPr>
          <p:nvPr/>
        </p:nvSpPr>
        <p:spPr bwMode="auto">
          <a:xfrm>
            <a:off x="394842" y="874714"/>
            <a:ext cx="6481415" cy="1474167"/>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00FF"/>
                </a:solidFill>
                <a:effectLst/>
                <a:uLnTx/>
                <a:uFillTx/>
                <a:latin typeface="+mn-ea"/>
                <a:ea typeface="+mn-ea"/>
                <a:cs typeface="+mj-cs"/>
              </a:rPr>
              <a:t>3.4.2 </a:t>
            </a:r>
            <a:r>
              <a:rPr kumimoji="0" lang="zh-CN" altLang="en-US" sz="3200" b="1" i="0" u="none" strike="noStrike" kern="0" cap="none" spc="0" normalizeH="0" baseline="0" noProof="0" dirty="0" smtClean="0">
                <a:ln>
                  <a:noFill/>
                </a:ln>
                <a:solidFill>
                  <a:srgbClr val="0000FF"/>
                </a:solidFill>
                <a:effectLst/>
                <a:uLnTx/>
                <a:uFillTx/>
                <a:latin typeface="+mn-ea"/>
                <a:ea typeface="+mn-ea"/>
                <a:cs typeface="+mj-cs"/>
              </a:rPr>
              <a:t>进程同步机制及应用</a:t>
            </a:r>
            <a:br>
              <a:rPr kumimoji="0" lang="en-US" altLang="zh-CN" sz="2800" b="1" i="0" u="none" strike="noStrike" kern="0" cap="none" spc="0" normalizeH="0" baseline="0" noProof="0" dirty="0" smtClean="0">
                <a:ln>
                  <a:noFill/>
                </a:ln>
                <a:solidFill>
                  <a:srgbClr val="0000FF"/>
                </a:solidFill>
                <a:effectLst/>
                <a:uLnTx/>
                <a:uFillTx/>
                <a:latin typeface="+mn-ea"/>
                <a:ea typeface="+mn-ea"/>
                <a:cs typeface="+mj-cs"/>
              </a:rPr>
            </a:br>
            <a:r>
              <a:rPr kumimoji="0" lang="en-US" altLang="zh-CN" sz="2800" b="1" i="0" u="none" strike="noStrike" kern="0" cap="none" spc="0" normalizeH="0" baseline="0" noProof="0" dirty="0" smtClean="0">
                <a:ln>
                  <a:noFill/>
                </a:ln>
                <a:solidFill>
                  <a:srgbClr val="0000FF"/>
                </a:solidFill>
                <a:effectLst/>
                <a:uLnTx/>
                <a:uFillTx/>
                <a:latin typeface="+mn-ea"/>
                <a:ea typeface="+mn-ea"/>
                <a:cs typeface="+mj-cs"/>
              </a:rPr>
              <a:t> </a:t>
            </a:r>
            <a:r>
              <a:rPr kumimoji="0" lang="en-US" altLang="zh-CN" sz="2800" b="1" i="0" u="none" strike="noStrike" kern="0" cap="none" spc="0" normalizeH="0" baseline="0" noProof="0" dirty="0" smtClean="0">
                <a:ln>
                  <a:noFill/>
                </a:ln>
                <a:solidFill>
                  <a:srgbClr val="C00000"/>
                </a:solidFill>
                <a:effectLst/>
                <a:uLnTx/>
                <a:uFillTx/>
                <a:latin typeface="+mn-ea"/>
                <a:ea typeface="+mn-ea"/>
                <a:cs typeface="+mj-cs"/>
              </a:rPr>
              <a:t>4. </a:t>
            </a:r>
            <a:r>
              <a:rPr kumimoji="0" lang="zh-CN" altLang="en-US" sz="2800" b="1" i="0" u="none" strike="noStrike" kern="0" cap="none" spc="0" normalizeH="0" baseline="0" noProof="0" dirty="0" smtClean="0">
                <a:ln>
                  <a:noFill/>
                </a:ln>
                <a:solidFill>
                  <a:srgbClr val="C00000"/>
                </a:solidFill>
                <a:effectLst/>
                <a:uLnTx/>
                <a:uFillTx/>
                <a:latin typeface="+mn-ea"/>
                <a:ea typeface="+mn-ea"/>
                <a:cs typeface="+mj-cs"/>
              </a:rPr>
              <a:t>信号量机制</a:t>
            </a:r>
            <a:endParaRPr kumimoji="0" lang="en-US" altLang="zh-CN" sz="2800" b="1" i="0" u="none" strike="noStrike" kern="0" cap="none" spc="0" normalizeH="0" baseline="0" noProof="0" dirty="0" smtClean="0">
              <a:ln>
                <a:noFill/>
              </a:ln>
              <a:solidFill>
                <a:srgbClr val="C00000"/>
              </a:solidFill>
              <a:effectLst/>
              <a:uLnTx/>
              <a:uFillTx/>
              <a:latin typeface="+mn-ea"/>
              <a:ea typeface="+mn-ea"/>
              <a:cs typeface="+mj-cs"/>
            </a:endParaRPr>
          </a:p>
          <a:p>
            <a:pPr marL="0" marR="0" lvl="0" indent="0" algn="l" defTabSz="914400" rtl="0" eaLnBrk="0" fontAlgn="base" latinLnBrk="0" hangingPunct="0">
              <a:lnSpc>
                <a:spcPct val="130000"/>
              </a:lnSpc>
              <a:spcBef>
                <a:spcPct val="0"/>
              </a:spcBef>
              <a:spcAft>
                <a:spcPct val="0"/>
              </a:spcAft>
              <a:buClrTx/>
              <a:buSzTx/>
              <a:buFont typeface="Wingdings" panose="05000000000000000000" pitchFamily="2" charset="2"/>
              <a:buChar char="n"/>
              <a:defRPr/>
            </a:pPr>
            <a:r>
              <a:rPr lang="en-US" altLang="zh-CN" sz="2400" kern="0" dirty="0" smtClean="0">
                <a:solidFill>
                  <a:srgbClr val="7030A0"/>
                </a:solidFill>
                <a:latin typeface="+mn-ea"/>
                <a:ea typeface="+mn-ea"/>
                <a:cs typeface="+mj-cs"/>
              </a:rPr>
              <a:t> </a:t>
            </a:r>
            <a:r>
              <a:rPr lang="zh-CN" altLang="en-US" sz="2400" kern="0" dirty="0" smtClean="0">
                <a:solidFill>
                  <a:srgbClr val="7030A0"/>
                </a:solidFill>
                <a:latin typeface="+mn-ea"/>
                <a:ea typeface="+mn-ea"/>
                <a:cs typeface="+mj-cs"/>
              </a:rPr>
              <a:t>利用信号量机制实现同步</a:t>
            </a:r>
            <a:endParaRPr kumimoji="0" lang="en-US" altLang="zh-CN" sz="2400" b="1" i="0" u="none" strike="noStrike" kern="0" cap="none" spc="0" normalizeH="0" baseline="0" noProof="0" dirty="0">
              <a:ln>
                <a:noFill/>
              </a:ln>
              <a:solidFill>
                <a:srgbClr val="7030A0"/>
              </a:solidFill>
              <a:effectLst/>
              <a:uLnTx/>
              <a:uFillTx/>
              <a:latin typeface="+mn-ea"/>
              <a:ea typeface="+mn-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3012">
                                            <p:txEl>
                                              <p:pRg st="2" end="2"/>
                                            </p:txEl>
                                          </p:spTgt>
                                        </p:tgtEl>
                                        <p:attrNameLst>
                                          <p:attrName>style.visibility</p:attrName>
                                        </p:attrNameLst>
                                      </p:cBhvr>
                                      <p:to>
                                        <p:strVal val="visible"/>
                                      </p:to>
                                    </p:set>
                                    <p:animEffect transition="in" filter="barn(inVertical)">
                                      <p:cBhvr>
                                        <p:cTn id="7" dur="500"/>
                                        <p:tgtEl>
                                          <p:spTgt spid="43012">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3012">
                                            <p:txEl>
                                              <p:pRg st="3" end="3"/>
                                            </p:txEl>
                                          </p:spTgt>
                                        </p:tgtEl>
                                        <p:attrNameLst>
                                          <p:attrName>style.visibility</p:attrName>
                                        </p:attrNameLst>
                                      </p:cBhvr>
                                      <p:to>
                                        <p:strVal val="visible"/>
                                      </p:to>
                                    </p:set>
                                    <p:animEffect transition="in" filter="barn(inVertical)">
                                      <p:cBhvr>
                                        <p:cTn id="10" dur="500"/>
                                        <p:tgtEl>
                                          <p:spTgt spid="4301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3012">
                                            <p:txEl>
                                              <p:pRg st="4" end="4"/>
                                            </p:txEl>
                                          </p:spTgt>
                                        </p:tgtEl>
                                        <p:attrNameLst>
                                          <p:attrName>style.visibility</p:attrName>
                                        </p:attrNameLst>
                                      </p:cBhvr>
                                      <p:to>
                                        <p:strVal val="visible"/>
                                      </p:to>
                                    </p:set>
                                    <p:animEffect transition="in" filter="barn(inVertical)">
                                      <p:cBhvr>
                                        <p:cTn id="15" dur="500"/>
                                        <p:tgtEl>
                                          <p:spTgt spid="4301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3012">
                                            <p:txEl>
                                              <p:pRg st="5" end="5"/>
                                            </p:txEl>
                                          </p:spTgt>
                                        </p:tgtEl>
                                        <p:attrNameLst>
                                          <p:attrName>style.visibility</p:attrName>
                                        </p:attrNameLst>
                                      </p:cBhvr>
                                      <p:to>
                                        <p:strVal val="visible"/>
                                      </p:to>
                                    </p:set>
                                    <p:animEffect transition="in" filter="barn(inVertical)">
                                      <p:cBhvr>
                                        <p:cTn id="20" dur="500"/>
                                        <p:tgtEl>
                                          <p:spTgt spid="430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419224" y="2276922"/>
            <a:ext cx="4800848" cy="576015"/>
          </a:xfrm>
          <a:prstGeom prst="rect">
            <a:avLst/>
          </a:prstGeom>
          <a:noFill/>
          <a:ln w="9525">
            <a:noFill/>
            <a:miter lim="800000"/>
          </a:ln>
        </p:spPr>
        <p:txBody>
          <a:bodyPr/>
          <a:lstStyle/>
          <a:p>
            <a:pPr>
              <a:lnSpc>
                <a:spcPct val="90000"/>
              </a:lnSpc>
            </a:pPr>
            <a:r>
              <a:rPr lang="zh-CN" altLang="en-US" sz="2400" dirty="0" smtClean="0">
                <a:solidFill>
                  <a:srgbClr val="008AF2"/>
                </a:solidFill>
              </a:rPr>
              <a:t>算法</a:t>
            </a:r>
            <a:r>
              <a:rPr lang="zh-CN" altLang="en-US" sz="2400" dirty="0">
                <a:solidFill>
                  <a:srgbClr val="008AF2"/>
                </a:solidFill>
              </a:rPr>
              <a:t>描述：</a:t>
            </a:r>
            <a:r>
              <a:rPr lang="en-US" altLang="zh-CN" sz="2400" dirty="0"/>
              <a:t>Pa →</a:t>
            </a:r>
            <a:r>
              <a:rPr lang="en-US" altLang="zh-CN" sz="2400" dirty="0" err="1"/>
              <a:t>Pb</a:t>
            </a:r>
            <a:r>
              <a:rPr kumimoji="1" lang="zh-CN" altLang="en-US" sz="2400" dirty="0">
                <a:solidFill>
                  <a:schemeClr val="accent1"/>
                </a:solidFill>
                <a:latin typeface="仿宋" panose="02010609060101010101" charset="-122"/>
                <a:ea typeface="仿宋" panose="02010609060101010101" charset="-122"/>
              </a:rPr>
              <a:t> </a:t>
            </a:r>
            <a:endParaRPr lang="zh-CN" altLang="en-US" sz="2400" dirty="0">
              <a:solidFill>
                <a:srgbClr val="7030A0"/>
              </a:solidFill>
              <a:latin typeface="宋体" panose="02010600030101010101" pitchFamily="2" charset="-122"/>
            </a:endParaRPr>
          </a:p>
        </p:txBody>
      </p:sp>
      <p:graphicFrame>
        <p:nvGraphicFramePr>
          <p:cNvPr id="7" name="表格 6"/>
          <p:cNvGraphicFramePr>
            <a:graphicFrameLocks noGrp="1"/>
          </p:cNvGraphicFramePr>
          <p:nvPr/>
        </p:nvGraphicFramePr>
        <p:xfrm>
          <a:off x="251520" y="2996952"/>
          <a:ext cx="8448228" cy="3096344"/>
        </p:xfrm>
        <a:graphic>
          <a:graphicData uri="http://schemas.openxmlformats.org/drawingml/2006/table">
            <a:tbl>
              <a:tblPr firstRow="1" bandRow="1">
                <a:tableStyleId>{5C22544A-7EE6-4342-B048-85BDC9FD1C3A}</a:tableStyleId>
              </a:tblPr>
              <a:tblGrid>
                <a:gridCol w="3096344"/>
                <a:gridCol w="2770300"/>
                <a:gridCol w="2581584"/>
              </a:tblGrid>
              <a:tr h="3096344">
                <a:tc>
                  <a:txBody>
                    <a:bodyPr/>
                    <a:lstStyle/>
                    <a:p>
                      <a:pPr marL="533400" indent="-533400" algn="just">
                        <a:spcBef>
                          <a:spcPct val="20000"/>
                        </a:spcBef>
                        <a:buFont typeface="Wingdings" panose="05000000000000000000" pitchFamily="2" charset="2"/>
                        <a:buNone/>
                      </a:pPr>
                      <a:r>
                        <a:rPr lang="en-US" altLang="zh-CN" sz="2800" dirty="0" smtClean="0">
                          <a:solidFill>
                            <a:schemeClr val="tx1"/>
                          </a:solidFill>
                          <a:latin typeface="Times New Roman" panose="02020603050405020304" pitchFamily="18" charset="0"/>
                        </a:rPr>
                        <a:t> </a:t>
                      </a:r>
                      <a:r>
                        <a:rPr lang="en-US" altLang="zh-CN" sz="2400" dirty="0" smtClean="0">
                          <a:solidFill>
                            <a:schemeClr val="tx1"/>
                          </a:solidFill>
                          <a:latin typeface="Times New Roman" panose="02020603050405020304" pitchFamily="18" charset="0"/>
                        </a:rPr>
                        <a:t>semaphore S</a:t>
                      </a:r>
                      <a:r>
                        <a:rPr lang="zh-CN" altLang="en-US" sz="2400" dirty="0" smtClean="0">
                          <a:solidFill>
                            <a:schemeClr val="tx1"/>
                          </a:solidFill>
                          <a:latin typeface="Times New Roman" panose="02020603050405020304" pitchFamily="18" charset="0"/>
                        </a:rPr>
                        <a:t>；</a:t>
                      </a:r>
                      <a:r>
                        <a:rPr lang="en-US" altLang="zh-CN" sz="2400" dirty="0" smtClean="0">
                          <a:solidFill>
                            <a:schemeClr val="tx1"/>
                          </a:solidFill>
                          <a:latin typeface="Times New Roman" panose="02020603050405020304" pitchFamily="18" charset="0"/>
                        </a:rPr>
                        <a:t> </a:t>
                      </a:r>
                      <a:endParaRPr lang="en-US" altLang="zh-CN" sz="24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main( )</a:t>
                      </a:r>
                      <a:endParaRPr lang="en-US" altLang="zh-CN" sz="24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 {</a:t>
                      </a:r>
                      <a:endParaRPr lang="en-US" altLang="zh-CN" sz="24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  </a:t>
                      </a:r>
                      <a:r>
                        <a:rPr lang="en-US" altLang="zh-CN" sz="2000" dirty="0" smtClean="0">
                          <a:solidFill>
                            <a:schemeClr val="tx1"/>
                          </a:solidFill>
                          <a:latin typeface="Times New Roman" panose="02020603050405020304" pitchFamily="18" charset="0"/>
                        </a:rPr>
                        <a:t>    S=0</a:t>
                      </a:r>
                      <a:r>
                        <a:rPr lang="zh-CN" altLang="en-US" sz="2000" dirty="0" smtClean="0">
                          <a:solidFill>
                            <a:schemeClr val="tx1"/>
                          </a:solidFill>
                          <a:latin typeface="Times New Roman" panose="02020603050405020304" pitchFamily="18" charset="0"/>
                        </a:rPr>
                        <a:t>；       </a:t>
                      </a:r>
                      <a:endParaRPr lang="zh-CN" altLang="en-US" sz="20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zh-CN" altLang="en-US" sz="2400" dirty="0" smtClean="0">
                          <a:solidFill>
                            <a:schemeClr val="accent1"/>
                          </a:solidFill>
                          <a:latin typeface="Times New Roman" panose="02020603050405020304" pitchFamily="18" charset="0"/>
                        </a:rPr>
                        <a:t>  </a:t>
                      </a:r>
                      <a:r>
                        <a:rPr lang="en-US" altLang="zh-CN" sz="2400" dirty="0" err="1" smtClean="0">
                          <a:solidFill>
                            <a:schemeClr val="accent1"/>
                          </a:solidFill>
                          <a:latin typeface="Times New Roman" panose="02020603050405020304" pitchFamily="18" charset="0"/>
                        </a:rPr>
                        <a:t>parbegin</a:t>
                      </a:r>
                      <a:r>
                        <a:rPr lang="en-US" altLang="zh-CN" sz="2400" dirty="0" smtClean="0">
                          <a:solidFill>
                            <a:schemeClr val="tx1"/>
                          </a:solidFill>
                          <a:latin typeface="Times New Roman" panose="02020603050405020304" pitchFamily="18" charset="0"/>
                        </a:rPr>
                        <a:t>(p</a:t>
                      </a:r>
                      <a:r>
                        <a:rPr lang="en-US" altLang="zh-CN" sz="2400" baseline="-25000" dirty="0" smtClean="0">
                          <a:solidFill>
                            <a:schemeClr val="tx1"/>
                          </a:solidFill>
                          <a:latin typeface="Times New Roman" panose="02020603050405020304" pitchFamily="18" charset="0"/>
                        </a:rPr>
                        <a:t>a</a:t>
                      </a:r>
                      <a:r>
                        <a:rPr lang="en-US" altLang="zh-CN" sz="2400" dirty="0" smtClean="0">
                          <a:solidFill>
                            <a:schemeClr val="tx1"/>
                          </a:solidFill>
                          <a:latin typeface="Times New Roman" panose="02020603050405020304" pitchFamily="18" charset="0"/>
                        </a:rPr>
                        <a:t>(),</a:t>
                      </a:r>
                      <a:r>
                        <a:rPr lang="en-US" altLang="zh-CN" sz="2400" dirty="0" err="1" smtClean="0">
                          <a:solidFill>
                            <a:schemeClr val="tx1"/>
                          </a:solidFill>
                          <a:latin typeface="Times New Roman" panose="02020603050405020304" pitchFamily="18" charset="0"/>
                        </a:rPr>
                        <a:t>p</a:t>
                      </a:r>
                      <a:r>
                        <a:rPr lang="en-US" altLang="zh-CN" sz="2400" baseline="-25000" dirty="0" err="1" smtClean="0">
                          <a:solidFill>
                            <a:schemeClr val="tx1"/>
                          </a:solidFill>
                          <a:latin typeface="Times New Roman" panose="02020603050405020304" pitchFamily="18" charset="0"/>
                        </a:rPr>
                        <a:t>b</a:t>
                      </a:r>
                      <a:r>
                        <a:rPr lang="en-US" altLang="zh-CN" sz="2400" dirty="0" smtClean="0">
                          <a:solidFill>
                            <a:schemeClr val="tx1"/>
                          </a:solidFill>
                          <a:latin typeface="Times New Roman" panose="02020603050405020304" pitchFamily="18" charset="0"/>
                        </a:rPr>
                        <a:t>())</a:t>
                      </a:r>
                      <a:r>
                        <a:rPr lang="zh-CN" altLang="en-US" sz="2400" dirty="0" smtClean="0">
                          <a:solidFill>
                            <a:schemeClr val="tx1"/>
                          </a:solidFill>
                          <a:latin typeface="Times New Roman" panose="02020603050405020304" pitchFamily="18" charset="0"/>
                        </a:rPr>
                        <a:t>；</a:t>
                      </a:r>
                      <a:endParaRPr lang="zh-CN" altLang="en-US" sz="24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a:t>
                      </a:r>
                      <a:endParaRPr lang="zh-CN" altLang="en-US" sz="2400" dirty="0"/>
                    </a:p>
                  </a:txBody>
                  <a:tcPr marL="91431" marR="91431"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533400" indent="-533400" algn="l">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  p</a:t>
                      </a:r>
                      <a:r>
                        <a:rPr lang="en-US" altLang="zh-CN" sz="2400" baseline="-25000" dirty="0" smtClean="0">
                          <a:solidFill>
                            <a:schemeClr val="tx1"/>
                          </a:solidFill>
                          <a:latin typeface="Times New Roman" panose="02020603050405020304" pitchFamily="18" charset="0"/>
                        </a:rPr>
                        <a:t>a</a:t>
                      </a:r>
                      <a:r>
                        <a:rPr lang="en-US" altLang="zh-CN" sz="2400" dirty="0" smtClean="0">
                          <a:solidFill>
                            <a:schemeClr val="tx1"/>
                          </a:solidFill>
                          <a:latin typeface="Times New Roman" panose="02020603050405020304" pitchFamily="18" charset="0"/>
                        </a:rPr>
                        <a:t>( )</a:t>
                      </a:r>
                      <a:endParaRPr lang="en-US" altLang="zh-CN" sz="2400" dirty="0" smtClean="0">
                        <a:solidFill>
                          <a:schemeClr val="tx1"/>
                        </a:solidFill>
                        <a:latin typeface="Times New Roman" panose="02020603050405020304" pitchFamily="18" charset="0"/>
                      </a:endParaRPr>
                    </a:p>
                    <a:p>
                      <a:pPr marL="533400" indent="-533400" algn="l">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 {                                  </a:t>
                      </a:r>
                      <a:endParaRPr lang="en-US" altLang="zh-CN" sz="2400" dirty="0" smtClean="0">
                        <a:solidFill>
                          <a:schemeClr val="tx1"/>
                        </a:solidFill>
                        <a:latin typeface="Times New Roman" panose="02020603050405020304" pitchFamily="18" charset="0"/>
                        <a:sym typeface="MT Extra" panose="05050102010205020202" pitchFamily="18" charset="2"/>
                      </a:endParaRPr>
                    </a:p>
                    <a:p>
                      <a:pPr marL="533400" indent="-533400" algn="just">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sym typeface="MT Extra" panose="05050102010205020202" pitchFamily="18" charset="2"/>
                        </a:rPr>
                        <a:t>     </a:t>
                      </a:r>
                      <a:r>
                        <a:rPr lang="zh-CN" altLang="en-US" sz="2400" dirty="0" smtClean="0">
                          <a:solidFill>
                            <a:schemeClr val="tx1"/>
                          </a:solidFill>
                          <a:latin typeface="Times New Roman" panose="02020603050405020304" pitchFamily="18" charset="0"/>
                          <a:sym typeface="MT Extra" panose="05050102010205020202" pitchFamily="18" charset="2"/>
                        </a:rPr>
                        <a:t>完成</a:t>
                      </a:r>
                      <a:r>
                        <a:rPr lang="zh-CN" altLang="en-US" sz="2400" dirty="0" smtClean="0">
                          <a:solidFill>
                            <a:schemeClr val="tx1"/>
                          </a:solidFill>
                          <a:latin typeface="Times New Roman" panose="02020603050405020304" pitchFamily="18" charset="0"/>
                        </a:rPr>
                        <a:t>前驱工作；</a:t>
                      </a:r>
                      <a:endParaRPr lang="en-US" altLang="zh-CN" sz="24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      signal(S)</a:t>
                      </a:r>
                      <a:r>
                        <a:rPr lang="zh-CN" altLang="en-US" sz="2400" dirty="0" smtClean="0">
                          <a:solidFill>
                            <a:schemeClr val="tx1"/>
                          </a:solidFill>
                          <a:latin typeface="Times New Roman" panose="02020603050405020304" pitchFamily="18" charset="0"/>
                        </a:rPr>
                        <a:t>； </a:t>
                      </a:r>
                      <a:endParaRPr lang="en-US" altLang="zh-CN" sz="24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sym typeface="MT Extra" panose="05050102010205020202" pitchFamily="18" charset="2"/>
                        </a:rPr>
                        <a:t>             </a:t>
                      </a:r>
                      <a:r>
                        <a:rPr lang="zh-CN" altLang="en-US" sz="2400" dirty="0" smtClean="0">
                          <a:solidFill>
                            <a:schemeClr val="tx1"/>
                          </a:solidFill>
                          <a:latin typeface="Times New Roman" panose="02020603050405020304" pitchFamily="18" charset="0"/>
                          <a:sym typeface="MT Extra" panose="05050102010205020202" pitchFamily="18" charset="2"/>
                        </a:rPr>
                        <a:t></a:t>
                      </a:r>
                      <a:r>
                        <a:rPr lang="zh-CN" altLang="en-US" sz="2400" dirty="0" smtClean="0">
                          <a:solidFill>
                            <a:schemeClr val="tx1"/>
                          </a:solidFill>
                          <a:latin typeface="Times New Roman" panose="02020603050405020304" pitchFamily="18" charset="0"/>
                        </a:rPr>
                        <a:t> </a:t>
                      </a:r>
                      <a:endParaRPr lang="zh-CN" altLang="en-US" sz="24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zh-CN" altLang="en-US" sz="2400" dirty="0" smtClean="0">
                          <a:solidFill>
                            <a:schemeClr val="tx1"/>
                          </a:solidFill>
                          <a:latin typeface="Times New Roman" panose="02020603050405020304" pitchFamily="18" charset="0"/>
                        </a:rPr>
                        <a:t>     </a:t>
                      </a:r>
                      <a:r>
                        <a:rPr lang="en-US" altLang="zh-CN" sz="2400" dirty="0" smtClean="0">
                          <a:solidFill>
                            <a:schemeClr val="tx1"/>
                          </a:solidFill>
                          <a:latin typeface="Times New Roman" panose="02020603050405020304" pitchFamily="18" charset="0"/>
                        </a:rPr>
                        <a:t>} </a:t>
                      </a:r>
                      <a:r>
                        <a:rPr lang="en-US" altLang="zh-CN" sz="2400" b="0" dirty="0" smtClean="0">
                          <a:solidFill>
                            <a:schemeClr val="tx1"/>
                          </a:solidFill>
                          <a:latin typeface="Times New Roman" panose="02020603050405020304" pitchFamily="18" charset="0"/>
                        </a:rPr>
                        <a:t>        </a:t>
                      </a:r>
                      <a:endParaRPr lang="zh-CN" altLang="en-US" sz="2400" dirty="0"/>
                    </a:p>
                  </a:txBody>
                  <a:tcPr marL="91431" marR="91431"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533400" indent="-533400" algn="l">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 </a:t>
                      </a:r>
                      <a:r>
                        <a:rPr lang="en-US" altLang="zh-CN" sz="2400" dirty="0" err="1" smtClean="0">
                          <a:solidFill>
                            <a:schemeClr val="tx1"/>
                          </a:solidFill>
                          <a:latin typeface="Times New Roman" panose="02020603050405020304" pitchFamily="18" charset="0"/>
                        </a:rPr>
                        <a:t>p</a:t>
                      </a:r>
                      <a:r>
                        <a:rPr lang="en-US" altLang="zh-CN" sz="2400" baseline="-25000" dirty="0" err="1" smtClean="0">
                          <a:solidFill>
                            <a:schemeClr val="tx1"/>
                          </a:solidFill>
                          <a:latin typeface="Times New Roman" panose="02020603050405020304" pitchFamily="18" charset="0"/>
                        </a:rPr>
                        <a:t>b</a:t>
                      </a:r>
                      <a:r>
                        <a:rPr lang="en-US" altLang="zh-CN" sz="2400" dirty="0" smtClean="0">
                          <a:solidFill>
                            <a:schemeClr val="tx1"/>
                          </a:solidFill>
                          <a:latin typeface="Times New Roman" panose="02020603050405020304" pitchFamily="18" charset="0"/>
                        </a:rPr>
                        <a:t>( )</a:t>
                      </a:r>
                      <a:endParaRPr lang="en-US" altLang="zh-CN" sz="2400" dirty="0" smtClean="0">
                        <a:solidFill>
                          <a:schemeClr val="tx1"/>
                        </a:solidFill>
                        <a:latin typeface="Times New Roman" panose="02020603050405020304" pitchFamily="18" charset="0"/>
                      </a:endParaRPr>
                    </a:p>
                    <a:p>
                      <a:pPr marL="533400" indent="-533400" algn="l">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 {                                  </a:t>
                      </a:r>
                      <a:endParaRPr lang="en-US" altLang="zh-CN" sz="2400" dirty="0" smtClean="0">
                        <a:solidFill>
                          <a:schemeClr val="tx1"/>
                        </a:solidFill>
                        <a:latin typeface="Times New Roman" panose="02020603050405020304" pitchFamily="18" charset="0"/>
                        <a:sym typeface="MT Extra" panose="05050102010205020202" pitchFamily="18" charset="2"/>
                      </a:endParaRPr>
                    </a:p>
                    <a:p>
                      <a:pPr marL="533400" indent="-533400" algn="just">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sym typeface="MT Extra" panose="05050102010205020202" pitchFamily="18" charset="2"/>
                        </a:rPr>
                        <a:t>             </a:t>
                      </a:r>
                      <a:endParaRPr lang="en-US" altLang="zh-CN" sz="2400" dirty="0" smtClean="0">
                        <a:solidFill>
                          <a:schemeClr val="tx1"/>
                        </a:solidFill>
                        <a:latin typeface="Times New Roman" panose="02020603050405020304" pitchFamily="18" charset="0"/>
                        <a:sym typeface="MT Extra" panose="05050102010205020202" pitchFamily="18" charset="2"/>
                      </a:endParaRPr>
                    </a:p>
                    <a:p>
                      <a:pPr marL="533400" indent="-533400" algn="just">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rPr>
                        <a:t>    wait(S)</a:t>
                      </a:r>
                      <a:r>
                        <a:rPr lang="zh-CN" altLang="en-US" sz="2400" dirty="0" smtClean="0">
                          <a:solidFill>
                            <a:schemeClr val="tx1"/>
                          </a:solidFill>
                          <a:latin typeface="Times New Roman" panose="02020603050405020304" pitchFamily="18" charset="0"/>
                        </a:rPr>
                        <a:t>；</a:t>
                      </a:r>
                      <a:endParaRPr lang="en-US" altLang="zh-CN" sz="24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zh-CN" altLang="en-US" sz="2400" dirty="0" smtClean="0">
                          <a:solidFill>
                            <a:schemeClr val="tx1"/>
                          </a:solidFill>
                          <a:latin typeface="Times New Roman" panose="02020603050405020304" pitchFamily="18" charset="0"/>
                        </a:rPr>
                        <a:t>    执行后继工作</a:t>
                      </a:r>
                      <a:endParaRPr lang="en-US" altLang="zh-CN" sz="24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zh-CN" altLang="en-US" sz="2400" dirty="0" smtClean="0">
                          <a:solidFill>
                            <a:schemeClr val="tx1"/>
                          </a:solidFill>
                          <a:latin typeface="Times New Roman" panose="02020603050405020304" pitchFamily="18" charset="0"/>
                        </a:rPr>
                        <a:t>  </a:t>
                      </a:r>
                      <a:r>
                        <a:rPr lang="en-US" altLang="zh-CN" sz="2400" dirty="0" smtClean="0">
                          <a:solidFill>
                            <a:schemeClr val="tx1"/>
                          </a:solidFill>
                          <a:latin typeface="Times New Roman" panose="02020603050405020304" pitchFamily="18" charset="0"/>
                        </a:rPr>
                        <a:t>} </a:t>
                      </a:r>
                      <a:r>
                        <a:rPr lang="en-US" altLang="zh-CN" sz="2400" b="0" dirty="0" smtClean="0">
                          <a:solidFill>
                            <a:schemeClr val="tx1"/>
                          </a:solidFill>
                          <a:latin typeface="Times New Roman" panose="02020603050405020304" pitchFamily="18" charset="0"/>
                        </a:rPr>
                        <a:t>        </a:t>
                      </a:r>
                      <a:endParaRPr lang="zh-CN" altLang="en-US" sz="2400" dirty="0"/>
                    </a:p>
                  </a:txBody>
                  <a:tcPr marL="91431" marR="91431"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6" name="Rectangle 2"/>
          <p:cNvSpPr txBox="1">
            <a:spLocks noChangeArrowheads="1"/>
          </p:cNvSpPr>
          <p:nvPr/>
        </p:nvSpPr>
        <p:spPr bwMode="auto">
          <a:xfrm>
            <a:off x="2627883" y="-27384"/>
            <a:ext cx="3384277"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3.4 </a:t>
            </a:r>
            <a:r>
              <a:rPr lang="zh-CN" altLang="en-US" sz="4000" dirty="0" smtClean="0">
                <a:solidFill>
                  <a:srgbClr val="FF0000"/>
                </a:solidFill>
              </a:rPr>
              <a:t>进程同步</a:t>
            </a:r>
            <a:endParaRPr lang="zh-CN" altLang="en-US" sz="4000" dirty="0">
              <a:solidFill>
                <a:srgbClr val="FF0000"/>
              </a:solidFill>
              <a:ea typeface="MS PGothic" panose="020B0600070205080204" pitchFamily="34" charset="-128"/>
            </a:endParaRPr>
          </a:p>
        </p:txBody>
      </p:sp>
      <p:sp>
        <p:nvSpPr>
          <p:cNvPr id="9" name="Rectangle 2"/>
          <p:cNvSpPr txBox="1">
            <a:spLocks noChangeArrowheads="1"/>
          </p:cNvSpPr>
          <p:nvPr/>
        </p:nvSpPr>
        <p:spPr bwMode="auto">
          <a:xfrm>
            <a:off x="466849" y="620690"/>
            <a:ext cx="5761335" cy="1474167"/>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00FF"/>
                </a:solidFill>
                <a:effectLst/>
                <a:uLnTx/>
                <a:uFillTx/>
                <a:latin typeface="+mn-ea"/>
                <a:ea typeface="+mn-ea"/>
                <a:cs typeface="+mj-cs"/>
              </a:rPr>
              <a:t>3.4.2 </a:t>
            </a:r>
            <a:r>
              <a:rPr kumimoji="0" lang="zh-CN" altLang="en-US" sz="3200" b="1" i="0" u="none" strike="noStrike" kern="0" cap="none" spc="0" normalizeH="0" baseline="0" noProof="0" dirty="0" smtClean="0">
                <a:ln>
                  <a:noFill/>
                </a:ln>
                <a:solidFill>
                  <a:srgbClr val="0000FF"/>
                </a:solidFill>
                <a:effectLst/>
                <a:uLnTx/>
                <a:uFillTx/>
                <a:latin typeface="+mn-ea"/>
                <a:ea typeface="+mn-ea"/>
                <a:cs typeface="+mj-cs"/>
              </a:rPr>
              <a:t>进程同步机制及应用</a:t>
            </a:r>
            <a:br>
              <a:rPr kumimoji="0" lang="en-US" altLang="zh-CN" sz="2800" b="1" i="0" u="none" strike="noStrike" kern="0" cap="none" spc="0" normalizeH="0" baseline="0" noProof="0" dirty="0" smtClean="0">
                <a:ln>
                  <a:noFill/>
                </a:ln>
                <a:solidFill>
                  <a:srgbClr val="0000FF"/>
                </a:solidFill>
                <a:effectLst/>
                <a:uLnTx/>
                <a:uFillTx/>
                <a:latin typeface="+mn-ea"/>
                <a:ea typeface="+mn-ea"/>
                <a:cs typeface="+mj-cs"/>
              </a:rPr>
            </a:br>
            <a:r>
              <a:rPr kumimoji="0" lang="en-US" altLang="zh-CN" sz="2800" b="1" i="0" u="none" strike="noStrike" kern="0" cap="none" spc="0" normalizeH="0" baseline="0" noProof="0" dirty="0" smtClean="0">
                <a:ln>
                  <a:noFill/>
                </a:ln>
                <a:solidFill>
                  <a:srgbClr val="0000FF"/>
                </a:solidFill>
                <a:effectLst/>
                <a:uLnTx/>
                <a:uFillTx/>
                <a:latin typeface="+mn-ea"/>
                <a:ea typeface="+mn-ea"/>
                <a:cs typeface="+mj-cs"/>
              </a:rPr>
              <a:t> </a:t>
            </a:r>
            <a:r>
              <a:rPr kumimoji="0" lang="en-US" altLang="zh-CN" sz="2800" b="1" i="0" u="none" strike="noStrike" kern="0" cap="none" spc="0" normalizeH="0" baseline="0" noProof="0" dirty="0" smtClean="0">
                <a:ln>
                  <a:noFill/>
                </a:ln>
                <a:solidFill>
                  <a:srgbClr val="C00000"/>
                </a:solidFill>
                <a:effectLst/>
                <a:uLnTx/>
                <a:uFillTx/>
                <a:latin typeface="+mn-ea"/>
                <a:ea typeface="+mn-ea"/>
                <a:cs typeface="+mj-cs"/>
              </a:rPr>
              <a:t>4. </a:t>
            </a:r>
            <a:r>
              <a:rPr kumimoji="0" lang="zh-CN" altLang="en-US" sz="2800" b="1" i="0" u="none" strike="noStrike" kern="0" cap="none" spc="0" normalizeH="0" baseline="0" noProof="0" dirty="0" smtClean="0">
                <a:ln>
                  <a:noFill/>
                </a:ln>
                <a:solidFill>
                  <a:srgbClr val="C00000"/>
                </a:solidFill>
                <a:effectLst/>
                <a:uLnTx/>
                <a:uFillTx/>
                <a:latin typeface="+mn-ea"/>
                <a:ea typeface="+mn-ea"/>
                <a:cs typeface="+mj-cs"/>
              </a:rPr>
              <a:t>信号量机制</a:t>
            </a:r>
            <a:endParaRPr kumimoji="0" lang="en-US" altLang="zh-CN" sz="2800" b="1" i="0" u="none" strike="noStrike" kern="0" cap="none" spc="0" normalizeH="0" baseline="0" noProof="0" dirty="0" smtClean="0">
              <a:ln>
                <a:noFill/>
              </a:ln>
              <a:solidFill>
                <a:srgbClr val="C00000"/>
              </a:solidFill>
              <a:effectLst/>
              <a:uLnTx/>
              <a:uFillTx/>
              <a:latin typeface="+mn-ea"/>
              <a:ea typeface="+mn-ea"/>
              <a:cs typeface="+mj-cs"/>
            </a:endParaRPr>
          </a:p>
          <a:p>
            <a:pPr marL="0" marR="0" lvl="0" indent="0" algn="l" defTabSz="914400" rtl="0" eaLnBrk="0" fontAlgn="base" latinLnBrk="0" hangingPunct="0">
              <a:lnSpc>
                <a:spcPct val="130000"/>
              </a:lnSpc>
              <a:spcBef>
                <a:spcPct val="0"/>
              </a:spcBef>
              <a:spcAft>
                <a:spcPct val="0"/>
              </a:spcAft>
              <a:buClrTx/>
              <a:buSzTx/>
              <a:buFont typeface="Wingdings" panose="05000000000000000000" pitchFamily="2" charset="2"/>
              <a:buChar char="n"/>
              <a:defRPr/>
            </a:pPr>
            <a:r>
              <a:rPr lang="en-US" altLang="zh-CN" sz="2400" kern="0" dirty="0" smtClean="0">
                <a:solidFill>
                  <a:srgbClr val="7030A0"/>
                </a:solidFill>
                <a:latin typeface="+mn-ea"/>
                <a:ea typeface="+mn-ea"/>
                <a:cs typeface="+mj-cs"/>
              </a:rPr>
              <a:t> </a:t>
            </a:r>
            <a:r>
              <a:rPr lang="zh-CN" altLang="en-US" sz="2400" kern="0" dirty="0" smtClean="0">
                <a:solidFill>
                  <a:srgbClr val="7030A0"/>
                </a:solidFill>
                <a:latin typeface="+mn-ea"/>
                <a:ea typeface="+mn-ea"/>
                <a:cs typeface="+mj-cs"/>
              </a:rPr>
              <a:t>利用信号量机制实现同步</a:t>
            </a:r>
            <a:endParaRPr kumimoji="0" lang="en-US" altLang="zh-CN" sz="2400" b="1" i="0" u="none" strike="noStrike" kern="0" cap="none" spc="0" normalizeH="0" baseline="0" noProof="0" dirty="0">
              <a:ln>
                <a:noFill/>
              </a:ln>
              <a:solidFill>
                <a:srgbClr val="7030A0"/>
              </a:solidFill>
              <a:effectLst/>
              <a:uLnTx/>
              <a:uFillTx/>
              <a:latin typeface="+mn-ea"/>
              <a:ea typeface="+mn-ea"/>
              <a:cs typeface="+mj-cs"/>
            </a:endParaRPr>
          </a:p>
        </p:txBody>
      </p:sp>
      <p:cxnSp>
        <p:nvCxnSpPr>
          <p:cNvPr id="10" name="直接箭头连接符 9"/>
          <p:cNvCxnSpPr/>
          <p:nvPr/>
        </p:nvCxnSpPr>
        <p:spPr bwMode="auto">
          <a:xfrm flipV="1">
            <a:off x="2123728" y="2564904"/>
            <a:ext cx="504056" cy="648072"/>
          </a:xfrm>
          <a:prstGeom prst="straightConnector1">
            <a:avLst/>
          </a:prstGeom>
          <a:noFill/>
          <a:ln w="38100">
            <a:solidFill>
              <a:schemeClr val="accent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4"/>
          <p:cNvSpPr>
            <a:spLocks noChangeArrowheads="1"/>
          </p:cNvSpPr>
          <p:nvPr/>
        </p:nvSpPr>
        <p:spPr bwMode="auto">
          <a:xfrm>
            <a:off x="203200" y="1700461"/>
            <a:ext cx="5232896" cy="576411"/>
          </a:xfrm>
          <a:prstGeom prst="rect">
            <a:avLst/>
          </a:prstGeom>
          <a:noFill/>
          <a:ln w="9525">
            <a:noFill/>
            <a:miter lim="800000"/>
          </a:ln>
        </p:spPr>
        <p:txBody>
          <a:bodyPr/>
          <a:lstStyle/>
          <a:p>
            <a:pPr>
              <a:lnSpc>
                <a:spcPct val="90000"/>
              </a:lnSpc>
            </a:pPr>
            <a:r>
              <a:rPr lang="zh-CN" altLang="en-US" sz="2400" dirty="0" smtClean="0">
                <a:latin typeface="仿宋" panose="02010609060101010101" charset="-122"/>
                <a:ea typeface="仿宋" panose="02010609060101010101" charset="-122"/>
              </a:rPr>
              <a:t>   例</a:t>
            </a:r>
            <a:r>
              <a:rPr lang="en-US" altLang="zh-CN" sz="2400" dirty="0">
                <a:latin typeface="仿宋" panose="02010609060101010101" charset="-122"/>
                <a:ea typeface="仿宋" panose="02010609060101010101" charset="-122"/>
              </a:rPr>
              <a:t>1</a:t>
            </a:r>
            <a:r>
              <a:rPr lang="zh-CN" altLang="en-US" sz="2400" dirty="0">
                <a:latin typeface="仿宋" panose="02010609060101010101" charset="-122"/>
                <a:ea typeface="仿宋" panose="02010609060101010101" charset="-122"/>
              </a:rPr>
              <a:t>：</a:t>
            </a:r>
            <a:endParaRPr lang="en-US" altLang="zh-CN" sz="2400" dirty="0">
              <a:latin typeface="仿宋" panose="02010609060101010101" charset="-122"/>
              <a:ea typeface="仿宋" panose="02010609060101010101" charset="-122"/>
            </a:endParaRPr>
          </a:p>
          <a:p>
            <a:pPr>
              <a:lnSpc>
                <a:spcPct val="90000"/>
              </a:lnSpc>
            </a:pPr>
            <a:endParaRPr lang="en-US" altLang="zh-CN" sz="3200" dirty="0">
              <a:solidFill>
                <a:schemeClr val="tx2"/>
              </a:solidFill>
              <a:latin typeface="宋体" panose="02010600030101010101" pitchFamily="2" charset="-122"/>
            </a:endParaRPr>
          </a:p>
          <a:p>
            <a:pPr>
              <a:lnSpc>
                <a:spcPct val="90000"/>
              </a:lnSpc>
            </a:pPr>
            <a:r>
              <a:rPr kumimoji="1" lang="zh-CN" altLang="en-US" sz="2400" dirty="0">
                <a:solidFill>
                  <a:schemeClr val="accent1"/>
                </a:solidFill>
                <a:latin typeface="仿宋" panose="02010609060101010101" charset="-122"/>
                <a:ea typeface="仿宋" panose="02010609060101010101" charset="-122"/>
              </a:rPr>
              <a:t>  </a:t>
            </a:r>
            <a:endParaRPr lang="zh-CN" altLang="en-US" sz="2400" dirty="0">
              <a:solidFill>
                <a:srgbClr val="7030A0"/>
              </a:solidFill>
              <a:latin typeface="宋体" panose="02010600030101010101" pitchFamily="2" charset="-122"/>
            </a:endParaRPr>
          </a:p>
        </p:txBody>
      </p:sp>
      <p:sp>
        <p:nvSpPr>
          <p:cNvPr id="64515" name="Rectangle 28"/>
          <p:cNvSpPr>
            <a:spLocks noChangeArrowheads="1"/>
          </p:cNvSpPr>
          <p:nvPr/>
        </p:nvSpPr>
        <p:spPr bwMode="auto">
          <a:xfrm>
            <a:off x="1619674" y="1556792"/>
            <a:ext cx="2160885" cy="576263"/>
          </a:xfrm>
          <a:prstGeom prst="rect">
            <a:avLst/>
          </a:prstGeom>
          <a:noFill/>
          <a:ln w="9525">
            <a:noFill/>
            <a:miter lim="800000"/>
          </a:ln>
        </p:spPr>
        <p:txBody>
          <a:bodyPr/>
          <a:lstStyle/>
          <a:p>
            <a:pPr marL="342900" indent="-342900"/>
            <a:r>
              <a:rPr lang="en-US" altLang="zh-CN" sz="2800" dirty="0">
                <a:solidFill>
                  <a:srgbClr val="3333CC"/>
                </a:solidFill>
              </a:rPr>
              <a:t>I </a:t>
            </a:r>
            <a:r>
              <a:rPr lang="en-US" altLang="zh-CN" sz="3200" dirty="0">
                <a:solidFill>
                  <a:schemeClr val="accent1"/>
                </a:solidFill>
              </a:rPr>
              <a:t>→</a:t>
            </a:r>
            <a:r>
              <a:rPr lang="en-US" altLang="zh-CN" sz="2800" dirty="0">
                <a:solidFill>
                  <a:srgbClr val="3333CC"/>
                </a:solidFill>
              </a:rPr>
              <a:t> C </a:t>
            </a:r>
            <a:r>
              <a:rPr lang="en-US" altLang="zh-CN" sz="3200" dirty="0">
                <a:solidFill>
                  <a:schemeClr val="accent1"/>
                </a:solidFill>
              </a:rPr>
              <a:t>→ </a:t>
            </a:r>
            <a:r>
              <a:rPr lang="en-US" altLang="zh-CN" sz="2800" dirty="0">
                <a:solidFill>
                  <a:srgbClr val="3333CC"/>
                </a:solidFill>
              </a:rPr>
              <a:t>P</a:t>
            </a:r>
            <a:endParaRPr lang="en-US" altLang="zh-CN" sz="2800" dirty="0">
              <a:solidFill>
                <a:srgbClr val="3333CC"/>
              </a:solidFill>
            </a:endParaRPr>
          </a:p>
        </p:txBody>
      </p:sp>
      <p:graphicFrame>
        <p:nvGraphicFramePr>
          <p:cNvPr id="7" name="表格 6"/>
          <p:cNvGraphicFramePr>
            <a:graphicFrameLocks noGrp="1"/>
          </p:cNvGraphicFramePr>
          <p:nvPr/>
        </p:nvGraphicFramePr>
        <p:xfrm>
          <a:off x="203200" y="2708920"/>
          <a:ext cx="8840788" cy="3816944"/>
        </p:xfrm>
        <a:graphic>
          <a:graphicData uri="http://schemas.openxmlformats.org/drawingml/2006/table">
            <a:tbl>
              <a:tblPr firstRow="1" bandRow="1">
                <a:tableStyleId>{5C22544A-7EE6-4342-B048-85BDC9FD1C3A}</a:tableStyleId>
              </a:tblPr>
              <a:tblGrid>
                <a:gridCol w="1992536"/>
                <a:gridCol w="2443552"/>
                <a:gridCol w="2202350"/>
                <a:gridCol w="2202350"/>
              </a:tblGrid>
              <a:tr h="3816944">
                <a:tc>
                  <a:txBody>
                    <a:bodyPr/>
                    <a:lstStyle/>
                    <a:p>
                      <a:pPr marL="533400" indent="-533400" algn="just">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semaphore S1</a:t>
                      </a:r>
                      <a:r>
                        <a:rPr lang="zh-CN" altLang="en-US" sz="2000" dirty="0" smtClean="0">
                          <a:solidFill>
                            <a:schemeClr val="tx1"/>
                          </a:solidFill>
                          <a:latin typeface="Times New Roman" panose="02020603050405020304" pitchFamily="18" charset="0"/>
                        </a:rPr>
                        <a:t>；       </a:t>
                      </a:r>
                      <a:endParaRPr lang="zh-CN" altLang="en-US" sz="20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semaphore S2;</a:t>
                      </a:r>
                      <a:endParaRPr lang="en-US" altLang="zh-CN" sz="20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main( )</a:t>
                      </a:r>
                      <a:endParaRPr lang="en-US" altLang="zh-CN" sz="20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 {</a:t>
                      </a:r>
                      <a:endParaRPr lang="en-US" altLang="zh-CN" sz="20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   S1=0</a:t>
                      </a:r>
                      <a:r>
                        <a:rPr lang="zh-CN" altLang="en-US" sz="2000" dirty="0" smtClean="0">
                          <a:solidFill>
                            <a:schemeClr val="tx1"/>
                          </a:solidFill>
                          <a:latin typeface="Times New Roman" panose="02020603050405020304" pitchFamily="18" charset="0"/>
                        </a:rPr>
                        <a:t>；       </a:t>
                      </a:r>
                      <a:endParaRPr lang="zh-CN" altLang="en-US" sz="20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zh-CN" altLang="en-US" sz="2000" dirty="0" smtClean="0">
                          <a:solidFill>
                            <a:schemeClr val="accent1"/>
                          </a:solidFill>
                          <a:latin typeface="Times New Roman" panose="02020603050405020304" pitchFamily="18" charset="0"/>
                        </a:rPr>
                        <a:t>  </a:t>
                      </a:r>
                      <a:r>
                        <a:rPr lang="en-US" altLang="zh-CN" sz="2000" dirty="0" smtClean="0">
                          <a:solidFill>
                            <a:schemeClr val="tx1"/>
                          </a:solidFill>
                          <a:latin typeface="Times New Roman" panose="02020603050405020304" pitchFamily="18" charset="0"/>
                        </a:rPr>
                        <a:t>S2=0</a:t>
                      </a:r>
                      <a:r>
                        <a:rPr lang="zh-CN" altLang="en-US" sz="2000" dirty="0" smtClean="0">
                          <a:solidFill>
                            <a:schemeClr val="tx1"/>
                          </a:solidFill>
                          <a:latin typeface="Times New Roman" panose="02020603050405020304" pitchFamily="18" charset="0"/>
                        </a:rPr>
                        <a:t>；</a:t>
                      </a:r>
                      <a:r>
                        <a:rPr lang="zh-CN" altLang="en-US" sz="2000" dirty="0" smtClean="0">
                          <a:solidFill>
                            <a:schemeClr val="accent1"/>
                          </a:solidFill>
                          <a:latin typeface="Times New Roman" panose="02020603050405020304" pitchFamily="18" charset="0"/>
                        </a:rPr>
                        <a:t>  </a:t>
                      </a:r>
                      <a:endParaRPr lang="en-US" altLang="zh-CN" sz="2000" dirty="0" smtClean="0">
                        <a:solidFill>
                          <a:schemeClr val="accent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000" dirty="0" err="1" smtClean="0">
                          <a:solidFill>
                            <a:schemeClr val="accent1"/>
                          </a:solidFill>
                          <a:latin typeface="Times New Roman" panose="02020603050405020304" pitchFamily="18" charset="0"/>
                        </a:rPr>
                        <a:t>Parbegin</a:t>
                      </a:r>
                      <a:r>
                        <a:rPr lang="en-US" altLang="zh-CN" sz="2000" dirty="0" smtClean="0">
                          <a:solidFill>
                            <a:schemeClr val="accent1"/>
                          </a:solidFill>
                          <a:latin typeface="Times New Roman" panose="02020603050405020304" pitchFamily="18" charset="0"/>
                        </a:rPr>
                        <a:t>(</a:t>
                      </a:r>
                      <a:r>
                        <a:rPr lang="en-US" altLang="zh-CN" sz="2000" dirty="0" smtClean="0">
                          <a:solidFill>
                            <a:schemeClr val="tx1"/>
                          </a:solidFill>
                          <a:latin typeface="Times New Roman" panose="02020603050405020304" pitchFamily="18" charset="0"/>
                        </a:rPr>
                        <a:t> I( ),</a:t>
                      </a:r>
                      <a:endParaRPr lang="zh-CN" altLang="en-US" sz="20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zh-CN" altLang="en-US" sz="2000" dirty="0" smtClean="0">
                          <a:solidFill>
                            <a:schemeClr val="tx1"/>
                          </a:solidFill>
                          <a:latin typeface="Times New Roman" panose="02020603050405020304" pitchFamily="18" charset="0"/>
                        </a:rPr>
                        <a:t>                  </a:t>
                      </a:r>
                      <a:r>
                        <a:rPr lang="en-US" altLang="zh-CN" sz="2000" dirty="0" smtClean="0">
                          <a:solidFill>
                            <a:schemeClr val="tx1"/>
                          </a:solidFill>
                          <a:latin typeface="Times New Roman" panose="02020603050405020304" pitchFamily="18" charset="0"/>
                        </a:rPr>
                        <a:t>C( ),</a:t>
                      </a:r>
                      <a:endParaRPr lang="en-US" altLang="zh-CN" sz="20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                  P( ));</a:t>
                      </a:r>
                      <a:endParaRPr lang="zh-CN" altLang="en-US" sz="20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zh-CN" altLang="en-US" sz="2000" dirty="0" smtClean="0">
                          <a:solidFill>
                            <a:schemeClr val="accent1"/>
                          </a:solidFill>
                          <a:latin typeface="Times New Roman" panose="02020603050405020304" pitchFamily="18" charset="0"/>
                        </a:rPr>
                        <a:t>  </a:t>
                      </a:r>
                      <a:r>
                        <a:rPr lang="en-US" altLang="zh-CN" sz="2000" dirty="0" smtClean="0">
                          <a:solidFill>
                            <a:schemeClr val="tx1"/>
                          </a:solidFill>
                          <a:latin typeface="Times New Roman" panose="02020603050405020304" pitchFamily="18" charset="0"/>
                        </a:rPr>
                        <a:t> }</a:t>
                      </a:r>
                      <a:endParaRPr lang="zh-CN" altLang="en-US" sz="2000" dirty="0"/>
                    </a:p>
                  </a:txBody>
                  <a:tcPr marL="91435" marR="91435"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533400" indent="-533400" algn="l">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  I( )</a:t>
                      </a:r>
                      <a:endParaRPr lang="en-US" altLang="zh-CN" sz="2000" dirty="0" smtClean="0">
                        <a:solidFill>
                          <a:schemeClr val="tx1"/>
                        </a:solidFill>
                        <a:latin typeface="Times New Roman" panose="02020603050405020304" pitchFamily="18" charset="0"/>
                      </a:endParaRPr>
                    </a:p>
                    <a:p>
                      <a:pPr marL="533400" indent="-533400" algn="l">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 {                                  </a:t>
                      </a:r>
                      <a:endParaRPr lang="en-US" altLang="zh-CN" sz="2000" dirty="0" smtClean="0">
                        <a:solidFill>
                          <a:schemeClr val="tx1"/>
                        </a:solidFill>
                        <a:latin typeface="Times New Roman" panose="02020603050405020304" pitchFamily="18" charset="0"/>
                        <a:sym typeface="MT Extra" panose="05050102010205020202" pitchFamily="18" charset="2"/>
                      </a:endParaRPr>
                    </a:p>
                    <a:p>
                      <a:pPr marL="533400" indent="-533400" algn="just">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sym typeface="MT Extra" panose="05050102010205020202" pitchFamily="18" charset="2"/>
                        </a:rPr>
                        <a:t>   </a:t>
                      </a:r>
                      <a:r>
                        <a:rPr lang="zh-CN" altLang="en-US" sz="2000" dirty="0" smtClean="0">
                          <a:solidFill>
                            <a:schemeClr val="tx1"/>
                          </a:solidFill>
                          <a:latin typeface="Times New Roman" panose="02020603050405020304" pitchFamily="18" charset="0"/>
                          <a:sym typeface="MT Extra" panose="05050102010205020202" pitchFamily="18" charset="2"/>
                        </a:rPr>
                        <a:t>完成输入</a:t>
                      </a:r>
                      <a:r>
                        <a:rPr lang="zh-CN" altLang="en-US" sz="2000" dirty="0" smtClean="0">
                          <a:solidFill>
                            <a:schemeClr val="tx1"/>
                          </a:solidFill>
                          <a:latin typeface="Times New Roman" panose="02020603050405020304" pitchFamily="18" charset="0"/>
                        </a:rPr>
                        <a:t>；</a:t>
                      </a:r>
                      <a:endParaRPr lang="en-US" altLang="zh-CN" sz="20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   signal(S1)</a:t>
                      </a:r>
                      <a:r>
                        <a:rPr lang="zh-CN" altLang="en-US" sz="2000" dirty="0" smtClean="0">
                          <a:solidFill>
                            <a:schemeClr val="tx1"/>
                          </a:solidFill>
                          <a:latin typeface="Times New Roman" panose="02020603050405020304" pitchFamily="18" charset="0"/>
                        </a:rPr>
                        <a:t>； </a:t>
                      </a:r>
                      <a:endParaRPr lang="en-US" altLang="zh-CN" sz="20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 } </a:t>
                      </a:r>
                      <a:r>
                        <a:rPr lang="en-US" altLang="zh-CN" sz="2000" b="0" dirty="0" smtClean="0">
                          <a:solidFill>
                            <a:schemeClr val="tx1"/>
                          </a:solidFill>
                          <a:latin typeface="Times New Roman" panose="02020603050405020304" pitchFamily="18" charset="0"/>
                        </a:rPr>
                        <a:t>        </a:t>
                      </a:r>
                      <a:endParaRPr lang="zh-CN" altLang="en-US" sz="2000" dirty="0"/>
                    </a:p>
                  </a:txBody>
                  <a:tcPr marL="91435" marR="91435"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533400" indent="-533400" algn="l">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 C( )</a:t>
                      </a:r>
                      <a:endParaRPr lang="en-US" altLang="zh-CN" sz="2000" dirty="0" smtClean="0">
                        <a:solidFill>
                          <a:schemeClr val="tx1"/>
                        </a:solidFill>
                        <a:latin typeface="Times New Roman" panose="02020603050405020304" pitchFamily="18" charset="0"/>
                      </a:endParaRPr>
                    </a:p>
                    <a:p>
                      <a:pPr marL="533400" indent="-533400" algn="l">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 {                                  </a:t>
                      </a:r>
                      <a:endParaRPr lang="en-US" altLang="zh-CN" sz="2000" dirty="0" smtClean="0">
                        <a:solidFill>
                          <a:schemeClr val="tx1"/>
                        </a:solidFill>
                        <a:latin typeface="Times New Roman" panose="02020603050405020304" pitchFamily="18" charset="0"/>
                        <a:sym typeface="MT Extra" panose="05050102010205020202" pitchFamily="18" charset="2"/>
                      </a:endParaRPr>
                    </a:p>
                    <a:p>
                      <a:pPr marL="533400" indent="-533400" algn="just">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    wait(S1)</a:t>
                      </a:r>
                      <a:r>
                        <a:rPr lang="zh-CN" altLang="en-US" sz="2000" dirty="0" smtClean="0">
                          <a:solidFill>
                            <a:schemeClr val="tx1"/>
                          </a:solidFill>
                          <a:latin typeface="Times New Roman" panose="02020603050405020304" pitchFamily="18" charset="0"/>
                        </a:rPr>
                        <a:t>；</a:t>
                      </a:r>
                      <a:endParaRPr lang="en-US" altLang="zh-CN" sz="20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zh-CN" altLang="en-US" sz="2000" dirty="0" smtClean="0">
                          <a:solidFill>
                            <a:schemeClr val="tx1"/>
                          </a:solidFill>
                          <a:latin typeface="Times New Roman" panose="02020603050405020304" pitchFamily="18" charset="0"/>
                        </a:rPr>
                        <a:t>    完成计算；</a:t>
                      </a:r>
                      <a:endParaRPr lang="en-US" altLang="zh-CN" sz="20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    signal(S2)</a:t>
                      </a:r>
                      <a:r>
                        <a:rPr lang="zh-CN" altLang="en-US" sz="2000" dirty="0" smtClean="0">
                          <a:solidFill>
                            <a:schemeClr val="tx1"/>
                          </a:solidFill>
                          <a:latin typeface="Times New Roman" panose="02020603050405020304" pitchFamily="18" charset="0"/>
                        </a:rPr>
                        <a:t>；</a:t>
                      </a:r>
                      <a:endParaRPr lang="en-US" altLang="zh-CN" sz="20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zh-CN" altLang="en-US" sz="2000" dirty="0" smtClean="0">
                          <a:solidFill>
                            <a:schemeClr val="tx1"/>
                          </a:solidFill>
                          <a:latin typeface="Times New Roman" panose="02020603050405020304" pitchFamily="18" charset="0"/>
                        </a:rPr>
                        <a:t>  </a:t>
                      </a:r>
                      <a:r>
                        <a:rPr lang="en-US" altLang="zh-CN" sz="2000" dirty="0" smtClean="0">
                          <a:solidFill>
                            <a:schemeClr val="tx1"/>
                          </a:solidFill>
                          <a:latin typeface="Times New Roman" panose="02020603050405020304" pitchFamily="18" charset="0"/>
                        </a:rPr>
                        <a:t>} </a:t>
                      </a:r>
                      <a:r>
                        <a:rPr lang="en-US" altLang="zh-CN" sz="2000" b="0" dirty="0" smtClean="0">
                          <a:solidFill>
                            <a:schemeClr val="tx1"/>
                          </a:solidFill>
                          <a:latin typeface="Times New Roman" panose="02020603050405020304" pitchFamily="18" charset="0"/>
                        </a:rPr>
                        <a:t>        </a:t>
                      </a:r>
                      <a:endParaRPr lang="zh-CN" altLang="en-US" sz="2000" dirty="0"/>
                    </a:p>
                  </a:txBody>
                  <a:tcPr marL="91435" marR="91435"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533400" indent="-533400" algn="l">
                        <a:spcBef>
                          <a:spcPct val="20000"/>
                        </a:spcBef>
                        <a:buFont typeface="Wingdings" panose="05000000000000000000" pitchFamily="2" charset="2"/>
                        <a:buNone/>
                      </a:pPr>
                      <a:r>
                        <a:rPr lang="en-US" altLang="zh-CN" sz="2000" dirty="0" smtClean="0">
                          <a:solidFill>
                            <a:schemeClr val="tx1"/>
                          </a:solidFill>
                        </a:rPr>
                        <a:t>  P( )</a:t>
                      </a:r>
                      <a:r>
                        <a:rPr lang="en-US" altLang="zh-CN" sz="2000" dirty="0" smtClean="0">
                          <a:solidFill>
                            <a:schemeClr val="tx1"/>
                          </a:solidFill>
                          <a:latin typeface="Times New Roman" panose="02020603050405020304" pitchFamily="18" charset="0"/>
                        </a:rPr>
                        <a:t> </a:t>
                      </a:r>
                      <a:endParaRPr lang="en-US" altLang="zh-CN" sz="2000" dirty="0" smtClean="0">
                        <a:solidFill>
                          <a:schemeClr val="tx1"/>
                        </a:solidFill>
                        <a:latin typeface="Times New Roman" panose="02020603050405020304" pitchFamily="18" charset="0"/>
                      </a:endParaRPr>
                    </a:p>
                    <a:p>
                      <a:pPr marL="533400" indent="-533400" algn="l">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                                  </a:t>
                      </a:r>
                      <a:endParaRPr lang="en-US" altLang="zh-CN" sz="2000" dirty="0" smtClean="0">
                        <a:solidFill>
                          <a:schemeClr val="tx1"/>
                        </a:solidFill>
                        <a:latin typeface="Times New Roman" panose="02020603050405020304" pitchFamily="18" charset="0"/>
                        <a:sym typeface="MT Extra" panose="05050102010205020202" pitchFamily="18" charset="2"/>
                      </a:endParaRPr>
                    </a:p>
                    <a:p>
                      <a:pPr marL="533400" indent="-533400" algn="just">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    wait(S2)</a:t>
                      </a:r>
                      <a:r>
                        <a:rPr lang="zh-CN" altLang="en-US" sz="2000" dirty="0" smtClean="0">
                          <a:solidFill>
                            <a:schemeClr val="tx1"/>
                          </a:solidFill>
                          <a:latin typeface="Times New Roman" panose="02020603050405020304" pitchFamily="18" charset="0"/>
                        </a:rPr>
                        <a:t>；</a:t>
                      </a:r>
                      <a:endParaRPr lang="en-US" altLang="zh-CN" sz="20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zh-CN" altLang="en-US" sz="2000" dirty="0" smtClean="0">
                          <a:solidFill>
                            <a:schemeClr val="tx1"/>
                          </a:solidFill>
                          <a:latin typeface="Times New Roman" panose="02020603050405020304" pitchFamily="18" charset="0"/>
                        </a:rPr>
                        <a:t>    完成打印；</a:t>
                      </a:r>
                      <a:endParaRPr lang="en-US" altLang="zh-CN" sz="2000" dirty="0" smtClean="0">
                        <a:solidFill>
                          <a:schemeClr val="tx1"/>
                        </a:solidFill>
                        <a:latin typeface="Times New Roman" panose="02020603050405020304" pitchFamily="18" charset="0"/>
                      </a:endParaRPr>
                    </a:p>
                    <a:p>
                      <a:pPr marL="533400" indent="-533400" algn="just">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  </a:t>
                      </a:r>
                      <a:r>
                        <a:rPr lang="zh-CN" altLang="en-US" sz="2000" dirty="0" smtClean="0">
                          <a:solidFill>
                            <a:schemeClr val="tx1"/>
                          </a:solidFill>
                          <a:latin typeface="Times New Roman" panose="02020603050405020304" pitchFamily="18" charset="0"/>
                        </a:rPr>
                        <a:t> </a:t>
                      </a:r>
                      <a:r>
                        <a:rPr lang="en-US" altLang="zh-CN" sz="2000" dirty="0" smtClean="0">
                          <a:solidFill>
                            <a:schemeClr val="tx1"/>
                          </a:solidFill>
                          <a:latin typeface="Times New Roman" panose="02020603050405020304" pitchFamily="18" charset="0"/>
                        </a:rPr>
                        <a:t>} </a:t>
                      </a:r>
                      <a:r>
                        <a:rPr lang="en-US" altLang="zh-CN" sz="2000" b="0" dirty="0" smtClean="0">
                          <a:solidFill>
                            <a:schemeClr val="tx1"/>
                          </a:solidFill>
                          <a:latin typeface="Times New Roman" panose="02020603050405020304" pitchFamily="18" charset="0"/>
                        </a:rPr>
                        <a:t>        </a:t>
                      </a:r>
                      <a:endParaRPr lang="zh-CN" altLang="en-US" sz="2000" dirty="0" smtClean="0"/>
                    </a:p>
                    <a:p>
                      <a:pPr marL="533400" indent="-533400" algn="just">
                        <a:spcBef>
                          <a:spcPct val="20000"/>
                        </a:spcBef>
                        <a:buFont typeface="Wingdings" panose="05000000000000000000" pitchFamily="2" charset="2"/>
                        <a:buNone/>
                      </a:pPr>
                      <a:endParaRPr lang="zh-CN" altLang="en-US" sz="2000" dirty="0">
                        <a:solidFill>
                          <a:schemeClr val="tx1"/>
                        </a:solidFill>
                      </a:endParaRPr>
                    </a:p>
                  </a:txBody>
                  <a:tcPr marL="91435" marR="91435"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3" name="直接箭头连接符 2"/>
          <p:cNvCxnSpPr>
            <a:cxnSpLocks noChangeShapeType="1"/>
          </p:cNvCxnSpPr>
          <p:nvPr/>
        </p:nvCxnSpPr>
        <p:spPr bwMode="auto">
          <a:xfrm flipV="1">
            <a:off x="1691680" y="1988840"/>
            <a:ext cx="360040" cy="720080"/>
          </a:xfrm>
          <a:prstGeom prst="straightConnector1">
            <a:avLst/>
          </a:prstGeom>
          <a:noFill/>
          <a:ln w="28575" algn="ctr">
            <a:solidFill>
              <a:srgbClr val="FF0000"/>
            </a:solidFill>
            <a:round/>
            <a:tailEnd type="arrow" w="med" len="med"/>
          </a:ln>
        </p:spPr>
      </p:cxnSp>
      <p:cxnSp>
        <p:nvCxnSpPr>
          <p:cNvPr id="9" name="直接箭头连接符 8"/>
          <p:cNvCxnSpPr>
            <a:cxnSpLocks noChangeShapeType="1"/>
          </p:cNvCxnSpPr>
          <p:nvPr/>
        </p:nvCxnSpPr>
        <p:spPr bwMode="auto">
          <a:xfrm flipV="1">
            <a:off x="1835696" y="1988841"/>
            <a:ext cx="1080120" cy="1088084"/>
          </a:xfrm>
          <a:prstGeom prst="straightConnector1">
            <a:avLst/>
          </a:prstGeom>
          <a:noFill/>
          <a:ln w="28575" algn="ctr">
            <a:solidFill>
              <a:srgbClr val="FF0000"/>
            </a:solidFill>
            <a:round/>
            <a:tailEnd type="arrow" w="med" len="med"/>
          </a:ln>
        </p:spPr>
      </p:cxnSp>
      <p:sp>
        <p:nvSpPr>
          <p:cNvPr id="10" name="矩形 9"/>
          <p:cNvSpPr/>
          <p:nvPr/>
        </p:nvSpPr>
        <p:spPr>
          <a:xfrm>
            <a:off x="2699792" y="116634"/>
            <a:ext cx="5133136" cy="584775"/>
          </a:xfrm>
          <a:prstGeom prst="rect">
            <a:avLst/>
          </a:prstGeom>
        </p:spPr>
        <p:txBody>
          <a:bodyPr wrap="none">
            <a:spAutoFit/>
          </a:bodyPr>
          <a:lstStyle/>
          <a:p>
            <a:r>
              <a:rPr lang="en-US" altLang="zh-CN" sz="3200" kern="0" dirty="0" smtClean="0">
                <a:solidFill>
                  <a:srgbClr val="0000FF"/>
                </a:solidFill>
                <a:latin typeface="+mn-ea"/>
              </a:rPr>
              <a:t>3.4.2 </a:t>
            </a:r>
            <a:r>
              <a:rPr lang="zh-CN" altLang="en-US" sz="3200" kern="0" dirty="0" smtClean="0">
                <a:solidFill>
                  <a:srgbClr val="0000FF"/>
                </a:solidFill>
                <a:latin typeface="+mn-ea"/>
              </a:rPr>
              <a:t>进程同步机制及应用</a:t>
            </a:r>
            <a:endParaRPr lang="zh-CN" altLang="en-US" sz="3200" dirty="0"/>
          </a:p>
        </p:txBody>
      </p:sp>
      <p:sp>
        <p:nvSpPr>
          <p:cNvPr id="11" name="Rectangle 2"/>
          <p:cNvSpPr txBox="1">
            <a:spLocks noChangeArrowheads="1"/>
          </p:cNvSpPr>
          <p:nvPr/>
        </p:nvSpPr>
        <p:spPr bwMode="auto">
          <a:xfrm>
            <a:off x="250825" y="476672"/>
            <a:ext cx="5113263" cy="1296144"/>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800" b="1" i="0" u="none" strike="noStrike" kern="0" cap="none" spc="0" normalizeH="0" baseline="0" noProof="0" dirty="0" smtClean="0">
                <a:ln>
                  <a:noFill/>
                </a:ln>
                <a:solidFill>
                  <a:srgbClr val="0000FF"/>
                </a:solidFill>
                <a:effectLst/>
                <a:uLnTx/>
                <a:uFillTx/>
                <a:latin typeface="+mn-ea"/>
                <a:ea typeface="+mn-ea"/>
                <a:cs typeface="+mj-cs"/>
              </a:rPr>
              <a:t> </a:t>
            </a:r>
            <a:r>
              <a:rPr kumimoji="0" lang="en-US" altLang="zh-CN" sz="2800" b="1" i="0" u="none" strike="noStrike" kern="0" cap="none" spc="0" normalizeH="0" baseline="0" noProof="0" dirty="0" smtClean="0">
                <a:ln>
                  <a:noFill/>
                </a:ln>
                <a:solidFill>
                  <a:srgbClr val="C00000"/>
                </a:solidFill>
                <a:effectLst/>
                <a:uLnTx/>
                <a:uFillTx/>
                <a:latin typeface="+mn-ea"/>
                <a:ea typeface="+mn-ea"/>
                <a:cs typeface="+mj-cs"/>
              </a:rPr>
              <a:t>4. </a:t>
            </a:r>
            <a:r>
              <a:rPr kumimoji="0" lang="zh-CN" altLang="en-US" sz="2800" b="1" i="0" u="none" strike="noStrike" kern="0" cap="none" spc="0" normalizeH="0" baseline="0" noProof="0" dirty="0" smtClean="0">
                <a:ln>
                  <a:noFill/>
                </a:ln>
                <a:solidFill>
                  <a:srgbClr val="C00000"/>
                </a:solidFill>
                <a:effectLst/>
                <a:uLnTx/>
                <a:uFillTx/>
                <a:latin typeface="+mn-ea"/>
                <a:ea typeface="+mn-ea"/>
                <a:cs typeface="+mj-cs"/>
              </a:rPr>
              <a:t>信号量机制</a:t>
            </a:r>
            <a:endParaRPr kumimoji="0" lang="en-US" altLang="zh-CN" sz="2800" b="1" i="0" u="none" strike="noStrike" kern="0" cap="none" spc="0" normalizeH="0" baseline="0" noProof="0" dirty="0" smtClean="0">
              <a:ln>
                <a:noFill/>
              </a:ln>
              <a:solidFill>
                <a:srgbClr val="C00000"/>
              </a:solidFill>
              <a:effectLst/>
              <a:uLnTx/>
              <a:uFillTx/>
              <a:latin typeface="+mn-ea"/>
              <a:ea typeface="+mn-ea"/>
              <a:cs typeface="+mj-cs"/>
            </a:endParaRPr>
          </a:p>
          <a:p>
            <a:pPr marL="0" marR="0" lvl="0" indent="0" algn="l" defTabSz="914400" rtl="0" eaLnBrk="0" fontAlgn="base" latinLnBrk="0" hangingPunct="0">
              <a:lnSpc>
                <a:spcPct val="130000"/>
              </a:lnSpc>
              <a:spcBef>
                <a:spcPct val="0"/>
              </a:spcBef>
              <a:spcAft>
                <a:spcPct val="0"/>
              </a:spcAft>
              <a:buClrTx/>
              <a:buSzTx/>
              <a:buFont typeface="Wingdings" panose="05000000000000000000" pitchFamily="2" charset="2"/>
              <a:buChar char="n"/>
              <a:defRPr/>
            </a:pPr>
            <a:r>
              <a:rPr lang="en-US" altLang="zh-CN" sz="2400" kern="0" dirty="0" smtClean="0">
                <a:solidFill>
                  <a:srgbClr val="7030A0"/>
                </a:solidFill>
                <a:latin typeface="+mn-ea"/>
                <a:ea typeface="+mn-ea"/>
                <a:cs typeface="+mj-cs"/>
              </a:rPr>
              <a:t> </a:t>
            </a:r>
            <a:r>
              <a:rPr lang="zh-CN" altLang="en-US" sz="2400" kern="0" dirty="0" smtClean="0">
                <a:solidFill>
                  <a:srgbClr val="7030A0"/>
                </a:solidFill>
                <a:latin typeface="+mn-ea"/>
                <a:ea typeface="+mn-ea"/>
                <a:cs typeface="+mj-cs"/>
              </a:rPr>
              <a:t>利用信号量机制实现同步</a:t>
            </a:r>
            <a:endParaRPr kumimoji="0" lang="en-US" altLang="zh-CN" sz="2400" b="1" i="0" u="none" strike="noStrike" kern="0" cap="none" spc="0" normalizeH="0" baseline="0" noProof="0" dirty="0">
              <a:ln>
                <a:noFill/>
              </a:ln>
              <a:solidFill>
                <a:srgbClr val="7030A0"/>
              </a:solidFill>
              <a:effectLst/>
              <a:uLnTx/>
              <a:uFillTx/>
              <a:latin typeface="+mn-ea"/>
              <a:ea typeface="+mn-ea"/>
              <a:cs typeface="+mj-cs"/>
            </a:endParaRPr>
          </a:p>
        </p:txBody>
      </p:sp>
      <p:sp>
        <p:nvSpPr>
          <p:cNvPr id="12" name="矩形 11"/>
          <p:cNvSpPr/>
          <p:nvPr/>
        </p:nvSpPr>
        <p:spPr>
          <a:xfrm>
            <a:off x="4572000" y="0"/>
            <a:ext cx="4572000" cy="1323439"/>
          </a:xfrm>
          <a:prstGeom prst="rect">
            <a:avLst/>
          </a:prstGeom>
          <a:solidFill>
            <a:srgbClr val="D8E8EA"/>
          </a:solidFill>
        </p:spPr>
        <p:txBody>
          <a:bodyPr wrap="square">
            <a:spAutoFit/>
          </a:bodyPr>
          <a:lstStyle/>
          <a:p>
            <a:pPr eaLnBrk="1" hangingPunct="1">
              <a:spcBef>
                <a:spcPct val="0"/>
              </a:spcBef>
            </a:pPr>
            <a:r>
              <a:rPr kumimoji="1" lang="en-US" altLang="zh-CN" dirty="0" smtClean="0">
                <a:latin typeface="Times New Roman" panose="02020603050405020304" pitchFamily="18" charset="0"/>
              </a:rPr>
              <a:t>wait(S){</a:t>
            </a:r>
            <a:endParaRPr kumimoji="1" lang="en-US" altLang="zh-CN" dirty="0" smtClean="0">
              <a:latin typeface="Times New Roman" panose="02020603050405020304" pitchFamily="18" charset="0"/>
            </a:endParaRPr>
          </a:p>
          <a:p>
            <a:pPr eaLnBrk="1" hangingPunct="1">
              <a:spcBef>
                <a:spcPct val="0"/>
              </a:spcBef>
            </a:pPr>
            <a:r>
              <a:rPr kumimoji="1" lang="en-US" altLang="zh-CN" dirty="0" smtClean="0">
                <a:latin typeface="Times New Roman" panose="02020603050405020304" pitchFamily="18" charset="0"/>
              </a:rPr>
              <a:t>      S-&gt;value--;</a:t>
            </a:r>
            <a:endParaRPr kumimoji="1" lang="en-US" altLang="zh-CN" dirty="0" smtClean="0">
              <a:latin typeface="Times New Roman" panose="02020603050405020304" pitchFamily="18" charset="0"/>
            </a:endParaRPr>
          </a:p>
          <a:p>
            <a:pPr eaLnBrk="1" hangingPunct="1">
              <a:spcBef>
                <a:spcPct val="0"/>
              </a:spcBef>
            </a:pPr>
            <a:r>
              <a:rPr kumimoji="1" lang="en-US" altLang="zh-CN" dirty="0" smtClean="0">
                <a:latin typeface="Times New Roman" panose="02020603050405020304" pitchFamily="18" charset="0"/>
              </a:rPr>
              <a:t>      if(S-&gt;value&lt;0) then  sleep(S-</a:t>
            </a:r>
            <a:r>
              <a:rPr kumimoji="1" lang="en-US" altLang="zh-CN" dirty="0" smtClean="0"/>
              <a:t>&gt;L</a:t>
            </a:r>
            <a:r>
              <a:rPr kumimoji="1" lang="en-US" altLang="zh-CN" dirty="0" smtClean="0">
                <a:latin typeface="Times New Roman" panose="02020603050405020304" pitchFamily="18" charset="0"/>
              </a:rPr>
              <a:t>);</a:t>
            </a:r>
            <a:endParaRPr kumimoji="1" lang="en-US" altLang="zh-CN" dirty="0" smtClean="0">
              <a:latin typeface="Times New Roman" panose="02020603050405020304" pitchFamily="18" charset="0"/>
            </a:endParaRPr>
          </a:p>
          <a:p>
            <a:pPr eaLnBrk="1" hangingPunct="1">
              <a:spcBef>
                <a:spcPct val="0"/>
              </a:spcBef>
            </a:pPr>
            <a:r>
              <a:rPr kumimoji="1" lang="en-US" altLang="zh-CN" dirty="0" smtClean="0">
                <a:latin typeface="Times New Roman" panose="02020603050405020304" pitchFamily="18" charset="0"/>
              </a:rPr>
              <a:t>}              </a:t>
            </a:r>
            <a:endParaRPr kumimoji="1" lang="en-US" altLang="zh-CN" dirty="0">
              <a:latin typeface="Times New Roman" panose="02020603050405020304" pitchFamily="18" charset="0"/>
            </a:endParaRPr>
          </a:p>
        </p:txBody>
      </p:sp>
      <p:sp>
        <p:nvSpPr>
          <p:cNvPr id="13" name="矩形 12"/>
          <p:cNvSpPr/>
          <p:nvPr/>
        </p:nvSpPr>
        <p:spPr>
          <a:xfrm>
            <a:off x="4536504" y="1296144"/>
            <a:ext cx="4572000" cy="1323439"/>
          </a:xfrm>
          <a:prstGeom prst="rect">
            <a:avLst/>
          </a:prstGeom>
          <a:solidFill>
            <a:schemeClr val="accent1">
              <a:lumMod val="40000"/>
              <a:lumOff val="60000"/>
            </a:schemeClr>
          </a:solidFill>
        </p:spPr>
        <p:txBody>
          <a:bodyPr>
            <a:spAutoFit/>
          </a:bodyPr>
          <a:lstStyle/>
          <a:p>
            <a:pPr eaLnBrk="1" hangingPunct="1">
              <a:spcBef>
                <a:spcPct val="0"/>
              </a:spcBef>
            </a:pPr>
            <a:r>
              <a:rPr kumimoji="1" lang="en-US" altLang="zh-CN" dirty="0" smtClean="0">
                <a:latin typeface="Times New Roman" panose="02020603050405020304" pitchFamily="18" charset="0"/>
              </a:rPr>
              <a:t>Signal(S){</a:t>
            </a:r>
            <a:endParaRPr kumimoji="1" lang="en-US" altLang="zh-CN" dirty="0" smtClean="0">
              <a:latin typeface="Times New Roman" panose="02020603050405020304" pitchFamily="18" charset="0"/>
            </a:endParaRPr>
          </a:p>
          <a:p>
            <a:pPr eaLnBrk="1" hangingPunct="1">
              <a:spcBef>
                <a:spcPct val="0"/>
              </a:spcBef>
            </a:pPr>
            <a:r>
              <a:rPr kumimoji="1" lang="en-US" altLang="zh-CN" dirty="0" smtClean="0">
                <a:latin typeface="Times New Roman" panose="02020603050405020304" pitchFamily="18" charset="0"/>
              </a:rPr>
              <a:t>      S-&gt;value++;</a:t>
            </a:r>
            <a:endParaRPr kumimoji="1" lang="en-US" altLang="zh-CN" dirty="0" smtClean="0">
              <a:latin typeface="Times New Roman" panose="02020603050405020304" pitchFamily="18" charset="0"/>
            </a:endParaRPr>
          </a:p>
          <a:p>
            <a:pPr eaLnBrk="1" hangingPunct="1">
              <a:spcBef>
                <a:spcPct val="0"/>
              </a:spcBef>
            </a:pPr>
            <a:r>
              <a:rPr kumimoji="1" lang="en-US" altLang="zh-CN" dirty="0" smtClean="0">
                <a:latin typeface="Times New Roman" panose="02020603050405020304" pitchFamily="18" charset="0"/>
              </a:rPr>
              <a:t>      if(S-&gt;value</a:t>
            </a:r>
            <a:r>
              <a:rPr kumimoji="1" lang="zh-CN" altLang="en-US" dirty="0" smtClean="0">
                <a:latin typeface="Times New Roman" panose="02020603050405020304" pitchFamily="18" charset="0"/>
              </a:rPr>
              <a:t>≤</a:t>
            </a:r>
            <a:r>
              <a:rPr kumimoji="1" lang="en-US" altLang="zh-CN" dirty="0" smtClean="0">
                <a:latin typeface="Times New Roman" panose="02020603050405020304" pitchFamily="18" charset="0"/>
              </a:rPr>
              <a:t>0) then  wakeup(S</a:t>
            </a:r>
            <a:r>
              <a:rPr kumimoji="1" lang="en-US" altLang="zh-CN" dirty="0" smtClean="0"/>
              <a:t>-&gt;L</a:t>
            </a:r>
            <a:r>
              <a:rPr kumimoji="1" lang="en-US" altLang="zh-CN" dirty="0" smtClean="0">
                <a:latin typeface="Times New Roman" panose="02020603050405020304" pitchFamily="18" charset="0"/>
              </a:rPr>
              <a:t>);</a:t>
            </a:r>
            <a:endParaRPr kumimoji="1" lang="en-US" altLang="zh-CN" dirty="0" smtClean="0">
              <a:latin typeface="Times New Roman" panose="02020603050405020304" pitchFamily="18" charset="0"/>
            </a:endParaRPr>
          </a:p>
          <a:p>
            <a:pPr eaLnBrk="1" hangingPunct="1">
              <a:spcBef>
                <a:spcPct val="0"/>
              </a:spcBef>
            </a:pPr>
            <a:r>
              <a:rPr kumimoji="1" lang="en-US" altLang="zh-CN" dirty="0" smtClean="0">
                <a:latin typeface="Times New Roman" panose="02020603050405020304" pitchFamily="18" charset="0"/>
              </a:rPr>
              <a:t>}              </a:t>
            </a:r>
            <a:endParaRPr kumimoji="1" lang="en-US" altLang="zh-CN"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ChangeArrowheads="1"/>
          </p:cNvSpPr>
          <p:nvPr/>
        </p:nvSpPr>
        <p:spPr bwMode="auto">
          <a:xfrm>
            <a:off x="467544" y="1331994"/>
            <a:ext cx="7992888" cy="656846"/>
          </a:xfrm>
          <a:prstGeom prst="rect">
            <a:avLst/>
          </a:prstGeom>
          <a:noFill/>
          <a:ln>
            <a:noFill/>
          </a:ln>
          <a:effectLst/>
        </p:spPr>
        <p:txBody>
          <a:bodyPr wrap="square">
            <a:spAutoFit/>
          </a:bodyPr>
          <a:lstStyle/>
          <a:p>
            <a:pPr eaLnBrk="1" hangingPunct="1">
              <a:lnSpc>
                <a:spcPct val="150000"/>
              </a:lnSpc>
              <a:defRPr/>
            </a:pPr>
            <a:r>
              <a:rPr kumimoji="1" lang="en-US" altLang="zh-CN" sz="2800" dirty="0" smtClean="0">
                <a:solidFill>
                  <a:schemeClr val="tx2"/>
                </a:solidFill>
                <a:effectLst>
                  <a:outerShdw blurRad="38100" dist="38100" dir="2700000" algn="tl">
                    <a:srgbClr val="C0C0C0"/>
                  </a:outerShdw>
                </a:effectLst>
                <a:latin typeface="Times New Roman" panose="02020603050405020304" pitchFamily="18" charset="0"/>
                <a:ea typeface="仿宋" panose="02010609060101010101" charset="-122"/>
              </a:rPr>
              <a:t>5. </a:t>
            </a:r>
            <a:r>
              <a:rPr lang="zh-CN" altLang="zh-CN" sz="2800" dirty="0" smtClean="0">
                <a:solidFill>
                  <a:schemeClr val="tx2"/>
                </a:solidFill>
              </a:rPr>
              <a:t>静态程序结构不能支持并发运行的实现</a:t>
            </a:r>
            <a:endParaRPr kumimoji="1" lang="en-US" altLang="zh-CN" sz="2800" dirty="0">
              <a:solidFill>
                <a:schemeClr val="tx2"/>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3319" name="Rectangle 37"/>
          <p:cNvSpPr>
            <a:spLocks noChangeArrowheads="1"/>
          </p:cNvSpPr>
          <p:nvPr/>
        </p:nvSpPr>
        <p:spPr bwMode="auto">
          <a:xfrm>
            <a:off x="2817788" y="44624"/>
            <a:ext cx="3554412" cy="707886"/>
          </a:xfrm>
          <a:prstGeom prst="rect">
            <a:avLst/>
          </a:prstGeom>
          <a:noFill/>
          <a:ln w="9525">
            <a:noFill/>
            <a:miter lim="800000"/>
          </a:ln>
        </p:spPr>
        <p:txBody>
          <a:bodyPr>
            <a:spAutoFit/>
          </a:bodyPr>
          <a:lstStyle/>
          <a:p>
            <a:pPr eaLnBrk="1" hangingPunct="1">
              <a:spcBef>
                <a:spcPct val="0"/>
              </a:spcBef>
              <a:defRPr/>
            </a:pPr>
            <a:r>
              <a:rPr kumimoji="1" lang="en-US" altLang="zh-CN" sz="4000" dirty="0" smtClean="0">
                <a:solidFill>
                  <a:srgbClr val="FF0000"/>
                </a:solidFill>
                <a:effectLst>
                  <a:outerShdw blurRad="38100" dist="38100" dir="2700000" algn="tl">
                    <a:srgbClr val="C0C0C0"/>
                  </a:outerShdw>
                </a:effectLst>
                <a:latin typeface="Times New Roman" panose="02020603050405020304" pitchFamily="18" charset="0"/>
                <a:ea typeface="仿宋" panose="02010609060101010101" charset="-122"/>
              </a:rPr>
              <a:t>3.1 </a:t>
            </a:r>
            <a:r>
              <a:rPr kumimoji="1" lang="zh-CN" altLang="en-US" sz="4000" dirty="0">
                <a:solidFill>
                  <a:srgbClr val="FF0000"/>
                </a:solidFill>
                <a:effectLst>
                  <a:outerShdw blurRad="38100" dist="38100" dir="2700000" algn="tl">
                    <a:srgbClr val="C0C0C0"/>
                  </a:outerShdw>
                </a:effectLst>
                <a:latin typeface="Times New Roman" panose="02020603050405020304" pitchFamily="18" charset="0"/>
                <a:ea typeface="仿宋" panose="02010609060101010101" charset="-122"/>
              </a:rPr>
              <a:t>进程的引入</a:t>
            </a:r>
            <a:endParaRPr kumimoji="1" lang="zh-CN" altLang="en-US" sz="4000" dirty="0">
              <a:solidFill>
                <a:srgbClr val="FF0000"/>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5" name="Rectangle 37"/>
          <p:cNvSpPr>
            <a:spLocks noChangeArrowheads="1"/>
          </p:cNvSpPr>
          <p:nvPr/>
        </p:nvSpPr>
        <p:spPr bwMode="auto">
          <a:xfrm>
            <a:off x="323528" y="764704"/>
            <a:ext cx="5544616" cy="683264"/>
          </a:xfrm>
          <a:prstGeom prst="rect">
            <a:avLst/>
          </a:prstGeom>
          <a:noFill/>
          <a:ln>
            <a:noFill/>
          </a:ln>
          <a:effectLst/>
        </p:spPr>
        <p:txBody>
          <a:bodyPr wrap="square">
            <a:spAutoFit/>
          </a:bodyPr>
          <a:lstStyle/>
          <a:p>
            <a:pPr eaLnBrk="1" hangingPunct="1">
              <a:lnSpc>
                <a:spcPct val="120000"/>
              </a:lnSpc>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3.1.1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程序的并发执行及特征</a:t>
            </a:r>
            <a:endPar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6" name="TextBox 5"/>
          <p:cNvSpPr txBox="1"/>
          <p:nvPr/>
        </p:nvSpPr>
        <p:spPr>
          <a:xfrm>
            <a:off x="899592" y="2276872"/>
            <a:ext cx="2376264" cy="3785652"/>
          </a:xfrm>
          <a:prstGeom prst="rect">
            <a:avLst/>
          </a:prstGeom>
          <a:noFill/>
          <a:ln>
            <a:solidFill>
              <a:schemeClr val="accent2">
                <a:lumMod val="75000"/>
              </a:schemeClr>
            </a:solidFill>
          </a:ln>
        </p:spPr>
        <p:txBody>
          <a:bodyPr wrap="square" rtlCol="0">
            <a:spAutoFit/>
          </a:bodyPr>
          <a:lstStyle/>
          <a:p>
            <a:pPr>
              <a:lnSpc>
                <a:spcPct val="150000"/>
              </a:lnSpc>
            </a:pPr>
            <a:r>
              <a:rPr lang="en-US" altLang="zh-CN" sz="2400" dirty="0" smtClean="0"/>
              <a:t>   </a:t>
            </a:r>
            <a:r>
              <a:rPr lang="zh-CN" altLang="en-US" sz="2400" dirty="0" smtClean="0"/>
              <a:t>程序</a:t>
            </a:r>
            <a:r>
              <a:rPr lang="en-US" altLang="zh-CN" sz="2400" dirty="0" smtClean="0"/>
              <a:t>A  </a:t>
            </a:r>
            <a:endParaRPr lang="en-US" altLang="zh-CN" sz="2400" dirty="0" smtClean="0"/>
          </a:p>
          <a:p>
            <a:pPr>
              <a:lnSpc>
                <a:spcPct val="150000"/>
              </a:lnSpc>
            </a:pPr>
            <a:r>
              <a:rPr lang="en-US" altLang="zh-CN" sz="2400" dirty="0" smtClean="0"/>
              <a:t>   main() {</a:t>
            </a:r>
            <a:endParaRPr lang="en-US" altLang="zh-CN" sz="2400" dirty="0" smtClean="0"/>
          </a:p>
          <a:p>
            <a:pPr>
              <a:lnSpc>
                <a:spcPct val="150000"/>
              </a:lnSpc>
            </a:pPr>
            <a:r>
              <a:rPr lang="en-US" altLang="zh-CN" sz="2400" dirty="0" smtClean="0"/>
              <a:t>       </a:t>
            </a:r>
            <a:r>
              <a:rPr lang="en-US" altLang="zh-CN" sz="2400" dirty="0" err="1" smtClean="0"/>
              <a:t>int</a:t>
            </a:r>
            <a:r>
              <a:rPr lang="en-US" altLang="zh-CN" sz="2400" dirty="0" smtClean="0"/>
              <a:t> </a:t>
            </a:r>
            <a:r>
              <a:rPr lang="en-US" altLang="zh-CN" sz="2400" dirty="0" err="1" smtClean="0"/>
              <a:t>x,y</a:t>
            </a:r>
            <a:r>
              <a:rPr lang="en-US" altLang="zh-CN" sz="2400" dirty="0" smtClean="0"/>
              <a:t>;</a:t>
            </a:r>
            <a:endParaRPr lang="en-US" altLang="zh-CN" sz="2400" dirty="0" smtClean="0"/>
          </a:p>
          <a:p>
            <a:pPr>
              <a:lnSpc>
                <a:spcPct val="150000"/>
              </a:lnSpc>
            </a:pPr>
            <a:r>
              <a:rPr lang="en-US" altLang="zh-CN" sz="2400" dirty="0" smtClean="0"/>
              <a:t>       x=2;</a:t>
            </a:r>
            <a:endParaRPr lang="en-US" altLang="zh-CN" sz="2400" dirty="0" smtClean="0"/>
          </a:p>
          <a:p>
            <a:pPr>
              <a:lnSpc>
                <a:spcPct val="150000"/>
              </a:lnSpc>
            </a:pPr>
            <a:r>
              <a:rPr lang="en-US" altLang="zh-CN" sz="2400" dirty="0" smtClean="0"/>
              <a:t>       y=x*10;</a:t>
            </a:r>
            <a:endParaRPr lang="en-US" altLang="zh-CN" sz="2400" dirty="0" smtClean="0"/>
          </a:p>
          <a:p>
            <a:pPr>
              <a:lnSpc>
                <a:spcPct val="150000"/>
              </a:lnSpc>
            </a:pPr>
            <a:r>
              <a:rPr lang="en-US" altLang="zh-CN" sz="2400" dirty="0" smtClean="0"/>
              <a:t>  }</a:t>
            </a:r>
            <a:endParaRPr lang="zh-CN" altLang="en-US" sz="2400" dirty="0"/>
          </a:p>
        </p:txBody>
      </p:sp>
      <p:sp>
        <p:nvSpPr>
          <p:cNvPr id="7" name="TextBox 6"/>
          <p:cNvSpPr txBox="1"/>
          <p:nvPr/>
        </p:nvSpPr>
        <p:spPr>
          <a:xfrm>
            <a:off x="4499992" y="2276872"/>
            <a:ext cx="2376264" cy="3785652"/>
          </a:xfrm>
          <a:prstGeom prst="rect">
            <a:avLst/>
          </a:prstGeom>
          <a:noFill/>
          <a:ln>
            <a:solidFill>
              <a:schemeClr val="accent2">
                <a:lumMod val="75000"/>
              </a:schemeClr>
            </a:solidFill>
          </a:ln>
        </p:spPr>
        <p:txBody>
          <a:bodyPr wrap="square" rtlCol="0">
            <a:spAutoFit/>
          </a:bodyPr>
          <a:lstStyle/>
          <a:p>
            <a:pPr>
              <a:lnSpc>
                <a:spcPct val="150000"/>
              </a:lnSpc>
            </a:pPr>
            <a:r>
              <a:rPr lang="en-US" altLang="zh-CN" sz="2400" dirty="0" smtClean="0"/>
              <a:t>    </a:t>
            </a:r>
            <a:r>
              <a:rPr lang="zh-CN" altLang="en-US" sz="2400" dirty="0" smtClean="0"/>
              <a:t>程序</a:t>
            </a:r>
            <a:r>
              <a:rPr lang="en-US" altLang="zh-CN" sz="2400" dirty="0" smtClean="0"/>
              <a:t>B  </a:t>
            </a:r>
            <a:endParaRPr lang="en-US" altLang="zh-CN" sz="2400" dirty="0" smtClean="0"/>
          </a:p>
          <a:p>
            <a:pPr>
              <a:lnSpc>
                <a:spcPct val="150000"/>
              </a:lnSpc>
            </a:pPr>
            <a:r>
              <a:rPr lang="en-US" altLang="zh-CN" sz="2400" dirty="0" smtClean="0"/>
              <a:t>   main() {</a:t>
            </a:r>
            <a:endParaRPr lang="en-US" altLang="zh-CN" sz="2400" dirty="0" smtClean="0"/>
          </a:p>
          <a:p>
            <a:pPr>
              <a:lnSpc>
                <a:spcPct val="150000"/>
              </a:lnSpc>
            </a:pPr>
            <a:r>
              <a:rPr lang="en-US" altLang="zh-CN" sz="2400" dirty="0" smtClean="0"/>
              <a:t>       </a:t>
            </a:r>
            <a:r>
              <a:rPr lang="en-US" altLang="zh-CN" sz="2400" dirty="0" err="1" smtClean="0"/>
              <a:t>int</a:t>
            </a:r>
            <a:r>
              <a:rPr lang="en-US" altLang="zh-CN" sz="2400" dirty="0" smtClean="0"/>
              <a:t> </a:t>
            </a:r>
            <a:r>
              <a:rPr lang="en-US" altLang="zh-CN" sz="2400" dirty="0" err="1" smtClean="0"/>
              <a:t>a,b</a:t>
            </a:r>
            <a:r>
              <a:rPr lang="en-US" altLang="zh-CN" sz="2400" dirty="0" smtClean="0"/>
              <a:t>;</a:t>
            </a:r>
            <a:endParaRPr lang="en-US" altLang="zh-CN" sz="2400" dirty="0" smtClean="0"/>
          </a:p>
          <a:p>
            <a:pPr>
              <a:lnSpc>
                <a:spcPct val="150000"/>
              </a:lnSpc>
            </a:pPr>
            <a:r>
              <a:rPr lang="en-US" altLang="zh-CN" sz="2400" dirty="0" smtClean="0"/>
              <a:t>       a=10;</a:t>
            </a:r>
            <a:endParaRPr lang="en-US" altLang="zh-CN" sz="2400" dirty="0" smtClean="0"/>
          </a:p>
          <a:p>
            <a:pPr>
              <a:lnSpc>
                <a:spcPct val="150000"/>
              </a:lnSpc>
            </a:pPr>
            <a:r>
              <a:rPr lang="en-US" altLang="zh-CN" sz="2400" dirty="0" smtClean="0"/>
              <a:t>       b=a*10;</a:t>
            </a:r>
            <a:endParaRPr lang="en-US" altLang="zh-CN" sz="2400" dirty="0" smtClean="0"/>
          </a:p>
          <a:p>
            <a:pPr>
              <a:lnSpc>
                <a:spcPct val="150000"/>
              </a:lnSpc>
            </a:pPr>
            <a:r>
              <a:rPr lang="en-US" altLang="zh-CN" sz="2400" dirty="0" smtClean="0"/>
              <a:t>  }</a:t>
            </a:r>
            <a:endParaRPr lang="zh-CN" altLang="en-US" sz="2400" dirty="0"/>
          </a:p>
        </p:txBody>
      </p:sp>
      <p:cxnSp>
        <p:nvCxnSpPr>
          <p:cNvPr id="9" name="直接连接符 8"/>
          <p:cNvCxnSpPr/>
          <p:nvPr/>
        </p:nvCxnSpPr>
        <p:spPr bwMode="auto">
          <a:xfrm>
            <a:off x="1331640" y="4725144"/>
            <a:ext cx="1152128"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 name="直接连接符 7"/>
          <p:cNvCxnSpPr/>
          <p:nvPr/>
        </p:nvCxnSpPr>
        <p:spPr bwMode="auto">
          <a:xfrm>
            <a:off x="1403648" y="5373216"/>
            <a:ext cx="1152128"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 name="圆角矩形标注 9"/>
          <p:cNvSpPr/>
          <p:nvPr/>
        </p:nvSpPr>
        <p:spPr bwMode="auto">
          <a:xfrm>
            <a:off x="4139952" y="1988840"/>
            <a:ext cx="3528392" cy="1440160"/>
          </a:xfrm>
          <a:prstGeom prst="wedgeRoundRectCallout">
            <a:avLst>
              <a:gd name="adj1" fmla="val -105365"/>
              <a:gd name="adj2" fmla="val -7342"/>
              <a:gd name="adj3"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575945" marR="0" indent="-457200" algn="l" defTabSz="914400" rtl="0" eaLnBrk="0" fontAlgn="base" latinLnBrk="0" hangingPunct="0">
              <a:lnSpc>
                <a:spcPct val="100000"/>
              </a:lnSpc>
              <a:spcBef>
                <a:spcPct val="20000"/>
              </a:spcBef>
              <a:spcAft>
                <a:spcPct val="0"/>
              </a:spcAft>
              <a:buClrTx/>
              <a:buSzTx/>
              <a:buFontTx/>
              <a:buNone/>
            </a:pPr>
            <a:r>
              <a:rPr lang="zh-CN" altLang="en-US" dirty="0" smtClean="0"/>
              <a:t>进程</a:t>
            </a:r>
            <a:r>
              <a:rPr lang="en-US" altLang="zh-CN" dirty="0" smtClean="0"/>
              <a:t>A</a:t>
            </a:r>
            <a:r>
              <a:rPr lang="zh-CN" altLang="en-US" dirty="0" smtClean="0"/>
              <a:t>的进程控制块</a:t>
            </a:r>
            <a:r>
              <a:rPr lang="en-US" altLang="zh-CN" dirty="0" smtClean="0"/>
              <a:t>PCB</a:t>
            </a:r>
            <a:r>
              <a:rPr lang="zh-CN" altLang="en-US" dirty="0" smtClean="0"/>
              <a:t>：</a:t>
            </a:r>
            <a:endParaRPr lang="en-US" altLang="zh-CN" dirty="0" smtClean="0"/>
          </a:p>
          <a:p>
            <a:pPr marL="575945" marR="0" indent="-45720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下一条指令地址：</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CS:IP</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575945" marR="0" indent="-457200" algn="l" defTabSz="914400" rtl="0" eaLnBrk="0" fontAlgn="base" latinLnBrk="0" hangingPunct="0">
              <a:lnSpc>
                <a:spcPct val="100000"/>
              </a:lnSpc>
              <a:spcBef>
                <a:spcPct val="20000"/>
              </a:spcBef>
              <a:spcAft>
                <a:spcPct val="0"/>
              </a:spcAft>
              <a:buClrTx/>
              <a:buSzTx/>
              <a:buFontTx/>
              <a:buNone/>
            </a:pPr>
            <a:r>
              <a:rPr lang="en-US" altLang="zh-CN" dirty="0" err="1" smtClean="0"/>
              <a:t>Cpu</a:t>
            </a:r>
            <a:r>
              <a:rPr lang="en-US" altLang="zh-CN" dirty="0" smtClean="0"/>
              <a:t> </a:t>
            </a:r>
            <a:r>
              <a:rPr lang="zh-CN" altLang="en-US" dirty="0" smtClean="0"/>
              <a:t>中一组寄存器的值</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cxnSp>
        <p:nvCxnSpPr>
          <p:cNvPr id="12" name="直接箭头连接符 11"/>
          <p:cNvCxnSpPr/>
          <p:nvPr/>
        </p:nvCxnSpPr>
        <p:spPr bwMode="auto">
          <a:xfrm flipH="1">
            <a:off x="2699792" y="2708920"/>
            <a:ext cx="4464496" cy="2520280"/>
          </a:xfrm>
          <a:prstGeom prst="straightConnector1">
            <a:avLst/>
          </a:prstGeom>
          <a:noFill/>
          <a:ln w="38100">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TextBox 14"/>
          <p:cNvSpPr txBox="1"/>
          <p:nvPr/>
        </p:nvSpPr>
        <p:spPr>
          <a:xfrm>
            <a:off x="4067944" y="4437112"/>
            <a:ext cx="720080" cy="400110"/>
          </a:xfrm>
          <a:prstGeom prst="rect">
            <a:avLst/>
          </a:prstGeom>
          <a:noFill/>
          <a:ln>
            <a:noFill/>
          </a:ln>
        </p:spPr>
        <p:txBody>
          <a:bodyPr wrap="square" rtlCol="0">
            <a:spAutoFit/>
          </a:bodyPr>
          <a:lstStyle/>
          <a:p>
            <a:r>
              <a:rPr lang="zh-CN" altLang="en-US" dirty="0" smtClean="0">
                <a:solidFill>
                  <a:srgbClr val="FF0000"/>
                </a:solidFill>
              </a:rPr>
              <a:t>恢复</a:t>
            </a:r>
            <a:endParaRPr lang="zh-CN" altLang="en-US" dirty="0">
              <a:solidFill>
                <a:srgbClr val="FF0000"/>
              </a:solidFill>
            </a:endParaRPr>
          </a:p>
        </p:txBody>
      </p:sp>
      <p:sp>
        <p:nvSpPr>
          <p:cNvPr id="16" name="TextBox 15"/>
          <p:cNvSpPr txBox="1"/>
          <p:nvPr/>
        </p:nvSpPr>
        <p:spPr>
          <a:xfrm>
            <a:off x="3491880" y="3717032"/>
            <a:ext cx="720080" cy="400110"/>
          </a:xfrm>
          <a:prstGeom prst="rect">
            <a:avLst/>
          </a:prstGeom>
          <a:noFill/>
          <a:ln>
            <a:noFill/>
          </a:ln>
        </p:spPr>
        <p:txBody>
          <a:bodyPr wrap="square" rtlCol="0">
            <a:spAutoFit/>
          </a:bodyPr>
          <a:lstStyle/>
          <a:p>
            <a:r>
              <a:rPr lang="zh-CN" altLang="en-US" dirty="0" smtClean="0">
                <a:solidFill>
                  <a:srgbClr val="FF0000"/>
                </a:solidFill>
              </a:rPr>
              <a:t>保存</a:t>
            </a:r>
            <a:endParaRPr lang="zh-CN" altLang="en-US" dirty="0">
              <a:solidFill>
                <a:srgbClr val="FF0000"/>
              </a:solidFill>
            </a:endParaRPr>
          </a:p>
        </p:txBody>
      </p:sp>
      <p:cxnSp>
        <p:nvCxnSpPr>
          <p:cNvPr id="18" name="直接箭头连接符 17"/>
          <p:cNvCxnSpPr/>
          <p:nvPr/>
        </p:nvCxnSpPr>
        <p:spPr bwMode="auto">
          <a:xfrm flipV="1">
            <a:off x="2699792" y="2708920"/>
            <a:ext cx="3096344" cy="2304256"/>
          </a:xfrm>
          <a:prstGeom prst="straightConnector1">
            <a:avLst/>
          </a:prstGeom>
          <a:noFill/>
          <a:ln w="38100">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ox(i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i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ox(in)">
                                      <p:cBhvr>
                                        <p:cTn id="30" dur="500"/>
                                        <p:tgtEl>
                                          <p:spTgt spid="18"/>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ox(in)">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ox(in)">
                                      <p:cBhvr>
                                        <p:cTn id="38" dur="500"/>
                                        <p:tgtEl>
                                          <p:spTgt spid="1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ox(in)">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5" grpId="0"/>
      <p:bldP spid="16"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67546" y="1628801"/>
            <a:ext cx="4752975" cy="566737"/>
          </a:xfrm>
        </p:spPr>
        <p:txBody>
          <a:bodyPr/>
          <a:lstStyle/>
          <a:p>
            <a:pPr>
              <a:defRPr/>
            </a:pPr>
            <a:r>
              <a:rPr lang="zh-CN" altLang="en-US" sz="2400" dirty="0" smtClean="0">
                <a:solidFill>
                  <a:schemeClr val="tx1"/>
                </a:solidFill>
                <a:latin typeface="+mn-ea"/>
                <a:ea typeface="+mn-ea"/>
              </a:rPr>
              <a:t>例</a:t>
            </a:r>
            <a:r>
              <a:rPr lang="en-US" altLang="zh-CN" sz="2400" dirty="0" smtClean="0">
                <a:solidFill>
                  <a:schemeClr val="tx1"/>
                </a:solidFill>
                <a:latin typeface="+mn-ea"/>
                <a:ea typeface="+mn-ea"/>
              </a:rPr>
              <a:t>2</a:t>
            </a:r>
            <a:r>
              <a:rPr lang="zh-CN" altLang="en-US" sz="2400" dirty="0" smtClean="0">
                <a:solidFill>
                  <a:schemeClr val="tx1"/>
                </a:solidFill>
                <a:latin typeface="+mn-ea"/>
                <a:ea typeface="+mn-ea"/>
              </a:rPr>
              <a:t>：</a:t>
            </a:r>
            <a:r>
              <a:rPr lang="zh-CN" altLang="en-US" sz="2400" dirty="0">
                <a:solidFill>
                  <a:schemeClr val="tx1"/>
                </a:solidFill>
                <a:latin typeface="+mn-ea"/>
                <a:ea typeface="+mn-ea"/>
              </a:rPr>
              <a:t>前驱图</a:t>
            </a:r>
            <a:endParaRPr lang="zh-CN" altLang="en-US" sz="2400" dirty="0" smtClean="0">
              <a:solidFill>
                <a:schemeClr val="tx1"/>
              </a:solidFill>
              <a:latin typeface="+mn-ea"/>
              <a:ea typeface="+mn-ea"/>
            </a:endParaRPr>
          </a:p>
        </p:txBody>
      </p:sp>
      <p:sp>
        <p:nvSpPr>
          <p:cNvPr id="244768" name="Text Box 32"/>
          <p:cNvSpPr txBox="1">
            <a:spLocks noChangeArrowheads="1"/>
          </p:cNvSpPr>
          <p:nvPr/>
        </p:nvSpPr>
        <p:spPr bwMode="auto">
          <a:xfrm>
            <a:off x="2987825" y="1772817"/>
            <a:ext cx="5616575" cy="830997"/>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sz="2400" dirty="0" err="1"/>
              <a:t>a,b,c,d,e,f,g:semaphore</a:t>
            </a:r>
            <a:r>
              <a:rPr kumimoji="1" lang="en-US" altLang="zh-CN" sz="2400" dirty="0"/>
              <a:t>=0,0,0,0,0,0,0</a:t>
            </a:r>
            <a:endParaRPr kumimoji="1" lang="en-US" altLang="zh-CN" sz="2400" dirty="0"/>
          </a:p>
        </p:txBody>
      </p:sp>
      <p:sp>
        <p:nvSpPr>
          <p:cNvPr id="244770" name="Rectangle 34"/>
          <p:cNvSpPr>
            <a:spLocks noChangeArrowheads="1"/>
          </p:cNvSpPr>
          <p:nvPr/>
        </p:nvSpPr>
        <p:spPr bwMode="auto">
          <a:xfrm>
            <a:off x="3491882" y="2841899"/>
            <a:ext cx="5796135" cy="3416320"/>
          </a:xfrm>
          <a:prstGeom prst="rect">
            <a:avLst/>
          </a:prstGeom>
          <a:noFill/>
          <a:ln w="9525" algn="ctr">
            <a:noFill/>
            <a:miter lim="800000"/>
          </a:ln>
        </p:spPr>
        <p:txBody>
          <a:bodyPr wrap="square">
            <a:spAutoFit/>
          </a:bodyPr>
          <a:lstStyle/>
          <a:p>
            <a:pPr eaLnBrk="1" hangingPunct="1">
              <a:spcBef>
                <a:spcPct val="0"/>
              </a:spcBef>
            </a:pPr>
            <a:r>
              <a:rPr kumimoji="1" lang="en-US" altLang="zh-CN" sz="2400" dirty="0" err="1" smtClean="0">
                <a:solidFill>
                  <a:srgbClr val="FF0000"/>
                </a:solidFill>
              </a:rPr>
              <a:t>Parbegin</a:t>
            </a:r>
            <a:r>
              <a:rPr kumimoji="1" lang="en-US" altLang="zh-CN" sz="2400" dirty="0" smtClean="0"/>
              <a:t>(s1,s2,s3,s4,s5,s6); </a:t>
            </a:r>
            <a:endParaRPr kumimoji="1" lang="en-US" altLang="zh-CN" sz="2400" dirty="0"/>
          </a:p>
          <a:p>
            <a:pPr eaLnBrk="1" hangingPunct="1">
              <a:spcBef>
                <a:spcPct val="0"/>
              </a:spcBef>
            </a:pPr>
            <a:r>
              <a:rPr kumimoji="1" lang="en-US" altLang="zh-CN" sz="2400" dirty="0"/>
              <a:t>   </a:t>
            </a:r>
            <a:r>
              <a:rPr kumimoji="1" lang="en-US" altLang="zh-CN" sz="2400" dirty="0" smtClean="0"/>
              <a:t>s1</a:t>
            </a:r>
            <a:r>
              <a:rPr kumimoji="1" lang="en-US" altLang="zh-CN" sz="2400" dirty="0"/>
              <a:t>:   { s1;  </a:t>
            </a:r>
            <a:r>
              <a:rPr kumimoji="1" lang="en-US" altLang="zh-CN" sz="2400" dirty="0" smtClean="0"/>
              <a:t>signal(a</a:t>
            </a:r>
            <a:r>
              <a:rPr kumimoji="1" lang="en-US" altLang="zh-CN" sz="2400" dirty="0"/>
              <a:t>);  </a:t>
            </a:r>
            <a:r>
              <a:rPr kumimoji="1" lang="en-US" altLang="zh-CN" sz="2400" dirty="0" smtClean="0"/>
              <a:t>signal(b</a:t>
            </a:r>
            <a:r>
              <a:rPr kumimoji="1" lang="en-US" altLang="zh-CN" sz="2400" dirty="0"/>
              <a:t>);}</a:t>
            </a:r>
            <a:endParaRPr kumimoji="1" lang="en-US" altLang="zh-CN" sz="2400" dirty="0"/>
          </a:p>
          <a:p>
            <a:pPr eaLnBrk="1" hangingPunct="1">
              <a:spcBef>
                <a:spcPct val="0"/>
              </a:spcBef>
            </a:pPr>
            <a:r>
              <a:rPr kumimoji="1" lang="en-US" altLang="zh-CN" sz="2400" dirty="0"/>
              <a:t>   </a:t>
            </a:r>
            <a:r>
              <a:rPr kumimoji="1" lang="en-US" altLang="zh-CN" sz="2400" dirty="0" smtClean="0"/>
              <a:t>s2</a:t>
            </a:r>
            <a:r>
              <a:rPr kumimoji="1" lang="en-US" altLang="zh-CN" sz="2400" dirty="0"/>
              <a:t>:   { </a:t>
            </a:r>
            <a:r>
              <a:rPr kumimoji="1" lang="en-US" altLang="zh-CN" sz="2400" dirty="0" smtClean="0"/>
              <a:t>wait(a</a:t>
            </a:r>
            <a:r>
              <a:rPr kumimoji="1" lang="en-US" altLang="zh-CN" sz="2400" dirty="0"/>
              <a:t>);  s2;  </a:t>
            </a:r>
            <a:r>
              <a:rPr kumimoji="1" lang="en-US" altLang="zh-CN" sz="2400" dirty="0" smtClean="0"/>
              <a:t>signal(c</a:t>
            </a:r>
            <a:r>
              <a:rPr kumimoji="1" lang="en-US" altLang="zh-CN" sz="2400" dirty="0"/>
              <a:t>);  </a:t>
            </a:r>
            <a:endParaRPr kumimoji="1" lang="en-US" altLang="zh-CN" sz="2400" dirty="0" smtClean="0"/>
          </a:p>
          <a:p>
            <a:pPr eaLnBrk="1" hangingPunct="1">
              <a:spcBef>
                <a:spcPct val="0"/>
              </a:spcBef>
            </a:pPr>
            <a:r>
              <a:rPr kumimoji="1" lang="en-US" altLang="zh-CN" sz="2400" dirty="0" smtClean="0"/>
              <a:t>              signal(d</a:t>
            </a:r>
            <a:r>
              <a:rPr kumimoji="1" lang="en-US" altLang="zh-CN" sz="2400" dirty="0"/>
              <a:t>);}</a:t>
            </a:r>
            <a:endParaRPr kumimoji="1" lang="en-US" altLang="zh-CN" sz="2400" dirty="0"/>
          </a:p>
          <a:p>
            <a:pPr eaLnBrk="1" hangingPunct="1">
              <a:spcBef>
                <a:spcPct val="0"/>
              </a:spcBef>
            </a:pPr>
            <a:r>
              <a:rPr kumimoji="1" lang="en-US" altLang="zh-CN" sz="2400" dirty="0"/>
              <a:t>  </a:t>
            </a:r>
            <a:r>
              <a:rPr kumimoji="1" lang="en-US" altLang="zh-CN" sz="2400" dirty="0" smtClean="0"/>
              <a:t> </a:t>
            </a:r>
            <a:r>
              <a:rPr kumimoji="1" lang="en-US" altLang="zh-CN" sz="2400" dirty="0"/>
              <a:t>s3:   { </a:t>
            </a:r>
            <a:r>
              <a:rPr kumimoji="1" lang="en-US" altLang="zh-CN" sz="2400" dirty="0" smtClean="0"/>
              <a:t>wait(b</a:t>
            </a:r>
            <a:r>
              <a:rPr kumimoji="1" lang="en-US" altLang="zh-CN" sz="2400" dirty="0"/>
              <a:t>);  s3;   </a:t>
            </a:r>
            <a:r>
              <a:rPr kumimoji="1" lang="en-US" altLang="zh-CN" sz="2400" dirty="0" smtClean="0"/>
              <a:t>signal(e</a:t>
            </a:r>
            <a:r>
              <a:rPr kumimoji="1" lang="en-US" altLang="zh-CN" sz="2400" dirty="0"/>
              <a:t>); }</a:t>
            </a:r>
            <a:endParaRPr kumimoji="1" lang="zh-CN" altLang="en-US" sz="2400" dirty="0"/>
          </a:p>
          <a:p>
            <a:pPr eaLnBrk="1" hangingPunct="1">
              <a:spcBef>
                <a:spcPct val="0"/>
              </a:spcBef>
            </a:pPr>
            <a:r>
              <a:rPr kumimoji="1" lang="zh-CN" altLang="en-US" sz="2400" dirty="0"/>
              <a:t>  </a:t>
            </a:r>
            <a:r>
              <a:rPr kumimoji="1" lang="zh-CN" altLang="en-US" sz="2400" dirty="0" smtClean="0"/>
              <a:t> </a:t>
            </a:r>
            <a:r>
              <a:rPr kumimoji="1" lang="en-US" altLang="zh-CN" sz="2400" dirty="0"/>
              <a:t>s4:   { </a:t>
            </a:r>
            <a:r>
              <a:rPr kumimoji="1" lang="en-US" altLang="zh-CN" sz="2400" dirty="0" smtClean="0"/>
              <a:t>wait(c</a:t>
            </a:r>
            <a:r>
              <a:rPr kumimoji="1" lang="en-US" altLang="zh-CN" sz="2400" dirty="0"/>
              <a:t>);  s4;   </a:t>
            </a:r>
            <a:r>
              <a:rPr kumimoji="1" lang="en-US" altLang="zh-CN" sz="2400" dirty="0" smtClean="0"/>
              <a:t>signal(f</a:t>
            </a:r>
            <a:r>
              <a:rPr kumimoji="1" lang="en-US" altLang="zh-CN" sz="2400" dirty="0"/>
              <a:t>); }</a:t>
            </a:r>
            <a:endParaRPr kumimoji="1" lang="en-US" altLang="zh-CN" sz="2400" dirty="0"/>
          </a:p>
          <a:p>
            <a:pPr eaLnBrk="1" hangingPunct="1">
              <a:spcBef>
                <a:spcPct val="0"/>
              </a:spcBef>
            </a:pPr>
            <a:r>
              <a:rPr kumimoji="1" lang="en-US" altLang="zh-CN" sz="2400" dirty="0"/>
              <a:t>   </a:t>
            </a:r>
            <a:r>
              <a:rPr kumimoji="1" lang="en-US" altLang="zh-CN" sz="2400" dirty="0" smtClean="0"/>
              <a:t>s5</a:t>
            </a:r>
            <a:r>
              <a:rPr kumimoji="1" lang="en-US" altLang="zh-CN" sz="2400" dirty="0"/>
              <a:t>:   { </a:t>
            </a:r>
            <a:r>
              <a:rPr kumimoji="1" lang="en-US" altLang="zh-CN" sz="2400" dirty="0" smtClean="0"/>
              <a:t>wait(d</a:t>
            </a:r>
            <a:r>
              <a:rPr kumimoji="1" lang="en-US" altLang="zh-CN" sz="2400" dirty="0"/>
              <a:t>);  s5;   </a:t>
            </a:r>
            <a:r>
              <a:rPr kumimoji="1" lang="en-US" altLang="zh-CN" sz="2400" dirty="0" smtClean="0"/>
              <a:t>signal(g</a:t>
            </a:r>
            <a:r>
              <a:rPr kumimoji="1" lang="en-US" altLang="zh-CN" sz="2400" dirty="0"/>
              <a:t>); }</a:t>
            </a:r>
            <a:endParaRPr kumimoji="1" lang="en-US" altLang="zh-CN" sz="2400" dirty="0"/>
          </a:p>
          <a:p>
            <a:pPr eaLnBrk="1" hangingPunct="1">
              <a:spcBef>
                <a:spcPct val="0"/>
              </a:spcBef>
            </a:pPr>
            <a:r>
              <a:rPr kumimoji="1" lang="en-US" altLang="zh-CN" sz="2400" dirty="0"/>
              <a:t>   </a:t>
            </a:r>
            <a:r>
              <a:rPr kumimoji="1" lang="en-US" altLang="zh-CN" sz="2400" dirty="0" smtClean="0"/>
              <a:t>s6</a:t>
            </a:r>
            <a:r>
              <a:rPr kumimoji="1" lang="en-US" altLang="zh-CN" sz="2400" dirty="0"/>
              <a:t>:   { </a:t>
            </a:r>
            <a:r>
              <a:rPr kumimoji="1" lang="en-US" altLang="zh-CN" sz="2400" dirty="0" smtClean="0"/>
              <a:t>wait(e</a:t>
            </a:r>
            <a:r>
              <a:rPr kumimoji="1" lang="en-US" altLang="zh-CN" sz="2400" dirty="0"/>
              <a:t>);  </a:t>
            </a:r>
            <a:r>
              <a:rPr kumimoji="1" lang="en-US" altLang="zh-CN" sz="2400" dirty="0" smtClean="0"/>
              <a:t>wait(f</a:t>
            </a:r>
            <a:r>
              <a:rPr kumimoji="1" lang="en-US" altLang="zh-CN" sz="2400" dirty="0"/>
              <a:t>);  </a:t>
            </a:r>
            <a:r>
              <a:rPr kumimoji="1" lang="en-US" altLang="zh-CN" sz="2400" dirty="0" smtClean="0"/>
              <a:t>wait(g</a:t>
            </a:r>
            <a:r>
              <a:rPr kumimoji="1" lang="en-US" altLang="zh-CN" sz="2400" dirty="0"/>
              <a:t>);  s6; }</a:t>
            </a:r>
            <a:endParaRPr kumimoji="1" lang="en-US" altLang="zh-CN" sz="2400" dirty="0"/>
          </a:p>
          <a:p>
            <a:pPr eaLnBrk="1" hangingPunct="1">
              <a:spcBef>
                <a:spcPct val="0"/>
              </a:spcBef>
            </a:pPr>
            <a:r>
              <a:rPr kumimoji="1" lang="en-US" altLang="zh-CN" sz="2400" dirty="0" smtClean="0">
                <a:latin typeface="Times New Roman" panose="02020603050405020304" pitchFamily="18" charset="0"/>
              </a:rPr>
              <a:t>             </a:t>
            </a:r>
            <a:endParaRPr kumimoji="1" lang="en-US" altLang="zh-CN" sz="2400" dirty="0">
              <a:latin typeface="Times New Roman" panose="02020603050405020304" pitchFamily="18" charset="0"/>
            </a:endParaRPr>
          </a:p>
        </p:txBody>
      </p:sp>
      <p:sp>
        <p:nvSpPr>
          <p:cNvPr id="35" name="矩形 34"/>
          <p:cNvSpPr/>
          <p:nvPr/>
        </p:nvSpPr>
        <p:spPr>
          <a:xfrm>
            <a:off x="2699792" y="116634"/>
            <a:ext cx="4926349" cy="584775"/>
          </a:xfrm>
          <a:prstGeom prst="rect">
            <a:avLst/>
          </a:prstGeom>
        </p:spPr>
        <p:txBody>
          <a:bodyPr wrap="none">
            <a:spAutoFit/>
          </a:bodyPr>
          <a:lstStyle/>
          <a:p>
            <a:r>
              <a:rPr lang="en-US" altLang="zh-CN" sz="3200" kern="0" dirty="0" smtClean="0">
                <a:solidFill>
                  <a:srgbClr val="0000FF"/>
                </a:solidFill>
                <a:latin typeface="+mn-ea"/>
              </a:rPr>
              <a:t>3.4.2</a:t>
            </a:r>
            <a:r>
              <a:rPr lang="zh-CN" altLang="en-US" sz="3200" kern="0" dirty="0" smtClean="0">
                <a:solidFill>
                  <a:srgbClr val="0000FF"/>
                </a:solidFill>
                <a:latin typeface="+mn-ea"/>
              </a:rPr>
              <a:t>进程同步机制及应用</a:t>
            </a:r>
            <a:endParaRPr lang="zh-CN" altLang="en-US" sz="3200" dirty="0"/>
          </a:p>
        </p:txBody>
      </p:sp>
      <p:sp>
        <p:nvSpPr>
          <p:cNvPr id="36" name="Rectangle 2"/>
          <p:cNvSpPr txBox="1">
            <a:spLocks noChangeArrowheads="1"/>
          </p:cNvSpPr>
          <p:nvPr/>
        </p:nvSpPr>
        <p:spPr bwMode="auto">
          <a:xfrm>
            <a:off x="250825" y="476672"/>
            <a:ext cx="5113263" cy="1296144"/>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800" b="1" i="0" u="none" strike="noStrike" kern="0" cap="none" spc="0" normalizeH="0" baseline="0" noProof="0" dirty="0" smtClean="0">
                <a:ln>
                  <a:noFill/>
                </a:ln>
                <a:solidFill>
                  <a:srgbClr val="0000FF"/>
                </a:solidFill>
                <a:effectLst/>
                <a:uLnTx/>
                <a:uFillTx/>
                <a:latin typeface="+mn-ea"/>
                <a:ea typeface="+mn-ea"/>
                <a:cs typeface="+mj-cs"/>
              </a:rPr>
              <a:t> </a:t>
            </a:r>
            <a:r>
              <a:rPr kumimoji="0" lang="en-US" altLang="zh-CN" sz="2800" b="1" i="0" u="none" strike="noStrike" kern="0" cap="none" spc="0" normalizeH="0" baseline="0" noProof="0" dirty="0" smtClean="0">
                <a:ln>
                  <a:noFill/>
                </a:ln>
                <a:solidFill>
                  <a:srgbClr val="C00000"/>
                </a:solidFill>
                <a:effectLst/>
                <a:uLnTx/>
                <a:uFillTx/>
                <a:latin typeface="+mn-ea"/>
                <a:ea typeface="+mn-ea"/>
                <a:cs typeface="+mj-cs"/>
              </a:rPr>
              <a:t>4. </a:t>
            </a:r>
            <a:r>
              <a:rPr kumimoji="0" lang="zh-CN" altLang="en-US" sz="2800" b="1" i="0" u="none" strike="noStrike" kern="0" cap="none" spc="0" normalizeH="0" baseline="0" noProof="0" dirty="0" smtClean="0">
                <a:ln>
                  <a:noFill/>
                </a:ln>
                <a:solidFill>
                  <a:srgbClr val="C00000"/>
                </a:solidFill>
                <a:effectLst/>
                <a:uLnTx/>
                <a:uFillTx/>
                <a:latin typeface="+mn-ea"/>
                <a:ea typeface="+mn-ea"/>
                <a:cs typeface="+mj-cs"/>
              </a:rPr>
              <a:t>信号量机制</a:t>
            </a:r>
            <a:endParaRPr kumimoji="0" lang="en-US" altLang="zh-CN" sz="2800" b="1" i="0" u="none" strike="noStrike" kern="0" cap="none" spc="0" normalizeH="0" baseline="0" noProof="0" dirty="0" smtClean="0">
              <a:ln>
                <a:noFill/>
              </a:ln>
              <a:solidFill>
                <a:srgbClr val="C00000"/>
              </a:solidFill>
              <a:effectLst/>
              <a:uLnTx/>
              <a:uFillTx/>
              <a:latin typeface="+mn-ea"/>
              <a:ea typeface="+mn-ea"/>
              <a:cs typeface="+mj-cs"/>
            </a:endParaRPr>
          </a:p>
          <a:p>
            <a:pPr marL="0" marR="0" lvl="0" indent="0" algn="l" defTabSz="914400" rtl="0" eaLnBrk="0" fontAlgn="base" latinLnBrk="0" hangingPunct="0">
              <a:lnSpc>
                <a:spcPct val="130000"/>
              </a:lnSpc>
              <a:spcBef>
                <a:spcPct val="0"/>
              </a:spcBef>
              <a:spcAft>
                <a:spcPct val="0"/>
              </a:spcAft>
              <a:buClrTx/>
              <a:buSzTx/>
              <a:buFont typeface="Wingdings" panose="05000000000000000000" pitchFamily="2" charset="2"/>
              <a:buChar char="n"/>
              <a:defRPr/>
            </a:pPr>
            <a:r>
              <a:rPr lang="en-US" altLang="zh-CN" sz="2400" kern="0" dirty="0" smtClean="0">
                <a:solidFill>
                  <a:srgbClr val="7030A0"/>
                </a:solidFill>
                <a:latin typeface="+mn-ea"/>
                <a:ea typeface="+mn-ea"/>
                <a:cs typeface="+mj-cs"/>
              </a:rPr>
              <a:t> </a:t>
            </a:r>
            <a:r>
              <a:rPr lang="zh-CN" altLang="en-US" sz="2400" kern="0" dirty="0" smtClean="0">
                <a:solidFill>
                  <a:srgbClr val="7030A0"/>
                </a:solidFill>
                <a:latin typeface="+mn-ea"/>
                <a:ea typeface="+mn-ea"/>
                <a:cs typeface="+mj-cs"/>
              </a:rPr>
              <a:t>利用信号量机制实现同步</a:t>
            </a:r>
            <a:endParaRPr kumimoji="0" lang="en-US" altLang="zh-CN" sz="2400" b="1" i="0" u="none" strike="noStrike" kern="0" cap="none" spc="0" normalizeH="0" baseline="0" noProof="0" dirty="0">
              <a:ln>
                <a:noFill/>
              </a:ln>
              <a:solidFill>
                <a:srgbClr val="7030A0"/>
              </a:solidFill>
              <a:effectLst/>
              <a:uLnTx/>
              <a:uFillTx/>
              <a:latin typeface="+mn-ea"/>
              <a:ea typeface="+mn-ea"/>
              <a:cs typeface="+mj-cs"/>
            </a:endParaRPr>
          </a:p>
        </p:txBody>
      </p:sp>
      <p:grpSp>
        <p:nvGrpSpPr>
          <p:cNvPr id="37" name="Group 35"/>
          <p:cNvGrpSpPr/>
          <p:nvPr/>
        </p:nvGrpSpPr>
        <p:grpSpPr bwMode="auto">
          <a:xfrm>
            <a:off x="539552" y="2455392"/>
            <a:ext cx="2592388" cy="2917824"/>
            <a:chOff x="340" y="709"/>
            <a:chExt cx="1633" cy="1838"/>
          </a:xfrm>
        </p:grpSpPr>
        <p:sp>
          <p:nvSpPr>
            <p:cNvPr id="38" name="Text Box 23"/>
            <p:cNvSpPr txBox="1">
              <a:spLocks noChangeArrowheads="1"/>
            </p:cNvSpPr>
            <p:nvPr/>
          </p:nvSpPr>
          <p:spPr bwMode="auto">
            <a:xfrm>
              <a:off x="930" y="709"/>
              <a:ext cx="272" cy="523"/>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sz="2400"/>
                <a:t>a</a:t>
              </a:r>
              <a:endParaRPr kumimoji="1" lang="en-US" altLang="zh-CN" sz="2400"/>
            </a:p>
          </p:txBody>
        </p:sp>
        <p:sp>
          <p:nvSpPr>
            <p:cNvPr id="39" name="Text Box 24"/>
            <p:cNvSpPr txBox="1">
              <a:spLocks noChangeArrowheads="1"/>
            </p:cNvSpPr>
            <p:nvPr/>
          </p:nvSpPr>
          <p:spPr bwMode="auto">
            <a:xfrm>
              <a:off x="1701" y="754"/>
              <a:ext cx="272" cy="523"/>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sz="2400"/>
                <a:t>b</a:t>
              </a:r>
              <a:endParaRPr kumimoji="1" lang="en-US" altLang="zh-CN" sz="2400"/>
            </a:p>
          </p:txBody>
        </p:sp>
        <p:sp>
          <p:nvSpPr>
            <p:cNvPr id="40" name="Text Box 25"/>
            <p:cNvSpPr txBox="1">
              <a:spLocks noChangeArrowheads="1"/>
            </p:cNvSpPr>
            <p:nvPr/>
          </p:nvSpPr>
          <p:spPr bwMode="auto">
            <a:xfrm>
              <a:off x="340" y="1298"/>
              <a:ext cx="272" cy="523"/>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sz="2400"/>
                <a:t>c</a:t>
              </a:r>
              <a:endParaRPr kumimoji="1" lang="en-US" altLang="zh-CN" sz="2400"/>
            </a:p>
          </p:txBody>
        </p:sp>
        <p:sp>
          <p:nvSpPr>
            <p:cNvPr id="41" name="Text Box 26"/>
            <p:cNvSpPr txBox="1">
              <a:spLocks noChangeArrowheads="1"/>
            </p:cNvSpPr>
            <p:nvPr/>
          </p:nvSpPr>
          <p:spPr bwMode="auto">
            <a:xfrm>
              <a:off x="975" y="1298"/>
              <a:ext cx="272" cy="523"/>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sz="2400"/>
                <a:t>d</a:t>
              </a:r>
              <a:endParaRPr kumimoji="1" lang="en-US" altLang="zh-CN" sz="2400"/>
            </a:p>
          </p:txBody>
        </p:sp>
        <p:sp>
          <p:nvSpPr>
            <p:cNvPr id="42" name="Text Box 27"/>
            <p:cNvSpPr txBox="1">
              <a:spLocks noChangeArrowheads="1"/>
            </p:cNvSpPr>
            <p:nvPr/>
          </p:nvSpPr>
          <p:spPr bwMode="auto">
            <a:xfrm>
              <a:off x="1655" y="1661"/>
              <a:ext cx="272" cy="523"/>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sz="2400" dirty="0"/>
                <a:t>e</a:t>
              </a:r>
              <a:endParaRPr kumimoji="1" lang="en-US" altLang="zh-CN" sz="2400" dirty="0"/>
            </a:p>
          </p:txBody>
        </p:sp>
        <p:sp>
          <p:nvSpPr>
            <p:cNvPr id="43" name="Text Box 28"/>
            <p:cNvSpPr txBox="1">
              <a:spLocks noChangeArrowheads="1"/>
            </p:cNvSpPr>
            <p:nvPr/>
          </p:nvSpPr>
          <p:spPr bwMode="auto">
            <a:xfrm>
              <a:off x="612" y="1979"/>
              <a:ext cx="272" cy="523"/>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sz="2400"/>
                <a:t>f</a:t>
              </a:r>
              <a:endParaRPr kumimoji="1" lang="en-US" altLang="zh-CN" sz="2400"/>
            </a:p>
          </p:txBody>
        </p:sp>
        <p:sp>
          <p:nvSpPr>
            <p:cNvPr id="44" name="Text Box 29"/>
            <p:cNvSpPr txBox="1">
              <a:spLocks noChangeArrowheads="1"/>
            </p:cNvSpPr>
            <p:nvPr/>
          </p:nvSpPr>
          <p:spPr bwMode="auto">
            <a:xfrm>
              <a:off x="1247" y="2024"/>
              <a:ext cx="272" cy="523"/>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sz="2400"/>
                <a:t>g</a:t>
              </a:r>
              <a:endParaRPr kumimoji="1" lang="en-US" altLang="zh-CN" sz="2400"/>
            </a:p>
          </p:txBody>
        </p:sp>
      </p:grpSp>
      <p:grpSp>
        <p:nvGrpSpPr>
          <p:cNvPr id="45" name="组合 44"/>
          <p:cNvGrpSpPr/>
          <p:nvPr/>
        </p:nvGrpSpPr>
        <p:grpSpPr>
          <a:xfrm>
            <a:off x="179512" y="2420888"/>
            <a:ext cx="3384376" cy="3732361"/>
            <a:chOff x="467544" y="2420888"/>
            <a:chExt cx="3384376" cy="3732361"/>
          </a:xfrm>
        </p:grpSpPr>
        <p:sp>
          <p:nvSpPr>
            <p:cNvPr id="46" name="Text Box 5"/>
            <p:cNvSpPr txBox="1">
              <a:spLocks noChangeArrowheads="1"/>
            </p:cNvSpPr>
            <p:nvPr/>
          </p:nvSpPr>
          <p:spPr bwMode="auto">
            <a:xfrm>
              <a:off x="2484140" y="2420888"/>
              <a:ext cx="647700" cy="708025"/>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dirty="0"/>
                <a:t>S1</a:t>
              </a:r>
              <a:endParaRPr kumimoji="1" lang="en-US" altLang="zh-CN" dirty="0"/>
            </a:p>
          </p:txBody>
        </p:sp>
        <p:sp>
          <p:nvSpPr>
            <p:cNvPr id="47" name="Text Box 7"/>
            <p:cNvSpPr txBox="1">
              <a:spLocks noChangeArrowheads="1"/>
            </p:cNvSpPr>
            <p:nvPr/>
          </p:nvSpPr>
          <p:spPr bwMode="auto">
            <a:xfrm>
              <a:off x="1187996" y="2996952"/>
              <a:ext cx="647700" cy="708025"/>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dirty="0"/>
                <a:t>S2</a:t>
              </a:r>
              <a:endParaRPr kumimoji="1" lang="en-US" altLang="zh-CN" dirty="0"/>
            </a:p>
          </p:txBody>
        </p:sp>
        <p:sp>
          <p:nvSpPr>
            <p:cNvPr id="48" name="Text Box 9"/>
            <p:cNvSpPr txBox="1">
              <a:spLocks noChangeArrowheads="1"/>
            </p:cNvSpPr>
            <p:nvPr/>
          </p:nvSpPr>
          <p:spPr bwMode="auto">
            <a:xfrm>
              <a:off x="3204220" y="3212976"/>
              <a:ext cx="647700" cy="708025"/>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dirty="0"/>
                <a:t>S3</a:t>
              </a:r>
              <a:endParaRPr kumimoji="1" lang="en-US" altLang="zh-CN" dirty="0"/>
            </a:p>
          </p:txBody>
        </p:sp>
        <p:sp>
          <p:nvSpPr>
            <p:cNvPr id="49" name="Text Box 11"/>
            <p:cNvSpPr txBox="1">
              <a:spLocks noChangeArrowheads="1"/>
            </p:cNvSpPr>
            <p:nvPr/>
          </p:nvSpPr>
          <p:spPr bwMode="auto">
            <a:xfrm>
              <a:off x="467544" y="4221088"/>
              <a:ext cx="647700" cy="708025"/>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dirty="0"/>
                <a:t>S4</a:t>
              </a:r>
              <a:endParaRPr kumimoji="1" lang="en-US" altLang="zh-CN" dirty="0"/>
            </a:p>
          </p:txBody>
        </p:sp>
        <p:sp>
          <p:nvSpPr>
            <p:cNvPr id="50" name="Text Box 13"/>
            <p:cNvSpPr txBox="1">
              <a:spLocks noChangeArrowheads="1"/>
            </p:cNvSpPr>
            <p:nvPr/>
          </p:nvSpPr>
          <p:spPr bwMode="auto">
            <a:xfrm>
              <a:off x="1980828" y="4125889"/>
              <a:ext cx="647700" cy="708025"/>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dirty="0"/>
                <a:t>S5</a:t>
              </a:r>
              <a:endParaRPr kumimoji="1" lang="en-US" altLang="zh-CN" dirty="0"/>
            </a:p>
          </p:txBody>
        </p:sp>
        <p:sp>
          <p:nvSpPr>
            <p:cNvPr id="51" name="Oval 14"/>
            <p:cNvSpPr>
              <a:spLocks noChangeArrowheads="1"/>
            </p:cNvSpPr>
            <p:nvPr/>
          </p:nvSpPr>
          <p:spPr bwMode="auto">
            <a:xfrm>
              <a:off x="2196728" y="5518127"/>
              <a:ext cx="575072" cy="561975"/>
            </a:xfrm>
            <a:prstGeom prst="ellipse">
              <a:avLst/>
            </a:prstGeom>
            <a:noFill/>
            <a:ln w="19050" algn="ctr">
              <a:solidFill>
                <a:srgbClr val="FF0000"/>
              </a:solidFill>
              <a:round/>
            </a:ln>
          </p:spPr>
          <p:txBody>
            <a:bodyPr wrap="square" anchor="ctr">
              <a:spAutoFit/>
            </a:bodyPr>
            <a:lstStyle/>
            <a:p>
              <a:endParaRPr lang="zh-CN" altLang="en-US"/>
            </a:p>
          </p:txBody>
        </p:sp>
        <p:sp>
          <p:nvSpPr>
            <p:cNvPr id="52" name="Text Box 15"/>
            <p:cNvSpPr txBox="1">
              <a:spLocks noChangeArrowheads="1"/>
            </p:cNvSpPr>
            <p:nvPr/>
          </p:nvSpPr>
          <p:spPr bwMode="auto">
            <a:xfrm>
              <a:off x="2196108" y="5445224"/>
              <a:ext cx="647700" cy="708025"/>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dirty="0"/>
                <a:t>S6</a:t>
              </a:r>
              <a:endParaRPr kumimoji="1" lang="en-US" altLang="zh-CN" dirty="0"/>
            </a:p>
          </p:txBody>
        </p:sp>
        <p:sp>
          <p:nvSpPr>
            <p:cNvPr id="53" name="Line 16"/>
            <p:cNvSpPr>
              <a:spLocks noChangeShapeType="1"/>
            </p:cNvSpPr>
            <p:nvPr/>
          </p:nvSpPr>
          <p:spPr bwMode="auto">
            <a:xfrm flipH="1">
              <a:off x="1691903" y="2830489"/>
              <a:ext cx="720725" cy="503238"/>
            </a:xfrm>
            <a:prstGeom prst="line">
              <a:avLst/>
            </a:prstGeom>
            <a:noFill/>
            <a:ln w="19050">
              <a:solidFill>
                <a:schemeClr val="tx1"/>
              </a:solidFill>
              <a:round/>
              <a:tailEnd type="triangle" w="med" len="med"/>
            </a:ln>
          </p:spPr>
          <p:txBody>
            <a:bodyPr>
              <a:spAutoFit/>
            </a:bodyPr>
            <a:lstStyle/>
            <a:p>
              <a:endParaRPr lang="zh-CN" altLang="en-US"/>
            </a:p>
          </p:txBody>
        </p:sp>
        <p:sp>
          <p:nvSpPr>
            <p:cNvPr id="54" name="Line 17"/>
            <p:cNvSpPr>
              <a:spLocks noChangeShapeType="1"/>
            </p:cNvSpPr>
            <p:nvPr/>
          </p:nvSpPr>
          <p:spPr bwMode="auto">
            <a:xfrm>
              <a:off x="2844428" y="2973364"/>
              <a:ext cx="576263" cy="360363"/>
            </a:xfrm>
            <a:prstGeom prst="line">
              <a:avLst/>
            </a:prstGeom>
            <a:noFill/>
            <a:ln w="19050">
              <a:solidFill>
                <a:schemeClr val="tx1"/>
              </a:solidFill>
              <a:round/>
              <a:tailEnd type="triangle" w="med" len="med"/>
            </a:ln>
          </p:spPr>
          <p:txBody>
            <a:bodyPr>
              <a:spAutoFit/>
            </a:bodyPr>
            <a:lstStyle/>
            <a:p>
              <a:endParaRPr lang="zh-CN" altLang="en-US"/>
            </a:p>
          </p:txBody>
        </p:sp>
        <p:sp>
          <p:nvSpPr>
            <p:cNvPr id="55" name="Line 18"/>
            <p:cNvSpPr>
              <a:spLocks noChangeShapeType="1"/>
            </p:cNvSpPr>
            <p:nvPr/>
          </p:nvSpPr>
          <p:spPr bwMode="auto">
            <a:xfrm flipH="1">
              <a:off x="756865" y="3694089"/>
              <a:ext cx="576263" cy="647700"/>
            </a:xfrm>
            <a:prstGeom prst="line">
              <a:avLst/>
            </a:prstGeom>
            <a:noFill/>
            <a:ln w="19050">
              <a:solidFill>
                <a:schemeClr val="tx1"/>
              </a:solidFill>
              <a:round/>
              <a:tailEnd type="triangle" w="med" len="med"/>
            </a:ln>
          </p:spPr>
          <p:txBody>
            <a:bodyPr>
              <a:spAutoFit/>
            </a:bodyPr>
            <a:lstStyle/>
            <a:p>
              <a:endParaRPr lang="zh-CN" altLang="en-US"/>
            </a:p>
          </p:txBody>
        </p:sp>
        <p:sp>
          <p:nvSpPr>
            <p:cNvPr id="56" name="Line 19"/>
            <p:cNvSpPr>
              <a:spLocks noChangeShapeType="1"/>
            </p:cNvSpPr>
            <p:nvPr/>
          </p:nvSpPr>
          <p:spPr bwMode="auto">
            <a:xfrm>
              <a:off x="1693490" y="3694089"/>
              <a:ext cx="503238" cy="647700"/>
            </a:xfrm>
            <a:prstGeom prst="line">
              <a:avLst/>
            </a:prstGeom>
            <a:noFill/>
            <a:ln w="19050">
              <a:solidFill>
                <a:schemeClr val="tx1"/>
              </a:solidFill>
              <a:round/>
              <a:tailEnd type="triangle" w="med" len="med"/>
            </a:ln>
          </p:spPr>
          <p:txBody>
            <a:bodyPr>
              <a:spAutoFit/>
            </a:bodyPr>
            <a:lstStyle/>
            <a:p>
              <a:endParaRPr lang="zh-CN" altLang="en-US"/>
            </a:p>
          </p:txBody>
        </p:sp>
        <p:sp>
          <p:nvSpPr>
            <p:cNvPr id="57" name="Line 20"/>
            <p:cNvSpPr>
              <a:spLocks noChangeShapeType="1"/>
            </p:cNvSpPr>
            <p:nvPr/>
          </p:nvSpPr>
          <p:spPr bwMode="auto">
            <a:xfrm flipH="1">
              <a:off x="2699965" y="3765527"/>
              <a:ext cx="793750" cy="2016125"/>
            </a:xfrm>
            <a:prstGeom prst="line">
              <a:avLst/>
            </a:prstGeom>
            <a:noFill/>
            <a:ln w="19050">
              <a:solidFill>
                <a:schemeClr val="tx1"/>
              </a:solidFill>
              <a:round/>
              <a:tailEnd type="triangle" w="med" len="med"/>
            </a:ln>
          </p:spPr>
          <p:txBody>
            <a:bodyPr>
              <a:spAutoFit/>
            </a:bodyPr>
            <a:lstStyle/>
            <a:p>
              <a:endParaRPr lang="zh-CN" altLang="en-US"/>
            </a:p>
          </p:txBody>
        </p:sp>
        <p:sp>
          <p:nvSpPr>
            <p:cNvPr id="58" name="Line 21"/>
            <p:cNvSpPr>
              <a:spLocks noChangeShapeType="1"/>
            </p:cNvSpPr>
            <p:nvPr/>
          </p:nvSpPr>
          <p:spPr bwMode="auto">
            <a:xfrm>
              <a:off x="972765" y="4773589"/>
              <a:ext cx="1223963" cy="1008063"/>
            </a:xfrm>
            <a:prstGeom prst="line">
              <a:avLst/>
            </a:prstGeom>
            <a:noFill/>
            <a:ln w="19050">
              <a:solidFill>
                <a:schemeClr val="tx1"/>
              </a:solidFill>
              <a:round/>
              <a:tailEnd type="triangle" w="med" len="med"/>
            </a:ln>
          </p:spPr>
          <p:txBody>
            <a:bodyPr>
              <a:spAutoFit/>
            </a:bodyPr>
            <a:lstStyle/>
            <a:p>
              <a:endParaRPr lang="zh-CN" altLang="en-US"/>
            </a:p>
          </p:txBody>
        </p:sp>
        <p:sp>
          <p:nvSpPr>
            <p:cNvPr id="59" name="Line 22"/>
            <p:cNvSpPr>
              <a:spLocks noChangeShapeType="1"/>
            </p:cNvSpPr>
            <p:nvPr/>
          </p:nvSpPr>
          <p:spPr bwMode="auto">
            <a:xfrm>
              <a:off x="2268165" y="4846614"/>
              <a:ext cx="144463" cy="719138"/>
            </a:xfrm>
            <a:prstGeom prst="line">
              <a:avLst/>
            </a:prstGeom>
            <a:noFill/>
            <a:ln w="19050">
              <a:solidFill>
                <a:schemeClr val="tx1"/>
              </a:solidFill>
              <a:round/>
              <a:tailEnd type="triangle" w="med" len="med"/>
            </a:ln>
          </p:spPr>
          <p:txBody>
            <a:bodyPr>
              <a:spAutoFit/>
            </a:bodyPr>
            <a:lstStyle/>
            <a:p>
              <a:endParaRPr lang="zh-CN" altLang="en-US"/>
            </a:p>
          </p:txBody>
        </p:sp>
        <p:sp>
          <p:nvSpPr>
            <p:cNvPr id="60" name="Oval 14"/>
            <p:cNvSpPr>
              <a:spLocks noChangeArrowheads="1"/>
            </p:cNvSpPr>
            <p:nvPr/>
          </p:nvSpPr>
          <p:spPr bwMode="auto">
            <a:xfrm>
              <a:off x="3131840" y="3284984"/>
              <a:ext cx="575072" cy="561975"/>
            </a:xfrm>
            <a:prstGeom prst="ellipse">
              <a:avLst/>
            </a:prstGeom>
            <a:noFill/>
            <a:ln w="19050" algn="ctr">
              <a:solidFill>
                <a:srgbClr val="FF0000"/>
              </a:solidFill>
              <a:round/>
            </a:ln>
          </p:spPr>
          <p:txBody>
            <a:bodyPr wrap="square" anchor="ctr">
              <a:spAutoFit/>
            </a:bodyPr>
            <a:lstStyle/>
            <a:p>
              <a:endParaRPr lang="zh-CN" altLang="en-US"/>
            </a:p>
          </p:txBody>
        </p:sp>
        <p:sp>
          <p:nvSpPr>
            <p:cNvPr id="61" name="Oval 14"/>
            <p:cNvSpPr>
              <a:spLocks noChangeArrowheads="1"/>
            </p:cNvSpPr>
            <p:nvPr/>
          </p:nvSpPr>
          <p:spPr bwMode="auto">
            <a:xfrm>
              <a:off x="2411760" y="2492896"/>
              <a:ext cx="575072" cy="561975"/>
            </a:xfrm>
            <a:prstGeom prst="ellipse">
              <a:avLst/>
            </a:prstGeom>
            <a:noFill/>
            <a:ln w="19050" algn="ctr">
              <a:solidFill>
                <a:srgbClr val="FF0000"/>
              </a:solidFill>
              <a:round/>
            </a:ln>
          </p:spPr>
          <p:txBody>
            <a:bodyPr wrap="square" anchor="ctr">
              <a:spAutoFit/>
            </a:bodyPr>
            <a:lstStyle/>
            <a:p>
              <a:endParaRPr lang="zh-CN" altLang="en-US"/>
            </a:p>
          </p:txBody>
        </p:sp>
        <p:sp>
          <p:nvSpPr>
            <p:cNvPr id="62" name="Oval 14"/>
            <p:cNvSpPr>
              <a:spLocks noChangeArrowheads="1"/>
            </p:cNvSpPr>
            <p:nvPr/>
          </p:nvSpPr>
          <p:spPr bwMode="auto">
            <a:xfrm>
              <a:off x="1115616" y="3140968"/>
              <a:ext cx="575072" cy="561975"/>
            </a:xfrm>
            <a:prstGeom prst="ellipse">
              <a:avLst/>
            </a:prstGeom>
            <a:noFill/>
            <a:ln w="19050" algn="ctr">
              <a:solidFill>
                <a:srgbClr val="FF0000"/>
              </a:solidFill>
              <a:round/>
            </a:ln>
          </p:spPr>
          <p:txBody>
            <a:bodyPr wrap="square" anchor="ctr">
              <a:spAutoFit/>
            </a:bodyPr>
            <a:lstStyle/>
            <a:p>
              <a:endParaRPr lang="zh-CN" altLang="en-US"/>
            </a:p>
          </p:txBody>
        </p:sp>
        <p:sp>
          <p:nvSpPr>
            <p:cNvPr id="63" name="Oval 14"/>
            <p:cNvSpPr>
              <a:spLocks noChangeArrowheads="1"/>
            </p:cNvSpPr>
            <p:nvPr/>
          </p:nvSpPr>
          <p:spPr bwMode="auto">
            <a:xfrm>
              <a:off x="467544" y="4293096"/>
              <a:ext cx="575072" cy="561975"/>
            </a:xfrm>
            <a:prstGeom prst="ellipse">
              <a:avLst/>
            </a:prstGeom>
            <a:noFill/>
            <a:ln w="19050" algn="ctr">
              <a:solidFill>
                <a:srgbClr val="FF0000"/>
              </a:solidFill>
              <a:round/>
            </a:ln>
          </p:spPr>
          <p:txBody>
            <a:bodyPr wrap="square" anchor="ctr">
              <a:spAutoFit/>
            </a:bodyPr>
            <a:lstStyle/>
            <a:p>
              <a:endParaRPr lang="zh-CN" altLang="en-US"/>
            </a:p>
          </p:txBody>
        </p:sp>
        <p:sp>
          <p:nvSpPr>
            <p:cNvPr id="64" name="Oval 14"/>
            <p:cNvSpPr>
              <a:spLocks noChangeArrowheads="1"/>
            </p:cNvSpPr>
            <p:nvPr/>
          </p:nvSpPr>
          <p:spPr bwMode="auto">
            <a:xfrm>
              <a:off x="1907704" y="4293096"/>
              <a:ext cx="575072" cy="561975"/>
            </a:xfrm>
            <a:prstGeom prst="ellipse">
              <a:avLst/>
            </a:prstGeom>
            <a:noFill/>
            <a:ln w="19050" algn="ctr">
              <a:solidFill>
                <a:srgbClr val="FF0000"/>
              </a:solidFill>
              <a:round/>
            </a:ln>
          </p:spPr>
          <p:txBody>
            <a:bodyPr wrap="square" anchor="ctr">
              <a:spAutoFit/>
            </a:bodyP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ox(in)">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ox(in)">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44768"/>
                                        </p:tgtEl>
                                        <p:attrNameLst>
                                          <p:attrName>style.visibility</p:attrName>
                                        </p:attrNameLst>
                                      </p:cBhvr>
                                      <p:to>
                                        <p:strVal val="visible"/>
                                      </p:to>
                                    </p:set>
                                    <p:animEffect transition="in" filter="box(in)">
                                      <p:cBhvr>
                                        <p:cTn id="17" dur="500"/>
                                        <p:tgtEl>
                                          <p:spTgt spid="24476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44770"/>
                                        </p:tgtEl>
                                        <p:attrNameLst>
                                          <p:attrName>style.visibility</p:attrName>
                                        </p:attrNameLst>
                                      </p:cBhvr>
                                      <p:to>
                                        <p:strVal val="visible"/>
                                      </p:to>
                                    </p:set>
                                    <p:animEffect transition="in" filter="box(in)">
                                      <p:cBhvr>
                                        <p:cTn id="22" dur="500"/>
                                        <p:tgtEl>
                                          <p:spTgt spid="244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P spid="244768" grpId="0"/>
      <p:bldP spid="244770"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95413" y="1772817"/>
            <a:ext cx="6835526" cy="461665"/>
          </a:xfrm>
          <a:prstGeom prst="rect">
            <a:avLst/>
          </a:prstGeom>
          <a:noFill/>
          <a:ln w="9525" algn="ctr">
            <a:noFill/>
            <a:miter lim="800000"/>
          </a:ln>
        </p:spPr>
        <p:txBody>
          <a:bodyPr wrap="none">
            <a:spAutoFit/>
          </a:bodyPr>
          <a:lstStyle/>
          <a:p>
            <a:pPr algn="ctr" eaLnBrk="1" hangingPunct="1">
              <a:spcBef>
                <a:spcPct val="0"/>
              </a:spcBef>
            </a:pPr>
            <a:r>
              <a:rPr kumimoji="1" lang="zh-CN" altLang="en-US" sz="2400" dirty="0">
                <a:latin typeface="Times New Roman" panose="02020603050405020304" pitchFamily="18" charset="0"/>
              </a:rPr>
              <a:t>例</a:t>
            </a:r>
            <a:r>
              <a:rPr kumimoji="1" lang="en-US" altLang="zh-CN" sz="2400" dirty="0">
                <a:latin typeface="Times New Roman" panose="02020603050405020304" pitchFamily="18" charset="0"/>
              </a:rPr>
              <a:t>3</a:t>
            </a:r>
            <a:r>
              <a:rPr kumimoji="1" lang="zh-CN" altLang="en-US" sz="2400" dirty="0">
                <a:latin typeface="Times New Roman" panose="02020603050405020304" pitchFamily="18" charset="0"/>
              </a:rPr>
              <a:t>：一辆公共汽车上，司机和售票员进程的同步</a:t>
            </a:r>
            <a:endParaRPr kumimoji="1" lang="zh-CN" altLang="en-US" sz="2400" dirty="0">
              <a:latin typeface="Times New Roman" panose="02020603050405020304" pitchFamily="18" charset="0"/>
            </a:endParaRPr>
          </a:p>
        </p:txBody>
      </p:sp>
      <p:sp>
        <p:nvSpPr>
          <p:cNvPr id="66563" name="Rectangle 3"/>
          <p:cNvSpPr>
            <a:spLocks noChangeArrowheads="1"/>
          </p:cNvSpPr>
          <p:nvPr/>
        </p:nvSpPr>
        <p:spPr bwMode="auto">
          <a:xfrm>
            <a:off x="-323849" y="2289002"/>
            <a:ext cx="3743325" cy="4523105"/>
          </a:xfrm>
          <a:prstGeom prst="rect">
            <a:avLst/>
          </a:prstGeom>
          <a:noFill/>
          <a:ln w="9525" algn="ctr">
            <a:noFill/>
            <a:miter lim="800000"/>
          </a:ln>
        </p:spPr>
        <p:txBody>
          <a:bodyPr>
            <a:spAutoFit/>
          </a:bodyPr>
          <a:lstStyle/>
          <a:p>
            <a:pPr eaLnBrk="1" hangingPunct="1">
              <a:spcBef>
                <a:spcPct val="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           program  </a:t>
            </a:r>
            <a:r>
              <a:rPr kumimoji="1" lang="zh-CN" altLang="en-US" sz="2400">
                <a:latin typeface="Times New Roman" panose="02020603050405020304" pitchFamily="18" charset="0"/>
              </a:rPr>
              <a:t>司机</a:t>
            </a:r>
            <a:endParaRPr kumimoji="1" lang="zh-CN" altLang="en-US" sz="2400">
              <a:latin typeface="Times New Roman" panose="02020603050405020304" pitchFamily="18" charset="0"/>
            </a:endParaRPr>
          </a:p>
          <a:p>
            <a:pPr eaLnBrk="1" hangingPunct="1">
              <a:spcBef>
                <a:spcPct val="0"/>
              </a:spcBef>
            </a:pPr>
            <a:r>
              <a:rPr kumimoji="1" lang="en-US" altLang="zh-CN" sz="2400">
                <a:latin typeface="Times New Roman" panose="02020603050405020304" pitchFamily="18" charset="0"/>
              </a:rPr>
              <a:t>          {            </a:t>
            </a:r>
            <a:endParaRPr kumimoji="1" lang="en-US" altLang="zh-CN" sz="2400">
              <a:latin typeface="Times New Roman" panose="02020603050405020304" pitchFamily="18" charset="0"/>
            </a:endParaRPr>
          </a:p>
          <a:p>
            <a:pPr lvl="1" eaLnBrk="1" hangingPunct="1">
              <a:spcBef>
                <a:spcPct val="0"/>
              </a:spcBef>
            </a:pPr>
            <a:r>
              <a:rPr kumimoji="1" lang="zh-CN" altLang="en-US" sz="2400"/>
              <a:t>                启动车辆</a:t>
            </a:r>
            <a:r>
              <a:rPr kumimoji="1" lang="en-US" altLang="zh-CN" sz="2400"/>
              <a:t>;</a:t>
            </a:r>
            <a:endParaRPr kumimoji="1" lang="zh-CN" altLang="en-US" sz="2400">
              <a:latin typeface="Times New Roman" panose="02020603050405020304" pitchFamily="18" charset="0"/>
            </a:endParaRPr>
          </a:p>
          <a:p>
            <a:pPr eaLnBrk="1" hangingPunct="1">
              <a:spcBef>
                <a:spcPct val="0"/>
              </a:spcBef>
            </a:pPr>
            <a:r>
              <a:rPr kumimoji="1" lang="zh-CN" altLang="en-US" sz="2400">
                <a:latin typeface="Times New Roman" panose="02020603050405020304" pitchFamily="18" charset="0"/>
              </a:rPr>
              <a:t>                        正常行车；</a:t>
            </a:r>
            <a:endParaRPr kumimoji="1" lang="en-US" altLang="zh-CN" sz="2400">
              <a:latin typeface="Times New Roman" panose="02020603050405020304" pitchFamily="18" charset="0"/>
            </a:endParaRPr>
          </a:p>
          <a:p>
            <a:pPr lvl="1" eaLnBrk="1" hangingPunct="1">
              <a:spcBef>
                <a:spcPct val="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到站停车；</a:t>
            </a:r>
            <a:endParaRPr kumimoji="1" lang="zh-CN" altLang="en-US" sz="2400">
              <a:latin typeface="Times New Roman" panose="02020603050405020304" pitchFamily="18" charset="0"/>
            </a:endParaRPr>
          </a:p>
          <a:p>
            <a:pPr lvl="1" eaLnBrk="1" hangingPunct="1">
              <a:spcBef>
                <a:spcPct val="0"/>
              </a:spcBef>
            </a:pP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a:p>
            <a:pPr eaLnBrk="1" hangingPunct="1">
              <a:spcBef>
                <a:spcPct val="0"/>
              </a:spcBef>
            </a:pPr>
            <a:r>
              <a:rPr kumimoji="1" lang="en-US" altLang="zh-CN" sz="2400">
                <a:latin typeface="Times New Roman" panose="02020603050405020304" pitchFamily="18" charset="0"/>
              </a:rPr>
              <a:t>              program  </a:t>
            </a:r>
            <a:r>
              <a:rPr kumimoji="1" lang="zh-CN" altLang="en-US" sz="2400">
                <a:latin typeface="Times New Roman" panose="02020603050405020304" pitchFamily="18" charset="0"/>
              </a:rPr>
              <a:t>售票员</a:t>
            </a:r>
            <a:endParaRPr kumimoji="1" lang="zh-CN" altLang="en-US" sz="2400">
              <a:latin typeface="Times New Roman" panose="02020603050405020304" pitchFamily="18" charset="0"/>
            </a:endParaRPr>
          </a:p>
          <a:p>
            <a:pPr eaLnBrk="1" hangingPunct="1">
              <a:spcBef>
                <a:spcPct val="0"/>
              </a:spcBef>
            </a:pPr>
            <a:r>
              <a:rPr kumimoji="1" lang="en-US" altLang="zh-CN" sz="2400">
                <a:latin typeface="Times New Roman" panose="02020603050405020304" pitchFamily="18" charset="0"/>
              </a:rPr>
              <a:t>          {            </a:t>
            </a:r>
            <a:endParaRPr kumimoji="1" lang="en-US" altLang="zh-CN" sz="2400">
              <a:latin typeface="Times New Roman" panose="02020603050405020304" pitchFamily="18" charset="0"/>
            </a:endParaRPr>
          </a:p>
          <a:p>
            <a:pPr lvl="1" eaLnBrk="1" hangingPunct="1">
              <a:spcBef>
                <a:spcPct val="0"/>
              </a:spcBef>
            </a:pPr>
            <a:r>
              <a:rPr kumimoji="1" lang="zh-CN" altLang="en-US" sz="2400"/>
              <a:t>                 关闭车门</a:t>
            </a:r>
            <a:r>
              <a:rPr kumimoji="1" lang="en-US" altLang="zh-CN" sz="2400"/>
              <a:t>;</a:t>
            </a:r>
            <a:endParaRPr kumimoji="1" lang="en-US" altLang="zh-CN" sz="2400"/>
          </a:p>
          <a:p>
            <a:pPr lvl="1" eaLnBrk="1" hangingPunct="1">
              <a:spcBef>
                <a:spcPct val="0"/>
              </a:spcBef>
            </a:pPr>
            <a:r>
              <a:rPr kumimoji="1" lang="zh-CN" altLang="en-US" sz="2400">
                <a:latin typeface="Times New Roman" panose="02020603050405020304" pitchFamily="18" charset="0"/>
              </a:rPr>
              <a:t>                        售票</a:t>
            </a:r>
            <a:endParaRPr kumimoji="1" lang="zh-CN" altLang="en-US" sz="2400">
              <a:latin typeface="Times New Roman" panose="02020603050405020304" pitchFamily="18" charset="0"/>
            </a:endParaRPr>
          </a:p>
          <a:p>
            <a:pPr eaLnBrk="1" hangingPunct="1">
              <a:spcBef>
                <a:spcPct val="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打开车门</a:t>
            </a: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a:p>
            <a:pPr lvl="1" eaLnBrk="1" hangingPunct="1">
              <a:spcBef>
                <a:spcPct val="0"/>
              </a:spcBef>
            </a:pPr>
            <a:r>
              <a:rPr kumimoji="1" lang="en-US" altLang="zh-CN" sz="2400">
                <a:latin typeface="Times New Roman" panose="02020603050405020304" pitchFamily="18" charset="0"/>
              </a:rPr>
              <a:t>     }                       </a:t>
            </a:r>
            <a:endParaRPr kumimoji="1" lang="en-US" altLang="zh-CN" sz="2400">
              <a:latin typeface="Times New Roman" panose="02020603050405020304" pitchFamily="18" charset="0"/>
            </a:endParaRPr>
          </a:p>
        </p:txBody>
      </p:sp>
      <p:cxnSp>
        <p:nvCxnSpPr>
          <p:cNvPr id="66564" name="AutoShape 5"/>
          <p:cNvCxnSpPr>
            <a:cxnSpLocks noChangeShapeType="1"/>
            <a:stCxn id="66563" idx="1"/>
            <a:endCxn id="66563" idx="1"/>
          </p:cNvCxnSpPr>
          <p:nvPr/>
        </p:nvCxnSpPr>
        <p:spPr bwMode="auto">
          <a:xfrm rot="10800000">
            <a:off x="-323850" y="4551045"/>
            <a:ext cx="3175" cy="3175"/>
          </a:xfrm>
          <a:prstGeom prst="bentConnector3">
            <a:avLst>
              <a:gd name="adj1" fmla="val 7600000"/>
            </a:avLst>
          </a:prstGeom>
          <a:noFill/>
          <a:ln w="9525">
            <a:noFill/>
            <a:miter lim="800000"/>
            <a:tailEnd type="triangle" w="med" len="med"/>
          </a:ln>
          <a:effectLst>
            <a:outerShdw dist="17961" dir="2700000" algn="ctr" rotWithShape="0">
              <a:srgbClr val="999999">
                <a:alpha val="50000"/>
              </a:srgbClr>
            </a:outerShdw>
          </a:effectLst>
        </p:spPr>
      </p:cxnSp>
      <p:sp>
        <p:nvSpPr>
          <p:cNvPr id="173063" name="Line 7"/>
          <p:cNvSpPr>
            <a:spLocks noChangeShapeType="1"/>
          </p:cNvSpPr>
          <p:nvPr/>
        </p:nvSpPr>
        <p:spPr bwMode="auto">
          <a:xfrm flipH="1">
            <a:off x="1079500" y="4016201"/>
            <a:ext cx="431800"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a:defRPr/>
            </a:pPr>
            <a:endParaRPr lang="zh-CN" altLang="en-US"/>
          </a:p>
        </p:txBody>
      </p:sp>
      <p:sp>
        <p:nvSpPr>
          <p:cNvPr id="173064" name="Line 8"/>
          <p:cNvSpPr>
            <a:spLocks noChangeShapeType="1"/>
          </p:cNvSpPr>
          <p:nvPr/>
        </p:nvSpPr>
        <p:spPr bwMode="auto">
          <a:xfrm flipV="1">
            <a:off x="1079500" y="3224039"/>
            <a:ext cx="0" cy="792163"/>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a:defRPr/>
            </a:pPr>
            <a:endParaRPr lang="zh-CN" altLang="en-US"/>
          </a:p>
        </p:txBody>
      </p:sp>
      <p:sp>
        <p:nvSpPr>
          <p:cNvPr id="173065" name="Line 9"/>
          <p:cNvSpPr>
            <a:spLocks noChangeShapeType="1"/>
          </p:cNvSpPr>
          <p:nvPr/>
        </p:nvSpPr>
        <p:spPr bwMode="auto">
          <a:xfrm>
            <a:off x="1079500" y="3224039"/>
            <a:ext cx="431800"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a:defRPr/>
            </a:pPr>
            <a:endParaRPr lang="zh-CN" altLang="en-US"/>
          </a:p>
        </p:txBody>
      </p:sp>
      <p:sp>
        <p:nvSpPr>
          <p:cNvPr id="173066" name="Line 10"/>
          <p:cNvSpPr>
            <a:spLocks noChangeShapeType="1"/>
          </p:cNvSpPr>
          <p:nvPr/>
        </p:nvSpPr>
        <p:spPr bwMode="auto">
          <a:xfrm flipH="1">
            <a:off x="1223963" y="6176789"/>
            <a:ext cx="431800"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a:defRPr/>
            </a:pPr>
            <a:endParaRPr lang="zh-CN" altLang="en-US"/>
          </a:p>
        </p:txBody>
      </p:sp>
      <p:sp>
        <p:nvSpPr>
          <p:cNvPr id="173067" name="Line 11"/>
          <p:cNvSpPr>
            <a:spLocks noChangeShapeType="1"/>
          </p:cNvSpPr>
          <p:nvPr/>
        </p:nvSpPr>
        <p:spPr bwMode="auto">
          <a:xfrm flipV="1">
            <a:off x="1223963" y="5457651"/>
            <a:ext cx="0" cy="719139"/>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a:defRPr/>
            </a:pPr>
            <a:endParaRPr lang="zh-CN" altLang="en-US"/>
          </a:p>
        </p:txBody>
      </p:sp>
      <p:sp>
        <p:nvSpPr>
          <p:cNvPr id="173068" name="Line 12"/>
          <p:cNvSpPr>
            <a:spLocks noChangeShapeType="1"/>
          </p:cNvSpPr>
          <p:nvPr/>
        </p:nvSpPr>
        <p:spPr bwMode="auto">
          <a:xfrm>
            <a:off x="1223963" y="5457651"/>
            <a:ext cx="360362"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a:defRPr/>
            </a:pPr>
            <a:endParaRPr lang="zh-CN" altLang="en-US"/>
          </a:p>
        </p:txBody>
      </p:sp>
      <p:sp>
        <p:nvSpPr>
          <p:cNvPr id="173069" name="Rectangle 13"/>
          <p:cNvSpPr>
            <a:spLocks noChangeArrowheads="1"/>
          </p:cNvSpPr>
          <p:nvPr/>
        </p:nvSpPr>
        <p:spPr bwMode="auto">
          <a:xfrm>
            <a:off x="3203576" y="2633490"/>
            <a:ext cx="5508625" cy="1508105"/>
          </a:xfrm>
          <a:prstGeom prst="rect">
            <a:avLst/>
          </a:prstGeom>
          <a:noFill/>
          <a:ln w="9525" algn="ctr">
            <a:noFill/>
            <a:miter lim="800000"/>
          </a:ln>
        </p:spPr>
        <p:txBody>
          <a:bodyPr>
            <a:spAutoFit/>
          </a:bodyPr>
          <a:lstStyle/>
          <a:p>
            <a:pPr eaLnBrk="1" hangingPunct="1">
              <a:spcBef>
                <a:spcPct val="0"/>
              </a:spcBef>
            </a:pPr>
            <a:r>
              <a:rPr kumimoji="1" lang="zh-CN" altLang="en-US" sz="2400">
                <a:solidFill>
                  <a:srgbClr val="3333CC"/>
                </a:solidFill>
                <a:latin typeface="Times New Roman" panose="02020603050405020304" pitchFamily="18" charset="0"/>
              </a:rPr>
              <a:t>  </a:t>
            </a:r>
            <a:r>
              <a:rPr kumimoji="1" lang="zh-CN" altLang="en-US" sz="2400">
                <a:solidFill>
                  <a:srgbClr val="008AF2"/>
                </a:solidFill>
                <a:latin typeface="Times New Roman" panose="02020603050405020304" pitchFamily="18" charset="0"/>
              </a:rPr>
              <a:t>分析：同步关系：</a:t>
            </a:r>
            <a:endParaRPr kumimoji="1" lang="zh-CN" altLang="en-US" sz="2400">
              <a:solidFill>
                <a:srgbClr val="008AF2"/>
              </a:solidFill>
              <a:latin typeface="Times New Roman" panose="02020603050405020304" pitchFamily="18" charset="0"/>
            </a:endParaRPr>
          </a:p>
          <a:p>
            <a:pPr eaLnBrk="1" hangingPunct="1">
              <a:spcBef>
                <a:spcPct val="0"/>
              </a:spcBef>
            </a:pPr>
            <a:endParaRPr kumimoji="1" lang="zh-CN" altLang="en-US" sz="1000">
              <a:solidFill>
                <a:srgbClr val="3333CC"/>
              </a:solidFill>
              <a:latin typeface="Times New Roman" panose="02020603050405020304" pitchFamily="18" charset="0"/>
            </a:endParaRPr>
          </a:p>
          <a:p>
            <a:pPr eaLnBrk="1" hangingPunct="1">
              <a:spcBef>
                <a:spcPct val="0"/>
              </a:spcBef>
            </a:pPr>
            <a:r>
              <a:rPr kumimoji="1" lang="zh-CN" altLang="en-US" sz="2400">
                <a:latin typeface="宋体" panose="02010600030101010101" pitchFamily="2" charset="-122"/>
              </a:rPr>
              <a:t>（</a:t>
            </a:r>
            <a:r>
              <a:rPr kumimoji="1" lang="en-US" altLang="zh-CN" sz="2400">
                <a:latin typeface="宋体" panose="02010600030101010101" pitchFamily="2" charset="-122"/>
              </a:rPr>
              <a:t>1</a:t>
            </a:r>
            <a:r>
              <a:rPr kumimoji="1" lang="zh-CN" altLang="en-US" sz="2400">
                <a:latin typeface="宋体" panose="02010600030101010101" pitchFamily="2" charset="-122"/>
              </a:rPr>
              <a:t>）售票员关闭车门→ 司机启动车辆</a:t>
            </a:r>
            <a:endParaRPr kumimoji="1" lang="zh-CN" altLang="en-US" sz="2400">
              <a:latin typeface="宋体" panose="02010600030101010101" pitchFamily="2" charset="-122"/>
            </a:endParaRPr>
          </a:p>
          <a:p>
            <a:pPr eaLnBrk="1" hangingPunct="1">
              <a:spcBef>
                <a:spcPct val="0"/>
              </a:spcBef>
            </a:pPr>
            <a:endParaRPr kumimoji="1" lang="zh-CN" altLang="en-US" sz="1000">
              <a:latin typeface="宋体" panose="02010600030101010101" pitchFamily="2" charset="-122"/>
            </a:endParaRPr>
          </a:p>
          <a:p>
            <a:pPr eaLnBrk="1" hangingPunct="1">
              <a:spcBef>
                <a:spcPct val="0"/>
              </a:spcBef>
            </a:pPr>
            <a:r>
              <a:rPr kumimoji="1" lang="zh-CN" altLang="en-US" sz="2400">
                <a:latin typeface="宋体" panose="02010600030101010101" pitchFamily="2" charset="-122"/>
              </a:rPr>
              <a:t>（</a:t>
            </a:r>
            <a:r>
              <a:rPr kumimoji="1" lang="en-US" altLang="zh-CN" sz="2400">
                <a:latin typeface="宋体" panose="02010600030101010101" pitchFamily="2" charset="-122"/>
              </a:rPr>
              <a:t>2</a:t>
            </a:r>
            <a:r>
              <a:rPr kumimoji="1" lang="zh-CN" altLang="en-US" sz="2400">
                <a:latin typeface="宋体" panose="02010600030101010101" pitchFamily="2" charset="-122"/>
              </a:rPr>
              <a:t>）司机到站停车</a:t>
            </a:r>
            <a:r>
              <a:rPr kumimoji="1" lang="zh-CN" altLang="en-US" sz="2400"/>
              <a:t>→ 售票员打开车门</a:t>
            </a:r>
            <a:endParaRPr kumimoji="1" lang="zh-CN" altLang="en-US" sz="2400"/>
          </a:p>
        </p:txBody>
      </p:sp>
      <p:sp>
        <p:nvSpPr>
          <p:cNvPr id="16" name="Rectangle 3"/>
          <p:cNvSpPr>
            <a:spLocks noChangeArrowheads="1"/>
          </p:cNvSpPr>
          <p:nvPr/>
        </p:nvSpPr>
        <p:spPr bwMode="auto">
          <a:xfrm>
            <a:off x="3205164" y="4395615"/>
            <a:ext cx="6370637" cy="1383665"/>
          </a:xfrm>
          <a:prstGeom prst="rect">
            <a:avLst/>
          </a:prstGeom>
          <a:noFill/>
          <a:ln w="9525" algn="ctr">
            <a:noFill/>
            <a:miter lim="800000"/>
          </a:ln>
        </p:spPr>
        <p:txBody>
          <a:bodyPr>
            <a:spAutoFit/>
          </a:bodyPr>
          <a:lstStyle/>
          <a:p>
            <a:pPr eaLnBrk="1" hangingPunct="1">
              <a:spcBef>
                <a:spcPct val="0"/>
              </a:spcBef>
            </a:pPr>
            <a:r>
              <a:rPr kumimoji="1" lang="zh-CN" altLang="en-US" sz="2800">
                <a:latin typeface="Times New Roman" panose="02020603050405020304" pitchFamily="18" charset="0"/>
              </a:rPr>
              <a:t> </a:t>
            </a:r>
            <a:r>
              <a:rPr kumimoji="1" lang="zh-CN" altLang="en-US" sz="2400">
                <a:solidFill>
                  <a:srgbClr val="008AF2"/>
                </a:solidFill>
                <a:latin typeface="Times New Roman" panose="02020603050405020304" pitchFamily="18" charset="0"/>
              </a:rPr>
              <a:t>信号量设置：  </a:t>
            </a:r>
            <a:endParaRPr kumimoji="1" lang="en-US" altLang="zh-CN" sz="2400">
              <a:solidFill>
                <a:srgbClr val="008AF2"/>
              </a:solidFill>
              <a:latin typeface="Times New Roman" panose="02020603050405020304" pitchFamily="18" charset="0"/>
            </a:endParaRPr>
          </a:p>
          <a:p>
            <a:pPr eaLnBrk="1" hangingPunct="1">
              <a:spcBef>
                <a:spcPct val="0"/>
              </a:spcBef>
            </a:pPr>
            <a:r>
              <a:rPr kumimoji="1" lang="en-US" altLang="zh-CN" sz="2800">
                <a:latin typeface="Times New Roman" panose="02020603050405020304" pitchFamily="18" charset="0"/>
              </a:rPr>
              <a:t>semaphore drive_sem={0,</a:t>
            </a:r>
            <a:r>
              <a:rPr kumimoji="1" lang="en-US" altLang="zh-CN" sz="2400">
                <a:latin typeface="Times New Roman" panose="02020603050405020304" pitchFamily="18" charset="0"/>
              </a:rPr>
              <a:t>NULL</a:t>
            </a:r>
            <a:r>
              <a:rPr kumimoji="1" lang="en-US" altLang="zh-CN" sz="2800">
                <a:latin typeface="Times New Roman" panose="02020603050405020304" pitchFamily="18" charset="0"/>
              </a:rPr>
              <a:t>};</a:t>
            </a:r>
            <a:endParaRPr kumimoji="1" lang="en-US" altLang="zh-CN" sz="2800">
              <a:latin typeface="Times New Roman" panose="02020603050405020304" pitchFamily="18" charset="0"/>
            </a:endParaRPr>
          </a:p>
          <a:p>
            <a:pPr eaLnBrk="1" hangingPunct="1">
              <a:spcBef>
                <a:spcPct val="0"/>
              </a:spcBef>
            </a:pPr>
            <a:r>
              <a:rPr kumimoji="1" lang="en-US" altLang="zh-CN" sz="2800">
                <a:latin typeface="Times New Roman" panose="02020603050405020304" pitchFamily="18" charset="0"/>
              </a:rPr>
              <a:t>semaphore conductor_sem={0,</a:t>
            </a:r>
            <a:r>
              <a:rPr kumimoji="1" lang="en-US" altLang="zh-CN" sz="2400">
                <a:latin typeface="Times New Roman" panose="02020603050405020304" pitchFamily="18" charset="0"/>
              </a:rPr>
              <a:t>NULL</a:t>
            </a:r>
            <a:r>
              <a:rPr kumimoji="1" lang="en-US" altLang="zh-CN" sz="2800">
                <a:latin typeface="Times New Roman" panose="02020603050405020304" pitchFamily="18" charset="0"/>
              </a:rPr>
              <a:t>};                 </a:t>
            </a:r>
            <a:endParaRPr kumimoji="1" lang="en-US" altLang="zh-CN" sz="2800">
              <a:latin typeface="Times New Roman" panose="02020603050405020304" pitchFamily="18" charset="0"/>
            </a:endParaRPr>
          </a:p>
        </p:txBody>
      </p:sp>
      <p:cxnSp>
        <p:nvCxnSpPr>
          <p:cNvPr id="4" name="直接箭头连接符 3"/>
          <p:cNvCxnSpPr>
            <a:cxnSpLocks noChangeShapeType="1"/>
          </p:cNvCxnSpPr>
          <p:nvPr/>
        </p:nvCxnSpPr>
        <p:spPr bwMode="auto">
          <a:xfrm flipV="1">
            <a:off x="5795963" y="3387551"/>
            <a:ext cx="595312" cy="1701800"/>
          </a:xfrm>
          <a:prstGeom prst="straightConnector1">
            <a:avLst/>
          </a:prstGeom>
          <a:noFill/>
          <a:ln w="28575" algn="ctr">
            <a:solidFill>
              <a:srgbClr val="FF0000"/>
            </a:solidFill>
            <a:round/>
            <a:tailEnd type="arrow" w="med" len="med"/>
          </a:ln>
        </p:spPr>
      </p:cxnSp>
      <p:cxnSp>
        <p:nvCxnSpPr>
          <p:cNvPr id="21" name="直接箭头连接符 20"/>
          <p:cNvCxnSpPr>
            <a:cxnSpLocks noChangeShapeType="1"/>
          </p:cNvCxnSpPr>
          <p:nvPr/>
        </p:nvCxnSpPr>
        <p:spPr bwMode="auto">
          <a:xfrm flipV="1">
            <a:off x="6353175" y="4016201"/>
            <a:ext cx="38100" cy="1441451"/>
          </a:xfrm>
          <a:prstGeom prst="straightConnector1">
            <a:avLst/>
          </a:prstGeom>
          <a:noFill/>
          <a:ln w="28575" algn="ctr">
            <a:solidFill>
              <a:srgbClr val="FF0000"/>
            </a:solidFill>
            <a:round/>
            <a:tailEnd type="arrow" w="med" len="med"/>
          </a:ln>
        </p:spPr>
      </p:cxnSp>
      <p:sp>
        <p:nvSpPr>
          <p:cNvPr id="18" name="矩形 17"/>
          <p:cNvSpPr/>
          <p:nvPr/>
        </p:nvSpPr>
        <p:spPr>
          <a:xfrm>
            <a:off x="2699792" y="116634"/>
            <a:ext cx="4926349" cy="584775"/>
          </a:xfrm>
          <a:prstGeom prst="rect">
            <a:avLst/>
          </a:prstGeom>
        </p:spPr>
        <p:txBody>
          <a:bodyPr wrap="none">
            <a:spAutoFit/>
          </a:bodyPr>
          <a:lstStyle/>
          <a:p>
            <a:r>
              <a:rPr lang="en-US" altLang="zh-CN" sz="3200" kern="0" dirty="0" smtClean="0">
                <a:solidFill>
                  <a:srgbClr val="0000FF"/>
                </a:solidFill>
                <a:latin typeface="+mn-ea"/>
              </a:rPr>
              <a:t>3.4.2</a:t>
            </a:r>
            <a:r>
              <a:rPr lang="zh-CN" altLang="en-US" sz="3200" kern="0" dirty="0" smtClean="0">
                <a:solidFill>
                  <a:srgbClr val="0000FF"/>
                </a:solidFill>
                <a:latin typeface="+mn-ea"/>
              </a:rPr>
              <a:t>进程同步机制及应用</a:t>
            </a:r>
            <a:endParaRPr lang="zh-CN" altLang="en-US" sz="3200" dirty="0"/>
          </a:p>
        </p:txBody>
      </p:sp>
      <p:sp>
        <p:nvSpPr>
          <p:cNvPr id="19" name="Rectangle 2"/>
          <p:cNvSpPr txBox="1">
            <a:spLocks noChangeArrowheads="1"/>
          </p:cNvSpPr>
          <p:nvPr/>
        </p:nvSpPr>
        <p:spPr bwMode="auto">
          <a:xfrm>
            <a:off x="250825" y="476672"/>
            <a:ext cx="5113263" cy="1296144"/>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800" b="1" i="0" u="none" strike="noStrike" kern="0" cap="none" spc="0" normalizeH="0" baseline="0" noProof="0" dirty="0" smtClean="0">
                <a:ln>
                  <a:noFill/>
                </a:ln>
                <a:solidFill>
                  <a:srgbClr val="0000FF"/>
                </a:solidFill>
                <a:effectLst/>
                <a:uLnTx/>
                <a:uFillTx/>
                <a:latin typeface="+mn-ea"/>
                <a:ea typeface="+mn-ea"/>
                <a:cs typeface="+mj-cs"/>
              </a:rPr>
              <a:t> </a:t>
            </a:r>
            <a:r>
              <a:rPr kumimoji="0" lang="en-US" altLang="zh-CN" sz="2800" b="1" i="0" u="none" strike="noStrike" kern="0" cap="none" spc="0" normalizeH="0" baseline="0" noProof="0" dirty="0" smtClean="0">
                <a:ln>
                  <a:noFill/>
                </a:ln>
                <a:solidFill>
                  <a:srgbClr val="C00000"/>
                </a:solidFill>
                <a:effectLst/>
                <a:uLnTx/>
                <a:uFillTx/>
                <a:latin typeface="+mn-ea"/>
                <a:ea typeface="+mn-ea"/>
                <a:cs typeface="+mj-cs"/>
              </a:rPr>
              <a:t>4. </a:t>
            </a:r>
            <a:r>
              <a:rPr kumimoji="0" lang="zh-CN" altLang="en-US" sz="2800" b="1" i="0" u="none" strike="noStrike" kern="0" cap="none" spc="0" normalizeH="0" baseline="0" noProof="0" dirty="0" smtClean="0">
                <a:ln>
                  <a:noFill/>
                </a:ln>
                <a:solidFill>
                  <a:srgbClr val="C00000"/>
                </a:solidFill>
                <a:effectLst/>
                <a:uLnTx/>
                <a:uFillTx/>
                <a:latin typeface="+mn-ea"/>
                <a:ea typeface="+mn-ea"/>
                <a:cs typeface="+mj-cs"/>
              </a:rPr>
              <a:t>信号量机制</a:t>
            </a:r>
            <a:endParaRPr kumimoji="0" lang="en-US" altLang="zh-CN" sz="2800" b="1" i="0" u="none" strike="noStrike" kern="0" cap="none" spc="0" normalizeH="0" baseline="0" noProof="0" dirty="0" smtClean="0">
              <a:ln>
                <a:noFill/>
              </a:ln>
              <a:solidFill>
                <a:srgbClr val="C00000"/>
              </a:solidFill>
              <a:effectLst/>
              <a:uLnTx/>
              <a:uFillTx/>
              <a:latin typeface="+mn-ea"/>
              <a:ea typeface="+mn-ea"/>
              <a:cs typeface="+mj-cs"/>
            </a:endParaRPr>
          </a:p>
          <a:p>
            <a:pPr marL="0" marR="0" lvl="0" indent="0" algn="l" defTabSz="914400" rtl="0" eaLnBrk="0" fontAlgn="base" latinLnBrk="0" hangingPunct="0">
              <a:lnSpc>
                <a:spcPct val="130000"/>
              </a:lnSpc>
              <a:spcBef>
                <a:spcPct val="0"/>
              </a:spcBef>
              <a:spcAft>
                <a:spcPct val="0"/>
              </a:spcAft>
              <a:buClrTx/>
              <a:buSzTx/>
              <a:buFont typeface="Wingdings" panose="05000000000000000000" pitchFamily="2" charset="2"/>
              <a:buChar char="n"/>
              <a:defRPr/>
            </a:pPr>
            <a:r>
              <a:rPr lang="en-US" altLang="zh-CN" sz="2400" kern="0" dirty="0" smtClean="0">
                <a:solidFill>
                  <a:srgbClr val="7030A0"/>
                </a:solidFill>
                <a:latin typeface="+mn-ea"/>
                <a:ea typeface="+mn-ea"/>
                <a:cs typeface="+mj-cs"/>
              </a:rPr>
              <a:t> </a:t>
            </a:r>
            <a:r>
              <a:rPr lang="zh-CN" altLang="en-US" sz="2400" kern="0" dirty="0" smtClean="0">
                <a:solidFill>
                  <a:srgbClr val="7030A0"/>
                </a:solidFill>
                <a:latin typeface="+mn-ea"/>
                <a:ea typeface="+mn-ea"/>
                <a:cs typeface="+mj-cs"/>
              </a:rPr>
              <a:t>利用信号量机制实现同步</a:t>
            </a:r>
            <a:endParaRPr kumimoji="0" lang="en-US" altLang="zh-CN" sz="2400" b="1" i="0" u="none" strike="noStrike" kern="0" cap="none" spc="0" normalizeH="0" baseline="0" noProof="0" dirty="0">
              <a:ln>
                <a:noFill/>
              </a:ln>
              <a:solidFill>
                <a:srgbClr val="7030A0"/>
              </a:solidFill>
              <a:effectLst/>
              <a:uLnTx/>
              <a:uFillTx/>
              <a:latin typeface="+mn-ea"/>
              <a:ea typeface="+mn-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3069">
                                            <p:txEl>
                                              <p:pRg st="0" end="0"/>
                                            </p:txEl>
                                          </p:spTgt>
                                        </p:tgtEl>
                                        <p:attrNameLst>
                                          <p:attrName>style.visibility</p:attrName>
                                        </p:attrNameLst>
                                      </p:cBhvr>
                                      <p:to>
                                        <p:strVal val="visible"/>
                                      </p:to>
                                    </p:set>
                                    <p:animEffect transition="in" filter="box(in)">
                                      <p:cBhvr>
                                        <p:cTn id="7" dur="500"/>
                                        <p:tgtEl>
                                          <p:spTgt spid="1730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3069">
                                            <p:txEl>
                                              <p:pRg st="2" end="2"/>
                                            </p:txEl>
                                          </p:spTgt>
                                        </p:tgtEl>
                                        <p:attrNameLst>
                                          <p:attrName>style.visibility</p:attrName>
                                        </p:attrNameLst>
                                      </p:cBhvr>
                                      <p:to>
                                        <p:strVal val="visible"/>
                                      </p:to>
                                    </p:set>
                                    <p:animEffect transition="in" filter="box(in)">
                                      <p:cBhvr>
                                        <p:cTn id="12" dur="500"/>
                                        <p:tgtEl>
                                          <p:spTgt spid="17306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3069">
                                            <p:txEl>
                                              <p:pRg st="4" end="4"/>
                                            </p:txEl>
                                          </p:spTgt>
                                        </p:tgtEl>
                                        <p:attrNameLst>
                                          <p:attrName>style.visibility</p:attrName>
                                        </p:attrNameLst>
                                      </p:cBhvr>
                                      <p:to>
                                        <p:strVal val="visible"/>
                                      </p:to>
                                    </p:set>
                                    <p:animEffect transition="in" filter="box(in)">
                                      <p:cBhvr>
                                        <p:cTn id="17" dur="500"/>
                                        <p:tgtEl>
                                          <p:spTgt spid="17306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box(in)">
                                      <p:cBhvr>
                                        <p:cTn id="22" dur="5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animEffect transition="in" filter="box(in)">
                                      <p:cBhvr>
                                        <p:cTn id="27" dur="500"/>
                                        <p:tgtEl>
                                          <p:spTgt spid="1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6">
                                            <p:txEl>
                                              <p:pRg st="2" end="2"/>
                                            </p:txEl>
                                          </p:spTgt>
                                        </p:tgtEl>
                                        <p:attrNameLst>
                                          <p:attrName>style.visibility</p:attrName>
                                        </p:attrNameLst>
                                      </p:cBhvr>
                                      <p:to>
                                        <p:strVal val="visible"/>
                                      </p:to>
                                    </p:set>
                                    <p:animEffect transition="in" filter="box(in)">
                                      <p:cBhvr>
                                        <p:cTn id="37" dur="500"/>
                                        <p:tgtEl>
                                          <p:spTgt spid="1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arn(inVertical)">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250825" y="620714"/>
            <a:ext cx="2348720" cy="461665"/>
          </a:xfrm>
          <a:prstGeom prst="rect">
            <a:avLst/>
          </a:prstGeom>
          <a:noFill/>
          <a:ln w="9525" algn="ctr">
            <a:noFill/>
            <a:miter lim="800000"/>
          </a:ln>
        </p:spPr>
        <p:txBody>
          <a:bodyPr wrap="none">
            <a:spAutoFit/>
          </a:bodyPr>
          <a:lstStyle/>
          <a:p>
            <a:pPr eaLnBrk="1" hangingPunct="1">
              <a:spcBef>
                <a:spcPct val="0"/>
              </a:spcBef>
            </a:pPr>
            <a:r>
              <a:rPr kumimoji="1" lang="zh-CN" altLang="en-US" sz="2400" dirty="0">
                <a:solidFill>
                  <a:srgbClr val="FF0000"/>
                </a:solidFill>
                <a:latin typeface="Times New Roman" panose="02020603050405020304" pitchFamily="18" charset="0"/>
              </a:rPr>
              <a:t>例</a:t>
            </a:r>
            <a:r>
              <a:rPr kumimoji="1" lang="en-US" altLang="zh-CN" sz="2400" dirty="0" smtClean="0">
                <a:solidFill>
                  <a:srgbClr val="FF0000"/>
                </a:solidFill>
                <a:latin typeface="Times New Roman" panose="02020603050405020304" pitchFamily="18" charset="0"/>
              </a:rPr>
              <a:t>3  </a:t>
            </a:r>
            <a:r>
              <a:rPr kumimoji="1" lang="zh-CN" altLang="en-US" sz="2400" dirty="0" smtClean="0">
                <a:solidFill>
                  <a:srgbClr val="FF0000"/>
                </a:solidFill>
                <a:latin typeface="Times New Roman" panose="02020603050405020304" pitchFamily="18" charset="0"/>
              </a:rPr>
              <a:t>算法</a:t>
            </a:r>
            <a:r>
              <a:rPr kumimoji="1" lang="zh-CN" altLang="en-US" sz="2400" dirty="0">
                <a:solidFill>
                  <a:srgbClr val="FF0000"/>
                </a:solidFill>
                <a:latin typeface="Times New Roman" panose="02020603050405020304" pitchFamily="18" charset="0"/>
              </a:rPr>
              <a:t>实现：</a:t>
            </a:r>
            <a:endParaRPr kumimoji="1" lang="zh-CN" altLang="en-US" sz="2400" dirty="0">
              <a:solidFill>
                <a:srgbClr val="FF0000"/>
              </a:solidFill>
              <a:latin typeface="Times New Roman" panose="02020603050405020304" pitchFamily="18" charset="0"/>
            </a:endParaRPr>
          </a:p>
        </p:txBody>
      </p:sp>
      <p:cxnSp>
        <p:nvCxnSpPr>
          <p:cNvPr id="66564" name="AutoShape 5"/>
          <p:cNvCxnSpPr>
            <a:cxnSpLocks noChangeShapeType="1"/>
            <a:endCxn id="71683" idx="1"/>
          </p:cNvCxnSpPr>
          <p:nvPr/>
        </p:nvCxnSpPr>
        <p:spPr bwMode="auto">
          <a:xfrm rot="10800000">
            <a:off x="-323850" y="4452939"/>
            <a:ext cx="12700" cy="12700"/>
          </a:xfrm>
          <a:prstGeom prst="bentConnector3">
            <a:avLst>
              <a:gd name="adj1" fmla="val 1800000"/>
            </a:avLst>
          </a:prstGeom>
          <a:noFill/>
          <a:ln w="9525">
            <a:noFill/>
            <a:miter lim="800000"/>
            <a:tailEnd type="triangle" w="med" len="med"/>
          </a:ln>
          <a:effectLst>
            <a:outerShdw dist="17961" dir="2700000" algn="ctr" rotWithShape="0">
              <a:srgbClr val="999999">
                <a:alpha val="50000"/>
              </a:srgbClr>
            </a:outerShdw>
          </a:effectLst>
        </p:spPr>
      </p:cxnSp>
      <p:sp>
        <p:nvSpPr>
          <p:cNvPr id="13" name="Rectangle 2"/>
          <p:cNvSpPr txBox="1">
            <a:spLocks noChangeArrowheads="1"/>
          </p:cNvSpPr>
          <p:nvPr/>
        </p:nvSpPr>
        <p:spPr>
          <a:xfrm>
            <a:off x="2483768" y="53949"/>
            <a:ext cx="6048250" cy="566739"/>
          </a:xfrm>
          <a:prstGeom prst="rect">
            <a:avLst/>
          </a:prstGeom>
        </p:spPr>
        <p:txBody>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5pPr>
            <a:lvl6pPr marL="4572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6pPr>
            <a:lvl7pPr marL="9144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7pPr>
            <a:lvl8pPr marL="13716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8pPr>
            <a:lvl9pPr marL="18288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9pPr>
          </a:lstStyle>
          <a:p>
            <a:pPr lvl="0">
              <a:lnSpc>
                <a:spcPct val="130000"/>
              </a:lnSpc>
              <a:buFont typeface="Wingdings" panose="05000000000000000000" pitchFamily="2" charset="2"/>
              <a:buChar char="n"/>
              <a:defRPr/>
            </a:pPr>
            <a:r>
              <a:rPr lang="en-US" altLang="zh-CN" sz="2800" kern="0" dirty="0" smtClean="0">
                <a:solidFill>
                  <a:srgbClr val="7030A0"/>
                </a:solidFill>
                <a:latin typeface="+mn-ea"/>
                <a:ea typeface="+mn-ea"/>
              </a:rPr>
              <a:t> </a:t>
            </a:r>
            <a:r>
              <a:rPr lang="zh-CN" altLang="en-US" sz="2800" kern="0" dirty="0" smtClean="0">
                <a:solidFill>
                  <a:srgbClr val="7030A0"/>
                </a:solidFill>
                <a:latin typeface="+mn-ea"/>
                <a:ea typeface="+mn-ea"/>
              </a:rPr>
              <a:t>利用信号量机制实现同步</a:t>
            </a:r>
            <a:endParaRPr lang="en-US" altLang="zh-CN" sz="2800" kern="0" dirty="0">
              <a:solidFill>
                <a:srgbClr val="7030A0"/>
              </a:solidFill>
              <a:latin typeface="+mn-ea"/>
              <a:ea typeface="+mn-ea"/>
            </a:endParaRPr>
          </a:p>
        </p:txBody>
      </p:sp>
      <p:graphicFrame>
        <p:nvGraphicFramePr>
          <p:cNvPr id="18" name="表格 17"/>
          <p:cNvGraphicFramePr>
            <a:graphicFrameLocks noGrp="1"/>
          </p:cNvGraphicFramePr>
          <p:nvPr>
            <p:custDataLst>
              <p:tags r:id="rId1"/>
            </p:custDataLst>
          </p:nvPr>
        </p:nvGraphicFramePr>
        <p:xfrm>
          <a:off x="144463" y="1341437"/>
          <a:ext cx="8892480" cy="4907280"/>
        </p:xfrm>
        <a:graphic>
          <a:graphicData uri="http://schemas.openxmlformats.org/drawingml/2006/table">
            <a:tbl>
              <a:tblPr firstRow="1" bandRow="1">
                <a:tableStyleId>{5C22544A-7EE6-4342-B048-85BDC9FD1C3A}</a:tableStyleId>
              </a:tblPr>
              <a:tblGrid>
                <a:gridCol w="4208439"/>
                <a:gridCol w="4684041"/>
              </a:tblGrid>
              <a:tr h="792088">
                <a:tc gridSpan="2">
                  <a:txBody>
                    <a:bodyPr/>
                    <a:lstStyle/>
                    <a:p>
                      <a:pPr marL="0" marR="0" indent="0" algn="l" defTabSz="914400" rtl="0" eaLnBrk="1" fontAlgn="auto" latinLnBrk="0" hangingPunct="1">
                        <a:lnSpc>
                          <a:spcPct val="100000"/>
                        </a:lnSpc>
                        <a:spcBef>
                          <a:spcPct val="0"/>
                        </a:spcBef>
                        <a:spcAft>
                          <a:spcPts val="0"/>
                        </a:spcAft>
                        <a:buClrTx/>
                        <a:buSzTx/>
                        <a:buFontTx/>
                        <a:buNone/>
                        <a:defRPr/>
                      </a:pPr>
                      <a:r>
                        <a:rPr kumimoji="1" lang="en-US" altLang="zh-CN" sz="2300" baseline="0" dirty="0" smtClean="0">
                          <a:solidFill>
                            <a:schemeClr val="tx1"/>
                          </a:solidFill>
                          <a:latin typeface="Times New Roman" panose="02020603050405020304" pitchFamily="18" charset="0"/>
                        </a:rPr>
                        <a:t> semaphore </a:t>
                      </a:r>
                      <a:r>
                        <a:rPr kumimoji="1" lang="en-US" altLang="zh-CN" sz="2300" baseline="0" dirty="0" err="1" smtClean="0">
                          <a:solidFill>
                            <a:schemeClr val="tx1"/>
                          </a:solidFill>
                          <a:latin typeface="Times New Roman" panose="02020603050405020304" pitchFamily="18" charset="0"/>
                        </a:rPr>
                        <a:t>drive_sem</a:t>
                      </a:r>
                      <a:r>
                        <a:rPr kumimoji="1" lang="en-US" altLang="zh-CN" sz="2300" baseline="0" dirty="0" smtClean="0">
                          <a:solidFill>
                            <a:schemeClr val="tx1"/>
                          </a:solidFill>
                          <a:latin typeface="Times New Roman" panose="02020603050405020304" pitchFamily="18" charset="0"/>
                        </a:rPr>
                        <a:t>={0,NULL};               </a:t>
                      </a:r>
                      <a:r>
                        <a:rPr kumimoji="1" lang="zh-CN" altLang="en-US" sz="2300" baseline="0" dirty="0" smtClean="0">
                          <a:solidFill>
                            <a:schemeClr val="tx1"/>
                          </a:solidFill>
                          <a:latin typeface="宋体" panose="02010600030101010101" pitchFamily="2" charset="-122"/>
                        </a:rPr>
                        <a:t>关闭车门→启动车辆</a:t>
                      </a:r>
                      <a:endParaRPr kumimoji="1" lang="en-US" altLang="zh-CN" sz="2300" baseline="0" dirty="0" smtClean="0">
                        <a:solidFill>
                          <a:schemeClr val="tx1"/>
                        </a:solidFill>
                        <a:latin typeface="Times New Roman" panose="02020603050405020304" pitchFamily="18" charset="0"/>
                      </a:endParaRPr>
                    </a:p>
                    <a:p>
                      <a:pPr marL="0" marR="0" indent="0" algn="l" defTabSz="914400" rtl="0" eaLnBrk="1" fontAlgn="auto" latinLnBrk="0" hangingPunct="1">
                        <a:lnSpc>
                          <a:spcPct val="100000"/>
                        </a:lnSpc>
                        <a:spcBef>
                          <a:spcPct val="0"/>
                        </a:spcBef>
                        <a:spcAft>
                          <a:spcPts val="0"/>
                        </a:spcAft>
                        <a:buClrTx/>
                        <a:buSzTx/>
                        <a:buFontTx/>
                        <a:buNone/>
                        <a:defRPr/>
                      </a:pPr>
                      <a:r>
                        <a:rPr kumimoji="1" lang="en-US" altLang="zh-CN" sz="2300" baseline="0" dirty="0" smtClean="0">
                          <a:solidFill>
                            <a:schemeClr val="tx1"/>
                          </a:solidFill>
                          <a:latin typeface="Times New Roman" panose="02020603050405020304" pitchFamily="18" charset="0"/>
                        </a:rPr>
                        <a:t> semaphore </a:t>
                      </a:r>
                      <a:r>
                        <a:rPr kumimoji="1" lang="en-US" altLang="zh-CN" sz="2300" baseline="0" dirty="0" err="1" smtClean="0">
                          <a:solidFill>
                            <a:schemeClr val="tx1"/>
                          </a:solidFill>
                          <a:latin typeface="Times New Roman" panose="02020603050405020304" pitchFamily="18" charset="0"/>
                        </a:rPr>
                        <a:t>conductor_sem</a:t>
                      </a:r>
                      <a:r>
                        <a:rPr kumimoji="1" lang="en-US" altLang="zh-CN" sz="2300" baseline="0" dirty="0" smtClean="0">
                          <a:solidFill>
                            <a:schemeClr val="tx1"/>
                          </a:solidFill>
                          <a:latin typeface="Times New Roman" panose="02020603050405020304" pitchFamily="18" charset="0"/>
                        </a:rPr>
                        <a:t>={0,NULL};       </a:t>
                      </a:r>
                      <a:r>
                        <a:rPr kumimoji="1" lang="zh-CN" altLang="en-US" sz="2300" baseline="0" dirty="0" smtClean="0">
                          <a:solidFill>
                            <a:schemeClr val="tx1"/>
                          </a:solidFill>
                          <a:latin typeface="宋体" panose="02010600030101010101" pitchFamily="2" charset="-122"/>
                        </a:rPr>
                        <a:t>到站停车</a:t>
                      </a:r>
                      <a:r>
                        <a:rPr kumimoji="1" lang="zh-CN" altLang="en-US" sz="2300" baseline="0" dirty="0" smtClean="0">
                          <a:solidFill>
                            <a:schemeClr val="tx1"/>
                          </a:solidFill>
                        </a:rPr>
                        <a:t>→打开车门</a:t>
                      </a:r>
                      <a:endParaRPr lang="zh-CN" altLang="en-US" sz="230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14800">
                <a:tc>
                  <a:txBody>
                    <a:bodyPr/>
                    <a:lstStyle/>
                    <a:p>
                      <a:pPr eaLnBrk="1" hangingPunct="1">
                        <a:lnSpc>
                          <a:spcPct val="100000"/>
                        </a:lnSpc>
                        <a:spcBef>
                          <a:spcPct val="0"/>
                        </a:spcBef>
                      </a:pPr>
                      <a:r>
                        <a:rPr kumimoji="1" lang="en-US" altLang="zh-CN" sz="2400" b="0" dirty="0" smtClean="0">
                          <a:latin typeface="+mj-lt"/>
                        </a:rPr>
                        <a:t> program  </a:t>
                      </a:r>
                      <a:r>
                        <a:rPr kumimoji="1" lang="zh-CN" altLang="en-US" sz="2400" b="0" dirty="0" smtClean="0">
                          <a:latin typeface="+mj-lt"/>
                        </a:rPr>
                        <a:t>司机</a:t>
                      </a:r>
                      <a:endParaRPr kumimoji="1" lang="zh-CN" altLang="en-US" sz="2400" b="0" dirty="0" smtClean="0">
                        <a:latin typeface="+mj-lt"/>
                      </a:endParaRPr>
                    </a:p>
                    <a:p>
                      <a:pPr eaLnBrk="1" hangingPunct="1">
                        <a:lnSpc>
                          <a:spcPct val="100000"/>
                        </a:lnSpc>
                        <a:spcBef>
                          <a:spcPct val="0"/>
                        </a:spcBef>
                      </a:pPr>
                      <a:r>
                        <a:rPr kumimoji="1" lang="en-US" altLang="zh-CN" sz="2400" b="0" dirty="0" smtClean="0">
                          <a:latin typeface="+mj-lt"/>
                        </a:rPr>
                        <a:t>  {</a:t>
                      </a:r>
                      <a:endParaRPr kumimoji="1" lang="en-US" altLang="zh-CN" sz="2400" b="0" dirty="0" smtClean="0">
                        <a:latin typeface="+mj-lt"/>
                      </a:endParaRPr>
                    </a:p>
                    <a:p>
                      <a:pPr eaLnBrk="1" hangingPunct="1">
                        <a:lnSpc>
                          <a:spcPct val="100000"/>
                        </a:lnSpc>
                        <a:spcBef>
                          <a:spcPct val="0"/>
                        </a:spcBef>
                      </a:pPr>
                      <a:r>
                        <a:rPr kumimoji="1" lang="en-US" altLang="zh-CN" sz="2400" b="0" dirty="0" smtClean="0">
                          <a:latin typeface="+mj-lt"/>
                        </a:rPr>
                        <a:t>   while(1){</a:t>
                      </a:r>
                      <a:endParaRPr kumimoji="1" lang="en-US" altLang="zh-CN" sz="2400" b="0" dirty="0" smtClean="0">
                        <a:latin typeface="+mj-lt"/>
                      </a:endParaRPr>
                    </a:p>
                    <a:p>
                      <a:pPr eaLnBrk="1" hangingPunct="1">
                        <a:lnSpc>
                          <a:spcPct val="100000"/>
                        </a:lnSpc>
                        <a:spcBef>
                          <a:spcPct val="0"/>
                        </a:spcBef>
                      </a:pPr>
                      <a:r>
                        <a:rPr kumimoji="1" lang="en-US" altLang="zh-CN" sz="2400" b="0" dirty="0" smtClean="0">
                          <a:latin typeface="+mj-lt"/>
                        </a:rPr>
                        <a:t>     </a:t>
                      </a:r>
                      <a:r>
                        <a:rPr kumimoji="1" lang="en-US" altLang="zh-CN" sz="2400" b="0" dirty="0" smtClean="0">
                          <a:solidFill>
                            <a:schemeClr val="accent1"/>
                          </a:solidFill>
                          <a:latin typeface="+mj-lt"/>
                        </a:rPr>
                        <a:t>wait(</a:t>
                      </a:r>
                      <a:r>
                        <a:rPr kumimoji="1" lang="en-US" altLang="zh-CN" sz="2400" b="0" dirty="0" err="1" smtClean="0">
                          <a:solidFill>
                            <a:schemeClr val="accent1"/>
                          </a:solidFill>
                          <a:latin typeface="+mj-lt"/>
                        </a:rPr>
                        <a:t>drive_sem</a:t>
                      </a:r>
                      <a:r>
                        <a:rPr kumimoji="1" lang="en-US" altLang="zh-CN" sz="2400" b="0" dirty="0" smtClean="0">
                          <a:solidFill>
                            <a:schemeClr val="accent1"/>
                          </a:solidFill>
                          <a:latin typeface="+mj-lt"/>
                        </a:rPr>
                        <a:t>)</a:t>
                      </a:r>
                      <a:r>
                        <a:rPr kumimoji="1" lang="zh-CN" altLang="en-US" sz="2400" b="0" dirty="0" smtClean="0">
                          <a:solidFill>
                            <a:schemeClr val="accent1"/>
                          </a:solidFill>
                          <a:latin typeface="+mj-lt"/>
                        </a:rPr>
                        <a:t>；</a:t>
                      </a:r>
                      <a:r>
                        <a:rPr kumimoji="1" lang="zh-CN" altLang="en-US" sz="2000" b="0" dirty="0" smtClean="0">
                          <a:latin typeface="+mj-lt"/>
                        </a:rPr>
                        <a:t>等待关门</a:t>
                      </a:r>
                      <a:endParaRPr kumimoji="1" lang="en-US" altLang="zh-CN" sz="2000" b="0" dirty="0" smtClean="0">
                        <a:latin typeface="+mj-lt"/>
                      </a:endParaRPr>
                    </a:p>
                    <a:p>
                      <a:pPr eaLnBrk="1" hangingPunct="1">
                        <a:lnSpc>
                          <a:spcPct val="100000"/>
                        </a:lnSpc>
                        <a:spcBef>
                          <a:spcPct val="0"/>
                        </a:spcBef>
                      </a:pPr>
                      <a:r>
                        <a:rPr kumimoji="1" lang="en-US" altLang="zh-CN" sz="2400" b="0" dirty="0" smtClean="0">
                          <a:latin typeface="+mj-lt"/>
                        </a:rPr>
                        <a:t>     </a:t>
                      </a:r>
                      <a:r>
                        <a:rPr kumimoji="1" lang="zh-CN" altLang="en-US" sz="2400" b="0" dirty="0" smtClean="0">
                          <a:latin typeface="+mj-lt"/>
                        </a:rPr>
                        <a:t>启动车辆</a:t>
                      </a:r>
                      <a:r>
                        <a:rPr kumimoji="1" lang="en-US" altLang="zh-CN" sz="2400" b="0" dirty="0" smtClean="0">
                          <a:latin typeface="+mj-lt"/>
                        </a:rPr>
                        <a:t>;</a:t>
                      </a:r>
                      <a:endParaRPr kumimoji="1" lang="en-US" altLang="zh-CN" sz="2400" b="0" dirty="0" smtClean="0">
                        <a:latin typeface="+mj-lt"/>
                      </a:endParaRPr>
                    </a:p>
                    <a:p>
                      <a:pPr eaLnBrk="1" hangingPunct="1">
                        <a:lnSpc>
                          <a:spcPct val="100000"/>
                        </a:lnSpc>
                        <a:spcBef>
                          <a:spcPct val="0"/>
                        </a:spcBef>
                      </a:pPr>
                      <a:r>
                        <a:rPr kumimoji="1" lang="zh-CN" altLang="en-US" sz="2000" b="0" dirty="0" smtClean="0">
                          <a:latin typeface="+mj-lt"/>
                        </a:rPr>
                        <a:t>      </a:t>
                      </a:r>
                      <a:r>
                        <a:rPr kumimoji="1" lang="zh-CN" altLang="en-US" sz="2400" b="0" dirty="0" smtClean="0">
                          <a:latin typeface="+mj-lt"/>
                        </a:rPr>
                        <a:t>正常行车；</a:t>
                      </a:r>
                      <a:endParaRPr kumimoji="1" lang="en-US" altLang="zh-CN" sz="2400" b="0" dirty="0" smtClean="0">
                        <a:latin typeface="+mj-lt"/>
                      </a:endParaRPr>
                    </a:p>
                    <a:p>
                      <a:pPr eaLnBrk="1" hangingPunct="1">
                        <a:lnSpc>
                          <a:spcPct val="100000"/>
                        </a:lnSpc>
                        <a:spcBef>
                          <a:spcPct val="0"/>
                        </a:spcBef>
                      </a:pPr>
                      <a:r>
                        <a:rPr kumimoji="1" lang="zh-CN" altLang="en-US" sz="2400" b="0" dirty="0" smtClean="0">
                          <a:latin typeface="+mj-lt"/>
                        </a:rPr>
                        <a:t>     到站停车</a:t>
                      </a:r>
                      <a:r>
                        <a:rPr kumimoji="1" lang="en-US" altLang="zh-CN" sz="2400" b="0" dirty="0" smtClean="0">
                          <a:latin typeface="+mj-lt"/>
                        </a:rPr>
                        <a:t>;</a:t>
                      </a:r>
                      <a:r>
                        <a:rPr kumimoji="1" lang="en-US" altLang="zh-CN" sz="2400" b="0" dirty="0" smtClean="0">
                          <a:solidFill>
                            <a:schemeClr val="accent1"/>
                          </a:solidFill>
                          <a:latin typeface="+mj-lt"/>
                        </a:rPr>
                        <a:t>              </a:t>
                      </a:r>
                      <a:endParaRPr kumimoji="1" lang="en-US" altLang="zh-CN" sz="2400" b="0" dirty="0" smtClean="0">
                        <a:solidFill>
                          <a:schemeClr val="accent1"/>
                        </a:solidFill>
                        <a:latin typeface="+mj-lt"/>
                      </a:endParaRPr>
                    </a:p>
                    <a:p>
                      <a:pPr eaLnBrk="1" hangingPunct="1">
                        <a:lnSpc>
                          <a:spcPct val="100000"/>
                        </a:lnSpc>
                        <a:spcBef>
                          <a:spcPct val="0"/>
                        </a:spcBef>
                      </a:pPr>
                      <a:r>
                        <a:rPr kumimoji="1" lang="en-US" altLang="zh-CN" sz="2400" b="0" dirty="0" smtClean="0">
                          <a:solidFill>
                            <a:schemeClr val="accent1"/>
                          </a:solidFill>
                          <a:latin typeface="+mj-lt"/>
                        </a:rPr>
                        <a:t>     signal(</a:t>
                      </a:r>
                      <a:r>
                        <a:rPr kumimoji="1" lang="en-US" altLang="zh-CN" sz="2400" b="0" dirty="0" err="1" smtClean="0">
                          <a:solidFill>
                            <a:schemeClr val="accent1"/>
                          </a:solidFill>
                          <a:latin typeface="+mj-lt"/>
                        </a:rPr>
                        <a:t>conductor_sem</a:t>
                      </a:r>
                      <a:r>
                        <a:rPr kumimoji="1" lang="en-US" altLang="zh-CN" sz="2400" b="0" dirty="0" smtClean="0">
                          <a:solidFill>
                            <a:schemeClr val="accent1"/>
                          </a:solidFill>
                          <a:latin typeface="+mj-lt"/>
                        </a:rPr>
                        <a:t>)</a:t>
                      </a:r>
                      <a:r>
                        <a:rPr kumimoji="1" lang="zh-CN" altLang="en-US" sz="2400" b="0" dirty="0" smtClean="0">
                          <a:latin typeface="+mj-lt"/>
                        </a:rPr>
                        <a:t>；</a:t>
                      </a:r>
                      <a:endParaRPr kumimoji="1" lang="en-US" altLang="zh-CN" sz="2400" b="0" dirty="0" smtClean="0">
                        <a:latin typeface="+mj-lt"/>
                      </a:endParaRPr>
                    </a:p>
                    <a:p>
                      <a:pPr eaLnBrk="1" hangingPunct="1">
                        <a:lnSpc>
                          <a:spcPct val="100000"/>
                        </a:lnSpc>
                        <a:spcBef>
                          <a:spcPct val="0"/>
                        </a:spcBef>
                      </a:pPr>
                      <a:r>
                        <a:rPr kumimoji="1" lang="en-US" altLang="zh-CN" sz="2400" b="0" dirty="0" smtClean="0">
                          <a:latin typeface="+mj-lt"/>
                        </a:rPr>
                        <a:t>                        </a:t>
                      </a:r>
                      <a:r>
                        <a:rPr kumimoji="1" lang="zh-CN" altLang="en-US" sz="2000" b="0" dirty="0" smtClean="0">
                          <a:latin typeface="+mj-lt"/>
                        </a:rPr>
                        <a:t>唤醒开门</a:t>
                      </a:r>
                      <a:endParaRPr kumimoji="1" lang="en-US" altLang="zh-CN" sz="2000" b="0" dirty="0" smtClean="0">
                        <a:latin typeface="+mj-lt"/>
                      </a:endParaRPr>
                    </a:p>
                    <a:p>
                      <a:pPr lvl="1" eaLnBrk="1" hangingPunct="1">
                        <a:lnSpc>
                          <a:spcPct val="100000"/>
                        </a:lnSpc>
                        <a:spcBef>
                          <a:spcPct val="0"/>
                        </a:spcBef>
                      </a:pPr>
                      <a:r>
                        <a:rPr kumimoji="1" lang="en-US" altLang="zh-CN" sz="2400" b="0" dirty="0" smtClean="0">
                          <a:latin typeface="+mj-lt"/>
                        </a:rPr>
                        <a:t>}</a:t>
                      </a:r>
                      <a:endParaRPr kumimoji="1" lang="en-US" altLang="zh-CN" sz="2400" b="0" dirty="0" smtClean="0">
                        <a:latin typeface="+mj-lt"/>
                      </a:endParaRPr>
                    </a:p>
                    <a:p>
                      <a:pPr eaLnBrk="1" hangingPunct="1">
                        <a:lnSpc>
                          <a:spcPct val="100000"/>
                        </a:lnSpc>
                        <a:spcBef>
                          <a:spcPct val="0"/>
                        </a:spcBef>
                      </a:pPr>
                      <a:r>
                        <a:rPr kumimoji="1" lang="en-US" altLang="zh-CN" sz="2400" b="0" dirty="0" smtClean="0">
                          <a:latin typeface="+mj-lt"/>
                        </a:rPr>
                        <a:t>   }</a:t>
                      </a:r>
                      <a:endParaRPr lang="zh-CN" altLang="en-US" sz="2400" b="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defTabSz="914400" rtl="0" eaLnBrk="1" latinLnBrk="0" hangingPunct="1">
                        <a:lnSpc>
                          <a:spcPct val="100000"/>
                        </a:lnSpc>
                        <a:spcBef>
                          <a:spcPct val="0"/>
                        </a:spcBef>
                      </a:pPr>
                      <a:r>
                        <a:rPr kumimoji="1" lang="zh-CN" altLang="en-US" sz="2400" dirty="0" smtClean="0">
                          <a:latin typeface="Times New Roman" panose="02020603050405020304" pitchFamily="18" charset="0"/>
                        </a:rPr>
                        <a:t> </a:t>
                      </a:r>
                      <a:r>
                        <a:rPr kumimoji="1" lang="en-US" altLang="zh-CN" sz="2400" b="0" kern="1200" dirty="0" smtClean="0">
                          <a:solidFill>
                            <a:schemeClr val="dk1"/>
                          </a:solidFill>
                          <a:latin typeface="+mj-lt"/>
                          <a:ea typeface="+mn-ea"/>
                          <a:cs typeface="+mn-cs"/>
                        </a:rPr>
                        <a:t>program  </a:t>
                      </a:r>
                      <a:r>
                        <a:rPr kumimoji="1" lang="zh-CN" altLang="en-US" sz="2400" b="0" kern="1200" dirty="0" smtClean="0">
                          <a:solidFill>
                            <a:schemeClr val="dk1"/>
                          </a:solidFill>
                          <a:latin typeface="+mj-lt"/>
                          <a:ea typeface="+mn-ea"/>
                          <a:cs typeface="+mn-cs"/>
                        </a:rPr>
                        <a:t>售票员</a:t>
                      </a:r>
                      <a:endParaRPr kumimoji="1" lang="zh-CN" altLang="en-US" sz="2400" b="0" kern="1200" dirty="0" smtClean="0">
                        <a:solidFill>
                          <a:schemeClr val="dk1"/>
                        </a:solidFill>
                        <a:latin typeface="+mj-lt"/>
                        <a:ea typeface="+mn-ea"/>
                        <a:cs typeface="+mn-cs"/>
                      </a:endParaRPr>
                    </a:p>
                    <a:p>
                      <a:pPr algn="l" defTabSz="914400" rtl="0" eaLnBrk="1" latinLnBrk="0" hangingPunct="1">
                        <a:lnSpc>
                          <a:spcPct val="100000"/>
                        </a:lnSpc>
                        <a:spcBef>
                          <a:spcPct val="0"/>
                        </a:spcBef>
                      </a:pPr>
                      <a:r>
                        <a:rPr kumimoji="1" lang="en-US" altLang="zh-CN" sz="2400" b="0" kern="1200" dirty="0" smtClean="0">
                          <a:solidFill>
                            <a:schemeClr val="dk1"/>
                          </a:solidFill>
                          <a:latin typeface="+mj-lt"/>
                          <a:ea typeface="+mn-ea"/>
                          <a:cs typeface="+mn-cs"/>
                        </a:rPr>
                        <a:t> {</a:t>
                      </a:r>
                      <a:endParaRPr kumimoji="1" lang="en-US" altLang="zh-CN" sz="2400" b="0" kern="1200" dirty="0" smtClean="0">
                        <a:solidFill>
                          <a:schemeClr val="dk1"/>
                        </a:solidFill>
                        <a:latin typeface="+mj-lt"/>
                        <a:ea typeface="+mn-ea"/>
                        <a:cs typeface="+mn-cs"/>
                      </a:endParaRPr>
                    </a:p>
                    <a:p>
                      <a:pPr algn="l" defTabSz="914400" rtl="0" eaLnBrk="1" latinLnBrk="0" hangingPunct="1">
                        <a:lnSpc>
                          <a:spcPct val="100000"/>
                        </a:lnSpc>
                        <a:spcBef>
                          <a:spcPct val="0"/>
                        </a:spcBef>
                      </a:pPr>
                      <a:r>
                        <a:rPr kumimoji="1" lang="en-US" altLang="zh-CN" sz="2400" b="0" kern="1200" dirty="0" smtClean="0">
                          <a:solidFill>
                            <a:schemeClr val="dk1"/>
                          </a:solidFill>
                          <a:latin typeface="+mj-lt"/>
                          <a:ea typeface="+mn-ea"/>
                          <a:cs typeface="+mn-cs"/>
                        </a:rPr>
                        <a:t>   while(1){</a:t>
                      </a:r>
                      <a:endParaRPr kumimoji="1" lang="en-US" altLang="zh-CN" sz="2400" b="0" kern="1200" dirty="0" smtClean="0">
                        <a:solidFill>
                          <a:schemeClr val="dk1"/>
                        </a:solidFill>
                        <a:latin typeface="+mj-lt"/>
                        <a:ea typeface="+mn-ea"/>
                        <a:cs typeface="+mn-cs"/>
                      </a:endParaRPr>
                    </a:p>
                    <a:p>
                      <a:pPr algn="l" defTabSz="914400" rtl="0" eaLnBrk="1" latinLnBrk="0" hangingPunct="1">
                        <a:lnSpc>
                          <a:spcPct val="100000"/>
                        </a:lnSpc>
                        <a:spcBef>
                          <a:spcPct val="0"/>
                        </a:spcBef>
                      </a:pPr>
                      <a:r>
                        <a:rPr kumimoji="1" lang="zh-CN" altLang="en-US" sz="2400" b="0" kern="1200" dirty="0" smtClean="0">
                          <a:solidFill>
                            <a:schemeClr val="dk1"/>
                          </a:solidFill>
                          <a:latin typeface="+mj-lt"/>
                          <a:ea typeface="+mn-ea"/>
                          <a:cs typeface="+mn-cs"/>
                        </a:rPr>
                        <a:t>      关闭车门</a:t>
                      </a:r>
                      <a:r>
                        <a:rPr kumimoji="1" lang="en-US" altLang="zh-CN" sz="2400" b="0" kern="1200" dirty="0" smtClean="0">
                          <a:solidFill>
                            <a:schemeClr val="dk1"/>
                          </a:solidFill>
                          <a:latin typeface="+mj-lt"/>
                          <a:ea typeface="+mn-ea"/>
                          <a:cs typeface="+mn-cs"/>
                        </a:rPr>
                        <a:t>;</a:t>
                      </a:r>
                      <a:endParaRPr kumimoji="1" lang="en-US" altLang="zh-CN" sz="2400" b="0" kern="1200" dirty="0" smtClean="0">
                        <a:solidFill>
                          <a:schemeClr val="dk1"/>
                        </a:solidFill>
                        <a:latin typeface="+mj-lt"/>
                        <a:ea typeface="+mn-ea"/>
                        <a:cs typeface="+mn-cs"/>
                      </a:endParaRPr>
                    </a:p>
                    <a:p>
                      <a:pPr algn="l" defTabSz="914400" rtl="0" eaLnBrk="1" latinLnBrk="0" hangingPunct="1">
                        <a:lnSpc>
                          <a:spcPct val="100000"/>
                        </a:lnSpc>
                        <a:spcBef>
                          <a:spcPct val="0"/>
                        </a:spcBef>
                      </a:pPr>
                      <a:r>
                        <a:rPr kumimoji="1" lang="en-US" altLang="zh-CN" sz="2400" b="0" kern="1200" dirty="0" smtClean="0">
                          <a:solidFill>
                            <a:srgbClr val="FF0000"/>
                          </a:solidFill>
                          <a:latin typeface="+mj-lt"/>
                          <a:ea typeface="+mn-ea"/>
                          <a:cs typeface="+mn-cs"/>
                        </a:rPr>
                        <a:t>   signal(</a:t>
                      </a:r>
                      <a:r>
                        <a:rPr kumimoji="1" lang="en-US" altLang="zh-CN" sz="2400" b="0" kern="1200" dirty="0" err="1" smtClean="0">
                          <a:solidFill>
                            <a:srgbClr val="FF0000"/>
                          </a:solidFill>
                          <a:latin typeface="+mj-lt"/>
                          <a:ea typeface="+mn-ea"/>
                          <a:cs typeface="+mn-cs"/>
                        </a:rPr>
                        <a:t>drive_sem</a:t>
                      </a:r>
                      <a:r>
                        <a:rPr kumimoji="1" lang="en-US" altLang="zh-CN" sz="2400" b="0" kern="1200" dirty="0" smtClean="0">
                          <a:solidFill>
                            <a:srgbClr val="FF0000"/>
                          </a:solidFill>
                          <a:latin typeface="+mj-lt"/>
                          <a:ea typeface="+mn-ea"/>
                          <a:cs typeface="+mn-cs"/>
                        </a:rPr>
                        <a:t>)</a:t>
                      </a:r>
                      <a:r>
                        <a:rPr kumimoji="1" lang="zh-CN" altLang="en-US" sz="2400" b="0" kern="1200" dirty="0" smtClean="0">
                          <a:solidFill>
                            <a:schemeClr val="dk1"/>
                          </a:solidFill>
                          <a:latin typeface="+mj-lt"/>
                          <a:ea typeface="+mn-ea"/>
                          <a:cs typeface="+mn-cs"/>
                        </a:rPr>
                        <a:t>；</a:t>
                      </a:r>
                      <a:r>
                        <a:rPr kumimoji="1" lang="zh-CN" altLang="en-US" sz="2000" b="0" kern="1200" dirty="0" smtClean="0">
                          <a:solidFill>
                            <a:schemeClr val="dk1"/>
                          </a:solidFill>
                          <a:latin typeface="+mj-lt"/>
                          <a:ea typeface="+mn-ea"/>
                          <a:cs typeface="+mn-cs"/>
                        </a:rPr>
                        <a:t>唤醒司机开车</a:t>
                      </a:r>
                      <a:endParaRPr kumimoji="1" lang="en-US" altLang="zh-CN" sz="2000" b="0" kern="1200" dirty="0" smtClean="0">
                        <a:solidFill>
                          <a:schemeClr val="dk1"/>
                        </a:solidFill>
                        <a:latin typeface="+mj-lt"/>
                        <a:ea typeface="+mn-ea"/>
                        <a:cs typeface="+mn-cs"/>
                      </a:endParaRPr>
                    </a:p>
                    <a:p>
                      <a:pPr algn="l" defTabSz="914400" rtl="0" eaLnBrk="1" latinLnBrk="0" hangingPunct="1">
                        <a:lnSpc>
                          <a:spcPct val="100000"/>
                        </a:lnSpc>
                        <a:spcBef>
                          <a:spcPct val="0"/>
                        </a:spcBef>
                      </a:pPr>
                      <a:r>
                        <a:rPr kumimoji="1" lang="zh-CN" altLang="en-US" sz="2400" b="0" kern="1200" dirty="0" smtClean="0">
                          <a:solidFill>
                            <a:schemeClr val="dk1"/>
                          </a:solidFill>
                          <a:latin typeface="+mj-lt"/>
                          <a:ea typeface="+mn-ea"/>
                          <a:cs typeface="+mn-cs"/>
                        </a:rPr>
                        <a:t>        售票；</a:t>
                      </a:r>
                      <a:r>
                        <a:rPr kumimoji="1" lang="en-US" altLang="zh-CN" sz="2400" b="0" kern="1200" dirty="0" smtClean="0">
                          <a:solidFill>
                            <a:schemeClr val="dk1"/>
                          </a:solidFill>
                          <a:latin typeface="+mj-lt"/>
                          <a:ea typeface="+mn-ea"/>
                          <a:cs typeface="+mn-cs"/>
                        </a:rPr>
                        <a:t>              </a:t>
                      </a:r>
                      <a:endParaRPr kumimoji="1" lang="en-US" altLang="zh-CN" sz="2400" b="0" kern="1200" dirty="0" smtClean="0">
                        <a:solidFill>
                          <a:schemeClr val="dk1"/>
                        </a:solidFill>
                        <a:latin typeface="+mj-lt"/>
                        <a:ea typeface="+mn-ea"/>
                        <a:cs typeface="+mn-cs"/>
                      </a:endParaRPr>
                    </a:p>
                    <a:p>
                      <a:pPr lvl="1" algn="l" defTabSz="914400" rtl="0" eaLnBrk="1" latinLnBrk="0" hangingPunct="1">
                        <a:lnSpc>
                          <a:spcPct val="100000"/>
                        </a:lnSpc>
                        <a:spcBef>
                          <a:spcPct val="0"/>
                        </a:spcBef>
                      </a:pPr>
                      <a:r>
                        <a:rPr kumimoji="1" lang="en-US" altLang="zh-CN" sz="2400" b="0" kern="1200" dirty="0" smtClean="0">
                          <a:solidFill>
                            <a:srgbClr val="FF0000"/>
                          </a:solidFill>
                          <a:latin typeface="+mj-lt"/>
                          <a:ea typeface="+mn-ea"/>
                          <a:cs typeface="+mn-cs"/>
                        </a:rPr>
                        <a:t>wait(</a:t>
                      </a:r>
                      <a:r>
                        <a:rPr kumimoji="1" lang="en-US" altLang="zh-CN" sz="2400" b="0" kern="1200" dirty="0" err="1" smtClean="0">
                          <a:solidFill>
                            <a:srgbClr val="FF0000"/>
                          </a:solidFill>
                          <a:latin typeface="+mj-lt"/>
                          <a:ea typeface="+mn-ea"/>
                          <a:cs typeface="+mn-cs"/>
                        </a:rPr>
                        <a:t>conductor_sem</a:t>
                      </a:r>
                      <a:r>
                        <a:rPr kumimoji="1" lang="en-US" altLang="zh-CN" sz="2400" b="0" kern="1200" dirty="0" smtClean="0">
                          <a:solidFill>
                            <a:srgbClr val="FF0000"/>
                          </a:solidFill>
                          <a:latin typeface="+mj-lt"/>
                          <a:ea typeface="+mn-ea"/>
                          <a:cs typeface="+mn-cs"/>
                        </a:rPr>
                        <a:t>)</a:t>
                      </a:r>
                      <a:r>
                        <a:rPr kumimoji="1" lang="zh-CN" altLang="en-US" sz="2400" b="0" kern="1200" dirty="0" smtClean="0">
                          <a:solidFill>
                            <a:schemeClr val="dk1"/>
                          </a:solidFill>
                          <a:latin typeface="+mj-lt"/>
                          <a:ea typeface="+mn-ea"/>
                          <a:cs typeface="+mn-cs"/>
                        </a:rPr>
                        <a:t>；</a:t>
                      </a:r>
                      <a:r>
                        <a:rPr kumimoji="1" lang="zh-CN" altLang="en-US" sz="2000" b="0" kern="1200" dirty="0" smtClean="0">
                          <a:solidFill>
                            <a:schemeClr val="dk1"/>
                          </a:solidFill>
                          <a:latin typeface="+mj-lt"/>
                          <a:ea typeface="+mn-ea"/>
                          <a:cs typeface="+mn-cs"/>
                        </a:rPr>
                        <a:t>等待停车</a:t>
                      </a:r>
                      <a:endParaRPr kumimoji="1" lang="en-US" altLang="zh-CN" sz="2000" b="0" kern="1200" dirty="0" smtClean="0">
                        <a:solidFill>
                          <a:schemeClr val="dk1"/>
                        </a:solidFill>
                        <a:latin typeface="+mj-lt"/>
                        <a:ea typeface="+mn-ea"/>
                        <a:cs typeface="+mn-cs"/>
                      </a:endParaRPr>
                    </a:p>
                    <a:p>
                      <a:pPr lvl="1" algn="l" defTabSz="914400" rtl="0" eaLnBrk="1" latinLnBrk="0" hangingPunct="1">
                        <a:lnSpc>
                          <a:spcPct val="100000"/>
                        </a:lnSpc>
                        <a:spcBef>
                          <a:spcPct val="0"/>
                        </a:spcBef>
                      </a:pPr>
                      <a:r>
                        <a:rPr kumimoji="1" lang="zh-CN" altLang="en-US" sz="2400" b="0" kern="1200" dirty="0" smtClean="0">
                          <a:solidFill>
                            <a:schemeClr val="dk1"/>
                          </a:solidFill>
                          <a:latin typeface="+mj-lt"/>
                          <a:ea typeface="+mn-ea"/>
                          <a:cs typeface="+mn-cs"/>
                        </a:rPr>
                        <a:t>打开车门</a:t>
                      </a:r>
                      <a:r>
                        <a:rPr kumimoji="1" lang="en-US" altLang="zh-CN" sz="2400" b="0" kern="1200" dirty="0" smtClean="0">
                          <a:solidFill>
                            <a:schemeClr val="dk1"/>
                          </a:solidFill>
                          <a:latin typeface="+mj-lt"/>
                          <a:ea typeface="+mn-ea"/>
                          <a:cs typeface="+mn-cs"/>
                        </a:rPr>
                        <a:t>;</a:t>
                      </a:r>
                      <a:endParaRPr kumimoji="1" lang="en-US" altLang="zh-CN" sz="2400" b="0" kern="1200" dirty="0" smtClean="0">
                        <a:solidFill>
                          <a:schemeClr val="dk1"/>
                        </a:solidFill>
                        <a:latin typeface="+mj-lt"/>
                        <a:ea typeface="+mn-ea"/>
                        <a:cs typeface="+mn-cs"/>
                      </a:endParaRPr>
                    </a:p>
                    <a:p>
                      <a:pPr lvl="1" algn="l" defTabSz="914400" rtl="0" eaLnBrk="1" latinLnBrk="0" hangingPunct="1">
                        <a:lnSpc>
                          <a:spcPct val="100000"/>
                        </a:lnSpc>
                        <a:spcBef>
                          <a:spcPct val="0"/>
                        </a:spcBef>
                      </a:pPr>
                      <a:r>
                        <a:rPr kumimoji="1" lang="en-US" altLang="zh-CN" sz="2400" b="0" kern="1200" dirty="0" smtClean="0">
                          <a:solidFill>
                            <a:schemeClr val="dk1"/>
                          </a:solidFill>
                          <a:latin typeface="+mj-lt"/>
                          <a:ea typeface="+mn-ea"/>
                          <a:cs typeface="+mn-cs"/>
                        </a:rPr>
                        <a:t>}</a:t>
                      </a:r>
                      <a:endParaRPr kumimoji="1" lang="en-US" altLang="zh-CN" sz="2400" b="0" kern="1200" dirty="0" smtClean="0">
                        <a:solidFill>
                          <a:schemeClr val="dk1"/>
                        </a:solidFill>
                        <a:latin typeface="+mj-lt"/>
                        <a:ea typeface="+mn-ea"/>
                        <a:cs typeface="+mn-cs"/>
                      </a:endParaRPr>
                    </a:p>
                    <a:p>
                      <a:pPr algn="l" defTabSz="914400" rtl="0" eaLnBrk="1" latinLnBrk="0" hangingPunct="1">
                        <a:lnSpc>
                          <a:spcPct val="100000"/>
                        </a:lnSpc>
                        <a:spcBef>
                          <a:spcPct val="0"/>
                        </a:spcBef>
                      </a:pPr>
                      <a:r>
                        <a:rPr kumimoji="1" lang="en-US" altLang="zh-CN" sz="2400" b="0" kern="1200" dirty="0" smtClean="0">
                          <a:solidFill>
                            <a:schemeClr val="dk1"/>
                          </a:solidFill>
                          <a:latin typeface="+mj-lt"/>
                          <a:ea typeface="+mn-ea"/>
                          <a:cs typeface="+mn-cs"/>
                        </a:rPr>
                        <a:t> }</a:t>
                      </a:r>
                      <a:endParaRPr kumimoji="1" lang="zh-CN" altLang="en-US" sz="2400" b="0" kern="1200" dirty="0" smtClean="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323851" y="2432497"/>
            <a:ext cx="8569325" cy="3877985"/>
          </a:xfrm>
          <a:prstGeom prst="rect">
            <a:avLst/>
          </a:prstGeom>
          <a:noFill/>
          <a:ln w="9525">
            <a:noFill/>
            <a:miter lim="800000"/>
          </a:ln>
        </p:spPr>
        <p:txBody>
          <a:bodyPr>
            <a:spAutoFit/>
          </a:bodyPr>
          <a:lstStyle/>
          <a:p>
            <a:pPr eaLnBrk="1" hangingPunct="1">
              <a:spcBef>
                <a:spcPct val="0"/>
              </a:spcBef>
            </a:pPr>
            <a:r>
              <a:rPr kumimoji="1" lang="zh-CN" altLang="en-US" sz="2400" b="0" dirty="0">
                <a:solidFill>
                  <a:srgbClr val="008AF2"/>
                </a:solidFill>
                <a:latin typeface="Times New Roman" panose="02020603050405020304" pitchFamily="18" charset="0"/>
              </a:rPr>
              <a:t>（</a:t>
            </a:r>
            <a:r>
              <a:rPr kumimoji="1" lang="en-US" altLang="zh-CN" sz="2400" b="0" dirty="0">
                <a:solidFill>
                  <a:srgbClr val="008AF2"/>
                </a:solidFill>
                <a:latin typeface="Times New Roman" panose="02020603050405020304" pitchFamily="18" charset="0"/>
              </a:rPr>
              <a:t>1</a:t>
            </a:r>
            <a:r>
              <a:rPr kumimoji="1" lang="zh-CN" altLang="en-US" sz="2400" b="0" dirty="0">
                <a:solidFill>
                  <a:srgbClr val="008AF2"/>
                </a:solidFill>
                <a:latin typeface="Times New Roman" panose="02020603050405020304" pitchFamily="18" charset="0"/>
              </a:rPr>
              <a:t>）</a:t>
            </a:r>
            <a:r>
              <a:rPr kumimoji="1" lang="zh-CN" altLang="en-US" sz="2400" dirty="0">
                <a:solidFill>
                  <a:srgbClr val="008AF2"/>
                </a:solidFill>
                <a:latin typeface="仿宋" panose="02010609060101010101" charset="-122"/>
                <a:ea typeface="仿宋" panose="02010609060101010101" charset="-122"/>
              </a:rPr>
              <a:t>确定进程：</a:t>
            </a:r>
            <a:endParaRPr kumimoji="1" lang="zh-CN" altLang="en-US" sz="2400" dirty="0">
              <a:solidFill>
                <a:srgbClr val="008AF2"/>
              </a:solidFill>
              <a:latin typeface="仿宋" panose="02010609060101010101" charset="-122"/>
              <a:ea typeface="仿宋" panose="02010609060101010101" charset="-122"/>
            </a:endParaRPr>
          </a:p>
          <a:p>
            <a:pPr eaLnBrk="1" hangingPunct="1">
              <a:spcBef>
                <a:spcPct val="0"/>
              </a:spcBef>
            </a:pPr>
            <a:r>
              <a:rPr kumimoji="1" lang="zh-CN" altLang="en-US" dirty="0">
                <a:latin typeface="仿宋" panose="02010609060101010101" charset="-122"/>
                <a:ea typeface="仿宋" panose="02010609060101010101" charset="-122"/>
              </a:rPr>
              <a:t>     包括进程的数量、进程的工作内容。</a:t>
            </a:r>
            <a:endParaRPr kumimoji="1" lang="zh-CN" altLang="en-US" dirty="0">
              <a:latin typeface="仿宋" panose="02010609060101010101" charset="-122"/>
              <a:ea typeface="仿宋" panose="02010609060101010101" charset="-122"/>
            </a:endParaRPr>
          </a:p>
          <a:p>
            <a:pPr eaLnBrk="1" hangingPunct="1">
              <a:spcBef>
                <a:spcPct val="0"/>
              </a:spcBef>
            </a:pPr>
            <a:endParaRPr kumimoji="1" lang="zh-CN" altLang="en-US" sz="1800" b="0" dirty="0">
              <a:latin typeface="仿宋" panose="02010609060101010101" charset="-122"/>
              <a:ea typeface="仿宋" panose="02010609060101010101" charset="-122"/>
            </a:endParaRPr>
          </a:p>
          <a:p>
            <a:pPr eaLnBrk="1" hangingPunct="1">
              <a:spcBef>
                <a:spcPct val="0"/>
              </a:spcBef>
            </a:pPr>
            <a:r>
              <a:rPr kumimoji="1" lang="zh-CN" altLang="en-US" sz="2400" dirty="0">
                <a:solidFill>
                  <a:srgbClr val="008AF2"/>
                </a:solidFill>
                <a:latin typeface="仿宋" panose="02010609060101010101" charset="-122"/>
                <a:ea typeface="仿宋" panose="02010609060101010101" charset="-122"/>
              </a:rPr>
              <a:t>（</a:t>
            </a:r>
            <a:r>
              <a:rPr kumimoji="1" lang="en-US" altLang="zh-CN" sz="2400" dirty="0">
                <a:solidFill>
                  <a:srgbClr val="008AF2"/>
                </a:solidFill>
                <a:latin typeface="仿宋" panose="02010609060101010101" charset="-122"/>
                <a:ea typeface="仿宋" panose="02010609060101010101" charset="-122"/>
              </a:rPr>
              <a:t>2</a:t>
            </a:r>
            <a:r>
              <a:rPr kumimoji="1" lang="zh-CN" altLang="en-US" sz="2400" dirty="0">
                <a:solidFill>
                  <a:srgbClr val="008AF2"/>
                </a:solidFill>
                <a:latin typeface="仿宋" panose="02010609060101010101" charset="-122"/>
                <a:ea typeface="仿宋" panose="02010609060101010101" charset="-122"/>
              </a:rPr>
              <a:t>）确定进程同步互斥关系：</a:t>
            </a:r>
            <a:endParaRPr kumimoji="1" lang="zh-CN" altLang="en-US" sz="2400" dirty="0">
              <a:solidFill>
                <a:srgbClr val="008AF2"/>
              </a:solidFill>
              <a:latin typeface="仿宋" panose="02010609060101010101" charset="-122"/>
              <a:ea typeface="仿宋" panose="02010609060101010101" charset="-122"/>
            </a:endParaRPr>
          </a:p>
          <a:p>
            <a:pPr eaLnBrk="1" hangingPunct="1">
              <a:spcBef>
                <a:spcPct val="0"/>
              </a:spcBef>
            </a:pPr>
            <a:r>
              <a:rPr kumimoji="1" lang="zh-CN" altLang="en-US" dirty="0">
                <a:latin typeface="仿宋" panose="02010609060101010101" charset="-122"/>
                <a:ea typeface="仿宋" panose="02010609060101010101" charset="-122"/>
              </a:rPr>
              <a:t>     根据进程间是竞争临界资源还是相互合作处理上的前后</a:t>
            </a:r>
            <a:r>
              <a:rPr kumimoji="1" lang="zh-CN" altLang="en-US" dirty="0" smtClean="0">
                <a:latin typeface="仿宋" panose="02010609060101010101" charset="-122"/>
                <a:ea typeface="仿宋" panose="02010609060101010101" charset="-122"/>
              </a:rPr>
              <a:t>关系</a:t>
            </a:r>
            <a:r>
              <a:rPr kumimoji="1" lang="zh-CN" altLang="en-US" dirty="0">
                <a:latin typeface="仿宋" panose="02010609060101010101" charset="-122"/>
                <a:ea typeface="仿宋" panose="02010609060101010101" charset="-122"/>
              </a:rPr>
              <a:t>，来确定进程间是互斥还是同步。</a:t>
            </a:r>
            <a:endParaRPr kumimoji="1" lang="zh-CN" altLang="en-US" dirty="0">
              <a:latin typeface="仿宋" panose="02010609060101010101" charset="-122"/>
              <a:ea typeface="仿宋" panose="02010609060101010101" charset="-122"/>
            </a:endParaRPr>
          </a:p>
          <a:p>
            <a:pPr eaLnBrk="1" hangingPunct="1">
              <a:spcBef>
                <a:spcPct val="0"/>
              </a:spcBef>
            </a:pPr>
            <a:endParaRPr kumimoji="1" lang="zh-CN" altLang="en-US" sz="1600" dirty="0">
              <a:latin typeface="仿宋" panose="02010609060101010101" charset="-122"/>
              <a:ea typeface="仿宋" panose="02010609060101010101" charset="-122"/>
            </a:endParaRPr>
          </a:p>
          <a:p>
            <a:pPr eaLnBrk="1" hangingPunct="1">
              <a:spcBef>
                <a:spcPct val="0"/>
              </a:spcBef>
            </a:pPr>
            <a:r>
              <a:rPr kumimoji="1" lang="zh-CN" altLang="en-US" sz="2400" dirty="0">
                <a:solidFill>
                  <a:srgbClr val="008AF2"/>
                </a:solidFill>
                <a:latin typeface="仿宋" panose="02010609060101010101" charset="-122"/>
                <a:ea typeface="仿宋" panose="02010609060101010101" charset="-122"/>
              </a:rPr>
              <a:t>（</a:t>
            </a:r>
            <a:r>
              <a:rPr kumimoji="1" lang="en-US" altLang="zh-CN" sz="2400" dirty="0">
                <a:solidFill>
                  <a:srgbClr val="008AF2"/>
                </a:solidFill>
                <a:latin typeface="仿宋" panose="02010609060101010101" charset="-122"/>
                <a:ea typeface="仿宋" panose="02010609060101010101" charset="-122"/>
              </a:rPr>
              <a:t>3</a:t>
            </a:r>
            <a:r>
              <a:rPr kumimoji="1" lang="zh-CN" altLang="en-US" sz="2400" dirty="0">
                <a:solidFill>
                  <a:srgbClr val="008AF2"/>
                </a:solidFill>
                <a:latin typeface="仿宋" panose="02010609060101010101" charset="-122"/>
                <a:ea typeface="仿宋" panose="02010609060101010101" charset="-122"/>
              </a:rPr>
              <a:t>）确定信号量：</a:t>
            </a:r>
            <a:endParaRPr kumimoji="1" lang="zh-CN" altLang="en-US" sz="2400" dirty="0">
              <a:solidFill>
                <a:srgbClr val="008AF2"/>
              </a:solidFill>
              <a:latin typeface="仿宋" panose="02010609060101010101" charset="-122"/>
              <a:ea typeface="仿宋" panose="02010609060101010101" charset="-122"/>
            </a:endParaRPr>
          </a:p>
          <a:p>
            <a:pPr eaLnBrk="1" hangingPunct="1">
              <a:spcBef>
                <a:spcPct val="0"/>
              </a:spcBef>
            </a:pPr>
            <a:r>
              <a:rPr kumimoji="1" lang="zh-CN" altLang="en-US" dirty="0">
                <a:latin typeface="仿宋" panose="02010609060101010101" charset="-122"/>
                <a:ea typeface="仿宋" panose="02010609060101010101" charset="-122"/>
              </a:rPr>
              <a:t>     根据进程间的同步互斥关系确定信号量个数、含义、初始值，各进程需要对信号量进行</a:t>
            </a:r>
            <a:r>
              <a:rPr kumimoji="1" lang="zh-CN" altLang="en-US" dirty="0" smtClean="0">
                <a:latin typeface="仿宋" panose="02010609060101010101" charset="-122"/>
                <a:ea typeface="仿宋" panose="02010609060101010101" charset="-122"/>
              </a:rPr>
              <a:t>的</a:t>
            </a:r>
            <a:r>
              <a:rPr kumimoji="1" lang="en-US" altLang="zh-CN" dirty="0" smtClean="0">
                <a:latin typeface="仿宋" panose="02010609060101010101" charset="-122"/>
                <a:ea typeface="仿宋" panose="02010609060101010101" charset="-122"/>
              </a:rPr>
              <a:t>wait()/signal()</a:t>
            </a:r>
            <a:r>
              <a:rPr kumimoji="1" lang="zh-CN" altLang="en-US" dirty="0" smtClean="0">
                <a:latin typeface="仿宋" panose="02010609060101010101" charset="-122"/>
                <a:ea typeface="仿宋" panose="02010609060101010101" charset="-122"/>
              </a:rPr>
              <a:t>操作</a:t>
            </a:r>
            <a:r>
              <a:rPr kumimoji="1" lang="zh-CN" altLang="en-US" dirty="0">
                <a:latin typeface="仿宋" panose="02010609060101010101" charset="-122"/>
                <a:ea typeface="仿宋" panose="02010609060101010101" charset="-122"/>
              </a:rPr>
              <a:t>。</a:t>
            </a:r>
            <a:endParaRPr kumimoji="1" lang="zh-CN" altLang="en-US" dirty="0">
              <a:latin typeface="仿宋" panose="02010609060101010101" charset="-122"/>
              <a:ea typeface="仿宋" panose="02010609060101010101" charset="-122"/>
            </a:endParaRPr>
          </a:p>
          <a:p>
            <a:pPr eaLnBrk="1" hangingPunct="1">
              <a:spcBef>
                <a:spcPct val="0"/>
              </a:spcBef>
            </a:pPr>
            <a:endParaRPr kumimoji="1" lang="zh-CN" altLang="en-US" sz="1600" dirty="0">
              <a:latin typeface="仿宋" panose="02010609060101010101" charset="-122"/>
              <a:ea typeface="仿宋" panose="02010609060101010101" charset="-122"/>
            </a:endParaRPr>
          </a:p>
          <a:p>
            <a:pPr eaLnBrk="1" hangingPunct="1">
              <a:spcBef>
                <a:spcPct val="0"/>
              </a:spcBef>
            </a:pPr>
            <a:r>
              <a:rPr kumimoji="1" lang="zh-CN" altLang="en-US" sz="2400" dirty="0">
                <a:solidFill>
                  <a:srgbClr val="008AF2"/>
                </a:solidFill>
                <a:latin typeface="仿宋" panose="02010609060101010101" charset="-122"/>
                <a:ea typeface="仿宋" panose="02010609060101010101" charset="-122"/>
              </a:rPr>
              <a:t>（</a:t>
            </a:r>
            <a:r>
              <a:rPr kumimoji="1" lang="en-US" altLang="zh-CN" sz="2400" dirty="0">
                <a:solidFill>
                  <a:srgbClr val="008AF2"/>
                </a:solidFill>
                <a:latin typeface="仿宋" panose="02010609060101010101" charset="-122"/>
                <a:ea typeface="仿宋" panose="02010609060101010101" charset="-122"/>
              </a:rPr>
              <a:t>4</a:t>
            </a:r>
            <a:r>
              <a:rPr kumimoji="1" lang="zh-CN" altLang="en-US" sz="2400" dirty="0">
                <a:solidFill>
                  <a:srgbClr val="008AF2"/>
                </a:solidFill>
                <a:latin typeface="仿宋" panose="02010609060101010101" charset="-122"/>
                <a:ea typeface="仿宋" panose="02010609060101010101" charset="-122"/>
              </a:rPr>
              <a:t>）用类程序语言描述算法。</a:t>
            </a:r>
            <a:endParaRPr kumimoji="1" lang="zh-CN" altLang="en-US" sz="2400" dirty="0">
              <a:solidFill>
                <a:srgbClr val="008AF2"/>
              </a:solidFill>
              <a:latin typeface="仿宋" panose="02010609060101010101" charset="-122"/>
              <a:ea typeface="仿宋" panose="02010609060101010101" charset="-122"/>
            </a:endParaRPr>
          </a:p>
        </p:txBody>
      </p:sp>
      <p:sp>
        <p:nvSpPr>
          <p:cNvPr id="69637" name="Rectangle 2"/>
          <p:cNvSpPr txBox="1">
            <a:spLocks noChangeArrowheads="1"/>
          </p:cNvSpPr>
          <p:nvPr/>
        </p:nvSpPr>
        <p:spPr bwMode="auto">
          <a:xfrm>
            <a:off x="2771901" y="-27384"/>
            <a:ext cx="3384277"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3.4 </a:t>
            </a:r>
            <a:r>
              <a:rPr lang="zh-CN" altLang="en-US" sz="4000" dirty="0" smtClean="0">
                <a:solidFill>
                  <a:srgbClr val="FF0000"/>
                </a:solidFill>
              </a:rPr>
              <a:t>进程同步</a:t>
            </a:r>
            <a:endParaRPr lang="zh-CN" altLang="en-US" sz="4000" dirty="0">
              <a:solidFill>
                <a:srgbClr val="FF0000"/>
              </a:solidFill>
              <a:ea typeface="MS PGothic" panose="020B0600070205080204" pitchFamily="34" charset="-128"/>
            </a:endParaRPr>
          </a:p>
        </p:txBody>
      </p:sp>
      <p:sp>
        <p:nvSpPr>
          <p:cNvPr id="6" name="Rectangle 2"/>
          <p:cNvSpPr txBox="1">
            <a:spLocks noChangeArrowheads="1"/>
          </p:cNvSpPr>
          <p:nvPr/>
        </p:nvSpPr>
        <p:spPr bwMode="auto">
          <a:xfrm>
            <a:off x="250825" y="620688"/>
            <a:ext cx="8424863" cy="1656184"/>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00FF"/>
                </a:solidFill>
                <a:effectLst/>
                <a:uLnTx/>
                <a:uFillTx/>
                <a:latin typeface="+mn-ea"/>
                <a:ea typeface="+mn-ea"/>
                <a:cs typeface="+mj-cs"/>
              </a:rPr>
              <a:t>3.4.2 </a:t>
            </a:r>
            <a:r>
              <a:rPr kumimoji="0" lang="zh-CN" altLang="en-US" sz="3200" b="1" i="0" u="none" strike="noStrike" kern="0" cap="none" spc="0" normalizeH="0" baseline="0" noProof="0" dirty="0" smtClean="0">
                <a:ln>
                  <a:noFill/>
                </a:ln>
                <a:solidFill>
                  <a:srgbClr val="0000FF"/>
                </a:solidFill>
                <a:effectLst/>
                <a:uLnTx/>
                <a:uFillTx/>
                <a:latin typeface="+mn-ea"/>
                <a:ea typeface="+mn-ea"/>
                <a:cs typeface="+mj-cs"/>
              </a:rPr>
              <a:t>进程同步机制及应用</a:t>
            </a:r>
            <a:br>
              <a:rPr kumimoji="0" lang="en-US" altLang="zh-CN" sz="2800" b="1" i="0" u="none" strike="noStrike" kern="0" cap="none" spc="0" normalizeH="0" baseline="0" noProof="0" dirty="0" smtClean="0">
                <a:ln>
                  <a:noFill/>
                </a:ln>
                <a:solidFill>
                  <a:srgbClr val="0000FF"/>
                </a:solidFill>
                <a:effectLst/>
                <a:uLnTx/>
                <a:uFillTx/>
                <a:latin typeface="+mn-ea"/>
                <a:ea typeface="+mn-ea"/>
                <a:cs typeface="+mj-cs"/>
              </a:rPr>
            </a:br>
            <a:r>
              <a:rPr kumimoji="0" lang="en-US" altLang="zh-CN" sz="2800" b="1" i="0" u="none" strike="noStrike" kern="0" cap="none" spc="0" normalizeH="0" baseline="0" noProof="0" dirty="0" smtClean="0">
                <a:ln>
                  <a:noFill/>
                </a:ln>
                <a:solidFill>
                  <a:srgbClr val="0000FF"/>
                </a:solidFill>
                <a:effectLst/>
                <a:uLnTx/>
                <a:uFillTx/>
                <a:latin typeface="+mn-ea"/>
                <a:ea typeface="+mn-ea"/>
                <a:cs typeface="+mj-cs"/>
              </a:rPr>
              <a:t> </a:t>
            </a:r>
            <a:r>
              <a:rPr kumimoji="0" lang="en-US" altLang="zh-CN" sz="2800" b="1" i="0" u="none" strike="noStrike" kern="0" cap="none" spc="0" normalizeH="0" baseline="0" noProof="0" dirty="0" smtClean="0">
                <a:ln>
                  <a:noFill/>
                </a:ln>
                <a:solidFill>
                  <a:srgbClr val="C00000"/>
                </a:solidFill>
                <a:effectLst/>
                <a:uLnTx/>
                <a:uFillTx/>
                <a:latin typeface="+mn-ea"/>
                <a:ea typeface="+mn-ea"/>
                <a:cs typeface="+mj-cs"/>
              </a:rPr>
              <a:t>4. </a:t>
            </a:r>
            <a:r>
              <a:rPr kumimoji="0" lang="zh-CN" altLang="en-US" sz="2800" b="1" i="0" u="none" strike="noStrike" kern="0" cap="none" spc="0" normalizeH="0" baseline="0" noProof="0" dirty="0" smtClean="0">
                <a:ln>
                  <a:noFill/>
                </a:ln>
                <a:solidFill>
                  <a:srgbClr val="C00000"/>
                </a:solidFill>
                <a:effectLst/>
                <a:uLnTx/>
                <a:uFillTx/>
                <a:latin typeface="+mn-ea"/>
                <a:ea typeface="+mn-ea"/>
                <a:cs typeface="+mj-cs"/>
              </a:rPr>
              <a:t>信号量机制</a:t>
            </a:r>
            <a:endParaRPr kumimoji="0" lang="en-US" altLang="zh-CN" sz="2800" b="1" i="0" u="none" strike="noStrike" kern="0" cap="none" spc="0" normalizeH="0" baseline="0" noProof="0" dirty="0" smtClean="0">
              <a:ln>
                <a:noFill/>
              </a:ln>
              <a:solidFill>
                <a:srgbClr val="C00000"/>
              </a:solidFill>
              <a:effectLst/>
              <a:uLnTx/>
              <a:uFillTx/>
              <a:latin typeface="+mn-ea"/>
              <a:ea typeface="+mn-ea"/>
              <a:cs typeface="+mj-cs"/>
            </a:endParaRPr>
          </a:p>
          <a:p>
            <a:pPr marL="0" marR="0" lvl="0" indent="0" algn="l" defTabSz="914400" rtl="0" eaLnBrk="0" fontAlgn="base" latinLnBrk="0" hangingPunct="0">
              <a:lnSpc>
                <a:spcPct val="130000"/>
              </a:lnSpc>
              <a:spcBef>
                <a:spcPct val="0"/>
              </a:spcBef>
              <a:spcAft>
                <a:spcPct val="0"/>
              </a:spcAft>
              <a:buClrTx/>
              <a:buSzTx/>
              <a:buFont typeface="Wingdings" panose="05000000000000000000" pitchFamily="2" charset="2"/>
              <a:buChar char="n"/>
              <a:defRPr/>
            </a:pPr>
            <a:r>
              <a:rPr lang="en-US" altLang="zh-CN" sz="2400" kern="0" dirty="0" smtClean="0">
                <a:solidFill>
                  <a:srgbClr val="7030A0"/>
                </a:solidFill>
                <a:latin typeface="+mn-ea"/>
                <a:ea typeface="+mn-ea"/>
                <a:cs typeface="+mj-cs"/>
              </a:rPr>
              <a:t> </a:t>
            </a:r>
            <a:r>
              <a:rPr lang="zh-CN" altLang="en-US" sz="2400" kern="0" dirty="0" smtClean="0">
                <a:solidFill>
                  <a:srgbClr val="7030A0"/>
                </a:solidFill>
                <a:latin typeface="+mn-ea"/>
                <a:ea typeface="+mn-ea"/>
                <a:cs typeface="+mj-cs"/>
              </a:rPr>
              <a:t>利用信号量机制解决进程同步与互斥问题的步骤：</a:t>
            </a:r>
            <a:endParaRPr kumimoji="0" lang="en-US" altLang="zh-CN" sz="2400" b="1" i="0" u="none" strike="noStrike" kern="0" cap="none" spc="0" normalizeH="0" baseline="0" noProof="0" dirty="0">
              <a:ln>
                <a:noFill/>
              </a:ln>
              <a:solidFill>
                <a:srgbClr val="7030A0"/>
              </a:solidFill>
              <a:effectLst/>
              <a:uLnTx/>
              <a:uFillTx/>
              <a:latin typeface="+mn-ea"/>
              <a:ea typeface="+mn-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7394">
                                            <p:txEl>
                                              <p:pRg st="0" end="0"/>
                                            </p:txEl>
                                          </p:spTgt>
                                        </p:tgtEl>
                                        <p:attrNameLst>
                                          <p:attrName>style.visibility</p:attrName>
                                        </p:attrNameLst>
                                      </p:cBhvr>
                                      <p:to>
                                        <p:strVal val="visible"/>
                                      </p:to>
                                    </p:set>
                                    <p:animEffect transition="in" filter="box(in)">
                                      <p:cBhvr>
                                        <p:cTn id="7" dur="500"/>
                                        <p:tgtEl>
                                          <p:spTgt spid="187394">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7394">
                                            <p:txEl>
                                              <p:pRg st="1" end="1"/>
                                            </p:txEl>
                                          </p:spTgt>
                                        </p:tgtEl>
                                        <p:attrNameLst>
                                          <p:attrName>style.visibility</p:attrName>
                                        </p:attrNameLst>
                                      </p:cBhvr>
                                      <p:to>
                                        <p:strVal val="visible"/>
                                      </p:to>
                                    </p:set>
                                    <p:animEffect transition="in" filter="box(in)">
                                      <p:cBhvr>
                                        <p:cTn id="10" dur="500"/>
                                        <p:tgtEl>
                                          <p:spTgt spid="18739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87394">
                                            <p:txEl>
                                              <p:pRg st="3" end="3"/>
                                            </p:txEl>
                                          </p:spTgt>
                                        </p:tgtEl>
                                        <p:attrNameLst>
                                          <p:attrName>style.visibility</p:attrName>
                                        </p:attrNameLst>
                                      </p:cBhvr>
                                      <p:to>
                                        <p:strVal val="visible"/>
                                      </p:to>
                                    </p:set>
                                    <p:animEffect transition="in" filter="box(in)">
                                      <p:cBhvr>
                                        <p:cTn id="15" dur="500"/>
                                        <p:tgtEl>
                                          <p:spTgt spid="187394">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87394">
                                            <p:txEl>
                                              <p:pRg st="4" end="4"/>
                                            </p:txEl>
                                          </p:spTgt>
                                        </p:tgtEl>
                                        <p:attrNameLst>
                                          <p:attrName>style.visibility</p:attrName>
                                        </p:attrNameLst>
                                      </p:cBhvr>
                                      <p:to>
                                        <p:strVal val="visible"/>
                                      </p:to>
                                    </p:set>
                                    <p:animEffect transition="in" filter="box(in)">
                                      <p:cBhvr>
                                        <p:cTn id="18" dur="500"/>
                                        <p:tgtEl>
                                          <p:spTgt spid="18739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87394">
                                            <p:txEl>
                                              <p:pRg st="6" end="6"/>
                                            </p:txEl>
                                          </p:spTgt>
                                        </p:tgtEl>
                                        <p:attrNameLst>
                                          <p:attrName>style.visibility</p:attrName>
                                        </p:attrNameLst>
                                      </p:cBhvr>
                                      <p:to>
                                        <p:strVal val="visible"/>
                                      </p:to>
                                    </p:set>
                                    <p:animEffect transition="in" filter="box(in)">
                                      <p:cBhvr>
                                        <p:cTn id="23" dur="500"/>
                                        <p:tgtEl>
                                          <p:spTgt spid="187394">
                                            <p:txEl>
                                              <p:pRg st="6" end="6"/>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87394">
                                            <p:txEl>
                                              <p:pRg st="7" end="7"/>
                                            </p:txEl>
                                          </p:spTgt>
                                        </p:tgtEl>
                                        <p:attrNameLst>
                                          <p:attrName>style.visibility</p:attrName>
                                        </p:attrNameLst>
                                      </p:cBhvr>
                                      <p:to>
                                        <p:strVal val="visible"/>
                                      </p:to>
                                    </p:set>
                                    <p:animEffect transition="in" filter="box(in)">
                                      <p:cBhvr>
                                        <p:cTn id="26" dur="500"/>
                                        <p:tgtEl>
                                          <p:spTgt spid="187394">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87394">
                                            <p:txEl>
                                              <p:pRg st="9" end="9"/>
                                            </p:txEl>
                                          </p:spTgt>
                                        </p:tgtEl>
                                        <p:attrNameLst>
                                          <p:attrName>style.visibility</p:attrName>
                                        </p:attrNameLst>
                                      </p:cBhvr>
                                      <p:to>
                                        <p:strVal val="visible"/>
                                      </p:to>
                                    </p:set>
                                    <p:animEffect transition="in" filter="box(in)">
                                      <p:cBhvr>
                                        <p:cTn id="31" dur="500"/>
                                        <p:tgtEl>
                                          <p:spTgt spid="18739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280988" y="1772916"/>
            <a:ext cx="8323460" cy="2016125"/>
          </a:xfrm>
          <a:prstGeom prst="rect">
            <a:avLst/>
          </a:prstGeom>
          <a:noFill/>
          <a:ln w="9525">
            <a:noFill/>
            <a:miter lim="800000"/>
          </a:ln>
        </p:spPr>
        <p:txBody>
          <a:bodyPr/>
          <a:lstStyle/>
          <a:p>
            <a:pPr>
              <a:lnSpc>
                <a:spcPct val="90000"/>
              </a:lnSpc>
            </a:pPr>
            <a:r>
              <a:rPr lang="zh-CN" altLang="en-US" sz="2400" dirty="0">
                <a:solidFill>
                  <a:srgbClr val="6699FF"/>
                </a:solidFill>
                <a:latin typeface="宋体" panose="02010600030101010101" pitchFamily="2" charset="-122"/>
              </a:rPr>
              <a:t>课堂分组讨论：</a:t>
            </a:r>
            <a:endParaRPr lang="en-US" altLang="zh-CN" sz="2400" dirty="0">
              <a:solidFill>
                <a:srgbClr val="6699FF"/>
              </a:solidFill>
              <a:latin typeface="宋体" panose="02010600030101010101" pitchFamily="2" charset="-122"/>
            </a:endParaRPr>
          </a:p>
          <a:p>
            <a:pPr>
              <a:lnSpc>
                <a:spcPct val="90000"/>
              </a:lnSpc>
            </a:pPr>
            <a:r>
              <a:rPr lang="zh-CN" altLang="en-US" sz="2400" dirty="0">
                <a:latin typeface="宋体" panose="02010600030101010101" pitchFamily="2" charset="-122"/>
              </a:rPr>
              <a:t>计算进程 </a:t>
            </a:r>
            <a:r>
              <a:rPr lang="en-US" altLang="zh-CN" sz="2400" dirty="0">
                <a:latin typeface="宋体" panose="02010600030101010101" pitchFamily="2" charset="-122"/>
              </a:rPr>
              <a:t>cp</a:t>
            </a:r>
            <a:r>
              <a:rPr lang="zh-CN" altLang="en-US" sz="2400" dirty="0">
                <a:latin typeface="宋体" panose="02010600030101010101" pitchFamily="2" charset="-122"/>
              </a:rPr>
              <a:t>和打印进程 </a:t>
            </a:r>
            <a:r>
              <a:rPr lang="en-US" altLang="zh-CN" sz="2400" dirty="0">
                <a:latin typeface="宋体" panose="02010600030101010101" pitchFamily="2" charset="-122"/>
              </a:rPr>
              <a:t>op</a:t>
            </a:r>
            <a:r>
              <a:rPr lang="zh-CN" altLang="en-US" sz="2400" dirty="0">
                <a:latin typeface="宋体" panose="02010600030101010101" pitchFamily="2" charset="-122"/>
              </a:rPr>
              <a:t>公用一个单缓冲（一次只能放一个数据），</a:t>
            </a:r>
            <a:r>
              <a:rPr lang="en-US" altLang="zh-CN" sz="2400" dirty="0">
                <a:latin typeface="宋体" panose="02010600030101010101" pitchFamily="2" charset="-122"/>
              </a:rPr>
              <a:t>cp</a:t>
            </a:r>
            <a:r>
              <a:rPr lang="zh-CN" altLang="en-US" sz="2400" dirty="0">
                <a:latin typeface="宋体" panose="02010600030101010101" pitchFamily="2" charset="-122"/>
              </a:rPr>
              <a:t>不断的计算并将结果放入单缓冲中，</a:t>
            </a:r>
            <a:r>
              <a:rPr lang="en-US" altLang="zh-CN" sz="2400" dirty="0">
                <a:latin typeface="宋体" panose="02010600030101010101" pitchFamily="2" charset="-122"/>
              </a:rPr>
              <a:t>op</a:t>
            </a:r>
            <a:r>
              <a:rPr lang="zh-CN" altLang="en-US" sz="2400" dirty="0">
                <a:latin typeface="宋体" panose="02010600030101010101" pitchFamily="2" charset="-122"/>
              </a:rPr>
              <a:t>则不断从单缓冲中取出结果并打印。为了完成正确的计算与打印，试用</a:t>
            </a:r>
            <a:r>
              <a:rPr lang="zh-CN" altLang="en-US" sz="2400" dirty="0" smtClean="0">
                <a:latin typeface="宋体" panose="02010600030101010101" pitchFamily="2" charset="-122"/>
              </a:rPr>
              <a:t>信号量机制实现</a:t>
            </a:r>
            <a:r>
              <a:rPr lang="zh-CN" altLang="en-US" sz="2400" dirty="0">
                <a:latin typeface="宋体" panose="02010600030101010101" pitchFamily="2" charset="-122"/>
              </a:rPr>
              <a:t>这两个进程的同步。</a:t>
            </a:r>
            <a:endParaRPr lang="zh-CN" altLang="en-US" sz="2400" dirty="0">
              <a:latin typeface="宋体" panose="02010600030101010101" pitchFamily="2" charset="-122"/>
            </a:endParaRPr>
          </a:p>
          <a:p>
            <a:pPr>
              <a:lnSpc>
                <a:spcPct val="90000"/>
              </a:lnSpc>
            </a:pPr>
            <a:endParaRPr lang="en-US" altLang="zh-CN" sz="3200" dirty="0">
              <a:solidFill>
                <a:schemeClr val="tx2"/>
              </a:solidFill>
              <a:latin typeface="宋体" panose="02010600030101010101" pitchFamily="2" charset="-122"/>
            </a:endParaRPr>
          </a:p>
          <a:p>
            <a:pPr>
              <a:lnSpc>
                <a:spcPct val="90000"/>
              </a:lnSpc>
            </a:pPr>
            <a:r>
              <a:rPr kumimoji="1" lang="zh-CN" altLang="en-US" sz="2400" dirty="0">
                <a:solidFill>
                  <a:schemeClr val="accent1"/>
                </a:solidFill>
                <a:latin typeface="仿宋" panose="02010609060101010101" charset="-122"/>
                <a:ea typeface="仿宋" panose="02010609060101010101" charset="-122"/>
              </a:rPr>
              <a:t>  </a:t>
            </a:r>
            <a:endParaRPr lang="zh-CN" altLang="en-US" sz="2400" dirty="0">
              <a:solidFill>
                <a:srgbClr val="7030A0"/>
              </a:solidFill>
              <a:latin typeface="宋体" panose="02010600030101010101" pitchFamily="2" charset="-122"/>
            </a:endParaRPr>
          </a:p>
        </p:txBody>
      </p:sp>
      <p:grpSp>
        <p:nvGrpSpPr>
          <p:cNvPr id="2" name="Group 65"/>
          <p:cNvGrpSpPr/>
          <p:nvPr/>
        </p:nvGrpSpPr>
        <p:grpSpPr bwMode="auto">
          <a:xfrm>
            <a:off x="2062165" y="3933529"/>
            <a:ext cx="4010025" cy="2663825"/>
            <a:chOff x="2213" y="1637"/>
            <a:chExt cx="1549" cy="1021"/>
          </a:xfrm>
        </p:grpSpPr>
        <p:sp>
          <p:nvSpPr>
            <p:cNvPr id="69638" name="Line 59"/>
            <p:cNvSpPr>
              <a:spLocks noChangeShapeType="1"/>
            </p:cNvSpPr>
            <p:nvPr/>
          </p:nvSpPr>
          <p:spPr bwMode="auto">
            <a:xfrm flipV="1">
              <a:off x="3036" y="1980"/>
              <a:ext cx="384" cy="410"/>
            </a:xfrm>
            <a:prstGeom prst="line">
              <a:avLst/>
            </a:prstGeom>
            <a:noFill/>
            <a:ln w="25400">
              <a:solidFill>
                <a:schemeClr val="tx1"/>
              </a:solidFill>
              <a:round/>
              <a:tailEnd type="triangle" w="sm" len="med"/>
            </a:ln>
          </p:spPr>
          <p:txBody>
            <a:bodyPr anchor="ctr">
              <a:spAutoFit/>
            </a:bodyPr>
            <a:lstStyle/>
            <a:p>
              <a:endParaRPr lang="zh-CN" altLang="en-US"/>
            </a:p>
          </p:txBody>
        </p:sp>
        <p:sp>
          <p:nvSpPr>
            <p:cNvPr id="69639" name="Line 58"/>
            <p:cNvSpPr>
              <a:spLocks noChangeShapeType="1"/>
            </p:cNvSpPr>
            <p:nvPr/>
          </p:nvSpPr>
          <p:spPr bwMode="auto">
            <a:xfrm>
              <a:off x="2485" y="1964"/>
              <a:ext cx="384" cy="381"/>
            </a:xfrm>
            <a:prstGeom prst="line">
              <a:avLst/>
            </a:prstGeom>
            <a:noFill/>
            <a:ln w="25400">
              <a:solidFill>
                <a:schemeClr val="tx1"/>
              </a:solidFill>
              <a:round/>
              <a:tailEnd type="triangle" w="sm" len="med"/>
            </a:ln>
          </p:spPr>
          <p:txBody>
            <a:bodyPr anchor="ctr">
              <a:spAutoFit/>
            </a:bodyPr>
            <a:lstStyle/>
            <a:p>
              <a:endParaRPr lang="zh-CN" altLang="en-US"/>
            </a:p>
          </p:txBody>
        </p:sp>
        <p:sp>
          <p:nvSpPr>
            <p:cNvPr id="8" name="Text Box 55"/>
            <p:cNvSpPr txBox="1">
              <a:spLocks noChangeArrowheads="1"/>
            </p:cNvSpPr>
            <p:nvPr/>
          </p:nvSpPr>
          <p:spPr bwMode="auto">
            <a:xfrm>
              <a:off x="2505" y="2356"/>
              <a:ext cx="906" cy="302"/>
            </a:xfrm>
            <a:prstGeom prst="rect">
              <a:avLst/>
            </a:prstGeom>
            <a:solidFill>
              <a:srgbClr val="CCECFF"/>
            </a:solidFill>
            <a:ln w="9525">
              <a:solidFill>
                <a:srgbClr val="000000"/>
              </a:solidFill>
              <a:miter lim="800000"/>
            </a:ln>
          </p:spPr>
          <p:txBody>
            <a:bodyPr/>
            <a:lstStyle/>
            <a:p>
              <a:pPr algn="just">
                <a:lnSpc>
                  <a:spcPct val="150000"/>
                </a:lnSpc>
                <a:spcBef>
                  <a:spcPct val="50000"/>
                </a:spcBef>
                <a:defRPr/>
              </a:pPr>
              <a:r>
                <a:rPr kumimoji="1" lang="en-US" altLang="zh-CN" sz="2800" b="0">
                  <a:latin typeface="Times New Roman" panose="02020603050405020304" pitchFamily="18" charset="0"/>
                </a:rPr>
                <a:t>   </a:t>
              </a:r>
              <a:r>
                <a:rPr kumimoji="1" lang="zh-CN" altLang="en-US" sz="2800">
                  <a:effectLst>
                    <a:outerShdw blurRad="38100" dist="38100" dir="2700000" algn="tl">
                      <a:srgbClr val="FFFFFF"/>
                    </a:outerShdw>
                  </a:effectLst>
                  <a:latin typeface="Times New Roman" panose="02020603050405020304" pitchFamily="18" charset="0"/>
                </a:rPr>
                <a:t>缓冲区</a:t>
              </a:r>
              <a:r>
                <a:rPr kumimoji="1" lang="en-US" altLang="zh-CN" sz="2800">
                  <a:effectLst>
                    <a:outerShdw blurRad="38100" dist="38100" dir="2700000" algn="tl">
                      <a:srgbClr val="FFFFFF"/>
                    </a:outerShdw>
                  </a:effectLst>
                  <a:latin typeface="Times New Roman" panose="02020603050405020304" pitchFamily="18" charset="0"/>
                </a:rPr>
                <a:t>buf</a:t>
              </a:r>
              <a:endParaRPr kumimoji="1" lang="en-US" altLang="zh-CN" sz="2800">
                <a:effectLst>
                  <a:outerShdw blurRad="38100" dist="38100" dir="2700000" algn="tl">
                    <a:srgbClr val="FFFFFF"/>
                  </a:outerShdw>
                </a:effectLst>
                <a:latin typeface="Times New Roman" panose="02020603050405020304" pitchFamily="18" charset="0"/>
              </a:endParaRPr>
            </a:p>
          </p:txBody>
        </p:sp>
        <p:sp>
          <p:nvSpPr>
            <p:cNvPr id="69641" name="Oval 56"/>
            <p:cNvSpPr>
              <a:spLocks noChangeArrowheads="1"/>
            </p:cNvSpPr>
            <p:nvPr/>
          </p:nvSpPr>
          <p:spPr bwMode="auto">
            <a:xfrm>
              <a:off x="3354" y="1637"/>
              <a:ext cx="408" cy="408"/>
            </a:xfrm>
            <a:prstGeom prst="ellipse">
              <a:avLst/>
            </a:prstGeom>
            <a:solidFill>
              <a:srgbClr val="CCECFF"/>
            </a:solidFill>
            <a:ln w="9525">
              <a:solidFill>
                <a:srgbClr val="000000"/>
              </a:solidFill>
              <a:round/>
            </a:ln>
          </p:spPr>
          <p:txBody>
            <a:bodyPr/>
            <a:lstStyle/>
            <a:p>
              <a:pPr algn="just"/>
              <a:r>
                <a:rPr kumimoji="1" lang="en-US" altLang="zh-CN" sz="2800">
                  <a:latin typeface="Times New Roman" panose="02020603050405020304" pitchFamily="18" charset="0"/>
                </a:rPr>
                <a:t>op</a:t>
              </a:r>
              <a:endParaRPr kumimoji="1" lang="en-US" altLang="zh-CN" sz="2800" b="0">
                <a:latin typeface="Times New Roman" panose="02020603050405020304" pitchFamily="18" charset="0"/>
              </a:endParaRPr>
            </a:p>
          </p:txBody>
        </p:sp>
        <p:sp>
          <p:nvSpPr>
            <p:cNvPr id="69642" name="Oval 57"/>
            <p:cNvSpPr>
              <a:spLocks noChangeArrowheads="1"/>
            </p:cNvSpPr>
            <p:nvPr/>
          </p:nvSpPr>
          <p:spPr bwMode="auto">
            <a:xfrm>
              <a:off x="2213" y="1637"/>
              <a:ext cx="408" cy="408"/>
            </a:xfrm>
            <a:prstGeom prst="ellipse">
              <a:avLst/>
            </a:prstGeom>
            <a:solidFill>
              <a:srgbClr val="CCECFF"/>
            </a:solidFill>
            <a:ln w="9525">
              <a:solidFill>
                <a:srgbClr val="000000"/>
              </a:solidFill>
              <a:round/>
            </a:ln>
          </p:spPr>
          <p:txBody>
            <a:bodyPr/>
            <a:lstStyle/>
            <a:p>
              <a:pPr algn="just"/>
              <a:r>
                <a:rPr kumimoji="1" lang="en-US" altLang="zh-CN" sz="2800">
                  <a:latin typeface="Times New Roman" panose="02020603050405020304" pitchFamily="18" charset="0"/>
                </a:rPr>
                <a:t> cp</a:t>
              </a:r>
              <a:endParaRPr kumimoji="1" lang="en-US" altLang="zh-CN" sz="2800" b="0">
                <a:latin typeface="Times New Roman" panose="02020603050405020304" pitchFamily="18" charset="0"/>
              </a:endParaRPr>
            </a:p>
          </p:txBody>
        </p:sp>
      </p:grpSp>
      <p:sp>
        <p:nvSpPr>
          <p:cNvPr id="70661" name="Rectangle 2"/>
          <p:cNvSpPr txBox="1">
            <a:spLocks noChangeArrowheads="1"/>
          </p:cNvSpPr>
          <p:nvPr/>
        </p:nvSpPr>
        <p:spPr bwMode="auto">
          <a:xfrm>
            <a:off x="2771901" y="-27384"/>
            <a:ext cx="3528293"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3.4 </a:t>
            </a:r>
            <a:r>
              <a:rPr lang="zh-CN" altLang="en-US" sz="4000" dirty="0" smtClean="0">
                <a:solidFill>
                  <a:srgbClr val="FF0000"/>
                </a:solidFill>
              </a:rPr>
              <a:t>进程同步</a:t>
            </a:r>
            <a:endParaRPr lang="zh-CN" altLang="en-US" sz="4000" dirty="0">
              <a:solidFill>
                <a:srgbClr val="FF0000"/>
              </a:solidFill>
              <a:ea typeface="MS PGothic" panose="020B0600070205080204" pitchFamily="34" charset="-128"/>
            </a:endParaRPr>
          </a:p>
        </p:txBody>
      </p:sp>
      <p:sp>
        <p:nvSpPr>
          <p:cNvPr id="11" name="Rectangle 2"/>
          <p:cNvSpPr txBox="1">
            <a:spLocks noChangeArrowheads="1"/>
          </p:cNvSpPr>
          <p:nvPr/>
        </p:nvSpPr>
        <p:spPr bwMode="auto">
          <a:xfrm>
            <a:off x="250827" y="620688"/>
            <a:ext cx="7633543" cy="1008112"/>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00FF"/>
                </a:solidFill>
                <a:effectLst/>
                <a:uLnTx/>
                <a:uFillTx/>
                <a:latin typeface="+mn-ea"/>
                <a:ea typeface="+mn-ea"/>
                <a:cs typeface="+mj-cs"/>
              </a:rPr>
              <a:t>3.4.2 </a:t>
            </a:r>
            <a:r>
              <a:rPr kumimoji="0" lang="zh-CN" altLang="en-US" sz="3200" b="1" i="0" u="none" strike="noStrike" kern="0" cap="none" spc="0" normalizeH="0" baseline="0" noProof="0" dirty="0" smtClean="0">
                <a:ln>
                  <a:noFill/>
                </a:ln>
                <a:solidFill>
                  <a:srgbClr val="0000FF"/>
                </a:solidFill>
                <a:effectLst/>
                <a:uLnTx/>
                <a:uFillTx/>
                <a:latin typeface="+mn-ea"/>
                <a:ea typeface="+mn-ea"/>
                <a:cs typeface="+mj-cs"/>
              </a:rPr>
              <a:t>进程同步机制及应用</a:t>
            </a:r>
            <a:br>
              <a:rPr kumimoji="0" lang="en-US" altLang="zh-CN" sz="2800" b="1" i="0" u="none" strike="noStrike" kern="0" cap="none" spc="0" normalizeH="0" baseline="0" noProof="0" dirty="0" smtClean="0">
                <a:ln>
                  <a:noFill/>
                </a:ln>
                <a:solidFill>
                  <a:srgbClr val="0000FF"/>
                </a:solidFill>
                <a:effectLst/>
                <a:uLnTx/>
                <a:uFillTx/>
                <a:latin typeface="+mn-ea"/>
                <a:ea typeface="+mn-ea"/>
                <a:cs typeface="+mj-cs"/>
              </a:rPr>
            </a:br>
            <a:r>
              <a:rPr kumimoji="0" lang="en-US" altLang="zh-CN" sz="2800" b="1" i="0" u="none" strike="noStrike" kern="0" cap="none" spc="0" normalizeH="0" baseline="0" noProof="0" dirty="0" smtClean="0">
                <a:ln>
                  <a:noFill/>
                </a:ln>
                <a:solidFill>
                  <a:srgbClr val="0000FF"/>
                </a:solidFill>
                <a:effectLst/>
                <a:uLnTx/>
                <a:uFillTx/>
                <a:latin typeface="+mn-ea"/>
                <a:ea typeface="+mn-ea"/>
                <a:cs typeface="+mj-cs"/>
              </a:rPr>
              <a:t> </a:t>
            </a:r>
            <a:r>
              <a:rPr kumimoji="0" lang="en-US" altLang="zh-CN" sz="2800" b="1" i="0" u="none" strike="noStrike" kern="0" cap="none" spc="0" normalizeH="0" baseline="0" noProof="0" dirty="0" smtClean="0">
                <a:ln>
                  <a:noFill/>
                </a:ln>
                <a:solidFill>
                  <a:srgbClr val="C00000"/>
                </a:solidFill>
                <a:effectLst/>
                <a:uLnTx/>
                <a:uFillTx/>
                <a:latin typeface="+mn-ea"/>
                <a:ea typeface="+mn-ea"/>
                <a:cs typeface="+mj-cs"/>
              </a:rPr>
              <a:t>4. </a:t>
            </a:r>
            <a:r>
              <a:rPr kumimoji="0" lang="zh-CN" altLang="en-US" sz="2800" b="1" i="0" u="none" strike="noStrike" kern="0" cap="none" spc="0" normalizeH="0" baseline="0" noProof="0" dirty="0" smtClean="0">
                <a:ln>
                  <a:noFill/>
                </a:ln>
                <a:solidFill>
                  <a:srgbClr val="C00000"/>
                </a:solidFill>
                <a:effectLst/>
                <a:uLnTx/>
                <a:uFillTx/>
                <a:latin typeface="+mn-ea"/>
                <a:ea typeface="+mn-ea"/>
                <a:cs typeface="+mj-cs"/>
              </a:rPr>
              <a:t>信号量机制</a:t>
            </a:r>
            <a:endParaRPr kumimoji="0" lang="en-US" altLang="zh-CN" sz="2800" b="1" i="0" u="none" strike="noStrike" kern="0" cap="none" spc="0" normalizeH="0" baseline="0" noProof="0" dirty="0" smtClean="0">
              <a:ln>
                <a:noFill/>
              </a:ln>
              <a:solidFill>
                <a:srgbClr val="C00000"/>
              </a:solidFill>
              <a:effectLst/>
              <a:uLnTx/>
              <a:uFillTx/>
              <a:latin typeface="+mn-ea"/>
              <a:ea typeface="+mn-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8493125" y="6510020"/>
            <a:ext cx="488315" cy="398780"/>
          </a:xfrm>
          <a:prstGeom prst="rect">
            <a:avLst/>
          </a:prstGeom>
          <a:noFill/>
          <a:ln w="9525" algn="ctr">
            <a:noFill/>
            <a:miter lim="800000"/>
          </a:ln>
        </p:spPr>
        <p:txBody>
          <a:bodyPr wrap="square">
            <a:spAutoFit/>
          </a:bodyPr>
          <a:lstStyle/>
          <a:p>
            <a:pPr marL="341630" indent="-341630" algn="ctr">
              <a:spcBef>
                <a:spcPct val="50000"/>
              </a:spcBef>
              <a:buFont typeface="Wingdings" panose="05000000000000000000" pitchFamily="2" charset="2"/>
              <a:buNone/>
            </a:pPr>
            <a:r>
              <a:rPr lang="en-US" altLang="zh-CN" b="0">
                <a:solidFill>
                  <a:schemeClr val="tx2"/>
                </a:solidFill>
                <a:latin typeface="Times New Roman" panose="02020603050405020304" pitchFamily="18" charset="0"/>
              </a:rPr>
              <a:t>55</a:t>
            </a:r>
            <a:endParaRPr lang="en-US" altLang="zh-CN" b="0">
              <a:solidFill>
                <a:schemeClr val="tx2"/>
              </a:solidFill>
              <a:latin typeface="Times New Roman" panose="02020603050405020304" pitchFamily="18" charset="0"/>
            </a:endParaRPr>
          </a:p>
        </p:txBody>
      </p:sp>
      <p:sp>
        <p:nvSpPr>
          <p:cNvPr id="910346" name="Rectangle 10"/>
          <p:cNvSpPr>
            <a:spLocks noChangeArrowheads="1"/>
          </p:cNvSpPr>
          <p:nvPr/>
        </p:nvSpPr>
        <p:spPr bwMode="auto">
          <a:xfrm>
            <a:off x="35496" y="452855"/>
            <a:ext cx="7488832" cy="6031230"/>
          </a:xfrm>
          <a:prstGeom prst="rect">
            <a:avLst/>
          </a:prstGeom>
          <a:noFill/>
          <a:ln w="9525">
            <a:noFill/>
            <a:miter lim="800000"/>
          </a:ln>
        </p:spPr>
        <p:txBody>
          <a:bodyPr wrap="square">
            <a:spAutoFit/>
          </a:bodyPr>
          <a:lstStyle/>
          <a:p>
            <a:pPr marL="533400" indent="-533400">
              <a:lnSpc>
                <a:spcPct val="110000"/>
              </a:lnSpc>
              <a:buFont typeface="Wingdings" panose="05000000000000000000" pitchFamily="2" charset="2"/>
              <a:buNone/>
            </a:pPr>
            <a:r>
              <a:rPr lang="zh-CN" altLang="en-US" dirty="0">
                <a:latin typeface="Times New Roman" panose="02020603050405020304" pitchFamily="18" charset="0"/>
              </a:rPr>
              <a:t>程序  </a:t>
            </a:r>
            <a:r>
              <a:rPr lang="en-US" altLang="zh-CN" dirty="0">
                <a:latin typeface="Times New Roman" panose="02020603050405020304" pitchFamily="18" charset="0"/>
              </a:rPr>
              <a:t>main( </a:t>
            </a:r>
            <a:r>
              <a:rPr lang="en-US" altLang="zh-CN" dirty="0" smtClean="0">
                <a:latin typeface="Times New Roman" panose="02020603050405020304" pitchFamily="18" charset="0"/>
              </a:rPr>
              <a:t>){</a:t>
            </a:r>
            <a:endParaRPr lang="en-US" altLang="zh-CN" dirty="0">
              <a:latin typeface="Times New Roman" panose="02020603050405020304" pitchFamily="18" charset="0"/>
            </a:endParaRPr>
          </a:p>
          <a:p>
            <a:pPr marL="533400" indent="-533400" algn="just">
              <a:lnSpc>
                <a:spcPct val="11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int</a:t>
            </a:r>
            <a:r>
              <a:rPr lang="en-US" altLang="zh-CN" dirty="0">
                <a:latin typeface="Times New Roman" panose="02020603050405020304" pitchFamily="18" charset="0"/>
              </a:rPr>
              <a:t> </a:t>
            </a:r>
            <a:r>
              <a:rPr lang="en-US" altLang="zh-CN" dirty="0" err="1">
                <a:latin typeface="Times New Roman" panose="02020603050405020304" pitchFamily="18" charset="0"/>
              </a:rPr>
              <a:t>s</a:t>
            </a:r>
            <a:r>
              <a:rPr lang="en-US" altLang="zh-CN" baseline="-25000" dirty="0" err="1">
                <a:latin typeface="Times New Roman" panose="02020603050405020304" pitchFamily="18" charset="0"/>
              </a:rPr>
              <a:t>a</a:t>
            </a:r>
            <a:r>
              <a:rPr lang="en-US" altLang="zh-CN" dirty="0">
                <a:latin typeface="Times New Roman" panose="02020603050405020304" pitchFamily="18" charset="0"/>
              </a:rPr>
              <a:t>=0</a:t>
            </a:r>
            <a:r>
              <a:rPr lang="zh-CN" altLang="en-US" dirty="0">
                <a:latin typeface="Times New Roman" panose="02020603050405020304" pitchFamily="18" charset="0"/>
              </a:rPr>
              <a:t>；        ∕*表示</a:t>
            </a:r>
            <a:r>
              <a:rPr lang="en-US" altLang="zh-CN" dirty="0" err="1">
                <a:latin typeface="Times New Roman" panose="02020603050405020304" pitchFamily="18" charset="0"/>
              </a:rPr>
              <a:t>buf</a:t>
            </a:r>
            <a:r>
              <a:rPr lang="zh-CN" altLang="en-US" dirty="0">
                <a:latin typeface="Times New Roman" panose="02020603050405020304" pitchFamily="18" charset="0"/>
              </a:rPr>
              <a:t>中有无信息   *∕</a:t>
            </a:r>
            <a:endParaRPr lang="zh-CN" altLang="en-US" dirty="0">
              <a:latin typeface="Times New Roman" panose="02020603050405020304" pitchFamily="18" charset="0"/>
            </a:endParaRPr>
          </a:p>
          <a:p>
            <a:pPr marL="533400" indent="-533400" algn="just">
              <a:lnSpc>
                <a:spcPct val="110000"/>
              </a:lnSpc>
              <a:buFont typeface="Wingdings" panose="05000000000000000000" pitchFamily="2" charset="2"/>
              <a:buNone/>
            </a:pPr>
            <a:r>
              <a:rPr lang="zh-CN" altLang="en-US" dirty="0">
                <a:latin typeface="Times New Roman" panose="02020603050405020304" pitchFamily="18" charset="0"/>
              </a:rPr>
              <a:t>        </a:t>
            </a:r>
            <a:r>
              <a:rPr lang="en-US" altLang="zh-CN" dirty="0" err="1">
                <a:latin typeface="Times New Roman" panose="02020603050405020304" pitchFamily="18" charset="0"/>
              </a:rPr>
              <a:t>int</a:t>
            </a:r>
            <a:r>
              <a:rPr lang="en-US" altLang="zh-CN" dirty="0">
                <a:latin typeface="Times New Roman" panose="02020603050405020304" pitchFamily="18" charset="0"/>
              </a:rPr>
              <a:t> </a:t>
            </a:r>
            <a:r>
              <a:rPr lang="en-US" altLang="zh-CN" dirty="0" err="1">
                <a:latin typeface="Times New Roman" panose="02020603050405020304" pitchFamily="18" charset="0"/>
              </a:rPr>
              <a:t>s</a:t>
            </a:r>
            <a:r>
              <a:rPr lang="en-US" altLang="zh-CN" baseline="-25000" dirty="0" err="1">
                <a:latin typeface="Times New Roman" panose="02020603050405020304" pitchFamily="18" charset="0"/>
              </a:rPr>
              <a:t>b</a:t>
            </a:r>
            <a:r>
              <a:rPr lang="en-US" altLang="zh-CN" dirty="0">
                <a:latin typeface="Times New Roman" panose="02020603050405020304" pitchFamily="18" charset="0"/>
              </a:rPr>
              <a:t>=1</a:t>
            </a:r>
            <a:r>
              <a:rPr lang="zh-CN" altLang="en-US" dirty="0">
                <a:latin typeface="Times New Roman" panose="02020603050405020304" pitchFamily="18" charset="0"/>
              </a:rPr>
              <a:t>；        ∕*表示</a:t>
            </a:r>
            <a:r>
              <a:rPr lang="en-US" altLang="zh-CN" dirty="0" err="1">
                <a:latin typeface="Times New Roman" panose="02020603050405020304" pitchFamily="18" charset="0"/>
              </a:rPr>
              <a:t>buf</a:t>
            </a:r>
            <a:r>
              <a:rPr lang="zh-CN" altLang="en-US" dirty="0">
                <a:latin typeface="Times New Roman" panose="02020603050405020304" pitchFamily="18" charset="0"/>
              </a:rPr>
              <a:t>中有无空位置*∕</a:t>
            </a:r>
            <a:endParaRPr lang="zh-CN" altLang="en-US" dirty="0">
              <a:latin typeface="Times New Roman" panose="02020603050405020304" pitchFamily="18" charset="0"/>
            </a:endParaRPr>
          </a:p>
          <a:p>
            <a:pPr marL="533400" indent="-533400">
              <a:lnSpc>
                <a:spcPct val="110000"/>
              </a:lnSpc>
              <a:buFont typeface="Wingdings" panose="05000000000000000000" pitchFamily="2" charset="2"/>
              <a:buNone/>
            </a:pPr>
            <a:r>
              <a:rPr lang="zh-CN" altLang="en-US" dirty="0" smtClean="0">
                <a:latin typeface="Times New Roman" panose="02020603050405020304" pitchFamily="18" charset="0"/>
              </a:rPr>
              <a:t>        </a:t>
            </a:r>
            <a:r>
              <a:rPr lang="en-US" altLang="zh-CN" dirty="0" err="1" smtClean="0">
                <a:latin typeface="Times New Roman" panose="02020603050405020304" pitchFamily="18" charset="0"/>
              </a:rPr>
              <a:t>parbegin</a:t>
            </a:r>
            <a:r>
              <a:rPr lang="en-US" altLang="zh-CN" dirty="0" smtClean="0">
                <a:latin typeface="Times New Roman" panose="02020603050405020304" pitchFamily="18" charset="0"/>
              </a:rPr>
              <a:t>( cp( ),</a:t>
            </a:r>
            <a:r>
              <a:rPr lang="en-US" altLang="zh-CN" dirty="0" err="1" smtClean="0">
                <a:latin typeface="Times New Roman" panose="02020603050405020304" pitchFamily="18" charset="0"/>
              </a:rPr>
              <a:t>iop</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a:t>
            </a:r>
            <a:endParaRPr lang="zh-CN" altLang="en-US" dirty="0" smtClean="0">
              <a:latin typeface="Times New Roman" panose="02020603050405020304" pitchFamily="18" charset="0"/>
            </a:endParaRPr>
          </a:p>
          <a:p>
            <a:pPr marL="533400" indent="-533400" algn="just">
              <a:lnSpc>
                <a:spcPct val="110000"/>
              </a:lnSpc>
              <a:buFont typeface="Wingdings" panose="05000000000000000000" pitchFamily="2" charset="2"/>
              <a:buNone/>
            </a:pPr>
            <a:r>
              <a:rPr lang="en-US" altLang="zh-CN" dirty="0" smtClean="0">
                <a:latin typeface="Times New Roman" panose="02020603050405020304" pitchFamily="18" charset="0"/>
              </a:rPr>
              <a:t>}</a:t>
            </a:r>
            <a:endParaRPr lang="en-US" altLang="zh-CN" dirty="0">
              <a:latin typeface="Times New Roman" panose="02020603050405020304" pitchFamily="18" charset="0"/>
            </a:endParaRPr>
          </a:p>
          <a:p>
            <a:pPr marL="533400" indent="-533400" algn="just">
              <a:lnSpc>
                <a:spcPct val="110000"/>
              </a:lnSpc>
              <a:buFont typeface="Wingdings" panose="05000000000000000000" pitchFamily="2" charset="2"/>
              <a:buNone/>
            </a:pPr>
            <a:r>
              <a:rPr lang="en-US" altLang="zh-CN" dirty="0">
                <a:latin typeface="Times New Roman" panose="02020603050405020304" pitchFamily="18" charset="0"/>
              </a:rPr>
              <a:t>cp( )                                         </a:t>
            </a:r>
            <a:r>
              <a:rPr lang="en-US" altLang="zh-CN" dirty="0" smtClean="0">
                <a:latin typeface="Times New Roman" panose="02020603050405020304" pitchFamily="18" charset="0"/>
              </a:rPr>
              <a:t>                 op</a:t>
            </a:r>
            <a:r>
              <a:rPr lang="en-US" altLang="zh-CN" dirty="0">
                <a:latin typeface="Times New Roman" panose="02020603050405020304" pitchFamily="18" charset="0"/>
              </a:rPr>
              <a:t>( ) </a:t>
            </a:r>
            <a:endParaRPr lang="en-US" altLang="zh-CN" dirty="0">
              <a:latin typeface="Times New Roman" panose="02020603050405020304" pitchFamily="18" charset="0"/>
            </a:endParaRPr>
          </a:p>
          <a:p>
            <a:pPr marL="533400" indent="-533400" algn="just">
              <a:lnSpc>
                <a:spcPct val="110000"/>
              </a:lnSpc>
              <a:buFont typeface="Wingdings" panose="05000000000000000000" pitchFamily="2" charset="2"/>
              <a:buNone/>
            </a:pPr>
            <a:r>
              <a:rPr lang="en-US" altLang="zh-CN" dirty="0">
                <a:latin typeface="Times New Roman" panose="02020603050405020304" pitchFamily="18" charset="0"/>
              </a:rPr>
              <a:t>{                                               </a:t>
            </a:r>
            <a:r>
              <a:rPr lang="en-US" altLang="zh-CN" dirty="0" smtClean="0">
                <a:latin typeface="Times New Roman" panose="02020603050405020304" pitchFamily="18" charset="0"/>
              </a:rPr>
              <a:t>                 </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marL="533400" indent="-533400" algn="just">
              <a:lnSpc>
                <a:spcPct val="110000"/>
              </a:lnSpc>
              <a:buFont typeface="Wingdings" panose="05000000000000000000" pitchFamily="2" charset="2"/>
              <a:buNone/>
            </a:pPr>
            <a:r>
              <a:rPr lang="en-US" altLang="zh-CN" dirty="0">
                <a:latin typeface="Times New Roman" panose="02020603050405020304" pitchFamily="18" charset="0"/>
              </a:rPr>
              <a:t>        while(</a:t>
            </a:r>
            <a:r>
              <a:rPr lang="zh-CN" altLang="en-US" dirty="0">
                <a:latin typeface="Times New Roman" panose="02020603050405020304" pitchFamily="18" charset="0"/>
              </a:rPr>
              <a:t>计算未完成</a:t>
            </a:r>
            <a:r>
              <a:rPr lang="en-US" altLang="zh-CN" dirty="0">
                <a:latin typeface="Times New Roman" panose="02020603050405020304" pitchFamily="18" charset="0"/>
              </a:rPr>
              <a:t>)             </a:t>
            </a:r>
            <a:r>
              <a:rPr lang="en-US" altLang="zh-CN" dirty="0" smtClean="0">
                <a:latin typeface="Times New Roman" panose="02020603050405020304" pitchFamily="18" charset="0"/>
              </a:rPr>
              <a:t>                   </a:t>
            </a:r>
            <a:r>
              <a:rPr lang="en-US" altLang="zh-CN" dirty="0">
                <a:latin typeface="Times New Roman" panose="02020603050405020304" pitchFamily="18" charset="0"/>
              </a:rPr>
              <a:t>while(</a:t>
            </a:r>
            <a:r>
              <a:rPr lang="zh-CN" altLang="en-US" dirty="0">
                <a:latin typeface="Times New Roman" panose="02020603050405020304" pitchFamily="18" charset="0"/>
              </a:rPr>
              <a:t>打印工作未完成</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marL="533400" indent="-533400" algn="just">
              <a:lnSpc>
                <a:spcPct val="110000"/>
              </a:lnSpc>
              <a:buFont typeface="Wingdings" panose="05000000000000000000" pitchFamily="2" charset="2"/>
              <a:buNone/>
            </a:pPr>
            <a:r>
              <a:rPr lang="en-US" altLang="zh-CN" dirty="0">
                <a:latin typeface="Times New Roman" panose="02020603050405020304" pitchFamily="18" charset="0"/>
              </a:rPr>
              <a:t>        {                                               </a:t>
            </a:r>
            <a:r>
              <a:rPr lang="en-US" altLang="zh-CN" dirty="0" smtClean="0">
                <a:latin typeface="Times New Roman" panose="02020603050405020304" pitchFamily="18" charset="0"/>
              </a:rPr>
              <a:t>              </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marL="533400" indent="-533400" algn="just">
              <a:lnSpc>
                <a:spcPct val="110000"/>
              </a:lnSpc>
              <a:buFont typeface="Wingdings" panose="05000000000000000000" pitchFamily="2" charset="2"/>
              <a:buNone/>
            </a:pPr>
            <a:r>
              <a:rPr lang="en-US" altLang="zh-CN" dirty="0">
                <a:latin typeface="Times New Roman" panose="02020603050405020304" pitchFamily="18" charset="0"/>
              </a:rPr>
              <a:t>                </a:t>
            </a:r>
            <a:r>
              <a:rPr lang="zh-CN" altLang="en-US" dirty="0">
                <a:latin typeface="Times New Roman" panose="02020603050405020304" pitchFamily="18" charset="0"/>
              </a:rPr>
              <a:t>得到一个计算结果；            </a:t>
            </a:r>
            <a:r>
              <a:rPr lang="zh-CN" altLang="en-US" dirty="0" smtClean="0">
                <a:latin typeface="Times New Roman" panose="02020603050405020304" pitchFamily="18" charset="0"/>
              </a:rPr>
              <a:t>             </a:t>
            </a:r>
            <a:r>
              <a:rPr lang="en-US" altLang="zh-CN" dirty="0" smtClean="0">
                <a:latin typeface="Times New Roman" panose="02020603050405020304" pitchFamily="18" charset="0"/>
              </a:rPr>
              <a:t>wait(</a:t>
            </a:r>
            <a:r>
              <a:rPr lang="en-US" altLang="zh-CN" dirty="0" err="1" smtClean="0">
                <a:latin typeface="Times New Roman" panose="02020603050405020304" pitchFamily="18" charset="0"/>
              </a:rPr>
              <a:t>s</a:t>
            </a:r>
            <a:r>
              <a:rPr lang="en-US" altLang="zh-CN" baseline="-25000" dirty="0" err="1" smtClean="0">
                <a:latin typeface="Times New Roman" panose="02020603050405020304" pitchFamily="18" charset="0"/>
              </a:rPr>
              <a:t>a</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533400" indent="-533400" algn="just">
              <a:lnSpc>
                <a:spcPct val="110000"/>
              </a:lnSpc>
              <a:buFont typeface="Wingdings" panose="05000000000000000000" pitchFamily="2" charset="2"/>
              <a:buNone/>
            </a:pPr>
            <a:r>
              <a:rPr lang="en-US" altLang="zh-CN" dirty="0" smtClean="0">
                <a:latin typeface="Times New Roman" panose="02020603050405020304" pitchFamily="18" charset="0"/>
              </a:rPr>
              <a:t>                 wait(</a:t>
            </a:r>
            <a:r>
              <a:rPr lang="en-US" altLang="zh-CN" dirty="0" err="1" smtClean="0">
                <a:latin typeface="Times New Roman" panose="02020603050405020304" pitchFamily="18" charset="0"/>
              </a:rPr>
              <a:t>s</a:t>
            </a:r>
            <a:r>
              <a:rPr lang="en-US" altLang="zh-CN" baseline="-25000" dirty="0" err="1" smtClean="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                               </a:t>
            </a:r>
            <a:r>
              <a:rPr lang="zh-CN" altLang="en-US" dirty="0" smtClean="0">
                <a:latin typeface="Times New Roman" panose="02020603050405020304" pitchFamily="18" charset="0"/>
              </a:rPr>
              <a:t>            </a:t>
            </a:r>
            <a:r>
              <a:rPr lang="zh-CN" altLang="en-US" dirty="0">
                <a:latin typeface="Times New Roman" panose="02020603050405020304" pitchFamily="18" charset="0"/>
              </a:rPr>
              <a:t>从缓冲区中取一数； </a:t>
            </a:r>
            <a:endParaRPr lang="zh-CN" altLang="en-US" dirty="0">
              <a:latin typeface="Times New Roman" panose="02020603050405020304" pitchFamily="18" charset="0"/>
            </a:endParaRPr>
          </a:p>
          <a:p>
            <a:pPr marL="533400" indent="-533400" algn="just">
              <a:lnSpc>
                <a:spcPct val="110000"/>
              </a:lnSpc>
              <a:buFont typeface="Wingdings" panose="05000000000000000000" pitchFamily="2" charset="2"/>
              <a:buNone/>
            </a:pPr>
            <a:r>
              <a:rPr lang="zh-CN" altLang="en-US" dirty="0">
                <a:latin typeface="Times New Roman" panose="02020603050405020304" pitchFamily="18" charset="0"/>
              </a:rPr>
              <a:t>                将数送到缓冲区中；             </a:t>
            </a:r>
            <a:r>
              <a:rPr lang="zh-CN" altLang="en-US" dirty="0" smtClean="0">
                <a:latin typeface="Times New Roman" panose="02020603050405020304" pitchFamily="18" charset="0"/>
              </a:rPr>
              <a:t>            </a:t>
            </a:r>
            <a:r>
              <a:rPr lang="en-US" altLang="zh-CN" dirty="0" smtClean="0">
                <a:latin typeface="Times New Roman" panose="02020603050405020304" pitchFamily="18" charset="0"/>
              </a:rPr>
              <a:t>signal(</a:t>
            </a:r>
            <a:r>
              <a:rPr lang="en-US" altLang="zh-CN" dirty="0" err="1" smtClean="0">
                <a:latin typeface="Times New Roman" panose="02020603050405020304" pitchFamily="18" charset="0"/>
              </a:rPr>
              <a:t>s</a:t>
            </a:r>
            <a:r>
              <a:rPr lang="en-US" altLang="zh-CN" baseline="-25000" dirty="0" err="1" smtClean="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marL="533400" indent="-533400" algn="just">
              <a:lnSpc>
                <a:spcPct val="110000"/>
              </a:lnSpc>
              <a:buFont typeface="Wingdings" panose="05000000000000000000" pitchFamily="2" charset="2"/>
              <a:buNone/>
            </a:pPr>
            <a:r>
              <a:rPr lang="en-US" altLang="zh-CN" dirty="0" smtClean="0">
                <a:latin typeface="Times New Roman" panose="02020603050405020304" pitchFamily="18" charset="0"/>
              </a:rPr>
              <a:t>                signal(</a:t>
            </a:r>
            <a:r>
              <a:rPr lang="en-US" altLang="zh-CN" dirty="0" err="1" smtClean="0">
                <a:latin typeface="Times New Roman" panose="02020603050405020304" pitchFamily="18" charset="0"/>
              </a:rPr>
              <a:t>s</a:t>
            </a:r>
            <a:r>
              <a:rPr lang="en-US" altLang="zh-CN" baseline="-25000" dirty="0" err="1" smtClean="0">
                <a:latin typeface="Times New Roman" panose="02020603050405020304" pitchFamily="18" charset="0"/>
              </a:rPr>
              <a:t>a</a:t>
            </a:r>
            <a:r>
              <a:rPr lang="en-US" altLang="zh-CN" dirty="0">
                <a:latin typeface="Times New Roman" panose="02020603050405020304" pitchFamily="18" charset="0"/>
              </a:rPr>
              <a:t>)</a:t>
            </a:r>
            <a:r>
              <a:rPr lang="zh-CN" altLang="en-US" dirty="0">
                <a:latin typeface="Times New Roman" panose="02020603050405020304" pitchFamily="18" charset="0"/>
              </a:rPr>
              <a:t>；                                        </a:t>
            </a:r>
            <a:r>
              <a:rPr lang="zh-CN" altLang="en-US" dirty="0" smtClean="0">
                <a:latin typeface="Times New Roman" panose="02020603050405020304" pitchFamily="18" charset="0"/>
              </a:rPr>
              <a:t>从</a:t>
            </a:r>
            <a:r>
              <a:rPr lang="zh-CN" altLang="en-US" dirty="0">
                <a:latin typeface="Times New Roman" panose="02020603050405020304" pitchFamily="18" charset="0"/>
              </a:rPr>
              <a:t>打印机上输出；</a:t>
            </a:r>
            <a:endParaRPr lang="zh-CN" altLang="en-US" dirty="0">
              <a:latin typeface="Times New Roman" panose="02020603050405020304" pitchFamily="18" charset="0"/>
            </a:endParaRPr>
          </a:p>
          <a:p>
            <a:pPr marL="533400" indent="-533400" algn="just">
              <a:lnSpc>
                <a:spcPct val="110000"/>
              </a:lnSpc>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                                                      </a:t>
            </a:r>
            <a:r>
              <a:rPr lang="en-US" altLang="zh-CN" dirty="0" smtClean="0">
                <a:latin typeface="Times New Roman" panose="02020603050405020304" pitchFamily="18" charset="0"/>
              </a:rPr>
              <a:t>      </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marL="533400" indent="-533400" algn="just">
              <a:lnSpc>
                <a:spcPct val="110000"/>
              </a:lnSpc>
              <a:buFont typeface="Wingdings" panose="05000000000000000000" pitchFamily="2" charset="2"/>
              <a:buNone/>
            </a:pPr>
            <a:r>
              <a:rPr lang="en-US" altLang="zh-CN" dirty="0">
                <a:latin typeface="Times New Roman" panose="02020603050405020304" pitchFamily="18" charset="0"/>
              </a:rPr>
              <a:t> }                                                      </a:t>
            </a:r>
            <a:r>
              <a:rPr lang="en-US" altLang="zh-CN" dirty="0" smtClean="0">
                <a:latin typeface="Times New Roman" panose="02020603050405020304" pitchFamily="18" charset="0"/>
              </a:rPr>
              <a:t>         </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grpSp>
        <p:nvGrpSpPr>
          <p:cNvPr id="2" name="Group 13"/>
          <p:cNvGrpSpPr/>
          <p:nvPr/>
        </p:nvGrpSpPr>
        <p:grpSpPr bwMode="auto">
          <a:xfrm>
            <a:off x="6242050" y="869950"/>
            <a:ext cx="2459038" cy="1620839"/>
            <a:chOff x="2213" y="1637"/>
            <a:chExt cx="1549" cy="1021"/>
          </a:xfrm>
        </p:grpSpPr>
        <p:sp>
          <p:nvSpPr>
            <p:cNvPr id="70662" name="Line 14"/>
            <p:cNvSpPr>
              <a:spLocks noChangeShapeType="1"/>
            </p:cNvSpPr>
            <p:nvPr/>
          </p:nvSpPr>
          <p:spPr bwMode="auto">
            <a:xfrm flipV="1">
              <a:off x="3036" y="1980"/>
              <a:ext cx="384" cy="410"/>
            </a:xfrm>
            <a:prstGeom prst="line">
              <a:avLst/>
            </a:prstGeom>
            <a:noFill/>
            <a:ln w="25400">
              <a:solidFill>
                <a:schemeClr val="tx1"/>
              </a:solidFill>
              <a:round/>
              <a:tailEnd type="triangle" w="sm" len="med"/>
            </a:ln>
          </p:spPr>
          <p:txBody>
            <a:bodyPr anchor="ctr">
              <a:spAutoFit/>
            </a:bodyPr>
            <a:lstStyle/>
            <a:p>
              <a:endParaRPr lang="zh-CN" altLang="en-US"/>
            </a:p>
          </p:txBody>
        </p:sp>
        <p:sp>
          <p:nvSpPr>
            <p:cNvPr id="70663" name="Line 15"/>
            <p:cNvSpPr>
              <a:spLocks noChangeShapeType="1"/>
            </p:cNvSpPr>
            <p:nvPr/>
          </p:nvSpPr>
          <p:spPr bwMode="auto">
            <a:xfrm>
              <a:off x="2485" y="1964"/>
              <a:ext cx="384" cy="381"/>
            </a:xfrm>
            <a:prstGeom prst="line">
              <a:avLst/>
            </a:prstGeom>
            <a:noFill/>
            <a:ln w="25400">
              <a:solidFill>
                <a:schemeClr val="tx1"/>
              </a:solidFill>
              <a:round/>
              <a:tailEnd type="triangle" w="sm" len="med"/>
            </a:ln>
          </p:spPr>
          <p:txBody>
            <a:bodyPr anchor="ctr">
              <a:spAutoFit/>
            </a:bodyPr>
            <a:lstStyle/>
            <a:p>
              <a:endParaRPr lang="zh-CN" altLang="en-US"/>
            </a:p>
          </p:txBody>
        </p:sp>
        <p:sp>
          <p:nvSpPr>
            <p:cNvPr id="910352" name="Text Box 16"/>
            <p:cNvSpPr txBox="1">
              <a:spLocks noChangeArrowheads="1"/>
            </p:cNvSpPr>
            <p:nvPr/>
          </p:nvSpPr>
          <p:spPr bwMode="auto">
            <a:xfrm>
              <a:off x="2505" y="2356"/>
              <a:ext cx="906" cy="302"/>
            </a:xfrm>
            <a:prstGeom prst="rect">
              <a:avLst/>
            </a:prstGeom>
            <a:solidFill>
              <a:srgbClr val="CCECFF"/>
            </a:solidFill>
            <a:ln w="9525">
              <a:solidFill>
                <a:srgbClr val="000000"/>
              </a:solidFill>
              <a:miter lim="800000"/>
            </a:ln>
          </p:spPr>
          <p:txBody>
            <a:bodyPr/>
            <a:lstStyle/>
            <a:p>
              <a:pPr algn="just">
                <a:lnSpc>
                  <a:spcPct val="150000"/>
                </a:lnSpc>
                <a:spcBef>
                  <a:spcPct val="50000"/>
                </a:spcBef>
                <a:defRPr/>
              </a:pPr>
              <a:r>
                <a:rPr kumimoji="1" lang="en-US" altLang="zh-CN" sz="1600" b="0">
                  <a:latin typeface="Times New Roman" panose="02020603050405020304" pitchFamily="18" charset="0"/>
                </a:rPr>
                <a:t>   </a:t>
              </a:r>
              <a:r>
                <a:rPr kumimoji="1" lang="zh-CN" altLang="en-US" sz="1600">
                  <a:effectLst>
                    <a:outerShdw blurRad="38100" dist="38100" dir="2700000" algn="tl">
                      <a:srgbClr val="FFFFFF"/>
                    </a:outerShdw>
                  </a:effectLst>
                  <a:latin typeface="Times New Roman" panose="02020603050405020304" pitchFamily="18" charset="0"/>
                </a:rPr>
                <a:t>缓冲区</a:t>
              </a:r>
              <a:r>
                <a:rPr kumimoji="1" lang="en-US" altLang="zh-CN" sz="1600">
                  <a:effectLst>
                    <a:outerShdw blurRad="38100" dist="38100" dir="2700000" algn="tl">
                      <a:srgbClr val="FFFFFF"/>
                    </a:outerShdw>
                  </a:effectLst>
                  <a:latin typeface="Times New Roman" panose="02020603050405020304" pitchFamily="18" charset="0"/>
                </a:rPr>
                <a:t>buf</a:t>
              </a:r>
              <a:endParaRPr kumimoji="1" lang="en-US" altLang="zh-CN" sz="1600">
                <a:effectLst>
                  <a:outerShdw blurRad="38100" dist="38100" dir="2700000" algn="tl">
                    <a:srgbClr val="FFFFFF"/>
                  </a:outerShdw>
                </a:effectLst>
                <a:latin typeface="Times New Roman" panose="02020603050405020304" pitchFamily="18" charset="0"/>
              </a:endParaRPr>
            </a:p>
          </p:txBody>
        </p:sp>
        <p:sp>
          <p:nvSpPr>
            <p:cNvPr id="70665" name="Oval 17"/>
            <p:cNvSpPr>
              <a:spLocks noChangeArrowheads="1"/>
            </p:cNvSpPr>
            <p:nvPr/>
          </p:nvSpPr>
          <p:spPr bwMode="auto">
            <a:xfrm>
              <a:off x="3354" y="1637"/>
              <a:ext cx="408" cy="408"/>
            </a:xfrm>
            <a:prstGeom prst="ellipse">
              <a:avLst/>
            </a:prstGeom>
            <a:solidFill>
              <a:srgbClr val="CCECFF"/>
            </a:solidFill>
            <a:ln w="9525">
              <a:solidFill>
                <a:srgbClr val="000000"/>
              </a:solidFill>
              <a:round/>
            </a:ln>
          </p:spPr>
          <p:txBody>
            <a:bodyPr/>
            <a:lstStyle/>
            <a:p>
              <a:pPr algn="just"/>
              <a:r>
                <a:rPr kumimoji="1" lang="en-US" altLang="zh-CN" sz="1600">
                  <a:latin typeface="Times New Roman" panose="02020603050405020304" pitchFamily="18" charset="0"/>
                </a:rPr>
                <a:t>iop</a:t>
              </a:r>
              <a:endParaRPr kumimoji="1" lang="en-US" altLang="zh-CN" sz="1600" b="0">
                <a:latin typeface="Times New Roman" panose="02020603050405020304" pitchFamily="18" charset="0"/>
              </a:endParaRPr>
            </a:p>
          </p:txBody>
        </p:sp>
        <p:sp>
          <p:nvSpPr>
            <p:cNvPr id="70666" name="Oval 18"/>
            <p:cNvSpPr>
              <a:spLocks noChangeArrowheads="1"/>
            </p:cNvSpPr>
            <p:nvPr/>
          </p:nvSpPr>
          <p:spPr bwMode="auto">
            <a:xfrm>
              <a:off x="2213" y="1637"/>
              <a:ext cx="408" cy="408"/>
            </a:xfrm>
            <a:prstGeom prst="ellipse">
              <a:avLst/>
            </a:prstGeom>
            <a:solidFill>
              <a:srgbClr val="CCECFF"/>
            </a:solidFill>
            <a:ln w="9525">
              <a:solidFill>
                <a:srgbClr val="000000"/>
              </a:solidFill>
              <a:round/>
            </a:ln>
          </p:spPr>
          <p:txBody>
            <a:bodyPr/>
            <a:lstStyle/>
            <a:p>
              <a:pPr algn="just"/>
              <a:r>
                <a:rPr kumimoji="1" lang="en-US" altLang="zh-CN" sz="1600">
                  <a:latin typeface="Times New Roman" panose="02020603050405020304" pitchFamily="18" charset="0"/>
                </a:rPr>
                <a:t> cp</a:t>
              </a:r>
              <a:endParaRPr kumimoji="1" lang="en-US" altLang="zh-CN" sz="1600" b="0">
                <a:latin typeface="Times New Roman" panose="02020603050405020304" pitchFamily="18" charset="0"/>
              </a:endParaRPr>
            </a:p>
          </p:txBody>
        </p:sp>
      </p:grpSp>
      <p:cxnSp>
        <p:nvCxnSpPr>
          <p:cNvPr id="12" name="直接连接符 11"/>
          <p:cNvCxnSpPr/>
          <p:nvPr/>
        </p:nvCxnSpPr>
        <p:spPr bwMode="auto">
          <a:xfrm>
            <a:off x="3851920" y="2132857"/>
            <a:ext cx="0" cy="4352419"/>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467544" y="1412776"/>
            <a:ext cx="7416824" cy="3046988"/>
          </a:xfrm>
          <a:prstGeom prst="rect">
            <a:avLst/>
          </a:prstGeom>
          <a:noFill/>
          <a:ln w="9525">
            <a:noFill/>
            <a:miter lim="800000"/>
          </a:ln>
        </p:spPr>
        <p:txBody>
          <a:bodyPr wrap="square">
            <a:spAutoFit/>
          </a:bodyPr>
          <a:lstStyle/>
          <a:p>
            <a:pPr marL="514350" indent="-514350" eaLnBrk="1" hangingPunct="1">
              <a:lnSpc>
                <a:spcPct val="150000"/>
              </a:lnSpc>
              <a:spcBef>
                <a:spcPct val="0"/>
              </a:spcBef>
              <a:buAutoNum type="arabicPeriod"/>
            </a:pPr>
            <a:r>
              <a:rPr kumimoji="1" lang="zh-CN" altLang="en-US" sz="2800" dirty="0" smtClean="0">
                <a:solidFill>
                  <a:srgbClr val="C00000"/>
                </a:solidFill>
                <a:latin typeface="仿宋" panose="02010609060101010101" charset="-122"/>
                <a:ea typeface="仿宋" panose="02010609060101010101" charset="-122"/>
              </a:rPr>
              <a:t>生产者</a:t>
            </a:r>
            <a:r>
              <a:rPr kumimoji="1" lang="en-US" altLang="zh-CN" sz="2800" dirty="0" smtClean="0">
                <a:solidFill>
                  <a:srgbClr val="C00000"/>
                </a:solidFill>
                <a:latin typeface="仿宋" panose="02010609060101010101" charset="-122"/>
                <a:ea typeface="仿宋" panose="02010609060101010101" charset="-122"/>
              </a:rPr>
              <a:t>-</a:t>
            </a:r>
            <a:r>
              <a:rPr kumimoji="1" lang="zh-CN" altLang="en-US" sz="2800" dirty="0" smtClean="0">
                <a:solidFill>
                  <a:srgbClr val="C00000"/>
                </a:solidFill>
                <a:latin typeface="仿宋" panose="02010609060101010101" charset="-122"/>
                <a:ea typeface="仿宋" panose="02010609060101010101" charset="-122"/>
              </a:rPr>
              <a:t>消费者问题</a:t>
            </a:r>
            <a:endParaRPr kumimoji="1" lang="en-US" altLang="zh-CN" sz="2800" dirty="0" smtClean="0">
              <a:solidFill>
                <a:srgbClr val="C00000"/>
              </a:solidFill>
              <a:latin typeface="仿宋" panose="02010609060101010101" charset="-122"/>
              <a:ea typeface="仿宋" panose="02010609060101010101" charset="-122"/>
            </a:endParaRPr>
          </a:p>
          <a:p>
            <a:pPr marL="457200" indent="-457200" eaLnBrk="1" hangingPunct="1">
              <a:lnSpc>
                <a:spcPct val="150000"/>
              </a:lnSpc>
              <a:spcBef>
                <a:spcPct val="0"/>
              </a:spcBef>
              <a:buFontTx/>
              <a:buAutoNum type="arabicPeriod"/>
            </a:pPr>
            <a:r>
              <a:rPr kumimoji="1" lang="zh-CN" altLang="en-US" sz="2800" dirty="0" smtClean="0">
                <a:solidFill>
                  <a:srgbClr val="C00000"/>
                </a:solidFill>
                <a:latin typeface="Times New Roman" panose="02020603050405020304" pitchFamily="18" charset="0"/>
                <a:ea typeface="仿宋" panose="02010609060101010101" charset="-122"/>
              </a:rPr>
              <a:t>哲学家进餐问题</a:t>
            </a:r>
            <a:endParaRPr kumimoji="1" lang="en-US" altLang="zh-CN" sz="2800" dirty="0" smtClean="0">
              <a:solidFill>
                <a:srgbClr val="C00000"/>
              </a:solidFill>
              <a:latin typeface="Times New Roman" panose="02020603050405020304" pitchFamily="18" charset="0"/>
              <a:ea typeface="仿宋" panose="02010609060101010101" charset="-122"/>
            </a:endParaRPr>
          </a:p>
          <a:p>
            <a:pPr marL="457200" indent="-457200" eaLnBrk="1" hangingPunct="1">
              <a:lnSpc>
                <a:spcPct val="150000"/>
              </a:lnSpc>
              <a:spcBef>
                <a:spcPct val="0"/>
              </a:spcBef>
              <a:buAutoNum type="arabicPeriod"/>
            </a:pPr>
            <a:r>
              <a:rPr kumimoji="1" lang="zh-CN" altLang="en-US" sz="2800" dirty="0" smtClean="0">
                <a:solidFill>
                  <a:srgbClr val="C00000"/>
                </a:solidFill>
                <a:latin typeface="Times New Roman" panose="02020603050405020304" pitchFamily="18" charset="0"/>
                <a:ea typeface="仿宋" panose="02010609060101010101" charset="-122"/>
              </a:rPr>
              <a:t>读者</a:t>
            </a:r>
            <a:r>
              <a:rPr kumimoji="1" lang="en-US" altLang="zh-CN" sz="2800" dirty="0" smtClean="0">
                <a:solidFill>
                  <a:srgbClr val="C00000"/>
                </a:solidFill>
                <a:latin typeface="Times New Roman" panose="02020603050405020304" pitchFamily="18" charset="0"/>
                <a:ea typeface="仿宋" panose="02010609060101010101" charset="-122"/>
              </a:rPr>
              <a:t>-</a:t>
            </a:r>
            <a:r>
              <a:rPr kumimoji="1" lang="zh-CN" altLang="en-US" sz="2800" dirty="0" smtClean="0">
                <a:solidFill>
                  <a:srgbClr val="C00000"/>
                </a:solidFill>
                <a:latin typeface="Times New Roman" panose="02020603050405020304" pitchFamily="18" charset="0"/>
                <a:ea typeface="仿宋" panose="02010609060101010101" charset="-122"/>
              </a:rPr>
              <a:t>写者问题</a:t>
            </a:r>
            <a:endParaRPr kumimoji="1" lang="en-US" altLang="zh-CN" sz="2800" dirty="0" smtClean="0">
              <a:solidFill>
                <a:srgbClr val="C00000"/>
              </a:solidFill>
              <a:latin typeface="Times New Roman" panose="02020603050405020304" pitchFamily="18" charset="0"/>
              <a:ea typeface="仿宋" panose="02010609060101010101" charset="-122"/>
            </a:endParaRPr>
          </a:p>
          <a:p>
            <a:pPr marL="457200" indent="-457200" eaLnBrk="1" hangingPunct="1">
              <a:lnSpc>
                <a:spcPct val="150000"/>
              </a:lnSpc>
              <a:spcBef>
                <a:spcPct val="0"/>
              </a:spcBef>
              <a:buAutoNum type="arabicPeriod"/>
            </a:pPr>
            <a:r>
              <a:rPr kumimoji="1" lang="zh-CN" altLang="en-US" sz="2800" dirty="0" smtClean="0">
                <a:solidFill>
                  <a:srgbClr val="C00000"/>
                </a:solidFill>
                <a:latin typeface="Times New Roman" panose="02020603050405020304" pitchFamily="18" charset="0"/>
                <a:ea typeface="仿宋" panose="02010609060101010101" charset="-122"/>
              </a:rPr>
              <a:t>理发师问题</a:t>
            </a:r>
            <a:endParaRPr kumimoji="1" lang="en-US" altLang="zh-CN" sz="2800" dirty="0" smtClean="0">
              <a:solidFill>
                <a:srgbClr val="C00000"/>
              </a:solidFill>
              <a:latin typeface="Times New Roman" panose="02020603050405020304" pitchFamily="18" charset="0"/>
              <a:ea typeface="仿宋" panose="02010609060101010101" charset="-122"/>
            </a:endParaRPr>
          </a:p>
          <a:p>
            <a:pPr marL="457200" indent="-457200" eaLnBrk="1" hangingPunct="1">
              <a:spcBef>
                <a:spcPct val="0"/>
              </a:spcBef>
              <a:buAutoNum type="arabicPeriod"/>
            </a:pPr>
            <a:endParaRPr kumimoji="1" lang="en-US" altLang="zh-CN" sz="2400" dirty="0">
              <a:solidFill>
                <a:srgbClr val="C00000"/>
              </a:solidFill>
              <a:latin typeface="Times New Roman" panose="02020603050405020304" pitchFamily="18" charset="0"/>
              <a:ea typeface="仿宋" panose="02010609060101010101" charset="-122"/>
            </a:endParaRPr>
          </a:p>
        </p:txBody>
      </p:sp>
      <p:sp>
        <p:nvSpPr>
          <p:cNvPr id="71685" name="Rectangle 2"/>
          <p:cNvSpPr>
            <a:spLocks noChangeArrowheads="1"/>
          </p:cNvSpPr>
          <p:nvPr/>
        </p:nvSpPr>
        <p:spPr bwMode="auto">
          <a:xfrm>
            <a:off x="2700586" y="45565"/>
            <a:ext cx="3671614" cy="719139"/>
          </a:xfrm>
          <a:prstGeom prst="rect">
            <a:avLst/>
          </a:prstGeom>
          <a:noFill/>
          <a:ln>
            <a:noFill/>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chemeClr val="accent1">
                    <a:lumMod val="75000"/>
                  </a:schemeClr>
                </a:solidFill>
                <a:latin typeface="黑体" panose="02010609060101010101" pitchFamily="49" charset="-122"/>
                <a:ea typeface="黑体" panose="02010609060101010101" pitchFamily="49" charset="-122"/>
              </a:rPr>
              <a:t>3.4 </a:t>
            </a:r>
            <a:r>
              <a:rPr lang="zh-CN" altLang="en-US" sz="4000" dirty="0" smtClean="0">
                <a:solidFill>
                  <a:schemeClr val="accent1">
                    <a:lumMod val="75000"/>
                  </a:schemeClr>
                </a:solidFill>
                <a:latin typeface="黑体" panose="02010609060101010101" pitchFamily="49" charset="-122"/>
                <a:ea typeface="黑体" panose="02010609060101010101" pitchFamily="49" charset="-122"/>
              </a:rPr>
              <a:t>进程同步</a:t>
            </a:r>
            <a:endParaRPr lang="zh-CN" altLang="en-US" sz="4000" dirty="0">
              <a:solidFill>
                <a:schemeClr val="accent1">
                  <a:lumMod val="75000"/>
                </a:schemeClr>
              </a:solidFill>
              <a:latin typeface="黑体" panose="02010609060101010101" pitchFamily="49" charset="-122"/>
              <a:ea typeface="黑体" panose="02010609060101010101" pitchFamily="49" charset="-122"/>
            </a:endParaRPr>
          </a:p>
        </p:txBody>
      </p:sp>
      <p:sp>
        <p:nvSpPr>
          <p:cNvPr id="1031" name="Text Box 15"/>
          <p:cNvSpPr txBox="1">
            <a:spLocks noChangeArrowheads="1"/>
          </p:cNvSpPr>
          <p:nvPr/>
        </p:nvSpPr>
        <p:spPr bwMode="auto">
          <a:xfrm>
            <a:off x="3563940" y="4148833"/>
            <a:ext cx="720725" cy="2031325"/>
          </a:xfrm>
          <a:prstGeom prst="rect">
            <a:avLst/>
          </a:prstGeom>
          <a:noFill/>
          <a:ln w="9525" algn="ctr">
            <a:noFill/>
            <a:miter lim="800000"/>
          </a:ln>
        </p:spPr>
        <p:txBody>
          <a:bodyPr>
            <a:spAutoFit/>
          </a:bodyPr>
          <a:lstStyle/>
          <a:p>
            <a:pPr marL="457200" indent="-457200" eaLnBrk="1" hangingPunct="1">
              <a:lnSpc>
                <a:spcPct val="200000"/>
              </a:lnSpc>
              <a:spcBef>
                <a:spcPct val="50000"/>
              </a:spcBef>
            </a:pPr>
            <a:endParaRPr kumimoji="1" lang="en-US" altLang="zh-CN" sz="2800"/>
          </a:p>
          <a:p>
            <a:pPr marL="457200" indent="-457200" eaLnBrk="1" hangingPunct="1">
              <a:lnSpc>
                <a:spcPct val="200000"/>
              </a:lnSpc>
              <a:spcBef>
                <a:spcPct val="50000"/>
              </a:spcBef>
            </a:pPr>
            <a:endParaRPr kumimoji="1" lang="en-US" altLang="zh-CN" sz="2800"/>
          </a:p>
        </p:txBody>
      </p:sp>
      <p:sp>
        <p:nvSpPr>
          <p:cNvPr id="17" name="矩形 16"/>
          <p:cNvSpPr/>
          <p:nvPr/>
        </p:nvSpPr>
        <p:spPr>
          <a:xfrm>
            <a:off x="395536" y="764706"/>
            <a:ext cx="6192688" cy="584775"/>
          </a:xfrm>
          <a:prstGeom prst="rect">
            <a:avLst/>
          </a:prstGeom>
        </p:spPr>
        <p:txBody>
          <a:bodyPr wrap="square">
            <a:spAutoFit/>
          </a:bodyPr>
          <a:lstStyle/>
          <a:p>
            <a:r>
              <a:rPr lang="en-US" altLang="zh-CN" sz="3200" kern="0" dirty="0" smtClean="0">
                <a:solidFill>
                  <a:srgbClr val="0000FF"/>
                </a:solidFill>
                <a:latin typeface="+mn-ea"/>
              </a:rPr>
              <a:t>3.4.3 </a:t>
            </a:r>
            <a:r>
              <a:rPr lang="zh-CN" altLang="en-US" sz="3200" kern="0" dirty="0" smtClean="0">
                <a:solidFill>
                  <a:srgbClr val="0000FF"/>
                </a:solidFill>
                <a:latin typeface="+mn-ea"/>
              </a:rPr>
              <a:t>经典进程同步问题</a:t>
            </a:r>
            <a:endParaRPr lang="zh-CN" altLang="en-US" sz="3200" dirty="0"/>
          </a:p>
        </p:txBody>
      </p:sp>
    </p:spTree>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179513" y="1412776"/>
            <a:ext cx="8893175" cy="523220"/>
          </a:xfrm>
          <a:prstGeom prst="rect">
            <a:avLst/>
          </a:prstGeom>
          <a:noFill/>
          <a:ln w="9525">
            <a:noFill/>
            <a:miter lim="800000"/>
          </a:ln>
        </p:spPr>
        <p:txBody>
          <a:bodyPr>
            <a:spAutoFit/>
          </a:bodyPr>
          <a:lstStyle/>
          <a:p>
            <a:pPr eaLnBrk="1" hangingPunct="1">
              <a:spcBef>
                <a:spcPct val="0"/>
              </a:spcBef>
            </a:pPr>
            <a:r>
              <a:rPr kumimoji="1" lang="en-US" altLang="zh-CN" sz="2800" b="0" dirty="0">
                <a:solidFill>
                  <a:srgbClr val="C00000"/>
                </a:solidFill>
                <a:latin typeface="Times New Roman" panose="02020603050405020304" pitchFamily="18" charset="0"/>
              </a:rPr>
              <a:t>1</a:t>
            </a:r>
            <a:r>
              <a:rPr kumimoji="1" lang="en-US" altLang="zh-CN" sz="2800" dirty="0">
                <a:solidFill>
                  <a:srgbClr val="C00000"/>
                </a:solidFill>
                <a:latin typeface="仿宋" panose="02010609060101010101" charset="-122"/>
                <a:ea typeface="仿宋" panose="02010609060101010101" charset="-122"/>
              </a:rPr>
              <a:t>. </a:t>
            </a:r>
            <a:r>
              <a:rPr kumimoji="1" lang="zh-CN" altLang="en-US" sz="2800" dirty="0">
                <a:solidFill>
                  <a:srgbClr val="C00000"/>
                </a:solidFill>
                <a:latin typeface="仿宋" panose="02010609060101010101" charset="-122"/>
                <a:ea typeface="仿宋" panose="02010609060101010101" charset="-122"/>
              </a:rPr>
              <a:t>生产者－消费者问题</a:t>
            </a:r>
            <a:r>
              <a:rPr kumimoji="1" lang="en-US" altLang="zh-CN" sz="2400" dirty="0">
                <a:solidFill>
                  <a:srgbClr val="C00000"/>
                </a:solidFill>
                <a:latin typeface="Times New Roman" panose="02020603050405020304" pitchFamily="18" charset="0"/>
                <a:ea typeface="仿宋" panose="02010609060101010101" charset="-122"/>
              </a:rPr>
              <a:t>(the producer-consumer problem)</a:t>
            </a:r>
            <a:endParaRPr kumimoji="1" lang="en-US" altLang="zh-CN" sz="2400" dirty="0">
              <a:solidFill>
                <a:srgbClr val="C00000"/>
              </a:solidFill>
              <a:latin typeface="Times New Roman" panose="02020603050405020304" pitchFamily="18" charset="0"/>
              <a:ea typeface="仿宋" panose="02010609060101010101" charset="-122"/>
            </a:endParaRPr>
          </a:p>
        </p:txBody>
      </p:sp>
      <p:sp>
        <p:nvSpPr>
          <p:cNvPr id="1028" name="Text Box 3"/>
          <p:cNvSpPr txBox="1">
            <a:spLocks noChangeArrowheads="1"/>
          </p:cNvSpPr>
          <p:nvPr/>
        </p:nvSpPr>
        <p:spPr bwMode="auto">
          <a:xfrm>
            <a:off x="179512" y="2064076"/>
            <a:ext cx="8610600" cy="1495794"/>
          </a:xfrm>
          <a:prstGeom prst="rect">
            <a:avLst/>
          </a:prstGeom>
          <a:noFill/>
          <a:ln w="9525">
            <a:noFill/>
            <a:miter lim="800000"/>
          </a:ln>
        </p:spPr>
        <p:txBody>
          <a:bodyPr>
            <a:spAutoFit/>
          </a:bodyPr>
          <a:lstStyle/>
          <a:p>
            <a:pPr eaLnBrk="1" hangingPunct="1">
              <a:lnSpc>
                <a:spcPct val="120000"/>
              </a:lnSpc>
              <a:spcBef>
                <a:spcPct val="0"/>
              </a:spcBef>
            </a:pPr>
            <a:r>
              <a:rPr kumimoji="1" lang="zh-CN" altLang="en-US" sz="2800" dirty="0">
                <a:solidFill>
                  <a:schemeClr val="accent1"/>
                </a:solidFill>
                <a:latin typeface="仿宋" panose="02010609060101010101" charset="-122"/>
                <a:ea typeface="仿宋" panose="02010609060101010101" charset="-122"/>
              </a:rPr>
              <a:t>问题描述：</a:t>
            </a:r>
            <a:r>
              <a:rPr kumimoji="1" lang="zh-CN" altLang="en-US" sz="2400" dirty="0">
                <a:latin typeface="仿宋" panose="02010609060101010101" charset="-122"/>
                <a:ea typeface="仿宋" panose="02010609060101010101" charset="-122"/>
              </a:rPr>
              <a:t>若干进程通过</a:t>
            </a:r>
            <a:r>
              <a:rPr kumimoji="1" lang="zh-CN" altLang="en-US" sz="2400" dirty="0">
                <a:solidFill>
                  <a:srgbClr val="3333CC"/>
                </a:solidFill>
                <a:latin typeface="仿宋" panose="02010609060101010101" charset="-122"/>
                <a:ea typeface="仿宋" panose="02010609060101010101" charset="-122"/>
              </a:rPr>
              <a:t>有限的共享缓冲区</a:t>
            </a:r>
            <a:r>
              <a:rPr kumimoji="1" lang="zh-CN" altLang="en-US" sz="2400" dirty="0">
                <a:latin typeface="仿宋" panose="02010609060101010101" charset="-122"/>
                <a:ea typeface="仿宋" panose="02010609060101010101" charset="-122"/>
              </a:rPr>
              <a:t>交换数据。其中，</a:t>
            </a:r>
            <a:r>
              <a:rPr kumimoji="1" lang="en-US" altLang="zh-CN" sz="2400" dirty="0">
                <a:latin typeface="仿宋" panose="02010609060101010101" charset="-122"/>
                <a:ea typeface="仿宋" panose="02010609060101010101" charset="-122"/>
              </a:rPr>
              <a:t>"</a:t>
            </a:r>
            <a:r>
              <a:rPr kumimoji="1" lang="zh-CN" altLang="en-US" sz="2400" dirty="0">
                <a:solidFill>
                  <a:srgbClr val="3333CC"/>
                </a:solidFill>
                <a:latin typeface="仿宋" panose="02010609060101010101" charset="-122"/>
                <a:ea typeface="仿宋" panose="02010609060101010101" charset="-122"/>
              </a:rPr>
              <a:t>生产者</a:t>
            </a:r>
            <a:r>
              <a:rPr kumimoji="1" lang="en-US" altLang="zh-CN" sz="2400" dirty="0">
                <a:latin typeface="仿宋" panose="02010609060101010101" charset="-122"/>
                <a:ea typeface="仿宋" panose="02010609060101010101" charset="-122"/>
              </a:rPr>
              <a:t>"</a:t>
            </a:r>
            <a:r>
              <a:rPr kumimoji="1" lang="zh-CN" altLang="en-US" sz="2400" dirty="0">
                <a:latin typeface="仿宋" panose="02010609060101010101" charset="-122"/>
                <a:ea typeface="仿宋" panose="02010609060101010101" charset="-122"/>
              </a:rPr>
              <a:t>进程不断写入，而</a:t>
            </a:r>
            <a:r>
              <a:rPr kumimoji="1" lang="en-US" altLang="zh-CN" sz="2400" dirty="0">
                <a:latin typeface="仿宋" panose="02010609060101010101" charset="-122"/>
                <a:ea typeface="仿宋" panose="02010609060101010101" charset="-122"/>
              </a:rPr>
              <a:t>"</a:t>
            </a:r>
            <a:r>
              <a:rPr kumimoji="1" lang="zh-CN" altLang="en-US" sz="2400" dirty="0">
                <a:solidFill>
                  <a:srgbClr val="3333CC"/>
                </a:solidFill>
                <a:latin typeface="仿宋" panose="02010609060101010101" charset="-122"/>
                <a:ea typeface="仿宋" panose="02010609060101010101" charset="-122"/>
              </a:rPr>
              <a:t>消费者</a:t>
            </a:r>
            <a:r>
              <a:rPr kumimoji="1" lang="en-US" altLang="zh-CN" sz="2400" dirty="0">
                <a:latin typeface="仿宋" panose="02010609060101010101" charset="-122"/>
                <a:ea typeface="仿宋" panose="02010609060101010101" charset="-122"/>
              </a:rPr>
              <a:t>"</a:t>
            </a:r>
            <a:r>
              <a:rPr kumimoji="1" lang="zh-CN" altLang="en-US" sz="2400" dirty="0">
                <a:latin typeface="仿宋" panose="02010609060101010101" charset="-122"/>
                <a:ea typeface="仿宋" panose="02010609060101010101" charset="-122"/>
              </a:rPr>
              <a:t>进程不断读出；共享缓冲区</a:t>
            </a:r>
            <a:r>
              <a:rPr kumimoji="1" lang="zh-CN" altLang="en-US" sz="2400" dirty="0" smtClean="0">
                <a:latin typeface="仿宋" panose="02010609060101010101" charset="-122"/>
                <a:ea typeface="仿宋" panose="02010609060101010101" charset="-122"/>
              </a:rPr>
              <a:t>共有</a:t>
            </a:r>
            <a:r>
              <a:rPr kumimoji="1" lang="en-US" altLang="zh-CN" sz="2400" dirty="0" smtClean="0">
                <a:latin typeface="仿宋" panose="02010609060101010101" charset="-122"/>
                <a:ea typeface="仿宋" panose="02010609060101010101" charset="-122"/>
              </a:rPr>
              <a:t>K</a:t>
            </a:r>
            <a:r>
              <a:rPr kumimoji="1" lang="zh-CN" altLang="en-US" sz="2400" dirty="0" smtClean="0">
                <a:solidFill>
                  <a:srgbClr val="3333CC"/>
                </a:solidFill>
                <a:latin typeface="仿宋" panose="02010609060101010101" charset="-122"/>
                <a:ea typeface="仿宋" panose="02010609060101010101" charset="-122"/>
              </a:rPr>
              <a:t>个</a:t>
            </a:r>
            <a:r>
              <a:rPr kumimoji="1" lang="zh-CN" altLang="en-US" sz="2400" dirty="0">
                <a:solidFill>
                  <a:srgbClr val="3333CC"/>
                </a:solidFill>
                <a:latin typeface="仿宋" panose="02010609060101010101" charset="-122"/>
                <a:ea typeface="仿宋" panose="02010609060101010101" charset="-122"/>
              </a:rPr>
              <a:t>；任何时刻只能有一个进程可对共享缓冲区进行操作。</a:t>
            </a:r>
            <a:endParaRPr kumimoji="1" lang="zh-CN" altLang="en-US" sz="2400" dirty="0">
              <a:solidFill>
                <a:srgbClr val="3333CC"/>
              </a:solidFill>
              <a:latin typeface="仿宋" panose="02010609060101010101" charset="-122"/>
              <a:ea typeface="仿宋" panose="02010609060101010101" charset="-122"/>
            </a:endParaRPr>
          </a:p>
        </p:txBody>
      </p:sp>
      <p:grpSp>
        <p:nvGrpSpPr>
          <p:cNvPr id="1029" name="Group 14"/>
          <p:cNvGrpSpPr/>
          <p:nvPr/>
        </p:nvGrpSpPr>
        <p:grpSpPr bwMode="auto">
          <a:xfrm>
            <a:off x="250825" y="3717033"/>
            <a:ext cx="8534400" cy="3017839"/>
            <a:chOff x="204" y="2614"/>
            <a:chExt cx="5376" cy="1538"/>
          </a:xfrm>
        </p:grpSpPr>
        <p:graphicFrame>
          <p:nvGraphicFramePr>
            <p:cNvPr id="1026" name="Object 4"/>
            <p:cNvGraphicFramePr>
              <a:graphicFrameLocks noChangeAspect="1"/>
            </p:cNvGraphicFramePr>
            <p:nvPr/>
          </p:nvGraphicFramePr>
          <p:xfrm>
            <a:off x="204" y="2614"/>
            <a:ext cx="5376" cy="1538"/>
          </p:xfrm>
          <a:graphic>
            <a:graphicData uri="http://schemas.openxmlformats.org/presentationml/2006/ole">
              <mc:AlternateContent xmlns:mc="http://schemas.openxmlformats.org/markup-compatibility/2006">
                <mc:Choice xmlns:v="urn:schemas-microsoft-com:vml" Requires="v">
                  <p:oleObj spid="_x0000_s1100" name="VISIO" r:id="rId1" imgW="4585970" imgH="1311910" progId="Visio.Drawing.11">
                    <p:embed/>
                  </p:oleObj>
                </mc:Choice>
                <mc:Fallback>
                  <p:oleObj name="VISIO" r:id="rId1" imgW="4585970" imgH="131191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 y="2614"/>
                          <a:ext cx="5376" cy="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 name="Text Box 6"/>
            <p:cNvSpPr txBox="1">
              <a:spLocks noChangeArrowheads="1"/>
            </p:cNvSpPr>
            <p:nvPr/>
          </p:nvSpPr>
          <p:spPr bwMode="auto">
            <a:xfrm>
              <a:off x="1837" y="2931"/>
              <a:ext cx="227" cy="361"/>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a:t>0</a:t>
              </a:r>
              <a:endParaRPr kumimoji="1" lang="en-US" altLang="zh-CN"/>
            </a:p>
          </p:txBody>
        </p:sp>
        <p:sp>
          <p:nvSpPr>
            <p:cNvPr id="1035" name="Text Box 7"/>
            <p:cNvSpPr txBox="1">
              <a:spLocks noChangeArrowheads="1"/>
            </p:cNvSpPr>
            <p:nvPr/>
          </p:nvSpPr>
          <p:spPr bwMode="auto">
            <a:xfrm>
              <a:off x="2064" y="2931"/>
              <a:ext cx="227" cy="361"/>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a:t>1</a:t>
              </a:r>
              <a:endParaRPr kumimoji="1" lang="en-US" altLang="zh-CN"/>
            </a:p>
          </p:txBody>
        </p:sp>
        <p:sp>
          <p:nvSpPr>
            <p:cNvPr id="1036" name="Text Box 8"/>
            <p:cNvSpPr txBox="1">
              <a:spLocks noChangeArrowheads="1"/>
            </p:cNvSpPr>
            <p:nvPr/>
          </p:nvSpPr>
          <p:spPr bwMode="auto">
            <a:xfrm>
              <a:off x="2381" y="2931"/>
              <a:ext cx="227" cy="361"/>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a:t>2</a:t>
              </a:r>
              <a:endParaRPr kumimoji="1" lang="en-US" altLang="zh-CN"/>
            </a:p>
          </p:txBody>
        </p:sp>
        <p:sp>
          <p:nvSpPr>
            <p:cNvPr id="1037" name="Text Box 9"/>
            <p:cNvSpPr txBox="1">
              <a:spLocks noChangeArrowheads="1"/>
            </p:cNvSpPr>
            <p:nvPr/>
          </p:nvSpPr>
          <p:spPr bwMode="auto">
            <a:xfrm>
              <a:off x="2653" y="2931"/>
              <a:ext cx="227" cy="361"/>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a:t>3</a:t>
              </a:r>
              <a:endParaRPr kumimoji="1" lang="en-US" altLang="zh-CN"/>
            </a:p>
          </p:txBody>
        </p:sp>
        <p:sp>
          <p:nvSpPr>
            <p:cNvPr id="1038" name="Text Box 10"/>
            <p:cNvSpPr txBox="1">
              <a:spLocks noChangeArrowheads="1"/>
            </p:cNvSpPr>
            <p:nvPr/>
          </p:nvSpPr>
          <p:spPr bwMode="auto">
            <a:xfrm>
              <a:off x="3379" y="2840"/>
              <a:ext cx="317" cy="424"/>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sz="2400"/>
                <a:t>…</a:t>
              </a:r>
              <a:endParaRPr kumimoji="1" lang="zh-CN" altLang="en-US" sz="2400"/>
            </a:p>
          </p:txBody>
        </p:sp>
        <p:sp>
          <p:nvSpPr>
            <p:cNvPr id="1039" name="Rectangle 11"/>
            <p:cNvSpPr>
              <a:spLocks noChangeArrowheads="1"/>
            </p:cNvSpPr>
            <p:nvPr/>
          </p:nvSpPr>
          <p:spPr bwMode="auto">
            <a:xfrm>
              <a:off x="2925" y="2931"/>
              <a:ext cx="206" cy="361"/>
            </a:xfrm>
            <a:prstGeom prst="rect">
              <a:avLst/>
            </a:prstGeom>
            <a:noFill/>
            <a:ln w="9525" algn="ctr">
              <a:noFill/>
              <a:miter lim="800000"/>
            </a:ln>
          </p:spPr>
          <p:txBody>
            <a:bodyPr wrap="none">
              <a:spAutoFit/>
            </a:bodyPr>
            <a:lstStyle/>
            <a:p>
              <a:pPr marL="457200" indent="-457200" eaLnBrk="1" hangingPunct="1">
                <a:lnSpc>
                  <a:spcPct val="200000"/>
                </a:lnSpc>
                <a:spcBef>
                  <a:spcPct val="0"/>
                </a:spcBef>
              </a:pPr>
              <a:r>
                <a:rPr kumimoji="1" lang="en-US" altLang="zh-CN"/>
                <a:t>4</a:t>
              </a:r>
              <a:endParaRPr kumimoji="1" lang="zh-CN" altLang="en-US"/>
            </a:p>
          </p:txBody>
        </p:sp>
        <p:sp>
          <p:nvSpPr>
            <p:cNvPr id="1040" name="Rectangle 12"/>
            <p:cNvSpPr>
              <a:spLocks noChangeArrowheads="1"/>
            </p:cNvSpPr>
            <p:nvPr/>
          </p:nvSpPr>
          <p:spPr bwMode="auto">
            <a:xfrm>
              <a:off x="3678" y="2931"/>
              <a:ext cx="472" cy="361"/>
            </a:xfrm>
            <a:prstGeom prst="rect">
              <a:avLst/>
            </a:prstGeom>
            <a:noFill/>
            <a:ln w="9525" algn="ctr">
              <a:noFill/>
              <a:miter lim="800000"/>
            </a:ln>
          </p:spPr>
          <p:txBody>
            <a:bodyPr>
              <a:spAutoFit/>
            </a:bodyPr>
            <a:lstStyle/>
            <a:p>
              <a:pPr marL="457200" indent="-457200" eaLnBrk="1" hangingPunct="1">
                <a:lnSpc>
                  <a:spcPct val="200000"/>
                </a:lnSpc>
                <a:spcBef>
                  <a:spcPct val="0"/>
                </a:spcBef>
              </a:pPr>
              <a:r>
                <a:rPr kumimoji="1" lang="en-US" altLang="zh-CN" dirty="0" smtClean="0"/>
                <a:t>K-1</a:t>
              </a:r>
              <a:endParaRPr kumimoji="1" lang="zh-CN" altLang="en-US" dirty="0"/>
            </a:p>
          </p:txBody>
        </p:sp>
      </p:grpSp>
      <p:sp>
        <p:nvSpPr>
          <p:cNvPr id="71685" name="Rectangle 2"/>
          <p:cNvSpPr>
            <a:spLocks noChangeArrowheads="1"/>
          </p:cNvSpPr>
          <p:nvPr/>
        </p:nvSpPr>
        <p:spPr bwMode="auto">
          <a:xfrm>
            <a:off x="2700586" y="-26988"/>
            <a:ext cx="3671614" cy="719139"/>
          </a:xfrm>
          <a:prstGeom prst="rect">
            <a:avLst/>
          </a:prstGeom>
          <a:noFill/>
          <a:ln>
            <a:noFill/>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chemeClr val="accent1">
                    <a:lumMod val="75000"/>
                  </a:schemeClr>
                </a:solidFill>
                <a:latin typeface="黑体" panose="02010609060101010101" pitchFamily="49" charset="-122"/>
                <a:ea typeface="黑体" panose="02010609060101010101" pitchFamily="49" charset="-122"/>
              </a:rPr>
              <a:t>3.4 </a:t>
            </a:r>
            <a:r>
              <a:rPr lang="zh-CN" altLang="en-US" sz="4000" dirty="0" smtClean="0">
                <a:solidFill>
                  <a:schemeClr val="accent1">
                    <a:lumMod val="75000"/>
                  </a:schemeClr>
                </a:solidFill>
                <a:latin typeface="黑体" panose="02010609060101010101" pitchFamily="49" charset="-122"/>
                <a:ea typeface="黑体" panose="02010609060101010101" pitchFamily="49" charset="-122"/>
              </a:rPr>
              <a:t>进程同步</a:t>
            </a:r>
            <a:endParaRPr lang="zh-CN" altLang="en-US" sz="4000" dirty="0">
              <a:solidFill>
                <a:schemeClr val="accent1">
                  <a:lumMod val="75000"/>
                </a:schemeClr>
              </a:solidFill>
              <a:latin typeface="黑体" panose="02010609060101010101" pitchFamily="49" charset="-122"/>
              <a:ea typeface="黑体" panose="02010609060101010101" pitchFamily="49" charset="-122"/>
            </a:endParaRPr>
          </a:p>
        </p:txBody>
      </p:sp>
      <p:sp>
        <p:nvSpPr>
          <p:cNvPr id="1031" name="Text Box 15"/>
          <p:cNvSpPr txBox="1">
            <a:spLocks noChangeArrowheads="1"/>
          </p:cNvSpPr>
          <p:nvPr/>
        </p:nvSpPr>
        <p:spPr bwMode="auto">
          <a:xfrm>
            <a:off x="3563940" y="4148833"/>
            <a:ext cx="720725" cy="2031325"/>
          </a:xfrm>
          <a:prstGeom prst="rect">
            <a:avLst/>
          </a:prstGeom>
          <a:noFill/>
          <a:ln w="9525" algn="ctr">
            <a:noFill/>
            <a:miter lim="800000"/>
          </a:ln>
        </p:spPr>
        <p:txBody>
          <a:bodyPr>
            <a:spAutoFit/>
          </a:bodyPr>
          <a:lstStyle/>
          <a:p>
            <a:pPr marL="457200" indent="-457200" eaLnBrk="1" hangingPunct="1">
              <a:lnSpc>
                <a:spcPct val="200000"/>
              </a:lnSpc>
              <a:spcBef>
                <a:spcPct val="50000"/>
              </a:spcBef>
            </a:pPr>
            <a:endParaRPr kumimoji="1" lang="en-US" altLang="zh-CN" sz="2800"/>
          </a:p>
          <a:p>
            <a:pPr marL="457200" indent="-457200" eaLnBrk="1" hangingPunct="1">
              <a:lnSpc>
                <a:spcPct val="200000"/>
              </a:lnSpc>
              <a:spcBef>
                <a:spcPct val="50000"/>
              </a:spcBef>
            </a:pPr>
            <a:endParaRPr kumimoji="1" lang="en-US" altLang="zh-CN" sz="2800"/>
          </a:p>
        </p:txBody>
      </p:sp>
      <p:sp>
        <p:nvSpPr>
          <p:cNvPr id="1032" name="Text Box 17"/>
          <p:cNvSpPr txBox="1">
            <a:spLocks noChangeArrowheads="1"/>
          </p:cNvSpPr>
          <p:nvPr/>
        </p:nvSpPr>
        <p:spPr bwMode="auto">
          <a:xfrm>
            <a:off x="3348038" y="4134025"/>
            <a:ext cx="582612" cy="461665"/>
          </a:xfrm>
          <a:prstGeom prst="rect">
            <a:avLst/>
          </a:prstGeom>
          <a:noFill/>
          <a:ln w="9525">
            <a:noFill/>
            <a:miter lim="800000"/>
          </a:ln>
        </p:spPr>
        <p:txBody>
          <a:bodyPr>
            <a:spAutoFit/>
          </a:bodyPr>
          <a:lstStyle/>
          <a:p>
            <a:pPr eaLnBrk="1" hangingPunct="1">
              <a:spcBef>
                <a:spcPct val="0"/>
              </a:spcBef>
            </a:pPr>
            <a:r>
              <a:rPr kumimoji="1" lang="en-US" altLang="zh-CN" sz="2400" dirty="0">
                <a:ea typeface="仿宋" panose="02010609060101010101" charset="-122"/>
              </a:rPr>
              <a:t>in</a:t>
            </a:r>
            <a:endParaRPr kumimoji="1" lang="en-US" altLang="zh-CN" sz="2400" dirty="0">
              <a:ea typeface="仿宋" panose="02010609060101010101" charset="-122"/>
            </a:endParaRPr>
          </a:p>
        </p:txBody>
      </p:sp>
      <p:sp>
        <p:nvSpPr>
          <p:cNvPr id="1033" name="Text Box 18"/>
          <p:cNvSpPr txBox="1">
            <a:spLocks noChangeArrowheads="1"/>
          </p:cNvSpPr>
          <p:nvPr/>
        </p:nvSpPr>
        <p:spPr bwMode="auto">
          <a:xfrm>
            <a:off x="6443665" y="4134025"/>
            <a:ext cx="792633" cy="461665"/>
          </a:xfrm>
          <a:prstGeom prst="rect">
            <a:avLst/>
          </a:prstGeom>
          <a:noFill/>
          <a:ln w="9525">
            <a:noFill/>
            <a:miter lim="800000"/>
          </a:ln>
        </p:spPr>
        <p:txBody>
          <a:bodyPr wrap="square">
            <a:spAutoFit/>
          </a:bodyPr>
          <a:lstStyle/>
          <a:p>
            <a:pPr eaLnBrk="1" hangingPunct="1">
              <a:spcBef>
                <a:spcPct val="0"/>
              </a:spcBef>
            </a:pPr>
            <a:r>
              <a:rPr kumimoji="1" lang="en-US" altLang="zh-CN" sz="2400" b="0" dirty="0">
                <a:ea typeface="仿宋" panose="02010609060101010101" charset="-122"/>
              </a:rPr>
              <a:t>out</a:t>
            </a:r>
            <a:endParaRPr kumimoji="1" lang="en-US" altLang="zh-CN" sz="2400" b="0" dirty="0">
              <a:ea typeface="仿宋" panose="02010609060101010101" charset="-122"/>
            </a:endParaRPr>
          </a:p>
        </p:txBody>
      </p:sp>
      <p:sp>
        <p:nvSpPr>
          <p:cNvPr id="17" name="矩形 16"/>
          <p:cNvSpPr/>
          <p:nvPr/>
        </p:nvSpPr>
        <p:spPr>
          <a:xfrm>
            <a:off x="395536" y="764706"/>
            <a:ext cx="6192688" cy="584775"/>
          </a:xfrm>
          <a:prstGeom prst="rect">
            <a:avLst/>
          </a:prstGeom>
        </p:spPr>
        <p:txBody>
          <a:bodyPr wrap="square">
            <a:spAutoFit/>
          </a:bodyPr>
          <a:lstStyle/>
          <a:p>
            <a:r>
              <a:rPr lang="en-US" altLang="zh-CN" sz="3200" kern="0" dirty="0" smtClean="0">
                <a:solidFill>
                  <a:srgbClr val="0000FF"/>
                </a:solidFill>
                <a:latin typeface="+mn-ea"/>
              </a:rPr>
              <a:t>3.4.3 </a:t>
            </a:r>
            <a:r>
              <a:rPr lang="zh-CN" altLang="en-US" sz="3200" kern="0" dirty="0" smtClean="0">
                <a:solidFill>
                  <a:srgbClr val="0000FF"/>
                </a:solidFill>
                <a:latin typeface="+mn-ea"/>
              </a:rPr>
              <a:t>经典进程同步问题</a:t>
            </a:r>
            <a:endParaRPr lang="zh-CN" altLang="en-US" sz="3200" dirty="0"/>
          </a:p>
        </p:txBody>
      </p:sp>
    </p:spTree>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5"/>
          <p:cNvSpPr>
            <a:spLocks noRot="1" noChangeArrowheads="1"/>
          </p:cNvSpPr>
          <p:nvPr/>
        </p:nvSpPr>
        <p:spPr bwMode="auto">
          <a:xfrm>
            <a:off x="301625" y="548680"/>
            <a:ext cx="8842375" cy="5976664"/>
          </a:xfrm>
          <a:prstGeom prst="rect">
            <a:avLst/>
          </a:prstGeom>
          <a:noFill/>
          <a:ln>
            <a:noFill/>
          </a:ln>
          <a:effectLst/>
        </p:spPr>
        <p:txBody>
          <a:bodyPr/>
          <a:lstStyle/>
          <a:p>
            <a:pPr>
              <a:lnSpc>
                <a:spcPct val="140000"/>
              </a:lnSpc>
              <a:defRPr/>
            </a:pPr>
            <a:r>
              <a:rPr kumimoji="1" lang="en-US" altLang="zh-CN" sz="2800" b="0" dirty="0">
                <a:solidFill>
                  <a:srgbClr val="C00000"/>
                </a:solidFill>
                <a:latin typeface="Times New Roman" panose="02020603050405020304" pitchFamily="18" charset="0"/>
              </a:rPr>
              <a:t>1</a:t>
            </a:r>
            <a:r>
              <a:rPr kumimoji="1" lang="en-US" altLang="zh-CN" sz="2800" dirty="0">
                <a:solidFill>
                  <a:srgbClr val="C00000"/>
                </a:solidFill>
                <a:latin typeface="仿宋" panose="02010609060101010101" charset="-122"/>
                <a:ea typeface="仿宋" panose="02010609060101010101" charset="-122"/>
              </a:rPr>
              <a:t>. </a:t>
            </a:r>
            <a:r>
              <a:rPr kumimoji="1" lang="zh-CN" altLang="en-US" sz="2800" dirty="0">
                <a:solidFill>
                  <a:srgbClr val="C00000"/>
                </a:solidFill>
                <a:latin typeface="仿宋" panose="02010609060101010101" charset="-122"/>
                <a:ea typeface="仿宋" panose="02010609060101010101" charset="-122"/>
              </a:rPr>
              <a:t>生产者－消费者问题</a:t>
            </a:r>
            <a:endParaRPr kumimoji="1" lang="en-US" altLang="zh-CN" sz="2800" dirty="0">
              <a:solidFill>
                <a:srgbClr val="C00000"/>
              </a:solidFill>
              <a:latin typeface="仿宋" panose="02010609060101010101" charset="-122"/>
              <a:ea typeface="仿宋" panose="02010609060101010101" charset="-122"/>
            </a:endParaRPr>
          </a:p>
          <a:p>
            <a:pPr>
              <a:lnSpc>
                <a:spcPct val="140000"/>
              </a:lnSpc>
              <a:buFont typeface="Wingdings" panose="05000000000000000000" pitchFamily="2" charset="2"/>
              <a:buChar char="n"/>
              <a:defRPr/>
            </a:pPr>
            <a:r>
              <a:rPr lang="zh-CN" altLang="en-US" sz="2400" dirty="0" smtClean="0">
                <a:solidFill>
                  <a:srgbClr val="7030A0"/>
                </a:solidFill>
              </a:rPr>
              <a:t> 分析</a:t>
            </a:r>
            <a:r>
              <a:rPr lang="zh-CN" altLang="en-US" sz="2400" dirty="0">
                <a:solidFill>
                  <a:srgbClr val="7030A0"/>
                </a:solidFill>
                <a:sym typeface="Wingdings" panose="05000000000000000000" pitchFamily="2" charset="2"/>
              </a:rPr>
              <a:t>：</a:t>
            </a:r>
            <a:endParaRPr lang="zh-CN" altLang="en-US" sz="2400" dirty="0">
              <a:solidFill>
                <a:srgbClr val="7030A0"/>
              </a:solidFill>
              <a:sym typeface="Wingdings" panose="05000000000000000000" pitchFamily="2" charset="2"/>
            </a:endParaRPr>
          </a:p>
          <a:p>
            <a:pPr marL="342900" indent="-342900">
              <a:lnSpc>
                <a:spcPct val="140000"/>
              </a:lnSpc>
              <a:buFont typeface="Wingdings" panose="05000000000000000000" pitchFamily="2" charset="2"/>
              <a:buChar char="l"/>
              <a:defRPr/>
            </a:pPr>
            <a:r>
              <a:rPr lang="zh-CN" altLang="en-US" sz="2200" dirty="0">
                <a:solidFill>
                  <a:srgbClr val="000000"/>
                </a:solidFill>
              </a:rPr>
              <a:t>确定进程：进程数量及工作内容；</a:t>
            </a:r>
            <a:endParaRPr lang="zh-CN" altLang="en-US" sz="2200" dirty="0">
              <a:solidFill>
                <a:srgbClr val="000000"/>
              </a:solidFill>
            </a:endParaRPr>
          </a:p>
          <a:p>
            <a:pPr marL="342900" indent="-342900">
              <a:lnSpc>
                <a:spcPct val="140000"/>
              </a:lnSpc>
              <a:buFont typeface="Wingdings" panose="05000000000000000000" pitchFamily="2" charset="2"/>
              <a:buChar char="l"/>
              <a:defRPr/>
            </a:pPr>
            <a:r>
              <a:rPr lang="zh-CN" altLang="en-US" sz="2200" dirty="0">
                <a:solidFill>
                  <a:srgbClr val="000000"/>
                </a:solidFill>
              </a:rPr>
              <a:t>确定进程间的关系：</a:t>
            </a:r>
            <a:endParaRPr lang="zh-CN" altLang="en-US" sz="2200" dirty="0">
              <a:solidFill>
                <a:srgbClr val="000000"/>
              </a:solidFill>
            </a:endParaRPr>
          </a:p>
          <a:p>
            <a:pPr marL="342900">
              <a:lnSpc>
                <a:spcPct val="140000"/>
              </a:lnSpc>
              <a:buFont typeface="Wingdings" panose="05000000000000000000" pitchFamily="2" charset="2"/>
              <a:buChar char="Ø"/>
              <a:defRPr/>
            </a:pPr>
            <a:r>
              <a:rPr lang="en-US" altLang="zh-CN" sz="2200" dirty="0" smtClean="0">
                <a:solidFill>
                  <a:srgbClr val="000000"/>
                </a:solidFill>
                <a:latin typeface="宋体" panose="02010600030101010101" pitchFamily="2" charset="-122"/>
              </a:rPr>
              <a:t> </a:t>
            </a:r>
            <a:r>
              <a:rPr lang="zh-CN" altLang="en-US" sz="2200" dirty="0" smtClean="0">
                <a:solidFill>
                  <a:srgbClr val="3333CC"/>
                </a:solidFill>
                <a:latin typeface="宋体" panose="02010600030101010101" pitchFamily="2" charset="-122"/>
              </a:rPr>
              <a:t>互斥</a:t>
            </a:r>
            <a:r>
              <a:rPr lang="zh-CN" altLang="en-US" sz="2200" dirty="0">
                <a:solidFill>
                  <a:srgbClr val="3333CC"/>
                </a:solidFill>
                <a:latin typeface="宋体" panose="02010600030101010101" pitchFamily="2" charset="-122"/>
              </a:rPr>
              <a:t>：</a:t>
            </a:r>
            <a:r>
              <a:rPr lang="zh-CN" altLang="en-US" sz="2200" dirty="0">
                <a:solidFill>
                  <a:srgbClr val="000000"/>
                </a:solidFill>
                <a:latin typeface="宋体" panose="02010600030101010101" pitchFamily="2" charset="-122"/>
              </a:rPr>
              <a:t>多个进程间互斥使用同一个缓冲池；</a:t>
            </a:r>
            <a:endParaRPr lang="zh-CN" altLang="en-US" sz="2200" dirty="0">
              <a:solidFill>
                <a:srgbClr val="000000"/>
              </a:solidFill>
              <a:latin typeface="宋体" panose="02010600030101010101" pitchFamily="2" charset="-122"/>
            </a:endParaRPr>
          </a:p>
          <a:p>
            <a:pPr marL="342900">
              <a:lnSpc>
                <a:spcPct val="140000"/>
              </a:lnSpc>
              <a:buFont typeface="Wingdings" panose="05000000000000000000" pitchFamily="2" charset="2"/>
              <a:buChar char="Ø"/>
              <a:defRPr/>
            </a:pPr>
            <a:r>
              <a:rPr lang="en-US" altLang="zh-CN" sz="2200" dirty="0" smtClean="0">
                <a:solidFill>
                  <a:srgbClr val="000000"/>
                </a:solidFill>
                <a:latin typeface="宋体" panose="02010600030101010101" pitchFamily="2" charset="-122"/>
              </a:rPr>
              <a:t> </a:t>
            </a:r>
            <a:r>
              <a:rPr lang="zh-CN" altLang="en-US" sz="2200" dirty="0" smtClean="0">
                <a:solidFill>
                  <a:srgbClr val="3333CC"/>
                </a:solidFill>
                <a:latin typeface="宋体" panose="02010600030101010101" pitchFamily="2" charset="-122"/>
              </a:rPr>
              <a:t>同步</a:t>
            </a:r>
            <a:r>
              <a:rPr lang="zh-CN" altLang="en-US" sz="2200" dirty="0">
                <a:solidFill>
                  <a:srgbClr val="3333CC"/>
                </a:solidFill>
                <a:latin typeface="宋体" panose="02010600030101010101" pitchFamily="2" charset="-122"/>
              </a:rPr>
              <a:t>：</a:t>
            </a:r>
            <a:r>
              <a:rPr lang="zh-CN" altLang="en-US" sz="2200" dirty="0">
                <a:solidFill>
                  <a:srgbClr val="000000"/>
                </a:solidFill>
                <a:latin typeface="宋体" panose="02010600030101010101" pitchFamily="2" charset="-122"/>
              </a:rPr>
              <a:t>当缓冲池空时，消费者必须阻塞等待；</a:t>
            </a:r>
            <a:endParaRPr lang="zh-CN" altLang="en-US" sz="2200" dirty="0">
              <a:solidFill>
                <a:srgbClr val="000000"/>
              </a:solidFill>
              <a:latin typeface="宋体" panose="02010600030101010101" pitchFamily="2" charset="-122"/>
            </a:endParaRPr>
          </a:p>
          <a:p>
            <a:pPr marL="342900" indent="-342900">
              <a:lnSpc>
                <a:spcPct val="140000"/>
              </a:lnSpc>
              <a:defRPr/>
            </a:pPr>
            <a:r>
              <a:rPr lang="zh-CN" altLang="en-US" sz="2200" dirty="0" smtClean="0">
                <a:solidFill>
                  <a:srgbClr val="000000"/>
                </a:solidFill>
                <a:latin typeface="宋体" panose="02010600030101010101" pitchFamily="2" charset="-122"/>
              </a:rPr>
              <a:t>           当</a:t>
            </a:r>
            <a:r>
              <a:rPr lang="zh-CN" altLang="en-US" sz="2200" dirty="0">
                <a:solidFill>
                  <a:srgbClr val="000000"/>
                </a:solidFill>
                <a:latin typeface="宋体" panose="02010600030101010101" pitchFamily="2" charset="-122"/>
              </a:rPr>
              <a:t>缓冲池满时，生产者必须阻塞等待。</a:t>
            </a:r>
            <a:endParaRPr lang="zh-CN" altLang="en-US" sz="2200" dirty="0">
              <a:solidFill>
                <a:srgbClr val="000000"/>
              </a:solidFill>
              <a:latin typeface="宋体" panose="02010600030101010101" pitchFamily="2" charset="-122"/>
            </a:endParaRPr>
          </a:p>
          <a:p>
            <a:pPr marL="342900" indent="-342900">
              <a:lnSpc>
                <a:spcPct val="140000"/>
              </a:lnSpc>
              <a:buFont typeface="Wingdings" panose="05000000000000000000" pitchFamily="2" charset="2"/>
              <a:buChar char="l"/>
              <a:defRPr/>
            </a:pPr>
            <a:r>
              <a:rPr lang="zh-CN" altLang="en-US" sz="2200" dirty="0">
                <a:solidFill>
                  <a:srgbClr val="000000"/>
                </a:solidFill>
              </a:rPr>
              <a:t>设置信号量：</a:t>
            </a:r>
            <a:endParaRPr lang="zh-CN" altLang="en-US" sz="2200" dirty="0">
              <a:solidFill>
                <a:srgbClr val="000000"/>
              </a:solidFill>
            </a:endParaRPr>
          </a:p>
          <a:p>
            <a:pPr marL="742950" lvl="1" indent="-285750">
              <a:lnSpc>
                <a:spcPct val="125000"/>
              </a:lnSpc>
              <a:buFont typeface="Wingdings" panose="05000000000000000000" pitchFamily="2" charset="2"/>
              <a:buChar char="Ø"/>
              <a:defRPr/>
            </a:pPr>
            <a:r>
              <a:rPr lang="en-US" altLang="zh-CN" sz="2200" dirty="0" err="1">
                <a:latin typeface="仿宋" panose="02010609060101010101" charset="-122"/>
                <a:ea typeface="仿宋" panose="02010609060101010101" charset="-122"/>
              </a:rPr>
              <a:t>Mutex</a:t>
            </a:r>
            <a:r>
              <a:rPr lang="zh-CN" altLang="en-US" sz="2200" dirty="0">
                <a:latin typeface="仿宋" panose="02010609060101010101" charset="-122"/>
                <a:ea typeface="仿宋" panose="02010609060101010101" charset="-122"/>
              </a:rPr>
              <a:t>：用于访问缓冲池时的互斥，初值是</a:t>
            </a:r>
            <a:r>
              <a:rPr lang="en-US" altLang="zh-CN" sz="2200" dirty="0">
                <a:latin typeface="仿宋" panose="02010609060101010101" charset="-122"/>
                <a:ea typeface="仿宋" panose="02010609060101010101" charset="-122"/>
              </a:rPr>
              <a:t>1</a:t>
            </a:r>
            <a:endParaRPr lang="zh-CN" altLang="en-US" sz="2200" dirty="0">
              <a:solidFill>
                <a:srgbClr val="000000"/>
              </a:solidFill>
            </a:endParaRPr>
          </a:p>
          <a:p>
            <a:pPr marL="742950" lvl="1" indent="-285750">
              <a:lnSpc>
                <a:spcPct val="125000"/>
              </a:lnSpc>
              <a:buFont typeface="Wingdings" panose="05000000000000000000" pitchFamily="2" charset="2"/>
              <a:buChar char="Ø"/>
              <a:defRPr/>
            </a:pPr>
            <a:r>
              <a:rPr lang="en-US" altLang="zh-CN" sz="2200" dirty="0">
                <a:latin typeface="仿宋" panose="02010609060101010101" charset="-122"/>
                <a:ea typeface="仿宋" panose="02010609060101010101" charset="-122"/>
              </a:rPr>
              <a:t>Full</a:t>
            </a:r>
            <a:r>
              <a:rPr lang="zh-CN" altLang="en-US" sz="2200" dirty="0">
                <a:latin typeface="仿宋" panose="02010609060101010101" charset="-122"/>
                <a:ea typeface="仿宋" panose="02010609060101010101" charset="-122"/>
              </a:rPr>
              <a:t>：</a:t>
            </a:r>
            <a:r>
              <a:rPr lang="en-US" altLang="zh-CN" sz="2200" dirty="0">
                <a:latin typeface="宋体" panose="02010600030101010101" pitchFamily="2" charset="-122"/>
                <a:ea typeface="仿宋" panose="02010609060101010101" charset="-122"/>
              </a:rPr>
              <a:t>“</a:t>
            </a:r>
            <a:r>
              <a:rPr lang="zh-CN" altLang="en-US" sz="2200" dirty="0">
                <a:latin typeface="仿宋" panose="02010609060101010101" charset="-122"/>
                <a:ea typeface="仿宋" panose="02010609060101010101" charset="-122"/>
              </a:rPr>
              <a:t>满缓冲</a:t>
            </a:r>
            <a:r>
              <a:rPr lang="en-US" altLang="zh-CN" sz="2200" dirty="0">
                <a:latin typeface="宋体" panose="02010600030101010101" pitchFamily="2" charset="-122"/>
                <a:ea typeface="仿宋" panose="02010609060101010101" charset="-122"/>
              </a:rPr>
              <a:t>”</a:t>
            </a:r>
            <a:r>
              <a:rPr lang="zh-CN" altLang="en-US" sz="2200" dirty="0">
                <a:latin typeface="仿宋" panose="02010609060101010101" charset="-122"/>
                <a:ea typeface="仿宋" panose="02010609060101010101" charset="-122"/>
              </a:rPr>
              <a:t>数目，初值为</a:t>
            </a:r>
            <a:r>
              <a:rPr lang="en-US" altLang="zh-CN" sz="2200" dirty="0">
                <a:latin typeface="仿宋" panose="02010609060101010101" charset="-122"/>
                <a:ea typeface="仿宋" panose="02010609060101010101" charset="-122"/>
              </a:rPr>
              <a:t>0</a:t>
            </a:r>
            <a:r>
              <a:rPr lang="zh-CN" altLang="en-US" sz="2200" dirty="0">
                <a:latin typeface="仿宋" panose="02010609060101010101" charset="-122"/>
                <a:ea typeface="仿宋" panose="02010609060101010101" charset="-122"/>
              </a:rPr>
              <a:t>；</a:t>
            </a:r>
            <a:endParaRPr lang="zh-CN" altLang="en-US" sz="2200" dirty="0">
              <a:latin typeface="仿宋" panose="02010609060101010101" charset="-122"/>
              <a:ea typeface="仿宋" panose="02010609060101010101" charset="-122"/>
            </a:endParaRPr>
          </a:p>
          <a:p>
            <a:pPr marL="742950" lvl="1" indent="-285750">
              <a:lnSpc>
                <a:spcPct val="125000"/>
              </a:lnSpc>
              <a:buFont typeface="Wingdings" panose="05000000000000000000" pitchFamily="2" charset="2"/>
              <a:buChar char="Ø"/>
              <a:defRPr/>
            </a:pPr>
            <a:r>
              <a:rPr lang="en-US" altLang="zh-CN" sz="2200" dirty="0">
                <a:latin typeface="仿宋" panose="02010609060101010101" charset="-122"/>
                <a:ea typeface="仿宋" panose="02010609060101010101" charset="-122"/>
              </a:rPr>
              <a:t>Empty</a:t>
            </a:r>
            <a:r>
              <a:rPr lang="zh-CN" altLang="en-US" sz="2200" dirty="0">
                <a:latin typeface="仿宋" panose="02010609060101010101" charset="-122"/>
                <a:ea typeface="仿宋" panose="02010609060101010101" charset="-122"/>
              </a:rPr>
              <a:t>：</a:t>
            </a:r>
            <a:r>
              <a:rPr lang="en-US" altLang="zh-CN" sz="2200" dirty="0">
                <a:latin typeface="宋体" panose="02010600030101010101" pitchFamily="2" charset="-122"/>
                <a:ea typeface="仿宋" panose="02010609060101010101" charset="-122"/>
              </a:rPr>
              <a:t>“</a:t>
            </a:r>
            <a:r>
              <a:rPr lang="zh-CN" altLang="en-US" sz="2200" dirty="0">
                <a:latin typeface="仿宋" panose="02010609060101010101" charset="-122"/>
                <a:ea typeface="仿宋" panose="02010609060101010101" charset="-122"/>
              </a:rPr>
              <a:t>空缓冲</a:t>
            </a:r>
            <a:r>
              <a:rPr lang="en-US" altLang="zh-CN" sz="2200" dirty="0">
                <a:latin typeface="仿宋" panose="02010609060101010101" charset="-122"/>
                <a:ea typeface="仿宋" panose="02010609060101010101" charset="-122"/>
              </a:rPr>
              <a:t>"</a:t>
            </a:r>
            <a:r>
              <a:rPr lang="zh-CN" altLang="en-US" sz="2200" dirty="0">
                <a:latin typeface="仿宋" panose="02010609060101010101" charset="-122"/>
                <a:ea typeface="仿宋" panose="02010609060101010101" charset="-122"/>
              </a:rPr>
              <a:t>数目，初值</a:t>
            </a:r>
            <a:r>
              <a:rPr lang="zh-CN" altLang="en-US" sz="2200" dirty="0" smtClean="0">
                <a:latin typeface="仿宋" panose="02010609060101010101" charset="-122"/>
                <a:ea typeface="仿宋" panose="02010609060101010101" charset="-122"/>
              </a:rPr>
              <a:t>为</a:t>
            </a:r>
            <a:r>
              <a:rPr lang="en-US" altLang="zh-CN" sz="2200" dirty="0" smtClean="0">
                <a:latin typeface="仿宋" panose="02010609060101010101" charset="-122"/>
                <a:ea typeface="仿宋" panose="02010609060101010101" charset="-122"/>
              </a:rPr>
              <a:t>K</a:t>
            </a:r>
            <a:r>
              <a:rPr lang="zh-CN" altLang="en-US" sz="2200" dirty="0" smtClean="0">
                <a:latin typeface="仿宋" panose="02010609060101010101" charset="-122"/>
                <a:ea typeface="仿宋" panose="02010609060101010101" charset="-122"/>
              </a:rPr>
              <a:t>。</a:t>
            </a:r>
            <a:r>
              <a:rPr lang="en-US" altLang="zh-CN" sz="2200" dirty="0" err="1" smtClean="0">
                <a:latin typeface="仿宋" panose="02010609060101010101" charset="-122"/>
                <a:ea typeface="仿宋" panose="02010609060101010101" charset="-122"/>
              </a:rPr>
              <a:t>full+empty</a:t>
            </a:r>
            <a:r>
              <a:rPr lang="en-US" altLang="zh-CN" sz="2200" dirty="0" smtClean="0">
                <a:latin typeface="仿宋" panose="02010609060101010101" charset="-122"/>
                <a:ea typeface="仿宋" panose="02010609060101010101" charset="-122"/>
              </a:rPr>
              <a:t>=K</a:t>
            </a:r>
            <a:endParaRPr lang="en-US" altLang="zh-CN" sz="2200" dirty="0">
              <a:latin typeface="仿宋" panose="02010609060101010101" charset="-122"/>
              <a:ea typeface="仿宋" panose="02010609060101010101" charset="-122"/>
            </a:endParaRPr>
          </a:p>
        </p:txBody>
      </p:sp>
      <p:sp>
        <p:nvSpPr>
          <p:cNvPr id="3" name="矩形 2"/>
          <p:cNvSpPr/>
          <p:nvPr/>
        </p:nvSpPr>
        <p:spPr>
          <a:xfrm>
            <a:off x="4139952" y="1"/>
            <a:ext cx="4896544" cy="584775"/>
          </a:xfrm>
          <a:prstGeom prst="rect">
            <a:avLst/>
          </a:prstGeom>
        </p:spPr>
        <p:txBody>
          <a:bodyPr wrap="square">
            <a:spAutoFit/>
          </a:bodyPr>
          <a:lstStyle/>
          <a:p>
            <a:r>
              <a:rPr lang="en-US" altLang="zh-CN" sz="3200" kern="0" dirty="0" smtClean="0">
                <a:solidFill>
                  <a:srgbClr val="0000FF"/>
                </a:solidFill>
                <a:latin typeface="+mn-ea"/>
              </a:rPr>
              <a:t>3.4.3 </a:t>
            </a:r>
            <a:r>
              <a:rPr lang="zh-CN" altLang="en-US" sz="3200" kern="0" dirty="0" smtClean="0">
                <a:solidFill>
                  <a:srgbClr val="0000FF"/>
                </a:solidFill>
                <a:latin typeface="+mn-ea"/>
              </a:rPr>
              <a:t>经典进程同步问题</a:t>
            </a:r>
            <a:endParaRPr lang="zh-CN" altLang="en-US" sz="3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0357">
                                            <p:txEl>
                                              <p:pRg st="2" end="2"/>
                                            </p:txEl>
                                          </p:spTgt>
                                        </p:tgtEl>
                                        <p:attrNameLst>
                                          <p:attrName>style.visibility</p:attrName>
                                        </p:attrNameLst>
                                      </p:cBhvr>
                                      <p:to>
                                        <p:strVal val="visible"/>
                                      </p:to>
                                    </p:set>
                                    <p:animEffect transition="in" filter="box(in)">
                                      <p:cBhvr>
                                        <p:cTn id="7" dur="500"/>
                                        <p:tgtEl>
                                          <p:spTgt spid="10035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0357">
                                            <p:txEl>
                                              <p:pRg st="3" end="3"/>
                                            </p:txEl>
                                          </p:spTgt>
                                        </p:tgtEl>
                                        <p:attrNameLst>
                                          <p:attrName>style.visibility</p:attrName>
                                        </p:attrNameLst>
                                      </p:cBhvr>
                                      <p:to>
                                        <p:strVal val="visible"/>
                                      </p:to>
                                    </p:set>
                                    <p:animEffect transition="in" filter="box(in)">
                                      <p:cBhvr>
                                        <p:cTn id="12" dur="500"/>
                                        <p:tgtEl>
                                          <p:spTgt spid="10035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0357">
                                            <p:txEl>
                                              <p:pRg st="4" end="4"/>
                                            </p:txEl>
                                          </p:spTgt>
                                        </p:tgtEl>
                                        <p:attrNameLst>
                                          <p:attrName>style.visibility</p:attrName>
                                        </p:attrNameLst>
                                      </p:cBhvr>
                                      <p:to>
                                        <p:strVal val="visible"/>
                                      </p:to>
                                    </p:set>
                                    <p:animEffect transition="in" filter="box(in)">
                                      <p:cBhvr>
                                        <p:cTn id="17" dur="500"/>
                                        <p:tgtEl>
                                          <p:spTgt spid="10035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0357">
                                            <p:txEl>
                                              <p:pRg st="5" end="5"/>
                                            </p:txEl>
                                          </p:spTgt>
                                        </p:tgtEl>
                                        <p:attrNameLst>
                                          <p:attrName>style.visibility</p:attrName>
                                        </p:attrNameLst>
                                      </p:cBhvr>
                                      <p:to>
                                        <p:strVal val="visible"/>
                                      </p:to>
                                    </p:set>
                                    <p:animEffect transition="in" filter="box(in)">
                                      <p:cBhvr>
                                        <p:cTn id="22" dur="500"/>
                                        <p:tgtEl>
                                          <p:spTgt spid="10035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0357">
                                            <p:txEl>
                                              <p:pRg st="6" end="6"/>
                                            </p:txEl>
                                          </p:spTgt>
                                        </p:tgtEl>
                                        <p:attrNameLst>
                                          <p:attrName>style.visibility</p:attrName>
                                        </p:attrNameLst>
                                      </p:cBhvr>
                                      <p:to>
                                        <p:strVal val="visible"/>
                                      </p:to>
                                    </p:set>
                                    <p:animEffect transition="in" filter="box(in)">
                                      <p:cBhvr>
                                        <p:cTn id="27" dur="500"/>
                                        <p:tgtEl>
                                          <p:spTgt spid="10035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0357">
                                            <p:txEl>
                                              <p:pRg st="7" end="7"/>
                                            </p:txEl>
                                          </p:spTgt>
                                        </p:tgtEl>
                                        <p:attrNameLst>
                                          <p:attrName>style.visibility</p:attrName>
                                        </p:attrNameLst>
                                      </p:cBhvr>
                                      <p:to>
                                        <p:strVal val="visible"/>
                                      </p:to>
                                    </p:set>
                                    <p:animEffect transition="in" filter="box(in)">
                                      <p:cBhvr>
                                        <p:cTn id="32" dur="500"/>
                                        <p:tgtEl>
                                          <p:spTgt spid="10035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00357">
                                            <p:txEl>
                                              <p:pRg st="8" end="8"/>
                                            </p:txEl>
                                          </p:spTgt>
                                        </p:tgtEl>
                                        <p:attrNameLst>
                                          <p:attrName>style.visibility</p:attrName>
                                        </p:attrNameLst>
                                      </p:cBhvr>
                                      <p:to>
                                        <p:strVal val="visible"/>
                                      </p:to>
                                    </p:set>
                                    <p:animEffect transition="in" filter="box(in)">
                                      <p:cBhvr>
                                        <p:cTn id="37" dur="500"/>
                                        <p:tgtEl>
                                          <p:spTgt spid="100357">
                                            <p:txEl>
                                              <p:pRg st="8" end="8"/>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100357">
                                            <p:txEl>
                                              <p:pRg st="9" end="9"/>
                                            </p:txEl>
                                          </p:spTgt>
                                        </p:tgtEl>
                                        <p:attrNameLst>
                                          <p:attrName>style.visibility</p:attrName>
                                        </p:attrNameLst>
                                      </p:cBhvr>
                                      <p:to>
                                        <p:strVal val="visible"/>
                                      </p:to>
                                    </p:set>
                                    <p:animEffect transition="in" filter="box(in)">
                                      <p:cBhvr>
                                        <p:cTn id="40" dur="500"/>
                                        <p:tgtEl>
                                          <p:spTgt spid="100357">
                                            <p:txEl>
                                              <p:pRg st="9" end="9"/>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100357">
                                            <p:txEl>
                                              <p:pRg st="10" end="10"/>
                                            </p:txEl>
                                          </p:spTgt>
                                        </p:tgtEl>
                                        <p:attrNameLst>
                                          <p:attrName>style.visibility</p:attrName>
                                        </p:attrNameLst>
                                      </p:cBhvr>
                                      <p:to>
                                        <p:strVal val="visible"/>
                                      </p:to>
                                    </p:set>
                                    <p:animEffect transition="in" filter="box(in)">
                                      <p:cBhvr>
                                        <p:cTn id="43" dur="500"/>
                                        <p:tgtEl>
                                          <p:spTgt spid="10035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ChangeArrowheads="1"/>
          </p:cNvSpPr>
          <p:nvPr/>
        </p:nvSpPr>
        <p:spPr bwMode="auto">
          <a:xfrm>
            <a:off x="251521" y="1443039"/>
            <a:ext cx="4032447" cy="4523105"/>
          </a:xfrm>
          <a:prstGeom prst="rect">
            <a:avLst/>
          </a:prstGeom>
          <a:noFill/>
          <a:ln w="9525" algn="ctr">
            <a:noFill/>
            <a:miter lim="800000"/>
          </a:ln>
        </p:spPr>
        <p:txBody>
          <a:bodyPr wrap="square">
            <a:spAutoFit/>
          </a:bodyPr>
          <a:lstStyle/>
          <a:p>
            <a:pPr eaLnBrk="1" hangingPunct="1">
              <a:spcBef>
                <a:spcPct val="0"/>
              </a:spcBef>
            </a:pPr>
            <a:r>
              <a:rPr kumimoji="1" lang="zh-CN" altLang="en-US" sz="2400" dirty="0">
                <a:latin typeface="Times New Roman" panose="02020603050405020304" pitchFamily="18" charset="0"/>
              </a:rPr>
              <a:t>  ＃</a:t>
            </a:r>
            <a:r>
              <a:rPr kumimoji="1" lang="en-US" altLang="zh-CN" sz="2400" dirty="0" smtClean="0">
                <a:latin typeface="Times New Roman" panose="02020603050405020304" pitchFamily="18" charset="0"/>
              </a:rPr>
              <a:t>define K </a:t>
            </a:r>
            <a:r>
              <a:rPr kumimoji="1" lang="en-US" altLang="zh-CN" sz="2400" dirty="0">
                <a:latin typeface="Times New Roman" panose="02020603050405020304" pitchFamily="18" charset="0"/>
              </a:rPr>
              <a:t>100</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r>
              <a:rPr kumimoji="1" lang="en-US" altLang="zh-CN" sz="2400" b="0" dirty="0">
                <a:latin typeface="Times New Roman" panose="02020603050405020304" pitchFamily="18" charset="0"/>
              </a:rPr>
              <a:t> </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define MAXLEN 80</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typedef</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struct</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num;</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char array[MAXLEN];</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 Message ;</a:t>
            </a:r>
            <a:endParaRPr kumimoji="1" lang="en-US" altLang="zh-CN" sz="2400" dirty="0">
              <a:latin typeface="Times New Roman" panose="02020603050405020304" pitchFamily="18" charset="0"/>
            </a:endParaRPr>
          </a:p>
          <a:p>
            <a:pPr eaLnBrk="1" hangingPunct="1">
              <a:spcBef>
                <a:spcPct val="0"/>
              </a:spcBef>
            </a:pPr>
            <a:r>
              <a:rPr kumimoji="1" lang="en-US" altLang="zh-CN" sz="2400" dirty="0">
                <a:solidFill>
                  <a:schemeClr val="accent1"/>
                </a:solidFill>
                <a:latin typeface="Times New Roman" panose="02020603050405020304" pitchFamily="18" charset="0"/>
              </a:rPr>
              <a:t>  semaphore </a:t>
            </a:r>
            <a:r>
              <a:rPr kumimoji="1" lang="en-US" altLang="zh-CN" sz="2400" dirty="0" err="1" smtClean="0">
                <a:solidFill>
                  <a:schemeClr val="accent1"/>
                </a:solidFill>
                <a:latin typeface="Times New Roman" panose="02020603050405020304" pitchFamily="18" charset="0"/>
              </a:rPr>
              <a:t>mutex</a:t>
            </a:r>
            <a:r>
              <a:rPr kumimoji="1" lang="en-US" altLang="zh-CN" sz="2400" dirty="0" smtClean="0">
                <a:solidFill>
                  <a:schemeClr val="accent1"/>
                </a:solidFill>
                <a:latin typeface="Times New Roman" panose="02020603050405020304" pitchFamily="18" charset="0"/>
              </a:rPr>
              <a:t>;</a:t>
            </a:r>
            <a:endParaRPr kumimoji="1" lang="en-US" altLang="zh-CN" sz="2400" dirty="0">
              <a:solidFill>
                <a:schemeClr val="accent1"/>
              </a:solidFill>
              <a:latin typeface="Times New Roman" panose="02020603050405020304" pitchFamily="18" charset="0"/>
            </a:endParaRPr>
          </a:p>
          <a:p>
            <a:pPr eaLnBrk="1" hangingPunct="1">
              <a:spcBef>
                <a:spcPct val="0"/>
              </a:spcBef>
            </a:pPr>
            <a:r>
              <a:rPr kumimoji="1" lang="en-US" altLang="zh-CN" sz="2400" dirty="0">
                <a:solidFill>
                  <a:schemeClr val="accent1"/>
                </a:solidFill>
                <a:latin typeface="Times New Roman" panose="02020603050405020304" pitchFamily="18" charset="0"/>
              </a:rPr>
              <a:t>  semaphore </a:t>
            </a:r>
            <a:r>
              <a:rPr kumimoji="1" lang="en-US" altLang="zh-CN" sz="2400" dirty="0" smtClean="0">
                <a:solidFill>
                  <a:schemeClr val="accent1"/>
                </a:solidFill>
                <a:latin typeface="Times New Roman" panose="02020603050405020304" pitchFamily="18" charset="0"/>
              </a:rPr>
              <a:t>empty;</a:t>
            </a:r>
            <a:endParaRPr kumimoji="1" lang="en-US" altLang="zh-CN" sz="2400" dirty="0">
              <a:solidFill>
                <a:schemeClr val="accent1"/>
              </a:solidFill>
              <a:latin typeface="Times New Roman" panose="02020603050405020304" pitchFamily="18" charset="0"/>
            </a:endParaRPr>
          </a:p>
          <a:p>
            <a:pPr eaLnBrk="1" hangingPunct="1">
              <a:spcBef>
                <a:spcPct val="0"/>
              </a:spcBef>
            </a:pPr>
            <a:r>
              <a:rPr kumimoji="1" lang="en-US" altLang="zh-CN" sz="2400" dirty="0">
                <a:solidFill>
                  <a:schemeClr val="accent1"/>
                </a:solidFill>
                <a:latin typeface="Times New Roman" panose="02020603050405020304" pitchFamily="18" charset="0"/>
              </a:rPr>
              <a:t> </a:t>
            </a:r>
            <a:r>
              <a:rPr kumimoji="1" lang="en-US" altLang="zh-CN" sz="2400" b="0" dirty="0">
                <a:solidFill>
                  <a:schemeClr val="accent1"/>
                </a:solidFill>
                <a:latin typeface="Times New Roman" panose="02020603050405020304" pitchFamily="18" charset="0"/>
              </a:rPr>
              <a:t> </a:t>
            </a:r>
            <a:r>
              <a:rPr kumimoji="1" lang="en-US" altLang="zh-CN" sz="2400" dirty="0">
                <a:solidFill>
                  <a:schemeClr val="accent1"/>
                </a:solidFill>
                <a:latin typeface="Times New Roman" panose="02020603050405020304" pitchFamily="18" charset="0"/>
              </a:rPr>
              <a:t>semaphore </a:t>
            </a:r>
            <a:r>
              <a:rPr kumimoji="1" lang="en-US" altLang="zh-CN" sz="2400" dirty="0" smtClean="0">
                <a:solidFill>
                  <a:schemeClr val="accent1"/>
                </a:solidFill>
                <a:latin typeface="Times New Roman" panose="02020603050405020304" pitchFamily="18" charset="0"/>
              </a:rPr>
              <a:t>full;</a:t>
            </a:r>
            <a:endParaRPr kumimoji="1" lang="en-US" altLang="zh-CN" sz="2400" dirty="0">
              <a:solidFill>
                <a:schemeClr val="accent1"/>
              </a:solidFill>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Message </a:t>
            </a:r>
            <a:r>
              <a:rPr kumimoji="1" lang="en-US" altLang="zh-CN" sz="2400" dirty="0" smtClean="0">
                <a:latin typeface="Times New Roman" panose="02020603050405020304" pitchFamily="18" charset="0"/>
              </a:rPr>
              <a:t>buffers[K];</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r>
              <a:rPr kumimoji="1" lang="en-US" altLang="zh-CN" sz="2400" dirty="0" err="1" smtClean="0">
                <a:solidFill>
                  <a:srgbClr val="3333CC"/>
                </a:solidFill>
                <a:latin typeface="Times New Roman" panose="02020603050405020304" pitchFamily="18" charset="0"/>
              </a:rPr>
              <a:t>int</a:t>
            </a:r>
            <a:r>
              <a:rPr kumimoji="1" lang="en-US" altLang="zh-CN" sz="2400" dirty="0" smtClean="0">
                <a:solidFill>
                  <a:srgbClr val="3333CC"/>
                </a:solidFill>
                <a:latin typeface="Times New Roman" panose="02020603050405020304" pitchFamily="18" charset="0"/>
              </a:rPr>
              <a:t> in, out;</a:t>
            </a:r>
            <a:endParaRPr kumimoji="1" lang="en-US" altLang="zh-CN" sz="2400" dirty="0">
              <a:solidFill>
                <a:srgbClr val="3333CC"/>
              </a:solidFill>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p:txBody>
      </p:sp>
      <p:sp>
        <p:nvSpPr>
          <p:cNvPr id="72707" name="Rectangle 7"/>
          <p:cNvSpPr>
            <a:spLocks noChangeArrowheads="1"/>
          </p:cNvSpPr>
          <p:nvPr/>
        </p:nvSpPr>
        <p:spPr bwMode="auto">
          <a:xfrm>
            <a:off x="250825" y="404814"/>
            <a:ext cx="6697663" cy="954107"/>
          </a:xfrm>
          <a:prstGeom prst="rect">
            <a:avLst/>
          </a:prstGeom>
          <a:noFill/>
          <a:ln w="9525" algn="ctr">
            <a:noFill/>
            <a:miter lim="800000"/>
          </a:ln>
        </p:spPr>
        <p:txBody>
          <a:bodyPr>
            <a:spAutoFit/>
          </a:bodyPr>
          <a:lstStyle/>
          <a:p>
            <a:pPr eaLnBrk="1" hangingPunct="1">
              <a:spcBef>
                <a:spcPct val="0"/>
              </a:spcBef>
            </a:pPr>
            <a:r>
              <a:rPr kumimoji="1" lang="en-US" altLang="zh-CN" sz="2800" b="0" dirty="0">
                <a:solidFill>
                  <a:srgbClr val="C00000"/>
                </a:solidFill>
                <a:latin typeface="Times New Roman" panose="02020603050405020304" pitchFamily="18" charset="0"/>
              </a:rPr>
              <a:t>1</a:t>
            </a:r>
            <a:r>
              <a:rPr kumimoji="1" lang="en-US" altLang="zh-CN" sz="2800" dirty="0">
                <a:solidFill>
                  <a:srgbClr val="C00000"/>
                </a:solidFill>
                <a:latin typeface="仿宋" panose="02010609060101010101" charset="-122"/>
                <a:ea typeface="仿宋" panose="02010609060101010101" charset="-122"/>
              </a:rPr>
              <a:t>. </a:t>
            </a:r>
            <a:r>
              <a:rPr kumimoji="1" lang="zh-CN" altLang="en-US" sz="2800" dirty="0">
                <a:solidFill>
                  <a:srgbClr val="C00000"/>
                </a:solidFill>
                <a:latin typeface="仿宋" panose="02010609060101010101" charset="-122"/>
                <a:ea typeface="仿宋" panose="02010609060101010101" charset="-122"/>
              </a:rPr>
              <a:t>生产者－消费者问题</a:t>
            </a:r>
            <a:endParaRPr kumimoji="1" lang="en-US" altLang="zh-CN" sz="2800" dirty="0">
              <a:solidFill>
                <a:srgbClr val="C00000"/>
              </a:solidFill>
              <a:latin typeface="仿宋" panose="02010609060101010101" charset="-122"/>
              <a:ea typeface="仿宋" panose="02010609060101010101" charset="-122"/>
            </a:endParaRPr>
          </a:p>
          <a:p>
            <a:pPr eaLnBrk="1" hangingPunct="1">
              <a:spcBef>
                <a:spcPct val="0"/>
              </a:spcBef>
            </a:pPr>
            <a:r>
              <a:rPr kumimoji="1" lang="zh-CN" altLang="en-US" sz="2800" dirty="0">
                <a:solidFill>
                  <a:srgbClr val="0000FF"/>
                </a:solidFill>
                <a:latin typeface="仿宋" panose="02010609060101010101" charset="-122"/>
                <a:ea typeface="仿宋" panose="02010609060101010101" charset="-122"/>
              </a:rPr>
              <a:t>算法描述：</a:t>
            </a:r>
            <a:endParaRPr kumimoji="1" lang="zh-CN" altLang="en-US" sz="2800" dirty="0">
              <a:solidFill>
                <a:srgbClr val="0000FF"/>
              </a:solidFill>
              <a:latin typeface="仿宋" panose="02010609060101010101" charset="-122"/>
              <a:ea typeface="仿宋" panose="02010609060101010101" charset="-122"/>
            </a:endParaRPr>
          </a:p>
        </p:txBody>
      </p:sp>
      <p:sp>
        <p:nvSpPr>
          <p:cNvPr id="4" name="矩形 3"/>
          <p:cNvSpPr/>
          <p:nvPr/>
        </p:nvSpPr>
        <p:spPr>
          <a:xfrm>
            <a:off x="4607496" y="1"/>
            <a:ext cx="4536504" cy="584775"/>
          </a:xfrm>
          <a:prstGeom prst="rect">
            <a:avLst/>
          </a:prstGeom>
        </p:spPr>
        <p:txBody>
          <a:bodyPr wrap="square">
            <a:spAutoFit/>
          </a:bodyPr>
          <a:lstStyle/>
          <a:p>
            <a:r>
              <a:rPr lang="zh-CN" altLang="en-US" sz="3200" kern="0" dirty="0" smtClean="0">
                <a:solidFill>
                  <a:srgbClr val="0000FF"/>
                </a:solidFill>
                <a:latin typeface="+mn-ea"/>
              </a:rPr>
              <a:t>三</a:t>
            </a:r>
            <a:r>
              <a:rPr lang="en-US" altLang="zh-CN" sz="3200" kern="0" dirty="0" smtClean="0">
                <a:solidFill>
                  <a:srgbClr val="0000FF"/>
                </a:solidFill>
                <a:latin typeface="+mn-ea"/>
              </a:rPr>
              <a:t>.</a:t>
            </a:r>
            <a:r>
              <a:rPr lang="zh-CN" altLang="en-US" sz="3200" kern="0" dirty="0" smtClean="0">
                <a:solidFill>
                  <a:srgbClr val="0000FF"/>
                </a:solidFill>
                <a:latin typeface="+mn-ea"/>
              </a:rPr>
              <a:t>经典进程同步问题</a:t>
            </a:r>
            <a:endParaRPr lang="zh-CN" altLang="en-US" sz="3200" dirty="0"/>
          </a:p>
        </p:txBody>
      </p:sp>
      <p:sp>
        <p:nvSpPr>
          <p:cNvPr id="5" name="Rectangle 6"/>
          <p:cNvSpPr>
            <a:spLocks noChangeArrowheads="1"/>
          </p:cNvSpPr>
          <p:nvPr/>
        </p:nvSpPr>
        <p:spPr bwMode="auto">
          <a:xfrm>
            <a:off x="4427986" y="1556792"/>
            <a:ext cx="4514205" cy="3785652"/>
          </a:xfrm>
          <a:prstGeom prst="rect">
            <a:avLst/>
          </a:prstGeom>
          <a:noFill/>
          <a:ln w="9525" algn="ctr">
            <a:noFill/>
            <a:miter lim="800000"/>
          </a:ln>
        </p:spPr>
        <p:txBody>
          <a:bodyPr wrap="square">
            <a:spAutoFit/>
          </a:bodyPr>
          <a:lstStyle/>
          <a:p>
            <a:pPr eaLnBrk="1" hangingPunct="1">
              <a:spcBef>
                <a:spcPct val="0"/>
              </a:spcBef>
            </a:pPr>
            <a:r>
              <a:rPr kumimoji="1" lang="zh-CN" altLang="en-US" sz="2400" dirty="0">
                <a:latin typeface="Times New Roman" panose="02020603050405020304" pitchFamily="18" charset="0"/>
              </a:rPr>
              <a:t>  </a:t>
            </a:r>
            <a:r>
              <a:rPr kumimoji="1" lang="en-US" altLang="zh-CN" sz="2400" dirty="0" smtClean="0">
                <a:latin typeface="Times New Roman" panose="02020603050405020304" pitchFamily="18" charset="0"/>
              </a:rPr>
              <a:t>void main()</a:t>
            </a:r>
            <a:endParaRPr kumimoji="1" lang="en-US" altLang="zh-CN" sz="2400" dirty="0" smtClean="0">
              <a:latin typeface="Times New Roman" panose="02020603050405020304" pitchFamily="18" charset="0"/>
            </a:endParaRPr>
          </a:p>
          <a:p>
            <a:pPr eaLnBrk="1" hangingPunct="1">
              <a:spcBef>
                <a:spcPct val="0"/>
              </a:spcBef>
            </a:pPr>
            <a:r>
              <a:rPr kumimoji="1" lang="en-US" altLang="zh-CN" sz="2400" dirty="0" smtClean="0">
                <a:latin typeface="Times New Roman" panose="02020603050405020304" pitchFamily="18" charset="0"/>
              </a:rPr>
              <a:t>{ </a:t>
            </a:r>
            <a:endParaRPr kumimoji="1" lang="en-US" altLang="zh-CN" sz="2400" dirty="0" smtClean="0">
              <a:latin typeface="Times New Roman" panose="02020603050405020304" pitchFamily="18" charset="0"/>
            </a:endParaRPr>
          </a:p>
          <a:p>
            <a:pPr eaLnBrk="1" hangingPunct="1">
              <a:spcBef>
                <a:spcPct val="0"/>
              </a:spcBef>
            </a:pP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mutex</a:t>
            </a:r>
            <a:r>
              <a:rPr kumimoji="1" lang="en-US" altLang="zh-CN" sz="2400" dirty="0">
                <a:latin typeface="Times New Roman" panose="02020603050405020304" pitchFamily="18" charset="0"/>
              </a:rPr>
              <a:t>={1,NULL};</a:t>
            </a:r>
            <a:endParaRPr kumimoji="1" lang="en-US" altLang="zh-CN" sz="2400" dirty="0">
              <a:latin typeface="Times New Roman" panose="02020603050405020304" pitchFamily="18" charset="0"/>
            </a:endParaRPr>
          </a:p>
          <a:p>
            <a:pPr eaLnBrk="1" hangingPunct="1">
              <a:spcBef>
                <a:spcPct val="0"/>
              </a:spcBef>
            </a:pPr>
            <a:r>
              <a:rPr kumimoji="1" lang="en-US" altLang="zh-CN" sz="2400" dirty="0" smtClean="0">
                <a:latin typeface="Times New Roman" panose="02020603050405020304" pitchFamily="18" charset="0"/>
              </a:rPr>
              <a:t>     empty={K,NULL</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r>
              <a:rPr kumimoji="1" lang="en-US" altLang="zh-CN" sz="2400" b="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a:latin typeface="Times New Roman" panose="02020603050405020304" pitchFamily="18" charset="0"/>
              </a:rPr>
              <a:t>full={0,NULL};</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Message buffers[K];</a:t>
            </a:r>
            <a:endParaRPr kumimoji="1" lang="en-US" altLang="zh-CN" sz="2400" dirty="0">
              <a:latin typeface="Times New Roman" panose="02020603050405020304" pitchFamily="18" charset="0"/>
            </a:endParaRPr>
          </a:p>
          <a:p>
            <a:pPr eaLnBrk="1" hangingPunct="1">
              <a:spcBef>
                <a:spcPct val="0"/>
              </a:spcBef>
            </a:pPr>
            <a:r>
              <a:rPr kumimoji="1" lang="en-US" altLang="zh-CN" sz="2400" dirty="0" smtClean="0">
                <a:latin typeface="Times New Roman" panose="02020603050405020304" pitchFamily="18" charset="0"/>
              </a:rPr>
              <a:t>     in </a:t>
            </a:r>
            <a:r>
              <a:rPr kumimoji="1" lang="en-US" altLang="zh-CN" sz="2400" dirty="0">
                <a:latin typeface="Times New Roman" panose="02020603050405020304" pitchFamily="18" charset="0"/>
              </a:rPr>
              <a:t>=</a:t>
            </a:r>
            <a:r>
              <a:rPr kumimoji="1" lang="en-US" altLang="zh-CN" sz="2400" dirty="0" smtClean="0">
                <a:latin typeface="Times New Roman" panose="02020603050405020304" pitchFamily="18" charset="0"/>
              </a:rPr>
              <a:t>0;  </a:t>
            </a:r>
            <a:r>
              <a:rPr kumimoji="1" lang="en-US" altLang="zh-CN" sz="2400" dirty="0">
                <a:latin typeface="Times New Roman" panose="02020603050405020304" pitchFamily="18" charset="0"/>
              </a:rPr>
              <a:t>out=0</a:t>
            </a:r>
            <a:r>
              <a:rPr kumimoji="1" lang="en-US" altLang="zh-CN" sz="2400" dirty="0" smtClean="0">
                <a:latin typeface="Times New Roman" panose="02020603050405020304" pitchFamily="18" charset="0"/>
              </a:rPr>
              <a:t>;</a:t>
            </a:r>
            <a:endParaRPr kumimoji="1" lang="en-US" altLang="zh-CN" sz="2400" dirty="0" smtClean="0">
              <a:latin typeface="Times New Roman" panose="02020603050405020304" pitchFamily="18" charset="0"/>
            </a:endParaRPr>
          </a:p>
          <a:p>
            <a:pPr eaLnBrk="1" hangingPunct="1">
              <a:spcBef>
                <a:spcPct val="0"/>
              </a:spcBef>
            </a:pPr>
            <a:r>
              <a:rPr kumimoji="1" lang="en-US" altLang="zh-CN" sz="2400" dirty="0" smtClean="0">
                <a:latin typeface="Times New Roman" panose="02020603050405020304" pitchFamily="18" charset="0"/>
              </a:rPr>
              <a:t>    </a:t>
            </a:r>
            <a:r>
              <a:rPr kumimoji="1" lang="en-US" altLang="zh-CN" sz="2400" dirty="0" err="1" smtClean="0">
                <a:solidFill>
                  <a:srgbClr val="FF0000"/>
                </a:solidFill>
                <a:latin typeface="Times New Roman" panose="02020603050405020304" pitchFamily="18" charset="0"/>
              </a:rPr>
              <a:t>parbegin</a:t>
            </a:r>
            <a:r>
              <a:rPr kumimoji="1" lang="en-US" altLang="zh-CN" sz="2400" dirty="0" smtClean="0">
                <a:latin typeface="Times New Roman" panose="02020603050405020304" pitchFamily="18" charset="0"/>
              </a:rPr>
              <a:t>(</a:t>
            </a:r>
            <a:r>
              <a:rPr kumimoji="1" lang="en-US" altLang="zh-CN" sz="2400" dirty="0" err="1" smtClean="0">
                <a:latin typeface="Times New Roman" panose="02020603050405020304" pitchFamily="18" charset="0"/>
              </a:rPr>
              <a:t>producer</a:t>
            </a:r>
            <a:r>
              <a:rPr kumimoji="1" lang="en-US" altLang="zh-CN" sz="2400" baseline="-25000" dirty="0" err="1" smtClean="0">
                <a:latin typeface="Times New Roman" panose="02020603050405020304" pitchFamily="18" charset="0"/>
              </a:rPr>
              <a:t>i</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consumer</a:t>
            </a:r>
            <a:r>
              <a:rPr kumimoji="1" lang="en-US" altLang="zh-CN" sz="2400" baseline="-25000" dirty="0" err="1" smtClean="0">
                <a:latin typeface="Times New Roman" panose="02020603050405020304" pitchFamily="18" charset="0"/>
              </a:rPr>
              <a:t>j</a:t>
            </a:r>
            <a:r>
              <a:rPr kumimoji="1" lang="en-US" altLang="zh-CN" sz="2400" dirty="0" smtClean="0">
                <a:latin typeface="Times New Roman" panose="02020603050405020304" pitchFamily="18" charset="0"/>
              </a:rPr>
              <a:t>)</a:t>
            </a:r>
            <a:endParaRPr kumimoji="1" lang="en-US" altLang="zh-CN" sz="2400" dirty="0" smtClean="0">
              <a:latin typeface="Times New Roman" panose="02020603050405020304" pitchFamily="18" charset="0"/>
            </a:endParaRPr>
          </a:p>
          <a:p>
            <a:pPr eaLnBrk="1" hangingPunct="1">
              <a:spcBef>
                <a:spcPct val="0"/>
              </a:spcBef>
            </a:pPr>
            <a:r>
              <a:rPr kumimoji="1" lang="en-US" altLang="zh-CN" sz="2400" dirty="0" smtClean="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p:txBody>
      </p:sp>
      <p:cxnSp>
        <p:nvCxnSpPr>
          <p:cNvPr id="7" name="直接连接符 6"/>
          <p:cNvCxnSpPr/>
          <p:nvPr/>
        </p:nvCxnSpPr>
        <p:spPr bwMode="auto">
          <a:xfrm>
            <a:off x="4211960" y="1556792"/>
            <a:ext cx="0" cy="4032448"/>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ChangeArrowheads="1"/>
          </p:cNvSpPr>
          <p:nvPr/>
        </p:nvSpPr>
        <p:spPr bwMode="auto">
          <a:xfrm>
            <a:off x="467544" y="836712"/>
            <a:ext cx="7992888" cy="4598182"/>
          </a:xfrm>
          <a:prstGeom prst="rect">
            <a:avLst/>
          </a:prstGeom>
          <a:noFill/>
          <a:ln>
            <a:noFill/>
          </a:ln>
          <a:effectLst/>
        </p:spPr>
        <p:txBody>
          <a:bodyPr wrap="square">
            <a:spAutoFit/>
          </a:bodyPr>
          <a:lstStyle/>
          <a:p>
            <a:pPr eaLnBrk="1" hangingPunct="1">
              <a:lnSpc>
                <a:spcPct val="150000"/>
              </a:lnSpc>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3.1.2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进程管理功能</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50000"/>
              </a:lnSpc>
              <a:defRPr/>
            </a:pPr>
            <a:r>
              <a:rPr kumimoji="1" lang="zh-CN" altLang="en-US" sz="2400" dirty="0" smtClean="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    （</a:t>
            </a:r>
            <a:r>
              <a:rPr kumimoji="1" lang="en-US" altLang="zh-CN" sz="2400" dirty="0" smtClean="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1</a:t>
            </a:r>
            <a:r>
              <a:rPr kumimoji="1" lang="zh-CN" altLang="en-US" sz="2400" dirty="0" smtClean="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）进程控制： </a:t>
            </a:r>
            <a:r>
              <a:rPr kumimoji="1" lang="zh-CN" altLang="en-US" sz="2400" dirty="0" smtClean="0">
                <a:effectLst>
                  <a:outerShdw blurRad="38100" dist="38100" dir="2700000" algn="tl">
                    <a:srgbClr val="C0C0C0"/>
                  </a:outerShdw>
                </a:effectLst>
                <a:latin typeface="Times New Roman" panose="02020603050405020304" pitchFamily="18" charset="0"/>
                <a:ea typeface="仿宋" panose="02010609060101010101" charset="-122"/>
              </a:rPr>
              <a:t>控制进程状态转换</a:t>
            </a:r>
            <a:endPar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50000"/>
              </a:lnSpc>
              <a:defRPr/>
            </a:pPr>
            <a:r>
              <a:rPr kumimoji="1" lang="en-US" altLang="zh-CN" sz="2400" dirty="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    </a:t>
            </a:r>
            <a:r>
              <a:rPr kumimoji="1" lang="zh-CN" altLang="en-US" sz="2400" dirty="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a:t>
            </a:r>
            <a:r>
              <a:rPr kumimoji="1" lang="en-US" altLang="zh-CN" sz="2400" dirty="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2</a:t>
            </a:r>
            <a:r>
              <a:rPr kumimoji="1" lang="zh-CN" altLang="en-US" sz="2400" dirty="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）进程互斥与</a:t>
            </a:r>
            <a:r>
              <a:rPr kumimoji="1" lang="zh-CN" altLang="en-US" sz="2400" dirty="0" smtClean="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同步：</a:t>
            </a:r>
            <a:r>
              <a:rPr kumimoji="1" lang="zh-CN" altLang="en-US" sz="2400" dirty="0" smtClean="0">
                <a:effectLst>
                  <a:outerShdw blurRad="38100" dist="38100" dir="2700000" algn="tl">
                    <a:srgbClr val="C0C0C0"/>
                  </a:outerShdw>
                </a:effectLst>
                <a:latin typeface="Times New Roman" panose="02020603050405020304" pitchFamily="18" charset="0"/>
                <a:ea typeface="仿宋" panose="02010609060101010101" charset="-122"/>
              </a:rPr>
              <a:t>协调进程间的运行顺序</a:t>
            </a:r>
            <a:endPar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50000"/>
              </a:lnSpc>
              <a:defRPr/>
            </a:pPr>
            <a:endParaRPr kumimoji="1" lang="en-US" altLang="zh-CN" sz="2400" dirty="0">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50000"/>
              </a:lnSpc>
              <a:defRPr/>
            </a:pPr>
            <a:r>
              <a:rPr kumimoji="1" lang="en-US" altLang="zh-CN" sz="24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 </a:t>
            </a:r>
            <a:r>
              <a:rPr kumimoji="1" lang="en-US" altLang="zh-CN" sz="24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   </a:t>
            </a:r>
            <a:endParaRPr kumimoji="1" lang="en-US" altLang="zh-CN" sz="24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50000"/>
              </a:lnSpc>
              <a:defRPr/>
            </a:pPr>
            <a:r>
              <a:rPr kumimoji="1" lang="en-US" altLang="zh-CN" sz="2400" dirty="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 </a:t>
            </a:r>
            <a:r>
              <a:rPr kumimoji="1" lang="en-US" altLang="zh-CN" sz="2400" dirty="0" smtClean="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   </a:t>
            </a:r>
            <a:r>
              <a:rPr kumimoji="1" lang="zh-CN" altLang="en-US" sz="2400" dirty="0" smtClean="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a:t>
            </a:r>
            <a:r>
              <a:rPr kumimoji="1" lang="en-US" altLang="zh-CN" sz="2400" dirty="0" smtClean="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3</a:t>
            </a:r>
            <a:r>
              <a:rPr kumimoji="1" lang="zh-CN" altLang="en-US" sz="2400" dirty="0" smtClean="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）进程通信</a:t>
            </a:r>
            <a:r>
              <a:rPr kumimoji="1" lang="zh-CN" altLang="en-US" sz="24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a:t>
            </a:r>
            <a:r>
              <a:rPr kumimoji="1" lang="zh-CN" altLang="en-US" sz="2400" dirty="0" smtClean="0">
                <a:effectLst>
                  <a:outerShdw blurRad="38100" dist="38100" dir="2700000" algn="tl">
                    <a:srgbClr val="C0C0C0"/>
                  </a:outerShdw>
                </a:effectLst>
                <a:latin typeface="Times New Roman" panose="02020603050405020304" pitchFamily="18" charset="0"/>
                <a:ea typeface="仿宋" panose="02010609060101010101" charset="-122"/>
              </a:rPr>
              <a:t>进程间的信息交换</a:t>
            </a:r>
            <a:endPar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50000"/>
              </a:lnSpc>
              <a:defRPr/>
            </a:pPr>
            <a:r>
              <a:rPr kumimoji="1" lang="en-US" altLang="zh-CN" sz="2400" dirty="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 </a:t>
            </a:r>
            <a:r>
              <a:rPr kumimoji="1" lang="en-US" altLang="zh-CN" sz="2400" dirty="0" smtClean="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   </a:t>
            </a:r>
            <a:r>
              <a:rPr kumimoji="1" lang="zh-CN" altLang="en-US" sz="2400" dirty="0" smtClean="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a:t>
            </a:r>
            <a:r>
              <a:rPr kumimoji="1" lang="en-US" altLang="zh-CN" sz="2400" dirty="0" smtClean="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4</a:t>
            </a:r>
            <a:r>
              <a:rPr kumimoji="1" lang="zh-CN" altLang="en-US" sz="2400" dirty="0" smtClean="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）调度：</a:t>
            </a:r>
            <a:r>
              <a:rPr kumimoji="1" lang="en-US" altLang="zh-CN" sz="2400" dirty="0" smtClean="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 </a:t>
            </a:r>
            <a:r>
              <a:rPr kumimoji="1" lang="zh-CN" altLang="en-US" sz="2400" dirty="0" smtClean="0">
                <a:effectLst>
                  <a:outerShdw blurRad="38100" dist="38100" dir="2700000" algn="tl">
                    <a:srgbClr val="C0C0C0"/>
                  </a:outerShdw>
                </a:effectLst>
                <a:latin typeface="Times New Roman" panose="02020603050405020304" pitchFamily="18" charset="0"/>
                <a:ea typeface="仿宋" panose="02010609060101010101" charset="-122"/>
              </a:rPr>
              <a:t>作业调度，进程调度</a:t>
            </a:r>
            <a:endParaRPr kumimoji="1" lang="zh-CN" altLang="en-US" sz="2400" dirty="0">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3319" name="Rectangle 37"/>
          <p:cNvSpPr>
            <a:spLocks noChangeArrowheads="1"/>
          </p:cNvSpPr>
          <p:nvPr/>
        </p:nvSpPr>
        <p:spPr bwMode="auto">
          <a:xfrm>
            <a:off x="2817788" y="44624"/>
            <a:ext cx="3554412" cy="707886"/>
          </a:xfrm>
          <a:prstGeom prst="rect">
            <a:avLst/>
          </a:prstGeom>
          <a:noFill/>
          <a:ln w="9525">
            <a:noFill/>
            <a:miter lim="800000"/>
          </a:ln>
        </p:spPr>
        <p:txBody>
          <a:bodyPr>
            <a:spAutoFit/>
          </a:bodyPr>
          <a:lstStyle/>
          <a:p>
            <a:pPr eaLnBrk="1" hangingPunct="1">
              <a:spcBef>
                <a:spcPct val="0"/>
              </a:spcBef>
              <a:defRPr/>
            </a:pPr>
            <a:r>
              <a:rPr kumimoji="1" lang="en-US" altLang="zh-CN" sz="4000" dirty="0" smtClean="0">
                <a:solidFill>
                  <a:srgbClr val="FF0000"/>
                </a:solidFill>
                <a:effectLst>
                  <a:outerShdw blurRad="38100" dist="38100" dir="2700000" algn="tl">
                    <a:srgbClr val="C0C0C0"/>
                  </a:outerShdw>
                </a:effectLst>
                <a:latin typeface="Times New Roman" panose="02020603050405020304" pitchFamily="18" charset="0"/>
                <a:ea typeface="仿宋" panose="02010609060101010101" charset="-122"/>
              </a:rPr>
              <a:t>3.1 </a:t>
            </a:r>
            <a:r>
              <a:rPr kumimoji="1" lang="zh-CN" altLang="en-US" sz="4000" dirty="0">
                <a:solidFill>
                  <a:srgbClr val="FF0000"/>
                </a:solidFill>
                <a:effectLst>
                  <a:outerShdw blurRad="38100" dist="38100" dir="2700000" algn="tl">
                    <a:srgbClr val="C0C0C0"/>
                  </a:outerShdw>
                </a:effectLst>
                <a:latin typeface="Times New Roman" panose="02020603050405020304" pitchFamily="18" charset="0"/>
                <a:ea typeface="仿宋" panose="02010609060101010101" charset="-122"/>
              </a:rPr>
              <a:t>进程的引入</a:t>
            </a:r>
            <a:endParaRPr kumimoji="1" lang="zh-CN" altLang="en-US" sz="4000" dirty="0">
              <a:solidFill>
                <a:srgbClr val="FF0000"/>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4" name="Text Box 4"/>
          <p:cNvSpPr txBox="1">
            <a:spLocks noChangeArrowheads="1"/>
          </p:cNvSpPr>
          <p:nvPr/>
        </p:nvSpPr>
        <p:spPr bwMode="auto">
          <a:xfrm>
            <a:off x="1547664" y="3068960"/>
            <a:ext cx="5616624" cy="1015663"/>
          </a:xfrm>
          <a:prstGeom prst="rect">
            <a:avLst/>
          </a:prstGeom>
          <a:noFill/>
          <a:ln w="9525" algn="ctr">
            <a:noFill/>
            <a:miter lim="800000"/>
          </a:ln>
        </p:spPr>
        <p:txBody>
          <a:bodyPr wrap="square">
            <a:spAutoFit/>
          </a:bodyPr>
          <a:lstStyle/>
          <a:p>
            <a:pPr>
              <a:spcBef>
                <a:spcPct val="50000"/>
              </a:spcBef>
            </a:pPr>
            <a:r>
              <a:rPr lang="zh-CN" altLang="en-US" sz="2400" dirty="0" smtClean="0">
                <a:solidFill>
                  <a:srgbClr val="7030A0"/>
                </a:solidFill>
              </a:rPr>
              <a:t>互斥方式：</a:t>
            </a:r>
            <a:r>
              <a:rPr lang="zh-CN" altLang="en-US" sz="2400" dirty="0" smtClean="0"/>
              <a:t>进程</a:t>
            </a:r>
            <a:r>
              <a:rPr lang="zh-CN" altLang="en-US" sz="2400" dirty="0"/>
              <a:t>间竞争临界资源</a:t>
            </a:r>
            <a:endParaRPr lang="zh-CN" altLang="en-US" sz="2400" dirty="0"/>
          </a:p>
          <a:p>
            <a:pPr>
              <a:spcBef>
                <a:spcPct val="50000"/>
              </a:spcBef>
            </a:pPr>
            <a:r>
              <a:rPr lang="zh-CN" altLang="en-US" sz="2400" dirty="0" smtClean="0">
                <a:solidFill>
                  <a:srgbClr val="7030A0"/>
                </a:solidFill>
              </a:rPr>
              <a:t>同步方式：</a:t>
            </a:r>
            <a:r>
              <a:rPr lang="zh-CN" altLang="en-US" sz="2400" dirty="0" smtClean="0"/>
              <a:t>进程</a:t>
            </a:r>
            <a:r>
              <a:rPr lang="zh-CN" altLang="en-US" sz="2400" dirty="0"/>
              <a:t>间相互合作</a:t>
            </a:r>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013">
                                            <p:txEl>
                                              <p:pRg st="1" end="1"/>
                                            </p:txEl>
                                          </p:spTgt>
                                        </p:tgtEl>
                                        <p:attrNameLst>
                                          <p:attrName>style.visibility</p:attrName>
                                        </p:attrNameLst>
                                      </p:cBhvr>
                                      <p:to>
                                        <p:strVal val="visible"/>
                                      </p:to>
                                    </p:set>
                                    <p:animEffect transition="in" filter="box(in)">
                                      <p:cBhvr>
                                        <p:cTn id="7" dur="500"/>
                                        <p:tgtEl>
                                          <p:spTgt spid="430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3013">
                                            <p:txEl>
                                              <p:pRg st="2" end="2"/>
                                            </p:txEl>
                                          </p:spTgt>
                                        </p:tgtEl>
                                        <p:attrNameLst>
                                          <p:attrName>style.visibility</p:attrName>
                                        </p:attrNameLst>
                                      </p:cBhvr>
                                      <p:to>
                                        <p:strVal val="visible"/>
                                      </p:to>
                                    </p:set>
                                    <p:animEffect transition="in" filter="box(in)">
                                      <p:cBhvr>
                                        <p:cTn id="12" dur="500"/>
                                        <p:tgtEl>
                                          <p:spTgt spid="430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3013">
                                            <p:txEl>
                                              <p:pRg st="5" end="5"/>
                                            </p:txEl>
                                          </p:spTgt>
                                        </p:tgtEl>
                                        <p:attrNameLst>
                                          <p:attrName>style.visibility</p:attrName>
                                        </p:attrNameLst>
                                      </p:cBhvr>
                                      <p:to>
                                        <p:strVal val="visible"/>
                                      </p:to>
                                    </p:set>
                                    <p:animEffect transition="in" filter="box(in)">
                                      <p:cBhvr>
                                        <p:cTn id="22" dur="500"/>
                                        <p:tgtEl>
                                          <p:spTgt spid="4301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3013">
                                            <p:txEl>
                                              <p:pRg st="6" end="6"/>
                                            </p:txEl>
                                          </p:spTgt>
                                        </p:tgtEl>
                                        <p:attrNameLst>
                                          <p:attrName>style.visibility</p:attrName>
                                        </p:attrNameLst>
                                      </p:cBhvr>
                                      <p:to>
                                        <p:strVal val="visible"/>
                                      </p:to>
                                    </p:set>
                                    <p:animEffect transition="in" filter="box(in)">
                                      <p:cBhvr>
                                        <p:cTn id="27" dur="500"/>
                                        <p:tgtEl>
                                          <p:spTgt spid="430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683568" y="544605"/>
            <a:ext cx="7056437" cy="6124754"/>
          </a:xfrm>
          <a:prstGeom prst="rect">
            <a:avLst/>
          </a:prstGeom>
          <a:noFill/>
          <a:ln w="9525" algn="ctr">
            <a:noFill/>
            <a:miter lim="800000"/>
          </a:ln>
        </p:spPr>
        <p:txBody>
          <a:bodyPr>
            <a:spAutoFit/>
          </a:bodyPr>
          <a:lstStyle/>
          <a:p>
            <a:pPr marL="514350" indent="-514350" eaLnBrk="1" hangingPunct="1">
              <a:spcBef>
                <a:spcPct val="0"/>
              </a:spcBef>
              <a:buAutoNum type="arabicPeriod"/>
            </a:pPr>
            <a:r>
              <a:rPr kumimoji="1" lang="zh-CN" altLang="en-US" sz="2800" dirty="0" smtClean="0">
                <a:solidFill>
                  <a:srgbClr val="C00000"/>
                </a:solidFill>
                <a:latin typeface="仿宋" panose="02010609060101010101" charset="-122"/>
                <a:ea typeface="仿宋" panose="02010609060101010101" charset="-122"/>
              </a:rPr>
              <a:t>生产者</a:t>
            </a:r>
            <a:r>
              <a:rPr kumimoji="1" lang="zh-CN" altLang="en-US" sz="2800" dirty="0">
                <a:solidFill>
                  <a:srgbClr val="C00000"/>
                </a:solidFill>
                <a:latin typeface="仿宋" panose="02010609060101010101" charset="-122"/>
                <a:ea typeface="仿宋" panose="02010609060101010101" charset="-122"/>
              </a:rPr>
              <a:t>－消费者问题</a:t>
            </a:r>
            <a:endParaRPr kumimoji="1" lang="en-US" altLang="zh-CN" sz="2800" dirty="0">
              <a:solidFill>
                <a:srgbClr val="C00000"/>
              </a:solidFill>
              <a:latin typeface="仿宋" panose="02010609060101010101" charset="-122"/>
              <a:ea typeface="仿宋" panose="02010609060101010101" charset="-122"/>
            </a:endParaRPr>
          </a:p>
          <a:p>
            <a:pPr marL="514350" indent="-514350" eaLnBrk="1" hangingPunct="1">
              <a:spcBef>
                <a:spcPct val="0"/>
              </a:spcBef>
            </a:pPr>
            <a:r>
              <a:rPr kumimoji="1" lang="en-US" altLang="zh-CN" sz="2800" dirty="0" smtClean="0">
                <a:latin typeface="Times New Roman" panose="02020603050405020304" pitchFamily="18" charset="0"/>
              </a:rPr>
              <a:t>program  </a:t>
            </a:r>
            <a:r>
              <a:rPr kumimoji="1" lang="en-US" altLang="zh-CN" sz="2800" dirty="0" err="1">
                <a:latin typeface="Times New Roman" panose="02020603050405020304" pitchFamily="18" charset="0"/>
              </a:rPr>
              <a:t>producer</a:t>
            </a:r>
            <a:r>
              <a:rPr kumimoji="1" lang="en-US" altLang="zh-CN" sz="2800" baseline="-25000" dirty="0" err="1">
                <a:latin typeface="Times New Roman" panose="02020603050405020304" pitchFamily="18" charset="0"/>
              </a:rPr>
              <a:t>i</a:t>
            </a:r>
            <a:endParaRPr kumimoji="1" lang="en-US" altLang="zh-CN" sz="2800" baseline="-25000" dirty="0">
              <a:latin typeface="Times New Roman" panose="02020603050405020304" pitchFamily="18" charset="0"/>
            </a:endParaRPr>
          </a:p>
          <a:p>
            <a:pPr eaLnBrk="1" hangingPunct="1">
              <a:spcBef>
                <a:spcPct val="0"/>
              </a:spcBef>
            </a:pPr>
            <a:r>
              <a:rPr kumimoji="1" lang="en-US" altLang="zh-CN" sz="2800" dirty="0">
                <a:latin typeface="Times New Roman" panose="02020603050405020304" pitchFamily="18" charset="0"/>
              </a:rPr>
              <a:t>      {</a:t>
            </a:r>
            <a:endParaRPr kumimoji="1" lang="en-US" altLang="zh-CN" sz="2800" dirty="0">
              <a:latin typeface="Times New Roman" panose="02020603050405020304" pitchFamily="18" charset="0"/>
            </a:endParaRPr>
          </a:p>
          <a:p>
            <a:pPr eaLnBrk="1" hangingPunct="1">
              <a:spcBef>
                <a:spcPct val="0"/>
              </a:spcBef>
            </a:pPr>
            <a:r>
              <a:rPr kumimoji="1" lang="en-US" altLang="zh-CN" sz="2800" dirty="0">
                <a:latin typeface="Times New Roman" panose="02020603050405020304" pitchFamily="18" charset="0"/>
              </a:rPr>
              <a:t>            Message </a:t>
            </a:r>
            <a:r>
              <a:rPr kumimoji="1" lang="en-US" altLang="zh-CN" sz="2800" dirty="0" err="1">
                <a:latin typeface="Times New Roman" panose="02020603050405020304" pitchFamily="18" charset="0"/>
              </a:rPr>
              <a:t>p_puf</a:t>
            </a:r>
            <a:r>
              <a:rPr kumimoji="1" lang="en-US" altLang="zh-CN" sz="2800" dirty="0">
                <a:latin typeface="Times New Roman" panose="02020603050405020304" pitchFamily="18" charset="0"/>
              </a:rPr>
              <a:t>;</a:t>
            </a:r>
            <a:endParaRPr kumimoji="1" lang="en-US" altLang="zh-CN" sz="2800" dirty="0">
              <a:latin typeface="Times New Roman" panose="02020603050405020304" pitchFamily="18" charset="0"/>
            </a:endParaRPr>
          </a:p>
          <a:p>
            <a:pPr eaLnBrk="1" hangingPunct="1">
              <a:spcBef>
                <a:spcPct val="0"/>
              </a:spcBef>
            </a:pPr>
            <a:r>
              <a:rPr kumimoji="1" lang="en-US" altLang="zh-CN" sz="2800" dirty="0">
                <a:latin typeface="Times New Roman" panose="02020603050405020304" pitchFamily="18" charset="0"/>
              </a:rPr>
              <a:t>            while(1){</a:t>
            </a:r>
            <a:endParaRPr kumimoji="1" lang="en-US" altLang="zh-CN" sz="2800" dirty="0">
              <a:latin typeface="Times New Roman" panose="02020603050405020304" pitchFamily="18" charset="0"/>
            </a:endParaRPr>
          </a:p>
          <a:p>
            <a:pPr lvl="1" eaLnBrk="1" hangingPunct="1">
              <a:spcBef>
                <a:spcPct val="0"/>
              </a:spcBef>
            </a:pPr>
            <a:r>
              <a:rPr kumimoji="1" lang="en-US" altLang="zh-CN" sz="2800" dirty="0">
                <a:latin typeface="Times New Roman" panose="02020603050405020304" pitchFamily="18" charset="0"/>
              </a:rPr>
              <a:t>             produce a message in </a:t>
            </a:r>
            <a:r>
              <a:rPr kumimoji="1" lang="en-US" altLang="zh-CN" sz="2800" dirty="0" err="1">
                <a:latin typeface="Times New Roman" panose="02020603050405020304" pitchFamily="18" charset="0"/>
              </a:rPr>
              <a:t>p_buf</a:t>
            </a:r>
            <a:r>
              <a:rPr kumimoji="1" lang="en-US" altLang="zh-CN" sz="2800" dirty="0">
                <a:latin typeface="Times New Roman" panose="02020603050405020304" pitchFamily="18" charset="0"/>
              </a:rPr>
              <a:t>;</a:t>
            </a:r>
            <a:endParaRPr kumimoji="1" lang="en-US" altLang="zh-CN" sz="2800" dirty="0">
              <a:latin typeface="Times New Roman" panose="02020603050405020304" pitchFamily="18" charset="0"/>
            </a:endParaRPr>
          </a:p>
          <a:p>
            <a:pPr eaLnBrk="1" hangingPunct="1">
              <a:spcBef>
                <a:spcPct val="0"/>
              </a:spcBef>
            </a:pPr>
            <a:r>
              <a:rPr kumimoji="1" lang="en-US" altLang="zh-CN" sz="2800" dirty="0">
                <a:solidFill>
                  <a:schemeClr val="accent1"/>
                </a:solidFill>
                <a:latin typeface="Times New Roman" panose="02020603050405020304" pitchFamily="18" charset="0"/>
              </a:rPr>
              <a:t>                   </a:t>
            </a:r>
            <a:r>
              <a:rPr kumimoji="1" lang="en-US" altLang="zh-CN" sz="2800" dirty="0" smtClean="0">
                <a:solidFill>
                  <a:schemeClr val="accent1"/>
                </a:solidFill>
                <a:latin typeface="Times New Roman" panose="02020603050405020304" pitchFamily="18" charset="0"/>
              </a:rPr>
              <a:t>wait(empty</a:t>
            </a:r>
            <a:r>
              <a:rPr kumimoji="1" lang="en-US" altLang="zh-CN" sz="2800" dirty="0">
                <a:solidFill>
                  <a:schemeClr val="accent1"/>
                </a:solidFill>
                <a:latin typeface="Times New Roman" panose="02020603050405020304" pitchFamily="18" charset="0"/>
              </a:rPr>
              <a:t>)</a:t>
            </a:r>
            <a:r>
              <a:rPr kumimoji="1" lang="zh-CN" altLang="en-US" sz="2800" dirty="0">
                <a:solidFill>
                  <a:schemeClr val="accent1"/>
                </a:solidFill>
                <a:latin typeface="Times New Roman" panose="02020603050405020304" pitchFamily="18" charset="0"/>
              </a:rPr>
              <a:t>；</a:t>
            </a:r>
            <a:endParaRPr kumimoji="1" lang="zh-CN" altLang="en-US" sz="2800" dirty="0">
              <a:solidFill>
                <a:schemeClr val="accent1"/>
              </a:solidFill>
              <a:latin typeface="Times New Roman" panose="02020603050405020304" pitchFamily="18" charset="0"/>
            </a:endParaRPr>
          </a:p>
          <a:p>
            <a:pPr eaLnBrk="1" hangingPunct="1">
              <a:spcBef>
                <a:spcPct val="0"/>
              </a:spcBef>
            </a:pPr>
            <a:r>
              <a:rPr kumimoji="1" lang="zh-CN" altLang="en-US" sz="2800" dirty="0">
                <a:solidFill>
                  <a:srgbClr val="3333CC"/>
                </a:solidFill>
                <a:latin typeface="Times New Roman" panose="02020603050405020304" pitchFamily="18" charset="0"/>
              </a:rPr>
              <a:t>                   </a:t>
            </a:r>
            <a:r>
              <a:rPr kumimoji="1" lang="en-US" altLang="zh-CN" sz="2800" dirty="0" smtClean="0">
                <a:solidFill>
                  <a:srgbClr val="3333CC"/>
                </a:solidFill>
                <a:latin typeface="Times New Roman" panose="02020603050405020304" pitchFamily="18" charset="0"/>
              </a:rPr>
              <a:t>wait(</a:t>
            </a:r>
            <a:r>
              <a:rPr kumimoji="1" lang="en-US" altLang="zh-CN" sz="2800" dirty="0" err="1" smtClean="0">
                <a:solidFill>
                  <a:srgbClr val="3333CC"/>
                </a:solidFill>
                <a:latin typeface="Times New Roman" panose="02020603050405020304" pitchFamily="18" charset="0"/>
              </a:rPr>
              <a:t>mutex</a:t>
            </a:r>
            <a:r>
              <a:rPr kumimoji="1" lang="en-US" altLang="zh-CN" sz="2800" dirty="0">
                <a:solidFill>
                  <a:srgbClr val="3333CC"/>
                </a:solidFill>
                <a:latin typeface="Times New Roman" panose="02020603050405020304" pitchFamily="18" charset="0"/>
              </a:rPr>
              <a:t>)</a:t>
            </a:r>
            <a:r>
              <a:rPr kumimoji="1" lang="zh-CN" altLang="en-US" sz="2800" dirty="0">
                <a:solidFill>
                  <a:srgbClr val="3333CC"/>
                </a:solidFill>
                <a:latin typeface="Times New Roman" panose="02020603050405020304" pitchFamily="18" charset="0"/>
              </a:rPr>
              <a:t>；</a:t>
            </a:r>
            <a:endParaRPr kumimoji="1" lang="zh-CN" altLang="en-US" sz="2800" dirty="0">
              <a:solidFill>
                <a:srgbClr val="3333CC"/>
              </a:solidFill>
              <a:latin typeface="Times New Roman" panose="02020603050405020304" pitchFamily="18" charset="0"/>
            </a:endParaRPr>
          </a:p>
          <a:p>
            <a:pPr eaLnBrk="1" hangingPunct="1">
              <a:spcBef>
                <a:spcPct val="0"/>
              </a:spcBef>
            </a:pPr>
            <a:r>
              <a:rPr kumimoji="1" lang="en-US" altLang="zh-CN" sz="2800" dirty="0">
                <a:latin typeface="Times New Roman" panose="02020603050405020304" pitchFamily="18" charset="0"/>
              </a:rPr>
              <a:t>                   buffers[in] = </a:t>
            </a:r>
            <a:r>
              <a:rPr kumimoji="1" lang="en-US" altLang="zh-CN" sz="2800" dirty="0" err="1"/>
              <a:t>p_buf</a:t>
            </a:r>
            <a:endParaRPr kumimoji="1" lang="en-US" altLang="zh-CN" sz="2800" dirty="0">
              <a:latin typeface="Times New Roman" panose="02020603050405020304" pitchFamily="18" charset="0"/>
            </a:endParaRPr>
          </a:p>
          <a:p>
            <a:pPr eaLnBrk="1" hangingPunct="1">
              <a:spcBef>
                <a:spcPct val="0"/>
              </a:spcBef>
            </a:pPr>
            <a:r>
              <a:rPr kumimoji="1" lang="en-US" altLang="zh-CN" sz="2800" dirty="0">
                <a:latin typeface="Times New Roman" panose="02020603050405020304" pitchFamily="18" charset="0"/>
              </a:rPr>
              <a:t>                   in =( in +1</a:t>
            </a:r>
            <a:r>
              <a:rPr kumimoji="1" lang="en-US" altLang="zh-CN" sz="2800" dirty="0" smtClean="0">
                <a:latin typeface="Times New Roman" panose="02020603050405020304" pitchFamily="18" charset="0"/>
              </a:rPr>
              <a:t>)%K;</a:t>
            </a:r>
            <a:endParaRPr kumimoji="1" lang="en-US" altLang="zh-CN" sz="2800" dirty="0">
              <a:latin typeface="Times New Roman" panose="02020603050405020304" pitchFamily="18" charset="0"/>
            </a:endParaRPr>
          </a:p>
          <a:p>
            <a:pPr eaLnBrk="1" hangingPunct="1">
              <a:spcBef>
                <a:spcPct val="0"/>
              </a:spcBef>
            </a:pPr>
            <a:r>
              <a:rPr kumimoji="1" lang="en-US" altLang="zh-CN" sz="2800" dirty="0">
                <a:solidFill>
                  <a:srgbClr val="3333CC"/>
                </a:solidFill>
                <a:latin typeface="Times New Roman" panose="02020603050405020304" pitchFamily="18" charset="0"/>
              </a:rPr>
              <a:t>                  </a:t>
            </a:r>
            <a:r>
              <a:rPr kumimoji="1" lang="en-US" altLang="zh-CN" sz="2800" dirty="0" smtClean="0">
                <a:solidFill>
                  <a:srgbClr val="3333CC"/>
                </a:solidFill>
                <a:latin typeface="Times New Roman" panose="02020603050405020304" pitchFamily="18" charset="0"/>
              </a:rPr>
              <a:t>signal(</a:t>
            </a:r>
            <a:r>
              <a:rPr kumimoji="1" lang="en-US" altLang="zh-CN" sz="2800" dirty="0" err="1" smtClean="0">
                <a:solidFill>
                  <a:srgbClr val="3333CC"/>
                </a:solidFill>
                <a:latin typeface="Times New Roman" panose="02020603050405020304" pitchFamily="18" charset="0"/>
              </a:rPr>
              <a:t>mutex</a:t>
            </a:r>
            <a:r>
              <a:rPr kumimoji="1" lang="en-US" altLang="zh-CN" sz="2800" dirty="0">
                <a:solidFill>
                  <a:srgbClr val="3333CC"/>
                </a:solidFill>
                <a:latin typeface="Times New Roman" panose="02020603050405020304" pitchFamily="18" charset="0"/>
              </a:rPr>
              <a:t>)</a:t>
            </a:r>
            <a:r>
              <a:rPr kumimoji="1" lang="zh-CN" altLang="en-US" sz="2800" dirty="0">
                <a:solidFill>
                  <a:srgbClr val="3333CC"/>
                </a:solidFill>
                <a:latin typeface="Times New Roman" panose="02020603050405020304" pitchFamily="18" charset="0"/>
              </a:rPr>
              <a:t>；</a:t>
            </a:r>
            <a:endParaRPr kumimoji="1" lang="zh-CN" altLang="en-US" sz="2800" dirty="0">
              <a:solidFill>
                <a:srgbClr val="3333CC"/>
              </a:solidFill>
              <a:latin typeface="Times New Roman" panose="02020603050405020304" pitchFamily="18" charset="0"/>
            </a:endParaRPr>
          </a:p>
          <a:p>
            <a:pPr eaLnBrk="1" hangingPunct="1">
              <a:spcBef>
                <a:spcPct val="0"/>
              </a:spcBef>
            </a:pPr>
            <a:r>
              <a:rPr kumimoji="1" lang="zh-CN" altLang="en-US" sz="2800" dirty="0">
                <a:solidFill>
                  <a:schemeClr val="accent1"/>
                </a:solidFill>
                <a:latin typeface="Times New Roman" panose="02020603050405020304" pitchFamily="18" charset="0"/>
              </a:rPr>
              <a:t>                  </a:t>
            </a:r>
            <a:r>
              <a:rPr kumimoji="1" lang="en-US" altLang="zh-CN" sz="2800" dirty="0" smtClean="0">
                <a:solidFill>
                  <a:schemeClr val="accent1"/>
                </a:solidFill>
                <a:latin typeface="Times New Roman" panose="02020603050405020304" pitchFamily="18" charset="0"/>
              </a:rPr>
              <a:t>signal(full</a:t>
            </a:r>
            <a:r>
              <a:rPr kumimoji="1" lang="en-US" altLang="zh-CN" sz="2800" dirty="0">
                <a:solidFill>
                  <a:schemeClr val="accent1"/>
                </a:solidFill>
                <a:latin typeface="Times New Roman" panose="02020603050405020304" pitchFamily="18" charset="0"/>
              </a:rPr>
              <a:t>)</a:t>
            </a:r>
            <a:r>
              <a:rPr kumimoji="1" lang="zh-CN" altLang="en-US" sz="2800" dirty="0">
                <a:solidFill>
                  <a:schemeClr val="accent1"/>
                </a:solidFill>
                <a:latin typeface="Times New Roman" panose="02020603050405020304" pitchFamily="18" charset="0"/>
              </a:rPr>
              <a:t>；</a:t>
            </a:r>
            <a:endParaRPr kumimoji="1" lang="zh-CN" altLang="en-US" sz="2800" dirty="0">
              <a:solidFill>
                <a:schemeClr val="accent1"/>
              </a:solidFill>
              <a:latin typeface="Times New Roman" panose="02020603050405020304" pitchFamily="18" charset="0"/>
            </a:endParaRPr>
          </a:p>
          <a:p>
            <a:pPr eaLnBrk="1" hangingPunct="1">
              <a:spcBef>
                <a:spcPct val="0"/>
              </a:spcBef>
            </a:pPr>
            <a:r>
              <a:rPr kumimoji="1" lang="en-US" altLang="zh-CN" sz="2800" dirty="0">
                <a:latin typeface="Times New Roman" panose="02020603050405020304" pitchFamily="18" charset="0"/>
              </a:rPr>
              <a:t>            }</a:t>
            </a:r>
            <a:endParaRPr kumimoji="1" lang="en-US" altLang="zh-CN" sz="2800" dirty="0">
              <a:latin typeface="Times New Roman" panose="02020603050405020304" pitchFamily="18" charset="0"/>
            </a:endParaRPr>
          </a:p>
          <a:p>
            <a:pPr eaLnBrk="1" hangingPunct="1">
              <a:spcBef>
                <a:spcPct val="0"/>
              </a:spcBef>
            </a:pPr>
            <a:r>
              <a:rPr kumimoji="1" lang="en-US" altLang="zh-CN" sz="2800" dirty="0">
                <a:latin typeface="Times New Roman" panose="02020603050405020304" pitchFamily="18" charset="0"/>
              </a:rPr>
              <a:t>     }</a:t>
            </a:r>
            <a:endParaRPr kumimoji="1" lang="en-US" altLang="zh-CN" sz="2800" dirty="0">
              <a:latin typeface="Times New Roman" panose="02020603050405020304" pitchFamily="18" charset="0"/>
            </a:endParaRPr>
          </a:p>
        </p:txBody>
      </p:sp>
      <p:sp>
        <p:nvSpPr>
          <p:cNvPr id="3" name="矩形 2"/>
          <p:cNvSpPr/>
          <p:nvPr/>
        </p:nvSpPr>
        <p:spPr>
          <a:xfrm>
            <a:off x="4427984" y="1"/>
            <a:ext cx="4680520" cy="584775"/>
          </a:xfrm>
          <a:prstGeom prst="rect">
            <a:avLst/>
          </a:prstGeom>
        </p:spPr>
        <p:txBody>
          <a:bodyPr wrap="square">
            <a:spAutoFit/>
          </a:bodyPr>
          <a:lstStyle/>
          <a:p>
            <a:r>
              <a:rPr lang="en-US" altLang="zh-CN" sz="3200" kern="0" dirty="0" smtClean="0">
                <a:solidFill>
                  <a:srgbClr val="0000FF"/>
                </a:solidFill>
                <a:latin typeface="+mn-ea"/>
              </a:rPr>
              <a:t>3.4.3 </a:t>
            </a:r>
            <a:r>
              <a:rPr lang="zh-CN" altLang="en-US" sz="3200" kern="0" dirty="0" smtClean="0">
                <a:solidFill>
                  <a:srgbClr val="0000FF"/>
                </a:solidFill>
                <a:latin typeface="+mn-ea"/>
              </a:rPr>
              <a:t>经典进程同步问题</a:t>
            </a:r>
            <a:endParaRPr lang="zh-CN" altLang="en-US" sz="3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5106">
                                            <p:txEl>
                                              <p:pRg st="6" end="6"/>
                                            </p:txEl>
                                          </p:spTgt>
                                        </p:tgtEl>
                                        <p:attrNameLst>
                                          <p:attrName>style.visibility</p:attrName>
                                        </p:attrNameLst>
                                      </p:cBhvr>
                                      <p:to>
                                        <p:strVal val="visible"/>
                                      </p:to>
                                    </p:set>
                                    <p:animEffect transition="in" filter="box(in)">
                                      <p:cBhvr>
                                        <p:cTn id="7" dur="500"/>
                                        <p:tgtEl>
                                          <p:spTgt spid="17510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5106">
                                            <p:txEl>
                                              <p:pRg st="7" end="7"/>
                                            </p:txEl>
                                          </p:spTgt>
                                        </p:tgtEl>
                                        <p:attrNameLst>
                                          <p:attrName>style.visibility</p:attrName>
                                        </p:attrNameLst>
                                      </p:cBhvr>
                                      <p:to>
                                        <p:strVal val="visible"/>
                                      </p:to>
                                    </p:set>
                                    <p:animEffect transition="in" filter="box(in)">
                                      <p:cBhvr>
                                        <p:cTn id="12" dur="500"/>
                                        <p:tgtEl>
                                          <p:spTgt spid="175106">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5106">
                                            <p:txEl>
                                              <p:pRg st="8" end="8"/>
                                            </p:txEl>
                                          </p:spTgt>
                                        </p:tgtEl>
                                        <p:attrNameLst>
                                          <p:attrName>style.visibility</p:attrName>
                                        </p:attrNameLst>
                                      </p:cBhvr>
                                      <p:to>
                                        <p:strVal val="visible"/>
                                      </p:to>
                                    </p:set>
                                    <p:animEffect transition="in" filter="box(in)">
                                      <p:cBhvr>
                                        <p:cTn id="17" dur="500"/>
                                        <p:tgtEl>
                                          <p:spTgt spid="175106">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5106">
                                            <p:txEl>
                                              <p:pRg st="9" end="9"/>
                                            </p:txEl>
                                          </p:spTgt>
                                        </p:tgtEl>
                                        <p:attrNameLst>
                                          <p:attrName>style.visibility</p:attrName>
                                        </p:attrNameLst>
                                      </p:cBhvr>
                                      <p:to>
                                        <p:strVal val="visible"/>
                                      </p:to>
                                    </p:set>
                                    <p:animEffect transition="in" filter="box(in)">
                                      <p:cBhvr>
                                        <p:cTn id="22" dur="500"/>
                                        <p:tgtEl>
                                          <p:spTgt spid="175106">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5106">
                                            <p:txEl>
                                              <p:pRg st="10" end="10"/>
                                            </p:txEl>
                                          </p:spTgt>
                                        </p:tgtEl>
                                        <p:attrNameLst>
                                          <p:attrName>style.visibility</p:attrName>
                                        </p:attrNameLst>
                                      </p:cBhvr>
                                      <p:to>
                                        <p:strVal val="visible"/>
                                      </p:to>
                                    </p:set>
                                    <p:animEffect transition="in" filter="box(in)">
                                      <p:cBhvr>
                                        <p:cTn id="27" dur="500"/>
                                        <p:tgtEl>
                                          <p:spTgt spid="175106">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75106">
                                            <p:txEl>
                                              <p:pRg st="11" end="11"/>
                                            </p:txEl>
                                          </p:spTgt>
                                        </p:tgtEl>
                                        <p:attrNameLst>
                                          <p:attrName>style.visibility</p:attrName>
                                        </p:attrNameLst>
                                      </p:cBhvr>
                                      <p:to>
                                        <p:strVal val="visible"/>
                                      </p:to>
                                    </p:set>
                                    <p:animEffect transition="in" filter="box(in)">
                                      <p:cBhvr>
                                        <p:cTn id="32" dur="500"/>
                                        <p:tgtEl>
                                          <p:spTgt spid="17510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67544" y="687462"/>
            <a:ext cx="6552728" cy="5693866"/>
          </a:xfrm>
          <a:prstGeom prst="rect">
            <a:avLst/>
          </a:prstGeom>
          <a:noFill/>
          <a:ln w="9525" algn="ctr">
            <a:noFill/>
            <a:miter lim="800000"/>
          </a:ln>
        </p:spPr>
        <p:txBody>
          <a:bodyPr wrap="square">
            <a:spAutoFit/>
          </a:bodyPr>
          <a:lstStyle/>
          <a:p>
            <a:pPr eaLnBrk="1" hangingPunct="1">
              <a:spcBef>
                <a:spcPct val="0"/>
              </a:spcBef>
            </a:pPr>
            <a:r>
              <a:rPr kumimoji="1" lang="en-US" altLang="zh-CN" sz="2800" b="0" dirty="0">
                <a:solidFill>
                  <a:srgbClr val="C00000"/>
                </a:solidFill>
                <a:latin typeface="Times New Roman" panose="02020603050405020304" pitchFamily="18" charset="0"/>
              </a:rPr>
              <a:t>1</a:t>
            </a:r>
            <a:r>
              <a:rPr kumimoji="1" lang="en-US" altLang="zh-CN" sz="2800" dirty="0">
                <a:solidFill>
                  <a:srgbClr val="C00000"/>
                </a:solidFill>
                <a:latin typeface="仿宋" panose="02010609060101010101" charset="-122"/>
                <a:ea typeface="仿宋" panose="02010609060101010101" charset="-122"/>
              </a:rPr>
              <a:t>. </a:t>
            </a:r>
            <a:r>
              <a:rPr kumimoji="1" lang="zh-CN" altLang="en-US" sz="2800" dirty="0">
                <a:solidFill>
                  <a:srgbClr val="C00000"/>
                </a:solidFill>
                <a:latin typeface="仿宋" panose="02010609060101010101" charset="-122"/>
                <a:ea typeface="仿宋" panose="02010609060101010101" charset="-122"/>
              </a:rPr>
              <a:t>生产者－消费者问题</a:t>
            </a:r>
            <a:endParaRPr kumimoji="1" lang="en-US" altLang="zh-CN" sz="2800" dirty="0">
              <a:solidFill>
                <a:srgbClr val="C00000"/>
              </a:solidFill>
              <a:latin typeface="仿宋" panose="02010609060101010101" charset="-122"/>
              <a:ea typeface="仿宋" panose="02010609060101010101" charset="-122"/>
            </a:endParaRPr>
          </a:p>
          <a:p>
            <a:pPr eaLnBrk="1" hangingPunct="1">
              <a:spcBef>
                <a:spcPct val="0"/>
              </a:spcBef>
            </a:pPr>
            <a:r>
              <a:rPr kumimoji="1" lang="en-US" altLang="zh-CN" sz="2800" dirty="0">
                <a:latin typeface="Times New Roman" panose="02020603050405020304" pitchFamily="18" charset="0"/>
              </a:rPr>
              <a:t>program  </a:t>
            </a:r>
            <a:r>
              <a:rPr kumimoji="1" lang="en-US" altLang="zh-CN" sz="2800" dirty="0" err="1">
                <a:latin typeface="Times New Roman" panose="02020603050405020304" pitchFamily="18" charset="0"/>
              </a:rPr>
              <a:t>consumer</a:t>
            </a:r>
            <a:r>
              <a:rPr kumimoji="1" lang="en-US" altLang="zh-CN" sz="2800" baseline="-25000" dirty="0" err="1">
                <a:latin typeface="Times New Roman" panose="02020603050405020304" pitchFamily="18" charset="0"/>
              </a:rPr>
              <a:t>j</a:t>
            </a:r>
            <a:endParaRPr kumimoji="1" lang="en-US" altLang="zh-CN" sz="2800" baseline="-25000" dirty="0">
              <a:latin typeface="Times New Roman" panose="02020603050405020304" pitchFamily="18" charset="0"/>
            </a:endParaRPr>
          </a:p>
          <a:p>
            <a:pPr eaLnBrk="1" hangingPunct="1">
              <a:spcBef>
                <a:spcPct val="0"/>
              </a:spcBef>
            </a:pPr>
            <a:r>
              <a:rPr kumimoji="1" lang="en-US" altLang="zh-CN" sz="2800" dirty="0">
                <a:latin typeface="Times New Roman" panose="02020603050405020304" pitchFamily="18" charset="0"/>
              </a:rPr>
              <a:t> {</a:t>
            </a:r>
            <a:endParaRPr kumimoji="1" lang="en-US" altLang="zh-CN" sz="2800" dirty="0">
              <a:latin typeface="Times New Roman" panose="02020603050405020304" pitchFamily="18" charset="0"/>
            </a:endParaRPr>
          </a:p>
          <a:p>
            <a:pPr eaLnBrk="1" hangingPunct="1">
              <a:spcBef>
                <a:spcPct val="0"/>
              </a:spcBef>
            </a:pPr>
            <a:r>
              <a:rPr kumimoji="1" lang="en-US" altLang="zh-CN" sz="2800" dirty="0">
                <a:latin typeface="Times New Roman" panose="02020603050405020304" pitchFamily="18" charset="0"/>
              </a:rPr>
              <a:t>     </a:t>
            </a:r>
            <a:r>
              <a:rPr kumimoji="1" lang="en-US" altLang="zh-CN" sz="2800" dirty="0" smtClean="0">
                <a:latin typeface="Times New Roman" panose="02020603050405020304" pitchFamily="18" charset="0"/>
              </a:rPr>
              <a:t>  </a:t>
            </a:r>
            <a:r>
              <a:rPr kumimoji="1" lang="en-US" altLang="zh-CN" sz="2800" dirty="0">
                <a:latin typeface="Times New Roman" panose="02020603050405020304" pitchFamily="18" charset="0"/>
              </a:rPr>
              <a:t>Message </a:t>
            </a:r>
            <a:r>
              <a:rPr kumimoji="1" lang="en-US" altLang="zh-CN" sz="2800" dirty="0" err="1">
                <a:latin typeface="Times New Roman" panose="02020603050405020304" pitchFamily="18" charset="0"/>
              </a:rPr>
              <a:t>c_buf</a:t>
            </a:r>
            <a:r>
              <a:rPr kumimoji="1" lang="en-US" altLang="zh-CN" sz="2800" dirty="0">
                <a:latin typeface="Times New Roman" panose="02020603050405020304" pitchFamily="18" charset="0"/>
              </a:rPr>
              <a:t>;</a:t>
            </a:r>
            <a:endParaRPr kumimoji="1" lang="en-US" altLang="zh-CN" sz="2800" dirty="0">
              <a:latin typeface="Times New Roman" panose="02020603050405020304" pitchFamily="18" charset="0"/>
            </a:endParaRPr>
          </a:p>
          <a:p>
            <a:pPr eaLnBrk="1" hangingPunct="1">
              <a:spcBef>
                <a:spcPct val="0"/>
              </a:spcBef>
            </a:pPr>
            <a:r>
              <a:rPr kumimoji="1" lang="en-US" altLang="zh-CN" sz="2800" dirty="0">
                <a:latin typeface="Times New Roman" panose="02020603050405020304" pitchFamily="18" charset="0"/>
              </a:rPr>
              <a:t>       while(1){</a:t>
            </a:r>
            <a:endParaRPr kumimoji="1" lang="en-US" altLang="zh-CN" sz="2800" dirty="0">
              <a:latin typeface="Times New Roman" panose="02020603050405020304" pitchFamily="18" charset="0"/>
            </a:endParaRPr>
          </a:p>
          <a:p>
            <a:pPr lvl="1" eaLnBrk="1" hangingPunct="1">
              <a:spcBef>
                <a:spcPct val="0"/>
              </a:spcBef>
            </a:pPr>
            <a:r>
              <a:rPr kumimoji="1" lang="en-US" altLang="zh-CN" sz="2800" dirty="0">
                <a:solidFill>
                  <a:schemeClr val="accent1"/>
                </a:solidFill>
                <a:latin typeface="Times New Roman" panose="02020603050405020304" pitchFamily="18" charset="0"/>
              </a:rPr>
              <a:t>    </a:t>
            </a:r>
            <a:r>
              <a:rPr kumimoji="1" lang="en-US" altLang="zh-CN" sz="2800" dirty="0" smtClean="0">
                <a:solidFill>
                  <a:schemeClr val="accent1"/>
                </a:solidFill>
                <a:latin typeface="Times New Roman" panose="02020603050405020304" pitchFamily="18" charset="0"/>
              </a:rPr>
              <a:t>  wait(full</a:t>
            </a:r>
            <a:r>
              <a:rPr kumimoji="1" lang="en-US" altLang="zh-CN" sz="2800" dirty="0">
                <a:solidFill>
                  <a:schemeClr val="accent1"/>
                </a:solidFill>
                <a:latin typeface="Times New Roman" panose="02020603050405020304" pitchFamily="18" charset="0"/>
              </a:rPr>
              <a:t>)</a:t>
            </a:r>
            <a:r>
              <a:rPr kumimoji="1" lang="zh-CN" altLang="en-US" sz="2800" dirty="0">
                <a:solidFill>
                  <a:schemeClr val="accent1"/>
                </a:solidFill>
                <a:latin typeface="Times New Roman" panose="02020603050405020304" pitchFamily="18" charset="0"/>
              </a:rPr>
              <a:t>；</a:t>
            </a:r>
            <a:endParaRPr kumimoji="1" lang="zh-CN" altLang="en-US" sz="2800" dirty="0">
              <a:solidFill>
                <a:schemeClr val="accent1"/>
              </a:solidFill>
              <a:latin typeface="Times New Roman" panose="02020603050405020304" pitchFamily="18" charset="0"/>
            </a:endParaRPr>
          </a:p>
          <a:p>
            <a:pPr lvl="1" eaLnBrk="1" hangingPunct="1">
              <a:spcBef>
                <a:spcPct val="0"/>
              </a:spcBef>
            </a:pPr>
            <a:r>
              <a:rPr kumimoji="1" lang="zh-CN" altLang="en-US" sz="2800" dirty="0">
                <a:solidFill>
                  <a:srgbClr val="3333CC"/>
                </a:solidFill>
                <a:latin typeface="Times New Roman" panose="02020603050405020304" pitchFamily="18" charset="0"/>
              </a:rPr>
              <a:t>   </a:t>
            </a:r>
            <a:r>
              <a:rPr kumimoji="1" lang="zh-CN" altLang="en-US" sz="2800" dirty="0" smtClean="0">
                <a:solidFill>
                  <a:srgbClr val="3333CC"/>
                </a:solidFill>
                <a:latin typeface="Times New Roman" panose="02020603050405020304" pitchFamily="18" charset="0"/>
              </a:rPr>
              <a:t>   </a:t>
            </a:r>
            <a:r>
              <a:rPr kumimoji="1" lang="en-US" altLang="zh-CN" sz="2800" dirty="0" smtClean="0">
                <a:solidFill>
                  <a:srgbClr val="3333CC"/>
                </a:solidFill>
                <a:latin typeface="Times New Roman" panose="02020603050405020304" pitchFamily="18" charset="0"/>
              </a:rPr>
              <a:t>wait(</a:t>
            </a:r>
            <a:r>
              <a:rPr kumimoji="1" lang="en-US" altLang="zh-CN" sz="2800" dirty="0" err="1" smtClean="0">
                <a:solidFill>
                  <a:srgbClr val="3333CC"/>
                </a:solidFill>
                <a:latin typeface="Times New Roman" panose="02020603050405020304" pitchFamily="18" charset="0"/>
              </a:rPr>
              <a:t>mutex</a:t>
            </a:r>
            <a:r>
              <a:rPr kumimoji="1" lang="en-US" altLang="zh-CN" sz="2800" dirty="0">
                <a:solidFill>
                  <a:srgbClr val="3333CC"/>
                </a:solidFill>
                <a:latin typeface="Times New Roman" panose="02020603050405020304" pitchFamily="18" charset="0"/>
              </a:rPr>
              <a:t>)</a:t>
            </a:r>
            <a:r>
              <a:rPr kumimoji="1" lang="zh-CN" altLang="en-US" sz="2800" dirty="0">
                <a:solidFill>
                  <a:srgbClr val="3333CC"/>
                </a:solidFill>
                <a:latin typeface="Times New Roman" panose="02020603050405020304" pitchFamily="18" charset="0"/>
              </a:rPr>
              <a:t>；</a:t>
            </a:r>
            <a:r>
              <a:rPr kumimoji="1" lang="zh-CN" altLang="en-US" sz="2800" dirty="0">
                <a:latin typeface="Times New Roman" panose="02020603050405020304" pitchFamily="18" charset="0"/>
              </a:rPr>
              <a:t>        </a:t>
            </a:r>
            <a:endParaRPr kumimoji="1" lang="zh-CN" altLang="en-US" sz="2800" dirty="0">
              <a:latin typeface="Times New Roman" panose="02020603050405020304" pitchFamily="18" charset="0"/>
            </a:endParaRPr>
          </a:p>
          <a:p>
            <a:pPr lvl="1" eaLnBrk="1" hangingPunct="1">
              <a:spcBef>
                <a:spcPct val="0"/>
              </a:spcBef>
            </a:pPr>
            <a:r>
              <a:rPr kumimoji="1" lang="en-US" altLang="zh-CN" sz="2800" dirty="0">
                <a:latin typeface="Times New Roman" panose="02020603050405020304" pitchFamily="18" charset="0"/>
              </a:rPr>
              <a:t>  </a:t>
            </a:r>
            <a:r>
              <a:rPr kumimoji="1" lang="en-US" altLang="zh-CN" sz="2800" dirty="0" smtClean="0">
                <a:latin typeface="Times New Roman" panose="02020603050405020304" pitchFamily="18" charset="0"/>
              </a:rPr>
              <a:t>    </a:t>
            </a:r>
            <a:r>
              <a:rPr kumimoji="1" lang="en-US" altLang="zh-CN" sz="2800" dirty="0" err="1">
                <a:latin typeface="Times New Roman" panose="02020603050405020304" pitchFamily="18" charset="0"/>
              </a:rPr>
              <a:t>c_buf</a:t>
            </a:r>
            <a:r>
              <a:rPr kumimoji="1" lang="en-US" altLang="zh-CN" sz="2800" dirty="0">
                <a:latin typeface="Times New Roman" panose="02020603050405020304" pitchFamily="18" charset="0"/>
              </a:rPr>
              <a:t> = buffers[out]</a:t>
            </a:r>
            <a:r>
              <a:rPr kumimoji="1" lang="zh-CN" altLang="en-US" sz="2800" dirty="0">
                <a:latin typeface="Times New Roman" panose="02020603050405020304" pitchFamily="18" charset="0"/>
              </a:rPr>
              <a:t>；</a:t>
            </a:r>
            <a:endParaRPr kumimoji="1" lang="zh-CN" altLang="en-US" sz="2800" dirty="0">
              <a:latin typeface="Times New Roman" panose="02020603050405020304" pitchFamily="18" charset="0"/>
            </a:endParaRPr>
          </a:p>
          <a:p>
            <a:pPr lvl="1" eaLnBrk="1" hangingPunct="1">
              <a:spcBef>
                <a:spcPct val="0"/>
              </a:spcBef>
            </a:pPr>
            <a:r>
              <a:rPr kumimoji="1" lang="en-US" altLang="zh-CN" sz="2800" dirty="0">
                <a:latin typeface="Times New Roman" panose="02020603050405020304" pitchFamily="18" charset="0"/>
              </a:rPr>
              <a:t>    </a:t>
            </a:r>
            <a:r>
              <a:rPr kumimoji="1" lang="en-US" altLang="zh-CN" sz="2800" dirty="0" smtClean="0">
                <a:latin typeface="Times New Roman" panose="02020603050405020304" pitchFamily="18" charset="0"/>
              </a:rPr>
              <a:t>  out </a:t>
            </a:r>
            <a:r>
              <a:rPr kumimoji="1" lang="en-US" altLang="zh-CN" sz="2800" dirty="0">
                <a:latin typeface="Times New Roman" panose="02020603050405020304" pitchFamily="18" charset="0"/>
              </a:rPr>
              <a:t>=(out+1</a:t>
            </a:r>
            <a:r>
              <a:rPr kumimoji="1" lang="en-US" altLang="zh-CN" sz="2800" dirty="0" smtClean="0">
                <a:latin typeface="Times New Roman" panose="02020603050405020304" pitchFamily="18" charset="0"/>
              </a:rPr>
              <a:t>)%K;</a:t>
            </a:r>
            <a:endParaRPr kumimoji="1" lang="en-US" altLang="zh-CN" sz="2800" dirty="0">
              <a:latin typeface="Times New Roman" panose="02020603050405020304" pitchFamily="18" charset="0"/>
            </a:endParaRPr>
          </a:p>
          <a:p>
            <a:pPr eaLnBrk="1" hangingPunct="1">
              <a:spcBef>
                <a:spcPct val="0"/>
              </a:spcBef>
            </a:pPr>
            <a:r>
              <a:rPr kumimoji="1" lang="en-US" altLang="zh-CN" sz="2800" dirty="0">
                <a:solidFill>
                  <a:srgbClr val="3333CC"/>
                </a:solidFill>
                <a:latin typeface="Times New Roman" panose="02020603050405020304" pitchFamily="18" charset="0"/>
              </a:rPr>
              <a:t>            </a:t>
            </a:r>
            <a:r>
              <a:rPr kumimoji="1" lang="en-US" altLang="zh-CN" sz="2800" dirty="0" smtClean="0">
                <a:solidFill>
                  <a:srgbClr val="3333CC"/>
                </a:solidFill>
                <a:latin typeface="Times New Roman" panose="02020603050405020304" pitchFamily="18" charset="0"/>
              </a:rPr>
              <a:t>signal(</a:t>
            </a:r>
            <a:r>
              <a:rPr kumimoji="1" lang="en-US" altLang="zh-CN" sz="2800" dirty="0" err="1" smtClean="0">
                <a:solidFill>
                  <a:srgbClr val="3333CC"/>
                </a:solidFill>
                <a:latin typeface="Times New Roman" panose="02020603050405020304" pitchFamily="18" charset="0"/>
              </a:rPr>
              <a:t>mutex</a:t>
            </a:r>
            <a:r>
              <a:rPr kumimoji="1" lang="en-US" altLang="zh-CN" sz="2800" dirty="0">
                <a:solidFill>
                  <a:srgbClr val="3333CC"/>
                </a:solidFill>
                <a:latin typeface="Times New Roman" panose="02020603050405020304" pitchFamily="18" charset="0"/>
              </a:rPr>
              <a:t>)</a:t>
            </a:r>
            <a:r>
              <a:rPr kumimoji="1" lang="zh-CN" altLang="en-US" sz="2800" dirty="0">
                <a:solidFill>
                  <a:srgbClr val="3333CC"/>
                </a:solidFill>
                <a:latin typeface="Times New Roman" panose="02020603050405020304" pitchFamily="18" charset="0"/>
              </a:rPr>
              <a:t>；</a:t>
            </a:r>
            <a:endParaRPr kumimoji="1" lang="zh-CN" altLang="en-US" sz="2800" dirty="0">
              <a:solidFill>
                <a:srgbClr val="3333CC"/>
              </a:solidFill>
              <a:latin typeface="Times New Roman" panose="02020603050405020304" pitchFamily="18" charset="0"/>
            </a:endParaRPr>
          </a:p>
          <a:p>
            <a:pPr eaLnBrk="1" hangingPunct="1">
              <a:spcBef>
                <a:spcPct val="0"/>
              </a:spcBef>
            </a:pPr>
            <a:r>
              <a:rPr kumimoji="1" lang="zh-CN" altLang="en-US" sz="2800" dirty="0">
                <a:solidFill>
                  <a:schemeClr val="accent1"/>
                </a:solidFill>
                <a:latin typeface="Times New Roman" panose="02020603050405020304" pitchFamily="18" charset="0"/>
              </a:rPr>
              <a:t>            </a:t>
            </a:r>
            <a:r>
              <a:rPr kumimoji="1" lang="en-US" altLang="zh-CN" sz="2800" dirty="0" smtClean="0">
                <a:solidFill>
                  <a:schemeClr val="accent1"/>
                </a:solidFill>
                <a:latin typeface="Times New Roman" panose="02020603050405020304" pitchFamily="18" charset="0"/>
              </a:rPr>
              <a:t>signal(empty</a:t>
            </a:r>
            <a:r>
              <a:rPr kumimoji="1" lang="en-US" altLang="zh-CN" sz="2800" dirty="0">
                <a:solidFill>
                  <a:schemeClr val="accent1"/>
                </a:solidFill>
                <a:latin typeface="Times New Roman" panose="02020603050405020304" pitchFamily="18" charset="0"/>
              </a:rPr>
              <a:t>)</a:t>
            </a:r>
            <a:r>
              <a:rPr kumimoji="1" lang="zh-CN" altLang="en-US" sz="2800" dirty="0">
                <a:solidFill>
                  <a:schemeClr val="accent1"/>
                </a:solidFill>
                <a:latin typeface="Times New Roman" panose="02020603050405020304" pitchFamily="18" charset="0"/>
              </a:rPr>
              <a:t>；</a:t>
            </a:r>
            <a:endParaRPr kumimoji="1" lang="zh-CN" altLang="en-US" sz="2800" dirty="0">
              <a:solidFill>
                <a:schemeClr val="accent1"/>
              </a:solidFill>
              <a:latin typeface="Times New Roman" panose="02020603050405020304" pitchFamily="18" charset="0"/>
            </a:endParaRPr>
          </a:p>
          <a:p>
            <a:pPr eaLnBrk="1" hangingPunct="1">
              <a:spcBef>
                <a:spcPct val="0"/>
              </a:spcBef>
            </a:pPr>
            <a:r>
              <a:rPr kumimoji="1" lang="zh-CN" altLang="en-US" sz="2800" dirty="0">
                <a:latin typeface="Times New Roman" panose="02020603050405020304" pitchFamily="18" charset="0"/>
              </a:rPr>
              <a:t>            </a:t>
            </a:r>
            <a:r>
              <a:rPr kumimoji="1" lang="en-US" altLang="zh-CN" sz="2800" dirty="0">
                <a:latin typeface="Times New Roman" panose="02020603050405020304" pitchFamily="18" charset="0"/>
              </a:rPr>
              <a:t>consume the message in </a:t>
            </a:r>
            <a:r>
              <a:rPr kumimoji="1" lang="en-US" altLang="zh-CN" sz="2800" dirty="0" err="1">
                <a:latin typeface="Times New Roman" panose="02020603050405020304" pitchFamily="18" charset="0"/>
              </a:rPr>
              <a:t>c_buf</a:t>
            </a:r>
            <a:r>
              <a:rPr kumimoji="1" lang="en-US" altLang="zh-CN" sz="2800" dirty="0">
                <a:latin typeface="Times New Roman" panose="02020603050405020304" pitchFamily="18" charset="0"/>
              </a:rPr>
              <a:t>;  }</a:t>
            </a:r>
            <a:endParaRPr kumimoji="1" lang="en-US" altLang="zh-CN" sz="2800" dirty="0">
              <a:latin typeface="Times New Roman" panose="02020603050405020304" pitchFamily="18" charset="0"/>
            </a:endParaRPr>
          </a:p>
          <a:p>
            <a:pPr eaLnBrk="1" hangingPunct="1">
              <a:spcBef>
                <a:spcPct val="0"/>
              </a:spcBef>
            </a:pPr>
            <a:r>
              <a:rPr kumimoji="1" lang="en-US" altLang="zh-CN" sz="2800" dirty="0">
                <a:latin typeface="Times New Roman" panose="02020603050405020304" pitchFamily="18" charset="0"/>
              </a:rPr>
              <a:t> </a:t>
            </a:r>
            <a:r>
              <a:rPr kumimoji="1" lang="en-US" altLang="zh-CN" sz="2800" dirty="0" smtClean="0">
                <a:latin typeface="Times New Roman" panose="02020603050405020304" pitchFamily="18" charset="0"/>
              </a:rPr>
              <a:t>}</a:t>
            </a:r>
            <a:endParaRPr kumimoji="1" lang="en-US" altLang="zh-CN" sz="2800" dirty="0">
              <a:latin typeface="Times New Roman" panose="02020603050405020304" pitchFamily="18" charset="0"/>
            </a:endParaRPr>
          </a:p>
        </p:txBody>
      </p:sp>
      <p:sp>
        <p:nvSpPr>
          <p:cNvPr id="3" name="矩形 2"/>
          <p:cNvSpPr/>
          <p:nvPr/>
        </p:nvSpPr>
        <p:spPr>
          <a:xfrm>
            <a:off x="4607496" y="1"/>
            <a:ext cx="4536504" cy="584775"/>
          </a:xfrm>
          <a:prstGeom prst="rect">
            <a:avLst/>
          </a:prstGeom>
        </p:spPr>
        <p:txBody>
          <a:bodyPr wrap="square">
            <a:spAutoFit/>
          </a:bodyPr>
          <a:lstStyle/>
          <a:p>
            <a:r>
              <a:rPr lang="zh-CN" altLang="en-US" sz="3200" kern="0" dirty="0" smtClean="0">
                <a:solidFill>
                  <a:srgbClr val="0000FF"/>
                </a:solidFill>
                <a:latin typeface="+mn-ea"/>
              </a:rPr>
              <a:t>三</a:t>
            </a:r>
            <a:r>
              <a:rPr lang="en-US" altLang="zh-CN" sz="3200" kern="0" dirty="0" smtClean="0">
                <a:solidFill>
                  <a:srgbClr val="0000FF"/>
                </a:solidFill>
                <a:latin typeface="+mn-ea"/>
              </a:rPr>
              <a:t>.</a:t>
            </a:r>
            <a:r>
              <a:rPr lang="zh-CN" altLang="en-US" sz="3200" kern="0" dirty="0" smtClean="0">
                <a:solidFill>
                  <a:srgbClr val="0000FF"/>
                </a:solidFill>
                <a:latin typeface="+mn-ea"/>
              </a:rPr>
              <a:t>经典进程同步问题</a:t>
            </a:r>
            <a:endParaRPr lang="zh-CN" altLang="en-US" sz="3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4210">
                                            <p:txEl>
                                              <p:pRg st="5" end="5"/>
                                            </p:txEl>
                                          </p:spTgt>
                                        </p:tgtEl>
                                        <p:attrNameLst>
                                          <p:attrName>style.visibility</p:attrName>
                                        </p:attrNameLst>
                                      </p:cBhvr>
                                      <p:to>
                                        <p:strVal val="visible"/>
                                      </p:to>
                                    </p:set>
                                    <p:animEffect transition="in" filter="box(in)">
                                      <p:cBhvr>
                                        <p:cTn id="7" dur="500"/>
                                        <p:tgtEl>
                                          <p:spTgt spid="94210">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4210">
                                            <p:txEl>
                                              <p:pRg st="6" end="6"/>
                                            </p:txEl>
                                          </p:spTgt>
                                        </p:tgtEl>
                                        <p:attrNameLst>
                                          <p:attrName>style.visibility</p:attrName>
                                        </p:attrNameLst>
                                      </p:cBhvr>
                                      <p:to>
                                        <p:strVal val="visible"/>
                                      </p:to>
                                    </p:set>
                                    <p:animEffect transition="in" filter="box(in)">
                                      <p:cBhvr>
                                        <p:cTn id="12" dur="500"/>
                                        <p:tgtEl>
                                          <p:spTgt spid="94210">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4210">
                                            <p:txEl>
                                              <p:pRg st="7" end="7"/>
                                            </p:txEl>
                                          </p:spTgt>
                                        </p:tgtEl>
                                        <p:attrNameLst>
                                          <p:attrName>style.visibility</p:attrName>
                                        </p:attrNameLst>
                                      </p:cBhvr>
                                      <p:to>
                                        <p:strVal val="visible"/>
                                      </p:to>
                                    </p:set>
                                    <p:animEffect transition="in" filter="box(in)">
                                      <p:cBhvr>
                                        <p:cTn id="17" dur="500"/>
                                        <p:tgtEl>
                                          <p:spTgt spid="94210">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4210">
                                            <p:txEl>
                                              <p:pRg st="8" end="8"/>
                                            </p:txEl>
                                          </p:spTgt>
                                        </p:tgtEl>
                                        <p:attrNameLst>
                                          <p:attrName>style.visibility</p:attrName>
                                        </p:attrNameLst>
                                      </p:cBhvr>
                                      <p:to>
                                        <p:strVal val="visible"/>
                                      </p:to>
                                    </p:set>
                                    <p:animEffect transition="in" filter="box(in)">
                                      <p:cBhvr>
                                        <p:cTn id="22" dur="500"/>
                                        <p:tgtEl>
                                          <p:spTgt spid="94210">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4210">
                                            <p:txEl>
                                              <p:pRg st="9" end="9"/>
                                            </p:txEl>
                                          </p:spTgt>
                                        </p:tgtEl>
                                        <p:attrNameLst>
                                          <p:attrName>style.visibility</p:attrName>
                                        </p:attrNameLst>
                                      </p:cBhvr>
                                      <p:to>
                                        <p:strVal val="visible"/>
                                      </p:to>
                                    </p:set>
                                    <p:animEffect transition="in" filter="box(in)">
                                      <p:cBhvr>
                                        <p:cTn id="27" dur="500"/>
                                        <p:tgtEl>
                                          <p:spTgt spid="94210">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4210">
                                            <p:txEl>
                                              <p:pRg st="10" end="10"/>
                                            </p:txEl>
                                          </p:spTgt>
                                        </p:tgtEl>
                                        <p:attrNameLst>
                                          <p:attrName>style.visibility</p:attrName>
                                        </p:attrNameLst>
                                      </p:cBhvr>
                                      <p:to>
                                        <p:strVal val="visible"/>
                                      </p:to>
                                    </p:set>
                                    <p:animEffect transition="in" filter="box(in)">
                                      <p:cBhvr>
                                        <p:cTn id="32" dur="500"/>
                                        <p:tgtEl>
                                          <p:spTgt spid="94210">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94210">
                                            <p:txEl>
                                              <p:pRg st="11" end="11"/>
                                            </p:txEl>
                                          </p:spTgt>
                                        </p:tgtEl>
                                        <p:attrNameLst>
                                          <p:attrName>style.visibility</p:attrName>
                                        </p:attrNameLst>
                                      </p:cBhvr>
                                      <p:to>
                                        <p:strVal val="visible"/>
                                      </p:to>
                                    </p:set>
                                    <p:animEffect transition="in" filter="box(in)">
                                      <p:cBhvr>
                                        <p:cTn id="37" dur="500"/>
                                        <p:tgtEl>
                                          <p:spTgt spid="942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79512" y="430685"/>
            <a:ext cx="5616624" cy="1054100"/>
          </a:xfrm>
        </p:spPr>
        <p:txBody>
          <a:bodyPr/>
          <a:lstStyle/>
          <a:p>
            <a:pPr>
              <a:defRPr/>
            </a:pPr>
            <a:r>
              <a:rPr kumimoji="1" lang="en-US" altLang="zh-CN" sz="2800" b="0" dirty="0" smtClean="0">
                <a:solidFill>
                  <a:srgbClr val="C00000"/>
                </a:solidFill>
                <a:latin typeface="Times New Roman" panose="02020603050405020304" pitchFamily="18" charset="0"/>
              </a:rPr>
              <a:t>1</a:t>
            </a:r>
            <a:r>
              <a:rPr kumimoji="1" lang="en-US" altLang="zh-CN" sz="2800" dirty="0" smtClean="0">
                <a:solidFill>
                  <a:srgbClr val="C00000"/>
                </a:solidFill>
                <a:latin typeface="仿宋" panose="02010609060101010101" charset="-122"/>
                <a:ea typeface="仿宋" panose="02010609060101010101" charset="-122"/>
              </a:rPr>
              <a:t>. </a:t>
            </a:r>
            <a:r>
              <a:rPr kumimoji="1" lang="zh-CN" altLang="en-US" sz="2800" dirty="0" smtClean="0">
                <a:solidFill>
                  <a:srgbClr val="C00000"/>
                </a:solidFill>
                <a:latin typeface="仿宋" panose="02010609060101010101" charset="-122"/>
                <a:ea typeface="仿宋" panose="02010609060101010101" charset="-122"/>
              </a:rPr>
              <a:t>生产者－消费者问题</a:t>
            </a:r>
            <a:br>
              <a:rPr kumimoji="1" lang="en-US" altLang="zh-CN" sz="3600" dirty="0" smtClean="0">
                <a:solidFill>
                  <a:srgbClr val="D60093"/>
                </a:solidFill>
                <a:latin typeface="仿宋" panose="02010609060101010101" charset="-122"/>
                <a:ea typeface="仿宋" panose="02010609060101010101" charset="-122"/>
              </a:rPr>
            </a:br>
            <a:r>
              <a:rPr lang="zh-CN" altLang="en-US" sz="2400" dirty="0" smtClean="0">
                <a:solidFill>
                  <a:srgbClr val="0000FF"/>
                </a:solidFill>
                <a:latin typeface="宋体" panose="02010600030101010101" pitchFamily="2" charset="-122"/>
                <a:ea typeface="宋体" panose="02010600030101010101" pitchFamily="2" charset="-122"/>
              </a:rPr>
              <a:t>如果将消费者的两个</a:t>
            </a:r>
            <a:r>
              <a:rPr lang="en-US" altLang="zh-CN" sz="2400" dirty="0" smtClean="0">
                <a:solidFill>
                  <a:srgbClr val="0000FF"/>
                </a:solidFill>
                <a:latin typeface="宋体" panose="02010600030101010101" pitchFamily="2" charset="-122"/>
                <a:ea typeface="宋体" panose="02010600030101010101" pitchFamily="2" charset="-122"/>
              </a:rPr>
              <a:t>wait()</a:t>
            </a:r>
            <a:r>
              <a:rPr lang="zh-CN" altLang="en-US" sz="2400" dirty="0" smtClean="0">
                <a:solidFill>
                  <a:srgbClr val="0000FF"/>
                </a:solidFill>
                <a:latin typeface="宋体" panose="02010600030101010101" pitchFamily="2" charset="-122"/>
                <a:ea typeface="宋体" panose="02010600030101010101" pitchFamily="2" charset="-122"/>
              </a:rPr>
              <a:t>操作对调？</a:t>
            </a:r>
            <a:endParaRPr lang="zh-CN" altLang="en-US" sz="2400" dirty="0" smtClean="0">
              <a:solidFill>
                <a:srgbClr val="0000FF"/>
              </a:solidFill>
              <a:latin typeface="宋体" panose="02010600030101010101" pitchFamily="2" charset="-122"/>
              <a:ea typeface="宋体" panose="02010600030101010101" pitchFamily="2" charset="-122"/>
            </a:endParaRPr>
          </a:p>
        </p:txBody>
      </p:sp>
      <p:sp>
        <p:nvSpPr>
          <p:cNvPr id="188419" name="Rectangle 3"/>
          <p:cNvSpPr>
            <a:spLocks noGrp="1" noChangeArrowheads="1"/>
          </p:cNvSpPr>
          <p:nvPr>
            <p:ph type="body" idx="1"/>
          </p:nvPr>
        </p:nvSpPr>
        <p:spPr/>
        <p:txBody>
          <a:bodyPr/>
          <a:lstStyle/>
          <a:p>
            <a:pPr>
              <a:defRPr/>
            </a:pPr>
            <a:r>
              <a:rPr lang="zh-CN" altLang="en-US" sz="2800" b="1" u="sng" dirty="0" smtClean="0">
                <a:solidFill>
                  <a:schemeClr val="accent1"/>
                </a:solidFill>
                <a:effectLst>
                  <a:outerShdw blurRad="38100" dist="38100" dir="2700000" algn="tl">
                    <a:srgbClr val="C0C0C0"/>
                  </a:outerShdw>
                </a:effectLst>
                <a:latin typeface="Times New Roman" panose="02020603050405020304" pitchFamily="18" charset="0"/>
              </a:rPr>
              <a:t>生产者</a:t>
            </a:r>
            <a:r>
              <a:rPr lang="en-US" altLang="zh-CN" sz="2800" b="1" u="sng" baseline="-30000" dirty="0" smtClean="0">
                <a:solidFill>
                  <a:schemeClr val="accent1"/>
                </a:solidFill>
                <a:effectLst>
                  <a:outerShdw blurRad="38100" dist="38100" dir="2700000" algn="tl">
                    <a:srgbClr val="C0C0C0"/>
                  </a:outerShdw>
                </a:effectLst>
              </a:rPr>
              <a:t>i</a:t>
            </a:r>
            <a:r>
              <a:rPr lang="en-US" altLang="zh-CN" sz="2800" b="1" u="sng" baseline="-30000" dirty="0" smtClean="0">
                <a:solidFill>
                  <a:srgbClr val="FFFF66"/>
                </a:solidFill>
                <a:effectLst>
                  <a:outerShdw blurRad="38100" dist="38100" dir="2700000" algn="tl">
                    <a:srgbClr val="C0C0C0"/>
                  </a:outerShdw>
                </a:effectLst>
              </a:rPr>
              <a:t> </a:t>
            </a:r>
            <a:r>
              <a:rPr lang="en-US" altLang="zh-CN" sz="2800" b="1" baseline="-30000" dirty="0" smtClean="0">
                <a:solidFill>
                  <a:srgbClr val="FFFF66"/>
                </a:solidFill>
                <a:effectLst>
                  <a:outerShdw blurRad="38100" dist="38100" dir="2700000" algn="tl">
                    <a:srgbClr val="C0C0C0"/>
                  </a:outerShdw>
                </a:effectLst>
              </a:rPr>
              <a:t>                                       </a:t>
            </a:r>
            <a:r>
              <a:rPr lang="en-US" altLang="zh-CN" sz="2800" b="1" u="sng" baseline="-30000" dirty="0" smtClean="0">
                <a:solidFill>
                  <a:srgbClr val="FFFF66"/>
                </a:solidFill>
                <a:effectLst>
                  <a:outerShdw blurRad="38100" dist="38100" dir="2700000" algn="tl">
                    <a:srgbClr val="C0C0C0"/>
                  </a:outerShdw>
                </a:effectLst>
              </a:rPr>
              <a:t> </a:t>
            </a:r>
            <a:r>
              <a:rPr lang="zh-CN" altLang="en-US" sz="2800" b="1" u="sng" dirty="0" smtClean="0">
                <a:solidFill>
                  <a:schemeClr val="hlink"/>
                </a:solidFill>
                <a:effectLst>
                  <a:outerShdw blurRad="38100" dist="38100" dir="2700000" algn="tl">
                    <a:srgbClr val="C0C0C0"/>
                  </a:outerShdw>
                </a:effectLst>
                <a:latin typeface="Times New Roman" panose="02020603050405020304" pitchFamily="18" charset="0"/>
              </a:rPr>
              <a:t>消费者</a:t>
            </a:r>
            <a:r>
              <a:rPr lang="en-US" altLang="zh-CN" sz="2800" b="1" u="sng" baseline="-30000" dirty="0" smtClean="0">
                <a:solidFill>
                  <a:schemeClr val="hlink"/>
                </a:solidFill>
                <a:effectLst>
                  <a:outerShdw blurRad="38100" dist="38100" dir="2700000" algn="tl">
                    <a:srgbClr val="C0C0C0"/>
                  </a:outerShdw>
                </a:effectLst>
              </a:rPr>
              <a:t>j</a:t>
            </a:r>
            <a:endParaRPr lang="en-US" altLang="zh-CN" sz="2800" b="1" u="sng" dirty="0" smtClean="0">
              <a:solidFill>
                <a:schemeClr val="hlink"/>
              </a:solidFill>
              <a:effectLst>
                <a:outerShdw blurRad="38100" dist="38100" dir="2700000" algn="tl">
                  <a:srgbClr val="C0C0C0"/>
                </a:outerShdw>
              </a:effectLst>
            </a:endParaRPr>
          </a:p>
          <a:p>
            <a:pPr>
              <a:lnSpc>
                <a:spcPct val="210000"/>
              </a:lnSpc>
              <a:buFontTx/>
              <a:buNone/>
              <a:defRPr/>
            </a:pPr>
            <a:r>
              <a:rPr lang="zh-CN" altLang="en-US" sz="2800" b="1" dirty="0" smtClean="0">
                <a:latin typeface="Times New Roman" panose="02020603050405020304" pitchFamily="18" charset="0"/>
              </a:rPr>
              <a:t>生产出一产品；</a:t>
            </a:r>
            <a:r>
              <a:rPr lang="zh-CN" altLang="en-US" sz="2800" b="1" dirty="0" smtClean="0"/>
              <a:t>               </a:t>
            </a:r>
            <a:r>
              <a:rPr lang="en-US" altLang="zh-CN" sz="2800" b="1" dirty="0" smtClean="0"/>
              <a:t>wait</a:t>
            </a:r>
            <a:r>
              <a:rPr lang="zh-CN" altLang="en-US" sz="2800" b="1" dirty="0" smtClean="0">
                <a:latin typeface="Times New Roman" panose="02020603050405020304" pitchFamily="18" charset="0"/>
              </a:rPr>
              <a:t>（ </a:t>
            </a:r>
            <a:r>
              <a:rPr lang="en-US" altLang="zh-CN" sz="2800" b="1" dirty="0" smtClean="0">
                <a:latin typeface="Times New Roman" panose="02020603050405020304" pitchFamily="18" charset="0"/>
              </a:rPr>
              <a:t>full</a:t>
            </a:r>
            <a:r>
              <a:rPr lang="zh-CN" altLang="en-US" sz="2800" b="1" dirty="0" smtClean="0">
                <a:latin typeface="Times New Roman" panose="02020603050405020304" pitchFamily="18" charset="0"/>
              </a:rPr>
              <a:t>）；</a:t>
            </a:r>
            <a:endParaRPr lang="zh-CN" altLang="en-US" sz="2800" b="1" dirty="0" smtClean="0"/>
          </a:p>
          <a:p>
            <a:pPr>
              <a:buFontTx/>
              <a:buNone/>
              <a:defRPr/>
            </a:pPr>
            <a:r>
              <a:rPr lang="en-US" altLang="zh-CN" sz="2800" b="1" dirty="0" smtClean="0"/>
              <a:t>wait</a:t>
            </a:r>
            <a:r>
              <a:rPr lang="zh-CN" altLang="en-US" sz="2800" b="1" dirty="0" smtClean="0">
                <a:latin typeface="Times New Roman" panose="02020603050405020304" pitchFamily="18" charset="0"/>
              </a:rPr>
              <a:t>（ </a:t>
            </a:r>
            <a:r>
              <a:rPr lang="en-US" altLang="zh-CN" sz="2800" b="1" dirty="0" smtClean="0"/>
              <a:t>empty</a:t>
            </a:r>
            <a:r>
              <a:rPr lang="en-US" altLang="zh-CN" sz="2800" b="1" dirty="0" smtClean="0">
                <a:latin typeface="Times New Roman" panose="02020603050405020304" pitchFamily="18" charset="0"/>
              </a:rPr>
              <a:t> </a:t>
            </a:r>
            <a:r>
              <a:rPr lang="zh-CN" altLang="en-US" sz="2800" b="1" dirty="0" smtClean="0">
                <a:latin typeface="Times New Roman" panose="02020603050405020304" pitchFamily="18" charset="0"/>
              </a:rPr>
              <a:t>） ；</a:t>
            </a:r>
            <a:r>
              <a:rPr lang="zh-CN" altLang="en-US" sz="2800" b="1" dirty="0" smtClean="0"/>
              <a:t>         </a:t>
            </a:r>
            <a:r>
              <a:rPr lang="en-US" altLang="zh-CN" sz="2800" b="1" dirty="0" smtClean="0"/>
              <a:t>wait</a:t>
            </a:r>
            <a:r>
              <a:rPr lang="zh-CN" altLang="en-US" sz="2800" b="1" dirty="0" smtClean="0"/>
              <a:t>（ </a:t>
            </a:r>
            <a:r>
              <a:rPr lang="en-US" altLang="zh-CN" sz="2800" b="1" dirty="0" err="1" smtClean="0"/>
              <a:t>mutex</a:t>
            </a:r>
            <a:r>
              <a:rPr lang="zh-CN" altLang="en-US" sz="2800" b="1" dirty="0" smtClean="0"/>
              <a:t>）；</a:t>
            </a:r>
            <a:endParaRPr lang="zh-CN" altLang="en-US" sz="2800" b="1" dirty="0" smtClean="0"/>
          </a:p>
          <a:p>
            <a:pPr>
              <a:buFontTx/>
              <a:buNone/>
              <a:defRPr/>
            </a:pPr>
            <a:r>
              <a:rPr lang="en-US" altLang="zh-CN" sz="2800" b="1" dirty="0" smtClean="0"/>
              <a:t>wait</a:t>
            </a:r>
            <a:r>
              <a:rPr lang="zh-CN" altLang="en-US" sz="2800" b="1" dirty="0" smtClean="0">
                <a:latin typeface="Times New Roman" panose="02020603050405020304" pitchFamily="18" charset="0"/>
              </a:rPr>
              <a:t>（ </a:t>
            </a:r>
            <a:r>
              <a:rPr lang="en-US" altLang="zh-CN" sz="2800" b="1" dirty="0" err="1" smtClean="0"/>
              <a:t>mutex</a:t>
            </a:r>
            <a:r>
              <a:rPr lang="en-US" altLang="zh-CN" sz="2800" b="1" dirty="0" smtClean="0">
                <a:latin typeface="Times New Roman" panose="02020603050405020304" pitchFamily="18" charset="0"/>
              </a:rPr>
              <a:t> </a:t>
            </a:r>
            <a:r>
              <a:rPr lang="zh-CN" altLang="en-US" sz="2800" b="1" dirty="0" smtClean="0">
                <a:latin typeface="Times New Roman" panose="02020603050405020304" pitchFamily="18" charset="0"/>
              </a:rPr>
              <a:t>）</a:t>
            </a:r>
            <a:r>
              <a:rPr lang="zh-CN" altLang="en-US" sz="2800" b="1" dirty="0" smtClean="0"/>
              <a:t> </a:t>
            </a:r>
            <a:r>
              <a:rPr lang="zh-CN" altLang="en-US" sz="2800" b="1" dirty="0" smtClean="0">
                <a:latin typeface="Times New Roman" panose="02020603050405020304" pitchFamily="18" charset="0"/>
              </a:rPr>
              <a:t>；</a:t>
            </a:r>
            <a:r>
              <a:rPr lang="zh-CN" altLang="en-US" sz="2800" b="1" dirty="0" smtClean="0"/>
              <a:t>         从缓冲区取出一产品；</a:t>
            </a:r>
            <a:endParaRPr lang="zh-CN" altLang="en-US" sz="2800" b="1" dirty="0" smtClean="0"/>
          </a:p>
          <a:p>
            <a:pPr>
              <a:buFontTx/>
              <a:buNone/>
              <a:defRPr/>
            </a:pPr>
            <a:r>
              <a:rPr lang="zh-CN" altLang="en-US" sz="2800" b="1" dirty="0" smtClean="0">
                <a:latin typeface="Times New Roman" panose="02020603050405020304" pitchFamily="18" charset="0"/>
              </a:rPr>
              <a:t>将该产品放入缓冲区；</a:t>
            </a:r>
            <a:r>
              <a:rPr lang="zh-CN" altLang="en-US" sz="2800" b="1" dirty="0" smtClean="0"/>
              <a:t>    </a:t>
            </a:r>
            <a:r>
              <a:rPr lang="en-US" altLang="zh-CN" sz="2800" b="1" dirty="0" smtClean="0"/>
              <a:t>signal</a:t>
            </a:r>
            <a:r>
              <a:rPr lang="zh-CN" altLang="en-US" sz="2800" b="1" dirty="0" smtClean="0"/>
              <a:t>（</a:t>
            </a:r>
            <a:r>
              <a:rPr lang="en-US" altLang="zh-CN" sz="2800" b="1" dirty="0" err="1" smtClean="0"/>
              <a:t>mutex</a:t>
            </a:r>
            <a:r>
              <a:rPr lang="zh-CN" altLang="en-US" sz="2800" b="1" dirty="0" smtClean="0"/>
              <a:t>）；</a:t>
            </a:r>
            <a:endParaRPr lang="zh-CN" altLang="en-US" sz="2800" b="1" dirty="0" smtClean="0"/>
          </a:p>
          <a:p>
            <a:pPr>
              <a:buFontTx/>
              <a:buNone/>
              <a:defRPr/>
            </a:pPr>
            <a:r>
              <a:rPr lang="en-US" altLang="zh-CN" sz="2800" b="1" dirty="0" smtClean="0"/>
              <a:t>signal</a:t>
            </a:r>
            <a:r>
              <a:rPr lang="zh-CN" altLang="en-US" sz="2800" b="1" dirty="0" smtClean="0">
                <a:latin typeface="Times New Roman" panose="02020603050405020304" pitchFamily="18" charset="0"/>
              </a:rPr>
              <a:t>（ </a:t>
            </a:r>
            <a:r>
              <a:rPr lang="en-US" altLang="zh-CN" sz="2800" b="1" dirty="0" err="1" smtClean="0"/>
              <a:t>mutex</a:t>
            </a:r>
            <a:r>
              <a:rPr lang="en-US" altLang="zh-CN" sz="2800" b="1" dirty="0" smtClean="0">
                <a:latin typeface="Times New Roman" panose="02020603050405020304" pitchFamily="18" charset="0"/>
              </a:rPr>
              <a:t> </a:t>
            </a:r>
            <a:r>
              <a:rPr lang="zh-CN" altLang="en-US" sz="2800" b="1" dirty="0" smtClean="0">
                <a:latin typeface="Times New Roman" panose="02020603050405020304" pitchFamily="18" charset="0"/>
              </a:rPr>
              <a:t>） ；</a:t>
            </a:r>
            <a:r>
              <a:rPr lang="zh-CN" altLang="en-US" sz="2800" b="1" dirty="0" smtClean="0"/>
              <a:t>      </a:t>
            </a:r>
            <a:r>
              <a:rPr lang="en-US" altLang="zh-CN" sz="2800" b="1" dirty="0" smtClean="0"/>
              <a:t>signal</a:t>
            </a:r>
            <a:r>
              <a:rPr lang="zh-CN" altLang="en-US" sz="2800" b="1" dirty="0" smtClean="0"/>
              <a:t>（</a:t>
            </a:r>
            <a:r>
              <a:rPr lang="en-US" altLang="zh-CN" sz="2800" b="1" dirty="0" smtClean="0"/>
              <a:t>empty</a:t>
            </a:r>
            <a:r>
              <a:rPr lang="zh-CN" altLang="en-US" sz="2800" b="1" dirty="0" smtClean="0"/>
              <a:t>）；</a:t>
            </a:r>
            <a:endParaRPr lang="zh-CN" altLang="en-US" sz="2800" b="1" dirty="0" smtClean="0"/>
          </a:p>
          <a:p>
            <a:pPr>
              <a:buClr>
                <a:schemeClr val="tx1"/>
              </a:buClr>
              <a:buFontTx/>
              <a:buNone/>
              <a:defRPr/>
            </a:pPr>
            <a:r>
              <a:rPr lang="zh-CN" altLang="en-US" sz="2800" b="1" dirty="0" smtClean="0">
                <a:latin typeface="Times New Roman" panose="02020603050405020304" pitchFamily="18" charset="0"/>
              </a:rPr>
              <a:t> </a:t>
            </a:r>
            <a:r>
              <a:rPr lang="en-US" altLang="zh-CN" sz="2800" b="1" dirty="0" smtClean="0">
                <a:latin typeface="Times New Roman" panose="02020603050405020304" pitchFamily="18" charset="0"/>
              </a:rPr>
              <a:t>signal</a:t>
            </a:r>
            <a:r>
              <a:rPr lang="zh-CN" altLang="en-US" sz="2800" b="1" dirty="0" smtClean="0">
                <a:latin typeface="Times New Roman" panose="02020603050405020304" pitchFamily="18" charset="0"/>
              </a:rPr>
              <a:t>（ </a:t>
            </a:r>
            <a:r>
              <a:rPr lang="en-US" altLang="zh-CN" sz="2800" b="1" dirty="0" smtClean="0"/>
              <a:t>full</a:t>
            </a:r>
            <a:r>
              <a:rPr lang="en-US" altLang="zh-CN" sz="2800" b="1" dirty="0" smtClean="0">
                <a:latin typeface="Times New Roman" panose="02020603050405020304" pitchFamily="18" charset="0"/>
              </a:rPr>
              <a:t> </a:t>
            </a:r>
            <a:r>
              <a:rPr lang="zh-CN" altLang="en-US" sz="2800" b="1" dirty="0" smtClean="0">
                <a:latin typeface="Times New Roman" panose="02020603050405020304" pitchFamily="18" charset="0"/>
              </a:rPr>
              <a:t>）</a:t>
            </a:r>
            <a:r>
              <a:rPr lang="zh-CN" altLang="en-US" sz="2800" b="1" dirty="0" smtClean="0"/>
              <a:t> </a:t>
            </a:r>
            <a:r>
              <a:rPr lang="zh-CN" altLang="en-US" sz="2800" b="1" dirty="0" smtClean="0">
                <a:latin typeface="Times New Roman" panose="02020603050405020304" pitchFamily="18" charset="0"/>
              </a:rPr>
              <a:t>；</a:t>
            </a:r>
            <a:r>
              <a:rPr lang="zh-CN" altLang="en-US" sz="2800" b="1" dirty="0" smtClean="0"/>
              <a:t>            消费该产品；</a:t>
            </a:r>
            <a:endParaRPr lang="zh-CN" altLang="en-US" sz="2800" b="1" dirty="0" smtClean="0"/>
          </a:p>
        </p:txBody>
      </p:sp>
      <p:sp>
        <p:nvSpPr>
          <p:cNvPr id="188430" name="Line 14"/>
          <p:cNvSpPr>
            <a:spLocks noChangeShapeType="1"/>
          </p:cNvSpPr>
          <p:nvPr/>
        </p:nvSpPr>
        <p:spPr bwMode="auto">
          <a:xfrm>
            <a:off x="3995738" y="1412875"/>
            <a:ext cx="0" cy="4679951"/>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a:defRPr/>
            </a:pPr>
            <a:endParaRPr lang="zh-CN" altLang="en-US"/>
          </a:p>
        </p:txBody>
      </p:sp>
      <p:sp>
        <p:nvSpPr>
          <p:cNvPr id="11" name="TextBox 10"/>
          <p:cNvSpPr txBox="1"/>
          <p:nvPr/>
        </p:nvSpPr>
        <p:spPr>
          <a:xfrm>
            <a:off x="1042990" y="5764214"/>
            <a:ext cx="6372225" cy="904863"/>
          </a:xfrm>
          <a:prstGeom prst="rect">
            <a:avLst/>
          </a:prstGeom>
          <a:solidFill>
            <a:schemeClr val="tx2">
              <a:lumMod val="40000"/>
              <a:lumOff val="60000"/>
            </a:schemeClr>
          </a:solidFill>
          <a:ln>
            <a:solidFill>
              <a:schemeClr val="tx2">
                <a:lumMod val="40000"/>
                <a:lumOff val="60000"/>
              </a:schemeClr>
            </a:solidFill>
          </a:ln>
        </p:spPr>
        <p:txBody>
          <a:bodyPr>
            <a:spAutoFit/>
          </a:bodyPr>
          <a:lstStyle/>
          <a:p>
            <a:pPr>
              <a:defRPr/>
            </a:pPr>
            <a:r>
              <a:rPr lang="zh-CN" altLang="en-US" sz="2400" dirty="0"/>
              <a:t>状态：</a:t>
            </a:r>
            <a:r>
              <a:rPr lang="en-US" altLang="zh-CN" sz="2400" dirty="0" err="1"/>
              <a:t>mutex</a:t>
            </a:r>
            <a:r>
              <a:rPr lang="en-US" altLang="zh-CN" sz="2400" dirty="0"/>
              <a:t>=1,full=0,empty=n</a:t>
            </a:r>
            <a:endParaRPr lang="en-US" altLang="zh-CN" sz="2400" dirty="0"/>
          </a:p>
          <a:p>
            <a:pPr>
              <a:defRPr/>
            </a:pPr>
            <a:r>
              <a:rPr lang="en-US" altLang="zh-CN" sz="2400" dirty="0"/>
              <a:t>            </a:t>
            </a:r>
            <a:r>
              <a:rPr lang="zh-CN" altLang="en-US" sz="2400" dirty="0"/>
              <a:t>先执行消费者进程</a:t>
            </a:r>
            <a:endParaRPr lang="zh-CN" altLang="en-US" sz="2400" dirty="0"/>
          </a:p>
        </p:txBody>
      </p:sp>
      <p:sp>
        <p:nvSpPr>
          <p:cNvPr id="12" name="矩形标注 11"/>
          <p:cNvSpPr/>
          <p:nvPr/>
        </p:nvSpPr>
        <p:spPr bwMode="auto">
          <a:xfrm>
            <a:off x="5940152" y="404814"/>
            <a:ext cx="3059386" cy="1079500"/>
          </a:xfrm>
          <a:prstGeom prst="wedgeRectCallout">
            <a:avLst>
              <a:gd name="adj1" fmla="val -45904"/>
              <a:gd name="adj2" fmla="val 132505"/>
            </a:avLst>
          </a:prstGeom>
          <a:solidFill>
            <a:schemeClr val="accent6">
              <a:lumMod val="40000"/>
              <a:lumOff val="60000"/>
            </a:schemeClr>
          </a:solidFill>
          <a:ln w="28575">
            <a:solidFill>
              <a:srgbClr val="0000FF"/>
            </a:solidFill>
          </a:ln>
          <a:effectLst/>
        </p:spPr>
        <p:txBody>
          <a:bodyPr/>
          <a:lstStyle/>
          <a:p>
            <a:pPr marL="609600" indent="-609600">
              <a:defRPr/>
            </a:pPr>
            <a:r>
              <a:rPr lang="en-US" altLang="zh-CN" sz="2800" dirty="0" smtClean="0">
                <a:solidFill>
                  <a:srgbClr val="FF0000"/>
                </a:solidFill>
              </a:rPr>
              <a:t>wait</a:t>
            </a:r>
            <a:r>
              <a:rPr lang="zh-CN" altLang="en-US" sz="2800" dirty="0" smtClean="0">
                <a:solidFill>
                  <a:srgbClr val="FF0000"/>
                </a:solidFill>
              </a:rPr>
              <a:t>（ </a:t>
            </a:r>
            <a:r>
              <a:rPr lang="en-US" altLang="zh-CN" sz="2800" dirty="0" err="1">
                <a:solidFill>
                  <a:srgbClr val="FF0000"/>
                </a:solidFill>
              </a:rPr>
              <a:t>mutex</a:t>
            </a:r>
            <a:r>
              <a:rPr lang="zh-CN" altLang="en-US" sz="2800" dirty="0">
                <a:solidFill>
                  <a:srgbClr val="FF0000"/>
                </a:solidFill>
              </a:rPr>
              <a:t>）</a:t>
            </a:r>
            <a:r>
              <a:rPr lang="en-US" altLang="zh-CN" sz="2800" dirty="0">
                <a:solidFill>
                  <a:srgbClr val="FF0000"/>
                </a:solidFill>
              </a:rPr>
              <a:t>;</a:t>
            </a:r>
            <a:endParaRPr lang="en-US" altLang="zh-CN" sz="2800" dirty="0">
              <a:solidFill>
                <a:srgbClr val="FF0000"/>
              </a:solidFill>
            </a:endParaRPr>
          </a:p>
          <a:p>
            <a:pPr marL="609600" indent="-609600">
              <a:defRPr/>
            </a:pPr>
            <a:r>
              <a:rPr lang="en-US" altLang="zh-CN" sz="2800" dirty="0" smtClean="0">
                <a:solidFill>
                  <a:srgbClr val="FF0000"/>
                </a:solidFill>
              </a:rPr>
              <a:t>wait</a:t>
            </a:r>
            <a:r>
              <a:rPr lang="zh-CN" altLang="en-US" sz="2800" dirty="0" smtClean="0">
                <a:solidFill>
                  <a:srgbClr val="FF0000"/>
                </a:solidFill>
              </a:rPr>
              <a:t>（ </a:t>
            </a:r>
            <a:r>
              <a:rPr lang="en-US" altLang="zh-CN" sz="2800" dirty="0">
                <a:solidFill>
                  <a:srgbClr val="FF0000"/>
                </a:solidFill>
              </a:rPr>
              <a:t>full </a:t>
            </a:r>
            <a:r>
              <a:rPr lang="zh-CN" altLang="en-US" sz="2800" dirty="0">
                <a:solidFill>
                  <a:srgbClr val="FF0000"/>
                </a:solidFill>
              </a:rPr>
              <a:t>）</a:t>
            </a:r>
            <a:r>
              <a:rPr lang="zh-CN" altLang="en-US" sz="2400" dirty="0">
                <a:solidFill>
                  <a:srgbClr val="FF0000"/>
                </a:solidFill>
              </a:rPr>
              <a:t>；</a:t>
            </a:r>
            <a:endParaRPr lang="zh-CN" altLang="en-US" sz="2400" dirty="0"/>
          </a:p>
        </p:txBody>
      </p:sp>
      <p:sp>
        <p:nvSpPr>
          <p:cNvPr id="15" name="矩形 14"/>
          <p:cNvSpPr/>
          <p:nvPr/>
        </p:nvSpPr>
        <p:spPr bwMode="auto">
          <a:xfrm>
            <a:off x="4356102" y="2349500"/>
            <a:ext cx="2663825" cy="1295400"/>
          </a:xfrm>
          <a:prstGeom prst="rect">
            <a:avLst/>
          </a:prstGeom>
          <a:noFill/>
          <a:ln w="28575">
            <a:solidFill>
              <a:schemeClr val="accent1">
                <a:lumMod val="75000"/>
              </a:schemeClr>
            </a:solidFill>
          </a:ln>
          <a:effectLst/>
        </p:spPr>
        <p:txBody>
          <a:bodyPr/>
          <a:lstStyle/>
          <a:p>
            <a:pPr marL="609600" indent="-609600">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2000" fill="hold"/>
                                        <p:tgtEl>
                                          <p:spTgt spid="12"/>
                                        </p:tgtEl>
                                        <p:attrNameLst>
                                          <p:attrName>ppt_w</p:attrName>
                                        </p:attrNameLst>
                                      </p:cBhvr>
                                      <p:tavLst>
                                        <p:tav tm="0">
                                          <p:val>
                                            <p:fltVal val="0"/>
                                          </p:val>
                                        </p:tav>
                                        <p:tav tm="100000">
                                          <p:val>
                                            <p:strVal val="#ppt_w"/>
                                          </p:val>
                                        </p:tav>
                                      </p:tavLst>
                                    </p:anim>
                                    <p:anim calcmode="lin" valueType="num">
                                      <p:cBhvr>
                                        <p:cTn id="13" dur="2000" fill="hold"/>
                                        <p:tgtEl>
                                          <p:spTgt spid="12"/>
                                        </p:tgtEl>
                                        <p:attrNameLst>
                                          <p:attrName>ppt_h</p:attrName>
                                        </p:attrNameLst>
                                      </p:cBhvr>
                                      <p:tavLst>
                                        <p:tav tm="0">
                                          <p:val>
                                            <p:fltVal val="0"/>
                                          </p:val>
                                        </p:tav>
                                        <p:tav tm="100000">
                                          <p:val>
                                            <p:strVal val="#ppt_h"/>
                                          </p:val>
                                        </p:tav>
                                      </p:tavLst>
                                    </p:anim>
                                    <p:animEffect transition="in" filter="fade">
                                      <p:cBhvr>
                                        <p:cTn id="14" dur="2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in)">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23528" y="476672"/>
            <a:ext cx="6048672" cy="655960"/>
          </a:xfrm>
        </p:spPr>
        <p:txBody>
          <a:bodyPr/>
          <a:lstStyle/>
          <a:p>
            <a:pPr>
              <a:lnSpc>
                <a:spcPct val="150000"/>
              </a:lnSpc>
              <a:defRPr/>
            </a:pPr>
            <a:r>
              <a:rPr lang="zh-CN" altLang="en-US" sz="2400" dirty="0" smtClean="0">
                <a:solidFill>
                  <a:srgbClr val="0000FF"/>
                </a:solidFill>
                <a:latin typeface="宋体" panose="02010600030101010101" pitchFamily="2" charset="-122"/>
                <a:ea typeface="宋体" panose="02010600030101010101" pitchFamily="2" charset="-122"/>
              </a:rPr>
              <a:t>如果将消费者的两个</a:t>
            </a:r>
            <a:r>
              <a:rPr lang="en-US" altLang="zh-CN" sz="2400" dirty="0" smtClean="0">
                <a:solidFill>
                  <a:srgbClr val="0000FF"/>
                </a:solidFill>
                <a:latin typeface="宋体" panose="02010600030101010101" pitchFamily="2" charset="-122"/>
                <a:ea typeface="宋体" panose="02010600030101010101" pitchFamily="2" charset="-122"/>
              </a:rPr>
              <a:t>signal()</a:t>
            </a:r>
            <a:r>
              <a:rPr lang="zh-CN" altLang="en-US" sz="2400" dirty="0" smtClean="0">
                <a:solidFill>
                  <a:srgbClr val="0000FF"/>
                </a:solidFill>
                <a:latin typeface="宋体" panose="02010600030101010101" pitchFamily="2" charset="-122"/>
                <a:ea typeface="宋体" panose="02010600030101010101" pitchFamily="2" charset="-122"/>
              </a:rPr>
              <a:t>操作对调？</a:t>
            </a:r>
            <a:endParaRPr lang="zh-CN" altLang="en-US" sz="2400" dirty="0" smtClean="0">
              <a:solidFill>
                <a:srgbClr val="0000FF"/>
              </a:solidFill>
              <a:latin typeface="宋体" panose="02010600030101010101" pitchFamily="2" charset="-122"/>
              <a:ea typeface="宋体" panose="02010600030101010101" pitchFamily="2" charset="-122"/>
            </a:endParaRPr>
          </a:p>
        </p:txBody>
      </p:sp>
      <p:sp>
        <p:nvSpPr>
          <p:cNvPr id="190467" name="Rectangle 3"/>
          <p:cNvSpPr>
            <a:spLocks noGrp="1" noChangeArrowheads="1"/>
          </p:cNvSpPr>
          <p:nvPr>
            <p:ph type="body" idx="1"/>
          </p:nvPr>
        </p:nvSpPr>
        <p:spPr>
          <a:xfrm>
            <a:off x="395536" y="1239615"/>
            <a:ext cx="8229600" cy="3701553"/>
          </a:xfrm>
        </p:spPr>
        <p:txBody>
          <a:bodyPr/>
          <a:lstStyle/>
          <a:p>
            <a:pPr>
              <a:defRPr/>
            </a:pPr>
            <a:r>
              <a:rPr lang="zh-CN" altLang="en-US" sz="2400" b="1" u="sng" dirty="0" smtClean="0">
                <a:solidFill>
                  <a:schemeClr val="accent1"/>
                </a:solidFill>
                <a:effectLst>
                  <a:outerShdw blurRad="38100" dist="38100" dir="2700000" algn="tl">
                    <a:srgbClr val="C0C0C0"/>
                  </a:outerShdw>
                </a:effectLst>
                <a:latin typeface="Times New Roman" panose="02020603050405020304" pitchFamily="18" charset="0"/>
              </a:rPr>
              <a:t>生产者</a:t>
            </a:r>
            <a:r>
              <a:rPr lang="en-US" altLang="zh-CN" sz="2400" b="1" u="sng" baseline="-30000" dirty="0" err="1" smtClean="0">
                <a:solidFill>
                  <a:schemeClr val="accent1"/>
                </a:solidFill>
                <a:effectLst>
                  <a:outerShdw blurRad="38100" dist="38100" dir="2700000" algn="tl">
                    <a:srgbClr val="C0C0C0"/>
                  </a:outerShdw>
                </a:effectLst>
              </a:rPr>
              <a:t>i</a:t>
            </a:r>
            <a:r>
              <a:rPr lang="en-US" altLang="zh-CN" sz="2400" b="1" u="sng" baseline="-30000" dirty="0" smtClean="0">
                <a:solidFill>
                  <a:srgbClr val="FFFF66"/>
                </a:solidFill>
                <a:effectLst>
                  <a:outerShdw blurRad="38100" dist="38100" dir="2700000" algn="tl">
                    <a:srgbClr val="C0C0C0"/>
                  </a:outerShdw>
                </a:effectLst>
              </a:rPr>
              <a:t> </a:t>
            </a:r>
            <a:r>
              <a:rPr lang="en-US" altLang="zh-CN" sz="2400" b="1" baseline="-30000" dirty="0" smtClean="0">
                <a:solidFill>
                  <a:srgbClr val="FFFF66"/>
                </a:solidFill>
                <a:effectLst>
                  <a:outerShdw blurRad="38100" dist="38100" dir="2700000" algn="tl">
                    <a:srgbClr val="C0C0C0"/>
                  </a:outerShdw>
                </a:effectLst>
              </a:rPr>
              <a:t>                                       </a:t>
            </a:r>
            <a:r>
              <a:rPr lang="en-US" altLang="zh-CN" sz="2400" b="1" u="sng" baseline="-30000" dirty="0" smtClean="0">
                <a:solidFill>
                  <a:srgbClr val="FFFF66"/>
                </a:solidFill>
                <a:effectLst>
                  <a:outerShdw blurRad="38100" dist="38100" dir="2700000" algn="tl">
                    <a:srgbClr val="C0C0C0"/>
                  </a:outerShdw>
                </a:effectLst>
              </a:rPr>
              <a:t> </a:t>
            </a:r>
            <a:r>
              <a:rPr lang="zh-CN" altLang="en-US" sz="2400" b="1" u="sng" dirty="0" smtClean="0">
                <a:solidFill>
                  <a:srgbClr val="0070C0"/>
                </a:solidFill>
                <a:effectLst>
                  <a:outerShdw blurRad="38100" dist="38100" dir="2700000" algn="tl">
                    <a:srgbClr val="C0C0C0"/>
                  </a:outerShdw>
                </a:effectLst>
                <a:latin typeface="Times New Roman" panose="02020603050405020304" pitchFamily="18" charset="0"/>
              </a:rPr>
              <a:t>消费者</a:t>
            </a:r>
            <a:r>
              <a:rPr lang="en-US" altLang="zh-CN" sz="2400" b="1" u="sng" baseline="-30000" dirty="0" smtClean="0">
                <a:solidFill>
                  <a:srgbClr val="0070C0"/>
                </a:solidFill>
                <a:effectLst>
                  <a:outerShdw blurRad="38100" dist="38100" dir="2700000" algn="tl">
                    <a:srgbClr val="C0C0C0"/>
                  </a:outerShdw>
                </a:effectLst>
              </a:rPr>
              <a:t>j</a:t>
            </a:r>
            <a:endParaRPr lang="en-US" altLang="zh-CN" sz="2400" b="1" u="sng" dirty="0" smtClean="0">
              <a:solidFill>
                <a:srgbClr val="0070C0"/>
              </a:solidFill>
              <a:effectLst>
                <a:outerShdw blurRad="38100" dist="38100" dir="2700000" algn="tl">
                  <a:srgbClr val="C0C0C0"/>
                </a:outerShdw>
              </a:effectLst>
            </a:endParaRPr>
          </a:p>
          <a:p>
            <a:pPr>
              <a:lnSpc>
                <a:spcPct val="210000"/>
              </a:lnSpc>
              <a:buFontTx/>
              <a:buNone/>
              <a:defRPr/>
            </a:pPr>
            <a:r>
              <a:rPr lang="zh-CN" altLang="en-US" sz="2400" b="1" dirty="0" smtClean="0">
                <a:latin typeface="Times New Roman" panose="02020603050405020304" pitchFamily="18" charset="0"/>
              </a:rPr>
              <a:t>生产出一产品；                          </a:t>
            </a:r>
            <a:r>
              <a:rPr lang="en-US" altLang="zh-CN" sz="2400" b="1" dirty="0" smtClean="0">
                <a:latin typeface="Times New Roman" panose="02020603050405020304" pitchFamily="18" charset="0"/>
              </a:rPr>
              <a:t>wait</a:t>
            </a: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full</a:t>
            </a:r>
            <a:r>
              <a:rPr lang="zh-CN" altLang="en-US" sz="2400" b="1" dirty="0" smtClean="0">
                <a:latin typeface="Times New Roman" panose="02020603050405020304" pitchFamily="18" charset="0"/>
              </a:rPr>
              <a:t>）；</a:t>
            </a:r>
            <a:endParaRPr lang="zh-CN" altLang="en-US" sz="2400" b="1" dirty="0" smtClean="0">
              <a:latin typeface="Times New Roman" panose="02020603050405020304" pitchFamily="18" charset="0"/>
            </a:endParaRPr>
          </a:p>
          <a:p>
            <a:pPr>
              <a:buFontTx/>
              <a:buNone/>
              <a:defRPr/>
            </a:pPr>
            <a:r>
              <a:rPr lang="en-US" altLang="zh-CN" sz="2400" b="1" dirty="0" smtClean="0">
                <a:latin typeface="Times New Roman" panose="02020603050405020304" pitchFamily="18" charset="0"/>
              </a:rPr>
              <a:t>wait</a:t>
            </a: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empty </a:t>
            </a:r>
            <a:r>
              <a:rPr lang="zh-CN" altLang="en-US" sz="2400" b="1" dirty="0" smtClean="0">
                <a:latin typeface="Times New Roman" panose="02020603050405020304" pitchFamily="18" charset="0"/>
              </a:rPr>
              <a:t>） ；                     </a:t>
            </a:r>
            <a:r>
              <a:rPr lang="en-US" altLang="zh-CN" sz="2400" b="1" dirty="0" smtClean="0">
                <a:latin typeface="Times New Roman" panose="02020603050405020304" pitchFamily="18" charset="0"/>
              </a:rPr>
              <a:t>wait</a:t>
            </a:r>
            <a:r>
              <a:rPr lang="zh-CN" altLang="en-US" sz="2400" b="1" dirty="0" smtClean="0">
                <a:latin typeface="Times New Roman" panose="02020603050405020304" pitchFamily="18" charset="0"/>
              </a:rPr>
              <a:t>（ </a:t>
            </a:r>
            <a:r>
              <a:rPr lang="en-US" altLang="zh-CN" sz="2400" b="1" dirty="0" err="1" smtClean="0">
                <a:latin typeface="Times New Roman" panose="02020603050405020304" pitchFamily="18" charset="0"/>
              </a:rPr>
              <a:t>mutex</a:t>
            </a:r>
            <a:r>
              <a:rPr lang="zh-CN" altLang="en-US" sz="2400" b="1" dirty="0" smtClean="0">
                <a:latin typeface="Times New Roman" panose="02020603050405020304" pitchFamily="18" charset="0"/>
              </a:rPr>
              <a:t>）；</a:t>
            </a:r>
            <a:endParaRPr lang="zh-CN" altLang="en-US" sz="2400" b="1" dirty="0" smtClean="0">
              <a:latin typeface="Times New Roman" panose="02020603050405020304" pitchFamily="18" charset="0"/>
            </a:endParaRPr>
          </a:p>
          <a:p>
            <a:pPr>
              <a:buFontTx/>
              <a:buNone/>
              <a:defRPr/>
            </a:pPr>
            <a:r>
              <a:rPr lang="en-US" altLang="zh-CN" sz="2400" b="1" dirty="0" smtClean="0">
                <a:latin typeface="Times New Roman" panose="02020603050405020304" pitchFamily="18" charset="0"/>
              </a:rPr>
              <a:t>wait</a:t>
            </a:r>
            <a:r>
              <a:rPr lang="zh-CN" altLang="en-US" sz="2400" b="1" dirty="0" smtClean="0">
                <a:latin typeface="Times New Roman" panose="02020603050405020304" pitchFamily="18" charset="0"/>
              </a:rPr>
              <a:t>（ </a:t>
            </a:r>
            <a:r>
              <a:rPr lang="en-US" altLang="zh-CN" sz="2400" b="1" dirty="0" err="1" smtClean="0">
                <a:latin typeface="Times New Roman" panose="02020603050405020304" pitchFamily="18" charset="0"/>
              </a:rPr>
              <a:t>mutex</a:t>
            </a: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 ；                    从缓冲区取出一产品；</a:t>
            </a:r>
            <a:endParaRPr lang="zh-CN" altLang="en-US" sz="2400" b="1" dirty="0" smtClean="0">
              <a:latin typeface="Times New Roman" panose="02020603050405020304" pitchFamily="18" charset="0"/>
            </a:endParaRPr>
          </a:p>
          <a:p>
            <a:pPr>
              <a:buFontTx/>
              <a:buNone/>
              <a:defRPr/>
            </a:pPr>
            <a:r>
              <a:rPr lang="zh-CN" altLang="en-US" sz="2400" b="1" dirty="0" smtClean="0">
                <a:latin typeface="Times New Roman" panose="02020603050405020304" pitchFamily="18" charset="0"/>
              </a:rPr>
              <a:t>将该产品放入缓冲区；             </a:t>
            </a:r>
            <a:r>
              <a:rPr lang="en-US" altLang="zh-CN" sz="2400" b="1" dirty="0" smtClean="0">
                <a:latin typeface="Times New Roman" panose="02020603050405020304" pitchFamily="18" charset="0"/>
              </a:rPr>
              <a:t>signal</a:t>
            </a:r>
            <a:r>
              <a:rPr lang="zh-CN" altLang="en-US" sz="2400" b="1" dirty="0" smtClean="0">
                <a:latin typeface="Times New Roman" panose="02020603050405020304" pitchFamily="18" charset="0"/>
              </a:rPr>
              <a:t>（</a:t>
            </a:r>
            <a:r>
              <a:rPr lang="en-US" altLang="zh-CN" sz="2400" b="1" dirty="0" err="1" smtClean="0">
                <a:latin typeface="Times New Roman" panose="02020603050405020304" pitchFamily="18" charset="0"/>
              </a:rPr>
              <a:t>mutex</a:t>
            </a:r>
            <a:r>
              <a:rPr lang="zh-CN" altLang="en-US" sz="2400" b="1" dirty="0" smtClean="0">
                <a:latin typeface="Times New Roman" panose="02020603050405020304" pitchFamily="18" charset="0"/>
              </a:rPr>
              <a:t>）；</a:t>
            </a:r>
            <a:endParaRPr lang="zh-CN" altLang="en-US" sz="2400" b="1" dirty="0" smtClean="0">
              <a:latin typeface="Times New Roman" panose="02020603050405020304" pitchFamily="18" charset="0"/>
            </a:endParaRPr>
          </a:p>
          <a:p>
            <a:pPr>
              <a:lnSpc>
                <a:spcPct val="120000"/>
              </a:lnSpc>
              <a:buFontTx/>
              <a:buNone/>
              <a:defRPr/>
            </a:pPr>
            <a:r>
              <a:rPr lang="en-US" altLang="zh-CN" sz="2400" b="1" dirty="0" smtClean="0">
                <a:latin typeface="Times New Roman" panose="02020603050405020304" pitchFamily="18" charset="0"/>
              </a:rPr>
              <a:t>signal</a:t>
            </a:r>
            <a:r>
              <a:rPr lang="zh-CN" altLang="en-US" sz="2400" b="1" dirty="0" smtClean="0">
                <a:latin typeface="Times New Roman" panose="02020603050405020304" pitchFamily="18" charset="0"/>
              </a:rPr>
              <a:t>（ </a:t>
            </a:r>
            <a:r>
              <a:rPr lang="en-US" altLang="zh-CN" sz="2400" b="1" dirty="0" err="1" smtClean="0">
                <a:latin typeface="Times New Roman" panose="02020603050405020304" pitchFamily="18" charset="0"/>
              </a:rPr>
              <a:t>mutex</a:t>
            </a: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 ；                  </a:t>
            </a:r>
            <a:r>
              <a:rPr lang="en-US" altLang="zh-CN" sz="2400" b="1" dirty="0" smtClean="0">
                <a:latin typeface="Times New Roman" panose="02020603050405020304" pitchFamily="18" charset="0"/>
              </a:rPr>
              <a:t>signal</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empty</a:t>
            </a:r>
            <a:r>
              <a:rPr lang="zh-CN" altLang="en-US" sz="2400" b="1" dirty="0" smtClean="0">
                <a:latin typeface="Times New Roman" panose="02020603050405020304" pitchFamily="18" charset="0"/>
              </a:rPr>
              <a:t>）；</a:t>
            </a:r>
            <a:endParaRPr lang="zh-CN" altLang="en-US" sz="2400" b="1" dirty="0" smtClean="0">
              <a:latin typeface="Times New Roman" panose="02020603050405020304" pitchFamily="18" charset="0"/>
            </a:endParaRPr>
          </a:p>
          <a:p>
            <a:pPr>
              <a:buClr>
                <a:schemeClr val="tx1"/>
              </a:buClr>
              <a:buFontTx/>
              <a:buNone/>
              <a:defRPr/>
            </a:pP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signal</a:t>
            </a: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full </a:t>
            </a:r>
            <a:r>
              <a:rPr lang="zh-CN" altLang="en-US" sz="2400" b="1" dirty="0" smtClean="0">
                <a:latin typeface="Times New Roman" panose="02020603050405020304" pitchFamily="18" charset="0"/>
              </a:rPr>
              <a:t>） ；                      消费该产品；</a:t>
            </a:r>
            <a:endParaRPr lang="zh-CN" altLang="en-US" sz="2400" b="1" dirty="0" smtClean="0">
              <a:latin typeface="Times New Roman" panose="02020603050405020304" pitchFamily="18" charset="0"/>
            </a:endParaRPr>
          </a:p>
        </p:txBody>
      </p:sp>
      <p:sp>
        <p:nvSpPr>
          <p:cNvPr id="190468" name="Line 4"/>
          <p:cNvSpPr>
            <a:spLocks noChangeShapeType="1"/>
          </p:cNvSpPr>
          <p:nvPr/>
        </p:nvSpPr>
        <p:spPr bwMode="auto">
          <a:xfrm>
            <a:off x="3779912" y="1268760"/>
            <a:ext cx="0" cy="3528392"/>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wrap="square">
            <a:spAutoFit/>
          </a:bodyPr>
          <a:lstStyle/>
          <a:p>
            <a:pPr>
              <a:defRPr/>
            </a:pPr>
            <a:endParaRPr lang="zh-CN" altLang="en-US"/>
          </a:p>
        </p:txBody>
      </p:sp>
      <p:sp>
        <p:nvSpPr>
          <p:cNvPr id="8" name="圆角矩形标注 7"/>
          <p:cNvSpPr/>
          <p:nvPr/>
        </p:nvSpPr>
        <p:spPr bwMode="auto">
          <a:xfrm>
            <a:off x="6732240" y="1268760"/>
            <a:ext cx="2160240" cy="936104"/>
          </a:xfrm>
          <a:prstGeom prst="wedgeRoundRectCallout">
            <a:avLst>
              <a:gd name="adj1" fmla="val -54293"/>
              <a:gd name="adj2" fmla="val 206257"/>
              <a:gd name="adj3" fmla="val 16667"/>
            </a:avLst>
          </a:prstGeom>
          <a:solidFill>
            <a:schemeClr val="accent1">
              <a:lumMod val="40000"/>
              <a:lumOff val="6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signal(empty);</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609600" marR="0" indent="-609600" algn="l" defTabSz="914400" rtl="0" eaLnBrk="0" fontAlgn="base" latinLnBrk="0" hangingPunct="0">
              <a:lnSpc>
                <a:spcPct val="100000"/>
              </a:lnSpc>
              <a:spcBef>
                <a:spcPct val="20000"/>
              </a:spcBef>
              <a:spcAft>
                <a:spcPct val="0"/>
              </a:spcAft>
              <a:buClrTx/>
              <a:buSzTx/>
              <a:buFontTx/>
              <a:buNone/>
            </a:pPr>
            <a:r>
              <a:rPr lang="en-US" altLang="zh-CN" dirty="0" smtClean="0"/>
              <a:t>Signal(</a:t>
            </a:r>
            <a:r>
              <a:rPr lang="en-US" altLang="zh-CN" dirty="0" err="1" smtClean="0"/>
              <a:t>mutex</a:t>
            </a:r>
            <a:r>
              <a:rPr lang="en-US" altLang="zh-CN" dirty="0" smtClean="0"/>
              <a:t>);</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bwMode="auto">
          <a:xfrm>
            <a:off x="4283968" y="3429000"/>
            <a:ext cx="2808312" cy="936104"/>
          </a:xfrm>
          <a:prstGeom prst="rect">
            <a:avLst/>
          </a:prstGeom>
          <a:noFill/>
          <a:ln w="28575">
            <a:solidFill>
              <a:schemeClr val="accent1">
                <a:lumMod val="75000"/>
              </a:schemeClr>
            </a:solidFill>
          </a:ln>
          <a:effectLst/>
        </p:spPr>
        <p:txBody>
          <a:bodyPr/>
          <a:lstStyle/>
          <a:p>
            <a:pPr marL="609600" indent="-609600">
              <a:defRPr/>
            </a:pPr>
            <a:endParaRPr lang="zh-CN" altLang="en-US"/>
          </a:p>
        </p:txBody>
      </p:sp>
      <p:sp>
        <p:nvSpPr>
          <p:cNvPr id="7" name="矩形 6"/>
          <p:cNvSpPr/>
          <p:nvPr/>
        </p:nvSpPr>
        <p:spPr>
          <a:xfrm>
            <a:off x="3059832" y="44624"/>
            <a:ext cx="3972562" cy="523220"/>
          </a:xfrm>
          <a:prstGeom prst="rect">
            <a:avLst/>
          </a:prstGeom>
        </p:spPr>
        <p:txBody>
          <a:bodyPr wrap="none">
            <a:spAutoFit/>
          </a:bodyPr>
          <a:lstStyle/>
          <a:p>
            <a:r>
              <a:rPr kumimoji="1" lang="en-US" altLang="zh-CN" sz="2800" b="0" dirty="0" smtClean="0">
                <a:solidFill>
                  <a:srgbClr val="C00000"/>
                </a:solidFill>
                <a:latin typeface="Times New Roman" panose="02020603050405020304" pitchFamily="18" charset="0"/>
              </a:rPr>
              <a:t>1</a:t>
            </a:r>
            <a:r>
              <a:rPr kumimoji="1" lang="en-US" altLang="zh-CN" sz="2800" dirty="0" smtClean="0">
                <a:solidFill>
                  <a:srgbClr val="C00000"/>
                </a:solidFill>
                <a:latin typeface="仿宋" panose="02010609060101010101" charset="-122"/>
                <a:ea typeface="仿宋" panose="02010609060101010101" charset="-122"/>
              </a:rPr>
              <a:t>. </a:t>
            </a:r>
            <a:r>
              <a:rPr kumimoji="1" lang="zh-CN" altLang="en-US" sz="2800" dirty="0" smtClean="0">
                <a:solidFill>
                  <a:srgbClr val="C00000"/>
                </a:solidFill>
                <a:latin typeface="仿宋" panose="02010609060101010101" charset="-122"/>
                <a:ea typeface="仿宋" panose="02010609060101010101" charset="-122"/>
              </a:rPr>
              <a:t>生产者－消费者问题</a:t>
            </a:r>
            <a:endParaRPr lang="zh-CN" altLang="en-US" sz="2800" dirty="0"/>
          </a:p>
        </p:txBody>
      </p:sp>
      <p:sp>
        <p:nvSpPr>
          <p:cNvPr id="11" name="云形标注 10"/>
          <p:cNvSpPr/>
          <p:nvPr/>
        </p:nvSpPr>
        <p:spPr bwMode="auto">
          <a:xfrm>
            <a:off x="1403648" y="4869160"/>
            <a:ext cx="5328592" cy="1800200"/>
          </a:xfrm>
          <a:prstGeom prst="cloudCallout">
            <a:avLst>
              <a:gd name="adj1" fmla="val -5567"/>
              <a:gd name="adj2" fmla="val -85689"/>
            </a:avLst>
          </a:prstGeom>
          <a:solidFill>
            <a:schemeClr val="accent6">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r>
              <a:rPr lang="zh-CN" altLang="en-US" sz="2400" dirty="0" smtClean="0">
                <a:solidFill>
                  <a:srgbClr val="FF0000"/>
                </a:solidFill>
              </a:rPr>
              <a:t>思考：</a:t>
            </a:r>
            <a:endParaRPr lang="en-US" altLang="zh-CN" sz="2400" dirty="0" smtClean="0">
              <a:solidFill>
                <a:srgbClr val="FF0000"/>
              </a:solidFill>
            </a:endParaRPr>
          </a:p>
          <a:p>
            <a:r>
              <a:rPr lang="zh-CN" altLang="en-US" dirty="0" smtClean="0"/>
              <a:t>请举出一个计算机系统中可以用生产者</a:t>
            </a:r>
            <a:r>
              <a:rPr lang="en-US" altLang="zh-CN" dirty="0" smtClean="0"/>
              <a:t>-</a:t>
            </a:r>
            <a:r>
              <a:rPr lang="zh-CN" altLang="en-US" dirty="0" smtClean="0"/>
              <a:t>消费者问题描述的实际例子</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ChangeArrowheads="1"/>
          </p:cNvSpPr>
          <p:nvPr/>
        </p:nvSpPr>
        <p:spPr bwMode="auto">
          <a:xfrm>
            <a:off x="143322" y="764705"/>
            <a:ext cx="8893175" cy="2132012"/>
          </a:xfrm>
          <a:prstGeom prst="rect">
            <a:avLst/>
          </a:prstGeom>
          <a:noFill/>
          <a:ln w="9525">
            <a:noFill/>
            <a:miter lim="800000"/>
          </a:ln>
        </p:spPr>
        <p:txBody>
          <a:bodyPr/>
          <a:lstStyle/>
          <a:p>
            <a:pPr>
              <a:lnSpc>
                <a:spcPct val="110000"/>
              </a:lnSpc>
            </a:pPr>
            <a:r>
              <a:rPr lang="en-US" altLang="zh-CN" sz="2800" dirty="0">
                <a:solidFill>
                  <a:srgbClr val="C00000"/>
                </a:solidFill>
                <a:latin typeface="仿宋" panose="02010609060101010101" charset="-122"/>
                <a:ea typeface="仿宋" panose="02010609060101010101" charset="-122"/>
              </a:rPr>
              <a:t>2. </a:t>
            </a:r>
            <a:r>
              <a:rPr lang="zh-CN" altLang="en-US" sz="2800" dirty="0">
                <a:solidFill>
                  <a:srgbClr val="C00000"/>
                </a:solidFill>
                <a:latin typeface="仿宋" panose="02010609060101010101" charset="-122"/>
                <a:ea typeface="仿宋" panose="02010609060101010101" charset="-122"/>
              </a:rPr>
              <a:t>哲学家进餐问题</a:t>
            </a:r>
            <a:endParaRPr lang="en-US" altLang="zh-CN" sz="2800" dirty="0">
              <a:solidFill>
                <a:srgbClr val="C00000"/>
              </a:solidFill>
              <a:ea typeface="MS PGothic" panose="020B0600070205080204" pitchFamily="34" charset="-128"/>
            </a:endParaRPr>
          </a:p>
          <a:p>
            <a:pPr>
              <a:lnSpc>
                <a:spcPct val="110000"/>
              </a:lnSpc>
              <a:buFont typeface="Wingdings" panose="05000000000000000000" pitchFamily="2" charset="2"/>
              <a:buChar char="n"/>
            </a:pPr>
            <a:r>
              <a:rPr lang="zh-CN" altLang="en-US" sz="2400" dirty="0" smtClean="0">
                <a:solidFill>
                  <a:srgbClr val="7030A0"/>
                </a:solidFill>
                <a:latin typeface="仿宋" panose="02010609060101010101" charset="-122"/>
                <a:ea typeface="仿宋" panose="02010609060101010101" charset="-122"/>
              </a:rPr>
              <a:t> 问题描述</a:t>
            </a:r>
            <a:r>
              <a:rPr lang="zh-CN" altLang="en-US" sz="2400" dirty="0">
                <a:solidFill>
                  <a:srgbClr val="7030A0"/>
                </a:solidFill>
                <a:latin typeface="仿宋" panose="02010609060101010101" charset="-122"/>
                <a:ea typeface="仿宋" panose="02010609060101010101" charset="-122"/>
              </a:rPr>
              <a:t>：</a:t>
            </a:r>
            <a:r>
              <a:rPr lang="zh-CN" altLang="en-US" sz="2200" dirty="0">
                <a:latin typeface="仿宋" panose="02010609060101010101" charset="-122"/>
                <a:ea typeface="仿宋" panose="02010609060101010101" charset="-122"/>
              </a:rPr>
              <a:t>有五个哲学家</a:t>
            </a:r>
            <a:r>
              <a:rPr lang="zh-CN" altLang="en-US" sz="2200" dirty="0"/>
              <a:t> 坐在一张圆桌旁，在圆桌上有五个盘子有五只筷子，他们的生活方式就是交替地进行思考和进餐。平时，一个哲学家进行思考，饥饿时取其左右两只筷子，只有拿到这两只筷子时才能进餐；进餐完毕，放下筷子继续思考。</a:t>
            </a:r>
            <a:endParaRPr lang="zh-CN" altLang="en-US" sz="2200" dirty="0">
              <a:latin typeface="仿宋" panose="02010609060101010101" charset="-122"/>
              <a:ea typeface="仿宋" panose="02010609060101010101" charset="-122"/>
            </a:endParaRPr>
          </a:p>
        </p:txBody>
      </p:sp>
      <p:graphicFrame>
        <p:nvGraphicFramePr>
          <p:cNvPr id="2050" name="对象 1"/>
          <p:cNvGraphicFramePr>
            <a:graphicFrameLocks noChangeAspect="1"/>
          </p:cNvGraphicFramePr>
          <p:nvPr/>
        </p:nvGraphicFramePr>
        <p:xfrm>
          <a:off x="323528" y="2996953"/>
          <a:ext cx="4270375" cy="3529137"/>
        </p:xfrm>
        <a:graphic>
          <a:graphicData uri="http://schemas.openxmlformats.org/presentationml/2006/ole">
            <mc:AlternateContent xmlns:mc="http://schemas.openxmlformats.org/markup-compatibility/2006">
              <mc:Choice xmlns:v="urn:schemas-microsoft-com:vml" Requires="v">
                <p:oleObj spid="_x0000_s2124" name="Visio" r:id="rId1" imgW="8801100" imgH="8204200" progId="Visio.Drawing.11">
                  <p:embed/>
                </p:oleObj>
              </mc:Choice>
              <mc:Fallback>
                <p:oleObj name="Visio" r:id="rId1" imgW="8801100" imgH="8204200" progId="Visio.Drawing.11">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96953"/>
                        <a:ext cx="4270375" cy="3529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椭圆 4"/>
          <p:cNvSpPr/>
          <p:nvPr/>
        </p:nvSpPr>
        <p:spPr bwMode="auto">
          <a:xfrm>
            <a:off x="1043608" y="3284984"/>
            <a:ext cx="792088"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a:defRPr/>
            </a:pPr>
            <a:r>
              <a:rPr lang="zh-CN" altLang="en-US" sz="1600" dirty="0"/>
              <a:t>筷</a:t>
            </a:r>
            <a:r>
              <a:rPr lang="en-US" altLang="zh-CN" sz="1600" dirty="0"/>
              <a:t>0</a:t>
            </a:r>
            <a:endParaRPr lang="zh-CN" altLang="en-US" sz="1600" dirty="0"/>
          </a:p>
        </p:txBody>
      </p:sp>
      <p:sp>
        <p:nvSpPr>
          <p:cNvPr id="6" name="椭圆 5"/>
          <p:cNvSpPr/>
          <p:nvPr/>
        </p:nvSpPr>
        <p:spPr bwMode="auto">
          <a:xfrm>
            <a:off x="3275856" y="3356992"/>
            <a:ext cx="792088"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a:defRPr/>
            </a:pPr>
            <a:r>
              <a:rPr lang="zh-CN" altLang="en-US" sz="1600" dirty="0"/>
              <a:t>筷</a:t>
            </a:r>
            <a:r>
              <a:rPr lang="en-US" altLang="zh-CN" sz="1600" dirty="0"/>
              <a:t>1</a:t>
            </a:r>
            <a:endParaRPr lang="zh-CN" altLang="en-US" sz="1600" dirty="0"/>
          </a:p>
        </p:txBody>
      </p:sp>
      <p:sp>
        <p:nvSpPr>
          <p:cNvPr id="7" name="椭圆 6"/>
          <p:cNvSpPr/>
          <p:nvPr/>
        </p:nvSpPr>
        <p:spPr bwMode="auto">
          <a:xfrm>
            <a:off x="251520" y="5229200"/>
            <a:ext cx="792088"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a:defRPr/>
            </a:pPr>
            <a:r>
              <a:rPr lang="zh-CN" altLang="en-US" sz="1600" dirty="0"/>
              <a:t>筷</a:t>
            </a:r>
            <a:r>
              <a:rPr lang="en-US" altLang="zh-CN" sz="1600" dirty="0"/>
              <a:t>4</a:t>
            </a:r>
            <a:endParaRPr lang="zh-CN" altLang="en-US" sz="1600" dirty="0"/>
          </a:p>
        </p:txBody>
      </p:sp>
      <p:sp>
        <p:nvSpPr>
          <p:cNvPr id="8" name="椭圆 7"/>
          <p:cNvSpPr/>
          <p:nvPr/>
        </p:nvSpPr>
        <p:spPr bwMode="auto">
          <a:xfrm>
            <a:off x="3995936" y="5085184"/>
            <a:ext cx="792088"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a:defRPr/>
            </a:pPr>
            <a:r>
              <a:rPr lang="zh-CN" altLang="en-US" sz="1600" dirty="0"/>
              <a:t>筷</a:t>
            </a:r>
            <a:r>
              <a:rPr lang="en-US" altLang="zh-CN" sz="1600" dirty="0"/>
              <a:t>2</a:t>
            </a:r>
            <a:endParaRPr lang="zh-CN" altLang="en-US" sz="1600" dirty="0"/>
          </a:p>
        </p:txBody>
      </p:sp>
      <p:sp>
        <p:nvSpPr>
          <p:cNvPr id="9" name="椭圆 8"/>
          <p:cNvSpPr/>
          <p:nvPr/>
        </p:nvSpPr>
        <p:spPr bwMode="auto">
          <a:xfrm>
            <a:off x="2123728" y="6281936"/>
            <a:ext cx="792088"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a:defRPr/>
            </a:pPr>
            <a:r>
              <a:rPr lang="zh-CN" altLang="en-US" sz="1600" dirty="0"/>
              <a:t>筷</a:t>
            </a:r>
            <a:r>
              <a:rPr lang="en-US" altLang="zh-CN" sz="1600" dirty="0"/>
              <a:t>3</a:t>
            </a:r>
            <a:endParaRPr lang="zh-CN" altLang="en-US" sz="1600" dirty="0"/>
          </a:p>
        </p:txBody>
      </p:sp>
      <p:sp>
        <p:nvSpPr>
          <p:cNvPr id="10" name="Text Box 6"/>
          <p:cNvSpPr txBox="1">
            <a:spLocks noChangeArrowheads="1"/>
          </p:cNvSpPr>
          <p:nvPr/>
        </p:nvSpPr>
        <p:spPr bwMode="auto">
          <a:xfrm>
            <a:off x="5220072" y="3192935"/>
            <a:ext cx="3600450" cy="2696123"/>
          </a:xfrm>
          <a:prstGeom prst="rect">
            <a:avLst/>
          </a:prstGeom>
          <a:noFill/>
          <a:ln>
            <a:noFill/>
          </a:ln>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defRPr/>
            </a:pPr>
            <a:r>
              <a:rPr lang="zh-CN" altLang="en-US" dirty="0" smtClean="0">
                <a:solidFill>
                  <a:srgbClr val="7030A0"/>
                </a:solidFill>
                <a:latin typeface="+mn-ea"/>
                <a:ea typeface="+mn-ea"/>
              </a:rPr>
              <a:t> 制约关系：</a:t>
            </a:r>
            <a:endParaRPr lang="en-US" altLang="zh-CN" dirty="0" smtClean="0">
              <a:solidFill>
                <a:srgbClr val="7030A0"/>
              </a:solidFill>
              <a:latin typeface="+mn-ea"/>
              <a:ea typeface="+mn-ea"/>
            </a:endParaRPr>
          </a:p>
          <a:p>
            <a:pPr marL="457200" indent="-457200" eaLnBrk="1" hangingPunct="1">
              <a:buFontTx/>
              <a:buAutoNum type="arabicParenBoth"/>
              <a:defRPr/>
            </a:pPr>
            <a:r>
              <a:rPr lang="zh-CN" altLang="en-US" sz="2200" dirty="0" smtClean="0">
                <a:latin typeface="+mn-ea"/>
                <a:ea typeface="+mn-ea"/>
              </a:rPr>
              <a:t>只有拿到两只筷子时</a:t>
            </a:r>
            <a:r>
              <a:rPr lang="en-US" altLang="zh-CN" sz="2200" dirty="0" smtClean="0">
                <a:latin typeface="+mn-ea"/>
                <a:ea typeface="+mn-ea"/>
              </a:rPr>
              <a:t>,</a:t>
            </a:r>
            <a:r>
              <a:rPr lang="zh-CN" altLang="en-US" sz="2200" dirty="0" smtClean="0">
                <a:latin typeface="+mn-ea"/>
                <a:ea typeface="+mn-ea"/>
              </a:rPr>
              <a:t>哲学家才能吃饭。</a:t>
            </a:r>
            <a:endParaRPr lang="en-US" altLang="zh-CN" sz="2200" dirty="0" smtClean="0">
              <a:latin typeface="+mn-ea"/>
              <a:ea typeface="+mn-ea"/>
            </a:endParaRPr>
          </a:p>
          <a:p>
            <a:pPr marL="457200" indent="-457200" eaLnBrk="1" hangingPunct="1">
              <a:buFontTx/>
              <a:buAutoNum type="arabicParenBoth"/>
              <a:defRPr/>
            </a:pPr>
            <a:endParaRPr lang="en-US" altLang="zh-CN" sz="2200" dirty="0" smtClean="0">
              <a:latin typeface="+mn-ea"/>
              <a:ea typeface="+mn-ea"/>
            </a:endParaRPr>
          </a:p>
          <a:p>
            <a:pPr marL="457200" indent="-457200" eaLnBrk="1" hangingPunct="1">
              <a:buFontTx/>
              <a:buAutoNum type="arabicParenBoth"/>
              <a:defRPr/>
            </a:pPr>
            <a:r>
              <a:rPr lang="en-US" altLang="zh-CN" sz="2200" dirty="0" smtClean="0">
                <a:latin typeface="+mn-ea"/>
                <a:ea typeface="+mn-ea"/>
              </a:rPr>
              <a:t> </a:t>
            </a:r>
            <a:r>
              <a:rPr lang="zh-CN" altLang="en-US" sz="2200" dirty="0" smtClean="0">
                <a:latin typeface="+mn-ea"/>
                <a:ea typeface="+mn-ea"/>
              </a:rPr>
              <a:t>如果筷子已被别人拿走</a:t>
            </a:r>
            <a:r>
              <a:rPr lang="en-US" altLang="zh-CN" sz="2200" dirty="0" smtClean="0">
                <a:latin typeface="+mn-ea"/>
                <a:ea typeface="+mn-ea"/>
              </a:rPr>
              <a:t>,</a:t>
            </a:r>
            <a:r>
              <a:rPr lang="zh-CN" altLang="en-US" sz="2200" dirty="0" smtClean="0">
                <a:latin typeface="+mn-ea"/>
                <a:ea typeface="+mn-ea"/>
              </a:rPr>
              <a:t>则必须等别人吃完之后才能拿到筷子。</a:t>
            </a:r>
            <a:endParaRPr lang="zh-CN" altLang="en-US" sz="2200" dirty="0" smtClean="0">
              <a:latin typeface="+mn-ea"/>
              <a:ea typeface="+mn-ea"/>
            </a:endParaRPr>
          </a:p>
        </p:txBody>
      </p:sp>
      <p:sp>
        <p:nvSpPr>
          <p:cNvPr id="11" name="矩形 10"/>
          <p:cNvSpPr/>
          <p:nvPr/>
        </p:nvSpPr>
        <p:spPr>
          <a:xfrm>
            <a:off x="2771800" y="107922"/>
            <a:ext cx="5400600" cy="584775"/>
          </a:xfrm>
          <a:prstGeom prst="rect">
            <a:avLst/>
          </a:prstGeom>
        </p:spPr>
        <p:txBody>
          <a:bodyPr wrap="square">
            <a:spAutoFit/>
          </a:bodyPr>
          <a:lstStyle/>
          <a:p>
            <a:r>
              <a:rPr lang="en-US" altLang="zh-CN" sz="3200" kern="0" dirty="0" smtClean="0">
                <a:solidFill>
                  <a:srgbClr val="0000FF"/>
                </a:solidFill>
                <a:latin typeface="+mn-ea"/>
              </a:rPr>
              <a:t>3.4.3 </a:t>
            </a:r>
            <a:r>
              <a:rPr lang="zh-CN" altLang="en-US" sz="3200" kern="0" dirty="0" smtClean="0">
                <a:solidFill>
                  <a:srgbClr val="0000FF"/>
                </a:solidFill>
                <a:latin typeface="+mn-ea"/>
              </a:rPr>
              <a:t>经典进程同步问题</a:t>
            </a:r>
            <a:endParaRPr lang="zh-CN" altLang="en-US" sz="3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3851920" y="2553168"/>
            <a:ext cx="5220072" cy="4044184"/>
          </a:xfrm>
          <a:prstGeom prst="rect">
            <a:avLst/>
          </a:prstGeom>
          <a:noFill/>
          <a:ln w="9525" algn="ctr">
            <a:noFill/>
            <a:miter lim="800000"/>
          </a:ln>
        </p:spPr>
        <p:txBody>
          <a:bodyPr wrap="square">
            <a:spAutoFit/>
          </a:bodyPr>
          <a:lstStyle/>
          <a:p>
            <a:pPr eaLnBrk="1" hangingPunct="1">
              <a:lnSpc>
                <a:spcPct val="90000"/>
              </a:lnSpc>
              <a:spcBef>
                <a:spcPct val="0"/>
              </a:spcBef>
            </a:pPr>
            <a:r>
              <a:rPr kumimoji="1" lang="zh-CN" altLang="en-US" sz="2400" dirty="0">
                <a:latin typeface="Times New Roman" panose="02020603050405020304" pitchFamily="18" charset="0"/>
              </a:rPr>
              <a:t>  </a:t>
            </a:r>
            <a:r>
              <a:rPr kumimoji="1" lang="en-US" altLang="zh-CN" sz="2400" dirty="0" smtClean="0">
                <a:latin typeface="Times New Roman" panose="02020603050405020304" pitchFamily="18" charset="0"/>
              </a:rPr>
              <a:t> program  </a:t>
            </a:r>
            <a:r>
              <a:rPr kumimoji="1" lang="en-US" altLang="zh-CN" sz="2400" dirty="0">
                <a:latin typeface="Times New Roman" panose="02020603050405020304" pitchFamily="18" charset="0"/>
              </a:rPr>
              <a:t>philosopher</a:t>
            </a:r>
            <a:r>
              <a:rPr kumimoji="1" lang="zh-CN" altLang="en-US" sz="2400" dirty="0">
                <a:latin typeface="Times New Roman" panose="02020603050405020304" pitchFamily="18" charset="0"/>
              </a:rPr>
              <a:t>（</a:t>
            </a:r>
            <a:r>
              <a:rPr kumimoji="1" lang="en-US" altLang="zh-CN" sz="2400" dirty="0" err="1">
                <a:latin typeface="Times New Roman" panose="02020603050405020304" pitchFamily="18" charset="0"/>
              </a:rPr>
              <a:t>i</a:t>
            </a:r>
            <a:r>
              <a:rPr kumimoji="1" lang="zh-CN" altLang="en-US" sz="2400" dirty="0">
                <a:latin typeface="Times New Roman" panose="02020603050405020304" pitchFamily="18" charset="0"/>
              </a:rPr>
              <a:t>）</a:t>
            </a:r>
            <a:endParaRPr kumimoji="1" lang="zh-CN" altLang="en-US" sz="2400" dirty="0">
              <a:latin typeface="Times New Roman" panose="02020603050405020304" pitchFamily="18" charset="0"/>
            </a:endParaRPr>
          </a:p>
          <a:p>
            <a:pPr eaLnBrk="1" hangingPunct="1">
              <a:lnSpc>
                <a:spcPct val="90000"/>
              </a:lnSpc>
              <a:spcBef>
                <a:spcPct val="50000"/>
              </a:spcBef>
              <a:buClr>
                <a:schemeClr val="tx1"/>
              </a:buClr>
            </a:pPr>
            <a:r>
              <a:rPr kumimoji="1" lang="en-US" altLang="zh-CN" sz="2400" dirty="0">
                <a:latin typeface="Times New Roman" panose="02020603050405020304" pitchFamily="18" charset="0"/>
              </a:rPr>
              <a:t>        {  </a:t>
            </a:r>
            <a:r>
              <a:rPr kumimoji="1" lang="en-US" altLang="zh-CN" sz="2400" dirty="0">
                <a:solidFill>
                  <a:srgbClr val="0000FF"/>
                </a:solidFill>
                <a:latin typeface="Times New Roman" panose="02020603050405020304" pitchFamily="18" charset="0"/>
              </a:rPr>
              <a:t>thinking…</a:t>
            </a:r>
            <a:endParaRPr kumimoji="1" lang="en-US" altLang="zh-CN" sz="2400" dirty="0">
              <a:solidFill>
                <a:srgbClr val="0000FF"/>
              </a:solidFill>
              <a:latin typeface="Times New Roman" panose="02020603050405020304" pitchFamily="18" charset="0"/>
            </a:endParaRPr>
          </a:p>
          <a:p>
            <a:pPr eaLnBrk="1" hangingPunct="1">
              <a:lnSpc>
                <a:spcPct val="90000"/>
              </a:lnSpc>
              <a:spcBef>
                <a:spcPct val="50000"/>
              </a:spcBef>
              <a:buClr>
                <a:schemeClr val="tx1"/>
              </a:buClr>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wait(chopstick[</a:t>
            </a:r>
            <a:r>
              <a:rPr kumimoji="1" lang="en-US" altLang="zh-CN" sz="2400" dirty="0" err="1" smtClean="0">
                <a:latin typeface="Times New Roman" panose="02020603050405020304" pitchFamily="18" charset="0"/>
              </a:rPr>
              <a:t>i</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a:t>
            </a:r>
            <a:endParaRPr kumimoji="1" lang="zh-CN" altLang="en-US" sz="2400" dirty="0">
              <a:latin typeface="Times New Roman" panose="02020603050405020304" pitchFamily="18" charset="0"/>
            </a:endParaRPr>
          </a:p>
          <a:p>
            <a:pPr eaLnBrk="1" hangingPunct="1">
              <a:lnSpc>
                <a:spcPct val="90000"/>
              </a:lnSpc>
              <a:spcBef>
                <a:spcPct val="50000"/>
              </a:spcBef>
              <a:buClr>
                <a:schemeClr val="tx1"/>
              </a:buClr>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wait(chopstick</a:t>
            </a:r>
            <a:r>
              <a:rPr kumimoji="1" lang="en-US" altLang="zh-CN" sz="2400" dirty="0">
                <a:latin typeface="Times New Roman" panose="02020603050405020304" pitchFamily="18" charset="0"/>
              </a:rPr>
              <a:t>[(i+1)mod 5]);</a:t>
            </a:r>
            <a:endParaRPr kumimoji="1" lang="en-US" altLang="zh-CN" sz="2400" dirty="0">
              <a:latin typeface="Times New Roman" panose="02020603050405020304" pitchFamily="18" charset="0"/>
            </a:endParaRPr>
          </a:p>
          <a:p>
            <a:pPr eaLnBrk="1" hangingPunct="1">
              <a:lnSpc>
                <a:spcPct val="90000"/>
              </a:lnSpc>
              <a:spcBef>
                <a:spcPct val="50000"/>
              </a:spcBef>
              <a:buClr>
                <a:schemeClr val="tx1"/>
              </a:buClr>
            </a:pPr>
            <a:r>
              <a:rPr kumimoji="1" lang="en-US" altLang="zh-CN" sz="2400" dirty="0">
                <a:solidFill>
                  <a:srgbClr val="0000FF"/>
                </a:solidFill>
                <a:latin typeface="Times New Roman" panose="02020603050405020304" pitchFamily="18" charset="0"/>
              </a:rPr>
              <a:t>            eating;</a:t>
            </a:r>
            <a:endParaRPr kumimoji="1" lang="en-US" altLang="zh-CN" sz="2400" dirty="0">
              <a:solidFill>
                <a:srgbClr val="0000FF"/>
              </a:solidFill>
              <a:latin typeface="Times New Roman" panose="02020603050405020304" pitchFamily="18" charset="0"/>
            </a:endParaRPr>
          </a:p>
          <a:p>
            <a:pPr eaLnBrk="1" hangingPunct="1">
              <a:lnSpc>
                <a:spcPct val="90000"/>
              </a:lnSpc>
              <a:spcBef>
                <a:spcPct val="50000"/>
              </a:spcBef>
              <a:buClr>
                <a:schemeClr val="tx1"/>
              </a:buClr>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signal(chopstick[</a:t>
            </a:r>
            <a:r>
              <a:rPr kumimoji="1" lang="en-US" altLang="zh-CN" sz="2400" dirty="0" err="1" smtClean="0">
                <a:latin typeface="Times New Roman" panose="02020603050405020304" pitchFamily="18" charset="0"/>
              </a:rPr>
              <a:t>i</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a:t>
            </a:r>
            <a:endParaRPr kumimoji="1" lang="zh-CN" altLang="en-US" sz="2400" dirty="0">
              <a:latin typeface="Times New Roman" panose="02020603050405020304" pitchFamily="18" charset="0"/>
            </a:endParaRPr>
          </a:p>
          <a:p>
            <a:pPr eaLnBrk="1" hangingPunct="1">
              <a:lnSpc>
                <a:spcPct val="90000"/>
              </a:lnSpc>
              <a:spcBef>
                <a:spcPct val="50000"/>
              </a:spcBef>
              <a:buClr>
                <a:schemeClr val="tx1"/>
              </a:buClr>
            </a:pPr>
            <a:r>
              <a:rPr kumimoji="1" lang="zh-CN" altLang="en-US" sz="2400" dirty="0">
                <a:latin typeface="Times New Roman" panose="02020603050405020304" pitchFamily="18" charset="0"/>
              </a:rPr>
              <a:t>            </a:t>
            </a:r>
            <a:r>
              <a:rPr kumimoji="1" lang="en-US" altLang="zh-CN" sz="2400" dirty="0" smtClean="0">
                <a:latin typeface="Times New Roman" panose="02020603050405020304" pitchFamily="18" charset="0"/>
              </a:rPr>
              <a:t>signal </a:t>
            </a:r>
            <a:r>
              <a:rPr kumimoji="1" lang="en-US" altLang="zh-CN" sz="2400" dirty="0">
                <a:latin typeface="Times New Roman" panose="02020603050405020304" pitchFamily="18" charset="0"/>
              </a:rPr>
              <a:t>(chopstick[(i+1)mod 5]);</a:t>
            </a:r>
            <a:endParaRPr kumimoji="1" lang="en-US" altLang="zh-CN" sz="2400" dirty="0">
              <a:latin typeface="Times New Roman" panose="02020603050405020304" pitchFamily="18" charset="0"/>
            </a:endParaRPr>
          </a:p>
          <a:p>
            <a:pPr eaLnBrk="1" hangingPunct="1">
              <a:lnSpc>
                <a:spcPct val="90000"/>
              </a:lnSpc>
              <a:spcBef>
                <a:spcPct val="50000"/>
              </a:spcBef>
              <a:buClr>
                <a:schemeClr val="tx1"/>
              </a:buClr>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3076" name="Rectangle 3"/>
          <p:cNvSpPr>
            <a:spLocks noChangeArrowheads="1"/>
          </p:cNvSpPr>
          <p:nvPr/>
        </p:nvSpPr>
        <p:spPr bwMode="auto">
          <a:xfrm>
            <a:off x="468313" y="44624"/>
            <a:ext cx="8280151" cy="1052596"/>
          </a:xfrm>
          <a:prstGeom prst="rect">
            <a:avLst/>
          </a:prstGeom>
          <a:noFill/>
          <a:ln w="9525" algn="ctr">
            <a:noFill/>
            <a:miter lim="800000"/>
          </a:ln>
        </p:spPr>
        <p:txBody>
          <a:bodyPr wrap="square">
            <a:spAutoFit/>
          </a:bodyPr>
          <a:lstStyle/>
          <a:p>
            <a:pPr eaLnBrk="1" hangingPunct="1">
              <a:lnSpc>
                <a:spcPct val="120000"/>
              </a:lnSpc>
              <a:spcBef>
                <a:spcPct val="0"/>
              </a:spcBef>
            </a:pPr>
            <a:r>
              <a:rPr lang="en-US" altLang="zh-CN" sz="2800" dirty="0">
                <a:solidFill>
                  <a:srgbClr val="C00000"/>
                </a:solidFill>
                <a:latin typeface="仿宋" panose="02010609060101010101" charset="-122"/>
                <a:ea typeface="仿宋" panose="02010609060101010101" charset="-122"/>
              </a:rPr>
              <a:t>          </a:t>
            </a:r>
            <a:r>
              <a:rPr lang="en-US" altLang="zh-CN" sz="2800" dirty="0" smtClean="0">
                <a:solidFill>
                  <a:srgbClr val="C00000"/>
                </a:solidFill>
                <a:latin typeface="仿宋" panose="02010609060101010101" charset="-122"/>
                <a:ea typeface="仿宋" panose="02010609060101010101" charset="-122"/>
              </a:rPr>
              <a:t>  2</a:t>
            </a:r>
            <a:r>
              <a:rPr lang="en-US" altLang="zh-CN" sz="2800" dirty="0">
                <a:solidFill>
                  <a:srgbClr val="C00000"/>
                </a:solidFill>
                <a:latin typeface="仿宋" panose="02010609060101010101" charset="-122"/>
                <a:ea typeface="仿宋" panose="02010609060101010101" charset="-122"/>
              </a:rPr>
              <a:t>. </a:t>
            </a:r>
            <a:r>
              <a:rPr lang="zh-CN" altLang="en-US" sz="2800" dirty="0">
                <a:solidFill>
                  <a:srgbClr val="C00000"/>
                </a:solidFill>
                <a:latin typeface="仿宋" panose="02010609060101010101" charset="-122"/>
                <a:ea typeface="仿宋" panose="02010609060101010101" charset="-122"/>
              </a:rPr>
              <a:t>哲学家进餐问题</a:t>
            </a:r>
            <a:endParaRPr lang="en-US" altLang="zh-CN" sz="2800" dirty="0">
              <a:solidFill>
                <a:srgbClr val="C00000"/>
              </a:solidFill>
              <a:ea typeface="MS PGothic" panose="020B0600070205080204" pitchFamily="34" charset="-128"/>
            </a:endParaRPr>
          </a:p>
          <a:p>
            <a:pPr eaLnBrk="1" hangingPunct="1">
              <a:lnSpc>
                <a:spcPct val="120000"/>
              </a:lnSpc>
              <a:spcBef>
                <a:spcPct val="0"/>
              </a:spcBef>
              <a:buFont typeface="Wingdings" panose="05000000000000000000" pitchFamily="2" charset="2"/>
              <a:buChar char="n"/>
            </a:pPr>
            <a:r>
              <a:rPr kumimoji="1" lang="zh-CN" altLang="en-US" sz="2400" dirty="0" smtClean="0">
                <a:solidFill>
                  <a:srgbClr val="7030A0"/>
                </a:solidFill>
                <a:latin typeface="仿宋" panose="02010609060101010101" charset="-122"/>
                <a:ea typeface="仿宋" panose="02010609060101010101" charset="-122"/>
              </a:rPr>
              <a:t> 算法</a:t>
            </a:r>
            <a:r>
              <a:rPr kumimoji="1" lang="zh-CN" altLang="en-US" sz="2400" dirty="0">
                <a:solidFill>
                  <a:srgbClr val="7030A0"/>
                </a:solidFill>
                <a:latin typeface="仿宋" panose="02010609060101010101" charset="-122"/>
                <a:ea typeface="仿宋" panose="02010609060101010101" charset="-122"/>
              </a:rPr>
              <a:t>描述</a:t>
            </a:r>
            <a:r>
              <a:rPr kumimoji="1" lang="en-US" altLang="zh-CN" sz="2400" dirty="0">
                <a:solidFill>
                  <a:srgbClr val="7030A0"/>
                </a:solidFill>
                <a:latin typeface="仿宋" panose="02010609060101010101" charset="-122"/>
                <a:ea typeface="仿宋" panose="02010609060101010101" charset="-122"/>
              </a:rPr>
              <a:t>1</a:t>
            </a:r>
            <a:r>
              <a:rPr kumimoji="1" lang="zh-CN" altLang="en-US" sz="2400" dirty="0">
                <a:solidFill>
                  <a:srgbClr val="7030A0"/>
                </a:solidFill>
                <a:latin typeface="仿宋" panose="02010609060101010101" charset="-122"/>
                <a:ea typeface="仿宋" panose="02010609060101010101" charset="-122"/>
              </a:rPr>
              <a:t>：</a:t>
            </a:r>
            <a:r>
              <a:rPr kumimoji="1" lang="en-US" altLang="zh-CN" sz="2400" dirty="0">
                <a:solidFill>
                  <a:srgbClr val="7030A0"/>
                </a:solidFill>
                <a:latin typeface="Times New Roman" panose="02020603050405020304" pitchFamily="18" charset="0"/>
              </a:rPr>
              <a:t> </a:t>
            </a:r>
            <a:r>
              <a:rPr kumimoji="1" lang="en-US" altLang="zh-CN" sz="2400" dirty="0" smtClean="0">
                <a:solidFill>
                  <a:srgbClr val="7030A0"/>
                </a:solidFill>
                <a:latin typeface="Times New Roman" panose="02020603050405020304" pitchFamily="18" charset="0"/>
              </a:rPr>
              <a:t>                     </a:t>
            </a:r>
            <a:r>
              <a:rPr kumimoji="1" lang="en-US" altLang="zh-CN" sz="2400" dirty="0" smtClean="0">
                <a:latin typeface="Times New Roman" panose="02020603050405020304" pitchFamily="18" charset="0"/>
              </a:rPr>
              <a:t>semaphore chopstick[0…4]; </a:t>
            </a:r>
            <a:endParaRPr kumimoji="1" lang="zh-CN" altLang="en-US" sz="2400" dirty="0">
              <a:solidFill>
                <a:schemeClr val="accent2"/>
              </a:solidFill>
              <a:latin typeface="仿宋" panose="02010609060101010101" charset="-122"/>
              <a:ea typeface="仿宋" panose="02010609060101010101" charset="-122"/>
            </a:endParaRPr>
          </a:p>
        </p:txBody>
      </p:sp>
      <p:grpSp>
        <p:nvGrpSpPr>
          <p:cNvPr id="3077" name="组合 10"/>
          <p:cNvGrpSpPr/>
          <p:nvPr/>
        </p:nvGrpSpPr>
        <p:grpSpPr bwMode="auto">
          <a:xfrm>
            <a:off x="71438" y="1844675"/>
            <a:ext cx="3948698" cy="4032251"/>
            <a:chOff x="190997" y="1988840"/>
            <a:chExt cx="4402906" cy="3933825"/>
          </a:xfrm>
        </p:grpSpPr>
        <p:graphicFrame>
          <p:nvGraphicFramePr>
            <p:cNvPr id="3074" name="对象 1"/>
            <p:cNvGraphicFramePr>
              <a:graphicFrameLocks noChangeAspect="1"/>
            </p:cNvGraphicFramePr>
            <p:nvPr/>
          </p:nvGraphicFramePr>
          <p:xfrm>
            <a:off x="323528" y="1988840"/>
            <a:ext cx="4270375" cy="3817938"/>
          </p:xfrm>
          <a:graphic>
            <a:graphicData uri="http://schemas.openxmlformats.org/presentationml/2006/ole">
              <mc:AlternateContent xmlns:mc="http://schemas.openxmlformats.org/markup-compatibility/2006">
                <mc:Choice xmlns:v="urn:schemas-microsoft-com:vml" Requires="v">
                  <p:oleObj spid="_x0000_s3148" name="Visio" r:id="rId1" imgW="8801100" imgH="8204200" progId="Visio.Drawing.11">
                    <p:embed/>
                  </p:oleObj>
                </mc:Choice>
                <mc:Fallback>
                  <p:oleObj name="Visio" r:id="rId1" imgW="8801100" imgH="8204200" progId="Visio.Drawing.11">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88840"/>
                          <a:ext cx="4270375" cy="3817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椭圆 5"/>
            <p:cNvSpPr/>
            <p:nvPr/>
          </p:nvSpPr>
          <p:spPr bwMode="auto">
            <a:xfrm>
              <a:off x="1199109" y="2277641"/>
              <a:ext cx="792088"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a:defRPr/>
              </a:pPr>
              <a:r>
                <a:rPr lang="zh-CN" altLang="en-US" sz="1600" dirty="0"/>
                <a:t>筷</a:t>
              </a:r>
              <a:r>
                <a:rPr lang="en-US" altLang="zh-CN" sz="1600" dirty="0"/>
                <a:t>0</a:t>
              </a:r>
              <a:endParaRPr lang="zh-CN" altLang="en-US" sz="1600" dirty="0"/>
            </a:p>
          </p:txBody>
        </p:sp>
        <p:sp>
          <p:nvSpPr>
            <p:cNvPr id="7" name="椭圆 6"/>
            <p:cNvSpPr/>
            <p:nvPr/>
          </p:nvSpPr>
          <p:spPr bwMode="auto">
            <a:xfrm>
              <a:off x="3041392" y="2327933"/>
              <a:ext cx="792087"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a:defRPr/>
              </a:pPr>
              <a:r>
                <a:rPr lang="zh-CN" altLang="en-US" sz="1600" dirty="0"/>
                <a:t>筷</a:t>
              </a:r>
              <a:r>
                <a:rPr lang="en-US" altLang="zh-CN" sz="1600" dirty="0"/>
                <a:t>1</a:t>
              </a:r>
              <a:endParaRPr lang="zh-CN" altLang="en-US" sz="1600" dirty="0"/>
            </a:p>
          </p:txBody>
        </p:sp>
        <p:sp>
          <p:nvSpPr>
            <p:cNvPr id="8" name="椭圆 7"/>
            <p:cNvSpPr/>
            <p:nvPr/>
          </p:nvSpPr>
          <p:spPr bwMode="auto">
            <a:xfrm>
              <a:off x="190997" y="4293865"/>
              <a:ext cx="792088"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a:defRPr/>
              </a:pPr>
              <a:r>
                <a:rPr lang="zh-CN" altLang="en-US" sz="1600" dirty="0"/>
                <a:t>筷</a:t>
              </a:r>
              <a:r>
                <a:rPr lang="en-US" altLang="zh-CN" sz="1600" dirty="0"/>
                <a:t>4</a:t>
              </a:r>
              <a:endParaRPr lang="zh-CN" altLang="en-US" sz="1600" dirty="0"/>
            </a:p>
          </p:txBody>
        </p:sp>
        <p:sp>
          <p:nvSpPr>
            <p:cNvPr id="9" name="椭圆 8"/>
            <p:cNvSpPr/>
            <p:nvPr/>
          </p:nvSpPr>
          <p:spPr bwMode="auto">
            <a:xfrm>
              <a:off x="3764011" y="4307246"/>
              <a:ext cx="792088"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a:defRPr/>
              </a:pPr>
              <a:r>
                <a:rPr lang="zh-CN" altLang="en-US" sz="1600" dirty="0"/>
                <a:t>筷</a:t>
              </a:r>
              <a:r>
                <a:rPr lang="en-US" altLang="zh-CN" sz="1600" dirty="0"/>
                <a:t>2</a:t>
              </a:r>
              <a:endParaRPr lang="zh-CN" altLang="en-US" sz="1600" dirty="0"/>
            </a:p>
          </p:txBody>
        </p:sp>
        <p:sp>
          <p:nvSpPr>
            <p:cNvPr id="10" name="椭圆 9"/>
            <p:cNvSpPr/>
            <p:nvPr/>
          </p:nvSpPr>
          <p:spPr bwMode="auto">
            <a:xfrm>
              <a:off x="2064381" y="5418609"/>
              <a:ext cx="792088"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a:defRPr/>
              </a:pPr>
              <a:r>
                <a:rPr lang="zh-CN" altLang="en-US" sz="1600" dirty="0"/>
                <a:t>筷</a:t>
              </a:r>
              <a:r>
                <a:rPr lang="en-US" altLang="zh-CN" sz="1600" dirty="0"/>
                <a:t>3</a:t>
              </a:r>
              <a:endParaRPr lang="zh-CN" altLang="en-US" sz="1600" dirty="0"/>
            </a:p>
          </p:txBody>
        </p:sp>
      </p:grpSp>
      <p:sp>
        <p:nvSpPr>
          <p:cNvPr id="11" name="Rectangle 2"/>
          <p:cNvSpPr>
            <a:spLocks noChangeArrowheads="1"/>
          </p:cNvSpPr>
          <p:nvPr/>
        </p:nvSpPr>
        <p:spPr bwMode="auto">
          <a:xfrm>
            <a:off x="4211962" y="1214984"/>
            <a:ext cx="4536951" cy="1421928"/>
          </a:xfrm>
          <a:prstGeom prst="rect">
            <a:avLst/>
          </a:prstGeom>
          <a:noFill/>
          <a:ln w="9525" algn="ctr">
            <a:noFill/>
            <a:miter lim="800000"/>
          </a:ln>
        </p:spPr>
        <p:txBody>
          <a:bodyPr wrap="square">
            <a:spAutoFit/>
          </a:bodyPr>
          <a:lstStyle/>
          <a:p>
            <a:pPr eaLnBrk="1" hangingPunct="1">
              <a:lnSpc>
                <a:spcPct val="90000"/>
              </a:lnSpc>
              <a:spcBef>
                <a:spcPct val="0"/>
              </a:spcBef>
            </a:pPr>
            <a:r>
              <a:rPr kumimoji="1" lang="en-US" altLang="zh-CN" sz="2400" dirty="0" smtClean="0">
                <a:latin typeface="Times New Roman" panose="02020603050405020304" pitchFamily="18" charset="0"/>
              </a:rPr>
              <a:t>void main() {</a:t>
            </a:r>
            <a:endParaRPr kumimoji="1" lang="en-US" altLang="zh-CN" sz="2400" dirty="0" smtClean="0">
              <a:latin typeface="Times New Roman" panose="02020603050405020304" pitchFamily="18" charset="0"/>
            </a:endParaRPr>
          </a:p>
          <a:p>
            <a:pPr eaLnBrk="1" hangingPunct="1">
              <a:lnSpc>
                <a:spcPct val="90000"/>
              </a:lnSpc>
              <a:spcBef>
                <a:spcPct val="0"/>
              </a:spcBef>
            </a:pPr>
            <a:r>
              <a:rPr kumimoji="1" lang="en-US" altLang="zh-CN" sz="2400" dirty="0" smtClean="0">
                <a:latin typeface="Times New Roman" panose="02020603050405020304" pitchFamily="18" charset="0"/>
              </a:rPr>
              <a:t>      chopstick[0…4]={1,NULL};</a:t>
            </a:r>
            <a:endParaRPr kumimoji="1" lang="zh-CN" altLang="en-US" sz="2400" dirty="0" smtClean="0">
              <a:solidFill>
                <a:schemeClr val="accent2"/>
              </a:solidFill>
              <a:latin typeface="仿宋" panose="02010609060101010101" charset="-122"/>
              <a:ea typeface="仿宋" panose="02010609060101010101" charset="-122"/>
            </a:endParaRPr>
          </a:p>
          <a:p>
            <a:pPr eaLnBrk="1" hangingPunct="1">
              <a:lnSpc>
                <a:spcPct val="90000"/>
              </a:lnSpc>
              <a:spcBef>
                <a:spcPct val="0"/>
              </a:spcBef>
            </a:pPr>
            <a:r>
              <a:rPr kumimoji="1" lang="en-US" altLang="zh-CN" sz="2400" dirty="0" smtClean="0">
                <a:solidFill>
                  <a:schemeClr val="accent1"/>
                </a:solidFill>
                <a:latin typeface="Times New Roman" panose="02020603050405020304" pitchFamily="18" charset="0"/>
              </a:rPr>
              <a:t>      </a:t>
            </a:r>
            <a:r>
              <a:rPr kumimoji="1" lang="en-US" altLang="zh-CN" sz="2400" dirty="0" err="1" smtClean="0">
                <a:solidFill>
                  <a:schemeClr val="accent1"/>
                </a:solidFill>
                <a:latin typeface="Times New Roman" panose="02020603050405020304" pitchFamily="18" charset="0"/>
              </a:rPr>
              <a:t>parbegin</a:t>
            </a:r>
            <a:r>
              <a:rPr kumimoji="1" lang="en-US" altLang="zh-CN" sz="2400" dirty="0" smtClean="0">
                <a:latin typeface="Times New Roman" panose="02020603050405020304" pitchFamily="18" charset="0"/>
              </a:rPr>
              <a:t>(philosopher(</a:t>
            </a:r>
            <a:r>
              <a:rPr kumimoji="1" lang="en-US" altLang="zh-CN" sz="2400" dirty="0" err="1" smtClean="0">
                <a:latin typeface="Times New Roman" panose="02020603050405020304" pitchFamily="18" charset="0"/>
              </a:rPr>
              <a:t>i</a:t>
            </a:r>
            <a:r>
              <a:rPr kumimoji="1" lang="en-US" altLang="zh-CN" sz="2400" dirty="0" smtClean="0">
                <a:latin typeface="Times New Roman" panose="02020603050405020304" pitchFamily="18" charset="0"/>
              </a:rPr>
              <a:t>));</a:t>
            </a:r>
            <a:endParaRPr kumimoji="1" lang="en-US" altLang="zh-CN" sz="2400" dirty="0" smtClean="0">
              <a:latin typeface="Times New Roman" panose="02020603050405020304" pitchFamily="18" charset="0"/>
            </a:endParaRPr>
          </a:p>
          <a:p>
            <a:pPr eaLnBrk="1" hangingPunct="1">
              <a:lnSpc>
                <a:spcPct val="90000"/>
              </a:lnSpc>
              <a:spcBef>
                <a:spcPct val="0"/>
              </a:spcBef>
            </a:pPr>
            <a:r>
              <a:rPr kumimoji="1" lang="en-US" altLang="zh-CN" sz="2400" dirty="0" smtClean="0">
                <a:latin typeface="Times New Roman" panose="02020603050405020304" pitchFamily="18" charset="0"/>
              </a:rPr>
              <a:t>}</a:t>
            </a:r>
            <a:endParaRPr kumimoji="1" lang="en-US" altLang="zh-CN" sz="240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0642"/>
                                        </p:tgtEl>
                                        <p:attrNameLst>
                                          <p:attrName>style.visibility</p:attrName>
                                        </p:attrNameLst>
                                      </p:cBhvr>
                                      <p:to>
                                        <p:strVal val="visible"/>
                                      </p:to>
                                    </p:set>
                                    <p:animEffect transition="in" filter="box(in)">
                                      <p:cBhvr>
                                        <p:cTn id="12" dur="500"/>
                                        <p:tgtEl>
                                          <p:spTgt spid="240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P spid="11"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3995936" y="2564904"/>
            <a:ext cx="4932040" cy="4223385"/>
          </a:xfrm>
          <a:prstGeom prst="rect">
            <a:avLst/>
          </a:prstGeom>
          <a:noFill/>
          <a:ln w="9525" algn="ctr">
            <a:noFill/>
            <a:miter lim="800000"/>
          </a:ln>
        </p:spPr>
        <p:txBody>
          <a:bodyPr wrap="square">
            <a:spAutoFit/>
          </a:bodyPr>
          <a:lstStyle/>
          <a:p>
            <a:pPr eaLnBrk="1" hangingPunct="1">
              <a:lnSpc>
                <a:spcPct val="80000"/>
              </a:lnSpc>
              <a:spcBef>
                <a:spcPct val="50000"/>
              </a:spcBef>
              <a:buClr>
                <a:schemeClr val="tx1"/>
              </a:buClr>
            </a:pPr>
            <a:r>
              <a:rPr kumimoji="1" lang="en-US" altLang="zh-CN" sz="2400" dirty="0" smtClean="0">
                <a:latin typeface="Times New Roman" panose="02020603050405020304" pitchFamily="18" charset="0"/>
              </a:rPr>
              <a:t>program  philosopher(</a:t>
            </a:r>
            <a:r>
              <a:rPr kumimoji="1" lang="en-US" altLang="zh-CN" sz="2400" dirty="0" err="1" smtClean="0">
                <a:latin typeface="Times New Roman" panose="02020603050405020304" pitchFamily="18" charset="0"/>
              </a:rPr>
              <a:t>i</a:t>
            </a:r>
            <a:r>
              <a:rPr kumimoji="1" lang="en-US" altLang="zh-CN" sz="2400" dirty="0" smtClean="0">
                <a:latin typeface="Times New Roman" panose="02020603050405020304" pitchFamily="18" charset="0"/>
              </a:rPr>
              <a:t>){</a:t>
            </a:r>
            <a:endParaRPr kumimoji="1" lang="en-US" altLang="zh-CN" sz="2400" dirty="0" smtClean="0">
              <a:latin typeface="Times New Roman" panose="02020603050405020304" pitchFamily="18" charset="0"/>
            </a:endParaRPr>
          </a:p>
          <a:p>
            <a:pPr eaLnBrk="1" hangingPunct="1">
              <a:lnSpc>
                <a:spcPct val="80000"/>
              </a:lnSpc>
              <a:spcBef>
                <a:spcPct val="50000"/>
              </a:spcBef>
              <a:buClr>
                <a:schemeClr val="tx1"/>
              </a:buClr>
            </a:pPr>
            <a:r>
              <a:rPr kumimoji="1" lang="en-US" altLang="zh-CN" sz="2400" dirty="0" smtClean="0">
                <a:solidFill>
                  <a:srgbClr val="C00000"/>
                </a:solidFill>
                <a:latin typeface="Times New Roman" panose="02020603050405020304" pitchFamily="18" charset="0"/>
              </a:rPr>
              <a:t>       wait(</a:t>
            </a:r>
            <a:r>
              <a:rPr kumimoji="1" lang="en-US" altLang="zh-CN" sz="2400" dirty="0" err="1" smtClean="0">
                <a:solidFill>
                  <a:srgbClr val="C00000"/>
                </a:solidFill>
                <a:latin typeface="Times New Roman" panose="02020603050405020304" pitchFamily="18" charset="0"/>
              </a:rPr>
              <a:t>sm</a:t>
            </a:r>
            <a:r>
              <a:rPr kumimoji="1" lang="en-US" altLang="zh-CN" sz="2400" dirty="0">
                <a:solidFill>
                  <a:srgbClr val="C00000"/>
                </a:solidFill>
                <a:latin typeface="Times New Roman" panose="02020603050405020304" pitchFamily="18" charset="0"/>
              </a:rPr>
              <a:t>)</a:t>
            </a:r>
            <a:r>
              <a:rPr kumimoji="1" lang="zh-CN" altLang="en-US" sz="2400" dirty="0">
                <a:solidFill>
                  <a:srgbClr val="C00000"/>
                </a:solidFill>
                <a:latin typeface="Times New Roman" panose="02020603050405020304" pitchFamily="18" charset="0"/>
              </a:rPr>
              <a:t>；</a:t>
            </a:r>
            <a:endParaRPr kumimoji="1" lang="zh-CN" altLang="en-US" sz="2400" dirty="0">
              <a:solidFill>
                <a:srgbClr val="C00000"/>
              </a:solidFill>
              <a:latin typeface="Times New Roman" panose="02020603050405020304" pitchFamily="18" charset="0"/>
            </a:endParaRPr>
          </a:p>
          <a:p>
            <a:pPr eaLnBrk="1" hangingPunct="1">
              <a:lnSpc>
                <a:spcPct val="80000"/>
              </a:lnSpc>
              <a:spcBef>
                <a:spcPct val="50000"/>
              </a:spcBef>
              <a:buClr>
                <a:schemeClr val="tx1"/>
              </a:buClr>
            </a:pPr>
            <a:r>
              <a:rPr kumimoji="1" lang="zh-CN" altLang="en-US" sz="2400" dirty="0">
                <a:latin typeface="Times New Roman" panose="02020603050405020304" pitchFamily="18" charset="0"/>
              </a:rPr>
              <a:t>       </a:t>
            </a:r>
            <a:r>
              <a:rPr kumimoji="1" lang="en-US" altLang="zh-CN" sz="2400" dirty="0" smtClean="0">
                <a:latin typeface="Times New Roman" panose="02020603050405020304" pitchFamily="18" charset="0"/>
              </a:rPr>
              <a:t>wait (</a:t>
            </a:r>
            <a:r>
              <a:rPr kumimoji="1" lang="en-US" altLang="zh-CN" sz="2400" dirty="0">
                <a:latin typeface="Times New Roman" panose="02020603050405020304" pitchFamily="18" charset="0"/>
              </a:rPr>
              <a:t>chopstick[</a:t>
            </a:r>
            <a:r>
              <a:rPr kumimoji="1" lang="en-US" altLang="zh-CN" sz="2400" dirty="0" err="1">
                <a:latin typeface="Times New Roman" panose="02020603050405020304" pitchFamily="18" charset="0"/>
              </a:rPr>
              <a:t>i</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a:t>
            </a:r>
            <a:endParaRPr kumimoji="1" lang="zh-CN" altLang="en-US" sz="2400" dirty="0">
              <a:latin typeface="Times New Roman" panose="02020603050405020304" pitchFamily="18" charset="0"/>
            </a:endParaRPr>
          </a:p>
          <a:p>
            <a:pPr eaLnBrk="1" hangingPunct="1">
              <a:lnSpc>
                <a:spcPct val="80000"/>
              </a:lnSpc>
              <a:spcBef>
                <a:spcPct val="50000"/>
              </a:spcBef>
              <a:buClr>
                <a:schemeClr val="tx1"/>
              </a:buClr>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wait (</a:t>
            </a:r>
            <a:r>
              <a:rPr kumimoji="1" lang="en-US" altLang="zh-CN" sz="2400" dirty="0">
                <a:latin typeface="Times New Roman" panose="02020603050405020304" pitchFamily="18" charset="0"/>
              </a:rPr>
              <a:t>chopstick[(i+1)mod 5]);</a:t>
            </a:r>
            <a:endParaRPr kumimoji="1" lang="en-US" altLang="zh-CN" sz="2400" dirty="0">
              <a:latin typeface="Times New Roman" panose="02020603050405020304" pitchFamily="18" charset="0"/>
            </a:endParaRPr>
          </a:p>
          <a:p>
            <a:pPr eaLnBrk="1" hangingPunct="1">
              <a:lnSpc>
                <a:spcPct val="80000"/>
              </a:lnSpc>
              <a:spcBef>
                <a:spcPct val="50000"/>
              </a:spcBef>
              <a:buClr>
                <a:schemeClr val="tx1"/>
              </a:buClr>
            </a:pPr>
            <a:r>
              <a:rPr kumimoji="1" lang="en-US" altLang="zh-CN" sz="2400" dirty="0">
                <a:latin typeface="Times New Roman" panose="02020603050405020304" pitchFamily="18" charset="0"/>
              </a:rPr>
              <a:t>       eating;</a:t>
            </a:r>
            <a:endParaRPr kumimoji="1" lang="en-US" altLang="zh-CN" sz="2400" dirty="0">
              <a:latin typeface="Times New Roman" panose="02020603050405020304" pitchFamily="18" charset="0"/>
            </a:endParaRPr>
          </a:p>
          <a:p>
            <a:pPr eaLnBrk="1" hangingPunct="1">
              <a:lnSpc>
                <a:spcPct val="80000"/>
              </a:lnSpc>
              <a:spcBef>
                <a:spcPct val="50000"/>
              </a:spcBef>
              <a:buClr>
                <a:schemeClr val="tx1"/>
              </a:buClr>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signal(chopstick[</a:t>
            </a:r>
            <a:r>
              <a:rPr kumimoji="1" lang="en-US" altLang="zh-CN" sz="2400" dirty="0" err="1" smtClean="0">
                <a:latin typeface="Times New Roman" panose="02020603050405020304" pitchFamily="18" charset="0"/>
              </a:rPr>
              <a:t>i</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a:t>
            </a:r>
            <a:endParaRPr kumimoji="1" lang="zh-CN" altLang="en-US" sz="2400" dirty="0">
              <a:latin typeface="Times New Roman" panose="02020603050405020304" pitchFamily="18" charset="0"/>
            </a:endParaRPr>
          </a:p>
          <a:p>
            <a:pPr eaLnBrk="1" hangingPunct="1">
              <a:lnSpc>
                <a:spcPct val="80000"/>
              </a:lnSpc>
              <a:spcBef>
                <a:spcPct val="50000"/>
              </a:spcBef>
              <a:buClr>
                <a:schemeClr val="tx1"/>
              </a:buClr>
            </a:pPr>
            <a:r>
              <a:rPr kumimoji="1" lang="zh-CN" altLang="en-US" sz="2400" dirty="0">
                <a:latin typeface="Times New Roman" panose="02020603050405020304" pitchFamily="18" charset="0"/>
              </a:rPr>
              <a:t>       </a:t>
            </a:r>
            <a:r>
              <a:rPr kumimoji="1" lang="en-US" altLang="zh-CN" sz="2400" dirty="0" smtClean="0">
                <a:latin typeface="Times New Roman" panose="02020603050405020304" pitchFamily="18" charset="0"/>
              </a:rPr>
              <a:t>signal </a:t>
            </a:r>
            <a:r>
              <a:rPr kumimoji="1" lang="en-US" altLang="zh-CN" sz="2400" dirty="0">
                <a:latin typeface="Times New Roman" panose="02020603050405020304" pitchFamily="18" charset="0"/>
              </a:rPr>
              <a:t>(chopstick[(i+1)mod 5]);</a:t>
            </a:r>
            <a:r>
              <a:rPr kumimoji="1" lang="zh-CN" altLang="en-US" sz="2400" dirty="0">
                <a:solidFill>
                  <a:schemeClr val="tx2"/>
                </a:solidFill>
                <a:latin typeface="Times New Roman" panose="02020603050405020304" pitchFamily="18" charset="0"/>
              </a:rPr>
              <a:t>  </a:t>
            </a:r>
            <a:endParaRPr kumimoji="1" lang="en-US" altLang="zh-CN" sz="2400" dirty="0">
              <a:solidFill>
                <a:schemeClr val="tx2"/>
              </a:solidFill>
              <a:latin typeface="Times New Roman" panose="02020603050405020304" pitchFamily="18" charset="0"/>
            </a:endParaRPr>
          </a:p>
          <a:p>
            <a:pPr eaLnBrk="1" hangingPunct="1">
              <a:lnSpc>
                <a:spcPct val="80000"/>
              </a:lnSpc>
              <a:spcBef>
                <a:spcPct val="50000"/>
              </a:spcBef>
              <a:buClr>
                <a:schemeClr val="tx1"/>
              </a:buClr>
            </a:pPr>
            <a:r>
              <a:rPr kumimoji="1" lang="zh-CN" altLang="en-US" sz="2400" dirty="0">
                <a:solidFill>
                  <a:srgbClr val="C00000"/>
                </a:solidFill>
                <a:latin typeface="Times New Roman" panose="02020603050405020304" pitchFamily="18" charset="0"/>
              </a:rPr>
              <a:t>       </a:t>
            </a:r>
            <a:r>
              <a:rPr kumimoji="1" lang="en-US" altLang="zh-CN" sz="2400" dirty="0" smtClean="0">
                <a:solidFill>
                  <a:srgbClr val="C00000"/>
                </a:solidFill>
                <a:latin typeface="Times New Roman" panose="02020603050405020304" pitchFamily="18" charset="0"/>
              </a:rPr>
              <a:t>signal(</a:t>
            </a:r>
            <a:r>
              <a:rPr kumimoji="1" lang="en-US" altLang="zh-CN" sz="2400" dirty="0" err="1" smtClean="0">
                <a:solidFill>
                  <a:srgbClr val="C00000"/>
                </a:solidFill>
                <a:latin typeface="Times New Roman" panose="02020603050405020304" pitchFamily="18" charset="0"/>
              </a:rPr>
              <a:t>sm</a:t>
            </a:r>
            <a:r>
              <a:rPr kumimoji="1" lang="en-US" altLang="zh-CN" sz="2400" dirty="0" smtClean="0">
                <a:solidFill>
                  <a:srgbClr val="C00000"/>
                </a:solidFill>
                <a:latin typeface="Times New Roman" panose="02020603050405020304" pitchFamily="18" charset="0"/>
              </a:rPr>
              <a:t>)</a:t>
            </a:r>
            <a:r>
              <a:rPr kumimoji="1" lang="zh-CN" altLang="en-US" sz="2400" dirty="0" smtClean="0">
                <a:solidFill>
                  <a:srgbClr val="C00000"/>
                </a:solidFill>
                <a:latin typeface="Times New Roman" panose="02020603050405020304" pitchFamily="18" charset="0"/>
              </a:rPr>
              <a:t>；</a:t>
            </a:r>
            <a:endParaRPr kumimoji="1" lang="en-US" altLang="zh-CN" sz="2400" dirty="0" smtClean="0">
              <a:solidFill>
                <a:srgbClr val="C00000"/>
              </a:solidFill>
              <a:latin typeface="Times New Roman" panose="02020603050405020304" pitchFamily="18" charset="0"/>
            </a:endParaRPr>
          </a:p>
          <a:p>
            <a:pPr eaLnBrk="1" hangingPunct="1">
              <a:lnSpc>
                <a:spcPct val="80000"/>
              </a:lnSpc>
              <a:spcBef>
                <a:spcPct val="50000"/>
              </a:spcBef>
              <a:buClr>
                <a:schemeClr val="tx1"/>
              </a:buClr>
            </a:pPr>
            <a:r>
              <a:rPr kumimoji="1" lang="en-US" altLang="zh-CN" sz="2400" dirty="0" smtClean="0">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4100" name="Rectangle 3"/>
          <p:cNvSpPr>
            <a:spLocks noChangeArrowheads="1"/>
          </p:cNvSpPr>
          <p:nvPr/>
        </p:nvSpPr>
        <p:spPr bwMode="auto">
          <a:xfrm>
            <a:off x="323529" y="1196753"/>
            <a:ext cx="2116285" cy="461665"/>
          </a:xfrm>
          <a:prstGeom prst="rect">
            <a:avLst/>
          </a:prstGeom>
          <a:noFill/>
          <a:ln w="9525" algn="ctr">
            <a:noFill/>
            <a:miter lim="800000"/>
          </a:ln>
        </p:spPr>
        <p:txBody>
          <a:bodyPr wrap="none">
            <a:spAutoFit/>
          </a:bodyPr>
          <a:lstStyle/>
          <a:p>
            <a:pPr algn="ctr" eaLnBrk="1" hangingPunct="1">
              <a:spcBef>
                <a:spcPct val="0"/>
              </a:spcBef>
              <a:buFont typeface="Wingdings" panose="05000000000000000000" pitchFamily="2" charset="2"/>
              <a:buChar char="n"/>
            </a:pPr>
            <a:r>
              <a:rPr kumimoji="1" lang="zh-CN" altLang="en-US" sz="2400" dirty="0">
                <a:solidFill>
                  <a:srgbClr val="7030A0"/>
                </a:solidFill>
                <a:latin typeface="仿宋" panose="02010609060101010101" charset="-122"/>
                <a:ea typeface="仿宋" panose="02010609060101010101" charset="-122"/>
              </a:rPr>
              <a:t>算法描述</a:t>
            </a:r>
            <a:r>
              <a:rPr kumimoji="1" lang="en-US" altLang="zh-CN" sz="2400" dirty="0">
                <a:solidFill>
                  <a:srgbClr val="7030A0"/>
                </a:solidFill>
                <a:latin typeface="仿宋" panose="02010609060101010101" charset="-122"/>
                <a:ea typeface="仿宋" panose="02010609060101010101" charset="-122"/>
              </a:rPr>
              <a:t>2</a:t>
            </a:r>
            <a:r>
              <a:rPr kumimoji="1" lang="zh-CN" altLang="en-US" sz="2400" dirty="0">
                <a:solidFill>
                  <a:srgbClr val="7030A0"/>
                </a:solidFill>
                <a:latin typeface="仿宋" panose="02010609060101010101" charset="-122"/>
                <a:ea typeface="仿宋" panose="02010609060101010101" charset="-122"/>
              </a:rPr>
              <a:t>：</a:t>
            </a:r>
            <a:endParaRPr kumimoji="1" lang="zh-CN" altLang="en-US" sz="2400" dirty="0">
              <a:solidFill>
                <a:srgbClr val="7030A0"/>
              </a:solidFill>
              <a:latin typeface="仿宋" panose="02010609060101010101" charset="-122"/>
              <a:ea typeface="仿宋" panose="02010609060101010101" charset="-122"/>
            </a:endParaRPr>
          </a:p>
        </p:txBody>
      </p:sp>
      <p:grpSp>
        <p:nvGrpSpPr>
          <p:cNvPr id="4101" name="组合 3"/>
          <p:cNvGrpSpPr/>
          <p:nvPr/>
        </p:nvGrpSpPr>
        <p:grpSpPr bwMode="auto">
          <a:xfrm>
            <a:off x="71438" y="1844677"/>
            <a:ext cx="3492500" cy="4176713"/>
            <a:chOff x="190997" y="1988840"/>
            <a:chExt cx="4536504" cy="3933825"/>
          </a:xfrm>
        </p:grpSpPr>
        <p:graphicFrame>
          <p:nvGraphicFramePr>
            <p:cNvPr id="4098" name="对象 1"/>
            <p:cNvGraphicFramePr>
              <a:graphicFrameLocks noChangeAspect="1"/>
            </p:cNvGraphicFramePr>
            <p:nvPr/>
          </p:nvGraphicFramePr>
          <p:xfrm>
            <a:off x="323528" y="1988840"/>
            <a:ext cx="4270375" cy="3817938"/>
          </p:xfrm>
          <a:graphic>
            <a:graphicData uri="http://schemas.openxmlformats.org/presentationml/2006/ole">
              <mc:AlternateContent xmlns:mc="http://schemas.openxmlformats.org/markup-compatibility/2006">
                <mc:Choice xmlns:v="urn:schemas-microsoft-com:vml" Requires="v">
                  <p:oleObj spid="_x0000_s4172" name="Visio" r:id="rId1" imgW="8801100" imgH="8204200" progId="Visio.Drawing.11">
                    <p:embed/>
                  </p:oleObj>
                </mc:Choice>
                <mc:Fallback>
                  <p:oleObj name="Visio" r:id="rId1" imgW="8801100" imgH="8204200" progId="Visio.Drawing.11">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88840"/>
                          <a:ext cx="4270375" cy="3817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椭圆 5"/>
            <p:cNvSpPr/>
            <p:nvPr/>
          </p:nvSpPr>
          <p:spPr bwMode="auto">
            <a:xfrm>
              <a:off x="1199109" y="2277641"/>
              <a:ext cx="792088"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a:defRPr/>
              </a:pPr>
              <a:r>
                <a:rPr lang="zh-CN" altLang="en-US" sz="1600" dirty="0"/>
                <a:t>筷</a:t>
              </a:r>
              <a:endParaRPr lang="zh-CN" altLang="en-US" sz="1600" dirty="0"/>
            </a:p>
          </p:txBody>
        </p:sp>
        <p:sp>
          <p:nvSpPr>
            <p:cNvPr id="7" name="椭圆 6"/>
            <p:cNvSpPr/>
            <p:nvPr/>
          </p:nvSpPr>
          <p:spPr bwMode="auto">
            <a:xfrm>
              <a:off x="3143325" y="2296060"/>
              <a:ext cx="792088"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a:defRPr/>
              </a:pPr>
              <a:r>
                <a:rPr lang="zh-CN" altLang="en-US" sz="1600" dirty="0"/>
                <a:t>筷</a:t>
              </a:r>
              <a:endParaRPr lang="zh-CN" altLang="en-US" sz="1600" dirty="0"/>
            </a:p>
          </p:txBody>
        </p:sp>
        <p:sp>
          <p:nvSpPr>
            <p:cNvPr id="8" name="椭圆 7"/>
            <p:cNvSpPr/>
            <p:nvPr/>
          </p:nvSpPr>
          <p:spPr bwMode="auto">
            <a:xfrm>
              <a:off x="190997" y="4293865"/>
              <a:ext cx="792088"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a:defRPr/>
              </a:pPr>
              <a:r>
                <a:rPr lang="zh-CN" altLang="en-US" sz="1600" dirty="0"/>
                <a:t>筷</a:t>
              </a:r>
              <a:endParaRPr lang="zh-CN" altLang="en-US" sz="1600" dirty="0"/>
            </a:p>
          </p:txBody>
        </p:sp>
        <p:sp>
          <p:nvSpPr>
            <p:cNvPr id="9" name="椭圆 8"/>
            <p:cNvSpPr/>
            <p:nvPr/>
          </p:nvSpPr>
          <p:spPr bwMode="auto">
            <a:xfrm>
              <a:off x="3935413" y="4149849"/>
              <a:ext cx="792088"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a:defRPr/>
              </a:pPr>
              <a:r>
                <a:rPr lang="zh-CN" altLang="en-US" sz="1600" dirty="0"/>
                <a:t>筷</a:t>
              </a:r>
              <a:endParaRPr lang="zh-CN" altLang="en-US" sz="1600" dirty="0"/>
            </a:p>
          </p:txBody>
        </p:sp>
        <p:sp>
          <p:nvSpPr>
            <p:cNvPr id="10" name="椭圆 9"/>
            <p:cNvSpPr/>
            <p:nvPr/>
          </p:nvSpPr>
          <p:spPr bwMode="auto">
            <a:xfrm>
              <a:off x="2064381" y="5418609"/>
              <a:ext cx="792088"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a:defRPr/>
              </a:pPr>
              <a:r>
                <a:rPr lang="zh-CN" altLang="en-US" sz="1600" dirty="0"/>
                <a:t>筷</a:t>
              </a:r>
              <a:endParaRPr lang="zh-CN" altLang="en-US" sz="1600" dirty="0"/>
            </a:p>
          </p:txBody>
        </p:sp>
      </p:grpSp>
      <p:sp>
        <p:nvSpPr>
          <p:cNvPr id="11" name="矩形 10"/>
          <p:cNvSpPr/>
          <p:nvPr/>
        </p:nvSpPr>
        <p:spPr>
          <a:xfrm>
            <a:off x="4067944" y="44624"/>
            <a:ext cx="4032448" cy="683264"/>
          </a:xfrm>
          <a:prstGeom prst="rect">
            <a:avLst/>
          </a:prstGeom>
        </p:spPr>
        <p:txBody>
          <a:bodyPr wrap="square">
            <a:spAutoFit/>
          </a:bodyPr>
          <a:lstStyle/>
          <a:p>
            <a:pPr eaLnBrk="1" hangingPunct="1">
              <a:lnSpc>
                <a:spcPct val="80000"/>
              </a:lnSpc>
              <a:spcBef>
                <a:spcPct val="0"/>
              </a:spcBef>
            </a:pPr>
            <a:r>
              <a:rPr kumimoji="1" lang="en-US" altLang="zh-CN" sz="2400" dirty="0" smtClean="0">
                <a:latin typeface="Times New Roman" panose="02020603050405020304" pitchFamily="18" charset="0"/>
              </a:rPr>
              <a:t>semaphore chopstick[0…4];</a:t>
            </a:r>
            <a:endParaRPr kumimoji="1" lang="en-US" altLang="zh-CN" sz="2400" dirty="0" smtClean="0">
              <a:latin typeface="Times New Roman" panose="02020603050405020304" pitchFamily="18" charset="0"/>
            </a:endParaRPr>
          </a:p>
          <a:p>
            <a:pPr eaLnBrk="1" hangingPunct="1">
              <a:lnSpc>
                <a:spcPct val="80000"/>
              </a:lnSpc>
              <a:spcBef>
                <a:spcPct val="0"/>
              </a:spcBef>
            </a:pPr>
            <a:r>
              <a:rPr kumimoji="1" lang="en-US" altLang="zh-CN" sz="2400" dirty="0" smtClean="0">
                <a:latin typeface="Times New Roman" panose="02020603050405020304" pitchFamily="18" charset="0"/>
              </a:rPr>
              <a:t>  </a:t>
            </a:r>
            <a:r>
              <a:rPr kumimoji="1" lang="en-US" altLang="zh-CN" sz="2400" dirty="0" smtClean="0">
                <a:solidFill>
                  <a:schemeClr val="tx2"/>
                </a:solidFill>
                <a:latin typeface="Times New Roman" panose="02020603050405020304" pitchFamily="18" charset="0"/>
              </a:rPr>
              <a:t>semaphore </a:t>
            </a:r>
            <a:r>
              <a:rPr kumimoji="1" lang="en-US" altLang="zh-CN" sz="2400" dirty="0" err="1" smtClean="0">
                <a:solidFill>
                  <a:schemeClr val="tx2"/>
                </a:solidFill>
                <a:latin typeface="Times New Roman" panose="02020603050405020304" pitchFamily="18" charset="0"/>
              </a:rPr>
              <a:t>sm</a:t>
            </a:r>
            <a:r>
              <a:rPr kumimoji="1" lang="en-US" altLang="zh-CN" sz="2400" dirty="0" smtClean="0">
                <a:solidFill>
                  <a:schemeClr val="tx2"/>
                </a:solidFill>
                <a:latin typeface="Times New Roman" panose="02020603050405020304" pitchFamily="18" charset="0"/>
              </a:rPr>
              <a:t>;</a:t>
            </a:r>
            <a:endParaRPr kumimoji="1" lang="en-US" altLang="zh-CN" sz="2400" dirty="0">
              <a:solidFill>
                <a:schemeClr val="tx2"/>
              </a:solidFill>
              <a:latin typeface="Times New Roman" panose="02020603050405020304" pitchFamily="18" charset="0"/>
            </a:endParaRPr>
          </a:p>
        </p:txBody>
      </p:sp>
      <p:sp>
        <p:nvSpPr>
          <p:cNvPr id="12" name="Rectangle 2"/>
          <p:cNvSpPr>
            <a:spLocks noChangeArrowheads="1"/>
          </p:cNvSpPr>
          <p:nvPr/>
        </p:nvSpPr>
        <p:spPr bwMode="auto">
          <a:xfrm>
            <a:off x="4139505" y="782936"/>
            <a:ext cx="4536951" cy="1754326"/>
          </a:xfrm>
          <a:prstGeom prst="rect">
            <a:avLst/>
          </a:prstGeom>
          <a:noFill/>
          <a:ln w="9525" algn="ctr">
            <a:noFill/>
            <a:miter lim="800000"/>
          </a:ln>
        </p:spPr>
        <p:txBody>
          <a:bodyPr wrap="square">
            <a:spAutoFit/>
          </a:bodyPr>
          <a:lstStyle/>
          <a:p>
            <a:pPr eaLnBrk="1" hangingPunct="1">
              <a:lnSpc>
                <a:spcPct val="90000"/>
              </a:lnSpc>
              <a:spcBef>
                <a:spcPct val="0"/>
              </a:spcBef>
            </a:pPr>
            <a:r>
              <a:rPr kumimoji="1" lang="en-US" altLang="zh-CN" sz="2400" dirty="0" smtClean="0">
                <a:latin typeface="Times New Roman" panose="02020603050405020304" pitchFamily="18" charset="0"/>
              </a:rPr>
              <a:t>void main() {</a:t>
            </a:r>
            <a:endParaRPr kumimoji="1" lang="en-US" altLang="zh-CN" sz="2400" dirty="0" smtClean="0">
              <a:latin typeface="Times New Roman" panose="02020603050405020304" pitchFamily="18" charset="0"/>
            </a:endParaRPr>
          </a:p>
          <a:p>
            <a:pPr eaLnBrk="1" hangingPunct="1">
              <a:lnSpc>
                <a:spcPct val="90000"/>
              </a:lnSpc>
              <a:spcBef>
                <a:spcPct val="0"/>
              </a:spcBef>
            </a:pPr>
            <a:r>
              <a:rPr kumimoji="1" lang="en-US" altLang="zh-CN" sz="2400" dirty="0" smtClean="0">
                <a:latin typeface="Times New Roman" panose="02020603050405020304" pitchFamily="18" charset="0"/>
              </a:rPr>
              <a:t>      chopstick[0…4]={1,NULL};</a:t>
            </a:r>
            <a:endParaRPr kumimoji="1" lang="en-US" altLang="zh-CN" sz="2400" dirty="0" smtClean="0">
              <a:latin typeface="Times New Roman" panose="02020603050405020304" pitchFamily="18" charset="0"/>
            </a:endParaRPr>
          </a:p>
          <a:p>
            <a:pPr eaLnBrk="1" hangingPunct="1">
              <a:lnSpc>
                <a:spcPct val="90000"/>
              </a:lnSpc>
              <a:spcBef>
                <a:spcPct val="0"/>
              </a:spcBef>
            </a:pPr>
            <a:r>
              <a:rPr kumimoji="1" lang="en-US" altLang="zh-CN" sz="2400" dirty="0" smtClean="0">
                <a:solidFill>
                  <a:schemeClr val="accent2"/>
                </a:solidFill>
                <a:latin typeface="仿宋" panose="02010609060101010101" charset="-122"/>
                <a:ea typeface="仿宋" panose="02010609060101010101" charset="-122"/>
              </a:rPr>
              <a:t>   </a:t>
            </a:r>
            <a:r>
              <a:rPr kumimoji="1" lang="en-US" altLang="zh-CN" sz="2400" dirty="0" err="1" smtClean="0">
                <a:solidFill>
                  <a:schemeClr val="tx2"/>
                </a:solidFill>
                <a:latin typeface="Times New Roman" panose="02020603050405020304" pitchFamily="18" charset="0"/>
              </a:rPr>
              <a:t>sm</a:t>
            </a:r>
            <a:r>
              <a:rPr kumimoji="1" lang="en-US" altLang="zh-CN" sz="2400" dirty="0" smtClean="0">
                <a:solidFill>
                  <a:schemeClr val="tx2"/>
                </a:solidFill>
                <a:latin typeface="Times New Roman" panose="02020603050405020304" pitchFamily="18" charset="0"/>
              </a:rPr>
              <a:t>={4,NULL};</a:t>
            </a:r>
            <a:endParaRPr kumimoji="1" lang="zh-CN" altLang="en-US" sz="2400" dirty="0" smtClean="0">
              <a:solidFill>
                <a:schemeClr val="accent2"/>
              </a:solidFill>
              <a:latin typeface="仿宋" panose="02010609060101010101" charset="-122"/>
              <a:ea typeface="仿宋" panose="02010609060101010101" charset="-122"/>
            </a:endParaRPr>
          </a:p>
          <a:p>
            <a:pPr eaLnBrk="1" hangingPunct="1">
              <a:lnSpc>
                <a:spcPct val="90000"/>
              </a:lnSpc>
              <a:spcBef>
                <a:spcPct val="0"/>
              </a:spcBef>
            </a:pPr>
            <a:r>
              <a:rPr kumimoji="1" lang="en-US" altLang="zh-CN" sz="2400" dirty="0" smtClean="0">
                <a:solidFill>
                  <a:schemeClr val="accent1"/>
                </a:solidFill>
                <a:latin typeface="Times New Roman" panose="02020603050405020304" pitchFamily="18" charset="0"/>
              </a:rPr>
              <a:t>      </a:t>
            </a:r>
            <a:r>
              <a:rPr kumimoji="1" lang="en-US" altLang="zh-CN" sz="2400" dirty="0" err="1" smtClean="0">
                <a:solidFill>
                  <a:schemeClr val="accent1"/>
                </a:solidFill>
                <a:latin typeface="Times New Roman" panose="02020603050405020304" pitchFamily="18" charset="0"/>
              </a:rPr>
              <a:t>parbegin</a:t>
            </a:r>
            <a:r>
              <a:rPr kumimoji="1" lang="en-US" altLang="zh-CN" sz="2400" dirty="0" smtClean="0">
                <a:latin typeface="Times New Roman" panose="02020603050405020304" pitchFamily="18" charset="0"/>
              </a:rPr>
              <a:t>(philosopher(</a:t>
            </a:r>
            <a:r>
              <a:rPr kumimoji="1" lang="en-US" altLang="zh-CN" sz="2400" dirty="0" err="1" smtClean="0">
                <a:latin typeface="Times New Roman" panose="02020603050405020304" pitchFamily="18" charset="0"/>
              </a:rPr>
              <a:t>i</a:t>
            </a:r>
            <a:r>
              <a:rPr kumimoji="1" lang="en-US" altLang="zh-CN" sz="2400" dirty="0" smtClean="0">
                <a:latin typeface="Times New Roman" panose="02020603050405020304" pitchFamily="18" charset="0"/>
              </a:rPr>
              <a:t>));</a:t>
            </a:r>
            <a:endParaRPr kumimoji="1" lang="en-US" altLang="zh-CN" sz="2400" dirty="0" smtClean="0">
              <a:latin typeface="Times New Roman" panose="02020603050405020304" pitchFamily="18" charset="0"/>
            </a:endParaRPr>
          </a:p>
          <a:p>
            <a:pPr eaLnBrk="1" hangingPunct="1">
              <a:lnSpc>
                <a:spcPct val="90000"/>
              </a:lnSpc>
              <a:spcBef>
                <a:spcPct val="0"/>
              </a:spcBef>
            </a:pPr>
            <a:r>
              <a:rPr kumimoji="1" lang="en-US" altLang="zh-CN" sz="2400" dirty="0" smtClean="0">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13" name="矩形 12"/>
          <p:cNvSpPr/>
          <p:nvPr/>
        </p:nvSpPr>
        <p:spPr>
          <a:xfrm>
            <a:off x="129936" y="620688"/>
            <a:ext cx="3433953" cy="523220"/>
          </a:xfrm>
          <a:prstGeom prst="rect">
            <a:avLst/>
          </a:prstGeom>
        </p:spPr>
        <p:txBody>
          <a:bodyPr wrap="none">
            <a:spAutoFit/>
          </a:bodyPr>
          <a:lstStyle/>
          <a:p>
            <a:r>
              <a:rPr lang="en-US" altLang="zh-CN" sz="2800" dirty="0" smtClean="0">
                <a:solidFill>
                  <a:srgbClr val="C00000"/>
                </a:solidFill>
                <a:latin typeface="仿宋" panose="02010609060101010101" charset="-122"/>
                <a:ea typeface="仿宋" panose="02010609060101010101" charset="-122"/>
              </a:rPr>
              <a:t> 2. </a:t>
            </a:r>
            <a:r>
              <a:rPr lang="zh-CN" altLang="en-US" sz="2800" dirty="0" smtClean="0">
                <a:solidFill>
                  <a:srgbClr val="C00000"/>
                </a:solidFill>
                <a:latin typeface="仿宋" panose="02010609060101010101" charset="-122"/>
                <a:ea typeface="仿宋" panose="02010609060101010101" charset="-122"/>
              </a:rPr>
              <a:t>哲学家进餐问题</a:t>
            </a:r>
            <a:endParaRPr lang="zh-CN" altLang="en-US" sz="2800" dirty="0"/>
          </a:p>
        </p:txBody>
      </p:sp>
      <p:sp>
        <p:nvSpPr>
          <p:cNvPr id="14" name="云形标注 13"/>
          <p:cNvSpPr/>
          <p:nvPr/>
        </p:nvSpPr>
        <p:spPr bwMode="auto">
          <a:xfrm>
            <a:off x="3923928" y="1772816"/>
            <a:ext cx="3528392" cy="2664296"/>
          </a:xfrm>
          <a:prstGeom prst="cloudCallout">
            <a:avLst>
              <a:gd name="adj1" fmla="val -62809"/>
              <a:gd name="adj2" fmla="val 27050"/>
            </a:avLst>
          </a:prstGeom>
          <a:solidFill>
            <a:schemeClr val="accent6">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r>
              <a:rPr lang="zh-CN" altLang="en-US" sz="2400" dirty="0" smtClean="0">
                <a:solidFill>
                  <a:srgbClr val="FF0000"/>
                </a:solidFill>
              </a:rPr>
              <a:t>思考：</a:t>
            </a:r>
            <a:endParaRPr lang="en-US" altLang="zh-CN" sz="2400" dirty="0" smtClean="0">
              <a:solidFill>
                <a:srgbClr val="FF0000"/>
              </a:solidFill>
            </a:endParaRPr>
          </a:p>
          <a:p>
            <a:r>
              <a:rPr lang="zh-CN" altLang="en-US" dirty="0" smtClean="0"/>
              <a:t>请举出一个计算机系统中可以用哲学家进程问题描述的实际例子</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157163" y="1340768"/>
            <a:ext cx="8591301" cy="792163"/>
          </a:xfrm>
          <a:prstGeom prst="rect">
            <a:avLst/>
          </a:prstGeom>
          <a:noFill/>
          <a:ln w="9525">
            <a:noFill/>
            <a:miter lim="800000"/>
          </a:ln>
        </p:spPr>
        <p:txBody>
          <a:bodyPr anchor="ctr"/>
          <a:lstStyle/>
          <a:p>
            <a:pPr>
              <a:spcBef>
                <a:spcPct val="0"/>
              </a:spcBef>
            </a:pPr>
            <a:r>
              <a:rPr lang="en-US" altLang="zh-CN" sz="2800" dirty="0">
                <a:solidFill>
                  <a:srgbClr val="C00000"/>
                </a:solidFill>
                <a:latin typeface="仿宋" panose="02010609060101010101" charset="-122"/>
                <a:ea typeface="仿宋" panose="02010609060101010101" charset="-122"/>
              </a:rPr>
              <a:t>3. </a:t>
            </a:r>
            <a:r>
              <a:rPr lang="zh-CN" altLang="en-US" sz="2800" dirty="0" smtClean="0">
                <a:solidFill>
                  <a:srgbClr val="C00000"/>
                </a:solidFill>
                <a:latin typeface="仿宋" panose="02010609060101010101" charset="-122"/>
                <a:ea typeface="仿宋" panose="02010609060101010101" charset="-122"/>
              </a:rPr>
              <a:t>读者</a:t>
            </a:r>
            <a:r>
              <a:rPr lang="en-US" altLang="zh-CN" sz="2800" dirty="0" smtClean="0">
                <a:solidFill>
                  <a:srgbClr val="C00000"/>
                </a:solidFill>
                <a:latin typeface="仿宋" panose="02010609060101010101" charset="-122"/>
                <a:ea typeface="仿宋" panose="02010609060101010101" charset="-122"/>
              </a:rPr>
              <a:t>-</a:t>
            </a:r>
            <a:r>
              <a:rPr lang="zh-CN" altLang="en-US" sz="2800" dirty="0" smtClean="0">
                <a:solidFill>
                  <a:srgbClr val="C00000"/>
                </a:solidFill>
                <a:latin typeface="仿宋" panose="02010609060101010101" charset="-122"/>
                <a:ea typeface="仿宋" panose="02010609060101010101" charset="-122"/>
              </a:rPr>
              <a:t>写</a:t>
            </a:r>
            <a:r>
              <a:rPr lang="zh-CN" altLang="en-US" sz="2800" dirty="0">
                <a:solidFill>
                  <a:srgbClr val="C00000"/>
                </a:solidFill>
                <a:latin typeface="仿宋" panose="02010609060101010101" charset="-122"/>
                <a:ea typeface="仿宋" panose="02010609060101010101" charset="-122"/>
              </a:rPr>
              <a:t>者问题</a:t>
            </a:r>
            <a:r>
              <a:rPr lang="en-US" altLang="zh-CN" sz="2800" dirty="0">
                <a:solidFill>
                  <a:srgbClr val="C00000"/>
                </a:solidFill>
                <a:ea typeface="MS PGothic" panose="020B0600070205080204" pitchFamily="34" charset="-128"/>
              </a:rPr>
              <a:t>(the readers-writers problem)</a:t>
            </a:r>
            <a:endParaRPr lang="en-US" altLang="zh-CN" sz="2800" dirty="0">
              <a:solidFill>
                <a:srgbClr val="C00000"/>
              </a:solidFill>
              <a:ea typeface="MS PGothic" panose="020B0600070205080204" pitchFamily="34" charset="-128"/>
            </a:endParaRPr>
          </a:p>
        </p:txBody>
      </p:sp>
      <p:sp>
        <p:nvSpPr>
          <p:cNvPr id="77827" name="Rectangle 3"/>
          <p:cNvSpPr>
            <a:spLocks noChangeArrowheads="1"/>
          </p:cNvSpPr>
          <p:nvPr/>
        </p:nvSpPr>
        <p:spPr bwMode="auto">
          <a:xfrm>
            <a:off x="157163" y="2204864"/>
            <a:ext cx="8858250" cy="3200400"/>
          </a:xfrm>
          <a:prstGeom prst="rect">
            <a:avLst/>
          </a:prstGeom>
          <a:noFill/>
          <a:ln w="9525">
            <a:noFill/>
            <a:miter lim="800000"/>
          </a:ln>
        </p:spPr>
        <p:txBody>
          <a:bodyPr/>
          <a:lstStyle/>
          <a:p>
            <a:pPr>
              <a:lnSpc>
                <a:spcPct val="130000"/>
              </a:lnSpc>
              <a:buFont typeface="Wingdings" panose="05000000000000000000" pitchFamily="2" charset="2"/>
              <a:buChar char="n"/>
            </a:pPr>
            <a:r>
              <a:rPr lang="zh-CN" altLang="en-US" sz="2400" dirty="0" smtClean="0">
                <a:solidFill>
                  <a:srgbClr val="7030A0"/>
                </a:solidFill>
                <a:latin typeface="仿宋" panose="02010609060101010101" charset="-122"/>
                <a:ea typeface="仿宋" panose="02010609060101010101" charset="-122"/>
              </a:rPr>
              <a:t> 问题描述</a:t>
            </a:r>
            <a:r>
              <a:rPr lang="zh-CN" altLang="en-US" sz="2400" dirty="0">
                <a:solidFill>
                  <a:srgbClr val="7030A0"/>
                </a:solidFill>
                <a:latin typeface="仿宋" panose="02010609060101010101" charset="-122"/>
                <a:ea typeface="仿宋" panose="02010609060101010101" charset="-122"/>
              </a:rPr>
              <a:t>：</a:t>
            </a:r>
            <a:endParaRPr lang="en-US" altLang="zh-CN" sz="2400" dirty="0">
              <a:solidFill>
                <a:srgbClr val="7030A0"/>
              </a:solidFill>
              <a:latin typeface="仿宋" panose="02010609060101010101" charset="-122"/>
              <a:ea typeface="仿宋" panose="02010609060101010101" charset="-122"/>
            </a:endParaRPr>
          </a:p>
          <a:p>
            <a:pPr>
              <a:lnSpc>
                <a:spcPct val="130000"/>
              </a:lnSpc>
            </a:pPr>
            <a:r>
              <a:rPr lang="en-US" altLang="zh-CN" sz="2200" dirty="0">
                <a:latin typeface="仿宋" panose="02010609060101010101" charset="-122"/>
                <a:ea typeface="仿宋" panose="02010609060101010101" charset="-122"/>
              </a:rPr>
              <a:t>   </a:t>
            </a:r>
            <a:r>
              <a:rPr lang="zh-CN" altLang="en-US" sz="2200" dirty="0">
                <a:latin typeface="仿宋" panose="02010609060101010101" charset="-122"/>
                <a:ea typeface="仿宋" panose="02010609060101010101" charset="-122"/>
              </a:rPr>
              <a:t>有多个读者进程和多个写者进程共享一数据。要求多进程对共享数据进行读写操作时，任一时刻</a:t>
            </a:r>
            <a:r>
              <a:rPr lang="zh-CN" altLang="en-US" sz="2200" dirty="0">
                <a:latin typeface="宋体" panose="02010600030101010101" pitchFamily="2" charset="-122"/>
                <a:ea typeface="仿宋" panose="02010609060101010101" charset="-122"/>
              </a:rPr>
              <a:t>“</a:t>
            </a:r>
            <a:r>
              <a:rPr lang="zh-CN" altLang="en-US" sz="2200" dirty="0">
                <a:latin typeface="仿宋" panose="02010609060101010101" charset="-122"/>
                <a:ea typeface="仿宋" panose="02010609060101010101" charset="-122"/>
              </a:rPr>
              <a:t>写者</a:t>
            </a:r>
            <a:r>
              <a:rPr lang="zh-CN" altLang="en-US" sz="2200" dirty="0">
                <a:latin typeface="宋体" panose="02010600030101010101" pitchFamily="2" charset="-122"/>
                <a:ea typeface="仿宋" panose="02010609060101010101" charset="-122"/>
              </a:rPr>
              <a:t>”</a:t>
            </a:r>
            <a:r>
              <a:rPr lang="zh-CN" altLang="en-US" sz="2200" dirty="0">
                <a:latin typeface="仿宋" panose="02010609060101010101" charset="-122"/>
                <a:ea typeface="仿宋" panose="02010609060101010101" charset="-122"/>
              </a:rPr>
              <a:t>最多只允许一个，而</a:t>
            </a:r>
            <a:r>
              <a:rPr lang="zh-CN" altLang="en-US" sz="2200" dirty="0">
                <a:latin typeface="宋体" panose="02010600030101010101" pitchFamily="2" charset="-122"/>
                <a:ea typeface="仿宋" panose="02010609060101010101" charset="-122"/>
              </a:rPr>
              <a:t>“</a:t>
            </a:r>
            <a:r>
              <a:rPr lang="zh-CN" altLang="en-US" sz="2200" dirty="0">
                <a:latin typeface="仿宋" panose="02010609060101010101" charset="-122"/>
                <a:ea typeface="仿宋" panose="02010609060101010101" charset="-122"/>
              </a:rPr>
              <a:t>读者</a:t>
            </a:r>
            <a:r>
              <a:rPr lang="zh-CN" altLang="en-US" sz="2200" dirty="0">
                <a:latin typeface="宋体" panose="02010600030101010101" pitchFamily="2" charset="-122"/>
                <a:ea typeface="仿宋" panose="02010609060101010101" charset="-122"/>
              </a:rPr>
              <a:t>”</a:t>
            </a:r>
            <a:r>
              <a:rPr lang="zh-CN" altLang="en-US" sz="2200" dirty="0">
                <a:latin typeface="仿宋" panose="02010609060101010101" charset="-122"/>
                <a:ea typeface="仿宋" panose="02010609060101010101" charset="-122"/>
              </a:rPr>
              <a:t>则允许多个，即：</a:t>
            </a:r>
            <a:endParaRPr lang="zh-CN" altLang="en-US" sz="2200" dirty="0">
              <a:latin typeface="仿宋" panose="02010609060101010101" charset="-122"/>
              <a:ea typeface="仿宋" panose="02010609060101010101" charset="-122"/>
            </a:endParaRPr>
          </a:p>
          <a:p>
            <a:pPr marL="742950" lvl="1" indent="-285750">
              <a:lnSpc>
                <a:spcPct val="130000"/>
              </a:lnSpc>
              <a:buFontTx/>
              <a:buChar char="–"/>
            </a:pPr>
            <a:r>
              <a:rPr lang="zh-CN" altLang="en-US" sz="2200" dirty="0"/>
              <a:t>当有写者在写数据时，其他写者和读者必须等待；</a:t>
            </a:r>
            <a:r>
              <a:rPr lang="zh-CN" altLang="en-US" sz="2200" b="0" dirty="0"/>
              <a:t> </a:t>
            </a:r>
            <a:endParaRPr lang="zh-CN" altLang="en-US" sz="2200" dirty="0">
              <a:latin typeface="仿宋" panose="02010609060101010101" charset="-122"/>
              <a:ea typeface="仿宋" panose="02010609060101010101" charset="-122"/>
            </a:endParaRPr>
          </a:p>
          <a:p>
            <a:pPr marL="742950" lvl="1" indent="-285750">
              <a:lnSpc>
                <a:spcPct val="130000"/>
              </a:lnSpc>
              <a:buFontTx/>
              <a:buChar char="–"/>
            </a:pPr>
            <a:r>
              <a:rPr lang="zh-CN" altLang="en-US" sz="2200" dirty="0"/>
              <a:t>当有读者在读数据时，其他写者必须等待；但其他读者可以同时读数据。</a:t>
            </a:r>
            <a:r>
              <a:rPr lang="zh-CN" altLang="en-US" sz="2200" b="0" dirty="0"/>
              <a:t> </a:t>
            </a:r>
            <a:endParaRPr lang="zh-CN" altLang="en-US" sz="2200" dirty="0">
              <a:latin typeface="仿宋" panose="02010609060101010101" charset="-122"/>
              <a:ea typeface="仿宋" panose="02010609060101010101" charset="-122"/>
            </a:endParaRPr>
          </a:p>
        </p:txBody>
      </p:sp>
      <p:sp>
        <p:nvSpPr>
          <p:cNvPr id="5" name="Rectangle 2"/>
          <p:cNvSpPr>
            <a:spLocks noChangeArrowheads="1"/>
          </p:cNvSpPr>
          <p:nvPr/>
        </p:nvSpPr>
        <p:spPr bwMode="auto">
          <a:xfrm>
            <a:off x="2700586" y="-26988"/>
            <a:ext cx="3671614" cy="719139"/>
          </a:xfrm>
          <a:prstGeom prst="rect">
            <a:avLst/>
          </a:prstGeom>
          <a:noFill/>
          <a:ln>
            <a:noFill/>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chemeClr val="accent1">
                    <a:lumMod val="75000"/>
                  </a:schemeClr>
                </a:solidFill>
                <a:latin typeface="黑体" panose="02010609060101010101" pitchFamily="49" charset="-122"/>
                <a:ea typeface="黑体" panose="02010609060101010101" pitchFamily="49" charset="-122"/>
              </a:rPr>
              <a:t>3.4 </a:t>
            </a:r>
            <a:r>
              <a:rPr lang="zh-CN" altLang="en-US" sz="4000" dirty="0" smtClean="0">
                <a:solidFill>
                  <a:schemeClr val="accent1">
                    <a:lumMod val="75000"/>
                  </a:schemeClr>
                </a:solidFill>
                <a:latin typeface="黑体" panose="02010609060101010101" pitchFamily="49" charset="-122"/>
                <a:ea typeface="黑体" panose="02010609060101010101" pitchFamily="49" charset="-122"/>
              </a:rPr>
              <a:t>进程同步</a:t>
            </a:r>
            <a:endParaRPr lang="zh-CN" altLang="en-US" sz="4000" dirty="0">
              <a:solidFill>
                <a:schemeClr val="accent1">
                  <a:lumMod val="75000"/>
                </a:schemeClr>
              </a:solidFill>
              <a:latin typeface="黑体" panose="02010609060101010101" pitchFamily="49" charset="-122"/>
              <a:ea typeface="黑体" panose="02010609060101010101" pitchFamily="49" charset="-122"/>
            </a:endParaRPr>
          </a:p>
        </p:txBody>
      </p:sp>
      <p:sp>
        <p:nvSpPr>
          <p:cNvPr id="6" name="矩形 5"/>
          <p:cNvSpPr/>
          <p:nvPr/>
        </p:nvSpPr>
        <p:spPr>
          <a:xfrm>
            <a:off x="395536" y="764706"/>
            <a:ext cx="5256584" cy="584775"/>
          </a:xfrm>
          <a:prstGeom prst="rect">
            <a:avLst/>
          </a:prstGeom>
        </p:spPr>
        <p:txBody>
          <a:bodyPr wrap="square">
            <a:spAutoFit/>
          </a:bodyPr>
          <a:lstStyle/>
          <a:p>
            <a:r>
              <a:rPr lang="en-US" altLang="zh-CN" sz="3200" kern="0" dirty="0" smtClean="0">
                <a:solidFill>
                  <a:srgbClr val="0000FF"/>
                </a:solidFill>
                <a:latin typeface="+mn-ea"/>
              </a:rPr>
              <a:t>3.4.3 </a:t>
            </a:r>
            <a:r>
              <a:rPr lang="zh-CN" altLang="en-US" sz="3200" kern="0" dirty="0" smtClean="0">
                <a:solidFill>
                  <a:srgbClr val="0000FF"/>
                </a:solidFill>
                <a:latin typeface="+mn-ea"/>
              </a:rPr>
              <a:t>经典进程同步问题</a:t>
            </a:r>
            <a:endParaRPr lang="zh-CN" altLang="en-US" sz="3200" dirty="0"/>
          </a:p>
        </p:txBody>
      </p:sp>
    </p:spTree>
  </p:cSld>
  <p:clrMapOvr>
    <a:masterClrMapping/>
  </p:clrMapOvr>
  <p:transition>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209550" y="601663"/>
            <a:ext cx="8713788" cy="609600"/>
          </a:xfrm>
          <a:prstGeom prst="rect">
            <a:avLst/>
          </a:prstGeom>
          <a:noFill/>
          <a:ln w="9525">
            <a:noFill/>
            <a:miter lim="800000"/>
          </a:ln>
        </p:spPr>
        <p:txBody>
          <a:bodyPr anchor="ctr"/>
          <a:lstStyle/>
          <a:p>
            <a:pPr>
              <a:spcBef>
                <a:spcPct val="0"/>
              </a:spcBef>
            </a:pPr>
            <a:r>
              <a:rPr lang="en-US" altLang="zh-CN" sz="2800" dirty="0">
                <a:solidFill>
                  <a:srgbClr val="C00000"/>
                </a:solidFill>
                <a:latin typeface="仿宋" panose="02010609060101010101" charset="-122"/>
                <a:ea typeface="仿宋" panose="02010609060101010101" charset="-122"/>
              </a:rPr>
              <a:t>3. </a:t>
            </a:r>
            <a:r>
              <a:rPr lang="zh-CN" altLang="en-US" sz="2800" dirty="0">
                <a:solidFill>
                  <a:srgbClr val="C00000"/>
                </a:solidFill>
                <a:latin typeface="仿宋" panose="02010609060101010101" charset="-122"/>
                <a:ea typeface="仿宋" panose="02010609060101010101" charset="-122"/>
              </a:rPr>
              <a:t>读者－写者问题</a:t>
            </a:r>
            <a:r>
              <a:rPr lang="en-US" altLang="zh-CN" sz="2800" dirty="0">
                <a:solidFill>
                  <a:srgbClr val="C00000"/>
                </a:solidFill>
                <a:ea typeface="MS PGothic" panose="020B0600070205080204" pitchFamily="34" charset="-128"/>
              </a:rPr>
              <a:t>(the readers-writers problem)</a:t>
            </a:r>
            <a:endParaRPr lang="en-US" altLang="zh-CN" sz="2800" dirty="0">
              <a:solidFill>
                <a:srgbClr val="C00000"/>
              </a:solidFill>
              <a:ea typeface="MS PGothic" panose="020B0600070205080204" pitchFamily="34" charset="-128"/>
            </a:endParaRPr>
          </a:p>
        </p:txBody>
      </p:sp>
      <p:sp>
        <p:nvSpPr>
          <p:cNvPr id="78851" name="Rectangle 3"/>
          <p:cNvSpPr>
            <a:spLocks noChangeArrowheads="1"/>
          </p:cNvSpPr>
          <p:nvPr/>
        </p:nvSpPr>
        <p:spPr bwMode="auto">
          <a:xfrm>
            <a:off x="468313" y="1412875"/>
            <a:ext cx="8424862" cy="3200400"/>
          </a:xfrm>
          <a:prstGeom prst="rect">
            <a:avLst/>
          </a:prstGeom>
          <a:noFill/>
          <a:ln w="9525">
            <a:noFill/>
            <a:miter lim="800000"/>
          </a:ln>
        </p:spPr>
        <p:txBody>
          <a:bodyPr/>
          <a:lstStyle/>
          <a:p>
            <a:pPr marL="342900" indent="-342900">
              <a:buFontTx/>
              <a:buChar char="•"/>
            </a:pPr>
            <a:endParaRPr lang="zh-CN" altLang="en-US" sz="3600" b="0"/>
          </a:p>
        </p:txBody>
      </p:sp>
      <p:sp>
        <p:nvSpPr>
          <p:cNvPr id="78852" name="Rectangle 4"/>
          <p:cNvSpPr>
            <a:spLocks noChangeArrowheads="1"/>
          </p:cNvSpPr>
          <p:nvPr/>
        </p:nvSpPr>
        <p:spPr bwMode="auto">
          <a:xfrm>
            <a:off x="179388" y="1196975"/>
            <a:ext cx="8641083" cy="2736851"/>
          </a:xfrm>
          <a:prstGeom prst="rect">
            <a:avLst/>
          </a:prstGeom>
          <a:noFill/>
          <a:ln w="9525">
            <a:noFill/>
            <a:miter lim="800000"/>
          </a:ln>
        </p:spPr>
        <p:txBody>
          <a:bodyPr/>
          <a:lstStyle/>
          <a:p>
            <a:pPr marL="342900" indent="-342900">
              <a:lnSpc>
                <a:spcPct val="130000"/>
              </a:lnSpc>
              <a:buFont typeface="Wingdings" panose="05000000000000000000" pitchFamily="2" charset="2"/>
              <a:buChar char="n"/>
            </a:pPr>
            <a:r>
              <a:rPr lang="zh-CN" altLang="en-US" sz="2400" dirty="0" smtClean="0">
                <a:solidFill>
                  <a:srgbClr val="7030A0"/>
                </a:solidFill>
                <a:latin typeface="仿宋" panose="02010609060101010101" charset="-122"/>
                <a:ea typeface="仿宋" panose="02010609060101010101" charset="-122"/>
              </a:rPr>
              <a:t>问题分析及信号量</a:t>
            </a:r>
            <a:r>
              <a:rPr lang="zh-CN" altLang="en-US" sz="2400" dirty="0">
                <a:solidFill>
                  <a:srgbClr val="7030A0"/>
                </a:solidFill>
                <a:latin typeface="仿宋" panose="02010609060101010101" charset="-122"/>
                <a:ea typeface="仿宋" panose="02010609060101010101" charset="-122"/>
              </a:rPr>
              <a:t>设置：</a:t>
            </a:r>
            <a:endParaRPr lang="zh-CN" altLang="en-US" sz="2400" dirty="0">
              <a:solidFill>
                <a:srgbClr val="7030A0"/>
              </a:solidFill>
              <a:latin typeface="仿宋" panose="02010609060101010101" charset="-122"/>
              <a:ea typeface="仿宋" panose="02010609060101010101" charset="-122"/>
            </a:endParaRPr>
          </a:p>
          <a:p>
            <a:pPr marL="742950" lvl="1" indent="-285750">
              <a:lnSpc>
                <a:spcPct val="130000"/>
              </a:lnSpc>
              <a:buFontTx/>
              <a:buChar char="–"/>
            </a:pPr>
            <a:r>
              <a:rPr lang="zh-CN" altLang="en-US" sz="2200" dirty="0">
                <a:latin typeface="仿宋" panose="02010609060101010101" charset="-122"/>
                <a:ea typeface="仿宋" panose="02010609060101010101" charset="-122"/>
              </a:rPr>
              <a:t>信号量</a:t>
            </a:r>
            <a:r>
              <a:rPr lang="en-US" altLang="zh-CN" sz="2200" dirty="0" err="1">
                <a:solidFill>
                  <a:schemeClr val="accent1"/>
                </a:solidFill>
                <a:latin typeface="仿宋" panose="02010609060101010101" charset="-122"/>
                <a:ea typeface="仿宋" panose="02010609060101010101" charset="-122"/>
              </a:rPr>
              <a:t>wmutex</a:t>
            </a:r>
            <a:r>
              <a:rPr lang="zh-CN" altLang="en-US" sz="2200" dirty="0">
                <a:latin typeface="仿宋" panose="02010609060101010101" charset="-122"/>
                <a:ea typeface="仿宋" panose="02010609060101010101" charset="-122"/>
              </a:rPr>
              <a:t>表示</a:t>
            </a:r>
            <a:r>
              <a:rPr lang="en-US" altLang="zh-CN" sz="2200" dirty="0">
                <a:latin typeface="宋体" panose="02010600030101010101" pitchFamily="2" charset="-122"/>
                <a:ea typeface="仿宋" panose="02010609060101010101" charset="-122"/>
              </a:rPr>
              <a:t>“</a:t>
            </a:r>
            <a:r>
              <a:rPr lang="zh-CN" altLang="en-US" sz="2200" dirty="0">
                <a:latin typeface="仿宋" panose="02010609060101010101" charset="-122"/>
                <a:ea typeface="仿宋" panose="02010609060101010101" charset="-122"/>
              </a:rPr>
              <a:t>允许写</a:t>
            </a:r>
            <a:r>
              <a:rPr lang="en-US" altLang="zh-CN" sz="2200" dirty="0">
                <a:latin typeface="宋体" panose="02010600030101010101" pitchFamily="2" charset="-122"/>
                <a:ea typeface="仿宋" panose="02010609060101010101" charset="-122"/>
              </a:rPr>
              <a:t>”</a:t>
            </a:r>
            <a:r>
              <a:rPr lang="zh-CN" altLang="en-US" sz="2200" dirty="0" smtClean="0">
                <a:latin typeface="仿宋" panose="02010609060101010101" charset="-122"/>
                <a:ea typeface="仿宋" panose="02010609060101010101" charset="-122"/>
              </a:rPr>
              <a:t>，写者与其他进程互斥</a:t>
            </a:r>
            <a:r>
              <a:rPr lang="zh-CN" altLang="en-US" sz="2200" dirty="0">
                <a:latin typeface="仿宋" panose="02010609060101010101" charset="-122"/>
                <a:ea typeface="仿宋" panose="02010609060101010101" charset="-122"/>
              </a:rPr>
              <a:t>使用</a:t>
            </a:r>
            <a:r>
              <a:rPr lang="zh-CN" altLang="en-US" sz="2200" dirty="0" smtClean="0">
                <a:latin typeface="仿宋" panose="02010609060101010101" charset="-122"/>
                <a:ea typeface="仿宋" panose="02010609060101010101" charset="-122"/>
              </a:rPr>
              <a:t>数据</a:t>
            </a:r>
            <a:endParaRPr lang="zh-CN" altLang="en-US" sz="2200" dirty="0">
              <a:latin typeface="仿宋" panose="02010609060101010101" charset="-122"/>
              <a:ea typeface="仿宋" panose="02010609060101010101" charset="-122"/>
            </a:endParaRPr>
          </a:p>
          <a:p>
            <a:pPr marL="742950" lvl="1" indent="-285750">
              <a:lnSpc>
                <a:spcPct val="130000"/>
              </a:lnSpc>
              <a:buFontTx/>
              <a:buChar char="–"/>
            </a:pPr>
            <a:r>
              <a:rPr lang="zh-CN" altLang="en-US" sz="2200" dirty="0">
                <a:latin typeface="仿宋" panose="02010609060101010101" charset="-122"/>
                <a:ea typeface="仿宋" panose="02010609060101010101" charset="-122"/>
              </a:rPr>
              <a:t>公共整形</a:t>
            </a:r>
            <a:r>
              <a:rPr lang="zh-CN" altLang="en-US" sz="2200" dirty="0" smtClean="0">
                <a:latin typeface="仿宋" panose="02010609060101010101" charset="-122"/>
                <a:ea typeface="仿宋" panose="02010609060101010101" charset="-122"/>
              </a:rPr>
              <a:t>变量</a:t>
            </a:r>
            <a:r>
              <a:rPr lang="en-US" altLang="zh-CN" sz="2200" dirty="0" err="1" smtClean="0">
                <a:solidFill>
                  <a:schemeClr val="accent1"/>
                </a:solidFill>
                <a:latin typeface="仿宋" panose="02010609060101010101" charset="-122"/>
                <a:ea typeface="仿宋" panose="02010609060101010101" charset="-122"/>
              </a:rPr>
              <a:t>readcount</a:t>
            </a:r>
            <a:r>
              <a:rPr lang="zh-CN" altLang="en-US" sz="2200" dirty="0">
                <a:latin typeface="仿宋" panose="02010609060101010101" charset="-122"/>
                <a:ea typeface="仿宋" panose="02010609060101010101" charset="-122"/>
              </a:rPr>
              <a:t>表示</a:t>
            </a:r>
            <a:r>
              <a:rPr lang="zh-CN" altLang="en-US" sz="2200" dirty="0">
                <a:latin typeface="宋体" panose="02010600030101010101" pitchFamily="2" charset="-122"/>
                <a:ea typeface="仿宋" panose="02010609060101010101" charset="-122"/>
              </a:rPr>
              <a:t>“</a:t>
            </a:r>
            <a:r>
              <a:rPr lang="zh-CN" altLang="en-US" sz="2200" dirty="0">
                <a:latin typeface="仿宋" panose="02010609060101010101" charset="-122"/>
                <a:ea typeface="仿宋" panose="02010609060101010101" charset="-122"/>
              </a:rPr>
              <a:t>正在读</a:t>
            </a:r>
            <a:r>
              <a:rPr lang="zh-CN" altLang="en-US" sz="2200" dirty="0">
                <a:latin typeface="宋体" panose="02010600030101010101" pitchFamily="2" charset="-122"/>
                <a:ea typeface="仿宋" panose="02010609060101010101" charset="-122"/>
              </a:rPr>
              <a:t>”</a:t>
            </a:r>
            <a:r>
              <a:rPr lang="zh-CN" altLang="en-US" sz="2200" dirty="0">
                <a:latin typeface="仿宋" panose="02010609060101010101" charset="-122"/>
                <a:ea typeface="仿宋" panose="02010609060101010101" charset="-122"/>
              </a:rPr>
              <a:t>的读者</a:t>
            </a:r>
            <a:r>
              <a:rPr lang="zh-CN" altLang="en-US" sz="2200" dirty="0" smtClean="0">
                <a:latin typeface="仿宋" panose="02010609060101010101" charset="-122"/>
                <a:ea typeface="仿宋" panose="02010609060101010101" charset="-122"/>
              </a:rPr>
              <a:t>数</a:t>
            </a:r>
            <a:endParaRPr lang="zh-CN" altLang="en-US" sz="2200" dirty="0">
              <a:latin typeface="仿宋" panose="02010609060101010101" charset="-122"/>
              <a:ea typeface="仿宋" panose="02010609060101010101" charset="-122"/>
            </a:endParaRPr>
          </a:p>
          <a:p>
            <a:pPr marL="742950" lvl="1" indent="-285750">
              <a:lnSpc>
                <a:spcPct val="130000"/>
              </a:lnSpc>
              <a:buFontTx/>
              <a:buChar char="–"/>
            </a:pPr>
            <a:r>
              <a:rPr lang="zh-CN" altLang="en-US" sz="2200" dirty="0" smtClean="0">
                <a:latin typeface="仿宋" panose="02010609060101010101" charset="-122"/>
                <a:ea typeface="仿宋" panose="02010609060101010101" charset="-122"/>
              </a:rPr>
              <a:t>信号量</a:t>
            </a:r>
            <a:r>
              <a:rPr lang="en-US" altLang="zh-CN" sz="2200" dirty="0" err="1" smtClean="0">
                <a:solidFill>
                  <a:schemeClr val="accent1"/>
                </a:solidFill>
                <a:latin typeface="仿宋" panose="02010609060101010101" charset="-122"/>
                <a:ea typeface="仿宋" panose="02010609060101010101" charset="-122"/>
              </a:rPr>
              <a:t>rmutex</a:t>
            </a:r>
            <a:r>
              <a:rPr lang="zh-CN" altLang="en-US" sz="2200" dirty="0">
                <a:latin typeface="仿宋" panose="02010609060101010101" charset="-122"/>
                <a:ea typeface="仿宋" panose="02010609060101010101" charset="-122"/>
              </a:rPr>
              <a:t>：实现多个读者</a:t>
            </a:r>
            <a:r>
              <a:rPr lang="zh-CN" altLang="en-US" sz="2200" dirty="0" smtClean="0">
                <a:latin typeface="仿宋" panose="02010609060101010101" charset="-122"/>
                <a:ea typeface="仿宋" panose="02010609060101010101" charset="-122"/>
              </a:rPr>
              <a:t>对</a:t>
            </a:r>
            <a:r>
              <a:rPr lang="en-US" altLang="zh-CN" sz="2200" dirty="0" err="1" smtClean="0">
                <a:latin typeface="仿宋" panose="02010609060101010101" charset="-122"/>
                <a:ea typeface="仿宋" panose="02010609060101010101" charset="-122"/>
              </a:rPr>
              <a:t>readcount</a:t>
            </a:r>
            <a:r>
              <a:rPr lang="zh-CN" altLang="en-US" sz="2200" dirty="0">
                <a:latin typeface="仿宋" panose="02010609060101010101" charset="-122"/>
                <a:ea typeface="仿宋" panose="02010609060101010101" charset="-122"/>
              </a:rPr>
              <a:t>的互斥</a:t>
            </a:r>
            <a:r>
              <a:rPr lang="zh-CN" altLang="en-US" sz="2200" dirty="0" smtClean="0">
                <a:latin typeface="仿宋" panose="02010609060101010101" charset="-122"/>
                <a:ea typeface="仿宋" panose="02010609060101010101" charset="-122"/>
              </a:rPr>
              <a:t>操作</a:t>
            </a:r>
            <a:endParaRPr lang="zh-CN" altLang="en-US" sz="2200" dirty="0">
              <a:latin typeface="仿宋" panose="02010609060101010101" charset="-122"/>
              <a:ea typeface="仿宋" panose="02010609060101010101" charset="-122"/>
            </a:endParaRPr>
          </a:p>
        </p:txBody>
      </p:sp>
      <p:sp>
        <p:nvSpPr>
          <p:cNvPr id="5" name="Rectangle 2"/>
          <p:cNvSpPr>
            <a:spLocks noChangeArrowheads="1"/>
          </p:cNvSpPr>
          <p:nvPr/>
        </p:nvSpPr>
        <p:spPr bwMode="auto">
          <a:xfrm>
            <a:off x="349251" y="4292602"/>
            <a:ext cx="8424863" cy="1985159"/>
          </a:xfrm>
          <a:prstGeom prst="rect">
            <a:avLst/>
          </a:prstGeom>
          <a:noFill/>
          <a:ln w="9525" algn="ctr">
            <a:noFill/>
            <a:miter lim="800000"/>
          </a:ln>
        </p:spPr>
        <p:txBody>
          <a:bodyPr>
            <a:spAutoFit/>
          </a:bodyPr>
          <a:lstStyle/>
          <a:p>
            <a:pPr eaLnBrk="1" hangingPunct="1">
              <a:spcBef>
                <a:spcPct val="50000"/>
              </a:spcBef>
              <a:buClr>
                <a:schemeClr val="tx1"/>
              </a:buClr>
            </a:pPr>
            <a:r>
              <a:rPr kumimoji="1" lang="zh-CN" altLang="en-US" sz="2400" dirty="0">
                <a:latin typeface="Times New Roman" panose="02020603050405020304" pitchFamily="18" charset="0"/>
              </a:rPr>
              <a:t>  </a:t>
            </a:r>
            <a:r>
              <a:rPr kumimoji="1" lang="en-US" altLang="zh-CN" sz="2200" dirty="0" err="1"/>
              <a:t>wmutex:semaphore</a:t>
            </a:r>
            <a:r>
              <a:rPr kumimoji="1" lang="en-US" altLang="zh-CN" sz="2200" dirty="0"/>
              <a:t>=1    //</a:t>
            </a:r>
            <a:r>
              <a:rPr kumimoji="1" lang="zh-CN" altLang="en-US" sz="2200" dirty="0"/>
              <a:t>读者与写者之间、写者与</a:t>
            </a:r>
            <a:endParaRPr kumimoji="1" lang="zh-CN" altLang="en-US" sz="2200" dirty="0"/>
          </a:p>
          <a:p>
            <a:pPr eaLnBrk="1" hangingPunct="1">
              <a:spcBef>
                <a:spcPct val="50000"/>
              </a:spcBef>
              <a:buClr>
                <a:schemeClr val="tx1"/>
              </a:buClr>
            </a:pPr>
            <a:r>
              <a:rPr kumimoji="1" lang="zh-CN" altLang="en-US" sz="2200" dirty="0"/>
              <a:t>                                           写者之间互斥使用共享数据</a:t>
            </a:r>
            <a:endParaRPr kumimoji="1" lang="zh-CN" altLang="en-US" sz="2200" dirty="0"/>
          </a:p>
          <a:p>
            <a:pPr eaLnBrk="1" hangingPunct="1">
              <a:spcBef>
                <a:spcPct val="50000"/>
              </a:spcBef>
              <a:buClr>
                <a:schemeClr val="tx1"/>
              </a:buClr>
            </a:pPr>
            <a:r>
              <a:rPr kumimoji="1" lang="en-US" altLang="zh-CN" sz="2200" dirty="0"/>
              <a:t> </a:t>
            </a:r>
            <a:r>
              <a:rPr kumimoji="1" lang="en-US" altLang="zh-CN" sz="2200" dirty="0" err="1"/>
              <a:t>readcount</a:t>
            </a:r>
            <a:r>
              <a:rPr kumimoji="1" lang="en-US" altLang="zh-CN" sz="2200" dirty="0"/>
              <a:t>: </a:t>
            </a:r>
            <a:r>
              <a:rPr kumimoji="1" lang="en-US" altLang="zh-CN" sz="2200" dirty="0" err="1"/>
              <a:t>int</a:t>
            </a:r>
            <a:r>
              <a:rPr kumimoji="1" lang="en-US" altLang="zh-CN" sz="2200" dirty="0"/>
              <a:t> = 0;         //</a:t>
            </a:r>
            <a:r>
              <a:rPr kumimoji="1" lang="zh-CN" altLang="en-US" sz="2200" dirty="0"/>
              <a:t>当前正在读的读者数量           </a:t>
            </a:r>
            <a:r>
              <a:rPr kumimoji="1" lang="zh-CN" altLang="en-US" sz="2200" dirty="0" smtClean="0"/>
              <a:t>                                          </a:t>
            </a:r>
            <a:endParaRPr kumimoji="1" lang="zh-CN" altLang="en-US" sz="2200" dirty="0"/>
          </a:p>
          <a:p>
            <a:pPr eaLnBrk="1" hangingPunct="1">
              <a:spcBef>
                <a:spcPct val="50000"/>
              </a:spcBef>
              <a:buClr>
                <a:schemeClr val="tx1"/>
              </a:buClr>
            </a:pPr>
            <a:r>
              <a:rPr kumimoji="1" lang="en-US" altLang="zh-CN" sz="2200" dirty="0"/>
              <a:t> </a:t>
            </a:r>
            <a:r>
              <a:rPr kumimoji="1" lang="en-US" altLang="zh-CN" sz="2200" dirty="0" err="1"/>
              <a:t>rmutex</a:t>
            </a:r>
            <a:r>
              <a:rPr kumimoji="1" lang="en-US" altLang="zh-CN" sz="2200" dirty="0"/>
              <a:t> :semaphore =  1      //</a:t>
            </a:r>
            <a:r>
              <a:rPr kumimoji="1" lang="zh-CN" altLang="en-US" sz="2200" dirty="0"/>
              <a:t>多个读者互斥使用</a:t>
            </a:r>
            <a:r>
              <a:rPr kumimoji="1" lang="en-US" altLang="zh-CN" sz="2200" dirty="0" err="1"/>
              <a:t>readcount</a:t>
            </a:r>
            <a:endParaRPr kumimoji="1" lang="en-US" altLang="zh-CN" sz="2200" dirty="0"/>
          </a:p>
        </p:txBody>
      </p:sp>
      <p:sp>
        <p:nvSpPr>
          <p:cNvPr id="2" name="下箭头 1"/>
          <p:cNvSpPr>
            <a:spLocks noChangeArrowheads="1"/>
          </p:cNvSpPr>
          <p:nvPr/>
        </p:nvSpPr>
        <p:spPr bwMode="auto">
          <a:xfrm>
            <a:off x="3276600" y="3429000"/>
            <a:ext cx="863600" cy="863600"/>
          </a:xfrm>
          <a:prstGeom prst="downArrow">
            <a:avLst>
              <a:gd name="adj1" fmla="val 50000"/>
              <a:gd name="adj2" fmla="val 50000"/>
            </a:avLst>
          </a:prstGeom>
          <a:solidFill>
            <a:schemeClr val="tx2"/>
          </a:solidFill>
          <a:ln w="9525">
            <a:noFill/>
            <a:miter lim="800000"/>
          </a:ln>
        </p:spPr>
        <p:txBody>
          <a:bodyPr/>
          <a:lstStyle/>
          <a:p>
            <a:pPr marL="609600" indent="-609600"/>
            <a:endParaRPr lang="zh-CN" altLang="en-US"/>
          </a:p>
        </p:txBody>
      </p:sp>
      <p:sp>
        <p:nvSpPr>
          <p:cNvPr id="78855" name="Rectangle 2"/>
          <p:cNvSpPr>
            <a:spLocks noChangeArrowheads="1"/>
          </p:cNvSpPr>
          <p:nvPr/>
        </p:nvSpPr>
        <p:spPr bwMode="auto">
          <a:xfrm>
            <a:off x="2339977" y="-26988"/>
            <a:ext cx="5544393" cy="792163"/>
          </a:xfrm>
          <a:prstGeom prst="rect">
            <a:avLst/>
          </a:prstGeom>
          <a:noFill/>
          <a:ln w="9525">
            <a:noFill/>
            <a:miter lim="800000"/>
          </a:ln>
        </p:spPr>
        <p:txBody>
          <a:bodyPr anchor="ctr"/>
          <a:lstStyle/>
          <a:p>
            <a:pPr>
              <a:spcBef>
                <a:spcPct val="0"/>
              </a:spcBef>
            </a:pPr>
            <a:r>
              <a:rPr lang="en-US" altLang="zh-CN" sz="3600" dirty="0" smtClean="0">
                <a:solidFill>
                  <a:srgbClr val="0000FF"/>
                </a:solidFill>
                <a:latin typeface="黑体" panose="02010609060101010101" pitchFamily="49" charset="-122"/>
                <a:ea typeface="黑体" panose="02010609060101010101" pitchFamily="49" charset="-122"/>
              </a:rPr>
              <a:t>3.4.3 </a:t>
            </a:r>
            <a:r>
              <a:rPr lang="zh-CN" altLang="en-US" sz="3600" dirty="0" smtClean="0">
                <a:solidFill>
                  <a:srgbClr val="0000FF"/>
                </a:solidFill>
                <a:latin typeface="黑体" panose="02010609060101010101" pitchFamily="49" charset="-122"/>
                <a:ea typeface="黑体" panose="02010609060101010101" pitchFamily="49" charset="-122"/>
              </a:rPr>
              <a:t>经典</a:t>
            </a:r>
            <a:r>
              <a:rPr lang="zh-CN" altLang="en-US" sz="3600" dirty="0">
                <a:solidFill>
                  <a:srgbClr val="0000FF"/>
                </a:solidFill>
                <a:latin typeface="黑体" panose="02010609060101010101" pitchFamily="49" charset="-122"/>
                <a:ea typeface="黑体" panose="02010609060101010101" pitchFamily="49" charset="-122"/>
              </a:rPr>
              <a:t>进程同步</a:t>
            </a:r>
            <a:r>
              <a:rPr lang="zh-CN" altLang="en-US" sz="3600" dirty="0" smtClean="0">
                <a:solidFill>
                  <a:srgbClr val="0000FF"/>
                </a:solidFill>
                <a:latin typeface="黑体" panose="02010609060101010101" pitchFamily="49" charset="-122"/>
                <a:ea typeface="黑体" panose="02010609060101010101" pitchFamily="49" charset="-122"/>
              </a:rPr>
              <a:t>问题</a:t>
            </a:r>
            <a:endParaRPr lang="en-US" altLang="zh-CN" sz="3600" dirty="0">
              <a:solidFill>
                <a:srgbClr val="0000FF"/>
              </a:solidFill>
              <a:latin typeface="黑体" panose="02010609060101010101" pitchFamily="49" charset="-122"/>
              <a:ea typeface="黑体" panose="02010609060101010101"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8852">
                                            <p:txEl>
                                              <p:pRg st="1" end="1"/>
                                            </p:txEl>
                                          </p:spTgt>
                                        </p:tgtEl>
                                        <p:attrNameLst>
                                          <p:attrName>style.visibility</p:attrName>
                                        </p:attrNameLst>
                                      </p:cBhvr>
                                      <p:to>
                                        <p:strVal val="visible"/>
                                      </p:to>
                                    </p:set>
                                    <p:animEffect transition="in" filter="box(in)">
                                      <p:cBhvr>
                                        <p:cTn id="7" dur="500"/>
                                        <p:tgtEl>
                                          <p:spTgt spid="7885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8852">
                                            <p:txEl>
                                              <p:pRg st="2" end="2"/>
                                            </p:txEl>
                                          </p:spTgt>
                                        </p:tgtEl>
                                        <p:attrNameLst>
                                          <p:attrName>style.visibility</p:attrName>
                                        </p:attrNameLst>
                                      </p:cBhvr>
                                      <p:to>
                                        <p:strVal val="visible"/>
                                      </p:to>
                                    </p:set>
                                    <p:animEffect transition="in" filter="box(in)">
                                      <p:cBhvr>
                                        <p:cTn id="12" dur="500"/>
                                        <p:tgtEl>
                                          <p:spTgt spid="7885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8852">
                                            <p:txEl>
                                              <p:pRg st="3" end="3"/>
                                            </p:txEl>
                                          </p:spTgt>
                                        </p:tgtEl>
                                        <p:attrNameLst>
                                          <p:attrName>style.visibility</p:attrName>
                                        </p:attrNameLst>
                                      </p:cBhvr>
                                      <p:to>
                                        <p:strVal val="visible"/>
                                      </p:to>
                                    </p:set>
                                    <p:animEffect transition="in" filter="box(in)">
                                      <p:cBhvr>
                                        <p:cTn id="17" dur="500"/>
                                        <p:tgtEl>
                                          <p:spTgt spid="7885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ChangeArrowheads="1"/>
          </p:cNvSpPr>
          <p:nvPr/>
        </p:nvSpPr>
        <p:spPr bwMode="auto">
          <a:xfrm>
            <a:off x="2268540" y="7937"/>
            <a:ext cx="3959225" cy="792163"/>
          </a:xfrm>
          <a:prstGeom prst="rect">
            <a:avLst/>
          </a:prstGeom>
          <a:noFill/>
          <a:ln w="9525">
            <a:noFill/>
            <a:miter lim="800000"/>
          </a:ln>
        </p:spPr>
        <p:txBody>
          <a:bodyPr anchor="ctr"/>
          <a:lstStyle/>
          <a:p>
            <a:pPr>
              <a:spcBef>
                <a:spcPct val="0"/>
              </a:spcBef>
            </a:pPr>
            <a:r>
              <a:rPr lang="en-US" altLang="zh-CN" sz="3200" dirty="0">
                <a:solidFill>
                  <a:srgbClr val="C00000"/>
                </a:solidFill>
                <a:latin typeface="仿宋" panose="02010609060101010101" charset="-122"/>
                <a:ea typeface="仿宋" panose="02010609060101010101" charset="-122"/>
              </a:rPr>
              <a:t>3. </a:t>
            </a:r>
            <a:r>
              <a:rPr lang="zh-CN" altLang="en-US" sz="3200" dirty="0">
                <a:solidFill>
                  <a:srgbClr val="C00000"/>
                </a:solidFill>
                <a:latin typeface="仿宋" panose="02010609060101010101" charset="-122"/>
                <a:ea typeface="仿宋" panose="02010609060101010101" charset="-122"/>
              </a:rPr>
              <a:t>读者－写者问题</a:t>
            </a:r>
            <a:endParaRPr lang="en-US" altLang="zh-CN" sz="3200" dirty="0">
              <a:solidFill>
                <a:srgbClr val="C00000"/>
              </a:solidFill>
              <a:ea typeface="MS PGothic" panose="020B0600070205080204" pitchFamily="34" charset="-128"/>
            </a:endParaRPr>
          </a:p>
        </p:txBody>
      </p:sp>
      <p:sp>
        <p:nvSpPr>
          <p:cNvPr id="4" name="矩形 3"/>
          <p:cNvSpPr/>
          <p:nvPr/>
        </p:nvSpPr>
        <p:spPr>
          <a:xfrm>
            <a:off x="611560" y="764705"/>
            <a:ext cx="2736304" cy="461665"/>
          </a:xfrm>
          <a:prstGeom prst="rect">
            <a:avLst/>
          </a:prstGeom>
        </p:spPr>
        <p:txBody>
          <a:bodyPr wrap="square">
            <a:spAutoFit/>
          </a:bodyPr>
          <a:lstStyle/>
          <a:p>
            <a:pPr marL="342900" indent="-342900">
              <a:buFont typeface="Wingdings" panose="05000000000000000000" pitchFamily="2" charset="2"/>
              <a:buChar char="n"/>
            </a:pPr>
            <a:r>
              <a:rPr lang="zh-CN" altLang="en-US" sz="2400" dirty="0" smtClean="0">
                <a:solidFill>
                  <a:srgbClr val="7030A0"/>
                </a:solidFill>
                <a:latin typeface="仿宋" panose="02010609060101010101" charset="-122"/>
                <a:ea typeface="仿宋" panose="02010609060101010101" charset="-122"/>
              </a:rPr>
              <a:t>算法描述：</a:t>
            </a:r>
            <a:endParaRPr lang="zh-CN" altLang="en-US" sz="2400" dirty="0">
              <a:solidFill>
                <a:srgbClr val="7030A0"/>
              </a:solidFill>
              <a:latin typeface="仿宋" panose="02010609060101010101" charset="-122"/>
              <a:ea typeface="仿宋" panose="02010609060101010101" charset="-122"/>
            </a:endParaRPr>
          </a:p>
        </p:txBody>
      </p:sp>
      <p:sp>
        <p:nvSpPr>
          <p:cNvPr id="5" name="Rectangle 2"/>
          <p:cNvSpPr>
            <a:spLocks noChangeArrowheads="1"/>
          </p:cNvSpPr>
          <p:nvPr/>
        </p:nvSpPr>
        <p:spPr bwMode="auto">
          <a:xfrm>
            <a:off x="251520" y="1412778"/>
            <a:ext cx="4464496" cy="4561249"/>
          </a:xfrm>
          <a:prstGeom prst="rect">
            <a:avLst/>
          </a:prstGeom>
          <a:noFill/>
          <a:ln>
            <a:noFill/>
          </a:ln>
          <a:effectLst>
            <a:outerShdw dist="17961" dir="2700000" algn="ctr" rotWithShape="0">
              <a:schemeClr val="accent1">
                <a:gamma/>
                <a:shade val="60000"/>
                <a:invGamma/>
                <a:alpha val="50000"/>
              </a:schemeClr>
            </a:outerShdw>
          </a:effectLst>
        </p:spPr>
        <p:txBody>
          <a:bodyPr wrap="square" anchor="ctr">
            <a:spAutoFit/>
          </a:bodyPr>
          <a:lstStyle/>
          <a:p>
            <a:pPr eaLnBrk="1" hangingPunct="1">
              <a:lnSpc>
                <a:spcPct val="90000"/>
              </a:lnSpc>
              <a:spcBef>
                <a:spcPct val="50000"/>
              </a:spcBef>
              <a:buClr>
                <a:schemeClr val="tx1"/>
              </a:buClr>
              <a:defRPr/>
            </a:pPr>
            <a:r>
              <a:rPr lang="en-US" altLang="zh-CN" sz="2400" dirty="0" smtClean="0"/>
              <a:t>semaphore </a:t>
            </a:r>
            <a:r>
              <a:rPr lang="en-US" altLang="zh-CN" sz="2400" dirty="0" err="1" smtClean="0"/>
              <a:t>wmutex,rmutex</a:t>
            </a:r>
            <a:r>
              <a:rPr lang="en-US" altLang="zh-CN" sz="2400" dirty="0" smtClean="0"/>
              <a:t>;</a:t>
            </a:r>
            <a:endParaRPr lang="en-US" altLang="zh-CN" sz="2400" dirty="0" smtClean="0"/>
          </a:p>
          <a:p>
            <a:pPr eaLnBrk="1" hangingPunct="1">
              <a:lnSpc>
                <a:spcPct val="90000"/>
              </a:lnSpc>
              <a:spcBef>
                <a:spcPct val="50000"/>
              </a:spcBef>
              <a:buClr>
                <a:schemeClr val="tx1"/>
              </a:buClr>
              <a:defRPr/>
            </a:pPr>
            <a:r>
              <a:rPr lang="en-US" altLang="zh-CN" sz="2400" dirty="0" err="1" smtClean="0"/>
              <a:t>int</a:t>
            </a:r>
            <a:r>
              <a:rPr lang="en-US" altLang="zh-CN" sz="2400" dirty="0" smtClean="0"/>
              <a:t> </a:t>
            </a:r>
            <a:r>
              <a:rPr lang="en-US" altLang="zh-CN" sz="2400" dirty="0" err="1" smtClean="0"/>
              <a:t>readcount</a:t>
            </a:r>
            <a:r>
              <a:rPr lang="en-US" altLang="zh-CN" sz="2400" dirty="0" smtClean="0"/>
              <a:t>;</a:t>
            </a:r>
            <a:endParaRPr lang="en-US" altLang="zh-CN" sz="2400" dirty="0" smtClean="0"/>
          </a:p>
          <a:p>
            <a:pPr eaLnBrk="1" hangingPunct="1">
              <a:lnSpc>
                <a:spcPct val="90000"/>
              </a:lnSpc>
              <a:spcBef>
                <a:spcPct val="50000"/>
              </a:spcBef>
              <a:buClr>
                <a:schemeClr val="tx1"/>
              </a:buClr>
              <a:defRPr/>
            </a:pPr>
            <a:r>
              <a:rPr lang="en-US" altLang="zh-CN" sz="2400" dirty="0" smtClean="0"/>
              <a:t>void main()</a:t>
            </a:r>
            <a:endParaRPr lang="en-US" altLang="zh-CN" sz="2400" dirty="0" smtClean="0"/>
          </a:p>
          <a:p>
            <a:pPr eaLnBrk="1" hangingPunct="1">
              <a:lnSpc>
                <a:spcPct val="90000"/>
              </a:lnSpc>
              <a:spcBef>
                <a:spcPct val="50000"/>
              </a:spcBef>
              <a:buClr>
                <a:schemeClr val="tx1"/>
              </a:buClr>
              <a:defRPr/>
            </a:pPr>
            <a:r>
              <a:rPr lang="en-US" altLang="zh-CN" sz="2400" dirty="0" smtClean="0"/>
              <a:t>{</a:t>
            </a:r>
            <a:endParaRPr lang="en-US" altLang="zh-CN" sz="2400" dirty="0"/>
          </a:p>
          <a:p>
            <a:pPr eaLnBrk="1" hangingPunct="1">
              <a:lnSpc>
                <a:spcPct val="90000"/>
              </a:lnSpc>
              <a:spcBef>
                <a:spcPct val="50000"/>
              </a:spcBef>
              <a:buClr>
                <a:schemeClr val="tx1"/>
              </a:buClr>
              <a:defRPr/>
            </a:pPr>
            <a:r>
              <a:rPr lang="en-US" altLang="zh-CN" sz="2400" dirty="0" smtClean="0"/>
              <a:t>    </a:t>
            </a:r>
            <a:r>
              <a:rPr lang="en-US" altLang="zh-CN" sz="2400" dirty="0" err="1" smtClean="0"/>
              <a:t>wmutex</a:t>
            </a:r>
            <a:r>
              <a:rPr lang="en-US" altLang="zh-CN" sz="2400" dirty="0" smtClean="0"/>
              <a:t>=1;</a:t>
            </a:r>
            <a:endParaRPr lang="en-US" altLang="zh-CN" sz="2400" dirty="0" smtClean="0"/>
          </a:p>
          <a:p>
            <a:pPr eaLnBrk="1" hangingPunct="1">
              <a:lnSpc>
                <a:spcPct val="90000"/>
              </a:lnSpc>
              <a:spcBef>
                <a:spcPct val="50000"/>
              </a:spcBef>
              <a:buClr>
                <a:schemeClr val="tx1"/>
              </a:buClr>
              <a:defRPr/>
            </a:pPr>
            <a:r>
              <a:rPr lang="en-US" altLang="zh-CN" sz="2400" dirty="0" smtClean="0"/>
              <a:t>    </a:t>
            </a:r>
            <a:r>
              <a:rPr lang="en-US" altLang="zh-CN" sz="2400" dirty="0" err="1" smtClean="0"/>
              <a:t>rmutex</a:t>
            </a:r>
            <a:r>
              <a:rPr lang="en-US" altLang="zh-CN" sz="2400" dirty="0" smtClean="0"/>
              <a:t>=1;</a:t>
            </a:r>
            <a:endParaRPr lang="en-US" altLang="zh-CN" sz="2400" dirty="0" smtClean="0"/>
          </a:p>
          <a:p>
            <a:pPr eaLnBrk="1" hangingPunct="1">
              <a:lnSpc>
                <a:spcPct val="90000"/>
              </a:lnSpc>
              <a:spcBef>
                <a:spcPct val="50000"/>
              </a:spcBef>
              <a:buClr>
                <a:schemeClr val="tx1"/>
              </a:buClr>
              <a:defRPr/>
            </a:pPr>
            <a:r>
              <a:rPr lang="en-US" altLang="zh-CN" sz="2400" dirty="0" smtClean="0"/>
              <a:t>    </a:t>
            </a:r>
            <a:r>
              <a:rPr lang="en-US" altLang="zh-CN" sz="2400" dirty="0" err="1" smtClean="0"/>
              <a:t>readcount</a:t>
            </a:r>
            <a:r>
              <a:rPr lang="en-US" altLang="zh-CN" sz="2400" dirty="0" smtClean="0"/>
              <a:t>=0;</a:t>
            </a:r>
            <a:endParaRPr lang="en-US" altLang="zh-CN" sz="2400" dirty="0"/>
          </a:p>
          <a:p>
            <a:pPr eaLnBrk="1" hangingPunct="1">
              <a:lnSpc>
                <a:spcPct val="90000"/>
              </a:lnSpc>
              <a:spcBef>
                <a:spcPct val="50000"/>
              </a:spcBef>
              <a:buClr>
                <a:schemeClr val="tx1"/>
              </a:buClr>
              <a:defRPr/>
            </a:pPr>
            <a:r>
              <a:rPr lang="en-US" altLang="zh-CN" sz="2400" dirty="0" smtClean="0"/>
              <a:t>    </a:t>
            </a:r>
            <a:r>
              <a:rPr lang="en-US" altLang="zh-CN" sz="2400" dirty="0" err="1" smtClean="0">
                <a:solidFill>
                  <a:srgbClr val="FF0000"/>
                </a:solidFill>
              </a:rPr>
              <a:t>parbegin</a:t>
            </a:r>
            <a:r>
              <a:rPr lang="en-US" altLang="zh-CN" sz="2400" dirty="0" smtClean="0"/>
              <a:t>(</a:t>
            </a:r>
            <a:r>
              <a:rPr lang="en-US" altLang="zh-CN" sz="2400" dirty="0" err="1" smtClean="0"/>
              <a:t>writer</a:t>
            </a:r>
            <a:r>
              <a:rPr lang="en-US" altLang="zh-CN" sz="2400" baseline="-25000" dirty="0" err="1" smtClean="0"/>
              <a:t>i</a:t>
            </a:r>
            <a:r>
              <a:rPr lang="en-US" altLang="zh-CN" sz="2400" dirty="0" err="1" smtClean="0"/>
              <a:t>,reader</a:t>
            </a:r>
            <a:r>
              <a:rPr lang="en-US" altLang="zh-CN" sz="2400" baseline="-25000" dirty="0" err="1" smtClean="0"/>
              <a:t>j</a:t>
            </a:r>
            <a:r>
              <a:rPr lang="en-US" altLang="zh-CN" sz="2400" dirty="0" smtClean="0"/>
              <a:t>);</a:t>
            </a:r>
            <a:endParaRPr lang="en-US" altLang="zh-CN" sz="2400" dirty="0" smtClean="0"/>
          </a:p>
          <a:p>
            <a:pPr eaLnBrk="1" hangingPunct="1">
              <a:lnSpc>
                <a:spcPct val="90000"/>
              </a:lnSpc>
              <a:spcBef>
                <a:spcPct val="50000"/>
              </a:spcBef>
              <a:buClr>
                <a:schemeClr val="tx1"/>
              </a:buClr>
              <a:defRPr/>
            </a:pPr>
            <a:r>
              <a:rPr lang="en-US" altLang="zh-CN" sz="2400" dirty="0" smtClean="0"/>
              <a:t>}</a:t>
            </a:r>
            <a:endParaRPr lang="en-US" altLang="zh-CN" sz="2400" dirty="0"/>
          </a:p>
        </p:txBody>
      </p:sp>
      <p:cxnSp>
        <p:nvCxnSpPr>
          <p:cNvPr id="7" name="直接连接符 6"/>
          <p:cNvCxnSpPr/>
          <p:nvPr/>
        </p:nvCxnSpPr>
        <p:spPr bwMode="auto">
          <a:xfrm>
            <a:off x="4860032" y="980728"/>
            <a:ext cx="72008" cy="468052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 name="TextBox 7"/>
          <p:cNvSpPr txBox="1"/>
          <p:nvPr/>
        </p:nvSpPr>
        <p:spPr>
          <a:xfrm>
            <a:off x="5076056" y="1268760"/>
            <a:ext cx="3816424" cy="3564053"/>
          </a:xfrm>
          <a:prstGeom prst="rect">
            <a:avLst/>
          </a:prstGeom>
          <a:noFill/>
        </p:spPr>
        <p:txBody>
          <a:bodyPr wrap="square" rtlCol="0">
            <a:spAutoFit/>
          </a:bodyPr>
          <a:lstStyle/>
          <a:p>
            <a:r>
              <a:rPr lang="en-US" altLang="zh-CN" sz="2400" dirty="0" smtClean="0"/>
              <a:t>void </a:t>
            </a:r>
            <a:r>
              <a:rPr lang="en-US" altLang="zh-CN" sz="2400" dirty="0" err="1" smtClean="0"/>
              <a:t>writer</a:t>
            </a:r>
            <a:r>
              <a:rPr lang="en-US" altLang="zh-CN" sz="2400" baseline="-25000" dirty="0" err="1" smtClean="0"/>
              <a:t>i</a:t>
            </a:r>
            <a:r>
              <a:rPr lang="en-US" altLang="zh-CN" sz="2400" dirty="0" smtClean="0"/>
              <a:t> {</a:t>
            </a:r>
            <a:endParaRPr lang="en-US" altLang="zh-CN" sz="2400" dirty="0" smtClean="0"/>
          </a:p>
          <a:p>
            <a:r>
              <a:rPr lang="en-US" altLang="zh-CN" sz="2400" dirty="0" smtClean="0"/>
              <a:t>    while(1){</a:t>
            </a:r>
            <a:endParaRPr lang="en-US" altLang="zh-CN" sz="2400" dirty="0" smtClean="0"/>
          </a:p>
          <a:p>
            <a:r>
              <a:rPr lang="en-US" altLang="zh-CN" sz="2400" dirty="0" smtClean="0"/>
              <a:t>	</a:t>
            </a:r>
            <a:endParaRPr lang="en-US" altLang="zh-CN" sz="2400" dirty="0" smtClean="0">
              <a:solidFill>
                <a:srgbClr val="FF0000"/>
              </a:solidFill>
            </a:endParaRPr>
          </a:p>
          <a:p>
            <a:r>
              <a:rPr lang="en-US" altLang="zh-CN" sz="2400" dirty="0" smtClean="0"/>
              <a:t>	writing…</a:t>
            </a:r>
            <a:endParaRPr lang="en-US" altLang="zh-CN" sz="2400" dirty="0" smtClean="0"/>
          </a:p>
          <a:p>
            <a:r>
              <a:rPr lang="en-US" altLang="zh-CN" sz="2400" dirty="0" smtClean="0"/>
              <a:t>	</a:t>
            </a:r>
            <a:endParaRPr lang="en-US" altLang="zh-CN" sz="2400" dirty="0" smtClean="0">
              <a:solidFill>
                <a:srgbClr val="FF0000"/>
              </a:solidFill>
            </a:endParaRPr>
          </a:p>
          <a:p>
            <a:r>
              <a:rPr lang="en-US" altLang="zh-CN" sz="2400" dirty="0" smtClean="0"/>
              <a:t>     }</a:t>
            </a:r>
            <a:endParaRPr lang="en-US" altLang="zh-CN" sz="2400" dirty="0" smtClean="0"/>
          </a:p>
          <a:p>
            <a:r>
              <a:rPr lang="en-US" altLang="zh-CN" sz="2400" dirty="0" smtClean="0"/>
              <a:t>}</a:t>
            </a:r>
            <a:endParaRPr lang="en-US" altLang="zh-CN" sz="2400" dirty="0" smtClean="0"/>
          </a:p>
          <a:p>
            <a:endParaRPr lang="zh-CN" altLang="en-US" sz="2400" dirty="0"/>
          </a:p>
        </p:txBody>
      </p:sp>
      <p:sp>
        <p:nvSpPr>
          <p:cNvPr id="9" name="矩形 8"/>
          <p:cNvSpPr/>
          <p:nvPr/>
        </p:nvSpPr>
        <p:spPr>
          <a:xfrm>
            <a:off x="5949682" y="2132856"/>
            <a:ext cx="2236510" cy="461665"/>
          </a:xfrm>
          <a:prstGeom prst="rect">
            <a:avLst/>
          </a:prstGeom>
        </p:spPr>
        <p:txBody>
          <a:bodyPr wrap="none">
            <a:spAutoFit/>
          </a:bodyPr>
          <a:lstStyle/>
          <a:p>
            <a:r>
              <a:rPr lang="en-US" altLang="zh-CN" sz="2400" dirty="0" smtClean="0">
                <a:solidFill>
                  <a:srgbClr val="FF0000"/>
                </a:solidFill>
              </a:rPr>
              <a:t>wait(</a:t>
            </a:r>
            <a:r>
              <a:rPr lang="en-US" altLang="zh-CN" sz="2400" dirty="0" err="1" smtClean="0">
                <a:solidFill>
                  <a:srgbClr val="FF0000"/>
                </a:solidFill>
              </a:rPr>
              <a:t>wmutex</a:t>
            </a:r>
            <a:r>
              <a:rPr lang="en-US" altLang="zh-CN" sz="2400" dirty="0" smtClean="0">
                <a:solidFill>
                  <a:srgbClr val="FF0000"/>
                </a:solidFill>
              </a:rPr>
              <a:t>);</a:t>
            </a:r>
            <a:endParaRPr lang="zh-CN" altLang="en-US" sz="2400" dirty="0"/>
          </a:p>
        </p:txBody>
      </p:sp>
      <p:sp>
        <p:nvSpPr>
          <p:cNvPr id="10" name="矩形 9"/>
          <p:cNvSpPr/>
          <p:nvPr/>
        </p:nvSpPr>
        <p:spPr>
          <a:xfrm>
            <a:off x="5969885" y="3068960"/>
            <a:ext cx="2526654" cy="461665"/>
          </a:xfrm>
          <a:prstGeom prst="rect">
            <a:avLst/>
          </a:prstGeom>
        </p:spPr>
        <p:txBody>
          <a:bodyPr wrap="none">
            <a:spAutoFit/>
          </a:bodyPr>
          <a:lstStyle/>
          <a:p>
            <a:r>
              <a:rPr lang="en-US" altLang="zh-CN" sz="2400" dirty="0" smtClean="0">
                <a:solidFill>
                  <a:srgbClr val="FF0000"/>
                </a:solidFill>
              </a:rPr>
              <a:t>signal(</a:t>
            </a:r>
            <a:r>
              <a:rPr lang="en-US" altLang="zh-CN" sz="2400" dirty="0" err="1" smtClean="0">
                <a:solidFill>
                  <a:srgbClr val="FF0000"/>
                </a:solidFill>
              </a:rPr>
              <a:t>wmutex</a:t>
            </a:r>
            <a:r>
              <a:rPr lang="en-US" altLang="zh-CN" sz="2400" dirty="0" smtClean="0">
                <a:solidFill>
                  <a:srgbClr val="FF0000"/>
                </a:solidFill>
              </a:rPr>
              <a:t>);</a:t>
            </a:r>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in)">
                                      <p:cBhvr>
                                        <p:cTn id="12" dur="500"/>
                                        <p:tgtEl>
                                          <p:spTgt spid="8">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ox(in)">
                                      <p:cBhvr>
                                        <p:cTn id="15" dur="500"/>
                                        <p:tgtEl>
                                          <p:spTgt spid="8">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box(in)">
                                      <p:cBhvr>
                                        <p:cTn id="18" dur="500"/>
                                        <p:tgtEl>
                                          <p:spTgt spid="8">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box(in)">
                                      <p:cBhvr>
                                        <p:cTn id="21" dur="500"/>
                                        <p:tgtEl>
                                          <p:spTgt spid="8">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box(in)">
                                      <p:cBhvr>
                                        <p:cTn id="24" dur="500"/>
                                        <p:tgtEl>
                                          <p:spTgt spid="8">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box(in)">
                                      <p:cBhvr>
                                        <p:cTn id="27" dur="5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ox(in)">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6"/>
          <p:cNvSpPr>
            <a:spLocks noChangeArrowheads="1"/>
          </p:cNvSpPr>
          <p:nvPr/>
        </p:nvSpPr>
        <p:spPr bwMode="auto">
          <a:xfrm>
            <a:off x="827584" y="1214985"/>
            <a:ext cx="4968552" cy="2197525"/>
          </a:xfrm>
          <a:prstGeom prst="rect">
            <a:avLst/>
          </a:prstGeom>
          <a:noFill/>
          <a:ln>
            <a:noFill/>
          </a:ln>
          <a:effectLst/>
        </p:spPr>
        <p:txBody>
          <a:bodyPr wrap="square">
            <a:spAutoFit/>
          </a:bodyPr>
          <a:lstStyle/>
          <a:p>
            <a:pPr eaLnBrk="1" hangingPunct="1">
              <a:lnSpc>
                <a:spcPct val="150000"/>
              </a:lnSpc>
              <a:spcBef>
                <a:spcPct val="0"/>
              </a:spcBef>
              <a:buFont typeface="Wingdings" panose="05000000000000000000" pitchFamily="2" charset="2"/>
              <a:buChar char="l"/>
              <a:defRPr/>
            </a:pPr>
            <a:r>
              <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rPr>
              <a:t>  </a:t>
            </a:r>
            <a:r>
              <a:rPr kumimoji="1" lang="zh-CN" altLang="en-US" sz="2400" dirty="0" smtClean="0">
                <a:effectLst>
                  <a:outerShdw blurRad="38100" dist="38100" dir="2700000" algn="tl">
                    <a:srgbClr val="C0C0C0"/>
                  </a:outerShdw>
                </a:effectLst>
                <a:latin typeface="Times New Roman" panose="02020603050405020304" pitchFamily="18" charset="0"/>
                <a:ea typeface="仿宋" panose="02010609060101010101" charset="-122"/>
              </a:rPr>
              <a:t>进程定义和特征</a:t>
            </a:r>
            <a:endPar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50000"/>
              </a:lnSpc>
              <a:spcBef>
                <a:spcPct val="0"/>
              </a:spcBef>
              <a:buFont typeface="Wingdings" panose="05000000000000000000" pitchFamily="2" charset="2"/>
              <a:buChar char="l"/>
              <a:defRPr/>
            </a:pPr>
            <a:r>
              <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rPr>
              <a:t> </a:t>
            </a:r>
            <a:r>
              <a:rPr kumimoji="1" lang="zh-CN" altLang="en-US" sz="2400" dirty="0" smtClean="0">
                <a:effectLst>
                  <a:outerShdw blurRad="38100" dist="38100" dir="2700000" algn="tl">
                    <a:srgbClr val="C0C0C0"/>
                  </a:outerShdw>
                </a:effectLst>
                <a:latin typeface="Times New Roman" panose="02020603050405020304" pitchFamily="18" charset="0"/>
                <a:ea typeface="仿宋" panose="02010609060101010101" charset="-122"/>
              </a:rPr>
              <a:t>进程状态及转换</a:t>
            </a:r>
            <a:endPar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50000"/>
              </a:lnSpc>
              <a:spcBef>
                <a:spcPct val="0"/>
              </a:spcBef>
              <a:buFont typeface="Wingdings" panose="05000000000000000000" pitchFamily="2" charset="2"/>
              <a:buChar char="l"/>
              <a:defRPr/>
            </a:pPr>
            <a:r>
              <a:rPr kumimoji="1" lang="zh-CN" altLang="en-US" sz="2400" dirty="0" smtClean="0">
                <a:effectLst>
                  <a:outerShdw blurRad="38100" dist="38100" dir="2700000" algn="tl">
                    <a:srgbClr val="C0C0C0"/>
                  </a:outerShdw>
                </a:effectLst>
                <a:latin typeface="Times New Roman" panose="02020603050405020304" pitchFamily="18" charset="0"/>
                <a:ea typeface="仿宋" panose="02010609060101010101" charset="-122"/>
              </a:rPr>
              <a:t> 进程控制块</a:t>
            </a:r>
            <a:r>
              <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rPr>
              <a:t>PCB</a:t>
            </a:r>
            <a:endPar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20000"/>
              </a:lnSpc>
              <a:spcBef>
                <a:spcPct val="0"/>
              </a:spcBef>
              <a:buFont typeface="Wingdings" panose="05000000000000000000" pitchFamily="2" charset="2"/>
              <a:buChar char="l"/>
              <a:defRPr/>
            </a:pPr>
            <a:r>
              <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rPr>
              <a:t> Linux</a:t>
            </a:r>
            <a:r>
              <a:rPr kumimoji="1" lang="zh-CN" altLang="en-US" sz="2400" dirty="0" smtClean="0">
                <a:effectLst>
                  <a:outerShdw blurRad="38100" dist="38100" dir="2700000" algn="tl">
                    <a:srgbClr val="C0C0C0"/>
                  </a:outerShdw>
                </a:effectLst>
                <a:latin typeface="Times New Roman" panose="02020603050405020304" pitchFamily="18" charset="0"/>
                <a:ea typeface="仿宋" panose="02010609060101010101" charset="-122"/>
              </a:rPr>
              <a:t>进程状态解析</a:t>
            </a:r>
            <a:endParaRPr kumimoji="1" lang="zh-CN" altLang="en-US" sz="2400" dirty="0">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1270" name="Freeform 24"/>
          <p:cNvSpPr/>
          <p:nvPr/>
        </p:nvSpPr>
        <p:spPr bwMode="auto">
          <a:xfrm>
            <a:off x="5627690" y="3860800"/>
            <a:ext cx="184731" cy="400110"/>
          </a:xfrm>
          <a:custGeom>
            <a:avLst/>
            <a:gdLst>
              <a:gd name="T0" fmla="*/ 2147483647 w 378"/>
              <a:gd name="T1" fmla="*/ 2147483647 h 680"/>
              <a:gd name="T2" fmla="*/ 2147483647 w 378"/>
              <a:gd name="T3" fmla="*/ 2147483647 h 680"/>
              <a:gd name="T4" fmla="*/ 2147483647 w 378"/>
              <a:gd name="T5" fmla="*/ 2147483647 h 680"/>
              <a:gd name="T6" fmla="*/ 2147483647 w 378"/>
              <a:gd name="T7" fmla="*/ 2147483647 h 680"/>
              <a:gd name="T8" fmla="*/ 2147483647 w 378"/>
              <a:gd name="T9" fmla="*/ 2147483647 h 680"/>
              <a:gd name="T10" fmla="*/ 0 60000 65536"/>
              <a:gd name="T11" fmla="*/ 0 60000 65536"/>
              <a:gd name="T12" fmla="*/ 0 60000 65536"/>
              <a:gd name="T13" fmla="*/ 0 60000 65536"/>
              <a:gd name="T14" fmla="*/ 0 60000 65536"/>
              <a:gd name="T15" fmla="*/ 0 w 378"/>
              <a:gd name="T16" fmla="*/ 0 h 680"/>
              <a:gd name="T17" fmla="*/ 378 w 378"/>
              <a:gd name="T18" fmla="*/ 680 h 680"/>
            </a:gdLst>
            <a:ahLst/>
            <a:cxnLst>
              <a:cxn ang="T10">
                <a:pos x="T0" y="T1"/>
              </a:cxn>
              <a:cxn ang="T11">
                <a:pos x="T2" y="T3"/>
              </a:cxn>
              <a:cxn ang="T12">
                <a:pos x="T4" y="T5"/>
              </a:cxn>
              <a:cxn ang="T13">
                <a:pos x="T6" y="T7"/>
              </a:cxn>
              <a:cxn ang="T14">
                <a:pos x="T8" y="T9"/>
              </a:cxn>
            </a:cxnLst>
            <a:rect l="T15" t="T16" r="T17" b="T18"/>
            <a:pathLst>
              <a:path w="378" h="680">
                <a:moveTo>
                  <a:pt x="378" y="680"/>
                </a:moveTo>
                <a:cubicBezTo>
                  <a:pt x="378" y="431"/>
                  <a:pt x="378" y="182"/>
                  <a:pt x="333" y="91"/>
                </a:cubicBezTo>
                <a:cubicBezTo>
                  <a:pt x="288" y="0"/>
                  <a:pt x="159" y="98"/>
                  <a:pt x="106" y="136"/>
                </a:cubicBezTo>
                <a:cubicBezTo>
                  <a:pt x="53" y="174"/>
                  <a:pt x="0" y="279"/>
                  <a:pt x="15" y="317"/>
                </a:cubicBezTo>
                <a:cubicBezTo>
                  <a:pt x="30" y="355"/>
                  <a:pt x="113" y="359"/>
                  <a:pt x="197" y="363"/>
                </a:cubicBezTo>
              </a:path>
            </a:pathLst>
          </a:custGeom>
          <a:noFill/>
          <a:ln w="9525" cap="flat" cmpd="sng">
            <a:noFill/>
            <a:prstDash val="solid"/>
            <a:round/>
          </a:ln>
        </p:spPr>
        <p:txBody>
          <a:bodyPr wrap="none">
            <a:spAutoFit/>
          </a:bodyPr>
          <a:lstStyle/>
          <a:p>
            <a:endParaRPr lang="zh-CN" altLang="en-US"/>
          </a:p>
        </p:txBody>
      </p:sp>
      <p:sp>
        <p:nvSpPr>
          <p:cNvPr id="36901" name="Rectangle 37"/>
          <p:cNvSpPr>
            <a:spLocks noChangeArrowheads="1"/>
          </p:cNvSpPr>
          <p:nvPr/>
        </p:nvSpPr>
        <p:spPr bwMode="auto">
          <a:xfrm>
            <a:off x="2555778" y="128688"/>
            <a:ext cx="3582491" cy="707886"/>
          </a:xfrm>
          <a:prstGeom prst="rect">
            <a:avLst/>
          </a:prstGeom>
          <a:noFill/>
          <a:ln>
            <a:noFill/>
          </a:ln>
          <a:effectLst/>
        </p:spPr>
        <p:txBody>
          <a:bodyPr wrap="square">
            <a:spAutoFit/>
          </a:bodyPr>
          <a:lstStyle/>
          <a:p>
            <a:pPr eaLnBrk="1" hangingPunct="1">
              <a:spcBef>
                <a:spcPct val="0"/>
              </a:spcBef>
              <a:defRPr/>
            </a:pPr>
            <a:r>
              <a:rPr kumimoji="1" lang="en-US" altLang="zh-CN" sz="4000" dirty="0" smtClean="0">
                <a:solidFill>
                  <a:srgbClr val="FF0000"/>
                </a:solidFill>
                <a:effectLst>
                  <a:outerShdw blurRad="38100" dist="38100" dir="2700000" algn="tl">
                    <a:srgbClr val="C0C0C0"/>
                  </a:outerShdw>
                </a:effectLst>
                <a:latin typeface="Times New Roman" panose="02020603050405020304" pitchFamily="18" charset="0"/>
                <a:ea typeface="仿宋" panose="02010609060101010101" charset="-122"/>
              </a:rPr>
              <a:t>3.2 </a:t>
            </a:r>
            <a:r>
              <a:rPr kumimoji="1" lang="zh-CN" altLang="en-US" sz="4000" dirty="0" smtClean="0">
                <a:solidFill>
                  <a:srgbClr val="FF0000"/>
                </a:solidFill>
                <a:effectLst>
                  <a:outerShdw blurRad="38100" dist="38100" dir="2700000" algn="tl">
                    <a:srgbClr val="C0C0C0"/>
                  </a:outerShdw>
                </a:effectLst>
                <a:latin typeface="Times New Roman" panose="02020603050405020304" pitchFamily="18" charset="0"/>
                <a:ea typeface="仿宋" panose="02010609060101010101" charset="-122"/>
              </a:rPr>
              <a:t>进程概念</a:t>
            </a:r>
            <a:endParaRPr kumimoji="1" lang="zh-CN" altLang="en-US" sz="4000" dirty="0">
              <a:solidFill>
                <a:srgbClr val="FF0000"/>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Tree>
  </p:cSld>
  <p:clrMapOvr>
    <a:masterClrMapping/>
  </p:clrMapOvr>
  <p:transition>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1042988" y="729272"/>
            <a:ext cx="6985000" cy="5940088"/>
          </a:xfrm>
          <a:prstGeom prst="rect">
            <a:avLst/>
          </a:prstGeom>
          <a:noFill/>
          <a:ln w="9525" algn="ctr">
            <a:noFill/>
            <a:miter lim="800000"/>
          </a:ln>
        </p:spPr>
        <p:txBody>
          <a:bodyPr>
            <a:spAutoFit/>
          </a:bodyPr>
          <a:lstStyle/>
          <a:p>
            <a:pPr eaLnBrk="1" hangingPunct="1">
              <a:spcBef>
                <a:spcPct val="50000"/>
              </a:spcBef>
              <a:buClr>
                <a:schemeClr val="tx1"/>
              </a:buClr>
            </a:pPr>
            <a:r>
              <a:rPr kumimoji="1" lang="en-US" altLang="zh-CN" dirty="0" smtClean="0">
                <a:solidFill>
                  <a:schemeClr val="tx2"/>
                </a:solidFill>
              </a:rPr>
              <a:t>void </a:t>
            </a:r>
            <a:r>
              <a:rPr kumimoji="1" lang="en-US" altLang="zh-CN" dirty="0" err="1" smtClean="0">
                <a:solidFill>
                  <a:schemeClr val="tx2"/>
                </a:solidFill>
              </a:rPr>
              <a:t>reader</a:t>
            </a:r>
            <a:r>
              <a:rPr kumimoji="1" lang="en-US" altLang="zh-CN" baseline="-25000" dirty="0" err="1" smtClean="0">
                <a:solidFill>
                  <a:schemeClr val="tx2"/>
                </a:solidFill>
              </a:rPr>
              <a:t>j</a:t>
            </a:r>
            <a:r>
              <a:rPr kumimoji="1" lang="en-US" altLang="zh-CN" baseline="-25000" dirty="0" smtClean="0">
                <a:solidFill>
                  <a:schemeClr val="tx2"/>
                </a:solidFill>
              </a:rPr>
              <a:t> </a:t>
            </a:r>
            <a:r>
              <a:rPr kumimoji="1" lang="en-US" altLang="zh-CN" dirty="0" smtClean="0"/>
              <a:t>{</a:t>
            </a:r>
            <a:endParaRPr kumimoji="1" lang="en-US" altLang="zh-CN" dirty="0"/>
          </a:p>
          <a:p>
            <a:pPr eaLnBrk="1" hangingPunct="1">
              <a:spcBef>
                <a:spcPct val="50000"/>
              </a:spcBef>
              <a:buClr>
                <a:schemeClr val="tx1"/>
              </a:buClr>
            </a:pPr>
            <a:r>
              <a:rPr kumimoji="1" lang="en-US" altLang="zh-CN" dirty="0" smtClean="0"/>
              <a:t>      while(1) {</a:t>
            </a:r>
            <a:endParaRPr kumimoji="1" lang="en-US" altLang="zh-CN" dirty="0"/>
          </a:p>
          <a:p>
            <a:pPr eaLnBrk="1" hangingPunct="1">
              <a:spcBef>
                <a:spcPct val="50000"/>
              </a:spcBef>
              <a:buClr>
                <a:schemeClr val="tx1"/>
              </a:buClr>
            </a:pPr>
            <a:r>
              <a:rPr kumimoji="1" lang="en-US" altLang="zh-CN" dirty="0"/>
              <a:t>              </a:t>
            </a:r>
            <a:r>
              <a:rPr kumimoji="1" lang="en-US" altLang="zh-CN" dirty="0" smtClean="0">
                <a:solidFill>
                  <a:srgbClr val="FF0000"/>
                </a:solidFill>
              </a:rPr>
              <a:t>wait</a:t>
            </a:r>
            <a:r>
              <a:rPr kumimoji="1" lang="en-US" altLang="zh-CN" dirty="0" smtClean="0">
                <a:solidFill>
                  <a:schemeClr val="accent1"/>
                </a:solidFill>
              </a:rPr>
              <a:t>(</a:t>
            </a:r>
            <a:r>
              <a:rPr kumimoji="1" lang="en-US" altLang="zh-CN" dirty="0" err="1" smtClean="0">
                <a:solidFill>
                  <a:schemeClr val="accent1"/>
                </a:solidFill>
              </a:rPr>
              <a:t>rmutex</a:t>
            </a:r>
            <a:r>
              <a:rPr kumimoji="1" lang="en-US" altLang="zh-CN" dirty="0">
                <a:solidFill>
                  <a:schemeClr val="accent1"/>
                </a:solidFill>
              </a:rPr>
              <a:t>)</a:t>
            </a:r>
            <a:endParaRPr kumimoji="1" lang="en-US" altLang="zh-CN" dirty="0">
              <a:solidFill>
                <a:schemeClr val="accent1"/>
              </a:solidFill>
            </a:endParaRPr>
          </a:p>
          <a:p>
            <a:pPr eaLnBrk="1" hangingPunct="1">
              <a:spcBef>
                <a:spcPct val="50000"/>
              </a:spcBef>
              <a:buClr>
                <a:schemeClr val="tx1"/>
              </a:buClr>
            </a:pPr>
            <a:r>
              <a:rPr kumimoji="1" lang="en-US" altLang="zh-CN" dirty="0"/>
              <a:t>              if </a:t>
            </a:r>
            <a:r>
              <a:rPr kumimoji="1" lang="en-US" altLang="zh-CN" dirty="0" err="1"/>
              <a:t>readcount</a:t>
            </a:r>
            <a:r>
              <a:rPr kumimoji="1" lang="en-US" altLang="zh-CN" dirty="0"/>
              <a:t>=0 then  </a:t>
            </a:r>
            <a:r>
              <a:rPr kumimoji="1" lang="en-US" altLang="zh-CN" dirty="0" smtClean="0">
                <a:solidFill>
                  <a:srgbClr val="FF0000"/>
                </a:solidFill>
              </a:rPr>
              <a:t>wait</a:t>
            </a:r>
            <a:r>
              <a:rPr kumimoji="1" lang="en-US" altLang="zh-CN" dirty="0" smtClean="0"/>
              <a:t> </a:t>
            </a:r>
            <a:r>
              <a:rPr kumimoji="1" lang="en-US" altLang="zh-CN" dirty="0" smtClean="0">
                <a:solidFill>
                  <a:schemeClr val="accent1"/>
                </a:solidFill>
              </a:rPr>
              <a:t>(</a:t>
            </a:r>
            <a:r>
              <a:rPr kumimoji="1" lang="en-US" altLang="zh-CN" dirty="0" err="1">
                <a:solidFill>
                  <a:schemeClr val="accent1"/>
                </a:solidFill>
              </a:rPr>
              <a:t>wmutex</a:t>
            </a:r>
            <a:r>
              <a:rPr kumimoji="1" lang="en-US" altLang="zh-CN" dirty="0">
                <a:solidFill>
                  <a:schemeClr val="accent1"/>
                </a:solidFill>
              </a:rPr>
              <a:t>);</a:t>
            </a:r>
            <a:endParaRPr kumimoji="1" lang="en-US" altLang="zh-CN" dirty="0">
              <a:solidFill>
                <a:schemeClr val="accent1"/>
              </a:solidFill>
            </a:endParaRPr>
          </a:p>
          <a:p>
            <a:pPr eaLnBrk="1" hangingPunct="1">
              <a:spcBef>
                <a:spcPct val="50000"/>
              </a:spcBef>
              <a:buClr>
                <a:schemeClr val="tx1"/>
              </a:buClr>
            </a:pPr>
            <a:r>
              <a:rPr kumimoji="1" lang="en-US" altLang="zh-CN" dirty="0"/>
              <a:t>              </a:t>
            </a:r>
            <a:r>
              <a:rPr kumimoji="1" lang="en-US" altLang="zh-CN" dirty="0" err="1"/>
              <a:t>readcount</a:t>
            </a:r>
            <a:r>
              <a:rPr kumimoji="1" lang="en-US" altLang="zh-CN" dirty="0"/>
              <a:t>++;</a:t>
            </a:r>
            <a:endParaRPr kumimoji="1" lang="en-US" altLang="zh-CN" dirty="0"/>
          </a:p>
          <a:p>
            <a:pPr eaLnBrk="1" hangingPunct="1">
              <a:spcBef>
                <a:spcPct val="50000"/>
              </a:spcBef>
              <a:buClr>
                <a:schemeClr val="tx1"/>
              </a:buClr>
            </a:pPr>
            <a:r>
              <a:rPr kumimoji="1" lang="en-US" altLang="zh-CN" dirty="0">
                <a:solidFill>
                  <a:schemeClr val="accent1"/>
                </a:solidFill>
              </a:rPr>
              <a:t>              </a:t>
            </a:r>
            <a:r>
              <a:rPr kumimoji="1" lang="en-US" altLang="zh-CN" dirty="0" smtClean="0">
                <a:solidFill>
                  <a:schemeClr val="accent1"/>
                </a:solidFill>
              </a:rPr>
              <a:t>signal </a:t>
            </a:r>
            <a:r>
              <a:rPr kumimoji="1" lang="en-US" altLang="zh-CN" dirty="0">
                <a:solidFill>
                  <a:schemeClr val="accent1"/>
                </a:solidFill>
              </a:rPr>
              <a:t>(</a:t>
            </a:r>
            <a:r>
              <a:rPr kumimoji="1" lang="en-US" altLang="zh-CN" dirty="0" err="1">
                <a:solidFill>
                  <a:schemeClr val="accent1"/>
                </a:solidFill>
              </a:rPr>
              <a:t>rmutex</a:t>
            </a:r>
            <a:r>
              <a:rPr kumimoji="1" lang="en-US" altLang="zh-CN" dirty="0">
                <a:solidFill>
                  <a:schemeClr val="accent1"/>
                </a:solidFill>
              </a:rPr>
              <a:t>);</a:t>
            </a:r>
            <a:r>
              <a:rPr kumimoji="1" lang="en-US" altLang="zh-CN" dirty="0"/>
              <a:t>      </a:t>
            </a:r>
            <a:endParaRPr kumimoji="1" lang="zh-CN" altLang="en-US" dirty="0"/>
          </a:p>
          <a:p>
            <a:pPr eaLnBrk="1" hangingPunct="1">
              <a:spcBef>
                <a:spcPct val="50000"/>
              </a:spcBef>
              <a:buClr>
                <a:schemeClr val="tx1"/>
              </a:buClr>
            </a:pPr>
            <a:r>
              <a:rPr kumimoji="1" lang="zh-CN" altLang="en-US" dirty="0"/>
              <a:t>              </a:t>
            </a:r>
            <a:r>
              <a:rPr kumimoji="1" lang="en-US" altLang="zh-CN" dirty="0"/>
              <a:t>reading…</a:t>
            </a:r>
            <a:endParaRPr kumimoji="1" lang="en-US" altLang="zh-CN" dirty="0"/>
          </a:p>
          <a:p>
            <a:pPr eaLnBrk="1" hangingPunct="1">
              <a:spcBef>
                <a:spcPct val="50000"/>
              </a:spcBef>
              <a:buClr>
                <a:schemeClr val="tx1"/>
              </a:buClr>
            </a:pPr>
            <a:r>
              <a:rPr kumimoji="1" lang="en-US" altLang="zh-CN" dirty="0">
                <a:solidFill>
                  <a:schemeClr val="accent1"/>
                </a:solidFill>
              </a:rPr>
              <a:t>              </a:t>
            </a:r>
            <a:r>
              <a:rPr kumimoji="1" lang="en-US" altLang="zh-CN" dirty="0" smtClean="0">
                <a:solidFill>
                  <a:srgbClr val="FF0000"/>
                </a:solidFill>
              </a:rPr>
              <a:t>wait</a:t>
            </a:r>
            <a:r>
              <a:rPr kumimoji="1" lang="en-US" altLang="zh-CN" dirty="0" smtClean="0"/>
              <a:t> </a:t>
            </a:r>
            <a:r>
              <a:rPr kumimoji="1" lang="en-US" altLang="zh-CN" dirty="0" smtClean="0">
                <a:solidFill>
                  <a:schemeClr val="accent1"/>
                </a:solidFill>
              </a:rPr>
              <a:t>(</a:t>
            </a:r>
            <a:r>
              <a:rPr kumimoji="1" lang="en-US" altLang="zh-CN" dirty="0" err="1">
                <a:solidFill>
                  <a:schemeClr val="accent1"/>
                </a:solidFill>
              </a:rPr>
              <a:t>rmutex</a:t>
            </a:r>
            <a:r>
              <a:rPr kumimoji="1" lang="en-US" altLang="zh-CN" dirty="0">
                <a:solidFill>
                  <a:schemeClr val="accent1"/>
                </a:solidFill>
              </a:rPr>
              <a:t>);</a:t>
            </a:r>
            <a:endParaRPr kumimoji="1" lang="en-US" altLang="zh-CN" dirty="0">
              <a:solidFill>
                <a:schemeClr val="accent1"/>
              </a:solidFill>
            </a:endParaRPr>
          </a:p>
          <a:p>
            <a:pPr eaLnBrk="1" hangingPunct="1">
              <a:spcBef>
                <a:spcPct val="50000"/>
              </a:spcBef>
              <a:buClr>
                <a:schemeClr val="tx1"/>
              </a:buClr>
            </a:pPr>
            <a:r>
              <a:rPr kumimoji="1" lang="en-US" altLang="zh-CN" dirty="0"/>
              <a:t>              </a:t>
            </a:r>
            <a:r>
              <a:rPr kumimoji="1" lang="en-US" altLang="zh-CN" dirty="0" err="1"/>
              <a:t>readcount</a:t>
            </a:r>
            <a:r>
              <a:rPr kumimoji="1" lang="en-US" altLang="zh-CN" dirty="0"/>
              <a:t>--;</a:t>
            </a:r>
            <a:endParaRPr kumimoji="1" lang="en-US" altLang="zh-CN" dirty="0"/>
          </a:p>
          <a:p>
            <a:pPr eaLnBrk="1" hangingPunct="1">
              <a:spcBef>
                <a:spcPct val="50000"/>
              </a:spcBef>
              <a:buClr>
                <a:schemeClr val="tx1"/>
              </a:buClr>
            </a:pPr>
            <a:r>
              <a:rPr kumimoji="1" lang="en-US" altLang="zh-CN" dirty="0"/>
              <a:t>             if </a:t>
            </a:r>
            <a:r>
              <a:rPr kumimoji="1" lang="en-US" altLang="zh-CN" dirty="0" err="1"/>
              <a:t>readcount</a:t>
            </a:r>
            <a:r>
              <a:rPr kumimoji="1" lang="en-US" altLang="zh-CN" dirty="0"/>
              <a:t>=0 then </a:t>
            </a:r>
            <a:r>
              <a:rPr kumimoji="1" lang="en-US" altLang="zh-CN" dirty="0" smtClean="0">
                <a:solidFill>
                  <a:schemeClr val="accent1"/>
                </a:solidFill>
              </a:rPr>
              <a:t>signal(</a:t>
            </a:r>
            <a:r>
              <a:rPr kumimoji="1" lang="en-US" altLang="zh-CN" dirty="0" err="1" smtClean="0">
                <a:solidFill>
                  <a:schemeClr val="accent1"/>
                </a:solidFill>
              </a:rPr>
              <a:t>wmutex</a:t>
            </a:r>
            <a:r>
              <a:rPr kumimoji="1" lang="en-US" altLang="zh-CN" dirty="0">
                <a:solidFill>
                  <a:schemeClr val="accent1"/>
                </a:solidFill>
              </a:rPr>
              <a:t>);</a:t>
            </a:r>
            <a:endParaRPr kumimoji="1" lang="en-US" altLang="zh-CN" dirty="0">
              <a:solidFill>
                <a:schemeClr val="accent1"/>
              </a:solidFill>
            </a:endParaRPr>
          </a:p>
          <a:p>
            <a:pPr eaLnBrk="1" hangingPunct="1">
              <a:spcBef>
                <a:spcPct val="50000"/>
              </a:spcBef>
              <a:buClr>
                <a:schemeClr val="tx1"/>
              </a:buClr>
            </a:pPr>
            <a:r>
              <a:rPr kumimoji="1" lang="en-US" altLang="zh-CN" dirty="0">
                <a:solidFill>
                  <a:schemeClr val="accent1"/>
                </a:solidFill>
              </a:rPr>
              <a:t> </a:t>
            </a:r>
            <a:r>
              <a:rPr kumimoji="1" lang="en-US" altLang="zh-CN" dirty="0" smtClean="0">
                <a:solidFill>
                  <a:schemeClr val="accent1"/>
                </a:solidFill>
              </a:rPr>
              <a:t>            signal(</a:t>
            </a:r>
            <a:r>
              <a:rPr kumimoji="1" lang="en-US" altLang="zh-CN" dirty="0" err="1" smtClean="0">
                <a:solidFill>
                  <a:schemeClr val="accent1"/>
                </a:solidFill>
              </a:rPr>
              <a:t>rmutex</a:t>
            </a:r>
            <a:r>
              <a:rPr kumimoji="1" lang="en-US" altLang="zh-CN" dirty="0">
                <a:solidFill>
                  <a:schemeClr val="accent1"/>
                </a:solidFill>
              </a:rPr>
              <a:t>);</a:t>
            </a:r>
            <a:endParaRPr kumimoji="1" lang="en-US" altLang="zh-CN" dirty="0">
              <a:solidFill>
                <a:schemeClr val="accent1"/>
              </a:solidFill>
            </a:endParaRPr>
          </a:p>
          <a:p>
            <a:pPr eaLnBrk="1" hangingPunct="1">
              <a:spcBef>
                <a:spcPct val="50000"/>
              </a:spcBef>
              <a:buClr>
                <a:schemeClr val="tx1"/>
              </a:buClr>
            </a:pPr>
            <a:r>
              <a:rPr kumimoji="1" lang="en-US" altLang="zh-CN" dirty="0" smtClean="0"/>
              <a:t>      }</a:t>
            </a:r>
            <a:endParaRPr kumimoji="1" lang="en-US" altLang="zh-CN" dirty="0" smtClean="0"/>
          </a:p>
          <a:p>
            <a:pPr eaLnBrk="1" hangingPunct="1">
              <a:spcBef>
                <a:spcPct val="50000"/>
              </a:spcBef>
              <a:buClr>
                <a:schemeClr val="tx1"/>
              </a:buClr>
            </a:pPr>
            <a:r>
              <a:rPr kumimoji="1" lang="en-US" altLang="zh-CN" dirty="0" smtClean="0"/>
              <a:t>}</a:t>
            </a:r>
            <a:endParaRPr kumimoji="1" lang="en-US" altLang="zh-CN" dirty="0"/>
          </a:p>
        </p:txBody>
      </p:sp>
      <p:sp>
        <p:nvSpPr>
          <p:cNvPr id="79877" name="Rectangle 2"/>
          <p:cNvSpPr>
            <a:spLocks noChangeArrowheads="1"/>
          </p:cNvSpPr>
          <p:nvPr/>
        </p:nvSpPr>
        <p:spPr bwMode="auto">
          <a:xfrm>
            <a:off x="3708698" y="7937"/>
            <a:ext cx="3455590" cy="792163"/>
          </a:xfrm>
          <a:prstGeom prst="rect">
            <a:avLst/>
          </a:prstGeom>
          <a:noFill/>
          <a:ln w="9525">
            <a:noFill/>
            <a:miter lim="800000"/>
          </a:ln>
        </p:spPr>
        <p:txBody>
          <a:bodyPr anchor="ctr"/>
          <a:lstStyle/>
          <a:p>
            <a:pPr>
              <a:spcBef>
                <a:spcPct val="0"/>
              </a:spcBef>
            </a:pPr>
            <a:r>
              <a:rPr lang="en-US" altLang="zh-CN" sz="2800" dirty="0">
                <a:solidFill>
                  <a:srgbClr val="C00000"/>
                </a:solidFill>
                <a:latin typeface="仿宋" panose="02010609060101010101" charset="-122"/>
                <a:ea typeface="仿宋" panose="02010609060101010101" charset="-122"/>
              </a:rPr>
              <a:t>3. </a:t>
            </a:r>
            <a:r>
              <a:rPr lang="zh-CN" altLang="en-US" sz="2800" dirty="0">
                <a:solidFill>
                  <a:srgbClr val="C00000"/>
                </a:solidFill>
                <a:latin typeface="仿宋" panose="02010609060101010101" charset="-122"/>
                <a:ea typeface="仿宋" panose="02010609060101010101" charset="-122"/>
              </a:rPr>
              <a:t>读者－写者问题</a:t>
            </a:r>
            <a:endParaRPr lang="en-US" altLang="zh-CN" sz="2800" dirty="0">
              <a:solidFill>
                <a:srgbClr val="C00000"/>
              </a:solidFill>
              <a:ea typeface="MS PGothic" panose="020B0600070205080204" pitchFamily="34" charset="-128"/>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9202">
                                            <p:txEl>
                                              <p:pRg st="2" end="2"/>
                                            </p:txEl>
                                          </p:spTgt>
                                        </p:tgtEl>
                                        <p:attrNameLst>
                                          <p:attrName>style.visibility</p:attrName>
                                        </p:attrNameLst>
                                      </p:cBhvr>
                                      <p:to>
                                        <p:strVal val="visible"/>
                                      </p:to>
                                    </p:set>
                                    <p:animEffect transition="in" filter="box(in)">
                                      <p:cBhvr>
                                        <p:cTn id="7" dur="500"/>
                                        <p:tgtEl>
                                          <p:spTgt spid="17920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9202">
                                            <p:txEl>
                                              <p:pRg st="3" end="3"/>
                                            </p:txEl>
                                          </p:spTgt>
                                        </p:tgtEl>
                                        <p:attrNameLst>
                                          <p:attrName>style.visibility</p:attrName>
                                        </p:attrNameLst>
                                      </p:cBhvr>
                                      <p:to>
                                        <p:strVal val="visible"/>
                                      </p:to>
                                    </p:set>
                                    <p:animEffect transition="in" filter="box(in)">
                                      <p:cBhvr>
                                        <p:cTn id="12" dur="500"/>
                                        <p:tgtEl>
                                          <p:spTgt spid="17920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9202">
                                            <p:txEl>
                                              <p:pRg st="4" end="4"/>
                                            </p:txEl>
                                          </p:spTgt>
                                        </p:tgtEl>
                                        <p:attrNameLst>
                                          <p:attrName>style.visibility</p:attrName>
                                        </p:attrNameLst>
                                      </p:cBhvr>
                                      <p:to>
                                        <p:strVal val="visible"/>
                                      </p:to>
                                    </p:set>
                                    <p:animEffect transition="in" filter="box(in)">
                                      <p:cBhvr>
                                        <p:cTn id="17" dur="500"/>
                                        <p:tgtEl>
                                          <p:spTgt spid="17920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9202">
                                            <p:txEl>
                                              <p:pRg st="5" end="5"/>
                                            </p:txEl>
                                          </p:spTgt>
                                        </p:tgtEl>
                                        <p:attrNameLst>
                                          <p:attrName>style.visibility</p:attrName>
                                        </p:attrNameLst>
                                      </p:cBhvr>
                                      <p:to>
                                        <p:strVal val="visible"/>
                                      </p:to>
                                    </p:set>
                                    <p:animEffect transition="in" filter="box(in)">
                                      <p:cBhvr>
                                        <p:cTn id="22" dur="500"/>
                                        <p:tgtEl>
                                          <p:spTgt spid="17920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9202">
                                            <p:txEl>
                                              <p:pRg st="6" end="6"/>
                                            </p:txEl>
                                          </p:spTgt>
                                        </p:tgtEl>
                                        <p:attrNameLst>
                                          <p:attrName>style.visibility</p:attrName>
                                        </p:attrNameLst>
                                      </p:cBhvr>
                                      <p:to>
                                        <p:strVal val="visible"/>
                                      </p:to>
                                    </p:set>
                                    <p:animEffect transition="in" filter="box(in)">
                                      <p:cBhvr>
                                        <p:cTn id="27" dur="500"/>
                                        <p:tgtEl>
                                          <p:spTgt spid="17920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79202">
                                            <p:txEl>
                                              <p:pRg st="7" end="7"/>
                                            </p:txEl>
                                          </p:spTgt>
                                        </p:tgtEl>
                                        <p:attrNameLst>
                                          <p:attrName>style.visibility</p:attrName>
                                        </p:attrNameLst>
                                      </p:cBhvr>
                                      <p:to>
                                        <p:strVal val="visible"/>
                                      </p:to>
                                    </p:set>
                                    <p:animEffect transition="in" filter="box(in)">
                                      <p:cBhvr>
                                        <p:cTn id="32" dur="500"/>
                                        <p:tgtEl>
                                          <p:spTgt spid="17920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79202">
                                            <p:txEl>
                                              <p:pRg st="8" end="8"/>
                                            </p:txEl>
                                          </p:spTgt>
                                        </p:tgtEl>
                                        <p:attrNameLst>
                                          <p:attrName>style.visibility</p:attrName>
                                        </p:attrNameLst>
                                      </p:cBhvr>
                                      <p:to>
                                        <p:strVal val="visible"/>
                                      </p:to>
                                    </p:set>
                                    <p:animEffect transition="in" filter="box(in)">
                                      <p:cBhvr>
                                        <p:cTn id="37" dur="500"/>
                                        <p:tgtEl>
                                          <p:spTgt spid="17920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79202">
                                            <p:txEl>
                                              <p:pRg st="9" end="9"/>
                                            </p:txEl>
                                          </p:spTgt>
                                        </p:tgtEl>
                                        <p:attrNameLst>
                                          <p:attrName>style.visibility</p:attrName>
                                        </p:attrNameLst>
                                      </p:cBhvr>
                                      <p:to>
                                        <p:strVal val="visible"/>
                                      </p:to>
                                    </p:set>
                                    <p:animEffect transition="in" filter="box(in)">
                                      <p:cBhvr>
                                        <p:cTn id="42" dur="500"/>
                                        <p:tgtEl>
                                          <p:spTgt spid="17920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79202">
                                            <p:txEl>
                                              <p:pRg st="10" end="10"/>
                                            </p:txEl>
                                          </p:spTgt>
                                        </p:tgtEl>
                                        <p:attrNameLst>
                                          <p:attrName>style.visibility</p:attrName>
                                        </p:attrNameLst>
                                      </p:cBhvr>
                                      <p:to>
                                        <p:strVal val="visible"/>
                                      </p:to>
                                    </p:set>
                                    <p:animEffect transition="in" filter="box(in)">
                                      <p:cBhvr>
                                        <p:cTn id="47" dur="500"/>
                                        <p:tgtEl>
                                          <p:spTgt spid="1792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539552" y="764704"/>
            <a:ext cx="5041180" cy="523220"/>
          </a:xfrm>
          <a:prstGeom prst="rect">
            <a:avLst/>
          </a:prstGeom>
          <a:noFill/>
          <a:ln w="9525" algn="ctr">
            <a:noFill/>
            <a:miter lim="800000"/>
          </a:ln>
        </p:spPr>
        <p:txBody>
          <a:bodyPr wrap="square">
            <a:spAutoFit/>
          </a:bodyPr>
          <a:lstStyle/>
          <a:p>
            <a:pPr eaLnBrk="1" hangingPunct="1">
              <a:spcBef>
                <a:spcPct val="50000"/>
              </a:spcBef>
              <a:buClr>
                <a:schemeClr val="tx1"/>
              </a:buClr>
            </a:pPr>
            <a:r>
              <a:rPr kumimoji="1" lang="zh-CN" altLang="en-US" sz="2800" dirty="0" smtClean="0">
                <a:solidFill>
                  <a:srgbClr val="0000FF"/>
                </a:solidFill>
              </a:rPr>
              <a:t>读者优先的读者</a:t>
            </a:r>
            <a:r>
              <a:rPr kumimoji="1" lang="en-US" altLang="zh-CN" sz="2800" dirty="0" smtClean="0">
                <a:solidFill>
                  <a:srgbClr val="0000FF"/>
                </a:solidFill>
              </a:rPr>
              <a:t>-</a:t>
            </a:r>
            <a:r>
              <a:rPr kumimoji="1" lang="zh-CN" altLang="en-US" sz="2800" dirty="0" smtClean="0">
                <a:solidFill>
                  <a:srgbClr val="0000FF"/>
                </a:solidFill>
              </a:rPr>
              <a:t>写者算法：</a:t>
            </a:r>
            <a:endParaRPr kumimoji="1" lang="en-US" altLang="zh-CN" sz="2800" dirty="0">
              <a:solidFill>
                <a:srgbClr val="0000FF"/>
              </a:solidFill>
            </a:endParaRPr>
          </a:p>
        </p:txBody>
      </p:sp>
      <p:sp>
        <p:nvSpPr>
          <p:cNvPr id="79877" name="Rectangle 2"/>
          <p:cNvSpPr>
            <a:spLocks noChangeArrowheads="1"/>
          </p:cNvSpPr>
          <p:nvPr/>
        </p:nvSpPr>
        <p:spPr bwMode="auto">
          <a:xfrm>
            <a:off x="3708698" y="7937"/>
            <a:ext cx="3455590" cy="792163"/>
          </a:xfrm>
          <a:prstGeom prst="rect">
            <a:avLst/>
          </a:prstGeom>
          <a:noFill/>
          <a:ln w="9525">
            <a:noFill/>
            <a:miter lim="800000"/>
          </a:ln>
        </p:spPr>
        <p:txBody>
          <a:bodyPr anchor="ctr"/>
          <a:lstStyle/>
          <a:p>
            <a:pPr>
              <a:spcBef>
                <a:spcPct val="0"/>
              </a:spcBef>
            </a:pPr>
            <a:r>
              <a:rPr lang="en-US" altLang="zh-CN" sz="2800" dirty="0">
                <a:solidFill>
                  <a:srgbClr val="C00000"/>
                </a:solidFill>
                <a:latin typeface="仿宋" panose="02010609060101010101" charset="-122"/>
                <a:ea typeface="仿宋" panose="02010609060101010101" charset="-122"/>
              </a:rPr>
              <a:t>3. </a:t>
            </a:r>
            <a:r>
              <a:rPr lang="zh-CN" altLang="en-US" sz="2800" dirty="0">
                <a:solidFill>
                  <a:srgbClr val="C00000"/>
                </a:solidFill>
                <a:latin typeface="仿宋" panose="02010609060101010101" charset="-122"/>
                <a:ea typeface="仿宋" panose="02010609060101010101" charset="-122"/>
              </a:rPr>
              <a:t>读者－写者问题</a:t>
            </a:r>
            <a:endParaRPr lang="en-US" altLang="zh-CN" sz="2800" dirty="0">
              <a:solidFill>
                <a:srgbClr val="C00000"/>
              </a:solidFill>
              <a:ea typeface="MS PGothic" panose="020B0600070205080204" pitchFamily="34" charset="-128"/>
            </a:endParaRPr>
          </a:p>
        </p:txBody>
      </p:sp>
      <p:sp>
        <p:nvSpPr>
          <p:cNvPr id="4" name="椭圆 3"/>
          <p:cNvSpPr/>
          <p:nvPr/>
        </p:nvSpPr>
        <p:spPr bwMode="auto">
          <a:xfrm>
            <a:off x="251520" y="1484784"/>
            <a:ext cx="4752528" cy="2232248"/>
          </a:xfrm>
          <a:prstGeom prst="ellipse">
            <a:avLst/>
          </a:prstGeom>
          <a:solidFill>
            <a:schemeClr val="accent6">
              <a:lumMod val="40000"/>
              <a:lumOff val="60000"/>
            </a:schemeClr>
          </a:solidFill>
          <a:ln w="38100">
            <a:solidFill>
              <a:srgbClr val="FF0000"/>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TextBox 4"/>
          <p:cNvSpPr txBox="1"/>
          <p:nvPr/>
        </p:nvSpPr>
        <p:spPr>
          <a:xfrm>
            <a:off x="1907704" y="1700808"/>
            <a:ext cx="1440160" cy="461665"/>
          </a:xfrm>
          <a:prstGeom prst="rect">
            <a:avLst/>
          </a:prstGeom>
          <a:noFill/>
        </p:spPr>
        <p:txBody>
          <a:bodyPr wrap="square" rtlCol="0">
            <a:spAutoFit/>
          </a:bodyPr>
          <a:lstStyle/>
          <a:p>
            <a:r>
              <a:rPr lang="zh-CN" altLang="en-US" sz="2400" dirty="0" smtClean="0"/>
              <a:t>共享数据</a:t>
            </a:r>
            <a:endParaRPr lang="zh-CN" altLang="en-US" sz="2400" dirty="0"/>
          </a:p>
        </p:txBody>
      </p:sp>
      <p:sp>
        <p:nvSpPr>
          <p:cNvPr id="6" name="TextBox 5"/>
          <p:cNvSpPr txBox="1"/>
          <p:nvPr/>
        </p:nvSpPr>
        <p:spPr>
          <a:xfrm>
            <a:off x="899592" y="2420888"/>
            <a:ext cx="576064" cy="400110"/>
          </a:xfrm>
          <a:prstGeom prst="rect">
            <a:avLst/>
          </a:prstGeom>
          <a:noFill/>
          <a:ln>
            <a:solidFill>
              <a:schemeClr val="tx1"/>
            </a:solidFill>
          </a:ln>
        </p:spPr>
        <p:txBody>
          <a:bodyPr wrap="square" rtlCol="0">
            <a:spAutoFit/>
          </a:bodyPr>
          <a:lstStyle/>
          <a:p>
            <a:r>
              <a:rPr lang="en-US" altLang="zh-CN" dirty="0" smtClean="0"/>
              <a:t>R1</a:t>
            </a:r>
            <a:endParaRPr lang="zh-CN" altLang="en-US" dirty="0"/>
          </a:p>
        </p:txBody>
      </p:sp>
      <p:sp>
        <p:nvSpPr>
          <p:cNvPr id="7" name="TextBox 6"/>
          <p:cNvSpPr txBox="1"/>
          <p:nvPr/>
        </p:nvSpPr>
        <p:spPr>
          <a:xfrm>
            <a:off x="5652120" y="2452826"/>
            <a:ext cx="576064" cy="400110"/>
          </a:xfrm>
          <a:prstGeom prst="rect">
            <a:avLst/>
          </a:prstGeom>
          <a:noFill/>
          <a:ln>
            <a:solidFill>
              <a:schemeClr val="tx1"/>
            </a:solidFill>
          </a:ln>
        </p:spPr>
        <p:txBody>
          <a:bodyPr wrap="square" rtlCol="0">
            <a:spAutoFit/>
          </a:bodyPr>
          <a:lstStyle/>
          <a:p>
            <a:r>
              <a:rPr lang="en-US" altLang="zh-CN" dirty="0" smtClean="0"/>
              <a:t>W1</a:t>
            </a:r>
            <a:endParaRPr lang="zh-CN" altLang="en-US" dirty="0"/>
          </a:p>
        </p:txBody>
      </p:sp>
      <p:cxnSp>
        <p:nvCxnSpPr>
          <p:cNvPr id="9" name="直接箭头连接符 8"/>
          <p:cNvCxnSpPr/>
          <p:nvPr/>
        </p:nvCxnSpPr>
        <p:spPr bwMode="auto">
          <a:xfrm flipH="1">
            <a:off x="5076056" y="2636912"/>
            <a:ext cx="576064" cy="0"/>
          </a:xfrm>
          <a:prstGeom prst="straightConnector1">
            <a:avLst/>
          </a:prstGeom>
          <a:noFill/>
          <a:ln w="38100">
            <a:solidFill>
              <a:srgbClr val="0000FF"/>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TextBox 11"/>
          <p:cNvSpPr txBox="1"/>
          <p:nvPr/>
        </p:nvSpPr>
        <p:spPr>
          <a:xfrm>
            <a:off x="6516216" y="2420888"/>
            <a:ext cx="576064" cy="400110"/>
          </a:xfrm>
          <a:prstGeom prst="rect">
            <a:avLst/>
          </a:prstGeom>
          <a:noFill/>
          <a:ln>
            <a:solidFill>
              <a:schemeClr val="tx1"/>
            </a:solidFill>
          </a:ln>
        </p:spPr>
        <p:txBody>
          <a:bodyPr wrap="square" rtlCol="0">
            <a:spAutoFit/>
          </a:bodyPr>
          <a:lstStyle/>
          <a:p>
            <a:r>
              <a:rPr lang="en-US" altLang="zh-CN" dirty="0" smtClean="0"/>
              <a:t>R2</a:t>
            </a:r>
            <a:endParaRPr lang="zh-CN" altLang="en-US" dirty="0"/>
          </a:p>
        </p:txBody>
      </p:sp>
      <p:sp>
        <p:nvSpPr>
          <p:cNvPr id="13" name="TextBox 12"/>
          <p:cNvSpPr txBox="1"/>
          <p:nvPr/>
        </p:nvSpPr>
        <p:spPr>
          <a:xfrm>
            <a:off x="6804248" y="2420888"/>
            <a:ext cx="576064" cy="400110"/>
          </a:xfrm>
          <a:prstGeom prst="rect">
            <a:avLst/>
          </a:prstGeom>
          <a:noFill/>
          <a:ln>
            <a:solidFill>
              <a:schemeClr val="tx1"/>
            </a:solidFill>
          </a:ln>
        </p:spPr>
        <p:txBody>
          <a:bodyPr wrap="square" rtlCol="0">
            <a:spAutoFit/>
          </a:bodyPr>
          <a:lstStyle/>
          <a:p>
            <a:r>
              <a:rPr lang="en-US" altLang="zh-CN" dirty="0" smtClean="0"/>
              <a:t>R3</a:t>
            </a:r>
            <a:endParaRPr lang="zh-CN" altLang="en-US" dirty="0"/>
          </a:p>
        </p:txBody>
      </p:sp>
      <p:sp>
        <p:nvSpPr>
          <p:cNvPr id="14" name="Rectangle 2"/>
          <p:cNvSpPr>
            <a:spLocks noChangeArrowheads="1"/>
          </p:cNvSpPr>
          <p:nvPr/>
        </p:nvSpPr>
        <p:spPr bwMode="auto">
          <a:xfrm>
            <a:off x="394916" y="4129916"/>
            <a:ext cx="5041180" cy="523220"/>
          </a:xfrm>
          <a:prstGeom prst="rect">
            <a:avLst/>
          </a:prstGeom>
          <a:noFill/>
          <a:ln w="9525" algn="ctr">
            <a:noFill/>
            <a:miter lim="800000"/>
          </a:ln>
        </p:spPr>
        <p:txBody>
          <a:bodyPr wrap="square">
            <a:spAutoFit/>
          </a:bodyPr>
          <a:lstStyle/>
          <a:p>
            <a:pPr eaLnBrk="1" hangingPunct="1">
              <a:spcBef>
                <a:spcPct val="50000"/>
              </a:spcBef>
              <a:buClr>
                <a:schemeClr val="tx1"/>
              </a:buClr>
            </a:pPr>
            <a:r>
              <a:rPr kumimoji="1" lang="zh-CN" altLang="en-US" sz="2800" dirty="0" smtClean="0">
                <a:solidFill>
                  <a:srgbClr val="0000FF"/>
                </a:solidFill>
              </a:rPr>
              <a:t>写者优先的读者</a:t>
            </a:r>
            <a:r>
              <a:rPr kumimoji="1" lang="en-US" altLang="zh-CN" sz="2800" dirty="0" smtClean="0">
                <a:solidFill>
                  <a:srgbClr val="0000FF"/>
                </a:solidFill>
              </a:rPr>
              <a:t>-</a:t>
            </a:r>
            <a:r>
              <a:rPr kumimoji="1" lang="zh-CN" altLang="en-US" sz="2800" dirty="0" smtClean="0">
                <a:solidFill>
                  <a:srgbClr val="0000FF"/>
                </a:solidFill>
              </a:rPr>
              <a:t>写者算法：</a:t>
            </a:r>
            <a:endParaRPr kumimoji="1" lang="en-US" altLang="zh-CN" sz="2800" dirty="0">
              <a:solidFill>
                <a:srgbClr val="0000FF"/>
              </a:solidFill>
            </a:endParaRPr>
          </a:p>
        </p:txBody>
      </p:sp>
      <p:sp>
        <p:nvSpPr>
          <p:cNvPr id="15" name="矩形 14"/>
          <p:cNvSpPr/>
          <p:nvPr/>
        </p:nvSpPr>
        <p:spPr>
          <a:xfrm>
            <a:off x="395536" y="4727348"/>
            <a:ext cx="7920880" cy="1581972"/>
          </a:xfrm>
          <a:prstGeom prst="rect">
            <a:avLst/>
          </a:prstGeom>
        </p:spPr>
        <p:txBody>
          <a:bodyPr wrap="square">
            <a:spAutoFit/>
          </a:bodyPr>
          <a:lstStyle/>
          <a:p>
            <a:pPr marL="742950" lvl="1" indent="-285750">
              <a:buFontTx/>
              <a:buChar char="–"/>
            </a:pPr>
            <a:r>
              <a:rPr lang="zh-CN" altLang="en-US" sz="2200" dirty="0" smtClean="0"/>
              <a:t>写进程与其他所有进程互斥</a:t>
            </a:r>
            <a:endParaRPr lang="en-US" altLang="zh-CN" sz="2200" dirty="0" smtClean="0"/>
          </a:p>
          <a:p>
            <a:pPr marL="742950" lvl="1" indent="-285750">
              <a:buFontTx/>
              <a:buChar char="–"/>
            </a:pPr>
            <a:r>
              <a:rPr lang="zh-CN" altLang="en-US" sz="2200" dirty="0" smtClean="0"/>
              <a:t>允许多个读者同时读</a:t>
            </a:r>
            <a:r>
              <a:rPr lang="zh-CN" altLang="en-US" sz="2200" b="0" dirty="0" smtClean="0"/>
              <a:t> </a:t>
            </a:r>
            <a:endParaRPr lang="zh-CN" altLang="en-US" sz="2200" dirty="0" smtClean="0">
              <a:latin typeface="仿宋" panose="02010609060101010101" charset="-122"/>
              <a:ea typeface="仿宋" panose="02010609060101010101" charset="-122"/>
            </a:endParaRPr>
          </a:p>
          <a:p>
            <a:pPr marL="742950" lvl="1" indent="-285750">
              <a:buFontTx/>
              <a:buChar char="–"/>
            </a:pPr>
            <a:r>
              <a:rPr lang="zh-CN" altLang="en-US" sz="2200" dirty="0" smtClean="0"/>
              <a:t>写者优先于读者（一旦有写者，则后续读者必须等待；若同时有读者和写者在等待，唤醒时优先考虑写者）</a:t>
            </a:r>
            <a:r>
              <a:rPr lang="zh-CN" altLang="en-US" sz="2200" b="0" dirty="0" smtClean="0"/>
              <a:t> </a:t>
            </a:r>
            <a:endParaRPr lang="zh-CN" altLang="en-US" sz="2200" dirty="0">
              <a:latin typeface="仿宋" panose="02010609060101010101" charset="-122"/>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1"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ox(in)">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0" nodeType="clickEffect">
                                  <p:stCondLst>
                                    <p:cond delay="0"/>
                                  </p:stCondLst>
                                  <p:childTnLst>
                                    <p:animMotion origin="layout" path="M -6.38889E-6 -8.14815E-6 L -0.51199 -8.14815E-6 " pathEditMode="relative" ptsTypes="AA">
                                      <p:cBhvr>
                                        <p:cTn id="19" dur="2000" fill="hold"/>
                                        <p:tgtEl>
                                          <p:spTgt spid="12"/>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1"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ox(in)">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0" nodeType="clickEffect">
                                  <p:stCondLst>
                                    <p:cond delay="0"/>
                                  </p:stCondLst>
                                  <p:childTnLst>
                                    <p:animMotion origin="layout" path="M -8.33333E-7 0 L -0.43299 0.00231 " pathEditMode="relative" rAng="0" ptsTypes="AA">
                                      <p:cBhvr>
                                        <p:cTn id="28" dur="2000" fill="hold"/>
                                        <p:tgtEl>
                                          <p:spTgt spid="13"/>
                                        </p:tgtEl>
                                        <p:attrNameLst>
                                          <p:attrName>ppt_x</p:attrName>
                                          <p:attrName>ppt_y</p:attrName>
                                        </p:attrNameLst>
                                      </p:cBhvr>
                                      <p:rCtr x="-21600" y="100"/>
                                    </p:animMotion>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ox(in)">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ox(in)">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2" grpId="1" animBg="1"/>
      <p:bldP spid="13" grpId="0" animBg="1"/>
      <p:bldP spid="13" grpId="1" animBg="1"/>
      <p:bldP spid="14" grpId="0"/>
      <p:bldP spid="15"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899592" y="1340769"/>
            <a:ext cx="7667625" cy="4555093"/>
          </a:xfrm>
          <a:prstGeom prst="rect">
            <a:avLst/>
          </a:prstGeom>
          <a:noFill/>
          <a:ln w="9525" algn="ctr">
            <a:noFill/>
            <a:miter lim="800000"/>
          </a:ln>
        </p:spPr>
        <p:txBody>
          <a:bodyPr>
            <a:spAutoFit/>
          </a:bodyPr>
          <a:lstStyle/>
          <a:p>
            <a:pPr eaLnBrk="1" hangingPunct="1">
              <a:lnSpc>
                <a:spcPct val="150000"/>
              </a:lnSpc>
              <a:spcBef>
                <a:spcPct val="50000"/>
              </a:spcBef>
              <a:buClr>
                <a:schemeClr val="tx1"/>
              </a:buClr>
            </a:pPr>
            <a:r>
              <a:rPr kumimoji="1" lang="zh-CN" altLang="en-US" dirty="0">
                <a:latin typeface="Times New Roman" panose="02020603050405020304" pitchFamily="18" charset="0"/>
              </a:rPr>
              <a:t> </a:t>
            </a:r>
            <a:r>
              <a:rPr kumimoji="1" lang="en-US" altLang="zh-CN" dirty="0" smtClean="0"/>
              <a:t>semaphore</a:t>
            </a:r>
            <a:r>
              <a:rPr kumimoji="1" lang="zh-CN" altLang="en-US" dirty="0" smtClean="0">
                <a:latin typeface="Times New Roman" panose="02020603050405020304" pitchFamily="18" charset="0"/>
              </a:rPr>
              <a:t> </a:t>
            </a:r>
            <a:r>
              <a:rPr kumimoji="1" lang="en-US" altLang="zh-CN" dirty="0" err="1" smtClean="0"/>
              <a:t>wmutex</a:t>
            </a:r>
            <a:r>
              <a:rPr kumimoji="1" lang="en-US" altLang="zh-CN" dirty="0" smtClean="0"/>
              <a:t>=1    </a:t>
            </a:r>
            <a:r>
              <a:rPr kumimoji="1" lang="en-US" altLang="zh-CN" dirty="0"/>
              <a:t>//</a:t>
            </a:r>
            <a:r>
              <a:rPr kumimoji="1" lang="zh-CN" altLang="en-US" dirty="0"/>
              <a:t>读者与写者之间、写者</a:t>
            </a:r>
            <a:r>
              <a:rPr kumimoji="1" lang="zh-CN" altLang="en-US" dirty="0" smtClean="0"/>
              <a:t>与写</a:t>
            </a:r>
            <a:r>
              <a:rPr kumimoji="1" lang="zh-CN" altLang="en-US" dirty="0"/>
              <a:t>者之间互斥使用共享数据</a:t>
            </a:r>
            <a:endParaRPr kumimoji="1" lang="zh-CN" altLang="en-US" dirty="0"/>
          </a:p>
          <a:p>
            <a:pPr eaLnBrk="1" hangingPunct="1">
              <a:lnSpc>
                <a:spcPct val="150000"/>
              </a:lnSpc>
              <a:spcBef>
                <a:spcPct val="50000"/>
              </a:spcBef>
              <a:buClr>
                <a:schemeClr val="tx1"/>
              </a:buClr>
            </a:pPr>
            <a:r>
              <a:rPr kumimoji="1" lang="en-US" altLang="zh-CN" dirty="0" smtClean="0"/>
              <a:t>Semaphore S=1        </a:t>
            </a:r>
            <a:r>
              <a:rPr kumimoji="1" lang="en-US" altLang="zh-CN" dirty="0"/>
              <a:t>//</a:t>
            </a:r>
            <a:r>
              <a:rPr kumimoji="1" lang="zh-CN" altLang="en-US" dirty="0"/>
              <a:t>当至少有一个写者准备访问</a:t>
            </a:r>
            <a:r>
              <a:rPr kumimoji="1" lang="zh-CN" altLang="en-US" dirty="0" smtClean="0"/>
              <a:t>共享</a:t>
            </a:r>
            <a:r>
              <a:rPr kumimoji="1" lang="zh-CN" altLang="en-US" dirty="0"/>
              <a:t>数据时，它可使后续的</a:t>
            </a:r>
            <a:r>
              <a:rPr kumimoji="1" lang="zh-CN" altLang="en-US" dirty="0" smtClean="0"/>
              <a:t>读者 </a:t>
            </a:r>
            <a:r>
              <a:rPr kumimoji="1" lang="zh-CN" altLang="en-US" dirty="0"/>
              <a:t>等待写完成</a:t>
            </a:r>
            <a:endParaRPr kumimoji="1" lang="zh-CN" altLang="en-US" dirty="0"/>
          </a:p>
          <a:p>
            <a:pPr eaLnBrk="1" hangingPunct="1">
              <a:lnSpc>
                <a:spcPct val="150000"/>
              </a:lnSpc>
              <a:spcBef>
                <a:spcPct val="50000"/>
              </a:spcBef>
              <a:buClr>
                <a:schemeClr val="tx1"/>
              </a:buClr>
            </a:pPr>
            <a:r>
              <a:rPr kumimoji="1" lang="en-US" altLang="zh-CN" dirty="0" smtClean="0"/>
              <a:t>Semaphore S2</a:t>
            </a:r>
            <a:r>
              <a:rPr kumimoji="1" lang="zh-CN" altLang="en-US" dirty="0" smtClean="0"/>
              <a:t>＝</a:t>
            </a:r>
            <a:r>
              <a:rPr kumimoji="1" lang="en-US" altLang="zh-CN" dirty="0"/>
              <a:t>1     </a:t>
            </a:r>
            <a:r>
              <a:rPr kumimoji="1" lang="en-US" altLang="zh-CN" dirty="0" smtClean="0"/>
              <a:t>//</a:t>
            </a:r>
            <a:r>
              <a:rPr kumimoji="1" lang="zh-CN" altLang="en-US" dirty="0"/>
              <a:t>阻塞第二个以后的等待读者</a:t>
            </a:r>
            <a:endParaRPr kumimoji="1" lang="zh-CN" altLang="en-US" dirty="0"/>
          </a:p>
          <a:p>
            <a:pPr eaLnBrk="1" hangingPunct="1">
              <a:lnSpc>
                <a:spcPct val="150000"/>
              </a:lnSpc>
              <a:spcBef>
                <a:spcPct val="50000"/>
              </a:spcBef>
              <a:buClr>
                <a:schemeClr val="tx1"/>
              </a:buClr>
            </a:pPr>
            <a:r>
              <a:rPr kumimoji="1" lang="en-US" altLang="zh-CN" dirty="0" smtClean="0"/>
              <a:t> </a:t>
            </a:r>
            <a:r>
              <a:rPr kumimoji="1" lang="en-US" altLang="zh-CN" dirty="0" err="1" smtClean="0"/>
              <a:t>int</a:t>
            </a:r>
            <a:r>
              <a:rPr kumimoji="1" lang="en-US" altLang="zh-CN" dirty="0" smtClean="0"/>
              <a:t> </a:t>
            </a:r>
            <a:r>
              <a:rPr kumimoji="1" lang="en-US" altLang="zh-CN" dirty="0" err="1" smtClean="0"/>
              <a:t>readcount,writecount</a:t>
            </a:r>
            <a:r>
              <a:rPr kumimoji="1" lang="en-US" altLang="zh-CN" dirty="0" smtClean="0"/>
              <a:t>= </a:t>
            </a:r>
            <a:r>
              <a:rPr kumimoji="1" lang="en-US" altLang="zh-CN" dirty="0"/>
              <a:t>0,0;  //</a:t>
            </a:r>
            <a:r>
              <a:rPr kumimoji="1" lang="zh-CN" altLang="en-US" dirty="0"/>
              <a:t>当前读者数量</a:t>
            </a:r>
            <a:r>
              <a:rPr kumimoji="1" lang="zh-CN" altLang="en-US" dirty="0" smtClean="0"/>
              <a:t>、写</a:t>
            </a:r>
            <a:r>
              <a:rPr kumimoji="1" lang="zh-CN" altLang="en-US" dirty="0"/>
              <a:t>者数量</a:t>
            </a:r>
            <a:endParaRPr kumimoji="1" lang="zh-CN" altLang="en-US" dirty="0"/>
          </a:p>
          <a:p>
            <a:pPr eaLnBrk="1" hangingPunct="1">
              <a:lnSpc>
                <a:spcPct val="150000"/>
              </a:lnSpc>
              <a:spcBef>
                <a:spcPct val="50000"/>
              </a:spcBef>
              <a:buClr>
                <a:schemeClr val="tx1"/>
              </a:buClr>
            </a:pPr>
            <a:r>
              <a:rPr kumimoji="1" lang="en-US" altLang="zh-CN" dirty="0" smtClean="0"/>
              <a:t>Semaphore mutex1 </a:t>
            </a:r>
            <a:r>
              <a:rPr kumimoji="1" lang="en-US" altLang="zh-CN" dirty="0"/>
              <a:t>=  1      //</a:t>
            </a:r>
            <a:r>
              <a:rPr kumimoji="1" lang="zh-CN" altLang="en-US" dirty="0"/>
              <a:t>多个读者互斥</a:t>
            </a:r>
            <a:r>
              <a:rPr kumimoji="1" lang="zh-CN" altLang="en-US" dirty="0" smtClean="0"/>
              <a:t>使用</a:t>
            </a:r>
            <a:r>
              <a:rPr kumimoji="1" lang="en-US" altLang="zh-CN" dirty="0" err="1" smtClean="0"/>
              <a:t>readcount</a:t>
            </a:r>
            <a:endParaRPr kumimoji="1" lang="en-US" altLang="zh-CN" dirty="0"/>
          </a:p>
          <a:p>
            <a:pPr eaLnBrk="1" hangingPunct="1">
              <a:lnSpc>
                <a:spcPct val="150000"/>
              </a:lnSpc>
              <a:spcBef>
                <a:spcPct val="50000"/>
              </a:spcBef>
              <a:buClr>
                <a:schemeClr val="tx1"/>
              </a:buClr>
            </a:pPr>
            <a:r>
              <a:rPr kumimoji="1" lang="en-US" altLang="zh-CN" dirty="0" smtClean="0"/>
              <a:t>Semaphore mutex2 </a:t>
            </a:r>
            <a:r>
              <a:rPr kumimoji="1" lang="en-US" altLang="zh-CN" dirty="0"/>
              <a:t>= 1        //</a:t>
            </a:r>
            <a:r>
              <a:rPr kumimoji="1" lang="zh-CN" altLang="en-US" dirty="0"/>
              <a:t>多个写者互斥</a:t>
            </a:r>
            <a:r>
              <a:rPr kumimoji="1" lang="zh-CN" altLang="en-US" dirty="0" smtClean="0"/>
              <a:t>使用</a:t>
            </a:r>
            <a:r>
              <a:rPr kumimoji="1" lang="en-US" altLang="zh-CN" dirty="0" err="1" smtClean="0"/>
              <a:t>writecount</a:t>
            </a:r>
            <a:endParaRPr kumimoji="1" lang="en-US" altLang="zh-CN" dirty="0"/>
          </a:p>
        </p:txBody>
      </p:sp>
      <p:sp>
        <p:nvSpPr>
          <p:cNvPr id="82947" name="Rectangle 3"/>
          <p:cNvSpPr>
            <a:spLocks noChangeArrowheads="1"/>
          </p:cNvSpPr>
          <p:nvPr/>
        </p:nvSpPr>
        <p:spPr bwMode="auto">
          <a:xfrm>
            <a:off x="899594" y="764705"/>
            <a:ext cx="1960793" cy="461665"/>
          </a:xfrm>
          <a:prstGeom prst="rect">
            <a:avLst/>
          </a:prstGeom>
          <a:noFill/>
          <a:ln w="9525" algn="ctr">
            <a:noFill/>
            <a:miter lim="800000"/>
          </a:ln>
        </p:spPr>
        <p:txBody>
          <a:bodyPr wrap="none">
            <a:spAutoFit/>
          </a:bodyPr>
          <a:lstStyle/>
          <a:p>
            <a:pPr algn="ctr" eaLnBrk="1" hangingPunct="1">
              <a:spcBef>
                <a:spcPct val="0"/>
              </a:spcBef>
              <a:buFont typeface="Wingdings" panose="05000000000000000000" pitchFamily="2" charset="2"/>
              <a:buChar char="n"/>
            </a:pPr>
            <a:r>
              <a:rPr kumimoji="1" lang="zh-CN" altLang="en-US" sz="2400" dirty="0" smtClean="0">
                <a:solidFill>
                  <a:srgbClr val="7030A0"/>
                </a:solidFill>
                <a:latin typeface="仿宋" panose="02010609060101010101" charset="-122"/>
                <a:ea typeface="仿宋" panose="02010609060101010101" charset="-122"/>
              </a:rPr>
              <a:t>算法描述：</a:t>
            </a:r>
            <a:endParaRPr kumimoji="1" lang="zh-CN" altLang="en-US" sz="2400" dirty="0">
              <a:solidFill>
                <a:srgbClr val="7030A0"/>
              </a:solidFill>
              <a:latin typeface="仿宋" panose="02010609060101010101" charset="-122"/>
              <a:ea typeface="仿宋" panose="02010609060101010101" charset="-122"/>
            </a:endParaRPr>
          </a:p>
        </p:txBody>
      </p:sp>
      <p:sp>
        <p:nvSpPr>
          <p:cNvPr id="4" name="Rectangle 2"/>
          <p:cNvSpPr>
            <a:spLocks noChangeArrowheads="1"/>
          </p:cNvSpPr>
          <p:nvPr/>
        </p:nvSpPr>
        <p:spPr bwMode="auto">
          <a:xfrm>
            <a:off x="3779912" y="44997"/>
            <a:ext cx="5256584" cy="647700"/>
          </a:xfrm>
          <a:prstGeom prst="rect">
            <a:avLst/>
          </a:prstGeom>
          <a:noFill/>
          <a:ln w="9525">
            <a:noFill/>
            <a:miter lim="800000"/>
          </a:ln>
        </p:spPr>
        <p:txBody>
          <a:bodyPr anchor="ctr"/>
          <a:lstStyle/>
          <a:p>
            <a:pPr>
              <a:spcBef>
                <a:spcPct val="0"/>
              </a:spcBef>
            </a:pPr>
            <a:r>
              <a:rPr lang="zh-CN" altLang="en-US" sz="2800" dirty="0" smtClean="0">
                <a:solidFill>
                  <a:srgbClr val="C00000"/>
                </a:solidFill>
                <a:latin typeface="宋体" panose="02010600030101010101" pitchFamily="2" charset="-122"/>
              </a:rPr>
              <a:t>写</a:t>
            </a:r>
            <a:r>
              <a:rPr lang="zh-CN" altLang="en-US" sz="2800" dirty="0">
                <a:solidFill>
                  <a:srgbClr val="C00000"/>
                </a:solidFill>
                <a:latin typeface="宋体" panose="02010600030101010101" pitchFamily="2" charset="-122"/>
              </a:rPr>
              <a:t>者优先的读者－写者</a:t>
            </a:r>
            <a:r>
              <a:rPr lang="zh-CN" altLang="en-US" sz="2800" dirty="0" smtClean="0">
                <a:solidFill>
                  <a:srgbClr val="C00000"/>
                </a:solidFill>
                <a:latin typeface="宋体" panose="02010600030101010101" pitchFamily="2" charset="-122"/>
              </a:rPr>
              <a:t>问题算法</a:t>
            </a:r>
            <a:endParaRPr lang="en-US" altLang="zh-CN" sz="2800" dirty="0">
              <a:solidFill>
                <a:srgbClr val="C00000"/>
              </a:solidFill>
              <a:latin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195736" y="945296"/>
            <a:ext cx="6624736" cy="5940088"/>
          </a:xfrm>
          <a:prstGeom prst="rect">
            <a:avLst/>
          </a:prstGeom>
          <a:noFill/>
          <a:ln w="9525" algn="ctr">
            <a:noFill/>
            <a:miter lim="800000"/>
          </a:ln>
        </p:spPr>
        <p:txBody>
          <a:bodyPr wrap="square">
            <a:spAutoFit/>
          </a:bodyPr>
          <a:lstStyle/>
          <a:p>
            <a:pPr eaLnBrk="1" hangingPunct="1">
              <a:spcBef>
                <a:spcPct val="50000"/>
              </a:spcBef>
              <a:buClr>
                <a:schemeClr val="tx1"/>
              </a:buClr>
            </a:pPr>
            <a:r>
              <a:rPr kumimoji="1" lang="en-US" altLang="zh-CN" dirty="0" smtClean="0">
                <a:solidFill>
                  <a:schemeClr val="tx2"/>
                </a:solidFill>
              </a:rPr>
              <a:t>Reader</a:t>
            </a:r>
            <a:r>
              <a:rPr kumimoji="1" lang="en-US" altLang="zh-CN" dirty="0" smtClean="0"/>
              <a:t>() {</a:t>
            </a:r>
            <a:endParaRPr kumimoji="1" lang="en-US" altLang="zh-CN" dirty="0"/>
          </a:p>
          <a:p>
            <a:pPr eaLnBrk="1" hangingPunct="1">
              <a:spcBef>
                <a:spcPct val="50000"/>
              </a:spcBef>
              <a:buClr>
                <a:schemeClr val="tx1"/>
              </a:buClr>
            </a:pPr>
            <a:r>
              <a:rPr kumimoji="1" lang="en-US" altLang="zh-CN" dirty="0" smtClean="0"/>
              <a:t>      while(1){</a:t>
            </a:r>
            <a:endParaRPr kumimoji="1" lang="en-US" altLang="zh-CN" dirty="0"/>
          </a:p>
          <a:p>
            <a:pPr eaLnBrk="1" hangingPunct="1">
              <a:spcBef>
                <a:spcPct val="50000"/>
              </a:spcBef>
              <a:buClr>
                <a:schemeClr val="tx1"/>
              </a:buClr>
            </a:pPr>
            <a:r>
              <a:rPr kumimoji="1" lang="en-US" altLang="zh-CN" dirty="0"/>
              <a:t>        </a:t>
            </a:r>
            <a:r>
              <a:rPr kumimoji="1" lang="en-US" altLang="zh-CN" dirty="0" smtClean="0"/>
              <a:t>   </a:t>
            </a:r>
            <a:r>
              <a:rPr kumimoji="1" lang="en-US" altLang="zh-CN" dirty="0"/>
              <a:t>wait(S2);</a:t>
            </a:r>
            <a:r>
              <a:rPr kumimoji="1" lang="zh-CN" altLang="en-US" dirty="0"/>
              <a:t>     </a:t>
            </a:r>
            <a:r>
              <a:rPr kumimoji="1" lang="en-US" altLang="zh-CN" dirty="0"/>
              <a:t>wait(S);      wait(mutex1)</a:t>
            </a:r>
            <a:endParaRPr kumimoji="1" lang="en-US" altLang="zh-CN" dirty="0"/>
          </a:p>
          <a:p>
            <a:pPr eaLnBrk="1" hangingPunct="1">
              <a:spcBef>
                <a:spcPct val="50000"/>
              </a:spcBef>
              <a:buClr>
                <a:schemeClr val="tx1"/>
              </a:buClr>
            </a:pPr>
            <a:r>
              <a:rPr kumimoji="1" lang="en-US" altLang="zh-CN" dirty="0"/>
              <a:t>       </a:t>
            </a:r>
            <a:r>
              <a:rPr kumimoji="1" lang="en-US" altLang="zh-CN" dirty="0" smtClean="0"/>
              <a:t>    </a:t>
            </a:r>
            <a:r>
              <a:rPr kumimoji="1" lang="en-US" altLang="zh-CN" dirty="0"/>
              <a:t>if </a:t>
            </a:r>
            <a:r>
              <a:rPr kumimoji="1" lang="en-US" altLang="zh-CN" dirty="0" err="1"/>
              <a:t>readcount</a:t>
            </a:r>
            <a:r>
              <a:rPr kumimoji="1" lang="en-US" altLang="zh-CN" dirty="0"/>
              <a:t>=0 then  wait(</a:t>
            </a:r>
            <a:r>
              <a:rPr kumimoji="1" lang="en-US" altLang="zh-CN" dirty="0" err="1"/>
              <a:t>wmutex</a:t>
            </a:r>
            <a:r>
              <a:rPr kumimoji="1" lang="en-US" altLang="zh-CN" dirty="0"/>
              <a:t>);</a:t>
            </a:r>
            <a:endParaRPr kumimoji="1" lang="en-US" altLang="zh-CN" dirty="0"/>
          </a:p>
          <a:p>
            <a:pPr eaLnBrk="1" hangingPunct="1">
              <a:spcBef>
                <a:spcPct val="50000"/>
              </a:spcBef>
              <a:buClr>
                <a:schemeClr val="tx1"/>
              </a:buClr>
            </a:pPr>
            <a:r>
              <a:rPr kumimoji="1" lang="en-US" altLang="zh-CN" dirty="0"/>
              <a:t>            </a:t>
            </a:r>
            <a:r>
              <a:rPr kumimoji="1" lang="en-US" altLang="zh-CN" dirty="0" err="1"/>
              <a:t>readcount</a:t>
            </a:r>
            <a:r>
              <a:rPr kumimoji="1" lang="en-US" altLang="zh-CN" dirty="0"/>
              <a:t>++;</a:t>
            </a:r>
            <a:endParaRPr kumimoji="1" lang="en-US" altLang="zh-CN" dirty="0"/>
          </a:p>
          <a:p>
            <a:pPr eaLnBrk="1" hangingPunct="1">
              <a:spcBef>
                <a:spcPct val="50000"/>
              </a:spcBef>
              <a:buClr>
                <a:schemeClr val="tx1"/>
              </a:buClr>
            </a:pPr>
            <a:r>
              <a:rPr kumimoji="1" lang="en-US" altLang="zh-CN" dirty="0"/>
              <a:t>      </a:t>
            </a:r>
            <a:r>
              <a:rPr kumimoji="1" lang="en-US" altLang="zh-CN" dirty="0" smtClean="0"/>
              <a:t>     </a:t>
            </a:r>
            <a:r>
              <a:rPr kumimoji="1" lang="en-US" altLang="zh-CN" dirty="0"/>
              <a:t>signal (mutex1);      signal(S);       signal(S2);</a:t>
            </a:r>
            <a:endParaRPr kumimoji="1" lang="zh-CN" altLang="en-US" dirty="0"/>
          </a:p>
          <a:p>
            <a:pPr eaLnBrk="1" hangingPunct="1">
              <a:spcBef>
                <a:spcPct val="50000"/>
              </a:spcBef>
              <a:buClr>
                <a:schemeClr val="tx1"/>
              </a:buClr>
            </a:pPr>
            <a:r>
              <a:rPr kumimoji="1" lang="zh-CN" altLang="en-US" dirty="0"/>
              <a:t>      </a:t>
            </a:r>
            <a:r>
              <a:rPr kumimoji="1" lang="zh-CN" altLang="en-US" dirty="0" smtClean="0"/>
              <a:t>     </a:t>
            </a:r>
            <a:r>
              <a:rPr kumimoji="1" lang="en-US" altLang="zh-CN" dirty="0"/>
              <a:t>reading…</a:t>
            </a:r>
            <a:endParaRPr kumimoji="1" lang="en-US" altLang="zh-CN" dirty="0"/>
          </a:p>
          <a:p>
            <a:pPr eaLnBrk="1" hangingPunct="1">
              <a:spcBef>
                <a:spcPct val="50000"/>
              </a:spcBef>
              <a:buClr>
                <a:schemeClr val="tx1"/>
              </a:buClr>
            </a:pPr>
            <a:r>
              <a:rPr kumimoji="1" lang="en-US" altLang="zh-CN" dirty="0"/>
              <a:t>     </a:t>
            </a:r>
            <a:r>
              <a:rPr kumimoji="1" lang="en-US" altLang="zh-CN" dirty="0" smtClean="0"/>
              <a:t>      </a:t>
            </a:r>
            <a:r>
              <a:rPr kumimoji="1" lang="en-US" altLang="zh-CN" dirty="0"/>
              <a:t>wait(mutex1);</a:t>
            </a:r>
            <a:endParaRPr kumimoji="1" lang="en-US" altLang="zh-CN" dirty="0"/>
          </a:p>
          <a:p>
            <a:pPr eaLnBrk="1" hangingPunct="1">
              <a:spcBef>
                <a:spcPct val="50000"/>
              </a:spcBef>
              <a:buClr>
                <a:schemeClr val="tx1"/>
              </a:buClr>
            </a:pPr>
            <a:r>
              <a:rPr kumimoji="1" lang="en-US" altLang="zh-CN" dirty="0"/>
              <a:t>     </a:t>
            </a:r>
            <a:r>
              <a:rPr kumimoji="1" lang="en-US" altLang="zh-CN" dirty="0" smtClean="0"/>
              <a:t>      </a:t>
            </a:r>
            <a:r>
              <a:rPr kumimoji="1" lang="en-US" altLang="zh-CN" dirty="0" err="1"/>
              <a:t>readcount</a:t>
            </a:r>
            <a:r>
              <a:rPr kumimoji="1" lang="en-US" altLang="zh-CN" dirty="0"/>
              <a:t>--;</a:t>
            </a:r>
            <a:endParaRPr kumimoji="1" lang="en-US" altLang="zh-CN" dirty="0"/>
          </a:p>
          <a:p>
            <a:pPr eaLnBrk="1" hangingPunct="1">
              <a:spcBef>
                <a:spcPct val="50000"/>
              </a:spcBef>
              <a:buClr>
                <a:schemeClr val="tx1"/>
              </a:buClr>
            </a:pPr>
            <a:r>
              <a:rPr kumimoji="1" lang="en-US" altLang="zh-CN" dirty="0"/>
              <a:t>       </a:t>
            </a:r>
            <a:r>
              <a:rPr kumimoji="1" lang="en-US" altLang="zh-CN" dirty="0" smtClean="0"/>
              <a:t>    </a:t>
            </a:r>
            <a:r>
              <a:rPr kumimoji="1" lang="en-US" altLang="zh-CN" dirty="0"/>
              <a:t>if </a:t>
            </a:r>
            <a:r>
              <a:rPr kumimoji="1" lang="en-US" altLang="zh-CN" dirty="0" err="1"/>
              <a:t>readcount</a:t>
            </a:r>
            <a:r>
              <a:rPr kumimoji="1" lang="en-US" altLang="zh-CN" dirty="0"/>
              <a:t>=0 then signal(</a:t>
            </a:r>
            <a:r>
              <a:rPr kumimoji="1" lang="en-US" altLang="zh-CN" dirty="0" err="1"/>
              <a:t>wmutex</a:t>
            </a:r>
            <a:r>
              <a:rPr kumimoji="1" lang="en-US" altLang="zh-CN" dirty="0"/>
              <a:t>);</a:t>
            </a:r>
            <a:endParaRPr kumimoji="1" lang="en-US" altLang="zh-CN" dirty="0"/>
          </a:p>
          <a:p>
            <a:pPr eaLnBrk="1" hangingPunct="1">
              <a:spcBef>
                <a:spcPct val="50000"/>
              </a:spcBef>
              <a:buClr>
                <a:schemeClr val="tx1"/>
              </a:buClr>
            </a:pPr>
            <a:r>
              <a:rPr kumimoji="1" lang="en-US" altLang="zh-CN" dirty="0"/>
              <a:t>         </a:t>
            </a:r>
            <a:r>
              <a:rPr kumimoji="1" lang="en-US" altLang="zh-CN" dirty="0" smtClean="0"/>
              <a:t>  signal(mutex1</a:t>
            </a:r>
            <a:r>
              <a:rPr kumimoji="1" lang="en-US" altLang="zh-CN" dirty="0"/>
              <a:t>);</a:t>
            </a:r>
            <a:endParaRPr kumimoji="1" lang="en-US" altLang="zh-CN" dirty="0"/>
          </a:p>
          <a:p>
            <a:pPr eaLnBrk="1" hangingPunct="1">
              <a:spcBef>
                <a:spcPct val="50000"/>
              </a:spcBef>
              <a:buClr>
                <a:schemeClr val="tx1"/>
              </a:buClr>
            </a:pPr>
            <a:r>
              <a:rPr kumimoji="1" lang="en-US" altLang="zh-CN" dirty="0"/>
              <a:t>       </a:t>
            </a:r>
            <a:r>
              <a:rPr kumimoji="1" lang="en-US" altLang="zh-CN" dirty="0" smtClean="0"/>
              <a:t> }</a:t>
            </a:r>
            <a:endParaRPr kumimoji="1" lang="en-US" altLang="zh-CN" dirty="0" smtClean="0"/>
          </a:p>
          <a:p>
            <a:pPr eaLnBrk="1" hangingPunct="1">
              <a:spcBef>
                <a:spcPct val="50000"/>
              </a:spcBef>
              <a:buClr>
                <a:schemeClr val="tx1"/>
              </a:buClr>
            </a:pPr>
            <a:r>
              <a:rPr kumimoji="1" lang="en-US" altLang="zh-CN" dirty="0" smtClean="0"/>
              <a:t>}</a:t>
            </a:r>
            <a:endParaRPr kumimoji="1" lang="zh-CN" altLang="en-US" dirty="0"/>
          </a:p>
        </p:txBody>
      </p:sp>
      <p:sp>
        <p:nvSpPr>
          <p:cNvPr id="5" name="Rectangle 2"/>
          <p:cNvSpPr>
            <a:spLocks noChangeArrowheads="1"/>
          </p:cNvSpPr>
          <p:nvPr/>
        </p:nvSpPr>
        <p:spPr bwMode="auto">
          <a:xfrm>
            <a:off x="3779912" y="-27383"/>
            <a:ext cx="5256584" cy="647700"/>
          </a:xfrm>
          <a:prstGeom prst="rect">
            <a:avLst/>
          </a:prstGeom>
          <a:noFill/>
          <a:ln w="9525">
            <a:noFill/>
            <a:miter lim="800000"/>
          </a:ln>
        </p:spPr>
        <p:txBody>
          <a:bodyPr anchor="ctr"/>
          <a:lstStyle/>
          <a:p>
            <a:pPr>
              <a:spcBef>
                <a:spcPct val="0"/>
              </a:spcBef>
            </a:pPr>
            <a:r>
              <a:rPr lang="zh-CN" altLang="en-US" sz="2800" dirty="0" smtClean="0">
                <a:solidFill>
                  <a:srgbClr val="C00000"/>
                </a:solidFill>
                <a:latin typeface="宋体" panose="02010600030101010101" pitchFamily="2" charset="-122"/>
              </a:rPr>
              <a:t>写</a:t>
            </a:r>
            <a:r>
              <a:rPr lang="zh-CN" altLang="en-US" sz="2800" dirty="0">
                <a:solidFill>
                  <a:srgbClr val="C00000"/>
                </a:solidFill>
                <a:latin typeface="宋体" panose="02010600030101010101" pitchFamily="2" charset="-122"/>
              </a:rPr>
              <a:t>者优先的读者－写者</a:t>
            </a:r>
            <a:r>
              <a:rPr lang="zh-CN" altLang="en-US" sz="2800" dirty="0" smtClean="0">
                <a:solidFill>
                  <a:srgbClr val="C00000"/>
                </a:solidFill>
                <a:latin typeface="宋体" panose="02010600030101010101" pitchFamily="2" charset="-122"/>
              </a:rPr>
              <a:t>问题算法</a:t>
            </a:r>
            <a:endParaRPr lang="en-US" altLang="zh-CN" sz="2800" dirty="0">
              <a:solidFill>
                <a:srgbClr val="C00000"/>
              </a:solidFill>
              <a:latin typeface="宋体" panose="02010600030101010101" pitchFamily="2" charset="-122"/>
            </a:endParaRPr>
          </a:p>
        </p:txBody>
      </p:sp>
      <p:sp>
        <p:nvSpPr>
          <p:cNvPr id="4" name="Rectangle 3"/>
          <p:cNvSpPr>
            <a:spLocks noChangeArrowheads="1"/>
          </p:cNvSpPr>
          <p:nvPr/>
        </p:nvSpPr>
        <p:spPr bwMode="auto">
          <a:xfrm>
            <a:off x="395536" y="476673"/>
            <a:ext cx="1960793" cy="461665"/>
          </a:xfrm>
          <a:prstGeom prst="rect">
            <a:avLst/>
          </a:prstGeom>
          <a:noFill/>
          <a:ln w="9525" algn="ctr">
            <a:noFill/>
            <a:miter lim="800000"/>
          </a:ln>
        </p:spPr>
        <p:txBody>
          <a:bodyPr wrap="none">
            <a:spAutoFit/>
          </a:bodyPr>
          <a:lstStyle/>
          <a:p>
            <a:pPr algn="ctr" eaLnBrk="1" hangingPunct="1">
              <a:spcBef>
                <a:spcPct val="0"/>
              </a:spcBef>
              <a:buFont typeface="Wingdings" panose="05000000000000000000" pitchFamily="2" charset="2"/>
              <a:buChar char="n"/>
            </a:pPr>
            <a:r>
              <a:rPr kumimoji="1" lang="zh-CN" altLang="en-US" sz="2400" dirty="0" smtClean="0">
                <a:solidFill>
                  <a:srgbClr val="7030A0"/>
                </a:solidFill>
                <a:latin typeface="仿宋" panose="02010609060101010101" charset="-122"/>
                <a:ea typeface="仿宋" panose="02010609060101010101" charset="-122"/>
              </a:rPr>
              <a:t>算法描述：</a:t>
            </a:r>
            <a:endParaRPr kumimoji="1" lang="zh-CN" altLang="en-US" sz="2400" dirty="0">
              <a:solidFill>
                <a:srgbClr val="7030A0"/>
              </a:solidFill>
              <a:latin typeface="仿宋" panose="02010609060101010101" charset="-122"/>
              <a:ea typeface="仿宋" panose="02010609060101010101" charset="-122"/>
            </a:endParaRPr>
          </a:p>
        </p:txBody>
      </p:sp>
    </p:spTree>
  </p:cSld>
  <p:clrMapOvr>
    <a:masterClrMapping/>
  </p:clrMapOvr>
  <p:transition>
    <p:fade/>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ChangeArrowheads="1"/>
          </p:cNvSpPr>
          <p:nvPr/>
        </p:nvSpPr>
        <p:spPr bwMode="auto">
          <a:xfrm>
            <a:off x="971601" y="404665"/>
            <a:ext cx="5112568" cy="6401753"/>
          </a:xfrm>
          <a:prstGeom prst="rect">
            <a:avLst/>
          </a:prstGeom>
          <a:noFill/>
          <a:ln>
            <a:noFill/>
          </a:ln>
          <a:effectLst>
            <a:outerShdw dist="17961" dir="2700000" algn="ctr" rotWithShape="0">
              <a:schemeClr val="accent1">
                <a:gamma/>
                <a:shade val="60000"/>
                <a:invGamma/>
                <a:alpha val="50000"/>
              </a:schemeClr>
            </a:outerShdw>
          </a:effectLst>
        </p:spPr>
        <p:txBody>
          <a:bodyPr wrap="square" anchor="ctr">
            <a:spAutoFit/>
          </a:bodyPr>
          <a:lstStyle/>
          <a:p>
            <a:pPr eaLnBrk="1" hangingPunct="1">
              <a:lnSpc>
                <a:spcPct val="90000"/>
              </a:lnSpc>
              <a:spcBef>
                <a:spcPct val="50000"/>
              </a:spcBef>
              <a:buClr>
                <a:schemeClr val="tx1"/>
              </a:buClr>
              <a:defRPr/>
            </a:pPr>
            <a:r>
              <a:rPr kumimoji="1" lang="en-US" altLang="zh-CN" dirty="0" smtClean="0"/>
              <a:t>void writer() {</a:t>
            </a:r>
            <a:endParaRPr kumimoji="1" lang="en-US" altLang="zh-CN" dirty="0"/>
          </a:p>
          <a:p>
            <a:pPr eaLnBrk="1" hangingPunct="1">
              <a:lnSpc>
                <a:spcPct val="90000"/>
              </a:lnSpc>
              <a:spcBef>
                <a:spcPct val="50000"/>
              </a:spcBef>
              <a:buClr>
                <a:schemeClr val="tx1"/>
              </a:buClr>
              <a:defRPr/>
            </a:pPr>
            <a:r>
              <a:rPr kumimoji="1" lang="en-US" altLang="zh-CN" dirty="0" smtClean="0"/>
              <a:t>    while(1)</a:t>
            </a:r>
            <a:endParaRPr kumimoji="1" lang="en-US" altLang="zh-CN" dirty="0"/>
          </a:p>
          <a:p>
            <a:pPr eaLnBrk="1" hangingPunct="1">
              <a:lnSpc>
                <a:spcPct val="90000"/>
              </a:lnSpc>
              <a:spcBef>
                <a:spcPct val="50000"/>
              </a:spcBef>
              <a:buClr>
                <a:schemeClr val="tx1"/>
              </a:buClr>
              <a:defRPr/>
            </a:pPr>
            <a:r>
              <a:rPr kumimoji="1" lang="en-US" altLang="zh-CN" dirty="0"/>
              <a:t>            wait(mutex2);</a:t>
            </a:r>
            <a:endParaRPr kumimoji="1" lang="en-US" altLang="zh-CN" dirty="0"/>
          </a:p>
          <a:p>
            <a:pPr eaLnBrk="1" hangingPunct="1">
              <a:lnSpc>
                <a:spcPct val="90000"/>
              </a:lnSpc>
              <a:spcBef>
                <a:spcPct val="50000"/>
              </a:spcBef>
              <a:buClr>
                <a:schemeClr val="tx1"/>
              </a:buClr>
              <a:defRPr/>
            </a:pPr>
            <a:r>
              <a:rPr kumimoji="1" lang="en-US" altLang="zh-CN" dirty="0"/>
              <a:t>            if </a:t>
            </a:r>
            <a:r>
              <a:rPr kumimoji="1" lang="en-US" altLang="zh-CN" dirty="0" err="1"/>
              <a:t>writecount</a:t>
            </a:r>
            <a:r>
              <a:rPr kumimoji="1" lang="en-US" altLang="zh-CN" dirty="0"/>
              <a:t>=0 then wait(S);</a:t>
            </a:r>
            <a:endParaRPr kumimoji="1" lang="en-US" altLang="zh-CN" dirty="0"/>
          </a:p>
          <a:p>
            <a:pPr eaLnBrk="1" hangingPunct="1">
              <a:lnSpc>
                <a:spcPct val="90000"/>
              </a:lnSpc>
              <a:spcBef>
                <a:spcPct val="50000"/>
              </a:spcBef>
              <a:buClr>
                <a:schemeClr val="tx1"/>
              </a:buClr>
              <a:defRPr/>
            </a:pPr>
            <a:r>
              <a:rPr kumimoji="1" lang="en-US" altLang="zh-CN" dirty="0"/>
              <a:t>            </a:t>
            </a:r>
            <a:r>
              <a:rPr kumimoji="1" lang="en-US" altLang="zh-CN" dirty="0" err="1"/>
              <a:t>writecount</a:t>
            </a:r>
            <a:r>
              <a:rPr kumimoji="1" lang="en-US" altLang="zh-CN" dirty="0"/>
              <a:t>++;</a:t>
            </a:r>
            <a:endParaRPr kumimoji="1" lang="en-US" altLang="zh-CN" dirty="0"/>
          </a:p>
          <a:p>
            <a:pPr eaLnBrk="1" hangingPunct="1">
              <a:lnSpc>
                <a:spcPct val="90000"/>
              </a:lnSpc>
              <a:spcBef>
                <a:spcPct val="50000"/>
              </a:spcBef>
              <a:buClr>
                <a:schemeClr val="tx1"/>
              </a:buClr>
              <a:defRPr/>
            </a:pPr>
            <a:r>
              <a:rPr kumimoji="1" lang="en-US" altLang="zh-CN" dirty="0"/>
              <a:t>            signal </a:t>
            </a:r>
            <a:r>
              <a:rPr kumimoji="1" lang="zh-CN" altLang="en-US" dirty="0"/>
              <a:t>（</a:t>
            </a:r>
            <a:r>
              <a:rPr kumimoji="1" lang="en-US" altLang="zh-CN" dirty="0"/>
              <a:t>mutex2</a:t>
            </a:r>
            <a:r>
              <a:rPr kumimoji="1" lang="zh-CN" altLang="en-US" dirty="0"/>
              <a:t>）</a:t>
            </a:r>
            <a:r>
              <a:rPr kumimoji="1" lang="en-US" altLang="zh-CN" dirty="0"/>
              <a:t>;</a:t>
            </a:r>
            <a:endParaRPr kumimoji="1" lang="en-US" altLang="zh-CN" dirty="0"/>
          </a:p>
          <a:p>
            <a:pPr eaLnBrk="1" hangingPunct="1">
              <a:lnSpc>
                <a:spcPct val="90000"/>
              </a:lnSpc>
              <a:spcBef>
                <a:spcPct val="50000"/>
              </a:spcBef>
              <a:buClr>
                <a:schemeClr val="tx1"/>
              </a:buClr>
              <a:defRPr/>
            </a:pPr>
            <a:r>
              <a:rPr kumimoji="1" lang="en-US" altLang="zh-CN" dirty="0"/>
              <a:t>            wait(</a:t>
            </a:r>
            <a:r>
              <a:rPr kumimoji="1" lang="en-US" altLang="zh-CN" dirty="0" err="1"/>
              <a:t>wmutex</a:t>
            </a:r>
            <a:r>
              <a:rPr kumimoji="1" lang="en-US" altLang="zh-CN" dirty="0"/>
              <a:t>);</a:t>
            </a:r>
            <a:endParaRPr kumimoji="1" lang="en-US" altLang="zh-CN" dirty="0"/>
          </a:p>
          <a:p>
            <a:pPr eaLnBrk="1" hangingPunct="1">
              <a:lnSpc>
                <a:spcPct val="90000"/>
              </a:lnSpc>
              <a:spcBef>
                <a:spcPct val="50000"/>
              </a:spcBef>
              <a:buClr>
                <a:schemeClr val="tx1"/>
              </a:buClr>
              <a:defRPr/>
            </a:pPr>
            <a:r>
              <a:rPr kumimoji="1" lang="en-US" altLang="zh-CN" dirty="0"/>
              <a:t>            writing…</a:t>
            </a:r>
            <a:endParaRPr kumimoji="1" lang="en-US" altLang="zh-CN" dirty="0"/>
          </a:p>
          <a:p>
            <a:pPr eaLnBrk="1" hangingPunct="1">
              <a:lnSpc>
                <a:spcPct val="90000"/>
              </a:lnSpc>
              <a:spcBef>
                <a:spcPct val="50000"/>
              </a:spcBef>
              <a:buClr>
                <a:schemeClr val="tx1"/>
              </a:buClr>
              <a:defRPr/>
            </a:pPr>
            <a:r>
              <a:rPr kumimoji="1" lang="en-US" altLang="zh-CN" dirty="0"/>
              <a:t>            signal(</a:t>
            </a:r>
            <a:r>
              <a:rPr kumimoji="1" lang="en-US" altLang="zh-CN" dirty="0" err="1"/>
              <a:t>wmutex</a:t>
            </a:r>
            <a:r>
              <a:rPr kumimoji="1" lang="en-US" altLang="zh-CN" dirty="0"/>
              <a:t>);</a:t>
            </a:r>
            <a:endParaRPr kumimoji="1" lang="en-US" altLang="zh-CN" dirty="0"/>
          </a:p>
          <a:p>
            <a:pPr eaLnBrk="1" hangingPunct="1">
              <a:lnSpc>
                <a:spcPct val="90000"/>
              </a:lnSpc>
              <a:spcBef>
                <a:spcPct val="50000"/>
              </a:spcBef>
              <a:buClr>
                <a:schemeClr val="tx1"/>
              </a:buClr>
              <a:defRPr/>
            </a:pPr>
            <a:r>
              <a:rPr kumimoji="1" lang="en-US" altLang="zh-CN" dirty="0"/>
              <a:t>            wait(mutex2);</a:t>
            </a:r>
            <a:endParaRPr kumimoji="1" lang="en-US" altLang="zh-CN" dirty="0"/>
          </a:p>
          <a:p>
            <a:pPr eaLnBrk="1" hangingPunct="1">
              <a:lnSpc>
                <a:spcPct val="90000"/>
              </a:lnSpc>
              <a:spcBef>
                <a:spcPct val="50000"/>
              </a:spcBef>
              <a:buClr>
                <a:schemeClr val="tx1"/>
              </a:buClr>
              <a:defRPr/>
            </a:pPr>
            <a:r>
              <a:rPr kumimoji="1" lang="en-US" altLang="zh-CN" dirty="0"/>
              <a:t>            </a:t>
            </a:r>
            <a:r>
              <a:rPr kumimoji="1" lang="en-US" altLang="zh-CN" dirty="0" err="1"/>
              <a:t>writecount</a:t>
            </a:r>
            <a:r>
              <a:rPr kumimoji="1" lang="en-US" altLang="zh-CN" dirty="0"/>
              <a:t>--;</a:t>
            </a:r>
            <a:endParaRPr kumimoji="1" lang="en-US" altLang="zh-CN" dirty="0"/>
          </a:p>
          <a:p>
            <a:pPr eaLnBrk="1" hangingPunct="1">
              <a:lnSpc>
                <a:spcPct val="90000"/>
              </a:lnSpc>
              <a:spcBef>
                <a:spcPct val="50000"/>
              </a:spcBef>
              <a:buClr>
                <a:schemeClr val="tx1"/>
              </a:buClr>
              <a:defRPr/>
            </a:pPr>
            <a:r>
              <a:rPr kumimoji="1" lang="en-US" altLang="zh-CN" dirty="0"/>
              <a:t>            if </a:t>
            </a:r>
            <a:r>
              <a:rPr kumimoji="1" lang="en-US" altLang="zh-CN" dirty="0" err="1"/>
              <a:t>writecount</a:t>
            </a:r>
            <a:r>
              <a:rPr kumimoji="1" lang="en-US" altLang="zh-CN" dirty="0"/>
              <a:t>=0 then signal(S);            </a:t>
            </a:r>
            <a:endParaRPr kumimoji="1" lang="en-US" altLang="zh-CN" dirty="0"/>
          </a:p>
          <a:p>
            <a:pPr eaLnBrk="1" hangingPunct="1">
              <a:lnSpc>
                <a:spcPct val="90000"/>
              </a:lnSpc>
              <a:spcBef>
                <a:spcPct val="50000"/>
              </a:spcBef>
              <a:buClr>
                <a:schemeClr val="tx1"/>
              </a:buClr>
              <a:defRPr/>
            </a:pPr>
            <a:r>
              <a:rPr kumimoji="1" lang="en-US" altLang="zh-CN" dirty="0"/>
              <a:t>            signal </a:t>
            </a:r>
            <a:r>
              <a:rPr kumimoji="1" lang="zh-CN" altLang="en-US" dirty="0"/>
              <a:t>（</a:t>
            </a:r>
            <a:r>
              <a:rPr kumimoji="1" lang="en-US" altLang="zh-CN" dirty="0"/>
              <a:t>mutex2</a:t>
            </a:r>
            <a:r>
              <a:rPr kumimoji="1" lang="zh-CN" altLang="en-US" dirty="0"/>
              <a:t>）</a:t>
            </a:r>
            <a:r>
              <a:rPr kumimoji="1" lang="en-US" altLang="zh-CN" dirty="0"/>
              <a:t>;</a:t>
            </a:r>
            <a:endParaRPr kumimoji="1" lang="en-US" altLang="zh-CN" dirty="0"/>
          </a:p>
          <a:p>
            <a:pPr eaLnBrk="1" hangingPunct="1">
              <a:lnSpc>
                <a:spcPct val="90000"/>
              </a:lnSpc>
              <a:spcBef>
                <a:spcPct val="50000"/>
              </a:spcBef>
              <a:buClr>
                <a:schemeClr val="tx1"/>
              </a:buClr>
              <a:defRPr/>
            </a:pPr>
            <a:r>
              <a:rPr kumimoji="1" lang="en-US" altLang="zh-CN" dirty="0" smtClean="0"/>
              <a:t>       }</a:t>
            </a:r>
            <a:endParaRPr kumimoji="1" lang="en-US" altLang="zh-CN" dirty="0" smtClean="0"/>
          </a:p>
          <a:p>
            <a:pPr eaLnBrk="1" hangingPunct="1">
              <a:lnSpc>
                <a:spcPct val="90000"/>
              </a:lnSpc>
              <a:spcBef>
                <a:spcPct val="50000"/>
              </a:spcBef>
              <a:buClr>
                <a:schemeClr val="tx1"/>
              </a:buClr>
              <a:defRPr/>
            </a:pPr>
            <a:r>
              <a:rPr kumimoji="1" lang="en-US" altLang="zh-CN" dirty="0" smtClean="0"/>
              <a:t>}</a:t>
            </a:r>
            <a:endParaRPr kumimoji="1" lang="en-US" altLang="zh-CN" dirty="0"/>
          </a:p>
        </p:txBody>
      </p:sp>
      <p:sp>
        <p:nvSpPr>
          <p:cNvPr id="3" name="Rectangle 2"/>
          <p:cNvSpPr>
            <a:spLocks noChangeArrowheads="1"/>
          </p:cNvSpPr>
          <p:nvPr/>
        </p:nvSpPr>
        <p:spPr bwMode="auto">
          <a:xfrm>
            <a:off x="3779912" y="44997"/>
            <a:ext cx="5256584" cy="647700"/>
          </a:xfrm>
          <a:prstGeom prst="rect">
            <a:avLst/>
          </a:prstGeom>
          <a:noFill/>
          <a:ln w="9525">
            <a:noFill/>
            <a:miter lim="800000"/>
          </a:ln>
        </p:spPr>
        <p:txBody>
          <a:bodyPr anchor="ctr"/>
          <a:lstStyle/>
          <a:p>
            <a:pPr>
              <a:spcBef>
                <a:spcPct val="0"/>
              </a:spcBef>
            </a:pPr>
            <a:r>
              <a:rPr lang="zh-CN" altLang="en-US" sz="2800" dirty="0" smtClean="0">
                <a:solidFill>
                  <a:srgbClr val="C00000"/>
                </a:solidFill>
                <a:latin typeface="宋体" panose="02010600030101010101" pitchFamily="2" charset="-122"/>
              </a:rPr>
              <a:t>写</a:t>
            </a:r>
            <a:r>
              <a:rPr lang="zh-CN" altLang="en-US" sz="2800" dirty="0">
                <a:solidFill>
                  <a:srgbClr val="C00000"/>
                </a:solidFill>
                <a:latin typeface="宋体" panose="02010600030101010101" pitchFamily="2" charset="-122"/>
              </a:rPr>
              <a:t>者优先的读者－写者</a:t>
            </a:r>
            <a:r>
              <a:rPr lang="zh-CN" altLang="en-US" sz="2800" dirty="0" smtClean="0">
                <a:solidFill>
                  <a:srgbClr val="C00000"/>
                </a:solidFill>
                <a:latin typeface="宋体" panose="02010600030101010101" pitchFamily="2" charset="-122"/>
              </a:rPr>
              <a:t>问题算法</a:t>
            </a:r>
            <a:endParaRPr lang="en-US" altLang="zh-CN" sz="2800" dirty="0">
              <a:solidFill>
                <a:srgbClr val="C00000"/>
              </a:solidFill>
              <a:latin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539552" y="1412777"/>
            <a:ext cx="6228184" cy="647700"/>
          </a:xfrm>
          <a:prstGeom prst="rect">
            <a:avLst/>
          </a:prstGeom>
          <a:noFill/>
          <a:ln w="9525">
            <a:noFill/>
            <a:miter lim="800000"/>
          </a:ln>
        </p:spPr>
        <p:txBody>
          <a:bodyPr anchor="ctr"/>
          <a:lstStyle/>
          <a:p>
            <a:pPr>
              <a:spcBef>
                <a:spcPct val="0"/>
              </a:spcBef>
            </a:pPr>
            <a:r>
              <a:rPr lang="en-US" altLang="zh-CN" sz="2800" dirty="0" smtClean="0">
                <a:solidFill>
                  <a:srgbClr val="C00000"/>
                </a:solidFill>
                <a:latin typeface="宋体" panose="02010600030101010101" pitchFamily="2" charset="-122"/>
              </a:rPr>
              <a:t>5. </a:t>
            </a:r>
            <a:r>
              <a:rPr lang="zh-CN" altLang="en-US" sz="2800" dirty="0" smtClean="0">
                <a:solidFill>
                  <a:srgbClr val="C00000"/>
                </a:solidFill>
                <a:latin typeface="宋体" panose="02010600030101010101" pitchFamily="2" charset="-122"/>
              </a:rPr>
              <a:t>理发师问题</a:t>
            </a:r>
            <a:endParaRPr lang="en-US" altLang="zh-CN" sz="2800" dirty="0">
              <a:solidFill>
                <a:srgbClr val="C00000"/>
              </a:solidFill>
              <a:latin typeface="宋体" panose="02010600030101010101" pitchFamily="2" charset="-122"/>
            </a:endParaRPr>
          </a:p>
        </p:txBody>
      </p:sp>
      <p:sp>
        <p:nvSpPr>
          <p:cNvPr id="81923" name="Rectangle 3"/>
          <p:cNvSpPr>
            <a:spLocks noChangeArrowheads="1"/>
          </p:cNvSpPr>
          <p:nvPr/>
        </p:nvSpPr>
        <p:spPr bwMode="auto">
          <a:xfrm>
            <a:off x="323528" y="2204864"/>
            <a:ext cx="8568952" cy="4104456"/>
          </a:xfrm>
          <a:prstGeom prst="rect">
            <a:avLst/>
          </a:prstGeom>
          <a:noFill/>
          <a:ln w="9525">
            <a:noFill/>
            <a:miter lim="800000"/>
          </a:ln>
        </p:spPr>
        <p:txBody>
          <a:bodyPr/>
          <a:lstStyle/>
          <a:p>
            <a:pPr marL="342900" indent="-342900">
              <a:lnSpc>
                <a:spcPct val="130000"/>
              </a:lnSpc>
              <a:buFont typeface="Wingdings" panose="05000000000000000000" pitchFamily="2" charset="2"/>
              <a:buChar char="n"/>
            </a:pPr>
            <a:r>
              <a:rPr lang="zh-CN" altLang="en-US" sz="2400" dirty="0">
                <a:solidFill>
                  <a:srgbClr val="7030A0"/>
                </a:solidFill>
                <a:latin typeface="仿宋" panose="02010609060101010101" charset="-122"/>
                <a:ea typeface="仿宋" panose="02010609060101010101" charset="-122"/>
              </a:rPr>
              <a:t>问题描述</a:t>
            </a:r>
            <a:r>
              <a:rPr lang="zh-CN" altLang="en-US" sz="2400" dirty="0" smtClean="0">
                <a:solidFill>
                  <a:srgbClr val="7030A0"/>
                </a:solidFill>
                <a:latin typeface="仿宋" panose="02010609060101010101" charset="-122"/>
                <a:ea typeface="仿宋" panose="02010609060101010101" charset="-122"/>
              </a:rPr>
              <a:t>：</a:t>
            </a:r>
            <a:endParaRPr lang="en-US" altLang="zh-CN" sz="2400" dirty="0" smtClean="0">
              <a:solidFill>
                <a:srgbClr val="7030A0"/>
              </a:solidFill>
              <a:latin typeface="仿宋" panose="02010609060101010101" charset="-122"/>
              <a:ea typeface="仿宋" panose="02010609060101010101" charset="-122"/>
            </a:endParaRPr>
          </a:p>
          <a:p>
            <a:pPr marL="342900" indent="-342900">
              <a:lnSpc>
                <a:spcPct val="130000"/>
              </a:lnSpc>
            </a:pPr>
            <a:r>
              <a:rPr lang="en-US" altLang="zh-CN" sz="2200" dirty="0" smtClean="0"/>
              <a:t>            </a:t>
            </a:r>
            <a:r>
              <a:rPr lang="zh-CN" altLang="zh-CN" sz="2200" dirty="0" smtClean="0"/>
              <a:t>理发店里有一位理发师、一把理发椅和</a:t>
            </a:r>
            <a:r>
              <a:rPr lang="en-US" altLang="zh-CN" sz="2200" dirty="0" smtClean="0"/>
              <a:t>n</a:t>
            </a:r>
            <a:r>
              <a:rPr lang="zh-CN" altLang="zh-CN" sz="2200" dirty="0" smtClean="0"/>
              <a:t>把供等候理发的顾客坐的椅子（等候椅）。如果没有顾客，理发师便在理发椅上睡觉；第一个顾客到来时，他必须叫醒理发师；若理发师正在理发时又有顾客到达，则如果有空等候椅，顾客就坐下来等待，如果满座了就离开理发店。理发店问题经常被用来模拟各种排队情形。</a:t>
            </a:r>
            <a:endParaRPr lang="zh-CN" altLang="en-US" sz="2200" dirty="0">
              <a:latin typeface="仿宋" panose="02010609060101010101" charset="-122"/>
              <a:ea typeface="仿宋" panose="02010609060101010101" charset="-122"/>
            </a:endParaRPr>
          </a:p>
        </p:txBody>
      </p:sp>
      <p:sp>
        <p:nvSpPr>
          <p:cNvPr id="5" name="Rectangle 2"/>
          <p:cNvSpPr>
            <a:spLocks noChangeArrowheads="1"/>
          </p:cNvSpPr>
          <p:nvPr/>
        </p:nvSpPr>
        <p:spPr bwMode="auto">
          <a:xfrm>
            <a:off x="2700586" y="-26988"/>
            <a:ext cx="3671614" cy="719139"/>
          </a:xfrm>
          <a:prstGeom prst="rect">
            <a:avLst/>
          </a:prstGeom>
          <a:noFill/>
          <a:ln>
            <a:noFill/>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chemeClr val="accent1">
                    <a:lumMod val="75000"/>
                  </a:schemeClr>
                </a:solidFill>
                <a:latin typeface="黑体" panose="02010609060101010101" pitchFamily="49" charset="-122"/>
                <a:ea typeface="黑体" panose="02010609060101010101" pitchFamily="49" charset="-122"/>
              </a:rPr>
              <a:t>3.4 </a:t>
            </a:r>
            <a:r>
              <a:rPr lang="zh-CN" altLang="en-US" sz="4000" dirty="0" smtClean="0">
                <a:solidFill>
                  <a:schemeClr val="accent1">
                    <a:lumMod val="75000"/>
                  </a:schemeClr>
                </a:solidFill>
                <a:latin typeface="黑体" panose="02010609060101010101" pitchFamily="49" charset="-122"/>
                <a:ea typeface="黑体" panose="02010609060101010101" pitchFamily="49" charset="-122"/>
              </a:rPr>
              <a:t>进程同步</a:t>
            </a:r>
            <a:endParaRPr lang="zh-CN" altLang="en-US" sz="4000" dirty="0">
              <a:solidFill>
                <a:schemeClr val="accent1">
                  <a:lumMod val="75000"/>
                </a:schemeClr>
              </a:solidFill>
              <a:latin typeface="黑体" panose="02010609060101010101" pitchFamily="49" charset="-122"/>
              <a:ea typeface="黑体" panose="02010609060101010101" pitchFamily="49" charset="-122"/>
            </a:endParaRPr>
          </a:p>
        </p:txBody>
      </p:sp>
      <p:sp>
        <p:nvSpPr>
          <p:cNvPr id="6" name="矩形 5"/>
          <p:cNvSpPr/>
          <p:nvPr/>
        </p:nvSpPr>
        <p:spPr>
          <a:xfrm>
            <a:off x="395536" y="764706"/>
            <a:ext cx="6192688" cy="584775"/>
          </a:xfrm>
          <a:prstGeom prst="rect">
            <a:avLst/>
          </a:prstGeom>
        </p:spPr>
        <p:txBody>
          <a:bodyPr wrap="square">
            <a:spAutoFit/>
          </a:bodyPr>
          <a:lstStyle/>
          <a:p>
            <a:r>
              <a:rPr lang="en-US" altLang="zh-CN" sz="3200" kern="0" dirty="0" smtClean="0">
                <a:solidFill>
                  <a:srgbClr val="0000FF"/>
                </a:solidFill>
                <a:latin typeface="+mn-ea"/>
              </a:rPr>
              <a:t>3.4.3 </a:t>
            </a:r>
            <a:r>
              <a:rPr lang="zh-CN" altLang="en-US" sz="3200" kern="0" dirty="0" smtClean="0">
                <a:solidFill>
                  <a:srgbClr val="0000FF"/>
                </a:solidFill>
                <a:latin typeface="+mn-ea"/>
              </a:rPr>
              <a:t>经典进程同步问题</a:t>
            </a:r>
            <a:endParaRPr lang="zh-CN" altLang="en-US" sz="3200" dirty="0"/>
          </a:p>
        </p:txBody>
      </p:sp>
    </p:spTree>
  </p:cSld>
  <p:clrMapOvr>
    <a:masterClrMapping/>
  </p:clrMapOvr>
  <p:transition>
    <p:fad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539552" y="548681"/>
            <a:ext cx="3960440" cy="647700"/>
          </a:xfrm>
          <a:prstGeom prst="rect">
            <a:avLst/>
          </a:prstGeom>
          <a:noFill/>
          <a:ln w="9525">
            <a:noFill/>
            <a:miter lim="800000"/>
          </a:ln>
        </p:spPr>
        <p:txBody>
          <a:bodyPr anchor="ctr"/>
          <a:lstStyle/>
          <a:p>
            <a:pPr>
              <a:spcBef>
                <a:spcPct val="0"/>
              </a:spcBef>
            </a:pPr>
            <a:r>
              <a:rPr lang="en-US" altLang="zh-CN" sz="2800" dirty="0" smtClean="0">
                <a:solidFill>
                  <a:srgbClr val="C00000"/>
                </a:solidFill>
                <a:latin typeface="宋体" panose="02010600030101010101" pitchFamily="2" charset="-122"/>
              </a:rPr>
              <a:t>5. </a:t>
            </a:r>
            <a:r>
              <a:rPr lang="zh-CN" altLang="en-US" sz="2800" dirty="0" smtClean="0">
                <a:solidFill>
                  <a:srgbClr val="C00000"/>
                </a:solidFill>
                <a:latin typeface="宋体" panose="02010600030101010101" pitchFamily="2" charset="-122"/>
              </a:rPr>
              <a:t>理发师问题</a:t>
            </a:r>
            <a:endParaRPr lang="en-US" altLang="zh-CN" sz="2800" dirty="0">
              <a:solidFill>
                <a:srgbClr val="C00000"/>
              </a:solidFill>
              <a:latin typeface="宋体" panose="02010600030101010101" pitchFamily="2" charset="-122"/>
            </a:endParaRPr>
          </a:p>
        </p:txBody>
      </p:sp>
      <p:sp>
        <p:nvSpPr>
          <p:cNvPr id="81923" name="Rectangle 3"/>
          <p:cNvSpPr>
            <a:spLocks noChangeArrowheads="1"/>
          </p:cNvSpPr>
          <p:nvPr/>
        </p:nvSpPr>
        <p:spPr bwMode="auto">
          <a:xfrm>
            <a:off x="251520" y="1124744"/>
            <a:ext cx="8568952" cy="5112568"/>
          </a:xfrm>
          <a:prstGeom prst="rect">
            <a:avLst/>
          </a:prstGeom>
          <a:noFill/>
          <a:ln w="9525">
            <a:noFill/>
            <a:miter lim="800000"/>
          </a:ln>
        </p:spPr>
        <p:txBody>
          <a:bodyPr/>
          <a:lstStyle/>
          <a:p>
            <a:pPr marL="342900" indent="-342900">
              <a:lnSpc>
                <a:spcPct val="130000"/>
              </a:lnSpc>
              <a:buFont typeface="Wingdings" panose="05000000000000000000" pitchFamily="2" charset="2"/>
              <a:buChar char="n"/>
            </a:pPr>
            <a:r>
              <a:rPr lang="zh-CN" altLang="en-US" sz="2400" dirty="0" smtClean="0">
                <a:solidFill>
                  <a:srgbClr val="7030A0"/>
                </a:solidFill>
                <a:latin typeface="仿宋" panose="02010609060101010101" charset="-122"/>
                <a:ea typeface="仿宋" panose="02010609060101010101" charset="-122"/>
              </a:rPr>
              <a:t>算法描述：</a:t>
            </a:r>
            <a:endParaRPr lang="en-US" altLang="zh-CN" sz="2400" dirty="0" smtClean="0">
              <a:solidFill>
                <a:srgbClr val="7030A0"/>
              </a:solidFill>
              <a:latin typeface="仿宋" panose="02010609060101010101" charset="-122"/>
              <a:ea typeface="仿宋" panose="02010609060101010101" charset="-122"/>
            </a:endParaRPr>
          </a:p>
          <a:p>
            <a:pPr marL="342900" indent="-342900">
              <a:lnSpc>
                <a:spcPct val="130000"/>
              </a:lnSpc>
            </a:pPr>
            <a:r>
              <a:rPr lang="en-US" altLang="zh-CN" sz="2400" dirty="0" smtClean="0"/>
              <a:t>        </a:t>
            </a:r>
            <a:r>
              <a:rPr lang="en-US" altLang="zh-CN" sz="2400" dirty="0" err="1" smtClean="0"/>
              <a:t>int</a:t>
            </a:r>
            <a:r>
              <a:rPr lang="en-US" altLang="zh-CN" sz="2400" dirty="0" smtClean="0"/>
              <a:t>  waiting;</a:t>
            </a:r>
            <a:endParaRPr lang="en-US" altLang="zh-CN" sz="2400" dirty="0" smtClean="0"/>
          </a:p>
          <a:p>
            <a:pPr marL="342900" indent="-342900">
              <a:lnSpc>
                <a:spcPct val="130000"/>
              </a:lnSpc>
            </a:pPr>
            <a:r>
              <a:rPr lang="en-US" altLang="zh-CN" sz="2400" dirty="0" smtClean="0"/>
              <a:t>        semaphore </a:t>
            </a:r>
            <a:r>
              <a:rPr lang="en-US" altLang="zh-CN" sz="2400" dirty="0" err="1" smtClean="0"/>
              <a:t>cust_ready,finished,mutex,chair</a:t>
            </a:r>
            <a:r>
              <a:rPr lang="en-US" altLang="zh-CN" sz="2400" dirty="0" smtClean="0"/>
              <a:t>;</a:t>
            </a:r>
            <a:endParaRPr lang="en-US" altLang="zh-CN" sz="2400" dirty="0" smtClean="0"/>
          </a:p>
          <a:p>
            <a:pPr marL="342900" indent="-342900">
              <a:lnSpc>
                <a:spcPct val="130000"/>
              </a:lnSpc>
            </a:pPr>
            <a:endParaRPr lang="en-US" altLang="zh-CN" sz="2400" dirty="0" smtClean="0"/>
          </a:p>
          <a:p>
            <a:pPr marL="342900" indent="-342900">
              <a:lnSpc>
                <a:spcPct val="130000"/>
              </a:lnSpc>
            </a:pPr>
            <a:r>
              <a:rPr lang="en-US" altLang="zh-CN" sz="2400" dirty="0" smtClean="0"/>
              <a:t>        void main() {</a:t>
            </a:r>
            <a:endParaRPr lang="en-US" altLang="zh-CN" sz="2400" dirty="0" smtClean="0"/>
          </a:p>
          <a:p>
            <a:pPr marL="342900" indent="-342900">
              <a:lnSpc>
                <a:spcPct val="130000"/>
              </a:lnSpc>
            </a:pPr>
            <a:r>
              <a:rPr lang="en-US" altLang="zh-CN" sz="2400" dirty="0" smtClean="0"/>
              <a:t>              waiting=0;</a:t>
            </a:r>
            <a:endParaRPr lang="en-US" altLang="zh-CN" sz="2400" dirty="0" smtClean="0"/>
          </a:p>
          <a:p>
            <a:r>
              <a:rPr lang="en-US" altLang="zh-CN" sz="2400" dirty="0" smtClean="0"/>
              <a:t>             </a:t>
            </a:r>
            <a:r>
              <a:rPr lang="en-US" altLang="zh-CN" sz="2400" dirty="0" err="1" smtClean="0"/>
              <a:t>cust_ready</a:t>
            </a:r>
            <a:r>
              <a:rPr lang="en-US" altLang="zh-CN" sz="2400" dirty="0" smtClean="0"/>
              <a:t>=finished=0;</a:t>
            </a:r>
            <a:endParaRPr lang="zh-CN" altLang="zh-CN" sz="2400" dirty="0" smtClean="0"/>
          </a:p>
          <a:p>
            <a:r>
              <a:rPr lang="en-US" altLang="zh-CN" sz="2400" dirty="0" smtClean="0"/>
              <a:t>             </a:t>
            </a:r>
            <a:r>
              <a:rPr lang="en-US" altLang="zh-CN" sz="2400" dirty="0" err="1" smtClean="0"/>
              <a:t>mutex</a:t>
            </a:r>
            <a:r>
              <a:rPr lang="en-US" altLang="zh-CN" sz="2400" dirty="0" smtClean="0"/>
              <a:t>= chair=1;</a:t>
            </a:r>
            <a:endParaRPr lang="zh-CN" altLang="zh-CN" sz="2400" dirty="0" smtClean="0"/>
          </a:p>
          <a:p>
            <a:r>
              <a:rPr lang="en-US" altLang="zh-CN" sz="2400" dirty="0" smtClean="0"/>
              <a:t>             </a:t>
            </a:r>
            <a:r>
              <a:rPr lang="en-US" altLang="zh-CN" sz="2400" dirty="0" err="1" smtClean="0">
                <a:solidFill>
                  <a:srgbClr val="FF0000"/>
                </a:solidFill>
              </a:rPr>
              <a:t>parbegin</a:t>
            </a:r>
            <a:r>
              <a:rPr lang="en-US" altLang="zh-CN" sz="2400" dirty="0" smtClean="0"/>
              <a:t>(</a:t>
            </a:r>
            <a:r>
              <a:rPr lang="en-US" altLang="zh-CN" sz="2400" dirty="0" err="1" smtClean="0"/>
              <a:t>barber,customer-i</a:t>
            </a:r>
            <a:r>
              <a:rPr lang="en-US" altLang="zh-CN" sz="2400" dirty="0" smtClean="0"/>
              <a:t>);</a:t>
            </a:r>
            <a:endParaRPr lang="zh-CN" altLang="zh-CN" sz="2400" dirty="0" smtClean="0"/>
          </a:p>
          <a:p>
            <a:r>
              <a:rPr lang="en-US" altLang="zh-CN" sz="2400" dirty="0" smtClean="0"/>
              <a:t>}</a:t>
            </a:r>
            <a:endParaRPr lang="en-US" altLang="zh-CN" sz="2400" dirty="0" smtClean="0"/>
          </a:p>
          <a:p>
            <a:pPr marL="342900" indent="-342900">
              <a:lnSpc>
                <a:spcPct val="130000"/>
              </a:lnSpc>
            </a:pPr>
            <a:r>
              <a:rPr lang="en-US" altLang="zh-CN" sz="2400" dirty="0" smtClean="0">
                <a:latin typeface="仿宋" panose="02010609060101010101" charset="-122"/>
                <a:ea typeface="仿宋" panose="02010609060101010101" charset="-122"/>
              </a:rPr>
              <a:t>    </a:t>
            </a:r>
            <a:endParaRPr lang="zh-CN" altLang="en-US" sz="2400" dirty="0">
              <a:latin typeface="仿宋" panose="02010609060101010101" charset="-122"/>
              <a:ea typeface="仿宋" panose="02010609060101010101" charset="-122"/>
            </a:endParaRPr>
          </a:p>
        </p:txBody>
      </p:sp>
      <p:sp>
        <p:nvSpPr>
          <p:cNvPr id="6" name="矩形 5"/>
          <p:cNvSpPr/>
          <p:nvPr/>
        </p:nvSpPr>
        <p:spPr>
          <a:xfrm>
            <a:off x="4139952" y="1"/>
            <a:ext cx="5004048" cy="584775"/>
          </a:xfrm>
          <a:prstGeom prst="rect">
            <a:avLst/>
          </a:prstGeom>
        </p:spPr>
        <p:txBody>
          <a:bodyPr wrap="square">
            <a:spAutoFit/>
          </a:bodyPr>
          <a:lstStyle/>
          <a:p>
            <a:r>
              <a:rPr lang="en-US" altLang="zh-CN" sz="3200" kern="0" dirty="0" smtClean="0">
                <a:solidFill>
                  <a:srgbClr val="0000FF"/>
                </a:solidFill>
                <a:latin typeface="+mn-ea"/>
              </a:rPr>
              <a:t>3.4.3 </a:t>
            </a:r>
            <a:r>
              <a:rPr lang="zh-CN" altLang="en-US" sz="3200" kern="0" dirty="0" smtClean="0">
                <a:solidFill>
                  <a:srgbClr val="0000FF"/>
                </a:solidFill>
                <a:latin typeface="+mn-ea"/>
              </a:rPr>
              <a:t>经典进程同步问题</a:t>
            </a:r>
            <a:endParaRPr lang="zh-CN" altLang="en-US" sz="3200" dirty="0"/>
          </a:p>
        </p:txBody>
      </p:sp>
      <p:sp>
        <p:nvSpPr>
          <p:cNvPr id="7" name="圆角矩形标注 6"/>
          <p:cNvSpPr/>
          <p:nvPr/>
        </p:nvSpPr>
        <p:spPr bwMode="auto">
          <a:xfrm>
            <a:off x="5076056" y="2924944"/>
            <a:ext cx="3960440" cy="1584176"/>
          </a:xfrm>
          <a:prstGeom prst="wedgeRoundRectCallout">
            <a:avLst>
              <a:gd name="adj1" fmla="val -68242"/>
              <a:gd name="adj2" fmla="val -67032"/>
              <a:gd name="adj3" fmla="val 16667"/>
            </a:avLst>
          </a:prstGeom>
          <a:solidFill>
            <a:schemeClr val="accent5"/>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indent="-609600"/>
            <a:r>
              <a:rPr lang="en-US" altLang="zh-CN" dirty="0" err="1" smtClean="0"/>
              <a:t>Cust_ready</a:t>
            </a:r>
            <a:r>
              <a:rPr lang="en-US" altLang="zh-CN" dirty="0" smtClean="0"/>
              <a:t>:</a:t>
            </a:r>
            <a:r>
              <a:rPr lang="zh-CN" altLang="en-US" dirty="0" smtClean="0"/>
              <a:t>理发椅上的顾客数</a:t>
            </a:r>
            <a:endParaRPr lang="en-US" altLang="zh-CN" dirty="0" smtClean="0"/>
          </a:p>
          <a:p>
            <a:pPr marL="609600" indent="-609600"/>
            <a:r>
              <a:rPr lang="en-US" altLang="zh-CN" dirty="0" smtClean="0"/>
              <a:t>Finished:</a:t>
            </a:r>
            <a:r>
              <a:rPr lang="zh-CN" altLang="en-US" dirty="0" smtClean="0"/>
              <a:t>顾客是否已完成理发</a:t>
            </a:r>
            <a:endParaRPr lang="en-US" altLang="zh-CN" dirty="0" smtClean="0"/>
          </a:p>
          <a:p>
            <a:pPr marL="609600" indent="-609600"/>
            <a:r>
              <a:rPr lang="en-US" altLang="zh-CN" dirty="0" err="1" smtClean="0"/>
              <a:t>mutex</a:t>
            </a:r>
            <a:r>
              <a:rPr lang="en-US" altLang="zh-CN" dirty="0" smtClean="0"/>
              <a:t>:</a:t>
            </a:r>
            <a:r>
              <a:rPr lang="zh-CN" altLang="en-US" dirty="0" smtClean="0"/>
              <a:t>互斥访问</a:t>
            </a:r>
            <a:r>
              <a:rPr lang="en-US" altLang="zh-CN" dirty="0" smtClean="0"/>
              <a:t>waiting</a:t>
            </a:r>
            <a:endParaRPr lang="en-US" altLang="zh-CN" dirty="0" smtClean="0"/>
          </a:p>
          <a:p>
            <a:pPr marL="609600" indent="-609600"/>
            <a:r>
              <a:rPr lang="en-US" altLang="zh-CN" dirty="0" smtClean="0"/>
              <a:t>chair:</a:t>
            </a:r>
            <a:r>
              <a:rPr lang="zh-CN" altLang="en-US" dirty="0" smtClean="0"/>
              <a:t>空闲的理发椅数量</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8" name="圆角矩形标注 7"/>
          <p:cNvSpPr/>
          <p:nvPr/>
        </p:nvSpPr>
        <p:spPr bwMode="auto">
          <a:xfrm>
            <a:off x="4572000" y="1196752"/>
            <a:ext cx="3600400" cy="576064"/>
          </a:xfrm>
          <a:prstGeom prst="wedgeRoundRectCallout">
            <a:avLst>
              <a:gd name="adj1" fmla="val -101496"/>
              <a:gd name="adj2" fmla="val 78223"/>
              <a:gd name="adj3" fmla="val 16667"/>
            </a:avLst>
          </a:prstGeom>
          <a:solidFill>
            <a:schemeClr val="accent5"/>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indent="-609600"/>
            <a:r>
              <a:rPr lang="zh-CN" altLang="en-US" dirty="0" smtClean="0"/>
              <a:t>表示</a:t>
            </a:r>
            <a:r>
              <a:rPr lang="zh-CN" altLang="zh-CN" dirty="0" smtClean="0"/>
              <a:t>坐在等候椅上的顾客数</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539552" y="548681"/>
            <a:ext cx="3960440" cy="647700"/>
          </a:xfrm>
          <a:prstGeom prst="rect">
            <a:avLst/>
          </a:prstGeom>
          <a:noFill/>
          <a:ln w="9525">
            <a:noFill/>
            <a:miter lim="800000"/>
          </a:ln>
        </p:spPr>
        <p:txBody>
          <a:bodyPr anchor="ctr"/>
          <a:lstStyle/>
          <a:p>
            <a:pPr>
              <a:spcBef>
                <a:spcPct val="0"/>
              </a:spcBef>
            </a:pPr>
            <a:r>
              <a:rPr lang="en-US" altLang="zh-CN" sz="2800" dirty="0" smtClean="0">
                <a:solidFill>
                  <a:srgbClr val="C00000"/>
                </a:solidFill>
                <a:latin typeface="宋体" panose="02010600030101010101" pitchFamily="2" charset="-122"/>
              </a:rPr>
              <a:t>5. </a:t>
            </a:r>
            <a:r>
              <a:rPr lang="zh-CN" altLang="en-US" sz="2800" dirty="0" smtClean="0">
                <a:solidFill>
                  <a:srgbClr val="C00000"/>
                </a:solidFill>
                <a:latin typeface="宋体" panose="02010600030101010101" pitchFamily="2" charset="-122"/>
              </a:rPr>
              <a:t>理发师问题</a:t>
            </a:r>
            <a:endParaRPr lang="en-US" altLang="zh-CN" sz="2800" dirty="0">
              <a:solidFill>
                <a:srgbClr val="C00000"/>
              </a:solidFill>
              <a:latin typeface="宋体" panose="02010600030101010101" pitchFamily="2" charset="-122"/>
            </a:endParaRPr>
          </a:p>
        </p:txBody>
      </p:sp>
      <p:sp>
        <p:nvSpPr>
          <p:cNvPr id="81923" name="Rectangle 3"/>
          <p:cNvSpPr>
            <a:spLocks noChangeArrowheads="1"/>
          </p:cNvSpPr>
          <p:nvPr/>
        </p:nvSpPr>
        <p:spPr bwMode="auto">
          <a:xfrm>
            <a:off x="395536" y="1196752"/>
            <a:ext cx="3024336" cy="4104456"/>
          </a:xfrm>
          <a:prstGeom prst="rect">
            <a:avLst/>
          </a:prstGeom>
          <a:noFill/>
          <a:ln w="9525">
            <a:noFill/>
            <a:miter lim="800000"/>
          </a:ln>
        </p:spPr>
        <p:txBody>
          <a:bodyPr/>
          <a:lstStyle/>
          <a:p>
            <a:pPr marL="342900" indent="-342900">
              <a:lnSpc>
                <a:spcPct val="130000"/>
              </a:lnSpc>
              <a:buFontTx/>
              <a:buChar char="•"/>
            </a:pPr>
            <a:endParaRPr lang="en-US" altLang="zh-CN" sz="2400" dirty="0" smtClean="0"/>
          </a:p>
          <a:p>
            <a:pPr>
              <a:lnSpc>
                <a:spcPct val="120000"/>
              </a:lnSpc>
            </a:pPr>
            <a:r>
              <a:rPr lang="en-US" altLang="zh-CN" dirty="0" smtClean="0"/>
              <a:t>void  barber() {</a:t>
            </a:r>
            <a:endParaRPr lang="zh-CN" altLang="zh-CN" dirty="0" smtClean="0"/>
          </a:p>
          <a:p>
            <a:pPr>
              <a:lnSpc>
                <a:spcPct val="120000"/>
              </a:lnSpc>
            </a:pPr>
            <a:r>
              <a:rPr lang="en-US" altLang="zh-CN" dirty="0" smtClean="0"/>
              <a:t>  do {</a:t>
            </a:r>
            <a:endParaRPr lang="zh-CN" altLang="zh-CN" dirty="0" smtClean="0"/>
          </a:p>
          <a:p>
            <a:r>
              <a:rPr lang="en-US" altLang="zh-CN" dirty="0" smtClean="0"/>
              <a:t>     wait(</a:t>
            </a:r>
            <a:r>
              <a:rPr lang="en-US" altLang="zh-CN" dirty="0" err="1" smtClean="0"/>
              <a:t>cust_ready</a:t>
            </a:r>
            <a:r>
              <a:rPr lang="en-US" altLang="zh-CN" dirty="0" smtClean="0"/>
              <a:t>);</a:t>
            </a:r>
            <a:endParaRPr lang="zh-CN" altLang="zh-CN" dirty="0" smtClean="0"/>
          </a:p>
          <a:p>
            <a:r>
              <a:rPr lang="en-US" altLang="zh-CN" dirty="0" smtClean="0"/>
              <a:t>     </a:t>
            </a:r>
            <a:r>
              <a:rPr lang="en-US" altLang="zh-CN" dirty="0" err="1" smtClean="0"/>
              <a:t>cut_hair</a:t>
            </a:r>
            <a:r>
              <a:rPr lang="en-US" altLang="zh-CN" dirty="0" smtClean="0"/>
              <a:t>;</a:t>
            </a:r>
            <a:endParaRPr lang="zh-CN" altLang="zh-CN" dirty="0" smtClean="0"/>
          </a:p>
          <a:p>
            <a:r>
              <a:rPr lang="en-US" altLang="zh-CN" dirty="0" smtClean="0"/>
              <a:t>     signal</a:t>
            </a:r>
            <a:r>
              <a:rPr lang="zh-CN" altLang="zh-CN" dirty="0" smtClean="0"/>
              <a:t>（</a:t>
            </a:r>
            <a:r>
              <a:rPr lang="en-US" altLang="zh-CN" dirty="0" smtClean="0"/>
              <a:t>finished);</a:t>
            </a:r>
            <a:endParaRPr lang="zh-CN" altLang="zh-CN" dirty="0" smtClean="0"/>
          </a:p>
          <a:p>
            <a:pPr>
              <a:lnSpc>
                <a:spcPct val="120000"/>
              </a:lnSpc>
            </a:pPr>
            <a:r>
              <a:rPr lang="en-US" altLang="zh-CN" dirty="0" smtClean="0"/>
              <a:t>  }while(1);</a:t>
            </a:r>
            <a:endParaRPr lang="zh-CN" altLang="zh-CN" dirty="0" smtClean="0"/>
          </a:p>
          <a:p>
            <a:pPr>
              <a:lnSpc>
                <a:spcPct val="120000"/>
              </a:lnSpc>
            </a:pPr>
            <a:r>
              <a:rPr lang="en-US" altLang="zh-CN" dirty="0" smtClean="0"/>
              <a:t>}</a:t>
            </a:r>
            <a:endParaRPr lang="zh-CN" altLang="en-US" dirty="0">
              <a:latin typeface="仿宋" panose="02010609060101010101" charset="-122"/>
              <a:ea typeface="仿宋" panose="02010609060101010101" charset="-122"/>
            </a:endParaRPr>
          </a:p>
        </p:txBody>
      </p:sp>
      <p:sp>
        <p:nvSpPr>
          <p:cNvPr id="6" name="矩形 5"/>
          <p:cNvSpPr/>
          <p:nvPr/>
        </p:nvSpPr>
        <p:spPr>
          <a:xfrm>
            <a:off x="35496" y="1"/>
            <a:ext cx="4932040" cy="584775"/>
          </a:xfrm>
          <a:prstGeom prst="rect">
            <a:avLst/>
          </a:prstGeom>
        </p:spPr>
        <p:txBody>
          <a:bodyPr wrap="square">
            <a:spAutoFit/>
          </a:bodyPr>
          <a:lstStyle/>
          <a:p>
            <a:r>
              <a:rPr lang="en-US" altLang="zh-CN" sz="3200" kern="0" dirty="0" smtClean="0">
                <a:solidFill>
                  <a:srgbClr val="0000FF"/>
                </a:solidFill>
                <a:latin typeface="+mn-ea"/>
              </a:rPr>
              <a:t>3.4.3 </a:t>
            </a:r>
            <a:r>
              <a:rPr lang="zh-CN" altLang="en-US" sz="3200" kern="0" dirty="0" smtClean="0">
                <a:solidFill>
                  <a:srgbClr val="0000FF"/>
                </a:solidFill>
                <a:latin typeface="+mn-ea"/>
              </a:rPr>
              <a:t>经典进程同步问题</a:t>
            </a:r>
            <a:endParaRPr lang="zh-CN" altLang="en-US" sz="3200" dirty="0"/>
          </a:p>
        </p:txBody>
      </p:sp>
      <p:sp>
        <p:nvSpPr>
          <p:cNvPr id="9" name="Rectangle 3"/>
          <p:cNvSpPr>
            <a:spLocks noChangeArrowheads="1"/>
          </p:cNvSpPr>
          <p:nvPr/>
        </p:nvSpPr>
        <p:spPr bwMode="auto">
          <a:xfrm>
            <a:off x="5076056" y="116632"/>
            <a:ext cx="3240360" cy="6624736"/>
          </a:xfrm>
          <a:prstGeom prst="rect">
            <a:avLst/>
          </a:prstGeom>
          <a:noFill/>
          <a:ln w="9525">
            <a:noFill/>
            <a:miter lim="800000"/>
          </a:ln>
        </p:spPr>
        <p:txBody>
          <a:bodyPr/>
          <a:lstStyle/>
          <a:p>
            <a:pPr>
              <a:lnSpc>
                <a:spcPct val="80000"/>
              </a:lnSpc>
            </a:pPr>
            <a:r>
              <a:rPr lang="en-US" altLang="zh-CN" sz="1800" dirty="0" smtClean="0">
                <a:latin typeface="+mn-lt"/>
                <a:ea typeface="+mn-ea"/>
              </a:rPr>
              <a:t>void  customer-</a:t>
            </a:r>
            <a:r>
              <a:rPr lang="en-US" altLang="zh-CN" sz="1800" dirty="0" err="1" smtClean="0">
                <a:latin typeface="+mn-lt"/>
                <a:ea typeface="+mn-ea"/>
              </a:rPr>
              <a:t>i</a:t>
            </a:r>
            <a:r>
              <a:rPr lang="en-US" altLang="zh-CN" sz="1800" dirty="0" smtClean="0">
                <a:latin typeface="+mn-lt"/>
                <a:ea typeface="+mn-ea"/>
              </a:rPr>
              <a:t> ()  {</a:t>
            </a:r>
            <a:endParaRPr lang="zh-CN" altLang="zh-CN" sz="1800" dirty="0" smtClean="0">
              <a:latin typeface="+mn-lt"/>
              <a:ea typeface="+mn-ea"/>
            </a:endParaRPr>
          </a:p>
          <a:p>
            <a:r>
              <a:rPr lang="en-US" altLang="zh-CN" sz="1800" dirty="0" smtClean="0"/>
              <a:t>wait(</a:t>
            </a:r>
            <a:r>
              <a:rPr lang="en-US" altLang="zh-CN" sz="1800" dirty="0" err="1" smtClean="0"/>
              <a:t>mutex</a:t>
            </a:r>
            <a:r>
              <a:rPr lang="en-US" altLang="zh-CN" sz="1800" dirty="0" smtClean="0"/>
              <a:t>)</a:t>
            </a:r>
            <a:r>
              <a:rPr lang="zh-CN" altLang="zh-CN" sz="1800" dirty="0" smtClean="0"/>
              <a:t>；</a:t>
            </a:r>
            <a:endParaRPr lang="zh-CN" altLang="zh-CN" sz="1800" dirty="0" smtClean="0"/>
          </a:p>
          <a:p>
            <a:r>
              <a:rPr lang="en-US" altLang="zh-CN" sz="1800" dirty="0" smtClean="0"/>
              <a:t>    if( waiting &lt; n) {</a:t>
            </a:r>
            <a:endParaRPr lang="zh-CN" altLang="zh-CN" sz="1800" dirty="0" smtClean="0"/>
          </a:p>
          <a:p>
            <a:r>
              <a:rPr lang="en-US" altLang="zh-CN" sz="1800" dirty="0" smtClean="0"/>
              <a:t>        waiting=waiting+1;</a:t>
            </a:r>
            <a:endParaRPr lang="zh-CN" altLang="zh-CN" sz="1800" dirty="0" smtClean="0"/>
          </a:p>
          <a:p>
            <a:r>
              <a:rPr lang="en-US" altLang="zh-CN" sz="1800" dirty="0" smtClean="0"/>
              <a:t>        signal(</a:t>
            </a:r>
            <a:r>
              <a:rPr lang="en-US" altLang="zh-CN" sz="1800" dirty="0" err="1" smtClean="0"/>
              <a:t>mutex</a:t>
            </a:r>
            <a:r>
              <a:rPr lang="en-US" altLang="zh-CN" sz="1800" dirty="0" smtClean="0"/>
              <a:t>); }     </a:t>
            </a:r>
            <a:endParaRPr lang="zh-CN" altLang="zh-CN" sz="1800" dirty="0" smtClean="0"/>
          </a:p>
          <a:p>
            <a:r>
              <a:rPr lang="en-US" altLang="zh-CN" sz="1800" dirty="0" smtClean="0"/>
              <a:t>else {</a:t>
            </a:r>
            <a:endParaRPr lang="zh-CN" altLang="zh-CN" sz="1800" dirty="0" smtClean="0"/>
          </a:p>
          <a:p>
            <a:r>
              <a:rPr lang="en-US" altLang="zh-CN" sz="1800" dirty="0" smtClean="0"/>
              <a:t>        signal(</a:t>
            </a:r>
            <a:r>
              <a:rPr lang="en-US" altLang="zh-CN" sz="1800" dirty="0" err="1" smtClean="0"/>
              <a:t>mutex</a:t>
            </a:r>
            <a:r>
              <a:rPr lang="en-US" altLang="zh-CN" sz="1800" dirty="0" smtClean="0"/>
              <a:t>)</a:t>
            </a:r>
            <a:r>
              <a:rPr lang="zh-CN" altLang="zh-CN" sz="1800" dirty="0" smtClean="0"/>
              <a:t>；</a:t>
            </a:r>
            <a:endParaRPr lang="zh-CN" altLang="zh-CN" sz="1800" dirty="0" smtClean="0"/>
          </a:p>
          <a:p>
            <a:r>
              <a:rPr lang="en-US" altLang="zh-CN" sz="1800" dirty="0" smtClean="0"/>
              <a:t>        </a:t>
            </a:r>
            <a:r>
              <a:rPr lang="zh-CN" altLang="zh-CN" sz="1800" dirty="0" smtClean="0"/>
              <a:t>离开理发店；</a:t>
            </a:r>
            <a:endParaRPr lang="zh-CN" altLang="zh-CN" sz="1800" dirty="0" smtClean="0"/>
          </a:p>
          <a:p>
            <a:r>
              <a:rPr lang="en-US" altLang="zh-CN" sz="1800" dirty="0" smtClean="0"/>
              <a:t>        return; }</a:t>
            </a:r>
            <a:endParaRPr lang="zh-CN" altLang="zh-CN" sz="1800" dirty="0" smtClean="0"/>
          </a:p>
          <a:p>
            <a:r>
              <a:rPr lang="en-US" altLang="zh-CN" sz="1800" dirty="0" smtClean="0"/>
              <a:t>     wait(chair);</a:t>
            </a:r>
            <a:endParaRPr lang="zh-CN" altLang="zh-CN" sz="1800" dirty="0" smtClean="0"/>
          </a:p>
          <a:p>
            <a:r>
              <a:rPr lang="en-US" altLang="zh-CN" sz="1800" dirty="0" smtClean="0"/>
              <a:t>     </a:t>
            </a:r>
            <a:r>
              <a:rPr lang="en-US" altLang="zh-CN" sz="1800" dirty="0" err="1" smtClean="0"/>
              <a:t>sit_in_chair</a:t>
            </a:r>
            <a:r>
              <a:rPr lang="en-US" altLang="zh-CN" sz="1800" dirty="0" smtClean="0"/>
              <a:t>;</a:t>
            </a:r>
            <a:endParaRPr lang="zh-CN" altLang="zh-CN" sz="1800" dirty="0" smtClean="0"/>
          </a:p>
          <a:p>
            <a:r>
              <a:rPr lang="en-US" altLang="zh-CN" sz="1800" dirty="0" smtClean="0"/>
              <a:t>     wait(</a:t>
            </a:r>
            <a:r>
              <a:rPr lang="en-US" altLang="zh-CN" sz="1800" dirty="0" err="1" smtClean="0"/>
              <a:t>mutex</a:t>
            </a:r>
            <a:r>
              <a:rPr lang="en-US" altLang="zh-CN" sz="1800" dirty="0" smtClean="0"/>
              <a:t>)</a:t>
            </a:r>
            <a:r>
              <a:rPr lang="zh-CN" altLang="zh-CN" sz="1800" dirty="0" smtClean="0"/>
              <a:t>；</a:t>
            </a:r>
            <a:endParaRPr lang="zh-CN" altLang="zh-CN" sz="1800" dirty="0" smtClean="0"/>
          </a:p>
          <a:p>
            <a:r>
              <a:rPr lang="en-US" altLang="zh-CN" sz="1800" dirty="0" smtClean="0"/>
              <a:t>     waiting=waiting-1;</a:t>
            </a:r>
            <a:endParaRPr lang="zh-CN" altLang="zh-CN" sz="1800" dirty="0" smtClean="0"/>
          </a:p>
          <a:p>
            <a:r>
              <a:rPr lang="en-US" altLang="zh-CN" sz="1800" dirty="0" smtClean="0"/>
              <a:t>     signal(</a:t>
            </a:r>
            <a:r>
              <a:rPr lang="en-US" altLang="zh-CN" sz="1800" dirty="0" err="1" smtClean="0"/>
              <a:t>mutex</a:t>
            </a:r>
            <a:r>
              <a:rPr lang="en-US" altLang="zh-CN" sz="1800" dirty="0" smtClean="0"/>
              <a:t>);     </a:t>
            </a:r>
            <a:endParaRPr lang="zh-CN" altLang="zh-CN" sz="1800" dirty="0" smtClean="0"/>
          </a:p>
          <a:p>
            <a:r>
              <a:rPr lang="en-US" altLang="zh-CN" sz="1800" dirty="0" smtClean="0"/>
              <a:t>     signal(</a:t>
            </a:r>
            <a:r>
              <a:rPr lang="en-US" altLang="zh-CN" sz="1800" dirty="0" err="1" smtClean="0"/>
              <a:t>cust_ready</a:t>
            </a:r>
            <a:r>
              <a:rPr lang="en-US" altLang="zh-CN" sz="1800" dirty="0" smtClean="0"/>
              <a:t>);</a:t>
            </a:r>
            <a:endParaRPr lang="zh-CN" altLang="zh-CN" sz="1800" dirty="0" smtClean="0"/>
          </a:p>
          <a:p>
            <a:r>
              <a:rPr lang="en-US" altLang="zh-CN" sz="1800" dirty="0" smtClean="0"/>
              <a:t>     get-haircut;</a:t>
            </a:r>
            <a:endParaRPr lang="zh-CN" altLang="zh-CN" sz="1800" dirty="0" smtClean="0"/>
          </a:p>
          <a:p>
            <a:r>
              <a:rPr lang="en-US" altLang="zh-CN" sz="1800" dirty="0" smtClean="0"/>
              <a:t>     wait(finished);</a:t>
            </a:r>
            <a:endParaRPr lang="zh-CN" altLang="zh-CN" sz="1800" dirty="0" smtClean="0"/>
          </a:p>
          <a:p>
            <a:r>
              <a:rPr lang="en-US" altLang="zh-CN" sz="1800" dirty="0" smtClean="0"/>
              <a:t>     </a:t>
            </a:r>
            <a:r>
              <a:rPr lang="en-US" altLang="zh-CN" sz="1800" dirty="0" err="1" smtClean="0"/>
              <a:t>stand_from_chair</a:t>
            </a:r>
            <a:r>
              <a:rPr lang="en-US" altLang="zh-CN" sz="1800" dirty="0" smtClean="0"/>
              <a:t>;</a:t>
            </a:r>
            <a:endParaRPr lang="zh-CN" altLang="zh-CN" sz="1800" dirty="0" smtClean="0"/>
          </a:p>
          <a:p>
            <a:r>
              <a:rPr lang="en-US" altLang="zh-CN" sz="1800" dirty="0" smtClean="0"/>
              <a:t>     signal(chair);</a:t>
            </a:r>
            <a:endParaRPr lang="zh-CN" altLang="zh-CN" sz="1800" dirty="0" smtClean="0">
              <a:latin typeface="+mn-lt"/>
              <a:ea typeface="+mn-ea"/>
            </a:endParaRPr>
          </a:p>
          <a:p>
            <a:pPr>
              <a:lnSpc>
                <a:spcPct val="80000"/>
              </a:lnSpc>
            </a:pPr>
            <a:r>
              <a:rPr lang="en-US" altLang="zh-CN" sz="1800" dirty="0" smtClean="0">
                <a:latin typeface="+mn-lt"/>
                <a:ea typeface="+mn-ea"/>
              </a:rPr>
              <a:t>  }</a:t>
            </a:r>
            <a:endParaRPr lang="en-US" altLang="zh-CN" sz="1800" dirty="0" smtClean="0">
              <a:latin typeface="+mn-lt"/>
              <a:ea typeface="+mn-ea"/>
            </a:endParaRPr>
          </a:p>
        </p:txBody>
      </p:sp>
      <p:cxnSp>
        <p:nvCxnSpPr>
          <p:cNvPr id="11" name="直接连接符 10"/>
          <p:cNvCxnSpPr/>
          <p:nvPr/>
        </p:nvCxnSpPr>
        <p:spPr bwMode="auto">
          <a:xfrm>
            <a:off x="3779912" y="908720"/>
            <a:ext cx="0" cy="5760640"/>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xfrm>
            <a:off x="251522" y="1556792"/>
            <a:ext cx="8569325" cy="2014736"/>
          </a:xfrm>
        </p:spPr>
        <p:txBody>
          <a:bodyPr/>
          <a:lstStyle/>
          <a:p>
            <a:pPr marL="0" indent="0">
              <a:lnSpc>
                <a:spcPct val="130000"/>
              </a:lnSpc>
              <a:buFontTx/>
              <a:buNone/>
            </a:pPr>
            <a:r>
              <a:rPr lang="zh-CN" altLang="en-US" sz="2400" b="1" dirty="0" smtClean="0">
                <a:solidFill>
                  <a:schemeClr val="tx2"/>
                </a:solidFill>
                <a:latin typeface="宋体" panose="02010600030101010101" pitchFamily="2" charset="-122"/>
              </a:rPr>
              <a:t>例</a:t>
            </a:r>
            <a:r>
              <a:rPr lang="en-US" altLang="zh-CN" sz="2400" b="1" dirty="0" smtClean="0">
                <a:solidFill>
                  <a:schemeClr val="tx2"/>
                </a:solidFill>
              </a:rPr>
              <a:t>1</a:t>
            </a:r>
            <a:r>
              <a:rPr lang="zh-CN" altLang="en-US" sz="2000" b="1" dirty="0" smtClean="0">
                <a:solidFill>
                  <a:schemeClr val="tx2"/>
                </a:solidFill>
              </a:rPr>
              <a:t>：</a:t>
            </a:r>
            <a:r>
              <a:rPr lang="zh-CN" altLang="en-US" sz="2200" b="1" dirty="0" smtClean="0">
                <a:solidFill>
                  <a:schemeClr val="tx2"/>
                </a:solidFill>
              </a:rPr>
              <a:t> </a:t>
            </a:r>
            <a:r>
              <a:rPr lang="zh-CN" altLang="en-US" sz="2200" b="1" dirty="0" smtClean="0">
                <a:latin typeface="宋体" panose="02010600030101010101" pitchFamily="2" charset="-122"/>
              </a:rPr>
              <a:t>桌上有个只能盛得下一个水果的空盘子。爸爸可向盘中放苹果或桔子，儿子专等吃盘中的桔子，女儿专等吃盘中的苹果。规定：当盘子空时，一次只能放入一个水果供吃者取用。试用信号量的</a:t>
            </a:r>
            <a:r>
              <a:rPr lang="en-US" altLang="zh-CN" sz="2200" b="1" dirty="0" smtClean="0"/>
              <a:t>PV</a:t>
            </a:r>
            <a:r>
              <a:rPr lang="zh-CN" altLang="en-US" sz="2200" b="1" dirty="0" smtClean="0">
                <a:latin typeface="宋体" panose="02010600030101010101" pitchFamily="2" charset="-122"/>
              </a:rPr>
              <a:t>操作实现爸爸、儿子和女儿这三个循环进程之间的同步。</a:t>
            </a:r>
            <a:r>
              <a:rPr lang="zh-CN" altLang="en-US" sz="2200" b="1" dirty="0" smtClean="0"/>
              <a:t> </a:t>
            </a:r>
            <a:endParaRPr lang="zh-CN" altLang="en-US" sz="2200" b="1" dirty="0" smtClean="0"/>
          </a:p>
        </p:txBody>
      </p:sp>
      <p:sp>
        <p:nvSpPr>
          <p:cNvPr id="5" name="Rectangle 2"/>
          <p:cNvSpPr>
            <a:spLocks noGrp="1" noChangeArrowheads="1"/>
          </p:cNvSpPr>
          <p:nvPr>
            <p:ph type="title"/>
          </p:nvPr>
        </p:nvSpPr>
        <p:spPr>
          <a:xfrm>
            <a:off x="250825" y="3501008"/>
            <a:ext cx="8642350" cy="2749104"/>
          </a:xfrm>
        </p:spPr>
        <p:txBody>
          <a:bodyPr/>
          <a:lstStyle/>
          <a:p>
            <a:pPr>
              <a:lnSpc>
                <a:spcPct val="140000"/>
              </a:lnSpc>
              <a:buFont typeface="Wingdings" panose="05000000000000000000" pitchFamily="2" charset="2"/>
              <a:buChar char="n"/>
              <a:defRPr/>
            </a:pPr>
            <a:r>
              <a:rPr lang="zh-CN" altLang="en-US" sz="2400" dirty="0" smtClean="0">
                <a:solidFill>
                  <a:srgbClr val="7030A0"/>
                </a:solidFill>
                <a:latin typeface="宋体" panose="02010600030101010101" pitchFamily="2" charset="-122"/>
                <a:ea typeface="宋体" panose="02010600030101010101" pitchFamily="2" charset="-122"/>
              </a:rPr>
              <a:t>  所用信号量设置如下：</a:t>
            </a:r>
            <a:br>
              <a:rPr lang="en-US" altLang="zh-CN" sz="2400" dirty="0" smtClean="0">
                <a:solidFill>
                  <a:srgbClr val="0000FF"/>
                </a:solidFill>
                <a:latin typeface="宋体" panose="02010600030101010101" pitchFamily="2" charset="-122"/>
                <a:ea typeface="宋体" panose="02010600030101010101" pitchFamily="2" charset="-122"/>
              </a:rPr>
            </a:br>
            <a:r>
              <a:rPr lang="en-US" altLang="zh-CN" sz="2200" dirty="0">
                <a:solidFill>
                  <a:schemeClr val="tx1"/>
                </a:solidFill>
                <a:latin typeface="+mn-ea"/>
                <a:ea typeface="+mn-ea"/>
              </a:rPr>
              <a:t>Ⅰ</a:t>
            </a:r>
            <a:r>
              <a:rPr lang="zh-CN" altLang="en-US" sz="2200" dirty="0">
                <a:solidFill>
                  <a:schemeClr val="tx1"/>
                </a:solidFill>
                <a:latin typeface="+mn-ea"/>
                <a:ea typeface="+mn-ea"/>
              </a:rPr>
              <a:t>）同步信号量</a:t>
            </a:r>
            <a:r>
              <a:rPr lang="en-US" altLang="zh-CN" sz="2200" dirty="0">
                <a:solidFill>
                  <a:schemeClr val="tx1"/>
                </a:solidFill>
                <a:latin typeface="+mn-ea"/>
                <a:ea typeface="+mn-ea"/>
                <a:cs typeface="Times New Roman" panose="02020603050405020304" pitchFamily="18" charset="0"/>
              </a:rPr>
              <a:t>empty</a:t>
            </a:r>
            <a:r>
              <a:rPr lang="zh-CN" altLang="en-US" sz="2200" dirty="0">
                <a:solidFill>
                  <a:schemeClr val="tx1"/>
                </a:solidFill>
                <a:latin typeface="+mn-ea"/>
                <a:ea typeface="+mn-ea"/>
                <a:cs typeface="Times New Roman" panose="02020603050405020304" pitchFamily="18" charset="0"/>
              </a:rPr>
              <a:t>，</a:t>
            </a:r>
            <a:r>
              <a:rPr lang="zh-CN" altLang="en-US" sz="2200" dirty="0">
                <a:solidFill>
                  <a:schemeClr val="tx1"/>
                </a:solidFill>
                <a:latin typeface="+mn-ea"/>
                <a:ea typeface="+mn-ea"/>
              </a:rPr>
              <a:t>初值为</a:t>
            </a:r>
            <a:r>
              <a:rPr lang="en-US" altLang="zh-CN" sz="2200" dirty="0">
                <a:solidFill>
                  <a:schemeClr val="tx1"/>
                </a:solidFill>
                <a:latin typeface="+mn-ea"/>
                <a:ea typeface="+mn-ea"/>
                <a:cs typeface="Times New Roman" panose="02020603050405020304" pitchFamily="18" charset="0"/>
              </a:rPr>
              <a:t>1</a:t>
            </a:r>
            <a:r>
              <a:rPr lang="zh-CN" altLang="en-US" sz="2200" dirty="0">
                <a:solidFill>
                  <a:schemeClr val="tx1"/>
                </a:solidFill>
                <a:latin typeface="+mn-ea"/>
                <a:ea typeface="+mn-ea"/>
              </a:rPr>
              <a:t>，表示盘子是空的，即儿子或女儿已把盘中的水果取走。</a:t>
            </a:r>
            <a:r>
              <a:rPr lang="zh-CN" altLang="en-US" sz="2200" dirty="0">
                <a:solidFill>
                  <a:schemeClr val="tx1"/>
                </a:solidFill>
                <a:latin typeface="+mn-ea"/>
                <a:ea typeface="+mn-ea"/>
                <a:cs typeface="Times New Roman" panose="02020603050405020304" pitchFamily="18" charset="0"/>
              </a:rPr>
              <a:t> </a:t>
            </a:r>
            <a:br>
              <a:rPr lang="zh-CN" altLang="en-US" sz="2200" dirty="0">
                <a:solidFill>
                  <a:schemeClr val="tx1"/>
                </a:solidFill>
                <a:latin typeface="+mn-ea"/>
                <a:ea typeface="+mn-ea"/>
                <a:cs typeface="Times New Roman" panose="02020603050405020304" pitchFamily="18" charset="0"/>
              </a:rPr>
            </a:br>
            <a:r>
              <a:rPr lang="en-US" altLang="zh-CN" sz="2200" dirty="0">
                <a:solidFill>
                  <a:schemeClr val="tx1"/>
                </a:solidFill>
                <a:latin typeface="+mn-ea"/>
                <a:ea typeface="+mn-ea"/>
              </a:rPr>
              <a:t>Ⅱ</a:t>
            </a:r>
            <a:r>
              <a:rPr lang="zh-CN" altLang="en-US" sz="2200" dirty="0">
                <a:solidFill>
                  <a:schemeClr val="tx1"/>
                </a:solidFill>
                <a:latin typeface="+mn-ea"/>
                <a:ea typeface="+mn-ea"/>
              </a:rPr>
              <a:t>）同步信号量</a:t>
            </a:r>
            <a:r>
              <a:rPr lang="en-US" altLang="zh-CN" sz="2200" dirty="0">
                <a:solidFill>
                  <a:schemeClr val="tx1"/>
                </a:solidFill>
                <a:latin typeface="+mn-ea"/>
                <a:ea typeface="+mn-ea"/>
                <a:cs typeface="Times New Roman" panose="02020603050405020304" pitchFamily="18" charset="0"/>
              </a:rPr>
              <a:t>orange</a:t>
            </a:r>
            <a:r>
              <a:rPr lang="zh-CN" altLang="en-US" sz="2200" dirty="0">
                <a:solidFill>
                  <a:schemeClr val="tx1"/>
                </a:solidFill>
                <a:latin typeface="+mn-ea"/>
                <a:ea typeface="+mn-ea"/>
              </a:rPr>
              <a:t>，初值为</a:t>
            </a:r>
            <a:r>
              <a:rPr lang="en-US" altLang="zh-CN" sz="2200" dirty="0">
                <a:solidFill>
                  <a:schemeClr val="tx1"/>
                </a:solidFill>
                <a:latin typeface="+mn-ea"/>
                <a:ea typeface="+mn-ea"/>
                <a:cs typeface="Times New Roman" panose="02020603050405020304" pitchFamily="18" charset="0"/>
              </a:rPr>
              <a:t>0</a:t>
            </a:r>
            <a:r>
              <a:rPr lang="zh-CN" altLang="en-US" sz="2200" dirty="0">
                <a:solidFill>
                  <a:schemeClr val="tx1"/>
                </a:solidFill>
                <a:latin typeface="+mn-ea"/>
                <a:ea typeface="+mn-ea"/>
              </a:rPr>
              <a:t>，表示爸爸尚未把桔子放入盘中。</a:t>
            </a:r>
            <a:br>
              <a:rPr lang="zh-CN" altLang="en-US" sz="2200" dirty="0">
                <a:solidFill>
                  <a:schemeClr val="tx1"/>
                </a:solidFill>
                <a:latin typeface="+mn-ea"/>
                <a:ea typeface="+mn-ea"/>
                <a:cs typeface="Times New Roman" panose="02020603050405020304" pitchFamily="18" charset="0"/>
              </a:rPr>
            </a:br>
            <a:r>
              <a:rPr lang="en-US" altLang="zh-CN" sz="2200" dirty="0">
                <a:solidFill>
                  <a:schemeClr val="tx1"/>
                </a:solidFill>
                <a:latin typeface="+mn-ea"/>
                <a:ea typeface="+mn-ea"/>
              </a:rPr>
              <a:t>Ⅲ</a:t>
            </a:r>
            <a:r>
              <a:rPr lang="zh-CN" altLang="en-US" sz="2200" dirty="0">
                <a:solidFill>
                  <a:schemeClr val="tx1"/>
                </a:solidFill>
                <a:latin typeface="+mn-ea"/>
                <a:ea typeface="+mn-ea"/>
              </a:rPr>
              <a:t>）同步信号量</a:t>
            </a:r>
            <a:r>
              <a:rPr lang="en-US" altLang="zh-CN" sz="2200" dirty="0">
                <a:solidFill>
                  <a:schemeClr val="tx1"/>
                </a:solidFill>
                <a:latin typeface="+mn-ea"/>
                <a:ea typeface="+mn-ea"/>
              </a:rPr>
              <a:t>apple</a:t>
            </a:r>
            <a:r>
              <a:rPr lang="zh-CN" altLang="en-US" sz="2200" dirty="0">
                <a:solidFill>
                  <a:schemeClr val="tx1"/>
                </a:solidFill>
                <a:latin typeface="+mn-ea"/>
                <a:ea typeface="+mn-ea"/>
              </a:rPr>
              <a:t>，初值为</a:t>
            </a:r>
            <a:r>
              <a:rPr lang="en-US" altLang="zh-CN" sz="2200" dirty="0">
                <a:solidFill>
                  <a:schemeClr val="tx1"/>
                </a:solidFill>
                <a:latin typeface="+mn-ea"/>
                <a:ea typeface="+mn-ea"/>
              </a:rPr>
              <a:t>0</a:t>
            </a:r>
            <a:r>
              <a:rPr lang="zh-CN" altLang="en-US" sz="2200" dirty="0">
                <a:solidFill>
                  <a:schemeClr val="tx1"/>
                </a:solidFill>
                <a:latin typeface="+mn-ea"/>
                <a:ea typeface="+mn-ea"/>
              </a:rPr>
              <a:t>，表示爸爸尚未把苹果放入盘中。 </a:t>
            </a:r>
            <a:endParaRPr lang="zh-CN" altLang="en-US" sz="2200" dirty="0" smtClean="0">
              <a:solidFill>
                <a:schemeClr val="tx1"/>
              </a:solidFill>
              <a:latin typeface="+mn-ea"/>
              <a:ea typeface="+mn-ea"/>
            </a:endParaRPr>
          </a:p>
        </p:txBody>
      </p:sp>
      <p:sp>
        <p:nvSpPr>
          <p:cNvPr id="6" name="Rectangle 2"/>
          <p:cNvSpPr>
            <a:spLocks noChangeArrowheads="1"/>
          </p:cNvSpPr>
          <p:nvPr/>
        </p:nvSpPr>
        <p:spPr bwMode="auto">
          <a:xfrm>
            <a:off x="2700586" y="-26988"/>
            <a:ext cx="3671614" cy="719139"/>
          </a:xfrm>
          <a:prstGeom prst="rect">
            <a:avLst/>
          </a:prstGeom>
          <a:noFill/>
          <a:ln>
            <a:noFill/>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chemeClr val="accent1">
                    <a:lumMod val="75000"/>
                  </a:schemeClr>
                </a:solidFill>
                <a:latin typeface="黑体" panose="02010609060101010101" pitchFamily="49" charset="-122"/>
                <a:ea typeface="黑体" panose="02010609060101010101" pitchFamily="49" charset="-122"/>
              </a:rPr>
              <a:t>3.4 </a:t>
            </a:r>
            <a:r>
              <a:rPr lang="zh-CN" altLang="en-US" sz="4000" dirty="0" smtClean="0">
                <a:solidFill>
                  <a:schemeClr val="accent1">
                    <a:lumMod val="75000"/>
                  </a:schemeClr>
                </a:solidFill>
                <a:latin typeface="黑体" panose="02010609060101010101" pitchFamily="49" charset="-122"/>
                <a:ea typeface="黑体" panose="02010609060101010101" pitchFamily="49" charset="-122"/>
              </a:rPr>
              <a:t>进程同步</a:t>
            </a:r>
            <a:endParaRPr lang="zh-CN" altLang="en-US" sz="4000" dirty="0">
              <a:solidFill>
                <a:schemeClr val="accent1">
                  <a:lumMod val="75000"/>
                </a:schemeClr>
              </a:solidFill>
              <a:latin typeface="黑体" panose="02010609060101010101" pitchFamily="49" charset="-122"/>
              <a:ea typeface="黑体" panose="02010609060101010101" pitchFamily="49" charset="-122"/>
            </a:endParaRPr>
          </a:p>
        </p:txBody>
      </p:sp>
      <p:sp>
        <p:nvSpPr>
          <p:cNvPr id="7" name="矩形 6"/>
          <p:cNvSpPr/>
          <p:nvPr/>
        </p:nvSpPr>
        <p:spPr>
          <a:xfrm>
            <a:off x="395536" y="764706"/>
            <a:ext cx="6192688" cy="584775"/>
          </a:xfrm>
          <a:prstGeom prst="rect">
            <a:avLst/>
          </a:prstGeom>
        </p:spPr>
        <p:txBody>
          <a:bodyPr wrap="square">
            <a:spAutoFit/>
          </a:bodyPr>
          <a:lstStyle/>
          <a:p>
            <a:r>
              <a:rPr lang="en-US" altLang="zh-CN" sz="3200" kern="0" dirty="0" smtClean="0">
                <a:solidFill>
                  <a:srgbClr val="0000FF"/>
                </a:solidFill>
                <a:latin typeface="+mn-ea"/>
              </a:rPr>
              <a:t>3.4.3 </a:t>
            </a:r>
            <a:r>
              <a:rPr lang="zh-CN" altLang="en-US" sz="3200" kern="0" dirty="0" smtClean="0">
                <a:solidFill>
                  <a:srgbClr val="0000FF"/>
                </a:solidFill>
                <a:latin typeface="+mn-ea"/>
              </a:rPr>
              <a:t>经典进程同步问题</a:t>
            </a:r>
            <a:endParaRPr lang="zh-CN" altLang="en-US" sz="3200" dirty="0"/>
          </a:p>
        </p:txBody>
      </p:sp>
    </p:spTree>
  </p:cSld>
  <p:clrMapOvr>
    <a:masterClrMapping/>
  </p:clrMapOvr>
  <p:transition spd="slow">
    <p:wipe dir="r"/>
  </p:transition>
  <p:timing>
    <p:tnLst>
      <p:par>
        <p:cTn id="1" dur="indefinite" restart="never" nodeType="tmRoot"/>
      </p:par>
    </p:tnLst>
    <p:bldLst>
      <p:bldP spid="5"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07950" y="1182688"/>
            <a:ext cx="4679950" cy="792163"/>
          </a:xfrm>
        </p:spPr>
        <p:txBody>
          <a:bodyPr/>
          <a:lstStyle/>
          <a:p>
            <a:pPr>
              <a:buFont typeface="Wingdings" panose="05000000000000000000" pitchFamily="2" charset="2"/>
              <a:buChar char="n"/>
              <a:defRPr/>
            </a:pPr>
            <a:r>
              <a:rPr lang="zh-CN" altLang="en-US" sz="2800" dirty="0" smtClean="0">
                <a:solidFill>
                  <a:srgbClr val="0000FF"/>
                </a:solidFill>
                <a:latin typeface="宋体" panose="02010600030101010101" pitchFamily="2" charset="-122"/>
                <a:ea typeface="宋体" panose="02010600030101010101" pitchFamily="2" charset="-122"/>
              </a:rPr>
              <a:t> </a:t>
            </a:r>
            <a:r>
              <a:rPr lang="zh-CN" altLang="en-US" sz="2400" dirty="0" smtClean="0">
                <a:solidFill>
                  <a:srgbClr val="7030A0"/>
                </a:solidFill>
                <a:latin typeface="宋体" panose="02010600030101010101" pitchFamily="2" charset="-122"/>
                <a:ea typeface="宋体" panose="02010600030101010101" pitchFamily="2" charset="-122"/>
              </a:rPr>
              <a:t>算法同步描述：</a:t>
            </a:r>
            <a:r>
              <a:rPr lang="zh-CN" altLang="en-US" sz="2400" dirty="0" smtClean="0">
                <a:solidFill>
                  <a:srgbClr val="7030A0"/>
                </a:solidFill>
              </a:rPr>
              <a:t> </a:t>
            </a:r>
            <a:endParaRPr lang="zh-CN" altLang="en-US" sz="2400" dirty="0" smtClean="0">
              <a:solidFill>
                <a:srgbClr val="7030A0"/>
              </a:solidFill>
            </a:endParaRPr>
          </a:p>
        </p:txBody>
      </p:sp>
      <p:sp>
        <p:nvSpPr>
          <p:cNvPr id="89091" name="Rectangle 3"/>
          <p:cNvSpPr>
            <a:spLocks noGrp="1" noChangeArrowheads="1"/>
          </p:cNvSpPr>
          <p:nvPr>
            <p:ph type="body" idx="1"/>
          </p:nvPr>
        </p:nvSpPr>
        <p:spPr>
          <a:xfrm>
            <a:off x="179388" y="2060575"/>
            <a:ext cx="8458200" cy="3672681"/>
          </a:xfrm>
        </p:spPr>
        <p:txBody>
          <a:bodyPr/>
          <a:lstStyle/>
          <a:p>
            <a:pPr>
              <a:lnSpc>
                <a:spcPct val="130000"/>
              </a:lnSpc>
              <a:buFontTx/>
              <a:buNone/>
            </a:pPr>
            <a:r>
              <a:rPr lang="zh-CN" altLang="en-US" sz="2400" b="1" dirty="0" smtClean="0">
                <a:solidFill>
                  <a:schemeClr val="tx2"/>
                </a:solidFill>
                <a:latin typeface="宋体" panose="02010600030101010101" pitchFamily="2" charset="-122"/>
              </a:rPr>
              <a:t> 爸爸进程（</a:t>
            </a:r>
            <a:r>
              <a:rPr lang="en-US" altLang="zh-CN" sz="2400" b="1" dirty="0" smtClean="0">
                <a:solidFill>
                  <a:schemeClr val="tx2"/>
                </a:solidFill>
                <a:latin typeface="宋体" panose="02010600030101010101" pitchFamily="2" charset="-122"/>
              </a:rPr>
              <a:t>P</a:t>
            </a:r>
            <a:r>
              <a:rPr lang="zh-CN" altLang="en-US" sz="2400" b="1" dirty="0" smtClean="0">
                <a:solidFill>
                  <a:schemeClr val="tx2"/>
                </a:solidFill>
                <a:latin typeface="宋体" panose="02010600030101010101" pitchFamily="2" charset="-122"/>
              </a:rPr>
              <a:t>）：</a:t>
            </a:r>
            <a:r>
              <a:rPr lang="zh-CN" altLang="en-US" sz="2400" b="1" dirty="0" smtClean="0">
                <a:solidFill>
                  <a:srgbClr val="FFFF00"/>
                </a:solidFill>
                <a:latin typeface="宋体" panose="02010600030101010101" pitchFamily="2" charset="-122"/>
              </a:rPr>
              <a:t>  </a:t>
            </a:r>
            <a:r>
              <a:rPr lang="zh-CN" altLang="en-US" sz="2400" b="1" dirty="0" smtClean="0">
                <a:solidFill>
                  <a:schemeClr val="accent1"/>
                </a:solidFill>
                <a:latin typeface="宋体" panose="02010600030101010101" pitchFamily="2" charset="-122"/>
              </a:rPr>
              <a:t>儿子进程（</a:t>
            </a:r>
            <a:r>
              <a:rPr lang="en-US" altLang="zh-CN" sz="2400" b="1" dirty="0" smtClean="0">
                <a:solidFill>
                  <a:schemeClr val="accent1"/>
                </a:solidFill>
                <a:latin typeface="宋体" panose="02010600030101010101" pitchFamily="2" charset="-122"/>
              </a:rPr>
              <a:t>C1</a:t>
            </a:r>
            <a:r>
              <a:rPr lang="zh-CN" altLang="en-US" sz="2400" b="1" dirty="0" smtClean="0">
                <a:solidFill>
                  <a:schemeClr val="accent1"/>
                </a:solidFill>
                <a:latin typeface="宋体" panose="02010600030101010101" pitchFamily="2" charset="-122"/>
              </a:rPr>
              <a:t>）：</a:t>
            </a:r>
            <a:r>
              <a:rPr lang="zh-CN" altLang="en-US" sz="2400" b="1" dirty="0" smtClean="0">
                <a:solidFill>
                  <a:srgbClr val="FFFF00"/>
                </a:solidFill>
                <a:latin typeface="宋体" panose="02010600030101010101" pitchFamily="2" charset="-122"/>
                <a:cs typeface="Times New Roman" panose="02020603050405020304" pitchFamily="18" charset="0"/>
              </a:rPr>
              <a:t>   </a:t>
            </a:r>
            <a:r>
              <a:rPr lang="zh-CN" altLang="en-US" sz="2400" b="1" dirty="0" smtClean="0">
                <a:solidFill>
                  <a:srgbClr val="137325"/>
                </a:solidFill>
                <a:latin typeface="宋体" panose="02010600030101010101" pitchFamily="2" charset="-122"/>
              </a:rPr>
              <a:t>女儿进程（</a:t>
            </a:r>
            <a:r>
              <a:rPr lang="en-US" altLang="zh-CN" sz="2400" b="1" dirty="0" smtClean="0">
                <a:solidFill>
                  <a:srgbClr val="137325"/>
                </a:solidFill>
                <a:latin typeface="宋体" panose="02010600030101010101" pitchFamily="2" charset="-122"/>
              </a:rPr>
              <a:t>C2</a:t>
            </a:r>
            <a:r>
              <a:rPr lang="zh-CN" altLang="en-US" sz="2400" b="1" dirty="0" smtClean="0">
                <a:solidFill>
                  <a:srgbClr val="137325"/>
                </a:solidFill>
                <a:latin typeface="宋体" panose="02010600030101010101" pitchFamily="2" charset="-122"/>
              </a:rPr>
              <a:t>）</a:t>
            </a:r>
            <a:r>
              <a:rPr lang="zh-CN" altLang="en-US" sz="2400" b="1" dirty="0" smtClean="0">
                <a:solidFill>
                  <a:srgbClr val="FFFF00"/>
                </a:solidFill>
                <a:latin typeface="宋体" panose="02010600030101010101" pitchFamily="2" charset="-122"/>
              </a:rPr>
              <a:t>：</a:t>
            </a:r>
            <a:endParaRPr lang="zh-CN" altLang="en-US" sz="2400" b="1" dirty="0" smtClean="0">
              <a:solidFill>
                <a:srgbClr val="FFFF00"/>
              </a:solidFill>
              <a:latin typeface="宋体" panose="02010600030101010101" pitchFamily="2" charset="-122"/>
              <a:cs typeface="Times New Roman" panose="02020603050405020304" pitchFamily="18" charset="0"/>
            </a:endParaRPr>
          </a:p>
          <a:p>
            <a:pPr>
              <a:lnSpc>
                <a:spcPct val="130000"/>
              </a:lnSpc>
              <a:buFontTx/>
              <a:buNone/>
            </a:pPr>
            <a:r>
              <a:rPr lang="en-US" altLang="zh-CN" sz="2400" b="1" dirty="0" smtClean="0">
                <a:solidFill>
                  <a:srgbClr val="008AF2"/>
                </a:solidFill>
                <a:latin typeface="宋体" panose="02010600030101010101" pitchFamily="2" charset="-122"/>
                <a:cs typeface="Times New Roman" panose="02020603050405020304" pitchFamily="18" charset="0"/>
              </a:rPr>
              <a:t>P</a:t>
            </a:r>
            <a:r>
              <a:rPr lang="zh-CN" altLang="en-US" sz="2400" b="1" dirty="0" smtClean="0">
                <a:solidFill>
                  <a:srgbClr val="008AF2"/>
                </a:solidFill>
                <a:latin typeface="宋体" panose="02010600030101010101" pitchFamily="2" charset="-122"/>
              </a:rPr>
              <a:t>（</a:t>
            </a:r>
            <a:r>
              <a:rPr lang="en-US" altLang="zh-CN" sz="2400" b="1" dirty="0" smtClean="0">
                <a:solidFill>
                  <a:srgbClr val="008AF2"/>
                </a:solidFill>
                <a:latin typeface="宋体" panose="02010600030101010101" pitchFamily="2" charset="-122"/>
                <a:cs typeface="Times New Roman" panose="02020603050405020304" pitchFamily="18" charset="0"/>
              </a:rPr>
              <a:t>empty</a:t>
            </a:r>
            <a:r>
              <a:rPr lang="zh-CN" altLang="en-US" sz="2400" b="1" dirty="0" smtClean="0">
                <a:solidFill>
                  <a:srgbClr val="008AF2"/>
                </a:solidFill>
                <a:latin typeface="宋体" panose="02010600030101010101" pitchFamily="2" charset="-122"/>
              </a:rPr>
              <a:t>）；</a:t>
            </a:r>
            <a:r>
              <a:rPr lang="zh-CN" altLang="en-US" sz="2400" b="1" dirty="0" smtClean="0">
                <a:latin typeface="宋体" panose="02010600030101010101" pitchFamily="2" charset="-122"/>
                <a:cs typeface="Times New Roman" panose="02020603050405020304" pitchFamily="18" charset="0"/>
              </a:rPr>
              <a:t>      </a:t>
            </a:r>
            <a:r>
              <a:rPr lang="en-US" altLang="zh-CN" sz="2400" b="1" dirty="0" smtClean="0">
                <a:latin typeface="宋体" panose="02010600030101010101" pitchFamily="2" charset="-122"/>
                <a:cs typeface="Times New Roman" panose="02020603050405020304" pitchFamily="18" charset="0"/>
              </a:rPr>
              <a:t>P</a:t>
            </a:r>
            <a:r>
              <a:rPr lang="zh-CN" altLang="en-US" sz="2400" b="1" dirty="0" smtClean="0">
                <a:latin typeface="宋体" panose="02010600030101010101" pitchFamily="2" charset="-122"/>
              </a:rPr>
              <a:t>（</a:t>
            </a:r>
            <a:r>
              <a:rPr lang="en-US" altLang="zh-CN" sz="2400" b="1" dirty="0" smtClean="0">
                <a:latin typeface="宋体" panose="02010600030101010101" pitchFamily="2" charset="-122"/>
                <a:cs typeface="Times New Roman" panose="02020603050405020304" pitchFamily="18" charset="0"/>
              </a:rPr>
              <a:t>orange </a:t>
            </a:r>
            <a:r>
              <a:rPr lang="zh-CN" altLang="en-US" sz="2400" b="1" dirty="0" smtClean="0">
                <a:latin typeface="宋体" panose="02010600030101010101" pitchFamily="2" charset="-122"/>
              </a:rPr>
              <a:t>）</a:t>
            </a:r>
            <a:r>
              <a:rPr lang="zh-CN" altLang="en-US" sz="2400" b="1" dirty="0" smtClean="0">
                <a:solidFill>
                  <a:srgbClr val="137325"/>
                </a:solidFill>
                <a:latin typeface="宋体" panose="02010600030101010101" pitchFamily="2" charset="-122"/>
              </a:rPr>
              <a:t>；</a:t>
            </a:r>
            <a:r>
              <a:rPr lang="zh-CN" altLang="en-US" sz="2400" b="1" dirty="0" smtClean="0">
                <a:solidFill>
                  <a:srgbClr val="137325"/>
                </a:solidFill>
                <a:latin typeface="宋体" panose="02010600030101010101" pitchFamily="2" charset="-122"/>
                <a:cs typeface="Times New Roman" panose="02020603050405020304" pitchFamily="18" charset="0"/>
              </a:rPr>
              <a:t>      </a:t>
            </a:r>
            <a:r>
              <a:rPr lang="en-US" altLang="zh-CN" sz="2400" b="1" dirty="0" smtClean="0">
                <a:solidFill>
                  <a:srgbClr val="137325"/>
                </a:solidFill>
                <a:latin typeface="宋体" panose="02010600030101010101" pitchFamily="2" charset="-122"/>
                <a:cs typeface="Times New Roman" panose="02020603050405020304" pitchFamily="18" charset="0"/>
              </a:rPr>
              <a:t>P</a:t>
            </a:r>
            <a:r>
              <a:rPr lang="zh-CN" altLang="en-US" sz="2400" b="1" dirty="0" smtClean="0">
                <a:solidFill>
                  <a:srgbClr val="137325"/>
                </a:solidFill>
                <a:latin typeface="宋体" panose="02010600030101010101" pitchFamily="2" charset="-122"/>
              </a:rPr>
              <a:t>（</a:t>
            </a:r>
            <a:r>
              <a:rPr lang="en-US" altLang="zh-CN" sz="2400" b="1" dirty="0" smtClean="0">
                <a:solidFill>
                  <a:srgbClr val="137325"/>
                </a:solidFill>
                <a:latin typeface="宋体" panose="02010600030101010101" pitchFamily="2" charset="-122"/>
                <a:cs typeface="Times New Roman" panose="02020603050405020304" pitchFamily="18" charset="0"/>
              </a:rPr>
              <a:t>apple</a:t>
            </a:r>
            <a:r>
              <a:rPr lang="zh-CN" altLang="en-US" sz="2400" b="1" dirty="0" smtClean="0">
                <a:solidFill>
                  <a:srgbClr val="137325"/>
                </a:solidFill>
                <a:latin typeface="宋体" panose="02010600030101010101" pitchFamily="2" charset="-122"/>
              </a:rPr>
              <a:t>）；</a:t>
            </a:r>
            <a:endParaRPr lang="zh-CN" altLang="en-US" sz="2400" b="1" dirty="0" smtClean="0">
              <a:solidFill>
                <a:srgbClr val="137325"/>
              </a:solidFill>
              <a:latin typeface="宋体" panose="02010600030101010101" pitchFamily="2" charset="-122"/>
              <a:cs typeface="Times New Roman" panose="02020603050405020304" pitchFamily="18" charset="0"/>
            </a:endParaRPr>
          </a:p>
          <a:p>
            <a:pPr>
              <a:lnSpc>
                <a:spcPct val="130000"/>
              </a:lnSpc>
              <a:buFontTx/>
              <a:buNone/>
            </a:pPr>
            <a:r>
              <a:rPr lang="zh-CN" altLang="en-US" sz="2400" b="1" dirty="0" smtClean="0">
                <a:solidFill>
                  <a:srgbClr val="008AF2"/>
                </a:solidFill>
                <a:latin typeface="宋体" panose="02010600030101010101" pitchFamily="2" charset="-122"/>
                <a:cs typeface="Times New Roman" panose="02020603050405020304" pitchFamily="18" charset="0"/>
              </a:rPr>
              <a:t>将水果放入盘中；</a:t>
            </a:r>
            <a:r>
              <a:rPr lang="zh-CN" altLang="en-US" sz="2400" b="1" dirty="0" smtClean="0">
                <a:latin typeface="宋体" panose="02010600030101010101" pitchFamily="2" charset="-122"/>
                <a:cs typeface="Times New Roman" panose="02020603050405020304" pitchFamily="18" charset="0"/>
              </a:rPr>
              <a:t>  </a:t>
            </a:r>
            <a:r>
              <a:rPr lang="zh-CN" altLang="en-US" sz="2400" b="1" dirty="0" smtClean="0">
                <a:latin typeface="宋体" panose="02010600030101010101" pitchFamily="2" charset="-122"/>
              </a:rPr>
              <a:t>从盘中取出桔子；</a:t>
            </a:r>
            <a:r>
              <a:rPr lang="zh-CN" altLang="en-US" sz="2400" b="1" dirty="0" smtClean="0">
                <a:latin typeface="宋体" panose="02010600030101010101" pitchFamily="2" charset="-122"/>
                <a:cs typeface="Times New Roman" panose="02020603050405020304" pitchFamily="18" charset="0"/>
              </a:rPr>
              <a:t>   </a:t>
            </a:r>
            <a:r>
              <a:rPr lang="zh-CN" altLang="en-US" sz="2400" b="1" dirty="0" smtClean="0">
                <a:solidFill>
                  <a:srgbClr val="137325"/>
                </a:solidFill>
                <a:latin typeface="宋体" panose="02010600030101010101" pitchFamily="2" charset="-122"/>
                <a:cs typeface="Times New Roman" panose="02020603050405020304" pitchFamily="18" charset="0"/>
              </a:rPr>
              <a:t>从盘中取出苹果；</a:t>
            </a:r>
            <a:endParaRPr lang="zh-CN" altLang="en-US" sz="2400" b="1" dirty="0" smtClean="0">
              <a:solidFill>
                <a:srgbClr val="137325"/>
              </a:solidFill>
              <a:latin typeface="宋体" panose="02010600030101010101" pitchFamily="2" charset="-122"/>
              <a:cs typeface="Times New Roman" panose="02020603050405020304" pitchFamily="18" charset="0"/>
            </a:endParaRPr>
          </a:p>
          <a:p>
            <a:pPr>
              <a:lnSpc>
                <a:spcPct val="130000"/>
              </a:lnSpc>
              <a:buFontTx/>
              <a:buNone/>
            </a:pPr>
            <a:r>
              <a:rPr lang="zh-CN" altLang="en-US" sz="2400" b="1" dirty="0" smtClean="0">
                <a:solidFill>
                  <a:srgbClr val="008AF2"/>
                </a:solidFill>
                <a:latin typeface="宋体" panose="02010600030101010101" pitchFamily="2" charset="-122"/>
                <a:cs typeface="Times New Roman" panose="02020603050405020304" pitchFamily="18" charset="0"/>
              </a:rPr>
              <a:t>若放入的是桔子，</a:t>
            </a:r>
            <a:r>
              <a:rPr lang="zh-CN" altLang="en-US" sz="2400" b="1" dirty="0" smtClean="0">
                <a:latin typeface="宋体" panose="02010600030101010101" pitchFamily="2" charset="-122"/>
                <a:cs typeface="Times New Roman" panose="02020603050405020304" pitchFamily="18" charset="0"/>
              </a:rPr>
              <a:t>   </a:t>
            </a:r>
            <a:r>
              <a:rPr lang="en-US" altLang="zh-CN" sz="2400" b="1" dirty="0" smtClean="0">
                <a:latin typeface="宋体" panose="02010600030101010101" pitchFamily="2" charset="-122"/>
                <a:cs typeface="Times New Roman" panose="02020603050405020304" pitchFamily="18" charset="0"/>
              </a:rPr>
              <a:t>V</a:t>
            </a:r>
            <a:r>
              <a:rPr lang="zh-CN" altLang="en-US" sz="2400" b="1" dirty="0" smtClean="0">
                <a:latin typeface="宋体" panose="02010600030101010101" pitchFamily="2" charset="-122"/>
              </a:rPr>
              <a:t>（</a:t>
            </a:r>
            <a:r>
              <a:rPr lang="en-US" altLang="zh-CN" sz="2400" b="1" dirty="0" smtClean="0">
                <a:latin typeface="宋体" panose="02010600030101010101" pitchFamily="2" charset="-122"/>
                <a:cs typeface="Times New Roman" panose="02020603050405020304" pitchFamily="18" charset="0"/>
              </a:rPr>
              <a:t>empty</a:t>
            </a:r>
            <a:r>
              <a:rPr lang="zh-CN" altLang="en-US" sz="2400" b="1" dirty="0" smtClean="0">
                <a:latin typeface="宋体" panose="02010600030101010101" pitchFamily="2" charset="-122"/>
              </a:rPr>
              <a:t>）；</a:t>
            </a:r>
            <a:r>
              <a:rPr lang="zh-CN" altLang="en-US" sz="2400" b="1" dirty="0" smtClean="0">
                <a:latin typeface="宋体" panose="02010600030101010101" pitchFamily="2" charset="-122"/>
                <a:cs typeface="Times New Roman" panose="02020603050405020304" pitchFamily="18" charset="0"/>
              </a:rPr>
              <a:t>       </a:t>
            </a:r>
            <a:r>
              <a:rPr lang="en-US" altLang="zh-CN" sz="2400" b="1" dirty="0" smtClean="0">
                <a:solidFill>
                  <a:srgbClr val="137325"/>
                </a:solidFill>
                <a:latin typeface="宋体" panose="02010600030101010101" pitchFamily="2" charset="-122"/>
                <a:cs typeface="Times New Roman" panose="02020603050405020304" pitchFamily="18" charset="0"/>
              </a:rPr>
              <a:t>V</a:t>
            </a:r>
            <a:r>
              <a:rPr lang="zh-CN" altLang="en-US" sz="2400" b="1" dirty="0" smtClean="0">
                <a:solidFill>
                  <a:srgbClr val="137325"/>
                </a:solidFill>
                <a:latin typeface="宋体" panose="02010600030101010101" pitchFamily="2" charset="-122"/>
                <a:cs typeface="Times New Roman" panose="02020603050405020304" pitchFamily="18" charset="0"/>
              </a:rPr>
              <a:t>（</a:t>
            </a:r>
            <a:r>
              <a:rPr lang="en-US" altLang="zh-CN" sz="2400" b="1" dirty="0" smtClean="0">
                <a:solidFill>
                  <a:srgbClr val="137325"/>
                </a:solidFill>
                <a:latin typeface="宋体" panose="02010600030101010101" pitchFamily="2" charset="-122"/>
                <a:cs typeface="Times New Roman" panose="02020603050405020304" pitchFamily="18" charset="0"/>
              </a:rPr>
              <a:t>empty</a:t>
            </a:r>
            <a:r>
              <a:rPr lang="zh-CN" altLang="en-US" sz="2400" b="1" dirty="0" smtClean="0">
                <a:solidFill>
                  <a:srgbClr val="137325"/>
                </a:solidFill>
                <a:latin typeface="宋体" panose="02010600030101010101" pitchFamily="2" charset="-122"/>
                <a:cs typeface="Times New Roman" panose="02020603050405020304" pitchFamily="18" charset="0"/>
              </a:rPr>
              <a:t>）；</a:t>
            </a:r>
            <a:endParaRPr lang="zh-CN" altLang="en-US" sz="2400" b="1" dirty="0" smtClean="0">
              <a:solidFill>
                <a:srgbClr val="137325"/>
              </a:solidFill>
              <a:latin typeface="宋体" panose="02010600030101010101" pitchFamily="2" charset="-122"/>
              <a:cs typeface="Times New Roman" panose="02020603050405020304" pitchFamily="18" charset="0"/>
            </a:endParaRPr>
          </a:p>
          <a:p>
            <a:pPr>
              <a:lnSpc>
                <a:spcPct val="130000"/>
              </a:lnSpc>
              <a:buFontTx/>
              <a:buNone/>
            </a:pPr>
            <a:r>
              <a:rPr lang="zh-CN" altLang="en-US" sz="2400" b="1" dirty="0" smtClean="0">
                <a:solidFill>
                  <a:srgbClr val="008AF2"/>
                </a:solidFill>
                <a:latin typeface="宋体" panose="02010600030101010101" pitchFamily="2" charset="-122"/>
                <a:cs typeface="Times New Roman" panose="02020603050405020304" pitchFamily="18" charset="0"/>
              </a:rPr>
              <a:t>则</a:t>
            </a:r>
            <a:r>
              <a:rPr lang="en-US" altLang="zh-CN" sz="2400" b="1" dirty="0" smtClean="0">
                <a:solidFill>
                  <a:srgbClr val="008AF2"/>
                </a:solidFill>
                <a:latin typeface="宋体" panose="02010600030101010101" pitchFamily="2" charset="-122"/>
                <a:cs typeface="Times New Roman" panose="02020603050405020304" pitchFamily="18" charset="0"/>
              </a:rPr>
              <a:t>V</a:t>
            </a:r>
            <a:r>
              <a:rPr lang="zh-CN" altLang="en-US" sz="2400" b="1" dirty="0" smtClean="0">
                <a:solidFill>
                  <a:srgbClr val="008AF2"/>
                </a:solidFill>
                <a:latin typeface="宋体" panose="02010600030101010101" pitchFamily="2" charset="-122"/>
                <a:cs typeface="Times New Roman" panose="02020603050405020304" pitchFamily="18" charset="0"/>
              </a:rPr>
              <a:t>（</a:t>
            </a:r>
            <a:r>
              <a:rPr lang="en-US" altLang="zh-CN" sz="2400" b="1" dirty="0" smtClean="0">
                <a:solidFill>
                  <a:srgbClr val="008AF2"/>
                </a:solidFill>
                <a:latin typeface="宋体" panose="02010600030101010101" pitchFamily="2" charset="-122"/>
                <a:cs typeface="Times New Roman" panose="02020603050405020304" pitchFamily="18" charset="0"/>
              </a:rPr>
              <a:t>orange</a:t>
            </a:r>
            <a:r>
              <a:rPr lang="zh-CN" altLang="en-US" sz="2400" b="1" dirty="0" smtClean="0">
                <a:solidFill>
                  <a:srgbClr val="008AF2"/>
                </a:solidFill>
                <a:latin typeface="宋体" panose="02010600030101010101" pitchFamily="2" charset="-122"/>
                <a:cs typeface="Times New Roman" panose="02020603050405020304" pitchFamily="18" charset="0"/>
              </a:rPr>
              <a:t>）；</a:t>
            </a:r>
            <a:r>
              <a:rPr lang="zh-CN" altLang="en-US" sz="2400" b="1" dirty="0" smtClean="0">
                <a:latin typeface="宋体" panose="02010600030101010101" pitchFamily="2" charset="-122"/>
              </a:rPr>
              <a:t>     吃桔子；</a:t>
            </a:r>
            <a:r>
              <a:rPr lang="zh-CN" altLang="en-US" sz="2400" b="1" dirty="0" smtClean="0">
                <a:latin typeface="宋体" panose="02010600030101010101" pitchFamily="2" charset="-122"/>
                <a:cs typeface="Times New Roman" panose="02020603050405020304" pitchFamily="18" charset="0"/>
              </a:rPr>
              <a:t>          </a:t>
            </a:r>
            <a:r>
              <a:rPr lang="zh-CN" altLang="en-US" sz="2400" b="1" dirty="0" smtClean="0">
                <a:solidFill>
                  <a:srgbClr val="137325"/>
                </a:solidFill>
                <a:latin typeface="宋体" panose="02010600030101010101" pitchFamily="2" charset="-122"/>
                <a:cs typeface="Times New Roman" panose="02020603050405020304" pitchFamily="18" charset="0"/>
              </a:rPr>
              <a:t>吃苹果；</a:t>
            </a:r>
            <a:endParaRPr lang="zh-CN" altLang="en-US" sz="2400" b="1" dirty="0" smtClean="0">
              <a:solidFill>
                <a:srgbClr val="137325"/>
              </a:solidFill>
              <a:latin typeface="宋体" panose="02010600030101010101" pitchFamily="2" charset="-122"/>
              <a:cs typeface="Times New Roman" panose="02020603050405020304" pitchFamily="18" charset="0"/>
            </a:endParaRPr>
          </a:p>
          <a:p>
            <a:pPr algn="just">
              <a:lnSpc>
                <a:spcPct val="130000"/>
              </a:lnSpc>
              <a:buFontTx/>
              <a:buNone/>
            </a:pPr>
            <a:r>
              <a:rPr lang="zh-CN" altLang="en-US" sz="2400" b="1" dirty="0" smtClean="0">
                <a:solidFill>
                  <a:srgbClr val="008AF2"/>
                </a:solidFill>
                <a:latin typeface="宋体" panose="02010600030101010101" pitchFamily="2" charset="-122"/>
                <a:cs typeface="Times New Roman" panose="02020603050405020304" pitchFamily="18" charset="0"/>
              </a:rPr>
              <a:t>否则，</a:t>
            </a:r>
            <a:r>
              <a:rPr lang="en-US" altLang="zh-CN" sz="2400" b="1" dirty="0" smtClean="0">
                <a:solidFill>
                  <a:srgbClr val="008AF2"/>
                </a:solidFill>
                <a:latin typeface="宋体" panose="02010600030101010101" pitchFamily="2" charset="-122"/>
                <a:cs typeface="Times New Roman" panose="02020603050405020304" pitchFamily="18" charset="0"/>
              </a:rPr>
              <a:t>V</a:t>
            </a:r>
            <a:r>
              <a:rPr lang="zh-CN" altLang="en-US" sz="2400" b="1" dirty="0" smtClean="0">
                <a:solidFill>
                  <a:srgbClr val="008AF2"/>
                </a:solidFill>
                <a:latin typeface="宋体" panose="02010600030101010101" pitchFamily="2" charset="-122"/>
                <a:cs typeface="Times New Roman" panose="02020603050405020304" pitchFamily="18" charset="0"/>
              </a:rPr>
              <a:t>（</a:t>
            </a:r>
            <a:r>
              <a:rPr lang="en-US" altLang="zh-CN" sz="2400" b="1" dirty="0" smtClean="0">
                <a:solidFill>
                  <a:srgbClr val="008AF2"/>
                </a:solidFill>
                <a:latin typeface="宋体" panose="02010600030101010101" pitchFamily="2" charset="-122"/>
                <a:cs typeface="Times New Roman" panose="02020603050405020304" pitchFamily="18" charset="0"/>
              </a:rPr>
              <a:t>apple</a:t>
            </a:r>
            <a:r>
              <a:rPr lang="zh-CN" altLang="en-US" sz="2400" b="1" dirty="0" smtClean="0">
                <a:solidFill>
                  <a:srgbClr val="008AF2"/>
                </a:solidFill>
                <a:latin typeface="宋体" panose="02010600030101010101" pitchFamily="2" charset="-122"/>
                <a:cs typeface="Times New Roman" panose="02020603050405020304" pitchFamily="18" charset="0"/>
              </a:rPr>
              <a:t>）；</a:t>
            </a:r>
            <a:endParaRPr lang="zh-CN" altLang="en-US" sz="2400" b="1" dirty="0" smtClean="0">
              <a:solidFill>
                <a:srgbClr val="008AF2"/>
              </a:solidFill>
              <a:latin typeface="宋体" panose="02010600030101010101" pitchFamily="2" charset="-122"/>
              <a:cs typeface="Times New Roman" panose="02020603050405020304" pitchFamily="18" charset="0"/>
            </a:endParaRPr>
          </a:p>
          <a:p>
            <a:pPr>
              <a:lnSpc>
                <a:spcPct val="130000"/>
              </a:lnSpc>
            </a:pPr>
            <a:endParaRPr lang="zh-CN" altLang="en-US" sz="2400" b="1" dirty="0" smtClean="0">
              <a:solidFill>
                <a:srgbClr val="00FFFF"/>
              </a:solidFill>
            </a:endParaRPr>
          </a:p>
        </p:txBody>
      </p:sp>
      <p:sp>
        <p:nvSpPr>
          <p:cNvPr id="196627" name="Line 19"/>
          <p:cNvSpPr>
            <a:spLocks noChangeShapeType="1"/>
          </p:cNvSpPr>
          <p:nvPr/>
        </p:nvSpPr>
        <p:spPr bwMode="auto">
          <a:xfrm>
            <a:off x="2843214" y="1989138"/>
            <a:ext cx="595" cy="3672111"/>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wrap="square">
            <a:spAutoFit/>
          </a:bodyPr>
          <a:lstStyle/>
          <a:p>
            <a:pPr>
              <a:defRPr/>
            </a:pPr>
            <a:endParaRPr lang="zh-CN" altLang="en-US"/>
          </a:p>
        </p:txBody>
      </p:sp>
      <p:sp>
        <p:nvSpPr>
          <p:cNvPr id="196628" name="Line 20"/>
          <p:cNvSpPr>
            <a:spLocks noChangeShapeType="1"/>
          </p:cNvSpPr>
          <p:nvPr/>
        </p:nvSpPr>
        <p:spPr bwMode="auto">
          <a:xfrm>
            <a:off x="5580063" y="1989138"/>
            <a:ext cx="49" cy="3528095"/>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wrap="square">
            <a:spAutoFit/>
          </a:bodyPr>
          <a:lstStyle/>
          <a:p>
            <a:pPr>
              <a:defRPr/>
            </a:pPr>
            <a:endParaRPr lang="zh-CN" altLang="en-US"/>
          </a:p>
        </p:txBody>
      </p:sp>
      <p:sp>
        <p:nvSpPr>
          <p:cNvPr id="89094" name="Rectangle 2"/>
          <p:cNvSpPr>
            <a:spLocks noChangeArrowheads="1"/>
          </p:cNvSpPr>
          <p:nvPr/>
        </p:nvSpPr>
        <p:spPr bwMode="auto">
          <a:xfrm>
            <a:off x="2195514" y="115888"/>
            <a:ext cx="5976937" cy="792163"/>
          </a:xfrm>
          <a:prstGeom prst="rect">
            <a:avLst/>
          </a:prstGeom>
          <a:noFill/>
          <a:ln w="9525">
            <a:noFill/>
            <a:miter lim="800000"/>
          </a:ln>
        </p:spPr>
        <p:txBody>
          <a:bodyPr anchor="ctr"/>
          <a:lstStyle/>
          <a:p>
            <a:pPr>
              <a:spcBef>
                <a:spcPct val="0"/>
              </a:spcBef>
            </a:pPr>
            <a:r>
              <a:rPr lang="en-US" altLang="zh-CN" sz="4000" dirty="0" smtClean="0">
                <a:solidFill>
                  <a:srgbClr val="FF0000"/>
                </a:solidFill>
                <a:latin typeface="黑体" panose="02010609060101010101" pitchFamily="49" charset="-122"/>
                <a:ea typeface="黑体" panose="02010609060101010101" pitchFamily="49" charset="-122"/>
              </a:rPr>
              <a:t>3.4 </a:t>
            </a:r>
            <a:r>
              <a:rPr lang="zh-CN" altLang="en-US" sz="4000" dirty="0" smtClean="0">
                <a:solidFill>
                  <a:srgbClr val="FF0000"/>
                </a:solidFill>
                <a:latin typeface="黑体" panose="02010609060101010101" pitchFamily="49" charset="-122"/>
                <a:ea typeface="黑体" panose="02010609060101010101" pitchFamily="49" charset="-122"/>
              </a:rPr>
              <a:t>经典</a:t>
            </a:r>
            <a:r>
              <a:rPr lang="zh-CN" altLang="en-US" sz="4000" dirty="0">
                <a:solidFill>
                  <a:srgbClr val="FF0000"/>
                </a:solidFill>
                <a:latin typeface="黑体" panose="02010609060101010101" pitchFamily="49" charset="-122"/>
                <a:ea typeface="黑体" panose="02010609060101010101" pitchFamily="49" charset="-122"/>
              </a:rPr>
              <a:t>进程同步问题：</a:t>
            </a:r>
            <a:endParaRPr lang="en-US" altLang="zh-CN" sz="4000"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fade/>
  </p:transition>
  <p:timing>
    <p:tnLst>
      <p:par>
        <p:cTn id="1" dur="indefinite" restart="never" nodeType="tmRoot"/>
      </p:par>
    </p:tnLst>
    <p:bldLst>
      <p:bldP spid="9421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2915568" y="44624"/>
            <a:ext cx="5040808" cy="720725"/>
          </a:xfrm>
        </p:spPr>
        <p:txBody>
          <a:bodyPr/>
          <a:lstStyle/>
          <a:p>
            <a:pPr eaLnBrk="1" hangingPunct="1">
              <a:defRPr/>
            </a:pPr>
            <a:r>
              <a:rPr lang="en-US" altLang="zh-CN" sz="4000" dirty="0" smtClean="0">
                <a:solidFill>
                  <a:srgbClr val="FF0000"/>
                </a:solidFill>
                <a:latin typeface="宋体" panose="02010600030101010101" pitchFamily="2" charset="-122"/>
                <a:ea typeface="宋体" panose="02010600030101010101" pitchFamily="2" charset="-122"/>
              </a:rPr>
              <a:t>3.2 </a:t>
            </a:r>
            <a:r>
              <a:rPr lang="zh-CN" altLang="en-US" sz="4000" dirty="0" smtClean="0">
                <a:solidFill>
                  <a:srgbClr val="FF0000"/>
                </a:solidFill>
                <a:latin typeface="宋体" panose="02010600030101010101" pitchFamily="2" charset="-122"/>
                <a:ea typeface="宋体" panose="02010600030101010101" pitchFamily="2" charset="-122"/>
              </a:rPr>
              <a:t>进程概念</a:t>
            </a:r>
            <a:endParaRPr lang="zh-CN" altLang="en-US" sz="4000" dirty="0" smtClean="0">
              <a:solidFill>
                <a:srgbClr val="FF0000"/>
              </a:solidFill>
              <a:latin typeface="宋体" panose="02010600030101010101" pitchFamily="2" charset="-122"/>
              <a:ea typeface="宋体" panose="02010600030101010101" pitchFamily="2" charset="-122"/>
            </a:endParaRPr>
          </a:p>
        </p:txBody>
      </p:sp>
      <p:sp>
        <p:nvSpPr>
          <p:cNvPr id="18435" name="Rectangle 21"/>
          <p:cNvSpPr>
            <a:spLocks noChangeArrowheads="1"/>
          </p:cNvSpPr>
          <p:nvPr/>
        </p:nvSpPr>
        <p:spPr bwMode="auto">
          <a:xfrm>
            <a:off x="323528" y="836714"/>
            <a:ext cx="6768752" cy="584775"/>
          </a:xfrm>
          <a:prstGeom prst="rect">
            <a:avLst/>
          </a:prstGeom>
          <a:noFill/>
          <a:ln w="9525">
            <a:noFill/>
            <a:miter lim="800000"/>
          </a:ln>
        </p:spPr>
        <p:txBody>
          <a:bodyPr wrap="square">
            <a:spAutoFit/>
          </a:bodyPr>
          <a:lstStyle/>
          <a:p>
            <a:pPr marL="231775" indent="-231775" eaLnBrk="1" hangingPunct="1">
              <a:spcBef>
                <a:spcPct val="50000"/>
              </a:spcBef>
              <a:buClr>
                <a:schemeClr val="tx1"/>
              </a:buClr>
            </a:pPr>
            <a:r>
              <a:rPr kumimoji="1" lang="en-US" altLang="zh-CN" sz="3200" dirty="0" smtClean="0">
                <a:solidFill>
                  <a:srgbClr val="0000FF"/>
                </a:solidFill>
              </a:rPr>
              <a:t>3.2.1  </a:t>
            </a:r>
            <a:r>
              <a:rPr kumimoji="1" lang="zh-CN" altLang="en-US" sz="3200" dirty="0">
                <a:solidFill>
                  <a:srgbClr val="0000FF"/>
                </a:solidFill>
              </a:rPr>
              <a:t>进程的定义及</a:t>
            </a:r>
            <a:r>
              <a:rPr kumimoji="1" lang="zh-CN" altLang="en-US" sz="3200" dirty="0" smtClean="0">
                <a:solidFill>
                  <a:srgbClr val="0000FF"/>
                </a:solidFill>
              </a:rPr>
              <a:t>特征</a:t>
            </a:r>
            <a:endParaRPr kumimoji="1" lang="zh-CN" altLang="en-US" sz="3200" dirty="0">
              <a:solidFill>
                <a:srgbClr val="0000FF"/>
              </a:solidFill>
            </a:endParaRPr>
          </a:p>
        </p:txBody>
      </p:sp>
      <p:sp>
        <p:nvSpPr>
          <p:cNvPr id="34837" name="Rectangle 21"/>
          <p:cNvSpPr>
            <a:spLocks noChangeArrowheads="1"/>
          </p:cNvSpPr>
          <p:nvPr/>
        </p:nvSpPr>
        <p:spPr bwMode="auto">
          <a:xfrm>
            <a:off x="395288" y="1340768"/>
            <a:ext cx="8280400" cy="4032448"/>
          </a:xfrm>
          <a:prstGeom prst="rect">
            <a:avLst/>
          </a:prstGeom>
          <a:noFill/>
          <a:ln w="9525">
            <a:noFill/>
            <a:miter lim="800000"/>
          </a:ln>
        </p:spPr>
        <p:txBody>
          <a:bodyPr/>
          <a:lstStyle/>
          <a:p>
            <a:pPr marL="342900" indent="-342900">
              <a:lnSpc>
                <a:spcPct val="150000"/>
              </a:lnSpc>
            </a:pPr>
            <a:r>
              <a:rPr lang="en-US" altLang="zh-CN" sz="2800" dirty="0" smtClean="0">
                <a:solidFill>
                  <a:srgbClr val="C00000"/>
                </a:solidFill>
              </a:rPr>
              <a:t>1. </a:t>
            </a:r>
            <a:r>
              <a:rPr lang="zh-CN" altLang="en-US" sz="2800" dirty="0" smtClean="0">
                <a:solidFill>
                  <a:srgbClr val="C00000"/>
                </a:solidFill>
              </a:rPr>
              <a:t>简单定义</a:t>
            </a:r>
            <a:r>
              <a:rPr lang="zh-CN" altLang="en-US" sz="2400" dirty="0" smtClean="0">
                <a:solidFill>
                  <a:srgbClr val="C00000"/>
                </a:solidFill>
              </a:rPr>
              <a:t>：</a:t>
            </a:r>
            <a:r>
              <a:rPr lang="zh-CN" altLang="en-US" sz="2400" dirty="0" smtClean="0"/>
              <a:t>一个程序的一次运行过程。</a:t>
            </a:r>
            <a:endParaRPr lang="en-US" altLang="zh-CN" sz="2400" dirty="0" smtClean="0">
              <a:solidFill>
                <a:srgbClr val="C00000"/>
              </a:solidFill>
              <a:latin typeface="仿宋" panose="02010609060101010101" charset="-122"/>
              <a:ea typeface="仿宋" panose="02010609060101010101" charset="-122"/>
            </a:endParaRPr>
          </a:p>
          <a:p>
            <a:pPr marL="342900" indent="-342900">
              <a:lnSpc>
                <a:spcPct val="150000"/>
              </a:lnSpc>
            </a:pPr>
            <a:r>
              <a:rPr lang="en-US" altLang="zh-CN" sz="2800" dirty="0" smtClean="0">
                <a:solidFill>
                  <a:srgbClr val="C00000"/>
                </a:solidFill>
                <a:latin typeface="仿宋" panose="02010609060101010101" charset="-122"/>
                <a:ea typeface="仿宋" panose="02010609060101010101" charset="-122"/>
              </a:rPr>
              <a:t>2.</a:t>
            </a:r>
            <a:r>
              <a:rPr lang="zh-CN" altLang="en-US" sz="2800" dirty="0" smtClean="0">
                <a:solidFill>
                  <a:srgbClr val="C00000"/>
                </a:solidFill>
                <a:latin typeface="仿宋" panose="02010609060101010101" charset="-122"/>
                <a:ea typeface="仿宋" panose="02010609060101010101" charset="-122"/>
              </a:rPr>
              <a:t>特征</a:t>
            </a:r>
            <a:r>
              <a:rPr lang="zh-CN" altLang="en-US" sz="2800" dirty="0">
                <a:solidFill>
                  <a:srgbClr val="C00000"/>
                </a:solidFill>
                <a:latin typeface="仿宋" panose="02010609060101010101" charset="-122"/>
                <a:ea typeface="仿宋" panose="02010609060101010101" charset="-122"/>
              </a:rPr>
              <a:t>：</a:t>
            </a:r>
            <a:endParaRPr lang="zh-CN" altLang="en-US" sz="2800" dirty="0">
              <a:solidFill>
                <a:srgbClr val="C00000"/>
              </a:solidFill>
              <a:latin typeface="仿宋" panose="02010609060101010101" charset="-122"/>
              <a:ea typeface="仿宋" panose="02010609060101010101" charset="-122"/>
            </a:endParaRPr>
          </a:p>
          <a:p>
            <a:pPr marL="342900" indent="-342900">
              <a:lnSpc>
                <a:spcPct val="150000"/>
              </a:lnSpc>
            </a:pPr>
            <a:r>
              <a:rPr lang="zh-CN" altLang="en-US" sz="2400" dirty="0" smtClean="0">
                <a:solidFill>
                  <a:srgbClr val="002060"/>
                </a:solidFill>
                <a:latin typeface="仿宋" panose="02010609060101010101" charset="-122"/>
                <a:ea typeface="仿宋" panose="02010609060101010101" charset="-122"/>
              </a:rPr>
              <a:t>  动态性</a:t>
            </a:r>
            <a:r>
              <a:rPr lang="zh-CN" altLang="en-US" sz="2400" dirty="0">
                <a:solidFill>
                  <a:srgbClr val="002060"/>
                </a:solidFill>
                <a:latin typeface="仿宋" panose="02010609060101010101" charset="-122"/>
                <a:ea typeface="仿宋" panose="02010609060101010101" charset="-122"/>
              </a:rPr>
              <a:t>：</a:t>
            </a:r>
            <a:r>
              <a:rPr lang="zh-CN" altLang="en-US" dirty="0">
                <a:latin typeface="仿宋" panose="02010609060101010101" charset="-122"/>
                <a:ea typeface="仿宋" panose="02010609060101010101" charset="-122"/>
              </a:rPr>
              <a:t>进程最基本的</a:t>
            </a:r>
            <a:r>
              <a:rPr lang="zh-CN" altLang="en-US" dirty="0" smtClean="0">
                <a:latin typeface="仿宋" panose="02010609060101010101" charset="-122"/>
                <a:ea typeface="仿宋" panose="02010609060101010101" charset="-122"/>
              </a:rPr>
              <a:t>特征</a:t>
            </a:r>
            <a:endParaRPr lang="en-US" altLang="zh-CN" dirty="0" smtClean="0">
              <a:latin typeface="仿宋" panose="02010609060101010101" charset="-122"/>
              <a:ea typeface="仿宋" panose="02010609060101010101" charset="-122"/>
            </a:endParaRPr>
          </a:p>
          <a:p>
            <a:pPr marL="342900" indent="-342900">
              <a:lnSpc>
                <a:spcPct val="150000"/>
              </a:lnSpc>
            </a:pPr>
            <a:r>
              <a:rPr lang="zh-CN" altLang="en-US" sz="2400" dirty="0" smtClean="0">
                <a:solidFill>
                  <a:srgbClr val="002060"/>
                </a:solidFill>
                <a:latin typeface="仿宋" panose="02010609060101010101" charset="-122"/>
                <a:ea typeface="仿宋" panose="02010609060101010101" charset="-122"/>
              </a:rPr>
              <a:t>  并发性：</a:t>
            </a:r>
            <a:r>
              <a:rPr lang="zh-CN" altLang="en-US" dirty="0" smtClean="0">
                <a:latin typeface="仿宋" panose="02010609060101010101" charset="-122"/>
                <a:ea typeface="仿宋" panose="02010609060101010101" charset="-122"/>
              </a:rPr>
              <a:t>程序在建立进程后并发运行</a:t>
            </a:r>
            <a:endParaRPr lang="en-US" altLang="zh-CN" dirty="0" smtClean="0">
              <a:solidFill>
                <a:srgbClr val="002060"/>
              </a:solidFill>
              <a:latin typeface="仿宋" panose="02010609060101010101" charset="-122"/>
              <a:ea typeface="仿宋" panose="02010609060101010101" charset="-122"/>
            </a:endParaRPr>
          </a:p>
          <a:p>
            <a:pPr marL="342900" indent="-342900">
              <a:lnSpc>
                <a:spcPct val="150000"/>
              </a:lnSpc>
            </a:pPr>
            <a:r>
              <a:rPr lang="zh-CN" altLang="en-US" sz="2400" dirty="0" smtClean="0">
                <a:solidFill>
                  <a:srgbClr val="002060"/>
                </a:solidFill>
                <a:latin typeface="仿宋" panose="02010609060101010101" charset="-122"/>
                <a:ea typeface="仿宋" panose="02010609060101010101" charset="-122"/>
              </a:rPr>
              <a:t>  独立性</a:t>
            </a:r>
            <a:r>
              <a:rPr lang="zh-CN" altLang="en-US" sz="2400" dirty="0">
                <a:solidFill>
                  <a:srgbClr val="002060"/>
                </a:solidFill>
                <a:latin typeface="仿宋" panose="02010609060101010101" charset="-122"/>
                <a:ea typeface="仿宋" panose="02010609060101010101" charset="-122"/>
              </a:rPr>
              <a:t>：</a:t>
            </a:r>
            <a:r>
              <a:rPr lang="zh-CN" altLang="en-US" dirty="0" smtClean="0">
                <a:latin typeface="仿宋" panose="02010609060101010101" charset="-122"/>
                <a:ea typeface="仿宋" panose="02010609060101010101" charset="-122"/>
              </a:rPr>
              <a:t>是系统进行资源分配和调度的独立单位</a:t>
            </a:r>
            <a:r>
              <a:rPr lang="zh-CN" altLang="en-US" sz="2400" dirty="0" smtClean="0">
                <a:solidFill>
                  <a:srgbClr val="002060"/>
                </a:solidFill>
                <a:latin typeface="仿宋" panose="02010609060101010101" charset="-122"/>
                <a:ea typeface="仿宋" panose="02010609060101010101" charset="-122"/>
              </a:rPr>
              <a:t>  </a:t>
            </a:r>
            <a:endParaRPr lang="zh-CN" altLang="en-US" dirty="0" smtClean="0">
              <a:latin typeface="仿宋" panose="02010609060101010101" charset="-122"/>
              <a:ea typeface="仿宋" panose="02010609060101010101" charset="-122"/>
            </a:endParaRPr>
          </a:p>
          <a:p>
            <a:pPr marL="342900" indent="-342900">
              <a:lnSpc>
                <a:spcPct val="150000"/>
              </a:lnSpc>
            </a:pPr>
            <a:r>
              <a:rPr lang="zh-CN" altLang="en-US" sz="2400" dirty="0" smtClean="0">
                <a:solidFill>
                  <a:srgbClr val="002060"/>
                </a:solidFill>
                <a:latin typeface="仿宋" panose="02010609060101010101" charset="-122"/>
                <a:ea typeface="仿宋" panose="02010609060101010101" charset="-122"/>
              </a:rPr>
              <a:t>  异步</a:t>
            </a:r>
            <a:r>
              <a:rPr lang="zh-CN" altLang="en-US" sz="2400" dirty="0">
                <a:solidFill>
                  <a:srgbClr val="002060"/>
                </a:solidFill>
                <a:latin typeface="仿宋" panose="02010609060101010101" charset="-122"/>
                <a:ea typeface="仿宋" panose="02010609060101010101" charset="-122"/>
              </a:rPr>
              <a:t>性：</a:t>
            </a:r>
            <a:r>
              <a:rPr lang="zh-CN" altLang="en-US" dirty="0" smtClean="0">
                <a:latin typeface="仿宋" panose="02010609060101010101" charset="-122"/>
                <a:ea typeface="仿宋" panose="02010609060101010101" charset="-122"/>
              </a:rPr>
              <a:t>进程以不可预知的速度向前推进 </a:t>
            </a:r>
            <a:endParaRPr lang="zh-CN" altLang="en-US" dirty="0" smtClean="0">
              <a:latin typeface="仿宋" panose="02010609060101010101" charset="-122"/>
              <a:ea typeface="仿宋" panose="02010609060101010101" charset="-122"/>
            </a:endParaRPr>
          </a:p>
          <a:p>
            <a:pPr marL="342900" indent="-342900">
              <a:lnSpc>
                <a:spcPct val="150000"/>
              </a:lnSpc>
            </a:pPr>
            <a:endParaRPr lang="zh-CN" altLang="en-US" sz="2400" dirty="0">
              <a:latin typeface="仿宋" panose="02010609060101010101" charset="-122"/>
              <a:ea typeface="仿宋" panose="02010609060101010101" charset="-122"/>
            </a:endParaRPr>
          </a:p>
        </p:txBody>
      </p:sp>
      <p:sp>
        <p:nvSpPr>
          <p:cNvPr id="22" name="Rectangle 21"/>
          <p:cNvSpPr>
            <a:spLocks noChangeArrowheads="1"/>
          </p:cNvSpPr>
          <p:nvPr/>
        </p:nvSpPr>
        <p:spPr bwMode="auto">
          <a:xfrm>
            <a:off x="180032" y="5427222"/>
            <a:ext cx="8712448" cy="892552"/>
          </a:xfrm>
          <a:prstGeom prst="rect">
            <a:avLst/>
          </a:prstGeom>
          <a:noFill/>
          <a:ln w="9525">
            <a:noFill/>
            <a:miter lim="800000"/>
          </a:ln>
        </p:spPr>
        <p:txBody>
          <a:bodyPr wrap="square">
            <a:spAutoFit/>
          </a:bodyPr>
          <a:lstStyle/>
          <a:p>
            <a:pPr marL="231775" indent="-231775" eaLnBrk="1" hangingPunct="1">
              <a:spcBef>
                <a:spcPct val="50000"/>
              </a:spcBef>
              <a:buClr>
                <a:schemeClr val="tx1"/>
              </a:buClr>
              <a:buFont typeface="Wingdings" panose="05000000000000000000" pitchFamily="2" charset="2"/>
              <a:buChar char="n"/>
            </a:pPr>
            <a:r>
              <a:rPr lang="zh-CN" altLang="en-US" sz="2800" dirty="0">
                <a:solidFill>
                  <a:schemeClr val="accent1"/>
                </a:solidFill>
              </a:rPr>
              <a:t>定义：</a:t>
            </a:r>
            <a:r>
              <a:rPr lang="zh-CN" altLang="en-US" sz="2400" dirty="0"/>
              <a:t>可并发执行的程序在一个数据集合上的一次运行过程，是系统进行资源分配和调度的一个独立单位。</a:t>
            </a:r>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837">
                                            <p:txEl>
                                              <p:pRg st="0" end="0"/>
                                            </p:txEl>
                                          </p:spTgt>
                                        </p:tgtEl>
                                        <p:attrNameLst>
                                          <p:attrName>style.visibility</p:attrName>
                                        </p:attrNameLst>
                                      </p:cBhvr>
                                      <p:to>
                                        <p:strVal val="visible"/>
                                      </p:to>
                                    </p:set>
                                    <p:animEffect transition="in" filter="box(in)">
                                      <p:cBhvr>
                                        <p:cTn id="7" dur="500"/>
                                        <p:tgtEl>
                                          <p:spTgt spid="348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4837">
                                            <p:txEl>
                                              <p:pRg st="1" end="1"/>
                                            </p:txEl>
                                          </p:spTgt>
                                        </p:tgtEl>
                                        <p:attrNameLst>
                                          <p:attrName>style.visibility</p:attrName>
                                        </p:attrNameLst>
                                      </p:cBhvr>
                                      <p:to>
                                        <p:strVal val="visible"/>
                                      </p:to>
                                    </p:set>
                                    <p:animEffect transition="in" filter="box(in)">
                                      <p:cBhvr>
                                        <p:cTn id="12" dur="500"/>
                                        <p:tgtEl>
                                          <p:spTgt spid="348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4837">
                                            <p:txEl>
                                              <p:pRg st="2" end="2"/>
                                            </p:txEl>
                                          </p:spTgt>
                                        </p:tgtEl>
                                        <p:attrNameLst>
                                          <p:attrName>style.visibility</p:attrName>
                                        </p:attrNameLst>
                                      </p:cBhvr>
                                      <p:to>
                                        <p:strVal val="visible"/>
                                      </p:to>
                                    </p:set>
                                    <p:animEffect transition="in" filter="box(in)">
                                      <p:cBhvr>
                                        <p:cTn id="17" dur="500"/>
                                        <p:tgtEl>
                                          <p:spTgt spid="348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4837">
                                            <p:txEl>
                                              <p:pRg st="3" end="3"/>
                                            </p:txEl>
                                          </p:spTgt>
                                        </p:tgtEl>
                                        <p:attrNameLst>
                                          <p:attrName>style.visibility</p:attrName>
                                        </p:attrNameLst>
                                      </p:cBhvr>
                                      <p:to>
                                        <p:strVal val="visible"/>
                                      </p:to>
                                    </p:set>
                                    <p:animEffect transition="in" filter="box(in)">
                                      <p:cBhvr>
                                        <p:cTn id="22" dur="500"/>
                                        <p:tgtEl>
                                          <p:spTgt spid="348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4837">
                                            <p:txEl>
                                              <p:pRg st="4" end="4"/>
                                            </p:txEl>
                                          </p:spTgt>
                                        </p:tgtEl>
                                        <p:attrNameLst>
                                          <p:attrName>style.visibility</p:attrName>
                                        </p:attrNameLst>
                                      </p:cBhvr>
                                      <p:to>
                                        <p:strVal val="visible"/>
                                      </p:to>
                                    </p:set>
                                    <p:animEffect transition="in" filter="box(in)">
                                      <p:cBhvr>
                                        <p:cTn id="27" dur="500"/>
                                        <p:tgtEl>
                                          <p:spTgt spid="348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4837">
                                            <p:txEl>
                                              <p:pRg st="5" end="5"/>
                                            </p:txEl>
                                          </p:spTgt>
                                        </p:tgtEl>
                                        <p:attrNameLst>
                                          <p:attrName>style.visibility</p:attrName>
                                        </p:attrNameLst>
                                      </p:cBhvr>
                                      <p:to>
                                        <p:strVal val="visible"/>
                                      </p:to>
                                    </p:set>
                                    <p:animEffect transition="in" filter="box(in)">
                                      <p:cBhvr>
                                        <p:cTn id="32" dur="500"/>
                                        <p:tgtEl>
                                          <p:spTgt spid="348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ox(in)">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Box 2"/>
          <p:cNvSpPr txBox="1">
            <a:spLocks noChangeArrowheads="1"/>
          </p:cNvSpPr>
          <p:nvPr/>
        </p:nvSpPr>
        <p:spPr bwMode="auto">
          <a:xfrm>
            <a:off x="323850" y="692150"/>
            <a:ext cx="8496300" cy="3637919"/>
          </a:xfrm>
          <a:prstGeom prst="rect">
            <a:avLst/>
          </a:prstGeom>
          <a:noFill/>
          <a:ln w="9525">
            <a:noFill/>
            <a:miter lim="800000"/>
          </a:ln>
        </p:spPr>
        <p:txBody>
          <a:bodyPr>
            <a:spAutoFit/>
          </a:bodyPr>
          <a:lstStyle/>
          <a:p>
            <a:r>
              <a:rPr lang="zh-CN" altLang="en-US" sz="2800" dirty="0">
                <a:solidFill>
                  <a:srgbClr val="FF0000"/>
                </a:solidFill>
              </a:rPr>
              <a:t>小组讨论：</a:t>
            </a:r>
            <a:endParaRPr lang="en-US" altLang="zh-CN" sz="2800" dirty="0">
              <a:solidFill>
                <a:srgbClr val="FF0000"/>
              </a:solidFill>
            </a:endParaRPr>
          </a:p>
          <a:p>
            <a:r>
              <a:rPr lang="zh-CN" altLang="zh-CN" sz="2800" dirty="0"/>
              <a:t>桌子上有一个空盘子，</a:t>
            </a:r>
            <a:r>
              <a:rPr lang="zh-CN" altLang="en-US" sz="2800" dirty="0"/>
              <a:t>最多</a:t>
            </a:r>
            <a:r>
              <a:rPr lang="zh-CN" altLang="zh-CN" sz="2800" dirty="0"/>
              <a:t>允许存放</a:t>
            </a:r>
            <a:r>
              <a:rPr lang="zh-CN" altLang="en-US" sz="2800" dirty="0"/>
              <a:t>两只</a:t>
            </a:r>
            <a:r>
              <a:rPr lang="zh-CN" altLang="zh-CN" sz="2800" dirty="0"/>
              <a:t>水果</a:t>
            </a:r>
            <a:r>
              <a:rPr lang="zh-CN" altLang="zh-CN" sz="2800" dirty="0" smtClean="0"/>
              <a:t>，</a:t>
            </a:r>
            <a:r>
              <a:rPr lang="zh-CN" altLang="en-US" sz="2800" dirty="0" smtClean="0"/>
              <a:t>但一次只能一个人操作盘子（往盘子中放水果或从盘子中取水果），</a:t>
            </a:r>
            <a:r>
              <a:rPr lang="zh-CN" altLang="zh-CN" sz="2800" dirty="0" smtClean="0"/>
              <a:t>爸爸</a:t>
            </a:r>
            <a:r>
              <a:rPr lang="zh-CN" altLang="zh-CN" sz="2800" dirty="0"/>
              <a:t>可以向盘中放苹果，妈妈向盘子中放橘子，女儿专门吃盘子中的苹果，儿子专门吃盘子中的橘子。请用信号量实现他们之间的同步与互斥关系。</a:t>
            </a:r>
            <a:endParaRPr lang="zh-CN" altLang="zh-CN" sz="2800" dirty="0"/>
          </a:p>
          <a:p>
            <a:endParaRPr lang="zh-CN" altLang="en-US" sz="2400" dirty="0"/>
          </a:p>
        </p:txBody>
      </p:sp>
      <p:sp>
        <p:nvSpPr>
          <p:cNvPr id="4" name="TextBox 3"/>
          <p:cNvSpPr txBox="1">
            <a:spLocks noChangeArrowheads="1"/>
          </p:cNvSpPr>
          <p:nvPr/>
        </p:nvSpPr>
        <p:spPr bwMode="auto">
          <a:xfrm>
            <a:off x="539751" y="4148729"/>
            <a:ext cx="7777163" cy="2160591"/>
          </a:xfrm>
          <a:prstGeom prst="rect">
            <a:avLst/>
          </a:prstGeom>
          <a:noFill/>
          <a:ln w="9525">
            <a:noFill/>
            <a:miter lim="800000"/>
          </a:ln>
        </p:spPr>
        <p:txBody>
          <a:bodyPr>
            <a:spAutoFit/>
          </a:bodyPr>
          <a:lstStyle/>
          <a:p>
            <a:r>
              <a:rPr lang="en-US" altLang="zh-CN" sz="2400" dirty="0"/>
              <a:t>S:semaphore=2;   </a:t>
            </a:r>
            <a:r>
              <a:rPr lang="zh-CN" altLang="zh-CN" sz="2400" dirty="0"/>
              <a:t>盘子</a:t>
            </a:r>
            <a:r>
              <a:rPr lang="zh-CN" altLang="en-US" sz="2400" dirty="0"/>
              <a:t>开始可以放两只水果</a:t>
            </a:r>
            <a:endParaRPr lang="en-US" altLang="zh-CN" sz="2400" dirty="0"/>
          </a:p>
          <a:p>
            <a:r>
              <a:rPr lang="en-US" altLang="zh-CN" sz="2400" dirty="0" err="1"/>
              <a:t>Mutex:semaphore</a:t>
            </a:r>
            <a:r>
              <a:rPr lang="en-US" altLang="zh-CN" sz="2400" dirty="0"/>
              <a:t>=1;  </a:t>
            </a:r>
            <a:r>
              <a:rPr lang="zh-CN" altLang="en-US" sz="2400" dirty="0"/>
              <a:t>互斥使用盘子</a:t>
            </a:r>
            <a:endParaRPr lang="zh-CN" altLang="zh-CN" sz="2400" dirty="0"/>
          </a:p>
          <a:p>
            <a:r>
              <a:rPr lang="en-US" altLang="zh-CN" sz="2400" dirty="0"/>
              <a:t>S1:semaphore=0;  </a:t>
            </a:r>
            <a:r>
              <a:rPr lang="zh-CN" altLang="zh-CN" sz="2400" dirty="0"/>
              <a:t>是否有苹果</a:t>
            </a:r>
            <a:endParaRPr lang="zh-CN" altLang="zh-CN" sz="2400" dirty="0"/>
          </a:p>
          <a:p>
            <a:r>
              <a:rPr lang="en-US" altLang="zh-CN" sz="2400" dirty="0"/>
              <a:t>S2 :semaphore=0; </a:t>
            </a:r>
            <a:r>
              <a:rPr lang="zh-CN" altLang="zh-CN" sz="2400" dirty="0"/>
              <a:t>是否有橘子</a:t>
            </a:r>
            <a:endParaRPr lang="zh-CN" altLang="zh-CN" sz="2400" dirty="0"/>
          </a:p>
          <a:p>
            <a:endParaRPr lang="zh-CN" altLang="en-US" dirty="0"/>
          </a:p>
        </p:txBody>
      </p:sp>
      <p:sp>
        <p:nvSpPr>
          <p:cNvPr id="5" name="Rectangle 2"/>
          <p:cNvSpPr>
            <a:spLocks noChangeArrowheads="1"/>
          </p:cNvSpPr>
          <p:nvPr/>
        </p:nvSpPr>
        <p:spPr bwMode="auto">
          <a:xfrm>
            <a:off x="2195514" y="-27384"/>
            <a:ext cx="5976937" cy="792163"/>
          </a:xfrm>
          <a:prstGeom prst="rect">
            <a:avLst/>
          </a:prstGeom>
          <a:noFill/>
          <a:ln w="9525">
            <a:noFill/>
            <a:miter lim="800000"/>
          </a:ln>
        </p:spPr>
        <p:txBody>
          <a:bodyPr anchor="ctr"/>
          <a:lstStyle/>
          <a:p>
            <a:pPr>
              <a:spcBef>
                <a:spcPct val="0"/>
              </a:spcBef>
            </a:pPr>
            <a:r>
              <a:rPr lang="en-US" altLang="zh-CN" sz="4000" dirty="0" smtClean="0">
                <a:solidFill>
                  <a:srgbClr val="FF0000"/>
                </a:solidFill>
                <a:latin typeface="黑体" panose="02010609060101010101" pitchFamily="49" charset="-122"/>
                <a:ea typeface="黑体" panose="02010609060101010101" pitchFamily="49" charset="-122"/>
              </a:rPr>
              <a:t>3.4 </a:t>
            </a:r>
            <a:r>
              <a:rPr lang="zh-CN" altLang="en-US" sz="4000" dirty="0" smtClean="0">
                <a:solidFill>
                  <a:srgbClr val="FF0000"/>
                </a:solidFill>
                <a:latin typeface="黑体" panose="02010609060101010101" pitchFamily="49" charset="-122"/>
                <a:ea typeface="黑体" panose="02010609060101010101" pitchFamily="49" charset="-122"/>
              </a:rPr>
              <a:t>经典</a:t>
            </a:r>
            <a:r>
              <a:rPr lang="zh-CN" altLang="en-US" sz="4000" dirty="0">
                <a:solidFill>
                  <a:srgbClr val="FF0000"/>
                </a:solidFill>
                <a:latin typeface="黑体" panose="02010609060101010101" pitchFamily="49" charset="-122"/>
                <a:ea typeface="黑体" panose="02010609060101010101" pitchFamily="49" charset="-122"/>
              </a:rPr>
              <a:t>进程同步问题：</a:t>
            </a:r>
            <a:endParaRPr lang="en-US" altLang="zh-CN" sz="4000"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Effect transition="in" filter="fade">
                                      <p:cBhvr>
                                        <p:cTn id="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55650" y="188913"/>
          <a:ext cx="7920882" cy="6583680"/>
        </p:xfrm>
        <a:graphic>
          <a:graphicData uri="http://schemas.openxmlformats.org/drawingml/2006/table">
            <a:tbl>
              <a:tblPr/>
              <a:tblGrid>
                <a:gridCol w="3960441"/>
                <a:gridCol w="3960441"/>
              </a:tblGrid>
              <a:tr h="3291840">
                <a:tc>
                  <a:txBody>
                    <a:bodyPr/>
                    <a:lstStyle/>
                    <a:p>
                      <a:pPr algn="l">
                        <a:spcAft>
                          <a:spcPts val="0"/>
                        </a:spcAft>
                      </a:pPr>
                      <a:r>
                        <a:rPr lang="en-US" sz="2400" b="1" kern="100" dirty="0" smtClean="0">
                          <a:latin typeface="Times New Roman" panose="02020603050405020304"/>
                          <a:ea typeface="宋体" panose="02010600030101010101" pitchFamily="2" charset="-122"/>
                        </a:rPr>
                        <a:t>Process  Father:</a:t>
                      </a:r>
                      <a:endParaRPr lang="en-US" sz="2400" b="1" kern="100" dirty="0" smtClean="0">
                        <a:latin typeface="Times New Roman" panose="02020603050405020304"/>
                        <a:ea typeface="宋体" panose="02010600030101010101" pitchFamily="2" charset="-122"/>
                      </a:endParaRPr>
                    </a:p>
                    <a:p>
                      <a:pPr algn="l">
                        <a:spcAft>
                          <a:spcPts val="0"/>
                        </a:spcAft>
                      </a:pPr>
                      <a:r>
                        <a:rPr lang="en-US" sz="2400" b="1" kern="100" dirty="0" smtClean="0">
                          <a:latin typeface="Times New Roman" panose="02020603050405020304"/>
                          <a:ea typeface="宋体" panose="02010600030101010101" pitchFamily="2" charset="-122"/>
                        </a:rPr>
                        <a:t>Begin</a:t>
                      </a:r>
                      <a:r>
                        <a:rPr lang="en-US" sz="2400" b="1" kern="100" dirty="0">
                          <a:latin typeface="Times New Roman" panose="02020603050405020304"/>
                          <a:ea typeface="宋体" panose="02010600030101010101" pitchFamily="2" charset="-122"/>
                        </a:rPr>
                        <a:t>:</a:t>
                      </a:r>
                      <a:br>
                        <a:rPr lang="en-US" sz="2400" b="1" kern="100" dirty="0">
                          <a:latin typeface="Times New Roman" panose="02020603050405020304"/>
                          <a:ea typeface="宋体" panose="02010600030101010101" pitchFamily="2" charset="-122"/>
                        </a:rPr>
                      </a:br>
                      <a:r>
                        <a:rPr lang="en-US" sz="2400" b="1" kern="100" dirty="0">
                          <a:latin typeface="Times New Roman" panose="02020603050405020304"/>
                          <a:ea typeface="宋体" panose="02010600030101010101" pitchFamily="2" charset="-122"/>
                        </a:rPr>
                        <a:t>L1: P(S</a:t>
                      </a:r>
                      <a:r>
                        <a:rPr lang="en-US" sz="2400" b="1" kern="100" dirty="0" smtClean="0">
                          <a:latin typeface="Times New Roman" panose="02020603050405020304"/>
                          <a:ea typeface="宋体" panose="02010600030101010101" pitchFamily="2" charset="-122"/>
                        </a:rPr>
                        <a:t>);</a:t>
                      </a:r>
                      <a:endParaRPr lang="en-US" sz="2400" b="1" kern="100" dirty="0" smtClean="0">
                        <a:latin typeface="Times New Roman" panose="02020603050405020304"/>
                        <a:ea typeface="宋体" panose="02010600030101010101" pitchFamily="2" charset="-122"/>
                      </a:endParaRPr>
                    </a:p>
                    <a:p>
                      <a:pPr algn="l">
                        <a:spcAft>
                          <a:spcPts val="0"/>
                        </a:spcAft>
                      </a:pPr>
                      <a:r>
                        <a:rPr lang="en-US" sz="2400" b="1" kern="100" dirty="0" smtClean="0">
                          <a:latin typeface="Times New Roman" panose="02020603050405020304"/>
                          <a:ea typeface="宋体" panose="02010600030101010101" pitchFamily="2" charset="-122"/>
                        </a:rPr>
                        <a:t>       </a:t>
                      </a:r>
                      <a:r>
                        <a:rPr lang="en-US" altLang="zh-CN" sz="2400" b="1" kern="100" dirty="0" smtClean="0">
                          <a:latin typeface="Times New Roman" panose="02020603050405020304"/>
                          <a:ea typeface="宋体" panose="02010600030101010101" pitchFamily="2" charset="-122"/>
                        </a:rPr>
                        <a:t>P</a:t>
                      </a:r>
                      <a:r>
                        <a:rPr lang="zh-CN" altLang="en-US" sz="2400" b="1" kern="100" dirty="0" smtClean="0">
                          <a:latin typeface="Times New Roman" panose="02020603050405020304"/>
                          <a:ea typeface="宋体" panose="02010600030101010101" pitchFamily="2" charset="-122"/>
                        </a:rPr>
                        <a:t>（</a:t>
                      </a:r>
                      <a:r>
                        <a:rPr lang="en-US" altLang="zh-CN" sz="2400" b="1" kern="100" dirty="0" err="1" smtClean="0">
                          <a:latin typeface="Times New Roman" panose="02020603050405020304"/>
                          <a:ea typeface="宋体" panose="02010600030101010101" pitchFamily="2" charset="-122"/>
                        </a:rPr>
                        <a:t>mutex</a:t>
                      </a:r>
                      <a:r>
                        <a:rPr lang="zh-CN" altLang="en-US" sz="2400" b="1" kern="100" dirty="0" smtClean="0">
                          <a:latin typeface="Times New Roman" panose="02020603050405020304"/>
                          <a:ea typeface="宋体" panose="02010600030101010101" pitchFamily="2" charset="-122"/>
                        </a:rPr>
                        <a:t>）</a:t>
                      </a:r>
                      <a:br>
                        <a:rPr lang="en-US" sz="2400" b="1" kern="100" dirty="0">
                          <a:latin typeface="Times New Roman" panose="02020603050405020304"/>
                          <a:ea typeface="宋体" panose="02010600030101010101" pitchFamily="2" charset="-122"/>
                        </a:rPr>
                      </a:br>
                      <a:r>
                        <a:rPr lang="en-US" sz="2400" b="1" kern="100" dirty="0">
                          <a:latin typeface="Times New Roman" panose="02020603050405020304"/>
                          <a:ea typeface="宋体" panose="02010600030101010101" pitchFamily="2" charset="-122"/>
                        </a:rPr>
                        <a:t>    </a:t>
                      </a:r>
                      <a:r>
                        <a:rPr lang="en-US" sz="2400" b="1" kern="100" dirty="0" smtClean="0">
                          <a:latin typeface="Times New Roman" panose="02020603050405020304"/>
                          <a:ea typeface="宋体" panose="02010600030101010101" pitchFamily="2" charset="-122"/>
                        </a:rPr>
                        <a:t>  </a:t>
                      </a:r>
                      <a:r>
                        <a:rPr lang="en-US" sz="2400" b="1" kern="100" dirty="0">
                          <a:latin typeface="Times New Roman" panose="02020603050405020304"/>
                          <a:ea typeface="宋体" panose="02010600030101010101" pitchFamily="2" charset="-122"/>
                        </a:rPr>
                        <a:t>Put Apple</a:t>
                      </a:r>
                      <a:r>
                        <a:rPr lang="en-US" sz="2400" b="1" kern="100" dirty="0" smtClean="0">
                          <a:latin typeface="Times New Roman" panose="02020603050405020304"/>
                          <a:ea typeface="宋体" panose="02010600030101010101" pitchFamily="2" charset="-122"/>
                        </a:rPr>
                        <a:t>;</a:t>
                      </a:r>
                      <a:endParaRPr lang="en-US" sz="2400" b="1" kern="100" dirty="0" smtClean="0">
                        <a:latin typeface="Times New Roman" panose="02020603050405020304"/>
                        <a:ea typeface="宋体" panose="02010600030101010101" pitchFamily="2" charset="-122"/>
                      </a:endParaRPr>
                    </a:p>
                    <a:p>
                      <a:pPr algn="l">
                        <a:spcAft>
                          <a:spcPts val="0"/>
                        </a:spcAft>
                      </a:pPr>
                      <a:r>
                        <a:rPr lang="en-US" sz="2400" b="1" kern="100" dirty="0" smtClean="0">
                          <a:latin typeface="Times New Roman" panose="02020603050405020304"/>
                          <a:ea typeface="宋体" panose="02010600030101010101" pitchFamily="2" charset="-122"/>
                        </a:rPr>
                        <a:t>       </a:t>
                      </a:r>
                      <a:r>
                        <a:rPr lang="en-US" sz="2400" b="1" kern="100" baseline="0" dirty="0" smtClean="0">
                          <a:latin typeface="Times New Roman" panose="02020603050405020304"/>
                          <a:ea typeface="宋体" panose="02010600030101010101" pitchFamily="2" charset="-122"/>
                        </a:rPr>
                        <a:t> V(</a:t>
                      </a:r>
                      <a:r>
                        <a:rPr lang="en-US" sz="2400" b="1" kern="100" baseline="0" dirty="0" err="1" smtClean="0">
                          <a:latin typeface="Times New Roman" panose="02020603050405020304"/>
                          <a:ea typeface="宋体" panose="02010600030101010101" pitchFamily="2" charset="-122"/>
                        </a:rPr>
                        <a:t>mutex</a:t>
                      </a:r>
                      <a:r>
                        <a:rPr lang="en-US" sz="2400" b="1" kern="100" baseline="0" dirty="0" smtClean="0">
                          <a:latin typeface="Times New Roman" panose="02020603050405020304"/>
                          <a:ea typeface="宋体" panose="02010600030101010101" pitchFamily="2" charset="-122"/>
                        </a:rPr>
                        <a:t>);</a:t>
                      </a:r>
                      <a:br>
                        <a:rPr lang="en-US" sz="2400" b="1" kern="100" dirty="0">
                          <a:latin typeface="Times New Roman" panose="02020603050405020304"/>
                          <a:ea typeface="宋体" panose="02010600030101010101" pitchFamily="2" charset="-122"/>
                        </a:rPr>
                      </a:br>
                      <a:r>
                        <a:rPr lang="en-US" sz="2400" b="1" kern="100" dirty="0">
                          <a:latin typeface="Times New Roman" panose="02020603050405020304"/>
                          <a:ea typeface="宋体" panose="02010600030101010101" pitchFamily="2" charset="-122"/>
                        </a:rPr>
                        <a:t>    </a:t>
                      </a:r>
                      <a:r>
                        <a:rPr lang="en-US" sz="2400" b="1" kern="100" dirty="0" smtClean="0">
                          <a:latin typeface="Times New Roman" panose="02020603050405020304"/>
                          <a:ea typeface="宋体" panose="02010600030101010101" pitchFamily="2" charset="-122"/>
                        </a:rPr>
                        <a:t>  </a:t>
                      </a:r>
                      <a:r>
                        <a:rPr lang="en-US" sz="2400" b="1" kern="100" dirty="0">
                          <a:latin typeface="Times New Roman" panose="02020603050405020304"/>
                          <a:ea typeface="宋体" panose="02010600030101010101" pitchFamily="2" charset="-122"/>
                        </a:rPr>
                        <a:t>V(S1)</a:t>
                      </a:r>
                      <a:r>
                        <a:rPr lang="zh-CN" sz="2400" b="1" kern="100" dirty="0">
                          <a:latin typeface="Times New Roman" panose="02020603050405020304"/>
                          <a:ea typeface="宋体" panose="02010600030101010101" pitchFamily="2" charset="-122"/>
                        </a:rPr>
                        <a:t>；</a:t>
                      </a:r>
                      <a:br>
                        <a:rPr lang="en-US" sz="2400" b="1" kern="100" dirty="0">
                          <a:latin typeface="Times New Roman" panose="02020603050405020304"/>
                          <a:ea typeface="宋体" panose="02010600030101010101" pitchFamily="2" charset="-122"/>
                        </a:rPr>
                      </a:br>
                      <a:r>
                        <a:rPr lang="en-US" sz="2400" b="1" kern="100" dirty="0">
                          <a:latin typeface="Times New Roman" panose="02020603050405020304"/>
                          <a:ea typeface="宋体" panose="02010600030101010101" pitchFamily="2" charset="-122"/>
                        </a:rPr>
                        <a:t>    </a:t>
                      </a:r>
                      <a:r>
                        <a:rPr lang="en-US" sz="2400" b="1" kern="100" dirty="0" smtClean="0">
                          <a:latin typeface="Times New Roman" panose="02020603050405020304"/>
                          <a:ea typeface="宋体" panose="02010600030101010101" pitchFamily="2" charset="-122"/>
                        </a:rPr>
                        <a:t>  </a:t>
                      </a:r>
                      <a:r>
                        <a:rPr lang="en-US" sz="2400" b="1" kern="100" dirty="0">
                          <a:latin typeface="Times New Roman" panose="02020603050405020304"/>
                          <a:ea typeface="宋体" panose="02010600030101010101" pitchFamily="2" charset="-122"/>
                        </a:rPr>
                        <a:t>GO TO L1</a:t>
                      </a:r>
                      <a:r>
                        <a:rPr lang="zh-CN" sz="2400" b="1" kern="100" dirty="0">
                          <a:latin typeface="Times New Roman" panose="02020603050405020304"/>
                          <a:ea typeface="宋体" panose="02010600030101010101" pitchFamily="2" charset="-122"/>
                        </a:rPr>
                        <a:t>；</a:t>
                      </a:r>
                      <a:br>
                        <a:rPr lang="en-US" sz="2400" b="1" kern="100" dirty="0">
                          <a:latin typeface="Times New Roman" panose="02020603050405020304"/>
                          <a:ea typeface="宋体" panose="02010600030101010101" pitchFamily="2" charset="-122"/>
                        </a:rPr>
                      </a:br>
                      <a:r>
                        <a:rPr lang="en-US" sz="2400" b="1" kern="100" dirty="0">
                          <a:latin typeface="Times New Roman" panose="02020603050405020304"/>
                          <a:ea typeface="宋体" panose="02010600030101010101" pitchFamily="2" charset="-122"/>
                        </a:rPr>
                        <a:t>End</a:t>
                      </a:r>
                      <a:r>
                        <a:rPr lang="zh-CN" sz="2400" b="1" kern="100" dirty="0">
                          <a:latin typeface="Times New Roman" panose="02020603050405020304"/>
                          <a:ea typeface="宋体" panose="02010600030101010101" pitchFamily="2" charset="-122"/>
                        </a:rPr>
                        <a:t>；</a:t>
                      </a:r>
                      <a:endParaRPr lang="zh-CN" sz="24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400" b="1" kern="100" dirty="0">
                          <a:latin typeface="Times New Roman" panose="02020603050405020304"/>
                          <a:ea typeface="宋体" panose="02010600030101010101" pitchFamily="2" charset="-122"/>
                        </a:rPr>
                        <a:t>Process Mother:</a:t>
                      </a:r>
                      <a:endParaRPr lang="zh-CN" sz="2400" kern="100" dirty="0">
                        <a:latin typeface="Times New Roman" panose="02020603050405020304"/>
                        <a:ea typeface="宋体" panose="02010600030101010101" pitchFamily="2" charset="-122"/>
                      </a:endParaRPr>
                    </a:p>
                    <a:p>
                      <a:pPr algn="l">
                        <a:spcAft>
                          <a:spcPts val="0"/>
                        </a:spcAft>
                      </a:pPr>
                      <a:r>
                        <a:rPr lang="en-US" sz="2400" b="1" kern="100" dirty="0">
                          <a:latin typeface="Times New Roman" panose="02020603050405020304"/>
                          <a:ea typeface="宋体" panose="02010600030101010101" pitchFamily="2" charset="-122"/>
                        </a:rPr>
                        <a:t>Begin:</a:t>
                      </a:r>
                      <a:endParaRPr lang="zh-CN" sz="2400" kern="100" dirty="0">
                        <a:latin typeface="Times New Roman" panose="02020603050405020304"/>
                        <a:ea typeface="宋体" panose="02010600030101010101" pitchFamily="2" charset="-122"/>
                      </a:endParaRPr>
                    </a:p>
                    <a:p>
                      <a:pPr algn="l">
                        <a:spcAft>
                          <a:spcPts val="0"/>
                        </a:spcAft>
                      </a:pPr>
                      <a:r>
                        <a:rPr lang="en-US" sz="2400" b="1" kern="100" dirty="0">
                          <a:latin typeface="Times New Roman" panose="02020603050405020304"/>
                          <a:ea typeface="宋体" panose="02010600030101010101" pitchFamily="2" charset="-122"/>
                        </a:rPr>
                        <a:t>L2: P(S</a:t>
                      </a:r>
                      <a:r>
                        <a:rPr lang="en-US" sz="2400" b="1" kern="100" dirty="0" smtClean="0">
                          <a:latin typeface="Times New Roman" panose="02020603050405020304"/>
                          <a:ea typeface="宋体" panose="02010600030101010101" pitchFamily="2" charset="-122"/>
                        </a:rPr>
                        <a:t>);</a:t>
                      </a:r>
                      <a:endParaRPr lang="en-US" sz="2400" b="1" kern="100" dirty="0" smtClean="0">
                        <a:latin typeface="Times New Roman" panose="02020603050405020304"/>
                        <a:ea typeface="宋体" panose="02010600030101010101" pitchFamily="2" charset="-122"/>
                      </a:endParaRPr>
                    </a:p>
                    <a:p>
                      <a:pPr algn="l">
                        <a:spcAft>
                          <a:spcPts val="0"/>
                        </a:spcAft>
                      </a:pPr>
                      <a:r>
                        <a:rPr lang="en-US" altLang="zh-CN" sz="2400" b="1" kern="100" dirty="0" smtClean="0">
                          <a:latin typeface="Times New Roman" panose="02020603050405020304"/>
                          <a:ea typeface="+mn-ea"/>
                        </a:rPr>
                        <a:t> P</a:t>
                      </a:r>
                      <a:r>
                        <a:rPr lang="zh-CN" altLang="en-US" sz="2400" b="1" kern="100" dirty="0" smtClean="0">
                          <a:latin typeface="Times New Roman" panose="02020603050405020304"/>
                          <a:ea typeface="+mn-ea"/>
                        </a:rPr>
                        <a:t>（</a:t>
                      </a:r>
                      <a:r>
                        <a:rPr lang="en-US" altLang="zh-CN" sz="2400" b="1" kern="100" dirty="0" err="1" smtClean="0">
                          <a:latin typeface="Times New Roman" panose="02020603050405020304"/>
                          <a:ea typeface="+mn-ea"/>
                        </a:rPr>
                        <a:t>mutex</a:t>
                      </a:r>
                      <a:r>
                        <a:rPr lang="zh-CN" altLang="en-US" sz="2400" b="1" kern="100" dirty="0" smtClean="0">
                          <a:latin typeface="Times New Roman" panose="02020603050405020304"/>
                          <a:ea typeface="+mn-ea"/>
                        </a:rPr>
                        <a:t>）</a:t>
                      </a:r>
                      <a:endParaRPr lang="zh-CN" sz="2400" kern="100" dirty="0">
                        <a:latin typeface="Times New Roman" panose="02020603050405020304"/>
                        <a:ea typeface="宋体" panose="02010600030101010101" pitchFamily="2" charset="-122"/>
                      </a:endParaRPr>
                    </a:p>
                    <a:p>
                      <a:pPr algn="l">
                        <a:spcAft>
                          <a:spcPts val="0"/>
                        </a:spcAft>
                      </a:pPr>
                      <a:r>
                        <a:rPr lang="en-US" sz="2400" b="1" kern="100" dirty="0">
                          <a:latin typeface="Times New Roman" panose="02020603050405020304"/>
                          <a:ea typeface="宋体" panose="02010600030101010101" pitchFamily="2" charset="-122"/>
                        </a:rPr>
                        <a:t>    </a:t>
                      </a:r>
                      <a:r>
                        <a:rPr lang="en-US" sz="2400" b="1" kern="100" dirty="0" smtClean="0">
                          <a:latin typeface="Times New Roman" panose="02020603050405020304"/>
                          <a:ea typeface="宋体" panose="02010600030101010101" pitchFamily="2" charset="-122"/>
                        </a:rPr>
                        <a:t>  </a:t>
                      </a:r>
                      <a:r>
                        <a:rPr lang="en-US" sz="2400" b="1" kern="100" dirty="0">
                          <a:latin typeface="Times New Roman" panose="02020603050405020304"/>
                          <a:ea typeface="宋体" panose="02010600030101010101" pitchFamily="2" charset="-122"/>
                        </a:rPr>
                        <a:t>Put Orange;</a:t>
                      </a:r>
                      <a:endParaRPr lang="zh-CN" sz="2400" kern="100" dirty="0">
                        <a:latin typeface="Times New Roman" panose="02020603050405020304"/>
                        <a:ea typeface="宋体" panose="02010600030101010101" pitchFamily="2" charset="-122"/>
                      </a:endParaRPr>
                    </a:p>
                    <a:p>
                      <a:pPr algn="l">
                        <a:spcAft>
                          <a:spcPts val="0"/>
                        </a:spcAft>
                      </a:pPr>
                      <a:r>
                        <a:rPr lang="en-US" sz="2400" b="1" kern="100" dirty="0">
                          <a:latin typeface="Times New Roman" panose="02020603050405020304"/>
                          <a:ea typeface="宋体" panose="02010600030101010101" pitchFamily="2" charset="-122"/>
                        </a:rPr>
                        <a:t>     </a:t>
                      </a:r>
                      <a:r>
                        <a:rPr lang="en-US" sz="2400" b="1" kern="100" dirty="0" smtClean="0">
                          <a:latin typeface="Times New Roman" panose="02020603050405020304"/>
                          <a:ea typeface="宋体" panose="02010600030101010101" pitchFamily="2" charset="-122"/>
                        </a:rPr>
                        <a:t> V(S2</a:t>
                      </a:r>
                      <a:r>
                        <a:rPr lang="en-US" sz="2400" b="1" kern="100" dirty="0">
                          <a:latin typeface="Times New Roman" panose="02020603050405020304"/>
                          <a:ea typeface="宋体" panose="02010600030101010101" pitchFamily="2" charset="-122"/>
                        </a:rPr>
                        <a:t>)</a:t>
                      </a:r>
                      <a:r>
                        <a:rPr lang="zh-CN" sz="2400" b="1" kern="100" dirty="0" smtClean="0">
                          <a:latin typeface="Times New Roman" panose="02020603050405020304"/>
                          <a:ea typeface="宋体" panose="02010600030101010101" pitchFamily="2" charset="-122"/>
                        </a:rPr>
                        <a:t>；</a:t>
                      </a:r>
                      <a:r>
                        <a:rPr lang="en-US" altLang="zh-CN" sz="2400" b="1" kern="100" baseline="0" dirty="0" smtClean="0">
                          <a:latin typeface="Times New Roman" panose="02020603050405020304"/>
                          <a:ea typeface="+mn-ea"/>
                        </a:rPr>
                        <a:t> </a:t>
                      </a:r>
                      <a:endParaRPr lang="en-US" altLang="zh-CN" sz="2400" b="1" kern="100" baseline="0" dirty="0" smtClean="0">
                        <a:latin typeface="Times New Roman" panose="02020603050405020304"/>
                        <a:ea typeface="+mn-ea"/>
                      </a:endParaRPr>
                    </a:p>
                    <a:p>
                      <a:pPr algn="l">
                        <a:spcAft>
                          <a:spcPts val="0"/>
                        </a:spcAft>
                      </a:pPr>
                      <a:r>
                        <a:rPr lang="en-US" altLang="zh-CN" sz="2400" b="1" kern="100" baseline="0" dirty="0" smtClean="0">
                          <a:latin typeface="Times New Roman" panose="02020603050405020304"/>
                          <a:ea typeface="+mn-ea"/>
                        </a:rPr>
                        <a:t>      V(</a:t>
                      </a:r>
                      <a:r>
                        <a:rPr lang="en-US" altLang="zh-CN" sz="2400" b="1" kern="100" baseline="0" dirty="0" err="1" smtClean="0">
                          <a:latin typeface="Times New Roman" panose="02020603050405020304"/>
                          <a:ea typeface="+mn-ea"/>
                        </a:rPr>
                        <a:t>mutex</a:t>
                      </a:r>
                      <a:r>
                        <a:rPr lang="en-US" altLang="zh-CN" sz="2400" b="1" kern="100" baseline="0" dirty="0" smtClean="0">
                          <a:latin typeface="Times New Roman" panose="02020603050405020304"/>
                          <a:ea typeface="+mn-ea"/>
                        </a:rPr>
                        <a:t>);</a:t>
                      </a:r>
                      <a:endParaRPr lang="zh-CN" sz="2400" kern="100" dirty="0">
                        <a:latin typeface="Times New Roman" panose="02020603050405020304"/>
                        <a:ea typeface="宋体" panose="02010600030101010101" pitchFamily="2" charset="-122"/>
                      </a:endParaRPr>
                    </a:p>
                    <a:p>
                      <a:pPr algn="l">
                        <a:spcAft>
                          <a:spcPts val="0"/>
                        </a:spcAft>
                      </a:pPr>
                      <a:r>
                        <a:rPr lang="en-US" sz="2400" b="1" kern="100" dirty="0">
                          <a:latin typeface="Times New Roman" panose="02020603050405020304"/>
                          <a:ea typeface="宋体" panose="02010600030101010101" pitchFamily="2" charset="-122"/>
                        </a:rPr>
                        <a:t>   </a:t>
                      </a:r>
                      <a:r>
                        <a:rPr lang="en-US" sz="2400" b="1" kern="100" dirty="0" smtClean="0">
                          <a:latin typeface="Times New Roman" panose="02020603050405020304"/>
                          <a:ea typeface="宋体" panose="02010600030101010101" pitchFamily="2" charset="-122"/>
                        </a:rPr>
                        <a:t>   </a:t>
                      </a:r>
                      <a:r>
                        <a:rPr lang="en-US" sz="2400" b="1" kern="100" dirty="0">
                          <a:latin typeface="Times New Roman" panose="02020603050405020304"/>
                          <a:ea typeface="宋体" panose="02010600030101010101" pitchFamily="2" charset="-122"/>
                        </a:rPr>
                        <a:t>GO TO L2</a:t>
                      </a:r>
                      <a:r>
                        <a:rPr lang="zh-CN" sz="2400" b="1" kern="100" dirty="0">
                          <a:latin typeface="Times New Roman" panose="02020603050405020304"/>
                          <a:ea typeface="宋体" panose="02010600030101010101" pitchFamily="2" charset="-122"/>
                        </a:rPr>
                        <a:t>；</a:t>
                      </a:r>
                      <a:endParaRPr lang="zh-CN" sz="2400" kern="100" dirty="0">
                        <a:latin typeface="Times New Roman" panose="02020603050405020304"/>
                        <a:ea typeface="宋体" panose="02010600030101010101" pitchFamily="2" charset="-122"/>
                      </a:endParaRPr>
                    </a:p>
                    <a:p>
                      <a:pPr algn="l">
                        <a:spcAft>
                          <a:spcPts val="0"/>
                        </a:spcAft>
                      </a:pPr>
                      <a:r>
                        <a:rPr lang="en-US" sz="2400" b="1" kern="100" dirty="0">
                          <a:latin typeface="Times New Roman" panose="02020603050405020304"/>
                          <a:ea typeface="宋体" panose="02010600030101010101" pitchFamily="2" charset="-122"/>
                        </a:rPr>
                        <a:t>End</a:t>
                      </a:r>
                      <a:r>
                        <a:rPr lang="zh-CN" sz="2400" b="1" kern="100" dirty="0">
                          <a:latin typeface="Times New Roman" panose="02020603050405020304"/>
                          <a:ea typeface="宋体" panose="02010600030101010101" pitchFamily="2" charset="-122"/>
                        </a:rPr>
                        <a:t>；</a:t>
                      </a:r>
                      <a:endParaRPr lang="zh-CN" sz="24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840">
                <a:tc>
                  <a:txBody>
                    <a:bodyPr/>
                    <a:lstStyle/>
                    <a:p>
                      <a:pPr algn="l">
                        <a:spcAft>
                          <a:spcPts val="0"/>
                        </a:spcAft>
                      </a:pPr>
                      <a:r>
                        <a:rPr lang="en-US" sz="2400" b="1" kern="100" dirty="0">
                          <a:latin typeface="Times New Roman" panose="02020603050405020304"/>
                          <a:ea typeface="宋体" panose="02010600030101010101" pitchFamily="2" charset="-122"/>
                        </a:rPr>
                        <a:t>Process Son:</a:t>
                      </a:r>
                      <a:br>
                        <a:rPr lang="en-US" sz="2400" b="1" kern="100" dirty="0">
                          <a:latin typeface="Times New Roman" panose="02020603050405020304"/>
                          <a:ea typeface="宋体" panose="02010600030101010101" pitchFamily="2" charset="-122"/>
                        </a:rPr>
                      </a:br>
                      <a:r>
                        <a:rPr lang="en-US" sz="2400" b="1" kern="100" dirty="0">
                          <a:latin typeface="Times New Roman" panose="02020603050405020304"/>
                          <a:ea typeface="宋体" panose="02010600030101010101" pitchFamily="2" charset="-122"/>
                        </a:rPr>
                        <a:t>Begin:</a:t>
                      </a:r>
                      <a:br>
                        <a:rPr lang="en-US" sz="2400" b="1" kern="100" dirty="0">
                          <a:latin typeface="Times New Roman" panose="02020603050405020304"/>
                          <a:ea typeface="宋体" panose="02010600030101010101" pitchFamily="2" charset="-122"/>
                        </a:rPr>
                      </a:br>
                      <a:r>
                        <a:rPr lang="en-US" sz="2400" b="1" kern="100" dirty="0">
                          <a:latin typeface="Times New Roman" panose="02020603050405020304"/>
                          <a:ea typeface="宋体" panose="02010600030101010101" pitchFamily="2" charset="-122"/>
                        </a:rPr>
                        <a:t>L3: P(S2</a:t>
                      </a:r>
                      <a:r>
                        <a:rPr lang="en-US" sz="2400" b="1" kern="100" dirty="0" smtClean="0">
                          <a:latin typeface="Times New Roman" panose="02020603050405020304"/>
                          <a:ea typeface="宋体" panose="02010600030101010101" pitchFamily="2" charset="-122"/>
                        </a:rPr>
                        <a:t>);</a:t>
                      </a:r>
                      <a:endParaRPr lang="en-US" sz="2400" b="1" kern="100" dirty="0" smtClean="0">
                        <a:latin typeface="Times New Roman" panose="02020603050405020304"/>
                        <a:ea typeface="宋体" panose="02010600030101010101" pitchFamily="2" charset="-122"/>
                      </a:endParaRPr>
                    </a:p>
                    <a:p>
                      <a:pPr algn="l">
                        <a:spcAft>
                          <a:spcPts val="0"/>
                        </a:spcAft>
                      </a:pPr>
                      <a:r>
                        <a:rPr lang="en-US" altLang="zh-CN" sz="2400" b="1" kern="100" dirty="0" smtClean="0">
                          <a:latin typeface="Times New Roman" panose="02020603050405020304"/>
                          <a:ea typeface="+mn-ea"/>
                        </a:rPr>
                        <a:t>      P</a:t>
                      </a:r>
                      <a:r>
                        <a:rPr lang="zh-CN" altLang="en-US" sz="2400" b="1" kern="100" dirty="0" smtClean="0">
                          <a:latin typeface="Times New Roman" panose="02020603050405020304"/>
                          <a:ea typeface="+mn-ea"/>
                        </a:rPr>
                        <a:t>（</a:t>
                      </a:r>
                      <a:r>
                        <a:rPr lang="en-US" altLang="zh-CN" sz="2400" b="1" kern="100" dirty="0" err="1" smtClean="0">
                          <a:latin typeface="Times New Roman" panose="02020603050405020304"/>
                          <a:ea typeface="+mn-ea"/>
                        </a:rPr>
                        <a:t>mutex</a:t>
                      </a:r>
                      <a:r>
                        <a:rPr lang="zh-CN" altLang="en-US" sz="2400" b="1" kern="100" dirty="0" smtClean="0">
                          <a:latin typeface="Times New Roman" panose="02020603050405020304"/>
                          <a:ea typeface="+mn-ea"/>
                        </a:rPr>
                        <a:t>）</a:t>
                      </a:r>
                      <a:br>
                        <a:rPr lang="en-US" sz="2400" b="1" kern="100" dirty="0">
                          <a:latin typeface="Times New Roman" panose="02020603050405020304"/>
                          <a:ea typeface="宋体" panose="02010600030101010101" pitchFamily="2" charset="-122"/>
                        </a:rPr>
                      </a:br>
                      <a:r>
                        <a:rPr lang="en-US" sz="2400" b="1" kern="100" dirty="0">
                          <a:latin typeface="Times New Roman" panose="02020603050405020304"/>
                          <a:ea typeface="宋体" panose="02010600030101010101" pitchFamily="2" charset="-122"/>
                        </a:rPr>
                        <a:t>     Get  Orange</a:t>
                      </a:r>
                      <a:r>
                        <a:rPr lang="en-US" sz="2400" b="1" kern="100" dirty="0" smtClean="0">
                          <a:latin typeface="Times New Roman" panose="02020603050405020304"/>
                          <a:ea typeface="宋体" panose="02010600030101010101" pitchFamily="2" charset="-122"/>
                        </a:rPr>
                        <a:t>;</a:t>
                      </a:r>
                      <a:endParaRPr lang="en-US" sz="2400" b="1" kern="100" dirty="0" smtClean="0">
                        <a:latin typeface="Times New Roman" panose="02020603050405020304"/>
                        <a:ea typeface="宋体" panose="02010600030101010101" pitchFamily="2" charset="-122"/>
                      </a:endParaRPr>
                    </a:p>
                    <a:p>
                      <a:pPr algn="l">
                        <a:spcAft>
                          <a:spcPts val="0"/>
                        </a:spcAft>
                      </a:pPr>
                      <a:r>
                        <a:rPr lang="en-US" altLang="zh-CN" sz="2400" b="1" kern="100" baseline="0" dirty="0" smtClean="0">
                          <a:latin typeface="Times New Roman" panose="02020603050405020304"/>
                          <a:ea typeface="+mn-ea"/>
                        </a:rPr>
                        <a:t>     V(</a:t>
                      </a:r>
                      <a:r>
                        <a:rPr lang="en-US" altLang="zh-CN" sz="2400" b="1" kern="100" baseline="0" dirty="0" err="1" smtClean="0">
                          <a:latin typeface="Times New Roman" panose="02020603050405020304"/>
                          <a:ea typeface="+mn-ea"/>
                        </a:rPr>
                        <a:t>mutex</a:t>
                      </a:r>
                      <a:r>
                        <a:rPr lang="en-US" altLang="zh-CN" sz="2400" b="1" kern="100" baseline="0" dirty="0" smtClean="0">
                          <a:latin typeface="Times New Roman" panose="02020603050405020304"/>
                          <a:ea typeface="+mn-ea"/>
                        </a:rPr>
                        <a:t>);</a:t>
                      </a:r>
                      <a:br>
                        <a:rPr lang="en-US" sz="2400" b="1" kern="100" dirty="0">
                          <a:latin typeface="Times New Roman" panose="02020603050405020304"/>
                          <a:ea typeface="宋体" panose="02010600030101010101" pitchFamily="2" charset="-122"/>
                        </a:rPr>
                      </a:br>
                      <a:r>
                        <a:rPr lang="en-US" sz="2400" b="1" kern="100" dirty="0">
                          <a:latin typeface="Times New Roman" panose="02020603050405020304"/>
                          <a:ea typeface="宋体" panose="02010600030101010101" pitchFamily="2" charset="-122"/>
                        </a:rPr>
                        <a:t>     V(S)</a:t>
                      </a:r>
                      <a:r>
                        <a:rPr lang="zh-CN" sz="2400" b="1" kern="100" dirty="0">
                          <a:latin typeface="Times New Roman" panose="02020603050405020304"/>
                          <a:ea typeface="宋体" panose="02010600030101010101" pitchFamily="2" charset="-122"/>
                        </a:rPr>
                        <a:t>；</a:t>
                      </a:r>
                      <a:br>
                        <a:rPr lang="en-US" sz="2400" b="1" kern="100" dirty="0">
                          <a:latin typeface="Times New Roman" panose="02020603050405020304"/>
                          <a:ea typeface="宋体" panose="02010600030101010101" pitchFamily="2" charset="-122"/>
                        </a:rPr>
                      </a:br>
                      <a:r>
                        <a:rPr lang="en-US" sz="2400" b="1" kern="100" dirty="0">
                          <a:latin typeface="Times New Roman" panose="02020603050405020304"/>
                          <a:ea typeface="宋体" panose="02010600030101010101" pitchFamily="2" charset="-122"/>
                        </a:rPr>
                        <a:t>     GO TO L1</a:t>
                      </a:r>
                      <a:r>
                        <a:rPr lang="zh-CN" sz="2400" b="1" kern="100" dirty="0">
                          <a:latin typeface="Times New Roman" panose="02020603050405020304"/>
                          <a:ea typeface="宋体" panose="02010600030101010101" pitchFamily="2" charset="-122"/>
                        </a:rPr>
                        <a:t>；</a:t>
                      </a:r>
                      <a:br>
                        <a:rPr lang="en-US" sz="2400" b="1" kern="100" dirty="0">
                          <a:latin typeface="Times New Roman" panose="02020603050405020304"/>
                          <a:ea typeface="宋体" panose="02010600030101010101" pitchFamily="2" charset="-122"/>
                        </a:rPr>
                      </a:br>
                      <a:r>
                        <a:rPr lang="en-US" sz="2400" b="1" kern="100" dirty="0">
                          <a:latin typeface="Times New Roman" panose="02020603050405020304"/>
                          <a:ea typeface="宋体" panose="02010600030101010101" pitchFamily="2" charset="-122"/>
                        </a:rPr>
                        <a:t>End</a:t>
                      </a:r>
                      <a:r>
                        <a:rPr lang="zh-CN" sz="2400" b="1" kern="100" dirty="0">
                          <a:latin typeface="Times New Roman" panose="02020603050405020304"/>
                          <a:ea typeface="宋体" panose="02010600030101010101" pitchFamily="2" charset="-122"/>
                        </a:rPr>
                        <a:t>；</a:t>
                      </a:r>
                      <a:endParaRPr lang="zh-CN" sz="24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400" b="1" kern="100" dirty="0">
                          <a:latin typeface="Times New Roman" panose="02020603050405020304"/>
                          <a:ea typeface="宋体" panose="02010600030101010101" pitchFamily="2" charset="-122"/>
                        </a:rPr>
                        <a:t>Process Daughter:</a:t>
                      </a:r>
                      <a:endParaRPr lang="zh-CN" sz="2400" kern="100" dirty="0">
                        <a:latin typeface="Times New Roman" panose="02020603050405020304"/>
                        <a:ea typeface="宋体" panose="02010600030101010101" pitchFamily="2" charset="-122"/>
                      </a:endParaRPr>
                    </a:p>
                    <a:p>
                      <a:pPr algn="l">
                        <a:spcAft>
                          <a:spcPts val="0"/>
                        </a:spcAft>
                      </a:pPr>
                      <a:r>
                        <a:rPr lang="en-US" sz="2400" b="1" kern="100" dirty="0">
                          <a:latin typeface="Times New Roman" panose="02020603050405020304"/>
                          <a:ea typeface="宋体" panose="02010600030101010101" pitchFamily="2" charset="-122"/>
                        </a:rPr>
                        <a:t>Begin:</a:t>
                      </a:r>
                      <a:endParaRPr lang="zh-CN" sz="2400" kern="100" dirty="0">
                        <a:latin typeface="Times New Roman" panose="02020603050405020304"/>
                        <a:ea typeface="宋体" panose="02010600030101010101" pitchFamily="2" charset="-122"/>
                      </a:endParaRPr>
                    </a:p>
                    <a:p>
                      <a:pPr algn="l">
                        <a:spcAft>
                          <a:spcPts val="0"/>
                        </a:spcAft>
                      </a:pPr>
                      <a:r>
                        <a:rPr lang="en-US" sz="2400" b="1" kern="100" dirty="0">
                          <a:latin typeface="Times New Roman" panose="02020603050405020304"/>
                          <a:ea typeface="宋体" panose="02010600030101010101" pitchFamily="2" charset="-122"/>
                        </a:rPr>
                        <a:t>L4: P(S1</a:t>
                      </a:r>
                      <a:r>
                        <a:rPr lang="en-US" sz="2400" b="1" kern="100" dirty="0" smtClean="0">
                          <a:latin typeface="Times New Roman" panose="02020603050405020304"/>
                          <a:ea typeface="宋体" panose="02010600030101010101" pitchFamily="2" charset="-122"/>
                        </a:rPr>
                        <a:t>);</a:t>
                      </a:r>
                      <a:endParaRPr lang="en-US" sz="2400" b="1" kern="100" dirty="0" smtClean="0">
                        <a:latin typeface="Times New Roman" panose="02020603050405020304"/>
                        <a:ea typeface="宋体" panose="02010600030101010101" pitchFamily="2" charset="-122"/>
                      </a:endParaRPr>
                    </a:p>
                    <a:p>
                      <a:pPr algn="l">
                        <a:spcAft>
                          <a:spcPts val="0"/>
                        </a:spcAft>
                      </a:pPr>
                      <a:r>
                        <a:rPr lang="en-US" altLang="zh-CN" sz="2400" b="1" kern="100" dirty="0" smtClean="0">
                          <a:latin typeface="Times New Roman" panose="02020603050405020304"/>
                          <a:ea typeface="+mn-ea"/>
                        </a:rPr>
                        <a:t>      P</a:t>
                      </a:r>
                      <a:r>
                        <a:rPr lang="zh-CN" altLang="en-US" sz="2400" b="1" kern="100" dirty="0" smtClean="0">
                          <a:latin typeface="Times New Roman" panose="02020603050405020304"/>
                          <a:ea typeface="+mn-ea"/>
                        </a:rPr>
                        <a:t>（</a:t>
                      </a:r>
                      <a:r>
                        <a:rPr lang="en-US" altLang="zh-CN" sz="2400" b="1" kern="100" dirty="0" err="1" smtClean="0">
                          <a:latin typeface="Times New Roman" panose="02020603050405020304"/>
                          <a:ea typeface="+mn-ea"/>
                        </a:rPr>
                        <a:t>mutex</a:t>
                      </a:r>
                      <a:r>
                        <a:rPr lang="zh-CN" altLang="en-US" sz="2400" b="1" kern="100" dirty="0" smtClean="0">
                          <a:latin typeface="Times New Roman" panose="02020603050405020304"/>
                          <a:ea typeface="+mn-ea"/>
                        </a:rPr>
                        <a:t>）</a:t>
                      </a:r>
                      <a:endParaRPr lang="zh-CN" sz="2400" kern="100" dirty="0">
                        <a:latin typeface="Times New Roman" panose="02020603050405020304"/>
                        <a:ea typeface="宋体" panose="02010600030101010101" pitchFamily="2" charset="-122"/>
                      </a:endParaRPr>
                    </a:p>
                    <a:p>
                      <a:pPr algn="l">
                        <a:spcAft>
                          <a:spcPts val="0"/>
                        </a:spcAft>
                      </a:pPr>
                      <a:r>
                        <a:rPr lang="en-US" sz="2400" b="1" kern="100" dirty="0">
                          <a:latin typeface="Times New Roman" panose="02020603050405020304"/>
                          <a:ea typeface="宋体" panose="02010600030101010101" pitchFamily="2" charset="-122"/>
                        </a:rPr>
                        <a:t>     Get Apple</a:t>
                      </a:r>
                      <a:r>
                        <a:rPr lang="en-US" sz="2400" b="1" kern="100" dirty="0" smtClean="0">
                          <a:latin typeface="Times New Roman" panose="02020603050405020304"/>
                          <a:ea typeface="宋体" panose="02010600030101010101" pitchFamily="2" charset="-122"/>
                        </a:rPr>
                        <a:t>;</a:t>
                      </a:r>
                      <a:endParaRPr lang="en-US" sz="2400" b="1" kern="100" dirty="0" smtClean="0">
                        <a:latin typeface="Times New Roman" panose="02020603050405020304"/>
                        <a:ea typeface="宋体" panose="02010600030101010101" pitchFamily="2" charset="-122"/>
                      </a:endParaRPr>
                    </a:p>
                    <a:p>
                      <a:pPr algn="l">
                        <a:spcAft>
                          <a:spcPts val="0"/>
                        </a:spcAft>
                      </a:pPr>
                      <a:r>
                        <a:rPr lang="en-US" altLang="zh-CN" sz="2400" b="1" kern="100" baseline="0" dirty="0" smtClean="0">
                          <a:latin typeface="Times New Roman" panose="02020603050405020304"/>
                          <a:ea typeface="+mn-ea"/>
                        </a:rPr>
                        <a:t>     V(</a:t>
                      </a:r>
                      <a:r>
                        <a:rPr lang="en-US" altLang="zh-CN" sz="2400" b="1" kern="100" baseline="0" dirty="0" err="1" smtClean="0">
                          <a:latin typeface="Times New Roman" panose="02020603050405020304"/>
                          <a:ea typeface="+mn-ea"/>
                        </a:rPr>
                        <a:t>mutex</a:t>
                      </a:r>
                      <a:r>
                        <a:rPr lang="en-US" altLang="zh-CN" sz="2400" b="1" kern="100" baseline="0" dirty="0" smtClean="0">
                          <a:latin typeface="Times New Roman" panose="02020603050405020304"/>
                          <a:ea typeface="+mn-ea"/>
                        </a:rPr>
                        <a:t>);</a:t>
                      </a:r>
                      <a:endParaRPr lang="zh-CN" sz="2400" kern="100" dirty="0">
                        <a:latin typeface="Times New Roman" panose="02020603050405020304"/>
                        <a:ea typeface="宋体" panose="02010600030101010101" pitchFamily="2" charset="-122"/>
                      </a:endParaRPr>
                    </a:p>
                    <a:p>
                      <a:pPr algn="l">
                        <a:spcAft>
                          <a:spcPts val="0"/>
                        </a:spcAft>
                      </a:pPr>
                      <a:r>
                        <a:rPr lang="en-US" sz="2400" b="1" kern="100" dirty="0">
                          <a:latin typeface="Times New Roman" panose="02020603050405020304"/>
                          <a:ea typeface="宋体" panose="02010600030101010101" pitchFamily="2" charset="-122"/>
                        </a:rPr>
                        <a:t>     V(S)</a:t>
                      </a:r>
                      <a:r>
                        <a:rPr lang="zh-CN" sz="2400" b="1" kern="100" dirty="0">
                          <a:latin typeface="Times New Roman" panose="02020603050405020304"/>
                          <a:ea typeface="宋体" panose="02010600030101010101" pitchFamily="2" charset="-122"/>
                        </a:rPr>
                        <a:t>；</a:t>
                      </a:r>
                      <a:endParaRPr lang="zh-CN" sz="2400" kern="100" dirty="0">
                        <a:latin typeface="Times New Roman" panose="02020603050405020304"/>
                        <a:ea typeface="宋体" panose="02010600030101010101" pitchFamily="2" charset="-122"/>
                      </a:endParaRPr>
                    </a:p>
                    <a:p>
                      <a:pPr algn="l">
                        <a:spcAft>
                          <a:spcPts val="0"/>
                        </a:spcAft>
                      </a:pPr>
                      <a:r>
                        <a:rPr lang="en-US" sz="2400" b="1" kern="100" dirty="0">
                          <a:latin typeface="Times New Roman" panose="02020603050405020304"/>
                          <a:ea typeface="宋体" panose="02010600030101010101" pitchFamily="2" charset="-122"/>
                        </a:rPr>
                        <a:t>     GO TO L4</a:t>
                      </a:r>
                      <a:r>
                        <a:rPr lang="zh-CN" sz="2400" b="1" kern="100" dirty="0">
                          <a:latin typeface="Times New Roman" panose="02020603050405020304"/>
                          <a:ea typeface="宋体" panose="02010600030101010101" pitchFamily="2" charset="-122"/>
                        </a:rPr>
                        <a:t>；</a:t>
                      </a:r>
                      <a:endParaRPr lang="zh-CN" sz="2400" kern="100" dirty="0">
                        <a:latin typeface="Times New Roman" panose="02020603050405020304"/>
                        <a:ea typeface="宋体" panose="02010600030101010101" pitchFamily="2" charset="-122"/>
                      </a:endParaRPr>
                    </a:p>
                    <a:p>
                      <a:pPr algn="l">
                        <a:spcAft>
                          <a:spcPts val="0"/>
                        </a:spcAft>
                      </a:pPr>
                      <a:r>
                        <a:rPr lang="en-US" sz="2400" b="1" kern="100" dirty="0">
                          <a:latin typeface="Times New Roman" panose="02020603050405020304"/>
                          <a:ea typeface="宋体" panose="02010600030101010101" pitchFamily="2" charset="-122"/>
                        </a:rPr>
                        <a:t>End</a:t>
                      </a:r>
                      <a:r>
                        <a:rPr lang="zh-CN" sz="2400" b="1" kern="100" dirty="0">
                          <a:latin typeface="Times New Roman" panose="02020603050405020304"/>
                          <a:ea typeface="宋体" panose="02010600030101010101" pitchFamily="2" charset="-122"/>
                        </a:rPr>
                        <a:t>；</a:t>
                      </a:r>
                      <a:endParaRPr lang="zh-CN" sz="24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22835" y="2636913"/>
            <a:ext cx="8353623" cy="3600986"/>
          </a:xfrm>
          <a:prstGeom prst="rect">
            <a:avLst/>
          </a:prstGeom>
          <a:noFill/>
          <a:ln w="9525">
            <a:noFill/>
            <a:miter lim="800000"/>
          </a:ln>
          <a:effectLst/>
        </p:spPr>
        <p:txBody>
          <a:bodyPr wrap="square">
            <a:spAutoFit/>
          </a:bodyPr>
          <a:lstStyle/>
          <a:p>
            <a:pPr lvl="1">
              <a:lnSpc>
                <a:spcPct val="130000"/>
              </a:lnSpc>
              <a:buFont typeface="Wingdings" panose="05000000000000000000" pitchFamily="2" charset="2"/>
              <a:buChar char="l"/>
            </a:pPr>
            <a:r>
              <a:rPr kumimoji="1" lang="zh-CN" altLang="en-US" dirty="0" smtClean="0"/>
              <a:t>  锁机制、专用指令等存在“忙等”现象</a:t>
            </a:r>
            <a:endParaRPr kumimoji="1" lang="en-US" altLang="zh-CN" dirty="0" smtClean="0"/>
          </a:p>
          <a:p>
            <a:pPr lvl="1">
              <a:lnSpc>
                <a:spcPct val="130000"/>
              </a:lnSpc>
              <a:buFont typeface="Wingdings" panose="05000000000000000000" pitchFamily="2" charset="2"/>
              <a:buChar char="l"/>
            </a:pPr>
            <a:r>
              <a:rPr kumimoji="1" lang="zh-CN" altLang="en-US" dirty="0" smtClean="0"/>
              <a:t>  由</a:t>
            </a:r>
            <a:r>
              <a:rPr kumimoji="1" lang="zh-CN" altLang="en-US" dirty="0"/>
              <a:t>用户编写同步控制代码：加重了用户负担！</a:t>
            </a:r>
            <a:endParaRPr kumimoji="1" lang="zh-CN" altLang="en-US" dirty="0"/>
          </a:p>
          <a:p>
            <a:pPr lvl="1">
              <a:lnSpc>
                <a:spcPct val="130000"/>
              </a:lnSpc>
              <a:buFont typeface="Wingdings" panose="05000000000000000000" pitchFamily="2" charset="2"/>
              <a:buChar char="l"/>
            </a:pPr>
            <a:r>
              <a:rPr kumimoji="1" lang="zh-CN" altLang="en-US" dirty="0" smtClean="0"/>
              <a:t> 各同步原语</a:t>
            </a:r>
            <a:r>
              <a:rPr kumimoji="1" lang="zh-CN" altLang="zh-CN" dirty="0" smtClean="0"/>
              <a:t>操作</a:t>
            </a:r>
            <a:r>
              <a:rPr kumimoji="1" lang="zh-CN" altLang="zh-CN" dirty="0"/>
              <a:t>分散在用户程序中，系统无法有效地控制和管理；</a:t>
            </a:r>
            <a:endParaRPr kumimoji="1" lang="zh-CN" altLang="zh-CN" dirty="0"/>
          </a:p>
          <a:p>
            <a:pPr lvl="1">
              <a:lnSpc>
                <a:spcPct val="130000"/>
              </a:lnSpc>
              <a:buFont typeface="Wingdings" panose="05000000000000000000" pitchFamily="2" charset="2"/>
              <a:buChar char="l"/>
            </a:pPr>
            <a:r>
              <a:rPr kumimoji="1" lang="en-US" altLang="zh-CN" dirty="0" smtClean="0"/>
              <a:t>  </a:t>
            </a:r>
            <a:r>
              <a:rPr kumimoji="1" lang="zh-CN" altLang="zh-CN" dirty="0" smtClean="0"/>
              <a:t>用户</a:t>
            </a:r>
            <a:r>
              <a:rPr kumimoji="1" lang="zh-CN" altLang="zh-CN" dirty="0"/>
              <a:t>编程时若使</a:t>
            </a:r>
            <a:r>
              <a:rPr kumimoji="1" lang="zh-CN" altLang="zh-CN" dirty="0" smtClean="0"/>
              <a:t>用</a:t>
            </a:r>
            <a:r>
              <a:rPr kumimoji="1" lang="en-US" altLang="zh-CN" dirty="0" smtClean="0"/>
              <a:t>wait()/signal()</a:t>
            </a:r>
            <a:r>
              <a:rPr kumimoji="1" lang="zh-CN" altLang="zh-CN" dirty="0" smtClean="0"/>
              <a:t>操作</a:t>
            </a:r>
            <a:r>
              <a:rPr kumimoji="1" lang="zh-CN" altLang="zh-CN" dirty="0"/>
              <a:t>不当，后果严重（死锁）</a:t>
            </a:r>
            <a:endParaRPr kumimoji="1" lang="zh-CN" altLang="en-US" dirty="0"/>
          </a:p>
          <a:p>
            <a:pPr lvl="1">
              <a:lnSpc>
                <a:spcPct val="130000"/>
              </a:lnSpc>
            </a:pPr>
            <a:endParaRPr kumimoji="1" lang="zh-CN" altLang="en-US" dirty="0"/>
          </a:p>
          <a:p>
            <a:pPr>
              <a:lnSpc>
                <a:spcPct val="130000"/>
              </a:lnSpc>
            </a:pPr>
            <a:r>
              <a:rPr kumimoji="1" lang="zh-CN" altLang="en-US" dirty="0" smtClean="0"/>
              <a:t>    基于</a:t>
            </a:r>
            <a:r>
              <a:rPr kumimoji="1" lang="zh-CN" altLang="en-US" dirty="0"/>
              <a:t>以上情况，</a:t>
            </a:r>
            <a:r>
              <a:rPr kumimoji="1" lang="en-US" altLang="zh-CN" dirty="0"/>
              <a:t>1971</a:t>
            </a:r>
            <a:r>
              <a:rPr kumimoji="1" lang="zh-CN" altLang="en-US" dirty="0"/>
              <a:t>年</a:t>
            </a:r>
            <a:r>
              <a:rPr kumimoji="1" lang="en-US" altLang="zh-CN" dirty="0" err="1"/>
              <a:t>DIjkstra</a:t>
            </a:r>
            <a:r>
              <a:rPr kumimoji="1" lang="zh-CN" altLang="en-US" dirty="0"/>
              <a:t>提出</a:t>
            </a:r>
            <a:r>
              <a:rPr kumimoji="1" lang="zh-CN" altLang="en-US" dirty="0" smtClean="0"/>
              <a:t>了“秘书进程”</a:t>
            </a:r>
            <a:r>
              <a:rPr kumimoji="1" lang="zh-CN" altLang="en-US" dirty="0"/>
              <a:t>机制。</a:t>
            </a:r>
            <a:r>
              <a:rPr kumimoji="1" lang="en-US" altLang="zh-CN" dirty="0"/>
              <a:t>1973</a:t>
            </a:r>
            <a:r>
              <a:rPr kumimoji="1" lang="zh-CN" altLang="en-US" dirty="0"/>
              <a:t>年</a:t>
            </a:r>
            <a:r>
              <a:rPr kumimoji="1" lang="en-US" altLang="zh-CN" dirty="0" err="1"/>
              <a:t>Hansan</a:t>
            </a:r>
            <a:r>
              <a:rPr kumimoji="1" lang="zh-CN" altLang="en-US" dirty="0"/>
              <a:t>和</a:t>
            </a:r>
            <a:r>
              <a:rPr kumimoji="1" lang="en-US" altLang="zh-CN" dirty="0"/>
              <a:t>Hoare</a:t>
            </a:r>
            <a:r>
              <a:rPr kumimoji="1" lang="zh-CN" altLang="en-US" dirty="0"/>
              <a:t>又将</a:t>
            </a:r>
            <a:r>
              <a:rPr kumimoji="1" lang="zh-CN" altLang="en-US" dirty="0" smtClean="0"/>
              <a:t>“秘书进程”思想</a:t>
            </a:r>
            <a:r>
              <a:rPr kumimoji="1" lang="zh-CN" altLang="en-US" dirty="0"/>
              <a:t>发展为“管程”概念，把并发进程间的同步操作分别集中在相应的管程中</a:t>
            </a:r>
            <a:r>
              <a:rPr kumimoji="1" lang="zh-CN" altLang="en-US" dirty="0" smtClean="0"/>
              <a:t>。</a:t>
            </a:r>
            <a:endParaRPr kumimoji="1" lang="zh-CN" altLang="en-US" dirty="0">
              <a:latin typeface="Times New Roman" panose="02020603050405020304" pitchFamily="18" charset="0"/>
              <a:ea typeface="仿宋" panose="02010609060101010101" charset="-122"/>
            </a:endParaRPr>
          </a:p>
        </p:txBody>
      </p:sp>
      <p:sp>
        <p:nvSpPr>
          <p:cNvPr id="4" name="Rectangle 2"/>
          <p:cNvSpPr>
            <a:spLocks noChangeArrowheads="1"/>
          </p:cNvSpPr>
          <p:nvPr/>
        </p:nvSpPr>
        <p:spPr bwMode="auto">
          <a:xfrm>
            <a:off x="2700586" y="-26988"/>
            <a:ext cx="3671614" cy="719139"/>
          </a:xfrm>
          <a:prstGeom prst="rect">
            <a:avLst/>
          </a:prstGeom>
          <a:noFill/>
          <a:ln>
            <a:noFill/>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chemeClr val="accent1">
                    <a:lumMod val="75000"/>
                  </a:schemeClr>
                </a:solidFill>
                <a:latin typeface="黑体" panose="02010609060101010101" pitchFamily="49" charset="-122"/>
                <a:ea typeface="黑体" panose="02010609060101010101" pitchFamily="49" charset="-122"/>
              </a:rPr>
              <a:t>3.4 </a:t>
            </a:r>
            <a:r>
              <a:rPr lang="zh-CN" altLang="en-US" sz="4000" dirty="0" smtClean="0">
                <a:solidFill>
                  <a:schemeClr val="accent1">
                    <a:lumMod val="75000"/>
                  </a:schemeClr>
                </a:solidFill>
                <a:latin typeface="黑体" panose="02010609060101010101" pitchFamily="49" charset="-122"/>
                <a:ea typeface="黑体" panose="02010609060101010101" pitchFamily="49" charset="-122"/>
              </a:rPr>
              <a:t>进程同步</a:t>
            </a:r>
            <a:endParaRPr lang="zh-CN" altLang="en-US" sz="4000" dirty="0">
              <a:solidFill>
                <a:schemeClr val="accent1">
                  <a:lumMod val="75000"/>
                </a:schemeClr>
              </a:solidFill>
              <a:latin typeface="黑体" panose="02010609060101010101" pitchFamily="49" charset="-122"/>
              <a:ea typeface="黑体" panose="02010609060101010101" pitchFamily="49" charset="-122"/>
            </a:endParaRPr>
          </a:p>
        </p:txBody>
      </p:sp>
      <p:sp>
        <p:nvSpPr>
          <p:cNvPr id="5" name="矩形 4"/>
          <p:cNvSpPr/>
          <p:nvPr/>
        </p:nvSpPr>
        <p:spPr>
          <a:xfrm>
            <a:off x="395536" y="764706"/>
            <a:ext cx="4248472" cy="584775"/>
          </a:xfrm>
          <a:prstGeom prst="rect">
            <a:avLst/>
          </a:prstGeom>
        </p:spPr>
        <p:txBody>
          <a:bodyPr wrap="square">
            <a:spAutoFit/>
          </a:bodyPr>
          <a:lstStyle/>
          <a:p>
            <a:r>
              <a:rPr lang="en-US" altLang="zh-CN" sz="3200" kern="0" dirty="0" smtClean="0">
                <a:solidFill>
                  <a:srgbClr val="0000FF"/>
                </a:solidFill>
                <a:latin typeface="+mn-ea"/>
              </a:rPr>
              <a:t>3.4.4  </a:t>
            </a:r>
            <a:r>
              <a:rPr lang="zh-CN" altLang="en-US" sz="3200" kern="0" dirty="0" smtClean="0">
                <a:solidFill>
                  <a:srgbClr val="0000FF"/>
                </a:solidFill>
                <a:latin typeface="+mn-ea"/>
              </a:rPr>
              <a:t>管程机制</a:t>
            </a:r>
            <a:endParaRPr lang="zh-CN" altLang="en-US" sz="3200" dirty="0"/>
          </a:p>
        </p:txBody>
      </p:sp>
      <p:sp>
        <p:nvSpPr>
          <p:cNvPr id="6" name="矩形 5"/>
          <p:cNvSpPr/>
          <p:nvPr/>
        </p:nvSpPr>
        <p:spPr>
          <a:xfrm>
            <a:off x="467544" y="1340768"/>
            <a:ext cx="3240360" cy="523220"/>
          </a:xfrm>
          <a:prstGeom prst="rect">
            <a:avLst/>
          </a:prstGeom>
        </p:spPr>
        <p:txBody>
          <a:bodyPr wrap="square">
            <a:spAutoFit/>
          </a:bodyPr>
          <a:lstStyle/>
          <a:p>
            <a:pPr eaLnBrk="1" hangingPunct="1">
              <a:spcBef>
                <a:spcPct val="0"/>
              </a:spcBef>
            </a:pPr>
            <a:r>
              <a:rPr kumimoji="1" lang="en-US" altLang="zh-CN" sz="2800" dirty="0" smtClean="0">
                <a:solidFill>
                  <a:srgbClr val="C00000"/>
                </a:solidFill>
                <a:latin typeface="Times New Roman" panose="02020603050405020304" pitchFamily="18" charset="0"/>
              </a:rPr>
              <a:t>1</a:t>
            </a:r>
            <a:r>
              <a:rPr kumimoji="1" lang="en-US" altLang="zh-CN" sz="2800" dirty="0" smtClean="0">
                <a:solidFill>
                  <a:srgbClr val="C00000"/>
                </a:solidFill>
                <a:latin typeface="仿宋" panose="02010609060101010101" charset="-122"/>
                <a:ea typeface="仿宋" panose="02010609060101010101" charset="-122"/>
              </a:rPr>
              <a:t>. </a:t>
            </a:r>
            <a:r>
              <a:rPr kumimoji="1" lang="zh-CN" altLang="en-US" sz="2800" dirty="0" smtClean="0">
                <a:solidFill>
                  <a:srgbClr val="C00000"/>
                </a:solidFill>
                <a:latin typeface="仿宋" panose="02010609060101010101" charset="-122"/>
                <a:ea typeface="仿宋" panose="02010609060101010101" charset="-122"/>
              </a:rPr>
              <a:t>管程的引人：</a:t>
            </a:r>
            <a:endParaRPr kumimoji="1" lang="zh-CN" altLang="en-US" sz="2800" dirty="0">
              <a:solidFill>
                <a:srgbClr val="C00000"/>
              </a:solidFill>
              <a:latin typeface="仿宋" panose="02010609060101010101" charset="-122"/>
              <a:ea typeface="仿宋" panose="02010609060101010101" charset="-122"/>
            </a:endParaRPr>
          </a:p>
        </p:txBody>
      </p:sp>
      <p:sp>
        <p:nvSpPr>
          <p:cNvPr id="7" name="矩形 6"/>
          <p:cNvSpPr/>
          <p:nvPr/>
        </p:nvSpPr>
        <p:spPr>
          <a:xfrm>
            <a:off x="467544" y="1916833"/>
            <a:ext cx="7344816" cy="461665"/>
          </a:xfrm>
          <a:prstGeom prst="rect">
            <a:avLst/>
          </a:prstGeom>
        </p:spPr>
        <p:txBody>
          <a:bodyPr wrap="square">
            <a:spAutoFit/>
          </a:bodyPr>
          <a:lstStyle/>
          <a:p>
            <a:pPr>
              <a:buFont typeface="Wingdings" panose="05000000000000000000" pitchFamily="2" charset="2"/>
              <a:buChar char="n"/>
            </a:pPr>
            <a:r>
              <a:rPr kumimoji="1" lang="zh-CN" altLang="en-US" sz="2400" dirty="0" smtClean="0">
                <a:solidFill>
                  <a:srgbClr val="7030A0"/>
                </a:solidFill>
              </a:rPr>
              <a:t>前述互斥手段的不足：</a:t>
            </a:r>
            <a:endParaRPr kumimoji="1" lang="zh-CN" altLang="en-US" sz="2400"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1378">
                                            <p:txEl>
                                              <p:pRg st="0" end="0"/>
                                            </p:txEl>
                                          </p:spTgt>
                                        </p:tgtEl>
                                        <p:attrNameLst>
                                          <p:attrName>style.visibility</p:attrName>
                                        </p:attrNameLst>
                                      </p:cBhvr>
                                      <p:to>
                                        <p:strVal val="visible"/>
                                      </p:to>
                                    </p:set>
                                    <p:animEffect transition="in" filter="box(in)">
                                      <p:cBhvr>
                                        <p:cTn id="7" dur="500"/>
                                        <p:tgtEl>
                                          <p:spTgt spid="101378">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1378">
                                            <p:txEl>
                                              <p:pRg st="1" end="1"/>
                                            </p:txEl>
                                          </p:spTgt>
                                        </p:tgtEl>
                                        <p:attrNameLst>
                                          <p:attrName>style.visibility</p:attrName>
                                        </p:attrNameLst>
                                      </p:cBhvr>
                                      <p:to>
                                        <p:strVal val="visible"/>
                                      </p:to>
                                    </p:set>
                                    <p:animEffect transition="in" filter="box(in)">
                                      <p:cBhvr>
                                        <p:cTn id="10" dur="500"/>
                                        <p:tgtEl>
                                          <p:spTgt spid="101378">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01378">
                                            <p:txEl>
                                              <p:pRg st="2" end="2"/>
                                            </p:txEl>
                                          </p:spTgt>
                                        </p:tgtEl>
                                        <p:attrNameLst>
                                          <p:attrName>style.visibility</p:attrName>
                                        </p:attrNameLst>
                                      </p:cBhvr>
                                      <p:to>
                                        <p:strVal val="visible"/>
                                      </p:to>
                                    </p:set>
                                    <p:animEffect transition="in" filter="box(in)">
                                      <p:cBhvr>
                                        <p:cTn id="13" dur="500"/>
                                        <p:tgtEl>
                                          <p:spTgt spid="101378">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01378">
                                            <p:txEl>
                                              <p:pRg st="3" end="3"/>
                                            </p:txEl>
                                          </p:spTgt>
                                        </p:tgtEl>
                                        <p:attrNameLst>
                                          <p:attrName>style.visibility</p:attrName>
                                        </p:attrNameLst>
                                      </p:cBhvr>
                                      <p:to>
                                        <p:strVal val="visible"/>
                                      </p:to>
                                    </p:set>
                                    <p:animEffect transition="in" filter="box(in)">
                                      <p:cBhvr>
                                        <p:cTn id="16" dur="500"/>
                                        <p:tgtEl>
                                          <p:spTgt spid="10137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01378">
                                            <p:txEl>
                                              <p:pRg st="5" end="5"/>
                                            </p:txEl>
                                          </p:spTgt>
                                        </p:tgtEl>
                                        <p:attrNameLst>
                                          <p:attrName>style.visibility</p:attrName>
                                        </p:attrNameLst>
                                      </p:cBhvr>
                                      <p:to>
                                        <p:strVal val="visible"/>
                                      </p:to>
                                    </p:set>
                                    <p:animEffect transition="in" filter="box(in)">
                                      <p:cBhvr>
                                        <p:cTn id="21" dur="500"/>
                                        <p:tgtEl>
                                          <p:spTgt spid="1013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323528" y="980729"/>
            <a:ext cx="8353425" cy="1107996"/>
          </a:xfrm>
          <a:prstGeom prst="rect">
            <a:avLst/>
          </a:prstGeom>
          <a:noFill/>
          <a:ln w="9525">
            <a:noFill/>
            <a:miter lim="800000"/>
          </a:ln>
          <a:effectLst/>
        </p:spPr>
        <p:txBody>
          <a:bodyPr wrap="square">
            <a:spAutoFit/>
          </a:bodyPr>
          <a:lstStyle/>
          <a:p>
            <a:pPr eaLnBrk="1" hangingPunct="1">
              <a:lnSpc>
                <a:spcPct val="150000"/>
              </a:lnSpc>
              <a:spcBef>
                <a:spcPct val="0"/>
              </a:spcBef>
              <a:buClr>
                <a:schemeClr val="tx1"/>
              </a:buClr>
            </a:pPr>
            <a:r>
              <a:rPr kumimoji="1" lang="zh-CN" altLang="en-US" sz="2200" dirty="0" smtClean="0">
                <a:latin typeface="Times New Roman" panose="02020603050405020304" pitchFamily="18" charset="0"/>
                <a:ea typeface="仿宋" panose="02010609060101010101" charset="-122"/>
              </a:rPr>
              <a:t>        一</a:t>
            </a:r>
            <a:r>
              <a:rPr kumimoji="1" lang="zh-CN" altLang="en-US" sz="2200" dirty="0">
                <a:latin typeface="Times New Roman" panose="02020603050405020304" pitchFamily="18" charset="0"/>
                <a:ea typeface="仿宋" panose="02010609060101010101" charset="-122"/>
              </a:rPr>
              <a:t>个管程定义了一个数据结构和能为并发进程所执行（在该数据结构上）的一组操作，这组操作能同步进程和改变管程中的</a:t>
            </a:r>
            <a:r>
              <a:rPr kumimoji="1" lang="zh-CN" altLang="en-US" sz="2200" dirty="0" smtClean="0">
                <a:latin typeface="Times New Roman" panose="02020603050405020304" pitchFamily="18" charset="0"/>
                <a:ea typeface="仿宋" panose="02010609060101010101" charset="-122"/>
              </a:rPr>
              <a:t>数据</a:t>
            </a:r>
            <a:endParaRPr kumimoji="1" lang="zh-CN" altLang="en-US" sz="2400" dirty="0">
              <a:latin typeface="Times New Roman" panose="02020603050405020304" pitchFamily="18" charset="0"/>
              <a:ea typeface="仿宋" panose="02010609060101010101" charset="-122"/>
            </a:endParaRPr>
          </a:p>
        </p:txBody>
      </p:sp>
      <p:sp>
        <p:nvSpPr>
          <p:cNvPr id="5" name="矩形 4"/>
          <p:cNvSpPr/>
          <p:nvPr/>
        </p:nvSpPr>
        <p:spPr>
          <a:xfrm>
            <a:off x="2771800" y="44626"/>
            <a:ext cx="4248472" cy="584775"/>
          </a:xfrm>
          <a:prstGeom prst="rect">
            <a:avLst/>
          </a:prstGeom>
        </p:spPr>
        <p:txBody>
          <a:bodyPr wrap="square">
            <a:spAutoFit/>
          </a:bodyPr>
          <a:lstStyle/>
          <a:p>
            <a:r>
              <a:rPr lang="en-US" altLang="zh-CN" sz="3200" kern="0" dirty="0" smtClean="0">
                <a:solidFill>
                  <a:srgbClr val="0000FF"/>
                </a:solidFill>
                <a:latin typeface="+mn-ea"/>
              </a:rPr>
              <a:t>3.4.4  </a:t>
            </a:r>
            <a:r>
              <a:rPr lang="zh-CN" altLang="en-US" sz="3200" kern="0" dirty="0" smtClean="0">
                <a:solidFill>
                  <a:srgbClr val="0000FF"/>
                </a:solidFill>
                <a:latin typeface="+mn-ea"/>
              </a:rPr>
              <a:t>管程机制</a:t>
            </a:r>
            <a:endParaRPr lang="zh-CN" altLang="en-US" sz="3200" dirty="0"/>
          </a:p>
        </p:txBody>
      </p:sp>
      <p:sp>
        <p:nvSpPr>
          <p:cNvPr id="6" name="矩形 5"/>
          <p:cNvSpPr/>
          <p:nvPr/>
        </p:nvSpPr>
        <p:spPr>
          <a:xfrm>
            <a:off x="467544" y="548680"/>
            <a:ext cx="3240360" cy="523220"/>
          </a:xfrm>
          <a:prstGeom prst="rect">
            <a:avLst/>
          </a:prstGeom>
        </p:spPr>
        <p:txBody>
          <a:bodyPr wrap="square">
            <a:spAutoFit/>
          </a:bodyPr>
          <a:lstStyle/>
          <a:p>
            <a:pPr eaLnBrk="1" hangingPunct="1">
              <a:spcBef>
                <a:spcPct val="0"/>
              </a:spcBef>
            </a:pPr>
            <a:r>
              <a:rPr kumimoji="1" lang="en-US" altLang="zh-CN" sz="2800" dirty="0" smtClean="0">
                <a:solidFill>
                  <a:srgbClr val="C00000"/>
                </a:solidFill>
                <a:latin typeface="Times New Roman" panose="02020603050405020304" pitchFamily="18" charset="0"/>
              </a:rPr>
              <a:t>2</a:t>
            </a:r>
            <a:r>
              <a:rPr kumimoji="1" lang="en-US" altLang="zh-CN" sz="2800" dirty="0" smtClean="0">
                <a:solidFill>
                  <a:srgbClr val="C00000"/>
                </a:solidFill>
                <a:latin typeface="仿宋" panose="02010609060101010101" charset="-122"/>
                <a:ea typeface="仿宋" panose="02010609060101010101" charset="-122"/>
              </a:rPr>
              <a:t>. </a:t>
            </a:r>
            <a:r>
              <a:rPr kumimoji="1" lang="zh-CN" altLang="en-US" sz="2800" dirty="0" smtClean="0">
                <a:solidFill>
                  <a:srgbClr val="C00000"/>
                </a:solidFill>
                <a:latin typeface="仿宋" panose="02010609060101010101" charset="-122"/>
                <a:ea typeface="仿宋" panose="02010609060101010101" charset="-122"/>
              </a:rPr>
              <a:t>管程的定义：</a:t>
            </a:r>
            <a:endParaRPr kumimoji="1" lang="zh-CN" altLang="en-US" sz="2800" dirty="0">
              <a:solidFill>
                <a:srgbClr val="C00000"/>
              </a:solidFill>
              <a:latin typeface="仿宋" panose="02010609060101010101" charset="-122"/>
              <a:ea typeface="仿宋" panose="02010609060101010101" charset="-122"/>
            </a:endParaRPr>
          </a:p>
        </p:txBody>
      </p:sp>
      <p:sp>
        <p:nvSpPr>
          <p:cNvPr id="7" name="矩形 6"/>
          <p:cNvSpPr/>
          <p:nvPr/>
        </p:nvSpPr>
        <p:spPr>
          <a:xfrm>
            <a:off x="395536" y="2348881"/>
            <a:ext cx="2736304" cy="461665"/>
          </a:xfrm>
          <a:prstGeom prst="rect">
            <a:avLst/>
          </a:prstGeom>
        </p:spPr>
        <p:txBody>
          <a:bodyPr wrap="square">
            <a:spAutoFit/>
          </a:bodyPr>
          <a:lstStyle/>
          <a:p>
            <a:pPr>
              <a:buFont typeface="Wingdings" panose="05000000000000000000" pitchFamily="2" charset="2"/>
              <a:buChar char="n"/>
            </a:pPr>
            <a:r>
              <a:rPr kumimoji="1" lang="zh-CN" altLang="en-US" sz="2400" dirty="0" smtClean="0">
                <a:solidFill>
                  <a:srgbClr val="7030A0"/>
                </a:solidFill>
              </a:rPr>
              <a:t>管程组成：</a:t>
            </a:r>
            <a:endParaRPr kumimoji="1" lang="zh-CN" altLang="en-US" sz="2400" dirty="0">
              <a:solidFill>
                <a:srgbClr val="7030A0"/>
              </a:solidFill>
            </a:endParaRPr>
          </a:p>
        </p:txBody>
      </p:sp>
      <p:sp>
        <p:nvSpPr>
          <p:cNvPr id="8" name="矩形 7"/>
          <p:cNvSpPr/>
          <p:nvPr/>
        </p:nvSpPr>
        <p:spPr>
          <a:xfrm>
            <a:off x="0" y="2780930"/>
            <a:ext cx="3563888" cy="3323987"/>
          </a:xfrm>
          <a:prstGeom prst="rect">
            <a:avLst/>
          </a:prstGeom>
        </p:spPr>
        <p:txBody>
          <a:bodyPr wrap="square">
            <a:spAutoFit/>
          </a:bodyPr>
          <a:lstStyle/>
          <a:p>
            <a:pPr lvl="1" eaLnBrk="1" hangingPunct="1">
              <a:lnSpc>
                <a:spcPct val="150000"/>
              </a:lnSpc>
              <a:spcBef>
                <a:spcPct val="0"/>
              </a:spcBef>
              <a:buClr>
                <a:schemeClr val="tx1"/>
              </a:buClr>
              <a:buFont typeface="Wingdings" panose="05000000000000000000" pitchFamily="2" charset="2"/>
              <a:buChar char="l"/>
            </a:pPr>
            <a:r>
              <a:rPr kumimoji="1" lang="zh-CN" altLang="en-US" dirty="0" smtClean="0">
                <a:latin typeface="Times New Roman" panose="02020603050405020304" pitchFamily="18" charset="0"/>
                <a:ea typeface="仿宋" panose="02010609060101010101" charset="-122"/>
              </a:rPr>
              <a:t>  管程名字</a:t>
            </a:r>
            <a:endParaRPr kumimoji="1" lang="en-US" altLang="zh-CN" dirty="0" smtClean="0">
              <a:latin typeface="Times New Roman" panose="02020603050405020304" pitchFamily="18" charset="0"/>
              <a:ea typeface="仿宋" panose="02010609060101010101" charset="-122"/>
            </a:endParaRPr>
          </a:p>
          <a:p>
            <a:pPr lvl="1" eaLnBrk="1" hangingPunct="1">
              <a:lnSpc>
                <a:spcPct val="150000"/>
              </a:lnSpc>
              <a:spcBef>
                <a:spcPct val="0"/>
              </a:spcBef>
              <a:buClr>
                <a:schemeClr val="tx1"/>
              </a:buClr>
              <a:buFont typeface="Wingdings" panose="05000000000000000000" pitchFamily="2" charset="2"/>
              <a:buChar char="l"/>
            </a:pPr>
            <a:r>
              <a:rPr kumimoji="1" lang="zh-CN" altLang="en-US" dirty="0" smtClean="0">
                <a:latin typeface="Times New Roman" panose="02020603050405020304" pitchFamily="18" charset="0"/>
                <a:ea typeface="仿宋" panose="02010609060101010101" charset="-122"/>
              </a:rPr>
              <a:t>  局部于管程的共享</a:t>
            </a:r>
            <a:endParaRPr kumimoji="1" lang="en-US" altLang="zh-CN" dirty="0" smtClean="0">
              <a:latin typeface="Times New Roman" panose="02020603050405020304" pitchFamily="18" charset="0"/>
              <a:ea typeface="仿宋" panose="02010609060101010101" charset="-122"/>
            </a:endParaRPr>
          </a:p>
          <a:p>
            <a:pPr lvl="1" eaLnBrk="1" hangingPunct="1">
              <a:lnSpc>
                <a:spcPct val="150000"/>
              </a:lnSpc>
              <a:spcBef>
                <a:spcPct val="0"/>
              </a:spcBef>
              <a:buClr>
                <a:schemeClr val="tx1"/>
              </a:buClr>
            </a:pPr>
            <a:r>
              <a:rPr kumimoji="1" lang="zh-CN" altLang="en-US" dirty="0" smtClean="0">
                <a:latin typeface="Times New Roman" panose="02020603050405020304" pitchFamily="18" charset="0"/>
                <a:ea typeface="仿宋" panose="02010609060101010101" charset="-122"/>
              </a:rPr>
              <a:t>变量的说明；</a:t>
            </a:r>
            <a:endParaRPr kumimoji="1" lang="en-US" altLang="zh-CN" dirty="0" smtClean="0">
              <a:latin typeface="Times New Roman" panose="02020603050405020304" pitchFamily="18" charset="0"/>
              <a:ea typeface="仿宋" panose="02010609060101010101" charset="-122"/>
            </a:endParaRPr>
          </a:p>
          <a:p>
            <a:pPr lvl="1" eaLnBrk="1" hangingPunct="1">
              <a:lnSpc>
                <a:spcPct val="150000"/>
              </a:lnSpc>
              <a:spcBef>
                <a:spcPct val="0"/>
              </a:spcBef>
              <a:buClr>
                <a:schemeClr val="tx1"/>
              </a:buClr>
              <a:buFont typeface="Wingdings" panose="05000000000000000000" pitchFamily="2" charset="2"/>
              <a:buChar char="l"/>
            </a:pPr>
            <a:r>
              <a:rPr kumimoji="1" lang="zh-CN" altLang="en-US" dirty="0" smtClean="0">
                <a:latin typeface="Times New Roman" panose="02020603050405020304" pitchFamily="18" charset="0"/>
                <a:ea typeface="仿宋" panose="02010609060101010101" charset="-122"/>
              </a:rPr>
              <a:t>  对该数据结构进行</a:t>
            </a:r>
            <a:endParaRPr kumimoji="1" lang="en-US" altLang="zh-CN" dirty="0" smtClean="0">
              <a:latin typeface="Times New Roman" panose="02020603050405020304" pitchFamily="18" charset="0"/>
              <a:ea typeface="仿宋" panose="02010609060101010101" charset="-122"/>
            </a:endParaRPr>
          </a:p>
          <a:p>
            <a:pPr lvl="1" eaLnBrk="1" hangingPunct="1">
              <a:lnSpc>
                <a:spcPct val="150000"/>
              </a:lnSpc>
              <a:spcBef>
                <a:spcPct val="0"/>
              </a:spcBef>
              <a:buClr>
                <a:schemeClr val="tx1"/>
              </a:buClr>
            </a:pPr>
            <a:r>
              <a:rPr kumimoji="1" lang="zh-CN" altLang="en-US" dirty="0" smtClean="0">
                <a:latin typeface="Times New Roman" panose="02020603050405020304" pitchFamily="18" charset="0"/>
                <a:ea typeface="仿宋" panose="02010609060101010101" charset="-122"/>
              </a:rPr>
              <a:t>操作的一组过程；</a:t>
            </a:r>
            <a:endParaRPr kumimoji="1" lang="en-US" altLang="zh-CN" dirty="0" smtClean="0">
              <a:latin typeface="Times New Roman" panose="02020603050405020304" pitchFamily="18" charset="0"/>
              <a:ea typeface="仿宋" panose="02010609060101010101" charset="-122"/>
            </a:endParaRPr>
          </a:p>
          <a:p>
            <a:pPr lvl="1" eaLnBrk="1" hangingPunct="1">
              <a:lnSpc>
                <a:spcPct val="150000"/>
              </a:lnSpc>
              <a:spcBef>
                <a:spcPct val="0"/>
              </a:spcBef>
              <a:buClr>
                <a:schemeClr val="tx1"/>
              </a:buClr>
              <a:buFont typeface="Wingdings" panose="05000000000000000000" pitchFamily="2" charset="2"/>
              <a:buChar char="l"/>
            </a:pPr>
            <a:r>
              <a:rPr kumimoji="1" lang="zh-CN" altLang="en-US" dirty="0" smtClean="0">
                <a:latin typeface="Times New Roman" panose="02020603050405020304" pitchFamily="18" charset="0"/>
                <a:ea typeface="仿宋" panose="02010609060101010101" charset="-122"/>
              </a:rPr>
              <a:t>  初始化局部变量的</a:t>
            </a:r>
            <a:endParaRPr kumimoji="1" lang="en-US" altLang="zh-CN" dirty="0" smtClean="0">
              <a:latin typeface="Times New Roman" panose="02020603050405020304" pitchFamily="18" charset="0"/>
              <a:ea typeface="仿宋" panose="02010609060101010101" charset="-122"/>
            </a:endParaRPr>
          </a:p>
          <a:p>
            <a:pPr lvl="1" eaLnBrk="1" hangingPunct="1">
              <a:lnSpc>
                <a:spcPct val="150000"/>
              </a:lnSpc>
              <a:spcBef>
                <a:spcPct val="0"/>
              </a:spcBef>
              <a:buClr>
                <a:schemeClr val="tx1"/>
              </a:buClr>
            </a:pPr>
            <a:r>
              <a:rPr kumimoji="1" lang="zh-CN" altLang="en-US" dirty="0" smtClean="0">
                <a:latin typeface="Times New Roman" panose="02020603050405020304" pitchFamily="18" charset="0"/>
                <a:ea typeface="仿宋" panose="02010609060101010101" charset="-122"/>
              </a:rPr>
              <a:t>语句。</a:t>
            </a:r>
            <a:endParaRPr kumimoji="1" lang="zh-CN" altLang="en-US" dirty="0">
              <a:latin typeface="Times New Roman" panose="02020603050405020304" pitchFamily="18" charset="0"/>
              <a:ea typeface="仿宋" panose="02010609060101010101" charset="-122"/>
            </a:endParaRPr>
          </a:p>
        </p:txBody>
      </p:sp>
      <p:grpSp>
        <p:nvGrpSpPr>
          <p:cNvPr id="9" name="Group 5"/>
          <p:cNvGrpSpPr/>
          <p:nvPr/>
        </p:nvGrpSpPr>
        <p:grpSpPr bwMode="auto">
          <a:xfrm>
            <a:off x="3923930" y="2132858"/>
            <a:ext cx="4681537" cy="4651375"/>
            <a:chOff x="2439" y="1265"/>
            <a:chExt cx="2949" cy="2930"/>
          </a:xfrm>
        </p:grpSpPr>
        <p:sp>
          <p:nvSpPr>
            <p:cNvPr id="10" name="Rectangle 6"/>
            <p:cNvSpPr>
              <a:spLocks noChangeArrowheads="1"/>
            </p:cNvSpPr>
            <p:nvPr/>
          </p:nvSpPr>
          <p:spPr bwMode="auto">
            <a:xfrm>
              <a:off x="2439" y="1937"/>
              <a:ext cx="2949" cy="2083"/>
            </a:xfrm>
            <a:prstGeom prst="rect">
              <a:avLst/>
            </a:prstGeom>
            <a:noFill/>
            <a:ln w="38100">
              <a:solidFill>
                <a:schemeClr val="tx1"/>
              </a:solidFill>
              <a:miter lim="800000"/>
            </a:ln>
          </p:spPr>
          <p:txBody>
            <a:bodyPr/>
            <a:lstStyle/>
            <a:p>
              <a:endParaRPr lang="zh-CN" altLang="en-US"/>
            </a:p>
          </p:txBody>
        </p:sp>
        <p:sp>
          <p:nvSpPr>
            <p:cNvPr id="11" name="Text Box 7"/>
            <p:cNvSpPr txBox="1">
              <a:spLocks noChangeArrowheads="1"/>
            </p:cNvSpPr>
            <p:nvPr/>
          </p:nvSpPr>
          <p:spPr bwMode="auto">
            <a:xfrm>
              <a:off x="3257" y="2138"/>
              <a:ext cx="1639" cy="202"/>
            </a:xfrm>
            <a:prstGeom prst="rect">
              <a:avLst/>
            </a:prstGeom>
            <a:noFill/>
            <a:ln w="38100">
              <a:solidFill>
                <a:schemeClr val="tx1"/>
              </a:solidFill>
              <a:miter lim="800000"/>
            </a:ln>
          </p:spPr>
          <p:txBody>
            <a:bodyPr/>
            <a:lstStyle/>
            <a:p>
              <a:pPr algn="ctr">
                <a:spcBef>
                  <a:spcPct val="0"/>
                </a:spcBef>
              </a:pPr>
              <a:r>
                <a:rPr kumimoji="1" lang="zh-CN" altLang="en-US" sz="1600">
                  <a:latin typeface="黑体" panose="02010609060101010101" pitchFamily="49" charset="-122"/>
                  <a:ea typeface="黑体" panose="02010609060101010101" pitchFamily="49" charset="-122"/>
                </a:rPr>
                <a:t>局部数据</a:t>
              </a:r>
              <a:endParaRPr kumimoji="1" lang="zh-CN" altLang="en-US" sz="1600">
                <a:latin typeface="黑体" panose="02010609060101010101" pitchFamily="49" charset="-122"/>
                <a:ea typeface="黑体" panose="02010609060101010101" pitchFamily="49" charset="-122"/>
              </a:endParaRPr>
            </a:p>
          </p:txBody>
        </p:sp>
        <p:sp>
          <p:nvSpPr>
            <p:cNvPr id="12" name="Text Box 8"/>
            <p:cNvSpPr txBox="1">
              <a:spLocks noChangeArrowheads="1"/>
            </p:cNvSpPr>
            <p:nvPr/>
          </p:nvSpPr>
          <p:spPr bwMode="auto">
            <a:xfrm>
              <a:off x="3257" y="2408"/>
              <a:ext cx="1639" cy="201"/>
            </a:xfrm>
            <a:prstGeom prst="rect">
              <a:avLst/>
            </a:prstGeom>
            <a:noFill/>
            <a:ln w="38100">
              <a:solidFill>
                <a:schemeClr val="tx1"/>
              </a:solidFill>
              <a:miter lim="800000"/>
            </a:ln>
          </p:spPr>
          <p:txBody>
            <a:bodyPr/>
            <a:lstStyle/>
            <a:p>
              <a:pPr algn="ctr">
                <a:spcBef>
                  <a:spcPct val="0"/>
                </a:spcBef>
              </a:pPr>
              <a:r>
                <a:rPr kumimoji="1" lang="zh-CN" altLang="en-US" sz="1600">
                  <a:latin typeface="黑体" panose="02010609060101010101" pitchFamily="49" charset="-122"/>
                  <a:ea typeface="黑体" panose="02010609060101010101" pitchFamily="49" charset="-122"/>
                </a:rPr>
                <a:t>条件变量</a:t>
              </a:r>
              <a:endParaRPr kumimoji="1" lang="zh-CN" altLang="en-US" sz="1600">
                <a:latin typeface="黑体" panose="02010609060101010101" pitchFamily="49" charset="-122"/>
                <a:ea typeface="黑体" panose="02010609060101010101" pitchFamily="49" charset="-122"/>
              </a:endParaRPr>
            </a:p>
          </p:txBody>
        </p:sp>
        <p:sp>
          <p:nvSpPr>
            <p:cNvPr id="13" name="Text Box 9"/>
            <p:cNvSpPr txBox="1">
              <a:spLocks noChangeArrowheads="1"/>
            </p:cNvSpPr>
            <p:nvPr/>
          </p:nvSpPr>
          <p:spPr bwMode="auto">
            <a:xfrm>
              <a:off x="3257" y="2743"/>
              <a:ext cx="1639" cy="269"/>
            </a:xfrm>
            <a:prstGeom prst="rect">
              <a:avLst/>
            </a:prstGeom>
            <a:noFill/>
            <a:ln w="38100">
              <a:solidFill>
                <a:schemeClr val="tx1"/>
              </a:solidFill>
              <a:miter lim="800000"/>
            </a:ln>
          </p:spPr>
          <p:txBody>
            <a:bodyPr tIns="82800" bIns="82800"/>
            <a:lstStyle/>
            <a:p>
              <a:pPr algn="ctr">
                <a:spcBef>
                  <a:spcPct val="0"/>
                </a:spcBef>
              </a:pPr>
              <a:r>
                <a:rPr kumimoji="1" lang="zh-CN" altLang="en-US" sz="1600">
                  <a:latin typeface="黑体" panose="02010609060101010101" pitchFamily="49" charset="-122"/>
                  <a:ea typeface="黑体" panose="02010609060101010101" pitchFamily="49" charset="-122"/>
                </a:rPr>
                <a:t>过程</a:t>
              </a:r>
              <a:r>
                <a:rPr kumimoji="1" lang="en-US" altLang="zh-CN" sz="1600">
                  <a:latin typeface="黑体" panose="02010609060101010101" pitchFamily="49" charset="-122"/>
                  <a:ea typeface="黑体" panose="02010609060101010101" pitchFamily="49" charset="-122"/>
                </a:rPr>
                <a:t>1</a:t>
              </a:r>
              <a:endParaRPr kumimoji="1" lang="en-US" altLang="zh-CN" sz="1600">
                <a:latin typeface="黑体" panose="02010609060101010101" pitchFamily="49" charset="-122"/>
                <a:ea typeface="黑体" panose="02010609060101010101" pitchFamily="49" charset="-122"/>
              </a:endParaRPr>
            </a:p>
          </p:txBody>
        </p:sp>
        <p:sp>
          <p:nvSpPr>
            <p:cNvPr id="14" name="Text Box 10"/>
            <p:cNvSpPr txBox="1">
              <a:spLocks noChangeArrowheads="1"/>
            </p:cNvSpPr>
            <p:nvPr/>
          </p:nvSpPr>
          <p:spPr bwMode="auto">
            <a:xfrm>
              <a:off x="3257" y="3281"/>
              <a:ext cx="1639" cy="269"/>
            </a:xfrm>
            <a:prstGeom prst="rect">
              <a:avLst/>
            </a:prstGeom>
            <a:noFill/>
            <a:ln w="38100">
              <a:solidFill>
                <a:schemeClr val="tx1"/>
              </a:solidFill>
              <a:miter lim="800000"/>
            </a:ln>
          </p:spPr>
          <p:txBody>
            <a:bodyPr tIns="82800" bIns="82800"/>
            <a:lstStyle/>
            <a:p>
              <a:pPr algn="ctr">
                <a:spcBef>
                  <a:spcPct val="0"/>
                </a:spcBef>
              </a:pPr>
              <a:r>
                <a:rPr kumimoji="1" lang="zh-CN" altLang="en-US" sz="1600">
                  <a:latin typeface="黑体" panose="02010609060101010101" pitchFamily="49" charset="-122"/>
                  <a:ea typeface="黑体" panose="02010609060101010101" pitchFamily="49" charset="-122"/>
                </a:rPr>
                <a:t>过程</a:t>
              </a:r>
              <a:r>
                <a:rPr kumimoji="1" lang="en-US" altLang="zh-CN" sz="1600">
                  <a:latin typeface="黑体" panose="02010609060101010101" pitchFamily="49" charset="-122"/>
                  <a:ea typeface="黑体" panose="02010609060101010101" pitchFamily="49" charset="-122"/>
                </a:rPr>
                <a:t>n</a:t>
              </a:r>
              <a:endParaRPr kumimoji="1" lang="en-US" altLang="zh-CN" sz="1600">
                <a:latin typeface="黑体" panose="02010609060101010101" pitchFamily="49" charset="-122"/>
                <a:ea typeface="黑体" panose="02010609060101010101" pitchFamily="49" charset="-122"/>
              </a:endParaRPr>
            </a:p>
          </p:txBody>
        </p:sp>
        <p:sp>
          <p:nvSpPr>
            <p:cNvPr id="15" name="Text Box 11"/>
            <p:cNvSpPr txBox="1">
              <a:spLocks noChangeArrowheads="1"/>
            </p:cNvSpPr>
            <p:nvPr/>
          </p:nvSpPr>
          <p:spPr bwMode="auto">
            <a:xfrm>
              <a:off x="3242" y="4020"/>
              <a:ext cx="835" cy="175"/>
            </a:xfrm>
            <a:prstGeom prst="rect">
              <a:avLst/>
            </a:prstGeom>
            <a:noFill/>
            <a:ln w="38100">
              <a:noFill/>
              <a:miter lim="800000"/>
            </a:ln>
          </p:spPr>
          <p:txBody>
            <a:bodyPr lIns="0" tIns="0" rIns="0" bIns="0"/>
            <a:lstStyle/>
            <a:p>
              <a:pPr algn="ctr">
                <a:spcBef>
                  <a:spcPct val="0"/>
                </a:spcBef>
              </a:pPr>
              <a:r>
                <a:rPr kumimoji="1" lang="zh-CN" altLang="en-US" sz="1600">
                  <a:latin typeface="黑体" panose="02010609060101010101" pitchFamily="49" charset="-122"/>
                  <a:ea typeface="黑体" panose="02010609060101010101" pitchFamily="49" charset="-122"/>
                </a:rPr>
                <a:t>出口</a:t>
              </a:r>
              <a:endParaRPr kumimoji="1" lang="zh-CN" altLang="en-US" sz="1600">
                <a:latin typeface="黑体" panose="02010609060101010101" pitchFamily="49" charset="-122"/>
                <a:ea typeface="黑体" panose="02010609060101010101" pitchFamily="49" charset="-122"/>
              </a:endParaRPr>
            </a:p>
            <a:p>
              <a:pPr algn="ctr">
                <a:spcBef>
                  <a:spcPct val="0"/>
                </a:spcBef>
              </a:pPr>
              <a:endParaRPr kumimoji="1" lang="zh-CN" altLang="en-US" sz="1600">
                <a:latin typeface="黑体" panose="02010609060101010101" pitchFamily="49" charset="-122"/>
                <a:ea typeface="黑体" panose="02010609060101010101" pitchFamily="49" charset="-122"/>
              </a:endParaRPr>
            </a:p>
          </p:txBody>
        </p:sp>
        <p:sp>
          <p:nvSpPr>
            <p:cNvPr id="16" name="Text Box 12"/>
            <p:cNvSpPr txBox="1">
              <a:spLocks noChangeArrowheads="1"/>
            </p:cNvSpPr>
            <p:nvPr/>
          </p:nvSpPr>
          <p:spPr bwMode="auto">
            <a:xfrm>
              <a:off x="3257" y="3684"/>
              <a:ext cx="1639" cy="202"/>
            </a:xfrm>
            <a:prstGeom prst="rect">
              <a:avLst/>
            </a:prstGeom>
            <a:noFill/>
            <a:ln w="38100">
              <a:solidFill>
                <a:schemeClr val="tx1"/>
              </a:solidFill>
              <a:miter lim="800000"/>
            </a:ln>
          </p:spPr>
          <p:txBody>
            <a:bodyPr/>
            <a:lstStyle/>
            <a:p>
              <a:pPr algn="ctr">
                <a:spcBef>
                  <a:spcPct val="0"/>
                </a:spcBef>
              </a:pPr>
              <a:r>
                <a:rPr kumimoji="1" lang="zh-CN" altLang="en-US" sz="1600">
                  <a:latin typeface="黑体" panose="02010609060101010101" pitchFamily="49" charset="-122"/>
                  <a:ea typeface="黑体" panose="02010609060101010101" pitchFamily="49" charset="-122"/>
                </a:rPr>
                <a:t>变量初始化代码</a:t>
              </a:r>
              <a:endParaRPr kumimoji="1" lang="zh-CN" altLang="en-US" sz="1600">
                <a:latin typeface="黑体" panose="02010609060101010101" pitchFamily="49" charset="-122"/>
                <a:ea typeface="黑体" panose="02010609060101010101" pitchFamily="49" charset="-122"/>
              </a:endParaRPr>
            </a:p>
          </p:txBody>
        </p:sp>
        <p:sp>
          <p:nvSpPr>
            <p:cNvPr id="17" name="Line 13"/>
            <p:cNvSpPr>
              <a:spLocks noChangeShapeType="1"/>
            </p:cNvSpPr>
            <p:nvPr/>
          </p:nvSpPr>
          <p:spPr bwMode="auto">
            <a:xfrm>
              <a:off x="4077" y="3953"/>
              <a:ext cx="0" cy="202"/>
            </a:xfrm>
            <a:prstGeom prst="line">
              <a:avLst/>
            </a:prstGeom>
            <a:noFill/>
            <a:ln w="38100">
              <a:solidFill>
                <a:schemeClr val="tx1"/>
              </a:solidFill>
              <a:round/>
              <a:tailEnd type="triangle" w="med" len="med"/>
            </a:ln>
          </p:spPr>
          <p:txBody>
            <a:bodyPr/>
            <a:lstStyle/>
            <a:p>
              <a:endParaRPr lang="zh-CN" altLang="en-US"/>
            </a:p>
          </p:txBody>
        </p:sp>
        <p:sp>
          <p:nvSpPr>
            <p:cNvPr id="18" name="Text Box 14"/>
            <p:cNvSpPr txBox="1">
              <a:spLocks noChangeArrowheads="1"/>
            </p:cNvSpPr>
            <p:nvPr/>
          </p:nvSpPr>
          <p:spPr bwMode="auto">
            <a:xfrm>
              <a:off x="2602" y="1954"/>
              <a:ext cx="836" cy="184"/>
            </a:xfrm>
            <a:prstGeom prst="rect">
              <a:avLst/>
            </a:prstGeom>
            <a:noFill/>
            <a:ln w="38100">
              <a:noFill/>
              <a:miter lim="800000"/>
            </a:ln>
          </p:spPr>
          <p:txBody>
            <a:bodyPr lIns="0" tIns="0" rIns="0" bIns="0"/>
            <a:lstStyle/>
            <a:p>
              <a:pPr algn="ctr">
                <a:spcBef>
                  <a:spcPct val="0"/>
                </a:spcBef>
              </a:pPr>
              <a:r>
                <a:rPr kumimoji="1" lang="zh-CN" altLang="en-US" sz="1600">
                  <a:latin typeface="黑体" panose="02010609060101010101" pitchFamily="49" charset="-122"/>
                  <a:ea typeface="黑体" panose="02010609060101010101" pitchFamily="49" charset="-122"/>
                </a:rPr>
                <a:t>管程</a:t>
              </a:r>
              <a:endParaRPr kumimoji="1" lang="zh-CN" altLang="en-US" sz="1600">
                <a:latin typeface="黑体" panose="02010609060101010101" pitchFamily="49" charset="-122"/>
                <a:ea typeface="黑体" panose="02010609060101010101" pitchFamily="49" charset="-122"/>
              </a:endParaRPr>
            </a:p>
            <a:p>
              <a:pPr algn="ctr">
                <a:spcBef>
                  <a:spcPct val="0"/>
                </a:spcBef>
              </a:pPr>
              <a:endParaRPr kumimoji="1" lang="zh-CN" altLang="en-US" sz="1600">
                <a:latin typeface="黑体" panose="02010609060101010101" pitchFamily="49" charset="-122"/>
                <a:ea typeface="黑体" panose="02010609060101010101" pitchFamily="49" charset="-122"/>
              </a:endParaRPr>
            </a:p>
          </p:txBody>
        </p:sp>
        <p:sp>
          <p:nvSpPr>
            <p:cNvPr id="19" name="Line 15"/>
            <p:cNvSpPr>
              <a:spLocks noChangeShapeType="1"/>
            </p:cNvSpPr>
            <p:nvPr/>
          </p:nvSpPr>
          <p:spPr bwMode="auto">
            <a:xfrm>
              <a:off x="4077" y="1870"/>
              <a:ext cx="0" cy="201"/>
            </a:xfrm>
            <a:prstGeom prst="line">
              <a:avLst/>
            </a:prstGeom>
            <a:noFill/>
            <a:ln w="38100">
              <a:solidFill>
                <a:schemeClr val="tx1"/>
              </a:solidFill>
              <a:round/>
              <a:tailEnd type="triangle" w="med" len="med"/>
            </a:ln>
          </p:spPr>
          <p:txBody>
            <a:bodyPr/>
            <a:lstStyle/>
            <a:p>
              <a:endParaRPr lang="zh-CN" altLang="en-US"/>
            </a:p>
          </p:txBody>
        </p:sp>
        <p:sp>
          <p:nvSpPr>
            <p:cNvPr id="20" name="Text Box 16"/>
            <p:cNvSpPr txBox="1">
              <a:spLocks noChangeArrowheads="1"/>
            </p:cNvSpPr>
            <p:nvPr/>
          </p:nvSpPr>
          <p:spPr bwMode="auto">
            <a:xfrm>
              <a:off x="4405" y="1739"/>
              <a:ext cx="835" cy="198"/>
            </a:xfrm>
            <a:prstGeom prst="rect">
              <a:avLst/>
            </a:prstGeom>
            <a:noFill/>
            <a:ln w="38100">
              <a:noFill/>
              <a:miter lim="800000"/>
            </a:ln>
          </p:spPr>
          <p:txBody>
            <a:bodyPr lIns="0" tIns="0" rIns="0" bIns="0"/>
            <a:lstStyle/>
            <a:p>
              <a:pPr algn="ctr">
                <a:spcBef>
                  <a:spcPct val="0"/>
                </a:spcBef>
              </a:pPr>
              <a:r>
                <a:rPr kumimoji="1" lang="zh-CN" altLang="en-US" sz="1600">
                  <a:latin typeface="黑体" panose="02010609060101010101" pitchFamily="49" charset="-122"/>
                  <a:ea typeface="黑体" panose="02010609060101010101" pitchFamily="49" charset="-122"/>
                </a:rPr>
                <a:t>入口</a:t>
              </a:r>
              <a:endParaRPr kumimoji="1" lang="zh-CN" altLang="en-US" sz="1600">
                <a:latin typeface="黑体" panose="02010609060101010101" pitchFamily="49" charset="-122"/>
                <a:ea typeface="黑体" panose="02010609060101010101" pitchFamily="49" charset="-122"/>
              </a:endParaRPr>
            </a:p>
            <a:p>
              <a:pPr algn="ctr">
                <a:spcBef>
                  <a:spcPct val="0"/>
                </a:spcBef>
              </a:pPr>
              <a:endParaRPr kumimoji="1" lang="zh-CN" altLang="en-US" sz="1600">
                <a:latin typeface="黑体" panose="02010609060101010101" pitchFamily="49" charset="-122"/>
                <a:ea typeface="黑体" panose="02010609060101010101" pitchFamily="49" charset="-122"/>
              </a:endParaRPr>
            </a:p>
          </p:txBody>
        </p:sp>
        <p:sp>
          <p:nvSpPr>
            <p:cNvPr id="21" name="Line 17"/>
            <p:cNvSpPr>
              <a:spLocks noChangeShapeType="1"/>
            </p:cNvSpPr>
            <p:nvPr/>
          </p:nvSpPr>
          <p:spPr bwMode="auto">
            <a:xfrm>
              <a:off x="3913" y="1400"/>
              <a:ext cx="0" cy="470"/>
            </a:xfrm>
            <a:prstGeom prst="line">
              <a:avLst/>
            </a:prstGeom>
            <a:noFill/>
            <a:ln w="38100">
              <a:solidFill>
                <a:schemeClr val="tx1"/>
              </a:solidFill>
              <a:round/>
            </a:ln>
          </p:spPr>
          <p:txBody>
            <a:bodyPr/>
            <a:lstStyle/>
            <a:p>
              <a:endParaRPr lang="zh-CN" altLang="en-US"/>
            </a:p>
          </p:txBody>
        </p:sp>
        <p:sp>
          <p:nvSpPr>
            <p:cNvPr id="22" name="Line 18"/>
            <p:cNvSpPr>
              <a:spLocks noChangeShapeType="1"/>
            </p:cNvSpPr>
            <p:nvPr/>
          </p:nvSpPr>
          <p:spPr bwMode="auto">
            <a:xfrm>
              <a:off x="4241" y="1400"/>
              <a:ext cx="0" cy="470"/>
            </a:xfrm>
            <a:prstGeom prst="line">
              <a:avLst/>
            </a:prstGeom>
            <a:noFill/>
            <a:ln w="38100">
              <a:solidFill>
                <a:schemeClr val="tx1"/>
              </a:solidFill>
              <a:round/>
            </a:ln>
          </p:spPr>
          <p:txBody>
            <a:bodyPr/>
            <a:lstStyle/>
            <a:p>
              <a:endParaRPr lang="zh-CN" altLang="en-US"/>
            </a:p>
          </p:txBody>
        </p:sp>
        <p:sp>
          <p:nvSpPr>
            <p:cNvPr id="23" name="Line 19"/>
            <p:cNvSpPr>
              <a:spLocks noChangeShapeType="1"/>
            </p:cNvSpPr>
            <p:nvPr/>
          </p:nvSpPr>
          <p:spPr bwMode="auto">
            <a:xfrm>
              <a:off x="3913" y="1870"/>
              <a:ext cx="328" cy="0"/>
            </a:xfrm>
            <a:prstGeom prst="line">
              <a:avLst/>
            </a:prstGeom>
            <a:noFill/>
            <a:ln w="38100">
              <a:solidFill>
                <a:schemeClr val="tx1"/>
              </a:solidFill>
              <a:round/>
            </a:ln>
          </p:spPr>
          <p:txBody>
            <a:bodyPr/>
            <a:lstStyle/>
            <a:p>
              <a:endParaRPr lang="zh-CN" altLang="en-US"/>
            </a:p>
          </p:txBody>
        </p:sp>
        <p:sp>
          <p:nvSpPr>
            <p:cNvPr id="24" name="Line 20"/>
            <p:cNvSpPr>
              <a:spLocks noChangeShapeType="1"/>
            </p:cNvSpPr>
            <p:nvPr/>
          </p:nvSpPr>
          <p:spPr bwMode="auto">
            <a:xfrm>
              <a:off x="3913" y="1818"/>
              <a:ext cx="328" cy="0"/>
            </a:xfrm>
            <a:prstGeom prst="line">
              <a:avLst/>
            </a:prstGeom>
            <a:noFill/>
            <a:ln w="38100">
              <a:solidFill>
                <a:schemeClr val="tx1"/>
              </a:solidFill>
              <a:round/>
            </a:ln>
          </p:spPr>
          <p:txBody>
            <a:bodyPr/>
            <a:lstStyle/>
            <a:p>
              <a:endParaRPr lang="zh-CN" altLang="en-US"/>
            </a:p>
          </p:txBody>
        </p:sp>
        <p:sp>
          <p:nvSpPr>
            <p:cNvPr id="25" name="Line 21"/>
            <p:cNvSpPr>
              <a:spLocks noChangeShapeType="1"/>
            </p:cNvSpPr>
            <p:nvPr/>
          </p:nvSpPr>
          <p:spPr bwMode="auto">
            <a:xfrm>
              <a:off x="3913" y="1766"/>
              <a:ext cx="328" cy="0"/>
            </a:xfrm>
            <a:prstGeom prst="line">
              <a:avLst/>
            </a:prstGeom>
            <a:noFill/>
            <a:ln w="38100">
              <a:solidFill>
                <a:schemeClr val="tx1"/>
              </a:solidFill>
              <a:round/>
            </a:ln>
          </p:spPr>
          <p:txBody>
            <a:bodyPr/>
            <a:lstStyle/>
            <a:p>
              <a:endParaRPr lang="zh-CN" altLang="en-US"/>
            </a:p>
          </p:txBody>
        </p:sp>
        <p:sp>
          <p:nvSpPr>
            <p:cNvPr id="26" name="Line 22"/>
            <p:cNvSpPr>
              <a:spLocks noChangeShapeType="1"/>
            </p:cNvSpPr>
            <p:nvPr/>
          </p:nvSpPr>
          <p:spPr bwMode="auto">
            <a:xfrm>
              <a:off x="3913" y="1713"/>
              <a:ext cx="328" cy="0"/>
            </a:xfrm>
            <a:prstGeom prst="line">
              <a:avLst/>
            </a:prstGeom>
            <a:noFill/>
            <a:ln w="38100">
              <a:solidFill>
                <a:schemeClr val="tx1"/>
              </a:solidFill>
              <a:round/>
            </a:ln>
          </p:spPr>
          <p:txBody>
            <a:bodyPr/>
            <a:lstStyle/>
            <a:p>
              <a:endParaRPr lang="zh-CN" altLang="en-US"/>
            </a:p>
          </p:txBody>
        </p:sp>
        <p:sp>
          <p:nvSpPr>
            <p:cNvPr id="27" name="Line 23"/>
            <p:cNvSpPr>
              <a:spLocks noChangeShapeType="1"/>
            </p:cNvSpPr>
            <p:nvPr/>
          </p:nvSpPr>
          <p:spPr bwMode="auto">
            <a:xfrm>
              <a:off x="3913" y="1661"/>
              <a:ext cx="328" cy="0"/>
            </a:xfrm>
            <a:prstGeom prst="line">
              <a:avLst/>
            </a:prstGeom>
            <a:noFill/>
            <a:ln w="38100">
              <a:solidFill>
                <a:schemeClr val="tx1"/>
              </a:solidFill>
              <a:round/>
            </a:ln>
          </p:spPr>
          <p:txBody>
            <a:bodyPr/>
            <a:lstStyle/>
            <a:p>
              <a:endParaRPr lang="zh-CN" altLang="en-US"/>
            </a:p>
          </p:txBody>
        </p:sp>
        <p:sp>
          <p:nvSpPr>
            <p:cNvPr id="28" name="Line 24"/>
            <p:cNvSpPr>
              <a:spLocks noChangeShapeType="1"/>
            </p:cNvSpPr>
            <p:nvPr/>
          </p:nvSpPr>
          <p:spPr bwMode="auto">
            <a:xfrm>
              <a:off x="3913" y="1609"/>
              <a:ext cx="328" cy="0"/>
            </a:xfrm>
            <a:prstGeom prst="line">
              <a:avLst/>
            </a:prstGeom>
            <a:noFill/>
            <a:ln w="38100">
              <a:solidFill>
                <a:schemeClr val="tx1"/>
              </a:solidFill>
              <a:round/>
            </a:ln>
          </p:spPr>
          <p:txBody>
            <a:bodyPr/>
            <a:lstStyle/>
            <a:p>
              <a:endParaRPr lang="zh-CN" altLang="en-US"/>
            </a:p>
          </p:txBody>
        </p:sp>
        <p:sp>
          <p:nvSpPr>
            <p:cNvPr id="29" name="Line 25"/>
            <p:cNvSpPr>
              <a:spLocks noChangeShapeType="1"/>
            </p:cNvSpPr>
            <p:nvPr/>
          </p:nvSpPr>
          <p:spPr bwMode="auto">
            <a:xfrm>
              <a:off x="3913" y="1557"/>
              <a:ext cx="328" cy="0"/>
            </a:xfrm>
            <a:prstGeom prst="line">
              <a:avLst/>
            </a:prstGeom>
            <a:noFill/>
            <a:ln w="38100">
              <a:solidFill>
                <a:schemeClr val="tx1"/>
              </a:solidFill>
              <a:round/>
            </a:ln>
          </p:spPr>
          <p:txBody>
            <a:bodyPr/>
            <a:lstStyle/>
            <a:p>
              <a:endParaRPr lang="zh-CN" altLang="en-US"/>
            </a:p>
          </p:txBody>
        </p:sp>
        <p:sp>
          <p:nvSpPr>
            <p:cNvPr id="30" name="Line 26"/>
            <p:cNvSpPr>
              <a:spLocks noChangeShapeType="1"/>
            </p:cNvSpPr>
            <p:nvPr/>
          </p:nvSpPr>
          <p:spPr bwMode="auto">
            <a:xfrm>
              <a:off x="3913" y="1504"/>
              <a:ext cx="328" cy="0"/>
            </a:xfrm>
            <a:prstGeom prst="line">
              <a:avLst/>
            </a:prstGeom>
            <a:noFill/>
            <a:ln w="38100">
              <a:solidFill>
                <a:schemeClr val="tx1"/>
              </a:solidFill>
              <a:round/>
            </a:ln>
          </p:spPr>
          <p:txBody>
            <a:bodyPr/>
            <a:lstStyle/>
            <a:p>
              <a:endParaRPr lang="zh-CN" altLang="en-US"/>
            </a:p>
          </p:txBody>
        </p:sp>
        <p:sp>
          <p:nvSpPr>
            <p:cNvPr id="31" name="Line 27"/>
            <p:cNvSpPr>
              <a:spLocks noChangeShapeType="1"/>
            </p:cNvSpPr>
            <p:nvPr/>
          </p:nvSpPr>
          <p:spPr bwMode="auto">
            <a:xfrm>
              <a:off x="3913" y="1452"/>
              <a:ext cx="328" cy="0"/>
            </a:xfrm>
            <a:prstGeom prst="line">
              <a:avLst/>
            </a:prstGeom>
            <a:noFill/>
            <a:ln w="38100">
              <a:solidFill>
                <a:schemeClr val="tx1"/>
              </a:solidFill>
              <a:round/>
            </a:ln>
          </p:spPr>
          <p:txBody>
            <a:bodyPr/>
            <a:lstStyle/>
            <a:p>
              <a:endParaRPr lang="zh-CN" altLang="en-US"/>
            </a:p>
          </p:txBody>
        </p:sp>
        <p:sp>
          <p:nvSpPr>
            <p:cNvPr id="32" name="Line 28"/>
            <p:cNvSpPr>
              <a:spLocks noChangeShapeType="1"/>
            </p:cNvSpPr>
            <p:nvPr/>
          </p:nvSpPr>
          <p:spPr bwMode="auto">
            <a:xfrm>
              <a:off x="4077" y="1265"/>
              <a:ext cx="0" cy="202"/>
            </a:xfrm>
            <a:prstGeom prst="line">
              <a:avLst/>
            </a:prstGeom>
            <a:noFill/>
            <a:ln w="38100">
              <a:solidFill>
                <a:schemeClr val="tx1"/>
              </a:solidFill>
              <a:round/>
              <a:tailEnd type="triangle" w="med" len="med"/>
            </a:ln>
          </p:spPr>
          <p:txBody>
            <a:bodyPr/>
            <a:lstStyle/>
            <a:p>
              <a:endParaRPr lang="zh-CN" altLang="en-US"/>
            </a:p>
          </p:txBody>
        </p:sp>
        <p:sp>
          <p:nvSpPr>
            <p:cNvPr id="33" name="Text Box 29"/>
            <p:cNvSpPr txBox="1">
              <a:spLocks noChangeArrowheads="1"/>
            </p:cNvSpPr>
            <p:nvPr/>
          </p:nvSpPr>
          <p:spPr bwMode="auto">
            <a:xfrm>
              <a:off x="4405" y="1308"/>
              <a:ext cx="819" cy="360"/>
            </a:xfrm>
            <a:prstGeom prst="rect">
              <a:avLst/>
            </a:prstGeom>
            <a:noFill/>
            <a:ln w="38100">
              <a:noFill/>
              <a:miter lim="800000"/>
            </a:ln>
          </p:spPr>
          <p:txBody>
            <a:bodyPr lIns="0" tIns="0" rIns="0" bIns="0"/>
            <a:lstStyle/>
            <a:p>
              <a:pPr algn="ctr">
                <a:spcBef>
                  <a:spcPct val="0"/>
                </a:spcBef>
              </a:pPr>
              <a:r>
                <a:rPr kumimoji="1" lang="zh-CN" altLang="en-US" sz="1600">
                  <a:latin typeface="黑体" panose="02010609060101010101" pitchFamily="49" charset="-122"/>
                  <a:ea typeface="黑体" panose="02010609060101010101" pitchFamily="49" charset="-122"/>
                </a:rPr>
                <a:t>等待调用</a:t>
              </a:r>
              <a:endParaRPr kumimoji="1" lang="zh-CN" altLang="en-US" sz="1600">
                <a:latin typeface="黑体" panose="02010609060101010101" pitchFamily="49" charset="-122"/>
                <a:ea typeface="黑体" panose="02010609060101010101" pitchFamily="49" charset="-122"/>
              </a:endParaRPr>
            </a:p>
            <a:p>
              <a:pPr algn="ctr">
                <a:spcBef>
                  <a:spcPct val="0"/>
                </a:spcBef>
              </a:pPr>
              <a:r>
                <a:rPr kumimoji="1" lang="zh-CN" altLang="en-US" sz="1600">
                  <a:latin typeface="黑体" panose="02010609060101010101" pitchFamily="49" charset="-122"/>
                  <a:ea typeface="黑体" panose="02010609060101010101" pitchFamily="49" charset="-122"/>
                </a:rPr>
                <a:t>进程队列</a:t>
              </a:r>
              <a:endParaRPr kumimoji="1" lang="zh-CN" altLang="en-US" sz="1600">
                <a:latin typeface="黑体" panose="02010609060101010101" pitchFamily="49" charset="-122"/>
                <a:ea typeface="黑体" panose="02010609060101010101" pitchFamily="49" charset="-122"/>
              </a:endParaRPr>
            </a:p>
            <a:p>
              <a:pPr algn="ctr">
                <a:spcBef>
                  <a:spcPct val="0"/>
                </a:spcBef>
              </a:pPr>
              <a:endParaRPr kumimoji="1" lang="zh-CN" altLang="en-US" sz="1600">
                <a:latin typeface="黑体" panose="02010609060101010101" pitchFamily="49" charset="-122"/>
                <a:ea typeface="黑体" panose="02010609060101010101" pitchFamily="49" charset="-122"/>
              </a:endParaRPr>
            </a:p>
          </p:txBody>
        </p:sp>
      </p:grpSp>
      <p:sp>
        <p:nvSpPr>
          <p:cNvPr id="34" name="AutoShape 4">
            <a:hlinkClick r:id="rId1" action="ppaction://hlinksldjump" highlightClick="1"/>
          </p:cNvPr>
          <p:cNvSpPr>
            <a:spLocks noChangeArrowheads="1"/>
          </p:cNvSpPr>
          <p:nvPr/>
        </p:nvSpPr>
        <p:spPr bwMode="auto">
          <a:xfrm>
            <a:off x="1259632" y="6216646"/>
            <a:ext cx="576262" cy="400110"/>
          </a:xfrm>
          <a:prstGeom prst="actionButtonForwardNext">
            <a:avLst/>
          </a:prstGeom>
          <a:solidFill>
            <a:schemeClr val="accent1"/>
          </a:solidFill>
          <a:ln w="9525">
            <a:noFill/>
            <a:miter lim="800000"/>
          </a:ln>
          <a:effectLst/>
        </p:spPr>
        <p:txBody>
          <a:bodyPr anchor="ctr">
            <a:spAutoFit/>
          </a:bodyPr>
          <a:lstStyle/>
          <a:p>
            <a:endParaRPr lang="zh-CN" altLang="en-US"/>
          </a:p>
        </p:txBody>
      </p:sp>
      <p:cxnSp>
        <p:nvCxnSpPr>
          <p:cNvPr id="36" name="直接连接符 35"/>
          <p:cNvCxnSpPr/>
          <p:nvPr/>
        </p:nvCxnSpPr>
        <p:spPr bwMode="auto">
          <a:xfrm>
            <a:off x="3491880" y="1484784"/>
            <a:ext cx="1152128"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 name="直接连接符 36"/>
          <p:cNvCxnSpPr/>
          <p:nvPr/>
        </p:nvCxnSpPr>
        <p:spPr bwMode="auto">
          <a:xfrm>
            <a:off x="2123728" y="1988840"/>
            <a:ext cx="1152128"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ox(in)">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ox(in)">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ox(i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in)">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矩形 4"/>
          <p:cNvSpPr/>
          <p:nvPr/>
        </p:nvSpPr>
        <p:spPr>
          <a:xfrm>
            <a:off x="2771800" y="44626"/>
            <a:ext cx="4248472" cy="584775"/>
          </a:xfrm>
          <a:prstGeom prst="rect">
            <a:avLst/>
          </a:prstGeom>
        </p:spPr>
        <p:txBody>
          <a:bodyPr wrap="square">
            <a:spAutoFit/>
          </a:bodyPr>
          <a:lstStyle/>
          <a:p>
            <a:r>
              <a:rPr lang="en-US" altLang="zh-CN" sz="3200" kern="0" dirty="0" smtClean="0">
                <a:solidFill>
                  <a:srgbClr val="0000FF"/>
                </a:solidFill>
                <a:latin typeface="+mn-ea"/>
              </a:rPr>
              <a:t>3.4.4  </a:t>
            </a:r>
            <a:r>
              <a:rPr lang="zh-CN" altLang="en-US" sz="3200" kern="0" dirty="0" smtClean="0">
                <a:solidFill>
                  <a:srgbClr val="0000FF"/>
                </a:solidFill>
                <a:latin typeface="+mn-ea"/>
              </a:rPr>
              <a:t>管程机制</a:t>
            </a:r>
            <a:endParaRPr lang="zh-CN" altLang="en-US" sz="3200" dirty="0"/>
          </a:p>
        </p:txBody>
      </p:sp>
      <p:sp>
        <p:nvSpPr>
          <p:cNvPr id="6" name="矩形 5"/>
          <p:cNvSpPr/>
          <p:nvPr/>
        </p:nvSpPr>
        <p:spPr>
          <a:xfrm>
            <a:off x="467544" y="548680"/>
            <a:ext cx="3240360" cy="523220"/>
          </a:xfrm>
          <a:prstGeom prst="rect">
            <a:avLst/>
          </a:prstGeom>
        </p:spPr>
        <p:txBody>
          <a:bodyPr wrap="square">
            <a:spAutoFit/>
          </a:bodyPr>
          <a:lstStyle/>
          <a:p>
            <a:pPr eaLnBrk="1" hangingPunct="1">
              <a:spcBef>
                <a:spcPct val="0"/>
              </a:spcBef>
            </a:pPr>
            <a:r>
              <a:rPr kumimoji="1" lang="en-US" altLang="zh-CN" sz="2800" dirty="0" smtClean="0">
                <a:solidFill>
                  <a:srgbClr val="C00000"/>
                </a:solidFill>
                <a:latin typeface="Times New Roman" panose="02020603050405020304" pitchFamily="18" charset="0"/>
              </a:rPr>
              <a:t>2</a:t>
            </a:r>
            <a:r>
              <a:rPr kumimoji="1" lang="en-US" altLang="zh-CN" sz="2800" dirty="0" smtClean="0">
                <a:solidFill>
                  <a:srgbClr val="C00000"/>
                </a:solidFill>
                <a:latin typeface="仿宋" panose="02010609060101010101" charset="-122"/>
                <a:ea typeface="仿宋" panose="02010609060101010101" charset="-122"/>
              </a:rPr>
              <a:t>. </a:t>
            </a:r>
            <a:r>
              <a:rPr kumimoji="1" lang="zh-CN" altLang="en-US" sz="2800" dirty="0" smtClean="0">
                <a:solidFill>
                  <a:srgbClr val="C00000"/>
                </a:solidFill>
                <a:latin typeface="仿宋" panose="02010609060101010101" charset="-122"/>
                <a:ea typeface="仿宋" panose="02010609060101010101" charset="-122"/>
              </a:rPr>
              <a:t>管程的定义</a:t>
            </a:r>
            <a:endParaRPr kumimoji="1" lang="zh-CN" altLang="en-US" sz="2800" dirty="0">
              <a:solidFill>
                <a:srgbClr val="C00000"/>
              </a:solidFill>
              <a:latin typeface="仿宋" panose="02010609060101010101" charset="-122"/>
              <a:ea typeface="仿宋" panose="02010609060101010101" charset="-122"/>
            </a:endParaRPr>
          </a:p>
        </p:txBody>
      </p:sp>
      <p:sp>
        <p:nvSpPr>
          <p:cNvPr id="7" name="矩形 6"/>
          <p:cNvSpPr/>
          <p:nvPr/>
        </p:nvSpPr>
        <p:spPr>
          <a:xfrm>
            <a:off x="539552" y="1124745"/>
            <a:ext cx="3744416" cy="461665"/>
          </a:xfrm>
          <a:prstGeom prst="rect">
            <a:avLst/>
          </a:prstGeom>
        </p:spPr>
        <p:txBody>
          <a:bodyPr wrap="square">
            <a:spAutoFit/>
          </a:bodyPr>
          <a:lstStyle/>
          <a:p>
            <a:pPr>
              <a:buFont typeface="Wingdings" panose="05000000000000000000" pitchFamily="2" charset="2"/>
              <a:buChar char="n"/>
            </a:pPr>
            <a:r>
              <a:rPr kumimoji="1" lang="zh-CN" altLang="en-US" sz="2400" dirty="0" smtClean="0">
                <a:solidFill>
                  <a:srgbClr val="7030A0"/>
                </a:solidFill>
              </a:rPr>
              <a:t> 管程特性：</a:t>
            </a:r>
            <a:endParaRPr kumimoji="1" lang="zh-CN" altLang="en-US" sz="2400" dirty="0">
              <a:solidFill>
                <a:srgbClr val="7030A0"/>
              </a:solidFill>
            </a:endParaRPr>
          </a:p>
        </p:txBody>
      </p:sp>
      <p:sp>
        <p:nvSpPr>
          <p:cNvPr id="8" name="矩形 7"/>
          <p:cNvSpPr/>
          <p:nvPr/>
        </p:nvSpPr>
        <p:spPr>
          <a:xfrm>
            <a:off x="323528" y="1556794"/>
            <a:ext cx="5688632" cy="1015663"/>
          </a:xfrm>
          <a:prstGeom prst="rect">
            <a:avLst/>
          </a:prstGeom>
        </p:spPr>
        <p:txBody>
          <a:bodyPr wrap="square">
            <a:spAutoFit/>
          </a:bodyPr>
          <a:lstStyle/>
          <a:p>
            <a:pPr lvl="1" eaLnBrk="1" hangingPunct="1">
              <a:lnSpc>
                <a:spcPct val="150000"/>
              </a:lnSpc>
              <a:spcBef>
                <a:spcPct val="0"/>
              </a:spcBef>
              <a:buClr>
                <a:schemeClr val="tx1"/>
              </a:buClr>
              <a:buFont typeface="Wingdings" panose="05000000000000000000" pitchFamily="2" charset="2"/>
              <a:buChar char="l"/>
            </a:pPr>
            <a:r>
              <a:rPr kumimoji="1" lang="zh-CN" altLang="en-US" dirty="0" smtClean="0">
                <a:latin typeface="Times New Roman" panose="02020603050405020304" pitchFamily="18" charset="0"/>
                <a:ea typeface="仿宋" panose="02010609060101010101" charset="-122"/>
              </a:rPr>
              <a:t>  信息隐蔽性</a:t>
            </a:r>
            <a:endParaRPr kumimoji="1" lang="en-US" altLang="zh-CN" dirty="0" smtClean="0">
              <a:latin typeface="Times New Roman" panose="02020603050405020304" pitchFamily="18" charset="0"/>
              <a:ea typeface="仿宋" panose="02010609060101010101" charset="-122"/>
            </a:endParaRPr>
          </a:p>
          <a:p>
            <a:pPr lvl="1" eaLnBrk="1" hangingPunct="1">
              <a:lnSpc>
                <a:spcPct val="150000"/>
              </a:lnSpc>
              <a:spcBef>
                <a:spcPct val="0"/>
              </a:spcBef>
              <a:buClr>
                <a:schemeClr val="tx1"/>
              </a:buClr>
              <a:buFont typeface="Wingdings" panose="05000000000000000000" pitchFamily="2" charset="2"/>
              <a:buChar char="l"/>
            </a:pPr>
            <a:r>
              <a:rPr lang="en-US" altLang="zh-CN" dirty="0" smtClean="0"/>
              <a:t> </a:t>
            </a:r>
            <a:r>
              <a:rPr lang="zh-CN" altLang="zh-CN" dirty="0" smtClean="0"/>
              <a:t>任一时刻，管程中只能有一个活跃进程</a:t>
            </a:r>
            <a:endParaRPr kumimoji="1" lang="en-US" altLang="zh-CN" dirty="0" smtClean="0">
              <a:latin typeface="Times New Roman" panose="02020603050405020304" pitchFamily="18" charset="0"/>
              <a:ea typeface="仿宋" panose="02010609060101010101" charset="-122"/>
            </a:endParaRPr>
          </a:p>
        </p:txBody>
      </p:sp>
      <p:sp>
        <p:nvSpPr>
          <p:cNvPr id="36" name="AutoShape 4">
            <a:hlinkClick r:id="rId1" action="ppaction://hlinksldjump" highlightClick="1"/>
          </p:cNvPr>
          <p:cNvSpPr>
            <a:spLocks noChangeArrowheads="1"/>
          </p:cNvSpPr>
          <p:nvPr/>
        </p:nvSpPr>
        <p:spPr bwMode="auto">
          <a:xfrm>
            <a:off x="4283770" y="4056406"/>
            <a:ext cx="576262" cy="400110"/>
          </a:xfrm>
          <a:prstGeom prst="actionButtonForwardNext">
            <a:avLst/>
          </a:prstGeom>
          <a:solidFill>
            <a:schemeClr val="accent1"/>
          </a:solidFill>
          <a:ln w="9525">
            <a:noFill/>
            <a:miter lim="800000"/>
          </a:ln>
          <a:effectLst/>
        </p:spPr>
        <p:txBody>
          <a:bodyPr anchor="ctr">
            <a:spAutoFit/>
          </a:bodyPr>
          <a:lstStyle/>
          <a:p>
            <a:endParaRPr lang="zh-CN" altLang="en-US"/>
          </a:p>
        </p:txBody>
      </p:sp>
      <p:sp>
        <p:nvSpPr>
          <p:cNvPr id="37" name="AutoShape 4">
            <a:hlinkClick r:id="rId2" action="ppaction://hlinksldjump" highlightClick="1"/>
          </p:cNvPr>
          <p:cNvSpPr>
            <a:spLocks noChangeArrowheads="1"/>
          </p:cNvSpPr>
          <p:nvPr/>
        </p:nvSpPr>
        <p:spPr bwMode="auto">
          <a:xfrm>
            <a:off x="5939954" y="2112190"/>
            <a:ext cx="576262" cy="400110"/>
          </a:xfrm>
          <a:prstGeom prst="actionButtonForwardNext">
            <a:avLst/>
          </a:prstGeom>
          <a:solidFill>
            <a:schemeClr val="accent1"/>
          </a:solidFill>
          <a:ln w="9525">
            <a:noFill/>
            <a:miter lim="800000"/>
          </a:ln>
          <a:effectLst/>
        </p:spPr>
        <p:txBody>
          <a:bodyPr anchor="ctr">
            <a:spAutoFit/>
          </a:bodyPr>
          <a:lstStyle/>
          <a:p>
            <a:endParaRPr lang="zh-CN" altLang="en-US"/>
          </a:p>
        </p:txBody>
      </p:sp>
      <p:sp>
        <p:nvSpPr>
          <p:cNvPr id="38" name="矩形 37"/>
          <p:cNvSpPr/>
          <p:nvPr/>
        </p:nvSpPr>
        <p:spPr>
          <a:xfrm>
            <a:off x="539552" y="2564904"/>
            <a:ext cx="3240360" cy="523220"/>
          </a:xfrm>
          <a:prstGeom prst="rect">
            <a:avLst/>
          </a:prstGeom>
        </p:spPr>
        <p:txBody>
          <a:bodyPr wrap="square">
            <a:spAutoFit/>
          </a:bodyPr>
          <a:lstStyle/>
          <a:p>
            <a:pPr eaLnBrk="1" hangingPunct="1">
              <a:spcBef>
                <a:spcPct val="0"/>
              </a:spcBef>
            </a:pPr>
            <a:r>
              <a:rPr kumimoji="1" lang="en-US" altLang="zh-CN" sz="2800" dirty="0" smtClean="0">
                <a:solidFill>
                  <a:srgbClr val="C00000"/>
                </a:solidFill>
                <a:latin typeface="Times New Roman" panose="02020603050405020304" pitchFamily="18" charset="0"/>
              </a:rPr>
              <a:t>3</a:t>
            </a:r>
            <a:r>
              <a:rPr kumimoji="1" lang="en-US" altLang="zh-CN" sz="2800" dirty="0" smtClean="0">
                <a:solidFill>
                  <a:srgbClr val="C00000"/>
                </a:solidFill>
                <a:latin typeface="仿宋" panose="02010609060101010101" charset="-122"/>
                <a:ea typeface="仿宋" panose="02010609060101010101" charset="-122"/>
              </a:rPr>
              <a:t>. </a:t>
            </a:r>
            <a:r>
              <a:rPr kumimoji="1" lang="zh-CN" altLang="en-US" sz="2800" dirty="0" smtClean="0">
                <a:solidFill>
                  <a:srgbClr val="C00000"/>
                </a:solidFill>
                <a:latin typeface="仿宋" panose="02010609060101010101" charset="-122"/>
                <a:ea typeface="仿宋" panose="02010609060101010101" charset="-122"/>
              </a:rPr>
              <a:t>条件变量</a:t>
            </a:r>
            <a:endParaRPr kumimoji="1" lang="zh-CN" altLang="en-US" sz="2800" dirty="0">
              <a:solidFill>
                <a:srgbClr val="C00000"/>
              </a:solidFill>
              <a:latin typeface="仿宋" panose="02010609060101010101" charset="-122"/>
              <a:ea typeface="仿宋" panose="02010609060101010101" charset="-122"/>
            </a:endParaRPr>
          </a:p>
        </p:txBody>
      </p:sp>
      <p:sp>
        <p:nvSpPr>
          <p:cNvPr id="39" name="矩形 38"/>
          <p:cNvSpPr/>
          <p:nvPr/>
        </p:nvSpPr>
        <p:spPr>
          <a:xfrm>
            <a:off x="539552" y="3068960"/>
            <a:ext cx="7992888" cy="892552"/>
          </a:xfrm>
          <a:prstGeom prst="rect">
            <a:avLst/>
          </a:prstGeom>
        </p:spPr>
        <p:txBody>
          <a:bodyPr wrap="square">
            <a:spAutoFit/>
          </a:bodyPr>
          <a:lstStyle/>
          <a:p>
            <a:pPr>
              <a:lnSpc>
                <a:spcPct val="130000"/>
              </a:lnSpc>
            </a:pPr>
            <a:r>
              <a:rPr kumimoji="1" lang="zh-CN" altLang="en-US" dirty="0" smtClean="0">
                <a:latin typeface="Times New Roman" panose="02020603050405020304" pitchFamily="18" charset="0"/>
                <a:ea typeface="仿宋" panose="02010609060101010101" charset="-122"/>
              </a:rPr>
              <a:t> 每个独立的条件变量是和进程需要等待的某种原因（或说条件）相联系的，当定义一个条件变量时，系统就建立一个相应的等待队列。</a:t>
            </a:r>
            <a:endParaRPr lang="zh-CN" altLang="en-US" dirty="0"/>
          </a:p>
        </p:txBody>
      </p:sp>
      <p:sp>
        <p:nvSpPr>
          <p:cNvPr id="40" name="矩形 39"/>
          <p:cNvSpPr/>
          <p:nvPr/>
        </p:nvSpPr>
        <p:spPr>
          <a:xfrm>
            <a:off x="467544" y="4005065"/>
            <a:ext cx="4104456" cy="461665"/>
          </a:xfrm>
          <a:prstGeom prst="rect">
            <a:avLst/>
          </a:prstGeom>
        </p:spPr>
        <p:txBody>
          <a:bodyPr wrap="square">
            <a:spAutoFit/>
          </a:bodyPr>
          <a:lstStyle/>
          <a:p>
            <a:pPr>
              <a:buFont typeface="Wingdings" panose="05000000000000000000" pitchFamily="2" charset="2"/>
              <a:buChar char="n"/>
            </a:pPr>
            <a:r>
              <a:rPr kumimoji="1" lang="zh-CN" altLang="en-US" sz="2400" dirty="0" smtClean="0">
                <a:solidFill>
                  <a:srgbClr val="7030A0"/>
                </a:solidFill>
              </a:rPr>
              <a:t> 关于条件变量的操作：</a:t>
            </a:r>
            <a:endParaRPr kumimoji="1" lang="zh-CN" altLang="en-US" sz="2400" dirty="0">
              <a:solidFill>
                <a:srgbClr val="7030A0"/>
              </a:solidFill>
            </a:endParaRPr>
          </a:p>
        </p:txBody>
      </p:sp>
      <p:sp>
        <p:nvSpPr>
          <p:cNvPr id="41" name="矩形 40"/>
          <p:cNvSpPr/>
          <p:nvPr/>
        </p:nvSpPr>
        <p:spPr>
          <a:xfrm>
            <a:off x="251520" y="4509120"/>
            <a:ext cx="5688632" cy="892552"/>
          </a:xfrm>
          <a:prstGeom prst="rect">
            <a:avLst/>
          </a:prstGeom>
        </p:spPr>
        <p:txBody>
          <a:bodyPr wrap="square">
            <a:spAutoFit/>
          </a:bodyPr>
          <a:lstStyle/>
          <a:p>
            <a:pPr lvl="1" eaLnBrk="1" hangingPunct="1">
              <a:lnSpc>
                <a:spcPct val="130000"/>
              </a:lnSpc>
              <a:spcBef>
                <a:spcPct val="0"/>
              </a:spcBef>
              <a:buClr>
                <a:schemeClr val="tx1"/>
              </a:buClr>
            </a:pPr>
            <a:r>
              <a:rPr kumimoji="1" lang="en-US" altLang="zh-CN" dirty="0" err="1" smtClean="0">
                <a:solidFill>
                  <a:srgbClr val="008AF2"/>
                </a:solidFill>
                <a:latin typeface="Times New Roman" panose="02020603050405020304" pitchFamily="18" charset="0"/>
                <a:ea typeface="仿宋" panose="02010609060101010101" charset="-122"/>
              </a:rPr>
              <a:t>C.wait</a:t>
            </a:r>
            <a:r>
              <a:rPr kumimoji="1" lang="en-US" altLang="zh-CN" dirty="0" smtClean="0">
                <a:solidFill>
                  <a:srgbClr val="008AF2"/>
                </a:solidFill>
                <a:latin typeface="Times New Roman" panose="02020603050405020304" pitchFamily="18" charset="0"/>
                <a:ea typeface="仿宋" panose="02010609060101010101" charset="-122"/>
              </a:rPr>
              <a:t>: </a:t>
            </a:r>
            <a:r>
              <a:rPr kumimoji="1" lang="zh-CN" altLang="en-US" dirty="0" smtClean="0">
                <a:latin typeface="Times New Roman" panose="02020603050405020304" pitchFamily="18" charset="0"/>
                <a:ea typeface="仿宋" panose="02010609060101010101" charset="-122"/>
              </a:rPr>
              <a:t>阻塞调用进程，并使管程可用；</a:t>
            </a:r>
            <a:endParaRPr kumimoji="1" lang="zh-CN" altLang="en-US" dirty="0" smtClean="0">
              <a:latin typeface="Times New Roman" panose="02020603050405020304" pitchFamily="18" charset="0"/>
              <a:ea typeface="仿宋" panose="02010609060101010101" charset="-122"/>
            </a:endParaRPr>
          </a:p>
          <a:p>
            <a:pPr lvl="1" eaLnBrk="1" hangingPunct="1">
              <a:lnSpc>
                <a:spcPct val="130000"/>
              </a:lnSpc>
              <a:spcBef>
                <a:spcPct val="0"/>
              </a:spcBef>
              <a:buClr>
                <a:schemeClr val="tx1"/>
              </a:buClr>
            </a:pPr>
            <a:r>
              <a:rPr kumimoji="1" lang="en-US" altLang="zh-CN" dirty="0" err="1" smtClean="0">
                <a:solidFill>
                  <a:srgbClr val="008AF2"/>
                </a:solidFill>
                <a:latin typeface="Times New Roman" panose="02020603050405020304" pitchFamily="18" charset="0"/>
                <a:ea typeface="仿宋" panose="02010609060101010101" charset="-122"/>
              </a:rPr>
              <a:t>C.signal</a:t>
            </a:r>
            <a:r>
              <a:rPr kumimoji="1" lang="en-US" altLang="zh-CN" dirty="0" smtClean="0">
                <a:solidFill>
                  <a:srgbClr val="008AF2"/>
                </a:solidFill>
                <a:latin typeface="Times New Roman" panose="02020603050405020304" pitchFamily="18" charset="0"/>
                <a:ea typeface="仿宋" panose="02010609060101010101" charset="-122"/>
              </a:rPr>
              <a:t>: </a:t>
            </a:r>
            <a:r>
              <a:rPr kumimoji="1" lang="zh-CN" altLang="en-US" dirty="0" smtClean="0">
                <a:latin typeface="Times New Roman" panose="02020603050405020304" pitchFamily="18" charset="0"/>
                <a:ea typeface="仿宋" panose="02010609060101010101" charset="-122"/>
              </a:rPr>
              <a:t>唤醒相应条件变量上的等待进程。</a:t>
            </a:r>
            <a:endParaRPr kumimoji="1" lang="zh-CN" altLang="en-US" dirty="0">
              <a:latin typeface="Times New Roman" panose="02020603050405020304" pitchFamily="18" charset="0"/>
              <a:ea typeface="仿宋" panose="02010609060101010101" charset="-122"/>
            </a:endParaRPr>
          </a:p>
        </p:txBody>
      </p:sp>
      <p:sp>
        <p:nvSpPr>
          <p:cNvPr id="42" name="Text Box 9"/>
          <p:cNvSpPr txBox="1">
            <a:spLocks noChangeArrowheads="1"/>
          </p:cNvSpPr>
          <p:nvPr/>
        </p:nvSpPr>
        <p:spPr bwMode="auto">
          <a:xfrm>
            <a:off x="755278" y="5514618"/>
            <a:ext cx="6048971" cy="938719"/>
          </a:xfrm>
          <a:prstGeom prst="rect">
            <a:avLst/>
          </a:prstGeom>
          <a:solidFill>
            <a:srgbClr val="E8E8E8"/>
          </a:solidFill>
          <a:ln w="9525" algn="ctr">
            <a:solidFill>
              <a:schemeClr val="tx2"/>
            </a:solidFill>
            <a:miter lim="800000"/>
          </a:ln>
          <a:effectLst/>
        </p:spPr>
        <p:txBody>
          <a:bodyPr wrap="square">
            <a:spAutoFit/>
          </a:bodyPr>
          <a:lstStyle/>
          <a:p>
            <a:pPr marL="342900" indent="-342900">
              <a:spcBef>
                <a:spcPct val="50000"/>
              </a:spcBef>
              <a:buFontTx/>
              <a:buChar char="•"/>
            </a:pPr>
            <a:r>
              <a:rPr lang="en-US" altLang="zh-CN" sz="2200" b="0" dirty="0"/>
              <a:t>Java: wait(),notify()</a:t>
            </a:r>
            <a:endParaRPr lang="en-US" altLang="zh-CN" sz="2200" b="0" dirty="0"/>
          </a:p>
          <a:p>
            <a:pPr marL="342900" indent="-342900">
              <a:spcBef>
                <a:spcPct val="50000"/>
              </a:spcBef>
              <a:buFontTx/>
              <a:buChar char="•"/>
            </a:pPr>
            <a:r>
              <a:rPr lang="en-US" altLang="zh-CN" sz="2200" b="0" dirty="0"/>
              <a:t>C#:   </a:t>
            </a:r>
            <a:r>
              <a:rPr lang="en-US" altLang="zh-CN" sz="2200" b="0" dirty="0" err="1"/>
              <a:t>monitor.wait</a:t>
            </a:r>
            <a:r>
              <a:rPr lang="en-US" altLang="zh-CN" sz="2200" b="0" dirty="0"/>
              <a:t>(), </a:t>
            </a:r>
            <a:r>
              <a:rPr lang="en-US" altLang="zh-CN" sz="2200" b="0" dirty="0" err="1"/>
              <a:t>monitor.pulse</a:t>
            </a:r>
            <a:r>
              <a:rPr lang="en-US" altLang="zh-CN" sz="2200" b="0" dirty="0"/>
              <a:t>()</a:t>
            </a:r>
            <a:endParaRPr lang="en-US" altLang="zh-CN" sz="2200" b="0" dirty="0"/>
          </a:p>
        </p:txBody>
      </p:sp>
      <p:sp>
        <p:nvSpPr>
          <p:cNvPr id="43" name="AutoShape 4">
            <a:hlinkClick r:id="rId1" action="ppaction://hlinksldjump" highlightClick="1"/>
          </p:cNvPr>
          <p:cNvSpPr>
            <a:spLocks noChangeArrowheads="1"/>
          </p:cNvSpPr>
          <p:nvPr/>
        </p:nvSpPr>
        <p:spPr bwMode="auto">
          <a:xfrm>
            <a:off x="3131840" y="1608134"/>
            <a:ext cx="576262" cy="400110"/>
          </a:xfrm>
          <a:prstGeom prst="actionButtonForwardNext">
            <a:avLst/>
          </a:prstGeom>
          <a:solidFill>
            <a:schemeClr val="accent1"/>
          </a:solidFill>
          <a:ln w="9525">
            <a:noFill/>
            <a:miter lim="800000"/>
          </a:ln>
          <a:effectLst/>
        </p:spPr>
        <p:txBody>
          <a:bodyPr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ox(in)">
                                      <p:cBhvr>
                                        <p:cTn id="15" dur="500"/>
                                        <p:tgtEl>
                                          <p:spTgt spid="38"/>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box(in)">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box(in)">
                                      <p:cBhvr>
                                        <p:cTn id="23" dur="500"/>
                                        <p:tgtEl>
                                          <p:spTgt spid="40"/>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box(in)">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ox(in)">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8" grpId="0"/>
      <p:bldP spid="39" grpId="0"/>
      <p:bldP spid="40" grpId="0"/>
      <p:bldP spid="41" grpId="0"/>
      <p:bldP spid="42" grpId="0" animBg="1"/>
    </p:bldLst>
  </p:timing>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矩形 30"/>
          <p:cNvSpPr/>
          <p:nvPr/>
        </p:nvSpPr>
        <p:spPr>
          <a:xfrm>
            <a:off x="3419872" y="0"/>
            <a:ext cx="3384376" cy="523220"/>
          </a:xfrm>
          <a:prstGeom prst="rect">
            <a:avLst/>
          </a:prstGeom>
        </p:spPr>
        <p:txBody>
          <a:bodyPr wrap="square">
            <a:spAutoFit/>
          </a:bodyPr>
          <a:lstStyle/>
          <a:p>
            <a:pPr eaLnBrk="1" hangingPunct="1">
              <a:spcBef>
                <a:spcPct val="0"/>
              </a:spcBef>
            </a:pPr>
            <a:r>
              <a:rPr kumimoji="1" lang="en-US" altLang="zh-CN" sz="2800" dirty="0" smtClean="0">
                <a:solidFill>
                  <a:srgbClr val="C00000"/>
                </a:solidFill>
                <a:latin typeface="Times New Roman" panose="02020603050405020304" pitchFamily="18" charset="0"/>
              </a:rPr>
              <a:t>3</a:t>
            </a:r>
            <a:r>
              <a:rPr kumimoji="1" lang="en-US" altLang="zh-CN" sz="2800" dirty="0" smtClean="0">
                <a:solidFill>
                  <a:srgbClr val="C00000"/>
                </a:solidFill>
                <a:latin typeface="仿宋" panose="02010609060101010101" charset="-122"/>
                <a:ea typeface="仿宋" panose="02010609060101010101" charset="-122"/>
              </a:rPr>
              <a:t>.</a:t>
            </a:r>
            <a:r>
              <a:rPr kumimoji="1" lang="zh-CN" altLang="en-US" sz="2800" dirty="0" smtClean="0">
                <a:solidFill>
                  <a:srgbClr val="C00000"/>
                </a:solidFill>
                <a:latin typeface="仿宋" panose="02010609060101010101" charset="-122"/>
                <a:ea typeface="仿宋" panose="02010609060101010101" charset="-122"/>
              </a:rPr>
              <a:t>条件变量</a:t>
            </a:r>
            <a:endParaRPr kumimoji="1" lang="zh-CN" altLang="en-US" sz="2800" dirty="0">
              <a:solidFill>
                <a:srgbClr val="C00000"/>
              </a:solidFill>
              <a:latin typeface="仿宋" panose="02010609060101010101" charset="-122"/>
              <a:ea typeface="仿宋" panose="02010609060101010101" charset="-122"/>
            </a:endParaRPr>
          </a:p>
        </p:txBody>
      </p:sp>
      <p:sp>
        <p:nvSpPr>
          <p:cNvPr id="59597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595969" name="Object 1"/>
          <p:cNvGraphicFramePr>
            <a:graphicFrameLocks noChangeAspect="1"/>
          </p:cNvGraphicFramePr>
          <p:nvPr/>
        </p:nvGraphicFramePr>
        <p:xfrm>
          <a:off x="1835696" y="1049736"/>
          <a:ext cx="7056784" cy="3675408"/>
        </p:xfrm>
        <a:graphic>
          <a:graphicData uri="http://schemas.openxmlformats.org/presentationml/2006/ole">
            <mc:AlternateContent xmlns:mc="http://schemas.openxmlformats.org/markup-compatibility/2006">
              <mc:Choice xmlns:v="urn:schemas-microsoft-com:vml" Requires="v">
                <p:oleObj spid="_x0000_s596043" name="Visio" r:id="rId1" imgW="6108700" imgH="3175000" progId="Visio.Drawing.11">
                  <p:embed/>
                </p:oleObj>
              </mc:Choice>
              <mc:Fallback>
                <p:oleObj name="Visio" r:id="rId1" imgW="6108700" imgH="3175000" progId="Visio.Drawing.11">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049736"/>
                        <a:ext cx="7056784" cy="3675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矩形 34"/>
          <p:cNvSpPr/>
          <p:nvPr/>
        </p:nvSpPr>
        <p:spPr>
          <a:xfrm>
            <a:off x="251520" y="548681"/>
            <a:ext cx="5472608" cy="461665"/>
          </a:xfrm>
          <a:prstGeom prst="rect">
            <a:avLst/>
          </a:prstGeom>
        </p:spPr>
        <p:txBody>
          <a:bodyPr wrap="square">
            <a:spAutoFit/>
          </a:bodyPr>
          <a:lstStyle/>
          <a:p>
            <a:pPr>
              <a:buFont typeface="Wingdings" panose="05000000000000000000" pitchFamily="2" charset="2"/>
              <a:buChar char="n"/>
            </a:pPr>
            <a:r>
              <a:rPr kumimoji="1" lang="zh-CN" altLang="en-US" sz="2400" dirty="0" smtClean="0">
                <a:solidFill>
                  <a:srgbClr val="7030A0"/>
                </a:solidFill>
              </a:rPr>
              <a:t> 引入条件变量后的一个可能问题：</a:t>
            </a:r>
            <a:endParaRPr kumimoji="1" lang="zh-CN" altLang="en-US" sz="2400" dirty="0">
              <a:solidFill>
                <a:srgbClr val="7030A0"/>
              </a:solidFill>
            </a:endParaRPr>
          </a:p>
        </p:txBody>
      </p:sp>
      <p:sp>
        <p:nvSpPr>
          <p:cNvPr id="36" name="矩形 35"/>
          <p:cNvSpPr/>
          <p:nvPr/>
        </p:nvSpPr>
        <p:spPr>
          <a:xfrm>
            <a:off x="251520" y="2132856"/>
            <a:ext cx="3384376" cy="1846659"/>
          </a:xfrm>
          <a:prstGeom prst="rect">
            <a:avLst/>
          </a:prstGeom>
        </p:spPr>
        <p:txBody>
          <a:bodyPr wrap="square">
            <a:spAutoFit/>
          </a:bodyPr>
          <a:lstStyle/>
          <a:p>
            <a:pPr>
              <a:lnSpc>
                <a:spcPct val="140000"/>
              </a:lnSpc>
              <a:spcBef>
                <a:spcPct val="10000"/>
              </a:spcBef>
              <a:buFont typeface="Wingdings" panose="05000000000000000000" pitchFamily="2" charset="2"/>
              <a:buChar char="l"/>
            </a:pPr>
            <a:r>
              <a:rPr lang="zh-CN" altLang="en-US" dirty="0" smtClean="0">
                <a:latin typeface="仿宋" panose="02010609060101010101" charset="-122"/>
                <a:ea typeface="仿宋" panose="02010609060101010101" charset="-122"/>
              </a:rPr>
              <a:t>进程</a:t>
            </a:r>
            <a:r>
              <a:rPr lang="en-US" altLang="zh-CN" dirty="0" smtClean="0">
                <a:latin typeface="仿宋" panose="02010609060101010101" charset="-122"/>
                <a:ea typeface="仿宋" panose="02010609060101010101" charset="-122"/>
              </a:rPr>
              <a:t>Q</a:t>
            </a:r>
            <a:r>
              <a:rPr lang="zh-CN" altLang="en-US" dirty="0" smtClean="0">
                <a:latin typeface="仿宋" panose="02010609060101010101" charset="-122"/>
                <a:ea typeface="仿宋" panose="02010609060101010101" charset="-122"/>
              </a:rPr>
              <a:t>执行</a:t>
            </a:r>
            <a:r>
              <a:rPr lang="en-US" altLang="zh-CN" dirty="0" err="1" smtClean="0">
                <a:latin typeface="仿宋" panose="02010609060101010101" charset="-122"/>
                <a:ea typeface="仿宋" panose="02010609060101010101" charset="-122"/>
              </a:rPr>
              <a:t>C.wait</a:t>
            </a:r>
            <a:r>
              <a:rPr lang="en-US" altLang="zh-CN" dirty="0" smtClean="0">
                <a:latin typeface="仿宋" panose="02010609060101010101" charset="-122"/>
                <a:ea typeface="仿宋" panose="02010609060101010101" charset="-122"/>
              </a:rPr>
              <a:t>()</a:t>
            </a:r>
            <a:r>
              <a:rPr lang="zh-CN" altLang="en-US" dirty="0" smtClean="0">
                <a:latin typeface="仿宋" panose="02010609060101010101" charset="-122"/>
                <a:ea typeface="仿宋" panose="02010609060101010101" charset="-122"/>
              </a:rPr>
              <a:t>阻塞；</a:t>
            </a:r>
            <a:endParaRPr lang="en-US" altLang="zh-CN" dirty="0" smtClean="0">
              <a:latin typeface="仿宋" panose="02010609060101010101" charset="-122"/>
              <a:ea typeface="仿宋" panose="02010609060101010101" charset="-122"/>
            </a:endParaRPr>
          </a:p>
          <a:p>
            <a:pPr>
              <a:lnSpc>
                <a:spcPct val="140000"/>
              </a:lnSpc>
              <a:spcBef>
                <a:spcPct val="10000"/>
              </a:spcBef>
              <a:buFont typeface="Wingdings" panose="05000000000000000000" pitchFamily="2" charset="2"/>
              <a:buChar char="l"/>
            </a:pPr>
            <a:r>
              <a:rPr lang="zh-CN" altLang="en-US" dirty="0" smtClean="0">
                <a:latin typeface="仿宋" panose="02010609060101010101" charset="-122"/>
                <a:ea typeface="仿宋" panose="02010609060101010101" charset="-122"/>
              </a:rPr>
              <a:t>进程</a:t>
            </a:r>
            <a:r>
              <a:rPr lang="en-US" altLang="zh-CN" dirty="0" smtClean="0">
                <a:latin typeface="仿宋" panose="02010609060101010101" charset="-122"/>
                <a:ea typeface="仿宋" panose="02010609060101010101" charset="-122"/>
              </a:rPr>
              <a:t>P</a:t>
            </a:r>
            <a:r>
              <a:rPr lang="zh-CN" altLang="en-US" dirty="0" smtClean="0">
                <a:latin typeface="仿宋" panose="02010609060101010101" charset="-122"/>
                <a:ea typeface="仿宋" panose="02010609060101010101" charset="-122"/>
              </a:rPr>
              <a:t>执行</a:t>
            </a:r>
            <a:r>
              <a:rPr lang="en-US" altLang="zh-CN" dirty="0" err="1" smtClean="0">
                <a:latin typeface="仿宋" panose="02010609060101010101" charset="-122"/>
                <a:ea typeface="仿宋" panose="02010609060101010101" charset="-122"/>
              </a:rPr>
              <a:t>C.signal</a:t>
            </a:r>
            <a:r>
              <a:rPr lang="en-US" altLang="zh-CN" dirty="0" smtClean="0">
                <a:latin typeface="仿宋" panose="02010609060101010101" charset="-122"/>
                <a:ea typeface="仿宋" panose="02010609060101010101" charset="-122"/>
              </a:rPr>
              <a:t>()</a:t>
            </a:r>
            <a:r>
              <a:rPr lang="zh-CN" altLang="en-US" dirty="0" smtClean="0">
                <a:latin typeface="仿宋" panose="02010609060101010101" charset="-122"/>
                <a:ea typeface="仿宋" panose="02010609060101010101" charset="-122"/>
              </a:rPr>
              <a:t>唤醒进程</a:t>
            </a:r>
            <a:r>
              <a:rPr lang="en-US" altLang="zh-CN" dirty="0" smtClean="0">
                <a:latin typeface="仿宋" panose="02010609060101010101" charset="-122"/>
                <a:ea typeface="仿宋" panose="02010609060101010101" charset="-122"/>
              </a:rPr>
              <a:t>Q</a:t>
            </a:r>
            <a:r>
              <a:rPr lang="zh-CN" altLang="en-US" dirty="0" smtClean="0">
                <a:latin typeface="仿宋" panose="02010609060101010101" charset="-122"/>
                <a:ea typeface="仿宋" panose="02010609060101010101" charset="-122"/>
              </a:rPr>
              <a:t>后，管程中有两个活跃进程</a:t>
            </a:r>
            <a:endParaRPr lang="zh-CN" altLang="en-US" dirty="0" smtClean="0">
              <a:latin typeface="仿宋" panose="02010609060101010101" charset="-122"/>
              <a:ea typeface="仿宋" panose="02010609060101010101" charset="-122"/>
            </a:endParaRPr>
          </a:p>
        </p:txBody>
      </p:sp>
      <p:sp>
        <p:nvSpPr>
          <p:cNvPr id="37" name="TextBox 36"/>
          <p:cNvSpPr txBox="1"/>
          <p:nvPr/>
        </p:nvSpPr>
        <p:spPr>
          <a:xfrm>
            <a:off x="251520" y="1700808"/>
            <a:ext cx="1296144" cy="430887"/>
          </a:xfrm>
          <a:prstGeom prst="rect">
            <a:avLst/>
          </a:prstGeom>
          <a:noFill/>
        </p:spPr>
        <p:txBody>
          <a:bodyPr wrap="square" rtlCol="0">
            <a:spAutoFit/>
          </a:bodyPr>
          <a:lstStyle/>
          <a:p>
            <a:r>
              <a:rPr lang="zh-CN" altLang="en-US" sz="2200" dirty="0" smtClean="0">
                <a:solidFill>
                  <a:srgbClr val="008AF2"/>
                </a:solidFill>
              </a:rPr>
              <a:t>问题：</a:t>
            </a:r>
            <a:endParaRPr lang="zh-CN" altLang="en-US" sz="2200" dirty="0">
              <a:solidFill>
                <a:srgbClr val="008AF2"/>
              </a:solidFill>
            </a:endParaRPr>
          </a:p>
        </p:txBody>
      </p:sp>
      <p:sp>
        <p:nvSpPr>
          <p:cNvPr id="38" name="TextBox 37"/>
          <p:cNvSpPr txBox="1"/>
          <p:nvPr/>
        </p:nvSpPr>
        <p:spPr>
          <a:xfrm>
            <a:off x="323528" y="4222250"/>
            <a:ext cx="2304256" cy="430887"/>
          </a:xfrm>
          <a:prstGeom prst="rect">
            <a:avLst/>
          </a:prstGeom>
          <a:noFill/>
        </p:spPr>
        <p:txBody>
          <a:bodyPr wrap="square" rtlCol="0">
            <a:spAutoFit/>
          </a:bodyPr>
          <a:lstStyle/>
          <a:p>
            <a:r>
              <a:rPr lang="zh-CN" altLang="en-US" sz="2200" dirty="0" smtClean="0">
                <a:solidFill>
                  <a:srgbClr val="008AF2"/>
                </a:solidFill>
              </a:rPr>
              <a:t>解决方法：</a:t>
            </a:r>
            <a:endParaRPr lang="zh-CN" altLang="en-US" sz="2200" dirty="0">
              <a:solidFill>
                <a:srgbClr val="008AF2"/>
              </a:solidFill>
            </a:endParaRPr>
          </a:p>
        </p:txBody>
      </p:sp>
      <p:sp>
        <p:nvSpPr>
          <p:cNvPr id="39" name="矩形 38"/>
          <p:cNvSpPr/>
          <p:nvPr/>
        </p:nvSpPr>
        <p:spPr>
          <a:xfrm>
            <a:off x="107504" y="4768117"/>
            <a:ext cx="5976664" cy="984885"/>
          </a:xfrm>
          <a:prstGeom prst="rect">
            <a:avLst/>
          </a:prstGeom>
        </p:spPr>
        <p:txBody>
          <a:bodyPr wrap="square">
            <a:spAutoFit/>
          </a:bodyPr>
          <a:lstStyle/>
          <a:p>
            <a:pPr lvl="1">
              <a:lnSpc>
                <a:spcPct val="140000"/>
              </a:lnSpc>
              <a:spcBef>
                <a:spcPct val="10000"/>
              </a:spcBef>
              <a:buFont typeface="Wingdings" panose="05000000000000000000" pitchFamily="2" charset="2"/>
              <a:buChar char="l"/>
            </a:pPr>
            <a:r>
              <a:rPr lang="en-US" altLang="zh-CN" dirty="0" smtClean="0">
                <a:latin typeface="仿宋" panose="02010609060101010101" charset="-122"/>
                <a:ea typeface="仿宋" panose="02010609060101010101" charset="-122"/>
              </a:rPr>
              <a:t> P</a:t>
            </a:r>
            <a:r>
              <a:rPr lang="zh-CN" altLang="en-US" dirty="0" smtClean="0">
                <a:latin typeface="仿宋" panose="02010609060101010101" charset="-122"/>
                <a:ea typeface="仿宋" panose="02010609060101010101" charset="-122"/>
              </a:rPr>
              <a:t>等待，直到</a:t>
            </a:r>
            <a:r>
              <a:rPr lang="en-US" altLang="zh-CN" dirty="0" smtClean="0">
                <a:latin typeface="仿宋" panose="02010609060101010101" charset="-122"/>
                <a:ea typeface="仿宋" panose="02010609060101010101" charset="-122"/>
              </a:rPr>
              <a:t>Q</a:t>
            </a:r>
            <a:r>
              <a:rPr lang="zh-CN" altLang="en-US" dirty="0" smtClean="0">
                <a:latin typeface="仿宋" panose="02010609060101010101" charset="-122"/>
                <a:ea typeface="仿宋" panose="02010609060101010101" charset="-122"/>
              </a:rPr>
              <a:t>退出管程或等待另一个条件</a:t>
            </a:r>
            <a:endParaRPr lang="zh-CN" altLang="en-US" dirty="0" smtClean="0">
              <a:latin typeface="仿宋" panose="02010609060101010101" charset="-122"/>
              <a:ea typeface="仿宋" panose="02010609060101010101" charset="-122"/>
            </a:endParaRPr>
          </a:p>
          <a:p>
            <a:pPr lvl="1">
              <a:lnSpc>
                <a:spcPct val="140000"/>
              </a:lnSpc>
              <a:spcBef>
                <a:spcPct val="10000"/>
              </a:spcBef>
              <a:buFont typeface="Wingdings" panose="05000000000000000000" pitchFamily="2" charset="2"/>
              <a:buChar char="l"/>
            </a:pPr>
            <a:r>
              <a:rPr lang="en-US" altLang="zh-CN" dirty="0" smtClean="0">
                <a:latin typeface="仿宋" panose="02010609060101010101" charset="-122"/>
                <a:ea typeface="仿宋" panose="02010609060101010101" charset="-122"/>
              </a:rPr>
              <a:t> Q</a:t>
            </a:r>
            <a:r>
              <a:rPr lang="zh-CN" altLang="en-US" dirty="0" smtClean="0">
                <a:latin typeface="仿宋" panose="02010609060101010101" charset="-122"/>
                <a:ea typeface="仿宋" panose="02010609060101010101" charset="-122"/>
              </a:rPr>
              <a:t>等待，直到</a:t>
            </a:r>
            <a:r>
              <a:rPr lang="en-US" altLang="zh-CN" dirty="0" smtClean="0">
                <a:latin typeface="仿宋" panose="02010609060101010101" charset="-122"/>
                <a:ea typeface="仿宋" panose="02010609060101010101" charset="-122"/>
              </a:rPr>
              <a:t>P</a:t>
            </a:r>
            <a:r>
              <a:rPr lang="zh-CN" altLang="en-US" dirty="0" smtClean="0">
                <a:latin typeface="仿宋" panose="02010609060101010101" charset="-122"/>
                <a:ea typeface="仿宋" panose="02010609060101010101" charset="-122"/>
              </a:rPr>
              <a:t>退出管程或等待另一个条件</a:t>
            </a:r>
            <a:endParaRPr lang="zh-CN" altLang="en-US" dirty="0" smtClean="0">
              <a:latin typeface="仿宋" panose="02010609060101010101" charset="-122"/>
              <a:ea typeface="仿宋" panose="02010609060101010101" charset="-122"/>
            </a:endParaRPr>
          </a:p>
        </p:txBody>
      </p:sp>
      <p:sp>
        <p:nvSpPr>
          <p:cNvPr id="40" name="矩形 39"/>
          <p:cNvSpPr/>
          <p:nvPr/>
        </p:nvSpPr>
        <p:spPr>
          <a:xfrm>
            <a:off x="467544" y="5704800"/>
            <a:ext cx="7920880" cy="892552"/>
          </a:xfrm>
          <a:prstGeom prst="rect">
            <a:avLst/>
          </a:prstGeom>
        </p:spPr>
        <p:txBody>
          <a:bodyPr wrap="square">
            <a:spAutoFit/>
          </a:bodyPr>
          <a:lstStyle/>
          <a:p>
            <a:pPr>
              <a:lnSpc>
                <a:spcPct val="130000"/>
              </a:lnSpc>
            </a:pPr>
            <a:r>
              <a:rPr kumimoji="1" lang="en-US" altLang="zh-CN" dirty="0" smtClean="0">
                <a:latin typeface="仿宋" panose="02010609060101010101" charset="-122"/>
                <a:ea typeface="仿宋" panose="02010609060101010101" charset="-122"/>
              </a:rPr>
              <a:t>     Hanson</a:t>
            </a:r>
            <a:r>
              <a:rPr kumimoji="1" lang="zh-CN" altLang="en-US" dirty="0" smtClean="0">
                <a:latin typeface="仿宋" panose="02010609060101010101" charset="-122"/>
                <a:ea typeface="仿宋" panose="02010609060101010101" charset="-122"/>
              </a:rPr>
              <a:t>采用了折中的方法</a:t>
            </a:r>
            <a:r>
              <a:rPr kumimoji="1" lang="en-US" altLang="zh-CN" dirty="0" smtClean="0">
                <a:latin typeface="仿宋" panose="02010609060101010101" charset="-122"/>
                <a:ea typeface="仿宋" panose="02010609060101010101" charset="-122"/>
              </a:rPr>
              <a:t>:</a:t>
            </a:r>
            <a:r>
              <a:rPr kumimoji="1" lang="zh-CN" altLang="en-US" dirty="0" smtClean="0">
                <a:latin typeface="仿宋" panose="02010609060101010101" charset="-122"/>
                <a:ea typeface="仿宋" panose="02010609060101010101" charset="-122"/>
              </a:rPr>
              <a:t>规定</a:t>
            </a:r>
            <a:r>
              <a:rPr kumimoji="1" lang="en-US" altLang="zh-CN" dirty="0" err="1" smtClean="0">
                <a:latin typeface="仿宋" panose="02010609060101010101" charset="-122"/>
                <a:ea typeface="仿宋" panose="02010609060101010101" charset="-122"/>
              </a:rPr>
              <a:t>C.signal</a:t>
            </a:r>
            <a:r>
              <a:rPr kumimoji="1" lang="en-US" altLang="zh-CN" dirty="0" smtClean="0">
                <a:latin typeface="仿宋" panose="02010609060101010101" charset="-122"/>
                <a:ea typeface="仿宋" panose="02010609060101010101" charset="-122"/>
              </a:rPr>
              <a:t>()</a:t>
            </a:r>
            <a:r>
              <a:rPr kumimoji="1" lang="zh-CN" altLang="en-US" dirty="0" smtClean="0">
                <a:latin typeface="仿宋" panose="02010609060101010101" charset="-122"/>
                <a:ea typeface="仿宋" panose="02010609060101010101" charset="-122"/>
              </a:rPr>
              <a:t>为过程体最后一个操作，当进程</a:t>
            </a:r>
            <a:r>
              <a:rPr kumimoji="1" lang="en-US" altLang="zh-CN" dirty="0" smtClean="0">
                <a:latin typeface="仿宋" panose="02010609060101010101" charset="-122"/>
                <a:ea typeface="仿宋" panose="02010609060101010101" charset="-122"/>
              </a:rPr>
              <a:t>P</a:t>
            </a:r>
            <a:r>
              <a:rPr kumimoji="1" lang="zh-CN" altLang="en-US" dirty="0" smtClean="0">
                <a:latin typeface="仿宋" panose="02010609060101010101" charset="-122"/>
                <a:ea typeface="仿宋" panose="02010609060101010101" charset="-122"/>
              </a:rPr>
              <a:t>执行完毕后，</a:t>
            </a:r>
            <a:r>
              <a:rPr kumimoji="1" lang="en-US" altLang="zh-CN" dirty="0" smtClean="0">
                <a:latin typeface="仿宋" panose="02010609060101010101" charset="-122"/>
                <a:ea typeface="仿宋" panose="02010609060101010101" charset="-122"/>
              </a:rPr>
              <a:t>P</a:t>
            </a:r>
            <a:r>
              <a:rPr kumimoji="1" lang="zh-CN" altLang="en-US" dirty="0" smtClean="0">
                <a:latin typeface="仿宋" panose="02010609060101010101" charset="-122"/>
                <a:ea typeface="仿宋" panose="02010609060101010101" charset="-122"/>
              </a:rPr>
              <a:t>退出管程，另一个进程</a:t>
            </a:r>
            <a:r>
              <a:rPr kumimoji="1" lang="en-US" altLang="zh-CN" dirty="0" smtClean="0">
                <a:latin typeface="仿宋" panose="02010609060101010101" charset="-122"/>
                <a:ea typeface="仿宋" panose="02010609060101010101" charset="-122"/>
              </a:rPr>
              <a:t>Q</a:t>
            </a:r>
            <a:r>
              <a:rPr kumimoji="1" lang="zh-CN" altLang="en-US" dirty="0" smtClean="0">
                <a:latin typeface="仿宋" panose="02010609060101010101" charset="-122"/>
                <a:ea typeface="仿宋" panose="02010609060101010101" charset="-122"/>
              </a:rPr>
              <a:t>执行。</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ox(in)">
                                      <p:cBhvr>
                                        <p:cTn id="7" dur="500"/>
                                        <p:tgtEl>
                                          <p:spTgt spid="3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ox(in)">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ox(in)">
                                      <p:cBhvr>
                                        <p:cTn id="15" dur="500"/>
                                        <p:tgtEl>
                                          <p:spTgt spid="38"/>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box(in)">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box(in)">
                                      <p:cBhvr>
                                        <p:cTn id="2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Lst>
  </p:timing>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539552" y="1621244"/>
            <a:ext cx="7848872" cy="4832092"/>
          </a:xfrm>
          <a:prstGeom prst="rect">
            <a:avLst/>
          </a:prstGeom>
          <a:noFill/>
          <a:ln w="9525">
            <a:noFill/>
            <a:miter lim="800000"/>
          </a:ln>
          <a:effectLst/>
        </p:spPr>
        <p:txBody>
          <a:bodyPr wrap="square">
            <a:spAutoFit/>
          </a:bodyPr>
          <a:lstStyle/>
          <a:p>
            <a:pPr eaLnBrk="1" hangingPunct="1">
              <a:spcBef>
                <a:spcPct val="0"/>
              </a:spcBef>
              <a:buClr>
                <a:schemeClr val="tx1"/>
              </a:buClr>
            </a:pPr>
            <a:r>
              <a:rPr kumimoji="1" lang="en-US" altLang="zh-CN" sz="2200" dirty="0" smtClean="0">
                <a:latin typeface="Times New Roman" panose="02020603050405020304" pitchFamily="18" charset="0"/>
                <a:ea typeface="仿宋" panose="02010609060101010101" charset="-122"/>
              </a:rPr>
              <a:t>type </a:t>
            </a:r>
            <a:r>
              <a:rPr kumimoji="1" lang="en-US" altLang="zh-CN" sz="2200" dirty="0">
                <a:latin typeface="Times New Roman" panose="02020603050405020304" pitchFamily="18" charset="0"/>
                <a:ea typeface="仿宋" panose="02010609060101010101" charset="-122"/>
              </a:rPr>
              <a:t>PC=monitor</a:t>
            </a:r>
            <a:endParaRPr kumimoji="1" lang="en-US" altLang="zh-CN" sz="22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200" dirty="0">
                <a:latin typeface="Times New Roman" panose="02020603050405020304" pitchFamily="18" charset="0"/>
                <a:ea typeface="仿宋" panose="02010609060101010101" charset="-122"/>
              </a:rPr>
              <a:t>	in, out, count: </a:t>
            </a:r>
            <a:r>
              <a:rPr kumimoji="1" lang="en-US" altLang="zh-CN" sz="2200" dirty="0" err="1">
                <a:latin typeface="Times New Roman" panose="02020603050405020304" pitchFamily="18" charset="0"/>
                <a:ea typeface="仿宋" panose="02010609060101010101" charset="-122"/>
              </a:rPr>
              <a:t>int</a:t>
            </a:r>
            <a:r>
              <a:rPr kumimoji="1" lang="en-US" altLang="zh-CN" sz="2200" dirty="0">
                <a:latin typeface="Times New Roman" panose="02020603050405020304" pitchFamily="18" charset="0"/>
                <a:ea typeface="仿宋" panose="02010609060101010101" charset="-122"/>
              </a:rPr>
              <a:t>;</a:t>
            </a:r>
            <a:endParaRPr kumimoji="1" lang="en-US" altLang="zh-CN" sz="22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200" dirty="0">
                <a:latin typeface="Times New Roman" panose="02020603050405020304" pitchFamily="18" charset="0"/>
                <a:ea typeface="仿宋" panose="02010609060101010101" charset="-122"/>
              </a:rPr>
              <a:t>          </a:t>
            </a:r>
            <a:r>
              <a:rPr kumimoji="1" lang="en-US" altLang="zh-CN" sz="2200" dirty="0" smtClean="0">
                <a:latin typeface="Times New Roman" panose="02020603050405020304" pitchFamily="18" charset="0"/>
                <a:ea typeface="仿宋" panose="02010609060101010101" charset="-122"/>
              </a:rPr>
              <a:t>   buffer[N]: </a:t>
            </a:r>
            <a:r>
              <a:rPr kumimoji="1" lang="en-US" altLang="zh-CN" sz="2200" dirty="0">
                <a:latin typeface="Times New Roman" panose="02020603050405020304" pitchFamily="18" charset="0"/>
                <a:ea typeface="仿宋" panose="02010609060101010101" charset="-122"/>
              </a:rPr>
              <a:t>item;</a:t>
            </a:r>
            <a:endParaRPr kumimoji="1" lang="en-US" altLang="zh-CN" sz="22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200" dirty="0">
                <a:latin typeface="Times New Roman" panose="02020603050405020304" pitchFamily="18" charset="0"/>
                <a:ea typeface="仿宋" panose="02010609060101010101" charset="-122"/>
              </a:rPr>
              <a:t>	</a:t>
            </a:r>
            <a:r>
              <a:rPr kumimoji="1" lang="en-US" altLang="zh-CN" sz="2200" dirty="0" err="1">
                <a:latin typeface="Times New Roman" panose="02020603050405020304" pitchFamily="18" charset="0"/>
                <a:ea typeface="仿宋" panose="02010609060101010101" charset="-122"/>
              </a:rPr>
              <a:t>notfull,notempty:condition</a:t>
            </a:r>
            <a:r>
              <a:rPr kumimoji="1" lang="en-US" altLang="zh-CN" sz="2200" dirty="0">
                <a:latin typeface="Times New Roman" panose="02020603050405020304" pitchFamily="18" charset="0"/>
                <a:ea typeface="仿宋" panose="02010609060101010101" charset="-122"/>
              </a:rPr>
              <a:t>;	</a:t>
            </a:r>
            <a:endParaRPr kumimoji="1" lang="en-US" altLang="zh-CN" sz="22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200" dirty="0">
                <a:solidFill>
                  <a:schemeClr val="tx2"/>
                </a:solidFill>
                <a:latin typeface="Times New Roman" panose="02020603050405020304" pitchFamily="18" charset="0"/>
                <a:ea typeface="仿宋" panose="02010609060101010101" charset="-122"/>
              </a:rPr>
              <a:t>procedure  put(item)                  </a:t>
            </a:r>
            <a:r>
              <a:rPr kumimoji="1" lang="en-US" altLang="zh-CN" sz="2200" dirty="0" smtClean="0">
                <a:solidFill>
                  <a:schemeClr val="tx2"/>
                </a:solidFill>
                <a:latin typeface="Times New Roman" panose="02020603050405020304" pitchFamily="18" charset="0"/>
                <a:ea typeface="仿宋" panose="02010609060101010101" charset="-122"/>
              </a:rPr>
              <a:t>            </a:t>
            </a:r>
            <a:r>
              <a:rPr kumimoji="1" lang="en-US" altLang="zh-CN" sz="2200" dirty="0">
                <a:solidFill>
                  <a:schemeClr val="tx2"/>
                </a:solidFill>
                <a:latin typeface="Times New Roman" panose="02020603050405020304" pitchFamily="18" charset="0"/>
                <a:ea typeface="仿宋" panose="02010609060101010101" charset="-122"/>
              </a:rPr>
              <a:t>procedure get(item)</a:t>
            </a:r>
            <a:endParaRPr kumimoji="1" lang="en-US" altLang="zh-CN" sz="2200" dirty="0">
              <a:solidFill>
                <a:schemeClr val="tx2"/>
              </a:solidFill>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200" dirty="0">
                <a:latin typeface="Times New Roman" panose="02020603050405020304" pitchFamily="18" charset="0"/>
                <a:ea typeface="仿宋" panose="02010609060101010101" charset="-122"/>
              </a:rPr>
              <a:t>{                                                  </a:t>
            </a:r>
            <a:r>
              <a:rPr kumimoji="1" lang="en-US" altLang="zh-CN" sz="2200" dirty="0" smtClean="0">
                <a:latin typeface="Times New Roman" panose="02020603050405020304" pitchFamily="18" charset="0"/>
                <a:ea typeface="仿宋" panose="02010609060101010101" charset="-122"/>
              </a:rPr>
              <a:t>             </a:t>
            </a:r>
            <a:r>
              <a:rPr kumimoji="1" lang="en-US" altLang="zh-CN" sz="2200" dirty="0">
                <a:latin typeface="Times New Roman" panose="02020603050405020304" pitchFamily="18" charset="0"/>
                <a:ea typeface="仿宋" panose="02010609060101010101" charset="-122"/>
              </a:rPr>
              <a:t>{</a:t>
            </a:r>
            <a:endParaRPr kumimoji="1" lang="en-US" altLang="zh-CN" sz="22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200" dirty="0">
                <a:latin typeface="Times New Roman" panose="02020603050405020304" pitchFamily="18" charset="0"/>
                <a:ea typeface="仿宋" panose="02010609060101010101" charset="-122"/>
              </a:rPr>
              <a:t>    if </a:t>
            </a:r>
            <a:r>
              <a:rPr kumimoji="1" lang="en-US" altLang="zh-CN" sz="2200" dirty="0" smtClean="0">
                <a:latin typeface="Times New Roman" panose="02020603050405020304" pitchFamily="18" charset="0"/>
                <a:ea typeface="仿宋" panose="02010609060101010101" charset="-122"/>
              </a:rPr>
              <a:t>(count==N) </a:t>
            </a:r>
            <a:r>
              <a:rPr kumimoji="1" lang="en-US" altLang="zh-CN" sz="2200" dirty="0">
                <a:latin typeface="Times New Roman" panose="02020603050405020304" pitchFamily="18" charset="0"/>
                <a:ea typeface="仿宋" panose="02010609060101010101" charset="-122"/>
              </a:rPr>
              <a:t>then     </a:t>
            </a:r>
            <a:r>
              <a:rPr kumimoji="1" lang="en-US" altLang="zh-CN" sz="2200" dirty="0" smtClean="0">
                <a:latin typeface="Times New Roman" panose="02020603050405020304" pitchFamily="18" charset="0"/>
                <a:ea typeface="仿宋" panose="02010609060101010101" charset="-122"/>
              </a:rPr>
              <a:t>                           </a:t>
            </a:r>
            <a:r>
              <a:rPr kumimoji="1" lang="en-US" altLang="zh-CN" sz="2200" dirty="0">
                <a:latin typeface="Times New Roman" panose="02020603050405020304" pitchFamily="18" charset="0"/>
                <a:ea typeface="仿宋" panose="02010609060101010101" charset="-122"/>
              </a:rPr>
              <a:t>if </a:t>
            </a:r>
            <a:r>
              <a:rPr kumimoji="1" lang="en-US" altLang="zh-CN" sz="2200" dirty="0" smtClean="0">
                <a:latin typeface="Times New Roman" panose="02020603050405020304" pitchFamily="18" charset="0"/>
                <a:ea typeface="仿宋" panose="02010609060101010101" charset="-122"/>
              </a:rPr>
              <a:t>(count=0) </a:t>
            </a:r>
            <a:r>
              <a:rPr kumimoji="1" lang="en-US" altLang="zh-CN" sz="2200" dirty="0">
                <a:latin typeface="Times New Roman" panose="02020603050405020304" pitchFamily="18" charset="0"/>
                <a:ea typeface="仿宋" panose="02010609060101010101" charset="-122"/>
              </a:rPr>
              <a:t>then     </a:t>
            </a:r>
            <a:endParaRPr kumimoji="1" lang="en-US" altLang="zh-CN" sz="22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200" dirty="0">
                <a:solidFill>
                  <a:srgbClr val="FF0000"/>
                </a:solidFill>
              </a:rPr>
              <a:t>  </a:t>
            </a:r>
            <a:r>
              <a:rPr kumimoji="1" lang="en-US" altLang="zh-CN" sz="2200" dirty="0" smtClean="0">
                <a:solidFill>
                  <a:srgbClr val="FF0000"/>
                </a:solidFill>
              </a:rPr>
              <a:t>      </a:t>
            </a:r>
            <a:r>
              <a:rPr kumimoji="1" lang="en-US" altLang="zh-CN" sz="2200" dirty="0" err="1" smtClean="0">
                <a:solidFill>
                  <a:srgbClr val="FF0000"/>
                </a:solidFill>
              </a:rPr>
              <a:t>notfull.wait</a:t>
            </a:r>
            <a:r>
              <a:rPr kumimoji="1" lang="en-US" altLang="zh-CN" sz="2200" dirty="0" smtClean="0">
                <a:solidFill>
                  <a:srgbClr val="FF0000"/>
                </a:solidFill>
              </a:rPr>
              <a:t>();                                     </a:t>
            </a:r>
            <a:r>
              <a:rPr kumimoji="1" lang="en-US" altLang="zh-CN" sz="2200" dirty="0" err="1" smtClean="0">
                <a:solidFill>
                  <a:srgbClr val="FF0000"/>
                </a:solidFill>
              </a:rPr>
              <a:t>notempty.wait</a:t>
            </a:r>
            <a:r>
              <a:rPr kumimoji="1" lang="en-US" altLang="zh-CN" sz="2200" dirty="0" smtClean="0">
                <a:solidFill>
                  <a:srgbClr val="FF0000"/>
                </a:solidFill>
              </a:rPr>
              <a:t>();</a:t>
            </a:r>
            <a:endParaRPr kumimoji="1" lang="en-US" altLang="zh-CN" sz="2200" dirty="0">
              <a:solidFill>
                <a:srgbClr val="FF0000"/>
              </a:solidFill>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200" dirty="0">
                <a:latin typeface="Times New Roman" panose="02020603050405020304" pitchFamily="18" charset="0"/>
                <a:ea typeface="仿宋" panose="02010609060101010101" charset="-122"/>
              </a:rPr>
              <a:t>    buffer(in)=item;                    </a:t>
            </a:r>
            <a:r>
              <a:rPr kumimoji="1" lang="en-US" altLang="zh-CN" sz="2200" dirty="0" smtClean="0">
                <a:latin typeface="Times New Roman" panose="02020603050405020304" pitchFamily="18" charset="0"/>
                <a:ea typeface="仿宋" panose="02010609060101010101" charset="-122"/>
              </a:rPr>
              <a:t>                </a:t>
            </a:r>
            <a:r>
              <a:rPr kumimoji="1" lang="en-US" altLang="zh-CN" sz="2200" dirty="0" err="1">
                <a:latin typeface="Times New Roman" panose="02020603050405020304" pitchFamily="18" charset="0"/>
                <a:ea typeface="仿宋" panose="02010609060101010101" charset="-122"/>
              </a:rPr>
              <a:t>nextc</a:t>
            </a:r>
            <a:r>
              <a:rPr kumimoji="1" lang="en-US" altLang="zh-CN" sz="2200" dirty="0">
                <a:latin typeface="Times New Roman" panose="02020603050405020304" pitchFamily="18" charset="0"/>
                <a:ea typeface="仿宋" panose="02010609060101010101" charset="-122"/>
              </a:rPr>
              <a:t>=buffer(out);</a:t>
            </a:r>
            <a:endParaRPr kumimoji="1" lang="en-US" altLang="zh-CN" sz="22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200" dirty="0">
                <a:latin typeface="Times New Roman" panose="02020603050405020304" pitchFamily="18" charset="0"/>
                <a:ea typeface="仿宋" panose="02010609060101010101" charset="-122"/>
              </a:rPr>
              <a:t>    in=(in+1)mod </a:t>
            </a:r>
            <a:r>
              <a:rPr kumimoji="1" lang="en-US" altLang="zh-CN" sz="2200" dirty="0" smtClean="0">
                <a:latin typeface="Times New Roman" panose="02020603050405020304" pitchFamily="18" charset="0"/>
                <a:ea typeface="仿宋" panose="02010609060101010101" charset="-122"/>
              </a:rPr>
              <a:t>N;                                    </a:t>
            </a:r>
            <a:r>
              <a:rPr kumimoji="1" lang="en-US" altLang="zh-CN" sz="2200" dirty="0">
                <a:latin typeface="Times New Roman" panose="02020603050405020304" pitchFamily="18" charset="0"/>
                <a:ea typeface="仿宋" panose="02010609060101010101" charset="-122"/>
              </a:rPr>
              <a:t>out=(out+1)mod </a:t>
            </a:r>
            <a:r>
              <a:rPr kumimoji="1" lang="en-US" altLang="zh-CN" sz="2200" dirty="0" smtClean="0">
                <a:latin typeface="Times New Roman" panose="02020603050405020304" pitchFamily="18" charset="0"/>
                <a:ea typeface="仿宋" panose="02010609060101010101" charset="-122"/>
              </a:rPr>
              <a:t>N;</a:t>
            </a:r>
            <a:endParaRPr kumimoji="1" lang="en-US" altLang="zh-CN" sz="22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200" dirty="0">
                <a:latin typeface="Times New Roman" panose="02020603050405020304" pitchFamily="18" charset="0"/>
                <a:ea typeface="仿宋" panose="02010609060101010101" charset="-122"/>
              </a:rPr>
              <a:t>    count=count+1;                  </a:t>
            </a:r>
            <a:r>
              <a:rPr kumimoji="1" lang="en-US" altLang="zh-CN" sz="2200" dirty="0" smtClean="0">
                <a:latin typeface="Times New Roman" panose="02020603050405020304" pitchFamily="18" charset="0"/>
                <a:ea typeface="仿宋" panose="02010609060101010101" charset="-122"/>
              </a:rPr>
              <a:t>                   </a:t>
            </a:r>
            <a:r>
              <a:rPr kumimoji="1" lang="en-US" altLang="zh-CN" sz="2200" dirty="0">
                <a:latin typeface="Times New Roman" panose="02020603050405020304" pitchFamily="18" charset="0"/>
                <a:ea typeface="仿宋" panose="02010609060101010101" charset="-122"/>
              </a:rPr>
              <a:t>count=count-1;</a:t>
            </a:r>
            <a:endParaRPr kumimoji="1" lang="en-US" altLang="zh-CN" sz="22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200" dirty="0">
                <a:latin typeface="Times New Roman" panose="02020603050405020304" pitchFamily="18" charset="0"/>
                <a:ea typeface="仿宋" panose="02010609060101010101" charset="-122"/>
              </a:rPr>
              <a:t>    </a:t>
            </a:r>
            <a:r>
              <a:rPr kumimoji="1" lang="en-US" altLang="zh-CN" sz="2200" dirty="0" err="1" smtClean="0">
                <a:latin typeface="Times New Roman" panose="02020603050405020304" pitchFamily="18" charset="0"/>
                <a:ea typeface="仿宋" panose="02010609060101010101" charset="-122"/>
              </a:rPr>
              <a:t>notempty.signal</a:t>
            </a:r>
            <a:r>
              <a:rPr kumimoji="1" lang="en-US" altLang="zh-CN" sz="2200" dirty="0" smtClean="0">
                <a:latin typeface="Times New Roman" panose="02020603050405020304" pitchFamily="18" charset="0"/>
                <a:ea typeface="仿宋" panose="02010609060101010101" charset="-122"/>
              </a:rPr>
              <a:t>();                                 </a:t>
            </a:r>
            <a:r>
              <a:rPr kumimoji="1" lang="en-US" altLang="zh-CN" sz="2200" dirty="0" err="1" smtClean="0">
                <a:latin typeface="Times New Roman" panose="02020603050405020304" pitchFamily="18" charset="0"/>
                <a:ea typeface="仿宋" panose="02010609060101010101" charset="-122"/>
              </a:rPr>
              <a:t>notfull.signal</a:t>
            </a:r>
            <a:r>
              <a:rPr kumimoji="1" lang="en-US" altLang="zh-CN" sz="2200" dirty="0" smtClean="0">
                <a:latin typeface="Times New Roman" panose="02020603050405020304" pitchFamily="18" charset="0"/>
                <a:ea typeface="仿宋" panose="02010609060101010101" charset="-122"/>
              </a:rPr>
              <a:t>();</a:t>
            </a:r>
            <a:endParaRPr kumimoji="1" lang="en-US" altLang="zh-CN" sz="22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200" dirty="0">
                <a:latin typeface="Times New Roman" panose="02020603050405020304" pitchFamily="18" charset="0"/>
                <a:ea typeface="仿宋" panose="02010609060101010101" charset="-122"/>
              </a:rPr>
              <a:t>}                                                </a:t>
            </a:r>
            <a:r>
              <a:rPr kumimoji="1" lang="en-US" altLang="zh-CN" sz="2200" dirty="0" smtClean="0">
                <a:latin typeface="Times New Roman" panose="02020603050405020304" pitchFamily="18" charset="0"/>
                <a:ea typeface="仿宋" panose="02010609060101010101" charset="-122"/>
              </a:rPr>
              <a:t>               </a:t>
            </a:r>
            <a:r>
              <a:rPr kumimoji="1" lang="en-US" altLang="zh-CN" sz="2200" dirty="0">
                <a:latin typeface="Times New Roman" panose="02020603050405020304" pitchFamily="18" charset="0"/>
                <a:ea typeface="仿宋" panose="02010609060101010101" charset="-122"/>
              </a:rPr>
              <a:t>}</a:t>
            </a:r>
            <a:endParaRPr kumimoji="1" lang="en-US" altLang="zh-CN" sz="22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200" dirty="0">
                <a:latin typeface="Times New Roman" panose="02020603050405020304" pitchFamily="18" charset="0"/>
                <a:ea typeface="仿宋" panose="02010609060101010101" charset="-122"/>
              </a:rPr>
              <a:t>     Begin  in=out=count=0; end</a:t>
            </a:r>
            <a:endParaRPr kumimoji="1" lang="zh-CN" altLang="en-US" sz="2200" dirty="0">
              <a:latin typeface="Times New Roman" panose="02020603050405020304" pitchFamily="18" charset="0"/>
              <a:ea typeface="仿宋" panose="02010609060101010101" charset="-122"/>
            </a:endParaRPr>
          </a:p>
        </p:txBody>
      </p:sp>
      <p:sp>
        <p:nvSpPr>
          <p:cNvPr id="105475" name="Line 6"/>
          <p:cNvSpPr>
            <a:spLocks noChangeShapeType="1"/>
          </p:cNvSpPr>
          <p:nvPr/>
        </p:nvSpPr>
        <p:spPr bwMode="auto">
          <a:xfrm>
            <a:off x="4499992" y="3068960"/>
            <a:ext cx="0" cy="3456384"/>
          </a:xfrm>
          <a:prstGeom prst="line">
            <a:avLst/>
          </a:prstGeom>
          <a:noFill/>
          <a:ln w="28575">
            <a:solidFill>
              <a:schemeClr val="tx1"/>
            </a:solidFill>
            <a:round/>
          </a:ln>
          <a:effectLst/>
        </p:spPr>
        <p:txBody>
          <a:bodyPr wrap="square">
            <a:spAutoFit/>
          </a:bodyPr>
          <a:lstStyle/>
          <a:p>
            <a:endParaRPr lang="zh-CN" altLang="en-US"/>
          </a:p>
        </p:txBody>
      </p:sp>
      <p:sp>
        <p:nvSpPr>
          <p:cNvPr id="105476" name="AutoShape 7">
            <a:hlinkClick r:id="rId1" action="ppaction://hlinksldjump" highlightClick="1"/>
          </p:cNvPr>
          <p:cNvSpPr>
            <a:spLocks noChangeArrowheads="1"/>
          </p:cNvSpPr>
          <p:nvPr/>
        </p:nvSpPr>
        <p:spPr bwMode="auto">
          <a:xfrm>
            <a:off x="8100764" y="6021289"/>
            <a:ext cx="647700" cy="400110"/>
          </a:xfrm>
          <a:prstGeom prst="actionButtonBeginning">
            <a:avLst/>
          </a:prstGeom>
          <a:solidFill>
            <a:srgbClr val="008000"/>
          </a:solidFill>
          <a:ln w="9525">
            <a:noFill/>
            <a:miter lim="800000"/>
          </a:ln>
          <a:effectLst/>
        </p:spPr>
        <p:txBody>
          <a:bodyPr wrap="square" anchor="ctr">
            <a:spAutoFit/>
          </a:bodyPr>
          <a:lstStyle/>
          <a:p>
            <a:endParaRPr lang="zh-CN" altLang="en-US"/>
          </a:p>
        </p:txBody>
      </p:sp>
      <p:sp>
        <p:nvSpPr>
          <p:cNvPr id="6" name="矩形 5"/>
          <p:cNvSpPr/>
          <p:nvPr/>
        </p:nvSpPr>
        <p:spPr>
          <a:xfrm>
            <a:off x="2771800" y="44626"/>
            <a:ext cx="4248472" cy="584775"/>
          </a:xfrm>
          <a:prstGeom prst="rect">
            <a:avLst/>
          </a:prstGeom>
        </p:spPr>
        <p:txBody>
          <a:bodyPr wrap="square">
            <a:spAutoFit/>
          </a:bodyPr>
          <a:lstStyle/>
          <a:p>
            <a:r>
              <a:rPr lang="en-US" altLang="zh-CN" sz="3200" kern="0" dirty="0" smtClean="0">
                <a:solidFill>
                  <a:srgbClr val="0000FF"/>
                </a:solidFill>
                <a:latin typeface="+mn-ea"/>
              </a:rPr>
              <a:t>3.4.4  </a:t>
            </a:r>
            <a:r>
              <a:rPr lang="zh-CN" altLang="en-US" sz="3200" kern="0" dirty="0" smtClean="0">
                <a:solidFill>
                  <a:srgbClr val="0000FF"/>
                </a:solidFill>
                <a:latin typeface="+mn-ea"/>
              </a:rPr>
              <a:t>管程机制</a:t>
            </a:r>
            <a:endParaRPr lang="zh-CN" altLang="en-US" sz="3200" dirty="0"/>
          </a:p>
        </p:txBody>
      </p:sp>
      <p:sp>
        <p:nvSpPr>
          <p:cNvPr id="7" name="矩形 6"/>
          <p:cNvSpPr/>
          <p:nvPr/>
        </p:nvSpPr>
        <p:spPr>
          <a:xfrm>
            <a:off x="467544" y="548680"/>
            <a:ext cx="6408712" cy="523220"/>
          </a:xfrm>
          <a:prstGeom prst="rect">
            <a:avLst/>
          </a:prstGeom>
        </p:spPr>
        <p:txBody>
          <a:bodyPr wrap="square">
            <a:spAutoFit/>
          </a:bodyPr>
          <a:lstStyle/>
          <a:p>
            <a:pPr eaLnBrk="1" hangingPunct="1">
              <a:spcBef>
                <a:spcPct val="0"/>
              </a:spcBef>
            </a:pPr>
            <a:r>
              <a:rPr kumimoji="1" lang="en-US" altLang="zh-CN" sz="2800" dirty="0" smtClean="0">
                <a:solidFill>
                  <a:srgbClr val="C00000"/>
                </a:solidFill>
                <a:latin typeface="Times New Roman" panose="02020603050405020304" pitchFamily="18" charset="0"/>
              </a:rPr>
              <a:t>5</a:t>
            </a:r>
            <a:r>
              <a:rPr kumimoji="1" lang="en-US" altLang="zh-CN" sz="2800" dirty="0" smtClean="0">
                <a:solidFill>
                  <a:srgbClr val="C00000"/>
                </a:solidFill>
                <a:latin typeface="仿宋" panose="02010609060101010101" charset="-122"/>
                <a:ea typeface="仿宋" panose="02010609060101010101" charset="-122"/>
              </a:rPr>
              <a:t>.</a:t>
            </a:r>
            <a:r>
              <a:rPr kumimoji="1" lang="zh-CN" altLang="en-US" sz="2800" dirty="0" smtClean="0">
                <a:solidFill>
                  <a:srgbClr val="C00000"/>
                </a:solidFill>
                <a:latin typeface="仿宋" panose="02010609060101010101" charset="-122"/>
                <a:ea typeface="仿宋" panose="02010609060101010101" charset="-122"/>
              </a:rPr>
              <a:t>利用管程解决生产者</a:t>
            </a:r>
            <a:r>
              <a:rPr kumimoji="1" lang="en-US" altLang="zh-CN" sz="2800" dirty="0" smtClean="0">
                <a:solidFill>
                  <a:srgbClr val="C00000"/>
                </a:solidFill>
                <a:latin typeface="仿宋" panose="02010609060101010101" charset="-122"/>
                <a:ea typeface="仿宋" panose="02010609060101010101" charset="-122"/>
              </a:rPr>
              <a:t>--</a:t>
            </a:r>
            <a:r>
              <a:rPr kumimoji="1" lang="zh-CN" altLang="en-US" sz="2800" dirty="0" smtClean="0">
                <a:solidFill>
                  <a:srgbClr val="C00000"/>
                </a:solidFill>
                <a:latin typeface="仿宋" panose="02010609060101010101" charset="-122"/>
                <a:ea typeface="仿宋" panose="02010609060101010101" charset="-122"/>
              </a:rPr>
              <a:t>消费者问题</a:t>
            </a:r>
            <a:endParaRPr kumimoji="1" lang="zh-CN" altLang="en-US" sz="2800" dirty="0">
              <a:solidFill>
                <a:srgbClr val="C00000"/>
              </a:solidFill>
              <a:latin typeface="仿宋" panose="02010609060101010101" charset="-122"/>
              <a:ea typeface="仿宋" panose="02010609060101010101" charset="-122"/>
            </a:endParaRPr>
          </a:p>
        </p:txBody>
      </p:sp>
      <p:sp>
        <p:nvSpPr>
          <p:cNvPr id="8" name="矩形 7"/>
          <p:cNvSpPr/>
          <p:nvPr/>
        </p:nvSpPr>
        <p:spPr>
          <a:xfrm>
            <a:off x="539552" y="1124745"/>
            <a:ext cx="3312368" cy="461665"/>
          </a:xfrm>
          <a:prstGeom prst="rect">
            <a:avLst/>
          </a:prstGeom>
        </p:spPr>
        <p:txBody>
          <a:bodyPr wrap="square">
            <a:spAutoFit/>
          </a:bodyPr>
          <a:lstStyle/>
          <a:p>
            <a:pPr>
              <a:buFont typeface="Wingdings" panose="05000000000000000000" pitchFamily="2" charset="2"/>
              <a:buChar char="n"/>
            </a:pPr>
            <a:r>
              <a:rPr kumimoji="1" lang="zh-CN" altLang="en-US" sz="2400" dirty="0" smtClean="0">
                <a:solidFill>
                  <a:srgbClr val="7030A0"/>
                </a:solidFill>
              </a:rPr>
              <a:t> </a:t>
            </a:r>
            <a:r>
              <a:rPr kumimoji="1" lang="en-US" altLang="zh-CN" sz="2400" dirty="0" smtClean="0">
                <a:solidFill>
                  <a:srgbClr val="7030A0"/>
                </a:solidFill>
              </a:rPr>
              <a:t>PC</a:t>
            </a:r>
            <a:r>
              <a:rPr kumimoji="1" lang="zh-CN" altLang="en-US" sz="2400" dirty="0" smtClean="0">
                <a:solidFill>
                  <a:srgbClr val="7030A0"/>
                </a:solidFill>
              </a:rPr>
              <a:t>管程定义：</a:t>
            </a:r>
            <a:endParaRPr kumimoji="1" lang="zh-CN" altLang="en-US" sz="2400" dirty="0">
              <a:solidFill>
                <a:srgbClr val="7030A0"/>
              </a:solidFill>
            </a:endParaRPr>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467866" y="1916832"/>
            <a:ext cx="8352606" cy="3046988"/>
          </a:xfrm>
          <a:prstGeom prst="rect">
            <a:avLst/>
          </a:prstGeom>
          <a:noFill/>
          <a:ln w="9525">
            <a:noFill/>
            <a:miter lim="800000"/>
          </a:ln>
          <a:effectLst/>
        </p:spPr>
        <p:txBody>
          <a:bodyPr wrap="square">
            <a:spAutoFit/>
          </a:bodyPr>
          <a:lstStyle/>
          <a:p>
            <a:pPr eaLnBrk="1" hangingPunct="1">
              <a:spcBef>
                <a:spcPct val="0"/>
              </a:spcBef>
              <a:buClr>
                <a:schemeClr val="tx1"/>
              </a:buClr>
              <a:buFont typeface="Wingdings" panose="05000000000000000000" pitchFamily="2" charset="2"/>
              <a:buNone/>
            </a:pPr>
            <a:r>
              <a:rPr kumimoji="1" lang="en-US" altLang="zh-CN" sz="2400" dirty="0" smtClean="0">
                <a:solidFill>
                  <a:schemeClr val="tx2"/>
                </a:solidFill>
                <a:latin typeface="Times New Roman" panose="02020603050405020304" pitchFamily="18" charset="0"/>
                <a:ea typeface="仿宋" panose="02010609060101010101" charset="-122"/>
              </a:rPr>
              <a:t>procedure  </a:t>
            </a:r>
            <a:r>
              <a:rPr kumimoji="1" lang="en-US" altLang="zh-CN" sz="2400" dirty="0">
                <a:solidFill>
                  <a:schemeClr val="tx2"/>
                </a:solidFill>
                <a:latin typeface="Times New Roman" panose="02020603050405020304" pitchFamily="18" charset="0"/>
                <a:ea typeface="仿宋" panose="02010609060101010101" charset="-122"/>
              </a:rPr>
              <a:t>producer                 </a:t>
            </a:r>
            <a:r>
              <a:rPr kumimoji="1" lang="en-US" altLang="zh-CN" sz="2400" dirty="0" smtClean="0">
                <a:solidFill>
                  <a:schemeClr val="tx2"/>
                </a:solidFill>
                <a:latin typeface="Times New Roman" panose="02020603050405020304" pitchFamily="18" charset="0"/>
                <a:ea typeface="仿宋" panose="02010609060101010101" charset="-122"/>
              </a:rPr>
              <a:t>          </a:t>
            </a:r>
            <a:r>
              <a:rPr kumimoji="1" lang="en-US" altLang="zh-CN" sz="2400" dirty="0">
                <a:solidFill>
                  <a:schemeClr val="tx2"/>
                </a:solidFill>
                <a:latin typeface="Times New Roman" panose="02020603050405020304" pitchFamily="18" charset="0"/>
                <a:ea typeface="仿宋" panose="02010609060101010101" charset="-122"/>
              </a:rPr>
              <a:t>procedure consumer</a:t>
            </a:r>
            <a:endParaRPr kumimoji="1" lang="en-US" altLang="zh-CN" sz="2400" dirty="0">
              <a:solidFill>
                <a:schemeClr val="tx2"/>
              </a:solidFill>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400" dirty="0">
                <a:latin typeface="Times New Roman" panose="02020603050405020304" pitchFamily="18" charset="0"/>
                <a:ea typeface="仿宋" panose="02010609060101010101" charset="-122"/>
              </a:rPr>
              <a:t>{                                               </a:t>
            </a:r>
            <a:r>
              <a:rPr kumimoji="1" lang="en-US" altLang="zh-CN" sz="2400" dirty="0" smtClean="0">
                <a:latin typeface="Times New Roman" panose="02020603050405020304" pitchFamily="18" charset="0"/>
                <a:ea typeface="仿宋" panose="02010609060101010101" charset="-122"/>
              </a:rPr>
              <a:t>             </a:t>
            </a:r>
            <a:r>
              <a:rPr kumimoji="1" lang="en-US" altLang="zh-CN" sz="2400" dirty="0">
                <a:latin typeface="Times New Roman" panose="02020603050405020304" pitchFamily="18" charset="0"/>
                <a:ea typeface="仿宋" panose="02010609060101010101" charset="-122"/>
              </a:rPr>
              <a:t>{</a:t>
            </a:r>
            <a:endParaRPr kumimoji="1" lang="en-US" altLang="zh-CN" sz="24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400" dirty="0">
                <a:latin typeface="Times New Roman" panose="02020603050405020304" pitchFamily="18" charset="0"/>
                <a:ea typeface="仿宋" panose="02010609060101010101" charset="-122"/>
              </a:rPr>
              <a:t>    while(true)                        </a:t>
            </a:r>
            <a:r>
              <a:rPr kumimoji="1" lang="en-US" altLang="zh-CN" sz="2400" dirty="0" smtClean="0">
                <a:latin typeface="Times New Roman" panose="02020603050405020304" pitchFamily="18" charset="0"/>
                <a:ea typeface="仿宋" panose="02010609060101010101" charset="-122"/>
              </a:rPr>
              <a:t>                   </a:t>
            </a:r>
            <a:r>
              <a:rPr kumimoji="1" lang="en-US" altLang="zh-CN" sz="2400" dirty="0">
                <a:latin typeface="Times New Roman" panose="02020603050405020304" pitchFamily="18" charset="0"/>
                <a:ea typeface="仿宋" panose="02010609060101010101" charset="-122"/>
              </a:rPr>
              <a:t>while(true)</a:t>
            </a:r>
            <a:endParaRPr kumimoji="1" lang="en-US" altLang="zh-CN" sz="24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400" dirty="0">
                <a:latin typeface="Times New Roman" panose="02020603050405020304" pitchFamily="18" charset="0"/>
                <a:ea typeface="仿宋" panose="02010609060101010101" charset="-122"/>
              </a:rPr>
              <a:t>      {                                          </a:t>
            </a:r>
            <a:r>
              <a:rPr kumimoji="1" lang="en-US" altLang="zh-CN" sz="2400" dirty="0" smtClean="0">
                <a:latin typeface="Times New Roman" panose="02020603050405020304" pitchFamily="18" charset="0"/>
                <a:ea typeface="仿宋" panose="02010609060101010101" charset="-122"/>
              </a:rPr>
              <a:t>               </a:t>
            </a:r>
            <a:r>
              <a:rPr kumimoji="1" lang="en-US" altLang="zh-CN" sz="2400" dirty="0">
                <a:latin typeface="Times New Roman" panose="02020603050405020304" pitchFamily="18" charset="0"/>
                <a:ea typeface="仿宋" panose="02010609060101010101" charset="-122"/>
              </a:rPr>
              <a:t>{</a:t>
            </a:r>
            <a:endParaRPr kumimoji="1" lang="en-US" altLang="zh-CN" sz="24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400" dirty="0">
                <a:latin typeface="Times New Roman" panose="02020603050405020304" pitchFamily="18" charset="0"/>
                <a:ea typeface="仿宋" panose="02010609060101010101" charset="-122"/>
              </a:rPr>
              <a:t>         producer an item ;           </a:t>
            </a:r>
            <a:r>
              <a:rPr kumimoji="1" lang="en-US" altLang="zh-CN" sz="2400" dirty="0" smtClean="0">
                <a:latin typeface="Times New Roman" panose="02020603050405020304" pitchFamily="18" charset="0"/>
                <a:ea typeface="仿宋" panose="02010609060101010101" charset="-122"/>
              </a:rPr>
              <a:t>                 </a:t>
            </a:r>
            <a:r>
              <a:rPr kumimoji="1" lang="en-US" altLang="zh-CN" sz="2400" dirty="0" err="1">
                <a:latin typeface="Times New Roman" panose="02020603050405020304" pitchFamily="18" charset="0"/>
                <a:ea typeface="仿宋" panose="02010609060101010101" charset="-122"/>
              </a:rPr>
              <a:t>PC.get</a:t>
            </a:r>
            <a:r>
              <a:rPr kumimoji="1" lang="en-US" altLang="zh-CN" sz="2400" dirty="0">
                <a:latin typeface="Times New Roman" panose="02020603050405020304" pitchFamily="18" charset="0"/>
                <a:ea typeface="仿宋" panose="02010609060101010101" charset="-122"/>
              </a:rPr>
              <a:t>(item); </a:t>
            </a:r>
            <a:endParaRPr kumimoji="1" lang="en-US" altLang="zh-CN" sz="24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400" dirty="0">
                <a:latin typeface="Times New Roman" panose="02020603050405020304" pitchFamily="18" charset="0"/>
                <a:ea typeface="仿宋" panose="02010609060101010101" charset="-122"/>
              </a:rPr>
              <a:t>         </a:t>
            </a:r>
            <a:r>
              <a:rPr kumimoji="1" lang="en-US" altLang="zh-CN" sz="2400" dirty="0" err="1">
                <a:latin typeface="Times New Roman" panose="02020603050405020304" pitchFamily="18" charset="0"/>
                <a:ea typeface="仿宋" panose="02010609060101010101" charset="-122"/>
              </a:rPr>
              <a:t>PC.put</a:t>
            </a:r>
            <a:r>
              <a:rPr kumimoji="1" lang="en-US" altLang="zh-CN" sz="2400" dirty="0">
                <a:latin typeface="Times New Roman" panose="02020603050405020304" pitchFamily="18" charset="0"/>
                <a:ea typeface="仿宋" panose="02010609060101010101" charset="-122"/>
              </a:rPr>
              <a:t>(item);                   </a:t>
            </a:r>
            <a:r>
              <a:rPr kumimoji="1" lang="en-US" altLang="zh-CN" sz="2400" dirty="0" smtClean="0">
                <a:latin typeface="Times New Roman" panose="02020603050405020304" pitchFamily="18" charset="0"/>
                <a:ea typeface="仿宋" panose="02010609060101010101" charset="-122"/>
              </a:rPr>
              <a:t>                 </a:t>
            </a:r>
            <a:r>
              <a:rPr kumimoji="1" lang="en-US" altLang="zh-CN" sz="2400" dirty="0">
                <a:latin typeface="Times New Roman" panose="02020603050405020304" pitchFamily="18" charset="0"/>
                <a:ea typeface="仿宋" panose="02010609060101010101" charset="-122"/>
              </a:rPr>
              <a:t>consume the item;</a:t>
            </a:r>
            <a:endParaRPr kumimoji="1" lang="en-US" altLang="zh-CN" sz="24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400" dirty="0">
                <a:latin typeface="Times New Roman" panose="02020603050405020304" pitchFamily="18" charset="0"/>
                <a:ea typeface="仿宋" panose="02010609060101010101" charset="-122"/>
              </a:rPr>
              <a:t>      }                                              </a:t>
            </a:r>
            <a:r>
              <a:rPr kumimoji="1" lang="en-US" altLang="zh-CN" sz="2400" dirty="0" smtClean="0">
                <a:latin typeface="Times New Roman" panose="02020603050405020304" pitchFamily="18" charset="0"/>
                <a:ea typeface="仿宋" panose="02010609060101010101" charset="-122"/>
              </a:rPr>
              <a:t>            </a:t>
            </a:r>
            <a:r>
              <a:rPr kumimoji="1" lang="en-US" altLang="zh-CN" sz="2400" dirty="0">
                <a:latin typeface="Times New Roman" panose="02020603050405020304" pitchFamily="18" charset="0"/>
                <a:ea typeface="仿宋" panose="02010609060101010101" charset="-122"/>
              </a:rPr>
              <a:t>}</a:t>
            </a:r>
            <a:endParaRPr kumimoji="1" lang="en-US" altLang="zh-CN" sz="24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400" dirty="0"/>
              <a:t>}                                                   </a:t>
            </a:r>
            <a:r>
              <a:rPr kumimoji="1" lang="en-US" altLang="zh-CN" sz="2400" dirty="0" smtClean="0"/>
              <a:t>   </a:t>
            </a:r>
            <a:r>
              <a:rPr kumimoji="1" lang="en-US" altLang="zh-CN" sz="2400" dirty="0"/>
              <a:t>}</a:t>
            </a:r>
            <a:r>
              <a:rPr kumimoji="1" lang="en-US" altLang="zh-CN" sz="2400" b="0" dirty="0">
                <a:latin typeface="Times New Roman" panose="02020603050405020304" pitchFamily="18" charset="0"/>
                <a:ea typeface="仿宋" panose="02010609060101010101" charset="-122"/>
              </a:rPr>
              <a:t>     </a:t>
            </a:r>
            <a:endParaRPr kumimoji="1" lang="zh-CN" altLang="en-US" sz="2400" b="0" dirty="0">
              <a:latin typeface="Times New Roman" panose="02020603050405020304" pitchFamily="18" charset="0"/>
              <a:ea typeface="仿宋" panose="02010609060101010101" charset="-122"/>
            </a:endParaRPr>
          </a:p>
        </p:txBody>
      </p:sp>
      <p:sp>
        <p:nvSpPr>
          <p:cNvPr id="106499" name="Line 3"/>
          <p:cNvSpPr>
            <a:spLocks noChangeShapeType="1"/>
          </p:cNvSpPr>
          <p:nvPr/>
        </p:nvSpPr>
        <p:spPr bwMode="auto">
          <a:xfrm>
            <a:off x="4643438" y="1844677"/>
            <a:ext cx="0" cy="3313113"/>
          </a:xfrm>
          <a:prstGeom prst="line">
            <a:avLst/>
          </a:prstGeom>
          <a:noFill/>
          <a:ln w="28575">
            <a:solidFill>
              <a:schemeClr val="tx1"/>
            </a:solidFill>
            <a:round/>
          </a:ln>
          <a:effectLst/>
        </p:spPr>
        <p:txBody>
          <a:bodyPr>
            <a:spAutoFit/>
          </a:bodyPr>
          <a:lstStyle/>
          <a:p>
            <a:endParaRPr lang="zh-CN" altLang="en-US" sz="2400"/>
          </a:p>
        </p:txBody>
      </p:sp>
      <p:sp>
        <p:nvSpPr>
          <p:cNvPr id="223236" name="Line 4"/>
          <p:cNvSpPr>
            <a:spLocks noChangeShapeType="1"/>
          </p:cNvSpPr>
          <p:nvPr/>
        </p:nvSpPr>
        <p:spPr bwMode="auto">
          <a:xfrm>
            <a:off x="1835523" y="4149082"/>
            <a:ext cx="0" cy="576263"/>
          </a:xfrm>
          <a:prstGeom prst="line">
            <a:avLst/>
          </a:prstGeom>
          <a:noFill/>
          <a:ln w="38100">
            <a:solidFill>
              <a:schemeClr val="tx2"/>
            </a:solidFill>
            <a:prstDash val="dash"/>
            <a:round/>
            <a:tailEnd type="triangle" w="med" len="med"/>
          </a:ln>
          <a:effectLst/>
        </p:spPr>
        <p:txBody>
          <a:bodyPr wrap="square">
            <a:spAutoFit/>
          </a:bodyPr>
          <a:lstStyle/>
          <a:p>
            <a:endParaRPr lang="zh-CN" altLang="en-US" sz="2400"/>
          </a:p>
        </p:txBody>
      </p:sp>
      <p:sp>
        <p:nvSpPr>
          <p:cNvPr id="106501" name="Text Box 5"/>
          <p:cNvSpPr txBox="1">
            <a:spLocks noChangeArrowheads="1"/>
          </p:cNvSpPr>
          <p:nvPr/>
        </p:nvSpPr>
        <p:spPr bwMode="auto">
          <a:xfrm>
            <a:off x="827090" y="4941889"/>
            <a:ext cx="3887787" cy="830997"/>
          </a:xfrm>
          <a:prstGeom prst="rect">
            <a:avLst/>
          </a:prstGeom>
          <a:noFill/>
          <a:ln w="9525" algn="ctr">
            <a:noFill/>
            <a:miter lim="800000"/>
          </a:ln>
          <a:effectLst/>
        </p:spPr>
        <p:txBody>
          <a:bodyPr>
            <a:spAutoFit/>
          </a:bodyPr>
          <a:lstStyle/>
          <a:p>
            <a:pPr marL="457200" indent="-457200" eaLnBrk="1" hangingPunct="1">
              <a:lnSpc>
                <a:spcPct val="200000"/>
              </a:lnSpc>
              <a:spcBef>
                <a:spcPct val="50000"/>
              </a:spcBef>
            </a:pPr>
            <a:endParaRPr kumimoji="1" lang="zh-CN" altLang="en-US" sz="2400"/>
          </a:p>
        </p:txBody>
      </p:sp>
      <p:sp>
        <p:nvSpPr>
          <p:cNvPr id="223239" name="Text Box 7"/>
          <p:cNvSpPr txBox="1">
            <a:spLocks noChangeArrowheads="1"/>
          </p:cNvSpPr>
          <p:nvPr/>
        </p:nvSpPr>
        <p:spPr bwMode="auto">
          <a:xfrm>
            <a:off x="899593" y="4763445"/>
            <a:ext cx="3024337" cy="1200329"/>
          </a:xfrm>
          <a:prstGeom prst="rect">
            <a:avLst/>
          </a:prstGeom>
          <a:noFill/>
          <a:ln w="28575">
            <a:solidFill>
              <a:schemeClr val="accent1"/>
            </a:solidFill>
            <a:miter lim="800000"/>
          </a:ln>
          <a:effectLst/>
        </p:spPr>
        <p:txBody>
          <a:bodyPr wrap="square">
            <a:spAutoFit/>
          </a:bodyPr>
          <a:lstStyle/>
          <a:p>
            <a:pPr eaLnBrk="1" hangingPunct="1">
              <a:spcBef>
                <a:spcPct val="0"/>
              </a:spcBef>
            </a:pPr>
            <a:r>
              <a:rPr kumimoji="1" lang="en-US" altLang="zh-CN" sz="2400" dirty="0">
                <a:latin typeface="Times New Roman" panose="02020603050405020304" pitchFamily="18" charset="0"/>
                <a:ea typeface="仿宋" panose="02010609060101010101" charset="-122"/>
              </a:rPr>
              <a:t>         </a:t>
            </a:r>
            <a:r>
              <a:rPr kumimoji="1" lang="en-US" altLang="zh-CN" sz="2400" dirty="0" err="1">
                <a:latin typeface="Times New Roman" panose="02020603050405020304" pitchFamily="18" charset="0"/>
                <a:ea typeface="仿宋" panose="02010609060101010101" charset="-122"/>
              </a:rPr>
              <a:t>monitor.enter</a:t>
            </a:r>
            <a:r>
              <a:rPr kumimoji="1" lang="en-US" altLang="zh-CN" sz="2400" dirty="0">
                <a:latin typeface="Times New Roman" panose="02020603050405020304" pitchFamily="18" charset="0"/>
                <a:ea typeface="仿宋" panose="02010609060101010101" charset="-122"/>
              </a:rPr>
              <a:t>; </a:t>
            </a:r>
            <a:endParaRPr kumimoji="1" lang="en-US" altLang="zh-CN" sz="24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400" dirty="0">
                <a:latin typeface="Times New Roman" panose="02020603050405020304" pitchFamily="18" charset="0"/>
                <a:ea typeface="仿宋" panose="02010609060101010101" charset="-122"/>
              </a:rPr>
              <a:t>         </a:t>
            </a:r>
            <a:r>
              <a:rPr kumimoji="1" lang="en-US" altLang="zh-CN" sz="2400" dirty="0" err="1">
                <a:latin typeface="Times New Roman" panose="02020603050405020304" pitchFamily="18" charset="0"/>
                <a:ea typeface="仿宋" panose="02010609060101010101" charset="-122"/>
              </a:rPr>
              <a:t>PC.put</a:t>
            </a:r>
            <a:r>
              <a:rPr kumimoji="1" lang="en-US" altLang="zh-CN" sz="2400" dirty="0">
                <a:latin typeface="Times New Roman" panose="02020603050405020304" pitchFamily="18" charset="0"/>
                <a:ea typeface="仿宋" panose="02010609060101010101" charset="-122"/>
              </a:rPr>
              <a:t>(item);  </a:t>
            </a:r>
            <a:endParaRPr kumimoji="1" lang="en-US" altLang="zh-CN" sz="2400" dirty="0">
              <a:latin typeface="Times New Roman" panose="02020603050405020304" pitchFamily="18" charset="0"/>
              <a:ea typeface="仿宋" panose="02010609060101010101" charset="-122"/>
            </a:endParaRPr>
          </a:p>
          <a:p>
            <a:pPr eaLnBrk="1" hangingPunct="1">
              <a:spcBef>
                <a:spcPct val="0"/>
              </a:spcBef>
              <a:buClr>
                <a:schemeClr val="tx1"/>
              </a:buClr>
              <a:buFont typeface="Wingdings" panose="05000000000000000000" pitchFamily="2" charset="2"/>
              <a:buNone/>
            </a:pPr>
            <a:r>
              <a:rPr kumimoji="1" lang="en-US" altLang="zh-CN" sz="2400" dirty="0">
                <a:latin typeface="Times New Roman" panose="02020603050405020304" pitchFamily="18" charset="0"/>
                <a:ea typeface="仿宋" panose="02010609060101010101" charset="-122"/>
              </a:rPr>
              <a:t>         </a:t>
            </a:r>
            <a:r>
              <a:rPr kumimoji="1" lang="en-US" altLang="zh-CN" sz="2400" dirty="0" err="1">
                <a:latin typeface="Times New Roman" panose="02020603050405020304" pitchFamily="18" charset="0"/>
                <a:ea typeface="仿宋" panose="02010609060101010101" charset="-122"/>
              </a:rPr>
              <a:t>monitor.leave</a:t>
            </a:r>
            <a:r>
              <a:rPr kumimoji="1" lang="en-US" altLang="zh-CN" sz="2400" dirty="0" smtClean="0">
                <a:latin typeface="Times New Roman" panose="02020603050405020304" pitchFamily="18" charset="0"/>
                <a:ea typeface="仿宋" panose="02010609060101010101" charset="-122"/>
              </a:rPr>
              <a:t>;                            </a:t>
            </a:r>
            <a:endParaRPr kumimoji="1" lang="en-US" altLang="zh-CN" sz="2400" dirty="0">
              <a:latin typeface="Times New Roman" panose="02020603050405020304" pitchFamily="18" charset="0"/>
              <a:ea typeface="仿宋" panose="02010609060101010101" charset="-122"/>
            </a:endParaRPr>
          </a:p>
        </p:txBody>
      </p:sp>
      <p:sp>
        <p:nvSpPr>
          <p:cNvPr id="106503" name="AutoShape 8">
            <a:hlinkClick r:id="rId1" action="ppaction://hlinksldjump" highlightClick="1"/>
          </p:cNvPr>
          <p:cNvSpPr>
            <a:spLocks noChangeArrowheads="1"/>
          </p:cNvSpPr>
          <p:nvPr/>
        </p:nvSpPr>
        <p:spPr bwMode="auto">
          <a:xfrm>
            <a:off x="5724525" y="5857065"/>
            <a:ext cx="719138" cy="400110"/>
          </a:xfrm>
          <a:prstGeom prst="actionButtonBackPrevious">
            <a:avLst/>
          </a:prstGeom>
          <a:solidFill>
            <a:srgbClr val="137325"/>
          </a:solidFill>
          <a:ln w="9525">
            <a:noFill/>
            <a:miter lim="800000"/>
          </a:ln>
        </p:spPr>
        <p:txBody>
          <a:bodyPr wrap="square" anchor="ctr">
            <a:spAutoFit/>
          </a:bodyPr>
          <a:lstStyle/>
          <a:p>
            <a:endParaRPr lang="zh-CN" altLang="en-US"/>
          </a:p>
        </p:txBody>
      </p:sp>
      <p:sp>
        <p:nvSpPr>
          <p:cNvPr id="8" name="矩形 7"/>
          <p:cNvSpPr/>
          <p:nvPr/>
        </p:nvSpPr>
        <p:spPr>
          <a:xfrm>
            <a:off x="2771800" y="44626"/>
            <a:ext cx="4248472" cy="584775"/>
          </a:xfrm>
          <a:prstGeom prst="rect">
            <a:avLst/>
          </a:prstGeom>
        </p:spPr>
        <p:txBody>
          <a:bodyPr wrap="square">
            <a:spAutoFit/>
          </a:bodyPr>
          <a:lstStyle/>
          <a:p>
            <a:r>
              <a:rPr lang="en-US" altLang="zh-CN" sz="3200" kern="0" dirty="0" smtClean="0">
                <a:solidFill>
                  <a:srgbClr val="0000FF"/>
                </a:solidFill>
                <a:latin typeface="+mn-ea"/>
              </a:rPr>
              <a:t>3.4.4  </a:t>
            </a:r>
            <a:r>
              <a:rPr lang="zh-CN" altLang="en-US" sz="3200" kern="0" dirty="0" smtClean="0">
                <a:solidFill>
                  <a:srgbClr val="0000FF"/>
                </a:solidFill>
                <a:latin typeface="+mn-ea"/>
              </a:rPr>
              <a:t>管程机制</a:t>
            </a:r>
            <a:endParaRPr lang="zh-CN" altLang="en-US" sz="3200" dirty="0"/>
          </a:p>
        </p:txBody>
      </p:sp>
      <p:sp>
        <p:nvSpPr>
          <p:cNvPr id="9" name="矩形 8"/>
          <p:cNvSpPr/>
          <p:nvPr/>
        </p:nvSpPr>
        <p:spPr>
          <a:xfrm>
            <a:off x="467544" y="548680"/>
            <a:ext cx="6408712" cy="523220"/>
          </a:xfrm>
          <a:prstGeom prst="rect">
            <a:avLst/>
          </a:prstGeom>
        </p:spPr>
        <p:txBody>
          <a:bodyPr wrap="square">
            <a:spAutoFit/>
          </a:bodyPr>
          <a:lstStyle/>
          <a:p>
            <a:pPr eaLnBrk="1" hangingPunct="1">
              <a:spcBef>
                <a:spcPct val="0"/>
              </a:spcBef>
            </a:pPr>
            <a:r>
              <a:rPr kumimoji="1" lang="en-US" altLang="zh-CN" sz="2800" dirty="0" smtClean="0">
                <a:solidFill>
                  <a:srgbClr val="C00000"/>
                </a:solidFill>
                <a:latin typeface="Times New Roman" panose="02020603050405020304" pitchFamily="18" charset="0"/>
              </a:rPr>
              <a:t>5</a:t>
            </a:r>
            <a:r>
              <a:rPr kumimoji="1" lang="en-US" altLang="zh-CN" sz="2800" dirty="0" smtClean="0">
                <a:solidFill>
                  <a:srgbClr val="C00000"/>
                </a:solidFill>
                <a:latin typeface="仿宋" panose="02010609060101010101" charset="-122"/>
                <a:ea typeface="仿宋" panose="02010609060101010101" charset="-122"/>
              </a:rPr>
              <a:t>.</a:t>
            </a:r>
            <a:r>
              <a:rPr kumimoji="1" lang="zh-CN" altLang="en-US" sz="2800" dirty="0" smtClean="0">
                <a:solidFill>
                  <a:srgbClr val="C00000"/>
                </a:solidFill>
                <a:latin typeface="仿宋" panose="02010609060101010101" charset="-122"/>
                <a:ea typeface="仿宋" panose="02010609060101010101" charset="-122"/>
              </a:rPr>
              <a:t>利用管程解决生产者</a:t>
            </a:r>
            <a:r>
              <a:rPr kumimoji="1" lang="en-US" altLang="zh-CN" sz="2800" dirty="0" smtClean="0">
                <a:solidFill>
                  <a:srgbClr val="C00000"/>
                </a:solidFill>
                <a:latin typeface="仿宋" panose="02010609060101010101" charset="-122"/>
                <a:ea typeface="仿宋" panose="02010609060101010101" charset="-122"/>
              </a:rPr>
              <a:t>--</a:t>
            </a:r>
            <a:r>
              <a:rPr kumimoji="1" lang="zh-CN" altLang="en-US" sz="2800" dirty="0" smtClean="0">
                <a:solidFill>
                  <a:srgbClr val="C00000"/>
                </a:solidFill>
                <a:latin typeface="仿宋" panose="02010609060101010101" charset="-122"/>
                <a:ea typeface="仿宋" panose="02010609060101010101" charset="-122"/>
              </a:rPr>
              <a:t>消费者问题</a:t>
            </a:r>
            <a:endParaRPr kumimoji="1" lang="zh-CN" altLang="en-US" sz="2800" dirty="0">
              <a:solidFill>
                <a:srgbClr val="C00000"/>
              </a:solidFill>
              <a:latin typeface="仿宋" panose="02010609060101010101" charset="-122"/>
              <a:ea typeface="仿宋" panose="02010609060101010101" charset="-122"/>
            </a:endParaRPr>
          </a:p>
        </p:txBody>
      </p:sp>
      <p:sp>
        <p:nvSpPr>
          <p:cNvPr id="10" name="矩形 9"/>
          <p:cNvSpPr/>
          <p:nvPr/>
        </p:nvSpPr>
        <p:spPr>
          <a:xfrm>
            <a:off x="539552" y="1124745"/>
            <a:ext cx="5184576" cy="461665"/>
          </a:xfrm>
          <a:prstGeom prst="rect">
            <a:avLst/>
          </a:prstGeom>
        </p:spPr>
        <p:txBody>
          <a:bodyPr wrap="square">
            <a:spAutoFit/>
          </a:bodyPr>
          <a:lstStyle/>
          <a:p>
            <a:pPr>
              <a:buFont typeface="Wingdings" panose="05000000000000000000" pitchFamily="2" charset="2"/>
              <a:buChar char="n"/>
            </a:pPr>
            <a:r>
              <a:rPr kumimoji="1" lang="zh-CN" altLang="en-US" sz="2400" dirty="0" smtClean="0">
                <a:solidFill>
                  <a:srgbClr val="7030A0"/>
                </a:solidFill>
              </a:rPr>
              <a:t> 生产者及消费者算法描述：</a:t>
            </a:r>
            <a:endParaRPr kumimoji="1" lang="zh-CN" altLang="en-US" sz="2400"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3236"/>
                                        </p:tgtEl>
                                        <p:attrNameLst>
                                          <p:attrName>style.visibility</p:attrName>
                                        </p:attrNameLst>
                                      </p:cBhvr>
                                      <p:to>
                                        <p:strVal val="visible"/>
                                      </p:to>
                                    </p:set>
                                    <p:animEffect transition="in" filter="box(in)">
                                      <p:cBhvr>
                                        <p:cTn id="7" dur="500"/>
                                        <p:tgtEl>
                                          <p:spTgt spid="22323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3239"/>
                                        </p:tgtEl>
                                        <p:attrNameLst>
                                          <p:attrName>style.visibility</p:attrName>
                                        </p:attrNameLst>
                                      </p:cBhvr>
                                      <p:to>
                                        <p:strVal val="visible"/>
                                      </p:to>
                                    </p:set>
                                    <p:animEffect transition="in" filter="box(in)">
                                      <p:cBhvr>
                                        <p:cTn id="12" dur="500"/>
                                        <p:tgtEl>
                                          <p:spTgt spid="223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6" grpId="0" animBg="1"/>
      <p:bldP spid="223239"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2700586" y="-26988"/>
            <a:ext cx="3671614" cy="719139"/>
          </a:xfrm>
          <a:prstGeom prst="rect">
            <a:avLst/>
          </a:prstGeom>
          <a:noFill/>
          <a:ln>
            <a:noFill/>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chemeClr val="accent1">
                    <a:lumMod val="75000"/>
                  </a:schemeClr>
                </a:solidFill>
                <a:latin typeface="黑体" panose="02010609060101010101" pitchFamily="49" charset="-122"/>
                <a:ea typeface="黑体" panose="02010609060101010101" pitchFamily="49" charset="-122"/>
              </a:rPr>
              <a:t>3.4 </a:t>
            </a:r>
            <a:r>
              <a:rPr lang="zh-CN" altLang="en-US" sz="4000" dirty="0" smtClean="0">
                <a:solidFill>
                  <a:schemeClr val="accent1">
                    <a:lumMod val="75000"/>
                  </a:schemeClr>
                </a:solidFill>
                <a:latin typeface="黑体" panose="02010609060101010101" pitchFamily="49" charset="-122"/>
                <a:ea typeface="黑体" panose="02010609060101010101" pitchFamily="49" charset="-122"/>
              </a:rPr>
              <a:t>进程同步</a:t>
            </a:r>
            <a:endParaRPr lang="zh-CN" altLang="en-US" sz="4000" dirty="0">
              <a:solidFill>
                <a:schemeClr val="accent1">
                  <a:lumMod val="75000"/>
                </a:schemeClr>
              </a:solidFill>
              <a:latin typeface="黑体" panose="02010609060101010101" pitchFamily="49" charset="-122"/>
              <a:ea typeface="黑体" panose="02010609060101010101" pitchFamily="49" charset="-122"/>
            </a:endParaRPr>
          </a:p>
        </p:txBody>
      </p:sp>
      <p:sp>
        <p:nvSpPr>
          <p:cNvPr id="7" name="矩形 6"/>
          <p:cNvSpPr/>
          <p:nvPr/>
        </p:nvSpPr>
        <p:spPr>
          <a:xfrm>
            <a:off x="395536" y="76470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
        <p:nvSpPr>
          <p:cNvPr id="4" name="TextBox 3"/>
          <p:cNvSpPr txBox="1"/>
          <p:nvPr/>
        </p:nvSpPr>
        <p:spPr>
          <a:xfrm>
            <a:off x="971600" y="1412778"/>
            <a:ext cx="7128792" cy="4585871"/>
          </a:xfrm>
          <a:prstGeom prst="rect">
            <a:avLst/>
          </a:prstGeom>
          <a:noFill/>
        </p:spPr>
        <p:txBody>
          <a:bodyPr wrap="square" rtlCol="0">
            <a:spAutoFit/>
          </a:bodyPr>
          <a:lstStyle/>
          <a:p>
            <a:pPr>
              <a:buFont typeface="Wingdings" panose="05000000000000000000" pitchFamily="2" charset="2"/>
              <a:buChar char="n"/>
            </a:pPr>
            <a:r>
              <a:rPr lang="zh-CN" altLang="en-US" sz="2800" dirty="0" smtClean="0">
                <a:solidFill>
                  <a:srgbClr val="7030A0"/>
                </a:solidFill>
              </a:rPr>
              <a:t> 内核程序使用的同步机制</a:t>
            </a:r>
            <a:endParaRPr lang="en-US" altLang="zh-CN" sz="2800" dirty="0" smtClean="0">
              <a:solidFill>
                <a:srgbClr val="7030A0"/>
              </a:solidFill>
            </a:endParaRPr>
          </a:p>
          <a:p>
            <a:pPr marL="360045">
              <a:buFont typeface="Wingdings" panose="05000000000000000000" pitchFamily="2" charset="2"/>
              <a:buChar char="l"/>
            </a:pPr>
            <a:r>
              <a:rPr lang="zh-CN" altLang="en-US" sz="2400" dirty="0" smtClean="0"/>
              <a:t> 原子操作</a:t>
            </a:r>
            <a:endParaRPr lang="en-US" altLang="zh-CN" sz="2400" dirty="0" smtClean="0"/>
          </a:p>
          <a:p>
            <a:pPr marL="360045">
              <a:buFont typeface="Wingdings" panose="05000000000000000000" pitchFamily="2" charset="2"/>
              <a:buChar char="l"/>
            </a:pPr>
            <a:r>
              <a:rPr lang="en-US" altLang="zh-CN" sz="2400" dirty="0" smtClean="0"/>
              <a:t> </a:t>
            </a:r>
            <a:r>
              <a:rPr lang="zh-CN" altLang="en-US" sz="2400" dirty="0" smtClean="0"/>
              <a:t>自旋锁</a:t>
            </a:r>
            <a:endParaRPr lang="en-US" altLang="zh-CN" sz="2400" dirty="0" smtClean="0"/>
          </a:p>
          <a:p>
            <a:pPr marL="360045">
              <a:buFont typeface="Wingdings" panose="05000000000000000000" pitchFamily="2" charset="2"/>
              <a:buChar char="l"/>
            </a:pPr>
            <a:r>
              <a:rPr lang="en-US" altLang="zh-CN" sz="2400" dirty="0" smtClean="0"/>
              <a:t> </a:t>
            </a:r>
            <a:r>
              <a:rPr lang="zh-CN" altLang="en-US" sz="2400" dirty="0" smtClean="0"/>
              <a:t>读</a:t>
            </a:r>
            <a:r>
              <a:rPr lang="en-US" altLang="zh-CN" sz="2400" dirty="0" smtClean="0"/>
              <a:t>-</a:t>
            </a:r>
            <a:r>
              <a:rPr lang="zh-CN" altLang="en-US" sz="2400" dirty="0" smtClean="0"/>
              <a:t>写自旋锁</a:t>
            </a:r>
            <a:endParaRPr lang="en-US" altLang="zh-CN" sz="2400" dirty="0" smtClean="0"/>
          </a:p>
          <a:p>
            <a:pPr marL="360045">
              <a:buFont typeface="Wingdings" panose="05000000000000000000" pitchFamily="2" charset="2"/>
              <a:buChar char="l"/>
            </a:pPr>
            <a:r>
              <a:rPr lang="en-US" altLang="zh-CN" sz="2400" dirty="0" smtClean="0"/>
              <a:t> </a:t>
            </a:r>
            <a:r>
              <a:rPr lang="zh-CN" altLang="en-US" sz="2400" dirty="0" smtClean="0"/>
              <a:t>内核信号量</a:t>
            </a:r>
            <a:endParaRPr lang="en-US" altLang="zh-CN" sz="2400" dirty="0" smtClean="0"/>
          </a:p>
          <a:p>
            <a:pPr marL="360045">
              <a:buFont typeface="Wingdings" panose="05000000000000000000" pitchFamily="2" charset="2"/>
              <a:buChar char="l"/>
            </a:pPr>
            <a:r>
              <a:rPr lang="en-US" altLang="zh-CN" sz="2400" dirty="0" smtClean="0"/>
              <a:t> </a:t>
            </a:r>
            <a:r>
              <a:rPr lang="zh-CN" altLang="en-US" sz="2400" dirty="0" smtClean="0"/>
              <a:t>读</a:t>
            </a:r>
            <a:r>
              <a:rPr lang="en-US" altLang="zh-CN" sz="2400" dirty="0" smtClean="0"/>
              <a:t>-</a:t>
            </a:r>
            <a:r>
              <a:rPr lang="zh-CN" altLang="en-US" sz="2400" dirty="0" smtClean="0"/>
              <a:t>写信号量</a:t>
            </a:r>
            <a:endParaRPr lang="en-US" altLang="zh-CN" sz="2400" dirty="0" smtClean="0"/>
          </a:p>
          <a:p>
            <a:pPr>
              <a:buFont typeface="Wingdings" panose="05000000000000000000" pitchFamily="2" charset="2"/>
              <a:buChar char="n"/>
            </a:pPr>
            <a:r>
              <a:rPr lang="zh-CN" altLang="en-US" sz="2800" dirty="0" smtClean="0">
                <a:solidFill>
                  <a:srgbClr val="7030A0"/>
                </a:solidFill>
              </a:rPr>
              <a:t> 用户程序使用的同步机制</a:t>
            </a:r>
            <a:endParaRPr lang="en-US" altLang="zh-CN" sz="2800" dirty="0" smtClean="0">
              <a:solidFill>
                <a:srgbClr val="7030A0"/>
              </a:solidFill>
            </a:endParaRPr>
          </a:p>
          <a:p>
            <a:pPr marL="360045">
              <a:buFont typeface="Wingdings" panose="05000000000000000000" pitchFamily="2" charset="2"/>
              <a:buChar char="l"/>
            </a:pPr>
            <a:r>
              <a:rPr lang="en-US" altLang="zh-CN" sz="2400" dirty="0" smtClean="0"/>
              <a:t> IPC</a:t>
            </a:r>
            <a:r>
              <a:rPr lang="zh-CN" altLang="en-US" sz="2400" dirty="0" smtClean="0"/>
              <a:t>信号量（</a:t>
            </a:r>
            <a:r>
              <a:rPr lang="en-US" altLang="zh-CN" sz="2400" dirty="0" smtClean="0"/>
              <a:t>system</a:t>
            </a:r>
            <a:r>
              <a:rPr lang="zh-CN" altLang="en-US" sz="2400" dirty="0" smtClean="0"/>
              <a:t>信号量）</a:t>
            </a:r>
            <a:endParaRPr lang="en-US" altLang="zh-CN" sz="2400" dirty="0" smtClean="0"/>
          </a:p>
          <a:p>
            <a:pPr marL="360045">
              <a:buFont typeface="Wingdings" panose="05000000000000000000" pitchFamily="2" charset="2"/>
              <a:buChar char="l"/>
            </a:pPr>
            <a:r>
              <a:rPr lang="en-US" altLang="zh-CN" sz="2400" dirty="0" smtClean="0"/>
              <a:t> POSIX</a:t>
            </a:r>
            <a:r>
              <a:rPr lang="zh-CN" altLang="en-US" sz="2400" dirty="0" smtClean="0"/>
              <a:t>信号量</a:t>
            </a:r>
            <a:endParaRPr lang="en-US" altLang="zh-CN" sz="2400" dirty="0" smtClean="0"/>
          </a:p>
          <a:p>
            <a:pPr marL="360045"/>
            <a:r>
              <a:rPr lang="en-US" altLang="zh-CN" sz="2400" dirty="0" smtClean="0"/>
              <a:t>    </a:t>
            </a:r>
            <a:r>
              <a:rPr lang="zh-CN" altLang="en-US" dirty="0" smtClean="0"/>
              <a:t>有名信号量，无名信号量</a:t>
            </a:r>
            <a:endParaRPr lang="zh-CN" altLang="en-US" sz="2400" dirty="0" smtClean="0"/>
          </a:p>
        </p:txBody>
      </p:sp>
    </p:spTree>
  </p:cSld>
  <p:clrMapOvr>
    <a:masterClrMapping/>
  </p:clrMapOvr>
  <p:transition spd="slow">
    <p:wipe dir="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0" y="1916832"/>
            <a:ext cx="8820472" cy="3312368"/>
          </a:xfrm>
        </p:spPr>
        <p:txBody>
          <a:bodyPr/>
          <a:lstStyle/>
          <a:p>
            <a:pPr marL="457200" lvl="1" indent="0">
              <a:lnSpc>
                <a:spcPct val="130000"/>
              </a:lnSpc>
              <a:buFont typeface="Wingdings" panose="05000000000000000000" pitchFamily="2" charset="2"/>
              <a:buChar char="n"/>
              <a:defRPr/>
            </a:pPr>
            <a:r>
              <a:rPr lang="zh-CN" altLang="en-US" sz="2400" b="1" dirty="0" smtClean="0">
                <a:solidFill>
                  <a:srgbClr val="7030A0"/>
                </a:solidFill>
                <a:latin typeface="+mn-ea"/>
              </a:rPr>
              <a:t> 原子整数操作：</a:t>
            </a:r>
            <a:r>
              <a:rPr lang="zh-CN" altLang="en-US" sz="2200" b="1" dirty="0" smtClean="0">
                <a:latin typeface="+mn-ea"/>
              </a:rPr>
              <a:t>主要用于实现计数器</a:t>
            </a:r>
            <a:endParaRPr lang="en-US" altLang="zh-CN" sz="2200" b="1" dirty="0" smtClean="0">
              <a:solidFill>
                <a:srgbClr val="FF0000"/>
              </a:solidFill>
              <a:latin typeface="+mn-ea"/>
            </a:endParaRPr>
          </a:p>
          <a:p>
            <a:pPr marL="457200" lvl="1" indent="0">
              <a:lnSpc>
                <a:spcPct val="130000"/>
              </a:lnSpc>
              <a:buFontTx/>
              <a:buNone/>
              <a:defRPr/>
            </a:pPr>
            <a:r>
              <a:rPr lang="zh-CN" altLang="en-US" sz="2400" b="1" dirty="0" smtClean="0">
                <a:latin typeface="宋体" panose="02010600030101010101" pitchFamily="2" charset="-122"/>
              </a:rPr>
              <a:t>    </a:t>
            </a:r>
            <a:r>
              <a:rPr lang="zh-CN" altLang="en-US" sz="2200" b="1" dirty="0" smtClean="0">
                <a:latin typeface="宋体" panose="02010600030101010101" pitchFamily="2" charset="-122"/>
              </a:rPr>
              <a:t>原子操作可以保证指令以</a:t>
            </a:r>
            <a:r>
              <a:rPr lang="zh-CN" altLang="en-US" sz="2200" b="1" i="1" dirty="0" smtClean="0">
                <a:solidFill>
                  <a:srgbClr val="3333CC"/>
                </a:solidFill>
                <a:latin typeface="宋体" panose="02010600030101010101" pitchFamily="2" charset="-122"/>
              </a:rPr>
              <a:t>原子的方式 </a:t>
            </a:r>
            <a:r>
              <a:rPr lang="zh-CN" altLang="en-US" sz="2200" b="1" dirty="0" smtClean="0">
                <a:latin typeface="宋体" panose="02010600030101010101" pitchFamily="2" charset="-122"/>
              </a:rPr>
              <a:t>被执行，两个原子操作绝对</a:t>
            </a:r>
            <a:r>
              <a:rPr lang="zh-CN" altLang="en-US" sz="2200" b="1" dirty="0" smtClean="0">
                <a:solidFill>
                  <a:srgbClr val="FF0000"/>
                </a:solidFill>
                <a:latin typeface="宋体" panose="02010600030101010101" pitchFamily="2" charset="-122"/>
              </a:rPr>
              <a:t>不可能同时</a:t>
            </a:r>
            <a:r>
              <a:rPr lang="zh-CN" altLang="en-US" sz="2200" b="1" dirty="0" smtClean="0">
                <a:latin typeface="宋体" panose="02010600030101010101" pitchFamily="2" charset="-122"/>
              </a:rPr>
              <a:t>访问同一个变量。</a:t>
            </a:r>
            <a:endParaRPr lang="en-US" altLang="zh-CN" sz="2200" b="1" dirty="0" smtClean="0">
              <a:latin typeface="宋体" panose="02010600030101010101" pitchFamily="2" charset="-122"/>
            </a:endParaRPr>
          </a:p>
          <a:p>
            <a:pPr marL="457200" lvl="1" indent="0">
              <a:lnSpc>
                <a:spcPct val="130000"/>
              </a:lnSpc>
              <a:buFontTx/>
              <a:buNone/>
              <a:defRPr/>
            </a:pPr>
            <a:r>
              <a:rPr lang="en-US" altLang="zh-CN" sz="2400" b="1" dirty="0">
                <a:latin typeface="宋体" panose="02010600030101010101" pitchFamily="2" charset="-122"/>
              </a:rPr>
              <a:t> </a:t>
            </a:r>
            <a:r>
              <a:rPr lang="en-US" altLang="zh-CN" sz="2400" b="1" dirty="0" smtClean="0">
                <a:latin typeface="宋体" panose="02010600030101010101" pitchFamily="2" charset="-122"/>
              </a:rPr>
              <a:t> </a:t>
            </a:r>
            <a:r>
              <a:rPr lang="en-US" altLang="zh-CN" sz="2400" b="1" dirty="0" err="1" smtClean="0">
                <a:latin typeface="宋体" panose="02010600030101010101" pitchFamily="2" charset="-122"/>
              </a:rPr>
              <a:t>typedef</a:t>
            </a:r>
            <a:r>
              <a:rPr lang="en-US" altLang="zh-CN" sz="2400" b="1" dirty="0" smtClean="0">
                <a:latin typeface="宋体" panose="02010600030101010101" pitchFamily="2" charset="-122"/>
              </a:rPr>
              <a:t> </a:t>
            </a:r>
            <a:r>
              <a:rPr lang="en-US" altLang="zh-CN" sz="2400" b="1" dirty="0" err="1" smtClean="0">
                <a:latin typeface="宋体" panose="02010600030101010101" pitchFamily="2" charset="-122"/>
              </a:rPr>
              <a:t>struct</a:t>
            </a:r>
            <a:r>
              <a:rPr lang="en-US" altLang="zh-CN" sz="2400" b="1" dirty="0" smtClean="0">
                <a:latin typeface="宋体" panose="02010600030101010101" pitchFamily="2" charset="-122"/>
              </a:rPr>
              <a:t>{</a:t>
            </a:r>
            <a:endParaRPr lang="en-US" altLang="zh-CN" sz="2400" b="1" dirty="0" smtClean="0">
              <a:latin typeface="宋体" panose="02010600030101010101" pitchFamily="2" charset="-122"/>
            </a:endParaRPr>
          </a:p>
          <a:p>
            <a:pPr marL="457200" lvl="1" indent="0">
              <a:lnSpc>
                <a:spcPct val="130000"/>
              </a:lnSpc>
              <a:buFontTx/>
              <a:buNone/>
              <a:defRPr/>
            </a:pPr>
            <a:r>
              <a:rPr lang="en-US" altLang="zh-CN" sz="2400" b="1" dirty="0">
                <a:latin typeface="宋体" panose="02010600030101010101" pitchFamily="2" charset="-122"/>
              </a:rPr>
              <a:t>	</a:t>
            </a:r>
            <a:r>
              <a:rPr lang="en-US" altLang="zh-CN" sz="2400" b="1" dirty="0" smtClean="0">
                <a:latin typeface="宋体" panose="02010600030101010101" pitchFamily="2" charset="-122"/>
              </a:rPr>
              <a:t>	 volatile </a:t>
            </a:r>
            <a:r>
              <a:rPr lang="en-US" altLang="zh-CN" sz="2400" b="1" dirty="0" err="1" smtClean="0">
                <a:latin typeface="宋体" panose="02010600030101010101" pitchFamily="2" charset="-122"/>
              </a:rPr>
              <a:t>int</a:t>
            </a:r>
            <a:r>
              <a:rPr lang="en-US" altLang="zh-CN" sz="2400" b="1" dirty="0" smtClean="0">
                <a:latin typeface="宋体" panose="02010600030101010101" pitchFamily="2" charset="-122"/>
              </a:rPr>
              <a:t> counter;</a:t>
            </a:r>
            <a:endParaRPr lang="en-US" altLang="zh-CN" sz="2400" b="1" dirty="0" smtClean="0">
              <a:latin typeface="宋体" panose="02010600030101010101" pitchFamily="2" charset="-122"/>
            </a:endParaRPr>
          </a:p>
          <a:p>
            <a:pPr marL="457200" lvl="1" indent="0">
              <a:lnSpc>
                <a:spcPct val="130000"/>
              </a:lnSpc>
              <a:buFontTx/>
              <a:buNone/>
              <a:defRPr/>
            </a:pPr>
            <a:r>
              <a:rPr lang="en-US" altLang="zh-CN" sz="2400" b="1" dirty="0" smtClean="0">
                <a:latin typeface="宋体" panose="02010600030101010101" pitchFamily="2" charset="-122"/>
              </a:rPr>
              <a:t>	}</a:t>
            </a:r>
            <a:r>
              <a:rPr lang="en-US" altLang="zh-CN" sz="2400" b="1" dirty="0" err="1" smtClean="0">
                <a:latin typeface="宋体" panose="02010600030101010101" pitchFamily="2" charset="-122"/>
              </a:rPr>
              <a:t>atomic_t</a:t>
            </a:r>
            <a:r>
              <a:rPr lang="en-US" altLang="zh-CN" sz="2400" b="1" dirty="0" smtClean="0">
                <a:latin typeface="宋体" panose="02010600030101010101" pitchFamily="2" charset="-122"/>
              </a:rPr>
              <a:t>;</a:t>
            </a:r>
            <a:endParaRPr lang="zh-CN" altLang="en-US" sz="2400" b="1" dirty="0" smtClean="0">
              <a:latin typeface="+mn-ea"/>
            </a:endParaRPr>
          </a:p>
          <a:p>
            <a:pPr marL="457200" lvl="1" indent="0">
              <a:buFontTx/>
              <a:buNone/>
              <a:defRPr/>
            </a:pPr>
            <a:endParaRPr lang="en-US" altLang="zh-CN" b="1" dirty="0" smtClean="0">
              <a:solidFill>
                <a:srgbClr val="0000FF"/>
              </a:solidFill>
            </a:endParaRPr>
          </a:p>
          <a:p>
            <a:pPr marL="971550" lvl="1" indent="-514350">
              <a:buNone/>
              <a:defRPr/>
            </a:pPr>
            <a:endParaRPr lang="zh-CN" altLang="en-US" dirty="0" smtClean="0"/>
          </a:p>
        </p:txBody>
      </p:sp>
      <p:sp>
        <p:nvSpPr>
          <p:cNvPr id="5" name="Rectangle 2"/>
          <p:cNvSpPr>
            <a:spLocks noChangeArrowheads="1"/>
          </p:cNvSpPr>
          <p:nvPr/>
        </p:nvSpPr>
        <p:spPr bwMode="auto">
          <a:xfrm>
            <a:off x="2700586" y="-26988"/>
            <a:ext cx="3671614" cy="719139"/>
          </a:xfrm>
          <a:prstGeom prst="rect">
            <a:avLst/>
          </a:prstGeom>
          <a:noFill/>
          <a:ln>
            <a:noFill/>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chemeClr val="accent1">
                    <a:lumMod val="75000"/>
                  </a:schemeClr>
                </a:solidFill>
                <a:latin typeface="黑体" panose="02010609060101010101" pitchFamily="49" charset="-122"/>
                <a:ea typeface="黑体" panose="02010609060101010101" pitchFamily="49" charset="-122"/>
              </a:rPr>
              <a:t>3.4 </a:t>
            </a:r>
            <a:r>
              <a:rPr lang="zh-CN" altLang="en-US" sz="4000" dirty="0" smtClean="0">
                <a:solidFill>
                  <a:schemeClr val="accent1">
                    <a:lumMod val="75000"/>
                  </a:schemeClr>
                </a:solidFill>
                <a:latin typeface="黑体" panose="02010609060101010101" pitchFamily="49" charset="-122"/>
                <a:ea typeface="黑体" panose="02010609060101010101" pitchFamily="49" charset="-122"/>
              </a:rPr>
              <a:t>进程同步</a:t>
            </a:r>
            <a:endParaRPr lang="zh-CN" altLang="en-US" sz="4000" dirty="0">
              <a:solidFill>
                <a:schemeClr val="accent1">
                  <a:lumMod val="75000"/>
                </a:schemeClr>
              </a:solidFill>
              <a:latin typeface="黑体" panose="02010609060101010101" pitchFamily="49" charset="-122"/>
              <a:ea typeface="黑体" panose="02010609060101010101" pitchFamily="49" charset="-122"/>
            </a:endParaRPr>
          </a:p>
        </p:txBody>
      </p:sp>
      <p:sp>
        <p:nvSpPr>
          <p:cNvPr id="6" name="矩形 5"/>
          <p:cNvSpPr/>
          <p:nvPr/>
        </p:nvSpPr>
        <p:spPr>
          <a:xfrm>
            <a:off x="395536" y="76470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
        <p:nvSpPr>
          <p:cNvPr id="7" name="TextBox 6"/>
          <p:cNvSpPr txBox="1"/>
          <p:nvPr/>
        </p:nvSpPr>
        <p:spPr>
          <a:xfrm>
            <a:off x="467544" y="1340768"/>
            <a:ext cx="2736304" cy="523220"/>
          </a:xfrm>
          <a:prstGeom prst="rect">
            <a:avLst/>
          </a:prstGeom>
          <a:noFill/>
        </p:spPr>
        <p:txBody>
          <a:bodyPr wrap="square" rtlCol="0">
            <a:spAutoFit/>
          </a:bodyPr>
          <a:lstStyle/>
          <a:p>
            <a:r>
              <a:rPr lang="en-US" altLang="zh-CN" sz="2800" dirty="0" smtClean="0">
                <a:solidFill>
                  <a:srgbClr val="C00000"/>
                </a:solidFill>
              </a:rPr>
              <a:t>1. </a:t>
            </a:r>
            <a:r>
              <a:rPr lang="zh-CN" altLang="en-US" sz="2800" dirty="0" smtClean="0">
                <a:solidFill>
                  <a:srgbClr val="C00000"/>
                </a:solidFill>
              </a:rPr>
              <a:t>原子操作</a:t>
            </a:r>
            <a:endParaRPr lang="zh-CN" altLang="en-US" sz="2800" dirty="0">
              <a:solidFill>
                <a:srgbClr val="C00000"/>
              </a:solidFill>
            </a:endParaRPr>
          </a:p>
        </p:txBody>
      </p:sp>
      <p:sp>
        <p:nvSpPr>
          <p:cNvPr id="8" name="圆角矩形标注 7"/>
          <p:cNvSpPr/>
          <p:nvPr/>
        </p:nvSpPr>
        <p:spPr bwMode="auto">
          <a:xfrm>
            <a:off x="4499992" y="4941169"/>
            <a:ext cx="4248150" cy="1657351"/>
          </a:xfrm>
          <a:prstGeom prst="wedgeRoundRectCallout">
            <a:avLst>
              <a:gd name="adj1" fmla="val -94604"/>
              <a:gd name="adj2" fmla="val -80133"/>
              <a:gd name="adj3" fmla="val 16667"/>
            </a:avLst>
          </a:prstGeom>
          <a:solidFill>
            <a:schemeClr val="accent1">
              <a:lumMod val="40000"/>
              <a:lumOff val="60000"/>
            </a:schemeClr>
          </a:solidFill>
          <a:ln>
            <a:noFill/>
          </a:ln>
          <a:effectLst/>
        </p:spPr>
        <p:txBody>
          <a:bodyPr/>
          <a:lstStyle/>
          <a:p>
            <a:pPr marL="609600" indent="-609600">
              <a:defRPr/>
            </a:pPr>
            <a:r>
              <a:rPr lang="en-US" altLang="zh-CN" sz="1800" b="1" dirty="0">
                <a:latin typeface="Arial" panose="020B0604020202020204" pitchFamily="34" charset="0"/>
              </a:rPr>
              <a:t>volatile</a:t>
            </a:r>
            <a:r>
              <a:rPr lang="zh-CN" altLang="en-US" sz="1800" b="1" dirty="0">
                <a:latin typeface="Arial" panose="020B0604020202020204" pitchFamily="34" charset="0"/>
              </a:rPr>
              <a:t>提醒编译器它所定义的变量随时都有可能改变，因此编译后的程序每次需要访问该变量时，都会直接从变量地址中读取数据，而不是从寄存器中。</a:t>
            </a:r>
            <a:endParaRPr lang="zh-CN" altLang="en-US" sz="1800" b="1" dirty="0">
              <a:latin typeface="Arial" panose="020B0604020202020204" pitchFamily="34" charset="0"/>
            </a:endParaRPr>
          </a:p>
        </p:txBody>
      </p:sp>
      <p:cxnSp>
        <p:nvCxnSpPr>
          <p:cNvPr id="10" name="直接连接符 9"/>
          <p:cNvCxnSpPr/>
          <p:nvPr/>
        </p:nvCxnSpPr>
        <p:spPr bwMode="auto">
          <a:xfrm>
            <a:off x="1043608" y="5085184"/>
            <a:ext cx="1440160"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2915568" y="44624"/>
            <a:ext cx="5040808" cy="720725"/>
          </a:xfrm>
        </p:spPr>
        <p:txBody>
          <a:bodyPr/>
          <a:lstStyle/>
          <a:p>
            <a:pPr eaLnBrk="1" hangingPunct="1">
              <a:defRPr/>
            </a:pPr>
            <a:r>
              <a:rPr lang="en-US" altLang="zh-CN" sz="4000" dirty="0" smtClean="0">
                <a:solidFill>
                  <a:srgbClr val="FF0000"/>
                </a:solidFill>
                <a:latin typeface="宋体" panose="02010600030101010101" pitchFamily="2" charset="-122"/>
                <a:ea typeface="宋体" panose="02010600030101010101" pitchFamily="2" charset="-122"/>
              </a:rPr>
              <a:t>3.2 </a:t>
            </a:r>
            <a:r>
              <a:rPr lang="zh-CN" altLang="en-US" sz="4000" dirty="0" smtClean="0">
                <a:solidFill>
                  <a:srgbClr val="FF0000"/>
                </a:solidFill>
                <a:latin typeface="宋体" panose="02010600030101010101" pitchFamily="2" charset="-122"/>
                <a:ea typeface="宋体" panose="02010600030101010101" pitchFamily="2" charset="-122"/>
              </a:rPr>
              <a:t>进程概念</a:t>
            </a:r>
            <a:endParaRPr lang="zh-CN" altLang="en-US" sz="4000" dirty="0" smtClean="0">
              <a:solidFill>
                <a:srgbClr val="FF0000"/>
              </a:solidFill>
              <a:latin typeface="宋体" panose="02010600030101010101" pitchFamily="2" charset="-122"/>
              <a:ea typeface="宋体" panose="02010600030101010101" pitchFamily="2" charset="-122"/>
            </a:endParaRPr>
          </a:p>
        </p:txBody>
      </p:sp>
      <p:sp>
        <p:nvSpPr>
          <p:cNvPr id="18435" name="Rectangle 21"/>
          <p:cNvSpPr>
            <a:spLocks noChangeArrowheads="1"/>
          </p:cNvSpPr>
          <p:nvPr/>
        </p:nvSpPr>
        <p:spPr bwMode="auto">
          <a:xfrm>
            <a:off x="323528" y="1556792"/>
            <a:ext cx="6768752" cy="523220"/>
          </a:xfrm>
          <a:prstGeom prst="rect">
            <a:avLst/>
          </a:prstGeom>
          <a:noFill/>
          <a:ln w="9525">
            <a:noFill/>
            <a:miter lim="800000"/>
          </a:ln>
        </p:spPr>
        <p:txBody>
          <a:bodyPr wrap="square">
            <a:spAutoFit/>
          </a:bodyPr>
          <a:lstStyle/>
          <a:p>
            <a:pPr marL="231775" indent="-231775" eaLnBrk="1" hangingPunct="1">
              <a:spcBef>
                <a:spcPct val="50000"/>
              </a:spcBef>
              <a:buClr>
                <a:schemeClr val="tx1"/>
              </a:buClr>
            </a:pPr>
            <a:r>
              <a:rPr kumimoji="1" lang="en-US" altLang="zh-CN" sz="2800" dirty="0" smtClean="0">
                <a:solidFill>
                  <a:srgbClr val="C00000"/>
                </a:solidFill>
              </a:rPr>
              <a:t>3. </a:t>
            </a:r>
            <a:r>
              <a:rPr kumimoji="1" lang="zh-CN" altLang="en-US" sz="2800" dirty="0" smtClean="0">
                <a:solidFill>
                  <a:srgbClr val="C00000"/>
                </a:solidFill>
              </a:rPr>
              <a:t>进程映像</a:t>
            </a:r>
            <a:r>
              <a:rPr kumimoji="1" lang="en-US" altLang="zh-CN" sz="2800" dirty="0" smtClean="0">
                <a:solidFill>
                  <a:srgbClr val="C00000"/>
                </a:solidFill>
              </a:rPr>
              <a:t>:      </a:t>
            </a:r>
            <a:r>
              <a:rPr lang="zh-CN" altLang="en-US" sz="2400" dirty="0" smtClean="0">
                <a:latin typeface="仿宋" panose="02010609060101010101" charset="-122"/>
                <a:ea typeface="仿宋" panose="02010609060101010101" charset="-122"/>
              </a:rPr>
              <a:t>进程实体的组成</a:t>
            </a:r>
            <a:endParaRPr kumimoji="1" lang="zh-CN" altLang="en-US" sz="2400" dirty="0">
              <a:solidFill>
                <a:srgbClr val="C00000"/>
              </a:solidFill>
            </a:endParaRPr>
          </a:p>
        </p:txBody>
      </p:sp>
      <p:sp>
        <p:nvSpPr>
          <p:cNvPr id="34838" name="AutoShape 3"/>
          <p:cNvSpPr>
            <a:spLocks noChangeArrowheads="1"/>
          </p:cNvSpPr>
          <p:nvPr/>
        </p:nvSpPr>
        <p:spPr bwMode="auto">
          <a:xfrm>
            <a:off x="2555778" y="2662189"/>
            <a:ext cx="2105967" cy="15589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pPr eaLnBrk="1" hangingPunct="1">
              <a:spcBef>
                <a:spcPct val="50000"/>
              </a:spcBef>
              <a:buClr>
                <a:schemeClr val="tx1"/>
              </a:buClr>
              <a:defRPr/>
            </a:pPr>
            <a:endParaRPr lang="zh-CN" altLang="en-US" sz="2400"/>
          </a:p>
        </p:txBody>
      </p:sp>
      <p:sp>
        <p:nvSpPr>
          <p:cNvPr id="34839" name="AutoShape 4"/>
          <p:cNvSpPr>
            <a:spLocks noChangeArrowheads="1"/>
          </p:cNvSpPr>
          <p:nvPr/>
        </p:nvSpPr>
        <p:spPr bwMode="auto">
          <a:xfrm>
            <a:off x="4860032" y="2662189"/>
            <a:ext cx="1728192" cy="15589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pPr eaLnBrk="1" hangingPunct="1">
              <a:spcBef>
                <a:spcPct val="50000"/>
              </a:spcBef>
              <a:buClr>
                <a:schemeClr val="tx1"/>
              </a:buClr>
              <a:defRPr/>
            </a:pPr>
            <a:endParaRPr lang="zh-CN" altLang="en-US" sz="2400"/>
          </a:p>
        </p:txBody>
      </p:sp>
      <p:grpSp>
        <p:nvGrpSpPr>
          <p:cNvPr id="2" name="Group 24"/>
          <p:cNvGrpSpPr/>
          <p:nvPr/>
        </p:nvGrpSpPr>
        <p:grpSpPr bwMode="auto">
          <a:xfrm>
            <a:off x="5076056" y="2420889"/>
            <a:ext cx="1415628" cy="523875"/>
            <a:chOff x="0" y="0"/>
            <a:chExt cx="1484" cy="330"/>
          </a:xfrm>
        </p:grpSpPr>
        <p:sp>
          <p:nvSpPr>
            <p:cNvPr id="18452" name="AutoShape 6"/>
            <p:cNvSpPr>
              <a:spLocks noChangeArrowheads="1"/>
            </p:cNvSpPr>
            <p:nvPr/>
          </p:nvSpPr>
          <p:spPr bwMode="auto">
            <a:xfrm>
              <a:off x="0" y="0"/>
              <a:ext cx="1484" cy="330"/>
            </a:xfrm>
            <a:prstGeom prst="roundRect">
              <a:avLst>
                <a:gd name="adj" fmla="val 16667"/>
              </a:avLst>
            </a:prstGeom>
            <a:solidFill>
              <a:schemeClr val="accent2"/>
            </a:solidFill>
            <a:ln w="38100">
              <a:solidFill>
                <a:srgbClr val="FFFFFF">
                  <a:alpha val="69019"/>
                </a:srgbClr>
              </a:solidFill>
              <a:round/>
            </a:ln>
          </p:spPr>
          <p:txBody>
            <a:bodyPr wrap="none" anchor="ctr"/>
            <a:lstStyle/>
            <a:p>
              <a:pPr eaLnBrk="1" hangingPunct="1">
                <a:spcBef>
                  <a:spcPct val="50000"/>
                </a:spcBef>
                <a:buClr>
                  <a:schemeClr val="tx1"/>
                </a:buClr>
              </a:pPr>
              <a:endParaRPr lang="zh-CN" altLang="en-US" sz="2400"/>
            </a:p>
          </p:txBody>
        </p:sp>
        <p:sp>
          <p:nvSpPr>
            <p:cNvPr id="18453" name="AutoShape 7"/>
            <p:cNvSpPr>
              <a:spLocks noChangeArrowheads="1"/>
            </p:cNvSpPr>
            <p:nvPr/>
          </p:nvSpPr>
          <p:spPr bwMode="auto">
            <a:xfrm>
              <a:off x="23" y="20"/>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noFill/>
              <a:round/>
            </a:ln>
          </p:spPr>
          <p:txBody>
            <a:bodyPr wrap="none" anchor="ctr"/>
            <a:lstStyle/>
            <a:p>
              <a:pPr eaLnBrk="1" hangingPunct="1">
                <a:spcBef>
                  <a:spcPct val="50000"/>
                </a:spcBef>
                <a:buClr>
                  <a:schemeClr val="tx1"/>
                </a:buClr>
              </a:pPr>
              <a:endParaRPr lang="zh-CN" altLang="en-US" sz="2400"/>
            </a:p>
          </p:txBody>
        </p:sp>
      </p:grpSp>
      <p:sp>
        <p:nvSpPr>
          <p:cNvPr id="34843" name="Rectangle 8"/>
          <p:cNvSpPr>
            <a:spLocks noChangeArrowheads="1"/>
          </p:cNvSpPr>
          <p:nvPr/>
        </p:nvSpPr>
        <p:spPr bwMode="auto">
          <a:xfrm>
            <a:off x="5517228" y="2457401"/>
            <a:ext cx="327334" cy="400110"/>
          </a:xfrm>
          <a:prstGeom prst="rect">
            <a:avLst/>
          </a:prstGeom>
          <a:noFill/>
          <a:ln w="9525">
            <a:noFill/>
            <a:miter lim="800000"/>
          </a:ln>
        </p:spPr>
        <p:txBody>
          <a:bodyPr wrap="none">
            <a:spAutoFit/>
          </a:bodyPr>
          <a:lstStyle/>
          <a:p>
            <a:pPr algn="ctr" eaLnBrk="1" hangingPunct="1">
              <a:spcBef>
                <a:spcPct val="0"/>
              </a:spcBef>
            </a:pPr>
            <a:r>
              <a:rPr lang="en-US" altLang="zh-CN" dirty="0">
                <a:cs typeface="Arial" panose="020B0604020202020204" pitchFamily="34" charset="0"/>
              </a:rPr>
              <a:t>3</a:t>
            </a:r>
            <a:endParaRPr lang="en-US" altLang="zh-CN" dirty="0">
              <a:cs typeface="Arial" panose="020B0604020202020204" pitchFamily="34" charset="0"/>
            </a:endParaRPr>
          </a:p>
        </p:txBody>
      </p:sp>
      <p:grpSp>
        <p:nvGrpSpPr>
          <p:cNvPr id="3" name="Group 28"/>
          <p:cNvGrpSpPr/>
          <p:nvPr/>
        </p:nvGrpSpPr>
        <p:grpSpPr bwMode="auto">
          <a:xfrm>
            <a:off x="2685951" y="2420889"/>
            <a:ext cx="1903784" cy="523875"/>
            <a:chOff x="0" y="0"/>
            <a:chExt cx="1484" cy="330"/>
          </a:xfrm>
        </p:grpSpPr>
        <p:sp>
          <p:nvSpPr>
            <p:cNvPr id="18450" name="AutoShape 10"/>
            <p:cNvSpPr>
              <a:spLocks noChangeArrowheads="1"/>
            </p:cNvSpPr>
            <p:nvPr/>
          </p:nvSpPr>
          <p:spPr bwMode="auto">
            <a:xfrm>
              <a:off x="0" y="0"/>
              <a:ext cx="1484" cy="330"/>
            </a:xfrm>
            <a:prstGeom prst="roundRect">
              <a:avLst>
                <a:gd name="adj" fmla="val 16667"/>
              </a:avLst>
            </a:prstGeom>
            <a:solidFill>
              <a:schemeClr val="folHlink"/>
            </a:solidFill>
            <a:ln w="38100">
              <a:solidFill>
                <a:srgbClr val="FFFFFF">
                  <a:alpha val="69019"/>
                </a:srgbClr>
              </a:solidFill>
              <a:round/>
            </a:ln>
          </p:spPr>
          <p:txBody>
            <a:bodyPr wrap="none" anchor="ctr"/>
            <a:lstStyle/>
            <a:p>
              <a:pPr eaLnBrk="1" hangingPunct="1">
                <a:spcBef>
                  <a:spcPct val="50000"/>
                </a:spcBef>
                <a:buClr>
                  <a:schemeClr val="tx1"/>
                </a:buClr>
              </a:pPr>
              <a:endParaRPr lang="zh-CN" altLang="en-US" sz="2400"/>
            </a:p>
          </p:txBody>
        </p:sp>
        <p:sp>
          <p:nvSpPr>
            <p:cNvPr id="18451" name="AutoShape 11"/>
            <p:cNvSpPr>
              <a:spLocks noChangeArrowheads="1"/>
            </p:cNvSpPr>
            <p:nvPr/>
          </p:nvSpPr>
          <p:spPr bwMode="auto">
            <a:xfrm>
              <a:off x="23" y="20"/>
              <a:ext cx="1432" cy="134"/>
            </a:xfrm>
            <a:prstGeom prst="roundRect">
              <a:avLst>
                <a:gd name="adj" fmla="val 28356"/>
              </a:avLst>
            </a:prstGeom>
            <a:gradFill rotWithShape="1">
              <a:gsLst>
                <a:gs pos="0">
                  <a:srgbClr val="FFFFFF">
                    <a:alpha val="70000"/>
                  </a:srgbClr>
                </a:gs>
                <a:gs pos="100000">
                  <a:schemeClr val="folHlink">
                    <a:alpha val="70000"/>
                  </a:schemeClr>
                </a:gs>
              </a:gsLst>
              <a:lin ang="5400000" scaled="1"/>
            </a:gradFill>
            <a:ln w="9525">
              <a:noFill/>
              <a:round/>
            </a:ln>
          </p:spPr>
          <p:txBody>
            <a:bodyPr wrap="none" anchor="ctr"/>
            <a:lstStyle/>
            <a:p>
              <a:pPr eaLnBrk="1" hangingPunct="1">
                <a:spcBef>
                  <a:spcPct val="50000"/>
                </a:spcBef>
                <a:buClr>
                  <a:schemeClr val="tx1"/>
                </a:buClr>
              </a:pPr>
              <a:endParaRPr lang="zh-CN" altLang="en-US" sz="2400"/>
            </a:p>
          </p:txBody>
        </p:sp>
      </p:grpSp>
      <p:sp>
        <p:nvSpPr>
          <p:cNvPr id="34847" name="Rectangle 12"/>
          <p:cNvSpPr>
            <a:spLocks noChangeArrowheads="1"/>
          </p:cNvSpPr>
          <p:nvPr/>
        </p:nvSpPr>
        <p:spPr bwMode="auto">
          <a:xfrm>
            <a:off x="3490932" y="2457401"/>
            <a:ext cx="327334" cy="400110"/>
          </a:xfrm>
          <a:prstGeom prst="rect">
            <a:avLst/>
          </a:prstGeom>
          <a:noFill/>
          <a:ln w="9525">
            <a:noFill/>
            <a:miter lim="800000"/>
          </a:ln>
        </p:spPr>
        <p:txBody>
          <a:bodyPr wrap="none">
            <a:spAutoFit/>
          </a:bodyPr>
          <a:lstStyle/>
          <a:p>
            <a:pPr algn="ctr" eaLnBrk="1" hangingPunct="1">
              <a:spcBef>
                <a:spcPct val="0"/>
              </a:spcBef>
            </a:pPr>
            <a:r>
              <a:rPr lang="en-US" altLang="zh-CN">
                <a:cs typeface="Arial" panose="020B0604020202020204" pitchFamily="34" charset="0"/>
              </a:rPr>
              <a:t>2</a:t>
            </a:r>
            <a:endParaRPr lang="en-US" altLang="zh-CN">
              <a:cs typeface="Arial" panose="020B0604020202020204" pitchFamily="34" charset="0"/>
            </a:endParaRPr>
          </a:p>
        </p:txBody>
      </p:sp>
      <p:sp>
        <p:nvSpPr>
          <p:cNvPr id="34848" name="AutoShape 13"/>
          <p:cNvSpPr>
            <a:spLocks noChangeArrowheads="1"/>
          </p:cNvSpPr>
          <p:nvPr/>
        </p:nvSpPr>
        <p:spPr bwMode="auto">
          <a:xfrm>
            <a:off x="323852" y="2673301"/>
            <a:ext cx="2015901" cy="15477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pPr eaLnBrk="1" hangingPunct="1">
              <a:spcBef>
                <a:spcPct val="50000"/>
              </a:spcBef>
              <a:buClr>
                <a:schemeClr val="tx1"/>
              </a:buClr>
              <a:defRPr/>
            </a:pPr>
            <a:endParaRPr lang="zh-CN" altLang="en-US" sz="2400"/>
          </a:p>
        </p:txBody>
      </p:sp>
      <p:sp>
        <p:nvSpPr>
          <p:cNvPr id="34849" name="AutoShape 14"/>
          <p:cNvSpPr>
            <a:spLocks noChangeArrowheads="1"/>
          </p:cNvSpPr>
          <p:nvPr/>
        </p:nvSpPr>
        <p:spPr bwMode="auto">
          <a:xfrm>
            <a:off x="541338" y="2420889"/>
            <a:ext cx="1726406" cy="523875"/>
          </a:xfrm>
          <a:prstGeom prst="roundRect">
            <a:avLst>
              <a:gd name="adj" fmla="val 16667"/>
            </a:avLst>
          </a:prstGeom>
          <a:solidFill>
            <a:schemeClr val="hlink"/>
          </a:solidFill>
          <a:ln w="38100">
            <a:solidFill>
              <a:srgbClr val="FFFFFF">
                <a:alpha val="69019"/>
              </a:srgbClr>
            </a:solidFill>
            <a:round/>
          </a:ln>
        </p:spPr>
        <p:txBody>
          <a:bodyPr wrap="none" anchor="ctr"/>
          <a:lstStyle/>
          <a:p>
            <a:pPr eaLnBrk="1" hangingPunct="1">
              <a:spcBef>
                <a:spcPct val="50000"/>
              </a:spcBef>
              <a:buClr>
                <a:schemeClr val="tx1"/>
              </a:buClr>
            </a:pPr>
            <a:endParaRPr lang="zh-CN" altLang="en-US" sz="2400"/>
          </a:p>
        </p:txBody>
      </p:sp>
      <p:sp>
        <p:nvSpPr>
          <p:cNvPr id="34850" name="AutoShape 15"/>
          <p:cNvSpPr>
            <a:spLocks noChangeArrowheads="1"/>
          </p:cNvSpPr>
          <p:nvPr/>
        </p:nvSpPr>
        <p:spPr bwMode="auto">
          <a:xfrm>
            <a:off x="577850" y="2452641"/>
            <a:ext cx="1617886" cy="45719"/>
          </a:xfrm>
          <a:prstGeom prst="roundRect">
            <a:avLst>
              <a:gd name="adj" fmla="val 28356"/>
            </a:avLst>
          </a:prstGeom>
          <a:gradFill rotWithShape="1">
            <a:gsLst>
              <a:gs pos="0">
                <a:srgbClr val="FFFFFF">
                  <a:alpha val="70000"/>
                </a:srgbClr>
              </a:gs>
              <a:gs pos="100000">
                <a:schemeClr val="hlink">
                  <a:alpha val="70000"/>
                </a:schemeClr>
              </a:gs>
            </a:gsLst>
            <a:lin ang="5400000" scaled="1"/>
          </a:gradFill>
          <a:ln w="9525">
            <a:noFill/>
            <a:round/>
          </a:ln>
        </p:spPr>
        <p:txBody>
          <a:bodyPr wrap="none" anchor="ctr"/>
          <a:lstStyle/>
          <a:p>
            <a:pPr eaLnBrk="1" hangingPunct="1">
              <a:spcBef>
                <a:spcPct val="50000"/>
              </a:spcBef>
              <a:buClr>
                <a:schemeClr val="tx1"/>
              </a:buClr>
            </a:pPr>
            <a:endParaRPr lang="zh-CN" altLang="en-US" sz="2400"/>
          </a:p>
        </p:txBody>
      </p:sp>
      <p:sp>
        <p:nvSpPr>
          <p:cNvPr id="34851" name="Rectangle 16"/>
          <p:cNvSpPr>
            <a:spLocks noChangeArrowheads="1"/>
          </p:cNvSpPr>
          <p:nvPr/>
        </p:nvSpPr>
        <p:spPr bwMode="auto">
          <a:xfrm>
            <a:off x="1330692" y="2457401"/>
            <a:ext cx="327334" cy="400110"/>
          </a:xfrm>
          <a:prstGeom prst="rect">
            <a:avLst/>
          </a:prstGeom>
          <a:noFill/>
          <a:ln w="9525">
            <a:noFill/>
            <a:miter lim="800000"/>
          </a:ln>
        </p:spPr>
        <p:txBody>
          <a:bodyPr wrap="none">
            <a:spAutoFit/>
          </a:bodyPr>
          <a:lstStyle/>
          <a:p>
            <a:pPr algn="ctr" eaLnBrk="1" hangingPunct="1">
              <a:spcBef>
                <a:spcPct val="0"/>
              </a:spcBef>
            </a:pPr>
            <a:r>
              <a:rPr lang="en-US" altLang="zh-CN" dirty="0">
                <a:cs typeface="Arial" panose="020B0604020202020204" pitchFamily="34" charset="0"/>
              </a:rPr>
              <a:t>1</a:t>
            </a:r>
            <a:endParaRPr lang="en-US" altLang="zh-CN" dirty="0">
              <a:cs typeface="Arial" panose="020B0604020202020204" pitchFamily="34" charset="0"/>
            </a:endParaRPr>
          </a:p>
        </p:txBody>
      </p:sp>
      <p:sp>
        <p:nvSpPr>
          <p:cNvPr id="34852" name="Text Box 19"/>
          <p:cNvSpPr txBox="1">
            <a:spLocks noChangeArrowheads="1"/>
          </p:cNvSpPr>
          <p:nvPr/>
        </p:nvSpPr>
        <p:spPr bwMode="auto">
          <a:xfrm>
            <a:off x="2573514" y="2924944"/>
            <a:ext cx="2160239" cy="1107996"/>
          </a:xfrm>
          <a:prstGeom prst="rect">
            <a:avLst/>
          </a:prstGeom>
          <a:noFill/>
          <a:ln w="9525">
            <a:noFill/>
            <a:miter lim="800000"/>
          </a:ln>
        </p:spPr>
        <p:txBody>
          <a:bodyPr wrap="square">
            <a:spAutoFit/>
          </a:bodyPr>
          <a:lstStyle/>
          <a:p>
            <a:pPr eaLnBrk="1" hangingPunct="1">
              <a:spcBef>
                <a:spcPct val="0"/>
              </a:spcBef>
            </a:pPr>
            <a:r>
              <a:rPr lang="zh-CN" altLang="en-US" sz="2200" dirty="0" smtClean="0">
                <a:solidFill>
                  <a:srgbClr val="000000"/>
                </a:solidFill>
              </a:rPr>
              <a:t>相关数据集</a:t>
            </a:r>
            <a:r>
              <a:rPr lang="en-US" altLang="zh-CN" sz="2200" dirty="0" smtClean="0">
                <a:solidFill>
                  <a:srgbClr val="000000"/>
                </a:solidFill>
              </a:rPr>
              <a:t>(</a:t>
            </a:r>
            <a:r>
              <a:rPr lang="zh-CN" altLang="en-US" sz="2200" dirty="0">
                <a:solidFill>
                  <a:srgbClr val="000000"/>
                </a:solidFill>
              </a:rPr>
              <a:t>变量、工作空间，缓冲区等</a:t>
            </a:r>
            <a:r>
              <a:rPr lang="en-US" altLang="zh-CN" sz="2200" dirty="0">
                <a:solidFill>
                  <a:srgbClr val="000000"/>
                </a:solidFill>
              </a:rPr>
              <a:t>)</a:t>
            </a:r>
            <a:endParaRPr lang="zh-CN" altLang="en-US" sz="2200" dirty="0">
              <a:solidFill>
                <a:srgbClr val="000000"/>
              </a:solidFill>
            </a:endParaRPr>
          </a:p>
        </p:txBody>
      </p:sp>
      <p:sp>
        <p:nvSpPr>
          <p:cNvPr id="34853" name="Text Box 20"/>
          <p:cNvSpPr txBox="1">
            <a:spLocks noChangeArrowheads="1"/>
          </p:cNvSpPr>
          <p:nvPr/>
        </p:nvSpPr>
        <p:spPr bwMode="auto">
          <a:xfrm>
            <a:off x="4949800" y="3105102"/>
            <a:ext cx="1638425" cy="830997"/>
          </a:xfrm>
          <a:prstGeom prst="rect">
            <a:avLst/>
          </a:prstGeom>
          <a:noFill/>
          <a:ln w="9525">
            <a:noFill/>
            <a:miter lim="800000"/>
          </a:ln>
        </p:spPr>
        <p:txBody>
          <a:bodyPr wrap="square">
            <a:spAutoFit/>
          </a:bodyPr>
          <a:lstStyle/>
          <a:p>
            <a:pPr eaLnBrk="1" hangingPunct="1">
              <a:spcBef>
                <a:spcPct val="0"/>
              </a:spcBef>
            </a:pPr>
            <a:r>
              <a:rPr lang="zh-CN" altLang="en-US" sz="2400" dirty="0" smtClean="0">
                <a:solidFill>
                  <a:srgbClr val="000000"/>
                </a:solidFill>
              </a:rPr>
              <a:t>栈：内核栈</a:t>
            </a:r>
            <a:r>
              <a:rPr lang="en-US" altLang="zh-CN" sz="2400" dirty="0" smtClean="0">
                <a:solidFill>
                  <a:srgbClr val="000000"/>
                </a:solidFill>
              </a:rPr>
              <a:t>/</a:t>
            </a:r>
            <a:r>
              <a:rPr lang="zh-CN" altLang="en-US" sz="2400" dirty="0" smtClean="0">
                <a:solidFill>
                  <a:srgbClr val="000000"/>
                </a:solidFill>
              </a:rPr>
              <a:t>用户栈</a:t>
            </a:r>
            <a:endParaRPr lang="en-US" altLang="zh-CN" sz="2400" dirty="0" smtClean="0">
              <a:solidFill>
                <a:srgbClr val="000000"/>
              </a:solidFill>
            </a:endParaRPr>
          </a:p>
        </p:txBody>
      </p:sp>
      <p:sp>
        <p:nvSpPr>
          <p:cNvPr id="34854" name="Text Box 22"/>
          <p:cNvSpPr txBox="1">
            <a:spLocks noChangeArrowheads="1"/>
          </p:cNvSpPr>
          <p:nvPr/>
        </p:nvSpPr>
        <p:spPr bwMode="auto">
          <a:xfrm>
            <a:off x="468313" y="3176539"/>
            <a:ext cx="1799431" cy="830997"/>
          </a:xfrm>
          <a:prstGeom prst="rect">
            <a:avLst/>
          </a:prstGeom>
          <a:noFill/>
          <a:ln w="9525">
            <a:noFill/>
            <a:miter lim="800000"/>
          </a:ln>
        </p:spPr>
        <p:txBody>
          <a:bodyPr wrap="square">
            <a:spAutoFit/>
          </a:bodyPr>
          <a:lstStyle/>
          <a:p>
            <a:pPr eaLnBrk="1" hangingPunct="1">
              <a:spcBef>
                <a:spcPct val="0"/>
              </a:spcBef>
            </a:pPr>
            <a:r>
              <a:rPr lang="zh-CN" altLang="en-US" sz="2400" dirty="0" smtClean="0">
                <a:solidFill>
                  <a:srgbClr val="000000"/>
                </a:solidFill>
              </a:rPr>
              <a:t>可</a:t>
            </a:r>
            <a:r>
              <a:rPr lang="zh-CN" altLang="en-US" sz="2400" dirty="0">
                <a:solidFill>
                  <a:srgbClr val="000000"/>
                </a:solidFill>
              </a:rPr>
              <a:t>执行的</a:t>
            </a:r>
            <a:r>
              <a:rPr lang="zh-CN" altLang="en-US" sz="2400" dirty="0" smtClean="0">
                <a:solidFill>
                  <a:srgbClr val="000000"/>
                </a:solidFill>
              </a:rPr>
              <a:t>程序（段）</a:t>
            </a:r>
            <a:endParaRPr lang="zh-CN" altLang="en-US" sz="2400" dirty="0">
              <a:solidFill>
                <a:srgbClr val="000000"/>
              </a:solidFill>
            </a:endParaRPr>
          </a:p>
        </p:txBody>
      </p:sp>
      <p:sp>
        <p:nvSpPr>
          <p:cNvPr id="22" name="左大括号 21"/>
          <p:cNvSpPr/>
          <p:nvPr/>
        </p:nvSpPr>
        <p:spPr bwMode="auto">
          <a:xfrm rot="16200000">
            <a:off x="4211960" y="692696"/>
            <a:ext cx="504056" cy="8136904"/>
          </a:xfrm>
          <a:prstGeom prst="leftBrace">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3" name="矩形 22"/>
          <p:cNvSpPr/>
          <p:nvPr/>
        </p:nvSpPr>
        <p:spPr>
          <a:xfrm>
            <a:off x="3275856" y="4941167"/>
            <a:ext cx="2448272" cy="738664"/>
          </a:xfrm>
          <a:prstGeom prst="rect">
            <a:avLst/>
          </a:prstGeom>
        </p:spPr>
        <p:txBody>
          <a:bodyPr wrap="square">
            <a:spAutoFit/>
          </a:bodyPr>
          <a:lstStyle/>
          <a:p>
            <a:pPr marL="342900" indent="-342900">
              <a:lnSpc>
                <a:spcPct val="150000"/>
              </a:lnSpc>
            </a:pPr>
            <a:r>
              <a:rPr lang="zh-CN" altLang="en-US" sz="2800" dirty="0" smtClean="0">
                <a:latin typeface="仿宋" panose="02010609060101010101" charset="-122"/>
                <a:ea typeface="仿宋" panose="02010609060101010101" charset="-122"/>
              </a:rPr>
              <a:t>进程结构特征</a:t>
            </a:r>
            <a:endParaRPr lang="en-US" altLang="zh-CN" sz="2800" dirty="0" smtClean="0">
              <a:latin typeface="仿宋" panose="02010609060101010101" charset="-122"/>
              <a:ea typeface="仿宋" panose="02010609060101010101" charset="-122"/>
            </a:endParaRPr>
          </a:p>
        </p:txBody>
      </p:sp>
      <p:sp>
        <p:nvSpPr>
          <p:cNvPr id="24" name="Rectangle 21"/>
          <p:cNvSpPr>
            <a:spLocks noChangeArrowheads="1"/>
          </p:cNvSpPr>
          <p:nvPr/>
        </p:nvSpPr>
        <p:spPr bwMode="auto">
          <a:xfrm>
            <a:off x="323528" y="836714"/>
            <a:ext cx="6768752" cy="584775"/>
          </a:xfrm>
          <a:prstGeom prst="rect">
            <a:avLst/>
          </a:prstGeom>
          <a:noFill/>
          <a:ln w="9525">
            <a:noFill/>
            <a:miter lim="800000"/>
          </a:ln>
        </p:spPr>
        <p:txBody>
          <a:bodyPr wrap="square">
            <a:spAutoFit/>
          </a:bodyPr>
          <a:lstStyle/>
          <a:p>
            <a:pPr marL="231775" indent="-231775" eaLnBrk="1" hangingPunct="1">
              <a:spcBef>
                <a:spcPct val="50000"/>
              </a:spcBef>
              <a:buClr>
                <a:schemeClr val="tx1"/>
              </a:buClr>
            </a:pPr>
            <a:r>
              <a:rPr kumimoji="1" lang="en-US" altLang="zh-CN" sz="3200" dirty="0" smtClean="0">
                <a:solidFill>
                  <a:srgbClr val="0000FF"/>
                </a:solidFill>
              </a:rPr>
              <a:t>3.2.1 </a:t>
            </a:r>
            <a:r>
              <a:rPr kumimoji="1" lang="zh-CN" altLang="en-US" sz="3200" dirty="0">
                <a:solidFill>
                  <a:srgbClr val="0000FF"/>
                </a:solidFill>
              </a:rPr>
              <a:t>进程的定义及</a:t>
            </a:r>
            <a:r>
              <a:rPr kumimoji="1" lang="zh-CN" altLang="en-US" sz="3200" dirty="0" smtClean="0">
                <a:solidFill>
                  <a:srgbClr val="0000FF"/>
                </a:solidFill>
              </a:rPr>
              <a:t>特征</a:t>
            </a:r>
            <a:endParaRPr kumimoji="1" lang="zh-CN" altLang="en-US" sz="3200" dirty="0">
              <a:solidFill>
                <a:srgbClr val="0000FF"/>
              </a:solidFill>
            </a:endParaRPr>
          </a:p>
        </p:txBody>
      </p:sp>
      <p:sp>
        <p:nvSpPr>
          <p:cNvPr id="25" name="AutoShape 4"/>
          <p:cNvSpPr>
            <a:spLocks noChangeArrowheads="1"/>
          </p:cNvSpPr>
          <p:nvPr/>
        </p:nvSpPr>
        <p:spPr bwMode="auto">
          <a:xfrm>
            <a:off x="6866882" y="2662189"/>
            <a:ext cx="1737567" cy="15589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pPr eaLnBrk="1" hangingPunct="1">
              <a:spcBef>
                <a:spcPct val="50000"/>
              </a:spcBef>
              <a:buClr>
                <a:schemeClr val="tx1"/>
              </a:buClr>
              <a:defRPr/>
            </a:pPr>
            <a:endParaRPr lang="zh-CN" altLang="en-US" sz="2400"/>
          </a:p>
        </p:txBody>
      </p:sp>
      <p:grpSp>
        <p:nvGrpSpPr>
          <p:cNvPr id="26" name="Group 24"/>
          <p:cNvGrpSpPr/>
          <p:nvPr/>
        </p:nvGrpSpPr>
        <p:grpSpPr bwMode="auto">
          <a:xfrm>
            <a:off x="6981180" y="2420889"/>
            <a:ext cx="1479252" cy="523875"/>
            <a:chOff x="0" y="0"/>
            <a:chExt cx="1484" cy="330"/>
          </a:xfrm>
        </p:grpSpPr>
        <p:sp>
          <p:nvSpPr>
            <p:cNvPr id="27" name="AutoShape 6"/>
            <p:cNvSpPr>
              <a:spLocks noChangeArrowheads="1"/>
            </p:cNvSpPr>
            <p:nvPr/>
          </p:nvSpPr>
          <p:spPr bwMode="auto">
            <a:xfrm>
              <a:off x="0" y="0"/>
              <a:ext cx="1484" cy="330"/>
            </a:xfrm>
            <a:prstGeom prst="roundRect">
              <a:avLst>
                <a:gd name="adj" fmla="val 16667"/>
              </a:avLst>
            </a:prstGeom>
            <a:solidFill>
              <a:schemeClr val="accent1">
                <a:lumMod val="40000"/>
                <a:lumOff val="60000"/>
              </a:schemeClr>
            </a:solidFill>
            <a:ln w="38100">
              <a:solidFill>
                <a:srgbClr val="FFFFFF">
                  <a:alpha val="69019"/>
                </a:srgbClr>
              </a:solidFill>
              <a:round/>
            </a:ln>
          </p:spPr>
          <p:txBody>
            <a:bodyPr wrap="none" anchor="ctr"/>
            <a:lstStyle/>
            <a:p>
              <a:pPr eaLnBrk="1" hangingPunct="1">
                <a:spcBef>
                  <a:spcPct val="50000"/>
                </a:spcBef>
                <a:buClr>
                  <a:schemeClr val="tx1"/>
                </a:buClr>
              </a:pPr>
              <a:endParaRPr lang="zh-CN" altLang="en-US" sz="2400"/>
            </a:p>
          </p:txBody>
        </p:sp>
        <p:sp>
          <p:nvSpPr>
            <p:cNvPr id="28" name="AutoShape 7"/>
            <p:cNvSpPr>
              <a:spLocks noChangeArrowheads="1"/>
            </p:cNvSpPr>
            <p:nvPr/>
          </p:nvSpPr>
          <p:spPr bwMode="auto">
            <a:xfrm>
              <a:off x="23" y="20"/>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noFill/>
              <a:round/>
            </a:ln>
          </p:spPr>
          <p:txBody>
            <a:bodyPr wrap="none" anchor="ctr"/>
            <a:lstStyle/>
            <a:p>
              <a:pPr eaLnBrk="1" hangingPunct="1">
                <a:spcBef>
                  <a:spcPct val="50000"/>
                </a:spcBef>
                <a:buClr>
                  <a:schemeClr val="tx1"/>
                </a:buClr>
              </a:pPr>
              <a:endParaRPr lang="zh-CN" altLang="en-US" sz="2400"/>
            </a:p>
          </p:txBody>
        </p:sp>
      </p:grpSp>
      <p:sp>
        <p:nvSpPr>
          <p:cNvPr id="29" name="Rectangle 8"/>
          <p:cNvSpPr>
            <a:spLocks noChangeArrowheads="1"/>
          </p:cNvSpPr>
          <p:nvPr/>
        </p:nvSpPr>
        <p:spPr bwMode="auto">
          <a:xfrm>
            <a:off x="7557984" y="2457401"/>
            <a:ext cx="327334" cy="400110"/>
          </a:xfrm>
          <a:prstGeom prst="rect">
            <a:avLst/>
          </a:prstGeom>
          <a:noFill/>
          <a:ln w="9525">
            <a:noFill/>
            <a:miter lim="800000"/>
          </a:ln>
        </p:spPr>
        <p:txBody>
          <a:bodyPr wrap="none">
            <a:spAutoFit/>
          </a:bodyPr>
          <a:lstStyle/>
          <a:p>
            <a:pPr algn="ctr" eaLnBrk="1" hangingPunct="1">
              <a:spcBef>
                <a:spcPct val="0"/>
              </a:spcBef>
            </a:pPr>
            <a:r>
              <a:rPr lang="en-US" altLang="zh-CN" dirty="0" smtClean="0">
                <a:cs typeface="Arial" panose="020B0604020202020204" pitchFamily="34" charset="0"/>
              </a:rPr>
              <a:t>4</a:t>
            </a:r>
            <a:endParaRPr lang="en-US" altLang="zh-CN" dirty="0">
              <a:cs typeface="Arial" panose="020B0604020202020204" pitchFamily="34" charset="0"/>
            </a:endParaRPr>
          </a:p>
        </p:txBody>
      </p:sp>
      <p:sp>
        <p:nvSpPr>
          <p:cNvPr id="30" name="Text Box 20"/>
          <p:cNvSpPr txBox="1">
            <a:spLocks noChangeArrowheads="1"/>
          </p:cNvSpPr>
          <p:nvPr/>
        </p:nvSpPr>
        <p:spPr bwMode="auto">
          <a:xfrm>
            <a:off x="7388696" y="3284985"/>
            <a:ext cx="1143744" cy="461665"/>
          </a:xfrm>
          <a:prstGeom prst="rect">
            <a:avLst/>
          </a:prstGeom>
          <a:noFill/>
          <a:ln w="9525">
            <a:noFill/>
            <a:miter lim="800000"/>
          </a:ln>
        </p:spPr>
        <p:txBody>
          <a:bodyPr wrap="square">
            <a:spAutoFit/>
          </a:bodyPr>
          <a:lstStyle/>
          <a:p>
            <a:pPr eaLnBrk="1" hangingPunct="1">
              <a:spcBef>
                <a:spcPct val="0"/>
              </a:spcBef>
            </a:pPr>
            <a:r>
              <a:rPr lang="en-US" altLang="zh-CN" sz="2400" dirty="0" smtClean="0">
                <a:solidFill>
                  <a:srgbClr val="000000"/>
                </a:solidFill>
              </a:rPr>
              <a:t>PCB</a:t>
            </a:r>
            <a:endParaRPr lang="zh-CN" altLang="en-US" sz="24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848"/>
                                        </p:tgtEl>
                                        <p:attrNameLst>
                                          <p:attrName>style.visibility</p:attrName>
                                        </p:attrNameLst>
                                      </p:cBhvr>
                                      <p:to>
                                        <p:strVal val="visible"/>
                                      </p:to>
                                    </p:set>
                                    <p:animEffect transition="in" filter="box(in)">
                                      <p:cBhvr>
                                        <p:cTn id="7" dur="500"/>
                                        <p:tgtEl>
                                          <p:spTgt spid="3484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4849"/>
                                        </p:tgtEl>
                                        <p:attrNameLst>
                                          <p:attrName>style.visibility</p:attrName>
                                        </p:attrNameLst>
                                      </p:cBhvr>
                                      <p:to>
                                        <p:strVal val="visible"/>
                                      </p:to>
                                    </p:set>
                                    <p:animEffect transition="in" filter="box(in)">
                                      <p:cBhvr>
                                        <p:cTn id="10" dur="500"/>
                                        <p:tgtEl>
                                          <p:spTgt spid="3484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4850"/>
                                        </p:tgtEl>
                                        <p:attrNameLst>
                                          <p:attrName>style.visibility</p:attrName>
                                        </p:attrNameLst>
                                      </p:cBhvr>
                                      <p:to>
                                        <p:strVal val="visible"/>
                                      </p:to>
                                    </p:set>
                                    <p:animEffect transition="in" filter="box(in)">
                                      <p:cBhvr>
                                        <p:cTn id="13" dur="500"/>
                                        <p:tgtEl>
                                          <p:spTgt spid="3485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4851"/>
                                        </p:tgtEl>
                                        <p:attrNameLst>
                                          <p:attrName>style.visibility</p:attrName>
                                        </p:attrNameLst>
                                      </p:cBhvr>
                                      <p:to>
                                        <p:strVal val="visible"/>
                                      </p:to>
                                    </p:set>
                                    <p:animEffect transition="in" filter="box(in)">
                                      <p:cBhvr>
                                        <p:cTn id="16" dur="500"/>
                                        <p:tgtEl>
                                          <p:spTgt spid="34851"/>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4854"/>
                                        </p:tgtEl>
                                        <p:attrNameLst>
                                          <p:attrName>style.visibility</p:attrName>
                                        </p:attrNameLst>
                                      </p:cBhvr>
                                      <p:to>
                                        <p:strVal val="visible"/>
                                      </p:to>
                                    </p:set>
                                    <p:animEffect transition="in" filter="box(in)">
                                      <p:cBhvr>
                                        <p:cTn id="19" dur="500"/>
                                        <p:tgtEl>
                                          <p:spTgt spid="34854"/>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34838"/>
                                        </p:tgtEl>
                                        <p:attrNameLst>
                                          <p:attrName>style.visibility</p:attrName>
                                        </p:attrNameLst>
                                      </p:cBhvr>
                                      <p:to>
                                        <p:strVal val="visible"/>
                                      </p:to>
                                    </p:set>
                                    <p:animEffect transition="in" filter="box(in)">
                                      <p:cBhvr>
                                        <p:cTn id="24" dur="500"/>
                                        <p:tgtEl>
                                          <p:spTgt spid="34838"/>
                                        </p:tgtEl>
                                      </p:cBhvr>
                                    </p:animEffect>
                                  </p:childTnLst>
                                </p:cTn>
                              </p:par>
                              <p:par>
                                <p:cTn id="25" presetID="4" presetClass="entr" presetSubtype="16"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ox(in)">
                                      <p:cBhvr>
                                        <p:cTn id="27" dur="500"/>
                                        <p:tgtEl>
                                          <p:spTgt spid="3"/>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4847"/>
                                        </p:tgtEl>
                                        <p:attrNameLst>
                                          <p:attrName>style.visibility</p:attrName>
                                        </p:attrNameLst>
                                      </p:cBhvr>
                                      <p:to>
                                        <p:strVal val="visible"/>
                                      </p:to>
                                    </p:set>
                                    <p:animEffect transition="in" filter="box(in)">
                                      <p:cBhvr>
                                        <p:cTn id="30" dur="500"/>
                                        <p:tgtEl>
                                          <p:spTgt spid="34847"/>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4852"/>
                                        </p:tgtEl>
                                        <p:attrNameLst>
                                          <p:attrName>style.visibility</p:attrName>
                                        </p:attrNameLst>
                                      </p:cBhvr>
                                      <p:to>
                                        <p:strVal val="visible"/>
                                      </p:to>
                                    </p:set>
                                    <p:animEffect transition="in" filter="box(in)">
                                      <p:cBhvr>
                                        <p:cTn id="33" dur="500"/>
                                        <p:tgtEl>
                                          <p:spTgt spid="34852"/>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34839"/>
                                        </p:tgtEl>
                                        <p:attrNameLst>
                                          <p:attrName>style.visibility</p:attrName>
                                        </p:attrNameLst>
                                      </p:cBhvr>
                                      <p:to>
                                        <p:strVal val="visible"/>
                                      </p:to>
                                    </p:set>
                                    <p:animEffect transition="in" filter="box(in)">
                                      <p:cBhvr>
                                        <p:cTn id="38" dur="500"/>
                                        <p:tgtEl>
                                          <p:spTgt spid="34839"/>
                                        </p:tgtEl>
                                      </p:cBhvr>
                                    </p:animEffect>
                                  </p:childTnLst>
                                </p:cTn>
                              </p:par>
                              <p:par>
                                <p:cTn id="39" presetID="4" presetClass="entr" presetSubtype="16"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ox(in)">
                                      <p:cBhvr>
                                        <p:cTn id="41" dur="500"/>
                                        <p:tgtEl>
                                          <p:spTgt spid="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4843"/>
                                        </p:tgtEl>
                                        <p:attrNameLst>
                                          <p:attrName>style.visibility</p:attrName>
                                        </p:attrNameLst>
                                      </p:cBhvr>
                                      <p:to>
                                        <p:strVal val="visible"/>
                                      </p:to>
                                    </p:set>
                                    <p:animEffect transition="in" filter="box(in)">
                                      <p:cBhvr>
                                        <p:cTn id="44" dur="500"/>
                                        <p:tgtEl>
                                          <p:spTgt spid="3484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4853"/>
                                        </p:tgtEl>
                                        <p:attrNameLst>
                                          <p:attrName>style.visibility</p:attrName>
                                        </p:attrNameLst>
                                      </p:cBhvr>
                                      <p:to>
                                        <p:strVal val="visible"/>
                                      </p:to>
                                    </p:set>
                                    <p:animEffect transition="in" filter="box(in)">
                                      <p:cBhvr>
                                        <p:cTn id="47" dur="500"/>
                                        <p:tgtEl>
                                          <p:spTgt spid="3485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in)">
                                      <p:cBhvr>
                                        <p:cTn id="52" dur="500"/>
                                        <p:tgtEl>
                                          <p:spTgt spid="25"/>
                                        </p:tgtEl>
                                      </p:cBhvr>
                                    </p:animEffect>
                                  </p:childTnLst>
                                </p:cTn>
                              </p:par>
                              <p:par>
                                <p:cTn id="53" presetID="4" presetClass="entr" presetSubtype="16"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ox(in)">
                                      <p:cBhvr>
                                        <p:cTn id="55" dur="500"/>
                                        <p:tgtEl>
                                          <p:spTgt spid="26"/>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box(in)">
                                      <p:cBhvr>
                                        <p:cTn id="58" dur="500"/>
                                        <p:tgtEl>
                                          <p:spTgt spid="29"/>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box(in)">
                                      <p:cBhvr>
                                        <p:cTn id="61" dur="5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box(in)">
                                      <p:cBhvr>
                                        <p:cTn id="66" dur="500"/>
                                        <p:tgtEl>
                                          <p:spTgt spid="22"/>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box(in)">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34839" grpId="0" animBg="1"/>
      <p:bldP spid="34843" grpId="0"/>
      <p:bldP spid="34847" grpId="0"/>
      <p:bldP spid="34848" grpId="0" animBg="1"/>
      <p:bldP spid="34849" grpId="0" animBg="1"/>
      <p:bldP spid="34850" grpId="0" animBg="1"/>
      <p:bldP spid="34851" grpId="0"/>
      <p:bldP spid="34852" grpId="0"/>
      <p:bldP spid="34853" grpId="0"/>
      <p:bldP spid="34854" grpId="0"/>
      <p:bldP spid="22" grpId="0" animBg="1"/>
      <p:bldP spid="23" grpId="0"/>
      <p:bldP spid="25" grpId="0" animBg="1"/>
      <p:bldP spid="29" grpId="0"/>
      <p:bldP spid="30"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0" y="692151"/>
            <a:ext cx="5940152" cy="1152525"/>
          </a:xfrm>
        </p:spPr>
        <p:txBody>
          <a:bodyPr/>
          <a:lstStyle/>
          <a:p>
            <a:pPr marL="457200" lvl="1" indent="0">
              <a:lnSpc>
                <a:spcPct val="130000"/>
              </a:lnSpc>
              <a:buFontTx/>
              <a:buNone/>
              <a:defRPr/>
            </a:pPr>
            <a:r>
              <a:rPr lang="en-US" altLang="zh-CN" b="1" dirty="0" smtClean="0">
                <a:solidFill>
                  <a:srgbClr val="C00000"/>
                </a:solidFill>
                <a:latin typeface="宋体" panose="02010600030101010101" pitchFamily="2" charset="-122"/>
              </a:rPr>
              <a:t>1. </a:t>
            </a:r>
            <a:r>
              <a:rPr lang="zh-CN" altLang="en-US" b="1" dirty="0" smtClean="0">
                <a:solidFill>
                  <a:srgbClr val="C00000"/>
                </a:solidFill>
                <a:latin typeface="宋体" panose="02010600030101010101" pitchFamily="2" charset="-122"/>
              </a:rPr>
              <a:t>原子操作    </a:t>
            </a:r>
            <a:endParaRPr lang="en-US" altLang="zh-CN" b="1" dirty="0" smtClean="0">
              <a:solidFill>
                <a:srgbClr val="C00000"/>
              </a:solidFill>
            </a:endParaRPr>
          </a:p>
          <a:p>
            <a:pPr marL="971550" lvl="1" indent="-514350">
              <a:buFont typeface="Wingdings" panose="05000000000000000000" pitchFamily="2" charset="2"/>
              <a:buChar char="n"/>
              <a:defRPr/>
            </a:pPr>
            <a:r>
              <a:rPr lang="zh-CN" altLang="en-US" sz="2400" b="1" dirty="0" smtClean="0">
                <a:solidFill>
                  <a:srgbClr val="7030A0"/>
                </a:solidFill>
              </a:rPr>
              <a:t>原子整数操作</a:t>
            </a:r>
            <a:endParaRPr lang="zh-CN" altLang="en-US" sz="2400" b="1" dirty="0" smtClean="0">
              <a:solidFill>
                <a:srgbClr val="7030A0"/>
              </a:solidFill>
            </a:endParaRPr>
          </a:p>
        </p:txBody>
      </p:sp>
      <p:graphicFrame>
        <p:nvGraphicFramePr>
          <p:cNvPr id="5" name="表格 4"/>
          <p:cNvGraphicFramePr>
            <a:graphicFrameLocks noGrp="1"/>
          </p:cNvGraphicFramePr>
          <p:nvPr/>
        </p:nvGraphicFramePr>
        <p:xfrm>
          <a:off x="323852" y="1988841"/>
          <a:ext cx="8424863" cy="4357793"/>
        </p:xfrm>
        <a:graphic>
          <a:graphicData uri="http://schemas.openxmlformats.org/drawingml/2006/table">
            <a:tbl>
              <a:tblPr firstRow="1" bandRow="1">
                <a:tableStyleId>{5940675A-B579-460E-94D1-54222C63F5DA}</a:tableStyleId>
              </a:tblPr>
              <a:tblGrid>
                <a:gridCol w="3478155"/>
                <a:gridCol w="4946708"/>
              </a:tblGrid>
              <a:tr h="396163">
                <a:tc>
                  <a:txBody>
                    <a:bodyPr/>
                    <a:lstStyle/>
                    <a:p>
                      <a:pPr algn="ctr"/>
                      <a:r>
                        <a:rPr lang="zh-CN" altLang="en-US" sz="2000" b="1" dirty="0" smtClean="0"/>
                        <a:t>操作</a:t>
                      </a:r>
                      <a:endParaRPr lang="zh-CN" altLang="en-US" sz="2000" b="1" dirty="0">
                        <a:solidFill>
                          <a:schemeClr val="tx1"/>
                        </a:solidFill>
                      </a:endParaRPr>
                    </a:p>
                  </a:txBody>
                  <a:tcPr marL="91439" marR="91439" marT="45681" marB="45681">
                    <a:solidFill>
                      <a:schemeClr val="accent2"/>
                    </a:solidFill>
                  </a:tcPr>
                </a:tc>
                <a:tc>
                  <a:txBody>
                    <a:bodyPr/>
                    <a:lstStyle/>
                    <a:p>
                      <a:pPr algn="ctr"/>
                      <a:r>
                        <a:rPr lang="zh-CN" altLang="en-US" sz="2000" b="1" dirty="0" smtClean="0"/>
                        <a:t>功能说明</a:t>
                      </a:r>
                      <a:endParaRPr lang="zh-CN" altLang="en-US" sz="2000" b="1" dirty="0">
                        <a:solidFill>
                          <a:schemeClr val="tx1"/>
                        </a:solidFill>
                      </a:endParaRPr>
                    </a:p>
                  </a:txBody>
                  <a:tcPr marL="91439" marR="91439" marT="45681" marB="45681">
                    <a:solidFill>
                      <a:schemeClr val="accent2"/>
                    </a:solidFill>
                  </a:tcPr>
                </a:tc>
              </a:tr>
              <a:tr h="396163">
                <a:tc>
                  <a:txBody>
                    <a:bodyPr/>
                    <a:lstStyle/>
                    <a:p>
                      <a:r>
                        <a:rPr lang="en-US" altLang="zh-CN" sz="2000" dirty="0" smtClean="0">
                          <a:solidFill>
                            <a:schemeClr val="tx1"/>
                          </a:solidFill>
                        </a:rPr>
                        <a:t>ATOMIC_INIT(i</a:t>
                      </a:r>
                      <a:r>
                        <a:rPr lang="zh-CN" altLang="en-US" sz="2000" dirty="0" smtClean="0">
                          <a:solidFill>
                            <a:schemeClr val="tx1"/>
                          </a:solidFill>
                        </a:rPr>
                        <a:t>）</a:t>
                      </a:r>
                      <a:endParaRPr lang="zh-CN" altLang="en-US" sz="2000" dirty="0">
                        <a:solidFill>
                          <a:schemeClr val="tx1"/>
                        </a:solidFill>
                      </a:endParaRPr>
                    </a:p>
                  </a:txBody>
                  <a:tcPr marL="91439" marR="91439" marT="45681" marB="45681"/>
                </a:tc>
                <a:tc>
                  <a:txBody>
                    <a:bodyPr/>
                    <a:lstStyle/>
                    <a:p>
                      <a:r>
                        <a:rPr lang="zh-CN" altLang="en-US" sz="2000" dirty="0" smtClean="0">
                          <a:solidFill>
                            <a:schemeClr val="tx1"/>
                          </a:solidFill>
                        </a:rPr>
                        <a:t>声明一个</a:t>
                      </a:r>
                      <a:r>
                        <a:rPr lang="en-US" altLang="zh-CN" sz="2000" dirty="0" err="1" smtClean="0">
                          <a:solidFill>
                            <a:schemeClr val="tx1"/>
                          </a:solidFill>
                        </a:rPr>
                        <a:t>atomic_t</a:t>
                      </a:r>
                      <a:r>
                        <a:rPr lang="zh-CN" altLang="en-US" sz="2000" dirty="0" smtClean="0">
                          <a:solidFill>
                            <a:schemeClr val="tx1"/>
                          </a:solidFill>
                        </a:rPr>
                        <a:t>变量，并初始化为</a:t>
                      </a:r>
                      <a:r>
                        <a:rPr lang="en-US" altLang="zh-CN" sz="2000" dirty="0" smtClean="0">
                          <a:solidFill>
                            <a:schemeClr val="tx1"/>
                          </a:solidFill>
                        </a:rPr>
                        <a:t>i</a:t>
                      </a:r>
                      <a:endParaRPr lang="zh-CN" altLang="en-US" sz="2000" dirty="0">
                        <a:solidFill>
                          <a:schemeClr val="tx1"/>
                        </a:solidFill>
                      </a:endParaRPr>
                    </a:p>
                  </a:txBody>
                  <a:tcPr marL="91439" marR="91439" marT="45681" marB="45681"/>
                </a:tc>
              </a:tr>
              <a:tr h="396163">
                <a:tc>
                  <a:txBody>
                    <a:bodyPr/>
                    <a:lstStyle/>
                    <a:p>
                      <a:r>
                        <a:rPr lang="en-US" altLang="zh-CN" sz="2000" dirty="0" err="1" smtClean="0">
                          <a:solidFill>
                            <a:schemeClr val="tx1"/>
                          </a:solidFill>
                        </a:rPr>
                        <a:t>atomic_read</a:t>
                      </a:r>
                      <a:r>
                        <a:rPr lang="en-US" altLang="zh-CN" sz="2000" dirty="0" smtClean="0">
                          <a:solidFill>
                            <a:schemeClr val="tx1"/>
                          </a:solidFill>
                        </a:rPr>
                        <a:t>(&amp;v)</a:t>
                      </a:r>
                      <a:endParaRPr lang="zh-CN" altLang="en-US" sz="2000" dirty="0">
                        <a:solidFill>
                          <a:schemeClr val="tx1"/>
                        </a:solidFill>
                      </a:endParaRPr>
                    </a:p>
                  </a:txBody>
                  <a:tcPr marL="91439" marR="91439" marT="45681" marB="45681"/>
                </a:tc>
                <a:tc>
                  <a:txBody>
                    <a:bodyPr/>
                    <a:lstStyle/>
                    <a:p>
                      <a:r>
                        <a:rPr lang="zh-CN" altLang="en-US" sz="2000" dirty="0" smtClean="0">
                          <a:solidFill>
                            <a:schemeClr val="tx1"/>
                          </a:solidFill>
                        </a:rPr>
                        <a:t>返回</a:t>
                      </a:r>
                      <a:r>
                        <a:rPr lang="en-US" altLang="zh-CN" sz="2000" dirty="0" smtClean="0">
                          <a:solidFill>
                            <a:schemeClr val="tx1"/>
                          </a:solidFill>
                        </a:rPr>
                        <a:t>v</a:t>
                      </a:r>
                      <a:r>
                        <a:rPr lang="zh-CN" altLang="en-US" sz="2000" dirty="0" smtClean="0">
                          <a:solidFill>
                            <a:schemeClr val="tx1"/>
                          </a:solidFill>
                        </a:rPr>
                        <a:t>的值</a:t>
                      </a:r>
                      <a:endParaRPr lang="zh-CN" altLang="en-US" sz="2000" dirty="0">
                        <a:solidFill>
                          <a:schemeClr val="tx1"/>
                        </a:solidFill>
                      </a:endParaRPr>
                    </a:p>
                  </a:txBody>
                  <a:tcPr marL="91439" marR="91439" marT="45681" marB="45681"/>
                </a:tc>
              </a:tr>
              <a:tr h="396163">
                <a:tc>
                  <a:txBody>
                    <a:bodyPr/>
                    <a:lstStyle/>
                    <a:p>
                      <a:r>
                        <a:rPr lang="en-US" altLang="zh-CN" sz="2000" dirty="0" err="1" smtClean="0">
                          <a:solidFill>
                            <a:schemeClr val="tx1"/>
                          </a:solidFill>
                        </a:rPr>
                        <a:t>atomic_set</a:t>
                      </a:r>
                      <a:r>
                        <a:rPr lang="en-US" altLang="zh-CN" sz="2000" dirty="0" smtClean="0">
                          <a:solidFill>
                            <a:schemeClr val="tx1"/>
                          </a:solidFill>
                        </a:rPr>
                        <a:t>(&amp;</a:t>
                      </a:r>
                      <a:r>
                        <a:rPr lang="en-US" altLang="zh-CN" sz="2000" dirty="0" err="1" smtClean="0">
                          <a:solidFill>
                            <a:schemeClr val="tx1"/>
                          </a:solidFill>
                        </a:rPr>
                        <a:t>v,i</a:t>
                      </a:r>
                      <a:r>
                        <a:rPr lang="en-US" altLang="zh-CN" sz="2000" dirty="0" smtClean="0">
                          <a:solidFill>
                            <a:schemeClr val="tx1"/>
                          </a:solidFill>
                        </a:rPr>
                        <a:t>)</a:t>
                      </a:r>
                      <a:endParaRPr lang="zh-CN" altLang="en-US" sz="2000" dirty="0">
                        <a:solidFill>
                          <a:schemeClr val="tx1"/>
                        </a:solidFill>
                      </a:endParaRPr>
                    </a:p>
                  </a:txBody>
                  <a:tcPr marL="91439" marR="91439" marT="45681" marB="45681"/>
                </a:tc>
                <a:tc>
                  <a:txBody>
                    <a:bodyPr/>
                    <a:lstStyle/>
                    <a:p>
                      <a:r>
                        <a:rPr lang="zh-CN" altLang="en-US" sz="2000" dirty="0" smtClean="0">
                          <a:solidFill>
                            <a:schemeClr val="tx1"/>
                          </a:solidFill>
                        </a:rPr>
                        <a:t>把</a:t>
                      </a:r>
                      <a:r>
                        <a:rPr lang="en-US" altLang="zh-CN" sz="2000" dirty="0" smtClean="0">
                          <a:solidFill>
                            <a:schemeClr val="tx1"/>
                          </a:solidFill>
                        </a:rPr>
                        <a:t>v</a:t>
                      </a:r>
                      <a:r>
                        <a:rPr lang="zh-CN" altLang="en-US" sz="2000" dirty="0" smtClean="0">
                          <a:solidFill>
                            <a:schemeClr val="tx1"/>
                          </a:solidFill>
                        </a:rPr>
                        <a:t>置为</a:t>
                      </a:r>
                      <a:r>
                        <a:rPr lang="en-US" altLang="zh-CN" sz="2000" dirty="0" smtClean="0">
                          <a:solidFill>
                            <a:schemeClr val="tx1"/>
                          </a:solidFill>
                        </a:rPr>
                        <a:t>i</a:t>
                      </a:r>
                      <a:endParaRPr lang="zh-CN" altLang="en-US" sz="2000" dirty="0">
                        <a:solidFill>
                          <a:schemeClr val="tx1"/>
                        </a:solidFill>
                      </a:endParaRPr>
                    </a:p>
                  </a:txBody>
                  <a:tcPr marL="91439" marR="91439" marT="45681" marB="45681"/>
                </a:tc>
              </a:tr>
              <a:tr h="396163">
                <a:tc>
                  <a:txBody>
                    <a:bodyPr/>
                    <a:lstStyle/>
                    <a:p>
                      <a:r>
                        <a:rPr lang="en-US" altLang="zh-CN" sz="2000" dirty="0" err="1" smtClean="0">
                          <a:solidFill>
                            <a:schemeClr val="tx1"/>
                          </a:solidFill>
                        </a:rPr>
                        <a:t>atomic_add</a:t>
                      </a:r>
                      <a:r>
                        <a:rPr lang="en-US" altLang="zh-CN" sz="2000" dirty="0" smtClean="0">
                          <a:solidFill>
                            <a:schemeClr val="tx1"/>
                          </a:solidFill>
                        </a:rPr>
                        <a:t>(</a:t>
                      </a:r>
                      <a:r>
                        <a:rPr lang="en-US" altLang="zh-CN" sz="2000" dirty="0" err="1" smtClean="0">
                          <a:solidFill>
                            <a:schemeClr val="tx1"/>
                          </a:solidFill>
                        </a:rPr>
                        <a:t>i,&amp;v</a:t>
                      </a:r>
                      <a:r>
                        <a:rPr lang="en-US" altLang="zh-CN" sz="2000" dirty="0" smtClean="0">
                          <a:solidFill>
                            <a:schemeClr val="tx1"/>
                          </a:solidFill>
                        </a:rPr>
                        <a:t>)</a:t>
                      </a:r>
                      <a:endParaRPr lang="zh-CN" altLang="en-US" sz="2000" dirty="0">
                        <a:solidFill>
                          <a:schemeClr val="tx1"/>
                        </a:solidFill>
                      </a:endParaRPr>
                    </a:p>
                  </a:txBody>
                  <a:tcPr marL="91439" marR="91439" marT="45681" marB="45681"/>
                </a:tc>
                <a:tc>
                  <a:txBody>
                    <a:bodyPr/>
                    <a:lstStyle/>
                    <a:p>
                      <a:r>
                        <a:rPr lang="zh-CN" altLang="en-US" sz="2000" dirty="0" smtClean="0">
                          <a:solidFill>
                            <a:schemeClr val="tx1"/>
                          </a:solidFill>
                        </a:rPr>
                        <a:t>把</a:t>
                      </a:r>
                      <a:r>
                        <a:rPr lang="en-US" altLang="zh-CN" sz="2000" dirty="0" smtClean="0">
                          <a:solidFill>
                            <a:schemeClr val="tx1"/>
                          </a:solidFill>
                        </a:rPr>
                        <a:t>v</a:t>
                      </a:r>
                      <a:r>
                        <a:rPr lang="zh-CN" altLang="en-US" sz="2000" dirty="0" smtClean="0">
                          <a:solidFill>
                            <a:schemeClr val="tx1"/>
                          </a:solidFill>
                        </a:rPr>
                        <a:t>增加</a:t>
                      </a:r>
                      <a:r>
                        <a:rPr lang="en-US" altLang="zh-CN" sz="2000" dirty="0" smtClean="0">
                          <a:solidFill>
                            <a:schemeClr val="tx1"/>
                          </a:solidFill>
                        </a:rPr>
                        <a:t>i</a:t>
                      </a:r>
                      <a:endParaRPr lang="zh-CN" altLang="en-US" sz="2000" dirty="0">
                        <a:solidFill>
                          <a:schemeClr val="tx1"/>
                        </a:solidFill>
                      </a:endParaRPr>
                    </a:p>
                  </a:txBody>
                  <a:tcPr marL="91439" marR="91439" marT="45681" marB="45681"/>
                </a:tc>
              </a:tr>
              <a:tr h="39616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err="1" smtClean="0">
                          <a:solidFill>
                            <a:schemeClr val="tx1"/>
                          </a:solidFill>
                        </a:rPr>
                        <a:t>atomic_sub</a:t>
                      </a:r>
                      <a:r>
                        <a:rPr lang="en-US" altLang="zh-CN" sz="2000" dirty="0" smtClean="0">
                          <a:solidFill>
                            <a:schemeClr val="tx1"/>
                          </a:solidFill>
                        </a:rPr>
                        <a:t>(</a:t>
                      </a:r>
                      <a:r>
                        <a:rPr lang="en-US" altLang="zh-CN" sz="2000" dirty="0" err="1" smtClean="0">
                          <a:solidFill>
                            <a:schemeClr val="tx1"/>
                          </a:solidFill>
                        </a:rPr>
                        <a:t>i,&amp;v</a:t>
                      </a:r>
                      <a:r>
                        <a:rPr lang="en-US" altLang="zh-CN" sz="2000" dirty="0" smtClean="0">
                          <a:solidFill>
                            <a:schemeClr val="tx1"/>
                          </a:solidFill>
                        </a:rPr>
                        <a:t>)</a:t>
                      </a:r>
                      <a:endParaRPr lang="zh-CN" altLang="en-US" sz="2000" dirty="0">
                        <a:solidFill>
                          <a:schemeClr val="tx1"/>
                        </a:solidFill>
                      </a:endParaRPr>
                    </a:p>
                  </a:txBody>
                  <a:tcPr marL="91439" marR="91439" marT="45681" marB="45681"/>
                </a:tc>
                <a:tc>
                  <a:txBody>
                    <a:bodyPr/>
                    <a:lstStyle/>
                    <a:p>
                      <a:r>
                        <a:rPr lang="zh-CN" altLang="en-US" sz="2000" dirty="0" smtClean="0">
                          <a:solidFill>
                            <a:schemeClr val="tx1"/>
                          </a:solidFill>
                        </a:rPr>
                        <a:t>对</a:t>
                      </a:r>
                      <a:r>
                        <a:rPr lang="en-US" altLang="zh-CN" sz="2000" dirty="0" smtClean="0">
                          <a:solidFill>
                            <a:schemeClr val="tx1"/>
                          </a:solidFill>
                        </a:rPr>
                        <a:t>v</a:t>
                      </a:r>
                      <a:r>
                        <a:rPr lang="zh-CN" altLang="en-US" sz="2000" dirty="0" smtClean="0">
                          <a:solidFill>
                            <a:schemeClr val="tx1"/>
                          </a:solidFill>
                        </a:rPr>
                        <a:t>减</a:t>
                      </a:r>
                      <a:r>
                        <a:rPr lang="en-US" altLang="zh-CN" sz="2000" dirty="0" smtClean="0">
                          <a:solidFill>
                            <a:schemeClr val="tx1"/>
                          </a:solidFill>
                        </a:rPr>
                        <a:t>i</a:t>
                      </a:r>
                      <a:endParaRPr lang="zh-CN" altLang="en-US" sz="2000" dirty="0">
                        <a:solidFill>
                          <a:schemeClr val="tx1"/>
                        </a:solidFill>
                      </a:endParaRPr>
                    </a:p>
                  </a:txBody>
                  <a:tcPr marL="91439" marR="91439" marT="45681" marB="45681"/>
                </a:tc>
              </a:tr>
              <a:tr h="39616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err="1" smtClean="0">
                          <a:solidFill>
                            <a:schemeClr val="tx1"/>
                          </a:solidFill>
                        </a:rPr>
                        <a:t>atomic_sub_and_test</a:t>
                      </a:r>
                      <a:r>
                        <a:rPr lang="en-US" altLang="zh-CN" sz="2000" dirty="0" smtClean="0">
                          <a:solidFill>
                            <a:schemeClr val="tx1"/>
                          </a:solidFill>
                        </a:rPr>
                        <a:t>(</a:t>
                      </a:r>
                      <a:r>
                        <a:rPr lang="en-US" altLang="zh-CN" sz="2000" dirty="0" err="1" smtClean="0">
                          <a:solidFill>
                            <a:schemeClr val="tx1"/>
                          </a:solidFill>
                        </a:rPr>
                        <a:t>i,&amp;v</a:t>
                      </a:r>
                      <a:r>
                        <a:rPr lang="en-US" altLang="zh-CN" sz="2000" dirty="0" smtClean="0">
                          <a:solidFill>
                            <a:schemeClr val="tx1"/>
                          </a:solidFill>
                        </a:rPr>
                        <a:t>)</a:t>
                      </a:r>
                      <a:endParaRPr lang="zh-CN" altLang="en-US" sz="2000" dirty="0">
                        <a:solidFill>
                          <a:schemeClr val="tx1"/>
                        </a:solidFill>
                      </a:endParaRPr>
                    </a:p>
                  </a:txBody>
                  <a:tcPr marL="91439" marR="91439" marT="45681" marB="45681"/>
                </a:tc>
                <a:tc>
                  <a:txBody>
                    <a:bodyPr/>
                    <a:lstStyle/>
                    <a:p>
                      <a:r>
                        <a:rPr lang="zh-CN" altLang="en-US" sz="2000" dirty="0" smtClean="0">
                          <a:solidFill>
                            <a:schemeClr val="tx1"/>
                          </a:solidFill>
                        </a:rPr>
                        <a:t>对</a:t>
                      </a:r>
                      <a:r>
                        <a:rPr lang="en-US" altLang="zh-CN" sz="2000" dirty="0" smtClean="0">
                          <a:solidFill>
                            <a:schemeClr val="tx1"/>
                          </a:solidFill>
                        </a:rPr>
                        <a:t>v</a:t>
                      </a:r>
                      <a:r>
                        <a:rPr lang="zh-CN" altLang="en-US" sz="2000" dirty="0" smtClean="0">
                          <a:solidFill>
                            <a:schemeClr val="tx1"/>
                          </a:solidFill>
                        </a:rPr>
                        <a:t>减</a:t>
                      </a:r>
                      <a:r>
                        <a:rPr lang="en-US" altLang="zh-CN" sz="2000" dirty="0" smtClean="0">
                          <a:solidFill>
                            <a:schemeClr val="tx1"/>
                          </a:solidFill>
                        </a:rPr>
                        <a:t>i</a:t>
                      </a:r>
                      <a:r>
                        <a:rPr lang="zh-CN" altLang="en-US" sz="2000" dirty="0" smtClean="0">
                          <a:solidFill>
                            <a:schemeClr val="tx1"/>
                          </a:solidFill>
                        </a:rPr>
                        <a:t>，如果结果为</a:t>
                      </a:r>
                      <a:r>
                        <a:rPr lang="en-US" altLang="zh-CN" sz="2000" dirty="0" smtClean="0">
                          <a:solidFill>
                            <a:schemeClr val="tx1"/>
                          </a:solidFill>
                        </a:rPr>
                        <a:t>0</a:t>
                      </a:r>
                      <a:r>
                        <a:rPr lang="zh-CN" altLang="en-US" sz="2000" dirty="0" smtClean="0">
                          <a:solidFill>
                            <a:schemeClr val="tx1"/>
                          </a:solidFill>
                        </a:rPr>
                        <a:t>则返回</a:t>
                      </a:r>
                      <a:r>
                        <a:rPr lang="en-US" altLang="zh-CN" sz="2000" dirty="0" smtClean="0">
                          <a:solidFill>
                            <a:schemeClr val="tx1"/>
                          </a:solidFill>
                        </a:rPr>
                        <a:t>1</a:t>
                      </a:r>
                      <a:r>
                        <a:rPr lang="zh-CN" altLang="en-US" sz="2000" dirty="0" smtClean="0">
                          <a:solidFill>
                            <a:schemeClr val="tx1"/>
                          </a:solidFill>
                        </a:rPr>
                        <a:t>；否则返回</a:t>
                      </a:r>
                      <a:r>
                        <a:rPr lang="en-US" altLang="zh-CN" sz="2000" dirty="0" smtClean="0">
                          <a:solidFill>
                            <a:schemeClr val="tx1"/>
                          </a:solidFill>
                        </a:rPr>
                        <a:t>0</a:t>
                      </a:r>
                      <a:endParaRPr lang="zh-CN" altLang="en-US" sz="2000" dirty="0">
                        <a:solidFill>
                          <a:schemeClr val="tx1"/>
                        </a:solidFill>
                      </a:endParaRPr>
                    </a:p>
                  </a:txBody>
                  <a:tcPr marL="91439" marR="91439" marT="45681" marB="45681"/>
                </a:tc>
              </a:tr>
              <a:tr h="396163">
                <a:tc>
                  <a:txBody>
                    <a:bodyPr/>
                    <a:lstStyle/>
                    <a:p>
                      <a:r>
                        <a:rPr lang="en-US" altLang="zh-CN" sz="2000" dirty="0" err="1" smtClean="0">
                          <a:solidFill>
                            <a:srgbClr val="FF0000"/>
                          </a:solidFill>
                        </a:rPr>
                        <a:t>atomic_inc</a:t>
                      </a:r>
                      <a:r>
                        <a:rPr lang="en-US" altLang="zh-CN" sz="2000" dirty="0" smtClean="0">
                          <a:solidFill>
                            <a:srgbClr val="FF0000"/>
                          </a:solidFill>
                        </a:rPr>
                        <a:t>(&amp;v)</a:t>
                      </a:r>
                      <a:endParaRPr lang="zh-CN" altLang="en-US" sz="2000" dirty="0">
                        <a:solidFill>
                          <a:srgbClr val="FF0000"/>
                        </a:solidFill>
                      </a:endParaRPr>
                    </a:p>
                  </a:txBody>
                  <a:tcPr marL="91439" marR="91439" marT="45681" marB="45681"/>
                </a:tc>
                <a:tc>
                  <a:txBody>
                    <a:bodyPr/>
                    <a:lstStyle/>
                    <a:p>
                      <a:r>
                        <a:rPr lang="zh-CN" altLang="en-US" sz="2000" dirty="0" smtClean="0">
                          <a:solidFill>
                            <a:schemeClr val="tx1"/>
                          </a:solidFill>
                        </a:rPr>
                        <a:t>对</a:t>
                      </a:r>
                      <a:r>
                        <a:rPr lang="en-US" altLang="zh-CN" sz="2000" dirty="0" smtClean="0">
                          <a:solidFill>
                            <a:schemeClr val="tx1"/>
                          </a:solidFill>
                        </a:rPr>
                        <a:t>v</a:t>
                      </a:r>
                      <a:r>
                        <a:rPr lang="zh-CN" altLang="en-US" sz="2000" dirty="0" smtClean="0">
                          <a:solidFill>
                            <a:schemeClr val="tx1"/>
                          </a:solidFill>
                        </a:rPr>
                        <a:t>加</a:t>
                      </a:r>
                      <a:r>
                        <a:rPr lang="en-US" altLang="zh-CN" sz="2000" dirty="0" smtClean="0">
                          <a:solidFill>
                            <a:schemeClr val="tx1"/>
                          </a:solidFill>
                        </a:rPr>
                        <a:t>1</a:t>
                      </a:r>
                      <a:endParaRPr lang="zh-CN" altLang="en-US" sz="2000" dirty="0">
                        <a:solidFill>
                          <a:schemeClr val="tx1"/>
                        </a:solidFill>
                      </a:endParaRPr>
                    </a:p>
                  </a:txBody>
                  <a:tcPr marL="91439" marR="91439" marT="45681" marB="45681"/>
                </a:tc>
              </a:tr>
              <a:tr h="396163">
                <a:tc>
                  <a:txBody>
                    <a:bodyPr/>
                    <a:lstStyle/>
                    <a:p>
                      <a:r>
                        <a:rPr lang="en-US" altLang="zh-CN" sz="2000" dirty="0" err="1" smtClean="0">
                          <a:solidFill>
                            <a:srgbClr val="FF0000"/>
                          </a:solidFill>
                        </a:rPr>
                        <a:t>atomic_dec</a:t>
                      </a:r>
                      <a:r>
                        <a:rPr lang="en-US" altLang="zh-CN" sz="2000" dirty="0" smtClean="0">
                          <a:solidFill>
                            <a:srgbClr val="FF0000"/>
                          </a:solidFill>
                        </a:rPr>
                        <a:t>(&amp;v)</a:t>
                      </a:r>
                      <a:endParaRPr lang="zh-CN" altLang="en-US" sz="2000" dirty="0">
                        <a:solidFill>
                          <a:srgbClr val="FF0000"/>
                        </a:solidFill>
                      </a:endParaRPr>
                    </a:p>
                  </a:txBody>
                  <a:tcPr marL="91439" marR="91439" marT="45681" marB="45681"/>
                </a:tc>
                <a:tc>
                  <a:txBody>
                    <a:bodyPr/>
                    <a:lstStyle/>
                    <a:p>
                      <a:r>
                        <a:rPr lang="zh-CN" altLang="en-US" sz="2000" dirty="0" smtClean="0">
                          <a:solidFill>
                            <a:schemeClr val="tx1"/>
                          </a:solidFill>
                        </a:rPr>
                        <a:t>对</a:t>
                      </a:r>
                      <a:r>
                        <a:rPr lang="en-US" altLang="zh-CN" sz="2000" dirty="0" smtClean="0">
                          <a:solidFill>
                            <a:schemeClr val="tx1"/>
                          </a:solidFill>
                        </a:rPr>
                        <a:t>v</a:t>
                      </a:r>
                      <a:r>
                        <a:rPr lang="zh-CN" altLang="en-US" sz="2000" dirty="0" smtClean="0">
                          <a:solidFill>
                            <a:schemeClr val="tx1"/>
                          </a:solidFill>
                        </a:rPr>
                        <a:t>减</a:t>
                      </a:r>
                      <a:r>
                        <a:rPr lang="en-US" altLang="zh-CN" sz="2000" dirty="0" smtClean="0">
                          <a:solidFill>
                            <a:schemeClr val="tx1"/>
                          </a:solidFill>
                        </a:rPr>
                        <a:t>1</a:t>
                      </a:r>
                      <a:endParaRPr lang="zh-CN" altLang="en-US" sz="2000" dirty="0">
                        <a:solidFill>
                          <a:schemeClr val="tx1"/>
                        </a:solidFill>
                      </a:endParaRPr>
                    </a:p>
                  </a:txBody>
                  <a:tcPr marL="91439" marR="91439" marT="45681" marB="45681"/>
                </a:tc>
              </a:tr>
              <a:tr h="396163">
                <a:tc>
                  <a:txBody>
                    <a:bodyPr/>
                    <a:lstStyle/>
                    <a:p>
                      <a:r>
                        <a:rPr lang="en-US" altLang="zh-CN" sz="2000" dirty="0" err="1" smtClean="0">
                          <a:solidFill>
                            <a:schemeClr val="tx1"/>
                          </a:solidFill>
                        </a:rPr>
                        <a:t>atomic_dec_and_test</a:t>
                      </a:r>
                      <a:r>
                        <a:rPr lang="en-US" altLang="zh-CN" sz="2000" dirty="0" smtClean="0">
                          <a:solidFill>
                            <a:schemeClr val="tx1"/>
                          </a:solidFill>
                        </a:rPr>
                        <a:t>(&amp;v)</a:t>
                      </a:r>
                      <a:endParaRPr lang="zh-CN" altLang="en-US" sz="2000" dirty="0">
                        <a:solidFill>
                          <a:schemeClr val="tx1"/>
                        </a:solidFill>
                      </a:endParaRPr>
                    </a:p>
                  </a:txBody>
                  <a:tcPr marL="91439" marR="91439" marT="45681" marB="45681"/>
                </a:tc>
                <a:tc>
                  <a:txBody>
                    <a:bodyPr/>
                    <a:lstStyle/>
                    <a:p>
                      <a:r>
                        <a:rPr lang="zh-CN" altLang="en-US" sz="2000" dirty="0" smtClean="0">
                          <a:solidFill>
                            <a:schemeClr val="tx1"/>
                          </a:solidFill>
                        </a:rPr>
                        <a:t>对</a:t>
                      </a:r>
                      <a:r>
                        <a:rPr lang="en-US" altLang="zh-CN" sz="2000" dirty="0" smtClean="0">
                          <a:solidFill>
                            <a:schemeClr val="tx1"/>
                          </a:solidFill>
                        </a:rPr>
                        <a:t>v</a:t>
                      </a:r>
                      <a:r>
                        <a:rPr lang="zh-CN" altLang="en-US" sz="2000" dirty="0" smtClean="0">
                          <a:solidFill>
                            <a:schemeClr val="tx1"/>
                          </a:solidFill>
                        </a:rPr>
                        <a:t>减</a:t>
                      </a:r>
                      <a:r>
                        <a:rPr lang="en-US" altLang="zh-CN" sz="2000" dirty="0" smtClean="0">
                          <a:solidFill>
                            <a:schemeClr val="tx1"/>
                          </a:solidFill>
                        </a:rPr>
                        <a:t>1</a:t>
                      </a:r>
                      <a:r>
                        <a:rPr lang="zh-CN" altLang="en-US" sz="2000" dirty="0" smtClean="0">
                          <a:solidFill>
                            <a:schemeClr val="tx1"/>
                          </a:solidFill>
                        </a:rPr>
                        <a:t>，如果结果为</a:t>
                      </a:r>
                      <a:r>
                        <a:rPr lang="en-US" altLang="zh-CN" sz="2000" dirty="0" smtClean="0">
                          <a:solidFill>
                            <a:schemeClr val="tx1"/>
                          </a:solidFill>
                        </a:rPr>
                        <a:t>0</a:t>
                      </a:r>
                      <a:r>
                        <a:rPr lang="zh-CN" altLang="en-US" sz="2000" dirty="0" smtClean="0">
                          <a:solidFill>
                            <a:schemeClr val="tx1"/>
                          </a:solidFill>
                        </a:rPr>
                        <a:t>则返回</a:t>
                      </a:r>
                      <a:r>
                        <a:rPr lang="en-US" altLang="zh-CN" sz="2000" dirty="0" smtClean="0">
                          <a:solidFill>
                            <a:schemeClr val="tx1"/>
                          </a:solidFill>
                        </a:rPr>
                        <a:t>1</a:t>
                      </a:r>
                      <a:r>
                        <a:rPr lang="zh-CN" altLang="en-US" sz="2000" dirty="0" smtClean="0">
                          <a:solidFill>
                            <a:schemeClr val="tx1"/>
                          </a:solidFill>
                        </a:rPr>
                        <a:t>；否则返回</a:t>
                      </a:r>
                      <a:r>
                        <a:rPr lang="en-US" altLang="zh-CN" sz="2000" dirty="0" smtClean="0">
                          <a:solidFill>
                            <a:schemeClr val="tx1"/>
                          </a:solidFill>
                        </a:rPr>
                        <a:t>0</a:t>
                      </a:r>
                      <a:endParaRPr lang="zh-CN" altLang="en-US" sz="2000" dirty="0">
                        <a:solidFill>
                          <a:schemeClr val="tx1"/>
                        </a:solidFill>
                      </a:endParaRPr>
                    </a:p>
                  </a:txBody>
                  <a:tcPr marL="91439" marR="91439" marT="45681" marB="45681"/>
                </a:tc>
              </a:tr>
              <a:tr h="39616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err="1" smtClean="0">
                          <a:solidFill>
                            <a:schemeClr val="tx1"/>
                          </a:solidFill>
                        </a:rPr>
                        <a:t>atomic_inc_and_test</a:t>
                      </a:r>
                      <a:r>
                        <a:rPr lang="en-US" altLang="zh-CN" sz="2000" dirty="0" smtClean="0">
                          <a:solidFill>
                            <a:schemeClr val="tx1"/>
                          </a:solidFill>
                        </a:rPr>
                        <a:t>(&amp;v)</a:t>
                      </a:r>
                      <a:endParaRPr lang="zh-CN" altLang="en-US" sz="2000" dirty="0">
                        <a:solidFill>
                          <a:schemeClr val="tx1"/>
                        </a:solidFill>
                      </a:endParaRPr>
                    </a:p>
                  </a:txBody>
                  <a:tcPr marL="91439" marR="91439" marT="45681" marB="45681"/>
                </a:tc>
                <a:tc>
                  <a:txBody>
                    <a:bodyPr/>
                    <a:lstStyle/>
                    <a:p>
                      <a:r>
                        <a:rPr lang="zh-CN" altLang="en-US" sz="2000" dirty="0" smtClean="0">
                          <a:solidFill>
                            <a:schemeClr val="tx1"/>
                          </a:solidFill>
                        </a:rPr>
                        <a:t>对</a:t>
                      </a:r>
                      <a:r>
                        <a:rPr lang="en-US" altLang="zh-CN" sz="2000" dirty="0" smtClean="0">
                          <a:solidFill>
                            <a:schemeClr val="tx1"/>
                          </a:solidFill>
                        </a:rPr>
                        <a:t>v</a:t>
                      </a:r>
                      <a:r>
                        <a:rPr lang="zh-CN" altLang="en-US" sz="2000" dirty="0" smtClean="0">
                          <a:solidFill>
                            <a:schemeClr val="tx1"/>
                          </a:solidFill>
                        </a:rPr>
                        <a:t>加</a:t>
                      </a:r>
                      <a:r>
                        <a:rPr lang="en-US" altLang="zh-CN" sz="2000" dirty="0" smtClean="0">
                          <a:solidFill>
                            <a:schemeClr val="tx1"/>
                          </a:solidFill>
                        </a:rPr>
                        <a:t>1</a:t>
                      </a:r>
                      <a:r>
                        <a:rPr lang="zh-CN" altLang="en-US" sz="2000" dirty="0" smtClean="0">
                          <a:solidFill>
                            <a:schemeClr val="tx1"/>
                          </a:solidFill>
                        </a:rPr>
                        <a:t>，如果结果为</a:t>
                      </a:r>
                      <a:r>
                        <a:rPr lang="en-US" altLang="zh-CN" sz="2000" dirty="0" smtClean="0">
                          <a:solidFill>
                            <a:schemeClr val="tx1"/>
                          </a:solidFill>
                        </a:rPr>
                        <a:t>0</a:t>
                      </a:r>
                      <a:r>
                        <a:rPr lang="zh-CN" altLang="en-US" sz="2000" dirty="0" smtClean="0">
                          <a:solidFill>
                            <a:schemeClr val="tx1"/>
                          </a:solidFill>
                        </a:rPr>
                        <a:t>则返回</a:t>
                      </a:r>
                      <a:r>
                        <a:rPr lang="en-US" altLang="zh-CN" sz="2000" dirty="0" smtClean="0">
                          <a:solidFill>
                            <a:schemeClr val="tx1"/>
                          </a:solidFill>
                        </a:rPr>
                        <a:t>1</a:t>
                      </a:r>
                      <a:r>
                        <a:rPr lang="zh-CN" altLang="en-US" sz="2000" dirty="0" smtClean="0">
                          <a:solidFill>
                            <a:schemeClr val="tx1"/>
                          </a:solidFill>
                        </a:rPr>
                        <a:t>；否则返回</a:t>
                      </a:r>
                      <a:r>
                        <a:rPr lang="en-US" altLang="zh-CN" sz="2000" dirty="0" smtClean="0">
                          <a:solidFill>
                            <a:schemeClr val="tx1"/>
                          </a:solidFill>
                        </a:rPr>
                        <a:t>0</a:t>
                      </a:r>
                      <a:endParaRPr lang="zh-CN" altLang="en-US" sz="2000" dirty="0">
                        <a:solidFill>
                          <a:schemeClr val="tx1"/>
                        </a:solidFill>
                      </a:endParaRPr>
                    </a:p>
                  </a:txBody>
                  <a:tcPr marL="91439" marR="91439" marT="45681" marB="45681"/>
                </a:tc>
              </a:tr>
            </a:tbl>
          </a:graphicData>
        </a:graphic>
      </p:graphicFrame>
      <p:sp>
        <p:nvSpPr>
          <p:cNvPr id="7" name="矩形 6"/>
          <p:cNvSpPr/>
          <p:nvPr/>
        </p:nvSpPr>
        <p:spPr>
          <a:xfrm>
            <a:off x="2267744" y="4462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Tree>
  </p:cSld>
  <p:clrMapOvr>
    <a:masterClrMapping/>
  </p:clrMapOvr>
  <p:transition>
    <p:fade/>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144016" y="1916832"/>
            <a:ext cx="7524328" cy="1728192"/>
          </a:xfrm>
        </p:spPr>
        <p:txBody>
          <a:bodyPr/>
          <a:lstStyle/>
          <a:p>
            <a:pPr marL="457200" lvl="1" indent="0">
              <a:lnSpc>
                <a:spcPct val="130000"/>
              </a:lnSpc>
              <a:buFont typeface="Wingdings" panose="05000000000000000000" pitchFamily="2" charset="2"/>
              <a:buChar char="n"/>
              <a:defRPr/>
            </a:pPr>
            <a:r>
              <a:rPr lang="zh-CN" altLang="en-US" sz="2400" b="1" dirty="0" smtClean="0">
                <a:solidFill>
                  <a:srgbClr val="7030A0"/>
                </a:solidFill>
                <a:latin typeface="+mn-ea"/>
              </a:rPr>
              <a:t> 原子位操作：</a:t>
            </a:r>
            <a:r>
              <a:rPr lang="en-US" altLang="zh-CN" sz="2400" dirty="0" smtClean="0"/>
              <a:t> </a:t>
            </a:r>
            <a:r>
              <a:rPr lang="en-US" altLang="zh-CN" sz="2200" dirty="0" smtClean="0"/>
              <a:t>include/asm-x86/bitops_32.h</a:t>
            </a:r>
            <a:endParaRPr lang="en-US" altLang="zh-CN" sz="2200" b="1" dirty="0" smtClean="0">
              <a:solidFill>
                <a:srgbClr val="FF0000"/>
              </a:solidFill>
              <a:latin typeface="+mn-ea"/>
            </a:endParaRPr>
          </a:p>
          <a:p>
            <a:pPr marL="457200" lvl="1" indent="0">
              <a:lnSpc>
                <a:spcPct val="130000"/>
              </a:lnSpc>
              <a:buFontTx/>
              <a:buNone/>
              <a:defRPr/>
            </a:pPr>
            <a:r>
              <a:rPr lang="zh-CN" altLang="zh-CN" sz="2200" b="1" dirty="0" smtClean="0"/>
              <a:t>针对“位”这一级数据的一组原子操作接口</a:t>
            </a:r>
            <a:r>
              <a:rPr lang="zh-CN" altLang="en-US" sz="2200" b="1" dirty="0" smtClean="0">
                <a:latin typeface="宋体" panose="02010600030101010101" pitchFamily="2" charset="-122"/>
              </a:rPr>
              <a:t>。</a:t>
            </a:r>
            <a:endParaRPr lang="en-US" altLang="zh-CN" sz="2200" b="1" dirty="0" smtClean="0">
              <a:latin typeface="宋体" panose="02010600030101010101" pitchFamily="2" charset="-122"/>
            </a:endParaRPr>
          </a:p>
          <a:p>
            <a:pPr marL="457200" lvl="1" indent="0">
              <a:buFontTx/>
              <a:buNone/>
              <a:defRPr/>
            </a:pPr>
            <a:r>
              <a:rPr lang="zh-CN" altLang="en-US" sz="2400" b="1" dirty="0" smtClean="0">
                <a:solidFill>
                  <a:srgbClr val="0000FF"/>
                </a:solidFill>
              </a:rPr>
              <a:t>格式如：</a:t>
            </a:r>
            <a:r>
              <a:rPr lang="en-US" altLang="zh-CN" sz="2400" dirty="0" err="1" smtClean="0"/>
              <a:t>set_bit</a:t>
            </a:r>
            <a:r>
              <a:rPr lang="en-US" altLang="zh-CN" sz="2400" dirty="0" smtClean="0"/>
              <a:t>(</a:t>
            </a:r>
            <a:r>
              <a:rPr lang="en-US" altLang="zh-CN" sz="2400" dirty="0" err="1" smtClean="0"/>
              <a:t>int</a:t>
            </a:r>
            <a:r>
              <a:rPr lang="en-US" altLang="zh-CN" sz="2400" dirty="0" smtClean="0"/>
              <a:t> </a:t>
            </a:r>
            <a:r>
              <a:rPr lang="en-US" altLang="zh-CN" sz="2400" dirty="0" err="1" smtClean="0"/>
              <a:t>nr,void</a:t>
            </a:r>
            <a:r>
              <a:rPr lang="en-US" altLang="zh-CN" sz="2400" dirty="0" smtClean="0"/>
              <a:t> *</a:t>
            </a:r>
            <a:r>
              <a:rPr lang="en-US" altLang="zh-CN" sz="2400" dirty="0" err="1" smtClean="0"/>
              <a:t>addr</a:t>
            </a:r>
            <a:r>
              <a:rPr lang="en-US" altLang="zh-CN" sz="2400" dirty="0" smtClean="0"/>
              <a:t>)</a:t>
            </a:r>
            <a:endParaRPr lang="zh-CN" altLang="en-US" dirty="0" smtClean="0"/>
          </a:p>
        </p:txBody>
      </p:sp>
      <p:sp>
        <p:nvSpPr>
          <p:cNvPr id="5" name="Rectangle 2"/>
          <p:cNvSpPr>
            <a:spLocks noChangeArrowheads="1"/>
          </p:cNvSpPr>
          <p:nvPr/>
        </p:nvSpPr>
        <p:spPr bwMode="auto">
          <a:xfrm>
            <a:off x="2700586" y="-26988"/>
            <a:ext cx="3671614" cy="719139"/>
          </a:xfrm>
          <a:prstGeom prst="rect">
            <a:avLst/>
          </a:prstGeom>
          <a:noFill/>
          <a:ln>
            <a:noFill/>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chemeClr val="accent1">
                    <a:lumMod val="75000"/>
                  </a:schemeClr>
                </a:solidFill>
                <a:latin typeface="黑体" panose="02010609060101010101" pitchFamily="49" charset="-122"/>
                <a:ea typeface="黑体" panose="02010609060101010101" pitchFamily="49" charset="-122"/>
              </a:rPr>
              <a:t>3.4 </a:t>
            </a:r>
            <a:r>
              <a:rPr lang="zh-CN" altLang="en-US" sz="4000" dirty="0" smtClean="0">
                <a:solidFill>
                  <a:schemeClr val="accent1">
                    <a:lumMod val="75000"/>
                  </a:schemeClr>
                </a:solidFill>
                <a:latin typeface="黑体" panose="02010609060101010101" pitchFamily="49" charset="-122"/>
                <a:ea typeface="黑体" panose="02010609060101010101" pitchFamily="49" charset="-122"/>
              </a:rPr>
              <a:t>进程同步</a:t>
            </a:r>
            <a:endParaRPr lang="zh-CN" altLang="en-US" sz="4000" dirty="0">
              <a:solidFill>
                <a:schemeClr val="accent1">
                  <a:lumMod val="75000"/>
                </a:schemeClr>
              </a:solidFill>
              <a:latin typeface="黑体" panose="02010609060101010101" pitchFamily="49" charset="-122"/>
              <a:ea typeface="黑体" panose="02010609060101010101" pitchFamily="49" charset="-122"/>
            </a:endParaRPr>
          </a:p>
        </p:txBody>
      </p:sp>
      <p:sp>
        <p:nvSpPr>
          <p:cNvPr id="6" name="矩形 5"/>
          <p:cNvSpPr/>
          <p:nvPr/>
        </p:nvSpPr>
        <p:spPr>
          <a:xfrm>
            <a:off x="395536" y="76470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
        <p:nvSpPr>
          <p:cNvPr id="7" name="TextBox 6"/>
          <p:cNvSpPr txBox="1"/>
          <p:nvPr/>
        </p:nvSpPr>
        <p:spPr>
          <a:xfrm>
            <a:off x="467544" y="1340768"/>
            <a:ext cx="2736304" cy="523220"/>
          </a:xfrm>
          <a:prstGeom prst="rect">
            <a:avLst/>
          </a:prstGeom>
          <a:noFill/>
        </p:spPr>
        <p:txBody>
          <a:bodyPr wrap="square" rtlCol="0">
            <a:spAutoFit/>
          </a:bodyPr>
          <a:lstStyle/>
          <a:p>
            <a:r>
              <a:rPr lang="en-US" altLang="zh-CN" sz="2800" dirty="0" smtClean="0">
                <a:solidFill>
                  <a:srgbClr val="C00000"/>
                </a:solidFill>
              </a:rPr>
              <a:t>1. </a:t>
            </a:r>
            <a:r>
              <a:rPr lang="zh-CN" altLang="en-US" sz="2800" dirty="0" smtClean="0">
                <a:solidFill>
                  <a:srgbClr val="C00000"/>
                </a:solidFill>
              </a:rPr>
              <a:t>原子操作</a:t>
            </a:r>
            <a:endParaRPr lang="zh-CN" altLang="en-US" sz="2800" dirty="0">
              <a:solidFill>
                <a:srgbClr val="C00000"/>
              </a:solidFill>
            </a:endParaRPr>
          </a:p>
        </p:txBody>
      </p:sp>
      <p:sp>
        <p:nvSpPr>
          <p:cNvPr id="9" name="圆角矩形标注 8"/>
          <p:cNvSpPr/>
          <p:nvPr/>
        </p:nvSpPr>
        <p:spPr bwMode="auto">
          <a:xfrm>
            <a:off x="1403648" y="3933056"/>
            <a:ext cx="1944216" cy="504056"/>
          </a:xfrm>
          <a:prstGeom prst="wedgeRoundRectCallout">
            <a:avLst>
              <a:gd name="adj1" fmla="val 52620"/>
              <a:gd name="adj2" fmla="val -163783"/>
              <a:gd name="adj3" fmla="val 16667"/>
            </a:avLst>
          </a:prstGeom>
          <a:solidFill>
            <a:schemeClr val="accent1">
              <a:lumMod val="40000"/>
              <a:lumOff val="6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indent="-609600"/>
            <a:r>
              <a:rPr lang="zh-CN" altLang="zh-CN" dirty="0" smtClean="0"/>
              <a:t>要操作的位号</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0" name="圆角矩形标注 9"/>
          <p:cNvSpPr/>
          <p:nvPr/>
        </p:nvSpPr>
        <p:spPr bwMode="auto">
          <a:xfrm>
            <a:off x="4211960" y="3933056"/>
            <a:ext cx="3312368" cy="504056"/>
          </a:xfrm>
          <a:prstGeom prst="wedgeRoundRectCallout">
            <a:avLst>
              <a:gd name="adj1" fmla="val -34015"/>
              <a:gd name="adj2" fmla="val -151689"/>
              <a:gd name="adj3" fmla="val 16667"/>
            </a:avLst>
          </a:prstGeom>
          <a:solidFill>
            <a:schemeClr val="accent1">
              <a:lumMod val="40000"/>
              <a:lumOff val="6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indent="-609600"/>
            <a:r>
              <a:rPr lang="zh-CN" altLang="zh-CN" dirty="0" smtClean="0"/>
              <a:t>指向要操作的数据</a:t>
            </a:r>
            <a:r>
              <a:rPr lang="zh-CN" altLang="en-US" dirty="0" smtClean="0"/>
              <a:t>的指针</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179512" y="1844824"/>
            <a:ext cx="7416824" cy="2592288"/>
          </a:xfrm>
        </p:spPr>
        <p:txBody>
          <a:bodyPr/>
          <a:lstStyle/>
          <a:p>
            <a:pPr marL="457200" lvl="1" indent="0">
              <a:lnSpc>
                <a:spcPct val="130000"/>
              </a:lnSpc>
              <a:buFont typeface="Wingdings" panose="05000000000000000000" pitchFamily="2" charset="2"/>
              <a:buChar char="n"/>
              <a:defRPr/>
            </a:pPr>
            <a:r>
              <a:rPr lang="zh-CN" altLang="en-US" sz="2400" b="1" dirty="0" smtClean="0">
                <a:solidFill>
                  <a:srgbClr val="7030A0"/>
                </a:solidFill>
                <a:latin typeface="+mn-ea"/>
              </a:rPr>
              <a:t> 概念：</a:t>
            </a:r>
            <a:endParaRPr lang="en-US" altLang="zh-CN" sz="2200" b="1" dirty="0" smtClean="0">
              <a:solidFill>
                <a:srgbClr val="FF0000"/>
              </a:solidFill>
              <a:latin typeface="+mn-ea"/>
            </a:endParaRPr>
          </a:p>
          <a:p>
            <a:pPr indent="0">
              <a:lnSpc>
                <a:spcPct val="120000"/>
              </a:lnSpc>
              <a:buFont typeface="Wingdings" panose="05000000000000000000" pitchFamily="2" charset="2"/>
              <a:buChar char="l"/>
              <a:defRPr/>
            </a:pPr>
            <a:r>
              <a:rPr lang="zh-CN" altLang="en-US" sz="2200" b="1" dirty="0" smtClean="0">
                <a:latin typeface="+mn-ea"/>
              </a:rPr>
              <a:t>自旋锁最多只能被一个内核任务持有；</a:t>
            </a:r>
            <a:endParaRPr lang="en-US" altLang="zh-CN" sz="2200" b="1" dirty="0" smtClean="0"/>
          </a:p>
          <a:p>
            <a:pPr indent="0">
              <a:lnSpc>
                <a:spcPct val="120000"/>
              </a:lnSpc>
              <a:buFont typeface="Wingdings" panose="05000000000000000000" pitchFamily="2" charset="2"/>
              <a:buChar char="l"/>
              <a:defRPr/>
            </a:pPr>
            <a:r>
              <a:rPr lang="zh-CN" altLang="en-US" sz="2200" b="1" dirty="0" smtClean="0">
                <a:latin typeface="宋体" panose="02010600030101010101" pitchFamily="2" charset="-122"/>
              </a:rPr>
              <a:t>在短期间内进行轻量级的锁定；</a:t>
            </a:r>
            <a:endParaRPr lang="en-US" altLang="zh-CN" sz="2200" b="1" dirty="0" smtClean="0">
              <a:latin typeface="宋体" panose="02010600030101010101" pitchFamily="2" charset="-122"/>
            </a:endParaRPr>
          </a:p>
          <a:p>
            <a:pPr indent="0">
              <a:lnSpc>
                <a:spcPct val="120000"/>
              </a:lnSpc>
              <a:buFont typeface="Wingdings" panose="05000000000000000000" pitchFamily="2" charset="2"/>
              <a:buChar char="l"/>
              <a:defRPr/>
            </a:pPr>
            <a:r>
              <a:rPr lang="zh-CN" altLang="en-US" sz="2200" b="1" dirty="0" smtClean="0">
                <a:latin typeface="宋体" panose="02010600030101010101" pitchFamily="2" charset="-122"/>
              </a:rPr>
              <a:t>自旋锁不允许任务睡眠；</a:t>
            </a:r>
            <a:endParaRPr lang="en-US" altLang="zh-CN" sz="2200" b="1" dirty="0" smtClean="0">
              <a:latin typeface="宋体" panose="02010600030101010101" pitchFamily="2" charset="-122"/>
            </a:endParaRPr>
          </a:p>
          <a:p>
            <a:pPr indent="0">
              <a:lnSpc>
                <a:spcPct val="120000"/>
              </a:lnSpc>
              <a:buFont typeface="Wingdings" panose="05000000000000000000" pitchFamily="2" charset="2"/>
              <a:buChar char="l"/>
              <a:defRPr/>
            </a:pPr>
            <a:r>
              <a:rPr lang="zh-CN" altLang="en-US" sz="2200" b="1" dirty="0" smtClean="0">
                <a:latin typeface="+mn-ea"/>
              </a:rPr>
              <a:t>自旋锁是专为防止多处理器并发而引入的一种锁</a:t>
            </a:r>
            <a:endParaRPr lang="zh-CN" altLang="en-US" sz="2200" b="1" dirty="0" smtClean="0">
              <a:latin typeface="+mn-ea"/>
            </a:endParaRPr>
          </a:p>
          <a:p>
            <a:pPr indent="0">
              <a:lnSpc>
                <a:spcPct val="120000"/>
              </a:lnSpc>
              <a:buFont typeface="Wingdings" panose="05000000000000000000" pitchFamily="2" charset="2"/>
              <a:buChar char="l"/>
              <a:defRPr/>
            </a:pPr>
            <a:endParaRPr lang="en-US" altLang="zh-CN" sz="2200" b="1" dirty="0" smtClean="0">
              <a:latin typeface="+mn-ea"/>
            </a:endParaRPr>
          </a:p>
          <a:p>
            <a:pPr marL="971550" lvl="1" indent="-514350">
              <a:buNone/>
              <a:defRPr/>
            </a:pPr>
            <a:endParaRPr lang="zh-CN" altLang="en-US" dirty="0" smtClean="0"/>
          </a:p>
        </p:txBody>
      </p:sp>
      <p:sp>
        <p:nvSpPr>
          <p:cNvPr id="5" name="Rectangle 2"/>
          <p:cNvSpPr>
            <a:spLocks noChangeArrowheads="1"/>
          </p:cNvSpPr>
          <p:nvPr/>
        </p:nvSpPr>
        <p:spPr bwMode="auto">
          <a:xfrm>
            <a:off x="2700586" y="-26988"/>
            <a:ext cx="3671614" cy="719139"/>
          </a:xfrm>
          <a:prstGeom prst="rect">
            <a:avLst/>
          </a:prstGeom>
          <a:noFill/>
          <a:ln>
            <a:noFill/>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chemeClr val="accent1">
                    <a:lumMod val="75000"/>
                  </a:schemeClr>
                </a:solidFill>
                <a:latin typeface="黑体" panose="02010609060101010101" pitchFamily="49" charset="-122"/>
                <a:ea typeface="黑体" panose="02010609060101010101" pitchFamily="49" charset="-122"/>
              </a:rPr>
              <a:t>3.4 </a:t>
            </a:r>
            <a:r>
              <a:rPr lang="zh-CN" altLang="en-US" sz="4000" dirty="0" smtClean="0">
                <a:solidFill>
                  <a:schemeClr val="accent1">
                    <a:lumMod val="75000"/>
                  </a:schemeClr>
                </a:solidFill>
                <a:latin typeface="黑体" panose="02010609060101010101" pitchFamily="49" charset="-122"/>
                <a:ea typeface="黑体" panose="02010609060101010101" pitchFamily="49" charset="-122"/>
              </a:rPr>
              <a:t>进程同步</a:t>
            </a:r>
            <a:endParaRPr lang="zh-CN" altLang="en-US" sz="4000" dirty="0">
              <a:solidFill>
                <a:schemeClr val="accent1">
                  <a:lumMod val="75000"/>
                </a:schemeClr>
              </a:solidFill>
              <a:latin typeface="黑体" panose="02010609060101010101" pitchFamily="49" charset="-122"/>
              <a:ea typeface="黑体" panose="02010609060101010101" pitchFamily="49" charset="-122"/>
            </a:endParaRPr>
          </a:p>
        </p:txBody>
      </p:sp>
      <p:sp>
        <p:nvSpPr>
          <p:cNvPr id="6" name="矩形 5"/>
          <p:cNvSpPr/>
          <p:nvPr/>
        </p:nvSpPr>
        <p:spPr>
          <a:xfrm>
            <a:off x="395536" y="76470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
        <p:nvSpPr>
          <p:cNvPr id="7" name="TextBox 6"/>
          <p:cNvSpPr txBox="1"/>
          <p:nvPr/>
        </p:nvSpPr>
        <p:spPr>
          <a:xfrm>
            <a:off x="467544" y="1340768"/>
            <a:ext cx="2736304" cy="523220"/>
          </a:xfrm>
          <a:prstGeom prst="rect">
            <a:avLst/>
          </a:prstGeom>
          <a:noFill/>
        </p:spPr>
        <p:txBody>
          <a:bodyPr wrap="square" rtlCol="0">
            <a:spAutoFit/>
          </a:bodyPr>
          <a:lstStyle/>
          <a:p>
            <a:r>
              <a:rPr lang="en-US" altLang="zh-CN" sz="2800" dirty="0" smtClean="0">
                <a:solidFill>
                  <a:srgbClr val="C00000"/>
                </a:solidFill>
              </a:rPr>
              <a:t>2. </a:t>
            </a:r>
            <a:r>
              <a:rPr lang="zh-CN" altLang="en-US" sz="2800" dirty="0" smtClean="0">
                <a:solidFill>
                  <a:srgbClr val="C00000"/>
                </a:solidFill>
              </a:rPr>
              <a:t>自旋锁</a:t>
            </a:r>
            <a:endParaRPr lang="zh-CN" altLang="en-US" sz="2800" dirty="0">
              <a:solidFill>
                <a:srgbClr val="C00000"/>
              </a:solidFill>
            </a:endParaRPr>
          </a:p>
        </p:txBody>
      </p:sp>
      <p:sp>
        <p:nvSpPr>
          <p:cNvPr id="11" name="矩形 10"/>
          <p:cNvSpPr/>
          <p:nvPr/>
        </p:nvSpPr>
        <p:spPr>
          <a:xfrm>
            <a:off x="164537" y="4293096"/>
            <a:ext cx="1959191" cy="572464"/>
          </a:xfrm>
          <a:prstGeom prst="rect">
            <a:avLst/>
          </a:prstGeom>
        </p:spPr>
        <p:txBody>
          <a:bodyPr wrap="none">
            <a:spAutoFit/>
          </a:bodyPr>
          <a:lstStyle/>
          <a:p>
            <a:pPr lvl="1">
              <a:lnSpc>
                <a:spcPct val="130000"/>
              </a:lnSpc>
              <a:buFont typeface="Wingdings" panose="05000000000000000000" pitchFamily="2" charset="2"/>
              <a:buChar char="n"/>
              <a:defRPr/>
            </a:pPr>
            <a:r>
              <a:rPr lang="zh-CN" altLang="en-US" sz="2400" dirty="0" smtClean="0">
                <a:solidFill>
                  <a:srgbClr val="7030A0"/>
                </a:solidFill>
                <a:latin typeface="+mn-ea"/>
              </a:rPr>
              <a:t> 定义：</a:t>
            </a:r>
            <a:endParaRPr lang="en-US" altLang="zh-CN" sz="2200" dirty="0" smtClean="0">
              <a:solidFill>
                <a:srgbClr val="FF0000"/>
              </a:solidFill>
              <a:latin typeface="+mn-ea"/>
            </a:endParaRPr>
          </a:p>
        </p:txBody>
      </p:sp>
      <p:sp>
        <p:nvSpPr>
          <p:cNvPr id="12" name="矩形 11"/>
          <p:cNvSpPr/>
          <p:nvPr/>
        </p:nvSpPr>
        <p:spPr>
          <a:xfrm>
            <a:off x="827584" y="4797153"/>
            <a:ext cx="4248472" cy="1458861"/>
          </a:xfrm>
          <a:prstGeom prst="rect">
            <a:avLst/>
          </a:prstGeom>
        </p:spPr>
        <p:txBody>
          <a:bodyPr wrap="square">
            <a:spAutoFit/>
          </a:bodyPr>
          <a:lstStyle/>
          <a:p>
            <a:pPr algn="just">
              <a:lnSpc>
                <a:spcPct val="110000"/>
              </a:lnSpc>
              <a:defRPr/>
            </a:pPr>
            <a:r>
              <a:rPr lang="en-US" altLang="zh-CN" sz="2400" dirty="0" err="1" smtClean="0">
                <a:latin typeface="Times New Roman" panose="02020603050405020304" pitchFamily="18" charset="0"/>
                <a:cs typeface="Times New Roman" panose="02020603050405020304" pitchFamily="18" charset="0"/>
              </a:rPr>
              <a:t>typedef</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struct</a:t>
            </a:r>
            <a:r>
              <a:rPr lang="en-US"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gn="just">
              <a:lnSpc>
                <a:spcPct val="110000"/>
              </a:lnSpc>
              <a:defRPr/>
            </a:pPr>
            <a:r>
              <a:rPr lang="en-US" altLang="zh-CN" sz="2400" dirty="0" smtClean="0">
                <a:latin typeface="Times New Roman" panose="02020603050405020304" pitchFamily="18" charset="0"/>
                <a:cs typeface="Times New Roman" panose="02020603050405020304" pitchFamily="18" charset="0"/>
              </a:rPr>
              <a:t>      volatile</a:t>
            </a:r>
            <a:r>
              <a:rPr lang="en-US" altLang="zh-CN" sz="2400" dirty="0" smtClean="0">
                <a:latin typeface="Arial" panose="020B0604020202020204"/>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unsigned</a:t>
            </a:r>
            <a:r>
              <a:rPr lang="en-US" altLang="zh-CN" sz="2400" dirty="0" smtClean="0">
                <a:latin typeface="Arial" panose="020B0604020202020204"/>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Arial" panose="020B0604020202020204"/>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lock;  </a:t>
            </a:r>
            <a:endParaRPr lang="en-US" altLang="zh-CN" sz="2400" dirty="0" smtClean="0">
              <a:latin typeface="Times New Roman" panose="02020603050405020304" pitchFamily="18" charset="0"/>
              <a:cs typeface="Times New Roman" panose="02020603050405020304" pitchFamily="18" charset="0"/>
            </a:endParaRPr>
          </a:p>
          <a:p>
            <a:pPr algn="just">
              <a:lnSpc>
                <a:spcPct val="110000"/>
              </a:lnSpc>
              <a:defRPr/>
            </a:pP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spinlock_t</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700586" y="-26988"/>
            <a:ext cx="3671614" cy="719139"/>
          </a:xfrm>
          <a:prstGeom prst="rect">
            <a:avLst/>
          </a:prstGeom>
          <a:noFill/>
          <a:ln>
            <a:noFill/>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chemeClr val="accent1">
                    <a:lumMod val="75000"/>
                  </a:schemeClr>
                </a:solidFill>
                <a:latin typeface="黑体" panose="02010609060101010101" pitchFamily="49" charset="-122"/>
                <a:ea typeface="黑体" panose="02010609060101010101" pitchFamily="49" charset="-122"/>
              </a:rPr>
              <a:t>3.4 </a:t>
            </a:r>
            <a:r>
              <a:rPr lang="zh-CN" altLang="en-US" sz="4000" dirty="0" smtClean="0">
                <a:solidFill>
                  <a:schemeClr val="accent1">
                    <a:lumMod val="75000"/>
                  </a:schemeClr>
                </a:solidFill>
                <a:latin typeface="黑体" panose="02010609060101010101" pitchFamily="49" charset="-122"/>
                <a:ea typeface="黑体" panose="02010609060101010101" pitchFamily="49" charset="-122"/>
              </a:rPr>
              <a:t>进程同步</a:t>
            </a:r>
            <a:endParaRPr lang="zh-CN" altLang="en-US" sz="4000" dirty="0">
              <a:solidFill>
                <a:schemeClr val="accent1">
                  <a:lumMod val="75000"/>
                </a:schemeClr>
              </a:solidFill>
              <a:latin typeface="黑体" panose="02010609060101010101" pitchFamily="49" charset="-122"/>
              <a:ea typeface="黑体" panose="02010609060101010101" pitchFamily="49" charset="-122"/>
            </a:endParaRPr>
          </a:p>
        </p:txBody>
      </p:sp>
      <p:sp>
        <p:nvSpPr>
          <p:cNvPr id="6" name="矩形 5"/>
          <p:cNvSpPr/>
          <p:nvPr/>
        </p:nvSpPr>
        <p:spPr>
          <a:xfrm>
            <a:off x="395536" y="76470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
        <p:nvSpPr>
          <p:cNvPr id="7" name="TextBox 6"/>
          <p:cNvSpPr txBox="1"/>
          <p:nvPr/>
        </p:nvSpPr>
        <p:spPr>
          <a:xfrm>
            <a:off x="467544" y="1340768"/>
            <a:ext cx="2736304" cy="523220"/>
          </a:xfrm>
          <a:prstGeom prst="rect">
            <a:avLst/>
          </a:prstGeom>
          <a:noFill/>
        </p:spPr>
        <p:txBody>
          <a:bodyPr wrap="square" rtlCol="0">
            <a:spAutoFit/>
          </a:bodyPr>
          <a:lstStyle/>
          <a:p>
            <a:r>
              <a:rPr lang="en-US" altLang="zh-CN" sz="2800" dirty="0" smtClean="0">
                <a:solidFill>
                  <a:srgbClr val="C00000"/>
                </a:solidFill>
              </a:rPr>
              <a:t>2. </a:t>
            </a:r>
            <a:r>
              <a:rPr lang="zh-CN" altLang="en-US" sz="2800" dirty="0" smtClean="0">
                <a:solidFill>
                  <a:srgbClr val="C00000"/>
                </a:solidFill>
              </a:rPr>
              <a:t>自旋锁</a:t>
            </a:r>
            <a:endParaRPr lang="zh-CN" altLang="en-US" sz="2800" dirty="0">
              <a:solidFill>
                <a:srgbClr val="C00000"/>
              </a:solidFill>
            </a:endParaRPr>
          </a:p>
        </p:txBody>
      </p:sp>
      <p:sp>
        <p:nvSpPr>
          <p:cNvPr id="11" name="矩形 10"/>
          <p:cNvSpPr/>
          <p:nvPr/>
        </p:nvSpPr>
        <p:spPr>
          <a:xfrm>
            <a:off x="107504" y="1916520"/>
            <a:ext cx="2577950" cy="572464"/>
          </a:xfrm>
          <a:prstGeom prst="rect">
            <a:avLst/>
          </a:prstGeom>
        </p:spPr>
        <p:txBody>
          <a:bodyPr wrap="none">
            <a:spAutoFit/>
          </a:bodyPr>
          <a:lstStyle/>
          <a:p>
            <a:pPr lvl="1">
              <a:lnSpc>
                <a:spcPct val="130000"/>
              </a:lnSpc>
              <a:buFont typeface="Wingdings" panose="05000000000000000000" pitchFamily="2" charset="2"/>
              <a:buChar char="n"/>
              <a:defRPr/>
            </a:pPr>
            <a:r>
              <a:rPr lang="zh-CN" altLang="en-US" sz="2400" dirty="0" smtClean="0">
                <a:solidFill>
                  <a:srgbClr val="7030A0"/>
                </a:solidFill>
                <a:latin typeface="+mn-ea"/>
              </a:rPr>
              <a:t> 操作函数：</a:t>
            </a:r>
            <a:endParaRPr lang="en-US" altLang="zh-CN" sz="2200" dirty="0" smtClean="0">
              <a:solidFill>
                <a:srgbClr val="FF0000"/>
              </a:solidFill>
              <a:latin typeface="+mn-ea"/>
            </a:endParaRPr>
          </a:p>
        </p:txBody>
      </p:sp>
      <p:graphicFrame>
        <p:nvGraphicFramePr>
          <p:cNvPr id="9" name="表格 8"/>
          <p:cNvGraphicFramePr>
            <a:graphicFrameLocks noGrp="1"/>
          </p:cNvGraphicFramePr>
          <p:nvPr/>
        </p:nvGraphicFramePr>
        <p:xfrm>
          <a:off x="395536" y="2762765"/>
          <a:ext cx="8280920" cy="2898483"/>
        </p:xfrm>
        <a:graphic>
          <a:graphicData uri="http://schemas.openxmlformats.org/drawingml/2006/table">
            <a:tbl>
              <a:tblPr/>
              <a:tblGrid>
                <a:gridCol w="2893469"/>
                <a:gridCol w="5387451"/>
              </a:tblGrid>
              <a:tr h="319984">
                <a:tc>
                  <a:txBody>
                    <a:bodyPr/>
                    <a:lstStyle/>
                    <a:p>
                      <a:pPr indent="0" algn="ctr">
                        <a:lnSpc>
                          <a:spcPct val="100000"/>
                        </a:lnSpc>
                        <a:spcAft>
                          <a:spcPts val="0"/>
                        </a:spcAft>
                        <a:tabLst>
                          <a:tab pos="1371600" algn="l"/>
                        </a:tabLst>
                      </a:pPr>
                      <a:r>
                        <a:rPr lang="zh-CN" sz="1600" b="1" kern="100" dirty="0">
                          <a:latin typeface="Times New Roman" panose="02020603050405020304"/>
                          <a:ea typeface="宋体" panose="02010600030101010101" pitchFamily="2" charset="-122"/>
                        </a:rPr>
                        <a:t>操作接口</a:t>
                      </a:r>
                      <a:endParaRPr lang="zh-CN" sz="16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1371600" algn="l"/>
                        </a:tabLst>
                      </a:pPr>
                      <a:r>
                        <a:rPr lang="zh-CN" sz="1600" b="1" kern="100">
                          <a:latin typeface="Times New Roman" panose="02020603050405020304"/>
                          <a:ea typeface="宋体" panose="02010600030101010101" pitchFamily="2" charset="-122"/>
                        </a:rPr>
                        <a:t>功能描述</a:t>
                      </a:r>
                      <a:endParaRPr lang="zh-CN" sz="16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984">
                <a:tc>
                  <a:txBody>
                    <a:bodyPr/>
                    <a:lstStyle/>
                    <a:p>
                      <a:pPr indent="0" algn="ctr">
                        <a:lnSpc>
                          <a:spcPct val="100000"/>
                        </a:lnSpc>
                        <a:spcAft>
                          <a:spcPts val="0"/>
                        </a:spcAft>
                        <a:tabLst>
                          <a:tab pos="1371600" algn="l"/>
                        </a:tabLst>
                      </a:pPr>
                      <a:r>
                        <a:rPr lang="en-US" sz="1600" b="1" kern="100" dirty="0">
                          <a:latin typeface="Times New Roman" panose="02020603050405020304"/>
                          <a:ea typeface="宋体" panose="02010600030101010101" pitchFamily="2" charset="-122"/>
                        </a:rPr>
                        <a:t>DEFINE_SPINLOCK(lock)</a:t>
                      </a:r>
                      <a:endParaRPr lang="zh-CN" sz="16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1371600" algn="l"/>
                        </a:tabLst>
                      </a:pPr>
                      <a:r>
                        <a:rPr lang="zh-CN" sz="1600" b="1" kern="100">
                          <a:latin typeface="Times New Roman" panose="02020603050405020304"/>
                          <a:ea typeface="宋体" panose="02010600030101010101" pitchFamily="2" charset="-122"/>
                        </a:rPr>
                        <a:t>申明一个自旋锁</a:t>
                      </a:r>
                      <a:r>
                        <a:rPr lang="en-US" sz="1600" b="1" kern="100">
                          <a:latin typeface="Times New Roman" panose="02020603050405020304"/>
                          <a:ea typeface="宋体" panose="02010600030101010101" pitchFamily="2" charset="-122"/>
                        </a:rPr>
                        <a:t>lock</a:t>
                      </a:r>
                      <a:r>
                        <a:rPr lang="zh-CN" sz="1600" b="1" kern="100">
                          <a:latin typeface="Times New Roman" panose="02020603050405020304"/>
                          <a:ea typeface="宋体" panose="02010600030101010101" pitchFamily="2" charset="-122"/>
                        </a:rPr>
                        <a:t>，并置为开锁状态</a:t>
                      </a:r>
                      <a:endParaRPr lang="zh-CN" sz="16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984">
                <a:tc>
                  <a:txBody>
                    <a:bodyPr/>
                    <a:lstStyle/>
                    <a:p>
                      <a:pPr indent="0" algn="ctr">
                        <a:lnSpc>
                          <a:spcPct val="100000"/>
                        </a:lnSpc>
                        <a:spcAft>
                          <a:spcPts val="0"/>
                        </a:spcAft>
                        <a:tabLst>
                          <a:tab pos="1371600" algn="l"/>
                        </a:tabLst>
                      </a:pPr>
                      <a:r>
                        <a:rPr lang="en-US" sz="1600" b="1" kern="100" dirty="0" err="1">
                          <a:latin typeface="Times New Roman" panose="02020603050405020304"/>
                          <a:ea typeface="宋体" panose="02010600030101010101" pitchFamily="2" charset="-122"/>
                        </a:rPr>
                        <a:t>spin_lock_init</a:t>
                      </a:r>
                      <a:r>
                        <a:rPr lang="en-US" sz="1600" b="1" kern="100" dirty="0">
                          <a:latin typeface="Times New Roman" panose="02020603050405020304"/>
                          <a:ea typeface="宋体" panose="02010600030101010101" pitchFamily="2" charset="-122"/>
                        </a:rPr>
                        <a:t>( </a:t>
                      </a:r>
                      <a:r>
                        <a:rPr lang="en-US" sz="1600" b="1" kern="100" dirty="0" err="1">
                          <a:latin typeface="Times New Roman" panose="02020603050405020304"/>
                          <a:ea typeface="宋体" panose="02010600030101010101" pitchFamily="2" charset="-122"/>
                        </a:rPr>
                        <a:t>spinlock_t</a:t>
                      </a:r>
                      <a:r>
                        <a:rPr lang="en-US" sz="1600" b="1" kern="100" dirty="0">
                          <a:latin typeface="Times New Roman" panose="02020603050405020304"/>
                          <a:ea typeface="宋体" panose="02010600030101010101" pitchFamily="2" charset="-122"/>
                        </a:rPr>
                        <a:t> *)</a:t>
                      </a:r>
                      <a:endParaRPr lang="zh-CN" sz="16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1371600" algn="l"/>
                        </a:tabLst>
                      </a:pPr>
                      <a:r>
                        <a:rPr lang="zh-CN" sz="1600" b="1" kern="100">
                          <a:latin typeface="Times New Roman" panose="02020603050405020304"/>
                          <a:ea typeface="宋体" panose="02010600030101010101" pitchFamily="2" charset="-122"/>
                        </a:rPr>
                        <a:t>初始化指定的自旋锁，置为开锁状态</a:t>
                      </a:r>
                      <a:endParaRPr lang="zh-CN" sz="16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984">
                <a:tc>
                  <a:txBody>
                    <a:bodyPr/>
                    <a:lstStyle/>
                    <a:p>
                      <a:pPr indent="0" algn="ctr">
                        <a:lnSpc>
                          <a:spcPct val="100000"/>
                        </a:lnSpc>
                        <a:spcAft>
                          <a:spcPts val="0"/>
                        </a:spcAft>
                        <a:tabLst>
                          <a:tab pos="1371600" algn="l"/>
                        </a:tabLst>
                      </a:pPr>
                      <a:r>
                        <a:rPr lang="en-US" sz="1600" b="1" kern="100" dirty="0" err="1">
                          <a:latin typeface="Times New Roman" panose="02020603050405020304"/>
                          <a:ea typeface="宋体" panose="02010600030101010101" pitchFamily="2" charset="-122"/>
                        </a:rPr>
                        <a:t>spin_lock</a:t>
                      </a:r>
                      <a:r>
                        <a:rPr lang="en-US" sz="1600" b="1" kern="100" dirty="0">
                          <a:latin typeface="Times New Roman" panose="02020603050405020304"/>
                          <a:ea typeface="宋体" panose="02010600030101010101" pitchFamily="2" charset="-122"/>
                        </a:rPr>
                        <a:t>(</a:t>
                      </a:r>
                      <a:r>
                        <a:rPr lang="en-US" sz="1600" b="1" kern="100" dirty="0" err="1">
                          <a:latin typeface="Times New Roman" panose="02020603050405020304"/>
                          <a:ea typeface="宋体" panose="02010600030101010101" pitchFamily="2" charset="-122"/>
                        </a:rPr>
                        <a:t>spinlock_t</a:t>
                      </a:r>
                      <a:r>
                        <a:rPr lang="en-US" sz="1600" b="1" kern="100" dirty="0">
                          <a:latin typeface="Times New Roman" panose="02020603050405020304"/>
                          <a:ea typeface="宋体" panose="02010600030101010101" pitchFamily="2" charset="-122"/>
                        </a:rPr>
                        <a:t> *)</a:t>
                      </a:r>
                      <a:endParaRPr lang="zh-CN" sz="16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1371600" algn="l"/>
                        </a:tabLst>
                      </a:pPr>
                      <a:r>
                        <a:rPr lang="zh-CN" sz="1600" b="1" kern="100" dirty="0">
                          <a:latin typeface="Times New Roman" panose="02020603050405020304"/>
                          <a:ea typeface="宋体" panose="02010600030101010101" pitchFamily="2" charset="-122"/>
                        </a:rPr>
                        <a:t>获取指定的自旋锁</a:t>
                      </a:r>
                      <a:endParaRPr lang="zh-CN" sz="16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984">
                <a:tc>
                  <a:txBody>
                    <a:bodyPr/>
                    <a:lstStyle/>
                    <a:p>
                      <a:pPr indent="0" algn="ctr">
                        <a:lnSpc>
                          <a:spcPct val="100000"/>
                        </a:lnSpc>
                        <a:spcAft>
                          <a:spcPts val="0"/>
                        </a:spcAft>
                        <a:tabLst>
                          <a:tab pos="1371600" algn="l"/>
                        </a:tabLst>
                      </a:pPr>
                      <a:r>
                        <a:rPr lang="en-US" sz="1600" b="1" kern="100">
                          <a:latin typeface="Times New Roman" panose="02020603050405020304"/>
                          <a:ea typeface="宋体" panose="02010600030101010101" pitchFamily="2" charset="-122"/>
                        </a:rPr>
                        <a:t>spin_unlock(spinlock_t *)</a:t>
                      </a:r>
                      <a:endParaRPr lang="zh-CN" sz="16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1371600" algn="l"/>
                        </a:tabLst>
                      </a:pPr>
                      <a:r>
                        <a:rPr lang="zh-CN" sz="1600" b="1" kern="100" dirty="0">
                          <a:latin typeface="Times New Roman" panose="02020603050405020304"/>
                          <a:ea typeface="宋体" panose="02010600030101010101" pitchFamily="2" charset="-122"/>
                        </a:rPr>
                        <a:t>释放已获得的指定自旋锁</a:t>
                      </a:r>
                      <a:endParaRPr lang="zh-CN" sz="16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984">
                <a:tc>
                  <a:txBody>
                    <a:bodyPr/>
                    <a:lstStyle/>
                    <a:p>
                      <a:pPr indent="0" algn="ctr">
                        <a:lnSpc>
                          <a:spcPct val="100000"/>
                        </a:lnSpc>
                        <a:spcAft>
                          <a:spcPts val="0"/>
                        </a:spcAft>
                        <a:tabLst>
                          <a:tab pos="1371600" algn="l"/>
                        </a:tabLst>
                      </a:pPr>
                      <a:r>
                        <a:rPr lang="en-US" sz="1600" b="1" kern="100">
                          <a:latin typeface="Times New Roman" panose="02020603050405020304"/>
                          <a:ea typeface="宋体" panose="02010600030101010101" pitchFamily="2" charset="-122"/>
                        </a:rPr>
                        <a:t>spin_lock_irq(spinlock_t *)</a:t>
                      </a:r>
                      <a:endParaRPr lang="zh-CN" sz="16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1371600" algn="l"/>
                        </a:tabLst>
                      </a:pPr>
                      <a:r>
                        <a:rPr lang="zh-CN" sz="1600" b="1" kern="100" dirty="0">
                          <a:latin typeface="Times New Roman" panose="02020603050405020304"/>
                          <a:ea typeface="宋体" panose="02010600030101010101" pitchFamily="2" charset="-122"/>
                        </a:rPr>
                        <a:t>禁止本地中断后再获取指定的自旋锁</a:t>
                      </a:r>
                      <a:endParaRPr lang="zh-CN" sz="16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612">
                <a:tc>
                  <a:txBody>
                    <a:bodyPr/>
                    <a:lstStyle/>
                    <a:p>
                      <a:pPr indent="0" algn="ctr">
                        <a:lnSpc>
                          <a:spcPct val="100000"/>
                        </a:lnSpc>
                        <a:spcAft>
                          <a:spcPts val="0"/>
                        </a:spcAft>
                        <a:tabLst>
                          <a:tab pos="1371600" algn="l"/>
                        </a:tabLst>
                      </a:pPr>
                      <a:r>
                        <a:rPr lang="en-US" sz="1600" b="1" kern="100">
                          <a:latin typeface="Times New Roman" panose="02020603050405020304"/>
                          <a:ea typeface="宋体" panose="02010600030101010101" pitchFamily="2" charset="-122"/>
                        </a:rPr>
                        <a:t>spin_unlock_irq(spinlock_t *)</a:t>
                      </a:r>
                      <a:endParaRPr lang="zh-CN" sz="16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1371600" algn="l"/>
                        </a:tabLst>
                      </a:pPr>
                      <a:r>
                        <a:rPr lang="zh-CN" sz="1600" b="1" kern="100" dirty="0">
                          <a:latin typeface="Times New Roman" panose="02020603050405020304"/>
                          <a:ea typeface="宋体" panose="02010600030101010101" pitchFamily="2" charset="-122"/>
                        </a:rPr>
                        <a:t>释放指定的锁，并开启中断</a:t>
                      </a:r>
                      <a:endParaRPr lang="zh-CN" sz="16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967">
                <a:tc>
                  <a:txBody>
                    <a:bodyPr/>
                    <a:lstStyle/>
                    <a:p>
                      <a:pPr indent="0" algn="ctr">
                        <a:lnSpc>
                          <a:spcPct val="100000"/>
                        </a:lnSpc>
                        <a:spcAft>
                          <a:spcPts val="0"/>
                        </a:spcAft>
                        <a:tabLst>
                          <a:tab pos="1371600" algn="l"/>
                        </a:tabLst>
                      </a:pPr>
                      <a:r>
                        <a:rPr lang="en-US" sz="1600" b="1" kern="100" dirty="0" err="1">
                          <a:latin typeface="Times New Roman" panose="02020603050405020304"/>
                          <a:ea typeface="宋体" panose="02010600030101010101" pitchFamily="2" charset="-122"/>
                        </a:rPr>
                        <a:t>spin_trylock</a:t>
                      </a:r>
                      <a:r>
                        <a:rPr lang="en-US" sz="1600" b="1" kern="100" dirty="0">
                          <a:latin typeface="Times New Roman" panose="02020603050405020304"/>
                          <a:ea typeface="宋体" panose="02010600030101010101" pitchFamily="2" charset="-122"/>
                        </a:rPr>
                        <a:t>(</a:t>
                      </a:r>
                      <a:r>
                        <a:rPr lang="en-US" sz="1600" b="1" kern="100" dirty="0" err="1">
                          <a:latin typeface="Times New Roman" panose="02020603050405020304"/>
                          <a:ea typeface="宋体" panose="02010600030101010101" pitchFamily="2" charset="-122"/>
                        </a:rPr>
                        <a:t>spinlock_t</a:t>
                      </a:r>
                      <a:r>
                        <a:rPr lang="en-US" sz="1600" b="1" kern="100" dirty="0">
                          <a:latin typeface="Times New Roman" panose="02020603050405020304"/>
                          <a:ea typeface="宋体" panose="02010600030101010101" pitchFamily="2" charset="-122"/>
                        </a:rPr>
                        <a:t> *)</a:t>
                      </a:r>
                      <a:endParaRPr lang="zh-CN" sz="16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1371600" algn="l"/>
                        </a:tabLst>
                      </a:pPr>
                      <a:r>
                        <a:rPr lang="zh-CN" sz="1600" b="1" kern="100" dirty="0">
                          <a:latin typeface="Times New Roman" panose="02020603050405020304"/>
                          <a:ea typeface="宋体" panose="02010600030101010101" pitchFamily="2" charset="-122"/>
                        </a:rPr>
                        <a:t>试图获取指定的锁，若成功，则返回</a:t>
                      </a:r>
                      <a:r>
                        <a:rPr lang="en-US" sz="1600" b="1" kern="100" dirty="0">
                          <a:latin typeface="Times New Roman" panose="02020603050405020304"/>
                          <a:ea typeface="宋体" panose="02010600030101010101" pitchFamily="2" charset="-122"/>
                        </a:rPr>
                        <a:t>0</a:t>
                      </a:r>
                      <a:r>
                        <a:rPr lang="zh-CN" sz="1600" b="1" kern="100" dirty="0">
                          <a:latin typeface="Times New Roman" panose="02020603050405020304"/>
                          <a:ea typeface="宋体" panose="02010600030101010101" pitchFamily="2" charset="-122"/>
                        </a:rPr>
                        <a:t>；否则返回非</a:t>
                      </a:r>
                      <a:r>
                        <a:rPr lang="en-US" sz="1600" b="1" kern="100" dirty="0">
                          <a:latin typeface="Times New Roman" panose="02020603050405020304"/>
                          <a:ea typeface="宋体" panose="02010600030101010101" pitchFamily="2" charset="-122"/>
                        </a:rPr>
                        <a:t>0</a:t>
                      </a:r>
                      <a:r>
                        <a:rPr lang="zh-CN" sz="1600" b="1" kern="100" dirty="0">
                          <a:latin typeface="Times New Roman" panose="02020603050405020304"/>
                          <a:ea typeface="宋体" panose="02010600030101010101" pitchFamily="2" charset="-122"/>
                        </a:rPr>
                        <a:t>，但并不空循环等待</a:t>
                      </a:r>
                      <a:endParaRPr lang="zh-CN" sz="16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矩形 9"/>
          <p:cNvSpPr/>
          <p:nvPr/>
        </p:nvSpPr>
        <p:spPr>
          <a:xfrm>
            <a:off x="2699792" y="1988527"/>
            <a:ext cx="4104456" cy="400110"/>
          </a:xfrm>
          <a:prstGeom prst="rect">
            <a:avLst/>
          </a:prstGeom>
        </p:spPr>
        <p:txBody>
          <a:bodyPr wrap="square">
            <a:spAutoFit/>
          </a:bodyPr>
          <a:lstStyle/>
          <a:p>
            <a:r>
              <a:rPr lang="zh-CN" altLang="zh-CN" dirty="0" smtClean="0">
                <a:latin typeface="Times New Roman" panose="02020603050405020304" pitchFamily="18" charset="0"/>
                <a:cs typeface="Times New Roman" panose="02020603050405020304" pitchFamily="18" charset="0"/>
              </a:rPr>
              <a:t>在文件</a:t>
            </a:r>
            <a:r>
              <a:rPr lang="en-US" altLang="zh-CN" dirty="0" err="1" smtClean="0">
                <a:latin typeface="Times New Roman" panose="02020603050405020304" pitchFamily="18" charset="0"/>
                <a:cs typeface="Times New Roman" panose="02020603050405020304" pitchFamily="18" charset="0"/>
              </a:rPr>
              <a:t>asm</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spinlock_types.h</a:t>
            </a:r>
            <a:r>
              <a:rPr lang="zh-CN" altLang="zh-CN" dirty="0" smtClean="0">
                <a:latin typeface="Times New Roman" panose="02020603050405020304" pitchFamily="18" charset="0"/>
                <a:cs typeface="Times New Roman" panose="02020603050405020304" pitchFamily="18" charset="0"/>
              </a:rPr>
              <a:t>中</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700586" y="-26988"/>
            <a:ext cx="3671614" cy="719139"/>
          </a:xfrm>
          <a:prstGeom prst="rect">
            <a:avLst/>
          </a:prstGeom>
          <a:noFill/>
          <a:ln>
            <a:noFill/>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chemeClr val="accent1">
                    <a:lumMod val="75000"/>
                  </a:schemeClr>
                </a:solidFill>
                <a:latin typeface="黑体" panose="02010609060101010101" pitchFamily="49" charset="-122"/>
                <a:ea typeface="黑体" panose="02010609060101010101" pitchFamily="49" charset="-122"/>
              </a:rPr>
              <a:t>3.4 </a:t>
            </a:r>
            <a:r>
              <a:rPr lang="zh-CN" altLang="en-US" sz="4000" dirty="0" smtClean="0">
                <a:solidFill>
                  <a:schemeClr val="accent1">
                    <a:lumMod val="75000"/>
                  </a:schemeClr>
                </a:solidFill>
                <a:latin typeface="黑体" panose="02010609060101010101" pitchFamily="49" charset="-122"/>
                <a:ea typeface="黑体" panose="02010609060101010101" pitchFamily="49" charset="-122"/>
              </a:rPr>
              <a:t>进程同步</a:t>
            </a:r>
            <a:endParaRPr lang="zh-CN" altLang="en-US" sz="4000" dirty="0">
              <a:solidFill>
                <a:schemeClr val="accent1">
                  <a:lumMod val="75000"/>
                </a:schemeClr>
              </a:solidFill>
              <a:latin typeface="黑体" panose="02010609060101010101" pitchFamily="49" charset="-122"/>
              <a:ea typeface="黑体" panose="02010609060101010101" pitchFamily="49" charset="-122"/>
            </a:endParaRPr>
          </a:p>
        </p:txBody>
      </p:sp>
      <p:sp>
        <p:nvSpPr>
          <p:cNvPr id="6" name="矩形 5"/>
          <p:cNvSpPr/>
          <p:nvPr/>
        </p:nvSpPr>
        <p:spPr>
          <a:xfrm>
            <a:off x="395536" y="76470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
        <p:nvSpPr>
          <p:cNvPr id="7" name="TextBox 6"/>
          <p:cNvSpPr txBox="1"/>
          <p:nvPr/>
        </p:nvSpPr>
        <p:spPr>
          <a:xfrm>
            <a:off x="467544" y="1340768"/>
            <a:ext cx="2736304" cy="523220"/>
          </a:xfrm>
          <a:prstGeom prst="rect">
            <a:avLst/>
          </a:prstGeom>
          <a:noFill/>
        </p:spPr>
        <p:txBody>
          <a:bodyPr wrap="square" rtlCol="0">
            <a:spAutoFit/>
          </a:bodyPr>
          <a:lstStyle/>
          <a:p>
            <a:r>
              <a:rPr lang="en-US" altLang="zh-CN" sz="2800" dirty="0" smtClean="0">
                <a:solidFill>
                  <a:srgbClr val="C00000"/>
                </a:solidFill>
              </a:rPr>
              <a:t>2. </a:t>
            </a:r>
            <a:r>
              <a:rPr lang="zh-CN" altLang="en-US" sz="2800" dirty="0" smtClean="0">
                <a:solidFill>
                  <a:srgbClr val="C00000"/>
                </a:solidFill>
              </a:rPr>
              <a:t>自旋锁</a:t>
            </a:r>
            <a:endParaRPr lang="zh-CN" altLang="en-US" sz="2800" dirty="0">
              <a:solidFill>
                <a:srgbClr val="C00000"/>
              </a:solidFill>
            </a:endParaRPr>
          </a:p>
        </p:txBody>
      </p:sp>
      <p:sp>
        <p:nvSpPr>
          <p:cNvPr id="11" name="矩形 10"/>
          <p:cNvSpPr/>
          <p:nvPr/>
        </p:nvSpPr>
        <p:spPr>
          <a:xfrm>
            <a:off x="107504" y="1916520"/>
            <a:ext cx="2577950" cy="572464"/>
          </a:xfrm>
          <a:prstGeom prst="rect">
            <a:avLst/>
          </a:prstGeom>
        </p:spPr>
        <p:txBody>
          <a:bodyPr wrap="none">
            <a:spAutoFit/>
          </a:bodyPr>
          <a:lstStyle/>
          <a:p>
            <a:pPr lvl="1">
              <a:lnSpc>
                <a:spcPct val="130000"/>
              </a:lnSpc>
              <a:buFont typeface="Wingdings" panose="05000000000000000000" pitchFamily="2" charset="2"/>
              <a:buChar char="n"/>
              <a:defRPr/>
            </a:pPr>
            <a:r>
              <a:rPr lang="zh-CN" altLang="en-US" sz="2400" dirty="0" smtClean="0">
                <a:solidFill>
                  <a:srgbClr val="7030A0"/>
                </a:solidFill>
                <a:latin typeface="+mn-ea"/>
              </a:rPr>
              <a:t> 使用形式：</a:t>
            </a:r>
            <a:endParaRPr lang="en-US" altLang="zh-CN" sz="2200" dirty="0" smtClean="0">
              <a:solidFill>
                <a:srgbClr val="FF0000"/>
              </a:solidFill>
              <a:latin typeface="+mn-ea"/>
            </a:endParaRPr>
          </a:p>
        </p:txBody>
      </p:sp>
      <p:sp>
        <p:nvSpPr>
          <p:cNvPr id="8" name="矩形 7"/>
          <p:cNvSpPr/>
          <p:nvPr/>
        </p:nvSpPr>
        <p:spPr>
          <a:xfrm>
            <a:off x="755576" y="2492898"/>
            <a:ext cx="7848872" cy="1643527"/>
          </a:xfrm>
          <a:prstGeom prst="rect">
            <a:avLst/>
          </a:prstGeom>
        </p:spPr>
        <p:txBody>
          <a:bodyPr wrap="square">
            <a:spAutoFit/>
          </a:bodyPr>
          <a:lstStyle/>
          <a:p>
            <a:pPr algn="just">
              <a:lnSpc>
                <a:spcPct val="90000"/>
              </a:lnSpc>
              <a:defRPr/>
            </a:pPr>
            <a:r>
              <a:rPr lang="en-US" altLang="zh-CN" sz="2400" dirty="0" smtClean="0">
                <a:latin typeface="+mn-ea"/>
                <a:cs typeface="Times New Roman" panose="02020603050405020304" pitchFamily="18" charset="0"/>
              </a:rPr>
              <a:t> DEFINE_SPINLOCK(</a:t>
            </a:r>
            <a:r>
              <a:rPr lang="en-US" altLang="zh-CN" sz="2400" dirty="0" err="1" smtClean="0">
                <a:latin typeface="+mn-ea"/>
                <a:cs typeface="Times New Roman" panose="02020603050405020304" pitchFamily="18" charset="0"/>
              </a:rPr>
              <a:t>mr_lock</a:t>
            </a:r>
            <a:r>
              <a:rPr lang="en-US" altLang="zh-CN" sz="2400" dirty="0" smtClean="0">
                <a:latin typeface="+mn-ea"/>
                <a:cs typeface="Times New Roman" panose="02020603050405020304" pitchFamily="18" charset="0"/>
              </a:rPr>
              <a:t>);    </a:t>
            </a:r>
            <a:r>
              <a:rPr lang="en-US" altLang="zh-CN" dirty="0" smtClean="0">
                <a:latin typeface="+mn-ea"/>
                <a:cs typeface="Times New Roman" panose="02020603050405020304" pitchFamily="18" charset="0"/>
              </a:rPr>
              <a:t>/*</a:t>
            </a:r>
            <a:r>
              <a:rPr lang="zh-CN" altLang="en-US" dirty="0" smtClean="0">
                <a:latin typeface="+mn-ea"/>
                <a:cs typeface="Times New Roman" panose="02020603050405020304" pitchFamily="18" charset="0"/>
              </a:rPr>
              <a:t>定义一个自旋锁</a:t>
            </a:r>
            <a:r>
              <a:rPr lang="en-US" altLang="zh-CN" dirty="0" smtClean="0">
                <a:latin typeface="+mn-ea"/>
                <a:cs typeface="Times New Roman" panose="02020603050405020304" pitchFamily="18" charset="0"/>
              </a:rPr>
              <a:t>*/</a:t>
            </a:r>
            <a:endParaRPr lang="en-US" altLang="zh-CN" dirty="0" smtClean="0">
              <a:latin typeface="+mn-ea"/>
              <a:cs typeface="Times New Roman" panose="02020603050405020304" pitchFamily="18" charset="0"/>
            </a:endParaRPr>
          </a:p>
          <a:p>
            <a:pPr algn="just">
              <a:lnSpc>
                <a:spcPct val="90000"/>
              </a:lnSpc>
              <a:defRPr/>
            </a:pPr>
            <a:r>
              <a:rPr lang="en-US" altLang="zh-CN" sz="2400" dirty="0" smtClean="0">
                <a:latin typeface="+mn-ea"/>
                <a:cs typeface="Times New Roman" panose="02020603050405020304" pitchFamily="18" charset="0"/>
              </a:rPr>
              <a:t> </a:t>
            </a:r>
            <a:r>
              <a:rPr lang="en-US" altLang="zh-CN" sz="2400" dirty="0" err="1" smtClean="0">
                <a:latin typeface="+mn-ea"/>
                <a:cs typeface="Times New Roman" panose="02020603050405020304" pitchFamily="18" charset="0"/>
              </a:rPr>
              <a:t>spin_lock</a:t>
            </a:r>
            <a:r>
              <a:rPr lang="en-US" altLang="zh-CN" sz="2400" dirty="0" smtClean="0">
                <a:latin typeface="+mn-ea"/>
                <a:cs typeface="Times New Roman" panose="02020603050405020304" pitchFamily="18" charset="0"/>
              </a:rPr>
              <a:t>(&amp;</a:t>
            </a:r>
            <a:r>
              <a:rPr lang="en-US" altLang="zh-CN" sz="2400" dirty="0" err="1" smtClean="0">
                <a:latin typeface="+mn-ea"/>
                <a:cs typeface="Times New Roman" panose="02020603050405020304" pitchFamily="18" charset="0"/>
              </a:rPr>
              <a:t>mr_lock</a:t>
            </a:r>
            <a:r>
              <a:rPr lang="en-US" altLang="zh-CN" sz="2400" dirty="0" smtClean="0">
                <a:latin typeface="+mn-ea"/>
                <a:cs typeface="Times New Roman" panose="02020603050405020304" pitchFamily="18" charset="0"/>
              </a:rPr>
              <a:t>);</a:t>
            </a:r>
            <a:endParaRPr lang="en-US" altLang="zh-CN" sz="2400" dirty="0" smtClean="0">
              <a:latin typeface="+mn-ea"/>
              <a:cs typeface="Times New Roman" panose="02020603050405020304" pitchFamily="18" charset="0"/>
            </a:endParaRPr>
          </a:p>
          <a:p>
            <a:pPr algn="just">
              <a:lnSpc>
                <a:spcPct val="90000"/>
              </a:lnSpc>
              <a:defRPr/>
            </a:pPr>
            <a:r>
              <a:rPr lang="en-US" altLang="zh-CN" sz="2400" dirty="0" smtClean="0">
                <a:solidFill>
                  <a:schemeClr val="tx2"/>
                </a:solidFill>
                <a:latin typeface="+mn-ea"/>
                <a:cs typeface="Times New Roman" panose="02020603050405020304" pitchFamily="18" charset="0"/>
              </a:rPr>
              <a:t>     /*</a:t>
            </a:r>
            <a:r>
              <a:rPr lang="zh-CN" altLang="en-US" sz="2400" dirty="0" smtClean="0">
                <a:solidFill>
                  <a:schemeClr val="tx2"/>
                </a:solidFill>
                <a:latin typeface="+mn-ea"/>
                <a:cs typeface="Times New Roman" panose="02020603050405020304" pitchFamily="18" charset="0"/>
              </a:rPr>
              <a:t>临界区</a:t>
            </a:r>
            <a:r>
              <a:rPr lang="en-US" altLang="zh-CN" sz="2400" dirty="0" smtClean="0">
                <a:solidFill>
                  <a:schemeClr val="tx2"/>
                </a:solidFill>
                <a:latin typeface="+mn-ea"/>
                <a:cs typeface="Times New Roman" panose="02020603050405020304" pitchFamily="18" charset="0"/>
              </a:rPr>
              <a:t>*/</a:t>
            </a:r>
            <a:endParaRPr lang="en-US" altLang="zh-CN" sz="2400" dirty="0" smtClean="0">
              <a:solidFill>
                <a:schemeClr val="tx2"/>
              </a:solidFill>
              <a:latin typeface="+mn-ea"/>
              <a:cs typeface="Times New Roman" panose="02020603050405020304" pitchFamily="18" charset="0"/>
            </a:endParaRPr>
          </a:p>
          <a:p>
            <a:pPr algn="just">
              <a:lnSpc>
                <a:spcPct val="90000"/>
              </a:lnSpc>
              <a:defRPr/>
            </a:pPr>
            <a:r>
              <a:rPr lang="en-US" altLang="zh-CN" sz="2400" dirty="0" smtClean="0">
                <a:latin typeface="+mn-ea"/>
                <a:cs typeface="Times New Roman" panose="02020603050405020304" pitchFamily="18" charset="0"/>
              </a:rPr>
              <a:t> </a:t>
            </a:r>
            <a:r>
              <a:rPr lang="en-US" altLang="zh-CN" sz="2400" dirty="0" err="1" smtClean="0">
                <a:latin typeface="+mn-ea"/>
                <a:cs typeface="Times New Roman" panose="02020603050405020304" pitchFamily="18" charset="0"/>
              </a:rPr>
              <a:t>spin_unlock</a:t>
            </a:r>
            <a:r>
              <a:rPr lang="en-US" altLang="zh-CN" sz="2400" dirty="0" smtClean="0">
                <a:latin typeface="+mn-ea"/>
                <a:cs typeface="Times New Roman" panose="02020603050405020304" pitchFamily="18" charset="0"/>
              </a:rPr>
              <a:t>(&amp;</a:t>
            </a:r>
            <a:r>
              <a:rPr lang="en-US" altLang="zh-CN" sz="2400" dirty="0" err="1" smtClean="0">
                <a:latin typeface="+mn-ea"/>
                <a:cs typeface="Times New Roman" panose="02020603050405020304" pitchFamily="18" charset="0"/>
              </a:rPr>
              <a:t>mr_lock</a:t>
            </a:r>
            <a:r>
              <a:rPr lang="en-US" altLang="zh-CN" sz="2400" dirty="0" smtClean="0">
                <a:latin typeface="+mn-ea"/>
                <a:cs typeface="Times New Roman" panose="02020603050405020304" pitchFamily="18" charset="0"/>
              </a:rPr>
              <a:t>);</a:t>
            </a:r>
            <a:endParaRPr lang="zh-CN" altLang="en-US" sz="2400" dirty="0"/>
          </a:p>
        </p:txBody>
      </p:sp>
    </p:spTree>
  </p:cSld>
  <p:clrMapOvr>
    <a:masterClrMapping/>
  </p:clrMapOvr>
  <p:transition>
    <p:fade/>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700586" y="-26988"/>
            <a:ext cx="3671614" cy="719139"/>
          </a:xfrm>
          <a:prstGeom prst="rect">
            <a:avLst/>
          </a:prstGeom>
          <a:noFill/>
          <a:ln>
            <a:noFill/>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chemeClr val="accent1">
                    <a:lumMod val="75000"/>
                  </a:schemeClr>
                </a:solidFill>
                <a:latin typeface="黑体" panose="02010609060101010101" pitchFamily="49" charset="-122"/>
                <a:ea typeface="黑体" panose="02010609060101010101" pitchFamily="49" charset="-122"/>
              </a:rPr>
              <a:t>3.4 </a:t>
            </a:r>
            <a:r>
              <a:rPr lang="zh-CN" altLang="en-US" sz="4000" dirty="0" smtClean="0">
                <a:solidFill>
                  <a:schemeClr val="accent1">
                    <a:lumMod val="75000"/>
                  </a:schemeClr>
                </a:solidFill>
                <a:latin typeface="黑体" panose="02010609060101010101" pitchFamily="49" charset="-122"/>
                <a:ea typeface="黑体" panose="02010609060101010101" pitchFamily="49" charset="-122"/>
              </a:rPr>
              <a:t>进程同步</a:t>
            </a:r>
            <a:endParaRPr lang="zh-CN" altLang="en-US" sz="4000" dirty="0">
              <a:solidFill>
                <a:schemeClr val="accent1">
                  <a:lumMod val="75000"/>
                </a:schemeClr>
              </a:solidFill>
              <a:latin typeface="黑体" panose="02010609060101010101" pitchFamily="49" charset="-122"/>
              <a:ea typeface="黑体" panose="02010609060101010101" pitchFamily="49" charset="-122"/>
            </a:endParaRPr>
          </a:p>
        </p:txBody>
      </p:sp>
      <p:sp>
        <p:nvSpPr>
          <p:cNvPr id="6" name="矩形 5"/>
          <p:cNvSpPr/>
          <p:nvPr/>
        </p:nvSpPr>
        <p:spPr>
          <a:xfrm>
            <a:off x="395536" y="76470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
        <p:nvSpPr>
          <p:cNvPr id="7" name="TextBox 6"/>
          <p:cNvSpPr txBox="1"/>
          <p:nvPr/>
        </p:nvSpPr>
        <p:spPr>
          <a:xfrm>
            <a:off x="467544" y="1340768"/>
            <a:ext cx="3168352" cy="523220"/>
          </a:xfrm>
          <a:prstGeom prst="rect">
            <a:avLst/>
          </a:prstGeom>
          <a:noFill/>
        </p:spPr>
        <p:txBody>
          <a:bodyPr wrap="square" rtlCol="0">
            <a:spAutoFit/>
          </a:bodyPr>
          <a:lstStyle/>
          <a:p>
            <a:r>
              <a:rPr lang="en-US" altLang="zh-CN" sz="2800" dirty="0" smtClean="0">
                <a:solidFill>
                  <a:srgbClr val="C00000"/>
                </a:solidFill>
              </a:rPr>
              <a:t>3. </a:t>
            </a:r>
            <a:r>
              <a:rPr lang="zh-CN" altLang="en-US" sz="2800" dirty="0" smtClean="0">
                <a:solidFill>
                  <a:srgbClr val="C00000"/>
                </a:solidFill>
              </a:rPr>
              <a:t>读</a:t>
            </a:r>
            <a:r>
              <a:rPr lang="en-US" altLang="zh-CN" sz="2800" dirty="0" smtClean="0">
                <a:solidFill>
                  <a:srgbClr val="C00000"/>
                </a:solidFill>
              </a:rPr>
              <a:t>-</a:t>
            </a:r>
            <a:r>
              <a:rPr lang="zh-CN" altLang="en-US" sz="2800" dirty="0" smtClean="0">
                <a:solidFill>
                  <a:srgbClr val="C00000"/>
                </a:solidFill>
              </a:rPr>
              <a:t>写自旋锁</a:t>
            </a:r>
            <a:endParaRPr lang="zh-CN" altLang="en-US" sz="2800" dirty="0">
              <a:solidFill>
                <a:srgbClr val="C00000"/>
              </a:solidFill>
            </a:endParaRPr>
          </a:p>
        </p:txBody>
      </p:sp>
      <p:sp>
        <p:nvSpPr>
          <p:cNvPr id="11" name="矩形 10"/>
          <p:cNvSpPr/>
          <p:nvPr/>
        </p:nvSpPr>
        <p:spPr>
          <a:xfrm>
            <a:off x="107504" y="2348880"/>
            <a:ext cx="2577950" cy="572464"/>
          </a:xfrm>
          <a:prstGeom prst="rect">
            <a:avLst/>
          </a:prstGeom>
        </p:spPr>
        <p:txBody>
          <a:bodyPr wrap="none">
            <a:spAutoFit/>
          </a:bodyPr>
          <a:lstStyle/>
          <a:p>
            <a:pPr lvl="1">
              <a:lnSpc>
                <a:spcPct val="130000"/>
              </a:lnSpc>
              <a:buFont typeface="Wingdings" panose="05000000000000000000" pitchFamily="2" charset="2"/>
              <a:buChar char="n"/>
              <a:defRPr/>
            </a:pPr>
            <a:r>
              <a:rPr lang="zh-CN" altLang="en-US" sz="2400" dirty="0" smtClean="0">
                <a:solidFill>
                  <a:srgbClr val="7030A0"/>
                </a:solidFill>
                <a:latin typeface="+mn-ea"/>
              </a:rPr>
              <a:t> 使用形式：</a:t>
            </a:r>
            <a:endParaRPr lang="en-US" altLang="zh-CN" sz="2200" dirty="0" smtClean="0">
              <a:solidFill>
                <a:srgbClr val="FF0000"/>
              </a:solidFill>
              <a:latin typeface="+mn-ea"/>
            </a:endParaRPr>
          </a:p>
        </p:txBody>
      </p:sp>
      <p:sp>
        <p:nvSpPr>
          <p:cNvPr id="9" name="矩形 8"/>
          <p:cNvSpPr/>
          <p:nvPr/>
        </p:nvSpPr>
        <p:spPr>
          <a:xfrm>
            <a:off x="1187624" y="1916832"/>
            <a:ext cx="3669594" cy="400110"/>
          </a:xfrm>
          <a:prstGeom prst="rect">
            <a:avLst/>
          </a:prstGeom>
        </p:spPr>
        <p:txBody>
          <a:bodyPr wrap="none">
            <a:spAutoFit/>
          </a:bodyPr>
          <a:lstStyle/>
          <a:p>
            <a:r>
              <a:rPr lang="zh-CN" altLang="zh-CN" dirty="0" smtClean="0"/>
              <a:t>定义在文件</a:t>
            </a:r>
            <a:r>
              <a:rPr lang="en-US" altLang="zh-CN" dirty="0" err="1" smtClean="0"/>
              <a:t>linux</a:t>
            </a:r>
            <a:r>
              <a:rPr lang="en-US" altLang="zh-CN" dirty="0" smtClean="0"/>
              <a:t>/</a:t>
            </a:r>
            <a:r>
              <a:rPr lang="en-US" altLang="zh-CN" dirty="0" err="1" smtClean="0"/>
              <a:t>spinlock.h</a:t>
            </a:r>
            <a:r>
              <a:rPr lang="zh-CN" altLang="zh-CN" dirty="0" smtClean="0"/>
              <a:t>中</a:t>
            </a:r>
            <a:endParaRPr lang="zh-CN" altLang="en-US" dirty="0"/>
          </a:p>
        </p:txBody>
      </p:sp>
      <p:sp>
        <p:nvSpPr>
          <p:cNvPr id="10" name="矩形 9"/>
          <p:cNvSpPr/>
          <p:nvPr/>
        </p:nvSpPr>
        <p:spPr>
          <a:xfrm>
            <a:off x="1763689" y="2924944"/>
            <a:ext cx="3487045" cy="400110"/>
          </a:xfrm>
          <a:prstGeom prst="rect">
            <a:avLst/>
          </a:prstGeom>
        </p:spPr>
        <p:txBody>
          <a:bodyPr wrap="none">
            <a:spAutoFit/>
          </a:bodyPr>
          <a:lstStyle/>
          <a:p>
            <a:r>
              <a:rPr lang="en-US" altLang="zh-CN" dirty="0" smtClean="0"/>
              <a:t>DEFINE_RWLOCK(</a:t>
            </a:r>
            <a:r>
              <a:rPr lang="en-US" altLang="zh-CN" dirty="0" err="1" smtClean="0"/>
              <a:t>rwlock</a:t>
            </a:r>
            <a:r>
              <a:rPr lang="en-US" altLang="zh-CN" dirty="0" smtClean="0"/>
              <a:t>);</a:t>
            </a:r>
            <a:endParaRPr lang="zh-CN" altLang="en-US" dirty="0"/>
          </a:p>
        </p:txBody>
      </p:sp>
      <p:sp>
        <p:nvSpPr>
          <p:cNvPr id="1011713" name="Rectangle 1"/>
          <p:cNvSpPr>
            <a:spLocks noChangeArrowheads="1"/>
          </p:cNvSpPr>
          <p:nvPr/>
        </p:nvSpPr>
        <p:spPr bwMode="auto">
          <a:xfrm>
            <a:off x="395536" y="3524955"/>
            <a:ext cx="3672408" cy="2012859"/>
          </a:xfrm>
          <a:prstGeom prst="rect">
            <a:avLst/>
          </a:prstGeom>
          <a:noFill/>
          <a:ln w="9525">
            <a:solidFill>
              <a:srgbClr val="FF0000"/>
            </a:solidFill>
            <a:miter lim="800000"/>
          </a:ln>
          <a:effectLst/>
        </p:spPr>
        <p:txBody>
          <a:bodyPr vert="horz" wrap="square" lIns="91440" tIns="45720" rIns="91440" bIns="45720" numCol="1" anchor="ctr" anchorCtr="0" compatLnSpc="1">
            <a:spAutoFit/>
          </a:bodyPr>
          <a:lstStyle/>
          <a:p>
            <a:pPr marL="0" marR="0" lvl="0" indent="266700" algn="l" defTabSz="914400" rtl="0" eaLnBrk="1" fontAlgn="base" latinLnBrk="0" hangingPunct="1">
              <a:lnSpc>
                <a:spcPct val="130000"/>
              </a:lnSpc>
              <a:spcBef>
                <a:spcPct val="0"/>
              </a:spcBef>
              <a:spcAft>
                <a:spcPct val="0"/>
              </a:spcAft>
              <a:buClrTx/>
              <a:buSzTx/>
              <a:buFontTx/>
              <a:buNone/>
              <a:tabLst>
                <a:tab pos="1371600" algn="l"/>
              </a:tabLst>
            </a:pPr>
            <a:r>
              <a:rPr kumimoji="0" lang="zh-CN" sz="2400" i="0" u="none" strike="noStrike" cap="none" normalizeH="0" baseline="0" dirty="0" smtClean="0">
                <a:ln>
                  <a:noFill/>
                </a:ln>
                <a:solidFill>
                  <a:srgbClr val="008AF2"/>
                </a:solidFill>
                <a:effectLst/>
                <a:latin typeface="Times New Roman" panose="02020603050405020304" pitchFamily="18" charset="0"/>
                <a:ea typeface="宋体" panose="02010600030101010101" pitchFamily="2" charset="-122"/>
                <a:cs typeface="Times New Roman" panose="02020603050405020304" pitchFamily="18" charset="0"/>
              </a:rPr>
              <a:t>读者代码：</a:t>
            </a:r>
            <a:r>
              <a:rPr kumimoji="0" lang="zh-CN" altLang="en-US" sz="2400" i="0" u="none" strike="noStrike" cap="none" normalizeH="0" baseline="0" dirty="0" smtClean="0">
                <a:ln>
                  <a:noFill/>
                </a:ln>
                <a:solidFill>
                  <a:srgbClr val="008AF2"/>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i="0" u="none" strike="noStrike" cap="none" normalizeH="0" baseline="0" dirty="0" smtClean="0">
              <a:ln>
                <a:noFill/>
              </a:ln>
              <a:solidFill>
                <a:srgbClr val="008AF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1" fontAlgn="base" latinLnBrk="0" hangingPunct="1">
              <a:lnSpc>
                <a:spcPct val="130000"/>
              </a:lnSpc>
              <a:spcBef>
                <a:spcPct val="0"/>
              </a:spcBef>
              <a:spcAft>
                <a:spcPct val="0"/>
              </a:spcAft>
              <a:buClrTx/>
              <a:buSzTx/>
              <a:buFontTx/>
              <a:buNone/>
              <a:tabLst>
                <a:tab pos="1371600" algn="l"/>
              </a:tabLst>
            </a:pPr>
            <a:r>
              <a:rPr kumimoji="0" lang="zh-CN" altLang="en-US"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read_lock</a:t>
            </a:r>
            <a:r>
              <a:rPr kumimoji="0" lang="en-US" altLang="zh-CN"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(&amp;</a:t>
            </a:r>
            <a:r>
              <a:rPr kumimoji="0" lang="en-US" altLang="zh-CN" sz="240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rwlock</a:t>
            </a:r>
            <a:r>
              <a:rPr kumimoji="0" lang="en-US" altLang="zh-CN"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30000"/>
              </a:lnSpc>
              <a:spcBef>
                <a:spcPct val="0"/>
              </a:spcBef>
              <a:spcAft>
                <a:spcPct val="0"/>
              </a:spcAft>
              <a:buClrTx/>
              <a:buSzTx/>
              <a:buFontTx/>
              <a:buNone/>
              <a:tabLst>
                <a:tab pos="1371600" algn="l"/>
              </a:tabLst>
            </a:pPr>
            <a:r>
              <a:rPr kumimoji="0" lang="en-US" altLang="zh-CN"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Reading data;</a:t>
            </a:r>
            <a:endParaRPr kumimoji="0" lang="en-US" altLang="zh-CN" sz="240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30000"/>
              </a:lnSpc>
              <a:spcBef>
                <a:spcPct val="0"/>
              </a:spcBef>
              <a:spcAft>
                <a:spcPct val="0"/>
              </a:spcAft>
              <a:buClrTx/>
              <a:buSzTx/>
              <a:buFontTx/>
              <a:buNone/>
              <a:tabLst>
                <a:tab pos="1371600" algn="l"/>
              </a:tabLst>
            </a:pPr>
            <a:r>
              <a:rPr kumimoji="0" lang="en-US" altLang="zh-CN" sz="240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altLang="zh-CN" sz="2400" i="0" u="none" strike="noStrike" cap="none" normalizeH="0" baseline="0" dirty="0" err="1"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read_unlock</a:t>
            </a:r>
            <a:r>
              <a:rPr kumimoji="0" lang="en-US" altLang="zh-CN" sz="240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(&amp;</a:t>
            </a:r>
            <a:r>
              <a:rPr kumimoji="0" lang="en-US" altLang="zh-CN" sz="2400" i="0" u="none" strike="noStrike" cap="none" normalizeH="0" baseline="0" dirty="0" err="1"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rwlock</a:t>
            </a:r>
            <a:r>
              <a:rPr kumimoji="0" lang="en-US" altLang="zh-CN" sz="240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kumimoji="0" lang="en-US" altLang="zh-CN" sz="240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011714" name="Rectangle 2"/>
          <p:cNvSpPr>
            <a:spLocks noChangeArrowheads="1"/>
          </p:cNvSpPr>
          <p:nvPr/>
        </p:nvSpPr>
        <p:spPr bwMode="auto">
          <a:xfrm>
            <a:off x="4427984" y="3524955"/>
            <a:ext cx="3672408" cy="2012859"/>
          </a:xfrm>
          <a:prstGeom prst="rect">
            <a:avLst/>
          </a:prstGeom>
          <a:noFill/>
          <a:ln w="9525">
            <a:solidFill>
              <a:srgbClr val="FF0000"/>
            </a:solidFill>
            <a:miter lim="800000"/>
          </a:ln>
          <a:effectLst/>
        </p:spPr>
        <p:txBody>
          <a:bodyPr vert="horz" wrap="square" lIns="91440" tIns="45720" rIns="91440" bIns="45720" numCol="1" anchor="ctr" anchorCtr="0" compatLnSpc="1">
            <a:spAutoFit/>
          </a:bodyPr>
          <a:lstStyle/>
          <a:p>
            <a:pPr marL="0" marR="0" lvl="0" indent="133350" algn="l" defTabSz="914400" rtl="0" eaLnBrk="1" fontAlgn="base" latinLnBrk="0" hangingPunct="1">
              <a:lnSpc>
                <a:spcPct val="130000"/>
              </a:lnSpc>
              <a:spcBef>
                <a:spcPct val="0"/>
              </a:spcBef>
              <a:spcAft>
                <a:spcPct val="0"/>
              </a:spcAft>
              <a:buClrTx/>
              <a:buSzTx/>
              <a:buFontTx/>
              <a:buNone/>
              <a:tabLst>
                <a:tab pos="1371600" algn="l"/>
              </a:tabLst>
            </a:pPr>
            <a:r>
              <a:rPr kumimoji="0" lang="zh-CN" sz="2400" i="0" u="none" strike="noStrike" cap="none" normalizeH="0" baseline="0" dirty="0" smtClean="0">
                <a:ln>
                  <a:noFill/>
                </a:ln>
                <a:solidFill>
                  <a:srgbClr val="008AF2"/>
                </a:solidFill>
                <a:effectLst/>
                <a:latin typeface="Times New Roman" panose="02020603050405020304" pitchFamily="18" charset="0"/>
                <a:ea typeface="宋体" panose="02010600030101010101" pitchFamily="2" charset="-122"/>
                <a:cs typeface="Times New Roman" panose="02020603050405020304" pitchFamily="18" charset="0"/>
              </a:rPr>
              <a:t>写者代码：</a:t>
            </a:r>
            <a:r>
              <a:rPr kumimoji="0" lang="zh-CN" altLang="en-US" sz="2400" i="0" u="none" strike="noStrike" cap="none" normalizeH="0" baseline="0" dirty="0" smtClean="0">
                <a:ln>
                  <a:noFill/>
                </a:ln>
                <a:solidFill>
                  <a:srgbClr val="008AF2"/>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i="0" u="none" strike="noStrike" cap="none" normalizeH="0" baseline="0" dirty="0" smtClean="0">
              <a:ln>
                <a:noFill/>
              </a:ln>
              <a:solidFill>
                <a:srgbClr val="008AF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133350" algn="l" defTabSz="914400" rtl="0" eaLnBrk="1" fontAlgn="base" latinLnBrk="0" hangingPunct="1">
              <a:lnSpc>
                <a:spcPct val="130000"/>
              </a:lnSpc>
              <a:spcBef>
                <a:spcPct val="0"/>
              </a:spcBef>
              <a:spcAft>
                <a:spcPct val="0"/>
              </a:spcAft>
              <a:buClrTx/>
              <a:buSzTx/>
              <a:buFontTx/>
              <a:buNone/>
              <a:tabLst>
                <a:tab pos="1371600" algn="l"/>
              </a:tabLst>
            </a:pPr>
            <a:r>
              <a:rPr kumimoji="0" lang="zh-CN" altLang="en-US" sz="2400" i="0" u="none" strike="noStrike" cap="none" normalizeH="0" baseline="0" dirty="0" smtClean="0">
                <a:ln>
                  <a:noFill/>
                </a:ln>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i="0" u="none" strike="noStrike" cap="none" normalizeH="0" baseline="0" dirty="0" err="1" smtClean="0">
                <a:ln>
                  <a:noFill/>
                </a:ln>
                <a:effectLst/>
                <a:latin typeface="Times New Roman" panose="02020603050405020304" pitchFamily="18" charset="0"/>
                <a:ea typeface="宋体" panose="02010600030101010101" pitchFamily="2" charset="-122"/>
                <a:cs typeface="Times New Roman" panose="02020603050405020304" pitchFamily="18" charset="0"/>
              </a:rPr>
              <a:t>write_lock</a:t>
            </a:r>
            <a:r>
              <a:rPr kumimoji="0" lang="en-US" altLang="zh-CN" sz="2400" i="0" u="none" strike="noStrike" cap="none" normalizeH="0" baseline="0" dirty="0" smtClean="0">
                <a:ln>
                  <a:noFill/>
                </a:ln>
                <a:effectLst/>
                <a:latin typeface="Times New Roman" panose="02020603050405020304" pitchFamily="18" charset="0"/>
                <a:ea typeface="宋体" panose="02010600030101010101" pitchFamily="2" charset="-122"/>
                <a:cs typeface="Times New Roman" panose="02020603050405020304" pitchFamily="18" charset="0"/>
              </a:rPr>
              <a:t>(&amp;</a:t>
            </a:r>
            <a:r>
              <a:rPr kumimoji="0" lang="en-US" altLang="zh-CN" sz="2400" i="0" u="none" strike="noStrike" cap="none" normalizeH="0" baseline="0" dirty="0" err="1" smtClean="0">
                <a:ln>
                  <a:noFill/>
                </a:ln>
                <a:effectLst/>
                <a:latin typeface="Times New Roman" panose="02020603050405020304" pitchFamily="18" charset="0"/>
                <a:ea typeface="宋体" panose="02010600030101010101" pitchFamily="2" charset="-122"/>
                <a:cs typeface="Times New Roman" panose="02020603050405020304" pitchFamily="18" charset="0"/>
              </a:rPr>
              <a:t>rwlock</a:t>
            </a:r>
            <a:r>
              <a:rPr kumimoji="0" lang="en-US" altLang="zh-CN" sz="2400" i="0" u="none" strike="noStrike" cap="none" normalizeH="0" baseline="0" dirty="0" smtClean="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i="0" u="none" strike="noStrike" cap="none" normalizeH="0" baseline="0" dirty="0" smtClean="0">
              <a:ln>
                <a:noFill/>
              </a:ln>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30000"/>
              </a:lnSpc>
              <a:spcBef>
                <a:spcPct val="0"/>
              </a:spcBef>
              <a:spcAft>
                <a:spcPct val="0"/>
              </a:spcAft>
              <a:buClrTx/>
              <a:buSzTx/>
              <a:buFontTx/>
              <a:buNone/>
              <a:tabLst>
                <a:tab pos="1371600" algn="l"/>
              </a:tabLst>
            </a:pPr>
            <a:r>
              <a:rPr kumimoji="0" lang="en-US" altLang="zh-CN" sz="2400" i="0" u="none" strike="noStrike" cap="none" normalizeH="0" baseline="0" dirty="0" smtClean="0">
                <a:ln>
                  <a:noFill/>
                </a:ln>
                <a:effectLst/>
                <a:latin typeface="Times New Roman" panose="02020603050405020304" pitchFamily="18" charset="0"/>
                <a:ea typeface="宋体" panose="02010600030101010101" pitchFamily="2" charset="-122"/>
                <a:cs typeface="Times New Roman" panose="02020603050405020304" pitchFamily="18" charset="0"/>
              </a:rPr>
              <a:t>       writing data;</a:t>
            </a:r>
            <a:r>
              <a:rPr kumimoji="0" lang="en-US" altLang="zh-CN" sz="2400" i="0" u="none" strike="noStrike" cap="none" normalizeH="0" baseline="0" dirty="0" smtClean="0">
                <a:ln>
                  <a:noFill/>
                </a:ln>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2400" i="0" u="none" strike="noStrike" cap="none" normalizeH="0" baseline="0" dirty="0" smtClean="0">
              <a:ln>
                <a:noFill/>
              </a:ln>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30000"/>
              </a:lnSpc>
              <a:spcBef>
                <a:spcPct val="0"/>
              </a:spcBef>
              <a:spcAft>
                <a:spcPct val="0"/>
              </a:spcAft>
              <a:buClrTx/>
              <a:buSzTx/>
              <a:buFontTx/>
              <a:buNone/>
              <a:tabLst>
                <a:tab pos="1371600" algn="l"/>
              </a:tabLst>
            </a:pPr>
            <a:r>
              <a:rPr kumimoji="0" lang="en-US" altLang="zh-CN" sz="2400" i="0" u="none" strike="noStrike" cap="none" normalizeH="0" baseline="0" dirty="0" smtClean="0">
                <a:ln>
                  <a:noFill/>
                </a:ln>
                <a:effectLst/>
                <a:latin typeface="Calibri" panose="020F0502020204030204" pitchFamily="34" charset="0"/>
                <a:ea typeface="宋体" panose="02010600030101010101" pitchFamily="2" charset="-122"/>
                <a:cs typeface="Times New Roman" panose="02020603050405020304" pitchFamily="18" charset="0"/>
              </a:rPr>
              <a:t>write _unlock(&amp;</a:t>
            </a:r>
            <a:r>
              <a:rPr kumimoji="0" lang="en-US" altLang="zh-CN" sz="2400" i="0" u="none" strike="noStrike" cap="none" normalizeH="0" baseline="0" dirty="0" err="1" smtClean="0">
                <a:ln>
                  <a:noFill/>
                </a:ln>
                <a:effectLst/>
                <a:latin typeface="Calibri" panose="020F0502020204030204" pitchFamily="34" charset="0"/>
                <a:ea typeface="宋体" panose="02010600030101010101" pitchFamily="2" charset="-122"/>
                <a:cs typeface="Times New Roman" panose="02020603050405020304" pitchFamily="18" charset="0"/>
              </a:rPr>
              <a:t>rwlock</a:t>
            </a:r>
            <a:r>
              <a:rPr kumimoji="0" lang="en-US" altLang="zh-CN" sz="2400" i="0" u="none" strike="noStrike" cap="none" normalizeH="0" baseline="0" dirty="0" smtClean="0">
                <a:ln>
                  <a:noFill/>
                </a:ln>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i="0" u="none" strike="noStrike" cap="none" normalizeH="0" baseline="0" dirty="0" smtClean="0">
                <a:ln>
                  <a:noFill/>
                </a:ln>
                <a:effectLst/>
                <a:latin typeface="Arial" panose="020B0604020202020204" pitchFamily="34" charset="0"/>
                <a:ea typeface="宋体" panose="02010600030101010101" pitchFamily="2" charset="-122"/>
                <a:cs typeface="宋体" panose="02010600030101010101" pitchFamily="2" charset="-122"/>
              </a:rPr>
              <a:t> </a:t>
            </a:r>
            <a:endParaRPr kumimoji="0" lang="en-US" altLang="zh-CN" sz="2400" i="0" u="none" strike="noStrike" cap="none" normalizeH="0" baseline="0" dirty="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700586" y="-26988"/>
            <a:ext cx="3671614" cy="719139"/>
          </a:xfrm>
          <a:prstGeom prst="rect">
            <a:avLst/>
          </a:prstGeom>
          <a:noFill/>
          <a:ln>
            <a:noFill/>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chemeClr val="accent1">
                    <a:lumMod val="75000"/>
                  </a:schemeClr>
                </a:solidFill>
                <a:latin typeface="黑体" panose="02010609060101010101" pitchFamily="49" charset="-122"/>
                <a:ea typeface="黑体" panose="02010609060101010101" pitchFamily="49" charset="-122"/>
              </a:rPr>
              <a:t>3.4 </a:t>
            </a:r>
            <a:r>
              <a:rPr lang="zh-CN" altLang="en-US" sz="4000" dirty="0" smtClean="0">
                <a:solidFill>
                  <a:schemeClr val="accent1">
                    <a:lumMod val="75000"/>
                  </a:schemeClr>
                </a:solidFill>
                <a:latin typeface="黑体" panose="02010609060101010101" pitchFamily="49" charset="-122"/>
                <a:ea typeface="黑体" panose="02010609060101010101" pitchFamily="49" charset="-122"/>
              </a:rPr>
              <a:t>进程同步</a:t>
            </a:r>
            <a:endParaRPr lang="zh-CN" altLang="en-US" sz="4000" dirty="0">
              <a:solidFill>
                <a:schemeClr val="accent1">
                  <a:lumMod val="75000"/>
                </a:schemeClr>
              </a:solidFill>
              <a:latin typeface="黑体" panose="02010609060101010101" pitchFamily="49" charset="-122"/>
              <a:ea typeface="黑体" panose="02010609060101010101" pitchFamily="49" charset="-122"/>
            </a:endParaRPr>
          </a:p>
        </p:txBody>
      </p:sp>
      <p:sp>
        <p:nvSpPr>
          <p:cNvPr id="6" name="矩形 5"/>
          <p:cNvSpPr/>
          <p:nvPr/>
        </p:nvSpPr>
        <p:spPr>
          <a:xfrm>
            <a:off x="395536" y="76470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
        <p:nvSpPr>
          <p:cNvPr id="7" name="TextBox 6"/>
          <p:cNvSpPr txBox="1"/>
          <p:nvPr/>
        </p:nvSpPr>
        <p:spPr>
          <a:xfrm>
            <a:off x="467544" y="1340768"/>
            <a:ext cx="2736304" cy="523220"/>
          </a:xfrm>
          <a:prstGeom prst="rect">
            <a:avLst/>
          </a:prstGeom>
          <a:noFill/>
        </p:spPr>
        <p:txBody>
          <a:bodyPr wrap="square" rtlCol="0">
            <a:spAutoFit/>
          </a:bodyPr>
          <a:lstStyle/>
          <a:p>
            <a:r>
              <a:rPr lang="en-US" altLang="zh-CN" sz="2800" dirty="0" smtClean="0">
                <a:solidFill>
                  <a:srgbClr val="C00000"/>
                </a:solidFill>
              </a:rPr>
              <a:t>4. </a:t>
            </a:r>
            <a:r>
              <a:rPr lang="zh-CN" altLang="en-US" sz="2800" dirty="0" smtClean="0">
                <a:solidFill>
                  <a:srgbClr val="C00000"/>
                </a:solidFill>
              </a:rPr>
              <a:t>内核信号量</a:t>
            </a:r>
            <a:endParaRPr lang="zh-CN" altLang="en-US" sz="2800" dirty="0">
              <a:solidFill>
                <a:srgbClr val="C00000"/>
              </a:solidFill>
            </a:endParaRPr>
          </a:p>
        </p:txBody>
      </p:sp>
      <p:sp>
        <p:nvSpPr>
          <p:cNvPr id="11" name="矩形 10"/>
          <p:cNvSpPr/>
          <p:nvPr/>
        </p:nvSpPr>
        <p:spPr>
          <a:xfrm>
            <a:off x="107505" y="2890099"/>
            <a:ext cx="1959191" cy="572464"/>
          </a:xfrm>
          <a:prstGeom prst="rect">
            <a:avLst/>
          </a:prstGeom>
        </p:spPr>
        <p:txBody>
          <a:bodyPr wrap="none">
            <a:spAutoFit/>
          </a:bodyPr>
          <a:lstStyle/>
          <a:p>
            <a:pPr lvl="1">
              <a:lnSpc>
                <a:spcPct val="130000"/>
              </a:lnSpc>
              <a:buFont typeface="Wingdings" panose="05000000000000000000" pitchFamily="2" charset="2"/>
              <a:buChar char="n"/>
              <a:defRPr/>
            </a:pPr>
            <a:r>
              <a:rPr lang="zh-CN" altLang="en-US" sz="2400" dirty="0" smtClean="0">
                <a:solidFill>
                  <a:srgbClr val="7030A0"/>
                </a:solidFill>
                <a:latin typeface="+mn-ea"/>
              </a:rPr>
              <a:t> 定义：</a:t>
            </a:r>
            <a:endParaRPr lang="en-US" altLang="zh-CN" sz="2200" dirty="0" smtClean="0">
              <a:solidFill>
                <a:srgbClr val="FF0000"/>
              </a:solidFill>
              <a:latin typeface="+mn-ea"/>
            </a:endParaRPr>
          </a:p>
        </p:txBody>
      </p:sp>
      <p:sp>
        <p:nvSpPr>
          <p:cNvPr id="9" name="矩形 8"/>
          <p:cNvSpPr/>
          <p:nvPr/>
        </p:nvSpPr>
        <p:spPr>
          <a:xfrm>
            <a:off x="827584" y="1916833"/>
            <a:ext cx="7920880" cy="932563"/>
          </a:xfrm>
          <a:prstGeom prst="rect">
            <a:avLst/>
          </a:prstGeom>
        </p:spPr>
        <p:txBody>
          <a:bodyPr wrap="square">
            <a:spAutoFit/>
          </a:bodyPr>
          <a:lstStyle/>
          <a:p>
            <a:pPr>
              <a:lnSpc>
                <a:spcPct val="130000"/>
              </a:lnSpc>
            </a:pPr>
            <a:r>
              <a:rPr lang="zh-CN" altLang="en-US" sz="2200" dirty="0" smtClean="0"/>
              <a:t>是</a:t>
            </a:r>
            <a:r>
              <a:rPr lang="zh-CN" altLang="zh-CN" sz="2200" dirty="0" smtClean="0"/>
              <a:t>允许进程睡眠的内核同步机制</a:t>
            </a:r>
            <a:r>
              <a:rPr lang="zh-CN" altLang="en-US" dirty="0" smtClean="0">
                <a:latin typeface="宋体" panose="02010600030101010101" pitchFamily="2" charset="-122"/>
              </a:rPr>
              <a:t>，适用于锁会被长时间持有的情况，</a:t>
            </a:r>
            <a:r>
              <a:rPr lang="zh-CN" altLang="en-US" dirty="0" smtClean="0">
                <a:solidFill>
                  <a:srgbClr val="FF0000"/>
                </a:solidFill>
                <a:latin typeface="宋体" panose="02010600030101010101" pitchFamily="2" charset="-122"/>
              </a:rPr>
              <a:t>只能在进程上下文</a:t>
            </a:r>
            <a:r>
              <a:rPr lang="zh-CN" altLang="en-US" dirty="0" smtClean="0">
                <a:latin typeface="宋体" panose="02010600030101010101" pitchFamily="2" charset="-122"/>
              </a:rPr>
              <a:t>中使用</a:t>
            </a:r>
            <a:endParaRPr lang="zh-CN" altLang="en-US" dirty="0"/>
          </a:p>
        </p:txBody>
      </p:sp>
      <p:sp>
        <p:nvSpPr>
          <p:cNvPr id="10" name="矩形 9"/>
          <p:cNvSpPr/>
          <p:nvPr/>
        </p:nvSpPr>
        <p:spPr>
          <a:xfrm>
            <a:off x="1043608" y="3466161"/>
            <a:ext cx="4176464" cy="2339102"/>
          </a:xfrm>
          <a:prstGeom prst="rect">
            <a:avLst/>
          </a:prstGeom>
        </p:spPr>
        <p:txBody>
          <a:bodyPr wrap="square">
            <a:spAutoFit/>
          </a:bodyPr>
          <a:lstStyle/>
          <a:p>
            <a:pPr>
              <a:lnSpc>
                <a:spcPct val="130000"/>
              </a:lnSpc>
            </a:pPr>
            <a:r>
              <a:rPr lang="en-US" altLang="zh-CN" dirty="0" err="1" smtClean="0"/>
              <a:t>struct</a:t>
            </a:r>
            <a:r>
              <a:rPr lang="en-US" altLang="zh-CN" dirty="0" smtClean="0"/>
              <a:t> semaphore {</a:t>
            </a:r>
            <a:endParaRPr lang="zh-CN" altLang="zh-CN" dirty="0" smtClean="0"/>
          </a:p>
          <a:p>
            <a:pPr>
              <a:lnSpc>
                <a:spcPct val="130000"/>
              </a:lnSpc>
            </a:pPr>
            <a:r>
              <a:rPr lang="en-US" altLang="zh-CN" dirty="0" smtClean="0"/>
              <a:t>     </a:t>
            </a:r>
            <a:r>
              <a:rPr lang="en-US" altLang="zh-CN" dirty="0" err="1" smtClean="0"/>
              <a:t>atomic_t</a:t>
            </a:r>
            <a:r>
              <a:rPr lang="en-US" altLang="zh-CN" dirty="0" smtClean="0"/>
              <a:t> count</a:t>
            </a:r>
            <a:endParaRPr lang="en-US" altLang="zh-CN" dirty="0" smtClean="0"/>
          </a:p>
          <a:p>
            <a:pPr>
              <a:lnSpc>
                <a:spcPct val="130000"/>
              </a:lnSpc>
            </a:pPr>
            <a:r>
              <a:rPr lang="en-US" altLang="zh-CN" dirty="0" smtClean="0"/>
              <a:t>     </a:t>
            </a:r>
            <a:r>
              <a:rPr lang="en-US" altLang="zh-CN" dirty="0" err="1" smtClean="0"/>
              <a:t>int</a:t>
            </a:r>
            <a:r>
              <a:rPr lang="en-US" altLang="zh-CN" dirty="0" smtClean="0"/>
              <a:t> sleepers;       </a:t>
            </a:r>
            <a:endParaRPr lang="en-US" altLang="zh-CN" dirty="0" smtClean="0"/>
          </a:p>
          <a:p>
            <a:pPr>
              <a:lnSpc>
                <a:spcPct val="130000"/>
              </a:lnSpc>
            </a:pPr>
            <a:r>
              <a:rPr lang="en-US" altLang="zh-CN" dirty="0" smtClean="0"/>
              <a:t>     </a:t>
            </a:r>
            <a:r>
              <a:rPr lang="en-US" altLang="zh-CN" dirty="0" err="1" smtClean="0"/>
              <a:t>wait_queue_head_t</a:t>
            </a:r>
            <a:r>
              <a:rPr lang="en-US" altLang="zh-CN" dirty="0" smtClean="0"/>
              <a:t> wait;   </a:t>
            </a:r>
            <a:endParaRPr lang="zh-CN" altLang="zh-CN" dirty="0" smtClean="0"/>
          </a:p>
          <a:p>
            <a:pPr>
              <a:lnSpc>
                <a:spcPct val="130000"/>
              </a:lnSpc>
            </a:pPr>
            <a:r>
              <a:rPr lang="en-US" altLang="zh-CN" dirty="0" smtClean="0"/>
              <a:t>};</a:t>
            </a:r>
            <a:endParaRPr lang="zh-CN" altLang="zh-CN" dirty="0"/>
          </a:p>
        </p:txBody>
      </p:sp>
      <p:sp>
        <p:nvSpPr>
          <p:cNvPr id="8" name="圆角矩形标注 7"/>
          <p:cNvSpPr/>
          <p:nvPr/>
        </p:nvSpPr>
        <p:spPr bwMode="auto">
          <a:xfrm>
            <a:off x="4932040" y="3250139"/>
            <a:ext cx="3744862" cy="1151929"/>
          </a:xfrm>
          <a:prstGeom prst="wedgeRoundRectCallout">
            <a:avLst>
              <a:gd name="adj1" fmla="val -92711"/>
              <a:gd name="adj2" fmla="val 34157"/>
              <a:gd name="adj3" fmla="val 16667"/>
            </a:avLst>
          </a:prstGeom>
          <a:solidFill>
            <a:schemeClr val="accent1">
              <a:lumMod val="40000"/>
              <a:lumOff val="60000"/>
            </a:schemeClr>
          </a:solidFill>
          <a:ln>
            <a:noFill/>
          </a:ln>
          <a:effectLst/>
        </p:spPr>
        <p:txBody>
          <a:bodyPr/>
          <a:lstStyle/>
          <a:p>
            <a:pPr algn="just">
              <a:lnSpc>
                <a:spcPct val="90000"/>
              </a:lnSpc>
              <a:defRPr/>
            </a:pPr>
            <a:r>
              <a:rPr lang="en-US" altLang="zh-CN" sz="2000" b="1" dirty="0">
                <a:solidFill>
                  <a:srgbClr val="000000"/>
                </a:solidFill>
                <a:latin typeface="Times New Roman" panose="02020603050405020304" pitchFamily="18" charset="0"/>
                <a:cs typeface="Times New Roman" panose="02020603050405020304" pitchFamily="18" charset="0"/>
              </a:rPr>
              <a:t>count</a:t>
            </a:r>
            <a:r>
              <a:rPr lang="zh-CN" altLang="en-US" sz="2000" b="1" dirty="0" smtClean="0">
                <a:solidFill>
                  <a:srgbClr val="000000"/>
                </a:solidFill>
                <a:latin typeface="宋体" panose="02010600030101010101" pitchFamily="2" charset="-122"/>
              </a:rPr>
              <a:t>：＞</a:t>
            </a:r>
            <a:r>
              <a:rPr lang="en-US" altLang="zh-CN" sz="2000" b="1" dirty="0" smtClean="0">
                <a:solidFill>
                  <a:srgbClr val="000000"/>
                </a:solidFill>
                <a:latin typeface="宋体" panose="02010600030101010101" pitchFamily="2" charset="-122"/>
              </a:rPr>
              <a:t>0</a:t>
            </a:r>
            <a:r>
              <a:rPr lang="zh-CN" altLang="en-US" sz="2000" b="1" dirty="0">
                <a:solidFill>
                  <a:srgbClr val="000000"/>
                </a:solidFill>
                <a:latin typeface="宋体" panose="02010600030101010101" pitchFamily="2" charset="-122"/>
              </a:rPr>
              <a:t>，资源可以使用；</a:t>
            </a:r>
            <a:endParaRPr lang="en-US" altLang="zh-CN" sz="2000" b="1" dirty="0">
              <a:solidFill>
                <a:srgbClr val="000000"/>
              </a:solidFill>
              <a:latin typeface="宋体" panose="02010600030101010101" pitchFamily="2" charset="-122"/>
            </a:endParaRPr>
          </a:p>
          <a:p>
            <a:pPr algn="just">
              <a:lnSpc>
                <a:spcPct val="90000"/>
              </a:lnSpc>
              <a:defRPr/>
            </a:pPr>
            <a:r>
              <a:rPr lang="en-US" altLang="zh-CN" sz="2000" b="1" dirty="0">
                <a:solidFill>
                  <a:srgbClr val="000000"/>
                </a:solidFill>
                <a:latin typeface="宋体" panose="02010600030101010101" pitchFamily="2" charset="-122"/>
              </a:rPr>
              <a:t>       </a:t>
            </a:r>
            <a:r>
              <a:rPr lang="en-US" altLang="zh-CN" sz="2000" b="1" dirty="0" smtClean="0">
                <a:solidFill>
                  <a:srgbClr val="000000"/>
                </a:solidFill>
                <a:latin typeface="宋体" panose="02010600030101010101" pitchFamily="2" charset="-122"/>
              </a:rPr>
              <a:t>=0</a:t>
            </a:r>
            <a:r>
              <a:rPr lang="zh-CN" altLang="en-US" sz="2000" b="1" dirty="0">
                <a:solidFill>
                  <a:srgbClr val="000000"/>
                </a:solidFill>
                <a:latin typeface="宋体" panose="02010600030101010101" pitchFamily="2" charset="-122"/>
              </a:rPr>
              <a:t>，无空闲</a:t>
            </a:r>
            <a:r>
              <a:rPr lang="zh-CN" altLang="en-US" sz="2000" b="1" dirty="0" smtClean="0">
                <a:solidFill>
                  <a:srgbClr val="000000"/>
                </a:solidFill>
                <a:latin typeface="宋体" panose="02010600030101010101" pitchFamily="2" charset="-122"/>
              </a:rPr>
              <a:t>资源</a:t>
            </a:r>
            <a:endParaRPr lang="en-US" altLang="zh-CN" sz="2000" b="1" dirty="0" smtClean="0">
              <a:solidFill>
                <a:srgbClr val="000000"/>
              </a:solidFill>
              <a:latin typeface="宋体" panose="02010600030101010101" pitchFamily="2" charset="-122"/>
            </a:endParaRPr>
          </a:p>
          <a:p>
            <a:pPr algn="just">
              <a:lnSpc>
                <a:spcPct val="90000"/>
              </a:lnSpc>
              <a:defRPr/>
            </a:pPr>
            <a:r>
              <a:rPr lang="en-US" altLang="zh-CN" sz="2000" b="1" dirty="0" smtClean="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0</a:t>
            </a:r>
            <a:r>
              <a:rPr lang="zh-CN" altLang="en-US" sz="2000" b="1" dirty="0" smtClean="0">
                <a:latin typeface="Times New Roman" panose="02020603050405020304" pitchFamily="18" charset="0"/>
                <a:cs typeface="Times New Roman" panose="02020603050405020304" pitchFamily="18" charset="0"/>
              </a:rPr>
              <a:t>，有进程睡眠</a:t>
            </a:r>
            <a:endParaRPr lang="zh-CN" altLang="en-US" sz="2000" b="1" dirty="0">
              <a:latin typeface="Times New Roman" panose="02020603050405020304" pitchFamily="18" charset="0"/>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11760" y="4462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
        <p:nvSpPr>
          <p:cNvPr id="7" name="TextBox 6"/>
          <p:cNvSpPr txBox="1"/>
          <p:nvPr/>
        </p:nvSpPr>
        <p:spPr>
          <a:xfrm>
            <a:off x="467544" y="620688"/>
            <a:ext cx="2736304" cy="523220"/>
          </a:xfrm>
          <a:prstGeom prst="rect">
            <a:avLst/>
          </a:prstGeom>
          <a:noFill/>
        </p:spPr>
        <p:txBody>
          <a:bodyPr wrap="square" rtlCol="0">
            <a:spAutoFit/>
          </a:bodyPr>
          <a:lstStyle/>
          <a:p>
            <a:r>
              <a:rPr lang="en-US" altLang="zh-CN" sz="2800" dirty="0" smtClean="0">
                <a:solidFill>
                  <a:srgbClr val="C00000"/>
                </a:solidFill>
              </a:rPr>
              <a:t>4. </a:t>
            </a:r>
            <a:r>
              <a:rPr lang="zh-CN" altLang="en-US" sz="2800" dirty="0" smtClean="0">
                <a:solidFill>
                  <a:srgbClr val="C00000"/>
                </a:solidFill>
              </a:rPr>
              <a:t>内核信号量</a:t>
            </a:r>
            <a:endParaRPr lang="zh-CN" altLang="en-US" sz="2800" dirty="0">
              <a:solidFill>
                <a:srgbClr val="C00000"/>
              </a:solidFill>
            </a:endParaRPr>
          </a:p>
        </p:txBody>
      </p:sp>
      <p:sp>
        <p:nvSpPr>
          <p:cNvPr id="11" name="矩形 10"/>
          <p:cNvSpPr/>
          <p:nvPr/>
        </p:nvSpPr>
        <p:spPr>
          <a:xfrm>
            <a:off x="107505" y="1124744"/>
            <a:ext cx="1959191" cy="572464"/>
          </a:xfrm>
          <a:prstGeom prst="rect">
            <a:avLst/>
          </a:prstGeom>
        </p:spPr>
        <p:txBody>
          <a:bodyPr wrap="none">
            <a:spAutoFit/>
          </a:bodyPr>
          <a:lstStyle/>
          <a:p>
            <a:pPr lvl="1">
              <a:lnSpc>
                <a:spcPct val="130000"/>
              </a:lnSpc>
              <a:buFont typeface="Wingdings" panose="05000000000000000000" pitchFamily="2" charset="2"/>
              <a:buChar char="n"/>
              <a:defRPr/>
            </a:pPr>
            <a:r>
              <a:rPr lang="zh-CN" altLang="en-US" sz="2400" dirty="0" smtClean="0">
                <a:solidFill>
                  <a:srgbClr val="7030A0"/>
                </a:solidFill>
                <a:latin typeface="+mn-ea"/>
              </a:rPr>
              <a:t> 操作：</a:t>
            </a:r>
            <a:endParaRPr lang="en-US" altLang="zh-CN" sz="2200" dirty="0" smtClean="0">
              <a:solidFill>
                <a:srgbClr val="FF0000"/>
              </a:solidFill>
              <a:latin typeface="+mn-ea"/>
            </a:endParaRPr>
          </a:p>
        </p:txBody>
      </p:sp>
      <p:graphicFrame>
        <p:nvGraphicFramePr>
          <p:cNvPr id="8" name="表格 7"/>
          <p:cNvGraphicFramePr>
            <a:graphicFrameLocks noGrp="1"/>
          </p:cNvGraphicFramePr>
          <p:nvPr/>
        </p:nvGraphicFramePr>
        <p:xfrm>
          <a:off x="683568" y="1844823"/>
          <a:ext cx="8064896" cy="3096347"/>
        </p:xfrm>
        <a:graphic>
          <a:graphicData uri="http://schemas.openxmlformats.org/drawingml/2006/table">
            <a:tbl>
              <a:tblPr/>
              <a:tblGrid>
                <a:gridCol w="3960440"/>
                <a:gridCol w="4104456"/>
              </a:tblGrid>
              <a:tr h="287424">
                <a:tc>
                  <a:txBody>
                    <a:bodyPr/>
                    <a:lstStyle/>
                    <a:p>
                      <a:pPr indent="228600" algn="ctr">
                        <a:lnSpc>
                          <a:spcPts val="1260"/>
                        </a:lnSpc>
                        <a:spcAft>
                          <a:spcPts val="0"/>
                        </a:spcAft>
                        <a:tabLst>
                          <a:tab pos="1371600" algn="l"/>
                        </a:tabLst>
                      </a:pPr>
                      <a:r>
                        <a:rPr lang="zh-CN" sz="1600" b="1" kern="100" dirty="0">
                          <a:latin typeface="Times New Roman" panose="02020603050405020304"/>
                          <a:ea typeface="宋体" panose="02010600030101010101" pitchFamily="2" charset="-122"/>
                        </a:rPr>
                        <a:t>操作接口</a:t>
                      </a:r>
                      <a:endParaRPr lang="zh-CN" sz="16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260"/>
                        </a:lnSpc>
                        <a:spcAft>
                          <a:spcPts val="0"/>
                        </a:spcAft>
                        <a:tabLst>
                          <a:tab pos="1371600" algn="l"/>
                        </a:tabLst>
                      </a:pPr>
                      <a:r>
                        <a:rPr lang="zh-CN" sz="1600" b="1" kern="100">
                          <a:latin typeface="Times New Roman" panose="02020603050405020304"/>
                          <a:ea typeface="宋体" panose="02010600030101010101" pitchFamily="2" charset="-122"/>
                        </a:rPr>
                        <a:t>功能描述</a:t>
                      </a:r>
                      <a:endParaRPr lang="zh-CN" sz="16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2271">
                <a:tc>
                  <a:txBody>
                    <a:bodyPr/>
                    <a:lstStyle/>
                    <a:p>
                      <a:pPr indent="228600" algn="just">
                        <a:lnSpc>
                          <a:spcPct val="100000"/>
                        </a:lnSpc>
                        <a:spcAft>
                          <a:spcPts val="0"/>
                        </a:spcAft>
                        <a:tabLst>
                          <a:tab pos="1371600" algn="l"/>
                        </a:tabLst>
                      </a:pPr>
                      <a:r>
                        <a:rPr lang="en-US" sz="1600" b="1" kern="100">
                          <a:latin typeface="Times New Roman" panose="02020603050405020304"/>
                          <a:ea typeface="宋体" panose="02010600030101010101" pitchFamily="2" charset="-122"/>
                        </a:rPr>
                        <a:t>static DECLARE_SEMAPHORE_GENERIC</a:t>
                      </a:r>
                      <a:endParaRPr lang="zh-CN" sz="1600" b="1" kern="100">
                        <a:latin typeface="Times New Roman" panose="02020603050405020304"/>
                        <a:ea typeface="宋体" panose="02010600030101010101" pitchFamily="2" charset="-122"/>
                      </a:endParaRPr>
                    </a:p>
                    <a:p>
                      <a:pPr indent="228600" algn="just">
                        <a:lnSpc>
                          <a:spcPct val="100000"/>
                        </a:lnSpc>
                        <a:spcAft>
                          <a:spcPts val="0"/>
                        </a:spcAft>
                        <a:tabLst>
                          <a:tab pos="1371600" algn="l"/>
                        </a:tabLst>
                      </a:pPr>
                      <a:r>
                        <a:rPr lang="en-US" sz="1600" b="1" kern="100">
                          <a:latin typeface="Times New Roman" panose="02020603050405020304"/>
                          <a:ea typeface="宋体" panose="02010600030101010101" pitchFamily="2" charset="-122"/>
                        </a:rPr>
                        <a:t>(name, count)</a:t>
                      </a:r>
                      <a:endParaRPr lang="zh-CN" sz="16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ct val="100000"/>
                        </a:lnSpc>
                        <a:spcAft>
                          <a:spcPts val="0"/>
                        </a:spcAft>
                        <a:tabLst>
                          <a:tab pos="1371600" algn="l"/>
                        </a:tabLst>
                      </a:pPr>
                      <a:r>
                        <a:rPr lang="zh-CN" sz="1600" b="1" kern="100">
                          <a:latin typeface="Times New Roman" panose="02020603050405020304"/>
                          <a:ea typeface="宋体" panose="02010600030101010101" pitchFamily="2" charset="-122"/>
                        </a:rPr>
                        <a:t>静态声明一个信号量，并置其初始值为</a:t>
                      </a:r>
                      <a:r>
                        <a:rPr lang="en-US" sz="1600" b="1" kern="100">
                          <a:latin typeface="Times New Roman" panose="02020603050405020304"/>
                          <a:ea typeface="宋体" panose="02010600030101010101" pitchFamily="2" charset="-122"/>
                        </a:rPr>
                        <a:t>count</a:t>
                      </a:r>
                      <a:endParaRPr lang="zh-CN" sz="16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479">
                <a:tc>
                  <a:txBody>
                    <a:bodyPr/>
                    <a:lstStyle/>
                    <a:p>
                      <a:pPr indent="228600" algn="just">
                        <a:lnSpc>
                          <a:spcPct val="100000"/>
                        </a:lnSpc>
                        <a:spcAft>
                          <a:spcPts val="0"/>
                        </a:spcAft>
                        <a:tabLst>
                          <a:tab pos="1371600" algn="l"/>
                        </a:tabLst>
                      </a:pPr>
                      <a:r>
                        <a:rPr lang="en-US" sz="1600" b="1" kern="100">
                          <a:latin typeface="Times New Roman" panose="02020603050405020304"/>
                          <a:ea typeface="宋体" panose="02010600030101010101" pitchFamily="2" charset="-122"/>
                        </a:rPr>
                        <a:t>static DECLARE_MUTEX(name)</a:t>
                      </a:r>
                      <a:endParaRPr lang="zh-CN" sz="16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ct val="100000"/>
                        </a:lnSpc>
                        <a:spcAft>
                          <a:spcPts val="0"/>
                        </a:spcAft>
                        <a:tabLst>
                          <a:tab pos="1371600" algn="l"/>
                        </a:tabLst>
                      </a:pPr>
                      <a:r>
                        <a:rPr lang="zh-CN" sz="1600" b="1" kern="100" dirty="0">
                          <a:latin typeface="Times New Roman" panose="02020603050405020304"/>
                          <a:ea typeface="宋体" panose="02010600030101010101" pitchFamily="2" charset="-122"/>
                        </a:rPr>
                        <a:t>静态声明一个初始值为</a:t>
                      </a:r>
                      <a:r>
                        <a:rPr lang="en-US" sz="1600" b="1" kern="100" dirty="0">
                          <a:latin typeface="Times New Roman" panose="02020603050405020304"/>
                          <a:ea typeface="宋体" panose="02010600030101010101" pitchFamily="2" charset="-122"/>
                        </a:rPr>
                        <a:t>1</a:t>
                      </a:r>
                      <a:r>
                        <a:rPr lang="zh-CN" sz="1600" b="1" kern="100" dirty="0" smtClean="0">
                          <a:latin typeface="Times New Roman" panose="02020603050405020304"/>
                          <a:ea typeface="宋体" panose="02010600030101010101" pitchFamily="2" charset="-122"/>
                        </a:rPr>
                        <a:t>的信号量</a:t>
                      </a:r>
                      <a:endParaRPr lang="zh-CN" sz="16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479">
                <a:tc>
                  <a:txBody>
                    <a:bodyPr/>
                    <a:lstStyle/>
                    <a:p>
                      <a:pPr indent="228600" algn="just">
                        <a:lnSpc>
                          <a:spcPct val="100000"/>
                        </a:lnSpc>
                        <a:spcAft>
                          <a:spcPts val="0"/>
                        </a:spcAft>
                        <a:tabLst>
                          <a:tab pos="1371600" algn="l"/>
                        </a:tabLst>
                      </a:pPr>
                      <a:r>
                        <a:rPr lang="en-US" sz="1600" b="1" kern="100">
                          <a:latin typeface="Times New Roman" panose="02020603050405020304"/>
                          <a:ea typeface="宋体" panose="02010600030101010101" pitchFamily="2" charset="-122"/>
                        </a:rPr>
                        <a:t>sema_init(struct semaphore *, int)</a:t>
                      </a:r>
                      <a:endParaRPr lang="zh-CN" sz="16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ct val="100000"/>
                        </a:lnSpc>
                        <a:spcAft>
                          <a:spcPts val="0"/>
                        </a:spcAft>
                        <a:tabLst>
                          <a:tab pos="1371600" algn="l"/>
                        </a:tabLst>
                      </a:pPr>
                      <a:r>
                        <a:rPr lang="zh-CN" sz="1600" b="1" kern="100">
                          <a:latin typeface="Times New Roman" panose="02020603050405020304"/>
                          <a:ea typeface="宋体" panose="02010600030101010101" pitchFamily="2" charset="-122"/>
                        </a:rPr>
                        <a:t>以指定的计数值初始化动态创建的信号量</a:t>
                      </a:r>
                      <a:endParaRPr lang="zh-CN" sz="16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4847">
                <a:tc>
                  <a:txBody>
                    <a:bodyPr/>
                    <a:lstStyle/>
                    <a:p>
                      <a:pPr indent="228600" algn="just">
                        <a:lnSpc>
                          <a:spcPct val="100000"/>
                        </a:lnSpc>
                        <a:spcAft>
                          <a:spcPts val="0"/>
                        </a:spcAft>
                        <a:tabLst>
                          <a:tab pos="1371600" algn="l"/>
                        </a:tabLst>
                      </a:pPr>
                      <a:r>
                        <a:rPr lang="en-US" sz="1600" b="1" kern="100" dirty="0" err="1">
                          <a:latin typeface="Times New Roman" panose="02020603050405020304"/>
                          <a:ea typeface="宋体" panose="02010600030101010101" pitchFamily="2" charset="-122"/>
                        </a:rPr>
                        <a:t>down_interruptible</a:t>
                      </a:r>
                      <a:r>
                        <a:rPr lang="en-US" sz="1600" b="1" kern="100" dirty="0">
                          <a:latin typeface="Times New Roman" panose="02020603050405020304"/>
                          <a:ea typeface="宋体" panose="02010600030101010101" pitchFamily="2" charset="-122"/>
                        </a:rPr>
                        <a:t>(</a:t>
                      </a:r>
                      <a:r>
                        <a:rPr lang="en-US" sz="1600" b="1" kern="100" dirty="0" err="1">
                          <a:latin typeface="Times New Roman" panose="02020603050405020304"/>
                          <a:ea typeface="宋体" panose="02010600030101010101" pitchFamily="2" charset="-122"/>
                        </a:rPr>
                        <a:t>struct</a:t>
                      </a:r>
                      <a:r>
                        <a:rPr lang="en-US" sz="1600" b="1" kern="100" dirty="0">
                          <a:latin typeface="Times New Roman" panose="02020603050405020304"/>
                          <a:ea typeface="宋体" panose="02010600030101010101" pitchFamily="2" charset="-122"/>
                        </a:rPr>
                        <a:t> semaphore *)</a:t>
                      </a:r>
                      <a:endParaRPr lang="zh-CN" sz="16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ct val="100000"/>
                        </a:lnSpc>
                        <a:spcAft>
                          <a:spcPts val="0"/>
                        </a:spcAft>
                        <a:tabLst>
                          <a:tab pos="1371600" algn="l"/>
                        </a:tabLst>
                      </a:pPr>
                      <a:r>
                        <a:rPr lang="zh-CN" sz="1600" b="1" kern="100">
                          <a:latin typeface="Times New Roman" panose="02020603050405020304"/>
                          <a:ea typeface="宋体" panose="02010600030101010101" pitchFamily="2" charset="-122"/>
                        </a:rPr>
                        <a:t>试图获取指定的信号量，如果信号量已被占用，则进入可中断睡眠状态</a:t>
                      </a:r>
                      <a:endParaRPr lang="zh-CN" sz="16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4847">
                <a:tc>
                  <a:txBody>
                    <a:bodyPr/>
                    <a:lstStyle/>
                    <a:p>
                      <a:pPr indent="228600" algn="just">
                        <a:lnSpc>
                          <a:spcPct val="100000"/>
                        </a:lnSpc>
                        <a:spcAft>
                          <a:spcPts val="0"/>
                        </a:spcAft>
                        <a:tabLst>
                          <a:tab pos="1371600" algn="l"/>
                        </a:tabLst>
                      </a:pPr>
                      <a:r>
                        <a:rPr lang="en-US" sz="1600" b="1" kern="100" dirty="0">
                          <a:latin typeface="Times New Roman" panose="02020603050405020304"/>
                          <a:ea typeface="宋体" panose="02010600030101010101" pitchFamily="2" charset="-122"/>
                        </a:rPr>
                        <a:t>up(</a:t>
                      </a:r>
                      <a:r>
                        <a:rPr lang="en-US" sz="1600" b="1" kern="100" dirty="0" err="1">
                          <a:latin typeface="Times New Roman" panose="02020603050405020304"/>
                          <a:ea typeface="宋体" panose="02010600030101010101" pitchFamily="2" charset="-122"/>
                        </a:rPr>
                        <a:t>struct</a:t>
                      </a:r>
                      <a:r>
                        <a:rPr lang="en-US" sz="1600" b="1" kern="100" dirty="0">
                          <a:latin typeface="Times New Roman" panose="02020603050405020304"/>
                          <a:ea typeface="宋体" panose="02010600030101010101" pitchFamily="2" charset="-122"/>
                        </a:rPr>
                        <a:t> semaphore *)</a:t>
                      </a:r>
                      <a:endParaRPr lang="zh-CN" sz="16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ct val="100000"/>
                        </a:lnSpc>
                        <a:spcAft>
                          <a:spcPts val="0"/>
                        </a:spcAft>
                        <a:tabLst>
                          <a:tab pos="1371600" algn="l"/>
                        </a:tabLst>
                      </a:pPr>
                      <a:r>
                        <a:rPr lang="zh-CN" sz="1600" b="1" kern="100" dirty="0">
                          <a:latin typeface="Times New Roman" panose="02020603050405020304"/>
                          <a:ea typeface="宋体" panose="02010600030101010101" pitchFamily="2" charset="-122"/>
                        </a:rPr>
                        <a:t>释放指定的信号量，如果等待队列不为空，则唤醒其中一个任务</a:t>
                      </a:r>
                      <a:endParaRPr lang="zh-CN" sz="16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矩形 11"/>
          <p:cNvSpPr/>
          <p:nvPr/>
        </p:nvSpPr>
        <p:spPr>
          <a:xfrm>
            <a:off x="1979712" y="1268760"/>
            <a:ext cx="6660232" cy="400110"/>
          </a:xfrm>
          <a:prstGeom prst="rect">
            <a:avLst/>
          </a:prstGeom>
        </p:spPr>
        <p:txBody>
          <a:bodyPr wrap="square">
            <a:spAutoFit/>
          </a:bodyPr>
          <a:lstStyle/>
          <a:p>
            <a:r>
              <a:rPr lang="zh-CN" altLang="zh-CN" dirty="0" smtClean="0"/>
              <a:t>定义在文件</a:t>
            </a:r>
            <a:r>
              <a:rPr lang="en-US" altLang="zh-CN" dirty="0" smtClean="0"/>
              <a:t>include/asm-x86/semaphore_64.h</a:t>
            </a:r>
            <a:r>
              <a:rPr lang="zh-CN" altLang="zh-CN" dirty="0" smtClean="0"/>
              <a:t>中</a:t>
            </a:r>
            <a:endParaRPr lang="zh-CN" altLang="en-US" dirty="0"/>
          </a:p>
        </p:txBody>
      </p:sp>
      <p:sp>
        <p:nvSpPr>
          <p:cNvPr id="13" name="矩形 12"/>
          <p:cNvSpPr/>
          <p:nvPr/>
        </p:nvSpPr>
        <p:spPr>
          <a:xfrm>
            <a:off x="2915816" y="5089249"/>
            <a:ext cx="4320480" cy="1508105"/>
          </a:xfrm>
          <a:prstGeom prst="rect">
            <a:avLst/>
          </a:prstGeom>
        </p:spPr>
        <p:txBody>
          <a:bodyPr wrap="square">
            <a:spAutoFit/>
          </a:bodyPr>
          <a:lstStyle/>
          <a:p>
            <a:r>
              <a:rPr lang="en-US" altLang="zh-CN" dirty="0" smtClean="0"/>
              <a:t>DECLARE_MUTEX(</a:t>
            </a:r>
            <a:r>
              <a:rPr lang="en-US" altLang="zh-CN" dirty="0" err="1" smtClean="0"/>
              <a:t>my_sem</a:t>
            </a:r>
            <a:r>
              <a:rPr lang="en-US" altLang="zh-CN" dirty="0" smtClean="0"/>
              <a:t>);  </a:t>
            </a:r>
            <a:endParaRPr lang="zh-CN" altLang="zh-CN" dirty="0" smtClean="0"/>
          </a:p>
          <a:p>
            <a:r>
              <a:rPr lang="en-US" altLang="zh-CN" dirty="0" err="1" smtClean="0"/>
              <a:t>down_interruptible</a:t>
            </a:r>
            <a:r>
              <a:rPr lang="en-US" altLang="zh-CN" dirty="0" smtClean="0"/>
              <a:t>(&amp;</a:t>
            </a:r>
            <a:r>
              <a:rPr lang="en-US" altLang="zh-CN" dirty="0" err="1" smtClean="0"/>
              <a:t>my_sem</a:t>
            </a:r>
            <a:r>
              <a:rPr lang="en-US" altLang="zh-CN" dirty="0" smtClean="0"/>
              <a:t>)) </a:t>
            </a:r>
            <a:endParaRPr lang="zh-CN" altLang="zh-CN" dirty="0" smtClean="0"/>
          </a:p>
          <a:p>
            <a:r>
              <a:rPr lang="en-US" altLang="zh-CN" dirty="0" smtClean="0"/>
              <a:t>   </a:t>
            </a:r>
            <a:r>
              <a:rPr lang="zh-CN" altLang="zh-CN" dirty="0" smtClean="0"/>
              <a:t>临界区</a:t>
            </a:r>
            <a:endParaRPr lang="zh-CN" altLang="zh-CN" dirty="0" smtClean="0"/>
          </a:p>
          <a:p>
            <a:r>
              <a:rPr lang="en-US" altLang="zh-CN" dirty="0" smtClean="0"/>
              <a:t>up(&amp;</a:t>
            </a:r>
            <a:r>
              <a:rPr lang="en-US" altLang="zh-CN" dirty="0" err="1" smtClean="0"/>
              <a:t>my_sem</a:t>
            </a:r>
            <a:r>
              <a:rPr lang="en-US" altLang="zh-CN" dirty="0" smtClean="0"/>
              <a:t>);  </a:t>
            </a:r>
            <a:endParaRPr lang="zh-CN" altLang="en-US" dirty="0"/>
          </a:p>
        </p:txBody>
      </p:sp>
      <p:sp>
        <p:nvSpPr>
          <p:cNvPr id="14" name="矩形 13"/>
          <p:cNvSpPr/>
          <p:nvPr/>
        </p:nvSpPr>
        <p:spPr>
          <a:xfrm>
            <a:off x="0" y="5084871"/>
            <a:ext cx="2577950" cy="572464"/>
          </a:xfrm>
          <a:prstGeom prst="rect">
            <a:avLst/>
          </a:prstGeom>
        </p:spPr>
        <p:txBody>
          <a:bodyPr wrap="none">
            <a:spAutoFit/>
          </a:bodyPr>
          <a:lstStyle/>
          <a:p>
            <a:pPr lvl="1">
              <a:lnSpc>
                <a:spcPct val="130000"/>
              </a:lnSpc>
              <a:buFont typeface="Wingdings" panose="05000000000000000000" pitchFamily="2" charset="2"/>
              <a:buChar char="n"/>
              <a:defRPr/>
            </a:pPr>
            <a:r>
              <a:rPr lang="zh-CN" altLang="en-US" sz="2400" dirty="0" smtClean="0">
                <a:solidFill>
                  <a:srgbClr val="7030A0"/>
                </a:solidFill>
                <a:latin typeface="+mn-ea"/>
              </a:rPr>
              <a:t> 使用形式：</a:t>
            </a:r>
            <a:endParaRPr lang="en-US" altLang="zh-CN" sz="2200" dirty="0" smtClean="0">
              <a:solidFill>
                <a:srgbClr val="FF0000"/>
              </a:solidFill>
              <a:latin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ox(in)">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700586" y="-26988"/>
            <a:ext cx="3671614" cy="719139"/>
          </a:xfrm>
          <a:prstGeom prst="rect">
            <a:avLst/>
          </a:prstGeom>
          <a:noFill/>
          <a:ln>
            <a:noFill/>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chemeClr val="accent1">
                    <a:lumMod val="75000"/>
                  </a:schemeClr>
                </a:solidFill>
                <a:latin typeface="黑体" panose="02010609060101010101" pitchFamily="49" charset="-122"/>
                <a:ea typeface="黑体" panose="02010609060101010101" pitchFamily="49" charset="-122"/>
              </a:rPr>
              <a:t>3.4 </a:t>
            </a:r>
            <a:r>
              <a:rPr lang="zh-CN" altLang="en-US" sz="4000" dirty="0" smtClean="0">
                <a:solidFill>
                  <a:schemeClr val="accent1">
                    <a:lumMod val="75000"/>
                  </a:schemeClr>
                </a:solidFill>
                <a:latin typeface="黑体" panose="02010609060101010101" pitchFamily="49" charset="-122"/>
                <a:ea typeface="黑体" panose="02010609060101010101" pitchFamily="49" charset="-122"/>
              </a:rPr>
              <a:t>进程同步</a:t>
            </a:r>
            <a:endParaRPr lang="zh-CN" altLang="en-US" sz="4000" dirty="0">
              <a:solidFill>
                <a:schemeClr val="accent1">
                  <a:lumMod val="75000"/>
                </a:schemeClr>
              </a:solidFill>
              <a:latin typeface="黑体" panose="02010609060101010101" pitchFamily="49" charset="-122"/>
              <a:ea typeface="黑体" panose="02010609060101010101" pitchFamily="49" charset="-122"/>
            </a:endParaRPr>
          </a:p>
        </p:txBody>
      </p:sp>
      <p:sp>
        <p:nvSpPr>
          <p:cNvPr id="6" name="矩形 5"/>
          <p:cNvSpPr/>
          <p:nvPr/>
        </p:nvSpPr>
        <p:spPr>
          <a:xfrm>
            <a:off x="395536" y="76470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
        <p:nvSpPr>
          <p:cNvPr id="7" name="TextBox 6"/>
          <p:cNvSpPr txBox="1"/>
          <p:nvPr/>
        </p:nvSpPr>
        <p:spPr>
          <a:xfrm>
            <a:off x="467544" y="1340768"/>
            <a:ext cx="3168352" cy="523220"/>
          </a:xfrm>
          <a:prstGeom prst="rect">
            <a:avLst/>
          </a:prstGeom>
          <a:noFill/>
        </p:spPr>
        <p:txBody>
          <a:bodyPr wrap="square" rtlCol="0">
            <a:spAutoFit/>
          </a:bodyPr>
          <a:lstStyle/>
          <a:p>
            <a:r>
              <a:rPr lang="en-US" altLang="zh-CN" sz="2800" dirty="0" smtClean="0">
                <a:solidFill>
                  <a:srgbClr val="C00000"/>
                </a:solidFill>
              </a:rPr>
              <a:t>5. </a:t>
            </a:r>
            <a:r>
              <a:rPr lang="zh-CN" altLang="en-US" sz="2800" dirty="0" smtClean="0">
                <a:solidFill>
                  <a:srgbClr val="C00000"/>
                </a:solidFill>
              </a:rPr>
              <a:t>读</a:t>
            </a:r>
            <a:r>
              <a:rPr lang="en-US" altLang="zh-CN" sz="2800" dirty="0" smtClean="0">
                <a:solidFill>
                  <a:srgbClr val="C00000"/>
                </a:solidFill>
              </a:rPr>
              <a:t>-</a:t>
            </a:r>
            <a:r>
              <a:rPr lang="zh-CN" altLang="en-US" sz="2800" dirty="0" smtClean="0">
                <a:solidFill>
                  <a:srgbClr val="C00000"/>
                </a:solidFill>
              </a:rPr>
              <a:t>写信号量</a:t>
            </a:r>
            <a:endParaRPr lang="zh-CN" altLang="en-US" sz="2800" dirty="0">
              <a:solidFill>
                <a:srgbClr val="C00000"/>
              </a:solidFill>
            </a:endParaRPr>
          </a:p>
        </p:txBody>
      </p:sp>
      <p:sp>
        <p:nvSpPr>
          <p:cNvPr id="11" name="矩形 10"/>
          <p:cNvSpPr/>
          <p:nvPr/>
        </p:nvSpPr>
        <p:spPr>
          <a:xfrm>
            <a:off x="107504" y="2348880"/>
            <a:ext cx="2577950" cy="572464"/>
          </a:xfrm>
          <a:prstGeom prst="rect">
            <a:avLst/>
          </a:prstGeom>
        </p:spPr>
        <p:txBody>
          <a:bodyPr wrap="none">
            <a:spAutoFit/>
          </a:bodyPr>
          <a:lstStyle/>
          <a:p>
            <a:pPr lvl="1">
              <a:lnSpc>
                <a:spcPct val="130000"/>
              </a:lnSpc>
              <a:buFont typeface="Wingdings" panose="05000000000000000000" pitchFamily="2" charset="2"/>
              <a:buChar char="n"/>
              <a:defRPr/>
            </a:pPr>
            <a:r>
              <a:rPr lang="zh-CN" altLang="en-US" sz="2400" dirty="0" smtClean="0">
                <a:solidFill>
                  <a:srgbClr val="7030A0"/>
                </a:solidFill>
                <a:latin typeface="+mn-ea"/>
              </a:rPr>
              <a:t> 相关操作：</a:t>
            </a:r>
            <a:endParaRPr lang="en-US" altLang="zh-CN" sz="2200" dirty="0" smtClean="0">
              <a:solidFill>
                <a:srgbClr val="FF0000"/>
              </a:solidFill>
              <a:latin typeface="+mn-ea"/>
            </a:endParaRPr>
          </a:p>
        </p:txBody>
      </p:sp>
      <p:sp>
        <p:nvSpPr>
          <p:cNvPr id="9" name="矩形 8"/>
          <p:cNvSpPr/>
          <p:nvPr/>
        </p:nvSpPr>
        <p:spPr>
          <a:xfrm>
            <a:off x="1187626" y="1916832"/>
            <a:ext cx="4907113" cy="400110"/>
          </a:xfrm>
          <a:prstGeom prst="rect">
            <a:avLst/>
          </a:prstGeom>
        </p:spPr>
        <p:txBody>
          <a:bodyPr wrap="none">
            <a:spAutoFit/>
          </a:bodyPr>
          <a:lstStyle/>
          <a:p>
            <a:r>
              <a:rPr lang="zh-CN" altLang="zh-CN" dirty="0" smtClean="0"/>
              <a:t>定义在文件</a:t>
            </a:r>
            <a:r>
              <a:rPr lang="en-US" altLang="zh-CN" dirty="0" smtClean="0"/>
              <a:t>include/asm-ia64/</a:t>
            </a:r>
            <a:r>
              <a:rPr lang="en-US" altLang="zh-CN" dirty="0" err="1" smtClean="0"/>
              <a:t>rwsem.h</a:t>
            </a:r>
            <a:r>
              <a:rPr lang="zh-CN" altLang="zh-CN" dirty="0" smtClean="0"/>
              <a:t>中</a:t>
            </a:r>
            <a:endParaRPr lang="zh-CN" altLang="en-US" dirty="0"/>
          </a:p>
        </p:txBody>
      </p:sp>
      <p:graphicFrame>
        <p:nvGraphicFramePr>
          <p:cNvPr id="12" name="表格 11"/>
          <p:cNvGraphicFramePr>
            <a:graphicFrameLocks noGrp="1"/>
          </p:cNvGraphicFramePr>
          <p:nvPr/>
        </p:nvGraphicFramePr>
        <p:xfrm>
          <a:off x="395536" y="3068960"/>
          <a:ext cx="8424936" cy="3312366"/>
        </p:xfrm>
        <a:graphic>
          <a:graphicData uri="http://schemas.openxmlformats.org/drawingml/2006/table">
            <a:tbl>
              <a:tblPr/>
              <a:tblGrid>
                <a:gridCol w="4968552"/>
                <a:gridCol w="3456384"/>
              </a:tblGrid>
              <a:tr h="552061">
                <a:tc>
                  <a:txBody>
                    <a:bodyPr/>
                    <a:lstStyle/>
                    <a:p>
                      <a:pPr indent="228600" algn="just">
                        <a:lnSpc>
                          <a:spcPts val="1260"/>
                        </a:lnSpc>
                        <a:spcAft>
                          <a:spcPts val="0"/>
                        </a:spcAft>
                        <a:tabLst>
                          <a:tab pos="1371600" algn="l"/>
                        </a:tabLst>
                      </a:pPr>
                      <a:r>
                        <a:rPr lang="zh-CN" sz="1900" b="1" kern="100">
                          <a:latin typeface="Times New Roman" panose="02020603050405020304"/>
                          <a:ea typeface="宋体" panose="02010600030101010101" pitchFamily="2" charset="-122"/>
                        </a:rPr>
                        <a:t>操作</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tabLst>
                          <a:tab pos="1371600" algn="l"/>
                        </a:tabLst>
                      </a:pPr>
                      <a:r>
                        <a:rPr lang="zh-CN" sz="1900" b="1" kern="100">
                          <a:latin typeface="Times New Roman" panose="02020603050405020304"/>
                          <a:ea typeface="宋体" panose="02010600030101010101" pitchFamily="2" charset="-122"/>
                        </a:rPr>
                        <a:t>功能说明</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061">
                <a:tc>
                  <a:txBody>
                    <a:bodyPr/>
                    <a:lstStyle/>
                    <a:p>
                      <a:pPr indent="228600" algn="just">
                        <a:lnSpc>
                          <a:spcPts val="1260"/>
                        </a:lnSpc>
                        <a:spcAft>
                          <a:spcPts val="0"/>
                        </a:spcAft>
                        <a:tabLst>
                          <a:tab pos="1371600" algn="l"/>
                        </a:tabLst>
                      </a:pPr>
                      <a:r>
                        <a:rPr lang="en-US" sz="1900" b="1" kern="100">
                          <a:latin typeface="Times New Roman" panose="02020603050405020304"/>
                          <a:ea typeface="宋体" panose="02010600030101010101" pitchFamily="2" charset="-122"/>
                        </a:rPr>
                        <a:t>init_rwsem(struct rw_semaphore * sem)</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tabLst>
                          <a:tab pos="1371600" algn="l"/>
                        </a:tabLst>
                      </a:pPr>
                      <a:r>
                        <a:rPr lang="zh-CN" sz="1900" b="1" kern="100">
                          <a:latin typeface="Times New Roman" panose="02020603050405020304"/>
                          <a:ea typeface="宋体" panose="02010600030101010101" pitchFamily="2" charset="-122"/>
                        </a:rPr>
                        <a:t>动态创建一个读写信号量</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061">
                <a:tc>
                  <a:txBody>
                    <a:bodyPr/>
                    <a:lstStyle/>
                    <a:p>
                      <a:pPr indent="228600" algn="just">
                        <a:lnSpc>
                          <a:spcPts val="1260"/>
                        </a:lnSpc>
                        <a:spcAft>
                          <a:spcPts val="0"/>
                        </a:spcAft>
                        <a:tabLst>
                          <a:tab pos="1371600" algn="l"/>
                        </a:tabLst>
                      </a:pPr>
                      <a:r>
                        <a:rPr lang="en-US" sz="1900" b="1" kern="100">
                          <a:latin typeface="Times New Roman" panose="02020603050405020304"/>
                          <a:ea typeface="宋体" panose="02010600030101010101" pitchFamily="2" charset="-122"/>
                        </a:rPr>
                        <a:t>down_read(struct rw_semaphore *)</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tabLst>
                          <a:tab pos="1371600" algn="l"/>
                        </a:tabLst>
                      </a:pPr>
                      <a:r>
                        <a:rPr lang="zh-CN" sz="1900" b="1" kern="100">
                          <a:latin typeface="Times New Roman" panose="02020603050405020304"/>
                          <a:ea typeface="宋体" panose="02010600030101010101" pitchFamily="2" charset="-122"/>
                        </a:rPr>
                        <a:t>申请一个读信号量</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061">
                <a:tc>
                  <a:txBody>
                    <a:bodyPr/>
                    <a:lstStyle/>
                    <a:p>
                      <a:pPr indent="228600" algn="just">
                        <a:lnSpc>
                          <a:spcPts val="1260"/>
                        </a:lnSpc>
                        <a:spcAft>
                          <a:spcPts val="0"/>
                        </a:spcAft>
                        <a:tabLst>
                          <a:tab pos="1371600" algn="l"/>
                        </a:tabLst>
                      </a:pPr>
                      <a:r>
                        <a:rPr lang="en-US" sz="1900" b="1" kern="100">
                          <a:latin typeface="Times New Roman" panose="02020603050405020304"/>
                          <a:ea typeface="宋体" panose="02010600030101010101" pitchFamily="2" charset="-122"/>
                        </a:rPr>
                        <a:t>up_read(struct rw_semaphore *)</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tabLst>
                          <a:tab pos="1371600" algn="l"/>
                        </a:tabLst>
                      </a:pPr>
                      <a:r>
                        <a:rPr lang="zh-CN" sz="1900" b="1" kern="100">
                          <a:latin typeface="Times New Roman" panose="02020603050405020304"/>
                          <a:ea typeface="宋体" panose="02010600030101010101" pitchFamily="2" charset="-122"/>
                        </a:rPr>
                        <a:t>释放一个读信号量</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061">
                <a:tc>
                  <a:txBody>
                    <a:bodyPr/>
                    <a:lstStyle/>
                    <a:p>
                      <a:pPr indent="228600" algn="just">
                        <a:lnSpc>
                          <a:spcPts val="1260"/>
                        </a:lnSpc>
                        <a:spcAft>
                          <a:spcPts val="0"/>
                        </a:spcAft>
                        <a:tabLst>
                          <a:tab pos="1371600" algn="l"/>
                        </a:tabLst>
                      </a:pPr>
                      <a:r>
                        <a:rPr lang="en-US" sz="1900" b="1" kern="100">
                          <a:latin typeface="Times New Roman" panose="02020603050405020304"/>
                          <a:ea typeface="宋体" panose="02010600030101010101" pitchFamily="2" charset="-122"/>
                        </a:rPr>
                        <a:t>down_write(struct rw_semaphore *)</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tabLst>
                          <a:tab pos="1371600" algn="l"/>
                        </a:tabLst>
                      </a:pPr>
                      <a:r>
                        <a:rPr lang="zh-CN" sz="1900" b="1" kern="100">
                          <a:latin typeface="Times New Roman" panose="02020603050405020304"/>
                          <a:ea typeface="宋体" panose="02010600030101010101" pitchFamily="2" charset="-122"/>
                        </a:rPr>
                        <a:t>申请一个写信号量</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061">
                <a:tc>
                  <a:txBody>
                    <a:bodyPr/>
                    <a:lstStyle/>
                    <a:p>
                      <a:pPr indent="228600" algn="just">
                        <a:lnSpc>
                          <a:spcPts val="1260"/>
                        </a:lnSpc>
                        <a:spcAft>
                          <a:spcPts val="0"/>
                        </a:spcAft>
                        <a:tabLst>
                          <a:tab pos="1371600" algn="l"/>
                        </a:tabLst>
                      </a:pPr>
                      <a:r>
                        <a:rPr lang="en-US" sz="1900" b="1" kern="100">
                          <a:latin typeface="Times New Roman" panose="02020603050405020304"/>
                          <a:ea typeface="宋体" panose="02010600030101010101" pitchFamily="2" charset="-122"/>
                        </a:rPr>
                        <a:t>up_write(struct rw_semaphore *)</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tabLst>
                          <a:tab pos="1371600" algn="l"/>
                        </a:tabLst>
                      </a:pPr>
                      <a:r>
                        <a:rPr lang="zh-CN" sz="1900" b="1" kern="100" dirty="0">
                          <a:latin typeface="Times New Roman" panose="02020603050405020304"/>
                          <a:ea typeface="宋体" panose="02010600030101010101" pitchFamily="2" charset="-122"/>
                        </a:rPr>
                        <a:t>释放一个写信号量</a:t>
                      </a:r>
                      <a:endParaRPr lang="zh-CN" sz="19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179512" y="692696"/>
            <a:ext cx="4032448" cy="504056"/>
          </a:xfrm>
        </p:spPr>
        <p:txBody>
          <a:bodyPr/>
          <a:lstStyle/>
          <a:p>
            <a:pPr marL="457200" lvl="1" indent="0">
              <a:buFontTx/>
              <a:buNone/>
            </a:pPr>
            <a:r>
              <a:rPr lang="en-US" altLang="zh-CN" sz="2400" b="1" dirty="0" smtClean="0">
                <a:solidFill>
                  <a:schemeClr val="accent1">
                    <a:lumMod val="75000"/>
                  </a:schemeClr>
                </a:solidFill>
              </a:rPr>
              <a:t>Linux</a:t>
            </a:r>
            <a:r>
              <a:rPr lang="zh-CN" altLang="en-US" sz="2400" b="1" dirty="0" smtClean="0">
                <a:solidFill>
                  <a:schemeClr val="accent1">
                    <a:lumMod val="75000"/>
                  </a:schemeClr>
                </a:solidFill>
              </a:rPr>
              <a:t>用户态同步机制：</a:t>
            </a:r>
            <a:endParaRPr lang="zh-CN" altLang="en-US" dirty="0" smtClean="0"/>
          </a:p>
        </p:txBody>
      </p:sp>
      <p:sp>
        <p:nvSpPr>
          <p:cNvPr id="114692" name="AutoShape 5"/>
          <p:cNvSpPr/>
          <p:nvPr/>
        </p:nvSpPr>
        <p:spPr bwMode="auto">
          <a:xfrm>
            <a:off x="1402928" y="1484660"/>
            <a:ext cx="288082" cy="1007691"/>
          </a:xfrm>
          <a:prstGeom prst="leftBrace">
            <a:avLst>
              <a:gd name="adj1" fmla="val 35497"/>
              <a:gd name="adj2" fmla="val 50065"/>
            </a:avLst>
          </a:prstGeom>
          <a:noFill/>
          <a:ln w="38100">
            <a:solidFill>
              <a:srgbClr val="000000"/>
            </a:solidFill>
            <a:round/>
          </a:ln>
        </p:spPr>
        <p:txBody>
          <a:bodyPr wrap="none" anchor="ctr"/>
          <a:lstStyle/>
          <a:p>
            <a:endParaRPr lang="zh-CN" altLang="en-US"/>
          </a:p>
        </p:txBody>
      </p:sp>
      <p:sp>
        <p:nvSpPr>
          <p:cNvPr id="114693" name="Text Box 6"/>
          <p:cNvSpPr txBox="1">
            <a:spLocks noChangeArrowheads="1"/>
          </p:cNvSpPr>
          <p:nvPr/>
        </p:nvSpPr>
        <p:spPr bwMode="auto">
          <a:xfrm>
            <a:off x="1690266" y="1268760"/>
            <a:ext cx="5834062" cy="400110"/>
          </a:xfrm>
          <a:prstGeom prst="rect">
            <a:avLst/>
          </a:prstGeom>
          <a:noFill/>
          <a:ln w="9525" algn="ctr">
            <a:noFill/>
            <a:miter lim="800000"/>
          </a:ln>
        </p:spPr>
        <p:txBody>
          <a:bodyPr>
            <a:spAutoFit/>
          </a:bodyPr>
          <a:lstStyle/>
          <a:p>
            <a:pPr marL="609600" indent="-609600">
              <a:spcBef>
                <a:spcPct val="50000"/>
              </a:spcBef>
            </a:pPr>
            <a:r>
              <a:rPr lang="en-US" altLang="zh-CN" b="1"/>
              <a:t>IPC</a:t>
            </a:r>
            <a:r>
              <a:rPr lang="zh-CN" altLang="en-US" b="1"/>
              <a:t>信号量（或称为</a:t>
            </a:r>
            <a:r>
              <a:rPr lang="en-US" altLang="zh-CN" b="1"/>
              <a:t>System V</a:t>
            </a:r>
            <a:r>
              <a:rPr lang="zh-CN" altLang="en-US" b="1"/>
              <a:t>信号量</a:t>
            </a:r>
            <a:r>
              <a:rPr lang="zh-CN" altLang="en-US"/>
              <a:t> ）</a:t>
            </a:r>
            <a:endParaRPr lang="zh-CN" altLang="en-US"/>
          </a:p>
        </p:txBody>
      </p:sp>
      <p:sp>
        <p:nvSpPr>
          <p:cNvPr id="114694" name="Text Box 7"/>
          <p:cNvSpPr txBox="1">
            <a:spLocks noChangeArrowheads="1"/>
          </p:cNvSpPr>
          <p:nvPr/>
        </p:nvSpPr>
        <p:spPr bwMode="auto">
          <a:xfrm>
            <a:off x="1690266" y="2276327"/>
            <a:ext cx="2087562" cy="400110"/>
          </a:xfrm>
          <a:prstGeom prst="rect">
            <a:avLst/>
          </a:prstGeom>
          <a:noFill/>
          <a:ln w="9525" algn="ctr">
            <a:noFill/>
            <a:miter lim="800000"/>
          </a:ln>
        </p:spPr>
        <p:txBody>
          <a:bodyPr>
            <a:spAutoFit/>
          </a:bodyPr>
          <a:lstStyle/>
          <a:p>
            <a:pPr marL="609600" indent="-609600">
              <a:spcBef>
                <a:spcPct val="50000"/>
              </a:spcBef>
            </a:pPr>
            <a:r>
              <a:rPr lang="en-US" altLang="zh-CN" b="1" dirty="0"/>
              <a:t>POSIX</a:t>
            </a:r>
            <a:r>
              <a:rPr lang="zh-CN" altLang="en-US" b="1" dirty="0"/>
              <a:t>信号量</a:t>
            </a:r>
            <a:endParaRPr lang="zh-CN" altLang="en-US" b="1" dirty="0"/>
          </a:p>
        </p:txBody>
      </p:sp>
      <p:sp>
        <p:nvSpPr>
          <p:cNvPr id="114695" name="AutoShape 8"/>
          <p:cNvSpPr/>
          <p:nvPr/>
        </p:nvSpPr>
        <p:spPr bwMode="auto">
          <a:xfrm>
            <a:off x="3491210" y="2060701"/>
            <a:ext cx="287288" cy="792609"/>
          </a:xfrm>
          <a:prstGeom prst="leftBrace">
            <a:avLst>
              <a:gd name="adj1" fmla="val 23451"/>
              <a:gd name="adj2" fmla="val 50000"/>
            </a:avLst>
          </a:prstGeom>
          <a:noFill/>
          <a:ln w="38100">
            <a:solidFill>
              <a:srgbClr val="000000"/>
            </a:solidFill>
            <a:round/>
          </a:ln>
        </p:spPr>
        <p:txBody>
          <a:bodyPr wrap="none" anchor="ctr"/>
          <a:lstStyle/>
          <a:p>
            <a:endParaRPr lang="zh-CN" altLang="en-US"/>
          </a:p>
        </p:txBody>
      </p:sp>
      <p:sp>
        <p:nvSpPr>
          <p:cNvPr id="114696" name="Text Box 9"/>
          <p:cNvSpPr txBox="1">
            <a:spLocks noChangeArrowheads="1"/>
          </p:cNvSpPr>
          <p:nvPr/>
        </p:nvSpPr>
        <p:spPr bwMode="auto">
          <a:xfrm>
            <a:off x="3778548" y="1916287"/>
            <a:ext cx="1728787" cy="400110"/>
          </a:xfrm>
          <a:prstGeom prst="rect">
            <a:avLst/>
          </a:prstGeom>
          <a:noFill/>
          <a:ln w="9525" algn="ctr">
            <a:noFill/>
            <a:miter lim="800000"/>
          </a:ln>
        </p:spPr>
        <p:txBody>
          <a:bodyPr>
            <a:spAutoFit/>
          </a:bodyPr>
          <a:lstStyle/>
          <a:p>
            <a:pPr marL="609600" indent="-609600">
              <a:spcBef>
                <a:spcPct val="50000"/>
              </a:spcBef>
            </a:pPr>
            <a:r>
              <a:rPr lang="zh-CN" altLang="en-US" b="1"/>
              <a:t>无名信号量</a:t>
            </a:r>
            <a:endParaRPr lang="zh-CN" altLang="en-US" b="1"/>
          </a:p>
        </p:txBody>
      </p:sp>
      <p:sp>
        <p:nvSpPr>
          <p:cNvPr id="114697" name="Text Box 10"/>
          <p:cNvSpPr txBox="1">
            <a:spLocks noChangeArrowheads="1"/>
          </p:cNvSpPr>
          <p:nvPr/>
        </p:nvSpPr>
        <p:spPr bwMode="auto">
          <a:xfrm>
            <a:off x="3778548" y="2636763"/>
            <a:ext cx="2087562" cy="400110"/>
          </a:xfrm>
          <a:prstGeom prst="rect">
            <a:avLst/>
          </a:prstGeom>
          <a:noFill/>
          <a:ln w="9525" algn="ctr">
            <a:noFill/>
            <a:miter lim="800000"/>
          </a:ln>
        </p:spPr>
        <p:txBody>
          <a:bodyPr>
            <a:spAutoFit/>
          </a:bodyPr>
          <a:lstStyle/>
          <a:p>
            <a:pPr marL="609600" indent="-609600">
              <a:spcBef>
                <a:spcPct val="50000"/>
              </a:spcBef>
            </a:pPr>
            <a:r>
              <a:rPr lang="zh-CN" altLang="en-US" b="1" dirty="0"/>
              <a:t>有名信号量</a:t>
            </a:r>
            <a:endParaRPr lang="zh-CN" altLang="en-US" b="1" dirty="0"/>
          </a:p>
        </p:txBody>
      </p:sp>
      <p:sp>
        <p:nvSpPr>
          <p:cNvPr id="114698" name="Text Box 11"/>
          <p:cNvSpPr txBox="1">
            <a:spLocks noChangeArrowheads="1"/>
          </p:cNvSpPr>
          <p:nvPr/>
        </p:nvSpPr>
        <p:spPr bwMode="auto">
          <a:xfrm>
            <a:off x="323529" y="2924945"/>
            <a:ext cx="8136904" cy="2114425"/>
          </a:xfrm>
          <a:prstGeom prst="rect">
            <a:avLst/>
          </a:prstGeom>
          <a:noFill/>
          <a:ln w="9525" algn="ctr">
            <a:noFill/>
            <a:miter lim="800000"/>
          </a:ln>
        </p:spPr>
        <p:txBody>
          <a:bodyPr wrap="square">
            <a:spAutoFit/>
          </a:bodyPr>
          <a:lstStyle/>
          <a:p>
            <a:pPr marL="609600" indent="-609600">
              <a:spcBef>
                <a:spcPct val="50000"/>
              </a:spcBef>
            </a:pPr>
            <a:r>
              <a:rPr lang="en-US" altLang="zh-CN" sz="2800" b="1" dirty="0" smtClean="0">
                <a:solidFill>
                  <a:srgbClr val="DE0000"/>
                </a:solidFill>
                <a:latin typeface="宋体" panose="02010600030101010101" pitchFamily="2" charset="-122"/>
              </a:rPr>
              <a:t>6.IPC</a:t>
            </a:r>
            <a:r>
              <a:rPr lang="zh-CN" altLang="en-US" sz="2800" b="1" dirty="0">
                <a:solidFill>
                  <a:srgbClr val="DE0000"/>
                </a:solidFill>
                <a:latin typeface="宋体" panose="02010600030101010101" pitchFamily="2" charset="-122"/>
              </a:rPr>
              <a:t>信号量（或称为</a:t>
            </a:r>
            <a:r>
              <a:rPr lang="en-US" altLang="zh-CN" sz="2800" b="1" dirty="0">
                <a:solidFill>
                  <a:srgbClr val="DE0000"/>
                </a:solidFill>
                <a:latin typeface="宋体" panose="02010600030101010101" pitchFamily="2" charset="-122"/>
              </a:rPr>
              <a:t>System V</a:t>
            </a:r>
            <a:r>
              <a:rPr lang="zh-CN" altLang="en-US" sz="2800" b="1" dirty="0">
                <a:solidFill>
                  <a:srgbClr val="DE0000"/>
                </a:solidFill>
                <a:latin typeface="宋体" panose="02010600030101010101" pitchFamily="2" charset="-122"/>
              </a:rPr>
              <a:t>信号量 </a:t>
            </a:r>
            <a:r>
              <a:rPr lang="zh-CN" altLang="en-US" sz="2800" b="1" dirty="0" smtClean="0">
                <a:solidFill>
                  <a:srgbClr val="DE0000"/>
                </a:solidFill>
                <a:latin typeface="宋体" panose="02010600030101010101" pitchFamily="2" charset="-122"/>
              </a:rPr>
              <a:t>）</a:t>
            </a:r>
            <a:endParaRPr lang="zh-CN" altLang="en-US" sz="2800" b="1" dirty="0">
              <a:solidFill>
                <a:srgbClr val="DE0000"/>
              </a:solidFill>
              <a:latin typeface="宋体" panose="02010600030101010101" pitchFamily="2" charset="-122"/>
            </a:endParaRPr>
          </a:p>
          <a:p>
            <a:pPr marL="360045">
              <a:spcBef>
                <a:spcPct val="50000"/>
              </a:spcBef>
              <a:buFont typeface="Wingdings" panose="05000000000000000000" pitchFamily="2" charset="2"/>
              <a:buChar char="l"/>
            </a:pPr>
            <a:r>
              <a:rPr lang="zh-CN" altLang="en-US" sz="2200" b="1" dirty="0"/>
              <a:t> </a:t>
            </a:r>
            <a:r>
              <a:rPr lang="zh-CN" altLang="en-US" sz="2200" b="1" dirty="0" smtClean="0"/>
              <a:t>可用</a:t>
            </a:r>
            <a:r>
              <a:rPr lang="zh-CN" altLang="en-US" sz="2200" b="1" dirty="0"/>
              <a:t>于任何进程间的同步，使用时需包含三个头文件</a:t>
            </a:r>
            <a:r>
              <a:rPr lang="zh-CN" altLang="en-US" sz="2200" b="1" dirty="0" smtClean="0"/>
              <a:t>：</a:t>
            </a:r>
            <a:endParaRPr lang="en-US" altLang="zh-CN" sz="2200" b="1" dirty="0" smtClean="0"/>
          </a:p>
          <a:p>
            <a:pPr marL="360045">
              <a:spcBef>
                <a:spcPct val="50000"/>
              </a:spcBef>
            </a:pPr>
            <a:r>
              <a:rPr lang="en-US" altLang="zh-CN" sz="2200" dirty="0" smtClean="0"/>
              <a:t> </a:t>
            </a:r>
            <a:r>
              <a:rPr lang="zh-CN" altLang="en-US" sz="2200" b="1" dirty="0" smtClean="0"/>
              <a:t>      </a:t>
            </a:r>
            <a:r>
              <a:rPr lang="en-US" altLang="zh-CN" sz="2200" b="1" dirty="0" smtClean="0"/>
              <a:t>sys/</a:t>
            </a:r>
            <a:r>
              <a:rPr lang="en-US" altLang="zh-CN" sz="2200" b="1" dirty="0" err="1" smtClean="0"/>
              <a:t>ipc.h</a:t>
            </a:r>
            <a:r>
              <a:rPr lang="zh-CN" altLang="en-US" sz="2200" b="1" dirty="0"/>
              <a:t>、</a:t>
            </a:r>
            <a:r>
              <a:rPr lang="en-US" altLang="zh-CN" sz="2200" b="1" dirty="0"/>
              <a:t>sys/</a:t>
            </a:r>
            <a:r>
              <a:rPr lang="en-US" altLang="zh-CN" sz="2200" b="1" dirty="0" err="1"/>
              <a:t>types.h</a:t>
            </a:r>
            <a:r>
              <a:rPr lang="zh-CN" altLang="en-US" sz="2200" b="1" dirty="0"/>
              <a:t>、</a:t>
            </a:r>
            <a:r>
              <a:rPr lang="en-US" altLang="zh-CN" sz="2200" b="1" dirty="0"/>
              <a:t>sys/</a:t>
            </a:r>
            <a:r>
              <a:rPr lang="en-US" altLang="zh-CN" sz="2200" b="1" dirty="0" err="1"/>
              <a:t>sem.h</a:t>
            </a:r>
            <a:r>
              <a:rPr lang="zh-CN" altLang="en-US" sz="2200" b="1" dirty="0"/>
              <a:t>。</a:t>
            </a:r>
            <a:r>
              <a:rPr lang="zh-CN" altLang="en-US" sz="2200" dirty="0"/>
              <a:t> </a:t>
            </a:r>
            <a:endParaRPr lang="zh-CN" altLang="en-US" sz="2200" dirty="0"/>
          </a:p>
          <a:p>
            <a:pPr marL="360045">
              <a:lnSpc>
                <a:spcPct val="120000"/>
              </a:lnSpc>
              <a:spcBef>
                <a:spcPct val="50000"/>
              </a:spcBef>
              <a:buFont typeface="Wingdings" panose="05000000000000000000" pitchFamily="2" charset="2"/>
              <a:buChar char="l"/>
            </a:pPr>
            <a:r>
              <a:rPr lang="zh-CN" altLang="en-US" sz="2200" b="1" dirty="0"/>
              <a:t>是信号量集机制，一次可对一组信号量进行操作</a:t>
            </a:r>
            <a:endParaRPr lang="zh-CN" altLang="en-US" sz="2200" b="1" dirty="0"/>
          </a:p>
        </p:txBody>
      </p:sp>
      <p:sp>
        <p:nvSpPr>
          <p:cNvPr id="12" name="矩形 11"/>
          <p:cNvSpPr/>
          <p:nvPr/>
        </p:nvSpPr>
        <p:spPr>
          <a:xfrm>
            <a:off x="2267744" y="4462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box(in)">
                                      <p:cBhvr>
                                        <p:cTn id="7" dur="500"/>
                                        <p:tgtEl>
                                          <p:spTgt spid="11469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4693"/>
                                        </p:tgtEl>
                                        <p:attrNameLst>
                                          <p:attrName>style.visibility</p:attrName>
                                        </p:attrNameLst>
                                      </p:cBhvr>
                                      <p:to>
                                        <p:strVal val="visible"/>
                                      </p:to>
                                    </p:set>
                                    <p:animEffect transition="in" filter="box(in)">
                                      <p:cBhvr>
                                        <p:cTn id="10" dur="500"/>
                                        <p:tgtEl>
                                          <p:spTgt spid="11469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14694"/>
                                        </p:tgtEl>
                                        <p:attrNameLst>
                                          <p:attrName>style.visibility</p:attrName>
                                        </p:attrNameLst>
                                      </p:cBhvr>
                                      <p:to>
                                        <p:strVal val="visible"/>
                                      </p:to>
                                    </p:set>
                                    <p:animEffect transition="in" filter="box(in)">
                                      <p:cBhvr>
                                        <p:cTn id="13" dur="500"/>
                                        <p:tgtEl>
                                          <p:spTgt spid="11469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14695"/>
                                        </p:tgtEl>
                                        <p:attrNameLst>
                                          <p:attrName>style.visibility</p:attrName>
                                        </p:attrNameLst>
                                      </p:cBhvr>
                                      <p:to>
                                        <p:strVal val="visible"/>
                                      </p:to>
                                    </p:set>
                                    <p:animEffect transition="in" filter="box(in)">
                                      <p:cBhvr>
                                        <p:cTn id="16" dur="500"/>
                                        <p:tgtEl>
                                          <p:spTgt spid="114695"/>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14696"/>
                                        </p:tgtEl>
                                        <p:attrNameLst>
                                          <p:attrName>style.visibility</p:attrName>
                                        </p:attrNameLst>
                                      </p:cBhvr>
                                      <p:to>
                                        <p:strVal val="visible"/>
                                      </p:to>
                                    </p:set>
                                    <p:animEffect transition="in" filter="box(in)">
                                      <p:cBhvr>
                                        <p:cTn id="19" dur="500"/>
                                        <p:tgtEl>
                                          <p:spTgt spid="114696"/>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14697"/>
                                        </p:tgtEl>
                                        <p:attrNameLst>
                                          <p:attrName>style.visibility</p:attrName>
                                        </p:attrNameLst>
                                      </p:cBhvr>
                                      <p:to>
                                        <p:strVal val="visible"/>
                                      </p:to>
                                    </p:set>
                                    <p:animEffect transition="in" filter="box(in)">
                                      <p:cBhvr>
                                        <p:cTn id="22" dur="500"/>
                                        <p:tgtEl>
                                          <p:spTgt spid="114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P spid="114693" grpId="0"/>
      <p:bldP spid="114694" grpId="0"/>
      <p:bldP spid="114695" grpId="0" animBg="1"/>
      <p:bldP spid="114696" grpId="0"/>
      <p:bldP spid="114697"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3060030" y="44624"/>
            <a:ext cx="3816226" cy="792088"/>
          </a:xfrm>
        </p:spPr>
        <p:txBody>
          <a:bodyPr/>
          <a:lstStyle/>
          <a:p>
            <a:pPr eaLnBrk="1" hangingPunct="1">
              <a:defRPr/>
            </a:pPr>
            <a:r>
              <a:rPr lang="en-US" altLang="zh-CN" sz="4000" dirty="0" smtClean="0">
                <a:solidFill>
                  <a:srgbClr val="FF0000"/>
                </a:solidFill>
                <a:latin typeface="宋体" panose="02010600030101010101" pitchFamily="2" charset="-122"/>
                <a:ea typeface="宋体" panose="02010600030101010101" pitchFamily="2" charset="-122"/>
              </a:rPr>
              <a:t>3.2 </a:t>
            </a:r>
            <a:r>
              <a:rPr lang="zh-CN" altLang="en-US" sz="4000" dirty="0" smtClean="0">
                <a:solidFill>
                  <a:srgbClr val="FF0000"/>
                </a:solidFill>
                <a:latin typeface="宋体" panose="02010600030101010101" pitchFamily="2" charset="-122"/>
                <a:ea typeface="宋体" panose="02010600030101010101" pitchFamily="2" charset="-122"/>
              </a:rPr>
              <a:t>进程概念</a:t>
            </a:r>
            <a:endParaRPr lang="zh-CN" altLang="en-US" sz="4000" dirty="0" smtClean="0">
              <a:solidFill>
                <a:srgbClr val="FF0000"/>
              </a:solidFill>
              <a:latin typeface="宋体" panose="02010600030101010101" pitchFamily="2" charset="-122"/>
              <a:ea typeface="宋体" panose="02010600030101010101" pitchFamily="2" charset="-122"/>
            </a:endParaRPr>
          </a:p>
        </p:txBody>
      </p:sp>
      <p:sp>
        <p:nvSpPr>
          <p:cNvPr id="45062" name="Rectangle 6"/>
          <p:cNvSpPr>
            <a:spLocks noChangeArrowheads="1"/>
          </p:cNvSpPr>
          <p:nvPr/>
        </p:nvSpPr>
        <p:spPr bwMode="auto">
          <a:xfrm>
            <a:off x="395536" y="2349301"/>
            <a:ext cx="8207375" cy="3816003"/>
          </a:xfrm>
          <a:prstGeom prst="rect">
            <a:avLst/>
          </a:prstGeom>
          <a:noFill/>
          <a:ln w="9525">
            <a:noFill/>
            <a:miter lim="800000"/>
          </a:ln>
        </p:spPr>
        <p:txBody>
          <a:bodyPr/>
          <a:lstStyle/>
          <a:p>
            <a:pPr marL="342900" algn="just">
              <a:lnSpc>
                <a:spcPct val="140000"/>
              </a:lnSpc>
              <a:buFont typeface="Wingdings" panose="05000000000000000000" pitchFamily="2" charset="2"/>
              <a:buChar char="l"/>
            </a:pPr>
            <a:r>
              <a:rPr lang="zh-CN" altLang="en-US" sz="2200" dirty="0" smtClean="0">
                <a:latin typeface="Times New Roman" panose="02020603050405020304" pitchFamily="18" charset="0"/>
              </a:rPr>
              <a:t>从</a:t>
            </a:r>
            <a:r>
              <a:rPr lang="zh-CN" altLang="en-US" sz="2200" dirty="0">
                <a:latin typeface="Times New Roman" panose="02020603050405020304" pitchFamily="18" charset="0"/>
              </a:rPr>
              <a:t>定义上看，进程是程序处理数据的过程，而程序是一组指令的有序集合；</a:t>
            </a:r>
            <a:endParaRPr lang="zh-CN" altLang="en-US" sz="2200" dirty="0"/>
          </a:p>
          <a:p>
            <a:pPr marL="342900" algn="just">
              <a:lnSpc>
                <a:spcPct val="140000"/>
              </a:lnSpc>
              <a:buFont typeface="Wingdings" panose="05000000000000000000" pitchFamily="2" charset="2"/>
              <a:buChar char="l"/>
            </a:pPr>
            <a:r>
              <a:rPr lang="zh-CN" altLang="en-US" sz="2200" dirty="0" smtClean="0">
                <a:latin typeface="Times New Roman" panose="02020603050405020304" pitchFamily="18" charset="0"/>
              </a:rPr>
              <a:t>进程具有动态性、并发性、独立性和异步性等，而程序不具有这些特性；</a:t>
            </a:r>
            <a:endParaRPr lang="zh-CN" altLang="en-US" sz="2200" dirty="0" smtClean="0"/>
          </a:p>
          <a:p>
            <a:pPr marL="342900" algn="just">
              <a:lnSpc>
                <a:spcPct val="140000"/>
              </a:lnSpc>
              <a:buFont typeface="Wingdings" panose="05000000000000000000" pitchFamily="2" charset="2"/>
              <a:buChar char="l"/>
            </a:pPr>
            <a:r>
              <a:rPr lang="zh-CN" altLang="en-US" sz="2200" dirty="0" smtClean="0">
                <a:latin typeface="Times New Roman" panose="02020603050405020304" pitchFamily="18" charset="0"/>
              </a:rPr>
              <a:t>从</a:t>
            </a:r>
            <a:r>
              <a:rPr lang="zh-CN" altLang="en-US" sz="2200" dirty="0">
                <a:latin typeface="Times New Roman" panose="02020603050405020304" pitchFamily="18" charset="0"/>
              </a:rPr>
              <a:t>进程结构特性上看，它包含程序、</a:t>
            </a:r>
            <a:r>
              <a:rPr lang="zh-CN" altLang="en-US" sz="2200" dirty="0" smtClean="0">
                <a:latin typeface="Times New Roman" panose="02020603050405020304" pitchFamily="18" charset="0"/>
              </a:rPr>
              <a:t>数据（栈）和</a:t>
            </a:r>
            <a:r>
              <a:rPr lang="en-US" altLang="zh-CN" sz="2200" dirty="0"/>
              <a:t>PCB</a:t>
            </a:r>
            <a:r>
              <a:rPr lang="zh-CN" altLang="en-US" sz="2200" dirty="0">
                <a:latin typeface="Times New Roman" panose="02020603050405020304" pitchFamily="18" charset="0"/>
              </a:rPr>
              <a:t>；</a:t>
            </a:r>
            <a:endParaRPr lang="zh-CN" altLang="en-US" sz="2200" dirty="0"/>
          </a:p>
          <a:p>
            <a:pPr marL="342900">
              <a:lnSpc>
                <a:spcPct val="140000"/>
              </a:lnSpc>
              <a:buFont typeface="Wingdings" panose="05000000000000000000" pitchFamily="2" charset="2"/>
              <a:buChar char="l"/>
            </a:pPr>
            <a:r>
              <a:rPr lang="zh-CN" altLang="en-US" sz="2200" dirty="0" smtClean="0">
                <a:latin typeface="宋体" panose="02010600030101010101" pitchFamily="2" charset="-122"/>
              </a:rPr>
              <a:t>进程</a:t>
            </a:r>
            <a:r>
              <a:rPr lang="zh-CN" altLang="en-US" sz="2200" dirty="0">
                <a:latin typeface="宋体" panose="02010600030101010101" pitchFamily="2" charset="-122"/>
              </a:rPr>
              <a:t>和程序并非一一对应：</a:t>
            </a:r>
            <a:r>
              <a:rPr kumimoji="1" lang="zh-CN" altLang="en-US" sz="2200" dirty="0"/>
              <a:t>通过多次执行，一个程序可对应多个进程；通过调用关系，一个进程可执行多个程序。</a:t>
            </a:r>
            <a:endParaRPr kumimoji="1" lang="zh-CN" altLang="en-US" sz="2200" dirty="0"/>
          </a:p>
        </p:txBody>
      </p:sp>
      <p:sp>
        <p:nvSpPr>
          <p:cNvPr id="45063" name="Rectangle 7"/>
          <p:cNvSpPr>
            <a:spLocks noChangeArrowheads="1"/>
          </p:cNvSpPr>
          <p:nvPr/>
        </p:nvSpPr>
        <p:spPr bwMode="auto">
          <a:xfrm>
            <a:off x="468313" y="1465620"/>
            <a:ext cx="4463727" cy="523220"/>
          </a:xfrm>
          <a:prstGeom prst="rect">
            <a:avLst/>
          </a:prstGeom>
          <a:noFill/>
          <a:ln>
            <a:noFill/>
          </a:ln>
          <a:effectLst/>
        </p:spPr>
        <p:txBody>
          <a:bodyPr wrap="square">
            <a:spAutoFit/>
          </a:bodyPr>
          <a:lstStyle/>
          <a:p>
            <a:pPr eaLnBrk="1" hangingPunct="1">
              <a:spcBef>
                <a:spcPct val="0"/>
              </a:spcBef>
              <a:defRPr/>
            </a:pPr>
            <a:r>
              <a:rPr kumimoji="1" lang="en-US" altLang="zh-CN"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4. </a:t>
            </a:r>
            <a:r>
              <a:rPr kumimoji="1" lang="zh-CN" altLang="en-US"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进程</a:t>
            </a:r>
            <a:r>
              <a:rPr kumimoji="1" lang="zh-CN" altLang="en-US"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与程序的区别</a:t>
            </a:r>
            <a:endParaRPr kumimoji="1" lang="zh-CN" altLang="en-US"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5" name="Rectangle 21"/>
          <p:cNvSpPr>
            <a:spLocks noChangeArrowheads="1"/>
          </p:cNvSpPr>
          <p:nvPr/>
        </p:nvSpPr>
        <p:spPr bwMode="auto">
          <a:xfrm>
            <a:off x="323528" y="836714"/>
            <a:ext cx="6768752" cy="584775"/>
          </a:xfrm>
          <a:prstGeom prst="rect">
            <a:avLst/>
          </a:prstGeom>
          <a:noFill/>
          <a:ln w="9525">
            <a:noFill/>
            <a:miter lim="800000"/>
          </a:ln>
        </p:spPr>
        <p:txBody>
          <a:bodyPr wrap="square">
            <a:spAutoFit/>
          </a:bodyPr>
          <a:lstStyle/>
          <a:p>
            <a:pPr marL="231775" indent="-231775" eaLnBrk="1" hangingPunct="1">
              <a:spcBef>
                <a:spcPct val="50000"/>
              </a:spcBef>
              <a:buClr>
                <a:schemeClr val="tx1"/>
              </a:buClr>
            </a:pPr>
            <a:r>
              <a:rPr kumimoji="1" lang="en-US" altLang="zh-CN" sz="3200" dirty="0" smtClean="0">
                <a:solidFill>
                  <a:srgbClr val="0000FF"/>
                </a:solidFill>
              </a:rPr>
              <a:t>3.2.1 </a:t>
            </a:r>
            <a:r>
              <a:rPr kumimoji="1" lang="zh-CN" altLang="en-US" sz="3200" dirty="0" smtClean="0">
                <a:solidFill>
                  <a:srgbClr val="0000FF"/>
                </a:solidFill>
              </a:rPr>
              <a:t>进程</a:t>
            </a:r>
            <a:r>
              <a:rPr kumimoji="1" lang="zh-CN" altLang="en-US" sz="3200" dirty="0">
                <a:solidFill>
                  <a:srgbClr val="0000FF"/>
                </a:solidFill>
              </a:rPr>
              <a:t>的定义及</a:t>
            </a:r>
            <a:r>
              <a:rPr kumimoji="1" lang="zh-CN" altLang="en-US" sz="3200" dirty="0" smtClean="0">
                <a:solidFill>
                  <a:srgbClr val="0000FF"/>
                </a:solidFill>
              </a:rPr>
              <a:t>特征</a:t>
            </a:r>
            <a:endParaRPr kumimoji="1" lang="zh-CN" altLang="en-US" sz="3200" dirty="0">
              <a:solidFill>
                <a:srgbClr val="0000FF"/>
              </a:solidFill>
            </a:endParaRPr>
          </a:p>
        </p:txBody>
      </p:sp>
      <p:sp>
        <p:nvSpPr>
          <p:cNvPr id="6" name="圆角矩形 5"/>
          <p:cNvSpPr/>
          <p:nvPr/>
        </p:nvSpPr>
        <p:spPr bwMode="auto">
          <a:xfrm>
            <a:off x="4860032" y="1340768"/>
            <a:ext cx="2520280" cy="864096"/>
          </a:xfrm>
          <a:prstGeom prst="roundRect">
            <a:avLst/>
          </a:prstGeom>
          <a:solidFill>
            <a:schemeClr val="accent6">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一个厨师照着一份菜谱做菜</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5062"/>
                                        </p:tgtEl>
                                        <p:attrNameLst>
                                          <p:attrName>style.visibility</p:attrName>
                                        </p:attrNameLst>
                                      </p:cBhvr>
                                      <p:to>
                                        <p:strVal val="visible"/>
                                      </p:to>
                                    </p:set>
                                    <p:animEffect transition="in" filter="box(in)">
                                      <p:cBhvr>
                                        <p:cTn id="12"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p:bldP spid="6"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8" name="Text Box 11"/>
          <p:cNvSpPr txBox="1">
            <a:spLocks noChangeArrowheads="1"/>
          </p:cNvSpPr>
          <p:nvPr/>
        </p:nvSpPr>
        <p:spPr bwMode="auto">
          <a:xfrm>
            <a:off x="395536" y="692696"/>
            <a:ext cx="7056784" cy="523220"/>
          </a:xfrm>
          <a:prstGeom prst="rect">
            <a:avLst/>
          </a:prstGeom>
          <a:noFill/>
          <a:ln w="9525" algn="ctr">
            <a:noFill/>
            <a:miter lim="800000"/>
          </a:ln>
        </p:spPr>
        <p:txBody>
          <a:bodyPr wrap="square">
            <a:spAutoFit/>
          </a:bodyPr>
          <a:lstStyle/>
          <a:p>
            <a:pPr marL="609600" indent="-609600">
              <a:spcBef>
                <a:spcPct val="50000"/>
              </a:spcBef>
            </a:pPr>
            <a:r>
              <a:rPr lang="en-US" altLang="zh-CN" sz="2800" b="1" dirty="0" smtClean="0">
                <a:solidFill>
                  <a:srgbClr val="DE0000"/>
                </a:solidFill>
                <a:latin typeface="宋体" panose="02010600030101010101" pitchFamily="2" charset="-122"/>
              </a:rPr>
              <a:t>6.IPC</a:t>
            </a:r>
            <a:r>
              <a:rPr lang="zh-CN" altLang="en-US" sz="2800" b="1" dirty="0">
                <a:solidFill>
                  <a:srgbClr val="DE0000"/>
                </a:solidFill>
                <a:latin typeface="宋体" panose="02010600030101010101" pitchFamily="2" charset="-122"/>
              </a:rPr>
              <a:t>信号量（或称为</a:t>
            </a:r>
            <a:r>
              <a:rPr lang="en-US" altLang="zh-CN" sz="2800" b="1" dirty="0">
                <a:solidFill>
                  <a:srgbClr val="DE0000"/>
                </a:solidFill>
                <a:latin typeface="宋体" panose="02010600030101010101" pitchFamily="2" charset="-122"/>
              </a:rPr>
              <a:t>System V</a:t>
            </a:r>
            <a:r>
              <a:rPr lang="zh-CN" altLang="en-US" sz="2800" b="1" dirty="0">
                <a:solidFill>
                  <a:srgbClr val="DE0000"/>
                </a:solidFill>
                <a:latin typeface="宋体" panose="02010600030101010101" pitchFamily="2" charset="-122"/>
              </a:rPr>
              <a:t>信号量 </a:t>
            </a:r>
            <a:r>
              <a:rPr lang="zh-CN" altLang="en-US" sz="2800" b="1" dirty="0" smtClean="0">
                <a:solidFill>
                  <a:srgbClr val="DE0000"/>
                </a:solidFill>
                <a:latin typeface="宋体" panose="02010600030101010101" pitchFamily="2" charset="-122"/>
              </a:rPr>
              <a:t>）</a:t>
            </a:r>
            <a:endParaRPr lang="zh-CN" altLang="en-US" sz="2800" b="1" dirty="0">
              <a:solidFill>
                <a:srgbClr val="DE0000"/>
              </a:solidFill>
              <a:latin typeface="宋体" panose="02010600030101010101" pitchFamily="2" charset="-122"/>
            </a:endParaRPr>
          </a:p>
        </p:txBody>
      </p:sp>
      <p:sp>
        <p:nvSpPr>
          <p:cNvPr id="12" name="矩形 11"/>
          <p:cNvSpPr/>
          <p:nvPr/>
        </p:nvSpPr>
        <p:spPr>
          <a:xfrm>
            <a:off x="2267744" y="4462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
        <p:nvSpPr>
          <p:cNvPr id="13" name="矩形 12"/>
          <p:cNvSpPr/>
          <p:nvPr/>
        </p:nvSpPr>
        <p:spPr>
          <a:xfrm>
            <a:off x="179512" y="1268448"/>
            <a:ext cx="3196709" cy="572464"/>
          </a:xfrm>
          <a:prstGeom prst="rect">
            <a:avLst/>
          </a:prstGeom>
        </p:spPr>
        <p:txBody>
          <a:bodyPr wrap="none">
            <a:spAutoFit/>
          </a:bodyPr>
          <a:lstStyle/>
          <a:p>
            <a:pPr lvl="1">
              <a:lnSpc>
                <a:spcPct val="130000"/>
              </a:lnSpc>
              <a:buFont typeface="Wingdings" panose="05000000000000000000" pitchFamily="2" charset="2"/>
              <a:buChar char="n"/>
              <a:defRPr/>
            </a:pPr>
            <a:r>
              <a:rPr lang="zh-CN" altLang="en-US" sz="2400" dirty="0" smtClean="0">
                <a:solidFill>
                  <a:srgbClr val="7030A0"/>
                </a:solidFill>
                <a:latin typeface="+mn-ea"/>
              </a:rPr>
              <a:t> 相关数据结构：</a:t>
            </a:r>
            <a:endParaRPr lang="en-US" altLang="zh-CN" sz="2200" dirty="0" smtClean="0">
              <a:solidFill>
                <a:srgbClr val="FF0000"/>
              </a:solidFill>
              <a:latin typeface="+mn-ea"/>
            </a:endParaRPr>
          </a:p>
        </p:txBody>
      </p:sp>
      <p:sp>
        <p:nvSpPr>
          <p:cNvPr id="14" name="矩形 13"/>
          <p:cNvSpPr/>
          <p:nvPr/>
        </p:nvSpPr>
        <p:spPr>
          <a:xfrm>
            <a:off x="755576" y="1844826"/>
            <a:ext cx="2880320" cy="430887"/>
          </a:xfrm>
          <a:prstGeom prst="rect">
            <a:avLst/>
          </a:prstGeom>
        </p:spPr>
        <p:txBody>
          <a:bodyPr wrap="square">
            <a:spAutoFit/>
          </a:bodyPr>
          <a:lstStyle/>
          <a:p>
            <a:pPr>
              <a:buFont typeface="Wingdings" panose="05000000000000000000" pitchFamily="2" charset="2"/>
              <a:buChar char="l"/>
            </a:pPr>
            <a:r>
              <a:rPr lang="en-US" altLang="zh-CN" sz="2200" dirty="0" smtClean="0">
                <a:solidFill>
                  <a:srgbClr val="008AF2"/>
                </a:solidFill>
              </a:rPr>
              <a:t> </a:t>
            </a:r>
            <a:r>
              <a:rPr lang="en-US" altLang="zh-CN" sz="2200" dirty="0" err="1" smtClean="0">
                <a:solidFill>
                  <a:srgbClr val="008AF2"/>
                </a:solidFill>
              </a:rPr>
              <a:t>sem</a:t>
            </a:r>
            <a:r>
              <a:rPr lang="zh-CN" altLang="zh-CN" sz="2200" dirty="0" smtClean="0">
                <a:solidFill>
                  <a:srgbClr val="008AF2"/>
                </a:solidFill>
              </a:rPr>
              <a:t>结构</a:t>
            </a:r>
            <a:endParaRPr lang="zh-CN" altLang="en-US" sz="2200" dirty="0">
              <a:solidFill>
                <a:srgbClr val="008AF2"/>
              </a:solidFill>
            </a:endParaRPr>
          </a:p>
        </p:txBody>
      </p:sp>
      <p:sp>
        <p:nvSpPr>
          <p:cNvPr id="15" name="矩形 14"/>
          <p:cNvSpPr/>
          <p:nvPr/>
        </p:nvSpPr>
        <p:spPr>
          <a:xfrm>
            <a:off x="827584" y="2204865"/>
            <a:ext cx="7344816" cy="1877437"/>
          </a:xfrm>
          <a:prstGeom prst="rect">
            <a:avLst/>
          </a:prstGeom>
        </p:spPr>
        <p:txBody>
          <a:bodyPr wrap="square">
            <a:spAutoFit/>
          </a:bodyPr>
          <a:lstStyle/>
          <a:p>
            <a:pPr>
              <a:lnSpc>
                <a:spcPct val="130000"/>
              </a:lnSpc>
            </a:pPr>
            <a:r>
              <a:rPr lang="en-US" altLang="zh-CN" dirty="0" err="1" smtClean="0"/>
              <a:t>struct</a:t>
            </a:r>
            <a:r>
              <a:rPr lang="en-US" altLang="zh-CN" dirty="0" smtClean="0"/>
              <a:t> </a:t>
            </a:r>
            <a:r>
              <a:rPr lang="en-US" altLang="zh-CN" dirty="0" err="1" smtClean="0"/>
              <a:t>sem</a:t>
            </a:r>
            <a:r>
              <a:rPr lang="en-US" altLang="zh-CN" dirty="0" smtClean="0"/>
              <a:t> {</a:t>
            </a:r>
            <a:endParaRPr lang="zh-CN" altLang="zh-CN" dirty="0" smtClean="0"/>
          </a:p>
          <a:p>
            <a:pPr>
              <a:lnSpc>
                <a:spcPct val="130000"/>
              </a:lnSpc>
            </a:pPr>
            <a:r>
              <a:rPr lang="en-US" altLang="zh-CN" dirty="0" smtClean="0"/>
              <a:t>     </a:t>
            </a:r>
            <a:r>
              <a:rPr lang="en-US" altLang="zh-CN" dirty="0" err="1" smtClean="0"/>
              <a:t>int</a:t>
            </a:r>
            <a:r>
              <a:rPr lang="en-US" altLang="zh-CN" dirty="0" smtClean="0"/>
              <a:t>  </a:t>
            </a:r>
            <a:r>
              <a:rPr lang="en-US" altLang="zh-CN" dirty="0" err="1" smtClean="0"/>
              <a:t>semval</a:t>
            </a:r>
            <a:r>
              <a:rPr lang="en-US" altLang="zh-CN" dirty="0" smtClean="0"/>
              <a:t>;		// </a:t>
            </a:r>
            <a:r>
              <a:rPr lang="zh-CN" altLang="zh-CN" dirty="0" smtClean="0"/>
              <a:t>该信号量的当前值  </a:t>
            </a:r>
            <a:endParaRPr lang="zh-CN" altLang="zh-CN" dirty="0" smtClean="0"/>
          </a:p>
          <a:p>
            <a:pPr>
              <a:lnSpc>
                <a:spcPct val="130000"/>
              </a:lnSpc>
            </a:pPr>
            <a:r>
              <a:rPr lang="en-US" altLang="zh-CN" dirty="0" smtClean="0"/>
              <a:t>     </a:t>
            </a:r>
            <a:r>
              <a:rPr lang="en-US" altLang="zh-CN" dirty="0" err="1" smtClean="0"/>
              <a:t>int</a:t>
            </a:r>
            <a:r>
              <a:rPr lang="en-US" altLang="zh-CN" dirty="0" smtClean="0"/>
              <a:t>  </a:t>
            </a:r>
            <a:r>
              <a:rPr lang="en-US" altLang="zh-CN" dirty="0" err="1" smtClean="0"/>
              <a:t>sempid</a:t>
            </a:r>
            <a:r>
              <a:rPr lang="en-US" altLang="zh-CN" dirty="0" smtClean="0"/>
              <a:t>;		// </a:t>
            </a:r>
            <a:r>
              <a:rPr lang="zh-CN" altLang="zh-CN" dirty="0" smtClean="0"/>
              <a:t>最近操作该信号量的进程</a:t>
            </a:r>
            <a:r>
              <a:rPr lang="en-US" altLang="zh-CN" dirty="0" smtClean="0"/>
              <a:t>ID</a:t>
            </a:r>
            <a:endParaRPr lang="zh-CN" altLang="zh-CN" dirty="0" smtClean="0"/>
          </a:p>
          <a:p>
            <a:pPr>
              <a:lnSpc>
                <a:spcPct val="130000"/>
              </a:lnSpc>
            </a:pPr>
            <a:r>
              <a:rPr lang="en-US" altLang="zh-CN" dirty="0" smtClean="0"/>
              <a:t>};</a:t>
            </a:r>
            <a:endParaRPr lang="zh-CN" altLang="zh-CN" dirty="0"/>
          </a:p>
        </p:txBody>
      </p:sp>
      <p:sp>
        <p:nvSpPr>
          <p:cNvPr id="16" name="矩形 15"/>
          <p:cNvSpPr/>
          <p:nvPr/>
        </p:nvSpPr>
        <p:spPr>
          <a:xfrm>
            <a:off x="3275856" y="1372705"/>
            <a:ext cx="3664786" cy="400110"/>
          </a:xfrm>
          <a:prstGeom prst="rect">
            <a:avLst/>
          </a:prstGeom>
        </p:spPr>
        <p:txBody>
          <a:bodyPr wrap="none">
            <a:spAutoFit/>
          </a:bodyPr>
          <a:lstStyle/>
          <a:p>
            <a:r>
              <a:rPr lang="zh-CN" altLang="zh-CN" dirty="0" smtClean="0"/>
              <a:t>定义在</a:t>
            </a:r>
            <a:r>
              <a:rPr lang="en-US" altLang="zh-CN" dirty="0" smtClean="0"/>
              <a:t>/include/</a:t>
            </a:r>
            <a:r>
              <a:rPr lang="en-US" altLang="zh-CN" dirty="0" err="1" smtClean="0"/>
              <a:t>linux</a:t>
            </a:r>
            <a:r>
              <a:rPr lang="en-US" altLang="zh-CN" dirty="0" smtClean="0"/>
              <a:t>/</a:t>
            </a:r>
            <a:r>
              <a:rPr lang="en-US" altLang="zh-CN" dirty="0" err="1" smtClean="0"/>
              <a:t>sem.h</a:t>
            </a:r>
            <a:r>
              <a:rPr lang="zh-CN" altLang="zh-CN" dirty="0" smtClean="0"/>
              <a:t>中</a:t>
            </a:r>
            <a:endParaRPr lang="zh-CN" altLang="en-US" dirty="0"/>
          </a:p>
        </p:txBody>
      </p:sp>
      <p:sp>
        <p:nvSpPr>
          <p:cNvPr id="17" name="矩形 16"/>
          <p:cNvSpPr/>
          <p:nvPr/>
        </p:nvSpPr>
        <p:spPr>
          <a:xfrm>
            <a:off x="611560" y="4077074"/>
            <a:ext cx="3816424" cy="430887"/>
          </a:xfrm>
          <a:prstGeom prst="rect">
            <a:avLst/>
          </a:prstGeom>
        </p:spPr>
        <p:txBody>
          <a:bodyPr wrap="square">
            <a:spAutoFit/>
          </a:bodyPr>
          <a:lstStyle/>
          <a:p>
            <a:pPr>
              <a:buFont typeface="Wingdings" panose="05000000000000000000" pitchFamily="2" charset="2"/>
              <a:buChar char="l"/>
            </a:pPr>
            <a:r>
              <a:rPr lang="en-US" altLang="zh-CN" sz="2200" dirty="0" smtClean="0">
                <a:solidFill>
                  <a:srgbClr val="008AF2"/>
                </a:solidFill>
              </a:rPr>
              <a:t> </a:t>
            </a:r>
            <a:r>
              <a:rPr lang="en-US" altLang="zh-CN" sz="2200" dirty="0" err="1" smtClean="0">
                <a:solidFill>
                  <a:srgbClr val="008AF2"/>
                </a:solidFill>
              </a:rPr>
              <a:t>sem_queue</a:t>
            </a:r>
            <a:r>
              <a:rPr lang="zh-CN" altLang="zh-CN" sz="2200" dirty="0" smtClean="0">
                <a:solidFill>
                  <a:srgbClr val="008AF2"/>
                </a:solidFill>
              </a:rPr>
              <a:t>结构</a:t>
            </a:r>
            <a:endParaRPr lang="zh-CN" altLang="en-US" sz="2200" dirty="0">
              <a:solidFill>
                <a:srgbClr val="008AF2"/>
              </a:solidFill>
            </a:endParaRPr>
          </a:p>
        </p:txBody>
      </p:sp>
      <p:sp>
        <p:nvSpPr>
          <p:cNvPr id="18" name="矩形 17"/>
          <p:cNvSpPr/>
          <p:nvPr/>
        </p:nvSpPr>
        <p:spPr>
          <a:xfrm>
            <a:off x="1331640" y="4587631"/>
            <a:ext cx="5112568" cy="2055947"/>
          </a:xfrm>
          <a:prstGeom prst="rect">
            <a:avLst/>
          </a:prstGeom>
        </p:spPr>
        <p:txBody>
          <a:bodyPr wrap="square">
            <a:spAutoFit/>
          </a:bodyPr>
          <a:lstStyle/>
          <a:p>
            <a:pPr marL="1168400" lvl="1" indent="-711200">
              <a:buFontTx/>
              <a:buNone/>
            </a:pPr>
            <a:r>
              <a:rPr lang="en-US" altLang="zh-CN" sz="2200" dirty="0" err="1" smtClean="0"/>
              <a:t>struct</a:t>
            </a:r>
            <a:r>
              <a:rPr lang="en-US" altLang="zh-CN" sz="2200" dirty="0" smtClean="0"/>
              <a:t> </a:t>
            </a:r>
            <a:r>
              <a:rPr lang="en-US" altLang="zh-CN" sz="2200" dirty="0" err="1" smtClean="0"/>
              <a:t>sem_queue</a:t>
            </a:r>
            <a:r>
              <a:rPr lang="en-US" altLang="zh-CN" sz="2200" dirty="0" smtClean="0"/>
              <a:t> { </a:t>
            </a:r>
            <a:endParaRPr lang="zh-CN" altLang="en-US" sz="2200" dirty="0" smtClean="0"/>
          </a:p>
          <a:p>
            <a:pPr marL="1168400" lvl="1" indent="-711200">
              <a:buFontTx/>
              <a:buNone/>
            </a:pPr>
            <a:r>
              <a:rPr lang="en-US" altLang="zh-CN" sz="2200" dirty="0" smtClean="0"/>
              <a:t>     </a:t>
            </a:r>
            <a:r>
              <a:rPr lang="en-US" altLang="zh-CN" sz="2200" dirty="0" err="1" smtClean="0"/>
              <a:t>struct</a:t>
            </a:r>
            <a:r>
              <a:rPr lang="en-US" altLang="zh-CN" sz="2200" dirty="0" smtClean="0"/>
              <a:t> </a:t>
            </a:r>
            <a:r>
              <a:rPr lang="en-US" altLang="zh-CN" sz="2200" dirty="0" err="1" smtClean="0"/>
              <a:t>sem_queue</a:t>
            </a:r>
            <a:r>
              <a:rPr lang="en-US" altLang="zh-CN" sz="2200" dirty="0" smtClean="0"/>
              <a:t> * next;</a:t>
            </a:r>
            <a:endParaRPr lang="en-US" altLang="zh-CN" sz="2200" dirty="0" smtClean="0"/>
          </a:p>
          <a:p>
            <a:pPr marL="1168400" lvl="1" indent="-711200">
              <a:buFontTx/>
              <a:buNone/>
            </a:pPr>
            <a:r>
              <a:rPr lang="en-US" altLang="zh-CN" sz="2200" dirty="0" smtClean="0"/>
              <a:t>     </a:t>
            </a:r>
            <a:r>
              <a:rPr lang="en-US" altLang="zh-CN" sz="2200" dirty="0" err="1" smtClean="0"/>
              <a:t>struct</a:t>
            </a:r>
            <a:r>
              <a:rPr lang="en-US" altLang="zh-CN" sz="2200" dirty="0" smtClean="0"/>
              <a:t> </a:t>
            </a:r>
            <a:r>
              <a:rPr lang="en-US" altLang="zh-CN" sz="2200" dirty="0" err="1" smtClean="0"/>
              <a:t>sem_queue</a:t>
            </a:r>
            <a:r>
              <a:rPr lang="en-US" altLang="zh-CN" sz="2200" dirty="0" smtClean="0"/>
              <a:t> ** </a:t>
            </a:r>
            <a:r>
              <a:rPr lang="en-US" altLang="zh-CN" sz="2200" dirty="0" err="1" smtClean="0"/>
              <a:t>prev</a:t>
            </a:r>
            <a:r>
              <a:rPr lang="en-US" altLang="zh-CN" sz="2200" dirty="0" smtClean="0"/>
              <a:t>;  </a:t>
            </a:r>
            <a:endParaRPr lang="en-US" altLang="zh-CN" sz="2200" dirty="0" smtClean="0"/>
          </a:p>
          <a:p>
            <a:pPr marL="1168400" lvl="1" indent="-711200">
              <a:buFontTx/>
              <a:buNone/>
            </a:pPr>
            <a:r>
              <a:rPr lang="en-US" altLang="zh-CN" sz="2200" dirty="0" smtClean="0"/>
              <a:t>     </a:t>
            </a:r>
            <a:r>
              <a:rPr lang="zh-CN" altLang="en-US" sz="2200" dirty="0" smtClean="0"/>
              <a:t> </a:t>
            </a:r>
            <a:r>
              <a:rPr lang="en-US" altLang="zh-CN" sz="2200" dirty="0" smtClean="0">
                <a:latin typeface="宋体" panose="02010600030101010101" pitchFamily="2" charset="-122"/>
              </a:rPr>
              <a:t>…</a:t>
            </a:r>
            <a:endParaRPr lang="en-US" altLang="zh-CN" sz="2200" dirty="0" smtClean="0">
              <a:latin typeface="宋体" panose="02010600030101010101" pitchFamily="2" charset="-122"/>
            </a:endParaRPr>
          </a:p>
          <a:p>
            <a:pPr marL="1168400" lvl="1" indent="-711200">
              <a:buFontTx/>
              <a:buNone/>
            </a:pPr>
            <a:r>
              <a:rPr lang="en-US" altLang="zh-CN" sz="2200" dirty="0" smtClean="0">
                <a:latin typeface="宋体" panose="02010600030101010101" pitchFamily="2" charset="-122"/>
              </a:rPr>
              <a:t> </a:t>
            </a:r>
            <a:r>
              <a:rPr lang="en-US" altLang="zh-CN" sz="2200" dirty="0" smtClean="0"/>
              <a:t>}</a:t>
            </a:r>
            <a:endParaRPr lang="zh-CN" altLang="en-US" sz="2200" dirty="0"/>
          </a:p>
        </p:txBody>
      </p:sp>
    </p:spTree>
  </p:cSld>
  <p:clrMapOvr>
    <a:masterClrMapping/>
  </p:clrMapOvr>
  <p:transition>
    <p:fade/>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8" name="Text Box 11"/>
          <p:cNvSpPr txBox="1">
            <a:spLocks noChangeArrowheads="1"/>
          </p:cNvSpPr>
          <p:nvPr/>
        </p:nvSpPr>
        <p:spPr bwMode="auto">
          <a:xfrm>
            <a:off x="395536" y="692696"/>
            <a:ext cx="7056784" cy="523220"/>
          </a:xfrm>
          <a:prstGeom prst="rect">
            <a:avLst/>
          </a:prstGeom>
          <a:noFill/>
          <a:ln w="9525" algn="ctr">
            <a:noFill/>
            <a:miter lim="800000"/>
          </a:ln>
        </p:spPr>
        <p:txBody>
          <a:bodyPr wrap="square">
            <a:spAutoFit/>
          </a:bodyPr>
          <a:lstStyle/>
          <a:p>
            <a:pPr marL="609600" indent="-609600">
              <a:spcBef>
                <a:spcPct val="50000"/>
              </a:spcBef>
            </a:pPr>
            <a:r>
              <a:rPr lang="en-US" altLang="zh-CN" sz="2800" b="1" dirty="0" smtClean="0">
                <a:solidFill>
                  <a:srgbClr val="DE0000"/>
                </a:solidFill>
                <a:latin typeface="宋体" panose="02010600030101010101" pitchFamily="2" charset="-122"/>
              </a:rPr>
              <a:t>6.IPC</a:t>
            </a:r>
            <a:r>
              <a:rPr lang="zh-CN" altLang="en-US" sz="2800" b="1" dirty="0">
                <a:solidFill>
                  <a:srgbClr val="DE0000"/>
                </a:solidFill>
                <a:latin typeface="宋体" panose="02010600030101010101" pitchFamily="2" charset="-122"/>
              </a:rPr>
              <a:t>信号量（或称为</a:t>
            </a:r>
            <a:r>
              <a:rPr lang="en-US" altLang="zh-CN" sz="2800" b="1" dirty="0">
                <a:solidFill>
                  <a:srgbClr val="DE0000"/>
                </a:solidFill>
                <a:latin typeface="宋体" panose="02010600030101010101" pitchFamily="2" charset="-122"/>
              </a:rPr>
              <a:t>System V</a:t>
            </a:r>
            <a:r>
              <a:rPr lang="zh-CN" altLang="en-US" sz="2800" b="1" dirty="0">
                <a:solidFill>
                  <a:srgbClr val="DE0000"/>
                </a:solidFill>
                <a:latin typeface="宋体" panose="02010600030101010101" pitchFamily="2" charset="-122"/>
              </a:rPr>
              <a:t>信号量 </a:t>
            </a:r>
            <a:r>
              <a:rPr lang="zh-CN" altLang="en-US" sz="2800" b="1" dirty="0" smtClean="0">
                <a:solidFill>
                  <a:srgbClr val="DE0000"/>
                </a:solidFill>
                <a:latin typeface="宋体" panose="02010600030101010101" pitchFamily="2" charset="-122"/>
              </a:rPr>
              <a:t>）</a:t>
            </a:r>
            <a:endParaRPr lang="zh-CN" altLang="en-US" sz="2800" b="1" dirty="0">
              <a:solidFill>
                <a:srgbClr val="DE0000"/>
              </a:solidFill>
              <a:latin typeface="宋体" panose="02010600030101010101" pitchFamily="2" charset="-122"/>
            </a:endParaRPr>
          </a:p>
        </p:txBody>
      </p:sp>
      <p:sp>
        <p:nvSpPr>
          <p:cNvPr id="12" name="矩形 11"/>
          <p:cNvSpPr/>
          <p:nvPr/>
        </p:nvSpPr>
        <p:spPr>
          <a:xfrm>
            <a:off x="2267744" y="4462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
        <p:nvSpPr>
          <p:cNvPr id="13" name="矩形 12"/>
          <p:cNvSpPr/>
          <p:nvPr/>
        </p:nvSpPr>
        <p:spPr>
          <a:xfrm>
            <a:off x="179512" y="1268448"/>
            <a:ext cx="3196709" cy="572464"/>
          </a:xfrm>
          <a:prstGeom prst="rect">
            <a:avLst/>
          </a:prstGeom>
        </p:spPr>
        <p:txBody>
          <a:bodyPr wrap="none">
            <a:spAutoFit/>
          </a:bodyPr>
          <a:lstStyle/>
          <a:p>
            <a:pPr lvl="1">
              <a:lnSpc>
                <a:spcPct val="130000"/>
              </a:lnSpc>
              <a:buFont typeface="Wingdings" panose="05000000000000000000" pitchFamily="2" charset="2"/>
              <a:buChar char="n"/>
              <a:defRPr/>
            </a:pPr>
            <a:r>
              <a:rPr lang="zh-CN" altLang="en-US" sz="2400" dirty="0" smtClean="0">
                <a:solidFill>
                  <a:srgbClr val="7030A0"/>
                </a:solidFill>
                <a:latin typeface="+mn-ea"/>
              </a:rPr>
              <a:t> 相关数据结构：</a:t>
            </a:r>
            <a:endParaRPr lang="en-US" altLang="zh-CN" sz="2200" dirty="0" smtClean="0">
              <a:solidFill>
                <a:srgbClr val="FF0000"/>
              </a:solidFill>
              <a:latin typeface="+mn-ea"/>
            </a:endParaRPr>
          </a:p>
        </p:txBody>
      </p:sp>
      <p:sp>
        <p:nvSpPr>
          <p:cNvPr id="14" name="矩形 13"/>
          <p:cNvSpPr/>
          <p:nvPr/>
        </p:nvSpPr>
        <p:spPr>
          <a:xfrm>
            <a:off x="755576" y="1844826"/>
            <a:ext cx="2880320" cy="430887"/>
          </a:xfrm>
          <a:prstGeom prst="rect">
            <a:avLst/>
          </a:prstGeom>
        </p:spPr>
        <p:txBody>
          <a:bodyPr wrap="square">
            <a:spAutoFit/>
          </a:bodyPr>
          <a:lstStyle/>
          <a:p>
            <a:pPr>
              <a:buFont typeface="Wingdings" panose="05000000000000000000" pitchFamily="2" charset="2"/>
              <a:buChar char="l"/>
            </a:pPr>
            <a:r>
              <a:rPr lang="en-US" altLang="zh-CN" sz="2200" dirty="0" smtClean="0">
                <a:solidFill>
                  <a:srgbClr val="008AF2"/>
                </a:solidFill>
              </a:rPr>
              <a:t> </a:t>
            </a:r>
            <a:r>
              <a:rPr lang="en-US" altLang="zh-CN" sz="2200" dirty="0" err="1" smtClean="0">
                <a:solidFill>
                  <a:srgbClr val="008AF2"/>
                </a:solidFill>
              </a:rPr>
              <a:t>sem_array</a:t>
            </a:r>
            <a:r>
              <a:rPr lang="zh-CN" altLang="zh-CN" sz="2200" dirty="0" smtClean="0">
                <a:solidFill>
                  <a:srgbClr val="008AF2"/>
                </a:solidFill>
              </a:rPr>
              <a:t>结构</a:t>
            </a:r>
            <a:endParaRPr lang="zh-CN" altLang="en-US" sz="2200" dirty="0">
              <a:solidFill>
                <a:srgbClr val="008AF2"/>
              </a:solidFill>
            </a:endParaRPr>
          </a:p>
        </p:txBody>
      </p:sp>
      <p:sp>
        <p:nvSpPr>
          <p:cNvPr id="16" name="矩形 15"/>
          <p:cNvSpPr/>
          <p:nvPr/>
        </p:nvSpPr>
        <p:spPr>
          <a:xfrm>
            <a:off x="3275856" y="1372705"/>
            <a:ext cx="3664786" cy="400110"/>
          </a:xfrm>
          <a:prstGeom prst="rect">
            <a:avLst/>
          </a:prstGeom>
        </p:spPr>
        <p:txBody>
          <a:bodyPr wrap="none">
            <a:spAutoFit/>
          </a:bodyPr>
          <a:lstStyle/>
          <a:p>
            <a:r>
              <a:rPr lang="zh-CN" altLang="zh-CN" dirty="0" smtClean="0"/>
              <a:t>定义在</a:t>
            </a:r>
            <a:r>
              <a:rPr lang="en-US" altLang="zh-CN" dirty="0" smtClean="0"/>
              <a:t>/include/</a:t>
            </a:r>
            <a:r>
              <a:rPr lang="en-US" altLang="zh-CN" dirty="0" err="1" smtClean="0"/>
              <a:t>linux</a:t>
            </a:r>
            <a:r>
              <a:rPr lang="en-US" altLang="zh-CN" dirty="0" smtClean="0"/>
              <a:t>/</a:t>
            </a:r>
            <a:r>
              <a:rPr lang="en-US" altLang="zh-CN" dirty="0" err="1" smtClean="0"/>
              <a:t>sem.h</a:t>
            </a:r>
            <a:r>
              <a:rPr lang="zh-CN" altLang="zh-CN" dirty="0" smtClean="0"/>
              <a:t>中</a:t>
            </a:r>
            <a:endParaRPr lang="zh-CN" altLang="en-US" dirty="0"/>
          </a:p>
        </p:txBody>
      </p:sp>
      <p:sp>
        <p:nvSpPr>
          <p:cNvPr id="10" name="矩形 9"/>
          <p:cNvSpPr/>
          <p:nvPr/>
        </p:nvSpPr>
        <p:spPr>
          <a:xfrm>
            <a:off x="611560" y="2276873"/>
            <a:ext cx="7992888" cy="2616101"/>
          </a:xfrm>
          <a:prstGeom prst="rect">
            <a:avLst/>
          </a:prstGeom>
        </p:spPr>
        <p:txBody>
          <a:bodyPr wrap="square">
            <a:spAutoFit/>
          </a:bodyPr>
          <a:lstStyle/>
          <a:p>
            <a:r>
              <a:rPr lang="en-US" altLang="zh-CN" dirty="0" err="1" smtClean="0"/>
              <a:t>struct</a:t>
            </a:r>
            <a:r>
              <a:rPr lang="en-US" altLang="zh-CN" dirty="0" smtClean="0"/>
              <a:t> </a:t>
            </a:r>
            <a:r>
              <a:rPr lang="en-US" altLang="zh-CN" dirty="0" err="1" smtClean="0"/>
              <a:t>sem_array</a:t>
            </a:r>
            <a:r>
              <a:rPr lang="en-US" altLang="zh-CN" dirty="0" smtClean="0"/>
              <a:t> {</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kern_ipc_perm</a:t>
            </a:r>
            <a:r>
              <a:rPr lang="en-US" altLang="zh-CN" dirty="0" smtClean="0"/>
              <a:t>	</a:t>
            </a:r>
            <a:r>
              <a:rPr lang="en-US" altLang="zh-CN" dirty="0" err="1" smtClean="0"/>
              <a:t>sem_perm</a:t>
            </a:r>
            <a:r>
              <a:rPr lang="en-US" altLang="zh-CN" dirty="0" smtClean="0"/>
              <a:t>;	/* </a:t>
            </a:r>
            <a:r>
              <a:rPr lang="zh-CN" altLang="en-US" dirty="0" smtClean="0"/>
              <a:t>操作权限等</a:t>
            </a:r>
            <a:r>
              <a:rPr lang="en-US" altLang="zh-CN" dirty="0" smtClean="0"/>
              <a:t>*/</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sem</a:t>
            </a:r>
            <a:r>
              <a:rPr lang="en-US" altLang="zh-CN" dirty="0" smtClean="0"/>
              <a:t>	*</a:t>
            </a:r>
            <a:r>
              <a:rPr lang="en-US" altLang="zh-CN" dirty="0" err="1" smtClean="0"/>
              <a:t>sem_base</a:t>
            </a:r>
            <a:r>
              <a:rPr lang="en-US" altLang="zh-CN" dirty="0" smtClean="0"/>
              <a:t>;	/* </a:t>
            </a:r>
            <a:r>
              <a:rPr lang="zh-CN" altLang="zh-CN" dirty="0" smtClean="0"/>
              <a:t>指向信号量集中第一个信号量</a:t>
            </a:r>
            <a:r>
              <a:rPr lang="en-US" altLang="zh-CN" dirty="0" smtClean="0"/>
              <a:t> */</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sem_queue</a:t>
            </a:r>
            <a:r>
              <a:rPr lang="en-US" altLang="zh-CN" dirty="0" smtClean="0"/>
              <a:t>	*</a:t>
            </a:r>
            <a:r>
              <a:rPr lang="en-US" altLang="zh-CN" dirty="0" err="1" smtClean="0"/>
              <a:t>sem_pending</a:t>
            </a:r>
            <a:r>
              <a:rPr lang="en-US" altLang="zh-CN" dirty="0" smtClean="0"/>
              <a:t>;	    /*</a:t>
            </a:r>
            <a:r>
              <a:rPr lang="zh-CN" altLang="zh-CN" dirty="0" smtClean="0"/>
              <a:t>阻塞队列</a:t>
            </a:r>
            <a:r>
              <a:rPr lang="en-US" altLang="zh-CN" dirty="0" smtClean="0"/>
              <a:t>*/</a:t>
            </a:r>
            <a:endParaRPr lang="zh-CN" altLang="zh-CN" dirty="0" smtClean="0"/>
          </a:p>
          <a:p>
            <a:r>
              <a:rPr lang="en-US" altLang="zh-CN" dirty="0" smtClean="0"/>
              <a:t>    unsigned long  </a:t>
            </a:r>
            <a:r>
              <a:rPr lang="en-US" altLang="zh-CN" dirty="0" err="1" smtClean="0"/>
              <a:t>sem_nsems</a:t>
            </a:r>
            <a:r>
              <a:rPr lang="en-US" altLang="zh-CN" dirty="0" smtClean="0"/>
              <a:t>;   /* </a:t>
            </a:r>
            <a:r>
              <a:rPr lang="zh-CN" altLang="zh-CN" dirty="0" smtClean="0"/>
              <a:t>信号量集中信号量的个数</a:t>
            </a:r>
            <a:r>
              <a:rPr lang="en-US" altLang="zh-CN" dirty="0" smtClean="0"/>
              <a:t> */</a:t>
            </a:r>
            <a:endParaRPr lang="zh-CN" altLang="zh-CN" dirty="0" smtClean="0"/>
          </a:p>
          <a:p>
            <a:r>
              <a:rPr lang="en-US" altLang="zh-CN" dirty="0" smtClean="0"/>
              <a:t>     </a:t>
            </a:r>
            <a:r>
              <a:rPr lang="zh-CN" altLang="zh-CN" dirty="0" smtClean="0"/>
              <a:t>…</a:t>
            </a:r>
            <a:endParaRPr lang="zh-CN" altLang="zh-CN" dirty="0" smtClean="0"/>
          </a:p>
          <a:p>
            <a:r>
              <a:rPr lang="en-US" altLang="zh-CN" dirty="0" smtClean="0"/>
              <a:t>};</a:t>
            </a:r>
            <a:endParaRPr lang="zh-CN" altLang="zh-CN" dirty="0"/>
          </a:p>
        </p:txBody>
      </p:sp>
    </p:spTree>
  </p:cSld>
  <p:clrMapOvr>
    <a:masterClrMapping/>
  </p:clrMapOvr>
  <p:transition>
    <p:fade/>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8" name="Text Box 11"/>
          <p:cNvSpPr txBox="1">
            <a:spLocks noChangeArrowheads="1"/>
          </p:cNvSpPr>
          <p:nvPr/>
        </p:nvSpPr>
        <p:spPr bwMode="auto">
          <a:xfrm>
            <a:off x="395536" y="692696"/>
            <a:ext cx="7056784" cy="523220"/>
          </a:xfrm>
          <a:prstGeom prst="rect">
            <a:avLst/>
          </a:prstGeom>
          <a:noFill/>
          <a:ln w="9525" algn="ctr">
            <a:noFill/>
            <a:miter lim="800000"/>
          </a:ln>
        </p:spPr>
        <p:txBody>
          <a:bodyPr wrap="square">
            <a:spAutoFit/>
          </a:bodyPr>
          <a:lstStyle/>
          <a:p>
            <a:pPr marL="609600" indent="-609600">
              <a:spcBef>
                <a:spcPct val="50000"/>
              </a:spcBef>
            </a:pPr>
            <a:r>
              <a:rPr lang="en-US" altLang="zh-CN" sz="2800" b="1" dirty="0" smtClean="0">
                <a:solidFill>
                  <a:srgbClr val="DE0000"/>
                </a:solidFill>
                <a:latin typeface="宋体" panose="02010600030101010101" pitchFamily="2" charset="-122"/>
              </a:rPr>
              <a:t>6.IPC</a:t>
            </a:r>
            <a:r>
              <a:rPr lang="zh-CN" altLang="en-US" sz="2800" b="1" dirty="0">
                <a:solidFill>
                  <a:srgbClr val="DE0000"/>
                </a:solidFill>
                <a:latin typeface="宋体" panose="02010600030101010101" pitchFamily="2" charset="-122"/>
              </a:rPr>
              <a:t>信号量（或称为</a:t>
            </a:r>
            <a:r>
              <a:rPr lang="en-US" altLang="zh-CN" sz="2800" b="1" dirty="0">
                <a:solidFill>
                  <a:srgbClr val="DE0000"/>
                </a:solidFill>
                <a:latin typeface="宋体" panose="02010600030101010101" pitchFamily="2" charset="-122"/>
              </a:rPr>
              <a:t>System V</a:t>
            </a:r>
            <a:r>
              <a:rPr lang="zh-CN" altLang="en-US" sz="2800" b="1" dirty="0">
                <a:solidFill>
                  <a:srgbClr val="DE0000"/>
                </a:solidFill>
                <a:latin typeface="宋体" panose="02010600030101010101" pitchFamily="2" charset="-122"/>
              </a:rPr>
              <a:t>信号量 </a:t>
            </a:r>
            <a:r>
              <a:rPr lang="zh-CN" altLang="en-US" sz="2800" b="1" dirty="0" smtClean="0">
                <a:solidFill>
                  <a:srgbClr val="DE0000"/>
                </a:solidFill>
                <a:latin typeface="宋体" panose="02010600030101010101" pitchFamily="2" charset="-122"/>
              </a:rPr>
              <a:t>）</a:t>
            </a:r>
            <a:endParaRPr lang="zh-CN" altLang="en-US" sz="2800" b="1" dirty="0">
              <a:solidFill>
                <a:srgbClr val="DE0000"/>
              </a:solidFill>
              <a:latin typeface="宋体" panose="02010600030101010101" pitchFamily="2" charset="-122"/>
            </a:endParaRPr>
          </a:p>
        </p:txBody>
      </p:sp>
      <p:sp>
        <p:nvSpPr>
          <p:cNvPr id="12" name="矩形 11"/>
          <p:cNvSpPr/>
          <p:nvPr/>
        </p:nvSpPr>
        <p:spPr>
          <a:xfrm>
            <a:off x="2267744" y="4462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
        <p:nvSpPr>
          <p:cNvPr id="13" name="矩形 12"/>
          <p:cNvSpPr/>
          <p:nvPr/>
        </p:nvSpPr>
        <p:spPr>
          <a:xfrm>
            <a:off x="-36510" y="1268447"/>
            <a:ext cx="3196709" cy="572464"/>
          </a:xfrm>
          <a:prstGeom prst="rect">
            <a:avLst/>
          </a:prstGeom>
        </p:spPr>
        <p:txBody>
          <a:bodyPr wrap="none">
            <a:spAutoFit/>
          </a:bodyPr>
          <a:lstStyle/>
          <a:p>
            <a:pPr lvl="1">
              <a:lnSpc>
                <a:spcPct val="130000"/>
              </a:lnSpc>
              <a:buFont typeface="Wingdings" panose="05000000000000000000" pitchFamily="2" charset="2"/>
              <a:buChar char="n"/>
              <a:defRPr/>
            </a:pPr>
            <a:r>
              <a:rPr lang="zh-CN" altLang="en-US" sz="2400" dirty="0" smtClean="0">
                <a:solidFill>
                  <a:srgbClr val="7030A0"/>
                </a:solidFill>
                <a:latin typeface="+mn-ea"/>
              </a:rPr>
              <a:t> 相关系统调用：</a:t>
            </a:r>
            <a:endParaRPr lang="en-US" altLang="zh-CN" sz="2200" dirty="0" smtClean="0">
              <a:solidFill>
                <a:srgbClr val="FF0000"/>
              </a:solidFill>
              <a:latin typeface="+mn-ea"/>
            </a:endParaRPr>
          </a:p>
        </p:txBody>
      </p:sp>
      <p:sp>
        <p:nvSpPr>
          <p:cNvPr id="14" name="矩形 13"/>
          <p:cNvSpPr/>
          <p:nvPr/>
        </p:nvSpPr>
        <p:spPr>
          <a:xfrm>
            <a:off x="179512" y="1844826"/>
            <a:ext cx="7704856" cy="430887"/>
          </a:xfrm>
          <a:prstGeom prst="rect">
            <a:avLst/>
          </a:prstGeom>
        </p:spPr>
        <p:txBody>
          <a:bodyPr wrap="square">
            <a:spAutoFit/>
          </a:bodyPr>
          <a:lstStyle/>
          <a:p>
            <a:r>
              <a:rPr lang="zh-CN" altLang="en-US" sz="2200" dirty="0" smtClean="0"/>
              <a:t>（</a:t>
            </a:r>
            <a:r>
              <a:rPr lang="en-US" altLang="zh-CN" sz="2200" dirty="0" smtClean="0"/>
              <a:t>1</a:t>
            </a:r>
            <a:r>
              <a:rPr lang="zh-CN" altLang="en-US" sz="2200" dirty="0" smtClean="0"/>
              <a:t>）</a:t>
            </a:r>
            <a:r>
              <a:rPr lang="en-US" altLang="zh-CN" sz="2200" dirty="0" smtClean="0"/>
              <a:t> </a:t>
            </a:r>
            <a:r>
              <a:rPr lang="en-US" altLang="zh-CN" sz="2200" dirty="0" err="1" smtClean="0"/>
              <a:t>int</a:t>
            </a:r>
            <a:r>
              <a:rPr lang="en-US" altLang="zh-CN" sz="2200" dirty="0" smtClean="0"/>
              <a:t> </a:t>
            </a:r>
            <a:r>
              <a:rPr lang="en-US" altLang="zh-CN" sz="2200" dirty="0" err="1" smtClean="0"/>
              <a:t>semget</a:t>
            </a:r>
            <a:r>
              <a:rPr lang="en-US" altLang="zh-CN" sz="2200" dirty="0" smtClean="0"/>
              <a:t>(</a:t>
            </a:r>
            <a:r>
              <a:rPr lang="en-US" altLang="zh-CN" sz="2200" dirty="0" err="1" smtClean="0"/>
              <a:t>key_t</a:t>
            </a:r>
            <a:r>
              <a:rPr lang="en-US" altLang="zh-CN" sz="2200" dirty="0" smtClean="0"/>
              <a:t> key, </a:t>
            </a:r>
            <a:r>
              <a:rPr lang="en-US" altLang="zh-CN" sz="2200" dirty="0" err="1" smtClean="0"/>
              <a:t>int</a:t>
            </a:r>
            <a:r>
              <a:rPr lang="en-US" altLang="zh-CN" sz="2200" dirty="0" smtClean="0"/>
              <a:t> </a:t>
            </a:r>
            <a:r>
              <a:rPr lang="en-US" altLang="zh-CN" sz="2200" dirty="0" err="1" smtClean="0"/>
              <a:t>nsems</a:t>
            </a:r>
            <a:r>
              <a:rPr lang="en-US" altLang="zh-CN" sz="2200" dirty="0" smtClean="0"/>
              <a:t>, </a:t>
            </a:r>
            <a:r>
              <a:rPr lang="en-US" altLang="zh-CN" sz="2200" dirty="0" err="1" smtClean="0"/>
              <a:t>int</a:t>
            </a:r>
            <a:r>
              <a:rPr lang="en-US" altLang="zh-CN" sz="2200" dirty="0" smtClean="0"/>
              <a:t> </a:t>
            </a:r>
            <a:r>
              <a:rPr lang="en-US" altLang="zh-CN" sz="2200" dirty="0" err="1" smtClean="0"/>
              <a:t>semflag</a:t>
            </a:r>
            <a:r>
              <a:rPr lang="en-US" altLang="zh-CN" sz="2200" dirty="0" smtClean="0"/>
              <a:t>)</a:t>
            </a:r>
            <a:endParaRPr lang="zh-CN" altLang="en-US" sz="2200" dirty="0"/>
          </a:p>
        </p:txBody>
      </p:sp>
      <p:sp>
        <p:nvSpPr>
          <p:cNvPr id="16" name="矩形 15"/>
          <p:cNvSpPr/>
          <p:nvPr/>
        </p:nvSpPr>
        <p:spPr>
          <a:xfrm>
            <a:off x="3275856" y="1372705"/>
            <a:ext cx="3664786" cy="400110"/>
          </a:xfrm>
          <a:prstGeom prst="rect">
            <a:avLst/>
          </a:prstGeom>
        </p:spPr>
        <p:txBody>
          <a:bodyPr wrap="none">
            <a:spAutoFit/>
          </a:bodyPr>
          <a:lstStyle/>
          <a:p>
            <a:r>
              <a:rPr lang="zh-CN" altLang="zh-CN" dirty="0" smtClean="0"/>
              <a:t>定义在</a:t>
            </a:r>
            <a:r>
              <a:rPr lang="en-US" altLang="zh-CN" dirty="0" smtClean="0"/>
              <a:t>/include/</a:t>
            </a:r>
            <a:r>
              <a:rPr lang="en-US" altLang="zh-CN" dirty="0" err="1" smtClean="0"/>
              <a:t>linux</a:t>
            </a:r>
            <a:r>
              <a:rPr lang="en-US" altLang="zh-CN" dirty="0" smtClean="0"/>
              <a:t>/</a:t>
            </a:r>
            <a:r>
              <a:rPr lang="en-US" altLang="zh-CN" dirty="0" err="1" smtClean="0"/>
              <a:t>sem.h</a:t>
            </a:r>
            <a:r>
              <a:rPr lang="zh-CN" altLang="zh-CN" dirty="0" smtClean="0"/>
              <a:t>中</a:t>
            </a:r>
            <a:endParaRPr lang="zh-CN" altLang="en-US" dirty="0"/>
          </a:p>
        </p:txBody>
      </p:sp>
      <p:sp>
        <p:nvSpPr>
          <p:cNvPr id="8" name="矩形 7"/>
          <p:cNvSpPr/>
          <p:nvPr/>
        </p:nvSpPr>
        <p:spPr>
          <a:xfrm>
            <a:off x="395536" y="2348880"/>
            <a:ext cx="8604448" cy="400110"/>
          </a:xfrm>
          <a:prstGeom prst="rect">
            <a:avLst/>
          </a:prstGeom>
        </p:spPr>
        <p:txBody>
          <a:bodyPr wrap="square">
            <a:spAutoFit/>
          </a:bodyPr>
          <a:lstStyle/>
          <a:p>
            <a:pPr>
              <a:buFont typeface="Wingdings" panose="05000000000000000000" pitchFamily="2" charset="2"/>
              <a:buChar char="l"/>
            </a:pPr>
            <a:r>
              <a:rPr lang="en-US" altLang="zh-CN" dirty="0" smtClean="0"/>
              <a:t> </a:t>
            </a:r>
            <a:r>
              <a:rPr lang="zh-CN" altLang="zh-CN" dirty="0" smtClean="0"/>
              <a:t>功能：创建一个新的</a:t>
            </a:r>
            <a:r>
              <a:rPr lang="en-US" altLang="zh-CN" dirty="0" smtClean="0"/>
              <a:t>IPC</a:t>
            </a:r>
            <a:r>
              <a:rPr lang="zh-CN" altLang="zh-CN" dirty="0" smtClean="0"/>
              <a:t>信号量或取得一个已经存在的</a:t>
            </a:r>
            <a:r>
              <a:rPr lang="en-US" altLang="zh-CN" dirty="0" smtClean="0"/>
              <a:t>IPC</a:t>
            </a:r>
            <a:r>
              <a:rPr lang="zh-CN" altLang="zh-CN" dirty="0" smtClean="0"/>
              <a:t>信号量</a:t>
            </a:r>
            <a:endParaRPr lang="en-US" altLang="zh-CN" dirty="0" smtClean="0"/>
          </a:p>
        </p:txBody>
      </p:sp>
      <p:sp>
        <p:nvSpPr>
          <p:cNvPr id="11" name="矩形 10"/>
          <p:cNvSpPr/>
          <p:nvPr/>
        </p:nvSpPr>
        <p:spPr>
          <a:xfrm>
            <a:off x="179512" y="2812865"/>
            <a:ext cx="8280920" cy="400110"/>
          </a:xfrm>
          <a:prstGeom prst="rect">
            <a:avLst/>
          </a:prstGeom>
        </p:spPr>
        <p:txBody>
          <a:bodyPr wrap="square">
            <a:spAutoFit/>
          </a:bodyPr>
          <a:lstStyle/>
          <a:p>
            <a:r>
              <a:rPr lang="zh-CN" altLang="en-US" dirty="0" smtClean="0"/>
              <a:t>（</a:t>
            </a:r>
            <a:r>
              <a:rPr lang="en-US" altLang="zh-CN" dirty="0" smtClean="0"/>
              <a:t>2</a:t>
            </a:r>
            <a:r>
              <a:rPr lang="zh-CN" altLang="en-US" dirty="0" smtClean="0"/>
              <a:t>）</a:t>
            </a:r>
            <a:r>
              <a:rPr lang="en-US" altLang="zh-CN" dirty="0" smtClean="0"/>
              <a:t> </a:t>
            </a:r>
            <a:r>
              <a:rPr lang="en-US" altLang="zh-CN" dirty="0" err="1" smtClean="0"/>
              <a:t>int</a:t>
            </a:r>
            <a:r>
              <a:rPr lang="en-US" altLang="zh-CN" dirty="0" smtClean="0"/>
              <a:t> </a:t>
            </a:r>
            <a:r>
              <a:rPr lang="en-US" altLang="zh-CN" dirty="0" err="1" smtClean="0"/>
              <a:t>semop</a:t>
            </a:r>
            <a:r>
              <a:rPr lang="en-US" altLang="zh-CN" dirty="0" smtClean="0"/>
              <a:t>(</a:t>
            </a:r>
            <a:r>
              <a:rPr lang="en-US" altLang="zh-CN" dirty="0" err="1" smtClean="0"/>
              <a:t>int</a:t>
            </a:r>
            <a:r>
              <a:rPr lang="en-US" altLang="zh-CN" dirty="0" smtClean="0"/>
              <a:t>  </a:t>
            </a:r>
            <a:r>
              <a:rPr lang="en-US" altLang="zh-CN" dirty="0" err="1" smtClean="0"/>
              <a:t>semid</a:t>
            </a:r>
            <a:r>
              <a:rPr lang="en-US" altLang="zh-CN" dirty="0" smtClean="0"/>
              <a:t>, </a:t>
            </a:r>
            <a:r>
              <a:rPr lang="en-US" altLang="zh-CN" dirty="0" err="1" smtClean="0"/>
              <a:t>struct</a:t>
            </a:r>
            <a:r>
              <a:rPr lang="en-US" altLang="zh-CN" dirty="0" smtClean="0"/>
              <a:t>  </a:t>
            </a:r>
            <a:r>
              <a:rPr lang="en-US" altLang="zh-CN" dirty="0" err="1" smtClean="0"/>
              <a:t>sembuf</a:t>
            </a:r>
            <a:r>
              <a:rPr lang="en-US" altLang="zh-CN" dirty="0" smtClean="0"/>
              <a:t>  *</a:t>
            </a:r>
            <a:r>
              <a:rPr lang="en-US" altLang="zh-CN" dirty="0" err="1" smtClean="0"/>
              <a:t>opsptr</a:t>
            </a:r>
            <a:r>
              <a:rPr lang="en-US" altLang="zh-CN" dirty="0" smtClean="0"/>
              <a:t>, </a:t>
            </a:r>
            <a:r>
              <a:rPr lang="en-US" altLang="zh-CN" dirty="0" err="1" smtClean="0"/>
              <a:t>size_t</a:t>
            </a:r>
            <a:r>
              <a:rPr lang="en-US" altLang="zh-CN" dirty="0" smtClean="0"/>
              <a:t>  </a:t>
            </a:r>
            <a:r>
              <a:rPr lang="en-US" altLang="zh-CN" dirty="0" err="1" smtClean="0"/>
              <a:t>nops</a:t>
            </a:r>
            <a:r>
              <a:rPr lang="en-US" altLang="zh-CN" dirty="0" smtClean="0"/>
              <a:t>)</a:t>
            </a:r>
            <a:endParaRPr lang="zh-CN" altLang="en-US" dirty="0"/>
          </a:p>
        </p:txBody>
      </p:sp>
      <p:sp>
        <p:nvSpPr>
          <p:cNvPr id="15" name="矩形 14"/>
          <p:cNvSpPr/>
          <p:nvPr/>
        </p:nvSpPr>
        <p:spPr>
          <a:xfrm>
            <a:off x="395536" y="3316921"/>
            <a:ext cx="7488832" cy="400110"/>
          </a:xfrm>
          <a:prstGeom prst="rect">
            <a:avLst/>
          </a:prstGeom>
        </p:spPr>
        <p:txBody>
          <a:bodyPr wrap="square">
            <a:spAutoFit/>
          </a:bodyPr>
          <a:lstStyle/>
          <a:p>
            <a:pPr>
              <a:buFont typeface="Wingdings" panose="05000000000000000000" pitchFamily="2" charset="2"/>
              <a:buChar char="l"/>
            </a:pPr>
            <a:r>
              <a:rPr lang="en-US" altLang="zh-CN" dirty="0" smtClean="0"/>
              <a:t> </a:t>
            </a:r>
            <a:r>
              <a:rPr lang="zh-CN" altLang="zh-CN" dirty="0" smtClean="0"/>
              <a:t>功能：对信号量进行</a:t>
            </a:r>
            <a:r>
              <a:rPr lang="en-US" altLang="zh-CN" dirty="0" smtClean="0"/>
              <a:t>wait()/signal()</a:t>
            </a:r>
            <a:r>
              <a:rPr lang="zh-CN" altLang="zh-CN" dirty="0" smtClean="0"/>
              <a:t>操作</a:t>
            </a:r>
            <a:endParaRPr lang="en-US" altLang="zh-CN" dirty="0" smtClean="0"/>
          </a:p>
        </p:txBody>
      </p:sp>
      <p:sp>
        <p:nvSpPr>
          <p:cNvPr id="17" name="矩形 16"/>
          <p:cNvSpPr/>
          <p:nvPr/>
        </p:nvSpPr>
        <p:spPr>
          <a:xfrm>
            <a:off x="179512" y="3892985"/>
            <a:ext cx="8712968" cy="400110"/>
          </a:xfrm>
          <a:prstGeom prst="rect">
            <a:avLst/>
          </a:prstGeom>
        </p:spPr>
        <p:txBody>
          <a:bodyPr wrap="square">
            <a:spAutoFit/>
          </a:bodyPr>
          <a:lstStyle/>
          <a:p>
            <a:r>
              <a:rPr lang="zh-CN" altLang="en-US" dirty="0" smtClean="0"/>
              <a:t>（</a:t>
            </a:r>
            <a:r>
              <a:rPr lang="en-US" altLang="zh-CN" dirty="0" smtClean="0"/>
              <a:t>3</a:t>
            </a:r>
            <a:r>
              <a:rPr lang="zh-CN" altLang="en-US" dirty="0" smtClean="0"/>
              <a:t>）</a:t>
            </a:r>
            <a:r>
              <a:rPr lang="en-US" altLang="zh-CN" dirty="0" smtClean="0"/>
              <a:t> </a:t>
            </a:r>
            <a:r>
              <a:rPr lang="en-US" altLang="zh-CN" dirty="0" err="1" smtClean="0"/>
              <a:t>int</a:t>
            </a:r>
            <a:r>
              <a:rPr lang="en-US" altLang="zh-CN" dirty="0" smtClean="0"/>
              <a:t> </a:t>
            </a:r>
            <a:r>
              <a:rPr lang="en-US" altLang="zh-CN" dirty="0" err="1" smtClean="0"/>
              <a:t>semctl</a:t>
            </a:r>
            <a:r>
              <a:rPr lang="en-US" altLang="zh-CN" dirty="0" smtClean="0"/>
              <a:t> ( </a:t>
            </a:r>
            <a:r>
              <a:rPr lang="en-US" altLang="zh-CN" dirty="0" err="1" smtClean="0"/>
              <a:t>int</a:t>
            </a:r>
            <a:r>
              <a:rPr lang="en-US" altLang="zh-CN" dirty="0" smtClean="0"/>
              <a:t> </a:t>
            </a:r>
            <a:r>
              <a:rPr lang="en-US" altLang="zh-CN" dirty="0" err="1" smtClean="0"/>
              <a:t>semid</a:t>
            </a:r>
            <a:r>
              <a:rPr lang="en-US" altLang="zh-CN" dirty="0" smtClean="0"/>
              <a:t>, </a:t>
            </a:r>
            <a:r>
              <a:rPr lang="en-US" altLang="zh-CN" dirty="0" err="1" smtClean="0"/>
              <a:t>int</a:t>
            </a:r>
            <a:r>
              <a:rPr lang="en-US" altLang="zh-CN" dirty="0" smtClean="0"/>
              <a:t> </a:t>
            </a:r>
            <a:r>
              <a:rPr lang="en-US" altLang="zh-CN" dirty="0" err="1" smtClean="0"/>
              <a:t>semnum</a:t>
            </a:r>
            <a:r>
              <a:rPr lang="en-US" altLang="zh-CN" dirty="0" smtClean="0"/>
              <a:t>, </a:t>
            </a:r>
            <a:r>
              <a:rPr lang="en-US" altLang="zh-CN" dirty="0" err="1" smtClean="0"/>
              <a:t>int</a:t>
            </a:r>
            <a:r>
              <a:rPr lang="en-US" altLang="zh-CN" dirty="0" smtClean="0"/>
              <a:t> </a:t>
            </a:r>
            <a:r>
              <a:rPr lang="en-US" altLang="zh-CN" dirty="0" err="1" smtClean="0"/>
              <a:t>cmd</a:t>
            </a:r>
            <a:r>
              <a:rPr lang="en-US" altLang="zh-CN" dirty="0" smtClean="0"/>
              <a:t>, union </a:t>
            </a:r>
            <a:r>
              <a:rPr lang="en-US" altLang="zh-CN" dirty="0" err="1" smtClean="0"/>
              <a:t>semun</a:t>
            </a:r>
            <a:r>
              <a:rPr lang="en-US" altLang="zh-CN" dirty="0" smtClean="0"/>
              <a:t> </a:t>
            </a:r>
            <a:r>
              <a:rPr lang="en-US" altLang="zh-CN" dirty="0" err="1" smtClean="0"/>
              <a:t>arg</a:t>
            </a:r>
            <a:r>
              <a:rPr lang="en-US" altLang="zh-CN" dirty="0" smtClean="0"/>
              <a:t> )</a:t>
            </a:r>
            <a:endParaRPr lang="zh-CN" altLang="en-US" dirty="0"/>
          </a:p>
        </p:txBody>
      </p:sp>
      <p:sp>
        <p:nvSpPr>
          <p:cNvPr id="18" name="矩形 17"/>
          <p:cNvSpPr/>
          <p:nvPr/>
        </p:nvSpPr>
        <p:spPr>
          <a:xfrm>
            <a:off x="395536" y="4397041"/>
            <a:ext cx="7488832" cy="400110"/>
          </a:xfrm>
          <a:prstGeom prst="rect">
            <a:avLst/>
          </a:prstGeom>
        </p:spPr>
        <p:txBody>
          <a:bodyPr wrap="square">
            <a:spAutoFit/>
          </a:bodyPr>
          <a:lstStyle/>
          <a:p>
            <a:pPr>
              <a:buFont typeface="Wingdings" panose="05000000000000000000" pitchFamily="2" charset="2"/>
              <a:buChar char="l"/>
            </a:pPr>
            <a:r>
              <a:rPr lang="en-US" altLang="zh-CN" dirty="0" smtClean="0"/>
              <a:t> </a:t>
            </a:r>
            <a:r>
              <a:rPr lang="zh-CN" altLang="zh-CN" dirty="0" smtClean="0"/>
              <a:t>功能：对</a:t>
            </a:r>
            <a:r>
              <a:rPr lang="en-US" altLang="zh-CN" dirty="0" smtClean="0"/>
              <a:t>IPC</a:t>
            </a:r>
            <a:r>
              <a:rPr lang="zh-CN" altLang="zh-CN" dirty="0" smtClean="0"/>
              <a:t>信号量（信号量集）实现控制操作。</a:t>
            </a:r>
            <a:endParaRPr lang="en-US" altLang="zh-CN" dirty="0" smtClean="0"/>
          </a:p>
        </p:txBody>
      </p:sp>
    </p:spTree>
  </p:cSld>
  <p:clrMapOvr>
    <a:masterClrMapping/>
  </p:clrMapOvr>
  <p:transition>
    <p:fade/>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8" name="Text Box 11"/>
          <p:cNvSpPr txBox="1">
            <a:spLocks noChangeArrowheads="1"/>
          </p:cNvSpPr>
          <p:nvPr/>
        </p:nvSpPr>
        <p:spPr bwMode="auto">
          <a:xfrm>
            <a:off x="395536" y="692696"/>
            <a:ext cx="7056784" cy="523220"/>
          </a:xfrm>
          <a:prstGeom prst="rect">
            <a:avLst/>
          </a:prstGeom>
          <a:noFill/>
          <a:ln w="9525" algn="ctr">
            <a:noFill/>
            <a:miter lim="800000"/>
          </a:ln>
        </p:spPr>
        <p:txBody>
          <a:bodyPr wrap="square">
            <a:spAutoFit/>
          </a:bodyPr>
          <a:lstStyle/>
          <a:p>
            <a:pPr marL="609600" indent="-609600">
              <a:spcBef>
                <a:spcPct val="50000"/>
              </a:spcBef>
            </a:pPr>
            <a:r>
              <a:rPr lang="en-US" altLang="zh-CN" sz="2800" b="1" dirty="0" smtClean="0">
                <a:solidFill>
                  <a:srgbClr val="DE0000"/>
                </a:solidFill>
                <a:latin typeface="宋体" panose="02010600030101010101" pitchFamily="2" charset="-122"/>
              </a:rPr>
              <a:t>7.Posix</a:t>
            </a:r>
            <a:r>
              <a:rPr lang="zh-CN" altLang="en-US" sz="2800" b="1" dirty="0" smtClean="0">
                <a:solidFill>
                  <a:srgbClr val="DE0000"/>
                </a:solidFill>
                <a:latin typeface="宋体" panose="02010600030101010101" pitchFamily="2" charset="-122"/>
              </a:rPr>
              <a:t>信号量</a:t>
            </a:r>
            <a:endParaRPr lang="zh-CN" altLang="en-US" sz="2800" b="1" dirty="0">
              <a:solidFill>
                <a:srgbClr val="DE0000"/>
              </a:solidFill>
              <a:latin typeface="宋体" panose="02010600030101010101" pitchFamily="2" charset="-122"/>
            </a:endParaRPr>
          </a:p>
        </p:txBody>
      </p:sp>
      <p:sp>
        <p:nvSpPr>
          <p:cNvPr id="12" name="矩形 11"/>
          <p:cNvSpPr/>
          <p:nvPr/>
        </p:nvSpPr>
        <p:spPr>
          <a:xfrm>
            <a:off x="2267744" y="4462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
        <p:nvSpPr>
          <p:cNvPr id="19" name="矩形 18"/>
          <p:cNvSpPr/>
          <p:nvPr/>
        </p:nvSpPr>
        <p:spPr>
          <a:xfrm>
            <a:off x="611560" y="3284984"/>
            <a:ext cx="6480720" cy="1446550"/>
          </a:xfrm>
          <a:prstGeom prst="rect">
            <a:avLst/>
          </a:prstGeom>
        </p:spPr>
        <p:txBody>
          <a:bodyPr wrap="square">
            <a:spAutoFit/>
          </a:bodyPr>
          <a:lstStyle/>
          <a:p>
            <a:pPr>
              <a:spcBef>
                <a:spcPct val="50000"/>
              </a:spcBef>
              <a:buFont typeface="Wingdings" panose="05000000000000000000" pitchFamily="2" charset="2"/>
              <a:buChar char="l"/>
            </a:pPr>
            <a:r>
              <a:rPr lang="zh-CN" altLang="en-US" sz="2200" dirty="0" smtClean="0"/>
              <a:t> 必须包含头文件：</a:t>
            </a:r>
            <a:r>
              <a:rPr lang="en-US" altLang="zh-CN" sz="2200" dirty="0" smtClean="0"/>
              <a:t>#include &lt;</a:t>
            </a:r>
            <a:r>
              <a:rPr lang="en-US" altLang="zh-CN" sz="2200" dirty="0" err="1" smtClean="0"/>
              <a:t>semaphore.h</a:t>
            </a:r>
            <a:r>
              <a:rPr lang="en-US" altLang="zh-CN" sz="2200" dirty="0" smtClean="0"/>
              <a:t>&gt; </a:t>
            </a:r>
            <a:endParaRPr lang="en-US" altLang="zh-CN" sz="2200" dirty="0" smtClean="0"/>
          </a:p>
          <a:p>
            <a:pPr>
              <a:spcBef>
                <a:spcPct val="50000"/>
              </a:spcBef>
              <a:buFont typeface="Wingdings" panose="05000000000000000000" pitchFamily="2" charset="2"/>
              <a:buChar char="l"/>
            </a:pPr>
            <a:r>
              <a:rPr lang="zh-CN" altLang="en-US" sz="2200" dirty="0" smtClean="0">
                <a:latin typeface="宋体" panose="02010600030101010101" pitchFamily="2" charset="-122"/>
              </a:rPr>
              <a:t> 编译时，需加上“</a:t>
            </a:r>
            <a:r>
              <a:rPr lang="en-US" altLang="zh-CN" sz="2200" dirty="0" smtClean="0">
                <a:latin typeface="宋体" panose="02010600030101010101" pitchFamily="2" charset="-122"/>
              </a:rPr>
              <a:t>-</a:t>
            </a:r>
            <a:r>
              <a:rPr lang="en-US" altLang="zh-CN" sz="2200" dirty="0" err="1" smtClean="0">
                <a:latin typeface="宋体" panose="02010600030101010101" pitchFamily="2" charset="-122"/>
              </a:rPr>
              <a:t>pthread</a:t>
            </a:r>
            <a:r>
              <a:rPr lang="en-US" altLang="zh-CN" sz="2200" dirty="0" smtClean="0">
                <a:latin typeface="宋体" panose="02010600030101010101" pitchFamily="2" charset="-122"/>
              </a:rPr>
              <a:t>”</a:t>
            </a:r>
            <a:r>
              <a:rPr lang="zh-CN" altLang="en-US" sz="2200" dirty="0" smtClean="0">
                <a:latin typeface="宋体" panose="02010600030101010101" pitchFamily="2" charset="-122"/>
              </a:rPr>
              <a:t>选项 </a:t>
            </a:r>
            <a:endParaRPr lang="zh-CN" altLang="en-US" sz="2200" dirty="0" smtClean="0">
              <a:latin typeface="宋体" panose="02010600030101010101" pitchFamily="2" charset="-122"/>
            </a:endParaRPr>
          </a:p>
          <a:p>
            <a:pPr>
              <a:spcBef>
                <a:spcPct val="50000"/>
              </a:spcBef>
            </a:pPr>
            <a:r>
              <a:rPr lang="zh-CN" altLang="en-US" sz="2200" dirty="0" smtClean="0">
                <a:latin typeface="宋体" panose="02010600030101010101" pitchFamily="2" charset="-122"/>
              </a:rPr>
              <a:t>  如：</a:t>
            </a:r>
            <a:r>
              <a:rPr lang="en-US" altLang="zh-CN" sz="2200" dirty="0" err="1" smtClean="0">
                <a:latin typeface="宋体" panose="02010600030101010101" pitchFamily="2" charset="-122"/>
              </a:rPr>
              <a:t>gcc</a:t>
            </a:r>
            <a:r>
              <a:rPr lang="en-US" altLang="zh-CN" sz="2200" dirty="0" smtClean="0">
                <a:latin typeface="宋体" panose="02010600030101010101" pitchFamily="2" charset="-122"/>
              </a:rPr>
              <a:t> –o test1 –</a:t>
            </a:r>
            <a:r>
              <a:rPr lang="en-US" altLang="zh-CN" sz="2200" dirty="0" err="1" smtClean="0">
                <a:latin typeface="宋体" panose="02010600030101010101" pitchFamily="2" charset="-122"/>
              </a:rPr>
              <a:t>pthread</a:t>
            </a:r>
            <a:r>
              <a:rPr lang="en-US" altLang="zh-CN" sz="2200" dirty="0" smtClean="0">
                <a:latin typeface="宋体" panose="02010600030101010101" pitchFamily="2" charset="-122"/>
              </a:rPr>
              <a:t> test1.c </a:t>
            </a:r>
            <a:endParaRPr lang="zh-CN" altLang="en-US" sz="2200" dirty="0" smtClean="0">
              <a:latin typeface="宋体" panose="02010600030101010101" pitchFamily="2" charset="-122"/>
            </a:endParaRPr>
          </a:p>
        </p:txBody>
      </p:sp>
      <p:sp>
        <p:nvSpPr>
          <p:cNvPr id="20" name="矩形 19"/>
          <p:cNvSpPr/>
          <p:nvPr/>
        </p:nvSpPr>
        <p:spPr>
          <a:xfrm>
            <a:off x="115888" y="1196752"/>
            <a:ext cx="2577950" cy="572464"/>
          </a:xfrm>
          <a:prstGeom prst="rect">
            <a:avLst/>
          </a:prstGeom>
        </p:spPr>
        <p:txBody>
          <a:bodyPr wrap="none">
            <a:spAutoFit/>
          </a:bodyPr>
          <a:lstStyle/>
          <a:p>
            <a:pPr lvl="1">
              <a:lnSpc>
                <a:spcPct val="130000"/>
              </a:lnSpc>
              <a:buFont typeface="Wingdings" panose="05000000000000000000" pitchFamily="2" charset="2"/>
              <a:buChar char="n"/>
              <a:defRPr/>
            </a:pPr>
            <a:r>
              <a:rPr lang="zh-CN" altLang="en-US" sz="2400" dirty="0" smtClean="0">
                <a:solidFill>
                  <a:srgbClr val="7030A0"/>
                </a:solidFill>
                <a:latin typeface="+mn-ea"/>
              </a:rPr>
              <a:t> 基本概念：</a:t>
            </a:r>
            <a:endParaRPr lang="en-US" altLang="zh-CN" sz="2200" dirty="0" smtClean="0">
              <a:solidFill>
                <a:srgbClr val="FF0000"/>
              </a:solidFill>
              <a:latin typeface="+mn-ea"/>
            </a:endParaRPr>
          </a:p>
        </p:txBody>
      </p:sp>
      <p:sp>
        <p:nvSpPr>
          <p:cNvPr id="6" name="矩形 5"/>
          <p:cNvSpPr/>
          <p:nvPr/>
        </p:nvSpPr>
        <p:spPr>
          <a:xfrm>
            <a:off x="1259632" y="1916832"/>
            <a:ext cx="4984057" cy="430887"/>
          </a:xfrm>
          <a:prstGeom prst="rect">
            <a:avLst/>
          </a:prstGeom>
        </p:spPr>
        <p:txBody>
          <a:bodyPr wrap="none">
            <a:spAutoFit/>
          </a:bodyPr>
          <a:lstStyle/>
          <a:p>
            <a:r>
              <a:rPr lang="zh-CN" altLang="en-US" sz="2200" dirty="0" smtClean="0">
                <a:solidFill>
                  <a:srgbClr val="008AF2"/>
                </a:solidFill>
              </a:rPr>
              <a:t>无名信号量</a:t>
            </a:r>
            <a:r>
              <a:rPr lang="zh-CN" altLang="en-US" sz="2200" dirty="0" smtClean="0">
                <a:solidFill>
                  <a:srgbClr val="000000"/>
                </a:solidFill>
              </a:rPr>
              <a:t>：</a:t>
            </a:r>
            <a:r>
              <a:rPr lang="zh-CN" altLang="en-US" dirty="0" smtClean="0"/>
              <a:t>线程间或相关进程间的同步</a:t>
            </a:r>
            <a:endParaRPr lang="zh-CN" altLang="en-US" dirty="0"/>
          </a:p>
        </p:txBody>
      </p:sp>
      <p:sp>
        <p:nvSpPr>
          <p:cNvPr id="7" name="矩形 6"/>
          <p:cNvSpPr/>
          <p:nvPr/>
        </p:nvSpPr>
        <p:spPr>
          <a:xfrm>
            <a:off x="1259632" y="2638073"/>
            <a:ext cx="5184576" cy="430887"/>
          </a:xfrm>
          <a:prstGeom prst="rect">
            <a:avLst/>
          </a:prstGeom>
        </p:spPr>
        <p:txBody>
          <a:bodyPr wrap="square">
            <a:spAutoFit/>
          </a:bodyPr>
          <a:lstStyle/>
          <a:p>
            <a:r>
              <a:rPr lang="zh-CN" altLang="en-US" sz="2200" dirty="0" smtClean="0">
                <a:solidFill>
                  <a:srgbClr val="008AF2"/>
                </a:solidFill>
              </a:rPr>
              <a:t>有名信号量</a:t>
            </a:r>
            <a:r>
              <a:rPr lang="zh-CN" altLang="en-US" sz="2200" dirty="0" smtClean="0">
                <a:solidFill>
                  <a:srgbClr val="000000"/>
                </a:solidFill>
              </a:rPr>
              <a:t>：</a:t>
            </a:r>
            <a:r>
              <a:rPr lang="zh-CN" altLang="en-US" dirty="0" smtClean="0"/>
              <a:t>线程或任意进程间的同步</a:t>
            </a:r>
            <a:endParaRPr lang="zh-CN" altLang="en-US" dirty="0"/>
          </a:p>
        </p:txBody>
      </p:sp>
      <p:sp>
        <p:nvSpPr>
          <p:cNvPr id="9" name="左大括号 8"/>
          <p:cNvSpPr/>
          <p:nvPr/>
        </p:nvSpPr>
        <p:spPr bwMode="auto">
          <a:xfrm>
            <a:off x="971600" y="2132856"/>
            <a:ext cx="261743" cy="792088"/>
          </a:xfrm>
          <a:prstGeom prst="leftBrac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11" name="直接连接符 10"/>
          <p:cNvCxnSpPr/>
          <p:nvPr/>
        </p:nvCxnSpPr>
        <p:spPr bwMode="auto">
          <a:xfrm>
            <a:off x="1475656" y="4725144"/>
            <a:ext cx="4464496" cy="0"/>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ox(in)">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 grpId="0"/>
      <p:bldP spid="7" grpId="0"/>
      <p:bldP spid="9"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8" name="Text Box 11"/>
          <p:cNvSpPr txBox="1">
            <a:spLocks noChangeArrowheads="1"/>
          </p:cNvSpPr>
          <p:nvPr/>
        </p:nvSpPr>
        <p:spPr bwMode="auto">
          <a:xfrm>
            <a:off x="395536" y="692696"/>
            <a:ext cx="7056784" cy="523220"/>
          </a:xfrm>
          <a:prstGeom prst="rect">
            <a:avLst/>
          </a:prstGeom>
          <a:noFill/>
          <a:ln w="9525" algn="ctr">
            <a:noFill/>
            <a:miter lim="800000"/>
          </a:ln>
        </p:spPr>
        <p:txBody>
          <a:bodyPr wrap="square">
            <a:spAutoFit/>
          </a:bodyPr>
          <a:lstStyle/>
          <a:p>
            <a:pPr marL="609600" indent="-609600">
              <a:spcBef>
                <a:spcPct val="50000"/>
              </a:spcBef>
            </a:pPr>
            <a:r>
              <a:rPr lang="en-US" altLang="zh-CN" sz="2800" b="1" dirty="0" smtClean="0">
                <a:solidFill>
                  <a:srgbClr val="DE0000"/>
                </a:solidFill>
                <a:latin typeface="宋体" panose="02010600030101010101" pitchFamily="2" charset="-122"/>
              </a:rPr>
              <a:t>7.Posix</a:t>
            </a:r>
            <a:r>
              <a:rPr lang="zh-CN" altLang="en-US" sz="2800" b="1" dirty="0" smtClean="0">
                <a:solidFill>
                  <a:srgbClr val="DE0000"/>
                </a:solidFill>
                <a:latin typeface="宋体" panose="02010600030101010101" pitchFamily="2" charset="-122"/>
              </a:rPr>
              <a:t>信号量</a:t>
            </a:r>
            <a:endParaRPr lang="zh-CN" altLang="en-US" sz="2800" b="1" dirty="0">
              <a:solidFill>
                <a:srgbClr val="DE0000"/>
              </a:solidFill>
              <a:latin typeface="宋体" panose="02010600030101010101" pitchFamily="2" charset="-122"/>
            </a:endParaRPr>
          </a:p>
        </p:txBody>
      </p:sp>
      <p:sp>
        <p:nvSpPr>
          <p:cNvPr id="12" name="矩形 11"/>
          <p:cNvSpPr/>
          <p:nvPr/>
        </p:nvSpPr>
        <p:spPr>
          <a:xfrm>
            <a:off x="2267744" y="4462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
        <p:nvSpPr>
          <p:cNvPr id="20" name="矩形 19"/>
          <p:cNvSpPr/>
          <p:nvPr/>
        </p:nvSpPr>
        <p:spPr>
          <a:xfrm>
            <a:off x="115888" y="1196752"/>
            <a:ext cx="4743606" cy="572464"/>
          </a:xfrm>
          <a:prstGeom prst="rect">
            <a:avLst/>
          </a:prstGeom>
        </p:spPr>
        <p:txBody>
          <a:bodyPr wrap="none">
            <a:spAutoFit/>
          </a:bodyPr>
          <a:lstStyle/>
          <a:p>
            <a:pPr lvl="1">
              <a:lnSpc>
                <a:spcPct val="130000"/>
              </a:lnSpc>
              <a:buFont typeface="Wingdings" panose="05000000000000000000" pitchFamily="2" charset="2"/>
              <a:buChar char="n"/>
              <a:defRPr/>
            </a:pPr>
            <a:r>
              <a:rPr lang="zh-CN" altLang="en-US" sz="2400" dirty="0" smtClean="0">
                <a:solidFill>
                  <a:srgbClr val="7030A0"/>
                </a:solidFill>
                <a:latin typeface="+mn-ea"/>
              </a:rPr>
              <a:t> 无名信号量相关系统调用：</a:t>
            </a:r>
            <a:endParaRPr lang="en-US" altLang="zh-CN" sz="2200" dirty="0" smtClean="0">
              <a:solidFill>
                <a:srgbClr val="FF0000"/>
              </a:solidFill>
              <a:latin typeface="+mn-ea"/>
            </a:endParaRPr>
          </a:p>
        </p:txBody>
      </p:sp>
      <p:sp>
        <p:nvSpPr>
          <p:cNvPr id="6" name="矩形 5"/>
          <p:cNvSpPr/>
          <p:nvPr/>
        </p:nvSpPr>
        <p:spPr>
          <a:xfrm>
            <a:off x="179512" y="1772816"/>
            <a:ext cx="8712968" cy="400110"/>
          </a:xfrm>
          <a:prstGeom prst="rect">
            <a:avLst/>
          </a:prstGeom>
        </p:spPr>
        <p:txBody>
          <a:bodyPr wrap="square">
            <a:spAutoFit/>
          </a:bodyPr>
          <a:lstStyle/>
          <a:p>
            <a:r>
              <a:rPr lang="zh-CN" altLang="en-US" dirty="0" smtClean="0"/>
              <a:t>（</a:t>
            </a:r>
            <a:r>
              <a:rPr lang="en-US" altLang="zh-CN" dirty="0" smtClean="0"/>
              <a:t>1</a:t>
            </a:r>
            <a:r>
              <a:rPr lang="zh-CN" altLang="en-US" dirty="0" smtClean="0"/>
              <a:t>）</a:t>
            </a:r>
            <a:r>
              <a:rPr lang="en-US" altLang="zh-CN" dirty="0" smtClean="0"/>
              <a:t> </a:t>
            </a:r>
            <a:r>
              <a:rPr lang="en-US" altLang="zh-CN" dirty="0" err="1" smtClean="0"/>
              <a:t>int</a:t>
            </a:r>
            <a:r>
              <a:rPr lang="en-US" altLang="zh-CN" dirty="0" smtClean="0"/>
              <a:t> </a:t>
            </a:r>
            <a:r>
              <a:rPr lang="en-US" altLang="zh-CN" dirty="0" err="1" smtClean="0"/>
              <a:t>sem_init</a:t>
            </a:r>
            <a:r>
              <a:rPr lang="en-US" altLang="zh-CN" dirty="0" smtClean="0"/>
              <a:t>(</a:t>
            </a:r>
            <a:r>
              <a:rPr lang="en-US" altLang="zh-CN" dirty="0" err="1" smtClean="0"/>
              <a:t>sem_t</a:t>
            </a:r>
            <a:r>
              <a:rPr lang="en-US" altLang="zh-CN" dirty="0" smtClean="0"/>
              <a:t> *</a:t>
            </a:r>
            <a:r>
              <a:rPr lang="en-US" altLang="zh-CN" dirty="0" err="1" smtClean="0"/>
              <a:t>sem</a:t>
            </a:r>
            <a:r>
              <a:rPr lang="en-US" altLang="zh-CN" dirty="0" smtClean="0"/>
              <a:t>, </a:t>
            </a:r>
            <a:r>
              <a:rPr lang="en-US" altLang="zh-CN" dirty="0" err="1" smtClean="0"/>
              <a:t>int</a:t>
            </a:r>
            <a:r>
              <a:rPr lang="en-US" altLang="zh-CN" dirty="0" smtClean="0"/>
              <a:t> </a:t>
            </a:r>
            <a:r>
              <a:rPr lang="en-US" altLang="zh-CN" dirty="0" err="1" smtClean="0"/>
              <a:t>pshared</a:t>
            </a:r>
            <a:r>
              <a:rPr lang="en-US" altLang="zh-CN" dirty="0" smtClean="0"/>
              <a:t>, unsigned </a:t>
            </a:r>
            <a:r>
              <a:rPr lang="en-US" altLang="zh-CN" dirty="0" err="1" smtClean="0"/>
              <a:t>int</a:t>
            </a:r>
            <a:r>
              <a:rPr lang="en-US" altLang="zh-CN" dirty="0" smtClean="0"/>
              <a:t> value)</a:t>
            </a:r>
            <a:endParaRPr lang="zh-CN" altLang="en-US" dirty="0"/>
          </a:p>
        </p:txBody>
      </p:sp>
      <p:sp>
        <p:nvSpPr>
          <p:cNvPr id="7" name="矩形 6"/>
          <p:cNvSpPr/>
          <p:nvPr/>
        </p:nvSpPr>
        <p:spPr>
          <a:xfrm>
            <a:off x="395536" y="2276872"/>
            <a:ext cx="7488832" cy="400110"/>
          </a:xfrm>
          <a:prstGeom prst="rect">
            <a:avLst/>
          </a:prstGeom>
        </p:spPr>
        <p:txBody>
          <a:bodyPr wrap="square">
            <a:spAutoFit/>
          </a:bodyPr>
          <a:lstStyle/>
          <a:p>
            <a:pPr>
              <a:buFont typeface="Wingdings" panose="05000000000000000000" pitchFamily="2" charset="2"/>
              <a:buChar char="l"/>
            </a:pPr>
            <a:r>
              <a:rPr lang="en-US" altLang="zh-CN" dirty="0" smtClean="0"/>
              <a:t> </a:t>
            </a:r>
            <a:r>
              <a:rPr lang="zh-CN" altLang="zh-CN" dirty="0" smtClean="0"/>
              <a:t>功能：创建一个新的无名信号量，并进行初始化。</a:t>
            </a:r>
            <a:endParaRPr lang="en-US" altLang="zh-CN" dirty="0" smtClean="0"/>
          </a:p>
        </p:txBody>
      </p:sp>
      <p:sp>
        <p:nvSpPr>
          <p:cNvPr id="8" name="矩形 7"/>
          <p:cNvSpPr/>
          <p:nvPr/>
        </p:nvSpPr>
        <p:spPr>
          <a:xfrm>
            <a:off x="179512" y="2708920"/>
            <a:ext cx="8712968" cy="400110"/>
          </a:xfrm>
          <a:prstGeom prst="rect">
            <a:avLst/>
          </a:prstGeom>
        </p:spPr>
        <p:txBody>
          <a:bodyPr wrap="square">
            <a:spAutoFit/>
          </a:bodyPr>
          <a:lstStyle/>
          <a:p>
            <a:r>
              <a:rPr lang="zh-CN" altLang="en-US" dirty="0" smtClean="0"/>
              <a:t>（</a:t>
            </a:r>
            <a:r>
              <a:rPr lang="en-US" altLang="zh-CN" dirty="0" smtClean="0"/>
              <a:t>2</a:t>
            </a:r>
            <a:r>
              <a:rPr lang="zh-CN" altLang="en-US" dirty="0" smtClean="0"/>
              <a:t>）</a:t>
            </a:r>
            <a:r>
              <a:rPr lang="en-US" altLang="zh-CN" dirty="0" smtClean="0"/>
              <a:t> </a:t>
            </a:r>
            <a:r>
              <a:rPr lang="pt-BR" altLang="zh-CN" dirty="0" smtClean="0"/>
              <a:t>int sem_getvalue(sem_t *sem, int *sval)</a:t>
            </a:r>
            <a:endParaRPr lang="zh-CN" altLang="en-US" dirty="0"/>
          </a:p>
        </p:txBody>
      </p:sp>
      <p:sp>
        <p:nvSpPr>
          <p:cNvPr id="9" name="矩形 8"/>
          <p:cNvSpPr/>
          <p:nvPr/>
        </p:nvSpPr>
        <p:spPr>
          <a:xfrm>
            <a:off x="395536" y="3212976"/>
            <a:ext cx="7488832" cy="400110"/>
          </a:xfrm>
          <a:prstGeom prst="rect">
            <a:avLst/>
          </a:prstGeom>
        </p:spPr>
        <p:txBody>
          <a:bodyPr wrap="square">
            <a:spAutoFit/>
          </a:bodyPr>
          <a:lstStyle/>
          <a:p>
            <a:pPr>
              <a:buFont typeface="Wingdings" panose="05000000000000000000" pitchFamily="2" charset="2"/>
              <a:buChar char="l"/>
            </a:pPr>
            <a:r>
              <a:rPr lang="en-US" altLang="zh-CN" dirty="0" smtClean="0"/>
              <a:t> </a:t>
            </a:r>
            <a:r>
              <a:rPr lang="zh-CN" altLang="zh-CN" dirty="0" smtClean="0"/>
              <a:t>功能：获取指定信号量当前值，并保存在</a:t>
            </a:r>
            <a:r>
              <a:rPr lang="pt-BR" altLang="zh-CN" dirty="0" smtClean="0"/>
              <a:t>sval</a:t>
            </a:r>
            <a:r>
              <a:rPr lang="zh-CN" altLang="zh-CN" dirty="0" smtClean="0"/>
              <a:t>中。</a:t>
            </a:r>
            <a:endParaRPr lang="en-US" altLang="zh-CN" dirty="0" smtClean="0"/>
          </a:p>
        </p:txBody>
      </p:sp>
      <p:sp>
        <p:nvSpPr>
          <p:cNvPr id="10" name="矩形 9"/>
          <p:cNvSpPr/>
          <p:nvPr/>
        </p:nvSpPr>
        <p:spPr>
          <a:xfrm>
            <a:off x="179512" y="3676961"/>
            <a:ext cx="8352928" cy="400110"/>
          </a:xfrm>
          <a:prstGeom prst="rect">
            <a:avLst/>
          </a:prstGeom>
        </p:spPr>
        <p:txBody>
          <a:bodyPr wrap="square">
            <a:spAutoFit/>
          </a:bodyPr>
          <a:lstStyle/>
          <a:p>
            <a:r>
              <a:rPr lang="zh-CN" altLang="en-US" dirty="0" smtClean="0"/>
              <a:t>（</a:t>
            </a:r>
            <a:r>
              <a:rPr lang="en-US" altLang="zh-CN" dirty="0" smtClean="0"/>
              <a:t>3</a:t>
            </a:r>
            <a:r>
              <a:rPr lang="zh-CN" altLang="en-US" dirty="0" smtClean="0"/>
              <a:t>）</a:t>
            </a:r>
            <a:r>
              <a:rPr lang="en-US" altLang="zh-CN" dirty="0" smtClean="0"/>
              <a:t> </a:t>
            </a:r>
            <a:r>
              <a:rPr lang="pt-BR" altLang="zh-CN" dirty="0" smtClean="0"/>
              <a:t>int sem_wait(sem_t *sem)</a:t>
            </a:r>
            <a:endParaRPr lang="zh-CN" altLang="en-US" dirty="0"/>
          </a:p>
        </p:txBody>
      </p:sp>
      <p:sp>
        <p:nvSpPr>
          <p:cNvPr id="11" name="矩形 10"/>
          <p:cNvSpPr/>
          <p:nvPr/>
        </p:nvSpPr>
        <p:spPr>
          <a:xfrm>
            <a:off x="395536" y="4077072"/>
            <a:ext cx="7128792" cy="400110"/>
          </a:xfrm>
          <a:prstGeom prst="rect">
            <a:avLst/>
          </a:prstGeom>
        </p:spPr>
        <p:txBody>
          <a:bodyPr wrap="square">
            <a:spAutoFit/>
          </a:bodyPr>
          <a:lstStyle/>
          <a:p>
            <a:pPr>
              <a:buFont typeface="Wingdings" panose="05000000000000000000" pitchFamily="2" charset="2"/>
              <a:buChar char="l"/>
            </a:pPr>
            <a:r>
              <a:rPr lang="en-US" altLang="zh-CN" dirty="0" smtClean="0"/>
              <a:t> </a:t>
            </a:r>
            <a:r>
              <a:rPr lang="zh-CN" altLang="zh-CN" dirty="0" smtClean="0"/>
              <a:t>功能：申请资源，执行信号量的</a:t>
            </a:r>
            <a:r>
              <a:rPr lang="pt-BR" altLang="zh-CN" dirty="0" smtClean="0"/>
              <a:t>wait()</a:t>
            </a:r>
            <a:r>
              <a:rPr lang="zh-CN" altLang="zh-CN" dirty="0" smtClean="0"/>
              <a:t>操作</a:t>
            </a:r>
            <a:endParaRPr lang="en-US" altLang="zh-CN" dirty="0" smtClean="0"/>
          </a:p>
        </p:txBody>
      </p:sp>
      <p:sp>
        <p:nvSpPr>
          <p:cNvPr id="13" name="矩形 12"/>
          <p:cNvSpPr/>
          <p:nvPr/>
        </p:nvSpPr>
        <p:spPr>
          <a:xfrm>
            <a:off x="179512" y="4500988"/>
            <a:ext cx="8352928" cy="400110"/>
          </a:xfrm>
          <a:prstGeom prst="rect">
            <a:avLst/>
          </a:prstGeom>
        </p:spPr>
        <p:txBody>
          <a:bodyPr wrap="square">
            <a:spAutoFit/>
          </a:bodyPr>
          <a:lstStyle/>
          <a:p>
            <a:r>
              <a:rPr lang="zh-CN" altLang="en-US" dirty="0" smtClean="0"/>
              <a:t>（</a:t>
            </a:r>
            <a:r>
              <a:rPr lang="en-US" altLang="zh-CN" dirty="0" smtClean="0"/>
              <a:t>4</a:t>
            </a:r>
            <a:r>
              <a:rPr lang="zh-CN" altLang="en-US" dirty="0" smtClean="0"/>
              <a:t>）</a:t>
            </a:r>
            <a:r>
              <a:rPr lang="en-US" altLang="zh-CN" dirty="0" smtClean="0"/>
              <a:t> </a:t>
            </a:r>
            <a:r>
              <a:rPr lang="en-US" altLang="zh-CN" dirty="0" err="1" smtClean="0"/>
              <a:t>int</a:t>
            </a:r>
            <a:r>
              <a:rPr lang="en-US" altLang="zh-CN" dirty="0" smtClean="0"/>
              <a:t> </a:t>
            </a:r>
            <a:r>
              <a:rPr lang="en-US" altLang="zh-CN" dirty="0" err="1" smtClean="0"/>
              <a:t>sem_trywait</a:t>
            </a:r>
            <a:r>
              <a:rPr lang="en-US" altLang="zh-CN" dirty="0" smtClean="0"/>
              <a:t>(</a:t>
            </a:r>
            <a:r>
              <a:rPr lang="en-US" altLang="zh-CN" dirty="0" err="1" smtClean="0"/>
              <a:t>sem_t</a:t>
            </a:r>
            <a:r>
              <a:rPr lang="en-US" altLang="zh-CN" dirty="0" smtClean="0"/>
              <a:t> *</a:t>
            </a:r>
            <a:r>
              <a:rPr lang="en-US" altLang="zh-CN" dirty="0" err="1" smtClean="0"/>
              <a:t>sem</a:t>
            </a:r>
            <a:r>
              <a:rPr lang="en-US" altLang="zh-CN" dirty="0" smtClean="0"/>
              <a:t>)</a:t>
            </a:r>
            <a:endParaRPr lang="zh-CN" altLang="en-US" dirty="0"/>
          </a:p>
        </p:txBody>
      </p:sp>
      <p:sp>
        <p:nvSpPr>
          <p:cNvPr id="14" name="矩形 13"/>
          <p:cNvSpPr/>
          <p:nvPr/>
        </p:nvSpPr>
        <p:spPr>
          <a:xfrm>
            <a:off x="395536" y="4901097"/>
            <a:ext cx="7128792" cy="400110"/>
          </a:xfrm>
          <a:prstGeom prst="rect">
            <a:avLst/>
          </a:prstGeom>
        </p:spPr>
        <p:txBody>
          <a:bodyPr wrap="square">
            <a:spAutoFit/>
          </a:bodyPr>
          <a:lstStyle/>
          <a:p>
            <a:pPr>
              <a:buFont typeface="Wingdings" panose="05000000000000000000" pitchFamily="2" charset="2"/>
              <a:buChar char="l"/>
            </a:pPr>
            <a:r>
              <a:rPr lang="en-US" altLang="zh-CN" dirty="0" smtClean="0"/>
              <a:t> </a:t>
            </a:r>
            <a:r>
              <a:rPr lang="zh-CN" altLang="zh-CN" dirty="0" smtClean="0"/>
              <a:t>功能：申请资源，执行信号量的</a:t>
            </a:r>
            <a:r>
              <a:rPr lang="pt-BR" altLang="zh-CN" dirty="0" smtClean="0"/>
              <a:t>wait()</a:t>
            </a:r>
            <a:r>
              <a:rPr lang="zh-CN" altLang="zh-CN" dirty="0" smtClean="0"/>
              <a:t>操作</a:t>
            </a:r>
            <a:endParaRPr lang="en-US" altLang="zh-CN" dirty="0" smtClean="0"/>
          </a:p>
        </p:txBody>
      </p:sp>
      <p:sp>
        <p:nvSpPr>
          <p:cNvPr id="15" name="矩形 14"/>
          <p:cNvSpPr/>
          <p:nvPr/>
        </p:nvSpPr>
        <p:spPr>
          <a:xfrm>
            <a:off x="179512" y="5293076"/>
            <a:ext cx="8712968" cy="707886"/>
          </a:xfrm>
          <a:prstGeom prst="rect">
            <a:avLst/>
          </a:prstGeom>
        </p:spPr>
        <p:txBody>
          <a:bodyPr wrap="square">
            <a:spAutoFit/>
          </a:bodyPr>
          <a:lstStyle/>
          <a:p>
            <a:r>
              <a:rPr lang="zh-CN" altLang="en-US" dirty="0" smtClean="0"/>
              <a:t>（</a:t>
            </a:r>
            <a:r>
              <a:rPr lang="en-US" altLang="zh-CN" dirty="0" smtClean="0"/>
              <a:t>5</a:t>
            </a:r>
            <a:r>
              <a:rPr lang="zh-CN" altLang="en-US" dirty="0" smtClean="0"/>
              <a:t>）</a:t>
            </a:r>
            <a:r>
              <a:rPr lang="en-US" altLang="zh-CN" dirty="0" smtClean="0"/>
              <a:t> </a:t>
            </a:r>
            <a:r>
              <a:rPr lang="pt-BR" altLang="zh-CN" dirty="0" smtClean="0"/>
              <a:t>int sem_timedwait(sem_t *sem, const struct timespec *abs_timeout)</a:t>
            </a:r>
            <a:endParaRPr lang="zh-CN" altLang="en-US" dirty="0"/>
          </a:p>
        </p:txBody>
      </p:sp>
      <p:sp>
        <p:nvSpPr>
          <p:cNvPr id="16" name="矩形 15"/>
          <p:cNvSpPr/>
          <p:nvPr/>
        </p:nvSpPr>
        <p:spPr>
          <a:xfrm>
            <a:off x="395536" y="6021288"/>
            <a:ext cx="7128792" cy="400110"/>
          </a:xfrm>
          <a:prstGeom prst="rect">
            <a:avLst/>
          </a:prstGeom>
        </p:spPr>
        <p:txBody>
          <a:bodyPr wrap="square">
            <a:spAutoFit/>
          </a:bodyPr>
          <a:lstStyle/>
          <a:p>
            <a:pPr>
              <a:buFont typeface="Wingdings" panose="05000000000000000000" pitchFamily="2" charset="2"/>
              <a:buChar char="l"/>
            </a:pPr>
            <a:r>
              <a:rPr lang="en-US" altLang="zh-CN" dirty="0" smtClean="0"/>
              <a:t> </a:t>
            </a:r>
            <a:r>
              <a:rPr lang="zh-CN" altLang="zh-CN" dirty="0" smtClean="0"/>
              <a:t>功能：申请资源，执行信号量的</a:t>
            </a:r>
            <a:r>
              <a:rPr lang="pt-BR" altLang="zh-CN" dirty="0" smtClean="0"/>
              <a:t>wait()</a:t>
            </a:r>
            <a:r>
              <a:rPr lang="zh-CN" altLang="zh-CN" dirty="0" smtClean="0"/>
              <a:t>操作</a:t>
            </a:r>
            <a:endParaRPr lang="en-US" altLang="zh-CN" dirty="0" smtClean="0"/>
          </a:p>
        </p:txBody>
      </p:sp>
    </p:spTree>
  </p:cSld>
  <p:clrMapOvr>
    <a:masterClrMapping/>
  </p:clrMapOvr>
  <p:transition>
    <p:fade/>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8" name="Text Box 11"/>
          <p:cNvSpPr txBox="1">
            <a:spLocks noChangeArrowheads="1"/>
          </p:cNvSpPr>
          <p:nvPr/>
        </p:nvSpPr>
        <p:spPr bwMode="auto">
          <a:xfrm>
            <a:off x="395536" y="692696"/>
            <a:ext cx="7056784" cy="523220"/>
          </a:xfrm>
          <a:prstGeom prst="rect">
            <a:avLst/>
          </a:prstGeom>
          <a:noFill/>
          <a:ln w="9525" algn="ctr">
            <a:noFill/>
            <a:miter lim="800000"/>
          </a:ln>
        </p:spPr>
        <p:txBody>
          <a:bodyPr wrap="square">
            <a:spAutoFit/>
          </a:bodyPr>
          <a:lstStyle/>
          <a:p>
            <a:pPr marL="609600" indent="-609600">
              <a:spcBef>
                <a:spcPct val="50000"/>
              </a:spcBef>
            </a:pPr>
            <a:r>
              <a:rPr lang="en-US" altLang="zh-CN" sz="2800" b="1" dirty="0" smtClean="0">
                <a:solidFill>
                  <a:srgbClr val="DE0000"/>
                </a:solidFill>
                <a:latin typeface="宋体" panose="02010600030101010101" pitchFamily="2" charset="-122"/>
              </a:rPr>
              <a:t>7.Posix</a:t>
            </a:r>
            <a:r>
              <a:rPr lang="zh-CN" altLang="en-US" sz="2800" b="1" dirty="0" smtClean="0">
                <a:solidFill>
                  <a:srgbClr val="DE0000"/>
                </a:solidFill>
                <a:latin typeface="宋体" panose="02010600030101010101" pitchFamily="2" charset="-122"/>
              </a:rPr>
              <a:t>信号量</a:t>
            </a:r>
            <a:endParaRPr lang="zh-CN" altLang="en-US" sz="2800" b="1" dirty="0">
              <a:solidFill>
                <a:srgbClr val="DE0000"/>
              </a:solidFill>
              <a:latin typeface="宋体" panose="02010600030101010101" pitchFamily="2" charset="-122"/>
            </a:endParaRPr>
          </a:p>
        </p:txBody>
      </p:sp>
      <p:sp>
        <p:nvSpPr>
          <p:cNvPr id="12" name="矩形 11"/>
          <p:cNvSpPr/>
          <p:nvPr/>
        </p:nvSpPr>
        <p:spPr>
          <a:xfrm>
            <a:off x="2267744" y="4462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
        <p:nvSpPr>
          <p:cNvPr id="20" name="矩形 19"/>
          <p:cNvSpPr/>
          <p:nvPr/>
        </p:nvSpPr>
        <p:spPr>
          <a:xfrm>
            <a:off x="115888" y="1196752"/>
            <a:ext cx="4743606" cy="572464"/>
          </a:xfrm>
          <a:prstGeom prst="rect">
            <a:avLst/>
          </a:prstGeom>
        </p:spPr>
        <p:txBody>
          <a:bodyPr wrap="none">
            <a:spAutoFit/>
          </a:bodyPr>
          <a:lstStyle/>
          <a:p>
            <a:pPr lvl="1">
              <a:lnSpc>
                <a:spcPct val="130000"/>
              </a:lnSpc>
              <a:buFont typeface="Wingdings" panose="05000000000000000000" pitchFamily="2" charset="2"/>
              <a:buChar char="n"/>
              <a:defRPr/>
            </a:pPr>
            <a:r>
              <a:rPr lang="zh-CN" altLang="en-US" sz="2400" dirty="0" smtClean="0">
                <a:solidFill>
                  <a:srgbClr val="7030A0"/>
                </a:solidFill>
                <a:latin typeface="+mn-ea"/>
              </a:rPr>
              <a:t> 无名信号量相关系统调用：</a:t>
            </a:r>
            <a:endParaRPr lang="en-US" altLang="zh-CN" sz="2200" dirty="0" smtClean="0">
              <a:solidFill>
                <a:srgbClr val="FF0000"/>
              </a:solidFill>
              <a:latin typeface="+mn-ea"/>
            </a:endParaRPr>
          </a:p>
        </p:txBody>
      </p:sp>
      <p:sp>
        <p:nvSpPr>
          <p:cNvPr id="6" name="矩形 5"/>
          <p:cNvSpPr/>
          <p:nvPr/>
        </p:nvSpPr>
        <p:spPr>
          <a:xfrm>
            <a:off x="179512" y="1772816"/>
            <a:ext cx="6696744" cy="400110"/>
          </a:xfrm>
          <a:prstGeom prst="rect">
            <a:avLst/>
          </a:prstGeom>
        </p:spPr>
        <p:txBody>
          <a:bodyPr wrap="square">
            <a:spAutoFit/>
          </a:bodyPr>
          <a:lstStyle/>
          <a:p>
            <a:r>
              <a:rPr lang="zh-CN" altLang="en-US" dirty="0" smtClean="0"/>
              <a:t>（</a:t>
            </a:r>
            <a:r>
              <a:rPr lang="en-US" altLang="zh-CN" dirty="0" smtClean="0"/>
              <a:t>6</a:t>
            </a:r>
            <a:r>
              <a:rPr lang="zh-CN" altLang="en-US" dirty="0" smtClean="0"/>
              <a:t>）</a:t>
            </a:r>
            <a:r>
              <a:rPr lang="en-US" altLang="zh-CN" dirty="0" smtClean="0"/>
              <a:t> </a:t>
            </a:r>
            <a:r>
              <a:rPr lang="pt-BR" altLang="zh-CN" dirty="0" smtClean="0"/>
              <a:t>int sem_post(sem_t *sem)</a:t>
            </a:r>
            <a:endParaRPr lang="zh-CN" altLang="en-US" dirty="0"/>
          </a:p>
        </p:txBody>
      </p:sp>
      <p:sp>
        <p:nvSpPr>
          <p:cNvPr id="7" name="矩形 6"/>
          <p:cNvSpPr/>
          <p:nvPr/>
        </p:nvSpPr>
        <p:spPr>
          <a:xfrm>
            <a:off x="395536" y="2276872"/>
            <a:ext cx="8352928" cy="707886"/>
          </a:xfrm>
          <a:prstGeom prst="rect">
            <a:avLst/>
          </a:prstGeom>
        </p:spPr>
        <p:txBody>
          <a:bodyPr wrap="square">
            <a:spAutoFit/>
          </a:bodyPr>
          <a:lstStyle/>
          <a:p>
            <a:pPr>
              <a:buFont typeface="Wingdings" panose="05000000000000000000" pitchFamily="2" charset="2"/>
              <a:buChar char="l"/>
            </a:pPr>
            <a:r>
              <a:rPr lang="en-US" altLang="zh-CN" dirty="0" smtClean="0"/>
              <a:t> </a:t>
            </a:r>
            <a:r>
              <a:rPr lang="zh-CN" altLang="zh-CN" dirty="0" smtClean="0"/>
              <a:t>功能：将指定信号量的值加</a:t>
            </a:r>
            <a:r>
              <a:rPr lang="pt-BR" altLang="zh-CN" dirty="0" smtClean="0"/>
              <a:t>1</a:t>
            </a:r>
            <a:r>
              <a:rPr lang="zh-CN" altLang="zh-CN" dirty="0" smtClean="0"/>
              <a:t>，若有线程</a:t>
            </a:r>
            <a:r>
              <a:rPr lang="pt-BR" altLang="zh-CN" dirty="0" smtClean="0"/>
              <a:t>/</a:t>
            </a:r>
            <a:r>
              <a:rPr lang="zh-CN" altLang="zh-CN" dirty="0" smtClean="0"/>
              <a:t>进程在等待，则会唤醒其中的一个线程</a:t>
            </a:r>
            <a:r>
              <a:rPr lang="pt-BR" altLang="zh-CN" dirty="0" smtClean="0"/>
              <a:t>/</a:t>
            </a:r>
            <a:r>
              <a:rPr lang="zh-CN" altLang="zh-CN" dirty="0" smtClean="0"/>
              <a:t>进程。</a:t>
            </a:r>
            <a:endParaRPr lang="en-US" altLang="zh-CN" dirty="0" smtClean="0"/>
          </a:p>
        </p:txBody>
      </p:sp>
      <p:sp>
        <p:nvSpPr>
          <p:cNvPr id="10" name="矩形 9"/>
          <p:cNvSpPr/>
          <p:nvPr/>
        </p:nvSpPr>
        <p:spPr>
          <a:xfrm>
            <a:off x="179512" y="3068960"/>
            <a:ext cx="8352928" cy="400110"/>
          </a:xfrm>
          <a:prstGeom prst="rect">
            <a:avLst/>
          </a:prstGeom>
        </p:spPr>
        <p:txBody>
          <a:bodyPr wrap="square">
            <a:spAutoFit/>
          </a:bodyPr>
          <a:lstStyle/>
          <a:p>
            <a:r>
              <a:rPr lang="zh-CN" altLang="en-US" dirty="0" smtClean="0"/>
              <a:t>（</a:t>
            </a:r>
            <a:r>
              <a:rPr lang="en-US" altLang="zh-CN" dirty="0" smtClean="0"/>
              <a:t>7</a:t>
            </a:r>
            <a:r>
              <a:rPr lang="zh-CN" altLang="en-US" dirty="0" smtClean="0"/>
              <a:t>）</a:t>
            </a:r>
            <a:r>
              <a:rPr lang="en-US" altLang="zh-CN" dirty="0" smtClean="0"/>
              <a:t> </a:t>
            </a:r>
            <a:r>
              <a:rPr lang="en-US" altLang="zh-CN" dirty="0" err="1" smtClean="0"/>
              <a:t>int</a:t>
            </a:r>
            <a:r>
              <a:rPr lang="en-US" altLang="zh-CN" dirty="0" smtClean="0"/>
              <a:t> </a:t>
            </a:r>
            <a:r>
              <a:rPr lang="en-US" altLang="zh-CN" dirty="0" err="1" smtClean="0"/>
              <a:t>sem_destroy</a:t>
            </a:r>
            <a:r>
              <a:rPr lang="en-US" altLang="zh-CN" dirty="0" smtClean="0"/>
              <a:t>(</a:t>
            </a:r>
            <a:r>
              <a:rPr lang="en-US" altLang="zh-CN" dirty="0" err="1" smtClean="0"/>
              <a:t>sem_t</a:t>
            </a:r>
            <a:r>
              <a:rPr lang="en-US" altLang="zh-CN" dirty="0" smtClean="0"/>
              <a:t> *</a:t>
            </a:r>
            <a:r>
              <a:rPr lang="en-US" altLang="zh-CN" dirty="0" err="1" smtClean="0"/>
              <a:t>sem</a:t>
            </a:r>
            <a:r>
              <a:rPr lang="en-US" altLang="zh-CN" dirty="0" smtClean="0"/>
              <a:t>)</a:t>
            </a:r>
            <a:endParaRPr lang="zh-CN" altLang="en-US" dirty="0"/>
          </a:p>
        </p:txBody>
      </p:sp>
      <p:sp>
        <p:nvSpPr>
          <p:cNvPr id="11" name="矩形 10"/>
          <p:cNvSpPr/>
          <p:nvPr/>
        </p:nvSpPr>
        <p:spPr>
          <a:xfrm>
            <a:off x="395536" y="3469069"/>
            <a:ext cx="6120680" cy="400110"/>
          </a:xfrm>
          <a:prstGeom prst="rect">
            <a:avLst/>
          </a:prstGeom>
        </p:spPr>
        <p:txBody>
          <a:bodyPr wrap="square">
            <a:spAutoFit/>
          </a:bodyPr>
          <a:lstStyle/>
          <a:p>
            <a:pPr>
              <a:buFont typeface="Wingdings" panose="05000000000000000000" pitchFamily="2" charset="2"/>
              <a:buChar char="l"/>
            </a:pPr>
            <a:r>
              <a:rPr lang="en-US" altLang="zh-CN" dirty="0" smtClean="0"/>
              <a:t> </a:t>
            </a:r>
            <a:r>
              <a:rPr lang="zh-CN" altLang="zh-CN" dirty="0" smtClean="0"/>
              <a:t>功能：删除由</a:t>
            </a:r>
            <a:r>
              <a:rPr lang="en-US" altLang="zh-CN" dirty="0" err="1" smtClean="0"/>
              <a:t>sem_init</a:t>
            </a:r>
            <a:r>
              <a:rPr lang="en-US" altLang="zh-CN" dirty="0" smtClean="0"/>
              <a:t>()</a:t>
            </a:r>
            <a:r>
              <a:rPr lang="zh-CN" altLang="zh-CN" dirty="0" smtClean="0"/>
              <a:t>创建的信号量</a:t>
            </a:r>
            <a:r>
              <a:rPr lang="en-US" altLang="zh-CN" dirty="0" err="1" smtClean="0"/>
              <a:t>sem</a:t>
            </a:r>
            <a:endParaRPr lang="en-US" altLang="zh-CN" dirty="0" smtClean="0"/>
          </a:p>
        </p:txBody>
      </p:sp>
    </p:spTree>
  </p:cSld>
  <p:clrMapOvr>
    <a:masterClrMapping/>
  </p:clrMapOvr>
  <p:transition>
    <p:fade/>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8" name="Text Box 11"/>
          <p:cNvSpPr txBox="1">
            <a:spLocks noChangeArrowheads="1"/>
          </p:cNvSpPr>
          <p:nvPr/>
        </p:nvSpPr>
        <p:spPr bwMode="auto">
          <a:xfrm>
            <a:off x="395536" y="692696"/>
            <a:ext cx="4248472" cy="523220"/>
          </a:xfrm>
          <a:prstGeom prst="rect">
            <a:avLst/>
          </a:prstGeom>
          <a:noFill/>
          <a:ln w="9525" algn="ctr">
            <a:noFill/>
            <a:miter lim="800000"/>
          </a:ln>
        </p:spPr>
        <p:txBody>
          <a:bodyPr wrap="square">
            <a:spAutoFit/>
          </a:bodyPr>
          <a:lstStyle/>
          <a:p>
            <a:pPr marL="609600" indent="-609600">
              <a:spcBef>
                <a:spcPct val="50000"/>
              </a:spcBef>
            </a:pPr>
            <a:r>
              <a:rPr lang="en-US" altLang="zh-CN" sz="2800" b="1" dirty="0" smtClean="0">
                <a:solidFill>
                  <a:srgbClr val="DE0000"/>
                </a:solidFill>
                <a:latin typeface="宋体" panose="02010600030101010101" pitchFamily="2" charset="-122"/>
              </a:rPr>
              <a:t>7.Posix</a:t>
            </a:r>
            <a:r>
              <a:rPr lang="zh-CN" altLang="en-US" sz="2800" b="1" dirty="0" smtClean="0">
                <a:solidFill>
                  <a:srgbClr val="DE0000"/>
                </a:solidFill>
                <a:latin typeface="宋体" panose="02010600030101010101" pitchFamily="2" charset="-122"/>
              </a:rPr>
              <a:t>信号量</a:t>
            </a:r>
            <a:endParaRPr lang="zh-CN" altLang="en-US" sz="2800" b="1" dirty="0">
              <a:solidFill>
                <a:srgbClr val="DE0000"/>
              </a:solidFill>
              <a:latin typeface="宋体" panose="02010600030101010101" pitchFamily="2" charset="-122"/>
            </a:endParaRPr>
          </a:p>
        </p:txBody>
      </p:sp>
      <p:sp>
        <p:nvSpPr>
          <p:cNvPr id="12" name="矩形 11"/>
          <p:cNvSpPr/>
          <p:nvPr/>
        </p:nvSpPr>
        <p:spPr>
          <a:xfrm>
            <a:off x="2267744" y="44626"/>
            <a:ext cx="5256584" cy="584775"/>
          </a:xfrm>
          <a:prstGeom prst="rect">
            <a:avLst/>
          </a:prstGeom>
        </p:spPr>
        <p:txBody>
          <a:bodyPr wrap="square">
            <a:spAutoFit/>
          </a:bodyPr>
          <a:lstStyle/>
          <a:p>
            <a:r>
              <a:rPr lang="en-US" altLang="zh-CN" sz="3200" kern="0" dirty="0" smtClean="0">
                <a:solidFill>
                  <a:srgbClr val="0000FF"/>
                </a:solidFill>
                <a:latin typeface="+mn-ea"/>
              </a:rPr>
              <a:t>3.4.5  Linux</a:t>
            </a:r>
            <a:r>
              <a:rPr lang="zh-CN" altLang="en-US" sz="3200" kern="0" dirty="0" smtClean="0">
                <a:solidFill>
                  <a:srgbClr val="0000FF"/>
                </a:solidFill>
                <a:latin typeface="+mn-ea"/>
              </a:rPr>
              <a:t>同步机制解析</a:t>
            </a:r>
            <a:endParaRPr lang="zh-CN" altLang="en-US" sz="3200" dirty="0"/>
          </a:p>
        </p:txBody>
      </p:sp>
      <p:sp>
        <p:nvSpPr>
          <p:cNvPr id="17" name="矩形 16"/>
          <p:cNvSpPr/>
          <p:nvPr/>
        </p:nvSpPr>
        <p:spPr>
          <a:xfrm>
            <a:off x="-36512" y="1196752"/>
            <a:ext cx="4743606" cy="572464"/>
          </a:xfrm>
          <a:prstGeom prst="rect">
            <a:avLst/>
          </a:prstGeom>
        </p:spPr>
        <p:txBody>
          <a:bodyPr wrap="none">
            <a:spAutoFit/>
          </a:bodyPr>
          <a:lstStyle/>
          <a:p>
            <a:pPr lvl="1">
              <a:lnSpc>
                <a:spcPct val="130000"/>
              </a:lnSpc>
              <a:buFont typeface="Wingdings" panose="05000000000000000000" pitchFamily="2" charset="2"/>
              <a:buChar char="n"/>
              <a:defRPr/>
            </a:pPr>
            <a:r>
              <a:rPr lang="zh-CN" altLang="en-US" sz="2400" dirty="0" smtClean="0">
                <a:solidFill>
                  <a:srgbClr val="7030A0"/>
                </a:solidFill>
                <a:latin typeface="+mn-ea"/>
              </a:rPr>
              <a:t> 有名信号量相关系统调用：</a:t>
            </a:r>
            <a:endParaRPr lang="en-US" altLang="zh-CN" sz="2200" dirty="0" smtClean="0">
              <a:solidFill>
                <a:srgbClr val="FF0000"/>
              </a:solidFill>
              <a:latin typeface="+mn-ea"/>
            </a:endParaRPr>
          </a:p>
        </p:txBody>
      </p:sp>
      <p:sp>
        <p:nvSpPr>
          <p:cNvPr id="18" name="矩形 17"/>
          <p:cNvSpPr/>
          <p:nvPr/>
        </p:nvSpPr>
        <p:spPr>
          <a:xfrm>
            <a:off x="323528" y="2852936"/>
            <a:ext cx="5760640" cy="400110"/>
          </a:xfrm>
          <a:prstGeom prst="rect">
            <a:avLst/>
          </a:prstGeom>
        </p:spPr>
        <p:txBody>
          <a:bodyPr wrap="square">
            <a:spAutoFit/>
          </a:bodyPr>
          <a:lstStyle/>
          <a:p>
            <a:r>
              <a:rPr lang="zh-CN" altLang="en-US" dirty="0" smtClean="0"/>
              <a:t>（</a:t>
            </a:r>
            <a:r>
              <a:rPr lang="en-US" altLang="zh-CN" dirty="0" smtClean="0"/>
              <a:t>2</a:t>
            </a:r>
            <a:r>
              <a:rPr lang="pt-BR" altLang="zh-CN" dirty="0" smtClean="0"/>
              <a:t> </a:t>
            </a:r>
            <a:r>
              <a:rPr lang="zh-CN" altLang="en-US" dirty="0" smtClean="0"/>
              <a:t>）</a:t>
            </a:r>
            <a:r>
              <a:rPr lang="pt-BR" altLang="zh-CN" dirty="0" smtClean="0"/>
              <a:t>int sem_close( sem_t *sem)</a:t>
            </a:r>
            <a:r>
              <a:rPr lang="en-US" altLang="zh-CN" dirty="0" smtClean="0"/>
              <a:t>)</a:t>
            </a:r>
            <a:endParaRPr lang="zh-CN" altLang="en-US" dirty="0"/>
          </a:p>
        </p:txBody>
      </p:sp>
      <p:sp>
        <p:nvSpPr>
          <p:cNvPr id="19" name="矩形 18"/>
          <p:cNvSpPr/>
          <p:nvPr/>
        </p:nvSpPr>
        <p:spPr>
          <a:xfrm>
            <a:off x="530630" y="3316922"/>
            <a:ext cx="6120680" cy="400110"/>
          </a:xfrm>
          <a:prstGeom prst="rect">
            <a:avLst/>
          </a:prstGeom>
        </p:spPr>
        <p:txBody>
          <a:bodyPr wrap="square">
            <a:spAutoFit/>
          </a:bodyPr>
          <a:lstStyle/>
          <a:p>
            <a:pPr>
              <a:buFont typeface="Wingdings" panose="05000000000000000000" pitchFamily="2" charset="2"/>
              <a:buChar char="l"/>
            </a:pPr>
            <a:r>
              <a:rPr lang="en-US" altLang="zh-CN" dirty="0" smtClean="0"/>
              <a:t> </a:t>
            </a:r>
            <a:r>
              <a:rPr lang="zh-CN" altLang="zh-CN" dirty="0" smtClean="0"/>
              <a:t>功能：将信号量引用计数减</a:t>
            </a:r>
            <a:r>
              <a:rPr lang="pt-BR" altLang="zh-CN" dirty="0" smtClean="0"/>
              <a:t>1</a:t>
            </a:r>
            <a:r>
              <a:rPr lang="zh-CN" altLang="zh-CN" dirty="0" smtClean="0"/>
              <a:t>，但并没有删除</a:t>
            </a:r>
            <a:endParaRPr lang="en-US" altLang="zh-CN" dirty="0" smtClean="0"/>
          </a:p>
        </p:txBody>
      </p:sp>
      <p:sp>
        <p:nvSpPr>
          <p:cNvPr id="13" name="矩形 12"/>
          <p:cNvSpPr/>
          <p:nvPr/>
        </p:nvSpPr>
        <p:spPr>
          <a:xfrm>
            <a:off x="323528" y="3777309"/>
            <a:ext cx="8352928" cy="400110"/>
          </a:xfrm>
          <a:prstGeom prst="rect">
            <a:avLst/>
          </a:prstGeom>
        </p:spPr>
        <p:txBody>
          <a:bodyPr wrap="square">
            <a:spAutoFit/>
          </a:bodyPr>
          <a:lstStyle/>
          <a:p>
            <a:r>
              <a:rPr lang="zh-CN" altLang="en-US" dirty="0" smtClean="0"/>
              <a:t>（</a:t>
            </a:r>
            <a:r>
              <a:rPr lang="en-US" altLang="zh-CN" dirty="0" smtClean="0"/>
              <a:t>3</a:t>
            </a:r>
            <a:r>
              <a:rPr lang="pt-BR" altLang="zh-CN" dirty="0" smtClean="0"/>
              <a:t> </a:t>
            </a:r>
            <a:r>
              <a:rPr lang="zh-CN" altLang="en-US" dirty="0" smtClean="0"/>
              <a:t>）</a:t>
            </a:r>
            <a:r>
              <a:rPr lang="pt-BR" altLang="zh-CN" dirty="0" smtClean="0"/>
              <a:t> int sem_unlink(const char *name)</a:t>
            </a:r>
            <a:endParaRPr lang="zh-CN" altLang="en-US" dirty="0"/>
          </a:p>
        </p:txBody>
      </p:sp>
      <p:sp>
        <p:nvSpPr>
          <p:cNvPr id="14" name="矩形 13"/>
          <p:cNvSpPr/>
          <p:nvPr/>
        </p:nvSpPr>
        <p:spPr>
          <a:xfrm>
            <a:off x="539552" y="4253026"/>
            <a:ext cx="6120680" cy="400110"/>
          </a:xfrm>
          <a:prstGeom prst="rect">
            <a:avLst/>
          </a:prstGeom>
        </p:spPr>
        <p:txBody>
          <a:bodyPr wrap="square">
            <a:spAutoFit/>
          </a:bodyPr>
          <a:lstStyle/>
          <a:p>
            <a:pPr>
              <a:buFont typeface="Wingdings" panose="05000000000000000000" pitchFamily="2" charset="2"/>
              <a:buChar char="l"/>
            </a:pPr>
            <a:r>
              <a:rPr lang="en-US" altLang="zh-CN" dirty="0" smtClean="0"/>
              <a:t> </a:t>
            </a:r>
            <a:r>
              <a:rPr lang="zh-CN" altLang="zh-CN" dirty="0" smtClean="0"/>
              <a:t>功能：从系统中彻底删除该信号量</a:t>
            </a:r>
            <a:endParaRPr lang="en-US" altLang="zh-CN" dirty="0" smtClean="0"/>
          </a:p>
        </p:txBody>
      </p:sp>
      <p:sp>
        <p:nvSpPr>
          <p:cNvPr id="15" name="矩形 14"/>
          <p:cNvSpPr/>
          <p:nvPr/>
        </p:nvSpPr>
        <p:spPr>
          <a:xfrm>
            <a:off x="35496" y="4995753"/>
            <a:ext cx="7560840" cy="1169551"/>
          </a:xfrm>
          <a:prstGeom prst="rect">
            <a:avLst/>
          </a:prstGeom>
        </p:spPr>
        <p:txBody>
          <a:bodyPr wrap="square">
            <a:spAutoFit/>
          </a:bodyPr>
          <a:lstStyle/>
          <a:p>
            <a:pPr marL="1168400" lvl="1" indent="-711200">
              <a:buFontTx/>
              <a:buNone/>
            </a:pPr>
            <a:r>
              <a:rPr lang="zh-CN" altLang="en-US" sz="2200" dirty="0" smtClean="0">
                <a:solidFill>
                  <a:srgbClr val="DE0000"/>
                </a:solidFill>
              </a:rPr>
              <a:t>以下操作函数与无名信号量完全相同：</a:t>
            </a:r>
            <a:endParaRPr lang="zh-CN" altLang="en-US" sz="2200" dirty="0" smtClean="0">
              <a:solidFill>
                <a:srgbClr val="DE0000"/>
              </a:solidFill>
            </a:endParaRPr>
          </a:p>
          <a:p>
            <a:pPr marL="1168400" lvl="1" indent="-711200"/>
            <a:r>
              <a:rPr lang="pt-BR" altLang="zh-CN" dirty="0" smtClean="0"/>
              <a:t>     sem_wait() </a:t>
            </a:r>
            <a:r>
              <a:rPr lang="zh-CN" altLang="en-US" dirty="0" smtClean="0"/>
              <a:t>，</a:t>
            </a:r>
            <a:r>
              <a:rPr lang="pt-BR" altLang="zh-CN" dirty="0" smtClean="0"/>
              <a:t>  sem_trywait()</a:t>
            </a:r>
            <a:r>
              <a:rPr lang="zh-CN" altLang="en-US" dirty="0" smtClean="0"/>
              <a:t>，</a:t>
            </a:r>
            <a:r>
              <a:rPr lang="pt-BR" altLang="zh-CN" dirty="0" smtClean="0"/>
              <a:t>   sem_timedwait()</a:t>
            </a:r>
            <a:endParaRPr lang="pt-BR" altLang="zh-CN" dirty="0" smtClean="0"/>
          </a:p>
          <a:p>
            <a:pPr marL="1168400" lvl="1" indent="-711200"/>
            <a:r>
              <a:rPr lang="pt-BR" altLang="zh-CN" dirty="0" smtClean="0"/>
              <a:t>     sem_post()</a:t>
            </a:r>
            <a:r>
              <a:rPr lang="zh-CN" altLang="en-US" dirty="0" smtClean="0"/>
              <a:t>，</a:t>
            </a:r>
            <a:r>
              <a:rPr lang="pt-BR" altLang="zh-CN" dirty="0" smtClean="0"/>
              <a:t>  sem_getvalue()</a:t>
            </a:r>
            <a:endParaRPr lang="zh-CN" altLang="en-US" dirty="0" smtClean="0"/>
          </a:p>
        </p:txBody>
      </p:sp>
      <p:sp>
        <p:nvSpPr>
          <p:cNvPr id="10" name="矩形 9"/>
          <p:cNvSpPr/>
          <p:nvPr/>
        </p:nvSpPr>
        <p:spPr>
          <a:xfrm>
            <a:off x="323528" y="1772816"/>
            <a:ext cx="8352928" cy="707886"/>
          </a:xfrm>
          <a:prstGeom prst="rect">
            <a:avLst/>
          </a:prstGeom>
        </p:spPr>
        <p:txBody>
          <a:bodyPr wrap="square">
            <a:spAutoFit/>
          </a:bodyPr>
          <a:lstStyle/>
          <a:p>
            <a:r>
              <a:rPr lang="zh-CN" altLang="en-US" dirty="0" smtClean="0"/>
              <a:t>（</a:t>
            </a:r>
            <a:r>
              <a:rPr lang="en-US" altLang="zh-CN" dirty="0" smtClean="0"/>
              <a:t>1</a:t>
            </a:r>
            <a:r>
              <a:rPr lang="pt-BR" altLang="zh-CN" dirty="0" smtClean="0"/>
              <a:t> </a:t>
            </a:r>
            <a:r>
              <a:rPr lang="zh-CN" altLang="en-US" dirty="0" smtClean="0"/>
              <a:t>）</a:t>
            </a:r>
            <a:r>
              <a:rPr lang="en-US" altLang="zh-CN" dirty="0" smtClean="0"/>
              <a:t> </a:t>
            </a:r>
            <a:r>
              <a:rPr lang="en-US" altLang="zh-CN" dirty="0" err="1" smtClean="0"/>
              <a:t>sem_t</a:t>
            </a:r>
            <a:r>
              <a:rPr lang="en-US" altLang="zh-CN" dirty="0" smtClean="0"/>
              <a:t> *</a:t>
            </a:r>
            <a:r>
              <a:rPr lang="en-US" altLang="zh-CN" dirty="0" err="1" smtClean="0"/>
              <a:t>sem_open</a:t>
            </a:r>
            <a:r>
              <a:rPr lang="en-US" altLang="zh-CN" dirty="0" smtClean="0"/>
              <a:t>(const char *name, </a:t>
            </a:r>
            <a:r>
              <a:rPr lang="en-US" altLang="zh-CN" dirty="0" err="1" smtClean="0"/>
              <a:t>int</a:t>
            </a:r>
            <a:r>
              <a:rPr lang="en-US" altLang="zh-CN" dirty="0" smtClean="0"/>
              <a:t> </a:t>
            </a:r>
            <a:r>
              <a:rPr lang="en-US" altLang="zh-CN" dirty="0" err="1" smtClean="0"/>
              <a:t>oflag</a:t>
            </a:r>
            <a:r>
              <a:rPr lang="en-US" altLang="zh-CN" dirty="0" smtClean="0"/>
              <a:t>, </a:t>
            </a:r>
            <a:r>
              <a:rPr lang="en-US" altLang="zh-CN" dirty="0" err="1" smtClean="0"/>
              <a:t>mode_t</a:t>
            </a:r>
            <a:r>
              <a:rPr lang="en-US" altLang="zh-CN" dirty="0" smtClean="0"/>
              <a:t> mode , </a:t>
            </a:r>
            <a:r>
              <a:rPr lang="en-US" altLang="zh-CN" dirty="0" err="1" smtClean="0"/>
              <a:t>int</a:t>
            </a:r>
            <a:r>
              <a:rPr lang="en-US" altLang="zh-CN" dirty="0" smtClean="0"/>
              <a:t> value);</a:t>
            </a:r>
            <a:endParaRPr lang="zh-CN" altLang="en-US" dirty="0"/>
          </a:p>
        </p:txBody>
      </p:sp>
      <p:sp>
        <p:nvSpPr>
          <p:cNvPr id="11" name="矩形 10"/>
          <p:cNvSpPr/>
          <p:nvPr/>
        </p:nvSpPr>
        <p:spPr>
          <a:xfrm>
            <a:off x="530630" y="2492896"/>
            <a:ext cx="7425746" cy="400110"/>
          </a:xfrm>
          <a:prstGeom prst="rect">
            <a:avLst/>
          </a:prstGeom>
        </p:spPr>
        <p:txBody>
          <a:bodyPr wrap="square">
            <a:spAutoFit/>
          </a:bodyPr>
          <a:lstStyle/>
          <a:p>
            <a:pPr>
              <a:buFont typeface="Wingdings" panose="05000000000000000000" pitchFamily="2" charset="2"/>
              <a:buChar char="l"/>
            </a:pPr>
            <a:r>
              <a:rPr lang="en-US" altLang="zh-CN" dirty="0" smtClean="0"/>
              <a:t> </a:t>
            </a:r>
            <a:r>
              <a:rPr lang="zh-CN" altLang="zh-CN" dirty="0" smtClean="0"/>
              <a:t>功能：创建或打开一个有名信号量</a:t>
            </a:r>
            <a:r>
              <a:rPr lang="zh-CN" altLang="en-US" dirty="0" smtClean="0"/>
              <a:t>，并将引用计数加</a:t>
            </a:r>
            <a:r>
              <a:rPr lang="en-US" altLang="zh-CN" dirty="0" smtClean="0"/>
              <a:t>1</a:t>
            </a:r>
            <a:endParaRPr lang="en-US" altLang="zh-CN" dirty="0" smtClean="0"/>
          </a:p>
        </p:txBody>
      </p:sp>
    </p:spTree>
  </p:cSld>
  <p:clrMapOvr>
    <a:masterClrMapping/>
  </p:clrMapOvr>
  <p:transition>
    <p:fade/>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body" idx="4294967295"/>
          </p:nvPr>
        </p:nvSpPr>
        <p:spPr>
          <a:xfrm>
            <a:off x="971602" y="1268760"/>
            <a:ext cx="5977359" cy="3599805"/>
          </a:xfrm>
        </p:spPr>
        <p:txBody>
          <a:bodyPr/>
          <a:lstStyle/>
          <a:p>
            <a:pPr>
              <a:spcBef>
                <a:spcPct val="50000"/>
              </a:spcBef>
              <a:buFontTx/>
              <a:buNone/>
            </a:pPr>
            <a:endParaRPr lang="zh-CN" altLang="en-US" sz="2400" b="1" dirty="0" smtClean="0">
              <a:solidFill>
                <a:srgbClr val="0000FF"/>
              </a:solidFill>
              <a:latin typeface="宋体" panose="02010600030101010101" pitchFamily="2" charset="-122"/>
            </a:endParaRPr>
          </a:p>
          <a:p>
            <a:pPr>
              <a:buFontTx/>
              <a:buNone/>
            </a:pPr>
            <a:r>
              <a:rPr lang="en-US" altLang="zh-CN" sz="2200" b="1" dirty="0" smtClean="0"/>
              <a:t>#include &lt;</a:t>
            </a:r>
            <a:r>
              <a:rPr lang="en-US" altLang="zh-CN" sz="2200" b="1" dirty="0" err="1" smtClean="0"/>
              <a:t>pthread.h</a:t>
            </a:r>
            <a:r>
              <a:rPr lang="en-US" altLang="zh-CN" sz="2200" b="1" dirty="0" smtClean="0"/>
              <a:t>&gt;</a:t>
            </a:r>
            <a:endParaRPr lang="en-US" altLang="zh-CN" sz="2200" b="1" dirty="0" smtClean="0"/>
          </a:p>
          <a:p>
            <a:pPr>
              <a:buFontTx/>
              <a:buNone/>
            </a:pPr>
            <a:r>
              <a:rPr lang="en-US" altLang="zh-CN" sz="2200" b="1" dirty="0" smtClean="0"/>
              <a:t>#include &lt;</a:t>
            </a:r>
            <a:r>
              <a:rPr lang="en-US" altLang="zh-CN" sz="2200" b="1" dirty="0" err="1" smtClean="0"/>
              <a:t>semaphore.h</a:t>
            </a:r>
            <a:r>
              <a:rPr lang="en-US" altLang="zh-CN" sz="2200" b="1" dirty="0" smtClean="0"/>
              <a:t>&gt;</a:t>
            </a:r>
            <a:endParaRPr lang="en-US" altLang="zh-CN" sz="2200" b="1" dirty="0" smtClean="0"/>
          </a:p>
          <a:p>
            <a:pPr>
              <a:buFontTx/>
              <a:buNone/>
            </a:pPr>
            <a:r>
              <a:rPr lang="en-US" altLang="zh-CN" sz="2200" b="1" dirty="0" smtClean="0"/>
              <a:t>#include &lt;sys/</a:t>
            </a:r>
            <a:r>
              <a:rPr lang="en-US" altLang="zh-CN" sz="2200" b="1" dirty="0" err="1" smtClean="0"/>
              <a:t>types.h</a:t>
            </a:r>
            <a:r>
              <a:rPr lang="en-US" altLang="zh-CN" sz="2200" b="1" dirty="0" smtClean="0"/>
              <a:t>&gt;</a:t>
            </a:r>
            <a:endParaRPr lang="en-US" altLang="zh-CN" sz="2200" b="1" dirty="0" smtClean="0"/>
          </a:p>
          <a:p>
            <a:pPr>
              <a:buFontTx/>
              <a:buNone/>
            </a:pPr>
            <a:r>
              <a:rPr lang="en-US" altLang="zh-CN" sz="2200" b="1" dirty="0" smtClean="0"/>
              <a:t>#include &lt;</a:t>
            </a:r>
            <a:r>
              <a:rPr lang="en-US" altLang="zh-CN" sz="2200" b="1" dirty="0" err="1" smtClean="0"/>
              <a:t>stdio.h</a:t>
            </a:r>
            <a:r>
              <a:rPr lang="en-US" altLang="zh-CN" sz="2200" b="1" dirty="0" smtClean="0"/>
              <a:t>&gt;</a:t>
            </a:r>
            <a:endParaRPr lang="en-US" altLang="zh-CN" sz="2200" b="1" dirty="0" smtClean="0"/>
          </a:p>
          <a:p>
            <a:pPr>
              <a:buFontTx/>
              <a:buNone/>
            </a:pPr>
            <a:r>
              <a:rPr lang="en-US" altLang="zh-CN" sz="2200" b="1" dirty="0" smtClean="0"/>
              <a:t>#include &lt;</a:t>
            </a:r>
            <a:r>
              <a:rPr lang="en-US" altLang="zh-CN" sz="2200" b="1" dirty="0" err="1" smtClean="0"/>
              <a:t>unistd.h</a:t>
            </a:r>
            <a:r>
              <a:rPr lang="en-US" altLang="zh-CN" sz="2200" b="1" dirty="0" smtClean="0"/>
              <a:t>&gt;</a:t>
            </a:r>
            <a:endParaRPr lang="en-US" altLang="zh-CN" sz="2200" b="1" dirty="0" smtClean="0"/>
          </a:p>
          <a:p>
            <a:pPr>
              <a:buFontTx/>
              <a:buNone/>
            </a:pPr>
            <a:r>
              <a:rPr lang="en-US" altLang="zh-CN" sz="2200" b="1" dirty="0" smtClean="0"/>
              <a:t>  </a:t>
            </a:r>
            <a:r>
              <a:rPr lang="en-US" altLang="zh-CN" sz="2200" b="1" dirty="0" err="1" smtClean="0"/>
              <a:t>int</a:t>
            </a:r>
            <a:r>
              <a:rPr lang="en-US" altLang="zh-CN" sz="2200" b="1" dirty="0" smtClean="0"/>
              <a:t> number;   // </a:t>
            </a:r>
            <a:r>
              <a:rPr lang="zh-CN" altLang="en-US" sz="2200" b="1" dirty="0" smtClean="0"/>
              <a:t>被保护的全局变量</a:t>
            </a:r>
            <a:endParaRPr lang="zh-CN" altLang="en-US" sz="2200" b="1" dirty="0" smtClean="0"/>
          </a:p>
          <a:p>
            <a:pPr>
              <a:buFontTx/>
              <a:buNone/>
            </a:pPr>
            <a:r>
              <a:rPr lang="en-US" altLang="zh-CN" sz="2200" b="1" dirty="0" smtClean="0"/>
              <a:t>  </a:t>
            </a:r>
            <a:r>
              <a:rPr lang="en-US" altLang="zh-CN" sz="2200" b="1" dirty="0" err="1" smtClean="0"/>
              <a:t>sem_t</a:t>
            </a:r>
            <a:r>
              <a:rPr lang="en-US" altLang="zh-CN" sz="2200" b="1" dirty="0" smtClean="0"/>
              <a:t> </a:t>
            </a:r>
            <a:r>
              <a:rPr lang="en-US" altLang="zh-CN" sz="2200" b="1" dirty="0" err="1" smtClean="0"/>
              <a:t>sem_id</a:t>
            </a:r>
            <a:r>
              <a:rPr lang="en-US" altLang="zh-CN" sz="2200" b="1" dirty="0" smtClean="0"/>
              <a:t>;</a:t>
            </a:r>
            <a:endParaRPr lang="en-US" altLang="zh-CN" sz="2200" b="1" dirty="0" smtClean="0"/>
          </a:p>
          <a:p>
            <a:pPr>
              <a:buFontTx/>
              <a:buNone/>
            </a:pPr>
            <a:endParaRPr lang="zh-CN" altLang="en-US" sz="2400" b="1" dirty="0" smtClean="0"/>
          </a:p>
        </p:txBody>
      </p:sp>
      <p:sp>
        <p:nvSpPr>
          <p:cNvPr id="3" name="Text Box 11"/>
          <p:cNvSpPr txBox="1">
            <a:spLocks noChangeArrowheads="1"/>
          </p:cNvSpPr>
          <p:nvPr/>
        </p:nvSpPr>
        <p:spPr bwMode="auto">
          <a:xfrm>
            <a:off x="2483768" y="116632"/>
            <a:ext cx="4248472" cy="523220"/>
          </a:xfrm>
          <a:prstGeom prst="rect">
            <a:avLst/>
          </a:prstGeom>
          <a:noFill/>
          <a:ln w="9525" algn="ctr">
            <a:noFill/>
            <a:miter lim="800000"/>
          </a:ln>
        </p:spPr>
        <p:txBody>
          <a:bodyPr wrap="square">
            <a:spAutoFit/>
          </a:bodyPr>
          <a:lstStyle/>
          <a:p>
            <a:pPr marL="609600" indent="-609600">
              <a:spcBef>
                <a:spcPct val="50000"/>
              </a:spcBef>
            </a:pPr>
            <a:r>
              <a:rPr lang="en-US" altLang="zh-CN" sz="2800" b="1" dirty="0" smtClean="0">
                <a:solidFill>
                  <a:srgbClr val="DE0000"/>
                </a:solidFill>
                <a:latin typeface="宋体" panose="02010600030101010101" pitchFamily="2" charset="-122"/>
              </a:rPr>
              <a:t>7.Posix</a:t>
            </a:r>
            <a:r>
              <a:rPr lang="zh-CN" altLang="en-US" sz="2800" b="1" dirty="0" smtClean="0">
                <a:solidFill>
                  <a:srgbClr val="DE0000"/>
                </a:solidFill>
                <a:latin typeface="宋体" panose="02010600030101010101" pitchFamily="2" charset="-122"/>
              </a:rPr>
              <a:t>信号量</a:t>
            </a:r>
            <a:endParaRPr lang="zh-CN" altLang="en-US" sz="2800" b="1" dirty="0">
              <a:solidFill>
                <a:srgbClr val="DE0000"/>
              </a:solidFill>
              <a:latin typeface="宋体" panose="02010600030101010101" pitchFamily="2" charset="-122"/>
            </a:endParaRPr>
          </a:p>
        </p:txBody>
      </p:sp>
      <p:sp>
        <p:nvSpPr>
          <p:cNvPr id="4" name="矩形 3"/>
          <p:cNvSpPr/>
          <p:nvPr/>
        </p:nvSpPr>
        <p:spPr>
          <a:xfrm>
            <a:off x="539552" y="836713"/>
            <a:ext cx="3278462" cy="461665"/>
          </a:xfrm>
          <a:prstGeom prst="rect">
            <a:avLst/>
          </a:prstGeom>
        </p:spPr>
        <p:txBody>
          <a:bodyPr wrap="none">
            <a:spAutoFit/>
          </a:bodyPr>
          <a:lstStyle/>
          <a:p>
            <a:r>
              <a:rPr lang="zh-CN" altLang="en-US" sz="2400" dirty="0" smtClean="0">
                <a:solidFill>
                  <a:srgbClr val="0000FF"/>
                </a:solidFill>
                <a:latin typeface="宋体" panose="02010600030101010101" pitchFamily="2" charset="-122"/>
              </a:rPr>
              <a:t>无名信号量应用举例：</a:t>
            </a:r>
            <a:endParaRPr lang="zh-CN" altLang="en-US" sz="2400" dirty="0"/>
          </a:p>
        </p:txBody>
      </p:sp>
    </p:spTree>
  </p:cSld>
  <p:clrMapOvr>
    <a:masterClrMapping/>
  </p:clrMapOvr>
  <p:transition>
    <p:fade/>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body" idx="4294967295"/>
          </p:nvPr>
        </p:nvSpPr>
        <p:spPr>
          <a:xfrm>
            <a:off x="323530" y="692697"/>
            <a:ext cx="8281615" cy="5831929"/>
          </a:xfrm>
        </p:spPr>
        <p:txBody>
          <a:bodyPr/>
          <a:lstStyle/>
          <a:p>
            <a:pPr>
              <a:buFontTx/>
              <a:buNone/>
            </a:pPr>
            <a:r>
              <a:rPr lang="en-US" altLang="zh-CN" sz="2200" b="1" dirty="0" smtClean="0"/>
              <a:t>void* </a:t>
            </a:r>
            <a:r>
              <a:rPr lang="en-US" altLang="zh-CN" sz="2200" b="1" dirty="0" err="1" smtClean="0"/>
              <a:t>thread_one_fun</a:t>
            </a:r>
            <a:r>
              <a:rPr lang="en-US" altLang="zh-CN" sz="2200" b="1" dirty="0" smtClean="0"/>
              <a:t>(void *</a:t>
            </a:r>
            <a:r>
              <a:rPr lang="en-US" altLang="zh-CN" sz="2200" b="1" dirty="0" err="1" smtClean="0"/>
              <a:t>arg</a:t>
            </a:r>
            <a:r>
              <a:rPr lang="en-US" altLang="zh-CN" sz="2200" b="1" dirty="0" smtClean="0"/>
              <a:t>){</a:t>
            </a:r>
            <a:endParaRPr lang="en-US" altLang="zh-CN" sz="2200" b="1" dirty="0" smtClean="0"/>
          </a:p>
          <a:p>
            <a:pPr>
              <a:buFontTx/>
              <a:buNone/>
            </a:pPr>
            <a:r>
              <a:rPr lang="en-US" altLang="zh-CN" sz="2200" b="1" dirty="0" smtClean="0"/>
              <a:t>	</a:t>
            </a:r>
            <a:r>
              <a:rPr lang="en-US" altLang="zh-CN" sz="2200" b="1" dirty="0" err="1" smtClean="0"/>
              <a:t>sem_wait</a:t>
            </a:r>
            <a:r>
              <a:rPr lang="en-US" altLang="zh-CN" sz="2200" b="1" dirty="0" smtClean="0"/>
              <a:t>(&amp;</a:t>
            </a:r>
            <a:r>
              <a:rPr lang="en-US" altLang="zh-CN" sz="2200" b="1" dirty="0" err="1" smtClean="0"/>
              <a:t>sem_id</a:t>
            </a:r>
            <a:r>
              <a:rPr lang="en-US" altLang="zh-CN" sz="2200" b="1" dirty="0" smtClean="0"/>
              <a:t>);  //</a:t>
            </a:r>
            <a:r>
              <a:rPr lang="zh-CN" altLang="en-US" sz="2200" b="1" dirty="0" smtClean="0"/>
              <a:t>信号量的</a:t>
            </a:r>
            <a:r>
              <a:rPr lang="en-US" altLang="zh-CN" sz="2200" b="1" dirty="0" smtClean="0"/>
              <a:t>P</a:t>
            </a:r>
            <a:r>
              <a:rPr lang="zh-CN" altLang="en-US" sz="2200" b="1" dirty="0" smtClean="0"/>
              <a:t>操作：申请资源</a:t>
            </a:r>
            <a:endParaRPr lang="zh-CN" altLang="en-US" sz="2200" b="1" dirty="0" smtClean="0"/>
          </a:p>
          <a:p>
            <a:pPr>
              <a:buFontTx/>
              <a:buNone/>
            </a:pPr>
            <a:r>
              <a:rPr lang="en-US" altLang="zh-CN" sz="2200" b="1" dirty="0" smtClean="0"/>
              <a:t>	</a:t>
            </a:r>
            <a:r>
              <a:rPr lang="en-US" altLang="zh-CN" sz="2200" b="1" dirty="0" err="1" smtClean="0"/>
              <a:t>printf</a:t>
            </a:r>
            <a:r>
              <a:rPr lang="en-US" altLang="zh-CN" sz="2200" b="1" dirty="0" smtClean="0"/>
              <a:t>("</a:t>
            </a:r>
            <a:r>
              <a:rPr lang="en-US" altLang="zh-CN" sz="2200" b="1" dirty="0" err="1" smtClean="0"/>
              <a:t>thread_one</a:t>
            </a:r>
            <a:r>
              <a:rPr lang="en-US" altLang="zh-CN" sz="2200" b="1" dirty="0" smtClean="0"/>
              <a:t> have the semaphore\n");</a:t>
            </a:r>
            <a:endParaRPr lang="en-US" altLang="zh-CN" sz="2200" b="1" dirty="0" smtClean="0"/>
          </a:p>
          <a:p>
            <a:pPr>
              <a:buFontTx/>
              <a:buNone/>
            </a:pPr>
            <a:r>
              <a:rPr lang="en-US" altLang="zh-CN" sz="2200" b="1" dirty="0" smtClean="0"/>
              <a:t>	number++;</a:t>
            </a:r>
            <a:endParaRPr lang="en-US" altLang="zh-CN" sz="2200" b="1" dirty="0" smtClean="0"/>
          </a:p>
          <a:p>
            <a:pPr>
              <a:buFontTx/>
              <a:buNone/>
            </a:pPr>
            <a:r>
              <a:rPr lang="en-US" altLang="zh-CN" sz="2200" b="1" dirty="0" smtClean="0"/>
              <a:t>	</a:t>
            </a:r>
            <a:r>
              <a:rPr lang="en-US" altLang="zh-CN" sz="2200" b="1" dirty="0" err="1" smtClean="0"/>
              <a:t>printf</a:t>
            </a:r>
            <a:r>
              <a:rPr lang="en-US" altLang="zh-CN" sz="2200" b="1" dirty="0" smtClean="0"/>
              <a:t>("number = %d\</a:t>
            </a:r>
            <a:r>
              <a:rPr lang="en-US" altLang="zh-CN" sz="2200" b="1" dirty="0" err="1" smtClean="0"/>
              <a:t>n",number</a:t>
            </a:r>
            <a:r>
              <a:rPr lang="en-US" altLang="zh-CN" sz="2200" b="1" dirty="0" smtClean="0"/>
              <a:t>);</a:t>
            </a:r>
            <a:endParaRPr lang="en-US" altLang="zh-CN" sz="2200" b="1" dirty="0" smtClean="0"/>
          </a:p>
          <a:p>
            <a:pPr>
              <a:buFontTx/>
              <a:buNone/>
            </a:pPr>
            <a:r>
              <a:rPr lang="en-US" altLang="zh-CN" sz="2200" b="1" dirty="0" smtClean="0"/>
              <a:t>	</a:t>
            </a:r>
            <a:r>
              <a:rPr lang="en-US" altLang="zh-CN" sz="2200" b="1" dirty="0" err="1" smtClean="0"/>
              <a:t>sem_post</a:t>
            </a:r>
            <a:r>
              <a:rPr lang="en-US" altLang="zh-CN" sz="2200" b="1" dirty="0" smtClean="0"/>
              <a:t>(&amp;</a:t>
            </a:r>
            <a:r>
              <a:rPr lang="en-US" altLang="zh-CN" sz="2200" b="1" dirty="0" err="1" smtClean="0"/>
              <a:t>sem_id</a:t>
            </a:r>
            <a:r>
              <a:rPr lang="en-US" altLang="zh-CN" sz="2200" b="1" dirty="0" smtClean="0"/>
              <a:t>);   //</a:t>
            </a:r>
            <a:r>
              <a:rPr lang="zh-CN" altLang="en-US" sz="2200" b="1" dirty="0" smtClean="0"/>
              <a:t>信号量的</a:t>
            </a:r>
            <a:r>
              <a:rPr lang="en-US" altLang="zh-CN" sz="2200" b="1" dirty="0" smtClean="0"/>
              <a:t>V</a:t>
            </a:r>
            <a:r>
              <a:rPr lang="zh-CN" altLang="en-US" sz="2200" b="1" dirty="0" smtClean="0"/>
              <a:t>操作，释放资源</a:t>
            </a:r>
            <a:endParaRPr lang="zh-CN" altLang="en-US" sz="2200" b="1" dirty="0" smtClean="0"/>
          </a:p>
          <a:p>
            <a:pPr>
              <a:buFontTx/>
              <a:buNone/>
            </a:pPr>
            <a:r>
              <a:rPr lang="en-US" altLang="zh-CN" sz="2200" b="1" dirty="0" smtClean="0"/>
              <a:t>}</a:t>
            </a:r>
            <a:endParaRPr lang="en-US" altLang="zh-CN" sz="2200" b="1" dirty="0" smtClean="0"/>
          </a:p>
          <a:p>
            <a:pPr>
              <a:buFontTx/>
              <a:buNone/>
            </a:pPr>
            <a:r>
              <a:rPr lang="en-US" altLang="zh-CN" sz="2200" b="1" dirty="0" smtClean="0"/>
              <a:t>void* </a:t>
            </a:r>
            <a:r>
              <a:rPr lang="en-US" altLang="zh-CN" sz="2200" b="1" dirty="0" err="1" smtClean="0"/>
              <a:t>thread_two_fun</a:t>
            </a:r>
            <a:r>
              <a:rPr lang="en-US" altLang="zh-CN" sz="2200" b="1" dirty="0" smtClean="0"/>
              <a:t>(void *</a:t>
            </a:r>
            <a:r>
              <a:rPr lang="en-US" altLang="zh-CN" sz="2200" b="1" dirty="0" err="1" smtClean="0"/>
              <a:t>arg</a:t>
            </a:r>
            <a:r>
              <a:rPr lang="en-US" altLang="zh-CN" sz="2200" b="1" dirty="0" smtClean="0"/>
              <a:t>){</a:t>
            </a:r>
            <a:endParaRPr lang="en-US" altLang="zh-CN" sz="2200" b="1" dirty="0" smtClean="0"/>
          </a:p>
          <a:p>
            <a:pPr>
              <a:buFontTx/>
              <a:buNone/>
            </a:pPr>
            <a:r>
              <a:rPr lang="en-US" altLang="zh-CN" sz="2200" b="1" dirty="0" smtClean="0"/>
              <a:t>	</a:t>
            </a:r>
            <a:r>
              <a:rPr lang="en-US" altLang="zh-CN" sz="2200" b="1" dirty="0" err="1" smtClean="0"/>
              <a:t>sem_wait</a:t>
            </a:r>
            <a:r>
              <a:rPr lang="en-US" altLang="zh-CN" sz="2200" b="1" dirty="0" smtClean="0"/>
              <a:t>(&amp;</a:t>
            </a:r>
            <a:r>
              <a:rPr lang="en-US" altLang="zh-CN" sz="2200" b="1" dirty="0" err="1" smtClean="0"/>
              <a:t>sem_id</a:t>
            </a:r>
            <a:r>
              <a:rPr lang="en-US" altLang="zh-CN" sz="2200" b="1" dirty="0" smtClean="0"/>
              <a:t>);  </a:t>
            </a:r>
            <a:endParaRPr lang="zh-CN" altLang="en-US" sz="2200" b="1" dirty="0" smtClean="0"/>
          </a:p>
          <a:p>
            <a:pPr>
              <a:buFontTx/>
              <a:buNone/>
            </a:pPr>
            <a:r>
              <a:rPr lang="en-US" altLang="zh-CN" sz="2200" b="1" dirty="0" smtClean="0"/>
              <a:t>	</a:t>
            </a:r>
            <a:r>
              <a:rPr lang="en-US" altLang="zh-CN" sz="2200" b="1" dirty="0" err="1" smtClean="0"/>
              <a:t>printf</a:t>
            </a:r>
            <a:r>
              <a:rPr lang="en-US" altLang="zh-CN" sz="2200" b="1" dirty="0" smtClean="0"/>
              <a:t>("</a:t>
            </a:r>
            <a:r>
              <a:rPr lang="en-US" altLang="zh-CN" sz="2200" b="1" dirty="0" err="1" smtClean="0"/>
              <a:t>thread_two</a:t>
            </a:r>
            <a:r>
              <a:rPr lang="en-US" altLang="zh-CN" sz="2200" b="1" dirty="0" smtClean="0"/>
              <a:t> have the semaphore \n");</a:t>
            </a:r>
            <a:endParaRPr lang="en-US" altLang="zh-CN" sz="2200" b="1" dirty="0" smtClean="0"/>
          </a:p>
          <a:p>
            <a:pPr>
              <a:buFontTx/>
              <a:buNone/>
            </a:pPr>
            <a:r>
              <a:rPr lang="en-US" altLang="zh-CN" sz="2200" b="1" dirty="0" smtClean="0"/>
              <a:t>	number--;</a:t>
            </a:r>
            <a:endParaRPr lang="en-US" altLang="zh-CN" sz="2200" b="1" dirty="0" smtClean="0"/>
          </a:p>
          <a:p>
            <a:pPr>
              <a:buFontTx/>
              <a:buNone/>
            </a:pPr>
            <a:r>
              <a:rPr lang="en-US" altLang="zh-CN" sz="2200" b="1" dirty="0" smtClean="0"/>
              <a:t>	</a:t>
            </a:r>
            <a:r>
              <a:rPr lang="en-US" altLang="zh-CN" sz="2200" b="1" dirty="0" err="1" smtClean="0"/>
              <a:t>printf</a:t>
            </a:r>
            <a:r>
              <a:rPr lang="en-US" altLang="zh-CN" sz="2200" b="1" dirty="0" smtClean="0"/>
              <a:t>("number = %d\</a:t>
            </a:r>
            <a:r>
              <a:rPr lang="en-US" altLang="zh-CN" sz="2200" b="1" dirty="0" err="1" smtClean="0"/>
              <a:t>n",number</a:t>
            </a:r>
            <a:r>
              <a:rPr lang="en-US" altLang="zh-CN" sz="2200" b="1" dirty="0" smtClean="0"/>
              <a:t>);</a:t>
            </a:r>
            <a:endParaRPr lang="en-US" altLang="zh-CN" sz="2200" b="1" dirty="0" smtClean="0"/>
          </a:p>
          <a:p>
            <a:pPr>
              <a:buFontTx/>
              <a:buNone/>
            </a:pPr>
            <a:r>
              <a:rPr lang="en-US" altLang="zh-CN" sz="2200" b="1" dirty="0" smtClean="0"/>
              <a:t>	</a:t>
            </a:r>
            <a:r>
              <a:rPr lang="en-US" altLang="zh-CN" sz="2200" b="1" dirty="0" err="1" smtClean="0"/>
              <a:t>sem_post</a:t>
            </a:r>
            <a:r>
              <a:rPr lang="en-US" altLang="zh-CN" sz="2200" b="1" dirty="0" smtClean="0"/>
              <a:t>(&amp;</a:t>
            </a:r>
            <a:r>
              <a:rPr lang="en-US" altLang="zh-CN" sz="2200" b="1" dirty="0" err="1" smtClean="0"/>
              <a:t>sem_id</a:t>
            </a:r>
            <a:r>
              <a:rPr lang="en-US" altLang="zh-CN" sz="2200" b="1" dirty="0" smtClean="0"/>
              <a:t>);  </a:t>
            </a:r>
            <a:endParaRPr lang="zh-CN" altLang="en-US" sz="2200" b="1" dirty="0" smtClean="0"/>
          </a:p>
          <a:p>
            <a:pPr>
              <a:buFontTx/>
              <a:buNone/>
            </a:pPr>
            <a:r>
              <a:rPr lang="en-US" altLang="zh-CN" sz="2200" b="1" dirty="0" smtClean="0"/>
              <a:t>}</a:t>
            </a:r>
            <a:endParaRPr lang="zh-CN" altLang="en-US" sz="2200" b="1" dirty="0" smtClean="0"/>
          </a:p>
        </p:txBody>
      </p:sp>
      <p:sp>
        <p:nvSpPr>
          <p:cNvPr id="3" name="矩形 2"/>
          <p:cNvSpPr/>
          <p:nvPr/>
        </p:nvSpPr>
        <p:spPr>
          <a:xfrm>
            <a:off x="2771802" y="44625"/>
            <a:ext cx="4206601" cy="461665"/>
          </a:xfrm>
          <a:prstGeom prst="rect">
            <a:avLst/>
          </a:prstGeom>
        </p:spPr>
        <p:txBody>
          <a:bodyPr wrap="none">
            <a:spAutoFit/>
          </a:bodyPr>
          <a:lstStyle/>
          <a:p>
            <a:pPr>
              <a:spcBef>
                <a:spcPct val="50000"/>
              </a:spcBef>
              <a:buFontTx/>
              <a:buNone/>
            </a:pPr>
            <a:r>
              <a:rPr lang="zh-CN" altLang="en-US" sz="2400" dirty="0" smtClean="0">
                <a:solidFill>
                  <a:srgbClr val="0000FF"/>
                </a:solidFill>
                <a:latin typeface="宋体" panose="02010600030101010101" pitchFamily="2" charset="-122"/>
              </a:rPr>
              <a:t>无名信号量应用举例（续）：</a:t>
            </a:r>
            <a:endParaRPr lang="zh-CN" altLang="en-US" sz="2400" dirty="0" smtClean="0">
              <a:solidFill>
                <a:srgbClr val="0000FF"/>
              </a:solidFill>
              <a:latin typeface="宋体" panose="02010600030101010101" pitchFamily="2" charset="-122"/>
            </a:endParaRPr>
          </a:p>
        </p:txBody>
      </p:sp>
      <p:cxnSp>
        <p:nvCxnSpPr>
          <p:cNvPr id="5" name="直接连接符 4"/>
          <p:cNvCxnSpPr/>
          <p:nvPr/>
        </p:nvCxnSpPr>
        <p:spPr bwMode="auto">
          <a:xfrm>
            <a:off x="611560" y="1484784"/>
            <a:ext cx="2664296" cy="0"/>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 name="直接连接符 5"/>
          <p:cNvCxnSpPr/>
          <p:nvPr/>
        </p:nvCxnSpPr>
        <p:spPr bwMode="auto">
          <a:xfrm>
            <a:off x="763960" y="3140968"/>
            <a:ext cx="2664296" cy="0"/>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 name="直接连接符 6"/>
          <p:cNvCxnSpPr/>
          <p:nvPr/>
        </p:nvCxnSpPr>
        <p:spPr bwMode="auto">
          <a:xfrm>
            <a:off x="683568" y="4293096"/>
            <a:ext cx="2664296" cy="0"/>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 name="直接连接符 7"/>
          <p:cNvCxnSpPr/>
          <p:nvPr/>
        </p:nvCxnSpPr>
        <p:spPr bwMode="auto">
          <a:xfrm>
            <a:off x="763960" y="5877272"/>
            <a:ext cx="2664296" cy="0"/>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body" idx="4294967295"/>
          </p:nvPr>
        </p:nvSpPr>
        <p:spPr>
          <a:xfrm>
            <a:off x="395537" y="836713"/>
            <a:ext cx="8425631" cy="5039841"/>
          </a:xfrm>
        </p:spPr>
        <p:txBody>
          <a:bodyPr/>
          <a:lstStyle/>
          <a:p>
            <a:pPr>
              <a:lnSpc>
                <a:spcPct val="110000"/>
              </a:lnSpc>
              <a:buFontTx/>
              <a:buNone/>
            </a:pPr>
            <a:r>
              <a:rPr lang="en-US" altLang="zh-CN" sz="2200" b="1" dirty="0" err="1" smtClean="0"/>
              <a:t>int</a:t>
            </a:r>
            <a:r>
              <a:rPr lang="en-US" altLang="zh-CN" sz="2200" b="1" dirty="0" smtClean="0"/>
              <a:t> main(</a:t>
            </a:r>
            <a:r>
              <a:rPr lang="en-US" altLang="zh-CN" sz="2200" b="1" dirty="0" err="1" smtClean="0"/>
              <a:t>int</a:t>
            </a:r>
            <a:r>
              <a:rPr lang="en-US" altLang="zh-CN" sz="2200" b="1" dirty="0" smtClean="0"/>
              <a:t> </a:t>
            </a:r>
            <a:r>
              <a:rPr lang="en-US" altLang="zh-CN" sz="2200" b="1" dirty="0" err="1" smtClean="0"/>
              <a:t>argc,char</a:t>
            </a:r>
            <a:r>
              <a:rPr lang="en-US" altLang="zh-CN" sz="2200" b="1" dirty="0" smtClean="0"/>
              <a:t> *</a:t>
            </a:r>
            <a:r>
              <a:rPr lang="en-US" altLang="zh-CN" sz="2200" b="1" dirty="0" err="1" smtClean="0"/>
              <a:t>argv</a:t>
            </a:r>
            <a:r>
              <a:rPr lang="en-US" altLang="zh-CN" sz="2200" b="1" dirty="0" smtClean="0"/>
              <a:t>[])</a:t>
            </a:r>
            <a:endParaRPr lang="en-US" altLang="zh-CN" sz="2200" b="1" dirty="0" smtClean="0"/>
          </a:p>
          <a:p>
            <a:pPr>
              <a:lnSpc>
                <a:spcPct val="110000"/>
              </a:lnSpc>
              <a:buFontTx/>
              <a:buNone/>
            </a:pPr>
            <a:r>
              <a:rPr lang="en-US" altLang="zh-CN" sz="2200" b="1" dirty="0" smtClean="0"/>
              <a:t>{</a:t>
            </a:r>
            <a:endParaRPr lang="en-US" altLang="zh-CN" sz="2200" b="1" dirty="0" smtClean="0"/>
          </a:p>
          <a:p>
            <a:pPr>
              <a:lnSpc>
                <a:spcPct val="110000"/>
              </a:lnSpc>
              <a:buFontTx/>
              <a:buNone/>
            </a:pPr>
            <a:r>
              <a:rPr lang="en-US" altLang="zh-CN" sz="2200" b="1" dirty="0" smtClean="0"/>
              <a:t>    number = 1;</a:t>
            </a:r>
            <a:endParaRPr lang="en-US" altLang="zh-CN" sz="2200" b="1" dirty="0" smtClean="0"/>
          </a:p>
          <a:p>
            <a:pPr>
              <a:lnSpc>
                <a:spcPct val="110000"/>
              </a:lnSpc>
              <a:buFontTx/>
              <a:buNone/>
            </a:pPr>
            <a:r>
              <a:rPr lang="en-US" altLang="zh-CN" sz="2200" b="1" dirty="0" smtClean="0"/>
              <a:t>	</a:t>
            </a:r>
            <a:r>
              <a:rPr lang="en-US" altLang="zh-CN" sz="2200" b="1" dirty="0" err="1" smtClean="0"/>
              <a:t>pthread_t</a:t>
            </a:r>
            <a:r>
              <a:rPr lang="en-US" altLang="zh-CN" sz="2200" b="1" dirty="0" smtClean="0"/>
              <a:t> id1, id2;</a:t>
            </a:r>
            <a:endParaRPr lang="en-US" altLang="zh-CN" sz="2200" b="1" dirty="0" smtClean="0"/>
          </a:p>
          <a:p>
            <a:pPr>
              <a:lnSpc>
                <a:spcPct val="110000"/>
              </a:lnSpc>
              <a:buFontTx/>
              <a:buNone/>
            </a:pPr>
            <a:r>
              <a:rPr lang="en-US" altLang="zh-CN" sz="2200" b="1" dirty="0" smtClean="0"/>
              <a:t>    </a:t>
            </a:r>
            <a:r>
              <a:rPr lang="en-US" altLang="zh-CN" sz="2200" b="1" dirty="0" err="1" smtClean="0"/>
              <a:t>sem_init</a:t>
            </a:r>
            <a:r>
              <a:rPr lang="en-US" altLang="zh-CN" sz="2200" b="1" dirty="0" smtClean="0"/>
              <a:t>(&amp;</a:t>
            </a:r>
            <a:r>
              <a:rPr lang="en-US" altLang="zh-CN" sz="2200" b="1" dirty="0" err="1" smtClean="0"/>
              <a:t>sem_id</a:t>
            </a:r>
            <a:r>
              <a:rPr lang="en-US" altLang="zh-CN" sz="2200" b="1" dirty="0" smtClean="0"/>
              <a:t>, 0, 1);</a:t>
            </a:r>
            <a:endParaRPr lang="en-US" altLang="zh-CN" sz="2200" b="1" dirty="0" smtClean="0"/>
          </a:p>
          <a:p>
            <a:pPr>
              <a:lnSpc>
                <a:spcPct val="110000"/>
              </a:lnSpc>
              <a:buFontTx/>
              <a:buNone/>
            </a:pPr>
            <a:r>
              <a:rPr lang="en-US" altLang="zh-CN" sz="2200" b="1" dirty="0" smtClean="0"/>
              <a:t>	</a:t>
            </a:r>
            <a:r>
              <a:rPr lang="en-US" altLang="zh-CN" sz="2200" b="1" dirty="0" err="1" smtClean="0"/>
              <a:t>pthread_create</a:t>
            </a:r>
            <a:r>
              <a:rPr lang="en-US" altLang="zh-CN" sz="2200" b="1" dirty="0" smtClean="0"/>
              <a:t>(&amp;id1,NULL,thread_one_fun, NULL);</a:t>
            </a:r>
            <a:endParaRPr lang="en-US" altLang="zh-CN" sz="2200" b="1" dirty="0" smtClean="0"/>
          </a:p>
          <a:p>
            <a:pPr>
              <a:lnSpc>
                <a:spcPct val="110000"/>
              </a:lnSpc>
              <a:buFontTx/>
              <a:buNone/>
            </a:pPr>
            <a:r>
              <a:rPr lang="en-US" altLang="zh-CN" sz="2200" b="1" dirty="0" smtClean="0"/>
              <a:t>	</a:t>
            </a:r>
            <a:r>
              <a:rPr lang="en-US" altLang="zh-CN" sz="2200" b="1" dirty="0" err="1" smtClean="0"/>
              <a:t>pthread_create</a:t>
            </a:r>
            <a:r>
              <a:rPr lang="en-US" altLang="zh-CN" sz="2200" b="1" dirty="0" smtClean="0"/>
              <a:t>(&amp;id2,NULL,thread_two_fun, NULL);</a:t>
            </a:r>
            <a:endParaRPr lang="en-US" altLang="zh-CN" sz="2200" b="1" dirty="0" smtClean="0"/>
          </a:p>
          <a:p>
            <a:pPr>
              <a:lnSpc>
                <a:spcPct val="110000"/>
              </a:lnSpc>
              <a:buFontTx/>
              <a:buNone/>
            </a:pPr>
            <a:r>
              <a:rPr lang="en-US" altLang="zh-CN" sz="2200" b="1" dirty="0" smtClean="0"/>
              <a:t>	</a:t>
            </a:r>
            <a:r>
              <a:rPr lang="en-US" altLang="zh-CN" sz="2200" b="1" dirty="0" err="1" smtClean="0"/>
              <a:t>pthread_join</a:t>
            </a:r>
            <a:r>
              <a:rPr lang="en-US" altLang="zh-CN" sz="2200" b="1" dirty="0" smtClean="0"/>
              <a:t>(id1,NULL);</a:t>
            </a:r>
            <a:endParaRPr lang="en-US" altLang="zh-CN" sz="2200" b="1" dirty="0" smtClean="0"/>
          </a:p>
          <a:p>
            <a:pPr>
              <a:lnSpc>
                <a:spcPct val="110000"/>
              </a:lnSpc>
              <a:buFontTx/>
              <a:buNone/>
            </a:pPr>
            <a:r>
              <a:rPr lang="en-US" altLang="zh-CN" sz="2200" b="1" dirty="0" smtClean="0"/>
              <a:t>	</a:t>
            </a:r>
            <a:r>
              <a:rPr lang="en-US" altLang="zh-CN" sz="2200" b="1" dirty="0" err="1" smtClean="0"/>
              <a:t>pthread_join</a:t>
            </a:r>
            <a:r>
              <a:rPr lang="en-US" altLang="zh-CN" sz="2200" b="1" dirty="0" smtClean="0"/>
              <a:t>(id2,NULL);</a:t>
            </a:r>
            <a:endParaRPr lang="en-US" altLang="zh-CN" sz="2200" b="1" dirty="0" smtClean="0"/>
          </a:p>
          <a:p>
            <a:pPr>
              <a:lnSpc>
                <a:spcPct val="110000"/>
              </a:lnSpc>
              <a:buFontTx/>
              <a:buNone/>
            </a:pPr>
            <a:r>
              <a:rPr lang="en-US" altLang="zh-CN" sz="2200" b="1" dirty="0" smtClean="0"/>
              <a:t>	</a:t>
            </a:r>
            <a:r>
              <a:rPr lang="en-US" altLang="zh-CN" sz="2200" b="1" dirty="0" err="1" smtClean="0"/>
              <a:t>printf</a:t>
            </a:r>
            <a:r>
              <a:rPr lang="en-US" altLang="zh-CN" sz="2200" b="1" dirty="0" smtClean="0"/>
              <a:t>("main is over.\n");</a:t>
            </a:r>
            <a:endParaRPr lang="en-US" altLang="zh-CN" sz="2200" b="1" dirty="0" smtClean="0"/>
          </a:p>
          <a:p>
            <a:pPr>
              <a:lnSpc>
                <a:spcPct val="110000"/>
              </a:lnSpc>
              <a:buFontTx/>
              <a:buNone/>
            </a:pPr>
            <a:r>
              <a:rPr lang="en-US" altLang="zh-CN" sz="2200" b="1" dirty="0" smtClean="0"/>
              <a:t>	return 0;</a:t>
            </a:r>
            <a:endParaRPr lang="en-US" altLang="zh-CN" sz="2200" b="1" dirty="0" smtClean="0"/>
          </a:p>
          <a:p>
            <a:pPr>
              <a:lnSpc>
                <a:spcPct val="110000"/>
              </a:lnSpc>
              <a:buFontTx/>
              <a:buNone/>
            </a:pPr>
            <a:r>
              <a:rPr lang="en-US" altLang="zh-CN" sz="2200" b="1" dirty="0" smtClean="0"/>
              <a:t>}</a:t>
            </a:r>
            <a:endParaRPr lang="zh-CN" altLang="en-US" sz="2200" b="1" dirty="0" smtClean="0"/>
          </a:p>
        </p:txBody>
      </p:sp>
      <p:sp>
        <p:nvSpPr>
          <p:cNvPr id="3" name="矩形 2"/>
          <p:cNvSpPr/>
          <p:nvPr/>
        </p:nvSpPr>
        <p:spPr>
          <a:xfrm>
            <a:off x="2627786" y="260649"/>
            <a:ext cx="4206601" cy="461665"/>
          </a:xfrm>
          <a:prstGeom prst="rect">
            <a:avLst/>
          </a:prstGeom>
        </p:spPr>
        <p:txBody>
          <a:bodyPr wrap="none">
            <a:spAutoFit/>
          </a:bodyPr>
          <a:lstStyle/>
          <a:p>
            <a:pPr>
              <a:spcBef>
                <a:spcPct val="50000"/>
              </a:spcBef>
              <a:buFontTx/>
              <a:buNone/>
            </a:pPr>
            <a:r>
              <a:rPr lang="zh-CN" altLang="en-US" sz="2400" dirty="0" smtClean="0">
                <a:solidFill>
                  <a:srgbClr val="0000FF"/>
                </a:solidFill>
                <a:latin typeface="宋体" panose="02010600030101010101" pitchFamily="2" charset="-122"/>
              </a:rPr>
              <a:t>无名信号量应用举例（续）：</a:t>
            </a:r>
            <a:endParaRPr lang="zh-CN" altLang="en-US" sz="2400" dirty="0" smtClean="0">
              <a:solidFill>
                <a:srgbClr val="0000FF"/>
              </a:solidFill>
              <a:latin typeface="宋体" panose="02010600030101010101" pitchFamily="2" charset="-122"/>
            </a:endParaRPr>
          </a:p>
        </p:txBody>
      </p:sp>
      <p:cxnSp>
        <p:nvCxnSpPr>
          <p:cNvPr id="4" name="直接连接符 3"/>
          <p:cNvCxnSpPr/>
          <p:nvPr/>
        </p:nvCxnSpPr>
        <p:spPr bwMode="auto">
          <a:xfrm>
            <a:off x="827584" y="3429000"/>
            <a:ext cx="2664296" cy="0"/>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 name="直接连接符 4"/>
          <p:cNvCxnSpPr/>
          <p:nvPr/>
        </p:nvCxnSpPr>
        <p:spPr bwMode="auto">
          <a:xfrm>
            <a:off x="899592" y="4365104"/>
            <a:ext cx="2664296" cy="0"/>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8493125" y="6510337"/>
            <a:ext cx="376238" cy="707886"/>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b="0">
                <a:solidFill>
                  <a:schemeClr val="tx2"/>
                </a:solidFill>
                <a:latin typeface="Times New Roman" panose="02020603050405020304" pitchFamily="18" charset="0"/>
              </a:rPr>
              <a:t>18</a:t>
            </a:r>
            <a:endParaRPr lang="en-US" altLang="zh-CN" b="0">
              <a:solidFill>
                <a:schemeClr val="tx2"/>
              </a:solidFill>
              <a:latin typeface="Times New Roman" panose="02020603050405020304" pitchFamily="18" charset="0"/>
            </a:endParaRPr>
          </a:p>
        </p:txBody>
      </p:sp>
      <p:sp>
        <p:nvSpPr>
          <p:cNvPr id="22531" name="Rectangle 3"/>
          <p:cNvSpPr>
            <a:spLocks noChangeArrowheads="1"/>
          </p:cNvSpPr>
          <p:nvPr/>
        </p:nvSpPr>
        <p:spPr bwMode="auto">
          <a:xfrm>
            <a:off x="238127" y="779042"/>
            <a:ext cx="8607425" cy="1557349"/>
          </a:xfrm>
          <a:prstGeom prst="rect">
            <a:avLst/>
          </a:prstGeom>
          <a:noFill/>
          <a:ln w="9525">
            <a:noFill/>
            <a:miter lim="800000"/>
          </a:ln>
        </p:spPr>
        <p:txBody>
          <a:bodyPr>
            <a:spAutoFit/>
          </a:bodyPr>
          <a:lstStyle/>
          <a:p>
            <a:pPr marL="533400" indent="-533400">
              <a:lnSpc>
                <a:spcPct val="130000"/>
              </a:lnSpc>
              <a:spcBef>
                <a:spcPct val="30000"/>
              </a:spcBef>
              <a:buFont typeface="Wingdings" panose="05000000000000000000" pitchFamily="2" charset="2"/>
              <a:buNone/>
            </a:pPr>
            <a:r>
              <a:rPr lang="zh-CN" altLang="en-US" sz="2400" dirty="0" smtClean="0">
                <a:solidFill>
                  <a:srgbClr val="0000FF"/>
                </a:solidFill>
                <a:latin typeface="Times New Roman" panose="02020603050405020304" pitchFamily="18" charset="0"/>
              </a:rPr>
              <a:t>例：</a:t>
            </a:r>
            <a:r>
              <a:rPr lang="zh-CN" altLang="en-US" sz="2400" dirty="0">
                <a:solidFill>
                  <a:srgbClr val="0000FF"/>
                </a:solidFill>
                <a:latin typeface="Times New Roman" panose="02020603050405020304" pitchFamily="18" charset="0"/>
              </a:rPr>
              <a:t>讨论</a:t>
            </a:r>
            <a:r>
              <a:rPr lang="en-US" altLang="zh-CN" sz="24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个程序在</a:t>
            </a:r>
            <a:r>
              <a:rPr lang="zh-CN" altLang="en-US" sz="2400" dirty="0" smtClean="0">
                <a:solidFill>
                  <a:srgbClr val="0000FF"/>
                </a:solidFill>
                <a:latin typeface="Times New Roman" panose="02020603050405020304" pitchFamily="18" charset="0"/>
              </a:rPr>
              <a:t>不同操作系统</a:t>
            </a:r>
            <a:r>
              <a:rPr lang="zh-CN" altLang="en-US" sz="2400" dirty="0">
                <a:solidFill>
                  <a:srgbClr val="0000FF"/>
                </a:solidFill>
                <a:latin typeface="Times New Roman" panose="02020603050405020304" pitchFamily="18" charset="0"/>
              </a:rPr>
              <a:t>环境</a:t>
            </a:r>
            <a:r>
              <a:rPr lang="zh-CN" altLang="en-US" sz="2400" dirty="0" smtClean="0">
                <a:solidFill>
                  <a:srgbClr val="0000FF"/>
                </a:solidFill>
                <a:latin typeface="Times New Roman" panose="02020603050405020304" pitchFamily="18" charset="0"/>
              </a:rPr>
              <a:t>中的运行情况</a:t>
            </a:r>
            <a:endParaRPr lang="zh-CN" altLang="en-US" sz="2400" dirty="0">
              <a:solidFill>
                <a:srgbClr val="0000FF"/>
              </a:solidFill>
              <a:latin typeface="Times New Roman" panose="02020603050405020304" pitchFamily="18" charset="0"/>
            </a:endParaRPr>
          </a:p>
          <a:p>
            <a:pPr marL="533400" indent="-533400">
              <a:lnSpc>
                <a:spcPct val="130000"/>
              </a:lnSpc>
              <a:spcBef>
                <a:spcPct val="30000"/>
              </a:spcBef>
              <a:buFont typeface="Wingdings" panose="05000000000000000000" pitchFamily="2" charset="2"/>
              <a:buNone/>
            </a:pPr>
            <a:r>
              <a:rPr lang="zh-CN" altLang="en-US" b="0" dirty="0">
                <a:latin typeface="Times New Roman" panose="02020603050405020304" pitchFamily="18" charset="0"/>
              </a:rPr>
              <a:t>     </a:t>
            </a:r>
            <a:r>
              <a:rPr lang="zh-CN" altLang="en-US" b="0" dirty="0" smtClean="0">
                <a:latin typeface="Times New Roman" panose="02020603050405020304" pitchFamily="18" charset="0"/>
              </a:rPr>
              <a:t> </a:t>
            </a:r>
            <a:r>
              <a:rPr lang="zh-CN" altLang="en-US" dirty="0" smtClean="0">
                <a:latin typeface="Times New Roman" panose="02020603050405020304" pitchFamily="18" charset="0"/>
              </a:rPr>
              <a:t>程序</a:t>
            </a:r>
            <a:r>
              <a:rPr lang="en-US" altLang="zh-CN" dirty="0" smtClean="0">
                <a:latin typeface="Times New Roman" panose="02020603050405020304" pitchFamily="18" charset="0"/>
              </a:rPr>
              <a:t>A</a:t>
            </a:r>
            <a:r>
              <a:rPr lang="zh-CN" altLang="en-US" dirty="0" smtClean="0">
                <a:latin typeface="Times New Roman" panose="02020603050405020304" pitchFamily="18" charset="0"/>
              </a:rPr>
              <a:t>：</a:t>
            </a:r>
            <a:r>
              <a:rPr lang="zh-CN" altLang="en-US" dirty="0">
                <a:latin typeface="Times New Roman" panose="02020603050405020304" pitchFamily="18" charset="0"/>
              </a:rPr>
              <a:t>打印工资报表的程序；</a:t>
            </a:r>
            <a:endParaRPr lang="zh-CN" altLang="en-US" dirty="0">
              <a:latin typeface="Times New Roman" panose="02020603050405020304" pitchFamily="18" charset="0"/>
            </a:endParaRPr>
          </a:p>
          <a:p>
            <a:pPr marL="533400" indent="-533400">
              <a:lnSpc>
                <a:spcPct val="130000"/>
              </a:lnSpc>
              <a:spcBef>
                <a:spcPct val="30000"/>
              </a:spcBef>
              <a:buFont typeface="Wingdings" panose="05000000000000000000" pitchFamily="2" charset="2"/>
              <a:buNone/>
            </a:pPr>
            <a:r>
              <a:rPr lang="zh-CN" altLang="en-US" dirty="0">
                <a:latin typeface="Times New Roman" panose="02020603050405020304" pitchFamily="18" charset="0"/>
              </a:rPr>
              <a:t>      </a:t>
            </a:r>
            <a:r>
              <a:rPr lang="zh-CN" altLang="en-US" dirty="0" smtClean="0">
                <a:latin typeface="Times New Roman" panose="02020603050405020304" pitchFamily="18" charset="0"/>
              </a:rPr>
              <a:t>程序</a:t>
            </a:r>
            <a:r>
              <a:rPr lang="en-US" altLang="zh-CN" dirty="0" smtClean="0">
                <a:latin typeface="Times New Roman" panose="02020603050405020304" pitchFamily="18" charset="0"/>
              </a:rPr>
              <a:t>B</a:t>
            </a:r>
            <a:r>
              <a:rPr lang="zh-CN" altLang="en-US" dirty="0" smtClean="0">
                <a:latin typeface="Times New Roman" panose="02020603050405020304" pitchFamily="18" charset="0"/>
              </a:rPr>
              <a:t>：</a:t>
            </a:r>
            <a:r>
              <a:rPr lang="zh-CN" altLang="en-US" dirty="0">
                <a:latin typeface="Times New Roman" panose="02020603050405020304" pitchFamily="18" charset="0"/>
              </a:rPr>
              <a:t>计算</a:t>
            </a:r>
            <a:r>
              <a:rPr lang="en-US" altLang="zh-CN" dirty="0">
                <a:latin typeface="Times New Roman" panose="02020603050405020304" pitchFamily="18" charset="0"/>
              </a:rPr>
              <a:t>1000</a:t>
            </a:r>
            <a:r>
              <a:rPr lang="zh-CN" altLang="en-US" dirty="0">
                <a:latin typeface="Times New Roman" panose="02020603050405020304" pitchFamily="18" charset="0"/>
              </a:rPr>
              <a:t>以内所有素数</a:t>
            </a:r>
            <a:r>
              <a:rPr lang="zh-CN" altLang="en-US" dirty="0" smtClean="0">
                <a:latin typeface="Times New Roman" panose="02020603050405020304" pitchFamily="18" charset="0"/>
              </a:rPr>
              <a:t>并依次显示计算结果</a:t>
            </a:r>
            <a:r>
              <a:rPr lang="zh-CN" altLang="en-US" dirty="0">
                <a:latin typeface="Times New Roman" panose="02020603050405020304" pitchFamily="18" charset="0"/>
              </a:rPr>
              <a:t>。</a:t>
            </a:r>
            <a:endParaRPr lang="zh-CN" altLang="en-US" sz="2400" b="0" dirty="0">
              <a:latin typeface="Times New Roman" panose="02020603050405020304" pitchFamily="18" charset="0"/>
            </a:endParaRPr>
          </a:p>
        </p:txBody>
      </p:sp>
      <p:sp>
        <p:nvSpPr>
          <p:cNvPr id="16388" name="Rectangle 2"/>
          <p:cNvSpPr txBox="1">
            <a:spLocks noChangeArrowheads="1"/>
          </p:cNvSpPr>
          <p:nvPr/>
        </p:nvSpPr>
        <p:spPr bwMode="auto">
          <a:xfrm>
            <a:off x="3208238" y="-27384"/>
            <a:ext cx="3956050"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宋体" panose="02010600030101010101" pitchFamily="2" charset="-122"/>
              </a:rPr>
              <a:t>3.2 </a:t>
            </a:r>
            <a:r>
              <a:rPr lang="zh-CN" altLang="en-US" sz="4000" dirty="0" smtClean="0">
                <a:solidFill>
                  <a:srgbClr val="FF0000"/>
                </a:solidFill>
                <a:latin typeface="宋体" panose="02010600030101010101" pitchFamily="2" charset="-122"/>
              </a:rPr>
              <a:t>进程概念</a:t>
            </a:r>
            <a:endParaRPr lang="zh-CN" altLang="en-US" sz="4000" dirty="0">
              <a:solidFill>
                <a:srgbClr val="FF0000"/>
              </a:solidFill>
              <a:latin typeface="宋体" panose="02010600030101010101" pitchFamily="2" charset="-122"/>
            </a:endParaRPr>
          </a:p>
        </p:txBody>
      </p:sp>
      <p:sp>
        <p:nvSpPr>
          <p:cNvPr id="838662" name="Rectangle 6"/>
          <p:cNvSpPr>
            <a:spLocks noChangeArrowheads="1"/>
          </p:cNvSpPr>
          <p:nvPr/>
        </p:nvSpPr>
        <p:spPr bwMode="auto">
          <a:xfrm>
            <a:off x="0" y="2445916"/>
            <a:ext cx="8875713" cy="4118050"/>
          </a:xfrm>
          <a:prstGeom prst="rect">
            <a:avLst/>
          </a:prstGeom>
          <a:noFill/>
          <a:ln>
            <a:noFill/>
          </a:ln>
          <a:effectLst/>
        </p:spPr>
        <p:txBody>
          <a:bodyPr>
            <a:spAutoFit/>
          </a:bodyPr>
          <a:lstStyle/>
          <a:p>
            <a:pPr marL="360045">
              <a:lnSpc>
                <a:spcPct val="130000"/>
              </a:lnSpc>
              <a:spcBef>
                <a:spcPct val="30000"/>
              </a:spcBef>
              <a:buFont typeface="Wingdings" panose="05000000000000000000" pitchFamily="2" charset="2"/>
              <a:buChar char="l"/>
              <a:defRPr/>
            </a:pPr>
            <a:r>
              <a:rPr lang="zh-CN" altLang="en-US" sz="2400" dirty="0">
                <a:solidFill>
                  <a:srgbClr val="C00000"/>
                </a:solidFill>
                <a:effectLst>
                  <a:outerShdw blurRad="38100" dist="38100" dir="2700000" algn="tl">
                    <a:srgbClr val="C0C0C0"/>
                  </a:outerShdw>
                </a:effectLst>
                <a:latin typeface="Times New Roman" panose="02020603050405020304" pitchFamily="18" charset="0"/>
              </a:rPr>
              <a:t>（</a:t>
            </a:r>
            <a:r>
              <a:rPr lang="en-US" altLang="zh-CN" sz="2400" dirty="0">
                <a:solidFill>
                  <a:srgbClr val="C00000"/>
                </a:solidFill>
                <a:effectLst>
                  <a:outerShdw blurRad="38100" dist="38100" dir="2700000" algn="tl">
                    <a:srgbClr val="C0C0C0"/>
                  </a:outerShdw>
                </a:effectLst>
                <a:latin typeface="Times New Roman" panose="02020603050405020304" pitchFamily="18" charset="0"/>
              </a:rPr>
              <a:t>1</a:t>
            </a:r>
            <a:r>
              <a:rPr lang="zh-CN" altLang="en-US" sz="2400" dirty="0">
                <a:solidFill>
                  <a:srgbClr val="C00000"/>
                </a:solidFill>
                <a:effectLst>
                  <a:outerShdw blurRad="38100" dist="38100" dir="2700000" algn="tl">
                    <a:srgbClr val="C0C0C0"/>
                  </a:outerShdw>
                </a:effectLst>
                <a:latin typeface="Times New Roman" panose="02020603050405020304" pitchFamily="18" charset="0"/>
              </a:rPr>
              <a:t>）</a:t>
            </a:r>
            <a:r>
              <a:rPr lang="zh-CN" altLang="en-US" sz="2400" dirty="0">
                <a:solidFill>
                  <a:srgbClr val="C00000"/>
                </a:solidFill>
                <a:latin typeface="Times New Roman" panose="02020603050405020304" pitchFamily="18" charset="0"/>
              </a:rPr>
              <a:t>在不支持多进程的操作系统下运行：顺序</a:t>
            </a:r>
            <a:r>
              <a:rPr lang="zh-CN" altLang="en-US" sz="2400" dirty="0" smtClean="0">
                <a:solidFill>
                  <a:srgbClr val="C00000"/>
                </a:solidFill>
                <a:latin typeface="Times New Roman" panose="02020603050405020304" pitchFamily="18" charset="0"/>
              </a:rPr>
              <a:t>执行</a:t>
            </a:r>
            <a:r>
              <a:rPr lang="en-US" altLang="zh-CN" sz="2400" dirty="0" smtClean="0">
                <a:solidFill>
                  <a:srgbClr val="C00000"/>
                </a:solidFill>
                <a:latin typeface="Times New Roman" panose="02020603050405020304" pitchFamily="18" charset="0"/>
              </a:rPr>
              <a:t>A</a:t>
            </a:r>
            <a:r>
              <a:rPr lang="zh-CN" altLang="en-US" sz="2400" dirty="0" smtClean="0">
                <a:solidFill>
                  <a:srgbClr val="C00000"/>
                </a:solidFill>
                <a:latin typeface="Times New Roman" panose="02020603050405020304" pitchFamily="18" charset="0"/>
              </a:rPr>
              <a:t>、</a:t>
            </a:r>
            <a:r>
              <a:rPr lang="en-US" altLang="zh-CN" sz="2400" dirty="0" smtClean="0">
                <a:solidFill>
                  <a:srgbClr val="C00000"/>
                </a:solidFill>
                <a:latin typeface="Times New Roman" panose="02020603050405020304" pitchFamily="18" charset="0"/>
              </a:rPr>
              <a:t>B</a:t>
            </a:r>
            <a:endParaRPr lang="en-US" altLang="zh-CN" sz="2400" dirty="0">
              <a:solidFill>
                <a:srgbClr val="C00000"/>
              </a:solidFill>
              <a:latin typeface="Times New Roman" panose="02020603050405020304" pitchFamily="18" charset="0"/>
            </a:endParaRPr>
          </a:p>
          <a:p>
            <a:pPr marL="360045" lvl="1">
              <a:buFont typeface="Wingdings" panose="05000000000000000000" pitchFamily="2" charset="2"/>
              <a:buNone/>
              <a:defRPr/>
            </a:pPr>
            <a:r>
              <a:rPr lang="zh-CN" altLang="en-US" dirty="0">
                <a:latin typeface="Times New Roman" panose="02020603050405020304" pitchFamily="18" charset="0"/>
              </a:rPr>
              <a:t>    </a:t>
            </a:r>
            <a:r>
              <a:rPr lang="zh-CN" altLang="en-US" dirty="0" smtClean="0">
                <a:latin typeface="Times New Roman" panose="02020603050405020304" pitchFamily="18" charset="0"/>
              </a:rPr>
              <a:t>    可以</a:t>
            </a:r>
            <a:r>
              <a:rPr lang="zh-CN" altLang="en-US" dirty="0">
                <a:latin typeface="Times New Roman" panose="02020603050405020304" pitchFamily="18" charset="0"/>
              </a:rPr>
              <a:t>看到，先是打印机不停地打印工资报表，打完后，接着运行</a:t>
            </a:r>
            <a:r>
              <a:rPr lang="zh-CN" altLang="en-US" dirty="0" smtClean="0">
                <a:latin typeface="Times New Roman" panose="02020603050405020304" pitchFamily="18" charset="0"/>
              </a:rPr>
              <a:t>程序</a:t>
            </a:r>
            <a:r>
              <a:rPr lang="en-US" altLang="zh-CN" dirty="0" smtClean="0">
                <a:latin typeface="Times New Roman" panose="02020603050405020304" pitchFamily="18" charset="0"/>
              </a:rPr>
              <a:t>B</a:t>
            </a:r>
            <a:r>
              <a:rPr lang="zh-CN" altLang="en-US" dirty="0" smtClean="0">
                <a:latin typeface="Times New Roman" panose="02020603050405020304" pitchFamily="18" charset="0"/>
              </a:rPr>
              <a:t>，</a:t>
            </a:r>
            <a:r>
              <a:rPr lang="zh-CN" altLang="en-US" dirty="0">
                <a:latin typeface="Times New Roman" panose="02020603050405020304" pitchFamily="18" charset="0"/>
              </a:rPr>
              <a:t>不停地计 算，最后显示所计算的结果。</a:t>
            </a:r>
            <a:endParaRPr lang="zh-CN" altLang="en-US" dirty="0">
              <a:latin typeface="Times New Roman" panose="02020603050405020304" pitchFamily="18" charset="0"/>
            </a:endParaRPr>
          </a:p>
          <a:p>
            <a:pPr marL="360045" lvl="1">
              <a:lnSpc>
                <a:spcPct val="130000"/>
              </a:lnSpc>
              <a:spcBef>
                <a:spcPct val="30000"/>
              </a:spcBef>
              <a:buFont typeface="Wingdings" panose="05000000000000000000" pitchFamily="2" charset="2"/>
              <a:buChar char="l"/>
              <a:defRPr/>
            </a:pPr>
            <a:r>
              <a:rPr lang="zh-CN" altLang="en-US" sz="2400" dirty="0">
                <a:solidFill>
                  <a:srgbClr val="C00000"/>
                </a:solidFill>
                <a:effectLst>
                  <a:outerShdw blurRad="38100" dist="38100" dir="2700000" algn="tl">
                    <a:srgbClr val="C0C0C0"/>
                  </a:outerShdw>
                </a:effectLst>
                <a:latin typeface="Times New Roman" panose="02020603050405020304" pitchFamily="18" charset="0"/>
              </a:rPr>
              <a:t>（</a:t>
            </a:r>
            <a:r>
              <a:rPr lang="en-US" altLang="zh-CN" sz="2400" dirty="0">
                <a:solidFill>
                  <a:srgbClr val="C00000"/>
                </a:solidFill>
                <a:effectLst>
                  <a:outerShdw blurRad="38100" dist="38100" dir="2700000" algn="tl">
                    <a:srgbClr val="C0C0C0"/>
                  </a:outerShdw>
                </a:effectLst>
                <a:latin typeface="Times New Roman" panose="02020603050405020304" pitchFamily="18" charset="0"/>
              </a:rPr>
              <a:t>2</a:t>
            </a:r>
            <a:r>
              <a:rPr lang="zh-CN" altLang="en-US" sz="2400" dirty="0">
                <a:solidFill>
                  <a:srgbClr val="C00000"/>
                </a:solidFill>
                <a:effectLst>
                  <a:outerShdw blurRad="38100" dist="38100" dir="2700000" algn="tl">
                    <a:srgbClr val="C0C0C0"/>
                  </a:outerShdw>
                </a:effectLst>
                <a:latin typeface="Times New Roman" panose="02020603050405020304" pitchFamily="18" charset="0"/>
              </a:rPr>
              <a:t>）在支持多进程的操作系统下运行</a:t>
            </a:r>
            <a:endParaRPr lang="zh-CN" altLang="en-US" sz="2400" dirty="0">
              <a:solidFill>
                <a:srgbClr val="C00000"/>
              </a:solidFill>
              <a:effectLst>
                <a:outerShdw blurRad="38100" dist="38100" dir="2700000" algn="tl">
                  <a:srgbClr val="C0C0C0"/>
                </a:outerShdw>
              </a:effectLst>
              <a:latin typeface="Times New Roman" panose="02020603050405020304" pitchFamily="18" charset="0"/>
            </a:endParaRPr>
          </a:p>
          <a:p>
            <a:pPr marL="360045" lvl="1">
              <a:lnSpc>
                <a:spcPct val="130000"/>
              </a:lnSpc>
              <a:spcBef>
                <a:spcPct val="30000"/>
              </a:spcBef>
              <a:defRPr/>
            </a:pPr>
            <a:r>
              <a:rPr lang="zh-CN" altLang="en-US" dirty="0" smtClean="0">
                <a:effectLst>
                  <a:outerShdw blurRad="38100" dist="38100" dir="2700000" algn="tl">
                    <a:srgbClr val="C0C0C0"/>
                  </a:outerShdw>
                </a:effectLst>
                <a:latin typeface="Times New Roman" panose="02020603050405020304" pitchFamily="18" charset="0"/>
              </a:rPr>
              <a:t>       建立进程</a:t>
            </a:r>
            <a:r>
              <a:rPr lang="en-US" altLang="zh-CN" dirty="0" smtClean="0">
                <a:effectLst>
                  <a:outerShdw blurRad="38100" dist="38100" dir="2700000" algn="tl">
                    <a:srgbClr val="C0C0C0"/>
                  </a:outerShdw>
                </a:effectLst>
                <a:latin typeface="Times New Roman" panose="02020603050405020304" pitchFamily="18" charset="0"/>
              </a:rPr>
              <a:t>A</a:t>
            </a:r>
            <a:r>
              <a:rPr lang="zh-CN" altLang="en-US" dirty="0" smtClean="0">
                <a:effectLst>
                  <a:outerShdw blurRad="38100" dist="38100" dir="2700000" algn="tl">
                    <a:srgbClr val="C0C0C0"/>
                  </a:outerShdw>
                </a:effectLst>
                <a:latin typeface="Times New Roman" panose="02020603050405020304" pitchFamily="18" charset="0"/>
              </a:rPr>
              <a:t>、</a:t>
            </a:r>
            <a:r>
              <a:rPr lang="en-US" altLang="zh-CN" dirty="0" smtClean="0">
                <a:effectLst>
                  <a:outerShdw blurRad="38100" dist="38100" dir="2700000" algn="tl">
                    <a:srgbClr val="C0C0C0"/>
                  </a:outerShdw>
                </a:effectLst>
                <a:latin typeface="Times New Roman" panose="02020603050405020304" pitchFamily="18" charset="0"/>
              </a:rPr>
              <a:t>B</a:t>
            </a:r>
            <a:r>
              <a:rPr lang="zh-CN" altLang="en-US" dirty="0" smtClean="0">
                <a:effectLst>
                  <a:outerShdw blurRad="38100" dist="38100" dir="2700000" algn="tl">
                    <a:srgbClr val="C0C0C0"/>
                  </a:outerShdw>
                </a:effectLst>
                <a:latin typeface="Times New Roman" panose="02020603050405020304" pitchFamily="18" charset="0"/>
              </a:rPr>
              <a:t>；</a:t>
            </a:r>
            <a:r>
              <a:rPr lang="zh-CN" altLang="en-US" dirty="0">
                <a:effectLst>
                  <a:outerShdw blurRad="38100" dist="38100" dir="2700000" algn="tl">
                    <a:srgbClr val="C0C0C0"/>
                  </a:outerShdw>
                </a:effectLst>
                <a:latin typeface="Times New Roman" panose="02020603050405020304" pitchFamily="18" charset="0"/>
              </a:rPr>
              <a:t>对应的程序分别是</a:t>
            </a:r>
            <a:r>
              <a:rPr lang="zh-CN" altLang="en-US" dirty="0" smtClean="0">
                <a:effectLst>
                  <a:outerShdw blurRad="38100" dist="38100" dir="2700000" algn="tl">
                    <a:srgbClr val="C0C0C0"/>
                  </a:outerShdw>
                </a:effectLst>
                <a:latin typeface="Times New Roman" panose="02020603050405020304" pitchFamily="18" charset="0"/>
              </a:rPr>
              <a:t>程序</a:t>
            </a:r>
            <a:r>
              <a:rPr lang="en-US" altLang="zh-CN" dirty="0" smtClean="0">
                <a:effectLst>
                  <a:outerShdw blurRad="38100" dist="38100" dir="2700000" algn="tl">
                    <a:srgbClr val="C0C0C0"/>
                  </a:outerShdw>
                </a:effectLst>
                <a:latin typeface="Times New Roman" panose="02020603050405020304" pitchFamily="18" charset="0"/>
              </a:rPr>
              <a:t>A</a:t>
            </a:r>
            <a:r>
              <a:rPr lang="zh-CN" altLang="en-US" dirty="0" smtClean="0">
                <a:effectLst>
                  <a:outerShdw blurRad="38100" dist="38100" dir="2700000" algn="tl">
                    <a:srgbClr val="C0C0C0"/>
                  </a:outerShdw>
                </a:effectLst>
                <a:latin typeface="Times New Roman" panose="02020603050405020304" pitchFamily="18" charset="0"/>
              </a:rPr>
              <a:t>、</a:t>
            </a:r>
            <a:r>
              <a:rPr lang="en-US" altLang="zh-CN" dirty="0" smtClean="0">
                <a:effectLst>
                  <a:outerShdw blurRad="38100" dist="38100" dir="2700000" algn="tl">
                    <a:srgbClr val="C0C0C0"/>
                  </a:outerShdw>
                </a:effectLst>
                <a:latin typeface="Times New Roman" panose="02020603050405020304" pitchFamily="18" charset="0"/>
              </a:rPr>
              <a:t>B</a:t>
            </a:r>
            <a:r>
              <a:rPr lang="zh-CN" altLang="en-US" dirty="0" smtClean="0">
                <a:effectLst>
                  <a:outerShdw blurRad="38100" dist="38100" dir="2700000" algn="tl">
                    <a:srgbClr val="C0C0C0"/>
                  </a:outerShdw>
                </a:effectLst>
                <a:latin typeface="Times New Roman" panose="02020603050405020304" pitchFamily="18" charset="0"/>
              </a:rPr>
              <a:t>；</a:t>
            </a:r>
            <a:endParaRPr lang="zh-CN" altLang="en-US" dirty="0">
              <a:effectLst>
                <a:outerShdw blurRad="38100" dist="38100" dir="2700000" algn="tl">
                  <a:srgbClr val="C0C0C0"/>
                </a:outerShdw>
              </a:effectLst>
              <a:latin typeface="Times New Roman" panose="02020603050405020304" pitchFamily="18" charset="0"/>
            </a:endParaRPr>
          </a:p>
          <a:p>
            <a:pPr marL="360045" lvl="1">
              <a:lnSpc>
                <a:spcPct val="130000"/>
              </a:lnSpc>
              <a:spcBef>
                <a:spcPct val="30000"/>
              </a:spcBef>
              <a:defRPr/>
            </a:pPr>
            <a:r>
              <a:rPr lang="zh-CN" altLang="en-US" dirty="0" smtClean="0">
                <a:effectLst>
                  <a:outerShdw blurRad="38100" dist="38100" dir="2700000" algn="tl">
                    <a:srgbClr val="C0C0C0"/>
                  </a:outerShdw>
                </a:effectLst>
                <a:latin typeface="Times New Roman" panose="02020603050405020304" pitchFamily="18" charset="0"/>
              </a:rPr>
              <a:t>       进程</a:t>
            </a:r>
            <a:r>
              <a:rPr lang="en-US" altLang="zh-CN" dirty="0" smtClean="0">
                <a:effectLst>
                  <a:outerShdw blurRad="38100" dist="38100" dir="2700000" algn="tl">
                    <a:srgbClr val="C0C0C0"/>
                  </a:outerShdw>
                </a:effectLst>
                <a:latin typeface="Times New Roman" panose="02020603050405020304" pitchFamily="18" charset="0"/>
              </a:rPr>
              <a:t>A</a:t>
            </a:r>
            <a:r>
              <a:rPr lang="zh-CN" altLang="en-US" dirty="0" smtClean="0">
                <a:effectLst>
                  <a:outerShdw blurRad="38100" dist="38100" dir="2700000" algn="tl">
                    <a:srgbClr val="C0C0C0"/>
                  </a:outerShdw>
                </a:effectLst>
                <a:latin typeface="Times New Roman" panose="02020603050405020304" pitchFamily="18" charset="0"/>
              </a:rPr>
              <a:t>是</a:t>
            </a:r>
            <a:r>
              <a:rPr lang="en-US" altLang="zh-CN" dirty="0">
                <a:effectLst>
                  <a:outerShdw blurRad="38100" dist="38100" dir="2700000" algn="tl">
                    <a:srgbClr val="C0C0C0"/>
                  </a:outerShdw>
                </a:effectLst>
                <a:latin typeface="Times New Roman" panose="02020603050405020304" pitchFamily="18" charset="0"/>
              </a:rPr>
              <a:t>I/O</a:t>
            </a:r>
            <a:r>
              <a:rPr lang="zh-CN" altLang="en-US" dirty="0">
                <a:effectLst>
                  <a:outerShdw blurRad="38100" dist="38100" dir="2700000" algn="tl">
                    <a:srgbClr val="C0C0C0"/>
                  </a:outerShdw>
                </a:effectLst>
                <a:latin typeface="Times New Roman" panose="02020603050405020304" pitchFamily="18" charset="0"/>
              </a:rPr>
              <a:t>量较大的进程</a:t>
            </a:r>
            <a:r>
              <a:rPr lang="zh-CN" altLang="en-US" dirty="0" smtClean="0">
                <a:effectLst>
                  <a:outerShdw blurRad="38100" dist="38100" dir="2700000" algn="tl">
                    <a:srgbClr val="C0C0C0"/>
                  </a:outerShdw>
                </a:effectLst>
                <a:latin typeface="Times New Roman" panose="02020603050405020304" pitchFamily="18" charset="0"/>
              </a:rPr>
              <a:t>，进程</a:t>
            </a:r>
            <a:r>
              <a:rPr lang="en-US" altLang="zh-CN" dirty="0" smtClean="0">
                <a:effectLst>
                  <a:outerShdw blurRad="38100" dist="38100" dir="2700000" algn="tl">
                    <a:srgbClr val="C0C0C0"/>
                  </a:outerShdw>
                </a:effectLst>
                <a:latin typeface="Times New Roman" panose="02020603050405020304" pitchFamily="18" charset="0"/>
              </a:rPr>
              <a:t>B</a:t>
            </a:r>
            <a:r>
              <a:rPr lang="zh-CN" altLang="en-US" dirty="0" smtClean="0">
                <a:effectLst>
                  <a:outerShdw blurRad="38100" dist="38100" dir="2700000" algn="tl">
                    <a:srgbClr val="C0C0C0"/>
                  </a:outerShdw>
                </a:effectLst>
                <a:latin typeface="Times New Roman" panose="02020603050405020304" pitchFamily="18" charset="0"/>
              </a:rPr>
              <a:t>是</a:t>
            </a:r>
            <a:r>
              <a:rPr lang="zh-CN" altLang="en-US" dirty="0">
                <a:effectLst>
                  <a:outerShdw blurRad="38100" dist="38100" dir="2700000" algn="tl">
                    <a:srgbClr val="C0C0C0"/>
                  </a:outerShdw>
                </a:effectLst>
                <a:latin typeface="Times New Roman" panose="02020603050405020304" pitchFamily="18" charset="0"/>
              </a:rPr>
              <a:t>计算量较大的进程</a:t>
            </a:r>
            <a:r>
              <a:rPr lang="zh-CN" altLang="en-US" dirty="0" smtClean="0">
                <a:effectLst>
                  <a:outerShdw blurRad="38100" dist="38100" dir="2700000" algn="tl">
                    <a:srgbClr val="C0C0C0"/>
                  </a:outerShdw>
                </a:effectLst>
                <a:latin typeface="Times New Roman" panose="02020603050405020304" pitchFamily="18" charset="0"/>
              </a:rPr>
              <a:t>，在</a:t>
            </a:r>
            <a:r>
              <a:rPr lang="zh-CN" altLang="en-US" dirty="0">
                <a:effectLst>
                  <a:outerShdw blurRad="38100" dist="38100" dir="2700000" algn="tl">
                    <a:srgbClr val="C0C0C0"/>
                  </a:outerShdw>
                </a:effectLst>
                <a:latin typeface="Times New Roman" panose="02020603050405020304" pitchFamily="18" charset="0"/>
              </a:rPr>
              <a:t>系统进程调度的控制下，两个进程并发执行。</a:t>
            </a:r>
            <a:endParaRPr lang="zh-CN" altLang="en-US" dirty="0">
              <a:effectLst>
                <a:outerShdw blurRad="38100" dist="38100" dir="2700000" algn="tl">
                  <a:srgbClr val="C0C0C0"/>
                </a:outerShdw>
              </a:effectLst>
              <a:latin typeface="Times New Roman" panose="02020603050405020304" pitchFamily="18" charset="0"/>
            </a:endParaRPr>
          </a:p>
          <a:p>
            <a:pPr marL="360045" lvl="1">
              <a:lnSpc>
                <a:spcPct val="130000"/>
              </a:lnSpc>
              <a:spcBef>
                <a:spcPct val="30000"/>
              </a:spcBef>
              <a:buFont typeface="Wingdings" panose="05000000000000000000" pitchFamily="2" charset="2"/>
              <a:buNone/>
              <a:defRPr/>
            </a:pPr>
            <a:r>
              <a:rPr lang="zh-CN" altLang="en-US" dirty="0">
                <a:effectLst>
                  <a:outerShdw blurRad="38100" dist="38100" dir="2700000" algn="tl">
                    <a:srgbClr val="C0C0C0"/>
                  </a:outerShdw>
                </a:effectLst>
                <a:latin typeface="Times New Roman" panose="02020603050405020304" pitchFamily="18" charset="0"/>
              </a:rPr>
              <a:t>      可以看到打印机不断打印工资报表；而处理机不停地计算</a:t>
            </a:r>
            <a:r>
              <a:rPr lang="zh-CN" altLang="en-US" dirty="0" smtClean="0">
                <a:effectLst>
                  <a:outerShdw blurRad="38100" dist="38100" dir="2700000" algn="tl">
                    <a:srgbClr val="C0C0C0"/>
                  </a:outerShdw>
                </a:effectLst>
                <a:latin typeface="Times New Roman" panose="02020603050405020304" pitchFamily="18" charset="0"/>
              </a:rPr>
              <a:t>，并依次在屏幕上显示计算结果</a:t>
            </a:r>
            <a:r>
              <a:rPr lang="zh-CN" altLang="en-US" dirty="0">
                <a:effectLst>
                  <a:outerShdw blurRad="38100" dist="38100" dir="2700000" algn="tl">
                    <a:srgbClr val="C0C0C0"/>
                  </a:outerShdw>
                </a:effectLst>
                <a:latin typeface="Times New Roman" panose="02020603050405020304" pitchFamily="18" charset="0"/>
              </a:rPr>
              <a:t>。</a:t>
            </a:r>
            <a:endParaRPr lang="zh-CN" altLang="en-US" dirty="0">
              <a:effectLst>
                <a:outerShdw blurRad="38100" dist="38100" dir="2700000" algn="tl">
                  <a:srgbClr val="C0C0C0"/>
                </a:outerShdw>
              </a:effectLst>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38662">
                                            <p:txEl>
                                              <p:pRg st="0" end="0"/>
                                            </p:txEl>
                                          </p:spTgt>
                                        </p:tgtEl>
                                        <p:attrNameLst>
                                          <p:attrName>style.visibility</p:attrName>
                                        </p:attrNameLst>
                                      </p:cBhvr>
                                      <p:to>
                                        <p:strVal val="visible"/>
                                      </p:to>
                                    </p:set>
                                    <p:animEffect transition="in" filter="box(in)">
                                      <p:cBhvr>
                                        <p:cTn id="7" dur="500"/>
                                        <p:tgtEl>
                                          <p:spTgt spid="8386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38662">
                                            <p:txEl>
                                              <p:pRg st="1" end="1"/>
                                            </p:txEl>
                                          </p:spTgt>
                                        </p:tgtEl>
                                        <p:attrNameLst>
                                          <p:attrName>style.visibility</p:attrName>
                                        </p:attrNameLst>
                                      </p:cBhvr>
                                      <p:to>
                                        <p:strVal val="visible"/>
                                      </p:to>
                                    </p:set>
                                    <p:animEffect transition="in" filter="box(in)">
                                      <p:cBhvr>
                                        <p:cTn id="12" dur="500"/>
                                        <p:tgtEl>
                                          <p:spTgt spid="8386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38662">
                                            <p:txEl>
                                              <p:pRg st="2" end="2"/>
                                            </p:txEl>
                                          </p:spTgt>
                                        </p:tgtEl>
                                        <p:attrNameLst>
                                          <p:attrName>style.visibility</p:attrName>
                                        </p:attrNameLst>
                                      </p:cBhvr>
                                      <p:to>
                                        <p:strVal val="visible"/>
                                      </p:to>
                                    </p:set>
                                    <p:animEffect transition="in" filter="box(in)">
                                      <p:cBhvr>
                                        <p:cTn id="17" dur="500"/>
                                        <p:tgtEl>
                                          <p:spTgt spid="838662">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838662">
                                            <p:txEl>
                                              <p:pRg st="3" end="3"/>
                                            </p:txEl>
                                          </p:spTgt>
                                        </p:tgtEl>
                                        <p:attrNameLst>
                                          <p:attrName>style.visibility</p:attrName>
                                        </p:attrNameLst>
                                      </p:cBhvr>
                                      <p:to>
                                        <p:strVal val="visible"/>
                                      </p:to>
                                    </p:set>
                                    <p:animEffect transition="in" filter="box(in)">
                                      <p:cBhvr>
                                        <p:cTn id="20" dur="500"/>
                                        <p:tgtEl>
                                          <p:spTgt spid="838662">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838662">
                                            <p:txEl>
                                              <p:pRg st="4" end="4"/>
                                            </p:txEl>
                                          </p:spTgt>
                                        </p:tgtEl>
                                        <p:attrNameLst>
                                          <p:attrName>style.visibility</p:attrName>
                                        </p:attrNameLst>
                                      </p:cBhvr>
                                      <p:to>
                                        <p:strVal val="visible"/>
                                      </p:to>
                                    </p:set>
                                    <p:animEffect transition="in" filter="box(in)">
                                      <p:cBhvr>
                                        <p:cTn id="23" dur="500"/>
                                        <p:tgtEl>
                                          <p:spTgt spid="83866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838662">
                                            <p:txEl>
                                              <p:pRg st="5" end="5"/>
                                            </p:txEl>
                                          </p:spTgt>
                                        </p:tgtEl>
                                        <p:attrNameLst>
                                          <p:attrName>style.visibility</p:attrName>
                                        </p:attrNameLst>
                                      </p:cBhvr>
                                      <p:to>
                                        <p:strVal val="visible"/>
                                      </p:to>
                                    </p:set>
                                    <p:animEffect transition="in" filter="box(in)">
                                      <p:cBhvr>
                                        <p:cTn id="28" dur="500"/>
                                        <p:tgtEl>
                                          <p:spTgt spid="8386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2844602" y="-27383"/>
            <a:ext cx="3599606" cy="784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6" name="Rectangle 3"/>
          <p:cNvSpPr>
            <a:spLocks noChangeArrowheads="1"/>
          </p:cNvSpPr>
          <p:nvPr/>
        </p:nvSpPr>
        <p:spPr bwMode="auto">
          <a:xfrm>
            <a:off x="395289" y="1492675"/>
            <a:ext cx="5904903" cy="1532727"/>
          </a:xfrm>
          <a:prstGeom prst="rect">
            <a:avLst/>
          </a:prstGeom>
          <a:noFill/>
          <a:ln>
            <a:noFill/>
          </a:ln>
          <a:effectLst/>
        </p:spPr>
        <p:txBody>
          <a:bodyPr wrap="square">
            <a:spAutoFit/>
          </a:bodyPr>
          <a:lstStyle/>
          <a:p>
            <a:pPr indent="-533400">
              <a:lnSpc>
                <a:spcPct val="110000"/>
              </a:lnSpc>
              <a:spcBef>
                <a:spcPct val="30000"/>
              </a:spcBef>
              <a:buFont typeface="Wingdings" panose="05000000000000000000" pitchFamily="2" charset="2"/>
              <a:buChar char="n"/>
              <a:defRPr/>
            </a:pPr>
            <a:r>
              <a:rPr lang="zh-CN" altLang="en-US" sz="2400" dirty="0" smtClean="0">
                <a:effectLst>
                  <a:outerShdw blurRad="38100" dist="38100" dir="2700000" algn="tl">
                    <a:srgbClr val="C0C0C0"/>
                  </a:outerShdw>
                </a:effectLst>
                <a:latin typeface="Times New Roman" panose="02020603050405020304" pitchFamily="18" charset="0"/>
              </a:rPr>
              <a:t>进程调度的基本概念</a:t>
            </a:r>
            <a:endParaRPr lang="en-US" altLang="zh-CN" dirty="0" smtClean="0">
              <a:effectLst>
                <a:outerShdw blurRad="38100" dist="38100" dir="2700000" algn="tl">
                  <a:srgbClr val="C0C0C0"/>
                </a:outerShdw>
              </a:effectLst>
              <a:latin typeface="Times New Roman" panose="02020603050405020304" pitchFamily="18" charset="0"/>
            </a:endParaRPr>
          </a:p>
          <a:p>
            <a:pPr indent="-533400">
              <a:lnSpc>
                <a:spcPct val="110000"/>
              </a:lnSpc>
              <a:spcBef>
                <a:spcPct val="30000"/>
              </a:spcBef>
              <a:buFont typeface="Wingdings" panose="05000000000000000000" pitchFamily="2" charset="2"/>
              <a:buChar char="n"/>
              <a:defRPr/>
            </a:pPr>
            <a:r>
              <a:rPr lang="zh-CN" altLang="en-US" sz="2400" dirty="0" smtClean="0">
                <a:effectLst>
                  <a:outerShdw blurRad="38100" dist="38100" dir="2700000" algn="tl">
                    <a:srgbClr val="C0C0C0"/>
                  </a:outerShdw>
                </a:effectLst>
                <a:latin typeface="Times New Roman" panose="02020603050405020304" pitchFamily="18" charset="0"/>
              </a:rPr>
              <a:t>进程调度算法</a:t>
            </a:r>
            <a:endParaRPr lang="en-US" altLang="zh-CN" dirty="0" smtClean="0">
              <a:effectLst>
                <a:outerShdw blurRad="38100" dist="38100" dir="2700000" algn="tl">
                  <a:srgbClr val="C0C0C0"/>
                </a:outerShdw>
              </a:effectLst>
              <a:latin typeface="Times New Roman" panose="02020603050405020304" pitchFamily="18" charset="0"/>
            </a:endParaRPr>
          </a:p>
          <a:p>
            <a:pPr indent="-533400">
              <a:lnSpc>
                <a:spcPct val="110000"/>
              </a:lnSpc>
              <a:spcBef>
                <a:spcPct val="30000"/>
              </a:spcBef>
              <a:buFont typeface="Wingdings" panose="05000000000000000000" pitchFamily="2" charset="2"/>
              <a:buChar char="n"/>
              <a:defRPr/>
            </a:pPr>
            <a:r>
              <a:rPr lang="en-US" altLang="zh-CN" sz="2400" dirty="0" smtClean="0">
                <a:effectLst>
                  <a:outerShdw blurRad="38100" dist="38100" dir="2700000" algn="tl">
                    <a:srgbClr val="C0C0C0"/>
                  </a:outerShdw>
                </a:effectLst>
                <a:latin typeface="Times New Roman" panose="02020603050405020304" pitchFamily="18" charset="0"/>
              </a:rPr>
              <a:t>Linux</a:t>
            </a:r>
            <a:r>
              <a:rPr lang="zh-CN" altLang="en-US" sz="2400" dirty="0" smtClean="0">
                <a:effectLst>
                  <a:outerShdw blurRad="38100" dist="38100" dir="2700000" algn="tl">
                    <a:srgbClr val="C0C0C0"/>
                  </a:outerShdw>
                </a:effectLst>
                <a:latin typeface="Times New Roman" panose="02020603050405020304" pitchFamily="18" charset="0"/>
              </a:rPr>
              <a:t>调度算法解析</a:t>
            </a:r>
            <a:endParaRPr lang="en-US" altLang="zh-CN" sz="2400" dirty="0" smtClean="0">
              <a:effectLst>
                <a:outerShdw blurRad="38100" dist="38100" dir="2700000" algn="tl">
                  <a:srgbClr val="C0C0C0"/>
                </a:outerShdw>
              </a:effectLst>
              <a:latin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2844602" y="-27383"/>
            <a:ext cx="3599606" cy="784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373188" y="764705"/>
            <a:ext cx="5278933" cy="584775"/>
          </a:xfrm>
          <a:prstGeom prst="rect">
            <a:avLst/>
          </a:prstGeom>
          <a:noFill/>
          <a:ln>
            <a:noFill/>
          </a:ln>
          <a:effectLst/>
        </p:spPr>
        <p:txBody>
          <a:bodyPr wrap="square">
            <a:spAutoFit/>
          </a:bodyPr>
          <a:lstStyle/>
          <a:p>
            <a:pPr marL="533400" indent="-533400">
              <a:spcBef>
                <a:spcPct val="30000"/>
              </a:spcBef>
              <a:buFont typeface="Wingdings" panose="05000000000000000000" pitchFamily="2" charset="2"/>
              <a:buNone/>
              <a:defRPr/>
            </a:pPr>
            <a:r>
              <a:rPr lang="en-US" altLang="zh-CN" sz="3200" dirty="0" smtClean="0">
                <a:solidFill>
                  <a:srgbClr val="0000FF"/>
                </a:solidFill>
                <a:effectLst>
                  <a:outerShdw blurRad="38100" dist="38100" dir="2700000" algn="tl">
                    <a:srgbClr val="C0C0C0"/>
                  </a:outerShdw>
                </a:effectLst>
                <a:latin typeface="Times New Roman" panose="02020603050405020304" pitchFamily="18" charset="0"/>
              </a:rPr>
              <a:t>3.5.1 </a:t>
            </a:r>
            <a:r>
              <a:rPr lang="zh-CN" altLang="en-US" sz="3200" dirty="0" smtClean="0">
                <a:solidFill>
                  <a:srgbClr val="0000FF"/>
                </a:solidFill>
                <a:effectLst>
                  <a:outerShdw blurRad="38100" dist="38100" dir="2700000" algn="tl">
                    <a:srgbClr val="C0C0C0"/>
                  </a:outerShdw>
                </a:effectLst>
                <a:latin typeface="Times New Roman" panose="02020603050405020304" pitchFamily="18" charset="0"/>
              </a:rPr>
              <a:t>进程调度的基本概念</a:t>
            </a:r>
            <a:endParaRPr lang="zh-CN" altLang="en-US" sz="3200" dirty="0">
              <a:solidFill>
                <a:srgbClr val="0000FF"/>
              </a:solidFill>
              <a:effectLst>
                <a:outerShdw blurRad="38100" dist="38100" dir="2700000" algn="tl">
                  <a:srgbClr val="C0C0C0"/>
                </a:outerShdw>
              </a:effectLst>
            </a:endParaRPr>
          </a:p>
        </p:txBody>
      </p:sp>
      <p:sp>
        <p:nvSpPr>
          <p:cNvPr id="6" name="Rectangle 3"/>
          <p:cNvSpPr>
            <a:spLocks noChangeArrowheads="1"/>
          </p:cNvSpPr>
          <p:nvPr/>
        </p:nvSpPr>
        <p:spPr bwMode="auto">
          <a:xfrm>
            <a:off x="395289" y="1492675"/>
            <a:ext cx="8353425" cy="4456605"/>
          </a:xfrm>
          <a:prstGeom prst="rect">
            <a:avLst/>
          </a:prstGeom>
          <a:noFill/>
          <a:ln>
            <a:noFill/>
          </a:ln>
          <a:effectLst/>
        </p:spPr>
        <p:txBody>
          <a:bodyPr>
            <a:spAutoFit/>
          </a:bodyPr>
          <a:lstStyle/>
          <a:p>
            <a:pPr indent="-533400">
              <a:lnSpc>
                <a:spcPct val="110000"/>
              </a:lnSpc>
              <a:spcBef>
                <a:spcPct val="30000"/>
              </a:spcBef>
              <a:buFont typeface="Wingdings" panose="05000000000000000000" pitchFamily="2" charset="2"/>
              <a:buChar char="n"/>
              <a:defRPr/>
            </a:pPr>
            <a:r>
              <a:rPr lang="zh-CN" altLang="en-US" sz="2400" dirty="0" smtClean="0">
                <a:solidFill>
                  <a:srgbClr val="C00000"/>
                </a:solidFill>
                <a:effectLst>
                  <a:outerShdw blurRad="38100" dist="38100" dir="2700000" algn="tl">
                    <a:srgbClr val="C0C0C0"/>
                  </a:outerShdw>
                </a:effectLst>
                <a:latin typeface="Times New Roman" panose="02020603050405020304" pitchFamily="18" charset="0"/>
              </a:rPr>
              <a:t>调度的层次：</a:t>
            </a:r>
            <a:r>
              <a:rPr lang="zh-CN" altLang="en-US" dirty="0" smtClean="0">
                <a:effectLst>
                  <a:outerShdw blurRad="38100" dist="38100" dir="2700000" algn="tl">
                    <a:srgbClr val="C0C0C0"/>
                  </a:outerShdw>
                </a:effectLst>
                <a:latin typeface="Times New Roman" panose="02020603050405020304" pitchFamily="18" charset="0"/>
              </a:rPr>
              <a:t>高级调度；中级调度；低级调度</a:t>
            </a:r>
            <a:endParaRPr lang="en-US" altLang="zh-CN" dirty="0" smtClean="0">
              <a:effectLst>
                <a:outerShdw blurRad="38100" dist="38100" dir="2700000" algn="tl">
                  <a:srgbClr val="C0C0C0"/>
                </a:outerShdw>
              </a:effectLst>
              <a:latin typeface="Times New Roman" panose="02020603050405020304" pitchFamily="18" charset="0"/>
            </a:endParaRPr>
          </a:p>
          <a:p>
            <a:pPr indent="-533400">
              <a:lnSpc>
                <a:spcPct val="110000"/>
              </a:lnSpc>
              <a:spcBef>
                <a:spcPct val="30000"/>
              </a:spcBef>
              <a:buFont typeface="Wingdings" panose="05000000000000000000" pitchFamily="2" charset="2"/>
              <a:buChar char="n"/>
              <a:defRPr/>
            </a:pPr>
            <a:r>
              <a:rPr lang="zh-CN" altLang="en-US" sz="2400" dirty="0" smtClean="0">
                <a:solidFill>
                  <a:srgbClr val="C00000"/>
                </a:solidFill>
                <a:effectLst>
                  <a:outerShdw blurRad="38100" dist="38100" dir="2700000" algn="tl">
                    <a:srgbClr val="C0C0C0"/>
                  </a:outerShdw>
                </a:effectLst>
                <a:latin typeface="Times New Roman" panose="02020603050405020304" pitchFamily="18" charset="0"/>
              </a:rPr>
              <a:t>进程调度的功能：</a:t>
            </a:r>
            <a:r>
              <a:rPr lang="en-US" altLang="zh-CN" dirty="0" smtClean="0">
                <a:effectLst>
                  <a:outerShdw blurRad="38100" dist="38100" dir="2700000" algn="tl">
                    <a:srgbClr val="C0C0C0"/>
                  </a:outerShdw>
                </a:effectLst>
                <a:latin typeface="Times New Roman" panose="02020603050405020304" pitchFamily="18" charset="0"/>
              </a:rPr>
              <a:t>CPU</a:t>
            </a:r>
            <a:r>
              <a:rPr lang="zh-CN" altLang="en-US" dirty="0" smtClean="0">
                <a:effectLst>
                  <a:outerShdw blurRad="38100" dist="38100" dir="2700000" algn="tl">
                    <a:srgbClr val="C0C0C0"/>
                  </a:outerShdw>
                </a:effectLst>
                <a:latin typeface="Times New Roman" panose="02020603050405020304" pitchFamily="18" charset="0"/>
              </a:rPr>
              <a:t>调度</a:t>
            </a:r>
            <a:r>
              <a:rPr lang="en-US" altLang="zh-CN" dirty="0" smtClean="0">
                <a:effectLst>
                  <a:outerShdw blurRad="38100" dist="38100" dir="2700000" algn="tl">
                    <a:srgbClr val="C0C0C0"/>
                  </a:outerShdw>
                </a:effectLst>
                <a:latin typeface="Times New Roman" panose="02020603050405020304" pitchFamily="18" charset="0"/>
              </a:rPr>
              <a:t>+CPU</a:t>
            </a:r>
            <a:r>
              <a:rPr lang="zh-CN" altLang="en-US" dirty="0" smtClean="0">
                <a:effectLst>
                  <a:outerShdw blurRad="38100" dist="38100" dir="2700000" algn="tl">
                    <a:srgbClr val="C0C0C0"/>
                  </a:outerShdw>
                </a:effectLst>
                <a:latin typeface="Times New Roman" panose="02020603050405020304" pitchFamily="18" charset="0"/>
              </a:rPr>
              <a:t>切换</a:t>
            </a:r>
            <a:endParaRPr lang="en-US" altLang="zh-CN" dirty="0" smtClean="0">
              <a:effectLst>
                <a:outerShdw blurRad="38100" dist="38100" dir="2700000" algn="tl">
                  <a:srgbClr val="C0C0C0"/>
                </a:outerShdw>
              </a:effectLst>
              <a:latin typeface="Times New Roman" panose="02020603050405020304" pitchFamily="18" charset="0"/>
            </a:endParaRPr>
          </a:p>
          <a:p>
            <a:pPr indent="-533400">
              <a:lnSpc>
                <a:spcPct val="110000"/>
              </a:lnSpc>
              <a:spcBef>
                <a:spcPct val="30000"/>
              </a:spcBef>
              <a:buFont typeface="Wingdings" panose="05000000000000000000" pitchFamily="2" charset="2"/>
              <a:buChar char="n"/>
              <a:defRPr/>
            </a:pPr>
            <a:r>
              <a:rPr lang="zh-CN" altLang="en-US" sz="2400" dirty="0" smtClean="0">
                <a:solidFill>
                  <a:srgbClr val="C00000"/>
                </a:solidFill>
                <a:effectLst>
                  <a:outerShdw blurRad="38100" dist="38100" dir="2700000" algn="tl">
                    <a:srgbClr val="C0C0C0"/>
                  </a:outerShdw>
                </a:effectLst>
                <a:latin typeface="Times New Roman" panose="02020603050405020304" pitchFamily="18" charset="0"/>
              </a:rPr>
              <a:t>进程调度方式：</a:t>
            </a:r>
            <a:r>
              <a:rPr lang="zh-CN" altLang="en-US" dirty="0" smtClean="0">
                <a:effectLst>
                  <a:outerShdw blurRad="38100" dist="38100" dir="2700000" algn="tl">
                    <a:srgbClr val="C0C0C0"/>
                  </a:outerShdw>
                </a:effectLst>
                <a:latin typeface="Times New Roman" panose="02020603050405020304" pitchFamily="18" charset="0"/>
              </a:rPr>
              <a:t>非抢占方式；抢占方式</a:t>
            </a:r>
            <a:endParaRPr lang="en-US" altLang="zh-CN" dirty="0" smtClean="0">
              <a:effectLst>
                <a:outerShdw blurRad="38100" dist="38100" dir="2700000" algn="tl">
                  <a:srgbClr val="C0C0C0"/>
                </a:outerShdw>
              </a:effectLst>
              <a:latin typeface="Times New Roman" panose="02020603050405020304" pitchFamily="18" charset="0"/>
            </a:endParaRPr>
          </a:p>
          <a:p>
            <a:pPr indent="-533400">
              <a:lnSpc>
                <a:spcPct val="110000"/>
              </a:lnSpc>
              <a:spcBef>
                <a:spcPct val="30000"/>
              </a:spcBef>
              <a:buFont typeface="Wingdings" panose="05000000000000000000" pitchFamily="2" charset="2"/>
              <a:buChar char="n"/>
              <a:defRPr/>
            </a:pPr>
            <a:r>
              <a:rPr lang="zh-CN" altLang="en-US" sz="2400" dirty="0" smtClean="0">
                <a:solidFill>
                  <a:srgbClr val="C00000"/>
                </a:solidFill>
                <a:effectLst>
                  <a:outerShdw blurRad="38100" dist="38100" dir="2700000" algn="tl">
                    <a:srgbClr val="C0C0C0"/>
                  </a:outerShdw>
                </a:effectLst>
                <a:latin typeface="Times New Roman" panose="02020603050405020304" pitchFamily="18" charset="0"/>
              </a:rPr>
              <a:t>进程调度时机</a:t>
            </a:r>
            <a:endParaRPr lang="en-US" altLang="zh-CN" sz="2400" dirty="0" smtClean="0">
              <a:solidFill>
                <a:srgbClr val="C00000"/>
              </a:solidFill>
              <a:effectLst>
                <a:outerShdw blurRad="38100" dist="38100" dir="2700000" algn="tl">
                  <a:srgbClr val="C0C0C0"/>
                </a:outerShdw>
              </a:effectLst>
              <a:latin typeface="Times New Roman" panose="02020603050405020304" pitchFamily="18" charset="0"/>
            </a:endParaRPr>
          </a:p>
          <a:p>
            <a:pPr indent="-533400">
              <a:lnSpc>
                <a:spcPct val="110000"/>
              </a:lnSpc>
              <a:spcBef>
                <a:spcPct val="30000"/>
              </a:spcBef>
              <a:buFont typeface="Wingdings" panose="05000000000000000000" pitchFamily="2" charset="2"/>
              <a:buChar char="n"/>
              <a:defRPr/>
            </a:pPr>
            <a:r>
              <a:rPr lang="zh-CN" altLang="en-US" sz="2400" dirty="0" smtClean="0">
                <a:solidFill>
                  <a:srgbClr val="C00000"/>
                </a:solidFill>
                <a:effectLst>
                  <a:outerShdw blurRad="38100" dist="38100" dir="2700000" algn="tl">
                    <a:srgbClr val="C0C0C0"/>
                  </a:outerShdw>
                </a:effectLst>
                <a:latin typeface="Times New Roman" panose="02020603050405020304" pitchFamily="18" charset="0"/>
              </a:rPr>
              <a:t>选择进程</a:t>
            </a:r>
            <a:r>
              <a:rPr lang="zh-CN" altLang="zh-CN" sz="2400" dirty="0" smtClean="0">
                <a:solidFill>
                  <a:srgbClr val="C00000"/>
                </a:solidFill>
              </a:rPr>
              <a:t>调度方式及调度算法应考虑的因素</a:t>
            </a:r>
            <a:endParaRPr lang="en-US" altLang="zh-CN" sz="2400" dirty="0" smtClean="0">
              <a:solidFill>
                <a:srgbClr val="C00000"/>
              </a:solidFill>
            </a:endParaRPr>
          </a:p>
          <a:p>
            <a:pPr indent="-533400">
              <a:lnSpc>
                <a:spcPct val="110000"/>
              </a:lnSpc>
              <a:spcBef>
                <a:spcPct val="30000"/>
              </a:spcBef>
              <a:defRPr/>
            </a:pPr>
            <a:r>
              <a:rPr lang="en-US" altLang="zh-CN" sz="2400" dirty="0" smtClean="0"/>
              <a:t>       </a:t>
            </a:r>
            <a:r>
              <a:rPr lang="zh-CN" altLang="en-US" dirty="0" smtClean="0">
                <a:effectLst>
                  <a:outerShdw blurRad="38100" dist="38100" dir="2700000" algn="tl">
                    <a:srgbClr val="C0C0C0"/>
                  </a:outerShdw>
                </a:effectLst>
                <a:latin typeface="Times New Roman" panose="02020603050405020304" pitchFamily="18" charset="0"/>
              </a:rPr>
              <a:t>系统设计目标；调度的公平性；资源的均衡利用；合理的系统开销</a:t>
            </a:r>
            <a:endParaRPr lang="en-US" altLang="zh-CN" dirty="0" smtClean="0">
              <a:effectLst>
                <a:outerShdw blurRad="38100" dist="38100" dir="2700000" algn="tl">
                  <a:srgbClr val="C0C0C0"/>
                </a:outerShdw>
              </a:effectLst>
              <a:latin typeface="Times New Roman" panose="02020603050405020304" pitchFamily="18" charset="0"/>
            </a:endParaRPr>
          </a:p>
          <a:p>
            <a:pPr indent="-533400">
              <a:lnSpc>
                <a:spcPct val="110000"/>
              </a:lnSpc>
              <a:spcBef>
                <a:spcPct val="30000"/>
              </a:spcBef>
              <a:buFont typeface="Wingdings" panose="05000000000000000000" pitchFamily="2" charset="2"/>
              <a:buChar char="n"/>
              <a:defRPr/>
            </a:pPr>
            <a:r>
              <a:rPr lang="zh-CN" altLang="zh-CN" sz="2400" dirty="0" smtClean="0">
                <a:solidFill>
                  <a:srgbClr val="C00000"/>
                </a:solidFill>
              </a:rPr>
              <a:t>调度性能的评价指标</a:t>
            </a:r>
            <a:endParaRPr lang="en-US" altLang="zh-CN" sz="2400" dirty="0" smtClean="0">
              <a:solidFill>
                <a:srgbClr val="C00000"/>
              </a:solidFill>
            </a:endParaRPr>
          </a:p>
          <a:p>
            <a:pPr indent="-533400">
              <a:lnSpc>
                <a:spcPct val="110000"/>
              </a:lnSpc>
              <a:spcBef>
                <a:spcPct val="30000"/>
              </a:spcBef>
              <a:defRPr/>
            </a:pPr>
            <a:r>
              <a:rPr lang="en-US" altLang="zh-CN" sz="2400" dirty="0" smtClean="0">
                <a:solidFill>
                  <a:srgbClr val="C00000"/>
                </a:solidFill>
                <a:effectLst>
                  <a:outerShdw blurRad="38100" dist="38100" dir="2700000" algn="tl">
                    <a:srgbClr val="C0C0C0"/>
                  </a:outerShdw>
                </a:effectLst>
                <a:latin typeface="Times New Roman" panose="02020603050405020304" pitchFamily="18" charset="0"/>
              </a:rPr>
              <a:t>      </a:t>
            </a:r>
            <a:r>
              <a:rPr lang="en-US" altLang="zh-CN" dirty="0" smtClean="0">
                <a:effectLst>
                  <a:outerShdw blurRad="38100" dist="38100" dir="2700000" algn="tl">
                    <a:srgbClr val="C0C0C0"/>
                  </a:outerShdw>
                </a:effectLst>
                <a:latin typeface="Times New Roman" panose="02020603050405020304" pitchFamily="18" charset="0"/>
              </a:rPr>
              <a:t>CPU</a:t>
            </a:r>
            <a:r>
              <a:rPr lang="zh-CN" altLang="zh-CN" dirty="0" smtClean="0">
                <a:effectLst>
                  <a:outerShdw blurRad="38100" dist="38100" dir="2700000" algn="tl">
                    <a:srgbClr val="C0C0C0"/>
                  </a:outerShdw>
                </a:effectLst>
                <a:latin typeface="Times New Roman" panose="02020603050405020304" pitchFamily="18" charset="0"/>
              </a:rPr>
              <a:t>的利用率</a:t>
            </a:r>
            <a:r>
              <a:rPr lang="zh-CN" altLang="en-US" dirty="0" smtClean="0">
                <a:effectLst>
                  <a:outerShdw blurRad="38100" dist="38100" dir="2700000" algn="tl">
                    <a:srgbClr val="C0C0C0"/>
                  </a:outerShdw>
                </a:effectLst>
                <a:latin typeface="Times New Roman" panose="02020603050405020304" pitchFamily="18" charset="0"/>
              </a:rPr>
              <a:t>；</a:t>
            </a:r>
            <a:r>
              <a:rPr lang="zh-CN" altLang="zh-CN" dirty="0" smtClean="0">
                <a:effectLst>
                  <a:outerShdw blurRad="38100" dist="38100" dir="2700000" algn="tl">
                    <a:srgbClr val="C0C0C0"/>
                  </a:outerShdw>
                </a:effectLst>
                <a:latin typeface="Times New Roman" panose="02020603050405020304" pitchFamily="18" charset="0"/>
              </a:rPr>
              <a:t>系统吞吐量</a:t>
            </a:r>
            <a:r>
              <a:rPr lang="zh-CN" altLang="en-US" dirty="0" smtClean="0">
                <a:effectLst>
                  <a:outerShdw blurRad="38100" dist="38100" dir="2700000" algn="tl">
                    <a:srgbClr val="C0C0C0"/>
                  </a:outerShdw>
                </a:effectLst>
                <a:latin typeface="Times New Roman" panose="02020603050405020304" pitchFamily="18" charset="0"/>
              </a:rPr>
              <a:t>；</a:t>
            </a:r>
            <a:r>
              <a:rPr lang="zh-CN" altLang="zh-CN" dirty="0" smtClean="0">
                <a:effectLst>
                  <a:outerShdw blurRad="38100" dist="38100" dir="2700000" algn="tl">
                    <a:srgbClr val="C0C0C0"/>
                  </a:outerShdw>
                </a:effectLst>
                <a:latin typeface="Times New Roman" panose="02020603050405020304" pitchFamily="18" charset="0"/>
              </a:rPr>
              <a:t>周转时间和带权周转时间</a:t>
            </a:r>
            <a:r>
              <a:rPr lang="zh-CN" altLang="en-US" dirty="0" smtClean="0">
                <a:effectLst>
                  <a:outerShdw blurRad="38100" dist="38100" dir="2700000" algn="tl">
                    <a:srgbClr val="C0C0C0"/>
                  </a:outerShdw>
                </a:effectLst>
                <a:latin typeface="Times New Roman" panose="02020603050405020304" pitchFamily="18" charset="0"/>
              </a:rPr>
              <a:t>；</a:t>
            </a:r>
            <a:r>
              <a:rPr lang="zh-CN" altLang="zh-CN" dirty="0" smtClean="0">
                <a:effectLst>
                  <a:outerShdw blurRad="38100" dist="38100" dir="2700000" algn="tl">
                    <a:srgbClr val="C0C0C0"/>
                  </a:outerShdw>
                </a:effectLst>
                <a:latin typeface="Times New Roman" panose="02020603050405020304" pitchFamily="18" charset="0"/>
              </a:rPr>
              <a:t>响应时间</a:t>
            </a:r>
            <a:r>
              <a:rPr lang="zh-CN" altLang="en-US" dirty="0" smtClean="0">
                <a:effectLst>
                  <a:outerShdw blurRad="38100" dist="38100" dir="2700000" algn="tl">
                    <a:srgbClr val="C0C0C0"/>
                  </a:outerShdw>
                </a:effectLst>
                <a:latin typeface="Times New Roman" panose="02020603050405020304" pitchFamily="18" charset="0"/>
              </a:rPr>
              <a:t>；</a:t>
            </a:r>
            <a:r>
              <a:rPr lang="zh-CN" altLang="zh-CN" dirty="0" smtClean="0">
                <a:effectLst>
                  <a:outerShdw blurRad="38100" dist="38100" dir="2700000" algn="tl">
                    <a:srgbClr val="C0C0C0"/>
                  </a:outerShdw>
                </a:effectLst>
                <a:latin typeface="Times New Roman" panose="02020603050405020304" pitchFamily="18" charset="0"/>
              </a:rPr>
              <a:t>对截止时间的保证</a:t>
            </a:r>
            <a:endParaRPr lang="en-US" altLang="zh-CN" dirty="0" smtClean="0">
              <a:effectLst>
                <a:outerShdw blurRad="38100" dist="38100" dir="2700000" algn="tl">
                  <a:srgbClr val="C0C0C0"/>
                </a:outerShdw>
              </a:effectLst>
              <a:latin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2844602" y="-27383"/>
            <a:ext cx="3599606" cy="784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157164" y="764705"/>
            <a:ext cx="5134917" cy="584775"/>
          </a:xfrm>
          <a:prstGeom prst="rect">
            <a:avLst/>
          </a:prstGeom>
          <a:noFill/>
          <a:ln>
            <a:noFill/>
          </a:ln>
          <a:effectLst/>
        </p:spPr>
        <p:txBody>
          <a:bodyPr wrap="square">
            <a:spAutoFit/>
          </a:bodyPr>
          <a:lstStyle/>
          <a:p>
            <a:pPr marL="533400" indent="-533400">
              <a:spcBef>
                <a:spcPct val="30000"/>
              </a:spcBef>
              <a:buFont typeface="Wingdings" panose="05000000000000000000" pitchFamily="2" charset="2"/>
              <a:buNone/>
              <a:defRPr/>
            </a:pPr>
            <a:r>
              <a:rPr lang="en-US" altLang="zh-CN" sz="3200" dirty="0" smtClean="0">
                <a:solidFill>
                  <a:srgbClr val="0000FF"/>
                </a:solidFill>
                <a:effectLst>
                  <a:outerShdw blurRad="38100" dist="38100" dir="2700000" algn="tl">
                    <a:srgbClr val="C0C0C0"/>
                  </a:outerShdw>
                </a:effectLst>
                <a:latin typeface="Times New Roman" panose="02020603050405020304" pitchFamily="18" charset="0"/>
              </a:rPr>
              <a:t>3.5.1 </a:t>
            </a:r>
            <a:r>
              <a:rPr lang="zh-CN" altLang="en-US" sz="3200" dirty="0" smtClean="0">
                <a:solidFill>
                  <a:srgbClr val="0000FF"/>
                </a:solidFill>
                <a:effectLst>
                  <a:outerShdw blurRad="38100" dist="38100" dir="2700000" algn="tl">
                    <a:srgbClr val="C0C0C0"/>
                  </a:outerShdw>
                </a:effectLst>
                <a:latin typeface="Times New Roman" panose="02020603050405020304" pitchFamily="18" charset="0"/>
              </a:rPr>
              <a:t>进程调度的基本概念</a:t>
            </a:r>
            <a:endParaRPr lang="zh-CN" altLang="en-US" sz="3200" dirty="0">
              <a:solidFill>
                <a:srgbClr val="0000FF"/>
              </a:solidFill>
              <a:effectLst>
                <a:outerShdw blurRad="38100" dist="38100" dir="2700000" algn="tl">
                  <a:srgbClr val="C0C0C0"/>
                </a:outerShdw>
              </a:effectLst>
            </a:endParaRPr>
          </a:p>
        </p:txBody>
      </p:sp>
      <p:sp>
        <p:nvSpPr>
          <p:cNvPr id="6" name="Rectangle 3"/>
          <p:cNvSpPr>
            <a:spLocks noChangeArrowheads="1"/>
          </p:cNvSpPr>
          <p:nvPr/>
        </p:nvSpPr>
        <p:spPr bwMode="auto">
          <a:xfrm>
            <a:off x="395289" y="1401763"/>
            <a:ext cx="8569199" cy="1040285"/>
          </a:xfrm>
          <a:prstGeom prst="rect">
            <a:avLst/>
          </a:prstGeom>
          <a:noFill/>
          <a:ln>
            <a:noFill/>
          </a:ln>
          <a:effectLst/>
        </p:spPr>
        <p:txBody>
          <a:bodyPr wrap="square">
            <a:spAutoFit/>
          </a:bodyPr>
          <a:lstStyle/>
          <a:p>
            <a:pPr indent="-533400">
              <a:lnSpc>
                <a:spcPct val="110000"/>
              </a:lnSpc>
              <a:spcBef>
                <a:spcPct val="30000"/>
              </a:spcBef>
              <a:buFont typeface="Wingdings" panose="05000000000000000000" pitchFamily="2" charset="2"/>
              <a:buNone/>
              <a:defRPr/>
            </a:pPr>
            <a:r>
              <a:rPr lang="en-US" altLang="zh-CN" sz="2800" dirty="0" smtClean="0">
                <a:solidFill>
                  <a:srgbClr val="A50021"/>
                </a:solidFill>
                <a:effectLst>
                  <a:outerShdw blurRad="38100" dist="38100" dir="2700000" algn="tl">
                    <a:srgbClr val="C0C0C0"/>
                  </a:outerShdw>
                </a:effectLst>
                <a:latin typeface="Times New Roman" panose="02020603050405020304" pitchFamily="18" charset="0"/>
              </a:rPr>
              <a:t>1.</a:t>
            </a:r>
            <a:r>
              <a:rPr lang="zh-CN" altLang="en-US" sz="2800" dirty="0" smtClean="0">
                <a:solidFill>
                  <a:srgbClr val="A50021"/>
                </a:solidFill>
                <a:effectLst>
                  <a:outerShdw blurRad="38100" dist="38100" dir="2700000" algn="tl">
                    <a:srgbClr val="C0C0C0"/>
                  </a:outerShdw>
                </a:effectLst>
                <a:latin typeface="Times New Roman" panose="02020603050405020304" pitchFamily="18" charset="0"/>
              </a:rPr>
              <a:t>并发技术回顾</a:t>
            </a:r>
            <a:endParaRPr lang="en-US" altLang="zh-CN" sz="2800" dirty="0" smtClean="0">
              <a:solidFill>
                <a:srgbClr val="A50021"/>
              </a:solidFill>
              <a:effectLst>
                <a:outerShdw blurRad="38100" dist="38100" dir="2700000" algn="tl">
                  <a:srgbClr val="C0C0C0"/>
                </a:outerShdw>
              </a:effectLst>
              <a:latin typeface="Times New Roman" panose="02020603050405020304" pitchFamily="18" charset="0"/>
            </a:endParaRPr>
          </a:p>
          <a:p>
            <a:pPr indent="-533400">
              <a:lnSpc>
                <a:spcPct val="110000"/>
              </a:lnSpc>
              <a:spcBef>
                <a:spcPct val="30000"/>
              </a:spcBef>
              <a:buFont typeface="Wingdings" panose="05000000000000000000" pitchFamily="2" charset="2"/>
              <a:buNone/>
              <a:defRPr/>
            </a:pPr>
            <a:r>
              <a:rPr lang="zh-CN" altLang="en-US" sz="2200" dirty="0" smtClean="0">
                <a:effectLst>
                  <a:outerShdw blurRad="38100" dist="38100" dir="2700000" algn="tl">
                    <a:srgbClr val="C0C0C0"/>
                  </a:outerShdw>
                </a:effectLst>
                <a:latin typeface="Times New Roman" panose="02020603050405020304" pitchFamily="18" charset="0"/>
              </a:rPr>
              <a:t>  多个进程在一个</a:t>
            </a:r>
            <a:r>
              <a:rPr lang="en-US" altLang="zh-CN" sz="2200" dirty="0" smtClean="0">
                <a:effectLst>
                  <a:outerShdw blurRad="38100" dist="38100" dir="2700000" algn="tl">
                    <a:srgbClr val="C0C0C0"/>
                  </a:outerShdw>
                </a:effectLst>
                <a:latin typeface="Times New Roman" panose="02020603050405020304" pitchFamily="18" charset="0"/>
              </a:rPr>
              <a:t>CPU</a:t>
            </a:r>
            <a:r>
              <a:rPr lang="zh-CN" altLang="en-US" sz="2200" dirty="0" smtClean="0">
                <a:effectLst>
                  <a:outerShdw blurRad="38100" dist="38100" dir="2700000" algn="tl">
                    <a:srgbClr val="C0C0C0"/>
                  </a:outerShdw>
                </a:effectLst>
                <a:latin typeface="Times New Roman" panose="02020603050405020304" pitchFamily="18" charset="0"/>
              </a:rPr>
              <a:t>上交替执行，提高了资源利用率和系统吞吐量</a:t>
            </a:r>
            <a:endParaRPr lang="zh-CN" altLang="en-US" sz="2200" dirty="0">
              <a:latin typeface="Times New Roman" panose="02020603050405020304" pitchFamily="18" charset="0"/>
            </a:endParaRPr>
          </a:p>
        </p:txBody>
      </p:sp>
      <p:sp>
        <p:nvSpPr>
          <p:cNvPr id="12" name="Text Box 55"/>
          <p:cNvSpPr txBox="1">
            <a:spLocks noChangeArrowheads="1"/>
          </p:cNvSpPr>
          <p:nvPr/>
        </p:nvSpPr>
        <p:spPr bwMode="auto">
          <a:xfrm>
            <a:off x="2195736" y="3399385"/>
            <a:ext cx="1656184" cy="461665"/>
          </a:xfrm>
          <a:prstGeom prst="rect">
            <a:avLst/>
          </a:prstGeom>
          <a:noFill/>
          <a:ln w="57150">
            <a:noFill/>
            <a:miter lim="800000"/>
          </a:ln>
          <a:effectLst/>
        </p:spPr>
        <p:txBody>
          <a:bodyPr wrap="square">
            <a:spAutoFit/>
          </a:bodyPr>
          <a:lstStyle/>
          <a:p>
            <a:pPr eaLnBrk="0" hangingPunct="0"/>
            <a:r>
              <a:rPr lang="en-US" altLang="zh-CN" sz="2400" dirty="0" smtClean="0"/>
              <a:t>CPU</a:t>
            </a:r>
            <a:r>
              <a:rPr lang="zh-CN" altLang="en-US" sz="2400" dirty="0" smtClean="0"/>
              <a:t>时间 </a:t>
            </a:r>
            <a:endParaRPr lang="zh-CN" altLang="en-US" sz="2400" dirty="0"/>
          </a:p>
        </p:txBody>
      </p:sp>
      <p:sp>
        <p:nvSpPr>
          <p:cNvPr id="13" name="Line 56"/>
          <p:cNvSpPr>
            <a:spLocks noChangeShapeType="1"/>
          </p:cNvSpPr>
          <p:nvPr/>
        </p:nvSpPr>
        <p:spPr bwMode="auto">
          <a:xfrm>
            <a:off x="3676823" y="3615407"/>
            <a:ext cx="2119313" cy="0"/>
          </a:xfrm>
          <a:prstGeom prst="line">
            <a:avLst/>
          </a:prstGeom>
          <a:noFill/>
          <a:ln w="57150">
            <a:solidFill>
              <a:srgbClr val="FF0000"/>
            </a:solidFill>
            <a:round/>
            <a:headEnd type="none" w="med" len="med"/>
            <a:tailEnd type="triangle" w="med" len="med"/>
          </a:ln>
          <a:effectLst/>
        </p:spPr>
        <p:txBody>
          <a:bodyPr/>
          <a:lstStyle/>
          <a:p>
            <a:endParaRPr lang="zh-CN" altLang="en-US" sz="2400"/>
          </a:p>
        </p:txBody>
      </p:sp>
      <p:sp>
        <p:nvSpPr>
          <p:cNvPr id="15" name="矩形 14"/>
          <p:cNvSpPr/>
          <p:nvPr/>
        </p:nvSpPr>
        <p:spPr bwMode="auto">
          <a:xfrm>
            <a:off x="2699792" y="2564904"/>
            <a:ext cx="1944216" cy="79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1979712" y="2751311"/>
            <a:ext cx="1080120" cy="504056"/>
          </a:xfrm>
          <a:prstGeom prst="rect">
            <a:avLst/>
          </a:prstGeom>
          <a:solidFill>
            <a:schemeClr val="accent1">
              <a:lumMod val="40000"/>
              <a:lumOff val="6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ctr" defTabSz="914400" rtl="0" eaLnBrk="0" fontAlgn="base" latinLnBrk="0" hangingPunct="0">
              <a:lnSpc>
                <a:spcPct val="100000"/>
              </a:lnSpc>
              <a:spcBef>
                <a:spcPct val="20000"/>
              </a:spcBef>
              <a:spcAft>
                <a:spcPct val="0"/>
              </a:spcAft>
              <a:buClrTx/>
              <a:buSzTx/>
              <a:buFontTx/>
              <a:buNone/>
            </a:pPr>
            <a:r>
              <a:rPr lang="zh-CN" altLang="en-US" dirty="0" smtClean="0"/>
              <a:t>进程</a:t>
            </a:r>
            <a:r>
              <a:rPr lang="en-US" altLang="zh-CN" dirty="0" smtClean="0"/>
              <a:t>1</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7" name="矩形 16"/>
          <p:cNvSpPr/>
          <p:nvPr/>
        </p:nvSpPr>
        <p:spPr bwMode="auto">
          <a:xfrm>
            <a:off x="3059832" y="2751311"/>
            <a:ext cx="1080120" cy="504056"/>
          </a:xfrm>
          <a:prstGeom prst="rect">
            <a:avLst/>
          </a:prstGeom>
          <a:solidFill>
            <a:schemeClr val="accent2">
              <a:lumMod val="75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ctr" defTabSz="914400" rtl="0" eaLnBrk="0" fontAlgn="base" latinLnBrk="0" hangingPunct="0">
              <a:lnSpc>
                <a:spcPct val="100000"/>
              </a:lnSpc>
              <a:spcBef>
                <a:spcPct val="20000"/>
              </a:spcBef>
              <a:spcAft>
                <a:spcPct val="0"/>
              </a:spcAft>
              <a:buClrTx/>
              <a:buSzTx/>
              <a:buFontTx/>
              <a:buNone/>
            </a:pPr>
            <a:r>
              <a:rPr lang="zh-CN" altLang="en-US" dirty="0" smtClean="0"/>
              <a:t>进程</a:t>
            </a:r>
            <a:r>
              <a:rPr lang="en-US" altLang="zh-CN" dirty="0" smtClean="0"/>
              <a:t>2</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8" name="矩形 17"/>
          <p:cNvSpPr/>
          <p:nvPr/>
        </p:nvSpPr>
        <p:spPr bwMode="auto">
          <a:xfrm>
            <a:off x="4139952" y="2751311"/>
            <a:ext cx="1080120" cy="504056"/>
          </a:xfrm>
          <a:prstGeom prst="rect">
            <a:avLst/>
          </a:prstGeom>
          <a:solidFill>
            <a:srgbClr val="6699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ctr" defTabSz="914400" rtl="0" eaLnBrk="0" fontAlgn="base" latinLnBrk="0" hangingPunct="0">
              <a:lnSpc>
                <a:spcPct val="100000"/>
              </a:lnSpc>
              <a:spcBef>
                <a:spcPct val="20000"/>
              </a:spcBef>
              <a:spcAft>
                <a:spcPct val="0"/>
              </a:spcAft>
              <a:buClrTx/>
              <a:buSzTx/>
              <a:buFontTx/>
              <a:buNone/>
            </a:pPr>
            <a:r>
              <a:rPr lang="zh-CN" altLang="en-US" dirty="0" smtClean="0"/>
              <a:t>进程</a:t>
            </a:r>
            <a:r>
              <a:rPr lang="en-US" altLang="zh-CN" dirty="0" smtClean="0"/>
              <a:t>3</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9" name="矩形 18"/>
          <p:cNvSpPr/>
          <p:nvPr/>
        </p:nvSpPr>
        <p:spPr bwMode="auto">
          <a:xfrm>
            <a:off x="5148064" y="2751311"/>
            <a:ext cx="1080120" cy="504056"/>
          </a:xfrm>
          <a:prstGeom prst="rect">
            <a:avLst/>
          </a:prstGeom>
          <a:solidFill>
            <a:schemeClr val="accent1">
              <a:lumMod val="40000"/>
              <a:lumOff val="6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ctr" defTabSz="914400" rtl="0" eaLnBrk="0" fontAlgn="base" latinLnBrk="0" hangingPunct="0">
              <a:lnSpc>
                <a:spcPct val="100000"/>
              </a:lnSpc>
              <a:spcBef>
                <a:spcPct val="20000"/>
              </a:spcBef>
              <a:spcAft>
                <a:spcPct val="0"/>
              </a:spcAft>
              <a:buClrTx/>
              <a:buSzTx/>
              <a:buFontTx/>
              <a:buNone/>
            </a:pPr>
            <a:r>
              <a:rPr lang="zh-CN" altLang="en-US" dirty="0" smtClean="0"/>
              <a:t>进程</a:t>
            </a:r>
            <a:r>
              <a:rPr lang="en-US" altLang="zh-CN" dirty="0" smtClean="0"/>
              <a:t>1</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20" name="矩形 19"/>
          <p:cNvSpPr/>
          <p:nvPr/>
        </p:nvSpPr>
        <p:spPr bwMode="auto">
          <a:xfrm>
            <a:off x="6228184" y="2751311"/>
            <a:ext cx="1080120" cy="504056"/>
          </a:xfrm>
          <a:prstGeom prst="rect">
            <a:avLst/>
          </a:prstGeom>
          <a:solidFill>
            <a:schemeClr val="accent2">
              <a:lumMod val="75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indent="-609600" algn="ctr"/>
            <a:r>
              <a:rPr lang="zh-CN" altLang="en-US" dirty="0" smtClean="0"/>
              <a:t>进程</a:t>
            </a:r>
            <a:r>
              <a:rPr lang="en-US" altLang="zh-CN" dirty="0" smtClean="0"/>
              <a:t>2</a:t>
            </a:r>
            <a:endParaRPr lang="zh-CN" altLang="en-US" dirty="0" smtClean="0"/>
          </a:p>
        </p:txBody>
      </p:sp>
      <p:sp>
        <p:nvSpPr>
          <p:cNvPr id="21" name="矩形 20"/>
          <p:cNvSpPr/>
          <p:nvPr/>
        </p:nvSpPr>
        <p:spPr bwMode="auto">
          <a:xfrm>
            <a:off x="7308304" y="2751311"/>
            <a:ext cx="1080120" cy="504056"/>
          </a:xfrm>
          <a:prstGeom prst="rect">
            <a:avLst/>
          </a:prstGeom>
          <a:solidFill>
            <a:srgbClr val="6699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indent="-609600" algn="ctr"/>
            <a:r>
              <a:rPr lang="zh-CN" altLang="en-US" dirty="0" smtClean="0"/>
              <a:t>进程</a:t>
            </a:r>
            <a:r>
              <a:rPr lang="en-US" altLang="zh-CN" dirty="0" smtClean="0"/>
              <a:t>3</a:t>
            </a:r>
            <a:endParaRPr lang="zh-CN" altLang="en-US" dirty="0" smtClean="0"/>
          </a:p>
        </p:txBody>
      </p:sp>
      <p:grpSp>
        <p:nvGrpSpPr>
          <p:cNvPr id="46" name="组合 45"/>
          <p:cNvGrpSpPr/>
          <p:nvPr/>
        </p:nvGrpSpPr>
        <p:grpSpPr>
          <a:xfrm>
            <a:off x="1089720" y="4127202"/>
            <a:ext cx="7514728" cy="2470151"/>
            <a:chOff x="1089720" y="3946525"/>
            <a:chExt cx="7514728" cy="2470151"/>
          </a:xfrm>
        </p:grpSpPr>
        <p:sp>
          <p:nvSpPr>
            <p:cNvPr id="47" name="Rectangle 58"/>
            <p:cNvSpPr>
              <a:spLocks noChangeArrowheads="1"/>
            </p:cNvSpPr>
            <p:nvPr/>
          </p:nvSpPr>
          <p:spPr bwMode="auto">
            <a:xfrm>
              <a:off x="1089721" y="4437063"/>
              <a:ext cx="1828055" cy="1963738"/>
            </a:xfrm>
            <a:prstGeom prst="rect">
              <a:avLst/>
            </a:prstGeom>
            <a:solidFill>
              <a:schemeClr val="bg1"/>
            </a:solidFill>
            <a:ln w="9525">
              <a:solidFill>
                <a:srgbClr val="000066"/>
              </a:solidFill>
              <a:miter lim="800000"/>
            </a:ln>
            <a:effectLst/>
          </p:spPr>
          <p:txBody>
            <a:bodyPr wrap="none" anchor="ctr"/>
            <a:lstStyle/>
            <a:p>
              <a:endParaRPr lang="zh-CN" altLang="en-US"/>
            </a:p>
          </p:txBody>
        </p:sp>
        <p:sp>
          <p:nvSpPr>
            <p:cNvPr id="48" name="Text Box 59"/>
            <p:cNvSpPr txBox="1">
              <a:spLocks noChangeArrowheads="1"/>
            </p:cNvSpPr>
            <p:nvPr/>
          </p:nvSpPr>
          <p:spPr bwMode="auto">
            <a:xfrm>
              <a:off x="1089720" y="4479925"/>
              <a:ext cx="1828056" cy="1615827"/>
            </a:xfrm>
            <a:prstGeom prst="rect">
              <a:avLst/>
            </a:prstGeom>
            <a:noFill/>
            <a:ln w="9525">
              <a:noFill/>
              <a:miter lim="800000"/>
            </a:ln>
            <a:effectLst/>
          </p:spPr>
          <p:txBody>
            <a:bodyPr wrap="square">
              <a:spAutoFit/>
            </a:bodyPr>
            <a:lstStyle/>
            <a:p>
              <a:pPr>
                <a:spcBef>
                  <a:spcPct val="50000"/>
                </a:spcBef>
              </a:pPr>
              <a:r>
                <a:rPr lang="en-US" altLang="zh-CN" sz="1800" dirty="0">
                  <a:latin typeface="Tahoma" panose="020B0604030504040204" pitchFamily="34" charset="0"/>
                </a:rPr>
                <a:t>  </a:t>
              </a:r>
              <a:r>
                <a:rPr lang="en-US" altLang="zh-CN" sz="1800" dirty="0" err="1">
                  <a:latin typeface="Tahoma" panose="020B0604030504040204" pitchFamily="34" charset="0"/>
                </a:rPr>
                <a:t>mov</a:t>
              </a:r>
              <a:r>
                <a:rPr lang="en-US" altLang="zh-CN" sz="1800" dirty="0">
                  <a:latin typeface="Tahoma" panose="020B0604030504040204" pitchFamily="34" charset="0"/>
                </a:rPr>
                <a:t> ax, </a:t>
              </a:r>
              <a:r>
                <a:rPr lang="en-US" altLang="zh-CN" sz="1800" dirty="0" smtClean="0">
                  <a:latin typeface="Tahoma" panose="020B0604030504040204" pitchFamily="34" charset="0"/>
                </a:rPr>
                <a:t>[30</a:t>
              </a:r>
              <a:r>
                <a:rPr lang="en-US" altLang="zh-CN" sz="1800" dirty="0">
                  <a:latin typeface="Tahoma" panose="020B0604030504040204" pitchFamily="34" charset="0"/>
                </a:rPr>
                <a:t>]</a:t>
              </a:r>
              <a:endParaRPr lang="en-US" altLang="zh-CN" sz="1800" dirty="0">
                <a:latin typeface="Tahoma" panose="020B0604030504040204" pitchFamily="34" charset="0"/>
              </a:endParaRPr>
            </a:p>
            <a:p>
              <a:pPr>
                <a:spcBef>
                  <a:spcPct val="50000"/>
                </a:spcBef>
              </a:pPr>
              <a:r>
                <a:rPr lang="en-US" altLang="zh-CN" sz="1800" dirty="0">
                  <a:latin typeface="Tahoma" panose="020B0604030504040204" pitchFamily="34" charset="0"/>
                </a:rPr>
                <a:t>  </a:t>
              </a:r>
              <a:r>
                <a:rPr lang="en-US" altLang="zh-CN" sz="1800" dirty="0" err="1">
                  <a:latin typeface="Tahoma" panose="020B0604030504040204" pitchFamily="34" charset="0"/>
                </a:rPr>
                <a:t>mov</a:t>
              </a:r>
              <a:r>
                <a:rPr lang="en-US" altLang="zh-CN" sz="1800" dirty="0">
                  <a:latin typeface="Tahoma" panose="020B0604030504040204" pitchFamily="34" charset="0"/>
                </a:rPr>
                <a:t> </a:t>
              </a:r>
              <a:r>
                <a:rPr lang="en-US" altLang="zh-CN" sz="1800" dirty="0" err="1">
                  <a:latin typeface="Tahoma" panose="020B0604030504040204" pitchFamily="34" charset="0"/>
                </a:rPr>
                <a:t>bx</a:t>
              </a:r>
              <a:r>
                <a:rPr lang="en-US" altLang="zh-CN" sz="1800" dirty="0">
                  <a:latin typeface="Tahoma" panose="020B0604030504040204" pitchFamily="34" charset="0"/>
                </a:rPr>
                <a:t>, </a:t>
              </a:r>
              <a:r>
                <a:rPr lang="en-US" altLang="zh-CN" sz="1800" dirty="0" smtClean="0">
                  <a:latin typeface="Tahoma" panose="020B0604030504040204" pitchFamily="34" charset="0"/>
                </a:rPr>
                <a:t>[50]</a:t>
              </a:r>
              <a:endParaRPr lang="en-US" altLang="zh-CN" sz="1800" dirty="0">
                <a:latin typeface="Tahoma" panose="020B0604030504040204" pitchFamily="34" charset="0"/>
              </a:endParaRPr>
            </a:p>
            <a:p>
              <a:pPr>
                <a:spcBef>
                  <a:spcPct val="50000"/>
                </a:spcBef>
              </a:pPr>
              <a:r>
                <a:rPr lang="en-US" altLang="zh-CN" sz="1800" dirty="0">
                  <a:latin typeface="Tahoma" panose="020B0604030504040204" pitchFamily="34" charset="0"/>
                </a:rPr>
                <a:t>  add ax, </a:t>
              </a:r>
              <a:r>
                <a:rPr lang="en-US" altLang="zh-CN" sz="1800" dirty="0" err="1">
                  <a:latin typeface="Tahoma" panose="020B0604030504040204" pitchFamily="34" charset="0"/>
                </a:rPr>
                <a:t>bx</a:t>
              </a:r>
              <a:endParaRPr lang="en-US" altLang="zh-CN" sz="1800" dirty="0">
                <a:latin typeface="Tahoma" panose="020B0604030504040204" pitchFamily="34" charset="0"/>
              </a:endParaRPr>
            </a:p>
            <a:p>
              <a:pPr>
                <a:spcBef>
                  <a:spcPct val="50000"/>
                </a:spcBef>
              </a:pPr>
              <a:r>
                <a:rPr lang="en-US" altLang="zh-CN" sz="1800" dirty="0">
                  <a:latin typeface="Tahoma" panose="020B0604030504040204" pitchFamily="34" charset="0"/>
                </a:rPr>
                <a:t>  ……</a:t>
              </a:r>
              <a:r>
                <a:rPr lang="en-US" altLang="zh-CN" sz="1800" b="0" dirty="0">
                  <a:latin typeface="Tahoma" panose="020B0604030504040204" pitchFamily="34" charset="0"/>
                </a:rPr>
                <a:t> </a:t>
              </a:r>
              <a:endParaRPr lang="en-US" altLang="zh-CN" sz="1800" dirty="0">
                <a:latin typeface="Tahoma" panose="020B0604030504040204" pitchFamily="34" charset="0"/>
              </a:endParaRPr>
            </a:p>
          </p:txBody>
        </p:sp>
        <p:sp>
          <p:nvSpPr>
            <p:cNvPr id="49" name="Rectangle 60"/>
            <p:cNvSpPr>
              <a:spLocks noChangeArrowheads="1"/>
            </p:cNvSpPr>
            <p:nvPr/>
          </p:nvSpPr>
          <p:spPr bwMode="auto">
            <a:xfrm>
              <a:off x="1700908" y="3946525"/>
              <a:ext cx="843501" cy="400110"/>
            </a:xfrm>
            <a:prstGeom prst="rect">
              <a:avLst/>
            </a:prstGeom>
            <a:noFill/>
            <a:ln w="9525">
              <a:noFill/>
              <a:miter lim="800000"/>
            </a:ln>
            <a:effectLst/>
          </p:spPr>
          <p:txBody>
            <a:bodyPr wrap="none">
              <a:spAutoFit/>
            </a:bodyPr>
            <a:lstStyle/>
            <a:p>
              <a:r>
                <a:rPr lang="zh-CN" altLang="en-US" sz="2000" dirty="0" smtClean="0"/>
                <a:t>进程</a:t>
              </a:r>
              <a:r>
                <a:rPr lang="en-US" altLang="zh-CN" sz="2000" dirty="0" smtClean="0"/>
                <a:t>1</a:t>
              </a:r>
              <a:endParaRPr lang="en-US" altLang="zh-CN" sz="2000" dirty="0"/>
            </a:p>
          </p:txBody>
        </p:sp>
        <p:sp>
          <p:nvSpPr>
            <p:cNvPr id="50" name="Rectangle 61"/>
            <p:cNvSpPr>
              <a:spLocks noChangeArrowheads="1"/>
            </p:cNvSpPr>
            <p:nvPr/>
          </p:nvSpPr>
          <p:spPr bwMode="auto">
            <a:xfrm>
              <a:off x="3891608" y="4452938"/>
              <a:ext cx="1800200" cy="1963738"/>
            </a:xfrm>
            <a:prstGeom prst="rect">
              <a:avLst/>
            </a:prstGeom>
            <a:solidFill>
              <a:schemeClr val="bg1"/>
            </a:solidFill>
            <a:ln w="9525">
              <a:solidFill>
                <a:srgbClr val="000066"/>
              </a:solidFill>
              <a:miter lim="800000"/>
            </a:ln>
            <a:effectLst/>
          </p:spPr>
          <p:txBody>
            <a:bodyPr wrap="none" anchor="ctr"/>
            <a:lstStyle/>
            <a:p>
              <a:endParaRPr lang="zh-CN" altLang="en-US"/>
            </a:p>
          </p:txBody>
        </p:sp>
        <p:sp>
          <p:nvSpPr>
            <p:cNvPr id="51" name="Text Box 62"/>
            <p:cNvSpPr txBox="1">
              <a:spLocks noChangeArrowheads="1"/>
            </p:cNvSpPr>
            <p:nvPr/>
          </p:nvSpPr>
          <p:spPr bwMode="auto">
            <a:xfrm>
              <a:off x="3933528" y="4495800"/>
              <a:ext cx="1830288" cy="1615827"/>
            </a:xfrm>
            <a:prstGeom prst="rect">
              <a:avLst/>
            </a:prstGeom>
            <a:noFill/>
            <a:ln w="9525">
              <a:noFill/>
              <a:miter lim="800000"/>
            </a:ln>
            <a:effectLst/>
          </p:spPr>
          <p:txBody>
            <a:bodyPr wrap="square">
              <a:spAutoFit/>
            </a:bodyPr>
            <a:lstStyle/>
            <a:p>
              <a:pPr>
                <a:spcBef>
                  <a:spcPct val="50000"/>
                </a:spcBef>
              </a:pPr>
              <a:r>
                <a:rPr lang="en-US" altLang="zh-CN" sz="1800" dirty="0">
                  <a:latin typeface="Tahoma" panose="020B0604030504040204" pitchFamily="34" charset="0"/>
                </a:rPr>
                <a:t>  </a:t>
              </a:r>
              <a:r>
                <a:rPr lang="en-US" altLang="zh-CN" sz="1800" dirty="0" err="1">
                  <a:latin typeface="Tahoma" panose="020B0604030504040204" pitchFamily="34" charset="0"/>
                </a:rPr>
                <a:t>mov</a:t>
              </a:r>
              <a:r>
                <a:rPr lang="en-US" altLang="zh-CN" sz="1800" dirty="0">
                  <a:latin typeface="Tahoma" panose="020B0604030504040204" pitchFamily="34" charset="0"/>
                </a:rPr>
                <a:t> ax, </a:t>
              </a:r>
              <a:r>
                <a:rPr lang="en-US" altLang="zh-CN" sz="1800" dirty="0" smtClean="0">
                  <a:latin typeface="Tahoma" panose="020B0604030504040204" pitchFamily="34" charset="0"/>
                </a:rPr>
                <a:t>100</a:t>
              </a:r>
              <a:endParaRPr lang="en-US" altLang="zh-CN" sz="1800" dirty="0">
                <a:latin typeface="Tahoma" panose="020B0604030504040204" pitchFamily="34" charset="0"/>
              </a:endParaRPr>
            </a:p>
            <a:p>
              <a:pPr>
                <a:spcBef>
                  <a:spcPct val="50000"/>
                </a:spcBef>
              </a:pPr>
              <a:r>
                <a:rPr lang="en-US" altLang="zh-CN" sz="1800" dirty="0">
                  <a:latin typeface="Tahoma" panose="020B0604030504040204" pitchFamily="34" charset="0"/>
                </a:rPr>
                <a:t>  </a:t>
              </a:r>
              <a:r>
                <a:rPr lang="en-US" altLang="zh-CN" sz="1800" dirty="0" err="1">
                  <a:latin typeface="Tahoma" panose="020B0604030504040204" pitchFamily="34" charset="0"/>
                </a:rPr>
                <a:t>mov</a:t>
              </a:r>
              <a:r>
                <a:rPr lang="en-US" altLang="zh-CN" sz="1800" dirty="0">
                  <a:latin typeface="Tahoma" panose="020B0604030504040204" pitchFamily="34" charset="0"/>
                </a:rPr>
                <a:t> </a:t>
              </a:r>
              <a:r>
                <a:rPr lang="en-US" altLang="zh-CN" sz="1800" dirty="0" err="1">
                  <a:latin typeface="Tahoma" panose="020B0604030504040204" pitchFamily="34" charset="0"/>
                </a:rPr>
                <a:t>bx</a:t>
              </a:r>
              <a:r>
                <a:rPr lang="en-US" altLang="zh-CN" sz="1800" dirty="0">
                  <a:latin typeface="Tahoma" panose="020B0604030504040204" pitchFamily="34" charset="0"/>
                </a:rPr>
                <a:t>, </a:t>
              </a:r>
              <a:r>
                <a:rPr lang="en-US" altLang="zh-CN" sz="1800" dirty="0" smtClean="0">
                  <a:latin typeface="Tahoma" panose="020B0604030504040204" pitchFamily="34" charset="0"/>
                </a:rPr>
                <a:t>50</a:t>
              </a:r>
              <a:endParaRPr lang="en-US" altLang="zh-CN" sz="1800" dirty="0">
                <a:latin typeface="Tahoma" panose="020B0604030504040204" pitchFamily="34" charset="0"/>
              </a:endParaRPr>
            </a:p>
            <a:p>
              <a:pPr>
                <a:spcBef>
                  <a:spcPct val="50000"/>
                </a:spcBef>
              </a:pPr>
              <a:r>
                <a:rPr lang="en-US" altLang="zh-CN" sz="1800" dirty="0">
                  <a:latin typeface="Tahoma" panose="020B0604030504040204" pitchFamily="34" charset="0"/>
                </a:rPr>
                <a:t>  add ax, </a:t>
              </a:r>
              <a:r>
                <a:rPr lang="en-US" altLang="zh-CN" sz="1800" dirty="0" err="1">
                  <a:latin typeface="Tahoma" panose="020B0604030504040204" pitchFamily="34" charset="0"/>
                </a:rPr>
                <a:t>bx</a:t>
              </a:r>
              <a:endParaRPr lang="en-US" altLang="zh-CN" sz="1800" dirty="0">
                <a:latin typeface="Tahoma" panose="020B0604030504040204" pitchFamily="34" charset="0"/>
              </a:endParaRPr>
            </a:p>
            <a:p>
              <a:pPr>
                <a:spcBef>
                  <a:spcPct val="50000"/>
                </a:spcBef>
              </a:pPr>
              <a:r>
                <a:rPr lang="en-US" altLang="zh-CN" sz="1800" dirty="0">
                  <a:latin typeface="Tahoma" panose="020B0604030504040204" pitchFamily="34" charset="0"/>
                </a:rPr>
                <a:t>  ……</a:t>
              </a:r>
              <a:r>
                <a:rPr lang="en-US" altLang="zh-CN" sz="1800" b="0" dirty="0">
                  <a:latin typeface="Tahoma" panose="020B0604030504040204" pitchFamily="34" charset="0"/>
                </a:rPr>
                <a:t> </a:t>
              </a:r>
              <a:endParaRPr lang="en-US" altLang="zh-CN" sz="1800" dirty="0">
                <a:latin typeface="Tahoma" panose="020B0604030504040204" pitchFamily="34" charset="0"/>
              </a:endParaRPr>
            </a:p>
          </p:txBody>
        </p:sp>
        <p:sp>
          <p:nvSpPr>
            <p:cNvPr id="52" name="Rectangle 63"/>
            <p:cNvSpPr>
              <a:spLocks noChangeArrowheads="1"/>
            </p:cNvSpPr>
            <p:nvPr/>
          </p:nvSpPr>
          <p:spPr bwMode="auto">
            <a:xfrm>
              <a:off x="4323656" y="3962400"/>
              <a:ext cx="843501" cy="400110"/>
            </a:xfrm>
            <a:prstGeom prst="rect">
              <a:avLst/>
            </a:prstGeom>
            <a:noFill/>
            <a:ln w="9525">
              <a:noFill/>
              <a:miter lim="800000"/>
            </a:ln>
            <a:effectLst/>
          </p:spPr>
          <p:txBody>
            <a:bodyPr wrap="none">
              <a:spAutoFit/>
            </a:bodyPr>
            <a:lstStyle/>
            <a:p>
              <a:r>
                <a:rPr lang="zh-CN" altLang="en-US" sz="2000" dirty="0" smtClean="0"/>
                <a:t>进程</a:t>
              </a:r>
              <a:r>
                <a:rPr lang="en-US" altLang="zh-CN" sz="2000" dirty="0" smtClean="0"/>
                <a:t>2</a:t>
              </a:r>
              <a:endParaRPr lang="en-US" altLang="zh-CN" sz="2000" dirty="0"/>
            </a:p>
          </p:txBody>
        </p:sp>
        <p:sp>
          <p:nvSpPr>
            <p:cNvPr id="53" name="Rectangle 61"/>
            <p:cNvSpPr>
              <a:spLocks noChangeArrowheads="1"/>
            </p:cNvSpPr>
            <p:nvPr/>
          </p:nvSpPr>
          <p:spPr bwMode="auto">
            <a:xfrm>
              <a:off x="6732240" y="4440362"/>
              <a:ext cx="1800200" cy="1963738"/>
            </a:xfrm>
            <a:prstGeom prst="rect">
              <a:avLst/>
            </a:prstGeom>
            <a:solidFill>
              <a:schemeClr val="bg1"/>
            </a:solidFill>
            <a:ln w="9525">
              <a:solidFill>
                <a:srgbClr val="000066"/>
              </a:solidFill>
              <a:miter lim="800000"/>
            </a:ln>
            <a:effectLst/>
          </p:spPr>
          <p:txBody>
            <a:bodyPr wrap="none" anchor="ctr"/>
            <a:lstStyle/>
            <a:p>
              <a:endParaRPr lang="zh-CN" altLang="en-US"/>
            </a:p>
          </p:txBody>
        </p:sp>
        <p:sp>
          <p:nvSpPr>
            <p:cNvPr id="54" name="Text Box 62"/>
            <p:cNvSpPr txBox="1">
              <a:spLocks noChangeArrowheads="1"/>
            </p:cNvSpPr>
            <p:nvPr/>
          </p:nvSpPr>
          <p:spPr bwMode="auto">
            <a:xfrm>
              <a:off x="6774160" y="4483224"/>
              <a:ext cx="1830288" cy="1615827"/>
            </a:xfrm>
            <a:prstGeom prst="rect">
              <a:avLst/>
            </a:prstGeom>
            <a:noFill/>
            <a:ln w="9525">
              <a:noFill/>
              <a:miter lim="800000"/>
            </a:ln>
            <a:effectLst/>
          </p:spPr>
          <p:txBody>
            <a:bodyPr wrap="square">
              <a:spAutoFit/>
            </a:bodyPr>
            <a:lstStyle/>
            <a:p>
              <a:pPr>
                <a:spcBef>
                  <a:spcPct val="50000"/>
                </a:spcBef>
              </a:pPr>
              <a:r>
                <a:rPr lang="en-US" altLang="zh-CN" sz="1800" dirty="0">
                  <a:latin typeface="Tahoma" panose="020B0604030504040204" pitchFamily="34" charset="0"/>
                </a:rPr>
                <a:t>  </a:t>
              </a:r>
              <a:r>
                <a:rPr lang="en-US" altLang="zh-CN" sz="1800" dirty="0" err="1">
                  <a:latin typeface="Tahoma" panose="020B0604030504040204" pitchFamily="34" charset="0"/>
                </a:rPr>
                <a:t>mov</a:t>
              </a:r>
              <a:r>
                <a:rPr lang="en-US" altLang="zh-CN" sz="1800" dirty="0">
                  <a:latin typeface="Tahoma" panose="020B0604030504040204" pitchFamily="34" charset="0"/>
                </a:rPr>
                <a:t> ax, </a:t>
              </a:r>
              <a:r>
                <a:rPr lang="en-US" altLang="zh-CN" sz="1800" dirty="0" smtClean="0">
                  <a:latin typeface="Tahoma" panose="020B0604030504040204" pitchFamily="34" charset="0"/>
                </a:rPr>
                <a:t>200</a:t>
              </a:r>
              <a:endParaRPr lang="en-US" altLang="zh-CN" sz="1800" dirty="0">
                <a:latin typeface="Tahoma" panose="020B0604030504040204" pitchFamily="34" charset="0"/>
              </a:endParaRPr>
            </a:p>
            <a:p>
              <a:pPr>
                <a:spcBef>
                  <a:spcPct val="50000"/>
                </a:spcBef>
              </a:pPr>
              <a:r>
                <a:rPr lang="en-US" altLang="zh-CN" sz="1800" dirty="0">
                  <a:latin typeface="Tahoma" panose="020B0604030504040204" pitchFamily="34" charset="0"/>
                </a:rPr>
                <a:t>  </a:t>
              </a:r>
              <a:r>
                <a:rPr lang="en-US" altLang="zh-CN" sz="1800" dirty="0" err="1">
                  <a:latin typeface="Tahoma" panose="020B0604030504040204" pitchFamily="34" charset="0"/>
                </a:rPr>
                <a:t>mov</a:t>
              </a:r>
              <a:r>
                <a:rPr lang="en-US" altLang="zh-CN" sz="1800" dirty="0">
                  <a:latin typeface="Tahoma" panose="020B0604030504040204" pitchFamily="34" charset="0"/>
                </a:rPr>
                <a:t> </a:t>
              </a:r>
              <a:r>
                <a:rPr lang="en-US" altLang="zh-CN" sz="1800" dirty="0" err="1">
                  <a:latin typeface="Tahoma" panose="020B0604030504040204" pitchFamily="34" charset="0"/>
                </a:rPr>
                <a:t>bx</a:t>
              </a:r>
              <a:r>
                <a:rPr lang="en-US" altLang="zh-CN" sz="1800" dirty="0">
                  <a:latin typeface="Tahoma" panose="020B0604030504040204" pitchFamily="34" charset="0"/>
                </a:rPr>
                <a:t>, </a:t>
              </a:r>
              <a:r>
                <a:rPr lang="en-US" altLang="zh-CN" sz="1800" dirty="0" smtClean="0">
                  <a:latin typeface="Tahoma" panose="020B0604030504040204" pitchFamily="34" charset="0"/>
                </a:rPr>
                <a:t>50</a:t>
              </a:r>
              <a:endParaRPr lang="en-US" altLang="zh-CN" sz="1800" dirty="0">
                <a:latin typeface="Tahoma" panose="020B0604030504040204" pitchFamily="34" charset="0"/>
              </a:endParaRPr>
            </a:p>
            <a:p>
              <a:pPr>
                <a:spcBef>
                  <a:spcPct val="50000"/>
                </a:spcBef>
              </a:pPr>
              <a:r>
                <a:rPr lang="en-US" altLang="zh-CN" sz="1800" dirty="0">
                  <a:latin typeface="Tahoma" panose="020B0604030504040204" pitchFamily="34" charset="0"/>
                </a:rPr>
                <a:t>  add ax, </a:t>
              </a:r>
              <a:r>
                <a:rPr lang="en-US" altLang="zh-CN" sz="1800" dirty="0" err="1">
                  <a:latin typeface="Tahoma" panose="020B0604030504040204" pitchFamily="34" charset="0"/>
                </a:rPr>
                <a:t>bx</a:t>
              </a:r>
              <a:endParaRPr lang="en-US" altLang="zh-CN" sz="1800" dirty="0">
                <a:latin typeface="Tahoma" panose="020B0604030504040204" pitchFamily="34" charset="0"/>
              </a:endParaRPr>
            </a:p>
            <a:p>
              <a:pPr>
                <a:spcBef>
                  <a:spcPct val="50000"/>
                </a:spcBef>
              </a:pPr>
              <a:r>
                <a:rPr lang="en-US" altLang="zh-CN" sz="1800" dirty="0">
                  <a:latin typeface="Tahoma" panose="020B0604030504040204" pitchFamily="34" charset="0"/>
                </a:rPr>
                <a:t>  ……</a:t>
              </a:r>
              <a:r>
                <a:rPr lang="en-US" altLang="zh-CN" sz="1800" b="0" dirty="0">
                  <a:latin typeface="Tahoma" panose="020B0604030504040204" pitchFamily="34" charset="0"/>
                </a:rPr>
                <a:t> </a:t>
              </a:r>
              <a:endParaRPr lang="en-US" altLang="zh-CN" sz="1800" dirty="0">
                <a:latin typeface="Tahoma" panose="020B0604030504040204" pitchFamily="34" charset="0"/>
              </a:endParaRPr>
            </a:p>
          </p:txBody>
        </p:sp>
        <p:sp>
          <p:nvSpPr>
            <p:cNvPr id="55" name="Rectangle 63"/>
            <p:cNvSpPr>
              <a:spLocks noChangeArrowheads="1"/>
            </p:cNvSpPr>
            <p:nvPr/>
          </p:nvSpPr>
          <p:spPr bwMode="auto">
            <a:xfrm>
              <a:off x="7164288" y="3949824"/>
              <a:ext cx="843501" cy="400110"/>
            </a:xfrm>
            <a:prstGeom prst="rect">
              <a:avLst/>
            </a:prstGeom>
            <a:noFill/>
            <a:ln w="9525">
              <a:noFill/>
              <a:miter lim="800000"/>
            </a:ln>
            <a:effectLst/>
          </p:spPr>
          <p:txBody>
            <a:bodyPr wrap="none">
              <a:spAutoFit/>
            </a:bodyPr>
            <a:lstStyle/>
            <a:p>
              <a:r>
                <a:rPr lang="zh-CN" altLang="en-US" sz="2000" dirty="0" smtClean="0"/>
                <a:t>进程</a:t>
              </a:r>
              <a:r>
                <a:rPr lang="en-US" altLang="zh-CN" sz="2000" dirty="0" smtClean="0"/>
                <a:t>3</a:t>
              </a:r>
              <a:endParaRPr lang="en-US" altLang="zh-CN" sz="2000" dirty="0"/>
            </a:p>
          </p:txBody>
        </p:sp>
      </p:grpSp>
      <p:grpSp>
        <p:nvGrpSpPr>
          <p:cNvPr id="62" name="组合 61"/>
          <p:cNvGrpSpPr/>
          <p:nvPr/>
        </p:nvGrpSpPr>
        <p:grpSpPr>
          <a:xfrm>
            <a:off x="3077344" y="4941168"/>
            <a:ext cx="990600" cy="432048"/>
            <a:chOff x="3077344" y="980728"/>
            <a:chExt cx="990600" cy="432048"/>
          </a:xfrm>
        </p:grpSpPr>
        <p:sp>
          <p:nvSpPr>
            <p:cNvPr id="63" name="Text Box 72"/>
            <p:cNvSpPr txBox="1">
              <a:spLocks noChangeArrowheads="1"/>
            </p:cNvSpPr>
            <p:nvPr/>
          </p:nvSpPr>
          <p:spPr bwMode="auto">
            <a:xfrm>
              <a:off x="3077344" y="980728"/>
              <a:ext cx="990600" cy="400110"/>
            </a:xfrm>
            <a:prstGeom prst="rect">
              <a:avLst/>
            </a:prstGeom>
            <a:noFill/>
            <a:ln w="9525">
              <a:noFill/>
              <a:miter lim="800000"/>
            </a:ln>
            <a:effectLst/>
          </p:spPr>
          <p:txBody>
            <a:bodyPr>
              <a:spAutoFit/>
            </a:bodyPr>
            <a:lstStyle/>
            <a:p>
              <a:pPr>
                <a:spcBef>
                  <a:spcPct val="50000"/>
                </a:spcBef>
              </a:pPr>
              <a:r>
                <a:rPr lang="zh-CN" altLang="en-US" dirty="0">
                  <a:solidFill>
                    <a:srgbClr val="FF0000"/>
                  </a:solidFill>
                </a:rPr>
                <a:t>切换</a:t>
              </a:r>
              <a:endParaRPr lang="zh-CN" altLang="en-US" dirty="0">
                <a:solidFill>
                  <a:srgbClr val="FF0000"/>
                </a:solidFill>
              </a:endParaRPr>
            </a:p>
          </p:txBody>
        </p:sp>
        <p:sp>
          <p:nvSpPr>
            <p:cNvPr id="64" name="Line 56"/>
            <p:cNvSpPr>
              <a:spLocks noChangeShapeType="1"/>
            </p:cNvSpPr>
            <p:nvPr/>
          </p:nvSpPr>
          <p:spPr bwMode="auto">
            <a:xfrm>
              <a:off x="3093343" y="1412776"/>
              <a:ext cx="758577" cy="0"/>
            </a:xfrm>
            <a:prstGeom prst="line">
              <a:avLst/>
            </a:prstGeom>
            <a:noFill/>
            <a:ln w="57150">
              <a:solidFill>
                <a:srgbClr val="FF0000"/>
              </a:solidFill>
              <a:round/>
              <a:headEnd type="none" w="med" len="med"/>
              <a:tailEnd type="triangle" w="med" len="med"/>
            </a:ln>
            <a:effectLst/>
          </p:spPr>
          <p:txBody>
            <a:bodyPr/>
            <a:lstStyle/>
            <a:p>
              <a:endParaRPr lang="zh-CN" altLang="en-US" sz="2400"/>
            </a:p>
          </p:txBody>
        </p:sp>
      </p:grpSp>
      <p:sp>
        <p:nvSpPr>
          <p:cNvPr id="74" name="圆角矩形标注 73"/>
          <p:cNvSpPr/>
          <p:nvPr/>
        </p:nvSpPr>
        <p:spPr bwMode="auto">
          <a:xfrm>
            <a:off x="5724128" y="692696"/>
            <a:ext cx="3275856" cy="1152128"/>
          </a:xfrm>
          <a:prstGeom prst="wedgeRoundRectCallout">
            <a:avLst>
              <a:gd name="adj1" fmla="val -113999"/>
              <a:gd name="adj2" fmla="val 317988"/>
              <a:gd name="adj3" fmla="val 16667"/>
            </a:avLst>
          </a:prstGeom>
          <a:solidFill>
            <a:schemeClr val="accent1">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问题：</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CPU</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从运行进程</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到运行进程</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2000" b="1" i="0" u="none" strike="noStrike" cap="none" normalizeH="0" dirty="0" smtClean="0">
                <a:ln>
                  <a:noFill/>
                </a:ln>
                <a:solidFill>
                  <a:schemeClr val="tx1"/>
                </a:solidFill>
                <a:effectLst/>
                <a:latin typeface="Arial" panose="020B0604020202020204" pitchFamily="34" charset="0"/>
                <a:ea typeface="宋体" panose="02010600030101010101" pitchFamily="2" charset="-122"/>
              </a:rPr>
              <a:t> </a:t>
            </a:r>
            <a:r>
              <a:rPr kumimoji="0" lang="zh-CN" altLang="en-US" sz="2000" b="1" i="0" u="none" strike="noStrike" cap="none" normalizeH="0" dirty="0" smtClean="0">
                <a:ln>
                  <a:noFill/>
                </a:ln>
                <a:solidFill>
                  <a:schemeClr val="tx1"/>
                </a:solidFill>
                <a:effectLst/>
                <a:latin typeface="Arial" panose="020B0604020202020204" pitchFamily="34" charset="0"/>
                <a:ea typeface="宋体" panose="02010600030101010101" pitchFamily="2" charset="-122"/>
              </a:rPr>
              <a:t>，系统要做哪些工作？</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40" name="Text Box 72"/>
          <p:cNvSpPr txBox="1">
            <a:spLocks noChangeArrowheads="1"/>
          </p:cNvSpPr>
          <p:nvPr/>
        </p:nvSpPr>
        <p:spPr bwMode="auto">
          <a:xfrm>
            <a:off x="3059832" y="5445224"/>
            <a:ext cx="990600" cy="400110"/>
          </a:xfrm>
          <a:prstGeom prst="rect">
            <a:avLst/>
          </a:prstGeom>
          <a:noFill/>
          <a:ln w="9525">
            <a:noFill/>
            <a:miter lim="800000"/>
          </a:ln>
          <a:effectLst/>
        </p:spPr>
        <p:txBody>
          <a:bodyPr>
            <a:spAutoFit/>
          </a:bodyPr>
          <a:lstStyle/>
          <a:p>
            <a:pPr>
              <a:spcBef>
                <a:spcPct val="50000"/>
              </a:spcBef>
            </a:pPr>
            <a:r>
              <a:rPr lang="en-US" altLang="zh-CN" dirty="0" smtClean="0">
                <a:solidFill>
                  <a:srgbClr val="FF0000"/>
                </a:solidFill>
              </a:rPr>
              <a:t>CPU</a:t>
            </a:r>
            <a:endParaRPr lang="zh-CN" altLang="en-US" dirty="0">
              <a:solidFill>
                <a:srgbClr val="FF0000"/>
              </a:solidFill>
            </a:endParaRPr>
          </a:p>
        </p:txBody>
      </p:sp>
      <p:sp>
        <p:nvSpPr>
          <p:cNvPr id="41" name="Text Box 72"/>
          <p:cNvSpPr txBox="1">
            <a:spLocks noChangeArrowheads="1"/>
          </p:cNvSpPr>
          <p:nvPr/>
        </p:nvSpPr>
        <p:spPr bwMode="auto">
          <a:xfrm>
            <a:off x="413048" y="5229200"/>
            <a:ext cx="990600" cy="400110"/>
          </a:xfrm>
          <a:prstGeom prst="rect">
            <a:avLst/>
          </a:prstGeom>
          <a:noFill/>
          <a:ln w="9525">
            <a:noFill/>
            <a:miter lim="800000"/>
          </a:ln>
          <a:effectLst/>
        </p:spPr>
        <p:txBody>
          <a:bodyPr>
            <a:spAutoFit/>
          </a:bodyPr>
          <a:lstStyle/>
          <a:p>
            <a:pPr>
              <a:spcBef>
                <a:spcPct val="50000"/>
              </a:spcBef>
            </a:pPr>
            <a:r>
              <a:rPr lang="en-US" altLang="zh-CN" dirty="0" smtClean="0">
                <a:solidFill>
                  <a:srgbClr val="FF0000"/>
                </a:solidFill>
              </a:rPr>
              <a:t>CPU</a:t>
            </a:r>
            <a:endParaRPr lang="zh-CN" altLang="en-US" dirty="0">
              <a:solidFill>
                <a:srgbClr val="FF0000"/>
              </a:solidFill>
            </a:endParaRPr>
          </a:p>
        </p:txBody>
      </p:sp>
      <p:grpSp>
        <p:nvGrpSpPr>
          <p:cNvPr id="42" name="组合 41"/>
          <p:cNvGrpSpPr/>
          <p:nvPr/>
        </p:nvGrpSpPr>
        <p:grpSpPr>
          <a:xfrm>
            <a:off x="5885656" y="4941168"/>
            <a:ext cx="990600" cy="432048"/>
            <a:chOff x="3077344" y="980728"/>
            <a:chExt cx="990600" cy="432048"/>
          </a:xfrm>
        </p:grpSpPr>
        <p:sp>
          <p:nvSpPr>
            <p:cNvPr id="43" name="Text Box 72"/>
            <p:cNvSpPr txBox="1">
              <a:spLocks noChangeArrowheads="1"/>
            </p:cNvSpPr>
            <p:nvPr/>
          </p:nvSpPr>
          <p:spPr bwMode="auto">
            <a:xfrm>
              <a:off x="3077344" y="980728"/>
              <a:ext cx="990600" cy="400110"/>
            </a:xfrm>
            <a:prstGeom prst="rect">
              <a:avLst/>
            </a:prstGeom>
            <a:noFill/>
            <a:ln w="9525">
              <a:noFill/>
              <a:miter lim="800000"/>
            </a:ln>
            <a:effectLst/>
          </p:spPr>
          <p:txBody>
            <a:bodyPr>
              <a:spAutoFit/>
            </a:bodyPr>
            <a:lstStyle/>
            <a:p>
              <a:pPr>
                <a:spcBef>
                  <a:spcPct val="50000"/>
                </a:spcBef>
              </a:pPr>
              <a:r>
                <a:rPr lang="zh-CN" altLang="en-US" dirty="0">
                  <a:solidFill>
                    <a:srgbClr val="FF0000"/>
                  </a:solidFill>
                </a:rPr>
                <a:t>切换</a:t>
              </a:r>
              <a:endParaRPr lang="zh-CN" altLang="en-US" dirty="0">
                <a:solidFill>
                  <a:srgbClr val="FF0000"/>
                </a:solidFill>
              </a:endParaRPr>
            </a:p>
          </p:txBody>
        </p:sp>
        <p:sp>
          <p:nvSpPr>
            <p:cNvPr id="44" name="Line 56"/>
            <p:cNvSpPr>
              <a:spLocks noChangeShapeType="1"/>
            </p:cNvSpPr>
            <p:nvPr/>
          </p:nvSpPr>
          <p:spPr bwMode="auto">
            <a:xfrm>
              <a:off x="3093343" y="1412776"/>
              <a:ext cx="758577" cy="0"/>
            </a:xfrm>
            <a:prstGeom prst="line">
              <a:avLst/>
            </a:prstGeom>
            <a:noFill/>
            <a:ln w="57150">
              <a:solidFill>
                <a:srgbClr val="FF0000"/>
              </a:solidFill>
              <a:round/>
              <a:headEnd type="none" w="med" len="med"/>
              <a:tailEnd type="triangle" w="med" len="med"/>
            </a:ln>
            <a:effectLst/>
          </p:spPr>
          <p:txBody>
            <a:bodyPr/>
            <a:lstStyle/>
            <a:p>
              <a:endParaRPr lang="zh-CN" altLang="en-US" sz="2400"/>
            </a:p>
          </p:txBody>
        </p:sp>
      </p:grpSp>
      <p:sp>
        <p:nvSpPr>
          <p:cNvPr id="45" name="Text Box 72"/>
          <p:cNvSpPr txBox="1">
            <a:spLocks noChangeArrowheads="1"/>
          </p:cNvSpPr>
          <p:nvPr/>
        </p:nvSpPr>
        <p:spPr bwMode="auto">
          <a:xfrm>
            <a:off x="5868144" y="5445224"/>
            <a:ext cx="990600" cy="400110"/>
          </a:xfrm>
          <a:prstGeom prst="rect">
            <a:avLst/>
          </a:prstGeom>
          <a:noFill/>
          <a:ln w="9525">
            <a:noFill/>
            <a:miter lim="800000"/>
          </a:ln>
          <a:effectLst/>
        </p:spPr>
        <p:txBody>
          <a:bodyPr>
            <a:spAutoFit/>
          </a:bodyPr>
          <a:lstStyle/>
          <a:p>
            <a:pPr>
              <a:spcBef>
                <a:spcPct val="50000"/>
              </a:spcBef>
            </a:pPr>
            <a:r>
              <a:rPr lang="en-US" altLang="zh-CN" dirty="0" smtClean="0">
                <a:solidFill>
                  <a:srgbClr val="FF0000"/>
                </a:solidFill>
              </a:rPr>
              <a:t>CPU</a:t>
            </a:r>
            <a:endParaRPr lang="zh-CN" altLang="en-US" dirty="0">
              <a:solidFill>
                <a:srgbClr val="FF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ox(i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ox(in)">
                                      <p:cBhvr>
                                        <p:cTn id="20" dur="500"/>
                                        <p:tgtEl>
                                          <p:spTgt spid="13"/>
                                        </p:tgtEl>
                                      </p:cBhvr>
                                    </p:animEffect>
                                  </p:childTnLst>
                                </p:cTn>
                              </p:par>
                              <p:par>
                                <p:cTn id="21" presetID="4" presetClass="entr" presetSubtype="16" fill="hold" grpId="0" nodeType="withEffect" nodePh="1">
                                  <p:stCondLst>
                                    <p:cond delay="0"/>
                                  </p:stCondLst>
                                  <p:endCondLst>
                                    <p:cond evt="begin" delay="0">
                                      <p:tn val="21"/>
                                    </p:cond>
                                  </p:endCondLst>
                                  <p:childTnLst>
                                    <p:set>
                                      <p:cBhvr>
                                        <p:cTn id="22" dur="1" fill="hold">
                                          <p:stCondLst>
                                            <p:cond delay="0"/>
                                          </p:stCondLst>
                                        </p:cTn>
                                        <p:tgtEl>
                                          <p:spTgt spid="15"/>
                                        </p:tgtEl>
                                        <p:attrNameLst>
                                          <p:attrName>style.visibility</p:attrName>
                                        </p:attrNameLst>
                                      </p:cBhvr>
                                      <p:to>
                                        <p:strVal val="visible"/>
                                      </p:to>
                                    </p:set>
                                    <p:animEffect transition="in" filter="box(in)">
                                      <p:cBhvr>
                                        <p:cTn id="23" dur="500"/>
                                        <p:tgtEl>
                                          <p:spTgt spid="1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ox(in)">
                                      <p:cBhvr>
                                        <p:cTn id="26" dur="500"/>
                                        <p:tgtEl>
                                          <p:spTgt spid="1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ox(in)">
                                      <p:cBhvr>
                                        <p:cTn id="29" dur="500"/>
                                        <p:tgtEl>
                                          <p:spTgt spid="1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ox(in)">
                                      <p:cBhvr>
                                        <p:cTn id="35" dur="500"/>
                                        <p:tgtEl>
                                          <p:spTgt spid="19"/>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ox(in)">
                                      <p:cBhvr>
                                        <p:cTn id="38" dur="500"/>
                                        <p:tgtEl>
                                          <p:spTgt spid="20"/>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ox(in)">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box(in)">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box(in)">
                                      <p:cBhvr>
                                        <p:cTn id="51" dur="5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box(in)">
                                      <p:cBhvr>
                                        <p:cTn id="56" dur="500"/>
                                        <p:tgtEl>
                                          <p:spTgt spid="62"/>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box(in)">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box(in)">
                                      <p:cBhvr>
                                        <p:cTn id="64" dur="500"/>
                                        <p:tgtEl>
                                          <p:spTgt spid="42"/>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box(in)">
                                      <p:cBhvr>
                                        <p:cTn id="67" dur="5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box(in)">
                                      <p:cBhvr>
                                        <p:cTn id="7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5" grpId="0"/>
      <p:bldP spid="16" grpId="0" animBg="1"/>
      <p:bldP spid="17" grpId="0" animBg="1"/>
      <p:bldP spid="18" grpId="0" animBg="1"/>
      <p:bldP spid="19" grpId="0" animBg="1"/>
      <p:bldP spid="20" grpId="0" animBg="1"/>
      <p:bldP spid="21" grpId="0" animBg="1"/>
      <p:bldP spid="74" grpId="0" animBg="1"/>
      <p:bldP spid="40" grpId="0"/>
      <p:bldP spid="41" grpId="0"/>
      <p:bldP spid="45"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2268539" y="-27383"/>
            <a:ext cx="5267325" cy="784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6" name="Rectangle 3"/>
          <p:cNvSpPr>
            <a:spLocks noChangeArrowheads="1"/>
          </p:cNvSpPr>
          <p:nvPr/>
        </p:nvSpPr>
        <p:spPr bwMode="auto">
          <a:xfrm>
            <a:off x="395291" y="1552378"/>
            <a:ext cx="4464743" cy="652486"/>
          </a:xfrm>
          <a:prstGeom prst="rect">
            <a:avLst/>
          </a:prstGeom>
          <a:noFill/>
          <a:ln>
            <a:noFill/>
          </a:ln>
          <a:effectLst/>
        </p:spPr>
        <p:txBody>
          <a:bodyPr wrap="square">
            <a:spAutoFit/>
          </a:bodyPr>
          <a:lstStyle/>
          <a:p>
            <a:pPr indent="-533400">
              <a:lnSpc>
                <a:spcPct val="130000"/>
              </a:lnSpc>
              <a:spcBef>
                <a:spcPct val="30000"/>
              </a:spcBef>
              <a:buFont typeface="Wingdings" panose="05000000000000000000" pitchFamily="2" charset="2"/>
              <a:buNone/>
              <a:defRPr/>
            </a:pPr>
            <a:r>
              <a:rPr lang="en-US" altLang="zh-CN" sz="2800" dirty="0" smtClean="0">
                <a:solidFill>
                  <a:srgbClr val="A50021"/>
                </a:solidFill>
                <a:effectLst>
                  <a:outerShdw blurRad="38100" dist="38100" dir="2700000" algn="tl">
                    <a:srgbClr val="C0C0C0"/>
                  </a:outerShdw>
                </a:effectLst>
                <a:latin typeface="Times New Roman" panose="02020603050405020304" pitchFamily="18" charset="0"/>
              </a:rPr>
              <a:t>2. </a:t>
            </a:r>
            <a:r>
              <a:rPr lang="zh-CN" altLang="en-US" sz="2800" dirty="0" smtClean="0">
                <a:solidFill>
                  <a:srgbClr val="A50021"/>
                </a:solidFill>
                <a:effectLst>
                  <a:outerShdw blurRad="38100" dist="38100" dir="2700000" algn="tl">
                    <a:srgbClr val="C0C0C0"/>
                  </a:outerShdw>
                </a:effectLst>
                <a:latin typeface="Times New Roman" panose="02020603050405020304" pitchFamily="18" charset="0"/>
              </a:rPr>
              <a:t>进程调度与分派</a:t>
            </a:r>
            <a:endParaRPr lang="zh-CN" altLang="en-US" sz="2800" dirty="0">
              <a:solidFill>
                <a:srgbClr val="A50021"/>
              </a:solidFill>
              <a:effectLst>
                <a:outerShdw blurRad="38100" dist="38100" dir="2700000" algn="tl">
                  <a:srgbClr val="C0C0C0"/>
                </a:outerShdw>
              </a:effectLst>
              <a:latin typeface="Times New Roman" panose="02020603050405020304" pitchFamily="18" charset="0"/>
            </a:endParaRPr>
          </a:p>
        </p:txBody>
      </p:sp>
      <p:sp>
        <p:nvSpPr>
          <p:cNvPr id="7" name="Rectangle 4"/>
          <p:cNvSpPr>
            <a:spLocks noChangeArrowheads="1"/>
          </p:cNvSpPr>
          <p:nvPr/>
        </p:nvSpPr>
        <p:spPr bwMode="auto">
          <a:xfrm>
            <a:off x="157165" y="900585"/>
            <a:ext cx="6071021" cy="584775"/>
          </a:xfrm>
          <a:prstGeom prst="rect">
            <a:avLst/>
          </a:prstGeom>
          <a:noFill/>
          <a:ln>
            <a:noFill/>
          </a:ln>
          <a:effectLst/>
        </p:spPr>
        <p:txBody>
          <a:bodyPr wrap="square">
            <a:spAutoFit/>
          </a:bodyPr>
          <a:lstStyle/>
          <a:p>
            <a:pPr marL="533400" indent="-533400">
              <a:spcBef>
                <a:spcPct val="30000"/>
              </a:spcBef>
              <a:buFont typeface="Wingdings" panose="05000000000000000000" pitchFamily="2" charset="2"/>
              <a:buNone/>
              <a:defRPr/>
            </a:pPr>
            <a:r>
              <a:rPr lang="en-US" altLang="zh-CN" sz="3200" dirty="0" smtClean="0">
                <a:solidFill>
                  <a:srgbClr val="0000FF"/>
                </a:solidFill>
                <a:effectLst>
                  <a:outerShdw blurRad="38100" dist="38100" dir="2700000" algn="tl">
                    <a:srgbClr val="C0C0C0"/>
                  </a:outerShdw>
                </a:effectLst>
                <a:latin typeface="Times New Roman" panose="02020603050405020304" pitchFamily="18" charset="0"/>
              </a:rPr>
              <a:t>3.5.1 </a:t>
            </a:r>
            <a:r>
              <a:rPr lang="zh-CN" altLang="en-US" sz="3200" dirty="0" smtClean="0">
                <a:solidFill>
                  <a:srgbClr val="0000FF"/>
                </a:solidFill>
                <a:effectLst>
                  <a:outerShdw blurRad="38100" dist="38100" dir="2700000" algn="tl">
                    <a:srgbClr val="C0C0C0"/>
                  </a:outerShdw>
                </a:effectLst>
                <a:latin typeface="Times New Roman" panose="02020603050405020304" pitchFamily="18" charset="0"/>
              </a:rPr>
              <a:t>进程调度的基本概念</a:t>
            </a:r>
            <a:endParaRPr lang="zh-CN" altLang="en-US" sz="3200" dirty="0">
              <a:solidFill>
                <a:srgbClr val="0000FF"/>
              </a:solidFill>
              <a:effectLst>
                <a:outerShdw blurRad="38100" dist="38100" dir="2700000" algn="tl">
                  <a:srgbClr val="C0C0C0"/>
                </a:outerShdw>
              </a:effectLst>
            </a:endParaRPr>
          </a:p>
        </p:txBody>
      </p:sp>
      <p:sp>
        <p:nvSpPr>
          <p:cNvPr id="8" name="矩形 7"/>
          <p:cNvSpPr/>
          <p:nvPr/>
        </p:nvSpPr>
        <p:spPr>
          <a:xfrm>
            <a:off x="467544" y="2348881"/>
            <a:ext cx="6552728" cy="954107"/>
          </a:xfrm>
          <a:prstGeom prst="rect">
            <a:avLst/>
          </a:prstGeom>
        </p:spPr>
        <p:txBody>
          <a:bodyPr wrap="square">
            <a:spAutoFit/>
          </a:bodyPr>
          <a:lstStyle/>
          <a:p>
            <a:pPr marL="342900" indent="-342900">
              <a:lnSpc>
                <a:spcPct val="90000"/>
              </a:lnSpc>
              <a:buClr>
                <a:srgbClr val="993300"/>
              </a:buClr>
              <a:buSzPct val="90000"/>
            </a:pPr>
            <a:r>
              <a:rPr lang="en-US" altLang="zh-CN" sz="2800" dirty="0" smtClean="0">
                <a:latin typeface="Courier New" panose="02070309020205020404" pitchFamily="49" charset="0"/>
              </a:rPr>
              <a:t>next = </a:t>
            </a:r>
            <a:r>
              <a:rPr lang="en-US" altLang="zh-CN" sz="2800" dirty="0" err="1" smtClean="0">
                <a:solidFill>
                  <a:srgbClr val="FF0000"/>
                </a:solidFill>
                <a:latin typeface="Courier New" panose="02070309020205020404" pitchFamily="49" charset="0"/>
              </a:rPr>
              <a:t>PickNext</a:t>
            </a:r>
            <a:r>
              <a:rPr lang="en-US" altLang="zh-CN" sz="2800" dirty="0" smtClean="0">
                <a:latin typeface="Courier New" panose="02070309020205020404" pitchFamily="49" charset="0"/>
              </a:rPr>
              <a:t>(</a:t>
            </a:r>
            <a:r>
              <a:rPr lang="en-US" altLang="zh-CN" sz="2800" dirty="0" err="1" smtClean="0">
                <a:latin typeface="Courier New" panose="02070309020205020404" pitchFamily="49" charset="0"/>
              </a:rPr>
              <a:t>ReadyQueue</a:t>
            </a:r>
            <a:r>
              <a:rPr lang="en-US" altLang="zh-CN" sz="2800" dirty="0" smtClean="0">
                <a:latin typeface="Courier New" panose="02070309020205020404" pitchFamily="49" charset="0"/>
              </a:rPr>
              <a:t>); </a:t>
            </a:r>
            <a:endParaRPr lang="en-US" altLang="zh-CN" sz="2800" dirty="0" smtClean="0">
              <a:latin typeface="Courier New" panose="02070309020205020404" pitchFamily="49" charset="0"/>
            </a:endParaRPr>
          </a:p>
          <a:p>
            <a:pPr marL="342900" indent="-342900">
              <a:lnSpc>
                <a:spcPct val="90000"/>
              </a:lnSpc>
              <a:buClr>
                <a:srgbClr val="993300"/>
              </a:buClr>
              <a:buSzPct val="90000"/>
            </a:pPr>
            <a:r>
              <a:rPr lang="en-US" altLang="zh-CN" sz="2800" dirty="0" smtClean="0">
                <a:latin typeface="Courier New" panose="02070309020205020404" pitchFamily="49" charset="0"/>
              </a:rPr>
              <a:t>switch(</a:t>
            </a:r>
            <a:r>
              <a:rPr lang="en-US" altLang="zh-CN" sz="2800" dirty="0" err="1" smtClean="0">
                <a:latin typeface="Courier New" panose="02070309020205020404" pitchFamily="49" charset="0"/>
              </a:rPr>
              <a:t>current,next</a:t>
            </a:r>
            <a:r>
              <a:rPr lang="en-US" altLang="zh-CN" sz="2800" dirty="0" smtClean="0">
                <a:latin typeface="Courier New" panose="02070309020205020404" pitchFamily="49" charset="0"/>
              </a:rPr>
              <a:t>);</a:t>
            </a:r>
            <a:endParaRPr lang="en-US" altLang="zh-CN" sz="2800" dirty="0" smtClean="0">
              <a:latin typeface="Courier New" panose="02070309020205020404" pitchFamily="49" charset="0"/>
            </a:endParaRPr>
          </a:p>
        </p:txBody>
      </p:sp>
      <p:sp>
        <p:nvSpPr>
          <p:cNvPr id="9" name="圆角矩形标注 8"/>
          <p:cNvSpPr/>
          <p:nvPr/>
        </p:nvSpPr>
        <p:spPr bwMode="auto">
          <a:xfrm>
            <a:off x="5724128" y="476672"/>
            <a:ext cx="3240360" cy="1512168"/>
          </a:xfrm>
          <a:prstGeom prst="wedgeRoundRectCallout">
            <a:avLst>
              <a:gd name="adj1" fmla="val -135472"/>
              <a:gd name="adj2" fmla="val 75868"/>
              <a:gd name="adj3" fmla="val 16667"/>
            </a:avLst>
          </a:prstGeom>
          <a:solidFill>
            <a:schemeClr val="accent1">
              <a:lumMod val="40000"/>
              <a:lumOff val="6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lang="zh-CN" altLang="en-US" dirty="0" smtClean="0"/>
              <a:t>从所有就绪进程中，按一定策略选择下一个即将参与运行的进程</a:t>
            </a:r>
            <a:r>
              <a:rPr lang="en-US" altLang="zh-CN" dirty="0" smtClean="0"/>
              <a:t>——</a:t>
            </a:r>
            <a:r>
              <a:rPr lang="zh-CN" altLang="en-US" dirty="0" smtClean="0"/>
              <a:t>进程调度</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0" name="圆角矩形标注 9"/>
          <p:cNvSpPr/>
          <p:nvPr/>
        </p:nvSpPr>
        <p:spPr bwMode="auto">
          <a:xfrm>
            <a:off x="251520" y="4077072"/>
            <a:ext cx="3816424" cy="1512168"/>
          </a:xfrm>
          <a:prstGeom prst="wedgeRoundRectCallout">
            <a:avLst>
              <a:gd name="adj1" fmla="val -24336"/>
              <a:gd name="adj2" fmla="val -114025"/>
              <a:gd name="adj3" fmla="val 16667"/>
            </a:avLst>
          </a:prstGeom>
          <a:solidFill>
            <a:schemeClr val="accent1">
              <a:lumMod val="40000"/>
              <a:lumOff val="6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切换进程上下文：即保存前一个进程的</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CPU</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现场信息，恢复下一个运行进程的现场信息</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分派</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1" name="下箭头 10"/>
          <p:cNvSpPr/>
          <p:nvPr/>
        </p:nvSpPr>
        <p:spPr bwMode="auto">
          <a:xfrm>
            <a:off x="7236296" y="1988840"/>
            <a:ext cx="432048" cy="1152128"/>
          </a:xfrm>
          <a:prstGeom prst="downArrow">
            <a:avLst/>
          </a:prstGeom>
          <a:solidFill>
            <a:schemeClr val="accent5">
              <a:lumMod val="75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圆角矩形 11"/>
          <p:cNvSpPr/>
          <p:nvPr/>
        </p:nvSpPr>
        <p:spPr bwMode="auto">
          <a:xfrm>
            <a:off x="4860032" y="3140968"/>
            <a:ext cx="4104456" cy="1728192"/>
          </a:xfrm>
          <a:prstGeom prst="roundRect">
            <a:avLst/>
          </a:prstGeom>
          <a:solidFill>
            <a:schemeClr val="accent6">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indent="-609600"/>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当系统</a:t>
            </a:r>
            <a:r>
              <a:rPr lang="zh-CN" altLang="en-US" sz="1800" dirty="0" smtClean="0"/>
              <a:t>中作业或进程申请</a:t>
            </a: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资源的数量超出资源本身的配置情况时，系统需要确定优先将有限的资源分配给哪个或哪些作业或进程使用</a:t>
            </a: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调度</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3" name="下箭头 12"/>
          <p:cNvSpPr/>
          <p:nvPr/>
        </p:nvSpPr>
        <p:spPr bwMode="auto">
          <a:xfrm>
            <a:off x="7380312" y="4869160"/>
            <a:ext cx="216024" cy="648072"/>
          </a:xfrm>
          <a:prstGeom prst="downArrow">
            <a:avLst/>
          </a:prstGeom>
          <a:solidFill>
            <a:schemeClr val="accent5">
              <a:lumMod val="75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圆角矩形 13"/>
          <p:cNvSpPr/>
          <p:nvPr/>
        </p:nvSpPr>
        <p:spPr bwMode="auto">
          <a:xfrm>
            <a:off x="4860032" y="5517232"/>
            <a:ext cx="4032448" cy="531440"/>
          </a:xfrm>
          <a:prstGeom prst="roundRect">
            <a:avLst/>
          </a:prstGeom>
          <a:solidFill>
            <a:srgbClr val="6699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高级调度，中级调度，低级调度</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i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ox(in)">
                                      <p:cBhvr>
                                        <p:cTn id="25" dur="500"/>
                                        <p:tgtEl>
                                          <p:spTgt spid="1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ox(i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ox(in)">
                                      <p:cBhvr>
                                        <p:cTn id="33" dur="500"/>
                                        <p:tgtEl>
                                          <p:spTgt spid="13"/>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ox(in)">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0" grpId="0" animBg="1"/>
      <p:bldP spid="11" grpId="0" animBg="1"/>
      <p:bldP spid="12" grpId="0" animBg="1"/>
      <p:bldP spid="13" grpId="0" animBg="1"/>
      <p:bldP spid="14"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2268539" y="-27383"/>
            <a:ext cx="5267325" cy="784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6" name="Rectangle 3"/>
          <p:cNvSpPr>
            <a:spLocks noChangeArrowheads="1"/>
          </p:cNvSpPr>
          <p:nvPr/>
        </p:nvSpPr>
        <p:spPr bwMode="auto">
          <a:xfrm>
            <a:off x="395289" y="1401763"/>
            <a:ext cx="5328840" cy="652486"/>
          </a:xfrm>
          <a:prstGeom prst="rect">
            <a:avLst/>
          </a:prstGeom>
          <a:noFill/>
          <a:ln>
            <a:noFill/>
          </a:ln>
          <a:effectLst/>
        </p:spPr>
        <p:txBody>
          <a:bodyPr wrap="square">
            <a:spAutoFit/>
          </a:bodyPr>
          <a:lstStyle/>
          <a:p>
            <a:pPr indent="-533400">
              <a:lnSpc>
                <a:spcPct val="130000"/>
              </a:lnSpc>
              <a:spcBef>
                <a:spcPct val="30000"/>
              </a:spcBef>
              <a:buFont typeface="Wingdings" panose="05000000000000000000" pitchFamily="2" charset="2"/>
              <a:buNone/>
              <a:defRPr/>
            </a:pPr>
            <a:r>
              <a:rPr lang="en-US" altLang="zh-CN" sz="2800" dirty="0" smtClean="0">
                <a:solidFill>
                  <a:srgbClr val="A50021"/>
                </a:solidFill>
                <a:effectLst>
                  <a:outerShdw blurRad="38100" dist="38100" dir="2700000" algn="tl">
                    <a:srgbClr val="C0C0C0"/>
                  </a:outerShdw>
                </a:effectLst>
                <a:latin typeface="Times New Roman" panose="02020603050405020304" pitchFamily="18" charset="0"/>
              </a:rPr>
              <a:t>3. </a:t>
            </a:r>
            <a:r>
              <a:rPr lang="zh-CN" altLang="en-US" sz="2800" dirty="0" smtClean="0">
                <a:solidFill>
                  <a:srgbClr val="A50021"/>
                </a:solidFill>
                <a:effectLst>
                  <a:outerShdw blurRad="38100" dist="38100" dir="2700000" algn="tl">
                    <a:srgbClr val="C0C0C0"/>
                  </a:outerShdw>
                </a:effectLst>
                <a:latin typeface="Times New Roman" panose="02020603050405020304" pitchFamily="18" charset="0"/>
              </a:rPr>
              <a:t>调度的层次</a:t>
            </a:r>
            <a:endParaRPr lang="zh-CN" altLang="en-US" sz="2800" dirty="0">
              <a:solidFill>
                <a:srgbClr val="A50021"/>
              </a:solidFill>
              <a:effectLst>
                <a:outerShdw blurRad="38100" dist="38100" dir="2700000" algn="tl">
                  <a:srgbClr val="C0C0C0"/>
                </a:outerShdw>
              </a:effectLst>
              <a:latin typeface="Times New Roman" panose="02020603050405020304" pitchFamily="18" charset="0"/>
            </a:endParaRPr>
          </a:p>
        </p:txBody>
      </p:sp>
      <p:sp>
        <p:nvSpPr>
          <p:cNvPr id="7" name="Rectangle 4"/>
          <p:cNvSpPr>
            <a:spLocks noChangeArrowheads="1"/>
          </p:cNvSpPr>
          <p:nvPr/>
        </p:nvSpPr>
        <p:spPr bwMode="auto">
          <a:xfrm>
            <a:off x="373188" y="828577"/>
            <a:ext cx="6071021" cy="584775"/>
          </a:xfrm>
          <a:prstGeom prst="rect">
            <a:avLst/>
          </a:prstGeom>
          <a:noFill/>
          <a:ln>
            <a:noFill/>
          </a:ln>
          <a:effectLst/>
        </p:spPr>
        <p:txBody>
          <a:bodyPr wrap="square">
            <a:spAutoFit/>
          </a:bodyPr>
          <a:lstStyle/>
          <a:p>
            <a:pPr marL="533400" indent="-533400">
              <a:spcBef>
                <a:spcPct val="30000"/>
              </a:spcBef>
              <a:buFont typeface="Wingdings" panose="05000000000000000000" pitchFamily="2" charset="2"/>
              <a:buNone/>
              <a:defRPr/>
            </a:pPr>
            <a:r>
              <a:rPr lang="en-US" altLang="zh-CN" sz="3200" dirty="0" smtClean="0">
                <a:solidFill>
                  <a:srgbClr val="0000FF"/>
                </a:solidFill>
                <a:effectLst>
                  <a:outerShdw blurRad="38100" dist="38100" dir="2700000" algn="tl">
                    <a:srgbClr val="C0C0C0"/>
                  </a:outerShdw>
                </a:effectLst>
                <a:latin typeface="Times New Roman" panose="02020603050405020304" pitchFamily="18" charset="0"/>
              </a:rPr>
              <a:t>3.5.1 </a:t>
            </a:r>
            <a:r>
              <a:rPr lang="zh-CN" altLang="en-US" sz="3200" dirty="0" smtClean="0">
                <a:solidFill>
                  <a:srgbClr val="0000FF"/>
                </a:solidFill>
                <a:effectLst>
                  <a:outerShdw blurRad="38100" dist="38100" dir="2700000" algn="tl">
                    <a:srgbClr val="C0C0C0"/>
                  </a:outerShdw>
                </a:effectLst>
                <a:latin typeface="Times New Roman" panose="02020603050405020304" pitchFamily="18" charset="0"/>
              </a:rPr>
              <a:t>进程调度的基本概念   </a:t>
            </a:r>
            <a:endParaRPr lang="zh-CN" altLang="en-US" sz="3200" dirty="0">
              <a:solidFill>
                <a:srgbClr val="0000FF"/>
              </a:solidFill>
              <a:effectLst>
                <a:outerShdw blurRad="38100" dist="38100" dir="2700000" algn="tl">
                  <a:srgbClr val="C0C0C0"/>
                </a:outerShdw>
              </a:effectLst>
            </a:endParaRPr>
          </a:p>
        </p:txBody>
      </p:sp>
      <p:sp>
        <p:nvSpPr>
          <p:cNvPr id="5" name="矩形 4"/>
          <p:cNvSpPr/>
          <p:nvPr/>
        </p:nvSpPr>
        <p:spPr>
          <a:xfrm>
            <a:off x="539552" y="2060849"/>
            <a:ext cx="5832648" cy="461665"/>
          </a:xfrm>
          <a:prstGeom prst="rect">
            <a:avLst/>
          </a:prstGeom>
        </p:spPr>
        <p:txBody>
          <a:bodyPr wrap="square">
            <a:spAutoFit/>
          </a:bodyPr>
          <a:lstStyle/>
          <a:p>
            <a:pPr>
              <a:buFont typeface="Wingdings" panose="05000000000000000000" pitchFamily="2" charset="2"/>
              <a:buChar char="n"/>
            </a:pPr>
            <a:r>
              <a:rPr lang="zh-CN" altLang="en-US" sz="2400" dirty="0" smtClean="0">
                <a:solidFill>
                  <a:srgbClr val="7030A0"/>
                </a:solidFill>
              </a:rPr>
              <a:t> 高级调度：</a:t>
            </a:r>
            <a:r>
              <a:rPr lang="zh-CN" altLang="zh-CN" sz="2200" dirty="0" smtClean="0"/>
              <a:t>又称作业调度或长程调度</a:t>
            </a:r>
            <a:endParaRPr lang="zh-CN" altLang="en-US" sz="2200" dirty="0"/>
          </a:p>
        </p:txBody>
      </p:sp>
      <p:grpSp>
        <p:nvGrpSpPr>
          <p:cNvPr id="42" name="组合 41"/>
          <p:cNvGrpSpPr/>
          <p:nvPr/>
        </p:nvGrpSpPr>
        <p:grpSpPr>
          <a:xfrm>
            <a:off x="1043608" y="2636913"/>
            <a:ext cx="5653088" cy="1531913"/>
            <a:chOff x="1043608" y="2636912"/>
            <a:chExt cx="5653088" cy="1531913"/>
          </a:xfrm>
        </p:grpSpPr>
        <p:sp>
          <p:nvSpPr>
            <p:cNvPr id="9" name="Rectangle 63"/>
            <p:cNvSpPr>
              <a:spLocks noChangeArrowheads="1"/>
            </p:cNvSpPr>
            <p:nvPr/>
          </p:nvSpPr>
          <p:spPr bwMode="auto">
            <a:xfrm>
              <a:off x="3936033" y="3162375"/>
              <a:ext cx="350838" cy="554038"/>
            </a:xfrm>
            <a:prstGeom prst="rect">
              <a:avLst/>
            </a:prstGeom>
            <a:solidFill>
              <a:srgbClr val="FFFF99"/>
            </a:solidFill>
            <a:ln w="14288">
              <a:solidFill>
                <a:srgbClr val="000000"/>
              </a:solidFill>
              <a:miter lim="800000"/>
            </a:ln>
          </p:spPr>
          <p:txBody>
            <a:bodyPr/>
            <a:lstStyle/>
            <a:p>
              <a:endParaRPr lang="zh-CN" altLang="en-US"/>
            </a:p>
          </p:txBody>
        </p:sp>
        <p:sp>
          <p:nvSpPr>
            <p:cNvPr id="10" name="Rectangle 64"/>
            <p:cNvSpPr>
              <a:spLocks noChangeArrowheads="1"/>
            </p:cNvSpPr>
            <p:nvPr/>
          </p:nvSpPr>
          <p:spPr bwMode="auto">
            <a:xfrm>
              <a:off x="4286871" y="3162375"/>
              <a:ext cx="350838" cy="554038"/>
            </a:xfrm>
            <a:prstGeom prst="rect">
              <a:avLst/>
            </a:prstGeom>
            <a:solidFill>
              <a:srgbClr val="FFFF99"/>
            </a:solidFill>
            <a:ln w="14288">
              <a:solidFill>
                <a:srgbClr val="000000"/>
              </a:solidFill>
              <a:miter lim="800000"/>
            </a:ln>
          </p:spPr>
          <p:txBody>
            <a:bodyPr/>
            <a:lstStyle/>
            <a:p>
              <a:endParaRPr lang="zh-CN" altLang="en-US"/>
            </a:p>
          </p:txBody>
        </p:sp>
        <p:sp>
          <p:nvSpPr>
            <p:cNvPr id="11" name="Rectangle 65"/>
            <p:cNvSpPr>
              <a:spLocks noChangeArrowheads="1"/>
            </p:cNvSpPr>
            <p:nvPr/>
          </p:nvSpPr>
          <p:spPr bwMode="auto">
            <a:xfrm>
              <a:off x="4637708" y="3162375"/>
              <a:ext cx="334963" cy="554038"/>
            </a:xfrm>
            <a:prstGeom prst="rect">
              <a:avLst/>
            </a:prstGeom>
            <a:solidFill>
              <a:srgbClr val="FFFF99"/>
            </a:solidFill>
            <a:ln w="14288">
              <a:solidFill>
                <a:srgbClr val="000000"/>
              </a:solidFill>
              <a:miter lim="800000"/>
            </a:ln>
          </p:spPr>
          <p:txBody>
            <a:bodyPr/>
            <a:lstStyle/>
            <a:p>
              <a:endParaRPr lang="zh-CN" altLang="en-US"/>
            </a:p>
          </p:txBody>
        </p:sp>
        <p:sp>
          <p:nvSpPr>
            <p:cNvPr id="12" name="Rectangle 66"/>
            <p:cNvSpPr>
              <a:spLocks noChangeArrowheads="1"/>
            </p:cNvSpPr>
            <p:nvPr/>
          </p:nvSpPr>
          <p:spPr bwMode="auto">
            <a:xfrm>
              <a:off x="4710733" y="3337000"/>
              <a:ext cx="232436" cy="276999"/>
            </a:xfrm>
            <a:prstGeom prst="rect">
              <a:avLst/>
            </a:prstGeom>
            <a:solidFill>
              <a:srgbClr val="FFFF99"/>
            </a:solidFill>
            <a:ln w="9525">
              <a:noFill/>
              <a:miter lim="800000"/>
            </a:ln>
          </p:spPr>
          <p:txBody>
            <a:bodyPr wrap="none" lIns="0" tIns="0" rIns="0" bIns="0">
              <a:spAutoFit/>
            </a:bodyPr>
            <a:lstStyle/>
            <a:p>
              <a:pPr eaLnBrk="1" hangingPunct="1">
                <a:spcBef>
                  <a:spcPct val="50000"/>
                </a:spcBef>
                <a:buClr>
                  <a:schemeClr val="tx1"/>
                </a:buClr>
              </a:pPr>
              <a:r>
                <a:rPr lang="zh-CN" altLang="en-US" sz="1800">
                  <a:solidFill>
                    <a:srgbClr val="000000"/>
                  </a:solidFill>
                </a:rPr>
                <a:t>就</a:t>
              </a:r>
              <a:endParaRPr lang="zh-CN" altLang="en-US" sz="1800">
                <a:solidFill>
                  <a:schemeClr val="tx1"/>
                </a:solidFill>
                <a:latin typeface="Arial" panose="020B0604020202020204" pitchFamily="34" charset="0"/>
              </a:endParaRPr>
            </a:p>
          </p:txBody>
        </p:sp>
        <p:sp>
          <p:nvSpPr>
            <p:cNvPr id="13" name="Rectangle 67"/>
            <p:cNvSpPr>
              <a:spLocks noChangeArrowheads="1"/>
            </p:cNvSpPr>
            <p:nvPr/>
          </p:nvSpPr>
          <p:spPr bwMode="auto">
            <a:xfrm>
              <a:off x="4972671" y="3162375"/>
              <a:ext cx="350838" cy="554038"/>
            </a:xfrm>
            <a:prstGeom prst="rect">
              <a:avLst/>
            </a:prstGeom>
            <a:solidFill>
              <a:srgbClr val="FFFF99"/>
            </a:solidFill>
            <a:ln w="14288">
              <a:solidFill>
                <a:srgbClr val="000000"/>
              </a:solidFill>
              <a:miter lim="800000"/>
            </a:ln>
          </p:spPr>
          <p:txBody>
            <a:bodyPr/>
            <a:lstStyle/>
            <a:p>
              <a:endParaRPr lang="zh-CN" altLang="en-US"/>
            </a:p>
          </p:txBody>
        </p:sp>
        <p:sp>
          <p:nvSpPr>
            <p:cNvPr id="14" name="Rectangle 68"/>
            <p:cNvSpPr>
              <a:spLocks noChangeArrowheads="1"/>
            </p:cNvSpPr>
            <p:nvPr/>
          </p:nvSpPr>
          <p:spPr bwMode="auto">
            <a:xfrm>
              <a:off x="5045696" y="3337000"/>
              <a:ext cx="232436" cy="276999"/>
            </a:xfrm>
            <a:prstGeom prst="rect">
              <a:avLst/>
            </a:prstGeom>
            <a:solidFill>
              <a:srgbClr val="FFFF99"/>
            </a:solidFill>
            <a:ln w="9525">
              <a:noFill/>
              <a:miter lim="800000"/>
            </a:ln>
          </p:spPr>
          <p:txBody>
            <a:bodyPr wrap="none" lIns="0" tIns="0" rIns="0" bIns="0">
              <a:spAutoFit/>
            </a:bodyPr>
            <a:lstStyle/>
            <a:p>
              <a:pPr eaLnBrk="1" hangingPunct="1">
                <a:spcBef>
                  <a:spcPct val="50000"/>
                </a:spcBef>
                <a:buClr>
                  <a:schemeClr val="tx1"/>
                </a:buClr>
              </a:pPr>
              <a:r>
                <a:rPr lang="zh-CN" altLang="en-US" sz="1800">
                  <a:solidFill>
                    <a:srgbClr val="000000"/>
                  </a:solidFill>
                </a:rPr>
                <a:t>绪</a:t>
              </a:r>
              <a:endParaRPr lang="zh-CN" altLang="en-US" sz="1800">
                <a:solidFill>
                  <a:schemeClr val="tx1"/>
                </a:solidFill>
                <a:latin typeface="Arial" panose="020B0604020202020204" pitchFamily="34" charset="0"/>
              </a:endParaRPr>
            </a:p>
          </p:txBody>
        </p:sp>
        <p:sp>
          <p:nvSpPr>
            <p:cNvPr id="15" name="Rectangle 69"/>
            <p:cNvSpPr>
              <a:spLocks noChangeArrowheads="1"/>
            </p:cNvSpPr>
            <p:nvPr/>
          </p:nvSpPr>
          <p:spPr bwMode="auto">
            <a:xfrm>
              <a:off x="5323508" y="3162375"/>
              <a:ext cx="350838" cy="554038"/>
            </a:xfrm>
            <a:prstGeom prst="rect">
              <a:avLst/>
            </a:prstGeom>
            <a:solidFill>
              <a:srgbClr val="FFFF99"/>
            </a:solidFill>
            <a:ln w="14288">
              <a:solidFill>
                <a:srgbClr val="000000"/>
              </a:solidFill>
              <a:miter lim="800000"/>
            </a:ln>
          </p:spPr>
          <p:txBody>
            <a:bodyPr/>
            <a:lstStyle/>
            <a:p>
              <a:endParaRPr lang="zh-CN" altLang="en-US"/>
            </a:p>
          </p:txBody>
        </p:sp>
        <p:sp>
          <p:nvSpPr>
            <p:cNvPr id="16" name="Rectangle 70"/>
            <p:cNvSpPr>
              <a:spLocks noChangeArrowheads="1"/>
            </p:cNvSpPr>
            <p:nvPr/>
          </p:nvSpPr>
          <p:spPr bwMode="auto">
            <a:xfrm>
              <a:off x="5396533" y="3337000"/>
              <a:ext cx="232436" cy="276999"/>
            </a:xfrm>
            <a:prstGeom prst="rect">
              <a:avLst/>
            </a:prstGeom>
            <a:solidFill>
              <a:srgbClr val="FFFF99"/>
            </a:solidFill>
            <a:ln w="9525">
              <a:noFill/>
              <a:miter lim="800000"/>
            </a:ln>
          </p:spPr>
          <p:txBody>
            <a:bodyPr wrap="none" lIns="0" tIns="0" rIns="0" bIns="0">
              <a:spAutoFit/>
            </a:bodyPr>
            <a:lstStyle/>
            <a:p>
              <a:pPr eaLnBrk="1" hangingPunct="1">
                <a:spcBef>
                  <a:spcPct val="50000"/>
                </a:spcBef>
                <a:buClr>
                  <a:schemeClr val="tx1"/>
                </a:buClr>
              </a:pPr>
              <a:r>
                <a:rPr lang="zh-CN" altLang="en-US" sz="1800">
                  <a:solidFill>
                    <a:srgbClr val="000000"/>
                  </a:solidFill>
                </a:rPr>
                <a:t>队</a:t>
              </a:r>
              <a:endParaRPr lang="zh-CN" altLang="en-US" sz="1800">
                <a:solidFill>
                  <a:schemeClr val="tx1"/>
                </a:solidFill>
                <a:latin typeface="Arial" panose="020B0604020202020204" pitchFamily="34" charset="0"/>
              </a:endParaRPr>
            </a:p>
          </p:txBody>
        </p:sp>
        <p:sp>
          <p:nvSpPr>
            <p:cNvPr id="17" name="Rectangle 71"/>
            <p:cNvSpPr>
              <a:spLocks noChangeArrowheads="1"/>
            </p:cNvSpPr>
            <p:nvPr/>
          </p:nvSpPr>
          <p:spPr bwMode="auto">
            <a:xfrm>
              <a:off x="5674346" y="3162375"/>
              <a:ext cx="334963" cy="554038"/>
            </a:xfrm>
            <a:prstGeom prst="rect">
              <a:avLst/>
            </a:prstGeom>
            <a:solidFill>
              <a:srgbClr val="FFFF99"/>
            </a:solidFill>
            <a:ln w="14288">
              <a:solidFill>
                <a:srgbClr val="000000"/>
              </a:solidFill>
              <a:miter lim="800000"/>
            </a:ln>
          </p:spPr>
          <p:txBody>
            <a:bodyPr/>
            <a:lstStyle/>
            <a:p>
              <a:endParaRPr lang="zh-CN" altLang="en-US"/>
            </a:p>
          </p:txBody>
        </p:sp>
        <p:sp>
          <p:nvSpPr>
            <p:cNvPr id="18" name="Rectangle 72"/>
            <p:cNvSpPr>
              <a:spLocks noChangeArrowheads="1"/>
            </p:cNvSpPr>
            <p:nvPr/>
          </p:nvSpPr>
          <p:spPr bwMode="auto">
            <a:xfrm>
              <a:off x="5747371" y="3337000"/>
              <a:ext cx="232436" cy="276999"/>
            </a:xfrm>
            <a:prstGeom prst="rect">
              <a:avLst/>
            </a:prstGeom>
            <a:solidFill>
              <a:srgbClr val="FFFF99"/>
            </a:solidFill>
            <a:ln w="9525">
              <a:noFill/>
              <a:miter lim="800000"/>
            </a:ln>
          </p:spPr>
          <p:txBody>
            <a:bodyPr wrap="none" lIns="0" tIns="0" rIns="0" bIns="0">
              <a:spAutoFit/>
            </a:bodyPr>
            <a:lstStyle/>
            <a:p>
              <a:pPr eaLnBrk="1" hangingPunct="1">
                <a:spcBef>
                  <a:spcPct val="50000"/>
                </a:spcBef>
                <a:buClr>
                  <a:schemeClr val="tx1"/>
                </a:buClr>
              </a:pPr>
              <a:r>
                <a:rPr lang="zh-CN" altLang="en-US" sz="1800">
                  <a:solidFill>
                    <a:srgbClr val="000000"/>
                  </a:solidFill>
                </a:rPr>
                <a:t>列</a:t>
              </a:r>
              <a:endParaRPr lang="zh-CN" altLang="en-US" sz="1800">
                <a:solidFill>
                  <a:schemeClr val="tx1"/>
                </a:solidFill>
                <a:latin typeface="Arial" panose="020B0604020202020204" pitchFamily="34" charset="0"/>
              </a:endParaRPr>
            </a:p>
          </p:txBody>
        </p:sp>
        <p:sp>
          <p:nvSpPr>
            <p:cNvPr id="19" name="Rectangle 73"/>
            <p:cNvSpPr>
              <a:spLocks noChangeArrowheads="1"/>
            </p:cNvSpPr>
            <p:nvPr/>
          </p:nvSpPr>
          <p:spPr bwMode="auto">
            <a:xfrm>
              <a:off x="6009308" y="3162375"/>
              <a:ext cx="350838" cy="554038"/>
            </a:xfrm>
            <a:prstGeom prst="rect">
              <a:avLst/>
            </a:prstGeom>
            <a:solidFill>
              <a:srgbClr val="FFFF99"/>
            </a:solidFill>
            <a:ln w="14288">
              <a:solidFill>
                <a:srgbClr val="000000"/>
              </a:solidFill>
              <a:miter lim="800000"/>
            </a:ln>
          </p:spPr>
          <p:txBody>
            <a:bodyPr/>
            <a:lstStyle/>
            <a:p>
              <a:endParaRPr lang="zh-CN" altLang="en-US"/>
            </a:p>
          </p:txBody>
        </p:sp>
        <p:sp>
          <p:nvSpPr>
            <p:cNvPr id="20" name="Rectangle 74"/>
            <p:cNvSpPr>
              <a:spLocks noChangeArrowheads="1"/>
            </p:cNvSpPr>
            <p:nvPr/>
          </p:nvSpPr>
          <p:spPr bwMode="auto">
            <a:xfrm>
              <a:off x="6360146" y="3162375"/>
              <a:ext cx="336550" cy="554038"/>
            </a:xfrm>
            <a:prstGeom prst="rect">
              <a:avLst/>
            </a:prstGeom>
            <a:solidFill>
              <a:srgbClr val="FFFF99"/>
            </a:solidFill>
            <a:ln w="14288">
              <a:solidFill>
                <a:srgbClr val="000000"/>
              </a:solidFill>
              <a:miter lim="800000"/>
            </a:ln>
          </p:spPr>
          <p:txBody>
            <a:bodyPr/>
            <a:lstStyle/>
            <a:p>
              <a:endParaRPr lang="zh-CN" altLang="en-US"/>
            </a:p>
          </p:txBody>
        </p:sp>
        <p:sp>
          <p:nvSpPr>
            <p:cNvPr id="21" name="Line 75"/>
            <p:cNvSpPr>
              <a:spLocks noChangeShapeType="1"/>
            </p:cNvSpPr>
            <p:nvPr/>
          </p:nvSpPr>
          <p:spPr bwMode="auto">
            <a:xfrm>
              <a:off x="3321671" y="3162375"/>
              <a:ext cx="277813" cy="1588"/>
            </a:xfrm>
            <a:prstGeom prst="line">
              <a:avLst/>
            </a:prstGeom>
            <a:noFill/>
            <a:ln w="14288">
              <a:solidFill>
                <a:srgbClr val="000000"/>
              </a:solidFill>
              <a:round/>
            </a:ln>
          </p:spPr>
          <p:txBody>
            <a:bodyPr/>
            <a:lstStyle/>
            <a:p>
              <a:endParaRPr lang="zh-CN" altLang="en-US"/>
            </a:p>
          </p:txBody>
        </p:sp>
        <p:sp>
          <p:nvSpPr>
            <p:cNvPr id="22" name="Line 76"/>
            <p:cNvSpPr>
              <a:spLocks noChangeShapeType="1"/>
            </p:cNvSpPr>
            <p:nvPr/>
          </p:nvSpPr>
          <p:spPr bwMode="auto">
            <a:xfrm>
              <a:off x="3321671" y="3716412"/>
              <a:ext cx="277813" cy="1588"/>
            </a:xfrm>
            <a:prstGeom prst="line">
              <a:avLst/>
            </a:prstGeom>
            <a:noFill/>
            <a:ln w="14288">
              <a:solidFill>
                <a:srgbClr val="000000"/>
              </a:solidFill>
              <a:round/>
            </a:ln>
          </p:spPr>
          <p:txBody>
            <a:bodyPr/>
            <a:lstStyle/>
            <a:p>
              <a:endParaRPr lang="zh-CN" altLang="en-US"/>
            </a:p>
          </p:txBody>
        </p:sp>
        <p:sp>
          <p:nvSpPr>
            <p:cNvPr id="23" name="Line 77"/>
            <p:cNvSpPr>
              <a:spLocks noChangeShapeType="1"/>
            </p:cNvSpPr>
            <p:nvPr/>
          </p:nvSpPr>
          <p:spPr bwMode="auto">
            <a:xfrm>
              <a:off x="2431083" y="3440187"/>
              <a:ext cx="817563" cy="1588"/>
            </a:xfrm>
            <a:prstGeom prst="line">
              <a:avLst/>
            </a:prstGeom>
            <a:noFill/>
            <a:ln w="14288">
              <a:solidFill>
                <a:srgbClr val="000000"/>
              </a:solidFill>
              <a:round/>
            </a:ln>
          </p:spPr>
          <p:txBody>
            <a:bodyPr/>
            <a:lstStyle/>
            <a:p>
              <a:endParaRPr lang="zh-CN" altLang="en-US"/>
            </a:p>
          </p:txBody>
        </p:sp>
        <p:sp>
          <p:nvSpPr>
            <p:cNvPr id="24" name="Rectangle 78"/>
            <p:cNvSpPr>
              <a:spLocks noChangeArrowheads="1"/>
            </p:cNvSpPr>
            <p:nvPr/>
          </p:nvSpPr>
          <p:spPr bwMode="auto">
            <a:xfrm>
              <a:off x="2475533" y="2636912"/>
              <a:ext cx="464871" cy="276999"/>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sz="1800">
                  <a:solidFill>
                    <a:srgbClr val="000000"/>
                  </a:solidFill>
                </a:rPr>
                <a:t>作业</a:t>
              </a:r>
              <a:endParaRPr lang="zh-CN" altLang="en-US" sz="1800">
                <a:solidFill>
                  <a:schemeClr val="tx1"/>
                </a:solidFill>
                <a:latin typeface="Arial" panose="020B0604020202020204" pitchFamily="34" charset="0"/>
              </a:endParaRPr>
            </a:p>
          </p:txBody>
        </p:sp>
        <p:sp>
          <p:nvSpPr>
            <p:cNvPr id="25" name="Rectangle 79"/>
            <p:cNvSpPr>
              <a:spLocks noChangeArrowheads="1"/>
            </p:cNvSpPr>
            <p:nvPr/>
          </p:nvSpPr>
          <p:spPr bwMode="auto">
            <a:xfrm>
              <a:off x="2475533" y="2870275"/>
              <a:ext cx="464871" cy="276999"/>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sz="1800">
                  <a:solidFill>
                    <a:srgbClr val="000000"/>
                  </a:solidFill>
                </a:rPr>
                <a:t>调度</a:t>
              </a:r>
              <a:endParaRPr lang="zh-CN" altLang="en-US" sz="1800">
                <a:solidFill>
                  <a:schemeClr val="tx1"/>
                </a:solidFill>
                <a:latin typeface="Arial" panose="020B0604020202020204" pitchFamily="34" charset="0"/>
              </a:endParaRPr>
            </a:p>
          </p:txBody>
        </p:sp>
        <p:sp>
          <p:nvSpPr>
            <p:cNvPr id="26" name="Rectangle 80"/>
            <p:cNvSpPr>
              <a:spLocks noChangeArrowheads="1"/>
            </p:cNvSpPr>
            <p:nvPr/>
          </p:nvSpPr>
          <p:spPr bwMode="auto">
            <a:xfrm>
              <a:off x="1500808" y="3861048"/>
              <a:ext cx="516167" cy="307777"/>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dirty="0">
                  <a:solidFill>
                    <a:srgbClr val="000000"/>
                  </a:solidFill>
                </a:rPr>
                <a:t>外存</a:t>
              </a:r>
              <a:endParaRPr lang="zh-CN" altLang="en-US" dirty="0">
                <a:solidFill>
                  <a:schemeClr val="tx1"/>
                </a:solidFill>
                <a:latin typeface="Arial" panose="020B0604020202020204" pitchFamily="34" charset="0"/>
              </a:endParaRPr>
            </a:p>
          </p:txBody>
        </p:sp>
        <p:sp>
          <p:nvSpPr>
            <p:cNvPr id="27" name="Rectangle 81"/>
            <p:cNvSpPr>
              <a:spLocks noChangeArrowheads="1"/>
            </p:cNvSpPr>
            <p:nvPr/>
          </p:nvSpPr>
          <p:spPr bwMode="auto">
            <a:xfrm>
              <a:off x="3599483" y="3162375"/>
              <a:ext cx="336550" cy="554038"/>
            </a:xfrm>
            <a:prstGeom prst="rect">
              <a:avLst/>
            </a:prstGeom>
            <a:solidFill>
              <a:srgbClr val="FFFF99"/>
            </a:solidFill>
            <a:ln w="14288">
              <a:solidFill>
                <a:srgbClr val="000000"/>
              </a:solidFill>
              <a:miter lim="800000"/>
            </a:ln>
          </p:spPr>
          <p:txBody>
            <a:bodyPr/>
            <a:lstStyle/>
            <a:p>
              <a:endParaRPr lang="zh-CN" altLang="en-US"/>
            </a:p>
          </p:txBody>
        </p:sp>
        <p:sp>
          <p:nvSpPr>
            <p:cNvPr id="28" name="Freeform 82"/>
            <p:cNvSpPr/>
            <p:nvPr/>
          </p:nvSpPr>
          <p:spPr bwMode="auto">
            <a:xfrm>
              <a:off x="3205783" y="3395737"/>
              <a:ext cx="188913" cy="73025"/>
            </a:xfrm>
            <a:custGeom>
              <a:avLst/>
              <a:gdLst>
                <a:gd name="T0" fmla="*/ 0 w 119"/>
                <a:gd name="T1" fmla="*/ 0 h 46"/>
                <a:gd name="T2" fmla="*/ 27 w 119"/>
                <a:gd name="T3" fmla="*/ 28 h 46"/>
                <a:gd name="T4" fmla="*/ 0 w 119"/>
                <a:gd name="T5" fmla="*/ 46 h 46"/>
                <a:gd name="T6" fmla="*/ 119 w 119"/>
                <a:gd name="T7" fmla="*/ 28 h 46"/>
                <a:gd name="T8" fmla="*/ 0 w 119"/>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 h="46">
                  <a:moveTo>
                    <a:pt x="0" y="0"/>
                  </a:moveTo>
                  <a:lnTo>
                    <a:pt x="27" y="28"/>
                  </a:lnTo>
                  <a:lnTo>
                    <a:pt x="0" y="46"/>
                  </a:lnTo>
                  <a:lnTo>
                    <a:pt x="119" y="28"/>
                  </a:lnTo>
                  <a:lnTo>
                    <a:pt x="0" y="0"/>
                  </a:lnTo>
                  <a:close/>
                </a:path>
              </a:pathLst>
            </a:custGeom>
            <a:solidFill>
              <a:srgbClr val="000000"/>
            </a:solidFill>
            <a:ln w="14288">
              <a:solidFill>
                <a:srgbClr val="000000"/>
              </a:solidFill>
              <a:prstDash val="solid"/>
              <a:round/>
            </a:ln>
          </p:spPr>
          <p:txBody>
            <a:bodyPr/>
            <a:lstStyle/>
            <a:p>
              <a:endParaRPr lang="zh-CN" altLang="en-US"/>
            </a:p>
          </p:txBody>
        </p:sp>
        <p:sp>
          <p:nvSpPr>
            <p:cNvPr id="29" name="Rectangle 83"/>
            <p:cNvSpPr>
              <a:spLocks noChangeArrowheads="1"/>
            </p:cNvSpPr>
            <p:nvPr/>
          </p:nvSpPr>
          <p:spPr bwMode="auto">
            <a:xfrm>
              <a:off x="1403971" y="3162375"/>
              <a:ext cx="336550" cy="554038"/>
            </a:xfrm>
            <a:prstGeom prst="rect">
              <a:avLst/>
            </a:prstGeom>
            <a:solidFill>
              <a:srgbClr val="FFCC00"/>
            </a:solidFill>
            <a:ln w="14288">
              <a:solidFill>
                <a:srgbClr val="000000"/>
              </a:solidFill>
              <a:miter lim="800000"/>
            </a:ln>
          </p:spPr>
          <p:txBody>
            <a:bodyPr/>
            <a:lstStyle/>
            <a:p>
              <a:endParaRPr lang="zh-CN" altLang="en-US"/>
            </a:p>
          </p:txBody>
        </p:sp>
        <p:sp>
          <p:nvSpPr>
            <p:cNvPr id="30" name="Rectangle 84"/>
            <p:cNvSpPr>
              <a:spLocks noChangeArrowheads="1"/>
            </p:cNvSpPr>
            <p:nvPr/>
          </p:nvSpPr>
          <p:spPr bwMode="auto">
            <a:xfrm>
              <a:off x="1467471" y="3337000"/>
              <a:ext cx="232436" cy="276999"/>
            </a:xfrm>
            <a:prstGeom prst="rect">
              <a:avLst/>
            </a:prstGeom>
            <a:solidFill>
              <a:srgbClr val="FFCC00"/>
            </a:solidFill>
            <a:ln w="9525">
              <a:noFill/>
              <a:miter lim="800000"/>
            </a:ln>
          </p:spPr>
          <p:txBody>
            <a:bodyPr wrap="none" lIns="0" tIns="0" rIns="0" bIns="0">
              <a:spAutoFit/>
            </a:bodyPr>
            <a:lstStyle/>
            <a:p>
              <a:pPr eaLnBrk="1" hangingPunct="1">
                <a:spcBef>
                  <a:spcPct val="50000"/>
                </a:spcBef>
                <a:buClr>
                  <a:schemeClr val="tx1"/>
                </a:buClr>
              </a:pPr>
              <a:r>
                <a:rPr lang="zh-CN" altLang="en-US" sz="1800">
                  <a:solidFill>
                    <a:srgbClr val="000000"/>
                  </a:solidFill>
                </a:rPr>
                <a:t>备</a:t>
              </a:r>
              <a:endParaRPr lang="zh-CN" altLang="en-US" sz="1800">
                <a:solidFill>
                  <a:schemeClr val="tx1"/>
                </a:solidFill>
                <a:latin typeface="Arial" panose="020B0604020202020204" pitchFamily="34" charset="0"/>
              </a:endParaRPr>
            </a:p>
          </p:txBody>
        </p:sp>
        <p:sp>
          <p:nvSpPr>
            <p:cNvPr id="31" name="Rectangle 85"/>
            <p:cNvSpPr>
              <a:spLocks noChangeArrowheads="1"/>
            </p:cNvSpPr>
            <p:nvPr/>
          </p:nvSpPr>
          <p:spPr bwMode="auto">
            <a:xfrm>
              <a:off x="1730996" y="3162375"/>
              <a:ext cx="349250" cy="554038"/>
            </a:xfrm>
            <a:prstGeom prst="rect">
              <a:avLst/>
            </a:prstGeom>
            <a:solidFill>
              <a:srgbClr val="FFCC00"/>
            </a:solidFill>
            <a:ln w="14288">
              <a:solidFill>
                <a:srgbClr val="000000"/>
              </a:solidFill>
              <a:miter lim="800000"/>
            </a:ln>
          </p:spPr>
          <p:txBody>
            <a:bodyPr/>
            <a:lstStyle/>
            <a:p>
              <a:endParaRPr lang="zh-CN" altLang="en-US"/>
            </a:p>
          </p:txBody>
        </p:sp>
        <p:sp>
          <p:nvSpPr>
            <p:cNvPr id="32" name="Rectangle 86"/>
            <p:cNvSpPr>
              <a:spLocks noChangeArrowheads="1"/>
            </p:cNvSpPr>
            <p:nvPr/>
          </p:nvSpPr>
          <p:spPr bwMode="auto">
            <a:xfrm>
              <a:off x="1804021" y="3337000"/>
              <a:ext cx="232436" cy="276999"/>
            </a:xfrm>
            <a:prstGeom prst="rect">
              <a:avLst/>
            </a:prstGeom>
            <a:solidFill>
              <a:srgbClr val="FFCC00"/>
            </a:solidFill>
            <a:ln w="9525">
              <a:noFill/>
              <a:miter lim="800000"/>
            </a:ln>
          </p:spPr>
          <p:txBody>
            <a:bodyPr wrap="none" lIns="0" tIns="0" rIns="0" bIns="0">
              <a:spAutoFit/>
            </a:bodyPr>
            <a:lstStyle/>
            <a:p>
              <a:pPr eaLnBrk="1" hangingPunct="1">
                <a:spcBef>
                  <a:spcPct val="50000"/>
                </a:spcBef>
                <a:buClr>
                  <a:schemeClr val="tx1"/>
                </a:buClr>
              </a:pPr>
              <a:r>
                <a:rPr lang="zh-CN" altLang="en-US" sz="1800" dirty="0">
                  <a:solidFill>
                    <a:srgbClr val="000000"/>
                  </a:solidFill>
                </a:rPr>
                <a:t>队</a:t>
              </a:r>
              <a:endParaRPr lang="zh-CN" altLang="en-US" sz="1800" dirty="0">
                <a:solidFill>
                  <a:schemeClr val="tx1"/>
                </a:solidFill>
                <a:latin typeface="Arial" panose="020B0604020202020204" pitchFamily="34" charset="0"/>
              </a:endParaRPr>
            </a:p>
          </p:txBody>
        </p:sp>
        <p:sp>
          <p:nvSpPr>
            <p:cNvPr id="33" name="Rectangle 87"/>
            <p:cNvSpPr>
              <a:spLocks noChangeArrowheads="1"/>
            </p:cNvSpPr>
            <p:nvPr/>
          </p:nvSpPr>
          <p:spPr bwMode="auto">
            <a:xfrm>
              <a:off x="2080246" y="3162375"/>
              <a:ext cx="350838" cy="554038"/>
            </a:xfrm>
            <a:prstGeom prst="rect">
              <a:avLst/>
            </a:prstGeom>
            <a:solidFill>
              <a:srgbClr val="FFCC00"/>
            </a:solidFill>
            <a:ln w="14288">
              <a:solidFill>
                <a:srgbClr val="000000"/>
              </a:solidFill>
              <a:miter lim="800000"/>
            </a:ln>
          </p:spPr>
          <p:txBody>
            <a:bodyPr/>
            <a:lstStyle/>
            <a:p>
              <a:endParaRPr lang="zh-CN" altLang="en-US"/>
            </a:p>
          </p:txBody>
        </p:sp>
        <p:sp>
          <p:nvSpPr>
            <p:cNvPr id="34" name="Rectangle 88"/>
            <p:cNvSpPr>
              <a:spLocks noChangeArrowheads="1"/>
            </p:cNvSpPr>
            <p:nvPr/>
          </p:nvSpPr>
          <p:spPr bwMode="auto">
            <a:xfrm>
              <a:off x="2153271" y="3337000"/>
              <a:ext cx="232436" cy="276999"/>
            </a:xfrm>
            <a:prstGeom prst="rect">
              <a:avLst/>
            </a:prstGeom>
            <a:solidFill>
              <a:srgbClr val="FFCC00"/>
            </a:solidFill>
            <a:ln w="9525">
              <a:noFill/>
              <a:miter lim="800000"/>
            </a:ln>
          </p:spPr>
          <p:txBody>
            <a:bodyPr wrap="none" lIns="0" tIns="0" rIns="0" bIns="0">
              <a:spAutoFit/>
            </a:bodyPr>
            <a:lstStyle/>
            <a:p>
              <a:pPr eaLnBrk="1" hangingPunct="1">
                <a:spcBef>
                  <a:spcPct val="50000"/>
                </a:spcBef>
                <a:buClr>
                  <a:schemeClr val="tx1"/>
                </a:buClr>
              </a:pPr>
              <a:r>
                <a:rPr lang="zh-CN" altLang="en-US" sz="1800">
                  <a:solidFill>
                    <a:srgbClr val="000000"/>
                  </a:solidFill>
                </a:rPr>
                <a:t>列</a:t>
              </a:r>
              <a:endParaRPr lang="zh-CN" altLang="en-US" sz="1800">
                <a:solidFill>
                  <a:schemeClr val="tx1"/>
                </a:solidFill>
                <a:latin typeface="Arial" panose="020B0604020202020204" pitchFamily="34" charset="0"/>
              </a:endParaRPr>
            </a:p>
          </p:txBody>
        </p:sp>
        <p:sp>
          <p:nvSpPr>
            <p:cNvPr id="35" name="Line 89"/>
            <p:cNvSpPr>
              <a:spLocks noChangeShapeType="1"/>
            </p:cNvSpPr>
            <p:nvPr/>
          </p:nvSpPr>
          <p:spPr bwMode="auto">
            <a:xfrm>
              <a:off x="1043608" y="3162375"/>
              <a:ext cx="350838" cy="1588"/>
            </a:xfrm>
            <a:prstGeom prst="line">
              <a:avLst/>
            </a:prstGeom>
            <a:noFill/>
            <a:ln w="14288">
              <a:solidFill>
                <a:srgbClr val="000000"/>
              </a:solidFill>
              <a:round/>
            </a:ln>
          </p:spPr>
          <p:txBody>
            <a:bodyPr/>
            <a:lstStyle/>
            <a:p>
              <a:endParaRPr lang="zh-CN" altLang="en-US"/>
            </a:p>
          </p:txBody>
        </p:sp>
        <p:sp>
          <p:nvSpPr>
            <p:cNvPr id="36" name="Line 90"/>
            <p:cNvSpPr>
              <a:spLocks noChangeShapeType="1"/>
            </p:cNvSpPr>
            <p:nvPr/>
          </p:nvSpPr>
          <p:spPr bwMode="auto">
            <a:xfrm>
              <a:off x="1043608" y="3716412"/>
              <a:ext cx="350838" cy="1588"/>
            </a:xfrm>
            <a:prstGeom prst="line">
              <a:avLst/>
            </a:prstGeom>
            <a:noFill/>
            <a:ln w="14288">
              <a:solidFill>
                <a:srgbClr val="000000"/>
              </a:solidFill>
              <a:round/>
            </a:ln>
          </p:spPr>
          <p:txBody>
            <a:bodyPr/>
            <a:lstStyle/>
            <a:p>
              <a:endParaRPr lang="zh-CN" altLang="en-US"/>
            </a:p>
          </p:txBody>
        </p:sp>
        <p:sp>
          <p:nvSpPr>
            <p:cNvPr id="37" name="Line 91"/>
            <p:cNvSpPr>
              <a:spLocks noChangeShapeType="1"/>
            </p:cNvSpPr>
            <p:nvPr/>
          </p:nvSpPr>
          <p:spPr bwMode="auto">
            <a:xfrm>
              <a:off x="2694608" y="3089350"/>
              <a:ext cx="1588" cy="350838"/>
            </a:xfrm>
            <a:prstGeom prst="line">
              <a:avLst/>
            </a:prstGeom>
            <a:noFill/>
            <a:ln w="14288">
              <a:solidFill>
                <a:srgbClr val="000000"/>
              </a:solidFill>
              <a:round/>
            </a:ln>
          </p:spPr>
          <p:txBody>
            <a:bodyPr/>
            <a:lstStyle/>
            <a:p>
              <a:endParaRPr lang="zh-CN" altLang="en-US"/>
            </a:p>
          </p:txBody>
        </p:sp>
        <p:sp>
          <p:nvSpPr>
            <p:cNvPr id="38" name="Freeform 92"/>
            <p:cNvSpPr/>
            <p:nvPr/>
          </p:nvSpPr>
          <p:spPr bwMode="auto">
            <a:xfrm>
              <a:off x="2664446" y="3249687"/>
              <a:ext cx="73025" cy="190500"/>
            </a:xfrm>
            <a:custGeom>
              <a:avLst/>
              <a:gdLst>
                <a:gd name="T0" fmla="*/ 0 w 46"/>
                <a:gd name="T1" fmla="*/ 0 h 120"/>
                <a:gd name="T2" fmla="*/ 19 w 46"/>
                <a:gd name="T3" fmla="*/ 28 h 120"/>
                <a:gd name="T4" fmla="*/ 46 w 46"/>
                <a:gd name="T5" fmla="*/ 0 h 120"/>
                <a:gd name="T6" fmla="*/ 19 w 46"/>
                <a:gd name="T7" fmla="*/ 120 h 120"/>
                <a:gd name="T8" fmla="*/ 0 w 46"/>
                <a:gd name="T9" fmla="*/ 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20">
                  <a:moveTo>
                    <a:pt x="0" y="0"/>
                  </a:moveTo>
                  <a:lnTo>
                    <a:pt x="19" y="28"/>
                  </a:lnTo>
                  <a:lnTo>
                    <a:pt x="46" y="0"/>
                  </a:lnTo>
                  <a:lnTo>
                    <a:pt x="19" y="120"/>
                  </a:lnTo>
                  <a:lnTo>
                    <a:pt x="0" y="0"/>
                  </a:lnTo>
                  <a:close/>
                </a:path>
              </a:pathLst>
            </a:custGeom>
            <a:solidFill>
              <a:srgbClr val="000000"/>
            </a:solidFill>
            <a:ln w="14288">
              <a:solidFill>
                <a:srgbClr val="000000"/>
              </a:solidFill>
              <a:prstDash val="solid"/>
              <a:round/>
            </a:ln>
          </p:spPr>
          <p:txBody>
            <a:bodyPr/>
            <a:lstStyle/>
            <a:p>
              <a:endParaRPr lang="zh-CN" altLang="en-US"/>
            </a:p>
          </p:txBody>
        </p:sp>
        <p:sp>
          <p:nvSpPr>
            <p:cNvPr id="39" name="Rectangle 93"/>
            <p:cNvSpPr>
              <a:spLocks noChangeArrowheads="1"/>
            </p:cNvSpPr>
            <p:nvPr/>
          </p:nvSpPr>
          <p:spPr bwMode="auto">
            <a:xfrm>
              <a:off x="4561508" y="3861048"/>
              <a:ext cx="516167" cy="307777"/>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dirty="0">
                  <a:solidFill>
                    <a:srgbClr val="000000"/>
                  </a:solidFill>
                </a:rPr>
                <a:t>内存</a:t>
              </a:r>
              <a:endParaRPr lang="zh-CN" altLang="en-US" dirty="0">
                <a:solidFill>
                  <a:schemeClr val="tx1"/>
                </a:solidFill>
                <a:latin typeface="Arial" panose="020B0604020202020204" pitchFamily="34" charset="0"/>
              </a:endParaRPr>
            </a:p>
          </p:txBody>
        </p:sp>
        <p:sp>
          <p:nvSpPr>
            <p:cNvPr id="40" name="Rectangle 94"/>
            <p:cNvSpPr>
              <a:spLocks noChangeArrowheads="1"/>
            </p:cNvSpPr>
            <p:nvPr/>
          </p:nvSpPr>
          <p:spPr bwMode="auto">
            <a:xfrm>
              <a:off x="1067421" y="3162375"/>
              <a:ext cx="336550" cy="554038"/>
            </a:xfrm>
            <a:prstGeom prst="rect">
              <a:avLst/>
            </a:prstGeom>
            <a:solidFill>
              <a:srgbClr val="FFCC00"/>
            </a:solidFill>
            <a:ln w="14288">
              <a:solidFill>
                <a:srgbClr val="000000"/>
              </a:solidFill>
              <a:miter lim="800000"/>
            </a:ln>
          </p:spPr>
          <p:txBody>
            <a:bodyPr/>
            <a:lstStyle/>
            <a:p>
              <a:endParaRPr lang="zh-CN" altLang="en-US"/>
            </a:p>
          </p:txBody>
        </p:sp>
        <p:sp>
          <p:nvSpPr>
            <p:cNvPr id="41" name="Rectangle 95"/>
            <p:cNvSpPr>
              <a:spLocks noChangeArrowheads="1"/>
            </p:cNvSpPr>
            <p:nvPr/>
          </p:nvSpPr>
          <p:spPr bwMode="auto">
            <a:xfrm>
              <a:off x="1130921" y="3337000"/>
              <a:ext cx="232436" cy="276999"/>
            </a:xfrm>
            <a:prstGeom prst="rect">
              <a:avLst/>
            </a:prstGeom>
            <a:solidFill>
              <a:srgbClr val="FFCC00"/>
            </a:solidFill>
            <a:ln w="9525">
              <a:noFill/>
              <a:miter lim="800000"/>
            </a:ln>
          </p:spPr>
          <p:txBody>
            <a:bodyPr wrap="none" lIns="0" tIns="0" rIns="0" bIns="0">
              <a:spAutoFit/>
            </a:bodyPr>
            <a:lstStyle/>
            <a:p>
              <a:pPr eaLnBrk="1" hangingPunct="1">
                <a:spcBef>
                  <a:spcPct val="50000"/>
                </a:spcBef>
                <a:buClr>
                  <a:schemeClr val="tx1"/>
                </a:buClr>
              </a:pPr>
              <a:r>
                <a:rPr lang="zh-CN" altLang="en-US" sz="1800">
                  <a:solidFill>
                    <a:srgbClr val="000000"/>
                  </a:solidFill>
                </a:rPr>
                <a:t>后</a:t>
              </a:r>
              <a:endParaRPr lang="zh-CN" altLang="en-US" sz="1800">
                <a:solidFill>
                  <a:schemeClr val="tx1"/>
                </a:solidFill>
                <a:latin typeface="Arial" panose="020B0604020202020204" pitchFamily="34" charset="0"/>
              </a:endParaRPr>
            </a:p>
          </p:txBody>
        </p:sp>
      </p:grpSp>
      <p:sp>
        <p:nvSpPr>
          <p:cNvPr id="43" name="矩形 42"/>
          <p:cNvSpPr/>
          <p:nvPr/>
        </p:nvSpPr>
        <p:spPr>
          <a:xfrm>
            <a:off x="611560" y="4293096"/>
            <a:ext cx="6912768" cy="867930"/>
          </a:xfrm>
          <a:prstGeom prst="rect">
            <a:avLst/>
          </a:prstGeom>
        </p:spPr>
        <p:txBody>
          <a:bodyPr wrap="square">
            <a:spAutoFit/>
          </a:bodyPr>
          <a:lstStyle/>
          <a:p>
            <a:pPr>
              <a:buFont typeface="Wingdings" panose="05000000000000000000" pitchFamily="2" charset="2"/>
              <a:buChar char="l"/>
            </a:pPr>
            <a:r>
              <a:rPr lang="zh-CN" altLang="en-US" sz="2400" dirty="0" smtClean="0"/>
              <a:t> 考虑的问题：</a:t>
            </a:r>
            <a:endParaRPr lang="en-US" altLang="zh-CN" sz="2400" dirty="0" smtClean="0"/>
          </a:p>
          <a:p>
            <a:endParaRPr lang="zh-CN" altLang="en-US" sz="2200" dirty="0"/>
          </a:p>
        </p:txBody>
      </p:sp>
      <p:sp>
        <p:nvSpPr>
          <p:cNvPr id="44" name="矩形 43"/>
          <p:cNvSpPr/>
          <p:nvPr/>
        </p:nvSpPr>
        <p:spPr>
          <a:xfrm>
            <a:off x="971600" y="4869160"/>
            <a:ext cx="4572000" cy="922020"/>
          </a:xfrm>
          <a:prstGeom prst="rect">
            <a:avLst/>
          </a:prstGeom>
        </p:spPr>
        <p:txBody>
          <a:bodyPr>
            <a:spAutoFit/>
          </a:bodyPr>
          <a:lstStyle/>
          <a:p>
            <a:pPr marL="342900" indent="-342900">
              <a:lnSpc>
                <a:spcPct val="125000"/>
              </a:lnSpc>
              <a:buClrTx/>
              <a:buFont typeface="Wingdings" panose="05000000000000000000" pitchFamily="2" charset="2"/>
              <a:buChar char="Ø"/>
            </a:pPr>
            <a:r>
              <a:rPr lang="zh-CN" altLang="en-US" dirty="0" smtClean="0">
                <a:solidFill>
                  <a:srgbClr val="008AF2"/>
                </a:solidFill>
                <a:latin typeface="仿宋" panose="02010609060101010101" charset="-122"/>
                <a:ea typeface="仿宋" panose="02010609060101010101" charset="-122"/>
              </a:rPr>
              <a:t>接纳多少个作业：</a:t>
            </a:r>
            <a:r>
              <a:rPr lang="zh-CN" altLang="en-US" dirty="0" smtClean="0">
                <a:latin typeface="仿宋" panose="02010609060101010101" charset="-122"/>
                <a:ea typeface="仿宋" panose="02010609060101010101" charset="-122"/>
              </a:rPr>
              <a:t>多道程序度</a:t>
            </a:r>
            <a:endParaRPr lang="zh-CN" altLang="en-US" dirty="0" smtClean="0">
              <a:latin typeface="仿宋" panose="02010609060101010101" charset="-122"/>
              <a:ea typeface="仿宋" panose="02010609060101010101" charset="-122"/>
            </a:endParaRPr>
          </a:p>
          <a:p>
            <a:pPr marL="342900" indent="-342900">
              <a:lnSpc>
                <a:spcPct val="125000"/>
              </a:lnSpc>
              <a:buClrTx/>
              <a:buFont typeface="Wingdings" panose="05000000000000000000" pitchFamily="2" charset="2"/>
              <a:buChar char="Ø"/>
            </a:pPr>
            <a:r>
              <a:rPr lang="zh-CN" altLang="en-US" dirty="0" smtClean="0">
                <a:solidFill>
                  <a:srgbClr val="008AF2"/>
                </a:solidFill>
                <a:latin typeface="仿宋" panose="02010609060101010101" charset="-122"/>
                <a:ea typeface="仿宋" panose="02010609060101010101" charset="-122"/>
              </a:rPr>
              <a:t>接纳哪些作业：</a:t>
            </a:r>
            <a:r>
              <a:rPr lang="zh-CN" altLang="en-US" dirty="0" smtClean="0">
                <a:latin typeface="仿宋" panose="02010609060101010101" charset="-122"/>
                <a:ea typeface="仿宋" panose="02010609060101010101" charset="-122"/>
              </a:rPr>
              <a:t>作业调度算法</a:t>
            </a:r>
            <a:endParaRPr lang="zh-CN" altLang="en-US" dirty="0">
              <a:latin typeface="仿宋" panose="02010609060101010101" charset="-122"/>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ox(in)">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3">
                                            <p:txEl>
                                              <p:pRg st="0" end="0"/>
                                            </p:txEl>
                                          </p:spTgt>
                                        </p:tgtEl>
                                        <p:attrNameLst>
                                          <p:attrName>style.visibility</p:attrName>
                                        </p:attrNameLst>
                                      </p:cBhvr>
                                      <p:to>
                                        <p:strVal val="visible"/>
                                      </p:to>
                                    </p:set>
                                    <p:animEffect transition="in" filter="box(in)">
                                      <p:cBhvr>
                                        <p:cTn id="17" dur="500"/>
                                        <p:tgtEl>
                                          <p:spTgt spid="4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ox(in)">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2268539" y="-27383"/>
            <a:ext cx="5267325" cy="784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6" name="Rectangle 3"/>
          <p:cNvSpPr>
            <a:spLocks noChangeArrowheads="1"/>
          </p:cNvSpPr>
          <p:nvPr/>
        </p:nvSpPr>
        <p:spPr bwMode="auto">
          <a:xfrm>
            <a:off x="395289" y="1401763"/>
            <a:ext cx="5328840" cy="652486"/>
          </a:xfrm>
          <a:prstGeom prst="rect">
            <a:avLst/>
          </a:prstGeom>
          <a:noFill/>
          <a:ln>
            <a:noFill/>
          </a:ln>
          <a:effectLst/>
        </p:spPr>
        <p:txBody>
          <a:bodyPr wrap="square">
            <a:spAutoFit/>
          </a:bodyPr>
          <a:lstStyle/>
          <a:p>
            <a:pPr indent="-533400">
              <a:lnSpc>
                <a:spcPct val="130000"/>
              </a:lnSpc>
              <a:spcBef>
                <a:spcPct val="30000"/>
              </a:spcBef>
              <a:buFont typeface="Wingdings" panose="05000000000000000000" pitchFamily="2" charset="2"/>
              <a:buNone/>
              <a:defRPr/>
            </a:pPr>
            <a:r>
              <a:rPr lang="en-US" altLang="zh-CN" sz="2800" dirty="0" smtClean="0">
                <a:solidFill>
                  <a:srgbClr val="A50021"/>
                </a:solidFill>
                <a:effectLst>
                  <a:outerShdw blurRad="38100" dist="38100" dir="2700000" algn="tl">
                    <a:srgbClr val="C0C0C0"/>
                  </a:outerShdw>
                </a:effectLst>
                <a:latin typeface="Times New Roman" panose="02020603050405020304" pitchFamily="18" charset="0"/>
              </a:rPr>
              <a:t>3. </a:t>
            </a:r>
            <a:r>
              <a:rPr lang="zh-CN" altLang="en-US" sz="2800" dirty="0" smtClean="0">
                <a:solidFill>
                  <a:srgbClr val="A50021"/>
                </a:solidFill>
                <a:effectLst>
                  <a:outerShdw blurRad="38100" dist="38100" dir="2700000" algn="tl">
                    <a:srgbClr val="C0C0C0"/>
                  </a:outerShdw>
                </a:effectLst>
                <a:latin typeface="Times New Roman" panose="02020603050405020304" pitchFamily="18" charset="0"/>
              </a:rPr>
              <a:t>调度的层次</a:t>
            </a:r>
            <a:endParaRPr lang="zh-CN" altLang="en-US" sz="2800" dirty="0">
              <a:solidFill>
                <a:srgbClr val="A50021"/>
              </a:solidFill>
              <a:effectLst>
                <a:outerShdw blurRad="38100" dist="38100" dir="2700000" algn="tl">
                  <a:srgbClr val="C0C0C0"/>
                </a:outerShdw>
              </a:effectLst>
              <a:latin typeface="Times New Roman" panose="02020603050405020304" pitchFamily="18" charset="0"/>
            </a:endParaRPr>
          </a:p>
        </p:txBody>
      </p:sp>
      <p:sp>
        <p:nvSpPr>
          <p:cNvPr id="7" name="Rectangle 4"/>
          <p:cNvSpPr>
            <a:spLocks noChangeArrowheads="1"/>
          </p:cNvSpPr>
          <p:nvPr/>
        </p:nvSpPr>
        <p:spPr bwMode="auto">
          <a:xfrm>
            <a:off x="373188" y="828577"/>
            <a:ext cx="6071021" cy="584775"/>
          </a:xfrm>
          <a:prstGeom prst="rect">
            <a:avLst/>
          </a:prstGeom>
          <a:noFill/>
          <a:ln>
            <a:noFill/>
          </a:ln>
          <a:effectLst/>
        </p:spPr>
        <p:txBody>
          <a:bodyPr wrap="square">
            <a:spAutoFit/>
          </a:bodyPr>
          <a:lstStyle/>
          <a:p>
            <a:pPr marL="533400" indent="-533400">
              <a:spcBef>
                <a:spcPct val="30000"/>
              </a:spcBef>
              <a:buFont typeface="Wingdings" panose="05000000000000000000" pitchFamily="2" charset="2"/>
              <a:buNone/>
              <a:defRPr/>
            </a:pPr>
            <a:r>
              <a:rPr lang="en-US" altLang="zh-CN" sz="3200" dirty="0" smtClean="0">
                <a:solidFill>
                  <a:srgbClr val="0000FF"/>
                </a:solidFill>
                <a:effectLst>
                  <a:outerShdw blurRad="38100" dist="38100" dir="2700000" algn="tl">
                    <a:srgbClr val="C0C0C0"/>
                  </a:outerShdw>
                </a:effectLst>
                <a:latin typeface="Times New Roman" panose="02020603050405020304" pitchFamily="18" charset="0"/>
              </a:rPr>
              <a:t>3.5.1 </a:t>
            </a:r>
            <a:r>
              <a:rPr lang="zh-CN" altLang="en-US" sz="3200" dirty="0" smtClean="0">
                <a:solidFill>
                  <a:srgbClr val="0000FF"/>
                </a:solidFill>
                <a:effectLst>
                  <a:outerShdw blurRad="38100" dist="38100" dir="2700000" algn="tl">
                    <a:srgbClr val="C0C0C0"/>
                  </a:outerShdw>
                </a:effectLst>
                <a:latin typeface="Times New Roman" panose="02020603050405020304" pitchFamily="18" charset="0"/>
              </a:rPr>
              <a:t>进程调度的基本概念   </a:t>
            </a:r>
            <a:endParaRPr lang="zh-CN" altLang="en-US" sz="3200" dirty="0">
              <a:solidFill>
                <a:srgbClr val="0000FF"/>
              </a:solidFill>
              <a:effectLst>
                <a:outerShdw blurRad="38100" dist="38100" dir="2700000" algn="tl">
                  <a:srgbClr val="C0C0C0"/>
                </a:outerShdw>
              </a:effectLst>
            </a:endParaRPr>
          </a:p>
        </p:txBody>
      </p:sp>
      <p:sp>
        <p:nvSpPr>
          <p:cNvPr id="5" name="矩形 4"/>
          <p:cNvSpPr/>
          <p:nvPr/>
        </p:nvSpPr>
        <p:spPr>
          <a:xfrm>
            <a:off x="539552" y="2060849"/>
            <a:ext cx="4824536" cy="461665"/>
          </a:xfrm>
          <a:prstGeom prst="rect">
            <a:avLst/>
          </a:prstGeom>
        </p:spPr>
        <p:txBody>
          <a:bodyPr wrap="square">
            <a:spAutoFit/>
          </a:bodyPr>
          <a:lstStyle/>
          <a:p>
            <a:pPr>
              <a:buFont typeface="Wingdings" panose="05000000000000000000" pitchFamily="2" charset="2"/>
              <a:buChar char="n"/>
            </a:pPr>
            <a:r>
              <a:rPr lang="zh-CN" altLang="en-US" sz="2400" dirty="0" smtClean="0">
                <a:solidFill>
                  <a:srgbClr val="7030A0"/>
                </a:solidFill>
              </a:rPr>
              <a:t> 低级调度：</a:t>
            </a:r>
            <a:r>
              <a:rPr lang="zh-CN" altLang="zh-CN" sz="2200" dirty="0" smtClean="0"/>
              <a:t>又称</a:t>
            </a:r>
            <a:r>
              <a:rPr lang="zh-CN" altLang="en-US" sz="2200" dirty="0" smtClean="0"/>
              <a:t>进程</a:t>
            </a:r>
            <a:r>
              <a:rPr lang="zh-CN" altLang="zh-CN" sz="2200" dirty="0" smtClean="0"/>
              <a:t>调度</a:t>
            </a:r>
            <a:endParaRPr lang="zh-CN" altLang="en-US" sz="2200" dirty="0"/>
          </a:p>
        </p:txBody>
      </p:sp>
      <p:sp>
        <p:nvSpPr>
          <p:cNvPr id="43" name="矩形 42"/>
          <p:cNvSpPr/>
          <p:nvPr/>
        </p:nvSpPr>
        <p:spPr>
          <a:xfrm>
            <a:off x="611560" y="4089848"/>
            <a:ext cx="3888432" cy="461665"/>
          </a:xfrm>
          <a:prstGeom prst="rect">
            <a:avLst/>
          </a:prstGeom>
        </p:spPr>
        <p:txBody>
          <a:bodyPr wrap="square">
            <a:spAutoFit/>
          </a:bodyPr>
          <a:lstStyle/>
          <a:p>
            <a:pPr>
              <a:buFont typeface="Wingdings" panose="05000000000000000000" pitchFamily="2" charset="2"/>
              <a:buChar char="l"/>
            </a:pPr>
            <a:r>
              <a:rPr lang="zh-CN" altLang="en-US" sz="2400" dirty="0" smtClean="0"/>
              <a:t> 考虑的问题：</a:t>
            </a:r>
            <a:endParaRPr lang="zh-CN" altLang="en-US" sz="2200" dirty="0"/>
          </a:p>
        </p:txBody>
      </p:sp>
      <p:sp>
        <p:nvSpPr>
          <p:cNvPr id="44" name="矩形 43"/>
          <p:cNvSpPr/>
          <p:nvPr/>
        </p:nvSpPr>
        <p:spPr>
          <a:xfrm>
            <a:off x="971600" y="4665909"/>
            <a:ext cx="4572000" cy="923330"/>
          </a:xfrm>
          <a:prstGeom prst="rect">
            <a:avLst/>
          </a:prstGeom>
        </p:spPr>
        <p:txBody>
          <a:bodyPr>
            <a:spAutoFit/>
          </a:bodyPr>
          <a:lstStyle/>
          <a:p>
            <a:pPr marL="342900" indent="-342900">
              <a:lnSpc>
                <a:spcPct val="125000"/>
              </a:lnSpc>
              <a:buClrTx/>
              <a:buFont typeface="Wingdings" panose="05000000000000000000" pitchFamily="2" charset="2"/>
              <a:buChar char="Ø"/>
            </a:pPr>
            <a:r>
              <a:rPr lang="zh-CN" altLang="en-US" dirty="0" smtClean="0">
                <a:solidFill>
                  <a:srgbClr val="008AF2"/>
                </a:solidFill>
                <a:latin typeface="仿宋" panose="02010609060101010101" charset="-122"/>
                <a:ea typeface="仿宋" panose="02010609060101010101" charset="-122"/>
              </a:rPr>
              <a:t>调度标准：</a:t>
            </a:r>
            <a:r>
              <a:rPr lang="zh-CN" altLang="en-US" dirty="0" smtClean="0">
                <a:latin typeface="仿宋" panose="02010609060101010101" charset="-122"/>
                <a:ea typeface="仿宋" panose="02010609060101010101" charset="-122"/>
              </a:rPr>
              <a:t>进程调度算法</a:t>
            </a:r>
            <a:endParaRPr lang="zh-CN" altLang="en-US" dirty="0" smtClean="0">
              <a:latin typeface="仿宋" panose="02010609060101010101" charset="-122"/>
              <a:ea typeface="仿宋" panose="02010609060101010101" charset="-122"/>
            </a:endParaRPr>
          </a:p>
          <a:p>
            <a:pPr marL="342900" indent="-342900">
              <a:lnSpc>
                <a:spcPct val="125000"/>
              </a:lnSpc>
              <a:buClrTx/>
              <a:buFont typeface="Wingdings" panose="05000000000000000000" pitchFamily="2" charset="2"/>
              <a:buChar char="Ø"/>
            </a:pPr>
            <a:r>
              <a:rPr lang="zh-CN" altLang="en-US" dirty="0" smtClean="0">
                <a:solidFill>
                  <a:srgbClr val="008AF2"/>
                </a:solidFill>
                <a:latin typeface="仿宋" panose="02010609060101010101" charset="-122"/>
                <a:ea typeface="仿宋" panose="02010609060101010101" charset="-122"/>
              </a:rPr>
              <a:t>调度时机：</a:t>
            </a:r>
            <a:r>
              <a:rPr lang="zh-CN" altLang="en-US" dirty="0" smtClean="0">
                <a:latin typeface="仿宋" panose="02010609060101010101" charset="-122"/>
                <a:ea typeface="仿宋" panose="02010609060101010101" charset="-122"/>
              </a:rPr>
              <a:t>什么时候调度</a:t>
            </a:r>
            <a:endParaRPr lang="zh-CN" altLang="en-US" dirty="0">
              <a:latin typeface="仿宋" panose="02010609060101010101" charset="-122"/>
              <a:ea typeface="仿宋" panose="02010609060101010101" charset="-122"/>
            </a:endParaRPr>
          </a:p>
        </p:txBody>
      </p:sp>
      <p:grpSp>
        <p:nvGrpSpPr>
          <p:cNvPr id="57" name="组合 56"/>
          <p:cNvGrpSpPr/>
          <p:nvPr/>
        </p:nvGrpSpPr>
        <p:grpSpPr>
          <a:xfrm>
            <a:off x="1485009" y="2420889"/>
            <a:ext cx="5391249" cy="1370434"/>
            <a:chOff x="1485007" y="2420888"/>
            <a:chExt cx="5391249" cy="1370434"/>
          </a:xfrm>
        </p:grpSpPr>
        <p:sp>
          <p:nvSpPr>
            <p:cNvPr id="24" name="Rectangle 78"/>
            <p:cNvSpPr>
              <a:spLocks noChangeArrowheads="1"/>
            </p:cNvSpPr>
            <p:nvPr/>
          </p:nvSpPr>
          <p:spPr bwMode="auto">
            <a:xfrm>
              <a:off x="5115241" y="2420888"/>
              <a:ext cx="464871" cy="276999"/>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sz="1800" dirty="0" smtClean="0">
                  <a:solidFill>
                    <a:schemeClr val="tx1"/>
                  </a:solidFill>
                  <a:latin typeface="Arial" panose="020B0604020202020204" pitchFamily="34" charset="0"/>
                </a:rPr>
                <a:t>进程</a:t>
              </a:r>
              <a:endParaRPr lang="zh-CN" altLang="en-US" sz="1800" dirty="0">
                <a:solidFill>
                  <a:schemeClr val="tx1"/>
                </a:solidFill>
                <a:latin typeface="Arial" panose="020B0604020202020204" pitchFamily="34" charset="0"/>
              </a:endParaRPr>
            </a:p>
          </p:txBody>
        </p:sp>
        <p:sp>
          <p:nvSpPr>
            <p:cNvPr id="25" name="Rectangle 79"/>
            <p:cNvSpPr>
              <a:spLocks noChangeArrowheads="1"/>
            </p:cNvSpPr>
            <p:nvPr/>
          </p:nvSpPr>
          <p:spPr bwMode="auto">
            <a:xfrm>
              <a:off x="5115241" y="2654251"/>
              <a:ext cx="464871" cy="276999"/>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sz="1800" dirty="0">
                  <a:solidFill>
                    <a:srgbClr val="000000"/>
                  </a:solidFill>
                </a:rPr>
                <a:t>调度</a:t>
              </a:r>
              <a:endParaRPr lang="zh-CN" altLang="en-US" sz="1800" dirty="0">
                <a:solidFill>
                  <a:schemeClr val="tx1"/>
                </a:solidFill>
                <a:latin typeface="Arial" panose="020B0604020202020204" pitchFamily="34" charset="0"/>
              </a:endParaRPr>
            </a:p>
          </p:txBody>
        </p:sp>
        <p:grpSp>
          <p:nvGrpSpPr>
            <p:cNvPr id="47" name="组合 46"/>
            <p:cNvGrpSpPr/>
            <p:nvPr/>
          </p:nvGrpSpPr>
          <p:grpSpPr>
            <a:xfrm>
              <a:off x="1485007" y="2784873"/>
              <a:ext cx="3375025" cy="1006449"/>
              <a:chOff x="3321671" y="3162375"/>
              <a:chExt cx="3375025" cy="1006449"/>
            </a:xfrm>
          </p:grpSpPr>
          <p:sp>
            <p:nvSpPr>
              <p:cNvPr id="9" name="Rectangle 63"/>
              <p:cNvSpPr>
                <a:spLocks noChangeArrowheads="1"/>
              </p:cNvSpPr>
              <p:nvPr/>
            </p:nvSpPr>
            <p:spPr bwMode="auto">
              <a:xfrm>
                <a:off x="3936033" y="3162375"/>
                <a:ext cx="350838" cy="554038"/>
              </a:xfrm>
              <a:prstGeom prst="rect">
                <a:avLst/>
              </a:prstGeom>
              <a:solidFill>
                <a:srgbClr val="FFFF99"/>
              </a:solidFill>
              <a:ln w="14288">
                <a:solidFill>
                  <a:srgbClr val="000000"/>
                </a:solidFill>
                <a:miter lim="800000"/>
              </a:ln>
            </p:spPr>
            <p:txBody>
              <a:bodyPr/>
              <a:lstStyle/>
              <a:p>
                <a:endParaRPr lang="zh-CN" altLang="en-US"/>
              </a:p>
            </p:txBody>
          </p:sp>
          <p:sp>
            <p:nvSpPr>
              <p:cNvPr id="10" name="Rectangle 64"/>
              <p:cNvSpPr>
                <a:spLocks noChangeArrowheads="1"/>
              </p:cNvSpPr>
              <p:nvPr/>
            </p:nvSpPr>
            <p:spPr bwMode="auto">
              <a:xfrm>
                <a:off x="4286871" y="3162375"/>
                <a:ext cx="350838" cy="554038"/>
              </a:xfrm>
              <a:prstGeom prst="rect">
                <a:avLst/>
              </a:prstGeom>
              <a:solidFill>
                <a:srgbClr val="FFFF99"/>
              </a:solidFill>
              <a:ln w="14288">
                <a:solidFill>
                  <a:srgbClr val="000000"/>
                </a:solidFill>
                <a:miter lim="800000"/>
              </a:ln>
            </p:spPr>
            <p:txBody>
              <a:bodyPr/>
              <a:lstStyle/>
              <a:p>
                <a:endParaRPr lang="zh-CN" altLang="en-US"/>
              </a:p>
            </p:txBody>
          </p:sp>
          <p:sp>
            <p:nvSpPr>
              <p:cNvPr id="11" name="Rectangle 65"/>
              <p:cNvSpPr>
                <a:spLocks noChangeArrowheads="1"/>
              </p:cNvSpPr>
              <p:nvPr/>
            </p:nvSpPr>
            <p:spPr bwMode="auto">
              <a:xfrm>
                <a:off x="4637708" y="3162375"/>
                <a:ext cx="334963" cy="554038"/>
              </a:xfrm>
              <a:prstGeom prst="rect">
                <a:avLst/>
              </a:prstGeom>
              <a:solidFill>
                <a:srgbClr val="FFFF99"/>
              </a:solidFill>
              <a:ln w="14288">
                <a:solidFill>
                  <a:srgbClr val="000000"/>
                </a:solidFill>
                <a:miter lim="800000"/>
              </a:ln>
            </p:spPr>
            <p:txBody>
              <a:bodyPr/>
              <a:lstStyle/>
              <a:p>
                <a:endParaRPr lang="zh-CN" altLang="en-US"/>
              </a:p>
            </p:txBody>
          </p:sp>
          <p:sp>
            <p:nvSpPr>
              <p:cNvPr id="12" name="Rectangle 66"/>
              <p:cNvSpPr>
                <a:spLocks noChangeArrowheads="1"/>
              </p:cNvSpPr>
              <p:nvPr/>
            </p:nvSpPr>
            <p:spPr bwMode="auto">
              <a:xfrm>
                <a:off x="4710733" y="3337000"/>
                <a:ext cx="232436" cy="276999"/>
              </a:xfrm>
              <a:prstGeom prst="rect">
                <a:avLst/>
              </a:prstGeom>
              <a:solidFill>
                <a:srgbClr val="FFFF99"/>
              </a:solidFill>
              <a:ln w="9525">
                <a:noFill/>
                <a:miter lim="800000"/>
              </a:ln>
            </p:spPr>
            <p:txBody>
              <a:bodyPr wrap="none" lIns="0" tIns="0" rIns="0" bIns="0">
                <a:spAutoFit/>
              </a:bodyPr>
              <a:lstStyle/>
              <a:p>
                <a:pPr eaLnBrk="1" hangingPunct="1">
                  <a:spcBef>
                    <a:spcPct val="50000"/>
                  </a:spcBef>
                  <a:buClr>
                    <a:schemeClr val="tx1"/>
                  </a:buClr>
                </a:pPr>
                <a:r>
                  <a:rPr lang="zh-CN" altLang="en-US" sz="1800">
                    <a:solidFill>
                      <a:srgbClr val="000000"/>
                    </a:solidFill>
                  </a:rPr>
                  <a:t>就</a:t>
                </a:r>
                <a:endParaRPr lang="zh-CN" altLang="en-US" sz="1800">
                  <a:solidFill>
                    <a:schemeClr val="tx1"/>
                  </a:solidFill>
                  <a:latin typeface="Arial" panose="020B0604020202020204" pitchFamily="34" charset="0"/>
                </a:endParaRPr>
              </a:p>
            </p:txBody>
          </p:sp>
          <p:sp>
            <p:nvSpPr>
              <p:cNvPr id="13" name="Rectangle 67"/>
              <p:cNvSpPr>
                <a:spLocks noChangeArrowheads="1"/>
              </p:cNvSpPr>
              <p:nvPr/>
            </p:nvSpPr>
            <p:spPr bwMode="auto">
              <a:xfrm>
                <a:off x="4972671" y="3162375"/>
                <a:ext cx="350838" cy="554038"/>
              </a:xfrm>
              <a:prstGeom prst="rect">
                <a:avLst/>
              </a:prstGeom>
              <a:solidFill>
                <a:srgbClr val="FFFF99"/>
              </a:solidFill>
              <a:ln w="14288">
                <a:solidFill>
                  <a:srgbClr val="000000"/>
                </a:solidFill>
                <a:miter lim="800000"/>
              </a:ln>
            </p:spPr>
            <p:txBody>
              <a:bodyPr/>
              <a:lstStyle/>
              <a:p>
                <a:endParaRPr lang="zh-CN" altLang="en-US"/>
              </a:p>
            </p:txBody>
          </p:sp>
          <p:sp>
            <p:nvSpPr>
              <p:cNvPr id="14" name="Rectangle 68"/>
              <p:cNvSpPr>
                <a:spLocks noChangeArrowheads="1"/>
              </p:cNvSpPr>
              <p:nvPr/>
            </p:nvSpPr>
            <p:spPr bwMode="auto">
              <a:xfrm>
                <a:off x="5045696" y="3337000"/>
                <a:ext cx="232436" cy="276999"/>
              </a:xfrm>
              <a:prstGeom prst="rect">
                <a:avLst/>
              </a:prstGeom>
              <a:solidFill>
                <a:srgbClr val="FFFF99"/>
              </a:solidFill>
              <a:ln w="9525">
                <a:noFill/>
                <a:miter lim="800000"/>
              </a:ln>
            </p:spPr>
            <p:txBody>
              <a:bodyPr wrap="none" lIns="0" tIns="0" rIns="0" bIns="0">
                <a:spAutoFit/>
              </a:bodyPr>
              <a:lstStyle/>
              <a:p>
                <a:pPr eaLnBrk="1" hangingPunct="1">
                  <a:spcBef>
                    <a:spcPct val="50000"/>
                  </a:spcBef>
                  <a:buClr>
                    <a:schemeClr val="tx1"/>
                  </a:buClr>
                </a:pPr>
                <a:r>
                  <a:rPr lang="zh-CN" altLang="en-US" sz="1800">
                    <a:solidFill>
                      <a:srgbClr val="000000"/>
                    </a:solidFill>
                  </a:rPr>
                  <a:t>绪</a:t>
                </a:r>
                <a:endParaRPr lang="zh-CN" altLang="en-US" sz="1800">
                  <a:solidFill>
                    <a:schemeClr val="tx1"/>
                  </a:solidFill>
                  <a:latin typeface="Arial" panose="020B0604020202020204" pitchFamily="34" charset="0"/>
                </a:endParaRPr>
              </a:p>
            </p:txBody>
          </p:sp>
          <p:sp>
            <p:nvSpPr>
              <p:cNvPr id="15" name="Rectangle 69"/>
              <p:cNvSpPr>
                <a:spLocks noChangeArrowheads="1"/>
              </p:cNvSpPr>
              <p:nvPr/>
            </p:nvSpPr>
            <p:spPr bwMode="auto">
              <a:xfrm>
                <a:off x="5323508" y="3162375"/>
                <a:ext cx="350838" cy="554038"/>
              </a:xfrm>
              <a:prstGeom prst="rect">
                <a:avLst/>
              </a:prstGeom>
              <a:solidFill>
                <a:srgbClr val="FFFF99"/>
              </a:solidFill>
              <a:ln w="14288">
                <a:solidFill>
                  <a:srgbClr val="000000"/>
                </a:solidFill>
                <a:miter lim="800000"/>
              </a:ln>
            </p:spPr>
            <p:txBody>
              <a:bodyPr/>
              <a:lstStyle/>
              <a:p>
                <a:endParaRPr lang="zh-CN" altLang="en-US"/>
              </a:p>
            </p:txBody>
          </p:sp>
          <p:sp>
            <p:nvSpPr>
              <p:cNvPr id="16" name="Rectangle 70"/>
              <p:cNvSpPr>
                <a:spLocks noChangeArrowheads="1"/>
              </p:cNvSpPr>
              <p:nvPr/>
            </p:nvSpPr>
            <p:spPr bwMode="auto">
              <a:xfrm>
                <a:off x="5396533" y="3337000"/>
                <a:ext cx="232436" cy="276999"/>
              </a:xfrm>
              <a:prstGeom prst="rect">
                <a:avLst/>
              </a:prstGeom>
              <a:solidFill>
                <a:srgbClr val="FFFF99"/>
              </a:solidFill>
              <a:ln w="9525">
                <a:noFill/>
                <a:miter lim="800000"/>
              </a:ln>
            </p:spPr>
            <p:txBody>
              <a:bodyPr wrap="none" lIns="0" tIns="0" rIns="0" bIns="0">
                <a:spAutoFit/>
              </a:bodyPr>
              <a:lstStyle/>
              <a:p>
                <a:pPr eaLnBrk="1" hangingPunct="1">
                  <a:spcBef>
                    <a:spcPct val="50000"/>
                  </a:spcBef>
                  <a:buClr>
                    <a:schemeClr val="tx1"/>
                  </a:buClr>
                </a:pPr>
                <a:r>
                  <a:rPr lang="zh-CN" altLang="en-US" sz="1800">
                    <a:solidFill>
                      <a:srgbClr val="000000"/>
                    </a:solidFill>
                  </a:rPr>
                  <a:t>队</a:t>
                </a:r>
                <a:endParaRPr lang="zh-CN" altLang="en-US" sz="1800">
                  <a:solidFill>
                    <a:schemeClr val="tx1"/>
                  </a:solidFill>
                  <a:latin typeface="Arial" panose="020B0604020202020204" pitchFamily="34" charset="0"/>
                </a:endParaRPr>
              </a:p>
            </p:txBody>
          </p:sp>
          <p:sp>
            <p:nvSpPr>
              <p:cNvPr id="17" name="Rectangle 71"/>
              <p:cNvSpPr>
                <a:spLocks noChangeArrowheads="1"/>
              </p:cNvSpPr>
              <p:nvPr/>
            </p:nvSpPr>
            <p:spPr bwMode="auto">
              <a:xfrm>
                <a:off x="5674346" y="3162375"/>
                <a:ext cx="334963" cy="554038"/>
              </a:xfrm>
              <a:prstGeom prst="rect">
                <a:avLst/>
              </a:prstGeom>
              <a:solidFill>
                <a:srgbClr val="FFFF99"/>
              </a:solidFill>
              <a:ln w="14288">
                <a:solidFill>
                  <a:srgbClr val="000000"/>
                </a:solidFill>
                <a:miter lim="800000"/>
              </a:ln>
            </p:spPr>
            <p:txBody>
              <a:bodyPr/>
              <a:lstStyle/>
              <a:p>
                <a:endParaRPr lang="zh-CN" altLang="en-US"/>
              </a:p>
            </p:txBody>
          </p:sp>
          <p:sp>
            <p:nvSpPr>
              <p:cNvPr id="18" name="Rectangle 72"/>
              <p:cNvSpPr>
                <a:spLocks noChangeArrowheads="1"/>
              </p:cNvSpPr>
              <p:nvPr/>
            </p:nvSpPr>
            <p:spPr bwMode="auto">
              <a:xfrm>
                <a:off x="5747371" y="3337000"/>
                <a:ext cx="232436" cy="276999"/>
              </a:xfrm>
              <a:prstGeom prst="rect">
                <a:avLst/>
              </a:prstGeom>
              <a:solidFill>
                <a:srgbClr val="FFFF99"/>
              </a:solidFill>
              <a:ln w="9525">
                <a:noFill/>
                <a:miter lim="800000"/>
              </a:ln>
            </p:spPr>
            <p:txBody>
              <a:bodyPr wrap="none" lIns="0" tIns="0" rIns="0" bIns="0">
                <a:spAutoFit/>
              </a:bodyPr>
              <a:lstStyle/>
              <a:p>
                <a:pPr eaLnBrk="1" hangingPunct="1">
                  <a:spcBef>
                    <a:spcPct val="50000"/>
                  </a:spcBef>
                  <a:buClr>
                    <a:schemeClr val="tx1"/>
                  </a:buClr>
                </a:pPr>
                <a:r>
                  <a:rPr lang="zh-CN" altLang="en-US" sz="1800">
                    <a:solidFill>
                      <a:srgbClr val="000000"/>
                    </a:solidFill>
                  </a:rPr>
                  <a:t>列</a:t>
                </a:r>
                <a:endParaRPr lang="zh-CN" altLang="en-US" sz="1800">
                  <a:solidFill>
                    <a:schemeClr val="tx1"/>
                  </a:solidFill>
                  <a:latin typeface="Arial" panose="020B0604020202020204" pitchFamily="34" charset="0"/>
                </a:endParaRPr>
              </a:p>
            </p:txBody>
          </p:sp>
          <p:sp>
            <p:nvSpPr>
              <p:cNvPr id="19" name="Rectangle 73"/>
              <p:cNvSpPr>
                <a:spLocks noChangeArrowheads="1"/>
              </p:cNvSpPr>
              <p:nvPr/>
            </p:nvSpPr>
            <p:spPr bwMode="auto">
              <a:xfrm>
                <a:off x="6009308" y="3162375"/>
                <a:ext cx="350838" cy="554038"/>
              </a:xfrm>
              <a:prstGeom prst="rect">
                <a:avLst/>
              </a:prstGeom>
              <a:solidFill>
                <a:srgbClr val="FFFF99"/>
              </a:solidFill>
              <a:ln w="14288">
                <a:solidFill>
                  <a:srgbClr val="000000"/>
                </a:solidFill>
                <a:miter lim="800000"/>
              </a:ln>
            </p:spPr>
            <p:txBody>
              <a:bodyPr/>
              <a:lstStyle/>
              <a:p>
                <a:endParaRPr lang="zh-CN" altLang="en-US"/>
              </a:p>
            </p:txBody>
          </p:sp>
          <p:sp>
            <p:nvSpPr>
              <p:cNvPr id="20" name="Rectangle 74"/>
              <p:cNvSpPr>
                <a:spLocks noChangeArrowheads="1"/>
              </p:cNvSpPr>
              <p:nvPr/>
            </p:nvSpPr>
            <p:spPr bwMode="auto">
              <a:xfrm>
                <a:off x="6360146" y="3162375"/>
                <a:ext cx="336550" cy="554038"/>
              </a:xfrm>
              <a:prstGeom prst="rect">
                <a:avLst/>
              </a:prstGeom>
              <a:solidFill>
                <a:srgbClr val="FFFF99"/>
              </a:solidFill>
              <a:ln w="14288">
                <a:solidFill>
                  <a:srgbClr val="000000"/>
                </a:solidFill>
                <a:miter lim="800000"/>
              </a:ln>
            </p:spPr>
            <p:txBody>
              <a:bodyPr/>
              <a:lstStyle/>
              <a:p>
                <a:endParaRPr lang="zh-CN" altLang="en-US"/>
              </a:p>
            </p:txBody>
          </p:sp>
          <p:sp>
            <p:nvSpPr>
              <p:cNvPr id="27" name="Rectangle 81"/>
              <p:cNvSpPr>
                <a:spLocks noChangeArrowheads="1"/>
              </p:cNvSpPr>
              <p:nvPr/>
            </p:nvSpPr>
            <p:spPr bwMode="auto">
              <a:xfrm>
                <a:off x="3599483" y="3162375"/>
                <a:ext cx="336550" cy="554038"/>
              </a:xfrm>
              <a:prstGeom prst="rect">
                <a:avLst/>
              </a:prstGeom>
              <a:solidFill>
                <a:srgbClr val="FFFF99"/>
              </a:solidFill>
              <a:ln w="14288">
                <a:solidFill>
                  <a:srgbClr val="000000"/>
                </a:solidFill>
                <a:miter lim="800000"/>
              </a:ln>
            </p:spPr>
            <p:txBody>
              <a:bodyPr/>
              <a:lstStyle/>
              <a:p>
                <a:endParaRPr lang="zh-CN" altLang="en-US"/>
              </a:p>
            </p:txBody>
          </p:sp>
          <p:sp>
            <p:nvSpPr>
              <p:cNvPr id="21" name="Line 75"/>
              <p:cNvSpPr>
                <a:spLocks noChangeShapeType="1"/>
              </p:cNvSpPr>
              <p:nvPr/>
            </p:nvSpPr>
            <p:spPr bwMode="auto">
              <a:xfrm>
                <a:off x="3321671" y="3162375"/>
                <a:ext cx="277813" cy="1588"/>
              </a:xfrm>
              <a:prstGeom prst="line">
                <a:avLst/>
              </a:prstGeom>
              <a:noFill/>
              <a:ln w="14288">
                <a:solidFill>
                  <a:srgbClr val="000000"/>
                </a:solidFill>
                <a:round/>
              </a:ln>
            </p:spPr>
            <p:txBody>
              <a:bodyPr/>
              <a:lstStyle/>
              <a:p>
                <a:endParaRPr lang="zh-CN" altLang="en-US"/>
              </a:p>
            </p:txBody>
          </p:sp>
          <p:sp>
            <p:nvSpPr>
              <p:cNvPr id="22" name="Line 76"/>
              <p:cNvSpPr>
                <a:spLocks noChangeShapeType="1"/>
              </p:cNvSpPr>
              <p:nvPr/>
            </p:nvSpPr>
            <p:spPr bwMode="auto">
              <a:xfrm>
                <a:off x="3321671" y="3716412"/>
                <a:ext cx="277813" cy="1588"/>
              </a:xfrm>
              <a:prstGeom prst="line">
                <a:avLst/>
              </a:prstGeom>
              <a:noFill/>
              <a:ln w="14288">
                <a:solidFill>
                  <a:srgbClr val="000000"/>
                </a:solidFill>
                <a:round/>
              </a:ln>
            </p:spPr>
            <p:txBody>
              <a:bodyPr/>
              <a:lstStyle/>
              <a:p>
                <a:endParaRPr lang="zh-CN" altLang="en-US"/>
              </a:p>
            </p:txBody>
          </p:sp>
          <p:sp>
            <p:nvSpPr>
              <p:cNvPr id="39" name="Rectangle 93"/>
              <p:cNvSpPr>
                <a:spLocks noChangeArrowheads="1"/>
              </p:cNvSpPr>
              <p:nvPr/>
            </p:nvSpPr>
            <p:spPr bwMode="auto">
              <a:xfrm>
                <a:off x="4561508" y="3861047"/>
                <a:ext cx="516167" cy="307777"/>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dirty="0">
                    <a:solidFill>
                      <a:srgbClr val="000000"/>
                    </a:solidFill>
                  </a:rPr>
                  <a:t>内存</a:t>
                </a:r>
                <a:endParaRPr lang="zh-CN" altLang="en-US" dirty="0">
                  <a:solidFill>
                    <a:schemeClr val="tx1"/>
                  </a:solidFill>
                  <a:latin typeface="Arial" panose="020B0604020202020204" pitchFamily="34" charset="0"/>
                </a:endParaRPr>
              </a:p>
            </p:txBody>
          </p:sp>
        </p:grpSp>
        <p:sp>
          <p:nvSpPr>
            <p:cNvPr id="51" name="椭圆 50"/>
            <p:cNvSpPr/>
            <p:nvPr/>
          </p:nvSpPr>
          <p:spPr bwMode="auto">
            <a:xfrm>
              <a:off x="6012160" y="2640857"/>
              <a:ext cx="792088" cy="792088"/>
            </a:xfrm>
            <a:prstGeom prst="ellipse">
              <a:avLst/>
            </a:prstGeom>
            <a:solidFill>
              <a:srgbClr val="6699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2" name="TextBox 51"/>
            <p:cNvSpPr txBox="1"/>
            <p:nvPr/>
          </p:nvSpPr>
          <p:spPr>
            <a:xfrm>
              <a:off x="6084168" y="2888819"/>
              <a:ext cx="792088" cy="400110"/>
            </a:xfrm>
            <a:prstGeom prst="rect">
              <a:avLst/>
            </a:prstGeom>
            <a:noFill/>
          </p:spPr>
          <p:txBody>
            <a:bodyPr wrap="square" rtlCol="0">
              <a:spAutoFit/>
            </a:bodyPr>
            <a:lstStyle/>
            <a:p>
              <a:r>
                <a:rPr lang="en-US" altLang="zh-CN" dirty="0" smtClean="0"/>
                <a:t>CPU</a:t>
              </a:r>
              <a:endParaRPr lang="zh-CN" altLang="en-US" dirty="0"/>
            </a:p>
          </p:txBody>
        </p:sp>
        <p:cxnSp>
          <p:nvCxnSpPr>
            <p:cNvPr id="54" name="直接箭头连接符 53"/>
            <p:cNvCxnSpPr/>
            <p:nvPr/>
          </p:nvCxnSpPr>
          <p:spPr bwMode="auto">
            <a:xfrm flipV="1">
              <a:off x="4860032" y="3072905"/>
              <a:ext cx="1224136" cy="1"/>
            </a:xfrm>
            <a:prstGeom prst="straightConnector1">
              <a:avLst/>
            </a:prstGeom>
            <a:noFill/>
            <a:ln w="28575">
              <a:solidFill>
                <a:schemeClr val="accent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ox(in)">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3">
                                            <p:txEl>
                                              <p:pRg st="0" end="0"/>
                                            </p:txEl>
                                          </p:spTgt>
                                        </p:tgtEl>
                                        <p:attrNameLst>
                                          <p:attrName>style.visibility</p:attrName>
                                        </p:attrNameLst>
                                      </p:cBhvr>
                                      <p:to>
                                        <p:strVal val="visible"/>
                                      </p:to>
                                    </p:set>
                                    <p:animEffect transition="in" filter="box(in)">
                                      <p:cBhvr>
                                        <p:cTn id="17" dur="500"/>
                                        <p:tgtEl>
                                          <p:spTgt spid="4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ox(in)">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467544" y="1988840"/>
            <a:ext cx="4680520" cy="648072"/>
          </a:xfrm>
        </p:spPr>
        <p:txBody>
          <a:bodyPr/>
          <a:lstStyle/>
          <a:p>
            <a:pPr eaLnBrk="1" hangingPunct="1">
              <a:buFont typeface="Wingdings" panose="05000000000000000000" pitchFamily="2" charset="2"/>
              <a:buChar char="n"/>
            </a:pPr>
            <a:r>
              <a:rPr lang="zh-CN" altLang="en-US" sz="2400" dirty="0" smtClean="0">
                <a:solidFill>
                  <a:srgbClr val="7030A0"/>
                </a:solidFill>
                <a:ea typeface="宋体" panose="02010600030101010101" pitchFamily="2" charset="-122"/>
              </a:rPr>
              <a:t> 中级调度：</a:t>
            </a:r>
            <a:r>
              <a:rPr lang="zh-CN" altLang="en-US" sz="2400" dirty="0" smtClean="0">
                <a:solidFill>
                  <a:schemeClr val="tx1"/>
                </a:solidFill>
                <a:ea typeface="宋体" panose="02010600030101010101" pitchFamily="2" charset="-122"/>
              </a:rPr>
              <a:t>对换</a:t>
            </a:r>
            <a:endParaRPr lang="zh-CN" altLang="en-US" sz="2400" dirty="0" smtClean="0">
              <a:solidFill>
                <a:schemeClr val="tx1"/>
              </a:solidFill>
            </a:endParaRPr>
          </a:p>
        </p:txBody>
      </p:sp>
      <p:sp>
        <p:nvSpPr>
          <p:cNvPr id="342019" name="Rectangle 3"/>
          <p:cNvSpPr>
            <a:spLocks noChangeArrowheads="1"/>
          </p:cNvSpPr>
          <p:nvPr/>
        </p:nvSpPr>
        <p:spPr bwMode="auto">
          <a:xfrm>
            <a:off x="323528" y="4509120"/>
            <a:ext cx="79930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0"/>
              </a:spcBef>
              <a:buClrTx/>
              <a:defRPr/>
            </a:pPr>
            <a:r>
              <a:rPr kumimoji="1" lang="zh-CN" altLang="en-US" sz="2800" dirty="0">
                <a:solidFill>
                  <a:schemeClr val="tx1"/>
                </a:solidFill>
                <a:effectLst>
                  <a:outerShdw blurRad="38100" dist="38100" dir="2700000" algn="tl">
                    <a:srgbClr val="C0C0C0"/>
                  </a:outerShdw>
                </a:effectLst>
                <a:latin typeface="仿宋" panose="02010609060101010101" charset="-122"/>
                <a:ea typeface="仿宋" panose="02010609060101010101" charset="-122"/>
              </a:rPr>
              <a:t>  </a:t>
            </a:r>
            <a:r>
              <a:rPr kumimoji="1" lang="zh-CN" altLang="en-US" dirty="0">
                <a:solidFill>
                  <a:schemeClr val="tx1"/>
                </a:solidFill>
                <a:effectLst>
                  <a:outerShdw blurRad="38100" dist="38100" dir="2700000" algn="tl">
                    <a:srgbClr val="C0C0C0"/>
                  </a:outerShdw>
                </a:effectLst>
                <a:latin typeface="仿宋" panose="02010609060101010101" charset="-122"/>
                <a:ea typeface="仿宋" panose="02010609060101010101" charset="-122"/>
              </a:rPr>
              <a:t>引人中级调度的主要目的是为了提高内存利用率和系统吞吐量。</a:t>
            </a:r>
            <a:endParaRPr kumimoji="1" lang="zh-CN" altLang="en-US" dirty="0">
              <a:solidFill>
                <a:schemeClr val="tx1"/>
              </a:solidFill>
              <a:effectLst>
                <a:outerShdw blurRad="38100" dist="38100" dir="2700000" algn="tl">
                  <a:srgbClr val="C0C0C0"/>
                </a:outerShdw>
              </a:effectLst>
              <a:latin typeface="仿宋" panose="02010609060101010101" charset="-122"/>
              <a:ea typeface="仿宋" panose="02010609060101010101" charset="-122"/>
            </a:endParaRPr>
          </a:p>
        </p:txBody>
      </p:sp>
      <p:sp>
        <p:nvSpPr>
          <p:cNvPr id="342021" name="Rectangle 5"/>
          <p:cNvSpPr>
            <a:spLocks noChangeArrowheads="1"/>
          </p:cNvSpPr>
          <p:nvPr/>
        </p:nvSpPr>
        <p:spPr bwMode="auto">
          <a:xfrm>
            <a:off x="847725" y="2780928"/>
            <a:ext cx="1296988" cy="1582739"/>
          </a:xfrm>
          <a:prstGeom prst="rect">
            <a:avLst/>
          </a:prstGeom>
          <a:solidFill>
            <a:srgbClr val="FFCC99"/>
          </a:solidFill>
          <a:ln w="9525" algn="ctr">
            <a:solidFill>
              <a:srgbClr val="000000"/>
            </a:solidFill>
            <a:miter lim="800000"/>
          </a:ln>
          <a:effectLst/>
        </p:spPr>
        <p:txBody>
          <a:bodyPr wrap="none" anchor="ctr"/>
          <a:lstStyle/>
          <a:p>
            <a:endParaRPr lang="zh-CN" altLang="en-US"/>
          </a:p>
        </p:txBody>
      </p:sp>
      <p:sp>
        <p:nvSpPr>
          <p:cNvPr id="342022" name="Text Box 6"/>
          <p:cNvSpPr txBox="1">
            <a:spLocks noChangeArrowheads="1"/>
          </p:cNvSpPr>
          <p:nvPr/>
        </p:nvSpPr>
        <p:spPr bwMode="auto">
          <a:xfrm>
            <a:off x="899766" y="3068265"/>
            <a:ext cx="1223962" cy="861774"/>
          </a:xfrm>
          <a:prstGeom prst="rect">
            <a:avLst/>
          </a:prstGeom>
          <a:noFill/>
          <a:ln w="9525" algn="ctr">
            <a:noFill/>
            <a:miter lim="800000"/>
          </a:ln>
          <a:effectLst/>
        </p:spPr>
        <p:txBody>
          <a:bodyPr>
            <a:spAutoFit/>
          </a:bodyPr>
          <a:lstStyle/>
          <a:p>
            <a:pPr algn="ctr" eaLnBrk="1" hangingPunct="1">
              <a:spcBef>
                <a:spcPct val="50000"/>
              </a:spcBef>
              <a:buClr>
                <a:schemeClr val="tx1"/>
              </a:buClr>
            </a:pPr>
            <a:r>
              <a:rPr lang="zh-CN" altLang="en-US" dirty="0" smtClean="0">
                <a:solidFill>
                  <a:schemeClr val="tx1"/>
                </a:solidFill>
                <a:latin typeface="Arial" panose="020B0604020202020204" pitchFamily="34" charset="0"/>
              </a:rPr>
              <a:t>外存</a:t>
            </a:r>
            <a:endParaRPr lang="en-US" altLang="zh-CN" dirty="0" smtClean="0">
              <a:solidFill>
                <a:schemeClr val="tx1"/>
              </a:solidFill>
              <a:latin typeface="Arial" panose="020B0604020202020204" pitchFamily="34" charset="0"/>
            </a:endParaRPr>
          </a:p>
          <a:p>
            <a:pPr algn="ctr" eaLnBrk="1" hangingPunct="1">
              <a:spcBef>
                <a:spcPct val="50000"/>
              </a:spcBef>
              <a:buClr>
                <a:schemeClr val="tx1"/>
              </a:buClr>
            </a:pPr>
            <a:r>
              <a:rPr lang="zh-CN" altLang="en-US" dirty="0" smtClean="0">
                <a:solidFill>
                  <a:schemeClr val="tx1"/>
                </a:solidFill>
                <a:latin typeface="Arial" panose="020B0604020202020204" pitchFamily="34" charset="0"/>
              </a:rPr>
              <a:t>文件</a:t>
            </a:r>
            <a:r>
              <a:rPr lang="zh-CN" altLang="en-US" dirty="0">
                <a:solidFill>
                  <a:schemeClr val="tx1"/>
                </a:solidFill>
                <a:latin typeface="Arial" panose="020B0604020202020204" pitchFamily="34" charset="0"/>
              </a:rPr>
              <a:t>区</a:t>
            </a:r>
            <a:endParaRPr lang="zh-CN" altLang="en-US" dirty="0">
              <a:solidFill>
                <a:schemeClr val="tx1"/>
              </a:solidFill>
              <a:latin typeface="Arial" panose="020B0604020202020204" pitchFamily="34" charset="0"/>
            </a:endParaRPr>
          </a:p>
        </p:txBody>
      </p:sp>
      <p:sp>
        <p:nvSpPr>
          <p:cNvPr id="342023" name="Rectangle 7"/>
          <p:cNvSpPr>
            <a:spLocks noChangeArrowheads="1"/>
          </p:cNvSpPr>
          <p:nvPr/>
        </p:nvSpPr>
        <p:spPr bwMode="auto">
          <a:xfrm>
            <a:off x="2144715" y="2780928"/>
            <a:ext cx="1296987" cy="1582739"/>
          </a:xfrm>
          <a:prstGeom prst="rect">
            <a:avLst/>
          </a:prstGeom>
          <a:solidFill>
            <a:srgbClr val="FFCC99"/>
          </a:solidFill>
          <a:ln w="9525" algn="ctr">
            <a:solidFill>
              <a:srgbClr val="000000"/>
            </a:solidFill>
            <a:miter lim="800000"/>
          </a:ln>
          <a:effectLst/>
        </p:spPr>
        <p:txBody>
          <a:bodyPr wrap="none" anchor="ctr"/>
          <a:lstStyle/>
          <a:p>
            <a:endParaRPr lang="zh-CN" altLang="en-US"/>
          </a:p>
        </p:txBody>
      </p:sp>
      <p:sp>
        <p:nvSpPr>
          <p:cNvPr id="342024" name="Text Box 8"/>
          <p:cNvSpPr txBox="1">
            <a:spLocks noChangeArrowheads="1"/>
          </p:cNvSpPr>
          <p:nvPr/>
        </p:nvSpPr>
        <p:spPr bwMode="auto">
          <a:xfrm>
            <a:off x="2195738" y="3068265"/>
            <a:ext cx="1223963" cy="861774"/>
          </a:xfrm>
          <a:prstGeom prst="rect">
            <a:avLst/>
          </a:prstGeom>
          <a:noFill/>
          <a:ln w="9525" algn="ctr">
            <a:noFill/>
            <a:miter lim="800000"/>
          </a:ln>
          <a:effectLst/>
        </p:spPr>
        <p:txBody>
          <a:bodyPr>
            <a:spAutoFit/>
          </a:bodyPr>
          <a:lstStyle/>
          <a:p>
            <a:pPr algn="ctr" eaLnBrk="1" hangingPunct="1">
              <a:spcBef>
                <a:spcPct val="50000"/>
              </a:spcBef>
              <a:buClr>
                <a:schemeClr val="tx1"/>
              </a:buClr>
            </a:pPr>
            <a:r>
              <a:rPr lang="zh-CN" altLang="en-US" dirty="0" smtClean="0">
                <a:solidFill>
                  <a:schemeClr val="tx1"/>
                </a:solidFill>
                <a:latin typeface="Arial" panose="020B0604020202020204" pitchFamily="34" charset="0"/>
              </a:rPr>
              <a:t>外存</a:t>
            </a:r>
            <a:endParaRPr lang="en-US" altLang="zh-CN" dirty="0" smtClean="0">
              <a:solidFill>
                <a:schemeClr val="tx1"/>
              </a:solidFill>
              <a:latin typeface="Arial" panose="020B0604020202020204" pitchFamily="34" charset="0"/>
            </a:endParaRPr>
          </a:p>
          <a:p>
            <a:pPr algn="ctr" eaLnBrk="1" hangingPunct="1">
              <a:spcBef>
                <a:spcPct val="50000"/>
              </a:spcBef>
              <a:buClr>
                <a:schemeClr val="tx1"/>
              </a:buClr>
            </a:pPr>
            <a:r>
              <a:rPr lang="zh-CN" altLang="en-US" dirty="0" smtClean="0">
                <a:solidFill>
                  <a:schemeClr val="tx1"/>
                </a:solidFill>
                <a:latin typeface="Arial" panose="020B0604020202020204" pitchFamily="34" charset="0"/>
              </a:rPr>
              <a:t>交换</a:t>
            </a:r>
            <a:r>
              <a:rPr lang="zh-CN" altLang="en-US" dirty="0">
                <a:solidFill>
                  <a:schemeClr val="tx1"/>
                </a:solidFill>
                <a:latin typeface="Arial" panose="020B0604020202020204" pitchFamily="34" charset="0"/>
              </a:rPr>
              <a:t>区</a:t>
            </a:r>
            <a:endParaRPr lang="zh-CN" altLang="en-US" dirty="0">
              <a:solidFill>
                <a:schemeClr val="tx1"/>
              </a:solidFill>
              <a:latin typeface="Arial" panose="020B0604020202020204" pitchFamily="34" charset="0"/>
            </a:endParaRPr>
          </a:p>
        </p:txBody>
      </p:sp>
      <p:sp>
        <p:nvSpPr>
          <p:cNvPr id="342025" name="Rectangle 9"/>
          <p:cNvSpPr>
            <a:spLocks noChangeArrowheads="1"/>
          </p:cNvSpPr>
          <p:nvPr/>
        </p:nvSpPr>
        <p:spPr bwMode="auto">
          <a:xfrm>
            <a:off x="6392865" y="2780928"/>
            <a:ext cx="1296987" cy="1582739"/>
          </a:xfrm>
          <a:prstGeom prst="rect">
            <a:avLst/>
          </a:prstGeom>
          <a:solidFill>
            <a:srgbClr val="CCFFFF"/>
          </a:solidFill>
          <a:ln w="9525" algn="ctr">
            <a:solidFill>
              <a:srgbClr val="000000"/>
            </a:solidFill>
            <a:miter lim="800000"/>
          </a:ln>
          <a:effectLst/>
        </p:spPr>
        <p:txBody>
          <a:bodyPr wrap="none" anchor="ctr"/>
          <a:lstStyle/>
          <a:p>
            <a:endParaRPr lang="zh-CN" altLang="en-US"/>
          </a:p>
        </p:txBody>
      </p:sp>
      <p:sp>
        <p:nvSpPr>
          <p:cNvPr id="342026" name="Text Box 10"/>
          <p:cNvSpPr txBox="1">
            <a:spLocks noChangeArrowheads="1"/>
          </p:cNvSpPr>
          <p:nvPr/>
        </p:nvSpPr>
        <p:spPr bwMode="auto">
          <a:xfrm>
            <a:off x="6681343" y="3068265"/>
            <a:ext cx="914995" cy="400110"/>
          </a:xfrm>
          <a:prstGeom prst="rect">
            <a:avLst/>
          </a:prstGeom>
          <a:noFill/>
          <a:ln w="9525" algn="ctr">
            <a:noFill/>
            <a:miter lim="800000"/>
          </a:ln>
          <a:effectLst/>
        </p:spPr>
        <p:txBody>
          <a:bodyPr wrap="square">
            <a:spAutoFit/>
          </a:bodyPr>
          <a:lstStyle/>
          <a:p>
            <a:pPr eaLnBrk="1" hangingPunct="1">
              <a:spcBef>
                <a:spcPct val="50000"/>
              </a:spcBef>
              <a:buClr>
                <a:schemeClr val="tx1"/>
              </a:buClr>
            </a:pPr>
            <a:r>
              <a:rPr lang="zh-CN" altLang="en-US" dirty="0">
                <a:solidFill>
                  <a:schemeClr val="tx1"/>
                </a:solidFill>
                <a:latin typeface="Arial" panose="020B0604020202020204" pitchFamily="34" charset="0"/>
              </a:rPr>
              <a:t>内存</a:t>
            </a:r>
            <a:endParaRPr lang="zh-CN" altLang="en-US" dirty="0">
              <a:solidFill>
                <a:schemeClr val="tx1"/>
              </a:solidFill>
              <a:latin typeface="Arial" panose="020B0604020202020204" pitchFamily="34" charset="0"/>
            </a:endParaRPr>
          </a:p>
        </p:txBody>
      </p:sp>
      <p:sp>
        <p:nvSpPr>
          <p:cNvPr id="342027" name="Line 11"/>
          <p:cNvSpPr>
            <a:spLocks noChangeShapeType="1"/>
          </p:cNvSpPr>
          <p:nvPr/>
        </p:nvSpPr>
        <p:spPr bwMode="auto">
          <a:xfrm flipH="1">
            <a:off x="3440113" y="3355603"/>
            <a:ext cx="2952750" cy="0"/>
          </a:xfrm>
          <a:prstGeom prst="line">
            <a:avLst/>
          </a:prstGeom>
          <a:noFill/>
          <a:ln w="28575">
            <a:solidFill>
              <a:srgbClr val="000000"/>
            </a:solidFill>
            <a:round/>
            <a:tailEnd type="triangle" w="med" len="med"/>
          </a:ln>
          <a:effectLst/>
        </p:spPr>
        <p:txBody>
          <a:bodyPr/>
          <a:lstStyle/>
          <a:p>
            <a:endParaRPr lang="zh-CN" altLang="en-US"/>
          </a:p>
        </p:txBody>
      </p:sp>
      <p:sp>
        <p:nvSpPr>
          <p:cNvPr id="342028" name="Text Box 12"/>
          <p:cNvSpPr txBox="1">
            <a:spLocks noChangeArrowheads="1"/>
          </p:cNvSpPr>
          <p:nvPr/>
        </p:nvSpPr>
        <p:spPr bwMode="auto">
          <a:xfrm>
            <a:off x="3944939" y="2887292"/>
            <a:ext cx="2447925" cy="400110"/>
          </a:xfrm>
          <a:prstGeom prst="rect">
            <a:avLst/>
          </a:prstGeom>
          <a:noFill/>
          <a:ln w="9525" algn="ctr">
            <a:noFill/>
            <a:miter lim="800000"/>
          </a:ln>
          <a:effectLst/>
        </p:spPr>
        <p:txBody>
          <a:bodyPr>
            <a:spAutoFit/>
          </a:bodyPr>
          <a:lstStyle/>
          <a:p>
            <a:pPr eaLnBrk="1" hangingPunct="1">
              <a:spcBef>
                <a:spcPct val="50000"/>
              </a:spcBef>
              <a:buClr>
                <a:schemeClr val="tx1"/>
              </a:buClr>
            </a:pPr>
            <a:r>
              <a:rPr lang="zh-CN" altLang="en-US">
                <a:solidFill>
                  <a:schemeClr val="tx1"/>
                </a:solidFill>
                <a:latin typeface="Arial" panose="020B0604020202020204" pitchFamily="34" charset="0"/>
              </a:rPr>
              <a:t>内存紧张时换出</a:t>
            </a:r>
            <a:endParaRPr lang="zh-CN" altLang="en-US">
              <a:solidFill>
                <a:schemeClr val="tx1"/>
              </a:solidFill>
              <a:latin typeface="Arial" panose="020B0604020202020204" pitchFamily="34" charset="0"/>
            </a:endParaRPr>
          </a:p>
        </p:txBody>
      </p:sp>
      <p:sp>
        <p:nvSpPr>
          <p:cNvPr id="342029" name="Line 13"/>
          <p:cNvSpPr>
            <a:spLocks noChangeShapeType="1"/>
          </p:cNvSpPr>
          <p:nvPr/>
        </p:nvSpPr>
        <p:spPr bwMode="auto">
          <a:xfrm>
            <a:off x="3440113" y="3788991"/>
            <a:ext cx="2952750" cy="0"/>
          </a:xfrm>
          <a:prstGeom prst="line">
            <a:avLst/>
          </a:prstGeom>
          <a:noFill/>
          <a:ln w="28575">
            <a:solidFill>
              <a:schemeClr val="accent1"/>
            </a:solidFill>
            <a:round/>
            <a:tailEnd type="triangle" w="med" len="med"/>
          </a:ln>
          <a:effectLst/>
        </p:spPr>
        <p:txBody>
          <a:bodyPr/>
          <a:lstStyle/>
          <a:p>
            <a:endParaRPr lang="zh-CN" altLang="en-US"/>
          </a:p>
        </p:txBody>
      </p:sp>
      <p:sp>
        <p:nvSpPr>
          <p:cNvPr id="342030" name="Text Box 14"/>
          <p:cNvSpPr txBox="1">
            <a:spLocks noChangeArrowheads="1"/>
          </p:cNvSpPr>
          <p:nvPr/>
        </p:nvSpPr>
        <p:spPr bwMode="auto">
          <a:xfrm>
            <a:off x="3871914" y="3788992"/>
            <a:ext cx="2447925" cy="400110"/>
          </a:xfrm>
          <a:prstGeom prst="rect">
            <a:avLst/>
          </a:prstGeom>
          <a:noFill/>
          <a:ln w="9525" algn="ctr">
            <a:noFill/>
            <a:miter lim="800000"/>
          </a:ln>
          <a:effectLst/>
        </p:spPr>
        <p:txBody>
          <a:bodyPr>
            <a:spAutoFit/>
          </a:bodyPr>
          <a:lstStyle/>
          <a:p>
            <a:pPr eaLnBrk="1" hangingPunct="1">
              <a:spcBef>
                <a:spcPct val="50000"/>
              </a:spcBef>
              <a:buClr>
                <a:schemeClr val="tx1"/>
              </a:buClr>
            </a:pPr>
            <a:r>
              <a:rPr lang="zh-CN" altLang="en-US">
                <a:solidFill>
                  <a:schemeClr val="tx1"/>
                </a:solidFill>
                <a:latin typeface="Arial" panose="020B0604020202020204" pitchFamily="34" charset="0"/>
              </a:rPr>
              <a:t>内存宽松时换入</a:t>
            </a:r>
            <a:endParaRPr lang="en-US" altLang="zh-CN">
              <a:solidFill>
                <a:schemeClr val="tx1"/>
              </a:solidFill>
              <a:latin typeface="Arial" panose="020B0604020202020204" pitchFamily="34" charset="0"/>
            </a:endParaRPr>
          </a:p>
        </p:txBody>
      </p:sp>
      <p:sp>
        <p:nvSpPr>
          <p:cNvPr id="14" name="Rectangle 2"/>
          <p:cNvSpPr>
            <a:spLocks noChangeArrowheads="1"/>
          </p:cNvSpPr>
          <p:nvPr/>
        </p:nvSpPr>
        <p:spPr bwMode="auto">
          <a:xfrm>
            <a:off x="2268539" y="-27383"/>
            <a:ext cx="5267325" cy="784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5" name="Rectangle 3"/>
          <p:cNvSpPr>
            <a:spLocks noChangeArrowheads="1"/>
          </p:cNvSpPr>
          <p:nvPr/>
        </p:nvSpPr>
        <p:spPr bwMode="auto">
          <a:xfrm>
            <a:off x="395289" y="1401763"/>
            <a:ext cx="5328840" cy="652486"/>
          </a:xfrm>
          <a:prstGeom prst="rect">
            <a:avLst/>
          </a:prstGeom>
          <a:noFill/>
          <a:ln>
            <a:noFill/>
          </a:ln>
          <a:effectLst/>
        </p:spPr>
        <p:txBody>
          <a:bodyPr wrap="square">
            <a:spAutoFit/>
          </a:bodyPr>
          <a:lstStyle/>
          <a:p>
            <a:pPr indent="-533400">
              <a:lnSpc>
                <a:spcPct val="130000"/>
              </a:lnSpc>
              <a:spcBef>
                <a:spcPct val="30000"/>
              </a:spcBef>
              <a:buFont typeface="Wingdings" panose="05000000000000000000" pitchFamily="2" charset="2"/>
              <a:buNone/>
              <a:defRPr/>
            </a:pPr>
            <a:r>
              <a:rPr lang="en-US" altLang="zh-CN" sz="2800" dirty="0" smtClean="0">
                <a:solidFill>
                  <a:srgbClr val="A50021"/>
                </a:solidFill>
                <a:effectLst>
                  <a:outerShdw blurRad="38100" dist="38100" dir="2700000" algn="tl">
                    <a:srgbClr val="C0C0C0"/>
                  </a:outerShdw>
                </a:effectLst>
                <a:latin typeface="Times New Roman" panose="02020603050405020304" pitchFamily="18" charset="0"/>
              </a:rPr>
              <a:t>3. </a:t>
            </a:r>
            <a:r>
              <a:rPr lang="zh-CN" altLang="en-US" sz="2800" dirty="0" smtClean="0">
                <a:solidFill>
                  <a:srgbClr val="A50021"/>
                </a:solidFill>
                <a:effectLst>
                  <a:outerShdw blurRad="38100" dist="38100" dir="2700000" algn="tl">
                    <a:srgbClr val="C0C0C0"/>
                  </a:outerShdw>
                </a:effectLst>
                <a:latin typeface="Times New Roman" panose="02020603050405020304" pitchFamily="18" charset="0"/>
              </a:rPr>
              <a:t>调度的层次</a:t>
            </a:r>
            <a:endParaRPr lang="zh-CN" altLang="en-US" sz="2800" dirty="0">
              <a:solidFill>
                <a:srgbClr val="A50021"/>
              </a:solidFill>
              <a:effectLst>
                <a:outerShdw blurRad="38100" dist="38100" dir="2700000" algn="tl">
                  <a:srgbClr val="C0C0C0"/>
                </a:outerShdw>
              </a:effectLst>
              <a:latin typeface="Times New Roman" panose="02020603050405020304" pitchFamily="18" charset="0"/>
            </a:endParaRPr>
          </a:p>
        </p:txBody>
      </p:sp>
      <p:sp>
        <p:nvSpPr>
          <p:cNvPr id="16" name="Rectangle 4"/>
          <p:cNvSpPr>
            <a:spLocks noChangeArrowheads="1"/>
          </p:cNvSpPr>
          <p:nvPr/>
        </p:nvSpPr>
        <p:spPr bwMode="auto">
          <a:xfrm>
            <a:off x="373188" y="828577"/>
            <a:ext cx="6071021" cy="584775"/>
          </a:xfrm>
          <a:prstGeom prst="rect">
            <a:avLst/>
          </a:prstGeom>
          <a:noFill/>
          <a:ln>
            <a:noFill/>
          </a:ln>
          <a:effectLst/>
        </p:spPr>
        <p:txBody>
          <a:bodyPr wrap="square">
            <a:spAutoFit/>
          </a:bodyPr>
          <a:lstStyle/>
          <a:p>
            <a:pPr marL="533400" indent="-533400">
              <a:spcBef>
                <a:spcPct val="30000"/>
              </a:spcBef>
              <a:buFont typeface="Wingdings" panose="05000000000000000000" pitchFamily="2" charset="2"/>
              <a:buNone/>
              <a:defRPr/>
            </a:pPr>
            <a:r>
              <a:rPr lang="en-US" altLang="zh-CN" sz="3200" dirty="0" smtClean="0">
                <a:solidFill>
                  <a:srgbClr val="0000FF"/>
                </a:solidFill>
                <a:effectLst>
                  <a:outerShdw blurRad="38100" dist="38100" dir="2700000" algn="tl">
                    <a:srgbClr val="C0C0C0"/>
                  </a:outerShdw>
                </a:effectLst>
                <a:latin typeface="Times New Roman" panose="02020603050405020304" pitchFamily="18" charset="0"/>
              </a:rPr>
              <a:t>3.5.1 </a:t>
            </a:r>
            <a:r>
              <a:rPr lang="zh-CN" altLang="en-US" sz="3200" dirty="0" smtClean="0">
                <a:solidFill>
                  <a:srgbClr val="0000FF"/>
                </a:solidFill>
                <a:effectLst>
                  <a:outerShdw blurRad="38100" dist="38100" dir="2700000" algn="tl">
                    <a:srgbClr val="C0C0C0"/>
                  </a:outerShdw>
                </a:effectLst>
                <a:latin typeface="Times New Roman" panose="02020603050405020304" pitchFamily="18" charset="0"/>
              </a:rPr>
              <a:t>进程调度的基本概念   </a:t>
            </a:r>
            <a:endParaRPr lang="zh-CN" altLang="en-US" sz="3200" dirty="0">
              <a:solidFill>
                <a:srgbClr val="0000FF"/>
              </a:solidFill>
              <a:effectLst>
                <a:outerShdw blurRad="38100" dist="38100" dir="2700000" algn="tl">
                  <a:srgbClr val="C0C0C0"/>
                </a:outerShdw>
              </a:effectLst>
            </a:endParaRPr>
          </a:p>
        </p:txBody>
      </p:sp>
      <p:sp>
        <p:nvSpPr>
          <p:cNvPr id="17" name="矩形 16"/>
          <p:cNvSpPr/>
          <p:nvPr/>
        </p:nvSpPr>
        <p:spPr>
          <a:xfrm>
            <a:off x="611560" y="5013177"/>
            <a:ext cx="3888432" cy="461665"/>
          </a:xfrm>
          <a:prstGeom prst="rect">
            <a:avLst/>
          </a:prstGeom>
        </p:spPr>
        <p:txBody>
          <a:bodyPr wrap="square">
            <a:spAutoFit/>
          </a:bodyPr>
          <a:lstStyle/>
          <a:p>
            <a:pPr>
              <a:buFont typeface="Wingdings" panose="05000000000000000000" pitchFamily="2" charset="2"/>
              <a:buChar char="l"/>
            </a:pPr>
            <a:r>
              <a:rPr lang="zh-CN" altLang="en-US" sz="2400" dirty="0" smtClean="0"/>
              <a:t> 考虑的问题：</a:t>
            </a:r>
            <a:endParaRPr lang="zh-CN" altLang="en-US" sz="2200" dirty="0"/>
          </a:p>
        </p:txBody>
      </p:sp>
      <p:sp>
        <p:nvSpPr>
          <p:cNvPr id="18" name="矩形 17"/>
          <p:cNvSpPr/>
          <p:nvPr/>
        </p:nvSpPr>
        <p:spPr>
          <a:xfrm>
            <a:off x="1187624" y="5517232"/>
            <a:ext cx="2592288" cy="923330"/>
          </a:xfrm>
          <a:prstGeom prst="rect">
            <a:avLst/>
          </a:prstGeom>
        </p:spPr>
        <p:txBody>
          <a:bodyPr wrap="square">
            <a:spAutoFit/>
          </a:bodyPr>
          <a:lstStyle/>
          <a:p>
            <a:pPr marL="342900" indent="-342900">
              <a:lnSpc>
                <a:spcPct val="125000"/>
              </a:lnSpc>
              <a:buClrTx/>
              <a:buFont typeface="Wingdings" panose="05000000000000000000" pitchFamily="2" charset="2"/>
              <a:buChar char="Ø"/>
            </a:pPr>
            <a:r>
              <a:rPr lang="zh-CN" altLang="en-US" dirty="0" smtClean="0">
                <a:solidFill>
                  <a:srgbClr val="008AF2"/>
                </a:solidFill>
                <a:latin typeface="仿宋" panose="02010609060101010101" charset="-122"/>
                <a:ea typeface="仿宋" panose="02010609060101010101" charset="-122"/>
              </a:rPr>
              <a:t>交换哪些进程</a:t>
            </a:r>
            <a:endParaRPr lang="en-US" altLang="zh-CN" dirty="0" smtClean="0">
              <a:solidFill>
                <a:srgbClr val="008AF2"/>
              </a:solidFill>
              <a:latin typeface="仿宋" panose="02010609060101010101" charset="-122"/>
              <a:ea typeface="仿宋" panose="02010609060101010101" charset="-122"/>
            </a:endParaRPr>
          </a:p>
          <a:p>
            <a:pPr marL="342900" indent="-342900">
              <a:lnSpc>
                <a:spcPct val="125000"/>
              </a:lnSpc>
              <a:buClrTx/>
              <a:buFont typeface="Wingdings" panose="05000000000000000000" pitchFamily="2" charset="2"/>
              <a:buChar char="Ø"/>
            </a:pPr>
            <a:r>
              <a:rPr lang="zh-CN" altLang="en-US" dirty="0" smtClean="0">
                <a:solidFill>
                  <a:srgbClr val="008AF2"/>
                </a:solidFill>
                <a:latin typeface="仿宋" panose="02010609060101010101" charset="-122"/>
                <a:ea typeface="仿宋" panose="02010609060101010101" charset="-122"/>
              </a:rPr>
              <a:t>什么时候交换</a:t>
            </a:r>
            <a:endParaRPr lang="zh-CN" altLang="en-US" dirty="0">
              <a:latin typeface="仿宋" panose="02010609060101010101" charset="-122"/>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ppt_x</p:attrName>
                                        </p:attrNameLst>
                                      </p:cBhvr>
                                      <p:tavLst>
                                        <p:tav tm="0">
                                          <p:val>
                                            <p:strVal val="#ppt_x-.2"/>
                                          </p:val>
                                        </p:tav>
                                        <p:tav tm="100000">
                                          <p:val>
                                            <p:strVal val="#ppt_x"/>
                                          </p:val>
                                        </p:tav>
                                      </p:tavLst>
                                    </p:anim>
                                    <p:anim calcmode="lin" valueType="num">
                                      <p:cBhvr>
                                        <p:cTn id="8" dur="500" fill="hold"/>
                                        <p:tgtEl>
                                          <p:spTgt spid="8194"/>
                                        </p:tgtEl>
                                        <p:attrNameLst>
                                          <p:attrName>ppt_y</p:attrName>
                                        </p:attrNameLst>
                                      </p:cBhvr>
                                      <p:tavLst>
                                        <p:tav tm="0">
                                          <p:val>
                                            <p:strVal val="#ppt_y"/>
                                          </p:val>
                                        </p:tav>
                                        <p:tav tm="100000">
                                          <p:val>
                                            <p:strVal val="#ppt_y"/>
                                          </p:val>
                                        </p:tav>
                                      </p:tavLst>
                                    </p:anim>
                                    <p:animEffect transition="in" filter="wipe(right)" prLst="gradientSize: 0.1">
                                      <p:cBhvr>
                                        <p:cTn id="9" dur="500"/>
                                        <p:tgtEl>
                                          <p:spTgt spid="8194"/>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342021"/>
                                        </p:tgtEl>
                                        <p:attrNameLst>
                                          <p:attrName>style.visibility</p:attrName>
                                        </p:attrNameLst>
                                      </p:cBhvr>
                                      <p:to>
                                        <p:strVal val="visible"/>
                                      </p:to>
                                    </p:set>
                                    <p:animEffect transition="in" filter="box(in)">
                                      <p:cBhvr>
                                        <p:cTn id="14" dur="500"/>
                                        <p:tgtEl>
                                          <p:spTgt spid="342021"/>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342022"/>
                                        </p:tgtEl>
                                        <p:attrNameLst>
                                          <p:attrName>style.visibility</p:attrName>
                                        </p:attrNameLst>
                                      </p:cBhvr>
                                      <p:to>
                                        <p:strVal val="visible"/>
                                      </p:to>
                                    </p:set>
                                    <p:animEffect transition="in" filter="box(in)">
                                      <p:cBhvr>
                                        <p:cTn id="17" dur="500"/>
                                        <p:tgtEl>
                                          <p:spTgt spid="342022"/>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42023"/>
                                        </p:tgtEl>
                                        <p:attrNameLst>
                                          <p:attrName>style.visibility</p:attrName>
                                        </p:attrNameLst>
                                      </p:cBhvr>
                                      <p:to>
                                        <p:strVal val="visible"/>
                                      </p:to>
                                    </p:set>
                                    <p:animEffect transition="in" filter="box(in)">
                                      <p:cBhvr>
                                        <p:cTn id="20" dur="500"/>
                                        <p:tgtEl>
                                          <p:spTgt spid="342023"/>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42024"/>
                                        </p:tgtEl>
                                        <p:attrNameLst>
                                          <p:attrName>style.visibility</p:attrName>
                                        </p:attrNameLst>
                                      </p:cBhvr>
                                      <p:to>
                                        <p:strVal val="visible"/>
                                      </p:to>
                                    </p:set>
                                    <p:animEffect transition="in" filter="box(in)">
                                      <p:cBhvr>
                                        <p:cTn id="23" dur="500"/>
                                        <p:tgtEl>
                                          <p:spTgt spid="342024"/>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42025"/>
                                        </p:tgtEl>
                                        <p:attrNameLst>
                                          <p:attrName>style.visibility</p:attrName>
                                        </p:attrNameLst>
                                      </p:cBhvr>
                                      <p:to>
                                        <p:strVal val="visible"/>
                                      </p:to>
                                    </p:set>
                                    <p:animEffect transition="in" filter="box(in)">
                                      <p:cBhvr>
                                        <p:cTn id="26" dur="500"/>
                                        <p:tgtEl>
                                          <p:spTgt spid="342025"/>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42026"/>
                                        </p:tgtEl>
                                        <p:attrNameLst>
                                          <p:attrName>style.visibility</p:attrName>
                                        </p:attrNameLst>
                                      </p:cBhvr>
                                      <p:to>
                                        <p:strVal val="visible"/>
                                      </p:to>
                                    </p:set>
                                    <p:animEffect transition="in" filter="box(in)">
                                      <p:cBhvr>
                                        <p:cTn id="29" dur="500"/>
                                        <p:tgtEl>
                                          <p:spTgt spid="342026"/>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42027"/>
                                        </p:tgtEl>
                                        <p:attrNameLst>
                                          <p:attrName>style.visibility</p:attrName>
                                        </p:attrNameLst>
                                      </p:cBhvr>
                                      <p:to>
                                        <p:strVal val="visible"/>
                                      </p:to>
                                    </p:set>
                                    <p:animEffect transition="in" filter="box(in)">
                                      <p:cBhvr>
                                        <p:cTn id="34" dur="500"/>
                                        <p:tgtEl>
                                          <p:spTgt spid="342027"/>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42028"/>
                                        </p:tgtEl>
                                        <p:attrNameLst>
                                          <p:attrName>style.visibility</p:attrName>
                                        </p:attrNameLst>
                                      </p:cBhvr>
                                      <p:to>
                                        <p:strVal val="visible"/>
                                      </p:to>
                                    </p:set>
                                    <p:animEffect transition="in" filter="box(in)">
                                      <p:cBhvr>
                                        <p:cTn id="37" dur="500"/>
                                        <p:tgtEl>
                                          <p:spTgt spid="34202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42029"/>
                                        </p:tgtEl>
                                        <p:attrNameLst>
                                          <p:attrName>style.visibility</p:attrName>
                                        </p:attrNameLst>
                                      </p:cBhvr>
                                      <p:to>
                                        <p:strVal val="visible"/>
                                      </p:to>
                                    </p:set>
                                    <p:animEffect transition="in" filter="box(in)">
                                      <p:cBhvr>
                                        <p:cTn id="42" dur="500"/>
                                        <p:tgtEl>
                                          <p:spTgt spid="342029"/>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342030"/>
                                        </p:tgtEl>
                                        <p:attrNameLst>
                                          <p:attrName>style.visibility</p:attrName>
                                        </p:attrNameLst>
                                      </p:cBhvr>
                                      <p:to>
                                        <p:strVal val="visible"/>
                                      </p:to>
                                    </p:set>
                                    <p:animEffect transition="in" filter="box(in)">
                                      <p:cBhvr>
                                        <p:cTn id="45" dur="500"/>
                                        <p:tgtEl>
                                          <p:spTgt spid="342030"/>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342019"/>
                                        </p:tgtEl>
                                        <p:attrNameLst>
                                          <p:attrName>style.visibility</p:attrName>
                                        </p:attrNameLst>
                                      </p:cBhvr>
                                      <p:to>
                                        <p:strVal val="visible"/>
                                      </p:to>
                                    </p:set>
                                    <p:animEffect transition="in" filter="box(in)">
                                      <p:cBhvr>
                                        <p:cTn id="50" dur="500"/>
                                        <p:tgtEl>
                                          <p:spTgt spid="342019"/>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17">
                                            <p:txEl>
                                              <p:pRg st="0" end="0"/>
                                            </p:txEl>
                                          </p:spTgt>
                                        </p:tgtEl>
                                        <p:attrNameLst>
                                          <p:attrName>style.visibility</p:attrName>
                                        </p:attrNameLst>
                                      </p:cBhvr>
                                      <p:to>
                                        <p:strVal val="visible"/>
                                      </p:to>
                                    </p:set>
                                    <p:animEffect transition="in" filter="box(in)">
                                      <p:cBhvr>
                                        <p:cTn id="55" dur="500"/>
                                        <p:tgtEl>
                                          <p:spTgt spid="17">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box(in)">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342019" grpId="0"/>
      <p:bldP spid="342021" grpId="0" animBg="1"/>
      <p:bldP spid="342022" grpId="0"/>
      <p:bldP spid="342023" grpId="0" animBg="1"/>
      <p:bldP spid="342024" grpId="0"/>
      <p:bldP spid="342025" grpId="0" animBg="1"/>
      <p:bldP spid="342026" grpId="0"/>
      <p:bldP spid="342027" grpId="0" animBg="1"/>
      <p:bldP spid="342028" grpId="0"/>
      <p:bldP spid="342029" grpId="0" animBg="1"/>
      <p:bldP spid="342030" grpId="0"/>
      <p:bldP spid="18" grpId="0"/>
    </p:bldLst>
  </p:timing>
</p:sld>
</file>

<file path=ppt/slides/slide1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矩形 20"/>
          <p:cNvSpPr/>
          <p:nvPr/>
        </p:nvSpPr>
        <p:spPr bwMode="auto">
          <a:xfrm>
            <a:off x="179512" y="2924944"/>
            <a:ext cx="8640960" cy="3312368"/>
          </a:xfrm>
          <a:prstGeom prst="rect">
            <a:avLst/>
          </a:prstGeom>
          <a:solidFill>
            <a:srgbClr val="D8E8EA"/>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Rectangle 2"/>
          <p:cNvSpPr>
            <a:spLocks noChangeArrowheads="1"/>
          </p:cNvSpPr>
          <p:nvPr/>
        </p:nvSpPr>
        <p:spPr bwMode="auto">
          <a:xfrm>
            <a:off x="2268539" y="-27383"/>
            <a:ext cx="5267325" cy="784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5" name="Rectangle 3"/>
          <p:cNvSpPr>
            <a:spLocks noChangeArrowheads="1"/>
          </p:cNvSpPr>
          <p:nvPr/>
        </p:nvSpPr>
        <p:spPr bwMode="auto">
          <a:xfrm>
            <a:off x="395289" y="1401763"/>
            <a:ext cx="5328840" cy="652486"/>
          </a:xfrm>
          <a:prstGeom prst="rect">
            <a:avLst/>
          </a:prstGeom>
          <a:noFill/>
          <a:ln>
            <a:noFill/>
          </a:ln>
          <a:effectLst/>
        </p:spPr>
        <p:txBody>
          <a:bodyPr wrap="square">
            <a:spAutoFit/>
          </a:bodyPr>
          <a:lstStyle/>
          <a:p>
            <a:pPr indent="-533400">
              <a:lnSpc>
                <a:spcPct val="130000"/>
              </a:lnSpc>
              <a:spcBef>
                <a:spcPct val="30000"/>
              </a:spcBef>
              <a:buFont typeface="Wingdings" panose="05000000000000000000" pitchFamily="2" charset="2"/>
              <a:buNone/>
              <a:defRPr/>
            </a:pPr>
            <a:r>
              <a:rPr lang="en-US" altLang="zh-CN" sz="2800" dirty="0" smtClean="0">
                <a:solidFill>
                  <a:srgbClr val="A50021"/>
                </a:solidFill>
                <a:effectLst>
                  <a:outerShdw blurRad="38100" dist="38100" dir="2700000" algn="tl">
                    <a:srgbClr val="C0C0C0"/>
                  </a:outerShdw>
                </a:effectLst>
                <a:latin typeface="Times New Roman" panose="02020603050405020304" pitchFamily="18" charset="0"/>
              </a:rPr>
              <a:t>3. </a:t>
            </a:r>
            <a:r>
              <a:rPr lang="zh-CN" altLang="en-US" sz="2800" dirty="0" smtClean="0">
                <a:solidFill>
                  <a:srgbClr val="A50021"/>
                </a:solidFill>
                <a:effectLst>
                  <a:outerShdw blurRad="38100" dist="38100" dir="2700000" algn="tl">
                    <a:srgbClr val="C0C0C0"/>
                  </a:outerShdw>
                </a:effectLst>
                <a:latin typeface="Times New Roman" panose="02020603050405020304" pitchFamily="18" charset="0"/>
              </a:rPr>
              <a:t>调度的层次</a:t>
            </a:r>
            <a:endParaRPr lang="zh-CN" altLang="en-US" sz="2800" dirty="0">
              <a:solidFill>
                <a:srgbClr val="A50021"/>
              </a:solidFill>
              <a:effectLst>
                <a:outerShdw blurRad="38100" dist="38100" dir="2700000" algn="tl">
                  <a:srgbClr val="C0C0C0"/>
                </a:outerShdw>
              </a:effectLst>
              <a:latin typeface="Times New Roman" panose="02020603050405020304" pitchFamily="18" charset="0"/>
            </a:endParaRPr>
          </a:p>
        </p:txBody>
      </p:sp>
      <p:sp>
        <p:nvSpPr>
          <p:cNvPr id="16" name="Rectangle 4"/>
          <p:cNvSpPr>
            <a:spLocks noChangeArrowheads="1"/>
          </p:cNvSpPr>
          <p:nvPr/>
        </p:nvSpPr>
        <p:spPr bwMode="auto">
          <a:xfrm>
            <a:off x="373188" y="828577"/>
            <a:ext cx="6071021" cy="584775"/>
          </a:xfrm>
          <a:prstGeom prst="rect">
            <a:avLst/>
          </a:prstGeom>
          <a:noFill/>
          <a:ln>
            <a:noFill/>
          </a:ln>
          <a:effectLst/>
        </p:spPr>
        <p:txBody>
          <a:bodyPr wrap="square">
            <a:spAutoFit/>
          </a:bodyPr>
          <a:lstStyle/>
          <a:p>
            <a:pPr marL="533400" indent="-533400">
              <a:spcBef>
                <a:spcPct val="30000"/>
              </a:spcBef>
              <a:buFont typeface="Wingdings" panose="05000000000000000000" pitchFamily="2" charset="2"/>
              <a:buNone/>
              <a:defRPr/>
            </a:pPr>
            <a:r>
              <a:rPr lang="en-US" altLang="zh-CN" sz="3200" dirty="0" smtClean="0">
                <a:solidFill>
                  <a:srgbClr val="0000FF"/>
                </a:solidFill>
                <a:effectLst>
                  <a:outerShdw blurRad="38100" dist="38100" dir="2700000" algn="tl">
                    <a:srgbClr val="C0C0C0"/>
                  </a:outerShdw>
                </a:effectLst>
                <a:latin typeface="Times New Roman" panose="02020603050405020304" pitchFamily="18" charset="0"/>
              </a:rPr>
              <a:t>3.5.1 </a:t>
            </a:r>
            <a:r>
              <a:rPr lang="zh-CN" altLang="en-US" sz="3200" dirty="0" smtClean="0">
                <a:solidFill>
                  <a:srgbClr val="0000FF"/>
                </a:solidFill>
                <a:effectLst>
                  <a:outerShdw blurRad="38100" dist="38100" dir="2700000" algn="tl">
                    <a:srgbClr val="C0C0C0"/>
                  </a:outerShdw>
                </a:effectLst>
                <a:latin typeface="Times New Roman" panose="02020603050405020304" pitchFamily="18" charset="0"/>
              </a:rPr>
              <a:t>进程调度的基本概念   </a:t>
            </a:r>
            <a:endParaRPr lang="zh-CN" altLang="en-US" sz="3200" dirty="0">
              <a:solidFill>
                <a:srgbClr val="0000FF"/>
              </a:solidFill>
              <a:effectLst>
                <a:outerShdw blurRad="38100" dist="38100" dir="2700000" algn="tl">
                  <a:srgbClr val="C0C0C0"/>
                </a:outerShdw>
              </a:effectLst>
            </a:endParaRPr>
          </a:p>
        </p:txBody>
      </p:sp>
      <p:sp>
        <p:nvSpPr>
          <p:cNvPr id="904194"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904193" name="Object 1"/>
          <p:cNvGraphicFramePr>
            <a:graphicFrameLocks noChangeAspect="1"/>
          </p:cNvGraphicFramePr>
          <p:nvPr/>
        </p:nvGraphicFramePr>
        <p:xfrm>
          <a:off x="251520" y="3068960"/>
          <a:ext cx="8578063" cy="3024336"/>
        </p:xfrm>
        <a:graphic>
          <a:graphicData uri="http://schemas.openxmlformats.org/presentationml/2006/ole">
            <mc:AlternateContent xmlns:mc="http://schemas.openxmlformats.org/markup-compatibility/2006">
              <mc:Choice xmlns:v="urn:schemas-microsoft-com:vml" Requires="v">
                <p:oleObj spid="_x0000_s904267" name="Visio" r:id="rId1" imgW="7899400" imgH="2794000" progId="Visio.Drawing.11">
                  <p:embed/>
                </p:oleObj>
              </mc:Choice>
              <mc:Fallback>
                <p:oleObj name="Visio" r:id="rId1" imgW="7899400" imgH="2794000" progId="Visio.Drawing.11">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068960"/>
                        <a:ext cx="8578063" cy="3024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txBox="1">
            <a:spLocks noChangeArrowheads="1"/>
          </p:cNvSpPr>
          <p:nvPr/>
        </p:nvSpPr>
        <p:spPr bwMode="auto">
          <a:xfrm>
            <a:off x="467544" y="1988840"/>
            <a:ext cx="3168352" cy="648072"/>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7030A0"/>
                </a:solidFill>
                <a:effectLst/>
                <a:uLnTx/>
                <a:uFillTx/>
                <a:latin typeface="+mj-lt"/>
                <a:ea typeface="宋体" panose="02010600030101010101" pitchFamily="2" charset="-122"/>
                <a:cs typeface="+mj-cs"/>
              </a:rPr>
              <a:t> 三级调度</a:t>
            </a:r>
            <a:endParaRPr kumimoji="0" lang="zh-CN" altLang="en-US" sz="2400" b="1"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ChangeArrowheads="1"/>
          </p:cNvSpPr>
          <p:nvPr/>
        </p:nvSpPr>
        <p:spPr bwMode="auto">
          <a:xfrm>
            <a:off x="250825" y="2276872"/>
            <a:ext cx="8642350" cy="4320059"/>
          </a:xfrm>
          <a:prstGeom prst="rect">
            <a:avLst/>
          </a:prstGeom>
          <a:noFill/>
          <a:ln>
            <a:noFill/>
          </a:ln>
          <a:effectLst/>
        </p:spPr>
        <p:txBody>
          <a:bodyPr/>
          <a:lstStyle/>
          <a:p>
            <a:pPr>
              <a:lnSpc>
                <a:spcPct val="120000"/>
              </a:lnSpc>
              <a:buFont typeface="Wingdings" panose="05000000000000000000" pitchFamily="2" charset="2"/>
              <a:buChar char="n"/>
              <a:defRPr/>
            </a:pPr>
            <a:r>
              <a:rPr lang="zh-CN" altLang="en-US" sz="2400" dirty="0" smtClean="0">
                <a:solidFill>
                  <a:srgbClr val="7030A0"/>
                </a:solidFill>
                <a:latin typeface="仿宋" panose="02010609060101010101" charset="-122"/>
                <a:ea typeface="仿宋" panose="02010609060101010101" charset="-122"/>
              </a:rPr>
              <a:t> 非</a:t>
            </a:r>
            <a:r>
              <a:rPr lang="zh-CN" altLang="en-US" sz="2400" dirty="0">
                <a:solidFill>
                  <a:srgbClr val="7030A0"/>
                </a:solidFill>
                <a:latin typeface="仿宋" panose="02010609060101010101" charset="-122"/>
                <a:ea typeface="仿宋" panose="02010609060101010101" charset="-122"/>
              </a:rPr>
              <a:t>抢占方式</a:t>
            </a:r>
            <a:r>
              <a:rPr lang="zh-CN" altLang="en-US" sz="2800" dirty="0">
                <a:solidFill>
                  <a:srgbClr val="7030A0"/>
                </a:solidFill>
                <a:latin typeface="仿宋" panose="02010609060101010101" charset="-122"/>
                <a:ea typeface="仿宋" panose="02010609060101010101" charset="-122"/>
              </a:rPr>
              <a:t>：</a:t>
            </a:r>
            <a:r>
              <a:rPr lang="zh-CN" altLang="en-US" sz="2200" dirty="0">
                <a:latin typeface="仿宋" panose="02010609060101010101" charset="-122"/>
                <a:ea typeface="仿宋" panose="02010609060101010101" charset="-122"/>
              </a:rPr>
              <a:t>一旦进程占用</a:t>
            </a:r>
            <a:r>
              <a:rPr lang="en-US" altLang="zh-CN" sz="2200" dirty="0">
                <a:latin typeface="仿宋" panose="02010609060101010101" charset="-122"/>
                <a:ea typeface="仿宋" panose="02010609060101010101" charset="-122"/>
              </a:rPr>
              <a:t>CPU</a:t>
            </a:r>
            <a:r>
              <a:rPr lang="zh-CN" altLang="en-US" sz="2200" dirty="0">
                <a:latin typeface="仿宋" panose="02010609060101010101" charset="-122"/>
                <a:ea typeface="仿宋" panose="02010609060101010101" charset="-122"/>
              </a:rPr>
              <a:t>就一直运行，直到终止或等待。</a:t>
            </a:r>
            <a:endParaRPr lang="zh-CN" altLang="en-US" sz="2200" dirty="0">
              <a:latin typeface="仿宋" panose="02010609060101010101" charset="-122"/>
              <a:ea typeface="仿宋" panose="02010609060101010101" charset="-122"/>
            </a:endParaRPr>
          </a:p>
          <a:p>
            <a:pPr>
              <a:lnSpc>
                <a:spcPct val="120000"/>
              </a:lnSpc>
              <a:buFont typeface="Wingdings" panose="05000000000000000000" pitchFamily="2" charset="2"/>
              <a:buChar char="n"/>
              <a:defRPr/>
            </a:pPr>
            <a:r>
              <a:rPr lang="zh-CN" altLang="en-US" sz="2400" dirty="0" smtClean="0">
                <a:solidFill>
                  <a:srgbClr val="7030A0"/>
                </a:solidFill>
                <a:latin typeface="仿宋" panose="02010609060101010101" charset="-122"/>
                <a:ea typeface="仿宋" panose="02010609060101010101" charset="-122"/>
              </a:rPr>
              <a:t> 抢占</a:t>
            </a:r>
            <a:r>
              <a:rPr lang="zh-CN" altLang="en-US" sz="2400" dirty="0">
                <a:solidFill>
                  <a:srgbClr val="7030A0"/>
                </a:solidFill>
                <a:latin typeface="仿宋" panose="02010609060101010101" charset="-122"/>
                <a:ea typeface="仿宋" panose="02010609060101010101" charset="-122"/>
              </a:rPr>
              <a:t>方式：</a:t>
            </a:r>
            <a:r>
              <a:rPr lang="zh-CN" altLang="en-US" sz="2200" dirty="0">
                <a:latin typeface="仿宋" panose="02010609060101010101" charset="-122"/>
                <a:ea typeface="仿宋" panose="02010609060101010101" charset="-122"/>
              </a:rPr>
              <a:t>系统强行剥夺已分配给现运行进程的</a:t>
            </a:r>
            <a:r>
              <a:rPr lang="en-US" altLang="zh-CN" sz="2200" dirty="0">
                <a:latin typeface="仿宋" panose="02010609060101010101" charset="-122"/>
                <a:ea typeface="仿宋" panose="02010609060101010101" charset="-122"/>
              </a:rPr>
              <a:t>CPU</a:t>
            </a:r>
            <a:r>
              <a:rPr lang="zh-CN" altLang="en-US" sz="2200" dirty="0">
                <a:latin typeface="仿宋" panose="02010609060101010101" charset="-122"/>
                <a:ea typeface="仿宋" panose="02010609060101010101" charset="-122"/>
              </a:rPr>
              <a:t>，而重新分   配给其他进程运行。</a:t>
            </a:r>
            <a:endParaRPr lang="zh-CN" altLang="en-US" sz="2200" dirty="0">
              <a:latin typeface="仿宋" panose="02010609060101010101" charset="-122"/>
              <a:ea typeface="仿宋" panose="02010609060101010101" charset="-122"/>
            </a:endParaRPr>
          </a:p>
          <a:p>
            <a:pPr marL="342900">
              <a:lnSpc>
                <a:spcPct val="120000"/>
              </a:lnSpc>
              <a:buFont typeface="Wingdings" panose="05000000000000000000" pitchFamily="2" charset="2"/>
              <a:buChar char="l"/>
              <a:defRPr/>
            </a:pPr>
            <a:r>
              <a:rPr lang="en-US" altLang="zh-CN" sz="2400" dirty="0" smtClean="0">
                <a:solidFill>
                  <a:srgbClr val="008AF2"/>
                </a:solidFill>
                <a:latin typeface="仿宋" panose="02010609060101010101" charset="-122"/>
                <a:ea typeface="仿宋" panose="02010609060101010101" charset="-122"/>
              </a:rPr>
              <a:t> </a:t>
            </a:r>
            <a:r>
              <a:rPr lang="zh-CN" altLang="en-US" sz="2400" dirty="0" smtClean="0">
                <a:solidFill>
                  <a:srgbClr val="008AF2"/>
                </a:solidFill>
                <a:latin typeface="仿宋" panose="02010609060101010101" charset="-122"/>
                <a:ea typeface="仿宋" panose="02010609060101010101" charset="-122"/>
              </a:rPr>
              <a:t>抢占</a:t>
            </a:r>
            <a:r>
              <a:rPr lang="zh-CN" altLang="en-US" sz="2400" dirty="0">
                <a:solidFill>
                  <a:srgbClr val="008AF2"/>
                </a:solidFill>
                <a:latin typeface="仿宋" panose="02010609060101010101" charset="-122"/>
                <a:ea typeface="仿宋" panose="02010609060101010101" charset="-122"/>
              </a:rPr>
              <a:t>原则：</a:t>
            </a:r>
            <a:endParaRPr lang="en-US" altLang="zh-CN" sz="2400" dirty="0">
              <a:solidFill>
                <a:srgbClr val="008AF2"/>
              </a:solidFill>
              <a:latin typeface="仿宋" panose="02010609060101010101" charset="-122"/>
              <a:ea typeface="仿宋" panose="02010609060101010101" charset="-122"/>
            </a:endParaRPr>
          </a:p>
          <a:p>
            <a:pPr marL="342900" indent="-342900">
              <a:lnSpc>
                <a:spcPct val="120000"/>
              </a:lnSpc>
              <a:defRPr/>
            </a:pPr>
            <a:r>
              <a:rPr lang="en-US" altLang="zh-CN" sz="2200" dirty="0">
                <a:latin typeface="仿宋" panose="02010609060101010101" charset="-122"/>
                <a:ea typeface="仿宋" panose="02010609060101010101" charset="-122"/>
              </a:rPr>
              <a:t>   </a:t>
            </a:r>
            <a:r>
              <a:rPr lang="zh-CN" altLang="en-US" sz="2200" dirty="0">
                <a:latin typeface="仿宋" panose="02010609060101010101" charset="-122"/>
                <a:ea typeface="仿宋" panose="02010609060101010101" charset="-122"/>
              </a:rPr>
              <a:t>时间片原则；优先权原则</a:t>
            </a:r>
            <a:r>
              <a:rPr lang="zh-CN" altLang="en-US" sz="2200" dirty="0" smtClean="0">
                <a:latin typeface="仿宋" panose="02010609060101010101" charset="-122"/>
                <a:ea typeface="仿宋" panose="02010609060101010101" charset="-122"/>
              </a:rPr>
              <a:t>；还需要的运行时间等。</a:t>
            </a:r>
            <a:endParaRPr lang="en-US" altLang="zh-CN" sz="2200" dirty="0">
              <a:latin typeface="仿宋" panose="02010609060101010101" charset="-122"/>
              <a:ea typeface="仿宋" panose="02010609060101010101" charset="-122"/>
            </a:endParaRPr>
          </a:p>
          <a:p>
            <a:pPr marL="342900">
              <a:lnSpc>
                <a:spcPct val="120000"/>
              </a:lnSpc>
              <a:buFont typeface="Wingdings" panose="05000000000000000000" pitchFamily="2" charset="2"/>
              <a:buChar char="l"/>
              <a:defRPr/>
            </a:pPr>
            <a:r>
              <a:rPr lang="zh-CN" altLang="en-US" sz="2400" dirty="0" smtClean="0">
                <a:solidFill>
                  <a:srgbClr val="008AF2"/>
                </a:solidFill>
                <a:latin typeface="仿宋" panose="02010609060101010101" charset="-122"/>
                <a:ea typeface="仿宋" panose="02010609060101010101" charset="-122"/>
              </a:rPr>
              <a:t> 抢占</a:t>
            </a:r>
            <a:r>
              <a:rPr lang="zh-CN" altLang="en-US" sz="2400" dirty="0">
                <a:solidFill>
                  <a:srgbClr val="008AF2"/>
                </a:solidFill>
                <a:latin typeface="仿宋" panose="02010609060101010101" charset="-122"/>
                <a:ea typeface="仿宋" panose="02010609060101010101" charset="-122"/>
              </a:rPr>
              <a:t>方式的实现机制：</a:t>
            </a:r>
            <a:endParaRPr lang="en-US" altLang="zh-CN" sz="2400" dirty="0">
              <a:solidFill>
                <a:srgbClr val="008AF2"/>
              </a:solidFill>
              <a:latin typeface="仿宋" panose="02010609060101010101" charset="-122"/>
              <a:ea typeface="仿宋" panose="02010609060101010101" charset="-122"/>
            </a:endParaRPr>
          </a:p>
          <a:p>
            <a:pPr marL="342900" indent="-342900">
              <a:lnSpc>
                <a:spcPct val="110000"/>
              </a:lnSpc>
              <a:defRPr/>
            </a:pPr>
            <a:r>
              <a:rPr lang="en-US" altLang="zh-CN" sz="2200" dirty="0">
                <a:latin typeface="仿宋" panose="02010609060101010101" charset="-122"/>
                <a:ea typeface="仿宋" panose="02010609060101010101" charset="-122"/>
              </a:rPr>
              <a:t>  </a:t>
            </a:r>
            <a:r>
              <a:rPr lang="zh-CN" altLang="en-US" sz="2200" dirty="0">
                <a:latin typeface="仿宋" panose="02010609060101010101" charset="-122"/>
                <a:ea typeface="仿宋" panose="02010609060101010101" charset="-122"/>
              </a:rPr>
              <a:t>（</a:t>
            </a:r>
            <a:r>
              <a:rPr lang="en-US" altLang="zh-CN" sz="2200" dirty="0">
                <a:latin typeface="仿宋" panose="02010609060101010101" charset="-122"/>
                <a:ea typeface="仿宋" panose="02010609060101010101" charset="-122"/>
              </a:rPr>
              <a:t>1</a:t>
            </a:r>
            <a:r>
              <a:rPr lang="zh-CN" altLang="en-US" sz="2200" dirty="0">
                <a:latin typeface="仿宋" panose="02010609060101010101" charset="-122"/>
                <a:ea typeface="仿宋" panose="02010609060101010101" charset="-122"/>
              </a:rPr>
              <a:t>）内核完全不可</a:t>
            </a:r>
            <a:r>
              <a:rPr lang="zh-CN" altLang="en-US" sz="2200" dirty="0" smtClean="0">
                <a:latin typeface="仿宋" panose="02010609060101010101" charset="-122"/>
                <a:ea typeface="仿宋" panose="02010609060101010101" charset="-122"/>
              </a:rPr>
              <a:t>抢占；</a:t>
            </a:r>
            <a:r>
              <a:rPr lang="zh-CN" altLang="en-US" sz="2200" dirty="0">
                <a:latin typeface="仿宋" panose="02010609060101010101" charset="-122"/>
                <a:ea typeface="仿宋" panose="02010609060101010101" charset="-122"/>
              </a:rPr>
              <a:t>如</a:t>
            </a:r>
            <a:r>
              <a:rPr lang="en-US" altLang="zh-CN" sz="2200" dirty="0" err="1">
                <a:latin typeface="仿宋" panose="02010609060101010101" charset="-122"/>
                <a:ea typeface="仿宋" panose="02010609060101010101" charset="-122"/>
              </a:rPr>
              <a:t>winNT</a:t>
            </a:r>
            <a:r>
              <a:rPr lang="zh-CN" altLang="en-US" sz="2200" dirty="0">
                <a:latin typeface="仿宋" panose="02010609060101010101" charset="-122"/>
                <a:ea typeface="仿宋" panose="02010609060101010101" charset="-122"/>
              </a:rPr>
              <a:t>，传统</a:t>
            </a:r>
            <a:r>
              <a:rPr lang="en-US" altLang="zh-CN" sz="2200" dirty="0" err="1">
                <a:latin typeface="仿宋" panose="02010609060101010101" charset="-122"/>
                <a:ea typeface="仿宋" panose="02010609060101010101" charset="-122"/>
              </a:rPr>
              <a:t>unix</a:t>
            </a:r>
            <a:endParaRPr lang="en-US" altLang="zh-CN" sz="2200" dirty="0">
              <a:latin typeface="仿宋" panose="02010609060101010101" charset="-122"/>
              <a:ea typeface="仿宋" panose="02010609060101010101" charset="-122"/>
            </a:endParaRPr>
          </a:p>
          <a:p>
            <a:pPr marL="342900" indent="-342900">
              <a:lnSpc>
                <a:spcPct val="110000"/>
              </a:lnSpc>
              <a:defRPr/>
            </a:pPr>
            <a:r>
              <a:rPr lang="zh-CN" altLang="en-US" sz="2200" dirty="0">
                <a:latin typeface="仿宋" panose="02010609060101010101" charset="-122"/>
                <a:ea typeface="仿宋" panose="02010609060101010101" charset="-122"/>
              </a:rPr>
              <a:t>  （</a:t>
            </a:r>
            <a:r>
              <a:rPr lang="en-US" altLang="zh-CN" sz="2200" dirty="0">
                <a:latin typeface="仿宋" panose="02010609060101010101" charset="-122"/>
                <a:ea typeface="仿宋" panose="02010609060101010101" charset="-122"/>
              </a:rPr>
              <a:t>2</a:t>
            </a:r>
            <a:r>
              <a:rPr lang="zh-CN" altLang="en-US" sz="2200" dirty="0">
                <a:latin typeface="仿宋" panose="02010609060101010101" charset="-122"/>
                <a:ea typeface="仿宋" panose="02010609060101010101" charset="-122"/>
              </a:rPr>
              <a:t>）内核部分可</a:t>
            </a:r>
            <a:r>
              <a:rPr lang="zh-CN" altLang="en-US" sz="2200" dirty="0" smtClean="0">
                <a:latin typeface="仿宋" panose="02010609060101010101" charset="-122"/>
                <a:ea typeface="仿宋" panose="02010609060101010101" charset="-122"/>
              </a:rPr>
              <a:t>抢占：</a:t>
            </a:r>
            <a:r>
              <a:rPr lang="zh-CN" altLang="en-US" sz="2200" dirty="0">
                <a:latin typeface="仿宋" panose="02010609060101010101" charset="-122"/>
                <a:ea typeface="仿宋" panose="02010609060101010101" charset="-122"/>
              </a:rPr>
              <a:t>如</a:t>
            </a:r>
            <a:r>
              <a:rPr lang="en-US" altLang="zh-CN" sz="2200" dirty="0" err="1">
                <a:latin typeface="仿宋" panose="02010609060101010101" charset="-122"/>
                <a:ea typeface="仿宋" panose="02010609060101010101" charset="-122"/>
              </a:rPr>
              <a:t>unix</a:t>
            </a:r>
            <a:r>
              <a:rPr lang="en-US" altLang="zh-CN" sz="2200" dirty="0">
                <a:latin typeface="仿宋" panose="02010609060101010101" charset="-122"/>
                <a:ea typeface="仿宋" panose="02010609060101010101" charset="-122"/>
              </a:rPr>
              <a:t> SVR4,linux</a:t>
            </a:r>
            <a:r>
              <a:rPr lang="zh-CN" altLang="en-US" sz="2200" dirty="0">
                <a:latin typeface="仿宋" panose="02010609060101010101" charset="-122"/>
                <a:ea typeface="仿宋" panose="02010609060101010101" charset="-122"/>
              </a:rPr>
              <a:t>；</a:t>
            </a:r>
            <a:endParaRPr lang="zh-CN" altLang="en-US" sz="2200" dirty="0">
              <a:latin typeface="仿宋" panose="02010609060101010101" charset="-122"/>
              <a:ea typeface="仿宋" panose="02010609060101010101" charset="-122"/>
            </a:endParaRPr>
          </a:p>
          <a:p>
            <a:pPr marL="342900" indent="-342900">
              <a:lnSpc>
                <a:spcPct val="110000"/>
              </a:lnSpc>
              <a:defRPr/>
            </a:pPr>
            <a:r>
              <a:rPr lang="zh-CN" altLang="en-US" sz="2200" dirty="0">
                <a:latin typeface="仿宋" panose="02010609060101010101" charset="-122"/>
                <a:ea typeface="仿宋" panose="02010609060101010101" charset="-122"/>
              </a:rPr>
              <a:t>  （</a:t>
            </a:r>
            <a:r>
              <a:rPr lang="en-US" altLang="zh-CN" sz="2200" dirty="0">
                <a:latin typeface="仿宋" panose="02010609060101010101" charset="-122"/>
                <a:ea typeface="仿宋" panose="02010609060101010101" charset="-122"/>
              </a:rPr>
              <a:t>3</a:t>
            </a:r>
            <a:r>
              <a:rPr lang="zh-CN" altLang="en-US" sz="2200" dirty="0">
                <a:latin typeface="仿宋" panose="02010609060101010101" charset="-122"/>
                <a:ea typeface="仿宋" panose="02010609060101010101" charset="-122"/>
              </a:rPr>
              <a:t>）内核完全</a:t>
            </a:r>
            <a:r>
              <a:rPr lang="zh-CN" altLang="en-US" sz="2200">
                <a:latin typeface="仿宋" panose="02010609060101010101" charset="-122"/>
                <a:ea typeface="仿宋" panose="02010609060101010101" charset="-122"/>
              </a:rPr>
              <a:t>可</a:t>
            </a:r>
            <a:r>
              <a:rPr lang="zh-CN" altLang="en-US" sz="2200" smtClean="0">
                <a:latin typeface="仿宋" panose="02010609060101010101" charset="-122"/>
                <a:ea typeface="仿宋" panose="02010609060101010101" charset="-122"/>
              </a:rPr>
              <a:t>抢占：</a:t>
            </a:r>
            <a:r>
              <a:rPr lang="zh-CN" altLang="en-US" sz="2200" dirty="0">
                <a:latin typeface="仿宋" panose="02010609060101010101" charset="-122"/>
                <a:ea typeface="仿宋" panose="02010609060101010101" charset="-122"/>
              </a:rPr>
              <a:t>如</a:t>
            </a:r>
            <a:r>
              <a:rPr lang="en-US" altLang="zh-CN" sz="2200" dirty="0" err="1">
                <a:latin typeface="仿宋" panose="02010609060101010101" charset="-122"/>
                <a:ea typeface="仿宋" panose="02010609060101010101" charset="-122"/>
              </a:rPr>
              <a:t>solaris</a:t>
            </a:r>
            <a:r>
              <a:rPr lang="zh-CN" altLang="en-US" sz="2200" dirty="0">
                <a:latin typeface="仿宋" panose="02010609060101010101" charset="-122"/>
                <a:ea typeface="仿宋" panose="02010609060101010101" charset="-122"/>
              </a:rPr>
              <a:t>、</a:t>
            </a:r>
            <a:r>
              <a:rPr lang="en-US" altLang="zh-CN" sz="2200" dirty="0">
                <a:latin typeface="仿宋" panose="02010609060101010101" charset="-122"/>
                <a:ea typeface="仿宋" panose="02010609060101010101" charset="-122"/>
              </a:rPr>
              <a:t>win2000</a:t>
            </a:r>
            <a:r>
              <a:rPr lang="en-US" altLang="zh-CN" sz="2200" dirty="0" smtClean="0">
                <a:latin typeface="仿宋" panose="02010609060101010101" charset="-122"/>
                <a:ea typeface="仿宋" panose="02010609060101010101" charset="-122"/>
              </a:rPr>
              <a:t>.</a:t>
            </a:r>
            <a:endParaRPr lang="en-US" altLang="zh-CN" sz="2200" dirty="0">
              <a:latin typeface="仿宋" panose="02010609060101010101" charset="-122"/>
              <a:ea typeface="仿宋" panose="02010609060101010101" charset="-122"/>
            </a:endParaRPr>
          </a:p>
          <a:p>
            <a:pPr marL="342900" indent="-342900">
              <a:lnSpc>
                <a:spcPct val="125000"/>
              </a:lnSpc>
              <a:defRPr/>
            </a:pPr>
            <a:endParaRPr lang="zh-CN" altLang="en-US" sz="2400" dirty="0">
              <a:latin typeface="仿宋" panose="02010609060101010101" charset="-122"/>
              <a:ea typeface="仿宋" panose="02010609060101010101" charset="-122"/>
            </a:endParaRPr>
          </a:p>
        </p:txBody>
      </p:sp>
      <p:sp>
        <p:nvSpPr>
          <p:cNvPr id="322564" name="Rectangle 4"/>
          <p:cNvSpPr>
            <a:spLocks noChangeArrowheads="1"/>
          </p:cNvSpPr>
          <p:nvPr/>
        </p:nvSpPr>
        <p:spPr bwMode="auto">
          <a:xfrm>
            <a:off x="250827" y="1384251"/>
            <a:ext cx="7993063" cy="969496"/>
          </a:xfrm>
          <a:prstGeom prst="rect">
            <a:avLst/>
          </a:prstGeom>
          <a:noFill/>
          <a:ln>
            <a:noFill/>
          </a:ln>
          <a:effectLst/>
        </p:spPr>
        <p:txBody>
          <a:bodyPr>
            <a:spAutoFit/>
          </a:bodyPr>
          <a:lstStyle/>
          <a:p>
            <a:pPr eaLnBrk="1" hangingPunct="1">
              <a:lnSpc>
                <a:spcPct val="114000"/>
              </a:lnSpc>
              <a:spcBef>
                <a:spcPct val="0"/>
              </a:spcBef>
              <a:defRPr/>
            </a:pPr>
            <a:r>
              <a:rPr kumimoji="1" lang="en-US" altLang="zh-CN"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4. </a:t>
            </a:r>
            <a:r>
              <a:rPr kumimoji="1" lang="zh-CN" altLang="en-US"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进程调度方式</a:t>
            </a:r>
            <a:r>
              <a:rPr kumimoji="1" lang="en-US" altLang="zh-CN"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a:t>
            </a:r>
            <a:endParaRPr kumimoji="1" lang="en-US" altLang="zh-CN"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14000"/>
              </a:lnSpc>
              <a:spcBef>
                <a:spcPct val="0"/>
              </a:spcBef>
              <a:buFont typeface="Wingdings" panose="05000000000000000000" pitchFamily="2" charset="2"/>
              <a:buNone/>
              <a:defRPr/>
            </a:pPr>
            <a:r>
              <a:rPr kumimoji="1" lang="zh-CN" altLang="en-US" sz="2200" dirty="0">
                <a:latin typeface="Arial" panose="020B0604020202020204" pitchFamily="34" charset="0"/>
              </a:rPr>
              <a:t>    按分配处理器的方式，进程调度有两种方式：</a:t>
            </a:r>
            <a:endParaRPr kumimoji="1" lang="en-US" altLang="zh-CN" sz="2200" dirty="0">
              <a:latin typeface="Arial" panose="020B0604020202020204" pitchFamily="34" charset="0"/>
            </a:endParaRPr>
          </a:p>
        </p:txBody>
      </p:sp>
      <p:sp>
        <p:nvSpPr>
          <p:cNvPr id="115716" name="Rectangle 2"/>
          <p:cNvSpPr>
            <a:spLocks noChangeArrowheads="1"/>
          </p:cNvSpPr>
          <p:nvPr/>
        </p:nvSpPr>
        <p:spPr bwMode="auto">
          <a:xfrm>
            <a:off x="2700586" y="44626"/>
            <a:ext cx="3887638"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301181" y="828577"/>
            <a:ext cx="6071021" cy="584775"/>
          </a:xfrm>
          <a:prstGeom prst="rect">
            <a:avLst/>
          </a:prstGeom>
          <a:noFill/>
          <a:ln>
            <a:noFill/>
          </a:ln>
          <a:effectLst/>
        </p:spPr>
        <p:txBody>
          <a:bodyPr wrap="square">
            <a:spAutoFit/>
          </a:bodyPr>
          <a:lstStyle/>
          <a:p>
            <a:pPr marL="533400" indent="-533400">
              <a:spcBef>
                <a:spcPct val="30000"/>
              </a:spcBef>
              <a:buFont typeface="Wingdings" panose="05000000000000000000" pitchFamily="2" charset="2"/>
              <a:buNone/>
              <a:defRPr/>
            </a:pPr>
            <a:r>
              <a:rPr lang="en-US" altLang="zh-CN" sz="3200" dirty="0" smtClean="0">
                <a:solidFill>
                  <a:srgbClr val="0000FF"/>
                </a:solidFill>
                <a:effectLst>
                  <a:outerShdw blurRad="38100" dist="38100" dir="2700000" algn="tl">
                    <a:srgbClr val="C0C0C0"/>
                  </a:outerShdw>
                </a:effectLst>
                <a:latin typeface="Times New Roman" panose="02020603050405020304" pitchFamily="18" charset="0"/>
              </a:rPr>
              <a:t>3.5.1 </a:t>
            </a:r>
            <a:r>
              <a:rPr lang="zh-CN" altLang="en-US" sz="3200" dirty="0" smtClean="0">
                <a:solidFill>
                  <a:srgbClr val="0000FF"/>
                </a:solidFill>
                <a:effectLst>
                  <a:outerShdw blurRad="38100" dist="38100" dir="2700000" algn="tl">
                    <a:srgbClr val="C0C0C0"/>
                  </a:outerShdw>
                </a:effectLst>
                <a:latin typeface="Times New Roman" panose="02020603050405020304" pitchFamily="18" charset="0"/>
              </a:rPr>
              <a:t>进程调度的基本概念</a:t>
            </a:r>
            <a:endParaRPr lang="zh-CN" altLang="en-US" sz="3200" dirty="0">
              <a:solidFill>
                <a:srgbClr val="0000FF"/>
              </a:solidFill>
              <a:effectLst>
                <a:outerShdw blurRad="38100" dist="38100" dir="2700000" algn="tl">
                  <a:srgbClr val="C0C0C0"/>
                </a:out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box(in)">
                                      <p:cBhvr>
                                        <p:cTn id="7" dur="500"/>
                                        <p:tgtEl>
                                          <p:spTgt spid="32256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22563">
                                            <p:txEl>
                                              <p:pRg st="1" end="1"/>
                                            </p:txEl>
                                          </p:spTgt>
                                        </p:tgtEl>
                                        <p:attrNameLst>
                                          <p:attrName>style.visibility</p:attrName>
                                        </p:attrNameLst>
                                      </p:cBhvr>
                                      <p:to>
                                        <p:strVal val="visible"/>
                                      </p:to>
                                    </p:set>
                                    <p:animEffect transition="in" filter="box(in)">
                                      <p:cBhvr>
                                        <p:cTn id="10" dur="500"/>
                                        <p:tgtEl>
                                          <p:spTgt spid="3225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22563">
                                            <p:txEl>
                                              <p:pRg st="2" end="2"/>
                                            </p:txEl>
                                          </p:spTgt>
                                        </p:tgtEl>
                                        <p:attrNameLst>
                                          <p:attrName>style.visibility</p:attrName>
                                        </p:attrNameLst>
                                      </p:cBhvr>
                                      <p:to>
                                        <p:strVal val="visible"/>
                                      </p:to>
                                    </p:set>
                                    <p:animEffect transition="in" filter="box(in)">
                                      <p:cBhvr>
                                        <p:cTn id="15" dur="500"/>
                                        <p:tgtEl>
                                          <p:spTgt spid="3225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22563">
                                            <p:txEl>
                                              <p:pRg st="3" end="3"/>
                                            </p:txEl>
                                          </p:spTgt>
                                        </p:tgtEl>
                                        <p:attrNameLst>
                                          <p:attrName>style.visibility</p:attrName>
                                        </p:attrNameLst>
                                      </p:cBhvr>
                                      <p:to>
                                        <p:strVal val="visible"/>
                                      </p:to>
                                    </p:set>
                                    <p:animEffect transition="in" filter="box(in)">
                                      <p:cBhvr>
                                        <p:cTn id="20" dur="500"/>
                                        <p:tgtEl>
                                          <p:spTgt spid="32256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22563">
                                            <p:txEl>
                                              <p:pRg st="4" end="4"/>
                                            </p:txEl>
                                          </p:spTgt>
                                        </p:tgtEl>
                                        <p:attrNameLst>
                                          <p:attrName>style.visibility</p:attrName>
                                        </p:attrNameLst>
                                      </p:cBhvr>
                                      <p:to>
                                        <p:strVal val="visible"/>
                                      </p:to>
                                    </p:set>
                                    <p:animEffect transition="in" filter="box(in)">
                                      <p:cBhvr>
                                        <p:cTn id="25" dur="500"/>
                                        <p:tgtEl>
                                          <p:spTgt spid="3225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22563">
                                            <p:txEl>
                                              <p:pRg st="5" end="5"/>
                                            </p:txEl>
                                          </p:spTgt>
                                        </p:tgtEl>
                                        <p:attrNameLst>
                                          <p:attrName>style.visibility</p:attrName>
                                        </p:attrNameLst>
                                      </p:cBhvr>
                                      <p:to>
                                        <p:strVal val="visible"/>
                                      </p:to>
                                    </p:set>
                                    <p:animEffect transition="in" filter="box(in)">
                                      <p:cBhvr>
                                        <p:cTn id="30" dur="500"/>
                                        <p:tgtEl>
                                          <p:spTgt spid="322563">
                                            <p:txEl>
                                              <p:pRg st="5" end="5"/>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322563">
                                            <p:txEl>
                                              <p:pRg st="6" end="6"/>
                                            </p:txEl>
                                          </p:spTgt>
                                        </p:tgtEl>
                                        <p:attrNameLst>
                                          <p:attrName>style.visibility</p:attrName>
                                        </p:attrNameLst>
                                      </p:cBhvr>
                                      <p:to>
                                        <p:strVal val="visible"/>
                                      </p:to>
                                    </p:set>
                                    <p:animEffect transition="in" filter="box(in)">
                                      <p:cBhvr>
                                        <p:cTn id="33" dur="500"/>
                                        <p:tgtEl>
                                          <p:spTgt spid="322563">
                                            <p:txEl>
                                              <p:pRg st="6" end="6"/>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322563">
                                            <p:txEl>
                                              <p:pRg st="7" end="7"/>
                                            </p:txEl>
                                          </p:spTgt>
                                        </p:tgtEl>
                                        <p:attrNameLst>
                                          <p:attrName>style.visibility</p:attrName>
                                        </p:attrNameLst>
                                      </p:cBhvr>
                                      <p:to>
                                        <p:strVal val="visible"/>
                                      </p:to>
                                    </p:set>
                                    <p:animEffect transition="in" filter="box(in)">
                                      <p:cBhvr>
                                        <p:cTn id="36" dur="500"/>
                                        <p:tgtEl>
                                          <p:spTgt spid="3225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3" name="Rectangle 7"/>
          <p:cNvSpPr>
            <a:spLocks noChangeArrowheads="1"/>
          </p:cNvSpPr>
          <p:nvPr/>
        </p:nvSpPr>
        <p:spPr bwMode="auto">
          <a:xfrm>
            <a:off x="683568" y="1612769"/>
            <a:ext cx="7416824" cy="3976473"/>
          </a:xfrm>
          <a:prstGeom prst="rect">
            <a:avLst/>
          </a:prstGeom>
          <a:noFill/>
          <a:ln>
            <a:noFill/>
          </a:ln>
          <a:effectLst/>
        </p:spPr>
        <p:txBody>
          <a:bodyPr wrap="square">
            <a:spAutoFit/>
          </a:bodyPr>
          <a:lstStyle/>
          <a:p>
            <a:pPr eaLnBrk="1" hangingPunct="1">
              <a:lnSpc>
                <a:spcPct val="130000"/>
              </a:lnSpc>
              <a:spcBef>
                <a:spcPct val="0"/>
              </a:spcBef>
              <a:defRPr/>
            </a:pPr>
            <a:r>
              <a:rPr kumimoji="1" lang="en-US" altLang="zh-CN" sz="2800" dirty="0" smtClean="0">
                <a:solidFill>
                  <a:srgbClr val="C00000"/>
                </a:solidFill>
                <a:effectLst>
                  <a:outerShdw blurRad="38100" dist="38100" dir="2700000" algn="tl">
                    <a:srgbClr val="C0C0C0"/>
                  </a:outerShdw>
                </a:effectLst>
                <a:latin typeface="+mn-ea"/>
                <a:ea typeface="+mn-ea"/>
              </a:rPr>
              <a:t>5.</a:t>
            </a:r>
            <a:r>
              <a:rPr kumimoji="1" lang="zh-CN" altLang="en-US" sz="2800" dirty="0" smtClean="0">
                <a:solidFill>
                  <a:srgbClr val="C00000"/>
                </a:solidFill>
                <a:effectLst>
                  <a:outerShdw blurRad="38100" dist="38100" dir="2700000" algn="tl">
                    <a:srgbClr val="C0C0C0"/>
                  </a:outerShdw>
                </a:effectLst>
                <a:latin typeface="+mn-ea"/>
                <a:ea typeface="+mn-ea"/>
              </a:rPr>
              <a:t>可能</a:t>
            </a:r>
            <a:r>
              <a:rPr kumimoji="1" lang="zh-CN" altLang="en-US" sz="2800" dirty="0">
                <a:solidFill>
                  <a:srgbClr val="C00000"/>
                </a:solidFill>
                <a:effectLst>
                  <a:outerShdw blurRad="38100" dist="38100" dir="2700000" algn="tl">
                    <a:srgbClr val="C0C0C0"/>
                  </a:outerShdw>
                </a:effectLst>
                <a:latin typeface="+mn-ea"/>
                <a:ea typeface="+mn-ea"/>
              </a:rPr>
              <a:t>的进程调度时机</a:t>
            </a:r>
            <a:r>
              <a:rPr kumimoji="1" lang="en-US" altLang="zh-CN" sz="2800" dirty="0" smtClean="0">
                <a:solidFill>
                  <a:srgbClr val="C00000"/>
                </a:solidFill>
                <a:effectLst>
                  <a:outerShdw blurRad="38100" dist="38100" dir="2700000" algn="tl">
                    <a:srgbClr val="C0C0C0"/>
                  </a:outerShdw>
                </a:effectLst>
                <a:latin typeface="+mn-ea"/>
                <a:ea typeface="+mn-ea"/>
              </a:rPr>
              <a:t>:</a:t>
            </a:r>
            <a:endParaRPr kumimoji="1" lang="en-US" altLang="zh-CN" sz="3600" dirty="0">
              <a:solidFill>
                <a:srgbClr val="0000FF"/>
              </a:solidFill>
              <a:effectLst>
                <a:outerShdw blurRad="38100" dist="38100" dir="2700000" algn="tl">
                  <a:srgbClr val="C0C0C0"/>
                </a:outerShdw>
              </a:effectLst>
              <a:latin typeface="+mn-ea"/>
              <a:ea typeface="+mn-ea"/>
            </a:endParaRPr>
          </a:p>
          <a:p>
            <a:pPr marL="360045" eaLnBrk="1" hangingPunct="1">
              <a:lnSpc>
                <a:spcPct val="140000"/>
              </a:lnSpc>
              <a:spcBef>
                <a:spcPct val="0"/>
              </a:spcBef>
              <a:buFont typeface="Wingdings" panose="05000000000000000000" pitchFamily="2" charset="2"/>
              <a:buChar char="l"/>
              <a:defRPr/>
            </a:pPr>
            <a:r>
              <a:rPr kumimoji="1" lang="en-US" altLang="zh-CN" sz="2200" dirty="0" smtClean="0">
                <a:effectLst>
                  <a:outerShdw blurRad="38100" dist="38100" dir="2700000" algn="tl">
                    <a:srgbClr val="C0C0C0"/>
                  </a:outerShdw>
                </a:effectLst>
              </a:rPr>
              <a:t> </a:t>
            </a:r>
            <a:r>
              <a:rPr kumimoji="1" lang="zh-CN" altLang="en-US" sz="2200" dirty="0" smtClean="0">
                <a:effectLst>
                  <a:outerShdw blurRad="38100" dist="38100" dir="2700000" algn="tl">
                    <a:srgbClr val="C0C0C0"/>
                  </a:outerShdw>
                </a:effectLst>
              </a:rPr>
              <a:t>分时系统</a:t>
            </a:r>
            <a:r>
              <a:rPr kumimoji="1" lang="zh-CN" altLang="en-US" sz="2200" dirty="0">
                <a:effectLst>
                  <a:outerShdw blurRad="38100" dist="38100" dir="2700000" algn="tl">
                    <a:srgbClr val="C0C0C0"/>
                  </a:outerShdw>
                </a:effectLst>
              </a:rPr>
              <a:t>中时间片用完；</a:t>
            </a:r>
            <a:endParaRPr kumimoji="1" lang="zh-CN" altLang="en-US" sz="2200" dirty="0">
              <a:effectLst>
                <a:outerShdw blurRad="38100" dist="38100" dir="2700000" algn="tl">
                  <a:srgbClr val="C0C0C0"/>
                </a:outerShdw>
              </a:effectLst>
            </a:endParaRPr>
          </a:p>
          <a:p>
            <a:pPr marL="360045" eaLnBrk="1" hangingPunct="1">
              <a:lnSpc>
                <a:spcPct val="140000"/>
              </a:lnSpc>
              <a:spcBef>
                <a:spcPct val="0"/>
              </a:spcBef>
              <a:buFont typeface="Wingdings" panose="05000000000000000000" pitchFamily="2" charset="2"/>
              <a:buChar char="l"/>
              <a:defRPr/>
            </a:pPr>
            <a:r>
              <a:rPr kumimoji="1" lang="en-US" altLang="zh-CN" sz="2200" dirty="0" smtClean="0">
                <a:effectLst>
                  <a:outerShdw blurRad="38100" dist="38100" dir="2700000" algn="tl">
                    <a:srgbClr val="C0C0C0"/>
                  </a:outerShdw>
                </a:effectLst>
              </a:rPr>
              <a:t> </a:t>
            </a:r>
            <a:r>
              <a:rPr kumimoji="1" lang="zh-CN" altLang="en-US" sz="2200" dirty="0" smtClean="0">
                <a:effectLst>
                  <a:outerShdw blurRad="38100" dist="38100" dir="2700000" algn="tl">
                    <a:srgbClr val="C0C0C0"/>
                  </a:outerShdw>
                </a:effectLst>
              </a:rPr>
              <a:t>当前</a:t>
            </a:r>
            <a:r>
              <a:rPr kumimoji="1" lang="zh-CN" altLang="en-US" sz="2200" dirty="0">
                <a:effectLst>
                  <a:outerShdw blurRad="38100" dist="38100" dir="2700000" algn="tl">
                    <a:srgbClr val="C0C0C0"/>
                  </a:outerShdw>
                </a:effectLst>
              </a:rPr>
              <a:t>进程本身状态发生转换：</a:t>
            </a:r>
            <a:endParaRPr kumimoji="1" lang="zh-CN" altLang="en-US" sz="2200" dirty="0">
              <a:effectLst>
                <a:outerShdw blurRad="38100" dist="38100" dir="2700000" algn="tl">
                  <a:srgbClr val="C0C0C0"/>
                </a:outerShdw>
              </a:effectLst>
            </a:endParaRPr>
          </a:p>
          <a:p>
            <a:pPr marL="360045" eaLnBrk="1" hangingPunct="1">
              <a:lnSpc>
                <a:spcPct val="140000"/>
              </a:lnSpc>
              <a:spcBef>
                <a:spcPct val="0"/>
              </a:spcBef>
              <a:defRPr/>
            </a:pPr>
            <a:r>
              <a:rPr kumimoji="1" lang="zh-CN" altLang="en-US" sz="2200" dirty="0" smtClean="0">
                <a:effectLst>
                  <a:outerShdw blurRad="38100" dist="38100" dir="2700000" algn="tl">
                    <a:srgbClr val="C0C0C0"/>
                  </a:outerShdw>
                </a:effectLst>
              </a:rPr>
              <a:t>       进程</a:t>
            </a:r>
            <a:r>
              <a:rPr kumimoji="1" lang="zh-CN" altLang="en-US" sz="2200" dirty="0">
                <a:effectLst>
                  <a:outerShdw blurRad="38100" dist="38100" dir="2700000" algn="tl">
                    <a:srgbClr val="C0C0C0"/>
                  </a:outerShdw>
                </a:effectLst>
              </a:rPr>
              <a:t>终止；进程等待</a:t>
            </a:r>
            <a:endParaRPr kumimoji="1" lang="en-US" altLang="zh-CN" sz="2200" dirty="0">
              <a:effectLst>
                <a:outerShdw blurRad="38100" dist="38100" dir="2700000" algn="tl">
                  <a:srgbClr val="C0C0C0"/>
                </a:outerShdw>
              </a:effectLst>
            </a:endParaRPr>
          </a:p>
          <a:p>
            <a:pPr marL="360045" eaLnBrk="1" hangingPunct="1">
              <a:lnSpc>
                <a:spcPct val="140000"/>
              </a:lnSpc>
              <a:spcBef>
                <a:spcPct val="0"/>
              </a:spcBef>
              <a:buFont typeface="Wingdings" panose="05000000000000000000" pitchFamily="2" charset="2"/>
              <a:buChar char="l"/>
              <a:defRPr/>
            </a:pPr>
            <a:r>
              <a:rPr kumimoji="1" lang="en-US" altLang="zh-CN" sz="2200" dirty="0" smtClean="0">
                <a:effectLst>
                  <a:outerShdw blurRad="38100" dist="38100" dir="2700000" algn="tl">
                    <a:srgbClr val="C0C0C0"/>
                  </a:outerShdw>
                </a:effectLst>
              </a:rPr>
              <a:t> </a:t>
            </a:r>
            <a:r>
              <a:rPr kumimoji="1" lang="zh-CN" altLang="en-US" sz="2200" dirty="0" smtClean="0">
                <a:effectLst>
                  <a:outerShdw blurRad="38100" dist="38100" dir="2700000" algn="tl">
                    <a:srgbClr val="C0C0C0"/>
                  </a:outerShdw>
                </a:effectLst>
              </a:rPr>
              <a:t>进程</a:t>
            </a:r>
            <a:r>
              <a:rPr kumimoji="1" lang="zh-CN" altLang="en-US" sz="2200" dirty="0">
                <a:effectLst>
                  <a:outerShdw blurRad="38100" dist="38100" dir="2700000" algn="tl">
                    <a:srgbClr val="C0C0C0"/>
                  </a:outerShdw>
                </a:effectLst>
              </a:rPr>
              <a:t>从系统调用中返回用户态；</a:t>
            </a:r>
            <a:endParaRPr kumimoji="1" lang="zh-CN" altLang="en-US" sz="2200" dirty="0">
              <a:effectLst>
                <a:outerShdw blurRad="38100" dist="38100" dir="2700000" algn="tl">
                  <a:srgbClr val="C0C0C0"/>
                </a:outerShdw>
              </a:effectLst>
            </a:endParaRPr>
          </a:p>
          <a:p>
            <a:pPr marL="360045" eaLnBrk="1" hangingPunct="1">
              <a:lnSpc>
                <a:spcPct val="140000"/>
              </a:lnSpc>
              <a:spcBef>
                <a:spcPct val="0"/>
              </a:spcBef>
              <a:buFont typeface="Wingdings" panose="05000000000000000000" pitchFamily="2" charset="2"/>
              <a:buChar char="l"/>
              <a:defRPr/>
            </a:pPr>
            <a:r>
              <a:rPr kumimoji="1" lang="en-US" altLang="zh-CN" sz="2200" dirty="0" smtClean="0">
                <a:effectLst>
                  <a:outerShdw blurRad="38100" dist="38100" dir="2700000" algn="tl">
                    <a:srgbClr val="C0C0C0"/>
                  </a:outerShdw>
                </a:effectLst>
              </a:rPr>
              <a:t> </a:t>
            </a:r>
            <a:r>
              <a:rPr kumimoji="1" lang="zh-CN" altLang="en-US" sz="2200" dirty="0" smtClean="0">
                <a:effectLst>
                  <a:outerShdw blurRad="38100" dist="38100" dir="2700000" algn="tl">
                    <a:srgbClr val="C0C0C0"/>
                  </a:outerShdw>
                </a:effectLst>
              </a:rPr>
              <a:t>系统</a:t>
            </a:r>
            <a:r>
              <a:rPr kumimoji="1" lang="zh-CN" altLang="en-US" sz="2200" dirty="0">
                <a:effectLst>
                  <a:outerShdw blurRad="38100" dist="38100" dir="2700000" algn="tl">
                    <a:srgbClr val="C0C0C0"/>
                  </a:outerShdw>
                </a:effectLst>
              </a:rPr>
              <a:t>从中断处理中返回用户态；</a:t>
            </a:r>
            <a:endParaRPr kumimoji="1" lang="zh-CN" altLang="en-US" sz="2200" dirty="0">
              <a:effectLst>
                <a:outerShdw blurRad="38100" dist="38100" dir="2700000" algn="tl">
                  <a:srgbClr val="C0C0C0"/>
                </a:outerShdw>
              </a:effectLst>
            </a:endParaRPr>
          </a:p>
          <a:p>
            <a:pPr marL="360045" eaLnBrk="1" hangingPunct="1">
              <a:lnSpc>
                <a:spcPct val="140000"/>
              </a:lnSpc>
              <a:spcBef>
                <a:spcPct val="0"/>
              </a:spcBef>
              <a:buFont typeface="Wingdings" panose="05000000000000000000" pitchFamily="2" charset="2"/>
              <a:buChar char="l"/>
              <a:defRPr/>
            </a:pPr>
            <a:r>
              <a:rPr kumimoji="1" lang="en-US" altLang="zh-CN" sz="2200" dirty="0" smtClean="0">
                <a:effectLst>
                  <a:outerShdw blurRad="38100" dist="38100" dir="2700000" algn="tl">
                    <a:srgbClr val="C0C0C0"/>
                  </a:outerShdw>
                </a:effectLst>
              </a:rPr>
              <a:t> </a:t>
            </a:r>
            <a:r>
              <a:rPr kumimoji="1" lang="zh-CN" altLang="en-US" sz="2200" dirty="0" smtClean="0">
                <a:effectLst>
                  <a:outerShdw blurRad="38100" dist="38100" dir="2700000" algn="tl">
                    <a:srgbClr val="C0C0C0"/>
                  </a:outerShdw>
                </a:effectLst>
              </a:rPr>
              <a:t>就绪</a:t>
            </a:r>
            <a:r>
              <a:rPr kumimoji="1" lang="zh-CN" altLang="en-US" sz="2200" dirty="0">
                <a:effectLst>
                  <a:outerShdw blurRad="38100" dist="38100" dir="2700000" algn="tl">
                    <a:srgbClr val="C0C0C0"/>
                  </a:outerShdw>
                </a:effectLst>
              </a:rPr>
              <a:t>队列中出现比当前进程优先级更高的进程；</a:t>
            </a:r>
            <a:endParaRPr kumimoji="1" lang="zh-CN" altLang="en-US" sz="2200" dirty="0">
              <a:effectLst>
                <a:outerShdw blurRad="38100" dist="38100" dir="2700000" algn="tl">
                  <a:srgbClr val="C0C0C0"/>
                </a:outerShdw>
              </a:effectLst>
            </a:endParaRPr>
          </a:p>
          <a:p>
            <a:pPr eaLnBrk="1" hangingPunct="1">
              <a:lnSpc>
                <a:spcPct val="130000"/>
              </a:lnSpc>
              <a:spcBef>
                <a:spcPct val="0"/>
              </a:spcBef>
              <a:buFont typeface="Wingdings" panose="05000000000000000000" pitchFamily="2" charset="2"/>
              <a:buNone/>
              <a:defRPr/>
            </a:pPr>
            <a:endParaRPr kumimoji="1" lang="en-US" altLang="zh-CN" sz="2400" dirty="0"/>
          </a:p>
        </p:txBody>
      </p:sp>
      <p:sp>
        <p:nvSpPr>
          <p:cNvPr id="4" name="Rectangle 2"/>
          <p:cNvSpPr>
            <a:spLocks noChangeArrowheads="1"/>
          </p:cNvSpPr>
          <p:nvPr/>
        </p:nvSpPr>
        <p:spPr bwMode="auto">
          <a:xfrm>
            <a:off x="2268539" y="115889"/>
            <a:ext cx="5267325" cy="784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373188" y="900585"/>
            <a:ext cx="6071021" cy="584775"/>
          </a:xfrm>
          <a:prstGeom prst="rect">
            <a:avLst/>
          </a:prstGeom>
          <a:noFill/>
          <a:ln>
            <a:noFill/>
          </a:ln>
          <a:effectLst/>
        </p:spPr>
        <p:txBody>
          <a:bodyPr wrap="square">
            <a:spAutoFit/>
          </a:bodyPr>
          <a:lstStyle/>
          <a:p>
            <a:pPr marL="533400" indent="-533400">
              <a:spcBef>
                <a:spcPct val="30000"/>
              </a:spcBef>
              <a:buFont typeface="Wingdings" panose="05000000000000000000" pitchFamily="2" charset="2"/>
              <a:buNone/>
              <a:defRPr/>
            </a:pPr>
            <a:r>
              <a:rPr lang="en-US" altLang="zh-CN" sz="3200" dirty="0" smtClean="0">
                <a:solidFill>
                  <a:srgbClr val="0000FF"/>
                </a:solidFill>
                <a:effectLst>
                  <a:outerShdw blurRad="38100" dist="38100" dir="2700000" algn="tl">
                    <a:srgbClr val="C0C0C0"/>
                  </a:outerShdw>
                </a:effectLst>
                <a:latin typeface="Times New Roman" panose="02020603050405020304" pitchFamily="18" charset="0"/>
              </a:rPr>
              <a:t>3.5.1 </a:t>
            </a:r>
            <a:r>
              <a:rPr lang="zh-CN" altLang="en-US" sz="3200" dirty="0" smtClean="0">
                <a:solidFill>
                  <a:srgbClr val="0000FF"/>
                </a:solidFill>
                <a:effectLst>
                  <a:outerShdw blurRad="38100" dist="38100" dir="2700000" algn="tl">
                    <a:srgbClr val="C0C0C0"/>
                  </a:outerShdw>
                </a:effectLst>
                <a:latin typeface="Times New Roman" panose="02020603050405020304" pitchFamily="18" charset="0"/>
              </a:rPr>
              <a:t>进程调度的基本概念</a:t>
            </a:r>
            <a:endParaRPr lang="zh-CN" altLang="en-US" sz="3200" dirty="0">
              <a:solidFill>
                <a:srgbClr val="0000FF"/>
              </a:solidFill>
              <a:effectLst>
                <a:outerShdw blurRad="38100" dist="38100" dir="2700000" algn="tl">
                  <a:srgbClr val="C0C0C0"/>
                </a:out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3303">
                                            <p:txEl>
                                              <p:pRg st="1" end="1"/>
                                            </p:txEl>
                                          </p:spTgt>
                                        </p:tgtEl>
                                        <p:attrNameLst>
                                          <p:attrName>style.visibility</p:attrName>
                                        </p:attrNameLst>
                                      </p:cBhvr>
                                      <p:to>
                                        <p:strVal val="visible"/>
                                      </p:to>
                                    </p:set>
                                    <p:animEffect transition="in" filter="box(in)">
                                      <p:cBhvr>
                                        <p:cTn id="7" dur="500"/>
                                        <p:tgtEl>
                                          <p:spTgt spid="18330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3303">
                                            <p:txEl>
                                              <p:pRg st="2" end="2"/>
                                            </p:txEl>
                                          </p:spTgt>
                                        </p:tgtEl>
                                        <p:attrNameLst>
                                          <p:attrName>style.visibility</p:attrName>
                                        </p:attrNameLst>
                                      </p:cBhvr>
                                      <p:to>
                                        <p:strVal val="visible"/>
                                      </p:to>
                                    </p:set>
                                    <p:animEffect transition="in" filter="box(in)">
                                      <p:cBhvr>
                                        <p:cTn id="10" dur="500"/>
                                        <p:tgtEl>
                                          <p:spTgt spid="18330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3303">
                                            <p:txEl>
                                              <p:pRg st="3" end="3"/>
                                            </p:txEl>
                                          </p:spTgt>
                                        </p:tgtEl>
                                        <p:attrNameLst>
                                          <p:attrName>style.visibility</p:attrName>
                                        </p:attrNameLst>
                                      </p:cBhvr>
                                      <p:to>
                                        <p:strVal val="visible"/>
                                      </p:to>
                                    </p:set>
                                    <p:animEffect transition="in" filter="box(in)">
                                      <p:cBhvr>
                                        <p:cTn id="13" dur="500"/>
                                        <p:tgtEl>
                                          <p:spTgt spid="18330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3303">
                                            <p:txEl>
                                              <p:pRg st="4" end="4"/>
                                            </p:txEl>
                                          </p:spTgt>
                                        </p:tgtEl>
                                        <p:attrNameLst>
                                          <p:attrName>style.visibility</p:attrName>
                                        </p:attrNameLst>
                                      </p:cBhvr>
                                      <p:to>
                                        <p:strVal val="visible"/>
                                      </p:to>
                                    </p:set>
                                    <p:animEffect transition="in" filter="box(in)">
                                      <p:cBhvr>
                                        <p:cTn id="16" dur="500"/>
                                        <p:tgtEl>
                                          <p:spTgt spid="183303">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3303">
                                            <p:txEl>
                                              <p:pRg st="5" end="5"/>
                                            </p:txEl>
                                          </p:spTgt>
                                        </p:tgtEl>
                                        <p:attrNameLst>
                                          <p:attrName>style.visibility</p:attrName>
                                        </p:attrNameLst>
                                      </p:cBhvr>
                                      <p:to>
                                        <p:strVal val="visible"/>
                                      </p:to>
                                    </p:set>
                                    <p:animEffect transition="in" filter="box(in)">
                                      <p:cBhvr>
                                        <p:cTn id="19" dur="500"/>
                                        <p:tgtEl>
                                          <p:spTgt spid="183303">
                                            <p:txEl>
                                              <p:pRg st="5" end="5"/>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83303">
                                            <p:txEl>
                                              <p:pRg st="6" end="6"/>
                                            </p:txEl>
                                          </p:spTgt>
                                        </p:tgtEl>
                                        <p:attrNameLst>
                                          <p:attrName>style.visibility</p:attrName>
                                        </p:attrNameLst>
                                      </p:cBhvr>
                                      <p:to>
                                        <p:strVal val="visible"/>
                                      </p:to>
                                    </p:set>
                                    <p:animEffect transition="in" filter="box(in)">
                                      <p:cBhvr>
                                        <p:cTn id="22" dur="500"/>
                                        <p:tgtEl>
                                          <p:spTgt spid="1833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8493125" y="6510337"/>
            <a:ext cx="376238" cy="707886"/>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b="0">
                <a:solidFill>
                  <a:schemeClr val="tx2"/>
                </a:solidFill>
                <a:latin typeface="Times New Roman" panose="02020603050405020304" pitchFamily="18" charset="0"/>
              </a:rPr>
              <a:t>16</a:t>
            </a:r>
            <a:endParaRPr lang="en-US" altLang="zh-CN" b="0">
              <a:solidFill>
                <a:schemeClr val="tx2"/>
              </a:solidFill>
              <a:latin typeface="Times New Roman" panose="02020603050405020304" pitchFamily="18" charset="0"/>
            </a:endParaRPr>
          </a:p>
        </p:txBody>
      </p:sp>
      <p:sp>
        <p:nvSpPr>
          <p:cNvPr id="19459" name="Rectangle 3"/>
          <p:cNvSpPr>
            <a:spLocks noChangeArrowheads="1"/>
          </p:cNvSpPr>
          <p:nvPr/>
        </p:nvSpPr>
        <p:spPr bwMode="auto">
          <a:xfrm>
            <a:off x="107504" y="1723802"/>
            <a:ext cx="8748464" cy="2425279"/>
          </a:xfrm>
          <a:prstGeom prst="rect">
            <a:avLst/>
          </a:prstGeom>
          <a:noFill/>
          <a:ln w="9525">
            <a:noFill/>
            <a:miter lim="800000"/>
          </a:ln>
        </p:spPr>
        <p:txBody>
          <a:bodyPr wrap="square">
            <a:spAutoFit/>
          </a:bodyPr>
          <a:lstStyle/>
          <a:p>
            <a:pPr marL="533400" indent="-533400">
              <a:lnSpc>
                <a:spcPct val="130000"/>
              </a:lnSpc>
              <a:spcBef>
                <a:spcPct val="30000"/>
              </a:spcBef>
              <a:buFont typeface="Wingdings" panose="05000000000000000000" pitchFamily="2" charset="2"/>
              <a:buNone/>
              <a:defRPr/>
            </a:pPr>
            <a:r>
              <a:rPr lang="zh-CN" altLang="en-US" sz="2800" dirty="0" smtClean="0">
                <a:solidFill>
                  <a:srgbClr val="C00000"/>
                </a:solidFill>
                <a:latin typeface="Times New Roman" panose="02020603050405020304" pitchFamily="18" charset="0"/>
              </a:rPr>
              <a:t>  讨论</a:t>
            </a:r>
            <a:r>
              <a:rPr lang="en-US" altLang="zh-CN" sz="2800" dirty="0">
                <a:solidFill>
                  <a:srgbClr val="C00000"/>
                </a:solidFill>
                <a:latin typeface="Times New Roman" panose="02020603050405020304" pitchFamily="18" charset="0"/>
              </a:rPr>
              <a:t>3</a:t>
            </a:r>
            <a:r>
              <a:rPr lang="zh-CN" altLang="en-US" sz="2800" dirty="0">
                <a:solidFill>
                  <a:srgbClr val="C00000"/>
                </a:solidFill>
                <a:latin typeface="Times New Roman" panose="02020603050405020304" pitchFamily="18" charset="0"/>
              </a:rPr>
              <a:t>个排序程序在</a:t>
            </a:r>
            <a:r>
              <a:rPr lang="zh-CN" altLang="en-US" sz="2800" dirty="0" smtClean="0">
                <a:solidFill>
                  <a:srgbClr val="C00000"/>
                </a:solidFill>
                <a:latin typeface="Times New Roman" panose="02020603050405020304" pitchFamily="18" charset="0"/>
              </a:rPr>
              <a:t>不同操作系统</a:t>
            </a:r>
            <a:r>
              <a:rPr lang="zh-CN" altLang="en-US" sz="2800" dirty="0">
                <a:solidFill>
                  <a:srgbClr val="C00000"/>
                </a:solidFill>
                <a:latin typeface="Times New Roman" panose="02020603050405020304" pitchFamily="18" charset="0"/>
              </a:rPr>
              <a:t>环境</a:t>
            </a:r>
            <a:r>
              <a:rPr lang="zh-CN" altLang="en-US" sz="2800" dirty="0" smtClean="0">
                <a:solidFill>
                  <a:srgbClr val="C00000"/>
                </a:solidFill>
                <a:latin typeface="Times New Roman" panose="02020603050405020304" pitchFamily="18" charset="0"/>
              </a:rPr>
              <a:t>中的运行情况</a:t>
            </a:r>
            <a:endParaRPr lang="zh-CN" altLang="en-US" sz="2800" dirty="0">
              <a:solidFill>
                <a:srgbClr val="C00000"/>
              </a:solidFill>
              <a:latin typeface="Times New Roman" panose="02020603050405020304" pitchFamily="18" charset="0"/>
            </a:endParaRPr>
          </a:p>
          <a:p>
            <a:pPr marL="533400" indent="-533400">
              <a:lnSpc>
                <a:spcPct val="130000"/>
              </a:lnSpc>
              <a:spcBef>
                <a:spcPct val="30000"/>
              </a:spcBef>
              <a:buFont typeface="Wingdings" panose="05000000000000000000" pitchFamily="2" charset="2"/>
              <a:buNone/>
              <a:defRPr/>
            </a:pPr>
            <a:r>
              <a:rPr lang="zh-CN" altLang="en-US" sz="2400" b="0" dirty="0">
                <a:latin typeface="Times New Roman" panose="02020603050405020304" pitchFamily="18" charset="0"/>
              </a:rPr>
              <a:t>         </a:t>
            </a:r>
            <a:r>
              <a:rPr lang="zh-CN" altLang="en-US" sz="2400" dirty="0" smtClean="0">
                <a:latin typeface="Times New Roman" panose="02020603050405020304" pitchFamily="18" charset="0"/>
              </a:rPr>
              <a:t>程序</a:t>
            </a:r>
            <a:r>
              <a:rPr lang="en-US" altLang="zh-CN" sz="2400" dirty="0">
                <a:latin typeface="Times New Roman" panose="02020603050405020304" pitchFamily="18" charset="0"/>
              </a:rPr>
              <a:t>A</a:t>
            </a:r>
            <a:r>
              <a:rPr lang="zh-CN" altLang="en-US" sz="2400" dirty="0">
                <a:latin typeface="Times New Roman" panose="02020603050405020304" pitchFamily="18" charset="0"/>
              </a:rPr>
              <a:t>：</a:t>
            </a:r>
            <a:r>
              <a:rPr lang="zh-CN" altLang="en-US" dirty="0">
                <a:latin typeface="Times New Roman" panose="02020603050405020304" pitchFamily="18" charset="0"/>
              </a:rPr>
              <a:t>冒泡排序算法，在屏幕的左</a:t>
            </a:r>
            <a:r>
              <a:rPr lang="en-US" altLang="zh-CN" dirty="0">
                <a:latin typeface="Times New Roman" panose="02020603050405020304" pitchFamily="18" charset="0"/>
              </a:rPr>
              <a:t>1/3</a:t>
            </a:r>
            <a:r>
              <a:rPr lang="zh-CN" altLang="en-US" dirty="0">
                <a:latin typeface="Times New Roman" panose="02020603050405020304" pitchFamily="18" charset="0"/>
              </a:rPr>
              <a:t>处开设窗口显示其排序过程；</a:t>
            </a:r>
            <a:endParaRPr lang="zh-CN" altLang="en-US" dirty="0">
              <a:latin typeface="Times New Roman" panose="02020603050405020304" pitchFamily="18" charset="0"/>
            </a:endParaRPr>
          </a:p>
          <a:p>
            <a:pPr marL="533400" indent="-533400">
              <a:lnSpc>
                <a:spcPct val="130000"/>
              </a:lnSpc>
              <a:spcBef>
                <a:spcPct val="30000"/>
              </a:spcBef>
              <a:buFont typeface="Wingdings" panose="05000000000000000000" pitchFamily="2" charset="2"/>
              <a:buNone/>
              <a:defRPr/>
            </a:pPr>
            <a:r>
              <a:rPr lang="zh-CN" altLang="en-US" sz="2400" b="0" dirty="0">
                <a:latin typeface="Times New Roman" panose="02020603050405020304" pitchFamily="18" charset="0"/>
              </a:rPr>
              <a:t>         </a:t>
            </a:r>
            <a:r>
              <a:rPr lang="zh-CN" altLang="en-US" sz="2400" dirty="0" smtClean="0">
                <a:latin typeface="Times New Roman" panose="02020603050405020304" pitchFamily="18" charset="0"/>
              </a:rPr>
              <a:t>程序</a:t>
            </a:r>
            <a:r>
              <a:rPr lang="en-US" altLang="zh-CN" sz="2400" dirty="0">
                <a:latin typeface="Times New Roman" panose="02020603050405020304" pitchFamily="18" charset="0"/>
              </a:rPr>
              <a:t>B</a:t>
            </a:r>
            <a:r>
              <a:rPr lang="zh-CN" altLang="en-US" sz="2400" dirty="0">
                <a:latin typeface="Times New Roman" panose="02020603050405020304" pitchFamily="18" charset="0"/>
              </a:rPr>
              <a:t>：</a:t>
            </a:r>
            <a:r>
              <a:rPr lang="zh-CN" altLang="en-US" dirty="0">
                <a:latin typeface="Times New Roman" panose="02020603050405020304" pitchFamily="18" charset="0"/>
              </a:rPr>
              <a:t>堆排序算法，在屏幕的中</a:t>
            </a:r>
            <a:r>
              <a:rPr lang="en-US" altLang="zh-CN" dirty="0">
                <a:latin typeface="Times New Roman" panose="02020603050405020304" pitchFamily="18" charset="0"/>
              </a:rPr>
              <a:t>1/3</a:t>
            </a:r>
            <a:r>
              <a:rPr lang="zh-CN" altLang="en-US" dirty="0">
                <a:latin typeface="Times New Roman" panose="02020603050405020304" pitchFamily="18" charset="0"/>
              </a:rPr>
              <a:t>处开设窗口显示其排序过程；</a:t>
            </a:r>
            <a:endParaRPr lang="zh-CN" altLang="en-US" dirty="0">
              <a:latin typeface="Times New Roman" panose="02020603050405020304" pitchFamily="18" charset="0"/>
            </a:endParaRPr>
          </a:p>
          <a:p>
            <a:pPr marL="533400" indent="-533400">
              <a:lnSpc>
                <a:spcPct val="130000"/>
              </a:lnSpc>
              <a:spcBef>
                <a:spcPct val="30000"/>
              </a:spcBef>
              <a:buFont typeface="Wingdings" panose="05000000000000000000" pitchFamily="2" charset="2"/>
              <a:buNone/>
              <a:defRPr/>
            </a:pPr>
            <a:r>
              <a:rPr lang="zh-CN" altLang="en-US" sz="2400" b="0" dirty="0">
                <a:latin typeface="Times New Roman" panose="02020603050405020304" pitchFamily="18" charset="0"/>
              </a:rPr>
              <a:t>         </a:t>
            </a:r>
            <a:r>
              <a:rPr lang="zh-CN" altLang="en-US" sz="2400" dirty="0" smtClean="0">
                <a:latin typeface="Times New Roman" panose="02020603050405020304" pitchFamily="18" charset="0"/>
              </a:rPr>
              <a:t>程序</a:t>
            </a:r>
            <a:r>
              <a:rPr lang="en-US" altLang="zh-CN" sz="2400" dirty="0">
                <a:latin typeface="Times New Roman" panose="02020603050405020304" pitchFamily="18" charset="0"/>
              </a:rPr>
              <a:t>C</a:t>
            </a:r>
            <a:r>
              <a:rPr lang="zh-CN" altLang="en-US" sz="2400" dirty="0">
                <a:latin typeface="Times New Roman" panose="02020603050405020304" pitchFamily="18" charset="0"/>
              </a:rPr>
              <a:t>：</a:t>
            </a:r>
            <a:r>
              <a:rPr lang="zh-CN" altLang="en-US" dirty="0">
                <a:latin typeface="Times New Roman" panose="02020603050405020304" pitchFamily="18" charset="0"/>
              </a:rPr>
              <a:t>快速排序算法，在屏幕的右</a:t>
            </a:r>
            <a:r>
              <a:rPr lang="en-US" altLang="zh-CN" dirty="0">
                <a:latin typeface="Times New Roman" panose="02020603050405020304" pitchFamily="18" charset="0"/>
              </a:rPr>
              <a:t>1/3</a:t>
            </a:r>
            <a:r>
              <a:rPr lang="zh-CN" altLang="en-US" dirty="0">
                <a:latin typeface="Times New Roman" panose="02020603050405020304" pitchFamily="18" charset="0"/>
              </a:rPr>
              <a:t>处开设窗口显示其排序过程。</a:t>
            </a:r>
            <a:endParaRPr lang="zh-CN" altLang="en-US" dirty="0">
              <a:effectLst>
                <a:outerShdw blurRad="38100" dist="38100" dir="2700000" algn="tl">
                  <a:srgbClr val="C0C0C0"/>
                </a:outerShdw>
              </a:effectLst>
              <a:latin typeface="Times New Roman" panose="02020603050405020304" pitchFamily="18" charset="0"/>
            </a:endParaRPr>
          </a:p>
        </p:txBody>
      </p:sp>
      <p:sp>
        <p:nvSpPr>
          <p:cNvPr id="832517" name="Rectangle 5"/>
          <p:cNvSpPr>
            <a:spLocks noChangeArrowheads="1"/>
          </p:cNvSpPr>
          <p:nvPr/>
        </p:nvSpPr>
        <p:spPr bwMode="auto">
          <a:xfrm>
            <a:off x="394841" y="1027584"/>
            <a:ext cx="3889127" cy="523220"/>
          </a:xfrm>
          <a:prstGeom prst="rect">
            <a:avLst/>
          </a:prstGeom>
          <a:noFill/>
          <a:ln>
            <a:noFill/>
          </a:ln>
          <a:effectLst/>
        </p:spPr>
        <p:txBody>
          <a:bodyPr wrap="square">
            <a:spAutoFit/>
          </a:bodyPr>
          <a:lstStyle/>
          <a:p>
            <a:pPr marL="533400" indent="-533400">
              <a:spcBef>
                <a:spcPct val="30000"/>
              </a:spcBef>
              <a:buFont typeface="Wingdings" panose="05000000000000000000" pitchFamily="2" charset="2"/>
              <a:buNone/>
              <a:defRPr/>
            </a:pPr>
            <a:r>
              <a:rPr lang="zh-CN" altLang="en-US" sz="2800" dirty="0" smtClean="0">
                <a:solidFill>
                  <a:srgbClr val="0000FF"/>
                </a:solidFill>
                <a:effectLst>
                  <a:outerShdw blurRad="38100" dist="38100" dir="2700000" algn="tl">
                    <a:srgbClr val="C0C0C0"/>
                  </a:outerShdw>
                </a:effectLst>
                <a:latin typeface="Times New Roman" panose="02020603050405020304" pitchFamily="18" charset="0"/>
              </a:rPr>
              <a:t>思考题：</a:t>
            </a:r>
            <a:endParaRPr lang="zh-CN" altLang="en-US" sz="2800" dirty="0">
              <a:solidFill>
                <a:srgbClr val="0000FF"/>
              </a:solidFill>
              <a:effectLst>
                <a:outerShdw blurRad="38100" dist="38100" dir="2700000" algn="tl">
                  <a:srgbClr val="C0C0C0"/>
                </a:outerShdw>
              </a:effectLst>
              <a:latin typeface="Times New Roman" panose="02020603050405020304" pitchFamily="18" charset="0"/>
            </a:endParaRPr>
          </a:p>
        </p:txBody>
      </p:sp>
      <p:sp>
        <p:nvSpPr>
          <p:cNvPr id="14341" name="Rectangle 2"/>
          <p:cNvSpPr txBox="1">
            <a:spLocks noChangeArrowheads="1"/>
          </p:cNvSpPr>
          <p:nvPr/>
        </p:nvSpPr>
        <p:spPr bwMode="auto">
          <a:xfrm>
            <a:off x="2992214" y="49213"/>
            <a:ext cx="3668018"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宋体" panose="02010600030101010101" pitchFamily="2" charset="-122"/>
              </a:rPr>
              <a:t>3.2 </a:t>
            </a:r>
            <a:r>
              <a:rPr lang="zh-CN" altLang="en-US" sz="4000" dirty="0" smtClean="0">
                <a:solidFill>
                  <a:srgbClr val="FF0000"/>
                </a:solidFill>
                <a:latin typeface="宋体" panose="02010600030101010101" pitchFamily="2" charset="-122"/>
              </a:rPr>
              <a:t>进程概念</a:t>
            </a:r>
            <a:endParaRPr lang="zh-CN" altLang="en-US" sz="4000" dirty="0">
              <a:solidFill>
                <a:srgbClr val="FF0000"/>
              </a:solidFill>
              <a:latin typeface="宋体" panose="02010600030101010101" pitchFamily="2" charset="-122"/>
            </a:endParaRPr>
          </a:p>
        </p:txBody>
      </p:sp>
      <p:sp>
        <p:nvSpPr>
          <p:cNvPr id="7" name="Rectangle 6"/>
          <p:cNvSpPr>
            <a:spLocks noChangeArrowheads="1"/>
          </p:cNvSpPr>
          <p:nvPr/>
        </p:nvSpPr>
        <p:spPr bwMode="auto">
          <a:xfrm>
            <a:off x="268288" y="4365106"/>
            <a:ext cx="7832105" cy="1274195"/>
          </a:xfrm>
          <a:prstGeom prst="rect">
            <a:avLst/>
          </a:prstGeom>
          <a:noFill/>
          <a:ln>
            <a:noFill/>
          </a:ln>
          <a:effectLst/>
        </p:spPr>
        <p:txBody>
          <a:bodyPr wrap="square">
            <a:spAutoFit/>
          </a:bodyPr>
          <a:lstStyle/>
          <a:p>
            <a:pPr marL="533400" indent="-533400">
              <a:lnSpc>
                <a:spcPct val="150000"/>
              </a:lnSpc>
              <a:spcBef>
                <a:spcPct val="30000"/>
              </a:spcBef>
              <a:buFont typeface="Wingdings" panose="05000000000000000000" pitchFamily="2" charset="2"/>
              <a:buNone/>
              <a:defRPr/>
            </a:pPr>
            <a:r>
              <a:rPr lang="zh-CN" altLang="en-US" sz="2400" dirty="0">
                <a:solidFill>
                  <a:srgbClr val="A514AC"/>
                </a:solidFill>
                <a:effectLst>
                  <a:outerShdw blurRad="38100" dist="38100" dir="2700000" algn="tl">
                    <a:srgbClr val="C0C0C0"/>
                  </a:outerShdw>
                </a:effectLst>
                <a:latin typeface="Times New Roman" panose="02020603050405020304" pitchFamily="18" charset="0"/>
              </a:rPr>
              <a:t>（</a:t>
            </a:r>
            <a:r>
              <a:rPr lang="en-US" altLang="zh-CN" sz="2400" dirty="0">
                <a:solidFill>
                  <a:srgbClr val="A514AC"/>
                </a:solidFill>
                <a:effectLst>
                  <a:outerShdw blurRad="38100" dist="38100" dir="2700000" algn="tl">
                    <a:srgbClr val="C0C0C0"/>
                  </a:outerShdw>
                </a:effectLst>
                <a:latin typeface="Times New Roman" panose="02020603050405020304" pitchFamily="18" charset="0"/>
              </a:rPr>
              <a:t>1</a:t>
            </a:r>
            <a:r>
              <a:rPr lang="zh-CN" altLang="en-US" sz="2400" dirty="0">
                <a:solidFill>
                  <a:srgbClr val="A514AC"/>
                </a:solidFill>
                <a:effectLst>
                  <a:outerShdw blurRad="38100" dist="38100" dir="2700000" algn="tl">
                    <a:srgbClr val="C0C0C0"/>
                  </a:outerShdw>
                </a:effectLst>
                <a:latin typeface="Times New Roman" panose="02020603050405020304" pitchFamily="18" charset="0"/>
              </a:rPr>
              <a:t>）</a:t>
            </a:r>
            <a:r>
              <a:rPr lang="zh-CN" altLang="en-US" sz="2400" dirty="0">
                <a:solidFill>
                  <a:srgbClr val="A514AC"/>
                </a:solidFill>
                <a:latin typeface="Times New Roman" panose="02020603050405020304" pitchFamily="18" charset="0"/>
              </a:rPr>
              <a:t>在不支持多进程的操作系统</a:t>
            </a:r>
            <a:r>
              <a:rPr lang="zh-CN" altLang="en-US" sz="2400" dirty="0" smtClean="0">
                <a:solidFill>
                  <a:srgbClr val="A514AC"/>
                </a:solidFill>
                <a:latin typeface="Times New Roman" panose="02020603050405020304" pitchFamily="18" charset="0"/>
              </a:rPr>
              <a:t>下顺序运行</a:t>
            </a:r>
            <a:r>
              <a:rPr lang="en-US" altLang="zh-CN" sz="2400" dirty="0" smtClean="0">
                <a:solidFill>
                  <a:srgbClr val="A514AC"/>
                </a:solidFill>
                <a:latin typeface="Times New Roman" panose="02020603050405020304" pitchFamily="18" charset="0"/>
              </a:rPr>
              <a:t>A</a:t>
            </a:r>
            <a:r>
              <a:rPr lang="zh-CN" altLang="en-US" sz="2400" dirty="0" smtClean="0">
                <a:solidFill>
                  <a:srgbClr val="A514AC"/>
                </a:solidFill>
                <a:latin typeface="Times New Roman" panose="02020603050405020304" pitchFamily="18" charset="0"/>
              </a:rPr>
              <a:t>、</a:t>
            </a:r>
            <a:r>
              <a:rPr lang="en-US" altLang="zh-CN" sz="2400" dirty="0" smtClean="0">
                <a:solidFill>
                  <a:srgbClr val="A514AC"/>
                </a:solidFill>
                <a:latin typeface="Times New Roman" panose="02020603050405020304" pitchFamily="18" charset="0"/>
              </a:rPr>
              <a:t>B</a:t>
            </a:r>
            <a:r>
              <a:rPr lang="zh-CN" altLang="en-US" sz="2400" dirty="0" smtClean="0">
                <a:solidFill>
                  <a:srgbClr val="A514AC"/>
                </a:solidFill>
                <a:latin typeface="Times New Roman" panose="02020603050405020304" pitchFamily="18" charset="0"/>
              </a:rPr>
              <a:t>、</a:t>
            </a:r>
            <a:r>
              <a:rPr lang="en-US" altLang="zh-CN" sz="2400" dirty="0" smtClean="0">
                <a:solidFill>
                  <a:srgbClr val="A514AC"/>
                </a:solidFill>
                <a:latin typeface="Times New Roman" panose="02020603050405020304" pitchFamily="18" charset="0"/>
              </a:rPr>
              <a:t>C</a:t>
            </a:r>
            <a:endParaRPr lang="en-US" altLang="zh-CN" sz="2400" dirty="0">
              <a:solidFill>
                <a:srgbClr val="A514AC"/>
              </a:solidFill>
              <a:latin typeface="Times New Roman" panose="02020603050405020304" pitchFamily="18" charset="0"/>
            </a:endParaRPr>
          </a:p>
          <a:p>
            <a:pPr marL="0" lvl="1" indent="-341630">
              <a:lnSpc>
                <a:spcPct val="150000"/>
              </a:lnSpc>
              <a:buFont typeface="Wingdings" panose="05000000000000000000" pitchFamily="2" charset="2"/>
              <a:buNone/>
              <a:defRPr/>
            </a:pPr>
            <a:r>
              <a:rPr lang="zh-CN" altLang="en-US" sz="2400" dirty="0" smtClean="0">
                <a:solidFill>
                  <a:srgbClr val="A514AC"/>
                </a:solidFill>
                <a:effectLst>
                  <a:outerShdw blurRad="38100" dist="38100" dir="2700000" algn="tl">
                    <a:srgbClr val="C0C0C0"/>
                  </a:outerShdw>
                </a:effectLst>
                <a:latin typeface="Times New Roman" panose="02020603050405020304" pitchFamily="18" charset="0"/>
              </a:rPr>
              <a:t>（</a:t>
            </a:r>
            <a:r>
              <a:rPr lang="en-US" altLang="zh-CN" sz="2400" dirty="0">
                <a:solidFill>
                  <a:srgbClr val="A514AC"/>
                </a:solidFill>
                <a:effectLst>
                  <a:outerShdw blurRad="38100" dist="38100" dir="2700000" algn="tl">
                    <a:srgbClr val="C0C0C0"/>
                  </a:outerShdw>
                </a:effectLst>
                <a:latin typeface="Times New Roman" panose="02020603050405020304" pitchFamily="18" charset="0"/>
              </a:rPr>
              <a:t>2</a:t>
            </a:r>
            <a:r>
              <a:rPr lang="zh-CN" altLang="en-US" sz="2400" dirty="0">
                <a:solidFill>
                  <a:srgbClr val="A514AC"/>
                </a:solidFill>
                <a:effectLst>
                  <a:outerShdw blurRad="38100" dist="38100" dir="2700000" algn="tl">
                    <a:srgbClr val="C0C0C0"/>
                  </a:outerShdw>
                </a:effectLst>
                <a:latin typeface="Times New Roman" panose="02020603050405020304" pitchFamily="18" charset="0"/>
              </a:rPr>
              <a:t>）在支持多进程的操作系统</a:t>
            </a:r>
            <a:r>
              <a:rPr lang="zh-CN" altLang="en-US" sz="2400" dirty="0" smtClean="0">
                <a:solidFill>
                  <a:srgbClr val="A514AC"/>
                </a:solidFill>
                <a:effectLst>
                  <a:outerShdw blurRad="38100" dist="38100" dir="2700000" algn="tl">
                    <a:srgbClr val="C0C0C0"/>
                  </a:outerShdw>
                </a:effectLst>
                <a:latin typeface="Times New Roman" panose="02020603050405020304" pitchFamily="18" charset="0"/>
              </a:rPr>
              <a:t>下并发运行</a:t>
            </a:r>
            <a:r>
              <a:rPr lang="en-US" altLang="zh-CN" sz="2400" dirty="0">
                <a:solidFill>
                  <a:srgbClr val="A514AC"/>
                </a:solidFill>
                <a:latin typeface="Times New Roman" panose="02020603050405020304" pitchFamily="18" charset="0"/>
              </a:rPr>
              <a:t>A</a:t>
            </a:r>
            <a:r>
              <a:rPr lang="zh-CN" altLang="en-US" sz="2400" dirty="0">
                <a:solidFill>
                  <a:srgbClr val="A514AC"/>
                </a:solidFill>
                <a:latin typeface="Times New Roman" panose="02020603050405020304" pitchFamily="18" charset="0"/>
              </a:rPr>
              <a:t>、</a:t>
            </a:r>
            <a:r>
              <a:rPr lang="en-US" altLang="zh-CN" sz="2400" dirty="0">
                <a:solidFill>
                  <a:srgbClr val="A514AC"/>
                </a:solidFill>
                <a:latin typeface="Times New Roman" panose="02020603050405020304" pitchFamily="18" charset="0"/>
              </a:rPr>
              <a:t>B</a:t>
            </a:r>
            <a:r>
              <a:rPr lang="zh-CN" altLang="en-US" sz="2400" dirty="0">
                <a:solidFill>
                  <a:srgbClr val="A514AC"/>
                </a:solidFill>
                <a:latin typeface="Times New Roman" panose="02020603050405020304" pitchFamily="18" charset="0"/>
              </a:rPr>
              <a:t>、</a:t>
            </a:r>
            <a:r>
              <a:rPr lang="en-US" altLang="zh-CN" sz="2400" dirty="0">
                <a:solidFill>
                  <a:srgbClr val="A514AC"/>
                </a:solidFill>
                <a:latin typeface="Times New Roman" panose="02020603050405020304" pitchFamily="18" charset="0"/>
              </a:rPr>
              <a:t>C</a:t>
            </a:r>
            <a:endParaRPr lang="zh-CN" altLang="en-US" sz="2400" dirty="0">
              <a:solidFill>
                <a:srgbClr val="A514AC"/>
              </a:solidFill>
              <a:effectLst>
                <a:outerShdw blurRad="38100" dist="38100" dir="2700000" algn="tl">
                  <a:srgbClr val="C0C0C0"/>
                </a:outerShdw>
              </a:effectLst>
              <a:latin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3" name="Rectangle 7"/>
          <p:cNvSpPr>
            <a:spLocks noChangeArrowheads="1"/>
          </p:cNvSpPr>
          <p:nvPr/>
        </p:nvSpPr>
        <p:spPr bwMode="auto">
          <a:xfrm>
            <a:off x="395536" y="1484784"/>
            <a:ext cx="8424936" cy="4616648"/>
          </a:xfrm>
          <a:prstGeom prst="rect">
            <a:avLst/>
          </a:prstGeom>
          <a:noFill/>
          <a:ln>
            <a:noFill/>
          </a:ln>
          <a:effectLst/>
        </p:spPr>
        <p:txBody>
          <a:bodyPr wrap="square">
            <a:spAutoFit/>
          </a:bodyPr>
          <a:lstStyle/>
          <a:p>
            <a:pPr eaLnBrk="1" hangingPunct="1">
              <a:lnSpc>
                <a:spcPct val="150000"/>
              </a:lnSpc>
              <a:spcBef>
                <a:spcPct val="0"/>
              </a:spcBef>
              <a:defRPr/>
            </a:pPr>
            <a:r>
              <a:rPr kumimoji="1" lang="en-US" altLang="zh-CN" sz="2800" dirty="0" smtClean="0">
                <a:solidFill>
                  <a:srgbClr val="C00000"/>
                </a:solidFill>
                <a:effectLst>
                  <a:outerShdw blurRad="38100" dist="38100" dir="2700000" algn="tl">
                    <a:srgbClr val="C0C0C0"/>
                  </a:outerShdw>
                </a:effectLst>
                <a:latin typeface="+mn-ea"/>
                <a:ea typeface="+mn-ea"/>
              </a:rPr>
              <a:t>6.</a:t>
            </a:r>
            <a:r>
              <a:rPr kumimoji="1" lang="zh-CN" altLang="en-US" sz="2800" dirty="0" smtClean="0">
                <a:solidFill>
                  <a:srgbClr val="C00000"/>
                </a:solidFill>
                <a:effectLst>
                  <a:outerShdw blurRad="38100" dist="38100" dir="2700000" algn="tl">
                    <a:srgbClr val="C0C0C0"/>
                  </a:outerShdw>
                </a:effectLst>
                <a:latin typeface="+mn-ea"/>
                <a:ea typeface="+mn-ea"/>
              </a:rPr>
              <a:t>选择进程调度方式及调度算法应考虑的因素</a:t>
            </a:r>
            <a:r>
              <a:rPr kumimoji="1" lang="en-US" altLang="zh-CN" sz="2800" dirty="0" smtClean="0">
                <a:solidFill>
                  <a:srgbClr val="C00000"/>
                </a:solidFill>
                <a:effectLst>
                  <a:outerShdw blurRad="38100" dist="38100" dir="2700000" algn="tl">
                    <a:srgbClr val="C0C0C0"/>
                  </a:outerShdw>
                </a:effectLst>
                <a:latin typeface="+mn-ea"/>
                <a:ea typeface="+mn-ea"/>
              </a:rPr>
              <a:t>:</a:t>
            </a:r>
            <a:endParaRPr kumimoji="1" lang="en-US" altLang="zh-CN" sz="2800" dirty="0" smtClean="0">
              <a:solidFill>
                <a:srgbClr val="C00000"/>
              </a:solidFill>
              <a:effectLst>
                <a:outerShdw blurRad="38100" dist="38100" dir="2700000" algn="tl">
                  <a:srgbClr val="C0C0C0"/>
                </a:outerShdw>
              </a:effectLst>
              <a:latin typeface="+mn-ea"/>
              <a:ea typeface="+mn-ea"/>
            </a:endParaRPr>
          </a:p>
          <a:p>
            <a:pPr eaLnBrk="1" hangingPunct="1">
              <a:lnSpc>
                <a:spcPct val="150000"/>
              </a:lnSpc>
              <a:spcBef>
                <a:spcPct val="0"/>
              </a:spcBef>
              <a:buFont typeface="Wingdings" panose="05000000000000000000" pitchFamily="2" charset="2"/>
              <a:buChar char="n"/>
              <a:defRPr/>
            </a:pPr>
            <a:r>
              <a:rPr kumimoji="1" lang="en-US" altLang="zh-CN" sz="2400" dirty="0" smtClean="0">
                <a:solidFill>
                  <a:srgbClr val="A514AC"/>
                </a:solidFill>
                <a:effectLst>
                  <a:outerShdw blurRad="38100" dist="38100" dir="2700000" algn="tl">
                    <a:srgbClr val="C0C0C0"/>
                  </a:outerShdw>
                </a:effectLst>
                <a:latin typeface="+mn-ea"/>
                <a:ea typeface="+mn-ea"/>
              </a:rPr>
              <a:t> </a:t>
            </a:r>
            <a:r>
              <a:rPr kumimoji="1" lang="zh-CN" altLang="en-US" sz="2400" dirty="0" smtClean="0">
                <a:solidFill>
                  <a:srgbClr val="A514AC"/>
                </a:solidFill>
                <a:effectLst>
                  <a:outerShdw blurRad="38100" dist="38100" dir="2700000" algn="tl">
                    <a:srgbClr val="C0C0C0"/>
                  </a:outerShdw>
                </a:effectLst>
                <a:latin typeface="+mn-ea"/>
                <a:ea typeface="+mn-ea"/>
              </a:rPr>
              <a:t>系统设计目标</a:t>
            </a:r>
            <a:endParaRPr kumimoji="1" lang="en-US" altLang="zh-CN" sz="2400" dirty="0" smtClean="0">
              <a:solidFill>
                <a:srgbClr val="A514AC"/>
              </a:solidFill>
              <a:effectLst>
                <a:outerShdw blurRad="38100" dist="38100" dir="2700000" algn="tl">
                  <a:srgbClr val="C0C0C0"/>
                </a:outerShdw>
              </a:effectLst>
              <a:latin typeface="+mn-ea"/>
              <a:ea typeface="+mn-ea"/>
            </a:endParaRPr>
          </a:p>
          <a:p>
            <a:pPr eaLnBrk="1" hangingPunct="1">
              <a:lnSpc>
                <a:spcPct val="150000"/>
              </a:lnSpc>
              <a:spcBef>
                <a:spcPct val="0"/>
              </a:spcBef>
              <a:defRPr/>
            </a:pPr>
            <a:r>
              <a:rPr kumimoji="1" lang="en-US" altLang="zh-CN" sz="2400" dirty="0" smtClean="0">
                <a:effectLst>
                  <a:outerShdw blurRad="38100" dist="38100" dir="2700000" algn="tl">
                    <a:srgbClr val="C0C0C0"/>
                  </a:outerShdw>
                </a:effectLst>
                <a:latin typeface="+mn-ea"/>
                <a:ea typeface="+mn-ea"/>
              </a:rPr>
              <a:t>   </a:t>
            </a:r>
            <a:r>
              <a:rPr kumimoji="1" lang="zh-CN" altLang="en-US" sz="2200" dirty="0" smtClean="0">
                <a:effectLst>
                  <a:outerShdw blurRad="38100" dist="38100" dir="2700000" algn="tl">
                    <a:srgbClr val="C0C0C0"/>
                  </a:outerShdw>
                </a:effectLst>
                <a:latin typeface="+mn-ea"/>
                <a:ea typeface="+mn-ea"/>
              </a:rPr>
              <a:t>批处理系统；交互式系统；实时系统；网络系统</a:t>
            </a:r>
            <a:endParaRPr kumimoji="1" lang="en-US" altLang="zh-CN" sz="2200" dirty="0" smtClean="0">
              <a:effectLst>
                <a:outerShdw blurRad="38100" dist="38100" dir="2700000" algn="tl">
                  <a:srgbClr val="C0C0C0"/>
                </a:outerShdw>
              </a:effectLst>
              <a:latin typeface="+mn-ea"/>
              <a:ea typeface="+mn-ea"/>
            </a:endParaRPr>
          </a:p>
          <a:p>
            <a:pPr eaLnBrk="1" hangingPunct="1">
              <a:lnSpc>
                <a:spcPct val="150000"/>
              </a:lnSpc>
              <a:spcBef>
                <a:spcPct val="0"/>
              </a:spcBef>
              <a:buFont typeface="Wingdings" panose="05000000000000000000" pitchFamily="2" charset="2"/>
              <a:buChar char="n"/>
              <a:defRPr/>
            </a:pPr>
            <a:r>
              <a:rPr kumimoji="1" lang="zh-CN" altLang="en-US" sz="2400" dirty="0" smtClean="0">
                <a:solidFill>
                  <a:srgbClr val="A514AC"/>
                </a:solidFill>
                <a:effectLst>
                  <a:outerShdw blurRad="38100" dist="38100" dir="2700000" algn="tl">
                    <a:srgbClr val="C0C0C0"/>
                  </a:outerShdw>
                </a:effectLst>
                <a:latin typeface="+mn-ea"/>
                <a:ea typeface="+mn-ea"/>
              </a:rPr>
              <a:t> 调度的公平性</a:t>
            </a:r>
            <a:endParaRPr kumimoji="1" lang="en-US" altLang="zh-CN" sz="2400" dirty="0" smtClean="0">
              <a:solidFill>
                <a:srgbClr val="A514AC"/>
              </a:solidFill>
              <a:effectLst>
                <a:outerShdw blurRad="38100" dist="38100" dir="2700000" algn="tl">
                  <a:srgbClr val="C0C0C0"/>
                </a:outerShdw>
              </a:effectLst>
              <a:latin typeface="+mn-ea"/>
              <a:ea typeface="+mn-ea"/>
            </a:endParaRPr>
          </a:p>
          <a:p>
            <a:pPr eaLnBrk="1" hangingPunct="1">
              <a:lnSpc>
                <a:spcPct val="150000"/>
              </a:lnSpc>
              <a:spcBef>
                <a:spcPct val="0"/>
              </a:spcBef>
              <a:buFont typeface="Wingdings" panose="05000000000000000000" pitchFamily="2" charset="2"/>
              <a:buChar char="n"/>
              <a:defRPr/>
            </a:pPr>
            <a:r>
              <a:rPr kumimoji="1" lang="zh-CN" altLang="en-US" sz="2400" dirty="0" smtClean="0">
                <a:solidFill>
                  <a:srgbClr val="A514AC"/>
                </a:solidFill>
                <a:effectLst>
                  <a:outerShdw blurRad="38100" dist="38100" dir="2700000" algn="tl">
                    <a:srgbClr val="C0C0C0"/>
                  </a:outerShdw>
                </a:effectLst>
                <a:latin typeface="+mn-ea"/>
                <a:ea typeface="+mn-ea"/>
              </a:rPr>
              <a:t> 资源的均衡利用</a:t>
            </a:r>
            <a:endParaRPr kumimoji="1" lang="en-US" altLang="zh-CN" sz="2400" dirty="0" smtClean="0">
              <a:solidFill>
                <a:srgbClr val="A514AC"/>
              </a:solidFill>
              <a:effectLst>
                <a:outerShdw blurRad="38100" dist="38100" dir="2700000" algn="tl">
                  <a:srgbClr val="C0C0C0"/>
                </a:outerShdw>
              </a:effectLst>
              <a:latin typeface="+mn-ea"/>
              <a:ea typeface="+mn-ea"/>
            </a:endParaRPr>
          </a:p>
          <a:p>
            <a:pPr eaLnBrk="1" hangingPunct="1">
              <a:lnSpc>
                <a:spcPct val="150000"/>
              </a:lnSpc>
              <a:spcBef>
                <a:spcPct val="0"/>
              </a:spcBef>
              <a:defRPr/>
            </a:pPr>
            <a:r>
              <a:rPr kumimoji="1" lang="en-US" altLang="zh-CN" sz="2400" dirty="0" smtClean="0">
                <a:solidFill>
                  <a:srgbClr val="A514AC"/>
                </a:solidFill>
                <a:effectLst>
                  <a:outerShdw blurRad="38100" dist="38100" dir="2700000" algn="tl">
                    <a:srgbClr val="C0C0C0"/>
                  </a:outerShdw>
                </a:effectLst>
                <a:latin typeface="+mn-ea"/>
                <a:ea typeface="+mn-ea"/>
              </a:rPr>
              <a:t> </a:t>
            </a:r>
            <a:r>
              <a:rPr kumimoji="1" lang="en-US" altLang="zh-CN" sz="2200" dirty="0" smtClean="0">
                <a:effectLst>
                  <a:outerShdw blurRad="38100" dist="38100" dir="2700000" algn="tl">
                    <a:srgbClr val="C0C0C0"/>
                  </a:outerShdw>
                </a:effectLst>
                <a:latin typeface="+mn-ea"/>
                <a:ea typeface="+mn-ea"/>
              </a:rPr>
              <a:t>  </a:t>
            </a:r>
            <a:r>
              <a:rPr kumimoji="1" lang="zh-CN" altLang="en-US" sz="2200" dirty="0" smtClean="0">
                <a:effectLst>
                  <a:outerShdw blurRad="38100" dist="38100" dir="2700000" algn="tl">
                    <a:srgbClr val="C0C0C0"/>
                  </a:outerShdw>
                </a:effectLst>
                <a:latin typeface="+mn-ea"/>
                <a:ea typeface="+mn-ea"/>
              </a:rPr>
              <a:t>各类资源的均衡利用；多个同类资源的均衡利用</a:t>
            </a:r>
            <a:endParaRPr kumimoji="1" lang="en-US" altLang="zh-CN" sz="2200" dirty="0" smtClean="0">
              <a:effectLst>
                <a:outerShdw blurRad="38100" dist="38100" dir="2700000" algn="tl">
                  <a:srgbClr val="C0C0C0"/>
                </a:outerShdw>
              </a:effectLst>
              <a:latin typeface="+mn-ea"/>
              <a:ea typeface="+mn-ea"/>
            </a:endParaRPr>
          </a:p>
          <a:p>
            <a:pPr eaLnBrk="1" hangingPunct="1">
              <a:lnSpc>
                <a:spcPct val="150000"/>
              </a:lnSpc>
              <a:spcBef>
                <a:spcPct val="0"/>
              </a:spcBef>
              <a:buFont typeface="Wingdings" panose="05000000000000000000" pitchFamily="2" charset="2"/>
              <a:buChar char="n"/>
              <a:defRPr/>
            </a:pPr>
            <a:r>
              <a:rPr kumimoji="1" lang="en-US" altLang="zh-CN" sz="2400" dirty="0" smtClean="0">
                <a:solidFill>
                  <a:srgbClr val="A514AC"/>
                </a:solidFill>
                <a:effectLst>
                  <a:outerShdw blurRad="38100" dist="38100" dir="2700000" algn="tl">
                    <a:srgbClr val="C0C0C0"/>
                  </a:outerShdw>
                </a:effectLst>
                <a:latin typeface="+mn-ea"/>
                <a:ea typeface="+mn-ea"/>
              </a:rPr>
              <a:t> </a:t>
            </a:r>
            <a:r>
              <a:rPr kumimoji="1" lang="zh-CN" altLang="en-US" sz="2400" dirty="0" smtClean="0">
                <a:solidFill>
                  <a:srgbClr val="A514AC"/>
                </a:solidFill>
                <a:effectLst>
                  <a:outerShdw blurRad="38100" dist="38100" dir="2700000" algn="tl">
                    <a:srgbClr val="C0C0C0"/>
                  </a:outerShdw>
                </a:effectLst>
                <a:latin typeface="+mn-ea"/>
                <a:ea typeface="+mn-ea"/>
              </a:rPr>
              <a:t>合理的系统开销</a:t>
            </a:r>
            <a:endParaRPr kumimoji="1" lang="en-US" altLang="zh-CN" sz="2400" dirty="0" smtClean="0">
              <a:solidFill>
                <a:srgbClr val="A514AC"/>
              </a:solidFill>
              <a:effectLst>
                <a:outerShdw blurRad="38100" dist="38100" dir="2700000" algn="tl">
                  <a:srgbClr val="C0C0C0"/>
                </a:outerShdw>
              </a:effectLst>
              <a:latin typeface="+mn-ea"/>
              <a:ea typeface="+mn-ea"/>
            </a:endParaRPr>
          </a:p>
          <a:p>
            <a:pPr eaLnBrk="1" hangingPunct="1">
              <a:lnSpc>
                <a:spcPct val="150000"/>
              </a:lnSpc>
              <a:spcBef>
                <a:spcPct val="0"/>
              </a:spcBef>
              <a:defRPr/>
            </a:pPr>
            <a:r>
              <a:rPr kumimoji="1" lang="en-US" altLang="zh-CN" sz="2400" dirty="0" smtClean="0">
                <a:solidFill>
                  <a:srgbClr val="A514AC"/>
                </a:solidFill>
                <a:effectLst>
                  <a:outerShdw blurRad="38100" dist="38100" dir="2700000" algn="tl">
                    <a:srgbClr val="C0C0C0"/>
                  </a:outerShdw>
                </a:effectLst>
                <a:latin typeface="+mn-ea"/>
                <a:ea typeface="+mn-ea"/>
              </a:rPr>
              <a:t>   </a:t>
            </a:r>
            <a:r>
              <a:rPr kumimoji="1" lang="zh-CN" altLang="en-US" sz="2200" dirty="0" smtClean="0">
                <a:effectLst>
                  <a:outerShdw blurRad="38100" dist="38100" dir="2700000" algn="tl">
                    <a:srgbClr val="C0C0C0"/>
                  </a:outerShdw>
                </a:effectLst>
                <a:latin typeface="+mn-ea"/>
                <a:ea typeface="+mn-ea"/>
              </a:rPr>
              <a:t>调度开销；运行调度算法的开销，上下文切换开销</a:t>
            </a:r>
            <a:endParaRPr kumimoji="1" lang="en-US" altLang="zh-CN" sz="2200" dirty="0">
              <a:effectLst>
                <a:outerShdw blurRad="38100" dist="38100" dir="2700000" algn="tl">
                  <a:srgbClr val="C0C0C0"/>
                </a:outerShdw>
              </a:effectLst>
              <a:latin typeface="+mn-ea"/>
              <a:ea typeface="+mn-ea"/>
            </a:endParaRPr>
          </a:p>
        </p:txBody>
      </p:sp>
      <p:sp>
        <p:nvSpPr>
          <p:cNvPr id="4" name="Rectangle 2"/>
          <p:cNvSpPr>
            <a:spLocks noChangeArrowheads="1"/>
          </p:cNvSpPr>
          <p:nvPr/>
        </p:nvSpPr>
        <p:spPr bwMode="auto">
          <a:xfrm>
            <a:off x="2268539" y="-27383"/>
            <a:ext cx="5267325" cy="784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373188" y="828577"/>
            <a:ext cx="6071021" cy="584775"/>
          </a:xfrm>
          <a:prstGeom prst="rect">
            <a:avLst/>
          </a:prstGeom>
          <a:noFill/>
          <a:ln>
            <a:noFill/>
          </a:ln>
          <a:effectLst/>
        </p:spPr>
        <p:txBody>
          <a:bodyPr wrap="square">
            <a:spAutoFit/>
          </a:bodyPr>
          <a:lstStyle/>
          <a:p>
            <a:pPr marL="533400" indent="-533400">
              <a:spcBef>
                <a:spcPct val="30000"/>
              </a:spcBef>
              <a:buFont typeface="Wingdings" panose="05000000000000000000" pitchFamily="2" charset="2"/>
              <a:buNone/>
              <a:defRPr/>
            </a:pPr>
            <a:r>
              <a:rPr lang="en-US" altLang="zh-CN" sz="3200" dirty="0" smtClean="0">
                <a:solidFill>
                  <a:srgbClr val="0000FF"/>
                </a:solidFill>
                <a:effectLst>
                  <a:outerShdw blurRad="38100" dist="38100" dir="2700000" algn="tl">
                    <a:srgbClr val="C0C0C0"/>
                  </a:outerShdw>
                </a:effectLst>
                <a:latin typeface="Times New Roman" panose="02020603050405020304" pitchFamily="18" charset="0"/>
              </a:rPr>
              <a:t>3.5.1 </a:t>
            </a:r>
            <a:r>
              <a:rPr lang="zh-CN" altLang="en-US" sz="3200" dirty="0" smtClean="0">
                <a:solidFill>
                  <a:srgbClr val="0000FF"/>
                </a:solidFill>
                <a:effectLst>
                  <a:outerShdw blurRad="38100" dist="38100" dir="2700000" algn="tl">
                    <a:srgbClr val="C0C0C0"/>
                  </a:outerShdw>
                </a:effectLst>
                <a:latin typeface="Times New Roman" panose="02020603050405020304" pitchFamily="18" charset="0"/>
              </a:rPr>
              <a:t>进程调度的基本概念</a:t>
            </a:r>
            <a:endParaRPr lang="zh-CN" altLang="en-US" sz="3200" dirty="0">
              <a:solidFill>
                <a:srgbClr val="0000FF"/>
              </a:solidFill>
              <a:effectLst>
                <a:outerShdw blurRad="38100" dist="38100" dir="2700000" algn="tl">
                  <a:srgbClr val="C0C0C0"/>
                </a:out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3303">
                                            <p:txEl>
                                              <p:pRg st="1" end="1"/>
                                            </p:txEl>
                                          </p:spTgt>
                                        </p:tgtEl>
                                        <p:attrNameLst>
                                          <p:attrName>style.visibility</p:attrName>
                                        </p:attrNameLst>
                                      </p:cBhvr>
                                      <p:to>
                                        <p:strVal val="visible"/>
                                      </p:to>
                                    </p:set>
                                    <p:animEffect transition="in" filter="box(in)">
                                      <p:cBhvr>
                                        <p:cTn id="7" dur="500"/>
                                        <p:tgtEl>
                                          <p:spTgt spid="1833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3303">
                                            <p:txEl>
                                              <p:pRg st="2" end="2"/>
                                            </p:txEl>
                                          </p:spTgt>
                                        </p:tgtEl>
                                        <p:attrNameLst>
                                          <p:attrName>style.visibility</p:attrName>
                                        </p:attrNameLst>
                                      </p:cBhvr>
                                      <p:to>
                                        <p:strVal val="visible"/>
                                      </p:to>
                                    </p:set>
                                    <p:animEffect transition="in" filter="box(in)">
                                      <p:cBhvr>
                                        <p:cTn id="12" dur="500"/>
                                        <p:tgtEl>
                                          <p:spTgt spid="1833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3303">
                                            <p:txEl>
                                              <p:pRg st="3" end="3"/>
                                            </p:txEl>
                                          </p:spTgt>
                                        </p:tgtEl>
                                        <p:attrNameLst>
                                          <p:attrName>style.visibility</p:attrName>
                                        </p:attrNameLst>
                                      </p:cBhvr>
                                      <p:to>
                                        <p:strVal val="visible"/>
                                      </p:to>
                                    </p:set>
                                    <p:animEffect transition="in" filter="box(in)">
                                      <p:cBhvr>
                                        <p:cTn id="17" dur="500"/>
                                        <p:tgtEl>
                                          <p:spTgt spid="1833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83303">
                                            <p:txEl>
                                              <p:pRg st="4" end="4"/>
                                            </p:txEl>
                                          </p:spTgt>
                                        </p:tgtEl>
                                        <p:attrNameLst>
                                          <p:attrName>style.visibility</p:attrName>
                                        </p:attrNameLst>
                                      </p:cBhvr>
                                      <p:to>
                                        <p:strVal val="visible"/>
                                      </p:to>
                                    </p:set>
                                    <p:animEffect transition="in" filter="box(in)">
                                      <p:cBhvr>
                                        <p:cTn id="22" dur="500"/>
                                        <p:tgtEl>
                                          <p:spTgt spid="1833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83303">
                                            <p:txEl>
                                              <p:pRg st="5" end="5"/>
                                            </p:txEl>
                                          </p:spTgt>
                                        </p:tgtEl>
                                        <p:attrNameLst>
                                          <p:attrName>style.visibility</p:attrName>
                                        </p:attrNameLst>
                                      </p:cBhvr>
                                      <p:to>
                                        <p:strVal val="visible"/>
                                      </p:to>
                                    </p:set>
                                    <p:animEffect transition="in" filter="box(in)">
                                      <p:cBhvr>
                                        <p:cTn id="27" dur="500"/>
                                        <p:tgtEl>
                                          <p:spTgt spid="1833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83303">
                                            <p:txEl>
                                              <p:pRg st="6" end="6"/>
                                            </p:txEl>
                                          </p:spTgt>
                                        </p:tgtEl>
                                        <p:attrNameLst>
                                          <p:attrName>style.visibility</p:attrName>
                                        </p:attrNameLst>
                                      </p:cBhvr>
                                      <p:to>
                                        <p:strVal val="visible"/>
                                      </p:to>
                                    </p:set>
                                    <p:animEffect transition="in" filter="box(in)">
                                      <p:cBhvr>
                                        <p:cTn id="32" dur="500"/>
                                        <p:tgtEl>
                                          <p:spTgt spid="1833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83303">
                                            <p:txEl>
                                              <p:pRg st="7" end="7"/>
                                            </p:txEl>
                                          </p:spTgt>
                                        </p:tgtEl>
                                        <p:attrNameLst>
                                          <p:attrName>style.visibility</p:attrName>
                                        </p:attrNameLst>
                                      </p:cBhvr>
                                      <p:to>
                                        <p:strVal val="visible"/>
                                      </p:to>
                                    </p:set>
                                    <p:animEffect transition="in" filter="box(in)">
                                      <p:cBhvr>
                                        <p:cTn id="37" dur="500"/>
                                        <p:tgtEl>
                                          <p:spTgt spid="1833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3" name="Rectangle 7"/>
          <p:cNvSpPr>
            <a:spLocks noChangeArrowheads="1"/>
          </p:cNvSpPr>
          <p:nvPr/>
        </p:nvSpPr>
        <p:spPr bwMode="auto">
          <a:xfrm>
            <a:off x="467544" y="1484784"/>
            <a:ext cx="8352928" cy="4570482"/>
          </a:xfrm>
          <a:prstGeom prst="rect">
            <a:avLst/>
          </a:prstGeom>
          <a:noFill/>
          <a:ln>
            <a:noFill/>
          </a:ln>
          <a:effectLst/>
        </p:spPr>
        <p:txBody>
          <a:bodyPr wrap="square">
            <a:spAutoFit/>
          </a:bodyPr>
          <a:lstStyle/>
          <a:p>
            <a:pPr eaLnBrk="1" hangingPunct="1">
              <a:lnSpc>
                <a:spcPct val="150000"/>
              </a:lnSpc>
              <a:spcBef>
                <a:spcPct val="0"/>
              </a:spcBef>
              <a:defRPr/>
            </a:pPr>
            <a:r>
              <a:rPr kumimoji="1" lang="en-US" altLang="zh-CN" sz="2800" dirty="0" smtClean="0">
                <a:solidFill>
                  <a:srgbClr val="C00000"/>
                </a:solidFill>
                <a:effectLst>
                  <a:outerShdw blurRad="38100" dist="38100" dir="2700000" algn="tl">
                    <a:srgbClr val="C0C0C0"/>
                  </a:outerShdw>
                </a:effectLst>
                <a:latin typeface="+mn-ea"/>
                <a:ea typeface="+mn-ea"/>
              </a:rPr>
              <a:t>7.</a:t>
            </a:r>
            <a:r>
              <a:rPr kumimoji="1" lang="zh-CN" altLang="en-US" sz="2800" dirty="0" smtClean="0">
                <a:solidFill>
                  <a:srgbClr val="C00000"/>
                </a:solidFill>
                <a:effectLst>
                  <a:outerShdw blurRad="38100" dist="38100" dir="2700000" algn="tl">
                    <a:srgbClr val="C0C0C0"/>
                  </a:outerShdw>
                </a:effectLst>
                <a:latin typeface="+mn-ea"/>
                <a:ea typeface="+mn-ea"/>
              </a:rPr>
              <a:t>调度性能的评价指标</a:t>
            </a:r>
            <a:r>
              <a:rPr kumimoji="1" lang="en-US" altLang="zh-CN" sz="2800" dirty="0" smtClean="0">
                <a:solidFill>
                  <a:srgbClr val="C00000"/>
                </a:solidFill>
                <a:effectLst>
                  <a:outerShdw blurRad="38100" dist="38100" dir="2700000" algn="tl">
                    <a:srgbClr val="C0C0C0"/>
                  </a:outerShdw>
                </a:effectLst>
                <a:latin typeface="+mn-ea"/>
                <a:ea typeface="+mn-ea"/>
              </a:rPr>
              <a:t>:</a:t>
            </a:r>
            <a:endParaRPr kumimoji="1" lang="en-US" altLang="zh-CN" sz="2800" dirty="0" smtClean="0">
              <a:solidFill>
                <a:srgbClr val="C00000"/>
              </a:solidFill>
              <a:effectLst>
                <a:outerShdw blurRad="38100" dist="38100" dir="2700000" algn="tl">
                  <a:srgbClr val="C0C0C0"/>
                </a:outerShdw>
              </a:effectLst>
              <a:latin typeface="+mn-ea"/>
              <a:ea typeface="+mn-ea"/>
            </a:endParaRPr>
          </a:p>
          <a:p>
            <a:pPr eaLnBrk="1" hangingPunct="1">
              <a:lnSpc>
                <a:spcPct val="150000"/>
              </a:lnSpc>
              <a:spcBef>
                <a:spcPct val="0"/>
              </a:spcBef>
              <a:buFont typeface="Wingdings" panose="05000000000000000000" pitchFamily="2" charset="2"/>
              <a:buChar char="n"/>
              <a:defRPr/>
            </a:pPr>
            <a:r>
              <a:rPr kumimoji="1" lang="en-US" altLang="zh-CN" sz="2400" dirty="0" smtClean="0">
                <a:solidFill>
                  <a:srgbClr val="A514AC"/>
                </a:solidFill>
                <a:effectLst>
                  <a:outerShdw blurRad="38100" dist="38100" dir="2700000" algn="tl">
                    <a:srgbClr val="C0C0C0"/>
                  </a:outerShdw>
                </a:effectLst>
                <a:latin typeface="+mn-ea"/>
                <a:ea typeface="+mn-ea"/>
              </a:rPr>
              <a:t> CPU</a:t>
            </a:r>
            <a:r>
              <a:rPr kumimoji="1" lang="zh-CN" altLang="en-US" sz="2400" dirty="0" smtClean="0">
                <a:solidFill>
                  <a:srgbClr val="A514AC"/>
                </a:solidFill>
                <a:effectLst>
                  <a:outerShdw blurRad="38100" dist="38100" dir="2700000" algn="tl">
                    <a:srgbClr val="C0C0C0"/>
                  </a:outerShdw>
                </a:effectLst>
                <a:latin typeface="+mn-ea"/>
                <a:ea typeface="+mn-ea"/>
              </a:rPr>
              <a:t>利用率：</a:t>
            </a:r>
            <a:r>
              <a:rPr kumimoji="1" lang="en-US" altLang="zh-CN" sz="2400" dirty="0" smtClean="0">
                <a:effectLst>
                  <a:outerShdw blurRad="38100" dist="38100" dir="2700000" algn="tl">
                    <a:srgbClr val="C0C0C0"/>
                  </a:outerShdw>
                </a:effectLst>
                <a:latin typeface="+mn-ea"/>
                <a:ea typeface="+mn-ea"/>
              </a:rPr>
              <a:t>40% </a:t>
            </a:r>
            <a:r>
              <a:rPr kumimoji="1" lang="zh-CN" altLang="en-US" sz="2400" dirty="0" smtClean="0">
                <a:effectLst>
                  <a:outerShdw blurRad="38100" dist="38100" dir="2700000" algn="tl">
                    <a:srgbClr val="C0C0C0"/>
                  </a:outerShdw>
                </a:effectLst>
                <a:latin typeface="+mn-ea"/>
                <a:ea typeface="+mn-ea"/>
              </a:rPr>
              <a:t>～</a:t>
            </a:r>
            <a:r>
              <a:rPr kumimoji="1" lang="en-US" altLang="zh-CN" sz="2400" dirty="0" smtClean="0">
                <a:effectLst>
                  <a:outerShdw blurRad="38100" dist="38100" dir="2700000" algn="tl">
                    <a:srgbClr val="C0C0C0"/>
                  </a:outerShdw>
                </a:effectLst>
                <a:latin typeface="+mn-ea"/>
                <a:ea typeface="+mn-ea"/>
              </a:rPr>
              <a:t>90%</a:t>
            </a:r>
            <a:endParaRPr kumimoji="1" lang="en-US" altLang="zh-CN" sz="2400" dirty="0" smtClean="0">
              <a:effectLst>
                <a:outerShdw blurRad="38100" dist="38100" dir="2700000" algn="tl">
                  <a:srgbClr val="C0C0C0"/>
                </a:outerShdw>
              </a:effectLst>
              <a:latin typeface="+mn-ea"/>
              <a:ea typeface="+mn-ea"/>
            </a:endParaRPr>
          </a:p>
          <a:p>
            <a:pPr eaLnBrk="1" hangingPunct="1">
              <a:lnSpc>
                <a:spcPct val="150000"/>
              </a:lnSpc>
              <a:spcBef>
                <a:spcPct val="0"/>
              </a:spcBef>
              <a:buFont typeface="Wingdings" panose="05000000000000000000" pitchFamily="2" charset="2"/>
              <a:buChar char="n"/>
              <a:defRPr/>
            </a:pPr>
            <a:r>
              <a:rPr kumimoji="1" lang="zh-CN" altLang="en-US" sz="2400" dirty="0" smtClean="0">
                <a:solidFill>
                  <a:srgbClr val="A514AC"/>
                </a:solidFill>
                <a:effectLst>
                  <a:outerShdw blurRad="38100" dist="38100" dir="2700000" algn="tl">
                    <a:srgbClr val="C0C0C0"/>
                  </a:outerShdw>
                </a:effectLst>
                <a:latin typeface="+mn-ea"/>
                <a:ea typeface="+mn-ea"/>
              </a:rPr>
              <a:t> 系统吞吐量：</a:t>
            </a:r>
            <a:r>
              <a:rPr kumimoji="1" lang="zh-CN" altLang="en-US" sz="2200" dirty="0" smtClean="0">
                <a:effectLst>
                  <a:outerShdw blurRad="38100" dist="38100" dir="2700000" algn="tl">
                    <a:srgbClr val="C0C0C0"/>
                  </a:outerShdw>
                </a:effectLst>
                <a:latin typeface="+mn-ea"/>
                <a:ea typeface="+mn-ea"/>
              </a:rPr>
              <a:t>单位时间完成的任务数量</a:t>
            </a:r>
            <a:endParaRPr kumimoji="1" lang="en-US" altLang="zh-CN" sz="2200" dirty="0" smtClean="0">
              <a:solidFill>
                <a:srgbClr val="A514AC"/>
              </a:solidFill>
              <a:effectLst>
                <a:outerShdw blurRad="38100" dist="38100" dir="2700000" algn="tl">
                  <a:srgbClr val="C0C0C0"/>
                </a:outerShdw>
              </a:effectLst>
              <a:latin typeface="+mn-ea"/>
              <a:ea typeface="+mn-ea"/>
            </a:endParaRPr>
          </a:p>
          <a:p>
            <a:pPr eaLnBrk="1" hangingPunct="1">
              <a:lnSpc>
                <a:spcPct val="150000"/>
              </a:lnSpc>
              <a:spcBef>
                <a:spcPct val="0"/>
              </a:spcBef>
              <a:defRPr/>
            </a:pPr>
            <a:r>
              <a:rPr kumimoji="1" lang="en-US" altLang="zh-CN" sz="2400" dirty="0" smtClean="0">
                <a:solidFill>
                  <a:srgbClr val="A514AC"/>
                </a:solidFill>
                <a:effectLst>
                  <a:outerShdw blurRad="38100" dist="38100" dir="2700000" algn="tl">
                    <a:srgbClr val="C0C0C0"/>
                  </a:outerShdw>
                </a:effectLst>
                <a:latin typeface="+mn-ea"/>
                <a:ea typeface="+mn-ea"/>
              </a:rPr>
              <a:t>   </a:t>
            </a:r>
            <a:r>
              <a:rPr kumimoji="1" lang="en-US" altLang="zh-CN" sz="2200" dirty="0" smtClean="0">
                <a:effectLst>
                  <a:outerShdw blurRad="38100" dist="38100" dir="2700000" algn="tl">
                    <a:srgbClr val="C0C0C0"/>
                  </a:outerShdw>
                </a:effectLst>
                <a:latin typeface="+mn-ea"/>
                <a:ea typeface="+mn-ea"/>
                <a:sym typeface="Symbol" panose="05050102010706020507" pitchFamily="18" charset="2"/>
              </a:rPr>
              <a:t>CPU</a:t>
            </a:r>
            <a:r>
              <a:rPr kumimoji="1" lang="zh-CN" altLang="en-US" sz="2200" dirty="0" smtClean="0">
                <a:effectLst>
                  <a:outerShdw blurRad="38100" dist="38100" dir="2700000" algn="tl">
                    <a:srgbClr val="C0C0C0"/>
                  </a:outerShdw>
                </a:effectLst>
                <a:latin typeface="+mn-ea"/>
                <a:ea typeface="+mn-ea"/>
                <a:sym typeface="Symbol" panose="05050102010706020507" pitchFamily="18" charset="2"/>
              </a:rPr>
              <a:t>利用率高 </a:t>
            </a:r>
            <a:r>
              <a:rPr kumimoji="1" lang="en-US" altLang="zh-CN" sz="2200" dirty="0" smtClean="0">
                <a:effectLst>
                  <a:outerShdw blurRad="38100" dist="38100" dir="2700000" algn="tl">
                    <a:srgbClr val="C0C0C0"/>
                  </a:outerShdw>
                </a:effectLst>
                <a:latin typeface="+mn-ea"/>
                <a:ea typeface="+mn-ea"/>
                <a:sym typeface="Symbol" panose="05050102010706020507" pitchFamily="18" charset="2"/>
              </a:rPr>
              <a:t>+ </a:t>
            </a:r>
            <a:r>
              <a:rPr kumimoji="1" lang="zh-CN" altLang="en-US" sz="2200" dirty="0" smtClean="0">
                <a:effectLst>
                  <a:outerShdw blurRad="38100" dist="38100" dir="2700000" algn="tl">
                    <a:srgbClr val="C0C0C0"/>
                  </a:outerShdw>
                </a:effectLst>
                <a:latin typeface="+mn-ea"/>
                <a:ea typeface="+mn-ea"/>
                <a:sym typeface="Symbol" panose="05050102010706020507" pitchFamily="18" charset="2"/>
              </a:rPr>
              <a:t>系统开销小</a:t>
            </a:r>
            <a:endParaRPr kumimoji="1" lang="en-US" altLang="zh-CN" sz="2200" dirty="0" smtClean="0">
              <a:effectLst>
                <a:outerShdw blurRad="38100" dist="38100" dir="2700000" algn="tl">
                  <a:srgbClr val="C0C0C0"/>
                </a:outerShdw>
              </a:effectLst>
              <a:latin typeface="+mn-ea"/>
              <a:ea typeface="+mn-ea"/>
            </a:endParaRPr>
          </a:p>
          <a:p>
            <a:pPr eaLnBrk="1" hangingPunct="1">
              <a:lnSpc>
                <a:spcPct val="150000"/>
              </a:lnSpc>
              <a:spcBef>
                <a:spcPct val="0"/>
              </a:spcBef>
              <a:buFont typeface="Wingdings" panose="05000000000000000000" pitchFamily="2" charset="2"/>
              <a:buChar char="n"/>
              <a:defRPr/>
            </a:pPr>
            <a:r>
              <a:rPr kumimoji="1" lang="zh-CN" altLang="en-US" sz="2400" dirty="0" smtClean="0">
                <a:solidFill>
                  <a:srgbClr val="A514AC"/>
                </a:solidFill>
                <a:effectLst>
                  <a:outerShdw blurRad="38100" dist="38100" dir="2700000" algn="tl">
                    <a:srgbClr val="C0C0C0"/>
                  </a:outerShdw>
                </a:effectLst>
                <a:latin typeface="+mn-ea"/>
                <a:ea typeface="+mn-ea"/>
              </a:rPr>
              <a:t> 响应时间：</a:t>
            </a:r>
            <a:r>
              <a:rPr kumimoji="1" lang="zh-CN" altLang="en-US" sz="2200" dirty="0" smtClean="0">
                <a:effectLst>
                  <a:outerShdw blurRad="38100" dist="38100" dir="2700000" algn="tl">
                    <a:srgbClr val="C0C0C0"/>
                  </a:outerShdw>
                </a:effectLst>
                <a:latin typeface="+mn-ea"/>
                <a:ea typeface="+mn-ea"/>
                <a:sym typeface="Symbol" panose="05050102010706020507" pitchFamily="18" charset="2"/>
              </a:rPr>
              <a:t>交互式系统</a:t>
            </a:r>
            <a:endParaRPr kumimoji="1" lang="en-US" altLang="zh-CN" sz="2200" dirty="0" smtClean="0">
              <a:effectLst>
                <a:outerShdw blurRad="38100" dist="38100" dir="2700000" algn="tl">
                  <a:srgbClr val="C0C0C0"/>
                </a:outerShdw>
              </a:effectLst>
              <a:latin typeface="+mn-ea"/>
              <a:ea typeface="+mn-ea"/>
              <a:sym typeface="Symbol" panose="05050102010706020507" pitchFamily="18" charset="2"/>
            </a:endParaRPr>
          </a:p>
          <a:p>
            <a:pPr eaLnBrk="1" hangingPunct="1">
              <a:lnSpc>
                <a:spcPct val="150000"/>
              </a:lnSpc>
              <a:spcBef>
                <a:spcPct val="0"/>
              </a:spcBef>
              <a:defRPr/>
            </a:pPr>
            <a:r>
              <a:rPr lang="en-US" altLang="zh-CN" sz="2400" dirty="0" smtClean="0"/>
              <a:t>    </a:t>
            </a:r>
            <a:r>
              <a:rPr kumimoji="1" lang="zh-CN" altLang="zh-CN" sz="2200" dirty="0" smtClean="0">
                <a:effectLst>
                  <a:outerShdw blurRad="38100" dist="38100" dir="2700000" algn="tl">
                    <a:srgbClr val="C0C0C0"/>
                  </a:outerShdw>
                </a:effectLst>
                <a:latin typeface="+mn-ea"/>
                <a:ea typeface="+mn-ea"/>
                <a:sym typeface="Symbol" panose="05050102010706020507" pitchFamily="18" charset="2"/>
              </a:rPr>
              <a:t>从用户提交一个请求开始，到系统首次对该请求产生响应为止的时间间隔</a:t>
            </a:r>
            <a:r>
              <a:rPr kumimoji="1" lang="zh-CN" altLang="en-US" sz="2200" dirty="0" smtClean="0">
                <a:effectLst>
                  <a:outerShdw blurRad="38100" dist="38100" dir="2700000" algn="tl">
                    <a:srgbClr val="C0C0C0"/>
                  </a:outerShdw>
                </a:effectLst>
                <a:latin typeface="+mn-ea"/>
                <a:ea typeface="+mn-ea"/>
                <a:sym typeface="Symbol" panose="05050102010706020507" pitchFamily="18" charset="2"/>
              </a:rPr>
              <a:t>。</a:t>
            </a:r>
            <a:endParaRPr kumimoji="1" lang="en-US" altLang="zh-CN" sz="2200" dirty="0" smtClean="0">
              <a:effectLst>
                <a:outerShdw blurRad="38100" dist="38100" dir="2700000" algn="tl">
                  <a:srgbClr val="C0C0C0"/>
                </a:outerShdw>
              </a:effectLst>
              <a:latin typeface="+mn-ea"/>
              <a:ea typeface="+mn-ea"/>
              <a:sym typeface="Symbol" panose="05050102010706020507" pitchFamily="18" charset="2"/>
            </a:endParaRPr>
          </a:p>
          <a:p>
            <a:pPr eaLnBrk="1" hangingPunct="1">
              <a:lnSpc>
                <a:spcPct val="150000"/>
              </a:lnSpc>
              <a:spcBef>
                <a:spcPct val="0"/>
              </a:spcBef>
              <a:buFont typeface="Wingdings" panose="05000000000000000000" pitchFamily="2" charset="2"/>
              <a:buChar char="n"/>
              <a:defRPr/>
            </a:pPr>
            <a:r>
              <a:rPr kumimoji="1" lang="en-US" altLang="zh-CN" sz="2400" dirty="0" smtClean="0">
                <a:solidFill>
                  <a:srgbClr val="A514AC"/>
                </a:solidFill>
                <a:effectLst>
                  <a:outerShdw blurRad="38100" dist="38100" dir="2700000" algn="tl">
                    <a:srgbClr val="C0C0C0"/>
                  </a:outerShdw>
                </a:effectLst>
                <a:latin typeface="+mn-ea"/>
                <a:ea typeface="+mn-ea"/>
              </a:rPr>
              <a:t> </a:t>
            </a:r>
            <a:r>
              <a:rPr kumimoji="1" lang="zh-CN" altLang="en-US" sz="2400" dirty="0" smtClean="0">
                <a:solidFill>
                  <a:srgbClr val="A514AC"/>
                </a:solidFill>
                <a:effectLst>
                  <a:outerShdw blurRad="38100" dist="38100" dir="2700000" algn="tl">
                    <a:srgbClr val="C0C0C0"/>
                  </a:outerShdw>
                </a:effectLst>
                <a:latin typeface="+mn-ea"/>
                <a:ea typeface="+mn-ea"/>
              </a:rPr>
              <a:t>对截止时间的保证：</a:t>
            </a:r>
            <a:r>
              <a:rPr kumimoji="1" lang="zh-CN" altLang="en-US" sz="2200" dirty="0" smtClean="0">
                <a:effectLst>
                  <a:outerShdw blurRad="38100" dist="38100" dir="2700000" algn="tl">
                    <a:srgbClr val="C0C0C0"/>
                  </a:outerShdw>
                </a:effectLst>
                <a:latin typeface="+mn-ea"/>
                <a:ea typeface="+mn-ea"/>
                <a:sym typeface="Symbol" panose="05050102010706020507" pitchFamily="18" charset="2"/>
              </a:rPr>
              <a:t>实时系统</a:t>
            </a:r>
            <a:r>
              <a:rPr kumimoji="1" lang="en-US" altLang="zh-CN" sz="2400" dirty="0" smtClean="0">
                <a:solidFill>
                  <a:srgbClr val="A514AC"/>
                </a:solidFill>
                <a:effectLst>
                  <a:outerShdw blurRad="38100" dist="38100" dir="2700000" algn="tl">
                    <a:srgbClr val="C0C0C0"/>
                  </a:outerShdw>
                </a:effectLst>
                <a:latin typeface="+mn-ea"/>
                <a:ea typeface="+mn-ea"/>
              </a:rPr>
              <a:t>   </a:t>
            </a:r>
            <a:endParaRPr kumimoji="1" lang="en-US" altLang="zh-CN" sz="2400" dirty="0">
              <a:solidFill>
                <a:srgbClr val="A514AC"/>
              </a:solidFill>
              <a:effectLst>
                <a:outerShdw blurRad="38100" dist="38100" dir="2700000" algn="tl">
                  <a:srgbClr val="C0C0C0"/>
                </a:outerShdw>
              </a:effectLst>
              <a:latin typeface="+mn-ea"/>
              <a:ea typeface="+mn-ea"/>
            </a:endParaRPr>
          </a:p>
        </p:txBody>
      </p:sp>
      <p:sp>
        <p:nvSpPr>
          <p:cNvPr id="4" name="Rectangle 2"/>
          <p:cNvSpPr>
            <a:spLocks noChangeArrowheads="1"/>
          </p:cNvSpPr>
          <p:nvPr/>
        </p:nvSpPr>
        <p:spPr bwMode="auto">
          <a:xfrm>
            <a:off x="2268539" y="115889"/>
            <a:ext cx="5267325" cy="784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373188" y="828577"/>
            <a:ext cx="6071021" cy="584775"/>
          </a:xfrm>
          <a:prstGeom prst="rect">
            <a:avLst/>
          </a:prstGeom>
          <a:noFill/>
          <a:ln>
            <a:noFill/>
          </a:ln>
          <a:effectLst/>
        </p:spPr>
        <p:txBody>
          <a:bodyPr wrap="square">
            <a:spAutoFit/>
          </a:bodyPr>
          <a:lstStyle/>
          <a:p>
            <a:pPr marL="533400" indent="-533400">
              <a:spcBef>
                <a:spcPct val="30000"/>
              </a:spcBef>
              <a:buFont typeface="Wingdings" panose="05000000000000000000" pitchFamily="2" charset="2"/>
              <a:buNone/>
              <a:defRPr/>
            </a:pPr>
            <a:r>
              <a:rPr lang="en-US" altLang="zh-CN" sz="3200" dirty="0" smtClean="0">
                <a:solidFill>
                  <a:srgbClr val="0000FF"/>
                </a:solidFill>
                <a:effectLst>
                  <a:outerShdw blurRad="38100" dist="38100" dir="2700000" algn="tl">
                    <a:srgbClr val="C0C0C0"/>
                  </a:outerShdw>
                </a:effectLst>
                <a:latin typeface="Times New Roman" panose="02020603050405020304" pitchFamily="18" charset="0"/>
              </a:rPr>
              <a:t>3.5.1 </a:t>
            </a:r>
            <a:r>
              <a:rPr lang="zh-CN" altLang="en-US" sz="3200" dirty="0" smtClean="0">
                <a:solidFill>
                  <a:srgbClr val="0000FF"/>
                </a:solidFill>
                <a:effectLst>
                  <a:outerShdw blurRad="38100" dist="38100" dir="2700000" algn="tl">
                    <a:srgbClr val="C0C0C0"/>
                  </a:outerShdw>
                </a:effectLst>
                <a:latin typeface="Times New Roman" panose="02020603050405020304" pitchFamily="18" charset="0"/>
              </a:rPr>
              <a:t>进程调度的基本概念</a:t>
            </a:r>
            <a:endParaRPr lang="zh-CN" altLang="en-US" sz="3200" dirty="0">
              <a:solidFill>
                <a:srgbClr val="0000FF"/>
              </a:solidFill>
              <a:effectLst>
                <a:outerShdw blurRad="38100" dist="38100" dir="2700000" algn="tl">
                  <a:srgbClr val="C0C0C0"/>
                </a:out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3303">
                                            <p:txEl>
                                              <p:pRg st="1" end="1"/>
                                            </p:txEl>
                                          </p:spTgt>
                                        </p:tgtEl>
                                        <p:attrNameLst>
                                          <p:attrName>style.visibility</p:attrName>
                                        </p:attrNameLst>
                                      </p:cBhvr>
                                      <p:to>
                                        <p:strVal val="visible"/>
                                      </p:to>
                                    </p:set>
                                    <p:animEffect transition="in" filter="box(in)">
                                      <p:cBhvr>
                                        <p:cTn id="7" dur="500"/>
                                        <p:tgtEl>
                                          <p:spTgt spid="1833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3303">
                                            <p:txEl>
                                              <p:pRg st="2" end="2"/>
                                            </p:txEl>
                                          </p:spTgt>
                                        </p:tgtEl>
                                        <p:attrNameLst>
                                          <p:attrName>style.visibility</p:attrName>
                                        </p:attrNameLst>
                                      </p:cBhvr>
                                      <p:to>
                                        <p:strVal val="visible"/>
                                      </p:to>
                                    </p:set>
                                    <p:animEffect transition="in" filter="box(in)">
                                      <p:cBhvr>
                                        <p:cTn id="12" dur="500"/>
                                        <p:tgtEl>
                                          <p:spTgt spid="1833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3303">
                                            <p:txEl>
                                              <p:pRg st="3" end="3"/>
                                            </p:txEl>
                                          </p:spTgt>
                                        </p:tgtEl>
                                        <p:attrNameLst>
                                          <p:attrName>style.visibility</p:attrName>
                                        </p:attrNameLst>
                                      </p:cBhvr>
                                      <p:to>
                                        <p:strVal val="visible"/>
                                      </p:to>
                                    </p:set>
                                    <p:animEffect transition="in" filter="box(in)">
                                      <p:cBhvr>
                                        <p:cTn id="17" dur="500"/>
                                        <p:tgtEl>
                                          <p:spTgt spid="1833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83303">
                                            <p:txEl>
                                              <p:pRg st="4" end="4"/>
                                            </p:txEl>
                                          </p:spTgt>
                                        </p:tgtEl>
                                        <p:attrNameLst>
                                          <p:attrName>style.visibility</p:attrName>
                                        </p:attrNameLst>
                                      </p:cBhvr>
                                      <p:to>
                                        <p:strVal val="visible"/>
                                      </p:to>
                                    </p:set>
                                    <p:animEffect transition="in" filter="box(in)">
                                      <p:cBhvr>
                                        <p:cTn id="22" dur="500"/>
                                        <p:tgtEl>
                                          <p:spTgt spid="1833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83303">
                                            <p:txEl>
                                              <p:pRg st="5" end="5"/>
                                            </p:txEl>
                                          </p:spTgt>
                                        </p:tgtEl>
                                        <p:attrNameLst>
                                          <p:attrName>style.visibility</p:attrName>
                                        </p:attrNameLst>
                                      </p:cBhvr>
                                      <p:to>
                                        <p:strVal val="visible"/>
                                      </p:to>
                                    </p:set>
                                    <p:animEffect transition="in" filter="box(in)">
                                      <p:cBhvr>
                                        <p:cTn id="27" dur="500"/>
                                        <p:tgtEl>
                                          <p:spTgt spid="1833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83303">
                                            <p:txEl>
                                              <p:pRg st="6" end="6"/>
                                            </p:txEl>
                                          </p:spTgt>
                                        </p:tgtEl>
                                        <p:attrNameLst>
                                          <p:attrName>style.visibility</p:attrName>
                                        </p:attrNameLst>
                                      </p:cBhvr>
                                      <p:to>
                                        <p:strVal val="visible"/>
                                      </p:to>
                                    </p:set>
                                    <p:animEffect transition="in" filter="box(in)">
                                      <p:cBhvr>
                                        <p:cTn id="32" dur="500"/>
                                        <p:tgtEl>
                                          <p:spTgt spid="1833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80" name="Rectangle 20"/>
          <p:cNvSpPr>
            <a:spLocks noChangeArrowheads="1"/>
          </p:cNvSpPr>
          <p:nvPr/>
        </p:nvSpPr>
        <p:spPr bwMode="auto">
          <a:xfrm>
            <a:off x="223838" y="1125539"/>
            <a:ext cx="8424862" cy="2982355"/>
          </a:xfrm>
          <a:prstGeom prst="rect">
            <a:avLst/>
          </a:prstGeom>
          <a:noFill/>
          <a:ln>
            <a:noFill/>
          </a:ln>
          <a:effectLst/>
        </p:spPr>
        <p:txBody>
          <a:bodyPr>
            <a:spAutoFit/>
          </a:bodyPr>
          <a:lstStyle/>
          <a:p>
            <a:pPr eaLnBrk="1" hangingPunct="1">
              <a:lnSpc>
                <a:spcPct val="110000"/>
              </a:lnSpc>
              <a:spcBef>
                <a:spcPct val="0"/>
              </a:spcBef>
              <a:buFont typeface="Wingdings" panose="05000000000000000000" pitchFamily="2" charset="2"/>
              <a:buChar char="n"/>
              <a:defRPr/>
            </a:pPr>
            <a:r>
              <a:rPr kumimoji="1" lang="zh-CN" altLang="en-US" sz="2400" dirty="0" smtClean="0">
                <a:solidFill>
                  <a:srgbClr val="7030A0"/>
                </a:solidFill>
                <a:effectLst>
                  <a:outerShdw blurRad="38100" dist="38100" dir="2700000" algn="tl">
                    <a:srgbClr val="C0C0C0"/>
                  </a:outerShdw>
                </a:effectLst>
                <a:latin typeface="+mn-ea"/>
                <a:ea typeface="+mn-ea"/>
              </a:rPr>
              <a:t>周转时间</a:t>
            </a:r>
            <a:r>
              <a:rPr kumimoji="1" lang="en-US" altLang="zh-CN" sz="2400" dirty="0">
                <a:solidFill>
                  <a:srgbClr val="7030A0"/>
                </a:solidFill>
                <a:effectLst>
                  <a:outerShdw blurRad="38100" dist="38100" dir="2700000" algn="tl">
                    <a:srgbClr val="C0C0C0"/>
                  </a:outerShdw>
                </a:effectLst>
                <a:latin typeface="+mn-ea"/>
                <a:ea typeface="+mn-ea"/>
              </a:rPr>
              <a:t>/</a:t>
            </a:r>
            <a:r>
              <a:rPr kumimoji="1" lang="zh-CN" altLang="en-US" sz="2400" dirty="0">
                <a:solidFill>
                  <a:srgbClr val="7030A0"/>
                </a:solidFill>
                <a:effectLst>
                  <a:outerShdw blurRad="38100" dist="38100" dir="2700000" algn="tl">
                    <a:srgbClr val="C0C0C0"/>
                  </a:outerShdw>
                </a:effectLst>
                <a:latin typeface="+mn-ea"/>
                <a:ea typeface="+mn-ea"/>
              </a:rPr>
              <a:t>带权周转时间</a:t>
            </a:r>
            <a:endParaRPr kumimoji="1" lang="en-US" altLang="zh-CN" sz="2400" dirty="0">
              <a:solidFill>
                <a:srgbClr val="7030A0"/>
              </a:solidFill>
              <a:effectLst>
                <a:outerShdw blurRad="38100" dist="38100" dir="2700000" algn="tl">
                  <a:srgbClr val="C0C0C0"/>
                </a:outerShdw>
              </a:effectLst>
              <a:latin typeface="+mn-ea"/>
              <a:ea typeface="+mn-ea"/>
            </a:endParaRPr>
          </a:p>
          <a:p>
            <a:pPr marL="360045" eaLnBrk="1" hangingPunct="1">
              <a:lnSpc>
                <a:spcPct val="110000"/>
              </a:lnSpc>
              <a:spcBef>
                <a:spcPct val="0"/>
              </a:spcBef>
              <a:buFont typeface="Wingdings" panose="05000000000000000000" pitchFamily="2" charset="2"/>
              <a:buChar char="l"/>
              <a:defRPr/>
            </a:pPr>
            <a:r>
              <a:rPr kumimoji="1" lang="zh-CN" altLang="en-US" sz="2400" dirty="0" smtClean="0">
                <a:solidFill>
                  <a:srgbClr val="008AF2"/>
                </a:solidFill>
                <a:effectLst>
                  <a:outerShdw blurRad="38100" dist="38100" dir="2700000" algn="tl">
                    <a:srgbClr val="C0C0C0"/>
                  </a:outerShdw>
                </a:effectLst>
                <a:latin typeface="+mn-ea"/>
                <a:ea typeface="+mn-ea"/>
              </a:rPr>
              <a:t> 周转时间</a:t>
            </a:r>
            <a:r>
              <a:rPr kumimoji="1" lang="zh-CN" altLang="en-US" sz="2400" dirty="0">
                <a:solidFill>
                  <a:srgbClr val="008AF2"/>
                </a:solidFill>
                <a:effectLst>
                  <a:outerShdw blurRad="38100" dist="38100" dir="2700000" algn="tl">
                    <a:srgbClr val="C0C0C0"/>
                  </a:outerShdw>
                </a:effectLst>
                <a:latin typeface="+mn-ea"/>
                <a:ea typeface="+mn-ea"/>
              </a:rPr>
              <a:t>：</a:t>
            </a:r>
            <a:endParaRPr kumimoji="1" lang="en-US" altLang="zh-CN" sz="2400" dirty="0">
              <a:solidFill>
                <a:srgbClr val="008AF2"/>
              </a:solidFill>
              <a:effectLst>
                <a:outerShdw blurRad="38100" dist="38100" dir="2700000" algn="tl">
                  <a:srgbClr val="C0C0C0"/>
                </a:outerShdw>
              </a:effectLst>
              <a:latin typeface="+mn-ea"/>
              <a:ea typeface="+mn-ea"/>
            </a:endParaRPr>
          </a:p>
          <a:p>
            <a:pPr eaLnBrk="1" hangingPunct="1">
              <a:spcBef>
                <a:spcPct val="0"/>
              </a:spcBef>
              <a:defRPr/>
            </a:pPr>
            <a:r>
              <a:rPr kumimoji="1" lang="en-US" altLang="zh-CN" sz="2400" dirty="0">
                <a:solidFill>
                  <a:srgbClr val="008AF2"/>
                </a:solidFill>
                <a:effectLst>
                  <a:outerShdw blurRad="38100" dist="38100" dir="2700000" algn="tl">
                    <a:srgbClr val="C0C0C0"/>
                  </a:outerShdw>
                </a:effectLst>
                <a:latin typeface="+mn-ea"/>
                <a:ea typeface="+mn-ea"/>
              </a:rPr>
              <a:t>    </a:t>
            </a:r>
            <a:r>
              <a:rPr kumimoji="1" lang="zh-CN" altLang="en-US" sz="2200" dirty="0">
                <a:effectLst>
                  <a:outerShdw blurRad="38100" dist="38100" dir="2700000" algn="tl">
                    <a:srgbClr val="C0C0C0"/>
                  </a:outerShdw>
                </a:effectLst>
                <a:latin typeface="+mn-ea"/>
                <a:ea typeface="+mn-ea"/>
              </a:rPr>
              <a:t>从作业进入系统起，直到作业全部运行完成出系统为止，中间所经历的时间。</a:t>
            </a:r>
            <a:endParaRPr kumimoji="1" lang="en-US" altLang="zh-CN" sz="2200" dirty="0">
              <a:effectLst>
                <a:outerShdw blurRad="38100" dist="38100" dir="2700000" algn="tl">
                  <a:srgbClr val="C0C0C0"/>
                </a:outerShdw>
              </a:effectLst>
              <a:latin typeface="+mn-ea"/>
              <a:ea typeface="+mn-ea"/>
            </a:endParaRPr>
          </a:p>
          <a:p>
            <a:pPr eaLnBrk="1" hangingPunct="1">
              <a:spcBef>
                <a:spcPct val="0"/>
              </a:spcBef>
              <a:defRPr/>
            </a:pPr>
            <a:endParaRPr kumimoji="1" lang="en-US" altLang="zh-CN" sz="800" dirty="0">
              <a:effectLst>
                <a:outerShdw blurRad="38100" dist="38100" dir="2700000" algn="tl">
                  <a:srgbClr val="C0C0C0"/>
                </a:outerShdw>
              </a:effectLst>
              <a:latin typeface="+mn-ea"/>
              <a:ea typeface="+mn-ea"/>
            </a:endParaRPr>
          </a:p>
          <a:p>
            <a:pPr eaLnBrk="1" hangingPunct="1">
              <a:spcBef>
                <a:spcPct val="0"/>
              </a:spcBef>
              <a:defRPr/>
            </a:pPr>
            <a:r>
              <a:rPr kumimoji="1" lang="zh-CN" altLang="en-US" sz="2200" dirty="0">
                <a:latin typeface="+mn-ea"/>
                <a:ea typeface="+mn-ea"/>
              </a:rPr>
              <a:t>    </a:t>
            </a:r>
            <a:r>
              <a:rPr kumimoji="1" lang="zh-CN" altLang="en-US" sz="2200" dirty="0">
                <a:solidFill>
                  <a:srgbClr val="FF0000"/>
                </a:solidFill>
                <a:latin typeface="+mn-ea"/>
                <a:ea typeface="+mn-ea"/>
              </a:rPr>
              <a:t>平均周转时间：</a:t>
            </a:r>
            <a:endParaRPr kumimoji="1" lang="en-US" altLang="zh-CN" sz="2200" dirty="0">
              <a:solidFill>
                <a:srgbClr val="FF0000"/>
              </a:solidFill>
              <a:latin typeface="+mn-ea"/>
              <a:ea typeface="+mn-ea"/>
            </a:endParaRPr>
          </a:p>
          <a:p>
            <a:pPr eaLnBrk="1" hangingPunct="1">
              <a:spcBef>
                <a:spcPct val="0"/>
              </a:spcBef>
              <a:defRPr/>
            </a:pPr>
            <a:endParaRPr kumimoji="1" lang="en-US" altLang="zh-CN" sz="1100" b="0" dirty="0">
              <a:latin typeface="Times New Roman" panose="02020603050405020304" pitchFamily="18" charset="0"/>
            </a:endParaRPr>
          </a:p>
          <a:p>
            <a:pPr marL="360045" eaLnBrk="1" hangingPunct="1">
              <a:spcBef>
                <a:spcPct val="0"/>
              </a:spcBef>
              <a:buFont typeface="Wingdings" panose="05000000000000000000" pitchFamily="2" charset="2"/>
              <a:buChar char="l"/>
              <a:defRPr/>
            </a:pPr>
            <a:r>
              <a:rPr kumimoji="1" lang="zh-CN" altLang="en-US" sz="2400" dirty="0" smtClean="0">
                <a:solidFill>
                  <a:srgbClr val="008AF2"/>
                </a:solidFill>
                <a:effectLst>
                  <a:outerShdw blurRad="38100" dist="38100" dir="2700000" algn="tl">
                    <a:srgbClr val="C0C0C0"/>
                  </a:outerShdw>
                </a:effectLst>
                <a:latin typeface="+mn-ea"/>
                <a:ea typeface="+mn-ea"/>
              </a:rPr>
              <a:t> 带权</a:t>
            </a:r>
            <a:r>
              <a:rPr kumimoji="1" lang="zh-CN" altLang="en-US" sz="2400" dirty="0">
                <a:solidFill>
                  <a:srgbClr val="008AF2"/>
                </a:solidFill>
                <a:effectLst>
                  <a:outerShdw blurRad="38100" dist="38100" dir="2700000" algn="tl">
                    <a:srgbClr val="C0C0C0"/>
                  </a:outerShdw>
                </a:effectLst>
                <a:latin typeface="+mn-ea"/>
                <a:ea typeface="+mn-ea"/>
              </a:rPr>
              <a:t>周转时间</a:t>
            </a:r>
            <a:endParaRPr kumimoji="1" lang="en-US" altLang="zh-CN" sz="2400" dirty="0">
              <a:solidFill>
                <a:srgbClr val="008AF2"/>
              </a:solidFill>
              <a:effectLst>
                <a:outerShdw blurRad="38100" dist="38100" dir="2700000" algn="tl">
                  <a:srgbClr val="C0C0C0"/>
                </a:outerShdw>
              </a:effectLst>
              <a:latin typeface="+mn-ea"/>
              <a:ea typeface="+mn-ea"/>
            </a:endParaRPr>
          </a:p>
          <a:p>
            <a:pPr eaLnBrk="1" hangingPunct="1">
              <a:spcBef>
                <a:spcPct val="0"/>
              </a:spcBef>
              <a:defRPr/>
            </a:pPr>
            <a:r>
              <a:rPr kumimoji="1" lang="zh-CN" altLang="en-US" sz="2400" dirty="0">
                <a:solidFill>
                  <a:srgbClr val="0000FF"/>
                </a:solidFill>
                <a:latin typeface="Times New Roman" panose="02020603050405020304" pitchFamily="18" charset="0"/>
              </a:rPr>
              <a:t> </a:t>
            </a:r>
            <a:r>
              <a:rPr kumimoji="1" lang="zh-CN" altLang="en-US" sz="2200" dirty="0">
                <a:solidFill>
                  <a:srgbClr val="0000FF"/>
                </a:solidFill>
                <a:latin typeface="Times New Roman" panose="02020603050405020304" pitchFamily="18" charset="0"/>
              </a:rPr>
              <a:t>问题思考：</a:t>
            </a:r>
            <a:endParaRPr kumimoji="1" lang="en-US" altLang="zh-CN" sz="2200" dirty="0">
              <a:effectLst>
                <a:outerShdw blurRad="38100" dist="38100" dir="2700000" algn="tl">
                  <a:srgbClr val="C0C0C0"/>
                </a:outerShdw>
              </a:effectLst>
              <a:latin typeface="+mn-ea"/>
              <a:ea typeface="+mn-ea"/>
            </a:endParaRPr>
          </a:p>
        </p:txBody>
      </p:sp>
      <p:sp>
        <p:nvSpPr>
          <p:cNvPr id="4" name="Rectangle 4"/>
          <p:cNvSpPr>
            <a:spLocks noChangeArrowheads="1"/>
          </p:cNvSpPr>
          <p:nvPr/>
        </p:nvSpPr>
        <p:spPr bwMode="auto">
          <a:xfrm>
            <a:off x="4139952" y="44626"/>
            <a:ext cx="4824536" cy="584775"/>
          </a:xfrm>
          <a:prstGeom prst="rect">
            <a:avLst/>
          </a:prstGeom>
          <a:noFill/>
          <a:ln>
            <a:noFill/>
          </a:ln>
          <a:effectLst/>
        </p:spPr>
        <p:txBody>
          <a:bodyPr wrap="square">
            <a:spAutoFit/>
          </a:bodyPr>
          <a:lstStyle/>
          <a:p>
            <a:pPr eaLnBrk="1" hangingPunct="1">
              <a:spcBef>
                <a:spcPct val="0"/>
              </a:spcBef>
              <a:defRPr/>
            </a:pPr>
            <a:r>
              <a:rPr lang="en-US" altLang="zh-CN" sz="3200" dirty="0" smtClean="0">
                <a:solidFill>
                  <a:srgbClr val="0000FF"/>
                </a:solidFill>
                <a:effectLst>
                  <a:outerShdw blurRad="38100" dist="38100" dir="2700000" algn="tl">
                    <a:srgbClr val="C0C0C0"/>
                  </a:outerShdw>
                </a:effectLst>
                <a:latin typeface="Times New Roman" panose="02020603050405020304" pitchFamily="18" charset="0"/>
              </a:rPr>
              <a:t>3.5.1 </a:t>
            </a:r>
            <a:r>
              <a:rPr lang="zh-CN" altLang="en-US" sz="3200" dirty="0" smtClean="0">
                <a:solidFill>
                  <a:srgbClr val="0000FF"/>
                </a:solidFill>
                <a:effectLst>
                  <a:outerShdw blurRad="38100" dist="38100" dir="2700000" algn="tl">
                    <a:srgbClr val="C0C0C0"/>
                  </a:outerShdw>
                </a:effectLst>
                <a:latin typeface="Times New Roman" panose="02020603050405020304" pitchFamily="18" charset="0"/>
              </a:rPr>
              <a:t>进程调度的基本概念</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graphicFrame>
        <p:nvGraphicFramePr>
          <p:cNvPr id="2" name="对象 1"/>
          <p:cNvGraphicFramePr>
            <a:graphicFrameLocks noChangeAspect="1"/>
          </p:cNvGraphicFramePr>
          <p:nvPr/>
        </p:nvGraphicFramePr>
        <p:xfrm>
          <a:off x="3397250" y="2420937"/>
          <a:ext cx="2133600" cy="1147763"/>
        </p:xfrm>
        <a:graphic>
          <a:graphicData uri="http://schemas.openxmlformats.org/presentationml/2006/ole">
            <mc:AlternateContent xmlns:mc="http://schemas.openxmlformats.org/markup-compatibility/2006">
              <mc:Choice xmlns:v="urn:schemas-microsoft-com:vml" Requires="v">
                <p:oleObj spid="_x0000_s226446" name="Equation" r:id="rId1" imgW="850900" imgH="457200" progId="Equation.3">
                  <p:embed/>
                </p:oleObj>
              </mc:Choice>
              <mc:Fallback>
                <p:oleObj name="Equation" r:id="rId1" imgW="850900" imgH="457200" progId="Equation.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250" y="2420937"/>
                        <a:ext cx="2133600" cy="1147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custDataLst>
              <p:tags r:id="rId3"/>
            </p:custDataLst>
          </p:nvPr>
        </p:nvGraphicFramePr>
        <p:xfrm>
          <a:off x="2178050" y="3789363"/>
          <a:ext cx="4532312" cy="1189041"/>
        </p:xfrm>
        <a:graphic>
          <a:graphicData uri="http://schemas.openxmlformats.org/drawingml/2006/table">
            <a:tbl>
              <a:tblPr firstRow="1" bandRow="1">
                <a:tableStyleId>{5C22544A-7EE6-4342-B048-85BDC9FD1C3A}</a:tableStyleId>
              </a:tblPr>
              <a:tblGrid>
                <a:gridCol w="963669"/>
                <a:gridCol w="1860599"/>
                <a:gridCol w="1708044"/>
              </a:tblGrid>
              <a:tr h="396347">
                <a:tc>
                  <a:txBody>
                    <a:bodyPr/>
                    <a:lstStyle/>
                    <a:p>
                      <a:r>
                        <a:rPr lang="zh-CN" altLang="en-US" sz="2000" dirty="0" smtClean="0"/>
                        <a:t>作业名</a:t>
                      </a:r>
                      <a:endParaRPr lang="zh-CN" altLang="en-US" sz="2000" dirty="0"/>
                    </a:p>
                  </a:txBody>
                  <a:tcPr marL="91467" marR="91467" marT="45732" marB="45732"/>
                </a:tc>
                <a:tc>
                  <a:txBody>
                    <a:bodyPr/>
                    <a:lstStyle/>
                    <a:p>
                      <a:r>
                        <a:rPr lang="zh-CN" altLang="en-US" sz="2000" dirty="0" smtClean="0"/>
                        <a:t>需要执行时间</a:t>
                      </a:r>
                      <a:endParaRPr lang="zh-CN" altLang="en-US" sz="2000" dirty="0"/>
                    </a:p>
                  </a:txBody>
                  <a:tcPr marL="91467" marR="91467" marT="45732" marB="45732"/>
                </a:tc>
                <a:tc>
                  <a:txBody>
                    <a:bodyPr/>
                    <a:lstStyle/>
                    <a:p>
                      <a:r>
                        <a:rPr lang="zh-CN" altLang="en-US" sz="2000" dirty="0" smtClean="0"/>
                        <a:t>周转时间</a:t>
                      </a:r>
                      <a:endParaRPr lang="zh-CN" altLang="en-US" sz="2000" dirty="0"/>
                    </a:p>
                  </a:txBody>
                  <a:tcPr marL="91467" marR="91467" marT="45732" marB="45732"/>
                </a:tc>
              </a:tr>
              <a:tr h="396347">
                <a:tc>
                  <a:txBody>
                    <a:bodyPr/>
                    <a:lstStyle/>
                    <a:p>
                      <a:r>
                        <a:rPr lang="en-US" altLang="zh-CN" sz="2000" dirty="0" smtClean="0"/>
                        <a:t>J1</a:t>
                      </a:r>
                      <a:endParaRPr lang="zh-CN" altLang="en-US" sz="2000" dirty="0"/>
                    </a:p>
                  </a:txBody>
                  <a:tcPr marL="91467" marR="91467" marT="45732" marB="45732"/>
                </a:tc>
                <a:tc>
                  <a:txBody>
                    <a:bodyPr/>
                    <a:lstStyle/>
                    <a:p>
                      <a:r>
                        <a:rPr lang="en-US" altLang="zh-CN" sz="2000" dirty="0" smtClean="0"/>
                        <a:t>10ms</a:t>
                      </a:r>
                      <a:endParaRPr lang="zh-CN" altLang="en-US" sz="2000" dirty="0"/>
                    </a:p>
                  </a:txBody>
                  <a:tcPr marL="91467" marR="91467" marT="45732" marB="45732"/>
                </a:tc>
                <a:tc>
                  <a:txBody>
                    <a:bodyPr/>
                    <a:lstStyle/>
                    <a:p>
                      <a:r>
                        <a:rPr lang="en-US" altLang="zh-CN" sz="2000" dirty="0" smtClean="0"/>
                        <a:t>200s</a:t>
                      </a:r>
                      <a:endParaRPr lang="zh-CN" altLang="en-US" sz="2000" dirty="0"/>
                    </a:p>
                  </a:txBody>
                  <a:tcPr marL="91467" marR="91467" marT="45732" marB="45732"/>
                </a:tc>
              </a:tr>
              <a:tr h="396347">
                <a:tc>
                  <a:txBody>
                    <a:bodyPr/>
                    <a:lstStyle/>
                    <a:p>
                      <a:r>
                        <a:rPr lang="en-US" altLang="zh-CN" sz="2000" dirty="0" smtClean="0"/>
                        <a:t>J2</a:t>
                      </a:r>
                      <a:endParaRPr lang="zh-CN" altLang="en-US" sz="2000" dirty="0"/>
                    </a:p>
                  </a:txBody>
                  <a:tcPr marL="91467" marR="91467" marT="45732" marB="45732"/>
                </a:tc>
                <a:tc>
                  <a:txBody>
                    <a:bodyPr/>
                    <a:lstStyle/>
                    <a:p>
                      <a:r>
                        <a:rPr lang="en-US" altLang="zh-CN" sz="2000" dirty="0" smtClean="0"/>
                        <a:t>200s</a:t>
                      </a:r>
                      <a:endParaRPr lang="zh-CN" altLang="en-US" sz="2000" dirty="0"/>
                    </a:p>
                  </a:txBody>
                  <a:tcPr marL="91467" marR="91467" marT="45732" marB="45732"/>
                </a:tc>
                <a:tc>
                  <a:txBody>
                    <a:bodyPr/>
                    <a:lstStyle/>
                    <a:p>
                      <a:r>
                        <a:rPr lang="en-US" altLang="zh-CN" sz="2000" dirty="0" smtClean="0"/>
                        <a:t>300s</a:t>
                      </a:r>
                      <a:endParaRPr lang="zh-CN" altLang="en-US" sz="2000" dirty="0"/>
                    </a:p>
                  </a:txBody>
                  <a:tcPr marL="91467" marR="91467" marT="45732" marB="45732"/>
                </a:tc>
              </a:tr>
            </a:tbl>
          </a:graphicData>
        </a:graphic>
      </p:graphicFrame>
      <p:graphicFrame>
        <p:nvGraphicFramePr>
          <p:cNvPr id="7" name="表格 6"/>
          <p:cNvGraphicFramePr>
            <a:graphicFrameLocks noGrp="1"/>
          </p:cNvGraphicFramePr>
          <p:nvPr/>
        </p:nvGraphicFramePr>
        <p:xfrm>
          <a:off x="6710363" y="3789363"/>
          <a:ext cx="1822450" cy="1189041"/>
        </p:xfrm>
        <a:graphic>
          <a:graphicData uri="http://schemas.openxmlformats.org/drawingml/2006/table">
            <a:tbl>
              <a:tblPr firstRow="1" bandRow="1">
                <a:tableStyleId>{5C22544A-7EE6-4342-B048-85BDC9FD1C3A}</a:tableStyleId>
              </a:tblPr>
              <a:tblGrid>
                <a:gridCol w="1822450"/>
              </a:tblGrid>
              <a:tr h="396347">
                <a:tc>
                  <a:txBody>
                    <a:bodyPr/>
                    <a:lstStyle/>
                    <a:p>
                      <a:r>
                        <a:rPr lang="zh-CN" altLang="en-US" sz="2000" dirty="0" smtClean="0"/>
                        <a:t>带权周转时间</a:t>
                      </a:r>
                      <a:endParaRPr lang="zh-CN" altLang="en-US" sz="2000" dirty="0"/>
                    </a:p>
                  </a:txBody>
                  <a:tcPr marL="91369" marR="91369" marT="45732" marB="45732"/>
                </a:tc>
              </a:tr>
              <a:tr h="396347">
                <a:tc>
                  <a:txBody>
                    <a:bodyPr/>
                    <a:lstStyle/>
                    <a:p>
                      <a:r>
                        <a:rPr lang="en-US" altLang="zh-CN" sz="2000" dirty="0" smtClean="0"/>
                        <a:t>20000</a:t>
                      </a:r>
                      <a:endParaRPr lang="zh-CN" altLang="en-US" sz="2000" dirty="0"/>
                    </a:p>
                  </a:txBody>
                  <a:tcPr marL="91369" marR="91369" marT="45732" marB="45732"/>
                </a:tc>
              </a:tr>
              <a:tr h="396347">
                <a:tc>
                  <a:txBody>
                    <a:bodyPr/>
                    <a:lstStyle/>
                    <a:p>
                      <a:r>
                        <a:rPr lang="en-US" altLang="zh-CN" sz="2000" dirty="0" smtClean="0"/>
                        <a:t>1.5</a:t>
                      </a:r>
                      <a:endParaRPr lang="zh-CN" altLang="en-US" sz="2000" dirty="0"/>
                    </a:p>
                  </a:txBody>
                  <a:tcPr marL="91369" marR="91369" marT="45732" marB="45732"/>
                </a:tc>
              </a:tr>
            </a:tbl>
          </a:graphicData>
        </a:graphic>
      </p:graphicFrame>
      <p:sp>
        <p:nvSpPr>
          <p:cNvPr id="8" name="Text Box 32"/>
          <p:cNvSpPr txBox="1">
            <a:spLocks noChangeArrowheads="1"/>
          </p:cNvSpPr>
          <p:nvPr/>
        </p:nvSpPr>
        <p:spPr bwMode="auto">
          <a:xfrm>
            <a:off x="273050" y="5084763"/>
            <a:ext cx="8331200" cy="815416"/>
          </a:xfrm>
          <a:prstGeom prst="rect">
            <a:avLst/>
          </a:prstGeom>
          <a:noFill/>
          <a:ln>
            <a:noFill/>
          </a:ln>
          <a:effectLst/>
        </p:spPr>
        <p:txBody>
          <a:bodyPr>
            <a:spAutoFit/>
          </a:bodyPr>
          <a:lstStyle>
            <a:lvl1pPr>
              <a:defRPr sz="3200" b="1">
                <a:solidFill>
                  <a:srgbClr val="FFFFFF"/>
                </a:solidFill>
                <a:latin typeface="宋体" panose="02010600030101010101" pitchFamily="2" charset="-122"/>
                <a:ea typeface="宋体" panose="02010600030101010101" pitchFamily="2" charset="-122"/>
              </a:defRPr>
            </a:lvl1pPr>
            <a:lvl2pPr marL="742950" indent="-285750">
              <a:defRPr sz="3200" b="1">
                <a:solidFill>
                  <a:srgbClr val="FFFFFF"/>
                </a:solidFill>
                <a:latin typeface="宋体" panose="02010600030101010101" pitchFamily="2" charset="-122"/>
                <a:ea typeface="宋体" panose="02010600030101010101" pitchFamily="2" charset="-122"/>
              </a:defRPr>
            </a:lvl2pPr>
            <a:lvl3pPr marL="1143000" indent="-228600">
              <a:defRPr sz="3200" b="1">
                <a:solidFill>
                  <a:srgbClr val="FFFFFF"/>
                </a:solidFill>
                <a:latin typeface="宋体" panose="02010600030101010101" pitchFamily="2" charset="-122"/>
                <a:ea typeface="宋体" panose="02010600030101010101" pitchFamily="2" charset="-122"/>
              </a:defRPr>
            </a:lvl3pPr>
            <a:lvl4pPr marL="1600200" indent="-228600">
              <a:defRPr sz="3200" b="1">
                <a:solidFill>
                  <a:srgbClr val="FFFFFF"/>
                </a:solidFill>
                <a:latin typeface="宋体" panose="02010600030101010101" pitchFamily="2" charset="-122"/>
                <a:ea typeface="宋体" panose="02010600030101010101" pitchFamily="2" charset="-122"/>
              </a:defRPr>
            </a:lvl4pPr>
            <a:lvl5pPr marL="2057400" indent="-228600">
              <a:defRPr sz="3200" b="1">
                <a:solidFill>
                  <a:srgbClr val="FFFFFF"/>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rgbClr val="FF00FF"/>
              </a:buClr>
              <a:defRPr sz="3200" b="1">
                <a:solidFill>
                  <a:srgbClr val="FFFFFF"/>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rgbClr val="FF00FF"/>
              </a:buClr>
              <a:defRPr sz="3200" b="1">
                <a:solidFill>
                  <a:srgbClr val="FFFFFF"/>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rgbClr val="FF00FF"/>
              </a:buClr>
              <a:defRPr sz="3200" b="1">
                <a:solidFill>
                  <a:srgbClr val="FFFFFF"/>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rgbClr val="FF00FF"/>
              </a:buClr>
              <a:defRPr sz="3200" b="1">
                <a:solidFill>
                  <a:srgbClr val="FFFFFF"/>
                </a:solidFill>
                <a:latin typeface="宋体" panose="02010600030101010101" pitchFamily="2" charset="-122"/>
                <a:ea typeface="宋体" panose="02010600030101010101" pitchFamily="2" charset="-122"/>
              </a:defRPr>
            </a:lvl9pPr>
          </a:lstStyle>
          <a:p>
            <a:pPr algn="just" eaLnBrk="1" hangingPunct="1">
              <a:lnSpc>
                <a:spcPct val="114000"/>
              </a:lnSpc>
              <a:spcBef>
                <a:spcPct val="50000"/>
              </a:spcBef>
              <a:defRPr/>
            </a:pPr>
            <a:r>
              <a:rPr kumimoji="1" lang="zh-CN" altLang="en-US" sz="2200" dirty="0" smtClean="0">
                <a:solidFill>
                  <a:schemeClr val="tx1"/>
                </a:solidFill>
                <a:latin typeface="+mn-ea"/>
                <a:ea typeface="+mn-ea"/>
              </a:rPr>
              <a:t>作业的周转时间</a:t>
            </a:r>
            <a:r>
              <a:rPr kumimoji="1" lang="en-US" altLang="zh-CN" sz="2200" i="1" dirty="0" smtClean="0">
                <a:solidFill>
                  <a:schemeClr val="tx1"/>
                </a:solidFill>
                <a:latin typeface="+mn-ea"/>
                <a:ea typeface="+mn-ea"/>
              </a:rPr>
              <a:t>T</a:t>
            </a:r>
            <a:r>
              <a:rPr kumimoji="1" lang="zh-CN" altLang="en-US" sz="2200" dirty="0" smtClean="0">
                <a:solidFill>
                  <a:schemeClr val="tx1"/>
                </a:solidFill>
                <a:latin typeface="+mn-ea"/>
                <a:ea typeface="+mn-ea"/>
              </a:rPr>
              <a:t>与系统为它提供服务的时间</a:t>
            </a:r>
            <a:r>
              <a:rPr kumimoji="1" lang="en-US" altLang="zh-CN" sz="2200" i="1" dirty="0" smtClean="0">
                <a:solidFill>
                  <a:schemeClr val="tx1"/>
                </a:solidFill>
                <a:latin typeface="+mn-ea"/>
                <a:ea typeface="+mn-ea"/>
              </a:rPr>
              <a:t>T</a:t>
            </a:r>
            <a:r>
              <a:rPr kumimoji="1" lang="en-US" altLang="zh-CN" sz="2200" baseline="-25000" dirty="0" smtClean="0">
                <a:solidFill>
                  <a:schemeClr val="tx1"/>
                </a:solidFill>
                <a:latin typeface="+mn-ea"/>
                <a:ea typeface="+mn-ea"/>
              </a:rPr>
              <a:t>S</a:t>
            </a:r>
            <a:r>
              <a:rPr kumimoji="1" lang="zh-CN" altLang="en-US" sz="2200" dirty="0" smtClean="0">
                <a:solidFill>
                  <a:schemeClr val="tx1"/>
                </a:solidFill>
                <a:latin typeface="+mn-ea"/>
                <a:ea typeface="+mn-ea"/>
              </a:rPr>
              <a:t>之比，即</a:t>
            </a:r>
            <a:r>
              <a:rPr kumimoji="1" lang="en-US" altLang="zh-CN" sz="2200" i="1" dirty="0" smtClean="0">
                <a:solidFill>
                  <a:schemeClr val="tx1"/>
                </a:solidFill>
                <a:latin typeface="+mn-ea"/>
                <a:ea typeface="+mn-ea"/>
              </a:rPr>
              <a:t>W</a:t>
            </a:r>
            <a:r>
              <a:rPr kumimoji="1" lang="en-US" altLang="zh-CN" sz="2200" dirty="0" smtClean="0">
                <a:solidFill>
                  <a:schemeClr val="tx1"/>
                </a:solidFill>
                <a:latin typeface="+mn-ea"/>
                <a:ea typeface="+mn-ea"/>
              </a:rPr>
              <a:t>=</a:t>
            </a:r>
            <a:r>
              <a:rPr kumimoji="1" lang="en-US" altLang="zh-CN" sz="2200" i="1" dirty="0" smtClean="0">
                <a:solidFill>
                  <a:schemeClr val="tx1"/>
                </a:solidFill>
                <a:latin typeface="+mn-ea"/>
                <a:ea typeface="+mn-ea"/>
              </a:rPr>
              <a:t>T/T</a:t>
            </a:r>
            <a:r>
              <a:rPr kumimoji="1" lang="en-US" altLang="zh-CN" sz="2200" i="1" baseline="-25000" dirty="0" smtClean="0">
                <a:solidFill>
                  <a:schemeClr val="tx1"/>
                </a:solidFill>
                <a:latin typeface="+mn-ea"/>
                <a:ea typeface="+mn-ea"/>
              </a:rPr>
              <a:t>S</a:t>
            </a:r>
            <a:r>
              <a:rPr kumimoji="1" lang="zh-CN" altLang="en-US" sz="2200" dirty="0" smtClean="0">
                <a:solidFill>
                  <a:schemeClr val="tx1"/>
                </a:solidFill>
                <a:latin typeface="+mn-ea"/>
                <a:ea typeface="+mn-ea"/>
              </a:rPr>
              <a:t>，称为带权周转时间。</a:t>
            </a:r>
            <a:endParaRPr kumimoji="1" lang="en-US" altLang="zh-CN" sz="2200" dirty="0" smtClean="0">
              <a:solidFill>
                <a:schemeClr val="tx1"/>
              </a:solidFill>
              <a:latin typeface="+mn-ea"/>
              <a:ea typeface="+mn-ea"/>
            </a:endParaRPr>
          </a:p>
        </p:txBody>
      </p:sp>
      <p:graphicFrame>
        <p:nvGraphicFramePr>
          <p:cNvPr id="3" name="对象 2"/>
          <p:cNvGraphicFramePr>
            <a:graphicFrameLocks noChangeAspect="1"/>
          </p:cNvGraphicFramePr>
          <p:nvPr/>
        </p:nvGraphicFramePr>
        <p:xfrm>
          <a:off x="3779839" y="5661025"/>
          <a:ext cx="2232025" cy="1133475"/>
        </p:xfrm>
        <a:graphic>
          <a:graphicData uri="http://schemas.openxmlformats.org/presentationml/2006/ole">
            <mc:AlternateContent xmlns:mc="http://schemas.openxmlformats.org/markup-compatibility/2006">
              <mc:Choice xmlns:v="urn:schemas-microsoft-com:vml" Requires="v">
                <p:oleObj spid="_x0000_s226447" name="Microsoft 公式 3.0" r:id="rId4" imgW="951865" imgH="482600" progId="Equation.3">
                  <p:embed/>
                </p:oleObj>
              </mc:Choice>
              <mc:Fallback>
                <p:oleObj name="Microsoft 公式 3.0" r:id="rId4" imgW="951865" imgH="482600" progId="Equation.3">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9" y="5661025"/>
                        <a:ext cx="2232025"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323528" y="404664"/>
            <a:ext cx="4248472" cy="738664"/>
          </a:xfrm>
          <a:prstGeom prst="rect">
            <a:avLst/>
          </a:prstGeom>
        </p:spPr>
        <p:txBody>
          <a:bodyPr wrap="square">
            <a:spAutoFit/>
          </a:bodyPr>
          <a:lstStyle/>
          <a:p>
            <a:pPr eaLnBrk="1" hangingPunct="1">
              <a:lnSpc>
                <a:spcPct val="150000"/>
              </a:lnSpc>
              <a:spcBef>
                <a:spcPct val="0"/>
              </a:spcBef>
              <a:defRPr/>
            </a:pPr>
            <a:r>
              <a:rPr kumimoji="1" lang="en-US" altLang="zh-CN" sz="2800" dirty="0" smtClean="0">
                <a:solidFill>
                  <a:srgbClr val="C00000"/>
                </a:solidFill>
                <a:effectLst>
                  <a:outerShdw blurRad="38100" dist="38100" dir="2700000" algn="tl">
                    <a:srgbClr val="C0C0C0"/>
                  </a:outerShdw>
                </a:effectLst>
                <a:latin typeface="+mn-ea"/>
              </a:rPr>
              <a:t>7.</a:t>
            </a:r>
            <a:r>
              <a:rPr kumimoji="1" lang="zh-CN" altLang="en-US" sz="2800" dirty="0" smtClean="0">
                <a:solidFill>
                  <a:srgbClr val="C00000"/>
                </a:solidFill>
                <a:effectLst>
                  <a:outerShdw blurRad="38100" dist="38100" dir="2700000" algn="tl">
                    <a:srgbClr val="C0C0C0"/>
                  </a:outerShdw>
                </a:effectLst>
                <a:latin typeface="+mn-ea"/>
              </a:rPr>
              <a:t>调度性能的评价指标</a:t>
            </a:r>
            <a:r>
              <a:rPr kumimoji="1" lang="en-US" altLang="zh-CN" sz="2800" dirty="0" smtClean="0">
                <a:solidFill>
                  <a:srgbClr val="C00000"/>
                </a:solidFill>
                <a:effectLst>
                  <a:outerShdw blurRad="38100" dist="38100" dir="2700000" algn="tl">
                    <a:srgbClr val="C0C0C0"/>
                  </a:outerShdw>
                </a:effectLst>
                <a:latin typeface="+mn-ea"/>
              </a:rPr>
              <a:t>:</a:t>
            </a:r>
            <a:endParaRPr kumimoji="1" lang="en-US" altLang="zh-CN" sz="2800" dirty="0" smtClean="0">
              <a:solidFill>
                <a:srgbClr val="C00000"/>
              </a:solidFill>
              <a:effectLst>
                <a:outerShdw blurRad="38100" dist="38100" dir="2700000" algn="tl">
                  <a:srgbClr val="C0C0C0"/>
                </a:outerShdw>
              </a:effectLst>
              <a:latin typeface="+mn-ea"/>
            </a:endParaRPr>
          </a:p>
        </p:txBody>
      </p:sp>
      <p:sp>
        <p:nvSpPr>
          <p:cNvPr id="11" name="矩形 10"/>
          <p:cNvSpPr/>
          <p:nvPr/>
        </p:nvSpPr>
        <p:spPr>
          <a:xfrm>
            <a:off x="1043608" y="5949280"/>
            <a:ext cx="2638864" cy="400110"/>
          </a:xfrm>
          <a:prstGeom prst="rect">
            <a:avLst/>
          </a:prstGeom>
        </p:spPr>
        <p:txBody>
          <a:bodyPr wrap="none">
            <a:spAutoFit/>
          </a:bodyPr>
          <a:lstStyle/>
          <a:p>
            <a:r>
              <a:rPr kumimoji="1" lang="zh-CN" altLang="en-US" dirty="0" smtClean="0">
                <a:latin typeface="+mn-ea"/>
              </a:rPr>
              <a:t> </a:t>
            </a:r>
            <a:r>
              <a:rPr kumimoji="1" lang="zh-CN" altLang="en-US" dirty="0" smtClean="0">
                <a:solidFill>
                  <a:srgbClr val="FF0000"/>
                </a:solidFill>
                <a:latin typeface="+mn-ea"/>
              </a:rPr>
              <a:t>平均带权周转时间</a:t>
            </a:r>
            <a:r>
              <a:rPr kumimoji="1" lang="en-US" altLang="zh-CN" dirty="0" smtClean="0">
                <a:solidFill>
                  <a:srgbClr val="FF0000"/>
                </a:solidFill>
                <a:latin typeface="+mn-ea"/>
              </a:rPr>
              <a:t>: </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7780">
                                            <p:txEl>
                                              <p:pRg st="4" end="4"/>
                                            </p:txEl>
                                          </p:spTgt>
                                        </p:tgtEl>
                                        <p:attrNameLst>
                                          <p:attrName>style.visibility</p:attrName>
                                        </p:attrNameLst>
                                      </p:cBhvr>
                                      <p:to>
                                        <p:strVal val="visible"/>
                                      </p:to>
                                    </p:set>
                                    <p:animEffect transition="in" filter="barn(inVertical)">
                                      <p:cBhvr>
                                        <p:cTn id="7" dur="500"/>
                                        <p:tgtEl>
                                          <p:spTgt spid="117780">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7780">
                                            <p:txEl>
                                              <p:pRg st="6" end="6"/>
                                            </p:txEl>
                                          </p:spTgt>
                                        </p:tgtEl>
                                        <p:attrNameLst>
                                          <p:attrName>style.visibility</p:attrName>
                                        </p:attrNameLst>
                                      </p:cBhvr>
                                      <p:to>
                                        <p:strVal val="visible"/>
                                      </p:to>
                                    </p:set>
                                    <p:animEffect transition="in" filter="barn(inVertical)">
                                      <p:cBhvr>
                                        <p:cTn id="17" dur="500"/>
                                        <p:tgtEl>
                                          <p:spTgt spid="117780">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7780">
                                            <p:txEl>
                                              <p:pRg st="7" end="7"/>
                                            </p:txEl>
                                          </p:spTgt>
                                        </p:tgtEl>
                                        <p:attrNameLst>
                                          <p:attrName>style.visibility</p:attrName>
                                        </p:attrNameLst>
                                      </p:cBhvr>
                                      <p:to>
                                        <p:strVal val="visible"/>
                                      </p:to>
                                    </p:set>
                                    <p:animEffect transition="in" filter="barn(inVertical)">
                                      <p:cBhvr>
                                        <p:cTn id="22" dur="500"/>
                                        <p:tgtEl>
                                          <p:spTgt spid="117780">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box(in)">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i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ox(in)">
                                      <p:cBhvr>
                                        <p:cTn id="42" dur="500"/>
                                        <p:tgtEl>
                                          <p:spTgt spid="3"/>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ox(in)">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3" name="Rectangle 7"/>
          <p:cNvSpPr>
            <a:spLocks noChangeArrowheads="1"/>
          </p:cNvSpPr>
          <p:nvPr/>
        </p:nvSpPr>
        <p:spPr bwMode="auto">
          <a:xfrm>
            <a:off x="395536" y="1268760"/>
            <a:ext cx="8424936" cy="1292662"/>
          </a:xfrm>
          <a:prstGeom prst="rect">
            <a:avLst/>
          </a:prstGeom>
          <a:noFill/>
          <a:ln>
            <a:noFill/>
          </a:ln>
          <a:effectLst/>
        </p:spPr>
        <p:txBody>
          <a:bodyPr wrap="square">
            <a:spAutoFit/>
          </a:bodyPr>
          <a:lstStyle/>
          <a:p>
            <a:pPr eaLnBrk="1" hangingPunct="1">
              <a:lnSpc>
                <a:spcPct val="150000"/>
              </a:lnSpc>
              <a:spcBef>
                <a:spcPct val="0"/>
              </a:spcBef>
              <a:defRPr/>
            </a:pPr>
            <a:r>
              <a:rPr kumimoji="1" lang="en-US" altLang="zh-CN" sz="2800" dirty="0" smtClean="0">
                <a:solidFill>
                  <a:srgbClr val="C00000"/>
                </a:solidFill>
                <a:effectLst>
                  <a:outerShdw blurRad="38100" dist="38100" dir="2700000" algn="tl">
                    <a:srgbClr val="C0C0C0"/>
                  </a:outerShdw>
                </a:effectLst>
                <a:latin typeface="+mn-ea"/>
                <a:ea typeface="+mn-ea"/>
              </a:rPr>
              <a:t>8.</a:t>
            </a:r>
            <a:r>
              <a:rPr kumimoji="1" lang="zh-CN" altLang="en-US" sz="2800" dirty="0" smtClean="0">
                <a:solidFill>
                  <a:srgbClr val="C00000"/>
                </a:solidFill>
                <a:effectLst>
                  <a:outerShdw blurRad="38100" dist="38100" dir="2700000" algn="tl">
                    <a:srgbClr val="C0C0C0"/>
                  </a:outerShdw>
                </a:effectLst>
                <a:latin typeface="+mn-ea"/>
                <a:ea typeface="+mn-ea"/>
              </a:rPr>
              <a:t>设计调度方式及算法时的矛盾问题</a:t>
            </a:r>
            <a:r>
              <a:rPr kumimoji="1" lang="en-US" altLang="zh-CN" sz="2800" dirty="0" smtClean="0">
                <a:solidFill>
                  <a:srgbClr val="C00000"/>
                </a:solidFill>
                <a:effectLst>
                  <a:outerShdw blurRad="38100" dist="38100" dir="2700000" algn="tl">
                    <a:srgbClr val="C0C0C0"/>
                  </a:outerShdw>
                </a:effectLst>
                <a:latin typeface="+mn-ea"/>
                <a:ea typeface="+mn-ea"/>
              </a:rPr>
              <a:t>:</a:t>
            </a:r>
            <a:endParaRPr kumimoji="1" lang="en-US" altLang="zh-CN" sz="2800" dirty="0" smtClean="0">
              <a:solidFill>
                <a:srgbClr val="C00000"/>
              </a:solidFill>
              <a:effectLst>
                <a:outerShdw blurRad="38100" dist="38100" dir="2700000" algn="tl">
                  <a:srgbClr val="C0C0C0"/>
                </a:outerShdw>
              </a:effectLst>
              <a:latin typeface="+mn-ea"/>
              <a:ea typeface="+mn-ea"/>
            </a:endParaRPr>
          </a:p>
          <a:p>
            <a:pPr eaLnBrk="1" hangingPunct="1">
              <a:lnSpc>
                <a:spcPct val="150000"/>
              </a:lnSpc>
              <a:spcBef>
                <a:spcPct val="0"/>
              </a:spcBef>
              <a:buFont typeface="Wingdings" panose="05000000000000000000" pitchFamily="2" charset="2"/>
              <a:buChar char="n"/>
              <a:defRPr/>
            </a:pPr>
            <a:r>
              <a:rPr lang="zh-CN" altLang="en-US" sz="2400" dirty="0" smtClean="0">
                <a:solidFill>
                  <a:srgbClr val="7030A0"/>
                </a:solidFill>
              </a:rPr>
              <a:t> 响应时间短与公平性之间的矛盾</a:t>
            </a:r>
            <a:endParaRPr lang="zh-CN" altLang="en-US" sz="2400" dirty="0" smtClean="0">
              <a:solidFill>
                <a:srgbClr val="7030A0"/>
              </a:solidFill>
            </a:endParaRPr>
          </a:p>
        </p:txBody>
      </p:sp>
      <p:sp>
        <p:nvSpPr>
          <p:cNvPr id="4" name="Rectangle 2"/>
          <p:cNvSpPr>
            <a:spLocks noChangeArrowheads="1"/>
          </p:cNvSpPr>
          <p:nvPr/>
        </p:nvSpPr>
        <p:spPr bwMode="auto">
          <a:xfrm>
            <a:off x="2268539" y="44624"/>
            <a:ext cx="5267325" cy="576808"/>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373188" y="764705"/>
            <a:ext cx="6071021" cy="584775"/>
          </a:xfrm>
          <a:prstGeom prst="rect">
            <a:avLst/>
          </a:prstGeom>
          <a:noFill/>
          <a:ln>
            <a:noFill/>
          </a:ln>
          <a:effectLst/>
        </p:spPr>
        <p:txBody>
          <a:bodyPr wrap="square">
            <a:spAutoFit/>
          </a:bodyPr>
          <a:lstStyle/>
          <a:p>
            <a:pPr marL="533400" indent="-533400">
              <a:spcBef>
                <a:spcPct val="30000"/>
              </a:spcBef>
              <a:buFont typeface="Wingdings" panose="05000000000000000000" pitchFamily="2" charset="2"/>
              <a:buNone/>
              <a:defRPr/>
            </a:pPr>
            <a:r>
              <a:rPr lang="en-US" altLang="zh-CN" sz="3200" dirty="0" smtClean="0">
                <a:solidFill>
                  <a:srgbClr val="0000FF"/>
                </a:solidFill>
                <a:effectLst>
                  <a:outerShdw blurRad="38100" dist="38100" dir="2700000" algn="tl">
                    <a:srgbClr val="C0C0C0"/>
                  </a:outerShdw>
                </a:effectLst>
                <a:latin typeface="Times New Roman" panose="02020603050405020304" pitchFamily="18" charset="0"/>
              </a:rPr>
              <a:t>3.5.1 </a:t>
            </a:r>
            <a:r>
              <a:rPr lang="zh-CN" altLang="en-US" sz="3200" dirty="0" smtClean="0">
                <a:solidFill>
                  <a:srgbClr val="0000FF"/>
                </a:solidFill>
                <a:effectLst>
                  <a:outerShdw blurRad="38100" dist="38100" dir="2700000" algn="tl">
                    <a:srgbClr val="C0C0C0"/>
                  </a:outerShdw>
                </a:effectLst>
                <a:latin typeface="Times New Roman" panose="02020603050405020304" pitchFamily="18" charset="0"/>
              </a:rPr>
              <a:t>进程调度的基本概念</a:t>
            </a:r>
            <a:endParaRPr lang="zh-CN" altLang="en-US" sz="3200" dirty="0">
              <a:solidFill>
                <a:srgbClr val="0000FF"/>
              </a:solidFill>
              <a:effectLst>
                <a:outerShdw blurRad="38100" dist="38100" dir="2700000" algn="tl">
                  <a:srgbClr val="C0C0C0"/>
                </a:outerShdw>
              </a:effectLst>
            </a:endParaRPr>
          </a:p>
        </p:txBody>
      </p:sp>
      <p:sp>
        <p:nvSpPr>
          <p:cNvPr id="6" name="矩形 5"/>
          <p:cNvSpPr/>
          <p:nvPr/>
        </p:nvSpPr>
        <p:spPr>
          <a:xfrm>
            <a:off x="539552" y="2596841"/>
            <a:ext cx="1475084" cy="400110"/>
          </a:xfrm>
          <a:prstGeom prst="rect">
            <a:avLst/>
          </a:prstGeom>
        </p:spPr>
        <p:txBody>
          <a:bodyPr wrap="none">
            <a:spAutoFit/>
          </a:bodyPr>
          <a:lstStyle/>
          <a:p>
            <a:r>
              <a:rPr lang="zh-CN" altLang="en-US" dirty="0" smtClean="0"/>
              <a:t>响应时间短</a:t>
            </a:r>
            <a:endParaRPr lang="zh-CN" altLang="en-US" dirty="0"/>
          </a:p>
        </p:txBody>
      </p:sp>
      <p:sp>
        <p:nvSpPr>
          <p:cNvPr id="7" name="矩形 6"/>
          <p:cNvSpPr/>
          <p:nvPr/>
        </p:nvSpPr>
        <p:spPr>
          <a:xfrm>
            <a:off x="1979712" y="2596841"/>
            <a:ext cx="3276859" cy="400110"/>
          </a:xfrm>
          <a:prstGeom prst="rect">
            <a:avLst/>
          </a:prstGeom>
        </p:spPr>
        <p:txBody>
          <a:bodyPr wrap="none">
            <a:spAutoFit/>
          </a:bodyPr>
          <a:lstStyle/>
          <a:p>
            <a:r>
              <a:rPr lang="zh-CN" altLang="en-US" dirty="0" smtClean="0">
                <a:sym typeface="Symbol" panose="05050102010706020507" pitchFamily="18" charset="2"/>
              </a:rPr>
              <a:t>提高交互型任务的优先级</a:t>
            </a:r>
            <a:endParaRPr lang="zh-CN" altLang="en-US" dirty="0"/>
          </a:p>
        </p:txBody>
      </p:sp>
      <p:sp>
        <p:nvSpPr>
          <p:cNvPr id="8" name="矩形 7"/>
          <p:cNvSpPr/>
          <p:nvPr/>
        </p:nvSpPr>
        <p:spPr>
          <a:xfrm>
            <a:off x="5220074" y="2564904"/>
            <a:ext cx="3276859" cy="400110"/>
          </a:xfrm>
          <a:prstGeom prst="rect">
            <a:avLst/>
          </a:prstGeom>
        </p:spPr>
        <p:txBody>
          <a:bodyPr wrap="none">
            <a:spAutoFit/>
          </a:bodyPr>
          <a:lstStyle/>
          <a:p>
            <a:r>
              <a:rPr lang="zh-CN" altLang="en-US" dirty="0" smtClean="0">
                <a:sym typeface="Symbol" panose="05050102010706020507" pitchFamily="18" charset="2"/>
              </a:rPr>
              <a:t></a:t>
            </a:r>
            <a:r>
              <a:rPr lang="zh-CN" altLang="en-US" dirty="0" smtClean="0"/>
              <a:t>交互型任务总是优先调度</a:t>
            </a:r>
            <a:endParaRPr lang="zh-CN" altLang="en-US" dirty="0"/>
          </a:p>
        </p:txBody>
      </p:sp>
      <p:sp>
        <p:nvSpPr>
          <p:cNvPr id="9" name="矩形 8"/>
          <p:cNvSpPr/>
          <p:nvPr/>
        </p:nvSpPr>
        <p:spPr>
          <a:xfrm>
            <a:off x="611560" y="3068960"/>
            <a:ext cx="3605474" cy="553998"/>
          </a:xfrm>
          <a:prstGeom prst="rect">
            <a:avLst/>
          </a:prstGeom>
        </p:spPr>
        <p:txBody>
          <a:bodyPr wrap="none">
            <a:spAutoFit/>
          </a:bodyPr>
          <a:lstStyle/>
          <a:p>
            <a:pPr eaLnBrk="1" hangingPunct="1">
              <a:lnSpc>
                <a:spcPct val="150000"/>
              </a:lnSpc>
              <a:spcBef>
                <a:spcPct val="0"/>
              </a:spcBef>
              <a:defRPr/>
            </a:pPr>
            <a:r>
              <a:rPr lang="zh-CN" altLang="en-US" dirty="0" smtClean="0">
                <a:sym typeface="Symbol" panose="05050102010706020507" pitchFamily="18" charset="2"/>
              </a:rPr>
              <a:t> 批处理任务长期得不到调度</a:t>
            </a:r>
            <a:endParaRPr lang="en-US" altLang="zh-CN" dirty="0" smtClean="0"/>
          </a:p>
        </p:txBody>
      </p:sp>
      <p:sp>
        <p:nvSpPr>
          <p:cNvPr id="10" name="矩形 9"/>
          <p:cNvSpPr/>
          <p:nvPr/>
        </p:nvSpPr>
        <p:spPr>
          <a:xfrm>
            <a:off x="4139953" y="3028889"/>
            <a:ext cx="1282723" cy="553998"/>
          </a:xfrm>
          <a:prstGeom prst="rect">
            <a:avLst/>
          </a:prstGeom>
        </p:spPr>
        <p:txBody>
          <a:bodyPr wrap="none">
            <a:spAutoFit/>
          </a:bodyPr>
          <a:lstStyle/>
          <a:p>
            <a:pPr eaLnBrk="1" hangingPunct="1">
              <a:lnSpc>
                <a:spcPct val="150000"/>
              </a:lnSpc>
              <a:spcBef>
                <a:spcPct val="0"/>
              </a:spcBef>
              <a:defRPr/>
            </a:pPr>
            <a:r>
              <a:rPr lang="zh-CN" altLang="en-US" dirty="0" smtClean="0">
                <a:sym typeface="Symbol" panose="05050102010706020507" pitchFamily="18" charset="2"/>
              </a:rPr>
              <a:t> 不公平</a:t>
            </a:r>
            <a:endParaRPr lang="en-US" altLang="zh-CN" dirty="0" smtClean="0"/>
          </a:p>
        </p:txBody>
      </p:sp>
      <p:sp>
        <p:nvSpPr>
          <p:cNvPr id="11" name="矩形 10"/>
          <p:cNvSpPr/>
          <p:nvPr/>
        </p:nvSpPr>
        <p:spPr>
          <a:xfrm>
            <a:off x="395536" y="3501010"/>
            <a:ext cx="5139548" cy="646331"/>
          </a:xfrm>
          <a:prstGeom prst="rect">
            <a:avLst/>
          </a:prstGeom>
        </p:spPr>
        <p:txBody>
          <a:bodyPr wrap="none">
            <a:spAutoFit/>
          </a:bodyPr>
          <a:lstStyle/>
          <a:p>
            <a:pPr eaLnBrk="1" hangingPunct="1">
              <a:lnSpc>
                <a:spcPct val="150000"/>
              </a:lnSpc>
              <a:spcBef>
                <a:spcPct val="0"/>
              </a:spcBef>
              <a:buFont typeface="Wingdings" panose="05000000000000000000" pitchFamily="2" charset="2"/>
              <a:buChar char="n"/>
              <a:defRPr/>
            </a:pPr>
            <a:r>
              <a:rPr lang="zh-CN" altLang="en-US" sz="2400" dirty="0" smtClean="0">
                <a:solidFill>
                  <a:srgbClr val="7030A0"/>
                </a:solidFill>
              </a:rPr>
              <a:t> 响应时间短与吞吐量大之间的矛盾</a:t>
            </a:r>
            <a:endParaRPr lang="zh-CN" altLang="en-US" sz="2400" dirty="0" smtClean="0">
              <a:solidFill>
                <a:srgbClr val="7030A0"/>
              </a:solidFill>
            </a:endParaRPr>
          </a:p>
        </p:txBody>
      </p:sp>
      <p:sp>
        <p:nvSpPr>
          <p:cNvPr id="12" name="矩形 11"/>
          <p:cNvSpPr/>
          <p:nvPr/>
        </p:nvSpPr>
        <p:spPr>
          <a:xfrm>
            <a:off x="539552" y="4149080"/>
            <a:ext cx="1475084" cy="400110"/>
          </a:xfrm>
          <a:prstGeom prst="rect">
            <a:avLst/>
          </a:prstGeom>
        </p:spPr>
        <p:txBody>
          <a:bodyPr wrap="none">
            <a:spAutoFit/>
          </a:bodyPr>
          <a:lstStyle/>
          <a:p>
            <a:r>
              <a:rPr lang="zh-CN" altLang="en-US" dirty="0" smtClean="0"/>
              <a:t>响应时间短</a:t>
            </a:r>
            <a:endParaRPr lang="zh-CN" altLang="en-US" dirty="0"/>
          </a:p>
        </p:txBody>
      </p:sp>
      <p:sp>
        <p:nvSpPr>
          <p:cNvPr id="14" name="矩形 13"/>
          <p:cNvSpPr/>
          <p:nvPr/>
        </p:nvSpPr>
        <p:spPr>
          <a:xfrm>
            <a:off x="1928073" y="4149080"/>
            <a:ext cx="4336444" cy="400110"/>
          </a:xfrm>
          <a:prstGeom prst="rect">
            <a:avLst/>
          </a:prstGeom>
        </p:spPr>
        <p:txBody>
          <a:bodyPr wrap="none">
            <a:spAutoFit/>
          </a:bodyPr>
          <a:lstStyle/>
          <a:p>
            <a:r>
              <a:rPr lang="zh-CN" altLang="en-US" dirty="0" smtClean="0">
                <a:sym typeface="Symbol" panose="05050102010706020507" pitchFamily="18" charset="2"/>
              </a:rPr>
              <a:t>缩小时间片，提高</a:t>
            </a:r>
            <a:r>
              <a:rPr lang="en-US" altLang="zh-CN" dirty="0" smtClean="0">
                <a:sym typeface="Symbol" panose="05050102010706020507" pitchFamily="18" charset="2"/>
              </a:rPr>
              <a:t>CPU</a:t>
            </a:r>
            <a:r>
              <a:rPr lang="zh-CN" altLang="en-US" dirty="0" smtClean="0">
                <a:sym typeface="Symbol" panose="05050102010706020507" pitchFamily="18" charset="2"/>
              </a:rPr>
              <a:t>调度的频率</a:t>
            </a:r>
            <a:endParaRPr lang="zh-CN" altLang="en-US" dirty="0"/>
          </a:p>
        </p:txBody>
      </p:sp>
      <p:sp>
        <p:nvSpPr>
          <p:cNvPr id="15" name="矩形 14"/>
          <p:cNvSpPr/>
          <p:nvPr/>
        </p:nvSpPr>
        <p:spPr>
          <a:xfrm>
            <a:off x="611560" y="4653136"/>
            <a:ext cx="3116559" cy="400110"/>
          </a:xfrm>
          <a:prstGeom prst="rect">
            <a:avLst/>
          </a:prstGeom>
        </p:spPr>
        <p:txBody>
          <a:bodyPr wrap="none">
            <a:spAutoFit/>
          </a:bodyPr>
          <a:lstStyle/>
          <a:p>
            <a:r>
              <a:rPr lang="zh-CN" altLang="en-US" dirty="0" smtClean="0">
                <a:sym typeface="Symbol" panose="05050102010706020507" pitchFamily="18" charset="2"/>
              </a:rPr>
              <a:t> </a:t>
            </a:r>
            <a:r>
              <a:rPr lang="en-US" altLang="zh-CN" dirty="0" smtClean="0">
                <a:sym typeface="Symbol" panose="05050102010706020507" pitchFamily="18" charset="2"/>
              </a:rPr>
              <a:t>CPU</a:t>
            </a:r>
            <a:r>
              <a:rPr lang="zh-CN" altLang="en-US" dirty="0" smtClean="0">
                <a:sym typeface="Symbol" panose="05050102010706020507" pitchFamily="18" charset="2"/>
              </a:rPr>
              <a:t>调度及切换开销大</a:t>
            </a:r>
            <a:endParaRPr lang="zh-CN" altLang="en-US" dirty="0"/>
          </a:p>
        </p:txBody>
      </p:sp>
      <p:sp>
        <p:nvSpPr>
          <p:cNvPr id="16" name="矩形 15"/>
          <p:cNvSpPr/>
          <p:nvPr/>
        </p:nvSpPr>
        <p:spPr>
          <a:xfrm>
            <a:off x="3684992" y="4653136"/>
            <a:ext cx="2831224" cy="400110"/>
          </a:xfrm>
          <a:prstGeom prst="rect">
            <a:avLst/>
          </a:prstGeom>
        </p:spPr>
        <p:txBody>
          <a:bodyPr wrap="none">
            <a:spAutoFit/>
          </a:bodyPr>
          <a:lstStyle/>
          <a:p>
            <a:r>
              <a:rPr lang="zh-CN" altLang="en-US" dirty="0" smtClean="0">
                <a:sym typeface="Symbol" panose="05050102010706020507" pitchFamily="18" charset="2"/>
              </a:rPr>
              <a:t> 降低了系统的吞吐量</a:t>
            </a:r>
            <a:endParaRPr lang="zh-CN" altLang="en-US" dirty="0"/>
          </a:p>
        </p:txBody>
      </p:sp>
      <p:sp>
        <p:nvSpPr>
          <p:cNvPr id="17" name="矩形 16"/>
          <p:cNvSpPr/>
          <p:nvPr/>
        </p:nvSpPr>
        <p:spPr>
          <a:xfrm>
            <a:off x="323528" y="5013178"/>
            <a:ext cx="5139548" cy="646331"/>
          </a:xfrm>
          <a:prstGeom prst="rect">
            <a:avLst/>
          </a:prstGeom>
        </p:spPr>
        <p:txBody>
          <a:bodyPr wrap="square">
            <a:spAutoFit/>
          </a:bodyPr>
          <a:lstStyle/>
          <a:p>
            <a:pPr eaLnBrk="1" hangingPunct="1">
              <a:lnSpc>
                <a:spcPct val="150000"/>
              </a:lnSpc>
              <a:spcBef>
                <a:spcPct val="0"/>
              </a:spcBef>
              <a:buFont typeface="Wingdings" panose="05000000000000000000" pitchFamily="2" charset="2"/>
              <a:buChar char="n"/>
              <a:defRPr/>
            </a:pPr>
            <a:r>
              <a:rPr lang="zh-CN" altLang="en-US" sz="2400" dirty="0" smtClean="0">
                <a:solidFill>
                  <a:srgbClr val="7030A0"/>
                </a:solidFill>
              </a:rPr>
              <a:t> 保证截止时间与公平性之间的矛盾</a:t>
            </a:r>
            <a:endParaRPr lang="zh-CN" altLang="en-US" sz="2400" dirty="0" smtClean="0">
              <a:solidFill>
                <a:srgbClr val="7030A0"/>
              </a:solidFill>
            </a:endParaRPr>
          </a:p>
        </p:txBody>
      </p:sp>
      <p:sp>
        <p:nvSpPr>
          <p:cNvPr id="18" name="矩形 17"/>
          <p:cNvSpPr/>
          <p:nvPr/>
        </p:nvSpPr>
        <p:spPr>
          <a:xfrm>
            <a:off x="535887" y="5661248"/>
            <a:ext cx="2249334" cy="400110"/>
          </a:xfrm>
          <a:prstGeom prst="rect">
            <a:avLst/>
          </a:prstGeom>
        </p:spPr>
        <p:txBody>
          <a:bodyPr wrap="none">
            <a:spAutoFit/>
          </a:bodyPr>
          <a:lstStyle/>
          <a:p>
            <a:r>
              <a:rPr lang="zh-CN" altLang="en-US" dirty="0" smtClean="0"/>
              <a:t>保证任务截止时间</a:t>
            </a:r>
            <a:endParaRPr lang="zh-CN" altLang="en-US" dirty="0"/>
          </a:p>
        </p:txBody>
      </p:sp>
      <p:sp>
        <p:nvSpPr>
          <p:cNvPr id="20" name="矩形 19"/>
          <p:cNvSpPr/>
          <p:nvPr/>
        </p:nvSpPr>
        <p:spPr>
          <a:xfrm>
            <a:off x="2785221" y="5661248"/>
            <a:ext cx="2831224" cy="400110"/>
          </a:xfrm>
          <a:prstGeom prst="rect">
            <a:avLst/>
          </a:prstGeom>
        </p:spPr>
        <p:txBody>
          <a:bodyPr wrap="none">
            <a:spAutoFit/>
          </a:bodyPr>
          <a:lstStyle/>
          <a:p>
            <a:r>
              <a:rPr lang="zh-CN" altLang="en-US" dirty="0" smtClean="0">
                <a:sym typeface="Symbol" panose="05050102010706020507" pitchFamily="18" charset="2"/>
              </a:rPr>
              <a:t> 基于优先级抢占调度</a:t>
            </a:r>
            <a:endParaRPr lang="zh-CN" altLang="en-US" dirty="0"/>
          </a:p>
        </p:txBody>
      </p:sp>
      <p:sp>
        <p:nvSpPr>
          <p:cNvPr id="21" name="矩形 20"/>
          <p:cNvSpPr/>
          <p:nvPr/>
        </p:nvSpPr>
        <p:spPr>
          <a:xfrm>
            <a:off x="505839" y="6137920"/>
            <a:ext cx="3863558" cy="400110"/>
          </a:xfrm>
          <a:prstGeom prst="rect">
            <a:avLst/>
          </a:prstGeom>
        </p:spPr>
        <p:txBody>
          <a:bodyPr wrap="none">
            <a:spAutoFit/>
          </a:bodyPr>
          <a:lstStyle/>
          <a:p>
            <a:r>
              <a:rPr lang="zh-CN" altLang="en-US" dirty="0" smtClean="0">
                <a:sym typeface="Symbol" panose="05050102010706020507" pitchFamily="18" charset="2"/>
              </a:rPr>
              <a:t> 低优先级任务长期得不到调度</a:t>
            </a:r>
            <a:endParaRPr lang="zh-CN" altLang="en-US" dirty="0"/>
          </a:p>
        </p:txBody>
      </p:sp>
      <p:sp>
        <p:nvSpPr>
          <p:cNvPr id="24" name="矩形 23"/>
          <p:cNvSpPr/>
          <p:nvPr/>
        </p:nvSpPr>
        <p:spPr>
          <a:xfrm>
            <a:off x="4369399" y="6043792"/>
            <a:ext cx="1282723" cy="553998"/>
          </a:xfrm>
          <a:prstGeom prst="rect">
            <a:avLst/>
          </a:prstGeom>
        </p:spPr>
        <p:txBody>
          <a:bodyPr wrap="none">
            <a:spAutoFit/>
          </a:bodyPr>
          <a:lstStyle/>
          <a:p>
            <a:pPr eaLnBrk="1" hangingPunct="1">
              <a:lnSpc>
                <a:spcPct val="150000"/>
              </a:lnSpc>
              <a:spcBef>
                <a:spcPct val="0"/>
              </a:spcBef>
              <a:defRPr/>
            </a:pPr>
            <a:r>
              <a:rPr lang="zh-CN" altLang="en-US" dirty="0" smtClean="0">
                <a:sym typeface="Symbol" panose="05050102010706020507" pitchFamily="18" charset="2"/>
              </a:rPr>
              <a:t> 不公平</a:t>
            </a:r>
            <a:endParaRPr lang="en-US" altLang="zh-CN"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3303">
                                            <p:txEl>
                                              <p:pRg st="1" end="1"/>
                                            </p:txEl>
                                          </p:spTgt>
                                        </p:tgtEl>
                                        <p:attrNameLst>
                                          <p:attrName>style.visibility</p:attrName>
                                        </p:attrNameLst>
                                      </p:cBhvr>
                                      <p:to>
                                        <p:strVal val="visible"/>
                                      </p:to>
                                    </p:set>
                                    <p:animEffect transition="in" filter="box(in)">
                                      <p:cBhvr>
                                        <p:cTn id="7" dur="500"/>
                                        <p:tgtEl>
                                          <p:spTgt spid="1833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ox(i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ox(i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ox(i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ox(in)">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ox(in)">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ox(in)">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box(in)">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box(in)">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box(in)">
                                      <p:cBhvr>
                                        <p:cTn id="8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4" grpId="0"/>
      <p:bldP spid="15" grpId="0"/>
      <p:bldP spid="16" grpId="0"/>
      <p:bldP spid="17" grpId="0"/>
      <p:bldP spid="18" grpId="0"/>
      <p:bldP spid="20" grpId="0"/>
      <p:bldP spid="21"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3" name="Rectangle 7"/>
          <p:cNvSpPr>
            <a:spLocks noChangeArrowheads="1"/>
          </p:cNvSpPr>
          <p:nvPr/>
        </p:nvSpPr>
        <p:spPr bwMode="auto">
          <a:xfrm>
            <a:off x="395536" y="1412777"/>
            <a:ext cx="8424936" cy="738664"/>
          </a:xfrm>
          <a:prstGeom prst="rect">
            <a:avLst/>
          </a:prstGeom>
          <a:noFill/>
          <a:ln>
            <a:noFill/>
          </a:ln>
          <a:effectLst/>
        </p:spPr>
        <p:txBody>
          <a:bodyPr wrap="square">
            <a:spAutoFit/>
          </a:bodyPr>
          <a:lstStyle/>
          <a:p>
            <a:pPr eaLnBrk="1" hangingPunct="1">
              <a:lnSpc>
                <a:spcPct val="150000"/>
              </a:lnSpc>
              <a:spcBef>
                <a:spcPct val="0"/>
              </a:spcBef>
              <a:defRPr/>
            </a:pPr>
            <a:r>
              <a:rPr kumimoji="1" lang="en-US" altLang="zh-CN" sz="2800" dirty="0" smtClean="0">
                <a:solidFill>
                  <a:srgbClr val="C00000"/>
                </a:solidFill>
                <a:effectLst>
                  <a:outerShdw blurRad="38100" dist="38100" dir="2700000" algn="tl">
                    <a:srgbClr val="C0C0C0"/>
                  </a:outerShdw>
                </a:effectLst>
                <a:latin typeface="+mn-ea"/>
                <a:ea typeface="+mn-ea"/>
              </a:rPr>
              <a:t>8.</a:t>
            </a:r>
            <a:r>
              <a:rPr kumimoji="1" lang="zh-CN" altLang="en-US" sz="2800" dirty="0" smtClean="0">
                <a:solidFill>
                  <a:srgbClr val="C00000"/>
                </a:solidFill>
                <a:effectLst>
                  <a:outerShdw blurRad="38100" dist="38100" dir="2700000" algn="tl">
                    <a:srgbClr val="C0C0C0"/>
                  </a:outerShdw>
                </a:effectLst>
                <a:latin typeface="+mn-ea"/>
                <a:ea typeface="+mn-ea"/>
              </a:rPr>
              <a:t>设计调度算法时的矛盾问题</a:t>
            </a:r>
            <a:r>
              <a:rPr kumimoji="1" lang="en-US" altLang="zh-CN" sz="2800" dirty="0" smtClean="0">
                <a:solidFill>
                  <a:srgbClr val="C00000"/>
                </a:solidFill>
                <a:effectLst>
                  <a:outerShdw blurRad="38100" dist="38100" dir="2700000" algn="tl">
                    <a:srgbClr val="C0C0C0"/>
                  </a:outerShdw>
                </a:effectLst>
                <a:latin typeface="+mn-ea"/>
                <a:ea typeface="+mn-ea"/>
              </a:rPr>
              <a:t>:</a:t>
            </a:r>
            <a:endParaRPr kumimoji="1" lang="en-US" altLang="zh-CN" sz="2800" dirty="0" smtClean="0">
              <a:solidFill>
                <a:srgbClr val="C00000"/>
              </a:solidFill>
              <a:effectLst>
                <a:outerShdw blurRad="38100" dist="38100" dir="2700000" algn="tl">
                  <a:srgbClr val="C0C0C0"/>
                </a:outerShdw>
              </a:effectLst>
              <a:latin typeface="+mn-ea"/>
              <a:ea typeface="+mn-ea"/>
            </a:endParaRPr>
          </a:p>
        </p:txBody>
      </p:sp>
      <p:sp>
        <p:nvSpPr>
          <p:cNvPr id="4" name="Rectangle 2"/>
          <p:cNvSpPr>
            <a:spLocks noChangeArrowheads="1"/>
          </p:cNvSpPr>
          <p:nvPr/>
        </p:nvSpPr>
        <p:spPr bwMode="auto">
          <a:xfrm>
            <a:off x="2268539" y="115889"/>
            <a:ext cx="5267325" cy="784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373188" y="828577"/>
            <a:ext cx="6071021" cy="584775"/>
          </a:xfrm>
          <a:prstGeom prst="rect">
            <a:avLst/>
          </a:prstGeom>
          <a:noFill/>
          <a:ln>
            <a:noFill/>
          </a:ln>
          <a:effectLst/>
        </p:spPr>
        <p:txBody>
          <a:bodyPr wrap="square">
            <a:spAutoFit/>
          </a:bodyPr>
          <a:lstStyle/>
          <a:p>
            <a:pPr marL="533400" indent="-533400">
              <a:spcBef>
                <a:spcPct val="30000"/>
              </a:spcBef>
              <a:buFont typeface="Wingdings" panose="05000000000000000000" pitchFamily="2" charset="2"/>
              <a:buNone/>
              <a:defRPr/>
            </a:pPr>
            <a:r>
              <a:rPr lang="zh-CN" altLang="en-US" sz="3200" dirty="0">
                <a:solidFill>
                  <a:srgbClr val="0000FF"/>
                </a:solidFill>
                <a:effectLst>
                  <a:outerShdw blurRad="38100" dist="38100" dir="2700000" algn="tl">
                    <a:srgbClr val="C0C0C0"/>
                  </a:outerShdw>
                </a:effectLst>
                <a:latin typeface="Times New Roman" panose="02020603050405020304" pitchFamily="18" charset="0"/>
              </a:rPr>
              <a:t>一</a:t>
            </a:r>
            <a:r>
              <a:rPr lang="en-US" altLang="zh-CN" sz="3200" dirty="0">
                <a:solidFill>
                  <a:srgbClr val="0000FF"/>
                </a:solidFill>
                <a:effectLst>
                  <a:outerShdw blurRad="38100" dist="38100" dir="2700000" algn="tl">
                    <a:srgbClr val="C0C0C0"/>
                  </a:outerShdw>
                </a:effectLst>
                <a:latin typeface="Times New Roman" panose="02020603050405020304" pitchFamily="18" charset="0"/>
              </a:rPr>
              <a:t>.  </a:t>
            </a:r>
            <a:r>
              <a:rPr lang="zh-CN" altLang="en-US" sz="3200" dirty="0" smtClean="0">
                <a:solidFill>
                  <a:srgbClr val="0000FF"/>
                </a:solidFill>
                <a:effectLst>
                  <a:outerShdw blurRad="38100" dist="38100" dir="2700000" algn="tl">
                    <a:srgbClr val="C0C0C0"/>
                  </a:outerShdw>
                </a:effectLst>
                <a:latin typeface="Times New Roman" panose="02020603050405020304" pitchFamily="18" charset="0"/>
              </a:rPr>
              <a:t>进程调度的基本概念</a:t>
            </a:r>
            <a:endParaRPr lang="zh-CN" altLang="en-US" sz="3200" dirty="0">
              <a:solidFill>
                <a:srgbClr val="0000FF"/>
              </a:solidFill>
              <a:effectLst>
                <a:outerShdw blurRad="38100" dist="38100" dir="2700000" algn="tl">
                  <a:srgbClr val="C0C0C0"/>
                </a:outerShdw>
              </a:effectLst>
            </a:endParaRPr>
          </a:p>
        </p:txBody>
      </p:sp>
      <p:sp>
        <p:nvSpPr>
          <p:cNvPr id="11" name="矩形 10"/>
          <p:cNvSpPr/>
          <p:nvPr/>
        </p:nvSpPr>
        <p:spPr>
          <a:xfrm>
            <a:off x="395536" y="2060850"/>
            <a:ext cx="5448928" cy="646331"/>
          </a:xfrm>
          <a:prstGeom prst="rect">
            <a:avLst/>
          </a:prstGeom>
        </p:spPr>
        <p:txBody>
          <a:bodyPr wrap="none">
            <a:spAutoFit/>
          </a:bodyPr>
          <a:lstStyle/>
          <a:p>
            <a:pPr eaLnBrk="1" hangingPunct="1">
              <a:lnSpc>
                <a:spcPct val="150000"/>
              </a:lnSpc>
              <a:spcBef>
                <a:spcPct val="0"/>
              </a:spcBef>
              <a:buFont typeface="Wingdings" panose="05000000000000000000" pitchFamily="2" charset="2"/>
              <a:buChar char="n"/>
              <a:defRPr/>
            </a:pPr>
            <a:r>
              <a:rPr lang="zh-CN" altLang="en-US" sz="2400" dirty="0" smtClean="0">
                <a:solidFill>
                  <a:srgbClr val="7030A0"/>
                </a:solidFill>
              </a:rPr>
              <a:t> 保证截止时间与吞吐量大之间的矛盾</a:t>
            </a:r>
            <a:endParaRPr lang="zh-CN" altLang="en-US" sz="2400" dirty="0" smtClean="0">
              <a:solidFill>
                <a:srgbClr val="7030A0"/>
              </a:solidFill>
            </a:endParaRPr>
          </a:p>
        </p:txBody>
      </p:sp>
      <p:sp>
        <p:nvSpPr>
          <p:cNvPr id="12" name="矩形 11"/>
          <p:cNvSpPr/>
          <p:nvPr/>
        </p:nvSpPr>
        <p:spPr>
          <a:xfrm>
            <a:off x="539553" y="2708920"/>
            <a:ext cx="1733167" cy="400110"/>
          </a:xfrm>
          <a:prstGeom prst="rect">
            <a:avLst/>
          </a:prstGeom>
        </p:spPr>
        <p:txBody>
          <a:bodyPr wrap="none">
            <a:spAutoFit/>
          </a:bodyPr>
          <a:lstStyle/>
          <a:p>
            <a:r>
              <a:rPr lang="zh-CN" altLang="en-US" dirty="0" smtClean="0"/>
              <a:t>保证截止时间</a:t>
            </a:r>
            <a:endParaRPr lang="zh-CN" altLang="en-US" dirty="0"/>
          </a:p>
        </p:txBody>
      </p:sp>
      <p:sp>
        <p:nvSpPr>
          <p:cNvPr id="14" name="矩形 13"/>
          <p:cNvSpPr/>
          <p:nvPr/>
        </p:nvSpPr>
        <p:spPr>
          <a:xfrm>
            <a:off x="2267899" y="2708920"/>
            <a:ext cx="2760692" cy="400110"/>
          </a:xfrm>
          <a:prstGeom prst="rect">
            <a:avLst/>
          </a:prstGeom>
        </p:spPr>
        <p:txBody>
          <a:bodyPr wrap="none">
            <a:spAutoFit/>
          </a:bodyPr>
          <a:lstStyle/>
          <a:p>
            <a:r>
              <a:rPr lang="zh-CN" altLang="en-US" dirty="0" smtClean="0">
                <a:sym typeface="Symbol" panose="05050102010706020507" pitchFamily="18" charset="2"/>
              </a:rPr>
              <a:t>基于优先级抢占调度</a:t>
            </a:r>
            <a:endParaRPr lang="zh-CN" altLang="en-US" dirty="0"/>
          </a:p>
        </p:txBody>
      </p:sp>
      <p:sp>
        <p:nvSpPr>
          <p:cNvPr id="15" name="矩形 14"/>
          <p:cNvSpPr/>
          <p:nvPr/>
        </p:nvSpPr>
        <p:spPr>
          <a:xfrm>
            <a:off x="591347" y="3212976"/>
            <a:ext cx="3116559" cy="400110"/>
          </a:xfrm>
          <a:prstGeom prst="rect">
            <a:avLst/>
          </a:prstGeom>
        </p:spPr>
        <p:txBody>
          <a:bodyPr wrap="none">
            <a:spAutoFit/>
          </a:bodyPr>
          <a:lstStyle/>
          <a:p>
            <a:r>
              <a:rPr lang="zh-CN" altLang="en-US" dirty="0" smtClean="0">
                <a:sym typeface="Symbol" panose="05050102010706020507" pitchFamily="18" charset="2"/>
              </a:rPr>
              <a:t> </a:t>
            </a:r>
            <a:r>
              <a:rPr lang="en-US" altLang="zh-CN" dirty="0" smtClean="0">
                <a:sym typeface="Symbol" panose="05050102010706020507" pitchFamily="18" charset="2"/>
              </a:rPr>
              <a:t>CPU</a:t>
            </a:r>
            <a:r>
              <a:rPr lang="zh-CN" altLang="en-US" dirty="0" smtClean="0">
                <a:sym typeface="Symbol" panose="05050102010706020507" pitchFamily="18" charset="2"/>
              </a:rPr>
              <a:t>调度及切换开销大</a:t>
            </a:r>
            <a:endParaRPr lang="zh-CN" altLang="en-US" dirty="0"/>
          </a:p>
        </p:txBody>
      </p:sp>
      <p:sp>
        <p:nvSpPr>
          <p:cNvPr id="16" name="矩形 15"/>
          <p:cNvSpPr/>
          <p:nvPr/>
        </p:nvSpPr>
        <p:spPr>
          <a:xfrm>
            <a:off x="3779912" y="3172905"/>
            <a:ext cx="2831224" cy="400110"/>
          </a:xfrm>
          <a:prstGeom prst="rect">
            <a:avLst/>
          </a:prstGeom>
        </p:spPr>
        <p:txBody>
          <a:bodyPr wrap="none">
            <a:spAutoFit/>
          </a:bodyPr>
          <a:lstStyle/>
          <a:p>
            <a:r>
              <a:rPr lang="zh-CN" altLang="en-US" dirty="0" smtClean="0">
                <a:sym typeface="Symbol" panose="05050102010706020507" pitchFamily="18" charset="2"/>
              </a:rPr>
              <a:t> 降低了系统的吞吐量</a:t>
            </a:r>
            <a:endParaRPr lang="zh-CN" altLang="en-US" dirty="0"/>
          </a:p>
        </p:txBody>
      </p:sp>
      <p:sp>
        <p:nvSpPr>
          <p:cNvPr id="22" name="矩形 21"/>
          <p:cNvSpPr/>
          <p:nvPr/>
        </p:nvSpPr>
        <p:spPr>
          <a:xfrm>
            <a:off x="5004050" y="2668849"/>
            <a:ext cx="3046027" cy="400110"/>
          </a:xfrm>
          <a:prstGeom prst="rect">
            <a:avLst/>
          </a:prstGeom>
        </p:spPr>
        <p:txBody>
          <a:bodyPr wrap="none">
            <a:spAutoFit/>
          </a:bodyPr>
          <a:lstStyle/>
          <a:p>
            <a:r>
              <a:rPr lang="zh-CN" altLang="en-US" dirty="0" smtClean="0">
                <a:sym typeface="Symbol" panose="05050102010706020507" pitchFamily="18" charset="2"/>
              </a:rPr>
              <a:t>提高了</a:t>
            </a:r>
            <a:r>
              <a:rPr lang="en-US" altLang="zh-CN" dirty="0" smtClean="0">
                <a:sym typeface="Symbol" panose="05050102010706020507" pitchFamily="18" charset="2"/>
              </a:rPr>
              <a:t>CPU</a:t>
            </a:r>
            <a:r>
              <a:rPr lang="zh-CN" altLang="en-US" dirty="0" smtClean="0">
                <a:sym typeface="Symbol" panose="05050102010706020507" pitchFamily="18" charset="2"/>
              </a:rPr>
              <a:t>调度的频率</a:t>
            </a:r>
            <a:endParaRPr lang="zh-CN" altLang="en-US" dirty="0"/>
          </a:p>
        </p:txBody>
      </p:sp>
      <p:sp>
        <p:nvSpPr>
          <p:cNvPr id="23" name="矩形 22"/>
          <p:cNvSpPr/>
          <p:nvPr/>
        </p:nvSpPr>
        <p:spPr>
          <a:xfrm>
            <a:off x="467544" y="3573017"/>
            <a:ext cx="8280920" cy="1200329"/>
          </a:xfrm>
          <a:prstGeom prst="rect">
            <a:avLst/>
          </a:prstGeom>
        </p:spPr>
        <p:txBody>
          <a:bodyPr wrap="square">
            <a:spAutoFit/>
          </a:bodyPr>
          <a:lstStyle/>
          <a:p>
            <a:pPr eaLnBrk="1" hangingPunct="1">
              <a:lnSpc>
                <a:spcPct val="150000"/>
              </a:lnSpc>
              <a:spcBef>
                <a:spcPct val="0"/>
              </a:spcBef>
              <a:buFont typeface="Wingdings" panose="05000000000000000000" pitchFamily="2" charset="2"/>
              <a:buChar char="n"/>
              <a:defRPr/>
            </a:pPr>
            <a:r>
              <a:rPr lang="zh-CN" altLang="en-US" sz="2400" dirty="0" smtClean="0">
                <a:solidFill>
                  <a:srgbClr val="7030A0"/>
                </a:solidFill>
              </a:rPr>
              <a:t> 其他矛盾</a:t>
            </a:r>
            <a:r>
              <a:rPr lang="en-US" altLang="zh-CN" sz="2400" dirty="0" smtClean="0">
                <a:solidFill>
                  <a:srgbClr val="7030A0"/>
                </a:solidFill>
              </a:rPr>
              <a:t>……</a:t>
            </a:r>
            <a:endParaRPr lang="en-US" altLang="zh-CN" sz="2400" dirty="0" smtClean="0">
              <a:solidFill>
                <a:srgbClr val="7030A0"/>
              </a:solidFill>
            </a:endParaRPr>
          </a:p>
          <a:p>
            <a:pPr eaLnBrk="1" hangingPunct="1">
              <a:lnSpc>
                <a:spcPct val="150000"/>
              </a:lnSpc>
              <a:spcBef>
                <a:spcPct val="0"/>
              </a:spcBef>
              <a:defRPr/>
            </a:pPr>
            <a:r>
              <a:rPr lang="en-US" altLang="zh-CN" sz="2400" dirty="0" smtClean="0"/>
              <a:t>   </a:t>
            </a:r>
            <a:r>
              <a:rPr lang="zh-CN" altLang="en-US" dirty="0" smtClean="0"/>
              <a:t>如资源的均衡利用与保证截止时间或响应时间短等方面的矛盾</a:t>
            </a:r>
            <a:endParaRPr lang="zh-CN" altLang="en-US" dirty="0" smtClean="0"/>
          </a:p>
        </p:txBody>
      </p:sp>
      <p:sp>
        <p:nvSpPr>
          <p:cNvPr id="26" name="Text Box 28"/>
          <p:cNvSpPr txBox="1">
            <a:spLocks noChangeArrowheads="1"/>
          </p:cNvSpPr>
          <p:nvPr/>
        </p:nvSpPr>
        <p:spPr bwMode="auto">
          <a:xfrm>
            <a:off x="251520" y="4959400"/>
            <a:ext cx="8587680" cy="1421928"/>
          </a:xfrm>
          <a:prstGeom prst="rect">
            <a:avLst/>
          </a:prstGeom>
          <a:solidFill>
            <a:schemeClr val="accent6">
              <a:lumMod val="60000"/>
              <a:lumOff val="40000"/>
            </a:schemeClr>
          </a:solidFill>
          <a:ln w="9525">
            <a:noFill/>
            <a:miter lim="800000"/>
          </a:ln>
          <a:effectLst/>
        </p:spPr>
        <p:txBody>
          <a:bodyPr wrap="square">
            <a:spAutoFit/>
          </a:bodyPr>
          <a:lstStyle/>
          <a:p>
            <a:pPr>
              <a:lnSpc>
                <a:spcPct val="120000"/>
              </a:lnSpc>
            </a:pPr>
            <a:r>
              <a:rPr lang="zh-CN" altLang="en-US" dirty="0" smtClean="0">
                <a:solidFill>
                  <a:srgbClr val="000099"/>
                </a:solidFill>
              </a:rPr>
              <a:t>        </a:t>
            </a:r>
            <a:r>
              <a:rPr lang="zh-CN" altLang="en-US" sz="2400" dirty="0" smtClean="0"/>
              <a:t>设计调度算法时必须综合考虑多个因素，不可能</a:t>
            </a:r>
            <a:r>
              <a:rPr lang="zh-CN" altLang="en-US" sz="2400" dirty="0"/>
              <a:t>设计完美的调度算法</a:t>
            </a:r>
            <a:r>
              <a:rPr lang="zh-CN" altLang="en-US" sz="2400" dirty="0" smtClean="0"/>
              <a:t>，只能根据系统的主要目标进行</a:t>
            </a:r>
            <a:r>
              <a:rPr lang="zh-CN" altLang="en-US" sz="2400" dirty="0"/>
              <a:t>折衷权衡。这</a:t>
            </a:r>
            <a:r>
              <a:rPr lang="zh-CN" altLang="en-US" sz="2400" dirty="0" smtClean="0"/>
              <a:t>是设计操作系统</a:t>
            </a:r>
            <a:r>
              <a:rPr lang="zh-CN" altLang="en-US" sz="2400" dirty="0"/>
              <a:t>等</a:t>
            </a:r>
            <a:r>
              <a:rPr lang="zh-CN" altLang="en-US" sz="2400" dirty="0" smtClean="0"/>
              <a:t>复杂系统时的主要特点。</a:t>
            </a:r>
            <a:endParaRPr lang="en-US" altLang="zh-CN"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ox(i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ox(i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3">
                                            <p:txEl>
                                              <p:pRg st="0" end="0"/>
                                            </p:txEl>
                                          </p:spTgt>
                                        </p:tgtEl>
                                        <p:attrNameLst>
                                          <p:attrName>style.visibility</p:attrName>
                                        </p:attrNameLst>
                                      </p:cBhvr>
                                      <p:to>
                                        <p:strVal val="visible"/>
                                      </p:to>
                                    </p:set>
                                    <p:animEffect transition="in" filter="box(in)">
                                      <p:cBhvr>
                                        <p:cTn id="37" dur="500"/>
                                        <p:tgtEl>
                                          <p:spTgt spid="2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3">
                                            <p:txEl>
                                              <p:pRg st="1" end="1"/>
                                            </p:txEl>
                                          </p:spTgt>
                                        </p:tgtEl>
                                        <p:attrNameLst>
                                          <p:attrName>style.visibility</p:attrName>
                                        </p:attrNameLst>
                                      </p:cBhvr>
                                      <p:to>
                                        <p:strVal val="visible"/>
                                      </p:to>
                                    </p:set>
                                    <p:animEffect transition="in" filter="box(in)">
                                      <p:cBhvr>
                                        <p:cTn id="42" dur="500"/>
                                        <p:tgtEl>
                                          <p:spTgt spid="2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ox(in)">
                                      <p:cBhvr>
                                        <p:cTn id="4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6" grpId="0"/>
      <p:bldP spid="22" grpId="0"/>
      <p:bldP spid="26"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5"/>
          <p:cNvSpPr>
            <a:spLocks noChangeArrowheads="1"/>
          </p:cNvSpPr>
          <p:nvPr/>
        </p:nvSpPr>
        <p:spPr bwMode="auto">
          <a:xfrm>
            <a:off x="827584" y="1474906"/>
            <a:ext cx="7489329" cy="3970318"/>
          </a:xfrm>
          <a:prstGeom prst="rect">
            <a:avLst/>
          </a:prstGeom>
          <a:noFill/>
          <a:ln>
            <a:noFill/>
          </a:ln>
          <a:effectLst/>
        </p:spPr>
        <p:txBody>
          <a:bodyPr wrap="square">
            <a:spAutoFit/>
          </a:bodyPr>
          <a:lstStyle/>
          <a:p>
            <a:pPr eaLnBrk="1" hangingPunct="1">
              <a:lnSpc>
                <a:spcPct val="150000"/>
              </a:lnSpc>
              <a:spcBef>
                <a:spcPct val="0"/>
              </a:spcBef>
              <a:buFont typeface="Wingdings" panose="05000000000000000000" pitchFamily="2" charset="2"/>
              <a:buChar char="n"/>
              <a:defRPr/>
            </a:pPr>
            <a:r>
              <a:rPr kumimoji="1" lang="zh-CN" altLang="en-US" sz="2400" dirty="0" smtClean="0">
                <a:latin typeface="Arial" panose="020B0604020202020204" pitchFamily="34" charset="0"/>
                <a:sym typeface="Webdings" panose="05030102010509060703" pitchFamily="18" charset="2"/>
              </a:rPr>
              <a:t> 先</a:t>
            </a:r>
            <a:r>
              <a:rPr kumimoji="1" lang="zh-CN" altLang="en-US" sz="2400" dirty="0">
                <a:latin typeface="Arial" panose="020B0604020202020204" pitchFamily="34" charset="0"/>
                <a:sym typeface="Webdings" panose="05030102010509060703" pitchFamily="18" charset="2"/>
              </a:rPr>
              <a:t>来先服务调度算法（</a:t>
            </a:r>
            <a:r>
              <a:rPr kumimoji="1" lang="en-US" altLang="zh-CN" sz="2400" dirty="0">
                <a:latin typeface="Arial" panose="020B0604020202020204" pitchFamily="34" charset="0"/>
                <a:sym typeface="Webdings" panose="05030102010509060703" pitchFamily="18" charset="2"/>
              </a:rPr>
              <a:t>FCFS</a:t>
            </a:r>
            <a:r>
              <a:rPr kumimoji="1" lang="zh-CN" altLang="en-US" sz="2400" dirty="0" smtClean="0">
                <a:latin typeface="Arial" panose="020B0604020202020204" pitchFamily="34" charset="0"/>
                <a:sym typeface="Webdings" panose="05030102010509060703" pitchFamily="18" charset="2"/>
              </a:rPr>
              <a:t>）</a:t>
            </a:r>
            <a:endParaRPr kumimoji="1" lang="en-US" altLang="zh-CN" sz="2400" dirty="0" smtClean="0">
              <a:latin typeface="Arial" panose="020B0604020202020204" pitchFamily="34" charset="0"/>
              <a:sym typeface="Webdings" panose="05030102010509060703" pitchFamily="18" charset="2"/>
            </a:endParaRPr>
          </a:p>
          <a:p>
            <a:pPr eaLnBrk="1" hangingPunct="1">
              <a:lnSpc>
                <a:spcPct val="150000"/>
              </a:lnSpc>
              <a:spcBef>
                <a:spcPct val="0"/>
              </a:spcBef>
              <a:buFont typeface="Wingdings" panose="05000000000000000000" pitchFamily="2" charset="2"/>
              <a:buChar char="n"/>
              <a:defRPr/>
            </a:pPr>
            <a:r>
              <a:rPr kumimoji="1" lang="en-US" altLang="zh-CN" sz="2400" dirty="0" smtClean="0">
                <a:latin typeface="Arial" panose="020B0604020202020204" pitchFamily="34" charset="0"/>
                <a:sym typeface="Webdings" panose="05030102010509060703" pitchFamily="18" charset="2"/>
              </a:rPr>
              <a:t> </a:t>
            </a:r>
            <a:r>
              <a:rPr kumimoji="1" lang="zh-CN" altLang="en-US" sz="2400" dirty="0" smtClean="0">
                <a:latin typeface="Arial" panose="020B0604020202020204" pitchFamily="34" charset="0"/>
                <a:sym typeface="Webdings" panose="05030102010509060703" pitchFamily="18" charset="2"/>
              </a:rPr>
              <a:t>短作业优先调度算法（</a:t>
            </a:r>
            <a:r>
              <a:rPr kumimoji="1" lang="en-US" altLang="zh-CN" sz="2400" dirty="0" smtClean="0">
                <a:latin typeface="Arial" panose="020B0604020202020204" pitchFamily="34" charset="0"/>
                <a:sym typeface="Webdings" panose="05030102010509060703" pitchFamily="18" charset="2"/>
              </a:rPr>
              <a:t>SJF</a:t>
            </a:r>
            <a:r>
              <a:rPr kumimoji="1" lang="zh-CN" altLang="en-US" sz="2400" dirty="0" smtClean="0">
                <a:latin typeface="Arial" panose="020B0604020202020204" pitchFamily="34" charset="0"/>
                <a:sym typeface="Webdings" panose="05030102010509060703" pitchFamily="18" charset="2"/>
              </a:rPr>
              <a:t>）</a:t>
            </a:r>
            <a:endParaRPr kumimoji="1" lang="en-US" altLang="zh-CN" sz="2400" dirty="0" smtClean="0">
              <a:latin typeface="Arial" panose="020B0604020202020204" pitchFamily="34" charset="0"/>
              <a:sym typeface="Webdings" panose="05030102010509060703" pitchFamily="18" charset="2"/>
            </a:endParaRPr>
          </a:p>
          <a:p>
            <a:pPr eaLnBrk="1" hangingPunct="1">
              <a:lnSpc>
                <a:spcPct val="150000"/>
              </a:lnSpc>
              <a:spcBef>
                <a:spcPct val="0"/>
              </a:spcBef>
              <a:buFont typeface="Wingdings" panose="05000000000000000000" pitchFamily="2" charset="2"/>
              <a:buChar char="n"/>
              <a:defRPr/>
            </a:pPr>
            <a:r>
              <a:rPr kumimoji="1" lang="en-US" altLang="zh-CN" sz="2400" dirty="0" smtClean="0">
                <a:latin typeface="Arial" panose="020B0604020202020204" pitchFamily="34" charset="0"/>
                <a:sym typeface="Webdings" panose="05030102010509060703" pitchFamily="18" charset="2"/>
              </a:rPr>
              <a:t> </a:t>
            </a:r>
            <a:r>
              <a:rPr kumimoji="1" lang="zh-CN" altLang="en-US" sz="2400" dirty="0" smtClean="0">
                <a:latin typeface="Arial" panose="020B0604020202020204" pitchFamily="34" charset="0"/>
                <a:sym typeface="Webdings" panose="05030102010509060703" pitchFamily="18" charset="2"/>
              </a:rPr>
              <a:t>高响应比优先调度算法（</a:t>
            </a:r>
            <a:r>
              <a:rPr kumimoji="1" lang="en-US" altLang="zh-CN" sz="2400" dirty="0" smtClean="0">
                <a:latin typeface="Arial" panose="020B0604020202020204" pitchFamily="34" charset="0"/>
                <a:sym typeface="Webdings" panose="05030102010509060703" pitchFamily="18" charset="2"/>
              </a:rPr>
              <a:t>HRRF</a:t>
            </a:r>
            <a:r>
              <a:rPr kumimoji="1" lang="zh-CN" altLang="en-US" sz="2400" dirty="0" smtClean="0">
                <a:latin typeface="Arial" panose="020B0604020202020204" pitchFamily="34" charset="0"/>
                <a:sym typeface="Webdings" panose="05030102010509060703" pitchFamily="18" charset="2"/>
              </a:rPr>
              <a:t>）</a:t>
            </a:r>
            <a:endParaRPr kumimoji="1" lang="en-US" altLang="zh-CN" sz="2400" dirty="0" smtClean="0">
              <a:latin typeface="Arial" panose="020B0604020202020204" pitchFamily="34" charset="0"/>
              <a:sym typeface="Webdings" panose="05030102010509060703" pitchFamily="18" charset="2"/>
            </a:endParaRPr>
          </a:p>
          <a:p>
            <a:pPr eaLnBrk="1" hangingPunct="1">
              <a:lnSpc>
                <a:spcPct val="150000"/>
              </a:lnSpc>
              <a:spcBef>
                <a:spcPct val="0"/>
              </a:spcBef>
              <a:buFont typeface="Wingdings" panose="05000000000000000000" pitchFamily="2" charset="2"/>
              <a:buChar char="n"/>
              <a:defRPr/>
            </a:pPr>
            <a:r>
              <a:rPr kumimoji="1" lang="en-US" altLang="zh-CN" sz="2400" dirty="0" smtClean="0">
                <a:latin typeface="Arial" panose="020B0604020202020204" pitchFamily="34" charset="0"/>
                <a:sym typeface="Webdings" panose="05030102010509060703" pitchFamily="18" charset="2"/>
              </a:rPr>
              <a:t> </a:t>
            </a:r>
            <a:r>
              <a:rPr kumimoji="1" lang="zh-CN" altLang="en-US" sz="2400" dirty="0" smtClean="0">
                <a:latin typeface="Arial" panose="020B0604020202020204" pitchFamily="34" charset="0"/>
                <a:sym typeface="Webdings" panose="05030102010509060703" pitchFamily="18" charset="2"/>
              </a:rPr>
              <a:t>优先级调度算法</a:t>
            </a:r>
            <a:endParaRPr kumimoji="1" lang="en-US" altLang="zh-CN" sz="2400" dirty="0" smtClean="0">
              <a:latin typeface="Arial" panose="020B0604020202020204" pitchFamily="34" charset="0"/>
              <a:sym typeface="Webdings" panose="05030102010509060703" pitchFamily="18" charset="2"/>
            </a:endParaRPr>
          </a:p>
          <a:p>
            <a:pPr eaLnBrk="1" hangingPunct="1">
              <a:lnSpc>
                <a:spcPct val="150000"/>
              </a:lnSpc>
              <a:spcBef>
                <a:spcPct val="0"/>
              </a:spcBef>
              <a:buFont typeface="Wingdings" panose="05000000000000000000" pitchFamily="2" charset="2"/>
              <a:buChar char="n"/>
              <a:defRPr/>
            </a:pPr>
            <a:r>
              <a:rPr kumimoji="1" lang="en-US" altLang="zh-CN" sz="2400" dirty="0" smtClean="0">
                <a:latin typeface="Arial" panose="020B0604020202020204" pitchFamily="34" charset="0"/>
                <a:sym typeface="Webdings" panose="05030102010509060703" pitchFamily="18" charset="2"/>
              </a:rPr>
              <a:t> </a:t>
            </a:r>
            <a:r>
              <a:rPr kumimoji="1" lang="zh-CN" altLang="en-US" sz="2400" dirty="0" smtClean="0">
                <a:latin typeface="Arial" panose="020B0604020202020204" pitchFamily="34" charset="0"/>
                <a:sym typeface="Webdings" panose="05030102010509060703" pitchFamily="18" charset="2"/>
              </a:rPr>
              <a:t>时间片轮转调度算法</a:t>
            </a:r>
            <a:endParaRPr kumimoji="1" lang="en-US" altLang="zh-CN" sz="2400" dirty="0" smtClean="0">
              <a:latin typeface="Arial" panose="020B0604020202020204" pitchFamily="34" charset="0"/>
              <a:sym typeface="Webdings" panose="05030102010509060703" pitchFamily="18" charset="2"/>
            </a:endParaRPr>
          </a:p>
          <a:p>
            <a:pPr eaLnBrk="1" hangingPunct="1">
              <a:lnSpc>
                <a:spcPct val="150000"/>
              </a:lnSpc>
              <a:spcBef>
                <a:spcPct val="0"/>
              </a:spcBef>
              <a:buFont typeface="Wingdings" panose="05000000000000000000" pitchFamily="2" charset="2"/>
              <a:buChar char="n"/>
              <a:defRPr/>
            </a:pPr>
            <a:r>
              <a:rPr kumimoji="1" lang="en-US" altLang="zh-CN" sz="2400" dirty="0" smtClean="0">
                <a:latin typeface="Arial" panose="020B0604020202020204" pitchFamily="34" charset="0"/>
                <a:sym typeface="Webdings" panose="05030102010509060703" pitchFamily="18" charset="2"/>
              </a:rPr>
              <a:t> </a:t>
            </a:r>
            <a:r>
              <a:rPr kumimoji="1" lang="zh-CN" altLang="en-US" sz="2400" dirty="0" smtClean="0">
                <a:latin typeface="Arial" panose="020B0604020202020204" pitchFamily="34" charset="0"/>
                <a:sym typeface="Webdings" panose="05030102010509060703" pitchFamily="18" charset="2"/>
              </a:rPr>
              <a:t>多级队列调度算法</a:t>
            </a:r>
            <a:endParaRPr kumimoji="1" lang="en-US" altLang="zh-CN" sz="2400" dirty="0" smtClean="0">
              <a:latin typeface="Arial" panose="020B0604020202020204" pitchFamily="34" charset="0"/>
              <a:sym typeface="Webdings" panose="05030102010509060703" pitchFamily="18" charset="2"/>
            </a:endParaRPr>
          </a:p>
          <a:p>
            <a:pPr eaLnBrk="1" hangingPunct="1">
              <a:lnSpc>
                <a:spcPct val="150000"/>
              </a:lnSpc>
              <a:spcBef>
                <a:spcPct val="0"/>
              </a:spcBef>
              <a:buFont typeface="Wingdings" panose="05000000000000000000" pitchFamily="2" charset="2"/>
              <a:buChar char="n"/>
              <a:defRPr/>
            </a:pPr>
            <a:r>
              <a:rPr kumimoji="1" lang="en-US" altLang="zh-CN" sz="2400" dirty="0" smtClean="0">
                <a:latin typeface="Arial" panose="020B0604020202020204" pitchFamily="34" charset="0"/>
                <a:sym typeface="Webdings" panose="05030102010509060703" pitchFamily="18" charset="2"/>
              </a:rPr>
              <a:t> </a:t>
            </a:r>
            <a:r>
              <a:rPr kumimoji="1" lang="zh-CN" altLang="en-US" sz="2400" dirty="0" smtClean="0">
                <a:latin typeface="Arial" panose="020B0604020202020204" pitchFamily="34" charset="0"/>
                <a:sym typeface="Webdings" panose="05030102010509060703" pitchFamily="18" charset="2"/>
              </a:rPr>
              <a:t>多级反馈队列调度算法</a:t>
            </a:r>
            <a:endParaRPr kumimoji="1" lang="zh-CN" altLang="en-US" sz="2400" dirty="0">
              <a:latin typeface="Arial" panose="020B0604020202020204" pitchFamily="34" charset="0"/>
              <a:sym typeface="Webdings" panose="05030102010509060703" pitchFamily="18" charset="2"/>
            </a:endParaRPr>
          </a:p>
        </p:txBody>
      </p:sp>
      <p:sp>
        <p:nvSpPr>
          <p:cNvPr id="6" name="Rectangle 4"/>
          <p:cNvSpPr>
            <a:spLocks noChangeArrowheads="1"/>
          </p:cNvSpPr>
          <p:nvPr/>
        </p:nvSpPr>
        <p:spPr bwMode="auto">
          <a:xfrm>
            <a:off x="364681" y="756569"/>
            <a:ext cx="4063305"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a:t>
            </a:r>
            <a:r>
              <a:rPr kumimoji="1" lang="zh-CN" altLang="en-US"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算法</a:t>
            </a:r>
            <a:r>
              <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20866" name="Rectangle 2"/>
          <p:cNvSpPr>
            <a:spLocks noChangeArrowheads="1"/>
          </p:cNvSpPr>
          <p:nvPr/>
        </p:nvSpPr>
        <p:spPr bwMode="auto">
          <a:xfrm>
            <a:off x="3924722" y="-27382"/>
            <a:ext cx="3599606"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fade/>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5"/>
          <p:cNvSpPr>
            <a:spLocks noChangeArrowheads="1"/>
          </p:cNvSpPr>
          <p:nvPr/>
        </p:nvSpPr>
        <p:spPr bwMode="auto">
          <a:xfrm>
            <a:off x="323850" y="1196753"/>
            <a:ext cx="7993063" cy="523220"/>
          </a:xfrm>
          <a:prstGeom prst="rect">
            <a:avLst/>
          </a:prstGeom>
          <a:noFill/>
          <a:ln>
            <a:noFill/>
          </a:ln>
          <a:effectLst/>
        </p:spPr>
        <p:txBody>
          <a:bodyPr>
            <a:spAutoFit/>
          </a:bodyPr>
          <a:lstStyle/>
          <a:p>
            <a:pPr eaLnBrk="1" hangingPunct="1">
              <a:spcBef>
                <a:spcPct val="0"/>
              </a:spcBef>
              <a:defRPr/>
            </a:pPr>
            <a:r>
              <a:rPr kumimoji="1" lang="en-US" altLang="zh-CN" sz="2800" dirty="0" smtClean="0">
                <a:solidFill>
                  <a:srgbClr val="CC33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1. </a:t>
            </a:r>
            <a:r>
              <a:rPr kumimoji="1" lang="zh-CN" altLang="en-US" sz="2800" dirty="0" smtClean="0">
                <a:solidFill>
                  <a:srgbClr val="CC3300"/>
                </a:solidFill>
                <a:latin typeface="Arial" panose="020B0604020202020204" pitchFamily="34" charset="0"/>
                <a:sym typeface="Webdings" panose="05030102010509060703" pitchFamily="18" charset="2"/>
              </a:rPr>
              <a:t>先</a:t>
            </a:r>
            <a:r>
              <a:rPr kumimoji="1" lang="zh-CN" altLang="en-US" sz="2800" dirty="0">
                <a:solidFill>
                  <a:srgbClr val="CC3300"/>
                </a:solidFill>
                <a:latin typeface="Arial" panose="020B0604020202020204" pitchFamily="34" charset="0"/>
                <a:sym typeface="Webdings" panose="05030102010509060703" pitchFamily="18" charset="2"/>
              </a:rPr>
              <a:t>来先服务调度算法（</a:t>
            </a:r>
            <a:r>
              <a:rPr kumimoji="1" lang="en-US" altLang="zh-CN" sz="2800" dirty="0">
                <a:solidFill>
                  <a:srgbClr val="CC3300"/>
                </a:solidFill>
                <a:latin typeface="Arial" panose="020B0604020202020204" pitchFamily="34" charset="0"/>
                <a:sym typeface="Webdings" panose="05030102010509060703" pitchFamily="18" charset="2"/>
              </a:rPr>
              <a:t>FCFS</a:t>
            </a:r>
            <a:r>
              <a:rPr kumimoji="1" lang="zh-CN" altLang="en-US" sz="2800" dirty="0">
                <a:solidFill>
                  <a:srgbClr val="CC3300"/>
                </a:solidFill>
                <a:latin typeface="Arial" panose="020B0604020202020204" pitchFamily="34" charset="0"/>
                <a:sym typeface="Webdings" panose="05030102010509060703" pitchFamily="18" charset="2"/>
              </a:rPr>
              <a:t>）</a:t>
            </a:r>
            <a:endParaRPr kumimoji="1" lang="zh-CN" altLang="en-US" sz="2800" dirty="0">
              <a:solidFill>
                <a:srgbClr val="CC3300"/>
              </a:solidFill>
              <a:latin typeface="Arial" panose="020B0604020202020204" pitchFamily="34" charset="0"/>
              <a:sym typeface="Webdings" panose="05030102010509060703" pitchFamily="18" charset="2"/>
            </a:endParaRPr>
          </a:p>
        </p:txBody>
      </p:sp>
      <p:graphicFrame>
        <p:nvGraphicFramePr>
          <p:cNvPr id="130174" name="Group 126"/>
          <p:cNvGraphicFramePr>
            <a:graphicFrameLocks noGrp="1"/>
          </p:cNvGraphicFramePr>
          <p:nvPr/>
        </p:nvGraphicFramePr>
        <p:xfrm>
          <a:off x="323851" y="1844824"/>
          <a:ext cx="8569325" cy="2865439"/>
        </p:xfrm>
        <a:graphic>
          <a:graphicData uri="http://schemas.openxmlformats.org/drawingml/2006/table">
            <a:tbl>
              <a:tblPr/>
              <a:tblGrid>
                <a:gridCol w="1095375"/>
                <a:gridCol w="1092200"/>
                <a:gridCol w="1093788"/>
                <a:gridCol w="1003300"/>
                <a:gridCol w="1368425"/>
                <a:gridCol w="1276350"/>
                <a:gridCol w="1639887"/>
              </a:tblGrid>
              <a:tr h="701119">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作业名</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提交时间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要求执行时间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开始执行时间</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完成时间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周转时间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带权周转时间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10785">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7.2</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5.8</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3535">
                <a:tc gridSpan="4">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平均周转时间：</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2.0+4.8+5.8+6.0</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/4=4.65</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gridSpan="3">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平均带权周转时间：</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(1+1.6+4.8+20)/4=6.85</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bl>
          </a:graphicData>
        </a:graphic>
      </p:graphicFrame>
      <p:sp>
        <p:nvSpPr>
          <p:cNvPr id="130175" name="Text Box 127"/>
          <p:cNvSpPr txBox="1">
            <a:spLocks noChangeArrowheads="1"/>
          </p:cNvSpPr>
          <p:nvPr/>
        </p:nvSpPr>
        <p:spPr bwMode="auto">
          <a:xfrm>
            <a:off x="323528" y="4869160"/>
            <a:ext cx="7920806" cy="1569660"/>
          </a:xfrm>
          <a:prstGeom prst="rect">
            <a:avLst/>
          </a:prstGeom>
          <a:noFill/>
          <a:ln w="9525" algn="ctr">
            <a:noFill/>
            <a:miter lim="800000"/>
          </a:ln>
        </p:spPr>
        <p:txBody>
          <a:bodyPr wrap="square">
            <a:spAutoFit/>
          </a:bodyPr>
          <a:lstStyle/>
          <a:p>
            <a:pPr eaLnBrk="1" hangingPunct="1">
              <a:spcBef>
                <a:spcPct val="50000"/>
              </a:spcBef>
              <a:buClr>
                <a:schemeClr val="tx1"/>
              </a:buClr>
            </a:pPr>
            <a:r>
              <a:rPr lang="zh-CN" altLang="en-US" sz="2400" dirty="0"/>
              <a:t>优点：实现简单；</a:t>
            </a:r>
            <a:endParaRPr lang="zh-CN" altLang="en-US" sz="2400" dirty="0"/>
          </a:p>
          <a:p>
            <a:pPr eaLnBrk="1" hangingPunct="1">
              <a:spcBef>
                <a:spcPct val="50000"/>
              </a:spcBef>
              <a:buClr>
                <a:schemeClr val="tx1"/>
              </a:buClr>
            </a:pPr>
            <a:r>
              <a:rPr lang="zh-CN" altLang="en-US" sz="2400" dirty="0"/>
              <a:t>缺点：对长作业有利，对短作业不利；</a:t>
            </a:r>
            <a:endParaRPr lang="zh-CN" altLang="en-US" sz="2400" dirty="0"/>
          </a:p>
          <a:p>
            <a:pPr eaLnBrk="1" hangingPunct="1">
              <a:spcBef>
                <a:spcPct val="50000"/>
              </a:spcBef>
              <a:buClr>
                <a:schemeClr val="tx1"/>
              </a:buClr>
            </a:pPr>
            <a:r>
              <a:rPr lang="zh-CN" altLang="en-US" sz="2400" dirty="0"/>
              <a:t>            平均周转时间可能较</a:t>
            </a:r>
            <a:r>
              <a:rPr lang="zh-CN" altLang="en-US" sz="2400" dirty="0" smtClean="0"/>
              <a:t>长；没有考虑任务的紧迫性</a:t>
            </a:r>
            <a:endParaRPr lang="zh-CN" altLang="en-US" sz="2400" dirty="0"/>
          </a:p>
        </p:txBody>
      </p:sp>
      <p:sp>
        <p:nvSpPr>
          <p:cNvPr id="6" name="Rectangle 4"/>
          <p:cNvSpPr>
            <a:spLocks noChangeArrowheads="1"/>
          </p:cNvSpPr>
          <p:nvPr/>
        </p:nvSpPr>
        <p:spPr bwMode="auto">
          <a:xfrm>
            <a:off x="364681" y="548681"/>
            <a:ext cx="4063305"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a:t>
            </a:r>
            <a:r>
              <a:rPr kumimoji="1" lang="zh-CN" altLang="en-US"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算法</a:t>
            </a:r>
            <a:r>
              <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20866" name="Rectangle 2"/>
          <p:cNvSpPr>
            <a:spLocks noChangeArrowheads="1"/>
          </p:cNvSpPr>
          <p:nvPr/>
        </p:nvSpPr>
        <p:spPr bwMode="auto">
          <a:xfrm>
            <a:off x="3924722" y="-27382"/>
            <a:ext cx="3599606"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7" name="圆角矩形标注 6"/>
          <p:cNvSpPr/>
          <p:nvPr/>
        </p:nvSpPr>
        <p:spPr bwMode="auto">
          <a:xfrm>
            <a:off x="5508104" y="764704"/>
            <a:ext cx="1656184" cy="792088"/>
          </a:xfrm>
          <a:prstGeom prst="wedgeRoundRectCallout">
            <a:avLst>
              <a:gd name="adj1" fmla="val -19168"/>
              <a:gd name="adj2" fmla="val 93726"/>
              <a:gd name="adj3"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indent="-609600"/>
            <a:r>
              <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lang="zh-CN" altLang="en-US" sz="1600" dirty="0" smtClean="0"/>
              <a:t>完成时间－</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609600" marR="0" indent="-609600" algn="l" defTabSz="914400" rtl="0" eaLnBrk="0" fontAlgn="base" latinLnBrk="0" hangingPunct="0">
              <a:lnSpc>
                <a:spcPct val="100000"/>
              </a:lnSpc>
              <a:spcBef>
                <a:spcPct val="20000"/>
              </a:spcBef>
              <a:spcAft>
                <a:spcPct val="0"/>
              </a:spcAft>
              <a:buClrTx/>
              <a:buSzTx/>
              <a:buFontTx/>
              <a:buNone/>
            </a:pPr>
            <a:r>
              <a:rPr lang="en-US" altLang="zh-CN" sz="1600" dirty="0" smtClean="0"/>
              <a:t>  </a:t>
            </a:r>
            <a:r>
              <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提交时间</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8" name="圆角矩形标注 7"/>
          <p:cNvSpPr/>
          <p:nvPr/>
        </p:nvSpPr>
        <p:spPr bwMode="auto">
          <a:xfrm>
            <a:off x="7380312" y="764704"/>
            <a:ext cx="1656184" cy="792088"/>
          </a:xfrm>
          <a:prstGeom prst="wedgeRoundRectCallout">
            <a:avLst>
              <a:gd name="adj1" fmla="val -19168"/>
              <a:gd name="adj2" fmla="val 93726"/>
              <a:gd name="adj3"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indent="-609600"/>
            <a:r>
              <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周转时间</a:t>
            </a: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609600" marR="0" indent="-609600" algn="l" defTabSz="914400" rtl="0" eaLnBrk="0" fontAlgn="base" latinLnBrk="0" hangingPunct="0">
              <a:lnSpc>
                <a:spcPct val="100000"/>
              </a:lnSpc>
              <a:spcBef>
                <a:spcPct val="20000"/>
              </a:spcBef>
              <a:spcAft>
                <a:spcPct val="0"/>
              </a:spcAft>
              <a:buClrTx/>
              <a:buSzTx/>
              <a:buFontTx/>
              <a:buNone/>
            </a:pPr>
            <a:r>
              <a:rPr lang="en-US" altLang="zh-CN" sz="1600" dirty="0" smtClean="0"/>
              <a:t>  </a:t>
            </a:r>
            <a:r>
              <a:rPr lang="zh-CN" altLang="en-US" sz="1600" dirty="0" smtClean="0"/>
              <a:t>要求执行时间</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0175"/>
                                        </p:tgtEl>
                                        <p:attrNameLst>
                                          <p:attrName>style.visibility</p:attrName>
                                        </p:attrNameLst>
                                      </p:cBhvr>
                                      <p:to>
                                        <p:strVal val="visible"/>
                                      </p:to>
                                    </p:set>
                                    <p:animEffect transition="in" filter="box(in)">
                                      <p:cBhvr>
                                        <p:cTn id="17" dur="500"/>
                                        <p:tgtEl>
                                          <p:spTgt spid="130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75" grpId="0"/>
      <p:bldP spid="7" grpId="0" animBg="1"/>
      <p:bldP spid="8"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5"/>
          <p:cNvSpPr>
            <a:spLocks noChangeArrowheads="1"/>
          </p:cNvSpPr>
          <p:nvPr/>
        </p:nvSpPr>
        <p:spPr bwMode="auto">
          <a:xfrm>
            <a:off x="323851" y="1341439"/>
            <a:ext cx="6192366" cy="523220"/>
          </a:xfrm>
          <a:prstGeom prst="rect">
            <a:avLst/>
          </a:prstGeom>
          <a:noFill/>
          <a:ln>
            <a:noFill/>
          </a:ln>
          <a:effectLst/>
        </p:spPr>
        <p:txBody>
          <a:bodyPr wrap="square">
            <a:spAutoFit/>
          </a:bodyPr>
          <a:lstStyle/>
          <a:p>
            <a:pPr eaLnBrk="1" hangingPunct="1">
              <a:spcBef>
                <a:spcPct val="0"/>
              </a:spcBef>
              <a:defRPr/>
            </a:pPr>
            <a:r>
              <a:rPr kumimoji="1" lang="en-US" altLang="zh-CN" sz="2800" dirty="0" smtClean="0">
                <a:solidFill>
                  <a:srgbClr val="CC33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2 . </a:t>
            </a:r>
            <a:r>
              <a:rPr kumimoji="1" lang="zh-CN" altLang="en-US" sz="2800" dirty="0" smtClean="0">
                <a:solidFill>
                  <a:srgbClr val="CC3300"/>
                </a:solidFill>
                <a:latin typeface="Times New Roman" panose="02020603050405020304" pitchFamily="18" charset="0"/>
                <a:sym typeface="Webdings" panose="05030102010509060703" pitchFamily="18" charset="2"/>
              </a:rPr>
              <a:t>短</a:t>
            </a:r>
            <a:r>
              <a:rPr kumimoji="1" lang="zh-CN" altLang="en-US" sz="2800" dirty="0">
                <a:solidFill>
                  <a:srgbClr val="CC3300"/>
                </a:solidFill>
                <a:latin typeface="Times New Roman" panose="02020603050405020304" pitchFamily="18" charset="0"/>
                <a:sym typeface="Webdings" panose="05030102010509060703" pitchFamily="18" charset="2"/>
              </a:rPr>
              <a:t>作业（进程）优先调度算法</a:t>
            </a:r>
            <a:endParaRPr kumimoji="1" lang="zh-CN" altLang="en-US" sz="2800" dirty="0">
              <a:solidFill>
                <a:srgbClr val="CC3300"/>
              </a:solidFill>
              <a:latin typeface="Arial" panose="020B0604020202020204" pitchFamily="34" charset="0"/>
              <a:sym typeface="Webdings" panose="05030102010509060703" pitchFamily="18" charset="2"/>
            </a:endParaRPr>
          </a:p>
        </p:txBody>
      </p:sp>
      <p:sp>
        <p:nvSpPr>
          <p:cNvPr id="6" name="Rectangle 4"/>
          <p:cNvSpPr>
            <a:spLocks noChangeArrowheads="1"/>
          </p:cNvSpPr>
          <p:nvPr/>
        </p:nvSpPr>
        <p:spPr bwMode="auto">
          <a:xfrm>
            <a:off x="220665" y="684214"/>
            <a:ext cx="4567237" cy="584775"/>
          </a:xfrm>
          <a:prstGeom prst="rect">
            <a:avLst/>
          </a:prstGeom>
          <a:noFill/>
          <a:ln>
            <a:noFill/>
          </a:ln>
          <a:effectLst/>
        </p:spPr>
        <p:txBody>
          <a:bodyPr>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21860" name="Rectangle 2"/>
          <p:cNvSpPr>
            <a:spLocks noChangeArrowheads="1"/>
          </p:cNvSpPr>
          <p:nvPr/>
        </p:nvSpPr>
        <p:spPr bwMode="auto">
          <a:xfrm>
            <a:off x="2772594" y="44626"/>
            <a:ext cx="3599606"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graphicFrame>
        <p:nvGraphicFramePr>
          <p:cNvPr id="11" name="Group 38"/>
          <p:cNvGraphicFramePr>
            <a:graphicFrameLocks noGrp="1"/>
          </p:cNvGraphicFramePr>
          <p:nvPr/>
        </p:nvGraphicFramePr>
        <p:xfrm>
          <a:off x="220665" y="3933826"/>
          <a:ext cx="8569325" cy="2408238"/>
        </p:xfrm>
        <a:graphic>
          <a:graphicData uri="http://schemas.openxmlformats.org/drawingml/2006/table">
            <a:tbl>
              <a:tblPr/>
              <a:tblGrid>
                <a:gridCol w="1095375"/>
                <a:gridCol w="1065213"/>
                <a:gridCol w="1120775"/>
                <a:gridCol w="1003300"/>
                <a:gridCol w="1368425"/>
                <a:gridCol w="1276350"/>
                <a:gridCol w="1639887"/>
              </a:tblGrid>
              <a:tr h="701133">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作业名</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提交时间</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要求执行时间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开始时间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完成时间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周转时间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带权周转时间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10813">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2">
                <a:tc gridSpan="4">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gridSpan="3">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bl>
          </a:graphicData>
        </a:graphic>
      </p:graphicFrame>
      <p:sp>
        <p:nvSpPr>
          <p:cNvPr id="12" name="Text Box 37"/>
          <p:cNvSpPr txBox="1">
            <a:spLocks noChangeArrowheads="1"/>
          </p:cNvSpPr>
          <p:nvPr/>
        </p:nvSpPr>
        <p:spPr bwMode="auto">
          <a:xfrm>
            <a:off x="395290" y="2008063"/>
            <a:ext cx="4505325" cy="941796"/>
          </a:xfrm>
          <a:prstGeom prst="rect">
            <a:avLst/>
          </a:prstGeom>
          <a:noFill/>
          <a:ln w="9525" algn="ctr">
            <a:noFill/>
            <a:miter lim="800000"/>
          </a:ln>
        </p:spPr>
        <p:txBody>
          <a:bodyPr>
            <a:spAutoFit/>
          </a:bodyPr>
          <a:lstStyle/>
          <a:p>
            <a:pPr eaLnBrk="1" hangingPunct="1">
              <a:spcBef>
                <a:spcPct val="50000"/>
              </a:spcBef>
              <a:buClr>
                <a:schemeClr val="tx1"/>
              </a:buClr>
            </a:pPr>
            <a:r>
              <a:rPr lang="zh-CN" altLang="en-US" sz="2400" dirty="0">
                <a:solidFill>
                  <a:srgbClr val="008AF2"/>
                </a:solidFill>
              </a:rPr>
              <a:t>算法分类：</a:t>
            </a:r>
            <a:r>
              <a:rPr lang="en-US" altLang="zh-CN" sz="2400" dirty="0">
                <a:solidFill>
                  <a:srgbClr val="008AF2"/>
                </a:solidFill>
              </a:rPr>
              <a:t>  </a:t>
            </a:r>
            <a:r>
              <a:rPr lang="en-US" altLang="zh-CN" sz="2400" dirty="0" smtClean="0"/>
              <a:t>--</a:t>
            </a:r>
            <a:r>
              <a:rPr lang="zh-CN" altLang="en-US" sz="2400" dirty="0" smtClean="0"/>
              <a:t>非</a:t>
            </a:r>
            <a:r>
              <a:rPr lang="zh-CN" altLang="en-US" sz="2400" dirty="0"/>
              <a:t>抢占式调度：</a:t>
            </a:r>
            <a:endParaRPr lang="zh-CN" altLang="en-US" sz="2400" dirty="0"/>
          </a:p>
          <a:p>
            <a:pPr eaLnBrk="1" hangingPunct="1">
              <a:spcBef>
                <a:spcPct val="30000"/>
              </a:spcBef>
              <a:buClr>
                <a:schemeClr val="tx1"/>
              </a:buClr>
            </a:pPr>
            <a:r>
              <a:rPr lang="en-US" altLang="zh-CN" sz="2400" dirty="0"/>
              <a:t>                    --</a:t>
            </a:r>
            <a:r>
              <a:rPr lang="zh-CN" altLang="en-US" sz="2400" dirty="0"/>
              <a:t>抢占式调度算法：</a:t>
            </a:r>
            <a:endParaRPr lang="zh-CN" altLang="en-US" sz="2400" dirty="0"/>
          </a:p>
        </p:txBody>
      </p:sp>
      <p:sp>
        <p:nvSpPr>
          <p:cNvPr id="13" name="Text Box 37"/>
          <p:cNvSpPr txBox="1">
            <a:spLocks noChangeArrowheads="1"/>
          </p:cNvSpPr>
          <p:nvPr/>
        </p:nvSpPr>
        <p:spPr bwMode="auto">
          <a:xfrm>
            <a:off x="5003800" y="2271588"/>
            <a:ext cx="3303588" cy="941796"/>
          </a:xfrm>
          <a:prstGeom prst="rect">
            <a:avLst/>
          </a:prstGeom>
          <a:noFill/>
          <a:ln>
            <a:noFill/>
          </a:ln>
          <a:effectLst/>
        </p:spPr>
        <p:txBody>
          <a:bodyPr>
            <a:spAutoFit/>
          </a:bodyPr>
          <a:lstStyle>
            <a:lvl1pPr>
              <a:defRPr sz="3200" b="1">
                <a:solidFill>
                  <a:srgbClr val="FFFFFF"/>
                </a:solidFill>
                <a:latin typeface="宋体" panose="02010600030101010101" pitchFamily="2" charset="-122"/>
                <a:ea typeface="宋体" panose="02010600030101010101" pitchFamily="2" charset="-122"/>
              </a:defRPr>
            </a:lvl1pPr>
            <a:lvl2pPr marL="742950" indent="-285750">
              <a:defRPr sz="3200" b="1">
                <a:solidFill>
                  <a:srgbClr val="FFFFFF"/>
                </a:solidFill>
                <a:latin typeface="宋体" panose="02010600030101010101" pitchFamily="2" charset="-122"/>
                <a:ea typeface="宋体" panose="02010600030101010101" pitchFamily="2" charset="-122"/>
              </a:defRPr>
            </a:lvl2pPr>
            <a:lvl3pPr marL="1143000" indent="-228600">
              <a:defRPr sz="3200" b="1">
                <a:solidFill>
                  <a:srgbClr val="FFFFFF"/>
                </a:solidFill>
                <a:latin typeface="宋体" panose="02010600030101010101" pitchFamily="2" charset="-122"/>
                <a:ea typeface="宋体" panose="02010600030101010101" pitchFamily="2" charset="-122"/>
              </a:defRPr>
            </a:lvl3pPr>
            <a:lvl4pPr marL="1600200" indent="-228600">
              <a:defRPr sz="3200" b="1">
                <a:solidFill>
                  <a:srgbClr val="FFFFFF"/>
                </a:solidFill>
                <a:latin typeface="宋体" panose="02010600030101010101" pitchFamily="2" charset="-122"/>
                <a:ea typeface="宋体" panose="02010600030101010101" pitchFamily="2" charset="-122"/>
              </a:defRPr>
            </a:lvl4pPr>
            <a:lvl5pPr marL="2057400" indent="-228600">
              <a:defRPr sz="3200" b="1">
                <a:solidFill>
                  <a:srgbClr val="FFFFFF"/>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rgbClr val="FF00FF"/>
              </a:buClr>
              <a:defRPr sz="3200" b="1">
                <a:solidFill>
                  <a:srgbClr val="FFFFFF"/>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rgbClr val="FF00FF"/>
              </a:buClr>
              <a:defRPr sz="3200" b="1">
                <a:solidFill>
                  <a:srgbClr val="FFFFFF"/>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rgbClr val="FF00FF"/>
              </a:buClr>
              <a:defRPr sz="3200" b="1">
                <a:solidFill>
                  <a:srgbClr val="FFFFFF"/>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rgbClr val="FF00FF"/>
              </a:buClr>
              <a:defRPr sz="32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buClr>
                <a:schemeClr val="tx1"/>
              </a:buClr>
              <a:defRPr/>
            </a:pPr>
            <a:r>
              <a:rPr lang="zh-CN" altLang="en-US" sz="2400" dirty="0" smtClean="0">
                <a:solidFill>
                  <a:schemeClr val="tx1"/>
                </a:solidFill>
                <a:latin typeface="+mn-ea"/>
                <a:ea typeface="+mn-ea"/>
              </a:rPr>
              <a:t>按估计运行时间抢占</a:t>
            </a:r>
            <a:endParaRPr lang="zh-CN" altLang="en-US" sz="2400" dirty="0" smtClean="0">
              <a:solidFill>
                <a:schemeClr val="tx1"/>
              </a:solidFill>
              <a:latin typeface="+mn-ea"/>
              <a:ea typeface="+mn-ea"/>
            </a:endParaRPr>
          </a:p>
          <a:p>
            <a:pPr eaLnBrk="1" hangingPunct="1">
              <a:spcBef>
                <a:spcPct val="30000"/>
              </a:spcBef>
              <a:buClr>
                <a:schemeClr val="tx1"/>
              </a:buClr>
              <a:defRPr/>
            </a:pPr>
            <a:r>
              <a:rPr lang="zh-CN" altLang="en-US" sz="2400" dirty="0" smtClean="0">
                <a:solidFill>
                  <a:schemeClr val="tx1"/>
                </a:solidFill>
                <a:latin typeface="+mn-ea"/>
                <a:ea typeface="+mn-ea"/>
              </a:rPr>
              <a:t>按剩余运行时间抢占</a:t>
            </a:r>
            <a:endParaRPr lang="zh-CN" altLang="en-US" sz="2400" dirty="0" smtClean="0">
              <a:solidFill>
                <a:schemeClr val="tx1"/>
              </a:solidFill>
              <a:latin typeface="Arial" panose="020B0604020202020204" pitchFamily="34" charset="0"/>
            </a:endParaRPr>
          </a:p>
        </p:txBody>
      </p:sp>
      <p:sp>
        <p:nvSpPr>
          <p:cNvPr id="2" name="左大括号 1"/>
          <p:cNvSpPr/>
          <p:nvPr/>
        </p:nvSpPr>
        <p:spPr bwMode="auto">
          <a:xfrm>
            <a:off x="4859338" y="2468438"/>
            <a:ext cx="144462" cy="647700"/>
          </a:xfrm>
          <a:prstGeom prst="leftBrace">
            <a:avLst>
              <a:gd name="adj1" fmla="val 8303"/>
              <a:gd name="adj2" fmla="val 50000"/>
            </a:avLst>
          </a:prstGeom>
          <a:noFill/>
          <a:ln w="28575" algn="ctr">
            <a:solidFill>
              <a:srgbClr val="000000"/>
            </a:solidFill>
            <a:round/>
          </a:ln>
        </p:spPr>
        <p:txBody>
          <a:bodyPr/>
          <a:lstStyle/>
          <a:p>
            <a:pPr marL="609600" indent="-609600"/>
            <a:endParaRPr lang="zh-CN" altLang="en-US"/>
          </a:p>
        </p:txBody>
      </p:sp>
      <p:sp>
        <p:nvSpPr>
          <p:cNvPr id="14" name="Text Box 37"/>
          <p:cNvSpPr txBox="1">
            <a:spLocks noChangeArrowheads="1"/>
          </p:cNvSpPr>
          <p:nvPr/>
        </p:nvSpPr>
        <p:spPr bwMode="auto">
          <a:xfrm>
            <a:off x="364680" y="3259138"/>
            <a:ext cx="3199209" cy="461665"/>
          </a:xfrm>
          <a:prstGeom prst="rect">
            <a:avLst/>
          </a:prstGeom>
          <a:noFill/>
          <a:ln w="9525" algn="ctr">
            <a:noFill/>
            <a:miter lim="800000"/>
          </a:ln>
        </p:spPr>
        <p:txBody>
          <a:bodyPr wrap="square">
            <a:spAutoFit/>
          </a:bodyPr>
          <a:lstStyle/>
          <a:p>
            <a:pPr eaLnBrk="1" hangingPunct="1">
              <a:spcBef>
                <a:spcPct val="50000"/>
              </a:spcBef>
              <a:buClr>
                <a:schemeClr val="tx1"/>
              </a:buClr>
              <a:buFont typeface="Wingdings" panose="05000000000000000000" pitchFamily="2" charset="2"/>
              <a:buChar char="n"/>
            </a:pPr>
            <a:r>
              <a:rPr lang="zh-CN" altLang="en-US" sz="2400" dirty="0" smtClean="0">
                <a:solidFill>
                  <a:srgbClr val="7030A0"/>
                </a:solidFill>
              </a:rPr>
              <a:t> 非</a:t>
            </a:r>
            <a:r>
              <a:rPr lang="zh-CN" altLang="en-US" sz="2400" dirty="0">
                <a:solidFill>
                  <a:srgbClr val="7030A0"/>
                </a:solidFill>
              </a:rPr>
              <a:t>抢占式调度：</a:t>
            </a:r>
            <a:endParaRPr lang="zh-CN" altLang="en-US" sz="2400" dirty="0">
              <a:solidFill>
                <a:srgbClr val="7030A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ox(in)">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ox(in)">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 grpId="0" animBg="1"/>
      <p:bldP spid="14"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5"/>
          <p:cNvSpPr>
            <a:spLocks noChangeArrowheads="1"/>
          </p:cNvSpPr>
          <p:nvPr/>
        </p:nvSpPr>
        <p:spPr bwMode="auto">
          <a:xfrm>
            <a:off x="290513" y="1301751"/>
            <a:ext cx="7993062" cy="1077218"/>
          </a:xfrm>
          <a:prstGeom prst="rect">
            <a:avLst/>
          </a:prstGeom>
          <a:noFill/>
          <a:ln>
            <a:noFill/>
          </a:ln>
          <a:effectLst/>
        </p:spPr>
        <p:txBody>
          <a:bodyPr>
            <a:spAutoFit/>
          </a:bodyPr>
          <a:lstStyle/>
          <a:p>
            <a:pPr eaLnBrk="1" hangingPunct="1">
              <a:spcBef>
                <a:spcPct val="0"/>
              </a:spcBef>
              <a:defRPr/>
            </a:pPr>
            <a:r>
              <a:rPr kumimoji="1" lang="en-US" altLang="zh-CN" sz="2800" dirty="0" smtClean="0">
                <a:solidFill>
                  <a:srgbClr val="CC33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2. </a:t>
            </a:r>
            <a:r>
              <a:rPr kumimoji="1" lang="zh-CN" altLang="en-US" sz="2800" dirty="0" smtClean="0">
                <a:solidFill>
                  <a:srgbClr val="CC3300"/>
                </a:solidFill>
                <a:latin typeface="Times New Roman" panose="02020603050405020304" pitchFamily="18" charset="0"/>
                <a:sym typeface="Webdings" panose="05030102010509060703" pitchFamily="18" charset="2"/>
              </a:rPr>
              <a:t>短</a:t>
            </a:r>
            <a:r>
              <a:rPr kumimoji="1" lang="zh-CN" altLang="en-US" sz="2800" dirty="0">
                <a:solidFill>
                  <a:srgbClr val="CC3300"/>
                </a:solidFill>
                <a:latin typeface="Times New Roman" panose="02020603050405020304" pitchFamily="18" charset="0"/>
                <a:sym typeface="Webdings" panose="05030102010509060703" pitchFamily="18" charset="2"/>
              </a:rPr>
              <a:t>作业（进程）优先调度算法</a:t>
            </a:r>
            <a:endParaRPr kumimoji="1" lang="en-US" altLang="zh-CN" sz="2800" dirty="0">
              <a:solidFill>
                <a:srgbClr val="CC3300"/>
              </a:solidFill>
              <a:latin typeface="Times New Roman" panose="02020603050405020304" pitchFamily="18" charset="0"/>
              <a:sym typeface="Webdings" panose="05030102010509060703" pitchFamily="18" charset="2"/>
            </a:endParaRPr>
          </a:p>
          <a:p>
            <a:pPr eaLnBrk="1" hangingPunct="1">
              <a:spcBef>
                <a:spcPct val="50000"/>
              </a:spcBef>
              <a:buClr>
                <a:schemeClr val="tx1"/>
              </a:buClr>
              <a:buFont typeface="Wingdings" panose="05000000000000000000" pitchFamily="2" charset="2"/>
              <a:buChar char="n"/>
              <a:defRPr/>
            </a:pPr>
            <a:r>
              <a:rPr lang="zh-CN" altLang="en-US" sz="2400" dirty="0" smtClean="0">
                <a:solidFill>
                  <a:srgbClr val="7030A0"/>
                </a:solidFill>
                <a:latin typeface="+mn-ea"/>
                <a:ea typeface="+mn-ea"/>
              </a:rPr>
              <a:t> 非抢占式调度：</a:t>
            </a:r>
            <a:endParaRPr lang="zh-CN" altLang="en-US" sz="2400" dirty="0">
              <a:solidFill>
                <a:srgbClr val="7030A0"/>
              </a:solidFill>
              <a:latin typeface="+mn-ea"/>
              <a:ea typeface="+mn-ea"/>
            </a:endParaRPr>
          </a:p>
        </p:txBody>
      </p:sp>
      <p:sp>
        <p:nvSpPr>
          <p:cNvPr id="6" name="Rectangle 4"/>
          <p:cNvSpPr>
            <a:spLocks noChangeArrowheads="1"/>
          </p:cNvSpPr>
          <p:nvPr/>
        </p:nvSpPr>
        <p:spPr bwMode="auto">
          <a:xfrm>
            <a:off x="292796" y="684214"/>
            <a:ext cx="4567237" cy="584775"/>
          </a:xfrm>
          <a:prstGeom prst="rect">
            <a:avLst/>
          </a:prstGeom>
          <a:noFill/>
          <a:ln>
            <a:noFill/>
          </a:ln>
          <a:effectLst/>
        </p:spPr>
        <p:txBody>
          <a:bodyPr>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a:t>
            </a:r>
            <a:r>
              <a:rPr kumimoji="1" lang="zh-CN" altLang="en-US"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算法</a:t>
            </a:r>
            <a:r>
              <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22884" name="Rectangle 2"/>
          <p:cNvSpPr>
            <a:spLocks noChangeArrowheads="1"/>
          </p:cNvSpPr>
          <p:nvPr/>
        </p:nvSpPr>
        <p:spPr bwMode="auto">
          <a:xfrm>
            <a:off x="3348658" y="-27382"/>
            <a:ext cx="3527598"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graphicFrame>
        <p:nvGraphicFramePr>
          <p:cNvPr id="8" name="Group 246"/>
          <p:cNvGraphicFramePr>
            <a:graphicFrameLocks noGrp="1"/>
          </p:cNvGraphicFramePr>
          <p:nvPr/>
        </p:nvGraphicFramePr>
        <p:xfrm>
          <a:off x="250825" y="2565400"/>
          <a:ext cx="8642350" cy="3383125"/>
        </p:xfrm>
        <a:graphic>
          <a:graphicData uri="http://schemas.openxmlformats.org/drawingml/2006/table">
            <a:tbl>
              <a:tblPr/>
              <a:tblGrid>
                <a:gridCol w="958850"/>
                <a:gridCol w="1152525"/>
                <a:gridCol w="1152525"/>
                <a:gridCol w="1152525"/>
                <a:gridCol w="1536700"/>
                <a:gridCol w="1152525"/>
                <a:gridCol w="1536700"/>
              </a:tblGrid>
              <a:tr h="822931">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作业名</a:t>
                      </a:r>
                      <a:endParaRPr kumimoji="0" lang="zh-CN" altLang="en-US"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提交时间</a:t>
                      </a:r>
                      <a:endParaRPr kumimoji="0" lang="zh-CN" altLang="en-US"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要求执行时间</a:t>
                      </a:r>
                      <a:endParaRPr kumimoji="0" lang="zh-CN" altLang="en-US"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开始时间</a:t>
                      </a:r>
                      <a:endParaRPr kumimoji="0" lang="zh-CN" altLang="en-US" sz="2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完成时间</a:t>
                      </a:r>
                      <a:endParaRPr kumimoji="0" lang="zh-CN" altLang="en-US" sz="2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周转时间</a:t>
                      </a:r>
                      <a:endParaRPr kumimoji="0" lang="zh-CN" altLang="en-US" sz="2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带权周转时间</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4451">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4.5</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4.5</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endParaRPr kumimoji="0" lang="en-US" altLang="zh-CN" sz="2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endParaRPr kumimoji="0" lang="en-US" altLang="zh-CN" sz="2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6.3</a:t>
                      </a:r>
                      <a:endParaRPr kumimoji="0" lang="en-US" altLang="zh-CN" sz="2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5743">
                <a:tc gridSpan="4">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平均周转时间：</a:t>
                      </a:r>
                      <a:endParaRPr kumimoji="0" lang="zh-CN" altLang="en-US"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2.0+1.8+3.1+6.3</a:t>
                      </a:r>
                      <a:r>
                        <a:rPr kumimoji="0" lang="zh-CN" altLang="en-US"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/4=3.3</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gridSpan="3">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平均带权周转时间：</a:t>
                      </a:r>
                      <a:endParaRPr kumimoji="0" lang="zh-CN" altLang="en-US"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t>
                      </a:r>
                      <a:r>
                        <a:rPr kumimoji="0" lang="zh-CN" altLang="en-US"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(1+6+2.6+2.1)/4=2.93</a:t>
                      </a:r>
                      <a:endParaRPr kumimoji="0" lang="en-US" altLang="zh-CN" sz="2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5"/>
          <p:cNvSpPr>
            <a:spLocks noChangeArrowheads="1"/>
          </p:cNvSpPr>
          <p:nvPr/>
        </p:nvSpPr>
        <p:spPr bwMode="auto">
          <a:xfrm>
            <a:off x="274638" y="720725"/>
            <a:ext cx="7993062" cy="1077218"/>
          </a:xfrm>
          <a:prstGeom prst="rect">
            <a:avLst/>
          </a:prstGeom>
          <a:noFill/>
          <a:ln>
            <a:noFill/>
          </a:ln>
          <a:effectLst/>
        </p:spPr>
        <p:txBody>
          <a:bodyPr>
            <a:spAutoFit/>
          </a:bodyPr>
          <a:lstStyle/>
          <a:p>
            <a:pPr eaLnBrk="1" hangingPunct="1">
              <a:spcBef>
                <a:spcPct val="0"/>
              </a:spcBef>
              <a:defRPr/>
            </a:pPr>
            <a:r>
              <a:rPr kumimoji="1" lang="en-US" altLang="zh-CN" sz="2800" dirty="0" smtClean="0">
                <a:solidFill>
                  <a:srgbClr val="CC33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2. </a:t>
            </a:r>
            <a:r>
              <a:rPr kumimoji="1" lang="zh-CN" altLang="en-US" sz="2800" dirty="0" smtClean="0">
                <a:solidFill>
                  <a:srgbClr val="CC3300"/>
                </a:solidFill>
                <a:latin typeface="Times New Roman" panose="02020603050405020304" pitchFamily="18" charset="0"/>
                <a:sym typeface="Webdings" panose="05030102010509060703" pitchFamily="18" charset="2"/>
              </a:rPr>
              <a:t>短</a:t>
            </a:r>
            <a:r>
              <a:rPr kumimoji="1" lang="zh-CN" altLang="en-US" sz="2800" dirty="0">
                <a:solidFill>
                  <a:srgbClr val="CC3300"/>
                </a:solidFill>
                <a:latin typeface="Times New Roman" panose="02020603050405020304" pitchFamily="18" charset="0"/>
                <a:sym typeface="Webdings" panose="05030102010509060703" pitchFamily="18" charset="2"/>
              </a:rPr>
              <a:t>作业（进程）优先调度算法</a:t>
            </a:r>
            <a:endParaRPr kumimoji="1" lang="en-US" altLang="zh-CN" sz="2800" dirty="0">
              <a:solidFill>
                <a:srgbClr val="CC3300"/>
              </a:solidFill>
              <a:latin typeface="Times New Roman" panose="02020603050405020304" pitchFamily="18" charset="0"/>
              <a:sym typeface="Webdings" panose="05030102010509060703" pitchFamily="18" charset="2"/>
            </a:endParaRPr>
          </a:p>
          <a:p>
            <a:pPr eaLnBrk="1" hangingPunct="1">
              <a:spcBef>
                <a:spcPct val="50000"/>
              </a:spcBef>
              <a:buClr>
                <a:schemeClr val="tx1"/>
              </a:buClr>
              <a:buFont typeface="Wingdings" panose="05000000000000000000" pitchFamily="2" charset="2"/>
              <a:buChar char="n"/>
              <a:defRPr/>
            </a:pPr>
            <a:r>
              <a:rPr lang="zh-CN" altLang="en-US" sz="2400" dirty="0" smtClean="0">
                <a:solidFill>
                  <a:srgbClr val="7030A0"/>
                </a:solidFill>
                <a:latin typeface="+mn-ea"/>
                <a:ea typeface="+mn-ea"/>
              </a:rPr>
              <a:t> 抢占</a:t>
            </a:r>
            <a:r>
              <a:rPr lang="zh-CN" altLang="en-US" sz="2400" dirty="0">
                <a:solidFill>
                  <a:srgbClr val="7030A0"/>
                </a:solidFill>
                <a:latin typeface="+mn-ea"/>
                <a:ea typeface="+mn-ea"/>
              </a:rPr>
              <a:t>式调度：</a:t>
            </a:r>
            <a:r>
              <a:rPr lang="zh-CN" altLang="en-US" sz="2400" dirty="0">
                <a:latin typeface="+mn-ea"/>
                <a:ea typeface="+mn-ea"/>
              </a:rPr>
              <a:t>按剩余时间抢占</a:t>
            </a:r>
            <a:endParaRPr lang="zh-CN" altLang="en-US" sz="2400" dirty="0">
              <a:latin typeface="+mn-ea"/>
              <a:ea typeface="+mn-ea"/>
            </a:endParaRPr>
          </a:p>
        </p:txBody>
      </p:sp>
      <p:sp>
        <p:nvSpPr>
          <p:cNvPr id="6" name="Rectangle 4"/>
          <p:cNvSpPr>
            <a:spLocks noChangeArrowheads="1"/>
          </p:cNvSpPr>
          <p:nvPr/>
        </p:nvSpPr>
        <p:spPr bwMode="auto">
          <a:xfrm>
            <a:off x="4788024" y="36489"/>
            <a:ext cx="4176464"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graphicFrame>
        <p:nvGraphicFramePr>
          <p:cNvPr id="10" name="Group 4"/>
          <p:cNvGraphicFramePr>
            <a:graphicFrameLocks noGrp="1"/>
          </p:cNvGraphicFramePr>
          <p:nvPr/>
        </p:nvGraphicFramePr>
        <p:xfrm>
          <a:off x="250825" y="1916114"/>
          <a:ext cx="8642350" cy="2865439"/>
        </p:xfrm>
        <a:graphic>
          <a:graphicData uri="http://schemas.openxmlformats.org/drawingml/2006/table">
            <a:tbl>
              <a:tblPr/>
              <a:tblGrid>
                <a:gridCol w="958850"/>
                <a:gridCol w="1347788"/>
                <a:gridCol w="1223962"/>
                <a:gridCol w="1223963"/>
                <a:gridCol w="1295400"/>
                <a:gridCol w="1223962"/>
                <a:gridCol w="1368425"/>
              </a:tblGrid>
              <a:tr h="701119">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作业名</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提交时间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要求执行时间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开始时间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完成时间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周转时间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带权周转时间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10785">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3535">
                <a:tc gridSpan="4">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平均周转时间：</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gridSpan="3">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平均带权周转时间：</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
                          <a:schemeClr val="tx1"/>
                        </a:buClr>
                        <a:buSzTx/>
                        <a:buFontTx/>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bl>
          </a:graphicData>
        </a:graphic>
      </p:graphicFrame>
      <p:sp>
        <p:nvSpPr>
          <p:cNvPr id="11" name="Text Box 35"/>
          <p:cNvSpPr txBox="1">
            <a:spLocks noChangeArrowheads="1"/>
          </p:cNvSpPr>
          <p:nvPr/>
        </p:nvSpPr>
        <p:spPr bwMode="auto">
          <a:xfrm>
            <a:off x="4087815" y="2609851"/>
            <a:ext cx="504825" cy="400110"/>
          </a:xfrm>
          <a:prstGeom prst="rect">
            <a:avLst/>
          </a:prstGeom>
          <a:noFill/>
          <a:ln w="9525" algn="ctr">
            <a:noFill/>
            <a:miter lim="800000"/>
          </a:ln>
        </p:spPr>
        <p:txBody>
          <a:bodyPr>
            <a:spAutoFit/>
          </a:bodyPr>
          <a:lstStyle/>
          <a:p>
            <a:pPr>
              <a:spcBef>
                <a:spcPct val="50000"/>
              </a:spcBef>
              <a:buClr>
                <a:schemeClr val="tx1"/>
              </a:buClr>
            </a:pPr>
            <a:r>
              <a:rPr lang="en-US" altLang="zh-CN">
                <a:latin typeface="Times New Roman" panose="02020603050405020304" pitchFamily="18" charset="0"/>
                <a:cs typeface="Times New Roman" panose="02020603050405020304" pitchFamily="18" charset="0"/>
              </a:rPr>
              <a:t>1.0</a:t>
            </a:r>
            <a:endParaRPr lang="zh-CN" altLang="en-US" sz="2400"/>
          </a:p>
        </p:txBody>
      </p:sp>
      <p:grpSp>
        <p:nvGrpSpPr>
          <p:cNvPr id="2" name="Group 36"/>
          <p:cNvGrpSpPr/>
          <p:nvPr/>
        </p:nvGrpSpPr>
        <p:grpSpPr bwMode="auto">
          <a:xfrm>
            <a:off x="292100" y="4962527"/>
            <a:ext cx="8743950" cy="1330326"/>
            <a:chOff x="184" y="3274"/>
            <a:chExt cx="5508" cy="838"/>
          </a:xfrm>
        </p:grpSpPr>
        <p:sp>
          <p:nvSpPr>
            <p:cNvPr id="118858" name="Line 37"/>
            <p:cNvSpPr>
              <a:spLocks noChangeShapeType="1"/>
            </p:cNvSpPr>
            <p:nvPr/>
          </p:nvSpPr>
          <p:spPr bwMode="auto">
            <a:xfrm>
              <a:off x="340" y="3718"/>
              <a:ext cx="5352" cy="0"/>
            </a:xfrm>
            <a:prstGeom prst="line">
              <a:avLst/>
            </a:prstGeom>
            <a:noFill/>
            <a:ln w="19050">
              <a:solidFill>
                <a:srgbClr val="FF0000"/>
              </a:solidFill>
              <a:round/>
            </a:ln>
          </p:spPr>
          <p:txBody>
            <a:bodyPr/>
            <a:lstStyle/>
            <a:p>
              <a:endParaRPr lang="zh-CN" altLang="en-US"/>
            </a:p>
          </p:txBody>
        </p:sp>
        <p:sp>
          <p:nvSpPr>
            <p:cNvPr id="118859" name="Text Box 38"/>
            <p:cNvSpPr txBox="1">
              <a:spLocks noChangeArrowheads="1"/>
            </p:cNvSpPr>
            <p:nvPr/>
          </p:nvSpPr>
          <p:spPr bwMode="auto">
            <a:xfrm>
              <a:off x="184" y="3860"/>
              <a:ext cx="408" cy="252"/>
            </a:xfrm>
            <a:prstGeom prst="rect">
              <a:avLst/>
            </a:prstGeom>
            <a:noFill/>
            <a:ln w="9525" algn="ctr">
              <a:noFill/>
              <a:miter lim="800000"/>
            </a:ln>
          </p:spPr>
          <p:txBody>
            <a:bodyPr>
              <a:spAutoFit/>
            </a:bodyPr>
            <a:lstStyle/>
            <a:p>
              <a:pPr>
                <a:spcBef>
                  <a:spcPct val="50000"/>
                </a:spcBef>
                <a:buClr>
                  <a:schemeClr val="tx1"/>
                </a:buClr>
              </a:pPr>
              <a:r>
                <a:rPr lang="en-US" altLang="zh-CN" sz="1800">
                  <a:latin typeface="Times New Roman" panose="02020603050405020304" pitchFamily="18" charset="0"/>
                  <a:cs typeface="Times New Roman" panose="02020603050405020304" pitchFamily="18" charset="0"/>
                </a:rPr>
                <a:t>1.0</a:t>
              </a:r>
              <a:r>
                <a:rPr lang="en-US" altLang="zh-CN">
                  <a:latin typeface="Times New Roman" panose="02020603050405020304" pitchFamily="18" charset="0"/>
                  <a:cs typeface="Times New Roman" panose="02020603050405020304" pitchFamily="18" charset="0"/>
                </a:rPr>
                <a:t>    </a:t>
              </a:r>
              <a:endParaRPr lang="zh-CN" altLang="en-US" sz="2400"/>
            </a:p>
          </p:txBody>
        </p:sp>
        <p:grpSp>
          <p:nvGrpSpPr>
            <p:cNvPr id="3" name="Group 39"/>
            <p:cNvGrpSpPr/>
            <p:nvPr/>
          </p:nvGrpSpPr>
          <p:grpSpPr bwMode="auto">
            <a:xfrm>
              <a:off x="229" y="3274"/>
              <a:ext cx="272" cy="454"/>
              <a:chOff x="229" y="3203"/>
              <a:chExt cx="272" cy="454"/>
            </a:xfrm>
          </p:grpSpPr>
          <p:sp>
            <p:nvSpPr>
              <p:cNvPr id="118873" name="Line 40"/>
              <p:cNvSpPr>
                <a:spLocks noChangeShapeType="1"/>
              </p:cNvSpPr>
              <p:nvPr/>
            </p:nvSpPr>
            <p:spPr bwMode="auto">
              <a:xfrm>
                <a:off x="340" y="3430"/>
                <a:ext cx="0" cy="227"/>
              </a:xfrm>
              <a:prstGeom prst="line">
                <a:avLst/>
              </a:prstGeom>
              <a:noFill/>
              <a:ln w="19050">
                <a:solidFill>
                  <a:srgbClr val="FF0000"/>
                </a:solidFill>
                <a:round/>
                <a:tailEnd type="triangle" w="med" len="med"/>
              </a:ln>
            </p:spPr>
            <p:txBody>
              <a:bodyPr/>
              <a:lstStyle/>
              <a:p>
                <a:endParaRPr lang="zh-CN" altLang="en-US"/>
              </a:p>
            </p:txBody>
          </p:sp>
          <p:sp>
            <p:nvSpPr>
              <p:cNvPr id="118874" name="Text Box 41"/>
              <p:cNvSpPr txBox="1">
                <a:spLocks noChangeArrowheads="1"/>
              </p:cNvSpPr>
              <p:nvPr/>
            </p:nvSpPr>
            <p:spPr bwMode="auto">
              <a:xfrm>
                <a:off x="229" y="3203"/>
                <a:ext cx="272" cy="252"/>
              </a:xfrm>
              <a:prstGeom prst="rect">
                <a:avLst/>
              </a:prstGeom>
              <a:noFill/>
              <a:ln w="9525" algn="ctr">
                <a:noFill/>
                <a:miter lim="800000"/>
              </a:ln>
            </p:spPr>
            <p:txBody>
              <a:bodyPr>
                <a:spAutoFit/>
              </a:bodyPr>
              <a:lstStyle/>
              <a:p>
                <a:pPr>
                  <a:spcBef>
                    <a:spcPct val="50000"/>
                  </a:spcBef>
                  <a:buClr>
                    <a:schemeClr val="tx1"/>
                  </a:buClr>
                </a:pPr>
                <a:r>
                  <a:rPr lang="en-US" altLang="zh-CN">
                    <a:solidFill>
                      <a:srgbClr val="FF0000"/>
                    </a:solidFill>
                    <a:latin typeface="Times New Roman" panose="02020603050405020304" pitchFamily="18" charset="0"/>
                    <a:cs typeface="Times New Roman" panose="02020603050405020304" pitchFamily="18" charset="0"/>
                  </a:rPr>
                  <a:t>A</a:t>
                </a:r>
                <a:endParaRPr lang="zh-CN" altLang="en-US" sz="2400">
                  <a:solidFill>
                    <a:srgbClr val="FF0000"/>
                  </a:solidFill>
                </a:endParaRPr>
              </a:p>
            </p:txBody>
          </p:sp>
        </p:grpSp>
        <p:grpSp>
          <p:nvGrpSpPr>
            <p:cNvPr id="4" name="Group 42"/>
            <p:cNvGrpSpPr/>
            <p:nvPr/>
          </p:nvGrpSpPr>
          <p:grpSpPr bwMode="auto">
            <a:xfrm>
              <a:off x="567" y="3274"/>
              <a:ext cx="272" cy="454"/>
              <a:chOff x="229" y="3203"/>
              <a:chExt cx="272" cy="454"/>
            </a:xfrm>
          </p:grpSpPr>
          <p:sp>
            <p:nvSpPr>
              <p:cNvPr id="118871" name="Line 43"/>
              <p:cNvSpPr>
                <a:spLocks noChangeShapeType="1"/>
              </p:cNvSpPr>
              <p:nvPr/>
            </p:nvSpPr>
            <p:spPr bwMode="auto">
              <a:xfrm>
                <a:off x="340" y="3430"/>
                <a:ext cx="0" cy="227"/>
              </a:xfrm>
              <a:prstGeom prst="line">
                <a:avLst/>
              </a:prstGeom>
              <a:noFill/>
              <a:ln w="19050">
                <a:solidFill>
                  <a:srgbClr val="FF0000"/>
                </a:solidFill>
                <a:round/>
                <a:tailEnd type="triangle" w="med" len="med"/>
              </a:ln>
            </p:spPr>
            <p:txBody>
              <a:bodyPr/>
              <a:lstStyle/>
              <a:p>
                <a:endParaRPr lang="zh-CN" altLang="en-US"/>
              </a:p>
            </p:txBody>
          </p:sp>
          <p:sp>
            <p:nvSpPr>
              <p:cNvPr id="118872" name="Text Box 44"/>
              <p:cNvSpPr txBox="1">
                <a:spLocks noChangeArrowheads="1"/>
              </p:cNvSpPr>
              <p:nvPr/>
            </p:nvSpPr>
            <p:spPr bwMode="auto">
              <a:xfrm>
                <a:off x="229" y="3203"/>
                <a:ext cx="272" cy="252"/>
              </a:xfrm>
              <a:prstGeom prst="rect">
                <a:avLst/>
              </a:prstGeom>
              <a:noFill/>
              <a:ln w="9525" algn="ctr">
                <a:noFill/>
                <a:miter lim="800000"/>
              </a:ln>
            </p:spPr>
            <p:txBody>
              <a:bodyPr>
                <a:spAutoFit/>
              </a:bodyPr>
              <a:lstStyle/>
              <a:p>
                <a:pPr>
                  <a:spcBef>
                    <a:spcPct val="50000"/>
                  </a:spcBef>
                  <a:buClr>
                    <a:schemeClr val="tx1"/>
                  </a:buClr>
                </a:pPr>
                <a:r>
                  <a:rPr lang="en-US" altLang="zh-CN">
                    <a:solidFill>
                      <a:srgbClr val="FF0000"/>
                    </a:solidFill>
                    <a:latin typeface="Times New Roman" panose="02020603050405020304" pitchFamily="18" charset="0"/>
                    <a:cs typeface="Times New Roman" panose="02020603050405020304" pitchFamily="18" charset="0"/>
                  </a:rPr>
                  <a:t>B</a:t>
                </a:r>
                <a:endParaRPr lang="zh-CN" altLang="en-US" sz="2400">
                  <a:solidFill>
                    <a:srgbClr val="FF0000"/>
                  </a:solidFill>
                </a:endParaRPr>
              </a:p>
            </p:txBody>
          </p:sp>
        </p:grpSp>
        <p:sp>
          <p:nvSpPr>
            <p:cNvPr id="118862" name="Text Box 45"/>
            <p:cNvSpPr txBox="1">
              <a:spLocks noChangeArrowheads="1"/>
            </p:cNvSpPr>
            <p:nvPr/>
          </p:nvSpPr>
          <p:spPr bwMode="auto">
            <a:xfrm>
              <a:off x="516" y="3860"/>
              <a:ext cx="408" cy="252"/>
            </a:xfrm>
            <a:prstGeom prst="rect">
              <a:avLst/>
            </a:prstGeom>
            <a:noFill/>
            <a:ln w="9525" algn="ctr">
              <a:noFill/>
              <a:miter lim="800000"/>
            </a:ln>
          </p:spPr>
          <p:txBody>
            <a:bodyPr>
              <a:spAutoFit/>
            </a:bodyPr>
            <a:lstStyle/>
            <a:p>
              <a:pPr>
                <a:spcBef>
                  <a:spcPct val="50000"/>
                </a:spcBef>
                <a:buClr>
                  <a:schemeClr val="tx1"/>
                </a:buClr>
              </a:pPr>
              <a:r>
                <a:rPr lang="en-US" altLang="zh-CN" sz="1800">
                  <a:latin typeface="Times New Roman" panose="02020603050405020304" pitchFamily="18" charset="0"/>
                  <a:cs typeface="Times New Roman" panose="02020603050405020304" pitchFamily="18" charset="0"/>
                </a:rPr>
                <a:t>1.2</a:t>
              </a:r>
              <a:r>
                <a:rPr lang="en-US" altLang="zh-CN">
                  <a:latin typeface="Times New Roman" panose="02020603050405020304" pitchFamily="18" charset="0"/>
                  <a:cs typeface="Times New Roman" panose="02020603050405020304" pitchFamily="18" charset="0"/>
                </a:rPr>
                <a:t>    </a:t>
              </a:r>
              <a:endParaRPr lang="zh-CN" altLang="en-US" sz="2400"/>
            </a:p>
          </p:txBody>
        </p:sp>
        <p:grpSp>
          <p:nvGrpSpPr>
            <p:cNvPr id="5" name="Group 46"/>
            <p:cNvGrpSpPr/>
            <p:nvPr/>
          </p:nvGrpSpPr>
          <p:grpSpPr bwMode="auto">
            <a:xfrm>
              <a:off x="930" y="3274"/>
              <a:ext cx="272" cy="454"/>
              <a:chOff x="229" y="3203"/>
              <a:chExt cx="272" cy="454"/>
            </a:xfrm>
          </p:grpSpPr>
          <p:sp>
            <p:nvSpPr>
              <p:cNvPr id="118869" name="Line 47"/>
              <p:cNvSpPr>
                <a:spLocks noChangeShapeType="1"/>
              </p:cNvSpPr>
              <p:nvPr/>
            </p:nvSpPr>
            <p:spPr bwMode="auto">
              <a:xfrm>
                <a:off x="340" y="3430"/>
                <a:ext cx="0" cy="227"/>
              </a:xfrm>
              <a:prstGeom prst="line">
                <a:avLst/>
              </a:prstGeom>
              <a:noFill/>
              <a:ln w="19050">
                <a:solidFill>
                  <a:srgbClr val="FF0000"/>
                </a:solidFill>
                <a:round/>
                <a:tailEnd type="triangle" w="med" len="med"/>
              </a:ln>
            </p:spPr>
            <p:txBody>
              <a:bodyPr/>
              <a:lstStyle/>
              <a:p>
                <a:endParaRPr lang="zh-CN" altLang="en-US"/>
              </a:p>
            </p:txBody>
          </p:sp>
          <p:sp>
            <p:nvSpPr>
              <p:cNvPr id="118870" name="Text Box 48"/>
              <p:cNvSpPr txBox="1">
                <a:spLocks noChangeArrowheads="1"/>
              </p:cNvSpPr>
              <p:nvPr/>
            </p:nvSpPr>
            <p:spPr bwMode="auto">
              <a:xfrm>
                <a:off x="229" y="3203"/>
                <a:ext cx="272" cy="252"/>
              </a:xfrm>
              <a:prstGeom prst="rect">
                <a:avLst/>
              </a:prstGeom>
              <a:noFill/>
              <a:ln w="9525" algn="ctr">
                <a:noFill/>
                <a:miter lim="800000"/>
              </a:ln>
            </p:spPr>
            <p:txBody>
              <a:bodyPr>
                <a:spAutoFit/>
              </a:bodyPr>
              <a:lstStyle/>
              <a:p>
                <a:pPr>
                  <a:spcBef>
                    <a:spcPct val="50000"/>
                  </a:spcBef>
                  <a:buClr>
                    <a:schemeClr val="tx1"/>
                  </a:buClr>
                </a:pPr>
                <a:r>
                  <a:rPr lang="en-US" altLang="zh-CN">
                    <a:solidFill>
                      <a:srgbClr val="FF0000"/>
                    </a:solidFill>
                    <a:latin typeface="Times New Roman" panose="02020603050405020304" pitchFamily="18" charset="0"/>
                    <a:cs typeface="Times New Roman" panose="02020603050405020304" pitchFamily="18" charset="0"/>
                  </a:rPr>
                  <a:t>C</a:t>
                </a:r>
                <a:endParaRPr lang="zh-CN" altLang="en-US" sz="2400">
                  <a:solidFill>
                    <a:srgbClr val="FF0000"/>
                  </a:solidFill>
                </a:endParaRPr>
              </a:p>
            </p:txBody>
          </p:sp>
        </p:grpSp>
        <p:sp>
          <p:nvSpPr>
            <p:cNvPr id="118864" name="Text Box 49"/>
            <p:cNvSpPr txBox="1">
              <a:spLocks noChangeArrowheads="1"/>
            </p:cNvSpPr>
            <p:nvPr/>
          </p:nvSpPr>
          <p:spPr bwMode="auto">
            <a:xfrm>
              <a:off x="889" y="3860"/>
              <a:ext cx="408" cy="252"/>
            </a:xfrm>
            <a:prstGeom prst="rect">
              <a:avLst/>
            </a:prstGeom>
            <a:noFill/>
            <a:ln w="9525" algn="ctr">
              <a:noFill/>
              <a:miter lim="800000"/>
            </a:ln>
          </p:spPr>
          <p:txBody>
            <a:bodyPr>
              <a:spAutoFit/>
            </a:bodyPr>
            <a:lstStyle/>
            <a:p>
              <a:pPr>
                <a:spcBef>
                  <a:spcPct val="50000"/>
                </a:spcBef>
                <a:buClr>
                  <a:schemeClr val="tx1"/>
                </a:buClr>
              </a:pPr>
              <a:r>
                <a:rPr lang="en-US" altLang="zh-CN" sz="1800">
                  <a:latin typeface="Times New Roman" panose="02020603050405020304" pitchFamily="18" charset="0"/>
                  <a:cs typeface="Times New Roman" panose="02020603050405020304" pitchFamily="18" charset="0"/>
                </a:rPr>
                <a:t>1.4</a:t>
              </a:r>
              <a:r>
                <a:rPr lang="en-US" altLang="zh-CN">
                  <a:latin typeface="Times New Roman" panose="02020603050405020304" pitchFamily="18" charset="0"/>
                  <a:cs typeface="Times New Roman" panose="02020603050405020304" pitchFamily="18" charset="0"/>
                </a:rPr>
                <a:t>    </a:t>
              </a:r>
              <a:endParaRPr lang="zh-CN" altLang="en-US" sz="2400"/>
            </a:p>
          </p:txBody>
        </p:sp>
        <p:grpSp>
          <p:nvGrpSpPr>
            <p:cNvPr id="7" name="Group 50"/>
            <p:cNvGrpSpPr/>
            <p:nvPr/>
          </p:nvGrpSpPr>
          <p:grpSpPr bwMode="auto">
            <a:xfrm>
              <a:off x="1111" y="3274"/>
              <a:ext cx="272" cy="454"/>
              <a:chOff x="229" y="3203"/>
              <a:chExt cx="272" cy="454"/>
            </a:xfrm>
          </p:grpSpPr>
          <p:sp>
            <p:nvSpPr>
              <p:cNvPr id="118867" name="Line 51"/>
              <p:cNvSpPr>
                <a:spLocks noChangeShapeType="1"/>
              </p:cNvSpPr>
              <p:nvPr/>
            </p:nvSpPr>
            <p:spPr bwMode="auto">
              <a:xfrm>
                <a:off x="340" y="3430"/>
                <a:ext cx="0" cy="227"/>
              </a:xfrm>
              <a:prstGeom prst="line">
                <a:avLst/>
              </a:prstGeom>
              <a:noFill/>
              <a:ln w="19050">
                <a:solidFill>
                  <a:srgbClr val="FF0000"/>
                </a:solidFill>
                <a:round/>
                <a:tailEnd type="triangle" w="med" len="med"/>
              </a:ln>
            </p:spPr>
            <p:txBody>
              <a:bodyPr/>
              <a:lstStyle/>
              <a:p>
                <a:endParaRPr lang="zh-CN" altLang="en-US"/>
              </a:p>
            </p:txBody>
          </p:sp>
          <p:sp>
            <p:nvSpPr>
              <p:cNvPr id="118868" name="Text Box 52"/>
              <p:cNvSpPr txBox="1">
                <a:spLocks noChangeArrowheads="1"/>
              </p:cNvSpPr>
              <p:nvPr/>
            </p:nvSpPr>
            <p:spPr bwMode="auto">
              <a:xfrm>
                <a:off x="229" y="3203"/>
                <a:ext cx="272" cy="252"/>
              </a:xfrm>
              <a:prstGeom prst="rect">
                <a:avLst/>
              </a:prstGeom>
              <a:noFill/>
              <a:ln w="9525" algn="ctr">
                <a:noFill/>
                <a:miter lim="800000"/>
              </a:ln>
            </p:spPr>
            <p:txBody>
              <a:bodyPr>
                <a:spAutoFit/>
              </a:bodyPr>
              <a:lstStyle/>
              <a:p>
                <a:pPr>
                  <a:spcBef>
                    <a:spcPct val="50000"/>
                  </a:spcBef>
                  <a:buClr>
                    <a:schemeClr val="tx1"/>
                  </a:buClr>
                </a:pPr>
                <a:r>
                  <a:rPr lang="en-US" altLang="zh-CN">
                    <a:solidFill>
                      <a:srgbClr val="FF0000"/>
                    </a:solidFill>
                    <a:latin typeface="Times New Roman" panose="02020603050405020304" pitchFamily="18" charset="0"/>
                    <a:cs typeface="Times New Roman" panose="02020603050405020304" pitchFamily="18" charset="0"/>
                  </a:rPr>
                  <a:t>D</a:t>
                </a:r>
                <a:endParaRPr lang="zh-CN" altLang="en-US" sz="2400">
                  <a:solidFill>
                    <a:srgbClr val="FF0000"/>
                  </a:solidFill>
                </a:endParaRPr>
              </a:p>
            </p:txBody>
          </p:sp>
        </p:grpSp>
        <p:sp>
          <p:nvSpPr>
            <p:cNvPr id="118866" name="Text Box 53"/>
            <p:cNvSpPr txBox="1">
              <a:spLocks noChangeArrowheads="1"/>
            </p:cNvSpPr>
            <p:nvPr/>
          </p:nvSpPr>
          <p:spPr bwMode="auto">
            <a:xfrm>
              <a:off x="1096" y="3860"/>
              <a:ext cx="408" cy="252"/>
            </a:xfrm>
            <a:prstGeom prst="rect">
              <a:avLst/>
            </a:prstGeom>
            <a:noFill/>
            <a:ln w="9525" algn="ctr">
              <a:noFill/>
              <a:miter lim="800000"/>
            </a:ln>
          </p:spPr>
          <p:txBody>
            <a:bodyPr>
              <a:spAutoFit/>
            </a:bodyPr>
            <a:lstStyle/>
            <a:p>
              <a:pPr>
                <a:spcBef>
                  <a:spcPct val="50000"/>
                </a:spcBef>
                <a:buClr>
                  <a:schemeClr val="tx1"/>
                </a:buClr>
              </a:pPr>
              <a:r>
                <a:rPr lang="en-US" altLang="zh-CN" sz="1800">
                  <a:latin typeface="Times New Roman" panose="02020603050405020304" pitchFamily="18" charset="0"/>
                  <a:cs typeface="Times New Roman" panose="02020603050405020304" pitchFamily="18" charset="0"/>
                </a:rPr>
                <a:t>1.5</a:t>
              </a:r>
              <a:r>
                <a:rPr lang="en-US" altLang="zh-CN">
                  <a:latin typeface="Times New Roman" panose="02020603050405020304" pitchFamily="18" charset="0"/>
                  <a:cs typeface="Times New Roman" panose="02020603050405020304" pitchFamily="18" charset="0"/>
                </a:rPr>
                <a:t>    </a:t>
              </a:r>
              <a:endParaRPr lang="zh-CN" altLang="en-US" sz="2400"/>
            </a:p>
          </p:txBody>
        </p:sp>
      </p:grpSp>
      <p:sp>
        <p:nvSpPr>
          <p:cNvPr id="30" name="Rectangle 54"/>
          <p:cNvSpPr>
            <a:spLocks noChangeArrowheads="1"/>
          </p:cNvSpPr>
          <p:nvPr/>
        </p:nvSpPr>
        <p:spPr bwMode="auto">
          <a:xfrm>
            <a:off x="539752" y="5681664"/>
            <a:ext cx="1116013" cy="288925"/>
          </a:xfrm>
          <a:prstGeom prst="rect">
            <a:avLst/>
          </a:prstGeom>
          <a:solidFill>
            <a:srgbClr val="C7F0FD"/>
          </a:solidFill>
          <a:ln w="9525" algn="ctr">
            <a:solidFill>
              <a:schemeClr val="bg2"/>
            </a:solidFill>
            <a:miter lim="800000"/>
          </a:ln>
        </p:spPr>
        <p:txBody>
          <a:bodyPr wrap="none" anchor="ctr"/>
          <a:lstStyle/>
          <a:p>
            <a:pPr algn="ctr" eaLnBrk="1" hangingPunct="1">
              <a:spcBef>
                <a:spcPct val="50000"/>
              </a:spcBef>
              <a:buClr>
                <a:schemeClr val="tx1"/>
              </a:buClr>
            </a:pPr>
            <a:r>
              <a:rPr lang="en-US" altLang="zh-CN" sz="1800"/>
              <a:t>A</a:t>
            </a:r>
            <a:endParaRPr lang="en-US" altLang="zh-CN" sz="1800"/>
          </a:p>
        </p:txBody>
      </p:sp>
      <p:sp>
        <p:nvSpPr>
          <p:cNvPr id="31" name="Rectangle 55"/>
          <p:cNvSpPr>
            <a:spLocks noChangeArrowheads="1"/>
          </p:cNvSpPr>
          <p:nvPr/>
        </p:nvSpPr>
        <p:spPr bwMode="auto">
          <a:xfrm>
            <a:off x="1660525" y="5681664"/>
            <a:ext cx="287338" cy="288925"/>
          </a:xfrm>
          <a:prstGeom prst="rect">
            <a:avLst/>
          </a:prstGeom>
          <a:solidFill>
            <a:srgbClr val="FFCCCC"/>
          </a:solidFill>
          <a:ln w="9525" algn="ctr">
            <a:solidFill>
              <a:schemeClr val="bg2"/>
            </a:solidFill>
            <a:miter lim="800000"/>
          </a:ln>
        </p:spPr>
        <p:txBody>
          <a:bodyPr wrap="none" anchor="ctr"/>
          <a:lstStyle/>
          <a:p>
            <a:pPr algn="ctr" eaLnBrk="1" hangingPunct="1">
              <a:spcBef>
                <a:spcPct val="50000"/>
              </a:spcBef>
              <a:buClr>
                <a:schemeClr val="tx1"/>
              </a:buClr>
            </a:pPr>
            <a:r>
              <a:rPr lang="en-US" altLang="zh-CN" sz="1800"/>
              <a:t>C</a:t>
            </a:r>
            <a:endParaRPr lang="en-US" altLang="zh-CN" sz="1800"/>
          </a:p>
        </p:txBody>
      </p:sp>
      <p:grpSp>
        <p:nvGrpSpPr>
          <p:cNvPr id="8" name="Group 56"/>
          <p:cNvGrpSpPr/>
          <p:nvPr/>
        </p:nvGrpSpPr>
        <p:grpSpPr bwMode="auto">
          <a:xfrm>
            <a:off x="2627313" y="4962526"/>
            <a:ext cx="431800" cy="720725"/>
            <a:chOff x="229" y="3203"/>
            <a:chExt cx="272" cy="454"/>
          </a:xfrm>
        </p:grpSpPr>
        <p:sp>
          <p:nvSpPr>
            <p:cNvPr id="118856" name="Line 57"/>
            <p:cNvSpPr>
              <a:spLocks noChangeShapeType="1"/>
            </p:cNvSpPr>
            <p:nvPr/>
          </p:nvSpPr>
          <p:spPr bwMode="auto">
            <a:xfrm>
              <a:off x="340" y="3430"/>
              <a:ext cx="0" cy="227"/>
            </a:xfrm>
            <a:prstGeom prst="line">
              <a:avLst/>
            </a:prstGeom>
            <a:noFill/>
            <a:ln w="19050">
              <a:solidFill>
                <a:srgbClr val="0000FF"/>
              </a:solidFill>
              <a:round/>
              <a:tailEnd type="triangle" w="med" len="med"/>
            </a:ln>
          </p:spPr>
          <p:txBody>
            <a:bodyPr/>
            <a:lstStyle/>
            <a:p>
              <a:endParaRPr lang="zh-CN" altLang="en-US"/>
            </a:p>
          </p:txBody>
        </p:sp>
        <p:sp>
          <p:nvSpPr>
            <p:cNvPr id="118857" name="Text Box 58"/>
            <p:cNvSpPr txBox="1">
              <a:spLocks noChangeArrowheads="1"/>
            </p:cNvSpPr>
            <p:nvPr/>
          </p:nvSpPr>
          <p:spPr bwMode="auto">
            <a:xfrm>
              <a:off x="229" y="3203"/>
              <a:ext cx="272" cy="252"/>
            </a:xfrm>
            <a:prstGeom prst="rect">
              <a:avLst/>
            </a:prstGeom>
            <a:noFill/>
            <a:ln w="9525" algn="ctr">
              <a:noFill/>
              <a:miter lim="800000"/>
            </a:ln>
          </p:spPr>
          <p:txBody>
            <a:bodyPr>
              <a:spAutoFit/>
            </a:bodyPr>
            <a:lstStyle/>
            <a:p>
              <a:pPr>
                <a:spcBef>
                  <a:spcPct val="50000"/>
                </a:spcBef>
                <a:buClr>
                  <a:schemeClr val="tx1"/>
                </a:buClr>
              </a:pPr>
              <a:r>
                <a:rPr lang="en-US" altLang="zh-CN">
                  <a:solidFill>
                    <a:srgbClr val="0000FF"/>
                  </a:solidFill>
                  <a:latin typeface="Times New Roman" panose="02020603050405020304" pitchFamily="18" charset="0"/>
                  <a:cs typeface="Times New Roman" panose="02020603050405020304" pitchFamily="18" charset="0"/>
                </a:rPr>
                <a:t>D</a:t>
              </a:r>
              <a:endParaRPr lang="zh-CN" altLang="en-US" sz="2400">
                <a:solidFill>
                  <a:srgbClr val="0000FF"/>
                </a:solidFill>
              </a:endParaRPr>
            </a:p>
          </p:txBody>
        </p:sp>
      </p:grpSp>
      <p:sp>
        <p:nvSpPr>
          <p:cNvPr id="35" name="Rectangle 59"/>
          <p:cNvSpPr>
            <a:spLocks noChangeArrowheads="1"/>
          </p:cNvSpPr>
          <p:nvPr/>
        </p:nvSpPr>
        <p:spPr bwMode="auto">
          <a:xfrm>
            <a:off x="1951038" y="5681664"/>
            <a:ext cx="857250" cy="288925"/>
          </a:xfrm>
          <a:prstGeom prst="rect">
            <a:avLst/>
          </a:prstGeom>
          <a:solidFill>
            <a:srgbClr val="FFC00D"/>
          </a:solidFill>
          <a:ln w="9525" algn="ctr">
            <a:solidFill>
              <a:schemeClr val="bg2"/>
            </a:solidFill>
            <a:miter lim="800000"/>
          </a:ln>
        </p:spPr>
        <p:txBody>
          <a:bodyPr wrap="none" anchor="ctr"/>
          <a:lstStyle/>
          <a:p>
            <a:pPr algn="ctr" eaLnBrk="1" hangingPunct="1">
              <a:spcBef>
                <a:spcPct val="50000"/>
              </a:spcBef>
              <a:buClr>
                <a:schemeClr val="tx1"/>
              </a:buClr>
            </a:pPr>
            <a:r>
              <a:rPr lang="en-US" altLang="zh-CN" sz="1800"/>
              <a:t>D</a:t>
            </a:r>
            <a:endParaRPr lang="en-US" altLang="zh-CN" sz="1800"/>
          </a:p>
        </p:txBody>
      </p:sp>
      <p:grpSp>
        <p:nvGrpSpPr>
          <p:cNvPr id="9" name="Group 60"/>
          <p:cNvGrpSpPr/>
          <p:nvPr/>
        </p:nvGrpSpPr>
        <p:grpSpPr bwMode="auto">
          <a:xfrm>
            <a:off x="4251325" y="4962526"/>
            <a:ext cx="431800" cy="720725"/>
            <a:chOff x="229" y="3203"/>
            <a:chExt cx="272" cy="454"/>
          </a:xfrm>
        </p:grpSpPr>
        <p:sp>
          <p:nvSpPr>
            <p:cNvPr id="118854" name="Line 61"/>
            <p:cNvSpPr>
              <a:spLocks noChangeShapeType="1"/>
            </p:cNvSpPr>
            <p:nvPr/>
          </p:nvSpPr>
          <p:spPr bwMode="auto">
            <a:xfrm>
              <a:off x="340" y="3430"/>
              <a:ext cx="0" cy="227"/>
            </a:xfrm>
            <a:prstGeom prst="line">
              <a:avLst/>
            </a:prstGeom>
            <a:noFill/>
            <a:ln w="19050">
              <a:solidFill>
                <a:srgbClr val="0000FF"/>
              </a:solidFill>
              <a:round/>
              <a:tailEnd type="triangle" w="med" len="med"/>
            </a:ln>
          </p:spPr>
          <p:txBody>
            <a:bodyPr/>
            <a:lstStyle/>
            <a:p>
              <a:endParaRPr lang="zh-CN" altLang="en-US"/>
            </a:p>
          </p:txBody>
        </p:sp>
        <p:sp>
          <p:nvSpPr>
            <p:cNvPr id="118855" name="Text Box 62"/>
            <p:cNvSpPr txBox="1">
              <a:spLocks noChangeArrowheads="1"/>
            </p:cNvSpPr>
            <p:nvPr/>
          </p:nvSpPr>
          <p:spPr bwMode="auto">
            <a:xfrm>
              <a:off x="229" y="3203"/>
              <a:ext cx="272" cy="252"/>
            </a:xfrm>
            <a:prstGeom prst="rect">
              <a:avLst/>
            </a:prstGeom>
            <a:noFill/>
            <a:ln w="9525" algn="ctr">
              <a:noFill/>
              <a:miter lim="800000"/>
            </a:ln>
          </p:spPr>
          <p:txBody>
            <a:bodyPr>
              <a:spAutoFit/>
            </a:bodyPr>
            <a:lstStyle/>
            <a:p>
              <a:pPr>
                <a:spcBef>
                  <a:spcPct val="50000"/>
                </a:spcBef>
                <a:buClr>
                  <a:schemeClr val="tx1"/>
                </a:buClr>
              </a:pPr>
              <a:r>
                <a:rPr lang="en-US" altLang="zh-CN">
                  <a:solidFill>
                    <a:srgbClr val="0000FF"/>
                  </a:solidFill>
                  <a:latin typeface="Times New Roman" panose="02020603050405020304" pitchFamily="18" charset="0"/>
                  <a:cs typeface="Times New Roman" panose="02020603050405020304" pitchFamily="18" charset="0"/>
                </a:rPr>
                <a:t>C</a:t>
              </a:r>
              <a:endParaRPr lang="zh-CN" altLang="en-US" sz="2400">
                <a:solidFill>
                  <a:srgbClr val="0000FF"/>
                </a:solidFill>
              </a:endParaRPr>
            </a:p>
          </p:txBody>
        </p:sp>
      </p:grpSp>
      <p:sp>
        <p:nvSpPr>
          <p:cNvPr id="39" name="Text Box 63"/>
          <p:cNvSpPr txBox="1">
            <a:spLocks noChangeArrowheads="1"/>
          </p:cNvSpPr>
          <p:nvPr/>
        </p:nvSpPr>
        <p:spPr bwMode="auto">
          <a:xfrm>
            <a:off x="2532063" y="5892801"/>
            <a:ext cx="647700" cy="400110"/>
          </a:xfrm>
          <a:prstGeom prst="rect">
            <a:avLst/>
          </a:prstGeom>
          <a:noFill/>
          <a:ln w="9525" algn="ctr">
            <a:noFill/>
            <a:miter lim="800000"/>
          </a:ln>
        </p:spPr>
        <p:txBody>
          <a:bodyPr>
            <a:spAutoFit/>
          </a:bodyPr>
          <a:lstStyle/>
          <a:p>
            <a:pPr>
              <a:spcBef>
                <a:spcPct val="50000"/>
              </a:spcBef>
              <a:buClr>
                <a:schemeClr val="tx1"/>
              </a:buClr>
            </a:pPr>
            <a:r>
              <a:rPr lang="en-US" altLang="zh-CN" sz="1800">
                <a:latin typeface="Times New Roman" panose="02020603050405020304" pitchFamily="18" charset="0"/>
                <a:cs typeface="Times New Roman" panose="02020603050405020304" pitchFamily="18" charset="0"/>
              </a:rPr>
              <a:t>1.8</a:t>
            </a:r>
            <a:r>
              <a:rPr lang="en-US" altLang="zh-CN">
                <a:latin typeface="Times New Roman" panose="02020603050405020304" pitchFamily="18" charset="0"/>
                <a:cs typeface="Times New Roman" panose="02020603050405020304" pitchFamily="18" charset="0"/>
              </a:rPr>
              <a:t>    </a:t>
            </a:r>
            <a:endParaRPr lang="zh-CN" altLang="en-US" sz="2400"/>
          </a:p>
        </p:txBody>
      </p:sp>
      <p:sp>
        <p:nvSpPr>
          <p:cNvPr id="40" name="Rectangle 64"/>
          <p:cNvSpPr>
            <a:spLocks noChangeArrowheads="1"/>
          </p:cNvSpPr>
          <p:nvPr/>
        </p:nvSpPr>
        <p:spPr bwMode="auto">
          <a:xfrm>
            <a:off x="2803527" y="5681664"/>
            <a:ext cx="1624013" cy="288925"/>
          </a:xfrm>
          <a:prstGeom prst="rect">
            <a:avLst/>
          </a:prstGeom>
          <a:solidFill>
            <a:srgbClr val="FFCCCC"/>
          </a:solidFill>
          <a:ln w="9525" algn="ctr">
            <a:solidFill>
              <a:schemeClr val="bg2"/>
            </a:solidFill>
            <a:miter lim="800000"/>
          </a:ln>
        </p:spPr>
        <p:txBody>
          <a:bodyPr wrap="none" anchor="ctr"/>
          <a:lstStyle/>
          <a:p>
            <a:pPr algn="ctr" eaLnBrk="1" hangingPunct="1">
              <a:spcBef>
                <a:spcPct val="50000"/>
              </a:spcBef>
              <a:buClr>
                <a:schemeClr val="tx1"/>
              </a:buClr>
            </a:pPr>
            <a:r>
              <a:rPr lang="en-US" altLang="zh-CN" sz="1800"/>
              <a:t>C</a:t>
            </a:r>
            <a:endParaRPr lang="en-US" altLang="zh-CN" sz="1800"/>
          </a:p>
        </p:txBody>
      </p:sp>
      <p:sp>
        <p:nvSpPr>
          <p:cNvPr id="41" name="Text Box 65"/>
          <p:cNvSpPr txBox="1">
            <a:spLocks noChangeArrowheads="1"/>
          </p:cNvSpPr>
          <p:nvPr/>
        </p:nvSpPr>
        <p:spPr bwMode="auto">
          <a:xfrm>
            <a:off x="4211638" y="5892801"/>
            <a:ext cx="647700" cy="400110"/>
          </a:xfrm>
          <a:prstGeom prst="rect">
            <a:avLst/>
          </a:prstGeom>
          <a:noFill/>
          <a:ln w="9525" algn="ctr">
            <a:noFill/>
            <a:miter lim="800000"/>
          </a:ln>
        </p:spPr>
        <p:txBody>
          <a:bodyPr>
            <a:spAutoFit/>
          </a:bodyPr>
          <a:lstStyle/>
          <a:p>
            <a:pPr>
              <a:spcBef>
                <a:spcPct val="50000"/>
              </a:spcBef>
              <a:buClr>
                <a:schemeClr val="tx1"/>
              </a:buClr>
            </a:pPr>
            <a:r>
              <a:rPr lang="en-US" altLang="zh-CN" sz="1800">
                <a:latin typeface="Times New Roman" panose="02020603050405020304" pitchFamily="18" charset="0"/>
                <a:cs typeface="Times New Roman" panose="02020603050405020304" pitchFamily="18" charset="0"/>
              </a:rPr>
              <a:t>2.9</a:t>
            </a:r>
            <a:r>
              <a:rPr lang="en-US" altLang="zh-CN">
                <a:latin typeface="Times New Roman" panose="02020603050405020304" pitchFamily="18" charset="0"/>
                <a:cs typeface="Times New Roman" panose="02020603050405020304" pitchFamily="18" charset="0"/>
              </a:rPr>
              <a:t>    </a:t>
            </a:r>
            <a:endParaRPr lang="zh-CN" altLang="en-US" sz="2400"/>
          </a:p>
        </p:txBody>
      </p:sp>
      <p:sp>
        <p:nvSpPr>
          <p:cNvPr id="42" name="Rectangle 66"/>
          <p:cNvSpPr>
            <a:spLocks noChangeArrowheads="1"/>
          </p:cNvSpPr>
          <p:nvPr/>
        </p:nvSpPr>
        <p:spPr bwMode="auto">
          <a:xfrm>
            <a:off x="4427538" y="5681664"/>
            <a:ext cx="2089150" cy="288925"/>
          </a:xfrm>
          <a:prstGeom prst="rect">
            <a:avLst/>
          </a:prstGeom>
          <a:solidFill>
            <a:srgbClr val="C7F0FD"/>
          </a:solidFill>
          <a:ln w="9525" algn="ctr">
            <a:solidFill>
              <a:schemeClr val="bg2"/>
            </a:solidFill>
            <a:miter lim="800000"/>
          </a:ln>
        </p:spPr>
        <p:txBody>
          <a:bodyPr wrap="none" anchor="ctr"/>
          <a:lstStyle/>
          <a:p>
            <a:pPr algn="ctr" eaLnBrk="1" hangingPunct="1">
              <a:spcBef>
                <a:spcPct val="50000"/>
              </a:spcBef>
              <a:buClr>
                <a:schemeClr val="tx1"/>
              </a:buClr>
            </a:pPr>
            <a:r>
              <a:rPr lang="en-US" altLang="zh-CN" sz="1800"/>
              <a:t>A</a:t>
            </a:r>
            <a:endParaRPr lang="en-US" altLang="zh-CN" sz="1800"/>
          </a:p>
        </p:txBody>
      </p:sp>
      <p:sp>
        <p:nvSpPr>
          <p:cNvPr id="43" name="Text Box 67"/>
          <p:cNvSpPr txBox="1">
            <a:spLocks noChangeArrowheads="1"/>
          </p:cNvSpPr>
          <p:nvPr/>
        </p:nvSpPr>
        <p:spPr bwMode="auto">
          <a:xfrm>
            <a:off x="6267450" y="5892801"/>
            <a:ext cx="647700" cy="400110"/>
          </a:xfrm>
          <a:prstGeom prst="rect">
            <a:avLst/>
          </a:prstGeom>
          <a:noFill/>
          <a:ln w="9525" algn="ctr">
            <a:noFill/>
            <a:miter lim="800000"/>
          </a:ln>
        </p:spPr>
        <p:txBody>
          <a:bodyPr>
            <a:spAutoFit/>
          </a:bodyPr>
          <a:lstStyle/>
          <a:p>
            <a:pPr>
              <a:spcBef>
                <a:spcPct val="50000"/>
              </a:spcBef>
              <a:buClr>
                <a:schemeClr val="tx1"/>
              </a:buClr>
            </a:pPr>
            <a:r>
              <a:rPr lang="en-US" altLang="zh-CN" sz="1800">
                <a:latin typeface="Times New Roman" panose="02020603050405020304" pitchFamily="18" charset="0"/>
                <a:cs typeface="Times New Roman" panose="02020603050405020304" pitchFamily="18" charset="0"/>
              </a:rPr>
              <a:t>4.5</a:t>
            </a:r>
            <a:r>
              <a:rPr lang="en-US" altLang="zh-CN">
                <a:latin typeface="Times New Roman" panose="02020603050405020304" pitchFamily="18" charset="0"/>
                <a:cs typeface="Times New Roman" panose="02020603050405020304" pitchFamily="18" charset="0"/>
              </a:rPr>
              <a:t>    </a:t>
            </a:r>
            <a:endParaRPr lang="zh-CN" altLang="en-US" sz="2400"/>
          </a:p>
        </p:txBody>
      </p:sp>
      <p:sp>
        <p:nvSpPr>
          <p:cNvPr id="44" name="Rectangle 68"/>
          <p:cNvSpPr>
            <a:spLocks noChangeArrowheads="1"/>
          </p:cNvSpPr>
          <p:nvPr/>
        </p:nvSpPr>
        <p:spPr bwMode="auto">
          <a:xfrm>
            <a:off x="6516688" y="5681664"/>
            <a:ext cx="2303462" cy="288925"/>
          </a:xfrm>
          <a:prstGeom prst="rect">
            <a:avLst/>
          </a:prstGeom>
          <a:solidFill>
            <a:srgbClr val="C8F523"/>
          </a:solidFill>
          <a:ln w="9525" algn="ctr">
            <a:solidFill>
              <a:schemeClr val="bg2"/>
            </a:solidFill>
            <a:miter lim="800000"/>
          </a:ln>
        </p:spPr>
        <p:txBody>
          <a:bodyPr wrap="none" anchor="ctr"/>
          <a:lstStyle/>
          <a:p>
            <a:pPr algn="ctr" eaLnBrk="1" hangingPunct="1">
              <a:spcBef>
                <a:spcPct val="50000"/>
              </a:spcBef>
              <a:buClr>
                <a:schemeClr val="tx1"/>
              </a:buClr>
            </a:pPr>
            <a:r>
              <a:rPr lang="en-US" altLang="zh-CN" sz="1800"/>
              <a:t>B</a:t>
            </a:r>
            <a:endParaRPr lang="en-US" altLang="zh-CN" sz="1800"/>
          </a:p>
        </p:txBody>
      </p:sp>
      <p:sp>
        <p:nvSpPr>
          <p:cNvPr id="45" name="Text Box 69"/>
          <p:cNvSpPr txBox="1">
            <a:spLocks noChangeArrowheads="1"/>
          </p:cNvSpPr>
          <p:nvPr/>
        </p:nvSpPr>
        <p:spPr bwMode="auto">
          <a:xfrm>
            <a:off x="8532813" y="5892801"/>
            <a:ext cx="647700" cy="400110"/>
          </a:xfrm>
          <a:prstGeom prst="rect">
            <a:avLst/>
          </a:prstGeom>
          <a:noFill/>
          <a:ln w="9525" algn="ctr">
            <a:noFill/>
            <a:miter lim="800000"/>
          </a:ln>
        </p:spPr>
        <p:txBody>
          <a:bodyPr>
            <a:spAutoFit/>
          </a:bodyPr>
          <a:lstStyle/>
          <a:p>
            <a:pPr>
              <a:spcBef>
                <a:spcPct val="50000"/>
              </a:spcBef>
              <a:buClr>
                <a:schemeClr val="tx1"/>
              </a:buClr>
            </a:pPr>
            <a:r>
              <a:rPr lang="en-US" altLang="zh-CN" sz="1800">
                <a:latin typeface="Times New Roman" panose="02020603050405020304" pitchFamily="18" charset="0"/>
                <a:cs typeface="Times New Roman" panose="02020603050405020304" pitchFamily="18" charset="0"/>
              </a:rPr>
              <a:t>7.5</a:t>
            </a:r>
            <a:r>
              <a:rPr lang="en-US" altLang="zh-CN">
                <a:latin typeface="Times New Roman" panose="02020603050405020304" pitchFamily="18" charset="0"/>
                <a:cs typeface="Times New Roman" panose="02020603050405020304" pitchFamily="18" charset="0"/>
              </a:rPr>
              <a:t>    </a:t>
            </a:r>
            <a:endParaRPr lang="zh-CN" altLang="en-US" sz="2400"/>
          </a:p>
        </p:txBody>
      </p:sp>
      <p:grpSp>
        <p:nvGrpSpPr>
          <p:cNvPr id="12" name="Group 70"/>
          <p:cNvGrpSpPr/>
          <p:nvPr/>
        </p:nvGrpSpPr>
        <p:grpSpPr bwMode="auto">
          <a:xfrm>
            <a:off x="6332538" y="4962526"/>
            <a:ext cx="431800" cy="720725"/>
            <a:chOff x="229" y="3203"/>
            <a:chExt cx="272" cy="454"/>
          </a:xfrm>
        </p:grpSpPr>
        <p:sp>
          <p:nvSpPr>
            <p:cNvPr id="118852" name="Line 71"/>
            <p:cNvSpPr>
              <a:spLocks noChangeShapeType="1"/>
            </p:cNvSpPr>
            <p:nvPr/>
          </p:nvSpPr>
          <p:spPr bwMode="auto">
            <a:xfrm>
              <a:off x="340" y="3430"/>
              <a:ext cx="0" cy="227"/>
            </a:xfrm>
            <a:prstGeom prst="line">
              <a:avLst/>
            </a:prstGeom>
            <a:noFill/>
            <a:ln w="19050">
              <a:solidFill>
                <a:srgbClr val="0000FF"/>
              </a:solidFill>
              <a:round/>
              <a:tailEnd type="triangle" w="med" len="med"/>
            </a:ln>
          </p:spPr>
          <p:txBody>
            <a:bodyPr/>
            <a:lstStyle/>
            <a:p>
              <a:endParaRPr lang="zh-CN" altLang="en-US"/>
            </a:p>
          </p:txBody>
        </p:sp>
        <p:sp>
          <p:nvSpPr>
            <p:cNvPr id="118853" name="Text Box 72"/>
            <p:cNvSpPr txBox="1">
              <a:spLocks noChangeArrowheads="1"/>
            </p:cNvSpPr>
            <p:nvPr/>
          </p:nvSpPr>
          <p:spPr bwMode="auto">
            <a:xfrm>
              <a:off x="229" y="3203"/>
              <a:ext cx="272" cy="252"/>
            </a:xfrm>
            <a:prstGeom prst="rect">
              <a:avLst/>
            </a:prstGeom>
            <a:noFill/>
            <a:ln w="9525" algn="ctr">
              <a:noFill/>
              <a:miter lim="800000"/>
            </a:ln>
          </p:spPr>
          <p:txBody>
            <a:bodyPr>
              <a:spAutoFit/>
            </a:bodyPr>
            <a:lstStyle/>
            <a:p>
              <a:pPr>
                <a:spcBef>
                  <a:spcPct val="50000"/>
                </a:spcBef>
                <a:buClr>
                  <a:schemeClr val="tx1"/>
                </a:buClr>
              </a:pPr>
              <a:r>
                <a:rPr lang="en-US" altLang="zh-CN">
                  <a:solidFill>
                    <a:srgbClr val="0000FF"/>
                  </a:solidFill>
                  <a:latin typeface="Times New Roman" panose="02020603050405020304" pitchFamily="18" charset="0"/>
                  <a:cs typeface="Times New Roman" panose="02020603050405020304" pitchFamily="18" charset="0"/>
                </a:rPr>
                <a:t>A</a:t>
              </a:r>
              <a:endParaRPr lang="zh-CN" altLang="en-US" sz="2400">
                <a:solidFill>
                  <a:srgbClr val="0000FF"/>
                </a:solidFill>
              </a:endParaRPr>
            </a:p>
          </p:txBody>
        </p:sp>
      </p:grpSp>
      <p:grpSp>
        <p:nvGrpSpPr>
          <p:cNvPr id="13" name="Group 73"/>
          <p:cNvGrpSpPr/>
          <p:nvPr/>
        </p:nvGrpSpPr>
        <p:grpSpPr bwMode="auto">
          <a:xfrm>
            <a:off x="8620125" y="4962526"/>
            <a:ext cx="431800" cy="720725"/>
            <a:chOff x="229" y="3203"/>
            <a:chExt cx="272" cy="454"/>
          </a:xfrm>
        </p:grpSpPr>
        <p:sp>
          <p:nvSpPr>
            <p:cNvPr id="118850" name="Line 74"/>
            <p:cNvSpPr>
              <a:spLocks noChangeShapeType="1"/>
            </p:cNvSpPr>
            <p:nvPr/>
          </p:nvSpPr>
          <p:spPr bwMode="auto">
            <a:xfrm>
              <a:off x="340" y="3430"/>
              <a:ext cx="0" cy="227"/>
            </a:xfrm>
            <a:prstGeom prst="line">
              <a:avLst/>
            </a:prstGeom>
            <a:noFill/>
            <a:ln w="19050">
              <a:solidFill>
                <a:srgbClr val="0000FF"/>
              </a:solidFill>
              <a:round/>
              <a:tailEnd type="triangle" w="med" len="med"/>
            </a:ln>
          </p:spPr>
          <p:txBody>
            <a:bodyPr/>
            <a:lstStyle/>
            <a:p>
              <a:endParaRPr lang="zh-CN" altLang="en-US"/>
            </a:p>
          </p:txBody>
        </p:sp>
        <p:sp>
          <p:nvSpPr>
            <p:cNvPr id="118851" name="Text Box 75"/>
            <p:cNvSpPr txBox="1">
              <a:spLocks noChangeArrowheads="1"/>
            </p:cNvSpPr>
            <p:nvPr/>
          </p:nvSpPr>
          <p:spPr bwMode="auto">
            <a:xfrm>
              <a:off x="229" y="3203"/>
              <a:ext cx="272" cy="252"/>
            </a:xfrm>
            <a:prstGeom prst="rect">
              <a:avLst/>
            </a:prstGeom>
            <a:noFill/>
            <a:ln w="9525" algn="ctr">
              <a:noFill/>
              <a:miter lim="800000"/>
            </a:ln>
          </p:spPr>
          <p:txBody>
            <a:bodyPr>
              <a:spAutoFit/>
            </a:bodyPr>
            <a:lstStyle/>
            <a:p>
              <a:pPr>
                <a:spcBef>
                  <a:spcPct val="50000"/>
                </a:spcBef>
                <a:buClr>
                  <a:schemeClr val="tx1"/>
                </a:buClr>
              </a:pPr>
              <a:r>
                <a:rPr lang="en-US" altLang="zh-CN">
                  <a:solidFill>
                    <a:srgbClr val="0000FF"/>
                  </a:solidFill>
                  <a:latin typeface="Times New Roman" panose="02020603050405020304" pitchFamily="18" charset="0"/>
                  <a:cs typeface="Times New Roman" panose="02020603050405020304" pitchFamily="18" charset="0"/>
                </a:rPr>
                <a:t>B</a:t>
              </a:r>
              <a:endParaRPr lang="zh-CN" altLang="en-US" sz="2400">
                <a:solidFill>
                  <a:srgbClr val="0000FF"/>
                </a:solidFill>
              </a:endParaRPr>
            </a:p>
          </p:txBody>
        </p:sp>
      </p:grpSp>
      <p:sp>
        <p:nvSpPr>
          <p:cNvPr id="52" name="Text Box 76"/>
          <p:cNvSpPr txBox="1">
            <a:spLocks noChangeArrowheads="1"/>
          </p:cNvSpPr>
          <p:nvPr/>
        </p:nvSpPr>
        <p:spPr bwMode="auto">
          <a:xfrm>
            <a:off x="5424490" y="2609851"/>
            <a:ext cx="504825" cy="400110"/>
          </a:xfrm>
          <a:prstGeom prst="rect">
            <a:avLst/>
          </a:prstGeom>
          <a:noFill/>
          <a:ln w="9525" algn="ctr">
            <a:noFill/>
            <a:miter lim="800000"/>
          </a:ln>
        </p:spPr>
        <p:txBody>
          <a:bodyPr>
            <a:spAutoFit/>
          </a:bodyPr>
          <a:lstStyle/>
          <a:p>
            <a:pPr>
              <a:spcBef>
                <a:spcPct val="50000"/>
              </a:spcBef>
              <a:buClr>
                <a:schemeClr val="tx1"/>
              </a:buClr>
            </a:pPr>
            <a:r>
              <a:rPr lang="en-US" altLang="zh-CN">
                <a:latin typeface="Times New Roman" panose="02020603050405020304" pitchFamily="18" charset="0"/>
                <a:cs typeface="Times New Roman" panose="02020603050405020304" pitchFamily="18" charset="0"/>
              </a:rPr>
              <a:t>4.5</a:t>
            </a:r>
            <a:endParaRPr lang="zh-CN" altLang="en-US" sz="2400"/>
          </a:p>
        </p:txBody>
      </p:sp>
      <p:sp>
        <p:nvSpPr>
          <p:cNvPr id="53" name="Text Box 77"/>
          <p:cNvSpPr txBox="1">
            <a:spLocks noChangeArrowheads="1"/>
          </p:cNvSpPr>
          <p:nvPr/>
        </p:nvSpPr>
        <p:spPr bwMode="auto">
          <a:xfrm>
            <a:off x="6686552" y="2609851"/>
            <a:ext cx="504825" cy="400110"/>
          </a:xfrm>
          <a:prstGeom prst="rect">
            <a:avLst/>
          </a:prstGeom>
          <a:noFill/>
          <a:ln w="9525" algn="ctr">
            <a:noFill/>
            <a:miter lim="800000"/>
          </a:ln>
        </p:spPr>
        <p:txBody>
          <a:bodyPr>
            <a:spAutoFit/>
          </a:bodyPr>
          <a:lstStyle/>
          <a:p>
            <a:pPr>
              <a:spcBef>
                <a:spcPct val="50000"/>
              </a:spcBef>
              <a:buClr>
                <a:schemeClr val="tx1"/>
              </a:buClr>
            </a:pPr>
            <a:r>
              <a:rPr lang="en-US" altLang="zh-CN">
                <a:latin typeface="Times New Roman" panose="02020603050405020304" pitchFamily="18" charset="0"/>
                <a:cs typeface="Times New Roman" panose="02020603050405020304" pitchFamily="18" charset="0"/>
              </a:rPr>
              <a:t>3.5</a:t>
            </a:r>
            <a:endParaRPr lang="zh-CN" altLang="en-US" sz="2400"/>
          </a:p>
        </p:txBody>
      </p:sp>
      <p:sp>
        <p:nvSpPr>
          <p:cNvPr id="54" name="Text Box 78"/>
          <p:cNvSpPr txBox="1">
            <a:spLocks noChangeArrowheads="1"/>
          </p:cNvSpPr>
          <p:nvPr/>
        </p:nvSpPr>
        <p:spPr bwMode="auto">
          <a:xfrm>
            <a:off x="7902575" y="2609851"/>
            <a:ext cx="649288" cy="400110"/>
          </a:xfrm>
          <a:prstGeom prst="rect">
            <a:avLst/>
          </a:prstGeom>
          <a:noFill/>
          <a:ln w="9525" algn="ctr">
            <a:noFill/>
            <a:miter lim="800000"/>
          </a:ln>
        </p:spPr>
        <p:txBody>
          <a:bodyPr>
            <a:spAutoFit/>
          </a:bodyPr>
          <a:lstStyle/>
          <a:p>
            <a:pPr>
              <a:spcBef>
                <a:spcPct val="50000"/>
              </a:spcBef>
              <a:buClr>
                <a:schemeClr val="tx1"/>
              </a:buClr>
            </a:pPr>
            <a:r>
              <a:rPr lang="en-US" altLang="zh-CN">
                <a:latin typeface="Times New Roman" panose="02020603050405020304" pitchFamily="18" charset="0"/>
                <a:cs typeface="Times New Roman" panose="02020603050405020304" pitchFamily="18" charset="0"/>
              </a:rPr>
              <a:t>1.75</a:t>
            </a:r>
            <a:endParaRPr lang="zh-CN" altLang="en-US" sz="2400"/>
          </a:p>
        </p:txBody>
      </p:sp>
      <p:sp>
        <p:nvSpPr>
          <p:cNvPr id="55" name="Text Box 79"/>
          <p:cNvSpPr txBox="1">
            <a:spLocks noChangeArrowheads="1"/>
          </p:cNvSpPr>
          <p:nvPr/>
        </p:nvSpPr>
        <p:spPr bwMode="auto">
          <a:xfrm>
            <a:off x="4087815" y="2906713"/>
            <a:ext cx="504825" cy="400110"/>
          </a:xfrm>
          <a:prstGeom prst="rect">
            <a:avLst/>
          </a:prstGeom>
          <a:noFill/>
          <a:ln w="9525" algn="ctr">
            <a:noFill/>
            <a:miter lim="800000"/>
          </a:ln>
        </p:spPr>
        <p:txBody>
          <a:bodyPr>
            <a:spAutoFit/>
          </a:bodyPr>
          <a:lstStyle/>
          <a:p>
            <a:pPr>
              <a:spcBef>
                <a:spcPct val="50000"/>
              </a:spcBef>
              <a:buClr>
                <a:schemeClr val="tx1"/>
              </a:buClr>
            </a:pPr>
            <a:r>
              <a:rPr lang="en-US" altLang="zh-CN">
                <a:latin typeface="Times New Roman" panose="02020603050405020304" pitchFamily="18" charset="0"/>
                <a:cs typeface="Times New Roman" panose="02020603050405020304" pitchFamily="18" charset="0"/>
              </a:rPr>
              <a:t>4.5</a:t>
            </a:r>
            <a:endParaRPr lang="zh-CN" altLang="en-US" sz="2400"/>
          </a:p>
        </p:txBody>
      </p:sp>
      <p:sp>
        <p:nvSpPr>
          <p:cNvPr id="56" name="Text Box 80"/>
          <p:cNvSpPr txBox="1">
            <a:spLocks noChangeArrowheads="1"/>
          </p:cNvSpPr>
          <p:nvPr/>
        </p:nvSpPr>
        <p:spPr bwMode="auto">
          <a:xfrm>
            <a:off x="5422902" y="2906713"/>
            <a:ext cx="504825" cy="400110"/>
          </a:xfrm>
          <a:prstGeom prst="rect">
            <a:avLst/>
          </a:prstGeom>
          <a:noFill/>
          <a:ln w="9525" algn="ctr">
            <a:noFill/>
            <a:miter lim="800000"/>
          </a:ln>
        </p:spPr>
        <p:txBody>
          <a:bodyPr>
            <a:spAutoFit/>
          </a:bodyPr>
          <a:lstStyle/>
          <a:p>
            <a:pPr>
              <a:spcBef>
                <a:spcPct val="50000"/>
              </a:spcBef>
              <a:buClr>
                <a:schemeClr val="tx1"/>
              </a:buClr>
            </a:pPr>
            <a:r>
              <a:rPr lang="en-US" altLang="zh-CN">
                <a:latin typeface="Times New Roman" panose="02020603050405020304" pitchFamily="18" charset="0"/>
                <a:cs typeface="Times New Roman" panose="02020603050405020304" pitchFamily="18" charset="0"/>
              </a:rPr>
              <a:t>7.5</a:t>
            </a:r>
            <a:endParaRPr lang="zh-CN" altLang="en-US" sz="2400"/>
          </a:p>
        </p:txBody>
      </p:sp>
      <p:sp>
        <p:nvSpPr>
          <p:cNvPr id="57" name="Text Box 81"/>
          <p:cNvSpPr txBox="1">
            <a:spLocks noChangeArrowheads="1"/>
          </p:cNvSpPr>
          <p:nvPr/>
        </p:nvSpPr>
        <p:spPr bwMode="auto">
          <a:xfrm>
            <a:off x="6686552" y="2906713"/>
            <a:ext cx="504825" cy="400110"/>
          </a:xfrm>
          <a:prstGeom prst="rect">
            <a:avLst/>
          </a:prstGeom>
          <a:noFill/>
          <a:ln w="9525" algn="ctr">
            <a:noFill/>
            <a:miter lim="800000"/>
          </a:ln>
        </p:spPr>
        <p:txBody>
          <a:bodyPr>
            <a:spAutoFit/>
          </a:bodyPr>
          <a:lstStyle/>
          <a:p>
            <a:pPr>
              <a:spcBef>
                <a:spcPct val="50000"/>
              </a:spcBef>
              <a:buClr>
                <a:schemeClr val="tx1"/>
              </a:buClr>
            </a:pPr>
            <a:r>
              <a:rPr lang="en-US" altLang="zh-CN">
                <a:latin typeface="Times New Roman" panose="02020603050405020304" pitchFamily="18" charset="0"/>
                <a:cs typeface="Times New Roman" panose="02020603050405020304" pitchFamily="18" charset="0"/>
              </a:rPr>
              <a:t>6.3</a:t>
            </a:r>
            <a:endParaRPr lang="zh-CN" altLang="en-US" sz="2400"/>
          </a:p>
        </p:txBody>
      </p:sp>
      <p:sp>
        <p:nvSpPr>
          <p:cNvPr id="58" name="Text Box 82"/>
          <p:cNvSpPr txBox="1">
            <a:spLocks noChangeArrowheads="1"/>
          </p:cNvSpPr>
          <p:nvPr/>
        </p:nvSpPr>
        <p:spPr bwMode="auto">
          <a:xfrm>
            <a:off x="7975602" y="2906713"/>
            <a:ext cx="504825" cy="400110"/>
          </a:xfrm>
          <a:prstGeom prst="rect">
            <a:avLst/>
          </a:prstGeom>
          <a:noFill/>
          <a:ln w="9525" algn="ctr">
            <a:noFill/>
            <a:miter lim="800000"/>
          </a:ln>
        </p:spPr>
        <p:txBody>
          <a:bodyPr>
            <a:spAutoFit/>
          </a:bodyPr>
          <a:lstStyle/>
          <a:p>
            <a:pPr>
              <a:spcBef>
                <a:spcPct val="50000"/>
              </a:spcBef>
              <a:buClr>
                <a:schemeClr val="tx1"/>
              </a:buClr>
            </a:pPr>
            <a:r>
              <a:rPr lang="en-US" altLang="zh-CN">
                <a:latin typeface="Times New Roman" panose="02020603050405020304" pitchFamily="18" charset="0"/>
                <a:cs typeface="Times New Roman" panose="02020603050405020304" pitchFamily="18" charset="0"/>
              </a:rPr>
              <a:t>2.1</a:t>
            </a:r>
            <a:endParaRPr lang="zh-CN" altLang="en-US" sz="2400"/>
          </a:p>
        </p:txBody>
      </p:sp>
      <p:sp>
        <p:nvSpPr>
          <p:cNvPr id="59" name="Text Box 83"/>
          <p:cNvSpPr txBox="1">
            <a:spLocks noChangeArrowheads="1"/>
          </p:cNvSpPr>
          <p:nvPr/>
        </p:nvSpPr>
        <p:spPr bwMode="auto">
          <a:xfrm>
            <a:off x="4086227" y="3219451"/>
            <a:ext cx="504825" cy="400110"/>
          </a:xfrm>
          <a:prstGeom prst="rect">
            <a:avLst/>
          </a:prstGeom>
          <a:noFill/>
          <a:ln w="9525" algn="ctr">
            <a:noFill/>
            <a:miter lim="800000"/>
          </a:ln>
        </p:spPr>
        <p:txBody>
          <a:bodyPr>
            <a:spAutoFit/>
          </a:bodyPr>
          <a:lstStyle/>
          <a:p>
            <a:pPr>
              <a:spcBef>
                <a:spcPct val="50000"/>
              </a:spcBef>
              <a:buClr>
                <a:schemeClr val="tx1"/>
              </a:buClr>
            </a:pPr>
            <a:r>
              <a:rPr lang="en-US" altLang="zh-CN">
                <a:latin typeface="Times New Roman" panose="02020603050405020304" pitchFamily="18" charset="0"/>
                <a:cs typeface="Times New Roman" panose="02020603050405020304" pitchFamily="18" charset="0"/>
              </a:rPr>
              <a:t>1.4</a:t>
            </a:r>
            <a:endParaRPr lang="zh-CN" altLang="en-US" sz="2400"/>
          </a:p>
        </p:txBody>
      </p:sp>
      <p:sp>
        <p:nvSpPr>
          <p:cNvPr id="60" name="Text Box 84"/>
          <p:cNvSpPr txBox="1">
            <a:spLocks noChangeArrowheads="1"/>
          </p:cNvSpPr>
          <p:nvPr/>
        </p:nvSpPr>
        <p:spPr bwMode="auto">
          <a:xfrm>
            <a:off x="5424490" y="3219451"/>
            <a:ext cx="504825" cy="400110"/>
          </a:xfrm>
          <a:prstGeom prst="rect">
            <a:avLst/>
          </a:prstGeom>
          <a:noFill/>
          <a:ln w="9525" algn="ctr">
            <a:noFill/>
            <a:miter lim="800000"/>
          </a:ln>
        </p:spPr>
        <p:txBody>
          <a:bodyPr>
            <a:spAutoFit/>
          </a:bodyPr>
          <a:lstStyle/>
          <a:p>
            <a:pPr>
              <a:spcBef>
                <a:spcPct val="50000"/>
              </a:spcBef>
              <a:buClr>
                <a:schemeClr val="tx1"/>
              </a:buClr>
            </a:pPr>
            <a:r>
              <a:rPr lang="en-US" altLang="zh-CN">
                <a:latin typeface="Times New Roman" panose="02020603050405020304" pitchFamily="18" charset="0"/>
                <a:cs typeface="Times New Roman" panose="02020603050405020304" pitchFamily="18" charset="0"/>
              </a:rPr>
              <a:t>2.9</a:t>
            </a:r>
            <a:endParaRPr lang="zh-CN" altLang="en-US" sz="2400"/>
          </a:p>
        </p:txBody>
      </p:sp>
      <p:sp>
        <p:nvSpPr>
          <p:cNvPr id="61" name="Text Box 85"/>
          <p:cNvSpPr txBox="1">
            <a:spLocks noChangeArrowheads="1"/>
          </p:cNvSpPr>
          <p:nvPr/>
        </p:nvSpPr>
        <p:spPr bwMode="auto">
          <a:xfrm>
            <a:off x="6688140" y="3219451"/>
            <a:ext cx="504825" cy="400110"/>
          </a:xfrm>
          <a:prstGeom prst="rect">
            <a:avLst/>
          </a:prstGeom>
          <a:noFill/>
          <a:ln w="9525" algn="ctr">
            <a:noFill/>
            <a:miter lim="800000"/>
          </a:ln>
        </p:spPr>
        <p:txBody>
          <a:bodyPr>
            <a:spAutoFit/>
          </a:bodyPr>
          <a:lstStyle/>
          <a:p>
            <a:pPr>
              <a:spcBef>
                <a:spcPct val="50000"/>
              </a:spcBef>
              <a:buClr>
                <a:schemeClr val="tx1"/>
              </a:buClr>
            </a:pPr>
            <a:r>
              <a:rPr lang="en-US" altLang="zh-CN">
                <a:latin typeface="Times New Roman" panose="02020603050405020304" pitchFamily="18" charset="0"/>
                <a:cs typeface="Times New Roman" panose="02020603050405020304" pitchFamily="18" charset="0"/>
              </a:rPr>
              <a:t>1.5</a:t>
            </a:r>
            <a:endParaRPr lang="zh-CN" altLang="en-US" sz="2400"/>
          </a:p>
        </p:txBody>
      </p:sp>
      <p:sp>
        <p:nvSpPr>
          <p:cNvPr id="62" name="Text Box 86"/>
          <p:cNvSpPr txBox="1">
            <a:spLocks noChangeArrowheads="1"/>
          </p:cNvSpPr>
          <p:nvPr/>
        </p:nvSpPr>
        <p:spPr bwMode="auto">
          <a:xfrm>
            <a:off x="7904163" y="3219451"/>
            <a:ext cx="647700" cy="400110"/>
          </a:xfrm>
          <a:prstGeom prst="rect">
            <a:avLst/>
          </a:prstGeom>
          <a:noFill/>
          <a:ln w="9525" algn="ctr">
            <a:noFill/>
            <a:miter lim="800000"/>
          </a:ln>
        </p:spPr>
        <p:txBody>
          <a:bodyPr>
            <a:spAutoFit/>
          </a:bodyPr>
          <a:lstStyle/>
          <a:p>
            <a:pPr>
              <a:spcBef>
                <a:spcPct val="50000"/>
              </a:spcBef>
              <a:buClr>
                <a:schemeClr val="tx1"/>
              </a:buClr>
            </a:pPr>
            <a:r>
              <a:rPr lang="en-US" altLang="zh-CN">
                <a:latin typeface="Times New Roman" panose="02020603050405020304" pitchFamily="18" charset="0"/>
                <a:cs typeface="Times New Roman" panose="02020603050405020304" pitchFamily="18" charset="0"/>
              </a:rPr>
              <a:t>1.25</a:t>
            </a:r>
            <a:endParaRPr lang="zh-CN" altLang="en-US" sz="2400"/>
          </a:p>
        </p:txBody>
      </p:sp>
      <p:sp>
        <p:nvSpPr>
          <p:cNvPr id="63" name="Text Box 87"/>
          <p:cNvSpPr txBox="1">
            <a:spLocks noChangeArrowheads="1"/>
          </p:cNvSpPr>
          <p:nvPr/>
        </p:nvSpPr>
        <p:spPr bwMode="auto">
          <a:xfrm>
            <a:off x="4086227" y="3530600"/>
            <a:ext cx="504825" cy="400110"/>
          </a:xfrm>
          <a:prstGeom prst="rect">
            <a:avLst/>
          </a:prstGeom>
          <a:noFill/>
          <a:ln w="9525" algn="ctr">
            <a:noFill/>
            <a:miter lim="800000"/>
          </a:ln>
        </p:spPr>
        <p:txBody>
          <a:bodyPr>
            <a:spAutoFit/>
          </a:bodyPr>
          <a:lstStyle/>
          <a:p>
            <a:pPr>
              <a:spcBef>
                <a:spcPct val="50000"/>
              </a:spcBef>
              <a:buClr>
                <a:schemeClr val="tx1"/>
              </a:buClr>
            </a:pPr>
            <a:r>
              <a:rPr lang="en-US" altLang="zh-CN">
                <a:latin typeface="Times New Roman" panose="02020603050405020304" pitchFamily="18" charset="0"/>
                <a:cs typeface="Times New Roman" panose="02020603050405020304" pitchFamily="18" charset="0"/>
              </a:rPr>
              <a:t>1.5</a:t>
            </a:r>
            <a:endParaRPr lang="zh-CN" altLang="en-US" sz="2400"/>
          </a:p>
        </p:txBody>
      </p:sp>
      <p:sp>
        <p:nvSpPr>
          <p:cNvPr id="64" name="Text Box 88"/>
          <p:cNvSpPr txBox="1">
            <a:spLocks noChangeArrowheads="1"/>
          </p:cNvSpPr>
          <p:nvPr/>
        </p:nvSpPr>
        <p:spPr bwMode="auto">
          <a:xfrm>
            <a:off x="5424490" y="3530600"/>
            <a:ext cx="504825" cy="400110"/>
          </a:xfrm>
          <a:prstGeom prst="rect">
            <a:avLst/>
          </a:prstGeom>
          <a:noFill/>
          <a:ln w="9525" algn="ctr">
            <a:noFill/>
            <a:miter lim="800000"/>
          </a:ln>
        </p:spPr>
        <p:txBody>
          <a:bodyPr>
            <a:spAutoFit/>
          </a:bodyPr>
          <a:lstStyle/>
          <a:p>
            <a:pPr>
              <a:spcBef>
                <a:spcPct val="50000"/>
              </a:spcBef>
              <a:buClr>
                <a:schemeClr val="tx1"/>
              </a:buClr>
            </a:pPr>
            <a:r>
              <a:rPr lang="en-US" altLang="zh-CN">
                <a:latin typeface="Times New Roman" panose="02020603050405020304" pitchFamily="18" charset="0"/>
                <a:cs typeface="Times New Roman" panose="02020603050405020304" pitchFamily="18" charset="0"/>
              </a:rPr>
              <a:t>1.8</a:t>
            </a:r>
            <a:endParaRPr lang="zh-CN" altLang="en-US" sz="2400"/>
          </a:p>
        </p:txBody>
      </p:sp>
      <p:sp>
        <p:nvSpPr>
          <p:cNvPr id="65" name="Text Box 89"/>
          <p:cNvSpPr txBox="1">
            <a:spLocks noChangeArrowheads="1"/>
          </p:cNvSpPr>
          <p:nvPr/>
        </p:nvSpPr>
        <p:spPr bwMode="auto">
          <a:xfrm>
            <a:off x="6688140" y="3530600"/>
            <a:ext cx="504825" cy="400110"/>
          </a:xfrm>
          <a:prstGeom prst="rect">
            <a:avLst/>
          </a:prstGeom>
          <a:noFill/>
          <a:ln w="9525" algn="ctr">
            <a:noFill/>
            <a:miter lim="800000"/>
          </a:ln>
        </p:spPr>
        <p:txBody>
          <a:bodyPr>
            <a:spAutoFit/>
          </a:bodyPr>
          <a:lstStyle/>
          <a:p>
            <a:pPr>
              <a:spcBef>
                <a:spcPct val="50000"/>
              </a:spcBef>
              <a:buClr>
                <a:schemeClr val="tx1"/>
              </a:buClr>
            </a:pPr>
            <a:r>
              <a:rPr lang="en-US" altLang="zh-CN">
                <a:latin typeface="Times New Roman" panose="02020603050405020304" pitchFamily="18" charset="0"/>
                <a:cs typeface="Times New Roman" panose="02020603050405020304" pitchFamily="18" charset="0"/>
              </a:rPr>
              <a:t>0.3</a:t>
            </a:r>
            <a:endParaRPr lang="zh-CN" altLang="en-US" sz="2400"/>
          </a:p>
        </p:txBody>
      </p:sp>
      <p:sp>
        <p:nvSpPr>
          <p:cNvPr id="66" name="Text Box 90"/>
          <p:cNvSpPr txBox="1">
            <a:spLocks noChangeArrowheads="1"/>
          </p:cNvSpPr>
          <p:nvPr/>
        </p:nvSpPr>
        <p:spPr bwMode="auto">
          <a:xfrm>
            <a:off x="7975602" y="3530600"/>
            <a:ext cx="504825" cy="400110"/>
          </a:xfrm>
          <a:prstGeom prst="rect">
            <a:avLst/>
          </a:prstGeom>
          <a:noFill/>
          <a:ln w="9525" algn="ctr">
            <a:noFill/>
            <a:miter lim="800000"/>
          </a:ln>
        </p:spPr>
        <p:txBody>
          <a:bodyPr>
            <a:spAutoFit/>
          </a:bodyPr>
          <a:lstStyle/>
          <a:p>
            <a:pPr>
              <a:spcBef>
                <a:spcPct val="50000"/>
              </a:spcBef>
              <a:buClr>
                <a:schemeClr val="tx1"/>
              </a:buClr>
            </a:pPr>
            <a:r>
              <a:rPr lang="en-US" altLang="zh-CN">
                <a:latin typeface="Times New Roman" panose="02020603050405020304" pitchFamily="18" charset="0"/>
                <a:cs typeface="Times New Roman" panose="02020603050405020304" pitchFamily="18" charset="0"/>
              </a:rPr>
              <a:t>1.0</a:t>
            </a:r>
            <a:endParaRPr lang="zh-CN" altLang="en-US" sz="2400"/>
          </a:p>
        </p:txBody>
      </p:sp>
      <p:sp>
        <p:nvSpPr>
          <p:cNvPr id="67" name="Text Box 91"/>
          <p:cNvSpPr txBox="1">
            <a:spLocks noChangeArrowheads="1"/>
          </p:cNvSpPr>
          <p:nvPr/>
        </p:nvSpPr>
        <p:spPr bwMode="auto">
          <a:xfrm>
            <a:off x="684213" y="4273551"/>
            <a:ext cx="4103687" cy="400110"/>
          </a:xfrm>
          <a:prstGeom prst="rect">
            <a:avLst/>
          </a:prstGeom>
          <a:noFill/>
          <a:ln w="9525" algn="ctr">
            <a:noFill/>
            <a:miter lim="800000"/>
          </a:ln>
        </p:spPr>
        <p:txBody>
          <a:bodyPr>
            <a:spAutoFit/>
          </a:bodyPr>
          <a:lstStyle/>
          <a:p>
            <a:pPr>
              <a:spcBef>
                <a:spcPct val="50000"/>
              </a:spcBef>
              <a:buClr>
                <a:schemeClr val="tx1"/>
              </a:buClr>
            </a:pPr>
            <a:r>
              <a:rPr lang="en-US" altLang="zh-CN">
                <a:latin typeface="Times New Roman" panose="02020603050405020304" pitchFamily="18" charset="0"/>
                <a:cs typeface="Times New Roman" panose="02020603050405020304" pitchFamily="18" charset="0"/>
              </a:rPr>
              <a:t>T</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3.5+6.3+1.5+0.3</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/4=2.9</a:t>
            </a:r>
            <a:endParaRPr lang="zh-CN" altLang="en-US">
              <a:latin typeface="Times New Roman" panose="02020603050405020304" pitchFamily="18" charset="0"/>
              <a:cs typeface="Times New Roman" panose="02020603050405020304" pitchFamily="18" charset="0"/>
            </a:endParaRPr>
          </a:p>
        </p:txBody>
      </p:sp>
      <p:sp>
        <p:nvSpPr>
          <p:cNvPr id="68" name="Text Box 92"/>
          <p:cNvSpPr txBox="1">
            <a:spLocks noChangeArrowheads="1"/>
          </p:cNvSpPr>
          <p:nvPr/>
        </p:nvSpPr>
        <p:spPr bwMode="auto">
          <a:xfrm>
            <a:off x="5040315" y="4273551"/>
            <a:ext cx="4103687" cy="400110"/>
          </a:xfrm>
          <a:prstGeom prst="rect">
            <a:avLst/>
          </a:prstGeom>
          <a:noFill/>
          <a:ln w="9525" algn="ctr">
            <a:noFill/>
            <a:miter lim="800000"/>
          </a:ln>
        </p:spPr>
        <p:txBody>
          <a:bodyPr>
            <a:spAutoFit/>
          </a:bodyPr>
          <a:lstStyle/>
          <a:p>
            <a:pPr>
              <a:spcBef>
                <a:spcPct val="50000"/>
              </a:spcBef>
              <a:buClr>
                <a:schemeClr val="tx1"/>
              </a:buClr>
            </a:pP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W</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(1.75+2.1+1.25+1)/4=1.53</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ox(in)">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ox(in)">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ox(in)">
                                      <p:cBhvr>
                                        <p:cTn id="27" dur="500"/>
                                        <p:tgtEl>
                                          <p:spTgt spid="35"/>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ox(in)">
                                      <p:cBhvr>
                                        <p:cTn id="30" dur="500"/>
                                        <p:tgtEl>
                                          <p:spTgt spid="39"/>
                                        </p:tgtEl>
                                      </p:cBhvr>
                                    </p:animEffect>
                                  </p:childTnLst>
                                </p:cTn>
                              </p:par>
                              <p:par>
                                <p:cTn id="31" presetID="4" presetClass="entr" presetSubtype="16"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ox(in)">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box(in)">
                                      <p:cBhvr>
                                        <p:cTn id="38" dur="500"/>
                                        <p:tgtEl>
                                          <p:spTgt spid="40"/>
                                        </p:tgtEl>
                                      </p:cBhvr>
                                    </p:animEffect>
                                  </p:childTnLst>
                                </p:cTn>
                              </p:par>
                              <p:par>
                                <p:cTn id="39" presetID="4" presetClass="entr" presetSubtype="16"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ox(in)">
                                      <p:cBhvr>
                                        <p:cTn id="41" dur="500"/>
                                        <p:tgtEl>
                                          <p:spTgt spid="9"/>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box(in)">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box(in)">
                                      <p:cBhvr>
                                        <p:cTn id="49" dur="500"/>
                                        <p:tgtEl>
                                          <p:spTgt spid="42"/>
                                        </p:tgtEl>
                                      </p:cBhvr>
                                    </p:animEffect>
                                  </p:childTnLst>
                                </p:cTn>
                              </p:par>
                              <p:par>
                                <p:cTn id="50" presetID="4" presetClass="entr" presetSubtype="16"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ox(in)">
                                      <p:cBhvr>
                                        <p:cTn id="52" dur="500"/>
                                        <p:tgtEl>
                                          <p:spTgt spid="12"/>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box(in)">
                                      <p:cBhvr>
                                        <p:cTn id="55" dur="500"/>
                                        <p:tgtEl>
                                          <p:spTgt spid="43"/>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box(in)">
                                      <p:cBhvr>
                                        <p:cTn id="60" dur="500"/>
                                        <p:tgtEl>
                                          <p:spTgt spid="44"/>
                                        </p:tgtEl>
                                      </p:cBhvr>
                                    </p:animEffect>
                                  </p:childTnLst>
                                </p:cTn>
                              </p:par>
                              <p:par>
                                <p:cTn id="61" presetID="4" presetClass="entr" presetSubtype="16"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box(in)">
                                      <p:cBhvr>
                                        <p:cTn id="63" dur="500"/>
                                        <p:tgtEl>
                                          <p:spTgt spid="13"/>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box(in)">
                                      <p:cBhvr>
                                        <p:cTn id="66" dur="500"/>
                                        <p:tgtEl>
                                          <p:spTgt spid="45"/>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box(in)">
                                      <p:cBhvr>
                                        <p:cTn id="71" dur="500"/>
                                        <p:tgtEl>
                                          <p:spTgt spid="11"/>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box(in)">
                                      <p:cBhvr>
                                        <p:cTn id="74" dur="500"/>
                                        <p:tgtEl>
                                          <p:spTgt spid="52"/>
                                        </p:tgtEl>
                                      </p:cBhvr>
                                    </p:animEffect>
                                  </p:childTnLst>
                                </p:cTn>
                              </p:par>
                              <p:par>
                                <p:cTn id="75" presetID="4" presetClass="entr" presetSubtype="16"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box(in)">
                                      <p:cBhvr>
                                        <p:cTn id="77" dur="500"/>
                                        <p:tgtEl>
                                          <p:spTgt spid="53"/>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54"/>
                                        </p:tgtEl>
                                        <p:attrNameLst>
                                          <p:attrName>style.visibility</p:attrName>
                                        </p:attrNameLst>
                                      </p:cBhvr>
                                      <p:to>
                                        <p:strVal val="visible"/>
                                      </p:to>
                                    </p:set>
                                    <p:animEffect transition="in" filter="box(in)">
                                      <p:cBhvr>
                                        <p:cTn id="80" dur="500"/>
                                        <p:tgtEl>
                                          <p:spTgt spid="54"/>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box(in)">
                                      <p:cBhvr>
                                        <p:cTn id="83" dur="500"/>
                                        <p:tgtEl>
                                          <p:spTgt spid="55"/>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box(in)">
                                      <p:cBhvr>
                                        <p:cTn id="86" dur="500"/>
                                        <p:tgtEl>
                                          <p:spTgt spid="56"/>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57"/>
                                        </p:tgtEl>
                                        <p:attrNameLst>
                                          <p:attrName>style.visibility</p:attrName>
                                        </p:attrNameLst>
                                      </p:cBhvr>
                                      <p:to>
                                        <p:strVal val="visible"/>
                                      </p:to>
                                    </p:set>
                                    <p:animEffect transition="in" filter="box(in)">
                                      <p:cBhvr>
                                        <p:cTn id="89" dur="500"/>
                                        <p:tgtEl>
                                          <p:spTgt spid="57"/>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58"/>
                                        </p:tgtEl>
                                        <p:attrNameLst>
                                          <p:attrName>style.visibility</p:attrName>
                                        </p:attrNameLst>
                                      </p:cBhvr>
                                      <p:to>
                                        <p:strVal val="visible"/>
                                      </p:to>
                                    </p:set>
                                    <p:animEffect transition="in" filter="box(in)">
                                      <p:cBhvr>
                                        <p:cTn id="92" dur="500"/>
                                        <p:tgtEl>
                                          <p:spTgt spid="58"/>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box(in)">
                                      <p:cBhvr>
                                        <p:cTn id="95" dur="500"/>
                                        <p:tgtEl>
                                          <p:spTgt spid="59"/>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animEffect transition="in" filter="box(in)">
                                      <p:cBhvr>
                                        <p:cTn id="98" dur="500"/>
                                        <p:tgtEl>
                                          <p:spTgt spid="60"/>
                                        </p:tgtEl>
                                      </p:cBhvr>
                                    </p:animEffect>
                                  </p:childTnLst>
                                </p:cTn>
                              </p:par>
                              <p:par>
                                <p:cTn id="99" presetID="4" presetClass="entr" presetSubtype="16" fill="hold" grpId="0" nodeType="withEffect">
                                  <p:stCondLst>
                                    <p:cond delay="0"/>
                                  </p:stCondLst>
                                  <p:childTnLst>
                                    <p:set>
                                      <p:cBhvr>
                                        <p:cTn id="100" dur="1" fill="hold">
                                          <p:stCondLst>
                                            <p:cond delay="0"/>
                                          </p:stCondLst>
                                        </p:cTn>
                                        <p:tgtEl>
                                          <p:spTgt spid="61"/>
                                        </p:tgtEl>
                                        <p:attrNameLst>
                                          <p:attrName>style.visibility</p:attrName>
                                        </p:attrNameLst>
                                      </p:cBhvr>
                                      <p:to>
                                        <p:strVal val="visible"/>
                                      </p:to>
                                    </p:set>
                                    <p:animEffect transition="in" filter="box(in)">
                                      <p:cBhvr>
                                        <p:cTn id="101" dur="500"/>
                                        <p:tgtEl>
                                          <p:spTgt spid="61"/>
                                        </p:tgtEl>
                                      </p:cBhvr>
                                    </p:animEffect>
                                  </p:childTnLst>
                                </p:cTn>
                              </p:par>
                              <p:par>
                                <p:cTn id="102" presetID="4" presetClass="entr" presetSubtype="16" fill="hold" grpId="0" nodeType="withEffect">
                                  <p:stCondLst>
                                    <p:cond delay="0"/>
                                  </p:stCondLst>
                                  <p:childTnLst>
                                    <p:set>
                                      <p:cBhvr>
                                        <p:cTn id="103" dur="1" fill="hold">
                                          <p:stCondLst>
                                            <p:cond delay="0"/>
                                          </p:stCondLst>
                                        </p:cTn>
                                        <p:tgtEl>
                                          <p:spTgt spid="62"/>
                                        </p:tgtEl>
                                        <p:attrNameLst>
                                          <p:attrName>style.visibility</p:attrName>
                                        </p:attrNameLst>
                                      </p:cBhvr>
                                      <p:to>
                                        <p:strVal val="visible"/>
                                      </p:to>
                                    </p:set>
                                    <p:animEffect transition="in" filter="box(in)">
                                      <p:cBhvr>
                                        <p:cTn id="104" dur="500"/>
                                        <p:tgtEl>
                                          <p:spTgt spid="62"/>
                                        </p:tgtEl>
                                      </p:cBhvr>
                                    </p:animEffect>
                                  </p:childTnLst>
                                </p:cTn>
                              </p:par>
                              <p:par>
                                <p:cTn id="105" presetID="4" presetClass="entr" presetSubtype="16"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box(in)">
                                      <p:cBhvr>
                                        <p:cTn id="107" dur="500"/>
                                        <p:tgtEl>
                                          <p:spTgt spid="63"/>
                                        </p:tgtEl>
                                      </p:cBhvr>
                                    </p:animEffect>
                                  </p:childTnLst>
                                </p:cTn>
                              </p:par>
                              <p:par>
                                <p:cTn id="108" presetID="4" presetClass="entr" presetSubtype="16" fill="hold" grpId="0" nodeType="withEffect">
                                  <p:stCondLst>
                                    <p:cond delay="0"/>
                                  </p:stCondLst>
                                  <p:childTnLst>
                                    <p:set>
                                      <p:cBhvr>
                                        <p:cTn id="109" dur="1" fill="hold">
                                          <p:stCondLst>
                                            <p:cond delay="0"/>
                                          </p:stCondLst>
                                        </p:cTn>
                                        <p:tgtEl>
                                          <p:spTgt spid="64"/>
                                        </p:tgtEl>
                                        <p:attrNameLst>
                                          <p:attrName>style.visibility</p:attrName>
                                        </p:attrNameLst>
                                      </p:cBhvr>
                                      <p:to>
                                        <p:strVal val="visible"/>
                                      </p:to>
                                    </p:set>
                                    <p:animEffect transition="in" filter="box(in)">
                                      <p:cBhvr>
                                        <p:cTn id="110" dur="500"/>
                                        <p:tgtEl>
                                          <p:spTgt spid="64"/>
                                        </p:tgtEl>
                                      </p:cBhvr>
                                    </p:animEffect>
                                  </p:childTnLst>
                                </p:cTn>
                              </p:par>
                              <p:par>
                                <p:cTn id="111" presetID="4" presetClass="entr" presetSubtype="16" fill="hold" grpId="0" nodeType="with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box(in)">
                                      <p:cBhvr>
                                        <p:cTn id="113" dur="500"/>
                                        <p:tgtEl>
                                          <p:spTgt spid="65"/>
                                        </p:tgtEl>
                                      </p:cBhvr>
                                    </p:animEffect>
                                  </p:childTnLst>
                                </p:cTn>
                              </p:par>
                              <p:par>
                                <p:cTn id="114" presetID="4" presetClass="entr" presetSubtype="16" fill="hold" grpId="0" nodeType="withEffect">
                                  <p:stCondLst>
                                    <p:cond delay="0"/>
                                  </p:stCondLst>
                                  <p:childTnLst>
                                    <p:set>
                                      <p:cBhvr>
                                        <p:cTn id="115" dur="1" fill="hold">
                                          <p:stCondLst>
                                            <p:cond delay="0"/>
                                          </p:stCondLst>
                                        </p:cTn>
                                        <p:tgtEl>
                                          <p:spTgt spid="66"/>
                                        </p:tgtEl>
                                        <p:attrNameLst>
                                          <p:attrName>style.visibility</p:attrName>
                                        </p:attrNameLst>
                                      </p:cBhvr>
                                      <p:to>
                                        <p:strVal val="visible"/>
                                      </p:to>
                                    </p:set>
                                    <p:animEffect transition="in" filter="box(in)">
                                      <p:cBhvr>
                                        <p:cTn id="116" dur="500"/>
                                        <p:tgtEl>
                                          <p:spTgt spid="66"/>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box(in)">
                                      <p:cBhvr>
                                        <p:cTn id="119" dur="500"/>
                                        <p:tgtEl>
                                          <p:spTgt spid="67"/>
                                        </p:tgtEl>
                                      </p:cBhvr>
                                    </p:animEffect>
                                  </p:childTnLst>
                                </p:cTn>
                              </p:par>
                              <p:par>
                                <p:cTn id="120" presetID="4" presetClass="entr" presetSubtype="16" fill="hold" grpId="0" nodeType="with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box(in)">
                                      <p:cBhvr>
                                        <p:cTn id="12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0" grpId="0" animBg="1"/>
      <p:bldP spid="31" grpId="0" animBg="1"/>
      <p:bldP spid="35" grpId="0" animBg="1"/>
      <p:bldP spid="39" grpId="0"/>
      <p:bldP spid="40" grpId="0" animBg="1"/>
      <p:bldP spid="41" grpId="0"/>
      <p:bldP spid="42" grpId="0" animBg="1"/>
      <p:bldP spid="43" grpId="0"/>
      <p:bldP spid="44" grpId="0" animBg="1"/>
      <p:bldP spid="45"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3203848" y="-27383"/>
            <a:ext cx="3528392" cy="927100"/>
          </a:xfrm>
        </p:spPr>
        <p:txBody>
          <a:bodyPr/>
          <a:lstStyle/>
          <a:p>
            <a:pPr eaLnBrk="1" hangingPunct="1">
              <a:defRPr/>
            </a:pPr>
            <a:r>
              <a:rPr lang="en-US" altLang="zh-CN" sz="4000" dirty="0" smtClean="0">
                <a:solidFill>
                  <a:srgbClr val="FF0000"/>
                </a:solidFill>
                <a:ea typeface="宋体" panose="02010600030101010101" pitchFamily="2" charset="-122"/>
              </a:rPr>
              <a:t>3.2 </a:t>
            </a:r>
            <a:r>
              <a:rPr lang="zh-CN" altLang="en-US" sz="4000" dirty="0" smtClean="0">
                <a:solidFill>
                  <a:srgbClr val="FF0000"/>
                </a:solidFill>
                <a:ea typeface="宋体" panose="02010600030101010101" pitchFamily="2" charset="-122"/>
              </a:rPr>
              <a:t>进程概念</a:t>
            </a:r>
            <a:endParaRPr lang="zh-CN" altLang="en-US" sz="4000" dirty="0" smtClean="0">
              <a:solidFill>
                <a:srgbClr val="FF0000"/>
              </a:solidFill>
              <a:ea typeface="宋体" panose="02010600030101010101" pitchFamily="2" charset="-122"/>
            </a:endParaRPr>
          </a:p>
        </p:txBody>
      </p:sp>
      <p:sp>
        <p:nvSpPr>
          <p:cNvPr id="47111" name="Rectangle 7"/>
          <p:cNvSpPr>
            <a:spLocks noChangeArrowheads="1"/>
          </p:cNvSpPr>
          <p:nvPr/>
        </p:nvSpPr>
        <p:spPr bwMode="auto">
          <a:xfrm>
            <a:off x="179389" y="2276872"/>
            <a:ext cx="8785225" cy="4104456"/>
          </a:xfrm>
          <a:prstGeom prst="rect">
            <a:avLst/>
          </a:prstGeom>
          <a:noFill/>
          <a:ln>
            <a:noFill/>
          </a:ln>
          <a:effectLst/>
        </p:spPr>
        <p:txBody>
          <a:bodyPr/>
          <a:lstStyle/>
          <a:p>
            <a:pPr marL="342900" indent="-342900">
              <a:lnSpc>
                <a:spcPct val="120000"/>
              </a:lnSpc>
              <a:buFont typeface="Wingdings" panose="05000000000000000000" pitchFamily="2" charset="2"/>
              <a:buChar char="n"/>
              <a:defRPr/>
            </a:pPr>
            <a:r>
              <a:rPr lang="zh-CN" altLang="en-US" sz="2400" dirty="0">
                <a:solidFill>
                  <a:srgbClr val="7030A0"/>
                </a:solidFill>
                <a:latin typeface="仿宋" panose="02010609060101010101" charset="-122"/>
                <a:ea typeface="仿宋" panose="02010609060101010101" charset="-122"/>
              </a:rPr>
              <a:t>就绪状态：</a:t>
            </a:r>
            <a:endParaRPr lang="en-US" altLang="zh-CN" sz="2400" dirty="0">
              <a:solidFill>
                <a:srgbClr val="7030A0"/>
              </a:solidFill>
              <a:latin typeface="仿宋" panose="02010609060101010101" charset="-122"/>
              <a:ea typeface="仿宋" panose="02010609060101010101" charset="-122"/>
            </a:endParaRPr>
          </a:p>
          <a:p>
            <a:pPr>
              <a:lnSpc>
                <a:spcPct val="120000"/>
              </a:lnSpc>
              <a:defRPr/>
            </a:pPr>
            <a:r>
              <a:rPr lang="en-US" altLang="zh-CN" sz="2200" dirty="0">
                <a:solidFill>
                  <a:schemeClr val="tx2"/>
                </a:solidFill>
                <a:latin typeface="仿宋" panose="02010609060101010101" charset="-122"/>
                <a:ea typeface="仿宋" panose="02010609060101010101" charset="-122"/>
              </a:rPr>
              <a:t>     </a:t>
            </a:r>
            <a:r>
              <a:rPr lang="zh-CN" altLang="en-US" sz="2200" dirty="0">
                <a:latin typeface="仿宋" panose="02010609060101010101" charset="-122"/>
                <a:ea typeface="仿宋" panose="02010609060101010101" charset="-122"/>
              </a:rPr>
              <a:t>进程分配到必要的资源，等待获得</a:t>
            </a:r>
            <a:r>
              <a:rPr lang="en-US" altLang="zh-CN" sz="2200" dirty="0">
                <a:latin typeface="仿宋" panose="02010609060101010101" charset="-122"/>
                <a:ea typeface="仿宋" panose="02010609060101010101" charset="-122"/>
              </a:rPr>
              <a:t>CPU</a:t>
            </a:r>
            <a:r>
              <a:rPr lang="zh-CN" altLang="en-US" sz="2200" dirty="0">
                <a:latin typeface="仿宋" panose="02010609060101010101" charset="-122"/>
                <a:ea typeface="仿宋" panose="02010609060101010101" charset="-122"/>
              </a:rPr>
              <a:t>执行的状态。 组织成一个或多个就绪队列。</a:t>
            </a:r>
            <a:endParaRPr lang="zh-CN" altLang="en-US" sz="2200" dirty="0">
              <a:latin typeface="仿宋" panose="02010609060101010101" charset="-122"/>
              <a:ea typeface="仿宋" panose="02010609060101010101" charset="-122"/>
            </a:endParaRPr>
          </a:p>
          <a:p>
            <a:pPr marL="342900" indent="-342900">
              <a:lnSpc>
                <a:spcPct val="120000"/>
              </a:lnSpc>
              <a:buFont typeface="Wingdings" panose="05000000000000000000" pitchFamily="2" charset="2"/>
              <a:buChar char="n"/>
              <a:defRPr/>
            </a:pPr>
            <a:r>
              <a:rPr lang="zh-CN" altLang="en-US" sz="2400" dirty="0">
                <a:solidFill>
                  <a:srgbClr val="7030A0"/>
                </a:solidFill>
                <a:latin typeface="仿宋" panose="02010609060101010101" charset="-122"/>
                <a:ea typeface="仿宋" panose="02010609060101010101" charset="-122"/>
              </a:rPr>
              <a:t>运行状态：</a:t>
            </a:r>
            <a:endParaRPr lang="en-US" altLang="zh-CN" sz="2400" dirty="0">
              <a:solidFill>
                <a:srgbClr val="7030A0"/>
              </a:solidFill>
              <a:latin typeface="仿宋" panose="02010609060101010101" charset="-122"/>
              <a:ea typeface="仿宋" panose="02010609060101010101" charset="-122"/>
            </a:endParaRPr>
          </a:p>
          <a:p>
            <a:pPr>
              <a:lnSpc>
                <a:spcPct val="120000"/>
              </a:lnSpc>
              <a:defRPr/>
            </a:pPr>
            <a:r>
              <a:rPr lang="en-US" altLang="zh-CN" sz="2200" dirty="0">
                <a:latin typeface="仿宋" panose="02010609060101010101" charset="-122"/>
                <a:ea typeface="仿宋" panose="02010609060101010101" charset="-122"/>
              </a:rPr>
              <a:t>     </a:t>
            </a:r>
            <a:r>
              <a:rPr lang="zh-CN" altLang="en-US" sz="2200" dirty="0" smtClean="0">
                <a:latin typeface="仿宋" panose="02010609060101010101" charset="-122"/>
                <a:ea typeface="仿宋" panose="02010609060101010101" charset="-122"/>
              </a:rPr>
              <a:t>进程已经分配到</a:t>
            </a:r>
            <a:r>
              <a:rPr lang="en-US" altLang="zh-CN" sz="2200" dirty="0" smtClean="0">
                <a:latin typeface="仿宋" panose="02010609060101010101" charset="-122"/>
                <a:ea typeface="仿宋" panose="02010609060101010101" charset="-122"/>
              </a:rPr>
              <a:t>CPU</a:t>
            </a:r>
            <a:r>
              <a:rPr lang="zh-CN" altLang="en-US" sz="2200" dirty="0" smtClean="0">
                <a:latin typeface="仿宋" panose="02010609060101010101" charset="-122"/>
                <a:ea typeface="仿宋" panose="02010609060101010101" charset="-122"/>
              </a:rPr>
              <a:t>，正在</a:t>
            </a:r>
            <a:r>
              <a:rPr lang="en-US" altLang="zh-CN" sz="2200" dirty="0">
                <a:latin typeface="仿宋" panose="02010609060101010101" charset="-122"/>
                <a:ea typeface="仿宋" panose="02010609060101010101" charset="-122"/>
              </a:rPr>
              <a:t>CPU</a:t>
            </a:r>
            <a:r>
              <a:rPr lang="zh-CN" altLang="en-US" sz="2200" dirty="0">
                <a:latin typeface="仿宋" panose="02010609060101010101" charset="-122"/>
                <a:ea typeface="仿宋" panose="02010609060101010101" charset="-122"/>
              </a:rPr>
              <a:t>上执行时的状态</a:t>
            </a:r>
            <a:endParaRPr lang="zh-CN" altLang="en-US" sz="2200" dirty="0">
              <a:latin typeface="仿宋" panose="02010609060101010101" charset="-122"/>
              <a:ea typeface="仿宋" panose="02010609060101010101" charset="-122"/>
            </a:endParaRPr>
          </a:p>
          <a:p>
            <a:pPr marL="342900" indent="-342900">
              <a:lnSpc>
                <a:spcPct val="120000"/>
              </a:lnSpc>
              <a:buFont typeface="Wingdings" panose="05000000000000000000" pitchFamily="2" charset="2"/>
              <a:buChar char="n"/>
              <a:defRPr/>
            </a:pPr>
            <a:r>
              <a:rPr lang="zh-CN" altLang="en-US" sz="2400" dirty="0" smtClean="0">
                <a:solidFill>
                  <a:srgbClr val="7030A0"/>
                </a:solidFill>
                <a:latin typeface="仿宋" panose="02010609060101010101" charset="-122"/>
                <a:ea typeface="仿宋" panose="02010609060101010101" charset="-122"/>
              </a:rPr>
              <a:t>阻塞状态（等待状态</a:t>
            </a:r>
            <a:r>
              <a:rPr lang="zh-CN" altLang="en-US" sz="2400" dirty="0">
                <a:solidFill>
                  <a:srgbClr val="7030A0"/>
                </a:solidFill>
                <a:latin typeface="仿宋" panose="02010609060101010101" charset="-122"/>
                <a:ea typeface="仿宋" panose="02010609060101010101" charset="-122"/>
              </a:rPr>
              <a:t>、睡眠状态）：</a:t>
            </a:r>
            <a:endParaRPr lang="en-US" altLang="zh-CN" sz="2400" dirty="0">
              <a:solidFill>
                <a:srgbClr val="7030A0"/>
              </a:solidFill>
              <a:latin typeface="仿宋" panose="02010609060101010101" charset="-122"/>
              <a:ea typeface="仿宋" panose="02010609060101010101" charset="-122"/>
            </a:endParaRPr>
          </a:p>
          <a:p>
            <a:pPr>
              <a:lnSpc>
                <a:spcPct val="120000"/>
              </a:lnSpc>
              <a:defRPr/>
            </a:pPr>
            <a:r>
              <a:rPr lang="en-US" altLang="zh-CN" sz="2200" dirty="0">
                <a:latin typeface="仿宋" panose="02010609060101010101" charset="-122"/>
                <a:ea typeface="仿宋" panose="02010609060101010101" charset="-122"/>
              </a:rPr>
              <a:t>     </a:t>
            </a:r>
            <a:r>
              <a:rPr lang="zh-CN" altLang="en-US" sz="2200" dirty="0">
                <a:latin typeface="仿宋" panose="02010609060101010101" charset="-122"/>
                <a:ea typeface="仿宋" panose="02010609060101010101" charset="-122"/>
              </a:rPr>
              <a:t>正在执行的进程</a:t>
            </a:r>
            <a:r>
              <a:rPr lang="zh-CN" altLang="en-US" sz="2200" dirty="0" smtClean="0">
                <a:latin typeface="仿宋" panose="02010609060101010101" charset="-122"/>
                <a:ea typeface="仿宋" panose="02010609060101010101" charset="-122"/>
              </a:rPr>
              <a:t>由于等待某事件的发生而</a:t>
            </a:r>
            <a:r>
              <a:rPr lang="zh-CN" altLang="en-US" sz="2200" dirty="0">
                <a:latin typeface="仿宋" panose="02010609060101010101" charset="-122"/>
                <a:ea typeface="仿宋" panose="02010609060101010101" charset="-122"/>
              </a:rPr>
              <a:t>暂时无法继续执行时，便放弃处理机而处于暂停状态。组织成一个或多个阻塞队列。</a:t>
            </a:r>
            <a:endParaRPr lang="zh-CN" altLang="en-US" sz="2200" dirty="0">
              <a:latin typeface="仿宋" panose="02010609060101010101" charset="-122"/>
              <a:ea typeface="仿宋" panose="02010609060101010101" charset="-122"/>
            </a:endParaRPr>
          </a:p>
        </p:txBody>
      </p:sp>
      <p:sp>
        <p:nvSpPr>
          <p:cNvPr id="47112" name="Rectangle 8"/>
          <p:cNvSpPr>
            <a:spLocks noChangeArrowheads="1"/>
          </p:cNvSpPr>
          <p:nvPr/>
        </p:nvSpPr>
        <p:spPr bwMode="auto">
          <a:xfrm>
            <a:off x="323850" y="764704"/>
            <a:ext cx="5327650" cy="862013"/>
          </a:xfrm>
          <a:prstGeom prst="rect">
            <a:avLst/>
          </a:prstGeom>
          <a:noFill/>
          <a:ln>
            <a:noFill/>
          </a:ln>
          <a:effectLst/>
        </p:spPr>
        <p:txBody>
          <a:bodyPr anchor="ctr"/>
          <a:lstStyle/>
          <a:p>
            <a:pPr>
              <a:spcBef>
                <a:spcPct val="0"/>
              </a:spcBef>
              <a:defRPr/>
            </a:pPr>
            <a:r>
              <a:rPr kumimoji="1" lang="en-US" altLang="zh-CN" sz="3200" dirty="0" smtClean="0">
                <a:solidFill>
                  <a:srgbClr val="0000FF"/>
                </a:solidFill>
              </a:rPr>
              <a:t>3.2.2  </a:t>
            </a:r>
            <a:r>
              <a:rPr lang="zh-CN" altLang="en-US" sz="3200" dirty="0" smtClean="0">
                <a:solidFill>
                  <a:srgbClr val="0000FF"/>
                </a:solidFill>
                <a:effectLst>
                  <a:outerShdw blurRad="38100" dist="38100" dir="2700000" algn="tl">
                    <a:srgbClr val="C0C0C0"/>
                  </a:outerShdw>
                </a:effectLst>
                <a:latin typeface="+mn-ea"/>
                <a:ea typeface="+mn-ea"/>
              </a:rPr>
              <a:t>进程状态及转换</a:t>
            </a:r>
            <a:endParaRPr lang="zh-CN" altLang="en-US" sz="3200" dirty="0">
              <a:solidFill>
                <a:srgbClr val="0000FF"/>
              </a:solidFill>
              <a:effectLst>
                <a:outerShdw blurRad="38100" dist="38100" dir="2700000" algn="tl">
                  <a:srgbClr val="C0C0C0"/>
                </a:outerShdw>
              </a:effectLst>
              <a:latin typeface="+mn-ea"/>
              <a:ea typeface="+mn-ea"/>
            </a:endParaRPr>
          </a:p>
        </p:txBody>
      </p:sp>
      <p:sp>
        <p:nvSpPr>
          <p:cNvPr id="23557" name="Rectangle 9"/>
          <p:cNvSpPr>
            <a:spLocks noChangeArrowheads="1"/>
          </p:cNvSpPr>
          <p:nvPr/>
        </p:nvSpPr>
        <p:spPr bwMode="auto">
          <a:xfrm>
            <a:off x="468313" y="1608981"/>
            <a:ext cx="3455615" cy="523220"/>
          </a:xfrm>
          <a:prstGeom prst="rect">
            <a:avLst/>
          </a:prstGeom>
          <a:noFill/>
          <a:ln w="9525" algn="ctr">
            <a:noFill/>
            <a:miter lim="800000"/>
          </a:ln>
        </p:spPr>
        <p:txBody>
          <a:bodyPr wrap="square">
            <a:spAutoFit/>
          </a:bodyPr>
          <a:lstStyle/>
          <a:p>
            <a:pPr eaLnBrk="1" hangingPunct="1">
              <a:spcBef>
                <a:spcPct val="0"/>
              </a:spcBef>
            </a:pPr>
            <a:r>
              <a:rPr kumimoji="1" lang="en-US" altLang="zh-CN" sz="2800" dirty="0">
                <a:solidFill>
                  <a:srgbClr val="C00000"/>
                </a:solidFill>
                <a:latin typeface="Times New Roman" panose="02020603050405020304" pitchFamily="18" charset="0"/>
                <a:ea typeface="仿宋" panose="02010609060101010101" charset="-122"/>
                <a:sym typeface="Wingdings" panose="05000000000000000000" pitchFamily="2" charset="2"/>
              </a:rPr>
              <a:t>1. </a:t>
            </a:r>
            <a:r>
              <a:rPr kumimoji="1" lang="en-US" altLang="zh-CN" sz="2800" dirty="0" smtClean="0">
                <a:solidFill>
                  <a:srgbClr val="C00000"/>
                </a:solidFill>
                <a:latin typeface="Times New Roman" panose="02020603050405020304" pitchFamily="18" charset="0"/>
                <a:ea typeface="仿宋" panose="02010609060101010101" charset="-122"/>
                <a:sym typeface="Wingdings" panose="05000000000000000000" pitchFamily="2" charset="2"/>
              </a:rPr>
              <a:t> </a:t>
            </a:r>
            <a:r>
              <a:rPr kumimoji="1" lang="zh-CN" altLang="en-US" sz="2800" dirty="0" smtClean="0">
                <a:solidFill>
                  <a:srgbClr val="C00000"/>
                </a:solidFill>
                <a:latin typeface="Times New Roman" panose="02020603050405020304" pitchFamily="18" charset="0"/>
                <a:ea typeface="仿宋" panose="02010609060101010101" charset="-122"/>
              </a:rPr>
              <a:t>三</a:t>
            </a:r>
            <a:r>
              <a:rPr kumimoji="1" lang="zh-CN" altLang="en-US" sz="2800" dirty="0">
                <a:solidFill>
                  <a:srgbClr val="C00000"/>
                </a:solidFill>
                <a:latin typeface="Times New Roman" panose="02020603050405020304" pitchFamily="18" charset="0"/>
                <a:ea typeface="仿宋" panose="02010609060101010101" charset="-122"/>
              </a:rPr>
              <a:t>种基本状态</a:t>
            </a:r>
            <a:endParaRPr kumimoji="1" lang="zh-CN" altLang="en-US" sz="2800" dirty="0">
              <a:solidFill>
                <a:srgbClr val="C00000"/>
              </a:solidFill>
              <a:latin typeface="Times New Roman" panose="02020603050405020304" pitchFamily="18" charset="0"/>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111">
                                            <p:txEl>
                                              <p:pRg st="0" end="0"/>
                                            </p:txEl>
                                          </p:spTgt>
                                        </p:tgtEl>
                                        <p:attrNameLst>
                                          <p:attrName>style.visibility</p:attrName>
                                        </p:attrNameLst>
                                      </p:cBhvr>
                                      <p:to>
                                        <p:strVal val="visible"/>
                                      </p:to>
                                    </p:set>
                                    <p:animEffect transition="in" filter="box(in)">
                                      <p:cBhvr>
                                        <p:cTn id="7" dur="500"/>
                                        <p:tgtEl>
                                          <p:spTgt spid="47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111">
                                            <p:txEl>
                                              <p:pRg st="1" end="1"/>
                                            </p:txEl>
                                          </p:spTgt>
                                        </p:tgtEl>
                                        <p:attrNameLst>
                                          <p:attrName>style.visibility</p:attrName>
                                        </p:attrNameLst>
                                      </p:cBhvr>
                                      <p:to>
                                        <p:strVal val="visible"/>
                                      </p:to>
                                    </p:set>
                                    <p:animEffect transition="in" filter="box(in)">
                                      <p:cBhvr>
                                        <p:cTn id="12" dur="500"/>
                                        <p:tgtEl>
                                          <p:spTgt spid="471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7111">
                                            <p:txEl>
                                              <p:pRg st="2" end="2"/>
                                            </p:txEl>
                                          </p:spTgt>
                                        </p:tgtEl>
                                        <p:attrNameLst>
                                          <p:attrName>style.visibility</p:attrName>
                                        </p:attrNameLst>
                                      </p:cBhvr>
                                      <p:to>
                                        <p:strVal val="visible"/>
                                      </p:to>
                                    </p:set>
                                    <p:animEffect transition="in" filter="box(in)">
                                      <p:cBhvr>
                                        <p:cTn id="17" dur="500"/>
                                        <p:tgtEl>
                                          <p:spTgt spid="471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7111">
                                            <p:txEl>
                                              <p:pRg st="3" end="3"/>
                                            </p:txEl>
                                          </p:spTgt>
                                        </p:tgtEl>
                                        <p:attrNameLst>
                                          <p:attrName>style.visibility</p:attrName>
                                        </p:attrNameLst>
                                      </p:cBhvr>
                                      <p:to>
                                        <p:strVal val="visible"/>
                                      </p:to>
                                    </p:set>
                                    <p:animEffect transition="in" filter="box(in)">
                                      <p:cBhvr>
                                        <p:cTn id="22" dur="500"/>
                                        <p:tgtEl>
                                          <p:spTgt spid="471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7111">
                                            <p:txEl>
                                              <p:pRg st="4" end="4"/>
                                            </p:txEl>
                                          </p:spTgt>
                                        </p:tgtEl>
                                        <p:attrNameLst>
                                          <p:attrName>style.visibility</p:attrName>
                                        </p:attrNameLst>
                                      </p:cBhvr>
                                      <p:to>
                                        <p:strVal val="visible"/>
                                      </p:to>
                                    </p:set>
                                    <p:animEffect transition="in" filter="box(in)">
                                      <p:cBhvr>
                                        <p:cTn id="27" dur="500"/>
                                        <p:tgtEl>
                                          <p:spTgt spid="471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7111">
                                            <p:txEl>
                                              <p:pRg st="5" end="5"/>
                                            </p:txEl>
                                          </p:spTgt>
                                        </p:tgtEl>
                                        <p:attrNameLst>
                                          <p:attrName>style.visibility</p:attrName>
                                        </p:attrNameLst>
                                      </p:cBhvr>
                                      <p:to>
                                        <p:strVal val="visible"/>
                                      </p:to>
                                    </p:set>
                                    <p:animEffect transition="in" filter="box(in)">
                                      <p:cBhvr>
                                        <p:cTn id="32" dur="500"/>
                                        <p:tgtEl>
                                          <p:spTgt spid="471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5"/>
          <p:cNvSpPr>
            <a:spLocks noChangeArrowheads="1"/>
          </p:cNvSpPr>
          <p:nvPr/>
        </p:nvSpPr>
        <p:spPr bwMode="auto">
          <a:xfrm>
            <a:off x="250827" y="478800"/>
            <a:ext cx="7993063" cy="789960"/>
          </a:xfrm>
          <a:prstGeom prst="rect">
            <a:avLst/>
          </a:prstGeom>
          <a:noFill/>
          <a:ln>
            <a:noFill/>
          </a:ln>
          <a:effectLst/>
        </p:spPr>
        <p:txBody>
          <a:bodyPr wrap="square">
            <a:spAutoFit/>
          </a:bodyPr>
          <a:lstStyle/>
          <a:p>
            <a:pPr eaLnBrk="1" hangingPunct="1">
              <a:lnSpc>
                <a:spcPts val="2000"/>
              </a:lnSpc>
              <a:spcBef>
                <a:spcPct val="0"/>
              </a:spcBef>
              <a:defRPr/>
            </a:pPr>
            <a:r>
              <a:rPr kumimoji="1" lang="en-US" altLang="zh-CN" sz="2800" dirty="0" smtClean="0">
                <a:solidFill>
                  <a:srgbClr val="CC33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2. </a:t>
            </a:r>
            <a:r>
              <a:rPr kumimoji="1" lang="zh-CN" altLang="en-US" sz="2800" dirty="0" smtClean="0">
                <a:solidFill>
                  <a:srgbClr val="CC3300"/>
                </a:solidFill>
                <a:latin typeface="Times New Roman" panose="02020603050405020304" pitchFamily="18" charset="0"/>
                <a:sym typeface="Webdings" panose="05030102010509060703" pitchFamily="18" charset="2"/>
              </a:rPr>
              <a:t>短</a:t>
            </a:r>
            <a:r>
              <a:rPr kumimoji="1" lang="zh-CN" altLang="en-US" sz="2800" dirty="0">
                <a:solidFill>
                  <a:srgbClr val="CC3300"/>
                </a:solidFill>
                <a:latin typeface="Times New Roman" panose="02020603050405020304" pitchFamily="18" charset="0"/>
                <a:sym typeface="Webdings" panose="05030102010509060703" pitchFamily="18" charset="2"/>
              </a:rPr>
              <a:t>作业（进程）优先调度算法</a:t>
            </a:r>
            <a:endParaRPr kumimoji="1" lang="en-US" altLang="zh-CN" sz="2800" dirty="0">
              <a:solidFill>
                <a:srgbClr val="CC3300"/>
              </a:solidFill>
              <a:latin typeface="Times New Roman" panose="02020603050405020304" pitchFamily="18" charset="0"/>
              <a:sym typeface="Webdings" panose="05030102010509060703" pitchFamily="18" charset="2"/>
            </a:endParaRPr>
          </a:p>
          <a:p>
            <a:pPr eaLnBrk="1" hangingPunct="1">
              <a:lnSpc>
                <a:spcPts val="2000"/>
              </a:lnSpc>
              <a:spcBef>
                <a:spcPct val="50000"/>
              </a:spcBef>
              <a:buClr>
                <a:schemeClr val="tx1"/>
              </a:buClr>
              <a:buFont typeface="Wingdings" panose="05000000000000000000" pitchFamily="2" charset="2"/>
              <a:buChar char="n"/>
              <a:defRPr/>
            </a:pPr>
            <a:r>
              <a:rPr lang="zh-CN" altLang="en-US" sz="2400" dirty="0" smtClean="0">
                <a:solidFill>
                  <a:srgbClr val="7030A0"/>
                </a:solidFill>
                <a:latin typeface="+mn-ea"/>
                <a:ea typeface="+mn-ea"/>
              </a:rPr>
              <a:t> 优缺点</a:t>
            </a:r>
            <a:r>
              <a:rPr lang="zh-CN" altLang="en-US" sz="2400" dirty="0">
                <a:solidFill>
                  <a:srgbClr val="7030A0"/>
                </a:solidFill>
                <a:latin typeface="+mn-ea"/>
                <a:ea typeface="+mn-ea"/>
              </a:rPr>
              <a:t>：</a:t>
            </a:r>
            <a:endParaRPr lang="zh-CN" altLang="en-US" sz="2400" dirty="0">
              <a:solidFill>
                <a:srgbClr val="7030A0"/>
              </a:solidFill>
              <a:latin typeface="+mn-ea"/>
              <a:ea typeface="+mn-ea"/>
            </a:endParaRPr>
          </a:p>
        </p:txBody>
      </p:sp>
      <p:sp>
        <p:nvSpPr>
          <p:cNvPr id="69" name="Text Box 4"/>
          <p:cNvSpPr txBox="1">
            <a:spLocks noChangeArrowheads="1"/>
          </p:cNvSpPr>
          <p:nvPr/>
        </p:nvSpPr>
        <p:spPr bwMode="auto">
          <a:xfrm>
            <a:off x="295275" y="1196977"/>
            <a:ext cx="8712200" cy="1988237"/>
          </a:xfrm>
          <a:prstGeom prst="rect">
            <a:avLst/>
          </a:prstGeom>
          <a:noFill/>
          <a:ln w="9525" algn="ctr">
            <a:noFill/>
            <a:miter lim="800000"/>
          </a:ln>
        </p:spPr>
        <p:txBody>
          <a:bodyPr>
            <a:spAutoFit/>
          </a:bodyPr>
          <a:lstStyle/>
          <a:p>
            <a:pPr eaLnBrk="1" hangingPunct="1">
              <a:spcBef>
                <a:spcPct val="30000"/>
              </a:spcBef>
              <a:buClr>
                <a:schemeClr val="tx1"/>
              </a:buClr>
              <a:buFont typeface="Wingdings" panose="05000000000000000000" pitchFamily="2" charset="2"/>
              <a:buChar char="l"/>
            </a:pPr>
            <a:r>
              <a:rPr lang="zh-CN" altLang="en-US" sz="2200" dirty="0">
                <a:solidFill>
                  <a:srgbClr val="FF0000"/>
                </a:solidFill>
              </a:rPr>
              <a:t> 优点：使作业的平均周转时间最短；</a:t>
            </a:r>
            <a:endParaRPr lang="zh-CN" altLang="en-US" sz="2200" dirty="0">
              <a:solidFill>
                <a:srgbClr val="FF0000"/>
              </a:solidFill>
            </a:endParaRPr>
          </a:p>
          <a:p>
            <a:pPr eaLnBrk="1" hangingPunct="1">
              <a:spcBef>
                <a:spcPct val="30000"/>
              </a:spcBef>
              <a:buClr>
                <a:schemeClr val="tx1"/>
              </a:buClr>
            </a:pPr>
            <a:r>
              <a:rPr kumimoji="1" lang="zh-CN" altLang="en-US" sz="2200" dirty="0">
                <a:latin typeface="Times New Roman" panose="02020603050405020304" pitchFamily="18" charset="0"/>
              </a:rPr>
              <a:t>可以证明：对于一组同时到达的作业，采用</a:t>
            </a:r>
            <a:r>
              <a:rPr kumimoji="1" lang="en-US" altLang="zh-CN" sz="2200" dirty="0">
                <a:latin typeface="Times New Roman" panose="02020603050405020304" pitchFamily="18" charset="0"/>
              </a:rPr>
              <a:t>SJF</a:t>
            </a:r>
            <a:r>
              <a:rPr kumimoji="1" lang="zh-CN" altLang="en-US" sz="2200" dirty="0">
                <a:latin typeface="Times New Roman" panose="02020603050405020304" pitchFamily="18" charset="0"/>
              </a:rPr>
              <a:t>算法将得到一个最小的平均周转时间。</a:t>
            </a:r>
            <a:endParaRPr lang="zh-CN" altLang="en-US" sz="2200" dirty="0"/>
          </a:p>
          <a:p>
            <a:pPr eaLnBrk="1" hangingPunct="1">
              <a:spcBef>
                <a:spcPct val="30000"/>
              </a:spcBef>
              <a:buClr>
                <a:schemeClr val="tx1"/>
              </a:buClr>
            </a:pPr>
            <a:r>
              <a:rPr kumimoji="1" lang="zh-CN" altLang="en-US" sz="2200" dirty="0">
                <a:latin typeface="Times New Roman" panose="02020603050405020304" pitchFamily="18" charset="0"/>
              </a:rPr>
              <a:t>例如，考察</a:t>
            </a:r>
            <a:r>
              <a:rPr kumimoji="1" lang="en-US" altLang="zh-CN" sz="2200" dirty="0">
                <a:latin typeface="Times New Roman" panose="02020603050405020304" pitchFamily="18" charset="0"/>
              </a:rPr>
              <a:t>4</a:t>
            </a:r>
            <a:r>
              <a:rPr kumimoji="1" lang="zh-CN" altLang="en-US" sz="2200" dirty="0">
                <a:latin typeface="Times New Roman" panose="02020603050405020304" pitchFamily="18" charset="0"/>
              </a:rPr>
              <a:t>个作业</a:t>
            </a:r>
            <a:r>
              <a:rPr kumimoji="1" lang="en-US" altLang="zh-CN" sz="2200" dirty="0">
                <a:latin typeface="Times New Roman" panose="02020603050405020304" pitchFamily="18" charset="0"/>
              </a:rPr>
              <a:t>A</a:t>
            </a:r>
            <a:r>
              <a:rPr kumimoji="1" lang="zh-CN" altLang="en-US" sz="2200" dirty="0">
                <a:latin typeface="Times New Roman" panose="02020603050405020304" pitchFamily="18" charset="0"/>
              </a:rPr>
              <a:t>、</a:t>
            </a:r>
            <a:r>
              <a:rPr kumimoji="1" lang="en-US" altLang="zh-CN" sz="2200" dirty="0">
                <a:latin typeface="Times New Roman" panose="02020603050405020304" pitchFamily="18" charset="0"/>
              </a:rPr>
              <a:t>B</a:t>
            </a:r>
            <a:r>
              <a:rPr kumimoji="1" lang="zh-CN" altLang="en-US" sz="2200" dirty="0">
                <a:latin typeface="Times New Roman" panose="02020603050405020304" pitchFamily="18" charset="0"/>
              </a:rPr>
              <a:t>、</a:t>
            </a:r>
            <a:r>
              <a:rPr kumimoji="1" lang="en-US" altLang="zh-CN" sz="2200" dirty="0">
                <a:latin typeface="Times New Roman" panose="02020603050405020304" pitchFamily="18" charset="0"/>
              </a:rPr>
              <a:t>C</a:t>
            </a:r>
            <a:r>
              <a:rPr kumimoji="1" lang="zh-CN" altLang="en-US" sz="2200" dirty="0">
                <a:latin typeface="Times New Roman" panose="02020603050405020304" pitchFamily="18" charset="0"/>
              </a:rPr>
              <a:t>、</a:t>
            </a:r>
            <a:r>
              <a:rPr kumimoji="1" lang="en-US" altLang="zh-CN" sz="2200" dirty="0">
                <a:latin typeface="Times New Roman" panose="02020603050405020304" pitchFamily="18" charset="0"/>
              </a:rPr>
              <a:t>D</a:t>
            </a:r>
            <a:r>
              <a:rPr kumimoji="1" lang="zh-CN" altLang="en-US" sz="2200" dirty="0">
                <a:latin typeface="Times New Roman" panose="02020603050405020304" pitchFamily="18" charset="0"/>
              </a:rPr>
              <a:t>，同时到达系统，其运行时间分别为</a:t>
            </a:r>
            <a:r>
              <a:rPr kumimoji="1" lang="en-US" altLang="zh-CN" sz="2200" dirty="0">
                <a:latin typeface="Times New Roman" panose="02020603050405020304" pitchFamily="18" charset="0"/>
              </a:rPr>
              <a:t>a</a:t>
            </a:r>
            <a:r>
              <a:rPr kumimoji="1" lang="zh-CN" altLang="en-US" sz="2200" dirty="0">
                <a:latin typeface="Times New Roman" panose="02020603050405020304" pitchFamily="18" charset="0"/>
              </a:rPr>
              <a:t>、</a:t>
            </a:r>
            <a:r>
              <a:rPr kumimoji="1" lang="en-US" altLang="zh-CN" sz="2200" dirty="0">
                <a:latin typeface="Times New Roman" panose="02020603050405020304" pitchFamily="18" charset="0"/>
              </a:rPr>
              <a:t>b</a:t>
            </a:r>
            <a:r>
              <a:rPr kumimoji="1" lang="zh-CN" altLang="en-US" sz="2200" dirty="0">
                <a:latin typeface="Times New Roman" panose="02020603050405020304" pitchFamily="18" charset="0"/>
              </a:rPr>
              <a:t>、</a:t>
            </a:r>
            <a:r>
              <a:rPr kumimoji="1" lang="en-US" altLang="zh-CN" sz="2200" dirty="0">
                <a:latin typeface="Times New Roman" panose="02020603050405020304" pitchFamily="18" charset="0"/>
              </a:rPr>
              <a:t>c</a:t>
            </a:r>
            <a:r>
              <a:rPr kumimoji="1" lang="zh-CN" altLang="en-US" sz="2200" dirty="0">
                <a:latin typeface="Times New Roman" panose="02020603050405020304" pitchFamily="18" charset="0"/>
              </a:rPr>
              <a:t>、</a:t>
            </a:r>
            <a:r>
              <a:rPr kumimoji="1" lang="en-US" altLang="zh-CN" sz="2200" dirty="0">
                <a:latin typeface="Times New Roman" panose="02020603050405020304" pitchFamily="18" charset="0"/>
              </a:rPr>
              <a:t>d</a:t>
            </a:r>
            <a:r>
              <a:rPr kumimoji="1" lang="zh-CN" altLang="en-US" sz="2200" dirty="0">
                <a:latin typeface="Times New Roman" panose="02020603050405020304" pitchFamily="18" charset="0"/>
              </a:rPr>
              <a:t>，且</a:t>
            </a:r>
            <a:r>
              <a:rPr kumimoji="1" lang="en-US" altLang="zh-CN" sz="2200" dirty="0">
                <a:latin typeface="Times New Roman" panose="02020603050405020304" pitchFamily="18" charset="0"/>
              </a:rPr>
              <a:t>a </a:t>
            </a:r>
            <a:r>
              <a:rPr kumimoji="1" lang="en-US" altLang="zh-CN" sz="2200" dirty="0">
                <a:latin typeface="Times New Roman" panose="02020603050405020304" pitchFamily="18" charset="0"/>
                <a:sym typeface="Symbol" panose="05050102010706020507" pitchFamily="18" charset="2"/>
              </a:rPr>
              <a:t> b  c  d</a:t>
            </a:r>
            <a:r>
              <a:rPr lang="en-US" altLang="zh-CN" sz="2200" dirty="0"/>
              <a:t>                       </a:t>
            </a:r>
            <a:endParaRPr lang="zh-CN" altLang="en-US" sz="2200" dirty="0"/>
          </a:p>
        </p:txBody>
      </p:sp>
      <p:grpSp>
        <p:nvGrpSpPr>
          <p:cNvPr id="2" name="组合 1"/>
          <p:cNvGrpSpPr/>
          <p:nvPr/>
        </p:nvGrpSpPr>
        <p:grpSpPr bwMode="auto">
          <a:xfrm>
            <a:off x="522288" y="3040484"/>
            <a:ext cx="7794625" cy="1366618"/>
            <a:chOff x="308184" y="3661297"/>
            <a:chExt cx="8494711" cy="2072870"/>
          </a:xfrm>
        </p:grpSpPr>
        <p:sp>
          <p:nvSpPr>
            <p:cNvPr id="119815" name="Rectangle 3"/>
            <p:cNvSpPr>
              <a:spLocks noChangeArrowheads="1"/>
            </p:cNvSpPr>
            <p:nvPr/>
          </p:nvSpPr>
          <p:spPr bwMode="auto">
            <a:xfrm>
              <a:off x="3003759" y="4293847"/>
              <a:ext cx="5334000" cy="685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1" hangingPunct="1">
                <a:spcBef>
                  <a:spcPct val="0"/>
                </a:spcBef>
              </a:pPr>
              <a:r>
                <a:rPr lang="en-US" altLang="zh-CN" sz="2800" b="0">
                  <a:solidFill>
                    <a:schemeClr val="bg2"/>
                  </a:solidFill>
                  <a:latin typeface="Comic Sans MS" panose="030F0702030302020204" pitchFamily="66" charset="0"/>
                </a:rPr>
                <a:t>D</a:t>
              </a:r>
              <a:endParaRPr lang="en-US" altLang="zh-CN" sz="2800" b="0">
                <a:solidFill>
                  <a:schemeClr val="bg2"/>
                </a:solidFill>
                <a:latin typeface="Comic Sans MS" panose="030F0702030302020204" pitchFamily="66" charset="0"/>
              </a:endParaRPr>
            </a:p>
          </p:txBody>
        </p:sp>
        <p:sp>
          <p:nvSpPr>
            <p:cNvPr id="119816" name="Line 4"/>
            <p:cNvSpPr>
              <a:spLocks noChangeShapeType="1"/>
            </p:cNvSpPr>
            <p:nvPr/>
          </p:nvSpPr>
          <p:spPr bwMode="auto">
            <a:xfrm>
              <a:off x="378034" y="5144747"/>
              <a:ext cx="8001000" cy="0"/>
            </a:xfrm>
            <a:prstGeom prst="line">
              <a:avLst/>
            </a:prstGeom>
            <a:noFill/>
            <a:ln w="38100">
              <a:solidFill>
                <a:schemeClr val="tx1"/>
              </a:solidFill>
              <a:round/>
              <a:headEnd type="none" w="sm" len="sm"/>
              <a:tailEnd type="triangle" w="med" len="med"/>
            </a:ln>
          </p:spPr>
          <p:txBody>
            <a:bodyPr wrap="none" anchor="ctr"/>
            <a:lstStyle/>
            <a:p>
              <a:endParaRPr lang="zh-CN" altLang="en-US"/>
            </a:p>
          </p:txBody>
        </p:sp>
        <p:sp>
          <p:nvSpPr>
            <p:cNvPr id="119817" name="Text Box 5"/>
            <p:cNvSpPr txBox="1">
              <a:spLocks noChangeArrowheads="1"/>
            </p:cNvSpPr>
            <p:nvPr/>
          </p:nvSpPr>
          <p:spPr bwMode="auto">
            <a:xfrm>
              <a:off x="4237246" y="5127285"/>
              <a:ext cx="763779" cy="606882"/>
            </a:xfrm>
            <a:prstGeom prst="rect">
              <a:avLst/>
            </a:prstGeom>
            <a:noFill/>
            <a:ln w="12700">
              <a:noFill/>
              <a:miter lim="800000"/>
              <a:headEnd type="none" w="sm" len="sm"/>
              <a:tailEnd type="none" w="sm" len="sm"/>
            </a:ln>
          </p:spPr>
          <p:txBody>
            <a:bodyPr wrap="none">
              <a:spAutoFit/>
            </a:bodyPr>
            <a:lstStyle/>
            <a:p>
              <a:pPr eaLnBrk="1" hangingPunct="1">
                <a:spcBef>
                  <a:spcPct val="0"/>
                </a:spcBef>
              </a:pPr>
              <a:r>
                <a:rPr lang="zh-CN" altLang="en-US">
                  <a:latin typeface="Comic Sans MS" panose="030F0702030302020204" pitchFamily="66" charset="0"/>
                </a:rPr>
                <a:t>时间</a:t>
              </a:r>
              <a:endParaRPr lang="zh-CN" altLang="en-US">
                <a:latin typeface="Comic Sans MS" panose="030F0702030302020204" pitchFamily="66" charset="0"/>
              </a:endParaRPr>
            </a:p>
          </p:txBody>
        </p:sp>
        <p:sp>
          <p:nvSpPr>
            <p:cNvPr id="119818" name="Rectangle 6"/>
            <p:cNvSpPr>
              <a:spLocks noChangeArrowheads="1"/>
            </p:cNvSpPr>
            <p:nvPr/>
          </p:nvSpPr>
          <p:spPr bwMode="auto">
            <a:xfrm>
              <a:off x="308184" y="4293847"/>
              <a:ext cx="457200" cy="685800"/>
            </a:xfrm>
            <a:prstGeom prst="rect">
              <a:avLst/>
            </a:prstGeom>
            <a:solidFill>
              <a:srgbClr val="FFFF00"/>
            </a:solidFill>
            <a:ln w="12700">
              <a:solidFill>
                <a:schemeClr val="tx1"/>
              </a:solidFill>
              <a:miter lim="800000"/>
              <a:headEnd type="none" w="sm" len="sm"/>
              <a:tailEnd type="none" w="sm" len="sm"/>
            </a:ln>
          </p:spPr>
          <p:txBody>
            <a:bodyPr wrap="none" anchor="ctr"/>
            <a:lstStyle/>
            <a:p>
              <a:pPr eaLnBrk="1" hangingPunct="1">
                <a:spcBef>
                  <a:spcPct val="0"/>
                </a:spcBef>
              </a:pPr>
              <a:r>
                <a:rPr lang="en-US" altLang="zh-CN" sz="2800" b="0">
                  <a:solidFill>
                    <a:schemeClr val="bg2"/>
                  </a:solidFill>
                  <a:latin typeface="Comic Sans MS" panose="030F0702030302020204" pitchFamily="66" charset="0"/>
                </a:rPr>
                <a:t>A</a:t>
              </a:r>
              <a:endParaRPr lang="en-US" altLang="zh-CN" sz="2800" b="0">
                <a:solidFill>
                  <a:schemeClr val="bg2"/>
                </a:solidFill>
                <a:latin typeface="Comic Sans MS" panose="030F0702030302020204" pitchFamily="66" charset="0"/>
              </a:endParaRPr>
            </a:p>
          </p:txBody>
        </p:sp>
        <p:sp>
          <p:nvSpPr>
            <p:cNvPr id="119819" name="Rectangle 7"/>
            <p:cNvSpPr>
              <a:spLocks noChangeArrowheads="1"/>
            </p:cNvSpPr>
            <p:nvPr/>
          </p:nvSpPr>
          <p:spPr bwMode="auto">
            <a:xfrm>
              <a:off x="1708359" y="4293847"/>
              <a:ext cx="1295400" cy="685800"/>
            </a:xfrm>
            <a:prstGeom prst="rect">
              <a:avLst/>
            </a:prstGeom>
            <a:solidFill>
              <a:srgbClr val="CC00CC"/>
            </a:solidFill>
            <a:ln w="12700">
              <a:solidFill>
                <a:schemeClr val="tx1"/>
              </a:solidFill>
              <a:miter lim="800000"/>
              <a:headEnd type="none" w="sm" len="sm"/>
              <a:tailEnd type="none" w="sm" len="sm"/>
            </a:ln>
          </p:spPr>
          <p:txBody>
            <a:bodyPr wrap="none" anchor="ctr"/>
            <a:lstStyle/>
            <a:p>
              <a:pPr algn="ctr" eaLnBrk="1" hangingPunct="1">
                <a:spcBef>
                  <a:spcPct val="0"/>
                </a:spcBef>
              </a:pPr>
              <a:r>
                <a:rPr lang="en-US" altLang="zh-CN" sz="2800" b="0">
                  <a:solidFill>
                    <a:schemeClr val="bg2"/>
                  </a:solidFill>
                  <a:latin typeface="Comic Sans MS" panose="030F0702030302020204" pitchFamily="66" charset="0"/>
                </a:rPr>
                <a:t>C</a:t>
              </a:r>
              <a:endParaRPr lang="en-US" altLang="zh-CN" sz="2800" b="0">
                <a:solidFill>
                  <a:schemeClr val="bg2"/>
                </a:solidFill>
                <a:latin typeface="Comic Sans MS" panose="030F0702030302020204" pitchFamily="66" charset="0"/>
              </a:endParaRPr>
            </a:p>
          </p:txBody>
        </p:sp>
        <p:sp>
          <p:nvSpPr>
            <p:cNvPr id="119820" name="Text Box 8"/>
            <p:cNvSpPr txBox="1">
              <a:spLocks noChangeArrowheads="1"/>
            </p:cNvSpPr>
            <p:nvPr/>
          </p:nvSpPr>
          <p:spPr bwMode="auto">
            <a:xfrm>
              <a:off x="551070" y="3661297"/>
              <a:ext cx="8251825" cy="793614"/>
            </a:xfrm>
            <a:prstGeom prst="rect">
              <a:avLst/>
            </a:prstGeom>
            <a:noFill/>
            <a:ln w="57150">
              <a:noFill/>
              <a:miter lim="800000"/>
              <a:headEnd type="none" w="sm" len="sm"/>
            </a:ln>
          </p:spPr>
          <p:txBody>
            <a:bodyPr anchor="ctr">
              <a:spAutoFit/>
            </a:bodyPr>
            <a:lstStyle/>
            <a:p>
              <a:pPr eaLnBrk="1" hangingPunct="1">
                <a:spcBef>
                  <a:spcPct val="0"/>
                </a:spcBef>
              </a:pPr>
              <a:r>
                <a:rPr lang="en-US" altLang="zh-CN" sz="2800" b="0">
                  <a:latin typeface="Comic Sans MS" panose="030F0702030302020204" pitchFamily="66" charset="0"/>
                </a:rPr>
                <a:t>a      a+b     a+b+c                              a+b+c+d      </a:t>
              </a:r>
              <a:endParaRPr lang="en-US" altLang="zh-CN" sz="2800" b="0">
                <a:latin typeface="Comic Sans MS" panose="030F0702030302020204" pitchFamily="66" charset="0"/>
              </a:endParaRPr>
            </a:p>
          </p:txBody>
        </p:sp>
        <p:sp>
          <p:nvSpPr>
            <p:cNvPr id="119821" name="Rectangle 10"/>
            <p:cNvSpPr>
              <a:spLocks noChangeArrowheads="1"/>
            </p:cNvSpPr>
            <p:nvPr/>
          </p:nvSpPr>
          <p:spPr bwMode="auto">
            <a:xfrm>
              <a:off x="779671" y="4293847"/>
              <a:ext cx="914400" cy="685800"/>
            </a:xfrm>
            <a:prstGeom prst="rect">
              <a:avLst/>
            </a:prstGeom>
            <a:solidFill>
              <a:srgbClr val="66FF66"/>
            </a:solidFill>
            <a:ln w="12700">
              <a:solidFill>
                <a:srgbClr val="66FF66"/>
              </a:solidFill>
              <a:miter lim="800000"/>
              <a:headEnd type="none" w="sm" len="sm"/>
              <a:tailEnd type="none" w="sm" len="sm"/>
            </a:ln>
          </p:spPr>
          <p:txBody>
            <a:bodyPr wrap="none" anchor="ctr"/>
            <a:lstStyle/>
            <a:p>
              <a:pPr algn="ctr" eaLnBrk="1" hangingPunct="1">
                <a:spcBef>
                  <a:spcPct val="0"/>
                </a:spcBef>
              </a:pPr>
              <a:r>
                <a:rPr lang="en-US" altLang="zh-CN" sz="2800" b="0">
                  <a:solidFill>
                    <a:schemeClr val="bg2"/>
                  </a:solidFill>
                  <a:latin typeface="Comic Sans MS" panose="030F0702030302020204" pitchFamily="66" charset="0"/>
                </a:rPr>
                <a:t>B</a:t>
              </a:r>
              <a:endParaRPr lang="en-US" altLang="zh-CN" sz="2800" b="0">
                <a:solidFill>
                  <a:schemeClr val="bg2"/>
                </a:solidFill>
                <a:latin typeface="Comic Sans MS" panose="030F0702030302020204" pitchFamily="66" charset="0"/>
              </a:endParaRPr>
            </a:p>
          </p:txBody>
        </p:sp>
      </p:grpSp>
      <p:sp>
        <p:nvSpPr>
          <p:cNvPr id="115718" name="Text Box 11"/>
          <p:cNvSpPr txBox="1">
            <a:spLocks noChangeArrowheads="1"/>
          </p:cNvSpPr>
          <p:nvPr/>
        </p:nvSpPr>
        <p:spPr bwMode="auto">
          <a:xfrm>
            <a:off x="323850" y="4292601"/>
            <a:ext cx="8447088" cy="1107996"/>
          </a:xfrm>
          <a:prstGeom prst="rect">
            <a:avLst/>
          </a:prstGeom>
          <a:noFill/>
          <a:ln w="9525">
            <a:noFill/>
            <a:miter lim="800000"/>
          </a:ln>
        </p:spPr>
        <p:txBody>
          <a:bodyPr>
            <a:spAutoFit/>
          </a:bodyPr>
          <a:lstStyle/>
          <a:p>
            <a:pPr>
              <a:spcBef>
                <a:spcPct val="10000"/>
              </a:spcBef>
            </a:pPr>
            <a:r>
              <a:rPr kumimoji="1" lang="en-US" altLang="zh-CN" sz="2200">
                <a:latin typeface="Times New Roman" panose="02020603050405020304" pitchFamily="18" charset="0"/>
              </a:rPr>
              <a:t>A</a:t>
            </a:r>
            <a:r>
              <a:rPr kumimoji="1" lang="zh-CN" altLang="en-US" sz="2200">
                <a:latin typeface="Times New Roman" panose="02020603050405020304" pitchFamily="18" charset="0"/>
              </a:rPr>
              <a:t>、</a:t>
            </a:r>
            <a:r>
              <a:rPr kumimoji="1" lang="en-US" altLang="zh-CN" sz="2200">
                <a:latin typeface="Times New Roman" panose="02020603050405020304" pitchFamily="18" charset="0"/>
              </a:rPr>
              <a:t>B</a:t>
            </a:r>
            <a:r>
              <a:rPr kumimoji="1" lang="zh-CN" altLang="en-US" sz="2200">
                <a:latin typeface="Times New Roman" panose="02020603050405020304" pitchFamily="18" charset="0"/>
              </a:rPr>
              <a:t>、</a:t>
            </a:r>
            <a:r>
              <a:rPr kumimoji="1" lang="en-US" altLang="zh-CN" sz="2200">
                <a:latin typeface="Times New Roman" panose="02020603050405020304" pitchFamily="18" charset="0"/>
              </a:rPr>
              <a:t>C</a:t>
            </a:r>
            <a:r>
              <a:rPr kumimoji="1" lang="zh-CN" altLang="en-US" sz="2200">
                <a:latin typeface="Times New Roman" panose="02020603050405020304" pitchFamily="18" charset="0"/>
              </a:rPr>
              <a:t>、</a:t>
            </a:r>
            <a:r>
              <a:rPr kumimoji="1" lang="en-US" altLang="zh-CN" sz="2200">
                <a:latin typeface="Times New Roman" panose="02020603050405020304" pitchFamily="18" charset="0"/>
              </a:rPr>
              <a:t>D</a:t>
            </a:r>
            <a:r>
              <a:rPr kumimoji="1" lang="zh-CN" altLang="en-US" sz="2200">
                <a:latin typeface="Times New Roman" panose="02020603050405020304" pitchFamily="18" charset="0"/>
              </a:rPr>
              <a:t>的周转时间分别为</a:t>
            </a:r>
            <a:r>
              <a:rPr kumimoji="1" lang="en-US" altLang="zh-CN" sz="2200">
                <a:latin typeface="Times New Roman" panose="02020603050405020304" pitchFamily="18" charset="0"/>
              </a:rPr>
              <a:t>a</a:t>
            </a:r>
            <a:r>
              <a:rPr kumimoji="1" lang="zh-CN" altLang="en-US" sz="2200">
                <a:latin typeface="Times New Roman" panose="02020603050405020304" pitchFamily="18" charset="0"/>
              </a:rPr>
              <a:t>、</a:t>
            </a:r>
            <a:r>
              <a:rPr kumimoji="1" lang="en-US" altLang="zh-CN" sz="2200">
                <a:latin typeface="Times New Roman" panose="02020603050405020304" pitchFamily="18" charset="0"/>
              </a:rPr>
              <a:t>a+b</a:t>
            </a:r>
            <a:r>
              <a:rPr kumimoji="1" lang="zh-CN" altLang="en-US" sz="2200">
                <a:latin typeface="Times New Roman" panose="02020603050405020304" pitchFamily="18" charset="0"/>
              </a:rPr>
              <a:t>、</a:t>
            </a:r>
            <a:r>
              <a:rPr kumimoji="1" lang="en-US" altLang="zh-CN" sz="2200">
                <a:latin typeface="Times New Roman" panose="02020603050405020304" pitchFamily="18" charset="0"/>
              </a:rPr>
              <a:t>a+b+c</a:t>
            </a:r>
            <a:r>
              <a:rPr kumimoji="1" lang="zh-CN" altLang="en-US" sz="2200">
                <a:latin typeface="Times New Roman" panose="02020603050405020304" pitchFamily="18" charset="0"/>
              </a:rPr>
              <a:t>和</a:t>
            </a:r>
            <a:r>
              <a:rPr kumimoji="1" lang="en-US" altLang="zh-CN" sz="2200">
                <a:latin typeface="Times New Roman" panose="02020603050405020304" pitchFamily="18" charset="0"/>
              </a:rPr>
              <a:t>a+b+c+d</a:t>
            </a:r>
            <a:r>
              <a:rPr kumimoji="1" lang="zh-CN" altLang="en-US" sz="2200">
                <a:latin typeface="Times New Roman" panose="02020603050405020304" pitchFamily="18" charset="0"/>
              </a:rPr>
              <a:t>，因此平均周转时间为：</a:t>
            </a:r>
            <a:r>
              <a:rPr kumimoji="1" lang="en-US" altLang="zh-CN" sz="2200">
                <a:latin typeface="Times New Roman" panose="02020603050405020304" pitchFamily="18" charset="0"/>
              </a:rPr>
              <a:t>(4a+3b+2c+d)/4</a:t>
            </a:r>
            <a:r>
              <a:rPr kumimoji="1" lang="zh-CN" altLang="en-US" sz="2200">
                <a:latin typeface="Times New Roman" panose="02020603050405020304" pitchFamily="18" charset="0"/>
              </a:rPr>
              <a:t>，显然，当</a:t>
            </a:r>
            <a:r>
              <a:rPr kumimoji="1" lang="en-US" altLang="zh-CN" sz="2200">
                <a:latin typeface="Times New Roman" panose="02020603050405020304" pitchFamily="18" charset="0"/>
              </a:rPr>
              <a:t>a </a:t>
            </a:r>
            <a:r>
              <a:rPr kumimoji="1" lang="en-US" altLang="zh-CN" sz="2200">
                <a:latin typeface="Times New Roman" panose="02020603050405020304" pitchFamily="18" charset="0"/>
                <a:sym typeface="Symbol" panose="05050102010706020507" pitchFamily="18" charset="2"/>
              </a:rPr>
              <a:t> b  c  d</a:t>
            </a:r>
            <a:r>
              <a:rPr kumimoji="1" lang="zh-CN" altLang="en-US" sz="2200">
                <a:latin typeface="Times New Roman" panose="02020603050405020304" pitchFamily="18" charset="0"/>
                <a:sym typeface="Symbol" panose="05050102010706020507" pitchFamily="18" charset="2"/>
              </a:rPr>
              <a:t>时，平均周转时间最小。</a:t>
            </a:r>
            <a:endParaRPr kumimoji="1" lang="zh-CN" altLang="en-US" sz="2200">
              <a:latin typeface="Times New Roman" panose="02020603050405020304" pitchFamily="18" charset="0"/>
              <a:sym typeface="Symbol" panose="05050102010706020507" pitchFamily="18" charset="2"/>
            </a:endParaRPr>
          </a:p>
        </p:txBody>
      </p:sp>
      <p:sp>
        <p:nvSpPr>
          <p:cNvPr id="14" name="Text Box 4"/>
          <p:cNvSpPr txBox="1">
            <a:spLocks noChangeArrowheads="1"/>
          </p:cNvSpPr>
          <p:nvPr/>
        </p:nvSpPr>
        <p:spPr bwMode="auto">
          <a:xfrm>
            <a:off x="323850" y="5300663"/>
            <a:ext cx="8712200" cy="1351139"/>
          </a:xfrm>
          <a:prstGeom prst="rect">
            <a:avLst/>
          </a:prstGeom>
          <a:noFill/>
          <a:ln w="9525" algn="ctr">
            <a:noFill/>
            <a:miter lim="800000"/>
          </a:ln>
        </p:spPr>
        <p:txBody>
          <a:bodyPr>
            <a:spAutoFit/>
          </a:bodyPr>
          <a:lstStyle/>
          <a:p>
            <a:pPr eaLnBrk="1" hangingPunct="1">
              <a:spcBef>
                <a:spcPct val="30000"/>
              </a:spcBef>
              <a:buClr>
                <a:schemeClr val="tx1"/>
              </a:buClr>
              <a:buFont typeface="Wingdings" panose="05000000000000000000" pitchFamily="2" charset="2"/>
              <a:buChar char="l"/>
            </a:pPr>
            <a:r>
              <a:rPr lang="zh-CN" altLang="en-US" sz="2200" dirty="0">
                <a:solidFill>
                  <a:srgbClr val="FF0000"/>
                </a:solidFill>
              </a:rPr>
              <a:t>缺点：</a:t>
            </a:r>
            <a:r>
              <a:rPr lang="zh-CN" altLang="en-US" sz="2200" dirty="0"/>
              <a:t>对长作业不利（饥饿状态）；</a:t>
            </a:r>
            <a:endParaRPr lang="zh-CN" altLang="en-US" sz="2200" dirty="0"/>
          </a:p>
          <a:p>
            <a:pPr eaLnBrk="1" hangingPunct="1">
              <a:spcBef>
                <a:spcPct val="30000"/>
              </a:spcBef>
              <a:buClr>
                <a:schemeClr val="tx1"/>
              </a:buClr>
            </a:pPr>
            <a:r>
              <a:rPr lang="zh-CN" altLang="en-US" sz="2200" dirty="0"/>
              <a:t>           </a:t>
            </a:r>
            <a:r>
              <a:rPr lang="zh-CN" altLang="en-US" sz="2200" dirty="0" smtClean="0"/>
              <a:t>  </a:t>
            </a:r>
            <a:r>
              <a:rPr lang="zh-CN" altLang="en-US" sz="2200" dirty="0"/>
              <a:t>对紧迫作业不利 ；</a:t>
            </a:r>
            <a:endParaRPr lang="zh-CN" altLang="en-US" sz="2200" dirty="0"/>
          </a:p>
          <a:p>
            <a:pPr eaLnBrk="1" hangingPunct="1">
              <a:spcBef>
                <a:spcPct val="30000"/>
              </a:spcBef>
              <a:buClr>
                <a:schemeClr val="tx1"/>
              </a:buClr>
            </a:pPr>
            <a:r>
              <a:rPr lang="zh-CN" altLang="en-US" sz="2200" dirty="0"/>
              <a:t>            </a:t>
            </a:r>
            <a:r>
              <a:rPr lang="zh-CN" altLang="en-US" sz="2200" dirty="0" smtClean="0"/>
              <a:t> 估计</a:t>
            </a:r>
            <a:r>
              <a:rPr lang="zh-CN" altLang="en-US" sz="2200" dirty="0"/>
              <a:t>运行时间不准，难以真正做到短作业（进程）优先。</a:t>
            </a:r>
            <a:r>
              <a:rPr lang="en-US" altLang="zh-CN" sz="2200" dirty="0"/>
              <a:t> </a:t>
            </a:r>
            <a:r>
              <a:rPr lang="en-US" altLang="zh-CN" sz="2400" dirty="0"/>
              <a:t>                      </a:t>
            </a:r>
            <a:endParaRPr lang="zh-CN" altLang="en-US" sz="2400" dirty="0"/>
          </a:p>
        </p:txBody>
      </p:sp>
      <p:sp>
        <p:nvSpPr>
          <p:cNvPr id="15" name="Rectangle 4"/>
          <p:cNvSpPr>
            <a:spLocks noChangeArrowheads="1"/>
          </p:cNvSpPr>
          <p:nvPr/>
        </p:nvSpPr>
        <p:spPr bwMode="auto">
          <a:xfrm>
            <a:off x="5508104" y="1"/>
            <a:ext cx="3600400"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ox(in)">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5718"/>
                                        </p:tgtEl>
                                        <p:attrNameLst>
                                          <p:attrName>style.visibility</p:attrName>
                                        </p:attrNameLst>
                                      </p:cBhvr>
                                      <p:to>
                                        <p:strVal val="visible"/>
                                      </p:to>
                                    </p:set>
                                    <p:animEffect transition="in" filter="box(in)">
                                      <p:cBhvr>
                                        <p:cTn id="17" dur="500"/>
                                        <p:tgtEl>
                                          <p:spTgt spid="1157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115718" grpId="0"/>
      <p:bldP spid="14"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5"/>
          <p:cNvSpPr>
            <a:spLocks noChangeArrowheads="1"/>
          </p:cNvSpPr>
          <p:nvPr/>
        </p:nvSpPr>
        <p:spPr bwMode="auto">
          <a:xfrm>
            <a:off x="395536" y="1301751"/>
            <a:ext cx="6768752" cy="566309"/>
          </a:xfrm>
          <a:prstGeom prst="rect">
            <a:avLst/>
          </a:prstGeom>
          <a:noFill/>
          <a:ln>
            <a:noFill/>
          </a:ln>
          <a:effectLst/>
        </p:spPr>
        <p:txBody>
          <a:bodyPr wrap="square">
            <a:spAutoFit/>
          </a:bodyPr>
          <a:lstStyle/>
          <a:p>
            <a:pPr eaLnBrk="1" hangingPunct="1">
              <a:lnSpc>
                <a:spcPct val="110000"/>
              </a:lnSpc>
              <a:spcBef>
                <a:spcPct val="0"/>
              </a:spcBef>
              <a:defRPr/>
            </a:pPr>
            <a:r>
              <a:rPr kumimoji="1" lang="en-US" altLang="zh-CN" sz="2800" dirty="0" smtClean="0">
                <a:solidFill>
                  <a:srgbClr val="CC33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3. </a:t>
            </a:r>
            <a:r>
              <a:rPr kumimoji="1" lang="zh-CN" altLang="en-US" sz="2800" dirty="0" smtClean="0">
                <a:solidFill>
                  <a:srgbClr val="CC3300"/>
                </a:solidFill>
                <a:latin typeface="Times New Roman" panose="02020603050405020304" pitchFamily="18" charset="0"/>
                <a:sym typeface="Webdings" panose="05030102010509060703" pitchFamily="18" charset="2"/>
              </a:rPr>
              <a:t>高响应比优先</a:t>
            </a:r>
            <a:r>
              <a:rPr kumimoji="1" lang="zh-CN" altLang="en-US" sz="2800" dirty="0">
                <a:solidFill>
                  <a:srgbClr val="CC3300"/>
                </a:solidFill>
                <a:latin typeface="Times New Roman" panose="02020603050405020304" pitchFamily="18" charset="0"/>
                <a:sym typeface="Webdings" panose="05030102010509060703" pitchFamily="18" charset="2"/>
              </a:rPr>
              <a:t>调度</a:t>
            </a:r>
            <a:r>
              <a:rPr kumimoji="1" lang="zh-CN" altLang="en-US" sz="2800" dirty="0" smtClean="0">
                <a:solidFill>
                  <a:srgbClr val="CC3300"/>
                </a:solidFill>
                <a:latin typeface="Times New Roman" panose="02020603050405020304" pitchFamily="18" charset="0"/>
                <a:sym typeface="Webdings" panose="05030102010509060703" pitchFamily="18" charset="2"/>
              </a:rPr>
              <a:t>算法（</a:t>
            </a:r>
            <a:r>
              <a:rPr kumimoji="1" lang="en-US" altLang="zh-CN" sz="2800" dirty="0" smtClean="0">
                <a:solidFill>
                  <a:srgbClr val="CC3300"/>
                </a:solidFill>
                <a:latin typeface="Times New Roman" panose="02020603050405020304" pitchFamily="18" charset="0"/>
                <a:sym typeface="Webdings" panose="05030102010509060703" pitchFamily="18" charset="2"/>
              </a:rPr>
              <a:t>HRRF</a:t>
            </a:r>
            <a:r>
              <a:rPr kumimoji="1" lang="zh-CN" altLang="en-US" sz="2800" dirty="0" smtClean="0">
                <a:solidFill>
                  <a:srgbClr val="CC3300"/>
                </a:solidFill>
                <a:latin typeface="Times New Roman" panose="02020603050405020304" pitchFamily="18" charset="0"/>
                <a:sym typeface="Webdings" panose="05030102010509060703" pitchFamily="18" charset="2"/>
              </a:rPr>
              <a:t>）</a:t>
            </a:r>
            <a:endParaRPr kumimoji="1" lang="en-US" altLang="zh-CN" sz="2800" dirty="0">
              <a:solidFill>
                <a:srgbClr val="CC3300"/>
              </a:solidFill>
              <a:latin typeface="Times New Roman" panose="02020603050405020304" pitchFamily="18" charset="0"/>
              <a:sym typeface="Webdings" panose="05030102010509060703" pitchFamily="18" charset="2"/>
            </a:endParaRPr>
          </a:p>
        </p:txBody>
      </p:sp>
      <p:sp>
        <p:nvSpPr>
          <p:cNvPr id="6" name="Rectangle 4"/>
          <p:cNvSpPr>
            <a:spLocks noChangeArrowheads="1"/>
          </p:cNvSpPr>
          <p:nvPr/>
        </p:nvSpPr>
        <p:spPr bwMode="auto">
          <a:xfrm>
            <a:off x="364803" y="684214"/>
            <a:ext cx="4567237" cy="584775"/>
          </a:xfrm>
          <a:prstGeom prst="rect">
            <a:avLst/>
          </a:prstGeom>
          <a:noFill/>
          <a:ln>
            <a:noFill/>
          </a:ln>
          <a:effectLst/>
        </p:spPr>
        <p:txBody>
          <a:bodyPr>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22884" name="Rectangle 2"/>
          <p:cNvSpPr>
            <a:spLocks noChangeArrowheads="1"/>
          </p:cNvSpPr>
          <p:nvPr/>
        </p:nvSpPr>
        <p:spPr bwMode="auto">
          <a:xfrm>
            <a:off x="3348658" y="-27382"/>
            <a:ext cx="3527598"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231426"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231425" name="Picture 1"/>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827585" y="1988841"/>
            <a:ext cx="6912767" cy="869553"/>
          </a:xfrm>
          <a:prstGeom prst="rect">
            <a:avLst/>
          </a:prstGeom>
          <a:noFill/>
        </p:spPr>
      </p:pic>
      <p:sp>
        <p:nvSpPr>
          <p:cNvPr id="9" name="TextBox 8"/>
          <p:cNvSpPr txBox="1"/>
          <p:nvPr/>
        </p:nvSpPr>
        <p:spPr>
          <a:xfrm>
            <a:off x="395536" y="2924946"/>
            <a:ext cx="8496944" cy="1564005"/>
          </a:xfrm>
          <a:prstGeom prst="rect">
            <a:avLst/>
          </a:prstGeom>
          <a:noFill/>
        </p:spPr>
        <p:txBody>
          <a:bodyPr wrap="square" rtlCol="0">
            <a:spAutoFit/>
          </a:bodyPr>
          <a:lstStyle/>
          <a:p>
            <a:pPr>
              <a:lnSpc>
                <a:spcPct val="130000"/>
              </a:lnSpc>
            </a:pPr>
            <a:r>
              <a:rPr lang="zh-CN" altLang="en-US" sz="2400" dirty="0" smtClean="0">
                <a:solidFill>
                  <a:srgbClr val="FF0000"/>
                </a:solidFill>
              </a:rPr>
              <a:t>思考</a:t>
            </a:r>
            <a:r>
              <a:rPr lang="zh-CN" altLang="en-US" sz="2400" dirty="0" smtClean="0"/>
              <a:t>：选择何种调度方式？非</a:t>
            </a:r>
            <a:r>
              <a:rPr lang="zh-CN" altLang="en-US" sz="2400" dirty="0" smtClean="0">
                <a:sym typeface="+mn-ea"/>
              </a:rPr>
              <a:t>抢</a:t>
            </a:r>
            <a:r>
              <a:rPr lang="zh-CN" altLang="en-US" sz="2400" dirty="0" smtClean="0"/>
              <a:t>占式</a:t>
            </a:r>
            <a:r>
              <a:rPr lang="en-US" altLang="zh-CN" sz="2400" dirty="0" smtClean="0"/>
              <a:t>or</a:t>
            </a:r>
            <a:r>
              <a:rPr lang="zh-CN" altLang="en-US" sz="2400" dirty="0" smtClean="0"/>
              <a:t>抢占式？</a:t>
            </a:r>
            <a:endParaRPr lang="en-US" altLang="zh-CN" sz="2400" dirty="0" smtClean="0"/>
          </a:p>
          <a:p>
            <a:pPr>
              <a:lnSpc>
                <a:spcPct val="130000"/>
              </a:lnSpc>
            </a:pPr>
            <a:r>
              <a:rPr lang="zh-CN" altLang="en-US" sz="2400" dirty="0" smtClean="0">
                <a:solidFill>
                  <a:srgbClr val="0000FF"/>
                </a:solidFill>
              </a:rPr>
              <a:t>小组讨论：</a:t>
            </a:r>
            <a:r>
              <a:rPr lang="zh-CN" altLang="en-US" sz="2200" dirty="0" smtClean="0"/>
              <a:t>按高响应比优先调度算法进行调度，给出下述作业的调度顺序，并计算平均周转时间。要求写出计算过程。</a:t>
            </a:r>
            <a:endParaRPr lang="zh-CN" altLang="en-US" sz="2200" dirty="0"/>
          </a:p>
        </p:txBody>
      </p:sp>
      <p:graphicFrame>
        <p:nvGraphicFramePr>
          <p:cNvPr id="10" name="Group 4"/>
          <p:cNvGraphicFramePr>
            <a:graphicFrameLocks noGrp="1"/>
          </p:cNvGraphicFramePr>
          <p:nvPr/>
        </p:nvGraphicFramePr>
        <p:xfrm>
          <a:off x="899592" y="4656794"/>
          <a:ext cx="4896544" cy="1940559"/>
        </p:xfrm>
        <a:graphic>
          <a:graphicData uri="http://schemas.openxmlformats.org/drawingml/2006/table">
            <a:tbl>
              <a:tblPr/>
              <a:tblGrid>
                <a:gridCol w="1157721"/>
                <a:gridCol w="1563508"/>
                <a:gridCol w="2175315"/>
              </a:tblGrid>
              <a:tr h="504056">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作业名</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提交时间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要求执行时间</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36503">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 name="TextBox 10"/>
          <p:cNvSpPr txBox="1"/>
          <p:nvPr/>
        </p:nvSpPr>
        <p:spPr>
          <a:xfrm>
            <a:off x="5940152" y="4869161"/>
            <a:ext cx="2736304" cy="461665"/>
          </a:xfrm>
          <a:prstGeom prst="rect">
            <a:avLst/>
          </a:prstGeom>
          <a:noFill/>
        </p:spPr>
        <p:txBody>
          <a:bodyPr wrap="square" rtlCol="0">
            <a:spAutoFit/>
          </a:bodyPr>
          <a:lstStyle/>
          <a:p>
            <a:r>
              <a:rPr lang="zh-CN" altLang="en-US" sz="2400" dirty="0" smtClean="0">
                <a:solidFill>
                  <a:srgbClr val="C00000"/>
                </a:solidFill>
              </a:rPr>
              <a:t>顺序：</a:t>
            </a:r>
            <a:r>
              <a:rPr lang="en-US" altLang="zh-CN" sz="2400" dirty="0" smtClean="0">
                <a:solidFill>
                  <a:srgbClr val="C00000"/>
                </a:solidFill>
              </a:rPr>
              <a:t>A,D,C,B</a:t>
            </a:r>
            <a:endParaRPr lang="en-US" altLang="zh-CN" sz="2400" dirty="0" smtClean="0">
              <a:solidFill>
                <a:srgbClr val="C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1425"/>
                                        </p:tgtEl>
                                        <p:attrNameLst>
                                          <p:attrName>style.visibility</p:attrName>
                                        </p:attrNameLst>
                                      </p:cBhvr>
                                      <p:to>
                                        <p:strVal val="visible"/>
                                      </p:to>
                                    </p:set>
                                    <p:animEffect transition="in" filter="box(in)">
                                      <p:cBhvr>
                                        <p:cTn id="7" dur="500"/>
                                        <p:tgtEl>
                                          <p:spTgt spid="23142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ox(in)">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ox(in)">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5"/>
          <p:cNvSpPr>
            <a:spLocks noChangeArrowheads="1"/>
          </p:cNvSpPr>
          <p:nvPr/>
        </p:nvSpPr>
        <p:spPr bwMode="auto">
          <a:xfrm>
            <a:off x="395536" y="1301751"/>
            <a:ext cx="6768752" cy="566309"/>
          </a:xfrm>
          <a:prstGeom prst="rect">
            <a:avLst/>
          </a:prstGeom>
          <a:noFill/>
          <a:ln>
            <a:noFill/>
          </a:ln>
          <a:effectLst/>
        </p:spPr>
        <p:txBody>
          <a:bodyPr wrap="square">
            <a:spAutoFit/>
          </a:bodyPr>
          <a:lstStyle/>
          <a:p>
            <a:pPr eaLnBrk="1" hangingPunct="1">
              <a:lnSpc>
                <a:spcPct val="110000"/>
              </a:lnSpc>
              <a:spcBef>
                <a:spcPct val="0"/>
              </a:spcBef>
              <a:defRPr/>
            </a:pPr>
            <a:r>
              <a:rPr kumimoji="1" lang="en-US" altLang="zh-CN" sz="2800" dirty="0" smtClean="0">
                <a:solidFill>
                  <a:srgbClr val="CC33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3. </a:t>
            </a:r>
            <a:r>
              <a:rPr kumimoji="1" lang="zh-CN" altLang="en-US" sz="2800" dirty="0" smtClean="0">
                <a:solidFill>
                  <a:srgbClr val="CC3300"/>
                </a:solidFill>
                <a:latin typeface="Times New Roman" panose="02020603050405020304" pitchFamily="18" charset="0"/>
                <a:sym typeface="Webdings" panose="05030102010509060703" pitchFamily="18" charset="2"/>
              </a:rPr>
              <a:t>高响应比优先</a:t>
            </a:r>
            <a:r>
              <a:rPr kumimoji="1" lang="zh-CN" altLang="en-US" sz="2800" dirty="0">
                <a:solidFill>
                  <a:srgbClr val="CC3300"/>
                </a:solidFill>
                <a:latin typeface="Times New Roman" panose="02020603050405020304" pitchFamily="18" charset="0"/>
                <a:sym typeface="Webdings" panose="05030102010509060703" pitchFamily="18" charset="2"/>
              </a:rPr>
              <a:t>调度</a:t>
            </a:r>
            <a:r>
              <a:rPr kumimoji="1" lang="zh-CN" altLang="en-US" sz="2800" dirty="0" smtClean="0">
                <a:solidFill>
                  <a:srgbClr val="CC3300"/>
                </a:solidFill>
                <a:latin typeface="Times New Roman" panose="02020603050405020304" pitchFamily="18" charset="0"/>
                <a:sym typeface="Webdings" panose="05030102010509060703" pitchFamily="18" charset="2"/>
              </a:rPr>
              <a:t>算法（</a:t>
            </a:r>
            <a:r>
              <a:rPr kumimoji="1" lang="en-US" altLang="zh-CN" sz="2800" dirty="0" smtClean="0">
                <a:solidFill>
                  <a:srgbClr val="CC3300"/>
                </a:solidFill>
                <a:latin typeface="Times New Roman" panose="02020603050405020304" pitchFamily="18" charset="0"/>
                <a:sym typeface="Webdings" panose="05030102010509060703" pitchFamily="18" charset="2"/>
              </a:rPr>
              <a:t>HRRF</a:t>
            </a:r>
            <a:r>
              <a:rPr kumimoji="1" lang="zh-CN" altLang="en-US" sz="2800" dirty="0" smtClean="0">
                <a:solidFill>
                  <a:srgbClr val="CC3300"/>
                </a:solidFill>
                <a:latin typeface="Times New Roman" panose="02020603050405020304" pitchFamily="18" charset="0"/>
                <a:sym typeface="Webdings" panose="05030102010509060703" pitchFamily="18" charset="2"/>
              </a:rPr>
              <a:t>）</a:t>
            </a:r>
            <a:endParaRPr kumimoji="1" lang="en-US" altLang="zh-CN" sz="2800" dirty="0">
              <a:solidFill>
                <a:srgbClr val="CC3300"/>
              </a:solidFill>
              <a:latin typeface="Times New Roman" panose="02020603050405020304" pitchFamily="18" charset="0"/>
              <a:sym typeface="Webdings" panose="05030102010509060703" pitchFamily="18" charset="2"/>
            </a:endParaRPr>
          </a:p>
        </p:txBody>
      </p:sp>
      <p:sp>
        <p:nvSpPr>
          <p:cNvPr id="6" name="Rectangle 4"/>
          <p:cNvSpPr>
            <a:spLocks noChangeArrowheads="1"/>
          </p:cNvSpPr>
          <p:nvPr/>
        </p:nvSpPr>
        <p:spPr bwMode="auto">
          <a:xfrm>
            <a:off x="364803" y="684214"/>
            <a:ext cx="4567237" cy="584775"/>
          </a:xfrm>
          <a:prstGeom prst="rect">
            <a:avLst/>
          </a:prstGeom>
          <a:noFill/>
          <a:ln>
            <a:noFill/>
          </a:ln>
          <a:effectLst/>
        </p:spPr>
        <p:txBody>
          <a:bodyPr>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22884" name="Rectangle 2"/>
          <p:cNvSpPr>
            <a:spLocks noChangeArrowheads="1"/>
          </p:cNvSpPr>
          <p:nvPr/>
        </p:nvSpPr>
        <p:spPr bwMode="auto">
          <a:xfrm>
            <a:off x="3348658" y="-27382"/>
            <a:ext cx="3527598"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231426"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TextBox 8"/>
          <p:cNvSpPr txBox="1"/>
          <p:nvPr/>
        </p:nvSpPr>
        <p:spPr>
          <a:xfrm>
            <a:off x="323528" y="1916833"/>
            <a:ext cx="8352928" cy="3597908"/>
          </a:xfrm>
          <a:prstGeom prst="rect">
            <a:avLst/>
          </a:prstGeom>
          <a:noFill/>
        </p:spPr>
        <p:txBody>
          <a:bodyPr wrap="square" rtlCol="0">
            <a:spAutoFit/>
          </a:bodyPr>
          <a:lstStyle/>
          <a:p>
            <a:pPr>
              <a:lnSpc>
                <a:spcPct val="130000"/>
              </a:lnSpc>
              <a:buFont typeface="Wingdings" panose="05000000000000000000" pitchFamily="2" charset="2"/>
              <a:buChar char="n"/>
            </a:pPr>
            <a:r>
              <a:rPr lang="en-US" altLang="zh-CN" sz="2400" dirty="0" smtClean="0">
                <a:solidFill>
                  <a:srgbClr val="7030A0"/>
                </a:solidFill>
              </a:rPr>
              <a:t> </a:t>
            </a:r>
            <a:r>
              <a:rPr lang="zh-CN" altLang="en-US" sz="2400" dirty="0" smtClean="0">
                <a:solidFill>
                  <a:srgbClr val="7030A0"/>
                </a:solidFill>
              </a:rPr>
              <a:t>优点：</a:t>
            </a:r>
            <a:endParaRPr lang="en-US" altLang="zh-CN" sz="2400" dirty="0" smtClean="0">
              <a:solidFill>
                <a:srgbClr val="7030A0"/>
              </a:solidFill>
            </a:endParaRPr>
          </a:p>
          <a:p>
            <a:pPr>
              <a:lnSpc>
                <a:spcPct val="130000"/>
              </a:lnSpc>
            </a:pPr>
            <a:r>
              <a:rPr lang="en-US" altLang="zh-CN" sz="2200" dirty="0" smtClean="0">
                <a:solidFill>
                  <a:srgbClr val="7030A0"/>
                </a:solidFill>
              </a:rPr>
              <a:t>    </a:t>
            </a:r>
            <a:r>
              <a:rPr lang="zh-CN" altLang="en-US" sz="2200" dirty="0" smtClean="0"/>
              <a:t>首先照顾了短作业；</a:t>
            </a:r>
            <a:endParaRPr lang="en-US" altLang="zh-CN" sz="2200" dirty="0" smtClean="0"/>
          </a:p>
          <a:p>
            <a:pPr>
              <a:lnSpc>
                <a:spcPct val="130000"/>
              </a:lnSpc>
            </a:pPr>
            <a:r>
              <a:rPr lang="en-US" altLang="zh-CN" sz="2200" dirty="0" smtClean="0"/>
              <a:t>    </a:t>
            </a:r>
            <a:r>
              <a:rPr lang="zh-CN" altLang="en-US" sz="2200" dirty="0" smtClean="0"/>
              <a:t>同时也考虑了长作业的等待时间，相对比较公平。</a:t>
            </a:r>
            <a:endParaRPr lang="en-US" altLang="zh-CN" sz="2200" dirty="0" smtClean="0">
              <a:solidFill>
                <a:srgbClr val="7030A0"/>
              </a:solidFill>
            </a:endParaRPr>
          </a:p>
          <a:p>
            <a:pPr>
              <a:lnSpc>
                <a:spcPct val="130000"/>
              </a:lnSpc>
              <a:buFont typeface="Wingdings" panose="05000000000000000000" pitchFamily="2" charset="2"/>
              <a:buChar char="n"/>
            </a:pPr>
            <a:r>
              <a:rPr lang="en-US" altLang="zh-CN" sz="2400" dirty="0" smtClean="0">
                <a:solidFill>
                  <a:srgbClr val="7030A0"/>
                </a:solidFill>
              </a:rPr>
              <a:t> </a:t>
            </a:r>
            <a:r>
              <a:rPr lang="zh-CN" altLang="en-US" sz="2400" dirty="0" smtClean="0">
                <a:solidFill>
                  <a:srgbClr val="7030A0"/>
                </a:solidFill>
              </a:rPr>
              <a:t>缺点：</a:t>
            </a:r>
            <a:endParaRPr lang="en-US" altLang="zh-CN" sz="2400" dirty="0" smtClean="0">
              <a:solidFill>
                <a:srgbClr val="7030A0"/>
              </a:solidFill>
            </a:endParaRPr>
          </a:p>
          <a:p>
            <a:pPr>
              <a:lnSpc>
                <a:spcPct val="130000"/>
              </a:lnSpc>
            </a:pPr>
            <a:r>
              <a:rPr lang="en-US" altLang="zh-CN" sz="2200" dirty="0" smtClean="0">
                <a:solidFill>
                  <a:srgbClr val="7030A0"/>
                </a:solidFill>
              </a:rPr>
              <a:t>    </a:t>
            </a:r>
            <a:r>
              <a:rPr lang="zh-CN" altLang="en-US" sz="2200" dirty="0" smtClean="0"/>
              <a:t>每次调度都需要重新计算所有作业或就绪进程的响应比，系统开销较大；常采用非抢占调度方式。</a:t>
            </a:r>
            <a:endParaRPr lang="en-US" altLang="zh-CN" sz="2200" dirty="0" smtClean="0"/>
          </a:p>
          <a:p>
            <a:pPr>
              <a:lnSpc>
                <a:spcPct val="130000"/>
              </a:lnSpc>
            </a:pPr>
            <a:r>
              <a:rPr lang="en-US" altLang="zh-CN" sz="2200" dirty="0" smtClean="0"/>
              <a:t>    </a:t>
            </a:r>
            <a:r>
              <a:rPr lang="zh-CN" altLang="en-US" sz="2200" dirty="0" smtClean="0"/>
              <a:t>不能保证紧迫型任务得到及时处理。</a:t>
            </a:r>
            <a:endParaRPr lang="en-US" altLang="zh-CN" sz="22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ox(in)">
                                      <p:cBhvr>
                                        <p:cTn id="7" dur="500"/>
                                        <p:tgtEl>
                                          <p:spTgt spid="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box(in)">
                                      <p:cBhvr>
                                        <p:cTn id="10" dur="500"/>
                                        <p:tgtEl>
                                          <p:spTgt spid="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box(in)">
                                      <p:cBhvr>
                                        <p:cTn id="15" dur="500"/>
                                        <p:tgtEl>
                                          <p:spTgt spid="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9">
                                            <p:txEl>
                                              <p:pRg st="5" end="5"/>
                                            </p:txEl>
                                          </p:spTgt>
                                        </p:tgtEl>
                                        <p:attrNameLst>
                                          <p:attrName>style.visibility</p:attrName>
                                        </p:attrNameLst>
                                      </p:cBhvr>
                                      <p:to>
                                        <p:strVal val="visible"/>
                                      </p:to>
                                    </p:set>
                                    <p:animEffect transition="in" filter="box(in)">
                                      <p:cBhvr>
                                        <p:cTn id="20"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5"/>
          <p:cNvSpPr>
            <a:spLocks noChangeArrowheads="1"/>
          </p:cNvSpPr>
          <p:nvPr/>
        </p:nvSpPr>
        <p:spPr bwMode="auto">
          <a:xfrm>
            <a:off x="466849" y="1268760"/>
            <a:ext cx="3817119" cy="523220"/>
          </a:xfrm>
          <a:prstGeom prst="rect">
            <a:avLst/>
          </a:prstGeom>
          <a:noFill/>
          <a:ln>
            <a:noFill/>
          </a:ln>
          <a:effectLst/>
        </p:spPr>
        <p:txBody>
          <a:bodyPr wrap="square">
            <a:spAutoFit/>
          </a:bodyPr>
          <a:lstStyle/>
          <a:p>
            <a:pPr eaLnBrk="1" hangingPunct="1">
              <a:spcBef>
                <a:spcPct val="0"/>
              </a:spcBef>
              <a:defRPr/>
            </a:pPr>
            <a:r>
              <a:rPr kumimoji="1" lang="en-US" altLang="zh-CN" sz="2800" dirty="0" smtClean="0">
                <a:solidFill>
                  <a:srgbClr val="CC33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4. </a:t>
            </a:r>
            <a:r>
              <a:rPr kumimoji="1" lang="zh-CN" altLang="en-US" sz="2800" dirty="0" smtClean="0">
                <a:solidFill>
                  <a:srgbClr val="CC3300"/>
                </a:solidFill>
                <a:latin typeface="Times New Roman" panose="02020603050405020304" pitchFamily="18" charset="0"/>
                <a:sym typeface="Webdings" panose="05030102010509060703" pitchFamily="18" charset="2"/>
              </a:rPr>
              <a:t>优先级调度</a:t>
            </a:r>
            <a:r>
              <a:rPr kumimoji="1" lang="zh-CN" altLang="en-US" sz="2800" dirty="0">
                <a:solidFill>
                  <a:srgbClr val="CC3300"/>
                </a:solidFill>
                <a:latin typeface="Times New Roman" panose="02020603050405020304" pitchFamily="18" charset="0"/>
                <a:sym typeface="Webdings" panose="05030102010509060703" pitchFamily="18" charset="2"/>
              </a:rPr>
              <a:t>算法</a:t>
            </a:r>
            <a:endParaRPr kumimoji="1" lang="en-US" altLang="zh-CN" sz="2800" dirty="0">
              <a:solidFill>
                <a:srgbClr val="CC3300"/>
              </a:solidFill>
              <a:latin typeface="Times New Roman" panose="02020603050405020304" pitchFamily="18" charset="0"/>
              <a:sym typeface="Webdings" panose="05030102010509060703" pitchFamily="18" charset="2"/>
            </a:endParaRPr>
          </a:p>
        </p:txBody>
      </p:sp>
      <p:sp>
        <p:nvSpPr>
          <p:cNvPr id="9" name="Rectangle 15"/>
          <p:cNvSpPr>
            <a:spLocks noChangeArrowheads="1"/>
          </p:cNvSpPr>
          <p:nvPr/>
        </p:nvSpPr>
        <p:spPr bwMode="auto">
          <a:xfrm>
            <a:off x="435249" y="1700808"/>
            <a:ext cx="8169201" cy="1569660"/>
          </a:xfrm>
          <a:prstGeom prst="rect">
            <a:avLst/>
          </a:prstGeom>
          <a:noFill/>
          <a:ln>
            <a:noFill/>
          </a:ln>
          <a:effectLst/>
        </p:spPr>
        <p:txBody>
          <a:bodyPr wrap="square">
            <a:spAutoFit/>
          </a:bodyPr>
          <a:lstStyle/>
          <a:p>
            <a:pPr eaLnBrk="1" hangingPunct="1">
              <a:lnSpc>
                <a:spcPct val="150000"/>
              </a:lnSpc>
              <a:spcBef>
                <a:spcPct val="0"/>
              </a:spcBef>
              <a:buFont typeface="Wingdings" panose="05000000000000000000" pitchFamily="2" charset="2"/>
              <a:buChar char="n"/>
              <a:defRPr/>
            </a:pPr>
            <a:r>
              <a:rPr kumimoji="1" lang="zh-CN" altLang="en-US" sz="2400" dirty="0" smtClean="0">
                <a:solidFill>
                  <a:srgbClr val="7030A0"/>
                </a:solidFill>
                <a:latin typeface="+mn-ea"/>
                <a:ea typeface="+mn-ea"/>
              </a:rPr>
              <a:t> 优先级进程调度</a:t>
            </a:r>
            <a:r>
              <a:rPr kumimoji="1" lang="zh-CN" altLang="en-US" sz="2400" dirty="0">
                <a:solidFill>
                  <a:srgbClr val="7030A0"/>
                </a:solidFill>
                <a:latin typeface="+mn-ea"/>
                <a:ea typeface="+mn-ea"/>
              </a:rPr>
              <a:t>算法的类型</a:t>
            </a:r>
            <a:r>
              <a:rPr kumimoji="1" lang="zh-CN" altLang="en-US" sz="2400" dirty="0" smtClean="0">
                <a:solidFill>
                  <a:srgbClr val="7030A0"/>
                </a:solidFill>
                <a:latin typeface="+mn-ea"/>
                <a:ea typeface="+mn-ea"/>
              </a:rPr>
              <a:t>：</a:t>
            </a:r>
            <a:r>
              <a:rPr kumimoji="1" lang="zh-CN" altLang="en-US" dirty="0" smtClean="0">
                <a:latin typeface="+mn-ea"/>
                <a:ea typeface="+mn-ea"/>
              </a:rPr>
              <a:t>通常用一个整数表示优先级</a:t>
            </a:r>
            <a:endParaRPr kumimoji="1" lang="zh-CN" altLang="en-US" sz="2400" dirty="0">
              <a:solidFill>
                <a:srgbClr val="7030A0"/>
              </a:solidFill>
              <a:latin typeface="+mn-ea"/>
              <a:ea typeface="+mn-ea"/>
            </a:endParaRPr>
          </a:p>
          <a:p>
            <a:pPr lvl="1" eaLnBrk="1" hangingPunct="1">
              <a:lnSpc>
                <a:spcPct val="150000"/>
              </a:lnSpc>
              <a:spcBef>
                <a:spcPct val="0"/>
              </a:spcBef>
              <a:buFont typeface="Wingdings" panose="05000000000000000000" pitchFamily="2" charset="2"/>
              <a:buChar char="l"/>
              <a:defRPr/>
            </a:pPr>
            <a:r>
              <a:rPr kumimoji="1" lang="zh-CN" altLang="en-US" dirty="0" smtClean="0">
                <a:latin typeface="Times New Roman" panose="02020603050405020304" pitchFamily="18" charset="0"/>
              </a:rPr>
              <a:t>  非抢占式优先级调度</a:t>
            </a:r>
            <a:r>
              <a:rPr kumimoji="1" lang="zh-CN" altLang="en-US" dirty="0">
                <a:latin typeface="Times New Roman" panose="02020603050405020304" pitchFamily="18" charset="0"/>
              </a:rPr>
              <a:t>算法             </a:t>
            </a:r>
            <a:endParaRPr kumimoji="1" lang="zh-CN" altLang="en-US" dirty="0">
              <a:latin typeface="Times New Roman" panose="02020603050405020304" pitchFamily="18" charset="0"/>
            </a:endParaRPr>
          </a:p>
          <a:p>
            <a:pPr lvl="1" eaLnBrk="1" hangingPunct="1">
              <a:lnSpc>
                <a:spcPct val="150000"/>
              </a:lnSpc>
              <a:spcBef>
                <a:spcPct val="0"/>
              </a:spcBef>
              <a:buFont typeface="Wingdings" panose="05000000000000000000" pitchFamily="2" charset="2"/>
              <a:buChar char="l"/>
              <a:defRPr/>
            </a:pPr>
            <a:r>
              <a:rPr kumimoji="1" lang="zh-CN" altLang="en-US" dirty="0">
                <a:latin typeface="Times New Roman" panose="02020603050405020304" pitchFamily="18" charset="0"/>
              </a:rPr>
              <a:t>   </a:t>
            </a:r>
            <a:r>
              <a:rPr kumimoji="1" lang="zh-CN" altLang="en-US" dirty="0" smtClean="0">
                <a:latin typeface="Times New Roman" panose="02020603050405020304" pitchFamily="18" charset="0"/>
              </a:rPr>
              <a:t>抢占式优先级调度</a:t>
            </a:r>
            <a:r>
              <a:rPr kumimoji="1" lang="zh-CN" altLang="en-US" dirty="0">
                <a:latin typeface="Times New Roman" panose="02020603050405020304" pitchFamily="18" charset="0"/>
              </a:rPr>
              <a:t>算法</a:t>
            </a:r>
            <a:endParaRPr kumimoji="1" lang="zh-CN" altLang="en-US" dirty="0">
              <a:latin typeface="Times New Roman" panose="02020603050405020304" pitchFamily="18" charset="0"/>
            </a:endParaRPr>
          </a:p>
        </p:txBody>
      </p:sp>
      <p:sp>
        <p:nvSpPr>
          <p:cNvPr id="10" name="Rectangle 13"/>
          <p:cNvSpPr>
            <a:spLocks noChangeArrowheads="1"/>
          </p:cNvSpPr>
          <p:nvPr/>
        </p:nvSpPr>
        <p:spPr bwMode="auto">
          <a:xfrm>
            <a:off x="395536" y="3212976"/>
            <a:ext cx="8496944" cy="1920526"/>
          </a:xfrm>
          <a:prstGeom prst="rect">
            <a:avLst/>
          </a:prstGeom>
          <a:noFill/>
          <a:ln>
            <a:noFill/>
          </a:ln>
          <a:effectLst/>
        </p:spPr>
        <p:txBody>
          <a:bodyPr wrap="square">
            <a:spAutoFit/>
          </a:bodyPr>
          <a:lstStyle/>
          <a:p>
            <a:pPr eaLnBrk="1" hangingPunct="1">
              <a:lnSpc>
                <a:spcPct val="110000"/>
              </a:lnSpc>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zh-CN" altLang="en-US" sz="2400" dirty="0" smtClean="0">
                <a:solidFill>
                  <a:srgbClr val="7030A0"/>
                </a:solidFill>
                <a:latin typeface="+mn-ea"/>
                <a:ea typeface="+mn-ea"/>
              </a:rPr>
              <a:t>优先级的</a:t>
            </a:r>
            <a:r>
              <a:rPr kumimoji="1" lang="zh-CN" altLang="en-US" sz="2400" dirty="0">
                <a:solidFill>
                  <a:srgbClr val="7030A0"/>
                </a:solidFill>
                <a:latin typeface="+mn-ea"/>
                <a:ea typeface="+mn-ea"/>
              </a:rPr>
              <a:t>设计方法：</a:t>
            </a:r>
            <a:endParaRPr kumimoji="1" lang="en-US" altLang="zh-CN" sz="2400" dirty="0">
              <a:solidFill>
                <a:srgbClr val="7030A0"/>
              </a:solidFill>
              <a:latin typeface="+mn-ea"/>
              <a:ea typeface="+mn-ea"/>
            </a:endParaRPr>
          </a:p>
          <a:p>
            <a:pPr marL="504190" eaLnBrk="1" hangingPunct="1">
              <a:lnSpc>
                <a:spcPct val="110000"/>
              </a:lnSpc>
              <a:spcBef>
                <a:spcPct val="0"/>
              </a:spcBef>
              <a:buFont typeface="Wingdings" panose="05000000000000000000" pitchFamily="2" charset="2"/>
              <a:buChar char="l"/>
              <a:defRPr/>
            </a:pPr>
            <a:r>
              <a:rPr kumimoji="1" lang="zh-CN" altLang="en-US" sz="2200" dirty="0" smtClean="0">
                <a:solidFill>
                  <a:srgbClr val="FF0000"/>
                </a:solidFill>
                <a:latin typeface="Times New Roman" panose="02020603050405020304" pitchFamily="18" charset="0"/>
              </a:rPr>
              <a:t> 静态优先级：</a:t>
            </a:r>
            <a:r>
              <a:rPr lang="zh-CN" altLang="en-US" dirty="0">
                <a:latin typeface="Arial" panose="020B0604020202020204" pitchFamily="34" charset="0"/>
              </a:rPr>
              <a:t>进程创建时确定其</a:t>
            </a:r>
            <a:r>
              <a:rPr lang="zh-CN" altLang="en-US" dirty="0" smtClean="0">
                <a:latin typeface="Arial" panose="020B0604020202020204" pitchFamily="34" charset="0"/>
              </a:rPr>
              <a:t>优先级，</a:t>
            </a:r>
            <a:r>
              <a:rPr lang="zh-CN" altLang="en-US" dirty="0">
                <a:latin typeface="Arial" panose="020B0604020202020204" pitchFamily="34" charset="0"/>
              </a:rPr>
              <a:t>整个生命周期中不改变。</a:t>
            </a:r>
            <a:endParaRPr kumimoji="1" lang="zh-CN" altLang="en-US" dirty="0">
              <a:solidFill>
                <a:srgbClr val="017DED"/>
              </a:solidFill>
              <a:latin typeface="Times New Roman" panose="02020603050405020304" pitchFamily="18" charset="0"/>
            </a:endParaRPr>
          </a:p>
          <a:p>
            <a:pPr eaLnBrk="1" hangingPunct="1">
              <a:lnSpc>
                <a:spcPct val="110000"/>
              </a:lnSpc>
              <a:spcBef>
                <a:spcPct val="0"/>
              </a:spcBef>
              <a:defRPr/>
            </a:pPr>
            <a:r>
              <a:rPr kumimoji="1" lang="zh-CN" altLang="en-US" sz="2200" dirty="0">
                <a:solidFill>
                  <a:schemeClr val="accent5">
                    <a:lumMod val="25000"/>
                  </a:schemeClr>
                </a:solidFill>
                <a:latin typeface="Times New Roman" panose="02020603050405020304" pitchFamily="18" charset="0"/>
              </a:rPr>
              <a:t>       </a:t>
            </a:r>
            <a:r>
              <a:rPr kumimoji="1" lang="zh-CN" altLang="en-US" sz="2200" dirty="0" smtClean="0">
                <a:solidFill>
                  <a:schemeClr val="accent5">
                    <a:lumMod val="25000"/>
                  </a:schemeClr>
                </a:solidFill>
                <a:latin typeface="Times New Roman" panose="02020603050405020304" pitchFamily="18" charset="0"/>
              </a:rPr>
              <a:t>    确定</a:t>
            </a:r>
            <a:r>
              <a:rPr kumimoji="1" lang="zh-CN" altLang="en-US" sz="2200" dirty="0">
                <a:solidFill>
                  <a:schemeClr val="accent5">
                    <a:lumMod val="25000"/>
                  </a:schemeClr>
                </a:solidFill>
                <a:latin typeface="Times New Roman" panose="02020603050405020304" pitchFamily="18" charset="0"/>
              </a:rPr>
              <a:t>依据：  </a:t>
            </a:r>
            <a:r>
              <a:rPr kumimoji="1" lang="zh-CN" altLang="en-US" dirty="0">
                <a:latin typeface="Times New Roman" panose="02020603050405020304" pitchFamily="18" charset="0"/>
              </a:rPr>
              <a:t>进程类型；</a:t>
            </a:r>
            <a:endParaRPr kumimoji="1" lang="zh-CN" altLang="en-US" dirty="0">
              <a:latin typeface="Times New Roman" panose="02020603050405020304" pitchFamily="18" charset="0"/>
            </a:endParaRPr>
          </a:p>
          <a:p>
            <a:pPr eaLnBrk="1" hangingPunct="1">
              <a:lnSpc>
                <a:spcPct val="110000"/>
              </a:lnSpc>
              <a:spcBef>
                <a:spcPct val="0"/>
              </a:spcBef>
              <a:defRPr/>
            </a:pPr>
            <a:r>
              <a:rPr kumimoji="1" lang="zh-CN" altLang="en-US" dirty="0">
                <a:latin typeface="Times New Roman" panose="02020603050405020304" pitchFamily="18" charset="0"/>
              </a:rPr>
              <a:t>                               </a:t>
            </a:r>
            <a:r>
              <a:rPr kumimoji="1" lang="zh-CN" altLang="en-US" dirty="0" smtClean="0">
                <a:latin typeface="Times New Roman" panose="02020603050405020304" pitchFamily="18" charset="0"/>
              </a:rPr>
              <a:t>      </a:t>
            </a:r>
            <a:r>
              <a:rPr kumimoji="1" lang="zh-CN" altLang="en-US" dirty="0">
                <a:latin typeface="Times New Roman" panose="02020603050405020304" pitchFamily="18" charset="0"/>
              </a:rPr>
              <a:t>进程对资源的需求；</a:t>
            </a:r>
            <a:endParaRPr kumimoji="1" lang="zh-CN" altLang="en-US" dirty="0">
              <a:latin typeface="Times New Roman" panose="02020603050405020304" pitchFamily="18" charset="0"/>
            </a:endParaRPr>
          </a:p>
          <a:p>
            <a:pPr eaLnBrk="1" hangingPunct="1">
              <a:lnSpc>
                <a:spcPct val="110000"/>
              </a:lnSpc>
              <a:spcBef>
                <a:spcPct val="0"/>
              </a:spcBef>
              <a:defRPr/>
            </a:pPr>
            <a:r>
              <a:rPr kumimoji="1" lang="en-US" altLang="zh-CN" dirty="0">
                <a:latin typeface="Times New Roman" panose="02020603050405020304" pitchFamily="18" charset="0"/>
              </a:rPr>
              <a:t>                    </a:t>
            </a:r>
            <a:r>
              <a:rPr kumimoji="1" lang="en-US" altLang="zh-CN" dirty="0" smtClean="0">
                <a:latin typeface="Times New Roman" panose="02020603050405020304" pitchFamily="18" charset="0"/>
              </a:rPr>
              <a:t>                 </a:t>
            </a:r>
            <a:r>
              <a:rPr kumimoji="1" lang="zh-CN" altLang="en-US" dirty="0" smtClean="0">
                <a:latin typeface="Times New Roman" panose="02020603050405020304" pitchFamily="18" charset="0"/>
              </a:rPr>
              <a:t>进程</a:t>
            </a:r>
            <a:r>
              <a:rPr kumimoji="1" lang="zh-CN" altLang="en-US" dirty="0">
                <a:latin typeface="Times New Roman" panose="02020603050405020304" pitchFamily="18" charset="0"/>
              </a:rPr>
              <a:t>的估计</a:t>
            </a:r>
            <a:r>
              <a:rPr kumimoji="1" lang="zh-CN" altLang="en-US" dirty="0" smtClean="0">
                <a:latin typeface="Times New Roman" panose="02020603050405020304" pitchFamily="18" charset="0"/>
              </a:rPr>
              <a:t>运行时间</a:t>
            </a:r>
            <a:endParaRPr kumimoji="1" lang="en-US" altLang="zh-CN" dirty="0">
              <a:latin typeface="Times New Roman" panose="02020603050405020304" pitchFamily="18" charset="0"/>
            </a:endParaRPr>
          </a:p>
        </p:txBody>
      </p:sp>
      <p:sp>
        <p:nvSpPr>
          <p:cNvPr id="8" name="Rectangle 4"/>
          <p:cNvSpPr>
            <a:spLocks noChangeArrowheads="1"/>
          </p:cNvSpPr>
          <p:nvPr/>
        </p:nvSpPr>
        <p:spPr bwMode="auto">
          <a:xfrm>
            <a:off x="364803" y="684214"/>
            <a:ext cx="4567237" cy="584775"/>
          </a:xfrm>
          <a:prstGeom prst="rect">
            <a:avLst/>
          </a:prstGeom>
          <a:noFill/>
          <a:ln>
            <a:noFill/>
          </a:ln>
          <a:effectLst/>
        </p:spPr>
        <p:txBody>
          <a:bodyPr>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1" name="Rectangle 2"/>
          <p:cNvSpPr>
            <a:spLocks noChangeArrowheads="1"/>
          </p:cNvSpPr>
          <p:nvPr/>
        </p:nvSpPr>
        <p:spPr bwMode="auto">
          <a:xfrm>
            <a:off x="3348658" y="-27382"/>
            <a:ext cx="3527598"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TextBox 12"/>
          <p:cNvSpPr txBox="1"/>
          <p:nvPr/>
        </p:nvSpPr>
        <p:spPr>
          <a:xfrm>
            <a:off x="395536" y="5232682"/>
            <a:ext cx="8208912" cy="1292662"/>
          </a:xfrm>
          <a:prstGeom prst="rect">
            <a:avLst/>
          </a:prstGeom>
          <a:solidFill>
            <a:schemeClr val="accent1">
              <a:lumMod val="40000"/>
              <a:lumOff val="60000"/>
            </a:schemeClr>
          </a:solidFill>
        </p:spPr>
        <p:txBody>
          <a:bodyPr wrap="square" rtlCol="0">
            <a:spAutoFit/>
          </a:bodyPr>
          <a:lstStyle/>
          <a:p>
            <a:pPr>
              <a:lnSpc>
                <a:spcPct val="130000"/>
              </a:lnSpc>
            </a:pPr>
            <a:r>
              <a:rPr lang="zh-CN" altLang="zh-CN" dirty="0" smtClean="0"/>
              <a:t>关于优先级调度算法中的“饥饿”问题，曾经有个有趣的故事，据说，</a:t>
            </a:r>
            <a:r>
              <a:rPr lang="en-US" altLang="zh-CN" dirty="0" smtClean="0"/>
              <a:t>1973</a:t>
            </a:r>
            <a:r>
              <a:rPr lang="zh-CN" altLang="zh-CN" dirty="0" smtClean="0"/>
              <a:t>年工作人员在关闭</a:t>
            </a:r>
            <a:r>
              <a:rPr lang="en-US" altLang="zh-CN" dirty="0" smtClean="0"/>
              <a:t>MIT</a:t>
            </a:r>
            <a:r>
              <a:rPr lang="zh-CN" altLang="zh-CN" dirty="0" smtClean="0"/>
              <a:t>的</a:t>
            </a:r>
            <a:r>
              <a:rPr lang="en-US" altLang="zh-CN" dirty="0" smtClean="0"/>
              <a:t>IBM 7094</a:t>
            </a:r>
            <a:r>
              <a:rPr lang="zh-CN" altLang="zh-CN" dirty="0" smtClean="0"/>
              <a:t>时，发现一个低优先级进程是于</a:t>
            </a:r>
            <a:r>
              <a:rPr lang="en-US" altLang="zh-CN" dirty="0" smtClean="0"/>
              <a:t>1967</a:t>
            </a:r>
            <a:r>
              <a:rPr lang="zh-CN" altLang="zh-CN" dirty="0" smtClean="0"/>
              <a:t>年提交的，但因优先级太低一直未得到运行。</a:t>
            </a:r>
            <a:endParaRPr lang="zh-CN" altLang="en-US" dirty="0"/>
          </a:p>
        </p:txBody>
      </p:sp>
      <p:sp>
        <p:nvSpPr>
          <p:cNvPr id="14" name="椭圆形标注 13"/>
          <p:cNvSpPr/>
          <p:nvPr/>
        </p:nvSpPr>
        <p:spPr bwMode="auto">
          <a:xfrm>
            <a:off x="5364088" y="2348880"/>
            <a:ext cx="2952328" cy="1008112"/>
          </a:xfrm>
          <a:prstGeom prst="wedgeEllipseCallout">
            <a:avLst>
              <a:gd name="adj1" fmla="val -144993"/>
              <a:gd name="adj2" fmla="val 98131"/>
            </a:avLst>
          </a:prstGeom>
          <a:solidFill>
            <a:schemeClr val="accent6">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288290"/>
            <a:r>
              <a:rPr lang="zh-CN" altLang="en-US" dirty="0" smtClean="0"/>
              <a:t>对于低优先级进程会如何？</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ox(in)">
                                      <p:cBhvr>
                                        <p:cTn id="7" dur="500"/>
                                        <p:tgtEl>
                                          <p:spTgt spid="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box(in)">
                                      <p:cBhvr>
                                        <p:cTn id="10" dur="500"/>
                                        <p:tgtEl>
                                          <p:spTgt spid="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barn(inVertical)">
                                      <p:cBhvr>
                                        <p:cTn id="15" dur="5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Effect transition="in" filter="barn(inVertical)">
                                      <p:cBhvr>
                                        <p:cTn id="20" dur="500"/>
                                        <p:tgtEl>
                                          <p:spTgt spid="10">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Effect transition="in" filter="box(in)">
                                      <p:cBhvr>
                                        <p:cTn id="25" dur="500"/>
                                        <p:tgtEl>
                                          <p:spTgt spid="10">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Effect transition="in" filter="box(in)">
                                      <p:cBhvr>
                                        <p:cTn id="30" dur="500"/>
                                        <p:tgtEl>
                                          <p:spTgt spid="10">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box(in)">
                                      <p:cBhvr>
                                        <p:cTn id="35" dur="500"/>
                                        <p:tgtEl>
                                          <p:spTgt spid="10">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ox(in)">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ox(in)">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ChangeArrowheads="1"/>
          </p:cNvSpPr>
          <p:nvPr/>
        </p:nvSpPr>
        <p:spPr bwMode="auto">
          <a:xfrm>
            <a:off x="971600" y="3284986"/>
            <a:ext cx="7346132" cy="2172903"/>
          </a:xfrm>
          <a:prstGeom prst="rect">
            <a:avLst/>
          </a:prstGeom>
          <a:noFill/>
          <a:ln>
            <a:noFill/>
          </a:ln>
          <a:effectLst/>
        </p:spPr>
        <p:txBody>
          <a:bodyPr wrap="square">
            <a:spAutoFit/>
          </a:bodyPr>
          <a:lstStyle/>
          <a:p>
            <a:pPr eaLnBrk="1" hangingPunct="1">
              <a:lnSpc>
                <a:spcPct val="130000"/>
              </a:lnSpc>
              <a:spcBef>
                <a:spcPct val="0"/>
              </a:spcBef>
              <a:defRPr/>
            </a:pPr>
            <a:r>
              <a:rPr kumimoji="1" lang="zh-CN" altLang="en-US" sz="2200" dirty="0" smtClean="0">
                <a:solidFill>
                  <a:schemeClr val="accent5">
                    <a:lumMod val="25000"/>
                  </a:schemeClr>
                </a:solidFill>
                <a:latin typeface="Times New Roman" panose="02020603050405020304" pitchFamily="18" charset="0"/>
              </a:rPr>
              <a:t>动态优先级改变思路：</a:t>
            </a:r>
            <a:endParaRPr kumimoji="1" lang="en-US" altLang="zh-CN" sz="2200" dirty="0" smtClean="0">
              <a:solidFill>
                <a:schemeClr val="accent5">
                  <a:lumMod val="25000"/>
                </a:schemeClr>
              </a:solidFill>
              <a:latin typeface="Times New Roman" panose="02020603050405020304" pitchFamily="18" charset="0"/>
            </a:endParaRPr>
          </a:p>
          <a:p>
            <a:pPr marL="360045" eaLnBrk="1" hangingPunct="1">
              <a:lnSpc>
                <a:spcPct val="130000"/>
              </a:lnSpc>
              <a:spcBef>
                <a:spcPct val="0"/>
              </a:spcBef>
              <a:defRPr/>
            </a:pPr>
            <a:r>
              <a:rPr lang="zh-CN" altLang="en-US" dirty="0" smtClean="0">
                <a:latin typeface="Times New Roman" panose="02020603050405020304" pitchFamily="18" charset="0"/>
              </a:rPr>
              <a:t>   进程</a:t>
            </a:r>
            <a:r>
              <a:rPr lang="zh-CN" altLang="en-US" dirty="0">
                <a:latin typeface="Times New Roman" panose="02020603050405020304" pitchFamily="18" charset="0"/>
              </a:rPr>
              <a:t>使用</a:t>
            </a:r>
            <a:r>
              <a:rPr lang="en-US" altLang="zh-CN" dirty="0">
                <a:latin typeface="Times New Roman" panose="02020603050405020304" pitchFamily="18" charset="0"/>
              </a:rPr>
              <a:t>CPU</a:t>
            </a:r>
            <a:r>
              <a:rPr lang="zh-CN" altLang="en-US" dirty="0">
                <a:latin typeface="Times New Roman" panose="02020603050405020304" pitchFamily="18" charset="0"/>
              </a:rPr>
              <a:t>超过一定数值时，降低</a:t>
            </a:r>
            <a:r>
              <a:rPr lang="zh-CN" altLang="en-US" dirty="0" smtClean="0">
                <a:latin typeface="Times New Roman" panose="02020603050405020304" pitchFamily="18" charset="0"/>
              </a:rPr>
              <a:t>优先级</a:t>
            </a:r>
            <a:endParaRPr lang="en-US" altLang="zh-CN" dirty="0" smtClean="0">
              <a:latin typeface="Times New Roman" panose="02020603050405020304" pitchFamily="18" charset="0"/>
            </a:endParaRPr>
          </a:p>
          <a:p>
            <a:pPr marL="360045" eaLnBrk="1" hangingPunct="1">
              <a:lnSpc>
                <a:spcPct val="130000"/>
              </a:lnSpc>
              <a:spcBef>
                <a:spcPct val="0"/>
              </a:spcBef>
              <a:defRPr/>
            </a:pPr>
            <a:r>
              <a:rPr lang="zh-CN" altLang="en-US" dirty="0" smtClean="0">
                <a:latin typeface="Times New Roman" panose="02020603050405020304" pitchFamily="18" charset="0"/>
              </a:rPr>
              <a:t>   进程</a:t>
            </a:r>
            <a:r>
              <a:rPr lang="en-US" altLang="zh-CN" dirty="0">
                <a:latin typeface="Times New Roman" panose="02020603050405020304" pitchFamily="18" charset="0"/>
              </a:rPr>
              <a:t>I/O</a:t>
            </a:r>
            <a:r>
              <a:rPr lang="zh-CN" altLang="en-US" dirty="0">
                <a:latin typeface="Times New Roman" panose="02020603050405020304" pitchFamily="18" charset="0"/>
              </a:rPr>
              <a:t>操作后，增加</a:t>
            </a:r>
            <a:r>
              <a:rPr lang="zh-CN" altLang="en-US" dirty="0" smtClean="0">
                <a:latin typeface="Times New Roman" panose="02020603050405020304" pitchFamily="18" charset="0"/>
              </a:rPr>
              <a:t>优先级</a:t>
            </a:r>
            <a:endParaRPr lang="en-US" altLang="zh-CN" dirty="0" smtClean="0">
              <a:latin typeface="Times New Roman" panose="02020603050405020304" pitchFamily="18" charset="0"/>
            </a:endParaRPr>
          </a:p>
          <a:p>
            <a:pPr marL="360045" eaLnBrk="1" hangingPunct="1">
              <a:lnSpc>
                <a:spcPct val="130000"/>
              </a:lnSpc>
              <a:spcBef>
                <a:spcPct val="0"/>
              </a:spcBef>
              <a:defRPr/>
            </a:pPr>
            <a:r>
              <a:rPr lang="zh-CN" altLang="en-US" dirty="0" smtClean="0">
                <a:latin typeface="Times New Roman" panose="02020603050405020304" pitchFamily="18" charset="0"/>
              </a:rPr>
              <a:t>   进程</a:t>
            </a:r>
            <a:r>
              <a:rPr lang="zh-CN" altLang="en-US" dirty="0">
                <a:latin typeface="Times New Roman" panose="02020603050405020304" pitchFamily="18" charset="0"/>
              </a:rPr>
              <a:t>等待时间超过一定数值时，提高优先级</a:t>
            </a:r>
            <a:endParaRPr lang="zh-CN" altLang="en-US" dirty="0">
              <a:latin typeface="Times New Roman" panose="02020603050405020304" pitchFamily="18" charset="0"/>
            </a:endParaRPr>
          </a:p>
          <a:p>
            <a:pPr marL="0" lvl="1" eaLnBrk="1" hangingPunct="1">
              <a:lnSpc>
                <a:spcPct val="130000"/>
              </a:lnSpc>
              <a:spcBef>
                <a:spcPct val="0"/>
              </a:spcBef>
              <a:defRPr/>
            </a:pPr>
            <a:r>
              <a:rPr lang="zh-CN" altLang="en-US" sz="2200" dirty="0">
                <a:solidFill>
                  <a:schemeClr val="accent5">
                    <a:lumMod val="25000"/>
                  </a:schemeClr>
                </a:solidFill>
                <a:latin typeface="Arial" panose="020B0604020202020204" pitchFamily="34" charset="0"/>
              </a:rPr>
              <a:t> </a:t>
            </a:r>
            <a:r>
              <a:rPr lang="zh-CN" altLang="en-US" sz="2200" dirty="0" smtClean="0">
                <a:solidFill>
                  <a:schemeClr val="accent5">
                    <a:lumMod val="25000"/>
                  </a:schemeClr>
                </a:solidFill>
                <a:latin typeface="Arial" panose="020B0604020202020204" pitchFamily="34" charset="0"/>
              </a:rPr>
              <a:t>优点</a:t>
            </a:r>
            <a:r>
              <a:rPr lang="zh-CN" altLang="en-US" sz="2200" dirty="0">
                <a:solidFill>
                  <a:schemeClr val="accent5">
                    <a:lumMod val="25000"/>
                  </a:schemeClr>
                </a:solidFill>
                <a:latin typeface="Arial" panose="020B0604020202020204" pitchFamily="34" charset="0"/>
              </a:rPr>
              <a:t>：</a:t>
            </a:r>
            <a:r>
              <a:rPr lang="zh-CN" altLang="en-US" dirty="0">
                <a:latin typeface="Arial" panose="020B0604020202020204" pitchFamily="34" charset="0"/>
              </a:rPr>
              <a:t>可防止一个进程长期垄断或长期等待</a:t>
            </a:r>
            <a:r>
              <a:rPr lang="en-US" altLang="zh-CN" dirty="0">
                <a:latin typeface="Arial" panose="020B0604020202020204" pitchFamily="34" charset="0"/>
              </a:rPr>
              <a:t>CPU</a:t>
            </a:r>
            <a:endParaRPr kumimoji="1" lang="zh-CN" altLang="en-US" dirty="0">
              <a:solidFill>
                <a:srgbClr val="017DED"/>
              </a:solidFill>
              <a:latin typeface="Times New Roman" panose="02020603050405020304" pitchFamily="18" charset="0"/>
            </a:endParaRPr>
          </a:p>
        </p:txBody>
      </p:sp>
      <p:sp>
        <p:nvSpPr>
          <p:cNvPr id="8" name="Rectangle 5"/>
          <p:cNvSpPr>
            <a:spLocks noChangeArrowheads="1"/>
          </p:cNvSpPr>
          <p:nvPr/>
        </p:nvSpPr>
        <p:spPr bwMode="auto">
          <a:xfrm>
            <a:off x="466849" y="1268760"/>
            <a:ext cx="3817119" cy="523220"/>
          </a:xfrm>
          <a:prstGeom prst="rect">
            <a:avLst/>
          </a:prstGeom>
          <a:noFill/>
          <a:ln>
            <a:noFill/>
          </a:ln>
          <a:effectLst/>
        </p:spPr>
        <p:txBody>
          <a:bodyPr wrap="square">
            <a:spAutoFit/>
          </a:bodyPr>
          <a:lstStyle/>
          <a:p>
            <a:pPr eaLnBrk="1" hangingPunct="1">
              <a:spcBef>
                <a:spcPct val="0"/>
              </a:spcBef>
              <a:defRPr/>
            </a:pPr>
            <a:r>
              <a:rPr kumimoji="1" lang="en-US" altLang="zh-CN" sz="2800" dirty="0" smtClean="0">
                <a:solidFill>
                  <a:srgbClr val="CC33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4. </a:t>
            </a:r>
            <a:r>
              <a:rPr kumimoji="1" lang="zh-CN" altLang="en-US" sz="2800" dirty="0" smtClean="0">
                <a:solidFill>
                  <a:srgbClr val="CC3300"/>
                </a:solidFill>
                <a:latin typeface="Times New Roman" panose="02020603050405020304" pitchFamily="18" charset="0"/>
                <a:sym typeface="Webdings" panose="05030102010509060703" pitchFamily="18" charset="2"/>
              </a:rPr>
              <a:t>优先级调度</a:t>
            </a:r>
            <a:r>
              <a:rPr kumimoji="1" lang="zh-CN" altLang="en-US" sz="2800" dirty="0">
                <a:solidFill>
                  <a:srgbClr val="CC3300"/>
                </a:solidFill>
                <a:latin typeface="Times New Roman" panose="02020603050405020304" pitchFamily="18" charset="0"/>
                <a:sym typeface="Webdings" panose="05030102010509060703" pitchFamily="18" charset="2"/>
              </a:rPr>
              <a:t>算法</a:t>
            </a:r>
            <a:endParaRPr kumimoji="1" lang="en-US" altLang="zh-CN" sz="2800" dirty="0">
              <a:solidFill>
                <a:srgbClr val="CC3300"/>
              </a:solidFill>
              <a:latin typeface="Times New Roman" panose="02020603050405020304" pitchFamily="18" charset="0"/>
              <a:sym typeface="Webdings" panose="05030102010509060703" pitchFamily="18" charset="2"/>
            </a:endParaRPr>
          </a:p>
        </p:txBody>
      </p:sp>
      <p:sp>
        <p:nvSpPr>
          <p:cNvPr id="11" name="Rectangle 4"/>
          <p:cNvSpPr>
            <a:spLocks noChangeArrowheads="1"/>
          </p:cNvSpPr>
          <p:nvPr/>
        </p:nvSpPr>
        <p:spPr bwMode="auto">
          <a:xfrm>
            <a:off x="364803" y="684214"/>
            <a:ext cx="4567237" cy="584775"/>
          </a:xfrm>
          <a:prstGeom prst="rect">
            <a:avLst/>
          </a:prstGeom>
          <a:noFill/>
          <a:ln>
            <a:noFill/>
          </a:ln>
          <a:effectLst/>
        </p:spPr>
        <p:txBody>
          <a:bodyPr>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2" name="Rectangle 2"/>
          <p:cNvSpPr>
            <a:spLocks noChangeArrowheads="1"/>
          </p:cNvSpPr>
          <p:nvPr/>
        </p:nvSpPr>
        <p:spPr bwMode="auto">
          <a:xfrm>
            <a:off x="3348658" y="-27382"/>
            <a:ext cx="3527598"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3"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 name="Rectangle 13"/>
          <p:cNvSpPr>
            <a:spLocks noChangeArrowheads="1"/>
          </p:cNvSpPr>
          <p:nvPr/>
        </p:nvSpPr>
        <p:spPr bwMode="auto">
          <a:xfrm>
            <a:off x="395536" y="1844825"/>
            <a:ext cx="8496944" cy="1452705"/>
          </a:xfrm>
          <a:prstGeom prst="rect">
            <a:avLst/>
          </a:prstGeom>
          <a:noFill/>
          <a:ln>
            <a:noFill/>
          </a:ln>
          <a:effectLst/>
        </p:spPr>
        <p:txBody>
          <a:bodyPr wrap="square">
            <a:spAutoFit/>
          </a:bodyPr>
          <a:lstStyle/>
          <a:p>
            <a:pPr eaLnBrk="1" hangingPunct="1">
              <a:lnSpc>
                <a:spcPct val="130000"/>
              </a:lnSpc>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zh-CN" altLang="en-US" sz="2400" dirty="0" smtClean="0">
                <a:solidFill>
                  <a:srgbClr val="7030A0"/>
                </a:solidFill>
                <a:latin typeface="+mn-ea"/>
                <a:ea typeface="+mn-ea"/>
              </a:rPr>
              <a:t>优先级的</a:t>
            </a:r>
            <a:r>
              <a:rPr kumimoji="1" lang="zh-CN" altLang="en-US" sz="2400" dirty="0">
                <a:solidFill>
                  <a:srgbClr val="7030A0"/>
                </a:solidFill>
                <a:latin typeface="+mn-ea"/>
                <a:ea typeface="+mn-ea"/>
              </a:rPr>
              <a:t>设计方法</a:t>
            </a:r>
            <a:r>
              <a:rPr kumimoji="1" lang="zh-CN" altLang="en-US" sz="2400" dirty="0" smtClean="0">
                <a:solidFill>
                  <a:srgbClr val="7030A0"/>
                </a:solidFill>
                <a:latin typeface="+mn-ea"/>
                <a:ea typeface="+mn-ea"/>
              </a:rPr>
              <a:t>：</a:t>
            </a:r>
            <a:endParaRPr kumimoji="1" lang="en-US" altLang="zh-CN" sz="2400" dirty="0">
              <a:latin typeface="+mn-ea"/>
              <a:ea typeface="+mn-ea"/>
            </a:endParaRPr>
          </a:p>
          <a:p>
            <a:pPr marL="504190" eaLnBrk="1" hangingPunct="1">
              <a:lnSpc>
                <a:spcPct val="130000"/>
              </a:lnSpc>
              <a:spcBef>
                <a:spcPct val="0"/>
              </a:spcBef>
              <a:buFont typeface="Wingdings" panose="05000000000000000000" pitchFamily="2" charset="2"/>
              <a:buChar char="l"/>
              <a:defRPr/>
            </a:pPr>
            <a:r>
              <a:rPr kumimoji="1" lang="zh-CN" altLang="en-US" sz="2200" dirty="0" smtClean="0">
                <a:solidFill>
                  <a:srgbClr val="FF0000"/>
                </a:solidFill>
                <a:latin typeface="Times New Roman" panose="02020603050405020304" pitchFamily="18" charset="0"/>
              </a:rPr>
              <a:t> 动态优先级：</a:t>
            </a:r>
            <a:endParaRPr kumimoji="1" lang="en-US" altLang="zh-CN" sz="2200" dirty="0" smtClean="0">
              <a:solidFill>
                <a:srgbClr val="FF0000"/>
              </a:solidFill>
              <a:latin typeface="Times New Roman" panose="02020603050405020304" pitchFamily="18" charset="0"/>
            </a:endParaRPr>
          </a:p>
          <a:p>
            <a:pPr marL="504190" eaLnBrk="1" hangingPunct="1">
              <a:lnSpc>
                <a:spcPct val="130000"/>
              </a:lnSpc>
              <a:spcBef>
                <a:spcPct val="0"/>
              </a:spcBef>
              <a:defRPr/>
            </a:pPr>
            <a:r>
              <a:rPr kumimoji="1" lang="en-US" altLang="zh-CN" sz="2200" dirty="0" smtClean="0">
                <a:solidFill>
                  <a:srgbClr val="FF0000"/>
                </a:solidFill>
                <a:latin typeface="Times New Roman" panose="02020603050405020304" pitchFamily="18" charset="0"/>
              </a:rPr>
              <a:t>    </a:t>
            </a:r>
            <a:r>
              <a:rPr lang="zh-CN" altLang="en-US" dirty="0" smtClean="0">
                <a:latin typeface="Arial" panose="020B0604020202020204" pitchFamily="34" charset="0"/>
              </a:rPr>
              <a:t>进程创建时赋一个优先级初值，运行期间动态调整其权值。</a:t>
            </a:r>
            <a:endParaRPr kumimoji="1" lang="zh-CN" altLang="en-US"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ox(in)">
                                      <p:cBhvr>
                                        <p:cTn id="15" dur="500"/>
                                        <p:tgtEl>
                                          <p:spTgt spid="7">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box(in)">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box(in)">
                                      <p:cBhvr>
                                        <p:cTn id="2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5"/>
          <p:cNvSpPr>
            <a:spLocks noChangeArrowheads="1"/>
          </p:cNvSpPr>
          <p:nvPr/>
        </p:nvSpPr>
        <p:spPr bwMode="auto">
          <a:xfrm>
            <a:off x="362521" y="1268762"/>
            <a:ext cx="4641527" cy="461665"/>
          </a:xfrm>
          <a:prstGeom prst="rect">
            <a:avLst/>
          </a:prstGeom>
          <a:noFill/>
          <a:ln>
            <a:noFill/>
          </a:ln>
          <a:effectLst/>
        </p:spPr>
        <p:txBody>
          <a:bodyPr wrap="square">
            <a:spAutoFit/>
          </a:bodyPr>
          <a:lstStyle/>
          <a:p>
            <a:pPr eaLnBrk="1" hangingPunct="1">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zh-CN" altLang="en-US" sz="2400" dirty="0" smtClean="0">
                <a:solidFill>
                  <a:srgbClr val="7030A0"/>
                </a:solidFill>
                <a:latin typeface="+mn-ea"/>
                <a:ea typeface="+mn-ea"/>
              </a:rPr>
              <a:t>优先级算法</a:t>
            </a:r>
            <a:r>
              <a:rPr kumimoji="1" lang="zh-CN" altLang="en-US" sz="2400" dirty="0">
                <a:solidFill>
                  <a:srgbClr val="7030A0"/>
                </a:solidFill>
                <a:latin typeface="+mn-ea"/>
                <a:ea typeface="+mn-ea"/>
              </a:rPr>
              <a:t>举例：</a:t>
            </a:r>
            <a:endParaRPr kumimoji="1" lang="zh-CN" altLang="en-US" sz="2400" dirty="0">
              <a:solidFill>
                <a:srgbClr val="7030A0"/>
              </a:solidFill>
              <a:latin typeface="Times New Roman" panose="02020603050405020304" pitchFamily="18" charset="0"/>
            </a:endParaRPr>
          </a:p>
        </p:txBody>
      </p:sp>
      <p:sp>
        <p:nvSpPr>
          <p:cNvPr id="8" name="Rectangle 2"/>
          <p:cNvSpPr txBox="1">
            <a:spLocks noChangeArrowheads="1"/>
          </p:cNvSpPr>
          <p:nvPr/>
        </p:nvSpPr>
        <p:spPr>
          <a:xfrm>
            <a:off x="323529" y="1772816"/>
            <a:ext cx="8529637" cy="1314451"/>
          </a:xfrm>
          <a:prstGeom prst="rect">
            <a:avLst/>
          </a:prstGeom>
        </p:spPr>
        <p:txBody>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5pPr>
            <a:lvl6pPr marL="4572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6pPr>
            <a:lvl7pPr marL="9144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7pPr>
            <a:lvl8pPr marL="13716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8pPr>
            <a:lvl9pPr marL="18288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9pPr>
          </a:lstStyle>
          <a:p>
            <a:pPr>
              <a:lnSpc>
                <a:spcPct val="115000"/>
              </a:lnSpc>
              <a:defRPr/>
            </a:pPr>
            <a:r>
              <a:rPr lang="zh-CN" altLang="en-US" sz="2400" dirty="0" smtClean="0">
                <a:solidFill>
                  <a:schemeClr val="tx1"/>
                </a:solidFill>
                <a:latin typeface="+mn-ea"/>
                <a:ea typeface="+mn-ea"/>
              </a:rPr>
              <a:t>例： 有</a:t>
            </a:r>
            <a:r>
              <a:rPr lang="en-US" altLang="zh-CN" sz="2400" dirty="0" smtClean="0">
                <a:solidFill>
                  <a:schemeClr val="tx1"/>
                </a:solidFill>
                <a:latin typeface="+mn-ea"/>
                <a:ea typeface="+mn-ea"/>
              </a:rPr>
              <a:t>5</a:t>
            </a:r>
            <a:r>
              <a:rPr lang="zh-CN" altLang="en-US" sz="2400" dirty="0" smtClean="0">
                <a:solidFill>
                  <a:schemeClr val="tx1"/>
                </a:solidFill>
                <a:latin typeface="+mn-ea"/>
                <a:ea typeface="+mn-ea"/>
              </a:rPr>
              <a:t>个进程</a:t>
            </a:r>
            <a:r>
              <a:rPr lang="en-US" altLang="zh-CN" sz="2400" dirty="0" smtClean="0">
                <a:solidFill>
                  <a:schemeClr val="tx1"/>
                </a:solidFill>
                <a:latin typeface="+mn-ea"/>
                <a:ea typeface="+mn-ea"/>
              </a:rPr>
              <a:t>P1</a:t>
            </a:r>
            <a:r>
              <a:rPr lang="zh-CN" altLang="en-US" sz="2400" dirty="0" smtClean="0">
                <a:solidFill>
                  <a:schemeClr val="tx1"/>
                </a:solidFill>
                <a:latin typeface="+mn-ea"/>
                <a:ea typeface="+mn-ea"/>
              </a:rPr>
              <a:t>、</a:t>
            </a:r>
            <a:r>
              <a:rPr lang="en-US" altLang="zh-CN" sz="2400" dirty="0" smtClean="0">
                <a:solidFill>
                  <a:schemeClr val="tx1"/>
                </a:solidFill>
                <a:latin typeface="+mn-ea"/>
                <a:ea typeface="+mn-ea"/>
              </a:rPr>
              <a:t>P2</a:t>
            </a:r>
            <a:r>
              <a:rPr lang="zh-CN" altLang="en-US" sz="2400" dirty="0" smtClean="0">
                <a:solidFill>
                  <a:schemeClr val="tx1"/>
                </a:solidFill>
                <a:latin typeface="+mn-ea"/>
                <a:ea typeface="+mn-ea"/>
              </a:rPr>
              <a:t>、</a:t>
            </a:r>
            <a:r>
              <a:rPr lang="en-US" altLang="zh-CN" sz="2400" dirty="0" smtClean="0">
                <a:solidFill>
                  <a:schemeClr val="tx1"/>
                </a:solidFill>
                <a:latin typeface="+mn-ea"/>
                <a:ea typeface="+mn-ea"/>
              </a:rPr>
              <a:t>P3</a:t>
            </a:r>
            <a:r>
              <a:rPr lang="zh-CN" altLang="en-US" sz="2400" dirty="0" smtClean="0">
                <a:solidFill>
                  <a:schemeClr val="tx1"/>
                </a:solidFill>
                <a:latin typeface="+mn-ea"/>
                <a:ea typeface="+mn-ea"/>
              </a:rPr>
              <a:t>、</a:t>
            </a:r>
            <a:r>
              <a:rPr lang="en-US" altLang="zh-CN" sz="2400" dirty="0" smtClean="0">
                <a:solidFill>
                  <a:schemeClr val="tx1"/>
                </a:solidFill>
                <a:latin typeface="+mn-ea"/>
                <a:ea typeface="+mn-ea"/>
              </a:rPr>
              <a:t>P4</a:t>
            </a:r>
            <a:r>
              <a:rPr lang="zh-CN" altLang="en-US" sz="2400" dirty="0" smtClean="0">
                <a:solidFill>
                  <a:schemeClr val="tx1"/>
                </a:solidFill>
                <a:latin typeface="+mn-ea"/>
                <a:ea typeface="+mn-ea"/>
              </a:rPr>
              <a:t>、</a:t>
            </a:r>
            <a:r>
              <a:rPr lang="en-US" altLang="zh-CN" sz="2400" dirty="0" smtClean="0">
                <a:solidFill>
                  <a:schemeClr val="tx1"/>
                </a:solidFill>
                <a:latin typeface="+mn-ea"/>
                <a:ea typeface="+mn-ea"/>
              </a:rPr>
              <a:t>P5</a:t>
            </a:r>
            <a:r>
              <a:rPr lang="zh-CN" altLang="en-US" sz="2400" dirty="0" smtClean="0">
                <a:solidFill>
                  <a:schemeClr val="tx1"/>
                </a:solidFill>
                <a:latin typeface="+mn-ea"/>
                <a:ea typeface="+mn-ea"/>
              </a:rPr>
              <a:t>，它们同时依次进入就绪队列，其静态优先级和需要的处理机时间如下所示， 采用非抢占式的调度方式，给出调度顺序，并计算平均周转时间。</a:t>
            </a:r>
            <a:endParaRPr lang="zh-CN" altLang="en-US" sz="2400" dirty="0" smtClean="0">
              <a:solidFill>
                <a:schemeClr val="tx1"/>
              </a:solidFill>
              <a:latin typeface="+mn-ea"/>
              <a:ea typeface="+mn-ea"/>
            </a:endParaRPr>
          </a:p>
        </p:txBody>
      </p:sp>
      <p:sp>
        <p:nvSpPr>
          <p:cNvPr id="11" name="Rectangle 3"/>
          <p:cNvSpPr txBox="1">
            <a:spLocks noChangeArrowheads="1"/>
          </p:cNvSpPr>
          <p:nvPr/>
        </p:nvSpPr>
        <p:spPr bwMode="auto">
          <a:xfrm>
            <a:off x="807593" y="3284984"/>
            <a:ext cx="7292801" cy="3312368"/>
          </a:xfrm>
          <a:prstGeom prst="rect">
            <a:avLst/>
          </a:prstGeom>
          <a:noFill/>
          <a:ln w="9525">
            <a:noFill/>
            <a:miter lim="800000"/>
          </a:ln>
        </p:spPr>
        <p:txBody>
          <a:bodyPr/>
          <a:lstStyle/>
          <a:p>
            <a:pPr marL="342900" indent="-342900"/>
            <a:r>
              <a:rPr lang="zh-CN" altLang="en-US" sz="2400" dirty="0">
                <a:solidFill>
                  <a:srgbClr val="000000"/>
                </a:solidFill>
                <a:latin typeface="宋体" panose="02010600030101010101" pitchFamily="2" charset="-122"/>
              </a:rPr>
              <a:t>进程     处理机时间</a:t>
            </a:r>
            <a:r>
              <a:rPr lang="zh-CN" altLang="en-US" sz="2400" dirty="0">
                <a:solidFill>
                  <a:srgbClr val="000000"/>
                </a:solidFill>
                <a:latin typeface="宋体" panose="02010600030101010101" pitchFamily="2" charset="-122"/>
                <a:cs typeface="Times New Roman" panose="02020603050405020304" pitchFamily="18" charset="0"/>
              </a:rPr>
              <a:t>     </a:t>
            </a:r>
            <a:r>
              <a:rPr lang="zh-CN" altLang="en-US" sz="2400" dirty="0" smtClean="0">
                <a:solidFill>
                  <a:srgbClr val="000000"/>
                </a:solidFill>
                <a:latin typeface="宋体" panose="02010600030101010101" pitchFamily="2" charset="-122"/>
              </a:rPr>
              <a:t>优先级</a:t>
            </a:r>
            <a:endParaRPr lang="zh-CN" altLang="en-US" sz="2400" dirty="0">
              <a:solidFill>
                <a:srgbClr val="000000"/>
              </a:solidFill>
              <a:latin typeface="宋体" panose="02010600030101010101" pitchFamily="2" charset="-122"/>
              <a:cs typeface="Times New Roman" panose="02020603050405020304" pitchFamily="18" charset="0"/>
            </a:endParaRPr>
          </a:p>
          <a:p>
            <a:pPr marL="342900" indent="-342900" algn="just"/>
            <a:r>
              <a:rPr lang="en-US" altLang="zh-CN" sz="2400" dirty="0">
                <a:solidFill>
                  <a:srgbClr val="000000"/>
                </a:solidFill>
                <a:latin typeface="宋体" panose="02010600030101010101" pitchFamily="2" charset="-122"/>
                <a:cs typeface="Times New Roman" panose="02020603050405020304" pitchFamily="18" charset="0"/>
              </a:rPr>
              <a:t>P1           10            3</a:t>
            </a:r>
            <a:endParaRPr lang="en-US" altLang="zh-CN" sz="2400" dirty="0">
              <a:solidFill>
                <a:srgbClr val="000000"/>
              </a:solidFill>
              <a:latin typeface="宋体" panose="02010600030101010101" pitchFamily="2" charset="-122"/>
              <a:cs typeface="Times New Roman" panose="02020603050405020304" pitchFamily="18" charset="0"/>
            </a:endParaRPr>
          </a:p>
          <a:p>
            <a:pPr marL="342900" indent="-342900" algn="just"/>
            <a:r>
              <a:rPr lang="en-US" altLang="zh-CN" sz="2400" dirty="0">
                <a:solidFill>
                  <a:srgbClr val="000000"/>
                </a:solidFill>
                <a:latin typeface="宋体" panose="02010600030101010101" pitchFamily="2" charset="-122"/>
                <a:cs typeface="Times New Roman" panose="02020603050405020304" pitchFamily="18" charset="0"/>
              </a:rPr>
              <a:t>P2            1            1</a:t>
            </a:r>
            <a:endParaRPr lang="en-US" altLang="zh-CN" sz="2400" dirty="0">
              <a:solidFill>
                <a:srgbClr val="000000"/>
              </a:solidFill>
              <a:latin typeface="宋体" panose="02010600030101010101" pitchFamily="2" charset="-122"/>
              <a:cs typeface="Times New Roman" panose="02020603050405020304" pitchFamily="18" charset="0"/>
            </a:endParaRPr>
          </a:p>
          <a:p>
            <a:pPr marL="342900" indent="-342900" algn="just"/>
            <a:r>
              <a:rPr lang="en-US" altLang="zh-CN" sz="2400" dirty="0">
                <a:solidFill>
                  <a:srgbClr val="000000"/>
                </a:solidFill>
                <a:latin typeface="宋体" panose="02010600030101010101" pitchFamily="2" charset="-122"/>
                <a:cs typeface="Times New Roman" panose="02020603050405020304" pitchFamily="18" charset="0"/>
              </a:rPr>
              <a:t>P3            2            3</a:t>
            </a:r>
            <a:endParaRPr lang="en-US" altLang="zh-CN" sz="2400" dirty="0">
              <a:solidFill>
                <a:srgbClr val="000000"/>
              </a:solidFill>
              <a:latin typeface="宋体" panose="02010600030101010101" pitchFamily="2" charset="-122"/>
              <a:cs typeface="Times New Roman" panose="02020603050405020304" pitchFamily="18" charset="0"/>
            </a:endParaRPr>
          </a:p>
          <a:p>
            <a:pPr marL="342900" indent="-342900" algn="just"/>
            <a:r>
              <a:rPr lang="en-US" altLang="zh-CN" sz="2400" dirty="0">
                <a:solidFill>
                  <a:srgbClr val="000000"/>
                </a:solidFill>
                <a:latin typeface="宋体" panose="02010600030101010101" pitchFamily="2" charset="-122"/>
                <a:cs typeface="Times New Roman" panose="02020603050405020304" pitchFamily="18" charset="0"/>
              </a:rPr>
              <a:t>P4            1            4</a:t>
            </a:r>
            <a:endParaRPr lang="en-US" altLang="zh-CN" sz="2400" dirty="0">
              <a:solidFill>
                <a:srgbClr val="000000"/>
              </a:solidFill>
              <a:latin typeface="宋体" panose="02010600030101010101" pitchFamily="2" charset="-122"/>
              <a:cs typeface="Times New Roman" panose="02020603050405020304" pitchFamily="18" charset="0"/>
            </a:endParaRPr>
          </a:p>
          <a:p>
            <a:pPr marL="342900" indent="-342900"/>
            <a:r>
              <a:rPr lang="en-US" altLang="zh-CN" sz="2400" dirty="0">
                <a:solidFill>
                  <a:srgbClr val="000000"/>
                </a:solidFill>
                <a:latin typeface="宋体" panose="02010600030101010101" pitchFamily="2" charset="-122"/>
                <a:cs typeface="Times New Roman" panose="02020603050405020304" pitchFamily="18" charset="0"/>
              </a:rPr>
              <a:t>P5            5            2</a:t>
            </a:r>
            <a:r>
              <a:rPr lang="en-US" altLang="zh-CN" sz="2400" dirty="0">
                <a:solidFill>
                  <a:srgbClr val="000000"/>
                </a:solidFill>
              </a:rPr>
              <a:t> </a:t>
            </a:r>
            <a:endParaRPr lang="en-US" altLang="zh-CN" sz="2400" dirty="0">
              <a:solidFill>
                <a:srgbClr val="000000"/>
              </a:solidFill>
            </a:endParaRPr>
          </a:p>
          <a:p>
            <a:pPr marL="342900" indent="-342900"/>
            <a:r>
              <a:rPr lang="zh-CN" altLang="en-US" sz="2800" dirty="0">
                <a:solidFill>
                  <a:srgbClr val="FF7C80"/>
                </a:solidFill>
              </a:rPr>
              <a:t>调度顺序：</a:t>
            </a:r>
            <a:r>
              <a:rPr lang="zh-CN" altLang="en-US" sz="2800" dirty="0">
                <a:solidFill>
                  <a:srgbClr val="000000"/>
                </a:solidFill>
              </a:rPr>
              <a:t> </a:t>
            </a:r>
            <a:r>
              <a:rPr lang="en-US" altLang="zh-CN" sz="2800" dirty="0" smtClean="0">
                <a:solidFill>
                  <a:srgbClr val="0000FF"/>
                </a:solidFill>
              </a:rPr>
              <a:t>P2</a:t>
            </a:r>
            <a:r>
              <a:rPr lang="en-US" altLang="zh-CN" sz="2800" dirty="0" smtClean="0">
                <a:solidFill>
                  <a:srgbClr val="0000FF"/>
                </a:solidFill>
                <a:latin typeface="宋体" panose="02010600030101010101" pitchFamily="2" charset="-122"/>
              </a:rPr>
              <a:t>→</a:t>
            </a:r>
            <a:r>
              <a:rPr lang="en-US" altLang="zh-CN" sz="2800" dirty="0" smtClean="0">
                <a:solidFill>
                  <a:srgbClr val="0000FF"/>
                </a:solidFill>
              </a:rPr>
              <a:t>P5</a:t>
            </a:r>
            <a:r>
              <a:rPr lang="en-US" altLang="zh-CN" sz="2800" dirty="0" smtClean="0">
                <a:solidFill>
                  <a:srgbClr val="0000FF"/>
                </a:solidFill>
                <a:latin typeface="宋体" panose="02010600030101010101" pitchFamily="2" charset="-122"/>
              </a:rPr>
              <a:t>→</a:t>
            </a:r>
            <a:r>
              <a:rPr lang="en-US" altLang="zh-CN" sz="2800" dirty="0" smtClean="0">
                <a:solidFill>
                  <a:srgbClr val="0000FF"/>
                </a:solidFill>
              </a:rPr>
              <a:t>P1</a:t>
            </a:r>
            <a:r>
              <a:rPr lang="en-US" altLang="zh-CN" sz="2800" dirty="0" smtClean="0">
                <a:solidFill>
                  <a:srgbClr val="0000FF"/>
                </a:solidFill>
                <a:latin typeface="宋体" panose="02010600030101010101" pitchFamily="2" charset="-122"/>
              </a:rPr>
              <a:t>→</a:t>
            </a:r>
            <a:r>
              <a:rPr lang="en-US" altLang="zh-CN" sz="2800" dirty="0" smtClean="0">
                <a:solidFill>
                  <a:srgbClr val="0000FF"/>
                </a:solidFill>
              </a:rPr>
              <a:t>P3</a:t>
            </a:r>
            <a:r>
              <a:rPr lang="en-US" altLang="zh-CN" sz="2800" dirty="0" smtClean="0">
                <a:solidFill>
                  <a:srgbClr val="0000FF"/>
                </a:solidFill>
                <a:latin typeface="宋体" panose="02010600030101010101" pitchFamily="2" charset="-122"/>
              </a:rPr>
              <a:t>→</a:t>
            </a:r>
            <a:r>
              <a:rPr lang="en-US" altLang="zh-CN" sz="2800" dirty="0" smtClean="0">
                <a:solidFill>
                  <a:srgbClr val="0000FF"/>
                </a:solidFill>
              </a:rPr>
              <a:t>P4</a:t>
            </a:r>
            <a:endParaRPr lang="zh-CN" altLang="en-US" sz="2800" dirty="0">
              <a:solidFill>
                <a:srgbClr val="0000FF"/>
              </a:solidFill>
            </a:endParaRPr>
          </a:p>
        </p:txBody>
      </p:sp>
      <p:sp>
        <p:nvSpPr>
          <p:cNvPr id="7" name="Rectangle 5"/>
          <p:cNvSpPr>
            <a:spLocks noChangeArrowheads="1"/>
          </p:cNvSpPr>
          <p:nvPr/>
        </p:nvSpPr>
        <p:spPr bwMode="auto">
          <a:xfrm>
            <a:off x="466849" y="692696"/>
            <a:ext cx="3817119" cy="523220"/>
          </a:xfrm>
          <a:prstGeom prst="rect">
            <a:avLst/>
          </a:prstGeom>
          <a:noFill/>
          <a:ln>
            <a:noFill/>
          </a:ln>
          <a:effectLst/>
        </p:spPr>
        <p:txBody>
          <a:bodyPr wrap="square">
            <a:spAutoFit/>
          </a:bodyPr>
          <a:lstStyle/>
          <a:p>
            <a:pPr eaLnBrk="1" hangingPunct="1">
              <a:spcBef>
                <a:spcPct val="0"/>
              </a:spcBef>
              <a:defRPr/>
            </a:pPr>
            <a:r>
              <a:rPr kumimoji="1" lang="en-US" altLang="zh-CN" sz="2800" dirty="0" smtClean="0">
                <a:solidFill>
                  <a:srgbClr val="CC33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4. </a:t>
            </a:r>
            <a:r>
              <a:rPr kumimoji="1" lang="zh-CN" altLang="en-US" sz="2800" dirty="0" smtClean="0">
                <a:solidFill>
                  <a:srgbClr val="CC3300"/>
                </a:solidFill>
                <a:latin typeface="Times New Roman" panose="02020603050405020304" pitchFamily="18" charset="0"/>
                <a:sym typeface="Webdings" panose="05030102010509060703" pitchFamily="18" charset="2"/>
              </a:rPr>
              <a:t>优先级调度</a:t>
            </a:r>
            <a:r>
              <a:rPr kumimoji="1" lang="zh-CN" altLang="en-US" sz="2800" dirty="0">
                <a:solidFill>
                  <a:srgbClr val="CC3300"/>
                </a:solidFill>
                <a:latin typeface="Times New Roman" panose="02020603050405020304" pitchFamily="18" charset="0"/>
                <a:sym typeface="Webdings" panose="05030102010509060703" pitchFamily="18" charset="2"/>
              </a:rPr>
              <a:t>算法</a:t>
            </a:r>
            <a:endParaRPr kumimoji="1" lang="en-US" altLang="zh-CN" sz="2800" dirty="0">
              <a:solidFill>
                <a:srgbClr val="CC3300"/>
              </a:solidFill>
              <a:latin typeface="Times New Roman" panose="02020603050405020304" pitchFamily="18" charset="0"/>
              <a:sym typeface="Webdings" panose="05030102010509060703" pitchFamily="18" charset="2"/>
            </a:endParaRPr>
          </a:p>
        </p:txBody>
      </p:sp>
      <p:sp>
        <p:nvSpPr>
          <p:cNvPr id="10" name="Rectangle 4"/>
          <p:cNvSpPr>
            <a:spLocks noChangeArrowheads="1"/>
          </p:cNvSpPr>
          <p:nvPr/>
        </p:nvSpPr>
        <p:spPr bwMode="auto">
          <a:xfrm>
            <a:off x="3893197" y="36489"/>
            <a:ext cx="3559125"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animEffect transition="in" filter="box(in)">
                                      <p:cBhvr>
                                        <p:cTn id="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5"/>
          <p:cNvSpPr>
            <a:spLocks noChangeArrowheads="1"/>
          </p:cNvSpPr>
          <p:nvPr/>
        </p:nvSpPr>
        <p:spPr bwMode="auto">
          <a:xfrm>
            <a:off x="467544" y="1772817"/>
            <a:ext cx="4176464" cy="461665"/>
          </a:xfrm>
          <a:prstGeom prst="rect">
            <a:avLst/>
          </a:prstGeom>
          <a:noFill/>
          <a:ln>
            <a:noFill/>
          </a:ln>
          <a:effectLst/>
        </p:spPr>
        <p:txBody>
          <a:bodyPr wrap="square">
            <a:spAutoFit/>
          </a:bodyPr>
          <a:lstStyle/>
          <a:p>
            <a:pPr eaLnBrk="1" hangingPunct="1">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zh-CN" altLang="en-US" sz="2400" dirty="0" smtClean="0">
                <a:solidFill>
                  <a:srgbClr val="7030A0"/>
                </a:solidFill>
                <a:latin typeface="Times New Roman" panose="02020603050405020304" pitchFamily="18" charset="0"/>
                <a:sym typeface="Webdings" panose="05030102010509060703" pitchFamily="18" charset="2"/>
              </a:rPr>
              <a:t>早期</a:t>
            </a:r>
            <a:r>
              <a:rPr kumimoji="1" lang="en-US" altLang="zh-CN" sz="2400" dirty="0">
                <a:solidFill>
                  <a:srgbClr val="7030A0"/>
                </a:solidFill>
                <a:latin typeface="Times New Roman" panose="02020603050405020304" pitchFamily="18" charset="0"/>
                <a:sym typeface="Webdings" panose="05030102010509060703" pitchFamily="18" charset="2"/>
              </a:rPr>
              <a:t>L</a:t>
            </a:r>
            <a:r>
              <a:rPr kumimoji="1" lang="en-US" altLang="zh-CN" sz="2400" dirty="0" smtClean="0">
                <a:solidFill>
                  <a:srgbClr val="7030A0"/>
                </a:solidFill>
                <a:latin typeface="Times New Roman" panose="02020603050405020304" pitchFamily="18" charset="0"/>
                <a:sym typeface="Webdings" panose="05030102010509060703" pitchFamily="18" charset="2"/>
              </a:rPr>
              <a:t>inux</a:t>
            </a:r>
            <a:r>
              <a:rPr kumimoji="1" lang="zh-CN" altLang="en-US" sz="2400" dirty="0">
                <a:solidFill>
                  <a:srgbClr val="7030A0"/>
                </a:solidFill>
                <a:latin typeface="Times New Roman" panose="02020603050405020304" pitchFamily="18" charset="0"/>
                <a:sym typeface="Webdings" panose="05030102010509060703" pitchFamily="18" charset="2"/>
              </a:rPr>
              <a:t>进程调度算法</a:t>
            </a:r>
            <a:r>
              <a:rPr kumimoji="1" lang="zh-CN" altLang="en-US" sz="2400" dirty="0" smtClean="0">
                <a:solidFill>
                  <a:srgbClr val="7030A0"/>
                </a:solidFill>
                <a:latin typeface="+mn-ea"/>
                <a:ea typeface="+mn-ea"/>
              </a:rPr>
              <a:t>：  </a:t>
            </a:r>
            <a:endParaRPr kumimoji="1" lang="zh-CN" altLang="en-US" sz="2400" dirty="0">
              <a:solidFill>
                <a:srgbClr val="7030A0"/>
              </a:solidFill>
              <a:latin typeface="Times New Roman" panose="02020603050405020304" pitchFamily="18" charset="0"/>
            </a:endParaRPr>
          </a:p>
        </p:txBody>
      </p:sp>
      <p:sp>
        <p:nvSpPr>
          <p:cNvPr id="7" name="Rectangle 4"/>
          <p:cNvSpPr>
            <a:spLocks noChangeArrowheads="1"/>
          </p:cNvSpPr>
          <p:nvPr/>
        </p:nvSpPr>
        <p:spPr bwMode="auto">
          <a:xfrm>
            <a:off x="251520" y="2276874"/>
            <a:ext cx="8585200" cy="3025055"/>
          </a:xfrm>
          <a:prstGeom prst="rect">
            <a:avLst/>
          </a:prstGeom>
          <a:noFill/>
          <a:ln>
            <a:noFill/>
          </a:ln>
          <a:effectLst/>
        </p:spPr>
        <p:txBody>
          <a:bodyPr/>
          <a:lstStyle/>
          <a:p>
            <a:pPr marL="36195" indent="-342900">
              <a:lnSpc>
                <a:spcPct val="140000"/>
              </a:lnSpc>
              <a:defRPr/>
            </a:pPr>
            <a:r>
              <a:rPr lang="en-US" altLang="zh-CN" sz="2400" dirty="0">
                <a:latin typeface="+mn-ea"/>
                <a:ea typeface="+mn-ea"/>
              </a:rPr>
              <a:t>    Linux</a:t>
            </a:r>
            <a:r>
              <a:rPr lang="zh-CN" altLang="en-US" sz="2400" dirty="0">
                <a:latin typeface="+mn-ea"/>
                <a:ea typeface="+mn-ea"/>
              </a:rPr>
              <a:t>常采用不设就绪队列的基于动态优先级的时间片轮转调度算法。每次调度时选择动态优先级最高的进程运行。</a:t>
            </a:r>
            <a:endParaRPr lang="zh-CN" altLang="en-US" sz="2400" dirty="0">
              <a:latin typeface="+mn-ea"/>
              <a:ea typeface="+mn-ea"/>
            </a:endParaRPr>
          </a:p>
          <a:p>
            <a:pPr marL="342900" indent="-342900">
              <a:lnSpc>
                <a:spcPct val="140000"/>
              </a:lnSpc>
              <a:defRPr/>
            </a:pPr>
            <a:r>
              <a:rPr lang="zh-CN" altLang="en-US" sz="2800" dirty="0">
                <a:solidFill>
                  <a:srgbClr val="FF0000"/>
                </a:solidFill>
                <a:latin typeface="仿宋" panose="02010609060101010101" charset="-122"/>
                <a:ea typeface="仿宋" panose="02010609060101010101" charset="-122"/>
              </a:rPr>
              <a:t> </a:t>
            </a:r>
            <a:r>
              <a:rPr lang="zh-CN" altLang="en-US" sz="2400" dirty="0">
                <a:solidFill>
                  <a:srgbClr val="FF0000"/>
                </a:solidFill>
                <a:latin typeface="+mn-ea"/>
                <a:ea typeface="+mn-ea"/>
              </a:rPr>
              <a:t>① </a:t>
            </a:r>
            <a:r>
              <a:rPr lang="en-US" altLang="zh-CN" sz="2400" dirty="0" err="1">
                <a:solidFill>
                  <a:srgbClr val="FF0000"/>
                </a:solidFill>
                <a:latin typeface="+mn-ea"/>
                <a:ea typeface="+mn-ea"/>
              </a:rPr>
              <a:t>linux</a:t>
            </a:r>
            <a:r>
              <a:rPr lang="zh-CN" altLang="en-US" sz="2400" dirty="0">
                <a:solidFill>
                  <a:srgbClr val="FF0000"/>
                </a:solidFill>
                <a:latin typeface="+mn-ea"/>
                <a:ea typeface="+mn-ea"/>
              </a:rPr>
              <a:t>优先级类型：</a:t>
            </a:r>
            <a:endParaRPr lang="zh-CN" altLang="en-US" sz="2400" dirty="0">
              <a:solidFill>
                <a:srgbClr val="FF0000"/>
              </a:solidFill>
              <a:latin typeface="+mn-ea"/>
              <a:ea typeface="+mn-ea"/>
            </a:endParaRPr>
          </a:p>
          <a:p>
            <a:pPr marL="742950" lvl="1" indent="-285750">
              <a:lnSpc>
                <a:spcPct val="140000"/>
              </a:lnSpc>
              <a:buFontTx/>
              <a:buChar char="–"/>
              <a:defRPr/>
            </a:pPr>
            <a:r>
              <a:rPr lang="zh-CN" altLang="en-US" sz="2400" dirty="0">
                <a:latin typeface="仿宋" panose="02010609060101010101" charset="-122"/>
                <a:ea typeface="仿宋" panose="02010609060101010101" charset="-122"/>
              </a:rPr>
              <a:t>静态优先级</a:t>
            </a:r>
            <a:endParaRPr lang="zh-CN" altLang="en-US" sz="2400" dirty="0">
              <a:latin typeface="仿宋" panose="02010609060101010101" charset="-122"/>
              <a:ea typeface="仿宋" panose="02010609060101010101" charset="-122"/>
            </a:endParaRPr>
          </a:p>
          <a:p>
            <a:pPr marL="742950" lvl="1" indent="-285750">
              <a:lnSpc>
                <a:spcPct val="140000"/>
              </a:lnSpc>
              <a:buFontTx/>
              <a:buChar char="–"/>
              <a:defRPr/>
            </a:pPr>
            <a:r>
              <a:rPr lang="zh-CN" altLang="en-US" sz="2400" dirty="0">
                <a:latin typeface="仿宋" panose="02010609060101010101" charset="-122"/>
                <a:ea typeface="仿宋" panose="02010609060101010101" charset="-122"/>
              </a:rPr>
              <a:t>动态优先级</a:t>
            </a:r>
            <a:endParaRPr lang="zh-CN" altLang="en-US" sz="2400" dirty="0">
              <a:latin typeface="仿宋" panose="02010609060101010101" charset="-122"/>
              <a:ea typeface="仿宋" panose="02010609060101010101" charset="-122"/>
            </a:endParaRPr>
          </a:p>
        </p:txBody>
      </p:sp>
      <p:sp>
        <p:nvSpPr>
          <p:cNvPr id="10" name="Text Box 8"/>
          <p:cNvSpPr txBox="1">
            <a:spLocks noChangeArrowheads="1"/>
          </p:cNvSpPr>
          <p:nvPr/>
        </p:nvSpPr>
        <p:spPr bwMode="auto">
          <a:xfrm>
            <a:off x="3276600" y="4136432"/>
            <a:ext cx="4751388" cy="461665"/>
          </a:xfrm>
          <a:prstGeom prst="rect">
            <a:avLst/>
          </a:prstGeom>
          <a:noFill/>
          <a:ln w="9525" algn="ctr">
            <a:noFill/>
            <a:miter lim="800000"/>
          </a:ln>
        </p:spPr>
        <p:txBody>
          <a:bodyPr>
            <a:spAutoFit/>
          </a:bodyPr>
          <a:lstStyle/>
          <a:p>
            <a:pPr eaLnBrk="1" hangingPunct="1">
              <a:spcBef>
                <a:spcPct val="50000"/>
              </a:spcBef>
              <a:buClr>
                <a:schemeClr val="tx1"/>
              </a:buClr>
            </a:pPr>
            <a:r>
              <a:rPr lang="en-US" altLang="zh-CN" sz="2400" dirty="0" smtClean="0"/>
              <a:t>nice();   </a:t>
            </a:r>
            <a:r>
              <a:rPr lang="en-US" altLang="zh-CN" sz="2400" dirty="0" err="1" smtClean="0"/>
              <a:t>setpriority</a:t>
            </a:r>
            <a:r>
              <a:rPr lang="en-US" altLang="zh-CN" sz="2400" dirty="0" smtClean="0"/>
              <a:t>()</a:t>
            </a:r>
            <a:endParaRPr lang="zh-CN" altLang="en-US" sz="2400" dirty="0"/>
          </a:p>
        </p:txBody>
      </p:sp>
      <p:sp>
        <p:nvSpPr>
          <p:cNvPr id="12" name="Text Box 9"/>
          <p:cNvSpPr txBox="1">
            <a:spLocks noChangeArrowheads="1"/>
          </p:cNvSpPr>
          <p:nvPr/>
        </p:nvSpPr>
        <p:spPr bwMode="auto">
          <a:xfrm>
            <a:off x="3203575" y="4699993"/>
            <a:ext cx="4751388" cy="461665"/>
          </a:xfrm>
          <a:prstGeom prst="rect">
            <a:avLst/>
          </a:prstGeom>
          <a:noFill/>
          <a:ln w="9525" algn="ctr">
            <a:noFill/>
            <a:miter lim="800000"/>
          </a:ln>
        </p:spPr>
        <p:txBody>
          <a:bodyPr>
            <a:spAutoFit/>
          </a:bodyPr>
          <a:lstStyle/>
          <a:p>
            <a:pPr eaLnBrk="1" hangingPunct="1">
              <a:spcBef>
                <a:spcPct val="50000"/>
              </a:spcBef>
              <a:buClr>
                <a:schemeClr val="tx1"/>
              </a:buClr>
            </a:pPr>
            <a:r>
              <a:rPr lang="zh-CN" altLang="en-US" sz="2400" dirty="0"/>
              <a:t>同时表示了该进程的时间片长度</a:t>
            </a:r>
            <a:endParaRPr lang="zh-CN" altLang="en-US" sz="2400" dirty="0"/>
          </a:p>
        </p:txBody>
      </p:sp>
      <p:sp>
        <p:nvSpPr>
          <p:cNvPr id="8" name="Rectangle 5"/>
          <p:cNvSpPr>
            <a:spLocks noChangeArrowheads="1"/>
          </p:cNvSpPr>
          <p:nvPr/>
        </p:nvSpPr>
        <p:spPr bwMode="auto">
          <a:xfrm>
            <a:off x="466849" y="1268760"/>
            <a:ext cx="3817119" cy="523220"/>
          </a:xfrm>
          <a:prstGeom prst="rect">
            <a:avLst/>
          </a:prstGeom>
          <a:noFill/>
          <a:ln>
            <a:noFill/>
          </a:ln>
          <a:effectLst/>
        </p:spPr>
        <p:txBody>
          <a:bodyPr wrap="square">
            <a:spAutoFit/>
          </a:bodyPr>
          <a:lstStyle/>
          <a:p>
            <a:pPr eaLnBrk="1" hangingPunct="1">
              <a:spcBef>
                <a:spcPct val="0"/>
              </a:spcBef>
              <a:defRPr/>
            </a:pPr>
            <a:r>
              <a:rPr kumimoji="1" lang="en-US" altLang="zh-CN" sz="2800" dirty="0" smtClean="0">
                <a:solidFill>
                  <a:srgbClr val="CC33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4. </a:t>
            </a:r>
            <a:r>
              <a:rPr kumimoji="1" lang="zh-CN" altLang="en-US" sz="2800" dirty="0" smtClean="0">
                <a:solidFill>
                  <a:srgbClr val="CC3300"/>
                </a:solidFill>
                <a:latin typeface="Times New Roman" panose="02020603050405020304" pitchFamily="18" charset="0"/>
                <a:sym typeface="Webdings" panose="05030102010509060703" pitchFamily="18" charset="2"/>
              </a:rPr>
              <a:t>优先级调度</a:t>
            </a:r>
            <a:r>
              <a:rPr kumimoji="1" lang="zh-CN" altLang="en-US" sz="2800" dirty="0">
                <a:solidFill>
                  <a:srgbClr val="CC3300"/>
                </a:solidFill>
                <a:latin typeface="Times New Roman" panose="02020603050405020304" pitchFamily="18" charset="0"/>
                <a:sym typeface="Webdings" panose="05030102010509060703" pitchFamily="18" charset="2"/>
              </a:rPr>
              <a:t>算法</a:t>
            </a:r>
            <a:endParaRPr kumimoji="1" lang="en-US" altLang="zh-CN" sz="2800" dirty="0">
              <a:solidFill>
                <a:srgbClr val="CC3300"/>
              </a:solidFill>
              <a:latin typeface="Times New Roman" panose="02020603050405020304" pitchFamily="18" charset="0"/>
              <a:sym typeface="Webdings" panose="05030102010509060703" pitchFamily="18" charset="2"/>
            </a:endParaRPr>
          </a:p>
        </p:txBody>
      </p:sp>
      <p:sp>
        <p:nvSpPr>
          <p:cNvPr id="11" name="Rectangle 4"/>
          <p:cNvSpPr>
            <a:spLocks noChangeArrowheads="1"/>
          </p:cNvSpPr>
          <p:nvPr/>
        </p:nvSpPr>
        <p:spPr bwMode="auto">
          <a:xfrm>
            <a:off x="364803" y="684214"/>
            <a:ext cx="4567237" cy="584775"/>
          </a:xfrm>
          <a:prstGeom prst="rect">
            <a:avLst/>
          </a:prstGeom>
          <a:noFill/>
          <a:ln>
            <a:noFill/>
          </a:ln>
          <a:effectLst/>
        </p:spPr>
        <p:txBody>
          <a:bodyPr>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3" name="Rectangle 2"/>
          <p:cNvSpPr>
            <a:spLocks noChangeArrowheads="1"/>
          </p:cNvSpPr>
          <p:nvPr/>
        </p:nvSpPr>
        <p:spPr bwMode="auto">
          <a:xfrm>
            <a:off x="3348658" y="-27382"/>
            <a:ext cx="3527598"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4"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90513" y="2288877"/>
            <a:ext cx="8424862" cy="4308475"/>
          </a:xfrm>
          <a:prstGeom prst="rect">
            <a:avLst/>
          </a:prstGeom>
          <a:noFill/>
          <a:ln>
            <a:noFill/>
          </a:ln>
          <a:effectLst/>
        </p:spPr>
        <p:txBody>
          <a:bodyPr/>
          <a:lstStyle/>
          <a:p>
            <a:pPr marL="342900" indent="-342900">
              <a:lnSpc>
                <a:spcPct val="140000"/>
              </a:lnSpc>
              <a:defRPr/>
            </a:pPr>
            <a:r>
              <a:rPr lang="zh-CN" altLang="en-US" sz="2400" dirty="0">
                <a:solidFill>
                  <a:srgbClr val="FF0000"/>
                </a:solidFill>
                <a:latin typeface="仿宋" panose="02010609060101010101" charset="-122"/>
                <a:ea typeface="仿宋" panose="02010609060101010101" charset="-122"/>
              </a:rPr>
              <a:t>② </a:t>
            </a:r>
            <a:r>
              <a:rPr lang="en-US" altLang="zh-CN" sz="2400" dirty="0" smtClean="0">
                <a:solidFill>
                  <a:srgbClr val="FF0000"/>
                </a:solidFill>
                <a:latin typeface="仿宋" panose="02010609060101010101" charset="-122"/>
                <a:ea typeface="仿宋" panose="02010609060101010101" charset="-122"/>
              </a:rPr>
              <a:t>Linux</a:t>
            </a:r>
            <a:r>
              <a:rPr lang="zh-CN" altLang="en-US" sz="2400" dirty="0">
                <a:solidFill>
                  <a:srgbClr val="FF0000"/>
                </a:solidFill>
                <a:latin typeface="仿宋" panose="02010609060101010101" charset="-122"/>
                <a:ea typeface="仿宋" panose="02010609060101010101" charset="-122"/>
              </a:rPr>
              <a:t>动态优先级改变原则：</a:t>
            </a:r>
            <a:endParaRPr lang="zh-CN" altLang="en-US" sz="2400" dirty="0">
              <a:solidFill>
                <a:srgbClr val="FF0000"/>
              </a:solidFill>
              <a:latin typeface="仿宋" panose="02010609060101010101" charset="-122"/>
              <a:ea typeface="仿宋" panose="02010609060101010101" charset="-122"/>
            </a:endParaRPr>
          </a:p>
          <a:p>
            <a:pPr marL="742950" lvl="1" indent="-285750">
              <a:lnSpc>
                <a:spcPct val="140000"/>
              </a:lnSpc>
              <a:buFontTx/>
              <a:buChar char="–"/>
              <a:defRPr/>
            </a:pPr>
            <a:r>
              <a:rPr lang="zh-CN" altLang="en-US" sz="2400" dirty="0">
                <a:latin typeface="+mn-ea"/>
                <a:ea typeface="+mn-ea"/>
              </a:rPr>
              <a:t>每当时钟中断发生时，当前进程的动态优先级减</a:t>
            </a:r>
            <a:r>
              <a:rPr lang="en-US" altLang="zh-CN" sz="2400" dirty="0">
                <a:latin typeface="+mn-ea"/>
                <a:ea typeface="+mn-ea"/>
              </a:rPr>
              <a:t>1</a:t>
            </a:r>
            <a:r>
              <a:rPr lang="zh-CN" altLang="en-US" sz="2400" dirty="0">
                <a:latin typeface="+mn-ea"/>
                <a:ea typeface="+mn-ea"/>
              </a:rPr>
              <a:t>，当动态优先级变为</a:t>
            </a:r>
            <a:r>
              <a:rPr lang="en-US" altLang="zh-CN" sz="2400" dirty="0">
                <a:latin typeface="+mn-ea"/>
                <a:ea typeface="+mn-ea"/>
              </a:rPr>
              <a:t>0</a:t>
            </a:r>
            <a:r>
              <a:rPr lang="zh-CN" altLang="en-US" sz="2400" dirty="0">
                <a:latin typeface="+mn-ea"/>
                <a:ea typeface="+mn-ea"/>
              </a:rPr>
              <a:t>时，当前进程转变为就绪态，系统重新进行调度；</a:t>
            </a:r>
            <a:endParaRPr lang="zh-CN" altLang="en-US" sz="2400" dirty="0">
              <a:latin typeface="+mn-ea"/>
              <a:ea typeface="+mn-ea"/>
            </a:endParaRPr>
          </a:p>
          <a:p>
            <a:pPr marL="742950" lvl="1" indent="-285750">
              <a:lnSpc>
                <a:spcPct val="140000"/>
              </a:lnSpc>
              <a:buFontTx/>
              <a:buChar char="–"/>
              <a:defRPr/>
            </a:pPr>
            <a:r>
              <a:rPr lang="zh-CN" altLang="en-US" sz="2400" dirty="0">
                <a:latin typeface="+mn-ea"/>
                <a:ea typeface="+mn-ea"/>
              </a:rPr>
              <a:t>当所有</a:t>
            </a:r>
            <a:r>
              <a:rPr lang="zh-CN" altLang="en-US" sz="2400" dirty="0">
                <a:solidFill>
                  <a:schemeClr val="accent1"/>
                </a:solidFill>
                <a:latin typeface="+mn-ea"/>
                <a:ea typeface="+mn-ea"/>
              </a:rPr>
              <a:t>就绪进程</a:t>
            </a:r>
            <a:r>
              <a:rPr lang="zh-CN" altLang="en-US" sz="2400" dirty="0">
                <a:latin typeface="+mn-ea"/>
                <a:ea typeface="+mn-ea"/>
              </a:rPr>
              <a:t>的动态优先级都为</a:t>
            </a:r>
            <a:r>
              <a:rPr lang="en-US" altLang="zh-CN" sz="2400" dirty="0">
                <a:latin typeface="+mn-ea"/>
                <a:ea typeface="+mn-ea"/>
              </a:rPr>
              <a:t>0</a:t>
            </a:r>
            <a:r>
              <a:rPr lang="zh-CN" altLang="en-US" sz="2400" dirty="0">
                <a:latin typeface="+mn-ea"/>
                <a:ea typeface="+mn-ea"/>
              </a:rPr>
              <a:t>时，重新计算</a:t>
            </a:r>
            <a:r>
              <a:rPr lang="zh-CN" altLang="en-US" sz="2400" dirty="0">
                <a:solidFill>
                  <a:schemeClr val="tx2"/>
                </a:solidFill>
                <a:latin typeface="+mn-ea"/>
                <a:ea typeface="+mn-ea"/>
              </a:rPr>
              <a:t>所有进程</a:t>
            </a:r>
            <a:r>
              <a:rPr lang="zh-CN" altLang="en-US" sz="2400" dirty="0">
                <a:latin typeface="+mn-ea"/>
                <a:ea typeface="+mn-ea"/>
              </a:rPr>
              <a:t>的动态优先级：</a:t>
            </a:r>
            <a:endParaRPr lang="zh-CN" altLang="en-US" sz="2400" dirty="0">
              <a:latin typeface="+mn-ea"/>
              <a:ea typeface="+mn-ea"/>
            </a:endParaRPr>
          </a:p>
          <a:p>
            <a:pPr marL="742950" lvl="1" indent="-285750">
              <a:lnSpc>
                <a:spcPct val="140000"/>
              </a:lnSpc>
              <a:defRPr/>
            </a:pPr>
            <a:r>
              <a:rPr lang="zh-CN" altLang="en-US" sz="2400" dirty="0">
                <a:latin typeface="仿宋" panose="02010609060101010101" charset="-122"/>
                <a:ea typeface="仿宋" panose="02010609060101010101" charset="-122"/>
              </a:rPr>
              <a:t>  </a:t>
            </a:r>
            <a:r>
              <a:rPr lang="zh-CN" altLang="en-US" sz="2800" dirty="0">
                <a:solidFill>
                  <a:schemeClr val="tx2"/>
                </a:solidFill>
                <a:latin typeface="仿宋" panose="02010609060101010101" charset="-122"/>
                <a:ea typeface="仿宋" panose="02010609060101010101" charset="-122"/>
              </a:rPr>
              <a:t>动态优先级</a:t>
            </a:r>
            <a:r>
              <a:rPr lang="en-US" altLang="zh-CN" sz="2800" dirty="0">
                <a:latin typeface="仿宋" panose="02010609060101010101" charset="-122"/>
                <a:ea typeface="仿宋" panose="02010609060101010101" charset="-122"/>
              </a:rPr>
              <a:t>=</a:t>
            </a:r>
            <a:r>
              <a:rPr lang="zh-CN" altLang="en-US" sz="2800" dirty="0">
                <a:latin typeface="仿宋" panose="02010609060101010101" charset="-122"/>
                <a:ea typeface="仿宋" panose="02010609060101010101" charset="-122"/>
              </a:rPr>
              <a:t>（动态优先级</a:t>
            </a:r>
            <a:r>
              <a:rPr lang="en-US" altLang="zh-CN" sz="2800" dirty="0">
                <a:latin typeface="仿宋" panose="02010609060101010101" charset="-122"/>
                <a:ea typeface="仿宋" panose="02010609060101010101" charset="-122"/>
              </a:rPr>
              <a:t>/2</a:t>
            </a:r>
            <a:r>
              <a:rPr lang="zh-CN" altLang="en-US" sz="2800" dirty="0">
                <a:latin typeface="仿宋" panose="02010609060101010101" charset="-122"/>
                <a:ea typeface="仿宋" panose="02010609060101010101" charset="-122"/>
              </a:rPr>
              <a:t>）</a:t>
            </a:r>
            <a:r>
              <a:rPr lang="zh-CN" altLang="en-US" sz="2800" baseline="-25000" dirty="0">
                <a:latin typeface="仿宋" panose="02010609060101010101" charset="-122"/>
                <a:ea typeface="仿宋" panose="02010609060101010101" charset="-122"/>
              </a:rPr>
              <a:t>取整</a:t>
            </a:r>
            <a:r>
              <a:rPr lang="en-US" altLang="zh-CN" sz="2800" dirty="0">
                <a:latin typeface="仿宋" panose="02010609060101010101" charset="-122"/>
                <a:ea typeface="仿宋" panose="02010609060101010101" charset="-122"/>
              </a:rPr>
              <a:t>+</a:t>
            </a:r>
            <a:r>
              <a:rPr lang="zh-CN" altLang="en-US" sz="2800" dirty="0">
                <a:latin typeface="仿宋" panose="02010609060101010101" charset="-122"/>
                <a:ea typeface="仿宋" panose="02010609060101010101" charset="-122"/>
              </a:rPr>
              <a:t>静态优先级</a:t>
            </a:r>
            <a:endParaRPr lang="zh-CN" altLang="en-US" sz="2800" dirty="0">
              <a:latin typeface="仿宋" panose="02010609060101010101" charset="-122"/>
              <a:ea typeface="仿宋" panose="02010609060101010101" charset="-122"/>
            </a:endParaRPr>
          </a:p>
        </p:txBody>
      </p:sp>
      <p:sp>
        <p:nvSpPr>
          <p:cNvPr id="7" name="Rectangle 15"/>
          <p:cNvSpPr>
            <a:spLocks noChangeArrowheads="1"/>
          </p:cNvSpPr>
          <p:nvPr/>
        </p:nvSpPr>
        <p:spPr bwMode="auto">
          <a:xfrm>
            <a:off x="467544" y="1772817"/>
            <a:ext cx="4176464" cy="461665"/>
          </a:xfrm>
          <a:prstGeom prst="rect">
            <a:avLst/>
          </a:prstGeom>
          <a:noFill/>
          <a:ln>
            <a:noFill/>
          </a:ln>
          <a:effectLst/>
        </p:spPr>
        <p:txBody>
          <a:bodyPr wrap="square">
            <a:spAutoFit/>
          </a:bodyPr>
          <a:lstStyle/>
          <a:p>
            <a:pPr eaLnBrk="1" hangingPunct="1">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zh-CN" altLang="en-US" sz="2400" dirty="0" smtClean="0">
                <a:solidFill>
                  <a:srgbClr val="7030A0"/>
                </a:solidFill>
                <a:latin typeface="Times New Roman" panose="02020603050405020304" pitchFamily="18" charset="0"/>
                <a:sym typeface="Webdings" panose="05030102010509060703" pitchFamily="18" charset="2"/>
              </a:rPr>
              <a:t>早期</a:t>
            </a:r>
            <a:r>
              <a:rPr kumimoji="1" lang="en-US" altLang="zh-CN" sz="2400" dirty="0">
                <a:solidFill>
                  <a:srgbClr val="7030A0"/>
                </a:solidFill>
                <a:latin typeface="Times New Roman" panose="02020603050405020304" pitchFamily="18" charset="0"/>
                <a:sym typeface="Webdings" panose="05030102010509060703" pitchFamily="18" charset="2"/>
              </a:rPr>
              <a:t>L</a:t>
            </a:r>
            <a:r>
              <a:rPr kumimoji="1" lang="en-US" altLang="zh-CN" sz="2400" dirty="0" smtClean="0">
                <a:solidFill>
                  <a:srgbClr val="7030A0"/>
                </a:solidFill>
                <a:latin typeface="Times New Roman" panose="02020603050405020304" pitchFamily="18" charset="0"/>
                <a:sym typeface="Webdings" panose="05030102010509060703" pitchFamily="18" charset="2"/>
              </a:rPr>
              <a:t>inux</a:t>
            </a:r>
            <a:r>
              <a:rPr kumimoji="1" lang="zh-CN" altLang="en-US" sz="2400" dirty="0">
                <a:solidFill>
                  <a:srgbClr val="7030A0"/>
                </a:solidFill>
                <a:latin typeface="Times New Roman" panose="02020603050405020304" pitchFamily="18" charset="0"/>
                <a:sym typeface="Webdings" panose="05030102010509060703" pitchFamily="18" charset="2"/>
              </a:rPr>
              <a:t>进程调度算法</a:t>
            </a:r>
            <a:r>
              <a:rPr kumimoji="1" lang="zh-CN" altLang="en-US" sz="2400" dirty="0" smtClean="0">
                <a:solidFill>
                  <a:srgbClr val="7030A0"/>
                </a:solidFill>
                <a:latin typeface="+mn-ea"/>
                <a:ea typeface="+mn-ea"/>
              </a:rPr>
              <a:t>：  </a:t>
            </a:r>
            <a:endParaRPr kumimoji="1" lang="zh-CN" altLang="en-US" sz="2400" dirty="0">
              <a:solidFill>
                <a:srgbClr val="7030A0"/>
              </a:solidFill>
              <a:latin typeface="Times New Roman" panose="02020603050405020304" pitchFamily="18" charset="0"/>
            </a:endParaRPr>
          </a:p>
        </p:txBody>
      </p:sp>
      <p:sp>
        <p:nvSpPr>
          <p:cNvPr id="10" name="Rectangle 5"/>
          <p:cNvSpPr>
            <a:spLocks noChangeArrowheads="1"/>
          </p:cNvSpPr>
          <p:nvPr/>
        </p:nvSpPr>
        <p:spPr bwMode="auto">
          <a:xfrm>
            <a:off x="466849" y="1268760"/>
            <a:ext cx="3817119" cy="523220"/>
          </a:xfrm>
          <a:prstGeom prst="rect">
            <a:avLst/>
          </a:prstGeom>
          <a:noFill/>
          <a:ln>
            <a:noFill/>
          </a:ln>
          <a:effectLst/>
        </p:spPr>
        <p:txBody>
          <a:bodyPr wrap="square">
            <a:spAutoFit/>
          </a:bodyPr>
          <a:lstStyle/>
          <a:p>
            <a:pPr eaLnBrk="1" hangingPunct="1">
              <a:spcBef>
                <a:spcPct val="0"/>
              </a:spcBef>
              <a:defRPr/>
            </a:pPr>
            <a:r>
              <a:rPr kumimoji="1" lang="en-US" altLang="zh-CN" sz="2800" dirty="0" smtClean="0">
                <a:solidFill>
                  <a:srgbClr val="CC33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4. </a:t>
            </a:r>
            <a:r>
              <a:rPr kumimoji="1" lang="zh-CN" altLang="en-US" sz="2800" dirty="0" smtClean="0">
                <a:solidFill>
                  <a:srgbClr val="CC3300"/>
                </a:solidFill>
                <a:latin typeface="Times New Roman" panose="02020603050405020304" pitchFamily="18" charset="0"/>
                <a:sym typeface="Webdings" panose="05030102010509060703" pitchFamily="18" charset="2"/>
              </a:rPr>
              <a:t>优先级调度</a:t>
            </a:r>
            <a:r>
              <a:rPr kumimoji="1" lang="zh-CN" altLang="en-US" sz="2800" dirty="0">
                <a:solidFill>
                  <a:srgbClr val="CC3300"/>
                </a:solidFill>
                <a:latin typeface="Times New Roman" panose="02020603050405020304" pitchFamily="18" charset="0"/>
                <a:sym typeface="Webdings" panose="05030102010509060703" pitchFamily="18" charset="2"/>
              </a:rPr>
              <a:t>算法</a:t>
            </a:r>
            <a:endParaRPr kumimoji="1" lang="en-US" altLang="zh-CN" sz="2800" dirty="0">
              <a:solidFill>
                <a:srgbClr val="CC3300"/>
              </a:solidFill>
              <a:latin typeface="Times New Roman" panose="02020603050405020304" pitchFamily="18" charset="0"/>
              <a:sym typeface="Webdings" panose="05030102010509060703" pitchFamily="18" charset="2"/>
            </a:endParaRPr>
          </a:p>
        </p:txBody>
      </p:sp>
      <p:sp>
        <p:nvSpPr>
          <p:cNvPr id="11" name="Rectangle 4"/>
          <p:cNvSpPr>
            <a:spLocks noChangeArrowheads="1"/>
          </p:cNvSpPr>
          <p:nvPr/>
        </p:nvSpPr>
        <p:spPr bwMode="auto">
          <a:xfrm>
            <a:off x="364803" y="684214"/>
            <a:ext cx="4567237" cy="584775"/>
          </a:xfrm>
          <a:prstGeom prst="rect">
            <a:avLst/>
          </a:prstGeom>
          <a:noFill/>
          <a:ln>
            <a:noFill/>
          </a:ln>
          <a:effectLst/>
        </p:spPr>
        <p:txBody>
          <a:bodyPr>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2" name="Rectangle 2"/>
          <p:cNvSpPr>
            <a:spLocks noChangeArrowheads="1"/>
          </p:cNvSpPr>
          <p:nvPr/>
        </p:nvSpPr>
        <p:spPr bwMode="auto">
          <a:xfrm>
            <a:off x="3348658" y="-27382"/>
            <a:ext cx="3527598"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3"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ox(in)">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ox(in)">
                                      <p:cBhvr>
                                        <p:cTn id="1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290515" y="2348881"/>
            <a:ext cx="7953895" cy="3672111"/>
          </a:xfrm>
          <a:prstGeom prst="rect">
            <a:avLst/>
          </a:prstGeom>
          <a:noFill/>
          <a:ln>
            <a:noFill/>
          </a:ln>
          <a:effectLst/>
        </p:spPr>
        <p:txBody>
          <a:bodyPr/>
          <a:lstStyle/>
          <a:p>
            <a:pPr marL="342900" indent="-342900">
              <a:lnSpc>
                <a:spcPct val="140000"/>
              </a:lnSpc>
              <a:defRPr/>
            </a:pPr>
            <a:r>
              <a:rPr lang="zh-CN" altLang="en-US" sz="2400" dirty="0">
                <a:latin typeface="+mn-ea"/>
                <a:ea typeface="+mn-ea"/>
              </a:rPr>
              <a:t>   基于优先级的抢占式多处理机调度系统。</a:t>
            </a:r>
            <a:endParaRPr lang="zh-CN" altLang="en-US" sz="2400" dirty="0">
              <a:latin typeface="+mn-ea"/>
              <a:ea typeface="+mn-ea"/>
            </a:endParaRPr>
          </a:p>
          <a:p>
            <a:pPr marL="342900" indent="-342900">
              <a:lnSpc>
                <a:spcPct val="140000"/>
              </a:lnSpc>
              <a:defRPr/>
            </a:pPr>
            <a:r>
              <a:rPr lang="zh-CN" altLang="en-US" sz="2400" dirty="0">
                <a:latin typeface="+mn-ea"/>
                <a:ea typeface="+mn-ea"/>
              </a:rPr>
              <a:t>  ① </a:t>
            </a:r>
            <a:r>
              <a:rPr lang="en-US" altLang="zh-CN" sz="2400" dirty="0">
                <a:latin typeface="+mn-ea"/>
                <a:ea typeface="+mn-ea"/>
              </a:rPr>
              <a:t>6</a:t>
            </a:r>
            <a:r>
              <a:rPr lang="zh-CN" altLang="en-US" sz="2400" dirty="0">
                <a:latin typeface="+mn-ea"/>
                <a:ea typeface="+mn-ea"/>
              </a:rPr>
              <a:t>种进程优先级：</a:t>
            </a:r>
            <a:endParaRPr lang="zh-CN" altLang="en-US" sz="2400" dirty="0">
              <a:latin typeface="+mn-ea"/>
              <a:ea typeface="+mn-ea"/>
            </a:endParaRPr>
          </a:p>
          <a:p>
            <a:pPr marL="342900" indent="-342900">
              <a:lnSpc>
                <a:spcPct val="140000"/>
              </a:lnSpc>
              <a:defRPr/>
            </a:pPr>
            <a:r>
              <a:rPr lang="zh-CN" altLang="en-US" sz="2400" dirty="0">
                <a:latin typeface="+mn-ea"/>
                <a:ea typeface="+mn-ea"/>
              </a:rPr>
              <a:t>       实时（</a:t>
            </a:r>
            <a:r>
              <a:rPr lang="en-US" altLang="zh-CN" sz="2400" dirty="0">
                <a:latin typeface="+mn-ea"/>
                <a:ea typeface="+mn-ea"/>
              </a:rPr>
              <a:t>24</a:t>
            </a:r>
            <a:r>
              <a:rPr lang="zh-CN" altLang="en-US" sz="2400" dirty="0">
                <a:latin typeface="+mn-ea"/>
                <a:ea typeface="+mn-ea"/>
              </a:rPr>
              <a:t>）；高级（</a:t>
            </a:r>
            <a:r>
              <a:rPr lang="en-US" altLang="zh-CN" sz="2400" dirty="0">
                <a:latin typeface="+mn-ea"/>
                <a:ea typeface="+mn-ea"/>
              </a:rPr>
              <a:t>13</a:t>
            </a:r>
            <a:r>
              <a:rPr lang="zh-CN" altLang="en-US" sz="2400" dirty="0">
                <a:latin typeface="+mn-ea"/>
                <a:ea typeface="+mn-ea"/>
              </a:rPr>
              <a:t>）；中上（</a:t>
            </a:r>
            <a:r>
              <a:rPr lang="en-US" altLang="zh-CN" sz="2400" dirty="0">
                <a:latin typeface="+mn-ea"/>
                <a:ea typeface="+mn-ea"/>
              </a:rPr>
              <a:t>10</a:t>
            </a:r>
            <a:r>
              <a:rPr lang="zh-CN" altLang="en-US" sz="2400" dirty="0">
                <a:latin typeface="+mn-ea"/>
                <a:ea typeface="+mn-ea"/>
              </a:rPr>
              <a:t>）；</a:t>
            </a:r>
            <a:endParaRPr lang="zh-CN" altLang="en-US" sz="2400" dirty="0">
              <a:latin typeface="+mn-ea"/>
              <a:ea typeface="+mn-ea"/>
            </a:endParaRPr>
          </a:p>
          <a:p>
            <a:pPr marL="342900" indent="-342900">
              <a:lnSpc>
                <a:spcPct val="140000"/>
              </a:lnSpc>
              <a:defRPr/>
            </a:pPr>
            <a:r>
              <a:rPr lang="zh-CN" altLang="en-US" sz="2400" dirty="0">
                <a:latin typeface="+mn-ea"/>
                <a:ea typeface="+mn-ea"/>
              </a:rPr>
              <a:t>       中级（</a:t>
            </a:r>
            <a:r>
              <a:rPr lang="en-US" altLang="zh-CN" sz="2400" dirty="0">
                <a:latin typeface="+mn-ea"/>
                <a:ea typeface="+mn-ea"/>
              </a:rPr>
              <a:t>8</a:t>
            </a:r>
            <a:r>
              <a:rPr lang="zh-CN" altLang="en-US" sz="2400" dirty="0">
                <a:latin typeface="+mn-ea"/>
                <a:ea typeface="+mn-ea"/>
              </a:rPr>
              <a:t>）； 中下（</a:t>
            </a:r>
            <a:r>
              <a:rPr lang="en-US" altLang="zh-CN" sz="2400" dirty="0">
                <a:latin typeface="+mn-ea"/>
                <a:ea typeface="+mn-ea"/>
              </a:rPr>
              <a:t>6</a:t>
            </a:r>
            <a:r>
              <a:rPr lang="zh-CN" altLang="en-US" sz="2400" dirty="0">
                <a:latin typeface="+mn-ea"/>
                <a:ea typeface="+mn-ea"/>
              </a:rPr>
              <a:t>）； 空闲（</a:t>
            </a:r>
            <a:r>
              <a:rPr lang="en-US" altLang="zh-CN" sz="2400" dirty="0">
                <a:latin typeface="+mn-ea"/>
                <a:ea typeface="+mn-ea"/>
              </a:rPr>
              <a:t>4</a:t>
            </a:r>
            <a:r>
              <a:rPr lang="zh-CN" altLang="en-US" sz="2400" dirty="0">
                <a:latin typeface="+mn-ea"/>
                <a:ea typeface="+mn-ea"/>
              </a:rPr>
              <a:t>）；</a:t>
            </a:r>
            <a:endParaRPr lang="zh-CN" altLang="en-US" sz="2400" dirty="0">
              <a:latin typeface="+mn-ea"/>
              <a:ea typeface="+mn-ea"/>
            </a:endParaRPr>
          </a:p>
          <a:p>
            <a:pPr marL="342900" indent="-342900">
              <a:lnSpc>
                <a:spcPct val="140000"/>
              </a:lnSpc>
              <a:defRPr/>
            </a:pPr>
            <a:r>
              <a:rPr lang="en-US" altLang="zh-CN" sz="2400" dirty="0">
                <a:latin typeface="+mn-ea"/>
                <a:ea typeface="+mn-ea"/>
              </a:rPr>
              <a:t>  ② </a:t>
            </a:r>
            <a:r>
              <a:rPr lang="zh-CN" altLang="en-US" sz="2400" dirty="0">
                <a:latin typeface="+mn-ea"/>
                <a:ea typeface="+mn-ea"/>
              </a:rPr>
              <a:t>线程优先级：动态优先级</a:t>
            </a:r>
            <a:endParaRPr lang="zh-CN" altLang="en-US" sz="2400" dirty="0">
              <a:latin typeface="+mn-ea"/>
              <a:ea typeface="+mn-ea"/>
            </a:endParaRPr>
          </a:p>
          <a:p>
            <a:pPr marL="342900" indent="-342900">
              <a:lnSpc>
                <a:spcPct val="140000"/>
              </a:lnSpc>
              <a:defRPr/>
            </a:pPr>
            <a:r>
              <a:rPr lang="zh-CN" altLang="en-US" sz="2400" dirty="0">
                <a:latin typeface="+mn-ea"/>
                <a:ea typeface="+mn-ea"/>
              </a:rPr>
              <a:t>     创建线程时，需指出其相对优先级。</a:t>
            </a:r>
            <a:endParaRPr lang="en-US" altLang="zh-CN" sz="2400" dirty="0">
              <a:latin typeface="+mn-ea"/>
              <a:ea typeface="+mn-ea"/>
            </a:endParaRPr>
          </a:p>
        </p:txBody>
      </p:sp>
      <p:sp>
        <p:nvSpPr>
          <p:cNvPr id="8" name="Rectangle 15"/>
          <p:cNvSpPr>
            <a:spLocks noChangeArrowheads="1"/>
          </p:cNvSpPr>
          <p:nvPr/>
        </p:nvSpPr>
        <p:spPr bwMode="auto">
          <a:xfrm>
            <a:off x="467544" y="1815209"/>
            <a:ext cx="5400600" cy="461665"/>
          </a:xfrm>
          <a:prstGeom prst="rect">
            <a:avLst/>
          </a:prstGeom>
          <a:noFill/>
          <a:ln>
            <a:noFill/>
          </a:ln>
          <a:effectLst/>
        </p:spPr>
        <p:txBody>
          <a:bodyPr wrap="square">
            <a:spAutoFit/>
          </a:bodyPr>
          <a:lstStyle/>
          <a:p>
            <a:pPr eaLnBrk="1" hangingPunct="1">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en-US" altLang="zh-CN" sz="2400" dirty="0" smtClean="0">
                <a:solidFill>
                  <a:srgbClr val="7030A0"/>
                </a:solidFill>
                <a:latin typeface="+mn-ea"/>
                <a:sym typeface="Webdings" panose="05030102010509060703" pitchFamily="18" charset="2"/>
              </a:rPr>
              <a:t>win2000/</a:t>
            </a:r>
            <a:r>
              <a:rPr kumimoji="1" lang="en-US" altLang="zh-CN" sz="2400" dirty="0" err="1" smtClean="0">
                <a:solidFill>
                  <a:srgbClr val="7030A0"/>
                </a:solidFill>
                <a:latin typeface="+mn-ea"/>
                <a:sym typeface="Webdings" panose="05030102010509060703" pitchFamily="18" charset="2"/>
              </a:rPr>
              <a:t>xp</a:t>
            </a:r>
            <a:r>
              <a:rPr kumimoji="1" lang="zh-CN" altLang="en-US" sz="2400" dirty="0" smtClean="0">
                <a:solidFill>
                  <a:srgbClr val="7030A0"/>
                </a:solidFill>
                <a:latin typeface="+mn-ea"/>
                <a:sym typeface="Webdings" panose="05030102010509060703" pitchFamily="18" charset="2"/>
              </a:rPr>
              <a:t>线程调度策略</a:t>
            </a:r>
            <a:r>
              <a:rPr kumimoji="1" lang="zh-CN" altLang="en-US" sz="2400" dirty="0" smtClean="0">
                <a:solidFill>
                  <a:srgbClr val="7030A0"/>
                </a:solidFill>
                <a:latin typeface="+mn-ea"/>
                <a:ea typeface="+mn-ea"/>
              </a:rPr>
              <a:t>：  </a:t>
            </a:r>
            <a:endParaRPr kumimoji="1" lang="zh-CN" altLang="en-US" sz="2400" dirty="0">
              <a:solidFill>
                <a:srgbClr val="7030A0"/>
              </a:solidFill>
              <a:latin typeface="Times New Roman" panose="02020603050405020304" pitchFamily="18" charset="0"/>
            </a:endParaRPr>
          </a:p>
        </p:txBody>
      </p:sp>
      <p:sp>
        <p:nvSpPr>
          <p:cNvPr id="10" name="Rectangle 5"/>
          <p:cNvSpPr>
            <a:spLocks noChangeArrowheads="1"/>
          </p:cNvSpPr>
          <p:nvPr/>
        </p:nvSpPr>
        <p:spPr bwMode="auto">
          <a:xfrm>
            <a:off x="466849" y="1268760"/>
            <a:ext cx="3817119" cy="523220"/>
          </a:xfrm>
          <a:prstGeom prst="rect">
            <a:avLst/>
          </a:prstGeom>
          <a:noFill/>
          <a:ln>
            <a:noFill/>
          </a:ln>
          <a:effectLst/>
        </p:spPr>
        <p:txBody>
          <a:bodyPr wrap="square">
            <a:spAutoFit/>
          </a:bodyPr>
          <a:lstStyle/>
          <a:p>
            <a:pPr eaLnBrk="1" hangingPunct="1">
              <a:spcBef>
                <a:spcPct val="0"/>
              </a:spcBef>
              <a:defRPr/>
            </a:pPr>
            <a:r>
              <a:rPr kumimoji="1" lang="en-US" altLang="zh-CN" sz="2800" dirty="0" smtClean="0">
                <a:solidFill>
                  <a:srgbClr val="CC33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4. </a:t>
            </a:r>
            <a:r>
              <a:rPr kumimoji="1" lang="zh-CN" altLang="en-US" sz="2800" dirty="0" smtClean="0">
                <a:solidFill>
                  <a:srgbClr val="CC3300"/>
                </a:solidFill>
                <a:latin typeface="Times New Roman" panose="02020603050405020304" pitchFamily="18" charset="0"/>
                <a:sym typeface="Webdings" panose="05030102010509060703" pitchFamily="18" charset="2"/>
              </a:rPr>
              <a:t>优先级调度</a:t>
            </a:r>
            <a:r>
              <a:rPr kumimoji="1" lang="zh-CN" altLang="en-US" sz="2800" dirty="0">
                <a:solidFill>
                  <a:srgbClr val="CC3300"/>
                </a:solidFill>
                <a:latin typeface="Times New Roman" panose="02020603050405020304" pitchFamily="18" charset="0"/>
                <a:sym typeface="Webdings" panose="05030102010509060703" pitchFamily="18" charset="2"/>
              </a:rPr>
              <a:t>算法</a:t>
            </a:r>
            <a:endParaRPr kumimoji="1" lang="en-US" altLang="zh-CN" sz="2800" dirty="0">
              <a:solidFill>
                <a:srgbClr val="CC3300"/>
              </a:solidFill>
              <a:latin typeface="Times New Roman" panose="02020603050405020304" pitchFamily="18" charset="0"/>
              <a:sym typeface="Webdings" panose="05030102010509060703" pitchFamily="18" charset="2"/>
            </a:endParaRPr>
          </a:p>
        </p:txBody>
      </p:sp>
      <p:sp>
        <p:nvSpPr>
          <p:cNvPr id="11" name="Rectangle 4"/>
          <p:cNvSpPr>
            <a:spLocks noChangeArrowheads="1"/>
          </p:cNvSpPr>
          <p:nvPr/>
        </p:nvSpPr>
        <p:spPr bwMode="auto">
          <a:xfrm>
            <a:off x="364803" y="684214"/>
            <a:ext cx="4567237" cy="584775"/>
          </a:xfrm>
          <a:prstGeom prst="rect">
            <a:avLst/>
          </a:prstGeom>
          <a:noFill/>
          <a:ln>
            <a:noFill/>
          </a:ln>
          <a:effectLst/>
        </p:spPr>
        <p:txBody>
          <a:bodyPr>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2" name="Rectangle 2"/>
          <p:cNvSpPr>
            <a:spLocks noChangeArrowheads="1"/>
          </p:cNvSpPr>
          <p:nvPr/>
        </p:nvSpPr>
        <p:spPr bwMode="auto">
          <a:xfrm>
            <a:off x="3348658" y="-27382"/>
            <a:ext cx="3527598"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3"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179388" y="1130301"/>
            <a:ext cx="6010275" cy="569913"/>
          </a:xfrm>
          <a:prstGeom prst="rect">
            <a:avLst/>
          </a:prstGeom>
          <a:noFill/>
          <a:ln>
            <a:noFill/>
          </a:ln>
          <a:effectLst/>
        </p:spPr>
        <p:txBody>
          <a:bodyPr/>
          <a:lstStyle/>
          <a:p>
            <a:pPr marL="342900" indent="-342900">
              <a:lnSpc>
                <a:spcPct val="140000"/>
              </a:lnSpc>
              <a:defRPr/>
            </a:pPr>
            <a:r>
              <a:rPr lang="zh-CN" altLang="en-US" sz="2400" dirty="0">
                <a:latin typeface="+mn-ea"/>
                <a:ea typeface="+mn-ea"/>
              </a:rPr>
              <a:t>   ③ 进程与线程优先级的关系：</a:t>
            </a:r>
            <a:endParaRPr lang="en-US" altLang="zh-CN" sz="2400" dirty="0">
              <a:latin typeface="+mn-ea"/>
              <a:ea typeface="+mn-ea"/>
            </a:endParaRPr>
          </a:p>
        </p:txBody>
      </p:sp>
      <p:graphicFrame>
        <p:nvGraphicFramePr>
          <p:cNvPr id="8" name="Group 1170"/>
          <p:cNvGraphicFramePr>
            <a:graphicFrameLocks noGrp="1"/>
          </p:cNvGraphicFramePr>
          <p:nvPr/>
        </p:nvGraphicFramePr>
        <p:xfrm>
          <a:off x="323850" y="1844675"/>
          <a:ext cx="8424862" cy="4464496"/>
        </p:xfrm>
        <a:graphic>
          <a:graphicData uri="http://schemas.openxmlformats.org/drawingml/2006/table">
            <a:tbl>
              <a:tblPr/>
              <a:tblGrid>
                <a:gridCol w="2270410"/>
                <a:gridCol w="1172228"/>
                <a:gridCol w="1172228"/>
                <a:gridCol w="1172228"/>
                <a:gridCol w="925660"/>
                <a:gridCol w="902894"/>
                <a:gridCol w="809214"/>
              </a:tblGrid>
              <a:tr h="864096">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defRPr/>
                      </a:pPr>
                      <a:r>
                        <a:rPr kumimoji="0" lang="zh-CN" altLang="en-US"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进程优先级</a:t>
                      </a:r>
                      <a:endParaRPr kumimoji="0" lang="en-US" altLang="zh-CN" sz="2000" b="1" i="0" u="none" strike="noStrike" cap="none" normalizeH="0" baseline="0" dirty="0" smtClean="0">
                        <a:ln>
                          <a:noFill/>
                        </a:ln>
                        <a:solidFill>
                          <a:srgbClr val="2525F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实时</a:t>
                      </a:r>
                      <a:endParaRPr kumimoji="0" lang="en-US" altLang="zh-CN"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24</a:t>
                      </a:r>
                      <a:endParaRPr kumimoji="0" lang="zh-CN" altLang="en-US" sz="20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高级</a:t>
                      </a:r>
                      <a:endParaRPr kumimoji="0" lang="en-US" altLang="zh-CN"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zh-CN" altLang="en-US" sz="20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中上</a:t>
                      </a:r>
                      <a:endParaRPr kumimoji="0" lang="en-US" altLang="zh-CN"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zh-CN" altLang="en-US" sz="20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中级</a:t>
                      </a:r>
                      <a:endParaRPr kumimoji="0" lang="en-US" altLang="zh-CN"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en-US" sz="20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中下</a:t>
                      </a:r>
                      <a:endParaRPr kumimoji="0" lang="en-US" altLang="zh-CN"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en-US" sz="20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空闲</a:t>
                      </a:r>
                      <a:endParaRPr kumimoji="0" lang="en-US" altLang="zh-CN"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sz="20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064">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Time_critical</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056">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Highest</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056">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Above_normal</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056">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rgbClr val="2525F3"/>
                          </a:solidFill>
                          <a:effectLst/>
                          <a:latin typeface="Times New Roman" panose="02020603050405020304" pitchFamily="18" charset="0"/>
                          <a:ea typeface="宋体" panose="02010600030101010101" pitchFamily="2" charset="-122"/>
                          <a:cs typeface="Times New Roman" panose="02020603050405020304" pitchFamily="18" charset="0"/>
                        </a:rPr>
                        <a:t>Normal</a:t>
                      </a:r>
                      <a:endParaRPr kumimoji="0" lang="en-US" altLang="zh-CN" sz="2000" b="1" i="0" u="none" strike="noStrike" cap="none" normalizeH="0" baseline="0" smtClean="0">
                        <a:ln>
                          <a:noFill/>
                        </a:ln>
                        <a:solidFill>
                          <a:srgbClr val="2525F3"/>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24</a:t>
                      </a:r>
                      <a:endParaRPr kumimoji="0" lang="en-US" altLang="zh-CN"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056">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Below_normal</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056">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Lowest</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056">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Idle</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ectangle 15"/>
          <p:cNvSpPr>
            <a:spLocks noChangeArrowheads="1"/>
          </p:cNvSpPr>
          <p:nvPr/>
        </p:nvSpPr>
        <p:spPr bwMode="auto">
          <a:xfrm>
            <a:off x="467544" y="663081"/>
            <a:ext cx="5400600" cy="461665"/>
          </a:xfrm>
          <a:prstGeom prst="rect">
            <a:avLst/>
          </a:prstGeom>
          <a:noFill/>
          <a:ln>
            <a:noFill/>
          </a:ln>
          <a:effectLst/>
        </p:spPr>
        <p:txBody>
          <a:bodyPr wrap="square">
            <a:spAutoFit/>
          </a:bodyPr>
          <a:lstStyle/>
          <a:p>
            <a:pPr eaLnBrk="1" hangingPunct="1">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en-US" altLang="zh-CN" sz="2400" dirty="0" smtClean="0">
                <a:solidFill>
                  <a:srgbClr val="7030A0"/>
                </a:solidFill>
                <a:latin typeface="+mn-ea"/>
                <a:sym typeface="Webdings" panose="05030102010509060703" pitchFamily="18" charset="2"/>
              </a:rPr>
              <a:t>win2000/</a:t>
            </a:r>
            <a:r>
              <a:rPr kumimoji="1" lang="en-US" altLang="zh-CN" sz="2400" dirty="0" err="1" smtClean="0">
                <a:solidFill>
                  <a:srgbClr val="7030A0"/>
                </a:solidFill>
                <a:latin typeface="+mn-ea"/>
                <a:sym typeface="Webdings" panose="05030102010509060703" pitchFamily="18" charset="2"/>
              </a:rPr>
              <a:t>xp</a:t>
            </a:r>
            <a:r>
              <a:rPr kumimoji="1" lang="zh-CN" altLang="en-US" sz="2400" dirty="0" smtClean="0">
                <a:solidFill>
                  <a:srgbClr val="7030A0"/>
                </a:solidFill>
                <a:latin typeface="+mn-ea"/>
                <a:sym typeface="Webdings" panose="05030102010509060703" pitchFamily="18" charset="2"/>
              </a:rPr>
              <a:t>线程调度策略</a:t>
            </a:r>
            <a:r>
              <a:rPr kumimoji="1" lang="zh-CN" altLang="en-US" sz="2400" dirty="0" smtClean="0">
                <a:solidFill>
                  <a:srgbClr val="7030A0"/>
                </a:solidFill>
                <a:latin typeface="+mn-ea"/>
                <a:ea typeface="+mn-ea"/>
              </a:rPr>
              <a:t>：  </a:t>
            </a:r>
            <a:endParaRPr kumimoji="1" lang="zh-CN" altLang="en-US" sz="2400" dirty="0">
              <a:solidFill>
                <a:srgbClr val="7030A0"/>
              </a:solidFill>
              <a:latin typeface="Times New Roman" panose="02020603050405020304" pitchFamily="18" charset="0"/>
            </a:endParaRPr>
          </a:p>
        </p:txBody>
      </p:sp>
      <p:sp>
        <p:nvSpPr>
          <p:cNvPr id="10" name="Rectangle 5"/>
          <p:cNvSpPr>
            <a:spLocks noChangeArrowheads="1"/>
          </p:cNvSpPr>
          <p:nvPr/>
        </p:nvSpPr>
        <p:spPr bwMode="auto">
          <a:xfrm>
            <a:off x="3275161" y="44626"/>
            <a:ext cx="3817119"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FF00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4. </a:t>
            </a:r>
            <a:r>
              <a:rPr kumimoji="1" lang="zh-CN" altLang="en-US" sz="3200" dirty="0" smtClean="0">
                <a:solidFill>
                  <a:srgbClr val="FF0000"/>
                </a:solidFill>
                <a:latin typeface="Times New Roman" panose="02020603050405020304" pitchFamily="18" charset="0"/>
                <a:sym typeface="Webdings" panose="05030102010509060703" pitchFamily="18" charset="2"/>
              </a:rPr>
              <a:t>优先级调度</a:t>
            </a:r>
            <a:r>
              <a:rPr kumimoji="1" lang="zh-CN" altLang="en-US" sz="3200" dirty="0">
                <a:solidFill>
                  <a:srgbClr val="FF0000"/>
                </a:solidFill>
                <a:latin typeface="Times New Roman" panose="02020603050405020304" pitchFamily="18" charset="0"/>
                <a:sym typeface="Webdings" panose="05030102010509060703" pitchFamily="18" charset="2"/>
              </a:rPr>
              <a:t>算法</a:t>
            </a:r>
            <a:endParaRPr kumimoji="1" lang="en-US" altLang="zh-CN" sz="3200" dirty="0">
              <a:solidFill>
                <a:srgbClr val="FF0000"/>
              </a:solidFill>
              <a:latin typeface="Times New Roman" panose="02020603050405020304" pitchFamily="18" charset="0"/>
              <a:sym typeface="Webdings" panose="05030102010509060703" pitchFamily="18" charset="2"/>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540323" y="1772817"/>
            <a:ext cx="791319" cy="2591569"/>
          </a:xfrm>
        </p:spPr>
        <p:txBody>
          <a:bodyPr/>
          <a:lstStyle/>
          <a:p>
            <a:pPr eaLnBrk="1" hangingPunct="1">
              <a:defRPr/>
            </a:pPr>
            <a:r>
              <a:rPr lang="zh-CN" altLang="en-US" sz="5400" dirty="0" smtClean="0">
                <a:ea typeface="宋体" panose="02010600030101010101" pitchFamily="2" charset="-122"/>
              </a:rPr>
              <a:t>目录</a:t>
            </a:r>
            <a:endParaRPr lang="zh-CN" altLang="en-US" sz="5400" dirty="0" smtClean="0">
              <a:ea typeface="宋体" panose="02010600030101010101" pitchFamily="2" charset="-122"/>
            </a:endParaRPr>
          </a:p>
        </p:txBody>
      </p:sp>
      <p:grpSp>
        <p:nvGrpSpPr>
          <p:cNvPr id="2" name="Group 3"/>
          <p:cNvGrpSpPr/>
          <p:nvPr/>
        </p:nvGrpSpPr>
        <p:grpSpPr bwMode="auto">
          <a:xfrm>
            <a:off x="2212479" y="1028999"/>
            <a:ext cx="6008687" cy="593726"/>
            <a:chOff x="0" y="0"/>
            <a:chExt cx="4224" cy="374"/>
          </a:xfrm>
        </p:grpSpPr>
        <p:sp>
          <p:nvSpPr>
            <p:cNvPr id="4142" name="AutoShape 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eaLnBrk="1" hangingPunct="1">
                <a:spcBef>
                  <a:spcPct val="50000"/>
                </a:spcBef>
                <a:buClr>
                  <a:schemeClr val="tx1"/>
                </a:buClr>
                <a:defRPr/>
              </a:pPr>
              <a:endParaRPr lang="zh-CN" altLang="en-US" sz="2400"/>
            </a:p>
          </p:txBody>
        </p:sp>
        <p:sp>
          <p:nvSpPr>
            <p:cNvPr id="4143" name="Text Box 13"/>
            <p:cNvSpPr txBox="1">
              <a:spLocks noChangeArrowheads="1"/>
            </p:cNvSpPr>
            <p:nvPr/>
          </p:nvSpPr>
          <p:spPr bwMode="auto">
            <a:xfrm>
              <a:off x="543" y="46"/>
              <a:ext cx="3166" cy="291"/>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indent="-5080" eaLnBrk="1" hangingPunct="1">
                <a:spcBef>
                  <a:spcPct val="50000"/>
                </a:spcBef>
                <a:buClr>
                  <a:schemeClr val="tx1"/>
                </a:buClr>
                <a:defRPr/>
              </a:pPr>
              <a:r>
                <a:rPr lang="en-US" altLang="zh-CN" sz="2400" dirty="0" smtClean="0"/>
                <a:t>2. </a:t>
              </a:r>
              <a:r>
                <a:rPr lang="zh-CN" altLang="en-US" sz="2400" dirty="0" smtClean="0"/>
                <a:t>进程概念 </a:t>
              </a:r>
              <a:endParaRPr lang="zh-CN" altLang="en-US" sz="2400" dirty="0"/>
            </a:p>
          </p:txBody>
        </p:sp>
      </p:grpSp>
      <p:grpSp>
        <p:nvGrpSpPr>
          <p:cNvPr id="3" name="Group 6"/>
          <p:cNvGrpSpPr/>
          <p:nvPr/>
        </p:nvGrpSpPr>
        <p:grpSpPr bwMode="auto">
          <a:xfrm>
            <a:off x="2212479" y="1749725"/>
            <a:ext cx="6008687" cy="593725"/>
            <a:chOff x="0" y="0"/>
            <a:chExt cx="4224" cy="374"/>
          </a:xfrm>
        </p:grpSpPr>
        <p:sp>
          <p:nvSpPr>
            <p:cNvPr id="4140" name="AutoShape 3"/>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eaLnBrk="1" hangingPunct="1">
                <a:spcBef>
                  <a:spcPct val="50000"/>
                </a:spcBef>
                <a:buClr>
                  <a:schemeClr val="tx1"/>
                </a:buClr>
                <a:defRPr/>
              </a:pPr>
              <a:endParaRPr lang="zh-CN" altLang="en-US" sz="2400"/>
            </a:p>
          </p:txBody>
        </p:sp>
        <p:sp>
          <p:nvSpPr>
            <p:cNvPr id="4141" name="Text Box 25"/>
            <p:cNvSpPr txBox="1">
              <a:spLocks noChangeArrowheads="1"/>
            </p:cNvSpPr>
            <p:nvPr/>
          </p:nvSpPr>
          <p:spPr bwMode="auto">
            <a:xfrm>
              <a:off x="548" y="49"/>
              <a:ext cx="3168" cy="291"/>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indent="-5080" eaLnBrk="1" hangingPunct="1">
                <a:spcBef>
                  <a:spcPct val="50000"/>
                </a:spcBef>
                <a:buClr>
                  <a:schemeClr val="tx1"/>
                </a:buClr>
                <a:defRPr/>
              </a:pPr>
              <a:r>
                <a:rPr lang="en-US" altLang="zh-CN" sz="2400" dirty="0" smtClean="0"/>
                <a:t>3. </a:t>
              </a:r>
              <a:r>
                <a:rPr lang="zh-CN" altLang="en-US" sz="2400" dirty="0"/>
                <a:t>进程控制 </a:t>
              </a:r>
              <a:r>
                <a:rPr lang="zh-CN" altLang="en-US" sz="2400" dirty="0">
                  <a:solidFill>
                    <a:schemeClr val="bg1"/>
                  </a:solidFill>
                </a:rPr>
                <a:t>    </a:t>
              </a:r>
              <a:endParaRPr lang="zh-CN" altLang="en-US" sz="2400" dirty="0">
                <a:solidFill>
                  <a:schemeClr val="bg1"/>
                </a:solidFill>
              </a:endParaRPr>
            </a:p>
          </p:txBody>
        </p:sp>
      </p:grpSp>
      <p:grpSp>
        <p:nvGrpSpPr>
          <p:cNvPr id="4" name="Group 9"/>
          <p:cNvGrpSpPr/>
          <p:nvPr/>
        </p:nvGrpSpPr>
        <p:grpSpPr bwMode="auto">
          <a:xfrm>
            <a:off x="2244231" y="2470448"/>
            <a:ext cx="6008687" cy="593725"/>
            <a:chOff x="0" y="0"/>
            <a:chExt cx="4224" cy="374"/>
          </a:xfrm>
        </p:grpSpPr>
        <p:sp>
          <p:nvSpPr>
            <p:cNvPr id="4138" name="AutoShape 1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eaLnBrk="1" hangingPunct="1">
                <a:spcBef>
                  <a:spcPct val="50000"/>
                </a:spcBef>
                <a:buClr>
                  <a:schemeClr val="tx1"/>
                </a:buClr>
                <a:defRPr/>
              </a:pPr>
              <a:endParaRPr lang="zh-CN" altLang="en-US" sz="2400"/>
            </a:p>
          </p:txBody>
        </p:sp>
        <p:sp>
          <p:nvSpPr>
            <p:cNvPr id="4139" name="Text Box 26"/>
            <p:cNvSpPr txBox="1">
              <a:spLocks noChangeArrowheads="1"/>
            </p:cNvSpPr>
            <p:nvPr/>
          </p:nvSpPr>
          <p:spPr bwMode="auto">
            <a:xfrm>
              <a:off x="520" y="66"/>
              <a:ext cx="3168" cy="291"/>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indent="-5080" eaLnBrk="1" hangingPunct="1">
                <a:spcBef>
                  <a:spcPct val="50000"/>
                </a:spcBef>
                <a:buClr>
                  <a:schemeClr val="tx1"/>
                </a:buClr>
                <a:defRPr/>
              </a:pPr>
              <a:r>
                <a:rPr lang="en-US" altLang="zh-CN" sz="2400" dirty="0" smtClean="0"/>
                <a:t>4. </a:t>
              </a:r>
              <a:r>
                <a:rPr lang="zh-CN" altLang="en-US" sz="2400" dirty="0"/>
                <a:t>进程同步 </a:t>
              </a:r>
              <a:endParaRPr lang="zh-CN" altLang="en-US" sz="2400" dirty="0"/>
            </a:p>
          </p:txBody>
        </p:sp>
      </p:grpSp>
      <p:grpSp>
        <p:nvGrpSpPr>
          <p:cNvPr id="5" name="Group 12"/>
          <p:cNvGrpSpPr/>
          <p:nvPr/>
        </p:nvGrpSpPr>
        <p:grpSpPr bwMode="auto">
          <a:xfrm>
            <a:off x="2275980" y="3189586"/>
            <a:ext cx="6008687" cy="593726"/>
            <a:chOff x="0" y="0"/>
            <a:chExt cx="4224" cy="374"/>
          </a:xfrm>
        </p:grpSpPr>
        <p:sp>
          <p:nvSpPr>
            <p:cNvPr id="4136" name="AutoShape 15"/>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eaLnBrk="1" hangingPunct="1">
                <a:spcBef>
                  <a:spcPct val="50000"/>
                </a:spcBef>
                <a:buClr>
                  <a:schemeClr val="tx1"/>
                </a:buClr>
                <a:defRPr/>
              </a:pPr>
              <a:endParaRPr lang="zh-CN" altLang="en-US" sz="2400"/>
            </a:p>
          </p:txBody>
        </p:sp>
        <p:sp>
          <p:nvSpPr>
            <p:cNvPr id="4137" name="Text Box 27"/>
            <p:cNvSpPr txBox="1">
              <a:spLocks noChangeArrowheads="1"/>
            </p:cNvSpPr>
            <p:nvPr/>
          </p:nvSpPr>
          <p:spPr bwMode="auto">
            <a:xfrm>
              <a:off x="520" y="64"/>
              <a:ext cx="3168" cy="291"/>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indent="-5080" eaLnBrk="1" hangingPunct="1">
                <a:spcBef>
                  <a:spcPct val="50000"/>
                </a:spcBef>
                <a:buClr>
                  <a:schemeClr val="tx1"/>
                </a:buClr>
                <a:defRPr/>
              </a:pPr>
              <a:r>
                <a:rPr lang="en-US" altLang="zh-CN" sz="2400" dirty="0" smtClean="0"/>
                <a:t>5. </a:t>
              </a:r>
              <a:r>
                <a:rPr lang="zh-CN" altLang="en-US" sz="2400" dirty="0" smtClean="0"/>
                <a:t>进程调度</a:t>
              </a:r>
              <a:endParaRPr lang="zh-CN" altLang="en-US" sz="2400" dirty="0"/>
            </a:p>
          </p:txBody>
        </p:sp>
      </p:grpSp>
      <p:grpSp>
        <p:nvGrpSpPr>
          <p:cNvPr id="6" name="Group 15"/>
          <p:cNvGrpSpPr/>
          <p:nvPr/>
        </p:nvGrpSpPr>
        <p:grpSpPr bwMode="auto">
          <a:xfrm>
            <a:off x="2275980" y="3910311"/>
            <a:ext cx="6008687" cy="593725"/>
            <a:chOff x="0" y="0"/>
            <a:chExt cx="4224" cy="374"/>
          </a:xfrm>
        </p:grpSpPr>
        <p:sp>
          <p:nvSpPr>
            <p:cNvPr id="4134" name="AutoShape 2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eaLnBrk="1" hangingPunct="1">
                <a:spcBef>
                  <a:spcPct val="50000"/>
                </a:spcBef>
                <a:buClr>
                  <a:schemeClr val="tx1"/>
                </a:buClr>
                <a:defRPr/>
              </a:pPr>
              <a:endParaRPr lang="zh-CN" altLang="en-US" sz="2400"/>
            </a:p>
          </p:txBody>
        </p:sp>
        <p:sp>
          <p:nvSpPr>
            <p:cNvPr id="4135" name="Text Box 28"/>
            <p:cNvSpPr txBox="1">
              <a:spLocks noChangeArrowheads="1"/>
            </p:cNvSpPr>
            <p:nvPr/>
          </p:nvSpPr>
          <p:spPr bwMode="auto">
            <a:xfrm>
              <a:off x="525" y="60"/>
              <a:ext cx="3167" cy="291"/>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indent="-5080" eaLnBrk="1" hangingPunct="1">
                <a:spcBef>
                  <a:spcPct val="50000"/>
                </a:spcBef>
                <a:buClr>
                  <a:schemeClr val="tx1"/>
                </a:buClr>
                <a:defRPr/>
              </a:pPr>
              <a:r>
                <a:rPr lang="en-US" altLang="zh-CN" sz="2400" dirty="0" smtClean="0"/>
                <a:t>6. </a:t>
              </a:r>
              <a:r>
                <a:rPr lang="zh-CN" altLang="en-US" sz="2400" dirty="0"/>
                <a:t>进程通信     </a:t>
              </a:r>
              <a:endParaRPr lang="zh-CN" altLang="en-US" sz="2400" dirty="0"/>
            </a:p>
          </p:txBody>
        </p:sp>
      </p:grpSp>
      <p:grpSp>
        <p:nvGrpSpPr>
          <p:cNvPr id="7" name="Group 21"/>
          <p:cNvGrpSpPr/>
          <p:nvPr/>
        </p:nvGrpSpPr>
        <p:grpSpPr bwMode="auto">
          <a:xfrm flipV="1">
            <a:off x="7852868" y="2110086"/>
            <a:ext cx="187325" cy="601663"/>
            <a:chOff x="0" y="0"/>
            <a:chExt cx="130" cy="418"/>
          </a:xfrm>
        </p:grpSpPr>
        <p:sp>
          <p:nvSpPr>
            <p:cNvPr id="10282" name="Oval 6"/>
            <p:cNvSpPr>
              <a:spLocks noChangeArrowheads="1"/>
            </p:cNvSpPr>
            <p:nvPr/>
          </p:nvSpPr>
          <p:spPr bwMode="auto">
            <a:xfrm>
              <a:off x="0" y="0"/>
              <a:ext cx="126" cy="120"/>
            </a:xfrm>
            <a:prstGeom prst="ellipse">
              <a:avLst/>
            </a:prstGeom>
            <a:solidFill>
              <a:schemeClr val="bg1"/>
            </a:solidFill>
            <a:ln w="38100">
              <a:solidFill>
                <a:schemeClr val="bg2"/>
              </a:solidFill>
              <a:round/>
            </a:ln>
          </p:spPr>
          <p:txBody>
            <a:bodyPr rot="10800000" wrap="none" anchor="ctr"/>
            <a:lstStyle/>
            <a:p>
              <a:pPr eaLnBrk="1" hangingPunct="1">
                <a:spcBef>
                  <a:spcPct val="50000"/>
                </a:spcBef>
                <a:buClr>
                  <a:schemeClr val="tx1"/>
                </a:buClr>
              </a:pPr>
              <a:endParaRPr lang="zh-CN" altLang="en-US" sz="2400"/>
            </a:p>
          </p:txBody>
        </p:sp>
        <p:sp>
          <p:nvSpPr>
            <p:cNvPr id="10283" name="Oval 7"/>
            <p:cNvSpPr>
              <a:spLocks noChangeArrowheads="1"/>
            </p:cNvSpPr>
            <p:nvPr/>
          </p:nvSpPr>
          <p:spPr bwMode="auto">
            <a:xfrm>
              <a:off x="4" y="298"/>
              <a:ext cx="126" cy="120"/>
            </a:xfrm>
            <a:prstGeom prst="ellipse">
              <a:avLst/>
            </a:prstGeom>
            <a:solidFill>
              <a:schemeClr val="bg1"/>
            </a:solidFill>
            <a:ln w="38100">
              <a:solidFill>
                <a:schemeClr val="bg2"/>
              </a:solidFill>
              <a:round/>
            </a:ln>
          </p:spPr>
          <p:txBody>
            <a:bodyPr rot="10800000" wrap="none" anchor="ctr"/>
            <a:lstStyle/>
            <a:p>
              <a:pPr eaLnBrk="1" hangingPunct="1">
                <a:spcBef>
                  <a:spcPct val="50000"/>
                </a:spcBef>
                <a:buClr>
                  <a:schemeClr val="tx1"/>
                </a:buClr>
              </a:pPr>
              <a:endParaRPr lang="zh-CN" altLang="en-US" sz="2400"/>
            </a:p>
          </p:txBody>
        </p:sp>
        <p:sp>
          <p:nvSpPr>
            <p:cNvPr id="10284" name="AutoShape 8"/>
            <p:cNvSpPr>
              <a:spLocks noChangeArrowheads="1"/>
            </p:cNvSpPr>
            <p:nvPr/>
          </p:nvSpPr>
          <p:spPr bwMode="auto">
            <a:xfrm>
              <a:off x="36" y="72"/>
              <a:ext cx="62" cy="300"/>
            </a:xfrm>
            <a:prstGeom prst="roundRect">
              <a:avLst>
                <a:gd name="adj" fmla="val 50000"/>
              </a:avLst>
            </a:prstGeom>
            <a:gradFill rotWithShape="1">
              <a:gsLst>
                <a:gs pos="0">
                  <a:srgbClr val="B2B2B2"/>
                </a:gs>
                <a:gs pos="50000">
                  <a:srgbClr val="EAEAEA"/>
                </a:gs>
                <a:gs pos="100000">
                  <a:srgbClr val="B2B2B2"/>
                </a:gs>
              </a:gsLst>
              <a:lin ang="5400000" scaled="1"/>
            </a:gradFill>
            <a:ln w="9525">
              <a:noFill/>
              <a:round/>
            </a:ln>
          </p:spPr>
          <p:txBody>
            <a:bodyPr rot="10800000" wrap="none" anchor="ctr"/>
            <a:lstStyle/>
            <a:p>
              <a:pPr eaLnBrk="1" hangingPunct="1">
                <a:spcBef>
                  <a:spcPct val="50000"/>
                </a:spcBef>
                <a:buClr>
                  <a:schemeClr val="tx1"/>
                </a:buClr>
              </a:pPr>
              <a:endParaRPr lang="zh-CN" altLang="en-US" sz="2400"/>
            </a:p>
          </p:txBody>
        </p:sp>
      </p:grpSp>
      <p:grpSp>
        <p:nvGrpSpPr>
          <p:cNvPr id="8" name="Group 25"/>
          <p:cNvGrpSpPr/>
          <p:nvPr/>
        </p:nvGrpSpPr>
        <p:grpSpPr bwMode="auto">
          <a:xfrm>
            <a:off x="7852868" y="3549948"/>
            <a:ext cx="187325" cy="601663"/>
            <a:chOff x="0" y="0"/>
            <a:chExt cx="130" cy="418"/>
          </a:xfrm>
        </p:grpSpPr>
        <p:sp>
          <p:nvSpPr>
            <p:cNvPr id="10279" name="Oval 17"/>
            <p:cNvSpPr>
              <a:spLocks noChangeArrowheads="1"/>
            </p:cNvSpPr>
            <p:nvPr/>
          </p:nvSpPr>
          <p:spPr bwMode="auto">
            <a:xfrm>
              <a:off x="0" y="0"/>
              <a:ext cx="126" cy="120"/>
            </a:xfrm>
            <a:prstGeom prst="ellipse">
              <a:avLst/>
            </a:prstGeom>
            <a:solidFill>
              <a:schemeClr val="bg1"/>
            </a:solidFill>
            <a:ln w="38100">
              <a:solidFill>
                <a:schemeClr val="bg2"/>
              </a:solidFill>
              <a:round/>
            </a:ln>
          </p:spPr>
          <p:txBody>
            <a:bodyPr wrap="none" anchor="ctr"/>
            <a:lstStyle/>
            <a:p>
              <a:pPr eaLnBrk="1" hangingPunct="1">
                <a:spcBef>
                  <a:spcPct val="50000"/>
                </a:spcBef>
                <a:buClr>
                  <a:schemeClr val="tx1"/>
                </a:buClr>
              </a:pPr>
              <a:endParaRPr lang="zh-CN" altLang="en-US" sz="2400"/>
            </a:p>
          </p:txBody>
        </p:sp>
        <p:sp>
          <p:nvSpPr>
            <p:cNvPr id="10280" name="Oval 18"/>
            <p:cNvSpPr>
              <a:spLocks noChangeArrowheads="1"/>
            </p:cNvSpPr>
            <p:nvPr/>
          </p:nvSpPr>
          <p:spPr bwMode="auto">
            <a:xfrm>
              <a:off x="4" y="298"/>
              <a:ext cx="126" cy="120"/>
            </a:xfrm>
            <a:prstGeom prst="ellipse">
              <a:avLst/>
            </a:prstGeom>
            <a:solidFill>
              <a:schemeClr val="bg1"/>
            </a:solidFill>
            <a:ln w="38100">
              <a:solidFill>
                <a:schemeClr val="bg2"/>
              </a:solidFill>
              <a:round/>
            </a:ln>
          </p:spPr>
          <p:txBody>
            <a:bodyPr wrap="none" anchor="ctr"/>
            <a:lstStyle/>
            <a:p>
              <a:pPr eaLnBrk="1" hangingPunct="1">
                <a:spcBef>
                  <a:spcPct val="50000"/>
                </a:spcBef>
                <a:buClr>
                  <a:schemeClr val="tx1"/>
                </a:buClr>
              </a:pPr>
              <a:endParaRPr lang="zh-CN" altLang="en-US" sz="2400"/>
            </a:p>
          </p:txBody>
        </p:sp>
        <p:sp>
          <p:nvSpPr>
            <p:cNvPr id="10281" name="AutoShape 19"/>
            <p:cNvSpPr>
              <a:spLocks noChangeArrowheads="1"/>
            </p:cNvSpPr>
            <p:nvPr/>
          </p:nvSpPr>
          <p:spPr bwMode="auto">
            <a:xfrm>
              <a:off x="36" y="72"/>
              <a:ext cx="62" cy="300"/>
            </a:xfrm>
            <a:prstGeom prst="roundRect">
              <a:avLst>
                <a:gd name="adj" fmla="val 50000"/>
              </a:avLst>
            </a:prstGeom>
            <a:gradFill rotWithShape="1">
              <a:gsLst>
                <a:gs pos="0">
                  <a:srgbClr val="B2B2B2"/>
                </a:gs>
                <a:gs pos="50000">
                  <a:srgbClr val="EAEAEA"/>
                </a:gs>
                <a:gs pos="100000">
                  <a:srgbClr val="B2B2B2"/>
                </a:gs>
              </a:gsLst>
              <a:lin ang="5400000" scaled="1"/>
            </a:gradFill>
            <a:ln w="9525">
              <a:noFill/>
              <a:round/>
            </a:ln>
          </p:spPr>
          <p:txBody>
            <a:bodyPr wrap="none" anchor="ctr"/>
            <a:lstStyle/>
            <a:p>
              <a:pPr eaLnBrk="1" hangingPunct="1">
                <a:spcBef>
                  <a:spcPct val="50000"/>
                </a:spcBef>
                <a:buClr>
                  <a:schemeClr val="tx1"/>
                </a:buClr>
              </a:pPr>
              <a:endParaRPr lang="zh-CN" altLang="en-US" sz="2400"/>
            </a:p>
          </p:txBody>
        </p:sp>
      </p:grpSp>
      <p:grpSp>
        <p:nvGrpSpPr>
          <p:cNvPr id="9" name="Group 29"/>
          <p:cNvGrpSpPr/>
          <p:nvPr/>
        </p:nvGrpSpPr>
        <p:grpSpPr bwMode="auto">
          <a:xfrm>
            <a:off x="2460130" y="1395711"/>
            <a:ext cx="187325" cy="601663"/>
            <a:chOff x="0" y="0"/>
            <a:chExt cx="130" cy="418"/>
          </a:xfrm>
        </p:grpSpPr>
        <p:sp>
          <p:nvSpPr>
            <p:cNvPr id="10276" name="Oval 10"/>
            <p:cNvSpPr>
              <a:spLocks noChangeArrowheads="1"/>
            </p:cNvSpPr>
            <p:nvPr/>
          </p:nvSpPr>
          <p:spPr bwMode="auto">
            <a:xfrm>
              <a:off x="0" y="0"/>
              <a:ext cx="126" cy="120"/>
            </a:xfrm>
            <a:prstGeom prst="ellipse">
              <a:avLst/>
            </a:prstGeom>
            <a:solidFill>
              <a:schemeClr val="bg1"/>
            </a:solidFill>
            <a:ln w="38100">
              <a:solidFill>
                <a:schemeClr val="bg2"/>
              </a:solidFill>
              <a:round/>
            </a:ln>
          </p:spPr>
          <p:txBody>
            <a:bodyPr wrap="none" anchor="ctr"/>
            <a:lstStyle/>
            <a:p>
              <a:pPr eaLnBrk="1" hangingPunct="1">
                <a:spcBef>
                  <a:spcPct val="50000"/>
                </a:spcBef>
                <a:buClr>
                  <a:schemeClr val="tx1"/>
                </a:buClr>
              </a:pPr>
              <a:endParaRPr lang="zh-CN" altLang="en-US" sz="2400"/>
            </a:p>
          </p:txBody>
        </p:sp>
        <p:sp>
          <p:nvSpPr>
            <p:cNvPr id="10277" name="Oval 11"/>
            <p:cNvSpPr>
              <a:spLocks noChangeArrowheads="1"/>
            </p:cNvSpPr>
            <p:nvPr/>
          </p:nvSpPr>
          <p:spPr bwMode="auto">
            <a:xfrm>
              <a:off x="4" y="298"/>
              <a:ext cx="126" cy="120"/>
            </a:xfrm>
            <a:prstGeom prst="ellipse">
              <a:avLst/>
            </a:prstGeom>
            <a:solidFill>
              <a:schemeClr val="bg1"/>
            </a:solidFill>
            <a:ln w="38100">
              <a:solidFill>
                <a:schemeClr val="bg2"/>
              </a:solidFill>
              <a:round/>
            </a:ln>
          </p:spPr>
          <p:txBody>
            <a:bodyPr wrap="none" anchor="ctr"/>
            <a:lstStyle/>
            <a:p>
              <a:pPr eaLnBrk="1" hangingPunct="1">
                <a:spcBef>
                  <a:spcPct val="50000"/>
                </a:spcBef>
                <a:buClr>
                  <a:schemeClr val="tx1"/>
                </a:buClr>
              </a:pPr>
              <a:endParaRPr lang="zh-CN" altLang="en-US" sz="2400"/>
            </a:p>
          </p:txBody>
        </p:sp>
        <p:sp>
          <p:nvSpPr>
            <p:cNvPr id="10278" name="AutoShape 12"/>
            <p:cNvSpPr>
              <a:spLocks noChangeArrowheads="1"/>
            </p:cNvSpPr>
            <p:nvPr/>
          </p:nvSpPr>
          <p:spPr bwMode="auto">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gradFill>
            <a:ln w="9525">
              <a:noFill/>
              <a:round/>
            </a:ln>
          </p:spPr>
          <p:txBody>
            <a:bodyPr wrap="none" anchor="ctr"/>
            <a:lstStyle/>
            <a:p>
              <a:pPr eaLnBrk="1" hangingPunct="1">
                <a:spcBef>
                  <a:spcPct val="50000"/>
                </a:spcBef>
                <a:buClr>
                  <a:schemeClr val="tx1"/>
                </a:buClr>
              </a:pPr>
              <a:endParaRPr lang="zh-CN" altLang="en-US" sz="2400"/>
            </a:p>
          </p:txBody>
        </p:sp>
      </p:grpSp>
      <p:grpSp>
        <p:nvGrpSpPr>
          <p:cNvPr id="10" name="Group 33"/>
          <p:cNvGrpSpPr/>
          <p:nvPr/>
        </p:nvGrpSpPr>
        <p:grpSpPr bwMode="auto">
          <a:xfrm>
            <a:off x="2460130" y="2835574"/>
            <a:ext cx="187325" cy="601663"/>
            <a:chOff x="0" y="0"/>
            <a:chExt cx="130" cy="418"/>
          </a:xfrm>
        </p:grpSpPr>
        <p:sp>
          <p:nvSpPr>
            <p:cNvPr id="10273" name="Oval 21"/>
            <p:cNvSpPr>
              <a:spLocks noChangeArrowheads="1"/>
            </p:cNvSpPr>
            <p:nvPr/>
          </p:nvSpPr>
          <p:spPr bwMode="auto">
            <a:xfrm>
              <a:off x="0" y="0"/>
              <a:ext cx="126" cy="120"/>
            </a:xfrm>
            <a:prstGeom prst="ellipse">
              <a:avLst/>
            </a:prstGeom>
            <a:solidFill>
              <a:schemeClr val="bg1"/>
            </a:solidFill>
            <a:ln w="38100">
              <a:solidFill>
                <a:schemeClr val="bg2"/>
              </a:solidFill>
              <a:round/>
            </a:ln>
          </p:spPr>
          <p:txBody>
            <a:bodyPr wrap="none" anchor="ctr"/>
            <a:lstStyle/>
            <a:p>
              <a:pPr eaLnBrk="1" hangingPunct="1">
                <a:spcBef>
                  <a:spcPct val="50000"/>
                </a:spcBef>
                <a:buClr>
                  <a:schemeClr val="tx1"/>
                </a:buClr>
              </a:pPr>
              <a:endParaRPr lang="zh-CN" altLang="en-US" sz="2400"/>
            </a:p>
          </p:txBody>
        </p:sp>
        <p:sp>
          <p:nvSpPr>
            <p:cNvPr id="10274" name="Oval 22"/>
            <p:cNvSpPr>
              <a:spLocks noChangeArrowheads="1"/>
            </p:cNvSpPr>
            <p:nvPr/>
          </p:nvSpPr>
          <p:spPr bwMode="auto">
            <a:xfrm>
              <a:off x="4" y="298"/>
              <a:ext cx="126" cy="120"/>
            </a:xfrm>
            <a:prstGeom prst="ellipse">
              <a:avLst/>
            </a:prstGeom>
            <a:solidFill>
              <a:schemeClr val="bg1"/>
            </a:solidFill>
            <a:ln w="38100">
              <a:solidFill>
                <a:schemeClr val="bg2"/>
              </a:solidFill>
              <a:round/>
            </a:ln>
          </p:spPr>
          <p:txBody>
            <a:bodyPr wrap="none" anchor="ctr"/>
            <a:lstStyle/>
            <a:p>
              <a:pPr eaLnBrk="1" hangingPunct="1">
                <a:spcBef>
                  <a:spcPct val="50000"/>
                </a:spcBef>
                <a:buClr>
                  <a:schemeClr val="tx1"/>
                </a:buClr>
              </a:pPr>
              <a:endParaRPr lang="zh-CN" altLang="en-US" sz="2400"/>
            </a:p>
          </p:txBody>
        </p:sp>
        <p:sp>
          <p:nvSpPr>
            <p:cNvPr id="10275" name="AutoShape 23"/>
            <p:cNvSpPr>
              <a:spLocks noChangeArrowheads="1"/>
            </p:cNvSpPr>
            <p:nvPr/>
          </p:nvSpPr>
          <p:spPr bwMode="auto">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gradFill>
            <a:ln w="9525">
              <a:noFill/>
              <a:round/>
            </a:ln>
          </p:spPr>
          <p:txBody>
            <a:bodyPr wrap="none" anchor="ctr"/>
            <a:lstStyle/>
            <a:p>
              <a:pPr eaLnBrk="1" hangingPunct="1">
                <a:spcBef>
                  <a:spcPct val="50000"/>
                </a:spcBef>
                <a:buClr>
                  <a:schemeClr val="tx1"/>
                </a:buClr>
              </a:pPr>
              <a:endParaRPr lang="zh-CN" altLang="en-US" sz="2400"/>
            </a:p>
          </p:txBody>
        </p:sp>
      </p:grpSp>
      <p:grpSp>
        <p:nvGrpSpPr>
          <p:cNvPr id="11" name="Group 3"/>
          <p:cNvGrpSpPr/>
          <p:nvPr/>
        </p:nvGrpSpPr>
        <p:grpSpPr bwMode="auto">
          <a:xfrm>
            <a:off x="2212479" y="260648"/>
            <a:ext cx="6008687" cy="593726"/>
            <a:chOff x="0" y="0"/>
            <a:chExt cx="4224" cy="374"/>
          </a:xfrm>
        </p:grpSpPr>
        <p:sp>
          <p:nvSpPr>
            <p:cNvPr id="4115" name="AutoShape 4"/>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eaLnBrk="1" hangingPunct="1">
                <a:spcBef>
                  <a:spcPct val="50000"/>
                </a:spcBef>
                <a:buClr>
                  <a:schemeClr val="tx1"/>
                </a:buClr>
                <a:defRPr/>
              </a:pPr>
              <a:endParaRPr lang="zh-CN" altLang="en-US" sz="2400"/>
            </a:p>
          </p:txBody>
        </p:sp>
        <p:sp>
          <p:nvSpPr>
            <p:cNvPr id="4116" name="Text Box 13"/>
            <p:cNvSpPr txBox="1">
              <a:spLocks noChangeArrowheads="1"/>
            </p:cNvSpPr>
            <p:nvPr/>
          </p:nvSpPr>
          <p:spPr bwMode="auto">
            <a:xfrm>
              <a:off x="543" y="46"/>
              <a:ext cx="3166" cy="291"/>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indent="-5080" eaLnBrk="1" hangingPunct="1">
                <a:spcBef>
                  <a:spcPct val="50000"/>
                </a:spcBef>
                <a:buClr>
                  <a:schemeClr val="tx1"/>
                </a:buClr>
                <a:defRPr/>
              </a:pPr>
              <a:r>
                <a:rPr lang="en-US" altLang="zh-CN" sz="2400"/>
                <a:t>1. </a:t>
              </a:r>
              <a:r>
                <a:rPr lang="zh-CN" altLang="en-US" sz="2400"/>
                <a:t>进程的引入</a:t>
              </a:r>
              <a:endParaRPr lang="zh-CN" altLang="en-US" sz="2400"/>
            </a:p>
          </p:txBody>
        </p:sp>
      </p:grpSp>
      <p:grpSp>
        <p:nvGrpSpPr>
          <p:cNvPr id="12" name="Group 29"/>
          <p:cNvGrpSpPr/>
          <p:nvPr/>
        </p:nvGrpSpPr>
        <p:grpSpPr bwMode="auto">
          <a:xfrm>
            <a:off x="2460130" y="627362"/>
            <a:ext cx="187325" cy="601663"/>
            <a:chOff x="0" y="0"/>
            <a:chExt cx="130" cy="418"/>
          </a:xfrm>
        </p:grpSpPr>
        <p:sp>
          <p:nvSpPr>
            <p:cNvPr id="10268" name="Oval 10"/>
            <p:cNvSpPr>
              <a:spLocks noChangeArrowheads="1"/>
            </p:cNvSpPr>
            <p:nvPr/>
          </p:nvSpPr>
          <p:spPr bwMode="auto">
            <a:xfrm>
              <a:off x="0" y="0"/>
              <a:ext cx="126" cy="120"/>
            </a:xfrm>
            <a:prstGeom prst="ellipse">
              <a:avLst/>
            </a:prstGeom>
            <a:solidFill>
              <a:schemeClr val="bg1"/>
            </a:solidFill>
            <a:ln w="38100">
              <a:solidFill>
                <a:schemeClr val="bg2"/>
              </a:solidFill>
              <a:round/>
            </a:ln>
          </p:spPr>
          <p:txBody>
            <a:bodyPr wrap="none" anchor="ctr"/>
            <a:lstStyle/>
            <a:p>
              <a:pPr eaLnBrk="1" hangingPunct="1">
                <a:spcBef>
                  <a:spcPct val="50000"/>
                </a:spcBef>
                <a:buClr>
                  <a:schemeClr val="tx1"/>
                </a:buClr>
              </a:pPr>
              <a:endParaRPr lang="zh-CN" altLang="en-US" sz="2400"/>
            </a:p>
          </p:txBody>
        </p:sp>
        <p:sp>
          <p:nvSpPr>
            <p:cNvPr id="10269" name="Oval 11"/>
            <p:cNvSpPr>
              <a:spLocks noChangeArrowheads="1"/>
            </p:cNvSpPr>
            <p:nvPr/>
          </p:nvSpPr>
          <p:spPr bwMode="auto">
            <a:xfrm>
              <a:off x="4" y="298"/>
              <a:ext cx="126" cy="120"/>
            </a:xfrm>
            <a:prstGeom prst="ellipse">
              <a:avLst/>
            </a:prstGeom>
            <a:solidFill>
              <a:schemeClr val="bg1"/>
            </a:solidFill>
            <a:ln w="38100">
              <a:solidFill>
                <a:schemeClr val="bg2"/>
              </a:solidFill>
              <a:round/>
            </a:ln>
          </p:spPr>
          <p:txBody>
            <a:bodyPr wrap="none" anchor="ctr"/>
            <a:lstStyle/>
            <a:p>
              <a:pPr eaLnBrk="1" hangingPunct="1">
                <a:spcBef>
                  <a:spcPct val="50000"/>
                </a:spcBef>
                <a:buClr>
                  <a:schemeClr val="tx1"/>
                </a:buClr>
              </a:pPr>
              <a:endParaRPr lang="zh-CN" altLang="en-US" sz="2400"/>
            </a:p>
          </p:txBody>
        </p:sp>
        <p:sp>
          <p:nvSpPr>
            <p:cNvPr id="10270" name="AutoShape 12"/>
            <p:cNvSpPr>
              <a:spLocks noChangeArrowheads="1"/>
            </p:cNvSpPr>
            <p:nvPr/>
          </p:nvSpPr>
          <p:spPr bwMode="auto">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gradFill>
            <a:ln w="9525">
              <a:noFill/>
              <a:round/>
            </a:ln>
          </p:spPr>
          <p:txBody>
            <a:bodyPr wrap="none" anchor="ctr"/>
            <a:lstStyle/>
            <a:p>
              <a:pPr eaLnBrk="1" hangingPunct="1">
                <a:spcBef>
                  <a:spcPct val="50000"/>
                </a:spcBef>
                <a:buClr>
                  <a:schemeClr val="tx1"/>
                </a:buClr>
              </a:pPr>
              <a:endParaRPr lang="zh-CN" altLang="en-US" sz="2400"/>
            </a:p>
          </p:txBody>
        </p:sp>
      </p:grpSp>
      <p:grpSp>
        <p:nvGrpSpPr>
          <p:cNvPr id="13" name="Group 12"/>
          <p:cNvGrpSpPr/>
          <p:nvPr/>
        </p:nvGrpSpPr>
        <p:grpSpPr bwMode="auto">
          <a:xfrm>
            <a:off x="2307730" y="4685011"/>
            <a:ext cx="6008687" cy="593726"/>
            <a:chOff x="0" y="0"/>
            <a:chExt cx="4224" cy="374"/>
          </a:xfrm>
        </p:grpSpPr>
        <p:sp>
          <p:nvSpPr>
            <p:cNvPr id="42" name="AutoShape 15"/>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eaLnBrk="1" hangingPunct="1">
                <a:spcBef>
                  <a:spcPct val="50000"/>
                </a:spcBef>
                <a:buClr>
                  <a:schemeClr val="tx1"/>
                </a:buClr>
                <a:defRPr/>
              </a:pPr>
              <a:endParaRPr lang="zh-CN" altLang="en-US" sz="2400"/>
            </a:p>
          </p:txBody>
        </p:sp>
        <p:sp>
          <p:nvSpPr>
            <p:cNvPr id="43" name="Text Box 27"/>
            <p:cNvSpPr txBox="1">
              <a:spLocks noChangeArrowheads="1"/>
            </p:cNvSpPr>
            <p:nvPr/>
          </p:nvSpPr>
          <p:spPr bwMode="auto">
            <a:xfrm>
              <a:off x="520" y="64"/>
              <a:ext cx="3168" cy="291"/>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indent="-5080" eaLnBrk="1" hangingPunct="1">
                <a:spcBef>
                  <a:spcPct val="50000"/>
                </a:spcBef>
                <a:buClr>
                  <a:schemeClr val="tx1"/>
                </a:buClr>
                <a:defRPr/>
              </a:pPr>
              <a:r>
                <a:rPr lang="en-US" altLang="zh-CN" sz="2400" dirty="0" smtClean="0"/>
                <a:t>7. </a:t>
              </a:r>
              <a:r>
                <a:rPr lang="zh-CN" altLang="en-US" sz="2400" dirty="0" smtClean="0"/>
                <a:t>进程死锁</a:t>
              </a:r>
              <a:endParaRPr lang="zh-CN" altLang="en-US" sz="2400" dirty="0"/>
            </a:p>
          </p:txBody>
        </p:sp>
      </p:grpSp>
      <p:grpSp>
        <p:nvGrpSpPr>
          <p:cNvPr id="14" name="Group 33"/>
          <p:cNvGrpSpPr/>
          <p:nvPr/>
        </p:nvGrpSpPr>
        <p:grpSpPr bwMode="auto">
          <a:xfrm>
            <a:off x="2491881" y="4330998"/>
            <a:ext cx="187325" cy="601663"/>
            <a:chOff x="0" y="0"/>
            <a:chExt cx="130" cy="418"/>
          </a:xfrm>
        </p:grpSpPr>
        <p:sp>
          <p:nvSpPr>
            <p:cNvPr id="10263" name="Oval 21"/>
            <p:cNvSpPr>
              <a:spLocks noChangeArrowheads="1"/>
            </p:cNvSpPr>
            <p:nvPr/>
          </p:nvSpPr>
          <p:spPr bwMode="auto">
            <a:xfrm>
              <a:off x="0" y="0"/>
              <a:ext cx="126" cy="120"/>
            </a:xfrm>
            <a:prstGeom prst="ellipse">
              <a:avLst/>
            </a:prstGeom>
            <a:solidFill>
              <a:schemeClr val="bg1"/>
            </a:solidFill>
            <a:ln w="38100">
              <a:solidFill>
                <a:schemeClr val="bg2"/>
              </a:solidFill>
              <a:round/>
            </a:ln>
          </p:spPr>
          <p:txBody>
            <a:bodyPr wrap="none" anchor="ctr"/>
            <a:lstStyle/>
            <a:p>
              <a:pPr eaLnBrk="1" hangingPunct="1">
                <a:spcBef>
                  <a:spcPct val="50000"/>
                </a:spcBef>
                <a:buClr>
                  <a:schemeClr val="tx1"/>
                </a:buClr>
              </a:pPr>
              <a:endParaRPr lang="zh-CN" altLang="en-US" sz="2400"/>
            </a:p>
          </p:txBody>
        </p:sp>
        <p:sp>
          <p:nvSpPr>
            <p:cNvPr id="10264" name="Oval 22"/>
            <p:cNvSpPr>
              <a:spLocks noChangeArrowheads="1"/>
            </p:cNvSpPr>
            <p:nvPr/>
          </p:nvSpPr>
          <p:spPr bwMode="auto">
            <a:xfrm>
              <a:off x="4" y="298"/>
              <a:ext cx="126" cy="120"/>
            </a:xfrm>
            <a:prstGeom prst="ellipse">
              <a:avLst/>
            </a:prstGeom>
            <a:solidFill>
              <a:schemeClr val="bg1"/>
            </a:solidFill>
            <a:ln w="38100">
              <a:solidFill>
                <a:schemeClr val="bg2"/>
              </a:solidFill>
              <a:round/>
            </a:ln>
          </p:spPr>
          <p:txBody>
            <a:bodyPr wrap="none" anchor="ctr"/>
            <a:lstStyle/>
            <a:p>
              <a:pPr eaLnBrk="1" hangingPunct="1">
                <a:spcBef>
                  <a:spcPct val="50000"/>
                </a:spcBef>
                <a:buClr>
                  <a:schemeClr val="tx1"/>
                </a:buClr>
              </a:pPr>
              <a:endParaRPr lang="zh-CN" altLang="en-US" sz="2400"/>
            </a:p>
          </p:txBody>
        </p:sp>
        <p:sp>
          <p:nvSpPr>
            <p:cNvPr id="10265" name="AutoShape 23"/>
            <p:cNvSpPr>
              <a:spLocks noChangeArrowheads="1"/>
            </p:cNvSpPr>
            <p:nvPr/>
          </p:nvSpPr>
          <p:spPr bwMode="auto">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gradFill>
            <a:ln w="9525">
              <a:noFill/>
              <a:round/>
            </a:ln>
          </p:spPr>
          <p:txBody>
            <a:bodyPr wrap="none" anchor="ctr"/>
            <a:lstStyle/>
            <a:p>
              <a:pPr eaLnBrk="1" hangingPunct="1">
                <a:spcBef>
                  <a:spcPct val="50000"/>
                </a:spcBef>
                <a:buClr>
                  <a:schemeClr val="tx1"/>
                </a:buClr>
              </a:pPr>
              <a:endParaRPr lang="zh-CN" altLang="en-US" sz="2400"/>
            </a:p>
          </p:txBody>
        </p:sp>
      </p:grpSp>
      <p:grpSp>
        <p:nvGrpSpPr>
          <p:cNvPr id="15" name="Group 15"/>
          <p:cNvGrpSpPr/>
          <p:nvPr/>
        </p:nvGrpSpPr>
        <p:grpSpPr bwMode="auto">
          <a:xfrm>
            <a:off x="2307730" y="5404148"/>
            <a:ext cx="6008687" cy="593725"/>
            <a:chOff x="0" y="0"/>
            <a:chExt cx="4224" cy="374"/>
          </a:xfrm>
        </p:grpSpPr>
        <p:sp>
          <p:nvSpPr>
            <p:cNvPr id="49" name="AutoShape 2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eaLnBrk="1" hangingPunct="1">
                <a:spcBef>
                  <a:spcPct val="50000"/>
                </a:spcBef>
                <a:buClr>
                  <a:schemeClr val="tx1"/>
                </a:buClr>
                <a:defRPr/>
              </a:pPr>
              <a:endParaRPr lang="zh-CN" altLang="en-US" sz="2400"/>
            </a:p>
          </p:txBody>
        </p:sp>
        <p:sp>
          <p:nvSpPr>
            <p:cNvPr id="50" name="Text Box 28"/>
            <p:cNvSpPr txBox="1">
              <a:spLocks noChangeArrowheads="1"/>
            </p:cNvSpPr>
            <p:nvPr/>
          </p:nvSpPr>
          <p:spPr bwMode="auto">
            <a:xfrm>
              <a:off x="525" y="60"/>
              <a:ext cx="3167" cy="291"/>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indent="-5080" eaLnBrk="1" hangingPunct="1">
                <a:spcBef>
                  <a:spcPct val="50000"/>
                </a:spcBef>
                <a:buClr>
                  <a:schemeClr val="tx1"/>
                </a:buClr>
                <a:defRPr/>
              </a:pPr>
              <a:r>
                <a:rPr lang="en-US" altLang="zh-CN" sz="2400" dirty="0" smtClean="0"/>
                <a:t>8 </a:t>
              </a:r>
              <a:r>
                <a:rPr lang="zh-CN" altLang="en-US" sz="2400" dirty="0" smtClean="0"/>
                <a:t>线程机制</a:t>
              </a:r>
              <a:endParaRPr lang="zh-CN" altLang="en-US" sz="2400" dirty="0"/>
            </a:p>
          </p:txBody>
        </p:sp>
      </p:grpSp>
      <p:grpSp>
        <p:nvGrpSpPr>
          <p:cNvPr id="16" name="Group 25"/>
          <p:cNvGrpSpPr/>
          <p:nvPr/>
        </p:nvGrpSpPr>
        <p:grpSpPr bwMode="auto">
          <a:xfrm>
            <a:off x="7884618" y="5043786"/>
            <a:ext cx="187325" cy="601663"/>
            <a:chOff x="0" y="0"/>
            <a:chExt cx="130" cy="418"/>
          </a:xfrm>
        </p:grpSpPr>
        <p:sp>
          <p:nvSpPr>
            <p:cNvPr id="10258" name="Oval 17"/>
            <p:cNvSpPr>
              <a:spLocks noChangeArrowheads="1"/>
            </p:cNvSpPr>
            <p:nvPr/>
          </p:nvSpPr>
          <p:spPr bwMode="auto">
            <a:xfrm>
              <a:off x="0" y="0"/>
              <a:ext cx="126" cy="120"/>
            </a:xfrm>
            <a:prstGeom prst="ellipse">
              <a:avLst/>
            </a:prstGeom>
            <a:solidFill>
              <a:schemeClr val="bg1"/>
            </a:solidFill>
            <a:ln w="38100">
              <a:solidFill>
                <a:schemeClr val="bg2"/>
              </a:solidFill>
              <a:round/>
            </a:ln>
          </p:spPr>
          <p:txBody>
            <a:bodyPr wrap="none" anchor="ctr"/>
            <a:lstStyle/>
            <a:p>
              <a:pPr eaLnBrk="1" hangingPunct="1">
                <a:spcBef>
                  <a:spcPct val="50000"/>
                </a:spcBef>
                <a:buClr>
                  <a:schemeClr val="tx1"/>
                </a:buClr>
              </a:pPr>
              <a:endParaRPr lang="zh-CN" altLang="en-US" sz="2400"/>
            </a:p>
          </p:txBody>
        </p:sp>
        <p:sp>
          <p:nvSpPr>
            <p:cNvPr id="10259" name="Oval 18"/>
            <p:cNvSpPr>
              <a:spLocks noChangeArrowheads="1"/>
            </p:cNvSpPr>
            <p:nvPr/>
          </p:nvSpPr>
          <p:spPr bwMode="auto">
            <a:xfrm>
              <a:off x="4" y="298"/>
              <a:ext cx="126" cy="120"/>
            </a:xfrm>
            <a:prstGeom prst="ellipse">
              <a:avLst/>
            </a:prstGeom>
            <a:solidFill>
              <a:schemeClr val="bg1"/>
            </a:solidFill>
            <a:ln w="38100">
              <a:solidFill>
                <a:schemeClr val="bg2"/>
              </a:solidFill>
              <a:round/>
            </a:ln>
          </p:spPr>
          <p:txBody>
            <a:bodyPr wrap="none" anchor="ctr"/>
            <a:lstStyle/>
            <a:p>
              <a:pPr eaLnBrk="1" hangingPunct="1">
                <a:spcBef>
                  <a:spcPct val="50000"/>
                </a:spcBef>
                <a:buClr>
                  <a:schemeClr val="tx1"/>
                </a:buClr>
              </a:pPr>
              <a:endParaRPr lang="zh-CN" altLang="en-US" sz="2400"/>
            </a:p>
          </p:txBody>
        </p:sp>
        <p:sp>
          <p:nvSpPr>
            <p:cNvPr id="10260" name="AutoShape 19"/>
            <p:cNvSpPr>
              <a:spLocks noChangeArrowheads="1"/>
            </p:cNvSpPr>
            <p:nvPr/>
          </p:nvSpPr>
          <p:spPr bwMode="auto">
            <a:xfrm>
              <a:off x="36" y="72"/>
              <a:ext cx="62" cy="300"/>
            </a:xfrm>
            <a:prstGeom prst="roundRect">
              <a:avLst>
                <a:gd name="adj" fmla="val 50000"/>
              </a:avLst>
            </a:prstGeom>
            <a:gradFill rotWithShape="1">
              <a:gsLst>
                <a:gs pos="0">
                  <a:srgbClr val="B2B2B2"/>
                </a:gs>
                <a:gs pos="50000">
                  <a:srgbClr val="EAEAEA"/>
                </a:gs>
                <a:gs pos="100000">
                  <a:srgbClr val="B2B2B2"/>
                </a:gs>
              </a:gsLst>
              <a:lin ang="5400000" scaled="1"/>
            </a:gradFill>
            <a:ln w="9525">
              <a:noFill/>
              <a:round/>
            </a:ln>
          </p:spPr>
          <p:txBody>
            <a:bodyPr wrap="none" anchor="ctr"/>
            <a:lstStyle/>
            <a:p>
              <a:pPr eaLnBrk="1" hangingPunct="1">
                <a:spcBef>
                  <a:spcPct val="50000"/>
                </a:spcBef>
                <a:buClr>
                  <a:schemeClr val="tx1"/>
                </a:buClr>
              </a:pPr>
              <a:endParaRPr lang="zh-CN" altLang="en-US" sz="2400"/>
            </a:p>
          </p:txBody>
        </p:sp>
      </p:grpSp>
      <p:grpSp>
        <p:nvGrpSpPr>
          <p:cNvPr id="55" name="Group 12"/>
          <p:cNvGrpSpPr/>
          <p:nvPr/>
        </p:nvGrpSpPr>
        <p:grpSpPr bwMode="auto">
          <a:xfrm>
            <a:off x="2307730" y="6147645"/>
            <a:ext cx="6008687" cy="593726"/>
            <a:chOff x="0" y="0"/>
            <a:chExt cx="4224" cy="374"/>
          </a:xfrm>
        </p:grpSpPr>
        <p:sp>
          <p:nvSpPr>
            <p:cNvPr id="56" name="AutoShape 15"/>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eaLnBrk="1" hangingPunct="1">
                <a:spcBef>
                  <a:spcPct val="50000"/>
                </a:spcBef>
                <a:buClr>
                  <a:schemeClr val="tx1"/>
                </a:buClr>
                <a:defRPr/>
              </a:pPr>
              <a:endParaRPr lang="zh-CN" altLang="en-US" sz="2400"/>
            </a:p>
          </p:txBody>
        </p:sp>
        <p:sp>
          <p:nvSpPr>
            <p:cNvPr id="57" name="Text Box 27"/>
            <p:cNvSpPr txBox="1">
              <a:spLocks noChangeArrowheads="1"/>
            </p:cNvSpPr>
            <p:nvPr/>
          </p:nvSpPr>
          <p:spPr bwMode="auto">
            <a:xfrm>
              <a:off x="520" y="64"/>
              <a:ext cx="3168" cy="291"/>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indent="-5080" eaLnBrk="1" hangingPunct="1">
                <a:spcBef>
                  <a:spcPct val="50000"/>
                </a:spcBef>
                <a:buClr>
                  <a:schemeClr val="tx1"/>
                </a:buClr>
                <a:defRPr/>
              </a:pPr>
              <a:r>
                <a:rPr lang="en-US" altLang="zh-CN" sz="2400" dirty="0" smtClean="0"/>
                <a:t>9. </a:t>
              </a:r>
              <a:r>
                <a:rPr lang="zh-CN" altLang="en-US" sz="2400" dirty="0" smtClean="0"/>
                <a:t>本章小结</a:t>
              </a:r>
              <a:endParaRPr lang="zh-CN" altLang="en-US" sz="2400" dirty="0"/>
            </a:p>
          </p:txBody>
        </p:sp>
      </p:grpSp>
      <p:grpSp>
        <p:nvGrpSpPr>
          <p:cNvPr id="58" name="Group 33"/>
          <p:cNvGrpSpPr/>
          <p:nvPr/>
        </p:nvGrpSpPr>
        <p:grpSpPr bwMode="auto">
          <a:xfrm>
            <a:off x="2491881" y="5793631"/>
            <a:ext cx="187325" cy="601663"/>
            <a:chOff x="0" y="0"/>
            <a:chExt cx="130" cy="418"/>
          </a:xfrm>
        </p:grpSpPr>
        <p:sp>
          <p:nvSpPr>
            <p:cNvPr id="59" name="Oval 21"/>
            <p:cNvSpPr>
              <a:spLocks noChangeArrowheads="1"/>
            </p:cNvSpPr>
            <p:nvPr/>
          </p:nvSpPr>
          <p:spPr bwMode="auto">
            <a:xfrm>
              <a:off x="0" y="0"/>
              <a:ext cx="126" cy="120"/>
            </a:xfrm>
            <a:prstGeom prst="ellipse">
              <a:avLst/>
            </a:prstGeom>
            <a:solidFill>
              <a:schemeClr val="bg1"/>
            </a:solidFill>
            <a:ln w="38100">
              <a:solidFill>
                <a:schemeClr val="bg2"/>
              </a:solidFill>
              <a:round/>
            </a:ln>
          </p:spPr>
          <p:txBody>
            <a:bodyPr wrap="none" anchor="ctr"/>
            <a:lstStyle/>
            <a:p>
              <a:pPr eaLnBrk="1" hangingPunct="1">
                <a:spcBef>
                  <a:spcPct val="50000"/>
                </a:spcBef>
                <a:buClr>
                  <a:schemeClr val="tx1"/>
                </a:buClr>
              </a:pPr>
              <a:endParaRPr lang="zh-CN" altLang="en-US" sz="2400"/>
            </a:p>
          </p:txBody>
        </p:sp>
        <p:sp>
          <p:nvSpPr>
            <p:cNvPr id="60" name="Oval 22"/>
            <p:cNvSpPr>
              <a:spLocks noChangeArrowheads="1"/>
            </p:cNvSpPr>
            <p:nvPr/>
          </p:nvSpPr>
          <p:spPr bwMode="auto">
            <a:xfrm>
              <a:off x="4" y="298"/>
              <a:ext cx="126" cy="120"/>
            </a:xfrm>
            <a:prstGeom prst="ellipse">
              <a:avLst/>
            </a:prstGeom>
            <a:solidFill>
              <a:schemeClr val="bg1"/>
            </a:solidFill>
            <a:ln w="38100">
              <a:solidFill>
                <a:schemeClr val="bg2"/>
              </a:solidFill>
              <a:round/>
            </a:ln>
          </p:spPr>
          <p:txBody>
            <a:bodyPr wrap="none" anchor="ctr"/>
            <a:lstStyle/>
            <a:p>
              <a:pPr eaLnBrk="1" hangingPunct="1">
                <a:spcBef>
                  <a:spcPct val="50000"/>
                </a:spcBef>
                <a:buClr>
                  <a:schemeClr val="tx1"/>
                </a:buClr>
              </a:pPr>
              <a:endParaRPr lang="zh-CN" altLang="en-US" sz="2400"/>
            </a:p>
          </p:txBody>
        </p:sp>
        <p:sp>
          <p:nvSpPr>
            <p:cNvPr id="61" name="AutoShape 23"/>
            <p:cNvSpPr>
              <a:spLocks noChangeArrowheads="1"/>
            </p:cNvSpPr>
            <p:nvPr/>
          </p:nvSpPr>
          <p:spPr bwMode="auto">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gradFill>
            <a:ln w="9525">
              <a:noFill/>
              <a:round/>
            </a:ln>
          </p:spPr>
          <p:txBody>
            <a:bodyPr wrap="none" anchor="ctr"/>
            <a:lstStyle/>
            <a:p>
              <a:pPr eaLnBrk="1" hangingPunct="1">
                <a:spcBef>
                  <a:spcPct val="50000"/>
                </a:spcBef>
                <a:buClr>
                  <a:schemeClr val="tx1"/>
                </a:buClr>
              </a:pPr>
              <a:endParaRPr lang="zh-CN" altLang="en-US" sz="240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ppt_x-.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500"/>
                                        <p:tgtEl>
                                          <p:spTgt spid="4098"/>
                                        </p:tgtEl>
                                      </p:cBhvr>
                                    </p:animEffect>
                                  </p:childTnLst>
                                </p:cTn>
                              </p:par>
                              <p:par>
                                <p:cTn id="10" presetID="22" presetClass="entr" presetSubtype="2"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1000"/>
                                        <p:tgtEl>
                                          <p:spTgt spid="9"/>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1000"/>
                                        <p:tgtEl>
                                          <p:spTgt spid="3"/>
                                        </p:tgtEl>
                                      </p:cBhvr>
                                    </p:animEffect>
                                  </p:childTnLst>
                                </p:cTn>
                              </p:par>
                            </p:childTnLst>
                          </p:cTn>
                        </p:par>
                        <p:par>
                          <p:cTn id="21" fill="hold">
                            <p:stCondLst>
                              <p:cond delay="2500"/>
                            </p:stCondLst>
                            <p:childTnLst>
                              <p:par>
                                <p:cTn id="22" presetID="22" presetClass="entr" presetSubtype="1"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1000"/>
                                        <p:tgtEl>
                                          <p:spTgt spid="7"/>
                                        </p:tgtEl>
                                      </p:cBhvr>
                                    </p:animEffect>
                                  </p:childTnLst>
                                </p:cTn>
                              </p:par>
                            </p:childTnLst>
                          </p:cTn>
                        </p:par>
                        <p:par>
                          <p:cTn id="25" fill="hold">
                            <p:stCondLst>
                              <p:cond delay="3500"/>
                            </p:stCondLst>
                            <p:childTnLst>
                              <p:par>
                                <p:cTn id="26" presetID="22" presetClass="entr" presetSubtype="2"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right)">
                                      <p:cBhvr>
                                        <p:cTn id="28" dur="1000"/>
                                        <p:tgtEl>
                                          <p:spTgt spid="4"/>
                                        </p:tgtEl>
                                      </p:cBhvr>
                                    </p:animEffect>
                                  </p:childTnLst>
                                </p:cTn>
                              </p:par>
                            </p:childTnLst>
                          </p:cTn>
                        </p:par>
                        <p:par>
                          <p:cTn id="29" fill="hold">
                            <p:stCondLst>
                              <p:cond delay="4500"/>
                            </p:stCondLst>
                            <p:childTnLst>
                              <p:par>
                                <p:cTn id="30" presetID="22" presetClass="entr" presetSubtype="1"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1000"/>
                                        <p:tgtEl>
                                          <p:spTgt spid="10"/>
                                        </p:tgtEl>
                                      </p:cBhvr>
                                    </p:animEffect>
                                  </p:childTnLst>
                                </p:cTn>
                              </p:par>
                            </p:childTnLst>
                          </p:cTn>
                        </p:par>
                        <p:par>
                          <p:cTn id="33" fill="hold">
                            <p:stCondLst>
                              <p:cond delay="5500"/>
                            </p:stCondLst>
                            <p:childTnLst>
                              <p:par>
                                <p:cTn id="34" presetID="22" presetClass="entr" presetSubtype="8"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1000"/>
                                        <p:tgtEl>
                                          <p:spTgt spid="5"/>
                                        </p:tgtEl>
                                      </p:cBhvr>
                                    </p:animEffect>
                                  </p:childTnLst>
                                </p:cTn>
                              </p:par>
                            </p:childTnLst>
                          </p:cTn>
                        </p:par>
                        <p:par>
                          <p:cTn id="37" fill="hold">
                            <p:stCondLst>
                              <p:cond delay="6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1000"/>
                                        <p:tgtEl>
                                          <p:spTgt spid="8"/>
                                        </p:tgtEl>
                                      </p:cBhvr>
                                    </p:animEffect>
                                  </p:childTnLst>
                                </p:cTn>
                              </p:par>
                            </p:childTnLst>
                          </p:cTn>
                        </p:par>
                        <p:par>
                          <p:cTn id="41" fill="hold">
                            <p:stCondLst>
                              <p:cond delay="7500"/>
                            </p:stCondLst>
                            <p:childTnLst>
                              <p:par>
                                <p:cTn id="42" presetID="22" presetClass="entr" presetSubtype="2"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right)">
                                      <p:cBhvr>
                                        <p:cTn id="44" dur="1000"/>
                                        <p:tgtEl>
                                          <p:spTgt spid="6"/>
                                        </p:tgtEl>
                                      </p:cBhvr>
                                    </p:animEffect>
                                  </p:childTnLst>
                                </p:cTn>
                              </p:par>
                              <p:par>
                                <p:cTn id="45" presetID="22" presetClass="entr" presetSubtype="2"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right)">
                                      <p:cBhvr>
                                        <p:cTn id="47" dur="500"/>
                                        <p:tgtEl>
                                          <p:spTgt spid="11"/>
                                        </p:tgtEl>
                                      </p:cBhvr>
                                    </p:animEffect>
                                  </p:childTnLst>
                                </p:cTn>
                              </p:par>
                            </p:childTnLst>
                          </p:cTn>
                        </p:par>
                        <p:par>
                          <p:cTn id="48" fill="hold">
                            <p:stCondLst>
                              <p:cond delay="8500"/>
                            </p:stCondLst>
                            <p:childTnLst>
                              <p:par>
                                <p:cTn id="49" presetID="22" presetClass="entr" presetSubtype="1"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up)">
                                      <p:cBhvr>
                                        <p:cTn id="51" dur="1000"/>
                                        <p:tgtEl>
                                          <p:spTgt spid="12"/>
                                        </p:tgtEl>
                                      </p:cBhvr>
                                    </p:animEffect>
                                  </p:childTnLst>
                                </p:cTn>
                              </p:par>
                            </p:childTnLst>
                          </p:cTn>
                        </p:par>
                        <p:par>
                          <p:cTn id="52" fill="hold">
                            <p:stCondLst>
                              <p:cond delay="9500"/>
                            </p:stCondLst>
                            <p:childTnLst>
                              <p:par>
                                <p:cTn id="53" presetID="22" presetClass="entr" presetSubtype="1"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up)">
                                      <p:cBhvr>
                                        <p:cTn id="55" dur="1000"/>
                                        <p:tgtEl>
                                          <p:spTgt spid="14"/>
                                        </p:tgtEl>
                                      </p:cBhvr>
                                    </p:animEffect>
                                  </p:childTnLst>
                                </p:cTn>
                              </p:par>
                            </p:childTnLst>
                          </p:cTn>
                        </p:par>
                        <p:par>
                          <p:cTn id="56" fill="hold">
                            <p:stCondLst>
                              <p:cond delay="10500"/>
                            </p:stCondLst>
                            <p:childTnLst>
                              <p:par>
                                <p:cTn id="57" presetID="22" presetClass="entr" presetSubtype="8"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left)">
                                      <p:cBhvr>
                                        <p:cTn id="59" dur="1000"/>
                                        <p:tgtEl>
                                          <p:spTgt spid="13"/>
                                        </p:tgtEl>
                                      </p:cBhvr>
                                    </p:animEffect>
                                  </p:childTnLst>
                                </p:cTn>
                              </p:par>
                            </p:childTnLst>
                          </p:cTn>
                        </p:par>
                        <p:par>
                          <p:cTn id="60" fill="hold">
                            <p:stCondLst>
                              <p:cond delay="11500"/>
                            </p:stCondLst>
                            <p:childTnLst>
                              <p:par>
                                <p:cTn id="61" presetID="22" presetClass="entr" presetSubtype="1" fill="hold"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up)">
                                      <p:cBhvr>
                                        <p:cTn id="63" dur="1000"/>
                                        <p:tgtEl>
                                          <p:spTgt spid="16"/>
                                        </p:tgtEl>
                                      </p:cBhvr>
                                    </p:animEffect>
                                  </p:childTnLst>
                                </p:cTn>
                              </p:par>
                            </p:childTnLst>
                          </p:cTn>
                        </p:par>
                        <p:par>
                          <p:cTn id="64" fill="hold">
                            <p:stCondLst>
                              <p:cond delay="12500"/>
                            </p:stCondLst>
                            <p:childTnLst>
                              <p:par>
                                <p:cTn id="65" presetID="22" presetClass="entr" presetSubtype="2" fill="hold"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right)">
                                      <p:cBhvr>
                                        <p:cTn id="67" dur="1000"/>
                                        <p:tgtEl>
                                          <p:spTgt spid="15"/>
                                        </p:tgtEl>
                                      </p:cBhvr>
                                    </p:animEffect>
                                  </p:childTnLst>
                                </p:cTn>
                              </p:par>
                            </p:childTnLst>
                          </p:cTn>
                        </p:par>
                        <p:par>
                          <p:cTn id="68" fill="hold">
                            <p:stCondLst>
                              <p:cond delay="13500"/>
                            </p:stCondLst>
                            <p:childTnLst>
                              <p:par>
                                <p:cTn id="69" presetID="22" presetClass="entr" presetSubtype="1" fill="hold" nodeType="after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wipe(up)">
                                      <p:cBhvr>
                                        <p:cTn id="71" dur="1000"/>
                                        <p:tgtEl>
                                          <p:spTgt spid="58"/>
                                        </p:tgtEl>
                                      </p:cBhvr>
                                    </p:animEffect>
                                  </p:childTnLst>
                                </p:cTn>
                              </p:par>
                            </p:childTnLst>
                          </p:cTn>
                        </p:par>
                        <p:par>
                          <p:cTn id="72" fill="hold">
                            <p:stCondLst>
                              <p:cond delay="14500"/>
                            </p:stCondLst>
                            <p:childTnLst>
                              <p:par>
                                <p:cTn id="73" presetID="22" presetClass="entr" presetSubtype="8" fill="hold" nodeType="after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ipe(left)">
                                      <p:cBhvr>
                                        <p:cTn id="75"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AutoShape 4"/>
          <p:cNvSpPr>
            <a:spLocks noChangeArrowheads="1"/>
          </p:cNvSpPr>
          <p:nvPr/>
        </p:nvSpPr>
        <p:spPr bwMode="auto">
          <a:xfrm>
            <a:off x="403225" y="2125240"/>
            <a:ext cx="7848600" cy="4256088"/>
          </a:xfrm>
          <a:prstGeom prst="roundRect">
            <a:avLst>
              <a:gd name="adj" fmla="val 16667"/>
            </a:avLst>
          </a:prstGeom>
          <a:solidFill>
            <a:srgbClr val="FFF3FF"/>
          </a:solidFill>
          <a:ln w="9525">
            <a:solidFill>
              <a:srgbClr val="FF66FF"/>
            </a:solidFill>
            <a:round/>
          </a:ln>
        </p:spPr>
        <p:txBody>
          <a:bodyPr wrap="none" lIns="62962" tIns="31479" rIns="62962" bIns="31479" anchor="ctr"/>
          <a:lstStyle/>
          <a:p>
            <a:endParaRPr lang="zh-CN" altLang="en-US"/>
          </a:p>
        </p:txBody>
      </p:sp>
      <p:sp>
        <p:nvSpPr>
          <p:cNvPr id="24579" name="Oval 5"/>
          <p:cNvSpPr>
            <a:spLocks noChangeArrowheads="1"/>
          </p:cNvSpPr>
          <p:nvPr/>
        </p:nvSpPr>
        <p:spPr bwMode="auto">
          <a:xfrm>
            <a:off x="2916238" y="2485605"/>
            <a:ext cx="1727200" cy="815975"/>
          </a:xfrm>
          <a:prstGeom prst="ellipse">
            <a:avLst/>
          </a:prstGeom>
          <a:solidFill>
            <a:schemeClr val="accent1"/>
          </a:solidFill>
          <a:ln w="9525">
            <a:solidFill>
              <a:schemeClr val="tx1"/>
            </a:solidFill>
            <a:round/>
          </a:ln>
        </p:spPr>
        <p:txBody>
          <a:bodyPr wrap="none" lIns="62962" tIns="31479" rIns="62962" bIns="31479" anchor="ctr"/>
          <a:lstStyle/>
          <a:p>
            <a:pPr algn="ctr" defTabSz="873125" eaLnBrk="1" hangingPunct="1">
              <a:spcBef>
                <a:spcPct val="0"/>
              </a:spcBef>
            </a:pPr>
            <a:r>
              <a:rPr kumimoji="1" lang="zh-CN" altLang="en-US" sz="2300" dirty="0" smtClean="0">
                <a:latin typeface="Times New Roman" panose="02020603050405020304" pitchFamily="18" charset="0"/>
              </a:rPr>
              <a:t>运行态</a:t>
            </a:r>
            <a:endParaRPr kumimoji="1" lang="zh-CN" altLang="en-US" sz="2300" dirty="0">
              <a:latin typeface="Times New Roman" panose="02020603050405020304" pitchFamily="18" charset="0"/>
            </a:endParaRPr>
          </a:p>
        </p:txBody>
      </p:sp>
      <p:sp>
        <p:nvSpPr>
          <p:cNvPr id="24580" name="Oval 6"/>
          <p:cNvSpPr>
            <a:spLocks noChangeArrowheads="1"/>
          </p:cNvSpPr>
          <p:nvPr/>
        </p:nvSpPr>
        <p:spPr bwMode="auto">
          <a:xfrm>
            <a:off x="928142" y="4560465"/>
            <a:ext cx="1771650" cy="817563"/>
          </a:xfrm>
          <a:prstGeom prst="ellipse">
            <a:avLst/>
          </a:prstGeom>
          <a:solidFill>
            <a:schemeClr val="hlink"/>
          </a:solidFill>
          <a:ln w="9525">
            <a:solidFill>
              <a:schemeClr val="tx1"/>
            </a:solidFill>
            <a:round/>
          </a:ln>
        </p:spPr>
        <p:txBody>
          <a:bodyPr wrap="none" lIns="62962" tIns="31479" rIns="62962" bIns="31479" anchor="ctr"/>
          <a:lstStyle/>
          <a:p>
            <a:pPr algn="ctr" defTabSz="873125" eaLnBrk="1" hangingPunct="1">
              <a:spcBef>
                <a:spcPct val="0"/>
              </a:spcBef>
            </a:pPr>
            <a:r>
              <a:rPr kumimoji="1" lang="zh-CN" altLang="en-US" sz="2300" dirty="0" smtClean="0">
                <a:latin typeface="Times New Roman" panose="02020603050405020304" pitchFamily="18" charset="0"/>
              </a:rPr>
              <a:t>就绪态</a:t>
            </a:r>
            <a:endParaRPr kumimoji="1" lang="zh-CN" altLang="en-US" sz="2300" dirty="0">
              <a:latin typeface="Times New Roman" panose="02020603050405020304" pitchFamily="18" charset="0"/>
            </a:endParaRPr>
          </a:p>
        </p:txBody>
      </p:sp>
      <p:sp>
        <p:nvSpPr>
          <p:cNvPr id="24581" name="Oval 7"/>
          <p:cNvSpPr>
            <a:spLocks noChangeArrowheads="1"/>
          </p:cNvSpPr>
          <p:nvPr/>
        </p:nvSpPr>
        <p:spPr bwMode="auto">
          <a:xfrm>
            <a:off x="4545013" y="4560465"/>
            <a:ext cx="1827212" cy="817563"/>
          </a:xfrm>
          <a:prstGeom prst="ellipse">
            <a:avLst/>
          </a:prstGeom>
          <a:solidFill>
            <a:srgbClr val="FFCC00"/>
          </a:solidFill>
          <a:ln w="9525">
            <a:solidFill>
              <a:schemeClr val="tx1"/>
            </a:solidFill>
            <a:round/>
          </a:ln>
        </p:spPr>
        <p:txBody>
          <a:bodyPr wrap="none" lIns="62962" tIns="31479" rIns="62962" bIns="31479" anchor="ctr"/>
          <a:lstStyle/>
          <a:p>
            <a:pPr algn="ctr" defTabSz="873125" eaLnBrk="1" hangingPunct="1">
              <a:spcBef>
                <a:spcPct val="0"/>
              </a:spcBef>
            </a:pPr>
            <a:r>
              <a:rPr kumimoji="1" lang="zh-CN" altLang="en-US" sz="2300" dirty="0" smtClean="0">
                <a:latin typeface="Times New Roman" panose="02020603050405020304" pitchFamily="18" charset="0"/>
              </a:rPr>
              <a:t>阻塞态</a:t>
            </a:r>
            <a:endParaRPr kumimoji="1" lang="zh-CN" altLang="en-US" sz="2300" dirty="0">
              <a:latin typeface="Times New Roman" panose="02020603050405020304" pitchFamily="18" charset="0"/>
            </a:endParaRPr>
          </a:p>
        </p:txBody>
      </p:sp>
      <p:grpSp>
        <p:nvGrpSpPr>
          <p:cNvPr id="2" name="Group 22"/>
          <p:cNvGrpSpPr/>
          <p:nvPr/>
        </p:nvGrpSpPr>
        <p:grpSpPr bwMode="auto">
          <a:xfrm>
            <a:off x="4140201" y="2845966"/>
            <a:ext cx="2957513" cy="1733551"/>
            <a:chOff x="2605" y="1740"/>
            <a:chExt cx="1863" cy="1092"/>
          </a:xfrm>
        </p:grpSpPr>
        <p:sp>
          <p:nvSpPr>
            <p:cNvPr id="24596" name="Arc 8"/>
            <p:cNvSpPr/>
            <p:nvPr/>
          </p:nvSpPr>
          <p:spPr bwMode="auto">
            <a:xfrm>
              <a:off x="2605" y="1997"/>
              <a:ext cx="773" cy="83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tailEnd type="triangle" w="med" len="med"/>
            </a:ln>
          </p:spPr>
          <p:txBody>
            <a:bodyPr wrap="none" lIns="62962" tIns="31479" rIns="62962" bIns="31479" anchor="ctr"/>
            <a:lstStyle/>
            <a:p>
              <a:endParaRPr lang="zh-CN" altLang="en-US"/>
            </a:p>
          </p:txBody>
        </p:sp>
        <p:sp>
          <p:nvSpPr>
            <p:cNvPr id="24597" name="Text Box 12"/>
            <p:cNvSpPr txBox="1">
              <a:spLocks noChangeArrowheads="1"/>
            </p:cNvSpPr>
            <p:nvPr/>
          </p:nvSpPr>
          <p:spPr bwMode="auto">
            <a:xfrm>
              <a:off x="3275" y="1740"/>
              <a:ext cx="1193" cy="592"/>
            </a:xfrm>
            <a:prstGeom prst="rect">
              <a:avLst/>
            </a:prstGeom>
            <a:noFill/>
            <a:ln w="9525">
              <a:noFill/>
              <a:miter lim="800000"/>
            </a:ln>
          </p:spPr>
          <p:txBody>
            <a:bodyPr wrap="none" lIns="62962" tIns="31479" rIns="62962" bIns="31479" anchor="ctr"/>
            <a:lstStyle/>
            <a:p>
              <a:pPr defTabSz="873125" eaLnBrk="1" hangingPunct="1">
                <a:spcBef>
                  <a:spcPct val="0"/>
                </a:spcBef>
                <a:buFont typeface="Monotype Sorts" pitchFamily="2" charset="2"/>
                <a:buNone/>
              </a:pPr>
              <a:r>
                <a:rPr kumimoji="1" lang="zh-CN" altLang="en-US">
                  <a:latin typeface="Times New Roman" panose="02020603050405020304" pitchFamily="18" charset="0"/>
                  <a:sym typeface="Monotype Sorts" pitchFamily="2" charset="2"/>
                </a:rPr>
                <a:t>等待事件</a:t>
              </a:r>
              <a:endParaRPr kumimoji="1" lang="zh-CN" altLang="en-US">
                <a:latin typeface="Times New Roman" panose="02020603050405020304" pitchFamily="18" charset="0"/>
                <a:sym typeface="Monotype Sorts" pitchFamily="2" charset="2"/>
              </a:endParaRPr>
            </a:p>
            <a:p>
              <a:pPr defTabSz="873125" eaLnBrk="1" hangingPunct="1">
                <a:spcBef>
                  <a:spcPct val="0"/>
                </a:spcBef>
                <a:buFont typeface="Monotype Sorts" pitchFamily="2" charset="2"/>
                <a:buNone/>
              </a:pPr>
              <a:r>
                <a:rPr kumimoji="1" lang="zh-CN" altLang="en-US">
                  <a:latin typeface="Times New Roman" panose="02020603050405020304" pitchFamily="18" charset="0"/>
                  <a:sym typeface="Monotype Sorts" pitchFamily="2" charset="2"/>
                </a:rPr>
                <a:t> </a:t>
              </a:r>
              <a:r>
                <a:rPr kumimoji="1" lang="en-US" altLang="zh-CN">
                  <a:latin typeface="Times New Roman" panose="02020603050405020304" pitchFamily="18" charset="0"/>
                  <a:sym typeface="Monotype Sorts" pitchFamily="2" charset="2"/>
                </a:rPr>
                <a:t>(</a:t>
              </a:r>
              <a:r>
                <a:rPr kumimoji="1" lang="zh-CN" altLang="en-US">
                  <a:latin typeface="Times New Roman" panose="02020603050405020304" pitchFamily="18" charset="0"/>
                  <a:sym typeface="Monotype Sorts" pitchFamily="2" charset="2"/>
                </a:rPr>
                <a:t>系统服务请求，</a:t>
              </a:r>
              <a:endParaRPr kumimoji="1" lang="zh-CN" altLang="en-US">
                <a:latin typeface="Times New Roman" panose="02020603050405020304" pitchFamily="18" charset="0"/>
                <a:sym typeface="Monotype Sorts" pitchFamily="2" charset="2"/>
              </a:endParaRPr>
            </a:p>
            <a:p>
              <a:pPr defTabSz="873125" eaLnBrk="1" hangingPunct="1">
                <a:spcBef>
                  <a:spcPct val="0"/>
                </a:spcBef>
                <a:buFont typeface="Monotype Sorts" pitchFamily="2" charset="2"/>
                <a:buNone/>
              </a:pPr>
              <a:r>
                <a:rPr kumimoji="1" lang="zh-CN" altLang="en-US">
                  <a:latin typeface="Times New Roman" panose="02020603050405020304" pitchFamily="18" charset="0"/>
                  <a:sym typeface="Monotype Sorts" pitchFamily="2" charset="2"/>
                </a:rPr>
                <a:t>如请求</a:t>
              </a:r>
              <a:r>
                <a:rPr kumimoji="1" lang="en-US" altLang="zh-CN">
                  <a:latin typeface="Times New Roman" panose="02020603050405020304" pitchFamily="18" charset="0"/>
                  <a:sym typeface="Monotype Sorts" pitchFamily="2" charset="2"/>
                </a:rPr>
                <a:t>I/O)</a:t>
              </a:r>
              <a:endParaRPr kumimoji="1" lang="en-US" altLang="zh-CN">
                <a:latin typeface="Times New Roman" panose="02020603050405020304" pitchFamily="18" charset="0"/>
              </a:endParaRPr>
            </a:p>
          </p:txBody>
        </p:sp>
      </p:grpSp>
      <p:grpSp>
        <p:nvGrpSpPr>
          <p:cNvPr id="3" name="Group 19"/>
          <p:cNvGrpSpPr/>
          <p:nvPr/>
        </p:nvGrpSpPr>
        <p:grpSpPr bwMode="auto">
          <a:xfrm>
            <a:off x="755650" y="3206328"/>
            <a:ext cx="2343150" cy="1325563"/>
            <a:chOff x="0" y="1480"/>
            <a:chExt cx="1340" cy="835"/>
          </a:xfrm>
        </p:grpSpPr>
        <p:sp>
          <p:nvSpPr>
            <p:cNvPr id="24594" name="Arc 9"/>
            <p:cNvSpPr/>
            <p:nvPr/>
          </p:nvSpPr>
          <p:spPr bwMode="auto">
            <a:xfrm flipH="1">
              <a:off x="567" y="1480"/>
              <a:ext cx="773" cy="83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med" len="med"/>
            </a:ln>
          </p:spPr>
          <p:txBody>
            <a:bodyPr wrap="none" lIns="62962" tIns="31479" rIns="62962" bIns="31479" anchor="ctr"/>
            <a:lstStyle/>
            <a:p>
              <a:endParaRPr lang="zh-CN" altLang="en-US"/>
            </a:p>
          </p:txBody>
        </p:sp>
        <p:sp>
          <p:nvSpPr>
            <p:cNvPr id="24595" name="Rectangle 13"/>
            <p:cNvSpPr>
              <a:spLocks noChangeArrowheads="1"/>
            </p:cNvSpPr>
            <p:nvPr/>
          </p:nvSpPr>
          <p:spPr bwMode="auto">
            <a:xfrm rot="-2460187">
              <a:off x="0" y="1480"/>
              <a:ext cx="1248" cy="334"/>
            </a:xfrm>
            <a:prstGeom prst="rect">
              <a:avLst/>
            </a:prstGeom>
            <a:noFill/>
            <a:ln w="9525">
              <a:noFill/>
              <a:miter lim="800000"/>
            </a:ln>
          </p:spPr>
          <p:txBody>
            <a:bodyPr wrap="none" lIns="62962" tIns="31479" rIns="62962" bIns="31479" anchor="ctr"/>
            <a:lstStyle/>
            <a:p>
              <a:pPr defTabSz="873125" eaLnBrk="1" hangingPunct="1">
                <a:spcBef>
                  <a:spcPct val="0"/>
                </a:spcBef>
              </a:pPr>
              <a:r>
                <a:rPr kumimoji="1" lang="zh-CN" altLang="en-US" sz="1900" b="0" dirty="0">
                  <a:latin typeface="Times New Roman" panose="02020603050405020304" pitchFamily="18" charset="0"/>
                  <a:sym typeface="Monotype Sorts" pitchFamily="2" charset="2"/>
                </a:rPr>
                <a:t> </a:t>
              </a:r>
              <a:r>
                <a:rPr kumimoji="1" lang="zh-CN" altLang="en-US" sz="1900" b="0" dirty="0" smtClean="0">
                  <a:latin typeface="Times New Roman" panose="02020603050405020304" pitchFamily="18" charset="0"/>
                  <a:sym typeface="Monotype Sorts" pitchFamily="2" charset="2"/>
                </a:rPr>
                <a:t>  </a:t>
              </a:r>
              <a:r>
                <a:rPr kumimoji="1" lang="zh-CN" altLang="en-US" dirty="0" smtClean="0">
                  <a:latin typeface="Times New Roman" panose="02020603050405020304" pitchFamily="18" charset="0"/>
                  <a:sym typeface="Monotype Sorts" pitchFamily="2" charset="2"/>
                </a:rPr>
                <a:t>被</a:t>
              </a:r>
              <a:r>
                <a:rPr kumimoji="1" lang="zh-CN" altLang="en-US" dirty="0">
                  <a:latin typeface="Times New Roman" panose="02020603050405020304" pitchFamily="18" charset="0"/>
                  <a:sym typeface="Monotype Sorts" pitchFamily="2" charset="2"/>
                </a:rPr>
                <a:t>调度或分派</a:t>
              </a:r>
              <a:endParaRPr kumimoji="1" lang="zh-CN" altLang="en-US" dirty="0">
                <a:latin typeface="Times New Roman" panose="02020603050405020304" pitchFamily="18" charset="0"/>
                <a:sym typeface="Monotype Sorts" pitchFamily="2" charset="2"/>
              </a:endParaRPr>
            </a:p>
          </p:txBody>
        </p:sp>
      </p:grpSp>
      <p:grpSp>
        <p:nvGrpSpPr>
          <p:cNvPr id="4" name="Group 20"/>
          <p:cNvGrpSpPr/>
          <p:nvPr/>
        </p:nvGrpSpPr>
        <p:grpSpPr bwMode="auto">
          <a:xfrm>
            <a:off x="2288127" y="3061617"/>
            <a:ext cx="1734980" cy="1641240"/>
            <a:chOff x="1381" y="2061"/>
            <a:chExt cx="914" cy="821"/>
          </a:xfrm>
        </p:grpSpPr>
        <p:sp>
          <p:nvSpPr>
            <p:cNvPr id="24591" name="Arc 11"/>
            <p:cNvSpPr/>
            <p:nvPr/>
          </p:nvSpPr>
          <p:spPr bwMode="auto">
            <a:xfrm rot="5506681">
              <a:off x="1498" y="2085"/>
              <a:ext cx="821" cy="773"/>
            </a:xfrm>
            <a:custGeom>
              <a:avLst/>
              <a:gdLst>
                <a:gd name="T0" fmla="*/ 0 w 22709"/>
                <a:gd name="T1" fmla="*/ 0 h 21600"/>
                <a:gd name="T2" fmla="*/ 0 w 22709"/>
                <a:gd name="T3" fmla="*/ 0 h 21600"/>
                <a:gd name="T4" fmla="*/ 0 w 22709"/>
                <a:gd name="T5" fmla="*/ 0 h 21600"/>
                <a:gd name="T6" fmla="*/ 0 60000 65536"/>
                <a:gd name="T7" fmla="*/ 0 60000 65536"/>
                <a:gd name="T8" fmla="*/ 0 60000 65536"/>
                <a:gd name="T9" fmla="*/ 0 w 22709"/>
                <a:gd name="T10" fmla="*/ 0 h 21600"/>
                <a:gd name="T11" fmla="*/ 22709 w 22709"/>
                <a:gd name="T12" fmla="*/ 21600 h 21600"/>
              </a:gdLst>
              <a:ahLst/>
              <a:cxnLst>
                <a:cxn ang="T6">
                  <a:pos x="T0" y="T1"/>
                </a:cxn>
                <a:cxn ang="T7">
                  <a:pos x="T2" y="T3"/>
                </a:cxn>
                <a:cxn ang="T8">
                  <a:pos x="T4" y="T5"/>
                </a:cxn>
              </a:cxnLst>
              <a:rect l="T9" t="T10" r="T11" b="T12"/>
              <a:pathLst>
                <a:path w="22709" h="21600" fill="none" extrusionOk="0">
                  <a:moveTo>
                    <a:pt x="0" y="28"/>
                  </a:moveTo>
                  <a:cubicBezTo>
                    <a:pt x="369" y="9"/>
                    <a:pt x="739" y="-1"/>
                    <a:pt x="1109" y="0"/>
                  </a:cubicBezTo>
                  <a:cubicBezTo>
                    <a:pt x="13038" y="0"/>
                    <a:pt x="22709" y="9670"/>
                    <a:pt x="22709" y="21600"/>
                  </a:cubicBezTo>
                </a:path>
                <a:path w="22709" h="21600" stroke="0" extrusionOk="0">
                  <a:moveTo>
                    <a:pt x="0" y="28"/>
                  </a:moveTo>
                  <a:cubicBezTo>
                    <a:pt x="369" y="9"/>
                    <a:pt x="739" y="-1"/>
                    <a:pt x="1109" y="0"/>
                  </a:cubicBezTo>
                  <a:cubicBezTo>
                    <a:pt x="13038" y="0"/>
                    <a:pt x="22709" y="9670"/>
                    <a:pt x="22709" y="21600"/>
                  </a:cubicBezTo>
                  <a:lnTo>
                    <a:pt x="1109" y="21600"/>
                  </a:lnTo>
                  <a:lnTo>
                    <a:pt x="0" y="28"/>
                  </a:lnTo>
                  <a:close/>
                </a:path>
              </a:pathLst>
            </a:custGeom>
            <a:noFill/>
            <a:ln w="9525">
              <a:solidFill>
                <a:schemeClr val="tx1"/>
              </a:solidFill>
              <a:round/>
              <a:tailEnd type="triangle" w="med" len="med"/>
            </a:ln>
          </p:spPr>
          <p:txBody>
            <a:bodyPr wrap="none" lIns="62962" tIns="31479" rIns="62962" bIns="31479" anchor="ctr"/>
            <a:lstStyle/>
            <a:p>
              <a:endParaRPr lang="zh-CN" altLang="en-US"/>
            </a:p>
          </p:txBody>
        </p:sp>
        <p:sp>
          <p:nvSpPr>
            <p:cNvPr id="24592" name="Rectangle 14"/>
            <p:cNvSpPr>
              <a:spLocks noChangeArrowheads="1"/>
            </p:cNvSpPr>
            <p:nvPr/>
          </p:nvSpPr>
          <p:spPr bwMode="auto">
            <a:xfrm rot="19410716">
              <a:off x="1381" y="2465"/>
              <a:ext cx="886" cy="313"/>
            </a:xfrm>
            <a:prstGeom prst="rect">
              <a:avLst/>
            </a:prstGeom>
            <a:noFill/>
            <a:ln w="9525">
              <a:noFill/>
              <a:miter lim="800000"/>
            </a:ln>
          </p:spPr>
          <p:txBody>
            <a:bodyPr wrap="none" lIns="62962" tIns="31479" rIns="62962" bIns="31479" anchor="ctr"/>
            <a:lstStyle/>
            <a:p>
              <a:pPr defTabSz="873125" eaLnBrk="1" hangingPunct="1">
                <a:spcBef>
                  <a:spcPct val="0"/>
                </a:spcBef>
              </a:pPr>
              <a:r>
                <a:rPr kumimoji="1" lang="zh-CN" altLang="en-US" dirty="0">
                  <a:latin typeface="Times New Roman" panose="02020603050405020304" pitchFamily="18" charset="0"/>
                  <a:sym typeface="Monotype Sorts" pitchFamily="2" charset="2"/>
                </a:rPr>
                <a:t> </a:t>
              </a:r>
              <a:r>
                <a:rPr kumimoji="1" lang="zh-CN" altLang="en-US" dirty="0" smtClean="0">
                  <a:latin typeface="Times New Roman" panose="02020603050405020304" pitchFamily="18" charset="0"/>
                  <a:sym typeface="Monotype Sorts" pitchFamily="2" charset="2"/>
                </a:rPr>
                <a:t>  时间片用完</a:t>
              </a:r>
              <a:endParaRPr kumimoji="1" lang="zh-CN" altLang="en-US" dirty="0">
                <a:latin typeface="Times New Roman" panose="02020603050405020304" pitchFamily="18" charset="0"/>
                <a:sym typeface="Monotype Sorts" pitchFamily="2" charset="2"/>
              </a:endParaRPr>
            </a:p>
          </p:txBody>
        </p:sp>
      </p:grpSp>
      <p:grpSp>
        <p:nvGrpSpPr>
          <p:cNvPr id="5" name="Group 21"/>
          <p:cNvGrpSpPr/>
          <p:nvPr/>
        </p:nvGrpSpPr>
        <p:grpSpPr bwMode="auto">
          <a:xfrm>
            <a:off x="2987677" y="4214391"/>
            <a:ext cx="1800225" cy="1871663"/>
            <a:chOff x="1831" y="2624"/>
            <a:chExt cx="932" cy="1122"/>
          </a:xfrm>
        </p:grpSpPr>
        <p:sp>
          <p:nvSpPr>
            <p:cNvPr id="24589" name="Arc 10"/>
            <p:cNvSpPr/>
            <p:nvPr/>
          </p:nvSpPr>
          <p:spPr bwMode="auto">
            <a:xfrm rot="8309104">
              <a:off x="1877" y="2624"/>
              <a:ext cx="813" cy="964"/>
            </a:xfrm>
            <a:custGeom>
              <a:avLst/>
              <a:gdLst>
                <a:gd name="T0" fmla="*/ 0 w 22709"/>
                <a:gd name="T1" fmla="*/ 0 h 21600"/>
                <a:gd name="T2" fmla="*/ 0 w 22709"/>
                <a:gd name="T3" fmla="*/ 0 h 21600"/>
                <a:gd name="T4" fmla="*/ 0 w 22709"/>
                <a:gd name="T5" fmla="*/ 0 h 21600"/>
                <a:gd name="T6" fmla="*/ 0 60000 65536"/>
                <a:gd name="T7" fmla="*/ 0 60000 65536"/>
                <a:gd name="T8" fmla="*/ 0 60000 65536"/>
                <a:gd name="T9" fmla="*/ 0 w 22709"/>
                <a:gd name="T10" fmla="*/ 0 h 21600"/>
                <a:gd name="T11" fmla="*/ 22709 w 22709"/>
                <a:gd name="T12" fmla="*/ 21600 h 21600"/>
              </a:gdLst>
              <a:ahLst/>
              <a:cxnLst>
                <a:cxn ang="T6">
                  <a:pos x="T0" y="T1"/>
                </a:cxn>
                <a:cxn ang="T7">
                  <a:pos x="T2" y="T3"/>
                </a:cxn>
                <a:cxn ang="T8">
                  <a:pos x="T4" y="T5"/>
                </a:cxn>
              </a:cxnLst>
              <a:rect l="T9" t="T10" r="T11" b="T12"/>
              <a:pathLst>
                <a:path w="22709" h="21600" fill="none" extrusionOk="0">
                  <a:moveTo>
                    <a:pt x="0" y="28"/>
                  </a:moveTo>
                  <a:cubicBezTo>
                    <a:pt x="369" y="9"/>
                    <a:pt x="739" y="-1"/>
                    <a:pt x="1109" y="0"/>
                  </a:cubicBezTo>
                  <a:cubicBezTo>
                    <a:pt x="13038" y="0"/>
                    <a:pt x="22709" y="9670"/>
                    <a:pt x="22709" y="21600"/>
                  </a:cubicBezTo>
                </a:path>
                <a:path w="22709" h="21600" stroke="0" extrusionOk="0">
                  <a:moveTo>
                    <a:pt x="0" y="28"/>
                  </a:moveTo>
                  <a:cubicBezTo>
                    <a:pt x="369" y="9"/>
                    <a:pt x="739" y="-1"/>
                    <a:pt x="1109" y="0"/>
                  </a:cubicBezTo>
                  <a:cubicBezTo>
                    <a:pt x="13038" y="0"/>
                    <a:pt x="22709" y="9670"/>
                    <a:pt x="22709" y="21600"/>
                  </a:cubicBezTo>
                  <a:lnTo>
                    <a:pt x="1109" y="21600"/>
                  </a:lnTo>
                  <a:lnTo>
                    <a:pt x="0" y="28"/>
                  </a:lnTo>
                  <a:close/>
                </a:path>
              </a:pathLst>
            </a:custGeom>
            <a:noFill/>
            <a:ln w="9525">
              <a:solidFill>
                <a:schemeClr val="tx1"/>
              </a:solidFill>
              <a:round/>
              <a:tailEnd type="triangle" w="med" len="med"/>
            </a:ln>
          </p:spPr>
          <p:txBody>
            <a:bodyPr wrap="none" lIns="62962" tIns="31479" rIns="62962" bIns="31479" anchor="ctr"/>
            <a:lstStyle/>
            <a:p>
              <a:endParaRPr lang="zh-CN" altLang="en-US"/>
            </a:p>
          </p:txBody>
        </p:sp>
        <p:sp>
          <p:nvSpPr>
            <p:cNvPr id="24590" name="Rectangle 16"/>
            <p:cNvSpPr>
              <a:spLocks noChangeArrowheads="1"/>
            </p:cNvSpPr>
            <p:nvPr/>
          </p:nvSpPr>
          <p:spPr bwMode="auto">
            <a:xfrm>
              <a:off x="1831" y="3411"/>
              <a:ext cx="932" cy="335"/>
            </a:xfrm>
            <a:prstGeom prst="rect">
              <a:avLst/>
            </a:prstGeom>
            <a:noFill/>
            <a:ln w="9525">
              <a:noFill/>
              <a:miter lim="800000"/>
            </a:ln>
          </p:spPr>
          <p:txBody>
            <a:bodyPr wrap="none" lIns="62962" tIns="31479" rIns="62962" bIns="31479" anchor="ctr"/>
            <a:lstStyle/>
            <a:p>
              <a:pPr defTabSz="873125" eaLnBrk="1" hangingPunct="1">
                <a:spcBef>
                  <a:spcPct val="0"/>
                </a:spcBef>
              </a:pPr>
              <a:r>
                <a:rPr kumimoji="1" lang="zh-CN" altLang="en-US" dirty="0" smtClean="0">
                  <a:latin typeface="Times New Roman" panose="02020603050405020304" pitchFamily="18" charset="0"/>
                  <a:sym typeface="Monotype Sorts" pitchFamily="2" charset="2"/>
                </a:rPr>
                <a:t> </a:t>
              </a:r>
              <a:r>
                <a:rPr kumimoji="1" lang="zh-CN" altLang="en-US" dirty="0">
                  <a:latin typeface="Times New Roman" panose="02020603050405020304" pitchFamily="18" charset="0"/>
                  <a:sym typeface="Monotype Sorts" pitchFamily="2" charset="2"/>
                </a:rPr>
                <a:t>事件发生</a:t>
              </a:r>
              <a:endParaRPr kumimoji="1" lang="zh-CN" altLang="en-US" dirty="0">
                <a:latin typeface="Times New Roman" panose="02020603050405020304" pitchFamily="18" charset="0"/>
                <a:sym typeface="Monotype Sorts" pitchFamily="2" charset="2"/>
              </a:endParaRPr>
            </a:p>
          </p:txBody>
        </p:sp>
      </p:grpSp>
      <p:sp>
        <p:nvSpPr>
          <p:cNvPr id="19466" name="Rectangle 2"/>
          <p:cNvSpPr txBox="1">
            <a:spLocks noChangeArrowheads="1"/>
          </p:cNvSpPr>
          <p:nvPr/>
        </p:nvSpPr>
        <p:spPr bwMode="auto">
          <a:xfrm>
            <a:off x="3148162" y="12701"/>
            <a:ext cx="3512071" cy="89602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3.2 </a:t>
            </a:r>
            <a:r>
              <a:rPr lang="zh-CN" altLang="en-US" sz="4000" dirty="0" smtClean="0">
                <a:solidFill>
                  <a:srgbClr val="FF0000"/>
                </a:solidFill>
              </a:rPr>
              <a:t>进程概念</a:t>
            </a:r>
            <a:endParaRPr lang="zh-CN" altLang="en-US" sz="4000" dirty="0">
              <a:solidFill>
                <a:srgbClr val="FF0000"/>
              </a:solidFill>
            </a:endParaRPr>
          </a:p>
        </p:txBody>
      </p:sp>
      <p:sp>
        <p:nvSpPr>
          <p:cNvPr id="21" name="Rectangle 8"/>
          <p:cNvSpPr>
            <a:spLocks noChangeArrowheads="1"/>
          </p:cNvSpPr>
          <p:nvPr/>
        </p:nvSpPr>
        <p:spPr bwMode="auto">
          <a:xfrm>
            <a:off x="252413" y="636589"/>
            <a:ext cx="5327650" cy="862012"/>
          </a:xfrm>
          <a:prstGeom prst="rect">
            <a:avLst/>
          </a:prstGeom>
          <a:noFill/>
          <a:ln>
            <a:noFill/>
          </a:ln>
          <a:effectLst/>
        </p:spPr>
        <p:txBody>
          <a:bodyPr anchor="ctr"/>
          <a:lstStyle/>
          <a:p>
            <a:pPr>
              <a:spcBef>
                <a:spcPct val="0"/>
              </a:spcBef>
              <a:defRPr/>
            </a:pPr>
            <a:r>
              <a:rPr kumimoji="1" lang="en-US" altLang="zh-CN" sz="3200" dirty="0" smtClean="0">
                <a:solidFill>
                  <a:srgbClr val="0000FF"/>
                </a:solidFill>
              </a:rPr>
              <a:t>3.2.2</a:t>
            </a:r>
            <a:r>
              <a:rPr lang="en-US" altLang="zh-CN" sz="3200" dirty="0" smtClean="0">
                <a:solidFill>
                  <a:srgbClr val="0000FF"/>
                </a:solidFill>
                <a:effectLst>
                  <a:outerShdw blurRad="38100" dist="38100" dir="2700000" algn="tl">
                    <a:srgbClr val="C0C0C0"/>
                  </a:outerShdw>
                </a:effectLst>
                <a:latin typeface="+mn-ea"/>
                <a:ea typeface="+mn-ea"/>
              </a:rPr>
              <a:t> </a:t>
            </a:r>
            <a:r>
              <a:rPr lang="zh-CN" altLang="en-US" sz="3200" dirty="0" smtClean="0">
                <a:solidFill>
                  <a:srgbClr val="0000FF"/>
                </a:solidFill>
                <a:effectLst>
                  <a:outerShdw blurRad="38100" dist="38100" dir="2700000" algn="tl">
                    <a:srgbClr val="C0C0C0"/>
                  </a:outerShdw>
                </a:effectLst>
                <a:latin typeface="+mn-ea"/>
                <a:ea typeface="+mn-ea"/>
              </a:rPr>
              <a:t>进程状态及转换</a:t>
            </a:r>
            <a:endParaRPr lang="zh-CN" altLang="en-US" sz="3200" dirty="0">
              <a:solidFill>
                <a:srgbClr val="0000FF"/>
              </a:solidFill>
              <a:effectLst>
                <a:outerShdw blurRad="38100" dist="38100" dir="2700000" algn="tl">
                  <a:srgbClr val="C0C0C0"/>
                </a:outerShdw>
              </a:effectLst>
              <a:latin typeface="+mn-ea"/>
              <a:ea typeface="+mn-ea"/>
            </a:endParaRPr>
          </a:p>
        </p:txBody>
      </p:sp>
      <p:sp>
        <p:nvSpPr>
          <p:cNvPr id="24588" name="Rectangle 9"/>
          <p:cNvSpPr>
            <a:spLocks noChangeArrowheads="1"/>
          </p:cNvSpPr>
          <p:nvPr/>
        </p:nvSpPr>
        <p:spPr bwMode="auto">
          <a:xfrm>
            <a:off x="539750" y="1455316"/>
            <a:ext cx="4319588" cy="523220"/>
          </a:xfrm>
          <a:prstGeom prst="rect">
            <a:avLst/>
          </a:prstGeom>
          <a:noFill/>
          <a:ln w="9525" algn="ctr">
            <a:noFill/>
            <a:miter lim="800000"/>
          </a:ln>
        </p:spPr>
        <p:txBody>
          <a:bodyPr>
            <a:spAutoFit/>
          </a:bodyPr>
          <a:lstStyle/>
          <a:p>
            <a:pPr eaLnBrk="1" hangingPunct="1">
              <a:spcBef>
                <a:spcPct val="0"/>
              </a:spcBef>
            </a:pPr>
            <a:r>
              <a:rPr kumimoji="1" lang="en-US" altLang="zh-CN" sz="2800" dirty="0">
                <a:solidFill>
                  <a:srgbClr val="C00000"/>
                </a:solidFill>
                <a:latin typeface="Times New Roman" panose="02020603050405020304" pitchFamily="18" charset="0"/>
                <a:ea typeface="仿宋" panose="02010609060101010101" charset="-122"/>
                <a:sym typeface="Wingdings" panose="05000000000000000000" pitchFamily="2" charset="2"/>
              </a:rPr>
              <a:t>2. </a:t>
            </a:r>
            <a:r>
              <a:rPr kumimoji="1" lang="zh-CN" altLang="en-US" sz="2800" dirty="0" smtClean="0">
                <a:solidFill>
                  <a:srgbClr val="C00000"/>
                </a:solidFill>
                <a:latin typeface="Times New Roman" panose="02020603050405020304" pitchFamily="18" charset="0"/>
                <a:ea typeface="仿宋" panose="02010609060101010101" charset="-122"/>
                <a:sym typeface="Wingdings" panose="05000000000000000000" pitchFamily="2" charset="2"/>
              </a:rPr>
              <a:t>三种基本状态转换图</a:t>
            </a:r>
            <a:endParaRPr kumimoji="1" lang="zh-CN" altLang="en-US" sz="2800" dirty="0">
              <a:solidFill>
                <a:srgbClr val="C00000"/>
              </a:solidFill>
              <a:latin typeface="Times New Roman" panose="02020603050405020304" pitchFamily="18" charset="0"/>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3"/>
          <p:cNvSpPr>
            <a:spLocks noChangeArrowheads="1"/>
          </p:cNvSpPr>
          <p:nvPr/>
        </p:nvSpPr>
        <p:spPr bwMode="auto">
          <a:xfrm>
            <a:off x="539554" y="1268761"/>
            <a:ext cx="5794375" cy="555625"/>
          </a:xfrm>
          <a:prstGeom prst="rect">
            <a:avLst/>
          </a:prstGeom>
          <a:noFill/>
          <a:ln w="9525">
            <a:noFill/>
            <a:miter lim="800000"/>
          </a:ln>
        </p:spPr>
        <p:txBody>
          <a:bodyPr/>
          <a:lstStyle/>
          <a:p>
            <a:pPr marL="342900" indent="-342900">
              <a:lnSpc>
                <a:spcPct val="140000"/>
              </a:lnSpc>
            </a:pPr>
            <a:r>
              <a:rPr lang="zh-CN" altLang="en-US" sz="2400" dirty="0">
                <a:solidFill>
                  <a:schemeClr val="accent6">
                    <a:lumMod val="75000"/>
                  </a:schemeClr>
                </a:solidFill>
                <a:latin typeface="仿宋" panose="02010609060101010101" charset="-122"/>
                <a:ea typeface="仿宋" panose="02010609060101010101" charset="-122"/>
              </a:rPr>
              <a:t>④ 线程动态优先级改变策略：   </a:t>
            </a:r>
            <a:endParaRPr lang="en-US" altLang="zh-CN" sz="2400" dirty="0">
              <a:solidFill>
                <a:schemeClr val="accent6">
                  <a:lumMod val="75000"/>
                </a:schemeClr>
              </a:solidFill>
            </a:endParaRPr>
          </a:p>
        </p:txBody>
      </p:sp>
      <p:sp>
        <p:nvSpPr>
          <p:cNvPr id="10" name="Rectangle 4"/>
          <p:cNvSpPr>
            <a:spLocks noChangeArrowheads="1"/>
          </p:cNvSpPr>
          <p:nvPr/>
        </p:nvSpPr>
        <p:spPr bwMode="auto">
          <a:xfrm>
            <a:off x="611190" y="2056780"/>
            <a:ext cx="8137525" cy="2308324"/>
          </a:xfrm>
          <a:prstGeom prst="rect">
            <a:avLst/>
          </a:prstGeom>
          <a:noFill/>
          <a:ln w="9525" algn="ctr">
            <a:noFill/>
            <a:miter lim="800000"/>
          </a:ln>
        </p:spPr>
        <p:txBody>
          <a:bodyPr>
            <a:spAutoFit/>
          </a:bodyPr>
          <a:lstStyle/>
          <a:p>
            <a:pPr eaLnBrk="1" hangingPunct="1">
              <a:spcBef>
                <a:spcPct val="50000"/>
              </a:spcBef>
              <a:buClr>
                <a:schemeClr val="tx1"/>
              </a:buClr>
              <a:buFont typeface="Wingdings" panose="05000000000000000000" pitchFamily="2" charset="2"/>
              <a:buChar char="u"/>
            </a:pPr>
            <a:r>
              <a:rPr lang="zh-CN" altLang="en-US" sz="2400" dirty="0" smtClean="0">
                <a:solidFill>
                  <a:schemeClr val="accent1"/>
                </a:solidFill>
              </a:rPr>
              <a:t> </a:t>
            </a:r>
            <a:r>
              <a:rPr lang="zh-CN" altLang="en-US" sz="2400" dirty="0">
                <a:solidFill>
                  <a:schemeClr val="accent1"/>
                </a:solidFill>
              </a:rPr>
              <a:t>提升策略：</a:t>
            </a:r>
            <a:endParaRPr lang="zh-CN" altLang="en-US" sz="2400" dirty="0">
              <a:solidFill>
                <a:schemeClr val="accent1"/>
              </a:solidFill>
            </a:endParaRPr>
          </a:p>
          <a:p>
            <a:pPr eaLnBrk="1" hangingPunct="1">
              <a:spcBef>
                <a:spcPct val="50000"/>
              </a:spcBef>
              <a:buClr>
                <a:schemeClr val="tx1"/>
              </a:buClr>
              <a:buFontTx/>
              <a:buChar char="•"/>
            </a:pPr>
            <a:r>
              <a:rPr lang="zh-CN" altLang="en-US" dirty="0"/>
              <a:t> 线程</a:t>
            </a:r>
            <a:r>
              <a:rPr lang="en-US" altLang="zh-CN" dirty="0"/>
              <a:t>I/O</a:t>
            </a:r>
            <a:r>
              <a:rPr lang="zh-CN" altLang="en-US" dirty="0"/>
              <a:t>操作完成；</a:t>
            </a:r>
            <a:endParaRPr lang="zh-CN" altLang="en-US" dirty="0"/>
          </a:p>
          <a:p>
            <a:pPr eaLnBrk="1" hangingPunct="1">
              <a:spcBef>
                <a:spcPct val="50000"/>
              </a:spcBef>
              <a:buClr>
                <a:schemeClr val="tx1"/>
              </a:buClr>
              <a:buFontTx/>
              <a:buChar char="•"/>
            </a:pPr>
            <a:r>
              <a:rPr lang="zh-CN" altLang="en-US" dirty="0"/>
              <a:t> 线程信号量或事件等待结束；</a:t>
            </a:r>
            <a:endParaRPr lang="zh-CN" altLang="en-US" dirty="0"/>
          </a:p>
          <a:p>
            <a:pPr eaLnBrk="1" hangingPunct="1">
              <a:spcBef>
                <a:spcPct val="50000"/>
              </a:spcBef>
              <a:buClr>
                <a:schemeClr val="tx1"/>
              </a:buClr>
              <a:buFontTx/>
              <a:buChar char="•"/>
            </a:pPr>
            <a:r>
              <a:rPr lang="zh-CN" altLang="en-US" dirty="0"/>
              <a:t> 前台进程中的线程完成一个等待操作；</a:t>
            </a:r>
            <a:endParaRPr lang="zh-CN" altLang="en-US" dirty="0"/>
          </a:p>
          <a:p>
            <a:pPr eaLnBrk="1" hangingPunct="1">
              <a:spcBef>
                <a:spcPct val="50000"/>
              </a:spcBef>
              <a:buClr>
                <a:schemeClr val="tx1"/>
              </a:buClr>
              <a:buFontTx/>
              <a:buChar char="•"/>
            </a:pPr>
            <a:r>
              <a:rPr lang="zh-CN" altLang="en-US" dirty="0"/>
              <a:t> 线程处于就绪状态超过一定时间，但没能进入运行状态；</a:t>
            </a:r>
            <a:endParaRPr lang="zh-CN" altLang="en-US" dirty="0"/>
          </a:p>
        </p:txBody>
      </p:sp>
      <p:sp>
        <p:nvSpPr>
          <p:cNvPr id="11" name="Rectangle 5"/>
          <p:cNvSpPr>
            <a:spLocks noChangeArrowheads="1"/>
          </p:cNvSpPr>
          <p:nvPr/>
        </p:nvSpPr>
        <p:spPr bwMode="auto">
          <a:xfrm>
            <a:off x="682626" y="4508500"/>
            <a:ext cx="7273751" cy="923330"/>
          </a:xfrm>
          <a:prstGeom prst="rect">
            <a:avLst/>
          </a:prstGeom>
          <a:noFill/>
          <a:ln w="9525" algn="ctr">
            <a:noFill/>
            <a:miter lim="800000"/>
          </a:ln>
        </p:spPr>
        <p:txBody>
          <a:bodyPr wrap="square">
            <a:spAutoFit/>
          </a:bodyPr>
          <a:lstStyle/>
          <a:p>
            <a:pPr eaLnBrk="1" hangingPunct="1">
              <a:spcBef>
                <a:spcPct val="50000"/>
              </a:spcBef>
              <a:buClr>
                <a:schemeClr val="tx1"/>
              </a:buClr>
              <a:buFont typeface="Wingdings" panose="05000000000000000000" pitchFamily="2" charset="2"/>
              <a:buChar char="u"/>
            </a:pPr>
            <a:r>
              <a:rPr lang="en-US" altLang="zh-CN" sz="2400" dirty="0" smtClean="0">
                <a:solidFill>
                  <a:schemeClr val="accent1"/>
                </a:solidFill>
              </a:rPr>
              <a:t> </a:t>
            </a:r>
            <a:r>
              <a:rPr lang="zh-CN" altLang="en-US" sz="2400" dirty="0" smtClean="0">
                <a:solidFill>
                  <a:schemeClr val="accent1"/>
                </a:solidFill>
              </a:rPr>
              <a:t>降低</a:t>
            </a:r>
            <a:r>
              <a:rPr lang="zh-CN" altLang="en-US" sz="2400" dirty="0">
                <a:solidFill>
                  <a:schemeClr val="accent1"/>
                </a:solidFill>
              </a:rPr>
              <a:t>策略：</a:t>
            </a:r>
            <a:endParaRPr lang="zh-CN" altLang="en-US" sz="2400" dirty="0">
              <a:solidFill>
                <a:schemeClr val="accent1"/>
              </a:solidFill>
            </a:endParaRPr>
          </a:p>
          <a:p>
            <a:pPr eaLnBrk="1" hangingPunct="1">
              <a:spcBef>
                <a:spcPct val="50000"/>
              </a:spcBef>
              <a:buClr>
                <a:schemeClr val="tx1"/>
              </a:buClr>
              <a:buFontTx/>
              <a:buChar char="•"/>
            </a:pPr>
            <a:r>
              <a:rPr lang="zh-CN" altLang="en-US" dirty="0"/>
              <a:t> 线程在</a:t>
            </a:r>
            <a:r>
              <a:rPr lang="en-US" altLang="zh-CN" dirty="0"/>
              <a:t>CPU</a:t>
            </a:r>
            <a:r>
              <a:rPr lang="zh-CN" altLang="en-US" dirty="0"/>
              <a:t>上运行完一个时间配额后，降低</a:t>
            </a:r>
            <a:r>
              <a:rPr lang="zh-CN" altLang="en-US" dirty="0" smtClean="0"/>
              <a:t>一级优先级</a:t>
            </a:r>
            <a:r>
              <a:rPr lang="zh-CN" altLang="en-US" dirty="0"/>
              <a:t>。</a:t>
            </a:r>
            <a:endParaRPr lang="zh-CN" altLang="en-US" dirty="0"/>
          </a:p>
        </p:txBody>
      </p:sp>
      <p:sp>
        <p:nvSpPr>
          <p:cNvPr id="7" name="Rectangle 15"/>
          <p:cNvSpPr>
            <a:spLocks noChangeArrowheads="1"/>
          </p:cNvSpPr>
          <p:nvPr/>
        </p:nvSpPr>
        <p:spPr bwMode="auto">
          <a:xfrm>
            <a:off x="467544" y="735089"/>
            <a:ext cx="5400600" cy="461665"/>
          </a:xfrm>
          <a:prstGeom prst="rect">
            <a:avLst/>
          </a:prstGeom>
          <a:noFill/>
          <a:ln>
            <a:noFill/>
          </a:ln>
          <a:effectLst/>
        </p:spPr>
        <p:txBody>
          <a:bodyPr wrap="square">
            <a:spAutoFit/>
          </a:bodyPr>
          <a:lstStyle/>
          <a:p>
            <a:pPr eaLnBrk="1" hangingPunct="1">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en-US" altLang="zh-CN" sz="2400" dirty="0" smtClean="0">
                <a:solidFill>
                  <a:srgbClr val="7030A0"/>
                </a:solidFill>
                <a:latin typeface="+mn-ea"/>
                <a:sym typeface="Webdings" panose="05030102010509060703" pitchFamily="18" charset="2"/>
              </a:rPr>
              <a:t>win2000/</a:t>
            </a:r>
            <a:r>
              <a:rPr kumimoji="1" lang="en-US" altLang="zh-CN" sz="2400" dirty="0" err="1" smtClean="0">
                <a:solidFill>
                  <a:srgbClr val="7030A0"/>
                </a:solidFill>
                <a:latin typeface="+mn-ea"/>
                <a:sym typeface="Webdings" panose="05030102010509060703" pitchFamily="18" charset="2"/>
              </a:rPr>
              <a:t>xp</a:t>
            </a:r>
            <a:r>
              <a:rPr kumimoji="1" lang="zh-CN" altLang="en-US" sz="2400" dirty="0" smtClean="0">
                <a:solidFill>
                  <a:srgbClr val="7030A0"/>
                </a:solidFill>
                <a:latin typeface="+mn-ea"/>
                <a:sym typeface="Webdings" panose="05030102010509060703" pitchFamily="18" charset="2"/>
              </a:rPr>
              <a:t>线程调度策略</a:t>
            </a:r>
            <a:r>
              <a:rPr kumimoji="1" lang="zh-CN" altLang="en-US" sz="2400" dirty="0" smtClean="0">
                <a:solidFill>
                  <a:srgbClr val="7030A0"/>
                </a:solidFill>
                <a:latin typeface="+mn-ea"/>
                <a:ea typeface="+mn-ea"/>
              </a:rPr>
              <a:t>：  </a:t>
            </a:r>
            <a:endParaRPr kumimoji="1" lang="zh-CN" altLang="en-US" sz="2400" dirty="0">
              <a:solidFill>
                <a:srgbClr val="7030A0"/>
              </a:solidFill>
              <a:latin typeface="Times New Roman" panose="02020603050405020304" pitchFamily="18" charset="0"/>
            </a:endParaRPr>
          </a:p>
        </p:txBody>
      </p:sp>
      <p:sp>
        <p:nvSpPr>
          <p:cNvPr id="8" name="Rectangle 5"/>
          <p:cNvSpPr>
            <a:spLocks noChangeArrowheads="1"/>
          </p:cNvSpPr>
          <p:nvPr/>
        </p:nvSpPr>
        <p:spPr bwMode="auto">
          <a:xfrm>
            <a:off x="2987129" y="44626"/>
            <a:ext cx="3817119"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CC33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4. </a:t>
            </a:r>
            <a:r>
              <a:rPr kumimoji="1" lang="zh-CN" altLang="en-US" sz="3200" dirty="0" smtClean="0">
                <a:solidFill>
                  <a:srgbClr val="CC3300"/>
                </a:solidFill>
                <a:latin typeface="Times New Roman" panose="02020603050405020304" pitchFamily="18" charset="0"/>
                <a:sym typeface="Webdings" panose="05030102010509060703" pitchFamily="18" charset="2"/>
              </a:rPr>
              <a:t>优先级调度</a:t>
            </a:r>
            <a:r>
              <a:rPr kumimoji="1" lang="zh-CN" altLang="en-US" sz="3200" dirty="0">
                <a:solidFill>
                  <a:srgbClr val="CC3300"/>
                </a:solidFill>
                <a:latin typeface="Times New Roman" panose="02020603050405020304" pitchFamily="18" charset="0"/>
                <a:sym typeface="Webdings" panose="05030102010509060703" pitchFamily="18" charset="2"/>
              </a:rPr>
              <a:t>算法</a:t>
            </a:r>
            <a:endParaRPr kumimoji="1" lang="en-US" altLang="zh-CN" sz="3200" dirty="0">
              <a:solidFill>
                <a:srgbClr val="CC3300"/>
              </a:solidFill>
              <a:latin typeface="Times New Roman" panose="02020603050405020304" pitchFamily="18" charset="0"/>
              <a:sym typeface="Webdings" panose="05030102010509060703"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5"/>
          <p:cNvSpPr>
            <a:spLocks noChangeArrowheads="1"/>
          </p:cNvSpPr>
          <p:nvPr/>
        </p:nvSpPr>
        <p:spPr bwMode="auto">
          <a:xfrm>
            <a:off x="466851" y="1322536"/>
            <a:ext cx="6913463" cy="523220"/>
          </a:xfrm>
          <a:prstGeom prst="rect">
            <a:avLst/>
          </a:prstGeom>
          <a:noFill/>
          <a:ln>
            <a:noFill/>
          </a:ln>
          <a:effectLst/>
        </p:spPr>
        <p:txBody>
          <a:bodyPr wrap="square">
            <a:spAutoFit/>
          </a:bodyPr>
          <a:lstStyle/>
          <a:p>
            <a:pPr eaLnBrk="1" hangingPunct="1">
              <a:spcBef>
                <a:spcPct val="0"/>
              </a:spcBef>
              <a:defRPr/>
            </a:pPr>
            <a:r>
              <a:rPr kumimoji="1" lang="en-US" altLang="zh-CN"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5. </a:t>
            </a:r>
            <a:r>
              <a:rPr kumimoji="1" lang="zh-CN" altLang="en-US" sz="2800" dirty="0" smtClean="0">
                <a:solidFill>
                  <a:srgbClr val="C00000"/>
                </a:solidFill>
                <a:latin typeface="Times New Roman" panose="02020603050405020304" pitchFamily="18" charset="0"/>
                <a:sym typeface="Webdings" panose="05030102010509060703" pitchFamily="18" charset="2"/>
              </a:rPr>
              <a:t>时间片</a:t>
            </a:r>
            <a:r>
              <a:rPr kumimoji="1" lang="zh-CN" altLang="en-US" sz="2800" dirty="0">
                <a:solidFill>
                  <a:srgbClr val="C00000"/>
                </a:solidFill>
                <a:latin typeface="Times New Roman" panose="02020603050405020304" pitchFamily="18" charset="0"/>
                <a:sym typeface="Webdings" panose="05030102010509060703" pitchFamily="18" charset="2"/>
              </a:rPr>
              <a:t>轮转调度</a:t>
            </a:r>
            <a:r>
              <a:rPr kumimoji="1" lang="zh-CN" altLang="en-US" sz="2800" dirty="0" smtClean="0">
                <a:solidFill>
                  <a:srgbClr val="C00000"/>
                </a:solidFill>
                <a:latin typeface="Times New Roman" panose="02020603050405020304" pitchFamily="18" charset="0"/>
                <a:sym typeface="Webdings" panose="05030102010509060703" pitchFamily="18" charset="2"/>
              </a:rPr>
              <a:t>算法：</a:t>
            </a:r>
            <a:r>
              <a:rPr kumimoji="1" lang="zh-CN" altLang="en-US" sz="2400" dirty="0" smtClean="0">
                <a:latin typeface="Times New Roman" panose="02020603050405020304" pitchFamily="18" charset="0"/>
                <a:sym typeface="Webdings" panose="05030102010509060703" pitchFamily="18" charset="2"/>
              </a:rPr>
              <a:t>交互型系统</a:t>
            </a:r>
            <a:endParaRPr kumimoji="1" lang="en-US" altLang="zh-CN" sz="2400" dirty="0">
              <a:latin typeface="Times New Roman" panose="02020603050405020304" pitchFamily="18" charset="0"/>
              <a:sym typeface="Webdings" panose="05030102010509060703" pitchFamily="18" charset="2"/>
            </a:endParaRPr>
          </a:p>
        </p:txBody>
      </p:sp>
      <p:sp>
        <p:nvSpPr>
          <p:cNvPr id="7" name="Rectangle 4"/>
          <p:cNvSpPr>
            <a:spLocks noChangeArrowheads="1"/>
          </p:cNvSpPr>
          <p:nvPr/>
        </p:nvSpPr>
        <p:spPr bwMode="auto">
          <a:xfrm>
            <a:off x="364803" y="684214"/>
            <a:ext cx="4567237" cy="584775"/>
          </a:xfrm>
          <a:prstGeom prst="rect">
            <a:avLst/>
          </a:prstGeom>
          <a:noFill/>
          <a:ln>
            <a:noFill/>
          </a:ln>
          <a:effectLst/>
        </p:spPr>
        <p:txBody>
          <a:bodyPr>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9" name="Rectangle 2"/>
          <p:cNvSpPr>
            <a:spLocks noChangeArrowheads="1"/>
          </p:cNvSpPr>
          <p:nvPr/>
        </p:nvSpPr>
        <p:spPr bwMode="auto">
          <a:xfrm>
            <a:off x="3348658" y="-27382"/>
            <a:ext cx="3527598"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9" name="组合 28"/>
          <p:cNvGrpSpPr/>
          <p:nvPr/>
        </p:nvGrpSpPr>
        <p:grpSpPr>
          <a:xfrm>
            <a:off x="1979712" y="2532967"/>
            <a:ext cx="2736304" cy="648072"/>
            <a:chOff x="2411760" y="2708920"/>
            <a:chExt cx="2736304" cy="648072"/>
          </a:xfrm>
        </p:grpSpPr>
        <p:sp>
          <p:nvSpPr>
            <p:cNvPr id="11" name="矩形 10"/>
            <p:cNvSpPr/>
            <p:nvPr/>
          </p:nvSpPr>
          <p:spPr bwMode="auto">
            <a:xfrm>
              <a:off x="2411760" y="2708920"/>
              <a:ext cx="2736304" cy="648072"/>
            </a:xfrm>
            <a:prstGeom prst="rect">
              <a:avLst/>
            </a:prstGeom>
            <a:solidFill>
              <a:srgbClr val="92D050"/>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TextBox 11"/>
            <p:cNvSpPr txBox="1"/>
            <p:nvPr/>
          </p:nvSpPr>
          <p:spPr>
            <a:xfrm>
              <a:off x="2771800" y="2852936"/>
              <a:ext cx="2232248" cy="400110"/>
            </a:xfrm>
            <a:prstGeom prst="rect">
              <a:avLst/>
            </a:prstGeom>
            <a:noFill/>
          </p:spPr>
          <p:txBody>
            <a:bodyPr wrap="square" rtlCol="0">
              <a:spAutoFit/>
            </a:bodyPr>
            <a:lstStyle/>
            <a:p>
              <a:r>
                <a:rPr lang="zh-CN" altLang="en-US" dirty="0" smtClean="0"/>
                <a:t>就绪队列，</a:t>
              </a:r>
              <a:r>
                <a:rPr lang="en-US" altLang="zh-CN" dirty="0" smtClean="0"/>
                <a:t>FCFS</a:t>
              </a:r>
              <a:endParaRPr lang="zh-CN" altLang="en-US" dirty="0"/>
            </a:p>
          </p:txBody>
        </p:sp>
      </p:grpSp>
      <p:grpSp>
        <p:nvGrpSpPr>
          <p:cNvPr id="43" name="组合 42"/>
          <p:cNvGrpSpPr/>
          <p:nvPr/>
        </p:nvGrpSpPr>
        <p:grpSpPr>
          <a:xfrm>
            <a:off x="467544" y="3037026"/>
            <a:ext cx="1656184" cy="400110"/>
            <a:chOff x="467544" y="3212976"/>
            <a:chExt cx="1656184" cy="400109"/>
          </a:xfrm>
        </p:grpSpPr>
        <p:cxnSp>
          <p:nvCxnSpPr>
            <p:cNvPr id="14" name="直接箭头连接符 13"/>
            <p:cNvCxnSpPr/>
            <p:nvPr/>
          </p:nvCxnSpPr>
          <p:spPr bwMode="auto">
            <a:xfrm>
              <a:off x="536672" y="3212976"/>
              <a:ext cx="1587056" cy="0"/>
            </a:xfrm>
            <a:prstGeom prst="straightConnector1">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 name="TextBox 15"/>
            <p:cNvSpPr txBox="1"/>
            <p:nvPr/>
          </p:nvSpPr>
          <p:spPr>
            <a:xfrm>
              <a:off x="467544" y="3212976"/>
              <a:ext cx="1584176" cy="400109"/>
            </a:xfrm>
            <a:prstGeom prst="rect">
              <a:avLst/>
            </a:prstGeom>
            <a:noFill/>
          </p:spPr>
          <p:txBody>
            <a:bodyPr wrap="square" rtlCol="0">
              <a:spAutoFit/>
            </a:bodyPr>
            <a:lstStyle/>
            <a:p>
              <a:r>
                <a:rPr lang="zh-CN" altLang="en-US" dirty="0" smtClean="0"/>
                <a:t>交互型请求</a:t>
              </a:r>
              <a:endParaRPr lang="zh-CN" altLang="en-US" dirty="0"/>
            </a:p>
          </p:txBody>
        </p:sp>
      </p:grpSp>
      <p:grpSp>
        <p:nvGrpSpPr>
          <p:cNvPr id="20" name="组合 19"/>
          <p:cNvGrpSpPr/>
          <p:nvPr/>
        </p:nvGrpSpPr>
        <p:grpSpPr>
          <a:xfrm>
            <a:off x="6012160" y="2460959"/>
            <a:ext cx="864096" cy="936104"/>
            <a:chOff x="6444208" y="2708920"/>
            <a:chExt cx="792088" cy="864096"/>
          </a:xfrm>
        </p:grpSpPr>
        <p:sp>
          <p:nvSpPr>
            <p:cNvPr id="17" name="椭圆 16"/>
            <p:cNvSpPr/>
            <p:nvPr/>
          </p:nvSpPr>
          <p:spPr bwMode="auto">
            <a:xfrm>
              <a:off x="6444208" y="2708920"/>
              <a:ext cx="792088" cy="864096"/>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8" name="椭圆 17"/>
            <p:cNvSpPr/>
            <p:nvPr/>
          </p:nvSpPr>
          <p:spPr bwMode="auto">
            <a:xfrm>
              <a:off x="6444208" y="2708920"/>
              <a:ext cx="720080" cy="720080"/>
            </a:xfrm>
            <a:prstGeom prst="ellipse">
              <a:avLst/>
            </a:prstGeom>
            <a:solidFill>
              <a:schemeClr val="accent2">
                <a:lumMod val="75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 name="TextBox 18"/>
            <p:cNvSpPr txBox="1"/>
            <p:nvPr/>
          </p:nvSpPr>
          <p:spPr>
            <a:xfrm>
              <a:off x="6444208" y="2884874"/>
              <a:ext cx="792088" cy="369332"/>
            </a:xfrm>
            <a:prstGeom prst="rect">
              <a:avLst/>
            </a:prstGeom>
            <a:noFill/>
          </p:spPr>
          <p:txBody>
            <a:bodyPr wrap="square" rtlCol="0">
              <a:spAutoFit/>
            </a:bodyPr>
            <a:lstStyle/>
            <a:p>
              <a:r>
                <a:rPr lang="en-US" altLang="zh-CN" dirty="0" smtClean="0"/>
                <a:t>CPU</a:t>
              </a:r>
              <a:endParaRPr lang="zh-CN" altLang="en-US" dirty="0"/>
            </a:p>
          </p:txBody>
        </p:sp>
      </p:grpSp>
      <p:grpSp>
        <p:nvGrpSpPr>
          <p:cNvPr id="27" name="组合 26"/>
          <p:cNvGrpSpPr/>
          <p:nvPr/>
        </p:nvGrpSpPr>
        <p:grpSpPr>
          <a:xfrm>
            <a:off x="4716016" y="2460962"/>
            <a:ext cx="1296144" cy="400111"/>
            <a:chOff x="5076056" y="3460938"/>
            <a:chExt cx="1296144" cy="400110"/>
          </a:xfrm>
        </p:grpSpPr>
        <p:cxnSp>
          <p:nvCxnSpPr>
            <p:cNvPr id="21" name="直接箭头连接符 20"/>
            <p:cNvCxnSpPr/>
            <p:nvPr/>
          </p:nvCxnSpPr>
          <p:spPr bwMode="auto">
            <a:xfrm>
              <a:off x="5076056" y="3861048"/>
              <a:ext cx="1296144" cy="0"/>
            </a:xfrm>
            <a:prstGeom prst="straightConnector1">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 name="TextBox 21"/>
            <p:cNvSpPr txBox="1"/>
            <p:nvPr/>
          </p:nvSpPr>
          <p:spPr>
            <a:xfrm>
              <a:off x="5076056" y="3460938"/>
              <a:ext cx="1296144" cy="400109"/>
            </a:xfrm>
            <a:prstGeom prst="rect">
              <a:avLst/>
            </a:prstGeom>
            <a:noFill/>
          </p:spPr>
          <p:txBody>
            <a:bodyPr wrap="square" rtlCol="0">
              <a:spAutoFit/>
            </a:bodyPr>
            <a:lstStyle/>
            <a:p>
              <a:r>
                <a:rPr lang="zh-CN" altLang="en-US" dirty="0" smtClean="0"/>
                <a:t>进程调度</a:t>
              </a:r>
              <a:endParaRPr lang="zh-CN" altLang="en-US" dirty="0"/>
            </a:p>
          </p:txBody>
        </p:sp>
      </p:grpSp>
      <p:grpSp>
        <p:nvGrpSpPr>
          <p:cNvPr id="33" name="组合 32"/>
          <p:cNvGrpSpPr/>
          <p:nvPr/>
        </p:nvGrpSpPr>
        <p:grpSpPr>
          <a:xfrm>
            <a:off x="6804248" y="2676985"/>
            <a:ext cx="1872208" cy="400110"/>
            <a:chOff x="6804248" y="2852936"/>
            <a:chExt cx="1872208" cy="400109"/>
          </a:xfrm>
        </p:grpSpPr>
        <p:cxnSp>
          <p:nvCxnSpPr>
            <p:cNvPr id="30" name="直接箭头连接符 29"/>
            <p:cNvCxnSpPr/>
            <p:nvPr/>
          </p:nvCxnSpPr>
          <p:spPr bwMode="auto">
            <a:xfrm>
              <a:off x="6804248" y="3068960"/>
              <a:ext cx="576064" cy="0"/>
            </a:xfrm>
            <a:prstGeom prst="straightConnector1">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 name="TextBox 30"/>
            <p:cNvSpPr txBox="1"/>
            <p:nvPr/>
          </p:nvSpPr>
          <p:spPr>
            <a:xfrm>
              <a:off x="7380312" y="2852936"/>
              <a:ext cx="1296144" cy="400109"/>
            </a:xfrm>
            <a:prstGeom prst="rect">
              <a:avLst/>
            </a:prstGeom>
            <a:noFill/>
          </p:spPr>
          <p:txBody>
            <a:bodyPr wrap="square" rtlCol="0">
              <a:spAutoFit/>
            </a:bodyPr>
            <a:lstStyle/>
            <a:p>
              <a:r>
                <a:rPr lang="zh-CN" altLang="en-US" dirty="0" smtClean="0"/>
                <a:t>运行完成</a:t>
              </a:r>
              <a:endParaRPr lang="zh-CN" altLang="en-US" dirty="0"/>
            </a:p>
          </p:txBody>
        </p:sp>
      </p:grpSp>
      <p:cxnSp>
        <p:nvCxnSpPr>
          <p:cNvPr id="35" name="形状 34"/>
          <p:cNvCxnSpPr>
            <a:stCxn id="18" idx="0"/>
          </p:cNvCxnSpPr>
          <p:nvPr/>
        </p:nvCxnSpPr>
        <p:spPr bwMode="auto">
          <a:xfrm rot="16200000" flipH="1" flipV="1">
            <a:off x="4120313" y="464375"/>
            <a:ext cx="288035" cy="4281203"/>
          </a:xfrm>
          <a:prstGeom prst="bentConnector4">
            <a:avLst>
              <a:gd name="adj1" fmla="val -79366"/>
              <a:gd name="adj2" fmla="val 136817"/>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4" name="TextBox 43"/>
          <p:cNvSpPr txBox="1"/>
          <p:nvPr/>
        </p:nvSpPr>
        <p:spPr>
          <a:xfrm>
            <a:off x="2483768" y="1844824"/>
            <a:ext cx="2448272" cy="400110"/>
          </a:xfrm>
          <a:prstGeom prst="rect">
            <a:avLst/>
          </a:prstGeom>
          <a:noFill/>
        </p:spPr>
        <p:txBody>
          <a:bodyPr wrap="square" rtlCol="0">
            <a:spAutoFit/>
          </a:bodyPr>
          <a:lstStyle/>
          <a:p>
            <a:r>
              <a:rPr lang="zh-CN" altLang="en-US" dirty="0" smtClean="0"/>
              <a:t>时间片到，未完成</a:t>
            </a:r>
            <a:endParaRPr lang="zh-CN" altLang="en-US" dirty="0"/>
          </a:p>
        </p:txBody>
      </p:sp>
      <p:sp>
        <p:nvSpPr>
          <p:cNvPr id="45" name="Rectangle 23"/>
          <p:cNvSpPr>
            <a:spLocks noChangeArrowheads="1"/>
          </p:cNvSpPr>
          <p:nvPr/>
        </p:nvSpPr>
        <p:spPr bwMode="auto">
          <a:xfrm>
            <a:off x="395536" y="3501008"/>
            <a:ext cx="7992888" cy="3211195"/>
          </a:xfrm>
          <a:prstGeom prst="rect">
            <a:avLst/>
          </a:prstGeom>
          <a:noFill/>
          <a:ln w="9525" algn="ctr">
            <a:noFill/>
            <a:miter lim="800000"/>
          </a:ln>
        </p:spPr>
        <p:txBody>
          <a:bodyPr wrap="square">
            <a:spAutoFit/>
          </a:bodyPr>
          <a:lstStyle/>
          <a:p>
            <a:pPr eaLnBrk="1" hangingPunct="1">
              <a:lnSpc>
                <a:spcPct val="110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时间片</a:t>
            </a:r>
            <a:r>
              <a:rPr kumimoji="1" lang="zh-CN" altLang="en-US" sz="2400" dirty="0">
                <a:solidFill>
                  <a:srgbClr val="7030A0"/>
                </a:solidFill>
                <a:latin typeface="Times New Roman" panose="02020603050405020304" pitchFamily="18" charset="0"/>
              </a:rPr>
              <a:t>大小的确定：</a:t>
            </a:r>
            <a:endParaRPr kumimoji="1" lang="zh-CN" altLang="en-US" sz="2400" dirty="0">
              <a:solidFill>
                <a:srgbClr val="7030A0"/>
              </a:solidFill>
              <a:latin typeface="Times New Roman" panose="02020603050405020304" pitchFamily="18" charset="0"/>
            </a:endParaRPr>
          </a:p>
          <a:p>
            <a:pPr eaLnBrk="1" hangingPunct="1">
              <a:lnSpc>
                <a:spcPct val="110000"/>
              </a:lnSpc>
              <a:spcBef>
                <a:spcPct val="0"/>
              </a:spcBef>
            </a:pPr>
            <a:r>
              <a:rPr kumimoji="1" lang="en-US" altLang="zh-CN" dirty="0" smtClean="0">
                <a:latin typeface="Times New Roman" panose="02020603050405020304" pitchFamily="18" charset="0"/>
              </a:rPr>
              <a:t>     N</a:t>
            </a:r>
            <a:r>
              <a:rPr kumimoji="1" lang="zh-CN" altLang="en-US" dirty="0">
                <a:latin typeface="Times New Roman" panose="02020603050405020304" pitchFamily="18" charset="0"/>
              </a:rPr>
              <a:t>为就绪队列中进程数，</a:t>
            </a:r>
            <a:r>
              <a:rPr kumimoji="1" lang="en-US" altLang="zh-CN" dirty="0">
                <a:latin typeface="Times New Roman" panose="02020603050405020304" pitchFamily="18" charset="0"/>
              </a:rPr>
              <a:t>T</a:t>
            </a:r>
            <a:r>
              <a:rPr kumimoji="1" lang="zh-CN" altLang="en-US" dirty="0">
                <a:latin typeface="Times New Roman" panose="02020603050405020304" pitchFamily="18" charset="0"/>
              </a:rPr>
              <a:t>为系统响应时间， </a:t>
            </a:r>
            <a:r>
              <a:rPr kumimoji="1" lang="en-US" altLang="zh-CN" dirty="0">
                <a:latin typeface="Times New Roman" panose="02020603050405020304" pitchFamily="18" charset="0"/>
              </a:rPr>
              <a:t>q</a:t>
            </a:r>
            <a:r>
              <a:rPr kumimoji="1" lang="zh-CN" altLang="en-US" dirty="0">
                <a:latin typeface="Times New Roman" panose="02020603050405020304" pitchFamily="18" charset="0"/>
              </a:rPr>
              <a:t>为时间片</a:t>
            </a:r>
            <a:endParaRPr kumimoji="1" lang="zh-CN" altLang="en-US" dirty="0">
              <a:latin typeface="Times New Roman" panose="02020603050405020304" pitchFamily="18" charset="0"/>
            </a:endParaRPr>
          </a:p>
          <a:p>
            <a:pPr eaLnBrk="1" hangingPunct="1">
              <a:lnSpc>
                <a:spcPct val="110000"/>
              </a:lnSpc>
              <a:spcBef>
                <a:spcPct val="0"/>
              </a:spcBef>
            </a:pPr>
            <a:r>
              <a:rPr kumimoji="1" lang="zh-CN" altLang="en-US" sz="2400" dirty="0">
                <a:latin typeface="Times New Roman" panose="02020603050405020304" pitchFamily="18" charset="0"/>
              </a:rPr>
              <a:t>                       </a:t>
            </a:r>
            <a:r>
              <a:rPr kumimoji="1" lang="en-US" altLang="zh-CN" sz="2400" dirty="0">
                <a:solidFill>
                  <a:srgbClr val="D60093"/>
                </a:solidFill>
                <a:latin typeface="Times New Roman" panose="02020603050405020304" pitchFamily="18" charset="0"/>
              </a:rPr>
              <a:t>T=</a:t>
            </a:r>
            <a:r>
              <a:rPr kumimoji="1" lang="en-US" altLang="zh-CN" sz="2400" dirty="0" err="1">
                <a:solidFill>
                  <a:srgbClr val="D60093"/>
                </a:solidFill>
                <a:latin typeface="Times New Roman" panose="02020603050405020304" pitchFamily="18" charset="0"/>
              </a:rPr>
              <a:t>Nq</a:t>
            </a:r>
            <a:endParaRPr kumimoji="1" lang="en-US" altLang="zh-CN" sz="2400" dirty="0">
              <a:solidFill>
                <a:srgbClr val="D60093"/>
              </a:solidFill>
              <a:latin typeface="Times New Roman" panose="02020603050405020304" pitchFamily="18" charset="0"/>
            </a:endParaRPr>
          </a:p>
          <a:p>
            <a:pPr eaLnBrk="1" hangingPunct="1">
              <a:lnSpc>
                <a:spcPct val="110000"/>
              </a:lnSpc>
              <a:spcBef>
                <a:spcPct val="50000"/>
              </a:spcBef>
              <a:buClr>
                <a:schemeClr val="tx1"/>
              </a:buClr>
              <a:buFont typeface="Wingdings" panose="05000000000000000000" pitchFamily="2" charset="2"/>
              <a:buChar char="l"/>
            </a:pPr>
            <a:r>
              <a:rPr kumimoji="1" lang="zh-CN" altLang="en-US" dirty="0" smtClean="0"/>
              <a:t> 系统的</a:t>
            </a:r>
            <a:r>
              <a:rPr kumimoji="1" lang="zh-CN" altLang="en-US" dirty="0">
                <a:latin typeface="Times New Roman" panose="02020603050405020304" pitchFamily="18" charset="0"/>
                <a:sym typeface="+mn-ea"/>
              </a:rPr>
              <a:t>响应</a:t>
            </a:r>
            <a:r>
              <a:rPr kumimoji="1" lang="zh-CN" altLang="en-US" dirty="0" smtClean="0"/>
              <a:t>时间</a:t>
            </a:r>
            <a:endParaRPr kumimoji="1" lang="zh-CN" altLang="en-US" dirty="0"/>
          </a:p>
          <a:p>
            <a:pPr eaLnBrk="1" hangingPunct="1">
              <a:lnSpc>
                <a:spcPct val="110000"/>
              </a:lnSpc>
              <a:spcBef>
                <a:spcPct val="50000"/>
              </a:spcBef>
              <a:buClr>
                <a:schemeClr val="tx1"/>
              </a:buClr>
              <a:buFont typeface="Wingdings" panose="05000000000000000000" pitchFamily="2" charset="2"/>
              <a:buChar char="l"/>
            </a:pPr>
            <a:r>
              <a:rPr kumimoji="1" lang="zh-CN" altLang="en-US" dirty="0" smtClean="0"/>
              <a:t> 就绪进程的数量</a:t>
            </a:r>
            <a:endParaRPr kumimoji="1" lang="en-US" altLang="zh-CN" dirty="0" smtClean="0"/>
          </a:p>
          <a:p>
            <a:pPr eaLnBrk="1" hangingPunct="1">
              <a:lnSpc>
                <a:spcPct val="110000"/>
              </a:lnSpc>
              <a:spcBef>
                <a:spcPct val="50000"/>
              </a:spcBef>
              <a:buClr>
                <a:schemeClr val="tx1"/>
              </a:buClr>
              <a:buFont typeface="Wingdings" panose="05000000000000000000" pitchFamily="2" charset="2"/>
              <a:buChar char="l"/>
            </a:pPr>
            <a:r>
              <a:rPr kumimoji="1" lang="zh-CN" altLang="en-US" dirty="0" smtClean="0"/>
              <a:t>进程调度及切换开销</a:t>
            </a:r>
            <a:endParaRPr kumimoji="1" lang="en-US" altLang="zh-CN" dirty="0" smtClean="0"/>
          </a:p>
          <a:p>
            <a:pPr eaLnBrk="1" hangingPunct="1">
              <a:lnSpc>
                <a:spcPct val="110000"/>
              </a:lnSpc>
              <a:spcBef>
                <a:spcPct val="50000"/>
              </a:spcBef>
              <a:buClr>
                <a:schemeClr val="tx1"/>
              </a:buClr>
              <a:buFont typeface="Wingdings" panose="05000000000000000000" pitchFamily="2" charset="2"/>
              <a:buChar char="l"/>
            </a:pPr>
            <a:r>
              <a:rPr kumimoji="1" lang="en-US" altLang="zh-CN" dirty="0" smtClean="0"/>
              <a:t>CPU</a:t>
            </a:r>
            <a:r>
              <a:rPr kumimoji="1" lang="zh-CN" altLang="en-US" dirty="0" smtClean="0"/>
              <a:t>的运行速度</a:t>
            </a:r>
            <a:endParaRPr kumimoji="1" lang="en-US"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ox(in)">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ox(i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in)">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ox(in)">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box(in)">
                                      <p:cBhvr>
                                        <p:cTn id="32" dur="500"/>
                                        <p:tgtEl>
                                          <p:spTgt spid="44"/>
                                        </p:tgtEl>
                                      </p:cBhvr>
                                    </p:animEffect>
                                  </p:childTnLst>
                                </p:cTn>
                              </p:par>
                              <p:par>
                                <p:cTn id="33" presetID="4" presetClass="entr" presetSubtype="16"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box(in)">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45">
                                            <p:txEl>
                                              <p:pRg st="0" end="0"/>
                                            </p:txEl>
                                          </p:spTgt>
                                        </p:tgtEl>
                                        <p:attrNameLst>
                                          <p:attrName>style.visibility</p:attrName>
                                        </p:attrNameLst>
                                      </p:cBhvr>
                                      <p:to>
                                        <p:strVal val="visible"/>
                                      </p:to>
                                    </p:set>
                                    <p:animEffect transition="in" filter="box(in)">
                                      <p:cBhvr>
                                        <p:cTn id="40" dur="500"/>
                                        <p:tgtEl>
                                          <p:spTgt spid="45">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nodeType="clickEffect">
                                  <p:stCondLst>
                                    <p:cond delay="0"/>
                                  </p:stCondLst>
                                  <p:childTnLst>
                                    <p:set>
                                      <p:cBhvr>
                                        <p:cTn id="44" dur="1" fill="hold">
                                          <p:stCondLst>
                                            <p:cond delay="0"/>
                                          </p:stCondLst>
                                        </p:cTn>
                                        <p:tgtEl>
                                          <p:spTgt spid="45">
                                            <p:txEl>
                                              <p:pRg st="1" end="1"/>
                                            </p:txEl>
                                          </p:spTgt>
                                        </p:tgtEl>
                                        <p:attrNameLst>
                                          <p:attrName>style.visibility</p:attrName>
                                        </p:attrNameLst>
                                      </p:cBhvr>
                                      <p:to>
                                        <p:strVal val="visible"/>
                                      </p:to>
                                    </p:set>
                                    <p:animEffect transition="in" filter="diamond(in)">
                                      <p:cBhvr>
                                        <p:cTn id="45" dur="2000"/>
                                        <p:tgtEl>
                                          <p:spTgt spid="45">
                                            <p:txEl>
                                              <p:pRg st="1" end="1"/>
                                            </p:txEl>
                                          </p:spTgt>
                                        </p:tgtEl>
                                      </p:cBhvr>
                                    </p:animEffect>
                                  </p:childTnLst>
                                </p:cTn>
                              </p:par>
                              <p:par>
                                <p:cTn id="46" presetID="8" presetClass="entr" presetSubtype="16" fill="hold" nodeType="withEffect">
                                  <p:stCondLst>
                                    <p:cond delay="0"/>
                                  </p:stCondLst>
                                  <p:childTnLst>
                                    <p:set>
                                      <p:cBhvr>
                                        <p:cTn id="47" dur="1" fill="hold">
                                          <p:stCondLst>
                                            <p:cond delay="0"/>
                                          </p:stCondLst>
                                        </p:cTn>
                                        <p:tgtEl>
                                          <p:spTgt spid="45">
                                            <p:txEl>
                                              <p:pRg st="2" end="2"/>
                                            </p:txEl>
                                          </p:spTgt>
                                        </p:tgtEl>
                                        <p:attrNameLst>
                                          <p:attrName>style.visibility</p:attrName>
                                        </p:attrNameLst>
                                      </p:cBhvr>
                                      <p:to>
                                        <p:strVal val="visible"/>
                                      </p:to>
                                    </p:set>
                                    <p:animEffect transition="in" filter="diamond(in)">
                                      <p:cBhvr>
                                        <p:cTn id="48" dur="2000"/>
                                        <p:tgtEl>
                                          <p:spTgt spid="45">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45">
                                            <p:txEl>
                                              <p:pRg st="3" end="3"/>
                                            </p:txEl>
                                          </p:spTgt>
                                        </p:tgtEl>
                                        <p:attrNameLst>
                                          <p:attrName>style.visibility</p:attrName>
                                        </p:attrNameLst>
                                      </p:cBhvr>
                                      <p:to>
                                        <p:strVal val="visible"/>
                                      </p:to>
                                    </p:set>
                                    <p:animEffect transition="in" filter="box(in)">
                                      <p:cBhvr>
                                        <p:cTn id="53" dur="500"/>
                                        <p:tgtEl>
                                          <p:spTgt spid="45">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45">
                                            <p:txEl>
                                              <p:pRg st="4" end="4"/>
                                            </p:txEl>
                                          </p:spTgt>
                                        </p:tgtEl>
                                        <p:attrNameLst>
                                          <p:attrName>style.visibility</p:attrName>
                                        </p:attrNameLst>
                                      </p:cBhvr>
                                      <p:to>
                                        <p:strVal val="visible"/>
                                      </p:to>
                                    </p:set>
                                    <p:animEffect transition="in" filter="box(in)">
                                      <p:cBhvr>
                                        <p:cTn id="58" dur="500"/>
                                        <p:tgtEl>
                                          <p:spTgt spid="45">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45">
                                            <p:txEl>
                                              <p:pRg st="5" end="5"/>
                                            </p:txEl>
                                          </p:spTgt>
                                        </p:tgtEl>
                                        <p:attrNameLst>
                                          <p:attrName>style.visibility</p:attrName>
                                        </p:attrNameLst>
                                      </p:cBhvr>
                                      <p:to>
                                        <p:strVal val="visible"/>
                                      </p:to>
                                    </p:set>
                                    <p:animEffect transition="in" filter="box(in)">
                                      <p:cBhvr>
                                        <p:cTn id="63" dur="500"/>
                                        <p:tgtEl>
                                          <p:spTgt spid="45">
                                            <p:txEl>
                                              <p:pRg st="5" end="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nodeType="clickEffect">
                                  <p:stCondLst>
                                    <p:cond delay="0"/>
                                  </p:stCondLst>
                                  <p:childTnLst>
                                    <p:set>
                                      <p:cBhvr>
                                        <p:cTn id="67" dur="1" fill="hold">
                                          <p:stCondLst>
                                            <p:cond delay="0"/>
                                          </p:stCondLst>
                                        </p:cTn>
                                        <p:tgtEl>
                                          <p:spTgt spid="45">
                                            <p:txEl>
                                              <p:pRg st="6" end="6"/>
                                            </p:txEl>
                                          </p:spTgt>
                                        </p:tgtEl>
                                        <p:attrNameLst>
                                          <p:attrName>style.visibility</p:attrName>
                                        </p:attrNameLst>
                                      </p:cBhvr>
                                      <p:to>
                                        <p:strVal val="visible"/>
                                      </p:to>
                                    </p:set>
                                    <p:animEffect transition="in" filter="box(in)">
                                      <p:cBhvr>
                                        <p:cTn id="68" dur="500"/>
                                        <p:tgtEl>
                                          <p:spTgt spid="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1"/>
          <p:cNvSpPr>
            <a:spLocks noChangeArrowheads="1"/>
          </p:cNvSpPr>
          <p:nvPr/>
        </p:nvSpPr>
        <p:spPr bwMode="auto">
          <a:xfrm>
            <a:off x="395289" y="1844824"/>
            <a:ext cx="8497887" cy="3708708"/>
          </a:xfrm>
          <a:prstGeom prst="rect">
            <a:avLst/>
          </a:prstGeom>
          <a:noFill/>
          <a:ln w="9525" algn="ctr">
            <a:noFill/>
            <a:miter lim="800000"/>
          </a:ln>
        </p:spPr>
        <p:txBody>
          <a:bodyPr>
            <a:spAutoFit/>
          </a:bodyPr>
          <a:lstStyle/>
          <a:p>
            <a:pPr eaLnBrk="1" hangingPunct="1">
              <a:spcBef>
                <a:spcPct val="0"/>
              </a:spcBef>
              <a:buFont typeface="Wingdings" panose="05000000000000000000" pitchFamily="2" charset="2"/>
              <a:buChar char="n"/>
              <a:defRPr/>
            </a:pPr>
            <a:r>
              <a:rPr lang="zh-CN" altLang="en-US" sz="2400" dirty="0" smtClean="0">
                <a:solidFill>
                  <a:srgbClr val="7030A0"/>
                </a:solidFill>
                <a:latin typeface="Times New Roman" panose="02020603050405020304" pitchFamily="18" charset="0"/>
              </a:rPr>
              <a:t>  时间片轮转</a:t>
            </a:r>
            <a:r>
              <a:rPr lang="zh-CN" altLang="en-US" sz="2400" dirty="0">
                <a:solidFill>
                  <a:srgbClr val="7030A0"/>
                </a:solidFill>
                <a:latin typeface="Times New Roman" panose="02020603050405020304" pitchFamily="18" charset="0"/>
              </a:rPr>
              <a:t>调度算法</a:t>
            </a:r>
            <a:r>
              <a:rPr lang="zh-CN" altLang="en-US" sz="2400" dirty="0" smtClean="0">
                <a:solidFill>
                  <a:srgbClr val="7030A0"/>
                </a:solidFill>
                <a:latin typeface="Times New Roman" panose="02020603050405020304" pitchFamily="18" charset="0"/>
              </a:rPr>
              <a:t>的改进</a:t>
            </a:r>
            <a:endParaRPr lang="en-US" altLang="zh-CN" sz="2400" dirty="0">
              <a:solidFill>
                <a:srgbClr val="7030A0"/>
              </a:solidFill>
              <a:latin typeface="Times New Roman" panose="02020603050405020304" pitchFamily="18" charset="0"/>
            </a:endParaRPr>
          </a:p>
          <a:p>
            <a:pPr marL="539750" lvl="2" indent="-265430">
              <a:lnSpc>
                <a:spcPct val="130000"/>
              </a:lnSpc>
              <a:spcBef>
                <a:spcPct val="30000"/>
              </a:spcBef>
              <a:buFontTx/>
              <a:buBlip>
                <a:blip r:embed="rId1"/>
              </a:buBlip>
              <a:defRPr/>
            </a:pPr>
            <a:r>
              <a:rPr lang="zh-CN" altLang="en-US" sz="2400" dirty="0">
                <a:solidFill>
                  <a:srgbClr val="002060"/>
                </a:solidFill>
                <a:latin typeface="Times New Roman" panose="02020603050405020304" pitchFamily="18" charset="0"/>
              </a:rPr>
              <a:t>将固定时间片改为可变时间片：</a:t>
            </a:r>
            <a:endParaRPr lang="en-US" altLang="zh-CN" sz="2400" dirty="0">
              <a:solidFill>
                <a:srgbClr val="002060"/>
              </a:solidFill>
              <a:latin typeface="Times New Roman" panose="02020603050405020304" pitchFamily="18" charset="0"/>
            </a:endParaRPr>
          </a:p>
          <a:p>
            <a:pPr marL="0" lvl="2" indent="-265430">
              <a:lnSpc>
                <a:spcPct val="130000"/>
              </a:lnSpc>
              <a:spcBef>
                <a:spcPct val="30000"/>
              </a:spcBef>
              <a:defRPr/>
            </a:pPr>
            <a:r>
              <a:rPr lang="zh-CN" altLang="en-US" sz="2200" dirty="0">
                <a:latin typeface="Times New Roman" panose="02020603050405020304" pitchFamily="18" charset="0"/>
              </a:rPr>
              <a:t>        每当一轮开始时，系统根据响应时间及当前就绪进程数目重新 计算时间片：</a:t>
            </a:r>
            <a:endParaRPr lang="en-US" altLang="zh-CN" sz="2200" dirty="0">
              <a:latin typeface="Times New Roman" panose="02020603050405020304" pitchFamily="18" charset="0"/>
            </a:endParaRPr>
          </a:p>
          <a:p>
            <a:pPr marL="0" lvl="2" indent="-265430">
              <a:lnSpc>
                <a:spcPct val="130000"/>
              </a:lnSpc>
              <a:spcBef>
                <a:spcPct val="30000"/>
              </a:spcBef>
              <a:defRPr/>
            </a:pPr>
            <a:r>
              <a:rPr lang="en-US" altLang="zh-CN" sz="2200" dirty="0">
                <a:solidFill>
                  <a:srgbClr val="FF0000"/>
                </a:solidFill>
                <a:latin typeface="Times New Roman" panose="02020603050405020304" pitchFamily="18" charset="0"/>
              </a:rPr>
              <a:t>                   </a:t>
            </a:r>
            <a:r>
              <a:rPr lang="en-US" altLang="zh-CN" sz="2200" dirty="0" smtClean="0">
                <a:solidFill>
                  <a:srgbClr val="FF0000"/>
                </a:solidFill>
                <a:latin typeface="Times New Roman" panose="02020603050405020304" pitchFamily="18" charset="0"/>
              </a:rPr>
              <a:t>q=T/N</a:t>
            </a:r>
            <a:endParaRPr lang="zh-CN" altLang="en-US" sz="2200" dirty="0">
              <a:solidFill>
                <a:srgbClr val="FF0000"/>
              </a:solidFill>
              <a:latin typeface="Times New Roman" panose="02020603050405020304" pitchFamily="18" charset="0"/>
            </a:endParaRPr>
          </a:p>
          <a:p>
            <a:pPr marL="539750" lvl="2" indent="-265430">
              <a:lnSpc>
                <a:spcPct val="130000"/>
              </a:lnSpc>
              <a:spcBef>
                <a:spcPct val="30000"/>
              </a:spcBef>
              <a:buFontTx/>
              <a:buBlip>
                <a:blip r:embed="rId1"/>
              </a:buBlip>
              <a:defRPr/>
            </a:pPr>
            <a:r>
              <a:rPr lang="zh-CN" altLang="en-US" sz="2400" dirty="0">
                <a:solidFill>
                  <a:srgbClr val="002060"/>
                </a:solidFill>
                <a:latin typeface="Times New Roman" panose="02020603050405020304" pitchFamily="18" charset="0"/>
              </a:rPr>
              <a:t>将单就绪队列改为多就绪队列：</a:t>
            </a:r>
            <a:endParaRPr lang="en-US" altLang="zh-CN" sz="2400" dirty="0">
              <a:solidFill>
                <a:srgbClr val="002060"/>
              </a:solidFill>
              <a:latin typeface="Times New Roman" panose="02020603050405020304" pitchFamily="18" charset="0"/>
            </a:endParaRPr>
          </a:p>
          <a:p>
            <a:pPr marL="0" lvl="2" indent="-265430">
              <a:lnSpc>
                <a:spcPct val="130000"/>
              </a:lnSpc>
              <a:spcBef>
                <a:spcPct val="30000"/>
              </a:spcBef>
              <a:defRPr/>
            </a:pPr>
            <a:r>
              <a:rPr lang="en-US" altLang="zh-CN" sz="2200" dirty="0">
                <a:latin typeface="Times New Roman" panose="02020603050405020304" pitchFamily="18" charset="0"/>
              </a:rPr>
              <a:t>         </a:t>
            </a:r>
            <a:r>
              <a:rPr lang="zh-CN" altLang="en-US" sz="2200" dirty="0">
                <a:latin typeface="Times New Roman" panose="02020603050405020304" pitchFamily="18" charset="0"/>
              </a:rPr>
              <a:t>如按优先级组建多个就绪队列。</a:t>
            </a:r>
            <a:endParaRPr lang="zh-CN" altLang="en-US" sz="2200" dirty="0">
              <a:latin typeface="Times New Roman" panose="02020603050405020304" pitchFamily="18" charset="0"/>
            </a:endParaRPr>
          </a:p>
        </p:txBody>
      </p:sp>
      <p:sp>
        <p:nvSpPr>
          <p:cNvPr id="5" name="Rectangle 5"/>
          <p:cNvSpPr>
            <a:spLocks noChangeArrowheads="1"/>
          </p:cNvSpPr>
          <p:nvPr/>
        </p:nvSpPr>
        <p:spPr bwMode="auto">
          <a:xfrm>
            <a:off x="466850" y="1322536"/>
            <a:ext cx="6337399" cy="523220"/>
          </a:xfrm>
          <a:prstGeom prst="rect">
            <a:avLst/>
          </a:prstGeom>
          <a:noFill/>
          <a:ln>
            <a:noFill/>
          </a:ln>
          <a:effectLst/>
        </p:spPr>
        <p:txBody>
          <a:bodyPr wrap="square">
            <a:spAutoFit/>
          </a:bodyPr>
          <a:lstStyle/>
          <a:p>
            <a:pPr eaLnBrk="1" hangingPunct="1">
              <a:spcBef>
                <a:spcPct val="0"/>
              </a:spcBef>
              <a:defRPr/>
            </a:pPr>
            <a:r>
              <a:rPr kumimoji="1" lang="en-US" altLang="zh-CN"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5. </a:t>
            </a:r>
            <a:r>
              <a:rPr kumimoji="1" lang="zh-CN" altLang="en-US" sz="2800" dirty="0" smtClean="0">
                <a:solidFill>
                  <a:srgbClr val="C00000"/>
                </a:solidFill>
                <a:latin typeface="Times New Roman" panose="02020603050405020304" pitchFamily="18" charset="0"/>
                <a:sym typeface="Webdings" panose="05030102010509060703" pitchFamily="18" charset="2"/>
              </a:rPr>
              <a:t>时间片</a:t>
            </a:r>
            <a:r>
              <a:rPr kumimoji="1" lang="zh-CN" altLang="en-US" sz="2800" dirty="0">
                <a:solidFill>
                  <a:srgbClr val="C00000"/>
                </a:solidFill>
                <a:latin typeface="Times New Roman" panose="02020603050405020304" pitchFamily="18" charset="0"/>
                <a:sym typeface="Webdings" panose="05030102010509060703" pitchFamily="18" charset="2"/>
              </a:rPr>
              <a:t>轮转调度</a:t>
            </a:r>
            <a:r>
              <a:rPr kumimoji="1" lang="zh-CN" altLang="en-US" sz="2800" dirty="0" smtClean="0">
                <a:solidFill>
                  <a:srgbClr val="C00000"/>
                </a:solidFill>
                <a:latin typeface="Times New Roman" panose="02020603050405020304" pitchFamily="18" charset="0"/>
                <a:sym typeface="Webdings" panose="05030102010509060703" pitchFamily="18" charset="2"/>
              </a:rPr>
              <a:t>算法：</a:t>
            </a:r>
            <a:r>
              <a:rPr kumimoji="1" lang="zh-CN" altLang="en-US" sz="2400" dirty="0" smtClean="0">
                <a:latin typeface="Times New Roman" panose="02020603050405020304" pitchFamily="18" charset="0"/>
                <a:sym typeface="Webdings" panose="05030102010509060703" pitchFamily="18" charset="2"/>
              </a:rPr>
              <a:t>交互型系统</a:t>
            </a:r>
            <a:endParaRPr kumimoji="1" lang="en-US" altLang="zh-CN" sz="2400" dirty="0">
              <a:latin typeface="Times New Roman" panose="02020603050405020304" pitchFamily="18" charset="0"/>
              <a:sym typeface="Webdings" panose="05030102010509060703" pitchFamily="18" charset="2"/>
            </a:endParaRPr>
          </a:p>
        </p:txBody>
      </p:sp>
      <p:sp>
        <p:nvSpPr>
          <p:cNvPr id="7" name="Rectangle 4"/>
          <p:cNvSpPr>
            <a:spLocks noChangeArrowheads="1"/>
          </p:cNvSpPr>
          <p:nvPr/>
        </p:nvSpPr>
        <p:spPr bwMode="auto">
          <a:xfrm>
            <a:off x="364803" y="684214"/>
            <a:ext cx="4567237" cy="584775"/>
          </a:xfrm>
          <a:prstGeom prst="rect">
            <a:avLst/>
          </a:prstGeom>
          <a:noFill/>
          <a:ln>
            <a:noFill/>
          </a:ln>
          <a:effectLst/>
        </p:spPr>
        <p:txBody>
          <a:bodyPr>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8" name="Rectangle 2"/>
          <p:cNvSpPr>
            <a:spLocks noChangeArrowheads="1"/>
          </p:cNvSpPr>
          <p:nvPr/>
        </p:nvSpPr>
        <p:spPr bwMode="auto">
          <a:xfrm>
            <a:off x="3348658" y="-27382"/>
            <a:ext cx="3527598"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9"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3908">
                                            <p:txEl>
                                              <p:pRg st="1" end="1"/>
                                            </p:txEl>
                                          </p:spTgt>
                                        </p:tgtEl>
                                        <p:attrNameLst>
                                          <p:attrName>style.visibility</p:attrName>
                                        </p:attrNameLst>
                                      </p:cBhvr>
                                      <p:to>
                                        <p:strVal val="visible"/>
                                      </p:to>
                                    </p:set>
                                    <p:animEffect transition="in" filter="box(in)">
                                      <p:cBhvr>
                                        <p:cTn id="7" dur="500"/>
                                        <p:tgtEl>
                                          <p:spTgt spid="123908">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23908">
                                            <p:txEl>
                                              <p:pRg st="2" end="2"/>
                                            </p:txEl>
                                          </p:spTgt>
                                        </p:tgtEl>
                                        <p:attrNameLst>
                                          <p:attrName>style.visibility</p:attrName>
                                        </p:attrNameLst>
                                      </p:cBhvr>
                                      <p:to>
                                        <p:strVal val="visible"/>
                                      </p:to>
                                    </p:set>
                                    <p:animEffect transition="in" filter="box(in)">
                                      <p:cBhvr>
                                        <p:cTn id="10" dur="500"/>
                                        <p:tgtEl>
                                          <p:spTgt spid="123908">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23908">
                                            <p:txEl>
                                              <p:pRg st="3" end="3"/>
                                            </p:txEl>
                                          </p:spTgt>
                                        </p:tgtEl>
                                        <p:attrNameLst>
                                          <p:attrName>style.visibility</p:attrName>
                                        </p:attrNameLst>
                                      </p:cBhvr>
                                      <p:to>
                                        <p:strVal val="visible"/>
                                      </p:to>
                                    </p:set>
                                    <p:animEffect transition="in" filter="box(in)">
                                      <p:cBhvr>
                                        <p:cTn id="13" dur="500"/>
                                        <p:tgtEl>
                                          <p:spTgt spid="123908">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23908">
                                            <p:txEl>
                                              <p:pRg st="4" end="4"/>
                                            </p:txEl>
                                          </p:spTgt>
                                        </p:tgtEl>
                                        <p:attrNameLst>
                                          <p:attrName>style.visibility</p:attrName>
                                        </p:attrNameLst>
                                      </p:cBhvr>
                                      <p:to>
                                        <p:strVal val="visible"/>
                                      </p:to>
                                    </p:set>
                                    <p:animEffect transition="in" filter="box(in)">
                                      <p:cBhvr>
                                        <p:cTn id="18" dur="500"/>
                                        <p:tgtEl>
                                          <p:spTgt spid="123908">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23908">
                                            <p:txEl>
                                              <p:pRg st="5" end="5"/>
                                            </p:txEl>
                                          </p:spTgt>
                                        </p:tgtEl>
                                        <p:attrNameLst>
                                          <p:attrName>style.visibility</p:attrName>
                                        </p:attrNameLst>
                                      </p:cBhvr>
                                      <p:to>
                                        <p:strVal val="visible"/>
                                      </p:to>
                                    </p:set>
                                    <p:animEffect transition="in" filter="box(in)">
                                      <p:cBhvr>
                                        <p:cTn id="21" dur="500"/>
                                        <p:tgtEl>
                                          <p:spTgt spid="1239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5"/>
          <p:cNvSpPr>
            <a:spLocks noChangeArrowheads="1"/>
          </p:cNvSpPr>
          <p:nvPr/>
        </p:nvSpPr>
        <p:spPr bwMode="auto">
          <a:xfrm>
            <a:off x="323850" y="602456"/>
            <a:ext cx="5904334" cy="523220"/>
          </a:xfrm>
          <a:prstGeom prst="rect">
            <a:avLst/>
          </a:prstGeom>
          <a:noFill/>
          <a:ln>
            <a:noFill/>
          </a:ln>
          <a:effectLst/>
        </p:spPr>
        <p:txBody>
          <a:bodyPr wrap="square">
            <a:spAutoFit/>
          </a:bodyPr>
          <a:lstStyle/>
          <a:p>
            <a:pPr eaLnBrk="1" hangingPunct="1">
              <a:spcBef>
                <a:spcPct val="0"/>
              </a:spcBef>
              <a:defRPr/>
            </a:pPr>
            <a:r>
              <a:rPr kumimoji="1" lang="en-US" altLang="zh-CN" sz="2800" dirty="0" smtClean="0">
                <a:solidFill>
                  <a:schemeClr val="tx2"/>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5. </a:t>
            </a:r>
            <a:r>
              <a:rPr kumimoji="1" lang="zh-CN" altLang="en-US" sz="2800" dirty="0" smtClean="0">
                <a:solidFill>
                  <a:schemeClr val="tx2"/>
                </a:solidFill>
                <a:latin typeface="Times New Roman" panose="02020603050405020304" pitchFamily="18" charset="0"/>
                <a:sym typeface="Webdings" panose="05030102010509060703" pitchFamily="18" charset="2"/>
              </a:rPr>
              <a:t>时间片</a:t>
            </a:r>
            <a:r>
              <a:rPr kumimoji="1" lang="zh-CN" altLang="en-US" sz="2800" dirty="0">
                <a:solidFill>
                  <a:schemeClr val="tx2"/>
                </a:solidFill>
                <a:latin typeface="Times New Roman" panose="02020603050405020304" pitchFamily="18" charset="0"/>
                <a:sym typeface="Webdings" panose="05030102010509060703" pitchFamily="18" charset="2"/>
              </a:rPr>
              <a:t>轮转调度算法</a:t>
            </a:r>
            <a:endParaRPr kumimoji="1" lang="en-US" altLang="zh-CN" sz="2800" dirty="0">
              <a:solidFill>
                <a:schemeClr val="tx2"/>
              </a:solidFill>
              <a:latin typeface="Times New Roman" panose="02020603050405020304" pitchFamily="18" charset="0"/>
              <a:sym typeface="Webdings" panose="05030102010509060703" pitchFamily="18" charset="2"/>
            </a:endParaRPr>
          </a:p>
        </p:txBody>
      </p:sp>
      <p:sp>
        <p:nvSpPr>
          <p:cNvPr id="6" name="Rectangle 4"/>
          <p:cNvSpPr>
            <a:spLocks noChangeArrowheads="1"/>
          </p:cNvSpPr>
          <p:nvPr/>
        </p:nvSpPr>
        <p:spPr bwMode="auto">
          <a:xfrm>
            <a:off x="2700338" y="1"/>
            <a:ext cx="4567237" cy="584775"/>
          </a:xfrm>
          <a:prstGeom prst="rect">
            <a:avLst/>
          </a:prstGeom>
          <a:noFill/>
          <a:ln>
            <a:noFill/>
          </a:ln>
          <a:effectLst/>
        </p:spPr>
        <p:txBody>
          <a:bodyPr>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36197" name="Rectangle 21"/>
          <p:cNvSpPr>
            <a:spLocks noChangeArrowheads="1"/>
          </p:cNvSpPr>
          <p:nvPr/>
        </p:nvSpPr>
        <p:spPr bwMode="auto">
          <a:xfrm>
            <a:off x="179513" y="1272706"/>
            <a:ext cx="8496944" cy="2228302"/>
          </a:xfrm>
          <a:prstGeom prst="rect">
            <a:avLst/>
          </a:prstGeom>
          <a:noFill/>
          <a:ln w="9525" algn="ctr">
            <a:noFill/>
            <a:miter lim="800000"/>
          </a:ln>
        </p:spPr>
        <p:txBody>
          <a:bodyPr wrap="square">
            <a:spAutoFit/>
          </a:bodyPr>
          <a:lstStyle/>
          <a:p>
            <a:pPr eaLnBrk="1" hangingPunct="1">
              <a:spcBef>
                <a:spcPct val="0"/>
              </a:spcBef>
              <a:buFont typeface="Wingdings" panose="05000000000000000000" pitchFamily="2" charset="2"/>
              <a:buChar char="n"/>
              <a:defRPr/>
            </a:pPr>
            <a:r>
              <a:rPr lang="zh-CN" altLang="en-US" sz="2400" dirty="0" smtClean="0">
                <a:solidFill>
                  <a:srgbClr val="7030A0"/>
                </a:solidFill>
                <a:latin typeface="Times New Roman" panose="02020603050405020304" pitchFamily="18" charset="0"/>
              </a:rPr>
              <a:t> 算法</a:t>
            </a:r>
            <a:r>
              <a:rPr lang="zh-CN" altLang="en-US" sz="2400" dirty="0">
                <a:solidFill>
                  <a:srgbClr val="7030A0"/>
                </a:solidFill>
                <a:latin typeface="Times New Roman" panose="02020603050405020304" pitchFamily="18" charset="0"/>
              </a:rPr>
              <a:t>举例</a:t>
            </a:r>
            <a:endParaRPr lang="en-US" altLang="zh-CN" sz="2400" dirty="0">
              <a:solidFill>
                <a:srgbClr val="7030A0"/>
              </a:solidFill>
              <a:latin typeface="Times New Roman" panose="02020603050405020304" pitchFamily="18" charset="0"/>
            </a:endParaRPr>
          </a:p>
          <a:p>
            <a:pPr eaLnBrk="1" hangingPunct="1">
              <a:spcBef>
                <a:spcPct val="0"/>
              </a:spcBef>
              <a:defRPr/>
            </a:pPr>
            <a:endParaRPr lang="en-US" altLang="zh-CN" sz="1400" dirty="0">
              <a:solidFill>
                <a:srgbClr val="008AF2"/>
              </a:solidFill>
              <a:latin typeface="Times New Roman" panose="02020603050405020304" pitchFamily="18" charset="0"/>
            </a:endParaRPr>
          </a:p>
          <a:p>
            <a:pPr marL="342900" indent="-342900" eaLnBrk="1" hangingPunct="1">
              <a:tabLst>
                <a:tab pos="2222500" algn="ctr"/>
                <a:tab pos="3997325" algn="ctr"/>
              </a:tabLst>
              <a:defRPr/>
            </a:pPr>
            <a:r>
              <a:rPr kumimoji="1" lang="zh-CN" altLang="en-US" sz="2400" dirty="0">
                <a:latin typeface="Times New Roman" panose="02020603050405020304" pitchFamily="18" charset="0"/>
              </a:rPr>
              <a:t>     假设一个系统采用时间片轮转调度算法，时间片长度为</a:t>
            </a:r>
            <a:r>
              <a:rPr kumimoji="1" lang="en-US" altLang="zh-CN" sz="2400" dirty="0">
                <a:latin typeface="Times New Roman" panose="02020603050405020304" pitchFamily="18" charset="0"/>
              </a:rPr>
              <a:t>20ms</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4</a:t>
            </a:r>
            <a:r>
              <a:rPr kumimoji="1" lang="zh-CN" altLang="en-US" sz="2400" dirty="0">
                <a:latin typeface="Times New Roman" panose="02020603050405020304" pitchFamily="18" charset="0"/>
              </a:rPr>
              <a:t>个进程</a:t>
            </a:r>
            <a:r>
              <a:rPr kumimoji="1" lang="en-US" altLang="zh-CN" sz="2400" dirty="0">
                <a:latin typeface="Times New Roman" panose="02020603050405020304" pitchFamily="18" charset="0"/>
              </a:rPr>
              <a:t>P1</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P2</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P3</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P4</a:t>
            </a:r>
            <a:r>
              <a:rPr kumimoji="1" lang="zh-CN" altLang="en-US" sz="2400" dirty="0">
                <a:latin typeface="Times New Roman" panose="02020603050405020304" pitchFamily="18" charset="0"/>
              </a:rPr>
              <a:t>依次进入系统，各进程所需要的运行时间为：</a:t>
            </a:r>
            <a:r>
              <a:rPr kumimoji="1" lang="en-US" altLang="zh-CN" sz="2400" dirty="0">
                <a:latin typeface="Times New Roman" panose="02020603050405020304" pitchFamily="18" charset="0"/>
              </a:rPr>
              <a:t>53ms</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17ms</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68ms</a:t>
            </a:r>
            <a:r>
              <a:rPr kumimoji="1" lang="zh-CN" altLang="en-US" sz="2400" dirty="0">
                <a:latin typeface="Times New Roman" panose="02020603050405020304" pitchFamily="18" charset="0"/>
              </a:rPr>
              <a:t>，</a:t>
            </a:r>
            <a:r>
              <a:rPr kumimoji="1" lang="en-US" altLang="zh-CN" sz="2400" baseline="-25000" dirty="0">
                <a:latin typeface="Times New Roman" panose="02020603050405020304" pitchFamily="18" charset="0"/>
              </a:rPr>
              <a:t> </a:t>
            </a:r>
            <a:r>
              <a:rPr kumimoji="1" lang="en-US" altLang="zh-CN" sz="2400" dirty="0">
                <a:latin typeface="Times New Roman" panose="02020603050405020304" pitchFamily="18" charset="0"/>
              </a:rPr>
              <a:t>24ms</a:t>
            </a:r>
            <a:r>
              <a:rPr kumimoji="1" lang="zh-CN" altLang="en-US" sz="2400" dirty="0">
                <a:latin typeface="Times New Roman" panose="02020603050405020304" pitchFamily="18" charset="0"/>
              </a:rPr>
              <a:t>，计算其平均周转时间。</a:t>
            </a:r>
            <a:endParaRPr kumimoji="1" lang="zh-CN" altLang="en-US" sz="2400" dirty="0">
              <a:latin typeface="Times New Roman" panose="02020603050405020304" pitchFamily="18" charset="0"/>
            </a:endParaRPr>
          </a:p>
        </p:txBody>
      </p:sp>
      <p:graphicFrame>
        <p:nvGraphicFramePr>
          <p:cNvPr id="7" name="Group 58"/>
          <p:cNvGraphicFramePr>
            <a:graphicFrameLocks noGrp="1"/>
          </p:cNvGraphicFramePr>
          <p:nvPr/>
        </p:nvGraphicFramePr>
        <p:xfrm>
          <a:off x="976811" y="3717032"/>
          <a:ext cx="6840537" cy="668091"/>
        </p:xfrm>
        <a:graphic>
          <a:graphicData uri="http://schemas.openxmlformats.org/drawingml/2006/table">
            <a:tbl>
              <a:tblPr/>
              <a:tblGrid>
                <a:gridCol w="684212"/>
                <a:gridCol w="684213"/>
                <a:gridCol w="684212"/>
                <a:gridCol w="684213"/>
                <a:gridCol w="684212"/>
                <a:gridCol w="682625"/>
                <a:gridCol w="684213"/>
                <a:gridCol w="684212"/>
                <a:gridCol w="684213"/>
                <a:gridCol w="684212"/>
              </a:tblGrid>
              <a:tr h="668091">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a:t>
                      </a:r>
                      <a:r>
                        <a:rPr kumimoji="0" lang="en-US" altLang="zh-CN" sz="28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8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a:t>
                      </a:r>
                      <a:r>
                        <a:rPr kumimoji="0" lang="en-US" altLang="zh-CN" sz="28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8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C8F523"/>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r>
                        <a:rPr kumimoji="0" lang="en-US" altLang="zh-CN" sz="28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3</a:t>
                      </a:r>
                      <a:endParaRPr kumimoji="0" lang="en-US" altLang="zh-CN" sz="28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P</a:t>
                      </a:r>
                      <a:r>
                        <a:rPr kumimoji="0" lang="en-US" altLang="zh-CN" sz="2800" b="1" i="0" u="none" strike="noStrike" cap="none" normalizeH="0" baseline="-25000" smtClean="0">
                          <a:ln>
                            <a:noFill/>
                          </a:ln>
                          <a:solidFill>
                            <a:schemeClr val="bg1"/>
                          </a:solidFill>
                          <a:effectLst/>
                          <a:latin typeface="Arial" panose="020B0604020202020204" pitchFamily="34" charset="0"/>
                          <a:ea typeface="宋体" panose="02010600030101010101" pitchFamily="2" charset="-122"/>
                        </a:rPr>
                        <a:t>4</a:t>
                      </a:r>
                      <a:endParaRPr kumimoji="0" lang="en-US" altLang="zh-CN" sz="2800" b="1" i="0" u="none" strike="noStrike" cap="none" normalizeH="0" baseline="-25000" smtClean="0">
                        <a:ln>
                          <a:noFill/>
                        </a:ln>
                        <a:solidFill>
                          <a:schemeClr val="bg1"/>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a:t>
                      </a:r>
                      <a:r>
                        <a:rPr kumimoji="0" lang="en-US" altLang="zh-CN" sz="28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8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P</a:t>
                      </a:r>
                      <a:r>
                        <a:rPr kumimoji="0" lang="en-US" altLang="zh-CN" sz="2800" b="1" i="0" u="none" strike="noStrike" cap="none" normalizeH="0" baseline="-25000" smtClean="0">
                          <a:ln>
                            <a:noFill/>
                          </a:ln>
                          <a:solidFill>
                            <a:schemeClr val="bg1"/>
                          </a:solidFill>
                          <a:effectLst/>
                          <a:latin typeface="Arial" panose="020B0604020202020204" pitchFamily="34" charset="0"/>
                          <a:ea typeface="宋体" panose="02010600030101010101" pitchFamily="2" charset="-122"/>
                        </a:rPr>
                        <a:t>3</a:t>
                      </a:r>
                      <a:endParaRPr kumimoji="0" lang="en-US" altLang="zh-CN" sz="2800" b="1" i="0" u="none" strike="noStrike" cap="none" normalizeH="0" baseline="-25000" smtClean="0">
                        <a:ln>
                          <a:noFill/>
                        </a:ln>
                        <a:solidFill>
                          <a:schemeClr val="bg1"/>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P</a:t>
                      </a:r>
                      <a:r>
                        <a:rPr kumimoji="0" lang="en-US" altLang="zh-CN" sz="2800" b="1" i="0" u="none" strike="noStrike" cap="none" normalizeH="0" baseline="-25000" smtClean="0">
                          <a:ln>
                            <a:noFill/>
                          </a:ln>
                          <a:solidFill>
                            <a:schemeClr val="bg1"/>
                          </a:solidFill>
                          <a:effectLst/>
                          <a:latin typeface="Arial" panose="020B0604020202020204" pitchFamily="34" charset="0"/>
                          <a:ea typeface="宋体" panose="02010600030101010101" pitchFamily="2" charset="-122"/>
                        </a:rPr>
                        <a:t>4</a:t>
                      </a:r>
                      <a:endParaRPr kumimoji="0" lang="en-US" altLang="zh-CN" sz="2800" b="1" i="0" u="none" strike="noStrike" cap="none" normalizeH="0" baseline="-25000" smtClean="0">
                        <a:ln>
                          <a:noFill/>
                        </a:ln>
                        <a:solidFill>
                          <a:schemeClr val="bg1"/>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r>
                        <a:rPr kumimoji="0" lang="en-US" altLang="zh-CN" sz="28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8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r>
                        <a:rPr kumimoji="0" lang="en-US" altLang="zh-CN" sz="28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3</a:t>
                      </a:r>
                      <a:endParaRPr kumimoji="0" lang="en-US" altLang="zh-CN" sz="28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a:t>
                      </a:r>
                      <a:r>
                        <a:rPr kumimoji="0" lang="en-US" altLang="zh-CN" sz="28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3</a:t>
                      </a:r>
                      <a:endParaRPr kumimoji="0" lang="en-US" altLang="zh-CN" sz="28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rgbClr val="FFFFFF"/>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solidFill>
                      <a:schemeClr val="folHlink"/>
                    </a:solidFill>
                  </a:tcPr>
                </a:tc>
              </a:tr>
            </a:tbl>
          </a:graphicData>
        </a:graphic>
      </p:graphicFrame>
      <p:sp>
        <p:nvSpPr>
          <p:cNvPr id="129069" name="Text Box 44"/>
          <p:cNvSpPr txBox="1">
            <a:spLocks noChangeArrowheads="1"/>
          </p:cNvSpPr>
          <p:nvPr/>
        </p:nvSpPr>
        <p:spPr bwMode="auto">
          <a:xfrm>
            <a:off x="827584" y="4365105"/>
            <a:ext cx="7346950" cy="461665"/>
          </a:xfrm>
          <a:prstGeom prst="rect">
            <a:avLst/>
          </a:prstGeom>
          <a:noFill/>
          <a:ln w="9525">
            <a:noFill/>
            <a:miter lim="800000"/>
          </a:ln>
        </p:spPr>
        <p:txBody>
          <a:bodyPr>
            <a:spAutoFit/>
          </a:bodyPr>
          <a:lstStyle/>
          <a:p>
            <a:pPr>
              <a:spcBef>
                <a:spcPct val="0"/>
              </a:spcBef>
            </a:pPr>
            <a:r>
              <a:rPr kumimoji="1" lang="en-US" altLang="zh-CN" sz="2400" dirty="0">
                <a:latin typeface="Times New Roman" panose="02020603050405020304" pitchFamily="18" charset="0"/>
              </a:rPr>
              <a:t>0      20     37     57     77     97    117   121   134   154   162</a:t>
            </a:r>
            <a:endParaRPr kumimoji="1" lang="en-US" altLang="zh-CN" sz="2400" dirty="0">
              <a:latin typeface="Times New Roman" panose="02020603050405020304" pitchFamily="18" charset="0"/>
            </a:endParaRPr>
          </a:p>
        </p:txBody>
      </p:sp>
      <p:sp>
        <p:nvSpPr>
          <p:cNvPr id="129070" name="Text Box 45"/>
          <p:cNvSpPr txBox="1">
            <a:spLocks noChangeArrowheads="1"/>
          </p:cNvSpPr>
          <p:nvPr/>
        </p:nvSpPr>
        <p:spPr bwMode="auto">
          <a:xfrm>
            <a:off x="395537" y="5315818"/>
            <a:ext cx="2592288" cy="461665"/>
          </a:xfrm>
          <a:prstGeom prst="rect">
            <a:avLst/>
          </a:prstGeom>
          <a:noFill/>
          <a:ln w="9525">
            <a:noFill/>
            <a:miter lim="800000"/>
          </a:ln>
        </p:spPr>
        <p:txBody>
          <a:bodyPr wrap="square">
            <a:spAutoFit/>
          </a:bodyPr>
          <a:lstStyle/>
          <a:p>
            <a:pPr>
              <a:spcBef>
                <a:spcPct val="0"/>
              </a:spcBef>
            </a:pPr>
            <a:r>
              <a:rPr kumimoji="1" lang="zh-CN" altLang="en-US" sz="2400" dirty="0">
                <a:latin typeface="Times New Roman" panose="02020603050405020304" pitchFamily="18" charset="0"/>
              </a:rPr>
              <a:t>平均周转时间：</a:t>
            </a:r>
            <a:endParaRPr kumimoji="1" lang="zh-CN" altLang="en-US" sz="2400" dirty="0">
              <a:latin typeface="Times New Roman" panose="02020603050405020304" pitchFamily="18" charset="0"/>
            </a:endParaRPr>
          </a:p>
        </p:txBody>
      </p:sp>
      <p:sp>
        <p:nvSpPr>
          <p:cNvPr id="10" name="Rectangle 46"/>
          <p:cNvSpPr>
            <a:spLocks noChangeArrowheads="1"/>
          </p:cNvSpPr>
          <p:nvPr/>
        </p:nvSpPr>
        <p:spPr bwMode="auto">
          <a:xfrm>
            <a:off x="2902201" y="5287840"/>
            <a:ext cx="5270201" cy="461665"/>
          </a:xfrm>
          <a:prstGeom prst="rect">
            <a:avLst/>
          </a:prstGeom>
          <a:noFill/>
          <a:ln w="9525">
            <a:noFill/>
            <a:miter lim="800000"/>
          </a:ln>
        </p:spPr>
        <p:txBody>
          <a:bodyPr wrap="square">
            <a:spAutoFit/>
          </a:bodyPr>
          <a:lstStyle/>
          <a:p>
            <a:pPr>
              <a:spcBef>
                <a:spcPct val="0"/>
              </a:spcBef>
            </a:pPr>
            <a:r>
              <a:rPr kumimoji="1" lang="en-US" altLang="zh-CN" sz="2400" dirty="0">
                <a:latin typeface="Times New Roman" panose="02020603050405020304" pitchFamily="18" charset="0"/>
              </a:rPr>
              <a:t>(134 + 37 + 162 + 121) / 4</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113.5ms</a:t>
            </a:r>
            <a:endParaRPr kumimoji="1" lang="en-US" altLang="zh-CN" sz="2400" dirty="0">
              <a:latin typeface="Times New Roman" panose="02020603050405020304" pitchFamily="18" charset="0"/>
            </a:endParaRPr>
          </a:p>
        </p:txBody>
      </p:sp>
      <p:sp>
        <p:nvSpPr>
          <p:cNvPr id="11" name="Text Box 47"/>
          <p:cNvSpPr txBox="1">
            <a:spLocks noChangeArrowheads="1"/>
          </p:cNvSpPr>
          <p:nvPr/>
        </p:nvSpPr>
        <p:spPr bwMode="auto">
          <a:xfrm>
            <a:off x="433636" y="5919665"/>
            <a:ext cx="3635375" cy="461665"/>
          </a:xfrm>
          <a:prstGeom prst="rect">
            <a:avLst/>
          </a:prstGeom>
          <a:noFill/>
          <a:ln w="9525">
            <a:noFill/>
            <a:miter lim="800000"/>
          </a:ln>
        </p:spPr>
        <p:txBody>
          <a:bodyPr>
            <a:spAutoFit/>
          </a:bodyPr>
          <a:lstStyle/>
          <a:p>
            <a:pPr>
              <a:spcBef>
                <a:spcPct val="0"/>
              </a:spcBef>
            </a:pPr>
            <a:r>
              <a:rPr kumimoji="1" lang="en-US" altLang="zh-CN" sz="2400">
                <a:latin typeface="Times New Roman" panose="02020603050405020304" pitchFamily="18" charset="0"/>
              </a:rPr>
              <a:t>SJF</a:t>
            </a:r>
            <a:r>
              <a:rPr kumimoji="1" lang="zh-CN" altLang="en-US" sz="2400">
                <a:latin typeface="Times New Roman" panose="02020603050405020304" pitchFamily="18" charset="0"/>
              </a:rPr>
              <a:t>的平均周转时间：</a:t>
            </a:r>
            <a:endParaRPr kumimoji="1" lang="zh-CN" altLang="en-US" sz="2400">
              <a:latin typeface="Times New Roman" panose="02020603050405020304" pitchFamily="18" charset="0"/>
            </a:endParaRPr>
          </a:p>
        </p:txBody>
      </p:sp>
      <p:sp>
        <p:nvSpPr>
          <p:cNvPr id="12" name="Rectangle 48"/>
          <p:cNvSpPr>
            <a:spLocks noChangeArrowheads="1"/>
          </p:cNvSpPr>
          <p:nvPr/>
        </p:nvSpPr>
        <p:spPr bwMode="auto">
          <a:xfrm>
            <a:off x="3783263" y="5911726"/>
            <a:ext cx="4677171" cy="461665"/>
          </a:xfrm>
          <a:prstGeom prst="rect">
            <a:avLst/>
          </a:prstGeom>
          <a:noFill/>
          <a:ln w="9525">
            <a:noFill/>
            <a:miter lim="800000"/>
          </a:ln>
        </p:spPr>
        <p:txBody>
          <a:bodyPr wrap="square">
            <a:spAutoFit/>
          </a:bodyPr>
          <a:lstStyle/>
          <a:p>
            <a:pPr>
              <a:spcBef>
                <a:spcPct val="0"/>
              </a:spcBef>
            </a:pPr>
            <a:r>
              <a:rPr kumimoji="1" lang="en-US" altLang="zh-CN" sz="2400" dirty="0">
                <a:latin typeface="Times New Roman" panose="02020603050405020304" pitchFamily="18" charset="0"/>
              </a:rPr>
              <a:t>(94 + 17 + 162 + 41) / 4</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78.5ms</a:t>
            </a:r>
            <a:endParaRPr kumimoji="1" lang="en-US" altLang="zh-CN" sz="2400" dirty="0">
              <a:latin typeface="Times New Roman" panose="02020603050405020304" pitchFamily="18" charset="0"/>
            </a:endParaRPr>
          </a:p>
        </p:txBody>
      </p:sp>
      <p:sp>
        <p:nvSpPr>
          <p:cNvPr id="13" name="上箭头 12"/>
          <p:cNvSpPr/>
          <p:nvPr/>
        </p:nvSpPr>
        <p:spPr bwMode="auto">
          <a:xfrm>
            <a:off x="2267744" y="4724176"/>
            <a:ext cx="144016" cy="432048"/>
          </a:xfrm>
          <a:prstGeom prst="upArrow">
            <a:avLst/>
          </a:prstGeom>
          <a:solidFill>
            <a:srgbClr val="FF0000"/>
          </a:solidFill>
          <a:ln>
            <a:solidFill>
              <a:srgbClr val="FF0000"/>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上箭头 13"/>
          <p:cNvSpPr/>
          <p:nvPr/>
        </p:nvSpPr>
        <p:spPr bwMode="auto">
          <a:xfrm>
            <a:off x="5724128" y="4724176"/>
            <a:ext cx="144016" cy="432048"/>
          </a:xfrm>
          <a:prstGeom prst="upArrow">
            <a:avLst/>
          </a:prstGeom>
          <a:solidFill>
            <a:srgbClr val="FF0000"/>
          </a:solidFill>
          <a:ln>
            <a:solidFill>
              <a:srgbClr val="FF0000"/>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上箭头 14"/>
          <p:cNvSpPr/>
          <p:nvPr/>
        </p:nvSpPr>
        <p:spPr bwMode="auto">
          <a:xfrm>
            <a:off x="6372200" y="4724176"/>
            <a:ext cx="144016" cy="432048"/>
          </a:xfrm>
          <a:prstGeom prst="upArrow">
            <a:avLst/>
          </a:prstGeom>
          <a:solidFill>
            <a:srgbClr val="FF0000"/>
          </a:solidFill>
          <a:ln>
            <a:solidFill>
              <a:srgbClr val="FF0000"/>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9069"/>
                                        </p:tgtEl>
                                        <p:attrNameLst>
                                          <p:attrName>style.visibility</p:attrName>
                                        </p:attrNameLst>
                                      </p:cBhvr>
                                      <p:to>
                                        <p:strVal val="visible"/>
                                      </p:to>
                                    </p:set>
                                    <p:animEffect transition="in" filter="box(in)">
                                      <p:cBhvr>
                                        <p:cTn id="10" dur="500"/>
                                        <p:tgtEl>
                                          <p:spTgt spid="12906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ox(in)">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ox(in)">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29070"/>
                                        </p:tgtEl>
                                        <p:attrNameLst>
                                          <p:attrName>style.visibility</p:attrName>
                                        </p:attrNameLst>
                                      </p:cBhvr>
                                      <p:to>
                                        <p:strVal val="visible"/>
                                      </p:to>
                                    </p:set>
                                    <p:animEffect transition="in" filter="box(in)">
                                      <p:cBhvr>
                                        <p:cTn id="30" dur="500"/>
                                        <p:tgtEl>
                                          <p:spTgt spid="129070"/>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ox(in)">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ox(in)">
                                      <p:cBhvr>
                                        <p:cTn id="38" dur="500"/>
                                        <p:tgtEl>
                                          <p:spTgt spid="11"/>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ox(in)">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69" grpId="0"/>
      <p:bldP spid="129070" grpId="0"/>
      <p:bldP spid="10" grpId="0"/>
      <p:bldP spid="11" grpId="0"/>
      <p:bldP spid="12" grpId="0"/>
      <p:bldP spid="13" grpId="0" animBg="1"/>
      <p:bldP spid="14" grpId="0" animBg="1"/>
      <p:bldP spid="15" grpId="0" animBg="1"/>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5"/>
          <p:cNvSpPr>
            <a:spLocks noChangeArrowheads="1"/>
          </p:cNvSpPr>
          <p:nvPr/>
        </p:nvSpPr>
        <p:spPr bwMode="auto">
          <a:xfrm>
            <a:off x="466849" y="1322536"/>
            <a:ext cx="5401295" cy="523220"/>
          </a:xfrm>
          <a:prstGeom prst="rect">
            <a:avLst/>
          </a:prstGeom>
          <a:noFill/>
          <a:ln>
            <a:noFill/>
          </a:ln>
          <a:effectLst/>
        </p:spPr>
        <p:txBody>
          <a:bodyPr wrap="square">
            <a:spAutoFit/>
          </a:bodyPr>
          <a:lstStyle/>
          <a:p>
            <a:pPr eaLnBrk="1" hangingPunct="1">
              <a:spcBef>
                <a:spcPct val="0"/>
              </a:spcBef>
              <a:defRPr/>
            </a:pPr>
            <a:r>
              <a:rPr kumimoji="1" lang="en-US" altLang="zh-CN"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6. </a:t>
            </a:r>
            <a:r>
              <a:rPr kumimoji="1" lang="zh-CN" altLang="en-US" sz="2800" dirty="0" smtClean="0">
                <a:solidFill>
                  <a:srgbClr val="C00000"/>
                </a:solidFill>
                <a:latin typeface="Times New Roman" panose="02020603050405020304" pitchFamily="18" charset="0"/>
                <a:sym typeface="Webdings" panose="05030102010509060703" pitchFamily="18" charset="2"/>
              </a:rPr>
              <a:t>多级队列调度算法：</a:t>
            </a:r>
            <a:endParaRPr kumimoji="1" lang="en-US" altLang="zh-CN" sz="2400" dirty="0">
              <a:latin typeface="Times New Roman" panose="02020603050405020304" pitchFamily="18" charset="0"/>
              <a:sym typeface="Webdings" panose="05030102010509060703" pitchFamily="18" charset="2"/>
            </a:endParaRPr>
          </a:p>
        </p:txBody>
      </p:sp>
      <p:sp>
        <p:nvSpPr>
          <p:cNvPr id="7" name="Rectangle 4"/>
          <p:cNvSpPr>
            <a:spLocks noChangeArrowheads="1"/>
          </p:cNvSpPr>
          <p:nvPr/>
        </p:nvSpPr>
        <p:spPr bwMode="auto">
          <a:xfrm>
            <a:off x="364803" y="684214"/>
            <a:ext cx="4567237" cy="584775"/>
          </a:xfrm>
          <a:prstGeom prst="rect">
            <a:avLst/>
          </a:prstGeom>
          <a:noFill/>
          <a:ln>
            <a:noFill/>
          </a:ln>
          <a:effectLst/>
        </p:spPr>
        <p:txBody>
          <a:bodyPr>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3.5.2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9" name="Rectangle 2"/>
          <p:cNvSpPr>
            <a:spLocks noChangeArrowheads="1"/>
          </p:cNvSpPr>
          <p:nvPr/>
        </p:nvSpPr>
        <p:spPr bwMode="auto">
          <a:xfrm>
            <a:off x="3348658" y="-27382"/>
            <a:ext cx="3527598"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5" name="Rectangle 23"/>
          <p:cNvSpPr>
            <a:spLocks noChangeArrowheads="1"/>
          </p:cNvSpPr>
          <p:nvPr/>
        </p:nvSpPr>
        <p:spPr bwMode="auto">
          <a:xfrm>
            <a:off x="323850" y="1916832"/>
            <a:ext cx="7416502" cy="1548116"/>
          </a:xfrm>
          <a:prstGeom prst="rect">
            <a:avLst/>
          </a:prstGeom>
          <a:noFill/>
          <a:ln w="9525" algn="ctr">
            <a:noFill/>
            <a:miter lim="800000"/>
          </a:ln>
        </p:spPr>
        <p:txBody>
          <a:bodyPr wrap="square">
            <a:spAutoFit/>
          </a:bodyPr>
          <a:lstStyle/>
          <a:p>
            <a:pPr eaLnBrk="1" hangingPunct="1">
              <a:lnSpc>
                <a:spcPct val="110000"/>
              </a:lnSpc>
              <a:spcBef>
                <a:spcPct val="50000"/>
              </a:spcBef>
              <a:buClr>
                <a:schemeClr val="tx1"/>
              </a:buClr>
              <a:buFont typeface="Wingdings" panose="05000000000000000000" pitchFamily="2" charset="2"/>
              <a:buChar char="l"/>
            </a:pPr>
            <a:r>
              <a:rPr kumimoji="1" lang="zh-CN" altLang="en-US" sz="2200" dirty="0" smtClean="0"/>
              <a:t> 系统中设置多个就绪队列，每个队列优先级不同；</a:t>
            </a:r>
            <a:endParaRPr kumimoji="1" lang="en-US" altLang="zh-CN" sz="2200" dirty="0" smtClean="0"/>
          </a:p>
          <a:p>
            <a:pPr eaLnBrk="1" hangingPunct="1">
              <a:lnSpc>
                <a:spcPct val="110000"/>
              </a:lnSpc>
              <a:spcBef>
                <a:spcPct val="50000"/>
              </a:spcBef>
              <a:buClr>
                <a:schemeClr val="tx1"/>
              </a:buClr>
              <a:buFont typeface="Wingdings" panose="05000000000000000000" pitchFamily="2" charset="2"/>
              <a:buChar char="l"/>
            </a:pPr>
            <a:r>
              <a:rPr kumimoji="1" lang="zh-CN" altLang="en-US" sz="2200" dirty="0" smtClean="0"/>
              <a:t> 每个队列有自己独立的进程调度算法；</a:t>
            </a:r>
            <a:endParaRPr kumimoji="1" lang="en-US" altLang="zh-CN" sz="2200" dirty="0" smtClean="0"/>
          </a:p>
          <a:p>
            <a:pPr eaLnBrk="1" hangingPunct="1">
              <a:lnSpc>
                <a:spcPct val="110000"/>
              </a:lnSpc>
              <a:spcBef>
                <a:spcPct val="50000"/>
              </a:spcBef>
              <a:buClr>
                <a:schemeClr val="tx1"/>
              </a:buClr>
              <a:buFont typeface="Wingdings" panose="05000000000000000000" pitchFamily="2" charset="2"/>
              <a:buChar char="l"/>
            </a:pPr>
            <a:r>
              <a:rPr kumimoji="1" lang="en-US" altLang="zh-CN" sz="2200" dirty="0" smtClean="0"/>
              <a:t> </a:t>
            </a:r>
            <a:r>
              <a:rPr kumimoji="1" lang="zh-CN" altLang="en-US" sz="2200" dirty="0" smtClean="0"/>
              <a:t>一个进程依据其属性固定位于某个就绪队列中。</a:t>
            </a:r>
            <a:endParaRPr kumimoji="1" lang="en-US" altLang="zh-CN" sz="2200" dirty="0"/>
          </a:p>
        </p:txBody>
      </p:sp>
      <p:sp>
        <p:nvSpPr>
          <p:cNvPr id="25" name="TextBox 24"/>
          <p:cNvSpPr txBox="1"/>
          <p:nvPr/>
        </p:nvSpPr>
        <p:spPr>
          <a:xfrm>
            <a:off x="2123728" y="3717032"/>
            <a:ext cx="2592288" cy="400110"/>
          </a:xfrm>
          <a:prstGeom prst="rect">
            <a:avLst/>
          </a:prstGeom>
          <a:solidFill>
            <a:schemeClr val="accent6">
              <a:lumMod val="60000"/>
              <a:lumOff val="40000"/>
            </a:schemeClr>
          </a:solidFill>
        </p:spPr>
        <p:txBody>
          <a:bodyPr wrap="square" rtlCol="0">
            <a:spAutoFit/>
          </a:bodyPr>
          <a:lstStyle/>
          <a:p>
            <a:pPr algn="ctr"/>
            <a:r>
              <a:rPr lang="zh-CN" altLang="en-US" dirty="0" smtClean="0"/>
              <a:t> 实时进程队列</a:t>
            </a:r>
            <a:endParaRPr lang="zh-CN" altLang="en-US" dirty="0"/>
          </a:p>
        </p:txBody>
      </p:sp>
      <p:sp>
        <p:nvSpPr>
          <p:cNvPr id="26" name="TextBox 25"/>
          <p:cNvSpPr txBox="1"/>
          <p:nvPr/>
        </p:nvSpPr>
        <p:spPr>
          <a:xfrm>
            <a:off x="2123728" y="4253025"/>
            <a:ext cx="2592288" cy="400110"/>
          </a:xfrm>
          <a:prstGeom prst="rect">
            <a:avLst/>
          </a:prstGeom>
          <a:solidFill>
            <a:schemeClr val="accent6">
              <a:lumMod val="60000"/>
              <a:lumOff val="40000"/>
            </a:schemeClr>
          </a:solidFill>
        </p:spPr>
        <p:txBody>
          <a:bodyPr wrap="square" rtlCol="0">
            <a:spAutoFit/>
          </a:bodyPr>
          <a:lstStyle/>
          <a:p>
            <a:pPr algn="ctr"/>
            <a:r>
              <a:rPr lang="zh-CN" altLang="en-US" dirty="0" smtClean="0"/>
              <a:t> 系统进程队列</a:t>
            </a:r>
            <a:endParaRPr lang="zh-CN" altLang="en-US" dirty="0"/>
          </a:p>
        </p:txBody>
      </p:sp>
      <p:sp>
        <p:nvSpPr>
          <p:cNvPr id="27" name="TextBox 26"/>
          <p:cNvSpPr txBox="1"/>
          <p:nvPr/>
        </p:nvSpPr>
        <p:spPr>
          <a:xfrm>
            <a:off x="2123728" y="4757081"/>
            <a:ext cx="2592288" cy="400110"/>
          </a:xfrm>
          <a:prstGeom prst="rect">
            <a:avLst/>
          </a:prstGeom>
          <a:solidFill>
            <a:schemeClr val="accent6">
              <a:lumMod val="60000"/>
              <a:lumOff val="40000"/>
            </a:schemeClr>
          </a:solidFill>
        </p:spPr>
        <p:txBody>
          <a:bodyPr wrap="square" rtlCol="0">
            <a:spAutoFit/>
          </a:bodyPr>
          <a:lstStyle/>
          <a:p>
            <a:pPr algn="ctr"/>
            <a:r>
              <a:rPr lang="zh-CN" altLang="en-US" dirty="0" smtClean="0"/>
              <a:t> 交互式进程队列</a:t>
            </a:r>
            <a:endParaRPr lang="zh-CN" altLang="en-US" dirty="0"/>
          </a:p>
        </p:txBody>
      </p:sp>
      <p:sp>
        <p:nvSpPr>
          <p:cNvPr id="28" name="TextBox 27"/>
          <p:cNvSpPr txBox="1"/>
          <p:nvPr/>
        </p:nvSpPr>
        <p:spPr>
          <a:xfrm>
            <a:off x="2123728" y="5301208"/>
            <a:ext cx="2592288" cy="400110"/>
          </a:xfrm>
          <a:prstGeom prst="rect">
            <a:avLst/>
          </a:prstGeom>
          <a:solidFill>
            <a:schemeClr val="accent6">
              <a:lumMod val="60000"/>
              <a:lumOff val="40000"/>
            </a:schemeClr>
          </a:solidFill>
        </p:spPr>
        <p:txBody>
          <a:bodyPr wrap="square" rtlCol="0">
            <a:spAutoFit/>
          </a:bodyPr>
          <a:lstStyle/>
          <a:p>
            <a:pPr algn="ctr"/>
            <a:r>
              <a:rPr lang="zh-CN" altLang="en-US" dirty="0" smtClean="0"/>
              <a:t>批处理进程队列</a:t>
            </a:r>
            <a:endParaRPr lang="zh-CN" altLang="en-US" dirty="0"/>
          </a:p>
        </p:txBody>
      </p:sp>
      <p:sp>
        <p:nvSpPr>
          <p:cNvPr id="29" name="TextBox 28"/>
          <p:cNvSpPr txBox="1"/>
          <p:nvPr/>
        </p:nvSpPr>
        <p:spPr>
          <a:xfrm>
            <a:off x="2123728" y="5837201"/>
            <a:ext cx="2592288" cy="400110"/>
          </a:xfrm>
          <a:prstGeom prst="rect">
            <a:avLst/>
          </a:prstGeom>
          <a:solidFill>
            <a:schemeClr val="accent6">
              <a:lumMod val="60000"/>
              <a:lumOff val="40000"/>
            </a:schemeClr>
          </a:solidFill>
        </p:spPr>
        <p:txBody>
          <a:bodyPr wrap="square" rtlCol="0">
            <a:spAutoFit/>
          </a:bodyPr>
          <a:lstStyle/>
          <a:p>
            <a:pPr algn="ctr"/>
            <a:r>
              <a:rPr lang="zh-CN" altLang="en-US" dirty="0" smtClean="0"/>
              <a:t> </a:t>
            </a:r>
            <a:r>
              <a:rPr lang="en-US" altLang="zh-CN" dirty="0" smtClean="0"/>
              <a:t>… …</a:t>
            </a:r>
            <a:r>
              <a:rPr lang="zh-CN" altLang="en-US" dirty="0" smtClean="0"/>
              <a:t>进程队列</a:t>
            </a:r>
            <a:endParaRPr lang="zh-CN" altLang="en-US" dirty="0"/>
          </a:p>
        </p:txBody>
      </p:sp>
      <p:cxnSp>
        <p:nvCxnSpPr>
          <p:cNvPr id="33" name="直接箭头连接符 32"/>
          <p:cNvCxnSpPr/>
          <p:nvPr/>
        </p:nvCxnSpPr>
        <p:spPr bwMode="auto">
          <a:xfrm>
            <a:off x="1043608" y="3933056"/>
            <a:ext cx="1080120" cy="0"/>
          </a:xfrm>
          <a:prstGeom prst="straightConnector1">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 name="TextBox 33"/>
          <p:cNvSpPr txBox="1"/>
          <p:nvPr/>
        </p:nvSpPr>
        <p:spPr>
          <a:xfrm>
            <a:off x="611560" y="3532945"/>
            <a:ext cx="1512168" cy="400110"/>
          </a:xfrm>
          <a:prstGeom prst="rect">
            <a:avLst/>
          </a:prstGeom>
          <a:noFill/>
        </p:spPr>
        <p:txBody>
          <a:bodyPr wrap="square" rtlCol="0">
            <a:spAutoFit/>
          </a:bodyPr>
          <a:lstStyle/>
          <a:p>
            <a:r>
              <a:rPr lang="zh-CN" altLang="en-US" dirty="0" smtClean="0"/>
              <a:t>最高优先级</a:t>
            </a:r>
            <a:endParaRPr lang="zh-CN" altLang="en-US" dirty="0"/>
          </a:p>
        </p:txBody>
      </p:sp>
      <p:cxnSp>
        <p:nvCxnSpPr>
          <p:cNvPr id="36" name="直接箭头连接符 35"/>
          <p:cNvCxnSpPr/>
          <p:nvPr/>
        </p:nvCxnSpPr>
        <p:spPr bwMode="auto">
          <a:xfrm>
            <a:off x="1043608" y="6021288"/>
            <a:ext cx="1080120" cy="0"/>
          </a:xfrm>
          <a:prstGeom prst="straightConnector1">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TextBox 36"/>
          <p:cNvSpPr txBox="1"/>
          <p:nvPr/>
        </p:nvSpPr>
        <p:spPr>
          <a:xfrm>
            <a:off x="611560" y="6053225"/>
            <a:ext cx="1512168" cy="400110"/>
          </a:xfrm>
          <a:prstGeom prst="rect">
            <a:avLst/>
          </a:prstGeom>
          <a:noFill/>
        </p:spPr>
        <p:txBody>
          <a:bodyPr wrap="square" rtlCol="0">
            <a:spAutoFit/>
          </a:bodyPr>
          <a:lstStyle/>
          <a:p>
            <a:r>
              <a:rPr lang="zh-CN" altLang="en-US" dirty="0" smtClean="0"/>
              <a:t>最低优先级</a:t>
            </a:r>
            <a:endParaRPr lang="zh-CN" altLang="en-US" dirty="0"/>
          </a:p>
        </p:txBody>
      </p:sp>
      <p:cxnSp>
        <p:nvCxnSpPr>
          <p:cNvPr id="38" name="直接箭头连接符 37"/>
          <p:cNvCxnSpPr/>
          <p:nvPr/>
        </p:nvCxnSpPr>
        <p:spPr bwMode="auto">
          <a:xfrm>
            <a:off x="1043608" y="4437112"/>
            <a:ext cx="1080120" cy="0"/>
          </a:xfrm>
          <a:prstGeom prst="straightConnector1">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直接箭头连接符 38"/>
          <p:cNvCxnSpPr/>
          <p:nvPr/>
        </p:nvCxnSpPr>
        <p:spPr bwMode="auto">
          <a:xfrm>
            <a:off x="1043608" y="5013176"/>
            <a:ext cx="1080120" cy="0"/>
          </a:xfrm>
          <a:prstGeom prst="straightConnector1">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 name="直接箭头连接符 39"/>
          <p:cNvCxnSpPr/>
          <p:nvPr/>
        </p:nvCxnSpPr>
        <p:spPr bwMode="auto">
          <a:xfrm>
            <a:off x="1043608" y="5517232"/>
            <a:ext cx="1080120" cy="0"/>
          </a:xfrm>
          <a:prstGeom prst="straightConnector1">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53" name="组合 52"/>
          <p:cNvGrpSpPr/>
          <p:nvPr/>
        </p:nvGrpSpPr>
        <p:grpSpPr>
          <a:xfrm>
            <a:off x="4716016" y="3933056"/>
            <a:ext cx="648072" cy="2088232"/>
            <a:chOff x="4716016" y="4005064"/>
            <a:chExt cx="1080120" cy="2088232"/>
          </a:xfrm>
        </p:grpSpPr>
        <p:cxnSp>
          <p:nvCxnSpPr>
            <p:cNvPr id="41" name="直接箭头连接符 40"/>
            <p:cNvCxnSpPr/>
            <p:nvPr/>
          </p:nvCxnSpPr>
          <p:spPr bwMode="auto">
            <a:xfrm>
              <a:off x="4716016" y="4005064"/>
              <a:ext cx="1080120" cy="0"/>
            </a:xfrm>
            <a:prstGeom prst="straightConnector1">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直接箭头连接符 41"/>
            <p:cNvCxnSpPr/>
            <p:nvPr/>
          </p:nvCxnSpPr>
          <p:spPr bwMode="auto">
            <a:xfrm>
              <a:off x="4716016" y="6093296"/>
              <a:ext cx="1080120" cy="0"/>
            </a:xfrm>
            <a:prstGeom prst="straightConnector1">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直接箭头连接符 42"/>
            <p:cNvCxnSpPr/>
            <p:nvPr/>
          </p:nvCxnSpPr>
          <p:spPr bwMode="auto">
            <a:xfrm>
              <a:off x="4716016" y="4509120"/>
              <a:ext cx="1080120" cy="0"/>
            </a:xfrm>
            <a:prstGeom prst="straightConnector1">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直接箭头连接符 45"/>
            <p:cNvCxnSpPr/>
            <p:nvPr/>
          </p:nvCxnSpPr>
          <p:spPr bwMode="auto">
            <a:xfrm>
              <a:off x="4716016" y="5085184"/>
              <a:ext cx="1080120" cy="0"/>
            </a:xfrm>
            <a:prstGeom prst="straightConnector1">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直接箭头连接符 46"/>
            <p:cNvCxnSpPr/>
            <p:nvPr/>
          </p:nvCxnSpPr>
          <p:spPr bwMode="auto">
            <a:xfrm>
              <a:off x="4716016" y="5589240"/>
              <a:ext cx="1080120" cy="0"/>
            </a:xfrm>
            <a:prstGeom prst="straightConnector1">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4" name="右大括号 53"/>
          <p:cNvSpPr/>
          <p:nvPr/>
        </p:nvSpPr>
        <p:spPr bwMode="auto">
          <a:xfrm>
            <a:off x="5436096" y="3861048"/>
            <a:ext cx="432048" cy="2160240"/>
          </a:xfrm>
          <a:prstGeom prst="rightBrace">
            <a:avLst/>
          </a:prstGeom>
          <a:noFill/>
          <a:ln w="28575">
            <a:solidFill>
              <a:srgbClr val="008AF2"/>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5" name="椭圆 54"/>
          <p:cNvSpPr/>
          <p:nvPr/>
        </p:nvSpPr>
        <p:spPr bwMode="auto">
          <a:xfrm>
            <a:off x="5940152" y="4581128"/>
            <a:ext cx="720080" cy="720080"/>
          </a:xfrm>
          <a:prstGeom prst="ellipse">
            <a:avLst/>
          </a:prstGeom>
          <a:solidFill>
            <a:schemeClr val="tx2">
              <a:lumMod val="60000"/>
              <a:lumOff val="40000"/>
            </a:schemeClr>
          </a:solidFill>
          <a:ln>
            <a:solidFill>
              <a:schemeClr val="tx2">
                <a:lumMod val="60000"/>
                <a:lumOff val="40000"/>
              </a:schemeClr>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6" name="TextBox 55"/>
          <p:cNvSpPr txBox="1"/>
          <p:nvPr/>
        </p:nvSpPr>
        <p:spPr>
          <a:xfrm>
            <a:off x="5940152" y="4797152"/>
            <a:ext cx="792088" cy="400110"/>
          </a:xfrm>
          <a:prstGeom prst="rect">
            <a:avLst/>
          </a:prstGeom>
          <a:noFill/>
        </p:spPr>
        <p:txBody>
          <a:bodyPr wrap="square" rtlCol="0">
            <a:spAutoFit/>
          </a:bodyPr>
          <a:lstStyle/>
          <a:p>
            <a:r>
              <a:rPr lang="en-US" altLang="zh-CN" dirty="0" smtClean="0"/>
              <a:t>CPU</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box(in)">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ox(in)">
                                      <p:cBhvr>
                                        <p:cTn id="12" dur="500"/>
                                        <p:tgtEl>
                                          <p:spTgt spid="2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ox(in)">
                                      <p:cBhvr>
                                        <p:cTn id="15" dur="500"/>
                                        <p:tgtEl>
                                          <p:spTgt spid="2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in)">
                                      <p:cBhvr>
                                        <p:cTn id="18" dur="500"/>
                                        <p:tgtEl>
                                          <p:spTgt spid="27"/>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ox(in)">
                                      <p:cBhvr>
                                        <p:cTn id="21" dur="500"/>
                                        <p:tgtEl>
                                          <p:spTgt spid="28"/>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ox(in)">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box(in)">
                                      <p:cBhvr>
                                        <p:cTn id="29" dur="500"/>
                                        <p:tgtEl>
                                          <p:spTgt spid="33"/>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box(in)">
                                      <p:cBhvr>
                                        <p:cTn id="32" dur="500"/>
                                        <p:tgtEl>
                                          <p:spTgt spid="34"/>
                                        </p:tgtEl>
                                      </p:cBhvr>
                                    </p:animEffect>
                                  </p:childTnLst>
                                </p:cTn>
                              </p:par>
                              <p:par>
                                <p:cTn id="33" presetID="4" presetClass="entr" presetSubtype="16"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ox(in)">
                                      <p:cBhvr>
                                        <p:cTn id="35" dur="500"/>
                                        <p:tgtEl>
                                          <p:spTgt spid="36"/>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box(in)">
                                      <p:cBhvr>
                                        <p:cTn id="38" dur="500"/>
                                        <p:tgtEl>
                                          <p:spTgt spid="37"/>
                                        </p:tgtEl>
                                      </p:cBhvr>
                                    </p:animEffect>
                                  </p:childTnLst>
                                </p:cTn>
                              </p:par>
                              <p:par>
                                <p:cTn id="39" presetID="4" presetClass="entr" presetSubtype="16"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box(in)">
                                      <p:cBhvr>
                                        <p:cTn id="41" dur="500"/>
                                        <p:tgtEl>
                                          <p:spTgt spid="38"/>
                                        </p:tgtEl>
                                      </p:cBhvr>
                                    </p:animEffect>
                                  </p:childTnLst>
                                </p:cTn>
                              </p:par>
                              <p:par>
                                <p:cTn id="42" presetID="4" presetClass="entr" presetSubtype="16"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box(in)">
                                      <p:cBhvr>
                                        <p:cTn id="44" dur="500"/>
                                        <p:tgtEl>
                                          <p:spTgt spid="39"/>
                                        </p:tgtEl>
                                      </p:cBhvr>
                                    </p:animEffect>
                                  </p:childTnLst>
                                </p:cTn>
                              </p:par>
                              <p:par>
                                <p:cTn id="45" presetID="4" presetClass="entr" presetSubtype="16"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box(in)">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45">
                                            <p:txEl>
                                              <p:pRg st="1" end="1"/>
                                            </p:txEl>
                                          </p:spTgt>
                                        </p:tgtEl>
                                        <p:attrNameLst>
                                          <p:attrName>style.visibility</p:attrName>
                                        </p:attrNameLst>
                                      </p:cBhvr>
                                      <p:to>
                                        <p:strVal val="visible"/>
                                      </p:to>
                                    </p:set>
                                    <p:animEffect transition="in" filter="box(in)">
                                      <p:cBhvr>
                                        <p:cTn id="52" dur="500"/>
                                        <p:tgtEl>
                                          <p:spTgt spid="45">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45">
                                            <p:txEl>
                                              <p:pRg st="2" end="2"/>
                                            </p:txEl>
                                          </p:spTgt>
                                        </p:tgtEl>
                                        <p:attrNameLst>
                                          <p:attrName>style.visibility</p:attrName>
                                        </p:attrNameLst>
                                      </p:cBhvr>
                                      <p:to>
                                        <p:strVal val="visible"/>
                                      </p:to>
                                    </p:set>
                                    <p:animEffect transition="in" filter="box(in)">
                                      <p:cBhvr>
                                        <p:cTn id="57" dur="500"/>
                                        <p:tgtEl>
                                          <p:spTgt spid="45">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box(in)">
                                      <p:cBhvr>
                                        <p:cTn id="62" dur="500"/>
                                        <p:tgtEl>
                                          <p:spTgt spid="53"/>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box(in)">
                                      <p:cBhvr>
                                        <p:cTn id="65" dur="500"/>
                                        <p:tgtEl>
                                          <p:spTgt spid="54"/>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box(in)">
                                      <p:cBhvr>
                                        <p:cTn id="68" dur="500"/>
                                        <p:tgtEl>
                                          <p:spTgt spid="55"/>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box(in)">
                                      <p:cBhvr>
                                        <p:cTn id="7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4" grpId="0"/>
      <p:bldP spid="37" grpId="0"/>
      <p:bldP spid="54" grpId="0" animBg="1"/>
      <p:bldP spid="55" grpId="0" animBg="1"/>
      <p:bldP spid="56"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5"/>
          <p:cNvSpPr>
            <a:spLocks noChangeArrowheads="1"/>
          </p:cNvSpPr>
          <p:nvPr/>
        </p:nvSpPr>
        <p:spPr bwMode="auto">
          <a:xfrm>
            <a:off x="2268538" y="26392"/>
            <a:ext cx="4247678" cy="523220"/>
          </a:xfrm>
          <a:prstGeom prst="rect">
            <a:avLst/>
          </a:prstGeom>
          <a:noFill/>
          <a:ln>
            <a:noFill/>
          </a:ln>
          <a:effectLst/>
        </p:spPr>
        <p:txBody>
          <a:bodyPr wrap="square">
            <a:spAutoFit/>
          </a:bodyPr>
          <a:lstStyle/>
          <a:p>
            <a:pPr eaLnBrk="1" hangingPunct="1">
              <a:spcBef>
                <a:spcPct val="0"/>
              </a:spcBef>
              <a:defRPr/>
            </a:pPr>
            <a:r>
              <a:rPr kumimoji="1" lang="en-US" altLang="zh-CN"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7. </a:t>
            </a:r>
            <a:r>
              <a:rPr kumimoji="1" lang="zh-CN" altLang="en-US" sz="2800" dirty="0" smtClean="0">
                <a:solidFill>
                  <a:srgbClr val="C00000"/>
                </a:solidFill>
                <a:latin typeface="Times New Roman" panose="02020603050405020304" pitchFamily="18" charset="0"/>
                <a:sym typeface="Webdings" panose="05030102010509060703" pitchFamily="18" charset="2"/>
              </a:rPr>
              <a:t>多级</a:t>
            </a:r>
            <a:r>
              <a:rPr kumimoji="1" lang="zh-CN" altLang="en-US" sz="2800" dirty="0">
                <a:solidFill>
                  <a:srgbClr val="C00000"/>
                </a:solidFill>
                <a:latin typeface="Times New Roman" panose="02020603050405020304" pitchFamily="18" charset="0"/>
                <a:sym typeface="Webdings" panose="05030102010509060703" pitchFamily="18" charset="2"/>
              </a:rPr>
              <a:t>反馈队列调度算法</a:t>
            </a:r>
            <a:endParaRPr kumimoji="1" lang="en-US" altLang="zh-CN" sz="2800" dirty="0">
              <a:solidFill>
                <a:srgbClr val="C00000"/>
              </a:solidFill>
              <a:latin typeface="Times New Roman" panose="02020603050405020304" pitchFamily="18" charset="0"/>
              <a:sym typeface="Webdings" panose="05030102010509060703" pitchFamily="18" charset="2"/>
            </a:endParaRPr>
          </a:p>
        </p:txBody>
      </p:sp>
      <p:sp>
        <p:nvSpPr>
          <p:cNvPr id="130051" name="Rectangle 19"/>
          <p:cNvSpPr>
            <a:spLocks noChangeArrowheads="1"/>
          </p:cNvSpPr>
          <p:nvPr/>
        </p:nvSpPr>
        <p:spPr bwMode="auto">
          <a:xfrm>
            <a:off x="250825" y="620714"/>
            <a:ext cx="8713788" cy="2376239"/>
          </a:xfrm>
          <a:prstGeom prst="rect">
            <a:avLst/>
          </a:prstGeom>
          <a:noFill/>
          <a:ln w="9525">
            <a:noFill/>
            <a:miter lim="800000"/>
          </a:ln>
        </p:spPr>
        <p:txBody>
          <a:bodyPr/>
          <a:lstStyle/>
          <a:p>
            <a:pPr marL="342900" indent="-342900">
              <a:lnSpc>
                <a:spcPct val="110000"/>
              </a:lnSpc>
              <a:buFontTx/>
              <a:buChar char="•"/>
            </a:pPr>
            <a:r>
              <a:rPr lang="zh-CN" altLang="en-US" dirty="0"/>
              <a:t>按调度级别（优先级）设置多个就绪进程队列</a:t>
            </a:r>
            <a:endParaRPr lang="zh-CN" altLang="en-US" dirty="0"/>
          </a:p>
          <a:p>
            <a:pPr marL="342900" indent="-342900">
              <a:lnSpc>
                <a:spcPct val="110000"/>
              </a:lnSpc>
              <a:buFontTx/>
              <a:buChar char="•"/>
            </a:pPr>
            <a:r>
              <a:rPr lang="zh-CN" altLang="en-US" dirty="0"/>
              <a:t>按优先级（或就绪队列）设置不同时间片</a:t>
            </a:r>
            <a:endParaRPr lang="zh-CN" altLang="en-US" dirty="0"/>
          </a:p>
          <a:p>
            <a:pPr marL="342900" indent="-342900">
              <a:lnSpc>
                <a:spcPct val="110000"/>
              </a:lnSpc>
              <a:buFontTx/>
              <a:buChar char="•"/>
            </a:pPr>
            <a:r>
              <a:rPr lang="zh-CN" altLang="en-US" dirty="0"/>
              <a:t>各级就绪队列按</a:t>
            </a:r>
            <a:r>
              <a:rPr lang="en-US" altLang="zh-CN" dirty="0" smtClean="0"/>
              <a:t>FCFS</a:t>
            </a:r>
            <a:r>
              <a:rPr lang="zh-CN" altLang="en-US" dirty="0" smtClean="0"/>
              <a:t>组织，按时间片调度</a:t>
            </a:r>
            <a:r>
              <a:rPr lang="zh-CN" altLang="en-US" dirty="0"/>
              <a:t>，每个进程被调度后运行一个当前队列的时间片长度</a:t>
            </a:r>
            <a:endParaRPr lang="zh-CN" altLang="en-US" dirty="0"/>
          </a:p>
          <a:p>
            <a:pPr marL="342900" indent="-342900">
              <a:lnSpc>
                <a:spcPct val="110000"/>
              </a:lnSpc>
              <a:buFontTx/>
              <a:buChar char="•"/>
            </a:pPr>
            <a:r>
              <a:rPr lang="zh-CN" altLang="en-US" dirty="0"/>
              <a:t>最后一级</a:t>
            </a:r>
            <a:r>
              <a:rPr lang="zh-CN" altLang="en-US" dirty="0" smtClean="0"/>
              <a:t>按时间片轮转</a:t>
            </a:r>
            <a:r>
              <a:rPr lang="zh-CN" altLang="en-US" dirty="0"/>
              <a:t>方式组织</a:t>
            </a:r>
            <a:r>
              <a:rPr lang="zh-CN" altLang="en-US" dirty="0" smtClean="0"/>
              <a:t>调度</a:t>
            </a:r>
            <a:endParaRPr lang="en-US" altLang="zh-CN" dirty="0" smtClean="0"/>
          </a:p>
          <a:p>
            <a:pPr marL="342900" indent="-342900">
              <a:lnSpc>
                <a:spcPct val="110000"/>
              </a:lnSpc>
              <a:buFontTx/>
              <a:buChar char="•"/>
            </a:pPr>
            <a:r>
              <a:rPr lang="zh-CN" altLang="en-US" dirty="0" smtClean="0"/>
              <a:t>各队列间按抢占式优先级算法调度</a:t>
            </a:r>
            <a:endParaRPr lang="zh-CN" altLang="en-US" dirty="0"/>
          </a:p>
        </p:txBody>
      </p:sp>
      <p:grpSp>
        <p:nvGrpSpPr>
          <p:cNvPr id="2" name="Group 21"/>
          <p:cNvGrpSpPr/>
          <p:nvPr/>
        </p:nvGrpSpPr>
        <p:grpSpPr bwMode="auto">
          <a:xfrm>
            <a:off x="395288" y="3193305"/>
            <a:ext cx="1428750" cy="373063"/>
            <a:chOff x="519" y="1160"/>
            <a:chExt cx="900" cy="235"/>
          </a:xfrm>
        </p:grpSpPr>
        <p:sp>
          <p:nvSpPr>
            <p:cNvPr id="130136" name="Line 22"/>
            <p:cNvSpPr>
              <a:spLocks noChangeShapeType="1"/>
            </p:cNvSpPr>
            <p:nvPr/>
          </p:nvSpPr>
          <p:spPr bwMode="auto">
            <a:xfrm>
              <a:off x="519" y="1346"/>
              <a:ext cx="825" cy="1"/>
            </a:xfrm>
            <a:prstGeom prst="line">
              <a:avLst/>
            </a:prstGeom>
            <a:noFill/>
            <a:ln w="6350" cap="rnd">
              <a:solidFill>
                <a:srgbClr val="000000"/>
              </a:solidFill>
              <a:round/>
            </a:ln>
          </p:spPr>
          <p:txBody>
            <a:bodyPr/>
            <a:lstStyle/>
            <a:p>
              <a:endParaRPr lang="zh-CN" altLang="en-US"/>
            </a:p>
          </p:txBody>
        </p:sp>
        <p:sp>
          <p:nvSpPr>
            <p:cNvPr id="130137" name="Freeform 23"/>
            <p:cNvSpPr/>
            <p:nvPr/>
          </p:nvSpPr>
          <p:spPr bwMode="auto">
            <a:xfrm>
              <a:off x="1322" y="1297"/>
              <a:ext cx="97" cy="98"/>
            </a:xfrm>
            <a:custGeom>
              <a:avLst/>
              <a:gdLst>
                <a:gd name="T0" fmla="*/ 1 w 147"/>
                <a:gd name="T1" fmla="*/ 1 h 147"/>
                <a:gd name="T2" fmla="*/ 0 w 147"/>
                <a:gd name="T3" fmla="*/ 1 h 147"/>
                <a:gd name="T4" fmla="*/ 0 w 147"/>
                <a:gd name="T5" fmla="*/ 0 h 147"/>
                <a:gd name="T6" fmla="*/ 1 w 147"/>
                <a:gd name="T7" fmla="*/ 1 h 147"/>
                <a:gd name="T8" fmla="*/ 0 60000 65536"/>
                <a:gd name="T9" fmla="*/ 0 60000 65536"/>
                <a:gd name="T10" fmla="*/ 0 60000 65536"/>
                <a:gd name="T11" fmla="*/ 0 60000 65536"/>
                <a:gd name="T12" fmla="*/ 0 w 147"/>
                <a:gd name="T13" fmla="*/ 0 h 147"/>
                <a:gd name="T14" fmla="*/ 147 w 147"/>
                <a:gd name="T15" fmla="*/ 147 h 147"/>
              </a:gdLst>
              <a:ahLst/>
              <a:cxnLst>
                <a:cxn ang="T8">
                  <a:pos x="T0" y="T1"/>
                </a:cxn>
                <a:cxn ang="T9">
                  <a:pos x="T2" y="T3"/>
                </a:cxn>
                <a:cxn ang="T10">
                  <a:pos x="T4" y="T5"/>
                </a:cxn>
                <a:cxn ang="T11">
                  <a:pos x="T6" y="T7"/>
                </a:cxn>
              </a:cxnLst>
              <a:rect l="T12" t="T13" r="T14" b="T15"/>
              <a:pathLst>
                <a:path w="147" h="147">
                  <a:moveTo>
                    <a:pt x="147" y="74"/>
                  </a:moveTo>
                  <a:cubicBezTo>
                    <a:pt x="90" y="77"/>
                    <a:pt x="37" y="104"/>
                    <a:pt x="0" y="147"/>
                  </a:cubicBezTo>
                  <a:cubicBezTo>
                    <a:pt x="23" y="101"/>
                    <a:pt x="23" y="46"/>
                    <a:pt x="0" y="0"/>
                  </a:cubicBezTo>
                  <a:cubicBezTo>
                    <a:pt x="37" y="44"/>
                    <a:pt x="90" y="70"/>
                    <a:pt x="147" y="74"/>
                  </a:cubicBezTo>
                </a:path>
              </a:pathLst>
            </a:custGeom>
            <a:solidFill>
              <a:srgbClr val="000000"/>
            </a:solidFill>
            <a:ln w="0">
              <a:solidFill>
                <a:srgbClr val="000000"/>
              </a:solidFill>
              <a:prstDash val="solid"/>
              <a:round/>
            </a:ln>
          </p:spPr>
          <p:txBody>
            <a:bodyPr/>
            <a:lstStyle/>
            <a:p>
              <a:endParaRPr lang="zh-CN" altLang="en-US"/>
            </a:p>
          </p:txBody>
        </p:sp>
        <p:sp>
          <p:nvSpPr>
            <p:cNvPr id="130138" name="Rectangle 24"/>
            <p:cNvSpPr>
              <a:spLocks noChangeArrowheads="1"/>
            </p:cNvSpPr>
            <p:nvPr/>
          </p:nvSpPr>
          <p:spPr bwMode="auto">
            <a:xfrm>
              <a:off x="783" y="1160"/>
              <a:ext cx="488"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000000"/>
                  </a:solidFill>
                </a:rPr>
                <a:t>新进程</a:t>
              </a:r>
              <a:endParaRPr lang="zh-CN" altLang="en-US" sz="2400"/>
            </a:p>
          </p:txBody>
        </p:sp>
      </p:grpSp>
      <p:grpSp>
        <p:nvGrpSpPr>
          <p:cNvPr id="3" name="Group 25"/>
          <p:cNvGrpSpPr/>
          <p:nvPr/>
        </p:nvGrpSpPr>
        <p:grpSpPr bwMode="auto">
          <a:xfrm>
            <a:off x="6464300" y="3052019"/>
            <a:ext cx="1308100" cy="434975"/>
            <a:chOff x="4342" y="1071"/>
            <a:chExt cx="824" cy="274"/>
          </a:xfrm>
        </p:grpSpPr>
        <p:sp>
          <p:nvSpPr>
            <p:cNvPr id="130133" name="Line 26"/>
            <p:cNvSpPr>
              <a:spLocks noChangeShapeType="1"/>
            </p:cNvSpPr>
            <p:nvPr/>
          </p:nvSpPr>
          <p:spPr bwMode="auto">
            <a:xfrm>
              <a:off x="4342" y="1296"/>
              <a:ext cx="738" cy="1"/>
            </a:xfrm>
            <a:prstGeom prst="line">
              <a:avLst/>
            </a:prstGeom>
            <a:noFill/>
            <a:ln w="6350" cap="rnd">
              <a:solidFill>
                <a:srgbClr val="000000"/>
              </a:solidFill>
              <a:round/>
            </a:ln>
          </p:spPr>
          <p:txBody>
            <a:bodyPr/>
            <a:lstStyle/>
            <a:p>
              <a:endParaRPr lang="zh-CN" altLang="en-US"/>
            </a:p>
          </p:txBody>
        </p:sp>
        <p:sp>
          <p:nvSpPr>
            <p:cNvPr id="130134" name="Freeform 27"/>
            <p:cNvSpPr/>
            <p:nvPr/>
          </p:nvSpPr>
          <p:spPr bwMode="auto">
            <a:xfrm>
              <a:off x="5069" y="1247"/>
              <a:ext cx="97" cy="98"/>
            </a:xfrm>
            <a:custGeom>
              <a:avLst/>
              <a:gdLst>
                <a:gd name="T0" fmla="*/ 0 w 97"/>
                <a:gd name="T1" fmla="*/ 0 h 98"/>
                <a:gd name="T2" fmla="*/ 97 w 97"/>
                <a:gd name="T3" fmla="*/ 49 h 98"/>
                <a:gd name="T4" fmla="*/ 0 w 97"/>
                <a:gd name="T5" fmla="*/ 98 h 98"/>
                <a:gd name="T6" fmla="*/ 0 w 97"/>
                <a:gd name="T7" fmla="*/ 0 h 98"/>
                <a:gd name="T8" fmla="*/ 0 60000 65536"/>
                <a:gd name="T9" fmla="*/ 0 60000 65536"/>
                <a:gd name="T10" fmla="*/ 0 60000 65536"/>
                <a:gd name="T11" fmla="*/ 0 60000 65536"/>
                <a:gd name="T12" fmla="*/ 0 w 97"/>
                <a:gd name="T13" fmla="*/ 0 h 98"/>
                <a:gd name="T14" fmla="*/ 97 w 97"/>
                <a:gd name="T15" fmla="*/ 98 h 98"/>
              </a:gdLst>
              <a:ahLst/>
              <a:cxnLst>
                <a:cxn ang="T8">
                  <a:pos x="T0" y="T1"/>
                </a:cxn>
                <a:cxn ang="T9">
                  <a:pos x="T2" y="T3"/>
                </a:cxn>
                <a:cxn ang="T10">
                  <a:pos x="T4" y="T5"/>
                </a:cxn>
                <a:cxn ang="T11">
                  <a:pos x="T6" y="T7"/>
                </a:cxn>
              </a:cxnLst>
              <a:rect l="T12" t="T13" r="T14" b="T15"/>
              <a:pathLst>
                <a:path w="97" h="98">
                  <a:moveTo>
                    <a:pt x="0" y="0"/>
                  </a:moveTo>
                  <a:lnTo>
                    <a:pt x="97" y="49"/>
                  </a:lnTo>
                  <a:lnTo>
                    <a:pt x="0" y="98"/>
                  </a:lnTo>
                  <a:lnTo>
                    <a:pt x="0" y="0"/>
                  </a:lnTo>
                  <a:close/>
                </a:path>
              </a:pathLst>
            </a:custGeom>
            <a:solidFill>
              <a:srgbClr val="000000"/>
            </a:solidFill>
            <a:ln w="9525">
              <a:noFill/>
              <a:round/>
            </a:ln>
          </p:spPr>
          <p:txBody>
            <a:bodyPr/>
            <a:lstStyle/>
            <a:p>
              <a:endParaRPr lang="zh-CN" altLang="en-US"/>
            </a:p>
          </p:txBody>
        </p:sp>
        <p:sp>
          <p:nvSpPr>
            <p:cNvPr id="130135" name="Rectangle 28"/>
            <p:cNvSpPr>
              <a:spLocks noChangeArrowheads="1"/>
            </p:cNvSpPr>
            <p:nvPr/>
          </p:nvSpPr>
          <p:spPr bwMode="auto">
            <a:xfrm>
              <a:off x="4378" y="1071"/>
              <a:ext cx="650"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运行完成</a:t>
              </a:r>
              <a:endParaRPr lang="zh-CN" altLang="en-US" sz="2400"/>
            </a:p>
          </p:txBody>
        </p:sp>
      </p:grpSp>
      <p:grpSp>
        <p:nvGrpSpPr>
          <p:cNvPr id="4" name="Group 29"/>
          <p:cNvGrpSpPr/>
          <p:nvPr/>
        </p:nvGrpSpPr>
        <p:grpSpPr bwMode="auto">
          <a:xfrm>
            <a:off x="6464300" y="4183908"/>
            <a:ext cx="1308100" cy="414337"/>
            <a:chOff x="4342" y="1784"/>
            <a:chExt cx="824" cy="261"/>
          </a:xfrm>
        </p:grpSpPr>
        <p:sp>
          <p:nvSpPr>
            <p:cNvPr id="130130" name="Line 30"/>
            <p:cNvSpPr>
              <a:spLocks noChangeShapeType="1"/>
            </p:cNvSpPr>
            <p:nvPr/>
          </p:nvSpPr>
          <p:spPr bwMode="auto">
            <a:xfrm>
              <a:off x="4342" y="1996"/>
              <a:ext cx="738" cy="1"/>
            </a:xfrm>
            <a:prstGeom prst="line">
              <a:avLst/>
            </a:prstGeom>
            <a:noFill/>
            <a:ln w="6350" cap="rnd">
              <a:solidFill>
                <a:srgbClr val="000000"/>
              </a:solidFill>
              <a:round/>
            </a:ln>
          </p:spPr>
          <p:txBody>
            <a:bodyPr/>
            <a:lstStyle/>
            <a:p>
              <a:endParaRPr lang="zh-CN" altLang="en-US"/>
            </a:p>
          </p:txBody>
        </p:sp>
        <p:sp>
          <p:nvSpPr>
            <p:cNvPr id="130131" name="Freeform 31"/>
            <p:cNvSpPr/>
            <p:nvPr/>
          </p:nvSpPr>
          <p:spPr bwMode="auto">
            <a:xfrm>
              <a:off x="5069" y="1948"/>
              <a:ext cx="97" cy="97"/>
            </a:xfrm>
            <a:custGeom>
              <a:avLst/>
              <a:gdLst>
                <a:gd name="T0" fmla="*/ 0 w 97"/>
                <a:gd name="T1" fmla="*/ 0 h 97"/>
                <a:gd name="T2" fmla="*/ 97 w 97"/>
                <a:gd name="T3" fmla="*/ 48 h 97"/>
                <a:gd name="T4" fmla="*/ 0 w 97"/>
                <a:gd name="T5" fmla="*/ 97 h 97"/>
                <a:gd name="T6" fmla="*/ 0 w 97"/>
                <a:gd name="T7" fmla="*/ 0 h 97"/>
                <a:gd name="T8" fmla="*/ 0 60000 65536"/>
                <a:gd name="T9" fmla="*/ 0 60000 65536"/>
                <a:gd name="T10" fmla="*/ 0 60000 65536"/>
                <a:gd name="T11" fmla="*/ 0 60000 65536"/>
                <a:gd name="T12" fmla="*/ 0 w 97"/>
                <a:gd name="T13" fmla="*/ 0 h 97"/>
                <a:gd name="T14" fmla="*/ 97 w 97"/>
                <a:gd name="T15" fmla="*/ 97 h 97"/>
              </a:gdLst>
              <a:ahLst/>
              <a:cxnLst>
                <a:cxn ang="T8">
                  <a:pos x="T0" y="T1"/>
                </a:cxn>
                <a:cxn ang="T9">
                  <a:pos x="T2" y="T3"/>
                </a:cxn>
                <a:cxn ang="T10">
                  <a:pos x="T4" y="T5"/>
                </a:cxn>
                <a:cxn ang="T11">
                  <a:pos x="T6" y="T7"/>
                </a:cxn>
              </a:cxnLst>
              <a:rect l="T12" t="T13" r="T14" b="T15"/>
              <a:pathLst>
                <a:path w="97" h="97">
                  <a:moveTo>
                    <a:pt x="0" y="0"/>
                  </a:moveTo>
                  <a:lnTo>
                    <a:pt x="97" y="48"/>
                  </a:lnTo>
                  <a:lnTo>
                    <a:pt x="0" y="97"/>
                  </a:lnTo>
                  <a:lnTo>
                    <a:pt x="0" y="0"/>
                  </a:lnTo>
                  <a:close/>
                </a:path>
              </a:pathLst>
            </a:custGeom>
            <a:solidFill>
              <a:srgbClr val="000000"/>
            </a:solidFill>
            <a:ln w="9525">
              <a:noFill/>
              <a:round/>
            </a:ln>
          </p:spPr>
          <p:txBody>
            <a:bodyPr/>
            <a:lstStyle/>
            <a:p>
              <a:endParaRPr lang="zh-CN" altLang="en-US"/>
            </a:p>
          </p:txBody>
        </p:sp>
        <p:sp>
          <p:nvSpPr>
            <p:cNvPr id="130132" name="Rectangle 32"/>
            <p:cNvSpPr>
              <a:spLocks noChangeArrowheads="1"/>
            </p:cNvSpPr>
            <p:nvPr/>
          </p:nvSpPr>
          <p:spPr bwMode="auto">
            <a:xfrm>
              <a:off x="4420" y="1784"/>
              <a:ext cx="650"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dirty="0">
                  <a:solidFill>
                    <a:srgbClr val="1A1A1A"/>
                  </a:solidFill>
                </a:rPr>
                <a:t>运行完成</a:t>
              </a:r>
              <a:endParaRPr lang="zh-CN" altLang="en-US" sz="2400" dirty="0"/>
            </a:p>
          </p:txBody>
        </p:sp>
      </p:grpSp>
      <p:grpSp>
        <p:nvGrpSpPr>
          <p:cNvPr id="5" name="Group 33"/>
          <p:cNvGrpSpPr/>
          <p:nvPr/>
        </p:nvGrpSpPr>
        <p:grpSpPr bwMode="auto">
          <a:xfrm>
            <a:off x="1670050" y="4242645"/>
            <a:ext cx="4794250" cy="595313"/>
            <a:chOff x="1322" y="1821"/>
            <a:chExt cx="3020" cy="375"/>
          </a:xfrm>
        </p:grpSpPr>
        <p:sp>
          <p:nvSpPr>
            <p:cNvPr id="130118" name="Freeform 34"/>
            <p:cNvSpPr/>
            <p:nvPr/>
          </p:nvSpPr>
          <p:spPr bwMode="auto">
            <a:xfrm>
              <a:off x="3992" y="1821"/>
              <a:ext cx="350" cy="350"/>
            </a:xfrm>
            <a:custGeom>
              <a:avLst/>
              <a:gdLst>
                <a:gd name="T0" fmla="*/ 0 w 350"/>
                <a:gd name="T1" fmla="*/ 175 h 350"/>
                <a:gd name="T2" fmla="*/ 174 w 350"/>
                <a:gd name="T3" fmla="*/ 0 h 350"/>
                <a:gd name="T4" fmla="*/ 350 w 350"/>
                <a:gd name="T5" fmla="*/ 175 h 350"/>
                <a:gd name="T6" fmla="*/ 350 w 350"/>
                <a:gd name="T7" fmla="*/ 175 h 350"/>
                <a:gd name="T8" fmla="*/ 174 w 350"/>
                <a:gd name="T9" fmla="*/ 350 h 350"/>
                <a:gd name="T10" fmla="*/ 0 w 350"/>
                <a:gd name="T11" fmla="*/ 175 h 350"/>
                <a:gd name="T12" fmla="*/ 0 60000 65536"/>
                <a:gd name="T13" fmla="*/ 0 60000 65536"/>
                <a:gd name="T14" fmla="*/ 0 60000 65536"/>
                <a:gd name="T15" fmla="*/ 0 60000 65536"/>
                <a:gd name="T16" fmla="*/ 0 60000 65536"/>
                <a:gd name="T17" fmla="*/ 0 60000 65536"/>
                <a:gd name="T18" fmla="*/ 0 w 350"/>
                <a:gd name="T19" fmla="*/ 0 h 350"/>
                <a:gd name="T20" fmla="*/ 350 w 350"/>
                <a:gd name="T21" fmla="*/ 350 h 350"/>
              </a:gdLst>
              <a:ahLst/>
              <a:cxnLst>
                <a:cxn ang="T12">
                  <a:pos x="T0" y="T1"/>
                </a:cxn>
                <a:cxn ang="T13">
                  <a:pos x="T2" y="T3"/>
                </a:cxn>
                <a:cxn ang="T14">
                  <a:pos x="T4" y="T5"/>
                </a:cxn>
                <a:cxn ang="T15">
                  <a:pos x="T6" y="T7"/>
                </a:cxn>
                <a:cxn ang="T16">
                  <a:pos x="T8" y="T9"/>
                </a:cxn>
                <a:cxn ang="T17">
                  <a:pos x="T10" y="T11"/>
                </a:cxn>
              </a:cxnLst>
              <a:rect l="T18" t="T19" r="T20" b="T21"/>
              <a:pathLst>
                <a:path w="350" h="350">
                  <a:moveTo>
                    <a:pt x="0" y="175"/>
                  </a:moveTo>
                  <a:cubicBezTo>
                    <a:pt x="0" y="78"/>
                    <a:pt x="78" y="0"/>
                    <a:pt x="174" y="0"/>
                  </a:cubicBezTo>
                  <a:cubicBezTo>
                    <a:pt x="272" y="0"/>
                    <a:pt x="350" y="78"/>
                    <a:pt x="350" y="175"/>
                  </a:cubicBezTo>
                  <a:cubicBezTo>
                    <a:pt x="350" y="175"/>
                    <a:pt x="350" y="175"/>
                    <a:pt x="350" y="175"/>
                  </a:cubicBezTo>
                  <a:cubicBezTo>
                    <a:pt x="350" y="272"/>
                    <a:pt x="272" y="350"/>
                    <a:pt x="174" y="350"/>
                  </a:cubicBezTo>
                  <a:cubicBezTo>
                    <a:pt x="78" y="350"/>
                    <a:pt x="0" y="272"/>
                    <a:pt x="0" y="175"/>
                  </a:cubicBezTo>
                </a:path>
              </a:pathLst>
            </a:custGeom>
            <a:noFill/>
            <a:ln w="6350" cap="rnd">
              <a:solidFill>
                <a:srgbClr val="000000"/>
              </a:solidFill>
              <a:prstDash val="solid"/>
              <a:round/>
            </a:ln>
          </p:spPr>
          <p:txBody>
            <a:bodyPr/>
            <a:lstStyle/>
            <a:p>
              <a:endParaRPr lang="zh-CN" altLang="en-US"/>
            </a:p>
          </p:txBody>
        </p:sp>
        <p:sp>
          <p:nvSpPr>
            <p:cNvPr id="130119" name="Rectangle 35"/>
            <p:cNvSpPr>
              <a:spLocks noChangeArrowheads="1"/>
            </p:cNvSpPr>
            <p:nvPr/>
          </p:nvSpPr>
          <p:spPr bwMode="auto">
            <a:xfrm>
              <a:off x="4029" y="1912"/>
              <a:ext cx="282" cy="165"/>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sz="1700">
                  <a:solidFill>
                    <a:srgbClr val="1A1A1A"/>
                  </a:solidFill>
                  <a:latin typeface="Times New Roman" panose="02020603050405020304" pitchFamily="18" charset="0"/>
                </a:rPr>
                <a:t>CPU</a:t>
              </a:r>
              <a:endParaRPr lang="en-US" altLang="zh-CN" sz="2400"/>
            </a:p>
          </p:txBody>
        </p:sp>
        <p:sp>
          <p:nvSpPr>
            <p:cNvPr id="130120" name="Freeform 36"/>
            <p:cNvSpPr>
              <a:spLocks noEditPoints="1"/>
            </p:cNvSpPr>
            <p:nvPr/>
          </p:nvSpPr>
          <p:spPr bwMode="auto">
            <a:xfrm>
              <a:off x="1369" y="1821"/>
              <a:ext cx="2023" cy="325"/>
            </a:xfrm>
            <a:custGeom>
              <a:avLst/>
              <a:gdLst>
                <a:gd name="T0" fmla="*/ 0 w 2023"/>
                <a:gd name="T1" fmla="*/ 0 h 325"/>
                <a:gd name="T2" fmla="*/ 2023 w 2023"/>
                <a:gd name="T3" fmla="*/ 0 h 325"/>
                <a:gd name="T4" fmla="*/ 0 w 2023"/>
                <a:gd name="T5" fmla="*/ 325 h 325"/>
                <a:gd name="T6" fmla="*/ 2023 w 2023"/>
                <a:gd name="T7" fmla="*/ 325 h 325"/>
                <a:gd name="T8" fmla="*/ 0 60000 65536"/>
                <a:gd name="T9" fmla="*/ 0 60000 65536"/>
                <a:gd name="T10" fmla="*/ 0 60000 65536"/>
                <a:gd name="T11" fmla="*/ 0 60000 65536"/>
                <a:gd name="T12" fmla="*/ 0 w 2023"/>
                <a:gd name="T13" fmla="*/ 0 h 325"/>
                <a:gd name="T14" fmla="*/ 2023 w 2023"/>
                <a:gd name="T15" fmla="*/ 325 h 325"/>
              </a:gdLst>
              <a:ahLst/>
              <a:cxnLst>
                <a:cxn ang="T8">
                  <a:pos x="T0" y="T1"/>
                </a:cxn>
                <a:cxn ang="T9">
                  <a:pos x="T2" y="T3"/>
                </a:cxn>
                <a:cxn ang="T10">
                  <a:pos x="T4" y="T5"/>
                </a:cxn>
                <a:cxn ang="T11">
                  <a:pos x="T6" y="T7"/>
                </a:cxn>
              </a:cxnLst>
              <a:rect l="T12" t="T13" r="T14" b="T15"/>
              <a:pathLst>
                <a:path w="2023" h="325">
                  <a:moveTo>
                    <a:pt x="0" y="0"/>
                  </a:moveTo>
                  <a:lnTo>
                    <a:pt x="2023" y="0"/>
                  </a:lnTo>
                  <a:moveTo>
                    <a:pt x="0" y="325"/>
                  </a:moveTo>
                  <a:lnTo>
                    <a:pt x="2023" y="325"/>
                  </a:lnTo>
                </a:path>
              </a:pathLst>
            </a:custGeom>
            <a:noFill/>
            <a:ln w="6350" cap="rnd">
              <a:solidFill>
                <a:srgbClr val="000000"/>
              </a:solidFill>
              <a:prstDash val="solid"/>
              <a:round/>
            </a:ln>
          </p:spPr>
          <p:txBody>
            <a:bodyPr/>
            <a:lstStyle/>
            <a:p>
              <a:endParaRPr lang="zh-CN" altLang="en-US"/>
            </a:p>
          </p:txBody>
        </p:sp>
        <p:sp>
          <p:nvSpPr>
            <p:cNvPr id="130121" name="Rectangle 37"/>
            <p:cNvSpPr>
              <a:spLocks noChangeArrowheads="1"/>
            </p:cNvSpPr>
            <p:nvPr/>
          </p:nvSpPr>
          <p:spPr bwMode="auto">
            <a:xfrm>
              <a:off x="1628" y="1901"/>
              <a:ext cx="1138"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dirty="0">
                  <a:solidFill>
                    <a:srgbClr val="1A1A1A"/>
                  </a:solidFill>
                </a:rPr>
                <a:t>第二个就绪队列</a:t>
              </a:r>
              <a:endParaRPr lang="zh-CN" altLang="en-US" sz="2400" dirty="0"/>
            </a:p>
          </p:txBody>
        </p:sp>
        <p:sp>
          <p:nvSpPr>
            <p:cNvPr id="130122" name="Rectangle 38"/>
            <p:cNvSpPr>
              <a:spLocks noChangeArrowheads="1"/>
            </p:cNvSpPr>
            <p:nvPr/>
          </p:nvSpPr>
          <p:spPr bwMode="auto">
            <a:xfrm>
              <a:off x="2739" y="1901"/>
              <a:ext cx="163"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a:t>
              </a:r>
              <a:endParaRPr lang="zh-CN" altLang="en-US" sz="2400"/>
            </a:p>
          </p:txBody>
        </p:sp>
        <p:sp>
          <p:nvSpPr>
            <p:cNvPr id="130123" name="Rectangle 39"/>
            <p:cNvSpPr>
              <a:spLocks noChangeArrowheads="1"/>
            </p:cNvSpPr>
            <p:nvPr/>
          </p:nvSpPr>
          <p:spPr bwMode="auto">
            <a:xfrm>
              <a:off x="2897" y="1901"/>
              <a:ext cx="423"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a:solidFill>
                    <a:srgbClr val="1A1A1A"/>
                  </a:solidFill>
                </a:rPr>
                <a:t>FCFS</a:t>
              </a:r>
              <a:endParaRPr lang="en-US" altLang="zh-CN" sz="2400"/>
            </a:p>
          </p:txBody>
        </p:sp>
        <p:sp>
          <p:nvSpPr>
            <p:cNvPr id="130124" name="Line 40"/>
            <p:cNvSpPr>
              <a:spLocks noChangeShapeType="1"/>
            </p:cNvSpPr>
            <p:nvPr/>
          </p:nvSpPr>
          <p:spPr bwMode="auto">
            <a:xfrm>
              <a:off x="3392" y="1821"/>
              <a:ext cx="1" cy="375"/>
            </a:xfrm>
            <a:prstGeom prst="line">
              <a:avLst/>
            </a:prstGeom>
            <a:noFill/>
            <a:ln w="6350" cap="rnd">
              <a:solidFill>
                <a:srgbClr val="000000"/>
              </a:solidFill>
              <a:round/>
            </a:ln>
          </p:spPr>
          <p:txBody>
            <a:bodyPr/>
            <a:lstStyle/>
            <a:p>
              <a:endParaRPr lang="zh-CN" altLang="en-US"/>
            </a:p>
          </p:txBody>
        </p:sp>
        <p:sp>
          <p:nvSpPr>
            <p:cNvPr id="130125" name="Line 41"/>
            <p:cNvSpPr>
              <a:spLocks noChangeShapeType="1"/>
            </p:cNvSpPr>
            <p:nvPr/>
          </p:nvSpPr>
          <p:spPr bwMode="auto">
            <a:xfrm flipV="1">
              <a:off x="3392" y="1998"/>
              <a:ext cx="515" cy="10"/>
            </a:xfrm>
            <a:prstGeom prst="line">
              <a:avLst/>
            </a:prstGeom>
            <a:noFill/>
            <a:ln w="6350" cap="rnd">
              <a:solidFill>
                <a:srgbClr val="000000"/>
              </a:solidFill>
              <a:round/>
            </a:ln>
          </p:spPr>
          <p:txBody>
            <a:bodyPr/>
            <a:lstStyle/>
            <a:p>
              <a:endParaRPr lang="zh-CN" altLang="en-US"/>
            </a:p>
          </p:txBody>
        </p:sp>
        <p:sp>
          <p:nvSpPr>
            <p:cNvPr id="130126" name="Freeform 42"/>
            <p:cNvSpPr/>
            <p:nvPr/>
          </p:nvSpPr>
          <p:spPr bwMode="auto">
            <a:xfrm>
              <a:off x="3893" y="1950"/>
              <a:ext cx="99" cy="97"/>
            </a:xfrm>
            <a:custGeom>
              <a:avLst/>
              <a:gdLst>
                <a:gd name="T0" fmla="*/ 2 w 99"/>
                <a:gd name="T1" fmla="*/ 97 h 97"/>
                <a:gd name="T2" fmla="*/ 99 w 99"/>
                <a:gd name="T3" fmla="*/ 46 h 97"/>
                <a:gd name="T4" fmla="*/ 0 w 99"/>
                <a:gd name="T5" fmla="*/ 0 h 97"/>
                <a:gd name="T6" fmla="*/ 2 w 99"/>
                <a:gd name="T7" fmla="*/ 97 h 97"/>
                <a:gd name="T8" fmla="*/ 0 60000 65536"/>
                <a:gd name="T9" fmla="*/ 0 60000 65536"/>
                <a:gd name="T10" fmla="*/ 0 60000 65536"/>
                <a:gd name="T11" fmla="*/ 0 60000 65536"/>
                <a:gd name="T12" fmla="*/ 0 w 99"/>
                <a:gd name="T13" fmla="*/ 0 h 97"/>
                <a:gd name="T14" fmla="*/ 99 w 99"/>
                <a:gd name="T15" fmla="*/ 97 h 97"/>
              </a:gdLst>
              <a:ahLst/>
              <a:cxnLst>
                <a:cxn ang="T8">
                  <a:pos x="T0" y="T1"/>
                </a:cxn>
                <a:cxn ang="T9">
                  <a:pos x="T2" y="T3"/>
                </a:cxn>
                <a:cxn ang="T10">
                  <a:pos x="T4" y="T5"/>
                </a:cxn>
                <a:cxn ang="T11">
                  <a:pos x="T6" y="T7"/>
                </a:cxn>
              </a:cxnLst>
              <a:rect l="T12" t="T13" r="T14" b="T15"/>
              <a:pathLst>
                <a:path w="99" h="97">
                  <a:moveTo>
                    <a:pt x="2" y="97"/>
                  </a:moveTo>
                  <a:lnTo>
                    <a:pt x="99" y="46"/>
                  </a:lnTo>
                  <a:lnTo>
                    <a:pt x="0" y="0"/>
                  </a:lnTo>
                  <a:lnTo>
                    <a:pt x="2" y="97"/>
                  </a:lnTo>
                  <a:close/>
                </a:path>
              </a:pathLst>
            </a:custGeom>
            <a:solidFill>
              <a:srgbClr val="000000"/>
            </a:solidFill>
            <a:ln w="9525">
              <a:noFill/>
              <a:round/>
            </a:ln>
          </p:spPr>
          <p:txBody>
            <a:bodyPr/>
            <a:lstStyle/>
            <a:p>
              <a:endParaRPr lang="zh-CN" altLang="en-US"/>
            </a:p>
          </p:txBody>
        </p:sp>
        <p:sp>
          <p:nvSpPr>
            <p:cNvPr id="130127" name="Rectangle 43"/>
            <p:cNvSpPr>
              <a:spLocks noChangeArrowheads="1"/>
            </p:cNvSpPr>
            <p:nvPr/>
          </p:nvSpPr>
          <p:spPr bwMode="auto">
            <a:xfrm>
              <a:off x="3648" y="1827"/>
              <a:ext cx="108"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a:solidFill>
                    <a:srgbClr val="1A1A1A"/>
                  </a:solidFill>
                </a:rPr>
                <a:t>S</a:t>
              </a:r>
              <a:endParaRPr lang="en-US" altLang="zh-CN" sz="2400"/>
            </a:p>
          </p:txBody>
        </p:sp>
        <p:sp>
          <p:nvSpPr>
            <p:cNvPr id="130128" name="Rectangle 44"/>
            <p:cNvSpPr>
              <a:spLocks noChangeArrowheads="1"/>
            </p:cNvSpPr>
            <p:nvPr/>
          </p:nvSpPr>
          <p:spPr bwMode="auto">
            <a:xfrm>
              <a:off x="3733" y="1891"/>
              <a:ext cx="59" cy="126"/>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sz="1300">
                  <a:solidFill>
                    <a:srgbClr val="1A1A1A"/>
                  </a:solidFill>
                </a:rPr>
                <a:t>2</a:t>
              </a:r>
              <a:endParaRPr lang="en-US" altLang="zh-CN" sz="2400"/>
            </a:p>
          </p:txBody>
        </p:sp>
        <p:sp>
          <p:nvSpPr>
            <p:cNvPr id="130129" name="Freeform 45"/>
            <p:cNvSpPr/>
            <p:nvPr/>
          </p:nvSpPr>
          <p:spPr bwMode="auto">
            <a:xfrm>
              <a:off x="1322" y="1948"/>
              <a:ext cx="97" cy="97"/>
            </a:xfrm>
            <a:custGeom>
              <a:avLst/>
              <a:gdLst>
                <a:gd name="T0" fmla="*/ 1 w 147"/>
                <a:gd name="T1" fmla="*/ 1 h 147"/>
                <a:gd name="T2" fmla="*/ 0 w 147"/>
                <a:gd name="T3" fmla="*/ 1 h 147"/>
                <a:gd name="T4" fmla="*/ 0 w 147"/>
                <a:gd name="T5" fmla="*/ 0 h 147"/>
                <a:gd name="T6" fmla="*/ 1 w 147"/>
                <a:gd name="T7" fmla="*/ 1 h 147"/>
                <a:gd name="T8" fmla="*/ 0 60000 65536"/>
                <a:gd name="T9" fmla="*/ 0 60000 65536"/>
                <a:gd name="T10" fmla="*/ 0 60000 65536"/>
                <a:gd name="T11" fmla="*/ 0 60000 65536"/>
                <a:gd name="T12" fmla="*/ 0 w 147"/>
                <a:gd name="T13" fmla="*/ 0 h 147"/>
                <a:gd name="T14" fmla="*/ 147 w 147"/>
                <a:gd name="T15" fmla="*/ 147 h 147"/>
              </a:gdLst>
              <a:ahLst/>
              <a:cxnLst>
                <a:cxn ang="T8">
                  <a:pos x="T0" y="T1"/>
                </a:cxn>
                <a:cxn ang="T9">
                  <a:pos x="T2" y="T3"/>
                </a:cxn>
                <a:cxn ang="T10">
                  <a:pos x="T4" y="T5"/>
                </a:cxn>
                <a:cxn ang="T11">
                  <a:pos x="T6" y="T7"/>
                </a:cxn>
              </a:cxnLst>
              <a:rect l="T12" t="T13" r="T14" b="T15"/>
              <a:pathLst>
                <a:path w="147" h="147">
                  <a:moveTo>
                    <a:pt x="147" y="73"/>
                  </a:moveTo>
                  <a:cubicBezTo>
                    <a:pt x="90" y="77"/>
                    <a:pt x="37" y="103"/>
                    <a:pt x="0" y="147"/>
                  </a:cubicBezTo>
                  <a:cubicBezTo>
                    <a:pt x="23" y="101"/>
                    <a:pt x="23" y="46"/>
                    <a:pt x="0" y="0"/>
                  </a:cubicBezTo>
                  <a:cubicBezTo>
                    <a:pt x="37" y="43"/>
                    <a:pt x="90" y="70"/>
                    <a:pt x="147" y="73"/>
                  </a:cubicBezTo>
                </a:path>
              </a:pathLst>
            </a:custGeom>
            <a:solidFill>
              <a:srgbClr val="000000"/>
            </a:solidFill>
            <a:ln w="0">
              <a:solidFill>
                <a:srgbClr val="000000"/>
              </a:solidFill>
              <a:prstDash val="solid"/>
              <a:round/>
            </a:ln>
          </p:spPr>
          <p:txBody>
            <a:bodyPr/>
            <a:lstStyle/>
            <a:p>
              <a:endParaRPr lang="zh-CN" altLang="en-US"/>
            </a:p>
          </p:txBody>
        </p:sp>
      </p:grpSp>
      <p:grpSp>
        <p:nvGrpSpPr>
          <p:cNvPr id="6" name="Group 46"/>
          <p:cNvGrpSpPr/>
          <p:nvPr/>
        </p:nvGrpSpPr>
        <p:grpSpPr bwMode="auto">
          <a:xfrm>
            <a:off x="1030288" y="3687020"/>
            <a:ext cx="5156200" cy="835025"/>
            <a:chOff x="919" y="1471"/>
            <a:chExt cx="3248" cy="526"/>
          </a:xfrm>
        </p:grpSpPr>
        <p:sp>
          <p:nvSpPr>
            <p:cNvPr id="130112" name="Rectangle 47"/>
            <p:cNvSpPr>
              <a:spLocks noChangeArrowheads="1"/>
            </p:cNvSpPr>
            <p:nvPr/>
          </p:nvSpPr>
          <p:spPr bwMode="auto">
            <a:xfrm>
              <a:off x="1829" y="1583"/>
              <a:ext cx="650"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时间片到</a:t>
              </a:r>
              <a:endParaRPr lang="zh-CN" altLang="en-US" sz="2400"/>
            </a:p>
          </p:txBody>
        </p:sp>
        <p:sp>
          <p:nvSpPr>
            <p:cNvPr id="130113" name="Rectangle 48"/>
            <p:cNvSpPr>
              <a:spLocks noChangeArrowheads="1"/>
            </p:cNvSpPr>
            <p:nvPr/>
          </p:nvSpPr>
          <p:spPr bwMode="auto">
            <a:xfrm>
              <a:off x="2464" y="1583"/>
              <a:ext cx="163"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a:t>
              </a:r>
              <a:endParaRPr lang="zh-CN" altLang="en-US" sz="2400"/>
            </a:p>
          </p:txBody>
        </p:sp>
        <p:sp>
          <p:nvSpPr>
            <p:cNvPr id="130114" name="Rectangle 49"/>
            <p:cNvSpPr>
              <a:spLocks noChangeArrowheads="1"/>
            </p:cNvSpPr>
            <p:nvPr/>
          </p:nvSpPr>
          <p:spPr bwMode="auto">
            <a:xfrm>
              <a:off x="2622" y="1583"/>
              <a:ext cx="488"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未完成</a:t>
              </a:r>
              <a:endParaRPr lang="zh-CN" altLang="en-US" sz="2400"/>
            </a:p>
          </p:txBody>
        </p:sp>
        <p:sp>
          <p:nvSpPr>
            <p:cNvPr id="130115" name="Line 50"/>
            <p:cNvSpPr>
              <a:spLocks noChangeShapeType="1"/>
            </p:cNvSpPr>
            <p:nvPr/>
          </p:nvSpPr>
          <p:spPr bwMode="auto">
            <a:xfrm>
              <a:off x="919" y="1996"/>
              <a:ext cx="425" cy="1"/>
            </a:xfrm>
            <a:prstGeom prst="line">
              <a:avLst/>
            </a:prstGeom>
            <a:noFill/>
            <a:ln w="6350" cap="rnd">
              <a:solidFill>
                <a:srgbClr val="000000"/>
              </a:solidFill>
              <a:round/>
            </a:ln>
          </p:spPr>
          <p:txBody>
            <a:bodyPr/>
            <a:lstStyle/>
            <a:p>
              <a:endParaRPr lang="zh-CN" altLang="en-US"/>
            </a:p>
          </p:txBody>
        </p:sp>
        <p:sp>
          <p:nvSpPr>
            <p:cNvPr id="130116" name="Freeform 51"/>
            <p:cNvSpPr/>
            <p:nvPr/>
          </p:nvSpPr>
          <p:spPr bwMode="auto">
            <a:xfrm>
              <a:off x="919" y="1546"/>
              <a:ext cx="3247" cy="450"/>
            </a:xfrm>
            <a:custGeom>
              <a:avLst/>
              <a:gdLst>
                <a:gd name="T0" fmla="*/ 3247 w 3247"/>
                <a:gd name="T1" fmla="*/ 0 h 450"/>
                <a:gd name="T2" fmla="*/ 0 w 3247"/>
                <a:gd name="T3" fmla="*/ 0 h 450"/>
                <a:gd name="T4" fmla="*/ 0 w 3247"/>
                <a:gd name="T5" fmla="*/ 450 h 450"/>
                <a:gd name="T6" fmla="*/ 0 60000 65536"/>
                <a:gd name="T7" fmla="*/ 0 60000 65536"/>
                <a:gd name="T8" fmla="*/ 0 60000 65536"/>
                <a:gd name="T9" fmla="*/ 0 w 3247"/>
                <a:gd name="T10" fmla="*/ 0 h 450"/>
                <a:gd name="T11" fmla="*/ 3247 w 3247"/>
                <a:gd name="T12" fmla="*/ 450 h 450"/>
              </a:gdLst>
              <a:ahLst/>
              <a:cxnLst>
                <a:cxn ang="T6">
                  <a:pos x="T0" y="T1"/>
                </a:cxn>
                <a:cxn ang="T7">
                  <a:pos x="T2" y="T3"/>
                </a:cxn>
                <a:cxn ang="T8">
                  <a:pos x="T4" y="T5"/>
                </a:cxn>
              </a:cxnLst>
              <a:rect l="T9" t="T10" r="T11" b="T12"/>
              <a:pathLst>
                <a:path w="3247" h="450">
                  <a:moveTo>
                    <a:pt x="3247" y="0"/>
                  </a:moveTo>
                  <a:lnTo>
                    <a:pt x="0" y="0"/>
                  </a:lnTo>
                  <a:lnTo>
                    <a:pt x="0" y="450"/>
                  </a:lnTo>
                </a:path>
              </a:pathLst>
            </a:custGeom>
            <a:noFill/>
            <a:ln w="6350" cap="rnd">
              <a:solidFill>
                <a:srgbClr val="000000"/>
              </a:solidFill>
              <a:prstDash val="solid"/>
              <a:round/>
            </a:ln>
          </p:spPr>
          <p:txBody>
            <a:bodyPr/>
            <a:lstStyle/>
            <a:p>
              <a:endParaRPr lang="zh-CN" altLang="en-US"/>
            </a:p>
          </p:txBody>
        </p:sp>
        <p:sp>
          <p:nvSpPr>
            <p:cNvPr id="130117" name="Line 52"/>
            <p:cNvSpPr>
              <a:spLocks noChangeShapeType="1"/>
            </p:cNvSpPr>
            <p:nvPr/>
          </p:nvSpPr>
          <p:spPr bwMode="auto">
            <a:xfrm>
              <a:off x="4166" y="1471"/>
              <a:ext cx="1" cy="75"/>
            </a:xfrm>
            <a:prstGeom prst="line">
              <a:avLst/>
            </a:prstGeom>
            <a:noFill/>
            <a:ln w="6350" cap="rnd">
              <a:solidFill>
                <a:srgbClr val="000000"/>
              </a:solidFill>
              <a:round/>
            </a:ln>
          </p:spPr>
          <p:txBody>
            <a:bodyPr/>
            <a:lstStyle/>
            <a:p>
              <a:endParaRPr lang="zh-CN" altLang="en-US"/>
            </a:p>
          </p:txBody>
        </p:sp>
      </p:grpSp>
      <p:grpSp>
        <p:nvGrpSpPr>
          <p:cNvPr id="7" name="Group 53"/>
          <p:cNvGrpSpPr/>
          <p:nvPr/>
        </p:nvGrpSpPr>
        <p:grpSpPr bwMode="auto">
          <a:xfrm>
            <a:off x="6464300" y="5293568"/>
            <a:ext cx="1308100" cy="415925"/>
            <a:chOff x="4342" y="2483"/>
            <a:chExt cx="824" cy="262"/>
          </a:xfrm>
        </p:grpSpPr>
        <p:sp>
          <p:nvSpPr>
            <p:cNvPr id="130109" name="Line 54"/>
            <p:cNvSpPr>
              <a:spLocks noChangeShapeType="1"/>
            </p:cNvSpPr>
            <p:nvPr/>
          </p:nvSpPr>
          <p:spPr bwMode="auto">
            <a:xfrm>
              <a:off x="4342" y="2697"/>
              <a:ext cx="738" cy="1"/>
            </a:xfrm>
            <a:prstGeom prst="line">
              <a:avLst/>
            </a:prstGeom>
            <a:noFill/>
            <a:ln w="6350" cap="rnd">
              <a:solidFill>
                <a:srgbClr val="000000"/>
              </a:solidFill>
              <a:round/>
            </a:ln>
          </p:spPr>
          <p:txBody>
            <a:bodyPr/>
            <a:lstStyle/>
            <a:p>
              <a:endParaRPr lang="zh-CN" altLang="en-US"/>
            </a:p>
          </p:txBody>
        </p:sp>
        <p:sp>
          <p:nvSpPr>
            <p:cNvPr id="130110" name="Freeform 55"/>
            <p:cNvSpPr/>
            <p:nvPr/>
          </p:nvSpPr>
          <p:spPr bwMode="auto">
            <a:xfrm>
              <a:off x="5069" y="2648"/>
              <a:ext cx="97" cy="97"/>
            </a:xfrm>
            <a:custGeom>
              <a:avLst/>
              <a:gdLst>
                <a:gd name="T0" fmla="*/ 0 w 97"/>
                <a:gd name="T1" fmla="*/ 0 h 97"/>
                <a:gd name="T2" fmla="*/ 97 w 97"/>
                <a:gd name="T3" fmla="*/ 49 h 97"/>
                <a:gd name="T4" fmla="*/ 0 w 97"/>
                <a:gd name="T5" fmla="*/ 97 h 97"/>
                <a:gd name="T6" fmla="*/ 0 w 97"/>
                <a:gd name="T7" fmla="*/ 0 h 97"/>
                <a:gd name="T8" fmla="*/ 0 60000 65536"/>
                <a:gd name="T9" fmla="*/ 0 60000 65536"/>
                <a:gd name="T10" fmla="*/ 0 60000 65536"/>
                <a:gd name="T11" fmla="*/ 0 60000 65536"/>
                <a:gd name="T12" fmla="*/ 0 w 97"/>
                <a:gd name="T13" fmla="*/ 0 h 97"/>
                <a:gd name="T14" fmla="*/ 97 w 97"/>
                <a:gd name="T15" fmla="*/ 97 h 97"/>
              </a:gdLst>
              <a:ahLst/>
              <a:cxnLst>
                <a:cxn ang="T8">
                  <a:pos x="T0" y="T1"/>
                </a:cxn>
                <a:cxn ang="T9">
                  <a:pos x="T2" y="T3"/>
                </a:cxn>
                <a:cxn ang="T10">
                  <a:pos x="T4" y="T5"/>
                </a:cxn>
                <a:cxn ang="T11">
                  <a:pos x="T6" y="T7"/>
                </a:cxn>
              </a:cxnLst>
              <a:rect l="T12" t="T13" r="T14" b="T15"/>
              <a:pathLst>
                <a:path w="97" h="97">
                  <a:moveTo>
                    <a:pt x="0" y="0"/>
                  </a:moveTo>
                  <a:lnTo>
                    <a:pt x="97" y="49"/>
                  </a:lnTo>
                  <a:lnTo>
                    <a:pt x="0" y="97"/>
                  </a:lnTo>
                  <a:lnTo>
                    <a:pt x="0" y="0"/>
                  </a:lnTo>
                  <a:close/>
                </a:path>
              </a:pathLst>
            </a:custGeom>
            <a:solidFill>
              <a:srgbClr val="000000"/>
            </a:solidFill>
            <a:ln w="9525">
              <a:noFill/>
              <a:round/>
            </a:ln>
          </p:spPr>
          <p:txBody>
            <a:bodyPr/>
            <a:lstStyle/>
            <a:p>
              <a:endParaRPr lang="zh-CN" altLang="en-US"/>
            </a:p>
          </p:txBody>
        </p:sp>
        <p:sp>
          <p:nvSpPr>
            <p:cNvPr id="130111" name="Rectangle 56"/>
            <p:cNvSpPr>
              <a:spLocks noChangeArrowheads="1"/>
            </p:cNvSpPr>
            <p:nvPr/>
          </p:nvSpPr>
          <p:spPr bwMode="auto">
            <a:xfrm>
              <a:off x="4420" y="2483"/>
              <a:ext cx="650"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运行完成</a:t>
              </a:r>
              <a:endParaRPr lang="zh-CN" altLang="en-US" sz="2400"/>
            </a:p>
          </p:txBody>
        </p:sp>
      </p:grpSp>
      <p:grpSp>
        <p:nvGrpSpPr>
          <p:cNvPr id="8" name="Group 57"/>
          <p:cNvGrpSpPr/>
          <p:nvPr/>
        </p:nvGrpSpPr>
        <p:grpSpPr bwMode="auto">
          <a:xfrm>
            <a:off x="1022350" y="4790331"/>
            <a:ext cx="5172075" cy="730251"/>
            <a:chOff x="914" y="2166"/>
            <a:chExt cx="3258" cy="460"/>
          </a:xfrm>
        </p:grpSpPr>
        <p:sp>
          <p:nvSpPr>
            <p:cNvPr id="130103" name="Rectangle 58"/>
            <p:cNvSpPr>
              <a:spLocks noChangeArrowheads="1"/>
            </p:cNvSpPr>
            <p:nvPr/>
          </p:nvSpPr>
          <p:spPr bwMode="auto">
            <a:xfrm>
              <a:off x="1829" y="2271"/>
              <a:ext cx="650"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时间片到</a:t>
              </a:r>
              <a:endParaRPr lang="zh-CN" altLang="en-US" sz="2400"/>
            </a:p>
          </p:txBody>
        </p:sp>
        <p:sp>
          <p:nvSpPr>
            <p:cNvPr id="130104" name="Rectangle 59"/>
            <p:cNvSpPr>
              <a:spLocks noChangeArrowheads="1"/>
            </p:cNvSpPr>
            <p:nvPr/>
          </p:nvSpPr>
          <p:spPr bwMode="auto">
            <a:xfrm>
              <a:off x="2464" y="2271"/>
              <a:ext cx="163"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a:t>
              </a:r>
              <a:endParaRPr lang="zh-CN" altLang="en-US" sz="2400"/>
            </a:p>
          </p:txBody>
        </p:sp>
        <p:sp>
          <p:nvSpPr>
            <p:cNvPr id="130105" name="Rectangle 60"/>
            <p:cNvSpPr>
              <a:spLocks noChangeArrowheads="1"/>
            </p:cNvSpPr>
            <p:nvPr/>
          </p:nvSpPr>
          <p:spPr bwMode="auto">
            <a:xfrm>
              <a:off x="2622" y="2271"/>
              <a:ext cx="488"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未完成</a:t>
              </a:r>
              <a:endParaRPr lang="zh-CN" altLang="en-US" sz="2400"/>
            </a:p>
          </p:txBody>
        </p:sp>
        <p:sp>
          <p:nvSpPr>
            <p:cNvPr id="130106" name="Freeform 61"/>
            <p:cNvSpPr>
              <a:spLocks noEditPoints="1"/>
            </p:cNvSpPr>
            <p:nvPr/>
          </p:nvSpPr>
          <p:spPr bwMode="auto">
            <a:xfrm>
              <a:off x="914" y="2604"/>
              <a:ext cx="423" cy="10"/>
            </a:xfrm>
            <a:custGeom>
              <a:avLst/>
              <a:gdLst>
                <a:gd name="T0" fmla="*/ 1 w 640"/>
                <a:gd name="T1" fmla="*/ 0 h 16"/>
                <a:gd name="T2" fmla="*/ 1 w 640"/>
                <a:gd name="T3" fmla="*/ 0 h 16"/>
                <a:gd name="T4" fmla="*/ 1 w 640"/>
                <a:gd name="T5" fmla="*/ 1 h 16"/>
                <a:gd name="T6" fmla="*/ 1 w 640"/>
                <a:gd name="T7" fmla="*/ 1 h 16"/>
                <a:gd name="T8" fmla="*/ 1 w 640"/>
                <a:gd name="T9" fmla="*/ 1 h 16"/>
                <a:gd name="T10" fmla="*/ 0 w 640"/>
                <a:gd name="T11" fmla="*/ 1 h 16"/>
                <a:gd name="T12" fmla="*/ 1 w 640"/>
                <a:gd name="T13" fmla="*/ 0 h 16"/>
                <a:gd name="T14" fmla="*/ 1 w 640"/>
                <a:gd name="T15" fmla="*/ 0 h 16"/>
                <a:gd name="T16" fmla="*/ 1 w 640"/>
                <a:gd name="T17" fmla="*/ 0 h 16"/>
                <a:gd name="T18" fmla="*/ 1 w 640"/>
                <a:gd name="T19" fmla="*/ 1 h 16"/>
                <a:gd name="T20" fmla="*/ 1 w 640"/>
                <a:gd name="T21" fmla="*/ 1 h 16"/>
                <a:gd name="T22" fmla="*/ 1 w 640"/>
                <a:gd name="T23" fmla="*/ 1 h 16"/>
                <a:gd name="T24" fmla="*/ 1 w 640"/>
                <a:gd name="T25" fmla="*/ 1 h 16"/>
                <a:gd name="T26" fmla="*/ 1 w 640"/>
                <a:gd name="T27" fmla="*/ 0 h 16"/>
                <a:gd name="T28" fmla="*/ 1 w 640"/>
                <a:gd name="T29" fmla="*/ 0 h 16"/>
                <a:gd name="T30" fmla="*/ 1 w 640"/>
                <a:gd name="T31" fmla="*/ 0 h 16"/>
                <a:gd name="T32" fmla="*/ 1 w 640"/>
                <a:gd name="T33" fmla="*/ 1 h 16"/>
                <a:gd name="T34" fmla="*/ 1 w 640"/>
                <a:gd name="T35" fmla="*/ 1 h 16"/>
                <a:gd name="T36" fmla="*/ 1 w 640"/>
                <a:gd name="T37" fmla="*/ 1 h 16"/>
                <a:gd name="T38" fmla="*/ 1 w 640"/>
                <a:gd name="T39" fmla="*/ 1 h 16"/>
                <a:gd name="T40" fmla="*/ 1 w 640"/>
                <a:gd name="T41" fmla="*/ 0 h 16"/>
                <a:gd name="T42" fmla="*/ 1 w 640"/>
                <a:gd name="T43" fmla="*/ 0 h 16"/>
                <a:gd name="T44" fmla="*/ 1 w 640"/>
                <a:gd name="T45" fmla="*/ 0 h 16"/>
                <a:gd name="T46" fmla="*/ 1 w 640"/>
                <a:gd name="T47" fmla="*/ 1 h 16"/>
                <a:gd name="T48" fmla="*/ 1 w 640"/>
                <a:gd name="T49" fmla="*/ 1 h 16"/>
                <a:gd name="T50" fmla="*/ 1 w 640"/>
                <a:gd name="T51" fmla="*/ 1 h 16"/>
                <a:gd name="T52" fmla="*/ 1 w 640"/>
                <a:gd name="T53" fmla="*/ 1 h 16"/>
                <a:gd name="T54" fmla="*/ 1 w 640"/>
                <a:gd name="T55" fmla="*/ 0 h 16"/>
                <a:gd name="T56" fmla="*/ 1 w 640"/>
                <a:gd name="T57" fmla="*/ 0 h 16"/>
                <a:gd name="T58" fmla="*/ 1 w 640"/>
                <a:gd name="T59" fmla="*/ 0 h 16"/>
                <a:gd name="T60" fmla="*/ 1 w 640"/>
                <a:gd name="T61" fmla="*/ 1 h 16"/>
                <a:gd name="T62" fmla="*/ 1 w 640"/>
                <a:gd name="T63" fmla="*/ 1 h 16"/>
                <a:gd name="T64" fmla="*/ 1 w 640"/>
                <a:gd name="T65" fmla="*/ 1 h 16"/>
                <a:gd name="T66" fmla="*/ 1 w 640"/>
                <a:gd name="T67" fmla="*/ 1 h 16"/>
                <a:gd name="T68" fmla="*/ 1 w 640"/>
                <a:gd name="T69" fmla="*/ 0 h 16"/>
                <a:gd name="T70" fmla="*/ 1 w 640"/>
                <a:gd name="T71" fmla="*/ 0 h 16"/>
                <a:gd name="T72" fmla="*/ 1 w 640"/>
                <a:gd name="T73" fmla="*/ 0 h 16"/>
                <a:gd name="T74" fmla="*/ 1 w 640"/>
                <a:gd name="T75" fmla="*/ 1 h 16"/>
                <a:gd name="T76" fmla="*/ 1 w 640"/>
                <a:gd name="T77" fmla="*/ 1 h 16"/>
                <a:gd name="T78" fmla="*/ 1 w 640"/>
                <a:gd name="T79" fmla="*/ 1 h 16"/>
                <a:gd name="T80" fmla="*/ 1 w 640"/>
                <a:gd name="T81" fmla="*/ 1 h 16"/>
                <a:gd name="T82" fmla="*/ 1 w 640"/>
                <a:gd name="T83" fmla="*/ 0 h 16"/>
                <a:gd name="T84" fmla="*/ 1 w 640"/>
                <a:gd name="T85" fmla="*/ 0 h 16"/>
                <a:gd name="T86" fmla="*/ 1 w 640"/>
                <a:gd name="T87" fmla="*/ 0 h 16"/>
                <a:gd name="T88" fmla="*/ 1 w 640"/>
                <a:gd name="T89" fmla="*/ 1 h 16"/>
                <a:gd name="T90" fmla="*/ 1 w 640"/>
                <a:gd name="T91" fmla="*/ 1 h 16"/>
                <a:gd name="T92" fmla="*/ 1 w 640"/>
                <a:gd name="T93" fmla="*/ 1 h 16"/>
                <a:gd name="T94" fmla="*/ 1 w 640"/>
                <a:gd name="T95" fmla="*/ 1 h 16"/>
                <a:gd name="T96" fmla="*/ 1 w 640"/>
                <a:gd name="T97" fmla="*/ 0 h 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40"/>
                <a:gd name="T148" fmla="*/ 0 h 16"/>
                <a:gd name="T149" fmla="*/ 640 w 640"/>
                <a:gd name="T150" fmla="*/ 16 h 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40" h="16">
                  <a:moveTo>
                    <a:pt x="8" y="0"/>
                  </a:moveTo>
                  <a:lnTo>
                    <a:pt x="56" y="0"/>
                  </a:lnTo>
                  <a:cubicBezTo>
                    <a:pt x="61" y="0"/>
                    <a:pt x="64" y="4"/>
                    <a:pt x="64" y="8"/>
                  </a:cubicBezTo>
                  <a:cubicBezTo>
                    <a:pt x="64" y="13"/>
                    <a:pt x="61" y="16"/>
                    <a:pt x="56" y="16"/>
                  </a:cubicBezTo>
                  <a:lnTo>
                    <a:pt x="8" y="16"/>
                  </a:lnTo>
                  <a:cubicBezTo>
                    <a:pt x="4" y="16"/>
                    <a:pt x="0" y="13"/>
                    <a:pt x="0" y="8"/>
                  </a:cubicBezTo>
                  <a:cubicBezTo>
                    <a:pt x="0" y="4"/>
                    <a:pt x="4" y="0"/>
                    <a:pt x="8" y="0"/>
                  </a:cubicBezTo>
                  <a:close/>
                  <a:moveTo>
                    <a:pt x="104" y="0"/>
                  </a:moveTo>
                  <a:lnTo>
                    <a:pt x="152" y="0"/>
                  </a:lnTo>
                  <a:cubicBezTo>
                    <a:pt x="157" y="0"/>
                    <a:pt x="160" y="4"/>
                    <a:pt x="160" y="8"/>
                  </a:cubicBezTo>
                  <a:cubicBezTo>
                    <a:pt x="160" y="13"/>
                    <a:pt x="157" y="16"/>
                    <a:pt x="152" y="16"/>
                  </a:cubicBezTo>
                  <a:lnTo>
                    <a:pt x="104" y="16"/>
                  </a:lnTo>
                  <a:cubicBezTo>
                    <a:pt x="100" y="16"/>
                    <a:pt x="96" y="13"/>
                    <a:pt x="96" y="8"/>
                  </a:cubicBezTo>
                  <a:cubicBezTo>
                    <a:pt x="96" y="4"/>
                    <a:pt x="100" y="0"/>
                    <a:pt x="104" y="0"/>
                  </a:cubicBezTo>
                  <a:close/>
                  <a:moveTo>
                    <a:pt x="200" y="0"/>
                  </a:moveTo>
                  <a:lnTo>
                    <a:pt x="248" y="0"/>
                  </a:lnTo>
                  <a:cubicBezTo>
                    <a:pt x="253" y="0"/>
                    <a:pt x="256" y="4"/>
                    <a:pt x="256" y="8"/>
                  </a:cubicBezTo>
                  <a:cubicBezTo>
                    <a:pt x="256" y="13"/>
                    <a:pt x="253" y="16"/>
                    <a:pt x="248" y="16"/>
                  </a:cubicBezTo>
                  <a:lnTo>
                    <a:pt x="200" y="16"/>
                  </a:lnTo>
                  <a:cubicBezTo>
                    <a:pt x="196" y="16"/>
                    <a:pt x="192" y="13"/>
                    <a:pt x="192" y="8"/>
                  </a:cubicBezTo>
                  <a:cubicBezTo>
                    <a:pt x="192" y="4"/>
                    <a:pt x="196" y="0"/>
                    <a:pt x="200" y="0"/>
                  </a:cubicBezTo>
                  <a:close/>
                  <a:moveTo>
                    <a:pt x="296" y="0"/>
                  </a:moveTo>
                  <a:lnTo>
                    <a:pt x="344" y="0"/>
                  </a:lnTo>
                  <a:cubicBezTo>
                    <a:pt x="349" y="0"/>
                    <a:pt x="352" y="4"/>
                    <a:pt x="352" y="8"/>
                  </a:cubicBezTo>
                  <a:cubicBezTo>
                    <a:pt x="352" y="13"/>
                    <a:pt x="349" y="16"/>
                    <a:pt x="344" y="16"/>
                  </a:cubicBezTo>
                  <a:lnTo>
                    <a:pt x="296" y="16"/>
                  </a:lnTo>
                  <a:cubicBezTo>
                    <a:pt x="292" y="16"/>
                    <a:pt x="288" y="13"/>
                    <a:pt x="288" y="8"/>
                  </a:cubicBezTo>
                  <a:cubicBezTo>
                    <a:pt x="288" y="4"/>
                    <a:pt x="292" y="0"/>
                    <a:pt x="296" y="0"/>
                  </a:cubicBezTo>
                  <a:close/>
                  <a:moveTo>
                    <a:pt x="392" y="0"/>
                  </a:moveTo>
                  <a:lnTo>
                    <a:pt x="440" y="0"/>
                  </a:lnTo>
                  <a:cubicBezTo>
                    <a:pt x="445" y="0"/>
                    <a:pt x="448" y="4"/>
                    <a:pt x="448" y="8"/>
                  </a:cubicBezTo>
                  <a:cubicBezTo>
                    <a:pt x="448" y="13"/>
                    <a:pt x="445" y="16"/>
                    <a:pt x="440" y="16"/>
                  </a:cubicBezTo>
                  <a:lnTo>
                    <a:pt x="392" y="16"/>
                  </a:lnTo>
                  <a:cubicBezTo>
                    <a:pt x="388" y="16"/>
                    <a:pt x="384" y="13"/>
                    <a:pt x="384" y="8"/>
                  </a:cubicBezTo>
                  <a:cubicBezTo>
                    <a:pt x="384" y="4"/>
                    <a:pt x="388" y="0"/>
                    <a:pt x="392" y="0"/>
                  </a:cubicBezTo>
                  <a:close/>
                  <a:moveTo>
                    <a:pt x="488" y="0"/>
                  </a:moveTo>
                  <a:lnTo>
                    <a:pt x="536" y="0"/>
                  </a:lnTo>
                  <a:cubicBezTo>
                    <a:pt x="541" y="0"/>
                    <a:pt x="544" y="4"/>
                    <a:pt x="544" y="8"/>
                  </a:cubicBezTo>
                  <a:cubicBezTo>
                    <a:pt x="544" y="13"/>
                    <a:pt x="541" y="16"/>
                    <a:pt x="536" y="16"/>
                  </a:cubicBezTo>
                  <a:lnTo>
                    <a:pt x="488" y="16"/>
                  </a:lnTo>
                  <a:cubicBezTo>
                    <a:pt x="484" y="16"/>
                    <a:pt x="480" y="13"/>
                    <a:pt x="480" y="8"/>
                  </a:cubicBezTo>
                  <a:cubicBezTo>
                    <a:pt x="480" y="4"/>
                    <a:pt x="484" y="0"/>
                    <a:pt x="488" y="0"/>
                  </a:cubicBezTo>
                  <a:close/>
                  <a:moveTo>
                    <a:pt x="584" y="0"/>
                  </a:moveTo>
                  <a:lnTo>
                    <a:pt x="632" y="0"/>
                  </a:lnTo>
                  <a:cubicBezTo>
                    <a:pt x="637" y="0"/>
                    <a:pt x="640" y="4"/>
                    <a:pt x="640" y="8"/>
                  </a:cubicBezTo>
                  <a:cubicBezTo>
                    <a:pt x="640" y="13"/>
                    <a:pt x="637" y="16"/>
                    <a:pt x="632" y="16"/>
                  </a:cubicBezTo>
                  <a:lnTo>
                    <a:pt x="584" y="16"/>
                  </a:lnTo>
                  <a:cubicBezTo>
                    <a:pt x="580" y="16"/>
                    <a:pt x="576" y="13"/>
                    <a:pt x="576" y="8"/>
                  </a:cubicBezTo>
                  <a:cubicBezTo>
                    <a:pt x="576" y="4"/>
                    <a:pt x="580" y="0"/>
                    <a:pt x="584" y="0"/>
                  </a:cubicBezTo>
                  <a:close/>
                </a:path>
              </a:pathLst>
            </a:custGeom>
            <a:solidFill>
              <a:srgbClr val="000000"/>
            </a:solidFill>
            <a:ln w="17463" cap="flat">
              <a:solidFill>
                <a:srgbClr val="000000"/>
              </a:solidFill>
              <a:prstDash val="solid"/>
              <a:bevel/>
            </a:ln>
          </p:spPr>
          <p:txBody>
            <a:bodyPr/>
            <a:lstStyle/>
            <a:p>
              <a:endParaRPr lang="zh-CN" altLang="en-US"/>
            </a:p>
          </p:txBody>
        </p:sp>
        <p:sp>
          <p:nvSpPr>
            <p:cNvPr id="130107" name="Freeform 62"/>
            <p:cNvSpPr>
              <a:spLocks noEditPoints="1"/>
            </p:cNvSpPr>
            <p:nvPr/>
          </p:nvSpPr>
          <p:spPr bwMode="auto">
            <a:xfrm>
              <a:off x="914" y="2241"/>
              <a:ext cx="3258" cy="385"/>
            </a:xfrm>
            <a:custGeom>
              <a:avLst/>
              <a:gdLst>
                <a:gd name="T0" fmla="*/ 1 w 4929"/>
                <a:gd name="T1" fmla="*/ 1 h 583"/>
                <a:gd name="T2" fmla="*/ 1 w 4929"/>
                <a:gd name="T3" fmla="*/ 1 h 583"/>
                <a:gd name="T4" fmla="*/ 1 w 4929"/>
                <a:gd name="T5" fmla="*/ 1 h 583"/>
                <a:gd name="T6" fmla="*/ 1 w 4929"/>
                <a:gd name="T7" fmla="*/ 1 h 583"/>
                <a:gd name="T8" fmla="*/ 1 w 4929"/>
                <a:gd name="T9" fmla="*/ 1 h 583"/>
                <a:gd name="T10" fmla="*/ 1 w 4929"/>
                <a:gd name="T11" fmla="*/ 1 h 583"/>
                <a:gd name="T12" fmla="*/ 1 w 4929"/>
                <a:gd name="T13" fmla="*/ 1 h 583"/>
                <a:gd name="T14" fmla="*/ 1 w 4929"/>
                <a:gd name="T15" fmla="*/ 1 h 583"/>
                <a:gd name="T16" fmla="*/ 1 w 4929"/>
                <a:gd name="T17" fmla="*/ 1 h 583"/>
                <a:gd name="T18" fmla="*/ 1 w 4929"/>
                <a:gd name="T19" fmla="*/ 1 h 583"/>
                <a:gd name="T20" fmla="*/ 1 w 4929"/>
                <a:gd name="T21" fmla="*/ 1 h 583"/>
                <a:gd name="T22" fmla="*/ 1 w 4929"/>
                <a:gd name="T23" fmla="*/ 1 h 583"/>
                <a:gd name="T24" fmla="*/ 1 w 4929"/>
                <a:gd name="T25" fmla="*/ 1 h 583"/>
                <a:gd name="T26" fmla="*/ 1 w 4929"/>
                <a:gd name="T27" fmla="*/ 1 h 583"/>
                <a:gd name="T28" fmla="*/ 1 w 4929"/>
                <a:gd name="T29" fmla="*/ 1 h 583"/>
                <a:gd name="T30" fmla="*/ 1 w 4929"/>
                <a:gd name="T31" fmla="*/ 1 h 583"/>
                <a:gd name="T32" fmla="*/ 1 w 4929"/>
                <a:gd name="T33" fmla="*/ 1 h 583"/>
                <a:gd name="T34" fmla="*/ 1 w 4929"/>
                <a:gd name="T35" fmla="*/ 1 h 583"/>
                <a:gd name="T36" fmla="*/ 1 w 4929"/>
                <a:gd name="T37" fmla="*/ 1 h 583"/>
                <a:gd name="T38" fmla="*/ 1 w 4929"/>
                <a:gd name="T39" fmla="*/ 1 h 583"/>
                <a:gd name="T40" fmla="*/ 1 w 4929"/>
                <a:gd name="T41" fmla="*/ 1 h 583"/>
                <a:gd name="T42" fmla="*/ 1 w 4929"/>
                <a:gd name="T43" fmla="*/ 1 h 583"/>
                <a:gd name="T44" fmla="*/ 1 w 4929"/>
                <a:gd name="T45" fmla="*/ 1 h 583"/>
                <a:gd name="T46" fmla="*/ 1 w 4929"/>
                <a:gd name="T47" fmla="*/ 1 h 583"/>
                <a:gd name="T48" fmla="*/ 1 w 4929"/>
                <a:gd name="T49" fmla="*/ 1 h 583"/>
                <a:gd name="T50" fmla="*/ 1 w 4929"/>
                <a:gd name="T51" fmla="*/ 1 h 583"/>
                <a:gd name="T52" fmla="*/ 1 w 4929"/>
                <a:gd name="T53" fmla="*/ 1 h 583"/>
                <a:gd name="T54" fmla="*/ 1 w 4929"/>
                <a:gd name="T55" fmla="*/ 1 h 583"/>
                <a:gd name="T56" fmla="*/ 1 w 4929"/>
                <a:gd name="T57" fmla="*/ 1 h 583"/>
                <a:gd name="T58" fmla="*/ 1 w 4929"/>
                <a:gd name="T59" fmla="*/ 1 h 583"/>
                <a:gd name="T60" fmla="*/ 1 w 4929"/>
                <a:gd name="T61" fmla="*/ 1 h 583"/>
                <a:gd name="T62" fmla="*/ 1 w 4929"/>
                <a:gd name="T63" fmla="*/ 1 h 583"/>
                <a:gd name="T64" fmla="*/ 1 w 4929"/>
                <a:gd name="T65" fmla="*/ 1 h 583"/>
                <a:gd name="T66" fmla="*/ 1 w 4929"/>
                <a:gd name="T67" fmla="*/ 1 h 583"/>
                <a:gd name="T68" fmla="*/ 1 w 4929"/>
                <a:gd name="T69" fmla="*/ 1 h 583"/>
                <a:gd name="T70" fmla="*/ 1 w 4929"/>
                <a:gd name="T71" fmla="*/ 1 h 583"/>
                <a:gd name="T72" fmla="*/ 1 w 4929"/>
                <a:gd name="T73" fmla="*/ 1 h 583"/>
                <a:gd name="T74" fmla="*/ 1 w 4929"/>
                <a:gd name="T75" fmla="*/ 1 h 583"/>
                <a:gd name="T76" fmla="*/ 1 w 4929"/>
                <a:gd name="T77" fmla="*/ 1 h 583"/>
                <a:gd name="T78" fmla="*/ 1 w 4929"/>
                <a:gd name="T79" fmla="*/ 1 h 583"/>
                <a:gd name="T80" fmla="*/ 1 w 4929"/>
                <a:gd name="T81" fmla="*/ 1 h 583"/>
                <a:gd name="T82" fmla="*/ 1 w 4929"/>
                <a:gd name="T83" fmla="*/ 1 h 583"/>
                <a:gd name="T84" fmla="*/ 1 w 4929"/>
                <a:gd name="T85" fmla="*/ 1 h 583"/>
                <a:gd name="T86" fmla="*/ 1 w 4929"/>
                <a:gd name="T87" fmla="*/ 1 h 583"/>
                <a:gd name="T88" fmla="*/ 1 w 4929"/>
                <a:gd name="T89" fmla="*/ 1 h 583"/>
                <a:gd name="T90" fmla="*/ 1 w 4929"/>
                <a:gd name="T91" fmla="*/ 1 h 583"/>
                <a:gd name="T92" fmla="*/ 1 w 4929"/>
                <a:gd name="T93" fmla="*/ 1 h 583"/>
                <a:gd name="T94" fmla="*/ 1 w 4929"/>
                <a:gd name="T95" fmla="*/ 1 h 583"/>
                <a:gd name="T96" fmla="*/ 1 w 4929"/>
                <a:gd name="T97" fmla="*/ 1 h 583"/>
                <a:gd name="T98" fmla="*/ 1 w 4929"/>
                <a:gd name="T99" fmla="*/ 1 h 583"/>
                <a:gd name="T100" fmla="*/ 1 w 4929"/>
                <a:gd name="T101" fmla="*/ 1 h 583"/>
                <a:gd name="T102" fmla="*/ 0 w 4929"/>
                <a:gd name="T103" fmla="*/ 1 h 583"/>
                <a:gd name="T104" fmla="*/ 1 w 4929"/>
                <a:gd name="T105" fmla="*/ 1 h 583"/>
                <a:gd name="T106" fmla="*/ 1 w 4929"/>
                <a:gd name="T107" fmla="*/ 1 h 583"/>
                <a:gd name="T108" fmla="*/ 1 w 4929"/>
                <a:gd name="T109" fmla="*/ 1 h 583"/>
                <a:gd name="T110" fmla="*/ 1 w 4929"/>
                <a:gd name="T111" fmla="*/ 1 h 583"/>
                <a:gd name="T112" fmla="*/ 1 w 4929"/>
                <a:gd name="T113" fmla="*/ 1 h 583"/>
                <a:gd name="T114" fmla="*/ 1 w 4929"/>
                <a:gd name="T115" fmla="*/ 1 h 5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929"/>
                <a:gd name="T175" fmla="*/ 0 h 583"/>
                <a:gd name="T176" fmla="*/ 4929 w 4929"/>
                <a:gd name="T177" fmla="*/ 583 h 5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929" h="583">
                  <a:moveTo>
                    <a:pt x="4921" y="16"/>
                  </a:moveTo>
                  <a:lnTo>
                    <a:pt x="4873" y="16"/>
                  </a:lnTo>
                  <a:cubicBezTo>
                    <a:pt x="4869" y="16"/>
                    <a:pt x="4865" y="13"/>
                    <a:pt x="4865" y="8"/>
                  </a:cubicBezTo>
                  <a:cubicBezTo>
                    <a:pt x="4865" y="4"/>
                    <a:pt x="4869" y="0"/>
                    <a:pt x="4873" y="0"/>
                  </a:cubicBezTo>
                  <a:lnTo>
                    <a:pt x="4921" y="0"/>
                  </a:lnTo>
                  <a:cubicBezTo>
                    <a:pt x="4926" y="0"/>
                    <a:pt x="4929" y="4"/>
                    <a:pt x="4929" y="8"/>
                  </a:cubicBezTo>
                  <a:cubicBezTo>
                    <a:pt x="4929" y="13"/>
                    <a:pt x="4926" y="16"/>
                    <a:pt x="4921" y="16"/>
                  </a:cubicBezTo>
                  <a:close/>
                  <a:moveTo>
                    <a:pt x="4825" y="16"/>
                  </a:moveTo>
                  <a:lnTo>
                    <a:pt x="4777" y="16"/>
                  </a:lnTo>
                  <a:cubicBezTo>
                    <a:pt x="4773" y="16"/>
                    <a:pt x="4769" y="13"/>
                    <a:pt x="4769" y="8"/>
                  </a:cubicBezTo>
                  <a:cubicBezTo>
                    <a:pt x="4769" y="4"/>
                    <a:pt x="4773" y="0"/>
                    <a:pt x="4777" y="0"/>
                  </a:cubicBezTo>
                  <a:lnTo>
                    <a:pt x="4825" y="0"/>
                  </a:lnTo>
                  <a:cubicBezTo>
                    <a:pt x="4830" y="0"/>
                    <a:pt x="4833" y="4"/>
                    <a:pt x="4833" y="8"/>
                  </a:cubicBezTo>
                  <a:cubicBezTo>
                    <a:pt x="4833" y="13"/>
                    <a:pt x="4830" y="16"/>
                    <a:pt x="4825" y="16"/>
                  </a:cubicBezTo>
                  <a:close/>
                  <a:moveTo>
                    <a:pt x="4729" y="16"/>
                  </a:moveTo>
                  <a:lnTo>
                    <a:pt x="4681" y="16"/>
                  </a:lnTo>
                  <a:cubicBezTo>
                    <a:pt x="4677" y="16"/>
                    <a:pt x="4673" y="13"/>
                    <a:pt x="4673" y="8"/>
                  </a:cubicBezTo>
                  <a:cubicBezTo>
                    <a:pt x="4673" y="4"/>
                    <a:pt x="4677" y="0"/>
                    <a:pt x="4681" y="0"/>
                  </a:cubicBezTo>
                  <a:lnTo>
                    <a:pt x="4729" y="0"/>
                  </a:lnTo>
                  <a:cubicBezTo>
                    <a:pt x="4734" y="0"/>
                    <a:pt x="4737" y="4"/>
                    <a:pt x="4737" y="8"/>
                  </a:cubicBezTo>
                  <a:cubicBezTo>
                    <a:pt x="4737" y="13"/>
                    <a:pt x="4734" y="16"/>
                    <a:pt x="4729" y="16"/>
                  </a:cubicBezTo>
                  <a:close/>
                  <a:moveTo>
                    <a:pt x="4633" y="16"/>
                  </a:moveTo>
                  <a:lnTo>
                    <a:pt x="4585" y="16"/>
                  </a:lnTo>
                  <a:cubicBezTo>
                    <a:pt x="4581" y="16"/>
                    <a:pt x="4577" y="13"/>
                    <a:pt x="4577" y="8"/>
                  </a:cubicBezTo>
                  <a:cubicBezTo>
                    <a:pt x="4577" y="4"/>
                    <a:pt x="4581" y="0"/>
                    <a:pt x="4585" y="0"/>
                  </a:cubicBezTo>
                  <a:lnTo>
                    <a:pt x="4633" y="0"/>
                  </a:lnTo>
                  <a:cubicBezTo>
                    <a:pt x="4638" y="0"/>
                    <a:pt x="4641" y="4"/>
                    <a:pt x="4641" y="8"/>
                  </a:cubicBezTo>
                  <a:cubicBezTo>
                    <a:pt x="4641" y="13"/>
                    <a:pt x="4638" y="16"/>
                    <a:pt x="4633" y="16"/>
                  </a:cubicBezTo>
                  <a:close/>
                  <a:moveTo>
                    <a:pt x="4537" y="16"/>
                  </a:moveTo>
                  <a:lnTo>
                    <a:pt x="4489" y="16"/>
                  </a:lnTo>
                  <a:cubicBezTo>
                    <a:pt x="4485" y="16"/>
                    <a:pt x="4481" y="13"/>
                    <a:pt x="4481" y="8"/>
                  </a:cubicBezTo>
                  <a:cubicBezTo>
                    <a:pt x="4481" y="4"/>
                    <a:pt x="4485" y="0"/>
                    <a:pt x="4489" y="0"/>
                  </a:cubicBezTo>
                  <a:lnTo>
                    <a:pt x="4537" y="0"/>
                  </a:lnTo>
                  <a:cubicBezTo>
                    <a:pt x="4542" y="0"/>
                    <a:pt x="4545" y="4"/>
                    <a:pt x="4545" y="8"/>
                  </a:cubicBezTo>
                  <a:cubicBezTo>
                    <a:pt x="4545" y="13"/>
                    <a:pt x="4542" y="16"/>
                    <a:pt x="4537" y="16"/>
                  </a:cubicBezTo>
                  <a:close/>
                  <a:moveTo>
                    <a:pt x="4441" y="16"/>
                  </a:moveTo>
                  <a:lnTo>
                    <a:pt x="4393" y="16"/>
                  </a:lnTo>
                  <a:cubicBezTo>
                    <a:pt x="4389" y="16"/>
                    <a:pt x="4385" y="13"/>
                    <a:pt x="4385" y="8"/>
                  </a:cubicBezTo>
                  <a:cubicBezTo>
                    <a:pt x="4385" y="4"/>
                    <a:pt x="4389" y="0"/>
                    <a:pt x="4393" y="0"/>
                  </a:cubicBezTo>
                  <a:lnTo>
                    <a:pt x="4441" y="0"/>
                  </a:lnTo>
                  <a:cubicBezTo>
                    <a:pt x="4446" y="0"/>
                    <a:pt x="4449" y="4"/>
                    <a:pt x="4449" y="8"/>
                  </a:cubicBezTo>
                  <a:cubicBezTo>
                    <a:pt x="4449" y="13"/>
                    <a:pt x="4446" y="16"/>
                    <a:pt x="4441" y="16"/>
                  </a:cubicBezTo>
                  <a:close/>
                  <a:moveTo>
                    <a:pt x="4345" y="16"/>
                  </a:moveTo>
                  <a:lnTo>
                    <a:pt x="4297" y="16"/>
                  </a:lnTo>
                  <a:cubicBezTo>
                    <a:pt x="4293" y="16"/>
                    <a:pt x="4289" y="13"/>
                    <a:pt x="4289" y="8"/>
                  </a:cubicBezTo>
                  <a:cubicBezTo>
                    <a:pt x="4289" y="4"/>
                    <a:pt x="4293" y="0"/>
                    <a:pt x="4297" y="0"/>
                  </a:cubicBezTo>
                  <a:lnTo>
                    <a:pt x="4345" y="0"/>
                  </a:lnTo>
                  <a:cubicBezTo>
                    <a:pt x="4350" y="0"/>
                    <a:pt x="4353" y="4"/>
                    <a:pt x="4353" y="8"/>
                  </a:cubicBezTo>
                  <a:cubicBezTo>
                    <a:pt x="4353" y="13"/>
                    <a:pt x="4350" y="16"/>
                    <a:pt x="4345" y="16"/>
                  </a:cubicBezTo>
                  <a:close/>
                  <a:moveTo>
                    <a:pt x="4249" y="16"/>
                  </a:moveTo>
                  <a:lnTo>
                    <a:pt x="4201" y="16"/>
                  </a:lnTo>
                  <a:cubicBezTo>
                    <a:pt x="4197" y="16"/>
                    <a:pt x="4193" y="13"/>
                    <a:pt x="4193" y="8"/>
                  </a:cubicBezTo>
                  <a:cubicBezTo>
                    <a:pt x="4193" y="4"/>
                    <a:pt x="4197" y="0"/>
                    <a:pt x="4201" y="0"/>
                  </a:cubicBezTo>
                  <a:lnTo>
                    <a:pt x="4249" y="0"/>
                  </a:lnTo>
                  <a:cubicBezTo>
                    <a:pt x="4254" y="0"/>
                    <a:pt x="4257" y="4"/>
                    <a:pt x="4257" y="8"/>
                  </a:cubicBezTo>
                  <a:cubicBezTo>
                    <a:pt x="4257" y="13"/>
                    <a:pt x="4254" y="16"/>
                    <a:pt x="4249" y="16"/>
                  </a:cubicBezTo>
                  <a:close/>
                  <a:moveTo>
                    <a:pt x="4153" y="16"/>
                  </a:moveTo>
                  <a:lnTo>
                    <a:pt x="4105" y="16"/>
                  </a:lnTo>
                  <a:cubicBezTo>
                    <a:pt x="4101" y="16"/>
                    <a:pt x="4097" y="13"/>
                    <a:pt x="4097" y="8"/>
                  </a:cubicBezTo>
                  <a:cubicBezTo>
                    <a:pt x="4097" y="4"/>
                    <a:pt x="4101" y="0"/>
                    <a:pt x="4105" y="0"/>
                  </a:cubicBezTo>
                  <a:lnTo>
                    <a:pt x="4153" y="0"/>
                  </a:lnTo>
                  <a:cubicBezTo>
                    <a:pt x="4158" y="0"/>
                    <a:pt x="4161" y="4"/>
                    <a:pt x="4161" y="8"/>
                  </a:cubicBezTo>
                  <a:cubicBezTo>
                    <a:pt x="4161" y="13"/>
                    <a:pt x="4158" y="16"/>
                    <a:pt x="4153" y="16"/>
                  </a:cubicBezTo>
                  <a:close/>
                  <a:moveTo>
                    <a:pt x="4057" y="16"/>
                  </a:moveTo>
                  <a:lnTo>
                    <a:pt x="4009" y="16"/>
                  </a:lnTo>
                  <a:cubicBezTo>
                    <a:pt x="4005" y="16"/>
                    <a:pt x="4001" y="13"/>
                    <a:pt x="4001" y="8"/>
                  </a:cubicBezTo>
                  <a:cubicBezTo>
                    <a:pt x="4001" y="4"/>
                    <a:pt x="4005" y="0"/>
                    <a:pt x="4009" y="0"/>
                  </a:cubicBezTo>
                  <a:lnTo>
                    <a:pt x="4057" y="0"/>
                  </a:lnTo>
                  <a:cubicBezTo>
                    <a:pt x="4062" y="0"/>
                    <a:pt x="4065" y="4"/>
                    <a:pt x="4065" y="8"/>
                  </a:cubicBezTo>
                  <a:cubicBezTo>
                    <a:pt x="4065" y="13"/>
                    <a:pt x="4062" y="16"/>
                    <a:pt x="4057" y="16"/>
                  </a:cubicBezTo>
                  <a:close/>
                  <a:moveTo>
                    <a:pt x="3961" y="16"/>
                  </a:moveTo>
                  <a:lnTo>
                    <a:pt x="3913" y="16"/>
                  </a:lnTo>
                  <a:cubicBezTo>
                    <a:pt x="3909" y="16"/>
                    <a:pt x="3905" y="13"/>
                    <a:pt x="3905" y="8"/>
                  </a:cubicBezTo>
                  <a:cubicBezTo>
                    <a:pt x="3905" y="4"/>
                    <a:pt x="3909" y="0"/>
                    <a:pt x="3913" y="0"/>
                  </a:cubicBezTo>
                  <a:lnTo>
                    <a:pt x="3961" y="0"/>
                  </a:lnTo>
                  <a:cubicBezTo>
                    <a:pt x="3966" y="0"/>
                    <a:pt x="3969" y="4"/>
                    <a:pt x="3969" y="8"/>
                  </a:cubicBezTo>
                  <a:cubicBezTo>
                    <a:pt x="3969" y="13"/>
                    <a:pt x="3966" y="16"/>
                    <a:pt x="3961" y="16"/>
                  </a:cubicBezTo>
                  <a:close/>
                  <a:moveTo>
                    <a:pt x="3865" y="16"/>
                  </a:moveTo>
                  <a:lnTo>
                    <a:pt x="3817" y="16"/>
                  </a:lnTo>
                  <a:cubicBezTo>
                    <a:pt x="3813" y="16"/>
                    <a:pt x="3809" y="13"/>
                    <a:pt x="3809" y="8"/>
                  </a:cubicBezTo>
                  <a:cubicBezTo>
                    <a:pt x="3809" y="4"/>
                    <a:pt x="3813" y="0"/>
                    <a:pt x="3817" y="0"/>
                  </a:cubicBezTo>
                  <a:lnTo>
                    <a:pt x="3865" y="0"/>
                  </a:lnTo>
                  <a:cubicBezTo>
                    <a:pt x="3870" y="0"/>
                    <a:pt x="3873" y="4"/>
                    <a:pt x="3873" y="8"/>
                  </a:cubicBezTo>
                  <a:cubicBezTo>
                    <a:pt x="3873" y="13"/>
                    <a:pt x="3870" y="16"/>
                    <a:pt x="3865" y="16"/>
                  </a:cubicBezTo>
                  <a:close/>
                  <a:moveTo>
                    <a:pt x="3769" y="16"/>
                  </a:moveTo>
                  <a:lnTo>
                    <a:pt x="3721" y="16"/>
                  </a:lnTo>
                  <a:cubicBezTo>
                    <a:pt x="3717" y="16"/>
                    <a:pt x="3713" y="13"/>
                    <a:pt x="3713" y="8"/>
                  </a:cubicBezTo>
                  <a:cubicBezTo>
                    <a:pt x="3713" y="4"/>
                    <a:pt x="3717" y="0"/>
                    <a:pt x="3721" y="0"/>
                  </a:cubicBezTo>
                  <a:lnTo>
                    <a:pt x="3769" y="0"/>
                  </a:lnTo>
                  <a:cubicBezTo>
                    <a:pt x="3774" y="0"/>
                    <a:pt x="3777" y="4"/>
                    <a:pt x="3777" y="8"/>
                  </a:cubicBezTo>
                  <a:cubicBezTo>
                    <a:pt x="3777" y="13"/>
                    <a:pt x="3774" y="16"/>
                    <a:pt x="3769" y="16"/>
                  </a:cubicBezTo>
                  <a:close/>
                  <a:moveTo>
                    <a:pt x="3673" y="16"/>
                  </a:moveTo>
                  <a:lnTo>
                    <a:pt x="3625" y="16"/>
                  </a:lnTo>
                  <a:cubicBezTo>
                    <a:pt x="3621" y="16"/>
                    <a:pt x="3617" y="13"/>
                    <a:pt x="3617" y="8"/>
                  </a:cubicBezTo>
                  <a:cubicBezTo>
                    <a:pt x="3617" y="4"/>
                    <a:pt x="3621" y="0"/>
                    <a:pt x="3625" y="0"/>
                  </a:cubicBezTo>
                  <a:lnTo>
                    <a:pt x="3673" y="0"/>
                  </a:lnTo>
                  <a:cubicBezTo>
                    <a:pt x="3678" y="0"/>
                    <a:pt x="3681" y="4"/>
                    <a:pt x="3681" y="8"/>
                  </a:cubicBezTo>
                  <a:cubicBezTo>
                    <a:pt x="3681" y="13"/>
                    <a:pt x="3678" y="16"/>
                    <a:pt x="3673" y="16"/>
                  </a:cubicBezTo>
                  <a:close/>
                  <a:moveTo>
                    <a:pt x="3577" y="16"/>
                  </a:moveTo>
                  <a:lnTo>
                    <a:pt x="3529" y="16"/>
                  </a:lnTo>
                  <a:cubicBezTo>
                    <a:pt x="3525" y="16"/>
                    <a:pt x="3521" y="13"/>
                    <a:pt x="3521" y="8"/>
                  </a:cubicBezTo>
                  <a:cubicBezTo>
                    <a:pt x="3521" y="4"/>
                    <a:pt x="3525" y="0"/>
                    <a:pt x="3529" y="0"/>
                  </a:cubicBezTo>
                  <a:lnTo>
                    <a:pt x="3577" y="0"/>
                  </a:lnTo>
                  <a:cubicBezTo>
                    <a:pt x="3582" y="0"/>
                    <a:pt x="3585" y="4"/>
                    <a:pt x="3585" y="8"/>
                  </a:cubicBezTo>
                  <a:cubicBezTo>
                    <a:pt x="3585" y="13"/>
                    <a:pt x="3582" y="16"/>
                    <a:pt x="3577" y="16"/>
                  </a:cubicBezTo>
                  <a:close/>
                  <a:moveTo>
                    <a:pt x="3481" y="16"/>
                  </a:moveTo>
                  <a:lnTo>
                    <a:pt x="3433" y="16"/>
                  </a:lnTo>
                  <a:cubicBezTo>
                    <a:pt x="3429" y="16"/>
                    <a:pt x="3425" y="13"/>
                    <a:pt x="3425" y="8"/>
                  </a:cubicBezTo>
                  <a:cubicBezTo>
                    <a:pt x="3425" y="4"/>
                    <a:pt x="3429" y="0"/>
                    <a:pt x="3433" y="0"/>
                  </a:cubicBezTo>
                  <a:lnTo>
                    <a:pt x="3481" y="0"/>
                  </a:lnTo>
                  <a:cubicBezTo>
                    <a:pt x="3486" y="0"/>
                    <a:pt x="3489" y="4"/>
                    <a:pt x="3489" y="8"/>
                  </a:cubicBezTo>
                  <a:cubicBezTo>
                    <a:pt x="3489" y="13"/>
                    <a:pt x="3486" y="16"/>
                    <a:pt x="3481" y="16"/>
                  </a:cubicBezTo>
                  <a:close/>
                  <a:moveTo>
                    <a:pt x="3385" y="16"/>
                  </a:moveTo>
                  <a:lnTo>
                    <a:pt x="3337" y="16"/>
                  </a:lnTo>
                  <a:cubicBezTo>
                    <a:pt x="3333" y="16"/>
                    <a:pt x="3329" y="13"/>
                    <a:pt x="3329" y="8"/>
                  </a:cubicBezTo>
                  <a:cubicBezTo>
                    <a:pt x="3329" y="4"/>
                    <a:pt x="3333" y="0"/>
                    <a:pt x="3337" y="0"/>
                  </a:cubicBezTo>
                  <a:lnTo>
                    <a:pt x="3385" y="0"/>
                  </a:lnTo>
                  <a:cubicBezTo>
                    <a:pt x="3390" y="0"/>
                    <a:pt x="3393" y="4"/>
                    <a:pt x="3393" y="8"/>
                  </a:cubicBezTo>
                  <a:cubicBezTo>
                    <a:pt x="3393" y="13"/>
                    <a:pt x="3390" y="16"/>
                    <a:pt x="3385" y="16"/>
                  </a:cubicBezTo>
                  <a:close/>
                  <a:moveTo>
                    <a:pt x="3289" y="16"/>
                  </a:moveTo>
                  <a:lnTo>
                    <a:pt x="3241" y="16"/>
                  </a:lnTo>
                  <a:cubicBezTo>
                    <a:pt x="3237" y="16"/>
                    <a:pt x="3233" y="13"/>
                    <a:pt x="3233" y="8"/>
                  </a:cubicBezTo>
                  <a:cubicBezTo>
                    <a:pt x="3233" y="4"/>
                    <a:pt x="3237" y="0"/>
                    <a:pt x="3241" y="0"/>
                  </a:cubicBezTo>
                  <a:lnTo>
                    <a:pt x="3289" y="0"/>
                  </a:lnTo>
                  <a:cubicBezTo>
                    <a:pt x="3294" y="0"/>
                    <a:pt x="3297" y="4"/>
                    <a:pt x="3297" y="8"/>
                  </a:cubicBezTo>
                  <a:cubicBezTo>
                    <a:pt x="3297" y="13"/>
                    <a:pt x="3294" y="16"/>
                    <a:pt x="3289" y="16"/>
                  </a:cubicBezTo>
                  <a:close/>
                  <a:moveTo>
                    <a:pt x="3193" y="16"/>
                  </a:moveTo>
                  <a:lnTo>
                    <a:pt x="3145" y="16"/>
                  </a:lnTo>
                  <a:cubicBezTo>
                    <a:pt x="3141" y="16"/>
                    <a:pt x="3137" y="13"/>
                    <a:pt x="3137" y="8"/>
                  </a:cubicBezTo>
                  <a:cubicBezTo>
                    <a:pt x="3137" y="4"/>
                    <a:pt x="3141" y="0"/>
                    <a:pt x="3145" y="0"/>
                  </a:cubicBezTo>
                  <a:lnTo>
                    <a:pt x="3193" y="0"/>
                  </a:lnTo>
                  <a:cubicBezTo>
                    <a:pt x="3198" y="0"/>
                    <a:pt x="3201" y="4"/>
                    <a:pt x="3201" y="8"/>
                  </a:cubicBezTo>
                  <a:cubicBezTo>
                    <a:pt x="3201" y="13"/>
                    <a:pt x="3198" y="16"/>
                    <a:pt x="3193" y="16"/>
                  </a:cubicBezTo>
                  <a:close/>
                  <a:moveTo>
                    <a:pt x="3097" y="16"/>
                  </a:moveTo>
                  <a:lnTo>
                    <a:pt x="3049" y="16"/>
                  </a:lnTo>
                  <a:cubicBezTo>
                    <a:pt x="3045" y="16"/>
                    <a:pt x="3041" y="13"/>
                    <a:pt x="3041" y="8"/>
                  </a:cubicBezTo>
                  <a:cubicBezTo>
                    <a:pt x="3041" y="4"/>
                    <a:pt x="3045" y="0"/>
                    <a:pt x="3049" y="0"/>
                  </a:cubicBezTo>
                  <a:lnTo>
                    <a:pt x="3097" y="0"/>
                  </a:lnTo>
                  <a:cubicBezTo>
                    <a:pt x="3102" y="0"/>
                    <a:pt x="3105" y="4"/>
                    <a:pt x="3105" y="8"/>
                  </a:cubicBezTo>
                  <a:cubicBezTo>
                    <a:pt x="3105" y="13"/>
                    <a:pt x="3102" y="16"/>
                    <a:pt x="3097" y="16"/>
                  </a:cubicBezTo>
                  <a:close/>
                  <a:moveTo>
                    <a:pt x="3001" y="16"/>
                  </a:moveTo>
                  <a:lnTo>
                    <a:pt x="2953" y="16"/>
                  </a:lnTo>
                  <a:cubicBezTo>
                    <a:pt x="2949" y="16"/>
                    <a:pt x="2945" y="13"/>
                    <a:pt x="2945" y="8"/>
                  </a:cubicBezTo>
                  <a:cubicBezTo>
                    <a:pt x="2945" y="4"/>
                    <a:pt x="2949" y="0"/>
                    <a:pt x="2953" y="0"/>
                  </a:cubicBezTo>
                  <a:lnTo>
                    <a:pt x="3001" y="0"/>
                  </a:lnTo>
                  <a:cubicBezTo>
                    <a:pt x="3006" y="0"/>
                    <a:pt x="3009" y="4"/>
                    <a:pt x="3009" y="8"/>
                  </a:cubicBezTo>
                  <a:cubicBezTo>
                    <a:pt x="3009" y="13"/>
                    <a:pt x="3006" y="16"/>
                    <a:pt x="3001" y="16"/>
                  </a:cubicBezTo>
                  <a:close/>
                  <a:moveTo>
                    <a:pt x="2905" y="16"/>
                  </a:moveTo>
                  <a:lnTo>
                    <a:pt x="2857" y="16"/>
                  </a:lnTo>
                  <a:cubicBezTo>
                    <a:pt x="2853" y="16"/>
                    <a:pt x="2849" y="13"/>
                    <a:pt x="2849" y="8"/>
                  </a:cubicBezTo>
                  <a:cubicBezTo>
                    <a:pt x="2849" y="4"/>
                    <a:pt x="2853" y="0"/>
                    <a:pt x="2857" y="0"/>
                  </a:cubicBezTo>
                  <a:lnTo>
                    <a:pt x="2905" y="0"/>
                  </a:lnTo>
                  <a:cubicBezTo>
                    <a:pt x="2910" y="0"/>
                    <a:pt x="2913" y="4"/>
                    <a:pt x="2913" y="8"/>
                  </a:cubicBezTo>
                  <a:cubicBezTo>
                    <a:pt x="2913" y="13"/>
                    <a:pt x="2910" y="16"/>
                    <a:pt x="2905" y="16"/>
                  </a:cubicBezTo>
                  <a:close/>
                  <a:moveTo>
                    <a:pt x="2809" y="16"/>
                  </a:moveTo>
                  <a:lnTo>
                    <a:pt x="2761" y="16"/>
                  </a:lnTo>
                  <a:cubicBezTo>
                    <a:pt x="2757" y="16"/>
                    <a:pt x="2753" y="13"/>
                    <a:pt x="2753" y="8"/>
                  </a:cubicBezTo>
                  <a:cubicBezTo>
                    <a:pt x="2753" y="4"/>
                    <a:pt x="2757" y="0"/>
                    <a:pt x="2761" y="0"/>
                  </a:cubicBezTo>
                  <a:lnTo>
                    <a:pt x="2809" y="0"/>
                  </a:lnTo>
                  <a:cubicBezTo>
                    <a:pt x="2814" y="0"/>
                    <a:pt x="2817" y="4"/>
                    <a:pt x="2817" y="8"/>
                  </a:cubicBezTo>
                  <a:cubicBezTo>
                    <a:pt x="2817" y="13"/>
                    <a:pt x="2814" y="16"/>
                    <a:pt x="2809" y="16"/>
                  </a:cubicBezTo>
                  <a:close/>
                  <a:moveTo>
                    <a:pt x="2713" y="16"/>
                  </a:moveTo>
                  <a:lnTo>
                    <a:pt x="2665" y="16"/>
                  </a:lnTo>
                  <a:cubicBezTo>
                    <a:pt x="2661" y="16"/>
                    <a:pt x="2657" y="13"/>
                    <a:pt x="2657" y="8"/>
                  </a:cubicBezTo>
                  <a:cubicBezTo>
                    <a:pt x="2657" y="4"/>
                    <a:pt x="2661" y="0"/>
                    <a:pt x="2665" y="0"/>
                  </a:cubicBezTo>
                  <a:lnTo>
                    <a:pt x="2713" y="0"/>
                  </a:lnTo>
                  <a:cubicBezTo>
                    <a:pt x="2718" y="0"/>
                    <a:pt x="2721" y="4"/>
                    <a:pt x="2721" y="8"/>
                  </a:cubicBezTo>
                  <a:cubicBezTo>
                    <a:pt x="2721" y="13"/>
                    <a:pt x="2718" y="16"/>
                    <a:pt x="2713" y="16"/>
                  </a:cubicBezTo>
                  <a:close/>
                  <a:moveTo>
                    <a:pt x="2617" y="16"/>
                  </a:moveTo>
                  <a:lnTo>
                    <a:pt x="2569" y="16"/>
                  </a:lnTo>
                  <a:cubicBezTo>
                    <a:pt x="2565" y="16"/>
                    <a:pt x="2561" y="13"/>
                    <a:pt x="2561" y="8"/>
                  </a:cubicBezTo>
                  <a:cubicBezTo>
                    <a:pt x="2561" y="4"/>
                    <a:pt x="2565" y="0"/>
                    <a:pt x="2569" y="0"/>
                  </a:cubicBezTo>
                  <a:lnTo>
                    <a:pt x="2617" y="0"/>
                  </a:lnTo>
                  <a:cubicBezTo>
                    <a:pt x="2622" y="0"/>
                    <a:pt x="2625" y="4"/>
                    <a:pt x="2625" y="8"/>
                  </a:cubicBezTo>
                  <a:cubicBezTo>
                    <a:pt x="2625" y="13"/>
                    <a:pt x="2622" y="16"/>
                    <a:pt x="2617" y="16"/>
                  </a:cubicBezTo>
                  <a:close/>
                  <a:moveTo>
                    <a:pt x="2521" y="16"/>
                  </a:moveTo>
                  <a:lnTo>
                    <a:pt x="2473" y="16"/>
                  </a:lnTo>
                  <a:cubicBezTo>
                    <a:pt x="2469" y="16"/>
                    <a:pt x="2465" y="13"/>
                    <a:pt x="2465" y="8"/>
                  </a:cubicBezTo>
                  <a:cubicBezTo>
                    <a:pt x="2465" y="4"/>
                    <a:pt x="2469" y="0"/>
                    <a:pt x="2473" y="0"/>
                  </a:cubicBezTo>
                  <a:lnTo>
                    <a:pt x="2521" y="0"/>
                  </a:lnTo>
                  <a:cubicBezTo>
                    <a:pt x="2526" y="0"/>
                    <a:pt x="2529" y="4"/>
                    <a:pt x="2529" y="8"/>
                  </a:cubicBezTo>
                  <a:cubicBezTo>
                    <a:pt x="2529" y="13"/>
                    <a:pt x="2526" y="16"/>
                    <a:pt x="2521" y="16"/>
                  </a:cubicBezTo>
                  <a:close/>
                  <a:moveTo>
                    <a:pt x="2425" y="16"/>
                  </a:moveTo>
                  <a:lnTo>
                    <a:pt x="2377" y="16"/>
                  </a:lnTo>
                  <a:cubicBezTo>
                    <a:pt x="2373" y="16"/>
                    <a:pt x="2369" y="13"/>
                    <a:pt x="2369" y="8"/>
                  </a:cubicBezTo>
                  <a:cubicBezTo>
                    <a:pt x="2369" y="4"/>
                    <a:pt x="2373" y="0"/>
                    <a:pt x="2377" y="0"/>
                  </a:cubicBezTo>
                  <a:lnTo>
                    <a:pt x="2425" y="0"/>
                  </a:lnTo>
                  <a:cubicBezTo>
                    <a:pt x="2430" y="0"/>
                    <a:pt x="2433" y="4"/>
                    <a:pt x="2433" y="8"/>
                  </a:cubicBezTo>
                  <a:cubicBezTo>
                    <a:pt x="2433" y="13"/>
                    <a:pt x="2430" y="16"/>
                    <a:pt x="2425" y="16"/>
                  </a:cubicBezTo>
                  <a:close/>
                  <a:moveTo>
                    <a:pt x="2329" y="16"/>
                  </a:moveTo>
                  <a:lnTo>
                    <a:pt x="2281" y="16"/>
                  </a:lnTo>
                  <a:cubicBezTo>
                    <a:pt x="2277" y="16"/>
                    <a:pt x="2273" y="13"/>
                    <a:pt x="2273" y="8"/>
                  </a:cubicBezTo>
                  <a:cubicBezTo>
                    <a:pt x="2273" y="4"/>
                    <a:pt x="2277" y="0"/>
                    <a:pt x="2281" y="0"/>
                  </a:cubicBezTo>
                  <a:lnTo>
                    <a:pt x="2329" y="0"/>
                  </a:lnTo>
                  <a:cubicBezTo>
                    <a:pt x="2334" y="0"/>
                    <a:pt x="2337" y="4"/>
                    <a:pt x="2337" y="8"/>
                  </a:cubicBezTo>
                  <a:cubicBezTo>
                    <a:pt x="2337" y="13"/>
                    <a:pt x="2334" y="16"/>
                    <a:pt x="2329" y="16"/>
                  </a:cubicBezTo>
                  <a:close/>
                  <a:moveTo>
                    <a:pt x="2233" y="16"/>
                  </a:moveTo>
                  <a:lnTo>
                    <a:pt x="2185" y="16"/>
                  </a:lnTo>
                  <a:cubicBezTo>
                    <a:pt x="2181" y="16"/>
                    <a:pt x="2177" y="13"/>
                    <a:pt x="2177" y="8"/>
                  </a:cubicBezTo>
                  <a:cubicBezTo>
                    <a:pt x="2177" y="4"/>
                    <a:pt x="2181" y="0"/>
                    <a:pt x="2185" y="0"/>
                  </a:cubicBezTo>
                  <a:lnTo>
                    <a:pt x="2233" y="0"/>
                  </a:lnTo>
                  <a:cubicBezTo>
                    <a:pt x="2238" y="0"/>
                    <a:pt x="2241" y="4"/>
                    <a:pt x="2241" y="8"/>
                  </a:cubicBezTo>
                  <a:cubicBezTo>
                    <a:pt x="2241" y="13"/>
                    <a:pt x="2238" y="16"/>
                    <a:pt x="2233" y="16"/>
                  </a:cubicBezTo>
                  <a:close/>
                  <a:moveTo>
                    <a:pt x="2137" y="16"/>
                  </a:moveTo>
                  <a:lnTo>
                    <a:pt x="2089" y="16"/>
                  </a:lnTo>
                  <a:cubicBezTo>
                    <a:pt x="2085" y="16"/>
                    <a:pt x="2081" y="13"/>
                    <a:pt x="2081" y="8"/>
                  </a:cubicBezTo>
                  <a:cubicBezTo>
                    <a:pt x="2081" y="4"/>
                    <a:pt x="2085" y="0"/>
                    <a:pt x="2089" y="0"/>
                  </a:cubicBezTo>
                  <a:lnTo>
                    <a:pt x="2137" y="0"/>
                  </a:lnTo>
                  <a:cubicBezTo>
                    <a:pt x="2142" y="0"/>
                    <a:pt x="2145" y="4"/>
                    <a:pt x="2145" y="8"/>
                  </a:cubicBezTo>
                  <a:cubicBezTo>
                    <a:pt x="2145" y="13"/>
                    <a:pt x="2142" y="16"/>
                    <a:pt x="2137" y="16"/>
                  </a:cubicBezTo>
                  <a:close/>
                  <a:moveTo>
                    <a:pt x="2041" y="16"/>
                  </a:moveTo>
                  <a:lnTo>
                    <a:pt x="1993" y="16"/>
                  </a:lnTo>
                  <a:cubicBezTo>
                    <a:pt x="1989" y="16"/>
                    <a:pt x="1985" y="13"/>
                    <a:pt x="1985" y="8"/>
                  </a:cubicBezTo>
                  <a:cubicBezTo>
                    <a:pt x="1985" y="4"/>
                    <a:pt x="1989" y="0"/>
                    <a:pt x="1993" y="0"/>
                  </a:cubicBezTo>
                  <a:lnTo>
                    <a:pt x="2041" y="0"/>
                  </a:lnTo>
                  <a:cubicBezTo>
                    <a:pt x="2046" y="0"/>
                    <a:pt x="2049" y="4"/>
                    <a:pt x="2049" y="8"/>
                  </a:cubicBezTo>
                  <a:cubicBezTo>
                    <a:pt x="2049" y="13"/>
                    <a:pt x="2046" y="16"/>
                    <a:pt x="2041" y="16"/>
                  </a:cubicBezTo>
                  <a:close/>
                  <a:moveTo>
                    <a:pt x="1945" y="16"/>
                  </a:moveTo>
                  <a:lnTo>
                    <a:pt x="1897" y="16"/>
                  </a:lnTo>
                  <a:cubicBezTo>
                    <a:pt x="1893" y="16"/>
                    <a:pt x="1889" y="13"/>
                    <a:pt x="1889" y="8"/>
                  </a:cubicBezTo>
                  <a:cubicBezTo>
                    <a:pt x="1889" y="4"/>
                    <a:pt x="1893" y="0"/>
                    <a:pt x="1897" y="0"/>
                  </a:cubicBezTo>
                  <a:lnTo>
                    <a:pt x="1945" y="0"/>
                  </a:lnTo>
                  <a:cubicBezTo>
                    <a:pt x="1950" y="0"/>
                    <a:pt x="1953" y="4"/>
                    <a:pt x="1953" y="8"/>
                  </a:cubicBezTo>
                  <a:cubicBezTo>
                    <a:pt x="1953" y="13"/>
                    <a:pt x="1950" y="16"/>
                    <a:pt x="1945" y="16"/>
                  </a:cubicBezTo>
                  <a:close/>
                  <a:moveTo>
                    <a:pt x="1849" y="16"/>
                  </a:moveTo>
                  <a:lnTo>
                    <a:pt x="1801" y="16"/>
                  </a:lnTo>
                  <a:cubicBezTo>
                    <a:pt x="1797" y="16"/>
                    <a:pt x="1793" y="13"/>
                    <a:pt x="1793" y="8"/>
                  </a:cubicBezTo>
                  <a:cubicBezTo>
                    <a:pt x="1793" y="4"/>
                    <a:pt x="1797" y="0"/>
                    <a:pt x="1801" y="0"/>
                  </a:cubicBezTo>
                  <a:lnTo>
                    <a:pt x="1849" y="0"/>
                  </a:lnTo>
                  <a:cubicBezTo>
                    <a:pt x="1854" y="0"/>
                    <a:pt x="1857" y="4"/>
                    <a:pt x="1857" y="8"/>
                  </a:cubicBezTo>
                  <a:cubicBezTo>
                    <a:pt x="1857" y="13"/>
                    <a:pt x="1854" y="16"/>
                    <a:pt x="1849" y="16"/>
                  </a:cubicBezTo>
                  <a:close/>
                  <a:moveTo>
                    <a:pt x="1753" y="16"/>
                  </a:moveTo>
                  <a:lnTo>
                    <a:pt x="1705" y="16"/>
                  </a:lnTo>
                  <a:cubicBezTo>
                    <a:pt x="1701" y="16"/>
                    <a:pt x="1697" y="13"/>
                    <a:pt x="1697" y="8"/>
                  </a:cubicBezTo>
                  <a:cubicBezTo>
                    <a:pt x="1697" y="4"/>
                    <a:pt x="1701" y="0"/>
                    <a:pt x="1705" y="0"/>
                  </a:cubicBezTo>
                  <a:lnTo>
                    <a:pt x="1753" y="0"/>
                  </a:lnTo>
                  <a:cubicBezTo>
                    <a:pt x="1758" y="0"/>
                    <a:pt x="1761" y="4"/>
                    <a:pt x="1761" y="8"/>
                  </a:cubicBezTo>
                  <a:cubicBezTo>
                    <a:pt x="1761" y="13"/>
                    <a:pt x="1758" y="16"/>
                    <a:pt x="1753" y="16"/>
                  </a:cubicBezTo>
                  <a:close/>
                  <a:moveTo>
                    <a:pt x="1657" y="16"/>
                  </a:moveTo>
                  <a:lnTo>
                    <a:pt x="1609" y="16"/>
                  </a:lnTo>
                  <a:cubicBezTo>
                    <a:pt x="1605" y="16"/>
                    <a:pt x="1601" y="13"/>
                    <a:pt x="1601" y="8"/>
                  </a:cubicBezTo>
                  <a:cubicBezTo>
                    <a:pt x="1601" y="4"/>
                    <a:pt x="1605" y="0"/>
                    <a:pt x="1609" y="0"/>
                  </a:cubicBezTo>
                  <a:lnTo>
                    <a:pt x="1657" y="0"/>
                  </a:lnTo>
                  <a:cubicBezTo>
                    <a:pt x="1662" y="0"/>
                    <a:pt x="1665" y="4"/>
                    <a:pt x="1665" y="8"/>
                  </a:cubicBezTo>
                  <a:cubicBezTo>
                    <a:pt x="1665" y="13"/>
                    <a:pt x="1662" y="16"/>
                    <a:pt x="1657" y="16"/>
                  </a:cubicBezTo>
                  <a:close/>
                  <a:moveTo>
                    <a:pt x="1561" y="16"/>
                  </a:moveTo>
                  <a:lnTo>
                    <a:pt x="1513" y="16"/>
                  </a:lnTo>
                  <a:cubicBezTo>
                    <a:pt x="1509" y="16"/>
                    <a:pt x="1505" y="13"/>
                    <a:pt x="1505" y="8"/>
                  </a:cubicBezTo>
                  <a:cubicBezTo>
                    <a:pt x="1505" y="4"/>
                    <a:pt x="1509" y="0"/>
                    <a:pt x="1513" y="0"/>
                  </a:cubicBezTo>
                  <a:lnTo>
                    <a:pt x="1561" y="0"/>
                  </a:lnTo>
                  <a:cubicBezTo>
                    <a:pt x="1566" y="0"/>
                    <a:pt x="1569" y="4"/>
                    <a:pt x="1569" y="8"/>
                  </a:cubicBezTo>
                  <a:cubicBezTo>
                    <a:pt x="1569" y="13"/>
                    <a:pt x="1566" y="16"/>
                    <a:pt x="1561" y="16"/>
                  </a:cubicBezTo>
                  <a:close/>
                  <a:moveTo>
                    <a:pt x="1465" y="16"/>
                  </a:moveTo>
                  <a:lnTo>
                    <a:pt x="1417" y="16"/>
                  </a:lnTo>
                  <a:cubicBezTo>
                    <a:pt x="1413" y="16"/>
                    <a:pt x="1409" y="13"/>
                    <a:pt x="1409" y="8"/>
                  </a:cubicBezTo>
                  <a:cubicBezTo>
                    <a:pt x="1409" y="4"/>
                    <a:pt x="1413" y="0"/>
                    <a:pt x="1417" y="0"/>
                  </a:cubicBezTo>
                  <a:lnTo>
                    <a:pt x="1465" y="0"/>
                  </a:lnTo>
                  <a:cubicBezTo>
                    <a:pt x="1470" y="0"/>
                    <a:pt x="1473" y="4"/>
                    <a:pt x="1473" y="8"/>
                  </a:cubicBezTo>
                  <a:cubicBezTo>
                    <a:pt x="1473" y="13"/>
                    <a:pt x="1470" y="16"/>
                    <a:pt x="1465" y="16"/>
                  </a:cubicBezTo>
                  <a:close/>
                  <a:moveTo>
                    <a:pt x="1369" y="16"/>
                  </a:moveTo>
                  <a:lnTo>
                    <a:pt x="1321" y="16"/>
                  </a:lnTo>
                  <a:cubicBezTo>
                    <a:pt x="1317" y="16"/>
                    <a:pt x="1313" y="13"/>
                    <a:pt x="1313" y="8"/>
                  </a:cubicBezTo>
                  <a:cubicBezTo>
                    <a:pt x="1313" y="4"/>
                    <a:pt x="1317" y="0"/>
                    <a:pt x="1321" y="0"/>
                  </a:cubicBezTo>
                  <a:lnTo>
                    <a:pt x="1369" y="0"/>
                  </a:lnTo>
                  <a:cubicBezTo>
                    <a:pt x="1374" y="0"/>
                    <a:pt x="1377" y="4"/>
                    <a:pt x="1377" y="8"/>
                  </a:cubicBezTo>
                  <a:cubicBezTo>
                    <a:pt x="1377" y="13"/>
                    <a:pt x="1374" y="16"/>
                    <a:pt x="1369" y="16"/>
                  </a:cubicBezTo>
                  <a:close/>
                  <a:moveTo>
                    <a:pt x="1273" y="16"/>
                  </a:moveTo>
                  <a:lnTo>
                    <a:pt x="1225" y="16"/>
                  </a:lnTo>
                  <a:cubicBezTo>
                    <a:pt x="1221" y="16"/>
                    <a:pt x="1217" y="13"/>
                    <a:pt x="1217" y="8"/>
                  </a:cubicBezTo>
                  <a:cubicBezTo>
                    <a:pt x="1217" y="4"/>
                    <a:pt x="1221" y="0"/>
                    <a:pt x="1225" y="0"/>
                  </a:cubicBezTo>
                  <a:lnTo>
                    <a:pt x="1273" y="0"/>
                  </a:lnTo>
                  <a:cubicBezTo>
                    <a:pt x="1278" y="0"/>
                    <a:pt x="1281" y="4"/>
                    <a:pt x="1281" y="8"/>
                  </a:cubicBezTo>
                  <a:cubicBezTo>
                    <a:pt x="1281" y="13"/>
                    <a:pt x="1278" y="16"/>
                    <a:pt x="1273" y="16"/>
                  </a:cubicBezTo>
                  <a:close/>
                  <a:moveTo>
                    <a:pt x="1177" y="16"/>
                  </a:moveTo>
                  <a:lnTo>
                    <a:pt x="1129" y="16"/>
                  </a:lnTo>
                  <a:cubicBezTo>
                    <a:pt x="1125" y="16"/>
                    <a:pt x="1121" y="13"/>
                    <a:pt x="1121" y="8"/>
                  </a:cubicBezTo>
                  <a:cubicBezTo>
                    <a:pt x="1121" y="4"/>
                    <a:pt x="1125" y="0"/>
                    <a:pt x="1129" y="0"/>
                  </a:cubicBezTo>
                  <a:lnTo>
                    <a:pt x="1177" y="0"/>
                  </a:lnTo>
                  <a:cubicBezTo>
                    <a:pt x="1182" y="0"/>
                    <a:pt x="1185" y="4"/>
                    <a:pt x="1185" y="8"/>
                  </a:cubicBezTo>
                  <a:cubicBezTo>
                    <a:pt x="1185" y="13"/>
                    <a:pt x="1182" y="16"/>
                    <a:pt x="1177" y="16"/>
                  </a:cubicBezTo>
                  <a:close/>
                  <a:moveTo>
                    <a:pt x="1081" y="16"/>
                  </a:moveTo>
                  <a:lnTo>
                    <a:pt x="1033" y="16"/>
                  </a:lnTo>
                  <a:cubicBezTo>
                    <a:pt x="1029" y="16"/>
                    <a:pt x="1025" y="13"/>
                    <a:pt x="1025" y="8"/>
                  </a:cubicBezTo>
                  <a:cubicBezTo>
                    <a:pt x="1025" y="4"/>
                    <a:pt x="1029" y="0"/>
                    <a:pt x="1033" y="0"/>
                  </a:cubicBezTo>
                  <a:lnTo>
                    <a:pt x="1081" y="0"/>
                  </a:lnTo>
                  <a:cubicBezTo>
                    <a:pt x="1086" y="0"/>
                    <a:pt x="1089" y="4"/>
                    <a:pt x="1089" y="8"/>
                  </a:cubicBezTo>
                  <a:cubicBezTo>
                    <a:pt x="1089" y="13"/>
                    <a:pt x="1086" y="16"/>
                    <a:pt x="1081" y="16"/>
                  </a:cubicBezTo>
                  <a:close/>
                  <a:moveTo>
                    <a:pt x="985" y="16"/>
                  </a:moveTo>
                  <a:lnTo>
                    <a:pt x="937" y="16"/>
                  </a:lnTo>
                  <a:cubicBezTo>
                    <a:pt x="933" y="16"/>
                    <a:pt x="929" y="13"/>
                    <a:pt x="929" y="8"/>
                  </a:cubicBezTo>
                  <a:cubicBezTo>
                    <a:pt x="929" y="4"/>
                    <a:pt x="933" y="0"/>
                    <a:pt x="937" y="0"/>
                  </a:cubicBezTo>
                  <a:lnTo>
                    <a:pt x="985" y="0"/>
                  </a:lnTo>
                  <a:cubicBezTo>
                    <a:pt x="990" y="0"/>
                    <a:pt x="993" y="4"/>
                    <a:pt x="993" y="8"/>
                  </a:cubicBezTo>
                  <a:cubicBezTo>
                    <a:pt x="993" y="13"/>
                    <a:pt x="990" y="16"/>
                    <a:pt x="985" y="16"/>
                  </a:cubicBezTo>
                  <a:close/>
                  <a:moveTo>
                    <a:pt x="889" y="16"/>
                  </a:moveTo>
                  <a:lnTo>
                    <a:pt x="841" y="16"/>
                  </a:lnTo>
                  <a:cubicBezTo>
                    <a:pt x="837" y="16"/>
                    <a:pt x="833" y="13"/>
                    <a:pt x="833" y="8"/>
                  </a:cubicBezTo>
                  <a:cubicBezTo>
                    <a:pt x="833" y="4"/>
                    <a:pt x="837" y="0"/>
                    <a:pt x="841" y="0"/>
                  </a:cubicBezTo>
                  <a:lnTo>
                    <a:pt x="889" y="0"/>
                  </a:lnTo>
                  <a:cubicBezTo>
                    <a:pt x="894" y="0"/>
                    <a:pt x="897" y="4"/>
                    <a:pt x="897" y="8"/>
                  </a:cubicBezTo>
                  <a:cubicBezTo>
                    <a:pt x="897" y="13"/>
                    <a:pt x="894" y="16"/>
                    <a:pt x="889" y="16"/>
                  </a:cubicBezTo>
                  <a:close/>
                  <a:moveTo>
                    <a:pt x="793" y="16"/>
                  </a:moveTo>
                  <a:lnTo>
                    <a:pt x="745" y="16"/>
                  </a:lnTo>
                  <a:cubicBezTo>
                    <a:pt x="741" y="16"/>
                    <a:pt x="737" y="13"/>
                    <a:pt x="737" y="8"/>
                  </a:cubicBezTo>
                  <a:cubicBezTo>
                    <a:pt x="737" y="4"/>
                    <a:pt x="741" y="0"/>
                    <a:pt x="745" y="0"/>
                  </a:cubicBezTo>
                  <a:lnTo>
                    <a:pt x="793" y="0"/>
                  </a:lnTo>
                  <a:cubicBezTo>
                    <a:pt x="798" y="0"/>
                    <a:pt x="801" y="4"/>
                    <a:pt x="801" y="8"/>
                  </a:cubicBezTo>
                  <a:cubicBezTo>
                    <a:pt x="801" y="13"/>
                    <a:pt x="798" y="16"/>
                    <a:pt x="793" y="16"/>
                  </a:cubicBezTo>
                  <a:close/>
                  <a:moveTo>
                    <a:pt x="697" y="16"/>
                  </a:moveTo>
                  <a:lnTo>
                    <a:pt x="649" y="16"/>
                  </a:lnTo>
                  <a:cubicBezTo>
                    <a:pt x="645" y="16"/>
                    <a:pt x="641" y="13"/>
                    <a:pt x="641" y="8"/>
                  </a:cubicBezTo>
                  <a:cubicBezTo>
                    <a:pt x="641" y="4"/>
                    <a:pt x="645" y="0"/>
                    <a:pt x="649" y="0"/>
                  </a:cubicBezTo>
                  <a:lnTo>
                    <a:pt x="697" y="0"/>
                  </a:lnTo>
                  <a:cubicBezTo>
                    <a:pt x="702" y="0"/>
                    <a:pt x="705" y="4"/>
                    <a:pt x="705" y="8"/>
                  </a:cubicBezTo>
                  <a:cubicBezTo>
                    <a:pt x="705" y="13"/>
                    <a:pt x="702" y="16"/>
                    <a:pt x="697" y="16"/>
                  </a:cubicBezTo>
                  <a:close/>
                  <a:moveTo>
                    <a:pt x="601" y="16"/>
                  </a:moveTo>
                  <a:lnTo>
                    <a:pt x="553" y="16"/>
                  </a:lnTo>
                  <a:cubicBezTo>
                    <a:pt x="549" y="16"/>
                    <a:pt x="545" y="13"/>
                    <a:pt x="545" y="8"/>
                  </a:cubicBezTo>
                  <a:cubicBezTo>
                    <a:pt x="545" y="4"/>
                    <a:pt x="549" y="0"/>
                    <a:pt x="553" y="0"/>
                  </a:cubicBezTo>
                  <a:lnTo>
                    <a:pt x="601" y="0"/>
                  </a:lnTo>
                  <a:cubicBezTo>
                    <a:pt x="606" y="0"/>
                    <a:pt x="609" y="4"/>
                    <a:pt x="609" y="8"/>
                  </a:cubicBezTo>
                  <a:cubicBezTo>
                    <a:pt x="609" y="13"/>
                    <a:pt x="606" y="16"/>
                    <a:pt x="601" y="16"/>
                  </a:cubicBezTo>
                  <a:close/>
                  <a:moveTo>
                    <a:pt x="505" y="16"/>
                  </a:moveTo>
                  <a:lnTo>
                    <a:pt x="457" y="16"/>
                  </a:lnTo>
                  <a:cubicBezTo>
                    <a:pt x="453" y="16"/>
                    <a:pt x="449" y="13"/>
                    <a:pt x="449" y="8"/>
                  </a:cubicBezTo>
                  <a:cubicBezTo>
                    <a:pt x="449" y="4"/>
                    <a:pt x="453" y="0"/>
                    <a:pt x="457" y="0"/>
                  </a:cubicBezTo>
                  <a:lnTo>
                    <a:pt x="505" y="0"/>
                  </a:lnTo>
                  <a:cubicBezTo>
                    <a:pt x="510" y="0"/>
                    <a:pt x="513" y="4"/>
                    <a:pt x="513" y="8"/>
                  </a:cubicBezTo>
                  <a:cubicBezTo>
                    <a:pt x="513" y="13"/>
                    <a:pt x="510" y="16"/>
                    <a:pt x="505" y="16"/>
                  </a:cubicBezTo>
                  <a:close/>
                  <a:moveTo>
                    <a:pt x="409" y="16"/>
                  </a:moveTo>
                  <a:lnTo>
                    <a:pt x="361" y="16"/>
                  </a:lnTo>
                  <a:cubicBezTo>
                    <a:pt x="357" y="16"/>
                    <a:pt x="353" y="13"/>
                    <a:pt x="353" y="8"/>
                  </a:cubicBezTo>
                  <a:cubicBezTo>
                    <a:pt x="353" y="4"/>
                    <a:pt x="357" y="0"/>
                    <a:pt x="361" y="0"/>
                  </a:cubicBezTo>
                  <a:lnTo>
                    <a:pt x="409" y="0"/>
                  </a:lnTo>
                  <a:cubicBezTo>
                    <a:pt x="414" y="0"/>
                    <a:pt x="417" y="4"/>
                    <a:pt x="417" y="8"/>
                  </a:cubicBezTo>
                  <a:cubicBezTo>
                    <a:pt x="417" y="13"/>
                    <a:pt x="414" y="16"/>
                    <a:pt x="409" y="16"/>
                  </a:cubicBezTo>
                  <a:close/>
                  <a:moveTo>
                    <a:pt x="313" y="16"/>
                  </a:moveTo>
                  <a:lnTo>
                    <a:pt x="265" y="16"/>
                  </a:lnTo>
                  <a:cubicBezTo>
                    <a:pt x="261" y="16"/>
                    <a:pt x="257" y="13"/>
                    <a:pt x="257" y="8"/>
                  </a:cubicBezTo>
                  <a:cubicBezTo>
                    <a:pt x="257" y="4"/>
                    <a:pt x="261" y="0"/>
                    <a:pt x="265" y="0"/>
                  </a:cubicBezTo>
                  <a:lnTo>
                    <a:pt x="313" y="0"/>
                  </a:lnTo>
                  <a:cubicBezTo>
                    <a:pt x="318" y="0"/>
                    <a:pt x="321" y="4"/>
                    <a:pt x="321" y="8"/>
                  </a:cubicBezTo>
                  <a:cubicBezTo>
                    <a:pt x="321" y="13"/>
                    <a:pt x="318" y="16"/>
                    <a:pt x="313" y="16"/>
                  </a:cubicBezTo>
                  <a:close/>
                  <a:moveTo>
                    <a:pt x="217" y="16"/>
                  </a:moveTo>
                  <a:lnTo>
                    <a:pt x="169" y="16"/>
                  </a:lnTo>
                  <a:cubicBezTo>
                    <a:pt x="165" y="16"/>
                    <a:pt x="161" y="13"/>
                    <a:pt x="161" y="8"/>
                  </a:cubicBezTo>
                  <a:cubicBezTo>
                    <a:pt x="161" y="4"/>
                    <a:pt x="165" y="0"/>
                    <a:pt x="169" y="0"/>
                  </a:cubicBezTo>
                  <a:lnTo>
                    <a:pt x="217" y="0"/>
                  </a:lnTo>
                  <a:cubicBezTo>
                    <a:pt x="222" y="0"/>
                    <a:pt x="225" y="4"/>
                    <a:pt x="225" y="8"/>
                  </a:cubicBezTo>
                  <a:cubicBezTo>
                    <a:pt x="225" y="13"/>
                    <a:pt x="222" y="16"/>
                    <a:pt x="217" y="16"/>
                  </a:cubicBezTo>
                  <a:close/>
                  <a:moveTo>
                    <a:pt x="121" y="16"/>
                  </a:moveTo>
                  <a:lnTo>
                    <a:pt x="73" y="16"/>
                  </a:lnTo>
                  <a:cubicBezTo>
                    <a:pt x="69" y="16"/>
                    <a:pt x="65" y="13"/>
                    <a:pt x="65" y="8"/>
                  </a:cubicBezTo>
                  <a:cubicBezTo>
                    <a:pt x="65" y="4"/>
                    <a:pt x="69" y="0"/>
                    <a:pt x="73" y="0"/>
                  </a:cubicBezTo>
                  <a:lnTo>
                    <a:pt x="121" y="0"/>
                  </a:lnTo>
                  <a:cubicBezTo>
                    <a:pt x="126" y="0"/>
                    <a:pt x="129" y="4"/>
                    <a:pt x="129" y="8"/>
                  </a:cubicBezTo>
                  <a:cubicBezTo>
                    <a:pt x="129" y="13"/>
                    <a:pt x="126" y="16"/>
                    <a:pt x="121" y="16"/>
                  </a:cubicBezTo>
                  <a:close/>
                  <a:moveTo>
                    <a:pt x="25" y="16"/>
                  </a:moveTo>
                  <a:lnTo>
                    <a:pt x="8" y="16"/>
                  </a:lnTo>
                  <a:lnTo>
                    <a:pt x="16" y="8"/>
                  </a:lnTo>
                  <a:lnTo>
                    <a:pt x="16" y="39"/>
                  </a:lnTo>
                  <a:cubicBezTo>
                    <a:pt x="16" y="43"/>
                    <a:pt x="13" y="47"/>
                    <a:pt x="8" y="47"/>
                  </a:cubicBezTo>
                  <a:cubicBezTo>
                    <a:pt x="4" y="47"/>
                    <a:pt x="0" y="43"/>
                    <a:pt x="0" y="39"/>
                  </a:cubicBezTo>
                  <a:lnTo>
                    <a:pt x="0" y="8"/>
                  </a:lnTo>
                  <a:cubicBezTo>
                    <a:pt x="0" y="4"/>
                    <a:pt x="4" y="0"/>
                    <a:pt x="8" y="0"/>
                  </a:cubicBezTo>
                  <a:lnTo>
                    <a:pt x="25" y="0"/>
                  </a:lnTo>
                  <a:cubicBezTo>
                    <a:pt x="30" y="0"/>
                    <a:pt x="33" y="4"/>
                    <a:pt x="33" y="8"/>
                  </a:cubicBezTo>
                  <a:cubicBezTo>
                    <a:pt x="33" y="13"/>
                    <a:pt x="30" y="16"/>
                    <a:pt x="25" y="16"/>
                  </a:cubicBezTo>
                  <a:close/>
                  <a:moveTo>
                    <a:pt x="16" y="87"/>
                  </a:moveTo>
                  <a:lnTo>
                    <a:pt x="16" y="135"/>
                  </a:lnTo>
                  <a:cubicBezTo>
                    <a:pt x="16" y="139"/>
                    <a:pt x="13" y="143"/>
                    <a:pt x="8" y="143"/>
                  </a:cubicBezTo>
                  <a:cubicBezTo>
                    <a:pt x="4" y="143"/>
                    <a:pt x="0" y="139"/>
                    <a:pt x="0" y="135"/>
                  </a:cubicBezTo>
                  <a:lnTo>
                    <a:pt x="0" y="87"/>
                  </a:lnTo>
                  <a:cubicBezTo>
                    <a:pt x="0" y="82"/>
                    <a:pt x="4" y="79"/>
                    <a:pt x="8" y="79"/>
                  </a:cubicBezTo>
                  <a:cubicBezTo>
                    <a:pt x="13" y="79"/>
                    <a:pt x="16" y="82"/>
                    <a:pt x="16" y="87"/>
                  </a:cubicBezTo>
                  <a:close/>
                  <a:moveTo>
                    <a:pt x="16" y="183"/>
                  </a:moveTo>
                  <a:lnTo>
                    <a:pt x="16" y="231"/>
                  </a:lnTo>
                  <a:cubicBezTo>
                    <a:pt x="16" y="235"/>
                    <a:pt x="13" y="239"/>
                    <a:pt x="8" y="239"/>
                  </a:cubicBezTo>
                  <a:cubicBezTo>
                    <a:pt x="4" y="239"/>
                    <a:pt x="0" y="235"/>
                    <a:pt x="0" y="231"/>
                  </a:cubicBezTo>
                  <a:lnTo>
                    <a:pt x="0" y="183"/>
                  </a:lnTo>
                  <a:cubicBezTo>
                    <a:pt x="0" y="178"/>
                    <a:pt x="4" y="175"/>
                    <a:pt x="8" y="175"/>
                  </a:cubicBezTo>
                  <a:cubicBezTo>
                    <a:pt x="13" y="175"/>
                    <a:pt x="16" y="178"/>
                    <a:pt x="16" y="183"/>
                  </a:cubicBezTo>
                  <a:close/>
                  <a:moveTo>
                    <a:pt x="16" y="279"/>
                  </a:moveTo>
                  <a:lnTo>
                    <a:pt x="16" y="327"/>
                  </a:lnTo>
                  <a:cubicBezTo>
                    <a:pt x="16" y="331"/>
                    <a:pt x="13" y="335"/>
                    <a:pt x="8" y="335"/>
                  </a:cubicBezTo>
                  <a:cubicBezTo>
                    <a:pt x="4" y="335"/>
                    <a:pt x="0" y="331"/>
                    <a:pt x="0" y="327"/>
                  </a:cubicBezTo>
                  <a:lnTo>
                    <a:pt x="0" y="279"/>
                  </a:lnTo>
                  <a:cubicBezTo>
                    <a:pt x="0" y="274"/>
                    <a:pt x="4" y="271"/>
                    <a:pt x="8" y="271"/>
                  </a:cubicBezTo>
                  <a:cubicBezTo>
                    <a:pt x="13" y="271"/>
                    <a:pt x="16" y="274"/>
                    <a:pt x="16" y="279"/>
                  </a:cubicBezTo>
                  <a:close/>
                  <a:moveTo>
                    <a:pt x="16" y="375"/>
                  </a:moveTo>
                  <a:lnTo>
                    <a:pt x="16" y="423"/>
                  </a:lnTo>
                  <a:cubicBezTo>
                    <a:pt x="16" y="427"/>
                    <a:pt x="13" y="431"/>
                    <a:pt x="8" y="431"/>
                  </a:cubicBezTo>
                  <a:cubicBezTo>
                    <a:pt x="4" y="431"/>
                    <a:pt x="0" y="427"/>
                    <a:pt x="0" y="423"/>
                  </a:cubicBezTo>
                  <a:lnTo>
                    <a:pt x="0" y="375"/>
                  </a:lnTo>
                  <a:cubicBezTo>
                    <a:pt x="0" y="370"/>
                    <a:pt x="4" y="367"/>
                    <a:pt x="8" y="367"/>
                  </a:cubicBezTo>
                  <a:cubicBezTo>
                    <a:pt x="13" y="367"/>
                    <a:pt x="16" y="370"/>
                    <a:pt x="16" y="375"/>
                  </a:cubicBezTo>
                  <a:close/>
                  <a:moveTo>
                    <a:pt x="16" y="471"/>
                  </a:moveTo>
                  <a:lnTo>
                    <a:pt x="16" y="519"/>
                  </a:lnTo>
                  <a:cubicBezTo>
                    <a:pt x="16" y="523"/>
                    <a:pt x="13" y="527"/>
                    <a:pt x="8" y="527"/>
                  </a:cubicBezTo>
                  <a:cubicBezTo>
                    <a:pt x="4" y="527"/>
                    <a:pt x="0" y="523"/>
                    <a:pt x="0" y="519"/>
                  </a:cubicBezTo>
                  <a:lnTo>
                    <a:pt x="0" y="471"/>
                  </a:lnTo>
                  <a:cubicBezTo>
                    <a:pt x="0" y="466"/>
                    <a:pt x="4" y="463"/>
                    <a:pt x="8" y="463"/>
                  </a:cubicBezTo>
                  <a:cubicBezTo>
                    <a:pt x="13" y="463"/>
                    <a:pt x="16" y="466"/>
                    <a:pt x="16" y="471"/>
                  </a:cubicBezTo>
                  <a:close/>
                  <a:moveTo>
                    <a:pt x="16" y="567"/>
                  </a:moveTo>
                  <a:lnTo>
                    <a:pt x="16" y="575"/>
                  </a:lnTo>
                  <a:cubicBezTo>
                    <a:pt x="16" y="580"/>
                    <a:pt x="13" y="583"/>
                    <a:pt x="8" y="583"/>
                  </a:cubicBezTo>
                  <a:cubicBezTo>
                    <a:pt x="4" y="583"/>
                    <a:pt x="0" y="580"/>
                    <a:pt x="0" y="575"/>
                  </a:cubicBezTo>
                  <a:lnTo>
                    <a:pt x="0" y="567"/>
                  </a:lnTo>
                  <a:cubicBezTo>
                    <a:pt x="0" y="562"/>
                    <a:pt x="4" y="559"/>
                    <a:pt x="8" y="559"/>
                  </a:cubicBezTo>
                  <a:cubicBezTo>
                    <a:pt x="13" y="559"/>
                    <a:pt x="16" y="562"/>
                    <a:pt x="16" y="567"/>
                  </a:cubicBezTo>
                  <a:close/>
                </a:path>
              </a:pathLst>
            </a:custGeom>
            <a:solidFill>
              <a:srgbClr val="000000"/>
            </a:solidFill>
            <a:ln w="17463" cap="flat">
              <a:solidFill>
                <a:srgbClr val="000000"/>
              </a:solidFill>
              <a:prstDash val="solid"/>
              <a:bevel/>
            </a:ln>
          </p:spPr>
          <p:txBody>
            <a:bodyPr/>
            <a:lstStyle/>
            <a:p>
              <a:endParaRPr lang="zh-CN" altLang="en-US"/>
            </a:p>
          </p:txBody>
        </p:sp>
        <p:sp>
          <p:nvSpPr>
            <p:cNvPr id="130108" name="Freeform 63"/>
            <p:cNvSpPr>
              <a:spLocks noEditPoints="1"/>
            </p:cNvSpPr>
            <p:nvPr/>
          </p:nvSpPr>
          <p:spPr bwMode="auto">
            <a:xfrm>
              <a:off x="4161" y="2166"/>
              <a:ext cx="11" cy="85"/>
            </a:xfrm>
            <a:custGeom>
              <a:avLst/>
              <a:gdLst>
                <a:gd name="T0" fmla="*/ 1 w 16"/>
                <a:gd name="T1" fmla="*/ 1 h 129"/>
                <a:gd name="T2" fmla="*/ 1 w 16"/>
                <a:gd name="T3" fmla="*/ 1 h 129"/>
                <a:gd name="T4" fmla="*/ 1 w 16"/>
                <a:gd name="T5" fmla="*/ 1 h 129"/>
                <a:gd name="T6" fmla="*/ 0 w 16"/>
                <a:gd name="T7" fmla="*/ 1 h 129"/>
                <a:gd name="T8" fmla="*/ 0 w 16"/>
                <a:gd name="T9" fmla="*/ 1 h 129"/>
                <a:gd name="T10" fmla="*/ 1 w 16"/>
                <a:gd name="T11" fmla="*/ 0 h 129"/>
                <a:gd name="T12" fmla="*/ 1 w 16"/>
                <a:gd name="T13" fmla="*/ 1 h 129"/>
                <a:gd name="T14" fmla="*/ 1 w 16"/>
                <a:gd name="T15" fmla="*/ 1 h 129"/>
                <a:gd name="T16" fmla="*/ 1 w 16"/>
                <a:gd name="T17" fmla="*/ 1 h 129"/>
                <a:gd name="T18" fmla="*/ 1 w 16"/>
                <a:gd name="T19" fmla="*/ 1 h 129"/>
                <a:gd name="T20" fmla="*/ 0 w 16"/>
                <a:gd name="T21" fmla="*/ 1 h 129"/>
                <a:gd name="T22" fmla="*/ 0 w 16"/>
                <a:gd name="T23" fmla="*/ 1 h 129"/>
                <a:gd name="T24" fmla="*/ 1 w 16"/>
                <a:gd name="T25" fmla="*/ 1 h 129"/>
                <a:gd name="T26" fmla="*/ 1 w 16"/>
                <a:gd name="T27" fmla="*/ 1 h 1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
                <a:gd name="T43" fmla="*/ 0 h 129"/>
                <a:gd name="T44" fmla="*/ 16 w 16"/>
                <a:gd name="T45" fmla="*/ 129 h 1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 h="129">
                  <a:moveTo>
                    <a:pt x="16" y="8"/>
                  </a:moveTo>
                  <a:lnTo>
                    <a:pt x="16" y="56"/>
                  </a:lnTo>
                  <a:cubicBezTo>
                    <a:pt x="16" y="60"/>
                    <a:pt x="13" y="64"/>
                    <a:pt x="8" y="64"/>
                  </a:cubicBezTo>
                  <a:cubicBezTo>
                    <a:pt x="4" y="64"/>
                    <a:pt x="0" y="60"/>
                    <a:pt x="0" y="56"/>
                  </a:cubicBezTo>
                  <a:lnTo>
                    <a:pt x="0" y="8"/>
                  </a:lnTo>
                  <a:cubicBezTo>
                    <a:pt x="0" y="3"/>
                    <a:pt x="4" y="0"/>
                    <a:pt x="8" y="0"/>
                  </a:cubicBezTo>
                  <a:cubicBezTo>
                    <a:pt x="13" y="0"/>
                    <a:pt x="16" y="3"/>
                    <a:pt x="16" y="8"/>
                  </a:cubicBezTo>
                  <a:close/>
                  <a:moveTo>
                    <a:pt x="16" y="104"/>
                  </a:moveTo>
                  <a:lnTo>
                    <a:pt x="16" y="121"/>
                  </a:lnTo>
                  <a:cubicBezTo>
                    <a:pt x="16" y="126"/>
                    <a:pt x="13" y="129"/>
                    <a:pt x="8" y="129"/>
                  </a:cubicBezTo>
                  <a:cubicBezTo>
                    <a:pt x="4" y="129"/>
                    <a:pt x="0" y="126"/>
                    <a:pt x="0" y="121"/>
                  </a:cubicBezTo>
                  <a:lnTo>
                    <a:pt x="0" y="104"/>
                  </a:lnTo>
                  <a:cubicBezTo>
                    <a:pt x="0" y="99"/>
                    <a:pt x="4" y="96"/>
                    <a:pt x="8" y="96"/>
                  </a:cubicBezTo>
                  <a:cubicBezTo>
                    <a:pt x="13" y="96"/>
                    <a:pt x="16" y="99"/>
                    <a:pt x="16" y="104"/>
                  </a:cubicBezTo>
                  <a:close/>
                </a:path>
              </a:pathLst>
            </a:custGeom>
            <a:solidFill>
              <a:srgbClr val="000000"/>
            </a:solidFill>
            <a:ln w="17463" cap="flat">
              <a:solidFill>
                <a:srgbClr val="000000"/>
              </a:solidFill>
              <a:prstDash val="solid"/>
              <a:bevel/>
            </a:ln>
          </p:spPr>
          <p:txBody>
            <a:bodyPr/>
            <a:lstStyle/>
            <a:p>
              <a:endParaRPr lang="zh-CN" altLang="en-US"/>
            </a:p>
          </p:txBody>
        </p:sp>
      </p:grpSp>
      <p:grpSp>
        <p:nvGrpSpPr>
          <p:cNvPr id="9" name="Group 64"/>
          <p:cNvGrpSpPr/>
          <p:nvPr/>
        </p:nvGrpSpPr>
        <p:grpSpPr bwMode="auto">
          <a:xfrm>
            <a:off x="1670050" y="5293569"/>
            <a:ext cx="4794250" cy="655639"/>
            <a:chOff x="1322" y="2483"/>
            <a:chExt cx="3020" cy="413"/>
          </a:xfrm>
        </p:grpSpPr>
        <p:sp>
          <p:nvSpPr>
            <p:cNvPr id="130089" name="Freeform 65"/>
            <p:cNvSpPr/>
            <p:nvPr/>
          </p:nvSpPr>
          <p:spPr bwMode="auto">
            <a:xfrm>
              <a:off x="3992" y="2521"/>
              <a:ext cx="350" cy="350"/>
            </a:xfrm>
            <a:custGeom>
              <a:avLst/>
              <a:gdLst>
                <a:gd name="T0" fmla="*/ 0 w 350"/>
                <a:gd name="T1" fmla="*/ 176 h 350"/>
                <a:gd name="T2" fmla="*/ 174 w 350"/>
                <a:gd name="T3" fmla="*/ 0 h 350"/>
                <a:gd name="T4" fmla="*/ 350 w 350"/>
                <a:gd name="T5" fmla="*/ 176 h 350"/>
                <a:gd name="T6" fmla="*/ 350 w 350"/>
                <a:gd name="T7" fmla="*/ 176 h 350"/>
                <a:gd name="T8" fmla="*/ 174 w 350"/>
                <a:gd name="T9" fmla="*/ 350 h 350"/>
                <a:gd name="T10" fmla="*/ 0 w 350"/>
                <a:gd name="T11" fmla="*/ 176 h 350"/>
                <a:gd name="T12" fmla="*/ 0 60000 65536"/>
                <a:gd name="T13" fmla="*/ 0 60000 65536"/>
                <a:gd name="T14" fmla="*/ 0 60000 65536"/>
                <a:gd name="T15" fmla="*/ 0 60000 65536"/>
                <a:gd name="T16" fmla="*/ 0 60000 65536"/>
                <a:gd name="T17" fmla="*/ 0 60000 65536"/>
                <a:gd name="T18" fmla="*/ 0 w 350"/>
                <a:gd name="T19" fmla="*/ 0 h 350"/>
                <a:gd name="T20" fmla="*/ 350 w 350"/>
                <a:gd name="T21" fmla="*/ 350 h 350"/>
              </a:gdLst>
              <a:ahLst/>
              <a:cxnLst>
                <a:cxn ang="T12">
                  <a:pos x="T0" y="T1"/>
                </a:cxn>
                <a:cxn ang="T13">
                  <a:pos x="T2" y="T3"/>
                </a:cxn>
                <a:cxn ang="T14">
                  <a:pos x="T4" y="T5"/>
                </a:cxn>
                <a:cxn ang="T15">
                  <a:pos x="T6" y="T7"/>
                </a:cxn>
                <a:cxn ang="T16">
                  <a:pos x="T8" y="T9"/>
                </a:cxn>
                <a:cxn ang="T17">
                  <a:pos x="T10" y="T11"/>
                </a:cxn>
              </a:cxnLst>
              <a:rect l="T18" t="T19" r="T20" b="T21"/>
              <a:pathLst>
                <a:path w="350" h="350">
                  <a:moveTo>
                    <a:pt x="0" y="176"/>
                  </a:moveTo>
                  <a:cubicBezTo>
                    <a:pt x="0" y="78"/>
                    <a:pt x="78" y="0"/>
                    <a:pt x="174" y="0"/>
                  </a:cubicBezTo>
                  <a:cubicBezTo>
                    <a:pt x="272" y="0"/>
                    <a:pt x="350" y="78"/>
                    <a:pt x="350" y="176"/>
                  </a:cubicBezTo>
                  <a:cubicBezTo>
                    <a:pt x="350" y="176"/>
                    <a:pt x="350" y="176"/>
                    <a:pt x="350" y="176"/>
                  </a:cubicBezTo>
                  <a:cubicBezTo>
                    <a:pt x="350" y="272"/>
                    <a:pt x="272" y="350"/>
                    <a:pt x="174" y="350"/>
                  </a:cubicBezTo>
                  <a:cubicBezTo>
                    <a:pt x="78" y="350"/>
                    <a:pt x="0" y="272"/>
                    <a:pt x="0" y="176"/>
                  </a:cubicBezTo>
                </a:path>
              </a:pathLst>
            </a:custGeom>
            <a:noFill/>
            <a:ln w="6350" cap="rnd">
              <a:solidFill>
                <a:srgbClr val="000000"/>
              </a:solidFill>
              <a:prstDash val="solid"/>
              <a:round/>
            </a:ln>
          </p:spPr>
          <p:txBody>
            <a:bodyPr/>
            <a:lstStyle/>
            <a:p>
              <a:endParaRPr lang="zh-CN" altLang="en-US"/>
            </a:p>
          </p:txBody>
        </p:sp>
        <p:sp>
          <p:nvSpPr>
            <p:cNvPr id="130090" name="Rectangle 66"/>
            <p:cNvSpPr>
              <a:spLocks noChangeArrowheads="1"/>
            </p:cNvSpPr>
            <p:nvPr/>
          </p:nvSpPr>
          <p:spPr bwMode="auto">
            <a:xfrm>
              <a:off x="4029" y="2611"/>
              <a:ext cx="282" cy="165"/>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sz="1700">
                  <a:solidFill>
                    <a:srgbClr val="1A1A1A"/>
                  </a:solidFill>
                  <a:latin typeface="Times New Roman" panose="02020603050405020304" pitchFamily="18" charset="0"/>
                </a:rPr>
                <a:t>CPU</a:t>
              </a:r>
              <a:endParaRPr lang="en-US" altLang="zh-CN" sz="2400"/>
            </a:p>
          </p:txBody>
        </p:sp>
        <p:sp>
          <p:nvSpPr>
            <p:cNvPr id="130091" name="Freeform 67"/>
            <p:cNvSpPr>
              <a:spLocks noEditPoints="1"/>
            </p:cNvSpPr>
            <p:nvPr/>
          </p:nvSpPr>
          <p:spPr bwMode="auto">
            <a:xfrm>
              <a:off x="1369" y="2521"/>
              <a:ext cx="2023" cy="325"/>
            </a:xfrm>
            <a:custGeom>
              <a:avLst/>
              <a:gdLst>
                <a:gd name="T0" fmla="*/ 0 w 2023"/>
                <a:gd name="T1" fmla="*/ 0 h 325"/>
                <a:gd name="T2" fmla="*/ 2023 w 2023"/>
                <a:gd name="T3" fmla="*/ 0 h 325"/>
                <a:gd name="T4" fmla="*/ 0 w 2023"/>
                <a:gd name="T5" fmla="*/ 325 h 325"/>
                <a:gd name="T6" fmla="*/ 2023 w 2023"/>
                <a:gd name="T7" fmla="*/ 325 h 325"/>
                <a:gd name="T8" fmla="*/ 0 60000 65536"/>
                <a:gd name="T9" fmla="*/ 0 60000 65536"/>
                <a:gd name="T10" fmla="*/ 0 60000 65536"/>
                <a:gd name="T11" fmla="*/ 0 60000 65536"/>
                <a:gd name="T12" fmla="*/ 0 w 2023"/>
                <a:gd name="T13" fmla="*/ 0 h 325"/>
                <a:gd name="T14" fmla="*/ 2023 w 2023"/>
                <a:gd name="T15" fmla="*/ 325 h 325"/>
              </a:gdLst>
              <a:ahLst/>
              <a:cxnLst>
                <a:cxn ang="T8">
                  <a:pos x="T0" y="T1"/>
                </a:cxn>
                <a:cxn ang="T9">
                  <a:pos x="T2" y="T3"/>
                </a:cxn>
                <a:cxn ang="T10">
                  <a:pos x="T4" y="T5"/>
                </a:cxn>
                <a:cxn ang="T11">
                  <a:pos x="T6" y="T7"/>
                </a:cxn>
              </a:cxnLst>
              <a:rect l="T12" t="T13" r="T14" b="T15"/>
              <a:pathLst>
                <a:path w="2023" h="325">
                  <a:moveTo>
                    <a:pt x="0" y="0"/>
                  </a:moveTo>
                  <a:lnTo>
                    <a:pt x="2023" y="0"/>
                  </a:lnTo>
                  <a:moveTo>
                    <a:pt x="0" y="325"/>
                  </a:moveTo>
                  <a:lnTo>
                    <a:pt x="2023" y="325"/>
                  </a:lnTo>
                </a:path>
              </a:pathLst>
            </a:custGeom>
            <a:noFill/>
            <a:ln w="6350" cap="rnd">
              <a:solidFill>
                <a:srgbClr val="000000"/>
              </a:solidFill>
              <a:prstDash val="solid"/>
              <a:round/>
            </a:ln>
          </p:spPr>
          <p:txBody>
            <a:bodyPr/>
            <a:lstStyle/>
            <a:p>
              <a:endParaRPr lang="zh-CN" altLang="en-US"/>
            </a:p>
          </p:txBody>
        </p:sp>
        <p:sp>
          <p:nvSpPr>
            <p:cNvPr id="130092" name="Rectangle 68"/>
            <p:cNvSpPr>
              <a:spLocks noChangeArrowheads="1"/>
            </p:cNvSpPr>
            <p:nvPr/>
          </p:nvSpPr>
          <p:spPr bwMode="auto">
            <a:xfrm>
              <a:off x="1639" y="2631"/>
              <a:ext cx="163"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第</a:t>
              </a:r>
              <a:endParaRPr lang="zh-CN" altLang="en-US" sz="2400"/>
            </a:p>
          </p:txBody>
        </p:sp>
        <p:sp>
          <p:nvSpPr>
            <p:cNvPr id="130093" name="Rectangle 69"/>
            <p:cNvSpPr>
              <a:spLocks noChangeArrowheads="1"/>
            </p:cNvSpPr>
            <p:nvPr/>
          </p:nvSpPr>
          <p:spPr bwMode="auto">
            <a:xfrm>
              <a:off x="1798" y="2631"/>
              <a:ext cx="99"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a:solidFill>
                    <a:srgbClr val="1A1A1A"/>
                  </a:solidFill>
                </a:rPr>
                <a:t>n</a:t>
              </a:r>
              <a:endParaRPr lang="en-US" altLang="zh-CN" sz="2400"/>
            </a:p>
          </p:txBody>
        </p:sp>
        <p:sp>
          <p:nvSpPr>
            <p:cNvPr id="130094" name="Rectangle 70"/>
            <p:cNvSpPr>
              <a:spLocks noChangeArrowheads="1"/>
            </p:cNvSpPr>
            <p:nvPr/>
          </p:nvSpPr>
          <p:spPr bwMode="auto">
            <a:xfrm>
              <a:off x="1882" y="2631"/>
              <a:ext cx="813"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个就绪队列</a:t>
              </a:r>
              <a:endParaRPr lang="zh-CN" altLang="en-US" sz="2400"/>
            </a:p>
          </p:txBody>
        </p:sp>
        <p:sp>
          <p:nvSpPr>
            <p:cNvPr id="130095" name="Rectangle 71"/>
            <p:cNvSpPr>
              <a:spLocks noChangeArrowheads="1"/>
            </p:cNvSpPr>
            <p:nvPr/>
          </p:nvSpPr>
          <p:spPr bwMode="auto">
            <a:xfrm>
              <a:off x="2675" y="2631"/>
              <a:ext cx="163"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a:t>
              </a:r>
              <a:endParaRPr lang="zh-CN" altLang="en-US" sz="2400"/>
            </a:p>
          </p:txBody>
        </p:sp>
        <p:sp>
          <p:nvSpPr>
            <p:cNvPr id="130096" name="Rectangle 72"/>
            <p:cNvSpPr>
              <a:spLocks noChangeArrowheads="1"/>
            </p:cNvSpPr>
            <p:nvPr/>
          </p:nvSpPr>
          <p:spPr bwMode="auto">
            <a:xfrm>
              <a:off x="2834" y="2631"/>
              <a:ext cx="423"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a:solidFill>
                    <a:srgbClr val="1A1A1A"/>
                  </a:solidFill>
                </a:rPr>
                <a:t>FCFS</a:t>
              </a:r>
              <a:endParaRPr lang="en-US" altLang="zh-CN" sz="2400"/>
            </a:p>
          </p:txBody>
        </p:sp>
        <p:sp>
          <p:nvSpPr>
            <p:cNvPr id="130097" name="Line 73"/>
            <p:cNvSpPr>
              <a:spLocks noChangeShapeType="1"/>
            </p:cNvSpPr>
            <p:nvPr/>
          </p:nvSpPr>
          <p:spPr bwMode="auto">
            <a:xfrm>
              <a:off x="3392" y="2521"/>
              <a:ext cx="1" cy="375"/>
            </a:xfrm>
            <a:prstGeom prst="line">
              <a:avLst/>
            </a:prstGeom>
            <a:noFill/>
            <a:ln w="6350" cap="rnd">
              <a:solidFill>
                <a:srgbClr val="000000"/>
              </a:solidFill>
              <a:round/>
            </a:ln>
          </p:spPr>
          <p:txBody>
            <a:bodyPr/>
            <a:lstStyle/>
            <a:p>
              <a:endParaRPr lang="zh-CN" altLang="en-US"/>
            </a:p>
          </p:txBody>
        </p:sp>
        <p:sp>
          <p:nvSpPr>
            <p:cNvPr id="130098" name="Line 74"/>
            <p:cNvSpPr>
              <a:spLocks noChangeShapeType="1"/>
            </p:cNvSpPr>
            <p:nvPr/>
          </p:nvSpPr>
          <p:spPr bwMode="auto">
            <a:xfrm flipV="1">
              <a:off x="3392" y="2698"/>
              <a:ext cx="515" cy="10"/>
            </a:xfrm>
            <a:prstGeom prst="line">
              <a:avLst/>
            </a:prstGeom>
            <a:noFill/>
            <a:ln w="6350" cap="rnd">
              <a:solidFill>
                <a:srgbClr val="000000"/>
              </a:solidFill>
              <a:round/>
            </a:ln>
          </p:spPr>
          <p:txBody>
            <a:bodyPr/>
            <a:lstStyle/>
            <a:p>
              <a:endParaRPr lang="zh-CN" altLang="en-US"/>
            </a:p>
          </p:txBody>
        </p:sp>
        <p:sp>
          <p:nvSpPr>
            <p:cNvPr id="130099" name="Freeform 75"/>
            <p:cNvSpPr/>
            <p:nvPr/>
          </p:nvSpPr>
          <p:spPr bwMode="auto">
            <a:xfrm>
              <a:off x="3893" y="2650"/>
              <a:ext cx="99" cy="97"/>
            </a:xfrm>
            <a:custGeom>
              <a:avLst/>
              <a:gdLst>
                <a:gd name="T0" fmla="*/ 2 w 99"/>
                <a:gd name="T1" fmla="*/ 97 h 97"/>
                <a:gd name="T2" fmla="*/ 99 w 99"/>
                <a:gd name="T3" fmla="*/ 47 h 97"/>
                <a:gd name="T4" fmla="*/ 0 w 99"/>
                <a:gd name="T5" fmla="*/ 0 h 97"/>
                <a:gd name="T6" fmla="*/ 2 w 99"/>
                <a:gd name="T7" fmla="*/ 97 h 97"/>
                <a:gd name="T8" fmla="*/ 0 60000 65536"/>
                <a:gd name="T9" fmla="*/ 0 60000 65536"/>
                <a:gd name="T10" fmla="*/ 0 60000 65536"/>
                <a:gd name="T11" fmla="*/ 0 60000 65536"/>
                <a:gd name="T12" fmla="*/ 0 w 99"/>
                <a:gd name="T13" fmla="*/ 0 h 97"/>
                <a:gd name="T14" fmla="*/ 99 w 99"/>
                <a:gd name="T15" fmla="*/ 97 h 97"/>
              </a:gdLst>
              <a:ahLst/>
              <a:cxnLst>
                <a:cxn ang="T8">
                  <a:pos x="T0" y="T1"/>
                </a:cxn>
                <a:cxn ang="T9">
                  <a:pos x="T2" y="T3"/>
                </a:cxn>
                <a:cxn ang="T10">
                  <a:pos x="T4" y="T5"/>
                </a:cxn>
                <a:cxn ang="T11">
                  <a:pos x="T6" y="T7"/>
                </a:cxn>
              </a:cxnLst>
              <a:rect l="T12" t="T13" r="T14" b="T15"/>
              <a:pathLst>
                <a:path w="99" h="97">
                  <a:moveTo>
                    <a:pt x="2" y="97"/>
                  </a:moveTo>
                  <a:lnTo>
                    <a:pt x="99" y="47"/>
                  </a:lnTo>
                  <a:lnTo>
                    <a:pt x="0" y="0"/>
                  </a:lnTo>
                  <a:lnTo>
                    <a:pt x="2" y="97"/>
                  </a:lnTo>
                  <a:close/>
                </a:path>
              </a:pathLst>
            </a:custGeom>
            <a:solidFill>
              <a:srgbClr val="000000"/>
            </a:solidFill>
            <a:ln w="9525">
              <a:noFill/>
              <a:round/>
            </a:ln>
          </p:spPr>
          <p:txBody>
            <a:bodyPr/>
            <a:lstStyle/>
            <a:p>
              <a:endParaRPr lang="zh-CN" altLang="en-US"/>
            </a:p>
          </p:txBody>
        </p:sp>
        <p:sp>
          <p:nvSpPr>
            <p:cNvPr id="130100" name="Rectangle 76"/>
            <p:cNvSpPr>
              <a:spLocks noChangeArrowheads="1"/>
            </p:cNvSpPr>
            <p:nvPr/>
          </p:nvSpPr>
          <p:spPr bwMode="auto">
            <a:xfrm>
              <a:off x="3638" y="2483"/>
              <a:ext cx="207"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a:solidFill>
                    <a:srgbClr val="1A1A1A"/>
                  </a:solidFill>
                </a:rPr>
                <a:t>Sn</a:t>
              </a:r>
              <a:endParaRPr lang="en-US" altLang="zh-CN" sz="2400"/>
            </a:p>
          </p:txBody>
        </p:sp>
        <p:sp>
          <p:nvSpPr>
            <p:cNvPr id="130101" name="Freeform 77"/>
            <p:cNvSpPr/>
            <p:nvPr/>
          </p:nvSpPr>
          <p:spPr bwMode="auto">
            <a:xfrm>
              <a:off x="1322" y="2573"/>
              <a:ext cx="97" cy="97"/>
            </a:xfrm>
            <a:custGeom>
              <a:avLst/>
              <a:gdLst>
                <a:gd name="T0" fmla="*/ 1 w 147"/>
                <a:gd name="T1" fmla="*/ 1 h 147"/>
                <a:gd name="T2" fmla="*/ 0 w 147"/>
                <a:gd name="T3" fmla="*/ 1 h 147"/>
                <a:gd name="T4" fmla="*/ 0 w 147"/>
                <a:gd name="T5" fmla="*/ 0 h 147"/>
                <a:gd name="T6" fmla="*/ 1 w 147"/>
                <a:gd name="T7" fmla="*/ 1 h 147"/>
                <a:gd name="T8" fmla="*/ 0 60000 65536"/>
                <a:gd name="T9" fmla="*/ 0 60000 65536"/>
                <a:gd name="T10" fmla="*/ 0 60000 65536"/>
                <a:gd name="T11" fmla="*/ 0 60000 65536"/>
                <a:gd name="T12" fmla="*/ 0 w 147"/>
                <a:gd name="T13" fmla="*/ 0 h 147"/>
                <a:gd name="T14" fmla="*/ 147 w 147"/>
                <a:gd name="T15" fmla="*/ 147 h 147"/>
              </a:gdLst>
              <a:ahLst/>
              <a:cxnLst>
                <a:cxn ang="T8">
                  <a:pos x="T0" y="T1"/>
                </a:cxn>
                <a:cxn ang="T9">
                  <a:pos x="T2" y="T3"/>
                </a:cxn>
                <a:cxn ang="T10">
                  <a:pos x="T4" y="T5"/>
                </a:cxn>
                <a:cxn ang="T11">
                  <a:pos x="T6" y="T7"/>
                </a:cxn>
              </a:cxnLst>
              <a:rect l="T12" t="T13" r="T14" b="T15"/>
              <a:pathLst>
                <a:path w="147" h="147">
                  <a:moveTo>
                    <a:pt x="147" y="73"/>
                  </a:moveTo>
                  <a:cubicBezTo>
                    <a:pt x="90" y="76"/>
                    <a:pt x="37" y="103"/>
                    <a:pt x="0" y="147"/>
                  </a:cubicBezTo>
                  <a:cubicBezTo>
                    <a:pt x="23" y="100"/>
                    <a:pt x="23" y="46"/>
                    <a:pt x="0" y="0"/>
                  </a:cubicBezTo>
                  <a:cubicBezTo>
                    <a:pt x="37" y="43"/>
                    <a:pt x="90" y="70"/>
                    <a:pt x="147" y="73"/>
                  </a:cubicBezTo>
                </a:path>
              </a:pathLst>
            </a:custGeom>
            <a:solidFill>
              <a:srgbClr val="000000"/>
            </a:solidFill>
            <a:ln w="0">
              <a:solidFill>
                <a:srgbClr val="000000"/>
              </a:solidFill>
              <a:prstDash val="solid"/>
              <a:round/>
            </a:ln>
          </p:spPr>
          <p:txBody>
            <a:bodyPr/>
            <a:lstStyle/>
            <a:p>
              <a:endParaRPr lang="zh-CN" altLang="en-US"/>
            </a:p>
          </p:txBody>
        </p:sp>
        <p:sp>
          <p:nvSpPr>
            <p:cNvPr id="130102" name="Freeform 78"/>
            <p:cNvSpPr/>
            <p:nvPr/>
          </p:nvSpPr>
          <p:spPr bwMode="auto">
            <a:xfrm>
              <a:off x="1322" y="2722"/>
              <a:ext cx="97" cy="98"/>
            </a:xfrm>
            <a:custGeom>
              <a:avLst/>
              <a:gdLst>
                <a:gd name="T0" fmla="*/ 1 w 147"/>
                <a:gd name="T1" fmla="*/ 1 h 148"/>
                <a:gd name="T2" fmla="*/ 0 w 147"/>
                <a:gd name="T3" fmla="*/ 1 h 148"/>
                <a:gd name="T4" fmla="*/ 0 w 147"/>
                <a:gd name="T5" fmla="*/ 0 h 148"/>
                <a:gd name="T6" fmla="*/ 1 w 147"/>
                <a:gd name="T7" fmla="*/ 1 h 148"/>
                <a:gd name="T8" fmla="*/ 0 60000 65536"/>
                <a:gd name="T9" fmla="*/ 0 60000 65536"/>
                <a:gd name="T10" fmla="*/ 0 60000 65536"/>
                <a:gd name="T11" fmla="*/ 0 60000 65536"/>
                <a:gd name="T12" fmla="*/ 0 w 147"/>
                <a:gd name="T13" fmla="*/ 0 h 148"/>
                <a:gd name="T14" fmla="*/ 147 w 147"/>
                <a:gd name="T15" fmla="*/ 148 h 148"/>
              </a:gdLst>
              <a:ahLst/>
              <a:cxnLst>
                <a:cxn ang="T8">
                  <a:pos x="T0" y="T1"/>
                </a:cxn>
                <a:cxn ang="T9">
                  <a:pos x="T2" y="T3"/>
                </a:cxn>
                <a:cxn ang="T10">
                  <a:pos x="T4" y="T5"/>
                </a:cxn>
                <a:cxn ang="T11">
                  <a:pos x="T6" y="T7"/>
                </a:cxn>
              </a:cxnLst>
              <a:rect l="T12" t="T13" r="T14" b="T15"/>
              <a:pathLst>
                <a:path w="147" h="148">
                  <a:moveTo>
                    <a:pt x="147" y="74"/>
                  </a:moveTo>
                  <a:cubicBezTo>
                    <a:pt x="90" y="77"/>
                    <a:pt x="37" y="104"/>
                    <a:pt x="0" y="148"/>
                  </a:cubicBezTo>
                  <a:cubicBezTo>
                    <a:pt x="23" y="101"/>
                    <a:pt x="23" y="47"/>
                    <a:pt x="0" y="0"/>
                  </a:cubicBezTo>
                  <a:cubicBezTo>
                    <a:pt x="37" y="44"/>
                    <a:pt x="90" y="71"/>
                    <a:pt x="147" y="74"/>
                  </a:cubicBezTo>
                </a:path>
              </a:pathLst>
            </a:custGeom>
            <a:solidFill>
              <a:srgbClr val="000000"/>
            </a:solidFill>
            <a:ln w="0">
              <a:solidFill>
                <a:srgbClr val="000000"/>
              </a:solidFill>
              <a:prstDash val="solid"/>
              <a:round/>
            </a:ln>
          </p:spPr>
          <p:txBody>
            <a:bodyPr/>
            <a:lstStyle/>
            <a:p>
              <a:endParaRPr lang="zh-CN" altLang="en-US"/>
            </a:p>
          </p:txBody>
        </p:sp>
      </p:grpSp>
      <p:grpSp>
        <p:nvGrpSpPr>
          <p:cNvPr id="10" name="Group 79"/>
          <p:cNvGrpSpPr/>
          <p:nvPr/>
        </p:nvGrpSpPr>
        <p:grpSpPr bwMode="auto">
          <a:xfrm>
            <a:off x="1030288" y="5750767"/>
            <a:ext cx="5154612" cy="608013"/>
            <a:chOff x="919" y="2771"/>
            <a:chExt cx="3247" cy="383"/>
          </a:xfrm>
        </p:grpSpPr>
        <p:sp>
          <p:nvSpPr>
            <p:cNvPr id="130084" name="Freeform 80"/>
            <p:cNvSpPr/>
            <p:nvPr/>
          </p:nvSpPr>
          <p:spPr bwMode="auto">
            <a:xfrm>
              <a:off x="919" y="2771"/>
              <a:ext cx="3247" cy="175"/>
            </a:xfrm>
            <a:custGeom>
              <a:avLst/>
              <a:gdLst>
                <a:gd name="T0" fmla="*/ 3247 w 3247"/>
                <a:gd name="T1" fmla="*/ 100 h 175"/>
                <a:gd name="T2" fmla="*/ 3247 w 3247"/>
                <a:gd name="T3" fmla="*/ 175 h 175"/>
                <a:gd name="T4" fmla="*/ 0 w 3247"/>
                <a:gd name="T5" fmla="*/ 175 h 175"/>
                <a:gd name="T6" fmla="*/ 0 w 3247"/>
                <a:gd name="T7" fmla="*/ 0 h 175"/>
                <a:gd name="T8" fmla="*/ 0 60000 65536"/>
                <a:gd name="T9" fmla="*/ 0 60000 65536"/>
                <a:gd name="T10" fmla="*/ 0 60000 65536"/>
                <a:gd name="T11" fmla="*/ 0 60000 65536"/>
                <a:gd name="T12" fmla="*/ 0 w 3247"/>
                <a:gd name="T13" fmla="*/ 0 h 175"/>
                <a:gd name="T14" fmla="*/ 3247 w 3247"/>
                <a:gd name="T15" fmla="*/ 175 h 175"/>
              </a:gdLst>
              <a:ahLst/>
              <a:cxnLst>
                <a:cxn ang="T8">
                  <a:pos x="T0" y="T1"/>
                </a:cxn>
                <a:cxn ang="T9">
                  <a:pos x="T2" y="T3"/>
                </a:cxn>
                <a:cxn ang="T10">
                  <a:pos x="T4" y="T5"/>
                </a:cxn>
                <a:cxn ang="T11">
                  <a:pos x="T6" y="T7"/>
                </a:cxn>
              </a:cxnLst>
              <a:rect l="T12" t="T13" r="T14" b="T15"/>
              <a:pathLst>
                <a:path w="3247" h="175">
                  <a:moveTo>
                    <a:pt x="3247" y="100"/>
                  </a:moveTo>
                  <a:lnTo>
                    <a:pt x="3247" y="175"/>
                  </a:lnTo>
                  <a:lnTo>
                    <a:pt x="0" y="175"/>
                  </a:lnTo>
                  <a:lnTo>
                    <a:pt x="0" y="0"/>
                  </a:lnTo>
                </a:path>
              </a:pathLst>
            </a:custGeom>
            <a:noFill/>
            <a:ln w="6350" cap="rnd">
              <a:solidFill>
                <a:srgbClr val="000000"/>
              </a:solidFill>
              <a:prstDash val="solid"/>
              <a:round/>
            </a:ln>
          </p:spPr>
          <p:txBody>
            <a:bodyPr/>
            <a:lstStyle/>
            <a:p>
              <a:endParaRPr lang="zh-CN" altLang="en-US"/>
            </a:p>
          </p:txBody>
        </p:sp>
        <p:sp>
          <p:nvSpPr>
            <p:cNvPr id="130085" name="Line 81"/>
            <p:cNvSpPr>
              <a:spLocks noChangeShapeType="1"/>
            </p:cNvSpPr>
            <p:nvPr/>
          </p:nvSpPr>
          <p:spPr bwMode="auto">
            <a:xfrm>
              <a:off x="919" y="2771"/>
              <a:ext cx="425" cy="1"/>
            </a:xfrm>
            <a:prstGeom prst="line">
              <a:avLst/>
            </a:prstGeom>
            <a:noFill/>
            <a:ln w="6350" cap="rnd">
              <a:solidFill>
                <a:srgbClr val="000000"/>
              </a:solidFill>
              <a:round/>
            </a:ln>
          </p:spPr>
          <p:txBody>
            <a:bodyPr/>
            <a:lstStyle/>
            <a:p>
              <a:endParaRPr lang="zh-CN" altLang="en-US"/>
            </a:p>
          </p:txBody>
        </p:sp>
        <p:sp>
          <p:nvSpPr>
            <p:cNvPr id="130086" name="Rectangle 82"/>
            <p:cNvSpPr>
              <a:spLocks noChangeArrowheads="1"/>
            </p:cNvSpPr>
            <p:nvPr/>
          </p:nvSpPr>
          <p:spPr bwMode="auto">
            <a:xfrm>
              <a:off x="1808" y="2960"/>
              <a:ext cx="650"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时间片到</a:t>
              </a:r>
              <a:endParaRPr lang="zh-CN" altLang="en-US" sz="2400"/>
            </a:p>
          </p:txBody>
        </p:sp>
        <p:sp>
          <p:nvSpPr>
            <p:cNvPr id="130087" name="Rectangle 83"/>
            <p:cNvSpPr>
              <a:spLocks noChangeArrowheads="1"/>
            </p:cNvSpPr>
            <p:nvPr/>
          </p:nvSpPr>
          <p:spPr bwMode="auto">
            <a:xfrm>
              <a:off x="2443" y="2960"/>
              <a:ext cx="163"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a:t>
              </a:r>
              <a:endParaRPr lang="zh-CN" altLang="en-US" sz="2400"/>
            </a:p>
          </p:txBody>
        </p:sp>
        <p:sp>
          <p:nvSpPr>
            <p:cNvPr id="130088" name="Rectangle 84"/>
            <p:cNvSpPr>
              <a:spLocks noChangeArrowheads="1"/>
            </p:cNvSpPr>
            <p:nvPr/>
          </p:nvSpPr>
          <p:spPr bwMode="auto">
            <a:xfrm>
              <a:off x="2601" y="2960"/>
              <a:ext cx="488"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未完成</a:t>
              </a:r>
              <a:endParaRPr lang="zh-CN" altLang="en-US" sz="2400"/>
            </a:p>
          </p:txBody>
        </p:sp>
      </p:grpSp>
      <p:sp>
        <p:nvSpPr>
          <p:cNvPr id="130061" name="Rectangle 85"/>
          <p:cNvSpPr>
            <a:spLocks noChangeArrowheads="1"/>
          </p:cNvSpPr>
          <p:nvPr/>
        </p:nvSpPr>
        <p:spPr bwMode="auto">
          <a:xfrm>
            <a:off x="2190750" y="6436569"/>
            <a:ext cx="258084" cy="307777"/>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a:t>
            </a:r>
            <a:endParaRPr lang="zh-CN" altLang="en-US" sz="2400"/>
          </a:p>
        </p:txBody>
      </p:sp>
      <p:sp>
        <p:nvSpPr>
          <p:cNvPr id="130062" name="Rectangle 86"/>
          <p:cNvSpPr>
            <a:spLocks noChangeArrowheads="1"/>
          </p:cNvSpPr>
          <p:nvPr/>
        </p:nvSpPr>
        <p:spPr bwMode="auto">
          <a:xfrm>
            <a:off x="2441577" y="6436569"/>
            <a:ext cx="774251" cy="307777"/>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时间片</a:t>
            </a:r>
            <a:endParaRPr lang="zh-CN" altLang="en-US" sz="2400"/>
          </a:p>
        </p:txBody>
      </p:sp>
      <p:sp>
        <p:nvSpPr>
          <p:cNvPr id="130063" name="Rectangle 87"/>
          <p:cNvSpPr>
            <a:spLocks noChangeArrowheads="1"/>
          </p:cNvSpPr>
          <p:nvPr/>
        </p:nvSpPr>
        <p:spPr bwMode="auto">
          <a:xfrm>
            <a:off x="3197225" y="6436569"/>
            <a:ext cx="258084" cy="307777"/>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a:t>
            </a:r>
            <a:endParaRPr lang="zh-CN" altLang="en-US" sz="2400"/>
          </a:p>
        </p:txBody>
      </p:sp>
      <p:sp>
        <p:nvSpPr>
          <p:cNvPr id="130064" name="Rectangle 88"/>
          <p:cNvSpPr>
            <a:spLocks noChangeArrowheads="1"/>
          </p:cNvSpPr>
          <p:nvPr/>
        </p:nvSpPr>
        <p:spPr bwMode="auto">
          <a:xfrm>
            <a:off x="3449638" y="6436569"/>
            <a:ext cx="171522" cy="307777"/>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a:solidFill>
                  <a:srgbClr val="1A1A1A"/>
                </a:solidFill>
              </a:rPr>
              <a:t>S</a:t>
            </a:r>
            <a:endParaRPr lang="en-US" altLang="zh-CN" sz="2400"/>
          </a:p>
        </p:txBody>
      </p:sp>
      <p:sp>
        <p:nvSpPr>
          <p:cNvPr id="130065" name="Rectangle 89"/>
          <p:cNvSpPr>
            <a:spLocks noChangeArrowheads="1"/>
          </p:cNvSpPr>
          <p:nvPr/>
        </p:nvSpPr>
        <p:spPr bwMode="auto">
          <a:xfrm>
            <a:off x="3582988" y="6538169"/>
            <a:ext cx="92974" cy="200055"/>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sz="1300">
                <a:solidFill>
                  <a:srgbClr val="1A1A1A"/>
                </a:solidFill>
              </a:rPr>
              <a:t>1</a:t>
            </a:r>
            <a:endParaRPr lang="en-US" altLang="zh-CN" sz="2400"/>
          </a:p>
        </p:txBody>
      </p:sp>
      <p:sp>
        <p:nvSpPr>
          <p:cNvPr id="130066" name="Rectangle 90"/>
          <p:cNvSpPr>
            <a:spLocks noChangeArrowheads="1"/>
          </p:cNvSpPr>
          <p:nvPr/>
        </p:nvSpPr>
        <p:spPr bwMode="auto">
          <a:xfrm>
            <a:off x="3667125" y="6436569"/>
            <a:ext cx="149080" cy="307777"/>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a:solidFill>
                  <a:srgbClr val="1A1A1A"/>
                </a:solidFill>
              </a:rPr>
              <a:t>&lt;</a:t>
            </a:r>
            <a:endParaRPr lang="en-US" altLang="zh-CN" sz="2400"/>
          </a:p>
        </p:txBody>
      </p:sp>
      <p:sp>
        <p:nvSpPr>
          <p:cNvPr id="130067" name="Rectangle 91"/>
          <p:cNvSpPr>
            <a:spLocks noChangeArrowheads="1"/>
          </p:cNvSpPr>
          <p:nvPr/>
        </p:nvSpPr>
        <p:spPr bwMode="auto">
          <a:xfrm>
            <a:off x="3784600" y="6436569"/>
            <a:ext cx="171522" cy="307777"/>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a:solidFill>
                  <a:srgbClr val="1A1A1A"/>
                </a:solidFill>
              </a:rPr>
              <a:t>S</a:t>
            </a:r>
            <a:endParaRPr lang="en-US" altLang="zh-CN" sz="2400"/>
          </a:p>
        </p:txBody>
      </p:sp>
      <p:sp>
        <p:nvSpPr>
          <p:cNvPr id="130068" name="Rectangle 92"/>
          <p:cNvSpPr>
            <a:spLocks noChangeArrowheads="1"/>
          </p:cNvSpPr>
          <p:nvPr/>
        </p:nvSpPr>
        <p:spPr bwMode="auto">
          <a:xfrm>
            <a:off x="3919538" y="6538169"/>
            <a:ext cx="92974" cy="200055"/>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sz="1300">
                <a:solidFill>
                  <a:srgbClr val="1A1A1A"/>
                </a:solidFill>
              </a:rPr>
              <a:t>2</a:t>
            </a:r>
            <a:endParaRPr lang="en-US" altLang="zh-CN" sz="2400"/>
          </a:p>
        </p:txBody>
      </p:sp>
      <p:sp>
        <p:nvSpPr>
          <p:cNvPr id="130069" name="Rectangle 93"/>
          <p:cNvSpPr>
            <a:spLocks noChangeArrowheads="1"/>
          </p:cNvSpPr>
          <p:nvPr/>
        </p:nvSpPr>
        <p:spPr bwMode="auto">
          <a:xfrm>
            <a:off x="4003675" y="6436569"/>
            <a:ext cx="149080" cy="307777"/>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a:solidFill>
                  <a:srgbClr val="1A1A1A"/>
                </a:solidFill>
              </a:rPr>
              <a:t>&lt;</a:t>
            </a:r>
            <a:endParaRPr lang="en-US" altLang="zh-CN" sz="2400"/>
          </a:p>
        </p:txBody>
      </p:sp>
      <p:sp>
        <p:nvSpPr>
          <p:cNvPr id="130070" name="Rectangle 94"/>
          <p:cNvSpPr>
            <a:spLocks noChangeArrowheads="1"/>
          </p:cNvSpPr>
          <p:nvPr/>
        </p:nvSpPr>
        <p:spPr bwMode="auto">
          <a:xfrm>
            <a:off x="4121151" y="6436569"/>
            <a:ext cx="328616" cy="307777"/>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a:solidFill>
                  <a:srgbClr val="1A1A1A"/>
                </a:solidFill>
              </a:rPr>
              <a:t>Sn</a:t>
            </a:r>
            <a:endParaRPr lang="en-US" altLang="zh-CN" sz="2400"/>
          </a:p>
        </p:txBody>
      </p:sp>
      <p:sp>
        <p:nvSpPr>
          <p:cNvPr id="130071" name="Rectangle 95"/>
          <p:cNvSpPr>
            <a:spLocks noChangeArrowheads="1"/>
          </p:cNvSpPr>
          <p:nvPr/>
        </p:nvSpPr>
        <p:spPr bwMode="auto">
          <a:xfrm>
            <a:off x="4371975" y="6436569"/>
            <a:ext cx="258084" cy="307777"/>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a:t>
            </a:r>
            <a:endParaRPr lang="zh-CN" altLang="en-US" sz="2400"/>
          </a:p>
        </p:txBody>
      </p:sp>
      <p:grpSp>
        <p:nvGrpSpPr>
          <p:cNvPr id="11" name="Group 96"/>
          <p:cNvGrpSpPr/>
          <p:nvPr/>
        </p:nvGrpSpPr>
        <p:grpSpPr bwMode="auto">
          <a:xfrm>
            <a:off x="1744665" y="3131393"/>
            <a:ext cx="4719637" cy="555625"/>
            <a:chOff x="1369" y="1121"/>
            <a:chExt cx="2973" cy="350"/>
          </a:xfrm>
        </p:grpSpPr>
        <p:sp>
          <p:nvSpPr>
            <p:cNvPr id="130073" name="Freeform 97"/>
            <p:cNvSpPr/>
            <p:nvPr/>
          </p:nvSpPr>
          <p:spPr bwMode="auto">
            <a:xfrm>
              <a:off x="3992" y="1121"/>
              <a:ext cx="350" cy="350"/>
            </a:xfrm>
            <a:custGeom>
              <a:avLst/>
              <a:gdLst>
                <a:gd name="T0" fmla="*/ 0 w 350"/>
                <a:gd name="T1" fmla="*/ 175 h 350"/>
                <a:gd name="T2" fmla="*/ 174 w 350"/>
                <a:gd name="T3" fmla="*/ 0 h 350"/>
                <a:gd name="T4" fmla="*/ 350 w 350"/>
                <a:gd name="T5" fmla="*/ 175 h 350"/>
                <a:gd name="T6" fmla="*/ 350 w 350"/>
                <a:gd name="T7" fmla="*/ 175 h 350"/>
                <a:gd name="T8" fmla="*/ 174 w 350"/>
                <a:gd name="T9" fmla="*/ 350 h 350"/>
                <a:gd name="T10" fmla="*/ 0 w 350"/>
                <a:gd name="T11" fmla="*/ 175 h 350"/>
                <a:gd name="T12" fmla="*/ 0 60000 65536"/>
                <a:gd name="T13" fmla="*/ 0 60000 65536"/>
                <a:gd name="T14" fmla="*/ 0 60000 65536"/>
                <a:gd name="T15" fmla="*/ 0 60000 65536"/>
                <a:gd name="T16" fmla="*/ 0 60000 65536"/>
                <a:gd name="T17" fmla="*/ 0 60000 65536"/>
                <a:gd name="T18" fmla="*/ 0 w 350"/>
                <a:gd name="T19" fmla="*/ 0 h 350"/>
                <a:gd name="T20" fmla="*/ 350 w 350"/>
                <a:gd name="T21" fmla="*/ 350 h 350"/>
              </a:gdLst>
              <a:ahLst/>
              <a:cxnLst>
                <a:cxn ang="T12">
                  <a:pos x="T0" y="T1"/>
                </a:cxn>
                <a:cxn ang="T13">
                  <a:pos x="T2" y="T3"/>
                </a:cxn>
                <a:cxn ang="T14">
                  <a:pos x="T4" y="T5"/>
                </a:cxn>
                <a:cxn ang="T15">
                  <a:pos x="T6" y="T7"/>
                </a:cxn>
                <a:cxn ang="T16">
                  <a:pos x="T8" y="T9"/>
                </a:cxn>
                <a:cxn ang="T17">
                  <a:pos x="T10" y="T11"/>
                </a:cxn>
              </a:cxnLst>
              <a:rect l="T18" t="T19" r="T20" b="T21"/>
              <a:pathLst>
                <a:path w="350" h="350">
                  <a:moveTo>
                    <a:pt x="0" y="175"/>
                  </a:moveTo>
                  <a:cubicBezTo>
                    <a:pt x="0" y="78"/>
                    <a:pt x="78" y="0"/>
                    <a:pt x="174" y="0"/>
                  </a:cubicBezTo>
                  <a:cubicBezTo>
                    <a:pt x="272" y="0"/>
                    <a:pt x="350" y="78"/>
                    <a:pt x="350" y="175"/>
                  </a:cubicBezTo>
                  <a:cubicBezTo>
                    <a:pt x="350" y="175"/>
                    <a:pt x="350" y="175"/>
                    <a:pt x="350" y="175"/>
                  </a:cubicBezTo>
                  <a:cubicBezTo>
                    <a:pt x="350" y="272"/>
                    <a:pt x="272" y="350"/>
                    <a:pt x="174" y="350"/>
                  </a:cubicBezTo>
                  <a:cubicBezTo>
                    <a:pt x="78" y="350"/>
                    <a:pt x="0" y="272"/>
                    <a:pt x="0" y="175"/>
                  </a:cubicBezTo>
                </a:path>
              </a:pathLst>
            </a:custGeom>
            <a:noFill/>
            <a:ln w="6350" cap="rnd">
              <a:solidFill>
                <a:srgbClr val="000000"/>
              </a:solidFill>
              <a:prstDash val="solid"/>
              <a:round/>
            </a:ln>
          </p:spPr>
          <p:txBody>
            <a:bodyPr/>
            <a:lstStyle/>
            <a:p>
              <a:endParaRPr lang="zh-CN" altLang="en-US"/>
            </a:p>
          </p:txBody>
        </p:sp>
        <p:sp>
          <p:nvSpPr>
            <p:cNvPr id="130074" name="Rectangle 98"/>
            <p:cNvSpPr>
              <a:spLocks noChangeArrowheads="1"/>
            </p:cNvSpPr>
            <p:nvPr/>
          </p:nvSpPr>
          <p:spPr bwMode="auto">
            <a:xfrm>
              <a:off x="4029" y="1213"/>
              <a:ext cx="282" cy="165"/>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sz="1700" dirty="0">
                  <a:solidFill>
                    <a:srgbClr val="1A1A1A"/>
                  </a:solidFill>
                  <a:latin typeface="Times New Roman" panose="02020603050405020304" pitchFamily="18" charset="0"/>
                </a:rPr>
                <a:t>CPU</a:t>
              </a:r>
              <a:endParaRPr lang="en-US" altLang="zh-CN" sz="2400" dirty="0"/>
            </a:p>
          </p:txBody>
        </p:sp>
        <p:sp>
          <p:nvSpPr>
            <p:cNvPr id="130075" name="Freeform 99"/>
            <p:cNvSpPr>
              <a:spLocks noEditPoints="1"/>
            </p:cNvSpPr>
            <p:nvPr/>
          </p:nvSpPr>
          <p:spPr bwMode="auto">
            <a:xfrm>
              <a:off x="1369" y="1146"/>
              <a:ext cx="2023" cy="300"/>
            </a:xfrm>
            <a:custGeom>
              <a:avLst/>
              <a:gdLst>
                <a:gd name="T0" fmla="*/ 0 w 2023"/>
                <a:gd name="T1" fmla="*/ 0 h 300"/>
                <a:gd name="T2" fmla="*/ 2023 w 2023"/>
                <a:gd name="T3" fmla="*/ 0 h 300"/>
                <a:gd name="T4" fmla="*/ 0 w 2023"/>
                <a:gd name="T5" fmla="*/ 300 h 300"/>
                <a:gd name="T6" fmla="*/ 2023 w 2023"/>
                <a:gd name="T7" fmla="*/ 300 h 300"/>
                <a:gd name="T8" fmla="*/ 0 60000 65536"/>
                <a:gd name="T9" fmla="*/ 0 60000 65536"/>
                <a:gd name="T10" fmla="*/ 0 60000 65536"/>
                <a:gd name="T11" fmla="*/ 0 60000 65536"/>
                <a:gd name="T12" fmla="*/ 0 w 2023"/>
                <a:gd name="T13" fmla="*/ 0 h 300"/>
                <a:gd name="T14" fmla="*/ 2023 w 2023"/>
                <a:gd name="T15" fmla="*/ 300 h 300"/>
              </a:gdLst>
              <a:ahLst/>
              <a:cxnLst>
                <a:cxn ang="T8">
                  <a:pos x="T0" y="T1"/>
                </a:cxn>
                <a:cxn ang="T9">
                  <a:pos x="T2" y="T3"/>
                </a:cxn>
                <a:cxn ang="T10">
                  <a:pos x="T4" y="T5"/>
                </a:cxn>
                <a:cxn ang="T11">
                  <a:pos x="T6" y="T7"/>
                </a:cxn>
              </a:cxnLst>
              <a:rect l="T12" t="T13" r="T14" b="T15"/>
              <a:pathLst>
                <a:path w="2023" h="300">
                  <a:moveTo>
                    <a:pt x="0" y="0"/>
                  </a:moveTo>
                  <a:lnTo>
                    <a:pt x="2023" y="0"/>
                  </a:lnTo>
                  <a:moveTo>
                    <a:pt x="0" y="300"/>
                  </a:moveTo>
                  <a:lnTo>
                    <a:pt x="2023" y="300"/>
                  </a:lnTo>
                </a:path>
              </a:pathLst>
            </a:custGeom>
            <a:noFill/>
            <a:ln w="6350" cap="rnd">
              <a:solidFill>
                <a:srgbClr val="000000"/>
              </a:solidFill>
              <a:prstDash val="solid"/>
              <a:round/>
            </a:ln>
          </p:spPr>
          <p:txBody>
            <a:bodyPr/>
            <a:lstStyle/>
            <a:p>
              <a:endParaRPr lang="zh-CN" altLang="en-US"/>
            </a:p>
          </p:txBody>
        </p:sp>
        <p:sp>
          <p:nvSpPr>
            <p:cNvPr id="130076" name="Rectangle 100"/>
            <p:cNvSpPr>
              <a:spLocks noChangeArrowheads="1"/>
            </p:cNvSpPr>
            <p:nvPr/>
          </p:nvSpPr>
          <p:spPr bwMode="auto">
            <a:xfrm>
              <a:off x="1597" y="1213"/>
              <a:ext cx="1138"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dirty="0">
                  <a:solidFill>
                    <a:srgbClr val="1A1A1A"/>
                  </a:solidFill>
                </a:rPr>
                <a:t>第一个就绪队列</a:t>
              </a:r>
              <a:endParaRPr lang="zh-CN" altLang="en-US" sz="2400" dirty="0"/>
            </a:p>
          </p:txBody>
        </p:sp>
        <p:sp>
          <p:nvSpPr>
            <p:cNvPr id="130077" name="Rectangle 101"/>
            <p:cNvSpPr>
              <a:spLocks noChangeArrowheads="1"/>
            </p:cNvSpPr>
            <p:nvPr/>
          </p:nvSpPr>
          <p:spPr bwMode="auto">
            <a:xfrm>
              <a:off x="2707" y="1213"/>
              <a:ext cx="163"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zh-CN" altLang="en-US">
                  <a:solidFill>
                    <a:srgbClr val="1A1A1A"/>
                  </a:solidFill>
                </a:rPr>
                <a:t>，</a:t>
              </a:r>
              <a:endParaRPr lang="zh-CN" altLang="en-US" sz="2400"/>
            </a:p>
          </p:txBody>
        </p:sp>
        <p:sp>
          <p:nvSpPr>
            <p:cNvPr id="130078" name="Rectangle 102"/>
            <p:cNvSpPr>
              <a:spLocks noChangeArrowheads="1"/>
            </p:cNvSpPr>
            <p:nvPr/>
          </p:nvSpPr>
          <p:spPr bwMode="auto">
            <a:xfrm>
              <a:off x="2866" y="1213"/>
              <a:ext cx="423"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a:solidFill>
                    <a:srgbClr val="1A1A1A"/>
                  </a:solidFill>
                </a:rPr>
                <a:t>FCFS</a:t>
              </a:r>
              <a:endParaRPr lang="en-US" altLang="zh-CN" sz="2400"/>
            </a:p>
          </p:txBody>
        </p:sp>
        <p:sp>
          <p:nvSpPr>
            <p:cNvPr id="130079" name="Line 103"/>
            <p:cNvSpPr>
              <a:spLocks noChangeShapeType="1"/>
            </p:cNvSpPr>
            <p:nvPr/>
          </p:nvSpPr>
          <p:spPr bwMode="auto">
            <a:xfrm>
              <a:off x="3392" y="1146"/>
              <a:ext cx="1" cy="300"/>
            </a:xfrm>
            <a:prstGeom prst="line">
              <a:avLst/>
            </a:prstGeom>
            <a:noFill/>
            <a:ln w="6350" cap="rnd">
              <a:solidFill>
                <a:srgbClr val="000000"/>
              </a:solidFill>
              <a:round/>
            </a:ln>
          </p:spPr>
          <p:txBody>
            <a:bodyPr/>
            <a:lstStyle/>
            <a:p>
              <a:endParaRPr lang="zh-CN" altLang="en-US"/>
            </a:p>
          </p:txBody>
        </p:sp>
        <p:sp>
          <p:nvSpPr>
            <p:cNvPr id="130080" name="Line 104"/>
            <p:cNvSpPr>
              <a:spLocks noChangeShapeType="1"/>
            </p:cNvSpPr>
            <p:nvPr/>
          </p:nvSpPr>
          <p:spPr bwMode="auto">
            <a:xfrm>
              <a:off x="3392" y="1296"/>
              <a:ext cx="515" cy="1"/>
            </a:xfrm>
            <a:prstGeom prst="line">
              <a:avLst/>
            </a:prstGeom>
            <a:noFill/>
            <a:ln w="6350" cap="rnd">
              <a:solidFill>
                <a:srgbClr val="000000"/>
              </a:solidFill>
              <a:round/>
            </a:ln>
          </p:spPr>
          <p:txBody>
            <a:bodyPr/>
            <a:lstStyle/>
            <a:p>
              <a:endParaRPr lang="zh-CN" altLang="en-US"/>
            </a:p>
          </p:txBody>
        </p:sp>
        <p:sp>
          <p:nvSpPr>
            <p:cNvPr id="130081" name="Freeform 105"/>
            <p:cNvSpPr/>
            <p:nvPr/>
          </p:nvSpPr>
          <p:spPr bwMode="auto">
            <a:xfrm>
              <a:off x="3895" y="1247"/>
              <a:ext cx="97" cy="98"/>
            </a:xfrm>
            <a:custGeom>
              <a:avLst/>
              <a:gdLst>
                <a:gd name="T0" fmla="*/ 0 w 97"/>
                <a:gd name="T1" fmla="*/ 0 h 98"/>
                <a:gd name="T2" fmla="*/ 97 w 97"/>
                <a:gd name="T3" fmla="*/ 49 h 98"/>
                <a:gd name="T4" fmla="*/ 0 w 97"/>
                <a:gd name="T5" fmla="*/ 98 h 98"/>
                <a:gd name="T6" fmla="*/ 0 w 97"/>
                <a:gd name="T7" fmla="*/ 0 h 98"/>
                <a:gd name="T8" fmla="*/ 0 60000 65536"/>
                <a:gd name="T9" fmla="*/ 0 60000 65536"/>
                <a:gd name="T10" fmla="*/ 0 60000 65536"/>
                <a:gd name="T11" fmla="*/ 0 60000 65536"/>
                <a:gd name="T12" fmla="*/ 0 w 97"/>
                <a:gd name="T13" fmla="*/ 0 h 98"/>
                <a:gd name="T14" fmla="*/ 97 w 97"/>
                <a:gd name="T15" fmla="*/ 98 h 98"/>
              </a:gdLst>
              <a:ahLst/>
              <a:cxnLst>
                <a:cxn ang="T8">
                  <a:pos x="T0" y="T1"/>
                </a:cxn>
                <a:cxn ang="T9">
                  <a:pos x="T2" y="T3"/>
                </a:cxn>
                <a:cxn ang="T10">
                  <a:pos x="T4" y="T5"/>
                </a:cxn>
                <a:cxn ang="T11">
                  <a:pos x="T6" y="T7"/>
                </a:cxn>
              </a:cxnLst>
              <a:rect l="T12" t="T13" r="T14" b="T15"/>
              <a:pathLst>
                <a:path w="97" h="98">
                  <a:moveTo>
                    <a:pt x="0" y="0"/>
                  </a:moveTo>
                  <a:lnTo>
                    <a:pt x="97" y="49"/>
                  </a:lnTo>
                  <a:lnTo>
                    <a:pt x="0" y="98"/>
                  </a:lnTo>
                  <a:lnTo>
                    <a:pt x="0" y="0"/>
                  </a:lnTo>
                  <a:close/>
                </a:path>
              </a:pathLst>
            </a:custGeom>
            <a:solidFill>
              <a:srgbClr val="000000"/>
            </a:solidFill>
            <a:ln w="9525">
              <a:noFill/>
              <a:round/>
            </a:ln>
          </p:spPr>
          <p:txBody>
            <a:bodyPr/>
            <a:lstStyle/>
            <a:p>
              <a:endParaRPr lang="zh-CN" altLang="en-US"/>
            </a:p>
          </p:txBody>
        </p:sp>
        <p:sp>
          <p:nvSpPr>
            <p:cNvPr id="130082" name="Rectangle 106"/>
            <p:cNvSpPr>
              <a:spLocks noChangeArrowheads="1"/>
            </p:cNvSpPr>
            <p:nvPr/>
          </p:nvSpPr>
          <p:spPr bwMode="auto">
            <a:xfrm>
              <a:off x="3627" y="1128"/>
              <a:ext cx="108" cy="194"/>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a:solidFill>
                    <a:srgbClr val="1A1A1A"/>
                  </a:solidFill>
                </a:rPr>
                <a:t>S</a:t>
              </a:r>
              <a:endParaRPr lang="en-US" altLang="zh-CN" sz="2400"/>
            </a:p>
          </p:txBody>
        </p:sp>
        <p:sp>
          <p:nvSpPr>
            <p:cNvPr id="130083" name="Rectangle 107"/>
            <p:cNvSpPr>
              <a:spLocks noChangeArrowheads="1"/>
            </p:cNvSpPr>
            <p:nvPr/>
          </p:nvSpPr>
          <p:spPr bwMode="auto">
            <a:xfrm>
              <a:off x="3701" y="1192"/>
              <a:ext cx="59" cy="126"/>
            </a:xfrm>
            <a:prstGeom prst="rect">
              <a:avLst/>
            </a:prstGeom>
            <a:noFill/>
            <a:ln w="9525">
              <a:noFill/>
              <a:miter lim="800000"/>
            </a:ln>
          </p:spPr>
          <p:txBody>
            <a:bodyPr wrap="none" lIns="0" tIns="0" rIns="0" bIns="0">
              <a:spAutoFit/>
            </a:bodyPr>
            <a:lstStyle/>
            <a:p>
              <a:pPr eaLnBrk="1" hangingPunct="1">
                <a:spcBef>
                  <a:spcPct val="50000"/>
                </a:spcBef>
                <a:buClr>
                  <a:schemeClr val="tx1"/>
                </a:buClr>
              </a:pPr>
              <a:r>
                <a:rPr lang="en-US" altLang="zh-CN" sz="1300">
                  <a:solidFill>
                    <a:srgbClr val="1A1A1A"/>
                  </a:solidFill>
                </a:rPr>
                <a:t>1</a:t>
              </a:r>
              <a:endParaRPr lang="en-US" altLang="zh-CN" sz="240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ox(in)">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484438" y="115889"/>
            <a:ext cx="5183187" cy="584775"/>
          </a:xfrm>
          <a:prstGeom prst="rect">
            <a:avLst/>
          </a:prstGeom>
          <a:noFill/>
          <a:ln>
            <a:noFill/>
          </a:ln>
          <a:effectLst/>
        </p:spPr>
        <p:txBody>
          <a:bodyPr>
            <a:spAutoFit/>
          </a:bodyPr>
          <a:lstStyle/>
          <a:p>
            <a:pPr eaLnBrk="1" hangingPunct="1">
              <a:spcBef>
                <a:spcPct val="0"/>
              </a:spcBef>
              <a:defRPr/>
            </a:pPr>
            <a:r>
              <a:rPr kumimoji="1" lang="zh-CN" altLang="en-US"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进程调度算法思考题</a:t>
            </a:r>
            <a:r>
              <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32099" name="Rectangle 21"/>
          <p:cNvSpPr>
            <a:spLocks noChangeArrowheads="1"/>
          </p:cNvSpPr>
          <p:nvPr/>
        </p:nvSpPr>
        <p:spPr bwMode="auto">
          <a:xfrm>
            <a:off x="323851" y="692151"/>
            <a:ext cx="8569325" cy="6093976"/>
          </a:xfrm>
          <a:prstGeom prst="rect">
            <a:avLst/>
          </a:prstGeom>
          <a:noFill/>
          <a:ln w="9525" algn="ctr">
            <a:noFill/>
            <a:miter lim="800000"/>
          </a:ln>
        </p:spPr>
        <p:txBody>
          <a:bodyPr>
            <a:spAutoFit/>
          </a:bodyPr>
          <a:lstStyle/>
          <a:p>
            <a:pPr>
              <a:lnSpc>
                <a:spcPts val="3000"/>
              </a:lnSpc>
            </a:pPr>
            <a:r>
              <a:rPr lang="en-US" altLang="zh-CN" dirty="0">
                <a:solidFill>
                  <a:srgbClr val="FF0000"/>
                </a:solidFill>
              </a:rPr>
              <a:t>1</a:t>
            </a:r>
            <a:r>
              <a:rPr lang="zh-CN" altLang="en-US" dirty="0">
                <a:solidFill>
                  <a:srgbClr val="FF0000"/>
                </a:solidFill>
              </a:rPr>
              <a:t>、</a:t>
            </a:r>
            <a:r>
              <a:rPr lang="zh-CN" altLang="zh-CN" dirty="0">
                <a:solidFill>
                  <a:srgbClr val="FF0000"/>
                </a:solidFill>
              </a:rPr>
              <a:t>进程调度算法中，可以设计成可抢占式的算法有（</a:t>
            </a:r>
            <a:r>
              <a:rPr lang="en-US" altLang="zh-CN" dirty="0">
                <a:solidFill>
                  <a:srgbClr val="FF0000"/>
                </a:solidFill>
              </a:rPr>
              <a:t>    </a:t>
            </a:r>
            <a:r>
              <a:rPr lang="zh-CN" altLang="zh-CN" dirty="0">
                <a:solidFill>
                  <a:srgbClr val="FF0000"/>
                </a:solidFill>
              </a:rPr>
              <a:t>）</a:t>
            </a:r>
            <a:endParaRPr lang="zh-CN" altLang="zh-CN" dirty="0">
              <a:solidFill>
                <a:srgbClr val="FF0000"/>
              </a:solidFill>
            </a:endParaRPr>
          </a:p>
          <a:p>
            <a:pPr>
              <a:lnSpc>
                <a:spcPts val="3000"/>
              </a:lnSpc>
            </a:pPr>
            <a:r>
              <a:rPr lang="en-US" altLang="zh-CN" dirty="0"/>
              <a:t>A</a:t>
            </a:r>
            <a:r>
              <a:rPr lang="zh-CN" altLang="zh-CN" dirty="0"/>
              <a:t>．先来先服务调度算法</a:t>
            </a:r>
            <a:r>
              <a:rPr lang="en-US" altLang="zh-CN" dirty="0"/>
              <a:t>          B. </a:t>
            </a:r>
            <a:r>
              <a:rPr lang="zh-CN" altLang="zh-CN" dirty="0"/>
              <a:t>最高响应比优先调度算法</a:t>
            </a:r>
            <a:endParaRPr lang="zh-CN" altLang="zh-CN" dirty="0"/>
          </a:p>
          <a:p>
            <a:pPr>
              <a:lnSpc>
                <a:spcPts val="3000"/>
              </a:lnSpc>
            </a:pPr>
            <a:r>
              <a:rPr lang="en-US" altLang="zh-CN" dirty="0"/>
              <a:t>C</a:t>
            </a:r>
            <a:r>
              <a:rPr lang="zh-CN" altLang="zh-CN" dirty="0"/>
              <a:t>．最短作业优先调度算法</a:t>
            </a:r>
            <a:r>
              <a:rPr lang="en-US" altLang="zh-CN" dirty="0"/>
              <a:t>        D. </a:t>
            </a:r>
            <a:r>
              <a:rPr lang="zh-CN" altLang="zh-CN" dirty="0"/>
              <a:t>时间片轮转调度算法</a:t>
            </a:r>
            <a:endParaRPr lang="en-US" altLang="zh-CN" dirty="0"/>
          </a:p>
          <a:p>
            <a:pPr>
              <a:lnSpc>
                <a:spcPts val="3000"/>
              </a:lnSpc>
            </a:pPr>
            <a:r>
              <a:rPr lang="en-US" altLang="zh-CN" dirty="0">
                <a:solidFill>
                  <a:srgbClr val="FF0000"/>
                </a:solidFill>
              </a:rPr>
              <a:t>2</a:t>
            </a:r>
            <a:r>
              <a:rPr lang="zh-CN" altLang="en-US" dirty="0">
                <a:solidFill>
                  <a:srgbClr val="FF0000"/>
                </a:solidFill>
              </a:rPr>
              <a:t>、</a:t>
            </a:r>
            <a:r>
              <a:rPr lang="zh-CN" altLang="zh-CN" dirty="0">
                <a:solidFill>
                  <a:srgbClr val="FF0000"/>
                </a:solidFill>
              </a:rPr>
              <a:t>若每个作业只能建立一个进程，为了照顾短作业用户，应采用（</a:t>
            </a:r>
            <a:r>
              <a:rPr lang="en-US" altLang="zh-CN" dirty="0">
                <a:solidFill>
                  <a:srgbClr val="FF0000"/>
                </a:solidFill>
              </a:rPr>
              <a:t>    </a:t>
            </a:r>
            <a:r>
              <a:rPr lang="zh-CN" altLang="zh-CN" dirty="0">
                <a:solidFill>
                  <a:srgbClr val="FF0000"/>
                </a:solidFill>
              </a:rPr>
              <a:t>）；为了照顾紧急性作业，应采用（</a:t>
            </a:r>
            <a:r>
              <a:rPr lang="en-US" altLang="zh-CN" dirty="0">
                <a:solidFill>
                  <a:srgbClr val="FF0000"/>
                </a:solidFill>
              </a:rPr>
              <a:t>     </a:t>
            </a:r>
            <a:r>
              <a:rPr lang="zh-CN" altLang="zh-CN" dirty="0">
                <a:solidFill>
                  <a:srgbClr val="FF0000"/>
                </a:solidFill>
              </a:rPr>
              <a:t>）；为了实现人机交互，应采用（</a:t>
            </a:r>
            <a:r>
              <a:rPr lang="en-US" altLang="zh-CN" dirty="0">
                <a:solidFill>
                  <a:srgbClr val="FF0000"/>
                </a:solidFill>
              </a:rPr>
              <a:t>    </a:t>
            </a:r>
            <a:r>
              <a:rPr lang="zh-CN" altLang="zh-CN" dirty="0">
                <a:solidFill>
                  <a:srgbClr val="FF0000"/>
                </a:solidFill>
              </a:rPr>
              <a:t>）；为了使短作业、长作业和交互作业用户都满意，应采用（</a:t>
            </a:r>
            <a:r>
              <a:rPr lang="en-US" altLang="zh-CN" dirty="0">
                <a:solidFill>
                  <a:srgbClr val="FF0000"/>
                </a:solidFill>
              </a:rPr>
              <a:t>    </a:t>
            </a:r>
            <a:r>
              <a:rPr lang="zh-CN" altLang="zh-CN" dirty="0">
                <a:solidFill>
                  <a:srgbClr val="FF0000"/>
                </a:solidFill>
              </a:rPr>
              <a:t>）。</a:t>
            </a:r>
            <a:endParaRPr lang="zh-CN" altLang="zh-CN" dirty="0">
              <a:solidFill>
                <a:srgbClr val="FF0000"/>
              </a:solidFill>
            </a:endParaRPr>
          </a:p>
          <a:p>
            <a:pPr>
              <a:lnSpc>
                <a:spcPts val="3000"/>
              </a:lnSpc>
            </a:pPr>
            <a:r>
              <a:rPr lang="en-US" altLang="zh-CN" dirty="0"/>
              <a:t>A</a:t>
            </a:r>
            <a:r>
              <a:rPr lang="zh-CN" altLang="zh-CN" dirty="0"/>
              <a:t>．</a:t>
            </a:r>
            <a:r>
              <a:rPr lang="en-US" altLang="zh-CN" dirty="0"/>
              <a:t>FCFS</a:t>
            </a:r>
            <a:r>
              <a:rPr lang="zh-CN" altLang="zh-CN" dirty="0"/>
              <a:t>调度算法；</a:t>
            </a:r>
            <a:r>
              <a:rPr lang="en-US" altLang="zh-CN" dirty="0"/>
              <a:t>    B. </a:t>
            </a:r>
            <a:r>
              <a:rPr lang="zh-CN" altLang="zh-CN" dirty="0"/>
              <a:t>短作业优先调度算法；</a:t>
            </a:r>
            <a:r>
              <a:rPr lang="en-US" altLang="zh-CN" dirty="0"/>
              <a:t>    C. </a:t>
            </a:r>
            <a:r>
              <a:rPr lang="zh-CN" altLang="zh-CN" dirty="0"/>
              <a:t>时间片轮转算法</a:t>
            </a:r>
            <a:endParaRPr lang="zh-CN" altLang="zh-CN" dirty="0"/>
          </a:p>
          <a:p>
            <a:pPr>
              <a:lnSpc>
                <a:spcPts val="3000"/>
              </a:lnSpc>
            </a:pPr>
            <a:r>
              <a:rPr lang="en-US" altLang="zh-CN" dirty="0"/>
              <a:t>D</a:t>
            </a:r>
            <a:r>
              <a:rPr lang="zh-CN" altLang="zh-CN" dirty="0"/>
              <a:t>．多级反馈队列调度算法；</a:t>
            </a:r>
            <a:r>
              <a:rPr lang="en-US" altLang="zh-CN" dirty="0"/>
              <a:t>    E. </a:t>
            </a:r>
            <a:r>
              <a:rPr lang="zh-CN" altLang="zh-CN" dirty="0"/>
              <a:t>基于优先级的剥夺调度算法</a:t>
            </a:r>
            <a:endParaRPr lang="en-US" altLang="zh-CN" dirty="0"/>
          </a:p>
          <a:p>
            <a:pPr>
              <a:lnSpc>
                <a:spcPts val="3000"/>
              </a:lnSpc>
            </a:pPr>
            <a:r>
              <a:rPr lang="en-US" altLang="zh-CN" dirty="0">
                <a:solidFill>
                  <a:srgbClr val="FF0000"/>
                </a:solidFill>
              </a:rPr>
              <a:t>3</a:t>
            </a:r>
            <a:r>
              <a:rPr lang="zh-CN" altLang="en-US" dirty="0">
                <a:solidFill>
                  <a:srgbClr val="FF0000"/>
                </a:solidFill>
              </a:rPr>
              <a:t>、</a:t>
            </a:r>
            <a:r>
              <a:rPr lang="zh-CN" altLang="zh-CN" dirty="0">
                <a:solidFill>
                  <a:srgbClr val="FF0000"/>
                </a:solidFill>
              </a:rPr>
              <a:t>若某单处理机多进程系统中有多个就绪进程，则下列关于处理机调度的叙述中，正确的有哪些？（</a:t>
            </a:r>
            <a:r>
              <a:rPr lang="zh-CN" altLang="en-US" dirty="0">
                <a:solidFill>
                  <a:srgbClr val="FF0000"/>
                </a:solidFill>
              </a:rPr>
              <a:t>可多选</a:t>
            </a:r>
            <a:r>
              <a:rPr lang="en-US" altLang="zh-CN" dirty="0">
                <a:solidFill>
                  <a:srgbClr val="FF0000"/>
                </a:solidFill>
              </a:rPr>
              <a:t>   </a:t>
            </a:r>
            <a:r>
              <a:rPr lang="zh-CN" altLang="zh-CN" dirty="0">
                <a:solidFill>
                  <a:srgbClr val="FF0000"/>
                </a:solidFill>
              </a:rPr>
              <a:t>）</a:t>
            </a:r>
            <a:endParaRPr lang="zh-CN" altLang="zh-CN" dirty="0">
              <a:solidFill>
                <a:srgbClr val="FF0000"/>
              </a:solidFill>
            </a:endParaRPr>
          </a:p>
          <a:p>
            <a:pPr>
              <a:lnSpc>
                <a:spcPts val="3000"/>
              </a:lnSpc>
            </a:pPr>
            <a:r>
              <a:rPr lang="en-US" altLang="zh-CN" dirty="0"/>
              <a:t>A.   </a:t>
            </a:r>
            <a:r>
              <a:rPr lang="zh-CN" altLang="zh-CN" dirty="0"/>
              <a:t>在进程结束时能进行处理机调度</a:t>
            </a:r>
            <a:endParaRPr lang="zh-CN" altLang="zh-CN" dirty="0"/>
          </a:p>
          <a:p>
            <a:pPr>
              <a:lnSpc>
                <a:spcPts val="3000"/>
              </a:lnSpc>
            </a:pPr>
            <a:r>
              <a:rPr lang="en-US" altLang="zh-CN" dirty="0"/>
              <a:t>B.   </a:t>
            </a:r>
            <a:r>
              <a:rPr lang="zh-CN" altLang="zh-CN" dirty="0"/>
              <a:t>创建新进程后能进行处理机调度</a:t>
            </a:r>
            <a:endParaRPr lang="zh-CN" altLang="zh-CN" dirty="0"/>
          </a:p>
          <a:p>
            <a:pPr>
              <a:lnSpc>
                <a:spcPts val="3000"/>
              </a:lnSpc>
            </a:pPr>
            <a:r>
              <a:rPr lang="en-US" altLang="zh-CN" dirty="0"/>
              <a:t>C.   </a:t>
            </a:r>
            <a:r>
              <a:rPr lang="zh-CN" altLang="zh-CN" dirty="0"/>
              <a:t>在进程处于临界区时不能进行处理机调度</a:t>
            </a:r>
            <a:endParaRPr lang="zh-CN" altLang="zh-CN" dirty="0"/>
          </a:p>
          <a:p>
            <a:pPr>
              <a:lnSpc>
                <a:spcPts val="3000"/>
              </a:lnSpc>
            </a:pPr>
            <a:r>
              <a:rPr lang="en-US" altLang="zh-CN" dirty="0"/>
              <a:t>D.   </a:t>
            </a:r>
            <a:r>
              <a:rPr lang="zh-CN" altLang="zh-CN" dirty="0"/>
              <a:t>在系统调用完成并返回用户态时能进行处理机调度</a:t>
            </a:r>
            <a:endParaRPr lang="zh-CN" altLang="zh-CN" sz="2400" dirty="0"/>
          </a:p>
        </p:txBody>
      </p:sp>
    </p:spTree>
  </p:cSld>
  <p:clrMapOvr>
    <a:masterClrMapping/>
  </p:clrMapOvr>
  <p:transition>
    <p:fade/>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484438" y="180975"/>
            <a:ext cx="5183187" cy="584775"/>
          </a:xfrm>
          <a:prstGeom prst="rect">
            <a:avLst/>
          </a:prstGeom>
          <a:noFill/>
          <a:ln>
            <a:noFill/>
          </a:ln>
          <a:effectLst/>
        </p:spPr>
        <p:txBody>
          <a:bodyPr>
            <a:spAutoFit/>
          </a:bodyPr>
          <a:lstStyle/>
          <a:p>
            <a:pPr eaLnBrk="1" hangingPunct="1">
              <a:spcBef>
                <a:spcPct val="0"/>
              </a:spcBef>
              <a:defRPr/>
            </a:pPr>
            <a:r>
              <a:rPr kumimoji="1" lang="zh-CN" altLang="en-US"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进程调度算法思考题</a:t>
            </a:r>
            <a:r>
              <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33123" name="Rectangle 21"/>
          <p:cNvSpPr>
            <a:spLocks noChangeArrowheads="1"/>
          </p:cNvSpPr>
          <p:nvPr/>
        </p:nvSpPr>
        <p:spPr bwMode="auto">
          <a:xfrm>
            <a:off x="323851" y="919164"/>
            <a:ext cx="8569325" cy="4552015"/>
          </a:xfrm>
          <a:prstGeom prst="rect">
            <a:avLst/>
          </a:prstGeom>
          <a:noFill/>
          <a:ln w="9525" algn="ctr">
            <a:noFill/>
            <a:miter lim="800000"/>
          </a:ln>
        </p:spPr>
        <p:txBody>
          <a:bodyPr>
            <a:spAutoFit/>
          </a:bodyPr>
          <a:lstStyle/>
          <a:p>
            <a:pPr>
              <a:lnSpc>
                <a:spcPct val="150000"/>
              </a:lnSpc>
            </a:pPr>
            <a:r>
              <a:rPr lang="en-US" altLang="zh-CN" dirty="0">
                <a:solidFill>
                  <a:srgbClr val="FF0000"/>
                </a:solidFill>
              </a:rPr>
              <a:t>4</a:t>
            </a:r>
            <a:r>
              <a:rPr lang="zh-CN" altLang="en-US" dirty="0">
                <a:solidFill>
                  <a:srgbClr val="FF0000"/>
                </a:solidFill>
              </a:rPr>
              <a:t>、</a:t>
            </a:r>
            <a:r>
              <a:rPr lang="zh-CN" altLang="zh-CN" dirty="0"/>
              <a:t>有</a:t>
            </a:r>
            <a:r>
              <a:rPr lang="en-US" altLang="zh-CN" dirty="0"/>
              <a:t>3</a:t>
            </a:r>
            <a:r>
              <a:rPr lang="zh-CN" altLang="zh-CN" dirty="0"/>
              <a:t>个作业</a:t>
            </a:r>
            <a:r>
              <a:rPr lang="en-US" altLang="zh-CN" dirty="0"/>
              <a:t>J1</a:t>
            </a:r>
            <a:r>
              <a:rPr lang="zh-CN" altLang="zh-CN" dirty="0"/>
              <a:t>，</a:t>
            </a:r>
            <a:r>
              <a:rPr lang="en-US" altLang="zh-CN" dirty="0"/>
              <a:t>J2</a:t>
            </a:r>
            <a:r>
              <a:rPr lang="zh-CN" altLang="zh-CN" dirty="0"/>
              <a:t>，</a:t>
            </a:r>
            <a:r>
              <a:rPr lang="en-US" altLang="zh-CN" dirty="0"/>
              <a:t>J3</a:t>
            </a:r>
            <a:r>
              <a:rPr lang="zh-CN" altLang="zh-CN" dirty="0"/>
              <a:t>，其运行时间分别是</a:t>
            </a:r>
            <a:r>
              <a:rPr lang="en-US" altLang="zh-CN" dirty="0"/>
              <a:t>2,6,4</a:t>
            </a:r>
            <a:r>
              <a:rPr lang="zh-CN" altLang="zh-CN" dirty="0"/>
              <a:t>小时，假设它们同时到达系统，并在同一处理器上以单道方式运行，则平均周转时间最小的执行序列是</a:t>
            </a:r>
            <a:r>
              <a:rPr lang="en-US" altLang="zh-CN" dirty="0"/>
              <a:t>_______</a:t>
            </a:r>
            <a:r>
              <a:rPr lang="zh-CN" altLang="zh-CN" dirty="0"/>
              <a:t>。</a:t>
            </a:r>
            <a:endParaRPr lang="en-US" altLang="zh-CN" dirty="0">
              <a:solidFill>
                <a:srgbClr val="FF0000"/>
              </a:solidFill>
            </a:endParaRPr>
          </a:p>
          <a:p>
            <a:pPr>
              <a:lnSpc>
                <a:spcPct val="150000"/>
              </a:lnSpc>
            </a:pPr>
            <a:r>
              <a:rPr lang="en-US" altLang="zh-CN" dirty="0">
                <a:solidFill>
                  <a:srgbClr val="FF0000"/>
                </a:solidFill>
              </a:rPr>
              <a:t>5</a:t>
            </a:r>
            <a:r>
              <a:rPr lang="zh-CN" altLang="en-US" dirty="0">
                <a:solidFill>
                  <a:srgbClr val="FF0000"/>
                </a:solidFill>
              </a:rPr>
              <a:t>、</a:t>
            </a:r>
            <a:r>
              <a:rPr lang="zh-CN" altLang="zh-CN" dirty="0">
                <a:solidFill>
                  <a:srgbClr val="FF0000"/>
                </a:solidFill>
              </a:rPr>
              <a:t>下列选项中，提升进程优先级的合理时机有（</a:t>
            </a:r>
            <a:r>
              <a:rPr lang="en-US" altLang="zh-CN" dirty="0">
                <a:solidFill>
                  <a:srgbClr val="FF0000"/>
                </a:solidFill>
              </a:rPr>
              <a:t>   </a:t>
            </a:r>
            <a:r>
              <a:rPr lang="zh-CN" altLang="zh-CN" dirty="0">
                <a:solidFill>
                  <a:srgbClr val="FF0000"/>
                </a:solidFill>
              </a:rPr>
              <a:t>）。</a:t>
            </a:r>
            <a:endParaRPr lang="zh-CN" altLang="zh-CN" dirty="0">
              <a:solidFill>
                <a:srgbClr val="FF0000"/>
              </a:solidFill>
            </a:endParaRPr>
          </a:p>
          <a:p>
            <a:pPr>
              <a:lnSpc>
                <a:spcPct val="150000"/>
              </a:lnSpc>
            </a:pPr>
            <a:r>
              <a:rPr lang="en-US" altLang="zh-CN" dirty="0"/>
              <a:t>A</a:t>
            </a:r>
            <a:r>
              <a:rPr lang="zh-CN" altLang="zh-CN" dirty="0"/>
              <a:t>．进程时间片用完</a:t>
            </a:r>
            <a:r>
              <a:rPr lang="en-US" altLang="zh-CN" dirty="0"/>
              <a:t>         B. </a:t>
            </a:r>
            <a:r>
              <a:rPr lang="zh-CN" altLang="zh-CN" dirty="0"/>
              <a:t>进程刚完成</a:t>
            </a:r>
            <a:r>
              <a:rPr lang="en-US" altLang="zh-CN" dirty="0"/>
              <a:t>I/O</a:t>
            </a:r>
            <a:r>
              <a:rPr lang="zh-CN" altLang="zh-CN" dirty="0"/>
              <a:t>操作，进入就绪队列</a:t>
            </a:r>
            <a:endParaRPr lang="zh-CN" altLang="zh-CN" dirty="0"/>
          </a:p>
          <a:p>
            <a:pPr>
              <a:lnSpc>
                <a:spcPct val="150000"/>
              </a:lnSpc>
            </a:pPr>
            <a:r>
              <a:rPr lang="en-US" altLang="zh-CN" dirty="0"/>
              <a:t>C. </a:t>
            </a:r>
            <a:r>
              <a:rPr lang="zh-CN" altLang="zh-CN" dirty="0"/>
              <a:t>进程长期处于就绪队列中</a:t>
            </a:r>
            <a:r>
              <a:rPr lang="en-US" altLang="zh-CN" dirty="0"/>
              <a:t>     D. </a:t>
            </a:r>
            <a:r>
              <a:rPr lang="zh-CN" altLang="zh-CN" dirty="0"/>
              <a:t>进程从就绪状态转为运行状态</a:t>
            </a:r>
            <a:endParaRPr lang="zh-CN" altLang="zh-CN" dirty="0"/>
          </a:p>
          <a:p>
            <a:pPr>
              <a:lnSpc>
                <a:spcPct val="150000"/>
              </a:lnSpc>
            </a:pPr>
            <a:r>
              <a:rPr lang="en-US" altLang="zh-CN" dirty="0"/>
              <a:t>E. </a:t>
            </a:r>
            <a:r>
              <a:rPr lang="zh-CN" altLang="zh-CN" dirty="0"/>
              <a:t>刚创建完成的新进程</a:t>
            </a:r>
            <a:r>
              <a:rPr lang="en-US" altLang="zh-CN" dirty="0"/>
              <a:t>     F. </a:t>
            </a:r>
            <a:r>
              <a:rPr lang="zh-CN" altLang="zh-CN" dirty="0"/>
              <a:t>刚被</a:t>
            </a:r>
            <a:r>
              <a:rPr lang="en-US" altLang="zh-CN" dirty="0"/>
              <a:t>V</a:t>
            </a:r>
            <a:r>
              <a:rPr lang="zh-CN" altLang="zh-CN" dirty="0"/>
              <a:t>操作唤醒的进程</a:t>
            </a:r>
            <a:endParaRPr lang="zh-CN" altLang="zh-CN" dirty="0"/>
          </a:p>
          <a:p>
            <a:pPr>
              <a:lnSpc>
                <a:spcPct val="150000"/>
              </a:lnSpc>
            </a:pPr>
            <a:r>
              <a:rPr lang="en-US" altLang="zh-CN" dirty="0"/>
              <a:t>G. </a:t>
            </a:r>
            <a:r>
              <a:rPr lang="zh-CN" altLang="zh-CN" dirty="0"/>
              <a:t>当进行进程调度时，提升就绪队列中进程的优先级</a:t>
            </a:r>
            <a:endParaRPr lang="en-US" altLang="zh-CN" dirty="0"/>
          </a:p>
          <a:p>
            <a:pPr>
              <a:lnSpc>
                <a:spcPts val="3000"/>
              </a:lnSpc>
            </a:pPr>
            <a:endParaRPr lang="zh-CN" altLang="zh-CN" sz="2400" dirty="0"/>
          </a:p>
        </p:txBody>
      </p:sp>
    </p:spTree>
  </p:cSld>
  <p:clrMapOvr>
    <a:masterClrMapping/>
  </p:clrMapOvr>
  <p:transition>
    <p:fade/>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8" y="1916832"/>
            <a:ext cx="7993063" cy="3600400"/>
          </a:xfrm>
        </p:spPr>
        <p:txBody>
          <a:bodyPr/>
          <a:lstStyle/>
          <a:p>
            <a:pPr>
              <a:lnSpc>
                <a:spcPct val="130000"/>
              </a:lnSpc>
              <a:defRPr/>
            </a:pPr>
            <a:br>
              <a:rPr lang="en-US" altLang="zh-CN" sz="4000" i="1" dirty="0" smtClean="0">
                <a:latin typeface="+mn-ea"/>
                <a:ea typeface="+mn-ea"/>
              </a:rPr>
            </a:br>
            <a:r>
              <a:rPr lang="en-US" altLang="zh-CN" sz="4000" dirty="0" smtClean="0">
                <a:latin typeface="+mn-ea"/>
                <a:ea typeface="+mn-ea"/>
              </a:rPr>
              <a:t>  </a:t>
            </a:r>
            <a:r>
              <a:rPr lang="zh-CN" altLang="en-US" sz="2400" dirty="0" smtClean="0">
                <a:solidFill>
                  <a:schemeClr val="tx1"/>
                </a:solidFill>
                <a:latin typeface="+mn-ea"/>
                <a:ea typeface="+mn-ea"/>
              </a:rPr>
              <a:t>某系统的设计目标是：优先照顾磁盘</a:t>
            </a:r>
            <a:r>
              <a:rPr lang="en-US" altLang="zh-CN" sz="2400" dirty="0" smtClean="0">
                <a:solidFill>
                  <a:schemeClr val="tx1"/>
                </a:solidFill>
                <a:latin typeface="+mn-ea"/>
                <a:ea typeface="+mn-ea"/>
              </a:rPr>
              <a:t>I/O</a:t>
            </a:r>
            <a:r>
              <a:rPr lang="zh-CN" altLang="en-US" sz="2400" dirty="0" smtClean="0">
                <a:solidFill>
                  <a:schemeClr val="tx1"/>
                </a:solidFill>
                <a:latin typeface="+mn-ea"/>
                <a:ea typeface="+mn-ea"/>
              </a:rPr>
              <a:t>完成的进程；其次照顾其他</a:t>
            </a:r>
            <a:r>
              <a:rPr lang="en-US" altLang="zh-CN" sz="2400" dirty="0" smtClean="0">
                <a:solidFill>
                  <a:schemeClr val="tx1"/>
                </a:solidFill>
                <a:latin typeface="+mn-ea"/>
                <a:ea typeface="+mn-ea"/>
              </a:rPr>
              <a:t>I/O</a:t>
            </a:r>
            <a:r>
              <a:rPr lang="zh-CN" altLang="en-US" sz="2400" dirty="0" smtClean="0">
                <a:solidFill>
                  <a:schemeClr val="tx1"/>
                </a:solidFill>
                <a:latin typeface="+mn-ea"/>
                <a:ea typeface="+mn-ea"/>
              </a:rPr>
              <a:t>完成的进程；适当照顾计算量大的进程；系统应尽可能快的响应用户的请求。请设计满足该目标的调度算法，要求：</a:t>
            </a:r>
            <a:br>
              <a:rPr lang="en-US" altLang="zh-CN" sz="2400" dirty="0" smtClean="0">
                <a:solidFill>
                  <a:schemeClr val="tx1"/>
                </a:solidFill>
                <a:latin typeface="+mn-ea"/>
                <a:ea typeface="+mn-ea"/>
              </a:rPr>
            </a:br>
            <a:r>
              <a:rPr lang="zh-CN" altLang="en-US" sz="2400" dirty="0" smtClean="0">
                <a:solidFill>
                  <a:schemeClr val="tx1"/>
                </a:solidFill>
                <a:latin typeface="+mn-ea"/>
                <a:ea typeface="+mn-ea"/>
              </a:rPr>
              <a:t>（</a:t>
            </a:r>
            <a:r>
              <a:rPr lang="en-US" altLang="zh-CN" sz="2400" dirty="0" smtClean="0">
                <a:solidFill>
                  <a:schemeClr val="tx1"/>
                </a:solidFill>
                <a:latin typeface="+mn-ea"/>
                <a:ea typeface="+mn-ea"/>
              </a:rPr>
              <a:t>1</a:t>
            </a:r>
            <a:r>
              <a:rPr lang="zh-CN" altLang="en-US" sz="2400" dirty="0" smtClean="0">
                <a:solidFill>
                  <a:schemeClr val="tx1"/>
                </a:solidFill>
                <a:latin typeface="+mn-ea"/>
                <a:ea typeface="+mn-ea"/>
              </a:rPr>
              <a:t>）画出进程状态转换图；</a:t>
            </a:r>
            <a:br>
              <a:rPr lang="en-US" altLang="zh-CN" sz="2400" dirty="0" smtClean="0">
                <a:solidFill>
                  <a:schemeClr val="tx1"/>
                </a:solidFill>
                <a:latin typeface="+mn-ea"/>
                <a:ea typeface="+mn-ea"/>
              </a:rPr>
            </a:br>
            <a:r>
              <a:rPr lang="zh-CN" altLang="en-US" sz="2400" dirty="0" smtClean="0">
                <a:solidFill>
                  <a:schemeClr val="tx1"/>
                </a:solidFill>
                <a:latin typeface="+mn-ea"/>
                <a:ea typeface="+mn-ea"/>
              </a:rPr>
              <a:t>（</a:t>
            </a:r>
            <a:r>
              <a:rPr lang="en-US" altLang="zh-CN" sz="2400" dirty="0" smtClean="0">
                <a:solidFill>
                  <a:schemeClr val="tx1"/>
                </a:solidFill>
                <a:latin typeface="+mn-ea"/>
                <a:ea typeface="+mn-ea"/>
              </a:rPr>
              <a:t>2</a:t>
            </a:r>
            <a:r>
              <a:rPr lang="zh-CN" altLang="en-US" sz="2400" dirty="0" smtClean="0">
                <a:solidFill>
                  <a:schemeClr val="tx1"/>
                </a:solidFill>
                <a:latin typeface="+mn-ea"/>
                <a:ea typeface="+mn-ea"/>
              </a:rPr>
              <a:t>）说明算法设计思路：进程状态设置、调度相关进程队列设置；调度算法的思路描述。</a:t>
            </a:r>
            <a:br>
              <a:rPr lang="en-US" altLang="zh-CN" sz="4000" dirty="0" smtClean="0">
                <a:solidFill>
                  <a:schemeClr val="tx1"/>
                </a:solidFill>
                <a:latin typeface="+mn-ea"/>
                <a:ea typeface="+mn-ea"/>
              </a:rPr>
            </a:br>
            <a:endParaRPr lang="zh-CN" altLang="en-US" sz="4000" dirty="0" smtClean="0">
              <a:solidFill>
                <a:schemeClr val="tx1"/>
              </a:solidFill>
              <a:latin typeface="+mn-ea"/>
              <a:ea typeface="+mn-ea"/>
            </a:endParaRPr>
          </a:p>
        </p:txBody>
      </p:sp>
      <p:sp>
        <p:nvSpPr>
          <p:cNvPr id="3" name="TextBox 2"/>
          <p:cNvSpPr txBox="1"/>
          <p:nvPr/>
        </p:nvSpPr>
        <p:spPr>
          <a:xfrm>
            <a:off x="611560" y="1268762"/>
            <a:ext cx="5472608" cy="584775"/>
          </a:xfrm>
          <a:prstGeom prst="rect">
            <a:avLst/>
          </a:prstGeom>
          <a:noFill/>
        </p:spPr>
        <p:txBody>
          <a:bodyPr wrap="square" rtlCol="0">
            <a:spAutoFit/>
          </a:bodyPr>
          <a:lstStyle/>
          <a:p>
            <a:r>
              <a:rPr lang="zh-CN" altLang="en-US" sz="3200" dirty="0" smtClean="0">
                <a:solidFill>
                  <a:srgbClr val="C00000"/>
                </a:solidFill>
              </a:rPr>
              <a:t>课堂讨论：调度算法设计</a:t>
            </a:r>
            <a:endParaRPr lang="zh-CN" altLang="en-US" sz="3200" dirty="0">
              <a:solidFill>
                <a:srgbClr val="C00000"/>
              </a:solidFill>
            </a:endParaRPr>
          </a:p>
        </p:txBody>
      </p:sp>
      <p:sp>
        <p:nvSpPr>
          <p:cNvPr id="4" name="Rectangle 4"/>
          <p:cNvSpPr>
            <a:spLocks noChangeArrowheads="1"/>
          </p:cNvSpPr>
          <p:nvPr/>
        </p:nvSpPr>
        <p:spPr bwMode="auto">
          <a:xfrm>
            <a:off x="2484439" y="180505"/>
            <a:ext cx="4103786" cy="584775"/>
          </a:xfrm>
          <a:prstGeom prst="rect">
            <a:avLst/>
          </a:prstGeom>
          <a:noFill/>
          <a:ln>
            <a:noFill/>
          </a:ln>
          <a:effectLst/>
        </p:spPr>
        <p:txBody>
          <a:bodyPr wrap="square">
            <a:spAutoFit/>
          </a:bodyPr>
          <a:lstStyle/>
          <a:p>
            <a:pPr eaLnBrk="1" hangingPunct="1">
              <a:spcBef>
                <a:spcPct val="0"/>
              </a:spcBef>
              <a:defRPr/>
            </a:pP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二</a:t>
            </a: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Tree>
  </p:cSld>
  <p:clrMapOvr>
    <a:masterClrMapping/>
  </p:clrMapOvr>
  <p:transition>
    <p:fade/>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660" y="315794"/>
            <a:ext cx="6429378" cy="3311289"/>
            <a:chOff x="452438" y="669923"/>
            <a:chExt cx="6429378" cy="3824290"/>
          </a:xfrm>
        </p:grpSpPr>
        <p:grpSp>
          <p:nvGrpSpPr>
            <p:cNvPr id="4" name="Group 5"/>
            <p:cNvGrpSpPr/>
            <p:nvPr/>
          </p:nvGrpSpPr>
          <p:grpSpPr bwMode="auto">
            <a:xfrm>
              <a:off x="452438" y="669923"/>
              <a:ext cx="6429378" cy="3721099"/>
              <a:chOff x="710" y="1086"/>
              <a:chExt cx="4157" cy="2438"/>
            </a:xfrm>
          </p:grpSpPr>
          <p:sp>
            <p:nvSpPr>
              <p:cNvPr id="15" name="Line 6"/>
              <p:cNvSpPr>
                <a:spLocks noChangeShapeType="1"/>
              </p:cNvSpPr>
              <p:nvPr/>
            </p:nvSpPr>
            <p:spPr bwMode="auto">
              <a:xfrm flipH="1">
                <a:off x="3541" y="2611"/>
                <a:ext cx="833" cy="573"/>
              </a:xfrm>
              <a:prstGeom prst="line">
                <a:avLst/>
              </a:prstGeom>
              <a:noFill/>
              <a:ln w="19050">
                <a:solidFill>
                  <a:schemeClr val="tx1"/>
                </a:solidFill>
                <a:round/>
                <a:tailEnd type="triangle" w="sm" len="med"/>
              </a:ln>
            </p:spPr>
            <p:txBody>
              <a:bodyPr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Line 7"/>
              <p:cNvSpPr>
                <a:spLocks noChangeShapeType="1"/>
              </p:cNvSpPr>
              <p:nvPr/>
            </p:nvSpPr>
            <p:spPr bwMode="auto">
              <a:xfrm flipH="1">
                <a:off x="1221" y="1356"/>
                <a:ext cx="1175" cy="527"/>
              </a:xfrm>
              <a:prstGeom prst="line">
                <a:avLst/>
              </a:prstGeom>
              <a:noFill/>
              <a:ln w="19050">
                <a:solidFill>
                  <a:schemeClr val="tx1"/>
                </a:solidFill>
                <a:round/>
                <a:tailEnd type="triangle" w="sm" len="med"/>
              </a:ln>
            </p:spPr>
            <p:txBody>
              <a:bodyPr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Oval 8"/>
              <p:cNvSpPr>
                <a:spLocks noChangeArrowheads="1"/>
              </p:cNvSpPr>
              <p:nvPr/>
            </p:nvSpPr>
            <p:spPr bwMode="auto">
              <a:xfrm>
                <a:off x="2400" y="1086"/>
                <a:ext cx="1316" cy="551"/>
              </a:xfrm>
              <a:prstGeom prst="ellipse">
                <a:avLst/>
              </a:prstGeom>
              <a:noFill/>
              <a:ln w="19050">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14400" indent="-341630">
                  <a:buFont typeface="Wingdings" panose="05000000000000000000" pitchFamily="2" charset="2"/>
                  <a:buBlip>
                    <a:blip r:embed="rId1"/>
                  </a:buBlip>
                </a:pPr>
                <a:endParaRPr lang="zh-CN" altLang="zh-CN" sz="1600" b="0"/>
              </a:p>
            </p:txBody>
          </p:sp>
          <p:sp>
            <p:nvSpPr>
              <p:cNvPr id="18" name="Text Box 9"/>
              <p:cNvSpPr txBox="1">
                <a:spLocks noChangeArrowheads="1"/>
              </p:cNvSpPr>
              <p:nvPr/>
            </p:nvSpPr>
            <p:spPr bwMode="auto">
              <a:xfrm>
                <a:off x="2860" y="1228"/>
                <a:ext cx="491" cy="299"/>
              </a:xfrm>
              <a:prstGeom prst="rect">
                <a:avLst/>
              </a:prstGeom>
              <a:noFill/>
              <a:ln w="95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kumimoji="1" lang="en-US" altLang="zh-CN" sz="1600" dirty="0">
                    <a:latin typeface="Times New Roman" panose="02020603050405020304" pitchFamily="18" charset="0"/>
                  </a:rPr>
                  <a:t> </a:t>
                </a:r>
                <a:r>
                  <a:rPr kumimoji="1" lang="zh-CN" altLang="en-US" sz="1600" dirty="0">
                    <a:latin typeface="Times New Roman" panose="02020603050405020304" pitchFamily="18" charset="0"/>
                  </a:rPr>
                  <a:t>运行</a:t>
                </a:r>
                <a:endParaRPr kumimoji="1" lang="zh-CN" altLang="en-US" sz="1600" dirty="0">
                  <a:latin typeface="Times New Roman" panose="02020603050405020304" pitchFamily="18" charset="0"/>
                </a:endParaRPr>
              </a:p>
            </p:txBody>
          </p:sp>
          <p:sp>
            <p:nvSpPr>
              <p:cNvPr id="19" name="Text Box 10"/>
              <p:cNvSpPr txBox="1">
                <a:spLocks noChangeArrowheads="1"/>
              </p:cNvSpPr>
              <p:nvPr/>
            </p:nvSpPr>
            <p:spPr bwMode="auto">
              <a:xfrm>
                <a:off x="3189" y="2259"/>
                <a:ext cx="711" cy="350"/>
              </a:xfrm>
              <a:prstGeom prst="rect">
                <a:avLst/>
              </a:prstGeom>
              <a:noFill/>
              <a:ln w="95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kumimoji="1" lang="zh-CN" altLang="en-US" sz="1600">
                    <a:latin typeface="Times New Roman" panose="02020603050405020304" pitchFamily="18" charset="0"/>
                  </a:rPr>
                  <a:t>首先选择</a:t>
                </a:r>
                <a:endParaRPr kumimoji="1" lang="zh-CN" altLang="en-US" sz="1600">
                  <a:latin typeface="Times New Roman" panose="02020603050405020304" pitchFamily="18" charset="0"/>
                </a:endParaRPr>
              </a:p>
              <a:p>
                <a:pPr algn="just"/>
                <a:r>
                  <a:rPr kumimoji="1" lang="zh-CN" altLang="en-US" sz="1600">
                    <a:latin typeface="Times New Roman" panose="02020603050405020304" pitchFamily="18" charset="0"/>
                  </a:rPr>
                  <a:t>  </a:t>
                </a:r>
                <a:r>
                  <a:rPr kumimoji="1" lang="en-US" altLang="zh-CN" sz="1600">
                    <a:latin typeface="Times New Roman" panose="02020603050405020304" pitchFamily="18" charset="0"/>
                  </a:rPr>
                  <a:t>100ms</a:t>
                </a:r>
                <a:endParaRPr kumimoji="1" lang="en-US" altLang="zh-CN" sz="1600">
                  <a:latin typeface="Times New Roman" panose="02020603050405020304" pitchFamily="18" charset="0"/>
                </a:endParaRPr>
              </a:p>
            </p:txBody>
          </p:sp>
          <p:sp>
            <p:nvSpPr>
              <p:cNvPr id="20" name="Oval 11"/>
              <p:cNvSpPr>
                <a:spLocks noChangeArrowheads="1"/>
              </p:cNvSpPr>
              <p:nvPr/>
            </p:nvSpPr>
            <p:spPr bwMode="auto">
              <a:xfrm>
                <a:off x="3934" y="2096"/>
                <a:ext cx="711" cy="552"/>
              </a:xfrm>
              <a:prstGeom prst="ellipse">
                <a:avLst/>
              </a:prstGeom>
              <a:noFill/>
              <a:ln w="19050">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14400" indent="-341630">
                  <a:buFont typeface="Wingdings" panose="05000000000000000000" pitchFamily="2" charset="2"/>
                  <a:buBlip>
                    <a:blip r:embed="rId1"/>
                  </a:buBlip>
                </a:pPr>
                <a:endParaRPr lang="zh-CN" altLang="zh-CN" sz="1600" b="0"/>
              </a:p>
            </p:txBody>
          </p:sp>
          <p:sp>
            <p:nvSpPr>
              <p:cNvPr id="21" name="Text Box 12"/>
              <p:cNvSpPr txBox="1">
                <a:spLocks noChangeArrowheads="1"/>
              </p:cNvSpPr>
              <p:nvPr/>
            </p:nvSpPr>
            <p:spPr bwMode="auto">
              <a:xfrm>
                <a:off x="3989" y="2186"/>
                <a:ext cx="878" cy="423"/>
              </a:xfrm>
              <a:prstGeom prst="rect">
                <a:avLst/>
              </a:prstGeom>
              <a:noFill/>
              <a:ln w="95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kumimoji="1" lang="en-US" altLang="zh-CN" sz="1600">
                    <a:latin typeface="Times New Roman" panose="02020603050405020304" pitchFamily="18" charset="0"/>
                  </a:rPr>
                  <a:t> </a:t>
                </a:r>
                <a:r>
                  <a:rPr kumimoji="1" lang="zh-CN" altLang="en-US" sz="1600">
                    <a:latin typeface="Times New Roman" panose="02020603050405020304" pitchFamily="18" charset="0"/>
                  </a:rPr>
                  <a:t>因磁盘</a:t>
                </a:r>
                <a:r>
                  <a:rPr kumimoji="1" lang="en-US" altLang="zh-CN" sz="1600">
                    <a:latin typeface="Times New Roman" panose="02020603050405020304" pitchFamily="18" charset="0"/>
                  </a:rPr>
                  <a:t>I/O</a:t>
                </a:r>
                <a:endParaRPr kumimoji="1" lang="en-US" altLang="zh-CN" sz="1600">
                  <a:latin typeface="Times New Roman" panose="02020603050405020304" pitchFamily="18" charset="0"/>
                </a:endParaRPr>
              </a:p>
              <a:p>
                <a:pPr algn="just"/>
                <a:r>
                  <a:rPr kumimoji="1" lang="en-US" altLang="zh-CN" sz="1600">
                    <a:latin typeface="Times New Roman" panose="02020603050405020304" pitchFamily="18" charset="0"/>
                  </a:rPr>
                  <a:t> </a:t>
                </a:r>
                <a:r>
                  <a:rPr kumimoji="1" lang="zh-CN" altLang="en-US" sz="1600">
                    <a:latin typeface="Times New Roman" panose="02020603050405020304" pitchFamily="18" charset="0"/>
                  </a:rPr>
                  <a:t>而等待</a:t>
                </a:r>
                <a:endParaRPr kumimoji="1" lang="zh-CN" altLang="en-US" sz="1600">
                  <a:latin typeface="Times New Roman" panose="02020603050405020304" pitchFamily="18" charset="0"/>
                </a:endParaRPr>
              </a:p>
              <a:p>
                <a:pPr algn="just"/>
                <a:endParaRPr kumimoji="1" lang="en-US" altLang="zh-CN" sz="1600">
                  <a:latin typeface="Times New Roman" panose="02020603050405020304" pitchFamily="18" charset="0"/>
                </a:endParaRPr>
              </a:p>
            </p:txBody>
          </p:sp>
          <p:sp>
            <p:nvSpPr>
              <p:cNvPr id="22" name="Oval 13"/>
              <p:cNvSpPr>
                <a:spLocks noChangeArrowheads="1"/>
              </p:cNvSpPr>
              <p:nvPr/>
            </p:nvSpPr>
            <p:spPr bwMode="auto">
              <a:xfrm>
                <a:off x="2829" y="2973"/>
                <a:ext cx="720" cy="551"/>
              </a:xfrm>
              <a:prstGeom prst="ellipse">
                <a:avLst/>
              </a:prstGeom>
              <a:noFill/>
              <a:ln w="19050">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14400" indent="-341630">
                  <a:buFont typeface="Wingdings" panose="05000000000000000000" pitchFamily="2" charset="2"/>
                  <a:buBlip>
                    <a:blip r:embed="rId1"/>
                  </a:buBlip>
                </a:pPr>
                <a:endParaRPr lang="zh-CN" altLang="zh-CN" sz="1600" b="0"/>
              </a:p>
            </p:txBody>
          </p:sp>
          <p:sp>
            <p:nvSpPr>
              <p:cNvPr id="23" name="Text Box 14"/>
              <p:cNvSpPr txBox="1">
                <a:spLocks noChangeArrowheads="1"/>
              </p:cNvSpPr>
              <p:nvPr/>
            </p:nvSpPr>
            <p:spPr bwMode="auto">
              <a:xfrm>
                <a:off x="2897" y="3062"/>
                <a:ext cx="652" cy="387"/>
              </a:xfrm>
              <a:prstGeom prst="rect">
                <a:avLst/>
              </a:prstGeom>
              <a:noFill/>
              <a:ln w="95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600">
                    <a:latin typeface="Times New Roman" panose="02020603050405020304" pitchFamily="18" charset="0"/>
                  </a:rPr>
                  <a:t> </a:t>
                </a:r>
                <a:r>
                  <a:rPr kumimoji="1" lang="zh-CN" altLang="en-US" sz="1600">
                    <a:latin typeface="Times New Roman" panose="02020603050405020304" pitchFamily="18" charset="0"/>
                  </a:rPr>
                  <a:t>高优先</a:t>
                </a:r>
                <a:endParaRPr kumimoji="1" lang="zh-CN" altLang="en-US" sz="1600">
                  <a:latin typeface="Times New Roman" panose="02020603050405020304" pitchFamily="18" charset="0"/>
                </a:endParaRPr>
              </a:p>
              <a:p>
                <a:r>
                  <a:rPr kumimoji="1" lang="zh-CN" altLang="en-US" sz="1600">
                    <a:latin typeface="Times New Roman" panose="02020603050405020304" pitchFamily="18" charset="0"/>
                  </a:rPr>
                  <a:t>   就绪</a:t>
                </a:r>
                <a:endParaRPr kumimoji="1" lang="zh-CN" altLang="en-US" sz="1600">
                  <a:latin typeface="Times New Roman" panose="02020603050405020304" pitchFamily="18" charset="0"/>
                </a:endParaRPr>
              </a:p>
              <a:p>
                <a:pPr algn="just"/>
                <a:endParaRPr kumimoji="1" lang="en-US" altLang="zh-CN" sz="1600">
                  <a:latin typeface="Times New Roman" panose="02020603050405020304" pitchFamily="18" charset="0"/>
                </a:endParaRPr>
              </a:p>
            </p:txBody>
          </p:sp>
          <p:sp>
            <p:nvSpPr>
              <p:cNvPr id="24" name="Oval 15"/>
              <p:cNvSpPr>
                <a:spLocks noChangeArrowheads="1"/>
              </p:cNvSpPr>
              <p:nvPr/>
            </p:nvSpPr>
            <p:spPr bwMode="auto">
              <a:xfrm>
                <a:off x="786" y="1883"/>
                <a:ext cx="629" cy="552"/>
              </a:xfrm>
              <a:prstGeom prst="ellipse">
                <a:avLst/>
              </a:prstGeom>
              <a:noFill/>
              <a:ln w="19050">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14400" indent="-341630">
                  <a:buFont typeface="Wingdings" panose="05000000000000000000" pitchFamily="2" charset="2"/>
                  <a:buBlip>
                    <a:blip r:embed="rId1"/>
                  </a:buBlip>
                </a:pPr>
                <a:endParaRPr lang="zh-CN" altLang="zh-CN" sz="1600" b="0"/>
              </a:p>
            </p:txBody>
          </p:sp>
          <p:sp>
            <p:nvSpPr>
              <p:cNvPr id="25" name="Text Box 16"/>
              <p:cNvSpPr txBox="1">
                <a:spLocks noChangeArrowheads="1"/>
              </p:cNvSpPr>
              <p:nvPr/>
            </p:nvSpPr>
            <p:spPr bwMode="auto">
              <a:xfrm>
                <a:off x="710" y="1994"/>
                <a:ext cx="686" cy="382"/>
              </a:xfrm>
              <a:prstGeom prst="rect">
                <a:avLst/>
              </a:prstGeom>
              <a:noFill/>
              <a:ln w="95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600">
                    <a:latin typeface="Times New Roman" panose="02020603050405020304" pitchFamily="18" charset="0"/>
                  </a:rPr>
                  <a:t>   </a:t>
                </a:r>
                <a:r>
                  <a:rPr kumimoji="1" lang="zh-CN" altLang="en-US" sz="1600">
                    <a:latin typeface="Times New Roman" panose="02020603050405020304" pitchFamily="18" charset="0"/>
                  </a:rPr>
                  <a:t>低优先</a:t>
                </a:r>
                <a:endParaRPr kumimoji="1" lang="zh-CN" altLang="en-US" sz="1600">
                  <a:latin typeface="Times New Roman" panose="02020603050405020304" pitchFamily="18" charset="0"/>
                </a:endParaRPr>
              </a:p>
              <a:p>
                <a:r>
                  <a:rPr kumimoji="1" lang="zh-CN" altLang="en-US" sz="1600">
                    <a:latin typeface="Times New Roman" panose="02020603050405020304" pitchFamily="18" charset="0"/>
                  </a:rPr>
                  <a:t>     就绪</a:t>
                </a:r>
                <a:endParaRPr kumimoji="1" lang="zh-CN" altLang="en-US" sz="1600">
                  <a:latin typeface="Times New Roman" panose="02020603050405020304" pitchFamily="18" charset="0"/>
                </a:endParaRPr>
              </a:p>
              <a:p>
                <a:pPr algn="just"/>
                <a:endParaRPr kumimoji="1" lang="en-US" altLang="zh-CN" sz="1600">
                  <a:latin typeface="Times New Roman" panose="02020603050405020304" pitchFamily="18" charset="0"/>
                </a:endParaRPr>
              </a:p>
            </p:txBody>
          </p:sp>
          <p:sp>
            <p:nvSpPr>
              <p:cNvPr id="26" name="Line 17"/>
              <p:cNvSpPr>
                <a:spLocks noChangeShapeType="1"/>
              </p:cNvSpPr>
              <p:nvPr/>
            </p:nvSpPr>
            <p:spPr bwMode="auto">
              <a:xfrm>
                <a:off x="3643" y="1476"/>
                <a:ext cx="675" cy="601"/>
              </a:xfrm>
              <a:prstGeom prst="line">
                <a:avLst/>
              </a:prstGeom>
              <a:noFill/>
              <a:ln w="19050">
                <a:solidFill>
                  <a:schemeClr val="tx1"/>
                </a:solidFill>
                <a:round/>
                <a:tailEnd type="triangle" w="sm" len="med"/>
              </a:ln>
            </p:spPr>
            <p:txBody>
              <a:bodyPr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 name="Line 18"/>
              <p:cNvSpPr>
                <a:spLocks noChangeShapeType="1"/>
              </p:cNvSpPr>
              <p:nvPr/>
            </p:nvSpPr>
            <p:spPr bwMode="auto">
              <a:xfrm flipV="1">
                <a:off x="1368" y="1503"/>
                <a:ext cx="1135" cy="479"/>
              </a:xfrm>
              <a:prstGeom prst="line">
                <a:avLst/>
              </a:prstGeom>
              <a:noFill/>
              <a:ln w="19050">
                <a:solidFill>
                  <a:schemeClr val="tx1"/>
                </a:solidFill>
                <a:round/>
                <a:tailEnd type="triangle" w="sm" len="me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Line 19"/>
              <p:cNvSpPr>
                <a:spLocks noChangeShapeType="1"/>
              </p:cNvSpPr>
              <p:nvPr/>
            </p:nvSpPr>
            <p:spPr bwMode="auto">
              <a:xfrm flipH="1" flipV="1">
                <a:off x="3220" y="1617"/>
                <a:ext cx="69" cy="1381"/>
              </a:xfrm>
              <a:prstGeom prst="line">
                <a:avLst/>
              </a:prstGeom>
              <a:noFill/>
              <a:ln w="19050">
                <a:solidFill>
                  <a:schemeClr val="tx1"/>
                </a:solidFill>
                <a:round/>
                <a:tailEnd type="triangle" w="sm" len="med"/>
              </a:ln>
            </p:spPr>
            <p:txBody>
              <a:bodyPr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Text Box 20"/>
              <p:cNvSpPr txBox="1">
                <a:spLocks noChangeArrowheads="1"/>
              </p:cNvSpPr>
              <p:nvPr/>
            </p:nvSpPr>
            <p:spPr bwMode="auto">
              <a:xfrm>
                <a:off x="3355" y="1925"/>
                <a:ext cx="685" cy="258"/>
              </a:xfrm>
              <a:prstGeom prst="rect">
                <a:avLst/>
              </a:prstGeom>
              <a:noFill/>
              <a:ln w="95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kumimoji="1" lang="zh-CN" altLang="en-US" sz="1600">
                    <a:latin typeface="Times New Roman" panose="02020603050405020304" pitchFamily="18" charset="0"/>
                  </a:rPr>
                  <a:t>进程调度</a:t>
                </a:r>
                <a:endParaRPr kumimoji="1" lang="zh-CN" altLang="en-US" sz="1600">
                  <a:latin typeface="Times New Roman" panose="02020603050405020304" pitchFamily="18" charset="0"/>
                </a:endParaRPr>
              </a:p>
            </p:txBody>
          </p:sp>
          <p:sp>
            <p:nvSpPr>
              <p:cNvPr id="30" name="Text Box 21"/>
              <p:cNvSpPr txBox="1">
                <a:spLocks noChangeArrowheads="1"/>
              </p:cNvSpPr>
              <p:nvPr/>
            </p:nvSpPr>
            <p:spPr bwMode="auto">
              <a:xfrm>
                <a:off x="2303" y="1699"/>
                <a:ext cx="708" cy="266"/>
              </a:xfrm>
              <a:prstGeom prst="rect">
                <a:avLst/>
              </a:prstGeom>
              <a:noFill/>
              <a:ln w="95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kumimoji="1" lang="zh-CN" altLang="en-US" sz="1600">
                    <a:latin typeface="Times New Roman" panose="02020603050405020304" pitchFamily="18" charset="0"/>
                  </a:rPr>
                  <a:t>进程调度</a:t>
                </a:r>
                <a:endParaRPr kumimoji="1" lang="zh-CN" altLang="en-US" sz="1600">
                  <a:latin typeface="Times New Roman" panose="02020603050405020304" pitchFamily="18" charset="0"/>
                </a:endParaRPr>
              </a:p>
            </p:txBody>
          </p:sp>
          <p:sp>
            <p:nvSpPr>
              <p:cNvPr id="31" name="Text Box 22"/>
              <p:cNvSpPr txBox="1">
                <a:spLocks noChangeArrowheads="1"/>
              </p:cNvSpPr>
              <p:nvPr/>
            </p:nvSpPr>
            <p:spPr bwMode="auto">
              <a:xfrm>
                <a:off x="1302" y="1345"/>
                <a:ext cx="688" cy="326"/>
              </a:xfrm>
              <a:prstGeom prst="rect">
                <a:avLst/>
              </a:prstGeom>
              <a:noFill/>
              <a:ln w="95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kumimoji="1" lang="zh-CN" altLang="en-US" sz="1600">
                    <a:latin typeface="Times New Roman" panose="02020603050405020304" pitchFamily="18" charset="0"/>
                  </a:rPr>
                  <a:t>时间片到</a:t>
                </a:r>
                <a:endParaRPr kumimoji="1" lang="zh-CN" altLang="en-US" sz="1600">
                  <a:latin typeface="Times New Roman" panose="02020603050405020304" pitchFamily="18" charset="0"/>
                </a:endParaRPr>
              </a:p>
            </p:txBody>
          </p:sp>
          <p:sp>
            <p:nvSpPr>
              <p:cNvPr id="32" name="Text Box 23"/>
              <p:cNvSpPr txBox="1">
                <a:spLocks noChangeArrowheads="1"/>
              </p:cNvSpPr>
              <p:nvPr/>
            </p:nvSpPr>
            <p:spPr bwMode="auto">
              <a:xfrm>
                <a:off x="3853" y="1504"/>
                <a:ext cx="922" cy="345"/>
              </a:xfrm>
              <a:prstGeom prst="rect">
                <a:avLst/>
              </a:prstGeom>
              <a:noFill/>
              <a:ln w="95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kumimoji="1" lang="zh-CN" altLang="en-US" sz="1600">
                    <a:latin typeface="Times New Roman" panose="02020603050405020304" pitchFamily="18" charset="0"/>
                  </a:rPr>
                  <a:t>请求磁盘</a:t>
                </a:r>
                <a:r>
                  <a:rPr kumimoji="1" lang="en-US" altLang="zh-CN" sz="1600">
                    <a:latin typeface="Times New Roman" panose="02020603050405020304" pitchFamily="18" charset="0"/>
                  </a:rPr>
                  <a:t>I/O</a:t>
                </a:r>
                <a:endParaRPr kumimoji="1" lang="en-US" altLang="zh-CN" sz="1600">
                  <a:latin typeface="Times New Roman" panose="02020603050405020304" pitchFamily="18" charset="0"/>
                </a:endParaRPr>
              </a:p>
            </p:txBody>
          </p:sp>
          <p:sp>
            <p:nvSpPr>
              <p:cNvPr id="33" name="Text Box 24"/>
              <p:cNvSpPr txBox="1">
                <a:spLocks noChangeArrowheads="1"/>
              </p:cNvSpPr>
              <p:nvPr/>
            </p:nvSpPr>
            <p:spPr bwMode="auto">
              <a:xfrm>
                <a:off x="3464" y="2752"/>
                <a:ext cx="1008" cy="326"/>
              </a:xfrm>
              <a:prstGeom prst="rect">
                <a:avLst/>
              </a:prstGeom>
              <a:noFill/>
              <a:ln w="95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kumimoji="1" lang="en-US" altLang="zh-CN" sz="1600">
                    <a:latin typeface="Times New Roman" panose="02020603050405020304" pitchFamily="18" charset="0"/>
                  </a:rPr>
                  <a:t>I/O</a:t>
                </a:r>
                <a:r>
                  <a:rPr kumimoji="1" lang="zh-CN" altLang="en-US" sz="1600">
                    <a:latin typeface="Times New Roman" panose="02020603050405020304" pitchFamily="18" charset="0"/>
                  </a:rPr>
                  <a:t>完成</a:t>
                </a:r>
                <a:endParaRPr kumimoji="1" lang="zh-CN" altLang="en-US" sz="1600">
                  <a:latin typeface="Times New Roman" panose="02020603050405020304" pitchFamily="18" charset="0"/>
                </a:endParaRPr>
              </a:p>
            </p:txBody>
          </p:sp>
          <p:sp>
            <p:nvSpPr>
              <p:cNvPr id="34" name="Text Box 25"/>
              <p:cNvSpPr txBox="1">
                <a:spLocks noChangeArrowheads="1"/>
              </p:cNvSpPr>
              <p:nvPr/>
            </p:nvSpPr>
            <p:spPr bwMode="auto">
              <a:xfrm>
                <a:off x="1479" y="1888"/>
                <a:ext cx="711" cy="350"/>
              </a:xfrm>
              <a:prstGeom prst="rect">
                <a:avLst/>
              </a:prstGeom>
              <a:noFill/>
              <a:ln w="95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kumimoji="1" lang="zh-CN" altLang="en-US" sz="1600">
                    <a:latin typeface="Times New Roman" panose="02020603050405020304" pitchFamily="18" charset="0"/>
                  </a:rPr>
                  <a:t>其次选择</a:t>
                </a:r>
                <a:endParaRPr kumimoji="1" lang="zh-CN" altLang="en-US" sz="1600">
                  <a:latin typeface="Times New Roman" panose="02020603050405020304" pitchFamily="18" charset="0"/>
                </a:endParaRPr>
              </a:p>
              <a:p>
                <a:pPr algn="just"/>
                <a:r>
                  <a:rPr kumimoji="1" lang="zh-CN" altLang="en-US" sz="1600">
                    <a:latin typeface="Times New Roman" panose="02020603050405020304" pitchFamily="18" charset="0"/>
                  </a:rPr>
                  <a:t>  </a:t>
                </a:r>
                <a:r>
                  <a:rPr kumimoji="1" lang="en-US" altLang="zh-CN" sz="1600">
                    <a:latin typeface="Times New Roman" panose="02020603050405020304" pitchFamily="18" charset="0"/>
                  </a:rPr>
                  <a:t>300ms</a:t>
                </a:r>
                <a:endParaRPr kumimoji="1" lang="en-US" altLang="zh-CN" sz="1600">
                  <a:latin typeface="Times New Roman" panose="02020603050405020304" pitchFamily="18" charset="0"/>
                </a:endParaRPr>
              </a:p>
            </p:txBody>
          </p:sp>
        </p:grpSp>
        <p:sp>
          <p:nvSpPr>
            <p:cNvPr id="5" name="Line 6"/>
            <p:cNvSpPr>
              <a:spLocks noChangeShapeType="1"/>
            </p:cNvSpPr>
            <p:nvPr/>
          </p:nvSpPr>
          <p:spPr bwMode="auto">
            <a:xfrm flipH="1">
              <a:off x="2481263" y="3028950"/>
              <a:ext cx="677862" cy="782638"/>
            </a:xfrm>
            <a:prstGeom prst="line">
              <a:avLst/>
            </a:prstGeom>
            <a:noFill/>
            <a:ln w="19050">
              <a:solidFill>
                <a:schemeClr val="tx1"/>
              </a:solidFill>
              <a:round/>
              <a:tailEnd type="triangle" w="sm" len="med"/>
            </a:ln>
          </p:spPr>
          <p:txBody>
            <a:bodyPr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Text Box 10"/>
            <p:cNvSpPr txBox="1">
              <a:spLocks noChangeArrowheads="1"/>
            </p:cNvSpPr>
            <p:nvPr/>
          </p:nvSpPr>
          <p:spPr bwMode="auto">
            <a:xfrm>
              <a:off x="2047875" y="2563813"/>
              <a:ext cx="1098550" cy="533400"/>
            </a:xfrm>
            <a:prstGeom prst="rect">
              <a:avLst/>
            </a:prstGeom>
            <a:noFill/>
            <a:ln w="95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kumimoji="1" lang="zh-CN" altLang="en-US" sz="1600">
                  <a:latin typeface="Times New Roman" panose="02020603050405020304" pitchFamily="18" charset="0"/>
                </a:rPr>
                <a:t>首先选择</a:t>
              </a:r>
              <a:endParaRPr kumimoji="1" lang="zh-CN" altLang="en-US" sz="1600">
                <a:latin typeface="Times New Roman" panose="02020603050405020304" pitchFamily="18" charset="0"/>
              </a:endParaRPr>
            </a:p>
            <a:p>
              <a:pPr algn="just"/>
              <a:r>
                <a:rPr kumimoji="1" lang="zh-CN" altLang="en-US" sz="1600">
                  <a:latin typeface="Times New Roman" panose="02020603050405020304" pitchFamily="18" charset="0"/>
                </a:rPr>
                <a:t>  </a:t>
              </a:r>
              <a:r>
                <a:rPr kumimoji="1" lang="en-US" altLang="zh-CN" sz="1600">
                  <a:latin typeface="Times New Roman" panose="02020603050405020304" pitchFamily="18" charset="0"/>
                </a:rPr>
                <a:t>100ms</a:t>
              </a:r>
              <a:endParaRPr kumimoji="1" lang="en-US" altLang="zh-CN" sz="1600">
                <a:latin typeface="Times New Roman" panose="02020603050405020304" pitchFamily="18" charset="0"/>
              </a:endParaRPr>
            </a:p>
          </p:txBody>
        </p:sp>
        <p:sp>
          <p:nvSpPr>
            <p:cNvPr id="7" name="Oval 11"/>
            <p:cNvSpPr>
              <a:spLocks noChangeArrowheads="1"/>
            </p:cNvSpPr>
            <p:nvPr/>
          </p:nvSpPr>
          <p:spPr bwMode="auto">
            <a:xfrm>
              <a:off x="3040063" y="2314575"/>
              <a:ext cx="1044575" cy="842963"/>
            </a:xfrm>
            <a:prstGeom prst="ellipse">
              <a:avLst/>
            </a:prstGeom>
            <a:noFill/>
            <a:ln w="19050">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14400" indent="-341630">
                <a:buFont typeface="Wingdings" panose="05000000000000000000" pitchFamily="2" charset="2"/>
                <a:buBlip>
                  <a:blip r:embed="rId1"/>
                </a:buBlip>
              </a:pPr>
              <a:endParaRPr lang="zh-CN" altLang="zh-CN" sz="1600" b="0"/>
            </a:p>
          </p:txBody>
        </p:sp>
        <p:sp>
          <p:nvSpPr>
            <p:cNvPr id="8" name="Oval 13"/>
            <p:cNvSpPr>
              <a:spLocks noChangeArrowheads="1"/>
            </p:cNvSpPr>
            <p:nvPr/>
          </p:nvSpPr>
          <p:spPr bwMode="auto">
            <a:xfrm>
              <a:off x="1490663" y="3652838"/>
              <a:ext cx="1112837" cy="841375"/>
            </a:xfrm>
            <a:prstGeom prst="ellipse">
              <a:avLst/>
            </a:prstGeom>
            <a:noFill/>
            <a:ln w="19050">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14400" indent="-341630">
                <a:buFont typeface="Wingdings" panose="05000000000000000000" pitchFamily="2" charset="2"/>
                <a:buBlip>
                  <a:blip r:embed="rId1"/>
                </a:buBlip>
              </a:pPr>
              <a:endParaRPr lang="zh-CN" altLang="zh-CN" sz="1600" b="0"/>
            </a:p>
          </p:txBody>
        </p:sp>
        <p:sp>
          <p:nvSpPr>
            <p:cNvPr id="9" name="Line 17"/>
            <p:cNvSpPr>
              <a:spLocks noChangeShapeType="1"/>
            </p:cNvSpPr>
            <p:nvPr/>
          </p:nvSpPr>
          <p:spPr bwMode="auto">
            <a:xfrm flipH="1">
              <a:off x="3492500" y="1506538"/>
              <a:ext cx="104775" cy="842962"/>
            </a:xfrm>
            <a:prstGeom prst="line">
              <a:avLst/>
            </a:prstGeom>
            <a:noFill/>
            <a:ln w="19050">
              <a:solidFill>
                <a:schemeClr val="tx1"/>
              </a:solidFill>
              <a:round/>
              <a:tailEnd type="triangle" w="sm" len="med"/>
            </a:ln>
          </p:spPr>
          <p:txBody>
            <a:bodyPr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Line 19"/>
            <p:cNvSpPr>
              <a:spLocks noChangeShapeType="1"/>
            </p:cNvSpPr>
            <p:nvPr/>
          </p:nvSpPr>
          <p:spPr bwMode="auto">
            <a:xfrm flipV="1">
              <a:off x="2201863" y="1343025"/>
              <a:ext cx="1023937" cy="2347913"/>
            </a:xfrm>
            <a:prstGeom prst="line">
              <a:avLst/>
            </a:prstGeom>
            <a:noFill/>
            <a:ln w="19050">
              <a:solidFill>
                <a:schemeClr val="tx1"/>
              </a:solidFill>
              <a:round/>
              <a:tailEnd type="triangle" w="sm" len="med"/>
            </a:ln>
          </p:spPr>
          <p:txBody>
            <a:bodyPr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Text Box 20"/>
            <p:cNvSpPr txBox="1">
              <a:spLocks noChangeArrowheads="1"/>
            </p:cNvSpPr>
            <p:nvPr/>
          </p:nvSpPr>
          <p:spPr bwMode="auto">
            <a:xfrm>
              <a:off x="1979613" y="1557338"/>
              <a:ext cx="1058862" cy="393700"/>
            </a:xfrm>
            <a:prstGeom prst="rect">
              <a:avLst/>
            </a:prstGeom>
            <a:noFill/>
            <a:ln w="95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kumimoji="1" lang="zh-CN" altLang="en-US" sz="1600">
                  <a:latin typeface="Times New Roman" panose="02020603050405020304" pitchFamily="18" charset="0"/>
                </a:rPr>
                <a:t>进程调度</a:t>
              </a:r>
              <a:endParaRPr kumimoji="1" lang="zh-CN" altLang="en-US" sz="1600">
                <a:latin typeface="Times New Roman" panose="02020603050405020304" pitchFamily="18" charset="0"/>
              </a:endParaRPr>
            </a:p>
          </p:txBody>
        </p:sp>
        <p:sp>
          <p:nvSpPr>
            <p:cNvPr id="12" name="Text Box 23"/>
            <p:cNvSpPr txBox="1">
              <a:spLocks noChangeArrowheads="1"/>
            </p:cNvSpPr>
            <p:nvPr/>
          </p:nvSpPr>
          <p:spPr bwMode="auto">
            <a:xfrm>
              <a:off x="3492500" y="1717675"/>
              <a:ext cx="654050" cy="525463"/>
            </a:xfrm>
            <a:prstGeom prst="rect">
              <a:avLst/>
            </a:prstGeom>
            <a:noFill/>
            <a:ln w="95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kumimoji="1" lang="zh-CN" altLang="en-US" sz="1600">
                  <a:latin typeface="Times New Roman" panose="02020603050405020304" pitchFamily="18" charset="0"/>
                </a:rPr>
                <a:t>其它</a:t>
              </a:r>
              <a:r>
                <a:rPr kumimoji="1" lang="en-US" altLang="zh-CN" sz="1600">
                  <a:latin typeface="Times New Roman" panose="02020603050405020304" pitchFamily="18" charset="0"/>
                </a:rPr>
                <a:t>I/O</a:t>
              </a:r>
              <a:endParaRPr kumimoji="1" lang="en-US" altLang="zh-CN" sz="1600">
                <a:latin typeface="Times New Roman" panose="02020603050405020304" pitchFamily="18" charset="0"/>
              </a:endParaRPr>
            </a:p>
          </p:txBody>
        </p:sp>
        <p:sp>
          <p:nvSpPr>
            <p:cNvPr id="13" name="Text Box 12"/>
            <p:cNvSpPr txBox="1">
              <a:spLocks noChangeArrowheads="1"/>
            </p:cNvSpPr>
            <p:nvPr/>
          </p:nvSpPr>
          <p:spPr bwMode="auto">
            <a:xfrm>
              <a:off x="3071802" y="2489201"/>
              <a:ext cx="1030283" cy="511171"/>
            </a:xfrm>
            <a:prstGeom prst="rect">
              <a:avLst/>
            </a:prstGeom>
            <a:noFill/>
            <a:ln w="95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kumimoji="1" lang="en-US" altLang="zh-CN" sz="1600" dirty="0">
                  <a:latin typeface="Times New Roman" panose="02020603050405020304" pitchFamily="18" charset="0"/>
                </a:rPr>
                <a:t> </a:t>
              </a:r>
              <a:r>
                <a:rPr kumimoji="1" lang="zh-CN" altLang="en-US" sz="1600" dirty="0" smtClean="0">
                  <a:latin typeface="Times New Roman" panose="02020603050405020304" pitchFamily="18" charset="0"/>
                </a:rPr>
                <a:t>因其它等待</a:t>
              </a:r>
              <a:endParaRPr kumimoji="1" lang="zh-CN" altLang="en-US" sz="1600" dirty="0">
                <a:latin typeface="Times New Roman" panose="02020603050405020304" pitchFamily="18" charset="0"/>
              </a:endParaRPr>
            </a:p>
            <a:p>
              <a:pPr algn="just"/>
              <a:endParaRPr kumimoji="1" lang="en-US" altLang="zh-CN" sz="1600" dirty="0">
                <a:latin typeface="Times New Roman" panose="02020603050405020304" pitchFamily="18" charset="0"/>
              </a:endParaRPr>
            </a:p>
          </p:txBody>
        </p:sp>
        <p:sp>
          <p:nvSpPr>
            <p:cNvPr id="14" name="Text Box 14"/>
            <p:cNvSpPr txBox="1">
              <a:spLocks noChangeArrowheads="1"/>
            </p:cNvSpPr>
            <p:nvPr/>
          </p:nvSpPr>
          <p:spPr bwMode="auto">
            <a:xfrm>
              <a:off x="1543050" y="3778250"/>
              <a:ext cx="1008063" cy="590550"/>
            </a:xfrm>
            <a:prstGeom prst="rect">
              <a:avLst/>
            </a:prstGeom>
            <a:noFill/>
            <a:ln w="95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600">
                  <a:latin typeface="Times New Roman" panose="02020603050405020304" pitchFamily="18" charset="0"/>
                </a:rPr>
                <a:t> </a:t>
              </a:r>
              <a:r>
                <a:rPr kumimoji="1" lang="zh-CN" altLang="en-US" sz="1600">
                  <a:latin typeface="Times New Roman" panose="02020603050405020304" pitchFamily="18" charset="0"/>
                </a:rPr>
                <a:t>中优先</a:t>
              </a:r>
              <a:endParaRPr kumimoji="1" lang="zh-CN" altLang="en-US" sz="1600">
                <a:latin typeface="Times New Roman" panose="02020603050405020304" pitchFamily="18" charset="0"/>
              </a:endParaRPr>
            </a:p>
            <a:p>
              <a:r>
                <a:rPr kumimoji="1" lang="zh-CN" altLang="en-US" sz="1600">
                  <a:latin typeface="Times New Roman" panose="02020603050405020304" pitchFamily="18" charset="0"/>
                </a:rPr>
                <a:t>   就绪</a:t>
              </a:r>
              <a:endParaRPr kumimoji="1" lang="zh-CN" altLang="en-US" sz="1600">
                <a:latin typeface="Times New Roman" panose="02020603050405020304" pitchFamily="18" charset="0"/>
              </a:endParaRPr>
            </a:p>
            <a:p>
              <a:pPr algn="just"/>
              <a:endParaRPr kumimoji="1" lang="en-US" altLang="zh-CN" sz="1600">
                <a:latin typeface="Times New Roman" panose="02020603050405020304" pitchFamily="18" charset="0"/>
              </a:endParaRPr>
            </a:p>
          </p:txBody>
        </p:sp>
      </p:grpSp>
      <p:sp>
        <p:nvSpPr>
          <p:cNvPr id="35" name="矩形 34"/>
          <p:cNvSpPr/>
          <p:nvPr/>
        </p:nvSpPr>
        <p:spPr>
          <a:xfrm>
            <a:off x="6379412" y="71124"/>
            <a:ext cx="2808282" cy="1692771"/>
          </a:xfrm>
          <a:prstGeom prst="rect">
            <a:avLst/>
          </a:prstGeom>
          <a:solidFill>
            <a:schemeClr val="accent2">
              <a:lumMod val="60000"/>
              <a:lumOff val="40000"/>
            </a:schemeClr>
          </a:solidFill>
        </p:spPr>
        <p:txBody>
          <a:bodyPr wrap="square">
            <a:spAutoFit/>
          </a:bodyPr>
          <a:lstStyle/>
          <a:p>
            <a:pPr marL="71755" lvl="1" indent="-341630">
              <a:lnSpc>
                <a:spcPct val="130000"/>
              </a:lnSpc>
              <a:spcBef>
                <a:spcPts val="0"/>
              </a:spcBef>
              <a:buFont typeface="Wingdings" panose="05000000000000000000" pitchFamily="2" charset="2"/>
              <a:buNone/>
              <a:defRPr/>
            </a:pPr>
            <a:r>
              <a:rPr lang="en-US" altLang="zh-CN" sz="1600" dirty="0">
                <a:solidFill>
                  <a:srgbClr val="000099"/>
                </a:solidFill>
                <a:latin typeface="Times New Roman" panose="02020603050405020304" pitchFamily="18" charset="0"/>
              </a:rPr>
              <a:t>① </a:t>
            </a:r>
            <a:r>
              <a:rPr lang="zh-CN" altLang="en-US" sz="1600" dirty="0">
                <a:solidFill>
                  <a:srgbClr val="000099"/>
                </a:solidFill>
                <a:latin typeface="Times New Roman" panose="02020603050405020304" pitchFamily="18" charset="0"/>
              </a:rPr>
              <a:t>进程状态</a:t>
            </a:r>
            <a:endParaRPr lang="zh-CN" altLang="en-US" sz="1600" dirty="0">
              <a:solidFill>
                <a:srgbClr val="000099"/>
              </a:solidFill>
              <a:latin typeface="Times New Roman" panose="02020603050405020304" pitchFamily="18" charset="0"/>
            </a:endParaRPr>
          </a:p>
          <a:p>
            <a:pPr marL="71755" lvl="2" indent="-265430">
              <a:lnSpc>
                <a:spcPct val="130000"/>
              </a:lnSpc>
              <a:spcBef>
                <a:spcPts val="0"/>
              </a:spcBef>
              <a:buFont typeface="Wingdings" panose="05000000000000000000" pitchFamily="2" charset="2"/>
              <a:buBlip>
                <a:blip r:embed="rId1"/>
              </a:buBlip>
              <a:defRPr/>
            </a:pPr>
            <a:r>
              <a:rPr lang="zh-CN" altLang="en-US" sz="1600" dirty="0">
                <a:latin typeface="Times New Roman" panose="02020603050405020304" pitchFamily="18" charset="0"/>
              </a:rPr>
              <a:t>运行状态</a:t>
            </a:r>
            <a:endParaRPr lang="zh-CN" altLang="en-US" sz="1600" dirty="0">
              <a:latin typeface="Times New Roman" panose="02020603050405020304" pitchFamily="18" charset="0"/>
            </a:endParaRPr>
          </a:p>
          <a:p>
            <a:pPr marL="71755" lvl="2" indent="-265430">
              <a:lnSpc>
                <a:spcPct val="130000"/>
              </a:lnSpc>
              <a:spcBef>
                <a:spcPts val="0"/>
              </a:spcBef>
              <a:buFont typeface="Wingdings" panose="05000000000000000000" pitchFamily="2" charset="2"/>
              <a:buBlip>
                <a:blip r:embed="rId1"/>
              </a:buBlip>
              <a:defRPr/>
            </a:pPr>
            <a:r>
              <a:rPr lang="zh-CN" altLang="en-US" sz="1600" dirty="0" smtClean="0">
                <a:latin typeface="Times New Roman" panose="02020603050405020304" pitchFamily="18" charset="0"/>
              </a:rPr>
              <a:t>就绪状态：低、中、高</a:t>
            </a:r>
            <a:endParaRPr lang="zh-CN" altLang="en-US" sz="1600" dirty="0">
              <a:latin typeface="Times New Roman" panose="02020603050405020304" pitchFamily="18" charset="0"/>
            </a:endParaRPr>
          </a:p>
          <a:p>
            <a:pPr marL="71755" lvl="2" indent="-265430">
              <a:lnSpc>
                <a:spcPct val="130000"/>
              </a:lnSpc>
              <a:spcBef>
                <a:spcPts val="0"/>
              </a:spcBef>
              <a:buFont typeface="Wingdings" panose="05000000000000000000" pitchFamily="2" charset="2"/>
              <a:buBlip>
                <a:blip r:embed="rId1"/>
              </a:buBlip>
              <a:defRPr/>
            </a:pPr>
            <a:r>
              <a:rPr lang="zh-CN" altLang="en-US" sz="1600" dirty="0" smtClean="0">
                <a:latin typeface="Times New Roman" panose="02020603050405020304" pitchFamily="18" charset="0"/>
              </a:rPr>
              <a:t>因</a:t>
            </a:r>
            <a:r>
              <a:rPr lang="en-US" altLang="zh-CN" sz="1600" dirty="0">
                <a:latin typeface="Times New Roman" panose="02020603050405020304" pitchFamily="18" charset="0"/>
              </a:rPr>
              <a:t>I/O</a:t>
            </a:r>
            <a:r>
              <a:rPr lang="zh-CN" altLang="en-US" sz="1600" dirty="0">
                <a:latin typeface="Times New Roman" panose="02020603050405020304" pitchFamily="18" charset="0"/>
              </a:rPr>
              <a:t>而等待</a:t>
            </a:r>
            <a:r>
              <a:rPr lang="zh-CN" altLang="en-US" sz="1600" dirty="0" smtClean="0">
                <a:latin typeface="Times New Roman" panose="02020603050405020304" pitchFamily="18" charset="0"/>
              </a:rPr>
              <a:t>状态</a:t>
            </a:r>
            <a:endParaRPr lang="en-US" altLang="zh-CN" sz="1600" dirty="0" smtClean="0">
              <a:latin typeface="Times New Roman" panose="02020603050405020304" pitchFamily="18" charset="0"/>
            </a:endParaRPr>
          </a:p>
          <a:p>
            <a:pPr marL="71755" lvl="2" indent="-265430">
              <a:lnSpc>
                <a:spcPct val="130000"/>
              </a:lnSpc>
              <a:spcBef>
                <a:spcPts val="0"/>
              </a:spcBef>
              <a:buFont typeface="Wingdings" panose="05000000000000000000" pitchFamily="2" charset="2"/>
              <a:buBlip>
                <a:blip r:embed="rId1"/>
              </a:buBlip>
              <a:defRPr/>
            </a:pPr>
            <a:r>
              <a:rPr lang="zh-CN" altLang="en-US" sz="1600" dirty="0" smtClean="0">
                <a:latin typeface="Times New Roman" panose="02020603050405020304" pitchFamily="18" charset="0"/>
              </a:rPr>
              <a:t>因其它</a:t>
            </a:r>
            <a:r>
              <a:rPr lang="en-US" altLang="zh-CN" sz="1600" dirty="0" smtClean="0">
                <a:latin typeface="Times New Roman" panose="02020603050405020304" pitchFamily="18" charset="0"/>
              </a:rPr>
              <a:t>I/O</a:t>
            </a:r>
            <a:r>
              <a:rPr lang="zh-CN" altLang="en-US" sz="1600" dirty="0" smtClean="0">
                <a:latin typeface="Times New Roman" panose="02020603050405020304" pitchFamily="18" charset="0"/>
              </a:rPr>
              <a:t>等待状态</a:t>
            </a:r>
            <a:endParaRPr lang="zh-CN" altLang="en-US" sz="1600" dirty="0">
              <a:latin typeface="Times New Roman" panose="02020603050405020304" pitchFamily="18" charset="0"/>
            </a:endParaRPr>
          </a:p>
        </p:txBody>
      </p:sp>
      <p:sp>
        <p:nvSpPr>
          <p:cNvPr id="36" name="矩形 35"/>
          <p:cNvSpPr/>
          <p:nvPr/>
        </p:nvSpPr>
        <p:spPr>
          <a:xfrm>
            <a:off x="6517104" y="1865973"/>
            <a:ext cx="2509837" cy="2382191"/>
          </a:xfrm>
          <a:prstGeom prst="rect">
            <a:avLst/>
          </a:prstGeom>
          <a:solidFill>
            <a:schemeClr val="accent5"/>
          </a:solidFill>
        </p:spPr>
        <p:txBody>
          <a:bodyPr>
            <a:spAutoFit/>
          </a:bodyPr>
          <a:lstStyle/>
          <a:p>
            <a:pPr marL="71755" lvl="1" indent="-341630">
              <a:lnSpc>
                <a:spcPct val="130000"/>
              </a:lnSpc>
              <a:spcBef>
                <a:spcPct val="30000"/>
              </a:spcBef>
              <a:buFont typeface="Wingdings" panose="05000000000000000000" pitchFamily="2" charset="2"/>
              <a:buNone/>
              <a:defRPr/>
            </a:pPr>
            <a:r>
              <a:rPr lang="zh-CN" altLang="en-US" sz="1600" dirty="0">
                <a:solidFill>
                  <a:srgbClr val="000099"/>
                </a:solidFill>
              </a:rPr>
              <a:t>② </a:t>
            </a:r>
            <a:r>
              <a:rPr lang="zh-CN" altLang="en-US" sz="1600" dirty="0">
                <a:solidFill>
                  <a:srgbClr val="000099"/>
                </a:solidFill>
                <a:latin typeface="Times New Roman" panose="02020603050405020304" pitchFamily="18" charset="0"/>
              </a:rPr>
              <a:t>队列结构</a:t>
            </a:r>
            <a:endParaRPr lang="zh-CN" altLang="en-US" sz="1600" dirty="0">
              <a:solidFill>
                <a:srgbClr val="000099"/>
              </a:solidFill>
              <a:latin typeface="Times New Roman" panose="02020603050405020304" pitchFamily="18" charset="0"/>
            </a:endParaRPr>
          </a:p>
          <a:p>
            <a:pPr marL="71755" lvl="2" indent="-265430">
              <a:lnSpc>
                <a:spcPct val="130000"/>
              </a:lnSpc>
              <a:spcBef>
                <a:spcPct val="30000"/>
              </a:spcBef>
              <a:buFont typeface="Wingdings" panose="05000000000000000000" pitchFamily="2" charset="2"/>
              <a:buBlip>
                <a:blip r:embed="rId1"/>
              </a:buBlip>
              <a:defRPr/>
            </a:pPr>
            <a:r>
              <a:rPr lang="zh-CN" altLang="en-US" sz="1600" dirty="0">
                <a:latin typeface="Times New Roman" panose="02020603050405020304" pitchFamily="18" charset="0"/>
              </a:rPr>
              <a:t>低优先就绪</a:t>
            </a:r>
            <a:r>
              <a:rPr lang="zh-CN" altLang="en-US" sz="1600" dirty="0" smtClean="0">
                <a:latin typeface="Times New Roman" panose="02020603050405020304" pitchFamily="18" charset="0"/>
              </a:rPr>
              <a:t>队列</a:t>
            </a:r>
            <a:endParaRPr lang="en-US" altLang="zh-CN" sz="1600" dirty="0" smtClean="0">
              <a:latin typeface="Times New Roman" panose="02020603050405020304" pitchFamily="18" charset="0"/>
            </a:endParaRPr>
          </a:p>
          <a:p>
            <a:pPr marL="71755" lvl="2" indent="-265430">
              <a:lnSpc>
                <a:spcPct val="130000"/>
              </a:lnSpc>
              <a:spcBef>
                <a:spcPct val="30000"/>
              </a:spcBef>
              <a:buFont typeface="Wingdings" panose="05000000000000000000" pitchFamily="2" charset="2"/>
              <a:buBlip>
                <a:blip r:embed="rId1"/>
              </a:buBlip>
              <a:defRPr/>
            </a:pPr>
            <a:r>
              <a:rPr lang="zh-CN" altLang="en-US" sz="1600" dirty="0" smtClean="0">
                <a:latin typeface="Times New Roman" panose="02020603050405020304" pitchFamily="18" charset="0"/>
              </a:rPr>
              <a:t>中优先就绪队列</a:t>
            </a:r>
            <a:endParaRPr lang="zh-CN" altLang="en-US" sz="1600" dirty="0">
              <a:latin typeface="Times New Roman" panose="02020603050405020304" pitchFamily="18" charset="0"/>
            </a:endParaRPr>
          </a:p>
          <a:p>
            <a:pPr marL="71755" lvl="2" indent="-265430">
              <a:lnSpc>
                <a:spcPct val="130000"/>
              </a:lnSpc>
              <a:spcBef>
                <a:spcPct val="30000"/>
              </a:spcBef>
              <a:buFont typeface="Wingdings" panose="05000000000000000000" pitchFamily="2" charset="2"/>
              <a:buBlip>
                <a:blip r:embed="rId1"/>
              </a:buBlip>
              <a:defRPr/>
            </a:pPr>
            <a:r>
              <a:rPr lang="zh-CN" altLang="en-US" sz="1600" dirty="0">
                <a:latin typeface="Times New Roman" panose="02020603050405020304" pitchFamily="18" charset="0"/>
              </a:rPr>
              <a:t>高优先就绪队列</a:t>
            </a:r>
            <a:endParaRPr lang="zh-CN" altLang="en-US" sz="1600" dirty="0">
              <a:latin typeface="Times New Roman" panose="02020603050405020304" pitchFamily="18" charset="0"/>
            </a:endParaRPr>
          </a:p>
          <a:p>
            <a:pPr marL="71755" lvl="2" indent="-265430">
              <a:lnSpc>
                <a:spcPct val="130000"/>
              </a:lnSpc>
              <a:spcBef>
                <a:spcPct val="30000"/>
              </a:spcBef>
              <a:buFont typeface="Wingdings" panose="05000000000000000000" pitchFamily="2" charset="2"/>
              <a:buBlip>
                <a:blip r:embed="rId1"/>
              </a:buBlip>
              <a:defRPr/>
            </a:pPr>
            <a:r>
              <a:rPr lang="zh-CN" altLang="en-US" sz="1600" dirty="0" smtClean="0">
                <a:latin typeface="Times New Roman" panose="02020603050405020304" pitchFamily="18" charset="0"/>
              </a:rPr>
              <a:t>因磁盘</a:t>
            </a:r>
            <a:r>
              <a:rPr lang="en-US" altLang="zh-CN" sz="1600" dirty="0" smtClean="0">
                <a:latin typeface="Times New Roman" panose="02020603050405020304" pitchFamily="18" charset="0"/>
              </a:rPr>
              <a:t>I/O</a:t>
            </a:r>
            <a:r>
              <a:rPr lang="zh-CN" altLang="en-US" sz="1600" dirty="0">
                <a:latin typeface="Times New Roman" panose="02020603050405020304" pitchFamily="18" charset="0"/>
              </a:rPr>
              <a:t>而等待</a:t>
            </a:r>
            <a:r>
              <a:rPr lang="zh-CN" altLang="en-US" sz="1600" dirty="0" smtClean="0">
                <a:latin typeface="Times New Roman" panose="02020603050405020304" pitchFamily="18" charset="0"/>
              </a:rPr>
              <a:t>队列</a:t>
            </a:r>
            <a:endParaRPr lang="en-US" altLang="zh-CN" sz="1600" dirty="0" smtClean="0">
              <a:latin typeface="Times New Roman" panose="02020603050405020304" pitchFamily="18" charset="0"/>
            </a:endParaRPr>
          </a:p>
          <a:p>
            <a:pPr marL="71755" lvl="2" indent="-265430">
              <a:lnSpc>
                <a:spcPct val="130000"/>
              </a:lnSpc>
              <a:spcBef>
                <a:spcPct val="30000"/>
              </a:spcBef>
              <a:buFont typeface="Wingdings" panose="05000000000000000000" pitchFamily="2" charset="2"/>
              <a:buBlip>
                <a:blip r:embed="rId1"/>
              </a:buBlip>
              <a:defRPr/>
            </a:pPr>
            <a:r>
              <a:rPr lang="zh-CN" altLang="en-US" sz="1600" dirty="0" smtClean="0">
                <a:latin typeface="Times New Roman" panose="02020603050405020304" pitchFamily="18" charset="0"/>
              </a:rPr>
              <a:t>因其它</a:t>
            </a:r>
            <a:r>
              <a:rPr lang="en-US" altLang="zh-CN" sz="1600" dirty="0" smtClean="0">
                <a:latin typeface="Times New Roman" panose="02020603050405020304" pitchFamily="18" charset="0"/>
              </a:rPr>
              <a:t>I/O</a:t>
            </a:r>
            <a:r>
              <a:rPr lang="zh-CN" altLang="en-US" sz="1600" dirty="0" smtClean="0">
                <a:latin typeface="Times New Roman" panose="02020603050405020304" pitchFamily="18" charset="0"/>
              </a:rPr>
              <a:t>而等待队列</a:t>
            </a:r>
            <a:endParaRPr lang="zh-CN" altLang="en-US" sz="1600" dirty="0">
              <a:latin typeface="Times New Roman" panose="02020603050405020304" pitchFamily="18" charset="0"/>
            </a:endParaRPr>
          </a:p>
        </p:txBody>
      </p:sp>
      <p:sp>
        <p:nvSpPr>
          <p:cNvPr id="37" name="矩形 36"/>
          <p:cNvSpPr/>
          <p:nvPr/>
        </p:nvSpPr>
        <p:spPr>
          <a:xfrm>
            <a:off x="71438" y="4221088"/>
            <a:ext cx="8748712" cy="2603790"/>
          </a:xfrm>
          <a:prstGeom prst="rect">
            <a:avLst/>
          </a:prstGeom>
          <a:solidFill>
            <a:srgbClr val="D8E8EA"/>
          </a:solidFill>
        </p:spPr>
        <p:txBody>
          <a:bodyPr>
            <a:spAutoFit/>
          </a:bodyPr>
          <a:lstStyle/>
          <a:p>
            <a:pPr marL="533400" lvl="1" indent="-533400">
              <a:spcBef>
                <a:spcPct val="30000"/>
              </a:spcBef>
              <a:defRPr/>
            </a:pPr>
            <a:r>
              <a:rPr lang="en-US" altLang="zh-CN" sz="1600" dirty="0">
                <a:solidFill>
                  <a:srgbClr val="000099"/>
                </a:solidFill>
                <a:latin typeface="Times New Roman" panose="02020603050405020304" pitchFamily="18" charset="0"/>
              </a:rPr>
              <a:t>③ </a:t>
            </a:r>
            <a:r>
              <a:rPr lang="zh-CN" altLang="en-US" sz="1600" dirty="0">
                <a:solidFill>
                  <a:srgbClr val="000099"/>
                </a:solidFill>
                <a:latin typeface="Times New Roman" panose="02020603050405020304" pitchFamily="18" charset="0"/>
              </a:rPr>
              <a:t>进程调度算法：优先调度与时间片调度相结合的调度算法</a:t>
            </a:r>
            <a:endParaRPr lang="zh-CN" altLang="en-US" sz="1600" dirty="0">
              <a:solidFill>
                <a:srgbClr val="000099"/>
              </a:solidFill>
              <a:latin typeface="Times New Roman" panose="02020603050405020304" pitchFamily="18" charset="0"/>
            </a:endParaRPr>
          </a:p>
          <a:p>
            <a:pPr marL="533400" lvl="1" indent="-533400">
              <a:spcBef>
                <a:spcPct val="30000"/>
              </a:spcBef>
              <a:defRPr/>
            </a:pPr>
            <a:r>
              <a:rPr lang="zh-CN" altLang="en-US" sz="1600" dirty="0">
                <a:latin typeface="Times New Roman" panose="02020603050405020304" pitchFamily="18" charset="0"/>
              </a:rPr>
              <a:t>      </a:t>
            </a:r>
            <a:r>
              <a:rPr lang="en-US" altLang="zh-CN" sz="1600" dirty="0">
                <a:latin typeface="Times New Roman" panose="02020603050405020304" pitchFamily="18" charset="0"/>
              </a:rPr>
              <a:t>ⅰ </a:t>
            </a:r>
            <a:r>
              <a:rPr lang="zh-CN" altLang="en-US" sz="1600" dirty="0">
                <a:latin typeface="Times New Roman" panose="02020603050405020304" pitchFamily="18" charset="0"/>
              </a:rPr>
              <a:t>当</a:t>
            </a:r>
            <a:r>
              <a:rPr lang="en-US" altLang="zh-CN" sz="1600" dirty="0">
                <a:latin typeface="Times New Roman" panose="02020603050405020304" pitchFamily="18" charset="0"/>
              </a:rPr>
              <a:t>CPU</a:t>
            </a:r>
            <a:r>
              <a:rPr lang="zh-CN" altLang="en-US" sz="1600" dirty="0">
                <a:latin typeface="Times New Roman" panose="02020603050405020304" pitchFamily="18" charset="0"/>
              </a:rPr>
              <a:t>空闲时，若高优先就绪队列非空，则从高优先就 绪队列中选择一个进程运行，分配时间片为</a:t>
            </a:r>
            <a:r>
              <a:rPr lang="en-US" altLang="zh-CN" sz="1600" dirty="0">
                <a:latin typeface="Times New Roman" panose="02020603050405020304" pitchFamily="18" charset="0"/>
              </a:rPr>
              <a:t>100ms</a:t>
            </a:r>
            <a:r>
              <a:rPr lang="zh-CN" altLang="en-US" sz="1600" dirty="0">
                <a:latin typeface="Times New Roman" panose="02020603050405020304" pitchFamily="18" charset="0"/>
              </a:rPr>
              <a:t>。</a:t>
            </a:r>
            <a:endParaRPr lang="zh-CN" altLang="en-US" sz="1600" dirty="0">
              <a:latin typeface="Times New Roman" panose="02020603050405020304" pitchFamily="18" charset="0"/>
            </a:endParaRPr>
          </a:p>
          <a:p>
            <a:pPr marL="533400" lvl="2" indent="-533400">
              <a:spcBef>
                <a:spcPct val="30000"/>
              </a:spcBef>
              <a:defRPr/>
            </a:pPr>
            <a:r>
              <a:rPr lang="en-US" altLang="zh-CN" sz="1600" dirty="0">
                <a:latin typeface="Times New Roman" panose="02020603050405020304" pitchFamily="18" charset="0"/>
              </a:rPr>
              <a:t>     ⅱ </a:t>
            </a:r>
            <a:r>
              <a:rPr lang="zh-CN" altLang="en-US" sz="1600" dirty="0">
                <a:latin typeface="Times New Roman" panose="02020603050405020304" pitchFamily="18" charset="0"/>
              </a:rPr>
              <a:t>当</a:t>
            </a:r>
            <a:r>
              <a:rPr lang="en-US" altLang="zh-CN" sz="1600" dirty="0">
                <a:latin typeface="Times New Roman" panose="02020603050405020304" pitchFamily="18" charset="0"/>
              </a:rPr>
              <a:t>CPU</a:t>
            </a:r>
            <a:r>
              <a:rPr lang="zh-CN" altLang="en-US" sz="1600" dirty="0">
                <a:latin typeface="Times New Roman" panose="02020603050405020304" pitchFamily="18" charset="0"/>
              </a:rPr>
              <a:t>空闲时，若高优先就绪队列为空，则</a:t>
            </a:r>
            <a:r>
              <a:rPr lang="zh-CN" altLang="en-US" sz="1600" dirty="0" smtClean="0">
                <a:latin typeface="Times New Roman" panose="02020603050405020304" pitchFamily="18" charset="0"/>
              </a:rPr>
              <a:t>从中优先</a:t>
            </a:r>
            <a:r>
              <a:rPr lang="zh-CN" altLang="en-US" sz="1600" dirty="0">
                <a:latin typeface="Times New Roman" panose="02020603050405020304" pitchFamily="18" charset="0"/>
              </a:rPr>
              <a:t>就绪队列中选择一个进程运行，分配时间片</a:t>
            </a:r>
            <a:r>
              <a:rPr lang="zh-CN" altLang="en-US" sz="1600" dirty="0" smtClean="0">
                <a:latin typeface="Times New Roman" panose="02020603050405020304" pitchFamily="18" charset="0"/>
              </a:rPr>
              <a:t>为</a:t>
            </a:r>
            <a:r>
              <a:rPr lang="en-US" altLang="zh-CN" sz="1600" dirty="0" smtClean="0">
                <a:latin typeface="Times New Roman" panose="02020603050405020304" pitchFamily="18" charset="0"/>
              </a:rPr>
              <a:t>100ms</a:t>
            </a:r>
            <a:r>
              <a:rPr lang="zh-CN" altLang="en-US" sz="1600" dirty="0" smtClean="0">
                <a:latin typeface="Times New Roman" panose="02020603050405020304" pitchFamily="18" charset="0"/>
              </a:rPr>
              <a:t>。</a:t>
            </a:r>
            <a:endParaRPr lang="en-US" altLang="zh-CN" sz="1600" dirty="0" smtClean="0">
              <a:latin typeface="Times New Roman" panose="02020603050405020304" pitchFamily="18" charset="0"/>
            </a:endParaRPr>
          </a:p>
          <a:p>
            <a:pPr marL="533400" lvl="2" indent="-533400">
              <a:spcBef>
                <a:spcPct val="30000"/>
              </a:spcBef>
              <a:defRPr/>
            </a:pPr>
            <a:r>
              <a:rPr lang="zh-CN" altLang="en-US" sz="1600" dirty="0" smtClean="0">
                <a:latin typeface="Times New Roman" panose="02020603050405020304" pitchFamily="18" charset="0"/>
              </a:rPr>
              <a:t>      </a:t>
            </a:r>
            <a:r>
              <a:rPr lang="en-US" altLang="zh-CN" sz="1600" dirty="0" smtClean="0">
                <a:latin typeface="Times New Roman" panose="02020603050405020304" pitchFamily="18" charset="0"/>
              </a:rPr>
              <a:t>iii</a:t>
            </a:r>
            <a:r>
              <a:rPr lang="zh-CN" altLang="en-US" sz="1600" dirty="0" smtClean="0">
                <a:latin typeface="Times New Roman" panose="02020603050405020304" pitchFamily="18" charset="0"/>
              </a:rPr>
              <a:t> 当</a:t>
            </a:r>
            <a:r>
              <a:rPr lang="en-US" altLang="zh-CN" sz="1600" dirty="0">
                <a:latin typeface="Times New Roman" panose="02020603050405020304" pitchFamily="18" charset="0"/>
              </a:rPr>
              <a:t>CPU</a:t>
            </a:r>
            <a:r>
              <a:rPr lang="zh-CN" altLang="en-US" sz="1600" dirty="0">
                <a:latin typeface="Times New Roman" panose="02020603050405020304" pitchFamily="18" charset="0"/>
              </a:rPr>
              <a:t>空闲时，</a:t>
            </a:r>
            <a:r>
              <a:rPr lang="zh-CN" altLang="en-US" sz="1600" dirty="0" smtClean="0">
                <a:latin typeface="Times New Roman" panose="02020603050405020304" pitchFamily="18" charset="0"/>
              </a:rPr>
              <a:t>若高和中优先</a:t>
            </a:r>
            <a:r>
              <a:rPr lang="zh-CN" altLang="en-US" sz="1600" dirty="0">
                <a:latin typeface="Times New Roman" panose="02020603050405020304" pitchFamily="18" charset="0"/>
              </a:rPr>
              <a:t>就绪队列为空，则</a:t>
            </a:r>
            <a:r>
              <a:rPr lang="zh-CN" altLang="en-US" sz="1600" dirty="0" smtClean="0">
                <a:latin typeface="Times New Roman" panose="02020603050405020304" pitchFamily="18" charset="0"/>
              </a:rPr>
              <a:t>从低优先</a:t>
            </a:r>
            <a:r>
              <a:rPr lang="zh-CN" altLang="en-US" sz="1600" dirty="0">
                <a:latin typeface="Times New Roman" panose="02020603050405020304" pitchFamily="18" charset="0"/>
              </a:rPr>
              <a:t>就绪队列中选择一个进程运行，分配时间片</a:t>
            </a:r>
            <a:r>
              <a:rPr lang="zh-CN" altLang="en-US" sz="1600" dirty="0" smtClean="0">
                <a:latin typeface="Times New Roman" panose="02020603050405020304" pitchFamily="18" charset="0"/>
              </a:rPr>
              <a:t>为</a:t>
            </a:r>
            <a:r>
              <a:rPr lang="en-US" altLang="zh-CN" sz="1600" dirty="0" smtClean="0">
                <a:latin typeface="Times New Roman" panose="02020603050405020304" pitchFamily="18" charset="0"/>
              </a:rPr>
              <a:t>300ms</a:t>
            </a:r>
            <a:r>
              <a:rPr lang="zh-CN" altLang="en-US" sz="1600" dirty="0" smtClean="0">
                <a:latin typeface="Times New Roman" panose="02020603050405020304" pitchFamily="18" charset="0"/>
              </a:rPr>
              <a:t>。</a:t>
            </a:r>
            <a:endParaRPr lang="en-US" altLang="zh-CN" sz="1600" dirty="0">
              <a:latin typeface="Times New Roman" panose="02020603050405020304" pitchFamily="18" charset="0"/>
            </a:endParaRPr>
          </a:p>
          <a:p>
            <a:pPr marL="533400" indent="-533400">
              <a:spcBef>
                <a:spcPct val="30000"/>
              </a:spcBef>
              <a:defRPr/>
            </a:pPr>
            <a:r>
              <a:rPr lang="zh-CN" altLang="en-US" sz="1600" dirty="0">
                <a:solidFill>
                  <a:srgbClr val="000099"/>
                </a:solidFill>
                <a:latin typeface="Times New Roman" panose="02020603050405020304" pitchFamily="18" charset="0"/>
              </a:rPr>
              <a:t> ④ 调度效果</a:t>
            </a:r>
            <a:r>
              <a:rPr lang="zh-CN" altLang="en-US" sz="1600" dirty="0" smtClean="0">
                <a:solidFill>
                  <a:srgbClr val="000099"/>
                </a:solidFill>
                <a:latin typeface="Times New Roman" panose="02020603050405020304" pitchFamily="18" charset="0"/>
              </a:rPr>
              <a:t>：</a:t>
            </a:r>
            <a:r>
              <a:rPr lang="zh-CN" altLang="en-US" sz="1600" dirty="0">
                <a:latin typeface="+mn-ea"/>
              </a:rPr>
              <a:t>优先照顾磁盘</a:t>
            </a:r>
            <a:r>
              <a:rPr lang="en-US" altLang="zh-CN" sz="1600" dirty="0">
                <a:latin typeface="+mn-ea"/>
              </a:rPr>
              <a:t>I/O</a:t>
            </a:r>
            <a:r>
              <a:rPr lang="zh-CN" altLang="en-US" sz="1600" dirty="0">
                <a:latin typeface="+mn-ea"/>
              </a:rPr>
              <a:t>完成的进程；其次照顾其他</a:t>
            </a:r>
            <a:r>
              <a:rPr lang="en-US" altLang="zh-CN" sz="1600" dirty="0">
                <a:latin typeface="+mn-ea"/>
              </a:rPr>
              <a:t>I/O</a:t>
            </a:r>
            <a:r>
              <a:rPr lang="zh-CN" altLang="en-US" sz="1600" dirty="0">
                <a:latin typeface="+mn-ea"/>
              </a:rPr>
              <a:t>完成的进程；适当照顾计算量大的进程；系统应尽可能快的响应用户的请求。</a:t>
            </a:r>
            <a:endParaRPr lang="zh-CN" altLang="en-US" sz="160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arn(inVertic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7">
                                            <p:txEl>
                                              <p:pRg st="0" end="0"/>
                                            </p:txEl>
                                          </p:spTgt>
                                        </p:tgtEl>
                                        <p:attrNameLst>
                                          <p:attrName>style.visibility</p:attrName>
                                        </p:attrNameLst>
                                      </p:cBhvr>
                                      <p:to>
                                        <p:strVal val="visible"/>
                                      </p:to>
                                    </p:set>
                                    <p:animEffect transition="in" filter="box(in)">
                                      <p:cBhvr>
                                        <p:cTn id="17" dur="500"/>
                                        <p:tgtEl>
                                          <p:spTgt spid="37">
                                            <p:txEl>
                                              <p:pRg st="0" end="0"/>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7">
                                            <p:txEl>
                                              <p:pRg st="1" end="1"/>
                                            </p:txEl>
                                          </p:spTgt>
                                        </p:tgtEl>
                                        <p:attrNameLst>
                                          <p:attrName>style.visibility</p:attrName>
                                        </p:attrNameLst>
                                      </p:cBhvr>
                                      <p:to>
                                        <p:strVal val="visible"/>
                                      </p:to>
                                    </p:set>
                                    <p:animEffect transition="in" filter="box(in)">
                                      <p:cBhvr>
                                        <p:cTn id="20" dur="500"/>
                                        <p:tgtEl>
                                          <p:spTgt spid="37">
                                            <p:txEl>
                                              <p:pRg st="1" end="1"/>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7">
                                            <p:txEl>
                                              <p:pRg st="2" end="2"/>
                                            </p:txEl>
                                          </p:spTgt>
                                        </p:tgtEl>
                                        <p:attrNameLst>
                                          <p:attrName>style.visibility</p:attrName>
                                        </p:attrNameLst>
                                      </p:cBhvr>
                                      <p:to>
                                        <p:strVal val="visible"/>
                                      </p:to>
                                    </p:set>
                                    <p:animEffect transition="in" filter="box(in)">
                                      <p:cBhvr>
                                        <p:cTn id="23" dur="500"/>
                                        <p:tgtEl>
                                          <p:spTgt spid="37">
                                            <p:txEl>
                                              <p:pRg st="2" end="2"/>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7">
                                            <p:txEl>
                                              <p:pRg st="3" end="3"/>
                                            </p:txEl>
                                          </p:spTgt>
                                        </p:tgtEl>
                                        <p:attrNameLst>
                                          <p:attrName>style.visibility</p:attrName>
                                        </p:attrNameLst>
                                      </p:cBhvr>
                                      <p:to>
                                        <p:strVal val="visible"/>
                                      </p:to>
                                    </p:set>
                                    <p:animEffect transition="in" filter="box(in)">
                                      <p:cBhvr>
                                        <p:cTn id="26" dur="500"/>
                                        <p:tgtEl>
                                          <p:spTgt spid="3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7">
                                            <p:txEl>
                                              <p:pRg st="4" end="4"/>
                                            </p:txEl>
                                          </p:spTgt>
                                        </p:tgtEl>
                                        <p:attrNameLst>
                                          <p:attrName>style.visibility</p:attrName>
                                        </p:attrNameLst>
                                      </p:cBhvr>
                                      <p:to>
                                        <p:strVal val="visible"/>
                                      </p:to>
                                    </p:set>
                                    <p:animEffect transition="in" filter="box(in)">
                                      <p:cBhvr>
                                        <p:cTn id="31" dur="500"/>
                                        <p:tgtEl>
                                          <p:spTgt spid="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6" name="Rectangle 2"/>
          <p:cNvSpPr txBox="1">
            <a:spLocks noChangeArrowheads="1"/>
          </p:cNvSpPr>
          <p:nvPr/>
        </p:nvSpPr>
        <p:spPr bwMode="auto">
          <a:xfrm>
            <a:off x="3148163" y="12701"/>
            <a:ext cx="3440063" cy="824012"/>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3.2 </a:t>
            </a:r>
            <a:r>
              <a:rPr lang="zh-CN" altLang="en-US" sz="4000" dirty="0" smtClean="0">
                <a:solidFill>
                  <a:srgbClr val="FF0000"/>
                </a:solidFill>
              </a:rPr>
              <a:t>进程概念</a:t>
            </a:r>
            <a:endParaRPr lang="zh-CN" altLang="en-US" sz="4000" dirty="0">
              <a:solidFill>
                <a:srgbClr val="FF0000"/>
              </a:solidFill>
            </a:endParaRPr>
          </a:p>
        </p:txBody>
      </p:sp>
      <p:sp>
        <p:nvSpPr>
          <p:cNvPr id="21" name="Rectangle 8"/>
          <p:cNvSpPr>
            <a:spLocks noChangeArrowheads="1"/>
          </p:cNvSpPr>
          <p:nvPr/>
        </p:nvSpPr>
        <p:spPr bwMode="auto">
          <a:xfrm>
            <a:off x="252413" y="636589"/>
            <a:ext cx="5327650" cy="862012"/>
          </a:xfrm>
          <a:prstGeom prst="rect">
            <a:avLst/>
          </a:prstGeom>
          <a:noFill/>
          <a:ln>
            <a:noFill/>
          </a:ln>
          <a:effectLst/>
        </p:spPr>
        <p:txBody>
          <a:bodyPr anchor="ctr"/>
          <a:lstStyle/>
          <a:p>
            <a:pPr>
              <a:spcBef>
                <a:spcPct val="0"/>
              </a:spcBef>
              <a:defRPr/>
            </a:pPr>
            <a:r>
              <a:rPr kumimoji="1" lang="en-US" altLang="zh-CN" sz="3200" dirty="0" smtClean="0">
                <a:solidFill>
                  <a:srgbClr val="0000FF"/>
                </a:solidFill>
              </a:rPr>
              <a:t>3.2.2</a:t>
            </a:r>
            <a:r>
              <a:rPr lang="en-US" altLang="zh-CN" sz="3200" dirty="0" smtClean="0">
                <a:solidFill>
                  <a:srgbClr val="0000FF"/>
                </a:solidFill>
                <a:effectLst>
                  <a:outerShdw blurRad="38100" dist="38100" dir="2700000" algn="tl">
                    <a:srgbClr val="C0C0C0"/>
                  </a:outerShdw>
                </a:effectLst>
                <a:latin typeface="+mn-ea"/>
                <a:ea typeface="+mn-ea"/>
              </a:rPr>
              <a:t> </a:t>
            </a:r>
            <a:r>
              <a:rPr lang="zh-CN" altLang="en-US" sz="3200" dirty="0" smtClean="0">
                <a:solidFill>
                  <a:srgbClr val="0000FF"/>
                </a:solidFill>
                <a:effectLst>
                  <a:outerShdw blurRad="38100" dist="38100" dir="2700000" algn="tl">
                    <a:srgbClr val="C0C0C0"/>
                  </a:outerShdw>
                </a:effectLst>
                <a:latin typeface="+mn-ea"/>
                <a:ea typeface="+mn-ea"/>
              </a:rPr>
              <a:t>进程状态及转换</a:t>
            </a:r>
            <a:endParaRPr lang="zh-CN" altLang="en-US" sz="3200" dirty="0">
              <a:solidFill>
                <a:srgbClr val="0000FF"/>
              </a:solidFill>
              <a:effectLst>
                <a:outerShdw blurRad="38100" dist="38100" dir="2700000" algn="tl">
                  <a:srgbClr val="C0C0C0"/>
                </a:outerShdw>
              </a:effectLst>
              <a:latin typeface="+mn-ea"/>
              <a:ea typeface="+mn-ea"/>
            </a:endParaRPr>
          </a:p>
        </p:txBody>
      </p:sp>
      <p:sp>
        <p:nvSpPr>
          <p:cNvPr id="24588" name="Rectangle 9"/>
          <p:cNvSpPr>
            <a:spLocks noChangeArrowheads="1"/>
          </p:cNvSpPr>
          <p:nvPr/>
        </p:nvSpPr>
        <p:spPr bwMode="auto">
          <a:xfrm>
            <a:off x="539750" y="1455316"/>
            <a:ext cx="5472410" cy="523220"/>
          </a:xfrm>
          <a:prstGeom prst="rect">
            <a:avLst/>
          </a:prstGeom>
          <a:noFill/>
          <a:ln w="9525" algn="ctr">
            <a:noFill/>
            <a:miter lim="800000"/>
          </a:ln>
        </p:spPr>
        <p:txBody>
          <a:bodyPr wrap="square">
            <a:spAutoFit/>
          </a:bodyPr>
          <a:lstStyle/>
          <a:p>
            <a:pPr eaLnBrk="1" hangingPunct="1">
              <a:spcBef>
                <a:spcPct val="0"/>
              </a:spcBef>
            </a:pPr>
            <a:r>
              <a:rPr kumimoji="1" lang="en-US" altLang="zh-CN" sz="2800" dirty="0" smtClean="0">
                <a:solidFill>
                  <a:srgbClr val="C00000"/>
                </a:solidFill>
                <a:latin typeface="Times New Roman" panose="02020603050405020304" pitchFamily="18" charset="0"/>
                <a:ea typeface="仿宋" panose="02010609060101010101" charset="-122"/>
                <a:sym typeface="Wingdings" panose="05000000000000000000" pitchFamily="2" charset="2"/>
              </a:rPr>
              <a:t>3. </a:t>
            </a:r>
            <a:r>
              <a:rPr kumimoji="1" lang="zh-CN" altLang="en-US" sz="2800" dirty="0" smtClean="0">
                <a:solidFill>
                  <a:srgbClr val="C00000"/>
                </a:solidFill>
                <a:latin typeface="Times New Roman" panose="02020603050405020304" pitchFamily="18" charset="0"/>
                <a:ea typeface="仿宋" panose="02010609060101010101" charset="-122"/>
                <a:sym typeface="Wingdings" panose="05000000000000000000" pitchFamily="2" charset="2"/>
              </a:rPr>
              <a:t>创建状态和终止状态</a:t>
            </a:r>
            <a:endParaRPr kumimoji="1" lang="zh-CN" altLang="en-US" sz="2800" dirty="0">
              <a:solidFill>
                <a:srgbClr val="C00000"/>
              </a:solidFill>
              <a:latin typeface="Times New Roman" panose="02020603050405020304" pitchFamily="18" charset="0"/>
              <a:ea typeface="仿宋" panose="02010609060101010101" charset="-122"/>
            </a:endParaRPr>
          </a:p>
        </p:txBody>
      </p:sp>
      <p:sp>
        <p:nvSpPr>
          <p:cNvPr id="22" name="AutoShape 4"/>
          <p:cNvSpPr>
            <a:spLocks noChangeArrowheads="1"/>
          </p:cNvSpPr>
          <p:nvPr/>
        </p:nvSpPr>
        <p:spPr bwMode="auto">
          <a:xfrm>
            <a:off x="395536" y="2060848"/>
            <a:ext cx="8352928" cy="432809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lIns="62962" tIns="31479" rIns="62962" bIns="31479" anchor="ctr"/>
          <a:lstStyle/>
          <a:p>
            <a:endParaRPr lang="zh-CN" altLang="en-US"/>
          </a:p>
        </p:txBody>
      </p:sp>
      <p:sp>
        <p:nvSpPr>
          <p:cNvPr id="23" name="Oval 5"/>
          <p:cNvSpPr>
            <a:spLocks noChangeArrowheads="1"/>
          </p:cNvSpPr>
          <p:nvPr/>
        </p:nvSpPr>
        <p:spPr bwMode="auto">
          <a:xfrm>
            <a:off x="3492228" y="2485605"/>
            <a:ext cx="1727200" cy="815975"/>
          </a:xfrm>
          <a:prstGeom prst="ellipse">
            <a:avLst/>
          </a:prstGeom>
          <a:solidFill>
            <a:schemeClr val="accent1"/>
          </a:solidFill>
          <a:ln w="9525">
            <a:solidFill>
              <a:schemeClr val="tx1"/>
            </a:solidFill>
            <a:round/>
          </a:ln>
        </p:spPr>
        <p:txBody>
          <a:bodyPr wrap="none" lIns="62962" tIns="31479" rIns="62962" bIns="31479" anchor="ctr"/>
          <a:lstStyle/>
          <a:p>
            <a:pPr algn="ctr" defTabSz="873125" eaLnBrk="1" hangingPunct="1">
              <a:spcBef>
                <a:spcPct val="0"/>
              </a:spcBef>
            </a:pPr>
            <a:r>
              <a:rPr kumimoji="1" lang="zh-CN" altLang="en-US" sz="2300" dirty="0" smtClean="0">
                <a:latin typeface="Times New Roman" panose="02020603050405020304" pitchFamily="18" charset="0"/>
              </a:rPr>
              <a:t>运行态</a:t>
            </a:r>
            <a:endParaRPr kumimoji="1" lang="zh-CN" altLang="en-US" sz="2300" dirty="0">
              <a:latin typeface="Times New Roman" panose="02020603050405020304" pitchFamily="18" charset="0"/>
            </a:endParaRPr>
          </a:p>
        </p:txBody>
      </p:sp>
      <p:sp>
        <p:nvSpPr>
          <p:cNvPr id="24" name="Oval 6"/>
          <p:cNvSpPr>
            <a:spLocks noChangeArrowheads="1"/>
          </p:cNvSpPr>
          <p:nvPr/>
        </p:nvSpPr>
        <p:spPr bwMode="auto">
          <a:xfrm>
            <a:off x="1504132" y="4560465"/>
            <a:ext cx="1771650" cy="817563"/>
          </a:xfrm>
          <a:prstGeom prst="ellipse">
            <a:avLst/>
          </a:prstGeom>
          <a:solidFill>
            <a:schemeClr val="hlink"/>
          </a:solidFill>
          <a:ln w="9525">
            <a:solidFill>
              <a:schemeClr val="tx1"/>
            </a:solidFill>
            <a:round/>
          </a:ln>
        </p:spPr>
        <p:txBody>
          <a:bodyPr wrap="none" lIns="62962" tIns="31479" rIns="62962" bIns="31479" anchor="ctr"/>
          <a:lstStyle/>
          <a:p>
            <a:pPr algn="ctr" defTabSz="873125" eaLnBrk="1" hangingPunct="1">
              <a:spcBef>
                <a:spcPct val="0"/>
              </a:spcBef>
            </a:pPr>
            <a:r>
              <a:rPr kumimoji="1" lang="zh-CN" altLang="en-US" sz="2300" dirty="0" smtClean="0">
                <a:latin typeface="Times New Roman" panose="02020603050405020304" pitchFamily="18" charset="0"/>
              </a:rPr>
              <a:t>就绪态</a:t>
            </a:r>
            <a:endParaRPr kumimoji="1" lang="zh-CN" altLang="en-US" sz="2300" dirty="0">
              <a:latin typeface="Times New Roman" panose="02020603050405020304" pitchFamily="18" charset="0"/>
            </a:endParaRPr>
          </a:p>
        </p:txBody>
      </p:sp>
      <p:sp>
        <p:nvSpPr>
          <p:cNvPr id="25" name="Oval 7"/>
          <p:cNvSpPr>
            <a:spLocks noChangeArrowheads="1"/>
          </p:cNvSpPr>
          <p:nvPr/>
        </p:nvSpPr>
        <p:spPr bwMode="auto">
          <a:xfrm>
            <a:off x="5481092" y="4560465"/>
            <a:ext cx="1827212" cy="817563"/>
          </a:xfrm>
          <a:prstGeom prst="ellipse">
            <a:avLst/>
          </a:prstGeom>
          <a:solidFill>
            <a:srgbClr val="FFCC00"/>
          </a:solidFill>
          <a:ln w="9525">
            <a:solidFill>
              <a:schemeClr val="tx1"/>
            </a:solidFill>
            <a:round/>
          </a:ln>
        </p:spPr>
        <p:txBody>
          <a:bodyPr wrap="none" lIns="62962" tIns="31479" rIns="62962" bIns="31479" anchor="ctr"/>
          <a:lstStyle/>
          <a:p>
            <a:pPr algn="ctr" defTabSz="873125" eaLnBrk="1" hangingPunct="1">
              <a:spcBef>
                <a:spcPct val="0"/>
              </a:spcBef>
            </a:pPr>
            <a:r>
              <a:rPr kumimoji="1" lang="zh-CN" altLang="en-US" sz="2300" dirty="0" smtClean="0">
                <a:latin typeface="Times New Roman" panose="02020603050405020304" pitchFamily="18" charset="0"/>
              </a:rPr>
              <a:t>阻塞态</a:t>
            </a:r>
            <a:endParaRPr kumimoji="1" lang="zh-CN" altLang="en-US" sz="2300" dirty="0">
              <a:latin typeface="Times New Roman" panose="02020603050405020304" pitchFamily="18" charset="0"/>
            </a:endParaRPr>
          </a:p>
        </p:txBody>
      </p:sp>
      <p:grpSp>
        <p:nvGrpSpPr>
          <p:cNvPr id="26" name="Group 22"/>
          <p:cNvGrpSpPr/>
          <p:nvPr/>
        </p:nvGrpSpPr>
        <p:grpSpPr bwMode="auto">
          <a:xfrm>
            <a:off x="4932043" y="3188917"/>
            <a:ext cx="1727202" cy="1325563"/>
            <a:chOff x="2605" y="1997"/>
            <a:chExt cx="1088" cy="835"/>
          </a:xfrm>
        </p:grpSpPr>
        <p:sp>
          <p:nvSpPr>
            <p:cNvPr id="27" name="Arc 8"/>
            <p:cNvSpPr/>
            <p:nvPr/>
          </p:nvSpPr>
          <p:spPr bwMode="auto">
            <a:xfrm>
              <a:off x="2605" y="1997"/>
              <a:ext cx="773" cy="83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tailEnd type="triangle" w="med" len="med"/>
            </a:ln>
          </p:spPr>
          <p:txBody>
            <a:bodyPr wrap="none" lIns="62962" tIns="31479" rIns="62962" bIns="31479" anchor="ctr"/>
            <a:lstStyle/>
            <a:p>
              <a:endParaRPr lang="zh-CN" altLang="en-US"/>
            </a:p>
          </p:txBody>
        </p:sp>
        <p:sp>
          <p:nvSpPr>
            <p:cNvPr id="28" name="Text Box 12"/>
            <p:cNvSpPr txBox="1">
              <a:spLocks noChangeArrowheads="1"/>
            </p:cNvSpPr>
            <p:nvPr/>
          </p:nvSpPr>
          <p:spPr bwMode="auto">
            <a:xfrm>
              <a:off x="2821" y="2194"/>
              <a:ext cx="872" cy="363"/>
            </a:xfrm>
            <a:prstGeom prst="rect">
              <a:avLst/>
            </a:prstGeom>
            <a:noFill/>
            <a:ln w="9525">
              <a:noFill/>
              <a:miter lim="800000"/>
            </a:ln>
          </p:spPr>
          <p:txBody>
            <a:bodyPr wrap="none" lIns="62962" tIns="31479" rIns="62962" bIns="31479" anchor="ctr"/>
            <a:lstStyle/>
            <a:p>
              <a:pPr defTabSz="873125" eaLnBrk="1" hangingPunct="1">
                <a:spcBef>
                  <a:spcPct val="0"/>
                </a:spcBef>
                <a:buFont typeface="Monotype Sorts" pitchFamily="2" charset="2"/>
                <a:buNone/>
              </a:pPr>
              <a:r>
                <a:rPr kumimoji="1" lang="zh-CN" altLang="en-US" dirty="0">
                  <a:latin typeface="Times New Roman" panose="02020603050405020304" pitchFamily="18" charset="0"/>
                  <a:sym typeface="Monotype Sorts" pitchFamily="2" charset="2"/>
                </a:rPr>
                <a:t>等待</a:t>
              </a:r>
              <a:r>
                <a:rPr kumimoji="1" lang="zh-CN" altLang="en-US" dirty="0" smtClean="0">
                  <a:latin typeface="Times New Roman" panose="02020603050405020304" pitchFamily="18" charset="0"/>
                  <a:sym typeface="Monotype Sorts" pitchFamily="2" charset="2"/>
                </a:rPr>
                <a:t>事件 </a:t>
              </a:r>
              <a:endParaRPr kumimoji="1" lang="en-US" altLang="zh-CN" dirty="0">
                <a:latin typeface="Times New Roman" panose="02020603050405020304" pitchFamily="18" charset="0"/>
              </a:endParaRPr>
            </a:p>
          </p:txBody>
        </p:sp>
      </p:grpSp>
      <p:grpSp>
        <p:nvGrpSpPr>
          <p:cNvPr id="29" name="Group 19"/>
          <p:cNvGrpSpPr/>
          <p:nvPr/>
        </p:nvGrpSpPr>
        <p:grpSpPr bwMode="auto">
          <a:xfrm>
            <a:off x="1546719" y="3206328"/>
            <a:ext cx="2182278" cy="1325563"/>
            <a:chOff x="123" y="1480"/>
            <a:chExt cx="1248" cy="835"/>
          </a:xfrm>
        </p:grpSpPr>
        <p:sp>
          <p:nvSpPr>
            <p:cNvPr id="30" name="Arc 9"/>
            <p:cNvSpPr/>
            <p:nvPr/>
          </p:nvSpPr>
          <p:spPr bwMode="auto">
            <a:xfrm flipH="1">
              <a:off x="567" y="1480"/>
              <a:ext cx="773" cy="83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med" len="med"/>
            </a:ln>
          </p:spPr>
          <p:txBody>
            <a:bodyPr wrap="none" lIns="62962" tIns="31479" rIns="62962" bIns="31479" anchor="ctr"/>
            <a:lstStyle/>
            <a:p>
              <a:endParaRPr lang="zh-CN" altLang="en-US"/>
            </a:p>
          </p:txBody>
        </p:sp>
        <p:sp>
          <p:nvSpPr>
            <p:cNvPr id="31" name="Rectangle 13"/>
            <p:cNvSpPr>
              <a:spLocks noChangeArrowheads="1"/>
            </p:cNvSpPr>
            <p:nvPr/>
          </p:nvSpPr>
          <p:spPr bwMode="auto">
            <a:xfrm rot="19139813">
              <a:off x="123" y="1480"/>
              <a:ext cx="1248" cy="334"/>
            </a:xfrm>
            <a:prstGeom prst="rect">
              <a:avLst/>
            </a:prstGeom>
            <a:noFill/>
            <a:ln w="9525">
              <a:noFill/>
              <a:miter lim="800000"/>
            </a:ln>
          </p:spPr>
          <p:txBody>
            <a:bodyPr wrap="none" lIns="62962" tIns="31479" rIns="62962" bIns="31479" anchor="ctr"/>
            <a:lstStyle/>
            <a:p>
              <a:pPr defTabSz="873125" eaLnBrk="1" hangingPunct="1">
                <a:spcBef>
                  <a:spcPct val="0"/>
                </a:spcBef>
              </a:pPr>
              <a:r>
                <a:rPr kumimoji="1" lang="zh-CN" altLang="en-US" sz="1900" b="0" dirty="0">
                  <a:latin typeface="Times New Roman" panose="02020603050405020304" pitchFamily="18" charset="0"/>
                  <a:sym typeface="Monotype Sorts" pitchFamily="2" charset="2"/>
                </a:rPr>
                <a:t> </a:t>
              </a:r>
              <a:r>
                <a:rPr kumimoji="1" lang="zh-CN" altLang="en-US" sz="1900" b="0" dirty="0" smtClean="0">
                  <a:latin typeface="Times New Roman" panose="02020603050405020304" pitchFamily="18" charset="0"/>
                  <a:sym typeface="Monotype Sorts" pitchFamily="2" charset="2"/>
                </a:rPr>
                <a:t>  </a:t>
              </a:r>
              <a:r>
                <a:rPr kumimoji="1" lang="zh-CN" altLang="en-US" dirty="0" smtClean="0">
                  <a:latin typeface="Times New Roman" panose="02020603050405020304" pitchFamily="18" charset="0"/>
                  <a:sym typeface="Monotype Sorts" pitchFamily="2" charset="2"/>
                </a:rPr>
                <a:t>被</a:t>
              </a:r>
              <a:r>
                <a:rPr kumimoji="1" lang="zh-CN" altLang="en-US" dirty="0">
                  <a:latin typeface="Times New Roman" panose="02020603050405020304" pitchFamily="18" charset="0"/>
                  <a:sym typeface="Monotype Sorts" pitchFamily="2" charset="2"/>
                </a:rPr>
                <a:t>调度或分派</a:t>
              </a:r>
              <a:endParaRPr kumimoji="1" lang="zh-CN" altLang="en-US" dirty="0">
                <a:latin typeface="Times New Roman" panose="02020603050405020304" pitchFamily="18" charset="0"/>
                <a:sym typeface="Monotype Sorts" pitchFamily="2" charset="2"/>
              </a:endParaRPr>
            </a:p>
          </p:txBody>
        </p:sp>
      </p:grpSp>
      <p:grpSp>
        <p:nvGrpSpPr>
          <p:cNvPr id="32" name="Group 20"/>
          <p:cNvGrpSpPr/>
          <p:nvPr/>
        </p:nvGrpSpPr>
        <p:grpSpPr bwMode="auto">
          <a:xfrm>
            <a:off x="2843808" y="3140968"/>
            <a:ext cx="1734980" cy="1641240"/>
            <a:chOff x="1381" y="2061"/>
            <a:chExt cx="914" cy="821"/>
          </a:xfrm>
        </p:grpSpPr>
        <p:sp>
          <p:nvSpPr>
            <p:cNvPr id="33" name="Arc 11"/>
            <p:cNvSpPr/>
            <p:nvPr/>
          </p:nvSpPr>
          <p:spPr bwMode="auto">
            <a:xfrm rot="5506681">
              <a:off x="1498" y="2085"/>
              <a:ext cx="821" cy="773"/>
            </a:xfrm>
            <a:custGeom>
              <a:avLst/>
              <a:gdLst>
                <a:gd name="T0" fmla="*/ 0 w 22709"/>
                <a:gd name="T1" fmla="*/ 0 h 21600"/>
                <a:gd name="T2" fmla="*/ 0 w 22709"/>
                <a:gd name="T3" fmla="*/ 0 h 21600"/>
                <a:gd name="T4" fmla="*/ 0 w 22709"/>
                <a:gd name="T5" fmla="*/ 0 h 21600"/>
                <a:gd name="T6" fmla="*/ 0 60000 65536"/>
                <a:gd name="T7" fmla="*/ 0 60000 65536"/>
                <a:gd name="T8" fmla="*/ 0 60000 65536"/>
                <a:gd name="T9" fmla="*/ 0 w 22709"/>
                <a:gd name="T10" fmla="*/ 0 h 21600"/>
                <a:gd name="T11" fmla="*/ 22709 w 22709"/>
                <a:gd name="T12" fmla="*/ 21600 h 21600"/>
              </a:gdLst>
              <a:ahLst/>
              <a:cxnLst>
                <a:cxn ang="T6">
                  <a:pos x="T0" y="T1"/>
                </a:cxn>
                <a:cxn ang="T7">
                  <a:pos x="T2" y="T3"/>
                </a:cxn>
                <a:cxn ang="T8">
                  <a:pos x="T4" y="T5"/>
                </a:cxn>
              </a:cxnLst>
              <a:rect l="T9" t="T10" r="T11" b="T12"/>
              <a:pathLst>
                <a:path w="22709" h="21600" fill="none" extrusionOk="0">
                  <a:moveTo>
                    <a:pt x="0" y="28"/>
                  </a:moveTo>
                  <a:cubicBezTo>
                    <a:pt x="369" y="9"/>
                    <a:pt x="739" y="-1"/>
                    <a:pt x="1109" y="0"/>
                  </a:cubicBezTo>
                  <a:cubicBezTo>
                    <a:pt x="13038" y="0"/>
                    <a:pt x="22709" y="9670"/>
                    <a:pt x="22709" y="21600"/>
                  </a:cubicBezTo>
                </a:path>
                <a:path w="22709" h="21600" stroke="0" extrusionOk="0">
                  <a:moveTo>
                    <a:pt x="0" y="28"/>
                  </a:moveTo>
                  <a:cubicBezTo>
                    <a:pt x="369" y="9"/>
                    <a:pt x="739" y="-1"/>
                    <a:pt x="1109" y="0"/>
                  </a:cubicBezTo>
                  <a:cubicBezTo>
                    <a:pt x="13038" y="0"/>
                    <a:pt x="22709" y="9670"/>
                    <a:pt x="22709" y="21600"/>
                  </a:cubicBezTo>
                  <a:lnTo>
                    <a:pt x="1109" y="21600"/>
                  </a:lnTo>
                  <a:lnTo>
                    <a:pt x="0" y="28"/>
                  </a:lnTo>
                  <a:close/>
                </a:path>
              </a:pathLst>
            </a:custGeom>
            <a:noFill/>
            <a:ln w="9525">
              <a:solidFill>
                <a:schemeClr val="tx1"/>
              </a:solidFill>
              <a:round/>
              <a:tailEnd type="triangle" w="med" len="med"/>
            </a:ln>
          </p:spPr>
          <p:txBody>
            <a:bodyPr wrap="none" lIns="62962" tIns="31479" rIns="62962" bIns="31479" anchor="ctr"/>
            <a:lstStyle/>
            <a:p>
              <a:endParaRPr lang="zh-CN" altLang="en-US"/>
            </a:p>
          </p:txBody>
        </p:sp>
        <p:sp>
          <p:nvSpPr>
            <p:cNvPr id="34" name="Rectangle 14"/>
            <p:cNvSpPr>
              <a:spLocks noChangeArrowheads="1"/>
            </p:cNvSpPr>
            <p:nvPr/>
          </p:nvSpPr>
          <p:spPr bwMode="auto">
            <a:xfrm rot="19410716">
              <a:off x="1381" y="2465"/>
              <a:ext cx="886" cy="313"/>
            </a:xfrm>
            <a:prstGeom prst="rect">
              <a:avLst/>
            </a:prstGeom>
            <a:noFill/>
            <a:ln w="9525">
              <a:noFill/>
              <a:miter lim="800000"/>
            </a:ln>
          </p:spPr>
          <p:txBody>
            <a:bodyPr wrap="none" lIns="62962" tIns="31479" rIns="62962" bIns="31479" anchor="ctr"/>
            <a:lstStyle/>
            <a:p>
              <a:pPr defTabSz="873125" eaLnBrk="1" hangingPunct="1">
                <a:spcBef>
                  <a:spcPct val="0"/>
                </a:spcBef>
              </a:pPr>
              <a:r>
                <a:rPr kumimoji="1" lang="zh-CN" altLang="en-US" dirty="0">
                  <a:latin typeface="Times New Roman" panose="02020603050405020304" pitchFamily="18" charset="0"/>
                  <a:sym typeface="Monotype Sorts" pitchFamily="2" charset="2"/>
                </a:rPr>
                <a:t> </a:t>
              </a:r>
              <a:r>
                <a:rPr kumimoji="1" lang="zh-CN" altLang="en-US" dirty="0" smtClean="0">
                  <a:latin typeface="Times New Roman" panose="02020603050405020304" pitchFamily="18" charset="0"/>
                  <a:sym typeface="Monotype Sorts" pitchFamily="2" charset="2"/>
                </a:rPr>
                <a:t>  时间片用完</a:t>
              </a:r>
              <a:endParaRPr kumimoji="1" lang="zh-CN" altLang="en-US" dirty="0">
                <a:latin typeface="Times New Roman" panose="02020603050405020304" pitchFamily="18" charset="0"/>
                <a:sym typeface="Monotype Sorts" pitchFamily="2" charset="2"/>
              </a:endParaRPr>
            </a:p>
          </p:txBody>
        </p:sp>
      </p:grpSp>
      <p:grpSp>
        <p:nvGrpSpPr>
          <p:cNvPr id="35" name="Group 21"/>
          <p:cNvGrpSpPr/>
          <p:nvPr/>
        </p:nvGrpSpPr>
        <p:grpSpPr bwMode="auto">
          <a:xfrm>
            <a:off x="3457430" y="4432919"/>
            <a:ext cx="2122798" cy="1733207"/>
            <a:chOff x="1776" y="2755"/>
            <a:chExt cx="1099" cy="1039"/>
          </a:xfrm>
        </p:grpSpPr>
        <p:sp>
          <p:nvSpPr>
            <p:cNvPr id="36" name="Arc 10"/>
            <p:cNvSpPr/>
            <p:nvPr/>
          </p:nvSpPr>
          <p:spPr bwMode="auto">
            <a:xfrm rot="8309104">
              <a:off x="1776" y="2755"/>
              <a:ext cx="957" cy="878"/>
            </a:xfrm>
            <a:custGeom>
              <a:avLst/>
              <a:gdLst>
                <a:gd name="T0" fmla="*/ 0 w 22709"/>
                <a:gd name="T1" fmla="*/ 0 h 21600"/>
                <a:gd name="T2" fmla="*/ 0 w 22709"/>
                <a:gd name="T3" fmla="*/ 0 h 21600"/>
                <a:gd name="T4" fmla="*/ 0 w 22709"/>
                <a:gd name="T5" fmla="*/ 0 h 21600"/>
                <a:gd name="T6" fmla="*/ 0 60000 65536"/>
                <a:gd name="T7" fmla="*/ 0 60000 65536"/>
                <a:gd name="T8" fmla="*/ 0 60000 65536"/>
                <a:gd name="T9" fmla="*/ 0 w 22709"/>
                <a:gd name="T10" fmla="*/ 0 h 21600"/>
                <a:gd name="T11" fmla="*/ 22709 w 22709"/>
                <a:gd name="T12" fmla="*/ 21600 h 21600"/>
              </a:gdLst>
              <a:ahLst/>
              <a:cxnLst>
                <a:cxn ang="T6">
                  <a:pos x="T0" y="T1"/>
                </a:cxn>
                <a:cxn ang="T7">
                  <a:pos x="T2" y="T3"/>
                </a:cxn>
                <a:cxn ang="T8">
                  <a:pos x="T4" y="T5"/>
                </a:cxn>
              </a:cxnLst>
              <a:rect l="T9" t="T10" r="T11" b="T12"/>
              <a:pathLst>
                <a:path w="22709" h="21600" fill="none" extrusionOk="0">
                  <a:moveTo>
                    <a:pt x="0" y="28"/>
                  </a:moveTo>
                  <a:cubicBezTo>
                    <a:pt x="369" y="9"/>
                    <a:pt x="739" y="-1"/>
                    <a:pt x="1109" y="0"/>
                  </a:cubicBezTo>
                  <a:cubicBezTo>
                    <a:pt x="13038" y="0"/>
                    <a:pt x="22709" y="9670"/>
                    <a:pt x="22709" y="21600"/>
                  </a:cubicBezTo>
                </a:path>
                <a:path w="22709" h="21600" stroke="0" extrusionOk="0">
                  <a:moveTo>
                    <a:pt x="0" y="28"/>
                  </a:moveTo>
                  <a:cubicBezTo>
                    <a:pt x="369" y="9"/>
                    <a:pt x="739" y="-1"/>
                    <a:pt x="1109" y="0"/>
                  </a:cubicBezTo>
                  <a:cubicBezTo>
                    <a:pt x="13038" y="0"/>
                    <a:pt x="22709" y="9670"/>
                    <a:pt x="22709" y="21600"/>
                  </a:cubicBezTo>
                  <a:lnTo>
                    <a:pt x="1109" y="21600"/>
                  </a:lnTo>
                  <a:lnTo>
                    <a:pt x="0" y="28"/>
                  </a:lnTo>
                  <a:close/>
                </a:path>
              </a:pathLst>
            </a:custGeom>
            <a:noFill/>
            <a:ln w="9525">
              <a:solidFill>
                <a:schemeClr val="tx1"/>
              </a:solidFill>
              <a:round/>
              <a:tailEnd type="triangle" w="med" len="med"/>
            </a:ln>
          </p:spPr>
          <p:txBody>
            <a:bodyPr wrap="none" lIns="62962" tIns="31479" rIns="62962" bIns="31479" anchor="ctr"/>
            <a:lstStyle/>
            <a:p>
              <a:endParaRPr lang="zh-CN" altLang="en-US"/>
            </a:p>
          </p:txBody>
        </p:sp>
        <p:sp>
          <p:nvSpPr>
            <p:cNvPr id="37" name="Rectangle 16"/>
            <p:cNvSpPr>
              <a:spLocks noChangeArrowheads="1"/>
            </p:cNvSpPr>
            <p:nvPr/>
          </p:nvSpPr>
          <p:spPr bwMode="auto">
            <a:xfrm>
              <a:off x="1943" y="3459"/>
              <a:ext cx="932" cy="335"/>
            </a:xfrm>
            <a:prstGeom prst="rect">
              <a:avLst/>
            </a:prstGeom>
            <a:noFill/>
            <a:ln w="9525">
              <a:noFill/>
              <a:miter lim="800000"/>
            </a:ln>
          </p:spPr>
          <p:txBody>
            <a:bodyPr wrap="none" lIns="62962" tIns="31479" rIns="62962" bIns="31479" anchor="ctr"/>
            <a:lstStyle/>
            <a:p>
              <a:pPr defTabSz="873125" eaLnBrk="1" hangingPunct="1">
                <a:spcBef>
                  <a:spcPct val="0"/>
                </a:spcBef>
              </a:pPr>
              <a:r>
                <a:rPr kumimoji="1" lang="zh-CN" altLang="en-US" dirty="0" smtClean="0">
                  <a:latin typeface="Times New Roman" panose="02020603050405020304" pitchFamily="18" charset="0"/>
                  <a:sym typeface="Monotype Sorts" pitchFamily="2" charset="2"/>
                </a:rPr>
                <a:t> </a:t>
              </a:r>
              <a:r>
                <a:rPr kumimoji="1" lang="zh-CN" altLang="en-US" dirty="0">
                  <a:latin typeface="Times New Roman" panose="02020603050405020304" pitchFamily="18" charset="0"/>
                  <a:sym typeface="Monotype Sorts" pitchFamily="2" charset="2"/>
                </a:rPr>
                <a:t>事件发生</a:t>
              </a:r>
              <a:endParaRPr kumimoji="1" lang="zh-CN" altLang="en-US" dirty="0">
                <a:latin typeface="Times New Roman" panose="02020603050405020304" pitchFamily="18" charset="0"/>
                <a:sym typeface="Monotype Sorts" pitchFamily="2" charset="2"/>
              </a:endParaRPr>
            </a:p>
          </p:txBody>
        </p:sp>
      </p:grpSp>
      <p:sp>
        <p:nvSpPr>
          <p:cNvPr id="38" name="Oval 5"/>
          <p:cNvSpPr>
            <a:spLocks noChangeArrowheads="1"/>
          </p:cNvSpPr>
          <p:nvPr/>
        </p:nvSpPr>
        <p:spPr bwMode="auto">
          <a:xfrm>
            <a:off x="611560" y="2564906"/>
            <a:ext cx="1727200" cy="815975"/>
          </a:xfrm>
          <a:prstGeom prst="ellipse">
            <a:avLst/>
          </a:prstGeom>
          <a:solidFill>
            <a:schemeClr val="accent1">
              <a:lumMod val="60000"/>
              <a:lumOff val="40000"/>
            </a:schemeClr>
          </a:solidFill>
          <a:ln w="9525">
            <a:solidFill>
              <a:schemeClr val="tx1"/>
            </a:solidFill>
            <a:round/>
          </a:ln>
        </p:spPr>
        <p:txBody>
          <a:bodyPr wrap="none" lIns="62962" tIns="31479" rIns="62962" bIns="31479" anchor="ctr"/>
          <a:lstStyle/>
          <a:p>
            <a:pPr algn="ctr" defTabSz="873125" eaLnBrk="1" hangingPunct="1">
              <a:spcBef>
                <a:spcPct val="0"/>
              </a:spcBef>
            </a:pPr>
            <a:r>
              <a:rPr kumimoji="1" lang="zh-CN" altLang="en-US" sz="2300" dirty="0" smtClean="0">
                <a:latin typeface="Times New Roman" panose="02020603050405020304" pitchFamily="18" charset="0"/>
              </a:rPr>
              <a:t>创建态</a:t>
            </a:r>
            <a:endParaRPr kumimoji="1" lang="zh-CN" altLang="en-US" sz="2300" dirty="0">
              <a:latin typeface="Times New Roman" panose="02020603050405020304" pitchFamily="18" charset="0"/>
            </a:endParaRPr>
          </a:p>
        </p:txBody>
      </p:sp>
      <p:cxnSp>
        <p:nvCxnSpPr>
          <p:cNvPr id="39" name="直接箭头连接符 38"/>
          <p:cNvCxnSpPr>
            <a:stCxn id="38" idx="4"/>
            <a:endCxn id="24" idx="1"/>
          </p:cNvCxnSpPr>
          <p:nvPr/>
        </p:nvCxnSpPr>
        <p:spPr bwMode="auto">
          <a:xfrm>
            <a:off x="1475160" y="3380880"/>
            <a:ext cx="288424" cy="1299315"/>
          </a:xfrm>
          <a:prstGeom prst="straightConnector1">
            <a:avLst/>
          </a:prstGeom>
          <a:noFill/>
          <a:ln w="19050">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 name="Rectangle 13"/>
          <p:cNvSpPr>
            <a:spLocks noChangeArrowheads="1"/>
          </p:cNvSpPr>
          <p:nvPr/>
        </p:nvSpPr>
        <p:spPr bwMode="auto">
          <a:xfrm rot="19139813">
            <a:off x="657598" y="3748200"/>
            <a:ext cx="1390778" cy="530225"/>
          </a:xfrm>
          <a:prstGeom prst="rect">
            <a:avLst/>
          </a:prstGeom>
          <a:noFill/>
          <a:ln w="9525">
            <a:noFill/>
            <a:miter lim="800000"/>
          </a:ln>
        </p:spPr>
        <p:txBody>
          <a:bodyPr wrap="none" lIns="62962" tIns="31479" rIns="62962" bIns="31479" anchor="ctr"/>
          <a:lstStyle/>
          <a:p>
            <a:pPr defTabSz="873125" eaLnBrk="1" hangingPunct="1">
              <a:spcBef>
                <a:spcPct val="0"/>
              </a:spcBef>
            </a:pPr>
            <a:r>
              <a:rPr kumimoji="1" lang="zh-CN" altLang="en-US" b="0" dirty="0">
                <a:latin typeface="Times New Roman" panose="02020603050405020304" pitchFamily="18" charset="0"/>
                <a:sym typeface="Monotype Sorts" pitchFamily="2" charset="2"/>
              </a:rPr>
              <a:t> </a:t>
            </a:r>
            <a:r>
              <a:rPr kumimoji="1" lang="zh-CN" altLang="en-US" b="0" dirty="0" smtClean="0">
                <a:latin typeface="Times New Roman" panose="02020603050405020304" pitchFamily="18" charset="0"/>
                <a:sym typeface="Monotype Sorts" pitchFamily="2" charset="2"/>
              </a:rPr>
              <a:t>  创建完成</a:t>
            </a:r>
            <a:endParaRPr kumimoji="1" lang="zh-CN" altLang="en-US" dirty="0">
              <a:latin typeface="Times New Roman" panose="02020603050405020304" pitchFamily="18" charset="0"/>
              <a:sym typeface="Monotype Sorts" pitchFamily="2" charset="2"/>
            </a:endParaRPr>
          </a:p>
        </p:txBody>
      </p:sp>
      <p:sp>
        <p:nvSpPr>
          <p:cNvPr id="41" name="Oval 7"/>
          <p:cNvSpPr>
            <a:spLocks noChangeArrowheads="1"/>
          </p:cNvSpPr>
          <p:nvPr/>
        </p:nvSpPr>
        <p:spPr bwMode="auto">
          <a:xfrm>
            <a:off x="6633220" y="2467421"/>
            <a:ext cx="1827212" cy="817563"/>
          </a:xfrm>
          <a:prstGeom prst="ellipse">
            <a:avLst/>
          </a:prstGeom>
          <a:solidFill>
            <a:srgbClr val="FFCC00"/>
          </a:solidFill>
          <a:ln w="9525">
            <a:solidFill>
              <a:schemeClr val="tx1"/>
            </a:solidFill>
            <a:round/>
          </a:ln>
        </p:spPr>
        <p:txBody>
          <a:bodyPr wrap="none" lIns="62962" tIns="31479" rIns="62962" bIns="31479" anchor="ctr"/>
          <a:lstStyle/>
          <a:p>
            <a:pPr algn="ctr" defTabSz="873125" eaLnBrk="1" hangingPunct="1">
              <a:spcBef>
                <a:spcPct val="0"/>
              </a:spcBef>
            </a:pPr>
            <a:r>
              <a:rPr kumimoji="1" lang="zh-CN" altLang="en-US" sz="2300" dirty="0" smtClean="0">
                <a:latin typeface="Times New Roman" panose="02020603050405020304" pitchFamily="18" charset="0"/>
              </a:rPr>
              <a:t>终止态</a:t>
            </a:r>
            <a:endParaRPr kumimoji="1" lang="zh-CN" altLang="en-US" sz="2300" dirty="0">
              <a:latin typeface="Times New Roman" panose="02020603050405020304" pitchFamily="18" charset="0"/>
            </a:endParaRPr>
          </a:p>
        </p:txBody>
      </p:sp>
      <p:cxnSp>
        <p:nvCxnSpPr>
          <p:cNvPr id="42" name="直接箭头连接符 41"/>
          <p:cNvCxnSpPr>
            <a:stCxn id="23" idx="6"/>
            <a:endCxn id="41" idx="2"/>
          </p:cNvCxnSpPr>
          <p:nvPr/>
        </p:nvCxnSpPr>
        <p:spPr bwMode="auto">
          <a:xfrm flipV="1">
            <a:off x="5219428" y="2876203"/>
            <a:ext cx="1413792" cy="17388"/>
          </a:xfrm>
          <a:prstGeom prst="straightConnector1">
            <a:avLst/>
          </a:prstGeom>
          <a:noFill/>
          <a:ln w="19050">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 name="Text Box 12"/>
          <p:cNvSpPr txBox="1">
            <a:spLocks noChangeArrowheads="1"/>
          </p:cNvSpPr>
          <p:nvPr/>
        </p:nvSpPr>
        <p:spPr bwMode="auto">
          <a:xfrm>
            <a:off x="5427345" y="2420888"/>
            <a:ext cx="800841" cy="575768"/>
          </a:xfrm>
          <a:prstGeom prst="rect">
            <a:avLst/>
          </a:prstGeom>
          <a:noFill/>
          <a:ln w="9525">
            <a:noFill/>
            <a:miter lim="800000"/>
          </a:ln>
        </p:spPr>
        <p:txBody>
          <a:bodyPr wrap="none" lIns="62962" tIns="31479" rIns="62962" bIns="31479" anchor="ctr"/>
          <a:lstStyle/>
          <a:p>
            <a:pPr defTabSz="873125" eaLnBrk="1" hangingPunct="1">
              <a:spcBef>
                <a:spcPct val="0"/>
              </a:spcBef>
              <a:buFont typeface="Monotype Sorts" pitchFamily="2" charset="2"/>
              <a:buNone/>
            </a:pPr>
            <a:r>
              <a:rPr kumimoji="1" lang="zh-CN" altLang="en-US" dirty="0" smtClean="0">
                <a:latin typeface="Times New Roman" panose="02020603050405020304" pitchFamily="18" charset="0"/>
              </a:rPr>
              <a:t>终止</a:t>
            </a:r>
            <a:endParaRPr kumimoji="1" lang="en-US" altLang="zh-CN"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ox(in)">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ox(in)">
                                      <p:cBhvr>
                                        <p:cTn id="17" dur="500"/>
                                        <p:tgtEl>
                                          <p:spTgt spid="39"/>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box(in)">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box(in)">
                                      <p:cBhvr>
                                        <p:cTn id="25" dur="500"/>
                                        <p:tgtEl>
                                          <p:spTgt spid="4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box(in)">
                                      <p:cBhvr>
                                        <p:cTn id="2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p:bldP spid="41" grpId="0" animBg="1"/>
      <p:bldP spid="43" grpId="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64805" y="684214"/>
            <a:ext cx="6151413"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3.5.3 Linux</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进程调度算法解析</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9" name="Rectangle 2"/>
          <p:cNvSpPr>
            <a:spLocks noChangeArrowheads="1"/>
          </p:cNvSpPr>
          <p:nvPr/>
        </p:nvSpPr>
        <p:spPr bwMode="auto">
          <a:xfrm>
            <a:off x="3348658" y="-27382"/>
            <a:ext cx="3527598"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39552" y="1340768"/>
            <a:ext cx="4104456" cy="523220"/>
          </a:xfrm>
          <a:prstGeom prst="rect">
            <a:avLst/>
          </a:prstGeom>
          <a:noFill/>
        </p:spPr>
        <p:txBody>
          <a:bodyPr wrap="square" rtlCol="0">
            <a:spAutoFit/>
          </a:bodyPr>
          <a:lstStyle/>
          <a:p>
            <a:r>
              <a:rPr lang="en-US" altLang="zh-CN" sz="2800" dirty="0" smtClean="0">
                <a:solidFill>
                  <a:srgbClr val="C00000"/>
                </a:solidFill>
              </a:rPr>
              <a:t>1. Linux</a:t>
            </a:r>
            <a:r>
              <a:rPr lang="zh-CN" altLang="en-US" sz="2800" dirty="0" smtClean="0">
                <a:solidFill>
                  <a:srgbClr val="C00000"/>
                </a:solidFill>
              </a:rPr>
              <a:t>调度器的发展</a:t>
            </a:r>
            <a:endParaRPr lang="zh-CN" altLang="en-US" sz="2800" dirty="0">
              <a:solidFill>
                <a:srgbClr val="C00000"/>
              </a:solidFill>
            </a:endParaRPr>
          </a:p>
        </p:txBody>
      </p:sp>
      <p:sp>
        <p:nvSpPr>
          <p:cNvPr id="6" name="矩形 5"/>
          <p:cNvSpPr/>
          <p:nvPr/>
        </p:nvSpPr>
        <p:spPr>
          <a:xfrm>
            <a:off x="539552" y="1887217"/>
            <a:ext cx="4530407"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Linux2.4</a:t>
            </a:r>
            <a:r>
              <a:rPr lang="zh-CN" altLang="zh-CN" sz="2400" dirty="0" smtClean="0">
                <a:solidFill>
                  <a:srgbClr val="7030A0"/>
                </a:solidFill>
              </a:rPr>
              <a:t>内核的优先级调度器</a:t>
            </a:r>
            <a:endParaRPr lang="zh-CN" altLang="en-US" sz="2400" dirty="0">
              <a:solidFill>
                <a:srgbClr val="7030A0"/>
              </a:solidFill>
            </a:endParaRPr>
          </a:p>
        </p:txBody>
      </p:sp>
      <p:sp>
        <p:nvSpPr>
          <p:cNvPr id="12" name="矩形 11"/>
          <p:cNvSpPr/>
          <p:nvPr/>
        </p:nvSpPr>
        <p:spPr>
          <a:xfrm>
            <a:off x="827584" y="2420888"/>
            <a:ext cx="7920880" cy="400110"/>
          </a:xfrm>
          <a:prstGeom prst="rect">
            <a:avLst/>
          </a:prstGeom>
        </p:spPr>
        <p:txBody>
          <a:bodyPr wrap="square">
            <a:spAutoFit/>
          </a:bodyPr>
          <a:lstStyle/>
          <a:p>
            <a:r>
              <a:rPr lang="zh-CN" altLang="zh-CN" dirty="0" smtClean="0">
                <a:solidFill>
                  <a:srgbClr val="008AF2"/>
                </a:solidFill>
              </a:rPr>
              <a:t>普通进程</a:t>
            </a:r>
            <a:r>
              <a:rPr lang="zh-CN" altLang="en-US" dirty="0" smtClean="0">
                <a:solidFill>
                  <a:srgbClr val="008AF2"/>
                </a:solidFill>
              </a:rPr>
              <a:t>：</a:t>
            </a:r>
            <a:r>
              <a:rPr lang="zh-CN" altLang="en-US" dirty="0" smtClean="0"/>
              <a:t>动态优先级（权值</a:t>
            </a:r>
            <a:r>
              <a:rPr lang="en-US" altLang="zh-CN" dirty="0" smtClean="0"/>
              <a:t>weight</a:t>
            </a:r>
            <a:r>
              <a:rPr lang="zh-CN" altLang="en-US" dirty="0" smtClean="0"/>
              <a:t>），与</a:t>
            </a:r>
            <a:r>
              <a:rPr lang="zh-CN" altLang="zh-CN" dirty="0" smtClean="0"/>
              <a:t>进程的时间片长度</a:t>
            </a:r>
            <a:r>
              <a:rPr lang="zh-CN" altLang="en-US" dirty="0" smtClean="0"/>
              <a:t>有关</a:t>
            </a:r>
            <a:endParaRPr lang="zh-CN" altLang="en-US" dirty="0"/>
          </a:p>
        </p:txBody>
      </p:sp>
      <p:sp>
        <p:nvSpPr>
          <p:cNvPr id="13" name="矩形 12"/>
          <p:cNvSpPr/>
          <p:nvPr/>
        </p:nvSpPr>
        <p:spPr>
          <a:xfrm>
            <a:off x="827584" y="2924944"/>
            <a:ext cx="2765501" cy="400110"/>
          </a:xfrm>
          <a:prstGeom prst="rect">
            <a:avLst/>
          </a:prstGeom>
        </p:spPr>
        <p:txBody>
          <a:bodyPr wrap="none">
            <a:spAutoFit/>
          </a:bodyPr>
          <a:lstStyle/>
          <a:p>
            <a:r>
              <a:rPr lang="zh-CN" altLang="zh-CN" dirty="0" smtClean="0">
                <a:solidFill>
                  <a:srgbClr val="008AF2"/>
                </a:solidFill>
              </a:rPr>
              <a:t>实时进程</a:t>
            </a:r>
            <a:r>
              <a:rPr lang="zh-CN" altLang="en-US" dirty="0" smtClean="0">
                <a:solidFill>
                  <a:srgbClr val="008AF2"/>
                </a:solidFill>
              </a:rPr>
              <a:t>：</a:t>
            </a:r>
            <a:r>
              <a:rPr lang="zh-CN" altLang="en-US" dirty="0" smtClean="0"/>
              <a:t>静态优先级</a:t>
            </a:r>
            <a:endParaRPr lang="zh-CN" altLang="en-US" dirty="0"/>
          </a:p>
        </p:txBody>
      </p:sp>
      <p:sp>
        <p:nvSpPr>
          <p:cNvPr id="14" name="左大括号 13"/>
          <p:cNvSpPr/>
          <p:nvPr/>
        </p:nvSpPr>
        <p:spPr bwMode="auto">
          <a:xfrm>
            <a:off x="539552" y="2564904"/>
            <a:ext cx="288032" cy="648072"/>
          </a:xfrm>
          <a:prstGeom prst="leftBrac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矩形 14"/>
          <p:cNvSpPr/>
          <p:nvPr/>
        </p:nvSpPr>
        <p:spPr>
          <a:xfrm>
            <a:off x="755576" y="3501008"/>
            <a:ext cx="7344816" cy="400110"/>
          </a:xfrm>
          <a:prstGeom prst="rect">
            <a:avLst/>
          </a:prstGeom>
        </p:spPr>
        <p:txBody>
          <a:bodyPr wrap="square">
            <a:spAutoFit/>
          </a:bodyPr>
          <a:lstStyle/>
          <a:p>
            <a:r>
              <a:rPr lang="zh-CN" altLang="zh-CN" dirty="0" smtClean="0"/>
              <a:t>实时进程调度策略有两种：</a:t>
            </a:r>
            <a:r>
              <a:rPr lang="en-US" altLang="zh-CN" dirty="0" smtClean="0"/>
              <a:t>SCHED_FIFO</a:t>
            </a:r>
            <a:r>
              <a:rPr lang="zh-CN" altLang="zh-CN" dirty="0" smtClean="0"/>
              <a:t>和</a:t>
            </a:r>
            <a:r>
              <a:rPr lang="en-US" altLang="zh-CN" dirty="0" smtClean="0"/>
              <a:t>SCHED_RR</a:t>
            </a:r>
            <a:endParaRPr lang="zh-CN" altLang="en-US" dirty="0"/>
          </a:p>
        </p:txBody>
      </p:sp>
      <p:sp>
        <p:nvSpPr>
          <p:cNvPr id="16" name="矩形 15"/>
          <p:cNvSpPr/>
          <p:nvPr/>
        </p:nvSpPr>
        <p:spPr>
          <a:xfrm>
            <a:off x="539552" y="3933058"/>
            <a:ext cx="4824536" cy="430887"/>
          </a:xfrm>
          <a:prstGeom prst="rect">
            <a:avLst/>
          </a:prstGeom>
        </p:spPr>
        <p:txBody>
          <a:bodyPr wrap="square">
            <a:spAutoFit/>
          </a:bodyPr>
          <a:lstStyle/>
          <a:p>
            <a:pPr>
              <a:buFont typeface="Wingdings" panose="05000000000000000000" pitchFamily="2" charset="2"/>
              <a:buChar char="l"/>
            </a:pPr>
            <a:r>
              <a:rPr lang="en-US" altLang="zh-CN" sz="2200" dirty="0" smtClean="0"/>
              <a:t> 2.4</a:t>
            </a:r>
            <a:r>
              <a:rPr lang="zh-CN" altLang="zh-CN" sz="2200" dirty="0" smtClean="0"/>
              <a:t>内核调度器的主要不足之处</a:t>
            </a:r>
            <a:r>
              <a:rPr lang="zh-CN" altLang="en-US" sz="2200" dirty="0" smtClean="0"/>
              <a:t>：</a:t>
            </a:r>
            <a:endParaRPr lang="zh-CN" altLang="en-US" sz="2200" dirty="0"/>
          </a:p>
        </p:txBody>
      </p:sp>
      <p:sp>
        <p:nvSpPr>
          <p:cNvPr id="17" name="矩形 16"/>
          <p:cNvSpPr/>
          <p:nvPr/>
        </p:nvSpPr>
        <p:spPr>
          <a:xfrm>
            <a:off x="971600" y="4437113"/>
            <a:ext cx="5904656" cy="1877437"/>
          </a:xfrm>
          <a:prstGeom prst="rect">
            <a:avLst/>
          </a:prstGeom>
        </p:spPr>
        <p:txBody>
          <a:bodyPr wrap="square">
            <a:spAutoFit/>
          </a:bodyPr>
          <a:lstStyle/>
          <a:p>
            <a:pPr>
              <a:lnSpc>
                <a:spcPct val="130000"/>
              </a:lnSpc>
              <a:buFont typeface="Wingdings" panose="05000000000000000000" pitchFamily="2" charset="2"/>
              <a:buChar char="Ø"/>
            </a:pPr>
            <a:r>
              <a:rPr lang="en-US" altLang="zh-CN" dirty="0" smtClean="0"/>
              <a:t>  </a:t>
            </a:r>
            <a:r>
              <a:rPr lang="zh-CN" altLang="zh-CN" dirty="0" smtClean="0"/>
              <a:t>调度时间开销是</a:t>
            </a:r>
            <a:r>
              <a:rPr lang="en-US" altLang="zh-CN" i="1" dirty="0" smtClean="0"/>
              <a:t>O(n)</a:t>
            </a:r>
            <a:endParaRPr lang="en-US" altLang="zh-CN" i="1" dirty="0" smtClean="0"/>
          </a:p>
          <a:p>
            <a:pPr>
              <a:lnSpc>
                <a:spcPct val="130000"/>
              </a:lnSpc>
              <a:buFont typeface="Wingdings" panose="05000000000000000000" pitchFamily="2" charset="2"/>
              <a:buChar char="Ø"/>
            </a:pPr>
            <a:r>
              <a:rPr lang="en-US" altLang="zh-CN" dirty="0" smtClean="0"/>
              <a:t> </a:t>
            </a:r>
            <a:r>
              <a:rPr lang="zh-CN" altLang="zh-CN" dirty="0" smtClean="0"/>
              <a:t>每次重新计算进程优先级</a:t>
            </a:r>
            <a:r>
              <a:rPr lang="zh-CN" altLang="en-US" dirty="0" smtClean="0"/>
              <a:t>开销较大</a:t>
            </a:r>
            <a:endParaRPr lang="en-US" altLang="zh-CN" dirty="0" smtClean="0"/>
          </a:p>
          <a:p>
            <a:pPr>
              <a:lnSpc>
                <a:spcPct val="130000"/>
              </a:lnSpc>
              <a:buFont typeface="Wingdings" panose="05000000000000000000" pitchFamily="2" charset="2"/>
              <a:buChar char="Ø"/>
            </a:pPr>
            <a:r>
              <a:rPr lang="zh-CN" altLang="zh-CN" dirty="0" smtClean="0"/>
              <a:t>对交互式进程的优化并不完善</a:t>
            </a:r>
            <a:endParaRPr lang="en-US" altLang="zh-CN" dirty="0" smtClean="0"/>
          </a:p>
          <a:p>
            <a:pPr>
              <a:lnSpc>
                <a:spcPct val="130000"/>
              </a:lnSpc>
              <a:buFont typeface="Wingdings" panose="05000000000000000000" pitchFamily="2" charset="2"/>
              <a:buChar char="Ø"/>
            </a:pPr>
            <a:r>
              <a:rPr lang="zh-CN" altLang="zh-CN" dirty="0" smtClean="0"/>
              <a:t>内核是非抢占的，因此对实时进程的支持不够</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ox(in)">
                                      <p:cBhvr>
                                        <p:cTn id="13" dur="500"/>
                                        <p:tgtEl>
                                          <p:spTgt spid="1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ox(in)">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ox(in)">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ox(in)">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ox(in)">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P spid="14" grpId="0" animBg="1"/>
      <p:bldP spid="15" grpId="0"/>
      <p:bldP spid="16" grpId="0"/>
      <p:bldP spid="17" grpId="0"/>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64805" y="684214"/>
            <a:ext cx="6151413"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3.5.3 Linux</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进程调度算法解析</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9" name="Rectangle 2"/>
          <p:cNvSpPr>
            <a:spLocks noChangeArrowheads="1"/>
          </p:cNvSpPr>
          <p:nvPr/>
        </p:nvSpPr>
        <p:spPr bwMode="auto">
          <a:xfrm>
            <a:off x="3348658" y="-27382"/>
            <a:ext cx="3527598"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39552" y="1340768"/>
            <a:ext cx="4104456" cy="523220"/>
          </a:xfrm>
          <a:prstGeom prst="rect">
            <a:avLst/>
          </a:prstGeom>
          <a:noFill/>
        </p:spPr>
        <p:txBody>
          <a:bodyPr wrap="square" rtlCol="0">
            <a:spAutoFit/>
          </a:bodyPr>
          <a:lstStyle/>
          <a:p>
            <a:r>
              <a:rPr lang="en-US" altLang="zh-CN" sz="2800" dirty="0" smtClean="0">
                <a:solidFill>
                  <a:srgbClr val="C00000"/>
                </a:solidFill>
              </a:rPr>
              <a:t>1. Linux</a:t>
            </a:r>
            <a:r>
              <a:rPr lang="zh-CN" altLang="en-US" sz="2800" dirty="0" smtClean="0">
                <a:solidFill>
                  <a:srgbClr val="C00000"/>
                </a:solidFill>
              </a:rPr>
              <a:t>调度器的发展</a:t>
            </a:r>
            <a:endParaRPr lang="zh-CN" altLang="en-US" sz="2800" dirty="0">
              <a:solidFill>
                <a:srgbClr val="C00000"/>
              </a:solidFill>
            </a:endParaRPr>
          </a:p>
        </p:txBody>
      </p:sp>
      <p:sp>
        <p:nvSpPr>
          <p:cNvPr id="6" name="矩形 5"/>
          <p:cNvSpPr/>
          <p:nvPr/>
        </p:nvSpPr>
        <p:spPr>
          <a:xfrm>
            <a:off x="539554" y="1887217"/>
            <a:ext cx="4217821"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Linux2.6</a:t>
            </a:r>
            <a:r>
              <a:rPr lang="zh-CN" altLang="zh-CN" sz="2400" dirty="0" smtClean="0">
                <a:solidFill>
                  <a:srgbClr val="7030A0"/>
                </a:solidFill>
              </a:rPr>
              <a:t>内核的</a:t>
            </a:r>
            <a:r>
              <a:rPr lang="en-US" altLang="zh-CN" sz="2400" dirty="0" smtClean="0">
                <a:solidFill>
                  <a:srgbClr val="7030A0"/>
                </a:solidFill>
              </a:rPr>
              <a:t>O(1)</a:t>
            </a:r>
            <a:r>
              <a:rPr lang="zh-CN" altLang="zh-CN" sz="2400" dirty="0" smtClean="0">
                <a:solidFill>
                  <a:srgbClr val="7030A0"/>
                </a:solidFill>
              </a:rPr>
              <a:t>调度器</a:t>
            </a:r>
            <a:endParaRPr lang="zh-CN" altLang="en-US" sz="2400" dirty="0">
              <a:solidFill>
                <a:srgbClr val="7030A0"/>
              </a:solidFill>
            </a:endParaRPr>
          </a:p>
        </p:txBody>
      </p:sp>
      <p:sp>
        <p:nvSpPr>
          <p:cNvPr id="8" name="矩形 7"/>
          <p:cNvSpPr/>
          <p:nvPr/>
        </p:nvSpPr>
        <p:spPr>
          <a:xfrm>
            <a:off x="827584" y="2420890"/>
            <a:ext cx="7056784" cy="430887"/>
          </a:xfrm>
          <a:prstGeom prst="rect">
            <a:avLst/>
          </a:prstGeom>
        </p:spPr>
        <p:txBody>
          <a:bodyPr wrap="square">
            <a:spAutoFit/>
          </a:bodyPr>
          <a:lstStyle/>
          <a:p>
            <a:pPr>
              <a:buFont typeface="Wingdings" panose="05000000000000000000" pitchFamily="2" charset="2"/>
              <a:buChar char="l"/>
            </a:pPr>
            <a:r>
              <a:rPr lang="en-US" altLang="zh-CN" sz="2200" dirty="0" smtClean="0"/>
              <a:t> </a:t>
            </a:r>
            <a:r>
              <a:rPr lang="zh-CN" altLang="zh-CN" sz="2200" dirty="0" smtClean="0"/>
              <a:t>调度时间开销为</a:t>
            </a:r>
            <a:r>
              <a:rPr lang="en-US" altLang="zh-CN" sz="2200" i="1" dirty="0" smtClean="0"/>
              <a:t>O(1)</a:t>
            </a:r>
            <a:r>
              <a:rPr lang="zh-CN" altLang="zh-CN" sz="2200" dirty="0" smtClean="0"/>
              <a:t>，与系统中就绪进程数量无关</a:t>
            </a:r>
            <a:endParaRPr lang="zh-CN" altLang="en-US" sz="2200" dirty="0"/>
          </a:p>
        </p:txBody>
      </p:sp>
      <p:sp>
        <p:nvSpPr>
          <p:cNvPr id="1002498"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02497" name="Object 1"/>
          <p:cNvGraphicFramePr>
            <a:graphicFrameLocks noChangeAspect="1"/>
          </p:cNvGraphicFramePr>
          <p:nvPr/>
        </p:nvGraphicFramePr>
        <p:xfrm>
          <a:off x="-409558" y="3573016"/>
          <a:ext cx="9302038" cy="2664296"/>
        </p:xfrm>
        <a:graphic>
          <a:graphicData uri="http://schemas.openxmlformats.org/presentationml/2006/ole">
            <mc:AlternateContent xmlns:mc="http://schemas.openxmlformats.org/markup-compatibility/2006">
              <mc:Choice xmlns:v="urn:schemas-microsoft-com:vml" Requires="v">
                <p:oleObj spid="_x0000_s1002571" name="Visio" r:id="rId1" imgW="8039100" imgH="2311400" progId="Visio.Drawing.11">
                  <p:embed/>
                </p:oleObj>
              </mc:Choice>
              <mc:Fallback>
                <p:oleObj name="Visio" r:id="rId1" imgW="8039100" imgH="2311400" progId="Visio.Drawing.11">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58" y="3573016"/>
                        <a:ext cx="9302038" cy="2664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1115616" y="2956881"/>
            <a:ext cx="3168352" cy="400110"/>
          </a:xfrm>
          <a:prstGeom prst="rect">
            <a:avLst/>
          </a:prstGeom>
          <a:noFill/>
        </p:spPr>
        <p:txBody>
          <a:bodyPr wrap="square" rtlCol="0">
            <a:spAutoFit/>
          </a:bodyPr>
          <a:lstStyle/>
          <a:p>
            <a:pPr>
              <a:buFont typeface="Wingdings" panose="05000000000000000000" pitchFamily="2" charset="2"/>
              <a:buChar char="Ø"/>
            </a:pPr>
            <a:r>
              <a:rPr lang="zh-CN" altLang="en-US" dirty="0" smtClean="0">
                <a:solidFill>
                  <a:srgbClr val="008AF2"/>
                </a:solidFill>
              </a:rPr>
              <a:t> 就绪队列设置</a:t>
            </a:r>
            <a:endParaRPr lang="zh-CN" altLang="en-US" dirty="0">
              <a:solidFill>
                <a:srgbClr val="008AF2"/>
              </a:solidFill>
            </a:endParaRPr>
          </a:p>
        </p:txBody>
      </p:sp>
    </p:spTree>
  </p:cSld>
  <p:clrMapOvr>
    <a:masterClrMapping/>
  </p:clrMapOvr>
  <p:transition>
    <p:fade/>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483769" y="36489"/>
            <a:ext cx="6151413"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3.5.3 Linux</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进程调度算法解析</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39552" y="620688"/>
            <a:ext cx="4104456" cy="523220"/>
          </a:xfrm>
          <a:prstGeom prst="rect">
            <a:avLst/>
          </a:prstGeom>
          <a:noFill/>
        </p:spPr>
        <p:txBody>
          <a:bodyPr wrap="square" rtlCol="0">
            <a:spAutoFit/>
          </a:bodyPr>
          <a:lstStyle/>
          <a:p>
            <a:r>
              <a:rPr lang="en-US" altLang="zh-CN" sz="2800" dirty="0" smtClean="0">
                <a:solidFill>
                  <a:srgbClr val="C00000"/>
                </a:solidFill>
              </a:rPr>
              <a:t>1. Linux</a:t>
            </a:r>
            <a:r>
              <a:rPr lang="zh-CN" altLang="en-US" sz="2800" dirty="0" smtClean="0">
                <a:solidFill>
                  <a:srgbClr val="C00000"/>
                </a:solidFill>
              </a:rPr>
              <a:t>调度器的发展</a:t>
            </a:r>
            <a:endParaRPr lang="zh-CN" altLang="en-US" sz="2800" dirty="0">
              <a:solidFill>
                <a:srgbClr val="C00000"/>
              </a:solidFill>
            </a:endParaRPr>
          </a:p>
        </p:txBody>
      </p:sp>
      <p:sp>
        <p:nvSpPr>
          <p:cNvPr id="6" name="矩形 5"/>
          <p:cNvSpPr/>
          <p:nvPr/>
        </p:nvSpPr>
        <p:spPr>
          <a:xfrm>
            <a:off x="539554" y="1167137"/>
            <a:ext cx="4217821"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Linux2.6</a:t>
            </a:r>
            <a:r>
              <a:rPr lang="zh-CN" altLang="zh-CN" sz="2400" dirty="0" smtClean="0">
                <a:solidFill>
                  <a:srgbClr val="7030A0"/>
                </a:solidFill>
              </a:rPr>
              <a:t>内核的</a:t>
            </a:r>
            <a:r>
              <a:rPr lang="en-US" altLang="zh-CN" sz="2400" dirty="0" smtClean="0">
                <a:solidFill>
                  <a:srgbClr val="7030A0"/>
                </a:solidFill>
              </a:rPr>
              <a:t>O(1)</a:t>
            </a:r>
            <a:r>
              <a:rPr lang="zh-CN" altLang="zh-CN" sz="2400" dirty="0" smtClean="0">
                <a:solidFill>
                  <a:srgbClr val="7030A0"/>
                </a:solidFill>
              </a:rPr>
              <a:t>调度器</a:t>
            </a:r>
            <a:endParaRPr lang="zh-CN" altLang="en-US" sz="2400" dirty="0">
              <a:solidFill>
                <a:srgbClr val="7030A0"/>
              </a:solidFill>
            </a:endParaRPr>
          </a:p>
        </p:txBody>
      </p:sp>
      <p:sp>
        <p:nvSpPr>
          <p:cNvPr id="8" name="矩形 7"/>
          <p:cNvSpPr/>
          <p:nvPr/>
        </p:nvSpPr>
        <p:spPr>
          <a:xfrm>
            <a:off x="827584" y="1700810"/>
            <a:ext cx="7056784" cy="430887"/>
          </a:xfrm>
          <a:prstGeom prst="rect">
            <a:avLst/>
          </a:prstGeom>
        </p:spPr>
        <p:txBody>
          <a:bodyPr wrap="square">
            <a:spAutoFit/>
          </a:bodyPr>
          <a:lstStyle/>
          <a:p>
            <a:pPr>
              <a:buFont typeface="Wingdings" panose="05000000000000000000" pitchFamily="2" charset="2"/>
              <a:buChar char="l"/>
            </a:pPr>
            <a:r>
              <a:rPr lang="en-US" altLang="zh-CN" sz="2200" dirty="0" smtClean="0"/>
              <a:t> </a:t>
            </a:r>
            <a:r>
              <a:rPr lang="zh-CN" altLang="zh-CN" sz="2200" dirty="0" smtClean="0"/>
              <a:t>调度时间开销为</a:t>
            </a:r>
            <a:r>
              <a:rPr lang="en-US" altLang="zh-CN" sz="2200" i="1" dirty="0" smtClean="0"/>
              <a:t>O(1)</a:t>
            </a:r>
            <a:r>
              <a:rPr lang="zh-CN" altLang="zh-CN" sz="2200" dirty="0" smtClean="0"/>
              <a:t>，与系统中就绪进程数量无关</a:t>
            </a:r>
            <a:endParaRPr lang="zh-CN" altLang="en-US" sz="2200" dirty="0"/>
          </a:p>
        </p:txBody>
      </p:sp>
      <p:sp>
        <p:nvSpPr>
          <p:cNvPr id="1002498"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 name="TextBox 10"/>
          <p:cNvSpPr txBox="1"/>
          <p:nvPr/>
        </p:nvSpPr>
        <p:spPr>
          <a:xfrm>
            <a:off x="1115616" y="2236801"/>
            <a:ext cx="2520280" cy="400110"/>
          </a:xfrm>
          <a:prstGeom prst="rect">
            <a:avLst/>
          </a:prstGeom>
          <a:noFill/>
        </p:spPr>
        <p:txBody>
          <a:bodyPr wrap="square" rtlCol="0">
            <a:spAutoFit/>
          </a:bodyPr>
          <a:lstStyle/>
          <a:p>
            <a:pPr>
              <a:buFont typeface="Wingdings" panose="05000000000000000000" pitchFamily="2" charset="2"/>
              <a:buChar char="Ø"/>
            </a:pPr>
            <a:r>
              <a:rPr lang="zh-CN" altLang="en-US" dirty="0" smtClean="0">
                <a:solidFill>
                  <a:srgbClr val="008AF2"/>
                </a:solidFill>
              </a:rPr>
              <a:t> 位示图设置</a:t>
            </a:r>
            <a:endParaRPr lang="zh-CN" altLang="en-US" dirty="0">
              <a:solidFill>
                <a:srgbClr val="008AF2"/>
              </a:solidFill>
            </a:endParaRPr>
          </a:p>
        </p:txBody>
      </p:sp>
      <p:sp>
        <p:nvSpPr>
          <p:cNvPr id="112333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23331" name="Object 3"/>
          <p:cNvGraphicFramePr>
            <a:graphicFrameLocks noChangeAspect="1"/>
          </p:cNvGraphicFramePr>
          <p:nvPr/>
        </p:nvGraphicFramePr>
        <p:xfrm>
          <a:off x="323528" y="2708920"/>
          <a:ext cx="8516552" cy="3888432"/>
        </p:xfrm>
        <a:graphic>
          <a:graphicData uri="http://schemas.openxmlformats.org/presentationml/2006/ole">
            <mc:AlternateContent xmlns:mc="http://schemas.openxmlformats.org/markup-compatibility/2006">
              <mc:Choice xmlns:v="urn:schemas-microsoft-com:vml" Requires="v">
                <p:oleObj spid="_x0000_s1123405" name="Visio" r:id="rId1" imgW="9042400" imgH="3365500" progId="Visio.Drawing.11">
                  <p:embed/>
                </p:oleObj>
              </mc:Choice>
              <mc:Fallback>
                <p:oleObj name="Visio" r:id="rId1" imgW="9042400" imgH="3365500" progId="Visio.Drawing.11">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08920"/>
                        <a:ext cx="8516552" cy="3888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539552" y="3429000"/>
            <a:ext cx="216024" cy="276999"/>
          </a:xfrm>
          <a:prstGeom prst="rect">
            <a:avLst/>
          </a:prstGeom>
          <a:noFill/>
        </p:spPr>
        <p:txBody>
          <a:bodyPr wrap="square" rtlCol="0">
            <a:spAutoFit/>
          </a:bodyPr>
          <a:lstStyle/>
          <a:p>
            <a:r>
              <a:rPr lang="zh-CN" altLang="en-US" sz="1200" dirty="0" smtClean="0"/>
              <a:t>●</a:t>
            </a:r>
            <a:endParaRPr lang="zh-CN" altLang="en-US" sz="1200" dirty="0"/>
          </a:p>
        </p:txBody>
      </p:sp>
      <p:cxnSp>
        <p:nvCxnSpPr>
          <p:cNvPr id="14" name="肘形连接符 13"/>
          <p:cNvCxnSpPr/>
          <p:nvPr/>
        </p:nvCxnSpPr>
        <p:spPr bwMode="auto">
          <a:xfrm>
            <a:off x="611560" y="3356992"/>
            <a:ext cx="4392488" cy="72008"/>
          </a:xfrm>
          <a:prstGeom prst="bentConnector3">
            <a:avLst>
              <a:gd name="adj1" fmla="val 50000"/>
            </a:avLst>
          </a:prstGeom>
          <a:noFill/>
          <a:ln>
            <a:noFill/>
            <a:tailEnd type="arrow"/>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7" name="组合 46"/>
          <p:cNvGrpSpPr/>
          <p:nvPr/>
        </p:nvGrpSpPr>
        <p:grpSpPr>
          <a:xfrm>
            <a:off x="755576" y="2696220"/>
            <a:ext cx="4248472" cy="732780"/>
            <a:chOff x="755576" y="2696220"/>
            <a:chExt cx="4248472" cy="732780"/>
          </a:xfrm>
        </p:grpSpPr>
        <p:cxnSp>
          <p:nvCxnSpPr>
            <p:cNvPr id="24" name="肘形连接符 23"/>
            <p:cNvCxnSpPr/>
            <p:nvPr/>
          </p:nvCxnSpPr>
          <p:spPr bwMode="auto">
            <a:xfrm>
              <a:off x="755576" y="2696220"/>
              <a:ext cx="4248472" cy="732780"/>
            </a:xfrm>
            <a:prstGeom prst="bentConnector3">
              <a:avLst>
                <a:gd name="adj1" fmla="val 92687"/>
              </a:avLst>
            </a:prstGeom>
            <a:noFill/>
            <a:ln w="28575">
              <a:solidFill>
                <a:schemeClr val="accent1"/>
              </a:solidFill>
              <a:prstDash val="sysDash"/>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 name="直接连接符 39"/>
            <p:cNvCxnSpPr/>
            <p:nvPr/>
          </p:nvCxnSpPr>
          <p:spPr bwMode="auto">
            <a:xfrm>
              <a:off x="755576" y="2708920"/>
              <a:ext cx="0" cy="648072"/>
            </a:xfrm>
            <a:prstGeom prst="line">
              <a:avLst/>
            </a:prstGeom>
            <a:noFill/>
            <a:ln w="28575">
              <a:solidFill>
                <a:schemeClr val="accent1"/>
              </a:solidFill>
              <a:prstDash val="sysDas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8" name="TextBox 47"/>
          <p:cNvSpPr txBox="1"/>
          <p:nvPr/>
        </p:nvSpPr>
        <p:spPr>
          <a:xfrm>
            <a:off x="755576" y="3429000"/>
            <a:ext cx="216024" cy="276999"/>
          </a:xfrm>
          <a:prstGeom prst="rect">
            <a:avLst/>
          </a:prstGeom>
          <a:noFill/>
        </p:spPr>
        <p:txBody>
          <a:bodyPr wrap="square" rtlCol="0">
            <a:spAutoFit/>
          </a:bodyPr>
          <a:lstStyle/>
          <a:p>
            <a:r>
              <a:rPr lang="zh-CN" altLang="en-US" sz="1200" dirty="0" smtClean="0"/>
              <a:t>●</a:t>
            </a:r>
            <a:endParaRPr lang="zh-CN" altLang="en-US" sz="1200" dirty="0"/>
          </a:p>
        </p:txBody>
      </p:sp>
      <p:sp>
        <p:nvSpPr>
          <p:cNvPr id="49" name="下箭头 48"/>
          <p:cNvSpPr/>
          <p:nvPr/>
        </p:nvSpPr>
        <p:spPr bwMode="auto">
          <a:xfrm>
            <a:off x="6444208" y="3645024"/>
            <a:ext cx="144016" cy="432048"/>
          </a:xfrm>
          <a:prstGeom prst="downArrow">
            <a:avLst/>
          </a:prstGeom>
          <a:solidFill>
            <a:srgbClr val="FF0000"/>
          </a:solidFill>
          <a:ln>
            <a:solidFill>
              <a:schemeClr val="accent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ox(in)">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box(in)">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box(in)">
                                      <p:cBhvr>
                                        <p:cTn id="2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8" grpId="0"/>
      <p:bldP spid="49" grpId="0" animBg="1"/>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539554" y="692697"/>
            <a:ext cx="6151413"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3.5.3 Linux</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进程调度算法解析</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39552" y="1341929"/>
            <a:ext cx="4104456" cy="523220"/>
          </a:xfrm>
          <a:prstGeom prst="rect">
            <a:avLst/>
          </a:prstGeom>
          <a:noFill/>
        </p:spPr>
        <p:txBody>
          <a:bodyPr wrap="square" rtlCol="0">
            <a:spAutoFit/>
          </a:bodyPr>
          <a:lstStyle/>
          <a:p>
            <a:r>
              <a:rPr lang="en-US" altLang="zh-CN" sz="2800" dirty="0" smtClean="0">
                <a:solidFill>
                  <a:srgbClr val="C00000"/>
                </a:solidFill>
              </a:rPr>
              <a:t>1. Linux</a:t>
            </a:r>
            <a:r>
              <a:rPr lang="zh-CN" altLang="en-US" sz="2800" dirty="0" smtClean="0">
                <a:solidFill>
                  <a:srgbClr val="C00000"/>
                </a:solidFill>
              </a:rPr>
              <a:t>调度器的发展</a:t>
            </a:r>
            <a:endParaRPr lang="zh-CN" altLang="en-US" sz="2800" dirty="0">
              <a:solidFill>
                <a:srgbClr val="C00000"/>
              </a:solidFill>
            </a:endParaRPr>
          </a:p>
        </p:txBody>
      </p:sp>
      <p:sp>
        <p:nvSpPr>
          <p:cNvPr id="6" name="矩形 5"/>
          <p:cNvSpPr/>
          <p:nvPr/>
        </p:nvSpPr>
        <p:spPr>
          <a:xfrm>
            <a:off x="539554" y="1888377"/>
            <a:ext cx="4217821"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Linux2.6</a:t>
            </a:r>
            <a:r>
              <a:rPr lang="zh-CN" altLang="zh-CN" sz="2400" dirty="0" smtClean="0">
                <a:solidFill>
                  <a:srgbClr val="7030A0"/>
                </a:solidFill>
              </a:rPr>
              <a:t>内核的</a:t>
            </a:r>
            <a:r>
              <a:rPr lang="en-US" altLang="zh-CN" sz="2400" dirty="0" smtClean="0">
                <a:solidFill>
                  <a:srgbClr val="7030A0"/>
                </a:solidFill>
              </a:rPr>
              <a:t>O(1)</a:t>
            </a:r>
            <a:r>
              <a:rPr lang="zh-CN" altLang="zh-CN" sz="2400" dirty="0" smtClean="0">
                <a:solidFill>
                  <a:srgbClr val="7030A0"/>
                </a:solidFill>
              </a:rPr>
              <a:t>调度器</a:t>
            </a:r>
            <a:endParaRPr lang="zh-CN" altLang="en-US" sz="2400" dirty="0">
              <a:solidFill>
                <a:srgbClr val="7030A0"/>
              </a:solidFill>
            </a:endParaRPr>
          </a:p>
        </p:txBody>
      </p:sp>
      <p:sp>
        <p:nvSpPr>
          <p:cNvPr id="8" name="矩形 7"/>
          <p:cNvSpPr/>
          <p:nvPr/>
        </p:nvSpPr>
        <p:spPr>
          <a:xfrm>
            <a:off x="827584" y="2422050"/>
            <a:ext cx="5832648" cy="430887"/>
          </a:xfrm>
          <a:prstGeom prst="rect">
            <a:avLst/>
          </a:prstGeom>
        </p:spPr>
        <p:txBody>
          <a:bodyPr wrap="square">
            <a:spAutoFit/>
          </a:bodyPr>
          <a:lstStyle/>
          <a:p>
            <a:pPr>
              <a:buFont typeface="Wingdings" panose="05000000000000000000" pitchFamily="2" charset="2"/>
              <a:buChar char="l"/>
            </a:pPr>
            <a:r>
              <a:rPr lang="zh-CN" altLang="zh-CN" sz="2200" dirty="0" smtClean="0"/>
              <a:t>支持内核抢占，能更好地支持实时进程</a:t>
            </a:r>
            <a:endParaRPr lang="zh-CN" altLang="en-US" sz="2200" dirty="0"/>
          </a:p>
        </p:txBody>
      </p:sp>
      <p:sp>
        <p:nvSpPr>
          <p:cNvPr id="1002498"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333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2" name="矩形 11"/>
          <p:cNvSpPr/>
          <p:nvPr/>
        </p:nvSpPr>
        <p:spPr>
          <a:xfrm>
            <a:off x="827584" y="2926106"/>
            <a:ext cx="7632848" cy="972574"/>
          </a:xfrm>
          <a:prstGeom prst="rect">
            <a:avLst/>
          </a:prstGeom>
        </p:spPr>
        <p:txBody>
          <a:bodyPr wrap="square">
            <a:spAutoFit/>
          </a:bodyPr>
          <a:lstStyle/>
          <a:p>
            <a:pPr>
              <a:lnSpc>
                <a:spcPct val="120000"/>
              </a:lnSpc>
              <a:buFont typeface="Wingdings" panose="05000000000000000000" pitchFamily="2" charset="2"/>
              <a:buChar char="l"/>
            </a:pPr>
            <a:r>
              <a:rPr lang="zh-CN" altLang="zh-CN" sz="2200" dirty="0" smtClean="0"/>
              <a:t>分散计算各进程优先级及时间片，减小了计算的时间开销</a:t>
            </a:r>
            <a:endParaRPr lang="en-US" altLang="zh-CN" sz="2200" dirty="0" smtClean="0"/>
          </a:p>
          <a:p>
            <a:pPr>
              <a:lnSpc>
                <a:spcPct val="120000"/>
              </a:lnSpc>
              <a:buFont typeface="Wingdings" panose="05000000000000000000" pitchFamily="2" charset="2"/>
              <a:buChar char="l"/>
            </a:pPr>
            <a:r>
              <a:rPr lang="zh-CN" altLang="zh-CN" sz="2200" dirty="0" smtClean="0"/>
              <a:t>根据一些经验公式调整进程优先级，适当照顾交互式进程</a:t>
            </a:r>
            <a:endParaRPr lang="zh-CN" altLang="en-US" sz="2200" dirty="0"/>
          </a:p>
        </p:txBody>
      </p:sp>
      <p:sp>
        <p:nvSpPr>
          <p:cNvPr id="13" name="矩形 12"/>
          <p:cNvSpPr/>
          <p:nvPr/>
        </p:nvSpPr>
        <p:spPr>
          <a:xfrm>
            <a:off x="1187624" y="3934218"/>
            <a:ext cx="6552728" cy="430887"/>
          </a:xfrm>
          <a:prstGeom prst="rect">
            <a:avLst/>
          </a:prstGeom>
        </p:spPr>
        <p:txBody>
          <a:bodyPr wrap="square">
            <a:spAutoFit/>
          </a:bodyPr>
          <a:lstStyle/>
          <a:p>
            <a:r>
              <a:rPr lang="en-US" altLang="zh-CN" sz="2200" dirty="0" err="1" smtClean="0">
                <a:solidFill>
                  <a:srgbClr val="FF0000"/>
                </a:solidFill>
              </a:rPr>
              <a:t>prio</a:t>
            </a:r>
            <a:r>
              <a:rPr lang="en-US" altLang="zh-CN" sz="2200" dirty="0" smtClean="0">
                <a:solidFill>
                  <a:srgbClr val="FF0000"/>
                </a:solidFill>
              </a:rPr>
              <a:t>=max(100,min(static_prio-bonus+5,139))</a:t>
            </a:r>
            <a:endParaRPr lang="zh-CN" altLang="en-US" sz="2200" dirty="0">
              <a:solidFill>
                <a:srgbClr val="FF0000"/>
              </a:solidFill>
            </a:endParaRPr>
          </a:p>
        </p:txBody>
      </p:sp>
      <p:sp>
        <p:nvSpPr>
          <p:cNvPr id="14" name="Rectangle 2"/>
          <p:cNvSpPr>
            <a:spLocks noChangeArrowheads="1"/>
          </p:cNvSpPr>
          <p:nvPr/>
        </p:nvSpPr>
        <p:spPr bwMode="auto">
          <a:xfrm>
            <a:off x="3348658" y="-27382"/>
            <a:ext cx="3527598"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cxnSp>
        <p:nvCxnSpPr>
          <p:cNvPr id="16" name="直接连接符 15"/>
          <p:cNvCxnSpPr/>
          <p:nvPr/>
        </p:nvCxnSpPr>
        <p:spPr bwMode="auto">
          <a:xfrm>
            <a:off x="5364088" y="4365104"/>
            <a:ext cx="792088" cy="0"/>
          </a:xfrm>
          <a:prstGeom prst="line">
            <a:avLst/>
          </a:prstGeom>
          <a:noFill/>
          <a:ln w="38100">
            <a:solidFill>
              <a:srgbClr val="0000FF"/>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ox(in)">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box(in)">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ox(in)">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539554" y="692697"/>
            <a:ext cx="6151413"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3.5.3 Linux</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进程调度算法解析</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39552" y="1341929"/>
            <a:ext cx="4104456" cy="523220"/>
          </a:xfrm>
          <a:prstGeom prst="rect">
            <a:avLst/>
          </a:prstGeom>
          <a:noFill/>
        </p:spPr>
        <p:txBody>
          <a:bodyPr wrap="square" rtlCol="0">
            <a:spAutoFit/>
          </a:bodyPr>
          <a:lstStyle/>
          <a:p>
            <a:r>
              <a:rPr lang="en-US" altLang="zh-CN" sz="2800" dirty="0" smtClean="0">
                <a:solidFill>
                  <a:srgbClr val="C00000"/>
                </a:solidFill>
              </a:rPr>
              <a:t>1. Linux</a:t>
            </a:r>
            <a:r>
              <a:rPr lang="zh-CN" altLang="en-US" sz="2800" dirty="0" smtClean="0">
                <a:solidFill>
                  <a:srgbClr val="C00000"/>
                </a:solidFill>
              </a:rPr>
              <a:t>调度器的发展</a:t>
            </a:r>
            <a:endParaRPr lang="zh-CN" altLang="en-US" sz="2800" dirty="0">
              <a:solidFill>
                <a:srgbClr val="C00000"/>
              </a:solidFill>
            </a:endParaRPr>
          </a:p>
        </p:txBody>
      </p:sp>
      <p:sp>
        <p:nvSpPr>
          <p:cNvPr id="6" name="矩形 5"/>
          <p:cNvSpPr/>
          <p:nvPr/>
        </p:nvSpPr>
        <p:spPr>
          <a:xfrm>
            <a:off x="539552" y="1888377"/>
            <a:ext cx="3589444"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a:t>
            </a:r>
            <a:r>
              <a:rPr lang="zh-CN" altLang="en-US" sz="2400" dirty="0" smtClean="0">
                <a:solidFill>
                  <a:srgbClr val="7030A0"/>
                </a:solidFill>
              </a:rPr>
              <a:t>完全公平</a:t>
            </a:r>
            <a:r>
              <a:rPr lang="zh-CN" altLang="zh-CN" sz="2400" dirty="0" smtClean="0">
                <a:solidFill>
                  <a:srgbClr val="7030A0"/>
                </a:solidFill>
              </a:rPr>
              <a:t>调度器</a:t>
            </a:r>
            <a:r>
              <a:rPr lang="zh-CN" altLang="en-US" sz="2400" dirty="0" smtClean="0">
                <a:solidFill>
                  <a:srgbClr val="7030A0"/>
                </a:solidFill>
              </a:rPr>
              <a:t>：</a:t>
            </a:r>
            <a:r>
              <a:rPr lang="en-US" altLang="zh-CN" sz="2400" dirty="0" smtClean="0">
                <a:solidFill>
                  <a:srgbClr val="7030A0"/>
                </a:solidFill>
              </a:rPr>
              <a:t>CFS</a:t>
            </a:r>
            <a:endParaRPr lang="zh-CN" altLang="en-US" sz="2400" dirty="0">
              <a:solidFill>
                <a:srgbClr val="7030A0"/>
              </a:solidFill>
            </a:endParaRPr>
          </a:p>
        </p:txBody>
      </p:sp>
      <p:sp>
        <p:nvSpPr>
          <p:cNvPr id="1002498"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333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 name="Rectangle 2"/>
          <p:cNvSpPr>
            <a:spLocks noChangeArrowheads="1"/>
          </p:cNvSpPr>
          <p:nvPr/>
        </p:nvSpPr>
        <p:spPr bwMode="auto">
          <a:xfrm>
            <a:off x="3348658" y="-27382"/>
            <a:ext cx="3527598" cy="64928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3.5 </a:t>
            </a:r>
            <a:r>
              <a:rPr lang="zh-CN" altLang="en-US" sz="4000" dirty="0">
                <a:solidFill>
                  <a:srgbClr val="FF0000"/>
                </a:solidFill>
                <a:latin typeface="黑体" panose="02010609060101010101" pitchFamily="49" charset="-122"/>
                <a:ea typeface="黑体" panose="02010609060101010101" pitchFamily="49" charset="-122"/>
              </a:rPr>
              <a:t>进程调度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5" name="矩形 14"/>
          <p:cNvSpPr/>
          <p:nvPr/>
        </p:nvSpPr>
        <p:spPr>
          <a:xfrm>
            <a:off x="683568" y="2420889"/>
            <a:ext cx="7920880" cy="1585049"/>
          </a:xfrm>
          <a:prstGeom prst="rect">
            <a:avLst/>
          </a:prstGeom>
        </p:spPr>
        <p:txBody>
          <a:bodyPr wrap="square">
            <a:spAutoFit/>
          </a:bodyPr>
          <a:lstStyle/>
          <a:p>
            <a:pPr>
              <a:lnSpc>
                <a:spcPct val="150000"/>
              </a:lnSpc>
              <a:buFont typeface="Wingdings" panose="05000000000000000000" pitchFamily="2" charset="2"/>
              <a:buChar char="l"/>
            </a:pPr>
            <a:r>
              <a:rPr lang="zh-CN" altLang="zh-CN" sz="2200" dirty="0" smtClean="0">
                <a:solidFill>
                  <a:srgbClr val="008AF2"/>
                </a:solidFill>
              </a:rPr>
              <a:t>设计思想</a:t>
            </a:r>
            <a:r>
              <a:rPr lang="zh-CN" altLang="en-US" sz="2200" dirty="0" smtClean="0">
                <a:solidFill>
                  <a:srgbClr val="008AF2"/>
                </a:solidFill>
              </a:rPr>
              <a:t>：</a:t>
            </a:r>
            <a:endParaRPr lang="en-US" altLang="zh-CN" sz="2200" dirty="0" smtClean="0">
              <a:solidFill>
                <a:srgbClr val="008AF2"/>
              </a:solidFill>
            </a:endParaRPr>
          </a:p>
          <a:p>
            <a:pPr>
              <a:lnSpc>
                <a:spcPct val="150000"/>
              </a:lnSpc>
            </a:pPr>
            <a:r>
              <a:rPr lang="en-US" altLang="zh-CN" dirty="0" smtClean="0"/>
              <a:t>        </a:t>
            </a:r>
            <a:r>
              <a:rPr lang="zh-CN" altLang="zh-CN" dirty="0" smtClean="0"/>
              <a:t>期望每个进程都能同时在</a:t>
            </a:r>
            <a:r>
              <a:rPr lang="en-US" altLang="zh-CN" dirty="0" smtClean="0"/>
              <a:t>CPU</a:t>
            </a:r>
            <a:r>
              <a:rPr lang="zh-CN" altLang="zh-CN" dirty="0" smtClean="0"/>
              <a:t>上并行执行，且各进程的执行速度相同，各占</a:t>
            </a:r>
            <a:r>
              <a:rPr lang="en-US" altLang="zh-CN" dirty="0" smtClean="0"/>
              <a:t>CPU</a:t>
            </a:r>
            <a:r>
              <a:rPr lang="zh-CN" altLang="zh-CN" dirty="0" smtClean="0"/>
              <a:t>的</a:t>
            </a:r>
            <a:r>
              <a:rPr lang="en-US" altLang="zh-CN" dirty="0" smtClean="0"/>
              <a:t>1/n</a:t>
            </a:r>
            <a:r>
              <a:rPr lang="zh-CN" altLang="zh-CN" dirty="0" smtClean="0"/>
              <a:t>的时间</a:t>
            </a:r>
            <a:r>
              <a:rPr lang="zh-CN" altLang="en-US" dirty="0" smtClean="0"/>
              <a:t>。</a:t>
            </a:r>
            <a:endParaRPr lang="zh-CN" altLang="en-US" dirty="0"/>
          </a:p>
        </p:txBody>
      </p:sp>
      <p:sp>
        <p:nvSpPr>
          <p:cNvPr id="16" name="矩形 15"/>
          <p:cNvSpPr/>
          <p:nvPr/>
        </p:nvSpPr>
        <p:spPr>
          <a:xfrm>
            <a:off x="683568" y="3933058"/>
            <a:ext cx="7920880" cy="1169551"/>
          </a:xfrm>
          <a:prstGeom prst="rect">
            <a:avLst/>
          </a:prstGeom>
        </p:spPr>
        <p:txBody>
          <a:bodyPr wrap="square">
            <a:spAutoFit/>
          </a:bodyPr>
          <a:lstStyle/>
          <a:p>
            <a:pPr>
              <a:lnSpc>
                <a:spcPct val="150000"/>
              </a:lnSpc>
              <a:buFont typeface="Wingdings" panose="05000000000000000000" pitchFamily="2" charset="2"/>
              <a:buChar char="l"/>
            </a:pPr>
            <a:r>
              <a:rPr lang="zh-CN" altLang="en-US" sz="2200" dirty="0" smtClean="0">
                <a:solidFill>
                  <a:srgbClr val="008AF2"/>
                </a:solidFill>
              </a:rPr>
              <a:t>虚拟运行时间：</a:t>
            </a:r>
            <a:r>
              <a:rPr lang="en-US" altLang="zh-CN" sz="2400" dirty="0" err="1" smtClean="0"/>
              <a:t>vruntime</a:t>
            </a:r>
            <a:endParaRPr lang="en-US" altLang="zh-CN" sz="2200" dirty="0" smtClean="0">
              <a:solidFill>
                <a:srgbClr val="008AF2"/>
              </a:solidFill>
            </a:endParaRPr>
          </a:p>
          <a:p>
            <a:pPr marL="360045">
              <a:lnSpc>
                <a:spcPct val="150000"/>
              </a:lnSpc>
              <a:buFont typeface="Wingdings" panose="05000000000000000000" pitchFamily="2" charset="2"/>
              <a:buChar char="Ø"/>
            </a:pPr>
            <a:r>
              <a:rPr lang="zh-CN" altLang="en-US" dirty="0" smtClean="0"/>
              <a:t>  将进程</a:t>
            </a:r>
            <a:r>
              <a:rPr lang="en-US" altLang="zh-CN" dirty="0" smtClean="0"/>
              <a:t>nice</a:t>
            </a:r>
            <a:r>
              <a:rPr lang="zh-CN" altLang="en-US" dirty="0" smtClean="0"/>
              <a:t>值转换为权重</a:t>
            </a:r>
            <a:r>
              <a:rPr lang="en-US" altLang="zh-CN" dirty="0" smtClean="0"/>
              <a:t>weight</a:t>
            </a:r>
            <a:endParaRPr lang="zh-CN" altLang="en-US" dirty="0"/>
          </a:p>
        </p:txBody>
      </p:sp>
      <p:sp>
        <p:nvSpPr>
          <p:cNvPr id="17" name="矩形 16"/>
          <p:cNvSpPr/>
          <p:nvPr/>
        </p:nvSpPr>
        <p:spPr>
          <a:xfrm>
            <a:off x="1403648" y="5117121"/>
            <a:ext cx="3384376" cy="400110"/>
          </a:xfrm>
          <a:prstGeom prst="rect">
            <a:avLst/>
          </a:prstGeom>
        </p:spPr>
        <p:txBody>
          <a:bodyPr wrap="square">
            <a:spAutoFit/>
          </a:bodyPr>
          <a:lstStyle/>
          <a:p>
            <a:r>
              <a:rPr lang="zh-CN" altLang="zh-CN" dirty="0" smtClean="0"/>
              <a:t>宏</a:t>
            </a:r>
            <a:r>
              <a:rPr lang="en-US" altLang="zh-CN" dirty="0" smtClean="0"/>
              <a:t>PRIO_TO_NICE(</a:t>
            </a:r>
            <a:r>
              <a:rPr lang="en-US" altLang="zh-CN" dirty="0" err="1" smtClean="0"/>
              <a:t>prio</a:t>
            </a:r>
            <a:r>
              <a:rPr lang="en-US" altLang="zh-CN" dirty="0" smtClean="0"/>
              <a:t>)</a:t>
            </a:r>
            <a:endParaRPr lang="zh-CN" altLang="en-US" dirty="0"/>
          </a:p>
        </p:txBody>
      </p:sp>
    </p:spTree>
  </p:cSld>
  <p:clrMapOvr>
    <a:masterClrMapping/>
  </p:clrMapOvr>
  <p:transition>
    <p:fade/>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2627784" y="44624"/>
            <a:ext cx="4104456" cy="523220"/>
          </a:xfrm>
          <a:prstGeom prst="rect">
            <a:avLst/>
          </a:prstGeom>
          <a:noFill/>
        </p:spPr>
        <p:txBody>
          <a:bodyPr wrap="square" rtlCol="0">
            <a:spAutoFit/>
          </a:bodyPr>
          <a:lstStyle/>
          <a:p>
            <a:r>
              <a:rPr lang="en-US" altLang="zh-CN" sz="2800" dirty="0" smtClean="0">
                <a:solidFill>
                  <a:srgbClr val="C00000"/>
                </a:solidFill>
              </a:rPr>
              <a:t>1. Linux</a:t>
            </a:r>
            <a:r>
              <a:rPr lang="zh-CN" altLang="en-US" sz="2800" dirty="0" smtClean="0">
                <a:solidFill>
                  <a:srgbClr val="C00000"/>
                </a:solidFill>
              </a:rPr>
              <a:t>调度器的发展</a:t>
            </a:r>
            <a:endParaRPr lang="zh-CN" altLang="en-US" sz="2800" dirty="0">
              <a:solidFill>
                <a:srgbClr val="C00000"/>
              </a:solidFill>
            </a:endParaRPr>
          </a:p>
        </p:txBody>
      </p:sp>
      <p:sp>
        <p:nvSpPr>
          <p:cNvPr id="6" name="矩形 5"/>
          <p:cNvSpPr/>
          <p:nvPr/>
        </p:nvSpPr>
        <p:spPr>
          <a:xfrm>
            <a:off x="467544" y="620689"/>
            <a:ext cx="3589444"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a:t>
            </a:r>
            <a:r>
              <a:rPr lang="zh-CN" altLang="en-US" sz="2400" dirty="0" smtClean="0">
                <a:solidFill>
                  <a:srgbClr val="7030A0"/>
                </a:solidFill>
              </a:rPr>
              <a:t>完全公平</a:t>
            </a:r>
            <a:r>
              <a:rPr lang="zh-CN" altLang="zh-CN" sz="2400" dirty="0" smtClean="0">
                <a:solidFill>
                  <a:srgbClr val="7030A0"/>
                </a:solidFill>
              </a:rPr>
              <a:t>调度器</a:t>
            </a:r>
            <a:r>
              <a:rPr lang="zh-CN" altLang="en-US" sz="2400" dirty="0" smtClean="0">
                <a:solidFill>
                  <a:srgbClr val="7030A0"/>
                </a:solidFill>
              </a:rPr>
              <a:t>：</a:t>
            </a:r>
            <a:r>
              <a:rPr lang="en-US" altLang="zh-CN" sz="2400" dirty="0" smtClean="0">
                <a:solidFill>
                  <a:srgbClr val="7030A0"/>
                </a:solidFill>
              </a:rPr>
              <a:t>CFS</a:t>
            </a:r>
            <a:endParaRPr lang="zh-CN" altLang="en-US" sz="2400" dirty="0">
              <a:solidFill>
                <a:srgbClr val="7030A0"/>
              </a:solidFill>
            </a:endParaRPr>
          </a:p>
        </p:txBody>
      </p:sp>
      <p:sp>
        <p:nvSpPr>
          <p:cNvPr id="1002498"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333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矩形 15"/>
          <p:cNvSpPr/>
          <p:nvPr/>
        </p:nvSpPr>
        <p:spPr>
          <a:xfrm>
            <a:off x="611560" y="1052738"/>
            <a:ext cx="5832648" cy="1169551"/>
          </a:xfrm>
          <a:prstGeom prst="rect">
            <a:avLst/>
          </a:prstGeom>
        </p:spPr>
        <p:txBody>
          <a:bodyPr wrap="square">
            <a:spAutoFit/>
          </a:bodyPr>
          <a:lstStyle/>
          <a:p>
            <a:pPr>
              <a:lnSpc>
                <a:spcPct val="150000"/>
              </a:lnSpc>
              <a:buFont typeface="Wingdings" panose="05000000000000000000" pitchFamily="2" charset="2"/>
              <a:buChar char="l"/>
            </a:pPr>
            <a:r>
              <a:rPr lang="zh-CN" altLang="en-US" sz="2200" dirty="0" smtClean="0">
                <a:solidFill>
                  <a:srgbClr val="008AF2"/>
                </a:solidFill>
              </a:rPr>
              <a:t>虚拟运行时间：</a:t>
            </a:r>
            <a:r>
              <a:rPr lang="en-US" altLang="zh-CN" sz="2400" dirty="0" err="1" smtClean="0"/>
              <a:t>vruntime</a:t>
            </a:r>
            <a:endParaRPr lang="en-US" altLang="zh-CN" sz="2200" dirty="0" smtClean="0">
              <a:solidFill>
                <a:srgbClr val="008AF2"/>
              </a:solidFill>
            </a:endParaRPr>
          </a:p>
          <a:p>
            <a:pPr marL="360045">
              <a:lnSpc>
                <a:spcPct val="150000"/>
              </a:lnSpc>
              <a:buFont typeface="Wingdings" panose="05000000000000000000" pitchFamily="2" charset="2"/>
              <a:buChar char="Ø"/>
            </a:pPr>
            <a:r>
              <a:rPr lang="zh-CN" altLang="en-US" dirty="0" smtClean="0"/>
              <a:t>  将进程</a:t>
            </a:r>
            <a:r>
              <a:rPr lang="en-US" altLang="zh-CN" dirty="0" smtClean="0"/>
              <a:t>nice</a:t>
            </a:r>
            <a:r>
              <a:rPr lang="zh-CN" altLang="en-US" dirty="0" smtClean="0"/>
              <a:t>值转换为权重</a:t>
            </a:r>
            <a:r>
              <a:rPr lang="en-US" altLang="zh-CN" dirty="0" smtClean="0"/>
              <a:t>weight</a:t>
            </a:r>
            <a:endParaRPr lang="zh-CN" altLang="en-US" dirty="0"/>
          </a:p>
        </p:txBody>
      </p:sp>
      <p:pic>
        <p:nvPicPr>
          <p:cNvPr id="1126402" name="Picture 2"/>
          <p:cNvPicPr>
            <a:picLocks noChangeAspect="1" noChangeArrowheads="1"/>
          </p:cNvPicPr>
          <p:nvPr/>
        </p:nvPicPr>
        <p:blipFill>
          <a:blip r:embed="rId1" cstate="print"/>
          <a:srcRect/>
          <a:stretch>
            <a:fillRect/>
          </a:stretch>
        </p:blipFill>
        <p:spPr bwMode="auto">
          <a:xfrm>
            <a:off x="191927" y="2348881"/>
            <a:ext cx="8640451" cy="2556868"/>
          </a:xfrm>
          <a:prstGeom prst="rect">
            <a:avLst/>
          </a:prstGeom>
          <a:noFill/>
          <a:ln w="9525">
            <a:noFill/>
            <a:miter lim="800000"/>
            <a:headEnd/>
            <a:tailEnd/>
          </a:ln>
        </p:spPr>
      </p:pic>
      <p:cxnSp>
        <p:nvCxnSpPr>
          <p:cNvPr id="11" name="直接连接符 10"/>
          <p:cNvCxnSpPr/>
          <p:nvPr/>
        </p:nvCxnSpPr>
        <p:spPr bwMode="auto">
          <a:xfrm>
            <a:off x="611560" y="3861048"/>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2627784" y="44624"/>
            <a:ext cx="4104456" cy="523220"/>
          </a:xfrm>
          <a:prstGeom prst="rect">
            <a:avLst/>
          </a:prstGeom>
          <a:noFill/>
        </p:spPr>
        <p:txBody>
          <a:bodyPr wrap="square" rtlCol="0">
            <a:spAutoFit/>
          </a:bodyPr>
          <a:lstStyle/>
          <a:p>
            <a:r>
              <a:rPr lang="en-US" altLang="zh-CN" sz="2800" dirty="0" smtClean="0">
                <a:solidFill>
                  <a:srgbClr val="C00000"/>
                </a:solidFill>
              </a:rPr>
              <a:t>1. Linux</a:t>
            </a:r>
            <a:r>
              <a:rPr lang="zh-CN" altLang="en-US" sz="2800" dirty="0" smtClean="0">
                <a:solidFill>
                  <a:srgbClr val="C00000"/>
                </a:solidFill>
              </a:rPr>
              <a:t>调度器的发展</a:t>
            </a:r>
            <a:endParaRPr lang="zh-CN" altLang="en-US" sz="2800" dirty="0">
              <a:solidFill>
                <a:srgbClr val="C00000"/>
              </a:solidFill>
            </a:endParaRPr>
          </a:p>
        </p:txBody>
      </p:sp>
      <p:sp>
        <p:nvSpPr>
          <p:cNvPr id="6" name="矩形 5"/>
          <p:cNvSpPr/>
          <p:nvPr/>
        </p:nvSpPr>
        <p:spPr>
          <a:xfrm>
            <a:off x="467544" y="620689"/>
            <a:ext cx="3589444"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a:t>
            </a:r>
            <a:r>
              <a:rPr lang="zh-CN" altLang="en-US" sz="2400" dirty="0" smtClean="0">
                <a:solidFill>
                  <a:srgbClr val="7030A0"/>
                </a:solidFill>
              </a:rPr>
              <a:t>完全公平</a:t>
            </a:r>
            <a:r>
              <a:rPr lang="zh-CN" altLang="zh-CN" sz="2400" dirty="0" smtClean="0">
                <a:solidFill>
                  <a:srgbClr val="7030A0"/>
                </a:solidFill>
              </a:rPr>
              <a:t>调度器</a:t>
            </a:r>
            <a:r>
              <a:rPr lang="zh-CN" altLang="en-US" sz="2400" dirty="0" smtClean="0">
                <a:solidFill>
                  <a:srgbClr val="7030A0"/>
                </a:solidFill>
              </a:rPr>
              <a:t>：</a:t>
            </a:r>
            <a:r>
              <a:rPr lang="en-US" altLang="zh-CN" sz="2400" dirty="0" smtClean="0">
                <a:solidFill>
                  <a:srgbClr val="7030A0"/>
                </a:solidFill>
              </a:rPr>
              <a:t>CFS</a:t>
            </a:r>
            <a:endParaRPr lang="zh-CN" altLang="en-US" sz="2400" dirty="0">
              <a:solidFill>
                <a:srgbClr val="7030A0"/>
              </a:solidFill>
            </a:endParaRPr>
          </a:p>
        </p:txBody>
      </p:sp>
      <p:sp>
        <p:nvSpPr>
          <p:cNvPr id="1002498"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333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矩形 15"/>
          <p:cNvSpPr/>
          <p:nvPr/>
        </p:nvSpPr>
        <p:spPr>
          <a:xfrm>
            <a:off x="467544" y="1052737"/>
            <a:ext cx="7704856" cy="1557349"/>
          </a:xfrm>
          <a:prstGeom prst="rect">
            <a:avLst/>
          </a:prstGeom>
        </p:spPr>
        <p:txBody>
          <a:bodyPr wrap="square">
            <a:spAutoFit/>
          </a:bodyPr>
          <a:lstStyle/>
          <a:p>
            <a:pPr>
              <a:lnSpc>
                <a:spcPct val="130000"/>
              </a:lnSpc>
              <a:buFont typeface="Wingdings" panose="05000000000000000000" pitchFamily="2" charset="2"/>
              <a:buChar char="l"/>
            </a:pPr>
            <a:r>
              <a:rPr lang="zh-CN" altLang="en-US" sz="2200" dirty="0" smtClean="0">
                <a:solidFill>
                  <a:srgbClr val="008AF2"/>
                </a:solidFill>
              </a:rPr>
              <a:t>虚拟运行时间：</a:t>
            </a:r>
            <a:r>
              <a:rPr lang="en-US" altLang="zh-CN" sz="2400" dirty="0" err="1" smtClean="0"/>
              <a:t>vruntime</a:t>
            </a:r>
            <a:endParaRPr lang="en-US" altLang="zh-CN" sz="2200" dirty="0" smtClean="0">
              <a:solidFill>
                <a:srgbClr val="008AF2"/>
              </a:solidFill>
            </a:endParaRPr>
          </a:p>
          <a:p>
            <a:pPr marL="360045">
              <a:lnSpc>
                <a:spcPct val="130000"/>
              </a:lnSpc>
              <a:buFont typeface="Wingdings" panose="05000000000000000000" pitchFamily="2" charset="2"/>
              <a:buChar char="Ø"/>
            </a:pPr>
            <a:r>
              <a:rPr lang="zh-CN" altLang="en-US" dirty="0" smtClean="0"/>
              <a:t>  </a:t>
            </a:r>
            <a:r>
              <a:rPr lang="en-US" altLang="zh-CN" dirty="0" smtClean="0"/>
              <a:t>CPU</a:t>
            </a:r>
            <a:r>
              <a:rPr lang="zh-CN" altLang="en-US" dirty="0" smtClean="0"/>
              <a:t>运行期</a:t>
            </a:r>
            <a:r>
              <a:rPr lang="en-US" altLang="zh-CN" dirty="0" smtClean="0"/>
              <a:t>period</a:t>
            </a:r>
            <a:endParaRPr lang="en-US" altLang="zh-CN" dirty="0" smtClean="0"/>
          </a:p>
          <a:p>
            <a:pPr marL="360045">
              <a:lnSpc>
                <a:spcPct val="150000"/>
              </a:lnSpc>
            </a:pPr>
            <a:r>
              <a:rPr lang="en-US" altLang="zh-CN" dirty="0" smtClean="0"/>
              <a:t>  period</a:t>
            </a:r>
            <a:r>
              <a:rPr lang="zh-CN" altLang="zh-CN" dirty="0" smtClean="0"/>
              <a:t>是就绪队列中所有任务运行完一遍的时间</a:t>
            </a:r>
            <a:endParaRPr lang="zh-CN" altLang="en-US" dirty="0"/>
          </a:p>
        </p:txBody>
      </p:sp>
      <p:sp>
        <p:nvSpPr>
          <p:cNvPr id="112845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128449" name="Picture 1"/>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1196226" y="2706373"/>
            <a:ext cx="4167862" cy="938651"/>
          </a:xfrm>
          <a:prstGeom prst="rect">
            <a:avLst/>
          </a:prstGeom>
          <a:noFill/>
        </p:spPr>
      </p:pic>
      <p:sp>
        <p:nvSpPr>
          <p:cNvPr id="12" name="矩形 11"/>
          <p:cNvSpPr/>
          <p:nvPr/>
        </p:nvSpPr>
        <p:spPr>
          <a:xfrm>
            <a:off x="827584" y="3861050"/>
            <a:ext cx="2880320" cy="492443"/>
          </a:xfrm>
          <a:prstGeom prst="rect">
            <a:avLst/>
          </a:prstGeom>
        </p:spPr>
        <p:txBody>
          <a:bodyPr wrap="square">
            <a:spAutoFit/>
          </a:bodyPr>
          <a:lstStyle/>
          <a:p>
            <a:pPr>
              <a:lnSpc>
                <a:spcPct val="130000"/>
              </a:lnSpc>
              <a:buFont typeface="Wingdings" panose="05000000000000000000" pitchFamily="2" charset="2"/>
              <a:buChar char="Ø"/>
            </a:pPr>
            <a:r>
              <a:rPr lang="en-US" altLang="zh-CN" dirty="0" smtClean="0"/>
              <a:t>  </a:t>
            </a:r>
            <a:r>
              <a:rPr lang="zh-CN" altLang="en-US" dirty="0" smtClean="0"/>
              <a:t>进程运行时间计算：</a:t>
            </a:r>
            <a:endParaRPr lang="en-US" altLang="zh-CN" dirty="0" smtClean="0"/>
          </a:p>
        </p:txBody>
      </p:sp>
      <p:sp>
        <p:nvSpPr>
          <p:cNvPr id="112845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28451" name="Object 3"/>
          <p:cNvGraphicFramePr>
            <a:graphicFrameLocks noChangeAspect="1"/>
          </p:cNvGraphicFramePr>
          <p:nvPr/>
        </p:nvGraphicFramePr>
        <p:xfrm>
          <a:off x="3635896" y="3717032"/>
          <a:ext cx="2770637" cy="1008112"/>
        </p:xfrm>
        <a:graphic>
          <a:graphicData uri="http://schemas.openxmlformats.org/presentationml/2006/ole">
            <mc:AlternateContent xmlns:mc="http://schemas.openxmlformats.org/markup-compatibility/2006">
              <mc:Choice xmlns:v="urn:schemas-microsoft-com:vml" Requires="v">
                <p:oleObj spid="_x0000_s1128525" name="Equation" r:id="rId2" imgW="1320165" imgH="482600" progId="Equation.DSMT4">
                  <p:embed/>
                </p:oleObj>
              </mc:Choice>
              <mc:Fallback>
                <p:oleObj name="Equation" r:id="rId2" imgW="1320165" imgH="482600" progId="Equation.DSMT4">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2770637"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683568" y="4882517"/>
            <a:ext cx="7704856" cy="1138773"/>
          </a:xfrm>
          <a:prstGeom prst="rect">
            <a:avLst/>
          </a:prstGeom>
          <a:noFill/>
        </p:spPr>
        <p:txBody>
          <a:bodyPr wrap="square" rtlCol="0">
            <a:spAutoFit/>
          </a:bodyPr>
          <a:lstStyle/>
          <a:p>
            <a:r>
              <a:rPr lang="zh-CN" altLang="en-US" dirty="0" smtClean="0">
                <a:solidFill>
                  <a:srgbClr val="FF0000"/>
                </a:solidFill>
              </a:rPr>
              <a:t>例</a:t>
            </a:r>
            <a:r>
              <a:rPr lang="zh-CN" altLang="en-US" dirty="0" smtClean="0"/>
              <a:t>：系统有两个</a:t>
            </a:r>
            <a:r>
              <a:rPr lang="zh-CN" altLang="zh-CN" dirty="0" smtClean="0"/>
              <a:t>两个就绪进程</a:t>
            </a:r>
            <a:r>
              <a:rPr lang="en-US" altLang="zh-CN" dirty="0" smtClean="0"/>
              <a:t>A</a:t>
            </a:r>
            <a:r>
              <a:rPr lang="zh-CN" altLang="zh-CN" dirty="0" smtClean="0"/>
              <a:t>和</a:t>
            </a:r>
            <a:r>
              <a:rPr lang="en-US" altLang="zh-CN" dirty="0" smtClean="0"/>
              <a:t>B</a:t>
            </a:r>
            <a:r>
              <a:rPr lang="zh-CN" altLang="zh-CN" dirty="0" smtClean="0"/>
              <a:t>，</a:t>
            </a:r>
            <a:r>
              <a:rPr lang="en-US" altLang="zh-CN" i="1" dirty="0" smtClean="0"/>
              <a:t>W</a:t>
            </a:r>
            <a:r>
              <a:rPr lang="en-US" altLang="zh-CN" i="1" baseline="-25000" dirty="0" smtClean="0"/>
              <a:t>A</a:t>
            </a:r>
            <a:r>
              <a:rPr lang="en-US" altLang="zh-CN" dirty="0" smtClean="0"/>
              <a:t>=15</a:t>
            </a:r>
            <a:r>
              <a:rPr lang="zh-CN" altLang="zh-CN" dirty="0" smtClean="0"/>
              <a:t>（</a:t>
            </a:r>
            <a:r>
              <a:rPr lang="en-US" altLang="zh-CN" dirty="0" smtClean="0"/>
              <a:t>nice</a:t>
            </a:r>
            <a:r>
              <a:rPr lang="zh-CN" altLang="zh-CN" dirty="0" smtClean="0"/>
              <a:t>值</a:t>
            </a:r>
            <a:r>
              <a:rPr lang="en-US" altLang="zh-CN" dirty="0" smtClean="0"/>
              <a:t>19</a:t>
            </a:r>
            <a:r>
              <a:rPr lang="zh-CN" altLang="zh-CN" dirty="0" smtClean="0"/>
              <a:t>），</a:t>
            </a:r>
            <a:endParaRPr lang="en-US" altLang="zh-CN" dirty="0" smtClean="0"/>
          </a:p>
          <a:p>
            <a:r>
              <a:rPr lang="en-US" altLang="zh-CN" i="1" dirty="0" smtClean="0"/>
              <a:t>         W</a:t>
            </a:r>
            <a:r>
              <a:rPr lang="en-US" altLang="zh-CN" i="1" baseline="-25000" dirty="0" smtClean="0"/>
              <a:t>B</a:t>
            </a:r>
            <a:r>
              <a:rPr lang="en-US" altLang="zh-CN" dirty="0" smtClean="0"/>
              <a:t>=110</a:t>
            </a:r>
            <a:r>
              <a:rPr lang="zh-CN" altLang="zh-CN" dirty="0" smtClean="0"/>
              <a:t>（</a:t>
            </a:r>
            <a:r>
              <a:rPr lang="en-US" altLang="zh-CN" dirty="0" smtClean="0"/>
              <a:t>nice</a:t>
            </a:r>
            <a:r>
              <a:rPr lang="zh-CN" altLang="zh-CN" dirty="0" smtClean="0"/>
              <a:t>值</a:t>
            </a:r>
            <a:r>
              <a:rPr lang="en-US" altLang="zh-CN" dirty="0" smtClean="0"/>
              <a:t>10</a:t>
            </a:r>
            <a:r>
              <a:rPr lang="zh-CN" altLang="zh-CN" dirty="0" smtClean="0"/>
              <a:t>）</a:t>
            </a:r>
            <a:r>
              <a:rPr lang="zh-CN" altLang="en-US" dirty="0" smtClean="0"/>
              <a:t>：</a:t>
            </a:r>
            <a:endParaRPr lang="en-US" altLang="zh-CN" dirty="0" smtClean="0"/>
          </a:p>
          <a:p>
            <a:r>
              <a:rPr lang="en-US" altLang="zh-CN" dirty="0" smtClean="0"/>
              <a:t>         T</a:t>
            </a:r>
            <a:r>
              <a:rPr lang="en-US" altLang="zh-CN" i="1" baseline="-25000" dirty="0" smtClean="0"/>
              <a:t>A</a:t>
            </a:r>
            <a:r>
              <a:rPr lang="en-US" altLang="zh-CN" dirty="0" smtClean="0"/>
              <a:t>=2.4ms</a:t>
            </a:r>
            <a:r>
              <a:rPr lang="zh-CN" altLang="en-US" dirty="0" smtClean="0"/>
              <a:t>，</a:t>
            </a:r>
            <a:r>
              <a:rPr lang="en-US" altLang="zh-CN" dirty="0" smtClean="0"/>
              <a:t>T</a:t>
            </a:r>
            <a:r>
              <a:rPr lang="en-US" altLang="zh-CN" i="1" baseline="-25000" dirty="0" smtClean="0"/>
              <a:t>B</a:t>
            </a:r>
            <a:r>
              <a:rPr lang="en-US" altLang="zh-CN" dirty="0" smtClean="0"/>
              <a:t>=17.6ms</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28449"/>
                                        </p:tgtEl>
                                        <p:attrNameLst>
                                          <p:attrName>style.visibility</p:attrName>
                                        </p:attrNameLst>
                                      </p:cBhvr>
                                      <p:to>
                                        <p:strVal val="visible"/>
                                      </p:to>
                                    </p:set>
                                    <p:animEffect transition="in" filter="box(in)">
                                      <p:cBhvr>
                                        <p:cTn id="7" dur="500"/>
                                        <p:tgtEl>
                                          <p:spTgt spid="112844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par>
                                <p:cTn id="13" presetID="4" presetClass="entr" presetSubtype="16" fill="hold" nodeType="withEffect">
                                  <p:stCondLst>
                                    <p:cond delay="0"/>
                                  </p:stCondLst>
                                  <p:childTnLst>
                                    <p:set>
                                      <p:cBhvr>
                                        <p:cTn id="14" dur="1" fill="hold">
                                          <p:stCondLst>
                                            <p:cond delay="0"/>
                                          </p:stCondLst>
                                        </p:cTn>
                                        <p:tgtEl>
                                          <p:spTgt spid="1128451"/>
                                        </p:tgtEl>
                                        <p:attrNameLst>
                                          <p:attrName>style.visibility</p:attrName>
                                        </p:attrNameLst>
                                      </p:cBhvr>
                                      <p:to>
                                        <p:strVal val="visible"/>
                                      </p:to>
                                    </p:set>
                                    <p:animEffect transition="in" filter="box(in)">
                                      <p:cBhvr>
                                        <p:cTn id="15" dur="500"/>
                                        <p:tgtEl>
                                          <p:spTgt spid="112845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5">
                                            <p:txEl>
                                              <p:pRg st="0" end="0"/>
                                            </p:txEl>
                                          </p:spTgt>
                                        </p:tgtEl>
                                        <p:attrNameLst>
                                          <p:attrName>style.visibility</p:attrName>
                                        </p:attrNameLst>
                                      </p:cBhvr>
                                      <p:to>
                                        <p:strVal val="visible"/>
                                      </p:to>
                                    </p:set>
                                    <p:animEffect transition="in" filter="box(in)">
                                      <p:cBhvr>
                                        <p:cTn id="20" dur="500"/>
                                        <p:tgtEl>
                                          <p:spTgt spid="15">
                                            <p:txEl>
                                              <p:pRg st="0" end="0"/>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5">
                                            <p:txEl>
                                              <p:pRg st="1" end="1"/>
                                            </p:txEl>
                                          </p:spTgt>
                                        </p:tgtEl>
                                        <p:attrNameLst>
                                          <p:attrName>style.visibility</p:attrName>
                                        </p:attrNameLst>
                                      </p:cBhvr>
                                      <p:to>
                                        <p:strVal val="visible"/>
                                      </p:to>
                                    </p:set>
                                    <p:animEffect transition="in" filter="box(in)">
                                      <p:cBhvr>
                                        <p:cTn id="23" dur="500"/>
                                        <p:tgtEl>
                                          <p:spTgt spid="1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5">
                                            <p:txEl>
                                              <p:pRg st="2" end="2"/>
                                            </p:txEl>
                                          </p:spTgt>
                                        </p:tgtEl>
                                        <p:attrNameLst>
                                          <p:attrName>style.visibility</p:attrName>
                                        </p:attrNameLst>
                                      </p:cBhvr>
                                      <p:to>
                                        <p:strVal val="visible"/>
                                      </p:to>
                                    </p:set>
                                    <p:animEffect transition="in" filter="box(in)">
                                      <p:cBhvr>
                                        <p:cTn id="28"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2627784" y="44624"/>
            <a:ext cx="4104456" cy="523220"/>
          </a:xfrm>
          <a:prstGeom prst="rect">
            <a:avLst/>
          </a:prstGeom>
          <a:noFill/>
        </p:spPr>
        <p:txBody>
          <a:bodyPr wrap="square" rtlCol="0">
            <a:spAutoFit/>
          </a:bodyPr>
          <a:lstStyle/>
          <a:p>
            <a:r>
              <a:rPr lang="en-US" altLang="zh-CN" sz="2800" dirty="0" smtClean="0">
                <a:solidFill>
                  <a:srgbClr val="C00000"/>
                </a:solidFill>
              </a:rPr>
              <a:t>1. Linux</a:t>
            </a:r>
            <a:r>
              <a:rPr lang="zh-CN" altLang="en-US" sz="2800" dirty="0" smtClean="0">
                <a:solidFill>
                  <a:srgbClr val="C00000"/>
                </a:solidFill>
              </a:rPr>
              <a:t>调度器的发展</a:t>
            </a:r>
            <a:endParaRPr lang="zh-CN" altLang="en-US" sz="2800" dirty="0">
              <a:solidFill>
                <a:srgbClr val="C00000"/>
              </a:solidFill>
            </a:endParaRPr>
          </a:p>
        </p:txBody>
      </p:sp>
      <p:sp>
        <p:nvSpPr>
          <p:cNvPr id="6" name="矩形 5"/>
          <p:cNvSpPr/>
          <p:nvPr/>
        </p:nvSpPr>
        <p:spPr>
          <a:xfrm>
            <a:off x="467544" y="620689"/>
            <a:ext cx="3589444"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a:t>
            </a:r>
            <a:r>
              <a:rPr lang="zh-CN" altLang="en-US" sz="2400" dirty="0" smtClean="0">
                <a:solidFill>
                  <a:srgbClr val="7030A0"/>
                </a:solidFill>
              </a:rPr>
              <a:t>完全公平</a:t>
            </a:r>
            <a:r>
              <a:rPr lang="zh-CN" altLang="zh-CN" sz="2400" dirty="0" smtClean="0">
                <a:solidFill>
                  <a:srgbClr val="7030A0"/>
                </a:solidFill>
              </a:rPr>
              <a:t>调度器</a:t>
            </a:r>
            <a:r>
              <a:rPr lang="zh-CN" altLang="en-US" sz="2400" dirty="0" smtClean="0">
                <a:solidFill>
                  <a:srgbClr val="7030A0"/>
                </a:solidFill>
              </a:rPr>
              <a:t>：</a:t>
            </a:r>
            <a:r>
              <a:rPr lang="en-US" altLang="zh-CN" sz="2400" dirty="0" smtClean="0">
                <a:solidFill>
                  <a:srgbClr val="7030A0"/>
                </a:solidFill>
              </a:rPr>
              <a:t>CFS</a:t>
            </a:r>
            <a:endParaRPr lang="zh-CN" altLang="en-US" sz="2400" dirty="0">
              <a:solidFill>
                <a:srgbClr val="7030A0"/>
              </a:solidFill>
            </a:endParaRPr>
          </a:p>
        </p:txBody>
      </p:sp>
      <p:sp>
        <p:nvSpPr>
          <p:cNvPr id="1002498"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333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矩形 15"/>
          <p:cNvSpPr/>
          <p:nvPr/>
        </p:nvSpPr>
        <p:spPr>
          <a:xfrm>
            <a:off x="467544" y="1052738"/>
            <a:ext cx="5760640" cy="572464"/>
          </a:xfrm>
          <a:prstGeom prst="rect">
            <a:avLst/>
          </a:prstGeom>
        </p:spPr>
        <p:txBody>
          <a:bodyPr wrap="square">
            <a:spAutoFit/>
          </a:bodyPr>
          <a:lstStyle/>
          <a:p>
            <a:pPr>
              <a:lnSpc>
                <a:spcPct val="130000"/>
              </a:lnSpc>
              <a:buFont typeface="Wingdings" panose="05000000000000000000" pitchFamily="2" charset="2"/>
              <a:buChar char="l"/>
            </a:pPr>
            <a:r>
              <a:rPr lang="zh-CN" altLang="en-US" sz="2200" dirty="0" smtClean="0">
                <a:solidFill>
                  <a:srgbClr val="008AF2"/>
                </a:solidFill>
              </a:rPr>
              <a:t>虚拟运行时间：</a:t>
            </a:r>
            <a:r>
              <a:rPr lang="en-US" altLang="zh-CN" sz="2400" dirty="0" err="1" smtClean="0"/>
              <a:t>vruntime</a:t>
            </a:r>
            <a:endParaRPr lang="en-US" altLang="zh-CN" sz="2200" dirty="0" smtClean="0">
              <a:solidFill>
                <a:srgbClr val="008AF2"/>
              </a:solidFill>
            </a:endParaRPr>
          </a:p>
        </p:txBody>
      </p:sp>
      <p:sp>
        <p:nvSpPr>
          <p:cNvPr id="112845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845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3357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33571" name="Object 3"/>
          <p:cNvGraphicFramePr>
            <a:graphicFrameLocks noChangeAspect="1"/>
          </p:cNvGraphicFramePr>
          <p:nvPr/>
        </p:nvGraphicFramePr>
        <p:xfrm>
          <a:off x="3383360" y="1556794"/>
          <a:ext cx="1728192" cy="782695"/>
        </p:xfrm>
        <a:graphic>
          <a:graphicData uri="http://schemas.openxmlformats.org/presentationml/2006/ole">
            <mc:AlternateContent xmlns:mc="http://schemas.openxmlformats.org/markup-compatibility/2006">
              <mc:Choice xmlns:v="urn:schemas-microsoft-com:vml" Requires="v">
                <p:oleObj spid="_x0000_s1133712" name="Equation" r:id="rId1" imgW="875665" imgH="393700" progId="Equation.DSMT4">
                  <p:embed/>
                </p:oleObj>
              </mc:Choice>
              <mc:Fallback>
                <p:oleObj name="Equation" r:id="rId1" imgW="875665" imgH="393700" progId="Equation.DSMT4">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360" y="1556794"/>
                        <a:ext cx="1728192" cy="7826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683568" y="1732745"/>
            <a:ext cx="2808312" cy="400110"/>
          </a:xfrm>
          <a:prstGeom prst="rect">
            <a:avLst/>
          </a:prstGeom>
        </p:spPr>
        <p:txBody>
          <a:bodyPr wrap="square">
            <a:spAutoFit/>
          </a:bodyPr>
          <a:lstStyle/>
          <a:p>
            <a:pPr>
              <a:buFont typeface="Wingdings" panose="05000000000000000000" pitchFamily="2" charset="2"/>
              <a:buChar char="Ø"/>
            </a:pPr>
            <a:r>
              <a:rPr lang="zh-CN" altLang="en-US" dirty="0" smtClean="0"/>
              <a:t> 进程虚拟运行时间：</a:t>
            </a:r>
            <a:endParaRPr lang="zh-CN" altLang="en-US" dirty="0"/>
          </a:p>
        </p:txBody>
      </p:sp>
      <p:sp>
        <p:nvSpPr>
          <p:cNvPr id="1133574" name="Rectangle 6"/>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33573" name="Object 5"/>
          <p:cNvGraphicFramePr>
            <a:graphicFrameLocks noChangeAspect="1"/>
          </p:cNvGraphicFramePr>
          <p:nvPr/>
        </p:nvGraphicFramePr>
        <p:xfrm>
          <a:off x="5724128" y="1484784"/>
          <a:ext cx="2880320" cy="866064"/>
        </p:xfrm>
        <a:graphic>
          <a:graphicData uri="http://schemas.openxmlformats.org/presentationml/2006/ole">
            <mc:AlternateContent xmlns:mc="http://schemas.openxmlformats.org/markup-compatibility/2006">
              <mc:Choice xmlns:v="urn:schemas-microsoft-com:vml" Requires="v">
                <p:oleObj spid="_x0000_s1133713" name="Equation" r:id="rId3" imgW="1397000" imgH="419100" progId="Equation.DSMT4">
                  <p:embed/>
                </p:oleObj>
              </mc:Choice>
              <mc:Fallback>
                <p:oleObj name="Equation" r:id="rId3" imgW="1397000" imgH="4191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1484784"/>
                        <a:ext cx="2880320" cy="86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右箭头 18"/>
          <p:cNvSpPr/>
          <p:nvPr/>
        </p:nvSpPr>
        <p:spPr bwMode="auto">
          <a:xfrm>
            <a:off x="5255568" y="1844824"/>
            <a:ext cx="468560" cy="216024"/>
          </a:xfrm>
          <a:prstGeom prst="rightArrow">
            <a:avLst/>
          </a:prstGeom>
          <a:solidFill>
            <a:srgbClr val="FF0000"/>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1133575" name="Picture 7"/>
          <p:cNvPicPr>
            <a:picLocks noChangeAspect="1" noChangeArrowheads="1"/>
          </p:cNvPicPr>
          <p:nvPr/>
        </p:nvPicPr>
        <p:blipFill>
          <a:blip r:embed="rId5" cstate="print"/>
          <a:srcRect/>
          <a:stretch>
            <a:fillRect/>
          </a:stretch>
        </p:blipFill>
        <p:spPr bwMode="auto">
          <a:xfrm>
            <a:off x="817478" y="2708920"/>
            <a:ext cx="7714962" cy="2232248"/>
          </a:xfrm>
          <a:prstGeom prst="rect">
            <a:avLst/>
          </a:prstGeom>
          <a:noFill/>
          <a:ln w="9525">
            <a:noFill/>
            <a:miter lim="800000"/>
            <a:headEnd/>
            <a:tailEnd/>
          </a:ln>
        </p:spPr>
      </p:pic>
      <p:sp>
        <p:nvSpPr>
          <p:cNvPr id="21" name="矩形 20"/>
          <p:cNvSpPr/>
          <p:nvPr/>
        </p:nvSpPr>
        <p:spPr>
          <a:xfrm>
            <a:off x="1115616" y="5089249"/>
            <a:ext cx="6048672" cy="1508105"/>
          </a:xfrm>
          <a:prstGeom prst="rect">
            <a:avLst/>
          </a:prstGeom>
        </p:spPr>
        <p:txBody>
          <a:bodyPr wrap="square">
            <a:spAutoFit/>
          </a:bodyPr>
          <a:lstStyle/>
          <a:p>
            <a:r>
              <a:rPr lang="en-US" altLang="zh-CN" dirty="0" err="1" smtClean="0"/>
              <a:t>struct</a:t>
            </a:r>
            <a:r>
              <a:rPr lang="en-US" altLang="zh-CN" dirty="0" smtClean="0"/>
              <a:t> </a:t>
            </a:r>
            <a:r>
              <a:rPr lang="en-US" altLang="zh-CN" dirty="0" err="1" smtClean="0"/>
              <a:t>load_weight</a:t>
            </a:r>
            <a:r>
              <a:rPr lang="en-US" altLang="zh-CN" dirty="0" smtClean="0"/>
              <a:t> {</a:t>
            </a:r>
            <a:endParaRPr lang="zh-CN" altLang="zh-CN" dirty="0" smtClean="0"/>
          </a:p>
          <a:p>
            <a:r>
              <a:rPr lang="en-US" altLang="zh-CN" dirty="0" smtClean="0"/>
              <a:t>        unsigned long weight;     // </a:t>
            </a:r>
            <a:r>
              <a:rPr lang="zh-CN" altLang="zh-CN" dirty="0" smtClean="0"/>
              <a:t>进程权重</a:t>
            </a:r>
            <a:r>
              <a:rPr lang="en-US" altLang="zh-CN" dirty="0" smtClean="0"/>
              <a:t>W</a:t>
            </a:r>
            <a:endParaRPr lang="zh-CN" altLang="zh-CN" dirty="0" smtClean="0"/>
          </a:p>
          <a:p>
            <a:r>
              <a:rPr lang="en-US" altLang="zh-CN" dirty="0" smtClean="0"/>
              <a:t>        </a:t>
            </a:r>
            <a:r>
              <a:rPr lang="en-US" altLang="zh-CN" dirty="0" err="1" smtClean="0"/>
              <a:t>inv_weight</a:t>
            </a:r>
            <a:r>
              <a:rPr lang="en-US" altLang="zh-CN" dirty="0" smtClean="0"/>
              <a:t>;             // 2</a:t>
            </a:r>
            <a:r>
              <a:rPr lang="en-US" altLang="zh-CN" baseline="30000" dirty="0" smtClean="0"/>
              <a:t>32</a:t>
            </a:r>
            <a:r>
              <a:rPr lang="en-US" altLang="zh-CN" dirty="0" smtClean="0"/>
              <a:t>/W</a:t>
            </a:r>
            <a:r>
              <a:rPr lang="zh-CN" altLang="zh-CN" dirty="0" smtClean="0"/>
              <a:t>的值</a:t>
            </a:r>
            <a:endParaRPr lang="zh-CN" altLang="zh-CN" dirty="0" smtClean="0"/>
          </a:p>
          <a:p>
            <a:r>
              <a:rPr lang="en-US" altLang="zh-CN" dirty="0" smtClean="0"/>
              <a:t>};</a:t>
            </a:r>
            <a:endParaRPr lang="zh-CN" altLang="en-US" dirty="0"/>
          </a:p>
        </p:txBody>
      </p:sp>
      <p:cxnSp>
        <p:nvCxnSpPr>
          <p:cNvPr id="23" name="直接箭头连接符 22"/>
          <p:cNvCxnSpPr/>
          <p:nvPr/>
        </p:nvCxnSpPr>
        <p:spPr bwMode="auto">
          <a:xfrm flipH="1">
            <a:off x="5868144" y="2348880"/>
            <a:ext cx="1800200" cy="360040"/>
          </a:xfrm>
          <a:prstGeom prst="straightConnector1">
            <a:avLst/>
          </a:prstGeom>
          <a:noFill/>
          <a:ln w="38100">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矩形 19"/>
          <p:cNvSpPr/>
          <p:nvPr/>
        </p:nvSpPr>
        <p:spPr bwMode="auto">
          <a:xfrm>
            <a:off x="7452320" y="1412776"/>
            <a:ext cx="504056" cy="1008112"/>
          </a:xfrm>
          <a:prstGeom prst="rect">
            <a:avLst/>
          </a:prstGeom>
          <a:noFill/>
          <a:ln w="19050">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33573"/>
                                        </p:tgtEl>
                                        <p:attrNameLst>
                                          <p:attrName>style.visibility</p:attrName>
                                        </p:attrNameLst>
                                      </p:cBhvr>
                                      <p:to>
                                        <p:strVal val="visible"/>
                                      </p:to>
                                    </p:set>
                                    <p:animEffect transition="in" filter="box(in)">
                                      <p:cBhvr>
                                        <p:cTn id="7" dur="500"/>
                                        <p:tgtEl>
                                          <p:spTgt spid="113357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ox(in)">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ox(i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33575"/>
                                        </p:tgtEl>
                                        <p:attrNameLst>
                                          <p:attrName>style.visibility</p:attrName>
                                        </p:attrNameLst>
                                      </p:cBhvr>
                                      <p:to>
                                        <p:strVal val="visible"/>
                                      </p:to>
                                    </p:set>
                                    <p:animEffect transition="in" filter="blinds(horizontal)">
                                      <p:cBhvr>
                                        <p:cTn id="20" dur="500"/>
                                        <p:tgtEl>
                                          <p:spTgt spid="1133575"/>
                                        </p:tgtEl>
                                      </p:cBhvr>
                                    </p:animEffect>
                                  </p:childTnLst>
                                </p:cTn>
                              </p:par>
                              <p:par>
                                <p:cTn id="21" presetID="3" presetClass="entr" presetSubtype="1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horizontal)">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amond(in)">
                                      <p:cBhvr>
                                        <p:cTn id="28"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p:bldP spid="20" grpId="0" animBg="1"/>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矩形 5"/>
          <p:cNvSpPr/>
          <p:nvPr/>
        </p:nvSpPr>
        <p:spPr>
          <a:xfrm>
            <a:off x="2843808" y="87016"/>
            <a:ext cx="3589444"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a:t>
            </a:r>
            <a:r>
              <a:rPr lang="zh-CN" altLang="en-US" sz="2400" dirty="0" smtClean="0">
                <a:solidFill>
                  <a:srgbClr val="7030A0"/>
                </a:solidFill>
              </a:rPr>
              <a:t>完全公平</a:t>
            </a:r>
            <a:r>
              <a:rPr lang="zh-CN" altLang="zh-CN" sz="2400" dirty="0" smtClean="0">
                <a:solidFill>
                  <a:srgbClr val="7030A0"/>
                </a:solidFill>
              </a:rPr>
              <a:t>调度器</a:t>
            </a:r>
            <a:r>
              <a:rPr lang="zh-CN" altLang="en-US" sz="2400" dirty="0" smtClean="0">
                <a:solidFill>
                  <a:srgbClr val="7030A0"/>
                </a:solidFill>
              </a:rPr>
              <a:t>：</a:t>
            </a:r>
            <a:r>
              <a:rPr lang="en-US" altLang="zh-CN" sz="2400" dirty="0" smtClean="0">
                <a:solidFill>
                  <a:srgbClr val="7030A0"/>
                </a:solidFill>
              </a:rPr>
              <a:t>CFS</a:t>
            </a:r>
            <a:endParaRPr lang="zh-CN" altLang="en-US" sz="2400" dirty="0">
              <a:solidFill>
                <a:srgbClr val="7030A0"/>
              </a:solidFill>
            </a:endParaRPr>
          </a:p>
        </p:txBody>
      </p:sp>
      <p:sp>
        <p:nvSpPr>
          <p:cNvPr id="1002498"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333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矩形 15"/>
          <p:cNvSpPr/>
          <p:nvPr/>
        </p:nvSpPr>
        <p:spPr>
          <a:xfrm>
            <a:off x="467544" y="476673"/>
            <a:ext cx="5760640" cy="532453"/>
          </a:xfrm>
          <a:prstGeom prst="rect">
            <a:avLst/>
          </a:prstGeom>
        </p:spPr>
        <p:txBody>
          <a:bodyPr wrap="square">
            <a:spAutoFit/>
          </a:bodyPr>
          <a:lstStyle/>
          <a:p>
            <a:pPr>
              <a:lnSpc>
                <a:spcPct val="130000"/>
              </a:lnSpc>
              <a:buFont typeface="Wingdings" panose="05000000000000000000" pitchFamily="2" charset="2"/>
              <a:buChar char="l"/>
            </a:pPr>
            <a:r>
              <a:rPr lang="zh-CN" altLang="en-US" sz="2200" dirty="0" smtClean="0">
                <a:solidFill>
                  <a:srgbClr val="008AF2"/>
                </a:solidFill>
              </a:rPr>
              <a:t>虚拟运行时间：</a:t>
            </a:r>
            <a:r>
              <a:rPr lang="zh-CN" altLang="en-US" sz="2200" dirty="0" smtClean="0"/>
              <a:t>调度举例</a:t>
            </a:r>
            <a:endParaRPr lang="en-US" altLang="zh-CN" sz="2200" dirty="0" smtClean="0"/>
          </a:p>
        </p:txBody>
      </p:sp>
      <p:sp>
        <p:nvSpPr>
          <p:cNvPr id="112845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845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3357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33574" name="Rectangle 6"/>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0" name="表格 19"/>
          <p:cNvGraphicFramePr>
            <a:graphicFrameLocks noGrp="1"/>
          </p:cNvGraphicFramePr>
          <p:nvPr/>
        </p:nvGraphicFramePr>
        <p:xfrm>
          <a:off x="251522" y="1124746"/>
          <a:ext cx="8712969" cy="5616623"/>
        </p:xfrm>
        <a:graphic>
          <a:graphicData uri="http://schemas.openxmlformats.org/drawingml/2006/table">
            <a:tbl>
              <a:tblPr/>
              <a:tblGrid>
                <a:gridCol w="936104"/>
                <a:gridCol w="576064"/>
                <a:gridCol w="792088"/>
                <a:gridCol w="576064"/>
                <a:gridCol w="648072"/>
                <a:gridCol w="5184577"/>
              </a:tblGrid>
              <a:tr h="792087">
                <a:tc>
                  <a:txBody>
                    <a:bodyPr/>
                    <a:lstStyle/>
                    <a:p>
                      <a:pPr indent="228600" algn="just">
                        <a:lnSpc>
                          <a:spcPts val="1260"/>
                        </a:lnSpc>
                        <a:spcAft>
                          <a:spcPts val="0"/>
                        </a:spcAft>
                      </a:pPr>
                      <a:r>
                        <a:rPr lang="en-US" sz="1500" kern="100" dirty="0">
                          <a:latin typeface="Times New Roman" panose="02020603050405020304"/>
                          <a:ea typeface="宋体" panose="02010600030101010101" pitchFamily="2" charset="-122"/>
                        </a:rPr>
                        <a:t>CPU</a:t>
                      </a:r>
                      <a:r>
                        <a:rPr lang="zh-CN" sz="1500" kern="100" dirty="0">
                          <a:latin typeface="Times New Roman" panose="02020603050405020304"/>
                          <a:ea typeface="宋体" panose="02010600030101010101" pitchFamily="2" charset="-122"/>
                        </a:rPr>
                        <a:t>实际时间</a:t>
                      </a:r>
                      <a:r>
                        <a:rPr lang="en-US" sz="1500" kern="100" dirty="0">
                          <a:latin typeface="Times New Roman" panose="02020603050405020304"/>
                          <a:ea typeface="宋体" panose="02010600030101010101" pitchFamily="2" charset="-122"/>
                        </a:rPr>
                        <a:t>(ms)</a:t>
                      </a:r>
                      <a:endParaRPr lang="zh-CN" sz="1500" kern="100" dirty="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500" i="1" kern="100" dirty="0">
                          <a:latin typeface="Times New Roman" panose="02020603050405020304"/>
                          <a:ea typeface="宋体" panose="02010600030101010101" pitchFamily="2" charset="-122"/>
                        </a:rPr>
                        <a:t>T</a:t>
                      </a:r>
                      <a:r>
                        <a:rPr lang="en-US" sz="1500" i="1" kern="100" baseline="-25000" dirty="0">
                          <a:latin typeface="Times New Roman" panose="02020603050405020304"/>
                          <a:ea typeface="宋体" panose="02010600030101010101" pitchFamily="2" charset="-122"/>
                        </a:rPr>
                        <a:t>A</a:t>
                      </a:r>
                      <a:endParaRPr lang="zh-CN" sz="1500" kern="100" dirty="0">
                        <a:latin typeface="Times New Roman" panose="02020603050405020304"/>
                        <a:ea typeface="宋体" panose="02010600030101010101" pitchFamily="2" charset="-122"/>
                      </a:endParaRPr>
                    </a:p>
                    <a:p>
                      <a:pPr indent="228600" algn="just">
                        <a:lnSpc>
                          <a:spcPts val="1260"/>
                        </a:lnSpc>
                        <a:spcAft>
                          <a:spcPts val="0"/>
                        </a:spcAft>
                      </a:pPr>
                      <a:r>
                        <a:rPr lang="en-US" sz="1500" kern="100" dirty="0">
                          <a:latin typeface="Times New Roman" panose="02020603050405020304"/>
                          <a:ea typeface="宋体" panose="02010600030101010101" pitchFamily="2" charset="-122"/>
                        </a:rPr>
                        <a:t>(ms)</a:t>
                      </a:r>
                      <a:endParaRPr lang="zh-CN" sz="1500" kern="100" dirty="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500" i="1" kern="100">
                          <a:latin typeface="Times New Roman" panose="02020603050405020304"/>
                          <a:ea typeface="宋体" panose="02010600030101010101" pitchFamily="2" charset="-122"/>
                        </a:rPr>
                        <a:t>VT</a:t>
                      </a:r>
                      <a:r>
                        <a:rPr lang="en-US" sz="1500" i="1" kern="100" baseline="-25000">
                          <a:latin typeface="Times New Roman" panose="02020603050405020304"/>
                          <a:ea typeface="宋体" panose="02010600030101010101" pitchFamily="2" charset="-122"/>
                        </a:rPr>
                        <a:t>A</a:t>
                      </a:r>
                      <a:endParaRPr lang="zh-CN" sz="1500" kern="100">
                        <a:latin typeface="Times New Roman" panose="02020603050405020304"/>
                        <a:ea typeface="宋体" panose="02010600030101010101" pitchFamily="2" charset="-122"/>
                      </a:endParaRPr>
                    </a:p>
                    <a:p>
                      <a:pPr indent="228600" algn="just">
                        <a:lnSpc>
                          <a:spcPts val="1260"/>
                        </a:lnSpc>
                        <a:spcAft>
                          <a:spcPts val="0"/>
                        </a:spcAft>
                      </a:pPr>
                      <a:r>
                        <a:rPr lang="en-US" sz="1500" kern="100">
                          <a:latin typeface="Times New Roman" panose="02020603050405020304"/>
                          <a:ea typeface="宋体" panose="02010600030101010101" pitchFamily="2" charset="-122"/>
                        </a:rPr>
                        <a:t>(ms)</a:t>
                      </a:r>
                      <a:endParaRPr lang="zh-CN" sz="15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500" i="1" kern="100" dirty="0">
                          <a:latin typeface="Times New Roman" panose="02020603050405020304"/>
                          <a:ea typeface="宋体" panose="02010600030101010101" pitchFamily="2" charset="-122"/>
                        </a:rPr>
                        <a:t>T</a:t>
                      </a:r>
                      <a:r>
                        <a:rPr lang="en-US" sz="1500" i="1" kern="100" baseline="-25000" dirty="0">
                          <a:latin typeface="Times New Roman" panose="02020603050405020304"/>
                          <a:ea typeface="宋体" panose="02010600030101010101" pitchFamily="2" charset="-122"/>
                        </a:rPr>
                        <a:t>B</a:t>
                      </a:r>
                      <a:endParaRPr lang="zh-CN" sz="1500" kern="100" dirty="0">
                        <a:latin typeface="Times New Roman" panose="02020603050405020304"/>
                        <a:ea typeface="宋体" panose="02010600030101010101" pitchFamily="2" charset="-122"/>
                      </a:endParaRPr>
                    </a:p>
                    <a:p>
                      <a:pPr indent="228600" algn="just">
                        <a:lnSpc>
                          <a:spcPts val="1260"/>
                        </a:lnSpc>
                        <a:spcAft>
                          <a:spcPts val="0"/>
                        </a:spcAft>
                      </a:pPr>
                      <a:r>
                        <a:rPr lang="en-US" sz="1500" kern="100" dirty="0">
                          <a:latin typeface="Times New Roman" panose="02020603050405020304"/>
                          <a:ea typeface="宋体" panose="02010600030101010101" pitchFamily="2" charset="-122"/>
                        </a:rPr>
                        <a:t>(ms)</a:t>
                      </a:r>
                      <a:endParaRPr lang="zh-CN" sz="1500" kern="100" dirty="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500" i="1" kern="100">
                          <a:latin typeface="Times New Roman" panose="02020603050405020304"/>
                          <a:ea typeface="宋体" panose="02010600030101010101" pitchFamily="2" charset="-122"/>
                        </a:rPr>
                        <a:t>VT</a:t>
                      </a:r>
                      <a:r>
                        <a:rPr lang="en-US" sz="1500" i="1" kern="100" baseline="-25000">
                          <a:latin typeface="Times New Roman" panose="02020603050405020304"/>
                          <a:ea typeface="宋体" panose="02010600030101010101" pitchFamily="2" charset="-122"/>
                        </a:rPr>
                        <a:t>B</a:t>
                      </a:r>
                      <a:endParaRPr lang="zh-CN" sz="1500" kern="100">
                        <a:latin typeface="Times New Roman" panose="02020603050405020304"/>
                        <a:ea typeface="宋体" panose="02010600030101010101" pitchFamily="2" charset="-122"/>
                      </a:endParaRPr>
                    </a:p>
                    <a:p>
                      <a:pPr indent="228600" algn="just">
                        <a:lnSpc>
                          <a:spcPts val="1260"/>
                        </a:lnSpc>
                        <a:spcAft>
                          <a:spcPts val="0"/>
                        </a:spcAft>
                      </a:pPr>
                      <a:r>
                        <a:rPr lang="en-US" sz="1500" kern="100">
                          <a:latin typeface="Times New Roman" panose="02020603050405020304"/>
                          <a:ea typeface="宋体" panose="02010600030101010101" pitchFamily="2" charset="-122"/>
                        </a:rPr>
                        <a:t>(ms)</a:t>
                      </a:r>
                      <a:endParaRPr lang="zh-CN" sz="15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7200" algn="just">
                        <a:lnSpc>
                          <a:spcPts val="1260"/>
                        </a:lnSpc>
                        <a:spcAft>
                          <a:spcPts val="0"/>
                        </a:spcAft>
                      </a:pPr>
                      <a:r>
                        <a:rPr lang="zh-CN" sz="1500" kern="100">
                          <a:latin typeface="Times New Roman" panose="02020603050405020304"/>
                          <a:ea typeface="宋体" panose="02010600030101010101" pitchFamily="2" charset="-122"/>
                        </a:rPr>
                        <a:t>说明</a:t>
                      </a:r>
                      <a:endParaRPr lang="zh-CN" sz="1500" kern="100">
                        <a:latin typeface="Times New Roman" panose="02020603050405020304"/>
                        <a:ea typeface="宋体" panose="02010600030101010101" pitchFamily="2" charset="-122"/>
                      </a:endParaRPr>
                    </a:p>
                    <a:p>
                      <a:pPr indent="228600" algn="just">
                        <a:lnSpc>
                          <a:spcPts val="1260"/>
                        </a:lnSpc>
                        <a:spcAft>
                          <a:spcPts val="0"/>
                        </a:spcAft>
                      </a:pPr>
                      <a:r>
                        <a:rPr lang="zh-CN" sz="1500" kern="100">
                          <a:latin typeface="Times New Roman" panose="02020603050405020304"/>
                          <a:ea typeface="宋体" panose="02010600030101010101" pitchFamily="2" charset="-122"/>
                        </a:rPr>
                        <a:t>（每次</a:t>
                      </a:r>
                      <a:r>
                        <a:rPr lang="en-US" sz="1500" kern="100">
                          <a:latin typeface="Times New Roman" panose="02020603050405020304"/>
                          <a:ea typeface="宋体" panose="02010600030101010101" pitchFamily="2" charset="-122"/>
                        </a:rPr>
                        <a:t>period</a:t>
                      </a:r>
                      <a:r>
                        <a:rPr lang="zh-CN" sz="1500" kern="100">
                          <a:latin typeface="Times New Roman" panose="02020603050405020304"/>
                          <a:ea typeface="宋体" panose="02010600030101010101" pitchFamily="2" charset="-122"/>
                        </a:rPr>
                        <a:t>中，</a:t>
                      </a:r>
                      <a:r>
                        <a:rPr lang="en-US" sz="1500" kern="100">
                          <a:latin typeface="Times New Roman" panose="02020603050405020304"/>
                          <a:ea typeface="宋体" panose="02010600030101010101" pitchFamily="2" charset="-122"/>
                        </a:rPr>
                        <a:t>A</a:t>
                      </a:r>
                      <a:r>
                        <a:rPr lang="zh-CN" sz="1500" kern="100">
                          <a:latin typeface="Times New Roman" panose="02020603050405020304"/>
                          <a:ea typeface="宋体" panose="02010600030101010101" pitchFamily="2" charset="-122"/>
                        </a:rPr>
                        <a:t>可运行</a:t>
                      </a:r>
                      <a:r>
                        <a:rPr lang="en-US" sz="1500" kern="100">
                          <a:latin typeface="Times New Roman" panose="02020603050405020304"/>
                          <a:ea typeface="宋体" panose="02010600030101010101" pitchFamily="2" charset="-122"/>
                        </a:rPr>
                        <a:t>2.4ms</a:t>
                      </a:r>
                      <a:r>
                        <a:rPr lang="zh-CN" sz="1500" kern="100">
                          <a:latin typeface="Times New Roman" panose="02020603050405020304"/>
                          <a:ea typeface="宋体" panose="02010600030101010101" pitchFamily="2" charset="-122"/>
                        </a:rPr>
                        <a:t>，</a:t>
                      </a:r>
                      <a:r>
                        <a:rPr lang="en-US" sz="1500" kern="100">
                          <a:latin typeface="Times New Roman" panose="02020603050405020304"/>
                          <a:ea typeface="宋体" panose="02010600030101010101" pitchFamily="2" charset="-122"/>
                        </a:rPr>
                        <a:t>B</a:t>
                      </a:r>
                      <a:r>
                        <a:rPr lang="zh-CN" sz="1500" kern="100">
                          <a:latin typeface="Times New Roman" panose="02020603050405020304"/>
                          <a:ea typeface="宋体" panose="02010600030101010101" pitchFamily="2" charset="-122"/>
                        </a:rPr>
                        <a:t>可运行</a:t>
                      </a:r>
                      <a:r>
                        <a:rPr lang="en-US" sz="1500" kern="100">
                          <a:latin typeface="Times New Roman" panose="02020603050405020304"/>
                          <a:ea typeface="宋体" panose="02010600030101010101" pitchFamily="2" charset="-122"/>
                        </a:rPr>
                        <a:t>17.6ms</a:t>
                      </a:r>
                      <a:r>
                        <a:rPr lang="zh-CN" sz="1500" kern="100">
                          <a:latin typeface="Times New Roman" panose="02020603050405020304"/>
                          <a:ea typeface="宋体" panose="02010600030101010101" pitchFamily="2" charset="-122"/>
                        </a:rPr>
                        <a:t>）</a:t>
                      </a:r>
                      <a:endParaRPr lang="zh-CN" sz="15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140">
                <a:tc>
                  <a:txBody>
                    <a:bodyPr/>
                    <a:lstStyle/>
                    <a:p>
                      <a:pPr indent="228600" algn="just">
                        <a:lnSpc>
                          <a:spcPts val="1260"/>
                        </a:lnSpc>
                        <a:spcAft>
                          <a:spcPts val="0"/>
                        </a:spcAft>
                      </a:pPr>
                      <a:r>
                        <a:rPr lang="en-US" sz="1600" kern="100" dirty="0">
                          <a:latin typeface="Times New Roman" panose="02020603050405020304"/>
                          <a:ea typeface="宋体" panose="02010600030101010101" pitchFamily="2" charset="-122"/>
                        </a:rPr>
                        <a:t>10</a:t>
                      </a:r>
                      <a:endParaRPr lang="zh-CN" sz="1600" kern="100" dirty="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10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683</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A</a:t>
                      </a:r>
                      <a:r>
                        <a:rPr lang="zh-CN" sz="1600" kern="100">
                          <a:latin typeface="Times New Roman" panose="02020603050405020304"/>
                          <a:ea typeface="宋体" panose="02010600030101010101" pitchFamily="2" charset="-122"/>
                        </a:rPr>
                        <a:t>用完可运行时间，重新调度，</a:t>
                      </a:r>
                      <a:r>
                        <a:rPr lang="en-US" sz="1600" i="1" kern="100">
                          <a:latin typeface="Times New Roman" panose="02020603050405020304"/>
                          <a:ea typeface="宋体" panose="02010600030101010101" pitchFamily="2" charset="-122"/>
                        </a:rPr>
                        <a:t>VT</a:t>
                      </a:r>
                      <a:r>
                        <a:rPr lang="en-US" sz="1600" i="1" kern="100" baseline="-25000">
                          <a:latin typeface="Times New Roman" panose="02020603050405020304"/>
                          <a:ea typeface="宋体" panose="02010600030101010101" pitchFamily="2" charset="-122"/>
                        </a:rPr>
                        <a:t>B</a:t>
                      </a:r>
                      <a:r>
                        <a:rPr lang="zh-CN" sz="1600" kern="100">
                          <a:latin typeface="Times New Roman" panose="02020603050405020304"/>
                          <a:ea typeface="宋体" panose="02010600030101010101" pitchFamily="2" charset="-122"/>
                        </a:rPr>
                        <a:t>＜</a:t>
                      </a:r>
                      <a:r>
                        <a:rPr lang="en-US" sz="1600" i="1" kern="100">
                          <a:latin typeface="Times New Roman" panose="02020603050405020304"/>
                          <a:ea typeface="宋体" panose="02010600030101010101" pitchFamily="2" charset="-122"/>
                        </a:rPr>
                        <a:t>VT</a:t>
                      </a:r>
                      <a:r>
                        <a:rPr lang="en-US" sz="1600" i="1" kern="100" baseline="-25000">
                          <a:latin typeface="Times New Roman" panose="02020603050405020304"/>
                          <a:ea typeface="宋体" panose="02010600030101010101" pitchFamily="2" charset="-122"/>
                        </a:rPr>
                        <a:t>A</a:t>
                      </a:r>
                      <a:r>
                        <a:rPr lang="zh-CN" sz="1600" kern="100">
                          <a:latin typeface="Times New Roman" panose="02020603050405020304"/>
                          <a:ea typeface="宋体" panose="02010600030101010101" pitchFamily="2" charset="-122"/>
                        </a:rPr>
                        <a:t>，调度</a:t>
                      </a:r>
                      <a:r>
                        <a:rPr lang="en-US" sz="1600" kern="100">
                          <a:latin typeface="Times New Roman" panose="02020603050405020304"/>
                          <a:ea typeface="宋体" panose="02010600030101010101" pitchFamily="2" charset="-122"/>
                        </a:rPr>
                        <a:t>B</a:t>
                      </a:r>
                      <a:r>
                        <a:rPr lang="zh-CN" sz="1600" kern="100">
                          <a:latin typeface="Times New Roman" panose="02020603050405020304"/>
                          <a:ea typeface="宋体" panose="02010600030101010101" pitchFamily="2" charset="-122"/>
                        </a:rPr>
                        <a:t>运行</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140">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20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10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683</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10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109</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B</a:t>
                      </a:r>
                      <a:r>
                        <a:rPr lang="zh-CN" sz="1600" kern="100">
                          <a:latin typeface="Times New Roman" panose="02020603050405020304"/>
                          <a:ea typeface="宋体" panose="02010600030101010101" pitchFamily="2" charset="-122"/>
                        </a:rPr>
                        <a:t>未用完可运行时间，</a:t>
                      </a:r>
                      <a:r>
                        <a:rPr lang="en-US" sz="1600" kern="100">
                          <a:latin typeface="Times New Roman" panose="02020603050405020304"/>
                          <a:ea typeface="宋体" panose="02010600030101010101" pitchFamily="2" charset="-122"/>
                        </a:rPr>
                        <a:t>B</a:t>
                      </a:r>
                      <a:r>
                        <a:rPr lang="zh-CN" sz="1600" kern="100">
                          <a:latin typeface="Times New Roman" panose="02020603050405020304"/>
                          <a:ea typeface="宋体" panose="02010600030101010101" pitchFamily="2" charset="-122"/>
                        </a:rPr>
                        <a:t>继续运行</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140">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30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10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683</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dirty="0">
                          <a:latin typeface="Times New Roman" panose="02020603050405020304"/>
                          <a:ea typeface="宋体" panose="02010600030101010101" pitchFamily="2" charset="-122"/>
                        </a:rPr>
                        <a:t>20</a:t>
                      </a:r>
                      <a:endParaRPr lang="zh-CN" sz="1600" kern="100" dirty="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dirty="0">
                          <a:latin typeface="Times New Roman" panose="02020603050405020304"/>
                          <a:ea typeface="宋体" panose="02010600030101010101" pitchFamily="2" charset="-122"/>
                        </a:rPr>
                        <a:t>218</a:t>
                      </a:r>
                      <a:endParaRPr lang="zh-CN" sz="1600" kern="100" dirty="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B</a:t>
                      </a:r>
                      <a:r>
                        <a:rPr lang="zh-CN" sz="1600" kern="100">
                          <a:latin typeface="Times New Roman" panose="02020603050405020304"/>
                          <a:ea typeface="宋体" panose="02010600030101010101" pitchFamily="2" charset="-122"/>
                        </a:rPr>
                        <a:t>用完可运行时间，重新调度，</a:t>
                      </a:r>
                      <a:r>
                        <a:rPr lang="en-US" sz="1600" i="1" kern="100">
                          <a:latin typeface="Times New Roman" panose="02020603050405020304"/>
                          <a:ea typeface="宋体" panose="02010600030101010101" pitchFamily="2" charset="-122"/>
                        </a:rPr>
                        <a:t>VT</a:t>
                      </a:r>
                      <a:r>
                        <a:rPr lang="en-US" sz="1600" i="1" kern="100" baseline="-25000">
                          <a:latin typeface="Times New Roman" panose="02020603050405020304"/>
                          <a:ea typeface="宋体" panose="02010600030101010101" pitchFamily="2" charset="-122"/>
                        </a:rPr>
                        <a:t>B</a:t>
                      </a:r>
                      <a:r>
                        <a:rPr lang="zh-CN" sz="1600" kern="100">
                          <a:latin typeface="Times New Roman" panose="02020603050405020304"/>
                          <a:ea typeface="宋体" panose="02010600030101010101" pitchFamily="2" charset="-122"/>
                        </a:rPr>
                        <a:t>＜</a:t>
                      </a:r>
                      <a:r>
                        <a:rPr lang="en-US" sz="1600" i="1" kern="100">
                          <a:latin typeface="Times New Roman" panose="02020603050405020304"/>
                          <a:ea typeface="宋体" panose="02010600030101010101" pitchFamily="2" charset="-122"/>
                        </a:rPr>
                        <a:t>VT</a:t>
                      </a:r>
                      <a:r>
                        <a:rPr lang="en-US" sz="1600" i="1" kern="100" baseline="-25000">
                          <a:latin typeface="Times New Roman" panose="02020603050405020304"/>
                          <a:ea typeface="宋体" panose="02010600030101010101" pitchFamily="2" charset="-122"/>
                        </a:rPr>
                        <a:t>A</a:t>
                      </a:r>
                      <a:r>
                        <a:rPr lang="zh-CN" sz="1600" kern="100">
                          <a:latin typeface="Times New Roman" panose="02020603050405020304"/>
                          <a:ea typeface="宋体" panose="02010600030101010101" pitchFamily="2" charset="-122"/>
                        </a:rPr>
                        <a:t>，</a:t>
                      </a:r>
                      <a:r>
                        <a:rPr lang="en-US" sz="1600" kern="100">
                          <a:latin typeface="Times New Roman" panose="02020603050405020304"/>
                          <a:ea typeface="宋体" panose="02010600030101010101" pitchFamily="2" charset="-122"/>
                        </a:rPr>
                        <a:t>B</a:t>
                      </a:r>
                      <a:r>
                        <a:rPr lang="zh-CN" sz="1600" kern="100">
                          <a:latin typeface="Times New Roman" panose="02020603050405020304"/>
                          <a:ea typeface="宋体" panose="02010600030101010101" pitchFamily="2" charset="-122"/>
                        </a:rPr>
                        <a:t>继续运行</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140">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40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10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683</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30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327</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dirty="0">
                          <a:latin typeface="Times New Roman" panose="02020603050405020304"/>
                          <a:ea typeface="宋体" panose="02010600030101010101" pitchFamily="2" charset="-122"/>
                        </a:rPr>
                        <a:t>B</a:t>
                      </a:r>
                      <a:r>
                        <a:rPr lang="zh-CN" sz="1600" kern="100" dirty="0">
                          <a:latin typeface="Times New Roman" panose="02020603050405020304"/>
                          <a:ea typeface="宋体" panose="02010600030101010101" pitchFamily="2" charset="-122"/>
                        </a:rPr>
                        <a:t>用完可运行时间，重新调度，</a:t>
                      </a:r>
                      <a:r>
                        <a:rPr lang="en-US" sz="1600" i="1" kern="100" dirty="0">
                          <a:latin typeface="Times New Roman" panose="02020603050405020304"/>
                          <a:ea typeface="宋体" panose="02010600030101010101" pitchFamily="2" charset="-122"/>
                        </a:rPr>
                        <a:t>VT</a:t>
                      </a:r>
                      <a:r>
                        <a:rPr lang="en-US" sz="1600" i="1" kern="100" baseline="-25000" dirty="0">
                          <a:latin typeface="Times New Roman" panose="02020603050405020304"/>
                          <a:ea typeface="宋体" panose="02010600030101010101" pitchFamily="2" charset="-122"/>
                        </a:rPr>
                        <a:t>B</a:t>
                      </a:r>
                      <a:r>
                        <a:rPr lang="zh-CN" sz="1600" kern="100" dirty="0">
                          <a:latin typeface="Times New Roman" panose="02020603050405020304"/>
                          <a:ea typeface="宋体" panose="02010600030101010101" pitchFamily="2" charset="-122"/>
                        </a:rPr>
                        <a:t>＜</a:t>
                      </a:r>
                      <a:r>
                        <a:rPr lang="en-US" sz="1600" i="1" kern="100" dirty="0">
                          <a:latin typeface="Times New Roman" panose="02020603050405020304"/>
                          <a:ea typeface="宋体" panose="02010600030101010101" pitchFamily="2" charset="-122"/>
                        </a:rPr>
                        <a:t>VT</a:t>
                      </a:r>
                      <a:r>
                        <a:rPr lang="en-US" sz="1600" i="1" kern="100" baseline="-25000" dirty="0">
                          <a:latin typeface="Times New Roman" panose="02020603050405020304"/>
                          <a:ea typeface="宋体" panose="02010600030101010101" pitchFamily="2" charset="-122"/>
                        </a:rPr>
                        <a:t>A</a:t>
                      </a:r>
                      <a:r>
                        <a:rPr lang="zh-CN" sz="1600" kern="100" dirty="0">
                          <a:latin typeface="Times New Roman" panose="02020603050405020304"/>
                          <a:ea typeface="宋体" panose="02010600030101010101" pitchFamily="2" charset="-122"/>
                        </a:rPr>
                        <a:t>，</a:t>
                      </a:r>
                      <a:r>
                        <a:rPr lang="en-US" sz="1600" kern="100" dirty="0">
                          <a:latin typeface="Times New Roman" panose="02020603050405020304"/>
                          <a:ea typeface="宋体" panose="02010600030101010101" pitchFamily="2" charset="-122"/>
                        </a:rPr>
                        <a:t>B</a:t>
                      </a:r>
                      <a:r>
                        <a:rPr lang="zh-CN" sz="1600" kern="100" dirty="0">
                          <a:latin typeface="Times New Roman" panose="02020603050405020304"/>
                          <a:ea typeface="宋体" panose="02010600030101010101" pitchFamily="2" charset="-122"/>
                        </a:rPr>
                        <a:t>继续运行</a:t>
                      </a:r>
                      <a:endParaRPr lang="zh-CN" sz="1600" kern="100" dirty="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140">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50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10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683</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40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436</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dirty="0">
                          <a:latin typeface="Times New Roman" panose="02020603050405020304"/>
                          <a:ea typeface="宋体" panose="02010600030101010101" pitchFamily="2" charset="-122"/>
                        </a:rPr>
                        <a:t>B</a:t>
                      </a:r>
                      <a:r>
                        <a:rPr lang="zh-CN" sz="1600" kern="100" dirty="0">
                          <a:latin typeface="Times New Roman" panose="02020603050405020304"/>
                          <a:ea typeface="宋体" panose="02010600030101010101" pitchFamily="2" charset="-122"/>
                        </a:rPr>
                        <a:t>用完可运行时间，重新调度，</a:t>
                      </a:r>
                      <a:r>
                        <a:rPr lang="en-US" sz="1600" i="1" kern="100" dirty="0">
                          <a:latin typeface="Times New Roman" panose="02020603050405020304"/>
                          <a:ea typeface="宋体" panose="02010600030101010101" pitchFamily="2" charset="-122"/>
                        </a:rPr>
                        <a:t>VT</a:t>
                      </a:r>
                      <a:r>
                        <a:rPr lang="en-US" sz="1600" i="1" kern="100" baseline="-25000" dirty="0">
                          <a:latin typeface="Times New Roman" panose="02020603050405020304"/>
                          <a:ea typeface="宋体" panose="02010600030101010101" pitchFamily="2" charset="-122"/>
                        </a:rPr>
                        <a:t>B</a:t>
                      </a:r>
                      <a:r>
                        <a:rPr lang="zh-CN" sz="1600" kern="100" dirty="0">
                          <a:latin typeface="Times New Roman" panose="02020603050405020304"/>
                          <a:ea typeface="宋体" panose="02010600030101010101" pitchFamily="2" charset="-122"/>
                        </a:rPr>
                        <a:t>＜</a:t>
                      </a:r>
                      <a:r>
                        <a:rPr lang="en-US" sz="1600" i="1" kern="100" dirty="0">
                          <a:latin typeface="Times New Roman" panose="02020603050405020304"/>
                          <a:ea typeface="宋体" panose="02010600030101010101" pitchFamily="2" charset="-122"/>
                        </a:rPr>
                        <a:t>VT</a:t>
                      </a:r>
                      <a:r>
                        <a:rPr lang="en-US" sz="1600" i="1" kern="100" baseline="-25000" dirty="0">
                          <a:latin typeface="Times New Roman" panose="02020603050405020304"/>
                          <a:ea typeface="宋体" panose="02010600030101010101" pitchFamily="2" charset="-122"/>
                        </a:rPr>
                        <a:t>A</a:t>
                      </a:r>
                      <a:r>
                        <a:rPr lang="zh-CN" sz="1600" kern="100" dirty="0">
                          <a:latin typeface="Times New Roman" panose="02020603050405020304"/>
                          <a:ea typeface="宋体" panose="02010600030101010101" pitchFamily="2" charset="-122"/>
                        </a:rPr>
                        <a:t>，</a:t>
                      </a:r>
                      <a:r>
                        <a:rPr lang="en-US" sz="1600" kern="100" dirty="0">
                          <a:latin typeface="Times New Roman" panose="02020603050405020304"/>
                          <a:ea typeface="宋体" panose="02010600030101010101" pitchFamily="2" charset="-122"/>
                        </a:rPr>
                        <a:t>B</a:t>
                      </a:r>
                      <a:r>
                        <a:rPr lang="zh-CN" sz="1600" kern="100" dirty="0">
                          <a:latin typeface="Times New Roman" panose="02020603050405020304"/>
                          <a:ea typeface="宋体" panose="02010600030101010101" pitchFamily="2" charset="-122"/>
                        </a:rPr>
                        <a:t>继续运行</a:t>
                      </a:r>
                      <a:endParaRPr lang="zh-CN" sz="1600" kern="100" dirty="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140">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60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10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683</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50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545</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B</a:t>
                      </a:r>
                      <a:r>
                        <a:rPr lang="zh-CN" sz="1600" kern="100">
                          <a:latin typeface="Times New Roman" panose="02020603050405020304"/>
                          <a:ea typeface="宋体" panose="02010600030101010101" pitchFamily="2" charset="-122"/>
                        </a:rPr>
                        <a:t>用完可运行时间，重新调度，</a:t>
                      </a:r>
                      <a:r>
                        <a:rPr lang="en-US" sz="1600" i="1" kern="100">
                          <a:latin typeface="Times New Roman" panose="02020603050405020304"/>
                          <a:ea typeface="宋体" panose="02010600030101010101" pitchFamily="2" charset="-122"/>
                        </a:rPr>
                        <a:t>VT</a:t>
                      </a:r>
                      <a:r>
                        <a:rPr lang="en-US" sz="1600" i="1" kern="100" baseline="-25000">
                          <a:latin typeface="Times New Roman" panose="02020603050405020304"/>
                          <a:ea typeface="宋体" panose="02010600030101010101" pitchFamily="2" charset="-122"/>
                        </a:rPr>
                        <a:t>B</a:t>
                      </a:r>
                      <a:r>
                        <a:rPr lang="zh-CN" sz="1600" kern="100">
                          <a:latin typeface="Times New Roman" panose="02020603050405020304"/>
                          <a:ea typeface="宋体" panose="02010600030101010101" pitchFamily="2" charset="-122"/>
                        </a:rPr>
                        <a:t>＜</a:t>
                      </a:r>
                      <a:r>
                        <a:rPr lang="en-US" sz="1600" i="1" kern="100">
                          <a:latin typeface="Times New Roman" panose="02020603050405020304"/>
                          <a:ea typeface="宋体" panose="02010600030101010101" pitchFamily="2" charset="-122"/>
                        </a:rPr>
                        <a:t>VT</a:t>
                      </a:r>
                      <a:r>
                        <a:rPr lang="en-US" sz="1600" i="1" kern="100" baseline="-25000">
                          <a:latin typeface="Times New Roman" panose="02020603050405020304"/>
                          <a:ea typeface="宋体" panose="02010600030101010101" pitchFamily="2" charset="-122"/>
                        </a:rPr>
                        <a:t>A</a:t>
                      </a:r>
                      <a:r>
                        <a:rPr lang="zh-CN" sz="1600" kern="100">
                          <a:latin typeface="Times New Roman" panose="02020603050405020304"/>
                          <a:ea typeface="宋体" panose="02010600030101010101" pitchFamily="2" charset="-122"/>
                        </a:rPr>
                        <a:t>，</a:t>
                      </a:r>
                      <a:r>
                        <a:rPr lang="en-US" sz="1600" kern="100">
                          <a:latin typeface="Times New Roman" panose="02020603050405020304"/>
                          <a:ea typeface="宋体" panose="02010600030101010101" pitchFamily="2" charset="-122"/>
                        </a:rPr>
                        <a:t>B</a:t>
                      </a:r>
                      <a:r>
                        <a:rPr lang="zh-CN" sz="1600" kern="100">
                          <a:latin typeface="Times New Roman" panose="02020603050405020304"/>
                          <a:ea typeface="宋体" panose="02010600030101010101" pitchFamily="2" charset="-122"/>
                        </a:rPr>
                        <a:t>继续运行</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140">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70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10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683</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60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654</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dirty="0">
                          <a:latin typeface="Times New Roman" panose="02020603050405020304"/>
                          <a:ea typeface="宋体" panose="02010600030101010101" pitchFamily="2" charset="-122"/>
                        </a:rPr>
                        <a:t>B</a:t>
                      </a:r>
                      <a:r>
                        <a:rPr lang="zh-CN" sz="1600" kern="100" dirty="0">
                          <a:latin typeface="Times New Roman" panose="02020603050405020304"/>
                          <a:ea typeface="宋体" panose="02010600030101010101" pitchFamily="2" charset="-122"/>
                        </a:rPr>
                        <a:t>用完可运行时间，重新调度，</a:t>
                      </a:r>
                      <a:r>
                        <a:rPr lang="en-US" sz="1600" i="1" kern="100" dirty="0">
                          <a:latin typeface="Times New Roman" panose="02020603050405020304"/>
                          <a:ea typeface="宋体" panose="02010600030101010101" pitchFamily="2" charset="-122"/>
                        </a:rPr>
                        <a:t>VT</a:t>
                      </a:r>
                      <a:r>
                        <a:rPr lang="en-US" sz="1600" i="1" kern="100" baseline="-25000" dirty="0">
                          <a:latin typeface="Times New Roman" panose="02020603050405020304"/>
                          <a:ea typeface="宋体" panose="02010600030101010101" pitchFamily="2" charset="-122"/>
                        </a:rPr>
                        <a:t>B</a:t>
                      </a:r>
                      <a:r>
                        <a:rPr lang="zh-CN" sz="1600" kern="100" dirty="0">
                          <a:latin typeface="Times New Roman" panose="02020603050405020304"/>
                          <a:ea typeface="宋体" panose="02010600030101010101" pitchFamily="2" charset="-122"/>
                        </a:rPr>
                        <a:t>＜</a:t>
                      </a:r>
                      <a:r>
                        <a:rPr lang="en-US" sz="1600" i="1" kern="100" dirty="0">
                          <a:latin typeface="Times New Roman" panose="02020603050405020304"/>
                          <a:ea typeface="宋体" panose="02010600030101010101" pitchFamily="2" charset="-122"/>
                        </a:rPr>
                        <a:t>VT</a:t>
                      </a:r>
                      <a:r>
                        <a:rPr lang="en-US" sz="1600" i="1" kern="100" baseline="-25000" dirty="0">
                          <a:latin typeface="Times New Roman" panose="02020603050405020304"/>
                          <a:ea typeface="宋体" panose="02010600030101010101" pitchFamily="2" charset="-122"/>
                        </a:rPr>
                        <a:t>A</a:t>
                      </a:r>
                      <a:r>
                        <a:rPr lang="zh-CN" sz="1600" kern="100" dirty="0">
                          <a:latin typeface="Times New Roman" panose="02020603050405020304"/>
                          <a:ea typeface="宋体" panose="02010600030101010101" pitchFamily="2" charset="-122"/>
                        </a:rPr>
                        <a:t>，</a:t>
                      </a:r>
                      <a:r>
                        <a:rPr lang="en-US" sz="1600" kern="100" dirty="0">
                          <a:latin typeface="Times New Roman" panose="02020603050405020304"/>
                          <a:ea typeface="宋体" panose="02010600030101010101" pitchFamily="2" charset="-122"/>
                        </a:rPr>
                        <a:t>B</a:t>
                      </a:r>
                      <a:r>
                        <a:rPr lang="zh-CN" sz="1600" kern="100" dirty="0">
                          <a:latin typeface="Times New Roman" panose="02020603050405020304"/>
                          <a:ea typeface="宋体" panose="02010600030101010101" pitchFamily="2" charset="-122"/>
                        </a:rPr>
                        <a:t>继续运行</a:t>
                      </a:r>
                      <a:endParaRPr lang="zh-CN" sz="1600" kern="100" dirty="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140">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80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10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683</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70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763</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dirty="0">
                          <a:latin typeface="Times New Roman" panose="02020603050405020304"/>
                          <a:ea typeface="宋体" panose="02010600030101010101" pitchFamily="2" charset="-122"/>
                        </a:rPr>
                        <a:t>B</a:t>
                      </a:r>
                      <a:r>
                        <a:rPr lang="zh-CN" sz="1600" kern="100" dirty="0">
                          <a:latin typeface="Times New Roman" panose="02020603050405020304"/>
                          <a:ea typeface="宋体" panose="02010600030101010101" pitchFamily="2" charset="-122"/>
                        </a:rPr>
                        <a:t>用完可运行时间，重新调度，</a:t>
                      </a:r>
                      <a:r>
                        <a:rPr lang="en-US" sz="1600" i="1" kern="100" dirty="0">
                          <a:latin typeface="Times New Roman" panose="02020603050405020304"/>
                          <a:ea typeface="宋体" panose="02010600030101010101" pitchFamily="2" charset="-122"/>
                        </a:rPr>
                        <a:t>VT</a:t>
                      </a:r>
                      <a:r>
                        <a:rPr lang="en-US" sz="1600" i="1" kern="100" baseline="-25000" dirty="0">
                          <a:latin typeface="Times New Roman" panose="02020603050405020304"/>
                          <a:ea typeface="宋体" panose="02010600030101010101" pitchFamily="2" charset="-122"/>
                        </a:rPr>
                        <a:t>A</a:t>
                      </a:r>
                      <a:r>
                        <a:rPr lang="zh-CN" sz="1600" kern="100" dirty="0">
                          <a:latin typeface="Times New Roman" panose="02020603050405020304"/>
                          <a:ea typeface="宋体" panose="02010600030101010101" pitchFamily="2" charset="-122"/>
                        </a:rPr>
                        <a:t>＜</a:t>
                      </a:r>
                      <a:r>
                        <a:rPr lang="en-US" sz="1600" i="1" kern="100" dirty="0">
                          <a:latin typeface="Times New Roman" panose="02020603050405020304"/>
                          <a:ea typeface="宋体" panose="02010600030101010101" pitchFamily="2" charset="-122"/>
                        </a:rPr>
                        <a:t>VT</a:t>
                      </a:r>
                      <a:r>
                        <a:rPr lang="en-US" sz="1600" i="1" kern="100" baseline="-25000" dirty="0">
                          <a:latin typeface="Times New Roman" panose="02020603050405020304"/>
                          <a:ea typeface="宋体" panose="02010600030101010101" pitchFamily="2" charset="-122"/>
                        </a:rPr>
                        <a:t>B</a:t>
                      </a:r>
                      <a:r>
                        <a:rPr lang="zh-CN" sz="1600" kern="100" dirty="0">
                          <a:latin typeface="Times New Roman" panose="02020603050405020304"/>
                          <a:ea typeface="宋体" panose="02010600030101010101" pitchFamily="2" charset="-122"/>
                        </a:rPr>
                        <a:t>，调度</a:t>
                      </a:r>
                      <a:r>
                        <a:rPr lang="en-US" sz="1600" kern="100" dirty="0">
                          <a:latin typeface="Times New Roman" panose="02020603050405020304"/>
                          <a:ea typeface="宋体" panose="02010600030101010101" pitchFamily="2" charset="-122"/>
                        </a:rPr>
                        <a:t>A</a:t>
                      </a:r>
                      <a:r>
                        <a:rPr lang="zh-CN" sz="1600" kern="100" dirty="0">
                          <a:latin typeface="Times New Roman" panose="02020603050405020304"/>
                          <a:ea typeface="宋体" panose="02010600030101010101" pitchFamily="2" charset="-122"/>
                        </a:rPr>
                        <a:t>运行</a:t>
                      </a:r>
                      <a:endParaRPr lang="zh-CN" sz="1600" kern="100" dirty="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140">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90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20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1366</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70</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a:latin typeface="Times New Roman" panose="02020603050405020304"/>
                          <a:ea typeface="宋体" panose="02010600030101010101" pitchFamily="2" charset="-122"/>
                        </a:rPr>
                        <a:t>763</a:t>
                      </a:r>
                      <a:endParaRPr lang="zh-CN" sz="1600" kern="10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260"/>
                        </a:lnSpc>
                        <a:spcAft>
                          <a:spcPts val="0"/>
                        </a:spcAft>
                      </a:pPr>
                      <a:r>
                        <a:rPr lang="en-US" sz="1600" kern="100" dirty="0">
                          <a:latin typeface="Times New Roman" panose="02020603050405020304"/>
                          <a:ea typeface="宋体" panose="02010600030101010101" pitchFamily="2" charset="-122"/>
                        </a:rPr>
                        <a:t>A</a:t>
                      </a:r>
                      <a:r>
                        <a:rPr lang="zh-CN" sz="1600" kern="100" dirty="0">
                          <a:latin typeface="Times New Roman" panose="02020603050405020304"/>
                          <a:ea typeface="宋体" panose="02010600030101010101" pitchFamily="2" charset="-122"/>
                        </a:rPr>
                        <a:t>用完可运行时间，重新调度，</a:t>
                      </a:r>
                      <a:r>
                        <a:rPr lang="en-US" sz="1600" i="1" kern="100" dirty="0">
                          <a:latin typeface="Times New Roman" panose="02020603050405020304"/>
                          <a:ea typeface="宋体" panose="02010600030101010101" pitchFamily="2" charset="-122"/>
                        </a:rPr>
                        <a:t>VT</a:t>
                      </a:r>
                      <a:r>
                        <a:rPr lang="en-US" sz="1600" i="1" kern="100" baseline="-25000" dirty="0">
                          <a:latin typeface="Times New Roman" panose="02020603050405020304"/>
                          <a:ea typeface="宋体" panose="02010600030101010101" pitchFamily="2" charset="-122"/>
                        </a:rPr>
                        <a:t>B</a:t>
                      </a:r>
                      <a:r>
                        <a:rPr lang="zh-CN" sz="1600" kern="100" dirty="0">
                          <a:latin typeface="Times New Roman" panose="02020603050405020304"/>
                          <a:ea typeface="宋体" panose="02010600030101010101" pitchFamily="2" charset="-122"/>
                        </a:rPr>
                        <a:t>＜</a:t>
                      </a:r>
                      <a:r>
                        <a:rPr lang="en-US" sz="1600" i="1" kern="100" dirty="0">
                          <a:latin typeface="Times New Roman" panose="02020603050405020304"/>
                          <a:ea typeface="宋体" panose="02010600030101010101" pitchFamily="2" charset="-122"/>
                        </a:rPr>
                        <a:t>VT</a:t>
                      </a:r>
                      <a:r>
                        <a:rPr lang="en-US" sz="1600" i="1" kern="100" baseline="-25000" dirty="0">
                          <a:latin typeface="Times New Roman" panose="02020603050405020304"/>
                          <a:ea typeface="宋体" panose="02010600030101010101" pitchFamily="2" charset="-122"/>
                        </a:rPr>
                        <a:t>A</a:t>
                      </a:r>
                      <a:r>
                        <a:rPr lang="zh-CN" sz="1600" kern="100" dirty="0">
                          <a:latin typeface="Times New Roman" panose="02020603050405020304"/>
                          <a:ea typeface="宋体" panose="02010600030101010101" pitchFamily="2" charset="-122"/>
                        </a:rPr>
                        <a:t>，调度</a:t>
                      </a:r>
                      <a:r>
                        <a:rPr lang="en-US" sz="1600" kern="100" dirty="0">
                          <a:latin typeface="Times New Roman" panose="02020603050405020304"/>
                          <a:ea typeface="宋体" panose="02010600030101010101" pitchFamily="2" charset="-122"/>
                        </a:rPr>
                        <a:t>B</a:t>
                      </a:r>
                      <a:r>
                        <a:rPr lang="zh-CN" sz="1600" kern="100" dirty="0">
                          <a:latin typeface="Times New Roman" panose="02020603050405020304"/>
                          <a:ea typeface="宋体" panose="02010600030101010101" pitchFamily="2" charset="-122"/>
                        </a:rPr>
                        <a:t>运行</a:t>
                      </a:r>
                      <a:endParaRPr lang="zh-CN" sz="1600" kern="100" dirty="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276">
                <a:tc gridSpan="6">
                  <a:txBody>
                    <a:bodyPr/>
                    <a:lstStyle/>
                    <a:p>
                      <a:pPr indent="228600" algn="just">
                        <a:lnSpc>
                          <a:spcPts val="1260"/>
                        </a:lnSpc>
                        <a:spcAft>
                          <a:spcPts val="0"/>
                        </a:spcAft>
                      </a:pPr>
                      <a:r>
                        <a:rPr lang="zh-CN" sz="1600" kern="100" dirty="0">
                          <a:latin typeface="Times New Roman" panose="02020603050405020304"/>
                          <a:ea typeface="宋体" panose="02010600030101010101" pitchFamily="2" charset="-122"/>
                        </a:rPr>
                        <a:t>以此类推……，总是企图让所有进程的</a:t>
                      </a:r>
                      <a:r>
                        <a:rPr lang="en-US" sz="1600" kern="100" dirty="0">
                          <a:latin typeface="Times New Roman" panose="02020603050405020304"/>
                          <a:ea typeface="宋体" panose="02010600030101010101" pitchFamily="2" charset="-122"/>
                        </a:rPr>
                        <a:t>VT</a:t>
                      </a:r>
                      <a:r>
                        <a:rPr lang="zh-CN" sz="1600" kern="100" dirty="0">
                          <a:latin typeface="Times New Roman" panose="02020603050405020304"/>
                          <a:ea typeface="宋体" panose="02010600030101010101" pitchFamily="2" charset="-122"/>
                        </a:rPr>
                        <a:t>趋向于相等，实现公平调度</a:t>
                      </a:r>
                      <a:endParaRPr lang="zh-CN" sz="1600" kern="100" dirty="0">
                        <a:latin typeface="Times New Roman" panose="02020603050405020304"/>
                        <a:ea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r>
            </a:tbl>
          </a:graphicData>
        </a:graphic>
      </p:graphicFrame>
    </p:spTree>
  </p:cSld>
  <p:clrMapOvr>
    <a:masterClrMapping/>
  </p:clrMapOvr>
  <p:transition>
    <p:fade/>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2627784" y="44624"/>
            <a:ext cx="4104456" cy="523220"/>
          </a:xfrm>
          <a:prstGeom prst="rect">
            <a:avLst/>
          </a:prstGeom>
          <a:noFill/>
        </p:spPr>
        <p:txBody>
          <a:bodyPr wrap="square" rtlCol="0">
            <a:spAutoFit/>
          </a:bodyPr>
          <a:lstStyle/>
          <a:p>
            <a:r>
              <a:rPr lang="en-US" altLang="zh-CN" sz="2800" dirty="0" smtClean="0">
                <a:solidFill>
                  <a:srgbClr val="C00000"/>
                </a:solidFill>
              </a:rPr>
              <a:t>1. Linux</a:t>
            </a:r>
            <a:r>
              <a:rPr lang="zh-CN" altLang="en-US" sz="2800" dirty="0" smtClean="0">
                <a:solidFill>
                  <a:srgbClr val="C00000"/>
                </a:solidFill>
              </a:rPr>
              <a:t>调度器的发展</a:t>
            </a:r>
            <a:endParaRPr lang="zh-CN" altLang="en-US" sz="2800" dirty="0">
              <a:solidFill>
                <a:srgbClr val="C00000"/>
              </a:solidFill>
            </a:endParaRPr>
          </a:p>
        </p:txBody>
      </p:sp>
      <p:sp>
        <p:nvSpPr>
          <p:cNvPr id="6" name="矩形 5"/>
          <p:cNvSpPr/>
          <p:nvPr/>
        </p:nvSpPr>
        <p:spPr>
          <a:xfrm>
            <a:off x="467544" y="620689"/>
            <a:ext cx="3589444"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a:t>
            </a:r>
            <a:r>
              <a:rPr lang="zh-CN" altLang="en-US" sz="2400" dirty="0" smtClean="0">
                <a:solidFill>
                  <a:srgbClr val="7030A0"/>
                </a:solidFill>
              </a:rPr>
              <a:t>完全公平</a:t>
            </a:r>
            <a:r>
              <a:rPr lang="zh-CN" altLang="zh-CN" sz="2400" dirty="0" smtClean="0">
                <a:solidFill>
                  <a:srgbClr val="7030A0"/>
                </a:solidFill>
              </a:rPr>
              <a:t>调度器</a:t>
            </a:r>
            <a:r>
              <a:rPr lang="zh-CN" altLang="en-US" sz="2400" dirty="0" smtClean="0">
                <a:solidFill>
                  <a:srgbClr val="7030A0"/>
                </a:solidFill>
              </a:rPr>
              <a:t>：</a:t>
            </a:r>
            <a:r>
              <a:rPr lang="en-US" altLang="zh-CN" sz="2400" dirty="0" smtClean="0">
                <a:solidFill>
                  <a:srgbClr val="7030A0"/>
                </a:solidFill>
              </a:rPr>
              <a:t>CFS</a:t>
            </a:r>
            <a:endParaRPr lang="zh-CN" altLang="en-US" sz="2400" dirty="0">
              <a:solidFill>
                <a:srgbClr val="7030A0"/>
              </a:solidFill>
            </a:endParaRPr>
          </a:p>
        </p:txBody>
      </p:sp>
      <p:sp>
        <p:nvSpPr>
          <p:cNvPr id="1002498"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333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矩形 15"/>
          <p:cNvSpPr/>
          <p:nvPr/>
        </p:nvSpPr>
        <p:spPr>
          <a:xfrm>
            <a:off x="611560" y="1096349"/>
            <a:ext cx="4680520" cy="532453"/>
          </a:xfrm>
          <a:prstGeom prst="rect">
            <a:avLst/>
          </a:prstGeom>
        </p:spPr>
        <p:txBody>
          <a:bodyPr wrap="square">
            <a:spAutoFit/>
          </a:bodyPr>
          <a:lstStyle/>
          <a:p>
            <a:pPr>
              <a:lnSpc>
                <a:spcPct val="130000"/>
              </a:lnSpc>
              <a:buFont typeface="Wingdings" panose="05000000000000000000" pitchFamily="2" charset="2"/>
              <a:buChar char="l"/>
            </a:pPr>
            <a:r>
              <a:rPr lang="en-US" altLang="zh-CN" sz="2200" dirty="0" smtClean="0">
                <a:solidFill>
                  <a:srgbClr val="008AF2"/>
                </a:solidFill>
              </a:rPr>
              <a:t> CFS</a:t>
            </a:r>
            <a:r>
              <a:rPr lang="zh-CN" altLang="zh-CN" sz="2200" dirty="0" smtClean="0">
                <a:solidFill>
                  <a:srgbClr val="008AF2"/>
                </a:solidFill>
              </a:rPr>
              <a:t>调度器的相关数据结构</a:t>
            </a:r>
            <a:endParaRPr lang="en-US" altLang="zh-CN" sz="2200" dirty="0" smtClean="0">
              <a:solidFill>
                <a:srgbClr val="008AF2"/>
              </a:solidFill>
            </a:endParaRPr>
          </a:p>
        </p:txBody>
      </p:sp>
      <p:sp>
        <p:nvSpPr>
          <p:cNvPr id="112845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845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3357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 name="矩形 16"/>
          <p:cNvSpPr/>
          <p:nvPr/>
        </p:nvSpPr>
        <p:spPr>
          <a:xfrm>
            <a:off x="827584" y="1732745"/>
            <a:ext cx="4104456" cy="400110"/>
          </a:xfrm>
          <a:prstGeom prst="rect">
            <a:avLst/>
          </a:prstGeom>
        </p:spPr>
        <p:txBody>
          <a:bodyPr wrap="square">
            <a:spAutoFit/>
          </a:bodyPr>
          <a:lstStyle/>
          <a:p>
            <a:pPr>
              <a:buFont typeface="Wingdings" panose="05000000000000000000" pitchFamily="2" charset="2"/>
              <a:buChar char="Ø"/>
            </a:pPr>
            <a:r>
              <a:rPr lang="en-US" altLang="zh-CN" dirty="0" smtClean="0">
                <a:solidFill>
                  <a:schemeClr val="accent1"/>
                </a:solidFill>
              </a:rPr>
              <a:t> </a:t>
            </a:r>
            <a:r>
              <a:rPr lang="zh-CN" altLang="zh-CN" dirty="0" smtClean="0">
                <a:solidFill>
                  <a:schemeClr val="accent1"/>
                </a:solidFill>
              </a:rPr>
              <a:t>进程描述符</a:t>
            </a:r>
            <a:r>
              <a:rPr lang="en-US" altLang="zh-CN" dirty="0" err="1" smtClean="0">
                <a:solidFill>
                  <a:schemeClr val="accent1"/>
                </a:solidFill>
              </a:rPr>
              <a:t>task_struck</a:t>
            </a:r>
            <a:r>
              <a:rPr lang="zh-CN" altLang="zh-CN" dirty="0" smtClean="0">
                <a:solidFill>
                  <a:schemeClr val="accent1"/>
                </a:solidFill>
              </a:rPr>
              <a:t>结构</a:t>
            </a:r>
            <a:r>
              <a:rPr lang="zh-CN" altLang="en-US" dirty="0" smtClean="0">
                <a:solidFill>
                  <a:schemeClr val="accent1"/>
                </a:solidFill>
              </a:rPr>
              <a:t>：</a:t>
            </a:r>
            <a:endParaRPr lang="zh-CN" altLang="en-US" dirty="0">
              <a:solidFill>
                <a:schemeClr val="accent1"/>
              </a:solidFill>
            </a:endParaRPr>
          </a:p>
        </p:txBody>
      </p:sp>
      <p:sp>
        <p:nvSpPr>
          <p:cNvPr id="1133574" name="Rectangle 6"/>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 name="矩形 19"/>
          <p:cNvSpPr/>
          <p:nvPr/>
        </p:nvSpPr>
        <p:spPr>
          <a:xfrm>
            <a:off x="467544" y="2378491"/>
            <a:ext cx="8496944" cy="3354765"/>
          </a:xfrm>
          <a:prstGeom prst="rect">
            <a:avLst/>
          </a:prstGeom>
        </p:spPr>
        <p:txBody>
          <a:bodyPr wrap="square">
            <a:spAutoFit/>
          </a:bodyPr>
          <a:lstStyle/>
          <a:p>
            <a:r>
              <a:rPr lang="en-US" altLang="zh-CN" dirty="0" err="1" smtClean="0"/>
              <a:t>struct</a:t>
            </a:r>
            <a:r>
              <a:rPr lang="en-US" altLang="zh-CN" dirty="0" smtClean="0"/>
              <a:t> </a:t>
            </a:r>
            <a:r>
              <a:rPr lang="en-US" altLang="zh-CN" dirty="0" err="1" smtClean="0"/>
              <a:t>task_struct</a:t>
            </a:r>
            <a:r>
              <a:rPr lang="en-US" altLang="zh-CN" dirty="0" smtClean="0"/>
              <a:t> {  </a:t>
            </a:r>
            <a:endParaRPr lang="zh-CN" altLang="zh-CN" dirty="0" smtClean="0"/>
          </a:p>
          <a:p>
            <a:r>
              <a:rPr lang="en-US" altLang="zh-CN" dirty="0" smtClean="0"/>
              <a:t>      volatile long state;    /* </a:t>
            </a:r>
            <a:r>
              <a:rPr lang="zh-CN" altLang="zh-CN" dirty="0" smtClean="0"/>
              <a:t>进程状态</a:t>
            </a:r>
            <a:r>
              <a:rPr lang="en-US" altLang="zh-CN" dirty="0" smtClean="0"/>
              <a:t>*/  </a:t>
            </a:r>
            <a:endParaRPr lang="zh-CN" altLang="zh-CN" dirty="0" smtClean="0"/>
          </a:p>
          <a:p>
            <a:r>
              <a:rPr lang="en-US" altLang="zh-CN" dirty="0" smtClean="0"/>
              <a:t>        </a:t>
            </a:r>
            <a:r>
              <a:rPr lang="en-US" altLang="zh-CN" dirty="0" err="1" smtClean="0"/>
              <a:t>int</a:t>
            </a:r>
            <a:r>
              <a:rPr lang="en-US" altLang="zh-CN" dirty="0" smtClean="0"/>
              <a:t> </a:t>
            </a:r>
            <a:r>
              <a:rPr lang="en-US" altLang="zh-CN" dirty="0" err="1" smtClean="0"/>
              <a:t>prio</a:t>
            </a:r>
            <a:r>
              <a:rPr lang="en-US" altLang="zh-CN" dirty="0" smtClean="0"/>
              <a:t>, </a:t>
            </a:r>
            <a:r>
              <a:rPr lang="en-US" altLang="zh-CN" dirty="0" err="1" smtClean="0"/>
              <a:t>static_prio</a:t>
            </a:r>
            <a:r>
              <a:rPr lang="en-US" altLang="zh-CN" dirty="0" smtClean="0"/>
              <a:t>, </a:t>
            </a:r>
            <a:r>
              <a:rPr lang="en-US" altLang="zh-CN" dirty="0" err="1" smtClean="0"/>
              <a:t>normal_prio</a:t>
            </a:r>
            <a:r>
              <a:rPr lang="en-US" altLang="zh-CN" dirty="0" smtClean="0"/>
              <a:t>;   /* </a:t>
            </a:r>
            <a:r>
              <a:rPr lang="zh-CN" altLang="zh-CN" dirty="0" smtClean="0"/>
              <a:t>进程优先级</a:t>
            </a:r>
            <a:r>
              <a:rPr lang="en-US" altLang="zh-CN" dirty="0" smtClean="0"/>
              <a:t>*/  </a:t>
            </a:r>
            <a:endParaRPr lang="zh-CN" altLang="zh-CN" dirty="0" smtClean="0"/>
          </a:p>
          <a:p>
            <a:r>
              <a:rPr lang="en-US" altLang="zh-CN" dirty="0" smtClean="0"/>
              <a:t>      unsigned </a:t>
            </a:r>
            <a:r>
              <a:rPr lang="en-US" altLang="zh-CN" dirty="0" err="1" smtClean="0"/>
              <a:t>int</a:t>
            </a:r>
            <a:r>
              <a:rPr lang="en-US" altLang="zh-CN" dirty="0" smtClean="0"/>
              <a:t> </a:t>
            </a:r>
            <a:r>
              <a:rPr lang="en-US" altLang="zh-CN" dirty="0" err="1" smtClean="0"/>
              <a:t>rt_priority</a:t>
            </a:r>
            <a:r>
              <a:rPr lang="en-US" altLang="zh-CN" dirty="0" smtClean="0"/>
              <a:t>;      /* </a:t>
            </a:r>
            <a:r>
              <a:rPr lang="zh-CN" altLang="zh-CN" dirty="0" smtClean="0"/>
              <a:t>实时进程的实时优先级</a:t>
            </a:r>
            <a:r>
              <a:rPr lang="en-US" altLang="zh-CN" dirty="0" smtClean="0"/>
              <a:t>*/  </a:t>
            </a:r>
            <a:endParaRPr lang="zh-CN" altLang="zh-CN" dirty="0" smtClean="0"/>
          </a:p>
          <a:p>
            <a:r>
              <a:rPr lang="en-US" altLang="zh-CN" dirty="0" smtClean="0"/>
              <a:t>      const </a:t>
            </a:r>
            <a:r>
              <a:rPr lang="en-US" altLang="zh-CN" dirty="0" err="1" smtClean="0"/>
              <a:t>struct</a:t>
            </a:r>
            <a:r>
              <a:rPr lang="en-US" altLang="zh-CN" dirty="0" smtClean="0"/>
              <a:t> </a:t>
            </a:r>
            <a:r>
              <a:rPr lang="en-US" altLang="zh-CN" dirty="0" err="1" smtClean="0"/>
              <a:t>sched_class</a:t>
            </a:r>
            <a:r>
              <a:rPr lang="en-US" altLang="zh-CN" dirty="0" smtClean="0"/>
              <a:t> *</a:t>
            </a:r>
            <a:r>
              <a:rPr lang="en-US" altLang="zh-CN" dirty="0" err="1" smtClean="0"/>
              <a:t>sched_class</a:t>
            </a:r>
            <a:r>
              <a:rPr lang="en-US" altLang="zh-CN" dirty="0" smtClean="0"/>
              <a:t>;     /* </a:t>
            </a:r>
            <a:r>
              <a:rPr lang="zh-CN" altLang="zh-CN" dirty="0" smtClean="0"/>
              <a:t>进程的调度器类</a:t>
            </a:r>
            <a:r>
              <a:rPr lang="en-US" altLang="zh-CN" dirty="0" smtClean="0"/>
              <a:t>*/</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sched_entity</a:t>
            </a:r>
            <a:r>
              <a:rPr lang="en-US" altLang="zh-CN" dirty="0" smtClean="0"/>
              <a:t> se;     /* </a:t>
            </a:r>
            <a:r>
              <a:rPr lang="zh-CN" altLang="zh-CN" dirty="0" smtClean="0"/>
              <a:t>普通进程调度实体</a:t>
            </a:r>
            <a:r>
              <a:rPr lang="en-US" altLang="zh-CN" dirty="0" smtClean="0"/>
              <a:t>*/</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sched_rt_entity</a:t>
            </a:r>
            <a:r>
              <a:rPr lang="en-US" altLang="zh-CN" dirty="0" smtClean="0"/>
              <a:t> </a:t>
            </a:r>
            <a:r>
              <a:rPr lang="en-US" altLang="zh-CN" dirty="0" err="1" smtClean="0"/>
              <a:t>rt</a:t>
            </a:r>
            <a:r>
              <a:rPr lang="en-US" altLang="zh-CN" dirty="0" smtClean="0"/>
              <a:t>;    /* </a:t>
            </a:r>
            <a:r>
              <a:rPr lang="zh-CN" altLang="zh-CN" dirty="0" smtClean="0"/>
              <a:t>实时进程调度实体</a:t>
            </a:r>
            <a:r>
              <a:rPr lang="en-US" altLang="zh-CN" dirty="0" smtClean="0"/>
              <a:t>*/</a:t>
            </a:r>
            <a:endParaRPr lang="zh-CN" altLang="zh-CN" dirty="0" smtClean="0"/>
          </a:p>
          <a:p>
            <a:r>
              <a:rPr lang="en-US" altLang="zh-CN" dirty="0" smtClean="0"/>
              <a:t>      ......  </a:t>
            </a:r>
            <a:endParaRPr lang="zh-CN" altLang="zh-CN" dirty="0" smtClean="0"/>
          </a:p>
          <a:p>
            <a:r>
              <a:rPr lang="en-US" altLang="zh-CN" dirty="0" smtClean="0"/>
              <a:t>};  </a:t>
            </a:r>
            <a:endParaRPr lang="zh-CN" altLang="zh-CN"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7" name="Text Box 17"/>
          <p:cNvSpPr txBox="1">
            <a:spLocks noChangeArrowheads="1"/>
          </p:cNvSpPr>
          <p:nvPr/>
        </p:nvSpPr>
        <p:spPr bwMode="auto">
          <a:xfrm>
            <a:off x="251520" y="1628800"/>
            <a:ext cx="8748713" cy="4647426"/>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eaLnBrk="1" hangingPunct="1">
              <a:spcBef>
                <a:spcPct val="50000"/>
              </a:spcBef>
              <a:buClr>
                <a:schemeClr val="tx1"/>
              </a:buClr>
              <a:defRPr/>
            </a:pPr>
            <a:r>
              <a:rPr lang="zh-CN" altLang="en-US" sz="3200" dirty="0">
                <a:solidFill>
                  <a:schemeClr val="tx2"/>
                </a:solidFill>
              </a:rPr>
              <a:t>思考问题：</a:t>
            </a:r>
            <a:endParaRPr lang="zh-CN" altLang="en-US" sz="3200" dirty="0">
              <a:solidFill>
                <a:schemeClr val="tx2"/>
              </a:solidFill>
            </a:endParaRPr>
          </a:p>
          <a:p>
            <a:pPr eaLnBrk="1" hangingPunct="1">
              <a:spcBef>
                <a:spcPct val="50000"/>
              </a:spcBef>
              <a:buClr>
                <a:schemeClr val="tx1"/>
              </a:buClr>
              <a:defRPr/>
            </a:pPr>
            <a:r>
              <a:rPr kumimoji="1" lang="en-US" altLang="zh-CN" sz="2400" dirty="0"/>
              <a:t>1.</a:t>
            </a:r>
            <a:r>
              <a:rPr kumimoji="1" lang="zh-CN" altLang="en-US" sz="2400" dirty="0"/>
              <a:t>在进程状态转换时，下列哪一种状态转换是不可能发生的？</a:t>
            </a:r>
            <a:endParaRPr kumimoji="1" lang="zh-CN" altLang="en-US" sz="2400" dirty="0"/>
          </a:p>
          <a:p>
            <a:pPr eaLnBrk="1" hangingPunct="1">
              <a:spcBef>
                <a:spcPct val="50000"/>
              </a:spcBef>
              <a:buClr>
                <a:schemeClr val="tx1"/>
              </a:buClr>
              <a:defRPr/>
            </a:pPr>
            <a:r>
              <a:rPr kumimoji="1" lang="zh-CN" altLang="en-US" sz="2400" dirty="0"/>
              <a:t>    </a:t>
            </a:r>
            <a:r>
              <a:rPr kumimoji="1" lang="en-US" altLang="zh-CN" sz="2400" dirty="0"/>
              <a:t>A)</a:t>
            </a:r>
            <a:r>
              <a:rPr kumimoji="1" lang="zh-CN" altLang="en-US" sz="2400" dirty="0"/>
              <a:t>就绪态→运行态        </a:t>
            </a:r>
            <a:r>
              <a:rPr kumimoji="1" lang="en-US" altLang="zh-CN" sz="2400" dirty="0"/>
              <a:t>B)</a:t>
            </a:r>
            <a:r>
              <a:rPr kumimoji="1" lang="zh-CN" altLang="en-US" sz="2400" dirty="0"/>
              <a:t>运行态→就绪态    </a:t>
            </a:r>
            <a:endParaRPr kumimoji="1" lang="zh-CN" altLang="en-US" sz="2400" dirty="0"/>
          </a:p>
          <a:p>
            <a:pPr eaLnBrk="1" hangingPunct="1">
              <a:spcBef>
                <a:spcPct val="50000"/>
              </a:spcBef>
              <a:buClr>
                <a:schemeClr val="tx1"/>
              </a:buClr>
              <a:defRPr/>
            </a:pPr>
            <a:r>
              <a:rPr kumimoji="1" lang="zh-CN" altLang="en-US" sz="2400" dirty="0"/>
              <a:t>   </a:t>
            </a:r>
            <a:r>
              <a:rPr kumimoji="1" lang="en-US" altLang="zh-CN" sz="2400" dirty="0"/>
              <a:t>C)</a:t>
            </a:r>
            <a:r>
              <a:rPr kumimoji="1" lang="zh-CN" altLang="en-US" sz="2400" dirty="0"/>
              <a:t>运行态→等待态        </a:t>
            </a:r>
            <a:r>
              <a:rPr kumimoji="1" lang="en-US" altLang="zh-CN" sz="2400" dirty="0">
                <a:effectLst>
                  <a:outerShdw blurRad="38100" dist="38100" dir="2700000" algn="tl">
                    <a:srgbClr val="C0C0C0"/>
                  </a:outerShdw>
                </a:effectLst>
              </a:rPr>
              <a:t>D</a:t>
            </a:r>
            <a:r>
              <a:rPr kumimoji="1" lang="en-US" altLang="zh-CN" sz="2400" dirty="0" smtClean="0"/>
              <a:t>)</a:t>
            </a:r>
            <a:r>
              <a:rPr kumimoji="1" lang="zh-CN" altLang="en-US" sz="2400" dirty="0" smtClean="0"/>
              <a:t>阻塞态</a:t>
            </a:r>
            <a:r>
              <a:rPr kumimoji="1" lang="zh-CN" altLang="en-US" sz="2400" dirty="0"/>
              <a:t>→运行态</a:t>
            </a:r>
            <a:endParaRPr kumimoji="1" lang="en-US" altLang="zh-CN" sz="2400" dirty="0"/>
          </a:p>
          <a:p>
            <a:pPr eaLnBrk="1" hangingPunct="1">
              <a:spcBef>
                <a:spcPct val="50000"/>
              </a:spcBef>
              <a:buClr>
                <a:schemeClr val="tx1"/>
              </a:buClr>
              <a:defRPr/>
            </a:pPr>
            <a:endParaRPr kumimoji="1" lang="zh-CN" altLang="en-US" sz="2400" dirty="0"/>
          </a:p>
          <a:p>
            <a:pPr eaLnBrk="1" hangingPunct="1">
              <a:spcBef>
                <a:spcPct val="50000"/>
              </a:spcBef>
              <a:buClr>
                <a:schemeClr val="tx1"/>
              </a:buClr>
              <a:defRPr/>
            </a:pPr>
            <a:r>
              <a:rPr kumimoji="1" lang="en-US" altLang="zh-CN" sz="2400" dirty="0"/>
              <a:t>2</a:t>
            </a:r>
            <a:r>
              <a:rPr kumimoji="1" lang="zh-CN" altLang="en-US" sz="2400" dirty="0"/>
              <a:t>．某进程在运行过程中需要等待从磁盘上读入数据，此时该进程的状态将（ ）。</a:t>
            </a:r>
            <a:br>
              <a:rPr kumimoji="1" lang="zh-CN" altLang="en-US" sz="2400" dirty="0"/>
            </a:br>
            <a:r>
              <a:rPr kumimoji="1" lang="zh-CN" altLang="en-US" sz="2400" dirty="0"/>
              <a:t>   </a:t>
            </a:r>
            <a:r>
              <a:rPr kumimoji="1" lang="en-US" altLang="zh-CN" sz="2400" dirty="0"/>
              <a:t>A.</a:t>
            </a:r>
            <a:r>
              <a:rPr kumimoji="1" lang="zh-CN" altLang="en-US" sz="2400" dirty="0"/>
              <a:t>从就绪变为运行        </a:t>
            </a:r>
            <a:r>
              <a:rPr kumimoji="1" lang="en-US" altLang="zh-CN" sz="2400" dirty="0"/>
              <a:t>B.</a:t>
            </a:r>
            <a:r>
              <a:rPr kumimoji="1" lang="zh-CN" altLang="en-US" sz="2400" dirty="0"/>
              <a:t>从运行变为就绪 </a:t>
            </a:r>
            <a:endParaRPr kumimoji="1" lang="zh-CN" altLang="en-US" sz="2400" dirty="0"/>
          </a:p>
          <a:p>
            <a:pPr eaLnBrk="1" hangingPunct="1">
              <a:spcBef>
                <a:spcPct val="50000"/>
              </a:spcBef>
              <a:buClr>
                <a:schemeClr val="tx1"/>
              </a:buClr>
              <a:defRPr/>
            </a:pPr>
            <a:r>
              <a:rPr kumimoji="1" lang="zh-CN" altLang="en-US" sz="2400" dirty="0"/>
              <a:t>   </a:t>
            </a:r>
            <a:r>
              <a:rPr kumimoji="1" lang="en-US" altLang="zh-CN" sz="2400" dirty="0">
                <a:effectLst>
                  <a:outerShdw blurRad="38100" dist="38100" dir="2700000" algn="tl">
                    <a:srgbClr val="C0C0C0"/>
                  </a:outerShdw>
                </a:effectLst>
              </a:rPr>
              <a:t>C</a:t>
            </a:r>
            <a:r>
              <a:rPr kumimoji="1" lang="en-US" altLang="zh-CN" sz="2400" dirty="0"/>
              <a:t>.</a:t>
            </a:r>
            <a:r>
              <a:rPr kumimoji="1" lang="zh-CN" altLang="en-US" sz="2400" dirty="0"/>
              <a:t>从运行</a:t>
            </a:r>
            <a:r>
              <a:rPr kumimoji="1" lang="zh-CN" altLang="en-US" sz="2400" dirty="0" smtClean="0"/>
              <a:t>变为阻塞        </a:t>
            </a:r>
            <a:r>
              <a:rPr kumimoji="1" lang="en-US" altLang="zh-CN" sz="2400" dirty="0"/>
              <a:t>D.</a:t>
            </a:r>
            <a:r>
              <a:rPr kumimoji="1" lang="zh-CN" altLang="en-US" sz="2400" dirty="0" smtClean="0"/>
              <a:t>从阻塞变为</a:t>
            </a:r>
            <a:r>
              <a:rPr kumimoji="1" lang="zh-CN" altLang="en-US" sz="2400" dirty="0"/>
              <a:t>就绪  </a:t>
            </a:r>
            <a:endParaRPr kumimoji="1" lang="zh-CN" altLang="en-US" sz="2400" dirty="0"/>
          </a:p>
        </p:txBody>
      </p:sp>
      <p:sp>
        <p:nvSpPr>
          <p:cNvPr id="3" name="Rectangle 2"/>
          <p:cNvSpPr txBox="1">
            <a:spLocks noChangeArrowheads="1"/>
          </p:cNvSpPr>
          <p:nvPr/>
        </p:nvSpPr>
        <p:spPr bwMode="auto">
          <a:xfrm>
            <a:off x="2932139" y="12701"/>
            <a:ext cx="3368055" cy="89602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3.2 </a:t>
            </a:r>
            <a:r>
              <a:rPr lang="zh-CN" altLang="en-US" sz="4000" dirty="0" smtClean="0">
                <a:solidFill>
                  <a:srgbClr val="FF0000"/>
                </a:solidFill>
              </a:rPr>
              <a:t>进程概念</a:t>
            </a:r>
            <a:endParaRPr lang="zh-CN" altLang="en-US" sz="4000" dirty="0">
              <a:solidFill>
                <a:srgbClr val="FF0000"/>
              </a:solidFill>
            </a:endParaRPr>
          </a:p>
        </p:txBody>
      </p:sp>
      <p:sp>
        <p:nvSpPr>
          <p:cNvPr id="4" name="Rectangle 8"/>
          <p:cNvSpPr>
            <a:spLocks noChangeArrowheads="1"/>
          </p:cNvSpPr>
          <p:nvPr/>
        </p:nvSpPr>
        <p:spPr bwMode="auto">
          <a:xfrm>
            <a:off x="252413" y="636589"/>
            <a:ext cx="5327650" cy="862012"/>
          </a:xfrm>
          <a:prstGeom prst="rect">
            <a:avLst/>
          </a:prstGeom>
          <a:noFill/>
          <a:ln>
            <a:noFill/>
          </a:ln>
          <a:effectLst/>
        </p:spPr>
        <p:txBody>
          <a:bodyPr anchor="ctr"/>
          <a:lstStyle/>
          <a:p>
            <a:pPr>
              <a:spcBef>
                <a:spcPct val="0"/>
              </a:spcBef>
              <a:defRPr/>
            </a:pPr>
            <a:r>
              <a:rPr kumimoji="1" lang="en-US" altLang="zh-CN" sz="3200" dirty="0" smtClean="0">
                <a:solidFill>
                  <a:srgbClr val="0000FF"/>
                </a:solidFill>
              </a:rPr>
              <a:t>3.2.2</a:t>
            </a:r>
            <a:r>
              <a:rPr lang="en-US" altLang="zh-CN" sz="3200" dirty="0" smtClean="0">
                <a:solidFill>
                  <a:srgbClr val="0000FF"/>
                </a:solidFill>
                <a:effectLst>
                  <a:outerShdw blurRad="38100" dist="38100" dir="2700000" algn="tl">
                    <a:srgbClr val="C0C0C0"/>
                  </a:outerShdw>
                </a:effectLst>
                <a:latin typeface="+mn-ea"/>
                <a:ea typeface="+mn-ea"/>
              </a:rPr>
              <a:t> </a:t>
            </a:r>
            <a:r>
              <a:rPr lang="zh-CN" altLang="en-US" sz="3200" dirty="0" smtClean="0">
                <a:solidFill>
                  <a:srgbClr val="0000FF"/>
                </a:solidFill>
                <a:effectLst>
                  <a:outerShdw blurRad="38100" dist="38100" dir="2700000" algn="tl">
                    <a:srgbClr val="C0C0C0"/>
                  </a:outerShdw>
                </a:effectLst>
                <a:latin typeface="+mn-ea"/>
                <a:ea typeface="+mn-ea"/>
              </a:rPr>
              <a:t>进程状态及转换</a:t>
            </a:r>
            <a:endParaRPr lang="zh-CN" altLang="en-US" sz="3200" dirty="0">
              <a:solidFill>
                <a:srgbClr val="0000FF"/>
              </a:solidFill>
              <a:effectLst>
                <a:outerShdw blurRad="38100" dist="38100" dir="2700000" algn="tl">
                  <a:srgbClr val="C0C0C0"/>
                </a:outerShdw>
              </a:effectLst>
              <a:latin typeface="+mn-ea"/>
              <a:ea typeface="+mn-ea"/>
            </a:endParaRPr>
          </a:p>
        </p:txBody>
      </p:sp>
    </p:spTree>
  </p:cSld>
  <p:clrMapOvr>
    <a:masterClrMapping/>
  </p:clrMapOvr>
  <p:transition>
    <p:fade/>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2627784" y="44624"/>
            <a:ext cx="4104456" cy="523220"/>
          </a:xfrm>
          <a:prstGeom prst="rect">
            <a:avLst/>
          </a:prstGeom>
          <a:noFill/>
        </p:spPr>
        <p:txBody>
          <a:bodyPr wrap="square" rtlCol="0">
            <a:spAutoFit/>
          </a:bodyPr>
          <a:lstStyle/>
          <a:p>
            <a:r>
              <a:rPr lang="en-US" altLang="zh-CN" sz="2800" dirty="0" smtClean="0">
                <a:solidFill>
                  <a:srgbClr val="C00000"/>
                </a:solidFill>
              </a:rPr>
              <a:t>1. Linux</a:t>
            </a:r>
            <a:r>
              <a:rPr lang="zh-CN" altLang="en-US" sz="2800" dirty="0" smtClean="0">
                <a:solidFill>
                  <a:srgbClr val="C00000"/>
                </a:solidFill>
              </a:rPr>
              <a:t>调度器的发展</a:t>
            </a:r>
            <a:endParaRPr lang="zh-CN" altLang="en-US" sz="2800" dirty="0">
              <a:solidFill>
                <a:srgbClr val="C00000"/>
              </a:solidFill>
            </a:endParaRPr>
          </a:p>
        </p:txBody>
      </p:sp>
      <p:sp>
        <p:nvSpPr>
          <p:cNvPr id="6" name="矩形 5"/>
          <p:cNvSpPr/>
          <p:nvPr/>
        </p:nvSpPr>
        <p:spPr>
          <a:xfrm>
            <a:off x="467544" y="620689"/>
            <a:ext cx="3589444"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a:t>
            </a:r>
            <a:r>
              <a:rPr lang="zh-CN" altLang="en-US" sz="2400" dirty="0" smtClean="0">
                <a:solidFill>
                  <a:srgbClr val="7030A0"/>
                </a:solidFill>
              </a:rPr>
              <a:t>完全公平</a:t>
            </a:r>
            <a:r>
              <a:rPr lang="zh-CN" altLang="zh-CN" sz="2400" dirty="0" smtClean="0">
                <a:solidFill>
                  <a:srgbClr val="7030A0"/>
                </a:solidFill>
              </a:rPr>
              <a:t>调度器</a:t>
            </a:r>
            <a:r>
              <a:rPr lang="zh-CN" altLang="en-US" sz="2400" dirty="0" smtClean="0">
                <a:solidFill>
                  <a:srgbClr val="7030A0"/>
                </a:solidFill>
              </a:rPr>
              <a:t>：</a:t>
            </a:r>
            <a:r>
              <a:rPr lang="en-US" altLang="zh-CN" sz="2400" dirty="0" smtClean="0">
                <a:solidFill>
                  <a:srgbClr val="7030A0"/>
                </a:solidFill>
              </a:rPr>
              <a:t>CFS</a:t>
            </a:r>
            <a:endParaRPr lang="zh-CN" altLang="en-US" sz="2400" dirty="0">
              <a:solidFill>
                <a:srgbClr val="7030A0"/>
              </a:solidFill>
            </a:endParaRPr>
          </a:p>
        </p:txBody>
      </p:sp>
      <p:sp>
        <p:nvSpPr>
          <p:cNvPr id="1002498"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333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矩形 15"/>
          <p:cNvSpPr/>
          <p:nvPr/>
        </p:nvSpPr>
        <p:spPr>
          <a:xfrm>
            <a:off x="611560" y="1052737"/>
            <a:ext cx="4680520" cy="532453"/>
          </a:xfrm>
          <a:prstGeom prst="rect">
            <a:avLst/>
          </a:prstGeom>
        </p:spPr>
        <p:txBody>
          <a:bodyPr wrap="square">
            <a:spAutoFit/>
          </a:bodyPr>
          <a:lstStyle/>
          <a:p>
            <a:pPr>
              <a:lnSpc>
                <a:spcPct val="130000"/>
              </a:lnSpc>
              <a:buFont typeface="Wingdings" panose="05000000000000000000" pitchFamily="2" charset="2"/>
              <a:buChar char="l"/>
            </a:pPr>
            <a:r>
              <a:rPr lang="en-US" altLang="zh-CN" sz="2200" dirty="0" smtClean="0">
                <a:solidFill>
                  <a:srgbClr val="008AF2"/>
                </a:solidFill>
              </a:rPr>
              <a:t> CFS</a:t>
            </a:r>
            <a:r>
              <a:rPr lang="zh-CN" altLang="zh-CN" sz="2200" dirty="0" smtClean="0">
                <a:solidFill>
                  <a:srgbClr val="008AF2"/>
                </a:solidFill>
              </a:rPr>
              <a:t>调度器的相关数据结构</a:t>
            </a:r>
            <a:endParaRPr lang="en-US" altLang="zh-CN" sz="2200" dirty="0" smtClean="0">
              <a:solidFill>
                <a:srgbClr val="008AF2"/>
              </a:solidFill>
            </a:endParaRPr>
          </a:p>
        </p:txBody>
      </p:sp>
      <p:sp>
        <p:nvSpPr>
          <p:cNvPr id="112845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845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3357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 name="矩形 16"/>
          <p:cNvSpPr/>
          <p:nvPr/>
        </p:nvSpPr>
        <p:spPr>
          <a:xfrm>
            <a:off x="827584" y="1556792"/>
            <a:ext cx="3816424" cy="400110"/>
          </a:xfrm>
          <a:prstGeom prst="rect">
            <a:avLst/>
          </a:prstGeom>
        </p:spPr>
        <p:txBody>
          <a:bodyPr wrap="square">
            <a:spAutoFit/>
          </a:bodyPr>
          <a:lstStyle/>
          <a:p>
            <a:pPr>
              <a:buFont typeface="Wingdings" panose="05000000000000000000" pitchFamily="2" charset="2"/>
              <a:buChar char="Ø"/>
            </a:pPr>
            <a:r>
              <a:rPr lang="en-US" altLang="zh-CN" dirty="0" smtClean="0"/>
              <a:t> </a:t>
            </a:r>
            <a:r>
              <a:rPr lang="zh-CN" altLang="zh-CN" dirty="0" smtClean="0"/>
              <a:t>调度实体</a:t>
            </a:r>
            <a:r>
              <a:rPr lang="en-US" altLang="zh-CN" dirty="0" err="1" smtClean="0"/>
              <a:t>sched_entity</a:t>
            </a:r>
            <a:r>
              <a:rPr lang="en-US" altLang="zh-CN" dirty="0" smtClean="0"/>
              <a:t> </a:t>
            </a:r>
            <a:r>
              <a:rPr lang="zh-CN" altLang="en-US" dirty="0" smtClean="0"/>
              <a:t>：</a:t>
            </a:r>
            <a:endParaRPr lang="zh-CN" altLang="en-US" dirty="0"/>
          </a:p>
        </p:txBody>
      </p:sp>
      <p:sp>
        <p:nvSpPr>
          <p:cNvPr id="1133574" name="Rectangle 6"/>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 name="矩形 13"/>
          <p:cNvSpPr/>
          <p:nvPr/>
        </p:nvSpPr>
        <p:spPr>
          <a:xfrm>
            <a:off x="504056" y="2348880"/>
            <a:ext cx="8316416" cy="4031873"/>
          </a:xfrm>
          <a:prstGeom prst="rect">
            <a:avLst/>
          </a:prstGeom>
        </p:spPr>
        <p:txBody>
          <a:bodyPr wrap="square">
            <a:spAutoFit/>
          </a:bodyPr>
          <a:lstStyle/>
          <a:p>
            <a:r>
              <a:rPr lang="en-US" altLang="zh-CN" dirty="0" err="1" smtClean="0"/>
              <a:t>struct</a:t>
            </a:r>
            <a:r>
              <a:rPr lang="en-US" altLang="zh-CN" dirty="0" smtClean="0"/>
              <a:t> </a:t>
            </a:r>
            <a:r>
              <a:rPr lang="en-US" altLang="zh-CN" dirty="0" err="1" smtClean="0"/>
              <a:t>sched_entity</a:t>
            </a:r>
            <a:r>
              <a:rPr lang="en-US" altLang="zh-CN" dirty="0" smtClean="0"/>
              <a:t> {</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load_weight</a:t>
            </a:r>
            <a:r>
              <a:rPr lang="en-US" altLang="zh-CN" dirty="0" smtClean="0"/>
              <a:t>	load; /* </a:t>
            </a:r>
            <a:r>
              <a:rPr lang="zh-CN" altLang="zh-CN" dirty="0" smtClean="0"/>
              <a:t>进程权重结构</a:t>
            </a:r>
            <a:r>
              <a:rPr lang="zh-CN" altLang="en-US" dirty="0" smtClean="0"/>
              <a:t>：</a:t>
            </a:r>
            <a:r>
              <a:rPr lang="en-US" altLang="zh-CN" dirty="0" smtClean="0"/>
              <a:t>weight</a:t>
            </a:r>
            <a:r>
              <a:rPr lang="zh-CN" altLang="zh-CN" dirty="0" smtClean="0"/>
              <a:t>和</a:t>
            </a:r>
            <a:r>
              <a:rPr lang="en-US" altLang="zh-CN" dirty="0" err="1" smtClean="0"/>
              <a:t>inv_weight</a:t>
            </a:r>
            <a:r>
              <a:rPr lang="en-US" altLang="zh-CN" dirty="0" smtClean="0"/>
              <a:t> */</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rb_node</a:t>
            </a:r>
            <a:r>
              <a:rPr lang="en-US" altLang="zh-CN" dirty="0" smtClean="0"/>
              <a:t>	</a:t>
            </a:r>
            <a:r>
              <a:rPr lang="en-US" altLang="zh-CN" dirty="0" err="1" smtClean="0"/>
              <a:t>run_node</a:t>
            </a:r>
            <a:r>
              <a:rPr lang="en-US" altLang="zh-CN" dirty="0" smtClean="0"/>
              <a:t>;   /* </a:t>
            </a:r>
            <a:r>
              <a:rPr lang="zh-CN" altLang="zh-CN" dirty="0" smtClean="0"/>
              <a:t>在红黑树中的节点</a:t>
            </a:r>
            <a:r>
              <a:rPr lang="en-US" altLang="zh-CN" dirty="0" smtClean="0"/>
              <a:t> */</a:t>
            </a:r>
            <a:endParaRPr lang="zh-CN" altLang="zh-CN" dirty="0" smtClean="0"/>
          </a:p>
          <a:p>
            <a:r>
              <a:rPr lang="en-US" altLang="zh-CN" dirty="0" smtClean="0"/>
              <a:t>    unsigned </a:t>
            </a:r>
            <a:r>
              <a:rPr lang="en-US" altLang="zh-CN" dirty="0" err="1" smtClean="0"/>
              <a:t>int</a:t>
            </a:r>
            <a:r>
              <a:rPr lang="en-US" altLang="zh-CN" dirty="0" smtClean="0"/>
              <a:t>	    </a:t>
            </a:r>
            <a:r>
              <a:rPr lang="en-US" altLang="zh-CN" dirty="0" err="1" smtClean="0"/>
              <a:t>on_rq</a:t>
            </a:r>
            <a:r>
              <a:rPr lang="en-US" altLang="zh-CN" dirty="0" smtClean="0"/>
              <a:t>;  /* </a:t>
            </a:r>
            <a:r>
              <a:rPr lang="zh-CN" altLang="zh-CN" dirty="0" smtClean="0"/>
              <a:t>若进程在就绪队列中，则置为</a:t>
            </a:r>
            <a:r>
              <a:rPr lang="en-US" altLang="zh-CN" dirty="0" smtClean="0"/>
              <a:t>1 */</a:t>
            </a:r>
            <a:endParaRPr lang="zh-CN" altLang="zh-CN" dirty="0" smtClean="0"/>
          </a:p>
          <a:p>
            <a:r>
              <a:rPr lang="en-US" altLang="zh-CN" dirty="0" smtClean="0"/>
              <a:t>    u64	</a:t>
            </a:r>
            <a:r>
              <a:rPr lang="en-US" altLang="zh-CN" dirty="0" err="1" smtClean="0"/>
              <a:t>exec_start</a:t>
            </a:r>
            <a:r>
              <a:rPr lang="en-US" altLang="zh-CN" dirty="0" smtClean="0"/>
              <a:t>;   /* </a:t>
            </a:r>
            <a:r>
              <a:rPr lang="zh-CN" altLang="zh-CN" dirty="0" smtClean="0"/>
              <a:t>进程本次调入</a:t>
            </a:r>
            <a:r>
              <a:rPr lang="en-US" altLang="zh-CN" dirty="0" smtClean="0"/>
              <a:t>CPU</a:t>
            </a:r>
            <a:r>
              <a:rPr lang="zh-CN" altLang="zh-CN" dirty="0" smtClean="0"/>
              <a:t>执行的开始实际时间</a:t>
            </a:r>
            <a:r>
              <a:rPr lang="en-US" altLang="zh-CN" dirty="0" smtClean="0"/>
              <a:t> */</a:t>
            </a:r>
            <a:endParaRPr lang="zh-CN" altLang="zh-CN" dirty="0" smtClean="0"/>
          </a:p>
          <a:p>
            <a:r>
              <a:rPr lang="en-US" altLang="zh-CN" dirty="0" smtClean="0"/>
              <a:t>    u64	</a:t>
            </a:r>
            <a:r>
              <a:rPr lang="en-US" altLang="zh-CN" dirty="0" err="1" smtClean="0"/>
              <a:t>sum_exec_runtime</a:t>
            </a:r>
            <a:r>
              <a:rPr lang="en-US" altLang="zh-CN" dirty="0" smtClean="0"/>
              <a:t>;  /* </a:t>
            </a:r>
            <a:r>
              <a:rPr lang="zh-CN" altLang="zh-CN" dirty="0" smtClean="0"/>
              <a:t>进程总共执行的实际时间</a:t>
            </a:r>
            <a:r>
              <a:rPr lang="en-US" altLang="zh-CN" dirty="0" smtClean="0"/>
              <a:t> */</a:t>
            </a:r>
            <a:endParaRPr lang="zh-CN" altLang="zh-CN" dirty="0" smtClean="0"/>
          </a:p>
          <a:p>
            <a:r>
              <a:rPr lang="en-US" altLang="zh-CN" dirty="0" smtClean="0"/>
              <a:t>    u64	</a:t>
            </a:r>
            <a:r>
              <a:rPr lang="en-US" altLang="zh-CN" dirty="0" err="1" smtClean="0"/>
              <a:t>vruntime</a:t>
            </a:r>
            <a:r>
              <a:rPr lang="en-US" altLang="zh-CN" dirty="0" smtClean="0"/>
              <a:t>;    /* </a:t>
            </a:r>
            <a:r>
              <a:rPr lang="zh-CN" altLang="zh-CN" dirty="0" smtClean="0"/>
              <a:t>进程总共执行的虚拟时间</a:t>
            </a:r>
            <a:r>
              <a:rPr lang="en-US" altLang="zh-CN" dirty="0" smtClean="0"/>
              <a:t> */</a:t>
            </a:r>
            <a:endParaRPr lang="zh-CN" altLang="zh-CN" dirty="0" smtClean="0"/>
          </a:p>
          <a:p>
            <a:r>
              <a:rPr lang="en-US" altLang="zh-CN" dirty="0" smtClean="0"/>
              <a:t>    u64	</a:t>
            </a:r>
            <a:r>
              <a:rPr lang="en-US" altLang="zh-CN" dirty="0" err="1" smtClean="0"/>
              <a:t>prev_sum_exec_runtime</a:t>
            </a:r>
            <a:r>
              <a:rPr lang="en-US" altLang="zh-CN" dirty="0" smtClean="0"/>
              <a:t>;   /* </a:t>
            </a:r>
            <a:r>
              <a:rPr lang="zh-CN" altLang="zh-CN" dirty="0" smtClean="0"/>
              <a:t>进程前一次投入运行的总的执行时间</a:t>
            </a:r>
            <a:r>
              <a:rPr lang="en-US" altLang="zh-CN" dirty="0" smtClean="0"/>
              <a:t> */</a:t>
            </a:r>
            <a:endParaRPr lang="zh-CN" altLang="zh-CN" dirty="0" smtClean="0"/>
          </a:p>
          <a:p>
            <a:r>
              <a:rPr lang="en-US" altLang="zh-CN" dirty="0" smtClean="0"/>
              <a:t>    ......   </a:t>
            </a:r>
            <a:endParaRPr lang="zh-CN" altLang="zh-CN" dirty="0" smtClean="0"/>
          </a:p>
          <a:p>
            <a:r>
              <a:rPr lang="en-US" altLang="zh-CN" dirty="0" smtClean="0"/>
              <a:t>};  </a:t>
            </a:r>
            <a:endParaRPr lang="zh-CN" altLang="zh-CN" dirty="0"/>
          </a:p>
        </p:txBody>
      </p:sp>
      <p:cxnSp>
        <p:nvCxnSpPr>
          <p:cNvPr id="18" name="直接连接符 17"/>
          <p:cNvCxnSpPr/>
          <p:nvPr/>
        </p:nvCxnSpPr>
        <p:spPr bwMode="auto">
          <a:xfrm>
            <a:off x="1547664" y="3068960"/>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直接连接符 22"/>
          <p:cNvCxnSpPr/>
          <p:nvPr/>
        </p:nvCxnSpPr>
        <p:spPr bwMode="auto">
          <a:xfrm>
            <a:off x="2267744" y="3429000"/>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直接连接符 23"/>
          <p:cNvCxnSpPr/>
          <p:nvPr/>
        </p:nvCxnSpPr>
        <p:spPr bwMode="auto">
          <a:xfrm>
            <a:off x="1187624" y="3789040"/>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直接连接符 24"/>
          <p:cNvCxnSpPr/>
          <p:nvPr/>
        </p:nvCxnSpPr>
        <p:spPr bwMode="auto">
          <a:xfrm>
            <a:off x="827584" y="4149080"/>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直接连接符 25"/>
          <p:cNvCxnSpPr/>
          <p:nvPr/>
        </p:nvCxnSpPr>
        <p:spPr bwMode="auto">
          <a:xfrm>
            <a:off x="1475656" y="4509120"/>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直接连接符 26"/>
          <p:cNvCxnSpPr/>
          <p:nvPr/>
        </p:nvCxnSpPr>
        <p:spPr bwMode="auto">
          <a:xfrm>
            <a:off x="899592" y="4869160"/>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ox(i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ox(i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ox(i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ox(in)">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ox(in)">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2627784" y="44624"/>
            <a:ext cx="4104456" cy="523220"/>
          </a:xfrm>
          <a:prstGeom prst="rect">
            <a:avLst/>
          </a:prstGeom>
          <a:noFill/>
        </p:spPr>
        <p:txBody>
          <a:bodyPr wrap="square" rtlCol="0">
            <a:spAutoFit/>
          </a:bodyPr>
          <a:lstStyle/>
          <a:p>
            <a:r>
              <a:rPr lang="en-US" altLang="zh-CN" sz="2800" dirty="0" smtClean="0">
                <a:solidFill>
                  <a:srgbClr val="C00000"/>
                </a:solidFill>
              </a:rPr>
              <a:t>1. Linux</a:t>
            </a:r>
            <a:r>
              <a:rPr lang="zh-CN" altLang="en-US" sz="2800" dirty="0" smtClean="0">
                <a:solidFill>
                  <a:srgbClr val="C00000"/>
                </a:solidFill>
              </a:rPr>
              <a:t>调度器的发展</a:t>
            </a:r>
            <a:endParaRPr lang="zh-CN" altLang="en-US" sz="2800" dirty="0">
              <a:solidFill>
                <a:srgbClr val="C00000"/>
              </a:solidFill>
            </a:endParaRPr>
          </a:p>
        </p:txBody>
      </p:sp>
      <p:sp>
        <p:nvSpPr>
          <p:cNvPr id="6" name="矩形 5"/>
          <p:cNvSpPr/>
          <p:nvPr/>
        </p:nvSpPr>
        <p:spPr>
          <a:xfrm>
            <a:off x="467544" y="620689"/>
            <a:ext cx="3589444"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a:t>
            </a:r>
            <a:r>
              <a:rPr lang="zh-CN" altLang="en-US" sz="2400" dirty="0" smtClean="0">
                <a:solidFill>
                  <a:srgbClr val="7030A0"/>
                </a:solidFill>
              </a:rPr>
              <a:t>完全公平</a:t>
            </a:r>
            <a:r>
              <a:rPr lang="zh-CN" altLang="zh-CN" sz="2400" dirty="0" smtClean="0">
                <a:solidFill>
                  <a:srgbClr val="7030A0"/>
                </a:solidFill>
              </a:rPr>
              <a:t>调度器</a:t>
            </a:r>
            <a:r>
              <a:rPr lang="zh-CN" altLang="en-US" sz="2400" dirty="0" smtClean="0">
                <a:solidFill>
                  <a:srgbClr val="7030A0"/>
                </a:solidFill>
              </a:rPr>
              <a:t>：</a:t>
            </a:r>
            <a:r>
              <a:rPr lang="en-US" altLang="zh-CN" sz="2400" dirty="0" smtClean="0">
                <a:solidFill>
                  <a:srgbClr val="7030A0"/>
                </a:solidFill>
              </a:rPr>
              <a:t>CFS</a:t>
            </a:r>
            <a:endParaRPr lang="zh-CN" altLang="en-US" sz="2400" dirty="0">
              <a:solidFill>
                <a:srgbClr val="7030A0"/>
              </a:solidFill>
            </a:endParaRPr>
          </a:p>
        </p:txBody>
      </p:sp>
      <p:sp>
        <p:nvSpPr>
          <p:cNvPr id="1002498"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333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矩形 15"/>
          <p:cNvSpPr/>
          <p:nvPr/>
        </p:nvSpPr>
        <p:spPr>
          <a:xfrm>
            <a:off x="611560" y="1052737"/>
            <a:ext cx="4680520" cy="532453"/>
          </a:xfrm>
          <a:prstGeom prst="rect">
            <a:avLst/>
          </a:prstGeom>
        </p:spPr>
        <p:txBody>
          <a:bodyPr wrap="square">
            <a:spAutoFit/>
          </a:bodyPr>
          <a:lstStyle/>
          <a:p>
            <a:pPr>
              <a:lnSpc>
                <a:spcPct val="130000"/>
              </a:lnSpc>
              <a:buFont typeface="Wingdings" panose="05000000000000000000" pitchFamily="2" charset="2"/>
              <a:buChar char="l"/>
            </a:pPr>
            <a:r>
              <a:rPr lang="en-US" altLang="zh-CN" sz="2200" dirty="0" smtClean="0">
                <a:solidFill>
                  <a:srgbClr val="008AF2"/>
                </a:solidFill>
              </a:rPr>
              <a:t> CFS</a:t>
            </a:r>
            <a:r>
              <a:rPr lang="zh-CN" altLang="zh-CN" sz="2200" dirty="0" smtClean="0">
                <a:solidFill>
                  <a:srgbClr val="008AF2"/>
                </a:solidFill>
              </a:rPr>
              <a:t>调度器的相关数据结构</a:t>
            </a:r>
            <a:endParaRPr lang="en-US" altLang="zh-CN" sz="2200" dirty="0" smtClean="0">
              <a:solidFill>
                <a:srgbClr val="008AF2"/>
              </a:solidFill>
            </a:endParaRPr>
          </a:p>
        </p:txBody>
      </p:sp>
      <p:sp>
        <p:nvSpPr>
          <p:cNvPr id="112845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845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3357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 name="矩形 16"/>
          <p:cNvSpPr/>
          <p:nvPr/>
        </p:nvSpPr>
        <p:spPr>
          <a:xfrm>
            <a:off x="827584" y="1556792"/>
            <a:ext cx="5184576" cy="400110"/>
          </a:xfrm>
          <a:prstGeom prst="rect">
            <a:avLst/>
          </a:prstGeom>
        </p:spPr>
        <p:txBody>
          <a:bodyPr wrap="square">
            <a:spAutoFit/>
          </a:bodyPr>
          <a:lstStyle/>
          <a:p>
            <a:pPr>
              <a:buFont typeface="Wingdings" panose="05000000000000000000" pitchFamily="2" charset="2"/>
              <a:buChar char="Ø"/>
            </a:pPr>
            <a:r>
              <a:rPr lang="en-US" altLang="zh-CN" dirty="0" smtClean="0"/>
              <a:t> CFS</a:t>
            </a:r>
            <a:r>
              <a:rPr lang="zh-CN" altLang="zh-CN" dirty="0" smtClean="0"/>
              <a:t>就绪队列</a:t>
            </a:r>
            <a:r>
              <a:rPr lang="en-US" altLang="zh-CN" dirty="0" err="1" smtClean="0"/>
              <a:t>cfs_rq</a:t>
            </a:r>
            <a:r>
              <a:rPr lang="en-US" altLang="zh-CN" dirty="0" smtClean="0"/>
              <a:t> </a:t>
            </a:r>
            <a:r>
              <a:rPr lang="zh-CN" altLang="en-US" dirty="0" smtClean="0"/>
              <a:t>：部分字段</a:t>
            </a:r>
            <a:endParaRPr lang="zh-CN" altLang="en-US" dirty="0"/>
          </a:p>
        </p:txBody>
      </p:sp>
      <p:sp>
        <p:nvSpPr>
          <p:cNvPr id="1133574" name="Rectangle 6"/>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 name="矩形 14"/>
          <p:cNvSpPr/>
          <p:nvPr/>
        </p:nvSpPr>
        <p:spPr>
          <a:xfrm>
            <a:off x="179512" y="2021936"/>
            <a:ext cx="8892480" cy="4708981"/>
          </a:xfrm>
          <a:prstGeom prst="rect">
            <a:avLst/>
          </a:prstGeom>
        </p:spPr>
        <p:txBody>
          <a:bodyPr wrap="square">
            <a:spAutoFit/>
          </a:bodyPr>
          <a:lstStyle/>
          <a:p>
            <a:r>
              <a:rPr lang="en-US" altLang="zh-CN" dirty="0" err="1" smtClean="0"/>
              <a:t>struct</a:t>
            </a:r>
            <a:r>
              <a:rPr lang="en-US" altLang="zh-CN" dirty="0" smtClean="0"/>
              <a:t> </a:t>
            </a:r>
            <a:r>
              <a:rPr lang="en-US" altLang="zh-CN" dirty="0" err="1" smtClean="0"/>
              <a:t>cfs_rq</a:t>
            </a:r>
            <a:r>
              <a:rPr lang="en-US" altLang="zh-CN" dirty="0" smtClean="0"/>
              <a:t> {</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load_weight</a:t>
            </a:r>
            <a:r>
              <a:rPr lang="en-US" altLang="zh-CN" dirty="0" smtClean="0"/>
              <a:t> load;   /*</a:t>
            </a:r>
            <a:r>
              <a:rPr lang="zh-CN" altLang="zh-CN" dirty="0" smtClean="0"/>
              <a:t>就绪队列进程的总权重</a:t>
            </a:r>
            <a:r>
              <a:rPr lang="en-US" altLang="zh-CN" dirty="0" smtClean="0"/>
              <a:t> */</a:t>
            </a:r>
            <a:endParaRPr lang="zh-CN" altLang="zh-CN" dirty="0" smtClean="0"/>
          </a:p>
          <a:p>
            <a:r>
              <a:rPr lang="en-US" altLang="zh-CN" dirty="0" smtClean="0"/>
              <a:t>     unsigned long </a:t>
            </a:r>
            <a:r>
              <a:rPr lang="en-US" altLang="zh-CN" dirty="0" err="1" smtClean="0"/>
              <a:t>nr_running</a:t>
            </a:r>
            <a:r>
              <a:rPr lang="en-US" altLang="zh-CN" dirty="0" smtClean="0"/>
              <a:t>;     /*</a:t>
            </a:r>
            <a:r>
              <a:rPr lang="zh-CN" altLang="zh-CN" dirty="0" smtClean="0"/>
              <a:t>就绪队列中的进程数量</a:t>
            </a:r>
            <a:r>
              <a:rPr lang="en-US" altLang="zh-CN" dirty="0" smtClean="0"/>
              <a:t> */</a:t>
            </a:r>
            <a:endParaRPr lang="zh-CN" altLang="zh-CN" dirty="0" smtClean="0"/>
          </a:p>
          <a:p>
            <a:r>
              <a:rPr lang="en-US" altLang="zh-CN" dirty="0" smtClean="0"/>
              <a:t>     u64 </a:t>
            </a:r>
            <a:r>
              <a:rPr lang="en-US" altLang="zh-CN" dirty="0" err="1" smtClean="0"/>
              <a:t>exec_clock</a:t>
            </a:r>
            <a:r>
              <a:rPr lang="en-US" altLang="zh-CN" dirty="0" smtClean="0"/>
              <a:t>;     /*CPU</a:t>
            </a:r>
            <a:r>
              <a:rPr lang="zh-CN" altLang="zh-CN" dirty="0" smtClean="0"/>
              <a:t>实际执行总时间</a:t>
            </a:r>
            <a:r>
              <a:rPr lang="en-US" altLang="zh-CN" dirty="0" smtClean="0"/>
              <a:t>*/</a:t>
            </a:r>
            <a:endParaRPr lang="zh-CN" altLang="zh-CN" dirty="0" smtClean="0"/>
          </a:p>
          <a:p>
            <a:r>
              <a:rPr lang="en-US" altLang="zh-CN" dirty="0" smtClean="0"/>
              <a:t>     u64 </a:t>
            </a:r>
            <a:r>
              <a:rPr lang="en-US" altLang="zh-CN" dirty="0" err="1" smtClean="0"/>
              <a:t>min_vruntime</a:t>
            </a:r>
            <a:r>
              <a:rPr lang="en-US" altLang="zh-CN" dirty="0" smtClean="0"/>
              <a:t>;    /*</a:t>
            </a:r>
            <a:r>
              <a:rPr lang="zh-CN" altLang="zh-CN" dirty="0" smtClean="0"/>
              <a:t>为新进程或刚被唤醒的进程设置</a:t>
            </a:r>
            <a:r>
              <a:rPr lang="en-US" altLang="zh-CN" dirty="0" err="1" smtClean="0"/>
              <a:t>vruntime</a:t>
            </a:r>
            <a:r>
              <a:rPr lang="zh-CN" altLang="en-US" dirty="0" smtClean="0"/>
              <a:t>*</a:t>
            </a:r>
            <a:r>
              <a:rPr lang="en-US" altLang="zh-CN" dirty="0" smtClean="0"/>
              <a:t>/</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rb_root</a:t>
            </a:r>
            <a:r>
              <a:rPr lang="en-US" altLang="zh-CN" dirty="0" smtClean="0"/>
              <a:t> </a:t>
            </a:r>
            <a:r>
              <a:rPr lang="en-US" altLang="zh-CN" dirty="0" err="1" smtClean="0"/>
              <a:t>tasks_timeline</a:t>
            </a:r>
            <a:r>
              <a:rPr lang="en-US" altLang="zh-CN" dirty="0" smtClean="0"/>
              <a:t>;   /*</a:t>
            </a:r>
            <a:r>
              <a:rPr lang="zh-CN" altLang="zh-CN" dirty="0" smtClean="0"/>
              <a:t>红黑树的根节点</a:t>
            </a:r>
            <a:r>
              <a:rPr lang="en-US" altLang="zh-CN" dirty="0" smtClean="0"/>
              <a:t>*/</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rb_node</a:t>
            </a:r>
            <a:r>
              <a:rPr lang="en-US" altLang="zh-CN" dirty="0" smtClean="0"/>
              <a:t> *</a:t>
            </a:r>
            <a:r>
              <a:rPr lang="en-US" altLang="zh-CN" dirty="0" err="1" smtClean="0"/>
              <a:t>rb_leftmost</a:t>
            </a:r>
            <a:r>
              <a:rPr lang="en-US" altLang="zh-CN" dirty="0" smtClean="0"/>
              <a:t>;   /*</a:t>
            </a:r>
            <a:r>
              <a:rPr lang="zh-CN" altLang="zh-CN" dirty="0" smtClean="0"/>
              <a:t>红黑树中最左边的节点，即下一个被调度进程</a:t>
            </a:r>
            <a:r>
              <a:rPr lang="en-US" altLang="zh-CN" dirty="0" smtClean="0"/>
              <a:t>*/</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rb_node</a:t>
            </a:r>
            <a:r>
              <a:rPr lang="en-US" altLang="zh-CN" dirty="0" smtClean="0"/>
              <a:t> *</a:t>
            </a:r>
            <a:r>
              <a:rPr lang="en-US" altLang="zh-CN" dirty="0" err="1" smtClean="0"/>
              <a:t>rb_load_balance_curr</a:t>
            </a:r>
            <a:r>
              <a:rPr lang="en-US" altLang="zh-CN" dirty="0" smtClean="0"/>
              <a:t>;   /*</a:t>
            </a:r>
            <a:r>
              <a:rPr lang="zh-CN" altLang="zh-CN" dirty="0" smtClean="0"/>
              <a:t>负载平衡的下一个被调度进程节点</a:t>
            </a:r>
            <a:r>
              <a:rPr lang="en-US" altLang="zh-CN" dirty="0" smtClean="0"/>
              <a:t>*/</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sched_entity</a:t>
            </a:r>
            <a:r>
              <a:rPr lang="en-US" altLang="zh-CN" dirty="0" smtClean="0"/>
              <a:t> *</a:t>
            </a:r>
            <a:r>
              <a:rPr lang="en-US" altLang="zh-CN" dirty="0" err="1" smtClean="0"/>
              <a:t>curr</a:t>
            </a:r>
            <a:r>
              <a:rPr lang="en-US" altLang="zh-CN" dirty="0" smtClean="0"/>
              <a:t>;   /*</a:t>
            </a:r>
            <a:r>
              <a:rPr lang="zh-CN" altLang="zh-CN" dirty="0" smtClean="0"/>
              <a:t>当前正在</a:t>
            </a:r>
            <a:r>
              <a:rPr lang="en-US" altLang="zh-CN" dirty="0" smtClean="0"/>
              <a:t>CPU</a:t>
            </a:r>
            <a:r>
              <a:rPr lang="zh-CN" altLang="zh-CN" dirty="0" smtClean="0"/>
              <a:t>上运行的进程的调度实体</a:t>
            </a:r>
            <a:r>
              <a:rPr lang="en-US" altLang="zh-CN" dirty="0" smtClean="0"/>
              <a:t>*/</a:t>
            </a:r>
            <a:endParaRPr lang="zh-CN" altLang="zh-CN" dirty="0" smtClean="0"/>
          </a:p>
          <a:p>
            <a:r>
              <a:rPr lang="en-US" altLang="zh-CN" dirty="0" smtClean="0"/>
              <a:t>     unsigned long </a:t>
            </a:r>
            <a:r>
              <a:rPr lang="en-US" altLang="zh-CN" dirty="0" err="1" smtClean="0"/>
              <a:t>nr_spread_over</a:t>
            </a:r>
            <a:r>
              <a:rPr lang="en-US" altLang="zh-CN" dirty="0" smtClean="0"/>
              <a:t>;</a:t>
            </a:r>
            <a:endParaRPr lang="en-US" altLang="zh-CN" dirty="0" smtClean="0"/>
          </a:p>
          <a:p>
            <a:r>
              <a:rPr lang="en-US" altLang="zh-CN" dirty="0" smtClean="0"/>
              <a:t>}</a:t>
            </a:r>
            <a:r>
              <a:rPr lang="zh-CN" altLang="en-US" dirty="0" smtClean="0"/>
              <a:t>；</a:t>
            </a:r>
            <a:endParaRPr lang="zh-CN" altLang="zh-CN" dirty="0"/>
          </a:p>
        </p:txBody>
      </p:sp>
      <p:cxnSp>
        <p:nvCxnSpPr>
          <p:cNvPr id="14" name="直接连接符 13"/>
          <p:cNvCxnSpPr/>
          <p:nvPr/>
        </p:nvCxnSpPr>
        <p:spPr bwMode="auto">
          <a:xfrm>
            <a:off x="1331640" y="2780928"/>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直接连接符 17"/>
          <p:cNvCxnSpPr/>
          <p:nvPr/>
        </p:nvCxnSpPr>
        <p:spPr bwMode="auto">
          <a:xfrm>
            <a:off x="1403648" y="3140968"/>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直接连接符 18"/>
          <p:cNvCxnSpPr/>
          <p:nvPr/>
        </p:nvCxnSpPr>
        <p:spPr bwMode="auto">
          <a:xfrm>
            <a:off x="611560" y="3429000"/>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直接连接符 19"/>
          <p:cNvCxnSpPr/>
          <p:nvPr/>
        </p:nvCxnSpPr>
        <p:spPr bwMode="auto">
          <a:xfrm>
            <a:off x="611560" y="3789040"/>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直接连接符 20"/>
          <p:cNvCxnSpPr/>
          <p:nvPr/>
        </p:nvCxnSpPr>
        <p:spPr bwMode="auto">
          <a:xfrm>
            <a:off x="1763688" y="4221088"/>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直接连接符 21"/>
          <p:cNvCxnSpPr/>
          <p:nvPr/>
        </p:nvCxnSpPr>
        <p:spPr bwMode="auto">
          <a:xfrm>
            <a:off x="1691680" y="4581128"/>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直接连接符 22"/>
          <p:cNvCxnSpPr/>
          <p:nvPr/>
        </p:nvCxnSpPr>
        <p:spPr bwMode="auto">
          <a:xfrm>
            <a:off x="1331640" y="5877272"/>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ox(i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ox(i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ox(i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in)">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矩形 5"/>
          <p:cNvSpPr/>
          <p:nvPr/>
        </p:nvSpPr>
        <p:spPr>
          <a:xfrm>
            <a:off x="2699792" y="87016"/>
            <a:ext cx="3589444"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a:t>
            </a:r>
            <a:r>
              <a:rPr lang="zh-CN" altLang="en-US" sz="2400" dirty="0" smtClean="0">
                <a:solidFill>
                  <a:srgbClr val="7030A0"/>
                </a:solidFill>
              </a:rPr>
              <a:t>完全公平</a:t>
            </a:r>
            <a:r>
              <a:rPr lang="zh-CN" altLang="zh-CN" sz="2400" dirty="0" smtClean="0">
                <a:solidFill>
                  <a:srgbClr val="7030A0"/>
                </a:solidFill>
              </a:rPr>
              <a:t>调度器</a:t>
            </a:r>
            <a:r>
              <a:rPr lang="zh-CN" altLang="en-US" sz="2400" dirty="0" smtClean="0">
                <a:solidFill>
                  <a:srgbClr val="7030A0"/>
                </a:solidFill>
              </a:rPr>
              <a:t>：</a:t>
            </a:r>
            <a:r>
              <a:rPr lang="en-US" altLang="zh-CN" sz="2400" dirty="0" smtClean="0">
                <a:solidFill>
                  <a:srgbClr val="7030A0"/>
                </a:solidFill>
              </a:rPr>
              <a:t>CFS</a:t>
            </a:r>
            <a:endParaRPr lang="zh-CN" altLang="en-US" sz="2400" dirty="0">
              <a:solidFill>
                <a:srgbClr val="7030A0"/>
              </a:solidFill>
            </a:endParaRPr>
          </a:p>
        </p:txBody>
      </p:sp>
      <p:sp>
        <p:nvSpPr>
          <p:cNvPr id="1002498"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333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矩形 15"/>
          <p:cNvSpPr/>
          <p:nvPr/>
        </p:nvSpPr>
        <p:spPr>
          <a:xfrm>
            <a:off x="539552" y="592292"/>
            <a:ext cx="4680520" cy="532453"/>
          </a:xfrm>
          <a:prstGeom prst="rect">
            <a:avLst/>
          </a:prstGeom>
        </p:spPr>
        <p:txBody>
          <a:bodyPr wrap="square">
            <a:spAutoFit/>
          </a:bodyPr>
          <a:lstStyle/>
          <a:p>
            <a:pPr>
              <a:lnSpc>
                <a:spcPct val="130000"/>
              </a:lnSpc>
              <a:buFont typeface="Wingdings" panose="05000000000000000000" pitchFamily="2" charset="2"/>
              <a:buChar char="l"/>
            </a:pPr>
            <a:r>
              <a:rPr lang="en-US" altLang="zh-CN" sz="2200" dirty="0" smtClean="0">
                <a:solidFill>
                  <a:srgbClr val="008AF2"/>
                </a:solidFill>
              </a:rPr>
              <a:t> CFS</a:t>
            </a:r>
            <a:r>
              <a:rPr lang="zh-CN" altLang="zh-CN" sz="2200" dirty="0" smtClean="0">
                <a:solidFill>
                  <a:srgbClr val="008AF2"/>
                </a:solidFill>
              </a:rPr>
              <a:t>调度器的相关数据结构</a:t>
            </a:r>
            <a:endParaRPr lang="en-US" altLang="zh-CN" sz="2200" dirty="0" smtClean="0">
              <a:solidFill>
                <a:srgbClr val="008AF2"/>
              </a:solidFill>
            </a:endParaRPr>
          </a:p>
        </p:txBody>
      </p:sp>
      <p:sp>
        <p:nvSpPr>
          <p:cNvPr id="112845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845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3357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 name="矩形 16"/>
          <p:cNvSpPr/>
          <p:nvPr/>
        </p:nvSpPr>
        <p:spPr>
          <a:xfrm>
            <a:off x="755576" y="1124744"/>
            <a:ext cx="4680520" cy="400110"/>
          </a:xfrm>
          <a:prstGeom prst="rect">
            <a:avLst/>
          </a:prstGeom>
        </p:spPr>
        <p:txBody>
          <a:bodyPr wrap="square">
            <a:spAutoFit/>
          </a:bodyPr>
          <a:lstStyle/>
          <a:p>
            <a:pPr>
              <a:buFont typeface="Wingdings" panose="05000000000000000000" pitchFamily="2" charset="2"/>
              <a:buChar char="Ø"/>
            </a:pPr>
            <a:r>
              <a:rPr lang="en-US" altLang="zh-CN" dirty="0" smtClean="0">
                <a:solidFill>
                  <a:schemeClr val="accent1"/>
                </a:solidFill>
              </a:rPr>
              <a:t> CPU</a:t>
            </a:r>
            <a:r>
              <a:rPr lang="zh-CN" altLang="zh-CN" dirty="0" smtClean="0">
                <a:solidFill>
                  <a:schemeClr val="accent1"/>
                </a:solidFill>
              </a:rPr>
              <a:t>就绪队列</a:t>
            </a:r>
            <a:r>
              <a:rPr lang="en-US" altLang="zh-CN" dirty="0" err="1" smtClean="0">
                <a:solidFill>
                  <a:schemeClr val="accent1"/>
                </a:solidFill>
              </a:rPr>
              <a:t>rq</a:t>
            </a:r>
            <a:r>
              <a:rPr lang="en-US" altLang="zh-CN" dirty="0" smtClean="0">
                <a:solidFill>
                  <a:schemeClr val="accent1"/>
                </a:solidFill>
              </a:rPr>
              <a:t> </a:t>
            </a:r>
            <a:r>
              <a:rPr lang="zh-CN" altLang="en-US" dirty="0" smtClean="0">
                <a:solidFill>
                  <a:schemeClr val="accent1"/>
                </a:solidFill>
              </a:rPr>
              <a:t>：部分字段</a:t>
            </a:r>
            <a:endParaRPr lang="zh-CN" altLang="en-US" dirty="0">
              <a:solidFill>
                <a:schemeClr val="accent1"/>
              </a:solidFill>
            </a:endParaRPr>
          </a:p>
        </p:txBody>
      </p:sp>
      <p:sp>
        <p:nvSpPr>
          <p:cNvPr id="1133574" name="Rectangle 6"/>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 name="矩形 13"/>
          <p:cNvSpPr/>
          <p:nvPr/>
        </p:nvSpPr>
        <p:spPr>
          <a:xfrm>
            <a:off x="251520" y="1556792"/>
            <a:ext cx="8748464" cy="5201424"/>
          </a:xfrm>
          <a:prstGeom prst="rect">
            <a:avLst/>
          </a:prstGeom>
        </p:spPr>
        <p:txBody>
          <a:bodyPr wrap="square">
            <a:spAutoFit/>
          </a:bodyPr>
          <a:lstStyle/>
          <a:p>
            <a:r>
              <a:rPr lang="en-US" altLang="zh-CN" dirty="0" err="1" smtClean="0"/>
              <a:t>struct</a:t>
            </a:r>
            <a:r>
              <a:rPr lang="en-US" altLang="zh-CN" dirty="0" smtClean="0"/>
              <a:t> </a:t>
            </a:r>
            <a:r>
              <a:rPr lang="en-US" altLang="zh-CN" dirty="0" err="1" smtClean="0"/>
              <a:t>rq</a:t>
            </a:r>
            <a:r>
              <a:rPr lang="en-US" altLang="zh-CN" dirty="0" smtClean="0"/>
              <a:t> {</a:t>
            </a:r>
            <a:endParaRPr lang="zh-CN" altLang="zh-CN" dirty="0" smtClean="0"/>
          </a:p>
          <a:p>
            <a:r>
              <a:rPr lang="en-US" altLang="zh-CN" dirty="0" smtClean="0"/>
              <a:t>     </a:t>
            </a:r>
            <a:r>
              <a:rPr lang="en-US" altLang="zh-CN" dirty="0" err="1" smtClean="0"/>
              <a:t>spinlock_t</a:t>
            </a:r>
            <a:r>
              <a:rPr lang="en-US" altLang="zh-CN" dirty="0" smtClean="0"/>
              <a:t> lock;   /* </a:t>
            </a:r>
            <a:r>
              <a:rPr lang="zh-CN" altLang="zh-CN" dirty="0" smtClean="0"/>
              <a:t>就绪队列的自旋锁</a:t>
            </a:r>
            <a:r>
              <a:rPr lang="en-US" altLang="zh-CN" dirty="0" smtClean="0"/>
              <a:t> */</a:t>
            </a:r>
            <a:endParaRPr lang="zh-CN" altLang="zh-CN" dirty="0" smtClean="0"/>
          </a:p>
          <a:p>
            <a:r>
              <a:rPr lang="en-US" altLang="zh-CN" dirty="0" smtClean="0"/>
              <a:t>     unsigned long </a:t>
            </a:r>
            <a:r>
              <a:rPr lang="en-US" altLang="zh-CN" dirty="0" err="1" smtClean="0"/>
              <a:t>nr_running</a:t>
            </a:r>
            <a:r>
              <a:rPr lang="en-US" altLang="zh-CN" dirty="0" smtClean="0"/>
              <a:t>;    /* </a:t>
            </a:r>
            <a:r>
              <a:rPr lang="zh-CN" altLang="zh-CN" dirty="0" smtClean="0"/>
              <a:t>就绪队列中的进程总数</a:t>
            </a:r>
            <a:r>
              <a:rPr lang="en-US" altLang="zh-CN" dirty="0" smtClean="0"/>
              <a:t>*/</a:t>
            </a:r>
            <a:endParaRPr lang="zh-CN" altLang="zh-CN" dirty="0" smtClean="0"/>
          </a:p>
          <a:p>
            <a:r>
              <a:rPr lang="en-US" altLang="zh-CN" dirty="0" smtClean="0"/>
              <a:t>     unsigned char </a:t>
            </a:r>
            <a:r>
              <a:rPr lang="en-US" altLang="zh-CN" dirty="0" err="1" smtClean="0"/>
              <a:t>idle_at_tick</a:t>
            </a:r>
            <a:r>
              <a:rPr lang="en-US" altLang="zh-CN" dirty="0" smtClean="0"/>
              <a:t>;   /* </a:t>
            </a:r>
            <a:r>
              <a:rPr lang="zh-CN" altLang="zh-CN" dirty="0" smtClean="0"/>
              <a:t>当前</a:t>
            </a:r>
            <a:r>
              <a:rPr lang="en-US" altLang="zh-CN" dirty="0" smtClean="0"/>
              <a:t>CPU</a:t>
            </a:r>
            <a:r>
              <a:rPr lang="zh-CN" altLang="zh-CN" dirty="0" smtClean="0"/>
              <a:t>是否处于空闲状态</a:t>
            </a:r>
            <a:r>
              <a:rPr lang="en-US" altLang="zh-CN" dirty="0" smtClean="0"/>
              <a:t> */</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load_weight</a:t>
            </a:r>
            <a:r>
              <a:rPr lang="en-US" altLang="zh-CN" dirty="0" smtClean="0"/>
              <a:t> load;   /* </a:t>
            </a:r>
            <a:r>
              <a:rPr lang="zh-CN" altLang="zh-CN" dirty="0" smtClean="0"/>
              <a:t>就绪队列总权重</a:t>
            </a:r>
            <a:r>
              <a:rPr lang="en-US" altLang="zh-CN" dirty="0" smtClean="0"/>
              <a:t> */</a:t>
            </a:r>
            <a:endParaRPr lang="zh-CN" altLang="zh-CN" dirty="0" smtClean="0"/>
          </a:p>
          <a:p>
            <a:r>
              <a:rPr lang="en-US" altLang="zh-CN" dirty="0" smtClean="0"/>
              <a:t>     u64 </a:t>
            </a:r>
            <a:r>
              <a:rPr lang="en-US" altLang="zh-CN" dirty="0" err="1" smtClean="0"/>
              <a:t>nr_switches</a:t>
            </a:r>
            <a:r>
              <a:rPr lang="en-US" altLang="zh-CN" dirty="0" smtClean="0"/>
              <a:t>;   /* </a:t>
            </a:r>
            <a:r>
              <a:rPr lang="zh-CN" altLang="zh-CN" dirty="0" smtClean="0"/>
              <a:t>该</a:t>
            </a:r>
            <a:r>
              <a:rPr lang="en-US" altLang="zh-CN" dirty="0" smtClean="0"/>
              <a:t>CPU</a:t>
            </a:r>
            <a:r>
              <a:rPr lang="zh-CN" altLang="zh-CN" dirty="0" smtClean="0"/>
              <a:t>进程切换次数</a:t>
            </a:r>
            <a:r>
              <a:rPr lang="en-US" altLang="zh-CN" dirty="0" smtClean="0"/>
              <a:t> */</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cfs_rq</a:t>
            </a:r>
            <a:r>
              <a:rPr lang="en-US" altLang="zh-CN" dirty="0" smtClean="0"/>
              <a:t> </a:t>
            </a:r>
            <a:r>
              <a:rPr lang="en-US" altLang="zh-CN" dirty="0" err="1" smtClean="0"/>
              <a:t>cfs</a:t>
            </a:r>
            <a:r>
              <a:rPr lang="en-US" altLang="zh-CN" dirty="0" smtClean="0"/>
              <a:t>;   /* </a:t>
            </a:r>
            <a:r>
              <a:rPr lang="zh-CN" altLang="zh-CN" dirty="0" smtClean="0"/>
              <a:t>该</a:t>
            </a:r>
            <a:r>
              <a:rPr lang="en-US" altLang="zh-CN" dirty="0" smtClean="0"/>
              <a:t>CPU</a:t>
            </a:r>
            <a:r>
              <a:rPr lang="zh-CN" altLang="zh-CN" dirty="0" smtClean="0"/>
              <a:t>的</a:t>
            </a:r>
            <a:r>
              <a:rPr lang="en-US" altLang="zh-CN" dirty="0" smtClean="0"/>
              <a:t>CFS</a:t>
            </a:r>
            <a:r>
              <a:rPr lang="zh-CN" altLang="zh-CN" dirty="0" smtClean="0"/>
              <a:t>调度器的就绪队列</a:t>
            </a:r>
            <a:r>
              <a:rPr lang="en-US" altLang="zh-CN" dirty="0" smtClean="0"/>
              <a:t> */</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rt_rq</a:t>
            </a:r>
            <a:r>
              <a:rPr lang="en-US" altLang="zh-CN" dirty="0" smtClean="0"/>
              <a:t> </a:t>
            </a:r>
            <a:r>
              <a:rPr lang="en-US" altLang="zh-CN" dirty="0" err="1" smtClean="0"/>
              <a:t>rt</a:t>
            </a:r>
            <a:r>
              <a:rPr lang="en-US" altLang="zh-CN" dirty="0" smtClean="0"/>
              <a:t>;   /* </a:t>
            </a:r>
            <a:r>
              <a:rPr lang="zh-CN" altLang="zh-CN" dirty="0" smtClean="0"/>
              <a:t>该</a:t>
            </a:r>
            <a:r>
              <a:rPr lang="en-US" altLang="zh-CN" dirty="0" smtClean="0"/>
              <a:t>CPU</a:t>
            </a:r>
            <a:r>
              <a:rPr lang="zh-CN" altLang="zh-CN" dirty="0" smtClean="0"/>
              <a:t>的实时进程就绪队列</a:t>
            </a:r>
            <a:r>
              <a:rPr lang="en-US" altLang="zh-CN" dirty="0" smtClean="0"/>
              <a:t> */</a:t>
            </a:r>
            <a:endParaRPr lang="zh-CN" altLang="zh-CN" dirty="0" smtClean="0"/>
          </a:p>
          <a:p>
            <a:r>
              <a:rPr lang="en-US" altLang="zh-CN" dirty="0" smtClean="0"/>
              <a:t>     unsigned long </a:t>
            </a:r>
            <a:r>
              <a:rPr lang="en-US" altLang="zh-CN" dirty="0" err="1" smtClean="0"/>
              <a:t>nr_uninterruptible</a:t>
            </a:r>
            <a:r>
              <a:rPr lang="en-US" altLang="zh-CN" dirty="0" smtClean="0"/>
              <a:t>; /* </a:t>
            </a:r>
            <a:r>
              <a:rPr lang="zh-CN" altLang="zh-CN" dirty="0" smtClean="0"/>
              <a:t>该</a:t>
            </a:r>
            <a:r>
              <a:rPr lang="en-US" altLang="zh-CN" dirty="0" smtClean="0"/>
              <a:t>CPU</a:t>
            </a:r>
            <a:r>
              <a:rPr lang="zh-CN" altLang="zh-CN" dirty="0" smtClean="0"/>
              <a:t>上可中断睡眠的进程数</a:t>
            </a:r>
            <a:r>
              <a:rPr lang="en-US" altLang="zh-CN" dirty="0" smtClean="0"/>
              <a:t> */</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task_struct</a:t>
            </a:r>
            <a:r>
              <a:rPr lang="en-US" altLang="zh-CN" dirty="0" smtClean="0"/>
              <a:t> *</a:t>
            </a:r>
            <a:r>
              <a:rPr lang="en-US" altLang="zh-CN" dirty="0" err="1" smtClean="0"/>
              <a:t>curr</a:t>
            </a:r>
            <a:r>
              <a:rPr lang="en-US" altLang="zh-CN" dirty="0" smtClean="0"/>
              <a:t>, *idle;  </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mm_struct</a:t>
            </a:r>
            <a:r>
              <a:rPr lang="en-US" altLang="zh-CN" dirty="0" smtClean="0"/>
              <a:t> *</a:t>
            </a:r>
            <a:r>
              <a:rPr lang="en-US" altLang="zh-CN" dirty="0" err="1" smtClean="0"/>
              <a:t>prev_mm</a:t>
            </a:r>
            <a:r>
              <a:rPr lang="en-US" altLang="zh-CN" dirty="0" smtClean="0"/>
              <a:t>;  /*</a:t>
            </a:r>
            <a:r>
              <a:rPr lang="zh-CN" altLang="zh-CN" dirty="0" smtClean="0"/>
              <a:t>该</a:t>
            </a:r>
            <a:r>
              <a:rPr lang="en-US" altLang="zh-CN" dirty="0" smtClean="0"/>
              <a:t>CPU</a:t>
            </a:r>
            <a:r>
              <a:rPr lang="zh-CN" altLang="zh-CN" dirty="0" smtClean="0"/>
              <a:t>上最后运行进程的</a:t>
            </a:r>
            <a:r>
              <a:rPr lang="en-US" altLang="zh-CN" dirty="0" err="1" smtClean="0"/>
              <a:t>mm_struct</a:t>
            </a:r>
            <a:r>
              <a:rPr lang="en-US" altLang="zh-CN" dirty="0" smtClean="0"/>
              <a:t> */</a:t>
            </a:r>
            <a:endParaRPr lang="zh-CN" altLang="zh-CN" dirty="0" smtClean="0"/>
          </a:p>
          <a:p>
            <a:r>
              <a:rPr lang="en-US" altLang="zh-CN" dirty="0" smtClean="0"/>
              <a:t>     </a:t>
            </a:r>
            <a:r>
              <a:rPr lang="en-US" altLang="zh-CN" dirty="0" err="1" smtClean="0"/>
              <a:t>int</a:t>
            </a:r>
            <a:r>
              <a:rPr lang="en-US" altLang="zh-CN" dirty="0" smtClean="0"/>
              <a:t> </a:t>
            </a:r>
            <a:r>
              <a:rPr lang="en-US" altLang="zh-CN" dirty="0" err="1" smtClean="0"/>
              <a:t>cpu</a:t>
            </a:r>
            <a:r>
              <a:rPr lang="en-US" altLang="zh-CN" dirty="0" smtClean="0"/>
              <a:t>;    /*</a:t>
            </a:r>
            <a:r>
              <a:rPr lang="zh-CN" altLang="zh-CN" dirty="0" smtClean="0"/>
              <a:t>本就绪队列对应的</a:t>
            </a:r>
            <a:r>
              <a:rPr lang="en-US" altLang="zh-CN" dirty="0" smtClean="0"/>
              <a:t>CPU */ </a:t>
            </a:r>
            <a:endParaRPr lang="zh-CN" altLang="zh-CN" dirty="0" smtClean="0"/>
          </a:p>
          <a:p>
            <a:r>
              <a:rPr lang="en-US" altLang="zh-CN" dirty="0" smtClean="0"/>
              <a:t>  </a:t>
            </a:r>
            <a:r>
              <a:rPr lang="zh-CN" altLang="zh-CN" dirty="0" smtClean="0"/>
              <a:t>…</a:t>
            </a:r>
            <a:r>
              <a:rPr lang="en-US" altLang="zh-CN" dirty="0" smtClean="0"/>
              <a:t>  </a:t>
            </a:r>
            <a:endParaRPr lang="zh-CN" altLang="zh-CN" dirty="0" smtClean="0"/>
          </a:p>
          <a:p>
            <a:r>
              <a:rPr lang="en-US" altLang="zh-CN" dirty="0" smtClean="0"/>
              <a:t>}</a:t>
            </a:r>
            <a:endParaRPr lang="zh-CN" altLang="zh-CN" dirty="0"/>
          </a:p>
        </p:txBody>
      </p:sp>
      <p:cxnSp>
        <p:nvCxnSpPr>
          <p:cNvPr id="13" name="直接连接符 12"/>
          <p:cNvCxnSpPr/>
          <p:nvPr/>
        </p:nvCxnSpPr>
        <p:spPr bwMode="auto">
          <a:xfrm>
            <a:off x="539552" y="2276872"/>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直接连接符 14"/>
          <p:cNvCxnSpPr/>
          <p:nvPr/>
        </p:nvCxnSpPr>
        <p:spPr bwMode="auto">
          <a:xfrm>
            <a:off x="1619672" y="2636912"/>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直接连接符 17"/>
          <p:cNvCxnSpPr/>
          <p:nvPr/>
        </p:nvCxnSpPr>
        <p:spPr bwMode="auto">
          <a:xfrm>
            <a:off x="1331640" y="3356992"/>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直接连接符 18"/>
          <p:cNvCxnSpPr/>
          <p:nvPr/>
        </p:nvCxnSpPr>
        <p:spPr bwMode="auto">
          <a:xfrm>
            <a:off x="611560" y="4149080"/>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直接连接符 19"/>
          <p:cNvCxnSpPr/>
          <p:nvPr/>
        </p:nvCxnSpPr>
        <p:spPr bwMode="auto">
          <a:xfrm>
            <a:off x="539552" y="4509120"/>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直接连接符 20"/>
          <p:cNvCxnSpPr/>
          <p:nvPr/>
        </p:nvCxnSpPr>
        <p:spPr bwMode="auto">
          <a:xfrm>
            <a:off x="1763688" y="5229200"/>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直接连接符 21"/>
          <p:cNvCxnSpPr/>
          <p:nvPr/>
        </p:nvCxnSpPr>
        <p:spPr bwMode="auto">
          <a:xfrm>
            <a:off x="611560" y="5949280"/>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ox(i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ox(i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ox(in)">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ox(in)">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矩形 5"/>
          <p:cNvSpPr/>
          <p:nvPr/>
        </p:nvSpPr>
        <p:spPr>
          <a:xfrm>
            <a:off x="2699792" y="87016"/>
            <a:ext cx="3589444"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a:t>
            </a:r>
            <a:r>
              <a:rPr lang="zh-CN" altLang="en-US" sz="2400" dirty="0" smtClean="0">
                <a:solidFill>
                  <a:srgbClr val="7030A0"/>
                </a:solidFill>
              </a:rPr>
              <a:t>完全公平</a:t>
            </a:r>
            <a:r>
              <a:rPr lang="zh-CN" altLang="zh-CN" sz="2400" dirty="0" smtClean="0">
                <a:solidFill>
                  <a:srgbClr val="7030A0"/>
                </a:solidFill>
              </a:rPr>
              <a:t>调度器</a:t>
            </a:r>
            <a:r>
              <a:rPr lang="zh-CN" altLang="en-US" sz="2400" dirty="0" smtClean="0">
                <a:solidFill>
                  <a:srgbClr val="7030A0"/>
                </a:solidFill>
              </a:rPr>
              <a:t>：</a:t>
            </a:r>
            <a:r>
              <a:rPr lang="en-US" altLang="zh-CN" sz="2400" dirty="0" smtClean="0">
                <a:solidFill>
                  <a:srgbClr val="7030A0"/>
                </a:solidFill>
              </a:rPr>
              <a:t>CFS</a:t>
            </a:r>
            <a:endParaRPr lang="zh-CN" altLang="en-US" sz="2400" dirty="0">
              <a:solidFill>
                <a:srgbClr val="7030A0"/>
              </a:solidFill>
            </a:endParaRPr>
          </a:p>
        </p:txBody>
      </p:sp>
      <p:sp>
        <p:nvSpPr>
          <p:cNvPr id="1002498"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333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矩形 15"/>
          <p:cNvSpPr/>
          <p:nvPr/>
        </p:nvSpPr>
        <p:spPr>
          <a:xfrm>
            <a:off x="539552" y="592292"/>
            <a:ext cx="4680520" cy="532453"/>
          </a:xfrm>
          <a:prstGeom prst="rect">
            <a:avLst/>
          </a:prstGeom>
        </p:spPr>
        <p:txBody>
          <a:bodyPr wrap="square">
            <a:spAutoFit/>
          </a:bodyPr>
          <a:lstStyle/>
          <a:p>
            <a:pPr>
              <a:lnSpc>
                <a:spcPct val="130000"/>
              </a:lnSpc>
              <a:buFont typeface="Wingdings" panose="05000000000000000000" pitchFamily="2" charset="2"/>
              <a:buChar char="l"/>
            </a:pPr>
            <a:r>
              <a:rPr lang="en-US" altLang="zh-CN" sz="2200" dirty="0" smtClean="0">
                <a:solidFill>
                  <a:srgbClr val="008AF2"/>
                </a:solidFill>
              </a:rPr>
              <a:t> CFS</a:t>
            </a:r>
            <a:r>
              <a:rPr lang="zh-CN" altLang="zh-CN" sz="2200" dirty="0" smtClean="0">
                <a:solidFill>
                  <a:srgbClr val="008AF2"/>
                </a:solidFill>
              </a:rPr>
              <a:t>调度器的模块化调度</a:t>
            </a:r>
            <a:endParaRPr lang="en-US" altLang="zh-CN" sz="2200" dirty="0" smtClean="0">
              <a:solidFill>
                <a:srgbClr val="008AF2"/>
              </a:solidFill>
            </a:endParaRPr>
          </a:p>
        </p:txBody>
      </p:sp>
      <p:sp>
        <p:nvSpPr>
          <p:cNvPr id="112845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845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3357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 name="矩形 16"/>
          <p:cNvSpPr/>
          <p:nvPr/>
        </p:nvSpPr>
        <p:spPr>
          <a:xfrm>
            <a:off x="611560" y="1124744"/>
            <a:ext cx="8136904" cy="1292662"/>
          </a:xfrm>
          <a:prstGeom prst="rect">
            <a:avLst/>
          </a:prstGeom>
        </p:spPr>
        <p:txBody>
          <a:bodyPr wrap="square">
            <a:spAutoFit/>
          </a:bodyPr>
          <a:lstStyle/>
          <a:p>
            <a:pPr>
              <a:lnSpc>
                <a:spcPct val="130000"/>
              </a:lnSpc>
              <a:buFont typeface="Wingdings" panose="05000000000000000000" pitchFamily="2" charset="2"/>
              <a:buChar char="Ø"/>
            </a:pPr>
            <a:r>
              <a:rPr lang="zh-CN" altLang="en-US" dirty="0" smtClean="0">
                <a:solidFill>
                  <a:schemeClr val="accent1"/>
                </a:solidFill>
              </a:rPr>
              <a:t> 五种调度器类：</a:t>
            </a:r>
            <a:r>
              <a:rPr lang="en-US" altLang="zh-CN" dirty="0" smtClean="0">
                <a:solidFill>
                  <a:schemeClr val="accent1"/>
                </a:solidFill>
              </a:rPr>
              <a:t> </a:t>
            </a:r>
            <a:r>
              <a:rPr lang="en-US" altLang="zh-CN" dirty="0" err="1" smtClean="0"/>
              <a:t>stop_sched_class</a:t>
            </a:r>
            <a:r>
              <a:rPr lang="zh-CN" altLang="zh-CN" dirty="0" smtClean="0"/>
              <a:t>→</a:t>
            </a:r>
            <a:r>
              <a:rPr lang="en-US" altLang="zh-CN" dirty="0" err="1" smtClean="0"/>
              <a:t>dl_sched_class</a:t>
            </a:r>
            <a:r>
              <a:rPr lang="zh-CN" altLang="zh-CN" dirty="0" smtClean="0"/>
              <a:t>→</a:t>
            </a:r>
            <a:r>
              <a:rPr lang="en-US" altLang="zh-CN" dirty="0" err="1" smtClean="0"/>
              <a:t>rt_sched_class</a:t>
            </a:r>
            <a:r>
              <a:rPr lang="zh-CN" altLang="zh-CN" dirty="0" smtClean="0"/>
              <a:t>→</a:t>
            </a:r>
            <a:r>
              <a:rPr lang="en-US" altLang="zh-CN" dirty="0" err="1" smtClean="0"/>
              <a:t>fair_sched_class</a:t>
            </a:r>
            <a:r>
              <a:rPr lang="zh-CN" altLang="zh-CN" dirty="0" smtClean="0"/>
              <a:t>→</a:t>
            </a:r>
            <a:r>
              <a:rPr lang="en-US" altLang="zh-CN" dirty="0" err="1" smtClean="0"/>
              <a:t>idle_sched_class</a:t>
            </a:r>
            <a:endParaRPr lang="zh-CN" altLang="en-US" dirty="0"/>
          </a:p>
        </p:txBody>
      </p:sp>
      <p:sp>
        <p:nvSpPr>
          <p:cNvPr id="1133574" name="Rectangle 6"/>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 name="矩形 14"/>
          <p:cNvSpPr/>
          <p:nvPr/>
        </p:nvSpPr>
        <p:spPr>
          <a:xfrm>
            <a:off x="611560" y="2564904"/>
            <a:ext cx="8136904" cy="3200876"/>
          </a:xfrm>
          <a:prstGeom prst="rect">
            <a:avLst/>
          </a:prstGeom>
        </p:spPr>
        <p:txBody>
          <a:bodyPr wrap="square">
            <a:spAutoFit/>
          </a:bodyPr>
          <a:lstStyle/>
          <a:p>
            <a:pPr>
              <a:lnSpc>
                <a:spcPct val="130000"/>
              </a:lnSpc>
              <a:buFont typeface="Wingdings" panose="05000000000000000000" pitchFamily="2" charset="2"/>
              <a:buChar char="Ø"/>
            </a:pPr>
            <a:r>
              <a:rPr lang="zh-CN" altLang="en-US" dirty="0" smtClean="0">
                <a:solidFill>
                  <a:schemeClr val="accent1"/>
                </a:solidFill>
              </a:rPr>
              <a:t> 调度器类与调度策略的对应关系：</a:t>
            </a:r>
            <a:endParaRPr lang="en-US" altLang="zh-CN" dirty="0" smtClean="0">
              <a:solidFill>
                <a:schemeClr val="accent1"/>
              </a:solidFill>
            </a:endParaRPr>
          </a:p>
          <a:p>
            <a:pPr>
              <a:lnSpc>
                <a:spcPct val="130000"/>
              </a:lnSpc>
            </a:pPr>
            <a:r>
              <a:rPr lang="en-US" altLang="zh-CN" dirty="0" smtClean="0"/>
              <a:t> </a:t>
            </a:r>
            <a:r>
              <a:rPr lang="en-US" altLang="zh-CN" dirty="0" err="1" smtClean="0"/>
              <a:t>stop_sched_class</a:t>
            </a:r>
            <a:r>
              <a:rPr lang="zh-CN" altLang="en-US" dirty="0" smtClean="0"/>
              <a:t>：</a:t>
            </a:r>
            <a:r>
              <a:rPr lang="zh-CN" altLang="zh-CN" dirty="0" smtClean="0"/>
              <a:t>只使用在某些特殊情况</a:t>
            </a:r>
            <a:r>
              <a:rPr lang="zh-CN" altLang="en-US" dirty="0" smtClean="0"/>
              <a:t>，如</a:t>
            </a:r>
            <a:r>
              <a:rPr lang="zh-CN" altLang="zh-CN" dirty="0" smtClean="0"/>
              <a:t>在</a:t>
            </a:r>
            <a:r>
              <a:rPr lang="en-US" altLang="zh-CN" dirty="0" smtClean="0"/>
              <a:t>CPU</a:t>
            </a:r>
            <a:r>
              <a:rPr lang="zh-CN" altLang="zh-CN" dirty="0" smtClean="0"/>
              <a:t>之间迁移任务实现负载平衡时</a:t>
            </a:r>
            <a:endParaRPr lang="en-US" altLang="zh-CN" dirty="0" smtClean="0"/>
          </a:p>
          <a:p>
            <a:pPr>
              <a:lnSpc>
                <a:spcPct val="130000"/>
              </a:lnSpc>
            </a:pPr>
            <a:r>
              <a:rPr lang="en-US" altLang="zh-CN" dirty="0" err="1" smtClean="0"/>
              <a:t>dl_sched_class</a:t>
            </a:r>
            <a:r>
              <a:rPr lang="zh-CN" altLang="en-US" dirty="0" smtClean="0"/>
              <a:t>：</a:t>
            </a:r>
            <a:r>
              <a:rPr lang="en-US" altLang="zh-CN" dirty="0" smtClean="0"/>
              <a:t> SCHED_DEADLINE</a:t>
            </a:r>
            <a:r>
              <a:rPr lang="zh-CN" altLang="en-US" dirty="0" smtClean="0"/>
              <a:t>，</a:t>
            </a:r>
            <a:r>
              <a:rPr lang="zh-CN" altLang="zh-CN" dirty="0" smtClean="0"/>
              <a:t>实时进程调度策略</a:t>
            </a:r>
            <a:endParaRPr lang="en-US" altLang="zh-CN" dirty="0" smtClean="0"/>
          </a:p>
          <a:p>
            <a:pPr>
              <a:lnSpc>
                <a:spcPct val="130000"/>
              </a:lnSpc>
            </a:pPr>
            <a:r>
              <a:rPr lang="en-US" altLang="zh-CN" dirty="0" err="1" smtClean="0"/>
              <a:t>rt_sched_class</a:t>
            </a:r>
            <a:r>
              <a:rPr lang="zh-CN" altLang="en-US" dirty="0" smtClean="0"/>
              <a:t>：</a:t>
            </a:r>
            <a:r>
              <a:rPr lang="en-US" altLang="zh-CN" dirty="0" smtClean="0"/>
              <a:t> SCHED_RR</a:t>
            </a:r>
            <a:r>
              <a:rPr lang="zh-CN" altLang="en-US" dirty="0" smtClean="0"/>
              <a:t>与</a:t>
            </a:r>
            <a:r>
              <a:rPr lang="en-US" altLang="zh-CN" dirty="0" smtClean="0"/>
              <a:t>SCHED_FIFO</a:t>
            </a:r>
            <a:r>
              <a:rPr lang="zh-CN" altLang="en-US" dirty="0" smtClean="0"/>
              <a:t>调度策略</a:t>
            </a:r>
            <a:endParaRPr lang="en-US" altLang="zh-CN" dirty="0" smtClean="0"/>
          </a:p>
          <a:p>
            <a:pPr>
              <a:lnSpc>
                <a:spcPct val="130000"/>
              </a:lnSpc>
            </a:pPr>
            <a:r>
              <a:rPr lang="en-US" altLang="zh-CN" dirty="0" err="1" smtClean="0"/>
              <a:t>fair_sched_class</a:t>
            </a:r>
            <a:r>
              <a:rPr lang="zh-CN" altLang="en-US" dirty="0" smtClean="0"/>
              <a:t>：</a:t>
            </a:r>
            <a:r>
              <a:rPr lang="en-US" altLang="zh-CN" dirty="0" smtClean="0"/>
              <a:t> SCHED_NORMAL</a:t>
            </a:r>
            <a:r>
              <a:rPr lang="zh-CN" altLang="en-US" dirty="0" smtClean="0"/>
              <a:t>与</a:t>
            </a:r>
            <a:r>
              <a:rPr lang="en-US" altLang="zh-CN" dirty="0" smtClean="0"/>
              <a:t>SCHED_BACH</a:t>
            </a:r>
            <a:r>
              <a:rPr lang="zh-CN" altLang="en-US" dirty="0" smtClean="0"/>
              <a:t>调度策略</a:t>
            </a:r>
            <a:endParaRPr lang="en-US" altLang="zh-CN" dirty="0" smtClean="0"/>
          </a:p>
          <a:p>
            <a:pPr>
              <a:lnSpc>
                <a:spcPct val="130000"/>
              </a:lnSpc>
            </a:pPr>
            <a:r>
              <a:rPr lang="en-US" altLang="zh-CN" dirty="0" err="1" smtClean="0"/>
              <a:t>idle_sched_class</a:t>
            </a:r>
            <a:r>
              <a:rPr lang="zh-CN" altLang="en-US" dirty="0" smtClean="0"/>
              <a:t>：</a:t>
            </a:r>
            <a:r>
              <a:rPr lang="en-US" altLang="zh-CN" dirty="0" smtClean="0"/>
              <a:t> SCHED_IDLE</a:t>
            </a:r>
            <a:r>
              <a:rPr lang="zh-CN" altLang="en-US" dirty="0" smtClean="0"/>
              <a:t>调度策略</a:t>
            </a:r>
            <a:endParaRPr lang="zh-CN" altLang="en-US" dirty="0"/>
          </a:p>
        </p:txBody>
      </p:sp>
    </p:spTree>
  </p:cSld>
  <p:clrMapOvr>
    <a:masterClrMapping/>
  </p:clrMapOvr>
  <p:transition>
    <p:fade/>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矩形 5"/>
          <p:cNvSpPr/>
          <p:nvPr/>
        </p:nvSpPr>
        <p:spPr>
          <a:xfrm>
            <a:off x="2699792" y="87016"/>
            <a:ext cx="3589444"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a:t>
            </a:r>
            <a:r>
              <a:rPr lang="zh-CN" altLang="en-US" sz="2400" dirty="0" smtClean="0">
                <a:solidFill>
                  <a:srgbClr val="7030A0"/>
                </a:solidFill>
              </a:rPr>
              <a:t>完全公平</a:t>
            </a:r>
            <a:r>
              <a:rPr lang="zh-CN" altLang="zh-CN" sz="2400" dirty="0" smtClean="0">
                <a:solidFill>
                  <a:srgbClr val="7030A0"/>
                </a:solidFill>
              </a:rPr>
              <a:t>调度器</a:t>
            </a:r>
            <a:r>
              <a:rPr lang="zh-CN" altLang="en-US" sz="2400" dirty="0" smtClean="0">
                <a:solidFill>
                  <a:srgbClr val="7030A0"/>
                </a:solidFill>
              </a:rPr>
              <a:t>：</a:t>
            </a:r>
            <a:r>
              <a:rPr lang="en-US" altLang="zh-CN" sz="2400" dirty="0" smtClean="0">
                <a:solidFill>
                  <a:srgbClr val="7030A0"/>
                </a:solidFill>
              </a:rPr>
              <a:t>CFS</a:t>
            </a:r>
            <a:endParaRPr lang="zh-CN" altLang="en-US" sz="2400" dirty="0">
              <a:solidFill>
                <a:srgbClr val="7030A0"/>
              </a:solidFill>
            </a:endParaRPr>
          </a:p>
        </p:txBody>
      </p:sp>
      <p:sp>
        <p:nvSpPr>
          <p:cNvPr id="1002498"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333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矩形 15"/>
          <p:cNvSpPr/>
          <p:nvPr/>
        </p:nvSpPr>
        <p:spPr>
          <a:xfrm>
            <a:off x="539552" y="592292"/>
            <a:ext cx="4680520" cy="532453"/>
          </a:xfrm>
          <a:prstGeom prst="rect">
            <a:avLst/>
          </a:prstGeom>
        </p:spPr>
        <p:txBody>
          <a:bodyPr wrap="square">
            <a:spAutoFit/>
          </a:bodyPr>
          <a:lstStyle/>
          <a:p>
            <a:pPr>
              <a:lnSpc>
                <a:spcPct val="130000"/>
              </a:lnSpc>
              <a:buFont typeface="Wingdings" panose="05000000000000000000" pitchFamily="2" charset="2"/>
              <a:buChar char="l"/>
            </a:pPr>
            <a:r>
              <a:rPr lang="en-US" altLang="zh-CN" sz="2200" dirty="0" smtClean="0">
                <a:solidFill>
                  <a:srgbClr val="008AF2"/>
                </a:solidFill>
              </a:rPr>
              <a:t>CFS</a:t>
            </a:r>
            <a:r>
              <a:rPr lang="zh-CN" altLang="zh-CN" sz="2200" dirty="0" smtClean="0">
                <a:solidFill>
                  <a:srgbClr val="008AF2"/>
                </a:solidFill>
              </a:rPr>
              <a:t>调度器的模块化调度</a:t>
            </a:r>
            <a:endParaRPr lang="en-US" altLang="zh-CN" sz="2200" dirty="0" smtClean="0">
              <a:solidFill>
                <a:srgbClr val="008AF2"/>
              </a:solidFill>
            </a:endParaRPr>
          </a:p>
        </p:txBody>
      </p:sp>
      <p:sp>
        <p:nvSpPr>
          <p:cNvPr id="112845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2845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33572" name="Rectangle 4"/>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33574" name="Rectangle 6"/>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 name="矩形 14"/>
          <p:cNvSpPr/>
          <p:nvPr/>
        </p:nvSpPr>
        <p:spPr>
          <a:xfrm>
            <a:off x="539552" y="1124746"/>
            <a:ext cx="5256584" cy="492443"/>
          </a:xfrm>
          <a:prstGeom prst="rect">
            <a:avLst/>
          </a:prstGeom>
        </p:spPr>
        <p:txBody>
          <a:bodyPr wrap="square">
            <a:spAutoFit/>
          </a:bodyPr>
          <a:lstStyle/>
          <a:p>
            <a:pPr>
              <a:lnSpc>
                <a:spcPct val="130000"/>
              </a:lnSpc>
              <a:buFont typeface="Wingdings" panose="05000000000000000000" pitchFamily="2" charset="2"/>
              <a:buChar char="Ø"/>
            </a:pPr>
            <a:r>
              <a:rPr lang="zh-CN" altLang="en-US" dirty="0" smtClean="0">
                <a:solidFill>
                  <a:schemeClr val="accent1"/>
                </a:solidFill>
              </a:rPr>
              <a:t> 调度器类结构：</a:t>
            </a:r>
            <a:endParaRPr lang="en-US" altLang="zh-CN" dirty="0" smtClean="0">
              <a:solidFill>
                <a:schemeClr val="accent1"/>
              </a:solidFill>
            </a:endParaRPr>
          </a:p>
        </p:txBody>
      </p:sp>
      <p:sp>
        <p:nvSpPr>
          <p:cNvPr id="13" name="矩形 12"/>
          <p:cNvSpPr/>
          <p:nvPr/>
        </p:nvSpPr>
        <p:spPr>
          <a:xfrm>
            <a:off x="683568" y="1659285"/>
            <a:ext cx="7776864" cy="3046988"/>
          </a:xfrm>
          <a:prstGeom prst="rect">
            <a:avLst/>
          </a:prstGeom>
        </p:spPr>
        <p:txBody>
          <a:bodyPr wrap="square">
            <a:spAutoFit/>
          </a:bodyPr>
          <a:lstStyle/>
          <a:p>
            <a:pPr>
              <a:lnSpc>
                <a:spcPct val="120000"/>
              </a:lnSpc>
            </a:pPr>
            <a:r>
              <a:rPr lang="en-US" altLang="zh-CN" dirty="0" err="1" smtClean="0"/>
              <a:t>struct</a:t>
            </a:r>
            <a:r>
              <a:rPr lang="en-US" altLang="zh-CN" dirty="0" smtClean="0"/>
              <a:t> </a:t>
            </a:r>
            <a:r>
              <a:rPr lang="en-US" altLang="zh-CN" dirty="0" err="1" smtClean="0"/>
              <a:t>sched_class</a:t>
            </a:r>
            <a:r>
              <a:rPr lang="en-US" altLang="zh-CN" dirty="0" smtClean="0"/>
              <a:t> {</a:t>
            </a:r>
            <a:endParaRPr lang="zh-CN" altLang="zh-CN" dirty="0" smtClean="0"/>
          </a:p>
          <a:p>
            <a:pPr>
              <a:lnSpc>
                <a:spcPct val="120000"/>
              </a:lnSpc>
            </a:pPr>
            <a:r>
              <a:rPr lang="en-US" altLang="zh-CN" dirty="0" smtClean="0"/>
              <a:t>     const </a:t>
            </a:r>
            <a:r>
              <a:rPr lang="en-US" altLang="zh-CN" dirty="0" err="1" smtClean="0"/>
              <a:t>struct</a:t>
            </a:r>
            <a:r>
              <a:rPr lang="en-US" altLang="zh-CN" dirty="0" smtClean="0"/>
              <a:t> </a:t>
            </a:r>
            <a:r>
              <a:rPr lang="en-US" altLang="zh-CN" dirty="0" err="1" smtClean="0"/>
              <a:t>sched_class</a:t>
            </a:r>
            <a:r>
              <a:rPr lang="en-US" altLang="zh-CN" dirty="0" smtClean="0"/>
              <a:t> *next;</a:t>
            </a:r>
            <a:endParaRPr lang="zh-CN" altLang="zh-CN" dirty="0" smtClean="0"/>
          </a:p>
          <a:p>
            <a:pPr>
              <a:lnSpc>
                <a:spcPct val="120000"/>
              </a:lnSpc>
            </a:pPr>
            <a:r>
              <a:rPr lang="en-US" altLang="zh-CN" dirty="0" smtClean="0"/>
              <a:t>     </a:t>
            </a:r>
            <a:r>
              <a:rPr lang="en-US" altLang="zh-CN" dirty="0" err="1" smtClean="0"/>
              <a:t>struct</a:t>
            </a:r>
            <a:r>
              <a:rPr lang="en-US" altLang="zh-CN" dirty="0" smtClean="0"/>
              <a:t> </a:t>
            </a:r>
            <a:r>
              <a:rPr lang="en-US" altLang="zh-CN" dirty="0" err="1" smtClean="0"/>
              <a:t>task_struct</a:t>
            </a:r>
            <a:r>
              <a:rPr lang="en-US" altLang="zh-CN" dirty="0" smtClean="0"/>
              <a:t> * (*</a:t>
            </a:r>
            <a:r>
              <a:rPr lang="en-US" altLang="zh-CN" dirty="0" err="1" smtClean="0"/>
              <a:t>pick_next_task</a:t>
            </a:r>
            <a:r>
              <a:rPr lang="en-US" altLang="zh-CN" dirty="0" smtClean="0"/>
              <a:t>) (</a:t>
            </a:r>
            <a:r>
              <a:rPr lang="en-US" altLang="zh-CN" dirty="0" err="1" smtClean="0"/>
              <a:t>struct</a:t>
            </a:r>
            <a:r>
              <a:rPr lang="en-US" altLang="zh-CN" dirty="0" smtClean="0"/>
              <a:t> </a:t>
            </a:r>
            <a:r>
              <a:rPr lang="en-US" altLang="zh-CN" dirty="0" err="1" smtClean="0"/>
              <a:t>rq</a:t>
            </a:r>
            <a:r>
              <a:rPr lang="en-US" altLang="zh-CN" dirty="0" smtClean="0"/>
              <a:t> *</a:t>
            </a:r>
            <a:r>
              <a:rPr lang="en-US" altLang="zh-CN" dirty="0" err="1" smtClean="0"/>
              <a:t>rq</a:t>
            </a:r>
            <a:r>
              <a:rPr lang="en-US" altLang="zh-CN" dirty="0" smtClean="0"/>
              <a:t>);</a:t>
            </a:r>
            <a:endParaRPr lang="zh-CN" altLang="zh-CN" dirty="0" smtClean="0"/>
          </a:p>
          <a:p>
            <a:pPr>
              <a:lnSpc>
                <a:spcPct val="120000"/>
              </a:lnSpc>
            </a:pPr>
            <a:r>
              <a:rPr lang="en-US" altLang="zh-CN" dirty="0" smtClean="0"/>
              <a:t>     void (*</a:t>
            </a:r>
            <a:r>
              <a:rPr lang="en-US" altLang="zh-CN" dirty="0" err="1" smtClean="0"/>
              <a:t>put_prev_task</a:t>
            </a:r>
            <a:r>
              <a:rPr lang="en-US" altLang="zh-CN" dirty="0" smtClean="0"/>
              <a:t>) (</a:t>
            </a:r>
            <a:r>
              <a:rPr lang="en-US" altLang="zh-CN" dirty="0" err="1" smtClean="0"/>
              <a:t>struct</a:t>
            </a:r>
            <a:r>
              <a:rPr lang="en-US" altLang="zh-CN" dirty="0" smtClean="0"/>
              <a:t> </a:t>
            </a:r>
            <a:r>
              <a:rPr lang="en-US" altLang="zh-CN" dirty="0" err="1" smtClean="0"/>
              <a:t>rq</a:t>
            </a:r>
            <a:r>
              <a:rPr lang="en-US" altLang="zh-CN" dirty="0" smtClean="0"/>
              <a:t> *</a:t>
            </a:r>
            <a:r>
              <a:rPr lang="en-US" altLang="zh-CN" dirty="0" err="1" smtClean="0"/>
              <a:t>rq</a:t>
            </a:r>
            <a:r>
              <a:rPr lang="en-US" altLang="zh-CN" dirty="0" smtClean="0"/>
              <a:t>, </a:t>
            </a:r>
            <a:r>
              <a:rPr lang="en-US" altLang="zh-CN" dirty="0" err="1" smtClean="0"/>
              <a:t>struct</a:t>
            </a:r>
            <a:r>
              <a:rPr lang="en-US" altLang="zh-CN" dirty="0" smtClean="0"/>
              <a:t> </a:t>
            </a:r>
            <a:r>
              <a:rPr lang="en-US" altLang="zh-CN" dirty="0" err="1" smtClean="0"/>
              <a:t>task_struct</a:t>
            </a:r>
            <a:r>
              <a:rPr lang="en-US" altLang="zh-CN" dirty="0" smtClean="0"/>
              <a:t> *p);</a:t>
            </a:r>
            <a:endParaRPr lang="zh-CN" altLang="zh-CN" dirty="0" smtClean="0"/>
          </a:p>
          <a:p>
            <a:pPr>
              <a:lnSpc>
                <a:spcPct val="120000"/>
              </a:lnSpc>
            </a:pPr>
            <a:r>
              <a:rPr lang="en-US" altLang="zh-CN" dirty="0" smtClean="0"/>
              <a:t>     void (*</a:t>
            </a:r>
            <a:r>
              <a:rPr lang="en-US" altLang="zh-CN" dirty="0" err="1" smtClean="0"/>
              <a:t>task_tick</a:t>
            </a:r>
            <a:r>
              <a:rPr lang="en-US" altLang="zh-CN" dirty="0" smtClean="0"/>
              <a:t>) (</a:t>
            </a:r>
            <a:r>
              <a:rPr lang="en-US" altLang="zh-CN" dirty="0" err="1" smtClean="0"/>
              <a:t>struct</a:t>
            </a:r>
            <a:r>
              <a:rPr lang="en-US" altLang="zh-CN" dirty="0" smtClean="0"/>
              <a:t> </a:t>
            </a:r>
            <a:r>
              <a:rPr lang="en-US" altLang="zh-CN" dirty="0" err="1" smtClean="0"/>
              <a:t>rq</a:t>
            </a:r>
            <a:r>
              <a:rPr lang="en-US" altLang="zh-CN" dirty="0" smtClean="0"/>
              <a:t> *</a:t>
            </a:r>
            <a:r>
              <a:rPr lang="en-US" altLang="zh-CN" dirty="0" err="1" smtClean="0"/>
              <a:t>rq</a:t>
            </a:r>
            <a:r>
              <a:rPr lang="en-US" altLang="zh-CN" dirty="0" smtClean="0"/>
              <a:t>, </a:t>
            </a:r>
            <a:r>
              <a:rPr lang="en-US" altLang="zh-CN" dirty="0" err="1" smtClean="0"/>
              <a:t>struct</a:t>
            </a:r>
            <a:r>
              <a:rPr lang="en-US" altLang="zh-CN" dirty="0" smtClean="0"/>
              <a:t> </a:t>
            </a:r>
            <a:r>
              <a:rPr lang="en-US" altLang="zh-CN" dirty="0" err="1" smtClean="0"/>
              <a:t>task_struct</a:t>
            </a:r>
            <a:r>
              <a:rPr lang="en-US" altLang="zh-CN" dirty="0" smtClean="0"/>
              <a:t> *p);</a:t>
            </a:r>
            <a:endParaRPr lang="zh-CN" altLang="zh-CN" dirty="0" smtClean="0"/>
          </a:p>
          <a:p>
            <a:pPr>
              <a:lnSpc>
                <a:spcPct val="120000"/>
              </a:lnSpc>
            </a:pPr>
            <a:r>
              <a:rPr lang="en-US" altLang="zh-CN" dirty="0" smtClean="0"/>
              <a:t>     </a:t>
            </a:r>
            <a:r>
              <a:rPr lang="zh-CN" altLang="zh-CN" dirty="0" smtClean="0"/>
              <a:t>…</a:t>
            </a:r>
            <a:endParaRPr lang="zh-CN" altLang="zh-CN" dirty="0" smtClean="0"/>
          </a:p>
          <a:p>
            <a:pPr>
              <a:lnSpc>
                <a:spcPct val="120000"/>
              </a:lnSpc>
            </a:pPr>
            <a:r>
              <a:rPr lang="en-US" altLang="zh-CN" dirty="0" smtClean="0"/>
              <a:t>};</a:t>
            </a:r>
            <a:endParaRPr lang="zh-CN" altLang="zh-CN" dirty="0"/>
          </a:p>
        </p:txBody>
      </p:sp>
      <p:cxnSp>
        <p:nvCxnSpPr>
          <p:cNvPr id="14" name="直接连接符 13"/>
          <p:cNvCxnSpPr/>
          <p:nvPr/>
        </p:nvCxnSpPr>
        <p:spPr bwMode="auto">
          <a:xfrm>
            <a:off x="3419872" y="2924944"/>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直接连接符 16"/>
          <p:cNvCxnSpPr/>
          <p:nvPr/>
        </p:nvCxnSpPr>
        <p:spPr bwMode="auto">
          <a:xfrm>
            <a:off x="1619672" y="3356992"/>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直接连接符 17"/>
          <p:cNvCxnSpPr/>
          <p:nvPr/>
        </p:nvCxnSpPr>
        <p:spPr bwMode="auto">
          <a:xfrm>
            <a:off x="1403648" y="3789040"/>
            <a:ext cx="2304256"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ox(in)">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339752" y="44625"/>
            <a:ext cx="6151413"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3.5.3 Linux</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进程调度算法解析</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39552" y="620688"/>
            <a:ext cx="4104456" cy="523220"/>
          </a:xfrm>
          <a:prstGeom prst="rect">
            <a:avLst/>
          </a:prstGeom>
          <a:noFill/>
        </p:spPr>
        <p:txBody>
          <a:bodyPr wrap="square" rtlCol="0">
            <a:spAutoFit/>
          </a:bodyPr>
          <a:lstStyle/>
          <a:p>
            <a:r>
              <a:rPr lang="en-US" altLang="zh-CN" sz="2800" dirty="0" smtClean="0">
                <a:solidFill>
                  <a:srgbClr val="C00000"/>
                </a:solidFill>
              </a:rPr>
              <a:t>2. CFS</a:t>
            </a:r>
            <a:r>
              <a:rPr lang="zh-CN" altLang="en-US" sz="2800" dirty="0" smtClean="0">
                <a:solidFill>
                  <a:srgbClr val="C00000"/>
                </a:solidFill>
              </a:rPr>
              <a:t>调度器的实现</a:t>
            </a:r>
            <a:endParaRPr lang="zh-CN" altLang="en-US" sz="2800" dirty="0">
              <a:solidFill>
                <a:srgbClr val="C00000"/>
              </a:solidFill>
            </a:endParaRPr>
          </a:p>
        </p:txBody>
      </p:sp>
      <p:sp>
        <p:nvSpPr>
          <p:cNvPr id="6" name="矩形 5"/>
          <p:cNvSpPr/>
          <p:nvPr/>
        </p:nvSpPr>
        <p:spPr>
          <a:xfrm>
            <a:off x="611560" y="1196753"/>
            <a:ext cx="3589444"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CFS</a:t>
            </a:r>
            <a:r>
              <a:rPr lang="zh-CN" altLang="en-US" sz="2400" dirty="0" smtClean="0">
                <a:solidFill>
                  <a:srgbClr val="7030A0"/>
                </a:solidFill>
              </a:rPr>
              <a:t>调度器类结构定义</a:t>
            </a:r>
            <a:endParaRPr lang="zh-CN" altLang="en-US" sz="2400" dirty="0">
              <a:solidFill>
                <a:srgbClr val="7030A0"/>
              </a:solidFill>
            </a:endParaRPr>
          </a:p>
        </p:txBody>
      </p:sp>
      <p:sp>
        <p:nvSpPr>
          <p:cNvPr id="18" name="矩形 17"/>
          <p:cNvSpPr/>
          <p:nvPr/>
        </p:nvSpPr>
        <p:spPr>
          <a:xfrm>
            <a:off x="827584" y="1802429"/>
            <a:ext cx="7992888" cy="3874843"/>
          </a:xfrm>
          <a:prstGeom prst="rect">
            <a:avLst/>
          </a:prstGeom>
        </p:spPr>
        <p:txBody>
          <a:bodyPr wrap="square">
            <a:spAutoFit/>
          </a:bodyPr>
          <a:lstStyle/>
          <a:p>
            <a:pPr>
              <a:lnSpc>
                <a:spcPct val="120000"/>
              </a:lnSpc>
            </a:pPr>
            <a:r>
              <a:rPr lang="en-US" altLang="zh-CN" dirty="0" smtClean="0"/>
              <a:t>static const </a:t>
            </a:r>
            <a:r>
              <a:rPr lang="en-US" altLang="zh-CN" dirty="0" err="1" smtClean="0"/>
              <a:t>struct</a:t>
            </a:r>
            <a:r>
              <a:rPr lang="en-US" altLang="zh-CN" dirty="0" smtClean="0"/>
              <a:t> </a:t>
            </a:r>
            <a:r>
              <a:rPr lang="en-US" altLang="zh-CN" dirty="0" err="1" smtClean="0"/>
              <a:t>sched_class</a:t>
            </a:r>
            <a:r>
              <a:rPr lang="en-US" altLang="zh-CN" dirty="0" smtClean="0"/>
              <a:t>  </a:t>
            </a:r>
            <a:r>
              <a:rPr lang="en-US" altLang="zh-CN" dirty="0" err="1" smtClean="0"/>
              <a:t>fair_sched_class</a:t>
            </a:r>
            <a:r>
              <a:rPr lang="en-US" altLang="zh-CN" dirty="0" smtClean="0"/>
              <a:t> = {</a:t>
            </a:r>
            <a:endParaRPr lang="zh-CN" altLang="zh-CN" dirty="0" smtClean="0"/>
          </a:p>
          <a:p>
            <a:pPr>
              <a:lnSpc>
                <a:spcPct val="120000"/>
              </a:lnSpc>
            </a:pPr>
            <a:r>
              <a:rPr lang="en-US" altLang="zh-CN" dirty="0" smtClean="0"/>
              <a:t>    .next              = &amp;</a:t>
            </a:r>
            <a:r>
              <a:rPr lang="en-US" altLang="zh-CN" dirty="0" err="1" smtClean="0"/>
              <a:t>idle_sched_class</a:t>
            </a:r>
            <a:r>
              <a:rPr lang="en-US" altLang="zh-CN" dirty="0" smtClean="0"/>
              <a:t>,  /*</a:t>
            </a:r>
            <a:r>
              <a:rPr lang="zh-CN" altLang="zh-CN" dirty="0" smtClean="0"/>
              <a:t>指向下一个调度器对象</a:t>
            </a:r>
            <a:r>
              <a:rPr lang="en-US" altLang="zh-CN" dirty="0" smtClean="0"/>
              <a:t>*/</a:t>
            </a:r>
            <a:endParaRPr lang="zh-CN" altLang="zh-CN" dirty="0" smtClean="0"/>
          </a:p>
          <a:p>
            <a:pPr>
              <a:lnSpc>
                <a:spcPct val="120000"/>
              </a:lnSpc>
            </a:pPr>
            <a:r>
              <a:rPr lang="en-US" altLang="zh-CN" dirty="0" smtClean="0"/>
              <a:t>    .</a:t>
            </a:r>
            <a:r>
              <a:rPr lang="en-US" altLang="zh-CN" dirty="0" err="1" smtClean="0"/>
              <a:t>enqueue_task</a:t>
            </a:r>
            <a:r>
              <a:rPr lang="en-US" altLang="zh-CN" dirty="0" smtClean="0"/>
              <a:t>           = </a:t>
            </a:r>
            <a:r>
              <a:rPr lang="en-US" altLang="zh-CN" dirty="0" err="1" smtClean="0"/>
              <a:t>enqueue_task_fair</a:t>
            </a:r>
            <a:r>
              <a:rPr lang="en-US" altLang="zh-CN" dirty="0" smtClean="0"/>
              <a:t>,</a:t>
            </a:r>
            <a:endParaRPr lang="zh-CN" altLang="zh-CN" dirty="0" smtClean="0"/>
          </a:p>
          <a:p>
            <a:pPr>
              <a:lnSpc>
                <a:spcPct val="120000"/>
              </a:lnSpc>
            </a:pPr>
            <a:r>
              <a:rPr lang="en-US" altLang="zh-CN" dirty="0" smtClean="0"/>
              <a:t>    .</a:t>
            </a:r>
            <a:r>
              <a:rPr lang="en-US" altLang="zh-CN" dirty="0" err="1" smtClean="0"/>
              <a:t>dequeue_task</a:t>
            </a:r>
            <a:r>
              <a:rPr lang="en-US" altLang="zh-CN" dirty="0" smtClean="0"/>
              <a:t>           = </a:t>
            </a:r>
            <a:r>
              <a:rPr lang="en-US" altLang="zh-CN" dirty="0" err="1" smtClean="0"/>
              <a:t>dequeue_task_fair</a:t>
            </a:r>
            <a:r>
              <a:rPr lang="en-US" altLang="zh-CN" dirty="0" smtClean="0"/>
              <a:t>,</a:t>
            </a:r>
            <a:endParaRPr lang="zh-CN" altLang="zh-CN" dirty="0" smtClean="0"/>
          </a:p>
          <a:p>
            <a:pPr>
              <a:lnSpc>
                <a:spcPct val="120000"/>
              </a:lnSpc>
            </a:pPr>
            <a:r>
              <a:rPr lang="en-US" altLang="zh-CN" dirty="0" smtClean="0"/>
              <a:t>    .</a:t>
            </a:r>
            <a:r>
              <a:rPr lang="en-US" altLang="zh-CN" dirty="0" err="1" smtClean="0"/>
              <a:t>pick_next_task</a:t>
            </a:r>
            <a:r>
              <a:rPr lang="en-US" altLang="zh-CN" dirty="0" smtClean="0"/>
              <a:t>         = </a:t>
            </a:r>
            <a:r>
              <a:rPr lang="en-US" altLang="zh-CN" dirty="0" err="1" smtClean="0"/>
              <a:t>pick_next_task_fair</a:t>
            </a:r>
            <a:r>
              <a:rPr lang="en-US" altLang="zh-CN" dirty="0" smtClean="0"/>
              <a:t>,</a:t>
            </a:r>
            <a:endParaRPr lang="zh-CN" altLang="zh-CN" dirty="0" smtClean="0"/>
          </a:p>
          <a:p>
            <a:pPr>
              <a:lnSpc>
                <a:spcPct val="120000"/>
              </a:lnSpc>
            </a:pPr>
            <a:r>
              <a:rPr lang="en-US" altLang="zh-CN" dirty="0" smtClean="0"/>
              <a:t>    .</a:t>
            </a:r>
            <a:r>
              <a:rPr lang="en-US" altLang="zh-CN" dirty="0" err="1" smtClean="0"/>
              <a:t>put_prev_task</a:t>
            </a:r>
            <a:r>
              <a:rPr lang="en-US" altLang="zh-CN" dirty="0" smtClean="0"/>
              <a:t>          = </a:t>
            </a:r>
            <a:r>
              <a:rPr lang="en-US" altLang="zh-CN" dirty="0" err="1" smtClean="0"/>
              <a:t>put_prev_task_fair</a:t>
            </a:r>
            <a:r>
              <a:rPr lang="en-US" altLang="zh-CN" dirty="0" smtClean="0"/>
              <a:t>,</a:t>
            </a:r>
            <a:endParaRPr lang="zh-CN" altLang="zh-CN" dirty="0" smtClean="0"/>
          </a:p>
          <a:p>
            <a:pPr>
              <a:lnSpc>
                <a:spcPct val="120000"/>
              </a:lnSpc>
            </a:pPr>
            <a:r>
              <a:rPr lang="en-US" altLang="zh-CN" dirty="0" smtClean="0"/>
              <a:t>    .</a:t>
            </a:r>
            <a:r>
              <a:rPr lang="en-US" altLang="zh-CN" dirty="0" err="1" smtClean="0"/>
              <a:t>task_tick</a:t>
            </a:r>
            <a:r>
              <a:rPr lang="en-US" altLang="zh-CN" dirty="0" smtClean="0"/>
              <a:t>              = </a:t>
            </a:r>
            <a:r>
              <a:rPr lang="en-US" altLang="zh-CN" dirty="0" err="1" smtClean="0"/>
              <a:t>task_tick_fair</a:t>
            </a:r>
            <a:r>
              <a:rPr lang="en-US" altLang="zh-CN" dirty="0" smtClean="0"/>
              <a:t>,</a:t>
            </a:r>
            <a:endParaRPr lang="zh-CN" altLang="zh-CN" dirty="0" smtClean="0"/>
          </a:p>
          <a:p>
            <a:pPr>
              <a:lnSpc>
                <a:spcPct val="120000"/>
              </a:lnSpc>
            </a:pPr>
            <a:r>
              <a:rPr lang="en-US" altLang="zh-CN" dirty="0" smtClean="0"/>
              <a:t>    </a:t>
            </a:r>
            <a:r>
              <a:rPr lang="zh-CN" altLang="zh-CN" dirty="0" smtClean="0"/>
              <a:t>…</a:t>
            </a:r>
            <a:endParaRPr lang="zh-CN" altLang="zh-CN" dirty="0" smtClean="0"/>
          </a:p>
          <a:p>
            <a:pPr>
              <a:lnSpc>
                <a:spcPct val="120000"/>
              </a:lnSpc>
            </a:pPr>
            <a:r>
              <a:rPr lang="en-US" altLang="zh-CN" dirty="0" smtClean="0"/>
              <a:t>};</a:t>
            </a:r>
            <a:endParaRPr lang="zh-CN" altLang="zh-CN" dirty="0"/>
          </a:p>
        </p:txBody>
      </p:sp>
      <p:sp>
        <p:nvSpPr>
          <p:cNvPr id="8" name="左大括号 7"/>
          <p:cNvSpPr/>
          <p:nvPr/>
        </p:nvSpPr>
        <p:spPr bwMode="auto">
          <a:xfrm>
            <a:off x="827584" y="3717032"/>
            <a:ext cx="288032" cy="936104"/>
          </a:xfrm>
          <a:prstGeom prst="leftBrace">
            <a:avLst/>
          </a:prstGeom>
          <a:noFill/>
          <a:ln w="38100">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339752" y="44625"/>
            <a:ext cx="6151413"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3.5.3 Linux</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进程调度算法解析</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39552" y="620688"/>
            <a:ext cx="4104456" cy="523220"/>
          </a:xfrm>
          <a:prstGeom prst="rect">
            <a:avLst/>
          </a:prstGeom>
          <a:noFill/>
        </p:spPr>
        <p:txBody>
          <a:bodyPr wrap="square" rtlCol="0">
            <a:spAutoFit/>
          </a:bodyPr>
          <a:lstStyle/>
          <a:p>
            <a:r>
              <a:rPr lang="en-US" altLang="zh-CN" sz="2800" dirty="0" smtClean="0">
                <a:solidFill>
                  <a:srgbClr val="C00000"/>
                </a:solidFill>
              </a:rPr>
              <a:t>2. CFS</a:t>
            </a:r>
            <a:r>
              <a:rPr lang="zh-CN" altLang="en-US" sz="2800" dirty="0" smtClean="0">
                <a:solidFill>
                  <a:srgbClr val="C00000"/>
                </a:solidFill>
              </a:rPr>
              <a:t>调度器的实现</a:t>
            </a:r>
            <a:endParaRPr lang="zh-CN" altLang="en-US" sz="2800" dirty="0">
              <a:solidFill>
                <a:srgbClr val="C00000"/>
              </a:solidFill>
            </a:endParaRPr>
          </a:p>
        </p:txBody>
      </p:sp>
      <p:sp>
        <p:nvSpPr>
          <p:cNvPr id="6" name="矩形 5"/>
          <p:cNvSpPr/>
          <p:nvPr/>
        </p:nvSpPr>
        <p:spPr>
          <a:xfrm>
            <a:off x="611560" y="1196753"/>
            <a:ext cx="3589444"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CFS</a:t>
            </a:r>
            <a:r>
              <a:rPr lang="zh-CN" altLang="en-US" sz="2400" dirty="0" smtClean="0">
                <a:solidFill>
                  <a:srgbClr val="7030A0"/>
                </a:solidFill>
              </a:rPr>
              <a:t>调度器类结构定义</a:t>
            </a:r>
            <a:endParaRPr lang="zh-CN" altLang="en-US" sz="2400" dirty="0">
              <a:solidFill>
                <a:srgbClr val="7030A0"/>
              </a:solidFill>
            </a:endParaRPr>
          </a:p>
        </p:txBody>
      </p:sp>
      <p:sp>
        <p:nvSpPr>
          <p:cNvPr id="18" name="矩形 17"/>
          <p:cNvSpPr/>
          <p:nvPr/>
        </p:nvSpPr>
        <p:spPr>
          <a:xfrm>
            <a:off x="323528" y="1802426"/>
            <a:ext cx="8568952" cy="1077218"/>
          </a:xfrm>
          <a:prstGeom prst="rect">
            <a:avLst/>
          </a:prstGeom>
          <a:ln w="3175">
            <a:solidFill>
              <a:srgbClr val="FF0000"/>
            </a:solidFill>
          </a:ln>
        </p:spPr>
        <p:txBody>
          <a:bodyPr wrap="square">
            <a:spAutoFit/>
          </a:bodyPr>
          <a:lstStyle/>
          <a:p>
            <a:pPr>
              <a:buFont typeface="Wingdings" panose="05000000000000000000" pitchFamily="2" charset="2"/>
              <a:buChar char="l"/>
            </a:pPr>
            <a:r>
              <a:rPr lang="en-US" altLang="zh-CN" dirty="0" smtClean="0"/>
              <a:t>  static void </a:t>
            </a:r>
            <a:r>
              <a:rPr lang="en-US" altLang="zh-CN" dirty="0" err="1" smtClean="0"/>
              <a:t>enqueue_task_fair</a:t>
            </a:r>
            <a:r>
              <a:rPr lang="en-US" altLang="zh-CN" dirty="0" smtClean="0"/>
              <a:t>(</a:t>
            </a:r>
            <a:r>
              <a:rPr lang="en-US" altLang="zh-CN" dirty="0" err="1" smtClean="0"/>
              <a:t>struct</a:t>
            </a:r>
            <a:r>
              <a:rPr lang="en-US" altLang="zh-CN" dirty="0" smtClean="0"/>
              <a:t> </a:t>
            </a:r>
            <a:r>
              <a:rPr lang="en-US" altLang="zh-CN" dirty="0" err="1" smtClean="0"/>
              <a:t>rq</a:t>
            </a:r>
            <a:r>
              <a:rPr lang="en-US" altLang="zh-CN" dirty="0" smtClean="0"/>
              <a:t> *</a:t>
            </a:r>
            <a:r>
              <a:rPr lang="en-US" altLang="zh-CN" dirty="0" err="1" smtClean="0"/>
              <a:t>rq</a:t>
            </a:r>
            <a:r>
              <a:rPr lang="en-US" altLang="zh-CN" dirty="0" smtClean="0"/>
              <a:t>, </a:t>
            </a:r>
            <a:r>
              <a:rPr lang="en-US" altLang="zh-CN" dirty="0" err="1" smtClean="0"/>
              <a:t>struct</a:t>
            </a:r>
            <a:r>
              <a:rPr lang="en-US" altLang="zh-CN" dirty="0" smtClean="0"/>
              <a:t> </a:t>
            </a:r>
            <a:r>
              <a:rPr lang="en-US" altLang="zh-CN" dirty="0" err="1" smtClean="0"/>
              <a:t>task_struct</a:t>
            </a:r>
            <a:r>
              <a:rPr lang="en-US" altLang="zh-CN" dirty="0" smtClean="0"/>
              <a:t> *p, </a:t>
            </a:r>
            <a:r>
              <a:rPr lang="en-US" altLang="zh-CN" dirty="0" err="1" smtClean="0"/>
              <a:t>int</a:t>
            </a:r>
            <a:r>
              <a:rPr lang="en-US" altLang="zh-CN" dirty="0" smtClean="0"/>
              <a:t> wakeup)</a:t>
            </a:r>
            <a:endParaRPr lang="en-US" altLang="zh-CN" dirty="0" smtClean="0"/>
          </a:p>
          <a:p>
            <a:pPr>
              <a:buFont typeface="Wingdings" panose="05000000000000000000" pitchFamily="2" charset="2"/>
              <a:buChar char="l"/>
            </a:pPr>
            <a:r>
              <a:rPr lang="zh-CN" altLang="en-US" dirty="0" smtClean="0"/>
              <a:t>功能：</a:t>
            </a:r>
            <a:r>
              <a:rPr lang="zh-CN" altLang="zh-CN" dirty="0" smtClean="0"/>
              <a:t>将指定进程加入到其所在的</a:t>
            </a:r>
            <a:r>
              <a:rPr lang="en-US" altLang="zh-CN" dirty="0" err="1" smtClean="0"/>
              <a:t>cfs_rq</a:t>
            </a:r>
            <a:r>
              <a:rPr lang="zh-CN" altLang="zh-CN" dirty="0" smtClean="0"/>
              <a:t>就绪队列中</a:t>
            </a:r>
            <a:endParaRPr lang="zh-CN" altLang="zh-CN" dirty="0"/>
          </a:p>
        </p:txBody>
      </p:sp>
      <p:sp>
        <p:nvSpPr>
          <p:cNvPr id="8" name="矩形 7"/>
          <p:cNvSpPr/>
          <p:nvPr/>
        </p:nvSpPr>
        <p:spPr>
          <a:xfrm>
            <a:off x="323528" y="2999853"/>
            <a:ext cx="8568952" cy="1077218"/>
          </a:xfrm>
          <a:prstGeom prst="rect">
            <a:avLst/>
          </a:prstGeom>
          <a:ln w="3175">
            <a:solidFill>
              <a:srgbClr val="FF0000"/>
            </a:solidFill>
          </a:ln>
        </p:spPr>
        <p:txBody>
          <a:bodyPr wrap="square">
            <a:spAutoFit/>
          </a:bodyPr>
          <a:lstStyle/>
          <a:p>
            <a:pPr>
              <a:buFont typeface="Wingdings" panose="05000000000000000000" pitchFamily="2" charset="2"/>
              <a:buChar char="l"/>
            </a:pPr>
            <a:r>
              <a:rPr lang="en-US" altLang="zh-CN" dirty="0" smtClean="0"/>
              <a:t>static void </a:t>
            </a:r>
            <a:r>
              <a:rPr lang="en-US" altLang="zh-CN" dirty="0" err="1" smtClean="0"/>
              <a:t>dequeue_task_fair</a:t>
            </a:r>
            <a:r>
              <a:rPr lang="en-US" altLang="zh-CN" dirty="0" smtClean="0"/>
              <a:t>(</a:t>
            </a:r>
            <a:r>
              <a:rPr lang="en-US" altLang="zh-CN" dirty="0" err="1" smtClean="0"/>
              <a:t>struct</a:t>
            </a:r>
            <a:r>
              <a:rPr lang="en-US" altLang="zh-CN" dirty="0" smtClean="0"/>
              <a:t> </a:t>
            </a:r>
            <a:r>
              <a:rPr lang="en-US" altLang="zh-CN" dirty="0" err="1" smtClean="0"/>
              <a:t>rq</a:t>
            </a:r>
            <a:r>
              <a:rPr lang="en-US" altLang="zh-CN" dirty="0" smtClean="0"/>
              <a:t> *</a:t>
            </a:r>
            <a:r>
              <a:rPr lang="en-US" altLang="zh-CN" dirty="0" err="1" smtClean="0"/>
              <a:t>rq</a:t>
            </a:r>
            <a:r>
              <a:rPr lang="en-US" altLang="zh-CN" dirty="0" smtClean="0"/>
              <a:t>, </a:t>
            </a:r>
            <a:r>
              <a:rPr lang="en-US" altLang="zh-CN" dirty="0" err="1" smtClean="0"/>
              <a:t>struct</a:t>
            </a:r>
            <a:r>
              <a:rPr lang="en-US" altLang="zh-CN" dirty="0" smtClean="0"/>
              <a:t> </a:t>
            </a:r>
            <a:r>
              <a:rPr lang="en-US" altLang="zh-CN" dirty="0" err="1" smtClean="0"/>
              <a:t>task_struct</a:t>
            </a:r>
            <a:r>
              <a:rPr lang="en-US" altLang="zh-CN" dirty="0" smtClean="0"/>
              <a:t> *p, </a:t>
            </a:r>
            <a:r>
              <a:rPr lang="en-US" altLang="zh-CN" dirty="0" err="1" smtClean="0"/>
              <a:t>int</a:t>
            </a:r>
            <a:r>
              <a:rPr lang="en-US" altLang="zh-CN" dirty="0" smtClean="0"/>
              <a:t> sleep)</a:t>
            </a:r>
            <a:endParaRPr lang="en-US" altLang="zh-CN" dirty="0" smtClean="0"/>
          </a:p>
          <a:p>
            <a:pPr>
              <a:buFont typeface="Wingdings" panose="05000000000000000000" pitchFamily="2" charset="2"/>
              <a:buChar char="l"/>
            </a:pPr>
            <a:r>
              <a:rPr lang="zh-CN" altLang="en-US" dirty="0" smtClean="0"/>
              <a:t>功能：</a:t>
            </a:r>
            <a:r>
              <a:rPr lang="zh-CN" altLang="zh-CN" dirty="0" smtClean="0"/>
              <a:t>将指定进程从所在</a:t>
            </a:r>
            <a:r>
              <a:rPr lang="en-US" altLang="zh-CN" dirty="0" err="1" smtClean="0"/>
              <a:t>cfs_rq</a:t>
            </a:r>
            <a:r>
              <a:rPr lang="zh-CN" altLang="zh-CN" dirty="0" smtClean="0"/>
              <a:t>中删除</a:t>
            </a:r>
            <a:endParaRPr lang="zh-CN" altLang="zh-CN" dirty="0"/>
          </a:p>
        </p:txBody>
      </p:sp>
      <p:sp>
        <p:nvSpPr>
          <p:cNvPr id="9" name="矩形 8"/>
          <p:cNvSpPr/>
          <p:nvPr/>
        </p:nvSpPr>
        <p:spPr>
          <a:xfrm>
            <a:off x="323528" y="4223992"/>
            <a:ext cx="8568952" cy="769441"/>
          </a:xfrm>
          <a:prstGeom prst="rect">
            <a:avLst/>
          </a:prstGeom>
          <a:ln w="3175">
            <a:solidFill>
              <a:srgbClr val="FF0000"/>
            </a:solidFill>
          </a:ln>
        </p:spPr>
        <p:txBody>
          <a:bodyPr wrap="square">
            <a:spAutoFit/>
          </a:bodyPr>
          <a:lstStyle/>
          <a:p>
            <a:pPr>
              <a:buFont typeface="Wingdings" panose="05000000000000000000" pitchFamily="2" charset="2"/>
              <a:buChar char="l"/>
            </a:pPr>
            <a:r>
              <a:rPr lang="en-US" altLang="zh-CN" dirty="0" smtClean="0"/>
              <a:t> static void </a:t>
            </a:r>
            <a:r>
              <a:rPr lang="en-US" altLang="zh-CN" dirty="0" err="1" smtClean="0"/>
              <a:t>yield_task_fair</a:t>
            </a:r>
            <a:r>
              <a:rPr lang="en-US" altLang="zh-CN" dirty="0" smtClean="0"/>
              <a:t>(</a:t>
            </a:r>
            <a:r>
              <a:rPr lang="en-US" altLang="zh-CN" dirty="0" err="1" smtClean="0"/>
              <a:t>struct</a:t>
            </a:r>
            <a:r>
              <a:rPr lang="en-US" altLang="zh-CN" dirty="0" smtClean="0"/>
              <a:t> </a:t>
            </a:r>
            <a:r>
              <a:rPr lang="en-US" altLang="zh-CN" dirty="0" err="1" smtClean="0"/>
              <a:t>rq</a:t>
            </a:r>
            <a:r>
              <a:rPr lang="en-US" altLang="zh-CN" dirty="0" smtClean="0"/>
              <a:t> *</a:t>
            </a:r>
            <a:r>
              <a:rPr lang="en-US" altLang="zh-CN" dirty="0" err="1" smtClean="0"/>
              <a:t>rq</a:t>
            </a:r>
            <a:r>
              <a:rPr lang="en-US" altLang="zh-CN" dirty="0" smtClean="0"/>
              <a:t>)</a:t>
            </a:r>
            <a:endParaRPr lang="en-US" altLang="zh-CN" dirty="0" smtClean="0"/>
          </a:p>
          <a:p>
            <a:pPr>
              <a:buFont typeface="Wingdings" panose="05000000000000000000" pitchFamily="2" charset="2"/>
              <a:buChar char="l"/>
            </a:pPr>
            <a:r>
              <a:rPr lang="zh-CN" altLang="en-US" dirty="0" smtClean="0"/>
              <a:t>功能：</a:t>
            </a:r>
            <a:r>
              <a:rPr lang="zh-CN" altLang="zh-CN" dirty="0" smtClean="0"/>
              <a:t>调用进程让出</a:t>
            </a:r>
            <a:r>
              <a:rPr lang="en-US" altLang="zh-CN" dirty="0" smtClean="0"/>
              <a:t>CPU</a:t>
            </a:r>
            <a:r>
              <a:rPr lang="zh-CN" altLang="zh-CN" dirty="0" smtClean="0"/>
              <a:t>使用权</a:t>
            </a:r>
            <a:endParaRPr lang="zh-CN" altLang="zh-CN" dirty="0"/>
          </a:p>
        </p:txBody>
      </p:sp>
      <p:sp>
        <p:nvSpPr>
          <p:cNvPr id="11" name="矩形 10"/>
          <p:cNvSpPr/>
          <p:nvPr/>
        </p:nvSpPr>
        <p:spPr>
          <a:xfrm>
            <a:off x="323528" y="5160095"/>
            <a:ext cx="8568952" cy="1384995"/>
          </a:xfrm>
          <a:prstGeom prst="rect">
            <a:avLst/>
          </a:prstGeom>
          <a:ln w="3175">
            <a:solidFill>
              <a:srgbClr val="FF0000"/>
            </a:solidFill>
          </a:ln>
        </p:spPr>
        <p:txBody>
          <a:bodyPr wrap="square">
            <a:spAutoFit/>
          </a:bodyPr>
          <a:lstStyle/>
          <a:p>
            <a:pPr>
              <a:buFont typeface="Wingdings" panose="05000000000000000000" pitchFamily="2" charset="2"/>
              <a:buChar char="l"/>
            </a:pPr>
            <a:r>
              <a:rPr lang="en-US" altLang="zh-CN" dirty="0" smtClean="0"/>
              <a:t> static void </a:t>
            </a:r>
            <a:r>
              <a:rPr lang="en-US" altLang="zh-CN" dirty="0" err="1" smtClean="0"/>
              <a:t>check_preempt_wakeup</a:t>
            </a:r>
            <a:r>
              <a:rPr lang="en-US" altLang="zh-CN" dirty="0" smtClean="0"/>
              <a:t>(</a:t>
            </a:r>
            <a:r>
              <a:rPr lang="en-US" altLang="zh-CN" dirty="0" err="1" smtClean="0"/>
              <a:t>struct</a:t>
            </a:r>
            <a:r>
              <a:rPr lang="en-US" altLang="zh-CN" dirty="0" smtClean="0"/>
              <a:t> </a:t>
            </a:r>
            <a:r>
              <a:rPr lang="en-US" altLang="zh-CN" dirty="0" err="1" smtClean="0"/>
              <a:t>rq</a:t>
            </a:r>
            <a:r>
              <a:rPr lang="en-US" altLang="zh-CN" dirty="0" smtClean="0"/>
              <a:t> *</a:t>
            </a:r>
            <a:r>
              <a:rPr lang="en-US" altLang="zh-CN" dirty="0" err="1" smtClean="0"/>
              <a:t>rq</a:t>
            </a:r>
            <a:r>
              <a:rPr lang="en-US" altLang="zh-CN" dirty="0" smtClean="0"/>
              <a:t>, </a:t>
            </a:r>
            <a:r>
              <a:rPr lang="en-US" altLang="zh-CN" dirty="0" err="1" smtClean="0"/>
              <a:t>struct</a:t>
            </a:r>
            <a:r>
              <a:rPr lang="en-US" altLang="zh-CN" dirty="0" smtClean="0"/>
              <a:t> </a:t>
            </a:r>
            <a:r>
              <a:rPr lang="en-US" altLang="zh-CN" dirty="0" err="1" smtClean="0"/>
              <a:t>task_struct</a:t>
            </a:r>
            <a:r>
              <a:rPr lang="en-US" altLang="zh-CN" dirty="0" smtClean="0"/>
              <a:t> *p)</a:t>
            </a:r>
            <a:endParaRPr lang="en-US" altLang="zh-CN" dirty="0" smtClean="0"/>
          </a:p>
          <a:p>
            <a:pPr>
              <a:buFont typeface="Wingdings" panose="05000000000000000000" pitchFamily="2" charset="2"/>
              <a:buChar char="l"/>
            </a:pPr>
            <a:r>
              <a:rPr lang="zh-CN" altLang="en-US" dirty="0" smtClean="0"/>
              <a:t>功能：</a:t>
            </a:r>
            <a:r>
              <a:rPr lang="zh-CN" altLang="zh-CN" dirty="0" smtClean="0"/>
              <a:t>检查刚创建的新进程或刚被唤醒的进程</a:t>
            </a:r>
            <a:r>
              <a:rPr lang="en-US" altLang="zh-CN" dirty="0" smtClean="0"/>
              <a:t>P</a:t>
            </a:r>
            <a:r>
              <a:rPr lang="zh-CN" altLang="zh-CN" dirty="0" smtClean="0"/>
              <a:t>是否应该抢占当前运行进程</a:t>
            </a:r>
            <a:endParaRPr lang="zh-CN"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8" grpId="0" animBg="1"/>
      <p:bldP spid="9" grpId="0" animBg="1"/>
      <p:bldP spid="11" grpId="0" animBg="1"/>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339752" y="44625"/>
            <a:ext cx="6151413"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3.5.3 Linux</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进程调度算法解析</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39552" y="620688"/>
            <a:ext cx="4104456" cy="523220"/>
          </a:xfrm>
          <a:prstGeom prst="rect">
            <a:avLst/>
          </a:prstGeom>
          <a:noFill/>
        </p:spPr>
        <p:txBody>
          <a:bodyPr wrap="square" rtlCol="0">
            <a:spAutoFit/>
          </a:bodyPr>
          <a:lstStyle/>
          <a:p>
            <a:r>
              <a:rPr lang="en-US" altLang="zh-CN" sz="2800" dirty="0" smtClean="0">
                <a:solidFill>
                  <a:srgbClr val="C00000"/>
                </a:solidFill>
              </a:rPr>
              <a:t>2. CFS</a:t>
            </a:r>
            <a:r>
              <a:rPr lang="zh-CN" altLang="en-US" sz="2800" dirty="0" smtClean="0">
                <a:solidFill>
                  <a:srgbClr val="C00000"/>
                </a:solidFill>
              </a:rPr>
              <a:t>调度器的实现</a:t>
            </a:r>
            <a:endParaRPr lang="zh-CN" altLang="en-US" sz="2800" dirty="0">
              <a:solidFill>
                <a:srgbClr val="C00000"/>
              </a:solidFill>
            </a:endParaRPr>
          </a:p>
        </p:txBody>
      </p:sp>
      <p:sp>
        <p:nvSpPr>
          <p:cNvPr id="6" name="矩形 5"/>
          <p:cNvSpPr/>
          <p:nvPr/>
        </p:nvSpPr>
        <p:spPr>
          <a:xfrm>
            <a:off x="611560" y="1196753"/>
            <a:ext cx="3589444" cy="461665"/>
          </a:xfrm>
          <a:prstGeom prst="rect">
            <a:avLst/>
          </a:prstGeom>
        </p:spPr>
        <p:txBody>
          <a:bodyPr wrap="none">
            <a:spAutoFit/>
          </a:bodyPr>
          <a:lstStyle/>
          <a:p>
            <a:pPr>
              <a:buFont typeface="Wingdings" panose="05000000000000000000" pitchFamily="2" charset="2"/>
              <a:buChar char="n"/>
            </a:pPr>
            <a:r>
              <a:rPr lang="en-US" altLang="zh-CN" sz="2400" dirty="0" smtClean="0">
                <a:solidFill>
                  <a:srgbClr val="7030A0"/>
                </a:solidFill>
              </a:rPr>
              <a:t> CFS</a:t>
            </a:r>
            <a:r>
              <a:rPr lang="zh-CN" altLang="en-US" sz="2400" dirty="0" smtClean="0">
                <a:solidFill>
                  <a:srgbClr val="7030A0"/>
                </a:solidFill>
              </a:rPr>
              <a:t>调度器类结构定义</a:t>
            </a:r>
            <a:endParaRPr lang="zh-CN" altLang="en-US" sz="2400" dirty="0">
              <a:solidFill>
                <a:srgbClr val="7030A0"/>
              </a:solidFill>
            </a:endParaRPr>
          </a:p>
        </p:txBody>
      </p:sp>
      <p:sp>
        <p:nvSpPr>
          <p:cNvPr id="18" name="矩形 17"/>
          <p:cNvSpPr/>
          <p:nvPr/>
        </p:nvSpPr>
        <p:spPr>
          <a:xfrm>
            <a:off x="323528" y="1802427"/>
            <a:ext cx="8568952" cy="954107"/>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en-US" altLang="zh-CN" dirty="0" smtClean="0"/>
              <a:t> static </a:t>
            </a:r>
            <a:r>
              <a:rPr lang="en-US" altLang="zh-CN" dirty="0" err="1" smtClean="0"/>
              <a:t>struct</a:t>
            </a:r>
            <a:r>
              <a:rPr lang="en-US" altLang="zh-CN" dirty="0" smtClean="0"/>
              <a:t> </a:t>
            </a:r>
            <a:r>
              <a:rPr lang="en-US" altLang="zh-CN" dirty="0" err="1" smtClean="0"/>
              <a:t>task_struct</a:t>
            </a:r>
            <a:r>
              <a:rPr lang="en-US" altLang="zh-CN" dirty="0" smtClean="0"/>
              <a:t> *</a:t>
            </a:r>
            <a:r>
              <a:rPr lang="en-US" altLang="zh-CN" dirty="0" err="1" smtClean="0"/>
              <a:t>pick_next_task_fair</a:t>
            </a:r>
            <a:r>
              <a:rPr lang="en-US" altLang="zh-CN" dirty="0" smtClean="0"/>
              <a:t>(</a:t>
            </a:r>
            <a:r>
              <a:rPr lang="en-US" altLang="zh-CN" dirty="0" err="1" smtClean="0"/>
              <a:t>struct</a:t>
            </a:r>
            <a:r>
              <a:rPr lang="en-US" altLang="zh-CN" dirty="0" smtClean="0"/>
              <a:t> </a:t>
            </a:r>
            <a:r>
              <a:rPr lang="en-US" altLang="zh-CN" dirty="0" err="1" smtClean="0"/>
              <a:t>rq</a:t>
            </a:r>
            <a:r>
              <a:rPr lang="en-US" altLang="zh-CN" dirty="0" smtClean="0"/>
              <a:t> *</a:t>
            </a:r>
            <a:r>
              <a:rPr lang="en-US" altLang="zh-CN" dirty="0" err="1" smtClean="0"/>
              <a:t>rq</a:t>
            </a:r>
            <a:r>
              <a:rPr lang="en-US" altLang="zh-CN" dirty="0" smtClean="0"/>
              <a:t>)</a:t>
            </a:r>
            <a:endParaRPr lang="en-US" altLang="zh-CN" dirty="0" smtClean="0"/>
          </a:p>
          <a:p>
            <a:pPr>
              <a:lnSpc>
                <a:spcPct val="130000"/>
              </a:lnSpc>
              <a:buFont typeface="Wingdings" panose="05000000000000000000" pitchFamily="2" charset="2"/>
              <a:buChar char="l"/>
            </a:pPr>
            <a:r>
              <a:rPr lang="zh-CN" altLang="en-US" dirty="0" smtClean="0"/>
              <a:t>功能：</a:t>
            </a:r>
            <a:r>
              <a:rPr lang="zh-CN" altLang="zh-CN" dirty="0" smtClean="0"/>
              <a:t>从</a:t>
            </a:r>
            <a:r>
              <a:rPr lang="en-US" altLang="zh-CN" dirty="0" err="1" smtClean="0"/>
              <a:t>cfs_rq</a:t>
            </a:r>
            <a:r>
              <a:rPr lang="zh-CN" altLang="zh-CN" dirty="0" smtClean="0"/>
              <a:t>中找到下一个调度运行的进程</a:t>
            </a:r>
            <a:endParaRPr lang="zh-CN" altLang="zh-CN" dirty="0"/>
          </a:p>
        </p:txBody>
      </p:sp>
      <p:sp>
        <p:nvSpPr>
          <p:cNvPr id="8" name="矩形 7"/>
          <p:cNvSpPr/>
          <p:nvPr/>
        </p:nvSpPr>
        <p:spPr>
          <a:xfrm>
            <a:off x="323528" y="2780928"/>
            <a:ext cx="8568952" cy="892552"/>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en-US" altLang="zh-CN" dirty="0" smtClean="0"/>
              <a:t> static void </a:t>
            </a:r>
            <a:r>
              <a:rPr lang="en-US" altLang="zh-CN" dirty="0" err="1" smtClean="0"/>
              <a:t>put_prev_task_fair</a:t>
            </a:r>
            <a:r>
              <a:rPr lang="en-US" altLang="zh-CN" dirty="0" smtClean="0"/>
              <a:t>(</a:t>
            </a:r>
            <a:r>
              <a:rPr lang="en-US" altLang="zh-CN" dirty="0" err="1" smtClean="0"/>
              <a:t>struct</a:t>
            </a:r>
            <a:r>
              <a:rPr lang="en-US" altLang="zh-CN" dirty="0" smtClean="0"/>
              <a:t> </a:t>
            </a:r>
            <a:r>
              <a:rPr lang="en-US" altLang="zh-CN" dirty="0" err="1" smtClean="0"/>
              <a:t>rq</a:t>
            </a:r>
            <a:r>
              <a:rPr lang="en-US" altLang="zh-CN" dirty="0" smtClean="0"/>
              <a:t> *</a:t>
            </a:r>
            <a:r>
              <a:rPr lang="en-US" altLang="zh-CN" dirty="0" err="1" smtClean="0"/>
              <a:t>rq</a:t>
            </a:r>
            <a:r>
              <a:rPr lang="en-US" altLang="zh-CN" dirty="0" smtClean="0"/>
              <a:t>, </a:t>
            </a:r>
            <a:r>
              <a:rPr lang="en-US" altLang="zh-CN" dirty="0" err="1" smtClean="0"/>
              <a:t>struct</a:t>
            </a:r>
            <a:r>
              <a:rPr lang="en-US" altLang="zh-CN" dirty="0" smtClean="0"/>
              <a:t> </a:t>
            </a:r>
            <a:r>
              <a:rPr lang="en-US" altLang="zh-CN" dirty="0" err="1" smtClean="0"/>
              <a:t>task_struct</a:t>
            </a:r>
            <a:r>
              <a:rPr lang="en-US" altLang="zh-CN" dirty="0" smtClean="0"/>
              <a:t> *</a:t>
            </a:r>
            <a:r>
              <a:rPr lang="en-US" altLang="zh-CN" dirty="0" err="1" smtClean="0"/>
              <a:t>prev</a:t>
            </a:r>
            <a:r>
              <a:rPr lang="en-US" altLang="zh-CN" dirty="0" smtClean="0"/>
              <a:t>)</a:t>
            </a:r>
            <a:r>
              <a:rPr lang="zh-CN" altLang="en-US" dirty="0" smtClean="0"/>
              <a:t>功能：</a:t>
            </a:r>
            <a:r>
              <a:rPr lang="zh-CN" altLang="zh-CN" dirty="0" smtClean="0"/>
              <a:t>把当前运行进程放入其所在的</a:t>
            </a:r>
            <a:r>
              <a:rPr lang="en-US" altLang="zh-CN" dirty="0" err="1" smtClean="0"/>
              <a:t>cfs_rq</a:t>
            </a:r>
            <a:r>
              <a:rPr lang="zh-CN" altLang="zh-CN" dirty="0" smtClean="0"/>
              <a:t>中</a:t>
            </a:r>
            <a:endParaRPr lang="zh-CN" altLang="zh-CN" dirty="0"/>
          </a:p>
        </p:txBody>
      </p:sp>
      <p:sp>
        <p:nvSpPr>
          <p:cNvPr id="9" name="矩形 8"/>
          <p:cNvSpPr/>
          <p:nvPr/>
        </p:nvSpPr>
        <p:spPr>
          <a:xfrm>
            <a:off x="323528" y="3789040"/>
            <a:ext cx="8568952" cy="1354217"/>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en-US" altLang="zh-CN" dirty="0" smtClean="0"/>
              <a:t> static void </a:t>
            </a:r>
            <a:r>
              <a:rPr lang="en-US" altLang="zh-CN" dirty="0" err="1" smtClean="0"/>
              <a:t>task_tick_fair</a:t>
            </a:r>
            <a:r>
              <a:rPr lang="en-US" altLang="zh-CN" dirty="0" smtClean="0"/>
              <a:t>(</a:t>
            </a:r>
            <a:r>
              <a:rPr lang="en-US" altLang="zh-CN" dirty="0" err="1" smtClean="0"/>
              <a:t>struct</a:t>
            </a:r>
            <a:r>
              <a:rPr lang="en-US" altLang="zh-CN" dirty="0" smtClean="0"/>
              <a:t> </a:t>
            </a:r>
            <a:r>
              <a:rPr lang="en-US" altLang="zh-CN" dirty="0" err="1" smtClean="0"/>
              <a:t>rq</a:t>
            </a:r>
            <a:r>
              <a:rPr lang="en-US" altLang="zh-CN" dirty="0" smtClean="0"/>
              <a:t> *</a:t>
            </a:r>
            <a:r>
              <a:rPr lang="en-US" altLang="zh-CN" dirty="0" err="1" smtClean="0"/>
              <a:t>rq</a:t>
            </a:r>
            <a:r>
              <a:rPr lang="en-US" altLang="zh-CN" dirty="0" smtClean="0"/>
              <a:t>, </a:t>
            </a:r>
            <a:r>
              <a:rPr lang="en-US" altLang="zh-CN" dirty="0" err="1" smtClean="0"/>
              <a:t>struct</a:t>
            </a:r>
            <a:r>
              <a:rPr lang="en-US" altLang="zh-CN" dirty="0" smtClean="0"/>
              <a:t> </a:t>
            </a:r>
            <a:r>
              <a:rPr lang="en-US" altLang="zh-CN" dirty="0" err="1" smtClean="0"/>
              <a:t>task_struct</a:t>
            </a:r>
            <a:r>
              <a:rPr lang="en-US" altLang="zh-CN" dirty="0" smtClean="0"/>
              <a:t> *</a:t>
            </a:r>
            <a:r>
              <a:rPr lang="en-US" altLang="zh-CN" dirty="0" err="1" smtClean="0"/>
              <a:t>curr</a:t>
            </a:r>
            <a:r>
              <a:rPr lang="en-US" altLang="zh-CN" dirty="0" smtClean="0"/>
              <a:t>)</a:t>
            </a:r>
            <a:endParaRPr lang="en-US" altLang="zh-CN" dirty="0" smtClean="0"/>
          </a:p>
          <a:p>
            <a:pPr>
              <a:lnSpc>
                <a:spcPct val="130000"/>
              </a:lnSpc>
              <a:buFont typeface="Wingdings" panose="05000000000000000000" pitchFamily="2" charset="2"/>
              <a:buChar char="l"/>
            </a:pPr>
            <a:r>
              <a:rPr lang="zh-CN" altLang="en-US" dirty="0" smtClean="0"/>
              <a:t>功能：</a:t>
            </a:r>
            <a:r>
              <a:rPr lang="zh-CN" altLang="zh-CN" dirty="0" smtClean="0"/>
              <a:t>检查当前运行进程本次调度中实际运行时间是否大于它本次应该运行的时间</a:t>
            </a:r>
            <a:r>
              <a:rPr lang="zh-CN" altLang="en-US" dirty="0" smtClean="0"/>
              <a:t>，</a:t>
            </a:r>
            <a:r>
              <a:rPr lang="zh-CN" altLang="zh-CN" dirty="0" smtClean="0"/>
              <a:t>如果是</a:t>
            </a:r>
            <a:r>
              <a:rPr lang="zh-CN" altLang="en-US" dirty="0" smtClean="0"/>
              <a:t>，则设置</a:t>
            </a:r>
            <a:r>
              <a:rPr lang="zh-CN" altLang="zh-CN" dirty="0" smtClean="0"/>
              <a:t>调度标志</a:t>
            </a:r>
            <a:r>
              <a:rPr lang="en-US" altLang="zh-CN" dirty="0" smtClean="0"/>
              <a:t>TIF_NEED_RESCHED</a:t>
            </a:r>
            <a:endParaRPr lang="zh-CN" altLang="zh-CN" dirty="0"/>
          </a:p>
        </p:txBody>
      </p:sp>
      <p:sp>
        <p:nvSpPr>
          <p:cNvPr id="11" name="矩形 10"/>
          <p:cNvSpPr/>
          <p:nvPr/>
        </p:nvSpPr>
        <p:spPr>
          <a:xfrm>
            <a:off x="323528" y="5283205"/>
            <a:ext cx="8568952" cy="954107"/>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en-US" altLang="zh-CN" dirty="0" smtClean="0"/>
              <a:t> static void </a:t>
            </a:r>
            <a:r>
              <a:rPr lang="en-US" altLang="zh-CN" dirty="0" err="1" smtClean="0"/>
              <a:t>task_new_fair</a:t>
            </a:r>
            <a:r>
              <a:rPr lang="en-US" altLang="zh-CN" dirty="0" smtClean="0"/>
              <a:t>(</a:t>
            </a:r>
            <a:r>
              <a:rPr lang="en-US" altLang="zh-CN" dirty="0" err="1" smtClean="0"/>
              <a:t>struct</a:t>
            </a:r>
            <a:r>
              <a:rPr lang="en-US" altLang="zh-CN" dirty="0" smtClean="0"/>
              <a:t> </a:t>
            </a:r>
            <a:r>
              <a:rPr lang="en-US" altLang="zh-CN" dirty="0" err="1" smtClean="0"/>
              <a:t>rq</a:t>
            </a:r>
            <a:r>
              <a:rPr lang="en-US" altLang="zh-CN" dirty="0" smtClean="0"/>
              <a:t> *</a:t>
            </a:r>
            <a:r>
              <a:rPr lang="en-US" altLang="zh-CN" dirty="0" err="1" smtClean="0"/>
              <a:t>rq</a:t>
            </a:r>
            <a:r>
              <a:rPr lang="en-US" altLang="zh-CN" dirty="0" smtClean="0"/>
              <a:t>, </a:t>
            </a:r>
            <a:r>
              <a:rPr lang="en-US" altLang="zh-CN" dirty="0" err="1" smtClean="0"/>
              <a:t>struct</a:t>
            </a:r>
            <a:r>
              <a:rPr lang="en-US" altLang="zh-CN" dirty="0" smtClean="0"/>
              <a:t> </a:t>
            </a:r>
            <a:r>
              <a:rPr lang="en-US" altLang="zh-CN" dirty="0" err="1" smtClean="0"/>
              <a:t>task_struct</a:t>
            </a:r>
            <a:r>
              <a:rPr lang="en-US" altLang="zh-CN" dirty="0" smtClean="0"/>
              <a:t> *p)</a:t>
            </a:r>
            <a:endParaRPr lang="en-US" altLang="zh-CN" dirty="0" smtClean="0"/>
          </a:p>
          <a:p>
            <a:pPr>
              <a:lnSpc>
                <a:spcPct val="130000"/>
              </a:lnSpc>
              <a:buFont typeface="Wingdings" panose="05000000000000000000" pitchFamily="2" charset="2"/>
              <a:buChar char="l"/>
            </a:pPr>
            <a:r>
              <a:rPr lang="zh-CN" altLang="en-US" dirty="0" smtClean="0"/>
              <a:t>功能：</a:t>
            </a:r>
            <a:r>
              <a:rPr lang="zh-CN" altLang="zh-CN" dirty="0" smtClean="0"/>
              <a:t>计算新进程的</a:t>
            </a:r>
            <a:r>
              <a:rPr lang="en-US" altLang="zh-CN" dirty="0" err="1" smtClean="0"/>
              <a:t>vruntime</a:t>
            </a:r>
            <a:r>
              <a:rPr lang="zh-CN" altLang="en-US" dirty="0" smtClean="0"/>
              <a:t>，并</a:t>
            </a:r>
            <a:r>
              <a:rPr lang="zh-CN" altLang="zh-CN" dirty="0" smtClean="0"/>
              <a:t>加入</a:t>
            </a:r>
            <a:r>
              <a:rPr lang="en-US" altLang="zh-CN" dirty="0" err="1" smtClean="0"/>
              <a:t>cfs_rq</a:t>
            </a:r>
            <a:r>
              <a:rPr lang="zh-CN" altLang="zh-CN" dirty="0" smtClean="0"/>
              <a:t>中</a:t>
            </a:r>
            <a:endParaRPr lang="zh-CN"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8" grpId="0" animBg="1"/>
      <p:bldP spid="9" grpId="0" animBg="1"/>
      <p:bldP spid="11" grpId="0" animBg="1"/>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339752" y="180505"/>
            <a:ext cx="6151413"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3.5.3 Linux</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进程调度算法解析</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39552" y="889556"/>
            <a:ext cx="4104456" cy="523220"/>
          </a:xfrm>
          <a:prstGeom prst="rect">
            <a:avLst/>
          </a:prstGeom>
          <a:noFill/>
        </p:spPr>
        <p:txBody>
          <a:bodyPr wrap="square" rtlCol="0">
            <a:spAutoFit/>
          </a:bodyPr>
          <a:lstStyle/>
          <a:p>
            <a:r>
              <a:rPr lang="en-US" altLang="zh-CN" sz="2800" dirty="0" smtClean="0">
                <a:solidFill>
                  <a:srgbClr val="C00000"/>
                </a:solidFill>
              </a:rPr>
              <a:t>3. Linux</a:t>
            </a:r>
            <a:r>
              <a:rPr lang="zh-CN" altLang="en-US" sz="2800" dirty="0" smtClean="0">
                <a:solidFill>
                  <a:srgbClr val="C00000"/>
                </a:solidFill>
              </a:rPr>
              <a:t>实时调度</a:t>
            </a:r>
            <a:endParaRPr lang="zh-CN" altLang="en-US" sz="2800" dirty="0">
              <a:solidFill>
                <a:srgbClr val="C00000"/>
              </a:solidFill>
            </a:endParaRPr>
          </a:p>
        </p:txBody>
      </p:sp>
      <p:sp>
        <p:nvSpPr>
          <p:cNvPr id="6" name="矩形 5"/>
          <p:cNvSpPr/>
          <p:nvPr/>
        </p:nvSpPr>
        <p:spPr>
          <a:xfrm>
            <a:off x="611560" y="1585302"/>
            <a:ext cx="5760640" cy="461665"/>
          </a:xfrm>
          <a:prstGeom prst="rect">
            <a:avLst/>
          </a:prstGeom>
        </p:spPr>
        <p:txBody>
          <a:bodyPr wrap="square">
            <a:spAutoFit/>
          </a:bodyPr>
          <a:lstStyle/>
          <a:p>
            <a:pPr>
              <a:buFont typeface="Wingdings" panose="05000000000000000000" pitchFamily="2" charset="2"/>
              <a:buChar char="n"/>
            </a:pPr>
            <a:r>
              <a:rPr lang="en-US" altLang="zh-CN" sz="2400" dirty="0" smtClean="0">
                <a:solidFill>
                  <a:srgbClr val="7030A0"/>
                </a:solidFill>
              </a:rPr>
              <a:t> </a:t>
            </a:r>
            <a:r>
              <a:rPr lang="zh-CN" altLang="en-US" sz="2400" dirty="0" smtClean="0">
                <a:solidFill>
                  <a:srgbClr val="7030A0"/>
                </a:solidFill>
              </a:rPr>
              <a:t>实时调度策略：</a:t>
            </a:r>
            <a:endParaRPr lang="en-US" altLang="zh-CN" sz="2400" dirty="0" smtClean="0">
              <a:solidFill>
                <a:srgbClr val="7030A0"/>
              </a:solidFill>
            </a:endParaRPr>
          </a:p>
        </p:txBody>
      </p:sp>
      <p:sp>
        <p:nvSpPr>
          <p:cNvPr id="12" name="矩形 11"/>
          <p:cNvSpPr/>
          <p:nvPr/>
        </p:nvSpPr>
        <p:spPr>
          <a:xfrm>
            <a:off x="683568" y="3212976"/>
            <a:ext cx="5616624" cy="2563779"/>
          </a:xfrm>
          <a:prstGeom prst="rect">
            <a:avLst/>
          </a:prstGeom>
        </p:spPr>
        <p:txBody>
          <a:bodyPr wrap="square">
            <a:spAutoFit/>
          </a:bodyPr>
          <a:lstStyle/>
          <a:p>
            <a:pPr>
              <a:lnSpc>
                <a:spcPct val="130000"/>
              </a:lnSpc>
              <a:buFont typeface="Wingdings" panose="05000000000000000000" pitchFamily="2" charset="2"/>
              <a:buChar char="l"/>
            </a:pPr>
            <a:r>
              <a:rPr lang="en-US" altLang="zh-CN" sz="2200" dirty="0" smtClean="0">
                <a:solidFill>
                  <a:srgbClr val="008AF2"/>
                </a:solidFill>
              </a:rPr>
              <a:t> SCHED_FIFO</a:t>
            </a:r>
            <a:r>
              <a:rPr lang="zh-CN" altLang="zh-CN" sz="2200" dirty="0" smtClean="0">
                <a:solidFill>
                  <a:srgbClr val="008AF2"/>
                </a:solidFill>
              </a:rPr>
              <a:t>策略</a:t>
            </a:r>
            <a:r>
              <a:rPr lang="zh-CN" altLang="en-US" sz="2200" dirty="0" smtClean="0">
                <a:solidFill>
                  <a:srgbClr val="008AF2"/>
                </a:solidFill>
              </a:rPr>
              <a:t>：</a:t>
            </a:r>
            <a:endParaRPr lang="en-US" altLang="zh-CN" sz="2200" dirty="0" smtClean="0">
              <a:solidFill>
                <a:srgbClr val="008AF2"/>
              </a:solidFill>
            </a:endParaRPr>
          </a:p>
          <a:p>
            <a:pPr>
              <a:lnSpc>
                <a:spcPct val="130000"/>
              </a:lnSpc>
            </a:pPr>
            <a:r>
              <a:rPr lang="en-US" altLang="zh-CN" sz="2200" dirty="0" smtClean="0">
                <a:solidFill>
                  <a:srgbClr val="008AF2"/>
                </a:solidFill>
              </a:rPr>
              <a:t>    </a:t>
            </a:r>
            <a:r>
              <a:rPr lang="en-US" altLang="zh-CN" sz="2200" dirty="0" smtClean="0"/>
              <a:t>     </a:t>
            </a:r>
            <a:r>
              <a:rPr lang="zh-CN" altLang="zh-CN" sz="2200" dirty="0" smtClean="0"/>
              <a:t>采用简单的</a:t>
            </a:r>
            <a:r>
              <a:rPr lang="en-US" altLang="zh-CN" sz="2200" dirty="0" smtClean="0"/>
              <a:t>FIFO</a:t>
            </a:r>
            <a:r>
              <a:rPr lang="zh-CN" altLang="zh-CN" sz="2200" dirty="0" smtClean="0"/>
              <a:t>调度算法</a:t>
            </a:r>
            <a:endParaRPr lang="en-US" altLang="zh-CN" sz="2200" dirty="0" smtClean="0"/>
          </a:p>
          <a:p>
            <a:pPr>
              <a:lnSpc>
                <a:spcPct val="130000"/>
              </a:lnSpc>
              <a:buFont typeface="Wingdings" panose="05000000000000000000" pitchFamily="2" charset="2"/>
              <a:buChar char="l"/>
            </a:pPr>
            <a:r>
              <a:rPr lang="en-US" altLang="zh-CN" sz="2200" dirty="0" smtClean="0">
                <a:solidFill>
                  <a:srgbClr val="008AF2"/>
                </a:solidFill>
              </a:rPr>
              <a:t> SCHED_RR</a:t>
            </a:r>
            <a:r>
              <a:rPr lang="zh-CN" altLang="en-US" sz="2200" dirty="0" smtClean="0">
                <a:solidFill>
                  <a:srgbClr val="008AF2"/>
                </a:solidFill>
              </a:rPr>
              <a:t>策略： </a:t>
            </a:r>
            <a:r>
              <a:rPr lang="en-US" altLang="zh-CN" sz="2200" dirty="0" smtClean="0"/>
              <a:t>  </a:t>
            </a:r>
            <a:endParaRPr lang="en-US" altLang="zh-CN" sz="2200" dirty="0" smtClean="0"/>
          </a:p>
          <a:p>
            <a:pPr>
              <a:lnSpc>
                <a:spcPct val="130000"/>
              </a:lnSpc>
            </a:pPr>
            <a:r>
              <a:rPr lang="en-US" altLang="zh-CN" sz="2200" dirty="0" smtClean="0"/>
              <a:t>         </a:t>
            </a:r>
            <a:r>
              <a:rPr lang="zh-CN" altLang="zh-CN" sz="2200" dirty="0" smtClean="0"/>
              <a:t>采用时间片轮转算法</a:t>
            </a:r>
            <a:endParaRPr lang="en-US" altLang="zh-CN" sz="2200" dirty="0" smtClean="0"/>
          </a:p>
          <a:p>
            <a:pPr>
              <a:lnSpc>
                <a:spcPct val="130000"/>
              </a:lnSpc>
            </a:pPr>
            <a:r>
              <a:rPr lang="en-US" altLang="zh-CN" sz="2200" dirty="0" smtClean="0"/>
              <a:t>         </a:t>
            </a:r>
            <a:r>
              <a:rPr lang="zh-CN" altLang="en-US" sz="2200" dirty="0" smtClean="0"/>
              <a:t>时间片</a:t>
            </a:r>
            <a:r>
              <a:rPr lang="en-US" altLang="zh-CN" sz="2200" dirty="0" smtClean="0"/>
              <a:t>=</a:t>
            </a:r>
            <a:r>
              <a:rPr lang="en-US" altLang="zh-CN" sz="2200" b="0" dirty="0" smtClean="0"/>
              <a:t>100*Hz/1000</a:t>
            </a:r>
            <a:endParaRPr lang="zh-CN" altLang="en-US" sz="2200" b="0" dirty="0" smtClean="0"/>
          </a:p>
        </p:txBody>
      </p:sp>
      <p:sp>
        <p:nvSpPr>
          <p:cNvPr id="8" name="矩形 7"/>
          <p:cNvSpPr/>
          <p:nvPr/>
        </p:nvSpPr>
        <p:spPr>
          <a:xfrm>
            <a:off x="1691680" y="2204864"/>
            <a:ext cx="3528392" cy="904863"/>
          </a:xfrm>
          <a:prstGeom prst="rect">
            <a:avLst/>
          </a:prstGeom>
        </p:spPr>
        <p:txBody>
          <a:bodyPr wrap="square">
            <a:spAutoFit/>
          </a:bodyPr>
          <a:lstStyle/>
          <a:p>
            <a:r>
              <a:rPr lang="en-US" altLang="zh-CN" sz="2400" dirty="0" err="1" smtClean="0"/>
              <a:t>dl_sched_class</a:t>
            </a:r>
            <a:endParaRPr lang="en-US" altLang="zh-CN" sz="2400" dirty="0" smtClean="0"/>
          </a:p>
          <a:p>
            <a:r>
              <a:rPr lang="en-US" altLang="zh-CN" sz="2400" dirty="0" err="1" smtClean="0"/>
              <a:t>rt_sched_class</a:t>
            </a:r>
            <a:endParaRPr lang="en-US" altLang="zh-CN" sz="24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box(in)">
                                      <p:cBhvr>
                                        <p:cTn id="17" dur="500"/>
                                        <p:tgtEl>
                                          <p:spTgt spid="12">
                                            <p:txEl>
                                              <p:pRg st="0" end="0"/>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Effect transition="in" filter="box(in)">
                                      <p:cBhvr>
                                        <p:cTn id="20" dur="500"/>
                                        <p:tgtEl>
                                          <p:spTgt spid="1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Effect transition="in" filter="box(in)">
                                      <p:cBhvr>
                                        <p:cTn id="25" dur="500"/>
                                        <p:tgtEl>
                                          <p:spTgt spid="12">
                                            <p:txEl>
                                              <p:pRg st="2" end="2"/>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box(in)">
                                      <p:cBhvr>
                                        <p:cTn id="28" dur="500"/>
                                        <p:tgtEl>
                                          <p:spTgt spid="1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animEffect transition="in" filter="box(in)">
                                      <p:cBhvr>
                                        <p:cTn id="3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339752" y="44625"/>
            <a:ext cx="6151413"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3.5.3 Linux</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进程调度算法解析</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39552" y="620688"/>
            <a:ext cx="4104456" cy="523220"/>
          </a:xfrm>
          <a:prstGeom prst="rect">
            <a:avLst/>
          </a:prstGeom>
          <a:noFill/>
        </p:spPr>
        <p:txBody>
          <a:bodyPr wrap="square" rtlCol="0">
            <a:spAutoFit/>
          </a:bodyPr>
          <a:lstStyle/>
          <a:p>
            <a:r>
              <a:rPr lang="en-US" altLang="zh-CN" sz="2800" dirty="0" smtClean="0">
                <a:solidFill>
                  <a:srgbClr val="C00000"/>
                </a:solidFill>
              </a:rPr>
              <a:t>3. Linux</a:t>
            </a:r>
            <a:r>
              <a:rPr lang="zh-CN" altLang="en-US" sz="2800" dirty="0" smtClean="0">
                <a:solidFill>
                  <a:srgbClr val="C00000"/>
                </a:solidFill>
              </a:rPr>
              <a:t>实时调度</a:t>
            </a:r>
            <a:endParaRPr lang="zh-CN" altLang="en-US" sz="2800" dirty="0">
              <a:solidFill>
                <a:srgbClr val="C00000"/>
              </a:solidFill>
            </a:endParaRPr>
          </a:p>
        </p:txBody>
      </p:sp>
      <p:sp>
        <p:nvSpPr>
          <p:cNvPr id="13" name="矩形 12"/>
          <p:cNvSpPr/>
          <p:nvPr/>
        </p:nvSpPr>
        <p:spPr>
          <a:xfrm>
            <a:off x="611560" y="1311152"/>
            <a:ext cx="3888432" cy="461665"/>
          </a:xfrm>
          <a:prstGeom prst="rect">
            <a:avLst/>
          </a:prstGeom>
        </p:spPr>
        <p:txBody>
          <a:bodyPr wrap="square">
            <a:spAutoFit/>
          </a:bodyPr>
          <a:lstStyle/>
          <a:p>
            <a:pPr>
              <a:buFont typeface="Wingdings" panose="05000000000000000000" pitchFamily="2" charset="2"/>
              <a:buChar char="n"/>
            </a:pPr>
            <a:r>
              <a:rPr lang="en-US" altLang="zh-CN" sz="2400" dirty="0" smtClean="0">
                <a:solidFill>
                  <a:srgbClr val="7030A0"/>
                </a:solidFill>
              </a:rPr>
              <a:t> </a:t>
            </a:r>
            <a:r>
              <a:rPr lang="zh-CN" altLang="en-US" sz="2400" dirty="0" smtClean="0">
                <a:solidFill>
                  <a:srgbClr val="7030A0"/>
                </a:solidFill>
              </a:rPr>
              <a:t>就绪队列</a:t>
            </a:r>
            <a:r>
              <a:rPr lang="en-US" altLang="zh-CN" sz="2400" dirty="0" err="1" smtClean="0">
                <a:solidFill>
                  <a:srgbClr val="7030A0"/>
                </a:solidFill>
              </a:rPr>
              <a:t>rt_rq</a:t>
            </a:r>
            <a:endParaRPr lang="zh-CN" altLang="en-US" sz="2400" dirty="0">
              <a:solidFill>
                <a:srgbClr val="7030A0"/>
              </a:solidFill>
            </a:endParaRPr>
          </a:p>
        </p:txBody>
      </p:sp>
      <p:sp>
        <p:nvSpPr>
          <p:cNvPr id="15" name="矩形 14"/>
          <p:cNvSpPr/>
          <p:nvPr/>
        </p:nvSpPr>
        <p:spPr>
          <a:xfrm>
            <a:off x="395536" y="1737969"/>
            <a:ext cx="8388424" cy="2339102"/>
          </a:xfrm>
          <a:prstGeom prst="rect">
            <a:avLst/>
          </a:prstGeom>
        </p:spPr>
        <p:txBody>
          <a:bodyPr wrap="square">
            <a:spAutoFit/>
          </a:bodyPr>
          <a:lstStyle/>
          <a:p>
            <a:pPr>
              <a:lnSpc>
                <a:spcPct val="130000"/>
              </a:lnSpc>
            </a:pPr>
            <a:r>
              <a:rPr lang="en-US" altLang="zh-CN" dirty="0" err="1" smtClean="0"/>
              <a:t>struct</a:t>
            </a:r>
            <a:r>
              <a:rPr lang="en-US" altLang="zh-CN" dirty="0" smtClean="0"/>
              <a:t> </a:t>
            </a:r>
            <a:r>
              <a:rPr lang="en-US" altLang="zh-CN" dirty="0" err="1" smtClean="0"/>
              <a:t>rt_rq</a:t>
            </a:r>
            <a:r>
              <a:rPr lang="en-US" altLang="zh-CN" dirty="0" smtClean="0"/>
              <a:t> {</a:t>
            </a:r>
            <a:endParaRPr lang="zh-CN" altLang="zh-CN" dirty="0" smtClean="0"/>
          </a:p>
          <a:p>
            <a:pPr>
              <a:lnSpc>
                <a:spcPct val="130000"/>
              </a:lnSpc>
            </a:pPr>
            <a:r>
              <a:rPr lang="en-US" altLang="zh-CN" dirty="0" smtClean="0"/>
              <a:t>        </a:t>
            </a:r>
            <a:r>
              <a:rPr lang="en-US" altLang="zh-CN" dirty="0" err="1" smtClean="0"/>
              <a:t>struct</a:t>
            </a:r>
            <a:r>
              <a:rPr lang="en-US" altLang="zh-CN" dirty="0" smtClean="0"/>
              <a:t> </a:t>
            </a:r>
            <a:r>
              <a:rPr lang="en-US" altLang="zh-CN" dirty="0" err="1" smtClean="0"/>
              <a:t>rt_prio_array</a:t>
            </a:r>
            <a:r>
              <a:rPr lang="en-US" altLang="zh-CN" dirty="0" smtClean="0"/>
              <a:t> active;   /*</a:t>
            </a:r>
            <a:r>
              <a:rPr lang="zh-CN" altLang="zh-CN" dirty="0" smtClean="0"/>
              <a:t>实时进程的优先级</a:t>
            </a:r>
            <a:r>
              <a:rPr lang="zh-CN" altLang="en-US" dirty="0" smtClean="0"/>
              <a:t>就绪</a:t>
            </a:r>
            <a:r>
              <a:rPr lang="zh-CN" altLang="zh-CN" dirty="0" smtClean="0"/>
              <a:t>队列</a:t>
            </a:r>
            <a:r>
              <a:rPr lang="en-US" altLang="zh-CN" dirty="0" smtClean="0"/>
              <a:t>*/</a:t>
            </a:r>
            <a:endParaRPr lang="zh-CN" altLang="zh-CN" dirty="0" smtClean="0"/>
          </a:p>
          <a:p>
            <a:pPr>
              <a:lnSpc>
                <a:spcPct val="130000"/>
              </a:lnSpc>
            </a:pPr>
            <a:r>
              <a:rPr lang="en-US" altLang="zh-CN" dirty="0" smtClean="0"/>
              <a:t>        </a:t>
            </a:r>
            <a:r>
              <a:rPr lang="en-US" altLang="zh-CN" dirty="0" err="1" smtClean="0"/>
              <a:t>int</a:t>
            </a:r>
            <a:r>
              <a:rPr lang="en-US" altLang="zh-CN" dirty="0" smtClean="0"/>
              <a:t> </a:t>
            </a:r>
            <a:r>
              <a:rPr lang="en-US" altLang="zh-CN" dirty="0" err="1" smtClean="0"/>
              <a:t>rt_load_balance_idx</a:t>
            </a:r>
            <a:r>
              <a:rPr lang="en-US" altLang="zh-CN" dirty="0" smtClean="0"/>
              <a:t>;</a:t>
            </a:r>
            <a:endParaRPr lang="zh-CN" altLang="zh-CN" dirty="0" smtClean="0"/>
          </a:p>
          <a:p>
            <a:pPr>
              <a:lnSpc>
                <a:spcPct val="130000"/>
              </a:lnSpc>
            </a:pPr>
            <a:r>
              <a:rPr lang="en-US" altLang="zh-CN" dirty="0" smtClean="0"/>
              <a:t>        </a:t>
            </a:r>
            <a:r>
              <a:rPr lang="en-US" altLang="zh-CN" dirty="0" err="1" smtClean="0"/>
              <a:t>struct</a:t>
            </a:r>
            <a:r>
              <a:rPr lang="en-US" altLang="zh-CN" dirty="0" smtClean="0"/>
              <a:t> </a:t>
            </a:r>
            <a:r>
              <a:rPr lang="en-US" altLang="zh-CN" dirty="0" err="1" smtClean="0"/>
              <a:t>list_head</a:t>
            </a:r>
            <a:r>
              <a:rPr lang="en-US" altLang="zh-CN" dirty="0" smtClean="0"/>
              <a:t> *</a:t>
            </a:r>
            <a:r>
              <a:rPr lang="en-US" altLang="zh-CN" dirty="0" err="1" smtClean="0"/>
              <a:t>rt_load_balance_head</a:t>
            </a:r>
            <a:r>
              <a:rPr lang="en-US" altLang="zh-CN" dirty="0" smtClean="0"/>
              <a:t>,  </a:t>
            </a:r>
            <a:r>
              <a:rPr lang="en-US" altLang="zh-CN" dirty="0" err="1" smtClean="0"/>
              <a:t>t_load_balance_curr</a:t>
            </a:r>
            <a:r>
              <a:rPr lang="en-US" altLang="zh-CN" dirty="0" smtClean="0"/>
              <a:t>;</a:t>
            </a:r>
            <a:endParaRPr lang="zh-CN" altLang="zh-CN" dirty="0" smtClean="0"/>
          </a:p>
          <a:p>
            <a:pPr>
              <a:lnSpc>
                <a:spcPct val="130000"/>
              </a:lnSpc>
            </a:pPr>
            <a:r>
              <a:rPr lang="en-US" altLang="zh-CN" dirty="0" smtClean="0"/>
              <a:t>};</a:t>
            </a:r>
            <a:endParaRPr lang="zh-CN" altLang="en-US" dirty="0"/>
          </a:p>
        </p:txBody>
      </p:sp>
      <p:sp>
        <p:nvSpPr>
          <p:cNvPr id="9" name="矩形 8"/>
          <p:cNvSpPr/>
          <p:nvPr/>
        </p:nvSpPr>
        <p:spPr>
          <a:xfrm>
            <a:off x="648072" y="4119465"/>
            <a:ext cx="3888432" cy="461665"/>
          </a:xfrm>
          <a:prstGeom prst="rect">
            <a:avLst/>
          </a:prstGeom>
        </p:spPr>
        <p:txBody>
          <a:bodyPr wrap="square">
            <a:spAutoFit/>
          </a:bodyPr>
          <a:lstStyle/>
          <a:p>
            <a:pPr>
              <a:buFont typeface="Wingdings" panose="05000000000000000000" pitchFamily="2" charset="2"/>
              <a:buChar char="n"/>
            </a:pPr>
            <a:r>
              <a:rPr lang="en-US" altLang="zh-CN" sz="2400" dirty="0" smtClean="0">
                <a:solidFill>
                  <a:srgbClr val="7030A0"/>
                </a:solidFill>
              </a:rPr>
              <a:t> </a:t>
            </a:r>
            <a:r>
              <a:rPr lang="zh-CN" altLang="en-US" sz="2400" dirty="0" smtClean="0">
                <a:solidFill>
                  <a:srgbClr val="7030A0"/>
                </a:solidFill>
              </a:rPr>
              <a:t>就绪队列设置</a:t>
            </a:r>
            <a:endParaRPr lang="zh-CN" altLang="en-US" sz="2400" dirty="0">
              <a:solidFill>
                <a:srgbClr val="7030A0"/>
              </a:solidFill>
            </a:endParaRPr>
          </a:p>
        </p:txBody>
      </p:sp>
      <p:sp>
        <p:nvSpPr>
          <p:cNvPr id="11" name="矩形 10"/>
          <p:cNvSpPr/>
          <p:nvPr/>
        </p:nvSpPr>
        <p:spPr>
          <a:xfrm>
            <a:off x="432048" y="4617513"/>
            <a:ext cx="8388424" cy="1877437"/>
          </a:xfrm>
          <a:prstGeom prst="rect">
            <a:avLst/>
          </a:prstGeom>
        </p:spPr>
        <p:txBody>
          <a:bodyPr wrap="square">
            <a:spAutoFit/>
          </a:bodyPr>
          <a:lstStyle/>
          <a:p>
            <a:pPr>
              <a:lnSpc>
                <a:spcPct val="130000"/>
              </a:lnSpc>
            </a:pPr>
            <a:r>
              <a:rPr lang="en-US" altLang="zh-CN" dirty="0" err="1" smtClean="0"/>
              <a:t>struct</a:t>
            </a:r>
            <a:r>
              <a:rPr lang="en-US" altLang="zh-CN" dirty="0" smtClean="0"/>
              <a:t> </a:t>
            </a:r>
            <a:r>
              <a:rPr lang="en-US" altLang="zh-CN" dirty="0" err="1" smtClean="0"/>
              <a:t>rt_prio_array</a:t>
            </a:r>
            <a:r>
              <a:rPr lang="en-US" altLang="zh-CN" dirty="0" smtClean="0"/>
              <a:t> {</a:t>
            </a:r>
            <a:endParaRPr lang="zh-CN" altLang="zh-CN" dirty="0" smtClean="0"/>
          </a:p>
          <a:p>
            <a:pPr>
              <a:lnSpc>
                <a:spcPct val="130000"/>
              </a:lnSpc>
            </a:pPr>
            <a:r>
              <a:rPr lang="en-US" altLang="zh-CN" dirty="0" smtClean="0"/>
              <a:t>    DECLARE_BITMAP(bitmap, MAX_RT_PRIO+1);   /* </a:t>
            </a:r>
            <a:r>
              <a:rPr lang="zh-CN" altLang="zh-CN" dirty="0" smtClean="0"/>
              <a:t>优先级位图</a:t>
            </a:r>
            <a:r>
              <a:rPr lang="en-US" altLang="zh-CN" dirty="0" smtClean="0"/>
              <a:t> */</a:t>
            </a:r>
            <a:endParaRPr lang="zh-CN" altLang="zh-CN" dirty="0" smtClean="0"/>
          </a:p>
          <a:p>
            <a:pPr>
              <a:lnSpc>
                <a:spcPct val="130000"/>
              </a:lnSpc>
            </a:pPr>
            <a:r>
              <a:rPr lang="en-US" altLang="zh-CN" dirty="0" smtClean="0"/>
              <a:t>    </a:t>
            </a:r>
            <a:r>
              <a:rPr lang="en-US" altLang="zh-CN" dirty="0" err="1" smtClean="0"/>
              <a:t>struct</a:t>
            </a:r>
            <a:r>
              <a:rPr lang="en-US" altLang="zh-CN" dirty="0" smtClean="0"/>
              <a:t> </a:t>
            </a:r>
            <a:r>
              <a:rPr lang="en-US" altLang="zh-CN" dirty="0" err="1" smtClean="0"/>
              <a:t>list_head</a:t>
            </a:r>
            <a:r>
              <a:rPr lang="en-US" altLang="zh-CN" dirty="0" smtClean="0"/>
              <a:t> queue[MAX_RT_PRIO];   /* </a:t>
            </a:r>
            <a:r>
              <a:rPr lang="zh-CN" altLang="zh-CN" dirty="0" smtClean="0"/>
              <a:t>优先级队列</a:t>
            </a:r>
            <a:r>
              <a:rPr lang="en-US" altLang="zh-CN" dirty="0" smtClean="0"/>
              <a:t> */</a:t>
            </a:r>
            <a:endParaRPr lang="zh-CN" altLang="zh-CN" dirty="0" smtClean="0"/>
          </a:p>
          <a:p>
            <a:pPr>
              <a:lnSpc>
                <a:spcPct val="130000"/>
              </a:lnSpc>
            </a:pPr>
            <a:r>
              <a:rPr lang="en-US" altLang="zh-CN" dirty="0" smtClean="0"/>
              <a:t>};</a:t>
            </a:r>
            <a:endParaRPr lang="zh-CN" altLang="en-US" dirty="0"/>
          </a:p>
        </p:txBody>
      </p:sp>
      <p:cxnSp>
        <p:nvCxnSpPr>
          <p:cNvPr id="14" name="直接连接符 13"/>
          <p:cNvCxnSpPr/>
          <p:nvPr/>
        </p:nvCxnSpPr>
        <p:spPr bwMode="auto">
          <a:xfrm>
            <a:off x="3347864" y="2636912"/>
            <a:ext cx="936104" cy="0"/>
          </a:xfrm>
          <a:prstGeom prst="line">
            <a:avLst/>
          </a:prstGeom>
          <a:noFill/>
          <a:ln w="38100">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直接箭头连接符 16"/>
          <p:cNvCxnSpPr/>
          <p:nvPr/>
        </p:nvCxnSpPr>
        <p:spPr bwMode="auto">
          <a:xfrm flipH="1">
            <a:off x="2195736" y="2636912"/>
            <a:ext cx="1728192" cy="2160240"/>
          </a:xfrm>
          <a:prstGeom prst="straightConnector1">
            <a:avLst/>
          </a:prstGeom>
          <a:noFill/>
          <a:ln w="28575">
            <a:solidFill>
              <a:schemeClr val="accent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in)">
                                      <p:cBhvr>
                                        <p:cTn id="25" dur="500"/>
                                        <p:tgtEl>
                                          <p:spTgt spid="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ox(in)">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9"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7" name="Text Box 17"/>
          <p:cNvSpPr txBox="1">
            <a:spLocks noChangeArrowheads="1"/>
          </p:cNvSpPr>
          <p:nvPr/>
        </p:nvSpPr>
        <p:spPr bwMode="auto">
          <a:xfrm>
            <a:off x="323851" y="908051"/>
            <a:ext cx="8568630" cy="5632311"/>
          </a:xfrm>
          <a:prstGeom prst="rect">
            <a:avLst/>
          </a:prstGeom>
          <a:noFill/>
          <a:ln>
            <a:noFill/>
          </a:ln>
          <a:effectLst>
            <a:outerShdw dist="17961" dir="2700000" algn="ctr" rotWithShape="0">
              <a:schemeClr val="accent1">
                <a:gamma/>
                <a:shade val="60000"/>
                <a:invGamma/>
                <a:alpha val="50000"/>
              </a:schemeClr>
            </a:outerShdw>
          </a:effectLst>
        </p:spPr>
        <p:txBody>
          <a:bodyPr wrap="square">
            <a:spAutoFit/>
          </a:bodyPr>
          <a:lstStyle/>
          <a:p>
            <a:pPr eaLnBrk="1" hangingPunct="1">
              <a:lnSpc>
                <a:spcPct val="150000"/>
              </a:lnSpc>
              <a:spcBef>
                <a:spcPct val="50000"/>
              </a:spcBef>
              <a:buClr>
                <a:schemeClr val="tx1"/>
              </a:buClr>
              <a:defRPr/>
            </a:pPr>
            <a:r>
              <a:rPr lang="zh-CN" altLang="en-US" sz="3200" dirty="0">
                <a:solidFill>
                  <a:schemeClr val="tx2"/>
                </a:solidFill>
              </a:rPr>
              <a:t>思考问题：</a:t>
            </a:r>
            <a:endParaRPr lang="zh-CN" altLang="en-US" sz="3200" dirty="0">
              <a:solidFill>
                <a:schemeClr val="tx2"/>
              </a:solidFill>
            </a:endParaRPr>
          </a:p>
          <a:p>
            <a:pPr>
              <a:lnSpc>
                <a:spcPct val="150000"/>
              </a:lnSpc>
              <a:defRPr/>
            </a:pPr>
            <a:r>
              <a:rPr kumimoji="1" lang="en-US" altLang="zh-CN" sz="2400" dirty="0"/>
              <a:t>3.  </a:t>
            </a:r>
            <a:r>
              <a:rPr lang="zh-CN" altLang="zh-CN" sz="2400" dirty="0"/>
              <a:t>若一个用户进程通过</a:t>
            </a:r>
            <a:r>
              <a:rPr lang="en-US" altLang="zh-CN" sz="2400" dirty="0"/>
              <a:t>read</a:t>
            </a:r>
            <a:r>
              <a:rPr lang="zh-CN" altLang="zh-CN" sz="2400" dirty="0"/>
              <a:t>系统调用读取一个磁盘文件中的数据，则下列关于此过程的描述中，正确的有哪些？（</a:t>
            </a:r>
            <a:r>
              <a:rPr lang="en-US" altLang="zh-CN" sz="2400" dirty="0"/>
              <a:t>    </a:t>
            </a:r>
            <a:r>
              <a:rPr lang="zh-CN" altLang="zh-CN" sz="2400" dirty="0"/>
              <a:t>）</a:t>
            </a:r>
            <a:endParaRPr lang="zh-CN" altLang="zh-CN" sz="2400" dirty="0"/>
          </a:p>
          <a:p>
            <a:pPr>
              <a:lnSpc>
                <a:spcPct val="150000"/>
              </a:lnSpc>
              <a:defRPr/>
            </a:pPr>
            <a:r>
              <a:rPr lang="en-US" altLang="zh-CN" sz="2400" dirty="0"/>
              <a:t>A. </a:t>
            </a:r>
            <a:r>
              <a:rPr lang="zh-CN" altLang="zh-CN" sz="2400" dirty="0"/>
              <a:t>若该文件的数据不在内存中，则该进程进入睡眠等待状态</a:t>
            </a:r>
            <a:endParaRPr lang="zh-CN" altLang="zh-CN" sz="2400" dirty="0"/>
          </a:p>
          <a:p>
            <a:pPr>
              <a:lnSpc>
                <a:spcPct val="150000"/>
              </a:lnSpc>
              <a:defRPr/>
            </a:pPr>
            <a:r>
              <a:rPr lang="en-US" altLang="zh-CN" sz="2400" dirty="0"/>
              <a:t>B. </a:t>
            </a:r>
            <a:r>
              <a:rPr lang="zh-CN" altLang="zh-CN" sz="2400" dirty="0"/>
              <a:t>请求</a:t>
            </a:r>
            <a:r>
              <a:rPr lang="en-US" altLang="zh-CN" sz="2400" dirty="0"/>
              <a:t>read</a:t>
            </a:r>
            <a:r>
              <a:rPr lang="zh-CN" altLang="zh-CN" sz="2400" dirty="0"/>
              <a:t>系统调用会导致</a:t>
            </a:r>
            <a:r>
              <a:rPr lang="en-US" altLang="zh-CN" sz="2400" dirty="0"/>
              <a:t>CPU</a:t>
            </a:r>
            <a:r>
              <a:rPr lang="zh-CN" altLang="zh-CN" sz="2400" dirty="0"/>
              <a:t>从用户态切换到核心态</a:t>
            </a:r>
            <a:endParaRPr lang="zh-CN" altLang="zh-CN" sz="2400" dirty="0"/>
          </a:p>
          <a:p>
            <a:pPr>
              <a:lnSpc>
                <a:spcPct val="150000"/>
              </a:lnSpc>
              <a:defRPr/>
            </a:pPr>
            <a:r>
              <a:rPr lang="en-US" altLang="zh-CN" sz="2400" dirty="0"/>
              <a:t>C. Read</a:t>
            </a:r>
            <a:r>
              <a:rPr lang="zh-CN" altLang="zh-CN" sz="2400" dirty="0"/>
              <a:t>系统调用的参数应包含文件的名称</a:t>
            </a:r>
            <a:endParaRPr lang="zh-CN" altLang="zh-CN" sz="2400" dirty="0"/>
          </a:p>
          <a:p>
            <a:pPr>
              <a:lnSpc>
                <a:spcPct val="150000"/>
              </a:lnSpc>
              <a:defRPr/>
            </a:pPr>
            <a:r>
              <a:rPr lang="en-US" altLang="zh-CN" sz="2400" dirty="0"/>
              <a:t>D. read</a:t>
            </a:r>
            <a:r>
              <a:rPr lang="zh-CN" altLang="zh-CN" sz="2400" dirty="0"/>
              <a:t>系统调用结束后会重新让该进程</a:t>
            </a:r>
            <a:r>
              <a:rPr lang="zh-CN" altLang="zh-CN" sz="2400" dirty="0" smtClean="0"/>
              <a:t>进入</a:t>
            </a:r>
            <a:r>
              <a:rPr lang="zh-CN" altLang="en-US" sz="2400" dirty="0" smtClean="0"/>
              <a:t>就绪状态或</a:t>
            </a:r>
            <a:r>
              <a:rPr lang="zh-CN" altLang="zh-CN" sz="2400" dirty="0" smtClean="0"/>
              <a:t>运行</a:t>
            </a:r>
            <a:r>
              <a:rPr lang="zh-CN" altLang="zh-CN" sz="2400" dirty="0"/>
              <a:t>状态</a:t>
            </a:r>
            <a:endParaRPr lang="zh-CN" altLang="zh-CN" sz="2400" dirty="0"/>
          </a:p>
          <a:p>
            <a:pPr eaLnBrk="1" hangingPunct="1">
              <a:spcBef>
                <a:spcPct val="50000"/>
              </a:spcBef>
              <a:buClr>
                <a:schemeClr val="tx1"/>
              </a:buClr>
              <a:defRPr/>
            </a:pPr>
            <a:endParaRPr kumimoji="1" lang="zh-CN" altLang="en-US" sz="2400" dirty="0"/>
          </a:p>
        </p:txBody>
      </p:sp>
      <p:sp>
        <p:nvSpPr>
          <p:cNvPr id="3" name="Rectangle 8"/>
          <p:cNvSpPr>
            <a:spLocks noChangeArrowheads="1"/>
          </p:cNvSpPr>
          <p:nvPr/>
        </p:nvSpPr>
        <p:spPr bwMode="auto">
          <a:xfrm>
            <a:off x="2051720" y="188640"/>
            <a:ext cx="5327650" cy="862012"/>
          </a:xfrm>
          <a:prstGeom prst="rect">
            <a:avLst/>
          </a:prstGeom>
          <a:noFill/>
          <a:ln>
            <a:noFill/>
          </a:ln>
          <a:effectLst/>
        </p:spPr>
        <p:txBody>
          <a:bodyPr anchor="ctr"/>
          <a:lstStyle/>
          <a:p>
            <a:pPr>
              <a:spcBef>
                <a:spcPct val="0"/>
              </a:spcBef>
              <a:defRPr/>
            </a:pPr>
            <a:r>
              <a:rPr kumimoji="1" lang="en-US" altLang="zh-CN" sz="3200" dirty="0" smtClean="0">
                <a:solidFill>
                  <a:srgbClr val="0000FF"/>
                </a:solidFill>
              </a:rPr>
              <a:t>3.2.2</a:t>
            </a:r>
            <a:r>
              <a:rPr lang="en-US" altLang="zh-CN" sz="3200" dirty="0" smtClean="0">
                <a:solidFill>
                  <a:srgbClr val="0000FF"/>
                </a:solidFill>
                <a:effectLst>
                  <a:outerShdw blurRad="38100" dist="38100" dir="2700000" algn="tl">
                    <a:srgbClr val="C0C0C0"/>
                  </a:outerShdw>
                </a:effectLst>
                <a:latin typeface="+mn-ea"/>
                <a:ea typeface="+mn-ea"/>
              </a:rPr>
              <a:t> </a:t>
            </a:r>
            <a:r>
              <a:rPr lang="zh-CN" altLang="en-US" sz="3200" dirty="0" smtClean="0">
                <a:solidFill>
                  <a:srgbClr val="0000FF"/>
                </a:solidFill>
                <a:effectLst>
                  <a:outerShdw blurRad="38100" dist="38100" dir="2700000" algn="tl">
                    <a:srgbClr val="C0C0C0"/>
                  </a:outerShdw>
                </a:effectLst>
                <a:latin typeface="+mn-ea"/>
                <a:ea typeface="+mn-ea"/>
              </a:rPr>
              <a:t>进程状态及转换</a:t>
            </a:r>
            <a:endParaRPr lang="zh-CN" altLang="en-US" sz="3200" dirty="0">
              <a:solidFill>
                <a:srgbClr val="0000FF"/>
              </a:solidFill>
              <a:effectLst>
                <a:outerShdw blurRad="38100" dist="38100" dir="2700000" algn="tl">
                  <a:srgbClr val="C0C0C0"/>
                </a:outerShdw>
              </a:effectLst>
              <a:latin typeface="+mn-ea"/>
              <a:ea typeface="+mn-ea"/>
            </a:endParaRPr>
          </a:p>
        </p:txBody>
      </p:sp>
    </p:spTree>
  </p:cSld>
  <p:clrMapOvr>
    <a:masterClrMapping/>
  </p:clrMapOvr>
  <p:transition>
    <p:fade/>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339752" y="44625"/>
            <a:ext cx="6151413"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3.5.3 Linux</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进程调度算法解析</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39552" y="620688"/>
            <a:ext cx="4104456" cy="523220"/>
          </a:xfrm>
          <a:prstGeom prst="rect">
            <a:avLst/>
          </a:prstGeom>
          <a:noFill/>
        </p:spPr>
        <p:txBody>
          <a:bodyPr wrap="square" rtlCol="0">
            <a:spAutoFit/>
          </a:bodyPr>
          <a:lstStyle/>
          <a:p>
            <a:r>
              <a:rPr lang="en-US" altLang="zh-CN" sz="2800" dirty="0" smtClean="0">
                <a:solidFill>
                  <a:srgbClr val="C00000"/>
                </a:solidFill>
              </a:rPr>
              <a:t>4. Linux</a:t>
            </a:r>
            <a:r>
              <a:rPr lang="zh-CN" altLang="en-US" sz="2800" dirty="0" smtClean="0">
                <a:solidFill>
                  <a:srgbClr val="C00000"/>
                </a:solidFill>
              </a:rPr>
              <a:t>内核调度</a:t>
            </a:r>
            <a:endParaRPr lang="zh-CN" altLang="en-US" sz="2800" dirty="0">
              <a:solidFill>
                <a:srgbClr val="C00000"/>
              </a:solidFill>
            </a:endParaRPr>
          </a:p>
        </p:txBody>
      </p:sp>
      <p:sp>
        <p:nvSpPr>
          <p:cNvPr id="13" name="矩形 12"/>
          <p:cNvSpPr/>
          <p:nvPr/>
        </p:nvSpPr>
        <p:spPr>
          <a:xfrm>
            <a:off x="611560" y="1239145"/>
            <a:ext cx="3888432" cy="461665"/>
          </a:xfrm>
          <a:prstGeom prst="rect">
            <a:avLst/>
          </a:prstGeom>
        </p:spPr>
        <p:txBody>
          <a:bodyPr wrap="square">
            <a:spAutoFit/>
          </a:bodyPr>
          <a:lstStyle/>
          <a:p>
            <a:pPr>
              <a:buFont typeface="Wingdings" panose="05000000000000000000" pitchFamily="2" charset="2"/>
              <a:buChar char="n"/>
            </a:pPr>
            <a:r>
              <a:rPr lang="en-US" altLang="zh-CN" sz="2400" dirty="0" smtClean="0">
                <a:solidFill>
                  <a:srgbClr val="7030A0"/>
                </a:solidFill>
              </a:rPr>
              <a:t> Linux</a:t>
            </a:r>
            <a:r>
              <a:rPr lang="zh-CN" altLang="en-US" sz="2400" dirty="0" smtClean="0">
                <a:solidFill>
                  <a:srgbClr val="7030A0"/>
                </a:solidFill>
              </a:rPr>
              <a:t>进程调度时机</a:t>
            </a:r>
            <a:endParaRPr lang="zh-CN" altLang="en-US" sz="2400" dirty="0">
              <a:solidFill>
                <a:srgbClr val="7030A0"/>
              </a:solidFill>
            </a:endParaRPr>
          </a:p>
        </p:txBody>
      </p:sp>
      <p:sp>
        <p:nvSpPr>
          <p:cNvPr id="15" name="矩形 14"/>
          <p:cNvSpPr/>
          <p:nvPr/>
        </p:nvSpPr>
        <p:spPr>
          <a:xfrm>
            <a:off x="611560" y="1816429"/>
            <a:ext cx="8208912" cy="4527393"/>
          </a:xfrm>
          <a:prstGeom prst="rect">
            <a:avLst/>
          </a:prstGeom>
        </p:spPr>
        <p:txBody>
          <a:bodyPr wrap="square">
            <a:spAutoFit/>
          </a:bodyPr>
          <a:lstStyle/>
          <a:p>
            <a:pPr>
              <a:lnSpc>
                <a:spcPct val="130000"/>
              </a:lnSpc>
              <a:buFont typeface="Wingdings" panose="05000000000000000000" pitchFamily="2" charset="2"/>
              <a:buChar char="l"/>
            </a:pPr>
            <a:r>
              <a:rPr lang="zh-CN" altLang="en-US" sz="2200" dirty="0" smtClean="0"/>
              <a:t> 用户进程终止或睡眠时</a:t>
            </a:r>
            <a:endParaRPr lang="en-US" altLang="zh-CN" sz="2200" dirty="0" smtClean="0"/>
          </a:p>
          <a:p>
            <a:pPr>
              <a:lnSpc>
                <a:spcPct val="130000"/>
              </a:lnSpc>
              <a:buFont typeface="Wingdings" panose="05000000000000000000" pitchFamily="2" charset="2"/>
              <a:buChar char="l"/>
            </a:pPr>
            <a:r>
              <a:rPr lang="en-US" altLang="zh-CN" sz="2200" dirty="0" smtClean="0"/>
              <a:t> </a:t>
            </a:r>
            <a:r>
              <a:rPr lang="zh-CN" altLang="zh-CN" sz="2200" dirty="0" smtClean="0"/>
              <a:t>进程从中断、异常及系统调用返回到用户态之前</a:t>
            </a:r>
            <a:r>
              <a:rPr lang="zh-CN" altLang="en-US" sz="2200" dirty="0" smtClean="0"/>
              <a:t>，检查</a:t>
            </a:r>
            <a:r>
              <a:rPr lang="en-US" altLang="zh-CN" sz="2200" dirty="0" smtClean="0"/>
              <a:t>TIF_NEED_RESCHED</a:t>
            </a:r>
            <a:r>
              <a:rPr lang="zh-CN" altLang="zh-CN" sz="2200" dirty="0" smtClean="0"/>
              <a:t>标志</a:t>
            </a:r>
            <a:r>
              <a:rPr lang="zh-CN" altLang="en-US" sz="2200" dirty="0" smtClean="0"/>
              <a:t>，确定是否调度</a:t>
            </a:r>
            <a:endParaRPr lang="en-US" altLang="zh-CN" sz="2200" dirty="0" smtClean="0"/>
          </a:p>
          <a:p>
            <a:pPr>
              <a:lnSpc>
                <a:spcPct val="130000"/>
              </a:lnSpc>
            </a:pPr>
            <a:r>
              <a:rPr lang="en-US" altLang="zh-CN" sz="2200" dirty="0" smtClean="0"/>
              <a:t>     TIF_NEED_RESCHED</a:t>
            </a:r>
            <a:r>
              <a:rPr lang="zh-CN" altLang="zh-CN" sz="2200" dirty="0" smtClean="0"/>
              <a:t>标志</a:t>
            </a:r>
            <a:r>
              <a:rPr lang="zh-CN" altLang="en-US" sz="2200" dirty="0" smtClean="0"/>
              <a:t>被设置的情况：</a:t>
            </a:r>
            <a:endParaRPr lang="en-US" altLang="zh-CN" sz="2200" dirty="0" smtClean="0"/>
          </a:p>
          <a:p>
            <a:pPr marL="360045">
              <a:lnSpc>
                <a:spcPct val="130000"/>
              </a:lnSpc>
              <a:buFont typeface="Wingdings" panose="05000000000000000000" pitchFamily="2" charset="2"/>
              <a:buChar char="Ø"/>
            </a:pPr>
            <a:r>
              <a:rPr lang="zh-CN" altLang="en-US" sz="2200" dirty="0" smtClean="0"/>
              <a:t> 当前进程</a:t>
            </a:r>
            <a:r>
              <a:rPr lang="zh-CN" altLang="zh-CN" sz="2200" dirty="0" smtClean="0"/>
              <a:t>已经用完所分配的运行时间</a:t>
            </a:r>
            <a:endParaRPr lang="en-US" altLang="zh-CN" sz="2200" dirty="0" smtClean="0"/>
          </a:p>
          <a:p>
            <a:pPr marL="360045">
              <a:lnSpc>
                <a:spcPct val="130000"/>
              </a:lnSpc>
              <a:buFont typeface="Wingdings" panose="05000000000000000000" pitchFamily="2" charset="2"/>
              <a:buChar char="Ø"/>
            </a:pPr>
            <a:r>
              <a:rPr lang="en-US" altLang="zh-CN" sz="2200" dirty="0" smtClean="0"/>
              <a:t> </a:t>
            </a:r>
            <a:r>
              <a:rPr lang="zh-CN" altLang="en-US" sz="2200" dirty="0" smtClean="0"/>
              <a:t>就绪队列到达优先级更高的进程</a:t>
            </a:r>
            <a:endParaRPr lang="en-US" altLang="zh-CN" sz="2200" dirty="0" smtClean="0"/>
          </a:p>
          <a:p>
            <a:pPr>
              <a:lnSpc>
                <a:spcPct val="130000"/>
              </a:lnSpc>
              <a:buFont typeface="Wingdings" panose="05000000000000000000" pitchFamily="2" charset="2"/>
              <a:buChar char="l"/>
            </a:pPr>
            <a:r>
              <a:rPr lang="en-US" altLang="zh-CN" sz="2200" dirty="0" smtClean="0"/>
              <a:t> </a:t>
            </a:r>
            <a:r>
              <a:rPr lang="zh-CN" altLang="en-US" sz="2200" dirty="0" smtClean="0"/>
              <a:t>发生内核抢占</a:t>
            </a:r>
            <a:endParaRPr lang="en-US" altLang="zh-CN" sz="2200" dirty="0" smtClean="0"/>
          </a:p>
          <a:p>
            <a:pPr marL="360045">
              <a:lnSpc>
                <a:spcPct val="130000"/>
              </a:lnSpc>
              <a:buFont typeface="Wingdings" panose="05000000000000000000" pitchFamily="2" charset="2"/>
              <a:buChar char="Ø"/>
            </a:pPr>
            <a:r>
              <a:rPr lang="zh-CN" altLang="en-US" sz="2200" dirty="0" smtClean="0"/>
              <a:t> 显式内核抢占</a:t>
            </a:r>
            <a:endParaRPr lang="en-US" altLang="zh-CN" sz="2200" dirty="0" smtClean="0"/>
          </a:p>
          <a:p>
            <a:pPr marL="360045">
              <a:lnSpc>
                <a:spcPct val="130000"/>
              </a:lnSpc>
              <a:buFont typeface="Wingdings" panose="05000000000000000000" pitchFamily="2" charset="2"/>
              <a:buChar char="Ø"/>
            </a:pPr>
            <a:r>
              <a:rPr lang="en-US" altLang="zh-CN" sz="2200" dirty="0" smtClean="0"/>
              <a:t> </a:t>
            </a:r>
            <a:r>
              <a:rPr lang="zh-CN" altLang="en-US" sz="2200" dirty="0" smtClean="0"/>
              <a:t>隐式内核抢占：当前进程从中断处理程序返回内核空间时</a:t>
            </a:r>
            <a:endParaRPr lang="zh-CN" altLang="en-US" sz="2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ox(in)">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ox(in)">
                                      <p:cBhvr>
                                        <p:cTn id="12" dur="500"/>
                                        <p:tgtEl>
                                          <p:spTgt spid="15">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box(in)">
                                      <p:cBhvr>
                                        <p:cTn id="15" dur="500"/>
                                        <p:tgtEl>
                                          <p:spTgt spid="15">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5">
                                            <p:txEl>
                                              <p:pRg st="3" end="3"/>
                                            </p:txEl>
                                          </p:spTgt>
                                        </p:tgtEl>
                                        <p:attrNameLst>
                                          <p:attrName>style.visibility</p:attrName>
                                        </p:attrNameLst>
                                      </p:cBhvr>
                                      <p:to>
                                        <p:strVal val="visible"/>
                                      </p:to>
                                    </p:set>
                                    <p:animEffect transition="in" filter="box(in)">
                                      <p:cBhvr>
                                        <p:cTn id="18" dur="500"/>
                                        <p:tgtEl>
                                          <p:spTgt spid="15">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animEffect transition="in" filter="box(in)">
                                      <p:cBhvr>
                                        <p:cTn id="21" dur="500"/>
                                        <p:tgtEl>
                                          <p:spTgt spid="1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5">
                                            <p:txEl>
                                              <p:pRg st="5" end="5"/>
                                            </p:txEl>
                                          </p:spTgt>
                                        </p:tgtEl>
                                        <p:attrNameLst>
                                          <p:attrName>style.visibility</p:attrName>
                                        </p:attrNameLst>
                                      </p:cBhvr>
                                      <p:to>
                                        <p:strVal val="visible"/>
                                      </p:to>
                                    </p:set>
                                    <p:animEffect transition="in" filter="box(in)">
                                      <p:cBhvr>
                                        <p:cTn id="26" dur="500"/>
                                        <p:tgtEl>
                                          <p:spTgt spid="15">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5">
                                            <p:txEl>
                                              <p:pRg st="6" end="6"/>
                                            </p:txEl>
                                          </p:spTgt>
                                        </p:tgtEl>
                                        <p:attrNameLst>
                                          <p:attrName>style.visibility</p:attrName>
                                        </p:attrNameLst>
                                      </p:cBhvr>
                                      <p:to>
                                        <p:strVal val="visible"/>
                                      </p:to>
                                    </p:set>
                                    <p:animEffect transition="in" filter="box(in)">
                                      <p:cBhvr>
                                        <p:cTn id="29" dur="500"/>
                                        <p:tgtEl>
                                          <p:spTgt spid="15">
                                            <p:txEl>
                                              <p:pRg st="6" end="6"/>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15">
                                            <p:txEl>
                                              <p:pRg st="7" end="7"/>
                                            </p:txEl>
                                          </p:spTgt>
                                        </p:tgtEl>
                                        <p:attrNameLst>
                                          <p:attrName>style.visibility</p:attrName>
                                        </p:attrNameLst>
                                      </p:cBhvr>
                                      <p:to>
                                        <p:strVal val="visible"/>
                                      </p:to>
                                    </p:set>
                                    <p:animEffect transition="in" filter="box(in)">
                                      <p:cBhvr>
                                        <p:cTn id="32"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339752" y="44625"/>
            <a:ext cx="6151413"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3.5.3 Linux</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进程调度算法解析</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39552" y="620688"/>
            <a:ext cx="4104456" cy="523220"/>
          </a:xfrm>
          <a:prstGeom prst="rect">
            <a:avLst/>
          </a:prstGeom>
          <a:noFill/>
        </p:spPr>
        <p:txBody>
          <a:bodyPr wrap="square" rtlCol="0">
            <a:spAutoFit/>
          </a:bodyPr>
          <a:lstStyle/>
          <a:p>
            <a:r>
              <a:rPr lang="en-US" altLang="zh-CN" sz="2800" dirty="0" smtClean="0">
                <a:solidFill>
                  <a:srgbClr val="C00000"/>
                </a:solidFill>
              </a:rPr>
              <a:t>4. Linux</a:t>
            </a:r>
            <a:r>
              <a:rPr lang="zh-CN" altLang="en-US" sz="2800" dirty="0" smtClean="0">
                <a:solidFill>
                  <a:srgbClr val="C00000"/>
                </a:solidFill>
              </a:rPr>
              <a:t>内核调度</a:t>
            </a:r>
            <a:endParaRPr lang="zh-CN" altLang="en-US" sz="2800" dirty="0">
              <a:solidFill>
                <a:srgbClr val="C00000"/>
              </a:solidFill>
            </a:endParaRPr>
          </a:p>
        </p:txBody>
      </p:sp>
      <p:sp>
        <p:nvSpPr>
          <p:cNvPr id="13" name="矩形 12"/>
          <p:cNvSpPr/>
          <p:nvPr/>
        </p:nvSpPr>
        <p:spPr>
          <a:xfrm>
            <a:off x="611560" y="1239145"/>
            <a:ext cx="3888432" cy="461665"/>
          </a:xfrm>
          <a:prstGeom prst="rect">
            <a:avLst/>
          </a:prstGeom>
        </p:spPr>
        <p:txBody>
          <a:bodyPr wrap="square">
            <a:spAutoFit/>
          </a:bodyPr>
          <a:lstStyle/>
          <a:p>
            <a:pPr>
              <a:buFont typeface="Wingdings" panose="05000000000000000000" pitchFamily="2" charset="2"/>
              <a:buChar char="n"/>
            </a:pPr>
            <a:r>
              <a:rPr lang="en-US" altLang="zh-CN" sz="2400" dirty="0" smtClean="0">
                <a:solidFill>
                  <a:srgbClr val="7030A0"/>
                </a:solidFill>
              </a:rPr>
              <a:t> </a:t>
            </a:r>
            <a:r>
              <a:rPr lang="zh-CN" altLang="zh-CN" sz="2400" dirty="0" smtClean="0">
                <a:solidFill>
                  <a:srgbClr val="7030A0"/>
                </a:solidFill>
              </a:rPr>
              <a:t>主调度器</a:t>
            </a:r>
            <a:r>
              <a:rPr lang="en-US" altLang="zh-CN" sz="2400" dirty="0" smtClean="0">
                <a:solidFill>
                  <a:srgbClr val="7030A0"/>
                </a:solidFill>
              </a:rPr>
              <a:t>schedule()</a:t>
            </a:r>
            <a:endParaRPr lang="zh-CN" altLang="en-US" sz="2400" dirty="0">
              <a:solidFill>
                <a:srgbClr val="7030A0"/>
              </a:solidFill>
            </a:endParaRPr>
          </a:p>
        </p:txBody>
      </p:sp>
      <p:sp>
        <p:nvSpPr>
          <p:cNvPr id="15" name="矩形 14"/>
          <p:cNvSpPr/>
          <p:nvPr/>
        </p:nvSpPr>
        <p:spPr>
          <a:xfrm>
            <a:off x="611560" y="1816426"/>
            <a:ext cx="8208912" cy="4154984"/>
          </a:xfrm>
          <a:prstGeom prst="rect">
            <a:avLst/>
          </a:prstGeom>
        </p:spPr>
        <p:txBody>
          <a:bodyPr wrap="square">
            <a:spAutoFit/>
          </a:bodyPr>
          <a:lstStyle/>
          <a:p>
            <a:pPr>
              <a:lnSpc>
                <a:spcPct val="150000"/>
              </a:lnSpc>
              <a:buFont typeface="Wingdings" panose="05000000000000000000" pitchFamily="2" charset="2"/>
              <a:buChar char="l"/>
            </a:pPr>
            <a:r>
              <a:rPr lang="zh-CN" altLang="zh-CN" dirty="0" smtClean="0"/>
              <a:t>首先禁止内核抢占，获取当前</a:t>
            </a:r>
            <a:r>
              <a:rPr lang="en-US" altLang="zh-CN" dirty="0" smtClean="0"/>
              <a:t>CPU</a:t>
            </a:r>
            <a:r>
              <a:rPr lang="zh-CN" altLang="zh-CN" dirty="0" smtClean="0"/>
              <a:t>的</a:t>
            </a:r>
            <a:r>
              <a:rPr lang="en-US" altLang="zh-CN" dirty="0" smtClean="0"/>
              <a:t>ID</a:t>
            </a:r>
            <a:r>
              <a:rPr lang="zh-CN" altLang="zh-CN" dirty="0" smtClean="0"/>
              <a:t>及运行队列</a:t>
            </a:r>
            <a:r>
              <a:rPr lang="en-US" altLang="zh-CN" dirty="0" err="1" smtClean="0"/>
              <a:t>rq</a:t>
            </a:r>
            <a:endParaRPr lang="en-US" altLang="zh-CN" dirty="0" smtClean="0"/>
          </a:p>
          <a:p>
            <a:pPr>
              <a:lnSpc>
                <a:spcPct val="150000"/>
              </a:lnSpc>
              <a:buFont typeface="Wingdings" panose="05000000000000000000" pitchFamily="2" charset="2"/>
              <a:buChar char="l"/>
            </a:pPr>
            <a:r>
              <a:rPr lang="zh-CN" altLang="zh-CN" dirty="0" smtClean="0"/>
              <a:t>关闭本地中断，更新</a:t>
            </a:r>
            <a:r>
              <a:rPr lang="en-US" altLang="zh-CN" dirty="0" err="1" smtClean="0"/>
              <a:t>rq</a:t>
            </a:r>
            <a:r>
              <a:rPr lang="zh-CN" altLang="zh-CN" dirty="0" smtClean="0"/>
              <a:t>的时钟信息，清除</a:t>
            </a:r>
            <a:r>
              <a:rPr lang="en-US" altLang="zh-CN" dirty="0" smtClean="0"/>
              <a:t>TIF_NEED_RESCHED</a:t>
            </a:r>
            <a:r>
              <a:rPr lang="zh-CN" altLang="zh-CN" dirty="0" smtClean="0"/>
              <a:t>标志</a:t>
            </a:r>
            <a:endParaRPr lang="en-US" altLang="zh-CN" dirty="0" smtClean="0"/>
          </a:p>
          <a:p>
            <a:pPr>
              <a:lnSpc>
                <a:spcPct val="150000"/>
              </a:lnSpc>
              <a:buFont typeface="Wingdings" panose="05000000000000000000" pitchFamily="2" charset="2"/>
              <a:buChar char="l"/>
            </a:pPr>
            <a:r>
              <a:rPr lang="zh-CN" altLang="zh-CN" dirty="0" smtClean="0"/>
              <a:t>如果当前进程是</a:t>
            </a:r>
            <a:r>
              <a:rPr lang="en-US" altLang="zh-CN" dirty="0" smtClean="0"/>
              <a:t>TASK_INTERRUPTIBLE</a:t>
            </a:r>
            <a:r>
              <a:rPr lang="zh-CN" altLang="zh-CN" dirty="0" smtClean="0"/>
              <a:t>且有信号等待处理，则将当前进程状态置为</a:t>
            </a:r>
            <a:r>
              <a:rPr lang="en-US" altLang="zh-CN" dirty="0" smtClean="0"/>
              <a:t>TASK_RUNNING</a:t>
            </a:r>
            <a:r>
              <a:rPr lang="zh-CN" altLang="zh-CN" dirty="0" smtClean="0"/>
              <a:t>；否则将其从</a:t>
            </a:r>
            <a:r>
              <a:rPr lang="en-US" altLang="zh-CN" dirty="0" err="1" smtClean="0"/>
              <a:t>rq</a:t>
            </a:r>
            <a:r>
              <a:rPr lang="zh-CN" altLang="zh-CN" dirty="0" smtClean="0"/>
              <a:t>就绪队列中删除</a:t>
            </a:r>
            <a:endParaRPr lang="en-US" altLang="zh-CN" dirty="0" smtClean="0"/>
          </a:p>
          <a:p>
            <a:pPr>
              <a:lnSpc>
                <a:spcPct val="150000"/>
              </a:lnSpc>
              <a:buFont typeface="Wingdings" panose="05000000000000000000" pitchFamily="2" charset="2"/>
              <a:buChar char="l"/>
            </a:pPr>
            <a:r>
              <a:rPr lang="zh-CN" altLang="zh-CN" dirty="0" smtClean="0"/>
              <a:t>如果当前</a:t>
            </a:r>
            <a:r>
              <a:rPr lang="en-US" altLang="zh-CN" dirty="0" smtClean="0"/>
              <a:t>CPU</a:t>
            </a:r>
            <a:r>
              <a:rPr lang="zh-CN" altLang="zh-CN" dirty="0" smtClean="0"/>
              <a:t>的</a:t>
            </a:r>
            <a:r>
              <a:rPr lang="en-US" altLang="zh-CN" dirty="0" err="1" smtClean="0"/>
              <a:t>rq</a:t>
            </a:r>
            <a:r>
              <a:rPr lang="zh-CN" altLang="zh-CN" dirty="0" smtClean="0"/>
              <a:t>就绪队列</a:t>
            </a:r>
            <a:r>
              <a:rPr lang="zh-CN" altLang="en-US" dirty="0" smtClean="0"/>
              <a:t>为空，则进行进程迁移</a:t>
            </a:r>
            <a:endParaRPr lang="en-US" altLang="zh-CN" dirty="0" smtClean="0"/>
          </a:p>
          <a:p>
            <a:pPr>
              <a:lnSpc>
                <a:spcPct val="150000"/>
              </a:lnSpc>
              <a:buFont typeface="Wingdings" panose="05000000000000000000" pitchFamily="2" charset="2"/>
              <a:buChar char="l"/>
            </a:pPr>
            <a:r>
              <a:rPr lang="zh-CN" altLang="en-US" dirty="0" smtClean="0"/>
              <a:t>调用</a:t>
            </a:r>
            <a:r>
              <a:rPr lang="en-US" altLang="zh-CN" dirty="0" err="1" smtClean="0"/>
              <a:t>put_prev_task</a:t>
            </a:r>
            <a:r>
              <a:rPr lang="en-US" altLang="zh-CN" dirty="0" smtClean="0"/>
              <a:t>()</a:t>
            </a:r>
            <a:r>
              <a:rPr lang="zh-CN" altLang="zh-CN" dirty="0" smtClean="0"/>
              <a:t>将当前进程插入相关队列</a:t>
            </a:r>
            <a:endParaRPr lang="en-US" altLang="zh-CN" dirty="0" smtClean="0"/>
          </a:p>
          <a:p>
            <a:pPr>
              <a:lnSpc>
                <a:spcPct val="150000"/>
              </a:lnSpc>
              <a:buFont typeface="Wingdings" panose="05000000000000000000" pitchFamily="2" charset="2"/>
              <a:buChar char="l"/>
            </a:pPr>
            <a:r>
              <a:rPr lang="zh-CN" altLang="zh-CN" dirty="0" smtClean="0"/>
              <a:t>调用</a:t>
            </a:r>
            <a:r>
              <a:rPr lang="en-US" altLang="zh-CN" dirty="0" err="1" smtClean="0"/>
              <a:t>pick_next_task</a:t>
            </a:r>
            <a:r>
              <a:rPr lang="en-US" altLang="zh-CN" dirty="0" smtClean="0"/>
              <a:t>()</a:t>
            </a:r>
            <a:r>
              <a:rPr lang="zh-CN" altLang="zh-CN" dirty="0" smtClean="0"/>
              <a:t> 选定下一个运行进程</a:t>
            </a:r>
            <a:endParaRPr lang="en-US" altLang="zh-CN" dirty="0" smtClean="0"/>
          </a:p>
          <a:p>
            <a:pPr>
              <a:lnSpc>
                <a:spcPct val="150000"/>
              </a:lnSpc>
              <a:buFont typeface="Wingdings" panose="05000000000000000000" pitchFamily="2" charset="2"/>
              <a:buChar char="l"/>
            </a:pPr>
            <a:r>
              <a:rPr lang="en-US" altLang="zh-CN" dirty="0" smtClean="0"/>
              <a:t> </a:t>
            </a:r>
            <a:r>
              <a:rPr lang="zh-CN" altLang="en-US" dirty="0" smtClean="0"/>
              <a:t>如果所选进程不是当前进程，则</a:t>
            </a:r>
            <a:r>
              <a:rPr lang="zh-CN" altLang="zh-CN" dirty="0" smtClean="0"/>
              <a:t>调用</a:t>
            </a:r>
            <a:r>
              <a:rPr lang="en-US" altLang="zh-CN" dirty="0" err="1" smtClean="0"/>
              <a:t>context_switch</a:t>
            </a:r>
            <a:r>
              <a:rPr lang="en-US" altLang="zh-CN" dirty="0" smtClean="0"/>
              <a:t>()</a:t>
            </a:r>
            <a:r>
              <a:rPr lang="zh-CN" altLang="en-US" dirty="0" smtClean="0"/>
              <a:t>进行</a:t>
            </a:r>
            <a:r>
              <a:rPr lang="en-US" altLang="zh-CN" dirty="0" smtClean="0"/>
              <a:t>CPU</a:t>
            </a:r>
            <a:r>
              <a:rPr lang="zh-CN" altLang="en-US" dirty="0" smtClean="0"/>
              <a:t>切换</a:t>
            </a:r>
            <a:endParaRPr lang="en-US" altLang="zh-CN"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ox(in)">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diamond(in)">
                                      <p:cBhvr>
                                        <p:cTn id="12" dur="20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diamond(in)">
                                      <p:cBhvr>
                                        <p:cTn id="17" dur="20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diamond(in)">
                                      <p:cBhvr>
                                        <p:cTn id="22" dur="20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diamond(in)">
                                      <p:cBhvr>
                                        <p:cTn id="27" dur="20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diamond(in)">
                                      <p:cBhvr>
                                        <p:cTn id="32" dur="20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diamond(in)">
                                      <p:cBhvr>
                                        <p:cTn id="37" dur="20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339752" y="108497"/>
            <a:ext cx="6151413" cy="584775"/>
          </a:xfrm>
          <a:prstGeom prst="rect">
            <a:avLst/>
          </a:prstGeom>
          <a:noFill/>
          <a:ln>
            <a:noFill/>
          </a:ln>
          <a:effectLst/>
        </p:spPr>
        <p:txBody>
          <a:bodyPr wrap="square">
            <a:spAutoFit/>
          </a:bodyPr>
          <a:lstStyle/>
          <a:p>
            <a:pPr eaLnBrk="1" hangingPunct="1">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3.5.3 Linux</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进程调度算法解析</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0"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39552" y="763303"/>
            <a:ext cx="4104456" cy="523220"/>
          </a:xfrm>
          <a:prstGeom prst="rect">
            <a:avLst/>
          </a:prstGeom>
          <a:noFill/>
        </p:spPr>
        <p:txBody>
          <a:bodyPr wrap="square" rtlCol="0">
            <a:spAutoFit/>
          </a:bodyPr>
          <a:lstStyle/>
          <a:p>
            <a:r>
              <a:rPr lang="en-US" altLang="zh-CN" sz="2800" dirty="0" smtClean="0">
                <a:solidFill>
                  <a:srgbClr val="C00000"/>
                </a:solidFill>
              </a:rPr>
              <a:t>4. Linux</a:t>
            </a:r>
            <a:r>
              <a:rPr lang="zh-CN" altLang="en-US" sz="2800" dirty="0" smtClean="0">
                <a:solidFill>
                  <a:srgbClr val="C00000"/>
                </a:solidFill>
              </a:rPr>
              <a:t>内核调度</a:t>
            </a:r>
            <a:endParaRPr lang="zh-CN" altLang="en-US" sz="2800" dirty="0">
              <a:solidFill>
                <a:srgbClr val="C00000"/>
              </a:solidFill>
            </a:endParaRPr>
          </a:p>
        </p:txBody>
      </p:sp>
      <p:sp>
        <p:nvSpPr>
          <p:cNvPr id="13" name="矩形 12"/>
          <p:cNvSpPr/>
          <p:nvPr/>
        </p:nvSpPr>
        <p:spPr>
          <a:xfrm>
            <a:off x="611560" y="1381758"/>
            <a:ext cx="5616624" cy="461665"/>
          </a:xfrm>
          <a:prstGeom prst="rect">
            <a:avLst/>
          </a:prstGeom>
        </p:spPr>
        <p:txBody>
          <a:bodyPr wrap="square">
            <a:spAutoFit/>
          </a:bodyPr>
          <a:lstStyle/>
          <a:p>
            <a:pPr>
              <a:buFont typeface="Wingdings" panose="05000000000000000000" pitchFamily="2" charset="2"/>
              <a:buChar char="n"/>
            </a:pPr>
            <a:r>
              <a:rPr lang="en-US" altLang="zh-CN" sz="2400" dirty="0" smtClean="0">
                <a:solidFill>
                  <a:srgbClr val="7030A0"/>
                </a:solidFill>
              </a:rPr>
              <a:t> CPU</a:t>
            </a:r>
            <a:r>
              <a:rPr lang="zh-CN" altLang="en-US" sz="2400" dirty="0" smtClean="0">
                <a:solidFill>
                  <a:srgbClr val="7030A0"/>
                </a:solidFill>
              </a:rPr>
              <a:t>切换</a:t>
            </a:r>
            <a:r>
              <a:rPr lang="en-US" altLang="zh-CN" sz="2400" dirty="0" err="1" smtClean="0">
                <a:solidFill>
                  <a:srgbClr val="7030A0"/>
                </a:solidFill>
              </a:rPr>
              <a:t>context_switch</a:t>
            </a:r>
            <a:r>
              <a:rPr lang="en-US" altLang="zh-CN" sz="2400" dirty="0" smtClean="0">
                <a:solidFill>
                  <a:srgbClr val="7030A0"/>
                </a:solidFill>
              </a:rPr>
              <a:t>()</a:t>
            </a:r>
            <a:endParaRPr lang="zh-CN" altLang="en-US" sz="2400" dirty="0">
              <a:solidFill>
                <a:srgbClr val="7030A0"/>
              </a:solidFill>
            </a:endParaRPr>
          </a:p>
        </p:txBody>
      </p:sp>
      <p:sp>
        <p:nvSpPr>
          <p:cNvPr id="15" name="矩形 14"/>
          <p:cNvSpPr/>
          <p:nvPr/>
        </p:nvSpPr>
        <p:spPr>
          <a:xfrm>
            <a:off x="611560" y="1959041"/>
            <a:ext cx="5544616" cy="1175706"/>
          </a:xfrm>
          <a:prstGeom prst="rect">
            <a:avLst/>
          </a:prstGeom>
        </p:spPr>
        <p:txBody>
          <a:bodyPr wrap="square">
            <a:spAutoFit/>
          </a:bodyPr>
          <a:lstStyle/>
          <a:p>
            <a:pPr>
              <a:lnSpc>
                <a:spcPct val="150000"/>
              </a:lnSpc>
              <a:buFont typeface="Wingdings" panose="05000000000000000000" pitchFamily="2" charset="2"/>
              <a:buChar char="l"/>
            </a:pPr>
            <a:r>
              <a:rPr lang="en-US" altLang="zh-CN" sz="2200" dirty="0" smtClean="0"/>
              <a:t> </a:t>
            </a:r>
            <a:r>
              <a:rPr lang="zh-CN" altLang="zh-CN" sz="2200" dirty="0" smtClean="0"/>
              <a:t>调用</a:t>
            </a:r>
            <a:r>
              <a:rPr lang="en-US" altLang="zh-CN" sz="2200" dirty="0" err="1" smtClean="0"/>
              <a:t>switch_mm</a:t>
            </a:r>
            <a:r>
              <a:rPr lang="en-US" altLang="zh-CN" sz="2200" dirty="0" smtClean="0"/>
              <a:t>()</a:t>
            </a:r>
            <a:r>
              <a:rPr lang="zh-CN" altLang="en-US" sz="2200" dirty="0" smtClean="0"/>
              <a:t>切换进程地址空间</a:t>
            </a:r>
            <a:endParaRPr lang="en-US" altLang="zh-CN" sz="2200" dirty="0" smtClean="0"/>
          </a:p>
          <a:p>
            <a:pPr>
              <a:lnSpc>
                <a:spcPct val="150000"/>
              </a:lnSpc>
              <a:buFont typeface="Wingdings" panose="05000000000000000000" pitchFamily="2" charset="2"/>
              <a:buChar char="l"/>
            </a:pPr>
            <a:r>
              <a:rPr lang="en-US" altLang="zh-CN" sz="2200" dirty="0" smtClean="0"/>
              <a:t> </a:t>
            </a:r>
            <a:r>
              <a:rPr lang="zh-CN" altLang="zh-CN" sz="2200" dirty="0" smtClean="0"/>
              <a:t>调用</a:t>
            </a:r>
            <a:r>
              <a:rPr lang="en-US" altLang="zh-CN" sz="2200" dirty="0" err="1" smtClean="0"/>
              <a:t>switch_to</a:t>
            </a:r>
            <a:r>
              <a:rPr lang="en-US" altLang="zh-CN" sz="2200" dirty="0" smtClean="0"/>
              <a:t>()</a:t>
            </a:r>
            <a:r>
              <a:rPr lang="zh-CN" altLang="en-US" sz="2200" dirty="0" smtClean="0"/>
              <a:t>切换</a:t>
            </a:r>
            <a:r>
              <a:rPr lang="en-US" altLang="zh-CN" sz="2200" dirty="0" smtClean="0"/>
              <a:t>CPU</a:t>
            </a:r>
            <a:r>
              <a:rPr lang="zh-CN" altLang="en-US" sz="2200" dirty="0" smtClean="0"/>
              <a:t>现场信息</a:t>
            </a:r>
            <a:endParaRPr lang="en-US" altLang="zh-CN" sz="2200" dirty="0" smtClean="0"/>
          </a:p>
        </p:txBody>
      </p:sp>
    </p:spTree>
  </p:cSld>
  <p:clrMapOvr>
    <a:masterClrMapping/>
  </p:clrMapOvr>
  <p:transition>
    <p:fade/>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2544889" y="-27384"/>
            <a:ext cx="3755305" cy="78263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3.6 </a:t>
            </a:r>
            <a:r>
              <a:rPr lang="zh-CN" altLang="en-US" sz="4000" dirty="0">
                <a:solidFill>
                  <a:srgbClr val="FF0000"/>
                </a:solidFill>
                <a:latin typeface="黑体" panose="02010609060101010101" pitchFamily="49" charset="-122"/>
                <a:ea typeface="黑体" panose="02010609060101010101" pitchFamily="49" charset="-122"/>
              </a:rPr>
              <a:t>进程通信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03432" name="Text Box 8"/>
          <p:cNvSpPr txBox="1">
            <a:spLocks noChangeArrowheads="1"/>
          </p:cNvSpPr>
          <p:nvPr/>
        </p:nvSpPr>
        <p:spPr bwMode="auto">
          <a:xfrm>
            <a:off x="323404" y="1124746"/>
            <a:ext cx="8569076" cy="3650230"/>
          </a:xfrm>
          <a:prstGeom prst="rect">
            <a:avLst/>
          </a:prstGeom>
          <a:noFill/>
          <a:ln w="9525">
            <a:noFill/>
            <a:miter lim="800000"/>
          </a:ln>
        </p:spPr>
        <p:txBody>
          <a:bodyPr wrap="square">
            <a:spAutoFit/>
          </a:bodyPr>
          <a:lstStyle/>
          <a:p>
            <a:pPr eaLnBrk="1" hangingPunct="1">
              <a:lnSpc>
                <a:spcPct val="130000"/>
              </a:lnSpc>
              <a:buSzPct val="85000"/>
            </a:pPr>
            <a:r>
              <a:rPr kumimoji="1" lang="zh-CN" altLang="en-US" sz="2400" dirty="0" smtClean="0">
                <a:solidFill>
                  <a:srgbClr val="0000FF"/>
                </a:solidFill>
                <a:latin typeface="宋体" panose="02010600030101010101" pitchFamily="2" charset="-122"/>
              </a:rPr>
              <a:t>本节学习内容：</a:t>
            </a:r>
            <a:endParaRPr kumimoji="1" lang="en-US" altLang="zh-CN" sz="2400" dirty="0" smtClean="0">
              <a:solidFill>
                <a:srgbClr val="0000FF"/>
              </a:solidFill>
              <a:latin typeface="宋体" panose="02010600030101010101" pitchFamily="2" charset="-122"/>
            </a:endParaRPr>
          </a:p>
          <a:p>
            <a:pPr eaLnBrk="1" hangingPunct="1">
              <a:lnSpc>
                <a:spcPct val="130000"/>
              </a:lnSpc>
              <a:buSzPct val="85000"/>
            </a:pPr>
            <a:r>
              <a:rPr kumimoji="1" lang="en-US" altLang="zh-CN" sz="2400" dirty="0" smtClean="0">
                <a:latin typeface="宋体" panose="02010600030101010101" pitchFamily="2" charset="-122"/>
              </a:rPr>
              <a:t>1.</a:t>
            </a:r>
            <a:r>
              <a:rPr kumimoji="1" lang="zh-CN" altLang="en-US" sz="2400" dirty="0" smtClean="0">
                <a:latin typeface="宋体" panose="02010600030101010101" pitchFamily="2" charset="-122"/>
              </a:rPr>
              <a:t>进程通信类型</a:t>
            </a:r>
            <a:endParaRPr kumimoji="1" lang="en-US" altLang="zh-CN" sz="2400" dirty="0" smtClean="0">
              <a:latin typeface="宋体" panose="02010600030101010101" pitchFamily="2" charset="-122"/>
            </a:endParaRPr>
          </a:p>
          <a:p>
            <a:pPr eaLnBrk="1" hangingPunct="1">
              <a:lnSpc>
                <a:spcPct val="130000"/>
              </a:lnSpc>
              <a:buSzPct val="85000"/>
            </a:pPr>
            <a:r>
              <a:rPr kumimoji="1" lang="en-US" altLang="zh-CN" sz="2800" dirty="0" smtClean="0">
                <a:latin typeface="宋体" panose="02010600030101010101" pitchFamily="2" charset="-122"/>
              </a:rPr>
              <a:t> </a:t>
            </a:r>
            <a:r>
              <a:rPr kumimoji="1" lang="zh-CN" altLang="en-US" dirty="0">
                <a:latin typeface="宋体" panose="02010600030101010101" pitchFamily="2" charset="-122"/>
              </a:rPr>
              <a:t>共享存储器系统</a:t>
            </a:r>
            <a:r>
              <a:rPr kumimoji="1" lang="zh-CN" altLang="en-US" dirty="0" smtClean="0">
                <a:latin typeface="宋体" panose="02010600030101010101" pitchFamily="2" charset="-122"/>
              </a:rPr>
              <a:t>通信；管道</a:t>
            </a:r>
            <a:r>
              <a:rPr kumimoji="1" lang="en-US" altLang="zh-CN" dirty="0">
                <a:latin typeface="宋体" panose="02010600030101010101" pitchFamily="2" charset="-122"/>
              </a:rPr>
              <a:t>(pipe)</a:t>
            </a:r>
            <a:r>
              <a:rPr kumimoji="1" lang="zh-CN" altLang="en-US" dirty="0" smtClean="0">
                <a:latin typeface="宋体" panose="02010600030101010101" pitchFamily="2" charset="-122"/>
              </a:rPr>
              <a:t>通信；消息</a:t>
            </a:r>
            <a:r>
              <a:rPr kumimoji="1" lang="zh-CN" altLang="en-US" dirty="0">
                <a:latin typeface="宋体" panose="02010600030101010101" pitchFamily="2" charset="-122"/>
              </a:rPr>
              <a:t>传递系统</a:t>
            </a:r>
            <a:r>
              <a:rPr kumimoji="1" lang="zh-CN" altLang="en-US" dirty="0" smtClean="0">
                <a:latin typeface="宋体" panose="02010600030101010101" pitchFamily="2" charset="-122"/>
              </a:rPr>
              <a:t>通信；客户</a:t>
            </a:r>
            <a:r>
              <a:rPr kumimoji="1" lang="en-US" altLang="zh-CN" dirty="0" smtClean="0">
                <a:latin typeface="宋体" panose="02010600030101010101" pitchFamily="2" charset="-122"/>
              </a:rPr>
              <a:t>-</a:t>
            </a:r>
            <a:r>
              <a:rPr kumimoji="1" lang="zh-CN" altLang="en-US" dirty="0" smtClean="0">
                <a:latin typeface="宋体" panose="02010600030101010101" pitchFamily="2" charset="-122"/>
              </a:rPr>
              <a:t>服务器系统通信</a:t>
            </a:r>
            <a:endParaRPr kumimoji="1" lang="en-US" altLang="zh-CN" dirty="0" smtClean="0">
              <a:latin typeface="宋体" panose="02010600030101010101" pitchFamily="2" charset="-122"/>
            </a:endParaRPr>
          </a:p>
          <a:p>
            <a:pPr eaLnBrk="1" hangingPunct="1">
              <a:lnSpc>
                <a:spcPct val="130000"/>
              </a:lnSpc>
              <a:buSzPct val="85000"/>
            </a:pPr>
            <a:r>
              <a:rPr kumimoji="1" lang="en-US" altLang="zh-CN" sz="2400" dirty="0" smtClean="0">
                <a:latin typeface="宋体" panose="02010600030101010101" pitchFamily="2" charset="-122"/>
              </a:rPr>
              <a:t>2.</a:t>
            </a:r>
            <a:r>
              <a:rPr kumimoji="1" lang="zh-CN" altLang="en-US" sz="2400" dirty="0" smtClean="0">
                <a:latin typeface="宋体" panose="02010600030101010101" pitchFamily="2" charset="-122"/>
              </a:rPr>
              <a:t>消息缓冲队列通信机制</a:t>
            </a:r>
            <a:endParaRPr kumimoji="1" lang="en-US" altLang="zh-CN" sz="2400" dirty="0" smtClean="0">
              <a:latin typeface="宋体" panose="02010600030101010101" pitchFamily="2" charset="-122"/>
            </a:endParaRPr>
          </a:p>
          <a:p>
            <a:pPr eaLnBrk="1" hangingPunct="1">
              <a:lnSpc>
                <a:spcPct val="130000"/>
              </a:lnSpc>
              <a:buSzPct val="85000"/>
            </a:pPr>
            <a:r>
              <a:rPr kumimoji="1" lang="en-US" altLang="zh-CN" sz="2400" dirty="0" smtClean="0">
                <a:latin typeface="宋体" panose="02010600030101010101" pitchFamily="2" charset="-122"/>
              </a:rPr>
              <a:t>3.Linux</a:t>
            </a:r>
            <a:r>
              <a:rPr kumimoji="1" lang="zh-CN" altLang="en-US" sz="2400" dirty="0" smtClean="0">
                <a:latin typeface="宋体" panose="02010600030101010101" pitchFamily="2" charset="-122"/>
              </a:rPr>
              <a:t>进程通信相关系统调用</a:t>
            </a:r>
            <a:endParaRPr kumimoji="1" lang="en-US" altLang="zh-CN" dirty="0" smtClean="0">
              <a:latin typeface="宋体" panose="02010600030101010101" pitchFamily="2" charset="-122"/>
            </a:endParaRPr>
          </a:p>
          <a:p>
            <a:pPr eaLnBrk="1" hangingPunct="1">
              <a:buSzPct val="85000"/>
            </a:pPr>
            <a:endParaRPr kumimoji="1" lang="zh-CN" altLang="en-US" dirty="0">
              <a:latin typeface="幼圆" panose="02010509060101010101" pitchFamily="49" charset="-122"/>
              <a:ea typeface="幼圆" panose="02010509060101010101" pitchFamily="49" charset="-122"/>
            </a:endParaRPr>
          </a:p>
        </p:txBody>
      </p:sp>
    </p:spTree>
  </p:cSld>
  <p:clrMapOvr>
    <a:masterClrMapping/>
  </p:clrMapOvr>
  <p:transition>
    <p:fade/>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2544889" y="-27384"/>
            <a:ext cx="3755305" cy="78263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3.6 </a:t>
            </a:r>
            <a:r>
              <a:rPr lang="zh-CN" altLang="en-US" sz="4000" dirty="0">
                <a:solidFill>
                  <a:srgbClr val="FF0000"/>
                </a:solidFill>
                <a:latin typeface="黑体" panose="02010609060101010101" pitchFamily="49" charset="-122"/>
                <a:ea typeface="黑体" panose="02010609060101010101" pitchFamily="49" charset="-122"/>
              </a:rPr>
              <a:t>进程通信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04452" name="Rectangle 4"/>
          <p:cNvSpPr>
            <a:spLocks noChangeArrowheads="1"/>
          </p:cNvSpPr>
          <p:nvPr/>
        </p:nvSpPr>
        <p:spPr bwMode="auto">
          <a:xfrm>
            <a:off x="179390" y="692697"/>
            <a:ext cx="8713787" cy="1606551"/>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3.6.1 </a:t>
            </a:r>
            <a:r>
              <a:rPr lang="zh-CN" altLang="en-US" sz="3200" dirty="0" smtClean="0">
                <a:solidFill>
                  <a:srgbClr val="0000FF"/>
                </a:solidFill>
                <a:ea typeface="仿宋" panose="02010609060101010101" charset="-122"/>
              </a:rPr>
              <a:t>进程通信类型</a:t>
            </a:r>
            <a:endParaRPr lang="en-US" altLang="zh-CN" sz="3200" dirty="0">
              <a:solidFill>
                <a:srgbClr val="0000FF"/>
              </a:solidFill>
              <a:ea typeface="仿宋" panose="02010609060101010101" charset="-122"/>
            </a:endParaRPr>
          </a:p>
          <a:p>
            <a:pPr marL="144145" indent="-533400">
              <a:defRPr/>
            </a:pPr>
            <a:r>
              <a:rPr lang="zh-CN" altLang="en-US" sz="2400" dirty="0">
                <a:latin typeface="Times New Roman" panose="02020603050405020304" pitchFamily="18" charset="0"/>
              </a:rPr>
              <a:t>       进程通信是指进程之间直接以较高的效率传递较多数据的信息交互方式。</a:t>
            </a:r>
            <a:endParaRPr lang="zh-CN" altLang="en-US" sz="3200" dirty="0">
              <a:solidFill>
                <a:srgbClr val="FF3300"/>
              </a:solidFill>
              <a:ea typeface="仿宋" panose="02010609060101010101" charset="-122"/>
            </a:endParaRPr>
          </a:p>
        </p:txBody>
      </p:sp>
      <p:sp>
        <p:nvSpPr>
          <p:cNvPr id="5" name="Rectangle 3" descr="Large confetti"/>
          <p:cNvSpPr>
            <a:spLocks noChangeArrowheads="1"/>
          </p:cNvSpPr>
          <p:nvPr/>
        </p:nvSpPr>
        <p:spPr bwMode="auto">
          <a:xfrm>
            <a:off x="323528" y="2214762"/>
            <a:ext cx="5553398" cy="494159"/>
          </a:xfrm>
          <a:prstGeom prst="rect">
            <a:avLst/>
          </a:prstGeom>
          <a:noFill/>
          <a:ln w="9525">
            <a:noFill/>
            <a:miter lim="800000"/>
          </a:ln>
        </p:spPr>
        <p:txBody>
          <a:bodyPr anchor="b"/>
          <a:lstStyle/>
          <a:p>
            <a:pPr>
              <a:spcBef>
                <a:spcPct val="0"/>
              </a:spcBef>
            </a:pPr>
            <a:r>
              <a:rPr lang="en-US" altLang="zh-CN" sz="2800" dirty="0" smtClean="0">
                <a:solidFill>
                  <a:srgbClr val="C00000"/>
                </a:solidFill>
                <a:latin typeface="仿宋" panose="02010609060101010101" charset="-122"/>
                <a:ea typeface="仿宋" panose="02010609060101010101" charset="-122"/>
              </a:rPr>
              <a:t>1. </a:t>
            </a:r>
            <a:r>
              <a:rPr lang="zh-CN" altLang="en-US" sz="2800" dirty="0">
                <a:solidFill>
                  <a:srgbClr val="C00000"/>
                </a:solidFill>
                <a:latin typeface="仿宋" panose="02010609060101010101" charset="-122"/>
                <a:ea typeface="仿宋" panose="02010609060101010101" charset="-122"/>
              </a:rPr>
              <a:t>共享存储器系统通信</a:t>
            </a:r>
            <a:endParaRPr lang="zh-CN" altLang="en-US" sz="2800" dirty="0">
              <a:solidFill>
                <a:srgbClr val="C00000"/>
              </a:solidFill>
              <a:latin typeface="仿宋" panose="02010609060101010101" charset="-122"/>
              <a:ea typeface="仿宋" panose="02010609060101010101" charset="-122"/>
            </a:endParaRPr>
          </a:p>
        </p:txBody>
      </p:sp>
      <p:sp>
        <p:nvSpPr>
          <p:cNvPr id="6" name="Text Box 6"/>
          <p:cNvSpPr txBox="1">
            <a:spLocks noChangeArrowheads="1"/>
          </p:cNvSpPr>
          <p:nvPr/>
        </p:nvSpPr>
        <p:spPr bwMode="auto">
          <a:xfrm>
            <a:off x="179513" y="2749426"/>
            <a:ext cx="6913017" cy="463846"/>
          </a:xfrm>
          <a:prstGeom prst="rect">
            <a:avLst/>
          </a:prstGeom>
          <a:noFill/>
          <a:ln w="9525">
            <a:noFill/>
            <a:miter lim="800000"/>
          </a:ln>
        </p:spPr>
        <p:txBody>
          <a:bodyPr wrap="square" lIns="90000" tIns="46800" rIns="90000" bIns="46800">
            <a:spAutoFit/>
          </a:bodyPr>
          <a:lstStyle/>
          <a:p>
            <a:pPr marL="457200" indent="-457200" eaLnBrk="1" hangingPunct="1">
              <a:spcBef>
                <a:spcPct val="0"/>
              </a:spcBef>
            </a:pPr>
            <a:r>
              <a:rPr kumimoji="1" lang="zh-CN" altLang="en-US" sz="2400" dirty="0">
                <a:latin typeface="Times New Roman" panose="02020603050405020304" pitchFamily="18" charset="0"/>
              </a:rPr>
              <a:t>   通过</a:t>
            </a:r>
            <a:r>
              <a:rPr kumimoji="1" lang="zh-CN" altLang="en-US" sz="2400" dirty="0" smtClean="0">
                <a:latin typeface="Times New Roman" panose="02020603050405020304" pitchFamily="18" charset="0"/>
              </a:rPr>
              <a:t>共享存储分区实现</a:t>
            </a:r>
            <a:r>
              <a:rPr kumimoji="1" lang="zh-CN" altLang="en-US" sz="2400" dirty="0">
                <a:latin typeface="Times New Roman" panose="02020603050405020304" pitchFamily="18" charset="0"/>
              </a:rPr>
              <a:t>进程之间的信息交换。</a:t>
            </a:r>
            <a:endParaRPr kumimoji="1" lang="zh-CN" altLang="en-US" sz="2400" dirty="0">
              <a:latin typeface="Times New Roman" panose="02020603050405020304" pitchFamily="18" charset="0"/>
            </a:endParaRPr>
          </a:p>
        </p:txBody>
      </p:sp>
      <p:sp>
        <p:nvSpPr>
          <p:cNvPr id="7" name="Text Box 11"/>
          <p:cNvSpPr txBox="1">
            <a:spLocks noChangeArrowheads="1"/>
          </p:cNvSpPr>
          <p:nvPr/>
        </p:nvSpPr>
        <p:spPr bwMode="auto">
          <a:xfrm>
            <a:off x="251520" y="3212976"/>
            <a:ext cx="3600400" cy="2753704"/>
          </a:xfrm>
          <a:prstGeom prst="rect">
            <a:avLst/>
          </a:prstGeom>
          <a:noFill/>
          <a:ln w="9525">
            <a:noFill/>
            <a:miter lim="800000"/>
          </a:ln>
        </p:spPr>
        <p:txBody>
          <a:bodyPr wrap="square" lIns="90000" tIns="46800" rIns="90000" bIns="46800">
            <a:spAutoFit/>
          </a:bodyPr>
          <a:lstStyle/>
          <a:p>
            <a:pPr marL="457200" indent="-457200" eaLnBrk="1" hangingPunct="1">
              <a:lnSpc>
                <a:spcPct val="120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通信过程：</a:t>
            </a:r>
            <a:r>
              <a:rPr kumimoji="1" lang="en-US" altLang="zh-CN" sz="2400" dirty="0" smtClean="0">
                <a:solidFill>
                  <a:srgbClr val="7030A0"/>
                </a:solidFill>
                <a:latin typeface="Times New Roman" panose="02020603050405020304" pitchFamily="18" charset="0"/>
              </a:rPr>
              <a:t>   </a:t>
            </a:r>
            <a:r>
              <a:rPr kumimoji="1" lang="zh-CN" altLang="en-US" sz="2400" dirty="0" smtClean="0">
                <a:solidFill>
                  <a:srgbClr val="7030A0"/>
                </a:solidFill>
                <a:latin typeface="Times New Roman" panose="02020603050405020304" pitchFamily="18" charset="0"/>
              </a:rPr>
              <a:t>                    </a:t>
            </a:r>
            <a:endParaRPr kumimoji="1" lang="zh-CN" altLang="en-US" sz="2400" dirty="0">
              <a:solidFill>
                <a:srgbClr val="008AF2"/>
              </a:solidFill>
              <a:latin typeface="Times New Roman" panose="02020603050405020304" pitchFamily="18" charset="0"/>
            </a:endParaRPr>
          </a:p>
          <a:p>
            <a:pPr marL="457200" indent="-457200" eaLnBrk="1" hangingPunct="1">
              <a:lnSpc>
                <a:spcPct val="120000"/>
              </a:lnSpc>
              <a:spcBef>
                <a:spcPct val="0"/>
              </a:spcBef>
              <a:buFont typeface="Wingdings" panose="05000000000000000000" pitchFamily="2" charset="2"/>
              <a:buNone/>
            </a:pPr>
            <a:r>
              <a:rPr kumimoji="1" lang="zh-CN" altLang="en-US" dirty="0">
                <a:latin typeface="Times New Roman" panose="02020603050405020304" pitchFamily="18" charset="0"/>
              </a:rPr>
              <a:t>（</a:t>
            </a:r>
            <a:r>
              <a:rPr kumimoji="1" lang="en-US" altLang="zh-CN" dirty="0">
                <a:latin typeface="Times New Roman" panose="02020603050405020304" pitchFamily="18" charset="0"/>
              </a:rPr>
              <a:t>1</a:t>
            </a:r>
            <a:r>
              <a:rPr kumimoji="1" lang="zh-CN" altLang="en-US" dirty="0">
                <a:latin typeface="Times New Roman" panose="02020603050405020304" pitchFamily="18" charset="0"/>
              </a:rPr>
              <a:t>）申请共享存储分区；           </a:t>
            </a:r>
            <a:endParaRPr kumimoji="1" lang="en-US" altLang="zh-CN" dirty="0" smtClean="0">
              <a:latin typeface="Times New Roman" panose="02020603050405020304" pitchFamily="18" charset="0"/>
            </a:endParaRPr>
          </a:p>
          <a:p>
            <a:pPr marL="457200" indent="-457200" eaLnBrk="1" hangingPunct="1">
              <a:lnSpc>
                <a:spcPct val="120000"/>
              </a:lnSpc>
              <a:spcBef>
                <a:spcPct val="0"/>
              </a:spcBef>
              <a:buFont typeface="Wingdings" panose="05000000000000000000" pitchFamily="2" charset="2"/>
              <a:buNone/>
            </a:pPr>
            <a:r>
              <a:rPr kumimoji="1" lang="zh-CN" altLang="en-US" dirty="0" smtClean="0">
                <a:latin typeface="Times New Roman" panose="02020603050405020304" pitchFamily="18" charset="0"/>
              </a:rPr>
              <a:t>（</a:t>
            </a:r>
            <a:r>
              <a:rPr kumimoji="1" lang="en-US" altLang="zh-CN" dirty="0">
                <a:latin typeface="Times New Roman" panose="02020603050405020304" pitchFamily="18" charset="0"/>
              </a:rPr>
              <a:t>2</a:t>
            </a:r>
            <a:r>
              <a:rPr kumimoji="1" lang="zh-CN" altLang="en-US" dirty="0">
                <a:latin typeface="Times New Roman" panose="02020603050405020304" pitchFamily="18" charset="0"/>
              </a:rPr>
              <a:t>）将共享存储分区映射到         </a:t>
            </a:r>
            <a:endParaRPr kumimoji="1" lang="zh-CN" altLang="en-US" dirty="0">
              <a:latin typeface="Times New Roman" panose="02020603050405020304" pitchFamily="18" charset="0"/>
            </a:endParaRPr>
          </a:p>
          <a:p>
            <a:pPr marL="457200" indent="-457200" eaLnBrk="1" hangingPunct="1">
              <a:lnSpc>
                <a:spcPct val="120000"/>
              </a:lnSpc>
              <a:spcBef>
                <a:spcPct val="0"/>
              </a:spcBef>
              <a:buFont typeface="Wingdings" panose="05000000000000000000" pitchFamily="2" charset="2"/>
              <a:buNone/>
            </a:pPr>
            <a:r>
              <a:rPr kumimoji="1" lang="zh-CN" altLang="en-US" dirty="0">
                <a:latin typeface="Times New Roman" panose="02020603050405020304" pitchFamily="18" charset="0"/>
              </a:rPr>
              <a:t>          本进程地址空间中；</a:t>
            </a:r>
            <a:endParaRPr kumimoji="1" lang="zh-CN" altLang="en-US" dirty="0">
              <a:latin typeface="Times New Roman" panose="02020603050405020304" pitchFamily="18" charset="0"/>
            </a:endParaRPr>
          </a:p>
          <a:p>
            <a:pPr marL="457200" indent="-457200" eaLnBrk="1" hangingPunct="1">
              <a:lnSpc>
                <a:spcPct val="120000"/>
              </a:lnSpc>
              <a:spcBef>
                <a:spcPct val="0"/>
              </a:spcBef>
              <a:buFont typeface="Wingdings" panose="05000000000000000000" pitchFamily="2" charset="2"/>
              <a:buNone/>
            </a:pPr>
            <a:r>
              <a:rPr kumimoji="1" lang="zh-CN" altLang="en-US" dirty="0">
                <a:latin typeface="Times New Roman" panose="02020603050405020304" pitchFamily="18" charset="0"/>
              </a:rPr>
              <a:t>（</a:t>
            </a:r>
            <a:r>
              <a:rPr kumimoji="1" lang="en-US" altLang="zh-CN" dirty="0">
                <a:latin typeface="Times New Roman" panose="02020603050405020304" pitchFamily="18" charset="0"/>
              </a:rPr>
              <a:t>3</a:t>
            </a:r>
            <a:r>
              <a:rPr kumimoji="1" lang="zh-CN" altLang="en-US" dirty="0">
                <a:latin typeface="Times New Roman" panose="02020603050405020304" pitchFamily="18" charset="0"/>
              </a:rPr>
              <a:t>）进行数据读写；</a:t>
            </a:r>
            <a:endParaRPr kumimoji="1" lang="zh-CN" altLang="en-US" dirty="0">
              <a:latin typeface="Times New Roman" panose="02020603050405020304" pitchFamily="18" charset="0"/>
            </a:endParaRPr>
          </a:p>
          <a:p>
            <a:pPr marL="457200" indent="-457200" eaLnBrk="1" hangingPunct="1">
              <a:lnSpc>
                <a:spcPct val="120000"/>
              </a:lnSpc>
              <a:spcBef>
                <a:spcPct val="0"/>
              </a:spcBef>
              <a:buFont typeface="Wingdings" panose="05000000000000000000" pitchFamily="2" charset="2"/>
              <a:buNone/>
            </a:pPr>
            <a:r>
              <a:rPr kumimoji="1" lang="zh-CN" altLang="en-US" dirty="0">
                <a:latin typeface="Times New Roman" panose="02020603050405020304" pitchFamily="18" charset="0"/>
              </a:rPr>
              <a:t>（</a:t>
            </a:r>
            <a:r>
              <a:rPr kumimoji="1" lang="en-US" altLang="zh-CN" dirty="0">
                <a:latin typeface="Times New Roman" panose="02020603050405020304" pitchFamily="18" charset="0"/>
              </a:rPr>
              <a:t>4</a:t>
            </a:r>
            <a:r>
              <a:rPr kumimoji="1" lang="zh-CN" altLang="en-US" dirty="0" smtClean="0">
                <a:latin typeface="Times New Roman" panose="02020603050405020304" pitchFamily="18" charset="0"/>
              </a:rPr>
              <a:t>）解除共享</a:t>
            </a:r>
            <a:r>
              <a:rPr kumimoji="1" lang="zh-CN" altLang="en-US" dirty="0">
                <a:latin typeface="Times New Roman" panose="02020603050405020304" pitchFamily="18" charset="0"/>
              </a:rPr>
              <a:t>存储</a:t>
            </a:r>
            <a:r>
              <a:rPr kumimoji="1" lang="zh-CN" altLang="en-US" dirty="0" smtClean="0">
                <a:latin typeface="Times New Roman" panose="02020603050405020304" pitchFamily="18" charset="0"/>
              </a:rPr>
              <a:t>分区映射；            </a:t>
            </a:r>
            <a:endParaRPr kumimoji="1" lang="zh-CN" altLang="en-US" dirty="0">
              <a:latin typeface="Times New Roman" panose="02020603050405020304" pitchFamily="18" charset="0"/>
            </a:endParaRPr>
          </a:p>
          <a:p>
            <a:pPr marL="457200" indent="-457200" eaLnBrk="1" hangingPunct="1">
              <a:lnSpc>
                <a:spcPct val="120000"/>
              </a:lnSpc>
              <a:spcBef>
                <a:spcPct val="0"/>
              </a:spcBef>
              <a:buFont typeface="Wingdings" panose="05000000000000000000" pitchFamily="2" charset="2"/>
              <a:buNone/>
            </a:pPr>
            <a:r>
              <a:rPr kumimoji="1" lang="zh-CN" altLang="en-US" dirty="0">
                <a:latin typeface="Times New Roman" panose="02020603050405020304" pitchFamily="18" charset="0"/>
              </a:rPr>
              <a:t>（</a:t>
            </a:r>
            <a:r>
              <a:rPr kumimoji="1" lang="en-US" altLang="zh-CN" dirty="0">
                <a:latin typeface="Times New Roman" panose="02020603050405020304" pitchFamily="18" charset="0"/>
              </a:rPr>
              <a:t>5</a:t>
            </a:r>
            <a:r>
              <a:rPr kumimoji="1" lang="zh-CN" altLang="en-US" dirty="0">
                <a:latin typeface="Times New Roman" panose="02020603050405020304" pitchFamily="18" charset="0"/>
              </a:rPr>
              <a:t>）删除共享存储分区：    </a:t>
            </a:r>
            <a:endParaRPr kumimoji="1" lang="zh-CN" altLang="en-US" dirty="0">
              <a:latin typeface="Times New Roman" panose="02020603050405020304" pitchFamily="18" charset="0"/>
            </a:endParaRPr>
          </a:p>
        </p:txBody>
      </p:sp>
      <p:sp>
        <p:nvSpPr>
          <p:cNvPr id="8" name="矩形 7"/>
          <p:cNvSpPr/>
          <p:nvPr/>
        </p:nvSpPr>
        <p:spPr bwMode="auto">
          <a:xfrm>
            <a:off x="6012160" y="3284984"/>
            <a:ext cx="1224136" cy="3168352"/>
          </a:xfrm>
          <a:prstGeom prst="rect">
            <a:avLst/>
          </a:prstGeom>
          <a:solidFill>
            <a:schemeClr val="accent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TextBox 8"/>
          <p:cNvSpPr txBox="1"/>
          <p:nvPr/>
        </p:nvSpPr>
        <p:spPr>
          <a:xfrm>
            <a:off x="6012160" y="3429000"/>
            <a:ext cx="1224136" cy="634020"/>
          </a:xfrm>
          <a:prstGeom prst="rect">
            <a:avLst/>
          </a:prstGeom>
          <a:noFill/>
        </p:spPr>
        <p:txBody>
          <a:bodyPr wrap="square" rtlCol="0">
            <a:spAutoFit/>
          </a:bodyPr>
          <a:lstStyle/>
          <a:p>
            <a:pPr algn="ctr"/>
            <a:r>
              <a:rPr lang="zh-CN" altLang="en-US" sz="1600" dirty="0" smtClean="0"/>
              <a:t>内核</a:t>
            </a:r>
            <a:endParaRPr lang="en-US" altLang="zh-CN" sz="1600" dirty="0" smtClean="0"/>
          </a:p>
          <a:p>
            <a:pPr algn="ctr"/>
            <a:r>
              <a:rPr lang="zh-CN" altLang="en-US" sz="1600" dirty="0" smtClean="0"/>
              <a:t>共享存储区</a:t>
            </a:r>
            <a:endParaRPr lang="zh-CN" altLang="en-US" sz="1600" dirty="0"/>
          </a:p>
        </p:txBody>
      </p:sp>
      <p:sp>
        <p:nvSpPr>
          <p:cNvPr id="10" name="TextBox 9"/>
          <p:cNvSpPr txBox="1"/>
          <p:nvPr/>
        </p:nvSpPr>
        <p:spPr>
          <a:xfrm>
            <a:off x="6012160" y="4523172"/>
            <a:ext cx="1224136" cy="634020"/>
          </a:xfrm>
          <a:prstGeom prst="rect">
            <a:avLst/>
          </a:prstGeom>
          <a:solidFill>
            <a:srgbClr val="D8E8EA"/>
          </a:solidFill>
          <a:ln w="12700">
            <a:noFill/>
          </a:ln>
        </p:spPr>
        <p:txBody>
          <a:bodyPr wrap="square" rtlCol="0">
            <a:spAutoFit/>
          </a:bodyPr>
          <a:lstStyle/>
          <a:p>
            <a:pPr algn="ctr"/>
            <a:r>
              <a:rPr lang="zh-CN" altLang="en-US" sz="1600" dirty="0" smtClean="0"/>
              <a:t>共享存储</a:t>
            </a:r>
            <a:endParaRPr lang="en-US" altLang="zh-CN" sz="1600" dirty="0" smtClean="0"/>
          </a:p>
          <a:p>
            <a:pPr algn="ctr"/>
            <a:r>
              <a:rPr lang="zh-CN" altLang="en-US" sz="1600" dirty="0" smtClean="0"/>
              <a:t>分区</a:t>
            </a:r>
            <a:endParaRPr lang="zh-CN" altLang="en-US" sz="1600" dirty="0"/>
          </a:p>
        </p:txBody>
      </p:sp>
      <p:sp>
        <p:nvSpPr>
          <p:cNvPr id="11" name="矩形 10"/>
          <p:cNvSpPr/>
          <p:nvPr/>
        </p:nvSpPr>
        <p:spPr bwMode="auto">
          <a:xfrm>
            <a:off x="4211960" y="3284984"/>
            <a:ext cx="1224136" cy="3168352"/>
          </a:xfrm>
          <a:prstGeom prst="rect">
            <a:avLst/>
          </a:prstGeom>
          <a:solidFill>
            <a:schemeClr val="bg2">
              <a:lumMod val="40000"/>
              <a:lumOff val="6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TextBox 11"/>
          <p:cNvSpPr txBox="1"/>
          <p:nvPr/>
        </p:nvSpPr>
        <p:spPr>
          <a:xfrm>
            <a:off x="4211960" y="3429000"/>
            <a:ext cx="1224136" cy="634020"/>
          </a:xfrm>
          <a:prstGeom prst="rect">
            <a:avLst/>
          </a:prstGeom>
          <a:noFill/>
        </p:spPr>
        <p:txBody>
          <a:bodyPr wrap="square" rtlCol="0">
            <a:spAutoFit/>
          </a:bodyPr>
          <a:lstStyle/>
          <a:p>
            <a:pPr algn="ctr"/>
            <a:r>
              <a:rPr lang="zh-CN" altLang="en-US" sz="1600" dirty="0" smtClean="0"/>
              <a:t>进程</a:t>
            </a:r>
            <a:r>
              <a:rPr lang="en-US" altLang="zh-CN" sz="1600" dirty="0" smtClean="0"/>
              <a:t>1</a:t>
            </a:r>
            <a:endParaRPr lang="en-US" altLang="zh-CN" sz="1600" dirty="0" smtClean="0"/>
          </a:p>
          <a:p>
            <a:pPr algn="ctr"/>
            <a:r>
              <a:rPr lang="zh-CN" altLang="en-US" sz="1600" dirty="0" smtClean="0"/>
              <a:t>地址空间</a:t>
            </a:r>
            <a:endParaRPr lang="zh-CN" altLang="en-US" sz="1600" dirty="0"/>
          </a:p>
        </p:txBody>
      </p:sp>
      <p:sp>
        <p:nvSpPr>
          <p:cNvPr id="13" name="TextBox 12"/>
          <p:cNvSpPr txBox="1"/>
          <p:nvPr/>
        </p:nvSpPr>
        <p:spPr>
          <a:xfrm>
            <a:off x="4211960" y="4523172"/>
            <a:ext cx="1224136" cy="634020"/>
          </a:xfrm>
          <a:prstGeom prst="rect">
            <a:avLst/>
          </a:prstGeom>
          <a:solidFill>
            <a:srgbClr val="D8E8EA"/>
          </a:solidFill>
          <a:ln w="12700">
            <a:noFill/>
          </a:ln>
        </p:spPr>
        <p:txBody>
          <a:bodyPr wrap="square" rtlCol="0">
            <a:spAutoFit/>
          </a:bodyPr>
          <a:lstStyle/>
          <a:p>
            <a:pPr algn="ctr"/>
            <a:r>
              <a:rPr lang="zh-CN" altLang="en-US" sz="1600" dirty="0" smtClean="0"/>
              <a:t>共享内存</a:t>
            </a:r>
            <a:endParaRPr lang="en-US" altLang="zh-CN" sz="1600" dirty="0" smtClean="0"/>
          </a:p>
          <a:p>
            <a:pPr algn="ctr"/>
            <a:r>
              <a:rPr lang="zh-CN" altLang="en-US" sz="1600" dirty="0" smtClean="0"/>
              <a:t>映射区</a:t>
            </a:r>
            <a:endParaRPr lang="zh-CN" altLang="en-US" sz="1600" dirty="0"/>
          </a:p>
        </p:txBody>
      </p:sp>
      <p:sp>
        <p:nvSpPr>
          <p:cNvPr id="14" name="左箭头 13"/>
          <p:cNvSpPr/>
          <p:nvPr/>
        </p:nvSpPr>
        <p:spPr bwMode="auto">
          <a:xfrm>
            <a:off x="5508104" y="4797152"/>
            <a:ext cx="432048" cy="144016"/>
          </a:xfrm>
          <a:prstGeom prst="leftArrow">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矩形 14"/>
          <p:cNvSpPr/>
          <p:nvPr/>
        </p:nvSpPr>
        <p:spPr bwMode="auto">
          <a:xfrm>
            <a:off x="7740352" y="3284984"/>
            <a:ext cx="1224136" cy="3168352"/>
          </a:xfrm>
          <a:prstGeom prst="rect">
            <a:avLst/>
          </a:prstGeom>
          <a:solidFill>
            <a:srgbClr val="6699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 name="TextBox 15"/>
          <p:cNvSpPr txBox="1"/>
          <p:nvPr/>
        </p:nvSpPr>
        <p:spPr>
          <a:xfrm>
            <a:off x="7740352" y="3429000"/>
            <a:ext cx="1224136" cy="634020"/>
          </a:xfrm>
          <a:prstGeom prst="rect">
            <a:avLst/>
          </a:prstGeom>
          <a:noFill/>
        </p:spPr>
        <p:txBody>
          <a:bodyPr wrap="square" rtlCol="0">
            <a:spAutoFit/>
          </a:bodyPr>
          <a:lstStyle/>
          <a:p>
            <a:pPr algn="ctr"/>
            <a:r>
              <a:rPr lang="zh-CN" altLang="en-US" sz="1600" dirty="0" smtClean="0"/>
              <a:t>进程</a:t>
            </a:r>
            <a:r>
              <a:rPr lang="en-US" altLang="zh-CN" sz="1600" dirty="0" smtClean="0"/>
              <a:t>2</a:t>
            </a:r>
            <a:endParaRPr lang="en-US" altLang="zh-CN" sz="1600" dirty="0" smtClean="0"/>
          </a:p>
          <a:p>
            <a:pPr algn="ctr"/>
            <a:r>
              <a:rPr lang="zh-CN" altLang="en-US" sz="1600" dirty="0" smtClean="0"/>
              <a:t>地址空间</a:t>
            </a:r>
            <a:endParaRPr lang="zh-CN" altLang="en-US" sz="1600" dirty="0"/>
          </a:p>
        </p:txBody>
      </p:sp>
      <p:sp>
        <p:nvSpPr>
          <p:cNvPr id="17" name="TextBox 16"/>
          <p:cNvSpPr txBox="1"/>
          <p:nvPr/>
        </p:nvSpPr>
        <p:spPr>
          <a:xfrm>
            <a:off x="7740352" y="4523172"/>
            <a:ext cx="1224136" cy="634020"/>
          </a:xfrm>
          <a:prstGeom prst="rect">
            <a:avLst/>
          </a:prstGeom>
          <a:solidFill>
            <a:srgbClr val="D8E8EA"/>
          </a:solidFill>
          <a:ln w="12700">
            <a:noFill/>
          </a:ln>
        </p:spPr>
        <p:txBody>
          <a:bodyPr wrap="square" rtlCol="0">
            <a:spAutoFit/>
          </a:bodyPr>
          <a:lstStyle/>
          <a:p>
            <a:pPr algn="ctr"/>
            <a:r>
              <a:rPr lang="zh-CN" altLang="en-US" sz="1600" dirty="0" smtClean="0"/>
              <a:t>共享内存</a:t>
            </a:r>
            <a:endParaRPr lang="en-US" altLang="zh-CN" sz="1600" dirty="0" smtClean="0"/>
          </a:p>
          <a:p>
            <a:pPr algn="ctr"/>
            <a:r>
              <a:rPr lang="zh-CN" altLang="en-US" sz="1600" dirty="0" smtClean="0"/>
              <a:t>映射区</a:t>
            </a:r>
            <a:endParaRPr lang="zh-CN" altLang="en-US" sz="1600" dirty="0"/>
          </a:p>
        </p:txBody>
      </p:sp>
      <p:sp>
        <p:nvSpPr>
          <p:cNvPr id="19" name="右箭头 18"/>
          <p:cNvSpPr/>
          <p:nvPr/>
        </p:nvSpPr>
        <p:spPr bwMode="auto">
          <a:xfrm>
            <a:off x="7236296" y="4797152"/>
            <a:ext cx="504056" cy="144016"/>
          </a:xfrm>
          <a:prstGeom prst="rightArrow">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ox(in)">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box(in)">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ox(in)">
                                      <p:cBhvr>
                                        <p:cTn id="23" dur="500"/>
                                        <p:tgtEl>
                                          <p:spTgt spid="8"/>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ox(i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ox(i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box(in)">
                                      <p:cBhvr>
                                        <p:cTn id="36" dur="500"/>
                                        <p:tgtEl>
                                          <p:spTgt spid="7">
                                            <p:txEl>
                                              <p:pRg st="2" end="2"/>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animEffect transition="in" filter="box(in)">
                                      <p:cBhvr>
                                        <p:cTn id="39" dur="500"/>
                                        <p:tgtEl>
                                          <p:spTgt spid="7">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ox(in)">
                                      <p:cBhvr>
                                        <p:cTn id="44" dur="500"/>
                                        <p:tgtEl>
                                          <p:spTgt spid="11"/>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ox(i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ox(in)">
                                      <p:cBhvr>
                                        <p:cTn id="52" dur="500"/>
                                        <p:tgtEl>
                                          <p:spTgt spid="13"/>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box(in)">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7">
                                            <p:txEl>
                                              <p:pRg st="4" end="4"/>
                                            </p:txEl>
                                          </p:spTgt>
                                        </p:tgtEl>
                                        <p:attrNameLst>
                                          <p:attrName>style.visibility</p:attrName>
                                        </p:attrNameLst>
                                      </p:cBhvr>
                                      <p:to>
                                        <p:strVal val="visible"/>
                                      </p:to>
                                    </p:set>
                                    <p:animEffect transition="in" filter="box(in)">
                                      <p:cBhvr>
                                        <p:cTn id="60" dur="500"/>
                                        <p:tgtEl>
                                          <p:spTgt spid="7">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7">
                                            <p:txEl>
                                              <p:pRg st="5" end="5"/>
                                            </p:txEl>
                                          </p:spTgt>
                                        </p:tgtEl>
                                        <p:attrNameLst>
                                          <p:attrName>style.visibility</p:attrName>
                                        </p:attrNameLst>
                                      </p:cBhvr>
                                      <p:to>
                                        <p:strVal val="visible"/>
                                      </p:to>
                                    </p:set>
                                    <p:animEffect transition="in" filter="box(in)">
                                      <p:cBhvr>
                                        <p:cTn id="65" dur="500"/>
                                        <p:tgtEl>
                                          <p:spTgt spid="7">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xit" presetSubtype="4" fill="hold" grpId="1" nodeType="clickEffect">
                                  <p:stCondLst>
                                    <p:cond delay="0"/>
                                  </p:stCondLst>
                                  <p:childTnLst>
                                    <p:anim calcmode="lin" valueType="num">
                                      <p:cBhvr additive="base">
                                        <p:cTn id="69" dur="500"/>
                                        <p:tgtEl>
                                          <p:spTgt spid="13"/>
                                        </p:tgtEl>
                                        <p:attrNameLst>
                                          <p:attrName>ppt_x</p:attrName>
                                        </p:attrNameLst>
                                      </p:cBhvr>
                                      <p:tavLst>
                                        <p:tav tm="0">
                                          <p:val>
                                            <p:strVal val="ppt_x"/>
                                          </p:val>
                                        </p:tav>
                                        <p:tav tm="100000">
                                          <p:val>
                                            <p:strVal val="ppt_x"/>
                                          </p:val>
                                        </p:tav>
                                      </p:tavLst>
                                    </p:anim>
                                    <p:anim calcmode="lin" valueType="num">
                                      <p:cBhvr additive="base">
                                        <p:cTn id="70" dur="500"/>
                                        <p:tgtEl>
                                          <p:spTgt spid="13"/>
                                        </p:tgtEl>
                                        <p:attrNameLst>
                                          <p:attrName>ppt_y</p:attrName>
                                        </p:attrNameLst>
                                      </p:cBhvr>
                                      <p:tavLst>
                                        <p:tav tm="0">
                                          <p:val>
                                            <p:strVal val="ppt_y"/>
                                          </p:val>
                                        </p:tav>
                                        <p:tav tm="100000">
                                          <p:val>
                                            <p:strVal val="1+ppt_h/2"/>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4" fill="hold" grpId="1" nodeType="withEffect">
                                  <p:stCondLst>
                                    <p:cond delay="0"/>
                                  </p:stCondLst>
                                  <p:childTnLst>
                                    <p:anim calcmode="lin" valueType="num">
                                      <p:cBhvr additive="base">
                                        <p:cTn id="73" dur="500"/>
                                        <p:tgtEl>
                                          <p:spTgt spid="14"/>
                                        </p:tgtEl>
                                        <p:attrNameLst>
                                          <p:attrName>ppt_x</p:attrName>
                                        </p:attrNameLst>
                                      </p:cBhvr>
                                      <p:tavLst>
                                        <p:tav tm="0">
                                          <p:val>
                                            <p:strVal val="ppt_x"/>
                                          </p:val>
                                        </p:tav>
                                        <p:tav tm="100000">
                                          <p:val>
                                            <p:strVal val="ppt_x"/>
                                          </p:val>
                                        </p:tav>
                                      </p:tavLst>
                                    </p:anim>
                                    <p:anim calcmode="lin" valueType="num">
                                      <p:cBhvr additive="base">
                                        <p:cTn id="74" dur="500"/>
                                        <p:tgtEl>
                                          <p:spTgt spid="14"/>
                                        </p:tgtEl>
                                        <p:attrNameLst>
                                          <p:attrName>ppt_y</p:attrName>
                                        </p:attrNameLst>
                                      </p:cBhvr>
                                      <p:tavLst>
                                        <p:tav tm="0">
                                          <p:val>
                                            <p:strVal val="ppt_y"/>
                                          </p:val>
                                        </p:tav>
                                        <p:tav tm="100000">
                                          <p:val>
                                            <p:strVal val="1+ppt_h/2"/>
                                          </p:val>
                                        </p:tav>
                                      </p:tavLst>
                                    </p:anim>
                                    <p:set>
                                      <p:cBhvr>
                                        <p:cTn id="75" dur="1" fill="hold">
                                          <p:stCondLst>
                                            <p:cond delay="499"/>
                                          </p:stCondLst>
                                        </p:cTn>
                                        <p:tgtEl>
                                          <p:spTgt spid="1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box(in)">
                                      <p:cBhvr>
                                        <p:cTn id="80" dur="500"/>
                                        <p:tgtEl>
                                          <p:spTgt spid="15"/>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box(in)">
                                      <p:cBhvr>
                                        <p:cTn id="83" dur="500"/>
                                        <p:tgtEl>
                                          <p:spTgt spid="16"/>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grpId="0" nodeType="click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box(in)">
                                      <p:cBhvr>
                                        <p:cTn id="88" dur="500"/>
                                        <p:tgtEl>
                                          <p:spTgt spid="17"/>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box(in)">
                                      <p:cBhvr>
                                        <p:cTn id="91" dur="500"/>
                                        <p:tgtEl>
                                          <p:spTgt spid="19"/>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xit" presetSubtype="4" fill="hold" grpId="1" nodeType="clickEffect">
                                  <p:stCondLst>
                                    <p:cond delay="0"/>
                                  </p:stCondLst>
                                  <p:childTnLst>
                                    <p:anim calcmode="lin" valueType="num">
                                      <p:cBhvr additive="base">
                                        <p:cTn id="95" dur="500"/>
                                        <p:tgtEl>
                                          <p:spTgt spid="17"/>
                                        </p:tgtEl>
                                        <p:attrNameLst>
                                          <p:attrName>ppt_x</p:attrName>
                                        </p:attrNameLst>
                                      </p:cBhvr>
                                      <p:tavLst>
                                        <p:tav tm="0">
                                          <p:val>
                                            <p:strVal val="ppt_x"/>
                                          </p:val>
                                        </p:tav>
                                        <p:tav tm="100000">
                                          <p:val>
                                            <p:strVal val="ppt_x"/>
                                          </p:val>
                                        </p:tav>
                                      </p:tavLst>
                                    </p:anim>
                                    <p:anim calcmode="lin" valueType="num">
                                      <p:cBhvr additive="base">
                                        <p:cTn id="96" dur="500"/>
                                        <p:tgtEl>
                                          <p:spTgt spid="17"/>
                                        </p:tgtEl>
                                        <p:attrNameLst>
                                          <p:attrName>ppt_y</p:attrName>
                                        </p:attrNameLst>
                                      </p:cBhvr>
                                      <p:tavLst>
                                        <p:tav tm="0">
                                          <p:val>
                                            <p:strVal val="ppt_y"/>
                                          </p:val>
                                        </p:tav>
                                        <p:tav tm="100000">
                                          <p:val>
                                            <p:strVal val="1+ppt_h/2"/>
                                          </p:val>
                                        </p:tav>
                                      </p:tavLst>
                                    </p:anim>
                                    <p:set>
                                      <p:cBhvr>
                                        <p:cTn id="97" dur="1" fill="hold">
                                          <p:stCondLst>
                                            <p:cond delay="499"/>
                                          </p:stCondLst>
                                        </p:cTn>
                                        <p:tgtEl>
                                          <p:spTgt spid="17"/>
                                        </p:tgtEl>
                                        <p:attrNameLst>
                                          <p:attrName>style.visibility</p:attrName>
                                        </p:attrNameLst>
                                      </p:cBhvr>
                                      <p:to>
                                        <p:strVal val="hidden"/>
                                      </p:to>
                                    </p:set>
                                  </p:childTnLst>
                                </p:cTn>
                              </p:par>
                              <p:par>
                                <p:cTn id="98" presetID="2" presetClass="exit" presetSubtype="4" fill="hold" grpId="1" nodeType="withEffect">
                                  <p:stCondLst>
                                    <p:cond delay="0"/>
                                  </p:stCondLst>
                                  <p:childTnLst>
                                    <p:anim calcmode="lin" valueType="num">
                                      <p:cBhvr additive="base">
                                        <p:cTn id="99" dur="500"/>
                                        <p:tgtEl>
                                          <p:spTgt spid="19"/>
                                        </p:tgtEl>
                                        <p:attrNameLst>
                                          <p:attrName>ppt_x</p:attrName>
                                        </p:attrNameLst>
                                      </p:cBhvr>
                                      <p:tavLst>
                                        <p:tav tm="0">
                                          <p:val>
                                            <p:strVal val="ppt_x"/>
                                          </p:val>
                                        </p:tav>
                                        <p:tav tm="100000">
                                          <p:val>
                                            <p:strVal val="ppt_x"/>
                                          </p:val>
                                        </p:tav>
                                      </p:tavLst>
                                    </p:anim>
                                    <p:anim calcmode="lin" valueType="num">
                                      <p:cBhvr additive="base">
                                        <p:cTn id="100" dur="500"/>
                                        <p:tgtEl>
                                          <p:spTgt spid="19"/>
                                        </p:tgtEl>
                                        <p:attrNameLst>
                                          <p:attrName>ppt_y</p:attrName>
                                        </p:attrNameLst>
                                      </p:cBhvr>
                                      <p:tavLst>
                                        <p:tav tm="0">
                                          <p:val>
                                            <p:strVal val="ppt_y"/>
                                          </p:val>
                                        </p:tav>
                                        <p:tav tm="100000">
                                          <p:val>
                                            <p:strVal val="1+ppt_h/2"/>
                                          </p:val>
                                        </p:tav>
                                      </p:tavLst>
                                    </p:anim>
                                    <p:set>
                                      <p:cBhvr>
                                        <p:cTn id="101" dur="1" fill="hold">
                                          <p:stCondLst>
                                            <p:cond delay="499"/>
                                          </p:stCondLst>
                                        </p:cTn>
                                        <p:tgtEl>
                                          <p:spTgt spid="19"/>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4" presetClass="entr" presetSubtype="16" fill="hold" nodeType="clickEffect">
                                  <p:stCondLst>
                                    <p:cond delay="0"/>
                                  </p:stCondLst>
                                  <p:childTnLst>
                                    <p:set>
                                      <p:cBhvr>
                                        <p:cTn id="105" dur="1" fill="hold">
                                          <p:stCondLst>
                                            <p:cond delay="0"/>
                                          </p:stCondLst>
                                        </p:cTn>
                                        <p:tgtEl>
                                          <p:spTgt spid="7">
                                            <p:txEl>
                                              <p:pRg st="6" end="6"/>
                                            </p:txEl>
                                          </p:spTgt>
                                        </p:tgtEl>
                                        <p:attrNameLst>
                                          <p:attrName>style.visibility</p:attrName>
                                        </p:attrNameLst>
                                      </p:cBhvr>
                                      <p:to>
                                        <p:strVal val="visible"/>
                                      </p:to>
                                    </p:set>
                                    <p:animEffect transition="in" filter="box(in)">
                                      <p:cBhvr>
                                        <p:cTn id="106" dur="500"/>
                                        <p:tgtEl>
                                          <p:spTgt spid="7">
                                            <p:txEl>
                                              <p:pRg st="6" end="6"/>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 presetClass="exit" presetSubtype="4" fill="hold" grpId="1" nodeType="clickEffect">
                                  <p:stCondLst>
                                    <p:cond delay="0"/>
                                  </p:stCondLst>
                                  <p:childTnLst>
                                    <p:anim calcmode="lin" valueType="num">
                                      <p:cBhvr additive="base">
                                        <p:cTn id="110" dur="500"/>
                                        <p:tgtEl>
                                          <p:spTgt spid="10"/>
                                        </p:tgtEl>
                                        <p:attrNameLst>
                                          <p:attrName>ppt_x</p:attrName>
                                        </p:attrNameLst>
                                      </p:cBhvr>
                                      <p:tavLst>
                                        <p:tav tm="0">
                                          <p:val>
                                            <p:strVal val="ppt_x"/>
                                          </p:val>
                                        </p:tav>
                                        <p:tav tm="100000">
                                          <p:val>
                                            <p:strVal val="ppt_x"/>
                                          </p:val>
                                        </p:tav>
                                      </p:tavLst>
                                    </p:anim>
                                    <p:anim calcmode="lin" valueType="num">
                                      <p:cBhvr additive="base">
                                        <p:cTn id="111" dur="500"/>
                                        <p:tgtEl>
                                          <p:spTgt spid="10"/>
                                        </p:tgtEl>
                                        <p:attrNameLst>
                                          <p:attrName>ppt_y</p:attrName>
                                        </p:attrNameLst>
                                      </p:cBhvr>
                                      <p:tavLst>
                                        <p:tav tm="0">
                                          <p:val>
                                            <p:strVal val="ppt_y"/>
                                          </p:val>
                                        </p:tav>
                                        <p:tav tm="100000">
                                          <p:val>
                                            <p:strVal val="1+ppt_h/2"/>
                                          </p:val>
                                        </p:tav>
                                      </p:tavLst>
                                    </p:anim>
                                    <p:set>
                                      <p:cBhvr>
                                        <p:cTn id="1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nimBg="1"/>
      <p:bldP spid="9" grpId="0"/>
      <p:bldP spid="10" grpId="0" animBg="1"/>
      <p:bldP spid="10" grpId="1" animBg="1"/>
      <p:bldP spid="11" grpId="0" animBg="1"/>
      <p:bldP spid="12" grpId="0"/>
      <p:bldP spid="13" grpId="0" animBg="1"/>
      <p:bldP spid="13" grpId="1" animBg="1"/>
      <p:bldP spid="14" grpId="0" animBg="1"/>
      <p:bldP spid="14" grpId="1" animBg="1"/>
      <p:bldP spid="15" grpId="0" animBg="1"/>
      <p:bldP spid="16" grpId="0"/>
      <p:bldP spid="17" grpId="0" animBg="1"/>
      <p:bldP spid="17" grpId="1" animBg="1"/>
      <p:bldP spid="19" grpId="0" animBg="1"/>
      <p:bldP spid="19" grpId="1" animBg="1"/>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358777" y="2060849"/>
            <a:ext cx="8173665" cy="2864503"/>
          </a:xfrm>
          <a:prstGeom prst="rect">
            <a:avLst/>
          </a:prstGeom>
          <a:noFill/>
          <a:ln>
            <a:noFill/>
          </a:ln>
          <a:effectLst/>
        </p:spPr>
        <p:txBody>
          <a:bodyPr wrap="square" lIns="90000" tIns="46800" rIns="90000" bIns="46800">
            <a:spAutoFit/>
          </a:bodyPr>
          <a:lstStyle>
            <a:lvl1pPr marL="457200" indent="-457200">
              <a:defRPr sz="2000" b="1">
                <a:solidFill>
                  <a:schemeClr val="tx1"/>
                </a:solidFill>
                <a:latin typeface="Arial" panose="020B0604020202020204" pitchFamily="34" charset="0"/>
                <a:ea typeface="宋体" panose="02010600030101010101" pitchFamily="2" charset="-122"/>
              </a:defRPr>
            </a:lvl1pPr>
            <a:lvl2pPr marL="742950" indent="-285750">
              <a:defRPr sz="2000" b="1">
                <a:solidFill>
                  <a:schemeClr val="tx1"/>
                </a:solidFill>
                <a:latin typeface="Arial" panose="020B0604020202020204" pitchFamily="34" charset="0"/>
                <a:ea typeface="宋体" panose="02010600030101010101" pitchFamily="2" charset="-122"/>
              </a:defRPr>
            </a:lvl2pPr>
            <a:lvl3pPr marL="1143000" indent="-228600">
              <a:defRPr sz="2000" b="1">
                <a:solidFill>
                  <a:schemeClr val="tx1"/>
                </a:solidFill>
                <a:latin typeface="Arial" panose="020B0604020202020204" pitchFamily="34" charset="0"/>
                <a:ea typeface="宋体" panose="02010600030101010101" pitchFamily="2" charset="-122"/>
              </a:defRPr>
            </a:lvl3pPr>
            <a:lvl4pPr marL="1600200" indent="-228600">
              <a:defRPr sz="2000" b="1">
                <a:solidFill>
                  <a:schemeClr val="tx1"/>
                </a:solidFill>
                <a:latin typeface="Arial" panose="020B0604020202020204" pitchFamily="34" charset="0"/>
                <a:ea typeface="宋体" panose="02010600030101010101" pitchFamily="2" charset="-122"/>
              </a:defRPr>
            </a:lvl4pPr>
            <a:lvl5pPr marL="2057400" indent="-22860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n"/>
              <a:defRPr/>
            </a:pPr>
            <a:r>
              <a:rPr kumimoji="1" lang="zh-CN" altLang="en-US" sz="2400" dirty="0" smtClean="0">
                <a:solidFill>
                  <a:srgbClr val="7030A0"/>
                </a:solidFill>
              </a:rPr>
              <a:t>共享存储器系统通信方式的特点：</a:t>
            </a:r>
            <a:endParaRPr kumimoji="1" lang="zh-CN" altLang="en-US" sz="2400" dirty="0" smtClean="0">
              <a:solidFill>
                <a:srgbClr val="7030A0"/>
              </a:solidFill>
            </a:endParaRPr>
          </a:p>
          <a:p>
            <a:pPr eaLnBrk="1" hangingPunct="1">
              <a:lnSpc>
                <a:spcPct val="150000"/>
              </a:lnSpc>
              <a:spcBef>
                <a:spcPct val="0"/>
              </a:spcBef>
              <a:defRPr/>
            </a:pPr>
            <a:r>
              <a:rPr kumimoji="1" lang="zh-CN" altLang="en-US" sz="2400" dirty="0" smtClean="0">
                <a:latin typeface="+mn-ea"/>
                <a:ea typeface="+mn-ea"/>
              </a:rPr>
              <a:t> （</a:t>
            </a:r>
            <a:r>
              <a:rPr kumimoji="1" lang="en-US" altLang="zh-CN" sz="2400" dirty="0" smtClean="0">
                <a:latin typeface="+mn-ea"/>
                <a:ea typeface="+mn-ea"/>
              </a:rPr>
              <a:t>1</a:t>
            </a:r>
            <a:r>
              <a:rPr kumimoji="1" lang="zh-CN" altLang="en-US" sz="2400" dirty="0" smtClean="0">
                <a:latin typeface="+mn-ea"/>
                <a:ea typeface="+mn-ea"/>
              </a:rPr>
              <a:t>） </a:t>
            </a:r>
            <a:r>
              <a:rPr kumimoji="1" lang="zh-CN" altLang="en-US" sz="2400" dirty="0" smtClean="0"/>
              <a:t>最大的特点是没有中间环节，直接把共享内存映射到不同进程的虚拟地址空间中，进程可直接进行访问，通信直接快速。</a:t>
            </a:r>
            <a:endParaRPr kumimoji="1" lang="zh-CN" altLang="en-US" sz="2400" dirty="0" smtClean="0"/>
          </a:p>
          <a:p>
            <a:pPr marL="0" indent="0" eaLnBrk="1" hangingPunct="1">
              <a:lnSpc>
                <a:spcPct val="150000"/>
              </a:lnSpc>
              <a:spcBef>
                <a:spcPct val="0"/>
              </a:spcBef>
              <a:defRPr/>
            </a:pPr>
            <a:r>
              <a:rPr kumimoji="1" lang="zh-CN" altLang="en-US" sz="2400" dirty="0" smtClean="0"/>
              <a:t>（</a:t>
            </a:r>
            <a:r>
              <a:rPr kumimoji="1" lang="en-US" altLang="zh-CN" sz="2400" dirty="0" smtClean="0"/>
              <a:t>2</a:t>
            </a:r>
            <a:r>
              <a:rPr kumimoji="1" lang="zh-CN" altLang="en-US" sz="2400" dirty="0" smtClean="0"/>
              <a:t>）该通信机制</a:t>
            </a:r>
            <a:r>
              <a:rPr kumimoji="1" lang="zh-CN" altLang="en-US" sz="2400" dirty="0" smtClean="0">
                <a:solidFill>
                  <a:schemeClr val="tx2"/>
                </a:solidFill>
              </a:rPr>
              <a:t>没有</a:t>
            </a:r>
            <a:r>
              <a:rPr kumimoji="1" lang="zh-CN" altLang="en-US" sz="2400" dirty="0" smtClean="0"/>
              <a:t>提供进程同步机制。</a:t>
            </a:r>
            <a:endParaRPr kumimoji="1" lang="zh-CN" altLang="en-US" b="0" dirty="0" smtClean="0">
              <a:latin typeface="Times New Roman" panose="02020603050405020304" pitchFamily="18" charset="0"/>
            </a:endParaRPr>
          </a:p>
        </p:txBody>
      </p:sp>
      <p:sp>
        <p:nvSpPr>
          <p:cNvPr id="7" name="Rectangle 2"/>
          <p:cNvSpPr>
            <a:spLocks noChangeArrowheads="1"/>
          </p:cNvSpPr>
          <p:nvPr/>
        </p:nvSpPr>
        <p:spPr bwMode="auto">
          <a:xfrm>
            <a:off x="2544889" y="-27384"/>
            <a:ext cx="3755305" cy="78263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3.6 </a:t>
            </a:r>
            <a:r>
              <a:rPr lang="zh-CN" altLang="en-US" sz="4000" dirty="0">
                <a:solidFill>
                  <a:srgbClr val="FF0000"/>
                </a:solidFill>
                <a:latin typeface="黑体" panose="02010609060101010101" pitchFamily="49" charset="-122"/>
                <a:ea typeface="黑体" panose="02010609060101010101" pitchFamily="49" charset="-122"/>
              </a:rPr>
              <a:t>进程通信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9" name="Rectangle 4"/>
          <p:cNvSpPr>
            <a:spLocks noChangeArrowheads="1"/>
          </p:cNvSpPr>
          <p:nvPr/>
        </p:nvSpPr>
        <p:spPr bwMode="auto">
          <a:xfrm>
            <a:off x="179389" y="692696"/>
            <a:ext cx="5112692" cy="864096"/>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3.6.1 </a:t>
            </a:r>
            <a:r>
              <a:rPr lang="zh-CN" altLang="en-US" sz="3200" dirty="0" smtClean="0">
                <a:solidFill>
                  <a:srgbClr val="0000FF"/>
                </a:solidFill>
                <a:ea typeface="仿宋" panose="02010609060101010101" charset="-122"/>
              </a:rPr>
              <a:t>进程通信类型</a:t>
            </a:r>
            <a:endParaRPr lang="en-US" altLang="zh-CN" sz="3200" dirty="0">
              <a:solidFill>
                <a:srgbClr val="0000FF"/>
              </a:solidFill>
              <a:ea typeface="仿宋" panose="02010609060101010101" charset="-122"/>
            </a:endParaRPr>
          </a:p>
        </p:txBody>
      </p:sp>
      <p:sp>
        <p:nvSpPr>
          <p:cNvPr id="10" name="Rectangle 3" descr="Large confetti"/>
          <p:cNvSpPr>
            <a:spLocks noChangeArrowheads="1"/>
          </p:cNvSpPr>
          <p:nvPr/>
        </p:nvSpPr>
        <p:spPr bwMode="auto">
          <a:xfrm>
            <a:off x="323528" y="1484784"/>
            <a:ext cx="5553398" cy="494159"/>
          </a:xfrm>
          <a:prstGeom prst="rect">
            <a:avLst/>
          </a:prstGeom>
          <a:noFill/>
          <a:ln w="9525">
            <a:noFill/>
            <a:miter lim="800000"/>
          </a:ln>
        </p:spPr>
        <p:txBody>
          <a:bodyPr anchor="b"/>
          <a:lstStyle/>
          <a:p>
            <a:pPr>
              <a:spcBef>
                <a:spcPct val="0"/>
              </a:spcBef>
            </a:pPr>
            <a:r>
              <a:rPr lang="en-US" altLang="zh-CN" sz="2800" dirty="0" smtClean="0">
                <a:solidFill>
                  <a:srgbClr val="C00000"/>
                </a:solidFill>
                <a:latin typeface="仿宋" panose="02010609060101010101" charset="-122"/>
                <a:ea typeface="仿宋" panose="02010609060101010101" charset="-122"/>
              </a:rPr>
              <a:t>1. </a:t>
            </a:r>
            <a:r>
              <a:rPr lang="zh-CN" altLang="en-US" sz="2800" dirty="0">
                <a:solidFill>
                  <a:srgbClr val="C00000"/>
                </a:solidFill>
                <a:latin typeface="仿宋" panose="02010609060101010101" charset="-122"/>
                <a:ea typeface="仿宋" panose="02010609060101010101" charset="-122"/>
              </a:rPr>
              <a:t>共享存储器系统通信</a:t>
            </a:r>
            <a:endParaRPr lang="zh-CN" altLang="en-US" sz="2800" dirty="0">
              <a:solidFill>
                <a:srgbClr val="C00000"/>
              </a:solidFill>
              <a:latin typeface="仿宋" panose="02010609060101010101" charset="-122"/>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ox(in)">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26715" y="259755"/>
            <a:ext cx="1304925" cy="288925"/>
          </a:xfrm>
        </p:spPr>
        <p:txBody>
          <a:bodyPr/>
          <a:lstStyle/>
          <a:p>
            <a:pPr>
              <a:defRPr/>
            </a:pPr>
            <a:r>
              <a:rPr lang="zh-CN" altLang="en-US" sz="2800" dirty="0" smtClean="0">
                <a:solidFill>
                  <a:srgbClr val="C00000"/>
                </a:solidFill>
                <a:latin typeface="仿宋" panose="02010609060101010101" charset="-122"/>
                <a:ea typeface="仿宋" panose="02010609060101010101" charset="-122"/>
              </a:rPr>
              <a:t>例程</a:t>
            </a:r>
            <a:r>
              <a:rPr lang="zh-CN" altLang="en-US" sz="2800" b="0" dirty="0" smtClean="0">
                <a:latin typeface="仿宋" panose="02010609060101010101" charset="-122"/>
                <a:ea typeface="仿宋" panose="02010609060101010101" charset="-122"/>
              </a:rPr>
              <a:t>：</a:t>
            </a:r>
            <a:endParaRPr lang="zh-CN" altLang="en-US" sz="2800" b="0" dirty="0" smtClean="0">
              <a:latin typeface="仿宋" panose="02010609060101010101" charset="-122"/>
              <a:ea typeface="仿宋" panose="02010609060101010101" charset="-122"/>
            </a:endParaRPr>
          </a:p>
        </p:txBody>
      </p:sp>
      <p:sp>
        <p:nvSpPr>
          <p:cNvPr id="95235" name="Rectangle 3"/>
          <p:cNvSpPr>
            <a:spLocks noChangeArrowheads="1"/>
          </p:cNvSpPr>
          <p:nvPr/>
        </p:nvSpPr>
        <p:spPr bwMode="auto">
          <a:xfrm>
            <a:off x="62733" y="607269"/>
            <a:ext cx="5013325" cy="6186309"/>
          </a:xfrm>
          <a:prstGeom prst="rect">
            <a:avLst/>
          </a:prstGeom>
          <a:noFill/>
          <a:ln w="9525" algn="ctr">
            <a:noFill/>
            <a:miter lim="800000"/>
          </a:ln>
        </p:spPr>
        <p:txBody>
          <a:bodyPr>
            <a:spAutoFit/>
          </a:bodyPr>
          <a:lstStyle/>
          <a:p>
            <a:pPr eaLnBrk="1" hangingPunct="1">
              <a:spcBef>
                <a:spcPct val="0"/>
              </a:spcBef>
            </a:pPr>
            <a:r>
              <a:rPr kumimoji="1" lang="en-US" altLang="zh-CN" sz="1800" dirty="0">
                <a:latin typeface="Times New Roman" panose="02020603050405020304" pitchFamily="18" charset="0"/>
              </a:rPr>
              <a:t>#include&lt;</a:t>
            </a:r>
            <a:r>
              <a:rPr kumimoji="1" lang="en-US" altLang="zh-CN" sz="1800" dirty="0" err="1">
                <a:latin typeface="Times New Roman" panose="02020603050405020304" pitchFamily="18" charset="0"/>
              </a:rPr>
              <a:t>stdio.h</a:t>
            </a:r>
            <a:r>
              <a:rPr kumimoji="1" lang="en-US" altLang="zh-CN" sz="1800" dirty="0">
                <a:latin typeface="Times New Roman" panose="02020603050405020304" pitchFamily="18" charset="0"/>
              </a:rPr>
              <a:t>&gt;</a:t>
            </a:r>
            <a:endParaRPr kumimoji="1" lang="en-US" altLang="zh-CN" sz="1800" dirty="0">
              <a:latin typeface="Times New Roman" panose="02020603050405020304" pitchFamily="18" charset="0"/>
            </a:endParaRPr>
          </a:p>
          <a:p>
            <a:pPr eaLnBrk="1" hangingPunct="1">
              <a:spcBef>
                <a:spcPct val="0"/>
              </a:spcBef>
            </a:pPr>
            <a:r>
              <a:rPr kumimoji="1" lang="en-US" altLang="zh-CN" sz="1800" dirty="0">
                <a:latin typeface="Times New Roman" panose="02020603050405020304" pitchFamily="18" charset="0"/>
              </a:rPr>
              <a:t>#include&lt;sys/</a:t>
            </a:r>
            <a:r>
              <a:rPr kumimoji="1" lang="en-US" altLang="zh-CN" sz="1800" dirty="0" err="1">
                <a:latin typeface="Times New Roman" panose="02020603050405020304" pitchFamily="18" charset="0"/>
              </a:rPr>
              <a:t>types.h</a:t>
            </a:r>
            <a:r>
              <a:rPr kumimoji="1" lang="en-US" altLang="zh-CN" sz="1800" dirty="0">
                <a:latin typeface="Times New Roman" panose="02020603050405020304" pitchFamily="18" charset="0"/>
              </a:rPr>
              <a:t>&gt;</a:t>
            </a:r>
            <a:endParaRPr kumimoji="1" lang="en-US" altLang="zh-CN" sz="1800" dirty="0">
              <a:latin typeface="Times New Roman" panose="02020603050405020304" pitchFamily="18" charset="0"/>
            </a:endParaRPr>
          </a:p>
          <a:p>
            <a:pPr eaLnBrk="1" hangingPunct="1">
              <a:spcBef>
                <a:spcPct val="0"/>
              </a:spcBef>
            </a:pPr>
            <a:r>
              <a:rPr kumimoji="1" lang="en-US" altLang="zh-CN" sz="1800" dirty="0">
                <a:latin typeface="Times New Roman" panose="02020603050405020304" pitchFamily="18" charset="0"/>
              </a:rPr>
              <a:t>#include&lt;sys/</a:t>
            </a:r>
            <a:r>
              <a:rPr kumimoji="1" lang="en-US" altLang="zh-CN" sz="1800" dirty="0" err="1">
                <a:latin typeface="Times New Roman" panose="02020603050405020304" pitchFamily="18" charset="0"/>
              </a:rPr>
              <a:t>msg.h</a:t>
            </a:r>
            <a:r>
              <a:rPr kumimoji="1" lang="en-US" altLang="zh-CN" sz="1800" dirty="0">
                <a:latin typeface="Times New Roman" panose="02020603050405020304" pitchFamily="18" charset="0"/>
              </a:rPr>
              <a:t>&gt;</a:t>
            </a:r>
            <a:endParaRPr kumimoji="1" lang="en-US" altLang="zh-CN" sz="1800" dirty="0">
              <a:latin typeface="Times New Roman" panose="02020603050405020304" pitchFamily="18" charset="0"/>
            </a:endParaRPr>
          </a:p>
          <a:p>
            <a:pPr eaLnBrk="1" hangingPunct="1">
              <a:spcBef>
                <a:spcPct val="0"/>
              </a:spcBef>
            </a:pPr>
            <a:r>
              <a:rPr kumimoji="1" lang="en-US" altLang="zh-CN" sz="1800" dirty="0">
                <a:latin typeface="Times New Roman" panose="02020603050405020304" pitchFamily="18" charset="0"/>
              </a:rPr>
              <a:t>#include&lt;sys/</a:t>
            </a:r>
            <a:r>
              <a:rPr kumimoji="1" lang="en-US" altLang="zh-CN" sz="1800" dirty="0" err="1">
                <a:latin typeface="Times New Roman" panose="02020603050405020304" pitchFamily="18" charset="0"/>
              </a:rPr>
              <a:t>ipc.h</a:t>
            </a:r>
            <a:r>
              <a:rPr kumimoji="1" lang="en-US" altLang="zh-CN" sz="1800" dirty="0">
                <a:latin typeface="Times New Roman" panose="02020603050405020304" pitchFamily="18" charset="0"/>
              </a:rPr>
              <a:t>&gt;</a:t>
            </a:r>
            <a:endParaRPr kumimoji="1" lang="en-US" altLang="zh-CN" sz="1800" dirty="0">
              <a:latin typeface="Times New Roman" panose="02020603050405020304" pitchFamily="18" charset="0"/>
            </a:endParaRPr>
          </a:p>
          <a:p>
            <a:pPr eaLnBrk="1" hangingPunct="1">
              <a:spcBef>
                <a:spcPct val="0"/>
              </a:spcBef>
            </a:pPr>
            <a:r>
              <a:rPr kumimoji="1" lang="en-US" altLang="zh-CN" sz="1800" dirty="0">
                <a:latin typeface="Times New Roman" panose="02020603050405020304" pitchFamily="18" charset="0"/>
              </a:rPr>
              <a:t>#include&lt;</a:t>
            </a:r>
            <a:r>
              <a:rPr kumimoji="1" lang="en-US" altLang="zh-CN" sz="1800" dirty="0" err="1">
                <a:latin typeface="Times New Roman" panose="02020603050405020304" pitchFamily="18" charset="0"/>
              </a:rPr>
              <a:t>unistd.h</a:t>
            </a:r>
            <a:r>
              <a:rPr kumimoji="1" lang="en-US" altLang="zh-CN" sz="1800" dirty="0">
                <a:latin typeface="Times New Roman" panose="02020603050405020304" pitchFamily="18" charset="0"/>
              </a:rPr>
              <a:t>&gt;</a:t>
            </a:r>
            <a:endParaRPr kumimoji="1" lang="en-US" altLang="zh-CN" sz="1800" dirty="0">
              <a:latin typeface="Times New Roman" panose="02020603050405020304" pitchFamily="18" charset="0"/>
            </a:endParaRPr>
          </a:p>
          <a:p>
            <a:pPr eaLnBrk="1" hangingPunct="1">
              <a:spcBef>
                <a:spcPct val="0"/>
              </a:spcBef>
            </a:pPr>
            <a:r>
              <a:rPr kumimoji="1" lang="en-US" altLang="zh-CN" sz="1800" dirty="0">
                <a:latin typeface="Times New Roman" panose="02020603050405020304" pitchFamily="18" charset="0"/>
              </a:rPr>
              <a:t>#define SHMKEY 75</a:t>
            </a:r>
            <a:endParaRPr kumimoji="1" lang="en-US" altLang="zh-CN" sz="1800" dirty="0">
              <a:latin typeface="Times New Roman" panose="02020603050405020304" pitchFamily="18" charset="0"/>
            </a:endParaRPr>
          </a:p>
          <a:p>
            <a:pPr eaLnBrk="1" hangingPunct="1">
              <a:spcBef>
                <a:spcPct val="0"/>
              </a:spcBef>
            </a:pPr>
            <a:r>
              <a:rPr kumimoji="1" lang="en-US" altLang="zh-CN" sz="1800" dirty="0" err="1">
                <a:latin typeface="Times New Roman" panose="02020603050405020304" pitchFamily="18" charset="0"/>
              </a:rPr>
              <a:t>int</a:t>
            </a:r>
            <a:r>
              <a:rPr kumimoji="1" lang="en-US" altLang="zh-CN" sz="1800" dirty="0">
                <a:latin typeface="Times New Roman" panose="02020603050405020304" pitchFamily="18" charset="0"/>
              </a:rPr>
              <a:t> </a:t>
            </a:r>
            <a:r>
              <a:rPr kumimoji="1" lang="en-US" altLang="zh-CN" sz="1800" dirty="0" err="1">
                <a:latin typeface="Times New Roman" panose="02020603050405020304" pitchFamily="18" charset="0"/>
              </a:rPr>
              <a:t>shmid,i</a:t>
            </a:r>
            <a:r>
              <a:rPr kumimoji="1" lang="en-US" altLang="zh-CN" sz="1800" dirty="0">
                <a:latin typeface="Times New Roman" panose="02020603050405020304" pitchFamily="18" charset="0"/>
              </a:rPr>
              <a:t>;</a:t>
            </a:r>
            <a:endParaRPr kumimoji="1" lang="en-US" altLang="zh-CN" sz="1800" dirty="0">
              <a:latin typeface="Times New Roman" panose="02020603050405020304" pitchFamily="18" charset="0"/>
            </a:endParaRPr>
          </a:p>
          <a:p>
            <a:pPr eaLnBrk="1" hangingPunct="1">
              <a:spcBef>
                <a:spcPct val="0"/>
              </a:spcBef>
            </a:pPr>
            <a:r>
              <a:rPr kumimoji="1" lang="en-US" altLang="zh-CN" sz="1800" dirty="0" err="1">
                <a:latin typeface="Times New Roman" panose="02020603050405020304" pitchFamily="18" charset="0"/>
              </a:rPr>
              <a:t>int</a:t>
            </a:r>
            <a:r>
              <a:rPr kumimoji="1" lang="en-US" altLang="zh-CN" sz="1800" dirty="0">
                <a:latin typeface="Times New Roman" panose="02020603050405020304" pitchFamily="18" charset="0"/>
              </a:rPr>
              <a:t> *</a:t>
            </a:r>
            <a:r>
              <a:rPr kumimoji="1" lang="en-US" altLang="zh-CN" sz="1800" dirty="0" err="1">
                <a:latin typeface="Times New Roman" panose="02020603050405020304" pitchFamily="18" charset="0"/>
              </a:rPr>
              <a:t>addr</a:t>
            </a:r>
            <a:r>
              <a:rPr kumimoji="1" lang="en-US" altLang="zh-CN" sz="1800" dirty="0">
                <a:latin typeface="Times New Roman" panose="02020603050405020304" pitchFamily="18" charset="0"/>
              </a:rPr>
              <a:t>;</a:t>
            </a:r>
            <a:endParaRPr kumimoji="1" lang="en-US" altLang="zh-CN" sz="1800" dirty="0">
              <a:latin typeface="Times New Roman" panose="02020603050405020304" pitchFamily="18" charset="0"/>
            </a:endParaRPr>
          </a:p>
          <a:p>
            <a:pPr eaLnBrk="1" hangingPunct="1">
              <a:spcBef>
                <a:spcPct val="0"/>
              </a:spcBef>
            </a:pPr>
            <a:r>
              <a:rPr kumimoji="1" lang="en-US" altLang="zh-CN" sz="1800" dirty="0">
                <a:solidFill>
                  <a:srgbClr val="FF0000"/>
                </a:solidFill>
                <a:latin typeface="Times New Roman" panose="02020603050405020304" pitchFamily="18" charset="0"/>
              </a:rPr>
              <a:t>void CLIENT()  </a:t>
            </a:r>
            <a:r>
              <a:rPr kumimoji="1" lang="zh-CN" altLang="en-US" sz="1800" dirty="0">
                <a:solidFill>
                  <a:srgbClr val="FF0000"/>
                </a:solidFill>
                <a:latin typeface="Times New Roman" panose="02020603050405020304" pitchFamily="18" charset="0"/>
              </a:rPr>
              <a:t>发送进程</a:t>
            </a:r>
            <a:endParaRPr kumimoji="1" lang="en-US" altLang="zh-CN" sz="1800" dirty="0">
              <a:solidFill>
                <a:srgbClr val="FF0000"/>
              </a:solidFill>
              <a:latin typeface="Times New Roman" panose="02020603050405020304" pitchFamily="18" charset="0"/>
            </a:endParaRPr>
          </a:p>
          <a:p>
            <a:pPr eaLnBrk="1" hangingPunct="1">
              <a:spcBef>
                <a:spcPct val="0"/>
              </a:spcBef>
            </a:pPr>
            <a:r>
              <a:rPr kumimoji="1" lang="en-US" altLang="zh-CN" sz="1800" dirty="0">
                <a:latin typeface="Times New Roman" panose="02020603050405020304" pitchFamily="18" charset="0"/>
              </a:rPr>
              <a:t>{</a:t>
            </a:r>
            <a:endParaRPr kumimoji="1" lang="en-US" altLang="zh-CN" sz="1800" dirty="0">
              <a:latin typeface="Times New Roman" panose="02020603050405020304" pitchFamily="18" charset="0"/>
            </a:endParaRPr>
          </a:p>
          <a:p>
            <a:pPr lvl="1" eaLnBrk="1" hangingPunct="1">
              <a:spcBef>
                <a:spcPct val="0"/>
              </a:spcBef>
            </a:pPr>
            <a:r>
              <a:rPr kumimoji="1" lang="en-US" altLang="zh-CN" sz="1800" dirty="0" err="1">
                <a:latin typeface="Times New Roman" panose="02020603050405020304" pitchFamily="18" charset="0"/>
              </a:rPr>
              <a:t>int</a:t>
            </a:r>
            <a:r>
              <a:rPr kumimoji="1" lang="en-US" altLang="zh-CN" sz="1800" dirty="0">
                <a:latin typeface="Times New Roman" panose="02020603050405020304" pitchFamily="18" charset="0"/>
              </a:rPr>
              <a:t> </a:t>
            </a:r>
            <a:r>
              <a:rPr kumimoji="1" lang="en-US" altLang="zh-CN" sz="1800" dirty="0" err="1">
                <a:latin typeface="Times New Roman" panose="02020603050405020304" pitchFamily="18" charset="0"/>
              </a:rPr>
              <a:t>i</a:t>
            </a:r>
            <a:r>
              <a:rPr kumimoji="1" lang="en-US" altLang="zh-CN" sz="1800" dirty="0">
                <a:latin typeface="Times New Roman" panose="02020603050405020304" pitchFamily="18" charset="0"/>
              </a:rPr>
              <a:t>;</a:t>
            </a:r>
            <a:endParaRPr kumimoji="1" lang="en-US" altLang="zh-CN" sz="1800" dirty="0">
              <a:latin typeface="Times New Roman" panose="02020603050405020304" pitchFamily="18" charset="0"/>
            </a:endParaRPr>
          </a:p>
          <a:p>
            <a:pPr lvl="1" eaLnBrk="1" hangingPunct="1">
              <a:spcBef>
                <a:spcPct val="0"/>
              </a:spcBef>
            </a:pPr>
            <a:r>
              <a:rPr kumimoji="1" lang="en-US" altLang="zh-CN" sz="1800" dirty="0" err="1">
                <a:solidFill>
                  <a:srgbClr val="008AF2"/>
                </a:solidFill>
                <a:latin typeface="Times New Roman" panose="02020603050405020304" pitchFamily="18" charset="0"/>
              </a:rPr>
              <a:t>shmid</a:t>
            </a:r>
            <a:r>
              <a:rPr kumimoji="1" lang="en-US" altLang="zh-CN" sz="1800" dirty="0">
                <a:solidFill>
                  <a:srgbClr val="008AF2"/>
                </a:solidFill>
                <a:latin typeface="Times New Roman" panose="02020603050405020304" pitchFamily="18" charset="0"/>
              </a:rPr>
              <a:t>=</a:t>
            </a:r>
            <a:r>
              <a:rPr kumimoji="1" lang="en-US" altLang="zh-CN" sz="1800" dirty="0" err="1">
                <a:solidFill>
                  <a:srgbClr val="008AF2"/>
                </a:solidFill>
                <a:latin typeface="Times New Roman" panose="02020603050405020304" pitchFamily="18" charset="0"/>
              </a:rPr>
              <a:t>shmget</a:t>
            </a:r>
            <a:r>
              <a:rPr kumimoji="1" lang="en-US" altLang="zh-CN" sz="1800" dirty="0">
                <a:solidFill>
                  <a:srgbClr val="008AF2"/>
                </a:solidFill>
                <a:latin typeface="Times New Roman" panose="02020603050405020304" pitchFamily="18" charset="0"/>
              </a:rPr>
              <a:t>(SHMKEY,1024,0777);</a:t>
            </a:r>
            <a:endParaRPr kumimoji="1" lang="en-US" altLang="zh-CN" sz="1800" dirty="0">
              <a:solidFill>
                <a:srgbClr val="008AF2"/>
              </a:solidFill>
              <a:latin typeface="Times New Roman" panose="02020603050405020304" pitchFamily="18" charset="0"/>
            </a:endParaRPr>
          </a:p>
          <a:p>
            <a:pPr lvl="1" eaLnBrk="1" hangingPunct="1">
              <a:spcBef>
                <a:spcPct val="0"/>
              </a:spcBef>
            </a:pPr>
            <a:r>
              <a:rPr kumimoji="1" lang="en-US" altLang="zh-CN" sz="1800" dirty="0" err="1">
                <a:solidFill>
                  <a:srgbClr val="008AF2"/>
                </a:solidFill>
                <a:latin typeface="Times New Roman" panose="02020603050405020304" pitchFamily="18" charset="0"/>
              </a:rPr>
              <a:t>addr</a:t>
            </a:r>
            <a:r>
              <a:rPr kumimoji="1" lang="en-US" altLang="zh-CN" sz="1800" dirty="0">
                <a:solidFill>
                  <a:srgbClr val="008AF2"/>
                </a:solidFill>
                <a:latin typeface="Times New Roman" panose="02020603050405020304" pitchFamily="18" charset="0"/>
              </a:rPr>
              <a:t>=</a:t>
            </a:r>
            <a:r>
              <a:rPr kumimoji="1" lang="en-US" altLang="zh-CN" sz="1800" dirty="0" err="1">
                <a:solidFill>
                  <a:srgbClr val="008AF2"/>
                </a:solidFill>
                <a:latin typeface="Times New Roman" panose="02020603050405020304" pitchFamily="18" charset="0"/>
              </a:rPr>
              <a:t>shmat</a:t>
            </a:r>
            <a:r>
              <a:rPr kumimoji="1" lang="en-US" altLang="zh-CN" sz="1800" dirty="0">
                <a:solidFill>
                  <a:srgbClr val="008AF2"/>
                </a:solidFill>
                <a:latin typeface="Times New Roman" panose="02020603050405020304" pitchFamily="18" charset="0"/>
              </a:rPr>
              <a:t>(shmid,0,0);</a:t>
            </a:r>
            <a:endParaRPr kumimoji="1" lang="en-US" altLang="zh-CN" sz="1800" dirty="0">
              <a:solidFill>
                <a:srgbClr val="008AF2"/>
              </a:solidFill>
              <a:latin typeface="Times New Roman" panose="02020603050405020304" pitchFamily="18" charset="0"/>
            </a:endParaRPr>
          </a:p>
          <a:p>
            <a:pPr lvl="1" eaLnBrk="1" hangingPunct="1">
              <a:spcBef>
                <a:spcPct val="0"/>
              </a:spcBef>
            </a:pPr>
            <a:r>
              <a:rPr kumimoji="1" lang="en-US" altLang="zh-CN" sz="1800" dirty="0">
                <a:latin typeface="Times New Roman" panose="02020603050405020304" pitchFamily="18" charset="0"/>
              </a:rPr>
              <a:t>for(</a:t>
            </a:r>
            <a:r>
              <a:rPr kumimoji="1" lang="en-US" altLang="zh-CN" sz="1800" dirty="0" err="1">
                <a:latin typeface="Times New Roman" panose="02020603050405020304" pitchFamily="18" charset="0"/>
              </a:rPr>
              <a:t>i</a:t>
            </a:r>
            <a:r>
              <a:rPr kumimoji="1" lang="en-US" altLang="zh-CN" sz="1800" dirty="0">
                <a:latin typeface="Times New Roman" panose="02020603050405020304" pitchFamily="18" charset="0"/>
              </a:rPr>
              <a:t>=9;i&gt;=0;i--)</a:t>
            </a:r>
            <a:endParaRPr kumimoji="1" lang="en-US" altLang="zh-CN" sz="1800" dirty="0">
              <a:latin typeface="Times New Roman" panose="02020603050405020304" pitchFamily="18" charset="0"/>
            </a:endParaRPr>
          </a:p>
          <a:p>
            <a:pPr lvl="1" eaLnBrk="1" hangingPunct="1">
              <a:spcBef>
                <a:spcPct val="0"/>
              </a:spcBef>
            </a:pPr>
            <a:r>
              <a:rPr kumimoji="1" lang="en-US" altLang="zh-CN" sz="1800" dirty="0">
                <a:latin typeface="Times New Roman" panose="02020603050405020304" pitchFamily="18" charset="0"/>
              </a:rPr>
              <a:t>{</a:t>
            </a:r>
            <a:endParaRPr kumimoji="1" lang="en-US" altLang="zh-CN" sz="1800" dirty="0">
              <a:latin typeface="Times New Roman" panose="02020603050405020304" pitchFamily="18" charset="0"/>
            </a:endParaRPr>
          </a:p>
          <a:p>
            <a:pPr lvl="1" eaLnBrk="1" hangingPunct="1">
              <a:spcBef>
                <a:spcPct val="0"/>
              </a:spcBef>
            </a:pPr>
            <a:r>
              <a:rPr kumimoji="1" lang="en-US" altLang="zh-CN" sz="1800" dirty="0">
                <a:latin typeface="Times New Roman" panose="02020603050405020304" pitchFamily="18" charset="0"/>
              </a:rPr>
              <a:t>	while(*</a:t>
            </a:r>
            <a:r>
              <a:rPr kumimoji="1" lang="en-US" altLang="zh-CN" sz="1800" dirty="0" err="1">
                <a:latin typeface="Times New Roman" panose="02020603050405020304" pitchFamily="18" charset="0"/>
              </a:rPr>
              <a:t>addr</a:t>
            </a:r>
            <a:r>
              <a:rPr kumimoji="1" lang="en-US" altLang="zh-CN" sz="1800" dirty="0">
                <a:latin typeface="Times New Roman" panose="02020603050405020304" pitchFamily="18" charset="0"/>
              </a:rPr>
              <a:t>!=-1);//</a:t>
            </a:r>
            <a:r>
              <a:rPr kumimoji="1" lang="zh-CN" altLang="en-US" sz="1800" dirty="0">
                <a:solidFill>
                  <a:srgbClr val="008AF2"/>
                </a:solidFill>
                <a:latin typeface="Times New Roman" panose="02020603050405020304" pitchFamily="18" charset="0"/>
              </a:rPr>
              <a:t>是否已读取</a:t>
            </a:r>
            <a:endParaRPr kumimoji="1" lang="en-US" altLang="zh-CN" sz="1800" dirty="0">
              <a:solidFill>
                <a:srgbClr val="008AF2"/>
              </a:solidFill>
              <a:latin typeface="Times New Roman" panose="02020603050405020304" pitchFamily="18" charset="0"/>
            </a:endParaRPr>
          </a:p>
          <a:p>
            <a:pPr lvl="1" eaLnBrk="1" hangingPunct="1">
              <a:spcBef>
                <a:spcPct val="0"/>
              </a:spcBef>
            </a:pPr>
            <a:r>
              <a:rPr kumimoji="1" lang="en-US" altLang="zh-CN" sz="1800" dirty="0">
                <a:latin typeface="Times New Roman" panose="02020603050405020304" pitchFamily="18" charset="0"/>
              </a:rPr>
              <a:t>	</a:t>
            </a:r>
            <a:r>
              <a:rPr kumimoji="1" lang="en-US" altLang="zh-CN" sz="1800" dirty="0" err="1">
                <a:latin typeface="Times New Roman" panose="02020603050405020304" pitchFamily="18" charset="0"/>
              </a:rPr>
              <a:t>printf</a:t>
            </a:r>
            <a:r>
              <a:rPr kumimoji="1" lang="en-US" altLang="zh-CN" sz="1800" dirty="0">
                <a:latin typeface="Times New Roman" panose="02020603050405020304" pitchFamily="18" charset="0"/>
              </a:rPr>
              <a:t>("(client)sent");</a:t>
            </a:r>
            <a:endParaRPr kumimoji="1" lang="en-US" altLang="zh-CN" sz="1800" dirty="0">
              <a:latin typeface="Times New Roman" panose="02020603050405020304" pitchFamily="18" charset="0"/>
            </a:endParaRPr>
          </a:p>
          <a:p>
            <a:pPr lvl="1" eaLnBrk="1" hangingPunct="1">
              <a:spcBef>
                <a:spcPct val="0"/>
              </a:spcBef>
            </a:pPr>
            <a:r>
              <a:rPr kumimoji="1" lang="en-US" altLang="zh-CN" sz="1800" dirty="0">
                <a:latin typeface="Times New Roman" panose="02020603050405020304" pitchFamily="18" charset="0"/>
              </a:rPr>
              <a:t>	*</a:t>
            </a:r>
            <a:r>
              <a:rPr kumimoji="1" lang="en-US" altLang="zh-CN" sz="1800" dirty="0" err="1">
                <a:latin typeface="Times New Roman" panose="02020603050405020304" pitchFamily="18" charset="0"/>
              </a:rPr>
              <a:t>addr</a:t>
            </a:r>
            <a:r>
              <a:rPr kumimoji="1" lang="en-US" altLang="zh-CN" sz="1800" dirty="0">
                <a:latin typeface="Times New Roman" panose="02020603050405020304" pitchFamily="18" charset="0"/>
              </a:rPr>
              <a:t>=</a:t>
            </a:r>
            <a:r>
              <a:rPr kumimoji="1" lang="en-US" altLang="zh-CN" sz="1800" dirty="0" err="1">
                <a:latin typeface="Times New Roman" panose="02020603050405020304" pitchFamily="18" charset="0"/>
              </a:rPr>
              <a:t>i</a:t>
            </a:r>
            <a:r>
              <a:rPr kumimoji="1" lang="en-US" altLang="zh-CN" sz="1800" dirty="0">
                <a:latin typeface="Times New Roman" panose="02020603050405020304" pitchFamily="18" charset="0"/>
              </a:rPr>
              <a:t>;		</a:t>
            </a:r>
            <a:endParaRPr kumimoji="1" lang="en-US" altLang="zh-CN" sz="1800" dirty="0">
              <a:latin typeface="Times New Roman" panose="02020603050405020304" pitchFamily="18" charset="0"/>
            </a:endParaRPr>
          </a:p>
          <a:p>
            <a:pPr lvl="1" eaLnBrk="1" hangingPunct="1">
              <a:spcBef>
                <a:spcPct val="0"/>
              </a:spcBef>
            </a:pPr>
            <a:r>
              <a:rPr kumimoji="1" lang="en-US" altLang="zh-CN" sz="1800" dirty="0">
                <a:latin typeface="Times New Roman" panose="02020603050405020304" pitchFamily="18" charset="0"/>
              </a:rPr>
              <a:t>	</a:t>
            </a:r>
            <a:r>
              <a:rPr kumimoji="1" lang="en-US" altLang="zh-CN" sz="1800" dirty="0" err="1">
                <a:latin typeface="Times New Roman" panose="02020603050405020304" pitchFamily="18" charset="0"/>
              </a:rPr>
              <a:t>printf</a:t>
            </a:r>
            <a:r>
              <a:rPr kumimoji="1" lang="en-US" altLang="zh-CN" sz="1800" dirty="0">
                <a:latin typeface="Times New Roman" panose="02020603050405020304" pitchFamily="18" charset="0"/>
              </a:rPr>
              <a:t>("%d\n",*</a:t>
            </a:r>
            <a:r>
              <a:rPr kumimoji="1" lang="en-US" altLang="zh-CN" sz="1800" dirty="0" err="1">
                <a:latin typeface="Times New Roman" panose="02020603050405020304" pitchFamily="18" charset="0"/>
              </a:rPr>
              <a:t>addr</a:t>
            </a:r>
            <a:r>
              <a:rPr kumimoji="1" lang="en-US" altLang="zh-CN" sz="1800" dirty="0">
                <a:latin typeface="Times New Roman" panose="02020603050405020304" pitchFamily="18" charset="0"/>
              </a:rPr>
              <a:t>);</a:t>
            </a:r>
            <a:endParaRPr kumimoji="1" lang="en-US" altLang="zh-CN" sz="1800" dirty="0">
              <a:latin typeface="Times New Roman" panose="02020603050405020304" pitchFamily="18" charset="0"/>
            </a:endParaRPr>
          </a:p>
          <a:p>
            <a:pPr lvl="1" eaLnBrk="1" hangingPunct="1">
              <a:spcBef>
                <a:spcPct val="0"/>
              </a:spcBef>
            </a:pPr>
            <a:r>
              <a:rPr kumimoji="1" lang="en-US" altLang="zh-CN" sz="1800" dirty="0">
                <a:latin typeface="Times New Roman" panose="02020603050405020304" pitchFamily="18" charset="0"/>
              </a:rPr>
              <a:t>	sleep(1);</a:t>
            </a:r>
            <a:endParaRPr kumimoji="1" lang="en-US" altLang="zh-CN" sz="1800" dirty="0">
              <a:latin typeface="Times New Roman" panose="02020603050405020304" pitchFamily="18" charset="0"/>
            </a:endParaRPr>
          </a:p>
          <a:p>
            <a:pPr lvl="1" eaLnBrk="1" hangingPunct="1">
              <a:spcBef>
                <a:spcPct val="0"/>
              </a:spcBef>
            </a:pPr>
            <a:r>
              <a:rPr kumimoji="1" lang="en-US" altLang="zh-CN" sz="1800" dirty="0">
                <a:latin typeface="Times New Roman" panose="02020603050405020304" pitchFamily="18" charset="0"/>
              </a:rPr>
              <a:t>}</a:t>
            </a:r>
            <a:endParaRPr kumimoji="1" lang="en-US" altLang="zh-CN" sz="1800" dirty="0">
              <a:latin typeface="Times New Roman" panose="02020603050405020304" pitchFamily="18" charset="0"/>
            </a:endParaRPr>
          </a:p>
          <a:p>
            <a:pPr eaLnBrk="1" hangingPunct="1">
              <a:spcBef>
                <a:spcPct val="0"/>
              </a:spcBef>
            </a:pPr>
            <a:r>
              <a:rPr kumimoji="1" lang="en-US" altLang="zh-CN" sz="1800" dirty="0">
                <a:latin typeface="Times New Roman" panose="02020603050405020304" pitchFamily="18" charset="0"/>
              </a:rPr>
              <a:t>}</a:t>
            </a:r>
            <a:endParaRPr kumimoji="1" lang="en-US" altLang="zh-CN" sz="1800" dirty="0">
              <a:latin typeface="Times New Roman" panose="02020603050405020304" pitchFamily="18" charset="0"/>
            </a:endParaRPr>
          </a:p>
        </p:txBody>
      </p:sp>
      <p:sp>
        <p:nvSpPr>
          <p:cNvPr id="95236" name="Rectangle 4"/>
          <p:cNvSpPr>
            <a:spLocks noChangeArrowheads="1"/>
          </p:cNvSpPr>
          <p:nvPr/>
        </p:nvSpPr>
        <p:spPr bwMode="auto">
          <a:xfrm>
            <a:off x="3419475" y="0"/>
            <a:ext cx="5932488" cy="6878806"/>
          </a:xfrm>
          <a:prstGeom prst="rect">
            <a:avLst/>
          </a:prstGeom>
          <a:noFill/>
          <a:ln w="9525" algn="ctr">
            <a:noFill/>
            <a:miter lim="800000"/>
          </a:ln>
        </p:spPr>
        <p:txBody>
          <a:bodyPr>
            <a:spAutoFit/>
          </a:bodyPr>
          <a:lstStyle/>
          <a:p>
            <a:pPr eaLnBrk="1" hangingPunct="1">
              <a:spcBef>
                <a:spcPct val="0"/>
              </a:spcBef>
            </a:pPr>
            <a:r>
              <a:rPr kumimoji="1" lang="en-US" altLang="zh-CN" sz="1800" dirty="0">
                <a:solidFill>
                  <a:srgbClr val="FF0000"/>
                </a:solidFill>
                <a:latin typeface="Times New Roman" panose="02020603050405020304" pitchFamily="18" charset="0"/>
              </a:rPr>
              <a:t>void SERVER()   </a:t>
            </a:r>
            <a:r>
              <a:rPr kumimoji="1" lang="zh-CN" altLang="en-US" sz="1800" dirty="0">
                <a:solidFill>
                  <a:srgbClr val="FF0000"/>
                </a:solidFill>
                <a:latin typeface="Times New Roman" panose="02020603050405020304" pitchFamily="18" charset="0"/>
              </a:rPr>
              <a:t>接收进程</a:t>
            </a:r>
            <a:endParaRPr kumimoji="1" lang="en-US" altLang="zh-CN" sz="1800" dirty="0">
              <a:solidFill>
                <a:srgbClr val="FF0000"/>
              </a:solidFill>
              <a:latin typeface="Times New Roman" panose="02020603050405020304" pitchFamily="18" charset="0"/>
            </a:endParaRPr>
          </a:p>
          <a:p>
            <a:pPr eaLnBrk="1" hangingPunct="1">
              <a:spcBef>
                <a:spcPct val="0"/>
              </a:spcBef>
            </a:pPr>
            <a:r>
              <a:rPr kumimoji="1" lang="en-US" altLang="zh-CN" sz="1800" dirty="0">
                <a:solidFill>
                  <a:srgbClr val="008AF2"/>
                </a:solidFill>
                <a:latin typeface="Times New Roman" panose="02020603050405020304" pitchFamily="18" charset="0"/>
              </a:rPr>
              <a:t>{      </a:t>
            </a:r>
            <a:r>
              <a:rPr kumimoji="1" lang="en-US" altLang="zh-CN" sz="1800" dirty="0" err="1">
                <a:solidFill>
                  <a:srgbClr val="008AF2"/>
                </a:solidFill>
                <a:latin typeface="Times New Roman" panose="02020603050405020304" pitchFamily="18" charset="0"/>
              </a:rPr>
              <a:t>shmid</a:t>
            </a:r>
            <a:r>
              <a:rPr kumimoji="1" lang="en-US" altLang="zh-CN" sz="1800" dirty="0">
                <a:solidFill>
                  <a:srgbClr val="008AF2"/>
                </a:solidFill>
                <a:latin typeface="Times New Roman" panose="02020603050405020304" pitchFamily="18" charset="0"/>
              </a:rPr>
              <a:t>=</a:t>
            </a:r>
            <a:r>
              <a:rPr kumimoji="1" lang="en-US" altLang="zh-CN" sz="1800" dirty="0" err="1">
                <a:solidFill>
                  <a:srgbClr val="008AF2"/>
                </a:solidFill>
                <a:latin typeface="Times New Roman" panose="02020603050405020304" pitchFamily="18" charset="0"/>
              </a:rPr>
              <a:t>shmget</a:t>
            </a:r>
            <a:r>
              <a:rPr kumimoji="1" lang="en-US" altLang="zh-CN" sz="1800" dirty="0">
                <a:solidFill>
                  <a:srgbClr val="008AF2"/>
                </a:solidFill>
                <a:latin typeface="Times New Roman" panose="02020603050405020304" pitchFamily="18" charset="0"/>
              </a:rPr>
              <a:t>(SHMKEY,1024,0777|IPC_CREAT);</a:t>
            </a:r>
            <a:endParaRPr kumimoji="1" lang="en-US" altLang="zh-CN" sz="1800" dirty="0">
              <a:solidFill>
                <a:srgbClr val="008AF2"/>
              </a:solidFill>
              <a:latin typeface="Times New Roman" panose="02020603050405020304" pitchFamily="18" charset="0"/>
            </a:endParaRPr>
          </a:p>
          <a:p>
            <a:pPr lvl="1" eaLnBrk="1" hangingPunct="1">
              <a:spcBef>
                <a:spcPct val="0"/>
              </a:spcBef>
            </a:pPr>
            <a:r>
              <a:rPr kumimoji="1" lang="en-US" altLang="zh-CN" sz="1800" dirty="0" err="1">
                <a:solidFill>
                  <a:srgbClr val="008AF2"/>
                </a:solidFill>
                <a:latin typeface="Times New Roman" panose="02020603050405020304" pitchFamily="18" charset="0"/>
              </a:rPr>
              <a:t>addr</a:t>
            </a:r>
            <a:r>
              <a:rPr kumimoji="1" lang="en-US" altLang="zh-CN" sz="1800" dirty="0">
                <a:solidFill>
                  <a:srgbClr val="008AF2"/>
                </a:solidFill>
                <a:latin typeface="Times New Roman" panose="02020603050405020304" pitchFamily="18" charset="0"/>
              </a:rPr>
              <a:t>=</a:t>
            </a:r>
            <a:r>
              <a:rPr kumimoji="1" lang="en-US" altLang="zh-CN" sz="1800" dirty="0" err="1">
                <a:solidFill>
                  <a:srgbClr val="008AF2"/>
                </a:solidFill>
                <a:latin typeface="Times New Roman" panose="02020603050405020304" pitchFamily="18" charset="0"/>
              </a:rPr>
              <a:t>shmat</a:t>
            </a:r>
            <a:r>
              <a:rPr kumimoji="1" lang="en-US" altLang="zh-CN" sz="1800" dirty="0">
                <a:solidFill>
                  <a:srgbClr val="008AF2"/>
                </a:solidFill>
                <a:latin typeface="Times New Roman" panose="02020603050405020304" pitchFamily="18" charset="0"/>
              </a:rPr>
              <a:t>(shmid,0,0);//</a:t>
            </a:r>
            <a:r>
              <a:rPr kumimoji="1" lang="zh-CN" altLang="en-US" sz="1800" dirty="0">
                <a:solidFill>
                  <a:srgbClr val="008AF2"/>
                </a:solidFill>
                <a:latin typeface="Times New Roman" panose="02020603050405020304" pitchFamily="18" charset="0"/>
              </a:rPr>
              <a:t>附接到用户的虚地址空间</a:t>
            </a:r>
            <a:endParaRPr kumimoji="1" lang="zh-CN" altLang="en-US" sz="1800" dirty="0">
              <a:solidFill>
                <a:srgbClr val="008AF2"/>
              </a:solidFill>
              <a:latin typeface="Times New Roman" panose="02020603050405020304" pitchFamily="18" charset="0"/>
            </a:endParaRPr>
          </a:p>
          <a:p>
            <a:pPr lvl="1" eaLnBrk="1" hangingPunct="1">
              <a:spcBef>
                <a:spcPct val="0"/>
              </a:spcBef>
            </a:pPr>
            <a:r>
              <a:rPr kumimoji="1" lang="en-US" altLang="zh-CN" sz="1800" dirty="0">
                <a:latin typeface="Times New Roman" panose="02020603050405020304" pitchFamily="18" charset="0"/>
              </a:rPr>
              <a:t>do{	</a:t>
            </a:r>
            <a:endParaRPr kumimoji="1" lang="en-US" altLang="zh-CN" sz="1800" dirty="0">
              <a:latin typeface="Times New Roman" panose="02020603050405020304" pitchFamily="18" charset="0"/>
            </a:endParaRPr>
          </a:p>
          <a:p>
            <a:pPr lvl="1" eaLnBrk="1" hangingPunct="1">
              <a:spcBef>
                <a:spcPct val="0"/>
              </a:spcBef>
            </a:pPr>
            <a:r>
              <a:rPr kumimoji="1" lang="en-US" altLang="zh-CN" sz="1800" dirty="0">
                <a:latin typeface="Times New Roman" panose="02020603050405020304" pitchFamily="18" charset="0"/>
              </a:rPr>
              <a:t>	*</a:t>
            </a:r>
            <a:r>
              <a:rPr kumimoji="1" lang="en-US" altLang="zh-CN" sz="1800" dirty="0" err="1">
                <a:latin typeface="Times New Roman" panose="02020603050405020304" pitchFamily="18" charset="0"/>
              </a:rPr>
              <a:t>addr</a:t>
            </a:r>
            <a:r>
              <a:rPr kumimoji="1" lang="en-US" altLang="zh-CN" sz="1800" dirty="0">
                <a:latin typeface="Times New Roman" panose="02020603050405020304" pitchFamily="18" charset="0"/>
              </a:rPr>
              <a:t>=-1;</a:t>
            </a:r>
            <a:endParaRPr kumimoji="1" lang="en-US" altLang="zh-CN" sz="1800" dirty="0">
              <a:latin typeface="Times New Roman" panose="02020603050405020304" pitchFamily="18" charset="0"/>
            </a:endParaRPr>
          </a:p>
          <a:p>
            <a:pPr lvl="1" eaLnBrk="1" hangingPunct="1">
              <a:spcBef>
                <a:spcPct val="0"/>
              </a:spcBef>
            </a:pPr>
            <a:r>
              <a:rPr kumimoji="1" lang="en-US" altLang="zh-CN" sz="1800" dirty="0">
                <a:latin typeface="Times New Roman" panose="02020603050405020304" pitchFamily="18" charset="0"/>
              </a:rPr>
              <a:t>	while(*</a:t>
            </a:r>
            <a:r>
              <a:rPr kumimoji="1" lang="en-US" altLang="zh-CN" sz="1800" dirty="0" err="1">
                <a:latin typeface="Times New Roman" panose="02020603050405020304" pitchFamily="18" charset="0"/>
              </a:rPr>
              <a:t>addr</a:t>
            </a:r>
            <a:r>
              <a:rPr kumimoji="1" lang="en-US" altLang="zh-CN" sz="1800" dirty="0">
                <a:latin typeface="Times New Roman" panose="02020603050405020304" pitchFamily="18" charset="0"/>
              </a:rPr>
              <a:t>==-1);//</a:t>
            </a:r>
            <a:r>
              <a:rPr kumimoji="1" lang="en-US" altLang="zh-CN" sz="1800" dirty="0">
                <a:solidFill>
                  <a:srgbClr val="008AF2"/>
                </a:solidFill>
                <a:latin typeface="Times New Roman" panose="02020603050405020304" pitchFamily="18" charset="0"/>
              </a:rPr>
              <a:t>client</a:t>
            </a:r>
            <a:r>
              <a:rPr kumimoji="1" lang="zh-CN" altLang="en-US" sz="1800" dirty="0">
                <a:solidFill>
                  <a:srgbClr val="008AF2"/>
                </a:solidFill>
                <a:latin typeface="Times New Roman" panose="02020603050405020304" pitchFamily="18" charset="0"/>
              </a:rPr>
              <a:t>是否已经写入</a:t>
            </a:r>
            <a:endParaRPr kumimoji="1" lang="en-US" altLang="zh-CN" sz="1800" dirty="0">
              <a:solidFill>
                <a:srgbClr val="008AF2"/>
              </a:solidFill>
              <a:latin typeface="Times New Roman" panose="02020603050405020304" pitchFamily="18" charset="0"/>
            </a:endParaRPr>
          </a:p>
          <a:p>
            <a:pPr lvl="1" eaLnBrk="1" hangingPunct="1">
              <a:spcBef>
                <a:spcPct val="0"/>
              </a:spcBef>
            </a:pPr>
            <a:r>
              <a:rPr kumimoji="1" lang="en-US" altLang="zh-CN" sz="1800" dirty="0">
                <a:latin typeface="Times New Roman" panose="02020603050405020304" pitchFamily="18" charset="0"/>
              </a:rPr>
              <a:t>	</a:t>
            </a:r>
            <a:r>
              <a:rPr kumimoji="1" lang="en-US" altLang="zh-CN" sz="1800" dirty="0" err="1">
                <a:latin typeface="Times New Roman" panose="02020603050405020304" pitchFamily="18" charset="0"/>
              </a:rPr>
              <a:t>printf</a:t>
            </a:r>
            <a:r>
              <a:rPr kumimoji="1" lang="en-US" altLang="zh-CN" sz="1800" dirty="0">
                <a:latin typeface="Times New Roman" panose="02020603050405020304" pitchFamily="18" charset="0"/>
              </a:rPr>
              <a:t>("(server)</a:t>
            </a:r>
            <a:r>
              <a:rPr kumimoji="1" lang="en-US" altLang="zh-CN" sz="1800" dirty="0" err="1">
                <a:latin typeface="Times New Roman" panose="02020603050405020304" pitchFamily="18" charset="0"/>
              </a:rPr>
              <a:t>received%d</a:t>
            </a:r>
            <a:r>
              <a:rPr kumimoji="1" lang="en-US" altLang="zh-CN" sz="1800" dirty="0">
                <a:latin typeface="Times New Roman" panose="02020603050405020304" pitchFamily="18" charset="0"/>
              </a:rPr>
              <a:t>\n",*</a:t>
            </a:r>
            <a:r>
              <a:rPr kumimoji="1" lang="en-US" altLang="zh-CN" sz="1800" dirty="0" err="1">
                <a:latin typeface="Times New Roman" panose="02020603050405020304" pitchFamily="18" charset="0"/>
              </a:rPr>
              <a:t>addr</a:t>
            </a:r>
            <a:r>
              <a:rPr kumimoji="1" lang="en-US" altLang="zh-CN" sz="1800" dirty="0">
                <a:latin typeface="Times New Roman" panose="02020603050405020304" pitchFamily="18" charset="0"/>
              </a:rPr>
              <a:t>);</a:t>
            </a:r>
            <a:endParaRPr kumimoji="1" lang="en-US" altLang="zh-CN" sz="1800" dirty="0">
              <a:latin typeface="Times New Roman" panose="02020603050405020304" pitchFamily="18" charset="0"/>
            </a:endParaRPr>
          </a:p>
          <a:p>
            <a:pPr lvl="1" eaLnBrk="1" hangingPunct="1">
              <a:spcBef>
                <a:spcPct val="0"/>
              </a:spcBef>
            </a:pPr>
            <a:r>
              <a:rPr kumimoji="1" lang="en-US" altLang="zh-CN" sz="1800" dirty="0">
                <a:latin typeface="Times New Roman" panose="02020603050405020304" pitchFamily="18" charset="0"/>
              </a:rPr>
              <a:t>	sleep(1);</a:t>
            </a:r>
            <a:endParaRPr kumimoji="1" lang="en-US" altLang="zh-CN" sz="1800" dirty="0">
              <a:latin typeface="Times New Roman" panose="02020603050405020304" pitchFamily="18" charset="0"/>
            </a:endParaRPr>
          </a:p>
          <a:p>
            <a:pPr lvl="1" eaLnBrk="1" hangingPunct="1">
              <a:spcBef>
                <a:spcPct val="0"/>
              </a:spcBef>
            </a:pPr>
            <a:r>
              <a:rPr kumimoji="1" lang="en-US" altLang="zh-CN" sz="1800" dirty="0">
                <a:latin typeface="Times New Roman" panose="02020603050405020304" pitchFamily="18" charset="0"/>
              </a:rPr>
              <a:t>}while(*</a:t>
            </a:r>
            <a:r>
              <a:rPr kumimoji="1" lang="en-US" altLang="zh-CN" sz="1800" dirty="0" err="1">
                <a:latin typeface="Times New Roman" panose="02020603050405020304" pitchFamily="18" charset="0"/>
              </a:rPr>
              <a:t>addr</a:t>
            </a:r>
            <a:r>
              <a:rPr kumimoji="1" lang="en-US" altLang="zh-CN" sz="1800" dirty="0">
                <a:latin typeface="Times New Roman" panose="02020603050405020304" pitchFamily="18" charset="0"/>
              </a:rPr>
              <a:t>);</a:t>
            </a:r>
            <a:endParaRPr kumimoji="1" lang="en-US" altLang="zh-CN" sz="1800" dirty="0">
              <a:latin typeface="Times New Roman" panose="02020603050405020304" pitchFamily="18" charset="0"/>
            </a:endParaRPr>
          </a:p>
          <a:p>
            <a:pPr eaLnBrk="1" hangingPunct="1">
              <a:spcBef>
                <a:spcPct val="50000"/>
              </a:spcBef>
            </a:pPr>
            <a:r>
              <a:rPr kumimoji="1" lang="en-US" altLang="zh-CN" sz="1800" dirty="0">
                <a:solidFill>
                  <a:schemeClr val="accent2"/>
                </a:solidFill>
                <a:latin typeface="Times New Roman" panose="02020603050405020304" pitchFamily="18" charset="0"/>
              </a:rPr>
              <a:t>        </a:t>
            </a:r>
            <a:r>
              <a:rPr kumimoji="1" lang="en-US" altLang="zh-CN" sz="1800" dirty="0" err="1">
                <a:solidFill>
                  <a:srgbClr val="008AF2"/>
                </a:solidFill>
                <a:latin typeface="Times New Roman" panose="02020603050405020304" pitchFamily="18" charset="0"/>
              </a:rPr>
              <a:t>shmctl</a:t>
            </a:r>
            <a:r>
              <a:rPr kumimoji="1" lang="en-US" altLang="zh-CN" sz="1800" dirty="0">
                <a:solidFill>
                  <a:srgbClr val="008AF2"/>
                </a:solidFill>
                <a:latin typeface="Times New Roman" panose="02020603050405020304" pitchFamily="18" charset="0"/>
              </a:rPr>
              <a:t>(shmid,IPC_RMID,0);</a:t>
            </a:r>
            <a:endParaRPr kumimoji="1" lang="en-US" altLang="zh-CN" sz="1800" dirty="0">
              <a:solidFill>
                <a:srgbClr val="008AF2"/>
              </a:solidFill>
              <a:latin typeface="Times New Roman" panose="02020603050405020304" pitchFamily="18" charset="0"/>
            </a:endParaRPr>
          </a:p>
          <a:p>
            <a:pPr eaLnBrk="1" hangingPunct="1">
              <a:spcBef>
                <a:spcPct val="0"/>
              </a:spcBef>
            </a:pPr>
            <a:r>
              <a:rPr kumimoji="1" lang="en-US" altLang="zh-CN" sz="1800" dirty="0">
                <a:latin typeface="Times New Roman" panose="02020603050405020304" pitchFamily="18" charset="0"/>
              </a:rPr>
              <a:t>}</a:t>
            </a:r>
            <a:endParaRPr kumimoji="1" lang="en-US" altLang="zh-CN" sz="1800" dirty="0">
              <a:latin typeface="Times New Roman" panose="02020603050405020304" pitchFamily="18" charset="0"/>
            </a:endParaRPr>
          </a:p>
          <a:p>
            <a:pPr eaLnBrk="1" hangingPunct="1">
              <a:spcBef>
                <a:spcPct val="0"/>
              </a:spcBef>
            </a:pPr>
            <a:endParaRPr kumimoji="1" lang="en-US" altLang="zh-CN" sz="1800" dirty="0">
              <a:latin typeface="Times New Roman" panose="02020603050405020304" pitchFamily="18" charset="0"/>
            </a:endParaRPr>
          </a:p>
          <a:p>
            <a:pPr eaLnBrk="1" hangingPunct="1">
              <a:spcBef>
                <a:spcPct val="0"/>
              </a:spcBef>
            </a:pPr>
            <a:r>
              <a:rPr kumimoji="1" lang="en-US" altLang="zh-CN" sz="1800" dirty="0">
                <a:latin typeface="Times New Roman" panose="02020603050405020304" pitchFamily="18" charset="0"/>
              </a:rPr>
              <a:t>                  main()</a:t>
            </a:r>
            <a:endParaRPr kumimoji="1" lang="en-US" altLang="zh-CN" sz="1800" dirty="0">
              <a:latin typeface="Times New Roman" panose="02020603050405020304" pitchFamily="18" charset="0"/>
            </a:endParaRPr>
          </a:p>
          <a:p>
            <a:pPr lvl="1" eaLnBrk="1" hangingPunct="1">
              <a:spcBef>
                <a:spcPct val="0"/>
              </a:spcBef>
            </a:pPr>
            <a:r>
              <a:rPr kumimoji="1" lang="en-US" altLang="zh-CN" sz="1800" dirty="0">
                <a:latin typeface="Times New Roman" panose="02020603050405020304" pitchFamily="18" charset="0"/>
              </a:rPr>
              <a:t>         {      </a:t>
            </a:r>
            <a:r>
              <a:rPr kumimoji="1" lang="en-US" altLang="zh-CN" sz="1800" dirty="0" err="1">
                <a:latin typeface="Times New Roman" panose="02020603050405020304" pitchFamily="18" charset="0"/>
              </a:rPr>
              <a:t>int</a:t>
            </a:r>
            <a:r>
              <a:rPr kumimoji="1" lang="en-US" altLang="zh-CN" sz="1800" dirty="0">
                <a:latin typeface="Times New Roman" panose="02020603050405020304" pitchFamily="18" charset="0"/>
              </a:rPr>
              <a:t> p1,p2;</a:t>
            </a:r>
            <a:endParaRPr kumimoji="1" lang="en-US" altLang="zh-CN" sz="1800" dirty="0">
              <a:latin typeface="Times New Roman" panose="02020603050405020304" pitchFamily="18" charset="0"/>
            </a:endParaRPr>
          </a:p>
          <a:p>
            <a:pPr lvl="2" eaLnBrk="1" hangingPunct="1">
              <a:spcBef>
                <a:spcPct val="0"/>
              </a:spcBef>
            </a:pPr>
            <a:r>
              <a:rPr kumimoji="1" lang="en-US" altLang="zh-CN" sz="1800" dirty="0">
                <a:latin typeface="Times New Roman" panose="02020603050405020304" pitchFamily="18" charset="0"/>
              </a:rPr>
              <a:t>         p1=fork();</a:t>
            </a:r>
            <a:endParaRPr kumimoji="1" lang="en-US" altLang="zh-CN" sz="1800" dirty="0">
              <a:latin typeface="Times New Roman" panose="02020603050405020304" pitchFamily="18" charset="0"/>
            </a:endParaRPr>
          </a:p>
          <a:p>
            <a:pPr lvl="2" eaLnBrk="1" hangingPunct="1">
              <a:spcBef>
                <a:spcPct val="0"/>
              </a:spcBef>
            </a:pPr>
            <a:r>
              <a:rPr kumimoji="1" lang="en-US" altLang="zh-CN" sz="1800" dirty="0">
                <a:latin typeface="Times New Roman" panose="02020603050405020304" pitchFamily="18" charset="0"/>
              </a:rPr>
              <a:t>         if(p1==0)</a:t>
            </a:r>
            <a:endParaRPr kumimoji="1" lang="en-US" altLang="zh-CN" sz="1800" dirty="0">
              <a:latin typeface="Times New Roman" panose="02020603050405020304" pitchFamily="18" charset="0"/>
            </a:endParaRPr>
          </a:p>
          <a:p>
            <a:pPr lvl="2" eaLnBrk="1" hangingPunct="1">
              <a:spcBef>
                <a:spcPct val="0"/>
              </a:spcBef>
            </a:pPr>
            <a:r>
              <a:rPr kumimoji="1" lang="en-US" altLang="zh-CN" sz="1800" dirty="0">
                <a:latin typeface="Times New Roman" panose="02020603050405020304" pitchFamily="18" charset="0"/>
              </a:rPr>
              <a:t>	SERVER();</a:t>
            </a:r>
            <a:endParaRPr kumimoji="1" lang="en-US" altLang="zh-CN" sz="1800" dirty="0">
              <a:latin typeface="Times New Roman" panose="02020603050405020304" pitchFamily="18" charset="0"/>
            </a:endParaRPr>
          </a:p>
          <a:p>
            <a:pPr lvl="2" eaLnBrk="1" hangingPunct="1">
              <a:spcBef>
                <a:spcPct val="0"/>
              </a:spcBef>
            </a:pPr>
            <a:r>
              <a:rPr kumimoji="1" lang="en-US" altLang="zh-CN" sz="1800" dirty="0">
                <a:latin typeface="Times New Roman" panose="02020603050405020304" pitchFamily="18" charset="0"/>
              </a:rPr>
              <a:t>         else{ p2=fork();</a:t>
            </a:r>
            <a:endParaRPr kumimoji="1" lang="en-US" altLang="zh-CN" sz="1800" dirty="0">
              <a:latin typeface="Times New Roman" panose="02020603050405020304" pitchFamily="18" charset="0"/>
            </a:endParaRPr>
          </a:p>
          <a:p>
            <a:pPr lvl="2" eaLnBrk="1" hangingPunct="1">
              <a:spcBef>
                <a:spcPct val="0"/>
              </a:spcBef>
            </a:pPr>
            <a:r>
              <a:rPr kumimoji="1" lang="en-US" altLang="zh-CN" sz="1800" dirty="0">
                <a:latin typeface="Times New Roman" panose="02020603050405020304" pitchFamily="18" charset="0"/>
              </a:rPr>
              <a:t>	 if(p2==0)</a:t>
            </a:r>
            <a:endParaRPr kumimoji="1" lang="en-US" altLang="zh-CN" sz="1800" dirty="0">
              <a:latin typeface="Times New Roman" panose="02020603050405020304" pitchFamily="18" charset="0"/>
            </a:endParaRPr>
          </a:p>
          <a:p>
            <a:pPr lvl="4" eaLnBrk="1" hangingPunct="1">
              <a:spcBef>
                <a:spcPct val="0"/>
              </a:spcBef>
            </a:pPr>
            <a:r>
              <a:rPr kumimoji="1" lang="en-US" altLang="zh-CN" sz="1800" dirty="0">
                <a:latin typeface="Times New Roman" panose="02020603050405020304" pitchFamily="18" charset="0"/>
              </a:rPr>
              <a:t>CLIENT();</a:t>
            </a:r>
            <a:endParaRPr kumimoji="1" lang="en-US" altLang="zh-CN" sz="1800" dirty="0">
              <a:latin typeface="Times New Roman" panose="02020603050405020304" pitchFamily="18" charset="0"/>
            </a:endParaRPr>
          </a:p>
          <a:p>
            <a:pPr lvl="2" eaLnBrk="1" hangingPunct="1">
              <a:spcBef>
                <a:spcPct val="0"/>
              </a:spcBef>
            </a:pPr>
            <a:r>
              <a:rPr kumimoji="1" lang="en-US" altLang="zh-CN" sz="1800" dirty="0">
                <a:latin typeface="Times New Roman" panose="02020603050405020304" pitchFamily="18" charset="0"/>
              </a:rPr>
              <a:t>               }</a:t>
            </a:r>
            <a:endParaRPr kumimoji="1" lang="en-US" altLang="zh-CN" sz="1800" dirty="0">
              <a:latin typeface="Times New Roman" panose="02020603050405020304" pitchFamily="18" charset="0"/>
            </a:endParaRPr>
          </a:p>
          <a:p>
            <a:pPr lvl="2" eaLnBrk="1" hangingPunct="1">
              <a:spcBef>
                <a:spcPct val="0"/>
              </a:spcBef>
            </a:pPr>
            <a:r>
              <a:rPr kumimoji="1" lang="en-US" altLang="zh-CN" sz="1800" dirty="0">
                <a:latin typeface="Times New Roman" panose="02020603050405020304" pitchFamily="18" charset="0"/>
              </a:rPr>
              <a:t>         wait(0);</a:t>
            </a:r>
            <a:endParaRPr kumimoji="1" lang="en-US" altLang="zh-CN" sz="1800" dirty="0">
              <a:latin typeface="Times New Roman" panose="02020603050405020304" pitchFamily="18" charset="0"/>
            </a:endParaRPr>
          </a:p>
          <a:p>
            <a:pPr lvl="2" eaLnBrk="1" hangingPunct="1">
              <a:spcBef>
                <a:spcPct val="0"/>
              </a:spcBef>
            </a:pPr>
            <a:r>
              <a:rPr kumimoji="1" lang="en-US" altLang="zh-CN" sz="1800" dirty="0">
                <a:latin typeface="Times New Roman" panose="02020603050405020304" pitchFamily="18" charset="0"/>
              </a:rPr>
              <a:t>         wait(0);</a:t>
            </a:r>
            <a:endParaRPr kumimoji="1" lang="en-US" altLang="zh-CN" sz="1800" dirty="0">
              <a:latin typeface="Times New Roman" panose="02020603050405020304" pitchFamily="18" charset="0"/>
            </a:endParaRPr>
          </a:p>
          <a:p>
            <a:pPr lvl="1" eaLnBrk="1" hangingPunct="1">
              <a:spcBef>
                <a:spcPct val="0"/>
              </a:spcBef>
            </a:pPr>
            <a:r>
              <a:rPr kumimoji="1" lang="en-US" altLang="zh-CN" sz="1800" dirty="0">
                <a:latin typeface="Times New Roman" panose="02020603050405020304" pitchFamily="18" charset="0"/>
              </a:rPr>
              <a:t>         }</a:t>
            </a:r>
            <a:endParaRPr kumimoji="1" lang="en-US" altLang="zh-CN" sz="1800" dirty="0">
              <a:latin typeface="Times New Roman" panose="02020603050405020304" pitchFamily="18" charset="0"/>
            </a:endParaRPr>
          </a:p>
        </p:txBody>
      </p:sp>
    </p:spTree>
  </p:cSld>
  <p:clrMapOvr>
    <a:masterClrMapping/>
  </p:clrMapOvr>
  <p:transition>
    <p:fade/>
  </p:transition>
  <p:timing>
    <p:tnLst>
      <p:par>
        <p:cTn id="1" dur="indefinite" restart="never" nodeType="tmRoot"/>
      </p:par>
    </p:tnLst>
    <p:bldLst>
      <p:bldP spid="97282" grpId="0" autoUpdateAnimBg="0"/>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bwMode="auto">
          <a:xfrm>
            <a:off x="1115616" y="4725144"/>
            <a:ext cx="1512168" cy="1512168"/>
          </a:xfrm>
          <a:prstGeom prst="rect">
            <a:avLst/>
          </a:prstGeom>
          <a:solidFill>
            <a:schemeClr val="accent6">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8547" name="Rectangle 3"/>
          <p:cNvSpPr>
            <a:spLocks noChangeArrowheads="1"/>
          </p:cNvSpPr>
          <p:nvPr/>
        </p:nvSpPr>
        <p:spPr bwMode="auto">
          <a:xfrm>
            <a:off x="107504" y="1988840"/>
            <a:ext cx="8605464" cy="1542407"/>
          </a:xfrm>
          <a:prstGeom prst="rect">
            <a:avLst/>
          </a:prstGeom>
          <a:noFill/>
          <a:ln>
            <a:noFill/>
          </a:ln>
          <a:effectLst/>
        </p:spPr>
        <p:txBody>
          <a:bodyPr/>
          <a:lstStyle/>
          <a:p>
            <a:pPr marL="342900">
              <a:lnSpc>
                <a:spcPct val="90000"/>
              </a:lnSpc>
              <a:defRPr/>
            </a:pPr>
            <a:r>
              <a:rPr lang="zh-CN" altLang="en-US" sz="2400" dirty="0" smtClean="0"/>
              <a:t>       进程</a:t>
            </a:r>
            <a:r>
              <a:rPr lang="zh-CN" altLang="en-US" sz="2400" dirty="0"/>
              <a:t>间的数据交换是以</a:t>
            </a:r>
            <a:r>
              <a:rPr lang="zh-CN" altLang="en-US" sz="2400" dirty="0" smtClean="0"/>
              <a:t>消息（或报文）为</a:t>
            </a:r>
            <a:r>
              <a:rPr lang="zh-CN" altLang="en-US" sz="2400" dirty="0"/>
              <a:t>单位。</a:t>
            </a:r>
            <a:r>
              <a:rPr lang="zh-CN" altLang="en-US" sz="2400" dirty="0" smtClean="0"/>
              <a:t>程序员直接</a:t>
            </a:r>
            <a:r>
              <a:rPr lang="zh-CN" altLang="en-US" sz="2400" dirty="0"/>
              <a:t>利用系统提供的一组通讯命令（原语）来实现</a:t>
            </a:r>
            <a:r>
              <a:rPr lang="zh-CN" altLang="en-US" sz="2400" dirty="0" smtClean="0"/>
              <a:t>通信。</a:t>
            </a:r>
            <a:endParaRPr lang="zh-CN" altLang="en-US" sz="2400" dirty="0"/>
          </a:p>
          <a:p>
            <a:pPr marL="342900">
              <a:lnSpc>
                <a:spcPct val="90000"/>
              </a:lnSpc>
              <a:defRPr/>
            </a:pPr>
            <a:r>
              <a:rPr lang="zh-CN" altLang="en-US" sz="2400" dirty="0"/>
              <a:t>      </a:t>
            </a:r>
            <a:r>
              <a:rPr lang="zh-CN" altLang="en-US" sz="2400" dirty="0" smtClean="0"/>
              <a:t> 在</a:t>
            </a:r>
            <a:r>
              <a:rPr lang="zh-CN" altLang="en-US" sz="2400" dirty="0"/>
              <a:t>消息通信中，接收方和发送方之间有明确的</a:t>
            </a:r>
            <a:r>
              <a:rPr lang="zh-CN" altLang="en-US" sz="2400" dirty="0">
                <a:solidFill>
                  <a:srgbClr val="FF0000"/>
                </a:solidFill>
              </a:rPr>
              <a:t>协议</a:t>
            </a:r>
            <a:r>
              <a:rPr lang="zh-CN" altLang="en-US" sz="2400" dirty="0"/>
              <a:t>和</a:t>
            </a:r>
            <a:r>
              <a:rPr lang="zh-CN" altLang="en-US" sz="2400" dirty="0">
                <a:solidFill>
                  <a:srgbClr val="FF0000"/>
                </a:solidFill>
              </a:rPr>
              <a:t>消息格式 </a:t>
            </a:r>
            <a:r>
              <a:rPr lang="zh-CN" altLang="en-US" sz="2400" dirty="0" smtClean="0"/>
              <a:t>。</a:t>
            </a:r>
            <a:endParaRPr lang="zh-CN" altLang="en-US" sz="2400" dirty="0">
              <a:sym typeface="Wingdings 2" panose="05020102010507070707" pitchFamily="18" charset="2"/>
            </a:endParaRPr>
          </a:p>
        </p:txBody>
      </p:sp>
      <p:sp>
        <p:nvSpPr>
          <p:cNvPr id="108548" name="Rectangle 4"/>
          <p:cNvSpPr>
            <a:spLocks noChangeArrowheads="1"/>
          </p:cNvSpPr>
          <p:nvPr/>
        </p:nvSpPr>
        <p:spPr bwMode="auto">
          <a:xfrm>
            <a:off x="323529" y="3573017"/>
            <a:ext cx="2736304" cy="4269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buFont typeface="Wingdings" panose="05000000000000000000" pitchFamily="2" charset="2"/>
              <a:buChar char="n"/>
              <a:defRPr/>
            </a:pPr>
            <a:r>
              <a:rPr kumimoji="1" lang="en-US" altLang="zh-CN" sz="2400" dirty="0" smtClean="0">
                <a:solidFill>
                  <a:srgbClr val="7030A0"/>
                </a:solidFill>
                <a:latin typeface="+mn-ea"/>
                <a:ea typeface="+mn-ea"/>
                <a:sym typeface="Wingdings 2" panose="05020102010507070707" pitchFamily="18" charset="2"/>
              </a:rPr>
              <a:t> </a:t>
            </a:r>
            <a:r>
              <a:rPr kumimoji="1" lang="zh-CN" altLang="en-US" sz="2400" dirty="0" smtClean="0">
                <a:solidFill>
                  <a:srgbClr val="7030A0"/>
                </a:solidFill>
                <a:latin typeface="+mn-ea"/>
                <a:ea typeface="+mn-ea"/>
                <a:sym typeface="Wingdings 2" panose="05020102010507070707" pitchFamily="18" charset="2"/>
              </a:rPr>
              <a:t>消息格式</a:t>
            </a:r>
            <a:r>
              <a:rPr kumimoji="1" lang="zh-CN" altLang="en-US" sz="2400" dirty="0">
                <a:solidFill>
                  <a:srgbClr val="7030A0"/>
                </a:solidFill>
                <a:latin typeface="+mn-ea"/>
                <a:ea typeface="+mn-ea"/>
                <a:sym typeface="Wingdings 2" panose="05020102010507070707" pitchFamily="18" charset="2"/>
              </a:rPr>
              <a:t>：</a:t>
            </a:r>
            <a:endParaRPr kumimoji="1" lang="zh-CN" altLang="en-US" sz="2400" dirty="0">
              <a:solidFill>
                <a:srgbClr val="7030A0"/>
              </a:solidFill>
              <a:latin typeface="+mn-ea"/>
              <a:ea typeface="+mn-ea"/>
            </a:endParaRPr>
          </a:p>
        </p:txBody>
      </p:sp>
      <p:sp>
        <p:nvSpPr>
          <p:cNvPr id="108553" name="Text Box 9"/>
          <p:cNvSpPr txBox="1">
            <a:spLocks noChangeArrowheads="1"/>
          </p:cNvSpPr>
          <p:nvPr/>
        </p:nvSpPr>
        <p:spPr bwMode="auto">
          <a:xfrm>
            <a:off x="1115616" y="4365102"/>
            <a:ext cx="1512168" cy="400110"/>
          </a:xfrm>
          <a:prstGeom prst="rect">
            <a:avLst/>
          </a:prstGeom>
          <a:solidFill>
            <a:srgbClr val="6699FF"/>
          </a:solidFill>
          <a:ln w="9525" algn="ctr">
            <a:noFill/>
            <a:miter lim="800000"/>
          </a:ln>
        </p:spPr>
        <p:txBody>
          <a:bodyPr wrap="square">
            <a:spAutoFit/>
          </a:bodyPr>
          <a:lstStyle/>
          <a:p>
            <a:pPr algn="ctr">
              <a:spcBef>
                <a:spcPct val="50000"/>
              </a:spcBef>
            </a:pPr>
            <a:r>
              <a:rPr lang="zh-CN" altLang="en-US" dirty="0" smtClean="0"/>
              <a:t> 消息头 </a:t>
            </a:r>
            <a:endParaRPr lang="zh-CN" altLang="en-US" dirty="0"/>
          </a:p>
        </p:txBody>
      </p:sp>
      <p:sp>
        <p:nvSpPr>
          <p:cNvPr id="108554" name="Text Box 10"/>
          <p:cNvSpPr txBox="1">
            <a:spLocks noChangeArrowheads="1"/>
          </p:cNvSpPr>
          <p:nvPr/>
        </p:nvSpPr>
        <p:spPr bwMode="auto">
          <a:xfrm>
            <a:off x="1260080" y="5117122"/>
            <a:ext cx="1223688" cy="400110"/>
          </a:xfrm>
          <a:prstGeom prst="rect">
            <a:avLst/>
          </a:prstGeom>
          <a:noFill/>
          <a:ln w="9525" algn="ctr">
            <a:noFill/>
            <a:miter lim="800000"/>
          </a:ln>
        </p:spPr>
        <p:txBody>
          <a:bodyPr wrap="square">
            <a:spAutoFit/>
          </a:bodyPr>
          <a:lstStyle/>
          <a:p>
            <a:pPr algn="ctr">
              <a:spcBef>
                <a:spcPct val="50000"/>
              </a:spcBef>
            </a:pPr>
            <a:r>
              <a:rPr lang="zh-CN" altLang="en-US" dirty="0"/>
              <a:t>消息正文</a:t>
            </a:r>
            <a:endParaRPr lang="zh-CN" altLang="en-US" dirty="0"/>
          </a:p>
        </p:txBody>
      </p:sp>
      <p:sp>
        <p:nvSpPr>
          <p:cNvPr id="108555" name="Text Box 11"/>
          <p:cNvSpPr txBox="1">
            <a:spLocks noChangeArrowheads="1"/>
          </p:cNvSpPr>
          <p:nvPr/>
        </p:nvSpPr>
        <p:spPr bwMode="auto">
          <a:xfrm>
            <a:off x="3275310" y="4293544"/>
            <a:ext cx="5329238" cy="461665"/>
          </a:xfrm>
          <a:prstGeom prst="rect">
            <a:avLst/>
          </a:prstGeom>
          <a:noFill/>
          <a:ln w="9525" algn="ctr">
            <a:noFill/>
            <a:miter lim="800000"/>
          </a:ln>
        </p:spPr>
        <p:txBody>
          <a:bodyPr>
            <a:spAutoFit/>
          </a:bodyPr>
          <a:lstStyle/>
          <a:p>
            <a:pPr algn="ctr">
              <a:spcBef>
                <a:spcPct val="50000"/>
              </a:spcBef>
            </a:pPr>
            <a:r>
              <a:rPr lang="zh-CN" altLang="en-US" sz="2400" dirty="0">
                <a:solidFill>
                  <a:schemeClr val="tx2"/>
                </a:solidFill>
              </a:rPr>
              <a:t>消息头：</a:t>
            </a:r>
            <a:r>
              <a:rPr lang="zh-CN" altLang="en-US" dirty="0"/>
              <a:t>存放消息传输时所需的控制信息。</a:t>
            </a:r>
            <a:endParaRPr lang="zh-CN" altLang="en-US" dirty="0"/>
          </a:p>
        </p:txBody>
      </p:sp>
      <p:sp>
        <p:nvSpPr>
          <p:cNvPr id="12" name="Rectangle 2"/>
          <p:cNvSpPr>
            <a:spLocks noChangeArrowheads="1"/>
          </p:cNvSpPr>
          <p:nvPr/>
        </p:nvSpPr>
        <p:spPr bwMode="auto">
          <a:xfrm>
            <a:off x="2544889" y="-27384"/>
            <a:ext cx="3755305" cy="78263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3.6 </a:t>
            </a:r>
            <a:r>
              <a:rPr lang="zh-CN" altLang="en-US" sz="4000" dirty="0">
                <a:solidFill>
                  <a:srgbClr val="FF0000"/>
                </a:solidFill>
                <a:latin typeface="黑体" panose="02010609060101010101" pitchFamily="49" charset="-122"/>
                <a:ea typeface="黑体" panose="02010609060101010101" pitchFamily="49" charset="-122"/>
              </a:rPr>
              <a:t>进程通信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3" name="Rectangle 4"/>
          <p:cNvSpPr>
            <a:spLocks noChangeArrowheads="1"/>
          </p:cNvSpPr>
          <p:nvPr/>
        </p:nvSpPr>
        <p:spPr bwMode="auto">
          <a:xfrm>
            <a:off x="179389" y="692696"/>
            <a:ext cx="5112692"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3.6.1 </a:t>
            </a:r>
            <a:r>
              <a:rPr lang="zh-CN" altLang="en-US" sz="3200" dirty="0" smtClean="0">
                <a:solidFill>
                  <a:srgbClr val="0000FF"/>
                </a:solidFill>
                <a:ea typeface="仿宋" panose="02010609060101010101" charset="-122"/>
              </a:rPr>
              <a:t>进程通信类型</a:t>
            </a:r>
            <a:endParaRPr lang="en-US" altLang="zh-CN" sz="3200" dirty="0">
              <a:solidFill>
                <a:srgbClr val="0000FF"/>
              </a:solidFill>
              <a:ea typeface="仿宋" panose="02010609060101010101" charset="-122"/>
            </a:endParaRPr>
          </a:p>
        </p:txBody>
      </p:sp>
      <p:sp>
        <p:nvSpPr>
          <p:cNvPr id="14" name="Rectangle 3" descr="Large confetti"/>
          <p:cNvSpPr>
            <a:spLocks noChangeArrowheads="1"/>
          </p:cNvSpPr>
          <p:nvPr/>
        </p:nvSpPr>
        <p:spPr bwMode="auto">
          <a:xfrm>
            <a:off x="323528" y="1412778"/>
            <a:ext cx="4104456" cy="494159"/>
          </a:xfrm>
          <a:prstGeom prst="rect">
            <a:avLst/>
          </a:prstGeom>
          <a:noFill/>
          <a:ln w="9525">
            <a:noFill/>
            <a:miter lim="800000"/>
          </a:ln>
        </p:spPr>
        <p:txBody>
          <a:bodyPr anchor="b"/>
          <a:lstStyle/>
          <a:p>
            <a:pPr>
              <a:spcBef>
                <a:spcPct val="0"/>
              </a:spcBef>
            </a:pPr>
            <a:r>
              <a:rPr lang="en-US" altLang="zh-CN" sz="2800" dirty="0" smtClean="0">
                <a:solidFill>
                  <a:srgbClr val="C00000"/>
                </a:solidFill>
                <a:latin typeface="仿宋" panose="02010609060101010101" charset="-122"/>
                <a:ea typeface="仿宋" panose="02010609060101010101" charset="-122"/>
              </a:rPr>
              <a:t>2.</a:t>
            </a:r>
            <a:r>
              <a:rPr lang="zh-CN" altLang="en-US" sz="2800" dirty="0" smtClean="0">
                <a:solidFill>
                  <a:srgbClr val="C00000"/>
                </a:solidFill>
                <a:latin typeface="仿宋" panose="02010609060101010101" charset="-122"/>
                <a:ea typeface="仿宋" panose="02010609060101010101" charset="-122"/>
              </a:rPr>
              <a:t>消息传递系统通信</a:t>
            </a:r>
            <a:endParaRPr lang="zh-CN" altLang="en-US" sz="2800" dirty="0">
              <a:solidFill>
                <a:srgbClr val="C00000"/>
              </a:solidFill>
              <a:latin typeface="仿宋" panose="02010609060101010101" charset="-122"/>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barn(outVertical)">
                                      <p:cBhvr>
                                        <p:cTn id="7" dur="500"/>
                                        <p:tgtEl>
                                          <p:spTgt spid="108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8547">
                                            <p:txEl>
                                              <p:pRg st="1" end="1"/>
                                            </p:txEl>
                                          </p:spTgt>
                                        </p:tgtEl>
                                        <p:attrNameLst>
                                          <p:attrName>style.visibility</p:attrName>
                                        </p:attrNameLst>
                                      </p:cBhvr>
                                      <p:to>
                                        <p:strVal val="visible"/>
                                      </p:to>
                                    </p:set>
                                    <p:animEffect transition="in" filter="barn(outVertical)">
                                      <p:cBhvr>
                                        <p:cTn id="12" dur="500"/>
                                        <p:tgtEl>
                                          <p:spTgt spid="108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8548"/>
                                        </p:tgtEl>
                                        <p:attrNameLst>
                                          <p:attrName>style.visibility</p:attrName>
                                        </p:attrNameLst>
                                      </p:cBhvr>
                                      <p:to>
                                        <p:strVal val="visible"/>
                                      </p:to>
                                    </p:set>
                                    <p:animEffect transition="in" filter="box(in)">
                                      <p:cBhvr>
                                        <p:cTn id="17" dur="500"/>
                                        <p:tgtEl>
                                          <p:spTgt spid="10854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8553"/>
                                        </p:tgtEl>
                                        <p:attrNameLst>
                                          <p:attrName>style.visibility</p:attrName>
                                        </p:attrNameLst>
                                      </p:cBhvr>
                                      <p:to>
                                        <p:strVal val="visible"/>
                                      </p:to>
                                    </p:set>
                                    <p:animEffect transition="in" filter="box(in)">
                                      <p:cBhvr>
                                        <p:cTn id="25" dur="500"/>
                                        <p:tgtEl>
                                          <p:spTgt spid="108553"/>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08554"/>
                                        </p:tgtEl>
                                        <p:attrNameLst>
                                          <p:attrName>style.visibility</p:attrName>
                                        </p:attrNameLst>
                                      </p:cBhvr>
                                      <p:to>
                                        <p:strVal val="visible"/>
                                      </p:to>
                                    </p:set>
                                    <p:animEffect transition="in" filter="box(in)">
                                      <p:cBhvr>
                                        <p:cTn id="28" dur="500"/>
                                        <p:tgtEl>
                                          <p:spTgt spid="108554"/>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08555"/>
                                        </p:tgtEl>
                                        <p:attrNameLst>
                                          <p:attrName>style.visibility</p:attrName>
                                        </p:attrNameLst>
                                      </p:cBhvr>
                                      <p:to>
                                        <p:strVal val="visible"/>
                                      </p:to>
                                    </p:set>
                                    <p:animEffect transition="in" filter="box(in)">
                                      <p:cBhvr>
                                        <p:cTn id="33" dur="500"/>
                                        <p:tgtEl>
                                          <p:spTgt spid="108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8547" grpId="0" autoUpdateAnimBg="0" build="p"/>
      <p:bldP spid="108548" grpId="0"/>
      <p:bldP spid="108553" grpId="0" animBg="1"/>
      <p:bldP spid="108554" grpId="0"/>
      <p:bldP spid="108555" grpId="0"/>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ChangeArrowheads="1"/>
          </p:cNvSpPr>
          <p:nvPr/>
        </p:nvSpPr>
        <p:spPr bwMode="auto">
          <a:xfrm>
            <a:off x="252413" y="1519289"/>
            <a:ext cx="5867400" cy="482313"/>
          </a:xfrm>
          <a:prstGeom prst="rect">
            <a:avLst/>
          </a:prstGeom>
          <a:noFill/>
          <a:ln>
            <a:noFill/>
          </a:ln>
          <a:effectLst/>
        </p:spPr>
        <p:txBody>
          <a:bodyPr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2.</a:t>
            </a:r>
            <a:r>
              <a:rPr kumimoji="1" lang="zh-CN" altLang="en-US" sz="2800" dirty="0" smtClean="0">
                <a:solidFill>
                  <a:srgbClr val="C00000"/>
                </a:solidFill>
                <a:latin typeface="+mn-ea"/>
                <a:ea typeface="+mn-ea"/>
                <a:sym typeface="Wingdings 2" panose="05020102010507070707" pitchFamily="18" charset="2"/>
              </a:rPr>
              <a:t>消息</a:t>
            </a:r>
            <a:r>
              <a:rPr kumimoji="1" lang="zh-CN" altLang="en-US" sz="2800" dirty="0">
                <a:solidFill>
                  <a:srgbClr val="C00000"/>
                </a:solidFill>
                <a:latin typeface="+mn-ea"/>
                <a:ea typeface="+mn-ea"/>
                <a:sym typeface="Wingdings 2" panose="05020102010507070707" pitchFamily="18" charset="2"/>
              </a:rPr>
              <a:t>传递</a:t>
            </a:r>
            <a:r>
              <a:rPr kumimoji="1" lang="zh-CN" altLang="en-US" sz="2800" dirty="0" smtClean="0">
                <a:solidFill>
                  <a:srgbClr val="C00000"/>
                </a:solidFill>
                <a:latin typeface="+mn-ea"/>
                <a:ea typeface="+mn-ea"/>
                <a:sym typeface="Wingdings 2" panose="05020102010507070707" pitchFamily="18" charset="2"/>
              </a:rPr>
              <a:t>系统通信</a:t>
            </a:r>
            <a:endParaRPr kumimoji="1" lang="zh-CN" altLang="en-US" sz="2800" dirty="0">
              <a:solidFill>
                <a:srgbClr val="C00000"/>
              </a:solidFill>
              <a:latin typeface="+mn-ea"/>
              <a:ea typeface="+mn-ea"/>
            </a:endParaRPr>
          </a:p>
        </p:txBody>
      </p:sp>
      <p:sp>
        <p:nvSpPr>
          <p:cNvPr id="31" name="Rectangle 4"/>
          <p:cNvSpPr>
            <a:spLocks noChangeArrowheads="1"/>
          </p:cNvSpPr>
          <p:nvPr/>
        </p:nvSpPr>
        <p:spPr bwMode="auto">
          <a:xfrm>
            <a:off x="611560" y="2132857"/>
            <a:ext cx="4752528" cy="4269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buFont typeface="Wingdings" panose="05000000000000000000" pitchFamily="2" charset="2"/>
              <a:buChar char="n"/>
              <a:defRPr/>
            </a:pPr>
            <a:r>
              <a:rPr kumimoji="1" lang="en-US" altLang="zh-CN" sz="2400" dirty="0" smtClean="0">
                <a:solidFill>
                  <a:srgbClr val="7030A0"/>
                </a:solidFill>
                <a:latin typeface="+mn-ea"/>
                <a:ea typeface="+mn-ea"/>
                <a:sym typeface="Wingdings 2" panose="05020102010507070707" pitchFamily="18" charset="2"/>
              </a:rPr>
              <a:t> </a:t>
            </a:r>
            <a:r>
              <a:rPr kumimoji="1" lang="zh-CN" altLang="en-US" sz="2400" dirty="0" smtClean="0">
                <a:solidFill>
                  <a:srgbClr val="7030A0"/>
                </a:solidFill>
                <a:latin typeface="+mn-ea"/>
                <a:ea typeface="+mn-ea"/>
                <a:sym typeface="Wingdings 2" panose="05020102010507070707" pitchFamily="18" charset="2"/>
              </a:rPr>
              <a:t>消息</a:t>
            </a:r>
            <a:r>
              <a:rPr kumimoji="1" lang="zh-CN" altLang="en-US" sz="2400" dirty="0" smtClean="0">
                <a:solidFill>
                  <a:srgbClr val="7030A0"/>
                </a:solidFill>
                <a:latin typeface="+mn-ea"/>
                <a:sym typeface="Wingdings 2" panose="05020102010507070707" pitchFamily="18" charset="2"/>
              </a:rPr>
              <a:t>传递系统实现类型</a:t>
            </a:r>
            <a:r>
              <a:rPr kumimoji="1" lang="zh-CN" altLang="en-US" sz="2400" dirty="0" smtClean="0">
                <a:solidFill>
                  <a:srgbClr val="7030A0"/>
                </a:solidFill>
                <a:latin typeface="+mn-ea"/>
                <a:ea typeface="+mn-ea"/>
                <a:sym typeface="Wingdings 2" panose="05020102010507070707" pitchFamily="18" charset="2"/>
              </a:rPr>
              <a:t>：</a:t>
            </a:r>
            <a:endParaRPr kumimoji="1" lang="zh-CN" altLang="en-US" sz="2400" dirty="0">
              <a:solidFill>
                <a:srgbClr val="7030A0"/>
              </a:solidFill>
              <a:latin typeface="+mn-ea"/>
              <a:ea typeface="+mn-ea"/>
            </a:endParaRPr>
          </a:p>
        </p:txBody>
      </p:sp>
      <p:sp>
        <p:nvSpPr>
          <p:cNvPr id="32" name="Rectangle 2"/>
          <p:cNvSpPr>
            <a:spLocks noChangeArrowheads="1"/>
          </p:cNvSpPr>
          <p:nvPr/>
        </p:nvSpPr>
        <p:spPr bwMode="auto">
          <a:xfrm>
            <a:off x="2544889" y="-27384"/>
            <a:ext cx="3755305" cy="78263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3.6 </a:t>
            </a:r>
            <a:r>
              <a:rPr lang="zh-CN" altLang="en-US" sz="4000" dirty="0">
                <a:solidFill>
                  <a:srgbClr val="FF0000"/>
                </a:solidFill>
                <a:latin typeface="黑体" panose="02010609060101010101" pitchFamily="49" charset="-122"/>
                <a:ea typeface="黑体" panose="02010609060101010101" pitchFamily="49" charset="-122"/>
              </a:rPr>
              <a:t>进程通信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33" name="Rectangle 4"/>
          <p:cNvSpPr>
            <a:spLocks noChangeArrowheads="1"/>
          </p:cNvSpPr>
          <p:nvPr/>
        </p:nvSpPr>
        <p:spPr bwMode="auto">
          <a:xfrm>
            <a:off x="179389" y="692696"/>
            <a:ext cx="5112692"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3.6.1 </a:t>
            </a:r>
            <a:r>
              <a:rPr lang="zh-CN" altLang="en-US" sz="3200" dirty="0" smtClean="0">
                <a:solidFill>
                  <a:srgbClr val="0000FF"/>
                </a:solidFill>
                <a:ea typeface="仿宋" panose="02010609060101010101" charset="-122"/>
              </a:rPr>
              <a:t>进程通信类型</a:t>
            </a:r>
            <a:endParaRPr lang="en-US" altLang="zh-CN" sz="3200" dirty="0">
              <a:solidFill>
                <a:srgbClr val="0000FF"/>
              </a:solidFill>
              <a:ea typeface="仿宋" panose="02010609060101010101" charset="-122"/>
            </a:endParaRPr>
          </a:p>
        </p:txBody>
      </p:sp>
      <p:sp>
        <p:nvSpPr>
          <p:cNvPr id="34" name="Rectangle 4"/>
          <p:cNvSpPr>
            <a:spLocks noChangeArrowheads="1"/>
          </p:cNvSpPr>
          <p:nvPr/>
        </p:nvSpPr>
        <p:spPr bwMode="auto">
          <a:xfrm>
            <a:off x="683568" y="2636912"/>
            <a:ext cx="7776864" cy="1319465"/>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buFont typeface="Wingdings" panose="05000000000000000000" pitchFamily="2" charset="2"/>
              <a:buChar char="l"/>
              <a:defRPr/>
            </a:pPr>
            <a:r>
              <a:rPr kumimoji="1" lang="en-US" altLang="zh-CN" sz="2400" dirty="0" smtClean="0">
                <a:solidFill>
                  <a:srgbClr val="FF0000"/>
                </a:solidFill>
                <a:latin typeface="+mn-ea"/>
                <a:ea typeface="+mn-ea"/>
                <a:sym typeface="Wingdings 2" panose="05020102010507070707" pitchFamily="18" charset="2"/>
              </a:rPr>
              <a:t> </a:t>
            </a:r>
            <a:r>
              <a:rPr kumimoji="1" lang="zh-CN" altLang="en-US" sz="2400" dirty="0" smtClean="0">
                <a:solidFill>
                  <a:srgbClr val="FF0000"/>
                </a:solidFill>
                <a:latin typeface="+mn-ea"/>
                <a:ea typeface="+mn-ea"/>
                <a:sym typeface="Wingdings 2" panose="05020102010507070707" pitchFamily="18" charset="2"/>
              </a:rPr>
              <a:t>直接通信：</a:t>
            </a:r>
            <a:r>
              <a:rPr kumimoji="1" lang="en-US" altLang="zh-CN" sz="2400" dirty="0" smtClean="0">
                <a:solidFill>
                  <a:srgbClr val="FF0000"/>
                </a:solidFill>
                <a:latin typeface="+mn-ea"/>
                <a:ea typeface="+mn-ea"/>
                <a:sym typeface="Wingdings 2" panose="05020102010507070707" pitchFamily="18" charset="2"/>
              </a:rPr>
              <a:t>send(),receive()</a:t>
            </a:r>
            <a:endParaRPr kumimoji="1" lang="en-US" altLang="zh-CN" sz="2400" dirty="0" smtClean="0">
              <a:solidFill>
                <a:srgbClr val="FF0000"/>
              </a:solidFill>
              <a:latin typeface="+mn-ea"/>
              <a:ea typeface="+mn-ea"/>
              <a:sym typeface="Wingdings 2" panose="05020102010507070707" pitchFamily="18" charset="2"/>
            </a:endParaRPr>
          </a:p>
          <a:p>
            <a:pPr eaLnBrk="1" hangingPunct="1">
              <a:lnSpc>
                <a:spcPct val="120000"/>
              </a:lnSpc>
              <a:spcBef>
                <a:spcPct val="50000"/>
              </a:spcBef>
              <a:buSzPct val="85000"/>
              <a:defRPr/>
            </a:pPr>
            <a:r>
              <a:rPr lang="en-US" altLang="zh-CN" dirty="0" smtClean="0"/>
              <a:t>    </a:t>
            </a:r>
            <a:r>
              <a:rPr lang="zh-CN" altLang="zh-CN" dirty="0" smtClean="0"/>
              <a:t>发送进程利用</a:t>
            </a:r>
            <a:r>
              <a:rPr lang="en-US" altLang="zh-CN" dirty="0" smtClean="0"/>
              <a:t>send()</a:t>
            </a:r>
            <a:r>
              <a:rPr lang="zh-CN" altLang="zh-CN" dirty="0" smtClean="0"/>
              <a:t>原语直接把消息发送给接收进程，接收进程利用</a:t>
            </a:r>
            <a:r>
              <a:rPr lang="en-US" altLang="zh-CN" dirty="0" smtClean="0"/>
              <a:t>receive()</a:t>
            </a:r>
            <a:r>
              <a:rPr lang="zh-CN" altLang="zh-CN" dirty="0" smtClean="0"/>
              <a:t>原语取出其他进程发送给它的消息。</a:t>
            </a:r>
            <a:endParaRPr kumimoji="1" lang="en-US" altLang="zh-CN" dirty="0" smtClean="0">
              <a:latin typeface="+mn-ea"/>
              <a:ea typeface="+mn-ea"/>
              <a:sym typeface="Wingdings 2" panose="05020102010507070707" pitchFamily="18" charset="2"/>
            </a:endParaRPr>
          </a:p>
        </p:txBody>
      </p:sp>
      <p:sp>
        <p:nvSpPr>
          <p:cNvPr id="35" name="TextBox 34"/>
          <p:cNvSpPr txBox="1"/>
          <p:nvPr/>
        </p:nvSpPr>
        <p:spPr>
          <a:xfrm>
            <a:off x="683570" y="4437112"/>
            <a:ext cx="492443" cy="1224136"/>
          </a:xfrm>
          <a:prstGeom prst="rect">
            <a:avLst/>
          </a:prstGeom>
          <a:noFill/>
        </p:spPr>
        <p:txBody>
          <a:bodyPr vert="eaVert" wrap="square" rtlCol="0">
            <a:spAutoFit/>
          </a:bodyPr>
          <a:lstStyle/>
          <a:p>
            <a:r>
              <a:rPr lang="zh-CN" altLang="en-US" dirty="0" smtClean="0">
                <a:solidFill>
                  <a:srgbClr val="0000FF"/>
                </a:solidFill>
              </a:rPr>
              <a:t>直接通信</a:t>
            </a:r>
            <a:endParaRPr lang="zh-CN" altLang="en-US" dirty="0">
              <a:solidFill>
                <a:srgbClr val="0000FF"/>
              </a:solidFill>
            </a:endParaRPr>
          </a:p>
        </p:txBody>
      </p:sp>
      <p:cxnSp>
        <p:nvCxnSpPr>
          <p:cNvPr id="37" name="直接箭头连接符 36"/>
          <p:cNvCxnSpPr/>
          <p:nvPr/>
        </p:nvCxnSpPr>
        <p:spPr bwMode="auto">
          <a:xfrm>
            <a:off x="1115616" y="5013176"/>
            <a:ext cx="936104" cy="0"/>
          </a:xfrm>
          <a:prstGeom prst="straightConnector1">
            <a:avLst/>
          </a:prstGeom>
          <a:noFill/>
          <a:ln w="28575">
            <a:solidFill>
              <a:schemeClr val="accent1">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 name="TextBox 37"/>
          <p:cNvSpPr txBox="1"/>
          <p:nvPr/>
        </p:nvSpPr>
        <p:spPr>
          <a:xfrm>
            <a:off x="1187624" y="4653137"/>
            <a:ext cx="720080" cy="769441"/>
          </a:xfrm>
          <a:prstGeom prst="rect">
            <a:avLst/>
          </a:prstGeom>
          <a:noFill/>
        </p:spPr>
        <p:txBody>
          <a:bodyPr wrap="square" rtlCol="0">
            <a:spAutoFit/>
          </a:bodyPr>
          <a:lstStyle/>
          <a:p>
            <a:r>
              <a:rPr lang="zh-CN" altLang="en-US" dirty="0" smtClean="0"/>
              <a:t>同步</a:t>
            </a:r>
            <a:endParaRPr lang="en-US" altLang="zh-CN" dirty="0" smtClean="0"/>
          </a:p>
          <a:p>
            <a:r>
              <a:rPr lang="zh-CN" altLang="en-US" dirty="0" smtClean="0"/>
              <a:t>关系</a:t>
            </a:r>
            <a:endParaRPr lang="zh-CN" altLang="en-US" dirty="0"/>
          </a:p>
        </p:txBody>
      </p:sp>
      <p:sp>
        <p:nvSpPr>
          <p:cNvPr id="39" name="TextBox 38"/>
          <p:cNvSpPr txBox="1"/>
          <p:nvPr/>
        </p:nvSpPr>
        <p:spPr>
          <a:xfrm>
            <a:off x="2771800" y="4181017"/>
            <a:ext cx="3096344" cy="400110"/>
          </a:xfrm>
          <a:prstGeom prst="rect">
            <a:avLst/>
          </a:prstGeom>
          <a:solidFill>
            <a:schemeClr val="accent2">
              <a:lumMod val="60000"/>
              <a:lumOff val="40000"/>
            </a:schemeClr>
          </a:solidFill>
        </p:spPr>
        <p:txBody>
          <a:bodyPr wrap="square" rtlCol="0">
            <a:spAutoFit/>
          </a:bodyPr>
          <a:lstStyle/>
          <a:p>
            <a:r>
              <a:rPr lang="zh-CN" altLang="en-US" dirty="0" smtClean="0"/>
              <a:t>阻塞发送，阻塞接收</a:t>
            </a:r>
            <a:endParaRPr lang="zh-CN" altLang="en-US" dirty="0"/>
          </a:p>
        </p:txBody>
      </p:sp>
      <p:sp>
        <p:nvSpPr>
          <p:cNvPr id="40" name="TextBox 39"/>
          <p:cNvSpPr txBox="1"/>
          <p:nvPr/>
        </p:nvSpPr>
        <p:spPr>
          <a:xfrm>
            <a:off x="2771800" y="4829089"/>
            <a:ext cx="3096344" cy="400110"/>
          </a:xfrm>
          <a:prstGeom prst="rect">
            <a:avLst/>
          </a:prstGeom>
          <a:solidFill>
            <a:schemeClr val="accent2">
              <a:lumMod val="60000"/>
              <a:lumOff val="40000"/>
            </a:schemeClr>
          </a:solidFill>
        </p:spPr>
        <p:txBody>
          <a:bodyPr wrap="square" rtlCol="0">
            <a:spAutoFit/>
          </a:bodyPr>
          <a:lstStyle/>
          <a:p>
            <a:r>
              <a:rPr lang="zh-CN" altLang="en-US" dirty="0" smtClean="0"/>
              <a:t>无阻塞发送，无阻塞接收</a:t>
            </a:r>
            <a:endParaRPr lang="zh-CN" altLang="en-US" dirty="0"/>
          </a:p>
        </p:txBody>
      </p:sp>
      <p:sp>
        <p:nvSpPr>
          <p:cNvPr id="41" name="TextBox 40"/>
          <p:cNvSpPr txBox="1"/>
          <p:nvPr/>
        </p:nvSpPr>
        <p:spPr>
          <a:xfrm>
            <a:off x="2771800" y="5445224"/>
            <a:ext cx="3096344" cy="400110"/>
          </a:xfrm>
          <a:prstGeom prst="rect">
            <a:avLst/>
          </a:prstGeom>
          <a:solidFill>
            <a:schemeClr val="accent2">
              <a:lumMod val="60000"/>
              <a:lumOff val="40000"/>
            </a:schemeClr>
          </a:solidFill>
        </p:spPr>
        <p:txBody>
          <a:bodyPr wrap="square" rtlCol="0">
            <a:spAutoFit/>
          </a:bodyPr>
          <a:lstStyle/>
          <a:p>
            <a:r>
              <a:rPr lang="zh-CN" altLang="en-US" dirty="0" smtClean="0"/>
              <a:t>无阻塞发送，阻塞接收</a:t>
            </a:r>
            <a:endParaRPr lang="zh-CN" altLang="en-US" dirty="0"/>
          </a:p>
        </p:txBody>
      </p:sp>
      <p:sp>
        <p:nvSpPr>
          <p:cNvPr id="42" name="左大括号 41"/>
          <p:cNvSpPr/>
          <p:nvPr/>
        </p:nvSpPr>
        <p:spPr bwMode="auto">
          <a:xfrm>
            <a:off x="2195736" y="4293096"/>
            <a:ext cx="360040" cy="1440160"/>
          </a:xfrm>
          <a:prstGeom prst="leftBrace">
            <a:avLst/>
          </a:prstGeom>
          <a:noFill/>
          <a:ln w="28575">
            <a:solidFill>
              <a:schemeClr val="tx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ox(in)">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ox(in)">
                                      <p:cBhvr>
                                        <p:cTn id="12" dur="500"/>
                                        <p:tgtEl>
                                          <p:spTgt spid="35"/>
                                        </p:tgtEl>
                                      </p:cBhvr>
                                    </p:animEffect>
                                  </p:childTnLst>
                                </p:cTn>
                              </p:par>
                              <p:par>
                                <p:cTn id="13" presetID="4" presetClass="entr" presetSubtype="16"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ox(in)">
                                      <p:cBhvr>
                                        <p:cTn id="15" dur="500"/>
                                        <p:tgtEl>
                                          <p:spTgt spid="3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ox(in)">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box(in)">
                                      <p:cBhvr>
                                        <p:cTn id="23" dur="500"/>
                                        <p:tgtEl>
                                          <p:spTgt spid="3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ox(in)">
                                      <p:cBhvr>
                                        <p:cTn id="26" dur="500"/>
                                        <p:tgtEl>
                                          <p:spTgt spid="40"/>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box(in)">
                                      <p:cBhvr>
                                        <p:cTn id="29" dur="500"/>
                                        <p:tgtEl>
                                          <p:spTgt spid="41"/>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box(in)">
                                      <p:cBhvr>
                                        <p:cTn id="3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8" grpId="0"/>
      <p:bldP spid="39" grpId="0" animBg="1"/>
      <p:bldP spid="40" grpId="0" animBg="1"/>
      <p:bldP spid="41" grpId="0" animBg="1"/>
      <p:bldP spid="42" grpId="0" animBg="1"/>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ChangeArrowheads="1"/>
          </p:cNvSpPr>
          <p:nvPr/>
        </p:nvSpPr>
        <p:spPr bwMode="auto">
          <a:xfrm>
            <a:off x="2483768" y="44625"/>
            <a:ext cx="4680520"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2.</a:t>
            </a:r>
            <a:r>
              <a:rPr kumimoji="1" lang="zh-CN" altLang="en-US" sz="2800" dirty="0" smtClean="0">
                <a:solidFill>
                  <a:srgbClr val="C00000"/>
                </a:solidFill>
                <a:latin typeface="+mn-ea"/>
                <a:ea typeface="+mn-ea"/>
                <a:sym typeface="Wingdings 2" panose="05020102010507070707" pitchFamily="18" charset="2"/>
              </a:rPr>
              <a:t>消息</a:t>
            </a:r>
            <a:r>
              <a:rPr kumimoji="1" lang="zh-CN" altLang="en-US" sz="2800" dirty="0">
                <a:solidFill>
                  <a:srgbClr val="C00000"/>
                </a:solidFill>
                <a:latin typeface="+mn-ea"/>
                <a:ea typeface="+mn-ea"/>
                <a:sym typeface="Wingdings 2" panose="05020102010507070707" pitchFamily="18" charset="2"/>
              </a:rPr>
              <a:t>传递</a:t>
            </a:r>
            <a:r>
              <a:rPr kumimoji="1" lang="zh-CN" altLang="en-US" sz="2800" dirty="0" smtClean="0">
                <a:solidFill>
                  <a:srgbClr val="C00000"/>
                </a:solidFill>
                <a:latin typeface="+mn-ea"/>
                <a:ea typeface="+mn-ea"/>
                <a:sym typeface="Wingdings 2" panose="05020102010507070707" pitchFamily="18" charset="2"/>
              </a:rPr>
              <a:t>系统通信</a:t>
            </a:r>
            <a:endParaRPr kumimoji="1" lang="zh-CN" altLang="en-US" sz="2800" dirty="0">
              <a:solidFill>
                <a:srgbClr val="C00000"/>
              </a:solidFill>
              <a:latin typeface="+mn-ea"/>
              <a:ea typeface="+mn-ea"/>
            </a:endParaRPr>
          </a:p>
        </p:txBody>
      </p:sp>
      <p:sp>
        <p:nvSpPr>
          <p:cNvPr id="31" name="Rectangle 4"/>
          <p:cNvSpPr>
            <a:spLocks noChangeArrowheads="1"/>
          </p:cNvSpPr>
          <p:nvPr/>
        </p:nvSpPr>
        <p:spPr bwMode="auto">
          <a:xfrm>
            <a:off x="539552" y="620689"/>
            <a:ext cx="4752528" cy="4269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buFont typeface="Wingdings" panose="05000000000000000000" pitchFamily="2" charset="2"/>
              <a:buChar char="n"/>
              <a:defRPr/>
            </a:pPr>
            <a:r>
              <a:rPr kumimoji="1" lang="en-US" altLang="zh-CN" sz="2400" dirty="0" smtClean="0">
                <a:solidFill>
                  <a:srgbClr val="7030A0"/>
                </a:solidFill>
                <a:latin typeface="+mn-ea"/>
                <a:ea typeface="+mn-ea"/>
                <a:sym typeface="Wingdings 2" panose="05020102010507070707" pitchFamily="18" charset="2"/>
              </a:rPr>
              <a:t> </a:t>
            </a:r>
            <a:r>
              <a:rPr kumimoji="1" lang="zh-CN" altLang="en-US" sz="2400" dirty="0" smtClean="0">
                <a:solidFill>
                  <a:srgbClr val="7030A0"/>
                </a:solidFill>
                <a:latin typeface="+mn-ea"/>
                <a:ea typeface="+mn-ea"/>
                <a:sym typeface="Wingdings 2" panose="05020102010507070707" pitchFamily="18" charset="2"/>
              </a:rPr>
              <a:t>消息</a:t>
            </a:r>
            <a:r>
              <a:rPr kumimoji="1" lang="zh-CN" altLang="en-US" sz="2400" dirty="0" smtClean="0">
                <a:solidFill>
                  <a:srgbClr val="7030A0"/>
                </a:solidFill>
                <a:latin typeface="+mn-ea"/>
                <a:sym typeface="Wingdings 2" panose="05020102010507070707" pitchFamily="18" charset="2"/>
              </a:rPr>
              <a:t>传递系统实现类型</a:t>
            </a:r>
            <a:r>
              <a:rPr kumimoji="1" lang="zh-CN" altLang="en-US" sz="2400" dirty="0" smtClean="0">
                <a:solidFill>
                  <a:srgbClr val="7030A0"/>
                </a:solidFill>
                <a:latin typeface="+mn-ea"/>
                <a:ea typeface="+mn-ea"/>
                <a:sym typeface="Wingdings 2" panose="05020102010507070707" pitchFamily="18" charset="2"/>
              </a:rPr>
              <a:t>：</a:t>
            </a:r>
            <a:endParaRPr kumimoji="1" lang="zh-CN" altLang="en-US" sz="2400" dirty="0">
              <a:solidFill>
                <a:srgbClr val="7030A0"/>
              </a:solidFill>
              <a:latin typeface="+mn-ea"/>
              <a:ea typeface="+mn-ea"/>
            </a:endParaRPr>
          </a:p>
        </p:txBody>
      </p:sp>
      <p:sp>
        <p:nvSpPr>
          <p:cNvPr id="34" name="Rectangle 4"/>
          <p:cNvSpPr>
            <a:spLocks noChangeArrowheads="1"/>
          </p:cNvSpPr>
          <p:nvPr/>
        </p:nvSpPr>
        <p:spPr bwMode="auto">
          <a:xfrm>
            <a:off x="899592" y="1052737"/>
            <a:ext cx="7560840" cy="95013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buFont typeface="Wingdings" panose="05000000000000000000" pitchFamily="2" charset="2"/>
              <a:buChar char="l"/>
              <a:defRPr/>
            </a:pPr>
            <a:r>
              <a:rPr kumimoji="1" lang="en-US" altLang="zh-CN" sz="2400" dirty="0" smtClean="0">
                <a:solidFill>
                  <a:srgbClr val="FF0000"/>
                </a:solidFill>
                <a:latin typeface="+mn-ea"/>
                <a:ea typeface="+mn-ea"/>
                <a:sym typeface="Wingdings 2" panose="05020102010507070707" pitchFamily="18" charset="2"/>
              </a:rPr>
              <a:t> </a:t>
            </a:r>
            <a:r>
              <a:rPr kumimoji="1" lang="zh-CN" altLang="en-US" sz="2400" dirty="0" smtClean="0">
                <a:solidFill>
                  <a:srgbClr val="FF0000"/>
                </a:solidFill>
                <a:latin typeface="+mn-ea"/>
                <a:ea typeface="+mn-ea"/>
                <a:sym typeface="Wingdings 2" panose="05020102010507070707" pitchFamily="18" charset="2"/>
              </a:rPr>
              <a:t>间接通信：</a:t>
            </a:r>
            <a:endParaRPr kumimoji="1" lang="en-US" altLang="zh-CN" sz="2400" dirty="0" smtClean="0">
              <a:solidFill>
                <a:srgbClr val="FF0000"/>
              </a:solidFill>
              <a:latin typeface="+mn-ea"/>
              <a:ea typeface="+mn-ea"/>
              <a:sym typeface="Wingdings 2" panose="05020102010507070707" pitchFamily="18" charset="2"/>
            </a:endParaRPr>
          </a:p>
          <a:p>
            <a:pPr eaLnBrk="1" hangingPunct="1">
              <a:lnSpc>
                <a:spcPct val="120000"/>
              </a:lnSpc>
              <a:spcBef>
                <a:spcPct val="50000"/>
              </a:spcBef>
              <a:buSzPct val="85000"/>
              <a:defRPr/>
            </a:pPr>
            <a:r>
              <a:rPr lang="en-US" altLang="zh-CN" dirty="0" smtClean="0"/>
              <a:t>     </a:t>
            </a:r>
            <a:r>
              <a:rPr lang="zh-CN" altLang="en-US" dirty="0" smtClean="0"/>
              <a:t>通信双方利用</a:t>
            </a:r>
            <a:r>
              <a:rPr lang="zh-CN" altLang="zh-CN" dirty="0" smtClean="0"/>
              <a:t>一个共享的称为信箱的中间实体</a:t>
            </a:r>
            <a:r>
              <a:rPr lang="zh-CN" altLang="en-US" dirty="0" smtClean="0"/>
              <a:t>实现信息交换。</a:t>
            </a:r>
            <a:endParaRPr kumimoji="1" lang="en-US" altLang="zh-CN" dirty="0" smtClean="0">
              <a:latin typeface="+mn-ea"/>
              <a:ea typeface="+mn-ea"/>
              <a:sym typeface="Wingdings 2" panose="05020102010507070707" pitchFamily="18" charset="2"/>
            </a:endParaRPr>
          </a:p>
        </p:txBody>
      </p:sp>
      <p:sp>
        <p:nvSpPr>
          <p:cNvPr id="14" name="Oval 2"/>
          <p:cNvSpPr>
            <a:spLocks noChangeArrowheads="1"/>
          </p:cNvSpPr>
          <p:nvPr/>
        </p:nvSpPr>
        <p:spPr bwMode="auto">
          <a:xfrm>
            <a:off x="539552" y="2417589"/>
            <a:ext cx="1371600" cy="1295400"/>
          </a:xfrm>
          <a:prstGeom prst="ellipse">
            <a:avLst/>
          </a:prstGeom>
          <a:gradFill rotWithShape="0">
            <a:gsLst>
              <a:gs pos="0">
                <a:srgbClr val="0000FF"/>
              </a:gs>
              <a:gs pos="100000">
                <a:schemeClr val="accent2"/>
              </a:gs>
            </a:gsLst>
            <a:lin ang="5400000" scaled="1"/>
          </a:gradFill>
          <a:ln w="9525">
            <a:solidFill>
              <a:schemeClr val="tx1"/>
            </a:solidFill>
            <a:round/>
          </a:ln>
        </p:spPr>
        <p:txBody>
          <a:bodyPr wrap="none" anchor="ctr"/>
          <a:lstStyle/>
          <a:p>
            <a:pPr algn="ctr" eaLnBrk="1" hangingPunct="1">
              <a:spcBef>
                <a:spcPct val="0"/>
              </a:spcBef>
            </a:pPr>
            <a:r>
              <a:rPr kumimoji="1" lang="zh-CN" altLang="en-US" dirty="0">
                <a:solidFill>
                  <a:schemeClr val="bg1"/>
                </a:solidFill>
                <a:latin typeface="幼圆" panose="02010509060101010101" pitchFamily="49" charset="-122"/>
                <a:ea typeface="幼圆" panose="02010509060101010101" pitchFamily="49" charset="-122"/>
              </a:rPr>
              <a:t>发送进程</a:t>
            </a:r>
            <a:endParaRPr kumimoji="1" lang="zh-CN" altLang="en-US" dirty="0">
              <a:solidFill>
                <a:schemeClr val="bg1"/>
              </a:solidFill>
              <a:latin typeface="幼圆" panose="02010509060101010101" pitchFamily="49" charset="-122"/>
              <a:ea typeface="幼圆" panose="02010509060101010101" pitchFamily="49" charset="-122"/>
            </a:endParaRPr>
          </a:p>
          <a:p>
            <a:pPr algn="ctr" eaLnBrk="1" hangingPunct="1">
              <a:spcBef>
                <a:spcPct val="0"/>
              </a:spcBef>
            </a:pPr>
            <a:r>
              <a:rPr kumimoji="1" lang="en-US" altLang="zh-CN" dirty="0">
                <a:solidFill>
                  <a:schemeClr val="bg1"/>
                </a:solidFill>
                <a:latin typeface="幼圆" panose="02010509060101010101" pitchFamily="49" charset="-122"/>
                <a:ea typeface="幼圆" panose="02010509060101010101" pitchFamily="49" charset="-122"/>
              </a:rPr>
              <a:t>A</a:t>
            </a:r>
            <a:endParaRPr kumimoji="1" lang="en-US" altLang="zh-CN" dirty="0">
              <a:solidFill>
                <a:schemeClr val="bg1"/>
              </a:solidFill>
              <a:latin typeface="幼圆" panose="02010509060101010101" pitchFamily="49" charset="-122"/>
              <a:ea typeface="幼圆" panose="02010509060101010101" pitchFamily="49" charset="-122"/>
            </a:endParaRPr>
          </a:p>
        </p:txBody>
      </p:sp>
      <p:graphicFrame>
        <p:nvGraphicFramePr>
          <p:cNvPr id="15" name="Group 3"/>
          <p:cNvGraphicFramePr>
            <a:graphicFrameLocks noGrp="1"/>
          </p:cNvGraphicFramePr>
          <p:nvPr/>
        </p:nvGraphicFramePr>
        <p:xfrm>
          <a:off x="3207296" y="2205013"/>
          <a:ext cx="2880320" cy="1235968"/>
        </p:xfrm>
        <a:graphic>
          <a:graphicData uri="http://schemas.openxmlformats.org/drawingml/2006/table">
            <a:tbl>
              <a:tblPr/>
              <a:tblGrid>
                <a:gridCol w="2880320"/>
              </a:tblGrid>
              <a:tr h="494387">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            信箱头</a:t>
                      </a:r>
                      <a:endParaRPr kumimoji="0" lang="zh-CN" altLang="en-US" sz="20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41581">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信</a:t>
                      </a:r>
                      <a:r>
                        <a:rPr kumimoji="0" lang="zh-CN" altLang="en-US" sz="20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箱体</a:t>
                      </a:r>
                      <a:endParaRPr kumimoji="0" lang="zh-CN" altLang="en-US" sz="20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46275"/>
                            <a:invGamma/>
                          </a:schemeClr>
                        </a:gs>
                      </a:gsLst>
                      <a:lin ang="5400000" scaled="1"/>
                    </a:gradFill>
                  </a:tcPr>
                </a:tc>
              </a:tr>
            </a:tbl>
          </a:graphicData>
        </a:graphic>
      </p:graphicFrame>
      <p:sp>
        <p:nvSpPr>
          <p:cNvPr id="16" name="Line 11"/>
          <p:cNvSpPr>
            <a:spLocks noChangeShapeType="1"/>
          </p:cNvSpPr>
          <p:nvPr/>
        </p:nvSpPr>
        <p:spPr bwMode="auto">
          <a:xfrm>
            <a:off x="3978424" y="2722389"/>
            <a:ext cx="20960" cy="706760"/>
          </a:xfrm>
          <a:prstGeom prst="line">
            <a:avLst/>
          </a:prstGeom>
          <a:noFill/>
          <a:ln w="9525">
            <a:solidFill>
              <a:schemeClr val="tx1"/>
            </a:solidFill>
            <a:round/>
          </a:ln>
        </p:spPr>
        <p:txBody>
          <a:bodyPr/>
          <a:lstStyle/>
          <a:p>
            <a:endParaRPr lang="zh-CN" altLang="en-US"/>
          </a:p>
        </p:txBody>
      </p:sp>
      <p:sp>
        <p:nvSpPr>
          <p:cNvPr id="17" name="Line 13"/>
          <p:cNvSpPr>
            <a:spLocks noChangeShapeType="1"/>
          </p:cNvSpPr>
          <p:nvPr/>
        </p:nvSpPr>
        <p:spPr bwMode="auto">
          <a:xfrm flipV="1">
            <a:off x="1911152" y="3069109"/>
            <a:ext cx="1296144" cy="0"/>
          </a:xfrm>
          <a:prstGeom prst="line">
            <a:avLst/>
          </a:prstGeom>
          <a:noFill/>
          <a:ln w="28575">
            <a:solidFill>
              <a:schemeClr val="tx1"/>
            </a:solidFill>
            <a:round/>
            <a:tailEnd type="triangle" w="med" len="med"/>
          </a:ln>
        </p:spPr>
        <p:txBody>
          <a:bodyPr/>
          <a:lstStyle/>
          <a:p>
            <a:endParaRPr lang="zh-CN" altLang="en-US"/>
          </a:p>
        </p:txBody>
      </p:sp>
      <p:sp>
        <p:nvSpPr>
          <p:cNvPr id="18" name="Oval 14"/>
          <p:cNvSpPr>
            <a:spLocks noChangeArrowheads="1"/>
          </p:cNvSpPr>
          <p:nvPr/>
        </p:nvSpPr>
        <p:spPr bwMode="auto">
          <a:xfrm>
            <a:off x="7331224" y="2348880"/>
            <a:ext cx="1417240" cy="1364109"/>
          </a:xfrm>
          <a:prstGeom prst="ellipse">
            <a:avLst/>
          </a:prstGeom>
          <a:gradFill rotWithShape="0">
            <a:gsLst>
              <a:gs pos="0">
                <a:srgbClr val="0000FF"/>
              </a:gs>
              <a:gs pos="100000">
                <a:schemeClr val="accent2"/>
              </a:gs>
            </a:gsLst>
            <a:lin ang="5400000" scaled="1"/>
          </a:gradFill>
          <a:ln w="9525">
            <a:solidFill>
              <a:schemeClr val="tx1"/>
            </a:solidFill>
            <a:round/>
          </a:ln>
        </p:spPr>
        <p:txBody>
          <a:bodyPr wrap="none" anchor="ctr"/>
          <a:lstStyle/>
          <a:p>
            <a:pPr algn="ctr" eaLnBrk="1" hangingPunct="1">
              <a:spcBef>
                <a:spcPct val="0"/>
              </a:spcBef>
            </a:pPr>
            <a:r>
              <a:rPr kumimoji="1" lang="zh-CN" altLang="en-US" dirty="0">
                <a:solidFill>
                  <a:schemeClr val="bg1"/>
                </a:solidFill>
                <a:latin typeface="幼圆" panose="02010509060101010101" pitchFamily="49" charset="-122"/>
                <a:ea typeface="幼圆" panose="02010509060101010101" pitchFamily="49" charset="-122"/>
              </a:rPr>
              <a:t>接收进程</a:t>
            </a:r>
            <a:endParaRPr kumimoji="1" lang="zh-CN" altLang="en-US" dirty="0">
              <a:solidFill>
                <a:schemeClr val="bg1"/>
              </a:solidFill>
              <a:latin typeface="幼圆" panose="02010509060101010101" pitchFamily="49" charset="-122"/>
              <a:ea typeface="幼圆" panose="02010509060101010101" pitchFamily="49" charset="-122"/>
            </a:endParaRPr>
          </a:p>
          <a:p>
            <a:pPr algn="ctr" eaLnBrk="1" hangingPunct="1">
              <a:spcBef>
                <a:spcPct val="0"/>
              </a:spcBef>
            </a:pPr>
            <a:r>
              <a:rPr kumimoji="1" lang="en-US" altLang="zh-CN" dirty="0">
                <a:solidFill>
                  <a:schemeClr val="bg1"/>
                </a:solidFill>
                <a:latin typeface="幼圆" panose="02010509060101010101" pitchFamily="49" charset="-122"/>
                <a:ea typeface="幼圆" panose="02010509060101010101" pitchFamily="49" charset="-122"/>
              </a:rPr>
              <a:t>B</a:t>
            </a:r>
            <a:endParaRPr kumimoji="1" lang="en-US" altLang="zh-CN" dirty="0">
              <a:solidFill>
                <a:schemeClr val="bg1"/>
              </a:solidFill>
              <a:latin typeface="幼圆" panose="02010509060101010101" pitchFamily="49" charset="-122"/>
              <a:ea typeface="幼圆" panose="02010509060101010101" pitchFamily="49" charset="-122"/>
            </a:endParaRPr>
          </a:p>
        </p:txBody>
      </p:sp>
      <p:sp>
        <p:nvSpPr>
          <p:cNvPr id="19" name="Text Box 15"/>
          <p:cNvSpPr txBox="1">
            <a:spLocks noChangeArrowheads="1"/>
          </p:cNvSpPr>
          <p:nvPr/>
        </p:nvSpPr>
        <p:spPr bwMode="auto">
          <a:xfrm>
            <a:off x="1882552" y="2611910"/>
            <a:ext cx="1324744" cy="461665"/>
          </a:xfrm>
          <a:prstGeom prst="rect">
            <a:avLst/>
          </a:prstGeom>
          <a:noFill/>
          <a:ln w="9525">
            <a:noFill/>
            <a:miter lim="800000"/>
          </a:ln>
        </p:spPr>
        <p:txBody>
          <a:bodyPr wrap="square">
            <a:spAutoFit/>
          </a:bodyPr>
          <a:lstStyle/>
          <a:p>
            <a:pPr eaLnBrk="1" hangingPunct="1">
              <a:spcBef>
                <a:spcPct val="50000"/>
              </a:spcBef>
            </a:pPr>
            <a:r>
              <a:rPr kumimoji="1" lang="en-US" altLang="zh-CN" sz="2400" dirty="0" smtClean="0">
                <a:latin typeface="Times New Roman" panose="02020603050405020304" pitchFamily="18" charset="0"/>
              </a:rPr>
              <a:t>send(m</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20" name="Line 16"/>
          <p:cNvSpPr>
            <a:spLocks noChangeShapeType="1"/>
          </p:cNvSpPr>
          <p:nvPr/>
        </p:nvSpPr>
        <p:spPr bwMode="auto">
          <a:xfrm>
            <a:off x="6112024" y="3027189"/>
            <a:ext cx="1219200" cy="0"/>
          </a:xfrm>
          <a:prstGeom prst="line">
            <a:avLst/>
          </a:prstGeom>
          <a:noFill/>
          <a:ln w="28575">
            <a:solidFill>
              <a:schemeClr val="tx1"/>
            </a:solidFill>
            <a:round/>
            <a:tailEnd type="triangle" w="med" len="med"/>
          </a:ln>
        </p:spPr>
        <p:txBody>
          <a:bodyPr/>
          <a:lstStyle/>
          <a:p>
            <a:endParaRPr lang="zh-CN" altLang="en-US"/>
          </a:p>
        </p:txBody>
      </p:sp>
      <p:sp>
        <p:nvSpPr>
          <p:cNvPr id="21" name="Text Box 17"/>
          <p:cNvSpPr txBox="1">
            <a:spLocks noChangeArrowheads="1"/>
          </p:cNvSpPr>
          <p:nvPr/>
        </p:nvSpPr>
        <p:spPr bwMode="auto">
          <a:xfrm>
            <a:off x="6035824" y="2637061"/>
            <a:ext cx="1447800" cy="400110"/>
          </a:xfrm>
          <a:prstGeom prst="rect">
            <a:avLst/>
          </a:prstGeom>
          <a:noFill/>
          <a:ln w="9525">
            <a:noFill/>
            <a:miter lim="800000"/>
          </a:ln>
        </p:spPr>
        <p:txBody>
          <a:bodyPr>
            <a:spAutoFit/>
          </a:bodyPr>
          <a:lstStyle/>
          <a:p>
            <a:pPr eaLnBrk="1" hangingPunct="1">
              <a:spcBef>
                <a:spcPct val="50000"/>
              </a:spcBef>
            </a:pPr>
            <a:r>
              <a:rPr kumimoji="1" lang="en-US" altLang="zh-CN" dirty="0" smtClean="0">
                <a:latin typeface="Times New Roman" panose="02020603050405020304" pitchFamily="18" charset="0"/>
              </a:rPr>
              <a:t>receive(m</a:t>
            </a:r>
            <a:r>
              <a:rPr kumimoji="1" lang="en-US" altLang="zh-CN" dirty="0">
                <a:latin typeface="Times New Roman" panose="02020603050405020304" pitchFamily="18" charset="0"/>
              </a:rPr>
              <a:t>)</a:t>
            </a:r>
            <a:endParaRPr kumimoji="1" lang="en-US" altLang="zh-CN" dirty="0">
              <a:latin typeface="Times New Roman" panose="02020603050405020304" pitchFamily="18" charset="0"/>
            </a:endParaRPr>
          </a:p>
        </p:txBody>
      </p:sp>
      <p:sp>
        <p:nvSpPr>
          <p:cNvPr id="22" name="Text Box 18"/>
          <p:cNvSpPr txBox="1">
            <a:spLocks noChangeArrowheads="1"/>
          </p:cNvSpPr>
          <p:nvPr/>
        </p:nvSpPr>
        <p:spPr bwMode="auto">
          <a:xfrm>
            <a:off x="3495824" y="3471541"/>
            <a:ext cx="2592388" cy="461665"/>
          </a:xfrm>
          <a:prstGeom prst="rect">
            <a:avLst/>
          </a:prstGeom>
          <a:noFill/>
          <a:ln w="9525">
            <a:noFill/>
            <a:miter lim="800000"/>
          </a:ln>
        </p:spPr>
        <p:txBody>
          <a:bodyPr>
            <a:spAutoFit/>
          </a:bodyPr>
          <a:lstStyle/>
          <a:p>
            <a:pPr eaLnBrk="1" hangingPunct="1">
              <a:spcBef>
                <a:spcPct val="50000"/>
              </a:spcBef>
            </a:pPr>
            <a:r>
              <a:rPr kumimoji="1" lang="zh-CN" altLang="en-US" sz="2400" dirty="0">
                <a:latin typeface="宋体" panose="02010600030101010101" pitchFamily="2" charset="-122"/>
              </a:rPr>
              <a:t>邮箱通信结构</a:t>
            </a:r>
            <a:endParaRPr kumimoji="1" lang="zh-CN" altLang="en-US" sz="2400" dirty="0">
              <a:latin typeface="宋体" panose="02010600030101010101" pitchFamily="2" charset="-122"/>
            </a:endParaRPr>
          </a:p>
        </p:txBody>
      </p:sp>
      <p:sp>
        <p:nvSpPr>
          <p:cNvPr id="23" name="Line 11"/>
          <p:cNvSpPr>
            <a:spLocks noChangeShapeType="1"/>
          </p:cNvSpPr>
          <p:nvPr/>
        </p:nvSpPr>
        <p:spPr bwMode="auto">
          <a:xfrm>
            <a:off x="3567336" y="2709069"/>
            <a:ext cx="20960" cy="706760"/>
          </a:xfrm>
          <a:prstGeom prst="line">
            <a:avLst/>
          </a:prstGeom>
          <a:noFill/>
          <a:ln w="9525">
            <a:solidFill>
              <a:schemeClr val="tx1"/>
            </a:solidFill>
            <a:round/>
          </a:ln>
        </p:spPr>
        <p:txBody>
          <a:bodyPr/>
          <a:lstStyle/>
          <a:p>
            <a:endParaRPr lang="zh-CN" altLang="en-US"/>
          </a:p>
        </p:txBody>
      </p:sp>
      <p:sp>
        <p:nvSpPr>
          <p:cNvPr id="24" name="Line 11"/>
          <p:cNvSpPr>
            <a:spLocks noChangeShapeType="1"/>
          </p:cNvSpPr>
          <p:nvPr/>
        </p:nvSpPr>
        <p:spPr bwMode="auto">
          <a:xfrm>
            <a:off x="4338464" y="2709069"/>
            <a:ext cx="20960" cy="706760"/>
          </a:xfrm>
          <a:prstGeom prst="line">
            <a:avLst/>
          </a:prstGeom>
          <a:noFill/>
          <a:ln w="9525">
            <a:solidFill>
              <a:schemeClr val="tx1"/>
            </a:solidFill>
            <a:round/>
          </a:ln>
        </p:spPr>
        <p:txBody>
          <a:bodyPr/>
          <a:lstStyle/>
          <a:p>
            <a:endParaRPr lang="zh-CN" altLang="en-US"/>
          </a:p>
        </p:txBody>
      </p:sp>
      <p:sp>
        <p:nvSpPr>
          <p:cNvPr id="25" name="Text Box 19"/>
          <p:cNvSpPr txBox="1">
            <a:spLocks noChangeArrowheads="1"/>
          </p:cNvSpPr>
          <p:nvPr/>
        </p:nvSpPr>
        <p:spPr bwMode="auto">
          <a:xfrm>
            <a:off x="755576" y="4005212"/>
            <a:ext cx="8208912" cy="402291"/>
          </a:xfrm>
          <a:prstGeom prst="rect">
            <a:avLst/>
          </a:prstGeom>
          <a:noFill/>
          <a:ln w="9525">
            <a:noFill/>
            <a:miter lim="800000"/>
          </a:ln>
        </p:spPr>
        <p:txBody>
          <a:bodyPr wrap="square" lIns="90000" tIns="46800" rIns="90000" bIns="46800">
            <a:spAutoFit/>
          </a:bodyPr>
          <a:lstStyle/>
          <a:p>
            <a:pPr eaLnBrk="1" hangingPunct="1">
              <a:spcBef>
                <a:spcPct val="0"/>
              </a:spcBef>
            </a:pPr>
            <a:r>
              <a:rPr kumimoji="1" lang="zh-CN" altLang="en-US" dirty="0" smtClean="0">
                <a:solidFill>
                  <a:srgbClr val="0000FF"/>
                </a:solidFill>
                <a:latin typeface="Times New Roman" panose="02020603050405020304" pitchFamily="18" charset="0"/>
              </a:rPr>
              <a:t>信箱</a:t>
            </a:r>
            <a:r>
              <a:rPr kumimoji="1" lang="zh-CN" altLang="en-US" dirty="0">
                <a:solidFill>
                  <a:srgbClr val="0000FF"/>
                </a:solidFill>
                <a:latin typeface="Times New Roman" panose="02020603050405020304" pitchFamily="18" charset="0"/>
              </a:rPr>
              <a:t>头</a:t>
            </a:r>
            <a:r>
              <a:rPr kumimoji="1" lang="zh-CN" altLang="en-US" dirty="0" smtClean="0">
                <a:latin typeface="Times New Roman" panose="02020603050405020304" pitchFamily="18" charset="0"/>
              </a:rPr>
              <a:t>：信箱名、信箱</a:t>
            </a:r>
            <a:r>
              <a:rPr kumimoji="1" lang="zh-CN" altLang="en-US" dirty="0">
                <a:latin typeface="Times New Roman" panose="02020603050405020304" pitchFamily="18" charset="0"/>
              </a:rPr>
              <a:t>大小</a:t>
            </a:r>
            <a:r>
              <a:rPr kumimoji="1" lang="zh-CN" altLang="en-US" dirty="0" smtClean="0">
                <a:latin typeface="Times New Roman" panose="02020603050405020304" pitchFamily="18" charset="0"/>
              </a:rPr>
              <a:t>、创建者、存取信件指针、信件数量等</a:t>
            </a:r>
            <a:endParaRPr kumimoji="1" lang="zh-CN" altLang="en-US" dirty="0">
              <a:latin typeface="Times New Roman" panose="02020603050405020304" pitchFamily="18" charset="0"/>
            </a:endParaRPr>
          </a:p>
        </p:txBody>
      </p:sp>
      <p:sp>
        <p:nvSpPr>
          <p:cNvPr id="26" name="Text Box 20"/>
          <p:cNvSpPr txBox="1">
            <a:spLocks noChangeArrowheads="1"/>
          </p:cNvSpPr>
          <p:nvPr/>
        </p:nvSpPr>
        <p:spPr bwMode="auto">
          <a:xfrm>
            <a:off x="755576" y="4484118"/>
            <a:ext cx="2735262" cy="402291"/>
          </a:xfrm>
          <a:prstGeom prst="rect">
            <a:avLst/>
          </a:prstGeom>
          <a:noFill/>
          <a:ln w="9525">
            <a:noFill/>
            <a:miter lim="800000"/>
          </a:ln>
        </p:spPr>
        <p:txBody>
          <a:bodyPr lIns="90000" tIns="46800" rIns="90000" bIns="46800">
            <a:spAutoFit/>
          </a:bodyPr>
          <a:lstStyle/>
          <a:p>
            <a:pPr eaLnBrk="1" hangingPunct="1">
              <a:spcBef>
                <a:spcPct val="0"/>
              </a:spcBef>
            </a:pPr>
            <a:r>
              <a:rPr kumimoji="1" lang="zh-CN" altLang="en-US" dirty="0" smtClean="0">
                <a:solidFill>
                  <a:srgbClr val="0000FF"/>
                </a:solidFill>
                <a:latin typeface="Times New Roman" panose="02020603050405020304" pitchFamily="18" charset="0"/>
              </a:rPr>
              <a:t>信箱体</a:t>
            </a:r>
            <a:r>
              <a:rPr kumimoji="1" lang="zh-CN" altLang="en-US" b="0" dirty="0">
                <a:solidFill>
                  <a:srgbClr val="0000FF"/>
                </a:solidFill>
                <a:latin typeface="Times New Roman" panose="02020603050405020304" pitchFamily="18" charset="0"/>
              </a:rPr>
              <a:t>：</a:t>
            </a:r>
            <a:r>
              <a:rPr kumimoji="1" lang="zh-CN" altLang="en-US" dirty="0">
                <a:latin typeface="Times New Roman" panose="02020603050405020304" pitchFamily="18" charset="0"/>
              </a:rPr>
              <a:t>存放消息</a:t>
            </a:r>
            <a:endParaRPr kumimoji="1" lang="zh-CN" altLang="en-US" dirty="0">
              <a:latin typeface="Times New Roman" panose="02020603050405020304" pitchFamily="18" charset="0"/>
            </a:endParaRPr>
          </a:p>
        </p:txBody>
      </p:sp>
      <p:sp>
        <p:nvSpPr>
          <p:cNvPr id="27" name="TextBox 26"/>
          <p:cNvSpPr txBox="1"/>
          <p:nvPr/>
        </p:nvSpPr>
        <p:spPr>
          <a:xfrm>
            <a:off x="1619681" y="5477162"/>
            <a:ext cx="492443" cy="832159"/>
          </a:xfrm>
          <a:prstGeom prst="rect">
            <a:avLst/>
          </a:prstGeom>
          <a:noFill/>
        </p:spPr>
        <p:txBody>
          <a:bodyPr vert="eaVert" wrap="square" rtlCol="0">
            <a:spAutoFit/>
          </a:bodyPr>
          <a:lstStyle/>
          <a:p>
            <a:r>
              <a:rPr lang="zh-CN" altLang="en-US" dirty="0" smtClean="0">
                <a:solidFill>
                  <a:srgbClr val="0000FF"/>
                </a:solidFill>
              </a:rPr>
              <a:t>信箱</a:t>
            </a:r>
            <a:endParaRPr lang="zh-CN" altLang="en-US" dirty="0">
              <a:solidFill>
                <a:srgbClr val="0000FF"/>
              </a:solidFill>
            </a:endParaRPr>
          </a:p>
        </p:txBody>
      </p:sp>
      <p:cxnSp>
        <p:nvCxnSpPr>
          <p:cNvPr id="28" name="直接箭头连接符 27"/>
          <p:cNvCxnSpPr/>
          <p:nvPr/>
        </p:nvCxnSpPr>
        <p:spPr bwMode="auto">
          <a:xfrm>
            <a:off x="2051720" y="5773327"/>
            <a:ext cx="1512168" cy="0"/>
          </a:xfrm>
          <a:prstGeom prst="straightConnector1">
            <a:avLst/>
          </a:prstGeom>
          <a:noFill/>
          <a:ln w="28575">
            <a:solidFill>
              <a:schemeClr val="accent1">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 name="TextBox 28"/>
          <p:cNvSpPr txBox="1"/>
          <p:nvPr/>
        </p:nvSpPr>
        <p:spPr>
          <a:xfrm>
            <a:off x="2195736" y="5413288"/>
            <a:ext cx="1008112" cy="769441"/>
          </a:xfrm>
          <a:prstGeom prst="rect">
            <a:avLst/>
          </a:prstGeom>
          <a:noFill/>
        </p:spPr>
        <p:txBody>
          <a:bodyPr wrap="square" rtlCol="0">
            <a:spAutoFit/>
          </a:bodyPr>
          <a:lstStyle/>
          <a:p>
            <a:pPr algn="ctr"/>
            <a:r>
              <a:rPr lang="zh-CN" altLang="en-US" dirty="0" smtClean="0"/>
              <a:t>信箱</a:t>
            </a:r>
            <a:endParaRPr lang="en-US" altLang="zh-CN" dirty="0" smtClean="0"/>
          </a:p>
          <a:p>
            <a:pPr algn="ctr"/>
            <a:r>
              <a:rPr lang="zh-CN" altLang="en-US" dirty="0" smtClean="0"/>
              <a:t>创建者</a:t>
            </a:r>
            <a:endParaRPr lang="zh-CN" altLang="en-US" dirty="0"/>
          </a:p>
        </p:txBody>
      </p:sp>
      <p:sp>
        <p:nvSpPr>
          <p:cNvPr id="30" name="TextBox 29"/>
          <p:cNvSpPr txBox="1"/>
          <p:nvPr/>
        </p:nvSpPr>
        <p:spPr>
          <a:xfrm>
            <a:off x="4139952" y="4941168"/>
            <a:ext cx="3096344" cy="400110"/>
          </a:xfrm>
          <a:prstGeom prst="rect">
            <a:avLst/>
          </a:prstGeom>
          <a:solidFill>
            <a:schemeClr val="accent2">
              <a:lumMod val="60000"/>
              <a:lumOff val="40000"/>
            </a:schemeClr>
          </a:solidFill>
        </p:spPr>
        <p:txBody>
          <a:bodyPr wrap="square" rtlCol="0">
            <a:spAutoFit/>
          </a:bodyPr>
          <a:lstStyle/>
          <a:p>
            <a:r>
              <a:rPr lang="zh-CN" altLang="en-US" dirty="0" smtClean="0"/>
              <a:t>私用信箱：用户进程</a:t>
            </a:r>
            <a:endParaRPr lang="zh-CN" altLang="en-US" dirty="0"/>
          </a:p>
        </p:txBody>
      </p:sp>
      <p:sp>
        <p:nvSpPr>
          <p:cNvPr id="36" name="TextBox 35"/>
          <p:cNvSpPr txBox="1"/>
          <p:nvPr/>
        </p:nvSpPr>
        <p:spPr>
          <a:xfrm>
            <a:off x="4139952" y="5589240"/>
            <a:ext cx="3096344" cy="400110"/>
          </a:xfrm>
          <a:prstGeom prst="rect">
            <a:avLst/>
          </a:prstGeom>
          <a:solidFill>
            <a:schemeClr val="accent2">
              <a:lumMod val="60000"/>
              <a:lumOff val="40000"/>
            </a:schemeClr>
          </a:solidFill>
        </p:spPr>
        <p:txBody>
          <a:bodyPr wrap="square" rtlCol="0">
            <a:spAutoFit/>
          </a:bodyPr>
          <a:lstStyle/>
          <a:p>
            <a:r>
              <a:rPr lang="zh-CN" altLang="en-US" dirty="0" smtClean="0"/>
              <a:t>公用信箱：操作系统</a:t>
            </a:r>
            <a:endParaRPr lang="zh-CN" altLang="en-US" dirty="0"/>
          </a:p>
        </p:txBody>
      </p:sp>
      <p:sp>
        <p:nvSpPr>
          <p:cNvPr id="43" name="TextBox 42"/>
          <p:cNvSpPr txBox="1"/>
          <p:nvPr/>
        </p:nvSpPr>
        <p:spPr>
          <a:xfrm>
            <a:off x="4139952" y="6205373"/>
            <a:ext cx="3096344" cy="400110"/>
          </a:xfrm>
          <a:prstGeom prst="rect">
            <a:avLst/>
          </a:prstGeom>
          <a:solidFill>
            <a:schemeClr val="accent2">
              <a:lumMod val="60000"/>
              <a:lumOff val="40000"/>
            </a:schemeClr>
          </a:solidFill>
        </p:spPr>
        <p:txBody>
          <a:bodyPr wrap="square" rtlCol="0">
            <a:spAutoFit/>
          </a:bodyPr>
          <a:lstStyle/>
          <a:p>
            <a:r>
              <a:rPr lang="zh-CN" altLang="en-US" dirty="0" smtClean="0"/>
              <a:t>共享信箱：用户进程</a:t>
            </a:r>
            <a:endParaRPr lang="zh-CN" altLang="en-US" dirty="0"/>
          </a:p>
        </p:txBody>
      </p:sp>
      <p:sp>
        <p:nvSpPr>
          <p:cNvPr id="44" name="左大括号 43"/>
          <p:cNvSpPr/>
          <p:nvPr/>
        </p:nvSpPr>
        <p:spPr bwMode="auto">
          <a:xfrm>
            <a:off x="3563888" y="5053245"/>
            <a:ext cx="360040" cy="1440160"/>
          </a:xfrm>
          <a:prstGeom prst="leftBrace">
            <a:avLst/>
          </a:prstGeom>
          <a:noFill/>
          <a:ln w="28575">
            <a:solidFill>
              <a:schemeClr val="tx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ox(in)">
                                      <p:cBhvr>
                                        <p:cTn id="7" dur="500"/>
                                        <p:tgtEl>
                                          <p:spTgt spid="34"/>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checkerboard(across)">
                                      <p:cBhvr>
                                        <p:cTn id="11" dur="500"/>
                                        <p:tgtEl>
                                          <p:spTgt spid="14"/>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heckerboard(across)">
                                      <p:cBhvr>
                                        <p:cTn id="15" dur="500"/>
                                        <p:tgtEl>
                                          <p:spTgt spid="15"/>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heckerboard(across)">
                                      <p:cBhvr>
                                        <p:cTn id="19" dur="500"/>
                                        <p:tgtEl>
                                          <p:spTgt spid="16"/>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checkerboard(across)">
                                      <p:cBhvr>
                                        <p:cTn id="23" dur="500"/>
                                        <p:tgtEl>
                                          <p:spTgt spid="17"/>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checkerboard(across)">
                                      <p:cBhvr>
                                        <p:cTn id="27" dur="500"/>
                                        <p:tgtEl>
                                          <p:spTgt spid="18"/>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checkerboard(across)">
                                      <p:cBhvr>
                                        <p:cTn id="31" dur="500"/>
                                        <p:tgtEl>
                                          <p:spTgt spid="19"/>
                                        </p:tgtEl>
                                      </p:cBhvr>
                                    </p:animEffect>
                                  </p:childTnLst>
                                </p:cTn>
                              </p:par>
                            </p:childTnLst>
                          </p:cTn>
                        </p:par>
                        <p:par>
                          <p:cTn id="32" fill="hold">
                            <p:stCondLst>
                              <p:cond delay="3500"/>
                            </p:stCondLst>
                            <p:childTnLst>
                              <p:par>
                                <p:cTn id="33" presetID="5" presetClass="entr" presetSubtype="1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checkerboard(across)">
                                      <p:cBhvr>
                                        <p:cTn id="35" dur="500"/>
                                        <p:tgtEl>
                                          <p:spTgt spid="20"/>
                                        </p:tgtEl>
                                      </p:cBhvr>
                                    </p:animEffect>
                                  </p:childTnLst>
                                </p:cTn>
                              </p:par>
                            </p:childTnLst>
                          </p:cTn>
                        </p:par>
                        <p:par>
                          <p:cTn id="36" fill="hold">
                            <p:stCondLst>
                              <p:cond delay="4000"/>
                            </p:stCondLst>
                            <p:childTnLst>
                              <p:par>
                                <p:cTn id="37" presetID="5" presetClass="entr" presetSubtype="1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checkerboard(across)">
                                      <p:cBhvr>
                                        <p:cTn id="39" dur="500"/>
                                        <p:tgtEl>
                                          <p:spTgt spid="21"/>
                                        </p:tgtEl>
                                      </p:cBhvr>
                                    </p:animEffect>
                                  </p:childTnLst>
                                </p:cTn>
                              </p:par>
                            </p:childTnLst>
                          </p:cTn>
                        </p:par>
                        <p:par>
                          <p:cTn id="40" fill="hold">
                            <p:stCondLst>
                              <p:cond delay="4500"/>
                            </p:stCondLst>
                            <p:childTnLst>
                              <p:par>
                                <p:cTn id="41" presetID="5" presetClass="entr" presetSubtype="1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checkerboard(across)">
                                      <p:cBhvr>
                                        <p:cTn id="43" dur="500"/>
                                        <p:tgtEl>
                                          <p:spTgt spid="22"/>
                                        </p:tgtEl>
                                      </p:cBhvr>
                                    </p:animEffect>
                                  </p:childTnLst>
                                </p:cTn>
                              </p:par>
                            </p:childTnLst>
                          </p:cTn>
                        </p:par>
                        <p:par>
                          <p:cTn id="44" fill="hold">
                            <p:stCondLst>
                              <p:cond delay="5000"/>
                            </p:stCondLst>
                            <p:childTnLst>
                              <p:par>
                                <p:cTn id="45" presetID="5" presetClass="entr" presetSubtype="1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checkerboard(across)">
                                      <p:cBhvr>
                                        <p:cTn id="47" dur="500"/>
                                        <p:tgtEl>
                                          <p:spTgt spid="23"/>
                                        </p:tgtEl>
                                      </p:cBhvr>
                                    </p:animEffect>
                                  </p:childTnLst>
                                </p:cTn>
                              </p:par>
                            </p:childTnLst>
                          </p:cTn>
                        </p:par>
                        <p:par>
                          <p:cTn id="48" fill="hold">
                            <p:stCondLst>
                              <p:cond delay="5500"/>
                            </p:stCondLst>
                            <p:childTnLst>
                              <p:par>
                                <p:cTn id="49" presetID="5" presetClass="entr" presetSubtype="1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checkerboard(across)">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additive="base">
                                        <p:cTn id="56" dur="500" fill="hold"/>
                                        <p:tgtEl>
                                          <p:spTgt spid="25"/>
                                        </p:tgtEl>
                                        <p:attrNameLst>
                                          <p:attrName>ppt_x</p:attrName>
                                        </p:attrNameLst>
                                      </p:cBhvr>
                                      <p:tavLst>
                                        <p:tav tm="0">
                                          <p:val>
                                            <p:strVal val="0-#ppt_w/2"/>
                                          </p:val>
                                        </p:tav>
                                        <p:tav tm="100000">
                                          <p:val>
                                            <p:strVal val="#ppt_x"/>
                                          </p:val>
                                        </p:tav>
                                      </p:tavLst>
                                    </p:anim>
                                    <p:anim calcmode="lin" valueType="num">
                                      <p:cBhvr additive="base">
                                        <p:cTn id="57"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0-#ppt_w/2"/>
                                          </p:val>
                                        </p:tav>
                                        <p:tav tm="100000">
                                          <p:val>
                                            <p:strVal val="#ppt_x"/>
                                          </p:val>
                                        </p:tav>
                                      </p:tavLst>
                                    </p:anim>
                                    <p:anim calcmode="lin" valueType="num">
                                      <p:cBhvr additive="base">
                                        <p:cTn id="63"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box(in)">
                                      <p:cBhvr>
                                        <p:cTn id="68" dur="500"/>
                                        <p:tgtEl>
                                          <p:spTgt spid="27"/>
                                        </p:tgtEl>
                                      </p:cBhvr>
                                    </p:animEffect>
                                  </p:childTnLst>
                                </p:cTn>
                              </p:par>
                              <p:par>
                                <p:cTn id="69" presetID="4" presetClass="entr" presetSubtype="16"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box(in)">
                                      <p:cBhvr>
                                        <p:cTn id="71" dur="500"/>
                                        <p:tgtEl>
                                          <p:spTgt spid="28"/>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box(in)">
                                      <p:cBhvr>
                                        <p:cTn id="74" dur="5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box(in)">
                                      <p:cBhvr>
                                        <p:cTn id="79" dur="500"/>
                                        <p:tgtEl>
                                          <p:spTgt spid="30"/>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box(in)">
                                      <p:cBhvr>
                                        <p:cTn id="82" dur="500"/>
                                        <p:tgtEl>
                                          <p:spTgt spid="36"/>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box(in)">
                                      <p:cBhvr>
                                        <p:cTn id="85" dur="500"/>
                                        <p:tgtEl>
                                          <p:spTgt spid="43"/>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box(in)">
                                      <p:cBhvr>
                                        <p:cTn id="8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4" grpId="0" animBg="1" autoUpdateAnimBg="0"/>
      <p:bldP spid="16" grpId="0" animBg="1"/>
      <p:bldP spid="17" grpId="0" animBg="1"/>
      <p:bldP spid="18" grpId="0" animBg="1" autoUpdateAnimBg="0"/>
      <p:bldP spid="19" grpId="0" autoUpdateAnimBg="0"/>
      <p:bldP spid="20" grpId="0" animBg="1"/>
      <p:bldP spid="21" grpId="0" autoUpdateAnimBg="0"/>
      <p:bldP spid="22" grpId="0" autoUpdateAnimBg="0"/>
      <p:bldP spid="23" grpId="0" animBg="1"/>
      <p:bldP spid="24" grpId="0" animBg="1"/>
      <p:bldP spid="25" grpId="0" autoUpdateAnimBg="0"/>
      <p:bldP spid="26" grpId="0" autoUpdateAnimBg="0"/>
      <p:bldP spid="27" grpId="0"/>
      <p:bldP spid="29" grpId="0"/>
      <p:bldP spid="30" grpId="0" animBg="1"/>
      <p:bldP spid="36" grpId="0" animBg="1"/>
      <p:bldP spid="43" grpId="0" animBg="1"/>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Rectangle 8"/>
          <p:cNvSpPr>
            <a:spLocks noChangeArrowheads="1"/>
          </p:cNvSpPr>
          <p:nvPr/>
        </p:nvSpPr>
        <p:spPr bwMode="auto">
          <a:xfrm>
            <a:off x="2268686" y="188912"/>
            <a:ext cx="5327650" cy="588963"/>
          </a:xfrm>
          <a:prstGeom prst="rect">
            <a:avLst/>
          </a:prstGeom>
          <a:noFill/>
          <a:ln>
            <a:noFill/>
          </a:ln>
          <a:effectLst/>
        </p:spPr>
        <p:txBody>
          <a:bodyPr anchor="ctr"/>
          <a:lstStyle/>
          <a:p>
            <a:pPr>
              <a:spcBef>
                <a:spcPct val="0"/>
              </a:spcBef>
              <a:defRPr/>
            </a:pPr>
            <a:r>
              <a:rPr kumimoji="1" lang="en-US" altLang="zh-CN" sz="3200" dirty="0" smtClean="0">
                <a:solidFill>
                  <a:srgbClr val="0000FF"/>
                </a:solidFill>
              </a:rPr>
              <a:t>3.2.2</a:t>
            </a:r>
            <a:r>
              <a:rPr lang="en-US" altLang="zh-CN" sz="3200" dirty="0" smtClean="0">
                <a:solidFill>
                  <a:srgbClr val="0000FF"/>
                </a:solidFill>
                <a:effectLst>
                  <a:outerShdw blurRad="38100" dist="38100" dir="2700000" algn="tl">
                    <a:srgbClr val="C0C0C0"/>
                  </a:outerShdw>
                </a:effectLst>
                <a:latin typeface="+mn-ea"/>
                <a:ea typeface="+mn-ea"/>
              </a:rPr>
              <a:t> </a:t>
            </a:r>
            <a:r>
              <a:rPr lang="zh-CN" altLang="en-US" sz="3200" dirty="0" smtClean="0">
                <a:solidFill>
                  <a:srgbClr val="0000FF"/>
                </a:solidFill>
                <a:effectLst>
                  <a:outerShdw blurRad="38100" dist="38100" dir="2700000" algn="tl">
                    <a:srgbClr val="C0C0C0"/>
                  </a:outerShdw>
                </a:effectLst>
                <a:latin typeface="+mn-ea"/>
                <a:ea typeface="+mn-ea"/>
              </a:rPr>
              <a:t>进程状态及转换</a:t>
            </a:r>
            <a:endParaRPr lang="zh-CN" altLang="en-US" sz="3200" dirty="0">
              <a:solidFill>
                <a:srgbClr val="0000FF"/>
              </a:solidFill>
              <a:effectLst>
                <a:outerShdw blurRad="38100" dist="38100" dir="2700000" algn="tl">
                  <a:srgbClr val="C0C0C0"/>
                </a:outerShdw>
              </a:effectLst>
              <a:latin typeface="+mn-ea"/>
              <a:ea typeface="+mn-ea"/>
            </a:endParaRPr>
          </a:p>
        </p:txBody>
      </p:sp>
      <p:sp>
        <p:nvSpPr>
          <p:cNvPr id="27651" name="Rectangle 9"/>
          <p:cNvSpPr>
            <a:spLocks noChangeArrowheads="1"/>
          </p:cNvSpPr>
          <p:nvPr/>
        </p:nvSpPr>
        <p:spPr bwMode="auto">
          <a:xfrm>
            <a:off x="250825" y="868364"/>
            <a:ext cx="8497888" cy="523220"/>
          </a:xfrm>
          <a:prstGeom prst="rect">
            <a:avLst/>
          </a:prstGeom>
          <a:noFill/>
          <a:ln w="9525" algn="ctr">
            <a:noFill/>
            <a:miter lim="800000"/>
          </a:ln>
        </p:spPr>
        <p:txBody>
          <a:bodyPr>
            <a:spAutoFit/>
          </a:bodyPr>
          <a:lstStyle/>
          <a:p>
            <a:pPr eaLnBrk="1" hangingPunct="1">
              <a:spcBef>
                <a:spcPct val="0"/>
              </a:spcBef>
            </a:pPr>
            <a:r>
              <a:rPr kumimoji="1" lang="zh-CN" altLang="en-US" sz="2800" dirty="0" smtClean="0">
                <a:solidFill>
                  <a:srgbClr val="C00000"/>
                </a:solidFill>
                <a:latin typeface="Times New Roman" panose="02020603050405020304" pitchFamily="18" charset="0"/>
                <a:ea typeface="仿宋" panose="02010609060101010101" charset="-122"/>
              </a:rPr>
              <a:t>思考题：</a:t>
            </a:r>
            <a:r>
              <a:rPr kumimoji="1" lang="zh-CN" altLang="en-US" sz="2400" dirty="0">
                <a:latin typeface="Times New Roman" panose="02020603050405020304" pitchFamily="18" charset="0"/>
                <a:ea typeface="仿宋" panose="02010609060101010101" charset="-122"/>
              </a:rPr>
              <a:t>对下列</a:t>
            </a:r>
            <a:r>
              <a:rPr kumimoji="1" lang="zh-CN" altLang="en-US" sz="2400" dirty="0" smtClean="0">
                <a:latin typeface="Times New Roman" panose="02020603050405020304" pitchFamily="18" charset="0"/>
                <a:ea typeface="仿宋" panose="02010609060101010101" charset="-122"/>
              </a:rPr>
              <a:t>状态转换图</a:t>
            </a:r>
            <a:r>
              <a:rPr kumimoji="1" lang="zh-CN" altLang="en-US" sz="2400" dirty="0">
                <a:latin typeface="Times New Roman" panose="02020603050405020304" pitchFamily="18" charset="0"/>
                <a:ea typeface="仿宋" panose="02010609060101010101" charset="-122"/>
              </a:rPr>
              <a:t>，回答后面的问题。</a:t>
            </a:r>
            <a:endParaRPr kumimoji="1" lang="zh-CN" altLang="en-US" sz="2400" dirty="0">
              <a:latin typeface="Times New Roman" panose="02020603050405020304" pitchFamily="18" charset="0"/>
              <a:ea typeface="仿宋" panose="02010609060101010101" charset="-122"/>
            </a:endParaRPr>
          </a:p>
        </p:txBody>
      </p:sp>
      <p:grpSp>
        <p:nvGrpSpPr>
          <p:cNvPr id="2" name="Group 20"/>
          <p:cNvGrpSpPr/>
          <p:nvPr/>
        </p:nvGrpSpPr>
        <p:grpSpPr bwMode="auto">
          <a:xfrm>
            <a:off x="1264890" y="1737914"/>
            <a:ext cx="5467350" cy="2843214"/>
            <a:chOff x="936" y="1386"/>
            <a:chExt cx="3243" cy="1618"/>
          </a:xfrm>
        </p:grpSpPr>
        <p:sp>
          <p:nvSpPr>
            <p:cNvPr id="27654" name="Line 2"/>
            <p:cNvSpPr>
              <a:spLocks noChangeShapeType="1"/>
            </p:cNvSpPr>
            <p:nvPr/>
          </p:nvSpPr>
          <p:spPr bwMode="auto">
            <a:xfrm flipH="1">
              <a:off x="1641" y="1827"/>
              <a:ext cx="664" cy="736"/>
            </a:xfrm>
            <a:prstGeom prst="line">
              <a:avLst/>
            </a:prstGeom>
            <a:noFill/>
            <a:ln w="38100">
              <a:solidFill>
                <a:srgbClr val="CC3300"/>
              </a:solidFill>
              <a:round/>
              <a:tailEnd type="triangle" w="sm" len="med"/>
            </a:ln>
          </p:spPr>
          <p:txBody>
            <a:bodyPr anchor="ctr">
              <a:spAutoFit/>
            </a:bodyPr>
            <a:lstStyle/>
            <a:p>
              <a:endParaRPr lang="zh-CN" altLang="en-US"/>
            </a:p>
          </p:txBody>
        </p:sp>
        <p:sp>
          <p:nvSpPr>
            <p:cNvPr id="27655" name="Line 3"/>
            <p:cNvSpPr>
              <a:spLocks noChangeShapeType="1"/>
            </p:cNvSpPr>
            <p:nvPr/>
          </p:nvSpPr>
          <p:spPr bwMode="auto">
            <a:xfrm>
              <a:off x="2844" y="1746"/>
              <a:ext cx="800" cy="791"/>
            </a:xfrm>
            <a:prstGeom prst="line">
              <a:avLst/>
            </a:prstGeom>
            <a:noFill/>
            <a:ln w="38100">
              <a:solidFill>
                <a:schemeClr val="tx1"/>
              </a:solidFill>
              <a:round/>
              <a:tailEnd type="triangle" w="sm" len="med"/>
            </a:ln>
          </p:spPr>
          <p:txBody>
            <a:bodyPr anchor="ctr">
              <a:spAutoFit/>
            </a:bodyPr>
            <a:lstStyle/>
            <a:p>
              <a:endParaRPr lang="zh-CN" altLang="en-US"/>
            </a:p>
          </p:txBody>
        </p:sp>
        <p:sp>
          <p:nvSpPr>
            <p:cNvPr id="27656" name="Oval 8"/>
            <p:cNvSpPr>
              <a:spLocks noChangeArrowheads="1"/>
            </p:cNvSpPr>
            <p:nvPr/>
          </p:nvSpPr>
          <p:spPr bwMode="auto">
            <a:xfrm>
              <a:off x="2007" y="1386"/>
              <a:ext cx="1002" cy="460"/>
            </a:xfrm>
            <a:prstGeom prst="ellipse">
              <a:avLst/>
            </a:prstGeom>
            <a:solidFill>
              <a:srgbClr val="FFCCFF"/>
            </a:solidFill>
            <a:ln w="9525">
              <a:solidFill>
                <a:srgbClr val="000000"/>
              </a:solidFill>
              <a:round/>
            </a:ln>
          </p:spPr>
          <p:txBody>
            <a:bodyPr/>
            <a:lstStyle/>
            <a:p>
              <a:pPr algn="just">
                <a:spcBef>
                  <a:spcPct val="10000"/>
                </a:spcBef>
              </a:pPr>
              <a:r>
                <a:rPr kumimoji="1" lang="en-US" altLang="zh-CN" sz="1600" dirty="0">
                  <a:latin typeface="Times New Roman" panose="02020603050405020304" pitchFamily="18" charset="0"/>
                </a:rPr>
                <a:t>       </a:t>
              </a:r>
              <a:r>
                <a:rPr kumimoji="1" lang="zh-CN" altLang="en-US" dirty="0">
                  <a:latin typeface="Times New Roman" panose="02020603050405020304" pitchFamily="18" charset="0"/>
                </a:rPr>
                <a:t>运  行</a:t>
              </a:r>
              <a:endParaRPr kumimoji="1" lang="zh-CN" altLang="en-US" dirty="0">
                <a:latin typeface="Times New Roman" panose="02020603050405020304" pitchFamily="18" charset="0"/>
              </a:endParaRPr>
            </a:p>
          </p:txBody>
        </p:sp>
        <p:sp>
          <p:nvSpPr>
            <p:cNvPr id="27657" name="Line 9"/>
            <p:cNvSpPr>
              <a:spLocks noChangeShapeType="1"/>
            </p:cNvSpPr>
            <p:nvPr/>
          </p:nvSpPr>
          <p:spPr bwMode="auto">
            <a:xfrm flipH="1" flipV="1">
              <a:off x="1923" y="2783"/>
              <a:ext cx="1258" cy="9"/>
            </a:xfrm>
            <a:prstGeom prst="line">
              <a:avLst/>
            </a:prstGeom>
            <a:noFill/>
            <a:ln w="38100">
              <a:solidFill>
                <a:schemeClr val="tx1"/>
              </a:solidFill>
              <a:round/>
              <a:tailEnd type="triangle" w="sm" len="med"/>
            </a:ln>
          </p:spPr>
          <p:txBody>
            <a:bodyPr anchor="ctr">
              <a:spAutoFit/>
            </a:bodyPr>
            <a:lstStyle/>
            <a:p>
              <a:endParaRPr lang="zh-CN" altLang="en-US"/>
            </a:p>
          </p:txBody>
        </p:sp>
        <p:sp>
          <p:nvSpPr>
            <p:cNvPr id="27658" name="Line 10"/>
            <p:cNvSpPr>
              <a:spLocks noChangeShapeType="1"/>
            </p:cNvSpPr>
            <p:nvPr/>
          </p:nvSpPr>
          <p:spPr bwMode="auto">
            <a:xfrm flipV="1">
              <a:off x="1395" y="1759"/>
              <a:ext cx="713" cy="786"/>
            </a:xfrm>
            <a:prstGeom prst="line">
              <a:avLst/>
            </a:prstGeom>
            <a:noFill/>
            <a:ln w="38100">
              <a:solidFill>
                <a:schemeClr val="tx1"/>
              </a:solidFill>
              <a:round/>
              <a:tailEnd type="triangle" w="sm" len="med"/>
            </a:ln>
          </p:spPr>
          <p:txBody>
            <a:bodyPr anchor="ctr">
              <a:spAutoFit/>
            </a:bodyPr>
            <a:lstStyle/>
            <a:p>
              <a:endParaRPr lang="zh-CN" altLang="en-US"/>
            </a:p>
          </p:txBody>
        </p:sp>
        <p:sp>
          <p:nvSpPr>
            <p:cNvPr id="27659" name="Text Box 11"/>
            <p:cNvSpPr txBox="1">
              <a:spLocks noChangeArrowheads="1"/>
            </p:cNvSpPr>
            <p:nvPr/>
          </p:nvSpPr>
          <p:spPr bwMode="auto">
            <a:xfrm>
              <a:off x="3246" y="1950"/>
              <a:ext cx="276" cy="193"/>
            </a:xfrm>
            <a:prstGeom prst="rect">
              <a:avLst/>
            </a:prstGeom>
            <a:noFill/>
            <a:ln w="9525">
              <a:noFill/>
              <a:miter lim="800000"/>
            </a:ln>
          </p:spPr>
          <p:txBody>
            <a:bodyPr>
              <a:spAutoFit/>
            </a:bodyPr>
            <a:lstStyle/>
            <a:p>
              <a:r>
                <a:rPr kumimoji="1" lang="en-US" altLang="zh-CN" sz="1600">
                  <a:latin typeface="Times New Roman" panose="02020603050405020304" pitchFamily="18" charset="0"/>
                </a:rPr>
                <a:t>1</a:t>
              </a:r>
              <a:endParaRPr kumimoji="1" lang="en-US" altLang="zh-CN" sz="1600">
                <a:latin typeface="Times New Roman" panose="02020603050405020304" pitchFamily="18" charset="0"/>
              </a:endParaRPr>
            </a:p>
          </p:txBody>
        </p:sp>
        <p:sp>
          <p:nvSpPr>
            <p:cNvPr id="27660" name="Text Box 12"/>
            <p:cNvSpPr txBox="1">
              <a:spLocks noChangeArrowheads="1"/>
            </p:cNvSpPr>
            <p:nvPr/>
          </p:nvSpPr>
          <p:spPr bwMode="auto">
            <a:xfrm>
              <a:off x="2497" y="2809"/>
              <a:ext cx="260" cy="193"/>
            </a:xfrm>
            <a:prstGeom prst="rect">
              <a:avLst/>
            </a:prstGeom>
            <a:noFill/>
            <a:ln w="9525">
              <a:noFill/>
              <a:miter lim="800000"/>
            </a:ln>
          </p:spPr>
          <p:txBody>
            <a:bodyPr>
              <a:spAutoFit/>
            </a:bodyPr>
            <a:lstStyle/>
            <a:p>
              <a:r>
                <a:rPr kumimoji="1" lang="en-US" altLang="zh-CN" sz="1600">
                  <a:latin typeface="Times New Roman" panose="02020603050405020304" pitchFamily="18" charset="0"/>
                </a:rPr>
                <a:t>2</a:t>
              </a:r>
              <a:endParaRPr kumimoji="1" lang="en-US" altLang="zh-CN" sz="1600">
                <a:latin typeface="Times New Roman" panose="02020603050405020304" pitchFamily="18" charset="0"/>
              </a:endParaRPr>
            </a:p>
          </p:txBody>
        </p:sp>
        <p:sp>
          <p:nvSpPr>
            <p:cNvPr id="27661" name="Text Box 13"/>
            <p:cNvSpPr txBox="1">
              <a:spLocks noChangeArrowheads="1"/>
            </p:cNvSpPr>
            <p:nvPr/>
          </p:nvSpPr>
          <p:spPr bwMode="auto">
            <a:xfrm>
              <a:off x="1652" y="1901"/>
              <a:ext cx="269" cy="193"/>
            </a:xfrm>
            <a:prstGeom prst="rect">
              <a:avLst/>
            </a:prstGeom>
            <a:noFill/>
            <a:ln w="9525">
              <a:noFill/>
              <a:miter lim="800000"/>
            </a:ln>
          </p:spPr>
          <p:txBody>
            <a:bodyPr>
              <a:spAutoFit/>
            </a:bodyPr>
            <a:lstStyle/>
            <a:p>
              <a:r>
                <a:rPr kumimoji="1" lang="en-US" altLang="zh-CN" sz="1600">
                  <a:latin typeface="Times New Roman" panose="02020603050405020304" pitchFamily="18" charset="0"/>
                </a:rPr>
                <a:t>3</a:t>
              </a:r>
              <a:endParaRPr kumimoji="1" lang="en-US" altLang="zh-CN" sz="1600">
                <a:latin typeface="Times New Roman" panose="02020603050405020304" pitchFamily="18" charset="0"/>
              </a:endParaRPr>
            </a:p>
          </p:txBody>
        </p:sp>
        <p:sp>
          <p:nvSpPr>
            <p:cNvPr id="27662" name="Text Box 14"/>
            <p:cNvSpPr txBox="1">
              <a:spLocks noChangeArrowheads="1"/>
            </p:cNvSpPr>
            <p:nvPr/>
          </p:nvSpPr>
          <p:spPr bwMode="auto">
            <a:xfrm>
              <a:off x="2006" y="2134"/>
              <a:ext cx="306" cy="193"/>
            </a:xfrm>
            <a:prstGeom prst="rect">
              <a:avLst/>
            </a:prstGeom>
            <a:noFill/>
            <a:ln w="9525">
              <a:noFill/>
              <a:miter lim="800000"/>
            </a:ln>
          </p:spPr>
          <p:txBody>
            <a:bodyPr>
              <a:spAutoFit/>
            </a:bodyPr>
            <a:lstStyle/>
            <a:p>
              <a:r>
                <a:rPr kumimoji="1" lang="en-US" altLang="zh-CN" sz="1600">
                  <a:latin typeface="Times New Roman" panose="02020603050405020304" pitchFamily="18" charset="0"/>
                </a:rPr>
                <a:t>4</a:t>
              </a:r>
              <a:endParaRPr kumimoji="1" lang="en-US" altLang="zh-CN" sz="1600">
                <a:latin typeface="Times New Roman" panose="02020603050405020304" pitchFamily="18" charset="0"/>
              </a:endParaRPr>
            </a:p>
          </p:txBody>
        </p:sp>
        <p:sp>
          <p:nvSpPr>
            <p:cNvPr id="27663" name="Oval 16"/>
            <p:cNvSpPr>
              <a:spLocks noChangeArrowheads="1"/>
            </p:cNvSpPr>
            <p:nvPr/>
          </p:nvSpPr>
          <p:spPr bwMode="auto">
            <a:xfrm>
              <a:off x="3177" y="2544"/>
              <a:ext cx="1002" cy="460"/>
            </a:xfrm>
            <a:prstGeom prst="ellipse">
              <a:avLst/>
            </a:prstGeom>
            <a:solidFill>
              <a:srgbClr val="B2B2B2"/>
            </a:solidFill>
            <a:ln w="9525">
              <a:solidFill>
                <a:srgbClr val="000000"/>
              </a:solidFill>
              <a:round/>
            </a:ln>
          </p:spPr>
          <p:txBody>
            <a:bodyPr/>
            <a:lstStyle/>
            <a:p>
              <a:pPr algn="just">
                <a:spcBef>
                  <a:spcPct val="10000"/>
                </a:spcBef>
              </a:pPr>
              <a:r>
                <a:rPr kumimoji="1" lang="en-US" altLang="zh-CN" sz="1600" dirty="0">
                  <a:latin typeface="Times New Roman" panose="02020603050405020304" pitchFamily="18" charset="0"/>
                </a:rPr>
                <a:t>       </a:t>
              </a:r>
              <a:r>
                <a:rPr kumimoji="1" lang="zh-CN" altLang="en-US" dirty="0" smtClean="0">
                  <a:latin typeface="Times New Roman" panose="02020603050405020304" pitchFamily="18" charset="0"/>
                </a:rPr>
                <a:t>阻塞</a:t>
              </a:r>
              <a:endParaRPr kumimoji="1" lang="zh-CN" altLang="en-US" dirty="0">
                <a:latin typeface="Times New Roman" panose="02020603050405020304" pitchFamily="18" charset="0"/>
              </a:endParaRPr>
            </a:p>
          </p:txBody>
        </p:sp>
        <p:sp>
          <p:nvSpPr>
            <p:cNvPr id="27664" name="Oval 17"/>
            <p:cNvSpPr>
              <a:spLocks noChangeArrowheads="1"/>
            </p:cNvSpPr>
            <p:nvPr/>
          </p:nvSpPr>
          <p:spPr bwMode="auto">
            <a:xfrm>
              <a:off x="936" y="2544"/>
              <a:ext cx="1002" cy="460"/>
            </a:xfrm>
            <a:prstGeom prst="ellipse">
              <a:avLst/>
            </a:prstGeom>
            <a:solidFill>
              <a:srgbClr val="99FF99"/>
            </a:solidFill>
            <a:ln w="9525">
              <a:solidFill>
                <a:srgbClr val="000000"/>
              </a:solidFill>
              <a:round/>
            </a:ln>
          </p:spPr>
          <p:txBody>
            <a:bodyPr/>
            <a:lstStyle/>
            <a:p>
              <a:pPr algn="just">
                <a:spcBef>
                  <a:spcPct val="10000"/>
                </a:spcBef>
              </a:pPr>
              <a:r>
                <a:rPr kumimoji="1" lang="en-US" altLang="zh-CN" sz="1600" dirty="0">
                  <a:latin typeface="Times New Roman" panose="02020603050405020304" pitchFamily="18" charset="0"/>
                </a:rPr>
                <a:t>       </a:t>
              </a:r>
              <a:r>
                <a:rPr kumimoji="1" lang="zh-CN" altLang="en-US" dirty="0">
                  <a:latin typeface="Times New Roman" panose="02020603050405020304" pitchFamily="18" charset="0"/>
                </a:rPr>
                <a:t>就 绪</a:t>
              </a:r>
              <a:endParaRPr kumimoji="1" lang="zh-CN" altLang="en-US" dirty="0">
                <a:latin typeface="Times New Roman" panose="02020603050405020304" pitchFamily="18" charset="0"/>
              </a:endParaRPr>
            </a:p>
          </p:txBody>
        </p:sp>
      </p:grpSp>
      <p:sp>
        <p:nvSpPr>
          <p:cNvPr id="35" name="Text Box 18"/>
          <p:cNvSpPr txBox="1">
            <a:spLocks noChangeArrowheads="1"/>
          </p:cNvSpPr>
          <p:nvPr/>
        </p:nvSpPr>
        <p:spPr bwMode="auto">
          <a:xfrm>
            <a:off x="180280" y="5077633"/>
            <a:ext cx="8712200" cy="1015663"/>
          </a:xfrm>
          <a:prstGeom prst="rect">
            <a:avLst/>
          </a:prstGeom>
          <a:noFill/>
          <a:ln w="9525">
            <a:noFill/>
            <a:miter lim="800000"/>
          </a:ln>
        </p:spPr>
        <p:txBody>
          <a:bodyPr>
            <a:spAutoFit/>
          </a:bodyPr>
          <a:lstStyle/>
          <a:p>
            <a:pPr>
              <a:spcBef>
                <a:spcPct val="50000"/>
              </a:spcBef>
            </a:pP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）变迁</a:t>
            </a: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的发生是否会引起变迁</a:t>
            </a:r>
            <a:r>
              <a:rPr kumimoji="1" lang="en-US" altLang="zh-CN" sz="2400" dirty="0">
                <a:latin typeface="Times New Roman" panose="02020603050405020304" pitchFamily="18" charset="0"/>
              </a:rPr>
              <a:t>3</a:t>
            </a:r>
            <a:r>
              <a:rPr kumimoji="1" lang="zh-CN" altLang="en-US" sz="2400" dirty="0">
                <a:latin typeface="Times New Roman" panose="02020603050405020304" pitchFamily="18" charset="0"/>
              </a:rPr>
              <a:t>的发生？需要什么条件？</a:t>
            </a:r>
            <a:endParaRPr kumimoji="1" lang="en-US" altLang="zh-CN" sz="2400" dirty="0">
              <a:latin typeface="Times New Roman" panose="02020603050405020304" pitchFamily="18" charset="0"/>
            </a:endParaRPr>
          </a:p>
          <a:p>
            <a:pPr>
              <a:spcBef>
                <a:spcPct val="50000"/>
              </a:spcBef>
            </a:pP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2</a:t>
            </a:r>
            <a:r>
              <a:rPr kumimoji="1" lang="zh-CN" altLang="en-US" sz="2400" dirty="0">
                <a:latin typeface="Times New Roman" panose="02020603050405020304" pitchFamily="18" charset="0"/>
              </a:rPr>
              <a:t>）变迁</a:t>
            </a:r>
            <a:r>
              <a:rPr kumimoji="1" lang="en-US" altLang="zh-CN" sz="2400" dirty="0">
                <a:latin typeface="Times New Roman" panose="02020603050405020304" pitchFamily="18" charset="0"/>
              </a:rPr>
              <a:t>4</a:t>
            </a:r>
            <a:r>
              <a:rPr kumimoji="1" lang="zh-CN" altLang="en-US" sz="2400" dirty="0">
                <a:latin typeface="Times New Roman" panose="02020603050405020304" pitchFamily="18" charset="0"/>
              </a:rPr>
              <a:t>的发生是否会引起变迁</a:t>
            </a:r>
            <a:r>
              <a:rPr kumimoji="1" lang="en-US" altLang="zh-CN" sz="2400" dirty="0">
                <a:latin typeface="Times New Roman" panose="02020603050405020304" pitchFamily="18" charset="0"/>
              </a:rPr>
              <a:t>3</a:t>
            </a:r>
            <a:r>
              <a:rPr kumimoji="1" lang="zh-CN" altLang="en-US" sz="2400" dirty="0">
                <a:latin typeface="Times New Roman" panose="02020603050405020304" pitchFamily="18" charset="0"/>
              </a:rPr>
              <a:t>的发生？</a:t>
            </a:r>
            <a:r>
              <a:rPr kumimoji="1" lang="zh-CN" altLang="en-US" sz="2400" dirty="0"/>
              <a:t>需要什么条件</a:t>
            </a:r>
            <a:r>
              <a:rPr kumimoji="1" lang="zh-CN" altLang="en-US" sz="2400" dirty="0" smtClean="0"/>
              <a:t>？</a:t>
            </a:r>
            <a:endParaRPr kumimoji="1" lang="en-US" altLang="zh-CN"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0-#ppt_w/2"/>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323528" y="1916832"/>
            <a:ext cx="8496944" cy="1477328"/>
          </a:xfrm>
          <a:prstGeom prst="rect">
            <a:avLst/>
          </a:prstGeom>
          <a:noFill/>
          <a:ln w="9525">
            <a:noFill/>
            <a:miter lim="800000"/>
          </a:ln>
        </p:spPr>
        <p:txBody>
          <a:bodyPr wrap="square">
            <a:spAutoFit/>
          </a:bodyPr>
          <a:lstStyle/>
          <a:p>
            <a:pPr eaLnBrk="1" hangingPunct="1">
              <a:lnSpc>
                <a:spcPct val="125000"/>
              </a:lnSpc>
              <a:spcBef>
                <a:spcPct val="0"/>
              </a:spcBef>
              <a:buFont typeface="Wingdings" panose="05000000000000000000" pitchFamily="2" charset="2"/>
              <a:buChar char="n"/>
            </a:pPr>
            <a:r>
              <a:rPr kumimoji="1" lang="en-US" altLang="zh-CN" sz="2400" dirty="0" smtClean="0">
                <a:solidFill>
                  <a:srgbClr val="7030A0"/>
                </a:solidFill>
                <a:latin typeface="Times New Roman" panose="02020603050405020304" pitchFamily="18" charset="0"/>
              </a:rPr>
              <a:t>  </a:t>
            </a:r>
            <a:r>
              <a:rPr kumimoji="1" lang="zh-CN" altLang="en-US" sz="2400" dirty="0">
                <a:solidFill>
                  <a:srgbClr val="7030A0"/>
                </a:solidFill>
                <a:latin typeface="Times New Roman" panose="02020603050405020304" pitchFamily="18" charset="0"/>
              </a:rPr>
              <a:t>管道通信概念：</a:t>
            </a:r>
            <a:endParaRPr kumimoji="1" lang="en-US" altLang="zh-CN" sz="2400" dirty="0">
              <a:solidFill>
                <a:srgbClr val="7030A0"/>
              </a:solidFill>
              <a:latin typeface="Times New Roman" panose="02020603050405020304" pitchFamily="18" charset="0"/>
            </a:endParaRPr>
          </a:p>
          <a:p>
            <a:pPr eaLnBrk="1" hangingPunct="1">
              <a:lnSpc>
                <a:spcPct val="125000"/>
              </a:lnSpc>
              <a:spcBef>
                <a:spcPct val="0"/>
              </a:spcBef>
            </a:pPr>
            <a:r>
              <a:rPr kumimoji="1" lang="zh-CN" altLang="en-US" sz="2400" dirty="0">
                <a:solidFill>
                  <a:srgbClr val="008AF2"/>
                </a:solidFill>
                <a:latin typeface="Times New Roman" panose="02020603050405020304" pitchFamily="18" charset="0"/>
              </a:rPr>
              <a:t>管道：</a:t>
            </a:r>
            <a:r>
              <a:rPr kumimoji="1" lang="zh-CN" altLang="en-US" sz="2400" dirty="0">
                <a:latin typeface="Times New Roman" panose="02020603050405020304" pitchFamily="18" charset="0"/>
              </a:rPr>
              <a:t>用于连接一</a:t>
            </a:r>
            <a:r>
              <a:rPr kumimoji="1" lang="zh-CN" altLang="en-US" sz="2400" dirty="0" smtClean="0">
                <a:latin typeface="Times New Roman" panose="02020603050405020304" pitchFamily="18" charset="0"/>
              </a:rPr>
              <a:t>个发送进程</a:t>
            </a:r>
            <a:r>
              <a:rPr kumimoji="1" lang="zh-CN" altLang="en-US" sz="2400" dirty="0">
                <a:latin typeface="Times New Roman" panose="02020603050405020304" pitchFamily="18" charset="0"/>
              </a:rPr>
              <a:t>和一</a:t>
            </a:r>
            <a:r>
              <a:rPr kumimoji="1" lang="zh-CN" altLang="en-US" sz="2400" dirty="0" smtClean="0">
                <a:latin typeface="Times New Roman" panose="02020603050405020304" pitchFamily="18" charset="0"/>
              </a:rPr>
              <a:t>个接收进程</a:t>
            </a:r>
            <a:r>
              <a:rPr kumimoji="1" lang="zh-CN" altLang="en-US" sz="2400" dirty="0">
                <a:latin typeface="Times New Roman" panose="02020603050405020304" pitchFamily="18" charset="0"/>
              </a:rPr>
              <a:t>，以实现它们之间通信的</a:t>
            </a:r>
            <a:r>
              <a:rPr kumimoji="1" lang="zh-CN" altLang="en-US" sz="2400" dirty="0">
                <a:solidFill>
                  <a:schemeClr val="accent1"/>
                </a:solidFill>
                <a:latin typeface="Times New Roman" panose="02020603050405020304" pitchFamily="18" charset="0"/>
              </a:rPr>
              <a:t>共享文件</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pipe</a:t>
            </a:r>
            <a:r>
              <a:rPr kumimoji="1" lang="zh-CN" altLang="en-US" sz="2400" dirty="0">
                <a:latin typeface="Times New Roman" panose="02020603050405020304" pitchFamily="18" charset="0"/>
              </a:rPr>
              <a:t>文件，又称为</a:t>
            </a:r>
            <a:r>
              <a:rPr kumimoji="1" lang="en-US" altLang="zh-CN" sz="2400" dirty="0">
                <a:latin typeface="Times New Roman" panose="02020603050405020304" pitchFamily="18" charset="0"/>
              </a:rPr>
              <a:t>FIFO</a:t>
            </a:r>
            <a:r>
              <a:rPr kumimoji="1" lang="zh-CN" altLang="en-US" sz="2400" dirty="0">
                <a:latin typeface="Times New Roman" panose="02020603050405020304" pitchFamily="18" charset="0"/>
              </a:rPr>
              <a:t>文件）         </a:t>
            </a:r>
            <a:endParaRPr kumimoji="1" lang="zh-CN" altLang="en-US" sz="2400" dirty="0">
              <a:solidFill>
                <a:schemeClr val="hlink"/>
              </a:solidFill>
              <a:latin typeface="Times New Roman" panose="02020603050405020304" pitchFamily="18" charset="0"/>
            </a:endParaRPr>
          </a:p>
        </p:txBody>
      </p:sp>
      <p:sp>
        <p:nvSpPr>
          <p:cNvPr id="227337" name="Text Box 9"/>
          <p:cNvSpPr txBox="1">
            <a:spLocks noChangeArrowheads="1"/>
          </p:cNvSpPr>
          <p:nvPr/>
        </p:nvSpPr>
        <p:spPr bwMode="auto">
          <a:xfrm>
            <a:off x="394470" y="3429001"/>
            <a:ext cx="8281987" cy="1015663"/>
          </a:xfrm>
          <a:prstGeom prst="rect">
            <a:avLst/>
          </a:prstGeom>
          <a:noFill/>
          <a:ln>
            <a:noFill/>
          </a:ln>
          <a:effectLst/>
        </p:spPr>
        <p:txBody>
          <a:bodyPr>
            <a:spAutoFit/>
          </a:bodyPr>
          <a:lstStyle>
            <a:lvl1pPr>
              <a:defRPr sz="2000" b="1">
                <a:solidFill>
                  <a:schemeClr val="tx1"/>
                </a:solidFill>
                <a:latin typeface="Arial" panose="020B0604020202020204" pitchFamily="34" charset="0"/>
                <a:ea typeface="宋体" panose="02010600030101010101" pitchFamily="2" charset="-122"/>
              </a:defRPr>
            </a:lvl1pPr>
            <a:lvl2pPr marL="742950" indent="-285750">
              <a:defRPr sz="2000" b="1">
                <a:solidFill>
                  <a:schemeClr val="tx1"/>
                </a:solidFill>
                <a:latin typeface="Arial" panose="020B0604020202020204" pitchFamily="34" charset="0"/>
                <a:ea typeface="宋体" panose="02010600030101010101" pitchFamily="2" charset="-122"/>
              </a:defRPr>
            </a:lvl2pPr>
            <a:lvl3pPr marL="1143000" indent="-228600">
              <a:defRPr sz="2000" b="1">
                <a:solidFill>
                  <a:schemeClr val="tx1"/>
                </a:solidFill>
                <a:latin typeface="Arial" panose="020B0604020202020204" pitchFamily="34" charset="0"/>
                <a:ea typeface="宋体" panose="02010600030101010101" pitchFamily="2" charset="-122"/>
              </a:defRPr>
            </a:lvl3pPr>
            <a:lvl4pPr marL="1600200" indent="-228600">
              <a:defRPr sz="2000" b="1">
                <a:solidFill>
                  <a:schemeClr val="tx1"/>
                </a:solidFill>
                <a:latin typeface="Arial" panose="020B0604020202020204" pitchFamily="34" charset="0"/>
                <a:ea typeface="宋体" panose="02010600030101010101" pitchFamily="2" charset="-122"/>
              </a:defRPr>
            </a:lvl4pPr>
            <a:lvl5pPr marL="2057400" indent="-22860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defRPr/>
            </a:pPr>
            <a:r>
              <a:rPr kumimoji="1" lang="en-US" altLang="zh-CN" sz="2400" dirty="0" smtClean="0">
                <a:solidFill>
                  <a:srgbClr val="008AF2"/>
                </a:solidFill>
                <a:latin typeface="+mn-ea"/>
                <a:ea typeface="+mn-ea"/>
              </a:rPr>
              <a:t>FIFO</a:t>
            </a:r>
            <a:r>
              <a:rPr kumimoji="1" lang="zh-CN" altLang="en-US" sz="2400" dirty="0" smtClean="0">
                <a:solidFill>
                  <a:srgbClr val="008AF2"/>
                </a:solidFill>
                <a:latin typeface="+mn-ea"/>
                <a:ea typeface="+mn-ea"/>
              </a:rPr>
              <a:t>文件的写入和读出 ：</a:t>
            </a:r>
            <a:r>
              <a:rPr kumimoji="1" lang="zh-CN" altLang="en-US" sz="2400" dirty="0" smtClean="0">
                <a:latin typeface="+mn-ea"/>
                <a:ea typeface="+mn-ea"/>
              </a:rPr>
              <a:t>严格遵循先进先出 ，不支持文件定位操作。</a:t>
            </a:r>
            <a:endParaRPr kumimoji="1" lang="zh-CN" altLang="en-US" sz="2400" dirty="0" smtClean="0">
              <a:latin typeface="+mn-ea"/>
              <a:ea typeface="+mn-ea"/>
            </a:endParaRPr>
          </a:p>
        </p:txBody>
      </p:sp>
      <p:grpSp>
        <p:nvGrpSpPr>
          <p:cNvPr id="2" name="Group 10"/>
          <p:cNvGrpSpPr/>
          <p:nvPr/>
        </p:nvGrpSpPr>
        <p:grpSpPr bwMode="auto">
          <a:xfrm>
            <a:off x="1402533" y="4684713"/>
            <a:ext cx="4818063" cy="733425"/>
            <a:chOff x="1090" y="2612"/>
            <a:chExt cx="3035" cy="462"/>
          </a:xfrm>
        </p:grpSpPr>
        <p:sp>
          <p:nvSpPr>
            <p:cNvPr id="227339" name="AutoShape 11"/>
            <p:cNvSpPr>
              <a:spLocks noChangeArrowheads="1"/>
            </p:cNvSpPr>
            <p:nvPr/>
          </p:nvSpPr>
          <p:spPr bwMode="auto">
            <a:xfrm rot="-5400000">
              <a:off x="2468" y="2196"/>
              <a:ext cx="384" cy="1372"/>
            </a:xfrm>
            <a:prstGeom prst="can">
              <a:avLst>
                <a:gd name="adj" fmla="val 36970"/>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a:noFill/>
            </a:ln>
            <a:effectLst/>
          </p:spPr>
          <p:txBody>
            <a:bodyPr wrap="none" anchor="ctr"/>
            <a:lstStyle/>
            <a:p>
              <a:pPr>
                <a:defRPr/>
              </a:pPr>
              <a:endParaRPr lang="zh-CN" altLang="en-US"/>
            </a:p>
          </p:txBody>
        </p:sp>
        <p:sp>
          <p:nvSpPr>
            <p:cNvPr id="96264" name="Line 12"/>
            <p:cNvSpPr>
              <a:spLocks noChangeShapeType="1"/>
            </p:cNvSpPr>
            <p:nvPr/>
          </p:nvSpPr>
          <p:spPr bwMode="auto">
            <a:xfrm>
              <a:off x="1254" y="2882"/>
              <a:ext cx="768" cy="0"/>
            </a:xfrm>
            <a:prstGeom prst="line">
              <a:avLst/>
            </a:prstGeom>
            <a:noFill/>
            <a:ln w="9525">
              <a:solidFill>
                <a:schemeClr val="tx1"/>
              </a:solidFill>
              <a:round/>
              <a:tailEnd type="triangle" w="med" len="med"/>
            </a:ln>
          </p:spPr>
          <p:txBody>
            <a:bodyPr/>
            <a:lstStyle/>
            <a:p>
              <a:endParaRPr lang="zh-CN" altLang="en-US"/>
            </a:p>
          </p:txBody>
        </p:sp>
        <p:sp>
          <p:nvSpPr>
            <p:cNvPr id="96265" name="Line 13"/>
            <p:cNvSpPr>
              <a:spLocks noChangeShapeType="1"/>
            </p:cNvSpPr>
            <p:nvPr/>
          </p:nvSpPr>
          <p:spPr bwMode="auto">
            <a:xfrm>
              <a:off x="3346" y="2882"/>
              <a:ext cx="720" cy="0"/>
            </a:xfrm>
            <a:prstGeom prst="line">
              <a:avLst/>
            </a:prstGeom>
            <a:noFill/>
            <a:ln w="9525">
              <a:solidFill>
                <a:schemeClr val="tx1"/>
              </a:solidFill>
              <a:round/>
              <a:tailEnd type="triangle" w="med" len="med"/>
            </a:ln>
          </p:spPr>
          <p:txBody>
            <a:bodyPr/>
            <a:lstStyle/>
            <a:p>
              <a:endParaRPr lang="zh-CN" altLang="en-US"/>
            </a:p>
          </p:txBody>
        </p:sp>
        <p:sp>
          <p:nvSpPr>
            <p:cNvPr id="96266" name="Text Box 14"/>
            <p:cNvSpPr txBox="1">
              <a:spLocks noChangeArrowheads="1"/>
            </p:cNvSpPr>
            <p:nvPr/>
          </p:nvSpPr>
          <p:spPr bwMode="auto">
            <a:xfrm>
              <a:off x="3278" y="2637"/>
              <a:ext cx="847" cy="252"/>
            </a:xfrm>
            <a:prstGeom prst="rect">
              <a:avLst/>
            </a:prstGeom>
            <a:noFill/>
            <a:ln w="9525">
              <a:noFill/>
              <a:miter lim="800000"/>
            </a:ln>
          </p:spPr>
          <p:txBody>
            <a:bodyPr wrap="none">
              <a:spAutoFit/>
            </a:bodyPr>
            <a:lstStyle/>
            <a:p>
              <a:pPr eaLnBrk="1" hangingPunct="1">
                <a:spcBef>
                  <a:spcPct val="0"/>
                </a:spcBef>
              </a:pPr>
              <a:r>
                <a:rPr kumimoji="1" lang="zh-CN" altLang="en-US" dirty="0">
                  <a:latin typeface="Times New Roman" panose="02020603050405020304" pitchFamily="18" charset="0"/>
                  <a:ea typeface="仿宋" panose="02010609060101010101" charset="-122"/>
                </a:rPr>
                <a:t>进程2读出</a:t>
              </a:r>
              <a:endParaRPr kumimoji="1" lang="zh-CN" altLang="en-US" dirty="0">
                <a:latin typeface="Times New Roman" panose="02020603050405020304" pitchFamily="18" charset="0"/>
                <a:ea typeface="仿宋" panose="02010609060101010101" charset="-122"/>
              </a:endParaRPr>
            </a:p>
          </p:txBody>
        </p:sp>
        <p:sp>
          <p:nvSpPr>
            <p:cNvPr id="96267" name="Text Box 15"/>
            <p:cNvSpPr txBox="1">
              <a:spLocks noChangeArrowheads="1"/>
            </p:cNvSpPr>
            <p:nvPr/>
          </p:nvSpPr>
          <p:spPr bwMode="auto">
            <a:xfrm>
              <a:off x="1090" y="2612"/>
              <a:ext cx="847" cy="252"/>
            </a:xfrm>
            <a:prstGeom prst="rect">
              <a:avLst/>
            </a:prstGeom>
            <a:noFill/>
            <a:ln w="9525">
              <a:noFill/>
              <a:miter lim="800000"/>
            </a:ln>
          </p:spPr>
          <p:txBody>
            <a:bodyPr wrap="none">
              <a:spAutoFit/>
            </a:bodyPr>
            <a:lstStyle/>
            <a:p>
              <a:pPr eaLnBrk="1" hangingPunct="1">
                <a:spcBef>
                  <a:spcPct val="0"/>
                </a:spcBef>
              </a:pPr>
              <a:r>
                <a:rPr kumimoji="1" lang="zh-CN" altLang="en-US" dirty="0">
                  <a:latin typeface="Times New Roman" panose="02020603050405020304" pitchFamily="18" charset="0"/>
                  <a:ea typeface="仿宋" panose="02010609060101010101" charset="-122"/>
                </a:rPr>
                <a:t>进程1写入</a:t>
              </a:r>
              <a:endParaRPr kumimoji="1" lang="zh-CN" altLang="en-US" dirty="0">
                <a:latin typeface="Times New Roman" panose="02020603050405020304" pitchFamily="18" charset="0"/>
                <a:ea typeface="仿宋" panose="02010609060101010101" charset="-122"/>
              </a:endParaRPr>
            </a:p>
          </p:txBody>
        </p:sp>
      </p:grpSp>
      <p:sp>
        <p:nvSpPr>
          <p:cNvPr id="12" name="Rectangle 2"/>
          <p:cNvSpPr>
            <a:spLocks noChangeArrowheads="1"/>
          </p:cNvSpPr>
          <p:nvPr/>
        </p:nvSpPr>
        <p:spPr bwMode="auto">
          <a:xfrm>
            <a:off x="2544889" y="-27384"/>
            <a:ext cx="3755305" cy="78263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3.6 </a:t>
            </a:r>
            <a:r>
              <a:rPr lang="zh-CN" altLang="en-US" sz="4000" dirty="0">
                <a:solidFill>
                  <a:srgbClr val="FF0000"/>
                </a:solidFill>
                <a:latin typeface="黑体" panose="02010609060101010101" pitchFamily="49" charset="-122"/>
                <a:ea typeface="黑体" panose="02010609060101010101" pitchFamily="49" charset="-122"/>
              </a:rPr>
              <a:t>进程通信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3" name="Rectangle 4"/>
          <p:cNvSpPr>
            <a:spLocks noChangeArrowheads="1"/>
          </p:cNvSpPr>
          <p:nvPr/>
        </p:nvSpPr>
        <p:spPr bwMode="auto">
          <a:xfrm>
            <a:off x="179389" y="692696"/>
            <a:ext cx="5112692"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3.6.1 </a:t>
            </a:r>
            <a:r>
              <a:rPr lang="zh-CN" altLang="en-US" sz="3200" dirty="0" smtClean="0">
                <a:solidFill>
                  <a:srgbClr val="0000FF"/>
                </a:solidFill>
                <a:ea typeface="仿宋" panose="02010609060101010101" charset="-122"/>
              </a:rPr>
              <a:t>进程通信类型</a:t>
            </a:r>
            <a:endParaRPr lang="en-US" altLang="zh-CN" sz="3200" dirty="0">
              <a:solidFill>
                <a:srgbClr val="0000FF"/>
              </a:solidFill>
              <a:ea typeface="仿宋" panose="02010609060101010101" charset="-122"/>
            </a:endParaRPr>
          </a:p>
        </p:txBody>
      </p:sp>
      <p:sp>
        <p:nvSpPr>
          <p:cNvPr id="14" name="Rectangle 3" descr="Large confetti"/>
          <p:cNvSpPr>
            <a:spLocks noChangeArrowheads="1"/>
          </p:cNvSpPr>
          <p:nvPr/>
        </p:nvSpPr>
        <p:spPr bwMode="auto">
          <a:xfrm>
            <a:off x="323528" y="1412778"/>
            <a:ext cx="4104456" cy="494159"/>
          </a:xfrm>
          <a:prstGeom prst="rect">
            <a:avLst/>
          </a:prstGeom>
          <a:noFill/>
          <a:ln w="9525">
            <a:noFill/>
            <a:miter lim="800000"/>
          </a:ln>
        </p:spPr>
        <p:txBody>
          <a:bodyPr anchor="b"/>
          <a:lstStyle/>
          <a:p>
            <a:pPr>
              <a:spcBef>
                <a:spcPct val="0"/>
              </a:spcBef>
            </a:pPr>
            <a:r>
              <a:rPr lang="en-US" altLang="zh-CN" sz="2800" dirty="0" smtClean="0">
                <a:solidFill>
                  <a:srgbClr val="C00000"/>
                </a:solidFill>
                <a:latin typeface="仿宋" panose="02010609060101010101" charset="-122"/>
                <a:ea typeface="仿宋" panose="02010609060101010101" charset="-122"/>
              </a:rPr>
              <a:t>3.</a:t>
            </a:r>
            <a:r>
              <a:rPr lang="zh-CN" altLang="en-US" sz="2800" dirty="0" smtClean="0">
                <a:solidFill>
                  <a:srgbClr val="C00000"/>
                </a:solidFill>
                <a:latin typeface="+mn-ea"/>
              </a:rPr>
              <a:t>管道（</a:t>
            </a:r>
            <a:r>
              <a:rPr lang="en-US" altLang="zh-CN" sz="2800" dirty="0" smtClean="0">
                <a:solidFill>
                  <a:srgbClr val="C00000"/>
                </a:solidFill>
                <a:latin typeface="+mn-ea"/>
              </a:rPr>
              <a:t>pipe</a:t>
            </a:r>
            <a:r>
              <a:rPr lang="zh-CN" altLang="en-US" sz="2800" dirty="0" smtClean="0">
                <a:solidFill>
                  <a:srgbClr val="C00000"/>
                </a:solidFill>
                <a:latin typeface="+mn-ea"/>
              </a:rPr>
              <a:t>）</a:t>
            </a:r>
            <a:r>
              <a:rPr lang="zh-CN" altLang="en-US" sz="2800" dirty="0" smtClean="0">
                <a:solidFill>
                  <a:srgbClr val="C00000"/>
                </a:solidFill>
                <a:latin typeface="仿宋" panose="02010609060101010101" charset="-122"/>
                <a:ea typeface="仿宋" panose="02010609060101010101" charset="-122"/>
              </a:rPr>
              <a:t>通信</a:t>
            </a:r>
            <a:endParaRPr lang="zh-CN" altLang="en-US" sz="2800" dirty="0">
              <a:solidFill>
                <a:srgbClr val="C00000"/>
              </a:solidFill>
              <a:latin typeface="仿宋" panose="02010609060101010101" charset="-122"/>
              <a:ea typeface="仿宋" panose="02010609060101010101" charset="-122"/>
            </a:endParaRPr>
          </a:p>
        </p:txBody>
      </p:sp>
      <p:sp>
        <p:nvSpPr>
          <p:cNvPr id="15" name="Text Box 15"/>
          <p:cNvSpPr txBox="1">
            <a:spLocks noChangeArrowheads="1"/>
          </p:cNvSpPr>
          <p:nvPr/>
        </p:nvSpPr>
        <p:spPr bwMode="auto">
          <a:xfrm>
            <a:off x="1701309" y="5085184"/>
            <a:ext cx="710451" cy="400110"/>
          </a:xfrm>
          <a:prstGeom prst="rect">
            <a:avLst/>
          </a:prstGeom>
          <a:noFill/>
          <a:ln w="9525">
            <a:noFill/>
            <a:miter lim="800000"/>
          </a:ln>
        </p:spPr>
        <p:txBody>
          <a:bodyPr wrap="none">
            <a:spAutoFit/>
          </a:bodyPr>
          <a:lstStyle/>
          <a:p>
            <a:pPr eaLnBrk="1" hangingPunct="1">
              <a:spcBef>
                <a:spcPct val="0"/>
              </a:spcBef>
            </a:pPr>
            <a:r>
              <a:rPr kumimoji="1" lang="en-US" altLang="zh-CN" dirty="0" err="1" smtClean="0">
                <a:latin typeface="Times New Roman" panose="02020603050405020304" pitchFamily="18" charset="0"/>
                <a:ea typeface="仿宋" panose="02010609060101010101" charset="-122"/>
              </a:rPr>
              <a:t>fd</a:t>
            </a:r>
            <a:r>
              <a:rPr kumimoji="1" lang="en-US" altLang="zh-CN" dirty="0" smtClean="0">
                <a:latin typeface="Times New Roman" panose="02020603050405020304" pitchFamily="18" charset="0"/>
                <a:ea typeface="仿宋" panose="02010609060101010101" charset="-122"/>
              </a:rPr>
              <a:t>[1]</a:t>
            </a:r>
            <a:endParaRPr kumimoji="1" lang="zh-CN" altLang="en-US" dirty="0">
              <a:latin typeface="Times New Roman" panose="02020603050405020304" pitchFamily="18" charset="0"/>
              <a:ea typeface="仿宋" panose="02010609060101010101" charset="-122"/>
            </a:endParaRPr>
          </a:p>
        </p:txBody>
      </p:sp>
      <p:sp>
        <p:nvSpPr>
          <p:cNvPr id="16" name="Text Box 15"/>
          <p:cNvSpPr txBox="1">
            <a:spLocks noChangeArrowheads="1"/>
          </p:cNvSpPr>
          <p:nvPr/>
        </p:nvSpPr>
        <p:spPr bwMode="auto">
          <a:xfrm>
            <a:off x="5148064" y="5085184"/>
            <a:ext cx="710451" cy="400110"/>
          </a:xfrm>
          <a:prstGeom prst="rect">
            <a:avLst/>
          </a:prstGeom>
          <a:noFill/>
          <a:ln w="9525">
            <a:noFill/>
            <a:miter lim="800000"/>
          </a:ln>
        </p:spPr>
        <p:txBody>
          <a:bodyPr wrap="none">
            <a:spAutoFit/>
          </a:bodyPr>
          <a:lstStyle/>
          <a:p>
            <a:pPr eaLnBrk="1" hangingPunct="1">
              <a:spcBef>
                <a:spcPct val="0"/>
              </a:spcBef>
            </a:pPr>
            <a:r>
              <a:rPr kumimoji="1" lang="en-US" altLang="zh-CN" dirty="0" err="1" smtClean="0">
                <a:latin typeface="Times New Roman" panose="02020603050405020304" pitchFamily="18" charset="0"/>
                <a:ea typeface="仿宋" panose="02010609060101010101" charset="-122"/>
              </a:rPr>
              <a:t>fd</a:t>
            </a:r>
            <a:r>
              <a:rPr kumimoji="1" lang="en-US" altLang="zh-CN" dirty="0" smtClean="0">
                <a:latin typeface="Times New Roman" panose="02020603050405020304" pitchFamily="18" charset="0"/>
                <a:ea typeface="仿宋" panose="02010609060101010101" charset="-122"/>
              </a:rPr>
              <a:t>[0]</a:t>
            </a:r>
            <a:endParaRPr kumimoji="1" lang="zh-CN" altLang="en-US" dirty="0">
              <a:latin typeface="Times New Roman" panose="02020603050405020304" pitchFamily="18" charset="0"/>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7330">
                                            <p:txEl>
                                              <p:pRg st="1" end="1"/>
                                            </p:txEl>
                                          </p:spTgt>
                                        </p:tgtEl>
                                        <p:attrNameLst>
                                          <p:attrName>style.visibility</p:attrName>
                                        </p:attrNameLst>
                                      </p:cBhvr>
                                      <p:to>
                                        <p:strVal val="visible"/>
                                      </p:to>
                                    </p:set>
                                    <p:anim calcmode="lin" valueType="num">
                                      <p:cBhvr additive="base">
                                        <p:cTn id="7" dur="500" fill="hold"/>
                                        <p:tgtEl>
                                          <p:spTgt spid="22733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73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in)">
                                      <p:cBhvr>
                                        <p:cTn id="13" dur="500"/>
                                        <p:tgtEl>
                                          <p:spTgt spid="1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in)">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27337"/>
                                        </p:tgtEl>
                                        <p:attrNameLst>
                                          <p:attrName>style.visibility</p:attrName>
                                        </p:attrNameLst>
                                      </p:cBhvr>
                                      <p:to>
                                        <p:strVal val="visible"/>
                                      </p:to>
                                    </p:set>
                                    <p:animEffect transition="in" filter="box(in)">
                                      <p:cBhvr>
                                        <p:cTn id="21" dur="500"/>
                                        <p:tgtEl>
                                          <p:spTgt spid="227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7" grpId="0"/>
      <p:bldP spid="15" grpId="0"/>
      <p:bldP spid="16" grpId="0"/>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ChangeArrowheads="1"/>
          </p:cNvSpPr>
          <p:nvPr/>
        </p:nvSpPr>
        <p:spPr bwMode="auto">
          <a:xfrm>
            <a:off x="179388" y="2564905"/>
            <a:ext cx="8640762" cy="3511731"/>
          </a:xfrm>
          <a:prstGeom prst="rect">
            <a:avLst/>
          </a:prstGeom>
          <a:noFill/>
          <a:ln>
            <a:noFill/>
          </a:ln>
          <a:effectLst/>
        </p:spPr>
        <p:txBody>
          <a:bodyPr>
            <a:spAutoFit/>
          </a:bodyPr>
          <a:lstStyle/>
          <a:p>
            <a:pPr eaLnBrk="1" hangingPunct="1">
              <a:lnSpc>
                <a:spcPct val="110000"/>
              </a:lnSpc>
              <a:spcBef>
                <a:spcPct val="0"/>
              </a:spcBef>
              <a:defRPr/>
            </a:pPr>
            <a:r>
              <a:rPr kumimoji="1" lang="zh-CN" altLang="en-US" sz="2400" dirty="0">
                <a:solidFill>
                  <a:srgbClr val="008AF2"/>
                </a:solidFill>
                <a:latin typeface="+mn-ea"/>
                <a:ea typeface="+mn-ea"/>
              </a:rPr>
              <a:t>（</a:t>
            </a:r>
            <a:r>
              <a:rPr kumimoji="1" lang="en-US" altLang="zh-CN" sz="2400" dirty="0">
                <a:solidFill>
                  <a:srgbClr val="008AF2"/>
                </a:solidFill>
                <a:latin typeface="+mn-ea"/>
                <a:ea typeface="+mn-ea"/>
              </a:rPr>
              <a:t>1</a:t>
            </a:r>
            <a:r>
              <a:rPr kumimoji="1" lang="zh-CN" altLang="en-US" sz="2400" dirty="0">
                <a:solidFill>
                  <a:srgbClr val="008AF2"/>
                </a:solidFill>
                <a:latin typeface="+mn-ea"/>
                <a:ea typeface="+mn-ea"/>
              </a:rPr>
              <a:t>）无名管道：  </a:t>
            </a:r>
            <a:r>
              <a:rPr kumimoji="1" lang="en-US" altLang="zh-CN" sz="2400" dirty="0" err="1">
                <a:latin typeface="+mn-ea"/>
                <a:ea typeface="+mn-ea"/>
              </a:rPr>
              <a:t>int</a:t>
            </a:r>
            <a:r>
              <a:rPr kumimoji="1" lang="en-US" altLang="zh-CN" sz="2400" dirty="0">
                <a:latin typeface="+mn-ea"/>
                <a:ea typeface="+mn-ea"/>
              </a:rPr>
              <a:t> pipe(</a:t>
            </a:r>
            <a:r>
              <a:rPr kumimoji="1" lang="en-US" altLang="zh-CN" sz="2400" dirty="0" err="1">
                <a:latin typeface="+mn-ea"/>
                <a:ea typeface="+mn-ea"/>
              </a:rPr>
              <a:t>int</a:t>
            </a:r>
            <a:r>
              <a:rPr kumimoji="1" lang="en-US" altLang="zh-CN" sz="2400" dirty="0">
                <a:latin typeface="+mn-ea"/>
                <a:ea typeface="+mn-ea"/>
              </a:rPr>
              <a:t> </a:t>
            </a:r>
            <a:r>
              <a:rPr kumimoji="1" lang="en-US" altLang="zh-CN" sz="2400" dirty="0" err="1">
                <a:latin typeface="+mn-ea"/>
                <a:ea typeface="+mn-ea"/>
              </a:rPr>
              <a:t>fd</a:t>
            </a:r>
            <a:r>
              <a:rPr kumimoji="1" lang="en-US" altLang="zh-CN" sz="2400" dirty="0">
                <a:latin typeface="+mn-ea"/>
                <a:ea typeface="+mn-ea"/>
              </a:rPr>
              <a:t>[2])</a:t>
            </a:r>
            <a:endParaRPr kumimoji="1" lang="en-US" altLang="zh-CN" sz="2400" dirty="0">
              <a:latin typeface="+mn-ea"/>
              <a:ea typeface="+mn-ea"/>
            </a:endParaRPr>
          </a:p>
          <a:p>
            <a:pPr eaLnBrk="1" hangingPunct="1">
              <a:lnSpc>
                <a:spcPct val="110000"/>
              </a:lnSpc>
              <a:spcBef>
                <a:spcPct val="0"/>
              </a:spcBef>
              <a:defRPr/>
            </a:pPr>
            <a:r>
              <a:rPr kumimoji="1" lang="en-US" altLang="zh-CN" sz="2200" dirty="0" smtClean="0">
                <a:latin typeface="Times New Roman" panose="02020603050405020304" pitchFamily="18" charset="0"/>
              </a:rPr>
              <a:t>             </a:t>
            </a:r>
            <a:r>
              <a:rPr kumimoji="1" lang="zh-CN" altLang="zh-CN" sz="2200" dirty="0" smtClean="0">
                <a:latin typeface="Times New Roman" panose="02020603050405020304" pitchFamily="18" charset="0"/>
              </a:rPr>
              <a:t>fd</a:t>
            </a:r>
            <a:r>
              <a:rPr kumimoji="1" lang="zh-CN" altLang="zh-CN" sz="2200" dirty="0">
                <a:latin typeface="Times New Roman" panose="02020603050405020304" pitchFamily="18" charset="0"/>
              </a:rPr>
              <a:t>[1]为写入端， fd[0]为读出端</a:t>
            </a:r>
            <a:r>
              <a:rPr kumimoji="1" lang="zh-CN" altLang="zh-CN" sz="2200" dirty="0" smtClean="0">
                <a:latin typeface="Times New Roman" panose="02020603050405020304" pitchFamily="18" charset="0"/>
              </a:rPr>
              <a:t>。</a:t>
            </a:r>
            <a:r>
              <a:rPr kumimoji="1" lang="zh-CN" altLang="en-US" sz="2200" dirty="0" smtClean="0">
                <a:latin typeface="Times New Roman" panose="02020603050405020304" pitchFamily="18" charset="0"/>
              </a:rPr>
              <a:t>用于</a:t>
            </a:r>
            <a:r>
              <a:rPr kumimoji="1" lang="zh-CN" altLang="en-US" sz="2200" dirty="0">
                <a:latin typeface="Times New Roman" panose="02020603050405020304" pitchFamily="18" charset="0"/>
              </a:rPr>
              <a:t>父子或兄弟进程间通信</a:t>
            </a:r>
            <a:endParaRPr kumimoji="1" lang="zh-CN" altLang="en-US" sz="2200" dirty="0">
              <a:latin typeface="Times New Roman" panose="02020603050405020304" pitchFamily="18" charset="0"/>
            </a:endParaRPr>
          </a:p>
          <a:p>
            <a:pPr eaLnBrk="1" hangingPunct="1">
              <a:lnSpc>
                <a:spcPct val="110000"/>
              </a:lnSpc>
              <a:spcBef>
                <a:spcPct val="0"/>
              </a:spcBef>
              <a:defRPr/>
            </a:pPr>
            <a:endParaRPr kumimoji="1" lang="zh-CN" altLang="en-US" sz="2400" dirty="0">
              <a:latin typeface="Times New Roman" panose="02020603050405020304" pitchFamily="18" charset="0"/>
            </a:endParaRPr>
          </a:p>
          <a:p>
            <a:pPr eaLnBrk="1" hangingPunct="1">
              <a:lnSpc>
                <a:spcPct val="110000"/>
              </a:lnSpc>
              <a:spcBef>
                <a:spcPct val="0"/>
              </a:spcBef>
              <a:defRPr/>
            </a:pPr>
            <a:endParaRPr kumimoji="1" lang="zh-CN" altLang="en-US" sz="2400" dirty="0">
              <a:latin typeface="Times New Roman" panose="02020603050405020304" pitchFamily="18" charset="0"/>
            </a:endParaRPr>
          </a:p>
          <a:p>
            <a:pPr eaLnBrk="1" hangingPunct="1">
              <a:lnSpc>
                <a:spcPct val="110000"/>
              </a:lnSpc>
              <a:spcBef>
                <a:spcPct val="0"/>
              </a:spcBef>
              <a:defRPr/>
            </a:pPr>
            <a:endParaRPr kumimoji="1" lang="zh-CN" altLang="en-US" sz="2400" dirty="0">
              <a:latin typeface="Times New Roman" panose="02020603050405020304" pitchFamily="18" charset="0"/>
            </a:endParaRPr>
          </a:p>
          <a:p>
            <a:pPr eaLnBrk="1" hangingPunct="1">
              <a:lnSpc>
                <a:spcPct val="110000"/>
              </a:lnSpc>
              <a:spcBef>
                <a:spcPct val="0"/>
              </a:spcBef>
              <a:defRPr/>
            </a:pPr>
            <a:endParaRPr kumimoji="1" lang="zh-CN" altLang="en-US" sz="1200" dirty="0">
              <a:latin typeface="Times New Roman" panose="02020603050405020304" pitchFamily="18" charset="0"/>
            </a:endParaRPr>
          </a:p>
          <a:p>
            <a:pPr eaLnBrk="1" hangingPunct="1">
              <a:lnSpc>
                <a:spcPct val="110000"/>
              </a:lnSpc>
              <a:spcBef>
                <a:spcPct val="0"/>
              </a:spcBef>
              <a:defRPr/>
            </a:pPr>
            <a:r>
              <a:rPr kumimoji="1" lang="zh-CN" altLang="en-US" sz="2400" dirty="0" smtClean="0">
                <a:solidFill>
                  <a:srgbClr val="008AF2"/>
                </a:solidFill>
                <a:latin typeface="Times New Roman" panose="02020603050405020304" pitchFamily="18" charset="0"/>
              </a:rPr>
              <a:t>（</a:t>
            </a:r>
            <a:r>
              <a:rPr kumimoji="1" lang="en-US" altLang="zh-CN" sz="2400" dirty="0">
                <a:solidFill>
                  <a:srgbClr val="008AF2"/>
                </a:solidFill>
                <a:latin typeface="Times New Roman" panose="02020603050405020304" pitchFamily="18" charset="0"/>
              </a:rPr>
              <a:t>2</a:t>
            </a:r>
            <a:r>
              <a:rPr kumimoji="1" lang="zh-CN" altLang="en-US" sz="2400" dirty="0">
                <a:solidFill>
                  <a:srgbClr val="008AF2"/>
                </a:solidFill>
                <a:latin typeface="Times New Roman" panose="02020603050405020304" pitchFamily="18" charset="0"/>
              </a:rPr>
              <a:t>）有名管道：</a:t>
            </a:r>
            <a:endParaRPr kumimoji="1" lang="en-US" altLang="zh-CN" sz="2400" dirty="0">
              <a:solidFill>
                <a:srgbClr val="008AF2"/>
              </a:solidFill>
              <a:latin typeface="Times New Roman" panose="02020603050405020304" pitchFamily="18" charset="0"/>
            </a:endParaRPr>
          </a:p>
          <a:p>
            <a:pPr eaLnBrk="1" hangingPunct="1">
              <a:lnSpc>
                <a:spcPct val="110000"/>
              </a:lnSpc>
              <a:spcBef>
                <a:spcPct val="0"/>
              </a:spcBef>
              <a:defRPr/>
            </a:pPr>
            <a:r>
              <a:rPr kumimoji="1" lang="en-US" altLang="zh-CN" sz="2400" dirty="0">
                <a:latin typeface="Times New Roman" panose="02020603050405020304" pitchFamily="18" charset="0"/>
              </a:rPr>
              <a:t>         </a:t>
            </a:r>
            <a:r>
              <a:rPr kumimoji="1" lang="en-US" altLang="zh-CN" sz="2400" dirty="0"/>
              <a:t> </a:t>
            </a:r>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mkfifo</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const</a:t>
            </a:r>
            <a:r>
              <a:rPr kumimoji="1" lang="en-US" altLang="zh-CN" sz="2400" dirty="0">
                <a:latin typeface="Times New Roman" panose="02020603050405020304" pitchFamily="18" charset="0"/>
              </a:rPr>
              <a:t> char * pathname,       </a:t>
            </a:r>
            <a:r>
              <a:rPr kumimoji="1" lang="en-US" altLang="zh-CN" sz="2400" dirty="0" err="1">
                <a:latin typeface="Times New Roman" panose="02020603050405020304" pitchFamily="18" charset="0"/>
              </a:rPr>
              <a:t>mode_t</a:t>
            </a:r>
            <a:r>
              <a:rPr kumimoji="1" lang="en-US" altLang="zh-CN" sz="2400" dirty="0">
                <a:latin typeface="Times New Roman" panose="02020603050405020304" pitchFamily="18" charset="0"/>
              </a:rPr>
              <a:t> mode)</a:t>
            </a:r>
            <a:endParaRPr kumimoji="1" lang="en-US" altLang="zh-CN" sz="2400" dirty="0">
              <a:latin typeface="Times New Roman" panose="02020603050405020304" pitchFamily="18" charset="0"/>
            </a:endParaRPr>
          </a:p>
          <a:p>
            <a:pPr eaLnBrk="1" hangingPunct="1">
              <a:lnSpc>
                <a:spcPct val="110000"/>
              </a:lnSpc>
              <a:spcBef>
                <a:spcPct val="0"/>
              </a:spcBef>
              <a:defRPr/>
            </a:pPr>
            <a:r>
              <a:rPr kumimoji="1" lang="zh-CN" altLang="en-US" sz="2400" dirty="0">
                <a:latin typeface="Times New Roman" panose="02020603050405020304" pitchFamily="18" charset="0"/>
              </a:rPr>
              <a:t>          用于任意进程间通信（又称</a:t>
            </a:r>
            <a:r>
              <a:rPr kumimoji="1" lang="en-US" altLang="zh-CN" sz="2400" dirty="0">
                <a:latin typeface="Times New Roman" panose="02020603050405020304" pitchFamily="18" charset="0"/>
              </a:rPr>
              <a:t>FIFO </a:t>
            </a:r>
            <a:r>
              <a:rPr kumimoji="1" lang="zh-CN" altLang="en-US" sz="2400" dirty="0">
                <a:latin typeface="Times New Roman" panose="02020603050405020304" pitchFamily="18" charset="0"/>
              </a:rPr>
              <a:t>通信）</a:t>
            </a:r>
            <a:endParaRPr kumimoji="1" lang="zh-CN" altLang="en-US" sz="2400" dirty="0">
              <a:latin typeface="Times New Roman" panose="02020603050405020304" pitchFamily="18" charset="0"/>
            </a:endParaRPr>
          </a:p>
        </p:txBody>
      </p:sp>
      <p:sp>
        <p:nvSpPr>
          <p:cNvPr id="109572" name="Rectangle 5"/>
          <p:cNvSpPr>
            <a:spLocks noChangeArrowheads="1"/>
          </p:cNvSpPr>
          <p:nvPr/>
        </p:nvSpPr>
        <p:spPr bwMode="auto">
          <a:xfrm>
            <a:off x="467544" y="1973785"/>
            <a:ext cx="3384376" cy="461665"/>
          </a:xfrm>
          <a:prstGeom prst="rect">
            <a:avLst/>
          </a:prstGeom>
          <a:noFill/>
          <a:ln>
            <a:noFill/>
          </a:ln>
          <a:effectLst/>
        </p:spPr>
        <p:txBody>
          <a:bodyPr wrap="square">
            <a:spAutoFit/>
          </a:bodyPr>
          <a:lstStyle/>
          <a:p>
            <a:pPr>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zh-CN" altLang="en-US" sz="2400" dirty="0">
                <a:solidFill>
                  <a:srgbClr val="7030A0"/>
                </a:solidFill>
                <a:latin typeface="+mn-ea"/>
                <a:ea typeface="+mn-ea"/>
              </a:rPr>
              <a:t>两种实现机制</a:t>
            </a:r>
            <a:r>
              <a:rPr kumimoji="1" lang="zh-CN" altLang="en-US" sz="2400" dirty="0">
                <a:solidFill>
                  <a:srgbClr val="7030A0"/>
                </a:solidFill>
              </a:rPr>
              <a:t>：</a:t>
            </a:r>
            <a:endParaRPr kumimoji="1" lang="zh-CN" altLang="en-US" sz="2400" dirty="0">
              <a:solidFill>
                <a:srgbClr val="7030A0"/>
              </a:solidFill>
            </a:endParaRPr>
          </a:p>
        </p:txBody>
      </p:sp>
      <p:grpSp>
        <p:nvGrpSpPr>
          <p:cNvPr id="2" name="Group 7"/>
          <p:cNvGrpSpPr/>
          <p:nvPr/>
        </p:nvGrpSpPr>
        <p:grpSpPr bwMode="auto">
          <a:xfrm>
            <a:off x="202467" y="3383706"/>
            <a:ext cx="8592959" cy="1341438"/>
            <a:chOff x="206" y="1151"/>
            <a:chExt cx="5213" cy="845"/>
          </a:xfrm>
        </p:grpSpPr>
        <p:sp>
          <p:nvSpPr>
            <p:cNvPr id="97287" name="AutoShape 8"/>
            <p:cNvSpPr>
              <a:spLocks noChangeArrowheads="1"/>
            </p:cNvSpPr>
            <p:nvPr/>
          </p:nvSpPr>
          <p:spPr bwMode="auto">
            <a:xfrm>
              <a:off x="2160" y="1458"/>
              <a:ext cx="1440" cy="432"/>
            </a:xfrm>
            <a:prstGeom prst="flowChartMagneticDrum">
              <a:avLst/>
            </a:prstGeom>
            <a:noFill/>
            <a:ln w="28575">
              <a:solidFill>
                <a:schemeClr val="tx1"/>
              </a:solidFill>
              <a:round/>
            </a:ln>
          </p:spPr>
          <p:txBody>
            <a:bodyPr wrap="none" anchor="ctr"/>
            <a:lstStyle/>
            <a:p>
              <a:endParaRPr lang="zh-CN" altLang="en-US"/>
            </a:p>
          </p:txBody>
        </p:sp>
        <p:sp>
          <p:nvSpPr>
            <p:cNvPr id="97288" name="Line 9"/>
            <p:cNvSpPr>
              <a:spLocks noChangeShapeType="1"/>
            </p:cNvSpPr>
            <p:nvPr/>
          </p:nvSpPr>
          <p:spPr bwMode="auto">
            <a:xfrm>
              <a:off x="538" y="1698"/>
              <a:ext cx="1622" cy="0"/>
            </a:xfrm>
            <a:prstGeom prst="line">
              <a:avLst/>
            </a:prstGeom>
            <a:noFill/>
            <a:ln w="28575">
              <a:solidFill>
                <a:schemeClr val="tx1"/>
              </a:solidFill>
              <a:round/>
              <a:tailEnd type="triangle" w="med" len="med"/>
            </a:ln>
          </p:spPr>
          <p:txBody>
            <a:bodyPr wrap="none" anchor="ctr"/>
            <a:lstStyle/>
            <a:p>
              <a:endParaRPr lang="zh-CN" altLang="en-US"/>
            </a:p>
          </p:txBody>
        </p:sp>
        <p:sp>
          <p:nvSpPr>
            <p:cNvPr id="97289" name="Line 10"/>
            <p:cNvSpPr>
              <a:spLocks noChangeShapeType="1"/>
            </p:cNvSpPr>
            <p:nvPr/>
          </p:nvSpPr>
          <p:spPr bwMode="auto">
            <a:xfrm>
              <a:off x="3360" y="1698"/>
              <a:ext cx="1792" cy="0"/>
            </a:xfrm>
            <a:prstGeom prst="line">
              <a:avLst/>
            </a:prstGeom>
            <a:noFill/>
            <a:ln w="28575">
              <a:solidFill>
                <a:schemeClr val="tx1"/>
              </a:solidFill>
              <a:round/>
              <a:tailEnd type="triangle" w="med" len="med"/>
            </a:ln>
          </p:spPr>
          <p:txBody>
            <a:bodyPr wrap="none" anchor="ctr"/>
            <a:lstStyle/>
            <a:p>
              <a:endParaRPr lang="zh-CN" altLang="en-US"/>
            </a:p>
          </p:txBody>
        </p:sp>
        <p:sp>
          <p:nvSpPr>
            <p:cNvPr id="97290" name="Text Box 11"/>
            <p:cNvSpPr txBox="1">
              <a:spLocks noChangeArrowheads="1"/>
            </p:cNvSpPr>
            <p:nvPr/>
          </p:nvSpPr>
          <p:spPr bwMode="auto">
            <a:xfrm>
              <a:off x="206" y="1559"/>
              <a:ext cx="317" cy="408"/>
            </a:xfrm>
            <a:prstGeom prst="rect">
              <a:avLst/>
            </a:prstGeom>
            <a:noFill/>
            <a:ln w="9525">
              <a:noFill/>
              <a:miter lim="800000"/>
            </a:ln>
          </p:spPr>
          <p:txBody>
            <a:bodyPr vert="eaVert" wrap="none" anchor="ctr">
              <a:spAutoFit/>
            </a:bodyPr>
            <a:lstStyle/>
            <a:p>
              <a:pPr algn="ctr" eaLnBrk="1" hangingPunct="1">
                <a:spcBef>
                  <a:spcPct val="50000"/>
                </a:spcBef>
              </a:pPr>
              <a:r>
                <a:rPr kumimoji="1" lang="zh-CN" altLang="en-US" sz="2200" dirty="0">
                  <a:latin typeface="Times New Roman" panose="02020603050405020304" pitchFamily="18" charset="0"/>
                </a:rPr>
                <a:t>写端</a:t>
              </a:r>
              <a:endParaRPr kumimoji="1" lang="zh-CN" altLang="en-US" sz="2200" dirty="0">
                <a:latin typeface="Times New Roman" panose="02020603050405020304" pitchFamily="18" charset="0"/>
              </a:endParaRPr>
            </a:p>
          </p:txBody>
        </p:sp>
        <p:sp>
          <p:nvSpPr>
            <p:cNvPr id="97291" name="Text Box 12"/>
            <p:cNvSpPr txBox="1">
              <a:spLocks noChangeArrowheads="1"/>
            </p:cNvSpPr>
            <p:nvPr/>
          </p:nvSpPr>
          <p:spPr bwMode="auto">
            <a:xfrm>
              <a:off x="5102" y="1458"/>
              <a:ext cx="317" cy="538"/>
            </a:xfrm>
            <a:prstGeom prst="rect">
              <a:avLst/>
            </a:prstGeom>
            <a:noFill/>
            <a:ln w="9525">
              <a:noFill/>
              <a:miter lim="800000"/>
            </a:ln>
          </p:spPr>
          <p:txBody>
            <a:bodyPr vert="eaVert" anchor="ctr">
              <a:spAutoFit/>
            </a:bodyPr>
            <a:lstStyle/>
            <a:p>
              <a:pPr algn="ctr" eaLnBrk="1" hangingPunct="1">
                <a:spcBef>
                  <a:spcPct val="50000"/>
                </a:spcBef>
              </a:pPr>
              <a:r>
                <a:rPr kumimoji="1" lang="zh-CN" altLang="en-US" sz="2200" dirty="0">
                  <a:latin typeface="Times New Roman" panose="02020603050405020304" pitchFamily="18" charset="0"/>
                </a:rPr>
                <a:t>读端</a:t>
              </a:r>
              <a:endParaRPr kumimoji="1" lang="zh-CN" altLang="en-US" sz="2200" dirty="0">
                <a:latin typeface="Times New Roman" panose="02020603050405020304" pitchFamily="18" charset="0"/>
              </a:endParaRPr>
            </a:p>
          </p:txBody>
        </p:sp>
        <p:sp>
          <p:nvSpPr>
            <p:cNvPr id="97292" name="Text Box 13"/>
            <p:cNvSpPr txBox="1">
              <a:spLocks noChangeArrowheads="1"/>
            </p:cNvSpPr>
            <p:nvPr/>
          </p:nvSpPr>
          <p:spPr bwMode="auto">
            <a:xfrm>
              <a:off x="1134" y="1433"/>
              <a:ext cx="496" cy="291"/>
            </a:xfrm>
            <a:prstGeom prst="rect">
              <a:avLst/>
            </a:prstGeom>
            <a:noFill/>
            <a:ln w="9525">
              <a:noFill/>
              <a:miter lim="800000"/>
            </a:ln>
          </p:spPr>
          <p:txBody>
            <a:bodyPr wrap="none" anchor="ctr">
              <a:spAutoFit/>
            </a:bodyPr>
            <a:lstStyle/>
            <a:p>
              <a:pPr algn="ctr" eaLnBrk="1" hangingPunct="1">
                <a:spcBef>
                  <a:spcPct val="50000"/>
                </a:spcBef>
              </a:pPr>
              <a:r>
                <a:rPr kumimoji="1" lang="en-US" altLang="zh-CN" sz="2400" dirty="0" err="1">
                  <a:latin typeface="Times New Roman" panose="02020603050405020304" pitchFamily="18" charset="0"/>
                </a:rPr>
                <a:t>fd</a:t>
              </a:r>
              <a:r>
                <a:rPr kumimoji="1" lang="en-US" altLang="zh-CN" sz="2400" dirty="0">
                  <a:latin typeface="Times New Roman" panose="02020603050405020304" pitchFamily="18" charset="0"/>
                </a:rPr>
                <a:t>[1]</a:t>
              </a:r>
              <a:endParaRPr kumimoji="1" lang="en-US" altLang="zh-CN" sz="2400" dirty="0">
                <a:latin typeface="Times New Roman" panose="02020603050405020304" pitchFamily="18" charset="0"/>
              </a:endParaRPr>
            </a:p>
          </p:txBody>
        </p:sp>
        <p:sp>
          <p:nvSpPr>
            <p:cNvPr id="97293" name="Text Box 14"/>
            <p:cNvSpPr txBox="1">
              <a:spLocks noChangeArrowheads="1"/>
            </p:cNvSpPr>
            <p:nvPr/>
          </p:nvSpPr>
          <p:spPr bwMode="auto">
            <a:xfrm>
              <a:off x="4034" y="1421"/>
              <a:ext cx="496" cy="291"/>
            </a:xfrm>
            <a:prstGeom prst="rect">
              <a:avLst/>
            </a:prstGeom>
            <a:noFill/>
            <a:ln w="9525">
              <a:noFill/>
              <a:miter lim="800000"/>
            </a:ln>
          </p:spPr>
          <p:txBody>
            <a:bodyPr wrap="none" anchor="ctr">
              <a:spAutoFit/>
            </a:bodyPr>
            <a:lstStyle/>
            <a:p>
              <a:pPr algn="ctr" eaLnBrk="1" hangingPunct="1">
                <a:spcBef>
                  <a:spcPct val="50000"/>
                </a:spcBef>
              </a:pPr>
              <a:r>
                <a:rPr kumimoji="1" lang="en-US" altLang="zh-CN" sz="2400">
                  <a:latin typeface="Times New Roman" panose="02020603050405020304" pitchFamily="18" charset="0"/>
                </a:rPr>
                <a:t>fd[0]</a:t>
              </a:r>
              <a:endParaRPr kumimoji="1" lang="en-US" altLang="zh-CN" sz="2400">
                <a:latin typeface="Times New Roman" panose="02020603050405020304" pitchFamily="18" charset="0"/>
              </a:endParaRPr>
            </a:p>
          </p:txBody>
        </p:sp>
        <p:sp>
          <p:nvSpPr>
            <p:cNvPr id="97294" name="Text Box 15"/>
            <p:cNvSpPr txBox="1">
              <a:spLocks noChangeArrowheads="1"/>
            </p:cNvSpPr>
            <p:nvPr/>
          </p:nvSpPr>
          <p:spPr bwMode="auto">
            <a:xfrm>
              <a:off x="424" y="1697"/>
              <a:ext cx="1688" cy="291"/>
            </a:xfrm>
            <a:prstGeom prst="rect">
              <a:avLst/>
            </a:prstGeom>
            <a:noFill/>
            <a:ln w="9525">
              <a:noFill/>
              <a:miter lim="800000"/>
            </a:ln>
          </p:spPr>
          <p:txBody>
            <a:bodyPr wrap="none" anchor="ctr">
              <a:spAutoFit/>
            </a:bodyPr>
            <a:lstStyle/>
            <a:p>
              <a:pPr algn="ctr" eaLnBrk="1" hangingPunct="1">
                <a:spcBef>
                  <a:spcPct val="50000"/>
                </a:spcBef>
              </a:pPr>
              <a:r>
                <a:rPr kumimoji="1" lang="en-US" altLang="zh-CN" sz="2400" dirty="0">
                  <a:latin typeface="Times New Roman" panose="02020603050405020304" pitchFamily="18" charset="0"/>
                </a:rPr>
                <a:t>write(</a:t>
              </a:r>
              <a:r>
                <a:rPr kumimoji="1" lang="en-US" altLang="zh-CN" sz="2400" dirty="0" err="1">
                  <a:latin typeface="Times New Roman" panose="02020603050405020304" pitchFamily="18" charset="0"/>
                </a:rPr>
                <a:t>fd</a:t>
              </a:r>
              <a:r>
                <a:rPr kumimoji="1" lang="en-US" altLang="zh-CN" sz="2400" dirty="0">
                  <a:latin typeface="Times New Roman" panose="02020603050405020304" pitchFamily="18" charset="0"/>
                </a:rPr>
                <a:t>[1],</a:t>
              </a:r>
              <a:r>
                <a:rPr kumimoji="1" lang="en-US" altLang="zh-CN" sz="2400" dirty="0" err="1">
                  <a:latin typeface="Times New Roman" panose="02020603050405020304" pitchFamily="18" charset="0"/>
                </a:rPr>
                <a:t>buf,size</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97295" name="Text Box 16"/>
            <p:cNvSpPr txBox="1">
              <a:spLocks noChangeArrowheads="1"/>
            </p:cNvSpPr>
            <p:nvPr/>
          </p:nvSpPr>
          <p:spPr bwMode="auto">
            <a:xfrm>
              <a:off x="3515" y="1697"/>
              <a:ext cx="1633" cy="291"/>
            </a:xfrm>
            <a:prstGeom prst="rect">
              <a:avLst/>
            </a:prstGeom>
            <a:noFill/>
            <a:ln w="9525">
              <a:noFill/>
              <a:miter lim="800000"/>
            </a:ln>
          </p:spPr>
          <p:txBody>
            <a:bodyPr wrap="none" anchor="ctr">
              <a:spAutoFit/>
            </a:bodyPr>
            <a:lstStyle/>
            <a:p>
              <a:pPr algn="ctr" eaLnBrk="1" hangingPunct="1">
                <a:spcBef>
                  <a:spcPct val="50000"/>
                </a:spcBef>
              </a:pPr>
              <a:r>
                <a:rPr kumimoji="1" lang="en-US" altLang="zh-CN" sz="2400">
                  <a:latin typeface="Times New Roman" panose="02020603050405020304" pitchFamily="18" charset="0"/>
                </a:rPr>
                <a:t>read(fd[0],buf,size)</a:t>
              </a:r>
              <a:endParaRPr kumimoji="1" lang="en-US" altLang="zh-CN" sz="2400">
                <a:latin typeface="Times New Roman" panose="02020603050405020304" pitchFamily="18" charset="0"/>
              </a:endParaRPr>
            </a:p>
          </p:txBody>
        </p:sp>
        <p:sp>
          <p:nvSpPr>
            <p:cNvPr id="97296" name="Text Box 17"/>
            <p:cNvSpPr txBox="1">
              <a:spLocks noChangeArrowheads="1"/>
            </p:cNvSpPr>
            <p:nvPr/>
          </p:nvSpPr>
          <p:spPr bwMode="auto">
            <a:xfrm>
              <a:off x="2390" y="1151"/>
              <a:ext cx="838" cy="291"/>
            </a:xfrm>
            <a:prstGeom prst="rect">
              <a:avLst/>
            </a:prstGeom>
            <a:noFill/>
            <a:ln w="9525">
              <a:noFill/>
              <a:miter lim="800000"/>
            </a:ln>
          </p:spPr>
          <p:txBody>
            <a:bodyPr wrap="none" anchor="ctr">
              <a:spAutoFit/>
            </a:bodyPr>
            <a:lstStyle/>
            <a:p>
              <a:pPr algn="ctr" eaLnBrk="1" hangingPunct="1">
                <a:spcBef>
                  <a:spcPct val="50000"/>
                </a:spcBef>
              </a:pPr>
              <a:r>
                <a:rPr kumimoji="1" lang="en-US" altLang="zh-CN" sz="2400">
                  <a:latin typeface="Times New Roman" panose="02020603050405020304" pitchFamily="18" charset="0"/>
                </a:rPr>
                <a:t>pipe( fd )</a:t>
              </a:r>
              <a:endParaRPr kumimoji="1" lang="en-US" altLang="zh-CN" sz="2400" b="0">
                <a:latin typeface="Times New Roman" panose="02020603050405020304" pitchFamily="18" charset="0"/>
              </a:endParaRPr>
            </a:p>
          </p:txBody>
        </p:sp>
      </p:grpSp>
      <p:sp>
        <p:nvSpPr>
          <p:cNvPr id="18" name="Rectangle 2"/>
          <p:cNvSpPr>
            <a:spLocks noChangeArrowheads="1"/>
          </p:cNvSpPr>
          <p:nvPr/>
        </p:nvSpPr>
        <p:spPr bwMode="auto">
          <a:xfrm>
            <a:off x="2544889" y="-27384"/>
            <a:ext cx="3755305" cy="78263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3.6 </a:t>
            </a:r>
            <a:r>
              <a:rPr lang="zh-CN" altLang="en-US" sz="4000" dirty="0">
                <a:solidFill>
                  <a:srgbClr val="FF0000"/>
                </a:solidFill>
                <a:latin typeface="黑体" panose="02010609060101010101" pitchFamily="49" charset="-122"/>
                <a:ea typeface="黑体" panose="02010609060101010101" pitchFamily="49" charset="-122"/>
              </a:rPr>
              <a:t>进程通信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9" name="Rectangle 4"/>
          <p:cNvSpPr>
            <a:spLocks noChangeArrowheads="1"/>
          </p:cNvSpPr>
          <p:nvPr/>
        </p:nvSpPr>
        <p:spPr bwMode="auto">
          <a:xfrm>
            <a:off x="179389" y="692696"/>
            <a:ext cx="5112692"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3.6.1 </a:t>
            </a:r>
            <a:r>
              <a:rPr lang="zh-CN" altLang="en-US" sz="3200" dirty="0" smtClean="0">
                <a:solidFill>
                  <a:srgbClr val="0000FF"/>
                </a:solidFill>
                <a:ea typeface="仿宋" panose="02010609060101010101" charset="-122"/>
              </a:rPr>
              <a:t>进程通信类型</a:t>
            </a:r>
            <a:endParaRPr lang="en-US" altLang="zh-CN" sz="3200" dirty="0">
              <a:solidFill>
                <a:srgbClr val="0000FF"/>
              </a:solidFill>
              <a:ea typeface="仿宋" panose="02010609060101010101" charset="-122"/>
            </a:endParaRPr>
          </a:p>
        </p:txBody>
      </p:sp>
      <p:sp>
        <p:nvSpPr>
          <p:cNvPr id="20" name="Rectangle 3" descr="Large confetti"/>
          <p:cNvSpPr>
            <a:spLocks noChangeArrowheads="1"/>
          </p:cNvSpPr>
          <p:nvPr/>
        </p:nvSpPr>
        <p:spPr bwMode="auto">
          <a:xfrm>
            <a:off x="323528" y="1412778"/>
            <a:ext cx="4104456" cy="494159"/>
          </a:xfrm>
          <a:prstGeom prst="rect">
            <a:avLst/>
          </a:prstGeom>
          <a:noFill/>
          <a:ln w="9525">
            <a:noFill/>
            <a:miter lim="800000"/>
          </a:ln>
        </p:spPr>
        <p:txBody>
          <a:bodyPr anchor="b"/>
          <a:lstStyle/>
          <a:p>
            <a:pPr>
              <a:spcBef>
                <a:spcPct val="0"/>
              </a:spcBef>
            </a:pPr>
            <a:r>
              <a:rPr lang="en-US" altLang="zh-CN" sz="2800" dirty="0" smtClean="0">
                <a:solidFill>
                  <a:srgbClr val="C00000"/>
                </a:solidFill>
                <a:latin typeface="仿宋" panose="02010609060101010101" charset="-122"/>
                <a:ea typeface="仿宋" panose="02010609060101010101" charset="-122"/>
              </a:rPr>
              <a:t>3.</a:t>
            </a:r>
            <a:r>
              <a:rPr lang="zh-CN" altLang="en-US" sz="2800" dirty="0" smtClean="0">
                <a:solidFill>
                  <a:srgbClr val="C00000"/>
                </a:solidFill>
                <a:latin typeface="+mn-ea"/>
              </a:rPr>
              <a:t>管道（</a:t>
            </a:r>
            <a:r>
              <a:rPr lang="en-US" altLang="zh-CN" sz="2800" dirty="0" smtClean="0">
                <a:solidFill>
                  <a:srgbClr val="C00000"/>
                </a:solidFill>
                <a:latin typeface="+mn-ea"/>
              </a:rPr>
              <a:t>pipe</a:t>
            </a:r>
            <a:r>
              <a:rPr lang="zh-CN" altLang="en-US" sz="2800" dirty="0" smtClean="0">
                <a:solidFill>
                  <a:srgbClr val="C00000"/>
                </a:solidFill>
                <a:latin typeface="+mn-ea"/>
              </a:rPr>
              <a:t>）</a:t>
            </a:r>
            <a:r>
              <a:rPr lang="zh-CN" altLang="en-US" sz="2800" dirty="0" smtClean="0">
                <a:solidFill>
                  <a:srgbClr val="C00000"/>
                </a:solidFill>
                <a:latin typeface="仿宋" panose="02010609060101010101" charset="-122"/>
                <a:ea typeface="仿宋" panose="02010609060101010101" charset="-122"/>
              </a:rPr>
              <a:t>通信</a:t>
            </a:r>
            <a:endParaRPr lang="zh-CN" altLang="en-US" sz="2800" dirty="0">
              <a:solidFill>
                <a:srgbClr val="C00000"/>
              </a:solidFill>
              <a:latin typeface="仿宋" panose="02010609060101010101" charset="-122"/>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box(in)">
                                      <p:cBhvr>
                                        <p:cTn id="7" dur="500"/>
                                        <p:tgtEl>
                                          <p:spTgt spid="29593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95939">
                                            <p:txEl>
                                              <p:pRg st="1" end="1"/>
                                            </p:txEl>
                                          </p:spTgt>
                                        </p:tgtEl>
                                        <p:attrNameLst>
                                          <p:attrName>style.visibility</p:attrName>
                                        </p:attrNameLst>
                                      </p:cBhvr>
                                      <p:to>
                                        <p:strVal val="visible"/>
                                      </p:to>
                                    </p:set>
                                    <p:animEffect transition="in" filter="box(in)">
                                      <p:cBhvr>
                                        <p:cTn id="10" dur="500"/>
                                        <p:tgtEl>
                                          <p:spTgt spid="2959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95939">
                                            <p:txEl>
                                              <p:pRg st="6" end="6"/>
                                            </p:txEl>
                                          </p:spTgt>
                                        </p:tgtEl>
                                        <p:attrNameLst>
                                          <p:attrName>style.visibility</p:attrName>
                                        </p:attrNameLst>
                                      </p:cBhvr>
                                      <p:to>
                                        <p:strVal val="visible"/>
                                      </p:to>
                                    </p:set>
                                    <p:animEffect transition="in" filter="box(in)">
                                      <p:cBhvr>
                                        <p:cTn id="20" dur="500"/>
                                        <p:tgtEl>
                                          <p:spTgt spid="295939">
                                            <p:txEl>
                                              <p:pRg st="6" end="6"/>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95939">
                                            <p:txEl>
                                              <p:pRg st="7" end="7"/>
                                            </p:txEl>
                                          </p:spTgt>
                                        </p:tgtEl>
                                        <p:attrNameLst>
                                          <p:attrName>style.visibility</p:attrName>
                                        </p:attrNameLst>
                                      </p:cBhvr>
                                      <p:to>
                                        <p:strVal val="visible"/>
                                      </p:to>
                                    </p:set>
                                    <p:animEffect transition="in" filter="box(in)">
                                      <p:cBhvr>
                                        <p:cTn id="23" dur="500"/>
                                        <p:tgtEl>
                                          <p:spTgt spid="295939">
                                            <p:txEl>
                                              <p:pRg st="7" end="7"/>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295939">
                                            <p:txEl>
                                              <p:pRg st="8" end="8"/>
                                            </p:txEl>
                                          </p:spTgt>
                                        </p:tgtEl>
                                        <p:attrNameLst>
                                          <p:attrName>style.visibility</p:attrName>
                                        </p:attrNameLst>
                                      </p:cBhvr>
                                      <p:to>
                                        <p:strVal val="visible"/>
                                      </p:to>
                                    </p:set>
                                    <p:animEffect transition="in" filter="box(in)">
                                      <p:cBhvr>
                                        <p:cTn id="26" dur="500"/>
                                        <p:tgtEl>
                                          <p:spTgt spid="2959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5"/>
          <p:cNvSpPr>
            <a:spLocks noChangeArrowheads="1"/>
          </p:cNvSpPr>
          <p:nvPr/>
        </p:nvSpPr>
        <p:spPr bwMode="auto">
          <a:xfrm>
            <a:off x="323528" y="3212977"/>
            <a:ext cx="6048672" cy="461665"/>
          </a:xfrm>
          <a:prstGeom prst="rect">
            <a:avLst/>
          </a:prstGeom>
          <a:noFill/>
          <a:ln>
            <a:noFill/>
          </a:ln>
          <a:effectLst/>
        </p:spPr>
        <p:txBody>
          <a:bodyPr wrap="square">
            <a:spAutoFit/>
          </a:bodyPr>
          <a:lstStyle/>
          <a:p>
            <a:pPr>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zh-CN" altLang="en-US" sz="2400" dirty="0" smtClean="0">
                <a:solidFill>
                  <a:srgbClr val="7030A0"/>
                </a:solidFill>
                <a:latin typeface="+mn-ea"/>
                <a:ea typeface="+mn-ea"/>
              </a:rPr>
              <a:t>管道通信应注意的问题</a:t>
            </a:r>
            <a:r>
              <a:rPr kumimoji="1" lang="zh-CN" altLang="en-US" sz="2400" dirty="0" smtClean="0">
                <a:solidFill>
                  <a:srgbClr val="7030A0"/>
                </a:solidFill>
              </a:rPr>
              <a:t>：</a:t>
            </a:r>
            <a:endParaRPr kumimoji="1" lang="zh-CN" altLang="en-US" sz="2400" dirty="0"/>
          </a:p>
        </p:txBody>
      </p:sp>
      <p:grpSp>
        <p:nvGrpSpPr>
          <p:cNvPr id="2" name="Group 7"/>
          <p:cNvGrpSpPr/>
          <p:nvPr/>
        </p:nvGrpSpPr>
        <p:grpSpPr bwMode="auto">
          <a:xfrm>
            <a:off x="315540" y="1751060"/>
            <a:ext cx="8345955" cy="1253144"/>
            <a:chOff x="201" y="1137"/>
            <a:chExt cx="5223" cy="864"/>
          </a:xfrm>
        </p:grpSpPr>
        <p:sp>
          <p:nvSpPr>
            <p:cNvPr id="97287" name="AutoShape 8"/>
            <p:cNvSpPr>
              <a:spLocks noChangeArrowheads="1"/>
            </p:cNvSpPr>
            <p:nvPr/>
          </p:nvSpPr>
          <p:spPr bwMode="auto">
            <a:xfrm>
              <a:off x="2160" y="1458"/>
              <a:ext cx="1440" cy="432"/>
            </a:xfrm>
            <a:prstGeom prst="flowChartMagneticDrum">
              <a:avLst/>
            </a:prstGeom>
            <a:noFill/>
            <a:ln w="28575">
              <a:solidFill>
                <a:schemeClr val="tx1"/>
              </a:solidFill>
              <a:round/>
            </a:ln>
          </p:spPr>
          <p:txBody>
            <a:bodyPr wrap="none" anchor="ctr"/>
            <a:lstStyle/>
            <a:p>
              <a:endParaRPr lang="zh-CN" altLang="en-US"/>
            </a:p>
          </p:txBody>
        </p:sp>
        <p:sp>
          <p:nvSpPr>
            <p:cNvPr id="97288" name="Line 9"/>
            <p:cNvSpPr>
              <a:spLocks noChangeShapeType="1"/>
            </p:cNvSpPr>
            <p:nvPr/>
          </p:nvSpPr>
          <p:spPr bwMode="auto">
            <a:xfrm>
              <a:off x="538" y="1698"/>
              <a:ext cx="1622" cy="0"/>
            </a:xfrm>
            <a:prstGeom prst="line">
              <a:avLst/>
            </a:prstGeom>
            <a:noFill/>
            <a:ln w="28575">
              <a:solidFill>
                <a:schemeClr val="tx1"/>
              </a:solidFill>
              <a:round/>
              <a:tailEnd type="triangle" w="med" len="med"/>
            </a:ln>
          </p:spPr>
          <p:txBody>
            <a:bodyPr wrap="none" anchor="ctr"/>
            <a:lstStyle/>
            <a:p>
              <a:endParaRPr lang="zh-CN" altLang="en-US"/>
            </a:p>
          </p:txBody>
        </p:sp>
        <p:sp>
          <p:nvSpPr>
            <p:cNvPr id="97289" name="Line 10"/>
            <p:cNvSpPr>
              <a:spLocks noChangeShapeType="1"/>
            </p:cNvSpPr>
            <p:nvPr/>
          </p:nvSpPr>
          <p:spPr bwMode="auto">
            <a:xfrm>
              <a:off x="3360" y="1698"/>
              <a:ext cx="1792" cy="0"/>
            </a:xfrm>
            <a:prstGeom prst="line">
              <a:avLst/>
            </a:prstGeom>
            <a:noFill/>
            <a:ln w="28575">
              <a:solidFill>
                <a:schemeClr val="tx1"/>
              </a:solidFill>
              <a:round/>
              <a:tailEnd type="triangle" w="med" len="med"/>
            </a:ln>
          </p:spPr>
          <p:txBody>
            <a:bodyPr wrap="none" anchor="ctr"/>
            <a:lstStyle/>
            <a:p>
              <a:endParaRPr lang="zh-CN" altLang="en-US"/>
            </a:p>
          </p:txBody>
        </p:sp>
        <p:sp>
          <p:nvSpPr>
            <p:cNvPr id="97290" name="Text Box 11"/>
            <p:cNvSpPr txBox="1">
              <a:spLocks noChangeArrowheads="1"/>
            </p:cNvSpPr>
            <p:nvPr/>
          </p:nvSpPr>
          <p:spPr bwMode="auto">
            <a:xfrm>
              <a:off x="201" y="1540"/>
              <a:ext cx="327" cy="446"/>
            </a:xfrm>
            <a:prstGeom prst="rect">
              <a:avLst/>
            </a:prstGeom>
            <a:noFill/>
            <a:ln w="9525">
              <a:noFill/>
              <a:miter lim="800000"/>
            </a:ln>
          </p:spPr>
          <p:txBody>
            <a:bodyPr vert="eaVert" wrap="none" anchor="ctr">
              <a:spAutoFit/>
            </a:bodyPr>
            <a:lstStyle/>
            <a:p>
              <a:pPr algn="ctr" eaLnBrk="1" hangingPunct="1">
                <a:spcBef>
                  <a:spcPct val="50000"/>
                </a:spcBef>
              </a:pPr>
              <a:r>
                <a:rPr kumimoji="1" lang="zh-CN" altLang="en-US" sz="2200" dirty="0">
                  <a:latin typeface="Times New Roman" panose="02020603050405020304" pitchFamily="18" charset="0"/>
                </a:rPr>
                <a:t>写端</a:t>
              </a:r>
              <a:endParaRPr kumimoji="1" lang="zh-CN" altLang="en-US" sz="2200" dirty="0">
                <a:latin typeface="Times New Roman" panose="02020603050405020304" pitchFamily="18" charset="0"/>
              </a:endParaRPr>
            </a:p>
          </p:txBody>
        </p:sp>
        <p:sp>
          <p:nvSpPr>
            <p:cNvPr id="97291" name="Text Box 12"/>
            <p:cNvSpPr txBox="1">
              <a:spLocks noChangeArrowheads="1"/>
            </p:cNvSpPr>
            <p:nvPr/>
          </p:nvSpPr>
          <p:spPr bwMode="auto">
            <a:xfrm>
              <a:off x="5097" y="1458"/>
              <a:ext cx="327" cy="538"/>
            </a:xfrm>
            <a:prstGeom prst="rect">
              <a:avLst/>
            </a:prstGeom>
            <a:noFill/>
            <a:ln w="9525">
              <a:noFill/>
              <a:miter lim="800000"/>
            </a:ln>
          </p:spPr>
          <p:txBody>
            <a:bodyPr vert="eaVert" anchor="ctr">
              <a:spAutoFit/>
            </a:bodyPr>
            <a:lstStyle/>
            <a:p>
              <a:pPr algn="ctr" eaLnBrk="1" hangingPunct="1">
                <a:spcBef>
                  <a:spcPct val="50000"/>
                </a:spcBef>
              </a:pPr>
              <a:r>
                <a:rPr kumimoji="1" lang="zh-CN" altLang="en-US" sz="2200" dirty="0">
                  <a:latin typeface="Times New Roman" panose="02020603050405020304" pitchFamily="18" charset="0"/>
                </a:rPr>
                <a:t>读端</a:t>
              </a:r>
              <a:endParaRPr kumimoji="1" lang="zh-CN" altLang="en-US" sz="2200" dirty="0">
                <a:latin typeface="Times New Roman" panose="02020603050405020304" pitchFamily="18" charset="0"/>
              </a:endParaRPr>
            </a:p>
          </p:txBody>
        </p:sp>
        <p:sp>
          <p:nvSpPr>
            <p:cNvPr id="97292" name="Text Box 13"/>
            <p:cNvSpPr txBox="1">
              <a:spLocks noChangeArrowheads="1"/>
            </p:cNvSpPr>
            <p:nvPr/>
          </p:nvSpPr>
          <p:spPr bwMode="auto">
            <a:xfrm>
              <a:off x="1127" y="1419"/>
              <a:ext cx="512" cy="318"/>
            </a:xfrm>
            <a:prstGeom prst="rect">
              <a:avLst/>
            </a:prstGeom>
            <a:noFill/>
            <a:ln w="9525">
              <a:noFill/>
              <a:miter lim="800000"/>
            </a:ln>
          </p:spPr>
          <p:txBody>
            <a:bodyPr wrap="none" anchor="ctr">
              <a:spAutoFit/>
            </a:bodyPr>
            <a:lstStyle/>
            <a:p>
              <a:pPr algn="ctr" eaLnBrk="1" hangingPunct="1">
                <a:spcBef>
                  <a:spcPct val="50000"/>
                </a:spcBef>
              </a:pPr>
              <a:r>
                <a:rPr kumimoji="1" lang="en-US" altLang="zh-CN" sz="2400" dirty="0" err="1">
                  <a:latin typeface="Times New Roman" panose="02020603050405020304" pitchFamily="18" charset="0"/>
                </a:rPr>
                <a:t>fd</a:t>
              </a:r>
              <a:r>
                <a:rPr kumimoji="1" lang="en-US" altLang="zh-CN" sz="2400" dirty="0">
                  <a:latin typeface="Times New Roman" panose="02020603050405020304" pitchFamily="18" charset="0"/>
                </a:rPr>
                <a:t>[1]</a:t>
              </a:r>
              <a:endParaRPr kumimoji="1" lang="en-US" altLang="zh-CN" sz="2400" dirty="0">
                <a:latin typeface="Times New Roman" panose="02020603050405020304" pitchFamily="18" charset="0"/>
              </a:endParaRPr>
            </a:p>
          </p:txBody>
        </p:sp>
        <p:sp>
          <p:nvSpPr>
            <p:cNvPr id="97293" name="Text Box 14"/>
            <p:cNvSpPr txBox="1">
              <a:spLocks noChangeArrowheads="1"/>
            </p:cNvSpPr>
            <p:nvPr/>
          </p:nvSpPr>
          <p:spPr bwMode="auto">
            <a:xfrm>
              <a:off x="4027" y="1407"/>
              <a:ext cx="512" cy="318"/>
            </a:xfrm>
            <a:prstGeom prst="rect">
              <a:avLst/>
            </a:prstGeom>
            <a:noFill/>
            <a:ln w="9525">
              <a:noFill/>
              <a:miter lim="800000"/>
            </a:ln>
          </p:spPr>
          <p:txBody>
            <a:bodyPr wrap="none" anchor="ctr">
              <a:spAutoFit/>
            </a:bodyPr>
            <a:lstStyle/>
            <a:p>
              <a:pPr algn="ctr" eaLnBrk="1" hangingPunct="1">
                <a:spcBef>
                  <a:spcPct val="50000"/>
                </a:spcBef>
              </a:pPr>
              <a:r>
                <a:rPr kumimoji="1" lang="en-US" altLang="zh-CN" sz="2400">
                  <a:latin typeface="Times New Roman" panose="02020603050405020304" pitchFamily="18" charset="0"/>
                </a:rPr>
                <a:t>fd[0]</a:t>
              </a:r>
              <a:endParaRPr kumimoji="1" lang="en-US" altLang="zh-CN" sz="2400">
                <a:latin typeface="Times New Roman" panose="02020603050405020304" pitchFamily="18" charset="0"/>
              </a:endParaRPr>
            </a:p>
          </p:txBody>
        </p:sp>
        <p:sp>
          <p:nvSpPr>
            <p:cNvPr id="97294" name="Text Box 15"/>
            <p:cNvSpPr txBox="1">
              <a:spLocks noChangeArrowheads="1"/>
            </p:cNvSpPr>
            <p:nvPr/>
          </p:nvSpPr>
          <p:spPr bwMode="auto">
            <a:xfrm>
              <a:off x="398" y="1683"/>
              <a:ext cx="1742" cy="318"/>
            </a:xfrm>
            <a:prstGeom prst="rect">
              <a:avLst/>
            </a:prstGeom>
            <a:noFill/>
            <a:ln w="9525">
              <a:noFill/>
              <a:miter lim="800000"/>
            </a:ln>
          </p:spPr>
          <p:txBody>
            <a:bodyPr wrap="none" anchor="ctr">
              <a:spAutoFit/>
            </a:bodyPr>
            <a:lstStyle/>
            <a:p>
              <a:pPr algn="ctr" eaLnBrk="1" hangingPunct="1">
                <a:spcBef>
                  <a:spcPct val="50000"/>
                </a:spcBef>
              </a:pPr>
              <a:r>
                <a:rPr kumimoji="1" lang="en-US" altLang="zh-CN" sz="2400" dirty="0">
                  <a:latin typeface="Times New Roman" panose="02020603050405020304" pitchFamily="18" charset="0"/>
                </a:rPr>
                <a:t>write(</a:t>
              </a:r>
              <a:r>
                <a:rPr kumimoji="1" lang="en-US" altLang="zh-CN" sz="2400" dirty="0" err="1">
                  <a:latin typeface="Times New Roman" panose="02020603050405020304" pitchFamily="18" charset="0"/>
                </a:rPr>
                <a:t>fd</a:t>
              </a:r>
              <a:r>
                <a:rPr kumimoji="1" lang="en-US" altLang="zh-CN" sz="2400" dirty="0">
                  <a:latin typeface="Times New Roman" panose="02020603050405020304" pitchFamily="18" charset="0"/>
                </a:rPr>
                <a:t>[1],</a:t>
              </a:r>
              <a:r>
                <a:rPr kumimoji="1" lang="en-US" altLang="zh-CN" sz="2400" dirty="0" err="1">
                  <a:latin typeface="Times New Roman" panose="02020603050405020304" pitchFamily="18" charset="0"/>
                </a:rPr>
                <a:t>buf,size</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97295" name="Text Box 16"/>
            <p:cNvSpPr txBox="1">
              <a:spLocks noChangeArrowheads="1"/>
            </p:cNvSpPr>
            <p:nvPr/>
          </p:nvSpPr>
          <p:spPr bwMode="auto">
            <a:xfrm>
              <a:off x="3489" y="1683"/>
              <a:ext cx="1685" cy="318"/>
            </a:xfrm>
            <a:prstGeom prst="rect">
              <a:avLst/>
            </a:prstGeom>
            <a:noFill/>
            <a:ln w="9525">
              <a:noFill/>
              <a:miter lim="800000"/>
            </a:ln>
          </p:spPr>
          <p:txBody>
            <a:bodyPr wrap="none" anchor="ctr">
              <a:spAutoFit/>
            </a:bodyPr>
            <a:lstStyle/>
            <a:p>
              <a:pPr algn="ctr" eaLnBrk="1" hangingPunct="1">
                <a:spcBef>
                  <a:spcPct val="50000"/>
                </a:spcBef>
              </a:pPr>
              <a:r>
                <a:rPr kumimoji="1" lang="en-US" altLang="zh-CN" sz="2400">
                  <a:latin typeface="Times New Roman" panose="02020603050405020304" pitchFamily="18" charset="0"/>
                </a:rPr>
                <a:t>read(fd[0],buf,size)</a:t>
              </a:r>
              <a:endParaRPr kumimoji="1" lang="en-US" altLang="zh-CN" sz="2400">
                <a:latin typeface="Times New Roman" panose="02020603050405020304" pitchFamily="18" charset="0"/>
              </a:endParaRPr>
            </a:p>
          </p:txBody>
        </p:sp>
        <p:sp>
          <p:nvSpPr>
            <p:cNvPr id="97296" name="Text Box 17"/>
            <p:cNvSpPr txBox="1">
              <a:spLocks noChangeArrowheads="1"/>
            </p:cNvSpPr>
            <p:nvPr/>
          </p:nvSpPr>
          <p:spPr bwMode="auto">
            <a:xfrm>
              <a:off x="2377" y="1137"/>
              <a:ext cx="865" cy="318"/>
            </a:xfrm>
            <a:prstGeom prst="rect">
              <a:avLst/>
            </a:prstGeom>
            <a:noFill/>
            <a:ln w="9525">
              <a:noFill/>
              <a:miter lim="800000"/>
            </a:ln>
          </p:spPr>
          <p:txBody>
            <a:bodyPr wrap="none" anchor="ctr">
              <a:spAutoFit/>
            </a:bodyPr>
            <a:lstStyle/>
            <a:p>
              <a:pPr algn="ctr" eaLnBrk="1" hangingPunct="1">
                <a:spcBef>
                  <a:spcPct val="50000"/>
                </a:spcBef>
              </a:pPr>
              <a:r>
                <a:rPr kumimoji="1" lang="en-US" altLang="zh-CN" sz="2400">
                  <a:latin typeface="Times New Roman" panose="02020603050405020304" pitchFamily="18" charset="0"/>
                </a:rPr>
                <a:t>pipe( fd )</a:t>
              </a:r>
              <a:endParaRPr kumimoji="1" lang="en-US" altLang="zh-CN" sz="2400" b="0">
                <a:latin typeface="Times New Roman" panose="02020603050405020304" pitchFamily="18" charset="0"/>
              </a:endParaRPr>
            </a:p>
          </p:txBody>
        </p:sp>
      </p:grpSp>
      <p:sp>
        <p:nvSpPr>
          <p:cNvPr id="18" name="Rectangle 2"/>
          <p:cNvSpPr>
            <a:spLocks noChangeArrowheads="1"/>
          </p:cNvSpPr>
          <p:nvPr/>
        </p:nvSpPr>
        <p:spPr bwMode="auto">
          <a:xfrm>
            <a:off x="2544889" y="-27384"/>
            <a:ext cx="3755305" cy="78263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3.6 </a:t>
            </a:r>
            <a:r>
              <a:rPr lang="zh-CN" altLang="en-US" sz="4000" dirty="0">
                <a:solidFill>
                  <a:srgbClr val="FF0000"/>
                </a:solidFill>
                <a:latin typeface="黑体" panose="02010609060101010101" pitchFamily="49" charset="-122"/>
                <a:ea typeface="黑体" panose="02010609060101010101" pitchFamily="49" charset="-122"/>
              </a:rPr>
              <a:t>进程通信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9" name="Rectangle 4"/>
          <p:cNvSpPr>
            <a:spLocks noChangeArrowheads="1"/>
          </p:cNvSpPr>
          <p:nvPr/>
        </p:nvSpPr>
        <p:spPr bwMode="auto">
          <a:xfrm>
            <a:off x="179389" y="692696"/>
            <a:ext cx="5112692"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3.6.1 </a:t>
            </a:r>
            <a:r>
              <a:rPr lang="zh-CN" altLang="en-US" sz="3200" dirty="0" smtClean="0">
                <a:solidFill>
                  <a:srgbClr val="0000FF"/>
                </a:solidFill>
                <a:ea typeface="仿宋" panose="02010609060101010101" charset="-122"/>
              </a:rPr>
              <a:t>进程通信类型</a:t>
            </a:r>
            <a:endParaRPr lang="en-US" altLang="zh-CN" sz="3200" dirty="0">
              <a:solidFill>
                <a:srgbClr val="0000FF"/>
              </a:solidFill>
              <a:ea typeface="仿宋" panose="02010609060101010101" charset="-122"/>
            </a:endParaRPr>
          </a:p>
        </p:txBody>
      </p:sp>
      <p:sp>
        <p:nvSpPr>
          <p:cNvPr id="20" name="Rectangle 3" descr="Large confetti"/>
          <p:cNvSpPr>
            <a:spLocks noChangeArrowheads="1"/>
          </p:cNvSpPr>
          <p:nvPr/>
        </p:nvSpPr>
        <p:spPr bwMode="auto">
          <a:xfrm>
            <a:off x="323528" y="1412778"/>
            <a:ext cx="4104456" cy="494159"/>
          </a:xfrm>
          <a:prstGeom prst="rect">
            <a:avLst/>
          </a:prstGeom>
          <a:noFill/>
          <a:ln w="9525">
            <a:noFill/>
            <a:miter lim="800000"/>
          </a:ln>
        </p:spPr>
        <p:txBody>
          <a:bodyPr anchor="b"/>
          <a:lstStyle/>
          <a:p>
            <a:pPr>
              <a:spcBef>
                <a:spcPct val="0"/>
              </a:spcBef>
            </a:pPr>
            <a:r>
              <a:rPr lang="en-US" altLang="zh-CN" sz="2800" dirty="0" smtClean="0">
                <a:solidFill>
                  <a:srgbClr val="C00000"/>
                </a:solidFill>
                <a:latin typeface="仿宋" panose="02010609060101010101" charset="-122"/>
                <a:ea typeface="仿宋" panose="02010609060101010101" charset="-122"/>
              </a:rPr>
              <a:t>3.</a:t>
            </a:r>
            <a:r>
              <a:rPr lang="zh-CN" altLang="en-US" sz="2800" dirty="0" smtClean="0">
                <a:solidFill>
                  <a:srgbClr val="C00000"/>
                </a:solidFill>
                <a:latin typeface="+mn-ea"/>
              </a:rPr>
              <a:t>管道（</a:t>
            </a:r>
            <a:r>
              <a:rPr lang="en-US" altLang="zh-CN" sz="2800" dirty="0" smtClean="0">
                <a:solidFill>
                  <a:srgbClr val="C00000"/>
                </a:solidFill>
                <a:latin typeface="+mn-ea"/>
              </a:rPr>
              <a:t>pipe</a:t>
            </a:r>
            <a:r>
              <a:rPr lang="zh-CN" altLang="en-US" sz="2800" dirty="0" smtClean="0">
                <a:solidFill>
                  <a:srgbClr val="C00000"/>
                </a:solidFill>
                <a:latin typeface="+mn-ea"/>
              </a:rPr>
              <a:t>）</a:t>
            </a:r>
            <a:r>
              <a:rPr lang="zh-CN" altLang="en-US" sz="2800" dirty="0" smtClean="0">
                <a:solidFill>
                  <a:srgbClr val="C00000"/>
                </a:solidFill>
                <a:latin typeface="仿宋" panose="02010609060101010101" charset="-122"/>
                <a:ea typeface="仿宋" panose="02010609060101010101" charset="-122"/>
              </a:rPr>
              <a:t>通信</a:t>
            </a:r>
            <a:endParaRPr lang="zh-CN" altLang="en-US" sz="2800" dirty="0">
              <a:solidFill>
                <a:srgbClr val="C00000"/>
              </a:solidFill>
              <a:latin typeface="仿宋" panose="02010609060101010101" charset="-122"/>
              <a:ea typeface="仿宋" panose="02010609060101010101" charset="-122"/>
            </a:endParaRPr>
          </a:p>
        </p:txBody>
      </p:sp>
      <p:sp>
        <p:nvSpPr>
          <p:cNvPr id="21" name="Rectangle 5"/>
          <p:cNvSpPr>
            <a:spLocks noChangeArrowheads="1"/>
          </p:cNvSpPr>
          <p:nvPr/>
        </p:nvSpPr>
        <p:spPr bwMode="auto">
          <a:xfrm>
            <a:off x="827584" y="3717032"/>
            <a:ext cx="6048672" cy="1754326"/>
          </a:xfrm>
          <a:prstGeom prst="rect">
            <a:avLst/>
          </a:prstGeom>
          <a:noFill/>
          <a:ln>
            <a:noFill/>
          </a:ln>
          <a:effectLst/>
        </p:spPr>
        <p:txBody>
          <a:bodyPr wrap="square">
            <a:spAutoFit/>
          </a:bodyPr>
          <a:lstStyle/>
          <a:p>
            <a:pPr>
              <a:lnSpc>
                <a:spcPct val="150000"/>
              </a:lnSpc>
              <a:spcBef>
                <a:spcPct val="0"/>
              </a:spcBef>
              <a:buFont typeface="Wingdings" panose="05000000000000000000" pitchFamily="2" charset="2"/>
              <a:buChar char="l"/>
              <a:defRPr/>
            </a:pPr>
            <a:r>
              <a:rPr lang="en-US" altLang="zh-CN" sz="2400" dirty="0" smtClean="0"/>
              <a:t> </a:t>
            </a:r>
            <a:r>
              <a:rPr lang="zh-CN" altLang="zh-CN" sz="2400" dirty="0" smtClean="0"/>
              <a:t>对管道的读写操作必须</a:t>
            </a:r>
            <a:r>
              <a:rPr lang="zh-CN" altLang="zh-CN" sz="2400" dirty="0" smtClean="0">
                <a:solidFill>
                  <a:srgbClr val="FF0000"/>
                </a:solidFill>
              </a:rPr>
              <a:t>互斥</a:t>
            </a:r>
            <a:r>
              <a:rPr lang="zh-CN" altLang="zh-CN" sz="2400" dirty="0" smtClean="0"/>
              <a:t>进行</a:t>
            </a:r>
            <a:endParaRPr lang="en-US" altLang="zh-CN" sz="2400" dirty="0" smtClean="0"/>
          </a:p>
          <a:p>
            <a:pPr>
              <a:lnSpc>
                <a:spcPct val="150000"/>
              </a:lnSpc>
              <a:spcBef>
                <a:spcPct val="0"/>
              </a:spcBef>
              <a:buFont typeface="Wingdings" panose="05000000000000000000" pitchFamily="2" charset="2"/>
              <a:buChar char="l"/>
              <a:defRPr/>
            </a:pPr>
            <a:r>
              <a:rPr lang="en-US" altLang="zh-CN" sz="2400" dirty="0" smtClean="0"/>
              <a:t> </a:t>
            </a:r>
            <a:r>
              <a:rPr lang="zh-CN" altLang="zh-CN" sz="2400" dirty="0" smtClean="0"/>
              <a:t>对管道的读写操作必须</a:t>
            </a:r>
            <a:r>
              <a:rPr lang="zh-CN" altLang="zh-CN" sz="2400" dirty="0" smtClean="0">
                <a:solidFill>
                  <a:srgbClr val="FF0000"/>
                </a:solidFill>
              </a:rPr>
              <a:t>同步</a:t>
            </a:r>
            <a:r>
              <a:rPr lang="zh-CN" altLang="zh-CN" sz="2400" dirty="0" smtClean="0"/>
              <a:t>进行</a:t>
            </a:r>
            <a:endParaRPr lang="en-US" altLang="zh-CN" sz="2400" dirty="0" smtClean="0"/>
          </a:p>
          <a:p>
            <a:pPr>
              <a:lnSpc>
                <a:spcPct val="150000"/>
              </a:lnSpc>
              <a:spcBef>
                <a:spcPct val="0"/>
              </a:spcBef>
              <a:buFont typeface="Wingdings" panose="05000000000000000000" pitchFamily="2" charset="2"/>
              <a:buChar char="l"/>
              <a:defRPr/>
            </a:pPr>
            <a:r>
              <a:rPr lang="zh-CN" altLang="en-US" sz="2400" dirty="0" smtClean="0"/>
              <a:t> 通信双方必须同时存在</a:t>
            </a:r>
            <a:endParaRPr kumimoji="1"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box(in)">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box(in)">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box(in)">
                                      <p:cBhvr>
                                        <p:cTn id="17"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body" idx="1"/>
          </p:nvPr>
        </p:nvSpPr>
        <p:spPr>
          <a:xfrm>
            <a:off x="107504" y="2576984"/>
            <a:ext cx="8729662" cy="1212056"/>
          </a:xfrm>
        </p:spPr>
        <p:txBody>
          <a:bodyPr/>
          <a:lstStyle/>
          <a:p>
            <a:pPr>
              <a:lnSpc>
                <a:spcPct val="90000"/>
              </a:lnSpc>
              <a:buFontTx/>
              <a:buNone/>
            </a:pPr>
            <a:r>
              <a:rPr lang="zh-CN" altLang="en-US" sz="2400" b="1" dirty="0" smtClean="0">
                <a:latin typeface="+mn-ea"/>
              </a:rPr>
              <a:t>   编写一程序，建立一个管道。同时，父进程生成了进程</a:t>
            </a:r>
            <a:r>
              <a:rPr lang="en-US" altLang="zh-CN" sz="2400" b="1" dirty="0" smtClean="0">
                <a:latin typeface="+mn-ea"/>
              </a:rPr>
              <a:t>P1</a:t>
            </a:r>
            <a:r>
              <a:rPr lang="zh-CN" altLang="en-US" sz="2400" b="1" dirty="0" smtClean="0">
                <a:latin typeface="+mn-ea"/>
              </a:rPr>
              <a:t>和</a:t>
            </a:r>
            <a:r>
              <a:rPr lang="en-US" altLang="zh-CN" sz="2400" b="1" dirty="0" smtClean="0">
                <a:latin typeface="+mn-ea"/>
              </a:rPr>
              <a:t>P2，</a:t>
            </a:r>
            <a:r>
              <a:rPr lang="zh-CN" altLang="en-US" sz="2400" b="1" dirty="0" smtClean="0">
                <a:latin typeface="+mn-ea"/>
              </a:rPr>
              <a:t>这两个子进程分别向管道中写入各自的字符串，父进程读出它们。</a:t>
            </a:r>
            <a:endParaRPr lang="zh-CN" altLang="en-US" sz="2400" b="1" dirty="0" smtClean="0">
              <a:latin typeface="+mn-ea"/>
            </a:endParaRPr>
          </a:p>
        </p:txBody>
      </p:sp>
      <p:grpSp>
        <p:nvGrpSpPr>
          <p:cNvPr id="2" name="Group 4"/>
          <p:cNvGrpSpPr/>
          <p:nvPr/>
        </p:nvGrpSpPr>
        <p:grpSpPr bwMode="auto">
          <a:xfrm>
            <a:off x="736602" y="3981922"/>
            <a:ext cx="7064375" cy="2111375"/>
            <a:chOff x="576" y="2561"/>
            <a:chExt cx="4399" cy="1279"/>
          </a:xfrm>
        </p:grpSpPr>
        <p:sp>
          <p:nvSpPr>
            <p:cNvPr id="99334" name="AutoShape 5"/>
            <p:cNvSpPr>
              <a:spLocks noChangeArrowheads="1"/>
            </p:cNvSpPr>
            <p:nvPr/>
          </p:nvSpPr>
          <p:spPr bwMode="auto">
            <a:xfrm>
              <a:off x="2160" y="2994"/>
              <a:ext cx="1440" cy="432"/>
            </a:xfrm>
            <a:prstGeom prst="flowChartMagneticDrum">
              <a:avLst/>
            </a:prstGeom>
            <a:noFill/>
            <a:ln w="28575">
              <a:solidFill>
                <a:schemeClr val="tx1"/>
              </a:solidFill>
              <a:round/>
            </a:ln>
          </p:spPr>
          <p:txBody>
            <a:bodyPr wrap="none" anchor="ctr"/>
            <a:lstStyle/>
            <a:p>
              <a:endParaRPr lang="zh-CN" altLang="en-US"/>
            </a:p>
          </p:txBody>
        </p:sp>
        <p:sp>
          <p:nvSpPr>
            <p:cNvPr id="99335" name="Line 6"/>
            <p:cNvSpPr>
              <a:spLocks noChangeShapeType="1"/>
            </p:cNvSpPr>
            <p:nvPr/>
          </p:nvSpPr>
          <p:spPr bwMode="auto">
            <a:xfrm>
              <a:off x="3360" y="3234"/>
              <a:ext cx="1008" cy="0"/>
            </a:xfrm>
            <a:prstGeom prst="line">
              <a:avLst/>
            </a:prstGeom>
            <a:noFill/>
            <a:ln w="28575">
              <a:solidFill>
                <a:schemeClr val="tx1"/>
              </a:solidFill>
              <a:round/>
              <a:tailEnd type="triangle" w="med" len="med"/>
            </a:ln>
          </p:spPr>
          <p:txBody>
            <a:bodyPr wrap="none" anchor="ctr"/>
            <a:lstStyle/>
            <a:p>
              <a:endParaRPr lang="zh-CN" altLang="en-US"/>
            </a:p>
          </p:txBody>
        </p:sp>
        <p:sp>
          <p:nvSpPr>
            <p:cNvPr id="99336" name="Text Box 7"/>
            <p:cNvSpPr txBox="1">
              <a:spLocks noChangeArrowheads="1"/>
            </p:cNvSpPr>
            <p:nvPr/>
          </p:nvSpPr>
          <p:spPr bwMode="auto">
            <a:xfrm>
              <a:off x="1681" y="2932"/>
              <a:ext cx="509" cy="280"/>
            </a:xfrm>
            <a:prstGeom prst="rect">
              <a:avLst/>
            </a:prstGeom>
            <a:noFill/>
            <a:ln w="9525">
              <a:noFill/>
              <a:miter lim="800000"/>
            </a:ln>
          </p:spPr>
          <p:txBody>
            <a:bodyPr wrap="none" anchor="ctr">
              <a:spAutoFit/>
            </a:bodyPr>
            <a:lstStyle/>
            <a:p>
              <a:pPr algn="ctr" eaLnBrk="1" hangingPunct="1">
                <a:spcBef>
                  <a:spcPct val="50000"/>
                </a:spcBef>
              </a:pPr>
              <a:r>
                <a:rPr kumimoji="1" lang="en-US" altLang="zh-CN" sz="2400" dirty="0" err="1">
                  <a:latin typeface="Times New Roman" panose="02020603050405020304" pitchFamily="18" charset="0"/>
                </a:rPr>
                <a:t>fd</a:t>
              </a:r>
              <a:r>
                <a:rPr kumimoji="1" lang="en-US" altLang="zh-CN" sz="2400" dirty="0">
                  <a:latin typeface="Times New Roman" panose="02020603050405020304" pitchFamily="18" charset="0"/>
                </a:rPr>
                <a:t>[1]</a:t>
              </a:r>
              <a:endParaRPr kumimoji="1" lang="en-US" altLang="zh-CN" sz="2400" dirty="0">
                <a:latin typeface="Times New Roman" panose="02020603050405020304" pitchFamily="18" charset="0"/>
              </a:endParaRPr>
            </a:p>
          </p:txBody>
        </p:sp>
        <p:sp>
          <p:nvSpPr>
            <p:cNvPr id="99337" name="Text Box 8"/>
            <p:cNvSpPr txBox="1">
              <a:spLocks noChangeArrowheads="1"/>
            </p:cNvSpPr>
            <p:nvPr/>
          </p:nvSpPr>
          <p:spPr bwMode="auto">
            <a:xfrm>
              <a:off x="3649" y="2962"/>
              <a:ext cx="509" cy="280"/>
            </a:xfrm>
            <a:prstGeom prst="rect">
              <a:avLst/>
            </a:prstGeom>
            <a:noFill/>
            <a:ln w="9525">
              <a:noFill/>
              <a:miter lim="800000"/>
            </a:ln>
          </p:spPr>
          <p:txBody>
            <a:bodyPr wrap="none" anchor="ctr">
              <a:spAutoFit/>
            </a:bodyPr>
            <a:lstStyle/>
            <a:p>
              <a:pPr algn="ctr" eaLnBrk="1" hangingPunct="1">
                <a:spcBef>
                  <a:spcPct val="50000"/>
                </a:spcBef>
              </a:pPr>
              <a:r>
                <a:rPr kumimoji="1" lang="en-US" altLang="zh-CN" sz="2400">
                  <a:latin typeface="Times New Roman" panose="02020603050405020304" pitchFamily="18" charset="0"/>
                </a:rPr>
                <a:t>fd[0]</a:t>
              </a:r>
              <a:endParaRPr kumimoji="1" lang="en-US" altLang="zh-CN" sz="2400">
                <a:latin typeface="Times New Roman" panose="02020603050405020304" pitchFamily="18" charset="0"/>
              </a:endParaRPr>
            </a:p>
          </p:txBody>
        </p:sp>
        <p:sp>
          <p:nvSpPr>
            <p:cNvPr id="99338" name="Text Box 9"/>
            <p:cNvSpPr txBox="1">
              <a:spLocks noChangeArrowheads="1"/>
            </p:cNvSpPr>
            <p:nvPr/>
          </p:nvSpPr>
          <p:spPr bwMode="auto">
            <a:xfrm>
              <a:off x="2379" y="2693"/>
              <a:ext cx="861" cy="280"/>
            </a:xfrm>
            <a:prstGeom prst="rect">
              <a:avLst/>
            </a:prstGeom>
            <a:noFill/>
            <a:ln w="9525">
              <a:noFill/>
              <a:miter lim="800000"/>
            </a:ln>
          </p:spPr>
          <p:txBody>
            <a:bodyPr wrap="none" anchor="ctr">
              <a:spAutoFit/>
            </a:bodyPr>
            <a:lstStyle/>
            <a:p>
              <a:pPr algn="ctr" eaLnBrk="1" hangingPunct="1">
                <a:spcBef>
                  <a:spcPct val="50000"/>
                </a:spcBef>
              </a:pPr>
              <a:r>
                <a:rPr kumimoji="1" lang="en-US" altLang="zh-CN" sz="2400">
                  <a:latin typeface="Times New Roman" panose="02020603050405020304" pitchFamily="18" charset="0"/>
                </a:rPr>
                <a:t>pipe( fd )</a:t>
              </a:r>
              <a:endParaRPr kumimoji="1" lang="en-US" altLang="zh-CN" sz="2400" b="0">
                <a:latin typeface="Times New Roman" panose="02020603050405020304" pitchFamily="18" charset="0"/>
              </a:endParaRPr>
            </a:p>
          </p:txBody>
        </p:sp>
        <p:sp>
          <p:nvSpPr>
            <p:cNvPr id="99339" name="Oval 10"/>
            <p:cNvSpPr>
              <a:spLocks noChangeArrowheads="1"/>
            </p:cNvSpPr>
            <p:nvPr/>
          </p:nvSpPr>
          <p:spPr bwMode="auto">
            <a:xfrm>
              <a:off x="576" y="2561"/>
              <a:ext cx="607" cy="607"/>
            </a:xfrm>
            <a:prstGeom prst="ellipse">
              <a:avLst/>
            </a:prstGeom>
            <a:noFill/>
            <a:ln w="28575">
              <a:solidFill>
                <a:schemeClr val="tx1"/>
              </a:solidFill>
              <a:round/>
            </a:ln>
          </p:spPr>
          <p:txBody>
            <a:bodyPr wrap="none" anchor="ctr"/>
            <a:lstStyle/>
            <a:p>
              <a:pPr algn="ctr" eaLnBrk="1" hangingPunct="1">
                <a:spcBef>
                  <a:spcPct val="0"/>
                </a:spcBef>
              </a:pPr>
              <a:r>
                <a:rPr kumimoji="1" lang="zh-CN" altLang="en-US">
                  <a:latin typeface="Times New Roman" panose="02020603050405020304" pitchFamily="18" charset="0"/>
                </a:rPr>
                <a:t>子进</a:t>
              </a:r>
              <a:endParaRPr kumimoji="1" lang="zh-CN" altLang="en-US">
                <a:latin typeface="Times New Roman" panose="02020603050405020304" pitchFamily="18" charset="0"/>
              </a:endParaRPr>
            </a:p>
            <a:p>
              <a:pPr algn="ctr" eaLnBrk="1" hangingPunct="1">
                <a:spcBef>
                  <a:spcPct val="0"/>
                </a:spcBef>
              </a:pPr>
              <a:r>
                <a:rPr kumimoji="1" lang="zh-CN" altLang="en-US">
                  <a:latin typeface="Times New Roman" panose="02020603050405020304" pitchFamily="18" charset="0"/>
                </a:rPr>
                <a:t>程</a:t>
              </a:r>
              <a:r>
                <a:rPr kumimoji="1" lang="en-US" altLang="zh-CN">
                  <a:latin typeface="Times New Roman" panose="02020603050405020304" pitchFamily="18" charset="0"/>
                </a:rPr>
                <a:t>P1</a:t>
              </a:r>
              <a:endParaRPr kumimoji="1" lang="en-US" altLang="zh-CN">
                <a:latin typeface="Times New Roman" panose="02020603050405020304" pitchFamily="18" charset="0"/>
              </a:endParaRPr>
            </a:p>
          </p:txBody>
        </p:sp>
        <p:sp>
          <p:nvSpPr>
            <p:cNvPr id="99340" name="Oval 11"/>
            <p:cNvSpPr>
              <a:spLocks noChangeArrowheads="1"/>
            </p:cNvSpPr>
            <p:nvPr/>
          </p:nvSpPr>
          <p:spPr bwMode="auto">
            <a:xfrm>
              <a:off x="4368" y="2945"/>
              <a:ext cx="607" cy="607"/>
            </a:xfrm>
            <a:prstGeom prst="ellipse">
              <a:avLst/>
            </a:prstGeom>
            <a:noFill/>
            <a:ln w="28575">
              <a:solidFill>
                <a:schemeClr val="tx1"/>
              </a:solidFill>
              <a:round/>
            </a:ln>
          </p:spPr>
          <p:txBody>
            <a:bodyPr wrap="none" anchor="ctr"/>
            <a:lstStyle/>
            <a:p>
              <a:pPr algn="ctr" eaLnBrk="1" hangingPunct="1">
                <a:spcBef>
                  <a:spcPct val="0"/>
                </a:spcBef>
              </a:pPr>
              <a:r>
                <a:rPr kumimoji="1" lang="zh-CN" altLang="en-US">
                  <a:latin typeface="Times New Roman" panose="02020603050405020304" pitchFamily="18" charset="0"/>
                </a:rPr>
                <a:t>父</a:t>
              </a:r>
              <a:endParaRPr kumimoji="1" lang="zh-CN" altLang="en-US">
                <a:latin typeface="Times New Roman" panose="02020603050405020304" pitchFamily="18" charset="0"/>
              </a:endParaRPr>
            </a:p>
            <a:p>
              <a:pPr algn="ctr" eaLnBrk="1" hangingPunct="1">
                <a:spcBef>
                  <a:spcPct val="0"/>
                </a:spcBef>
              </a:pPr>
              <a:r>
                <a:rPr kumimoji="1" lang="zh-CN" altLang="en-US">
                  <a:latin typeface="Times New Roman" panose="02020603050405020304" pitchFamily="18" charset="0"/>
                </a:rPr>
                <a:t>进程</a:t>
              </a:r>
              <a:endParaRPr kumimoji="1" lang="zh-CN" altLang="en-US">
                <a:latin typeface="Times New Roman" panose="02020603050405020304" pitchFamily="18" charset="0"/>
              </a:endParaRPr>
            </a:p>
          </p:txBody>
        </p:sp>
        <p:cxnSp>
          <p:nvCxnSpPr>
            <p:cNvPr id="99341" name="AutoShape 12"/>
            <p:cNvCxnSpPr>
              <a:cxnSpLocks noChangeShapeType="1"/>
              <a:stCxn id="99339" idx="6"/>
              <a:endCxn id="99334" idx="1"/>
            </p:cNvCxnSpPr>
            <p:nvPr/>
          </p:nvCxnSpPr>
          <p:spPr bwMode="auto">
            <a:xfrm>
              <a:off x="1192" y="2865"/>
              <a:ext cx="959" cy="345"/>
            </a:xfrm>
            <a:prstGeom prst="bentConnector3">
              <a:avLst>
                <a:gd name="adj1" fmla="val 49949"/>
              </a:avLst>
            </a:prstGeom>
            <a:noFill/>
            <a:ln w="28575">
              <a:solidFill>
                <a:schemeClr val="tx1"/>
              </a:solidFill>
              <a:miter lim="800000"/>
              <a:tailEnd type="triangle" w="med" len="med"/>
            </a:ln>
          </p:spPr>
        </p:cxnSp>
        <p:sp>
          <p:nvSpPr>
            <p:cNvPr id="99342" name="Oval 13"/>
            <p:cNvSpPr>
              <a:spLocks noChangeArrowheads="1"/>
            </p:cNvSpPr>
            <p:nvPr/>
          </p:nvSpPr>
          <p:spPr bwMode="auto">
            <a:xfrm>
              <a:off x="576" y="3233"/>
              <a:ext cx="607" cy="607"/>
            </a:xfrm>
            <a:prstGeom prst="ellipse">
              <a:avLst/>
            </a:prstGeom>
            <a:noFill/>
            <a:ln w="28575">
              <a:solidFill>
                <a:schemeClr val="tx1"/>
              </a:solidFill>
              <a:round/>
            </a:ln>
          </p:spPr>
          <p:txBody>
            <a:bodyPr wrap="none" anchor="ctr"/>
            <a:lstStyle/>
            <a:p>
              <a:pPr algn="ctr" eaLnBrk="1" hangingPunct="1">
                <a:spcBef>
                  <a:spcPct val="0"/>
                </a:spcBef>
              </a:pPr>
              <a:r>
                <a:rPr kumimoji="1" lang="zh-CN" altLang="en-US">
                  <a:latin typeface="Times New Roman" panose="02020603050405020304" pitchFamily="18" charset="0"/>
                </a:rPr>
                <a:t>子进</a:t>
              </a:r>
              <a:endParaRPr kumimoji="1" lang="zh-CN" altLang="en-US">
                <a:latin typeface="Times New Roman" panose="02020603050405020304" pitchFamily="18" charset="0"/>
              </a:endParaRPr>
            </a:p>
            <a:p>
              <a:pPr algn="ctr" eaLnBrk="1" hangingPunct="1">
                <a:spcBef>
                  <a:spcPct val="0"/>
                </a:spcBef>
              </a:pPr>
              <a:r>
                <a:rPr kumimoji="1" lang="zh-CN" altLang="en-US">
                  <a:latin typeface="Times New Roman" panose="02020603050405020304" pitchFamily="18" charset="0"/>
                </a:rPr>
                <a:t>程</a:t>
              </a:r>
              <a:r>
                <a:rPr kumimoji="1" lang="en-US" altLang="zh-CN">
                  <a:latin typeface="Times New Roman" panose="02020603050405020304" pitchFamily="18" charset="0"/>
                </a:rPr>
                <a:t>P2</a:t>
              </a:r>
              <a:endParaRPr kumimoji="1" lang="en-US" altLang="zh-CN">
                <a:latin typeface="Times New Roman" panose="02020603050405020304" pitchFamily="18" charset="0"/>
              </a:endParaRPr>
            </a:p>
          </p:txBody>
        </p:sp>
        <p:cxnSp>
          <p:nvCxnSpPr>
            <p:cNvPr id="99343" name="AutoShape 14"/>
            <p:cNvCxnSpPr>
              <a:cxnSpLocks noChangeShapeType="1"/>
              <a:stCxn id="99342" idx="6"/>
              <a:endCxn id="99334" idx="1"/>
            </p:cNvCxnSpPr>
            <p:nvPr/>
          </p:nvCxnSpPr>
          <p:spPr bwMode="auto">
            <a:xfrm flipV="1">
              <a:off x="1192" y="3210"/>
              <a:ext cx="959" cy="327"/>
            </a:xfrm>
            <a:prstGeom prst="bentConnector3">
              <a:avLst>
                <a:gd name="adj1" fmla="val 49949"/>
              </a:avLst>
            </a:prstGeom>
            <a:noFill/>
            <a:ln w="28575">
              <a:solidFill>
                <a:schemeClr val="tx1"/>
              </a:solidFill>
              <a:miter lim="800000"/>
              <a:tailEnd type="triangle" w="med" len="med"/>
            </a:ln>
          </p:spPr>
        </p:cxnSp>
      </p:grpSp>
      <p:sp>
        <p:nvSpPr>
          <p:cNvPr id="17" name="Rectangle 2"/>
          <p:cNvSpPr>
            <a:spLocks noChangeArrowheads="1"/>
          </p:cNvSpPr>
          <p:nvPr/>
        </p:nvSpPr>
        <p:spPr bwMode="auto">
          <a:xfrm>
            <a:off x="2544889" y="-27384"/>
            <a:ext cx="3755305" cy="78263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3.6 </a:t>
            </a:r>
            <a:r>
              <a:rPr lang="zh-CN" altLang="en-US" sz="4000" dirty="0">
                <a:solidFill>
                  <a:srgbClr val="FF0000"/>
                </a:solidFill>
                <a:latin typeface="黑体" panose="02010609060101010101" pitchFamily="49" charset="-122"/>
                <a:ea typeface="黑体" panose="02010609060101010101" pitchFamily="49" charset="-122"/>
              </a:rPr>
              <a:t>进程通信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8" name="Rectangle 4"/>
          <p:cNvSpPr>
            <a:spLocks noChangeArrowheads="1"/>
          </p:cNvSpPr>
          <p:nvPr/>
        </p:nvSpPr>
        <p:spPr bwMode="auto">
          <a:xfrm>
            <a:off x="179389" y="692696"/>
            <a:ext cx="5112692"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3.6.1 </a:t>
            </a:r>
            <a:r>
              <a:rPr lang="zh-CN" altLang="en-US" sz="3200" dirty="0" smtClean="0">
                <a:solidFill>
                  <a:srgbClr val="0000FF"/>
                </a:solidFill>
                <a:ea typeface="仿宋" panose="02010609060101010101" charset="-122"/>
              </a:rPr>
              <a:t>进程通信类型</a:t>
            </a:r>
            <a:endParaRPr lang="en-US" altLang="zh-CN" sz="3200" dirty="0">
              <a:solidFill>
                <a:srgbClr val="0000FF"/>
              </a:solidFill>
              <a:ea typeface="仿宋" panose="02010609060101010101" charset="-122"/>
            </a:endParaRPr>
          </a:p>
        </p:txBody>
      </p:sp>
      <p:sp>
        <p:nvSpPr>
          <p:cNvPr id="19" name="Rectangle 3" descr="Large confetti"/>
          <p:cNvSpPr>
            <a:spLocks noChangeArrowheads="1"/>
          </p:cNvSpPr>
          <p:nvPr/>
        </p:nvSpPr>
        <p:spPr bwMode="auto">
          <a:xfrm>
            <a:off x="323528" y="1412778"/>
            <a:ext cx="4104456" cy="494159"/>
          </a:xfrm>
          <a:prstGeom prst="rect">
            <a:avLst/>
          </a:prstGeom>
          <a:noFill/>
          <a:ln w="9525">
            <a:noFill/>
            <a:miter lim="800000"/>
          </a:ln>
        </p:spPr>
        <p:txBody>
          <a:bodyPr anchor="b"/>
          <a:lstStyle/>
          <a:p>
            <a:pPr>
              <a:spcBef>
                <a:spcPct val="0"/>
              </a:spcBef>
            </a:pPr>
            <a:r>
              <a:rPr lang="en-US" altLang="zh-CN" sz="2800" dirty="0" smtClean="0">
                <a:solidFill>
                  <a:srgbClr val="C00000"/>
                </a:solidFill>
                <a:latin typeface="仿宋" panose="02010609060101010101" charset="-122"/>
                <a:ea typeface="仿宋" panose="02010609060101010101" charset="-122"/>
              </a:rPr>
              <a:t>3.</a:t>
            </a:r>
            <a:r>
              <a:rPr lang="zh-CN" altLang="en-US" sz="2800" dirty="0" smtClean="0">
                <a:solidFill>
                  <a:srgbClr val="C00000"/>
                </a:solidFill>
                <a:latin typeface="+mn-ea"/>
              </a:rPr>
              <a:t>管道（</a:t>
            </a:r>
            <a:r>
              <a:rPr lang="en-US" altLang="zh-CN" sz="2800" dirty="0" smtClean="0">
                <a:solidFill>
                  <a:srgbClr val="C00000"/>
                </a:solidFill>
                <a:latin typeface="+mn-ea"/>
              </a:rPr>
              <a:t>pipe</a:t>
            </a:r>
            <a:r>
              <a:rPr lang="zh-CN" altLang="en-US" sz="2800" dirty="0" smtClean="0">
                <a:solidFill>
                  <a:srgbClr val="C00000"/>
                </a:solidFill>
                <a:latin typeface="+mn-ea"/>
              </a:rPr>
              <a:t>）</a:t>
            </a:r>
            <a:r>
              <a:rPr lang="zh-CN" altLang="en-US" sz="2800" dirty="0" smtClean="0">
                <a:solidFill>
                  <a:srgbClr val="C00000"/>
                </a:solidFill>
                <a:latin typeface="仿宋" panose="02010609060101010101" charset="-122"/>
                <a:ea typeface="仿宋" panose="02010609060101010101" charset="-122"/>
              </a:rPr>
              <a:t>通信</a:t>
            </a:r>
            <a:endParaRPr lang="zh-CN" altLang="en-US" sz="2800" dirty="0">
              <a:solidFill>
                <a:srgbClr val="C00000"/>
              </a:solidFill>
              <a:latin typeface="仿宋" panose="02010609060101010101" charset="-122"/>
              <a:ea typeface="仿宋" panose="02010609060101010101" charset="-122"/>
            </a:endParaRPr>
          </a:p>
        </p:txBody>
      </p:sp>
      <p:sp>
        <p:nvSpPr>
          <p:cNvPr id="20" name="Rectangle 5"/>
          <p:cNvSpPr>
            <a:spLocks noChangeArrowheads="1"/>
          </p:cNvSpPr>
          <p:nvPr/>
        </p:nvSpPr>
        <p:spPr bwMode="auto">
          <a:xfrm>
            <a:off x="395536" y="1916833"/>
            <a:ext cx="6048672" cy="461665"/>
          </a:xfrm>
          <a:prstGeom prst="rect">
            <a:avLst/>
          </a:prstGeom>
          <a:noFill/>
          <a:ln>
            <a:noFill/>
          </a:ln>
          <a:effectLst/>
        </p:spPr>
        <p:txBody>
          <a:bodyPr wrap="square">
            <a:spAutoFit/>
          </a:bodyPr>
          <a:lstStyle/>
          <a:p>
            <a:pPr>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zh-CN" altLang="en-US" sz="2400" dirty="0" smtClean="0">
                <a:solidFill>
                  <a:srgbClr val="7030A0"/>
                </a:solidFill>
                <a:latin typeface="+mn-ea"/>
                <a:ea typeface="+mn-ea"/>
              </a:rPr>
              <a:t>无名管道应用举例</a:t>
            </a:r>
            <a:r>
              <a:rPr kumimoji="1" lang="zh-CN" altLang="en-US" sz="2400" dirty="0" smtClean="0">
                <a:solidFill>
                  <a:srgbClr val="7030A0"/>
                </a:solidFill>
              </a:rPr>
              <a:t>：</a:t>
            </a:r>
            <a:endParaRPr kumimoji="1" lang="zh-CN" altLang="en-US" sz="2400" dirty="0"/>
          </a:p>
        </p:txBody>
      </p:sp>
    </p:spTree>
  </p:cSld>
  <p:clrMapOvr>
    <a:masterClrMapping/>
  </p:clrMapOvr>
  <p:transition>
    <p:fade/>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395536" y="1114251"/>
            <a:ext cx="8218487" cy="5699125"/>
          </a:xfrm>
        </p:spPr>
        <p:txBody>
          <a:bodyPr/>
          <a:lstStyle/>
          <a:p>
            <a:pPr>
              <a:buFontTx/>
              <a:buNone/>
            </a:pPr>
            <a:r>
              <a:rPr lang="zh-CN" altLang="en-US" sz="2000" b="1" dirty="0" smtClean="0"/>
              <a:t>#</a:t>
            </a:r>
            <a:r>
              <a:rPr lang="zh-CN" altLang="zh-CN" sz="2000" b="1" dirty="0" smtClean="0"/>
              <a:t>include &lt;stdio.h&gt;</a:t>
            </a:r>
            <a:endParaRPr lang="zh-CN" altLang="en-US" sz="2000" b="1" dirty="0" smtClean="0"/>
          </a:p>
          <a:p>
            <a:pPr>
              <a:buFontTx/>
              <a:buNone/>
            </a:pPr>
            <a:r>
              <a:rPr lang="zh-CN" altLang="en-US" sz="2000" b="1" dirty="0" smtClean="0"/>
              <a:t>#</a:t>
            </a:r>
            <a:r>
              <a:rPr lang="en-US" altLang="zh-CN" sz="2000" b="1" dirty="0" smtClean="0"/>
              <a:t>include&lt;</a:t>
            </a:r>
            <a:r>
              <a:rPr lang="en-US" altLang="zh-CN" sz="2000" b="1" dirty="0" err="1" smtClean="0"/>
              <a:t>unistd.h</a:t>
            </a:r>
            <a:r>
              <a:rPr lang="en-US" altLang="zh-CN" sz="2000" b="1" dirty="0" smtClean="0"/>
              <a:t>&gt;</a:t>
            </a:r>
            <a:endParaRPr lang="zh-CN" altLang="zh-CN" sz="2000" b="1" dirty="0" smtClean="0"/>
          </a:p>
          <a:p>
            <a:pPr>
              <a:buFontTx/>
              <a:buNone/>
            </a:pPr>
            <a:r>
              <a:rPr lang="zh-CN" altLang="zh-CN" sz="2000" b="1" dirty="0" smtClean="0"/>
              <a:t>main( )</a:t>
            </a:r>
            <a:endParaRPr lang="zh-CN" altLang="zh-CN" sz="2000" b="1" dirty="0" smtClean="0"/>
          </a:p>
          <a:p>
            <a:pPr>
              <a:buFontTx/>
              <a:buNone/>
            </a:pPr>
            <a:r>
              <a:rPr lang="zh-CN" altLang="zh-CN" sz="2000" b="1" dirty="0" smtClean="0">
                <a:solidFill>
                  <a:schemeClr val="accent2"/>
                </a:solidFill>
              </a:rPr>
              <a:t>{</a:t>
            </a:r>
            <a:r>
              <a:rPr lang="zh-CN" altLang="en-US" sz="2000" b="1" dirty="0" smtClean="0"/>
              <a:t> </a:t>
            </a:r>
            <a:r>
              <a:rPr lang="zh-CN" altLang="zh-CN" sz="2000" b="1" dirty="0" smtClean="0"/>
              <a:t>int i, r, p1, p2,fd[2];</a:t>
            </a:r>
            <a:endParaRPr lang="zh-CN" altLang="zh-CN" sz="2000" b="1" dirty="0" smtClean="0"/>
          </a:p>
          <a:p>
            <a:pPr>
              <a:buFontTx/>
              <a:buNone/>
            </a:pPr>
            <a:r>
              <a:rPr lang="zh-CN" altLang="zh-CN" sz="2000" b="1" dirty="0" smtClean="0"/>
              <a:t> </a:t>
            </a:r>
            <a:r>
              <a:rPr lang="zh-CN" altLang="en-US" sz="2000" b="1" dirty="0" smtClean="0"/>
              <a:t> </a:t>
            </a:r>
            <a:r>
              <a:rPr lang="zh-CN" altLang="zh-CN" sz="2000" b="1" dirty="0" smtClean="0"/>
              <a:t>char buf[50], s[50];</a:t>
            </a:r>
            <a:endParaRPr lang="zh-CN" altLang="zh-CN" sz="2000" b="1" dirty="0" smtClean="0"/>
          </a:p>
          <a:p>
            <a:pPr>
              <a:buFontTx/>
              <a:buNone/>
            </a:pPr>
            <a:r>
              <a:rPr lang="zh-CN" altLang="zh-CN" sz="2000" b="1" dirty="0" smtClean="0"/>
              <a:t> </a:t>
            </a:r>
            <a:r>
              <a:rPr lang="zh-CN" altLang="en-US" sz="2000" b="1" dirty="0" smtClean="0"/>
              <a:t> </a:t>
            </a:r>
            <a:r>
              <a:rPr lang="zh-CN" altLang="zh-CN" sz="2000" b="1" dirty="0" smtClean="0">
                <a:solidFill>
                  <a:schemeClr val="accent1"/>
                </a:solidFill>
              </a:rPr>
              <a:t>pipe(fd);</a:t>
            </a:r>
            <a:endParaRPr lang="zh-CN" altLang="zh-CN" sz="2000" b="1" dirty="0" smtClean="0">
              <a:solidFill>
                <a:schemeClr val="accent1"/>
              </a:solidFill>
            </a:endParaRPr>
          </a:p>
          <a:p>
            <a:pPr>
              <a:spcBef>
                <a:spcPct val="0"/>
              </a:spcBef>
              <a:buFontTx/>
              <a:buNone/>
            </a:pPr>
            <a:r>
              <a:rPr lang="en-US" altLang="zh-CN" sz="2000" b="1" dirty="0" smtClean="0"/>
              <a:t>	p1=fork();</a:t>
            </a:r>
            <a:r>
              <a:rPr lang="zh-CN" altLang="zh-CN" sz="2000" b="1" dirty="0" smtClean="0"/>
              <a:t>    </a:t>
            </a:r>
            <a:endParaRPr lang="zh-CN" altLang="en-US" sz="2000" b="1" dirty="0" smtClean="0"/>
          </a:p>
          <a:p>
            <a:pPr>
              <a:buFontTx/>
              <a:buNone/>
            </a:pPr>
            <a:r>
              <a:rPr lang="zh-CN" altLang="en-US" sz="2000" b="1" dirty="0" smtClean="0"/>
              <a:t>	</a:t>
            </a:r>
            <a:r>
              <a:rPr lang="zh-CN" altLang="zh-CN" sz="2000" b="1" dirty="0" smtClean="0"/>
              <a:t>if( p1 == 0 )</a:t>
            </a:r>
            <a:endParaRPr lang="zh-CN" altLang="zh-CN" sz="2000" b="1" dirty="0" smtClean="0"/>
          </a:p>
          <a:p>
            <a:pPr>
              <a:spcBef>
                <a:spcPct val="0"/>
              </a:spcBef>
              <a:buFontTx/>
              <a:buNone/>
            </a:pPr>
            <a:r>
              <a:rPr lang="zh-CN" altLang="en-US" sz="2000" b="1" dirty="0" smtClean="0"/>
              <a:t>	</a:t>
            </a:r>
            <a:r>
              <a:rPr lang="zh-CN" altLang="zh-CN" sz="2000" b="1" dirty="0" smtClean="0"/>
              <a:t>{</a:t>
            </a:r>
            <a:endParaRPr lang="zh-CN" altLang="en-US" sz="2000" b="1" dirty="0" smtClean="0"/>
          </a:p>
          <a:p>
            <a:pPr>
              <a:spcBef>
                <a:spcPct val="0"/>
              </a:spcBef>
              <a:buFontTx/>
              <a:buNone/>
            </a:pPr>
            <a:r>
              <a:rPr lang="zh-CN" altLang="en-US" sz="2000" b="1" dirty="0" smtClean="0"/>
              <a:t>	</a:t>
            </a:r>
            <a:r>
              <a:rPr lang="zh-CN" altLang="zh-CN" sz="2000" b="1" dirty="0" smtClean="0"/>
              <a:t>  </a:t>
            </a:r>
            <a:r>
              <a:rPr lang="zh-CN" altLang="en-US" sz="2000" b="1" dirty="0" smtClean="0"/>
              <a:t>	</a:t>
            </a:r>
            <a:r>
              <a:rPr lang="zh-CN" altLang="zh-CN" sz="2000" b="1" dirty="0" smtClean="0"/>
              <a:t>lockf( fd[1], 1, 0 );</a:t>
            </a:r>
            <a:endParaRPr lang="zh-CN" altLang="zh-CN" sz="2000" b="1" dirty="0" smtClean="0"/>
          </a:p>
          <a:p>
            <a:pPr>
              <a:spcBef>
                <a:spcPct val="0"/>
              </a:spcBef>
              <a:buFontTx/>
              <a:buNone/>
            </a:pPr>
            <a:r>
              <a:rPr lang="zh-CN" altLang="en-US" sz="2000" b="1" dirty="0" smtClean="0"/>
              <a:t>  </a:t>
            </a:r>
            <a:r>
              <a:rPr lang="zh-CN" altLang="zh-CN" sz="2000" b="1" dirty="0" smtClean="0"/>
              <a:t>    </a:t>
            </a:r>
            <a:r>
              <a:rPr lang="zh-CN" altLang="en-US" sz="2000" b="1" dirty="0" smtClean="0"/>
              <a:t>	</a:t>
            </a:r>
            <a:r>
              <a:rPr lang="zh-CN" altLang="zh-CN" sz="2000" b="1" dirty="0" smtClean="0"/>
              <a:t>sprintf(buf,</a:t>
            </a:r>
            <a:r>
              <a:rPr lang="zh-CN" altLang="zh-CN" sz="2000" b="1" dirty="0" smtClean="0">
                <a:latin typeface="宋体" panose="02010600030101010101" pitchFamily="2" charset="-122"/>
              </a:rPr>
              <a:t>“</a:t>
            </a:r>
            <a:r>
              <a:rPr lang="zh-CN" altLang="zh-CN" sz="2000" b="1" dirty="0" smtClean="0"/>
              <a:t>child process1 is sending \n</a:t>
            </a:r>
            <a:r>
              <a:rPr lang="zh-CN" altLang="zh-CN" sz="2000" b="1" dirty="0" smtClean="0">
                <a:latin typeface="宋体" panose="02010600030101010101" pitchFamily="2" charset="-122"/>
              </a:rPr>
              <a:t>”</a:t>
            </a:r>
            <a:r>
              <a:rPr lang="zh-CN" altLang="zh-CN" sz="2000" b="1" dirty="0" smtClean="0"/>
              <a:t>); </a:t>
            </a:r>
            <a:r>
              <a:rPr lang="zh-CN" altLang="en-US" sz="2000" b="1" dirty="0" smtClean="0"/>
              <a:t>	 	</a:t>
            </a:r>
            <a:r>
              <a:rPr lang="zh-CN" altLang="zh-CN" sz="2000" b="1" dirty="0" smtClean="0"/>
              <a:t>printf( "child process1! \n");         </a:t>
            </a:r>
            <a:endParaRPr lang="zh-CN" altLang="zh-CN" sz="2000" b="1" dirty="0" smtClean="0"/>
          </a:p>
          <a:p>
            <a:pPr>
              <a:spcBef>
                <a:spcPct val="0"/>
              </a:spcBef>
              <a:buFontTx/>
              <a:buNone/>
            </a:pPr>
            <a:r>
              <a:rPr lang="zh-CN" altLang="en-US" sz="2000" b="1" dirty="0" smtClean="0"/>
              <a:t>	</a:t>
            </a:r>
            <a:r>
              <a:rPr lang="zh-CN" altLang="zh-CN" sz="2000" b="1" dirty="0" smtClean="0"/>
              <a:t>    </a:t>
            </a:r>
            <a:r>
              <a:rPr lang="zh-CN" altLang="en-US" sz="2000" b="1" dirty="0" smtClean="0"/>
              <a:t>	</a:t>
            </a:r>
            <a:r>
              <a:rPr lang="zh-CN" altLang="zh-CN" sz="2000" b="1" dirty="0" smtClean="0">
                <a:solidFill>
                  <a:schemeClr val="accent1"/>
                </a:solidFill>
              </a:rPr>
              <a:t>write( fd[1], buf, 50 );</a:t>
            </a:r>
            <a:endParaRPr lang="zh-CN" altLang="zh-CN" sz="2000" b="1" dirty="0" smtClean="0">
              <a:solidFill>
                <a:schemeClr val="accent1"/>
              </a:solidFill>
            </a:endParaRPr>
          </a:p>
          <a:p>
            <a:pPr>
              <a:spcBef>
                <a:spcPct val="0"/>
              </a:spcBef>
              <a:buFontTx/>
              <a:buNone/>
            </a:pPr>
            <a:r>
              <a:rPr lang="zh-CN" altLang="zh-CN" sz="2000" b="1" dirty="0" smtClean="0"/>
              <a:t>   </a:t>
            </a:r>
            <a:r>
              <a:rPr lang="zh-CN" altLang="en-US" sz="2000" b="1" dirty="0" smtClean="0"/>
              <a:t>		</a:t>
            </a:r>
            <a:r>
              <a:rPr lang="en-US" altLang="zh-CN" sz="2000" b="1" dirty="0" smtClean="0"/>
              <a:t>s</a:t>
            </a:r>
            <a:r>
              <a:rPr lang="zh-CN" altLang="zh-CN" sz="2000" b="1" dirty="0" smtClean="0"/>
              <a:t>leep( 5 );</a:t>
            </a:r>
            <a:endParaRPr lang="zh-CN" altLang="zh-CN" sz="2000" b="1" dirty="0" smtClean="0"/>
          </a:p>
          <a:p>
            <a:pPr>
              <a:spcBef>
                <a:spcPct val="0"/>
              </a:spcBef>
              <a:buFontTx/>
              <a:buNone/>
            </a:pPr>
            <a:r>
              <a:rPr lang="zh-CN" altLang="en-US" sz="2000" b="1" dirty="0" smtClean="0"/>
              <a:t>	</a:t>
            </a:r>
            <a:r>
              <a:rPr lang="zh-CN" altLang="zh-CN" sz="2000" b="1" dirty="0" smtClean="0"/>
              <a:t>    </a:t>
            </a:r>
            <a:r>
              <a:rPr lang="zh-CN" altLang="en-US" sz="2000" b="1" dirty="0" smtClean="0"/>
              <a:t>	</a:t>
            </a:r>
            <a:r>
              <a:rPr lang="zh-CN" altLang="zh-CN" sz="2000" b="1" dirty="0" smtClean="0"/>
              <a:t>lockf( fd[1], 0, 0 );</a:t>
            </a:r>
            <a:endParaRPr lang="zh-CN" altLang="zh-CN" sz="2000" b="1" dirty="0" smtClean="0"/>
          </a:p>
          <a:p>
            <a:pPr>
              <a:spcBef>
                <a:spcPct val="0"/>
              </a:spcBef>
              <a:buFontTx/>
              <a:buNone/>
            </a:pPr>
            <a:r>
              <a:rPr lang="zh-CN" altLang="zh-CN" sz="2000" b="1" dirty="0" smtClean="0"/>
              <a:t>    </a:t>
            </a:r>
            <a:r>
              <a:rPr lang="zh-CN" altLang="en-US" sz="2000" b="1" dirty="0" smtClean="0"/>
              <a:t>		</a:t>
            </a:r>
            <a:r>
              <a:rPr lang="zh-CN" altLang="zh-CN" sz="2000" b="1" dirty="0" smtClean="0"/>
              <a:t>exit( 0 );</a:t>
            </a:r>
            <a:endParaRPr lang="zh-CN" altLang="zh-CN" sz="2000" b="1" dirty="0" smtClean="0"/>
          </a:p>
          <a:p>
            <a:pPr>
              <a:spcBef>
                <a:spcPct val="0"/>
              </a:spcBef>
              <a:buFontTx/>
              <a:buNone/>
            </a:pPr>
            <a:r>
              <a:rPr lang="zh-CN" altLang="en-US" sz="2000" b="1" dirty="0" smtClean="0"/>
              <a:t>	</a:t>
            </a:r>
            <a:r>
              <a:rPr lang="zh-CN" altLang="zh-CN" sz="2000" b="1" dirty="0" smtClean="0"/>
              <a:t>}</a:t>
            </a:r>
            <a:endParaRPr lang="zh-CN" altLang="zh-CN" sz="2000" b="1" dirty="0" smtClean="0"/>
          </a:p>
        </p:txBody>
      </p:sp>
      <p:sp>
        <p:nvSpPr>
          <p:cNvPr id="100355" name="Text Box 4"/>
          <p:cNvSpPr txBox="1">
            <a:spLocks noChangeArrowheads="1"/>
          </p:cNvSpPr>
          <p:nvPr/>
        </p:nvSpPr>
        <p:spPr bwMode="auto">
          <a:xfrm>
            <a:off x="4140200" y="1412777"/>
            <a:ext cx="4584700" cy="2446824"/>
          </a:xfrm>
          <a:prstGeom prst="rect">
            <a:avLst/>
          </a:prstGeom>
          <a:solidFill>
            <a:srgbClr val="000066"/>
          </a:solidFill>
          <a:ln w="9525" algn="ctr">
            <a:solidFill>
              <a:schemeClr val="folHlink"/>
            </a:solidFill>
            <a:miter lim="800000"/>
          </a:ln>
        </p:spPr>
        <p:txBody>
          <a:bodyPr>
            <a:spAutoFit/>
          </a:bodyPr>
          <a:lstStyle/>
          <a:p>
            <a:pPr eaLnBrk="1" hangingPunct="1">
              <a:spcBef>
                <a:spcPct val="50000"/>
              </a:spcBef>
            </a:pPr>
            <a:r>
              <a:rPr kumimoji="1" lang="en-US" altLang="zh-CN" sz="1800" dirty="0" err="1">
                <a:solidFill>
                  <a:schemeClr val="bg1"/>
                </a:solidFill>
                <a:latin typeface="Times New Roman" panose="02020603050405020304" pitchFamily="18" charset="0"/>
              </a:rPr>
              <a:t>lockf</a:t>
            </a:r>
            <a:r>
              <a:rPr kumimoji="1" lang="en-US" altLang="zh-CN" sz="1800" dirty="0">
                <a:solidFill>
                  <a:schemeClr val="bg1"/>
                </a:solidFill>
                <a:latin typeface="Times New Roman" panose="02020603050405020304" pitchFamily="18" charset="0"/>
              </a:rPr>
              <a:t>:</a:t>
            </a:r>
            <a:r>
              <a:rPr kumimoji="1" lang="zh-CN" altLang="en-US" sz="1800" dirty="0">
                <a:solidFill>
                  <a:schemeClr val="bg1"/>
                </a:solidFill>
                <a:latin typeface="Times New Roman" panose="02020603050405020304" pitchFamily="18" charset="0"/>
              </a:rPr>
              <a:t>用于锁定文件的某些段或整个文件</a:t>
            </a:r>
            <a:endParaRPr kumimoji="1" lang="zh-CN" altLang="en-US" sz="1800" dirty="0">
              <a:solidFill>
                <a:schemeClr val="bg1"/>
              </a:solidFill>
              <a:latin typeface="Times New Roman" panose="02020603050405020304" pitchFamily="18" charset="0"/>
            </a:endParaRPr>
          </a:p>
          <a:p>
            <a:pPr eaLnBrk="1" hangingPunct="1">
              <a:spcBef>
                <a:spcPct val="50000"/>
              </a:spcBef>
            </a:pPr>
            <a:r>
              <a:rPr kumimoji="1" lang="zh-CN" altLang="en-US" sz="1800" dirty="0">
                <a:solidFill>
                  <a:schemeClr val="bg1"/>
                </a:solidFill>
                <a:latin typeface="Times New Roman" panose="02020603050405020304" pitchFamily="18" charset="0"/>
              </a:rPr>
              <a:t>头文件：</a:t>
            </a:r>
            <a:r>
              <a:rPr kumimoji="1" lang="en-US" altLang="zh-CN" sz="1800" dirty="0">
                <a:solidFill>
                  <a:schemeClr val="bg1"/>
                </a:solidFill>
                <a:latin typeface="Times New Roman" panose="02020603050405020304" pitchFamily="18" charset="0"/>
              </a:rPr>
              <a:t>#include&lt;</a:t>
            </a:r>
            <a:r>
              <a:rPr kumimoji="1" lang="en-US" altLang="zh-CN" sz="1800" dirty="0" err="1">
                <a:solidFill>
                  <a:schemeClr val="bg1"/>
                </a:solidFill>
                <a:latin typeface="Times New Roman" panose="02020603050405020304" pitchFamily="18" charset="0"/>
              </a:rPr>
              <a:t>unistd.h</a:t>
            </a:r>
            <a:r>
              <a:rPr kumimoji="1" lang="en-US" altLang="zh-CN" sz="1800" dirty="0">
                <a:solidFill>
                  <a:schemeClr val="bg1"/>
                </a:solidFill>
                <a:latin typeface="Times New Roman" panose="02020603050405020304" pitchFamily="18" charset="0"/>
              </a:rPr>
              <a:t>&gt;</a:t>
            </a:r>
            <a:endParaRPr kumimoji="1" lang="en-US" altLang="zh-CN" sz="1800" dirty="0">
              <a:solidFill>
                <a:schemeClr val="bg1"/>
              </a:solidFill>
              <a:latin typeface="Times New Roman" panose="02020603050405020304" pitchFamily="18" charset="0"/>
            </a:endParaRPr>
          </a:p>
          <a:p>
            <a:pPr eaLnBrk="1" hangingPunct="1">
              <a:spcBef>
                <a:spcPct val="50000"/>
              </a:spcBef>
            </a:pPr>
            <a:r>
              <a:rPr kumimoji="1" lang="zh-CN" altLang="en-US" sz="1800" dirty="0">
                <a:solidFill>
                  <a:schemeClr val="bg1"/>
                </a:solidFill>
                <a:latin typeface="Times New Roman" panose="02020603050405020304" pitchFamily="18" charset="0"/>
              </a:rPr>
              <a:t>参数定义：</a:t>
            </a:r>
            <a:r>
              <a:rPr kumimoji="1" lang="en-US" altLang="zh-CN" sz="1800" dirty="0" err="1">
                <a:solidFill>
                  <a:schemeClr val="bg1"/>
                </a:solidFill>
                <a:latin typeface="Times New Roman" panose="02020603050405020304" pitchFamily="18" charset="0"/>
              </a:rPr>
              <a:t>int</a:t>
            </a:r>
            <a:r>
              <a:rPr kumimoji="1" lang="en-US" altLang="zh-CN" sz="1800" dirty="0">
                <a:solidFill>
                  <a:schemeClr val="bg1"/>
                </a:solidFill>
                <a:latin typeface="Times New Roman" panose="02020603050405020304" pitchFamily="18" charset="0"/>
              </a:rPr>
              <a:t> </a:t>
            </a:r>
            <a:r>
              <a:rPr kumimoji="1" lang="en-US" altLang="zh-CN" sz="1800" dirty="0" err="1">
                <a:solidFill>
                  <a:schemeClr val="bg1"/>
                </a:solidFill>
                <a:latin typeface="Times New Roman" panose="02020603050405020304" pitchFamily="18" charset="0"/>
              </a:rPr>
              <a:t>lockf</a:t>
            </a:r>
            <a:r>
              <a:rPr kumimoji="1" lang="en-US" altLang="zh-CN" sz="1800" dirty="0">
                <a:solidFill>
                  <a:schemeClr val="bg1"/>
                </a:solidFill>
                <a:latin typeface="Times New Roman" panose="02020603050405020304" pitchFamily="18" charset="0"/>
              </a:rPr>
              <a:t>(</a:t>
            </a:r>
            <a:r>
              <a:rPr kumimoji="1" lang="en-US" altLang="zh-CN" sz="1800" dirty="0" err="1">
                <a:solidFill>
                  <a:schemeClr val="bg1"/>
                </a:solidFill>
                <a:latin typeface="Times New Roman" panose="02020603050405020304" pitchFamily="18" charset="0"/>
              </a:rPr>
              <a:t>files,function,size</a:t>
            </a:r>
            <a:r>
              <a:rPr kumimoji="1" lang="en-US" altLang="zh-CN" sz="1800" dirty="0">
                <a:solidFill>
                  <a:schemeClr val="bg1"/>
                </a:solidFill>
                <a:latin typeface="Times New Roman" panose="02020603050405020304" pitchFamily="18" charset="0"/>
              </a:rPr>
              <a:t>)</a:t>
            </a:r>
            <a:endParaRPr kumimoji="1" lang="en-US" altLang="zh-CN" sz="1800" dirty="0">
              <a:solidFill>
                <a:schemeClr val="bg1"/>
              </a:solidFill>
              <a:latin typeface="Times New Roman" panose="02020603050405020304" pitchFamily="18" charset="0"/>
            </a:endParaRPr>
          </a:p>
          <a:p>
            <a:pPr eaLnBrk="1" hangingPunct="1">
              <a:spcBef>
                <a:spcPct val="50000"/>
              </a:spcBef>
            </a:pPr>
            <a:r>
              <a:rPr kumimoji="1" lang="en-US" altLang="zh-CN" sz="1800" dirty="0">
                <a:solidFill>
                  <a:schemeClr val="bg1"/>
                </a:solidFill>
                <a:latin typeface="Times New Roman" panose="02020603050405020304" pitchFamily="18" charset="0"/>
              </a:rPr>
              <a:t>	</a:t>
            </a:r>
            <a:r>
              <a:rPr kumimoji="1" lang="en-US" altLang="zh-CN" sz="1800" dirty="0" err="1">
                <a:solidFill>
                  <a:schemeClr val="bg1"/>
                </a:solidFill>
                <a:latin typeface="Times New Roman" panose="02020603050405020304" pitchFamily="18" charset="0"/>
              </a:rPr>
              <a:t>int</a:t>
            </a:r>
            <a:r>
              <a:rPr kumimoji="1" lang="en-US" altLang="zh-CN" sz="1800" dirty="0">
                <a:solidFill>
                  <a:schemeClr val="bg1"/>
                </a:solidFill>
                <a:latin typeface="Times New Roman" panose="02020603050405020304" pitchFamily="18" charset="0"/>
              </a:rPr>
              <a:t> files</a:t>
            </a:r>
            <a:r>
              <a:rPr kumimoji="1" lang="zh-CN" altLang="en-US" sz="1800" dirty="0">
                <a:solidFill>
                  <a:schemeClr val="bg1"/>
                </a:solidFill>
                <a:latin typeface="Times New Roman" panose="02020603050405020304" pitchFamily="18" charset="0"/>
              </a:rPr>
              <a:t>，</a:t>
            </a:r>
            <a:r>
              <a:rPr kumimoji="1" lang="en-US" altLang="zh-CN" sz="1800" dirty="0">
                <a:solidFill>
                  <a:schemeClr val="bg1"/>
                </a:solidFill>
                <a:latin typeface="Times New Roman" panose="02020603050405020304" pitchFamily="18" charset="0"/>
              </a:rPr>
              <a:t>function</a:t>
            </a:r>
            <a:r>
              <a:rPr kumimoji="1" lang="zh-CN" altLang="en-US" sz="1800" dirty="0">
                <a:solidFill>
                  <a:schemeClr val="bg1"/>
                </a:solidFill>
                <a:latin typeface="Times New Roman" panose="02020603050405020304" pitchFamily="18" charset="0"/>
              </a:rPr>
              <a:t>：</a:t>
            </a:r>
            <a:r>
              <a:rPr kumimoji="1" lang="en-US" altLang="zh-CN" sz="1800" dirty="0">
                <a:solidFill>
                  <a:schemeClr val="bg1"/>
                </a:solidFill>
                <a:latin typeface="Times New Roman" panose="02020603050405020304" pitchFamily="18" charset="0"/>
              </a:rPr>
              <a:t>long size</a:t>
            </a:r>
            <a:endParaRPr kumimoji="1" lang="en-US" altLang="zh-CN" sz="1800" dirty="0">
              <a:solidFill>
                <a:schemeClr val="bg1"/>
              </a:solidFill>
              <a:latin typeface="Times New Roman" panose="02020603050405020304" pitchFamily="18" charset="0"/>
            </a:endParaRPr>
          </a:p>
          <a:p>
            <a:pPr eaLnBrk="1" hangingPunct="1">
              <a:spcBef>
                <a:spcPct val="50000"/>
              </a:spcBef>
            </a:pPr>
            <a:r>
              <a:rPr kumimoji="1" lang="en-US" altLang="zh-CN" sz="1800" dirty="0">
                <a:solidFill>
                  <a:schemeClr val="bg1"/>
                </a:solidFill>
                <a:latin typeface="Times New Roman" panose="02020603050405020304" pitchFamily="18" charset="0"/>
              </a:rPr>
              <a:t>function</a:t>
            </a:r>
            <a:r>
              <a:rPr kumimoji="1" lang="zh-CN" altLang="en-US" sz="1800" dirty="0">
                <a:solidFill>
                  <a:schemeClr val="bg1"/>
                </a:solidFill>
                <a:latin typeface="Times New Roman" panose="02020603050405020304" pitchFamily="18" charset="0"/>
              </a:rPr>
              <a:t>：</a:t>
            </a:r>
            <a:r>
              <a:rPr kumimoji="1" lang="en-US" altLang="zh-CN" sz="1800" dirty="0">
                <a:solidFill>
                  <a:schemeClr val="bg1"/>
                </a:solidFill>
                <a:latin typeface="Times New Roman" panose="02020603050405020304" pitchFamily="18" charset="0"/>
              </a:rPr>
              <a:t>1</a:t>
            </a:r>
            <a:r>
              <a:rPr kumimoji="1" lang="zh-CN" altLang="en-US" sz="1800" dirty="0">
                <a:solidFill>
                  <a:schemeClr val="bg1"/>
                </a:solidFill>
                <a:latin typeface="Times New Roman" panose="02020603050405020304" pitchFamily="18" charset="0"/>
              </a:rPr>
              <a:t>锁定，</a:t>
            </a:r>
            <a:r>
              <a:rPr kumimoji="1" lang="en-US" altLang="zh-CN" sz="1800" dirty="0">
                <a:solidFill>
                  <a:schemeClr val="bg1"/>
                </a:solidFill>
                <a:latin typeface="Times New Roman" panose="02020603050405020304" pitchFamily="18" charset="0"/>
              </a:rPr>
              <a:t>0</a:t>
            </a:r>
            <a:r>
              <a:rPr kumimoji="1" lang="zh-CN" altLang="en-US" sz="1800" dirty="0">
                <a:solidFill>
                  <a:schemeClr val="bg1"/>
                </a:solidFill>
                <a:latin typeface="Times New Roman" panose="02020603050405020304" pitchFamily="18" charset="0"/>
              </a:rPr>
              <a:t>解锁</a:t>
            </a:r>
            <a:endParaRPr kumimoji="1" lang="zh-CN" altLang="en-US" sz="1800" dirty="0">
              <a:solidFill>
                <a:schemeClr val="bg1"/>
              </a:solidFill>
              <a:latin typeface="Times New Roman" panose="02020603050405020304" pitchFamily="18" charset="0"/>
            </a:endParaRPr>
          </a:p>
          <a:p>
            <a:pPr eaLnBrk="1" hangingPunct="1">
              <a:spcBef>
                <a:spcPct val="50000"/>
              </a:spcBef>
            </a:pPr>
            <a:r>
              <a:rPr lang="en-US" altLang="zh-CN" sz="1800" dirty="0">
                <a:solidFill>
                  <a:schemeClr val="bg1"/>
                </a:solidFill>
                <a:latin typeface="Times New Roman" panose="02020603050405020304" pitchFamily="18" charset="0"/>
              </a:rPr>
              <a:t>Size</a:t>
            </a:r>
            <a:r>
              <a:rPr lang="zh-CN" altLang="en-US" sz="1800" dirty="0">
                <a:solidFill>
                  <a:schemeClr val="bg1"/>
                </a:solidFill>
                <a:latin typeface="Times New Roman" panose="02020603050405020304" pitchFamily="18" charset="0"/>
              </a:rPr>
              <a:t>：</a:t>
            </a:r>
            <a:r>
              <a:rPr lang="en-US" altLang="zh-CN" sz="1800" dirty="0">
                <a:solidFill>
                  <a:schemeClr val="bg1"/>
                </a:solidFill>
                <a:latin typeface="Times New Roman" panose="02020603050405020304" pitchFamily="18" charset="0"/>
              </a:rPr>
              <a:t>0</a:t>
            </a:r>
            <a:r>
              <a:rPr lang="zh-CN" altLang="en-US" sz="1800" dirty="0">
                <a:solidFill>
                  <a:schemeClr val="bg1"/>
                </a:solidFill>
                <a:latin typeface="Times New Roman" panose="02020603050405020304" pitchFamily="18" charset="0"/>
              </a:rPr>
              <a:t>，表示从文件的当前位置到文件尾</a:t>
            </a:r>
            <a:endParaRPr lang="en-US" altLang="zh-CN" sz="1800" dirty="0">
              <a:solidFill>
                <a:schemeClr val="bg1"/>
              </a:solidFill>
              <a:latin typeface="Times New Roman" panose="02020603050405020304" pitchFamily="18" charset="0"/>
            </a:endParaRPr>
          </a:p>
        </p:txBody>
      </p:sp>
      <p:sp>
        <p:nvSpPr>
          <p:cNvPr id="5" name="Rectangle 5"/>
          <p:cNvSpPr>
            <a:spLocks noChangeArrowheads="1"/>
          </p:cNvSpPr>
          <p:nvPr/>
        </p:nvSpPr>
        <p:spPr bwMode="auto">
          <a:xfrm>
            <a:off x="395536" y="620689"/>
            <a:ext cx="3744416" cy="461665"/>
          </a:xfrm>
          <a:prstGeom prst="rect">
            <a:avLst/>
          </a:prstGeom>
          <a:noFill/>
          <a:ln>
            <a:noFill/>
          </a:ln>
          <a:effectLst/>
        </p:spPr>
        <p:txBody>
          <a:bodyPr wrap="square">
            <a:spAutoFit/>
          </a:bodyPr>
          <a:lstStyle/>
          <a:p>
            <a:pPr>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zh-CN" altLang="en-US" sz="2400" dirty="0" smtClean="0">
                <a:solidFill>
                  <a:srgbClr val="7030A0"/>
                </a:solidFill>
                <a:latin typeface="+mn-ea"/>
                <a:ea typeface="+mn-ea"/>
              </a:rPr>
              <a:t>无名管道应用举例</a:t>
            </a:r>
            <a:r>
              <a:rPr kumimoji="1" lang="zh-CN" altLang="en-US" sz="2400" dirty="0" smtClean="0">
                <a:solidFill>
                  <a:srgbClr val="7030A0"/>
                </a:solidFill>
              </a:rPr>
              <a:t>：</a:t>
            </a:r>
            <a:endParaRPr kumimoji="1" lang="zh-CN" altLang="en-US" sz="2400" dirty="0"/>
          </a:p>
        </p:txBody>
      </p:sp>
      <p:sp>
        <p:nvSpPr>
          <p:cNvPr id="7" name="Rectangle 3" descr="Large confetti"/>
          <p:cNvSpPr>
            <a:spLocks noChangeArrowheads="1"/>
          </p:cNvSpPr>
          <p:nvPr/>
        </p:nvSpPr>
        <p:spPr bwMode="auto">
          <a:xfrm>
            <a:off x="3203848" y="-27384"/>
            <a:ext cx="3888432" cy="494159"/>
          </a:xfrm>
          <a:prstGeom prst="rect">
            <a:avLst/>
          </a:prstGeom>
          <a:noFill/>
          <a:ln w="9525">
            <a:noFill/>
            <a:miter lim="800000"/>
          </a:ln>
        </p:spPr>
        <p:txBody>
          <a:bodyPr anchor="b"/>
          <a:lstStyle/>
          <a:p>
            <a:pPr>
              <a:spcBef>
                <a:spcPct val="0"/>
              </a:spcBef>
            </a:pPr>
            <a:r>
              <a:rPr lang="en-US" altLang="zh-CN" sz="2800" dirty="0" smtClean="0">
                <a:solidFill>
                  <a:srgbClr val="C00000"/>
                </a:solidFill>
                <a:latin typeface="仿宋" panose="02010609060101010101" charset="-122"/>
                <a:ea typeface="仿宋" panose="02010609060101010101" charset="-122"/>
              </a:rPr>
              <a:t>3.</a:t>
            </a:r>
            <a:r>
              <a:rPr lang="zh-CN" altLang="en-US" sz="2800" dirty="0" smtClean="0">
                <a:solidFill>
                  <a:srgbClr val="C00000"/>
                </a:solidFill>
                <a:latin typeface="+mn-ea"/>
              </a:rPr>
              <a:t>管道（</a:t>
            </a:r>
            <a:r>
              <a:rPr lang="en-US" altLang="zh-CN" sz="2800" dirty="0" smtClean="0">
                <a:solidFill>
                  <a:srgbClr val="C00000"/>
                </a:solidFill>
                <a:latin typeface="+mn-ea"/>
              </a:rPr>
              <a:t>pipe</a:t>
            </a:r>
            <a:r>
              <a:rPr lang="zh-CN" altLang="en-US" sz="2800" dirty="0" smtClean="0">
                <a:solidFill>
                  <a:srgbClr val="C00000"/>
                </a:solidFill>
                <a:latin typeface="+mn-ea"/>
              </a:rPr>
              <a:t>）</a:t>
            </a:r>
            <a:r>
              <a:rPr lang="zh-CN" altLang="en-US" sz="2800" dirty="0" smtClean="0">
                <a:solidFill>
                  <a:srgbClr val="C00000"/>
                </a:solidFill>
                <a:latin typeface="仿宋" panose="02010609060101010101" charset="-122"/>
                <a:ea typeface="仿宋" panose="02010609060101010101" charset="-122"/>
              </a:rPr>
              <a:t>通信</a:t>
            </a:r>
            <a:endParaRPr lang="zh-CN" altLang="en-US" sz="2800" dirty="0">
              <a:solidFill>
                <a:srgbClr val="C00000"/>
              </a:solidFill>
              <a:latin typeface="仿宋" panose="02010609060101010101" charset="-122"/>
              <a:ea typeface="仿宋" panose="02010609060101010101" charset="-122"/>
            </a:endParaRPr>
          </a:p>
        </p:txBody>
      </p:sp>
    </p:spTree>
  </p:cSld>
  <p:clrMapOvr>
    <a:masterClrMapping/>
  </p:clrMapOvr>
  <p:transition>
    <p:fade/>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ChangeArrowheads="1"/>
          </p:cNvSpPr>
          <p:nvPr/>
        </p:nvSpPr>
        <p:spPr bwMode="auto">
          <a:xfrm>
            <a:off x="190500" y="0"/>
            <a:ext cx="8953500" cy="7109639"/>
          </a:xfrm>
          <a:prstGeom prst="rect">
            <a:avLst/>
          </a:prstGeom>
          <a:noFill/>
          <a:ln w="9525" algn="ctr">
            <a:noFill/>
            <a:miter lim="800000"/>
          </a:ln>
        </p:spPr>
        <p:txBody>
          <a:bodyPr>
            <a:spAutoFit/>
          </a:bodyPr>
          <a:lstStyle/>
          <a:p>
            <a:pPr eaLnBrk="1" hangingPunct="1">
              <a:spcBef>
                <a:spcPct val="0"/>
              </a:spcBef>
            </a:pPr>
            <a:r>
              <a:rPr kumimoji="1" lang="zh-CN" altLang="en-US" dirty="0">
                <a:latin typeface="Times New Roman" panose="02020603050405020304" pitchFamily="18" charset="0"/>
              </a:rPr>
              <a:t>   </a:t>
            </a:r>
            <a:r>
              <a:rPr kumimoji="1" lang="zh-CN" altLang="zh-CN" dirty="0">
                <a:latin typeface="Times New Roman" panose="02020603050405020304" pitchFamily="18" charset="0"/>
              </a:rPr>
              <a:t>else</a:t>
            </a:r>
            <a:endParaRPr kumimoji="1" lang="zh-CN" altLang="zh-CN" dirty="0">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   </a:t>
            </a:r>
            <a:r>
              <a:rPr kumimoji="1" lang="zh-CN" altLang="zh-CN" dirty="0">
                <a:solidFill>
                  <a:schemeClr val="tx2"/>
                </a:solidFill>
                <a:latin typeface="Times New Roman" panose="02020603050405020304" pitchFamily="18" charset="0"/>
              </a:rPr>
              <a:t>{</a:t>
            </a:r>
            <a:r>
              <a:rPr kumimoji="1" lang="zh-CN" altLang="en-US" dirty="0">
                <a:latin typeface="Times New Roman" panose="02020603050405020304" pitchFamily="18" charset="0"/>
              </a:rPr>
              <a:t> </a:t>
            </a:r>
            <a:r>
              <a:rPr kumimoji="1" lang="zh-CN" altLang="zh-CN" dirty="0">
                <a:latin typeface="Times New Roman" panose="02020603050405020304" pitchFamily="18" charset="0"/>
              </a:rPr>
              <a:t> p2 = fork( );</a:t>
            </a:r>
            <a:endParaRPr kumimoji="1" lang="zh-CN" altLang="zh-CN" dirty="0">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   </a:t>
            </a:r>
            <a:r>
              <a:rPr kumimoji="1" lang="zh-CN" altLang="zh-CN" dirty="0">
                <a:latin typeface="Times New Roman" panose="02020603050405020304" pitchFamily="18" charset="0"/>
              </a:rPr>
              <a:t>    if( p2 == 0 )</a:t>
            </a:r>
            <a:endParaRPr kumimoji="1" lang="zh-CN" altLang="zh-CN" dirty="0">
              <a:latin typeface="Times New Roman" panose="02020603050405020304" pitchFamily="18" charset="0"/>
            </a:endParaRPr>
          </a:p>
          <a:p>
            <a:pPr eaLnBrk="1" hangingPunct="1">
              <a:spcBef>
                <a:spcPct val="0"/>
              </a:spcBef>
            </a:pPr>
            <a:r>
              <a:rPr kumimoji="1" lang="zh-CN" altLang="zh-CN" dirty="0">
                <a:latin typeface="Times New Roman" panose="02020603050405020304" pitchFamily="18" charset="0"/>
              </a:rPr>
              <a:t>   </a:t>
            </a:r>
            <a:r>
              <a:rPr kumimoji="1" lang="zh-CN" altLang="en-US" dirty="0">
                <a:latin typeface="Times New Roman" panose="02020603050405020304" pitchFamily="18" charset="0"/>
              </a:rPr>
              <a:t>   </a:t>
            </a:r>
            <a:r>
              <a:rPr kumimoji="1" lang="zh-CN" altLang="zh-CN" dirty="0">
                <a:latin typeface="Times New Roman" panose="02020603050405020304" pitchFamily="18" charset="0"/>
              </a:rPr>
              <a:t> {</a:t>
            </a:r>
            <a:r>
              <a:rPr kumimoji="1" lang="zh-CN" altLang="en-US" dirty="0">
                <a:latin typeface="Times New Roman" panose="02020603050405020304" pitchFamily="18" charset="0"/>
              </a:rPr>
              <a:t>	</a:t>
            </a:r>
            <a:r>
              <a:rPr kumimoji="1" lang="zh-CN" altLang="zh-CN" dirty="0">
                <a:latin typeface="Times New Roman" panose="02020603050405020304" pitchFamily="18" charset="0"/>
              </a:rPr>
              <a:t>lockf( fd[1], 1, 0 );</a:t>
            </a:r>
            <a:endParaRPr kumimoji="1" lang="zh-CN" altLang="zh-CN" dirty="0">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 	</a:t>
            </a:r>
            <a:r>
              <a:rPr kumimoji="1" lang="zh-CN" altLang="zh-CN" dirty="0">
                <a:latin typeface="Times New Roman" panose="02020603050405020304" pitchFamily="18" charset="0"/>
              </a:rPr>
              <a:t>sprintf(buf,"child process2 is sending! \n");</a:t>
            </a:r>
            <a:endParaRPr kumimoji="1" lang="zh-CN" altLang="zh-CN" dirty="0">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	</a:t>
            </a:r>
            <a:r>
              <a:rPr kumimoji="1" lang="zh-CN" altLang="zh-CN" dirty="0">
                <a:latin typeface="Times New Roman" panose="02020603050405020304" pitchFamily="18" charset="0"/>
              </a:rPr>
              <a:t>printf( "child process2! \n");         </a:t>
            </a:r>
            <a:endParaRPr kumimoji="1" lang="zh-CN" altLang="zh-CN" dirty="0">
              <a:latin typeface="Times New Roman" panose="02020603050405020304" pitchFamily="18" charset="0"/>
            </a:endParaRPr>
          </a:p>
          <a:p>
            <a:pPr eaLnBrk="1" hangingPunct="1">
              <a:spcBef>
                <a:spcPct val="0"/>
              </a:spcBef>
            </a:pPr>
            <a:r>
              <a:rPr kumimoji="1" lang="zh-CN" altLang="zh-CN" dirty="0">
                <a:latin typeface="Times New Roman" panose="02020603050405020304" pitchFamily="18" charset="0"/>
              </a:rPr>
              <a:t>        </a:t>
            </a:r>
            <a:r>
              <a:rPr kumimoji="1" lang="zh-CN" altLang="en-US" dirty="0">
                <a:latin typeface="Times New Roman" panose="02020603050405020304" pitchFamily="18" charset="0"/>
              </a:rPr>
              <a:t>	</a:t>
            </a:r>
            <a:r>
              <a:rPr kumimoji="1" lang="zh-CN" altLang="zh-CN" dirty="0">
                <a:solidFill>
                  <a:schemeClr val="accent1"/>
                </a:solidFill>
                <a:latin typeface="Times New Roman" panose="02020603050405020304" pitchFamily="18" charset="0"/>
              </a:rPr>
              <a:t>write( fd[1], buf, 50 );</a:t>
            </a:r>
            <a:endParaRPr kumimoji="1" lang="zh-CN" altLang="zh-CN" dirty="0">
              <a:solidFill>
                <a:schemeClr val="accent1"/>
              </a:solidFill>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	</a:t>
            </a:r>
            <a:r>
              <a:rPr kumimoji="1" lang="zh-CN" altLang="zh-CN" dirty="0">
                <a:latin typeface="Times New Roman" panose="02020603050405020304" pitchFamily="18" charset="0"/>
              </a:rPr>
              <a:t>sleep( 5 );</a:t>
            </a:r>
            <a:endParaRPr kumimoji="1" lang="zh-CN" altLang="zh-CN" dirty="0">
              <a:latin typeface="Times New Roman" panose="02020603050405020304" pitchFamily="18" charset="0"/>
            </a:endParaRPr>
          </a:p>
          <a:p>
            <a:pPr eaLnBrk="1" hangingPunct="1">
              <a:spcBef>
                <a:spcPct val="0"/>
              </a:spcBef>
            </a:pPr>
            <a:r>
              <a:rPr kumimoji="1" lang="zh-CN" altLang="zh-CN" dirty="0">
                <a:latin typeface="Times New Roman" panose="02020603050405020304" pitchFamily="18" charset="0"/>
              </a:rPr>
              <a:t>        </a:t>
            </a:r>
            <a:r>
              <a:rPr kumimoji="1" lang="zh-CN" altLang="en-US" dirty="0">
                <a:latin typeface="Times New Roman" panose="02020603050405020304" pitchFamily="18" charset="0"/>
              </a:rPr>
              <a:t>	</a:t>
            </a:r>
            <a:r>
              <a:rPr kumimoji="1" lang="zh-CN" altLang="zh-CN" dirty="0">
                <a:latin typeface="Times New Roman" panose="02020603050405020304" pitchFamily="18" charset="0"/>
              </a:rPr>
              <a:t>lockf( fd[1], 0, 0 );</a:t>
            </a:r>
            <a:endParaRPr kumimoji="1" lang="zh-CN" altLang="zh-CN" dirty="0">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	</a:t>
            </a:r>
            <a:r>
              <a:rPr kumimoji="1" lang="zh-CN" altLang="zh-CN" dirty="0">
                <a:latin typeface="Times New Roman" panose="02020603050405020304" pitchFamily="18" charset="0"/>
              </a:rPr>
              <a:t>exit( 0 );  </a:t>
            </a:r>
            <a:endParaRPr kumimoji="1" lang="zh-CN" altLang="zh-CN" dirty="0">
              <a:latin typeface="Times New Roman" panose="02020603050405020304" pitchFamily="18" charset="0"/>
            </a:endParaRPr>
          </a:p>
          <a:p>
            <a:pPr eaLnBrk="1" hangingPunct="1">
              <a:spcBef>
                <a:spcPct val="0"/>
              </a:spcBef>
            </a:pPr>
            <a:r>
              <a:rPr kumimoji="1" lang="zh-CN" altLang="zh-CN" dirty="0">
                <a:latin typeface="Times New Roman" panose="02020603050405020304" pitchFamily="18" charset="0"/>
              </a:rPr>
              <a:t>    </a:t>
            </a:r>
            <a:r>
              <a:rPr kumimoji="1" lang="zh-CN" altLang="en-US" dirty="0">
                <a:latin typeface="Times New Roman" panose="02020603050405020304" pitchFamily="18" charset="0"/>
              </a:rPr>
              <a:t>    </a:t>
            </a:r>
            <a:r>
              <a:rPr kumimoji="1" lang="zh-CN" altLang="zh-CN" dirty="0">
                <a:latin typeface="Times New Roman" panose="02020603050405020304" pitchFamily="18" charset="0"/>
              </a:rPr>
              <a:t>}</a:t>
            </a:r>
            <a:endParaRPr kumimoji="1" lang="zh-CN" altLang="en-US" dirty="0">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        </a:t>
            </a:r>
            <a:r>
              <a:rPr kumimoji="1" lang="en-US" altLang="zh-CN" dirty="0">
                <a:latin typeface="Times New Roman" panose="02020603050405020304" pitchFamily="18" charset="0"/>
              </a:rPr>
              <a:t>else</a:t>
            </a:r>
            <a:r>
              <a:rPr kumimoji="1" lang="zh-CN" altLang="zh-CN" dirty="0">
                <a:latin typeface="Times New Roman" panose="02020603050405020304" pitchFamily="18" charset="0"/>
              </a:rPr>
              <a:t> </a:t>
            </a:r>
            <a:endParaRPr kumimoji="1" lang="en-US" altLang="zh-CN" dirty="0">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        </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	</a:t>
            </a:r>
            <a:r>
              <a:rPr kumimoji="1" lang="zh-CN" altLang="zh-CN" dirty="0">
                <a:latin typeface="Times New Roman" panose="02020603050405020304" pitchFamily="18" charset="0"/>
              </a:rPr>
              <a:t>wait(0);</a:t>
            </a:r>
            <a:endParaRPr kumimoji="1" lang="zh-CN" altLang="zh-CN" dirty="0">
              <a:latin typeface="Times New Roman" panose="02020603050405020304" pitchFamily="18" charset="0"/>
            </a:endParaRPr>
          </a:p>
          <a:p>
            <a:pPr eaLnBrk="1" hangingPunct="1">
              <a:spcBef>
                <a:spcPct val="0"/>
              </a:spcBef>
            </a:pPr>
            <a:r>
              <a:rPr kumimoji="1" lang="zh-CN" altLang="zh-CN" dirty="0">
                <a:latin typeface="Times New Roman" panose="02020603050405020304" pitchFamily="18" charset="0"/>
              </a:rPr>
              <a:t>        </a:t>
            </a:r>
            <a:r>
              <a:rPr kumimoji="1" lang="zh-CN" altLang="en-US" dirty="0">
                <a:latin typeface="Times New Roman" panose="02020603050405020304" pitchFamily="18" charset="0"/>
              </a:rPr>
              <a:t>      </a:t>
            </a:r>
            <a:r>
              <a:rPr kumimoji="1" lang="zh-CN" altLang="zh-CN" dirty="0">
                <a:latin typeface="Times New Roman" panose="02020603050405020304" pitchFamily="18" charset="0"/>
              </a:rPr>
              <a:t>if(（</a:t>
            </a:r>
            <a:r>
              <a:rPr kumimoji="1" lang="zh-CN" altLang="zh-CN" dirty="0">
                <a:solidFill>
                  <a:schemeClr val="accent1"/>
                </a:solidFill>
                <a:latin typeface="Times New Roman" panose="02020603050405020304" pitchFamily="18" charset="0"/>
              </a:rPr>
              <a:t>r = read( fd[0], s, 50 )）</a:t>
            </a:r>
            <a:r>
              <a:rPr kumimoji="1" lang="zh-CN" altLang="zh-CN" dirty="0">
                <a:latin typeface="Times New Roman" panose="02020603050405020304" pitchFamily="18" charset="0"/>
              </a:rPr>
              <a:t>== -1 )</a:t>
            </a:r>
            <a:r>
              <a:rPr kumimoji="1" lang="zh-CN" altLang="en-US" dirty="0">
                <a:latin typeface="Times New Roman" panose="02020603050405020304" pitchFamily="18" charset="0"/>
              </a:rPr>
              <a:t>   </a:t>
            </a:r>
            <a:r>
              <a:rPr kumimoji="1" lang="zh-CN" altLang="zh-CN" dirty="0">
                <a:latin typeface="Times New Roman" panose="02020603050405020304" pitchFamily="18" charset="0"/>
              </a:rPr>
              <a:t>printf( "can't read pipe\n");</a:t>
            </a:r>
            <a:endParaRPr kumimoji="1" lang="zh-CN" altLang="zh-CN" dirty="0">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	</a:t>
            </a:r>
            <a:r>
              <a:rPr kumimoji="1" lang="zh-CN" altLang="zh-CN" dirty="0">
                <a:latin typeface="Times New Roman" panose="02020603050405020304" pitchFamily="18" charset="0"/>
              </a:rPr>
              <a:t>else     </a:t>
            </a:r>
            <a:r>
              <a:rPr kumimoji="1" lang="zh-CN" altLang="en-US" dirty="0">
                <a:latin typeface="Times New Roman" panose="02020603050405020304" pitchFamily="18" charset="0"/>
              </a:rPr>
              <a:t>	</a:t>
            </a:r>
            <a:r>
              <a:rPr kumimoji="1" lang="zh-CN" altLang="zh-CN" dirty="0">
                <a:latin typeface="Times New Roman" panose="02020603050405020304" pitchFamily="18" charset="0"/>
              </a:rPr>
              <a:t>printf( "%s\n", s );</a:t>
            </a:r>
            <a:endParaRPr kumimoji="1" lang="zh-CN" altLang="zh-CN" dirty="0">
              <a:latin typeface="Times New Roman" panose="02020603050405020304" pitchFamily="18" charset="0"/>
            </a:endParaRPr>
          </a:p>
          <a:p>
            <a:pPr eaLnBrk="1" hangingPunct="1">
              <a:spcBef>
                <a:spcPct val="0"/>
              </a:spcBef>
            </a:pPr>
            <a:r>
              <a:rPr kumimoji="1" lang="zh-CN" altLang="zh-CN" dirty="0">
                <a:latin typeface="Times New Roman" panose="02020603050405020304" pitchFamily="18" charset="0"/>
              </a:rPr>
              <a:t>       </a:t>
            </a:r>
            <a:r>
              <a:rPr kumimoji="1" lang="zh-CN" altLang="en-US" dirty="0">
                <a:latin typeface="Times New Roman" panose="02020603050405020304" pitchFamily="18" charset="0"/>
              </a:rPr>
              <a:t>	</a:t>
            </a:r>
            <a:r>
              <a:rPr kumimoji="1" lang="zh-CN" altLang="zh-CN" dirty="0">
                <a:latin typeface="Times New Roman" panose="02020603050405020304" pitchFamily="18" charset="0"/>
              </a:rPr>
              <a:t>wait(0);</a:t>
            </a:r>
            <a:endParaRPr kumimoji="1" lang="zh-CN" altLang="zh-CN" dirty="0">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	</a:t>
            </a:r>
            <a:r>
              <a:rPr kumimoji="1" lang="zh-CN" altLang="zh-CN" dirty="0">
                <a:latin typeface="Times New Roman" panose="02020603050405020304" pitchFamily="18" charset="0"/>
              </a:rPr>
              <a:t>if( ( </a:t>
            </a:r>
            <a:r>
              <a:rPr kumimoji="1" lang="zh-CN" altLang="zh-CN" dirty="0">
                <a:solidFill>
                  <a:schemeClr val="accent1"/>
                </a:solidFill>
                <a:latin typeface="Times New Roman" panose="02020603050405020304" pitchFamily="18" charset="0"/>
              </a:rPr>
              <a:t>r = read( fd[0], s, 50) )</a:t>
            </a:r>
            <a:r>
              <a:rPr kumimoji="1" lang="zh-CN" altLang="zh-CN" dirty="0">
                <a:latin typeface="Times New Roman" panose="02020603050405020304" pitchFamily="18" charset="0"/>
              </a:rPr>
              <a:t> == -1)  </a:t>
            </a:r>
            <a:r>
              <a:rPr kumimoji="1" lang="zh-CN" altLang="en-US" dirty="0">
                <a:latin typeface="Times New Roman" panose="02020603050405020304" pitchFamily="18" charset="0"/>
              </a:rPr>
              <a:t>   </a:t>
            </a:r>
            <a:r>
              <a:rPr kumimoji="1" lang="zh-CN" altLang="zh-CN" dirty="0">
                <a:latin typeface="Times New Roman" panose="02020603050405020304" pitchFamily="18" charset="0"/>
              </a:rPr>
              <a:t>printf( "can't read pipe\n");</a:t>
            </a:r>
            <a:endParaRPr kumimoji="1" lang="zh-CN" altLang="zh-CN" dirty="0">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	</a:t>
            </a:r>
            <a:r>
              <a:rPr kumimoji="1" lang="zh-CN" altLang="zh-CN" dirty="0">
                <a:latin typeface="Times New Roman" panose="02020603050405020304" pitchFamily="18" charset="0"/>
              </a:rPr>
              <a:t>else     </a:t>
            </a:r>
            <a:r>
              <a:rPr kumimoji="1" lang="zh-CN" altLang="en-US" dirty="0">
                <a:latin typeface="Times New Roman" panose="02020603050405020304" pitchFamily="18" charset="0"/>
              </a:rPr>
              <a:t>	</a:t>
            </a:r>
            <a:r>
              <a:rPr kumimoji="1" lang="zh-CN" altLang="zh-CN" dirty="0">
                <a:latin typeface="Times New Roman" panose="02020603050405020304" pitchFamily="18" charset="0"/>
              </a:rPr>
              <a:t>printf( "%s\n", s );</a:t>
            </a:r>
            <a:endParaRPr kumimoji="1" lang="zh-CN" altLang="zh-CN" dirty="0">
              <a:latin typeface="Times New Roman" panose="02020603050405020304" pitchFamily="18" charset="0"/>
            </a:endParaRPr>
          </a:p>
          <a:p>
            <a:pPr eaLnBrk="1" hangingPunct="1">
              <a:spcBef>
                <a:spcPct val="0"/>
              </a:spcBef>
            </a:pPr>
            <a:r>
              <a:rPr kumimoji="1" lang="zh-CN" altLang="zh-CN" dirty="0">
                <a:latin typeface="Times New Roman" panose="02020603050405020304" pitchFamily="18" charset="0"/>
              </a:rPr>
              <a:t>        </a:t>
            </a:r>
            <a:r>
              <a:rPr kumimoji="1" lang="zh-CN" altLang="en-US" dirty="0">
                <a:latin typeface="Times New Roman" panose="02020603050405020304" pitchFamily="18" charset="0"/>
              </a:rPr>
              <a:t>	</a:t>
            </a:r>
            <a:r>
              <a:rPr kumimoji="1" lang="zh-CN" altLang="zh-CN" dirty="0">
                <a:latin typeface="Times New Roman" panose="02020603050405020304" pitchFamily="18" charset="0"/>
              </a:rPr>
              <a:t>exit(0);</a:t>
            </a:r>
            <a:endParaRPr kumimoji="1" lang="zh-CN" altLang="en-US" dirty="0">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         </a:t>
            </a:r>
            <a:r>
              <a:rPr kumimoji="1" lang="en-US" altLang="zh-CN" dirty="0">
                <a:latin typeface="Times New Roman" panose="02020603050405020304" pitchFamily="18" charset="0"/>
              </a:rPr>
              <a:t>}</a:t>
            </a:r>
            <a:endParaRPr kumimoji="1" lang="zh-CN" altLang="zh-CN" dirty="0">
              <a:latin typeface="Times New Roman" panose="02020603050405020304" pitchFamily="18" charset="0"/>
            </a:endParaRPr>
          </a:p>
          <a:p>
            <a:pPr eaLnBrk="1" hangingPunct="1">
              <a:spcBef>
                <a:spcPct val="0"/>
              </a:spcBef>
            </a:pPr>
            <a:r>
              <a:rPr kumimoji="1" lang="zh-CN" altLang="zh-CN" dirty="0">
                <a:solidFill>
                  <a:schemeClr val="tx2"/>
                </a:solidFill>
                <a:latin typeface="Times New Roman" panose="02020603050405020304" pitchFamily="18" charset="0"/>
              </a:rPr>
              <a:t>    }</a:t>
            </a:r>
            <a:endParaRPr kumimoji="1" lang="zh-CN" altLang="en-US" dirty="0">
              <a:solidFill>
                <a:schemeClr val="tx2"/>
              </a:solidFill>
              <a:latin typeface="Times New Roman" panose="02020603050405020304" pitchFamily="18" charset="0"/>
            </a:endParaRPr>
          </a:p>
          <a:p>
            <a:pPr eaLnBrk="1" hangingPunct="1">
              <a:lnSpc>
                <a:spcPct val="80000"/>
              </a:lnSpc>
              <a:spcBef>
                <a:spcPct val="0"/>
              </a:spcBef>
            </a:pPr>
            <a:r>
              <a:rPr kumimoji="1" lang="zh-CN" altLang="zh-CN" dirty="0">
                <a:solidFill>
                  <a:schemeClr val="accent2"/>
                </a:solidFill>
                <a:latin typeface="Times New Roman" panose="02020603050405020304" pitchFamily="18" charset="0"/>
              </a:rPr>
              <a:t>}</a:t>
            </a:r>
            <a:r>
              <a:rPr kumimoji="1" lang="zh-CN" altLang="zh-CN" dirty="0">
                <a:latin typeface="Times New Roman" panose="02020603050405020304" pitchFamily="18" charset="0"/>
              </a:rPr>
              <a:t>/*</a:t>
            </a:r>
            <a:r>
              <a:rPr kumimoji="1" lang="zh-CN" altLang="en-US" dirty="0">
                <a:latin typeface="Times New Roman" panose="02020603050405020304" pitchFamily="18" charset="0"/>
              </a:rPr>
              <a:t> </a:t>
            </a:r>
            <a:r>
              <a:rPr kumimoji="1" lang="en-US" altLang="zh-CN" dirty="0">
                <a:latin typeface="Times New Roman" panose="02020603050405020304" pitchFamily="18" charset="0"/>
              </a:rPr>
              <a:t>main end */</a:t>
            </a:r>
            <a:endParaRPr kumimoji="1" lang="en-US" altLang="zh-CN" dirty="0">
              <a:latin typeface="Times New Roman" panose="02020603050405020304" pitchFamily="18" charset="0"/>
            </a:endParaRPr>
          </a:p>
          <a:p>
            <a:pPr eaLnBrk="1" hangingPunct="1">
              <a:spcBef>
                <a:spcPct val="0"/>
              </a:spcBef>
            </a:pPr>
            <a:endParaRPr kumimoji="1" lang="zh-CN" altLang="zh-CN" b="0" dirty="0">
              <a:latin typeface="Times New Roman" panose="02020603050405020304" pitchFamily="18" charset="0"/>
            </a:endParaRPr>
          </a:p>
        </p:txBody>
      </p:sp>
      <p:sp>
        <p:nvSpPr>
          <p:cNvPr id="4" name="Rectangle 5"/>
          <p:cNvSpPr>
            <a:spLocks noChangeArrowheads="1"/>
          </p:cNvSpPr>
          <p:nvPr/>
        </p:nvSpPr>
        <p:spPr bwMode="auto">
          <a:xfrm>
            <a:off x="3131840" y="0"/>
            <a:ext cx="4176464" cy="523220"/>
          </a:xfrm>
          <a:prstGeom prst="rect">
            <a:avLst/>
          </a:prstGeom>
          <a:noFill/>
          <a:ln>
            <a:noFill/>
          </a:ln>
          <a:effectLst/>
        </p:spPr>
        <p:txBody>
          <a:bodyPr wrap="square">
            <a:spAutoFit/>
          </a:bodyPr>
          <a:lstStyle/>
          <a:p>
            <a:pPr>
              <a:spcBef>
                <a:spcPct val="0"/>
              </a:spcBef>
              <a:buFont typeface="Wingdings" panose="05000000000000000000" pitchFamily="2" charset="2"/>
              <a:buChar char="n"/>
              <a:defRPr/>
            </a:pPr>
            <a:r>
              <a:rPr kumimoji="1" lang="en-US" altLang="zh-CN" sz="2800" dirty="0" smtClean="0">
                <a:solidFill>
                  <a:srgbClr val="7030A0"/>
                </a:solidFill>
                <a:latin typeface="+mn-ea"/>
                <a:ea typeface="+mn-ea"/>
              </a:rPr>
              <a:t> </a:t>
            </a:r>
            <a:r>
              <a:rPr kumimoji="1" lang="zh-CN" altLang="en-US" sz="2800" dirty="0" smtClean="0">
                <a:solidFill>
                  <a:srgbClr val="7030A0"/>
                </a:solidFill>
                <a:latin typeface="+mn-ea"/>
                <a:ea typeface="+mn-ea"/>
              </a:rPr>
              <a:t>无名管道应用举例</a:t>
            </a:r>
            <a:r>
              <a:rPr kumimoji="1" lang="zh-CN" altLang="en-US" sz="2800" dirty="0" smtClean="0">
                <a:solidFill>
                  <a:srgbClr val="7030A0"/>
                </a:solidFill>
              </a:rPr>
              <a:t>：</a:t>
            </a:r>
            <a:endParaRPr kumimoji="1" lang="zh-CN" altLang="en-US" sz="2800" dirty="0"/>
          </a:p>
        </p:txBody>
      </p:sp>
    </p:spTree>
  </p:cSld>
  <p:clrMapOvr>
    <a:masterClrMapping/>
  </p:clrMapOvr>
  <p:transition>
    <p:fade/>
  </p:transition>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683568" y="1916832"/>
            <a:ext cx="5688632" cy="553998"/>
          </a:xfrm>
          <a:prstGeom prst="rect">
            <a:avLst/>
          </a:prstGeom>
          <a:noFill/>
          <a:ln w="9525">
            <a:noFill/>
            <a:miter lim="800000"/>
          </a:ln>
        </p:spPr>
        <p:txBody>
          <a:bodyPr wrap="square">
            <a:spAutoFit/>
          </a:bodyPr>
          <a:lstStyle/>
          <a:p>
            <a:pPr eaLnBrk="1" hangingPunct="1">
              <a:lnSpc>
                <a:spcPct val="125000"/>
              </a:lnSpc>
              <a:spcBef>
                <a:spcPct val="0"/>
              </a:spcBef>
            </a:pPr>
            <a:r>
              <a:rPr kumimoji="1" lang="zh-CN" altLang="en-US" sz="2400" dirty="0" smtClean="0">
                <a:latin typeface="Times New Roman" panose="02020603050405020304" pitchFamily="18" charset="0"/>
              </a:rPr>
              <a:t>客户端提出请求，服务器提供服务</a:t>
            </a:r>
            <a:endParaRPr kumimoji="1" lang="zh-CN" altLang="en-US" sz="2400" dirty="0">
              <a:latin typeface="Times New Roman" panose="02020603050405020304" pitchFamily="18" charset="0"/>
            </a:endParaRPr>
          </a:p>
        </p:txBody>
      </p:sp>
      <p:sp>
        <p:nvSpPr>
          <p:cNvPr id="12" name="Rectangle 2"/>
          <p:cNvSpPr>
            <a:spLocks noChangeArrowheads="1"/>
          </p:cNvSpPr>
          <p:nvPr/>
        </p:nvSpPr>
        <p:spPr bwMode="auto">
          <a:xfrm>
            <a:off x="2544889" y="-27384"/>
            <a:ext cx="3755305" cy="78263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3.6 </a:t>
            </a:r>
            <a:r>
              <a:rPr lang="zh-CN" altLang="en-US" sz="4000" dirty="0">
                <a:solidFill>
                  <a:srgbClr val="FF0000"/>
                </a:solidFill>
                <a:latin typeface="黑体" panose="02010609060101010101" pitchFamily="49" charset="-122"/>
                <a:ea typeface="黑体" panose="02010609060101010101" pitchFamily="49" charset="-122"/>
              </a:rPr>
              <a:t>进程通信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3" name="Rectangle 4"/>
          <p:cNvSpPr>
            <a:spLocks noChangeArrowheads="1"/>
          </p:cNvSpPr>
          <p:nvPr/>
        </p:nvSpPr>
        <p:spPr bwMode="auto">
          <a:xfrm>
            <a:off x="467420" y="692696"/>
            <a:ext cx="5112692"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3.6.1 </a:t>
            </a:r>
            <a:r>
              <a:rPr lang="zh-CN" altLang="en-US" sz="3200" dirty="0" smtClean="0">
                <a:solidFill>
                  <a:srgbClr val="0000FF"/>
                </a:solidFill>
                <a:ea typeface="仿宋" panose="02010609060101010101" charset="-122"/>
              </a:rPr>
              <a:t>进程通信类型</a:t>
            </a:r>
            <a:endParaRPr lang="en-US" altLang="zh-CN" sz="3200" dirty="0">
              <a:solidFill>
                <a:srgbClr val="0000FF"/>
              </a:solidFill>
              <a:ea typeface="仿宋" panose="02010609060101010101" charset="-122"/>
            </a:endParaRPr>
          </a:p>
        </p:txBody>
      </p:sp>
      <p:sp>
        <p:nvSpPr>
          <p:cNvPr id="14" name="Rectangle 3" descr="Large confetti"/>
          <p:cNvSpPr>
            <a:spLocks noChangeArrowheads="1"/>
          </p:cNvSpPr>
          <p:nvPr/>
        </p:nvSpPr>
        <p:spPr bwMode="auto">
          <a:xfrm>
            <a:off x="539552" y="1412778"/>
            <a:ext cx="6552728" cy="494159"/>
          </a:xfrm>
          <a:prstGeom prst="rect">
            <a:avLst/>
          </a:prstGeom>
          <a:noFill/>
          <a:ln w="9525">
            <a:noFill/>
            <a:miter lim="800000"/>
          </a:ln>
        </p:spPr>
        <p:txBody>
          <a:bodyPr anchor="b"/>
          <a:lstStyle/>
          <a:p>
            <a:pPr>
              <a:spcBef>
                <a:spcPct val="0"/>
              </a:spcBef>
            </a:pPr>
            <a:r>
              <a:rPr lang="en-US" altLang="zh-CN" sz="2800" dirty="0" smtClean="0">
                <a:solidFill>
                  <a:srgbClr val="C00000"/>
                </a:solidFill>
                <a:latin typeface="仿宋" panose="02010609060101010101" charset="-122"/>
                <a:ea typeface="仿宋" panose="02010609060101010101" charset="-122"/>
              </a:rPr>
              <a:t>4.</a:t>
            </a:r>
            <a:r>
              <a:rPr lang="zh-CN" altLang="en-US" sz="2800" dirty="0" smtClean="0">
                <a:solidFill>
                  <a:srgbClr val="C00000"/>
                </a:solidFill>
                <a:latin typeface="仿宋" panose="02010609060101010101" charset="-122"/>
                <a:ea typeface="仿宋" panose="02010609060101010101" charset="-122"/>
              </a:rPr>
              <a:t>客户</a:t>
            </a:r>
            <a:r>
              <a:rPr lang="en-US" altLang="zh-CN" sz="2800" dirty="0" smtClean="0">
                <a:solidFill>
                  <a:srgbClr val="C00000"/>
                </a:solidFill>
                <a:latin typeface="仿宋" panose="02010609060101010101" charset="-122"/>
                <a:ea typeface="仿宋" panose="02010609060101010101" charset="-122"/>
              </a:rPr>
              <a:t>-</a:t>
            </a:r>
            <a:r>
              <a:rPr lang="zh-CN" altLang="en-US" sz="2800" dirty="0" smtClean="0">
                <a:solidFill>
                  <a:srgbClr val="C00000"/>
                </a:solidFill>
                <a:latin typeface="仿宋" panose="02010609060101010101" charset="-122"/>
                <a:ea typeface="仿宋" panose="02010609060101010101" charset="-122"/>
              </a:rPr>
              <a:t>服务器系统通信（</a:t>
            </a:r>
            <a:r>
              <a:rPr lang="en-US" altLang="zh-CN" sz="2800" dirty="0" smtClean="0">
                <a:solidFill>
                  <a:srgbClr val="C00000"/>
                </a:solidFill>
                <a:latin typeface="仿宋" panose="02010609060101010101" charset="-122"/>
                <a:ea typeface="仿宋" panose="02010609060101010101" charset="-122"/>
              </a:rPr>
              <a:t>C/S</a:t>
            </a:r>
            <a:r>
              <a:rPr lang="zh-CN" altLang="en-US" sz="2800" dirty="0" smtClean="0">
                <a:solidFill>
                  <a:srgbClr val="C00000"/>
                </a:solidFill>
                <a:latin typeface="仿宋" panose="02010609060101010101" charset="-122"/>
                <a:ea typeface="仿宋" panose="02010609060101010101" charset="-122"/>
              </a:rPr>
              <a:t>模式）</a:t>
            </a:r>
            <a:endParaRPr lang="zh-CN" altLang="en-US" sz="2800" dirty="0">
              <a:solidFill>
                <a:srgbClr val="C00000"/>
              </a:solidFill>
              <a:latin typeface="仿宋" panose="02010609060101010101" charset="-122"/>
              <a:ea typeface="仿宋" panose="02010609060101010101" charset="-122"/>
            </a:endParaRPr>
          </a:p>
        </p:txBody>
      </p:sp>
      <p:sp>
        <p:nvSpPr>
          <p:cNvPr id="15" name="Text Box 2"/>
          <p:cNvSpPr txBox="1">
            <a:spLocks noChangeArrowheads="1"/>
          </p:cNvSpPr>
          <p:nvPr/>
        </p:nvSpPr>
        <p:spPr bwMode="auto">
          <a:xfrm>
            <a:off x="683568" y="2514964"/>
            <a:ext cx="7920880" cy="938719"/>
          </a:xfrm>
          <a:prstGeom prst="rect">
            <a:avLst/>
          </a:prstGeom>
          <a:noFill/>
          <a:ln w="9525">
            <a:noFill/>
            <a:miter lim="800000"/>
          </a:ln>
        </p:spPr>
        <p:txBody>
          <a:bodyPr wrap="square">
            <a:spAutoFit/>
          </a:bodyPr>
          <a:lstStyle/>
          <a:p>
            <a:pPr eaLnBrk="1" hangingPunct="1">
              <a:lnSpc>
                <a:spcPct val="125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套接字（</a:t>
            </a:r>
            <a:r>
              <a:rPr kumimoji="1" lang="en-US" altLang="zh-CN" sz="2400" dirty="0" smtClean="0">
                <a:solidFill>
                  <a:srgbClr val="7030A0"/>
                </a:solidFill>
                <a:latin typeface="Times New Roman" panose="02020603050405020304" pitchFamily="18" charset="0"/>
              </a:rPr>
              <a:t>Socket</a:t>
            </a:r>
            <a:r>
              <a:rPr kumimoji="1" lang="zh-CN" altLang="en-US" sz="2400" dirty="0" smtClean="0">
                <a:solidFill>
                  <a:srgbClr val="7030A0"/>
                </a:solidFill>
                <a:latin typeface="Times New Roman" panose="02020603050405020304" pitchFamily="18" charset="0"/>
              </a:rPr>
              <a:t>）</a:t>
            </a:r>
            <a:endParaRPr kumimoji="1" lang="en-US" altLang="zh-CN" sz="2400" dirty="0" smtClean="0">
              <a:solidFill>
                <a:srgbClr val="7030A0"/>
              </a:solidFill>
              <a:latin typeface="Times New Roman" panose="02020603050405020304" pitchFamily="18" charset="0"/>
            </a:endParaRPr>
          </a:p>
          <a:p>
            <a:pPr eaLnBrk="1" hangingPunct="1">
              <a:lnSpc>
                <a:spcPct val="125000"/>
              </a:lnSpc>
              <a:spcBef>
                <a:spcPct val="0"/>
              </a:spcBef>
            </a:pPr>
            <a:r>
              <a:rPr lang="en-US" altLang="zh-CN" dirty="0" smtClean="0"/>
              <a:t>Socket</a:t>
            </a:r>
            <a:r>
              <a:rPr lang="zh-CN" altLang="zh-CN" dirty="0" smtClean="0"/>
              <a:t>又称为套接字或插口，是一条通信线路两头端口的抽象表示。</a:t>
            </a:r>
            <a:endParaRPr kumimoji="1" lang="zh-CN" altLang="en-US" dirty="0">
              <a:latin typeface="Times New Roman" panose="02020603050405020304" pitchFamily="18" charset="0"/>
            </a:endParaRPr>
          </a:p>
        </p:txBody>
      </p:sp>
      <p:sp>
        <p:nvSpPr>
          <p:cNvPr id="7" name="TextBox 6"/>
          <p:cNvSpPr txBox="1"/>
          <p:nvPr/>
        </p:nvSpPr>
        <p:spPr>
          <a:xfrm>
            <a:off x="827584" y="4469049"/>
            <a:ext cx="1152128" cy="400110"/>
          </a:xfrm>
          <a:prstGeom prst="rect">
            <a:avLst/>
          </a:prstGeom>
          <a:solidFill>
            <a:schemeClr val="tx2">
              <a:lumMod val="60000"/>
              <a:lumOff val="40000"/>
            </a:schemeClr>
          </a:solidFill>
        </p:spPr>
        <p:txBody>
          <a:bodyPr wrap="square" rtlCol="0">
            <a:spAutoFit/>
          </a:bodyPr>
          <a:lstStyle/>
          <a:p>
            <a:r>
              <a:rPr lang="en-US" altLang="zh-CN" dirty="0" smtClean="0"/>
              <a:t>Socket</a:t>
            </a:r>
            <a:endParaRPr lang="zh-CN" altLang="en-US" dirty="0"/>
          </a:p>
        </p:txBody>
      </p:sp>
      <p:sp>
        <p:nvSpPr>
          <p:cNvPr id="8" name="TextBox 7"/>
          <p:cNvSpPr txBox="1"/>
          <p:nvPr/>
        </p:nvSpPr>
        <p:spPr>
          <a:xfrm>
            <a:off x="2555776" y="3717032"/>
            <a:ext cx="1584176" cy="400110"/>
          </a:xfrm>
          <a:prstGeom prst="rect">
            <a:avLst/>
          </a:prstGeom>
          <a:solidFill>
            <a:schemeClr val="accent2">
              <a:lumMod val="60000"/>
              <a:lumOff val="40000"/>
            </a:schemeClr>
          </a:solidFill>
        </p:spPr>
        <p:txBody>
          <a:bodyPr wrap="square" rtlCol="0">
            <a:spAutoFit/>
          </a:bodyPr>
          <a:lstStyle/>
          <a:p>
            <a:pPr algn="ctr"/>
            <a:r>
              <a:rPr lang="zh-CN" altLang="zh-CN" dirty="0" smtClean="0"/>
              <a:t>网络地址</a:t>
            </a:r>
            <a:endParaRPr lang="zh-CN" altLang="en-US" dirty="0"/>
          </a:p>
        </p:txBody>
      </p:sp>
      <p:sp>
        <p:nvSpPr>
          <p:cNvPr id="9" name="TextBox 8"/>
          <p:cNvSpPr txBox="1"/>
          <p:nvPr/>
        </p:nvSpPr>
        <p:spPr>
          <a:xfrm>
            <a:off x="2555776" y="4469049"/>
            <a:ext cx="1584176" cy="400110"/>
          </a:xfrm>
          <a:prstGeom prst="rect">
            <a:avLst/>
          </a:prstGeom>
          <a:solidFill>
            <a:schemeClr val="accent1">
              <a:lumMod val="60000"/>
              <a:lumOff val="40000"/>
            </a:schemeClr>
          </a:solidFill>
        </p:spPr>
        <p:txBody>
          <a:bodyPr wrap="square" rtlCol="0">
            <a:spAutoFit/>
          </a:bodyPr>
          <a:lstStyle/>
          <a:p>
            <a:pPr algn="ctr"/>
            <a:r>
              <a:rPr lang="zh-CN" altLang="en-US" dirty="0" smtClean="0"/>
              <a:t>连接类型</a:t>
            </a:r>
            <a:endParaRPr lang="zh-CN" altLang="en-US" dirty="0"/>
          </a:p>
        </p:txBody>
      </p:sp>
      <p:sp>
        <p:nvSpPr>
          <p:cNvPr id="10" name="TextBox 9"/>
          <p:cNvSpPr txBox="1"/>
          <p:nvPr/>
        </p:nvSpPr>
        <p:spPr>
          <a:xfrm>
            <a:off x="2555776" y="5189129"/>
            <a:ext cx="1584176" cy="400110"/>
          </a:xfrm>
          <a:prstGeom prst="rect">
            <a:avLst/>
          </a:prstGeom>
          <a:solidFill>
            <a:srgbClr val="D8E8EA"/>
          </a:solidFill>
        </p:spPr>
        <p:txBody>
          <a:bodyPr wrap="square" rtlCol="0">
            <a:spAutoFit/>
          </a:bodyPr>
          <a:lstStyle/>
          <a:p>
            <a:pPr algn="ctr"/>
            <a:r>
              <a:rPr lang="zh-CN" altLang="en-US" dirty="0" smtClean="0"/>
              <a:t>网络规程</a:t>
            </a:r>
            <a:endParaRPr lang="zh-CN" altLang="en-US" dirty="0"/>
          </a:p>
        </p:txBody>
      </p:sp>
      <p:sp>
        <p:nvSpPr>
          <p:cNvPr id="11" name="TextBox 10"/>
          <p:cNvSpPr txBox="1"/>
          <p:nvPr/>
        </p:nvSpPr>
        <p:spPr>
          <a:xfrm>
            <a:off x="4644008" y="4149080"/>
            <a:ext cx="2232248" cy="400110"/>
          </a:xfrm>
          <a:prstGeom prst="rect">
            <a:avLst/>
          </a:prstGeom>
          <a:solidFill>
            <a:schemeClr val="accent2">
              <a:lumMod val="75000"/>
            </a:schemeClr>
          </a:solidFill>
        </p:spPr>
        <p:txBody>
          <a:bodyPr wrap="square" rtlCol="0">
            <a:spAutoFit/>
          </a:bodyPr>
          <a:lstStyle/>
          <a:p>
            <a:pPr algn="ctr"/>
            <a:r>
              <a:rPr lang="zh-CN" altLang="zh-CN" dirty="0" smtClean="0"/>
              <a:t>有连接（</a:t>
            </a:r>
            <a:r>
              <a:rPr lang="en-US" altLang="zh-CN" dirty="0" smtClean="0"/>
              <a:t>TCP</a:t>
            </a:r>
            <a:r>
              <a:rPr lang="zh-CN" altLang="zh-CN" dirty="0" smtClean="0"/>
              <a:t>）</a:t>
            </a:r>
            <a:endParaRPr lang="zh-CN" altLang="en-US" dirty="0"/>
          </a:p>
        </p:txBody>
      </p:sp>
      <p:sp>
        <p:nvSpPr>
          <p:cNvPr id="16" name="TextBox 15"/>
          <p:cNvSpPr txBox="1"/>
          <p:nvPr/>
        </p:nvSpPr>
        <p:spPr>
          <a:xfrm>
            <a:off x="4644008" y="4797152"/>
            <a:ext cx="2232248" cy="400110"/>
          </a:xfrm>
          <a:prstGeom prst="rect">
            <a:avLst/>
          </a:prstGeom>
          <a:solidFill>
            <a:srgbClr val="6699FF"/>
          </a:solidFill>
        </p:spPr>
        <p:txBody>
          <a:bodyPr wrap="square" rtlCol="0">
            <a:spAutoFit/>
          </a:bodyPr>
          <a:lstStyle/>
          <a:p>
            <a:pPr algn="ctr"/>
            <a:r>
              <a:rPr lang="zh-CN" altLang="zh-CN" dirty="0" smtClean="0"/>
              <a:t>无连接（</a:t>
            </a:r>
            <a:r>
              <a:rPr lang="en-US" altLang="zh-CN" dirty="0" smtClean="0"/>
              <a:t>UDP</a:t>
            </a:r>
            <a:r>
              <a:rPr lang="zh-CN" altLang="zh-CN" dirty="0" smtClean="0"/>
              <a:t>）</a:t>
            </a:r>
            <a:endParaRPr lang="zh-CN" altLang="en-US" dirty="0"/>
          </a:p>
        </p:txBody>
      </p:sp>
      <p:sp>
        <p:nvSpPr>
          <p:cNvPr id="17" name="左大括号 16"/>
          <p:cNvSpPr/>
          <p:nvPr/>
        </p:nvSpPr>
        <p:spPr bwMode="auto">
          <a:xfrm>
            <a:off x="2123728" y="3861048"/>
            <a:ext cx="288032" cy="1584176"/>
          </a:xfrm>
          <a:prstGeom prst="leftBrac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 name="左大括号 17"/>
          <p:cNvSpPr/>
          <p:nvPr/>
        </p:nvSpPr>
        <p:spPr bwMode="auto">
          <a:xfrm>
            <a:off x="4283968" y="4149080"/>
            <a:ext cx="288032" cy="1080120"/>
          </a:xfrm>
          <a:prstGeom prst="leftBrac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500"/>
                                        <p:tgtEl>
                                          <p:spTgt spid="10"/>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ox(in)">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ox(in)">
                                      <p:cBhvr>
                                        <p:cTn id="26" dur="500"/>
                                        <p:tgtEl>
                                          <p:spTgt spid="11"/>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ox(in)">
                                      <p:cBhvr>
                                        <p:cTn id="29" dur="500"/>
                                        <p:tgtEl>
                                          <p:spTgt spid="16"/>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6" grpId="0" animBg="1"/>
      <p:bldP spid="17" grpId="0" animBg="1"/>
      <p:bldP spid="18" grpId="0" animBg="1"/>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descr="Large confetti"/>
          <p:cNvSpPr>
            <a:spLocks noChangeArrowheads="1"/>
          </p:cNvSpPr>
          <p:nvPr/>
        </p:nvSpPr>
        <p:spPr bwMode="auto">
          <a:xfrm>
            <a:off x="2267744" y="54522"/>
            <a:ext cx="6048672" cy="494159"/>
          </a:xfrm>
          <a:prstGeom prst="rect">
            <a:avLst/>
          </a:prstGeom>
          <a:noFill/>
          <a:ln w="9525">
            <a:noFill/>
            <a:miter lim="800000"/>
          </a:ln>
        </p:spPr>
        <p:txBody>
          <a:bodyPr anchor="b"/>
          <a:lstStyle/>
          <a:p>
            <a:pPr>
              <a:spcBef>
                <a:spcPct val="0"/>
              </a:spcBef>
            </a:pPr>
            <a:r>
              <a:rPr lang="en-US" altLang="zh-CN" sz="2800" dirty="0" smtClean="0">
                <a:solidFill>
                  <a:srgbClr val="C00000"/>
                </a:solidFill>
                <a:latin typeface="仿宋" panose="02010609060101010101" charset="-122"/>
                <a:ea typeface="仿宋" panose="02010609060101010101" charset="-122"/>
              </a:rPr>
              <a:t>4.</a:t>
            </a:r>
            <a:r>
              <a:rPr lang="zh-CN" altLang="en-US" sz="2800" dirty="0" smtClean="0">
                <a:solidFill>
                  <a:srgbClr val="C00000"/>
                </a:solidFill>
                <a:latin typeface="仿宋" panose="02010609060101010101" charset="-122"/>
                <a:ea typeface="仿宋" panose="02010609060101010101" charset="-122"/>
              </a:rPr>
              <a:t>客户</a:t>
            </a:r>
            <a:r>
              <a:rPr lang="en-US" altLang="zh-CN" sz="2800" dirty="0" smtClean="0">
                <a:solidFill>
                  <a:srgbClr val="C00000"/>
                </a:solidFill>
                <a:latin typeface="仿宋" panose="02010609060101010101" charset="-122"/>
                <a:ea typeface="仿宋" panose="02010609060101010101" charset="-122"/>
              </a:rPr>
              <a:t>-</a:t>
            </a:r>
            <a:r>
              <a:rPr lang="zh-CN" altLang="en-US" sz="2800" dirty="0" smtClean="0">
                <a:solidFill>
                  <a:srgbClr val="C00000"/>
                </a:solidFill>
                <a:latin typeface="仿宋" panose="02010609060101010101" charset="-122"/>
                <a:ea typeface="仿宋" panose="02010609060101010101" charset="-122"/>
              </a:rPr>
              <a:t>服务器系统通信（</a:t>
            </a:r>
            <a:r>
              <a:rPr lang="en-US" altLang="zh-CN" sz="2800" dirty="0" smtClean="0">
                <a:solidFill>
                  <a:srgbClr val="C00000"/>
                </a:solidFill>
                <a:latin typeface="仿宋" panose="02010609060101010101" charset="-122"/>
                <a:ea typeface="仿宋" panose="02010609060101010101" charset="-122"/>
              </a:rPr>
              <a:t>C/S</a:t>
            </a:r>
            <a:r>
              <a:rPr lang="zh-CN" altLang="en-US" sz="2800" dirty="0" smtClean="0">
                <a:solidFill>
                  <a:srgbClr val="C00000"/>
                </a:solidFill>
                <a:latin typeface="仿宋" panose="02010609060101010101" charset="-122"/>
                <a:ea typeface="仿宋" panose="02010609060101010101" charset="-122"/>
              </a:rPr>
              <a:t>模式）</a:t>
            </a:r>
            <a:endParaRPr lang="zh-CN" altLang="en-US" sz="2800" dirty="0">
              <a:solidFill>
                <a:srgbClr val="C00000"/>
              </a:solidFill>
              <a:latin typeface="仿宋" panose="02010609060101010101" charset="-122"/>
              <a:ea typeface="仿宋" panose="02010609060101010101" charset="-122"/>
            </a:endParaRPr>
          </a:p>
        </p:txBody>
      </p:sp>
      <p:sp>
        <p:nvSpPr>
          <p:cNvPr id="15" name="Text Box 2"/>
          <p:cNvSpPr txBox="1">
            <a:spLocks noChangeArrowheads="1"/>
          </p:cNvSpPr>
          <p:nvPr/>
        </p:nvSpPr>
        <p:spPr bwMode="auto">
          <a:xfrm>
            <a:off x="467544" y="620690"/>
            <a:ext cx="3672408" cy="938719"/>
          </a:xfrm>
          <a:prstGeom prst="rect">
            <a:avLst/>
          </a:prstGeom>
          <a:noFill/>
          <a:ln w="9525">
            <a:noFill/>
            <a:miter lim="800000"/>
          </a:ln>
        </p:spPr>
        <p:txBody>
          <a:bodyPr wrap="square">
            <a:spAutoFit/>
          </a:bodyPr>
          <a:lstStyle/>
          <a:p>
            <a:pPr eaLnBrk="1" hangingPunct="1">
              <a:lnSpc>
                <a:spcPct val="125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套接字（</a:t>
            </a:r>
            <a:r>
              <a:rPr kumimoji="1" lang="en-US" altLang="zh-CN" sz="2400" dirty="0" smtClean="0">
                <a:solidFill>
                  <a:srgbClr val="7030A0"/>
                </a:solidFill>
                <a:latin typeface="Times New Roman" panose="02020603050405020304" pitchFamily="18" charset="0"/>
              </a:rPr>
              <a:t>Socket</a:t>
            </a:r>
            <a:r>
              <a:rPr kumimoji="1" lang="zh-CN" altLang="en-US" sz="2400" dirty="0" smtClean="0">
                <a:solidFill>
                  <a:srgbClr val="7030A0"/>
                </a:solidFill>
                <a:latin typeface="Times New Roman" panose="02020603050405020304" pitchFamily="18" charset="0"/>
              </a:rPr>
              <a:t>）</a:t>
            </a:r>
            <a:endParaRPr kumimoji="1" lang="en-US" altLang="zh-CN" sz="2400" dirty="0" smtClean="0">
              <a:solidFill>
                <a:srgbClr val="7030A0"/>
              </a:solidFill>
              <a:latin typeface="Times New Roman" panose="02020603050405020304" pitchFamily="18" charset="0"/>
            </a:endParaRPr>
          </a:p>
          <a:p>
            <a:pPr eaLnBrk="1" hangingPunct="1">
              <a:lnSpc>
                <a:spcPct val="125000"/>
              </a:lnSpc>
              <a:spcBef>
                <a:spcPct val="0"/>
              </a:spcBef>
            </a:pPr>
            <a:r>
              <a:rPr lang="en-US" altLang="zh-CN" dirty="0" smtClean="0"/>
              <a:t>Socket</a:t>
            </a:r>
            <a:r>
              <a:rPr lang="zh-CN" altLang="en-US" dirty="0" smtClean="0"/>
              <a:t>通信流程：</a:t>
            </a:r>
            <a:endParaRPr kumimoji="1" lang="zh-CN" altLang="en-US" dirty="0">
              <a:latin typeface="Times New Roman" panose="02020603050405020304" pitchFamily="18" charset="0"/>
            </a:endParaRPr>
          </a:p>
        </p:txBody>
      </p:sp>
      <p:pic>
        <p:nvPicPr>
          <p:cNvPr id="262146" name="Picture 2"/>
          <p:cNvPicPr>
            <a:picLocks noChangeAspect="1" noChangeArrowheads="1"/>
          </p:cNvPicPr>
          <p:nvPr/>
        </p:nvPicPr>
        <p:blipFill>
          <a:blip r:embed="rId1" cstate="print"/>
          <a:srcRect/>
          <a:stretch>
            <a:fillRect/>
          </a:stretch>
        </p:blipFill>
        <p:spPr bwMode="auto">
          <a:xfrm>
            <a:off x="2843808" y="1484785"/>
            <a:ext cx="5070040" cy="490542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683568" y="1916832"/>
            <a:ext cx="5688632" cy="553998"/>
          </a:xfrm>
          <a:prstGeom prst="rect">
            <a:avLst/>
          </a:prstGeom>
          <a:noFill/>
          <a:ln w="9525">
            <a:noFill/>
            <a:miter lim="800000"/>
          </a:ln>
        </p:spPr>
        <p:txBody>
          <a:bodyPr wrap="square">
            <a:spAutoFit/>
          </a:bodyPr>
          <a:lstStyle/>
          <a:p>
            <a:pPr eaLnBrk="1" hangingPunct="1">
              <a:lnSpc>
                <a:spcPct val="125000"/>
              </a:lnSpc>
              <a:spcBef>
                <a:spcPct val="0"/>
              </a:spcBef>
            </a:pPr>
            <a:r>
              <a:rPr kumimoji="1" lang="zh-CN" altLang="en-US" sz="2400" dirty="0" smtClean="0">
                <a:latin typeface="Times New Roman" panose="02020603050405020304" pitchFamily="18" charset="0"/>
              </a:rPr>
              <a:t>客户端提出请求，服务器提供服务</a:t>
            </a:r>
            <a:endParaRPr kumimoji="1" lang="zh-CN" altLang="en-US" sz="2400" dirty="0">
              <a:latin typeface="Times New Roman" panose="02020603050405020304" pitchFamily="18" charset="0"/>
            </a:endParaRPr>
          </a:p>
        </p:txBody>
      </p:sp>
      <p:sp>
        <p:nvSpPr>
          <p:cNvPr id="12" name="Rectangle 2"/>
          <p:cNvSpPr>
            <a:spLocks noChangeArrowheads="1"/>
          </p:cNvSpPr>
          <p:nvPr/>
        </p:nvSpPr>
        <p:spPr bwMode="auto">
          <a:xfrm>
            <a:off x="2544889" y="-27384"/>
            <a:ext cx="3755305" cy="78263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3.6 </a:t>
            </a:r>
            <a:r>
              <a:rPr lang="zh-CN" altLang="en-US" sz="4000" dirty="0">
                <a:solidFill>
                  <a:srgbClr val="FF0000"/>
                </a:solidFill>
                <a:latin typeface="黑体" panose="02010609060101010101" pitchFamily="49" charset="-122"/>
                <a:ea typeface="黑体" panose="02010609060101010101" pitchFamily="49" charset="-122"/>
              </a:rPr>
              <a:t>进程通信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3" name="Rectangle 4"/>
          <p:cNvSpPr>
            <a:spLocks noChangeArrowheads="1"/>
          </p:cNvSpPr>
          <p:nvPr/>
        </p:nvSpPr>
        <p:spPr bwMode="auto">
          <a:xfrm>
            <a:off x="179389" y="692696"/>
            <a:ext cx="5112692"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3.6.1 </a:t>
            </a:r>
            <a:r>
              <a:rPr lang="zh-CN" altLang="en-US" sz="3200" dirty="0" smtClean="0">
                <a:solidFill>
                  <a:srgbClr val="0000FF"/>
                </a:solidFill>
                <a:ea typeface="仿宋" panose="02010609060101010101" charset="-122"/>
              </a:rPr>
              <a:t>进程通信类型</a:t>
            </a:r>
            <a:endParaRPr lang="en-US" altLang="zh-CN" sz="3200" dirty="0">
              <a:solidFill>
                <a:srgbClr val="0000FF"/>
              </a:solidFill>
              <a:ea typeface="仿宋" panose="02010609060101010101" charset="-122"/>
            </a:endParaRPr>
          </a:p>
        </p:txBody>
      </p:sp>
      <p:sp>
        <p:nvSpPr>
          <p:cNvPr id="14" name="Rectangle 3" descr="Large confetti"/>
          <p:cNvSpPr>
            <a:spLocks noChangeArrowheads="1"/>
          </p:cNvSpPr>
          <p:nvPr/>
        </p:nvSpPr>
        <p:spPr bwMode="auto">
          <a:xfrm>
            <a:off x="323528" y="1412778"/>
            <a:ext cx="6552728" cy="494159"/>
          </a:xfrm>
          <a:prstGeom prst="rect">
            <a:avLst/>
          </a:prstGeom>
          <a:noFill/>
          <a:ln w="9525">
            <a:noFill/>
            <a:miter lim="800000"/>
          </a:ln>
        </p:spPr>
        <p:txBody>
          <a:bodyPr anchor="b"/>
          <a:lstStyle/>
          <a:p>
            <a:pPr>
              <a:spcBef>
                <a:spcPct val="0"/>
              </a:spcBef>
            </a:pPr>
            <a:r>
              <a:rPr lang="en-US" altLang="zh-CN" sz="2800" dirty="0" smtClean="0">
                <a:solidFill>
                  <a:srgbClr val="C00000"/>
                </a:solidFill>
                <a:latin typeface="仿宋" panose="02010609060101010101" charset="-122"/>
                <a:ea typeface="仿宋" panose="02010609060101010101" charset="-122"/>
              </a:rPr>
              <a:t>4.</a:t>
            </a:r>
            <a:r>
              <a:rPr lang="zh-CN" altLang="en-US" sz="2800" dirty="0" smtClean="0">
                <a:solidFill>
                  <a:srgbClr val="C00000"/>
                </a:solidFill>
                <a:latin typeface="仿宋" panose="02010609060101010101" charset="-122"/>
                <a:ea typeface="仿宋" panose="02010609060101010101" charset="-122"/>
              </a:rPr>
              <a:t>客户</a:t>
            </a:r>
            <a:r>
              <a:rPr lang="en-US" altLang="zh-CN" sz="2800" dirty="0" smtClean="0">
                <a:solidFill>
                  <a:srgbClr val="C00000"/>
                </a:solidFill>
                <a:latin typeface="仿宋" panose="02010609060101010101" charset="-122"/>
                <a:ea typeface="仿宋" panose="02010609060101010101" charset="-122"/>
              </a:rPr>
              <a:t>-</a:t>
            </a:r>
            <a:r>
              <a:rPr lang="zh-CN" altLang="en-US" sz="2800" dirty="0" smtClean="0">
                <a:solidFill>
                  <a:srgbClr val="C00000"/>
                </a:solidFill>
                <a:latin typeface="仿宋" panose="02010609060101010101" charset="-122"/>
                <a:ea typeface="仿宋" panose="02010609060101010101" charset="-122"/>
              </a:rPr>
              <a:t>服务器系统通信（</a:t>
            </a:r>
            <a:r>
              <a:rPr lang="en-US" altLang="zh-CN" sz="2800" dirty="0" smtClean="0">
                <a:solidFill>
                  <a:srgbClr val="C00000"/>
                </a:solidFill>
                <a:latin typeface="仿宋" panose="02010609060101010101" charset="-122"/>
                <a:ea typeface="仿宋" panose="02010609060101010101" charset="-122"/>
              </a:rPr>
              <a:t>C/S</a:t>
            </a:r>
            <a:r>
              <a:rPr lang="zh-CN" altLang="en-US" sz="2800" dirty="0" smtClean="0">
                <a:solidFill>
                  <a:srgbClr val="C00000"/>
                </a:solidFill>
                <a:latin typeface="仿宋" panose="02010609060101010101" charset="-122"/>
                <a:ea typeface="仿宋" panose="02010609060101010101" charset="-122"/>
              </a:rPr>
              <a:t>模式）</a:t>
            </a:r>
            <a:endParaRPr lang="zh-CN" altLang="en-US" sz="2800" dirty="0">
              <a:solidFill>
                <a:srgbClr val="C00000"/>
              </a:solidFill>
              <a:latin typeface="仿宋" panose="02010609060101010101" charset="-122"/>
              <a:ea typeface="仿宋" panose="02010609060101010101" charset="-122"/>
            </a:endParaRPr>
          </a:p>
        </p:txBody>
      </p:sp>
      <p:sp>
        <p:nvSpPr>
          <p:cNvPr id="15" name="Text Box 2"/>
          <p:cNvSpPr txBox="1">
            <a:spLocks noChangeArrowheads="1"/>
          </p:cNvSpPr>
          <p:nvPr/>
        </p:nvSpPr>
        <p:spPr bwMode="auto">
          <a:xfrm>
            <a:off x="683568" y="2420890"/>
            <a:ext cx="7920880" cy="938719"/>
          </a:xfrm>
          <a:prstGeom prst="rect">
            <a:avLst/>
          </a:prstGeom>
          <a:noFill/>
          <a:ln w="9525">
            <a:noFill/>
            <a:miter lim="800000"/>
          </a:ln>
        </p:spPr>
        <p:txBody>
          <a:bodyPr wrap="square">
            <a:spAutoFit/>
          </a:bodyPr>
          <a:lstStyle/>
          <a:p>
            <a:pPr eaLnBrk="1" hangingPunct="1">
              <a:lnSpc>
                <a:spcPct val="125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远程过程调用（</a:t>
            </a:r>
            <a:r>
              <a:rPr kumimoji="1" lang="en-US" altLang="zh-CN" sz="2400" dirty="0" smtClean="0">
                <a:solidFill>
                  <a:srgbClr val="7030A0"/>
                </a:solidFill>
                <a:latin typeface="Times New Roman" panose="02020603050405020304" pitchFamily="18" charset="0"/>
              </a:rPr>
              <a:t>RPC</a:t>
            </a:r>
            <a:r>
              <a:rPr kumimoji="1" lang="zh-CN" altLang="en-US" sz="2400" dirty="0" smtClean="0">
                <a:solidFill>
                  <a:srgbClr val="7030A0"/>
                </a:solidFill>
                <a:latin typeface="Times New Roman" panose="02020603050405020304" pitchFamily="18" charset="0"/>
              </a:rPr>
              <a:t>）</a:t>
            </a:r>
            <a:endParaRPr kumimoji="1" lang="en-US" altLang="zh-CN" sz="2400" dirty="0" smtClean="0">
              <a:solidFill>
                <a:srgbClr val="7030A0"/>
              </a:solidFill>
              <a:latin typeface="Times New Roman" panose="02020603050405020304" pitchFamily="18" charset="0"/>
            </a:endParaRPr>
          </a:p>
          <a:p>
            <a:pPr eaLnBrk="1" hangingPunct="1">
              <a:lnSpc>
                <a:spcPct val="125000"/>
              </a:lnSpc>
              <a:spcBef>
                <a:spcPct val="0"/>
              </a:spcBef>
            </a:pPr>
            <a:r>
              <a:rPr lang="en-US" altLang="zh-CN" dirty="0" smtClean="0"/>
              <a:t>RPC</a:t>
            </a:r>
            <a:r>
              <a:rPr lang="zh-CN" altLang="zh-CN" dirty="0" smtClean="0"/>
              <a:t>允许客户机上的进程通过网络调用位于远程主机上的过程。</a:t>
            </a:r>
            <a:endParaRPr kumimoji="1" lang="zh-CN" altLang="en-US" dirty="0">
              <a:latin typeface="Times New Roman" panose="02020603050405020304" pitchFamily="18" charset="0"/>
            </a:endParaRPr>
          </a:p>
        </p:txBody>
      </p:sp>
      <p:pic>
        <p:nvPicPr>
          <p:cNvPr id="263170" name="Picture 2"/>
          <p:cNvPicPr>
            <a:picLocks noChangeAspect="1" noChangeArrowheads="1"/>
          </p:cNvPicPr>
          <p:nvPr/>
        </p:nvPicPr>
        <p:blipFill>
          <a:blip r:embed="rId1" cstate="print"/>
          <a:srcRect/>
          <a:stretch>
            <a:fillRect/>
          </a:stretch>
        </p:blipFill>
        <p:spPr bwMode="auto">
          <a:xfrm>
            <a:off x="3851920" y="3429000"/>
            <a:ext cx="3685388" cy="3240360"/>
          </a:xfrm>
          <a:prstGeom prst="rect">
            <a:avLst/>
          </a:prstGeom>
          <a:noFill/>
          <a:ln w="9525">
            <a:noFill/>
            <a:miter lim="800000"/>
            <a:headEnd/>
            <a:tailEnd/>
          </a:ln>
        </p:spPr>
      </p:pic>
      <p:sp>
        <p:nvSpPr>
          <p:cNvPr id="19" name="圆角矩形标注 18"/>
          <p:cNvSpPr/>
          <p:nvPr/>
        </p:nvSpPr>
        <p:spPr bwMode="auto">
          <a:xfrm>
            <a:off x="611560" y="3933056"/>
            <a:ext cx="2592288" cy="1512168"/>
          </a:xfrm>
          <a:prstGeom prst="wedgeRoundRectCallout">
            <a:avLst>
              <a:gd name="adj1" fmla="val 79110"/>
              <a:gd name="adj2" fmla="val 5248"/>
              <a:gd name="adj3" fmla="val 16667"/>
            </a:avLst>
          </a:prstGeom>
          <a:solidFill>
            <a:schemeClr val="accent1">
              <a:lumMod val="40000"/>
              <a:lumOff val="6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179705" marR="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按照系统规定的消息结构将调用过程的标识符及参数打包成消息</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3170"/>
                                        </p:tgtEl>
                                        <p:attrNameLst>
                                          <p:attrName>style.visibility</p:attrName>
                                        </p:attrNameLst>
                                      </p:cBhvr>
                                      <p:to>
                                        <p:strVal val="visible"/>
                                      </p:to>
                                    </p:set>
                                    <p:animEffect transition="in" filter="box(in)">
                                      <p:cBhvr>
                                        <p:cTn id="7" dur="500"/>
                                        <p:tgtEl>
                                          <p:spTgt spid="26317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972617" y="2528366"/>
            <a:ext cx="1295400" cy="425450"/>
          </a:xfrm>
          <a:prstGeom prst="rect">
            <a:avLst/>
          </a:prstGeom>
          <a:noFill/>
          <a:ln w="28575">
            <a:solidFill>
              <a:srgbClr val="5243BF"/>
            </a:solidFill>
            <a:miter lim="800000"/>
          </a:ln>
          <a:effectLst/>
        </p:spPr>
        <p:txBody>
          <a:bodyPr lIns="90000" tIns="46800" rIns="90000" bIns="46800">
            <a:spAutoFit/>
          </a:bodyPr>
          <a:lstStyle/>
          <a:p>
            <a:pPr>
              <a:lnSpc>
                <a:spcPct val="100000"/>
              </a:lnSpc>
              <a:spcBef>
                <a:spcPct val="0"/>
              </a:spcBef>
            </a:pPr>
            <a:r>
              <a:rPr lang="zh-CN" altLang="en-US" sz="2000">
                <a:latin typeface="Times New Roman" panose="02020603050405020304" pitchFamily="18" charset="0"/>
              </a:rPr>
              <a:t>发送进程</a:t>
            </a:r>
            <a:endParaRPr lang="zh-CN" altLang="en-US" sz="2000">
              <a:latin typeface="Times New Roman" panose="02020603050405020304" pitchFamily="18" charset="0"/>
            </a:endParaRPr>
          </a:p>
        </p:txBody>
      </p:sp>
      <p:sp>
        <p:nvSpPr>
          <p:cNvPr id="3" name="Text Box 5"/>
          <p:cNvSpPr txBox="1">
            <a:spLocks noChangeArrowheads="1"/>
          </p:cNvSpPr>
          <p:nvPr/>
        </p:nvSpPr>
        <p:spPr bwMode="auto">
          <a:xfrm>
            <a:off x="3347517" y="2528366"/>
            <a:ext cx="990600" cy="425450"/>
          </a:xfrm>
          <a:prstGeom prst="rect">
            <a:avLst/>
          </a:prstGeom>
          <a:noFill/>
          <a:ln w="28575">
            <a:solidFill>
              <a:srgbClr val="CCFFCC"/>
            </a:solidFill>
            <a:miter lim="800000"/>
          </a:ln>
          <a:effectLst/>
        </p:spPr>
        <p:txBody>
          <a:bodyPr lIns="90000" tIns="46800" rIns="90000" bIns="46800">
            <a:spAutoFit/>
          </a:bodyPr>
          <a:lstStyle/>
          <a:p>
            <a:pPr>
              <a:lnSpc>
                <a:spcPct val="100000"/>
              </a:lnSpc>
              <a:spcBef>
                <a:spcPct val="0"/>
              </a:spcBef>
            </a:pPr>
            <a:r>
              <a:rPr lang="zh-CN" altLang="en-US" sz="2000">
                <a:latin typeface="Times New Roman" panose="02020603050405020304" pitchFamily="18" charset="0"/>
              </a:rPr>
              <a:t>发送区</a:t>
            </a:r>
            <a:endParaRPr lang="zh-CN" altLang="en-US" sz="2000">
              <a:latin typeface="Times New Roman" panose="02020603050405020304" pitchFamily="18" charset="0"/>
            </a:endParaRPr>
          </a:p>
        </p:txBody>
      </p:sp>
      <p:sp>
        <p:nvSpPr>
          <p:cNvPr id="4" name="Line 6"/>
          <p:cNvSpPr>
            <a:spLocks noChangeShapeType="1"/>
          </p:cNvSpPr>
          <p:nvPr/>
        </p:nvSpPr>
        <p:spPr bwMode="auto">
          <a:xfrm>
            <a:off x="2268017" y="2815704"/>
            <a:ext cx="1079500" cy="0"/>
          </a:xfrm>
          <a:prstGeom prst="line">
            <a:avLst/>
          </a:prstGeom>
          <a:noFill/>
          <a:ln w="28575">
            <a:solidFill>
              <a:schemeClr val="tx1"/>
            </a:solidFill>
            <a:miter lim="800000"/>
            <a:tailEnd type="triangle" w="med" len="med"/>
          </a:ln>
          <a:effectLst/>
        </p:spPr>
        <p:txBody>
          <a:bodyPr wrap="none" lIns="90000" tIns="46800" rIns="90000" bIns="46800" anchor="ctr"/>
          <a:lstStyle/>
          <a:p>
            <a:endParaRPr lang="zh-CN" altLang="en-US"/>
          </a:p>
        </p:txBody>
      </p:sp>
      <p:sp>
        <p:nvSpPr>
          <p:cNvPr id="5" name="Text Box 7"/>
          <p:cNvSpPr txBox="1">
            <a:spLocks noChangeArrowheads="1"/>
          </p:cNvSpPr>
          <p:nvPr/>
        </p:nvSpPr>
        <p:spPr bwMode="auto">
          <a:xfrm>
            <a:off x="2339455" y="2455341"/>
            <a:ext cx="863600" cy="396875"/>
          </a:xfrm>
          <a:prstGeom prst="rect">
            <a:avLst/>
          </a:prstGeom>
          <a:noFill/>
          <a:ln w="9525">
            <a:noFill/>
            <a:miter lim="800000"/>
          </a:ln>
          <a:effectLst/>
        </p:spPr>
        <p:txBody>
          <a:bodyPr lIns="90000" tIns="46800" rIns="90000" bIns="46800">
            <a:spAutoFit/>
          </a:bodyPr>
          <a:lstStyle/>
          <a:p>
            <a:pPr>
              <a:lnSpc>
                <a:spcPct val="100000"/>
              </a:lnSpc>
              <a:spcBef>
                <a:spcPct val="0"/>
              </a:spcBef>
            </a:pPr>
            <a:r>
              <a:rPr lang="zh-CN" altLang="en-US" sz="2000">
                <a:latin typeface="Times New Roman" panose="02020603050405020304" pitchFamily="18" charset="0"/>
              </a:rPr>
              <a:t>设置</a:t>
            </a:r>
            <a:endParaRPr lang="zh-CN" altLang="en-US" sz="2000">
              <a:latin typeface="Times New Roman" panose="02020603050405020304" pitchFamily="18" charset="0"/>
            </a:endParaRPr>
          </a:p>
        </p:txBody>
      </p:sp>
      <p:sp>
        <p:nvSpPr>
          <p:cNvPr id="6" name="Text Box 8"/>
          <p:cNvSpPr txBox="1">
            <a:spLocks noChangeArrowheads="1"/>
          </p:cNvSpPr>
          <p:nvPr/>
        </p:nvSpPr>
        <p:spPr bwMode="auto">
          <a:xfrm>
            <a:off x="5436667" y="2528366"/>
            <a:ext cx="1655763" cy="425450"/>
          </a:xfrm>
          <a:prstGeom prst="rect">
            <a:avLst/>
          </a:prstGeom>
          <a:noFill/>
          <a:ln w="28575">
            <a:solidFill>
              <a:srgbClr val="5243BF"/>
            </a:solidFill>
            <a:miter lim="800000"/>
          </a:ln>
          <a:effectLst/>
        </p:spPr>
        <p:txBody>
          <a:bodyPr lIns="90000" tIns="46800" rIns="90000" bIns="46800">
            <a:spAutoFit/>
          </a:bodyPr>
          <a:lstStyle/>
          <a:p>
            <a:pPr>
              <a:lnSpc>
                <a:spcPct val="100000"/>
              </a:lnSpc>
              <a:spcBef>
                <a:spcPct val="0"/>
              </a:spcBef>
            </a:pPr>
            <a:r>
              <a:rPr lang="zh-CN" altLang="en-US" sz="2000">
                <a:latin typeface="Times New Roman" panose="02020603050405020304" pitchFamily="18" charset="0"/>
              </a:rPr>
              <a:t>公用缓冲区</a:t>
            </a:r>
            <a:endParaRPr lang="zh-CN" altLang="en-US" sz="2000">
              <a:latin typeface="Times New Roman" panose="02020603050405020304" pitchFamily="18" charset="0"/>
            </a:endParaRPr>
          </a:p>
        </p:txBody>
      </p:sp>
      <p:sp>
        <p:nvSpPr>
          <p:cNvPr id="7" name="Line 9"/>
          <p:cNvSpPr>
            <a:spLocks noChangeShapeType="1"/>
          </p:cNvSpPr>
          <p:nvPr/>
        </p:nvSpPr>
        <p:spPr bwMode="auto">
          <a:xfrm>
            <a:off x="4355580" y="2815704"/>
            <a:ext cx="1079500" cy="0"/>
          </a:xfrm>
          <a:prstGeom prst="line">
            <a:avLst/>
          </a:prstGeom>
          <a:noFill/>
          <a:ln w="28575">
            <a:solidFill>
              <a:schemeClr val="tx1"/>
            </a:solidFill>
            <a:miter lim="800000"/>
            <a:tailEnd type="triangle" w="med" len="med"/>
          </a:ln>
          <a:effectLst/>
        </p:spPr>
        <p:txBody>
          <a:bodyPr wrap="none" lIns="90000" tIns="46800" rIns="90000" bIns="46800" anchor="ctr"/>
          <a:lstStyle/>
          <a:p>
            <a:endParaRPr lang="zh-CN" altLang="en-US"/>
          </a:p>
        </p:txBody>
      </p:sp>
      <p:sp>
        <p:nvSpPr>
          <p:cNvPr id="8" name="Text Box 10"/>
          <p:cNvSpPr txBox="1">
            <a:spLocks noChangeArrowheads="1"/>
          </p:cNvSpPr>
          <p:nvPr/>
        </p:nvSpPr>
        <p:spPr bwMode="auto">
          <a:xfrm>
            <a:off x="4428605" y="2455341"/>
            <a:ext cx="863600" cy="396875"/>
          </a:xfrm>
          <a:prstGeom prst="rect">
            <a:avLst/>
          </a:prstGeom>
          <a:noFill/>
          <a:ln w="9525">
            <a:noFill/>
            <a:miter lim="800000"/>
          </a:ln>
          <a:effectLst/>
        </p:spPr>
        <p:txBody>
          <a:bodyPr lIns="90000" tIns="46800" rIns="90000" bIns="46800">
            <a:spAutoFit/>
          </a:bodyPr>
          <a:lstStyle/>
          <a:p>
            <a:pPr>
              <a:lnSpc>
                <a:spcPct val="100000"/>
              </a:lnSpc>
              <a:spcBef>
                <a:spcPct val="0"/>
              </a:spcBef>
            </a:pPr>
            <a:r>
              <a:rPr lang="zh-CN" altLang="en-US" sz="2000">
                <a:latin typeface="Times New Roman" panose="02020603050405020304" pitchFamily="18" charset="0"/>
              </a:rPr>
              <a:t>复制</a:t>
            </a:r>
            <a:endParaRPr lang="zh-CN" altLang="en-US" sz="2000">
              <a:latin typeface="Times New Roman" panose="02020603050405020304" pitchFamily="18" charset="0"/>
            </a:endParaRPr>
          </a:p>
        </p:txBody>
      </p:sp>
      <p:sp>
        <p:nvSpPr>
          <p:cNvPr id="9" name="Line 11"/>
          <p:cNvSpPr>
            <a:spLocks noChangeShapeType="1"/>
          </p:cNvSpPr>
          <p:nvPr/>
        </p:nvSpPr>
        <p:spPr bwMode="auto">
          <a:xfrm flipH="1">
            <a:off x="7165455" y="3679304"/>
            <a:ext cx="287337" cy="0"/>
          </a:xfrm>
          <a:prstGeom prst="line">
            <a:avLst/>
          </a:prstGeom>
          <a:noFill/>
          <a:ln w="28575">
            <a:solidFill>
              <a:schemeClr val="tx1"/>
            </a:solidFill>
            <a:miter lim="800000"/>
            <a:tailEnd type="triangle" w="med" len="med"/>
          </a:ln>
          <a:effectLst/>
        </p:spPr>
        <p:txBody>
          <a:bodyPr wrap="none" lIns="90000" tIns="46800" rIns="90000" bIns="46800" anchor="ctr"/>
          <a:lstStyle/>
          <a:p>
            <a:endParaRPr lang="zh-CN" altLang="en-US"/>
          </a:p>
        </p:txBody>
      </p:sp>
      <p:sp>
        <p:nvSpPr>
          <p:cNvPr id="10" name="Rectangle 12"/>
          <p:cNvSpPr>
            <a:spLocks noChangeArrowheads="1"/>
          </p:cNvSpPr>
          <p:nvPr/>
        </p:nvSpPr>
        <p:spPr bwMode="auto">
          <a:xfrm>
            <a:off x="5436667" y="3463404"/>
            <a:ext cx="215900" cy="431800"/>
          </a:xfrm>
          <a:prstGeom prst="rect">
            <a:avLst/>
          </a:prstGeom>
          <a:noFill/>
          <a:ln w="28575" algn="ctr">
            <a:solidFill>
              <a:schemeClr val="tx2"/>
            </a:solidFill>
            <a:miter lim="800000"/>
          </a:ln>
          <a:effectLst/>
        </p:spPr>
        <p:txBody>
          <a:bodyPr anchor="ctr">
            <a:spAutoFit/>
          </a:bodyPr>
          <a:lstStyle/>
          <a:p>
            <a:endParaRPr lang="zh-CN" altLang="en-US"/>
          </a:p>
        </p:txBody>
      </p:sp>
      <p:sp>
        <p:nvSpPr>
          <p:cNvPr id="11" name="Text Box 13"/>
          <p:cNvSpPr txBox="1">
            <a:spLocks noChangeArrowheads="1"/>
          </p:cNvSpPr>
          <p:nvPr/>
        </p:nvSpPr>
        <p:spPr bwMode="auto">
          <a:xfrm>
            <a:off x="5508105" y="3968229"/>
            <a:ext cx="2305050" cy="396875"/>
          </a:xfrm>
          <a:prstGeom prst="rect">
            <a:avLst/>
          </a:prstGeom>
          <a:noFill/>
          <a:ln w="9525">
            <a:noFill/>
            <a:miter lim="800000"/>
          </a:ln>
          <a:effectLst/>
        </p:spPr>
        <p:txBody>
          <a:bodyPr lIns="90000" tIns="46800" rIns="90000" bIns="46800">
            <a:spAutoFit/>
          </a:bodyPr>
          <a:lstStyle/>
          <a:p>
            <a:pPr>
              <a:lnSpc>
                <a:spcPct val="100000"/>
              </a:lnSpc>
              <a:spcBef>
                <a:spcPct val="0"/>
              </a:spcBef>
            </a:pPr>
            <a:r>
              <a:rPr lang="zh-CN" altLang="en-US" sz="2000">
                <a:latin typeface="Times New Roman" panose="02020603050405020304" pitchFamily="18" charset="0"/>
              </a:rPr>
              <a:t>消息接收队列</a:t>
            </a:r>
            <a:endParaRPr lang="zh-CN" altLang="en-US" sz="2000">
              <a:latin typeface="Times New Roman" panose="02020603050405020304" pitchFamily="18" charset="0"/>
            </a:endParaRPr>
          </a:p>
        </p:txBody>
      </p:sp>
      <p:sp>
        <p:nvSpPr>
          <p:cNvPr id="12" name="Line 14"/>
          <p:cNvSpPr>
            <a:spLocks noChangeShapeType="1"/>
          </p:cNvSpPr>
          <p:nvPr/>
        </p:nvSpPr>
        <p:spPr bwMode="auto">
          <a:xfrm>
            <a:off x="5652567" y="3679304"/>
            <a:ext cx="287338" cy="0"/>
          </a:xfrm>
          <a:prstGeom prst="line">
            <a:avLst/>
          </a:prstGeom>
          <a:noFill/>
          <a:ln w="28575">
            <a:solidFill>
              <a:schemeClr val="tx1"/>
            </a:solidFill>
            <a:round/>
          </a:ln>
          <a:effectLst/>
        </p:spPr>
        <p:txBody>
          <a:bodyPr>
            <a:spAutoFit/>
          </a:bodyPr>
          <a:lstStyle/>
          <a:p>
            <a:endParaRPr lang="zh-CN" altLang="en-US"/>
          </a:p>
        </p:txBody>
      </p:sp>
      <p:sp>
        <p:nvSpPr>
          <p:cNvPr id="13" name="Rectangle 15"/>
          <p:cNvSpPr>
            <a:spLocks noChangeArrowheads="1"/>
          </p:cNvSpPr>
          <p:nvPr/>
        </p:nvSpPr>
        <p:spPr bwMode="auto">
          <a:xfrm>
            <a:off x="5939905" y="3463404"/>
            <a:ext cx="215900" cy="431800"/>
          </a:xfrm>
          <a:prstGeom prst="rect">
            <a:avLst/>
          </a:prstGeom>
          <a:noFill/>
          <a:ln w="28575" algn="ctr">
            <a:solidFill>
              <a:schemeClr val="tx2"/>
            </a:solidFill>
            <a:miter lim="800000"/>
          </a:ln>
          <a:effectLst/>
        </p:spPr>
        <p:txBody>
          <a:bodyPr anchor="ctr">
            <a:spAutoFit/>
          </a:bodyPr>
          <a:lstStyle/>
          <a:p>
            <a:endParaRPr lang="zh-CN" altLang="en-US"/>
          </a:p>
        </p:txBody>
      </p:sp>
      <p:sp>
        <p:nvSpPr>
          <p:cNvPr id="14" name="Rectangle 16"/>
          <p:cNvSpPr>
            <a:spLocks noChangeArrowheads="1"/>
          </p:cNvSpPr>
          <p:nvPr/>
        </p:nvSpPr>
        <p:spPr bwMode="auto">
          <a:xfrm>
            <a:off x="6444730" y="3463404"/>
            <a:ext cx="215900" cy="431800"/>
          </a:xfrm>
          <a:prstGeom prst="rect">
            <a:avLst/>
          </a:prstGeom>
          <a:noFill/>
          <a:ln w="28575" algn="ctr">
            <a:solidFill>
              <a:schemeClr val="tx2"/>
            </a:solidFill>
            <a:miter lim="800000"/>
          </a:ln>
          <a:effectLst/>
        </p:spPr>
        <p:txBody>
          <a:bodyPr anchor="ctr">
            <a:spAutoFit/>
          </a:bodyPr>
          <a:lstStyle/>
          <a:p>
            <a:endParaRPr lang="zh-CN" altLang="en-US"/>
          </a:p>
        </p:txBody>
      </p:sp>
      <p:sp>
        <p:nvSpPr>
          <p:cNvPr id="15" name="Rectangle 17"/>
          <p:cNvSpPr>
            <a:spLocks noChangeArrowheads="1"/>
          </p:cNvSpPr>
          <p:nvPr/>
        </p:nvSpPr>
        <p:spPr bwMode="auto">
          <a:xfrm>
            <a:off x="6949555" y="3463404"/>
            <a:ext cx="215900" cy="431800"/>
          </a:xfrm>
          <a:prstGeom prst="rect">
            <a:avLst/>
          </a:prstGeom>
          <a:noFill/>
          <a:ln w="28575" algn="ctr">
            <a:solidFill>
              <a:schemeClr val="tx2"/>
            </a:solidFill>
            <a:miter lim="800000"/>
          </a:ln>
          <a:effectLst/>
        </p:spPr>
        <p:txBody>
          <a:bodyPr anchor="ctr">
            <a:spAutoFit/>
          </a:bodyPr>
          <a:lstStyle/>
          <a:p>
            <a:endParaRPr lang="zh-CN" altLang="en-US"/>
          </a:p>
        </p:txBody>
      </p:sp>
      <p:sp>
        <p:nvSpPr>
          <p:cNvPr id="16" name="Line 18"/>
          <p:cNvSpPr>
            <a:spLocks noChangeShapeType="1"/>
          </p:cNvSpPr>
          <p:nvPr/>
        </p:nvSpPr>
        <p:spPr bwMode="auto">
          <a:xfrm>
            <a:off x="6157392" y="3679304"/>
            <a:ext cx="287338" cy="0"/>
          </a:xfrm>
          <a:prstGeom prst="line">
            <a:avLst/>
          </a:prstGeom>
          <a:noFill/>
          <a:ln w="28575">
            <a:solidFill>
              <a:schemeClr val="tx1"/>
            </a:solidFill>
            <a:round/>
          </a:ln>
          <a:effectLst/>
        </p:spPr>
        <p:txBody>
          <a:bodyPr>
            <a:spAutoFit/>
          </a:bodyPr>
          <a:lstStyle/>
          <a:p>
            <a:endParaRPr lang="zh-CN" altLang="en-US"/>
          </a:p>
        </p:txBody>
      </p:sp>
      <p:sp>
        <p:nvSpPr>
          <p:cNvPr id="17" name="Line 19"/>
          <p:cNvSpPr>
            <a:spLocks noChangeShapeType="1"/>
          </p:cNvSpPr>
          <p:nvPr/>
        </p:nvSpPr>
        <p:spPr bwMode="auto">
          <a:xfrm>
            <a:off x="6660630" y="3679304"/>
            <a:ext cx="287337" cy="0"/>
          </a:xfrm>
          <a:prstGeom prst="line">
            <a:avLst/>
          </a:prstGeom>
          <a:noFill/>
          <a:ln w="28575">
            <a:solidFill>
              <a:schemeClr val="tx1"/>
            </a:solidFill>
            <a:round/>
          </a:ln>
          <a:effectLst/>
        </p:spPr>
        <p:txBody>
          <a:bodyPr>
            <a:spAutoFit/>
          </a:bodyPr>
          <a:lstStyle/>
          <a:p>
            <a:endParaRPr lang="zh-CN" altLang="en-US"/>
          </a:p>
        </p:txBody>
      </p:sp>
      <p:sp>
        <p:nvSpPr>
          <p:cNvPr id="18" name="Line 20"/>
          <p:cNvSpPr>
            <a:spLocks noChangeShapeType="1"/>
          </p:cNvSpPr>
          <p:nvPr/>
        </p:nvSpPr>
        <p:spPr bwMode="auto">
          <a:xfrm>
            <a:off x="7092430" y="2744266"/>
            <a:ext cx="360362" cy="0"/>
          </a:xfrm>
          <a:prstGeom prst="line">
            <a:avLst/>
          </a:prstGeom>
          <a:noFill/>
          <a:ln w="28575">
            <a:solidFill>
              <a:schemeClr val="tx1"/>
            </a:solidFill>
            <a:round/>
          </a:ln>
          <a:effectLst/>
        </p:spPr>
        <p:txBody>
          <a:bodyPr>
            <a:spAutoFit/>
          </a:bodyPr>
          <a:lstStyle/>
          <a:p>
            <a:endParaRPr lang="zh-CN" altLang="en-US"/>
          </a:p>
        </p:txBody>
      </p:sp>
      <p:sp>
        <p:nvSpPr>
          <p:cNvPr id="19" name="Line 21"/>
          <p:cNvSpPr>
            <a:spLocks noChangeShapeType="1"/>
          </p:cNvSpPr>
          <p:nvPr/>
        </p:nvSpPr>
        <p:spPr bwMode="auto">
          <a:xfrm>
            <a:off x="7452792" y="2744266"/>
            <a:ext cx="0" cy="935038"/>
          </a:xfrm>
          <a:prstGeom prst="line">
            <a:avLst/>
          </a:prstGeom>
          <a:noFill/>
          <a:ln w="28575">
            <a:solidFill>
              <a:schemeClr val="tx1"/>
            </a:solidFill>
            <a:round/>
          </a:ln>
          <a:effectLst/>
        </p:spPr>
        <p:txBody>
          <a:bodyPr>
            <a:spAutoFit/>
          </a:bodyPr>
          <a:lstStyle/>
          <a:p>
            <a:endParaRPr lang="zh-CN" altLang="en-US"/>
          </a:p>
        </p:txBody>
      </p:sp>
      <p:sp>
        <p:nvSpPr>
          <p:cNvPr id="20" name="Text Box 22"/>
          <p:cNvSpPr txBox="1">
            <a:spLocks noChangeArrowheads="1"/>
          </p:cNvSpPr>
          <p:nvPr/>
        </p:nvSpPr>
        <p:spPr bwMode="auto">
          <a:xfrm>
            <a:off x="7092430" y="2887141"/>
            <a:ext cx="863600" cy="396875"/>
          </a:xfrm>
          <a:prstGeom prst="rect">
            <a:avLst/>
          </a:prstGeom>
          <a:noFill/>
          <a:ln w="9525">
            <a:noFill/>
            <a:miter lim="800000"/>
          </a:ln>
          <a:effectLst/>
        </p:spPr>
        <p:txBody>
          <a:bodyPr lIns="90000" tIns="46800" rIns="90000" bIns="46800">
            <a:spAutoFit/>
          </a:bodyPr>
          <a:lstStyle/>
          <a:p>
            <a:pPr>
              <a:lnSpc>
                <a:spcPct val="100000"/>
              </a:lnSpc>
              <a:spcBef>
                <a:spcPct val="0"/>
              </a:spcBef>
            </a:pPr>
            <a:r>
              <a:rPr lang="zh-CN" altLang="en-US" sz="2000">
                <a:latin typeface="Times New Roman" panose="02020603050405020304" pitchFamily="18" charset="0"/>
              </a:rPr>
              <a:t>挂入</a:t>
            </a:r>
            <a:endParaRPr lang="zh-CN" altLang="en-US" sz="2000">
              <a:latin typeface="Times New Roman" panose="02020603050405020304" pitchFamily="18" charset="0"/>
            </a:endParaRPr>
          </a:p>
        </p:txBody>
      </p:sp>
      <p:sp>
        <p:nvSpPr>
          <p:cNvPr id="21" name="Line 23"/>
          <p:cNvSpPr>
            <a:spLocks noChangeShapeType="1"/>
          </p:cNvSpPr>
          <p:nvPr/>
        </p:nvSpPr>
        <p:spPr bwMode="auto">
          <a:xfrm flipH="1">
            <a:off x="4428605" y="3752329"/>
            <a:ext cx="1006475" cy="0"/>
          </a:xfrm>
          <a:prstGeom prst="line">
            <a:avLst/>
          </a:prstGeom>
          <a:noFill/>
          <a:ln w="28575">
            <a:solidFill>
              <a:schemeClr val="tx1"/>
            </a:solidFill>
            <a:miter lim="800000"/>
            <a:tailEnd type="triangle" w="med" len="med"/>
          </a:ln>
          <a:effectLst/>
        </p:spPr>
        <p:txBody>
          <a:bodyPr wrap="none" lIns="90000" tIns="46800" rIns="90000" bIns="46800" anchor="ctr"/>
          <a:lstStyle/>
          <a:p>
            <a:endParaRPr lang="zh-CN" altLang="en-US"/>
          </a:p>
        </p:txBody>
      </p:sp>
      <p:sp>
        <p:nvSpPr>
          <p:cNvPr id="22" name="Text Box 24"/>
          <p:cNvSpPr txBox="1">
            <a:spLocks noChangeArrowheads="1"/>
          </p:cNvSpPr>
          <p:nvPr/>
        </p:nvSpPr>
        <p:spPr bwMode="auto">
          <a:xfrm>
            <a:off x="4428605" y="3391966"/>
            <a:ext cx="1079500" cy="396875"/>
          </a:xfrm>
          <a:prstGeom prst="rect">
            <a:avLst/>
          </a:prstGeom>
          <a:noFill/>
          <a:ln w="9525">
            <a:noFill/>
            <a:miter lim="800000"/>
          </a:ln>
          <a:effectLst/>
        </p:spPr>
        <p:txBody>
          <a:bodyPr lIns="90000" tIns="46800" rIns="90000" bIns="46800">
            <a:spAutoFit/>
          </a:bodyPr>
          <a:lstStyle/>
          <a:p>
            <a:pPr>
              <a:lnSpc>
                <a:spcPct val="100000"/>
              </a:lnSpc>
              <a:spcBef>
                <a:spcPct val="0"/>
              </a:spcBef>
            </a:pPr>
            <a:r>
              <a:rPr lang="zh-CN" altLang="en-US" sz="2000">
                <a:latin typeface="Times New Roman" panose="02020603050405020304" pitchFamily="18" charset="0"/>
              </a:rPr>
              <a:t>取消息</a:t>
            </a:r>
            <a:endParaRPr lang="zh-CN" altLang="en-US" sz="2000">
              <a:latin typeface="Times New Roman" panose="02020603050405020304" pitchFamily="18" charset="0"/>
            </a:endParaRPr>
          </a:p>
        </p:txBody>
      </p:sp>
      <p:sp>
        <p:nvSpPr>
          <p:cNvPr id="23" name="Text Box 25"/>
          <p:cNvSpPr txBox="1">
            <a:spLocks noChangeArrowheads="1"/>
          </p:cNvSpPr>
          <p:nvPr/>
        </p:nvSpPr>
        <p:spPr bwMode="auto">
          <a:xfrm>
            <a:off x="2915717" y="3536429"/>
            <a:ext cx="1511300" cy="425450"/>
          </a:xfrm>
          <a:prstGeom prst="rect">
            <a:avLst/>
          </a:prstGeom>
          <a:noFill/>
          <a:ln w="28575">
            <a:solidFill>
              <a:srgbClr val="5243BF"/>
            </a:solidFill>
            <a:miter lim="800000"/>
          </a:ln>
          <a:effectLst/>
        </p:spPr>
        <p:txBody>
          <a:bodyPr lIns="90000" tIns="46800" rIns="90000" bIns="46800">
            <a:spAutoFit/>
          </a:bodyPr>
          <a:lstStyle/>
          <a:p>
            <a:pPr>
              <a:lnSpc>
                <a:spcPct val="100000"/>
              </a:lnSpc>
              <a:spcBef>
                <a:spcPct val="0"/>
              </a:spcBef>
            </a:pPr>
            <a:r>
              <a:rPr lang="zh-CN" altLang="en-US" sz="2000">
                <a:latin typeface="Times New Roman" panose="02020603050405020304" pitchFamily="18" charset="0"/>
              </a:rPr>
              <a:t>消息缓冲区</a:t>
            </a:r>
            <a:endParaRPr lang="zh-CN" altLang="en-US" sz="2000">
              <a:latin typeface="Times New Roman" panose="02020603050405020304" pitchFamily="18" charset="0"/>
            </a:endParaRPr>
          </a:p>
        </p:txBody>
      </p:sp>
      <p:sp>
        <p:nvSpPr>
          <p:cNvPr id="24" name="Line 26"/>
          <p:cNvSpPr>
            <a:spLocks noChangeShapeType="1"/>
          </p:cNvSpPr>
          <p:nvPr/>
        </p:nvSpPr>
        <p:spPr bwMode="auto">
          <a:xfrm flipH="1">
            <a:off x="2196580" y="3752329"/>
            <a:ext cx="719137" cy="0"/>
          </a:xfrm>
          <a:prstGeom prst="line">
            <a:avLst/>
          </a:prstGeom>
          <a:noFill/>
          <a:ln w="28575">
            <a:solidFill>
              <a:schemeClr val="tx1"/>
            </a:solidFill>
            <a:miter lim="800000"/>
            <a:tailEnd type="triangle" w="med" len="med"/>
          </a:ln>
          <a:effectLst/>
        </p:spPr>
        <p:txBody>
          <a:bodyPr wrap="none" lIns="90000" tIns="46800" rIns="90000" bIns="46800" anchor="ctr"/>
          <a:lstStyle/>
          <a:p>
            <a:endParaRPr lang="zh-CN" altLang="en-US"/>
          </a:p>
        </p:txBody>
      </p:sp>
      <p:sp>
        <p:nvSpPr>
          <p:cNvPr id="25" name="Text Box 27"/>
          <p:cNvSpPr txBox="1">
            <a:spLocks noChangeArrowheads="1"/>
          </p:cNvSpPr>
          <p:nvPr/>
        </p:nvSpPr>
        <p:spPr bwMode="auto">
          <a:xfrm>
            <a:off x="2268017" y="3391966"/>
            <a:ext cx="863600" cy="396875"/>
          </a:xfrm>
          <a:prstGeom prst="rect">
            <a:avLst/>
          </a:prstGeom>
          <a:noFill/>
          <a:ln w="9525">
            <a:noFill/>
            <a:miter lim="800000"/>
          </a:ln>
          <a:effectLst/>
        </p:spPr>
        <p:txBody>
          <a:bodyPr lIns="90000" tIns="46800" rIns="90000" bIns="46800">
            <a:spAutoFit/>
          </a:bodyPr>
          <a:lstStyle/>
          <a:p>
            <a:pPr>
              <a:lnSpc>
                <a:spcPct val="100000"/>
              </a:lnSpc>
              <a:spcBef>
                <a:spcPct val="0"/>
              </a:spcBef>
            </a:pPr>
            <a:r>
              <a:rPr lang="zh-CN" altLang="en-US" sz="2000">
                <a:latin typeface="Times New Roman" panose="02020603050405020304" pitchFamily="18" charset="0"/>
              </a:rPr>
              <a:t>复制</a:t>
            </a:r>
            <a:endParaRPr lang="zh-CN" altLang="en-US" sz="2000">
              <a:latin typeface="Times New Roman" panose="02020603050405020304" pitchFamily="18" charset="0"/>
            </a:endParaRPr>
          </a:p>
        </p:txBody>
      </p:sp>
      <p:sp>
        <p:nvSpPr>
          <p:cNvPr id="26" name="Text Box 28"/>
          <p:cNvSpPr txBox="1">
            <a:spLocks noChangeArrowheads="1"/>
          </p:cNvSpPr>
          <p:nvPr/>
        </p:nvSpPr>
        <p:spPr bwMode="auto">
          <a:xfrm>
            <a:off x="899592" y="3463404"/>
            <a:ext cx="1295400" cy="730250"/>
          </a:xfrm>
          <a:prstGeom prst="rect">
            <a:avLst/>
          </a:prstGeom>
          <a:noFill/>
          <a:ln w="28575">
            <a:solidFill>
              <a:srgbClr val="5243BF"/>
            </a:solidFill>
            <a:miter lim="800000"/>
          </a:ln>
          <a:effectLst/>
        </p:spPr>
        <p:txBody>
          <a:bodyPr lIns="90000" tIns="46800" rIns="90000" bIns="46800">
            <a:spAutoFit/>
          </a:bodyPr>
          <a:lstStyle/>
          <a:p>
            <a:pPr>
              <a:lnSpc>
                <a:spcPct val="100000"/>
              </a:lnSpc>
              <a:spcBef>
                <a:spcPct val="0"/>
              </a:spcBef>
            </a:pPr>
            <a:r>
              <a:rPr lang="zh-CN" altLang="en-US" sz="2000">
                <a:latin typeface="Times New Roman" panose="02020603050405020304" pitchFamily="18" charset="0"/>
              </a:rPr>
              <a:t>接收进程</a:t>
            </a:r>
            <a:endParaRPr lang="zh-CN" altLang="en-US" sz="2000">
              <a:latin typeface="Times New Roman" panose="02020603050405020304" pitchFamily="18" charset="0"/>
            </a:endParaRPr>
          </a:p>
          <a:p>
            <a:pPr>
              <a:lnSpc>
                <a:spcPct val="100000"/>
              </a:lnSpc>
              <a:spcBef>
                <a:spcPct val="0"/>
              </a:spcBef>
            </a:pPr>
            <a:r>
              <a:rPr lang="zh-CN" altLang="en-US" sz="2000">
                <a:latin typeface="Times New Roman" panose="02020603050405020304" pitchFamily="18" charset="0"/>
              </a:rPr>
              <a:t>接收区</a:t>
            </a:r>
            <a:endParaRPr lang="zh-CN" altLang="en-US" sz="2000">
              <a:latin typeface="Times New Roman" panose="02020603050405020304" pitchFamily="18" charset="0"/>
            </a:endParaRPr>
          </a:p>
        </p:txBody>
      </p:sp>
      <p:sp>
        <p:nvSpPr>
          <p:cNvPr id="27" name="Rectangle 2"/>
          <p:cNvSpPr>
            <a:spLocks noChangeArrowheads="1"/>
          </p:cNvSpPr>
          <p:nvPr/>
        </p:nvSpPr>
        <p:spPr bwMode="auto">
          <a:xfrm>
            <a:off x="2544889" y="-27384"/>
            <a:ext cx="3755305" cy="78263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3.6 </a:t>
            </a:r>
            <a:r>
              <a:rPr lang="zh-CN" altLang="en-US" sz="4000" dirty="0">
                <a:solidFill>
                  <a:srgbClr val="FF0000"/>
                </a:solidFill>
                <a:latin typeface="黑体" panose="02010609060101010101" pitchFamily="49" charset="-122"/>
                <a:ea typeface="黑体" panose="02010609060101010101" pitchFamily="49" charset="-122"/>
              </a:rPr>
              <a:t>进程通信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28" name="Rectangle 4"/>
          <p:cNvSpPr>
            <a:spLocks noChangeArrowheads="1"/>
          </p:cNvSpPr>
          <p:nvPr/>
        </p:nvSpPr>
        <p:spPr bwMode="auto">
          <a:xfrm>
            <a:off x="395537" y="764704"/>
            <a:ext cx="6984775"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3.6.2 </a:t>
            </a:r>
            <a:r>
              <a:rPr lang="zh-CN" altLang="en-US" sz="3200" dirty="0" smtClean="0">
                <a:solidFill>
                  <a:srgbClr val="0000FF"/>
                </a:solidFill>
                <a:ea typeface="仿宋" panose="02010609060101010101" charset="-122"/>
              </a:rPr>
              <a:t>消息缓冲队列通信机制</a:t>
            </a:r>
            <a:endParaRPr lang="en-US" altLang="zh-CN" sz="3200" dirty="0">
              <a:solidFill>
                <a:srgbClr val="0000FF"/>
              </a:solidFill>
              <a:ea typeface="仿宋" panose="02010609060101010101" charset="-122"/>
            </a:endParaRPr>
          </a:p>
        </p:txBody>
      </p:sp>
      <p:sp>
        <p:nvSpPr>
          <p:cNvPr id="29" name="Rectangle 3"/>
          <p:cNvSpPr>
            <a:spLocks noChangeArrowheads="1"/>
          </p:cNvSpPr>
          <p:nvPr/>
        </p:nvSpPr>
        <p:spPr bwMode="auto">
          <a:xfrm>
            <a:off x="468437" y="1578535"/>
            <a:ext cx="4391595"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1.</a:t>
            </a:r>
            <a:r>
              <a:rPr kumimoji="1" lang="zh-CN" altLang="en-US" sz="2800" dirty="0" smtClean="0">
                <a:solidFill>
                  <a:srgbClr val="C00000"/>
                </a:solidFill>
                <a:latin typeface="+mn-ea"/>
                <a:ea typeface="+mn-ea"/>
                <a:sym typeface="Wingdings 2" panose="05020102010507070707" pitchFamily="18" charset="2"/>
              </a:rPr>
              <a:t>基本思想：</a:t>
            </a:r>
            <a:endParaRPr kumimoji="1" lang="zh-CN" altLang="en-US" sz="2800" dirty="0">
              <a:solidFill>
                <a:srgbClr val="C00000"/>
              </a:solidFill>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500"/>
                                        <p:tgtEl>
                                          <p:spTgt spid="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ox(i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ox(in)">
                                      <p:cBhvr>
                                        <p:cTn id="21" dur="500"/>
                                        <p:tgtEl>
                                          <p:spTgt spid="6"/>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ox(in)">
                                      <p:cBhvr>
                                        <p:cTn id="24" dur="500"/>
                                        <p:tgtEl>
                                          <p:spTgt spid="7"/>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ox(in)">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ox(in)">
                                      <p:cBhvr>
                                        <p:cTn id="35" dur="500"/>
                                        <p:tgtEl>
                                          <p:spTgt spid="9"/>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ox(in)">
                                      <p:cBhvr>
                                        <p:cTn id="38" dur="500"/>
                                        <p:tgtEl>
                                          <p:spTgt spid="10"/>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ox(in)">
                                      <p:cBhvr>
                                        <p:cTn id="41" dur="500"/>
                                        <p:tgtEl>
                                          <p:spTgt spid="11"/>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ox(in)">
                                      <p:cBhvr>
                                        <p:cTn id="44" dur="500"/>
                                        <p:tgtEl>
                                          <p:spTgt spid="12"/>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ox(in)">
                                      <p:cBhvr>
                                        <p:cTn id="47" dur="500"/>
                                        <p:tgtEl>
                                          <p:spTgt spid="13"/>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ox(in)">
                                      <p:cBhvr>
                                        <p:cTn id="50" dur="500"/>
                                        <p:tgtEl>
                                          <p:spTgt spid="14"/>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ox(in)">
                                      <p:cBhvr>
                                        <p:cTn id="53" dur="500"/>
                                        <p:tgtEl>
                                          <p:spTgt spid="15"/>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box(in)">
                                      <p:cBhvr>
                                        <p:cTn id="56" dur="500"/>
                                        <p:tgtEl>
                                          <p:spTgt spid="16"/>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box(in)">
                                      <p:cBhvr>
                                        <p:cTn id="59" dur="500"/>
                                        <p:tgtEl>
                                          <p:spTgt spid="17"/>
                                        </p:tgtEl>
                                      </p:cBhvr>
                                    </p:animEffect>
                                  </p:childTnLst>
                                </p:cTn>
                              </p:par>
                              <p:par>
                                <p:cTn id="60" presetID="4" presetClass="entr" presetSubtype="16" fill="hold" grpId="1"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ox(in)">
                                      <p:cBhvr>
                                        <p:cTn id="62" dur="500"/>
                                        <p:tgtEl>
                                          <p:spTgt spid="18"/>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box(in)">
                                      <p:cBhvr>
                                        <p:cTn id="65" dur="500"/>
                                        <p:tgtEl>
                                          <p:spTgt spid="19"/>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box(i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box(in)">
                                      <p:cBhvr>
                                        <p:cTn id="73" dur="500"/>
                                        <p:tgtEl>
                                          <p:spTgt spid="21"/>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box(in)">
                                      <p:cBhvr>
                                        <p:cTn id="76" dur="500"/>
                                        <p:tgtEl>
                                          <p:spTgt spid="22"/>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box(in)">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box(in)">
                                      <p:cBhvr>
                                        <p:cTn id="84" dur="500"/>
                                        <p:tgtEl>
                                          <p:spTgt spid="24"/>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box(in)">
                                      <p:cBhvr>
                                        <p:cTn id="87" dur="500"/>
                                        <p:tgtEl>
                                          <p:spTgt spid="25"/>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box(in)">
                                      <p:cBhvr>
                                        <p:cTn id="9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animBg="1"/>
      <p:bldP spid="7" grpId="0" animBg="1"/>
      <p:bldP spid="8" grpId="0"/>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8" grpId="1" animBg="1"/>
      <p:bldP spid="19" grpId="0" animBg="1"/>
      <p:bldP spid="20" grpId="0"/>
      <p:bldP spid="21" grpId="0" animBg="1"/>
      <p:bldP spid="22" grpId="0"/>
      <p:bldP spid="23" grpId="0" animBg="1"/>
      <p:bldP spid="24" grpId="0" animBg="1"/>
      <p:bldP spid="25" grpId="0"/>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body" idx="1"/>
          </p:nvPr>
        </p:nvSpPr>
        <p:spPr>
          <a:xfrm>
            <a:off x="468313" y="2060848"/>
            <a:ext cx="8208962" cy="4320480"/>
          </a:xfrm>
        </p:spPr>
        <p:txBody>
          <a:bodyPr/>
          <a:lstStyle/>
          <a:p>
            <a:pPr marL="1168400" lvl="1" indent="-711200">
              <a:buClr>
                <a:srgbClr val="CC3300"/>
              </a:buClr>
              <a:buFont typeface="Wingdings" panose="05000000000000000000" pitchFamily="2" charset="2"/>
              <a:buNone/>
            </a:pPr>
            <a:r>
              <a:rPr lang="en-US" altLang="zh-CN" sz="2400" b="1" dirty="0" smtClean="0">
                <a:latin typeface="隶书" panose="02010509060101010101" pitchFamily="49" charset="-122"/>
              </a:rPr>
              <a:t>TASK_RUNNING		  </a:t>
            </a:r>
            <a:r>
              <a:rPr lang="zh-CN" altLang="en-US" sz="2400" b="1" dirty="0" smtClean="0">
                <a:latin typeface="隶书" panose="02010509060101010101" pitchFamily="49" charset="-122"/>
              </a:rPr>
              <a:t>可执行状态</a:t>
            </a:r>
            <a:endParaRPr lang="zh-CN" altLang="en-US" sz="2400" b="1" dirty="0" smtClean="0">
              <a:latin typeface="隶书" panose="02010509060101010101" pitchFamily="49" charset="-122"/>
            </a:endParaRPr>
          </a:p>
          <a:p>
            <a:pPr marL="1168400" lvl="1" indent="-711200">
              <a:buClr>
                <a:srgbClr val="CC3300"/>
              </a:buClr>
              <a:buFont typeface="Wingdings" panose="05000000000000000000" pitchFamily="2" charset="2"/>
              <a:buNone/>
            </a:pPr>
            <a:r>
              <a:rPr lang="en-US" altLang="zh-CN" sz="2400" b="1" dirty="0" smtClean="0">
                <a:latin typeface="隶书" panose="02010509060101010101" pitchFamily="49" charset="-122"/>
              </a:rPr>
              <a:t>TASK_INTERRUPTIBLE	</a:t>
            </a:r>
            <a:r>
              <a:rPr lang="zh-CN" altLang="en-US" sz="2400" b="1" dirty="0" smtClean="0">
                <a:latin typeface="隶书" panose="02010509060101010101" pitchFamily="49" charset="-122"/>
              </a:rPr>
              <a:t>可中断睡眠状态</a:t>
            </a:r>
            <a:endParaRPr lang="zh-CN" altLang="en-US" sz="2400" b="1" dirty="0" smtClean="0">
              <a:latin typeface="隶书" panose="02010509060101010101" pitchFamily="49" charset="-122"/>
            </a:endParaRPr>
          </a:p>
          <a:p>
            <a:pPr marL="1168400" lvl="1" indent="-711200">
              <a:buClr>
                <a:srgbClr val="CC3300"/>
              </a:buClr>
              <a:buFont typeface="Wingdings" panose="05000000000000000000" pitchFamily="2" charset="2"/>
              <a:buNone/>
            </a:pPr>
            <a:r>
              <a:rPr lang="en-US" altLang="zh-CN" sz="2400" b="1" dirty="0" smtClean="0">
                <a:latin typeface="隶书" panose="02010509060101010101" pitchFamily="49" charset="-122"/>
              </a:rPr>
              <a:t>TASK_UNINTERRUPTIBLE	</a:t>
            </a:r>
            <a:r>
              <a:rPr lang="zh-CN" altLang="en-US" sz="2400" b="1" dirty="0" smtClean="0">
                <a:latin typeface="隶书" panose="02010509060101010101" pitchFamily="49" charset="-122"/>
              </a:rPr>
              <a:t>不可中断睡眠状态</a:t>
            </a:r>
            <a:endParaRPr lang="en-US" altLang="zh-CN" sz="2400" b="1" dirty="0" smtClean="0">
              <a:latin typeface="隶书" panose="02010509060101010101" pitchFamily="49" charset="-122"/>
            </a:endParaRPr>
          </a:p>
          <a:p>
            <a:pPr marL="1168400" lvl="1" indent="-711200">
              <a:buClr>
                <a:srgbClr val="CC3300"/>
              </a:buClr>
              <a:buFont typeface="Wingdings" panose="05000000000000000000" pitchFamily="2" charset="2"/>
              <a:buNone/>
            </a:pPr>
            <a:r>
              <a:rPr lang="en-US" altLang="zh-CN" sz="2400" b="1" dirty="0" smtClean="0">
                <a:latin typeface="隶书" panose="02010509060101010101" pitchFamily="49" charset="-122"/>
              </a:rPr>
              <a:t>TASK_STOPPED		</a:t>
            </a:r>
            <a:r>
              <a:rPr lang="zh-CN" altLang="en-US" sz="2400" b="1" dirty="0" smtClean="0"/>
              <a:t>暂停状态</a:t>
            </a:r>
            <a:endParaRPr lang="en-US" altLang="zh-CN" sz="2400" b="1" dirty="0" smtClean="0"/>
          </a:p>
          <a:p>
            <a:pPr marL="1168400" lvl="1" indent="-711200">
              <a:buClr>
                <a:srgbClr val="CC3300"/>
              </a:buClr>
              <a:buFont typeface="Wingdings" panose="05000000000000000000" pitchFamily="2" charset="2"/>
              <a:buNone/>
            </a:pPr>
            <a:r>
              <a:rPr lang="en-US" altLang="zh-CN" sz="2400" b="1" dirty="0" smtClean="0">
                <a:latin typeface="隶书" panose="02010509060101010101" pitchFamily="49" charset="-122"/>
              </a:rPr>
              <a:t>TASK_TRACED</a:t>
            </a:r>
            <a:r>
              <a:rPr lang="zh-CN" altLang="en-US" sz="2400" b="1" dirty="0" smtClean="0">
                <a:latin typeface="隶书" panose="02010509060101010101" pitchFamily="49" charset="-122"/>
              </a:rPr>
              <a:t>          跟踪状态</a:t>
            </a:r>
            <a:endParaRPr lang="zh-CN" altLang="en-US" sz="2400" b="1" dirty="0" smtClean="0">
              <a:latin typeface="隶书" panose="02010509060101010101" pitchFamily="49" charset="-122"/>
            </a:endParaRPr>
          </a:p>
          <a:p>
            <a:pPr marL="1168400" lvl="1" indent="-711200">
              <a:buClr>
                <a:srgbClr val="CC3300"/>
              </a:buClr>
              <a:buFont typeface="Wingdings" panose="05000000000000000000" pitchFamily="2" charset="2"/>
              <a:buNone/>
            </a:pPr>
            <a:r>
              <a:rPr lang="en-US" altLang="zh-CN" sz="2400" b="1" dirty="0" smtClean="0">
                <a:latin typeface="隶书" panose="02010509060101010101" pitchFamily="49" charset="-122"/>
              </a:rPr>
              <a:t>TASK_DEAD      </a:t>
            </a:r>
            <a:r>
              <a:rPr lang="en-US" altLang="zh-CN" sz="2400" b="1" dirty="0" smtClean="0"/>
              <a:t>        </a:t>
            </a:r>
            <a:r>
              <a:rPr lang="zh-CN" altLang="en-US" sz="2400" b="1" dirty="0" smtClean="0"/>
              <a:t>终止态 </a:t>
            </a:r>
            <a:endParaRPr lang="en-US" altLang="zh-CN" sz="2400" b="1" dirty="0" smtClean="0"/>
          </a:p>
          <a:p>
            <a:pPr marL="1168400" lvl="1" indent="-711200">
              <a:buClr>
                <a:srgbClr val="CC3300"/>
              </a:buClr>
              <a:buNone/>
            </a:pPr>
            <a:r>
              <a:rPr lang="en-US" altLang="zh-CN" sz="2400" b="1" dirty="0" smtClean="0">
                <a:latin typeface="隶书" panose="02010509060101010101" pitchFamily="49" charset="-122"/>
              </a:rPr>
              <a:t>TASK_WAKEKILL      </a:t>
            </a:r>
            <a:r>
              <a:rPr lang="zh-CN" altLang="en-US" sz="2400" b="1" dirty="0" smtClean="0">
                <a:latin typeface="隶书" panose="02010509060101010101" pitchFamily="49" charset="-122"/>
              </a:rPr>
              <a:t>可响应致命信号的不可中断睡眠态</a:t>
            </a:r>
            <a:endParaRPr lang="en-US" altLang="zh-CN" sz="2400" b="1" dirty="0" smtClean="0">
              <a:latin typeface="隶书" panose="02010509060101010101" pitchFamily="49" charset="-122"/>
            </a:endParaRPr>
          </a:p>
          <a:p>
            <a:pPr marL="1168400" lvl="1" indent="-711200">
              <a:buClr>
                <a:srgbClr val="CC3300"/>
              </a:buClr>
              <a:buNone/>
            </a:pPr>
            <a:r>
              <a:rPr lang="en-US" altLang="zh-CN" sz="2400" b="1" dirty="0" smtClean="0">
                <a:latin typeface="隶书" panose="02010509060101010101" pitchFamily="49" charset="-122"/>
              </a:rPr>
              <a:t>EXIT_ZOMBIE        </a:t>
            </a:r>
            <a:r>
              <a:rPr lang="zh-CN" altLang="en-US" sz="2400" b="1" dirty="0" smtClean="0">
                <a:latin typeface="隶书" panose="02010509060101010101" pitchFamily="49" charset="-122"/>
              </a:rPr>
              <a:t>僵尸态</a:t>
            </a:r>
            <a:endParaRPr lang="en-US" altLang="zh-CN" sz="2400" b="1" dirty="0" smtClean="0">
              <a:latin typeface="隶书" panose="02010509060101010101" pitchFamily="49" charset="-122"/>
            </a:endParaRPr>
          </a:p>
          <a:p>
            <a:pPr marL="1168400" lvl="1" indent="-711200">
              <a:buClr>
                <a:srgbClr val="CC3300"/>
              </a:buClr>
              <a:buNone/>
            </a:pPr>
            <a:r>
              <a:rPr lang="en-US" altLang="zh-CN" sz="2400" b="1" dirty="0" smtClean="0">
                <a:latin typeface="隶书" panose="02010509060101010101" pitchFamily="49" charset="-122"/>
              </a:rPr>
              <a:t>EXIT_DEAD          </a:t>
            </a:r>
            <a:r>
              <a:rPr lang="zh-CN" altLang="en-US" sz="2400" b="1" dirty="0" smtClean="0">
                <a:latin typeface="隶书" panose="02010509060101010101" pitchFamily="49" charset="-122"/>
              </a:rPr>
              <a:t>终止态</a:t>
            </a:r>
            <a:endParaRPr lang="en-US" altLang="zh-CN" sz="2400" b="1" dirty="0" smtClean="0">
              <a:latin typeface="隶书" panose="02010509060101010101" pitchFamily="49" charset="-122"/>
            </a:endParaRPr>
          </a:p>
        </p:txBody>
      </p:sp>
      <p:sp>
        <p:nvSpPr>
          <p:cNvPr id="69635" name="Rectangle 27"/>
          <p:cNvSpPr>
            <a:spLocks noChangeArrowheads="1"/>
          </p:cNvSpPr>
          <p:nvPr/>
        </p:nvSpPr>
        <p:spPr bwMode="auto">
          <a:xfrm>
            <a:off x="323528" y="764704"/>
            <a:ext cx="6588224" cy="535531"/>
          </a:xfrm>
          <a:prstGeom prst="rect">
            <a:avLst/>
          </a:prstGeom>
          <a:noFill/>
          <a:ln w="9525">
            <a:noFill/>
            <a:miter lim="800000"/>
          </a:ln>
        </p:spPr>
        <p:txBody>
          <a:bodyPr wrap="square">
            <a:spAutoFit/>
          </a:bodyPr>
          <a:lstStyle/>
          <a:p>
            <a:pPr>
              <a:lnSpc>
                <a:spcPct val="90000"/>
              </a:lnSpc>
            </a:pPr>
            <a:r>
              <a:rPr kumimoji="1" lang="en-US" altLang="zh-CN" sz="3200" dirty="0" smtClean="0">
                <a:solidFill>
                  <a:srgbClr val="0000FF"/>
                </a:solidFill>
              </a:rPr>
              <a:t>3.2.3 </a:t>
            </a:r>
            <a:r>
              <a:rPr lang="en-US" altLang="zh-CN" sz="3200" b="1" dirty="0" smtClean="0">
                <a:solidFill>
                  <a:srgbClr val="0000FF"/>
                </a:solidFill>
                <a:latin typeface="Times New Roman" panose="02020603050405020304" pitchFamily="18" charset="0"/>
              </a:rPr>
              <a:t> Linux</a:t>
            </a:r>
            <a:r>
              <a:rPr lang="zh-CN" altLang="en-US" sz="3200" b="1" dirty="0" smtClean="0">
                <a:solidFill>
                  <a:srgbClr val="0000FF"/>
                </a:solidFill>
                <a:latin typeface="Times New Roman" panose="02020603050405020304" pitchFamily="18" charset="0"/>
              </a:rPr>
              <a:t>进程状态解析</a:t>
            </a:r>
            <a:endParaRPr lang="zh-CN" altLang="en-US" sz="3200" b="1" dirty="0">
              <a:solidFill>
                <a:srgbClr val="0000FF"/>
              </a:solidFill>
            </a:endParaRPr>
          </a:p>
        </p:txBody>
      </p:sp>
      <p:sp>
        <p:nvSpPr>
          <p:cNvPr id="12" name="Rectangle 4"/>
          <p:cNvSpPr>
            <a:spLocks noChangeArrowheads="1"/>
          </p:cNvSpPr>
          <p:nvPr/>
        </p:nvSpPr>
        <p:spPr bwMode="auto">
          <a:xfrm>
            <a:off x="395536" y="1340768"/>
            <a:ext cx="5544616" cy="652486"/>
          </a:xfrm>
          <a:prstGeom prst="rect">
            <a:avLst/>
          </a:prstGeom>
          <a:noFill/>
          <a:ln>
            <a:noFill/>
          </a:ln>
          <a:effectLst/>
        </p:spPr>
        <p:txBody>
          <a:bodyPr wrap="square">
            <a:spAutoFit/>
          </a:bodyPr>
          <a:lstStyle/>
          <a:p>
            <a:pPr marL="533400" indent="-533400">
              <a:lnSpc>
                <a:spcPct val="130000"/>
              </a:lnSpc>
              <a:spcBef>
                <a:spcPct val="30000"/>
              </a:spcBef>
              <a:buFont typeface="Wingdings" panose="05000000000000000000" pitchFamily="2" charset="2"/>
              <a:buNone/>
              <a:defRPr/>
            </a:pPr>
            <a:r>
              <a:rPr lang="en-US" altLang="zh-CN" sz="2800" b="1" dirty="0" smtClean="0">
                <a:solidFill>
                  <a:srgbClr val="C00000"/>
                </a:solidFill>
                <a:latin typeface="宋体" panose="02010600030101010101" pitchFamily="2" charset="-122"/>
              </a:rPr>
              <a:t>1.Linux</a:t>
            </a:r>
            <a:r>
              <a:rPr lang="zh-CN" altLang="en-US" sz="2800" b="1" dirty="0" smtClean="0">
                <a:solidFill>
                  <a:srgbClr val="C00000"/>
                </a:solidFill>
                <a:latin typeface="Times New Roman" panose="02020603050405020304" pitchFamily="18" charset="0"/>
              </a:rPr>
              <a:t>进程状态设置    </a:t>
            </a:r>
            <a:r>
              <a:rPr lang="en-US" altLang="zh-CN" sz="2400" b="1" dirty="0" smtClean="0">
                <a:latin typeface="Times New Roman" panose="02020603050405020304" pitchFamily="18" charset="0"/>
              </a:rPr>
              <a:t>2.6.24</a:t>
            </a:r>
            <a:r>
              <a:rPr lang="zh-CN" altLang="en-US" dirty="0" smtClean="0">
                <a:solidFill>
                  <a:srgbClr val="C00000"/>
                </a:solidFill>
                <a:latin typeface="Times New Roman" panose="02020603050405020304" pitchFamily="18" charset="0"/>
              </a:rPr>
              <a:t>  </a:t>
            </a:r>
            <a:endParaRPr lang="zh-CN" altLang="en-US" dirty="0">
              <a:solidFill>
                <a:srgbClr val="C00000"/>
              </a:solidFill>
              <a:latin typeface="隶书" panose="02010509060101010101" pitchFamily="49" charset="-122"/>
              <a:ea typeface="+mn-ea"/>
            </a:endParaRPr>
          </a:p>
        </p:txBody>
      </p:sp>
      <p:sp>
        <p:nvSpPr>
          <p:cNvPr id="3" name="圆角矩形标注 2"/>
          <p:cNvSpPr/>
          <p:nvPr/>
        </p:nvSpPr>
        <p:spPr bwMode="auto">
          <a:xfrm>
            <a:off x="5367338" y="189136"/>
            <a:ext cx="3668712" cy="863600"/>
          </a:xfrm>
          <a:prstGeom prst="wedgeRoundRectCallout">
            <a:avLst>
              <a:gd name="adj1" fmla="val -50454"/>
              <a:gd name="adj2" fmla="val 193636"/>
              <a:gd name="adj3" fmla="val 16667"/>
            </a:avLst>
          </a:prstGeom>
          <a:solidFill>
            <a:schemeClr val="accent1">
              <a:lumMod val="60000"/>
              <a:lumOff val="40000"/>
            </a:schemeClr>
          </a:solidFill>
          <a:ln>
            <a:noFill/>
          </a:ln>
          <a:effectLst/>
        </p:spPr>
        <p:txBody>
          <a:bodyPr/>
          <a:lstStyle/>
          <a:p>
            <a:pPr>
              <a:lnSpc>
                <a:spcPct val="115000"/>
              </a:lnSpc>
              <a:defRPr/>
            </a:pPr>
            <a:r>
              <a:rPr lang="zh-CN" altLang="en-US" sz="2000" b="1" dirty="0"/>
              <a:t>进程正在被</a:t>
            </a:r>
            <a:r>
              <a:rPr lang="en-US" altLang="zh-CN" sz="2000" b="1" dirty="0"/>
              <a:t>CPU</a:t>
            </a:r>
            <a:r>
              <a:rPr lang="zh-CN" altLang="en-US" sz="2000" b="1" dirty="0"/>
              <a:t>执行，或者已经准备就绪，随时可以执行</a:t>
            </a:r>
            <a:endParaRPr lang="zh-CN" altLang="en-US" sz="2000" dirty="0"/>
          </a:p>
        </p:txBody>
      </p:sp>
      <p:sp>
        <p:nvSpPr>
          <p:cNvPr id="15" name="圆角矩形标注 14"/>
          <p:cNvSpPr/>
          <p:nvPr/>
        </p:nvSpPr>
        <p:spPr bwMode="auto">
          <a:xfrm>
            <a:off x="4932040" y="404664"/>
            <a:ext cx="3668712" cy="1127125"/>
          </a:xfrm>
          <a:prstGeom prst="wedgeRoundRectCallout">
            <a:avLst>
              <a:gd name="adj1" fmla="val -47703"/>
              <a:gd name="adj2" fmla="val 153669"/>
              <a:gd name="adj3" fmla="val 16667"/>
            </a:avLst>
          </a:prstGeom>
          <a:solidFill>
            <a:schemeClr val="accent1">
              <a:lumMod val="60000"/>
              <a:lumOff val="40000"/>
            </a:schemeClr>
          </a:solidFill>
          <a:ln>
            <a:noFill/>
          </a:ln>
          <a:effectLst/>
        </p:spPr>
        <p:txBody>
          <a:bodyPr/>
          <a:lstStyle/>
          <a:p>
            <a:pPr eaLnBrk="1" hangingPunct="1">
              <a:defRPr/>
            </a:pPr>
            <a:r>
              <a:rPr lang="zh-CN" altLang="en-US" sz="2000" b="1" dirty="0"/>
              <a:t>处于等待中的进程，待等待条件为真时被唤醒，也可以被信号或者中断唤醒。</a:t>
            </a:r>
            <a:endParaRPr lang="zh-CN" altLang="en-US" sz="2000" b="1" dirty="0"/>
          </a:p>
        </p:txBody>
      </p:sp>
      <p:sp>
        <p:nvSpPr>
          <p:cNvPr id="16" name="圆角矩形标注 15"/>
          <p:cNvSpPr/>
          <p:nvPr/>
        </p:nvSpPr>
        <p:spPr bwMode="auto">
          <a:xfrm>
            <a:off x="4932040" y="620688"/>
            <a:ext cx="3816350" cy="1127125"/>
          </a:xfrm>
          <a:prstGeom prst="wedgeRoundRectCallout">
            <a:avLst>
              <a:gd name="adj1" fmla="val -35393"/>
              <a:gd name="adj2" fmla="val 176776"/>
              <a:gd name="adj3" fmla="val 16667"/>
            </a:avLst>
          </a:prstGeom>
          <a:solidFill>
            <a:schemeClr val="accent1">
              <a:lumMod val="60000"/>
              <a:lumOff val="40000"/>
            </a:schemeClr>
          </a:solidFill>
          <a:ln>
            <a:noFill/>
          </a:ln>
          <a:effectLst/>
        </p:spPr>
        <p:txBody>
          <a:bodyPr/>
          <a:lstStyle/>
          <a:p>
            <a:pPr eaLnBrk="1" hangingPunct="1">
              <a:defRPr/>
            </a:pPr>
            <a:r>
              <a:rPr lang="zh-CN" altLang="en-US" sz="2000" b="1" dirty="0"/>
              <a:t>处于等待中的进程，待资源有效时唤醒，但不可以由其它进程通过信号</a:t>
            </a:r>
            <a:r>
              <a:rPr lang="en-US" altLang="zh-CN" sz="2000" b="1" dirty="0"/>
              <a:t>(signal)</a:t>
            </a:r>
            <a:r>
              <a:rPr lang="zh-CN" altLang="en-US" sz="2000" b="1" dirty="0"/>
              <a:t>或中断唤醒</a:t>
            </a:r>
            <a:endParaRPr lang="zh-CN" altLang="en-US" sz="2000" b="1" dirty="0"/>
          </a:p>
        </p:txBody>
      </p:sp>
      <p:sp>
        <p:nvSpPr>
          <p:cNvPr id="17" name="圆角矩形标注 16"/>
          <p:cNvSpPr/>
          <p:nvPr/>
        </p:nvSpPr>
        <p:spPr bwMode="auto">
          <a:xfrm>
            <a:off x="4143573" y="476672"/>
            <a:ext cx="4460875" cy="1511300"/>
          </a:xfrm>
          <a:prstGeom prst="wedgeRoundRectCallout">
            <a:avLst>
              <a:gd name="adj1" fmla="val -34270"/>
              <a:gd name="adj2" fmla="val 163894"/>
              <a:gd name="adj3" fmla="val 16667"/>
            </a:avLst>
          </a:prstGeom>
          <a:solidFill>
            <a:schemeClr val="accent1">
              <a:lumMod val="60000"/>
              <a:lumOff val="40000"/>
            </a:schemeClr>
          </a:solidFill>
          <a:ln>
            <a:noFill/>
          </a:ln>
          <a:effectLst/>
        </p:spPr>
        <p:txBody>
          <a:bodyPr/>
          <a:lstStyle/>
          <a:p>
            <a:pPr>
              <a:lnSpc>
                <a:spcPct val="115000"/>
              </a:lnSpc>
              <a:defRPr/>
            </a:pPr>
            <a:r>
              <a:rPr lang="zh-CN" altLang="en-US" sz="2000" b="1" dirty="0"/>
              <a:t>进程暂停执行。当接收到</a:t>
            </a:r>
            <a:r>
              <a:rPr lang="en-US" altLang="zh-CN" sz="2000" b="1" dirty="0"/>
              <a:t>SIGSTOP</a:t>
            </a:r>
            <a:r>
              <a:rPr lang="zh-CN" altLang="en-US" sz="2000" b="1" dirty="0"/>
              <a:t>等信号时，进程进入该状态，接收到</a:t>
            </a:r>
            <a:r>
              <a:rPr lang="en-US" altLang="zh-CN" sz="2000" b="1" dirty="0"/>
              <a:t>SIGCONT</a:t>
            </a:r>
            <a:r>
              <a:rPr lang="zh-CN" altLang="en-US" sz="2000" b="1" dirty="0"/>
              <a:t>信号后，进程重新回到</a:t>
            </a:r>
            <a:r>
              <a:rPr lang="en-US" altLang="zh-CN" sz="2000" b="1" dirty="0"/>
              <a:t>TASK_RUNNING</a:t>
            </a:r>
            <a:r>
              <a:rPr lang="zh-CN" altLang="en-US" sz="2000" b="1" dirty="0"/>
              <a:t>。</a:t>
            </a:r>
            <a:endParaRPr lang="zh-CN" altLang="en-US" sz="2000" b="1" dirty="0"/>
          </a:p>
        </p:txBody>
      </p:sp>
      <p:sp>
        <p:nvSpPr>
          <p:cNvPr id="18" name="圆角矩形标注 17"/>
          <p:cNvSpPr/>
          <p:nvPr/>
        </p:nvSpPr>
        <p:spPr bwMode="auto">
          <a:xfrm>
            <a:off x="4139952" y="1052736"/>
            <a:ext cx="4462462" cy="1193800"/>
          </a:xfrm>
          <a:prstGeom prst="wedgeRoundRectCallout">
            <a:avLst>
              <a:gd name="adj1" fmla="val -45624"/>
              <a:gd name="adj2" fmla="val 239127"/>
              <a:gd name="adj3" fmla="val 16667"/>
            </a:avLst>
          </a:prstGeom>
          <a:solidFill>
            <a:schemeClr val="accent1">
              <a:lumMod val="60000"/>
              <a:lumOff val="40000"/>
            </a:schemeClr>
          </a:solidFill>
          <a:ln>
            <a:noFill/>
          </a:ln>
          <a:effectLst/>
        </p:spPr>
        <p:txBody>
          <a:bodyPr/>
          <a:lstStyle/>
          <a:p>
            <a:pPr>
              <a:lnSpc>
                <a:spcPct val="115000"/>
              </a:lnSpc>
              <a:defRPr/>
            </a:pPr>
            <a:r>
              <a:rPr lang="zh-CN" altLang="en-US" sz="2000" b="1" dirty="0"/>
              <a:t>表示进程的执行被终止</a:t>
            </a:r>
            <a:r>
              <a:rPr lang="zh-CN" altLang="en-US" sz="2000" b="1" dirty="0" smtClean="0"/>
              <a:t>，很快将从系统消失的状态。</a:t>
            </a:r>
            <a:endParaRPr lang="zh-CN" altLang="en-US" sz="2000" b="1" dirty="0"/>
          </a:p>
        </p:txBody>
      </p:sp>
      <p:sp>
        <p:nvSpPr>
          <p:cNvPr id="19" name="圆角矩形标注 18"/>
          <p:cNvSpPr/>
          <p:nvPr/>
        </p:nvSpPr>
        <p:spPr bwMode="auto">
          <a:xfrm>
            <a:off x="3563888" y="2420888"/>
            <a:ext cx="4824412" cy="1193800"/>
          </a:xfrm>
          <a:prstGeom prst="wedgeRoundRectCallout">
            <a:avLst>
              <a:gd name="adj1" fmla="val -25449"/>
              <a:gd name="adj2" fmla="val 223730"/>
              <a:gd name="adj3" fmla="val 16667"/>
            </a:avLst>
          </a:prstGeom>
          <a:solidFill>
            <a:schemeClr val="accent1">
              <a:lumMod val="60000"/>
              <a:lumOff val="40000"/>
            </a:schemeClr>
          </a:solidFill>
          <a:ln>
            <a:noFill/>
          </a:ln>
          <a:effectLst/>
        </p:spPr>
        <p:txBody>
          <a:bodyPr/>
          <a:lstStyle/>
          <a:p>
            <a:pPr>
              <a:lnSpc>
                <a:spcPct val="115000"/>
              </a:lnSpc>
              <a:defRPr/>
            </a:pPr>
            <a:r>
              <a:rPr lang="zh-CN" altLang="en-US" sz="2000" b="1" dirty="0" smtClean="0"/>
              <a:t>表示</a:t>
            </a:r>
            <a:r>
              <a:rPr lang="zh-CN" altLang="en-US" sz="2000" b="1" dirty="0"/>
              <a:t>进程的最终状态。父进程已经使用</a:t>
            </a:r>
            <a:r>
              <a:rPr lang="en-US" altLang="zh-CN" sz="2000" b="1" dirty="0"/>
              <a:t>wait4()</a:t>
            </a:r>
            <a:r>
              <a:rPr lang="zh-CN" altLang="en-US" sz="2000" b="1" dirty="0"/>
              <a:t>或</a:t>
            </a:r>
            <a:r>
              <a:rPr lang="en-US" altLang="zh-CN" sz="2000" b="1" dirty="0" err="1"/>
              <a:t>waitpid</a:t>
            </a:r>
            <a:r>
              <a:rPr lang="en-US" altLang="zh-CN" sz="2000" b="1" dirty="0"/>
              <a:t>()</a:t>
            </a:r>
            <a:r>
              <a:rPr lang="zh-CN" altLang="en-US" sz="2000" b="1" dirty="0"/>
              <a:t>系统调用来收集了信息，因此进程将由系统删除。</a:t>
            </a:r>
            <a:endParaRPr lang="zh-CN" altLang="en-US" sz="2000" b="1" dirty="0"/>
          </a:p>
        </p:txBody>
      </p:sp>
      <p:sp>
        <p:nvSpPr>
          <p:cNvPr id="11" name="Rectangle 2"/>
          <p:cNvSpPr txBox="1">
            <a:spLocks noChangeArrowheads="1"/>
          </p:cNvSpPr>
          <p:nvPr/>
        </p:nvSpPr>
        <p:spPr bwMode="auto">
          <a:xfrm>
            <a:off x="2555778" y="-131315"/>
            <a:ext cx="3800103" cy="89602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3.2 </a:t>
            </a:r>
            <a:r>
              <a:rPr lang="zh-CN" altLang="en-US" sz="4000" dirty="0" smtClean="0">
                <a:solidFill>
                  <a:srgbClr val="FF0000"/>
                </a:solidFill>
              </a:rPr>
              <a:t>进程概念</a:t>
            </a:r>
            <a:endParaRPr lang="zh-CN" altLang="en-US" sz="4000" dirty="0">
              <a:solidFill>
                <a:srgbClr val="FF0000"/>
              </a:solidFill>
            </a:endParaRPr>
          </a:p>
        </p:txBody>
      </p:sp>
      <p:sp>
        <p:nvSpPr>
          <p:cNvPr id="13" name="圆角矩形标注 12"/>
          <p:cNvSpPr/>
          <p:nvPr/>
        </p:nvSpPr>
        <p:spPr bwMode="auto">
          <a:xfrm>
            <a:off x="4860032" y="1124744"/>
            <a:ext cx="3672408" cy="936104"/>
          </a:xfrm>
          <a:prstGeom prst="wedgeRoundRectCallout">
            <a:avLst>
              <a:gd name="adj1" fmla="val -50646"/>
              <a:gd name="adj2" fmla="val 252654"/>
              <a:gd name="adj3" fmla="val 16667"/>
            </a:avLst>
          </a:prstGeom>
          <a:solidFill>
            <a:schemeClr val="accent1">
              <a:lumMod val="60000"/>
              <a:lumOff val="40000"/>
            </a:schemeClr>
          </a:solidFill>
          <a:ln>
            <a:noFill/>
          </a:ln>
          <a:effectLst/>
        </p:spPr>
        <p:txBody>
          <a:bodyPr/>
          <a:lstStyle/>
          <a:p>
            <a:pPr>
              <a:lnSpc>
                <a:spcPct val="115000"/>
              </a:lnSpc>
              <a:defRPr/>
            </a:pPr>
            <a:r>
              <a:rPr lang="zh-CN" altLang="en-US" sz="2000" b="1" dirty="0" smtClean="0"/>
              <a:t>进程被调试器暂停下来，等待跟踪进程进行相关处理。</a:t>
            </a:r>
            <a:endParaRPr lang="zh-CN" altLang="en-US" sz="2000" b="1" dirty="0"/>
          </a:p>
        </p:txBody>
      </p:sp>
      <p:sp>
        <p:nvSpPr>
          <p:cNvPr id="20" name="圆角矩形标注 19"/>
          <p:cNvSpPr/>
          <p:nvPr/>
        </p:nvSpPr>
        <p:spPr bwMode="auto">
          <a:xfrm>
            <a:off x="5103879" y="1815407"/>
            <a:ext cx="3960440" cy="792088"/>
          </a:xfrm>
          <a:prstGeom prst="wedgeRoundRectCallout">
            <a:avLst>
              <a:gd name="adj1" fmla="val -35927"/>
              <a:gd name="adj2" fmla="val 343024"/>
              <a:gd name="adj3" fmla="val 16667"/>
            </a:avLst>
          </a:prstGeom>
          <a:solidFill>
            <a:schemeClr val="accent1">
              <a:lumMod val="60000"/>
              <a:lumOff val="40000"/>
            </a:schemeClr>
          </a:solidFill>
          <a:ln>
            <a:noFill/>
          </a:ln>
          <a:effectLst/>
        </p:spPr>
        <p:txBody>
          <a:bodyPr/>
          <a:lstStyle/>
          <a:p>
            <a:pPr>
              <a:lnSpc>
                <a:spcPct val="115000"/>
              </a:lnSpc>
              <a:defRPr/>
            </a:pPr>
            <a:r>
              <a:rPr lang="zh-CN" altLang="en-US" sz="2000" b="1" dirty="0" smtClean="0"/>
              <a:t>与</a:t>
            </a:r>
            <a:r>
              <a:rPr lang="en-US" altLang="zh-CN" sz="2000" b="1" dirty="0" smtClean="0"/>
              <a:t>TASK_UNINTERRUPTBLE</a:t>
            </a:r>
            <a:r>
              <a:rPr lang="zh-CN" altLang="en-US" sz="2000" b="1" dirty="0" smtClean="0"/>
              <a:t>类似，但是可响应致命信号</a:t>
            </a:r>
            <a:endParaRPr lang="zh-CN" altLang="en-US" sz="2000" b="1" dirty="0"/>
          </a:p>
        </p:txBody>
      </p:sp>
      <p:sp>
        <p:nvSpPr>
          <p:cNvPr id="21" name="左大括号 20"/>
          <p:cNvSpPr/>
          <p:nvPr/>
        </p:nvSpPr>
        <p:spPr bwMode="auto">
          <a:xfrm>
            <a:off x="611560" y="2276872"/>
            <a:ext cx="360040" cy="2592288"/>
          </a:xfrm>
          <a:prstGeom prst="leftBrace">
            <a:avLst>
              <a:gd name="adj1" fmla="val 8333"/>
              <a:gd name="adj2" fmla="val 51411"/>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 name="TextBox 21"/>
          <p:cNvSpPr txBox="1"/>
          <p:nvPr/>
        </p:nvSpPr>
        <p:spPr>
          <a:xfrm>
            <a:off x="129570" y="3212976"/>
            <a:ext cx="553998" cy="936104"/>
          </a:xfrm>
          <a:prstGeom prst="rect">
            <a:avLst/>
          </a:prstGeom>
          <a:noFill/>
        </p:spPr>
        <p:txBody>
          <a:bodyPr vert="eaVert" wrap="square" rtlCol="0">
            <a:spAutoFit/>
          </a:bodyPr>
          <a:lstStyle/>
          <a:p>
            <a:r>
              <a:rPr lang="en-US" altLang="zh-CN" sz="2400" dirty="0" smtClean="0"/>
              <a:t>state</a:t>
            </a:r>
            <a:endParaRPr lang="zh-CN" altLang="en-US" sz="2400" dirty="0"/>
          </a:p>
        </p:txBody>
      </p:sp>
      <p:sp>
        <p:nvSpPr>
          <p:cNvPr id="23" name="左大括号 22"/>
          <p:cNvSpPr/>
          <p:nvPr/>
        </p:nvSpPr>
        <p:spPr bwMode="auto">
          <a:xfrm>
            <a:off x="611560" y="5229200"/>
            <a:ext cx="288032" cy="648072"/>
          </a:xfrm>
          <a:prstGeom prst="leftBrace">
            <a:avLst>
              <a:gd name="adj1" fmla="val 8333"/>
              <a:gd name="adj2" fmla="val 51411"/>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4" name="TextBox 23"/>
          <p:cNvSpPr txBox="1"/>
          <p:nvPr/>
        </p:nvSpPr>
        <p:spPr>
          <a:xfrm>
            <a:off x="201578" y="4869160"/>
            <a:ext cx="553998" cy="1628800"/>
          </a:xfrm>
          <a:prstGeom prst="rect">
            <a:avLst/>
          </a:prstGeom>
          <a:noFill/>
        </p:spPr>
        <p:txBody>
          <a:bodyPr vert="eaVert" wrap="square" rtlCol="0">
            <a:spAutoFit/>
          </a:bodyPr>
          <a:lstStyle/>
          <a:p>
            <a:r>
              <a:rPr lang="en-US" altLang="zh-CN" sz="2400" dirty="0" err="1" smtClean="0"/>
              <a:t>exit_state</a:t>
            </a:r>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anim calcmode="lin" valueType="num">
                                      <p:cBhvr>
                                        <p:cTn id="56" dur="1000" fill="hold"/>
                                        <p:tgtEl>
                                          <p:spTgt spid="13"/>
                                        </p:tgtEl>
                                        <p:attrNameLst>
                                          <p:attrName>ppt_x</p:attrName>
                                        </p:attrNameLst>
                                      </p:cBhvr>
                                      <p:tavLst>
                                        <p:tav tm="0">
                                          <p:val>
                                            <p:strVal val="#ppt_x"/>
                                          </p:val>
                                        </p:tav>
                                        <p:tav tm="100000">
                                          <p:val>
                                            <p:strVal val="#ppt_x"/>
                                          </p:val>
                                        </p:tav>
                                      </p:tavLst>
                                    </p:anim>
                                    <p:anim calcmode="lin" valueType="num">
                                      <p:cBhvr>
                                        <p:cTn id="5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13"/>
                                        </p:tgtEl>
                                      </p:cBhvr>
                                    </p:animEffect>
                                    <p:set>
                                      <p:cBhvr>
                                        <p:cTn id="62" dur="1" fill="hold">
                                          <p:stCondLst>
                                            <p:cond delay="499"/>
                                          </p:stCondLst>
                                        </p:cTn>
                                        <p:tgtEl>
                                          <p:spTgt spid="1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1000"/>
                                        <p:tgtEl>
                                          <p:spTgt spid="20"/>
                                        </p:tgtEl>
                                      </p:cBhvr>
                                    </p:animEffect>
                                    <p:anim calcmode="lin" valueType="num">
                                      <p:cBhvr>
                                        <p:cTn id="68" dur="1000" fill="hold"/>
                                        <p:tgtEl>
                                          <p:spTgt spid="20"/>
                                        </p:tgtEl>
                                        <p:attrNameLst>
                                          <p:attrName>ppt_x</p:attrName>
                                        </p:attrNameLst>
                                      </p:cBhvr>
                                      <p:tavLst>
                                        <p:tav tm="0">
                                          <p:val>
                                            <p:strVal val="#ppt_x"/>
                                          </p:val>
                                        </p:tav>
                                        <p:tav tm="100000">
                                          <p:val>
                                            <p:strVal val="#ppt_x"/>
                                          </p:val>
                                        </p:tav>
                                      </p:tavLst>
                                    </p:anim>
                                    <p:anim calcmode="lin" valueType="num">
                                      <p:cBhvr>
                                        <p:cTn id="6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20"/>
                                        </p:tgtEl>
                                      </p:cBhvr>
                                    </p:animEffect>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18"/>
                                        </p:tgtEl>
                                      </p:cBhvr>
                                    </p:animEffect>
                                    <p:set>
                                      <p:cBhvr>
                                        <p:cTn id="86" dur="1" fill="hold">
                                          <p:stCondLst>
                                            <p:cond delay="499"/>
                                          </p:stCondLst>
                                        </p:cTn>
                                        <p:tgtEl>
                                          <p:spTgt spid="1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1000"/>
                                        <p:tgtEl>
                                          <p:spTgt spid="19"/>
                                        </p:tgtEl>
                                      </p:cBhvr>
                                    </p:animEffect>
                                    <p:anim calcmode="lin" valueType="num">
                                      <p:cBhvr>
                                        <p:cTn id="92" dur="1000" fill="hold"/>
                                        <p:tgtEl>
                                          <p:spTgt spid="19"/>
                                        </p:tgtEl>
                                        <p:attrNameLst>
                                          <p:attrName>ppt_x</p:attrName>
                                        </p:attrNameLst>
                                      </p:cBhvr>
                                      <p:tavLst>
                                        <p:tav tm="0">
                                          <p:val>
                                            <p:strVal val="#ppt_x"/>
                                          </p:val>
                                        </p:tav>
                                        <p:tav tm="100000">
                                          <p:val>
                                            <p:strVal val="#ppt_x"/>
                                          </p:val>
                                        </p:tav>
                                      </p:tavLst>
                                    </p:anim>
                                    <p:anim calcmode="lin" valueType="num">
                                      <p:cBhvr>
                                        <p:cTn id="9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19"/>
                                        </p:tgtEl>
                                      </p:cBhvr>
                                    </p:animEffect>
                                    <p:set>
                                      <p:cBhvr>
                                        <p:cTn id="98"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13" grpId="0" animBg="1"/>
      <p:bldP spid="13" grpId="1" animBg="1"/>
      <p:bldP spid="20" grpId="0" animBg="1"/>
      <p:bldP spid="20" grpId="1" animBg="1"/>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206377" y="1916833"/>
            <a:ext cx="8254057" cy="4247317"/>
          </a:xfrm>
          <a:prstGeom prst="rect">
            <a:avLst/>
          </a:prstGeom>
          <a:noFill/>
          <a:ln w="9525">
            <a:noFill/>
            <a:miter lim="800000"/>
          </a:ln>
        </p:spPr>
        <p:txBody>
          <a:bodyPr wrap="square">
            <a:spAutoFit/>
          </a:bodyPr>
          <a:lstStyle/>
          <a:p>
            <a:pPr lvl="1" eaLnBrk="1" hangingPunct="1">
              <a:lnSpc>
                <a:spcPct val="125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a:t>
            </a:r>
            <a:r>
              <a:rPr kumimoji="1" lang="zh-CN" altLang="en-US" sz="2400" dirty="0">
                <a:solidFill>
                  <a:srgbClr val="7030A0"/>
                </a:solidFill>
                <a:latin typeface="Times New Roman" panose="02020603050405020304" pitchFamily="18" charset="0"/>
              </a:rPr>
              <a:t>消息缓冲区：</a:t>
            </a:r>
            <a:endParaRPr kumimoji="1" lang="zh-CN" altLang="en-US" sz="2400" dirty="0">
              <a:solidFill>
                <a:srgbClr val="7030A0"/>
              </a:solidFill>
              <a:latin typeface="Times New Roman" panose="02020603050405020304" pitchFamily="18" charset="0"/>
            </a:endParaRPr>
          </a:p>
          <a:p>
            <a:pPr lvl="1" eaLnBrk="1" hangingPunct="1">
              <a:lnSpc>
                <a:spcPct val="125000"/>
              </a:lnSpc>
              <a:spcBef>
                <a:spcPct val="0"/>
              </a:spcBef>
              <a:buFont typeface="Wingdings" panose="05000000000000000000" pitchFamily="2" charset="2"/>
              <a:buNone/>
            </a:pPr>
            <a:r>
              <a:rPr kumimoji="1" lang="zh-CN" altLang="en-US" sz="2400" dirty="0">
                <a:solidFill>
                  <a:schemeClr val="tx2"/>
                </a:solidFill>
                <a:latin typeface="Times New Roman" panose="02020603050405020304" pitchFamily="18" charset="0"/>
              </a:rPr>
              <a:t>      </a:t>
            </a:r>
            <a:r>
              <a:rPr kumimoji="1" lang="en-US" altLang="zh-CN" sz="2400" dirty="0" err="1">
                <a:solidFill>
                  <a:srgbClr val="008AF2"/>
                </a:solidFill>
                <a:latin typeface="Times New Roman" panose="02020603050405020304" pitchFamily="18" charset="0"/>
              </a:rPr>
              <a:t>struct</a:t>
            </a:r>
            <a:r>
              <a:rPr kumimoji="1" lang="en-US" altLang="zh-CN" sz="2400" dirty="0">
                <a:solidFill>
                  <a:srgbClr val="008AF2"/>
                </a:solidFill>
                <a:latin typeface="Times New Roman" panose="02020603050405020304" pitchFamily="18" charset="0"/>
              </a:rPr>
              <a:t> </a:t>
            </a:r>
            <a:r>
              <a:rPr kumimoji="1" lang="en-US" altLang="zh-CN" sz="2400" dirty="0" err="1">
                <a:solidFill>
                  <a:srgbClr val="008AF2"/>
                </a:solidFill>
                <a:latin typeface="Times New Roman" panose="02020603050405020304" pitchFamily="18" charset="0"/>
              </a:rPr>
              <a:t>mesg_buffer</a:t>
            </a:r>
            <a:r>
              <a:rPr kumimoji="1" lang="en-US" altLang="zh-CN" sz="2400" dirty="0">
                <a:solidFill>
                  <a:srgbClr val="008AF2"/>
                </a:solidFill>
                <a:latin typeface="Times New Roman" panose="02020603050405020304" pitchFamily="18" charset="0"/>
              </a:rPr>
              <a:t> {</a:t>
            </a:r>
            <a:endParaRPr kumimoji="1" lang="en-US" altLang="zh-CN" sz="2400" dirty="0">
              <a:solidFill>
                <a:srgbClr val="008AF2"/>
              </a:solidFill>
              <a:latin typeface="Times New Roman" panose="02020603050405020304" pitchFamily="18" charset="0"/>
            </a:endParaRPr>
          </a:p>
          <a:p>
            <a:pPr lvl="1" eaLnBrk="1" hangingPunct="1">
              <a:lnSpc>
                <a:spcPct val="125000"/>
              </a:lnSpc>
              <a:spcBef>
                <a:spcPct val="0"/>
              </a:spcBef>
              <a:buFont typeface="Wingdings" panose="05000000000000000000" pitchFamily="2" charset="2"/>
              <a:buNone/>
            </a:pPr>
            <a:r>
              <a:rPr kumimoji="1" lang="en-US" altLang="zh-CN" sz="2400" dirty="0">
                <a:solidFill>
                  <a:schemeClr val="tx2"/>
                </a:solidFill>
                <a:latin typeface="Times New Roman" panose="02020603050405020304" pitchFamily="18" charset="0"/>
              </a:rPr>
              <a:t>                  </a:t>
            </a:r>
            <a:r>
              <a:rPr kumimoji="1" lang="en-US" altLang="zh-CN" sz="2400" dirty="0" err="1" smtClean="0">
                <a:solidFill>
                  <a:schemeClr val="tx2"/>
                </a:solidFill>
                <a:latin typeface="Times New Roman" panose="02020603050405020304" pitchFamily="18" charset="0"/>
              </a:rPr>
              <a:t>int</a:t>
            </a:r>
            <a:r>
              <a:rPr kumimoji="1" lang="en-US" altLang="zh-CN" sz="2400" dirty="0" smtClean="0">
                <a:solidFill>
                  <a:schemeClr val="tx2"/>
                </a:solidFill>
                <a:latin typeface="Times New Roman" panose="02020603050405020304" pitchFamily="18" charset="0"/>
              </a:rPr>
              <a:t>  </a:t>
            </a:r>
            <a:r>
              <a:rPr kumimoji="1" lang="en-US" altLang="zh-CN" sz="2400" dirty="0" smtClean="0">
                <a:latin typeface="Times New Roman" panose="02020603050405020304" pitchFamily="18" charset="0"/>
              </a:rPr>
              <a:t>sender</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lvl="1" eaLnBrk="1" hangingPunct="1">
              <a:lnSpc>
                <a:spcPct val="125000"/>
              </a:lnSpc>
              <a:spcBef>
                <a:spcPct val="0"/>
              </a:spcBef>
              <a:buFont typeface="Wingdings" panose="05000000000000000000" pitchFamily="2" charset="2"/>
              <a:buNone/>
            </a:pPr>
            <a:r>
              <a:rPr kumimoji="1" lang="en-US" altLang="zh-CN" sz="2400" dirty="0">
                <a:latin typeface="Times New Roman" panose="02020603050405020304" pitchFamily="18" charset="0"/>
              </a:rPr>
              <a:t>                  char *text;</a:t>
            </a:r>
            <a:endParaRPr kumimoji="1" lang="en-US" altLang="zh-CN" sz="2400" dirty="0">
              <a:latin typeface="Times New Roman" panose="02020603050405020304" pitchFamily="18" charset="0"/>
            </a:endParaRPr>
          </a:p>
          <a:p>
            <a:pPr lvl="1" eaLnBrk="1" hangingPunct="1">
              <a:lnSpc>
                <a:spcPct val="125000"/>
              </a:lnSpc>
              <a:spcBef>
                <a:spcPct val="0"/>
              </a:spcBef>
              <a:buFont typeface="Wingdings" panose="05000000000000000000" pitchFamily="2" charset="2"/>
              <a:buNone/>
            </a:pP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size</a:t>
            </a:r>
            <a:r>
              <a:rPr kumimoji="1" lang="en-US" altLang="zh-CN" sz="2400" dirty="0" smtClean="0">
                <a:latin typeface="Times New Roman" panose="02020603050405020304" pitchFamily="18" charset="0"/>
              </a:rPr>
              <a:t>;</a:t>
            </a:r>
            <a:endParaRPr kumimoji="1" lang="en-US" altLang="zh-CN" sz="2400" dirty="0" smtClean="0">
              <a:latin typeface="Times New Roman" panose="02020603050405020304" pitchFamily="18" charset="0"/>
            </a:endParaRPr>
          </a:p>
          <a:p>
            <a:pPr lvl="1" eaLnBrk="1" hangingPunct="1">
              <a:lnSpc>
                <a:spcPct val="125000"/>
              </a:lnSpc>
              <a:spcBef>
                <a:spcPct val="0"/>
              </a:spcBef>
              <a:buFont typeface="Wingdings" panose="05000000000000000000" pitchFamily="2" charset="2"/>
              <a:buNone/>
            </a:pPr>
            <a:r>
              <a:rPr kumimoji="1" lang="en-US" altLang="zh-CN" sz="2400" dirty="0" smtClean="0">
                <a:latin typeface="Times New Roman" panose="02020603050405020304" pitchFamily="18" charset="0"/>
              </a:rPr>
              <a:t>                   time </a:t>
            </a:r>
            <a:r>
              <a:rPr kumimoji="1" lang="en-US" altLang="zh-CN" sz="2400" dirty="0" err="1" smtClean="0">
                <a:latin typeface="Times New Roman" panose="02020603050405020304" pitchFamily="18" charset="0"/>
              </a:rPr>
              <a:t>send_time</a:t>
            </a:r>
            <a:r>
              <a:rPr kumimoji="1" lang="en-US" altLang="zh-CN" sz="2400" dirty="0" smtClean="0">
                <a:latin typeface="Times New Roman" panose="02020603050405020304" pitchFamily="18" charset="0"/>
              </a:rPr>
              <a:t>;</a:t>
            </a:r>
            <a:endParaRPr kumimoji="1" lang="en-US" altLang="zh-CN" sz="2400" dirty="0">
              <a:latin typeface="Times New Roman" panose="02020603050405020304" pitchFamily="18" charset="0"/>
            </a:endParaRPr>
          </a:p>
          <a:p>
            <a:pPr lvl="1" eaLnBrk="1" hangingPunct="1">
              <a:lnSpc>
                <a:spcPct val="125000"/>
              </a:lnSpc>
              <a:spcBef>
                <a:spcPct val="0"/>
              </a:spcBef>
              <a:buFont typeface="Wingdings" panose="05000000000000000000" pitchFamily="2" charset="2"/>
              <a:buNone/>
            </a:pP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struct</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mesg_buffer</a:t>
            </a:r>
            <a:r>
              <a:rPr kumimoji="1" lang="en-US" altLang="zh-CN" sz="2400" dirty="0">
                <a:latin typeface="Times New Roman" panose="02020603050405020304" pitchFamily="18" charset="0"/>
              </a:rPr>
              <a:t> *next</a:t>
            </a:r>
            <a:r>
              <a:rPr kumimoji="1" lang="en-US" altLang="zh-CN" sz="2400" dirty="0" smtClean="0">
                <a:latin typeface="Times New Roman" panose="02020603050405020304" pitchFamily="18" charset="0"/>
              </a:rPr>
              <a:t>;</a:t>
            </a:r>
            <a:endParaRPr kumimoji="1" lang="en-US" altLang="zh-CN" sz="2400" dirty="0" smtClean="0">
              <a:latin typeface="Times New Roman" panose="02020603050405020304" pitchFamily="18" charset="0"/>
            </a:endParaRPr>
          </a:p>
          <a:p>
            <a:pPr lvl="1" eaLnBrk="1" hangingPunct="1">
              <a:lnSpc>
                <a:spcPct val="125000"/>
              </a:lnSpc>
              <a:spcBef>
                <a:spcPct val="0"/>
              </a:spcBef>
              <a:buFont typeface="Wingdings" panose="05000000000000000000" pitchFamily="2" charset="2"/>
              <a:buNone/>
            </a:pPr>
            <a:r>
              <a:rPr kumimoji="1" lang="en-US" altLang="zh-CN" sz="2400" dirty="0" smtClean="0">
                <a:latin typeface="Times New Roman" panose="02020603050405020304" pitchFamily="18" charset="0"/>
              </a:rPr>
              <a:t>                     </a:t>
            </a:r>
            <a:r>
              <a:rPr lang="zh-CN" altLang="zh-CN" sz="2400" dirty="0" smtClean="0"/>
              <a:t>……</a:t>
            </a:r>
            <a:endParaRPr kumimoji="1" lang="en-US" altLang="zh-CN" sz="2400" dirty="0">
              <a:latin typeface="Times New Roman" panose="02020603050405020304" pitchFamily="18" charset="0"/>
            </a:endParaRPr>
          </a:p>
          <a:p>
            <a:pPr lvl="1" eaLnBrk="1" hangingPunct="1">
              <a:lnSpc>
                <a:spcPct val="125000"/>
              </a:lnSpc>
              <a:spcBef>
                <a:spcPct val="0"/>
              </a:spcBef>
              <a:buFont typeface="Wingdings" panose="05000000000000000000" pitchFamily="2" charset="2"/>
              <a:buNone/>
            </a:pPr>
            <a:r>
              <a:rPr kumimoji="1" lang="en-US" altLang="zh-CN" sz="2400" dirty="0">
                <a:latin typeface="Times New Roman" panose="02020603050405020304" pitchFamily="18" charset="0"/>
              </a:rPr>
              <a:t>                 }</a:t>
            </a:r>
            <a:r>
              <a:rPr kumimoji="1" lang="en-US" altLang="zh-CN" sz="2400" dirty="0">
                <a:solidFill>
                  <a:srgbClr val="008AF2"/>
                </a:solidFill>
                <a:latin typeface="Times New Roman" panose="02020603050405020304" pitchFamily="18" charset="0"/>
              </a:rPr>
              <a:t>buffer</a:t>
            </a:r>
            <a:r>
              <a:rPr kumimoji="1" lang="zh-CN" altLang="en-US" sz="2400" dirty="0">
                <a:latin typeface="Times New Roman" panose="02020603050405020304" pitchFamily="18" charset="0"/>
              </a:rPr>
              <a:t>；    </a:t>
            </a:r>
            <a:endParaRPr kumimoji="1" lang="zh-CN" altLang="en-US" sz="2400" dirty="0">
              <a:latin typeface="Times New Roman" panose="02020603050405020304" pitchFamily="18" charset="0"/>
            </a:endParaRPr>
          </a:p>
        </p:txBody>
      </p:sp>
      <p:sp>
        <p:nvSpPr>
          <p:cNvPr id="4" name="Rectangle 3"/>
          <p:cNvSpPr>
            <a:spLocks noChangeArrowheads="1"/>
          </p:cNvSpPr>
          <p:nvPr/>
        </p:nvSpPr>
        <p:spPr bwMode="auto">
          <a:xfrm>
            <a:off x="396431" y="1434521"/>
            <a:ext cx="4391595"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2.</a:t>
            </a:r>
            <a:r>
              <a:rPr kumimoji="1" lang="zh-CN" altLang="en-US" sz="2800" dirty="0" smtClean="0">
                <a:solidFill>
                  <a:srgbClr val="C00000"/>
                </a:solidFill>
                <a:latin typeface="+mn-ea"/>
                <a:ea typeface="+mn-ea"/>
                <a:sym typeface="Wingdings 2" panose="05020102010507070707" pitchFamily="18" charset="2"/>
              </a:rPr>
              <a:t>相关数据结构：</a:t>
            </a:r>
            <a:endParaRPr kumimoji="1" lang="zh-CN" altLang="en-US" sz="2800" dirty="0">
              <a:solidFill>
                <a:srgbClr val="C00000"/>
              </a:solidFill>
              <a:latin typeface="+mn-ea"/>
              <a:ea typeface="+mn-ea"/>
            </a:endParaRPr>
          </a:p>
        </p:txBody>
      </p:sp>
      <p:sp>
        <p:nvSpPr>
          <p:cNvPr id="6" name="Rectangle 2"/>
          <p:cNvSpPr>
            <a:spLocks noChangeArrowheads="1"/>
          </p:cNvSpPr>
          <p:nvPr/>
        </p:nvSpPr>
        <p:spPr bwMode="auto">
          <a:xfrm>
            <a:off x="2544889" y="-27384"/>
            <a:ext cx="3755305" cy="78263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3.6 </a:t>
            </a:r>
            <a:r>
              <a:rPr lang="zh-CN" altLang="en-US" sz="4000" dirty="0">
                <a:solidFill>
                  <a:srgbClr val="FF0000"/>
                </a:solidFill>
                <a:latin typeface="黑体" panose="02010609060101010101" pitchFamily="49" charset="-122"/>
                <a:ea typeface="黑体" panose="02010609060101010101" pitchFamily="49" charset="-122"/>
              </a:rPr>
              <a:t>进程通信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7" name="Rectangle 4"/>
          <p:cNvSpPr>
            <a:spLocks noChangeArrowheads="1"/>
          </p:cNvSpPr>
          <p:nvPr/>
        </p:nvSpPr>
        <p:spPr bwMode="auto">
          <a:xfrm>
            <a:off x="395537" y="692696"/>
            <a:ext cx="6984775"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3.6.2 </a:t>
            </a:r>
            <a:r>
              <a:rPr lang="zh-CN" altLang="en-US" sz="3200" dirty="0" smtClean="0">
                <a:solidFill>
                  <a:srgbClr val="0000FF"/>
                </a:solidFill>
                <a:ea typeface="仿宋" panose="02010609060101010101" charset="-122"/>
              </a:rPr>
              <a:t>消息缓冲队列通信机制</a:t>
            </a:r>
            <a:endParaRPr lang="en-US" altLang="zh-CN" sz="3200" dirty="0">
              <a:solidFill>
                <a:srgbClr val="0000FF"/>
              </a:solidFill>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1378">
                                            <p:txEl>
                                              <p:pRg st="0" end="0"/>
                                            </p:txEl>
                                          </p:spTgt>
                                        </p:tgtEl>
                                        <p:attrNameLst>
                                          <p:attrName>style.visibility</p:attrName>
                                        </p:attrNameLst>
                                      </p:cBhvr>
                                      <p:to>
                                        <p:strVal val="visible"/>
                                      </p:to>
                                    </p:set>
                                    <p:animEffect transition="in" filter="box(in)">
                                      <p:cBhvr>
                                        <p:cTn id="7" dur="500"/>
                                        <p:tgtEl>
                                          <p:spTgt spid="1013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1378">
                                            <p:txEl>
                                              <p:pRg st="1" end="1"/>
                                            </p:txEl>
                                          </p:spTgt>
                                        </p:tgtEl>
                                        <p:attrNameLst>
                                          <p:attrName>style.visibility</p:attrName>
                                        </p:attrNameLst>
                                      </p:cBhvr>
                                      <p:to>
                                        <p:strVal val="visible"/>
                                      </p:to>
                                    </p:set>
                                    <p:animEffect transition="in" filter="box(in)">
                                      <p:cBhvr>
                                        <p:cTn id="12" dur="500"/>
                                        <p:tgtEl>
                                          <p:spTgt spid="101378">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01378">
                                            <p:txEl>
                                              <p:pRg st="2" end="2"/>
                                            </p:txEl>
                                          </p:spTgt>
                                        </p:tgtEl>
                                        <p:attrNameLst>
                                          <p:attrName>style.visibility</p:attrName>
                                        </p:attrNameLst>
                                      </p:cBhvr>
                                      <p:to>
                                        <p:strVal val="visible"/>
                                      </p:to>
                                    </p:set>
                                    <p:animEffect transition="in" filter="box(in)">
                                      <p:cBhvr>
                                        <p:cTn id="15" dur="500"/>
                                        <p:tgtEl>
                                          <p:spTgt spid="101378">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01378">
                                            <p:txEl>
                                              <p:pRg st="3" end="3"/>
                                            </p:txEl>
                                          </p:spTgt>
                                        </p:tgtEl>
                                        <p:attrNameLst>
                                          <p:attrName>style.visibility</p:attrName>
                                        </p:attrNameLst>
                                      </p:cBhvr>
                                      <p:to>
                                        <p:strVal val="visible"/>
                                      </p:to>
                                    </p:set>
                                    <p:animEffect transition="in" filter="box(in)">
                                      <p:cBhvr>
                                        <p:cTn id="18" dur="500"/>
                                        <p:tgtEl>
                                          <p:spTgt spid="101378">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01378">
                                            <p:txEl>
                                              <p:pRg st="4" end="4"/>
                                            </p:txEl>
                                          </p:spTgt>
                                        </p:tgtEl>
                                        <p:attrNameLst>
                                          <p:attrName>style.visibility</p:attrName>
                                        </p:attrNameLst>
                                      </p:cBhvr>
                                      <p:to>
                                        <p:strVal val="visible"/>
                                      </p:to>
                                    </p:set>
                                    <p:animEffect transition="in" filter="box(in)">
                                      <p:cBhvr>
                                        <p:cTn id="21" dur="500"/>
                                        <p:tgtEl>
                                          <p:spTgt spid="101378">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01378">
                                            <p:txEl>
                                              <p:pRg st="5" end="5"/>
                                            </p:txEl>
                                          </p:spTgt>
                                        </p:tgtEl>
                                        <p:attrNameLst>
                                          <p:attrName>style.visibility</p:attrName>
                                        </p:attrNameLst>
                                      </p:cBhvr>
                                      <p:to>
                                        <p:strVal val="visible"/>
                                      </p:to>
                                    </p:set>
                                    <p:animEffect transition="in" filter="box(in)">
                                      <p:cBhvr>
                                        <p:cTn id="24" dur="500"/>
                                        <p:tgtEl>
                                          <p:spTgt spid="101378">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01378">
                                            <p:txEl>
                                              <p:pRg st="6" end="6"/>
                                            </p:txEl>
                                          </p:spTgt>
                                        </p:tgtEl>
                                        <p:attrNameLst>
                                          <p:attrName>style.visibility</p:attrName>
                                        </p:attrNameLst>
                                      </p:cBhvr>
                                      <p:to>
                                        <p:strVal val="visible"/>
                                      </p:to>
                                    </p:set>
                                    <p:animEffect transition="in" filter="box(in)">
                                      <p:cBhvr>
                                        <p:cTn id="27" dur="500"/>
                                        <p:tgtEl>
                                          <p:spTgt spid="101378">
                                            <p:txEl>
                                              <p:pRg st="6" end="6"/>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101378">
                                            <p:txEl>
                                              <p:pRg st="7" end="7"/>
                                            </p:txEl>
                                          </p:spTgt>
                                        </p:tgtEl>
                                        <p:attrNameLst>
                                          <p:attrName>style.visibility</p:attrName>
                                        </p:attrNameLst>
                                      </p:cBhvr>
                                      <p:to>
                                        <p:strVal val="visible"/>
                                      </p:to>
                                    </p:set>
                                    <p:animEffect transition="in" filter="box(in)">
                                      <p:cBhvr>
                                        <p:cTn id="30" dur="500"/>
                                        <p:tgtEl>
                                          <p:spTgt spid="101378">
                                            <p:txEl>
                                              <p:pRg st="7" end="7"/>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101378">
                                            <p:txEl>
                                              <p:pRg st="8" end="8"/>
                                            </p:txEl>
                                          </p:spTgt>
                                        </p:tgtEl>
                                        <p:attrNameLst>
                                          <p:attrName>style.visibility</p:attrName>
                                        </p:attrNameLst>
                                      </p:cBhvr>
                                      <p:to>
                                        <p:strVal val="visible"/>
                                      </p:to>
                                    </p:set>
                                    <p:animEffect transition="in" filter="box(in)">
                                      <p:cBhvr>
                                        <p:cTn id="33" dur="500"/>
                                        <p:tgtEl>
                                          <p:spTgt spid="10137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395536" y="2060848"/>
            <a:ext cx="8208912" cy="4250394"/>
          </a:xfrm>
          <a:prstGeom prst="rect">
            <a:avLst/>
          </a:prstGeom>
          <a:noFill/>
          <a:ln w="9525">
            <a:noFill/>
            <a:miter lim="800000"/>
          </a:ln>
        </p:spPr>
        <p:txBody>
          <a:bodyPr wrap="square">
            <a:spAutoFit/>
          </a:bodyPr>
          <a:lstStyle/>
          <a:p>
            <a:pPr eaLnBrk="1" hangingPunct="1">
              <a:lnSpc>
                <a:spcPct val="140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消息</a:t>
            </a:r>
            <a:r>
              <a:rPr kumimoji="1" lang="zh-CN" altLang="en-US" sz="2400" dirty="0">
                <a:solidFill>
                  <a:srgbClr val="7030A0"/>
                </a:solidFill>
                <a:latin typeface="Times New Roman" panose="02020603050405020304" pitchFamily="18" charset="0"/>
              </a:rPr>
              <a:t>缓冲队列：</a:t>
            </a:r>
            <a:endParaRPr kumimoji="1" lang="zh-CN" altLang="en-US" sz="2400" dirty="0">
              <a:solidFill>
                <a:srgbClr val="7030A0"/>
              </a:solidFill>
              <a:latin typeface="Times New Roman" panose="02020603050405020304" pitchFamily="18" charset="0"/>
            </a:endParaRPr>
          </a:p>
          <a:p>
            <a:pPr marL="539750" lvl="2" eaLnBrk="1" hangingPunct="1">
              <a:lnSpc>
                <a:spcPct val="140000"/>
              </a:lnSpc>
              <a:spcBef>
                <a:spcPct val="0"/>
              </a:spcBef>
              <a:buFont typeface="Wingdings" panose="05000000000000000000" pitchFamily="2" charset="2"/>
              <a:buChar char="Ø"/>
            </a:pPr>
            <a:r>
              <a:rPr kumimoji="1" lang="zh-CN" altLang="en-US" sz="2400" dirty="0"/>
              <a:t>  空白消息缓冲区队列；</a:t>
            </a:r>
            <a:endParaRPr kumimoji="1" lang="zh-CN" altLang="en-US" sz="2400" dirty="0"/>
          </a:p>
          <a:p>
            <a:pPr marL="539750" lvl="2" eaLnBrk="1" hangingPunct="1">
              <a:lnSpc>
                <a:spcPct val="140000"/>
              </a:lnSpc>
              <a:spcBef>
                <a:spcPct val="0"/>
              </a:spcBef>
              <a:buFont typeface="Wingdings" panose="05000000000000000000" pitchFamily="2" charset="2"/>
              <a:buChar char="Ø"/>
            </a:pPr>
            <a:r>
              <a:rPr kumimoji="1" lang="zh-CN" altLang="en-US" sz="2400" dirty="0"/>
              <a:t>  接收进程的消息队列；</a:t>
            </a:r>
            <a:endParaRPr kumimoji="1" lang="zh-CN" altLang="en-US" sz="2400" dirty="0">
              <a:solidFill>
                <a:schemeClr val="hlink"/>
              </a:solidFill>
              <a:latin typeface="Times New Roman" panose="02020603050405020304" pitchFamily="18" charset="0"/>
            </a:endParaRPr>
          </a:p>
          <a:p>
            <a:pPr marL="0" lvl="1" eaLnBrk="1" hangingPunct="1">
              <a:lnSpc>
                <a:spcPct val="140000"/>
              </a:lnSpc>
              <a:spcBef>
                <a:spcPct val="0"/>
              </a:spcBef>
              <a:buFont typeface="Wingdings" panose="05000000000000000000" pitchFamily="2" charset="2"/>
              <a:buChar char="n"/>
            </a:pPr>
            <a:r>
              <a:rPr kumimoji="1" lang="en-US" altLang="zh-CN" sz="2400" dirty="0" smtClean="0">
                <a:solidFill>
                  <a:srgbClr val="7030A0"/>
                </a:solidFill>
                <a:latin typeface="Times New Roman" panose="02020603050405020304" pitchFamily="18" charset="0"/>
              </a:rPr>
              <a:t> PCB</a:t>
            </a:r>
            <a:r>
              <a:rPr kumimoji="1" lang="zh-CN" altLang="en-US" sz="2400" dirty="0">
                <a:solidFill>
                  <a:srgbClr val="7030A0"/>
                </a:solidFill>
                <a:latin typeface="Times New Roman" panose="02020603050405020304" pitchFamily="18" charset="0"/>
              </a:rPr>
              <a:t>中与通信有关的数据项：</a:t>
            </a:r>
            <a:endParaRPr kumimoji="1" lang="zh-CN" altLang="en-US" sz="2400" dirty="0">
              <a:solidFill>
                <a:srgbClr val="7030A0"/>
              </a:solidFill>
              <a:latin typeface="Times New Roman" panose="02020603050405020304" pitchFamily="18" charset="0"/>
            </a:endParaRPr>
          </a:p>
          <a:p>
            <a:pPr marL="539750" lvl="2" eaLnBrk="1" hangingPunct="1">
              <a:lnSpc>
                <a:spcPct val="140000"/>
              </a:lnSpc>
              <a:spcBef>
                <a:spcPct val="0"/>
              </a:spcBef>
              <a:buFont typeface="Wingdings" panose="05000000000000000000" pitchFamily="2" charset="2"/>
              <a:buChar char="Ø"/>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lang="en-US" altLang="zh-CN" sz="2400" dirty="0" err="1" smtClean="0"/>
              <a:t>struct</a:t>
            </a:r>
            <a:r>
              <a:rPr lang="en-US" altLang="zh-CN" sz="2400" dirty="0" smtClean="0"/>
              <a:t> </a:t>
            </a:r>
            <a:r>
              <a:rPr lang="en-US" altLang="zh-CN" sz="2400" dirty="0" err="1" smtClean="0"/>
              <a:t>message_buf</a:t>
            </a:r>
            <a:r>
              <a:rPr lang="en-US" altLang="zh-CN" sz="2400" dirty="0" smtClean="0"/>
              <a:t>  </a:t>
            </a:r>
            <a:r>
              <a:rPr lang="en-US" altLang="zh-CN" sz="2400" dirty="0" smtClean="0">
                <a:solidFill>
                  <a:srgbClr val="008AF2"/>
                </a:solidFill>
              </a:rPr>
              <a:t>*</a:t>
            </a:r>
            <a:r>
              <a:rPr lang="en-US" altLang="zh-CN" sz="2400" dirty="0" err="1" smtClean="0">
                <a:solidFill>
                  <a:srgbClr val="008AF2"/>
                </a:solidFill>
                <a:latin typeface="Times New Roman" panose="02020603050405020304" pitchFamily="18" charset="0"/>
                <a:cs typeface="Times New Roman" panose="02020603050405020304" pitchFamily="18" charset="0"/>
              </a:rPr>
              <a:t>mq</a:t>
            </a:r>
            <a:r>
              <a:rPr kumimoji="1" lang="en-US" altLang="zh-CN" sz="2400" dirty="0" smtClean="0">
                <a:latin typeface="+mn-ea"/>
                <a:ea typeface="+mn-ea"/>
              </a:rPr>
              <a:t>:  </a:t>
            </a:r>
            <a:r>
              <a:rPr kumimoji="1" lang="zh-CN" altLang="en-US" sz="2400" dirty="0">
                <a:latin typeface="Times New Roman" panose="02020603050405020304" pitchFamily="18" charset="0"/>
              </a:rPr>
              <a:t>消息队列队首指针；</a:t>
            </a:r>
            <a:endParaRPr kumimoji="1" lang="zh-CN" altLang="en-US" sz="2400" dirty="0">
              <a:latin typeface="Times New Roman" panose="02020603050405020304" pitchFamily="18" charset="0"/>
            </a:endParaRPr>
          </a:p>
          <a:p>
            <a:pPr marL="539750" lvl="2" eaLnBrk="1" hangingPunct="1">
              <a:lnSpc>
                <a:spcPct val="140000"/>
              </a:lnSpc>
              <a:spcBef>
                <a:spcPct val="0"/>
              </a:spcBef>
              <a:buFont typeface="Wingdings" panose="05000000000000000000" pitchFamily="2" charset="2"/>
              <a:buChar char="Ø"/>
            </a:pPr>
            <a:r>
              <a:rPr lang="en-US" altLang="zh-CN" sz="2400" dirty="0" smtClean="0"/>
              <a:t> semaphore </a:t>
            </a:r>
            <a:r>
              <a:rPr kumimoji="1" lang="en-US" altLang="zh-CN" sz="2400" dirty="0" err="1" smtClean="0">
                <a:solidFill>
                  <a:srgbClr val="008AF2"/>
                </a:solidFill>
                <a:latin typeface="Times New Roman" panose="02020603050405020304" pitchFamily="18" charset="0"/>
              </a:rPr>
              <a:t>mutex</a:t>
            </a:r>
            <a:r>
              <a:rPr kumimoji="1" lang="zh-CN" altLang="en-US" sz="2400" dirty="0">
                <a:solidFill>
                  <a:srgbClr val="008AF2"/>
                </a:solidFill>
                <a:latin typeface="Times New Roman" panose="02020603050405020304" pitchFamily="18" charset="0"/>
              </a:rPr>
              <a:t>：</a:t>
            </a:r>
            <a:r>
              <a:rPr kumimoji="1" lang="zh-CN" altLang="en-US" sz="2400" dirty="0">
                <a:latin typeface="Times New Roman" panose="02020603050405020304" pitchFamily="18" charset="0"/>
              </a:rPr>
              <a:t>消息队列互斥信号量；</a:t>
            </a:r>
            <a:endParaRPr kumimoji="1" lang="zh-CN" altLang="en-US" sz="2400" dirty="0">
              <a:latin typeface="Times New Roman" panose="02020603050405020304" pitchFamily="18" charset="0"/>
            </a:endParaRPr>
          </a:p>
          <a:p>
            <a:pPr marL="539750" lvl="2" eaLnBrk="1" hangingPunct="1">
              <a:lnSpc>
                <a:spcPct val="140000"/>
              </a:lnSpc>
              <a:spcBef>
                <a:spcPct val="0"/>
              </a:spcBef>
              <a:buFont typeface="Wingdings" panose="05000000000000000000" pitchFamily="2" charset="2"/>
              <a:buChar char="Ø"/>
            </a:pPr>
            <a:r>
              <a:rPr lang="en-US" altLang="zh-CN" sz="2400" dirty="0" smtClean="0"/>
              <a:t> semaphore </a:t>
            </a:r>
            <a:r>
              <a:rPr kumimoji="1" lang="en-US" altLang="zh-CN" sz="2400" dirty="0" err="1" smtClean="0">
                <a:solidFill>
                  <a:srgbClr val="008AF2"/>
                </a:solidFill>
                <a:latin typeface="Times New Roman" panose="02020603050405020304" pitchFamily="18" charset="0"/>
              </a:rPr>
              <a:t>sm</a:t>
            </a:r>
            <a:r>
              <a:rPr kumimoji="1" lang="zh-CN" altLang="en-US" sz="2400" dirty="0" smtClean="0">
                <a:solidFill>
                  <a:srgbClr val="008AF2"/>
                </a:solidFill>
                <a:latin typeface="Times New Roman" panose="02020603050405020304" pitchFamily="18" charset="0"/>
              </a:rPr>
              <a:t>：</a:t>
            </a:r>
            <a:r>
              <a:rPr kumimoji="1" lang="zh-CN" altLang="en-US" sz="2400" dirty="0">
                <a:latin typeface="Times New Roman" panose="02020603050405020304" pitchFamily="18" charset="0"/>
              </a:rPr>
              <a:t>消息队列同步信号</a:t>
            </a:r>
            <a:r>
              <a:rPr kumimoji="1" lang="zh-CN" altLang="en-US" sz="2400" dirty="0" smtClean="0">
                <a:latin typeface="Times New Roman" panose="02020603050405020304" pitchFamily="18" charset="0"/>
              </a:rPr>
              <a:t>量   </a:t>
            </a:r>
            <a:endParaRPr kumimoji="1" lang="zh-CN" altLang="en-US" sz="2800" dirty="0">
              <a:solidFill>
                <a:schemeClr val="hlink"/>
              </a:solidFill>
              <a:latin typeface="Times New Roman" panose="02020603050405020304" pitchFamily="18" charset="0"/>
            </a:endParaRPr>
          </a:p>
          <a:p>
            <a:pPr lvl="3" eaLnBrk="1" hangingPunct="1">
              <a:lnSpc>
                <a:spcPct val="125000"/>
              </a:lnSpc>
              <a:spcBef>
                <a:spcPct val="0"/>
              </a:spcBef>
              <a:buFont typeface="Wingdings" panose="05000000000000000000" pitchFamily="2" charset="2"/>
              <a:buNone/>
            </a:pPr>
            <a:r>
              <a:rPr kumimoji="1" lang="zh-CN" altLang="en-US" sz="2800" dirty="0">
                <a:solidFill>
                  <a:schemeClr val="tx2"/>
                </a:solidFill>
                <a:latin typeface="Times New Roman" panose="02020603050405020304" pitchFamily="18" charset="0"/>
              </a:rPr>
              <a:t>      </a:t>
            </a:r>
            <a:endParaRPr kumimoji="1" lang="zh-CN" altLang="en-US" sz="2800" dirty="0">
              <a:solidFill>
                <a:schemeClr val="tx2"/>
              </a:solidFill>
              <a:latin typeface="Times New Roman" panose="02020603050405020304" pitchFamily="18" charset="0"/>
            </a:endParaRPr>
          </a:p>
        </p:txBody>
      </p:sp>
      <p:sp>
        <p:nvSpPr>
          <p:cNvPr id="228356" name="Text Box 4"/>
          <p:cNvSpPr txBox="1">
            <a:spLocks noChangeArrowheads="1"/>
          </p:cNvSpPr>
          <p:nvPr/>
        </p:nvSpPr>
        <p:spPr bwMode="auto">
          <a:xfrm>
            <a:off x="4427314" y="2420889"/>
            <a:ext cx="2520950" cy="830997"/>
          </a:xfrm>
          <a:prstGeom prst="rect">
            <a:avLst/>
          </a:prstGeom>
          <a:noFill/>
          <a:ln w="9525" algn="ctr">
            <a:noFill/>
            <a:miter lim="800000"/>
          </a:ln>
        </p:spPr>
        <p:txBody>
          <a:bodyPr>
            <a:spAutoFit/>
          </a:bodyPr>
          <a:lstStyle/>
          <a:p>
            <a:pPr marL="457200" indent="-457200" eaLnBrk="1" hangingPunct="1">
              <a:lnSpc>
                <a:spcPct val="200000"/>
              </a:lnSpc>
              <a:spcBef>
                <a:spcPct val="50000"/>
              </a:spcBef>
            </a:pPr>
            <a:r>
              <a:rPr kumimoji="1" lang="en-US" altLang="zh-CN" sz="2400" dirty="0" err="1">
                <a:solidFill>
                  <a:srgbClr val="3333CC"/>
                </a:solidFill>
                <a:latin typeface="Times New Roman" panose="02020603050405020304" pitchFamily="18" charset="0"/>
              </a:rPr>
              <a:t>Freebuff_mutex</a:t>
            </a:r>
            <a:r>
              <a:rPr kumimoji="1" lang="en-US" altLang="zh-CN" sz="2400" dirty="0">
                <a:solidFill>
                  <a:srgbClr val="3333CC"/>
                </a:solidFill>
                <a:latin typeface="Times New Roman" panose="02020603050405020304" pitchFamily="18" charset="0"/>
              </a:rPr>
              <a:t>;</a:t>
            </a:r>
            <a:endParaRPr kumimoji="1" lang="en-US" altLang="zh-CN" sz="2400" dirty="0">
              <a:solidFill>
                <a:srgbClr val="3333CC"/>
              </a:solidFill>
              <a:latin typeface="Times New Roman" panose="02020603050405020304" pitchFamily="18" charset="0"/>
            </a:endParaRPr>
          </a:p>
        </p:txBody>
      </p:sp>
      <p:sp>
        <p:nvSpPr>
          <p:cNvPr id="228357" name="Text Box 5"/>
          <p:cNvSpPr txBox="1">
            <a:spLocks noChangeArrowheads="1"/>
          </p:cNvSpPr>
          <p:nvPr/>
        </p:nvSpPr>
        <p:spPr bwMode="auto">
          <a:xfrm>
            <a:off x="6876258" y="2420889"/>
            <a:ext cx="2016125" cy="830997"/>
          </a:xfrm>
          <a:prstGeom prst="rect">
            <a:avLst/>
          </a:prstGeom>
          <a:noFill/>
          <a:ln w="9525" algn="ctr">
            <a:noFill/>
            <a:miter lim="800000"/>
          </a:ln>
        </p:spPr>
        <p:txBody>
          <a:bodyPr wrap="square">
            <a:spAutoFit/>
          </a:bodyPr>
          <a:lstStyle/>
          <a:p>
            <a:pPr marL="457200" indent="-457200" eaLnBrk="1" hangingPunct="1">
              <a:lnSpc>
                <a:spcPct val="200000"/>
              </a:lnSpc>
              <a:spcBef>
                <a:spcPct val="50000"/>
              </a:spcBef>
            </a:pPr>
            <a:r>
              <a:rPr kumimoji="1" lang="en-US" altLang="zh-CN" sz="2400" dirty="0" err="1">
                <a:solidFill>
                  <a:srgbClr val="3333CC"/>
                </a:solidFill>
                <a:latin typeface="Times New Roman" panose="02020603050405020304" pitchFamily="18" charset="0"/>
              </a:rPr>
              <a:t>Freebuff_sm</a:t>
            </a:r>
            <a:endParaRPr kumimoji="1" lang="en-US" altLang="zh-CN" sz="2400" dirty="0">
              <a:solidFill>
                <a:srgbClr val="3333CC"/>
              </a:solidFill>
              <a:latin typeface="Times New Roman" panose="02020603050405020304" pitchFamily="18" charset="0"/>
            </a:endParaRPr>
          </a:p>
        </p:txBody>
      </p:sp>
      <p:sp>
        <p:nvSpPr>
          <p:cNvPr id="8" name="Rectangle 3"/>
          <p:cNvSpPr>
            <a:spLocks noChangeArrowheads="1"/>
          </p:cNvSpPr>
          <p:nvPr/>
        </p:nvSpPr>
        <p:spPr bwMode="auto">
          <a:xfrm>
            <a:off x="396431" y="1434521"/>
            <a:ext cx="4391595"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2.</a:t>
            </a:r>
            <a:r>
              <a:rPr kumimoji="1" lang="zh-CN" altLang="en-US" sz="2800" dirty="0" smtClean="0">
                <a:solidFill>
                  <a:srgbClr val="C00000"/>
                </a:solidFill>
                <a:latin typeface="+mn-ea"/>
                <a:ea typeface="+mn-ea"/>
                <a:sym typeface="Wingdings 2" panose="05020102010507070707" pitchFamily="18" charset="2"/>
              </a:rPr>
              <a:t>相关数据结构：</a:t>
            </a:r>
            <a:endParaRPr kumimoji="1" lang="zh-CN" altLang="en-US" sz="2800" dirty="0">
              <a:solidFill>
                <a:srgbClr val="C00000"/>
              </a:solidFill>
              <a:latin typeface="+mn-ea"/>
              <a:ea typeface="+mn-ea"/>
            </a:endParaRPr>
          </a:p>
        </p:txBody>
      </p:sp>
      <p:sp>
        <p:nvSpPr>
          <p:cNvPr id="9" name="Rectangle 2"/>
          <p:cNvSpPr>
            <a:spLocks noChangeArrowheads="1"/>
          </p:cNvSpPr>
          <p:nvPr/>
        </p:nvSpPr>
        <p:spPr bwMode="auto">
          <a:xfrm>
            <a:off x="2544889" y="-27384"/>
            <a:ext cx="3755305" cy="78263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3.6 </a:t>
            </a:r>
            <a:r>
              <a:rPr lang="zh-CN" altLang="en-US" sz="4000" dirty="0">
                <a:solidFill>
                  <a:srgbClr val="FF0000"/>
                </a:solidFill>
                <a:latin typeface="黑体" panose="02010609060101010101" pitchFamily="49" charset="-122"/>
                <a:ea typeface="黑体" panose="02010609060101010101" pitchFamily="49" charset="-122"/>
              </a:rPr>
              <a:t>进程通信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10" name="Rectangle 4"/>
          <p:cNvSpPr>
            <a:spLocks noChangeArrowheads="1"/>
          </p:cNvSpPr>
          <p:nvPr/>
        </p:nvSpPr>
        <p:spPr bwMode="auto">
          <a:xfrm>
            <a:off x="395537" y="692696"/>
            <a:ext cx="6984775"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3.6.2 </a:t>
            </a:r>
            <a:r>
              <a:rPr lang="zh-CN" altLang="en-US" sz="3200" dirty="0" smtClean="0">
                <a:solidFill>
                  <a:srgbClr val="0000FF"/>
                </a:solidFill>
                <a:ea typeface="仿宋" panose="02010609060101010101" charset="-122"/>
              </a:rPr>
              <a:t>消息缓冲队列通信机制</a:t>
            </a:r>
            <a:endParaRPr lang="en-US" altLang="zh-CN" sz="3200" dirty="0">
              <a:solidFill>
                <a:srgbClr val="0000FF"/>
              </a:solidFill>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8354">
                                            <p:txEl>
                                              <p:pRg st="1" end="1"/>
                                            </p:txEl>
                                          </p:spTgt>
                                        </p:tgtEl>
                                        <p:attrNameLst>
                                          <p:attrName>style.visibility</p:attrName>
                                        </p:attrNameLst>
                                      </p:cBhvr>
                                      <p:to>
                                        <p:strVal val="visible"/>
                                      </p:to>
                                    </p:set>
                                    <p:animEffect transition="in" filter="box(in)">
                                      <p:cBhvr>
                                        <p:cTn id="7" dur="500"/>
                                        <p:tgtEl>
                                          <p:spTgt spid="228354">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28354">
                                            <p:txEl>
                                              <p:pRg st="2" end="2"/>
                                            </p:txEl>
                                          </p:spTgt>
                                        </p:tgtEl>
                                        <p:attrNameLst>
                                          <p:attrName>style.visibility</p:attrName>
                                        </p:attrNameLst>
                                      </p:cBhvr>
                                      <p:to>
                                        <p:strVal val="visible"/>
                                      </p:to>
                                    </p:set>
                                    <p:animEffect transition="in" filter="box(in)">
                                      <p:cBhvr>
                                        <p:cTn id="10" dur="500"/>
                                        <p:tgtEl>
                                          <p:spTgt spid="22835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28356">
                                            <p:txEl>
                                              <p:pRg st="0" end="0"/>
                                            </p:txEl>
                                          </p:spTgt>
                                        </p:tgtEl>
                                        <p:attrNameLst>
                                          <p:attrName>style.visibility</p:attrName>
                                        </p:attrNameLst>
                                      </p:cBhvr>
                                      <p:to>
                                        <p:strVal val="visible"/>
                                      </p:to>
                                    </p:set>
                                    <p:animEffect transition="in" filter="box(in)">
                                      <p:cBhvr>
                                        <p:cTn id="15" dur="500"/>
                                        <p:tgtEl>
                                          <p:spTgt spid="22835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28357">
                                            <p:txEl>
                                              <p:pRg st="0" end="0"/>
                                            </p:txEl>
                                          </p:spTgt>
                                        </p:tgtEl>
                                        <p:attrNameLst>
                                          <p:attrName>style.visibility</p:attrName>
                                        </p:attrNameLst>
                                      </p:cBhvr>
                                      <p:to>
                                        <p:strVal val="visible"/>
                                      </p:to>
                                    </p:set>
                                    <p:animEffect transition="in" filter="box(in)">
                                      <p:cBhvr>
                                        <p:cTn id="20" dur="500"/>
                                        <p:tgtEl>
                                          <p:spTgt spid="22835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28354">
                                            <p:txEl>
                                              <p:pRg st="3" end="3"/>
                                            </p:txEl>
                                          </p:spTgt>
                                        </p:tgtEl>
                                        <p:attrNameLst>
                                          <p:attrName>style.visibility</p:attrName>
                                        </p:attrNameLst>
                                      </p:cBhvr>
                                      <p:to>
                                        <p:strVal val="visible"/>
                                      </p:to>
                                    </p:set>
                                    <p:animEffect transition="in" filter="box(in)">
                                      <p:cBhvr>
                                        <p:cTn id="25" dur="500"/>
                                        <p:tgtEl>
                                          <p:spTgt spid="228354">
                                            <p:txEl>
                                              <p:pRg st="3" end="3"/>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228354">
                                            <p:txEl>
                                              <p:pRg st="4" end="4"/>
                                            </p:txEl>
                                          </p:spTgt>
                                        </p:tgtEl>
                                        <p:attrNameLst>
                                          <p:attrName>style.visibility</p:attrName>
                                        </p:attrNameLst>
                                      </p:cBhvr>
                                      <p:to>
                                        <p:strVal val="visible"/>
                                      </p:to>
                                    </p:set>
                                    <p:animEffect transition="in" filter="box(in)">
                                      <p:cBhvr>
                                        <p:cTn id="28" dur="500"/>
                                        <p:tgtEl>
                                          <p:spTgt spid="228354">
                                            <p:txEl>
                                              <p:pRg st="4" end="4"/>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228354">
                                            <p:txEl>
                                              <p:pRg st="5" end="5"/>
                                            </p:txEl>
                                          </p:spTgt>
                                        </p:tgtEl>
                                        <p:attrNameLst>
                                          <p:attrName>style.visibility</p:attrName>
                                        </p:attrNameLst>
                                      </p:cBhvr>
                                      <p:to>
                                        <p:strVal val="visible"/>
                                      </p:to>
                                    </p:set>
                                    <p:animEffect transition="in" filter="box(in)">
                                      <p:cBhvr>
                                        <p:cTn id="31" dur="500"/>
                                        <p:tgtEl>
                                          <p:spTgt spid="228354">
                                            <p:txEl>
                                              <p:pRg st="5" end="5"/>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228354">
                                            <p:txEl>
                                              <p:pRg st="6" end="6"/>
                                            </p:txEl>
                                          </p:spTgt>
                                        </p:tgtEl>
                                        <p:attrNameLst>
                                          <p:attrName>style.visibility</p:attrName>
                                        </p:attrNameLst>
                                      </p:cBhvr>
                                      <p:to>
                                        <p:strVal val="visible"/>
                                      </p:to>
                                    </p:set>
                                    <p:animEffect transition="in" filter="box(in)">
                                      <p:cBhvr>
                                        <p:cTn id="34" dur="500"/>
                                        <p:tgtEl>
                                          <p:spTgt spid="2283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p:cNvSpPr>
            <a:spLocks noChangeArrowheads="1"/>
          </p:cNvSpPr>
          <p:nvPr/>
        </p:nvSpPr>
        <p:spPr bwMode="auto">
          <a:xfrm>
            <a:off x="395859" y="692696"/>
            <a:ext cx="4176141" cy="523220"/>
          </a:xfrm>
          <a:prstGeom prst="rect">
            <a:avLst/>
          </a:prstGeom>
          <a:noFill/>
          <a:ln w="9525" algn="ctr">
            <a:noFill/>
            <a:miter lim="800000"/>
          </a:ln>
        </p:spPr>
        <p:txBody>
          <a:bodyPr wrap="square">
            <a:spAutoFit/>
          </a:bodyPr>
          <a:lstStyle/>
          <a:p>
            <a:pPr>
              <a:spcBef>
                <a:spcPct val="0"/>
              </a:spcBef>
            </a:pPr>
            <a:r>
              <a:rPr kumimoji="1" lang="en-US" altLang="zh-CN" sz="2800" dirty="0" smtClean="0">
                <a:solidFill>
                  <a:srgbClr val="C00000"/>
                </a:solidFill>
              </a:rPr>
              <a:t>3. </a:t>
            </a:r>
            <a:r>
              <a:rPr kumimoji="1" lang="zh-CN" altLang="en-US" sz="2800" dirty="0" smtClean="0">
                <a:solidFill>
                  <a:srgbClr val="C00000"/>
                </a:solidFill>
              </a:rPr>
              <a:t>发送</a:t>
            </a:r>
            <a:r>
              <a:rPr kumimoji="1" lang="zh-CN" altLang="en-US" sz="2800" dirty="0">
                <a:solidFill>
                  <a:srgbClr val="C00000"/>
                </a:solidFill>
              </a:rPr>
              <a:t>原语</a:t>
            </a:r>
            <a:r>
              <a:rPr kumimoji="1" lang="zh-CN" altLang="en-US" sz="2800" dirty="0" smtClean="0">
                <a:solidFill>
                  <a:srgbClr val="C00000"/>
                </a:solidFill>
              </a:rPr>
              <a:t>：</a:t>
            </a:r>
            <a:r>
              <a:rPr kumimoji="1" lang="en-US" altLang="zh-CN" sz="2800" dirty="0" smtClean="0">
                <a:solidFill>
                  <a:srgbClr val="C00000"/>
                </a:solidFill>
              </a:rPr>
              <a:t>send()</a:t>
            </a:r>
            <a:endParaRPr kumimoji="1" lang="zh-CN" altLang="en-US" sz="2400" dirty="0">
              <a:solidFill>
                <a:srgbClr val="C00000"/>
              </a:solidFill>
              <a:latin typeface="Times New Roman" panose="02020603050405020304" pitchFamily="18" charset="0"/>
            </a:endParaRPr>
          </a:p>
        </p:txBody>
      </p:sp>
      <p:sp>
        <p:nvSpPr>
          <p:cNvPr id="245765" name="Text Box 5"/>
          <p:cNvSpPr txBox="1">
            <a:spLocks noChangeArrowheads="1"/>
          </p:cNvSpPr>
          <p:nvPr/>
        </p:nvSpPr>
        <p:spPr bwMode="auto">
          <a:xfrm>
            <a:off x="683569" y="1556793"/>
            <a:ext cx="7921625" cy="3108543"/>
          </a:xfrm>
          <a:prstGeom prst="rect">
            <a:avLst/>
          </a:prstGeom>
          <a:noFill/>
          <a:ln w="9525" algn="ctr">
            <a:solidFill>
              <a:schemeClr val="tx1"/>
            </a:solidFill>
            <a:miter lim="800000"/>
          </a:ln>
        </p:spPr>
        <p:txBody>
          <a:bodyPr>
            <a:spAutoFit/>
          </a:bodyPr>
          <a:lstStyle/>
          <a:p>
            <a:pPr marL="457200" indent="-457200" eaLnBrk="1" hangingPunct="1">
              <a:lnSpc>
                <a:spcPct val="200000"/>
              </a:lnSpc>
              <a:spcBef>
                <a:spcPct val="50000"/>
              </a:spcBef>
              <a:buFontTx/>
              <a:buChar char="•"/>
            </a:pPr>
            <a:r>
              <a:rPr kumimoji="1" lang="zh-CN" altLang="en-US" sz="2800" dirty="0"/>
              <a:t>申请空白消息缓冲区；</a:t>
            </a:r>
            <a:endParaRPr kumimoji="1" lang="zh-CN" altLang="en-US" sz="2800" dirty="0"/>
          </a:p>
          <a:p>
            <a:pPr marL="457200" indent="-457200" eaLnBrk="1" hangingPunct="1">
              <a:lnSpc>
                <a:spcPct val="200000"/>
              </a:lnSpc>
              <a:spcBef>
                <a:spcPct val="50000"/>
              </a:spcBef>
              <a:buFontTx/>
              <a:buChar char="•"/>
            </a:pPr>
            <a:r>
              <a:rPr kumimoji="1" lang="zh-CN" altLang="en-US" sz="2800" dirty="0"/>
              <a:t>填写该空白消息缓冲区；</a:t>
            </a:r>
            <a:endParaRPr kumimoji="1" lang="zh-CN" altLang="en-US" sz="2800" dirty="0"/>
          </a:p>
          <a:p>
            <a:pPr marL="457200" indent="-457200" eaLnBrk="1" hangingPunct="1">
              <a:lnSpc>
                <a:spcPct val="200000"/>
              </a:lnSpc>
              <a:spcBef>
                <a:spcPct val="50000"/>
              </a:spcBef>
              <a:buFontTx/>
              <a:buChar char="•"/>
            </a:pPr>
            <a:r>
              <a:rPr kumimoji="1" lang="zh-CN" altLang="en-US" sz="2800" dirty="0"/>
              <a:t>将该消息缓冲区挂到接收进程的消息队列上。</a:t>
            </a:r>
            <a:endParaRPr kumimoji="1" lang="zh-CN" altLang="en-US" sz="2800" dirty="0"/>
          </a:p>
        </p:txBody>
      </p:sp>
      <p:sp>
        <p:nvSpPr>
          <p:cNvPr id="245766" name="Rectangle 6"/>
          <p:cNvSpPr>
            <a:spLocks noChangeArrowheads="1"/>
          </p:cNvSpPr>
          <p:nvPr/>
        </p:nvSpPr>
        <p:spPr bwMode="auto">
          <a:xfrm>
            <a:off x="-684584" y="1340769"/>
            <a:ext cx="8137525" cy="5343001"/>
          </a:xfrm>
          <a:prstGeom prst="rect">
            <a:avLst/>
          </a:prstGeom>
          <a:noFill/>
          <a:ln w="9525" algn="ctr">
            <a:noFill/>
            <a:miter lim="800000"/>
          </a:ln>
        </p:spPr>
        <p:txBody>
          <a:bodyPr>
            <a:spAutoFit/>
          </a:bodyPr>
          <a:lstStyle/>
          <a:p>
            <a:pPr>
              <a:lnSpc>
                <a:spcPct val="130000"/>
              </a:lnSpc>
              <a:spcBef>
                <a:spcPct val="0"/>
              </a:spcBef>
              <a:buFont typeface="Wingdings" panose="05000000000000000000" pitchFamily="2" charset="2"/>
              <a:buNone/>
            </a:pPr>
            <a:r>
              <a:rPr kumimoji="1" lang="en-US" altLang="zh-CN" sz="2800" dirty="0">
                <a:solidFill>
                  <a:schemeClr val="tx2"/>
                </a:solidFill>
              </a:rPr>
              <a:t>             procedure send(</a:t>
            </a:r>
            <a:r>
              <a:rPr kumimoji="1" lang="en-US" altLang="zh-CN" sz="2800" dirty="0" err="1">
                <a:solidFill>
                  <a:schemeClr val="tx2"/>
                </a:solidFill>
              </a:rPr>
              <a:t>receiver,a</a:t>
            </a:r>
            <a:r>
              <a:rPr kumimoji="1" lang="en-US" altLang="zh-CN" sz="2800" dirty="0">
                <a:solidFill>
                  <a:schemeClr val="tx2"/>
                </a:solidFill>
              </a:rPr>
              <a:t>)</a:t>
            </a:r>
            <a:endParaRPr kumimoji="1" lang="en-US" altLang="zh-CN" sz="2800" dirty="0">
              <a:solidFill>
                <a:schemeClr val="tx2"/>
              </a:solidFill>
            </a:endParaRPr>
          </a:p>
          <a:p>
            <a:pPr>
              <a:lnSpc>
                <a:spcPct val="130000"/>
              </a:lnSpc>
              <a:spcBef>
                <a:spcPct val="0"/>
              </a:spcBef>
              <a:buFont typeface="Wingdings" panose="05000000000000000000" pitchFamily="2" charset="2"/>
              <a:buNone/>
            </a:pPr>
            <a:r>
              <a:rPr kumimoji="1" lang="en-US" altLang="zh-CN" sz="2400" dirty="0">
                <a:solidFill>
                  <a:schemeClr val="tx2"/>
                </a:solidFill>
                <a:latin typeface="Times New Roman" panose="02020603050405020304" pitchFamily="18" charset="0"/>
              </a:rPr>
              <a:t>		</a:t>
            </a:r>
            <a:r>
              <a:rPr kumimoji="1" lang="en-US" altLang="zh-CN" sz="2400" dirty="0">
                <a:solidFill>
                  <a:srgbClr val="C00000"/>
                </a:solidFill>
                <a:latin typeface="Times New Roman" panose="02020603050405020304" pitchFamily="18" charset="0"/>
              </a:rPr>
              <a:t>       {    </a:t>
            </a:r>
            <a:endParaRPr kumimoji="1" lang="en-US" altLang="zh-CN" sz="2400" dirty="0">
              <a:solidFill>
                <a:srgbClr val="C00000"/>
              </a:solidFill>
              <a:latin typeface="Times New Roman" panose="02020603050405020304" pitchFamily="18" charset="0"/>
            </a:endParaRPr>
          </a:p>
          <a:p>
            <a:pPr>
              <a:lnSpc>
                <a:spcPct val="130000"/>
              </a:lnSpc>
              <a:spcBef>
                <a:spcPct val="0"/>
              </a:spcBef>
            </a:pPr>
            <a:r>
              <a:rPr kumimoji="1" lang="en-US" altLang="zh-CN" sz="2400" dirty="0">
                <a:latin typeface="Times New Roman" panose="02020603050405020304" pitchFamily="18" charset="0"/>
              </a:rPr>
              <a:t>			 </a:t>
            </a:r>
            <a:r>
              <a:rPr kumimoji="1" lang="en-US" altLang="zh-CN" sz="2400" dirty="0" err="1" smtClean="0">
                <a:latin typeface="Times New Roman" panose="02020603050405020304" pitchFamily="18" charset="0"/>
              </a:rPr>
              <a:t>getbuf</a:t>
            </a:r>
            <a:r>
              <a:rPr kumimoji="1" lang="en-US" altLang="zh-CN" sz="2400" dirty="0" smtClean="0">
                <a:latin typeface="Times New Roman" panose="02020603050405020304" pitchFamily="18" charset="0"/>
              </a:rPr>
              <a:t>(</a:t>
            </a:r>
            <a:r>
              <a:rPr kumimoji="1" lang="en-US" altLang="zh-CN" sz="2400" dirty="0" err="1" smtClean="0">
                <a:latin typeface="Times New Roman" panose="02020603050405020304" pitchFamily="18" charset="0"/>
              </a:rPr>
              <a:t>a.size,i</a:t>
            </a:r>
            <a:r>
              <a:rPr kumimoji="1" lang="en-US" altLang="zh-CN" sz="2400" dirty="0" smtClean="0">
                <a:latin typeface="Times New Roman" panose="02020603050405020304" pitchFamily="18" charset="0"/>
              </a:rPr>
              <a:t>);</a:t>
            </a:r>
            <a:endParaRPr kumimoji="1" lang="en-US" altLang="zh-CN" sz="2400" dirty="0">
              <a:latin typeface="Times New Roman" panose="02020603050405020304" pitchFamily="18" charset="0"/>
            </a:endParaRPr>
          </a:p>
          <a:p>
            <a:pPr>
              <a:lnSpc>
                <a:spcPct val="130000"/>
              </a:lnSpc>
              <a:spcBef>
                <a:spcPct val="0"/>
              </a:spcBef>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copy(</a:t>
            </a:r>
            <a:r>
              <a:rPr kumimoji="1" lang="en-US" altLang="zh-CN" sz="2400" dirty="0" err="1" smtClean="0">
                <a:latin typeface="Times New Roman" panose="02020603050405020304" pitchFamily="18" charset="0"/>
              </a:rPr>
              <a:t>i,a</a:t>
            </a:r>
            <a:r>
              <a:rPr kumimoji="1" lang="en-US" altLang="zh-CN" sz="2400" dirty="0" smtClean="0">
                <a:latin typeface="Times New Roman" panose="02020603050405020304" pitchFamily="18" charset="0"/>
              </a:rPr>
              <a:t>);</a:t>
            </a:r>
            <a:endParaRPr kumimoji="1" lang="en-US" altLang="zh-CN" sz="2400" dirty="0">
              <a:latin typeface="Times New Roman" panose="02020603050405020304" pitchFamily="18" charset="0"/>
            </a:endParaRPr>
          </a:p>
          <a:p>
            <a:pPr>
              <a:lnSpc>
                <a:spcPct val="130000"/>
              </a:lnSpc>
              <a:spcBef>
                <a:spcPct val="0"/>
              </a:spcBef>
            </a:pPr>
            <a:r>
              <a:rPr kumimoji="1" lang="en-US" altLang="zh-CN" sz="2400" dirty="0">
                <a:latin typeface="Times New Roman" panose="02020603050405020304" pitchFamily="18" charset="0"/>
              </a:rPr>
              <a:t>                                    </a:t>
            </a:r>
            <a:r>
              <a:rPr kumimoji="1" lang="en-US" altLang="zh-CN" sz="2400" dirty="0" err="1" smtClean="0">
                <a:latin typeface="Times New Roman" panose="02020603050405020304" pitchFamily="18" charset="0"/>
              </a:rPr>
              <a:t>receiver_pcb</a:t>
            </a:r>
            <a:r>
              <a:rPr kumimoji="1" lang="en-US" altLang="zh-CN" sz="2400" dirty="0" smtClean="0">
                <a:latin typeface="Times New Roman" panose="02020603050405020304" pitchFamily="18" charset="0"/>
              </a:rPr>
              <a:t>=</a:t>
            </a:r>
            <a:r>
              <a:rPr kumimoji="1" lang="en-US" altLang="zh-CN" sz="2400" dirty="0" err="1" smtClean="0">
                <a:latin typeface="Times New Roman" panose="02020603050405020304" pitchFamily="18" charset="0"/>
              </a:rPr>
              <a:t>getpcb</a:t>
            </a:r>
            <a:r>
              <a:rPr kumimoji="1" lang="en-US" altLang="zh-CN" sz="2400" dirty="0" smtClean="0">
                <a:latin typeface="Times New Roman" panose="02020603050405020304" pitchFamily="18" charset="0"/>
              </a:rPr>
              <a:t>(receiver</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a:lnSpc>
                <a:spcPct val="130000"/>
              </a:lnSpc>
              <a:spcBef>
                <a:spcPct val="0"/>
              </a:spcBef>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wait(</a:t>
            </a:r>
            <a:r>
              <a:rPr kumimoji="1" lang="en-US" altLang="zh-CN" sz="2400" dirty="0" err="1" smtClean="0">
                <a:latin typeface="Times New Roman" panose="02020603050405020304" pitchFamily="18" charset="0"/>
              </a:rPr>
              <a:t>receiver_pcb.mutex</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a:lnSpc>
                <a:spcPct val="130000"/>
              </a:lnSpc>
              <a:spcBef>
                <a:spcPct val="0"/>
              </a:spcBef>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insert(receiver_pcb.mq</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i</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a:lnSpc>
                <a:spcPct val="130000"/>
              </a:lnSpc>
              <a:spcBef>
                <a:spcPct val="0"/>
              </a:spcBef>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signal(</a:t>
            </a:r>
            <a:r>
              <a:rPr kumimoji="1" lang="en-US" altLang="zh-CN" sz="2400" dirty="0" err="1" smtClean="0">
                <a:latin typeface="Times New Roman" panose="02020603050405020304" pitchFamily="18" charset="0"/>
              </a:rPr>
              <a:t>receiver_pcb.mutex</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a:lnSpc>
                <a:spcPct val="130000"/>
              </a:lnSpc>
              <a:spcBef>
                <a:spcPct val="0"/>
              </a:spcBef>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signal(receiver_pcb.sm</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a:lnSpc>
                <a:spcPct val="130000"/>
              </a:lnSpc>
              <a:spcBef>
                <a:spcPct val="0"/>
              </a:spcBef>
            </a:pPr>
            <a:r>
              <a:rPr kumimoji="1" lang="en-US" altLang="zh-CN" sz="2400" dirty="0">
                <a:solidFill>
                  <a:schemeClr val="tx2"/>
                </a:solidFill>
                <a:latin typeface="Times New Roman" panose="02020603050405020304" pitchFamily="18" charset="0"/>
              </a:rPr>
              <a:t>                                 }</a:t>
            </a:r>
            <a:endParaRPr kumimoji="1" lang="en-US" altLang="zh-CN" sz="2400" dirty="0">
              <a:solidFill>
                <a:schemeClr val="tx2"/>
              </a:solidFill>
              <a:latin typeface="Times New Roman" panose="02020603050405020304" pitchFamily="18" charset="0"/>
            </a:endParaRPr>
          </a:p>
          <a:p>
            <a:pPr>
              <a:spcBef>
                <a:spcPct val="0"/>
              </a:spcBef>
              <a:buFont typeface="Wingdings" panose="05000000000000000000" pitchFamily="2" charset="2"/>
              <a:buNone/>
            </a:pPr>
            <a:endParaRPr kumimoji="1" lang="zh-CN" altLang="en-US" sz="2400" dirty="0">
              <a:solidFill>
                <a:schemeClr val="tx2"/>
              </a:solidFill>
              <a:latin typeface="Times New Roman" panose="02020603050405020304" pitchFamily="18" charset="0"/>
            </a:endParaRPr>
          </a:p>
        </p:txBody>
      </p:sp>
      <p:sp>
        <p:nvSpPr>
          <p:cNvPr id="245767" name="Rectangle 7"/>
          <p:cNvSpPr>
            <a:spLocks noChangeArrowheads="1"/>
          </p:cNvSpPr>
          <p:nvPr/>
        </p:nvSpPr>
        <p:spPr bwMode="auto">
          <a:xfrm>
            <a:off x="5724128" y="1772818"/>
            <a:ext cx="2880320" cy="1384995"/>
          </a:xfrm>
          <a:prstGeom prst="rect">
            <a:avLst/>
          </a:prstGeom>
          <a:solidFill>
            <a:schemeClr val="accent2">
              <a:lumMod val="60000"/>
              <a:lumOff val="40000"/>
            </a:schemeClr>
          </a:solidFill>
          <a:ln w="9525" algn="ctr">
            <a:noFill/>
            <a:miter lim="800000"/>
          </a:ln>
        </p:spPr>
        <p:txBody>
          <a:bodyPr wrap="square">
            <a:spAutoFit/>
          </a:bodyPr>
          <a:lstStyle/>
          <a:p>
            <a:pPr>
              <a:spcBef>
                <a:spcPct val="0"/>
              </a:spcBef>
              <a:buFont typeface="Wingdings" panose="05000000000000000000" pitchFamily="2" charset="2"/>
              <a:buNone/>
            </a:pPr>
            <a:r>
              <a:rPr kumimoji="1" lang="en-US" altLang="zh-CN" sz="2400" dirty="0">
                <a:solidFill>
                  <a:schemeClr val="accent1"/>
                </a:solidFill>
                <a:latin typeface="Times New Roman" panose="02020603050405020304" pitchFamily="18" charset="0"/>
              </a:rPr>
              <a:t>  </a:t>
            </a:r>
            <a:r>
              <a:rPr kumimoji="1" lang="en-US" altLang="zh-CN" dirty="0" smtClean="0">
                <a:solidFill>
                  <a:schemeClr val="accent1"/>
                </a:solidFill>
                <a:latin typeface="Times New Roman" panose="02020603050405020304" pitchFamily="18" charset="0"/>
              </a:rPr>
              <a:t>wait(</a:t>
            </a:r>
            <a:r>
              <a:rPr kumimoji="1" lang="en-US" altLang="zh-CN" dirty="0" err="1" smtClean="0">
                <a:solidFill>
                  <a:schemeClr val="accent1"/>
                </a:solidFill>
                <a:latin typeface="Times New Roman" panose="02020603050405020304" pitchFamily="18" charset="0"/>
              </a:rPr>
              <a:t>freebuf_sm</a:t>
            </a:r>
            <a:r>
              <a:rPr kumimoji="1" lang="en-US" altLang="zh-CN" dirty="0">
                <a:solidFill>
                  <a:schemeClr val="accent1"/>
                </a:solidFill>
                <a:latin typeface="Times New Roman" panose="02020603050405020304" pitchFamily="18" charset="0"/>
              </a:rPr>
              <a:t>);</a:t>
            </a:r>
            <a:endParaRPr kumimoji="1" lang="en-US" altLang="zh-CN" dirty="0">
              <a:solidFill>
                <a:schemeClr val="accent1"/>
              </a:solidFill>
              <a:latin typeface="Times New Roman" panose="02020603050405020304" pitchFamily="18" charset="0"/>
            </a:endParaRPr>
          </a:p>
          <a:p>
            <a:pPr>
              <a:spcBef>
                <a:spcPct val="0"/>
              </a:spcBef>
              <a:buFont typeface="Wingdings" panose="05000000000000000000" pitchFamily="2" charset="2"/>
              <a:buNone/>
            </a:pPr>
            <a:r>
              <a:rPr kumimoji="1" lang="en-US" altLang="zh-CN" dirty="0">
                <a:solidFill>
                  <a:schemeClr val="accent1"/>
                </a:solidFill>
                <a:latin typeface="Times New Roman" panose="02020603050405020304" pitchFamily="18" charset="0"/>
              </a:rPr>
              <a:t>  </a:t>
            </a:r>
            <a:r>
              <a:rPr kumimoji="1" lang="en-US" altLang="zh-CN" dirty="0" smtClean="0">
                <a:solidFill>
                  <a:schemeClr val="accent1"/>
                </a:solidFill>
                <a:latin typeface="Times New Roman" panose="02020603050405020304" pitchFamily="18" charset="0"/>
              </a:rPr>
              <a:t>wait(</a:t>
            </a:r>
            <a:r>
              <a:rPr kumimoji="1" lang="en-US" altLang="zh-CN" dirty="0" err="1" smtClean="0">
                <a:solidFill>
                  <a:schemeClr val="accent1"/>
                </a:solidFill>
                <a:latin typeface="Times New Roman" panose="02020603050405020304" pitchFamily="18" charset="0"/>
              </a:rPr>
              <a:t>freebuf_mutex</a:t>
            </a:r>
            <a:r>
              <a:rPr kumimoji="1" lang="en-US" altLang="zh-CN" dirty="0">
                <a:solidFill>
                  <a:schemeClr val="accent1"/>
                </a:solidFill>
                <a:latin typeface="Times New Roman" panose="02020603050405020304" pitchFamily="18" charset="0"/>
              </a:rPr>
              <a:t>);</a:t>
            </a:r>
            <a:endParaRPr kumimoji="1" lang="en-US" altLang="zh-CN" dirty="0">
              <a:solidFill>
                <a:schemeClr val="accent1"/>
              </a:solidFill>
              <a:latin typeface="Times New Roman" panose="02020603050405020304" pitchFamily="18" charset="0"/>
            </a:endParaRPr>
          </a:p>
          <a:p>
            <a:pPr>
              <a:spcBef>
                <a:spcPct val="0"/>
              </a:spcBef>
            </a:pPr>
            <a:r>
              <a:rPr kumimoji="1" lang="en-US" altLang="zh-CN" dirty="0">
                <a:latin typeface="Times New Roman" panose="02020603050405020304" pitchFamily="18" charset="0"/>
              </a:rPr>
              <a:t>      get a </a:t>
            </a:r>
            <a:r>
              <a:rPr kumimoji="1" lang="en-US" altLang="zh-CN" dirty="0" err="1" smtClean="0">
                <a:latin typeface="Times New Roman" panose="02020603050405020304" pitchFamily="18" charset="0"/>
              </a:rPr>
              <a:t>freebuf</a:t>
            </a:r>
            <a:r>
              <a:rPr kumimoji="1" lang="en-US" altLang="zh-CN" dirty="0" smtClean="0">
                <a:latin typeface="Times New Roman" panose="02020603050405020304" pitchFamily="18" charset="0"/>
              </a:rPr>
              <a:t>      </a:t>
            </a:r>
            <a:r>
              <a:rPr kumimoji="1" lang="en-US" altLang="zh-CN" dirty="0" smtClean="0">
                <a:solidFill>
                  <a:srgbClr val="3333CC"/>
                </a:solidFill>
                <a:latin typeface="Times New Roman" panose="02020603050405020304" pitchFamily="18" charset="0"/>
              </a:rPr>
              <a:t>signal(</a:t>
            </a:r>
            <a:r>
              <a:rPr kumimoji="1" lang="en-US" altLang="zh-CN" dirty="0" err="1" smtClean="0">
                <a:solidFill>
                  <a:srgbClr val="3333CC"/>
                </a:solidFill>
                <a:latin typeface="Times New Roman" panose="02020603050405020304" pitchFamily="18" charset="0"/>
              </a:rPr>
              <a:t>freebuf_mutex</a:t>
            </a:r>
            <a:r>
              <a:rPr kumimoji="1" lang="en-US" altLang="zh-CN" dirty="0">
                <a:solidFill>
                  <a:srgbClr val="3333CC"/>
                </a:solidFill>
                <a:latin typeface="Times New Roman" panose="02020603050405020304" pitchFamily="18" charset="0"/>
              </a:rPr>
              <a:t>);</a:t>
            </a:r>
            <a:endParaRPr kumimoji="1" lang="en-US" altLang="zh-CN" dirty="0">
              <a:solidFill>
                <a:srgbClr val="3333CC"/>
              </a:solidFill>
              <a:latin typeface="Times New Roman" panose="02020603050405020304" pitchFamily="18" charset="0"/>
            </a:endParaRPr>
          </a:p>
        </p:txBody>
      </p:sp>
      <p:sp>
        <p:nvSpPr>
          <p:cNvPr id="245769" name="Line 9"/>
          <p:cNvSpPr>
            <a:spLocks noChangeShapeType="1"/>
          </p:cNvSpPr>
          <p:nvPr/>
        </p:nvSpPr>
        <p:spPr bwMode="auto">
          <a:xfrm flipV="1">
            <a:off x="4355976" y="2708919"/>
            <a:ext cx="1368152" cy="0"/>
          </a:xfrm>
          <a:prstGeom prst="line">
            <a:avLst/>
          </a:prstGeom>
          <a:noFill/>
          <a:ln w="28575">
            <a:solidFill>
              <a:srgbClr val="FF6600"/>
            </a:solidFill>
            <a:round/>
            <a:tailEnd type="triangle" w="med" len="med"/>
          </a:ln>
        </p:spPr>
        <p:txBody>
          <a:bodyPr wrap="square">
            <a:spAutoFit/>
          </a:bodyPr>
          <a:lstStyle/>
          <a:p>
            <a:endParaRPr lang="zh-CN" altLang="en-US"/>
          </a:p>
        </p:txBody>
      </p:sp>
      <p:sp>
        <p:nvSpPr>
          <p:cNvPr id="9" name="Rectangle 4"/>
          <p:cNvSpPr>
            <a:spLocks noChangeArrowheads="1"/>
          </p:cNvSpPr>
          <p:nvPr/>
        </p:nvSpPr>
        <p:spPr bwMode="auto">
          <a:xfrm>
            <a:off x="2339754" y="44624"/>
            <a:ext cx="5472607" cy="576064"/>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3.6.2 </a:t>
            </a:r>
            <a:r>
              <a:rPr lang="zh-CN" altLang="en-US" sz="3200" dirty="0" smtClean="0">
                <a:solidFill>
                  <a:srgbClr val="0000FF"/>
                </a:solidFill>
                <a:ea typeface="仿宋" panose="02010609060101010101" charset="-122"/>
              </a:rPr>
              <a:t>消息缓冲队列通信机制</a:t>
            </a:r>
            <a:endParaRPr lang="en-US" altLang="zh-CN" sz="3200" dirty="0">
              <a:solidFill>
                <a:srgbClr val="0000FF"/>
              </a:solidFill>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765"/>
                                        </p:tgtEl>
                                        <p:attrNameLst>
                                          <p:attrName>style.visibility</p:attrName>
                                        </p:attrNameLst>
                                      </p:cBhvr>
                                      <p:to>
                                        <p:strVal val="visible"/>
                                      </p:to>
                                    </p:set>
                                    <p:animEffect transition="in" filter="box(in)">
                                      <p:cBhvr>
                                        <p:cTn id="7" dur="500"/>
                                        <p:tgtEl>
                                          <p:spTgt spid="24576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245765"/>
                                        </p:tgtEl>
                                      </p:cBhvr>
                                    </p:animEffect>
                                    <p:set>
                                      <p:cBhvr>
                                        <p:cTn id="12" dur="1" fill="hold">
                                          <p:stCondLst>
                                            <p:cond delay="499"/>
                                          </p:stCondLst>
                                        </p:cTn>
                                        <p:tgtEl>
                                          <p:spTgt spid="24576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45766"/>
                                        </p:tgtEl>
                                        <p:attrNameLst>
                                          <p:attrName>style.visibility</p:attrName>
                                        </p:attrNameLst>
                                      </p:cBhvr>
                                      <p:to>
                                        <p:strVal val="visible"/>
                                      </p:to>
                                    </p:set>
                                    <p:animEffect transition="in" filter="box(in)">
                                      <p:cBhvr>
                                        <p:cTn id="17" dur="500"/>
                                        <p:tgtEl>
                                          <p:spTgt spid="24576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45767"/>
                                        </p:tgtEl>
                                        <p:attrNameLst>
                                          <p:attrName>style.visibility</p:attrName>
                                        </p:attrNameLst>
                                      </p:cBhvr>
                                      <p:to>
                                        <p:strVal val="visible"/>
                                      </p:to>
                                    </p:set>
                                    <p:animEffect transition="in" filter="box(in)">
                                      <p:cBhvr>
                                        <p:cTn id="22" dur="500"/>
                                        <p:tgtEl>
                                          <p:spTgt spid="245767"/>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45769"/>
                                        </p:tgtEl>
                                        <p:attrNameLst>
                                          <p:attrName>style.visibility</p:attrName>
                                        </p:attrNameLst>
                                      </p:cBhvr>
                                      <p:to>
                                        <p:strVal val="visible"/>
                                      </p:to>
                                    </p:set>
                                    <p:animEffect transition="in" filter="box(in)">
                                      <p:cBhvr>
                                        <p:cTn id="25" dur="500"/>
                                        <p:tgtEl>
                                          <p:spTgt spid="245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animBg="1"/>
      <p:bldP spid="245765" grpId="1" animBg="1"/>
      <p:bldP spid="245766" grpId="0"/>
      <p:bldP spid="245767" grpId="0" animBg="1"/>
      <p:bldP spid="245769"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3"/>
          <p:cNvSpPr txBox="1">
            <a:spLocks noChangeArrowheads="1"/>
          </p:cNvSpPr>
          <p:nvPr/>
        </p:nvSpPr>
        <p:spPr bwMode="auto">
          <a:xfrm>
            <a:off x="755650" y="1341439"/>
            <a:ext cx="7129463" cy="369332"/>
          </a:xfrm>
          <a:prstGeom prst="rect">
            <a:avLst/>
          </a:prstGeom>
          <a:noFill/>
          <a:ln w="9525" algn="ctr">
            <a:noFill/>
            <a:miter lim="800000"/>
          </a:ln>
        </p:spPr>
        <p:txBody>
          <a:bodyPr>
            <a:spAutoFit/>
          </a:bodyPr>
          <a:lstStyle/>
          <a:p>
            <a:pPr algn="ctr">
              <a:spcBef>
                <a:spcPct val="50000"/>
              </a:spcBef>
            </a:pPr>
            <a:endParaRPr lang="zh-CN" altLang="en-US" sz="1800" b="0"/>
          </a:p>
        </p:txBody>
      </p:sp>
      <p:sp>
        <p:nvSpPr>
          <p:cNvPr id="231429" name="Rectangle 5"/>
          <p:cNvSpPr>
            <a:spLocks noChangeArrowheads="1"/>
          </p:cNvSpPr>
          <p:nvPr/>
        </p:nvSpPr>
        <p:spPr bwMode="auto">
          <a:xfrm>
            <a:off x="323530" y="1412776"/>
            <a:ext cx="7381701" cy="4548938"/>
          </a:xfrm>
          <a:prstGeom prst="rect">
            <a:avLst/>
          </a:prstGeom>
          <a:noFill/>
          <a:ln w="9525" algn="ctr">
            <a:noFill/>
            <a:miter lim="800000"/>
          </a:ln>
        </p:spPr>
        <p:txBody>
          <a:bodyPr wrap="square">
            <a:spAutoFit/>
          </a:bodyPr>
          <a:lstStyle/>
          <a:p>
            <a:pPr>
              <a:spcBef>
                <a:spcPct val="0"/>
              </a:spcBef>
              <a:buFont typeface="Wingdings" panose="05000000000000000000" pitchFamily="2" charset="2"/>
              <a:buNone/>
            </a:pPr>
            <a:r>
              <a:rPr kumimoji="1" lang="en-US" altLang="zh-CN" sz="3200" dirty="0">
                <a:solidFill>
                  <a:schemeClr val="tx2"/>
                </a:solidFill>
              </a:rPr>
              <a:t>        procedure receive(b</a:t>
            </a:r>
            <a:r>
              <a:rPr kumimoji="1" lang="en-US" altLang="zh-CN" sz="3200" dirty="0" smtClean="0">
                <a:solidFill>
                  <a:schemeClr val="tx2"/>
                </a:solidFill>
              </a:rPr>
              <a:t>)</a:t>
            </a:r>
            <a:endParaRPr kumimoji="1" lang="en-US" altLang="zh-CN" sz="3200" dirty="0" smtClean="0">
              <a:solidFill>
                <a:schemeClr val="tx2"/>
              </a:solidFill>
            </a:endParaRPr>
          </a:p>
          <a:p>
            <a:pPr>
              <a:spcBef>
                <a:spcPct val="0"/>
              </a:spcBef>
              <a:buFont typeface="Wingdings" panose="05000000000000000000" pitchFamily="2" charset="2"/>
              <a:buNone/>
            </a:pPr>
            <a:r>
              <a:rPr kumimoji="1" lang="en-US" altLang="zh-CN" sz="3200" dirty="0" smtClean="0">
                <a:solidFill>
                  <a:schemeClr val="tx2"/>
                </a:solidFill>
                <a:latin typeface="Times New Roman" panose="02020603050405020304" pitchFamily="18" charset="0"/>
              </a:rPr>
              <a:t>        </a:t>
            </a:r>
            <a:r>
              <a:rPr kumimoji="1" lang="en-US" altLang="zh-CN" sz="2400" dirty="0" smtClean="0">
                <a:solidFill>
                  <a:schemeClr val="tx2"/>
                </a:solidFill>
                <a:latin typeface="Times New Roman" panose="02020603050405020304" pitchFamily="18" charset="0"/>
              </a:rPr>
              <a:t> </a:t>
            </a:r>
            <a:r>
              <a:rPr kumimoji="1" lang="en-US" altLang="zh-CN" sz="2400" dirty="0">
                <a:solidFill>
                  <a:schemeClr val="tx2"/>
                </a:solidFill>
                <a:latin typeface="Times New Roman" panose="02020603050405020304" pitchFamily="18" charset="0"/>
              </a:rPr>
              <a:t>{    </a:t>
            </a:r>
            <a:endParaRPr kumimoji="1" lang="en-US" altLang="zh-CN" sz="2400" dirty="0">
              <a:solidFill>
                <a:schemeClr val="tx2"/>
              </a:solidFill>
              <a:latin typeface="Times New Roman" panose="02020603050405020304" pitchFamily="18" charset="0"/>
            </a:endParaRPr>
          </a:p>
          <a:p>
            <a:r>
              <a:rPr kumimoji="1" lang="en-US" altLang="zh-CN" sz="2400" dirty="0">
                <a:solidFill>
                  <a:schemeClr val="tx2"/>
                </a:solidFill>
                <a:latin typeface="Times New Roman" panose="02020603050405020304" pitchFamily="18" charset="0"/>
              </a:rPr>
              <a:t>	 </a:t>
            </a:r>
            <a:r>
              <a:rPr kumimoji="1" lang="en-US" altLang="zh-CN" sz="2400" dirty="0" smtClean="0">
                <a:solidFill>
                  <a:schemeClr val="tx2"/>
                </a:solidFill>
                <a:latin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wait(receiver_pcb.sm)</a:t>
            </a:r>
            <a:endParaRPr lang="zh-CN"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wait(</a:t>
            </a:r>
            <a:r>
              <a:rPr lang="en-US" altLang="zh-CN" sz="2400" dirty="0" err="1" smtClean="0">
                <a:latin typeface="Times New Roman" panose="02020603050405020304" pitchFamily="18" charset="0"/>
                <a:cs typeface="Times New Roman" panose="02020603050405020304" pitchFamily="18" charset="0"/>
              </a:rPr>
              <a:t>receiver_pcb.mutex</a:t>
            </a:r>
            <a:r>
              <a:rPr lang="en-US" altLang="zh-CN" sz="2400" dirty="0" smtClean="0">
                <a:latin typeface="Times New Roman" panose="02020603050405020304" pitchFamily="18" charset="0"/>
                <a:cs typeface="Times New Roman" panose="02020603050405020304" pitchFamily="18" charset="0"/>
              </a:rPr>
              <a:t>);</a:t>
            </a:r>
            <a:endParaRPr lang="zh-CN"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remove(</a:t>
            </a:r>
            <a:r>
              <a:rPr lang="en-US" altLang="zh-CN" sz="2400" dirty="0" err="1" smtClean="0">
                <a:latin typeface="Times New Roman" panose="02020603050405020304" pitchFamily="18" charset="0"/>
                <a:cs typeface="Times New Roman" panose="02020603050405020304" pitchFamily="18" charset="0"/>
              </a:rPr>
              <a:t>receiver_pcb.mq,j</a:t>
            </a:r>
            <a:r>
              <a:rPr lang="en-US" altLang="zh-CN" sz="2400" dirty="0" smtClean="0">
                <a:latin typeface="Times New Roman" panose="02020603050405020304" pitchFamily="18" charset="0"/>
                <a:cs typeface="Times New Roman" panose="02020603050405020304" pitchFamily="18" charset="0"/>
              </a:rPr>
              <a:t>)</a:t>
            </a:r>
            <a:endParaRPr lang="zh-CN"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signal(</a:t>
            </a:r>
            <a:r>
              <a:rPr lang="en-US" altLang="zh-CN" sz="2400" dirty="0" err="1" smtClean="0">
                <a:latin typeface="Times New Roman" panose="02020603050405020304" pitchFamily="18" charset="0"/>
                <a:cs typeface="Times New Roman" panose="02020603050405020304" pitchFamily="18" charset="0"/>
              </a:rPr>
              <a:t>receiver_pcb.mutex</a:t>
            </a:r>
            <a:r>
              <a:rPr lang="en-US" altLang="zh-CN" sz="2400" dirty="0" smtClean="0">
                <a:latin typeface="Times New Roman" panose="02020603050405020304" pitchFamily="18" charset="0"/>
                <a:cs typeface="Times New Roman" panose="02020603050405020304" pitchFamily="18" charset="0"/>
              </a:rPr>
              <a:t>);</a:t>
            </a:r>
            <a:endParaRPr lang="zh-CN"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copy(b, j);</a:t>
            </a:r>
            <a:endParaRPr lang="zh-CN"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releasebuf</a:t>
            </a:r>
            <a:r>
              <a:rPr lang="en-US" altLang="zh-CN" sz="2400" dirty="0" smtClean="0">
                <a:latin typeface="Times New Roman" panose="02020603050405020304" pitchFamily="18" charset="0"/>
                <a:cs typeface="Times New Roman" panose="02020603050405020304" pitchFamily="18" charset="0"/>
              </a:rPr>
              <a:t>(j);</a:t>
            </a:r>
            <a:r>
              <a:rPr kumimoji="1" lang="en-US" altLang="zh-CN" sz="2400" dirty="0" smtClean="0">
                <a:solidFill>
                  <a:schemeClr val="tx2"/>
                </a:solidFill>
                <a:latin typeface="Times New Roman" panose="02020603050405020304" pitchFamily="18" charset="0"/>
                <a:cs typeface="Times New Roman" panose="02020603050405020304" pitchFamily="18" charset="0"/>
              </a:rPr>
              <a:t>   </a:t>
            </a:r>
            <a:endParaRPr kumimoji="1" lang="en-US" altLang="zh-CN" sz="2400" dirty="0" smtClean="0">
              <a:solidFill>
                <a:schemeClr val="tx2"/>
              </a:solidFill>
              <a:latin typeface="Times New Roman" panose="02020603050405020304" pitchFamily="18" charset="0"/>
              <a:cs typeface="Times New Roman" panose="02020603050405020304" pitchFamily="18" charset="0"/>
            </a:endParaRPr>
          </a:p>
          <a:p>
            <a:r>
              <a:rPr kumimoji="1" lang="en-US" altLang="zh-CN" sz="2400" dirty="0" smtClean="0">
                <a:solidFill>
                  <a:schemeClr val="tx2"/>
                </a:solidFill>
                <a:latin typeface="Times New Roman" panose="02020603050405020304" pitchFamily="18" charset="0"/>
                <a:cs typeface="Times New Roman" panose="02020603050405020304" pitchFamily="18" charset="0"/>
              </a:rPr>
              <a:t>            </a:t>
            </a:r>
            <a:r>
              <a:rPr kumimoji="1" lang="en-US" altLang="zh-CN" sz="2400" dirty="0">
                <a:solidFill>
                  <a:schemeClr val="tx2"/>
                </a:solidFill>
                <a:latin typeface="Times New Roman" panose="02020603050405020304" pitchFamily="18" charset="0"/>
                <a:cs typeface="Times New Roman" panose="02020603050405020304" pitchFamily="18" charset="0"/>
              </a:rPr>
              <a:t>}</a:t>
            </a:r>
            <a:endParaRPr kumimoji="1" lang="en-US" altLang="zh-CN" sz="2400" dirty="0">
              <a:solidFill>
                <a:schemeClr val="tx2"/>
              </a:solidFill>
              <a:latin typeface="Times New Roman" panose="02020603050405020304" pitchFamily="18" charset="0"/>
              <a:cs typeface="Times New Roman" panose="02020603050405020304" pitchFamily="18" charset="0"/>
            </a:endParaRPr>
          </a:p>
          <a:p>
            <a:pPr>
              <a:spcBef>
                <a:spcPct val="0"/>
              </a:spcBef>
              <a:buFont typeface="Wingdings" panose="05000000000000000000" pitchFamily="2" charset="2"/>
              <a:buNone/>
            </a:pPr>
            <a:endParaRPr kumimoji="1" lang="zh-CN" altLang="en-US" sz="2400" dirty="0">
              <a:solidFill>
                <a:schemeClr val="tx2"/>
              </a:solidFill>
              <a:latin typeface="Times New Roman" panose="02020603050405020304" pitchFamily="18" charset="0"/>
            </a:endParaRPr>
          </a:p>
        </p:txBody>
      </p:sp>
      <p:sp>
        <p:nvSpPr>
          <p:cNvPr id="231430" name="Text Box 6"/>
          <p:cNvSpPr txBox="1">
            <a:spLocks noChangeArrowheads="1"/>
          </p:cNvSpPr>
          <p:nvPr/>
        </p:nvSpPr>
        <p:spPr bwMode="auto">
          <a:xfrm>
            <a:off x="395536" y="1556792"/>
            <a:ext cx="8208714" cy="3108543"/>
          </a:xfrm>
          <a:prstGeom prst="rect">
            <a:avLst/>
          </a:prstGeom>
          <a:noFill/>
          <a:ln w="9525" algn="ctr">
            <a:solidFill>
              <a:schemeClr val="tx1"/>
            </a:solidFill>
            <a:miter lim="800000"/>
          </a:ln>
        </p:spPr>
        <p:txBody>
          <a:bodyPr wrap="square">
            <a:spAutoFit/>
          </a:bodyPr>
          <a:lstStyle/>
          <a:p>
            <a:pPr marL="457200" indent="-457200" eaLnBrk="1" hangingPunct="1">
              <a:lnSpc>
                <a:spcPct val="200000"/>
              </a:lnSpc>
              <a:spcBef>
                <a:spcPct val="50000"/>
              </a:spcBef>
              <a:buFontTx/>
              <a:buChar char="•"/>
            </a:pPr>
            <a:r>
              <a:rPr kumimoji="1" lang="zh-CN" altLang="en-US" sz="2800" dirty="0"/>
              <a:t>从接收队列中取下一个消息缓冲区；</a:t>
            </a:r>
            <a:endParaRPr kumimoji="1" lang="zh-CN" altLang="en-US" sz="2800" dirty="0"/>
          </a:p>
          <a:p>
            <a:pPr marL="457200" indent="-457200" eaLnBrk="1" hangingPunct="1">
              <a:lnSpc>
                <a:spcPct val="200000"/>
              </a:lnSpc>
              <a:spcBef>
                <a:spcPct val="50000"/>
              </a:spcBef>
              <a:buFontTx/>
              <a:buChar char="•"/>
            </a:pPr>
            <a:r>
              <a:rPr kumimoji="1" lang="zh-CN" altLang="en-US" sz="2800" dirty="0"/>
              <a:t>将该消息缓冲区内容复制到接收区中；</a:t>
            </a:r>
            <a:endParaRPr kumimoji="1" lang="zh-CN" altLang="en-US" sz="2800" dirty="0"/>
          </a:p>
          <a:p>
            <a:pPr marL="457200" indent="-457200" eaLnBrk="1" hangingPunct="1">
              <a:lnSpc>
                <a:spcPct val="200000"/>
              </a:lnSpc>
              <a:spcBef>
                <a:spcPct val="50000"/>
              </a:spcBef>
              <a:buFontTx/>
              <a:buChar char="•"/>
            </a:pPr>
            <a:r>
              <a:rPr kumimoji="1" lang="zh-CN" altLang="en-US" sz="2800" dirty="0"/>
              <a:t>将该消息缓冲区清空后挂到空白消息缓冲队列上。</a:t>
            </a:r>
            <a:endParaRPr kumimoji="1" lang="zh-CN" altLang="en-US" sz="2800" dirty="0"/>
          </a:p>
        </p:txBody>
      </p:sp>
      <p:sp>
        <p:nvSpPr>
          <p:cNvPr id="231431" name="Rectangle 7"/>
          <p:cNvSpPr>
            <a:spLocks noChangeArrowheads="1"/>
          </p:cNvSpPr>
          <p:nvPr/>
        </p:nvSpPr>
        <p:spPr bwMode="auto">
          <a:xfrm>
            <a:off x="5005338" y="4756745"/>
            <a:ext cx="3527102" cy="1569660"/>
          </a:xfrm>
          <a:prstGeom prst="rect">
            <a:avLst/>
          </a:prstGeom>
          <a:solidFill>
            <a:schemeClr val="accent6">
              <a:lumMod val="60000"/>
              <a:lumOff val="40000"/>
            </a:schemeClr>
          </a:solidFill>
          <a:ln w="9525" algn="ctr">
            <a:noFill/>
            <a:miter lim="800000"/>
          </a:ln>
        </p:spPr>
        <p:txBody>
          <a:bodyPr wrap="square">
            <a:spAutoFit/>
          </a:bodyPr>
          <a:lstStyle/>
          <a:p>
            <a:pPr>
              <a:spcBef>
                <a:spcPct val="0"/>
              </a:spcBef>
              <a:buFont typeface="Wingdings" panose="05000000000000000000" pitchFamily="2" charset="2"/>
              <a:buNone/>
            </a:pPr>
            <a:r>
              <a:rPr kumimoji="1" lang="en-US" altLang="zh-CN" sz="2400" dirty="0" smtClean="0">
                <a:solidFill>
                  <a:schemeClr val="accent1"/>
                </a:solidFill>
                <a:latin typeface="Times New Roman" panose="02020603050405020304" pitchFamily="18" charset="0"/>
              </a:rPr>
              <a:t>wait(</a:t>
            </a:r>
            <a:r>
              <a:rPr kumimoji="1" lang="en-US" altLang="zh-CN" sz="2400" dirty="0" err="1" smtClean="0">
                <a:solidFill>
                  <a:schemeClr val="accent1"/>
                </a:solidFill>
                <a:latin typeface="Times New Roman" panose="02020603050405020304" pitchFamily="18" charset="0"/>
              </a:rPr>
              <a:t>freebuf_mutex</a:t>
            </a:r>
            <a:r>
              <a:rPr kumimoji="1" lang="en-US" altLang="zh-CN" sz="2400" dirty="0">
                <a:solidFill>
                  <a:schemeClr val="accent1"/>
                </a:solidFill>
                <a:latin typeface="Times New Roman" panose="02020603050405020304" pitchFamily="18" charset="0"/>
              </a:rPr>
              <a:t>);</a:t>
            </a:r>
            <a:endParaRPr kumimoji="1" lang="en-US" altLang="zh-CN" sz="2400" dirty="0">
              <a:solidFill>
                <a:schemeClr val="accent1"/>
              </a:solidFill>
              <a:latin typeface="Times New Roman" panose="02020603050405020304" pitchFamily="18" charset="0"/>
            </a:endParaRPr>
          </a:p>
          <a:p>
            <a:pPr>
              <a:spcBef>
                <a:spcPct val="0"/>
              </a:spcBef>
            </a:pPr>
            <a:r>
              <a:rPr kumimoji="1" lang="en-US" altLang="zh-CN" sz="2400" dirty="0">
                <a:latin typeface="Times New Roman" panose="02020603050405020304" pitchFamily="18" charset="0"/>
              </a:rPr>
              <a:t>      put a </a:t>
            </a:r>
            <a:r>
              <a:rPr kumimoji="1" lang="en-US" altLang="zh-CN" sz="2400" dirty="0" err="1" smtClean="0">
                <a:latin typeface="Times New Roman" panose="02020603050405020304" pitchFamily="18" charset="0"/>
              </a:rPr>
              <a:t>freebuf</a:t>
            </a:r>
            <a:r>
              <a:rPr kumimoji="1" lang="en-US" altLang="zh-CN" sz="2400" dirty="0" smtClean="0">
                <a:latin typeface="Times New Roman" panose="02020603050405020304" pitchFamily="18" charset="0"/>
              </a:rPr>
              <a:t>  </a:t>
            </a:r>
            <a:r>
              <a:rPr kumimoji="1" lang="en-US" altLang="zh-CN" sz="2400" dirty="0" smtClean="0">
                <a:solidFill>
                  <a:srgbClr val="3333CC"/>
                </a:solidFill>
                <a:latin typeface="Times New Roman" panose="02020603050405020304" pitchFamily="18" charset="0"/>
              </a:rPr>
              <a:t>signal(</a:t>
            </a:r>
            <a:r>
              <a:rPr kumimoji="1" lang="en-US" altLang="zh-CN" sz="2400" dirty="0" err="1" smtClean="0">
                <a:solidFill>
                  <a:srgbClr val="3333CC"/>
                </a:solidFill>
                <a:latin typeface="Times New Roman" panose="02020603050405020304" pitchFamily="18" charset="0"/>
              </a:rPr>
              <a:t>freebuf_mutex</a:t>
            </a:r>
            <a:r>
              <a:rPr kumimoji="1" lang="en-US" altLang="zh-CN" sz="2400" dirty="0">
                <a:solidFill>
                  <a:srgbClr val="3333CC"/>
                </a:solidFill>
                <a:latin typeface="Times New Roman" panose="02020603050405020304" pitchFamily="18" charset="0"/>
              </a:rPr>
              <a:t>);</a:t>
            </a:r>
            <a:endParaRPr kumimoji="1" lang="en-US" altLang="zh-CN" sz="2400" dirty="0">
              <a:solidFill>
                <a:srgbClr val="3333CC"/>
              </a:solidFill>
              <a:latin typeface="Times New Roman" panose="02020603050405020304" pitchFamily="18" charset="0"/>
            </a:endParaRPr>
          </a:p>
          <a:p>
            <a:pPr>
              <a:spcBef>
                <a:spcPct val="0"/>
              </a:spcBef>
            </a:pPr>
            <a:r>
              <a:rPr kumimoji="1" lang="en-US" altLang="zh-CN" sz="2400" dirty="0" smtClean="0">
                <a:solidFill>
                  <a:srgbClr val="3333CC"/>
                </a:solidFill>
                <a:latin typeface="Times New Roman" panose="02020603050405020304" pitchFamily="18" charset="0"/>
              </a:rPr>
              <a:t>signal(</a:t>
            </a:r>
            <a:r>
              <a:rPr kumimoji="1" lang="en-US" altLang="zh-CN" sz="2400" dirty="0" err="1" smtClean="0">
                <a:solidFill>
                  <a:srgbClr val="3333CC"/>
                </a:solidFill>
                <a:latin typeface="Times New Roman" panose="02020603050405020304" pitchFamily="18" charset="0"/>
              </a:rPr>
              <a:t>freebuf_sm</a:t>
            </a:r>
            <a:r>
              <a:rPr kumimoji="1" lang="en-US" altLang="zh-CN" sz="2400" dirty="0">
                <a:solidFill>
                  <a:srgbClr val="3333CC"/>
                </a:solidFill>
                <a:latin typeface="Times New Roman" panose="02020603050405020304" pitchFamily="18" charset="0"/>
              </a:rPr>
              <a:t>);</a:t>
            </a:r>
            <a:endParaRPr kumimoji="1" lang="en-US" altLang="zh-CN" sz="2400" dirty="0">
              <a:solidFill>
                <a:srgbClr val="3333CC"/>
              </a:solidFill>
              <a:latin typeface="Times New Roman" panose="02020603050405020304" pitchFamily="18" charset="0"/>
            </a:endParaRPr>
          </a:p>
        </p:txBody>
      </p:sp>
      <p:sp>
        <p:nvSpPr>
          <p:cNvPr id="231433" name="Line 9"/>
          <p:cNvSpPr>
            <a:spLocks noChangeShapeType="1"/>
          </p:cNvSpPr>
          <p:nvPr/>
        </p:nvSpPr>
        <p:spPr bwMode="auto">
          <a:xfrm flipV="1">
            <a:off x="3491881" y="4941168"/>
            <a:ext cx="1512168" cy="0"/>
          </a:xfrm>
          <a:prstGeom prst="line">
            <a:avLst/>
          </a:prstGeom>
          <a:noFill/>
          <a:ln w="28575">
            <a:solidFill>
              <a:srgbClr val="FF6600"/>
            </a:solidFill>
            <a:round/>
            <a:tailEnd type="triangle" w="med" len="med"/>
          </a:ln>
        </p:spPr>
        <p:txBody>
          <a:bodyPr wrap="square">
            <a:spAutoFit/>
          </a:bodyPr>
          <a:lstStyle/>
          <a:p>
            <a:endParaRPr lang="zh-CN" altLang="en-US"/>
          </a:p>
        </p:txBody>
      </p:sp>
      <p:sp>
        <p:nvSpPr>
          <p:cNvPr id="10" name="Rectangle 4"/>
          <p:cNvSpPr>
            <a:spLocks noChangeArrowheads="1"/>
          </p:cNvSpPr>
          <p:nvPr/>
        </p:nvSpPr>
        <p:spPr bwMode="auto">
          <a:xfrm>
            <a:off x="467867" y="692696"/>
            <a:ext cx="4176141" cy="523220"/>
          </a:xfrm>
          <a:prstGeom prst="rect">
            <a:avLst/>
          </a:prstGeom>
          <a:noFill/>
          <a:ln w="9525" algn="ctr">
            <a:noFill/>
            <a:miter lim="800000"/>
          </a:ln>
        </p:spPr>
        <p:txBody>
          <a:bodyPr wrap="square">
            <a:spAutoFit/>
          </a:bodyPr>
          <a:lstStyle/>
          <a:p>
            <a:pPr>
              <a:spcBef>
                <a:spcPct val="0"/>
              </a:spcBef>
            </a:pPr>
            <a:r>
              <a:rPr kumimoji="1" lang="en-US" altLang="zh-CN" sz="2800" dirty="0" smtClean="0">
                <a:solidFill>
                  <a:srgbClr val="C00000"/>
                </a:solidFill>
              </a:rPr>
              <a:t>4. </a:t>
            </a:r>
            <a:r>
              <a:rPr kumimoji="1" lang="zh-CN" altLang="en-US" sz="2800" dirty="0" smtClean="0">
                <a:solidFill>
                  <a:srgbClr val="C00000"/>
                </a:solidFill>
              </a:rPr>
              <a:t>接收原语：</a:t>
            </a:r>
            <a:r>
              <a:rPr kumimoji="1" lang="en-US" altLang="zh-CN" sz="2800" dirty="0" smtClean="0">
                <a:solidFill>
                  <a:srgbClr val="C00000"/>
                </a:solidFill>
              </a:rPr>
              <a:t>receive()</a:t>
            </a:r>
            <a:endParaRPr kumimoji="1" lang="zh-CN" altLang="en-US" sz="2400" dirty="0">
              <a:solidFill>
                <a:srgbClr val="C00000"/>
              </a:solidFill>
              <a:latin typeface="Times New Roman" panose="02020603050405020304" pitchFamily="18" charset="0"/>
            </a:endParaRPr>
          </a:p>
        </p:txBody>
      </p:sp>
      <p:sp>
        <p:nvSpPr>
          <p:cNvPr id="12" name="Rectangle 4"/>
          <p:cNvSpPr>
            <a:spLocks noChangeArrowheads="1"/>
          </p:cNvSpPr>
          <p:nvPr/>
        </p:nvSpPr>
        <p:spPr bwMode="auto">
          <a:xfrm>
            <a:off x="2339754" y="44624"/>
            <a:ext cx="5472607" cy="576064"/>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3.6.2 </a:t>
            </a:r>
            <a:r>
              <a:rPr lang="zh-CN" altLang="en-US" sz="3200" dirty="0" smtClean="0">
                <a:solidFill>
                  <a:srgbClr val="0000FF"/>
                </a:solidFill>
                <a:ea typeface="仿宋" panose="02010609060101010101" charset="-122"/>
              </a:rPr>
              <a:t>消息缓冲队列通信机制</a:t>
            </a:r>
            <a:endParaRPr lang="en-US" altLang="zh-CN" sz="3200" dirty="0">
              <a:solidFill>
                <a:srgbClr val="0000FF"/>
              </a:solidFill>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1430"/>
                                        </p:tgtEl>
                                        <p:attrNameLst>
                                          <p:attrName>style.visibility</p:attrName>
                                        </p:attrNameLst>
                                      </p:cBhvr>
                                      <p:to>
                                        <p:strVal val="visible"/>
                                      </p:to>
                                    </p:set>
                                    <p:animEffect transition="in" filter="box(in)">
                                      <p:cBhvr>
                                        <p:cTn id="7" dur="500"/>
                                        <p:tgtEl>
                                          <p:spTgt spid="2314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231430"/>
                                        </p:tgtEl>
                                      </p:cBhvr>
                                    </p:animEffect>
                                    <p:set>
                                      <p:cBhvr>
                                        <p:cTn id="12" dur="1" fill="hold">
                                          <p:stCondLst>
                                            <p:cond delay="499"/>
                                          </p:stCondLst>
                                        </p:cTn>
                                        <p:tgtEl>
                                          <p:spTgt spid="23143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31429"/>
                                        </p:tgtEl>
                                        <p:attrNameLst>
                                          <p:attrName>style.visibility</p:attrName>
                                        </p:attrNameLst>
                                      </p:cBhvr>
                                      <p:to>
                                        <p:strVal val="visible"/>
                                      </p:to>
                                    </p:set>
                                    <p:animEffect transition="in" filter="box(in)">
                                      <p:cBhvr>
                                        <p:cTn id="17" dur="500"/>
                                        <p:tgtEl>
                                          <p:spTgt spid="23142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31431"/>
                                        </p:tgtEl>
                                        <p:attrNameLst>
                                          <p:attrName>style.visibility</p:attrName>
                                        </p:attrNameLst>
                                      </p:cBhvr>
                                      <p:to>
                                        <p:strVal val="visible"/>
                                      </p:to>
                                    </p:set>
                                    <p:animEffect transition="in" filter="box(in)">
                                      <p:cBhvr>
                                        <p:cTn id="22" dur="500"/>
                                        <p:tgtEl>
                                          <p:spTgt spid="231431"/>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31433"/>
                                        </p:tgtEl>
                                        <p:attrNameLst>
                                          <p:attrName>style.visibility</p:attrName>
                                        </p:attrNameLst>
                                      </p:cBhvr>
                                      <p:to>
                                        <p:strVal val="visible"/>
                                      </p:to>
                                    </p:set>
                                    <p:animEffect transition="in" filter="box(in)">
                                      <p:cBhvr>
                                        <p:cTn id="25" dur="500"/>
                                        <p:tgtEl>
                                          <p:spTgt spid="23143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grpId="1" nodeType="clickEffect">
                                  <p:stCondLst>
                                    <p:cond delay="0"/>
                                  </p:stCondLst>
                                  <p:childTnLst>
                                    <p:anim calcmode="lin" valueType="num">
                                      <p:cBhvr additive="base">
                                        <p:cTn id="29" dur="500"/>
                                        <p:tgtEl>
                                          <p:spTgt spid="231431"/>
                                        </p:tgtEl>
                                        <p:attrNameLst>
                                          <p:attrName>ppt_x</p:attrName>
                                        </p:attrNameLst>
                                      </p:cBhvr>
                                      <p:tavLst>
                                        <p:tav tm="0">
                                          <p:val>
                                            <p:strVal val="ppt_x"/>
                                          </p:val>
                                        </p:tav>
                                        <p:tav tm="100000">
                                          <p:val>
                                            <p:strVal val="ppt_x"/>
                                          </p:val>
                                        </p:tav>
                                      </p:tavLst>
                                    </p:anim>
                                    <p:anim calcmode="lin" valueType="num">
                                      <p:cBhvr additive="base">
                                        <p:cTn id="30" dur="500"/>
                                        <p:tgtEl>
                                          <p:spTgt spid="231431"/>
                                        </p:tgtEl>
                                        <p:attrNameLst>
                                          <p:attrName>ppt_y</p:attrName>
                                        </p:attrNameLst>
                                      </p:cBhvr>
                                      <p:tavLst>
                                        <p:tav tm="0">
                                          <p:val>
                                            <p:strVal val="ppt_y"/>
                                          </p:val>
                                        </p:tav>
                                        <p:tav tm="100000">
                                          <p:val>
                                            <p:strVal val="1+ppt_h/2"/>
                                          </p:val>
                                        </p:tav>
                                      </p:tavLst>
                                    </p:anim>
                                    <p:set>
                                      <p:cBhvr>
                                        <p:cTn id="31" dur="1" fill="hold">
                                          <p:stCondLst>
                                            <p:cond delay="499"/>
                                          </p:stCondLst>
                                        </p:cTn>
                                        <p:tgtEl>
                                          <p:spTgt spid="231431"/>
                                        </p:tgtEl>
                                        <p:attrNameLst>
                                          <p:attrName>style.visibility</p:attrName>
                                        </p:attrNameLst>
                                      </p:cBhvr>
                                      <p:to>
                                        <p:strVal val="hidden"/>
                                      </p:to>
                                    </p:set>
                                  </p:childTnLst>
                                </p:cTn>
                              </p:par>
                              <p:par>
                                <p:cTn id="32" presetID="2" presetClass="exit" presetSubtype="4" fill="hold" grpId="1" nodeType="withEffect">
                                  <p:stCondLst>
                                    <p:cond delay="0"/>
                                  </p:stCondLst>
                                  <p:childTnLst>
                                    <p:anim calcmode="lin" valueType="num">
                                      <p:cBhvr additive="base">
                                        <p:cTn id="33" dur="500"/>
                                        <p:tgtEl>
                                          <p:spTgt spid="231433"/>
                                        </p:tgtEl>
                                        <p:attrNameLst>
                                          <p:attrName>ppt_x</p:attrName>
                                        </p:attrNameLst>
                                      </p:cBhvr>
                                      <p:tavLst>
                                        <p:tav tm="0">
                                          <p:val>
                                            <p:strVal val="ppt_x"/>
                                          </p:val>
                                        </p:tav>
                                        <p:tav tm="100000">
                                          <p:val>
                                            <p:strVal val="ppt_x"/>
                                          </p:val>
                                        </p:tav>
                                      </p:tavLst>
                                    </p:anim>
                                    <p:anim calcmode="lin" valueType="num">
                                      <p:cBhvr additive="base">
                                        <p:cTn id="34" dur="500"/>
                                        <p:tgtEl>
                                          <p:spTgt spid="231433"/>
                                        </p:tgtEl>
                                        <p:attrNameLst>
                                          <p:attrName>ppt_y</p:attrName>
                                        </p:attrNameLst>
                                      </p:cBhvr>
                                      <p:tavLst>
                                        <p:tav tm="0">
                                          <p:val>
                                            <p:strVal val="ppt_y"/>
                                          </p:val>
                                        </p:tav>
                                        <p:tav tm="100000">
                                          <p:val>
                                            <p:strVal val="1+ppt_h/2"/>
                                          </p:val>
                                        </p:tav>
                                      </p:tavLst>
                                    </p:anim>
                                    <p:set>
                                      <p:cBhvr>
                                        <p:cTn id="35" dur="1" fill="hold">
                                          <p:stCondLst>
                                            <p:cond delay="499"/>
                                          </p:stCondLst>
                                        </p:cTn>
                                        <p:tgtEl>
                                          <p:spTgt spid="2314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9" grpId="0"/>
      <p:bldP spid="231430" grpId="0" animBg="1"/>
      <p:bldP spid="231430" grpId="1" animBg="1"/>
      <p:bldP spid="231431" grpId="0" animBg="1"/>
      <p:bldP spid="231431" grpId="1" animBg="1"/>
      <p:bldP spid="231433" grpId="0" animBg="1"/>
      <p:bldP spid="231433" grpId="1" animBg="1"/>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2268539" y="115889"/>
            <a:ext cx="5267325" cy="784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chemeClr val="tx2"/>
                </a:solidFill>
                <a:latin typeface="黑体" panose="02010609060101010101" pitchFamily="49" charset="-122"/>
                <a:ea typeface="黑体" panose="02010609060101010101" pitchFamily="49" charset="-122"/>
              </a:rPr>
              <a:t>3.6 </a:t>
            </a:r>
            <a:r>
              <a:rPr lang="zh-CN" altLang="en-US" sz="4000" dirty="0">
                <a:solidFill>
                  <a:schemeClr val="tx2"/>
                </a:solidFill>
                <a:latin typeface="黑体" panose="02010609060101010101" pitchFamily="49" charset="-122"/>
                <a:ea typeface="黑体" panose="02010609060101010101" pitchFamily="49" charset="-122"/>
              </a:rPr>
              <a:t>进程通信 </a:t>
            </a:r>
            <a:endParaRPr lang="zh-CN" altLang="en-US" sz="4000" dirty="0">
              <a:solidFill>
                <a:schemeClr val="tx2"/>
              </a:solidFill>
              <a:latin typeface="黑体" panose="02010609060101010101" pitchFamily="49" charset="-122"/>
              <a:ea typeface="黑体" panose="02010609060101010101" pitchFamily="49" charset="-122"/>
            </a:endParaRPr>
          </a:p>
        </p:txBody>
      </p:sp>
      <p:sp>
        <p:nvSpPr>
          <p:cNvPr id="6" name="Rectangle 3"/>
          <p:cNvSpPr>
            <a:spLocks noChangeArrowheads="1"/>
          </p:cNvSpPr>
          <p:nvPr/>
        </p:nvSpPr>
        <p:spPr bwMode="auto">
          <a:xfrm>
            <a:off x="250825" y="981077"/>
            <a:ext cx="8353425" cy="4204228"/>
          </a:xfrm>
          <a:prstGeom prst="rect">
            <a:avLst/>
          </a:prstGeom>
          <a:noFill/>
          <a:ln>
            <a:noFill/>
          </a:ln>
          <a:effectLst/>
        </p:spPr>
        <p:txBody>
          <a:bodyPr>
            <a:spAutoFit/>
          </a:bodyPr>
          <a:lstStyle/>
          <a:p>
            <a:pPr indent="-533400">
              <a:lnSpc>
                <a:spcPct val="130000"/>
              </a:lnSpc>
              <a:spcBef>
                <a:spcPct val="30000"/>
              </a:spcBef>
              <a:buFont typeface="Wingdings" panose="05000000000000000000" pitchFamily="2" charset="2"/>
              <a:buNone/>
              <a:defRPr/>
            </a:pPr>
            <a:r>
              <a:rPr lang="zh-CN" altLang="en-US" sz="2400" dirty="0">
                <a:solidFill>
                  <a:srgbClr val="A50021"/>
                </a:solidFill>
                <a:effectLst>
                  <a:outerShdw blurRad="38100" dist="38100" dir="2700000" algn="tl">
                    <a:srgbClr val="C0C0C0"/>
                  </a:outerShdw>
                </a:effectLst>
                <a:latin typeface="Times New Roman" panose="02020603050405020304" pitchFamily="18" charset="0"/>
              </a:rPr>
              <a:t>练习题：</a:t>
            </a:r>
            <a:endParaRPr lang="en-US" altLang="zh-CN" sz="2400" dirty="0">
              <a:solidFill>
                <a:srgbClr val="A50021"/>
              </a:solidFill>
              <a:effectLst>
                <a:outerShdw blurRad="38100" dist="38100" dir="2700000" algn="tl">
                  <a:srgbClr val="C0C0C0"/>
                </a:outerShdw>
              </a:effectLst>
              <a:latin typeface="Times New Roman" panose="02020603050405020304" pitchFamily="18" charset="0"/>
            </a:endParaRPr>
          </a:p>
          <a:p>
            <a:pPr indent="-533400">
              <a:lnSpc>
                <a:spcPct val="130000"/>
              </a:lnSpc>
              <a:spcBef>
                <a:spcPct val="30000"/>
              </a:spcBef>
              <a:buFont typeface="Wingdings" panose="05000000000000000000" pitchFamily="2" charset="2"/>
              <a:buNone/>
              <a:defRPr/>
            </a:pPr>
            <a:r>
              <a:rPr lang="en-US" altLang="zh-CN" dirty="0">
                <a:effectLst>
                  <a:outerShdw blurRad="38100" dist="38100" dir="2700000" algn="tl">
                    <a:srgbClr val="C0C0C0"/>
                  </a:outerShdw>
                </a:effectLst>
                <a:latin typeface="+mn-ea"/>
                <a:ea typeface="+mn-ea"/>
              </a:rPr>
              <a:t>1</a:t>
            </a:r>
            <a:r>
              <a:rPr lang="zh-CN" altLang="en-US" dirty="0" smtClean="0">
                <a:effectLst>
                  <a:outerShdw blurRad="38100" dist="38100" dir="2700000" algn="tl">
                    <a:srgbClr val="C0C0C0"/>
                  </a:outerShdw>
                </a:effectLst>
                <a:latin typeface="+mn-ea"/>
                <a:ea typeface="+mn-ea"/>
              </a:rPr>
              <a:t>、判断题：</a:t>
            </a:r>
            <a:r>
              <a:rPr lang="zh-CN" altLang="zh-CN" dirty="0" smtClean="0">
                <a:latin typeface="+mn-ea"/>
                <a:ea typeface="+mn-ea"/>
              </a:rPr>
              <a:t>一</a:t>
            </a:r>
            <a:r>
              <a:rPr lang="zh-CN" altLang="zh-CN" dirty="0">
                <a:latin typeface="+mn-ea"/>
                <a:ea typeface="+mn-ea"/>
              </a:rPr>
              <a:t>个管道可以实现双向数据传输。</a:t>
            </a:r>
            <a:endParaRPr lang="en-US" altLang="zh-CN" dirty="0">
              <a:latin typeface="+mn-ea"/>
              <a:ea typeface="+mn-ea"/>
            </a:endParaRPr>
          </a:p>
          <a:p>
            <a:pPr indent="-533400">
              <a:lnSpc>
                <a:spcPct val="130000"/>
              </a:lnSpc>
              <a:spcBef>
                <a:spcPct val="30000"/>
              </a:spcBef>
              <a:buFont typeface="Wingdings" panose="05000000000000000000" pitchFamily="2" charset="2"/>
              <a:buNone/>
              <a:defRPr/>
            </a:pPr>
            <a:r>
              <a:rPr lang="en-US" altLang="zh-CN" dirty="0">
                <a:effectLst>
                  <a:outerShdw blurRad="38100" dist="38100" dir="2700000" algn="tl">
                    <a:srgbClr val="C0C0C0"/>
                  </a:outerShdw>
                </a:effectLst>
                <a:latin typeface="+mn-ea"/>
                <a:ea typeface="+mn-ea"/>
              </a:rPr>
              <a:t>2</a:t>
            </a:r>
            <a:r>
              <a:rPr lang="zh-CN" altLang="en-US" dirty="0" smtClean="0">
                <a:effectLst>
                  <a:outerShdw blurRad="38100" dist="38100" dir="2700000" algn="tl">
                    <a:srgbClr val="C0C0C0"/>
                  </a:outerShdw>
                </a:effectLst>
                <a:latin typeface="+mn-ea"/>
                <a:ea typeface="+mn-ea"/>
              </a:rPr>
              <a:t>、</a:t>
            </a:r>
            <a:r>
              <a:rPr lang="zh-CN" altLang="en-US" dirty="0" smtClean="0">
                <a:effectLst>
                  <a:outerShdw blurRad="38100" dist="38100" dir="2700000" algn="tl">
                    <a:srgbClr val="C0C0C0"/>
                  </a:outerShdw>
                </a:effectLst>
                <a:latin typeface="+mn-ea"/>
              </a:rPr>
              <a:t>判断题：</a:t>
            </a:r>
            <a:r>
              <a:rPr lang="zh-CN" altLang="zh-CN" dirty="0" smtClean="0"/>
              <a:t>管道</a:t>
            </a:r>
            <a:r>
              <a:rPr lang="zh-CN" altLang="zh-CN" dirty="0"/>
              <a:t>通信是利用共享文件实现的，因此管道的容量是是由系统的文件大小决定的。</a:t>
            </a:r>
            <a:endParaRPr lang="en-US" altLang="zh-CN" dirty="0"/>
          </a:p>
          <a:p>
            <a:pPr indent="-533400">
              <a:lnSpc>
                <a:spcPct val="130000"/>
              </a:lnSpc>
              <a:spcBef>
                <a:spcPct val="30000"/>
              </a:spcBef>
              <a:buFont typeface="Wingdings" panose="05000000000000000000" pitchFamily="2" charset="2"/>
              <a:buNone/>
              <a:defRPr/>
            </a:pPr>
            <a:r>
              <a:rPr lang="en-US" altLang="zh-CN" dirty="0">
                <a:effectLst>
                  <a:outerShdw blurRad="38100" dist="38100" dir="2700000" algn="tl">
                    <a:srgbClr val="C0C0C0"/>
                  </a:outerShdw>
                </a:effectLst>
                <a:latin typeface="+mn-ea"/>
                <a:ea typeface="+mn-ea"/>
              </a:rPr>
              <a:t>3</a:t>
            </a:r>
            <a:r>
              <a:rPr lang="zh-CN" altLang="en-US" dirty="0" smtClean="0">
                <a:effectLst>
                  <a:outerShdw blurRad="38100" dist="38100" dir="2700000" algn="tl">
                    <a:srgbClr val="C0C0C0"/>
                  </a:outerShdw>
                </a:effectLst>
                <a:latin typeface="+mn-ea"/>
                <a:ea typeface="+mn-ea"/>
              </a:rPr>
              <a:t>、</a:t>
            </a:r>
            <a:r>
              <a:rPr lang="zh-CN" altLang="en-US" dirty="0" smtClean="0">
                <a:effectLst>
                  <a:outerShdw blurRad="38100" dist="38100" dir="2700000" algn="tl">
                    <a:srgbClr val="C0C0C0"/>
                  </a:outerShdw>
                </a:effectLst>
                <a:latin typeface="+mn-ea"/>
              </a:rPr>
              <a:t>判断题：</a:t>
            </a:r>
            <a:r>
              <a:rPr lang="zh-CN" altLang="zh-CN" dirty="0" smtClean="0"/>
              <a:t>由于</a:t>
            </a:r>
            <a:r>
              <a:rPr lang="zh-CN" altLang="zh-CN" dirty="0"/>
              <a:t>管道是单向通信的，因此一个管道只能有一个读进程和一个写进程。</a:t>
            </a:r>
            <a:endParaRPr lang="en-US" altLang="zh-CN" dirty="0"/>
          </a:p>
          <a:p>
            <a:pPr>
              <a:defRPr/>
            </a:pPr>
            <a:r>
              <a:rPr lang="en-US" altLang="zh-CN" dirty="0">
                <a:effectLst>
                  <a:outerShdw blurRad="38100" dist="38100" dir="2700000" algn="tl">
                    <a:srgbClr val="C0C0C0"/>
                  </a:outerShdw>
                </a:effectLst>
                <a:latin typeface="+mn-ea"/>
                <a:ea typeface="+mn-ea"/>
              </a:rPr>
              <a:t>4</a:t>
            </a:r>
            <a:r>
              <a:rPr lang="zh-CN" altLang="en-US" dirty="0" smtClean="0">
                <a:effectLst>
                  <a:outerShdw blurRad="38100" dist="38100" dir="2700000" algn="tl">
                    <a:srgbClr val="C0C0C0"/>
                  </a:outerShdw>
                </a:effectLst>
                <a:latin typeface="+mn-ea"/>
                <a:ea typeface="+mn-ea"/>
              </a:rPr>
              <a:t>、</a:t>
            </a:r>
            <a:r>
              <a:rPr lang="zh-CN" altLang="en-US" dirty="0" smtClean="0">
                <a:effectLst>
                  <a:outerShdw blurRad="38100" dist="38100" dir="2700000" algn="tl">
                    <a:srgbClr val="C0C0C0"/>
                  </a:outerShdw>
                </a:effectLst>
                <a:latin typeface="+mn-ea"/>
              </a:rPr>
              <a:t>判断题：</a:t>
            </a:r>
            <a:r>
              <a:rPr lang="zh-CN" altLang="zh-CN" dirty="0" smtClean="0"/>
              <a:t>间接</a:t>
            </a:r>
            <a:r>
              <a:rPr lang="zh-CN" altLang="zh-CN" dirty="0"/>
              <a:t>通信是通过第三个进程转发信件的，不需要通信双方同时存在。</a:t>
            </a:r>
            <a:endParaRPr lang="zh-CN" altLang="zh-CN" dirty="0"/>
          </a:p>
          <a:p>
            <a:pPr>
              <a:defRPr/>
            </a:pPr>
            <a:r>
              <a:rPr lang="en-US" altLang="zh-CN" dirty="0"/>
              <a:t>5</a:t>
            </a:r>
            <a:r>
              <a:rPr lang="zh-CN" altLang="en-US" dirty="0" smtClean="0"/>
              <a:t>、填空题：</a:t>
            </a:r>
            <a:r>
              <a:rPr lang="zh-CN" altLang="zh-CN" dirty="0" smtClean="0"/>
              <a:t>高级</a:t>
            </a:r>
            <a:r>
              <a:rPr lang="zh-CN" altLang="zh-CN" dirty="0"/>
              <a:t>进程通信机制主要有三种，电子邮件属于</a:t>
            </a:r>
            <a:r>
              <a:rPr lang="en-US" altLang="zh-CN" dirty="0"/>
              <a:t>_________</a:t>
            </a:r>
            <a:r>
              <a:rPr lang="zh-CN" altLang="zh-CN" dirty="0"/>
              <a:t>通信机制。</a:t>
            </a:r>
            <a:endParaRPr lang="zh-CN" altLang="en-US" dirty="0">
              <a:effectLst>
                <a:outerShdw blurRad="38100" dist="38100" dir="2700000" algn="tl">
                  <a:srgbClr val="C0C0C0"/>
                </a:outerShdw>
              </a:effectLst>
              <a:latin typeface="+mn-ea"/>
              <a:ea typeface="+mn-ea"/>
            </a:endParaRPr>
          </a:p>
        </p:txBody>
      </p:sp>
      <p:sp>
        <p:nvSpPr>
          <p:cNvPr id="4" name="TextBox 3"/>
          <p:cNvSpPr txBox="1"/>
          <p:nvPr/>
        </p:nvSpPr>
        <p:spPr>
          <a:xfrm>
            <a:off x="611560" y="5877272"/>
            <a:ext cx="8280920" cy="400110"/>
          </a:xfrm>
          <a:prstGeom prst="rect">
            <a:avLst/>
          </a:prstGeom>
          <a:noFill/>
        </p:spPr>
        <p:txBody>
          <a:bodyPr wrap="square" rtlCol="0">
            <a:spAutoFit/>
          </a:bodyPr>
          <a:lstStyle/>
          <a:p>
            <a:r>
              <a:rPr lang="zh-CN" altLang="en-US" dirty="0" smtClean="0">
                <a:solidFill>
                  <a:srgbClr val="FF0000"/>
                </a:solidFill>
              </a:rPr>
              <a:t>参考答案</a:t>
            </a:r>
            <a:r>
              <a:rPr lang="zh-CN" altLang="en-US" dirty="0" smtClean="0"/>
              <a:t>：</a:t>
            </a:r>
            <a:r>
              <a:rPr lang="en-US" altLang="zh-CN" dirty="0" smtClean="0"/>
              <a:t>1.</a:t>
            </a:r>
            <a:r>
              <a:rPr lang="zh-CN" altLang="en-US" dirty="0" smtClean="0"/>
              <a:t>错；</a:t>
            </a:r>
            <a:r>
              <a:rPr lang="en-US" altLang="zh-CN" dirty="0" smtClean="0"/>
              <a:t>2</a:t>
            </a:r>
            <a:r>
              <a:rPr lang="zh-CN" altLang="en-US" dirty="0" smtClean="0"/>
              <a:t>错；</a:t>
            </a:r>
            <a:r>
              <a:rPr lang="en-US" altLang="zh-CN" dirty="0" smtClean="0"/>
              <a:t>3.</a:t>
            </a:r>
            <a:r>
              <a:rPr lang="zh-CN" altLang="en-US" dirty="0" smtClean="0"/>
              <a:t>错；</a:t>
            </a:r>
            <a:r>
              <a:rPr lang="en-US" altLang="zh-CN" dirty="0" smtClean="0"/>
              <a:t>4.</a:t>
            </a:r>
            <a:r>
              <a:rPr lang="zh-CN" altLang="en-US" dirty="0" smtClean="0"/>
              <a:t>错；</a:t>
            </a:r>
            <a:r>
              <a:rPr lang="en-US" altLang="zh-CN" dirty="0" smtClean="0"/>
              <a:t>5.</a:t>
            </a:r>
            <a:r>
              <a:rPr lang="zh-CN" altLang="en-US" dirty="0" smtClean="0"/>
              <a:t>消息传递系统通信</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ox(i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ox(i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ox(i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ox(i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ox(i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ox(in)">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278383" y="2095688"/>
            <a:ext cx="5229721" cy="1477328"/>
          </a:xfrm>
          <a:prstGeom prst="rect">
            <a:avLst/>
          </a:prstGeom>
          <a:noFill/>
          <a:ln w="9525">
            <a:noFill/>
            <a:miter lim="800000"/>
          </a:ln>
        </p:spPr>
        <p:txBody>
          <a:bodyPr wrap="square">
            <a:spAutoFit/>
          </a:bodyPr>
          <a:lstStyle/>
          <a:p>
            <a:pPr lvl="1" eaLnBrk="1" hangingPunct="1">
              <a:lnSpc>
                <a:spcPct val="125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管道通信机制</a:t>
            </a:r>
            <a:endParaRPr kumimoji="1" lang="en-US" altLang="zh-CN" sz="2400" dirty="0" smtClean="0">
              <a:solidFill>
                <a:srgbClr val="7030A0"/>
              </a:solidFill>
              <a:latin typeface="Times New Roman" panose="02020603050405020304" pitchFamily="18" charset="0"/>
            </a:endParaRPr>
          </a:p>
          <a:p>
            <a:pPr lvl="1" eaLnBrk="1" hangingPunct="1">
              <a:lnSpc>
                <a:spcPct val="125000"/>
              </a:lnSpc>
              <a:spcBef>
                <a:spcPct val="0"/>
              </a:spcBef>
              <a:buFont typeface="Wingdings" panose="05000000000000000000" pitchFamily="2" charset="2"/>
              <a:buChar char="n"/>
            </a:pPr>
            <a:r>
              <a:rPr kumimoji="1" lang="en-US" altLang="zh-CN" sz="2400" dirty="0" smtClean="0">
                <a:solidFill>
                  <a:srgbClr val="7030A0"/>
                </a:solidFill>
                <a:latin typeface="Times New Roman" panose="02020603050405020304" pitchFamily="18" charset="0"/>
              </a:rPr>
              <a:t> IPC</a:t>
            </a:r>
            <a:r>
              <a:rPr kumimoji="1" lang="zh-CN" altLang="zh-CN" sz="2400" dirty="0" smtClean="0">
                <a:solidFill>
                  <a:srgbClr val="7030A0"/>
                </a:solidFill>
                <a:latin typeface="Times New Roman" panose="02020603050405020304" pitchFamily="18" charset="0"/>
              </a:rPr>
              <a:t>消息队列通信机制</a:t>
            </a:r>
            <a:endParaRPr kumimoji="1" lang="en-US" altLang="zh-CN" sz="2400" dirty="0" smtClean="0">
              <a:solidFill>
                <a:srgbClr val="7030A0"/>
              </a:solidFill>
              <a:latin typeface="Times New Roman" panose="02020603050405020304" pitchFamily="18" charset="0"/>
            </a:endParaRPr>
          </a:p>
          <a:p>
            <a:pPr lvl="1" eaLnBrk="1" hangingPunct="1">
              <a:lnSpc>
                <a:spcPct val="125000"/>
              </a:lnSpc>
              <a:spcBef>
                <a:spcPct val="0"/>
              </a:spcBef>
              <a:buFont typeface="Wingdings" panose="05000000000000000000" pitchFamily="2" charset="2"/>
              <a:buChar char="n"/>
            </a:pPr>
            <a:r>
              <a:rPr kumimoji="1" lang="zh-CN" altLang="zh-CN" sz="2400" dirty="0" smtClean="0">
                <a:solidFill>
                  <a:srgbClr val="7030A0"/>
                </a:solidFill>
                <a:latin typeface="Times New Roman" panose="02020603050405020304" pitchFamily="18" charset="0"/>
              </a:rPr>
              <a:t>共享内存通信</a:t>
            </a:r>
            <a:endParaRPr kumimoji="1" lang="zh-CN" altLang="en-US" sz="2400" dirty="0">
              <a:solidFill>
                <a:srgbClr val="7030A0"/>
              </a:solidFill>
              <a:latin typeface="Times New Roman" panose="02020603050405020304" pitchFamily="18" charset="0"/>
            </a:endParaRPr>
          </a:p>
        </p:txBody>
      </p:sp>
      <p:sp>
        <p:nvSpPr>
          <p:cNvPr id="6" name="Rectangle 2"/>
          <p:cNvSpPr>
            <a:spLocks noChangeArrowheads="1"/>
          </p:cNvSpPr>
          <p:nvPr/>
        </p:nvSpPr>
        <p:spPr bwMode="auto">
          <a:xfrm>
            <a:off x="2544889" y="-27384"/>
            <a:ext cx="3755305" cy="78263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3.6 </a:t>
            </a:r>
            <a:r>
              <a:rPr lang="zh-CN" altLang="en-US" sz="4000" dirty="0">
                <a:solidFill>
                  <a:srgbClr val="FF0000"/>
                </a:solidFill>
                <a:latin typeface="黑体" panose="02010609060101010101" pitchFamily="49" charset="-122"/>
                <a:ea typeface="黑体" panose="02010609060101010101" pitchFamily="49" charset="-122"/>
              </a:rPr>
              <a:t>进程通信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7" name="Rectangle 4"/>
          <p:cNvSpPr>
            <a:spLocks noChangeArrowheads="1"/>
          </p:cNvSpPr>
          <p:nvPr/>
        </p:nvSpPr>
        <p:spPr bwMode="auto">
          <a:xfrm>
            <a:off x="395537" y="692696"/>
            <a:ext cx="6984775"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3.6.3 Linux</a:t>
            </a:r>
            <a:r>
              <a:rPr lang="zh-CN" altLang="en-US" sz="3200" dirty="0" smtClean="0">
                <a:solidFill>
                  <a:srgbClr val="0000FF"/>
                </a:solidFill>
                <a:ea typeface="仿宋" panose="02010609060101010101" charset="-122"/>
              </a:rPr>
              <a:t>进程通信系统调用</a:t>
            </a:r>
            <a:endParaRPr lang="en-US" altLang="zh-CN" sz="3200" dirty="0">
              <a:solidFill>
                <a:srgbClr val="0000FF"/>
              </a:solidFill>
              <a:ea typeface="仿宋" panose="02010609060101010101" charset="-122"/>
            </a:endParaRPr>
          </a:p>
        </p:txBody>
      </p:sp>
    </p:spTree>
  </p:cSld>
  <p:clrMapOvr>
    <a:masterClrMapping/>
  </p:clrMapOvr>
  <p:transition>
    <p:fade/>
  </p:transition>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6512" y="1916832"/>
            <a:ext cx="5229721" cy="553998"/>
          </a:xfrm>
          <a:prstGeom prst="rect">
            <a:avLst/>
          </a:prstGeom>
          <a:noFill/>
          <a:ln w="9525">
            <a:noFill/>
            <a:miter lim="800000"/>
          </a:ln>
        </p:spPr>
        <p:txBody>
          <a:bodyPr wrap="square">
            <a:spAutoFit/>
          </a:bodyPr>
          <a:lstStyle/>
          <a:p>
            <a:pPr lvl="1" eaLnBrk="1" hangingPunct="1">
              <a:lnSpc>
                <a:spcPct val="125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无名管道：</a:t>
            </a:r>
            <a:endParaRPr kumimoji="1" lang="zh-CN" altLang="en-US" sz="2400" dirty="0">
              <a:solidFill>
                <a:srgbClr val="7030A0"/>
              </a:solidFill>
              <a:latin typeface="Times New Roman" panose="02020603050405020304" pitchFamily="18" charset="0"/>
            </a:endParaRPr>
          </a:p>
        </p:txBody>
      </p:sp>
      <p:sp>
        <p:nvSpPr>
          <p:cNvPr id="4" name="Rectangle 3"/>
          <p:cNvSpPr>
            <a:spLocks noChangeArrowheads="1"/>
          </p:cNvSpPr>
          <p:nvPr/>
        </p:nvSpPr>
        <p:spPr bwMode="auto">
          <a:xfrm>
            <a:off x="396431" y="1434521"/>
            <a:ext cx="4391595"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1.Linux</a:t>
            </a:r>
            <a:r>
              <a:rPr kumimoji="1" lang="zh-CN" altLang="en-US" sz="2800" dirty="0" smtClean="0">
                <a:solidFill>
                  <a:srgbClr val="C00000"/>
                </a:solidFill>
                <a:latin typeface="+mn-ea"/>
                <a:ea typeface="+mn-ea"/>
                <a:sym typeface="Wingdings 2" panose="05020102010507070707" pitchFamily="18" charset="2"/>
              </a:rPr>
              <a:t>管道通信机制：</a:t>
            </a:r>
            <a:endParaRPr kumimoji="1" lang="zh-CN" altLang="en-US" sz="2800" dirty="0">
              <a:solidFill>
                <a:srgbClr val="C00000"/>
              </a:solidFill>
              <a:latin typeface="+mn-ea"/>
              <a:ea typeface="+mn-ea"/>
            </a:endParaRPr>
          </a:p>
        </p:txBody>
      </p:sp>
      <p:sp>
        <p:nvSpPr>
          <p:cNvPr id="6" name="Rectangle 2"/>
          <p:cNvSpPr>
            <a:spLocks noChangeArrowheads="1"/>
          </p:cNvSpPr>
          <p:nvPr/>
        </p:nvSpPr>
        <p:spPr bwMode="auto">
          <a:xfrm>
            <a:off x="2544889" y="-27384"/>
            <a:ext cx="3755305" cy="782637"/>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3.6 </a:t>
            </a:r>
            <a:r>
              <a:rPr lang="zh-CN" altLang="en-US" sz="4000" dirty="0">
                <a:solidFill>
                  <a:srgbClr val="FF0000"/>
                </a:solidFill>
                <a:latin typeface="黑体" panose="02010609060101010101" pitchFamily="49" charset="-122"/>
                <a:ea typeface="黑体" panose="02010609060101010101" pitchFamily="49" charset="-122"/>
              </a:rPr>
              <a:t>进程通信 </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7" name="Rectangle 4"/>
          <p:cNvSpPr>
            <a:spLocks noChangeArrowheads="1"/>
          </p:cNvSpPr>
          <p:nvPr/>
        </p:nvSpPr>
        <p:spPr bwMode="auto">
          <a:xfrm>
            <a:off x="395537" y="692696"/>
            <a:ext cx="6984775"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3.6.3 Linux</a:t>
            </a:r>
            <a:r>
              <a:rPr lang="zh-CN" altLang="en-US" sz="3200" dirty="0" smtClean="0">
                <a:solidFill>
                  <a:srgbClr val="0000FF"/>
                </a:solidFill>
                <a:ea typeface="仿宋" panose="02010609060101010101" charset="-122"/>
              </a:rPr>
              <a:t>进程通信系统调用</a:t>
            </a:r>
            <a:endParaRPr lang="en-US" altLang="zh-CN" sz="3200" dirty="0">
              <a:solidFill>
                <a:srgbClr val="0000FF"/>
              </a:solidFill>
              <a:ea typeface="仿宋" panose="02010609060101010101" charset="-122"/>
            </a:endParaRPr>
          </a:p>
        </p:txBody>
      </p:sp>
      <p:sp>
        <p:nvSpPr>
          <p:cNvPr id="8" name="矩形 7"/>
          <p:cNvSpPr/>
          <p:nvPr/>
        </p:nvSpPr>
        <p:spPr>
          <a:xfrm>
            <a:off x="611560" y="2996954"/>
            <a:ext cx="7632848" cy="1323439"/>
          </a:xfrm>
          <a:prstGeom prst="rect">
            <a:avLst/>
          </a:prstGeom>
        </p:spPr>
        <p:txBody>
          <a:bodyPr wrap="square">
            <a:spAutoFit/>
          </a:bodyPr>
          <a:lstStyle/>
          <a:p>
            <a:pPr>
              <a:lnSpc>
                <a:spcPct val="120000"/>
              </a:lnSpc>
              <a:buFont typeface="Wingdings" panose="05000000000000000000" pitchFamily="2" charset="2"/>
              <a:buChar char="Ø"/>
            </a:pPr>
            <a:r>
              <a:rPr lang="en-US" altLang="zh-CN" dirty="0" smtClean="0"/>
              <a:t> </a:t>
            </a:r>
            <a:r>
              <a:rPr lang="zh-CN" altLang="zh-CN" dirty="0" smtClean="0"/>
              <a:t>无名管道只能用于具有亲缘关系的进程之间的通信。</a:t>
            </a:r>
            <a:endParaRPr lang="en-US" altLang="zh-CN" dirty="0" smtClean="0"/>
          </a:p>
          <a:p>
            <a:pPr>
              <a:lnSpc>
                <a:spcPct val="120000"/>
              </a:lnSpc>
              <a:buFont typeface="Wingdings" panose="05000000000000000000" pitchFamily="2" charset="2"/>
              <a:buChar char="Ø"/>
            </a:pPr>
            <a:r>
              <a:rPr lang="en-US" altLang="zh-CN" dirty="0" smtClean="0"/>
              <a:t> </a:t>
            </a:r>
            <a:r>
              <a:rPr lang="zh-CN" altLang="zh-CN" dirty="0" smtClean="0"/>
              <a:t>无名管道是半双工的</a:t>
            </a:r>
            <a:endParaRPr lang="en-US" altLang="zh-CN" dirty="0" smtClean="0"/>
          </a:p>
          <a:p>
            <a:pPr>
              <a:lnSpc>
                <a:spcPct val="120000"/>
              </a:lnSpc>
              <a:buFont typeface="Wingdings" panose="05000000000000000000" pitchFamily="2" charset="2"/>
              <a:buChar char="Ø"/>
            </a:pPr>
            <a:r>
              <a:rPr lang="en-US" altLang="zh-CN" dirty="0" smtClean="0"/>
              <a:t> </a:t>
            </a:r>
            <a:r>
              <a:rPr lang="zh-CN" altLang="zh-CN" dirty="0" smtClean="0"/>
              <a:t>无名管道没有对应的磁盘映像，只存在于内存中</a:t>
            </a:r>
            <a:endParaRPr lang="zh-CN" altLang="en-US" dirty="0"/>
          </a:p>
        </p:txBody>
      </p:sp>
      <p:sp>
        <p:nvSpPr>
          <p:cNvPr id="9" name="TextBox 8"/>
          <p:cNvSpPr txBox="1"/>
          <p:nvPr/>
        </p:nvSpPr>
        <p:spPr>
          <a:xfrm>
            <a:off x="467544" y="2492898"/>
            <a:ext cx="3312368" cy="430887"/>
          </a:xfrm>
          <a:prstGeom prst="rect">
            <a:avLst/>
          </a:prstGeom>
          <a:noFill/>
        </p:spPr>
        <p:txBody>
          <a:bodyPr wrap="square" rtlCol="0">
            <a:spAutoFit/>
          </a:bodyPr>
          <a:lstStyle/>
          <a:p>
            <a:pPr>
              <a:buFont typeface="Wingdings" panose="05000000000000000000" pitchFamily="2" charset="2"/>
              <a:buChar char="l"/>
            </a:pPr>
            <a:r>
              <a:rPr lang="zh-CN" altLang="en-US" sz="2200" dirty="0" smtClean="0">
                <a:solidFill>
                  <a:srgbClr val="008AF2"/>
                </a:solidFill>
              </a:rPr>
              <a:t> 基本概念：</a:t>
            </a:r>
            <a:endParaRPr lang="zh-CN" altLang="en-US" sz="2200" dirty="0">
              <a:solidFill>
                <a:srgbClr val="008AF2"/>
              </a:solidFill>
            </a:endParaRPr>
          </a:p>
        </p:txBody>
      </p:sp>
      <p:sp>
        <p:nvSpPr>
          <p:cNvPr id="11" name="TextBox 10"/>
          <p:cNvSpPr txBox="1"/>
          <p:nvPr/>
        </p:nvSpPr>
        <p:spPr>
          <a:xfrm>
            <a:off x="539552" y="4293098"/>
            <a:ext cx="5328592" cy="430887"/>
          </a:xfrm>
          <a:prstGeom prst="rect">
            <a:avLst/>
          </a:prstGeom>
          <a:noFill/>
        </p:spPr>
        <p:txBody>
          <a:bodyPr wrap="square" rtlCol="0">
            <a:spAutoFit/>
          </a:bodyPr>
          <a:lstStyle/>
          <a:p>
            <a:pPr>
              <a:buFont typeface="Wingdings" panose="05000000000000000000" pitchFamily="2" charset="2"/>
              <a:buChar char="l"/>
            </a:pPr>
            <a:r>
              <a:rPr lang="zh-CN" altLang="en-US" sz="2200" dirty="0" smtClean="0">
                <a:solidFill>
                  <a:srgbClr val="008AF2"/>
                </a:solidFill>
              </a:rPr>
              <a:t> 创建无名管道：</a:t>
            </a:r>
            <a:r>
              <a:rPr lang="en-US" altLang="zh-CN" sz="2200" dirty="0" smtClean="0">
                <a:solidFill>
                  <a:srgbClr val="008AF2"/>
                </a:solidFill>
              </a:rPr>
              <a:t>pipe()</a:t>
            </a:r>
            <a:endParaRPr lang="zh-CN" altLang="en-US" sz="2200" dirty="0">
              <a:solidFill>
                <a:srgbClr val="008AF2"/>
              </a:solidFill>
            </a:endParaRPr>
          </a:p>
        </p:txBody>
      </p:sp>
      <p:sp>
        <p:nvSpPr>
          <p:cNvPr id="12" name="矩形 11"/>
          <p:cNvSpPr/>
          <p:nvPr/>
        </p:nvSpPr>
        <p:spPr>
          <a:xfrm>
            <a:off x="899592" y="4725144"/>
            <a:ext cx="4824536" cy="400110"/>
          </a:xfrm>
          <a:prstGeom prst="rect">
            <a:avLst/>
          </a:prstGeom>
        </p:spPr>
        <p:txBody>
          <a:bodyPr wrap="square">
            <a:spAutoFit/>
          </a:bodyPr>
          <a:lstStyle/>
          <a:p>
            <a:r>
              <a:rPr lang="en-US" altLang="zh-CN" dirty="0" err="1" smtClean="0"/>
              <a:t>int</a:t>
            </a:r>
            <a:r>
              <a:rPr lang="en-US" altLang="zh-CN" dirty="0" smtClean="0"/>
              <a:t>  pipe(</a:t>
            </a:r>
            <a:r>
              <a:rPr lang="en-US" altLang="zh-CN" dirty="0" err="1" smtClean="0"/>
              <a:t>int</a:t>
            </a:r>
            <a:r>
              <a:rPr lang="en-US" altLang="zh-CN" dirty="0" smtClean="0"/>
              <a:t> </a:t>
            </a:r>
            <a:r>
              <a:rPr lang="en-US" altLang="zh-CN" dirty="0" err="1" smtClean="0"/>
              <a:t>filedes</a:t>
            </a:r>
            <a:r>
              <a:rPr lang="en-US" altLang="zh-CN" dirty="0" smtClean="0"/>
              <a:t>[2])</a:t>
            </a:r>
            <a:endParaRPr lang="zh-CN" altLang="en-US" dirty="0"/>
          </a:p>
        </p:txBody>
      </p:sp>
      <p:sp>
        <p:nvSpPr>
          <p:cNvPr id="13" name="矩形 12"/>
          <p:cNvSpPr/>
          <p:nvPr/>
        </p:nvSpPr>
        <p:spPr>
          <a:xfrm>
            <a:off x="683568" y="5169387"/>
            <a:ext cx="7920880" cy="892552"/>
          </a:xfrm>
          <a:prstGeom prst="rect">
            <a:avLst/>
          </a:prstGeom>
        </p:spPr>
        <p:txBody>
          <a:bodyPr wrap="square">
            <a:spAutoFit/>
          </a:bodyPr>
          <a:lstStyle/>
          <a:p>
            <a:pPr>
              <a:lnSpc>
                <a:spcPct val="130000"/>
              </a:lnSpc>
            </a:pPr>
            <a:r>
              <a:rPr lang="zh-CN" altLang="en-US" dirty="0" smtClean="0"/>
              <a:t>功能：</a:t>
            </a:r>
            <a:r>
              <a:rPr lang="zh-CN" altLang="zh-CN" dirty="0" smtClean="0"/>
              <a:t>在内存缓冲区中创建一个管道，主要是建立相关</a:t>
            </a:r>
            <a:r>
              <a:rPr lang="en-US" altLang="zh-CN" dirty="0" smtClean="0"/>
              <a:t>VFS</a:t>
            </a:r>
            <a:r>
              <a:rPr lang="zh-CN" altLang="zh-CN" dirty="0" smtClean="0"/>
              <a:t>对象，并将读写该管道的一对文件描述符保存在</a:t>
            </a:r>
            <a:r>
              <a:rPr lang="en-US" altLang="zh-CN" dirty="0" err="1" smtClean="0"/>
              <a:t>filedes</a:t>
            </a:r>
            <a:r>
              <a:rPr lang="en-US" altLang="zh-CN" dirty="0" smtClean="0"/>
              <a:t>[2]</a:t>
            </a:r>
            <a:r>
              <a:rPr lang="zh-CN" altLang="zh-CN" dirty="0" smtClean="0"/>
              <a:t>中</a:t>
            </a:r>
            <a:r>
              <a:rPr lang="zh-CN" altLang="en-US" dirty="0" smtClean="0"/>
              <a:t>。</a:t>
            </a:r>
            <a:endParaRPr lang="zh-CN" altLang="en-US" dirty="0"/>
          </a:p>
        </p:txBody>
      </p:sp>
    </p:spTree>
  </p:cSld>
  <p:clrMapOvr>
    <a:masterClrMapping/>
  </p:clrMapOvr>
  <p:transition>
    <p:fade/>
  </p:transition>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6512" y="476672"/>
            <a:ext cx="5229721" cy="553998"/>
          </a:xfrm>
          <a:prstGeom prst="rect">
            <a:avLst/>
          </a:prstGeom>
          <a:noFill/>
          <a:ln w="9525">
            <a:noFill/>
            <a:miter lim="800000"/>
          </a:ln>
        </p:spPr>
        <p:txBody>
          <a:bodyPr wrap="square">
            <a:spAutoFit/>
          </a:bodyPr>
          <a:lstStyle/>
          <a:p>
            <a:pPr lvl="1" eaLnBrk="1" hangingPunct="1">
              <a:lnSpc>
                <a:spcPct val="125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无名管道：</a:t>
            </a:r>
            <a:endParaRPr kumimoji="1" lang="zh-CN" altLang="en-US" sz="2400" dirty="0">
              <a:solidFill>
                <a:srgbClr val="7030A0"/>
              </a:solidFill>
              <a:latin typeface="Times New Roman" panose="02020603050405020304" pitchFamily="18" charset="0"/>
            </a:endParaRPr>
          </a:p>
        </p:txBody>
      </p:sp>
      <p:sp>
        <p:nvSpPr>
          <p:cNvPr id="4" name="Rectangle 3"/>
          <p:cNvSpPr>
            <a:spLocks noChangeArrowheads="1"/>
          </p:cNvSpPr>
          <p:nvPr/>
        </p:nvSpPr>
        <p:spPr bwMode="auto">
          <a:xfrm>
            <a:off x="2843809" y="44625"/>
            <a:ext cx="4391595"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1.Linux</a:t>
            </a:r>
            <a:r>
              <a:rPr kumimoji="1" lang="zh-CN" altLang="en-US" sz="2800" dirty="0" smtClean="0">
                <a:solidFill>
                  <a:srgbClr val="C00000"/>
                </a:solidFill>
                <a:latin typeface="+mn-ea"/>
                <a:ea typeface="+mn-ea"/>
                <a:sym typeface="Wingdings 2" panose="05020102010507070707" pitchFamily="18" charset="2"/>
              </a:rPr>
              <a:t>管道通信机制：</a:t>
            </a:r>
            <a:endParaRPr kumimoji="1" lang="zh-CN" altLang="en-US" sz="2800" dirty="0">
              <a:solidFill>
                <a:srgbClr val="C00000"/>
              </a:solidFill>
              <a:latin typeface="+mn-ea"/>
              <a:ea typeface="+mn-ea"/>
            </a:endParaRPr>
          </a:p>
        </p:txBody>
      </p:sp>
      <p:sp>
        <p:nvSpPr>
          <p:cNvPr id="10" name="TextBox 9"/>
          <p:cNvSpPr txBox="1"/>
          <p:nvPr/>
        </p:nvSpPr>
        <p:spPr>
          <a:xfrm>
            <a:off x="611560" y="980730"/>
            <a:ext cx="6480720" cy="430887"/>
          </a:xfrm>
          <a:prstGeom prst="rect">
            <a:avLst/>
          </a:prstGeom>
          <a:noFill/>
        </p:spPr>
        <p:txBody>
          <a:bodyPr wrap="square" rtlCol="0">
            <a:spAutoFit/>
          </a:bodyPr>
          <a:lstStyle/>
          <a:p>
            <a:pPr>
              <a:buFont typeface="Wingdings" panose="05000000000000000000" pitchFamily="2" charset="2"/>
              <a:buChar char="l"/>
            </a:pPr>
            <a:r>
              <a:rPr lang="zh-CN" altLang="en-US" sz="2200" dirty="0" smtClean="0">
                <a:solidFill>
                  <a:srgbClr val="008AF2"/>
                </a:solidFill>
              </a:rPr>
              <a:t> 从管道中读取数据：</a:t>
            </a:r>
            <a:r>
              <a:rPr lang="en-US" altLang="zh-CN" sz="2200" dirty="0" err="1" smtClean="0">
                <a:solidFill>
                  <a:srgbClr val="008AF2"/>
                </a:solidFill>
              </a:rPr>
              <a:t>pipe_read</a:t>
            </a:r>
            <a:r>
              <a:rPr lang="en-US" altLang="zh-CN" sz="2200" dirty="0" smtClean="0">
                <a:solidFill>
                  <a:srgbClr val="008AF2"/>
                </a:solidFill>
              </a:rPr>
              <a:t>()</a:t>
            </a:r>
            <a:endParaRPr lang="zh-CN" altLang="en-US" sz="2200" dirty="0">
              <a:solidFill>
                <a:srgbClr val="008AF2"/>
              </a:solidFill>
            </a:endParaRPr>
          </a:p>
        </p:txBody>
      </p:sp>
      <p:sp>
        <p:nvSpPr>
          <p:cNvPr id="11" name="矩形 10"/>
          <p:cNvSpPr/>
          <p:nvPr/>
        </p:nvSpPr>
        <p:spPr>
          <a:xfrm>
            <a:off x="755576" y="1484786"/>
            <a:ext cx="6984776" cy="461665"/>
          </a:xfrm>
          <a:prstGeom prst="rect">
            <a:avLst/>
          </a:prstGeom>
        </p:spPr>
        <p:txBody>
          <a:bodyPr wrap="square">
            <a:spAutoFit/>
          </a:bodyPr>
          <a:lstStyle/>
          <a:p>
            <a:pPr>
              <a:lnSpc>
                <a:spcPct val="120000"/>
              </a:lnSpc>
              <a:buFont typeface="Wingdings" panose="05000000000000000000" pitchFamily="2" charset="2"/>
              <a:buChar char="Ø"/>
            </a:pPr>
            <a:r>
              <a:rPr lang="en-US" altLang="zh-CN" dirty="0" smtClean="0"/>
              <a:t>  </a:t>
            </a:r>
            <a:r>
              <a:rPr lang="zh-CN" altLang="en-US" dirty="0" smtClean="0"/>
              <a:t>阻塞型读取数据：管道大小为</a:t>
            </a:r>
            <a:r>
              <a:rPr lang="en-US" altLang="zh-CN" dirty="0" smtClean="0"/>
              <a:t>p</a:t>
            </a:r>
            <a:r>
              <a:rPr lang="zh-CN" altLang="en-US" dirty="0" smtClean="0"/>
              <a:t>，请求读取</a:t>
            </a:r>
            <a:r>
              <a:rPr lang="en-US" altLang="zh-CN" dirty="0" smtClean="0"/>
              <a:t>n</a:t>
            </a:r>
            <a:endParaRPr lang="en-US" altLang="zh-CN" dirty="0" smtClean="0"/>
          </a:p>
        </p:txBody>
      </p:sp>
      <p:graphicFrame>
        <p:nvGraphicFramePr>
          <p:cNvPr id="12" name="表格 11"/>
          <p:cNvGraphicFramePr>
            <a:graphicFrameLocks noGrp="1"/>
          </p:cNvGraphicFramePr>
          <p:nvPr/>
        </p:nvGraphicFramePr>
        <p:xfrm>
          <a:off x="395537" y="2060849"/>
          <a:ext cx="7992887" cy="3231607"/>
        </p:xfrm>
        <a:graphic>
          <a:graphicData uri="http://schemas.openxmlformats.org/drawingml/2006/table">
            <a:tbl>
              <a:tblPr/>
              <a:tblGrid>
                <a:gridCol w="1920524"/>
                <a:gridCol w="2186688"/>
                <a:gridCol w="2186688"/>
                <a:gridCol w="1698987"/>
              </a:tblGrid>
              <a:tr h="468163">
                <a:tc rowSpan="2">
                  <a:txBody>
                    <a:bodyPr/>
                    <a:lstStyle/>
                    <a:p>
                      <a:pPr indent="228600" algn="ctr">
                        <a:lnSpc>
                          <a:spcPct val="100000"/>
                        </a:lnSpc>
                        <a:spcAft>
                          <a:spcPts val="0"/>
                        </a:spcAft>
                      </a:pPr>
                      <a:r>
                        <a:rPr lang="zh-CN" sz="1900" b="1" kern="100" dirty="0">
                          <a:latin typeface="Times New Roman" panose="02020603050405020304"/>
                          <a:ea typeface="宋体" panose="02010600030101010101" pitchFamily="2" charset="-122"/>
                        </a:rPr>
                        <a:t>管道大小</a:t>
                      </a:r>
                      <a:endParaRPr lang="zh-CN" sz="1900" b="1" kern="100" dirty="0">
                        <a:latin typeface="Times New Roman" panose="02020603050405020304"/>
                        <a:ea typeface="宋体" panose="02010600030101010101" pitchFamily="2" charset="-122"/>
                      </a:endParaRPr>
                    </a:p>
                  </a:txBody>
                  <a:tcPr marL="65640" marR="6564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28600" algn="ctr">
                        <a:lnSpc>
                          <a:spcPts val="1260"/>
                        </a:lnSpc>
                        <a:spcAft>
                          <a:spcPts val="0"/>
                        </a:spcAft>
                      </a:pPr>
                      <a:r>
                        <a:rPr lang="zh-CN" sz="1900" b="1" kern="100">
                          <a:latin typeface="Times New Roman" panose="02020603050405020304"/>
                          <a:ea typeface="宋体" panose="02010600030101010101" pitchFamily="2" charset="-122"/>
                        </a:rPr>
                        <a:t>至少有一个写进程</a:t>
                      </a:r>
                      <a:endParaRPr lang="zh-CN" sz="1900" b="1" kern="100">
                        <a:latin typeface="Times New Roman" panose="02020603050405020304"/>
                        <a:ea typeface="宋体" panose="02010600030101010101" pitchFamily="2" charset="-122"/>
                      </a:endParaRPr>
                    </a:p>
                  </a:txBody>
                  <a:tcPr marL="65640" marR="6564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rowSpan="2">
                  <a:txBody>
                    <a:bodyPr/>
                    <a:lstStyle/>
                    <a:p>
                      <a:pPr indent="228600" algn="ctr">
                        <a:lnSpc>
                          <a:spcPct val="100000"/>
                        </a:lnSpc>
                        <a:spcAft>
                          <a:spcPts val="0"/>
                        </a:spcAft>
                      </a:pPr>
                      <a:r>
                        <a:rPr lang="zh-CN" sz="1900" b="1" kern="100">
                          <a:latin typeface="Times New Roman" panose="02020603050405020304"/>
                          <a:ea typeface="宋体" panose="02010600030101010101" pitchFamily="2" charset="-122"/>
                        </a:rPr>
                        <a:t>没有写进程</a:t>
                      </a:r>
                      <a:endParaRPr lang="zh-CN" sz="1900" b="1" kern="100">
                        <a:latin typeface="Times New Roman" panose="02020603050405020304"/>
                        <a:ea typeface="宋体" panose="02010600030101010101" pitchFamily="2" charset="-122"/>
                      </a:endParaRPr>
                    </a:p>
                  </a:txBody>
                  <a:tcPr marL="65640" marR="6564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163">
                <a:tc vMerge="1">
                  <a:tcPr/>
                </a:tc>
                <a:tc>
                  <a:txBody>
                    <a:bodyPr/>
                    <a:lstStyle/>
                    <a:p>
                      <a:pPr indent="228600" algn="just">
                        <a:lnSpc>
                          <a:spcPct val="100000"/>
                        </a:lnSpc>
                        <a:spcAft>
                          <a:spcPts val="0"/>
                        </a:spcAft>
                      </a:pPr>
                      <a:r>
                        <a:rPr lang="zh-CN" sz="1900" b="1" kern="100">
                          <a:latin typeface="Times New Roman" panose="02020603050405020304"/>
                          <a:ea typeface="宋体" panose="02010600030101010101" pitchFamily="2" charset="-122"/>
                        </a:rPr>
                        <a:t>有睡眠写进程</a:t>
                      </a:r>
                      <a:endParaRPr lang="zh-CN" sz="1900" b="1" kern="100">
                        <a:latin typeface="Times New Roman" panose="02020603050405020304"/>
                        <a:ea typeface="宋体" panose="02010600030101010101" pitchFamily="2" charset="-122"/>
                      </a:endParaRPr>
                    </a:p>
                  </a:txBody>
                  <a:tcPr marL="65640" marR="6564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ct val="100000"/>
                        </a:lnSpc>
                        <a:spcAft>
                          <a:spcPts val="0"/>
                        </a:spcAft>
                      </a:pPr>
                      <a:r>
                        <a:rPr lang="zh-CN" sz="1900" b="1" kern="100">
                          <a:latin typeface="Times New Roman" panose="02020603050405020304"/>
                          <a:ea typeface="宋体" panose="02010600030101010101" pitchFamily="2" charset="-122"/>
                        </a:rPr>
                        <a:t>无睡眠写进程</a:t>
                      </a:r>
                      <a:endParaRPr lang="zh-CN" sz="1900" b="1" kern="100">
                        <a:latin typeface="Times New Roman" panose="02020603050405020304"/>
                        <a:ea typeface="宋体" panose="02010600030101010101" pitchFamily="2" charset="-122"/>
                      </a:endParaRPr>
                    </a:p>
                  </a:txBody>
                  <a:tcPr marL="65640" marR="6564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r>
              <a:tr h="936323">
                <a:tc>
                  <a:txBody>
                    <a:bodyPr/>
                    <a:lstStyle/>
                    <a:p>
                      <a:pPr indent="228600" algn="just">
                        <a:lnSpc>
                          <a:spcPct val="100000"/>
                        </a:lnSpc>
                        <a:spcAft>
                          <a:spcPts val="0"/>
                        </a:spcAft>
                      </a:pPr>
                      <a:r>
                        <a:rPr lang="en-US" sz="1900" b="1" kern="100" dirty="0">
                          <a:latin typeface="Times New Roman" panose="02020603050405020304"/>
                          <a:ea typeface="宋体" panose="02010600030101010101" pitchFamily="2" charset="-122"/>
                        </a:rPr>
                        <a:t>p=0</a:t>
                      </a:r>
                      <a:endParaRPr lang="zh-CN" sz="1900" b="1" kern="100" dirty="0">
                        <a:latin typeface="Times New Roman" panose="02020603050405020304"/>
                        <a:ea typeface="宋体" panose="02010600030101010101" pitchFamily="2" charset="-122"/>
                      </a:endParaRPr>
                    </a:p>
                  </a:txBody>
                  <a:tcPr marL="65640" marR="6564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28600" algn="just">
                        <a:lnSpc>
                          <a:spcPct val="100000"/>
                        </a:lnSpc>
                        <a:spcAft>
                          <a:spcPts val="0"/>
                        </a:spcAft>
                      </a:pPr>
                      <a:r>
                        <a:rPr lang="zh-CN" sz="1900" b="1" kern="100" dirty="0">
                          <a:latin typeface="Times New Roman" panose="02020603050405020304"/>
                          <a:ea typeface="宋体" panose="02010600030101010101" pitchFamily="2" charset="-122"/>
                        </a:rPr>
                        <a:t>读取</a:t>
                      </a:r>
                      <a:r>
                        <a:rPr lang="en-US" sz="1900" b="1" kern="100" dirty="0">
                          <a:latin typeface="Times New Roman" panose="02020603050405020304"/>
                          <a:ea typeface="宋体" panose="02010600030101010101" pitchFamily="2" charset="-122"/>
                        </a:rPr>
                        <a:t>n</a:t>
                      </a:r>
                      <a:r>
                        <a:rPr lang="zh-CN" sz="1900" b="1" kern="100" dirty="0">
                          <a:latin typeface="Times New Roman" panose="02020603050405020304"/>
                          <a:ea typeface="宋体" panose="02010600030101010101" pitchFamily="2" charset="-122"/>
                        </a:rPr>
                        <a:t>个字节并返回</a:t>
                      </a:r>
                      <a:r>
                        <a:rPr lang="en-US" sz="1900" b="1" kern="100" dirty="0">
                          <a:latin typeface="Times New Roman" panose="02020603050405020304"/>
                          <a:ea typeface="宋体" panose="02010600030101010101" pitchFamily="2" charset="-122"/>
                        </a:rPr>
                        <a:t>n</a:t>
                      </a:r>
                      <a:r>
                        <a:rPr lang="zh-CN" sz="1900" b="1" kern="100" dirty="0">
                          <a:latin typeface="Times New Roman" panose="02020603050405020304"/>
                          <a:ea typeface="宋体" panose="02010600030101010101" pitchFamily="2" charset="-122"/>
                        </a:rPr>
                        <a:t>，当管道缓冲区为空时等待写进程写数据</a:t>
                      </a:r>
                      <a:endParaRPr lang="zh-CN" sz="1900" b="1" kern="100" dirty="0">
                        <a:latin typeface="Times New Roman" panose="02020603050405020304"/>
                        <a:ea typeface="宋体" panose="02010600030101010101" pitchFamily="2" charset="-122"/>
                      </a:endParaRPr>
                    </a:p>
                  </a:txBody>
                  <a:tcPr marL="65640" marR="6564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ct val="100000"/>
                        </a:lnSpc>
                        <a:spcAft>
                          <a:spcPts val="0"/>
                        </a:spcAft>
                      </a:pPr>
                      <a:r>
                        <a:rPr lang="zh-CN" sz="1900" b="1" kern="100" dirty="0">
                          <a:latin typeface="Times New Roman" panose="02020603050405020304"/>
                          <a:ea typeface="宋体" panose="02010600030101010101" pitchFamily="2" charset="-122"/>
                        </a:rPr>
                        <a:t>等待写进程写数据，然后再读取数据</a:t>
                      </a:r>
                      <a:endParaRPr lang="zh-CN" sz="1900" b="1" kern="100" dirty="0">
                        <a:latin typeface="Times New Roman" panose="02020603050405020304"/>
                        <a:ea typeface="宋体" panose="02010600030101010101" pitchFamily="2" charset="-122"/>
                      </a:endParaRPr>
                    </a:p>
                  </a:txBody>
                  <a:tcPr marL="65640" marR="6564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ct val="100000"/>
                        </a:lnSpc>
                        <a:spcAft>
                          <a:spcPts val="0"/>
                        </a:spcAft>
                      </a:pPr>
                      <a:r>
                        <a:rPr lang="zh-CN" sz="1900" b="1" kern="100">
                          <a:latin typeface="Times New Roman" panose="02020603050405020304"/>
                          <a:ea typeface="宋体" panose="02010600030101010101" pitchFamily="2" charset="-122"/>
                        </a:rPr>
                        <a:t>返回</a:t>
                      </a:r>
                      <a:r>
                        <a:rPr lang="en-US" sz="1900" b="1" kern="100">
                          <a:latin typeface="Times New Roman" panose="02020603050405020304"/>
                          <a:ea typeface="宋体" panose="02010600030101010101" pitchFamily="2" charset="-122"/>
                        </a:rPr>
                        <a:t>0</a:t>
                      </a:r>
                      <a:endParaRPr lang="zh-CN" sz="1900" b="1" kern="100">
                        <a:latin typeface="Times New Roman" panose="02020603050405020304"/>
                        <a:ea typeface="宋体" panose="02010600030101010101" pitchFamily="2" charset="-122"/>
                      </a:endParaRPr>
                    </a:p>
                  </a:txBody>
                  <a:tcPr marL="65640" marR="6564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5011">
                <a:tc>
                  <a:txBody>
                    <a:bodyPr/>
                    <a:lstStyle/>
                    <a:p>
                      <a:pPr indent="228600" algn="just">
                        <a:lnSpc>
                          <a:spcPct val="100000"/>
                        </a:lnSpc>
                        <a:spcAft>
                          <a:spcPts val="0"/>
                        </a:spcAft>
                      </a:pPr>
                      <a:r>
                        <a:rPr lang="en-US" sz="1900" b="1" kern="100">
                          <a:latin typeface="Times New Roman" panose="02020603050405020304"/>
                          <a:ea typeface="宋体" panose="02010600030101010101" pitchFamily="2" charset="-122"/>
                        </a:rPr>
                        <a:t>0</a:t>
                      </a:r>
                      <a:r>
                        <a:rPr lang="zh-CN" sz="1900" b="1" kern="100">
                          <a:latin typeface="Times New Roman" panose="02020603050405020304"/>
                          <a:ea typeface="宋体" panose="02010600030101010101" pitchFamily="2" charset="-122"/>
                        </a:rPr>
                        <a:t>＜</a:t>
                      </a:r>
                      <a:r>
                        <a:rPr lang="en-US" sz="1900" b="1" kern="100">
                          <a:latin typeface="Times New Roman" panose="02020603050405020304"/>
                          <a:ea typeface="宋体" panose="02010600030101010101" pitchFamily="2" charset="-122"/>
                        </a:rPr>
                        <a:t>p</a:t>
                      </a:r>
                      <a:r>
                        <a:rPr lang="zh-CN" sz="1900" b="1" kern="100">
                          <a:latin typeface="Times New Roman" panose="02020603050405020304"/>
                          <a:ea typeface="宋体" panose="02010600030101010101" pitchFamily="2" charset="-122"/>
                        </a:rPr>
                        <a:t>＜</a:t>
                      </a:r>
                      <a:r>
                        <a:rPr lang="en-US" sz="1900" b="1" kern="100">
                          <a:latin typeface="Times New Roman" panose="02020603050405020304"/>
                          <a:ea typeface="宋体" panose="02010600030101010101" pitchFamily="2" charset="-122"/>
                        </a:rPr>
                        <a:t>n</a:t>
                      </a:r>
                      <a:endParaRPr lang="zh-CN" sz="1900" b="1" kern="100">
                        <a:latin typeface="Times New Roman" panose="02020603050405020304"/>
                        <a:ea typeface="宋体" panose="02010600030101010101" pitchFamily="2" charset="-122"/>
                      </a:endParaRPr>
                    </a:p>
                  </a:txBody>
                  <a:tcPr marL="65640" marR="6564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gridSpan="2">
                  <a:txBody>
                    <a:bodyPr/>
                    <a:lstStyle/>
                    <a:p>
                      <a:pPr indent="228600" algn="just">
                        <a:lnSpc>
                          <a:spcPct val="100000"/>
                        </a:lnSpc>
                        <a:spcAft>
                          <a:spcPts val="0"/>
                        </a:spcAft>
                      </a:pPr>
                      <a:r>
                        <a:rPr lang="zh-CN" sz="1900" b="1" kern="100" dirty="0">
                          <a:latin typeface="Times New Roman" panose="02020603050405020304"/>
                          <a:ea typeface="宋体" panose="02010600030101010101" pitchFamily="2" charset="-122"/>
                        </a:rPr>
                        <a:t>读取</a:t>
                      </a:r>
                      <a:r>
                        <a:rPr lang="en-US" sz="1900" b="1" kern="100" dirty="0">
                          <a:latin typeface="Times New Roman" panose="02020603050405020304"/>
                          <a:ea typeface="宋体" panose="02010600030101010101" pitchFamily="2" charset="-122"/>
                        </a:rPr>
                        <a:t>P</a:t>
                      </a:r>
                      <a:r>
                        <a:rPr lang="zh-CN" sz="1900" b="1" kern="100" dirty="0">
                          <a:latin typeface="Times New Roman" panose="02020603050405020304"/>
                          <a:ea typeface="宋体" panose="02010600030101010101" pitchFamily="2" charset="-122"/>
                        </a:rPr>
                        <a:t>个字节并返回</a:t>
                      </a:r>
                      <a:r>
                        <a:rPr lang="en-US" sz="1900" b="1" kern="100" dirty="0">
                          <a:latin typeface="Times New Roman" panose="02020603050405020304"/>
                          <a:ea typeface="宋体" panose="02010600030101010101" pitchFamily="2" charset="-122"/>
                        </a:rPr>
                        <a:t>P</a:t>
                      </a:r>
                      <a:r>
                        <a:rPr lang="zh-CN" sz="1900" b="1" kern="100" dirty="0">
                          <a:latin typeface="Times New Roman" panose="02020603050405020304"/>
                          <a:ea typeface="宋体" panose="02010600030101010101" pitchFamily="2" charset="-122"/>
                        </a:rPr>
                        <a:t>；管道缓冲区中还剩</a:t>
                      </a:r>
                      <a:r>
                        <a:rPr lang="en-US" sz="1900" b="1" kern="100" dirty="0">
                          <a:latin typeface="Times New Roman" panose="02020603050405020304"/>
                          <a:ea typeface="宋体" panose="02010600030101010101" pitchFamily="2" charset="-122"/>
                        </a:rPr>
                        <a:t>0</a:t>
                      </a:r>
                      <a:r>
                        <a:rPr lang="zh-CN" sz="1900" b="1" kern="100" dirty="0">
                          <a:latin typeface="Times New Roman" panose="02020603050405020304"/>
                          <a:ea typeface="宋体" panose="02010600030101010101" pitchFamily="2" charset="-122"/>
                        </a:rPr>
                        <a:t>个字节</a:t>
                      </a:r>
                      <a:endParaRPr lang="zh-CN" sz="1900" b="1" kern="100" dirty="0">
                        <a:latin typeface="Times New Roman" panose="02020603050405020304"/>
                        <a:ea typeface="宋体" panose="02010600030101010101" pitchFamily="2" charset="-122"/>
                      </a:endParaRPr>
                    </a:p>
                  </a:txBody>
                  <a:tcPr marL="65640" marR="6564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633947">
                <a:tc>
                  <a:txBody>
                    <a:bodyPr/>
                    <a:lstStyle/>
                    <a:p>
                      <a:pPr indent="228600" algn="just">
                        <a:lnSpc>
                          <a:spcPct val="100000"/>
                        </a:lnSpc>
                        <a:spcAft>
                          <a:spcPts val="0"/>
                        </a:spcAft>
                      </a:pPr>
                      <a:r>
                        <a:rPr lang="en-US" sz="1900" b="1" kern="100">
                          <a:latin typeface="Times New Roman" panose="02020603050405020304"/>
                          <a:ea typeface="宋体" panose="02010600030101010101" pitchFamily="2" charset="-122"/>
                        </a:rPr>
                        <a:t>p</a:t>
                      </a:r>
                      <a:r>
                        <a:rPr lang="zh-CN" sz="1900" b="1" kern="100">
                          <a:latin typeface="Times New Roman" panose="02020603050405020304"/>
                          <a:ea typeface="宋体" panose="02010600030101010101" pitchFamily="2" charset="-122"/>
                        </a:rPr>
                        <a:t>≥</a:t>
                      </a:r>
                      <a:r>
                        <a:rPr lang="en-US" sz="1900" b="1" kern="100">
                          <a:latin typeface="Times New Roman" panose="02020603050405020304"/>
                          <a:ea typeface="宋体" panose="02010600030101010101" pitchFamily="2" charset="-122"/>
                        </a:rPr>
                        <a:t>n</a:t>
                      </a:r>
                      <a:endParaRPr lang="zh-CN" sz="1900" b="1" kern="100">
                        <a:latin typeface="Times New Roman" panose="02020603050405020304"/>
                        <a:ea typeface="宋体" panose="02010600030101010101" pitchFamily="2" charset="-122"/>
                      </a:endParaRPr>
                    </a:p>
                  </a:txBody>
                  <a:tcPr marL="65640" marR="6564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228600" algn="just">
                        <a:lnSpc>
                          <a:spcPct val="100000"/>
                        </a:lnSpc>
                        <a:spcAft>
                          <a:spcPts val="0"/>
                        </a:spcAft>
                      </a:pPr>
                      <a:r>
                        <a:rPr lang="zh-CN" sz="1900" b="1" kern="100" dirty="0">
                          <a:latin typeface="Times New Roman" panose="02020603050405020304"/>
                          <a:ea typeface="宋体" panose="02010600030101010101" pitchFamily="2" charset="-122"/>
                        </a:rPr>
                        <a:t>读取</a:t>
                      </a:r>
                      <a:r>
                        <a:rPr lang="en-US" sz="1900" b="1" kern="100" dirty="0">
                          <a:latin typeface="Times New Roman" panose="02020603050405020304"/>
                          <a:ea typeface="宋体" panose="02010600030101010101" pitchFamily="2" charset="-122"/>
                        </a:rPr>
                        <a:t>n</a:t>
                      </a:r>
                      <a:r>
                        <a:rPr lang="zh-CN" sz="1900" b="1" kern="100" dirty="0">
                          <a:latin typeface="Times New Roman" panose="02020603050405020304"/>
                          <a:ea typeface="宋体" panose="02010600030101010101" pitchFamily="2" charset="-122"/>
                        </a:rPr>
                        <a:t>个字节，返回</a:t>
                      </a:r>
                      <a:r>
                        <a:rPr lang="en-US" sz="1900" b="1" kern="100" dirty="0">
                          <a:latin typeface="Times New Roman" panose="02020603050405020304"/>
                          <a:ea typeface="宋体" panose="02010600030101010101" pitchFamily="2" charset="-122"/>
                        </a:rPr>
                        <a:t>n</a:t>
                      </a:r>
                      <a:r>
                        <a:rPr lang="zh-CN" sz="1900" b="1" kern="100" dirty="0">
                          <a:latin typeface="Times New Roman" panose="02020603050405020304"/>
                          <a:ea typeface="宋体" panose="02010600030101010101" pitchFamily="2" charset="-122"/>
                        </a:rPr>
                        <a:t>，管道缓冲区中还剩</a:t>
                      </a:r>
                      <a:r>
                        <a:rPr lang="en-US" sz="1900" b="1" kern="100" dirty="0">
                          <a:latin typeface="Times New Roman" panose="02020603050405020304"/>
                          <a:ea typeface="宋体" panose="02010600030101010101" pitchFamily="2" charset="-122"/>
                        </a:rPr>
                        <a:t>p</a:t>
                      </a:r>
                      <a:r>
                        <a:rPr lang="zh-CN" sz="1900" b="1" kern="100" dirty="0">
                          <a:latin typeface="Times New Roman" panose="02020603050405020304"/>
                          <a:ea typeface="宋体" panose="02010600030101010101" pitchFamily="2" charset="-122"/>
                        </a:rPr>
                        <a:t>－</a:t>
                      </a:r>
                      <a:r>
                        <a:rPr lang="en-US" sz="1900" b="1" kern="100" dirty="0">
                          <a:latin typeface="Times New Roman" panose="02020603050405020304"/>
                          <a:ea typeface="宋体" panose="02010600030101010101" pitchFamily="2" charset="-122"/>
                        </a:rPr>
                        <a:t>n</a:t>
                      </a:r>
                      <a:r>
                        <a:rPr lang="zh-CN" sz="1900" b="1" kern="100" dirty="0">
                          <a:latin typeface="Times New Roman" panose="02020603050405020304"/>
                          <a:ea typeface="宋体" panose="02010600030101010101" pitchFamily="2" charset="-122"/>
                        </a:rPr>
                        <a:t>个字节</a:t>
                      </a:r>
                      <a:endParaRPr lang="zh-CN" sz="1900" b="1" kern="100" dirty="0">
                        <a:latin typeface="Times New Roman" panose="02020603050405020304"/>
                        <a:ea typeface="宋体" panose="02010600030101010101" pitchFamily="2" charset="-122"/>
                      </a:endParaRPr>
                    </a:p>
                  </a:txBody>
                  <a:tcPr marL="65640" marR="6564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r>
            </a:tbl>
          </a:graphicData>
        </a:graphic>
      </p:graphicFrame>
      <p:sp>
        <p:nvSpPr>
          <p:cNvPr id="13" name="矩形 12"/>
          <p:cNvSpPr/>
          <p:nvPr/>
        </p:nvSpPr>
        <p:spPr>
          <a:xfrm>
            <a:off x="683568" y="5395865"/>
            <a:ext cx="6984776" cy="461665"/>
          </a:xfrm>
          <a:prstGeom prst="rect">
            <a:avLst/>
          </a:prstGeom>
        </p:spPr>
        <p:txBody>
          <a:bodyPr wrap="square">
            <a:spAutoFit/>
          </a:bodyPr>
          <a:lstStyle/>
          <a:p>
            <a:pPr>
              <a:lnSpc>
                <a:spcPct val="120000"/>
              </a:lnSpc>
              <a:buFont typeface="Wingdings" panose="05000000000000000000" pitchFamily="2" charset="2"/>
              <a:buChar char="Ø"/>
            </a:pPr>
            <a:r>
              <a:rPr lang="en-US" altLang="zh-CN" dirty="0" smtClean="0"/>
              <a:t>  </a:t>
            </a:r>
            <a:r>
              <a:rPr lang="zh-CN" altLang="en-US" dirty="0" smtClean="0"/>
              <a:t>非阻塞型读取数据：管道大小为</a:t>
            </a:r>
            <a:r>
              <a:rPr lang="en-US" altLang="zh-CN" dirty="0" smtClean="0"/>
              <a:t>p</a:t>
            </a:r>
            <a:r>
              <a:rPr lang="zh-CN" altLang="en-US" dirty="0" smtClean="0"/>
              <a:t>，请求读取</a:t>
            </a:r>
            <a:r>
              <a:rPr lang="en-US" altLang="zh-CN" dirty="0" smtClean="0"/>
              <a:t>n</a:t>
            </a:r>
            <a:endParaRPr lang="en-US" altLang="zh-CN" dirty="0" smtClean="0"/>
          </a:p>
        </p:txBody>
      </p:sp>
      <p:sp>
        <p:nvSpPr>
          <p:cNvPr id="14" name="TextBox 13"/>
          <p:cNvSpPr txBox="1"/>
          <p:nvPr/>
        </p:nvSpPr>
        <p:spPr>
          <a:xfrm>
            <a:off x="1187624" y="5899921"/>
            <a:ext cx="4176464" cy="769441"/>
          </a:xfrm>
          <a:prstGeom prst="rect">
            <a:avLst/>
          </a:prstGeom>
          <a:noFill/>
        </p:spPr>
        <p:txBody>
          <a:bodyPr wrap="square" rtlCol="0">
            <a:spAutoFit/>
          </a:bodyPr>
          <a:lstStyle/>
          <a:p>
            <a:r>
              <a:rPr lang="en-US" altLang="zh-CN" dirty="0" smtClean="0"/>
              <a:t>P</a:t>
            </a:r>
            <a:r>
              <a:rPr lang="zh-CN" altLang="en-US" dirty="0" smtClean="0"/>
              <a:t>＜</a:t>
            </a:r>
            <a:r>
              <a:rPr lang="en-US" altLang="zh-CN" dirty="0" smtClean="0"/>
              <a:t>n</a:t>
            </a:r>
            <a:r>
              <a:rPr lang="zh-CN" altLang="en-US" dirty="0" smtClean="0"/>
              <a:t>：读取</a:t>
            </a:r>
            <a:r>
              <a:rPr lang="en-US" altLang="zh-CN" dirty="0" smtClean="0"/>
              <a:t>p</a:t>
            </a:r>
            <a:r>
              <a:rPr lang="zh-CN" altLang="en-US" dirty="0" smtClean="0"/>
              <a:t>字节并返回</a:t>
            </a:r>
            <a:r>
              <a:rPr lang="en-US" altLang="zh-CN" dirty="0" smtClean="0"/>
              <a:t>p</a:t>
            </a:r>
            <a:r>
              <a:rPr lang="zh-CN" altLang="en-US" dirty="0" smtClean="0"/>
              <a:t>；</a:t>
            </a:r>
            <a:endParaRPr lang="en-US" altLang="zh-CN" dirty="0" smtClean="0"/>
          </a:p>
          <a:p>
            <a:r>
              <a:rPr lang="en-US" altLang="zh-CN" dirty="0" smtClean="0"/>
              <a:t>P ≥ n</a:t>
            </a:r>
            <a:r>
              <a:rPr lang="zh-CN" altLang="en-US" dirty="0" smtClean="0"/>
              <a:t>：读取</a:t>
            </a:r>
            <a:r>
              <a:rPr lang="en-US" altLang="zh-CN" dirty="0" smtClean="0"/>
              <a:t>n</a:t>
            </a:r>
            <a:r>
              <a:rPr lang="zh-CN" altLang="en-US" dirty="0" smtClean="0"/>
              <a:t>字节并返回</a:t>
            </a:r>
            <a:r>
              <a:rPr lang="en-US" altLang="zh-CN" dirty="0" smtClean="0"/>
              <a:t>n</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4"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ox(in)">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6512" y="1124744"/>
            <a:ext cx="5229721" cy="553998"/>
          </a:xfrm>
          <a:prstGeom prst="rect">
            <a:avLst/>
          </a:prstGeom>
          <a:noFill/>
          <a:ln w="9525">
            <a:noFill/>
            <a:miter lim="800000"/>
          </a:ln>
        </p:spPr>
        <p:txBody>
          <a:bodyPr wrap="square">
            <a:spAutoFit/>
          </a:bodyPr>
          <a:lstStyle/>
          <a:p>
            <a:pPr lvl="1" eaLnBrk="1" hangingPunct="1">
              <a:lnSpc>
                <a:spcPct val="125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无名管道：</a:t>
            </a:r>
            <a:endParaRPr kumimoji="1" lang="zh-CN" altLang="en-US" sz="2400" dirty="0">
              <a:solidFill>
                <a:srgbClr val="7030A0"/>
              </a:solidFill>
              <a:latin typeface="Times New Roman" panose="02020603050405020304" pitchFamily="18" charset="0"/>
            </a:endParaRPr>
          </a:p>
        </p:txBody>
      </p:sp>
      <p:sp>
        <p:nvSpPr>
          <p:cNvPr id="4" name="Rectangle 3"/>
          <p:cNvSpPr>
            <a:spLocks noChangeArrowheads="1"/>
          </p:cNvSpPr>
          <p:nvPr/>
        </p:nvSpPr>
        <p:spPr bwMode="auto">
          <a:xfrm>
            <a:off x="396431" y="620689"/>
            <a:ext cx="4391595"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1.Linux</a:t>
            </a:r>
            <a:r>
              <a:rPr kumimoji="1" lang="zh-CN" altLang="en-US" sz="2800" dirty="0" smtClean="0">
                <a:solidFill>
                  <a:srgbClr val="C00000"/>
                </a:solidFill>
                <a:latin typeface="+mn-ea"/>
                <a:ea typeface="+mn-ea"/>
                <a:sym typeface="Wingdings 2" panose="05020102010507070707" pitchFamily="18" charset="2"/>
              </a:rPr>
              <a:t>管道通信机制：</a:t>
            </a:r>
            <a:endParaRPr kumimoji="1" lang="zh-CN" altLang="en-US" sz="2800" dirty="0">
              <a:solidFill>
                <a:srgbClr val="C00000"/>
              </a:solidFill>
              <a:latin typeface="+mn-ea"/>
              <a:ea typeface="+mn-ea"/>
            </a:endParaRPr>
          </a:p>
        </p:txBody>
      </p:sp>
      <p:sp>
        <p:nvSpPr>
          <p:cNvPr id="7" name="Rectangle 4"/>
          <p:cNvSpPr>
            <a:spLocks noChangeArrowheads="1"/>
          </p:cNvSpPr>
          <p:nvPr/>
        </p:nvSpPr>
        <p:spPr bwMode="auto">
          <a:xfrm>
            <a:off x="2411760" y="-99392"/>
            <a:ext cx="5688632"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3.6.3 Linux</a:t>
            </a:r>
            <a:r>
              <a:rPr lang="zh-CN" altLang="en-US" sz="3200" dirty="0" smtClean="0">
                <a:solidFill>
                  <a:srgbClr val="0000FF"/>
                </a:solidFill>
                <a:ea typeface="仿宋" panose="02010609060101010101" charset="-122"/>
              </a:rPr>
              <a:t>进程通信系统调用</a:t>
            </a:r>
            <a:endParaRPr lang="en-US" altLang="zh-CN" sz="3200" dirty="0">
              <a:solidFill>
                <a:srgbClr val="0000FF"/>
              </a:solidFill>
              <a:ea typeface="仿宋" panose="02010609060101010101" charset="-122"/>
            </a:endParaRPr>
          </a:p>
        </p:txBody>
      </p:sp>
      <p:sp>
        <p:nvSpPr>
          <p:cNvPr id="10" name="TextBox 9"/>
          <p:cNvSpPr txBox="1"/>
          <p:nvPr/>
        </p:nvSpPr>
        <p:spPr>
          <a:xfrm>
            <a:off x="611560" y="1628802"/>
            <a:ext cx="6480720" cy="430887"/>
          </a:xfrm>
          <a:prstGeom prst="rect">
            <a:avLst/>
          </a:prstGeom>
          <a:noFill/>
        </p:spPr>
        <p:txBody>
          <a:bodyPr wrap="square" rtlCol="0">
            <a:spAutoFit/>
          </a:bodyPr>
          <a:lstStyle/>
          <a:p>
            <a:pPr>
              <a:buFont typeface="Wingdings" panose="05000000000000000000" pitchFamily="2" charset="2"/>
              <a:buChar char="l"/>
            </a:pPr>
            <a:r>
              <a:rPr lang="zh-CN" altLang="en-US" sz="2200" dirty="0" smtClean="0">
                <a:solidFill>
                  <a:srgbClr val="008AF2"/>
                </a:solidFill>
              </a:rPr>
              <a:t> 向管道中写入数据：</a:t>
            </a:r>
            <a:r>
              <a:rPr lang="en-US" altLang="zh-CN" sz="2200" dirty="0" err="1" smtClean="0">
                <a:solidFill>
                  <a:srgbClr val="008AF2"/>
                </a:solidFill>
              </a:rPr>
              <a:t>pipe_write</a:t>
            </a:r>
            <a:r>
              <a:rPr lang="en-US" altLang="zh-CN" sz="2200" dirty="0" smtClean="0">
                <a:solidFill>
                  <a:srgbClr val="008AF2"/>
                </a:solidFill>
              </a:rPr>
              <a:t>()</a:t>
            </a:r>
            <a:endParaRPr lang="zh-CN" altLang="en-US" sz="2200" dirty="0">
              <a:solidFill>
                <a:srgbClr val="008AF2"/>
              </a:solidFill>
            </a:endParaRPr>
          </a:p>
        </p:txBody>
      </p:sp>
      <p:graphicFrame>
        <p:nvGraphicFramePr>
          <p:cNvPr id="9" name="表格 8"/>
          <p:cNvGraphicFramePr>
            <a:graphicFrameLocks noGrp="1"/>
          </p:cNvGraphicFramePr>
          <p:nvPr/>
        </p:nvGraphicFramePr>
        <p:xfrm>
          <a:off x="323528" y="2834932"/>
          <a:ext cx="8424937" cy="3618404"/>
        </p:xfrm>
        <a:graphic>
          <a:graphicData uri="http://schemas.openxmlformats.org/drawingml/2006/table">
            <a:tbl>
              <a:tblPr/>
              <a:tblGrid>
                <a:gridCol w="1543392"/>
                <a:gridCol w="2769205"/>
                <a:gridCol w="2821798"/>
                <a:gridCol w="1290542"/>
              </a:tblGrid>
              <a:tr h="864096">
                <a:tc>
                  <a:txBody>
                    <a:bodyPr/>
                    <a:lstStyle/>
                    <a:p>
                      <a:pPr indent="228600" algn="just">
                        <a:lnSpc>
                          <a:spcPct val="100000"/>
                        </a:lnSpc>
                        <a:spcAft>
                          <a:spcPts val="0"/>
                        </a:spcAft>
                      </a:pPr>
                      <a:r>
                        <a:rPr lang="zh-CN" sz="1900" b="1" kern="100" dirty="0">
                          <a:latin typeface="Times New Roman" panose="02020603050405020304"/>
                          <a:ea typeface="宋体" panose="02010600030101010101" pitchFamily="2" charset="-122"/>
                        </a:rPr>
                        <a:t>缓冲区剩余空间</a:t>
                      </a:r>
                      <a:endParaRPr lang="zh-CN" sz="19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indent="228600" algn="just">
                        <a:lnSpc>
                          <a:spcPct val="100000"/>
                        </a:lnSpc>
                        <a:spcAft>
                          <a:spcPts val="0"/>
                        </a:spcAft>
                      </a:pPr>
                      <a:r>
                        <a:rPr lang="zh-CN" sz="1900" b="1" kern="100">
                          <a:latin typeface="Times New Roman" panose="02020603050405020304"/>
                          <a:ea typeface="宋体" panose="02010600030101010101" pitchFamily="2" charset="-122"/>
                        </a:rPr>
                        <a:t>至少有一个读进程</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a:txBody>
                    <a:bodyPr/>
                    <a:lstStyle/>
                    <a:p>
                      <a:pPr indent="228600" algn="just">
                        <a:lnSpc>
                          <a:spcPct val="100000"/>
                        </a:lnSpc>
                        <a:spcAft>
                          <a:spcPts val="0"/>
                        </a:spcAft>
                      </a:pPr>
                      <a:r>
                        <a:rPr lang="zh-CN" sz="1900" b="1" kern="100" dirty="0">
                          <a:latin typeface="Times New Roman" panose="02020603050405020304"/>
                          <a:ea typeface="宋体" panose="02010600030101010101" pitchFamily="2" charset="-122"/>
                        </a:rPr>
                        <a:t>没有读进程</a:t>
                      </a:r>
                      <a:endParaRPr lang="zh-CN" sz="19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9051">
                <a:tc>
                  <a:txBody>
                    <a:bodyPr/>
                    <a:lstStyle/>
                    <a:p>
                      <a:pPr indent="228600" algn="just">
                        <a:lnSpc>
                          <a:spcPct val="100000"/>
                        </a:lnSpc>
                        <a:spcAft>
                          <a:spcPts val="0"/>
                        </a:spcAft>
                      </a:pPr>
                      <a:endParaRPr lang="en-US"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28600" algn="just">
                        <a:lnSpc>
                          <a:spcPct val="100000"/>
                        </a:lnSpc>
                        <a:spcAft>
                          <a:spcPts val="0"/>
                        </a:spcAft>
                      </a:pPr>
                      <a:r>
                        <a:rPr lang="zh-CN" sz="1900" b="1" kern="100">
                          <a:latin typeface="Times New Roman" panose="02020603050405020304"/>
                          <a:ea typeface="宋体" panose="02010600030101010101" pitchFamily="2" charset="-122"/>
                        </a:rPr>
                        <a:t>阻塞写</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ct val="100000"/>
                        </a:lnSpc>
                        <a:spcAft>
                          <a:spcPts val="0"/>
                        </a:spcAft>
                      </a:pPr>
                      <a:r>
                        <a:rPr lang="zh-CN" sz="1900" b="1" kern="100">
                          <a:latin typeface="Times New Roman" panose="02020603050405020304"/>
                          <a:ea typeface="宋体" panose="02010600030101010101" pitchFamily="2" charset="-122"/>
                        </a:rPr>
                        <a:t>非阻塞写</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indent="228600" algn="just">
                        <a:lnSpc>
                          <a:spcPct val="100000"/>
                        </a:lnSpc>
                        <a:spcAft>
                          <a:spcPts val="0"/>
                        </a:spcAft>
                      </a:pPr>
                      <a:r>
                        <a:rPr lang="zh-CN" sz="1900" b="1" kern="100">
                          <a:latin typeface="Times New Roman" panose="02020603050405020304"/>
                          <a:ea typeface="宋体" panose="02010600030101010101" pitchFamily="2" charset="-122"/>
                        </a:rPr>
                        <a:t>写入失败，内核向写进程发送</a:t>
                      </a:r>
                      <a:r>
                        <a:rPr lang="en-US" sz="1900" b="1" kern="100">
                          <a:latin typeface="Times New Roman" panose="02020603050405020304"/>
                          <a:ea typeface="宋体" panose="02010600030101010101" pitchFamily="2" charset="-122"/>
                        </a:rPr>
                        <a:t>SIGPIPE</a:t>
                      </a:r>
                      <a:r>
                        <a:rPr lang="zh-CN" sz="1900" b="1" kern="100">
                          <a:latin typeface="Times New Roman" panose="02020603050405020304"/>
                          <a:ea typeface="宋体" panose="02010600030101010101" pitchFamily="2" charset="-122"/>
                        </a:rPr>
                        <a:t>信号，并返回</a:t>
                      </a:r>
                      <a:r>
                        <a:rPr lang="en-US" sz="1900" b="1" kern="100">
                          <a:latin typeface="Times New Roman" panose="02020603050405020304"/>
                          <a:ea typeface="宋体" panose="02010600030101010101" pitchFamily="2" charset="-122"/>
                        </a:rPr>
                        <a:t>-EPIPE</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8103">
                <a:tc>
                  <a:txBody>
                    <a:bodyPr/>
                    <a:lstStyle/>
                    <a:p>
                      <a:pPr indent="228600" algn="just">
                        <a:lnSpc>
                          <a:spcPct val="100000"/>
                        </a:lnSpc>
                        <a:spcAft>
                          <a:spcPts val="0"/>
                        </a:spcAft>
                      </a:pPr>
                      <a:r>
                        <a:rPr lang="en-US" sz="1900" b="1" kern="100">
                          <a:latin typeface="Times New Roman" panose="02020603050405020304"/>
                          <a:ea typeface="宋体" panose="02010600030101010101" pitchFamily="2" charset="-122"/>
                        </a:rPr>
                        <a:t>u</a:t>
                      </a:r>
                      <a:r>
                        <a:rPr lang="zh-CN" sz="1900" b="1" kern="100">
                          <a:latin typeface="Times New Roman" panose="02020603050405020304"/>
                          <a:ea typeface="宋体" panose="02010600030101010101" pitchFamily="2" charset="-122"/>
                        </a:rPr>
                        <a:t>＜</a:t>
                      </a:r>
                      <a:r>
                        <a:rPr lang="en-US" sz="1900" b="1" kern="100">
                          <a:latin typeface="Times New Roman" panose="02020603050405020304"/>
                          <a:ea typeface="宋体" panose="02010600030101010101" pitchFamily="2" charset="-122"/>
                        </a:rPr>
                        <a:t>n</a:t>
                      </a:r>
                      <a:r>
                        <a:rPr lang="zh-CN" sz="1900" b="1" kern="100">
                          <a:latin typeface="Times New Roman" panose="02020603050405020304"/>
                          <a:ea typeface="宋体" panose="02010600030101010101" pitchFamily="2" charset="-122"/>
                        </a:rPr>
                        <a:t>≤</a:t>
                      </a:r>
                      <a:r>
                        <a:rPr lang="en-US" sz="1900" b="1" kern="100">
                          <a:latin typeface="Times New Roman" panose="02020603050405020304"/>
                          <a:ea typeface="宋体" panose="02010600030101010101" pitchFamily="2" charset="-122"/>
                        </a:rPr>
                        <a:t>4096</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ct val="100000"/>
                        </a:lnSpc>
                        <a:spcAft>
                          <a:spcPts val="0"/>
                        </a:spcAft>
                      </a:pPr>
                      <a:r>
                        <a:rPr lang="zh-CN" sz="1900" b="1" kern="100">
                          <a:latin typeface="Times New Roman" panose="02020603050405020304"/>
                          <a:ea typeface="宋体" panose="02010600030101010101" pitchFamily="2" charset="-122"/>
                        </a:rPr>
                        <a:t>等待，直到有</a:t>
                      </a:r>
                      <a:r>
                        <a:rPr lang="en-US" sz="1900" b="1" kern="100">
                          <a:latin typeface="Times New Roman" panose="02020603050405020304"/>
                          <a:ea typeface="宋体" panose="02010600030101010101" pitchFamily="2" charset="-122"/>
                        </a:rPr>
                        <a:t>n-u</a:t>
                      </a:r>
                      <a:r>
                        <a:rPr lang="zh-CN" sz="1900" b="1" kern="100">
                          <a:latin typeface="Times New Roman" panose="02020603050405020304"/>
                          <a:ea typeface="宋体" panose="02010600030101010101" pitchFamily="2" charset="-122"/>
                        </a:rPr>
                        <a:t>个字节被读出为止，写入</a:t>
                      </a:r>
                      <a:r>
                        <a:rPr lang="en-US" sz="1900" b="1" kern="100">
                          <a:latin typeface="Times New Roman" panose="02020603050405020304"/>
                          <a:ea typeface="宋体" panose="02010600030101010101" pitchFamily="2" charset="-122"/>
                        </a:rPr>
                        <a:t>n</a:t>
                      </a:r>
                      <a:r>
                        <a:rPr lang="zh-CN" sz="1900" b="1" kern="100">
                          <a:latin typeface="Times New Roman" panose="02020603050405020304"/>
                          <a:ea typeface="宋体" panose="02010600030101010101" pitchFamily="2" charset="-122"/>
                        </a:rPr>
                        <a:t>个字节并返回</a:t>
                      </a:r>
                      <a:r>
                        <a:rPr lang="en-US" sz="1900" b="1" kern="100">
                          <a:latin typeface="Times New Roman" panose="02020603050405020304"/>
                          <a:ea typeface="宋体" panose="02010600030101010101" pitchFamily="2" charset="-122"/>
                        </a:rPr>
                        <a:t>n</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ct val="100000"/>
                        </a:lnSpc>
                        <a:spcAft>
                          <a:spcPts val="0"/>
                        </a:spcAft>
                      </a:pPr>
                      <a:r>
                        <a:rPr lang="zh-CN" sz="1900" b="1" kern="100">
                          <a:latin typeface="Times New Roman" panose="02020603050405020304"/>
                          <a:ea typeface="宋体" panose="02010600030101010101" pitchFamily="2" charset="-122"/>
                        </a:rPr>
                        <a:t>返回－</a:t>
                      </a:r>
                      <a:r>
                        <a:rPr lang="en-US" sz="1900" b="1" kern="100">
                          <a:latin typeface="Times New Roman" panose="02020603050405020304"/>
                          <a:ea typeface="宋体" panose="02010600030101010101" pitchFamily="2" charset="-122"/>
                        </a:rPr>
                        <a:t>EAGAIN</a:t>
                      </a:r>
                      <a:r>
                        <a:rPr lang="zh-CN" sz="1900" b="1" kern="100">
                          <a:latin typeface="Times New Roman" panose="02020603050405020304"/>
                          <a:ea typeface="宋体" panose="02010600030101010101" pitchFamily="2" charset="-122"/>
                        </a:rPr>
                        <a:t>，提醒以后再写</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r>
              <a:tr h="918103">
                <a:tc>
                  <a:txBody>
                    <a:bodyPr/>
                    <a:lstStyle/>
                    <a:p>
                      <a:pPr indent="228600" algn="just">
                        <a:lnSpc>
                          <a:spcPct val="100000"/>
                        </a:lnSpc>
                        <a:spcAft>
                          <a:spcPts val="0"/>
                        </a:spcAft>
                      </a:pPr>
                      <a:r>
                        <a:rPr lang="en-US" sz="1900" b="1" kern="100">
                          <a:latin typeface="Times New Roman" panose="02020603050405020304"/>
                          <a:ea typeface="宋体" panose="02010600030101010101" pitchFamily="2" charset="-122"/>
                        </a:rPr>
                        <a:t>n</a:t>
                      </a:r>
                      <a:r>
                        <a:rPr lang="zh-CN" sz="1900" b="1" kern="100">
                          <a:latin typeface="Times New Roman" panose="02020603050405020304"/>
                          <a:ea typeface="宋体" panose="02010600030101010101" pitchFamily="2" charset="-122"/>
                        </a:rPr>
                        <a:t>＞</a:t>
                      </a:r>
                      <a:r>
                        <a:rPr lang="en-US" sz="1900" b="1" kern="100">
                          <a:latin typeface="Times New Roman" panose="02020603050405020304"/>
                          <a:ea typeface="宋体" panose="02010600030101010101" pitchFamily="2" charset="-122"/>
                        </a:rPr>
                        <a:t>4096</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ct val="100000"/>
                        </a:lnSpc>
                        <a:spcAft>
                          <a:spcPts val="0"/>
                        </a:spcAft>
                      </a:pPr>
                      <a:r>
                        <a:rPr lang="zh-CN" sz="1900" b="1" kern="100">
                          <a:latin typeface="Times New Roman" panose="02020603050405020304"/>
                          <a:ea typeface="宋体" panose="02010600030101010101" pitchFamily="2" charset="-122"/>
                        </a:rPr>
                        <a:t>写入</a:t>
                      </a:r>
                      <a:r>
                        <a:rPr lang="en-US" sz="1900" b="1" kern="100">
                          <a:latin typeface="Times New Roman" panose="02020603050405020304"/>
                          <a:ea typeface="宋体" panose="02010600030101010101" pitchFamily="2" charset="-122"/>
                        </a:rPr>
                        <a:t>n</a:t>
                      </a:r>
                      <a:r>
                        <a:rPr lang="zh-CN" sz="1900" b="1" kern="100">
                          <a:latin typeface="Times New Roman" panose="02020603050405020304"/>
                          <a:ea typeface="宋体" panose="02010600030101010101" pitchFamily="2" charset="-122"/>
                        </a:rPr>
                        <a:t>个字节（必要时要等待）并返回</a:t>
                      </a:r>
                      <a:r>
                        <a:rPr lang="en-US" sz="1900" b="1" kern="100">
                          <a:latin typeface="Times New Roman" panose="02020603050405020304"/>
                          <a:ea typeface="宋体" panose="02010600030101010101" pitchFamily="2" charset="-122"/>
                        </a:rPr>
                        <a:t>n</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ct val="100000"/>
                        </a:lnSpc>
                        <a:spcAft>
                          <a:spcPts val="0"/>
                        </a:spcAft>
                      </a:pPr>
                      <a:r>
                        <a:rPr lang="zh-CN" sz="1900" b="1" kern="100">
                          <a:latin typeface="Times New Roman" panose="02020603050405020304"/>
                          <a:ea typeface="宋体" panose="02010600030101010101" pitchFamily="2" charset="-122"/>
                        </a:rPr>
                        <a:t>如果</a:t>
                      </a:r>
                      <a:r>
                        <a:rPr lang="en-US" sz="1900" b="1" kern="100">
                          <a:latin typeface="Times New Roman" panose="02020603050405020304"/>
                          <a:ea typeface="宋体" panose="02010600030101010101" pitchFamily="2" charset="-122"/>
                        </a:rPr>
                        <a:t>u</a:t>
                      </a:r>
                      <a:r>
                        <a:rPr lang="zh-CN" sz="1900" b="1" kern="100">
                          <a:latin typeface="Times New Roman" panose="02020603050405020304"/>
                          <a:ea typeface="宋体" panose="02010600030101010101" pitchFamily="2" charset="-122"/>
                        </a:rPr>
                        <a:t>＞</a:t>
                      </a:r>
                      <a:r>
                        <a:rPr lang="en-US" sz="1900" b="1" kern="100">
                          <a:latin typeface="Times New Roman" panose="02020603050405020304"/>
                          <a:ea typeface="宋体" panose="02010600030101010101" pitchFamily="2" charset="-122"/>
                        </a:rPr>
                        <a:t>0</a:t>
                      </a:r>
                      <a:r>
                        <a:rPr lang="zh-CN" sz="1900" b="1" kern="100">
                          <a:latin typeface="Times New Roman" panose="02020603050405020304"/>
                          <a:ea typeface="宋体" panose="02010600030101010101" pitchFamily="2" charset="-122"/>
                        </a:rPr>
                        <a:t>，写入</a:t>
                      </a:r>
                      <a:r>
                        <a:rPr lang="en-US" sz="1900" b="1" kern="100">
                          <a:latin typeface="Times New Roman" panose="02020603050405020304"/>
                          <a:ea typeface="宋体" panose="02010600030101010101" pitchFamily="2" charset="-122"/>
                        </a:rPr>
                        <a:t>u</a:t>
                      </a:r>
                      <a:r>
                        <a:rPr lang="zh-CN" sz="1900" b="1" kern="100">
                          <a:latin typeface="Times New Roman" panose="02020603050405020304"/>
                          <a:ea typeface="宋体" panose="02010600030101010101" pitchFamily="2" charset="-122"/>
                        </a:rPr>
                        <a:t>字节并返回</a:t>
                      </a:r>
                      <a:r>
                        <a:rPr lang="en-US" sz="1900" b="1" kern="100">
                          <a:latin typeface="Times New Roman" panose="02020603050405020304"/>
                          <a:ea typeface="宋体" panose="02010600030101010101" pitchFamily="2" charset="-122"/>
                        </a:rPr>
                        <a:t>u</a:t>
                      </a:r>
                      <a:r>
                        <a:rPr lang="zh-CN" sz="1900" b="1" kern="100">
                          <a:latin typeface="Times New Roman" panose="02020603050405020304"/>
                          <a:ea typeface="宋体" panose="02010600030101010101" pitchFamily="2" charset="-122"/>
                        </a:rPr>
                        <a:t>；否则就返回－</a:t>
                      </a:r>
                      <a:r>
                        <a:rPr lang="en-US" sz="1900" b="1" kern="100">
                          <a:latin typeface="Times New Roman" panose="02020603050405020304"/>
                          <a:ea typeface="宋体" panose="02010600030101010101" pitchFamily="2" charset="-122"/>
                        </a:rPr>
                        <a:t>EAGAIN</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r>
              <a:tr h="459051">
                <a:tc>
                  <a:txBody>
                    <a:bodyPr/>
                    <a:lstStyle/>
                    <a:p>
                      <a:pPr indent="228600" algn="just">
                        <a:lnSpc>
                          <a:spcPct val="100000"/>
                        </a:lnSpc>
                        <a:spcAft>
                          <a:spcPts val="0"/>
                        </a:spcAft>
                      </a:pPr>
                      <a:r>
                        <a:rPr lang="en-US" sz="1900" b="1" kern="100">
                          <a:latin typeface="Times New Roman" panose="02020603050405020304"/>
                          <a:ea typeface="宋体" panose="02010600030101010101" pitchFamily="2" charset="-122"/>
                        </a:rPr>
                        <a:t>u</a:t>
                      </a:r>
                      <a:r>
                        <a:rPr lang="zh-CN" sz="1900" b="1" kern="100">
                          <a:latin typeface="Times New Roman" panose="02020603050405020304"/>
                          <a:ea typeface="宋体" panose="02010600030101010101" pitchFamily="2" charset="-122"/>
                        </a:rPr>
                        <a:t>≥</a:t>
                      </a:r>
                      <a:r>
                        <a:rPr lang="en-US" sz="1900" b="1" kern="100">
                          <a:latin typeface="Times New Roman" panose="02020603050405020304"/>
                          <a:ea typeface="宋体" panose="02010600030101010101" pitchFamily="2" charset="-122"/>
                        </a:rPr>
                        <a:t>n</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28600" algn="just">
                        <a:lnSpc>
                          <a:spcPct val="100000"/>
                        </a:lnSpc>
                        <a:spcAft>
                          <a:spcPts val="0"/>
                        </a:spcAft>
                      </a:pPr>
                      <a:r>
                        <a:rPr lang="zh-CN" sz="1900" b="1" kern="100" dirty="0">
                          <a:latin typeface="Times New Roman" panose="02020603050405020304"/>
                          <a:ea typeface="宋体" panose="02010600030101010101" pitchFamily="2" charset="-122"/>
                        </a:rPr>
                        <a:t>写入</a:t>
                      </a:r>
                      <a:r>
                        <a:rPr lang="en-US" sz="1900" b="1" kern="100" dirty="0">
                          <a:latin typeface="Times New Roman" panose="02020603050405020304"/>
                          <a:ea typeface="宋体" panose="02010600030101010101" pitchFamily="2" charset="-122"/>
                        </a:rPr>
                        <a:t>n</a:t>
                      </a:r>
                      <a:r>
                        <a:rPr lang="zh-CN" sz="1900" b="1" kern="100" dirty="0">
                          <a:latin typeface="Times New Roman" panose="02020603050405020304"/>
                          <a:ea typeface="宋体" panose="02010600030101010101" pitchFamily="2" charset="-122"/>
                        </a:rPr>
                        <a:t>个字节并返回</a:t>
                      </a:r>
                      <a:r>
                        <a:rPr lang="en-US" sz="1900" b="1" kern="100" dirty="0">
                          <a:latin typeface="Times New Roman" panose="02020603050405020304"/>
                          <a:ea typeface="宋体" panose="02010600030101010101" pitchFamily="2" charset="-122"/>
                        </a:rPr>
                        <a:t>n</a:t>
                      </a:r>
                      <a:endParaRPr lang="zh-CN" sz="19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vMerge="1">
                  <a:tcPr/>
                </a:tc>
              </a:tr>
            </a:tbl>
          </a:graphicData>
        </a:graphic>
      </p:graphicFrame>
      <p:sp>
        <p:nvSpPr>
          <p:cNvPr id="8" name="TextBox 7"/>
          <p:cNvSpPr txBox="1"/>
          <p:nvPr/>
        </p:nvSpPr>
        <p:spPr>
          <a:xfrm>
            <a:off x="1187624" y="2164794"/>
            <a:ext cx="5616624" cy="400110"/>
          </a:xfrm>
          <a:prstGeom prst="rect">
            <a:avLst/>
          </a:prstGeom>
          <a:noFill/>
        </p:spPr>
        <p:txBody>
          <a:bodyPr wrap="square" rtlCol="0">
            <a:spAutoFit/>
          </a:bodyPr>
          <a:lstStyle/>
          <a:p>
            <a:r>
              <a:rPr lang="zh-CN" altLang="en-US" dirty="0" smtClean="0"/>
              <a:t>管道中空闲空间</a:t>
            </a:r>
            <a:r>
              <a:rPr lang="en-US" altLang="zh-CN" dirty="0" smtClean="0"/>
              <a:t>u</a:t>
            </a:r>
            <a:r>
              <a:rPr lang="zh-CN" altLang="en-US" dirty="0" smtClean="0"/>
              <a:t>字节，请求写入</a:t>
            </a:r>
            <a:r>
              <a:rPr lang="en-US" altLang="zh-CN" dirty="0" smtClean="0"/>
              <a:t>n</a:t>
            </a:r>
            <a:r>
              <a:rPr lang="zh-CN" altLang="en-US" dirty="0" smtClean="0"/>
              <a:t>字节</a:t>
            </a:r>
            <a:endParaRPr lang="zh-CN" altLang="en-US" dirty="0"/>
          </a:p>
        </p:txBody>
      </p:sp>
    </p:spTree>
  </p:cSld>
  <p:clrMapOvr>
    <a:masterClrMapping/>
  </p:clrMapOvr>
  <p:transition>
    <p:fade/>
  </p:transition>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6512" y="548680"/>
            <a:ext cx="5229721" cy="553998"/>
          </a:xfrm>
          <a:prstGeom prst="rect">
            <a:avLst/>
          </a:prstGeom>
          <a:noFill/>
          <a:ln w="9525">
            <a:noFill/>
            <a:miter lim="800000"/>
          </a:ln>
        </p:spPr>
        <p:txBody>
          <a:bodyPr wrap="square">
            <a:spAutoFit/>
          </a:bodyPr>
          <a:lstStyle/>
          <a:p>
            <a:pPr lvl="1" eaLnBrk="1" hangingPunct="1">
              <a:lnSpc>
                <a:spcPct val="125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有名管道：</a:t>
            </a:r>
            <a:endParaRPr kumimoji="1" lang="zh-CN" altLang="en-US" sz="2400" dirty="0">
              <a:solidFill>
                <a:srgbClr val="7030A0"/>
              </a:solidFill>
              <a:latin typeface="Times New Roman" panose="02020603050405020304" pitchFamily="18" charset="0"/>
            </a:endParaRPr>
          </a:p>
        </p:txBody>
      </p:sp>
      <p:sp>
        <p:nvSpPr>
          <p:cNvPr id="4" name="Rectangle 3"/>
          <p:cNvSpPr>
            <a:spLocks noChangeArrowheads="1"/>
          </p:cNvSpPr>
          <p:nvPr/>
        </p:nvSpPr>
        <p:spPr bwMode="auto">
          <a:xfrm>
            <a:off x="2771802" y="66367"/>
            <a:ext cx="4391595"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1.Linux</a:t>
            </a:r>
            <a:r>
              <a:rPr kumimoji="1" lang="zh-CN" altLang="en-US" sz="2800" dirty="0" smtClean="0">
                <a:solidFill>
                  <a:srgbClr val="C00000"/>
                </a:solidFill>
                <a:latin typeface="+mn-ea"/>
                <a:ea typeface="+mn-ea"/>
                <a:sym typeface="Wingdings 2" panose="05020102010507070707" pitchFamily="18" charset="2"/>
              </a:rPr>
              <a:t>管道通信机制：</a:t>
            </a:r>
            <a:endParaRPr kumimoji="1" lang="zh-CN" altLang="en-US" sz="2800" dirty="0">
              <a:solidFill>
                <a:srgbClr val="C00000"/>
              </a:solidFill>
              <a:latin typeface="+mn-ea"/>
              <a:ea typeface="+mn-ea"/>
            </a:endParaRPr>
          </a:p>
        </p:txBody>
      </p:sp>
      <p:sp>
        <p:nvSpPr>
          <p:cNvPr id="10" name="TextBox 9"/>
          <p:cNvSpPr txBox="1"/>
          <p:nvPr/>
        </p:nvSpPr>
        <p:spPr>
          <a:xfrm>
            <a:off x="467544" y="1556794"/>
            <a:ext cx="6480720" cy="430887"/>
          </a:xfrm>
          <a:prstGeom prst="rect">
            <a:avLst/>
          </a:prstGeom>
          <a:noFill/>
        </p:spPr>
        <p:txBody>
          <a:bodyPr wrap="square" rtlCol="0">
            <a:spAutoFit/>
          </a:bodyPr>
          <a:lstStyle/>
          <a:p>
            <a:pPr>
              <a:buFont typeface="Wingdings" panose="05000000000000000000" pitchFamily="2" charset="2"/>
              <a:buChar char="l"/>
            </a:pPr>
            <a:r>
              <a:rPr lang="zh-CN" altLang="en-US" sz="2200" dirty="0" smtClean="0">
                <a:solidFill>
                  <a:srgbClr val="008AF2"/>
                </a:solidFill>
              </a:rPr>
              <a:t> 创建有名管道：</a:t>
            </a:r>
            <a:endParaRPr lang="zh-CN" altLang="en-US" sz="2200" dirty="0">
              <a:solidFill>
                <a:srgbClr val="008AF2"/>
              </a:solidFill>
            </a:endParaRPr>
          </a:p>
        </p:txBody>
      </p:sp>
      <p:sp>
        <p:nvSpPr>
          <p:cNvPr id="8" name="TextBox 7"/>
          <p:cNvSpPr txBox="1"/>
          <p:nvPr/>
        </p:nvSpPr>
        <p:spPr>
          <a:xfrm>
            <a:off x="899592" y="1124744"/>
            <a:ext cx="4176464" cy="400110"/>
          </a:xfrm>
          <a:prstGeom prst="rect">
            <a:avLst/>
          </a:prstGeom>
          <a:noFill/>
        </p:spPr>
        <p:txBody>
          <a:bodyPr wrap="square" rtlCol="0">
            <a:spAutoFit/>
          </a:bodyPr>
          <a:lstStyle/>
          <a:p>
            <a:r>
              <a:rPr lang="zh-CN" altLang="en-US" dirty="0" smtClean="0"/>
              <a:t>可用于任意进程间的信息交换</a:t>
            </a:r>
            <a:endParaRPr lang="zh-CN" altLang="en-US" dirty="0"/>
          </a:p>
        </p:txBody>
      </p:sp>
      <p:sp>
        <p:nvSpPr>
          <p:cNvPr id="11" name="矩形 10"/>
          <p:cNvSpPr/>
          <p:nvPr/>
        </p:nvSpPr>
        <p:spPr>
          <a:xfrm>
            <a:off x="827584" y="2020780"/>
            <a:ext cx="6624736" cy="1015663"/>
          </a:xfrm>
          <a:prstGeom prst="rect">
            <a:avLst/>
          </a:prstGeom>
        </p:spPr>
        <p:txBody>
          <a:bodyPr wrap="square">
            <a:spAutoFit/>
          </a:bodyPr>
          <a:lstStyle/>
          <a:p>
            <a:pPr>
              <a:lnSpc>
                <a:spcPct val="140000"/>
              </a:lnSpc>
            </a:pPr>
            <a:r>
              <a:rPr lang="fr-FR" altLang="zh-CN" dirty="0" smtClean="0"/>
              <a:t>int mkfifo(const char * pathname, mode_t mode)</a:t>
            </a:r>
            <a:endParaRPr lang="fr-FR" altLang="zh-CN" dirty="0" smtClean="0"/>
          </a:p>
          <a:p>
            <a:pPr>
              <a:lnSpc>
                <a:spcPct val="140000"/>
              </a:lnSpc>
            </a:pPr>
            <a:r>
              <a:rPr lang="zh-CN" altLang="en-US" dirty="0" smtClean="0"/>
              <a:t>功能：在磁盘上创建一个有名管道文件</a:t>
            </a:r>
            <a:endParaRPr lang="zh-CN" altLang="en-US" dirty="0"/>
          </a:p>
        </p:txBody>
      </p:sp>
      <p:sp>
        <p:nvSpPr>
          <p:cNvPr id="12" name="TextBox 11"/>
          <p:cNvSpPr txBox="1"/>
          <p:nvPr/>
        </p:nvSpPr>
        <p:spPr>
          <a:xfrm>
            <a:off x="467544" y="3029473"/>
            <a:ext cx="6480720" cy="430887"/>
          </a:xfrm>
          <a:prstGeom prst="rect">
            <a:avLst/>
          </a:prstGeom>
          <a:noFill/>
        </p:spPr>
        <p:txBody>
          <a:bodyPr wrap="square" rtlCol="0">
            <a:spAutoFit/>
          </a:bodyPr>
          <a:lstStyle/>
          <a:p>
            <a:pPr>
              <a:buFont typeface="Wingdings" panose="05000000000000000000" pitchFamily="2" charset="2"/>
              <a:buChar char="l"/>
            </a:pPr>
            <a:r>
              <a:rPr lang="zh-CN" altLang="en-US" sz="2200" dirty="0" smtClean="0">
                <a:solidFill>
                  <a:srgbClr val="008AF2"/>
                </a:solidFill>
              </a:rPr>
              <a:t> 打开有名管道：</a:t>
            </a:r>
            <a:endParaRPr lang="zh-CN" altLang="en-US" sz="2200" dirty="0">
              <a:solidFill>
                <a:srgbClr val="008AF2"/>
              </a:solidFill>
            </a:endParaRPr>
          </a:p>
        </p:txBody>
      </p:sp>
      <p:sp>
        <p:nvSpPr>
          <p:cNvPr id="13" name="矩形 12"/>
          <p:cNvSpPr/>
          <p:nvPr/>
        </p:nvSpPr>
        <p:spPr>
          <a:xfrm>
            <a:off x="755576" y="3429000"/>
            <a:ext cx="6624736" cy="523220"/>
          </a:xfrm>
          <a:prstGeom prst="rect">
            <a:avLst/>
          </a:prstGeom>
        </p:spPr>
        <p:txBody>
          <a:bodyPr wrap="square">
            <a:spAutoFit/>
          </a:bodyPr>
          <a:lstStyle/>
          <a:p>
            <a:pPr>
              <a:lnSpc>
                <a:spcPct val="140000"/>
              </a:lnSpc>
            </a:pPr>
            <a:r>
              <a:rPr lang="en-US" altLang="zh-CN" dirty="0" err="1" smtClean="0"/>
              <a:t>int</a:t>
            </a:r>
            <a:r>
              <a:rPr lang="en-US" altLang="zh-CN" dirty="0" smtClean="0"/>
              <a:t> open(const char *pathname, </a:t>
            </a:r>
            <a:r>
              <a:rPr lang="en-US" altLang="zh-CN" dirty="0" err="1" smtClean="0"/>
              <a:t>int</a:t>
            </a:r>
            <a:r>
              <a:rPr lang="en-US" altLang="zh-CN" dirty="0" smtClean="0"/>
              <a:t> flags)</a:t>
            </a:r>
            <a:endParaRPr lang="en-US" altLang="zh-CN" dirty="0" smtClean="0"/>
          </a:p>
        </p:txBody>
      </p:sp>
      <p:sp>
        <p:nvSpPr>
          <p:cNvPr id="14" name="TextBox 13"/>
          <p:cNvSpPr txBox="1"/>
          <p:nvPr/>
        </p:nvSpPr>
        <p:spPr>
          <a:xfrm>
            <a:off x="467544" y="3933058"/>
            <a:ext cx="5256584" cy="430887"/>
          </a:xfrm>
          <a:prstGeom prst="rect">
            <a:avLst/>
          </a:prstGeom>
          <a:noFill/>
        </p:spPr>
        <p:txBody>
          <a:bodyPr wrap="square" rtlCol="0">
            <a:spAutoFit/>
          </a:bodyPr>
          <a:lstStyle/>
          <a:p>
            <a:pPr>
              <a:buFont typeface="Wingdings" panose="05000000000000000000" pitchFamily="2" charset="2"/>
              <a:buChar char="l"/>
            </a:pPr>
            <a:r>
              <a:rPr lang="zh-CN" altLang="en-US" sz="2200" dirty="0" smtClean="0">
                <a:solidFill>
                  <a:srgbClr val="008AF2"/>
                </a:solidFill>
              </a:rPr>
              <a:t> 从有名管道中读取数据：</a:t>
            </a:r>
            <a:endParaRPr lang="zh-CN" altLang="en-US" sz="2200" dirty="0">
              <a:solidFill>
                <a:srgbClr val="008AF2"/>
              </a:solidFill>
            </a:endParaRPr>
          </a:p>
        </p:txBody>
      </p:sp>
      <p:graphicFrame>
        <p:nvGraphicFramePr>
          <p:cNvPr id="15" name="表格 14"/>
          <p:cNvGraphicFramePr>
            <a:graphicFrameLocks noGrp="1"/>
          </p:cNvGraphicFramePr>
          <p:nvPr/>
        </p:nvGraphicFramePr>
        <p:xfrm>
          <a:off x="683568" y="4365104"/>
          <a:ext cx="7848872" cy="2304258"/>
        </p:xfrm>
        <a:graphic>
          <a:graphicData uri="http://schemas.openxmlformats.org/drawingml/2006/table">
            <a:tbl>
              <a:tblPr/>
              <a:tblGrid>
                <a:gridCol w="1152128"/>
                <a:gridCol w="2576739"/>
                <a:gridCol w="4120005"/>
              </a:tblGrid>
              <a:tr h="548455">
                <a:tc>
                  <a:txBody>
                    <a:bodyPr/>
                    <a:lstStyle/>
                    <a:p>
                      <a:pPr indent="0" algn="just">
                        <a:lnSpc>
                          <a:spcPct val="100000"/>
                        </a:lnSpc>
                        <a:spcAft>
                          <a:spcPts val="0"/>
                        </a:spcAft>
                      </a:pPr>
                      <a:r>
                        <a:rPr lang="zh-CN" sz="1900" b="1" kern="100" dirty="0">
                          <a:latin typeface="Times New Roman" panose="02020603050405020304"/>
                          <a:ea typeface="宋体" panose="02010600030101010101" pitchFamily="2" charset="-122"/>
                        </a:rPr>
                        <a:t>管道大小</a:t>
                      </a:r>
                      <a:endParaRPr lang="zh-CN" sz="19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900" b="1" kern="100">
                          <a:latin typeface="Times New Roman" panose="02020603050405020304"/>
                          <a:ea typeface="宋体" panose="02010600030101010101" pitchFamily="2" charset="-122"/>
                        </a:rPr>
                        <a:t>阻塞读</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900" b="1" kern="100" dirty="0">
                          <a:latin typeface="Times New Roman" panose="02020603050405020304"/>
                          <a:ea typeface="宋体" panose="02010600030101010101" pitchFamily="2" charset="-122"/>
                        </a:rPr>
                        <a:t>非阻塞读</a:t>
                      </a:r>
                      <a:endParaRPr lang="zh-CN" sz="19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6349">
                <a:tc>
                  <a:txBody>
                    <a:bodyPr/>
                    <a:lstStyle/>
                    <a:p>
                      <a:pPr indent="0" algn="just">
                        <a:lnSpc>
                          <a:spcPct val="100000"/>
                        </a:lnSpc>
                        <a:spcAft>
                          <a:spcPts val="0"/>
                        </a:spcAft>
                      </a:pPr>
                      <a:r>
                        <a:rPr lang="en-US" sz="1900" b="1" kern="100">
                          <a:latin typeface="Times New Roman" panose="02020603050405020304"/>
                          <a:ea typeface="宋体" panose="02010600030101010101" pitchFamily="2" charset="-122"/>
                        </a:rPr>
                        <a:t>p=0</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900" b="1" kern="100">
                          <a:latin typeface="Times New Roman" panose="02020603050405020304"/>
                          <a:ea typeface="宋体" panose="02010600030101010101" pitchFamily="2" charset="-122"/>
                        </a:rPr>
                        <a:t>读进程阻塞，等待写进程写入数据</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900" b="1" kern="100">
                          <a:latin typeface="Times New Roman" panose="02020603050405020304"/>
                          <a:ea typeface="宋体" panose="02010600030101010101" pitchFamily="2" charset="-122"/>
                        </a:rPr>
                        <a:t>返回</a:t>
                      </a:r>
                      <a:r>
                        <a:rPr lang="en-US" sz="1900" b="1" kern="100">
                          <a:latin typeface="Times New Roman" panose="02020603050405020304"/>
                          <a:ea typeface="宋体" panose="02010600030101010101" pitchFamily="2" charset="-122"/>
                        </a:rPr>
                        <a:t>-1</a:t>
                      </a:r>
                      <a:r>
                        <a:rPr lang="zh-CN" sz="1900" b="1" kern="100">
                          <a:latin typeface="Times New Roman" panose="02020603050405020304"/>
                          <a:ea typeface="宋体" panose="02010600030101010101" pitchFamily="2" charset="-122"/>
                        </a:rPr>
                        <a:t>，当前</a:t>
                      </a:r>
                      <a:r>
                        <a:rPr lang="en-US" sz="1900" b="1" kern="100">
                          <a:latin typeface="Times New Roman" panose="02020603050405020304"/>
                          <a:ea typeface="宋体" panose="02010600030101010101" pitchFamily="2" charset="-122"/>
                        </a:rPr>
                        <a:t>errno</a:t>
                      </a:r>
                      <a:r>
                        <a:rPr lang="zh-CN" sz="1900" b="1" kern="100">
                          <a:latin typeface="Times New Roman" panose="02020603050405020304"/>
                          <a:ea typeface="宋体" panose="02010600030101010101" pitchFamily="2" charset="-122"/>
                        </a:rPr>
                        <a:t>值为</a:t>
                      </a:r>
                      <a:r>
                        <a:rPr lang="en-US" sz="1900" b="1" kern="100">
                          <a:latin typeface="Times New Roman" panose="02020603050405020304"/>
                          <a:ea typeface="宋体" panose="02010600030101010101" pitchFamily="2" charset="-122"/>
                        </a:rPr>
                        <a:t>EAGAIN</a:t>
                      </a:r>
                      <a:r>
                        <a:rPr lang="zh-CN" sz="1900" b="1" kern="100">
                          <a:latin typeface="Times New Roman" panose="02020603050405020304"/>
                          <a:ea typeface="宋体" panose="02010600030101010101" pitchFamily="2" charset="-122"/>
                        </a:rPr>
                        <a:t>，提醒以后再试</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263">
                <a:tc>
                  <a:txBody>
                    <a:bodyPr/>
                    <a:lstStyle/>
                    <a:p>
                      <a:pPr indent="0" algn="just">
                        <a:lnSpc>
                          <a:spcPct val="100000"/>
                        </a:lnSpc>
                        <a:spcAft>
                          <a:spcPts val="0"/>
                        </a:spcAft>
                      </a:pPr>
                      <a:r>
                        <a:rPr lang="en-US" sz="1900" b="1" kern="100">
                          <a:latin typeface="Times New Roman" panose="02020603050405020304"/>
                          <a:ea typeface="宋体" panose="02010600030101010101" pitchFamily="2" charset="-122"/>
                        </a:rPr>
                        <a:t>0</a:t>
                      </a:r>
                      <a:r>
                        <a:rPr lang="zh-CN" sz="1900" b="1" kern="100">
                          <a:latin typeface="Times New Roman" panose="02020603050405020304"/>
                          <a:ea typeface="宋体" panose="02010600030101010101" pitchFamily="2" charset="-122"/>
                        </a:rPr>
                        <a:t>＜</a:t>
                      </a:r>
                      <a:r>
                        <a:rPr lang="en-US" sz="1900" b="1" kern="100">
                          <a:latin typeface="Times New Roman" panose="02020603050405020304"/>
                          <a:ea typeface="宋体" panose="02010600030101010101" pitchFamily="2" charset="-122"/>
                        </a:rPr>
                        <a:t>p</a:t>
                      </a:r>
                      <a:r>
                        <a:rPr lang="zh-CN" sz="1900" b="1" kern="100">
                          <a:latin typeface="Times New Roman" panose="02020603050405020304"/>
                          <a:ea typeface="宋体" panose="02010600030101010101" pitchFamily="2" charset="-122"/>
                        </a:rPr>
                        <a:t>＜</a:t>
                      </a:r>
                      <a:r>
                        <a:rPr lang="en-US" sz="1900" b="1" kern="100">
                          <a:latin typeface="Times New Roman" panose="02020603050405020304"/>
                          <a:ea typeface="宋体" panose="02010600030101010101" pitchFamily="2" charset="-122"/>
                        </a:rPr>
                        <a:t>n</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just">
                        <a:lnSpc>
                          <a:spcPct val="100000"/>
                        </a:lnSpc>
                        <a:spcAft>
                          <a:spcPts val="0"/>
                        </a:spcAft>
                      </a:pPr>
                      <a:r>
                        <a:rPr lang="zh-CN" sz="1900" b="1" kern="100">
                          <a:latin typeface="Times New Roman" panose="02020603050405020304"/>
                          <a:ea typeface="宋体" panose="02010600030101010101" pitchFamily="2" charset="-122"/>
                        </a:rPr>
                        <a:t>读取</a:t>
                      </a:r>
                      <a:r>
                        <a:rPr lang="en-US" sz="1900" b="1" kern="100">
                          <a:latin typeface="Times New Roman" panose="02020603050405020304"/>
                          <a:ea typeface="宋体" panose="02010600030101010101" pitchFamily="2" charset="-122"/>
                        </a:rPr>
                        <a:t>p</a:t>
                      </a:r>
                      <a:r>
                        <a:rPr lang="zh-CN" sz="1900" b="1" kern="100">
                          <a:latin typeface="Times New Roman" panose="02020603050405020304"/>
                          <a:ea typeface="宋体" panose="02010600030101010101" pitchFamily="2" charset="-122"/>
                        </a:rPr>
                        <a:t>个字节并返回</a:t>
                      </a:r>
                      <a:r>
                        <a:rPr lang="en-US" sz="1900" b="1" kern="100">
                          <a:latin typeface="Times New Roman" panose="02020603050405020304"/>
                          <a:ea typeface="宋体" panose="02010600030101010101" pitchFamily="2" charset="-122"/>
                        </a:rPr>
                        <a:t>p</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502191">
                <a:tc>
                  <a:txBody>
                    <a:bodyPr/>
                    <a:lstStyle/>
                    <a:p>
                      <a:pPr indent="0" algn="just">
                        <a:lnSpc>
                          <a:spcPct val="100000"/>
                        </a:lnSpc>
                        <a:spcAft>
                          <a:spcPts val="0"/>
                        </a:spcAft>
                      </a:pPr>
                      <a:r>
                        <a:rPr lang="en-US" sz="1900" b="1" kern="100">
                          <a:latin typeface="Times New Roman" panose="02020603050405020304"/>
                          <a:ea typeface="宋体" panose="02010600030101010101" pitchFamily="2" charset="-122"/>
                        </a:rPr>
                        <a:t>p</a:t>
                      </a:r>
                      <a:r>
                        <a:rPr lang="zh-CN" sz="1900" b="1" kern="100">
                          <a:latin typeface="Times New Roman" panose="02020603050405020304"/>
                          <a:ea typeface="宋体" panose="02010600030101010101" pitchFamily="2" charset="-122"/>
                        </a:rPr>
                        <a:t>≥</a:t>
                      </a:r>
                      <a:r>
                        <a:rPr lang="en-US" sz="1900" b="1" kern="100">
                          <a:latin typeface="Times New Roman" panose="02020603050405020304"/>
                          <a:ea typeface="宋体" panose="02010600030101010101" pitchFamily="2" charset="-122"/>
                        </a:rPr>
                        <a:t>n</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just">
                        <a:lnSpc>
                          <a:spcPct val="100000"/>
                        </a:lnSpc>
                        <a:spcAft>
                          <a:spcPts val="0"/>
                        </a:spcAft>
                      </a:pPr>
                      <a:r>
                        <a:rPr lang="zh-CN" sz="1900" b="1" kern="100" dirty="0">
                          <a:latin typeface="Times New Roman" panose="02020603050405020304"/>
                          <a:ea typeface="宋体" panose="02010600030101010101" pitchFamily="2" charset="-122"/>
                        </a:rPr>
                        <a:t>读取</a:t>
                      </a:r>
                      <a:r>
                        <a:rPr lang="en-US" sz="1900" b="1" kern="100" dirty="0">
                          <a:latin typeface="Times New Roman" panose="02020603050405020304"/>
                          <a:ea typeface="宋体" panose="02010600030101010101" pitchFamily="2" charset="-122"/>
                        </a:rPr>
                        <a:t>n</a:t>
                      </a:r>
                      <a:r>
                        <a:rPr lang="zh-CN" sz="1900" b="1" kern="100" dirty="0">
                          <a:latin typeface="Times New Roman" panose="02020603050405020304"/>
                          <a:ea typeface="宋体" panose="02010600030101010101" pitchFamily="2" charset="-122"/>
                        </a:rPr>
                        <a:t>个字节并返回</a:t>
                      </a:r>
                      <a:r>
                        <a:rPr lang="en-US" sz="1900" b="1" kern="100" dirty="0">
                          <a:latin typeface="Times New Roman" panose="02020603050405020304"/>
                          <a:ea typeface="宋体" panose="02010600030101010101" pitchFamily="2" charset="-122"/>
                        </a:rPr>
                        <a:t>n</a:t>
                      </a:r>
                      <a:endParaRPr lang="zh-CN" sz="19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ox(in)">
                                      <p:cBhvr>
                                        <p:cTn id="15" dur="500"/>
                                        <p:tgtEl>
                                          <p:spTgt spid="1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i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ox(in)">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ox(in)">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1"/>
          <p:cNvPicPr>
            <a:picLocks noChangeAspect="1" noChangeArrowheads="1"/>
          </p:cNvPicPr>
          <p:nvPr/>
        </p:nvPicPr>
        <p:blipFill>
          <a:blip r:embed="rId1" cstate="print"/>
          <a:srcRect/>
          <a:stretch>
            <a:fillRect/>
          </a:stretch>
        </p:blipFill>
        <p:spPr bwMode="auto">
          <a:xfrm>
            <a:off x="35496" y="1844824"/>
            <a:ext cx="9018262" cy="4464496"/>
          </a:xfrm>
          <a:prstGeom prst="rect">
            <a:avLst/>
          </a:prstGeom>
          <a:noFill/>
          <a:ln w="9525">
            <a:noFill/>
            <a:miter lim="800000"/>
            <a:headEnd/>
            <a:tailEnd/>
          </a:ln>
        </p:spPr>
      </p:pic>
      <p:sp>
        <p:nvSpPr>
          <p:cNvPr id="7" name="Rectangle 27"/>
          <p:cNvSpPr>
            <a:spLocks noChangeArrowheads="1"/>
          </p:cNvSpPr>
          <p:nvPr/>
        </p:nvSpPr>
        <p:spPr bwMode="auto">
          <a:xfrm>
            <a:off x="323528" y="548682"/>
            <a:ext cx="4716016" cy="535531"/>
          </a:xfrm>
          <a:prstGeom prst="rect">
            <a:avLst/>
          </a:prstGeom>
          <a:noFill/>
          <a:ln w="9525">
            <a:noFill/>
            <a:miter lim="800000"/>
          </a:ln>
        </p:spPr>
        <p:txBody>
          <a:bodyPr wrap="square">
            <a:spAutoFit/>
          </a:bodyPr>
          <a:lstStyle/>
          <a:p>
            <a:pPr>
              <a:lnSpc>
                <a:spcPct val="90000"/>
              </a:lnSpc>
            </a:pPr>
            <a:r>
              <a:rPr kumimoji="1" lang="en-US" altLang="zh-CN" sz="3200" dirty="0" smtClean="0">
                <a:solidFill>
                  <a:srgbClr val="0000FF"/>
                </a:solidFill>
              </a:rPr>
              <a:t>3.2.3 </a:t>
            </a:r>
            <a:r>
              <a:rPr lang="en-US" altLang="zh-CN" sz="3200" b="1" dirty="0" smtClean="0">
                <a:solidFill>
                  <a:srgbClr val="0000FF"/>
                </a:solidFill>
                <a:latin typeface="Times New Roman" panose="02020603050405020304" pitchFamily="18" charset="0"/>
              </a:rPr>
              <a:t>Linux</a:t>
            </a:r>
            <a:r>
              <a:rPr lang="zh-CN" altLang="en-US" sz="3200" b="1" dirty="0" smtClean="0">
                <a:solidFill>
                  <a:srgbClr val="0000FF"/>
                </a:solidFill>
                <a:latin typeface="Times New Roman" panose="02020603050405020304" pitchFamily="18" charset="0"/>
              </a:rPr>
              <a:t>进程状态解析</a:t>
            </a:r>
            <a:endParaRPr lang="zh-CN" altLang="en-US" sz="3200" b="1" dirty="0">
              <a:solidFill>
                <a:srgbClr val="0000FF"/>
              </a:solidFill>
            </a:endParaRPr>
          </a:p>
        </p:txBody>
      </p:sp>
      <p:sp>
        <p:nvSpPr>
          <p:cNvPr id="8" name="Rectangle 4"/>
          <p:cNvSpPr>
            <a:spLocks noChangeArrowheads="1"/>
          </p:cNvSpPr>
          <p:nvPr/>
        </p:nvSpPr>
        <p:spPr bwMode="auto">
          <a:xfrm>
            <a:off x="467544" y="1124744"/>
            <a:ext cx="4104456" cy="652486"/>
          </a:xfrm>
          <a:prstGeom prst="rect">
            <a:avLst/>
          </a:prstGeom>
          <a:noFill/>
          <a:ln>
            <a:noFill/>
          </a:ln>
          <a:effectLst/>
        </p:spPr>
        <p:txBody>
          <a:bodyPr wrap="square">
            <a:spAutoFit/>
          </a:bodyPr>
          <a:lstStyle/>
          <a:p>
            <a:pPr marL="533400" indent="-533400">
              <a:lnSpc>
                <a:spcPct val="130000"/>
              </a:lnSpc>
              <a:spcBef>
                <a:spcPct val="30000"/>
              </a:spcBef>
              <a:buFont typeface="Wingdings" panose="05000000000000000000" pitchFamily="2" charset="2"/>
              <a:buNone/>
              <a:defRPr/>
            </a:pPr>
            <a:r>
              <a:rPr lang="en-US" altLang="zh-CN" sz="2800" b="1" dirty="0" smtClean="0">
                <a:solidFill>
                  <a:srgbClr val="C00000"/>
                </a:solidFill>
                <a:latin typeface="宋体" panose="02010600030101010101" pitchFamily="2" charset="-122"/>
              </a:rPr>
              <a:t>2.Linux</a:t>
            </a:r>
            <a:r>
              <a:rPr lang="zh-CN" altLang="en-US" sz="2800" b="1" dirty="0" smtClean="0">
                <a:solidFill>
                  <a:srgbClr val="C00000"/>
                </a:solidFill>
                <a:latin typeface="Times New Roman" panose="02020603050405020304" pitchFamily="18" charset="0"/>
              </a:rPr>
              <a:t>进程状态转换</a:t>
            </a:r>
            <a:r>
              <a:rPr lang="zh-CN" altLang="en-US" dirty="0" smtClean="0">
                <a:solidFill>
                  <a:srgbClr val="C00000"/>
                </a:solidFill>
                <a:latin typeface="Times New Roman" panose="02020603050405020304" pitchFamily="18" charset="0"/>
              </a:rPr>
              <a:t>  </a:t>
            </a:r>
            <a:endParaRPr lang="zh-CN" altLang="en-US" dirty="0">
              <a:solidFill>
                <a:srgbClr val="C00000"/>
              </a:solidFill>
              <a:latin typeface="隶书" panose="02010509060101010101" pitchFamily="49" charset="-122"/>
              <a:ea typeface="+mn-ea"/>
            </a:endParaRPr>
          </a:p>
        </p:txBody>
      </p:sp>
      <p:sp>
        <p:nvSpPr>
          <p:cNvPr id="2" name="矩形 1"/>
          <p:cNvSpPr/>
          <p:nvPr/>
        </p:nvSpPr>
        <p:spPr bwMode="auto">
          <a:xfrm>
            <a:off x="6228184" y="4581128"/>
            <a:ext cx="2915816" cy="1786907"/>
          </a:xfrm>
          <a:prstGeom prst="rect">
            <a:avLst/>
          </a:prstGeom>
          <a:noFill/>
          <a:ln w="28575"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 name="椭圆形标注 2"/>
          <p:cNvSpPr/>
          <p:nvPr/>
        </p:nvSpPr>
        <p:spPr bwMode="auto">
          <a:xfrm>
            <a:off x="6948264" y="764703"/>
            <a:ext cx="2016224" cy="1080121"/>
          </a:xfrm>
          <a:prstGeom prst="wedgeEllipseCallout">
            <a:avLst>
              <a:gd name="adj1" fmla="val -22327"/>
              <a:gd name="adj2" fmla="val 410428"/>
            </a:avLst>
          </a:prstGeom>
          <a:solidFill>
            <a:schemeClr val="accent5">
              <a:lumMod val="90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state</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609600" indent="-609600"/>
            <a:r>
              <a:rPr lang="en-US" altLang="zh-CN" dirty="0">
                <a:latin typeface="隶书" panose="02010509060101010101" pitchFamily="49" charset="-122"/>
              </a:rPr>
              <a:t>TASK_DEAD</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6512" y="621849"/>
            <a:ext cx="5229721" cy="553998"/>
          </a:xfrm>
          <a:prstGeom prst="rect">
            <a:avLst/>
          </a:prstGeom>
          <a:noFill/>
          <a:ln w="9525">
            <a:noFill/>
            <a:miter lim="800000"/>
          </a:ln>
        </p:spPr>
        <p:txBody>
          <a:bodyPr wrap="square">
            <a:spAutoFit/>
          </a:bodyPr>
          <a:lstStyle/>
          <a:p>
            <a:pPr lvl="1" eaLnBrk="1" hangingPunct="1">
              <a:lnSpc>
                <a:spcPct val="125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有名管道：</a:t>
            </a:r>
            <a:endParaRPr kumimoji="1" lang="zh-CN" altLang="en-US" sz="2400" dirty="0">
              <a:solidFill>
                <a:srgbClr val="7030A0"/>
              </a:solidFill>
              <a:latin typeface="Times New Roman" panose="02020603050405020304" pitchFamily="18" charset="0"/>
            </a:endParaRPr>
          </a:p>
        </p:txBody>
      </p:sp>
      <p:sp>
        <p:nvSpPr>
          <p:cNvPr id="4" name="Rectangle 3"/>
          <p:cNvSpPr>
            <a:spLocks noChangeArrowheads="1"/>
          </p:cNvSpPr>
          <p:nvPr/>
        </p:nvSpPr>
        <p:spPr bwMode="auto">
          <a:xfrm>
            <a:off x="2771802" y="66367"/>
            <a:ext cx="4391595"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1.Linux</a:t>
            </a:r>
            <a:r>
              <a:rPr kumimoji="1" lang="zh-CN" altLang="en-US" sz="2800" dirty="0" smtClean="0">
                <a:solidFill>
                  <a:srgbClr val="C00000"/>
                </a:solidFill>
                <a:latin typeface="+mn-ea"/>
                <a:ea typeface="+mn-ea"/>
                <a:sym typeface="Wingdings 2" panose="05020102010507070707" pitchFamily="18" charset="2"/>
              </a:rPr>
              <a:t>管道通信机制：</a:t>
            </a:r>
            <a:endParaRPr kumimoji="1" lang="zh-CN" altLang="en-US" sz="2800" dirty="0">
              <a:solidFill>
                <a:srgbClr val="C00000"/>
              </a:solidFill>
              <a:latin typeface="+mn-ea"/>
              <a:ea typeface="+mn-ea"/>
            </a:endParaRPr>
          </a:p>
        </p:txBody>
      </p:sp>
      <p:sp>
        <p:nvSpPr>
          <p:cNvPr id="14" name="TextBox 13"/>
          <p:cNvSpPr txBox="1"/>
          <p:nvPr/>
        </p:nvSpPr>
        <p:spPr>
          <a:xfrm>
            <a:off x="467544" y="1197914"/>
            <a:ext cx="5256584" cy="430887"/>
          </a:xfrm>
          <a:prstGeom prst="rect">
            <a:avLst/>
          </a:prstGeom>
          <a:noFill/>
        </p:spPr>
        <p:txBody>
          <a:bodyPr wrap="square" rtlCol="0">
            <a:spAutoFit/>
          </a:bodyPr>
          <a:lstStyle/>
          <a:p>
            <a:pPr>
              <a:buFont typeface="Wingdings" panose="05000000000000000000" pitchFamily="2" charset="2"/>
              <a:buChar char="l"/>
            </a:pPr>
            <a:r>
              <a:rPr lang="zh-CN" altLang="en-US" sz="2200" dirty="0" smtClean="0">
                <a:solidFill>
                  <a:srgbClr val="008AF2"/>
                </a:solidFill>
              </a:rPr>
              <a:t> 向有名管道中写入数据：</a:t>
            </a:r>
            <a:endParaRPr lang="zh-CN" altLang="en-US" sz="2200" dirty="0">
              <a:solidFill>
                <a:srgbClr val="008AF2"/>
              </a:solidFill>
            </a:endParaRPr>
          </a:p>
        </p:txBody>
      </p:sp>
      <p:graphicFrame>
        <p:nvGraphicFramePr>
          <p:cNvPr id="16" name="表格 15"/>
          <p:cNvGraphicFramePr>
            <a:graphicFrameLocks noGrp="1"/>
          </p:cNvGraphicFramePr>
          <p:nvPr/>
        </p:nvGraphicFramePr>
        <p:xfrm>
          <a:off x="539552" y="1772818"/>
          <a:ext cx="7776864" cy="3096342"/>
        </p:xfrm>
        <a:graphic>
          <a:graphicData uri="http://schemas.openxmlformats.org/drawingml/2006/table">
            <a:tbl>
              <a:tblPr/>
              <a:tblGrid>
                <a:gridCol w="1368152"/>
                <a:gridCol w="3340269"/>
                <a:gridCol w="3068443"/>
              </a:tblGrid>
              <a:tr h="884669">
                <a:tc>
                  <a:txBody>
                    <a:bodyPr/>
                    <a:lstStyle/>
                    <a:p>
                      <a:pPr indent="0" algn="just">
                        <a:lnSpc>
                          <a:spcPct val="100000"/>
                        </a:lnSpc>
                        <a:spcAft>
                          <a:spcPts val="0"/>
                        </a:spcAft>
                      </a:pPr>
                      <a:r>
                        <a:rPr lang="zh-CN" sz="1900" b="1" kern="100" dirty="0">
                          <a:latin typeface="Times New Roman" panose="02020603050405020304"/>
                          <a:ea typeface="宋体" panose="02010600030101010101" pitchFamily="2" charset="-122"/>
                        </a:rPr>
                        <a:t>缓冲区剩余空间</a:t>
                      </a:r>
                      <a:endParaRPr lang="zh-CN" sz="19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900" b="1" kern="100">
                          <a:latin typeface="Times New Roman" panose="02020603050405020304"/>
                          <a:ea typeface="宋体" panose="02010600030101010101" pitchFamily="2" charset="-122"/>
                        </a:rPr>
                        <a:t>阻塞写</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900" b="1" kern="100">
                          <a:latin typeface="Times New Roman" panose="02020603050405020304"/>
                          <a:ea typeface="宋体" panose="02010600030101010101" pitchFamily="2" charset="-122"/>
                        </a:rPr>
                        <a:t>非阻塞写</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4669">
                <a:tc>
                  <a:txBody>
                    <a:bodyPr/>
                    <a:lstStyle/>
                    <a:p>
                      <a:pPr indent="0" algn="just">
                        <a:lnSpc>
                          <a:spcPct val="100000"/>
                        </a:lnSpc>
                        <a:spcAft>
                          <a:spcPts val="0"/>
                        </a:spcAft>
                      </a:pPr>
                      <a:r>
                        <a:rPr lang="en-US" sz="1900" b="1" kern="100">
                          <a:latin typeface="Times New Roman" panose="02020603050405020304"/>
                          <a:ea typeface="宋体" panose="02010600030101010101" pitchFamily="2" charset="-122"/>
                        </a:rPr>
                        <a:t>u</a:t>
                      </a:r>
                      <a:r>
                        <a:rPr lang="zh-CN" sz="1900" b="1" kern="100">
                          <a:latin typeface="Times New Roman" panose="02020603050405020304"/>
                          <a:ea typeface="宋体" panose="02010600030101010101" pitchFamily="2" charset="-122"/>
                        </a:rPr>
                        <a:t>＜</a:t>
                      </a:r>
                      <a:r>
                        <a:rPr lang="en-US" sz="1900" b="1" kern="100">
                          <a:latin typeface="Times New Roman" panose="02020603050405020304"/>
                          <a:ea typeface="宋体" panose="02010600030101010101" pitchFamily="2" charset="-122"/>
                        </a:rPr>
                        <a:t>n</a:t>
                      </a:r>
                      <a:r>
                        <a:rPr lang="zh-CN" sz="1900" b="1" kern="100">
                          <a:latin typeface="Times New Roman" panose="02020603050405020304"/>
                          <a:ea typeface="宋体" panose="02010600030101010101" pitchFamily="2" charset="-122"/>
                        </a:rPr>
                        <a:t>≤</a:t>
                      </a:r>
                      <a:r>
                        <a:rPr lang="en-US" sz="1900" b="1" kern="100">
                          <a:latin typeface="Times New Roman" panose="02020603050405020304"/>
                          <a:ea typeface="宋体" panose="02010600030101010101" pitchFamily="2" charset="-122"/>
                        </a:rPr>
                        <a:t>4096</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900" b="1" kern="100">
                          <a:latin typeface="Times New Roman" panose="02020603050405020304"/>
                          <a:ea typeface="宋体" panose="02010600030101010101" pitchFamily="2" charset="-122"/>
                        </a:rPr>
                        <a:t>等待，直到有</a:t>
                      </a:r>
                      <a:r>
                        <a:rPr lang="en-US" sz="1900" b="1" kern="100">
                          <a:latin typeface="Times New Roman" panose="02020603050405020304"/>
                          <a:ea typeface="宋体" panose="02010600030101010101" pitchFamily="2" charset="-122"/>
                        </a:rPr>
                        <a:t>n-u</a:t>
                      </a:r>
                      <a:r>
                        <a:rPr lang="zh-CN" sz="1900" b="1" kern="100">
                          <a:latin typeface="Times New Roman" panose="02020603050405020304"/>
                          <a:ea typeface="宋体" panose="02010600030101010101" pitchFamily="2" charset="-122"/>
                        </a:rPr>
                        <a:t>个字节被读出为止，写入</a:t>
                      </a:r>
                      <a:r>
                        <a:rPr lang="en-US" sz="1900" b="1" kern="100">
                          <a:latin typeface="Times New Roman" panose="02020603050405020304"/>
                          <a:ea typeface="宋体" panose="02010600030101010101" pitchFamily="2" charset="-122"/>
                        </a:rPr>
                        <a:t>n</a:t>
                      </a:r>
                      <a:r>
                        <a:rPr lang="zh-CN" sz="1900" b="1" kern="100">
                          <a:latin typeface="Times New Roman" panose="02020603050405020304"/>
                          <a:ea typeface="宋体" panose="02010600030101010101" pitchFamily="2" charset="-122"/>
                        </a:rPr>
                        <a:t>个字节并返回</a:t>
                      </a:r>
                      <a:r>
                        <a:rPr lang="en-US" sz="1900" b="1" kern="100">
                          <a:latin typeface="Times New Roman" panose="02020603050405020304"/>
                          <a:ea typeface="宋体" panose="02010600030101010101" pitchFamily="2" charset="-122"/>
                        </a:rPr>
                        <a:t>n</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900" b="1" kern="100">
                          <a:latin typeface="Times New Roman" panose="02020603050405020304"/>
                          <a:ea typeface="宋体" panose="02010600030101010101" pitchFamily="2" charset="-122"/>
                        </a:rPr>
                        <a:t>返回－</a:t>
                      </a:r>
                      <a:r>
                        <a:rPr lang="en-US" sz="1900" b="1" kern="100">
                          <a:latin typeface="Times New Roman" panose="02020603050405020304"/>
                          <a:ea typeface="宋体" panose="02010600030101010101" pitchFamily="2" charset="-122"/>
                        </a:rPr>
                        <a:t>EAGAIN</a:t>
                      </a:r>
                      <a:r>
                        <a:rPr lang="zh-CN" sz="1900" b="1" kern="100">
                          <a:latin typeface="Times New Roman" panose="02020603050405020304"/>
                          <a:ea typeface="宋体" panose="02010600030101010101" pitchFamily="2" charset="-122"/>
                        </a:rPr>
                        <a:t>，提醒以后再写</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4669">
                <a:tc>
                  <a:txBody>
                    <a:bodyPr/>
                    <a:lstStyle/>
                    <a:p>
                      <a:pPr indent="0" algn="just">
                        <a:lnSpc>
                          <a:spcPct val="100000"/>
                        </a:lnSpc>
                        <a:spcAft>
                          <a:spcPts val="0"/>
                        </a:spcAft>
                      </a:pPr>
                      <a:r>
                        <a:rPr lang="en-US" sz="1900" b="1" kern="100">
                          <a:latin typeface="Times New Roman" panose="02020603050405020304"/>
                          <a:ea typeface="宋体" panose="02010600030101010101" pitchFamily="2" charset="-122"/>
                        </a:rPr>
                        <a:t>n</a:t>
                      </a:r>
                      <a:r>
                        <a:rPr lang="zh-CN" sz="1900" b="1" kern="100">
                          <a:latin typeface="Times New Roman" panose="02020603050405020304"/>
                          <a:ea typeface="宋体" panose="02010600030101010101" pitchFamily="2" charset="-122"/>
                        </a:rPr>
                        <a:t>＞</a:t>
                      </a:r>
                      <a:r>
                        <a:rPr lang="en-US" sz="1900" b="1" kern="100">
                          <a:latin typeface="Times New Roman" panose="02020603050405020304"/>
                          <a:ea typeface="宋体" panose="02010600030101010101" pitchFamily="2" charset="-122"/>
                        </a:rPr>
                        <a:t>4096</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en-US" altLang="zh-CN" sz="1900" b="1" kern="100" dirty="0" smtClean="0">
                          <a:latin typeface="Times New Roman" panose="02020603050405020304"/>
                          <a:ea typeface="宋体" panose="02010600030101010101" pitchFamily="2" charset="-122"/>
                        </a:rPr>
                        <a:t>   </a:t>
                      </a:r>
                      <a:r>
                        <a:rPr lang="zh-CN" sz="1900" b="1" kern="100" dirty="0" smtClean="0">
                          <a:latin typeface="Times New Roman" panose="02020603050405020304"/>
                          <a:ea typeface="宋体" panose="02010600030101010101" pitchFamily="2" charset="-122"/>
                        </a:rPr>
                        <a:t>写入</a:t>
                      </a:r>
                      <a:r>
                        <a:rPr lang="en-US" sz="1900" b="1" kern="100" dirty="0">
                          <a:latin typeface="Times New Roman" panose="02020603050405020304"/>
                          <a:ea typeface="宋体" panose="02010600030101010101" pitchFamily="2" charset="-122"/>
                        </a:rPr>
                        <a:t>n</a:t>
                      </a:r>
                      <a:r>
                        <a:rPr lang="zh-CN" sz="1900" b="1" kern="100" dirty="0">
                          <a:latin typeface="Times New Roman" panose="02020603050405020304"/>
                          <a:ea typeface="宋体" panose="02010600030101010101" pitchFamily="2" charset="-122"/>
                        </a:rPr>
                        <a:t>个字节（必要时要</a:t>
                      </a:r>
                      <a:r>
                        <a:rPr lang="zh-CN" sz="1900" b="1" kern="100" dirty="0" smtClean="0">
                          <a:latin typeface="Times New Roman" panose="02020603050405020304"/>
                          <a:ea typeface="宋体" panose="02010600030101010101" pitchFamily="2" charset="-122"/>
                        </a:rPr>
                        <a:t>等待</a:t>
                      </a:r>
                      <a:r>
                        <a:rPr lang="zh-CN" altLang="en-US" sz="1900" b="1" kern="100" dirty="0" smtClean="0">
                          <a:latin typeface="Times New Roman" panose="02020603050405020304"/>
                          <a:ea typeface="宋体" panose="02010600030101010101" pitchFamily="2" charset="-122"/>
                        </a:rPr>
                        <a:t>）</a:t>
                      </a:r>
                      <a:endParaRPr lang="en-US" altLang="zh-CN" sz="1900" b="1" kern="100" dirty="0" smtClean="0">
                        <a:latin typeface="Times New Roman" panose="02020603050405020304"/>
                        <a:ea typeface="宋体" panose="02010600030101010101" pitchFamily="2" charset="-122"/>
                      </a:endParaRPr>
                    </a:p>
                    <a:p>
                      <a:pPr indent="0" algn="just">
                        <a:lnSpc>
                          <a:spcPct val="100000"/>
                        </a:lnSpc>
                        <a:spcAft>
                          <a:spcPts val="0"/>
                        </a:spcAft>
                      </a:pPr>
                      <a:r>
                        <a:rPr lang="en-US" altLang="zh-CN" sz="1900" b="1" kern="100" dirty="0" smtClean="0">
                          <a:latin typeface="Times New Roman" panose="02020603050405020304"/>
                          <a:ea typeface="宋体" panose="02010600030101010101" pitchFamily="2" charset="-122"/>
                        </a:rPr>
                        <a:t>   </a:t>
                      </a:r>
                      <a:r>
                        <a:rPr lang="zh-CN" sz="1900" b="1" kern="100" dirty="0" smtClean="0">
                          <a:latin typeface="Times New Roman" panose="02020603050405020304"/>
                          <a:ea typeface="宋体" panose="02010600030101010101" pitchFamily="2" charset="-122"/>
                        </a:rPr>
                        <a:t>并</a:t>
                      </a:r>
                      <a:r>
                        <a:rPr lang="zh-CN" sz="1900" b="1" kern="100" dirty="0">
                          <a:latin typeface="Times New Roman" panose="02020603050405020304"/>
                          <a:ea typeface="宋体" panose="02010600030101010101" pitchFamily="2" charset="-122"/>
                        </a:rPr>
                        <a:t>返回</a:t>
                      </a:r>
                      <a:r>
                        <a:rPr lang="en-US" sz="1900" b="1" kern="100" dirty="0">
                          <a:latin typeface="Times New Roman" panose="02020603050405020304"/>
                          <a:ea typeface="宋体" panose="02010600030101010101" pitchFamily="2" charset="-122"/>
                        </a:rPr>
                        <a:t>n</a:t>
                      </a:r>
                      <a:endParaRPr lang="zh-CN" sz="19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900" b="1" kern="100">
                          <a:latin typeface="Times New Roman" panose="02020603050405020304"/>
                          <a:ea typeface="宋体" panose="02010600030101010101" pitchFamily="2" charset="-122"/>
                        </a:rPr>
                        <a:t>如果</a:t>
                      </a:r>
                      <a:r>
                        <a:rPr lang="en-US" sz="1900" b="1" kern="100">
                          <a:latin typeface="Times New Roman" panose="02020603050405020304"/>
                          <a:ea typeface="宋体" panose="02010600030101010101" pitchFamily="2" charset="-122"/>
                        </a:rPr>
                        <a:t>u</a:t>
                      </a:r>
                      <a:r>
                        <a:rPr lang="zh-CN" sz="1900" b="1" kern="100">
                          <a:latin typeface="Times New Roman" panose="02020603050405020304"/>
                          <a:ea typeface="宋体" panose="02010600030101010101" pitchFamily="2" charset="-122"/>
                        </a:rPr>
                        <a:t>＞</a:t>
                      </a:r>
                      <a:r>
                        <a:rPr lang="en-US" sz="1900" b="1" kern="100">
                          <a:latin typeface="Times New Roman" panose="02020603050405020304"/>
                          <a:ea typeface="宋体" panose="02010600030101010101" pitchFamily="2" charset="-122"/>
                        </a:rPr>
                        <a:t>0</a:t>
                      </a:r>
                      <a:r>
                        <a:rPr lang="zh-CN" sz="1900" b="1" kern="100">
                          <a:latin typeface="Times New Roman" panose="02020603050405020304"/>
                          <a:ea typeface="宋体" panose="02010600030101010101" pitchFamily="2" charset="-122"/>
                        </a:rPr>
                        <a:t>，写入</a:t>
                      </a:r>
                      <a:r>
                        <a:rPr lang="en-US" sz="1900" b="1" kern="100">
                          <a:latin typeface="Times New Roman" panose="02020603050405020304"/>
                          <a:ea typeface="宋体" panose="02010600030101010101" pitchFamily="2" charset="-122"/>
                        </a:rPr>
                        <a:t>u</a:t>
                      </a:r>
                      <a:r>
                        <a:rPr lang="zh-CN" sz="1900" b="1" kern="100">
                          <a:latin typeface="Times New Roman" panose="02020603050405020304"/>
                          <a:ea typeface="宋体" panose="02010600030101010101" pitchFamily="2" charset="-122"/>
                        </a:rPr>
                        <a:t>字节并返回</a:t>
                      </a:r>
                      <a:r>
                        <a:rPr lang="en-US" sz="1900" b="1" kern="100">
                          <a:latin typeface="Times New Roman" panose="02020603050405020304"/>
                          <a:ea typeface="宋体" panose="02010600030101010101" pitchFamily="2" charset="-122"/>
                        </a:rPr>
                        <a:t>u</a:t>
                      </a:r>
                      <a:r>
                        <a:rPr lang="zh-CN" sz="1900" b="1" kern="100">
                          <a:latin typeface="Times New Roman" panose="02020603050405020304"/>
                          <a:ea typeface="宋体" panose="02010600030101010101" pitchFamily="2" charset="-122"/>
                        </a:rPr>
                        <a:t>；否则就返回－</a:t>
                      </a:r>
                      <a:r>
                        <a:rPr lang="en-US" sz="1900" b="1" kern="100">
                          <a:latin typeface="Times New Roman" panose="02020603050405020304"/>
                          <a:ea typeface="宋体" panose="02010600030101010101" pitchFamily="2" charset="-122"/>
                        </a:rPr>
                        <a:t>EAGAIN</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335">
                <a:tc>
                  <a:txBody>
                    <a:bodyPr/>
                    <a:lstStyle/>
                    <a:p>
                      <a:pPr indent="0" algn="just">
                        <a:lnSpc>
                          <a:spcPct val="100000"/>
                        </a:lnSpc>
                        <a:spcAft>
                          <a:spcPts val="0"/>
                        </a:spcAft>
                      </a:pPr>
                      <a:r>
                        <a:rPr lang="en-US" sz="1900" b="1" kern="100">
                          <a:latin typeface="Times New Roman" panose="02020603050405020304"/>
                          <a:ea typeface="宋体" panose="02010600030101010101" pitchFamily="2" charset="-122"/>
                        </a:rPr>
                        <a:t>u</a:t>
                      </a:r>
                      <a:r>
                        <a:rPr lang="zh-CN" sz="1900" b="1" kern="100">
                          <a:latin typeface="Times New Roman" panose="02020603050405020304"/>
                          <a:ea typeface="宋体" panose="02010600030101010101" pitchFamily="2" charset="-122"/>
                        </a:rPr>
                        <a:t>≥</a:t>
                      </a:r>
                      <a:r>
                        <a:rPr lang="en-US" sz="1900" b="1" kern="100">
                          <a:latin typeface="Times New Roman" panose="02020603050405020304"/>
                          <a:ea typeface="宋体" panose="02010600030101010101" pitchFamily="2" charset="-122"/>
                        </a:rPr>
                        <a:t>n</a:t>
                      </a:r>
                      <a:endParaRPr lang="zh-CN" sz="1900" b="1"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just">
                        <a:lnSpc>
                          <a:spcPct val="100000"/>
                        </a:lnSpc>
                        <a:spcAft>
                          <a:spcPts val="0"/>
                        </a:spcAft>
                      </a:pPr>
                      <a:r>
                        <a:rPr lang="zh-CN" sz="1900" b="1" kern="100" dirty="0">
                          <a:latin typeface="Times New Roman" panose="02020603050405020304"/>
                          <a:ea typeface="宋体" panose="02010600030101010101" pitchFamily="2" charset="-122"/>
                        </a:rPr>
                        <a:t>写入</a:t>
                      </a:r>
                      <a:r>
                        <a:rPr lang="en-US" sz="1900" b="1" kern="100" dirty="0">
                          <a:latin typeface="Times New Roman" panose="02020603050405020304"/>
                          <a:ea typeface="宋体" panose="02010600030101010101" pitchFamily="2" charset="-122"/>
                        </a:rPr>
                        <a:t>n</a:t>
                      </a:r>
                      <a:r>
                        <a:rPr lang="zh-CN" sz="1900" b="1" kern="100" dirty="0">
                          <a:latin typeface="Times New Roman" panose="02020603050405020304"/>
                          <a:ea typeface="宋体" panose="02010600030101010101" pitchFamily="2" charset="-122"/>
                        </a:rPr>
                        <a:t>个字节并返回</a:t>
                      </a:r>
                      <a:r>
                        <a:rPr lang="en-US" sz="1900" b="1" kern="100" dirty="0">
                          <a:latin typeface="Times New Roman" panose="02020603050405020304"/>
                          <a:ea typeface="宋体" panose="02010600030101010101" pitchFamily="2" charset="-122"/>
                        </a:rPr>
                        <a:t>n</a:t>
                      </a:r>
                      <a:endParaRPr lang="zh-CN" sz="1900" b="1"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bl>
          </a:graphicData>
        </a:graphic>
      </p:graphicFrame>
    </p:spTree>
  </p:cSld>
  <p:clrMapOvr>
    <a:masterClrMapping/>
  </p:clrMapOvr>
  <p:transition>
    <p:fade/>
  </p:transition>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6512" y="1247017"/>
            <a:ext cx="5229721" cy="553998"/>
          </a:xfrm>
          <a:prstGeom prst="rect">
            <a:avLst/>
          </a:prstGeom>
          <a:noFill/>
          <a:ln w="9525">
            <a:noFill/>
            <a:miter lim="800000"/>
          </a:ln>
        </p:spPr>
        <p:txBody>
          <a:bodyPr wrap="square">
            <a:spAutoFit/>
          </a:bodyPr>
          <a:lstStyle/>
          <a:p>
            <a:pPr lvl="1" eaLnBrk="1" hangingPunct="1">
              <a:lnSpc>
                <a:spcPct val="125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相关数据结构：</a:t>
            </a:r>
            <a:endParaRPr kumimoji="1" lang="zh-CN" altLang="en-US" sz="2400" dirty="0">
              <a:solidFill>
                <a:srgbClr val="7030A0"/>
              </a:solidFill>
              <a:latin typeface="Times New Roman" panose="02020603050405020304" pitchFamily="18" charset="0"/>
            </a:endParaRPr>
          </a:p>
        </p:txBody>
      </p:sp>
      <p:sp>
        <p:nvSpPr>
          <p:cNvPr id="4" name="Rectangle 3"/>
          <p:cNvSpPr>
            <a:spLocks noChangeArrowheads="1"/>
          </p:cNvSpPr>
          <p:nvPr/>
        </p:nvSpPr>
        <p:spPr bwMode="auto">
          <a:xfrm>
            <a:off x="396431" y="764705"/>
            <a:ext cx="6335811"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2.Linux</a:t>
            </a:r>
            <a:r>
              <a:rPr kumimoji="1" lang="zh-CN" altLang="en-US" sz="2800" dirty="0" smtClean="0">
                <a:solidFill>
                  <a:srgbClr val="C00000"/>
                </a:solidFill>
                <a:latin typeface="+mn-ea"/>
                <a:ea typeface="+mn-ea"/>
                <a:sym typeface="Wingdings 2" panose="05020102010507070707" pitchFamily="18" charset="2"/>
              </a:rPr>
              <a:t>的</a:t>
            </a:r>
            <a:r>
              <a:rPr kumimoji="1" lang="en-US" altLang="zh-CN" sz="2800" dirty="0" smtClean="0">
                <a:solidFill>
                  <a:srgbClr val="C00000"/>
                </a:solidFill>
                <a:latin typeface="+mn-ea"/>
                <a:ea typeface="+mn-ea"/>
                <a:sym typeface="Wingdings 2" panose="05020102010507070707" pitchFamily="18" charset="2"/>
              </a:rPr>
              <a:t> IPC </a:t>
            </a:r>
            <a:r>
              <a:rPr kumimoji="1" lang="zh-CN" altLang="en-US" sz="2800" dirty="0" smtClean="0">
                <a:solidFill>
                  <a:srgbClr val="C00000"/>
                </a:solidFill>
                <a:latin typeface="+mn-ea"/>
                <a:ea typeface="+mn-ea"/>
                <a:sym typeface="Wingdings 2" panose="05020102010507070707" pitchFamily="18" charset="2"/>
              </a:rPr>
              <a:t>消息队列通信机制：</a:t>
            </a:r>
            <a:endParaRPr kumimoji="1" lang="zh-CN" altLang="en-US" sz="2800" dirty="0">
              <a:solidFill>
                <a:srgbClr val="C00000"/>
              </a:solidFill>
              <a:latin typeface="+mn-ea"/>
              <a:ea typeface="+mn-ea"/>
            </a:endParaRPr>
          </a:p>
        </p:txBody>
      </p:sp>
      <p:sp>
        <p:nvSpPr>
          <p:cNvPr id="7" name="Rectangle 4"/>
          <p:cNvSpPr>
            <a:spLocks noChangeArrowheads="1"/>
          </p:cNvSpPr>
          <p:nvPr/>
        </p:nvSpPr>
        <p:spPr bwMode="auto">
          <a:xfrm>
            <a:off x="3059832" y="0"/>
            <a:ext cx="5904656"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3.6.3 Linux</a:t>
            </a:r>
            <a:r>
              <a:rPr lang="zh-CN" altLang="en-US" sz="3200" dirty="0" smtClean="0">
                <a:solidFill>
                  <a:srgbClr val="0000FF"/>
                </a:solidFill>
                <a:ea typeface="仿宋" panose="02010609060101010101" charset="-122"/>
              </a:rPr>
              <a:t>进程通信系统调用</a:t>
            </a:r>
            <a:endParaRPr lang="en-US" altLang="zh-CN" sz="3200" dirty="0">
              <a:solidFill>
                <a:srgbClr val="0000FF"/>
              </a:solidFill>
              <a:ea typeface="仿宋" panose="02010609060101010101" charset="-122"/>
            </a:endParaRPr>
          </a:p>
        </p:txBody>
      </p:sp>
      <p:sp>
        <p:nvSpPr>
          <p:cNvPr id="9" name="TextBox 8"/>
          <p:cNvSpPr txBox="1"/>
          <p:nvPr/>
        </p:nvSpPr>
        <p:spPr>
          <a:xfrm>
            <a:off x="539552" y="1823082"/>
            <a:ext cx="5688632" cy="430887"/>
          </a:xfrm>
          <a:prstGeom prst="rect">
            <a:avLst/>
          </a:prstGeom>
          <a:noFill/>
        </p:spPr>
        <p:txBody>
          <a:bodyPr wrap="square" rtlCol="0">
            <a:spAutoFit/>
          </a:bodyPr>
          <a:lstStyle/>
          <a:p>
            <a:pPr>
              <a:buFont typeface="Wingdings" panose="05000000000000000000" pitchFamily="2" charset="2"/>
              <a:buChar char="l"/>
            </a:pPr>
            <a:r>
              <a:rPr lang="en-US" altLang="zh-CN" sz="2200" dirty="0" smtClean="0">
                <a:solidFill>
                  <a:srgbClr val="008AF2"/>
                </a:solidFill>
              </a:rPr>
              <a:t>  </a:t>
            </a:r>
            <a:r>
              <a:rPr lang="zh-CN" altLang="zh-CN" sz="2200" dirty="0" smtClean="0">
                <a:solidFill>
                  <a:srgbClr val="008AF2"/>
                </a:solidFill>
              </a:rPr>
              <a:t>消息缓冲区</a:t>
            </a:r>
            <a:r>
              <a:rPr lang="en-US" altLang="zh-CN" sz="2200" dirty="0" err="1" smtClean="0">
                <a:solidFill>
                  <a:srgbClr val="008AF2"/>
                </a:solidFill>
              </a:rPr>
              <a:t>struct</a:t>
            </a:r>
            <a:r>
              <a:rPr lang="en-US" altLang="zh-CN" sz="2200" dirty="0" smtClean="0">
                <a:solidFill>
                  <a:srgbClr val="008AF2"/>
                </a:solidFill>
              </a:rPr>
              <a:t> </a:t>
            </a:r>
            <a:r>
              <a:rPr lang="en-US" altLang="zh-CN" sz="2200" dirty="0" err="1" smtClean="0">
                <a:solidFill>
                  <a:srgbClr val="008AF2"/>
                </a:solidFill>
              </a:rPr>
              <a:t>msgbuf</a:t>
            </a:r>
            <a:r>
              <a:rPr lang="en-US" altLang="zh-CN" sz="2200" dirty="0" smtClean="0">
                <a:solidFill>
                  <a:srgbClr val="008AF2"/>
                </a:solidFill>
              </a:rPr>
              <a:t> </a:t>
            </a:r>
            <a:r>
              <a:rPr lang="zh-CN" altLang="en-US" sz="2200" dirty="0" smtClean="0">
                <a:solidFill>
                  <a:srgbClr val="008AF2"/>
                </a:solidFill>
              </a:rPr>
              <a:t>：</a:t>
            </a:r>
            <a:endParaRPr lang="zh-CN" altLang="en-US" sz="2200" dirty="0">
              <a:solidFill>
                <a:srgbClr val="008AF2"/>
              </a:solidFill>
            </a:endParaRPr>
          </a:p>
        </p:txBody>
      </p:sp>
      <p:sp>
        <p:nvSpPr>
          <p:cNvPr id="11" name="TextBox 10"/>
          <p:cNvSpPr txBox="1"/>
          <p:nvPr/>
        </p:nvSpPr>
        <p:spPr>
          <a:xfrm>
            <a:off x="611560" y="3856981"/>
            <a:ext cx="4680520" cy="430887"/>
          </a:xfrm>
          <a:prstGeom prst="rect">
            <a:avLst/>
          </a:prstGeom>
          <a:noFill/>
        </p:spPr>
        <p:txBody>
          <a:bodyPr wrap="square" rtlCol="0">
            <a:spAutoFit/>
          </a:bodyPr>
          <a:lstStyle/>
          <a:p>
            <a:r>
              <a:rPr lang="zh-CN" altLang="en-US" sz="2200" dirty="0" smtClean="0">
                <a:solidFill>
                  <a:srgbClr val="FF0000"/>
                </a:solidFill>
              </a:rPr>
              <a:t>消息缓冲区设计举例：</a:t>
            </a:r>
            <a:endParaRPr lang="zh-CN" altLang="en-US" sz="2200" dirty="0">
              <a:solidFill>
                <a:srgbClr val="FF0000"/>
              </a:solidFill>
            </a:endParaRPr>
          </a:p>
        </p:txBody>
      </p:sp>
      <p:sp>
        <p:nvSpPr>
          <p:cNvPr id="14" name="矩形 13"/>
          <p:cNvSpPr/>
          <p:nvPr/>
        </p:nvSpPr>
        <p:spPr>
          <a:xfrm>
            <a:off x="611560" y="2255130"/>
            <a:ext cx="6912768" cy="1508105"/>
          </a:xfrm>
          <a:prstGeom prst="rect">
            <a:avLst/>
          </a:prstGeom>
        </p:spPr>
        <p:txBody>
          <a:bodyPr wrap="square">
            <a:spAutoFit/>
          </a:bodyPr>
          <a:lstStyle/>
          <a:p>
            <a:r>
              <a:rPr lang="en-US" altLang="zh-CN" dirty="0" err="1" smtClean="0"/>
              <a:t>struct</a:t>
            </a:r>
            <a:r>
              <a:rPr lang="en-US" altLang="zh-CN" dirty="0" smtClean="0"/>
              <a:t> </a:t>
            </a:r>
            <a:r>
              <a:rPr lang="en-US" altLang="zh-CN" dirty="0" err="1" smtClean="0"/>
              <a:t>msgbuf</a:t>
            </a:r>
            <a:r>
              <a:rPr lang="en-US" altLang="zh-CN" dirty="0" smtClean="0"/>
              <a:t>  {      	/* </a:t>
            </a:r>
            <a:r>
              <a:rPr lang="zh-CN" altLang="zh-CN" dirty="0" smtClean="0"/>
              <a:t>消息定义的参照格式 </a:t>
            </a:r>
            <a:r>
              <a:rPr lang="en-US" altLang="zh-CN" dirty="0" smtClean="0"/>
              <a:t>*/</a:t>
            </a:r>
            <a:endParaRPr lang="zh-CN" altLang="zh-CN" dirty="0" smtClean="0"/>
          </a:p>
          <a:p>
            <a:r>
              <a:rPr lang="en-US" altLang="zh-CN" dirty="0" smtClean="0"/>
              <a:t>     long </a:t>
            </a:r>
            <a:r>
              <a:rPr lang="en-US" altLang="zh-CN" dirty="0" err="1" smtClean="0"/>
              <a:t>mtype</a:t>
            </a:r>
            <a:r>
              <a:rPr lang="en-US" altLang="zh-CN" dirty="0" smtClean="0"/>
              <a:t>;      /* </a:t>
            </a:r>
            <a:r>
              <a:rPr lang="zh-CN" altLang="zh-CN" dirty="0" smtClean="0"/>
              <a:t>消息类型（大于</a:t>
            </a:r>
            <a:r>
              <a:rPr lang="en-US" altLang="zh-CN" dirty="0" smtClean="0"/>
              <a:t>0</a:t>
            </a:r>
            <a:r>
              <a:rPr lang="zh-CN" altLang="zh-CN" dirty="0" smtClean="0"/>
              <a:t>的长整数） </a:t>
            </a:r>
            <a:r>
              <a:rPr lang="en-US" altLang="zh-CN" dirty="0" smtClean="0"/>
              <a:t> */</a:t>
            </a:r>
            <a:endParaRPr lang="zh-CN" altLang="zh-CN" dirty="0" smtClean="0"/>
          </a:p>
          <a:p>
            <a:r>
              <a:rPr lang="en-US" altLang="zh-CN" dirty="0" smtClean="0"/>
              <a:t>    char </a:t>
            </a:r>
            <a:r>
              <a:rPr lang="en-US" altLang="zh-CN" dirty="0" err="1" smtClean="0"/>
              <a:t>mtext</a:t>
            </a:r>
            <a:r>
              <a:rPr lang="en-US" altLang="zh-CN" dirty="0" smtClean="0"/>
              <a:t>[1]; 	/*</a:t>
            </a:r>
            <a:r>
              <a:rPr lang="zh-CN" altLang="zh-CN" dirty="0" smtClean="0"/>
              <a:t>消息正文</a:t>
            </a:r>
            <a:r>
              <a:rPr lang="en-US" altLang="zh-CN" dirty="0" smtClean="0"/>
              <a:t>*/</a:t>
            </a:r>
            <a:endParaRPr lang="zh-CN" altLang="zh-CN" dirty="0" smtClean="0"/>
          </a:p>
          <a:p>
            <a:r>
              <a:rPr lang="en-US" altLang="zh-CN" dirty="0" smtClean="0"/>
              <a:t>};</a:t>
            </a:r>
            <a:endParaRPr lang="zh-CN" altLang="en-US" dirty="0"/>
          </a:p>
        </p:txBody>
      </p:sp>
      <p:sp>
        <p:nvSpPr>
          <p:cNvPr id="15" name="矩形 14"/>
          <p:cNvSpPr/>
          <p:nvPr/>
        </p:nvSpPr>
        <p:spPr>
          <a:xfrm>
            <a:off x="683568" y="4359877"/>
            <a:ext cx="5832648" cy="1877437"/>
          </a:xfrm>
          <a:prstGeom prst="rect">
            <a:avLst/>
          </a:prstGeom>
        </p:spPr>
        <p:txBody>
          <a:bodyPr wrap="square">
            <a:spAutoFit/>
          </a:bodyPr>
          <a:lstStyle/>
          <a:p>
            <a:r>
              <a:rPr lang="en-US" altLang="zh-CN" dirty="0" err="1" smtClean="0"/>
              <a:t>struct</a:t>
            </a:r>
            <a:r>
              <a:rPr lang="en-US" altLang="zh-CN" dirty="0" smtClean="0"/>
              <a:t> </a:t>
            </a:r>
            <a:r>
              <a:rPr lang="en-US" altLang="zh-CN" dirty="0" err="1" smtClean="0"/>
              <a:t>my_msgbuf</a:t>
            </a:r>
            <a:r>
              <a:rPr lang="en-US" altLang="zh-CN" dirty="0" smtClean="0"/>
              <a:t> {</a:t>
            </a:r>
            <a:endParaRPr lang="zh-CN" altLang="zh-CN" dirty="0" smtClean="0"/>
          </a:p>
          <a:p>
            <a:r>
              <a:rPr lang="en-US" altLang="zh-CN" dirty="0" smtClean="0"/>
              <a:t>    long </a:t>
            </a:r>
            <a:r>
              <a:rPr lang="en-US" altLang="zh-CN" dirty="0" err="1" smtClean="0"/>
              <a:t>mtype</a:t>
            </a:r>
            <a:r>
              <a:rPr lang="en-US" altLang="zh-CN" dirty="0" smtClean="0"/>
              <a:t>;     /* Message type */</a:t>
            </a:r>
            <a:endParaRPr lang="zh-CN" altLang="zh-CN" dirty="0" smtClean="0"/>
          </a:p>
          <a:p>
            <a:r>
              <a:rPr lang="en-US" altLang="zh-CN" dirty="0" smtClean="0"/>
              <a:t>    long </a:t>
            </a:r>
            <a:r>
              <a:rPr lang="en-US" altLang="zh-CN" dirty="0" err="1" smtClean="0"/>
              <a:t>sender_id</a:t>
            </a:r>
            <a:r>
              <a:rPr lang="zh-CN" altLang="zh-CN" dirty="0" smtClean="0"/>
              <a:t>，</a:t>
            </a:r>
            <a:r>
              <a:rPr lang="en-US" altLang="zh-CN" dirty="0" err="1" smtClean="0"/>
              <a:t>receiver_id</a:t>
            </a:r>
            <a:r>
              <a:rPr lang="en-US" altLang="zh-CN" dirty="0" smtClean="0"/>
              <a:t>;   </a:t>
            </a:r>
            <a:endParaRPr lang="zh-CN" altLang="zh-CN" dirty="0" smtClean="0"/>
          </a:p>
          <a:p>
            <a:r>
              <a:rPr lang="en-US" altLang="zh-CN" dirty="0" smtClean="0"/>
              <a:t>    char </a:t>
            </a:r>
            <a:r>
              <a:rPr lang="en-US" altLang="zh-CN" dirty="0" err="1" smtClean="0"/>
              <a:t>mytext</a:t>
            </a:r>
            <a:r>
              <a:rPr lang="en-US" altLang="zh-CN" dirty="0" smtClean="0"/>
              <a:t>[1024];    /* text */</a:t>
            </a:r>
            <a:endParaRPr lang="zh-CN" altLang="zh-CN" dirty="0" smtClean="0"/>
          </a:p>
          <a:p>
            <a:r>
              <a:rPr lang="en-US" altLang="zh-CN" dirty="0" smtClean="0"/>
              <a:t>};</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ox(in)">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6512" y="1247017"/>
            <a:ext cx="5229721" cy="553998"/>
          </a:xfrm>
          <a:prstGeom prst="rect">
            <a:avLst/>
          </a:prstGeom>
          <a:noFill/>
          <a:ln w="9525">
            <a:noFill/>
            <a:miter lim="800000"/>
          </a:ln>
        </p:spPr>
        <p:txBody>
          <a:bodyPr wrap="square">
            <a:spAutoFit/>
          </a:bodyPr>
          <a:lstStyle/>
          <a:p>
            <a:pPr lvl="1" eaLnBrk="1" hangingPunct="1">
              <a:lnSpc>
                <a:spcPct val="125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相关数据结构：</a:t>
            </a:r>
            <a:endParaRPr kumimoji="1" lang="zh-CN" altLang="en-US" sz="2400" dirty="0">
              <a:solidFill>
                <a:srgbClr val="7030A0"/>
              </a:solidFill>
              <a:latin typeface="Times New Roman" panose="02020603050405020304" pitchFamily="18" charset="0"/>
            </a:endParaRPr>
          </a:p>
        </p:txBody>
      </p:sp>
      <p:sp>
        <p:nvSpPr>
          <p:cNvPr id="4" name="Rectangle 3"/>
          <p:cNvSpPr>
            <a:spLocks noChangeArrowheads="1"/>
          </p:cNvSpPr>
          <p:nvPr/>
        </p:nvSpPr>
        <p:spPr bwMode="auto">
          <a:xfrm>
            <a:off x="396431" y="764705"/>
            <a:ext cx="6335811"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2.Linuxd IPC </a:t>
            </a:r>
            <a:r>
              <a:rPr kumimoji="1" lang="zh-CN" altLang="en-US" sz="2800" dirty="0" smtClean="0">
                <a:solidFill>
                  <a:srgbClr val="C00000"/>
                </a:solidFill>
                <a:latin typeface="+mn-ea"/>
                <a:ea typeface="+mn-ea"/>
                <a:sym typeface="Wingdings 2" panose="05020102010507070707" pitchFamily="18" charset="2"/>
              </a:rPr>
              <a:t>消息队列通信机制：</a:t>
            </a:r>
            <a:endParaRPr kumimoji="1" lang="zh-CN" altLang="en-US" sz="2800" dirty="0">
              <a:solidFill>
                <a:srgbClr val="C00000"/>
              </a:solidFill>
              <a:latin typeface="+mn-ea"/>
              <a:ea typeface="+mn-ea"/>
            </a:endParaRPr>
          </a:p>
        </p:txBody>
      </p:sp>
      <p:sp>
        <p:nvSpPr>
          <p:cNvPr id="7" name="Rectangle 4"/>
          <p:cNvSpPr>
            <a:spLocks noChangeArrowheads="1"/>
          </p:cNvSpPr>
          <p:nvPr/>
        </p:nvSpPr>
        <p:spPr bwMode="auto">
          <a:xfrm>
            <a:off x="3059832" y="0"/>
            <a:ext cx="5904656"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3.6.3 Linux</a:t>
            </a:r>
            <a:r>
              <a:rPr lang="zh-CN" altLang="en-US" sz="3200" dirty="0" smtClean="0">
                <a:solidFill>
                  <a:srgbClr val="0000FF"/>
                </a:solidFill>
                <a:ea typeface="仿宋" panose="02010609060101010101" charset="-122"/>
              </a:rPr>
              <a:t>进程通信系统调用</a:t>
            </a:r>
            <a:endParaRPr lang="en-US" altLang="zh-CN" sz="3200" dirty="0">
              <a:solidFill>
                <a:srgbClr val="0000FF"/>
              </a:solidFill>
              <a:ea typeface="仿宋" panose="02010609060101010101" charset="-122"/>
            </a:endParaRPr>
          </a:p>
        </p:txBody>
      </p:sp>
      <p:sp>
        <p:nvSpPr>
          <p:cNvPr id="9" name="TextBox 8"/>
          <p:cNvSpPr txBox="1"/>
          <p:nvPr/>
        </p:nvSpPr>
        <p:spPr>
          <a:xfrm>
            <a:off x="539552" y="1823082"/>
            <a:ext cx="6768752" cy="430887"/>
          </a:xfrm>
          <a:prstGeom prst="rect">
            <a:avLst/>
          </a:prstGeom>
          <a:noFill/>
        </p:spPr>
        <p:txBody>
          <a:bodyPr wrap="square" rtlCol="0">
            <a:spAutoFit/>
          </a:bodyPr>
          <a:lstStyle/>
          <a:p>
            <a:pPr>
              <a:buFont typeface="Wingdings" panose="05000000000000000000" pitchFamily="2" charset="2"/>
              <a:buChar char="l"/>
            </a:pPr>
            <a:r>
              <a:rPr lang="en-US" altLang="zh-CN" sz="2200" dirty="0" smtClean="0">
                <a:solidFill>
                  <a:srgbClr val="008AF2"/>
                </a:solidFill>
              </a:rPr>
              <a:t> </a:t>
            </a:r>
            <a:r>
              <a:rPr lang="zh-CN" altLang="en-US" sz="2200" dirty="0" smtClean="0">
                <a:solidFill>
                  <a:srgbClr val="008AF2"/>
                </a:solidFill>
              </a:rPr>
              <a:t>消息头</a:t>
            </a:r>
            <a:r>
              <a:rPr lang="zh-CN" altLang="zh-CN" sz="2200" dirty="0" smtClean="0">
                <a:solidFill>
                  <a:srgbClr val="008AF2"/>
                </a:solidFill>
              </a:rPr>
              <a:t>结构</a:t>
            </a:r>
            <a:r>
              <a:rPr lang="zh-CN" altLang="en-US" sz="2200" dirty="0" smtClean="0">
                <a:solidFill>
                  <a:srgbClr val="008AF2"/>
                </a:solidFill>
              </a:rPr>
              <a:t>：</a:t>
            </a:r>
            <a:r>
              <a:rPr lang="en-US" altLang="zh-CN" sz="2200" dirty="0" err="1" smtClean="0">
                <a:solidFill>
                  <a:srgbClr val="008AF2"/>
                </a:solidFill>
              </a:rPr>
              <a:t>msg_msg</a:t>
            </a:r>
            <a:r>
              <a:rPr lang="en-US" altLang="zh-CN" sz="2200" dirty="0" smtClean="0">
                <a:solidFill>
                  <a:srgbClr val="008AF2"/>
                </a:solidFill>
              </a:rPr>
              <a:t> </a:t>
            </a:r>
            <a:r>
              <a:rPr lang="zh-CN" altLang="en-US" sz="2200" dirty="0" smtClean="0">
                <a:solidFill>
                  <a:srgbClr val="008AF2"/>
                </a:solidFill>
              </a:rPr>
              <a:t>和</a:t>
            </a:r>
            <a:r>
              <a:rPr lang="en-US" altLang="zh-CN" sz="2200" dirty="0" err="1" smtClean="0">
                <a:solidFill>
                  <a:srgbClr val="008AF2"/>
                </a:solidFill>
              </a:rPr>
              <a:t>msg_msgseg</a:t>
            </a:r>
            <a:r>
              <a:rPr lang="en-US" altLang="zh-CN" sz="2200" dirty="0" smtClean="0">
                <a:solidFill>
                  <a:srgbClr val="008AF2"/>
                </a:solidFill>
              </a:rPr>
              <a:t> </a:t>
            </a:r>
            <a:r>
              <a:rPr lang="zh-CN" altLang="en-US" sz="2200" dirty="0" smtClean="0">
                <a:solidFill>
                  <a:srgbClr val="008AF2"/>
                </a:solidFill>
              </a:rPr>
              <a:t>结构</a:t>
            </a:r>
            <a:endParaRPr lang="zh-CN" altLang="en-US" sz="2200" dirty="0">
              <a:solidFill>
                <a:srgbClr val="008AF2"/>
              </a:solidFill>
            </a:endParaRPr>
          </a:p>
        </p:txBody>
      </p:sp>
      <p:sp>
        <p:nvSpPr>
          <p:cNvPr id="10" name="矩形 9"/>
          <p:cNvSpPr/>
          <p:nvPr/>
        </p:nvSpPr>
        <p:spPr>
          <a:xfrm>
            <a:off x="395536" y="2377333"/>
            <a:ext cx="8352928" cy="2616101"/>
          </a:xfrm>
          <a:prstGeom prst="rect">
            <a:avLst/>
          </a:prstGeom>
        </p:spPr>
        <p:txBody>
          <a:bodyPr wrap="square">
            <a:spAutoFit/>
          </a:bodyPr>
          <a:lstStyle/>
          <a:p>
            <a:r>
              <a:rPr lang="en-US" altLang="zh-CN" dirty="0" err="1" smtClean="0"/>
              <a:t>struct</a:t>
            </a:r>
            <a:r>
              <a:rPr lang="en-US" altLang="zh-CN" dirty="0" smtClean="0"/>
              <a:t> </a:t>
            </a:r>
            <a:r>
              <a:rPr lang="en-US" altLang="zh-CN" dirty="0" err="1" smtClean="0"/>
              <a:t>msg_msg</a:t>
            </a:r>
            <a:r>
              <a:rPr lang="en-US" altLang="zh-CN" dirty="0" smtClean="0"/>
              <a:t> {</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list_head</a:t>
            </a:r>
            <a:r>
              <a:rPr lang="en-US" altLang="zh-CN" dirty="0" smtClean="0"/>
              <a:t> </a:t>
            </a:r>
            <a:r>
              <a:rPr lang="en-US" altLang="zh-CN" dirty="0" err="1" smtClean="0"/>
              <a:t>m_list</a:t>
            </a:r>
            <a:r>
              <a:rPr lang="en-US" altLang="zh-CN" dirty="0" smtClean="0"/>
              <a:t>;   /*</a:t>
            </a:r>
            <a:r>
              <a:rPr lang="zh-CN" altLang="zh-CN" dirty="0" smtClean="0"/>
              <a:t>指向消息队列中的下一条消息</a:t>
            </a:r>
            <a:r>
              <a:rPr lang="en-US" altLang="zh-CN" dirty="0" smtClean="0"/>
              <a:t> */</a:t>
            </a:r>
            <a:endParaRPr lang="zh-CN" altLang="zh-CN" dirty="0" smtClean="0"/>
          </a:p>
          <a:p>
            <a:r>
              <a:rPr lang="en-US" altLang="zh-CN" dirty="0" smtClean="0"/>
              <a:t>      long  </a:t>
            </a:r>
            <a:r>
              <a:rPr lang="en-US" altLang="zh-CN" dirty="0" err="1" smtClean="0"/>
              <a:t>m_type</a:t>
            </a:r>
            <a:r>
              <a:rPr lang="en-US" altLang="zh-CN" dirty="0" smtClean="0"/>
              <a:t>;     /*</a:t>
            </a:r>
            <a:r>
              <a:rPr lang="zh-CN" altLang="zh-CN" dirty="0" smtClean="0"/>
              <a:t>消息类型，同</a:t>
            </a:r>
            <a:r>
              <a:rPr lang="en-US" altLang="zh-CN" dirty="0" err="1" smtClean="0"/>
              <a:t>struct</a:t>
            </a:r>
            <a:r>
              <a:rPr lang="en-US" altLang="zh-CN" dirty="0" smtClean="0"/>
              <a:t> </a:t>
            </a:r>
            <a:r>
              <a:rPr lang="en-US" altLang="zh-CN" dirty="0" err="1" smtClean="0"/>
              <a:t>msgbuf</a:t>
            </a:r>
            <a:r>
              <a:rPr lang="zh-CN" altLang="zh-CN" dirty="0" smtClean="0"/>
              <a:t>中的</a:t>
            </a:r>
            <a:r>
              <a:rPr lang="en-US" altLang="zh-CN" dirty="0" err="1" smtClean="0"/>
              <a:t>mtype</a:t>
            </a:r>
            <a:r>
              <a:rPr lang="en-US" altLang="zh-CN" dirty="0" smtClean="0"/>
              <a:t>*/</a:t>
            </a:r>
            <a:endParaRPr lang="zh-CN" altLang="zh-CN" dirty="0" smtClean="0"/>
          </a:p>
          <a:p>
            <a:r>
              <a:rPr lang="en-US" altLang="zh-CN" dirty="0" smtClean="0"/>
              <a:t>      </a:t>
            </a:r>
            <a:r>
              <a:rPr lang="en-US" altLang="zh-CN" dirty="0" err="1" smtClean="0"/>
              <a:t>int</a:t>
            </a:r>
            <a:r>
              <a:rPr lang="en-US" altLang="zh-CN" dirty="0" smtClean="0"/>
              <a:t> </a:t>
            </a:r>
            <a:r>
              <a:rPr lang="en-US" altLang="zh-CN" dirty="0" err="1" smtClean="0"/>
              <a:t>m_ts</a:t>
            </a:r>
            <a:r>
              <a:rPr lang="en-US" altLang="zh-CN" dirty="0" smtClean="0"/>
              <a:t>;           /*</a:t>
            </a:r>
            <a:r>
              <a:rPr lang="zh-CN" altLang="zh-CN" dirty="0" smtClean="0"/>
              <a:t>消息正文的大小</a:t>
            </a:r>
            <a:r>
              <a:rPr lang="en-US" altLang="zh-CN" dirty="0" smtClean="0"/>
              <a:t>*/</a:t>
            </a:r>
            <a:endParaRPr lang="zh-CN" altLang="zh-CN" dirty="0" smtClean="0"/>
          </a:p>
          <a:p>
            <a:r>
              <a:rPr lang="en-US" altLang="zh-CN" dirty="0" smtClean="0"/>
              <a:t>      </a:t>
            </a:r>
            <a:r>
              <a:rPr lang="en-US" altLang="zh-CN" dirty="0" err="1" smtClean="0"/>
              <a:t>struct</a:t>
            </a:r>
            <a:r>
              <a:rPr lang="en-US" altLang="zh-CN" dirty="0" smtClean="0"/>
              <a:t> </a:t>
            </a:r>
            <a:r>
              <a:rPr lang="en-US" altLang="zh-CN" dirty="0" err="1" smtClean="0"/>
              <a:t>msg_msgseg</a:t>
            </a:r>
            <a:r>
              <a:rPr lang="en-US" altLang="zh-CN" dirty="0" smtClean="0"/>
              <a:t>* next;  /*</a:t>
            </a:r>
            <a:r>
              <a:rPr lang="zh-CN" altLang="zh-CN" dirty="0" smtClean="0"/>
              <a:t>消息的下一部分</a:t>
            </a:r>
            <a:r>
              <a:rPr lang="en-US" altLang="zh-CN" dirty="0" smtClean="0"/>
              <a:t>*/</a:t>
            </a:r>
            <a:endParaRPr lang="zh-CN" altLang="zh-CN" dirty="0" smtClean="0"/>
          </a:p>
          <a:p>
            <a:r>
              <a:rPr lang="en-US" altLang="zh-CN" dirty="0" smtClean="0"/>
              <a:t>      void *security;          </a:t>
            </a:r>
            <a:endParaRPr lang="zh-CN" altLang="zh-CN" dirty="0" smtClean="0"/>
          </a:p>
          <a:p>
            <a:r>
              <a:rPr lang="en-US" altLang="zh-CN" dirty="0" smtClean="0"/>
              <a:t>};    /* </a:t>
            </a:r>
            <a:r>
              <a:rPr lang="zh-CN" altLang="zh-CN" dirty="0" smtClean="0"/>
              <a:t>该结构后面紧接着存放消息正文</a:t>
            </a:r>
            <a:r>
              <a:rPr lang="en-US" altLang="zh-CN" dirty="0" smtClean="0"/>
              <a:t> */</a:t>
            </a:r>
            <a:endParaRPr lang="zh-CN" altLang="zh-CN" dirty="0"/>
          </a:p>
        </p:txBody>
      </p:sp>
      <p:sp>
        <p:nvSpPr>
          <p:cNvPr id="13" name="矩形 12"/>
          <p:cNvSpPr/>
          <p:nvPr/>
        </p:nvSpPr>
        <p:spPr>
          <a:xfrm>
            <a:off x="539552" y="5170549"/>
            <a:ext cx="6480720" cy="1138773"/>
          </a:xfrm>
          <a:prstGeom prst="rect">
            <a:avLst/>
          </a:prstGeom>
        </p:spPr>
        <p:txBody>
          <a:bodyPr wrap="square">
            <a:spAutoFit/>
          </a:bodyPr>
          <a:lstStyle/>
          <a:p>
            <a:r>
              <a:rPr lang="en-US" altLang="zh-CN" dirty="0" err="1" smtClean="0"/>
              <a:t>struct</a:t>
            </a:r>
            <a:r>
              <a:rPr lang="en-US" altLang="zh-CN" dirty="0" smtClean="0"/>
              <a:t> </a:t>
            </a:r>
            <a:r>
              <a:rPr lang="en-US" altLang="zh-CN" dirty="0" err="1" smtClean="0"/>
              <a:t>msg_msgseg</a:t>
            </a:r>
            <a:r>
              <a:rPr lang="en-US" altLang="zh-CN" dirty="0" smtClean="0"/>
              <a:t> {</a:t>
            </a:r>
            <a:endParaRPr lang="en-US" altLang="zh-CN" dirty="0" smtClean="0"/>
          </a:p>
          <a:p>
            <a:r>
              <a:rPr lang="en-US" altLang="zh-CN" dirty="0" smtClean="0"/>
              <a:t>        </a:t>
            </a:r>
            <a:r>
              <a:rPr lang="en-US" altLang="zh-CN" dirty="0" err="1" smtClean="0"/>
              <a:t>struct</a:t>
            </a:r>
            <a:r>
              <a:rPr lang="en-US" altLang="zh-CN" dirty="0" smtClean="0"/>
              <a:t> </a:t>
            </a:r>
            <a:r>
              <a:rPr lang="en-US" altLang="zh-CN" dirty="0" err="1" smtClean="0"/>
              <a:t>msg_msgseg</a:t>
            </a:r>
            <a:r>
              <a:rPr lang="en-US" altLang="zh-CN" dirty="0" smtClean="0"/>
              <a:t>* next;</a:t>
            </a:r>
            <a:endParaRPr lang="en-US" altLang="zh-CN" dirty="0" smtClean="0"/>
          </a:p>
          <a:p>
            <a:r>
              <a:rPr lang="en-US" altLang="zh-CN" dirty="0" smtClean="0"/>
              <a:t>};</a:t>
            </a:r>
            <a:endParaRPr lang="zh-CN" altLang="en-US" dirty="0"/>
          </a:p>
        </p:txBody>
      </p:sp>
      <p:sp>
        <p:nvSpPr>
          <p:cNvPr id="8" name="矩形 7"/>
          <p:cNvSpPr/>
          <p:nvPr/>
        </p:nvSpPr>
        <p:spPr bwMode="auto">
          <a:xfrm>
            <a:off x="7308304" y="2060848"/>
            <a:ext cx="1512168" cy="3744416"/>
          </a:xfrm>
          <a:prstGeom prst="rect">
            <a:avLst/>
          </a:prstGeom>
          <a:solidFill>
            <a:schemeClr val="accent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TextBox 10"/>
          <p:cNvSpPr txBox="1"/>
          <p:nvPr/>
        </p:nvSpPr>
        <p:spPr>
          <a:xfrm>
            <a:off x="7308304" y="2060848"/>
            <a:ext cx="1512168" cy="400110"/>
          </a:xfrm>
          <a:prstGeom prst="rect">
            <a:avLst/>
          </a:prstGeom>
          <a:noFill/>
          <a:ln w="28575">
            <a:noFill/>
          </a:ln>
        </p:spPr>
        <p:txBody>
          <a:bodyPr wrap="square" rtlCol="0">
            <a:spAutoFit/>
          </a:bodyPr>
          <a:lstStyle/>
          <a:p>
            <a:r>
              <a:rPr lang="en-US" altLang="zh-CN" dirty="0" err="1" smtClean="0">
                <a:solidFill>
                  <a:srgbClr val="FF0000"/>
                </a:solidFill>
              </a:rPr>
              <a:t>msg_msg</a:t>
            </a:r>
            <a:endParaRPr lang="zh-CN" altLang="en-US" dirty="0">
              <a:solidFill>
                <a:srgbClr val="FF0000"/>
              </a:solidFill>
            </a:endParaRPr>
          </a:p>
        </p:txBody>
      </p:sp>
      <p:cxnSp>
        <p:nvCxnSpPr>
          <p:cNvPr id="12" name="直接连接符 11"/>
          <p:cNvCxnSpPr/>
          <p:nvPr/>
        </p:nvCxnSpPr>
        <p:spPr bwMode="auto">
          <a:xfrm>
            <a:off x="7308304" y="3212976"/>
            <a:ext cx="1512168" cy="0"/>
          </a:xfrm>
          <a:prstGeom prst="line">
            <a:avLst/>
          </a:prstGeom>
          <a:noFill/>
          <a:ln w="28575">
            <a:solidFill>
              <a:schemeClr val="tx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TextBox 13"/>
          <p:cNvSpPr txBox="1"/>
          <p:nvPr/>
        </p:nvSpPr>
        <p:spPr>
          <a:xfrm>
            <a:off x="7380312" y="4005065"/>
            <a:ext cx="1296144" cy="769441"/>
          </a:xfrm>
          <a:prstGeom prst="rect">
            <a:avLst/>
          </a:prstGeom>
          <a:noFill/>
        </p:spPr>
        <p:txBody>
          <a:bodyPr wrap="square" rtlCol="0">
            <a:spAutoFit/>
          </a:bodyPr>
          <a:lstStyle/>
          <a:p>
            <a:pPr algn="ctr"/>
            <a:r>
              <a:rPr lang="en-US" altLang="zh-CN" dirty="0" smtClean="0"/>
              <a:t>Text</a:t>
            </a:r>
            <a:endParaRPr lang="en-US" altLang="zh-CN" dirty="0" smtClean="0"/>
          </a:p>
          <a:p>
            <a:pPr algn="ctr"/>
            <a:r>
              <a:rPr lang="en-US" altLang="zh-CN" dirty="0" smtClean="0"/>
              <a:t>4072B</a:t>
            </a:r>
            <a:endParaRPr lang="zh-CN" altLang="en-US" dirty="0"/>
          </a:p>
        </p:txBody>
      </p:sp>
      <p:sp>
        <p:nvSpPr>
          <p:cNvPr id="15" name="矩形 14"/>
          <p:cNvSpPr/>
          <p:nvPr/>
        </p:nvSpPr>
        <p:spPr>
          <a:xfrm>
            <a:off x="7596336" y="2636912"/>
            <a:ext cx="712054" cy="400110"/>
          </a:xfrm>
          <a:prstGeom prst="rect">
            <a:avLst/>
          </a:prstGeom>
        </p:spPr>
        <p:txBody>
          <a:bodyPr wrap="none">
            <a:spAutoFit/>
          </a:bodyPr>
          <a:lstStyle/>
          <a:p>
            <a:r>
              <a:rPr lang="en-US" altLang="zh-CN" dirty="0" smtClean="0"/>
              <a:t>next</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in)">
                                      <p:cBhvr>
                                        <p:cTn id="18" dur="500"/>
                                        <p:tgtEl>
                                          <p:spTgt spid="11"/>
                                        </p:tgtEl>
                                      </p:cBhvr>
                                    </p:animEffect>
                                  </p:childTnLst>
                                </p:cTn>
                              </p:par>
                              <p:par>
                                <p:cTn id="19" presetID="4" presetClass="entr" presetSubtype="16"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ox(in)">
                                      <p:cBhvr>
                                        <p:cTn id="21" dur="500"/>
                                        <p:tgtEl>
                                          <p:spTgt spid="12"/>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ox(in)">
                                      <p:cBhvr>
                                        <p:cTn id="24" dur="500"/>
                                        <p:tgtEl>
                                          <p:spTgt spid="14"/>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ox(in)">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8" grpId="0" animBg="1"/>
      <p:bldP spid="11" grpId="0"/>
      <p:bldP spid="14" grpId="0"/>
      <p:bldP spid="15" grpId="0"/>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6512" y="1247017"/>
            <a:ext cx="5229721" cy="553998"/>
          </a:xfrm>
          <a:prstGeom prst="rect">
            <a:avLst/>
          </a:prstGeom>
          <a:noFill/>
          <a:ln w="9525">
            <a:noFill/>
            <a:miter lim="800000"/>
          </a:ln>
        </p:spPr>
        <p:txBody>
          <a:bodyPr wrap="square">
            <a:spAutoFit/>
          </a:bodyPr>
          <a:lstStyle/>
          <a:p>
            <a:pPr lvl="1" eaLnBrk="1" hangingPunct="1">
              <a:lnSpc>
                <a:spcPct val="125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相关数据结构：</a:t>
            </a:r>
            <a:endParaRPr kumimoji="1" lang="zh-CN" altLang="en-US" sz="2400" dirty="0">
              <a:solidFill>
                <a:srgbClr val="7030A0"/>
              </a:solidFill>
              <a:latin typeface="Times New Roman" panose="02020603050405020304" pitchFamily="18" charset="0"/>
            </a:endParaRPr>
          </a:p>
        </p:txBody>
      </p:sp>
      <p:sp>
        <p:nvSpPr>
          <p:cNvPr id="4" name="Rectangle 3"/>
          <p:cNvSpPr>
            <a:spLocks noChangeArrowheads="1"/>
          </p:cNvSpPr>
          <p:nvPr/>
        </p:nvSpPr>
        <p:spPr bwMode="auto">
          <a:xfrm>
            <a:off x="396431" y="764705"/>
            <a:ext cx="6335811"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2.Linuxd IPC </a:t>
            </a:r>
            <a:r>
              <a:rPr kumimoji="1" lang="zh-CN" altLang="en-US" sz="2800" dirty="0" smtClean="0">
                <a:solidFill>
                  <a:srgbClr val="C00000"/>
                </a:solidFill>
                <a:latin typeface="+mn-ea"/>
                <a:ea typeface="+mn-ea"/>
                <a:sym typeface="Wingdings 2" panose="05020102010507070707" pitchFamily="18" charset="2"/>
              </a:rPr>
              <a:t>消息队列通信机制：</a:t>
            </a:r>
            <a:endParaRPr kumimoji="1" lang="zh-CN" altLang="en-US" sz="2800" dirty="0">
              <a:solidFill>
                <a:srgbClr val="C00000"/>
              </a:solidFill>
              <a:latin typeface="+mn-ea"/>
              <a:ea typeface="+mn-ea"/>
            </a:endParaRPr>
          </a:p>
        </p:txBody>
      </p:sp>
      <p:sp>
        <p:nvSpPr>
          <p:cNvPr id="7" name="Rectangle 4"/>
          <p:cNvSpPr>
            <a:spLocks noChangeArrowheads="1"/>
          </p:cNvSpPr>
          <p:nvPr/>
        </p:nvSpPr>
        <p:spPr bwMode="auto">
          <a:xfrm>
            <a:off x="3059832" y="0"/>
            <a:ext cx="5904656"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3.6.3 Linux</a:t>
            </a:r>
            <a:r>
              <a:rPr lang="zh-CN" altLang="en-US" sz="3200" dirty="0" smtClean="0">
                <a:solidFill>
                  <a:srgbClr val="0000FF"/>
                </a:solidFill>
                <a:ea typeface="仿宋" panose="02010609060101010101" charset="-122"/>
              </a:rPr>
              <a:t>进程通信系统调用</a:t>
            </a:r>
            <a:endParaRPr lang="en-US" altLang="zh-CN" sz="3200" dirty="0">
              <a:solidFill>
                <a:srgbClr val="0000FF"/>
              </a:solidFill>
              <a:ea typeface="仿宋" panose="02010609060101010101" charset="-122"/>
            </a:endParaRPr>
          </a:p>
        </p:txBody>
      </p:sp>
      <p:sp>
        <p:nvSpPr>
          <p:cNvPr id="11" name="矩形 10"/>
          <p:cNvSpPr/>
          <p:nvPr/>
        </p:nvSpPr>
        <p:spPr bwMode="auto">
          <a:xfrm>
            <a:off x="899592" y="2348880"/>
            <a:ext cx="1512168" cy="3744416"/>
          </a:xfrm>
          <a:prstGeom prst="rect">
            <a:avLst/>
          </a:prstGeom>
          <a:solidFill>
            <a:schemeClr val="accent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TextBox 13"/>
          <p:cNvSpPr txBox="1"/>
          <p:nvPr/>
        </p:nvSpPr>
        <p:spPr>
          <a:xfrm>
            <a:off x="899592" y="2348880"/>
            <a:ext cx="1512168" cy="400110"/>
          </a:xfrm>
          <a:prstGeom prst="rect">
            <a:avLst/>
          </a:prstGeom>
          <a:noFill/>
          <a:ln w="28575">
            <a:noFill/>
          </a:ln>
        </p:spPr>
        <p:txBody>
          <a:bodyPr wrap="square" rtlCol="0">
            <a:spAutoFit/>
          </a:bodyPr>
          <a:lstStyle/>
          <a:p>
            <a:r>
              <a:rPr lang="en-US" altLang="zh-CN" dirty="0" err="1" smtClean="0">
                <a:solidFill>
                  <a:srgbClr val="FF0000"/>
                </a:solidFill>
              </a:rPr>
              <a:t>msg_msg</a:t>
            </a:r>
            <a:endParaRPr lang="zh-CN" altLang="en-US" dirty="0">
              <a:solidFill>
                <a:srgbClr val="FF0000"/>
              </a:solidFill>
            </a:endParaRPr>
          </a:p>
        </p:txBody>
      </p:sp>
      <p:cxnSp>
        <p:nvCxnSpPr>
          <p:cNvPr id="16" name="直接连接符 15"/>
          <p:cNvCxnSpPr/>
          <p:nvPr/>
        </p:nvCxnSpPr>
        <p:spPr bwMode="auto">
          <a:xfrm>
            <a:off x="899592" y="3501008"/>
            <a:ext cx="1512168" cy="0"/>
          </a:xfrm>
          <a:prstGeom prst="line">
            <a:avLst/>
          </a:prstGeom>
          <a:noFill/>
          <a:ln w="28575">
            <a:solidFill>
              <a:schemeClr val="tx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TextBox 16"/>
          <p:cNvSpPr txBox="1"/>
          <p:nvPr/>
        </p:nvSpPr>
        <p:spPr>
          <a:xfrm>
            <a:off x="971600" y="4293097"/>
            <a:ext cx="1296144" cy="769441"/>
          </a:xfrm>
          <a:prstGeom prst="rect">
            <a:avLst/>
          </a:prstGeom>
          <a:noFill/>
        </p:spPr>
        <p:txBody>
          <a:bodyPr wrap="square" rtlCol="0">
            <a:spAutoFit/>
          </a:bodyPr>
          <a:lstStyle/>
          <a:p>
            <a:pPr algn="ctr"/>
            <a:r>
              <a:rPr lang="en-US" altLang="zh-CN" dirty="0" smtClean="0"/>
              <a:t>Text</a:t>
            </a:r>
            <a:endParaRPr lang="en-US" altLang="zh-CN" dirty="0" smtClean="0"/>
          </a:p>
          <a:p>
            <a:pPr algn="ctr"/>
            <a:r>
              <a:rPr lang="en-US" altLang="zh-CN" dirty="0" smtClean="0"/>
              <a:t>4072B</a:t>
            </a:r>
            <a:endParaRPr lang="zh-CN" altLang="en-US" dirty="0"/>
          </a:p>
        </p:txBody>
      </p:sp>
      <p:sp>
        <p:nvSpPr>
          <p:cNvPr id="18" name="矩形 17"/>
          <p:cNvSpPr/>
          <p:nvPr/>
        </p:nvSpPr>
        <p:spPr>
          <a:xfrm>
            <a:off x="1187624" y="2924944"/>
            <a:ext cx="712054" cy="400110"/>
          </a:xfrm>
          <a:prstGeom prst="rect">
            <a:avLst/>
          </a:prstGeom>
        </p:spPr>
        <p:txBody>
          <a:bodyPr wrap="none">
            <a:spAutoFit/>
          </a:bodyPr>
          <a:lstStyle/>
          <a:p>
            <a:r>
              <a:rPr lang="en-US" altLang="zh-CN" dirty="0" smtClean="0"/>
              <a:t>next</a:t>
            </a:r>
            <a:endParaRPr lang="zh-CN" altLang="en-US" dirty="0"/>
          </a:p>
        </p:txBody>
      </p:sp>
      <p:sp>
        <p:nvSpPr>
          <p:cNvPr id="19" name="矩形 18"/>
          <p:cNvSpPr/>
          <p:nvPr/>
        </p:nvSpPr>
        <p:spPr bwMode="auto">
          <a:xfrm>
            <a:off x="3419872" y="2348880"/>
            <a:ext cx="1512168" cy="3744416"/>
          </a:xfrm>
          <a:prstGeom prst="rect">
            <a:avLst/>
          </a:prstGeom>
          <a:solidFill>
            <a:schemeClr val="accent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TextBox 19"/>
          <p:cNvSpPr txBox="1"/>
          <p:nvPr/>
        </p:nvSpPr>
        <p:spPr>
          <a:xfrm>
            <a:off x="3419872" y="2348880"/>
            <a:ext cx="1512168" cy="707886"/>
          </a:xfrm>
          <a:prstGeom prst="rect">
            <a:avLst/>
          </a:prstGeom>
          <a:noFill/>
          <a:ln w="28575">
            <a:noFill/>
          </a:ln>
        </p:spPr>
        <p:txBody>
          <a:bodyPr wrap="square" rtlCol="0">
            <a:spAutoFit/>
          </a:bodyPr>
          <a:lstStyle/>
          <a:p>
            <a:r>
              <a:rPr lang="en-US" altLang="zh-CN" dirty="0" err="1" smtClean="0"/>
              <a:t>msg_msgseg</a:t>
            </a:r>
            <a:endParaRPr lang="zh-CN" altLang="en-US" dirty="0">
              <a:solidFill>
                <a:srgbClr val="FF0000"/>
              </a:solidFill>
            </a:endParaRPr>
          </a:p>
        </p:txBody>
      </p:sp>
      <p:cxnSp>
        <p:nvCxnSpPr>
          <p:cNvPr id="21" name="直接连接符 20"/>
          <p:cNvCxnSpPr/>
          <p:nvPr/>
        </p:nvCxnSpPr>
        <p:spPr bwMode="auto">
          <a:xfrm>
            <a:off x="3419872" y="3501008"/>
            <a:ext cx="1512168" cy="0"/>
          </a:xfrm>
          <a:prstGeom prst="line">
            <a:avLst/>
          </a:prstGeom>
          <a:noFill/>
          <a:ln w="28575">
            <a:solidFill>
              <a:schemeClr val="tx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 name="TextBox 21"/>
          <p:cNvSpPr txBox="1"/>
          <p:nvPr/>
        </p:nvSpPr>
        <p:spPr>
          <a:xfrm>
            <a:off x="3491880" y="4293096"/>
            <a:ext cx="1296144" cy="400110"/>
          </a:xfrm>
          <a:prstGeom prst="rect">
            <a:avLst/>
          </a:prstGeom>
          <a:noFill/>
        </p:spPr>
        <p:txBody>
          <a:bodyPr wrap="square" rtlCol="0">
            <a:spAutoFit/>
          </a:bodyPr>
          <a:lstStyle/>
          <a:p>
            <a:pPr algn="ctr"/>
            <a:r>
              <a:rPr lang="en-US" altLang="zh-CN" dirty="0" smtClean="0"/>
              <a:t>Text</a:t>
            </a:r>
            <a:endParaRPr lang="en-US" altLang="zh-CN" dirty="0" smtClean="0"/>
          </a:p>
        </p:txBody>
      </p:sp>
      <p:sp>
        <p:nvSpPr>
          <p:cNvPr id="23" name="矩形 22"/>
          <p:cNvSpPr/>
          <p:nvPr/>
        </p:nvSpPr>
        <p:spPr>
          <a:xfrm>
            <a:off x="3787938" y="3028889"/>
            <a:ext cx="712054" cy="400110"/>
          </a:xfrm>
          <a:prstGeom prst="rect">
            <a:avLst/>
          </a:prstGeom>
        </p:spPr>
        <p:txBody>
          <a:bodyPr wrap="none">
            <a:spAutoFit/>
          </a:bodyPr>
          <a:lstStyle/>
          <a:p>
            <a:r>
              <a:rPr lang="en-US" altLang="zh-CN" dirty="0" smtClean="0"/>
              <a:t>next</a:t>
            </a:r>
            <a:endParaRPr lang="zh-CN" altLang="en-US" dirty="0"/>
          </a:p>
        </p:txBody>
      </p:sp>
      <p:sp>
        <p:nvSpPr>
          <p:cNvPr id="24" name="矩形 23"/>
          <p:cNvSpPr/>
          <p:nvPr/>
        </p:nvSpPr>
        <p:spPr bwMode="auto">
          <a:xfrm>
            <a:off x="6012160" y="2348880"/>
            <a:ext cx="1512168" cy="3744416"/>
          </a:xfrm>
          <a:prstGeom prst="rect">
            <a:avLst/>
          </a:prstGeom>
          <a:solidFill>
            <a:schemeClr val="accent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5" name="TextBox 24"/>
          <p:cNvSpPr txBox="1"/>
          <p:nvPr/>
        </p:nvSpPr>
        <p:spPr>
          <a:xfrm>
            <a:off x="6012160" y="2348880"/>
            <a:ext cx="1512168" cy="707886"/>
          </a:xfrm>
          <a:prstGeom prst="rect">
            <a:avLst/>
          </a:prstGeom>
          <a:noFill/>
          <a:ln w="28575">
            <a:noFill/>
          </a:ln>
        </p:spPr>
        <p:txBody>
          <a:bodyPr wrap="square" rtlCol="0">
            <a:spAutoFit/>
          </a:bodyPr>
          <a:lstStyle/>
          <a:p>
            <a:r>
              <a:rPr lang="en-US" altLang="zh-CN" dirty="0" err="1" smtClean="0"/>
              <a:t>msg_msgseg</a:t>
            </a:r>
            <a:endParaRPr lang="zh-CN" altLang="en-US" dirty="0">
              <a:solidFill>
                <a:srgbClr val="FF0000"/>
              </a:solidFill>
            </a:endParaRPr>
          </a:p>
        </p:txBody>
      </p:sp>
      <p:cxnSp>
        <p:nvCxnSpPr>
          <p:cNvPr id="26" name="直接连接符 25"/>
          <p:cNvCxnSpPr/>
          <p:nvPr/>
        </p:nvCxnSpPr>
        <p:spPr bwMode="auto">
          <a:xfrm>
            <a:off x="6012160" y="3501008"/>
            <a:ext cx="1512168" cy="0"/>
          </a:xfrm>
          <a:prstGeom prst="line">
            <a:avLst/>
          </a:prstGeom>
          <a:noFill/>
          <a:ln w="28575">
            <a:solidFill>
              <a:schemeClr val="tx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 name="TextBox 26"/>
          <p:cNvSpPr txBox="1"/>
          <p:nvPr/>
        </p:nvSpPr>
        <p:spPr>
          <a:xfrm>
            <a:off x="6084168" y="4293096"/>
            <a:ext cx="1296144" cy="400110"/>
          </a:xfrm>
          <a:prstGeom prst="rect">
            <a:avLst/>
          </a:prstGeom>
          <a:noFill/>
        </p:spPr>
        <p:txBody>
          <a:bodyPr wrap="square" rtlCol="0">
            <a:spAutoFit/>
          </a:bodyPr>
          <a:lstStyle/>
          <a:p>
            <a:pPr algn="ctr"/>
            <a:r>
              <a:rPr lang="en-US" altLang="zh-CN" dirty="0" smtClean="0"/>
              <a:t>Text</a:t>
            </a:r>
            <a:endParaRPr lang="en-US" altLang="zh-CN" dirty="0" smtClean="0"/>
          </a:p>
        </p:txBody>
      </p:sp>
      <p:sp>
        <p:nvSpPr>
          <p:cNvPr id="28" name="矩形 27"/>
          <p:cNvSpPr/>
          <p:nvPr/>
        </p:nvSpPr>
        <p:spPr>
          <a:xfrm>
            <a:off x="6300192" y="3028889"/>
            <a:ext cx="712054" cy="400110"/>
          </a:xfrm>
          <a:prstGeom prst="rect">
            <a:avLst/>
          </a:prstGeom>
        </p:spPr>
        <p:txBody>
          <a:bodyPr wrap="none">
            <a:spAutoFit/>
          </a:bodyPr>
          <a:lstStyle/>
          <a:p>
            <a:r>
              <a:rPr lang="en-US" altLang="zh-CN" dirty="0" smtClean="0"/>
              <a:t>next</a:t>
            </a:r>
            <a:endParaRPr lang="zh-CN" altLang="en-US" dirty="0"/>
          </a:p>
        </p:txBody>
      </p:sp>
      <p:cxnSp>
        <p:nvCxnSpPr>
          <p:cNvPr id="34" name="肘形连接符 33"/>
          <p:cNvCxnSpPr/>
          <p:nvPr/>
        </p:nvCxnSpPr>
        <p:spPr bwMode="auto">
          <a:xfrm flipV="1">
            <a:off x="1907704" y="2348882"/>
            <a:ext cx="1520194" cy="776119"/>
          </a:xfrm>
          <a:prstGeom prst="bentConnector3">
            <a:avLst>
              <a:gd name="adj1" fmla="val 50000"/>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 name="肘形连接符 39"/>
          <p:cNvCxnSpPr/>
          <p:nvPr/>
        </p:nvCxnSpPr>
        <p:spPr bwMode="auto">
          <a:xfrm flipV="1">
            <a:off x="4491966" y="2420890"/>
            <a:ext cx="1520194" cy="776119"/>
          </a:xfrm>
          <a:prstGeom prst="bentConnector3">
            <a:avLst>
              <a:gd name="adj1" fmla="val 50000"/>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 name="TextBox 41"/>
          <p:cNvSpPr txBox="1"/>
          <p:nvPr/>
        </p:nvSpPr>
        <p:spPr>
          <a:xfrm>
            <a:off x="1691680" y="6309320"/>
            <a:ext cx="4392488" cy="400110"/>
          </a:xfrm>
          <a:prstGeom prst="rect">
            <a:avLst/>
          </a:prstGeom>
          <a:noFill/>
        </p:spPr>
        <p:txBody>
          <a:bodyPr wrap="square" rtlCol="0">
            <a:spAutoFit/>
          </a:bodyPr>
          <a:lstStyle/>
          <a:p>
            <a:r>
              <a:rPr lang="zh-CN" altLang="en-US" dirty="0" smtClean="0"/>
              <a:t>同一个消息放在</a:t>
            </a:r>
            <a:r>
              <a:rPr lang="en-US" altLang="zh-CN" dirty="0" smtClean="0"/>
              <a:t>3</a:t>
            </a:r>
            <a:r>
              <a:rPr lang="zh-CN" altLang="en-US" dirty="0" smtClean="0"/>
              <a:t>个消息缓冲区中</a:t>
            </a:r>
            <a:endParaRPr lang="zh-CN" altLang="en-US" dirty="0"/>
          </a:p>
        </p:txBody>
      </p:sp>
      <p:sp>
        <p:nvSpPr>
          <p:cNvPr id="43" name="TextBox 42"/>
          <p:cNvSpPr txBox="1"/>
          <p:nvPr/>
        </p:nvSpPr>
        <p:spPr>
          <a:xfrm>
            <a:off x="539552" y="1772818"/>
            <a:ext cx="6768752" cy="430887"/>
          </a:xfrm>
          <a:prstGeom prst="rect">
            <a:avLst/>
          </a:prstGeom>
          <a:noFill/>
        </p:spPr>
        <p:txBody>
          <a:bodyPr wrap="square" rtlCol="0">
            <a:spAutoFit/>
          </a:bodyPr>
          <a:lstStyle/>
          <a:p>
            <a:pPr>
              <a:buFont typeface="Wingdings" panose="05000000000000000000" pitchFamily="2" charset="2"/>
              <a:buChar char="l"/>
            </a:pPr>
            <a:r>
              <a:rPr lang="en-US" altLang="zh-CN" sz="2200" dirty="0" smtClean="0">
                <a:solidFill>
                  <a:srgbClr val="008AF2"/>
                </a:solidFill>
              </a:rPr>
              <a:t> </a:t>
            </a:r>
            <a:r>
              <a:rPr lang="zh-CN" altLang="en-US" sz="2200" dirty="0" smtClean="0">
                <a:solidFill>
                  <a:srgbClr val="008AF2"/>
                </a:solidFill>
              </a:rPr>
              <a:t>消息头</a:t>
            </a:r>
            <a:r>
              <a:rPr lang="zh-CN" altLang="zh-CN" sz="2200" dirty="0" smtClean="0">
                <a:solidFill>
                  <a:srgbClr val="008AF2"/>
                </a:solidFill>
              </a:rPr>
              <a:t>结构</a:t>
            </a:r>
            <a:r>
              <a:rPr lang="zh-CN" altLang="en-US" sz="2200" dirty="0" smtClean="0">
                <a:solidFill>
                  <a:srgbClr val="008AF2"/>
                </a:solidFill>
              </a:rPr>
              <a:t>：</a:t>
            </a:r>
            <a:r>
              <a:rPr lang="en-US" altLang="zh-CN" sz="2200" dirty="0" err="1" smtClean="0">
                <a:solidFill>
                  <a:srgbClr val="008AF2"/>
                </a:solidFill>
              </a:rPr>
              <a:t>msg_msg</a:t>
            </a:r>
            <a:r>
              <a:rPr lang="en-US" altLang="zh-CN" sz="2200" dirty="0" smtClean="0">
                <a:solidFill>
                  <a:srgbClr val="008AF2"/>
                </a:solidFill>
              </a:rPr>
              <a:t> </a:t>
            </a:r>
            <a:r>
              <a:rPr lang="zh-CN" altLang="en-US" sz="2200" dirty="0" smtClean="0">
                <a:solidFill>
                  <a:srgbClr val="008AF2"/>
                </a:solidFill>
              </a:rPr>
              <a:t>和</a:t>
            </a:r>
            <a:r>
              <a:rPr lang="en-US" altLang="zh-CN" sz="2200" dirty="0" err="1" smtClean="0">
                <a:solidFill>
                  <a:srgbClr val="008AF2"/>
                </a:solidFill>
              </a:rPr>
              <a:t>msg_msgseg</a:t>
            </a:r>
            <a:r>
              <a:rPr lang="en-US" altLang="zh-CN" sz="2200" dirty="0" smtClean="0">
                <a:solidFill>
                  <a:srgbClr val="008AF2"/>
                </a:solidFill>
              </a:rPr>
              <a:t> </a:t>
            </a:r>
            <a:r>
              <a:rPr lang="zh-CN" altLang="en-US" sz="2200" dirty="0" smtClean="0">
                <a:solidFill>
                  <a:srgbClr val="008AF2"/>
                </a:solidFill>
              </a:rPr>
              <a:t>结构</a:t>
            </a:r>
            <a:endParaRPr lang="zh-CN" altLang="en-US" sz="2200" dirty="0">
              <a:solidFill>
                <a:srgbClr val="008AF2"/>
              </a:solidFill>
            </a:endParaRPr>
          </a:p>
        </p:txBody>
      </p:sp>
    </p:spTree>
  </p:cSld>
  <p:clrMapOvr>
    <a:masterClrMapping/>
  </p:clrMapOvr>
  <p:transition>
    <p:fade/>
  </p:transition>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6512" y="1247017"/>
            <a:ext cx="5229721" cy="553998"/>
          </a:xfrm>
          <a:prstGeom prst="rect">
            <a:avLst/>
          </a:prstGeom>
          <a:noFill/>
          <a:ln w="9525">
            <a:noFill/>
            <a:miter lim="800000"/>
          </a:ln>
        </p:spPr>
        <p:txBody>
          <a:bodyPr wrap="square">
            <a:spAutoFit/>
          </a:bodyPr>
          <a:lstStyle/>
          <a:p>
            <a:pPr lvl="1" eaLnBrk="1" hangingPunct="1">
              <a:lnSpc>
                <a:spcPct val="125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相关数据结构：</a:t>
            </a:r>
            <a:endParaRPr kumimoji="1" lang="zh-CN" altLang="en-US" sz="2400" dirty="0">
              <a:solidFill>
                <a:srgbClr val="7030A0"/>
              </a:solidFill>
              <a:latin typeface="Times New Roman" panose="02020603050405020304" pitchFamily="18" charset="0"/>
            </a:endParaRPr>
          </a:p>
        </p:txBody>
      </p:sp>
      <p:sp>
        <p:nvSpPr>
          <p:cNvPr id="4" name="Rectangle 3"/>
          <p:cNvSpPr>
            <a:spLocks noChangeArrowheads="1"/>
          </p:cNvSpPr>
          <p:nvPr/>
        </p:nvSpPr>
        <p:spPr bwMode="auto">
          <a:xfrm>
            <a:off x="396431" y="764705"/>
            <a:ext cx="6335811"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2.Linuxd IPC </a:t>
            </a:r>
            <a:r>
              <a:rPr kumimoji="1" lang="zh-CN" altLang="en-US" sz="2800" dirty="0" smtClean="0">
                <a:solidFill>
                  <a:srgbClr val="C00000"/>
                </a:solidFill>
                <a:latin typeface="+mn-ea"/>
                <a:ea typeface="+mn-ea"/>
                <a:sym typeface="Wingdings 2" panose="05020102010507070707" pitchFamily="18" charset="2"/>
              </a:rPr>
              <a:t>消息队列通信机制：</a:t>
            </a:r>
            <a:endParaRPr kumimoji="1" lang="zh-CN" altLang="en-US" sz="2800" dirty="0">
              <a:solidFill>
                <a:srgbClr val="C00000"/>
              </a:solidFill>
              <a:latin typeface="+mn-ea"/>
              <a:ea typeface="+mn-ea"/>
            </a:endParaRPr>
          </a:p>
        </p:txBody>
      </p:sp>
      <p:sp>
        <p:nvSpPr>
          <p:cNvPr id="7" name="Rectangle 4"/>
          <p:cNvSpPr>
            <a:spLocks noChangeArrowheads="1"/>
          </p:cNvSpPr>
          <p:nvPr/>
        </p:nvSpPr>
        <p:spPr bwMode="auto">
          <a:xfrm>
            <a:off x="3059832" y="0"/>
            <a:ext cx="5904656"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3.6.3 Linux</a:t>
            </a:r>
            <a:r>
              <a:rPr lang="zh-CN" altLang="en-US" sz="3200" dirty="0" smtClean="0">
                <a:solidFill>
                  <a:srgbClr val="0000FF"/>
                </a:solidFill>
                <a:ea typeface="仿宋" panose="02010609060101010101" charset="-122"/>
              </a:rPr>
              <a:t>进程通信系统调用</a:t>
            </a:r>
            <a:endParaRPr lang="en-US" altLang="zh-CN" sz="3200" dirty="0">
              <a:solidFill>
                <a:srgbClr val="0000FF"/>
              </a:solidFill>
              <a:ea typeface="仿宋" panose="02010609060101010101" charset="-122"/>
            </a:endParaRPr>
          </a:p>
        </p:txBody>
      </p:sp>
      <p:sp>
        <p:nvSpPr>
          <p:cNvPr id="43" name="TextBox 42"/>
          <p:cNvSpPr txBox="1"/>
          <p:nvPr/>
        </p:nvSpPr>
        <p:spPr>
          <a:xfrm>
            <a:off x="539552" y="1772818"/>
            <a:ext cx="6768752" cy="430887"/>
          </a:xfrm>
          <a:prstGeom prst="rect">
            <a:avLst/>
          </a:prstGeom>
          <a:noFill/>
        </p:spPr>
        <p:txBody>
          <a:bodyPr wrap="square" rtlCol="0">
            <a:spAutoFit/>
          </a:bodyPr>
          <a:lstStyle/>
          <a:p>
            <a:pPr>
              <a:buFont typeface="Wingdings" panose="05000000000000000000" pitchFamily="2" charset="2"/>
              <a:buChar char="l"/>
            </a:pPr>
            <a:r>
              <a:rPr lang="en-US" altLang="zh-CN" sz="2200" dirty="0" smtClean="0">
                <a:solidFill>
                  <a:srgbClr val="008AF2"/>
                </a:solidFill>
              </a:rPr>
              <a:t> </a:t>
            </a:r>
            <a:r>
              <a:rPr lang="zh-CN" altLang="en-US" sz="2200" dirty="0" smtClean="0">
                <a:solidFill>
                  <a:srgbClr val="008AF2"/>
                </a:solidFill>
              </a:rPr>
              <a:t>消息队列</a:t>
            </a:r>
            <a:r>
              <a:rPr lang="zh-CN" altLang="zh-CN" sz="2200" dirty="0" smtClean="0">
                <a:solidFill>
                  <a:srgbClr val="008AF2"/>
                </a:solidFill>
              </a:rPr>
              <a:t>结构</a:t>
            </a:r>
            <a:r>
              <a:rPr lang="zh-CN" altLang="en-US" sz="2200" dirty="0" smtClean="0">
                <a:solidFill>
                  <a:srgbClr val="008AF2"/>
                </a:solidFill>
              </a:rPr>
              <a:t>：</a:t>
            </a:r>
            <a:r>
              <a:rPr lang="en-US" altLang="zh-CN" sz="2200" dirty="0" err="1" smtClean="0">
                <a:solidFill>
                  <a:srgbClr val="008AF2"/>
                </a:solidFill>
              </a:rPr>
              <a:t>msg_queue</a:t>
            </a:r>
            <a:endParaRPr lang="zh-CN" altLang="en-US" sz="2200" dirty="0">
              <a:solidFill>
                <a:srgbClr val="008AF2"/>
              </a:solidFill>
            </a:endParaRPr>
          </a:p>
        </p:txBody>
      </p:sp>
      <p:sp>
        <p:nvSpPr>
          <p:cNvPr id="29" name="矩形 28"/>
          <p:cNvSpPr/>
          <p:nvPr/>
        </p:nvSpPr>
        <p:spPr>
          <a:xfrm>
            <a:off x="467544" y="2276872"/>
            <a:ext cx="8208912" cy="4179606"/>
          </a:xfrm>
          <a:prstGeom prst="rect">
            <a:avLst/>
          </a:prstGeom>
        </p:spPr>
        <p:txBody>
          <a:bodyPr wrap="square">
            <a:spAutoFit/>
          </a:bodyPr>
          <a:lstStyle/>
          <a:p>
            <a:r>
              <a:rPr lang="en-US" altLang="zh-CN" sz="1600" dirty="0" err="1" smtClean="0"/>
              <a:t>struct</a:t>
            </a:r>
            <a:r>
              <a:rPr lang="en-US" altLang="zh-CN" sz="1600" dirty="0" smtClean="0"/>
              <a:t> </a:t>
            </a:r>
            <a:r>
              <a:rPr lang="en-US" altLang="zh-CN" sz="1600" dirty="0" err="1" smtClean="0"/>
              <a:t>msg_queue</a:t>
            </a:r>
            <a:r>
              <a:rPr lang="en-US" altLang="zh-CN" sz="1600" dirty="0" smtClean="0"/>
              <a:t> {</a:t>
            </a:r>
            <a:endParaRPr lang="zh-CN" altLang="zh-CN" sz="1600" dirty="0" smtClean="0"/>
          </a:p>
          <a:p>
            <a:r>
              <a:rPr lang="en-US" altLang="zh-CN" sz="1600" dirty="0" smtClean="0"/>
              <a:t>	</a:t>
            </a:r>
            <a:r>
              <a:rPr lang="en-US" altLang="zh-CN" sz="1600" dirty="0" err="1" smtClean="0"/>
              <a:t>struct</a:t>
            </a:r>
            <a:r>
              <a:rPr lang="en-US" altLang="zh-CN" sz="1600" dirty="0" smtClean="0"/>
              <a:t> </a:t>
            </a:r>
            <a:r>
              <a:rPr lang="en-US" altLang="zh-CN" sz="1600" dirty="0" err="1" smtClean="0"/>
              <a:t>kern_ipc_perm</a:t>
            </a:r>
            <a:r>
              <a:rPr lang="en-US" altLang="zh-CN" sz="1600" dirty="0" smtClean="0"/>
              <a:t> </a:t>
            </a:r>
            <a:r>
              <a:rPr lang="en-US" altLang="zh-CN" sz="1600" dirty="0" err="1" smtClean="0"/>
              <a:t>q_perm</a:t>
            </a:r>
            <a:r>
              <a:rPr lang="en-US" altLang="zh-CN" sz="1600" dirty="0" smtClean="0"/>
              <a:t>;   /*</a:t>
            </a:r>
            <a:r>
              <a:rPr lang="zh-CN" altLang="zh-CN" sz="1600" dirty="0" smtClean="0"/>
              <a:t>消息队列的</a:t>
            </a:r>
            <a:r>
              <a:rPr lang="en-US" altLang="zh-CN" sz="1600" dirty="0" err="1" smtClean="0"/>
              <a:t>kern_ipc_perm</a:t>
            </a:r>
            <a:r>
              <a:rPr lang="en-US" altLang="zh-CN" sz="1600" dirty="0" smtClean="0"/>
              <a:t> */</a:t>
            </a:r>
            <a:endParaRPr lang="zh-CN" altLang="zh-CN" sz="1600" dirty="0" smtClean="0"/>
          </a:p>
          <a:p>
            <a:r>
              <a:rPr lang="en-US" altLang="zh-CN" sz="1600" dirty="0" smtClean="0"/>
              <a:t>	</a:t>
            </a:r>
            <a:r>
              <a:rPr lang="en-US" altLang="zh-CN" sz="1600" dirty="0" err="1" smtClean="0"/>
              <a:t>time_t</a:t>
            </a:r>
            <a:r>
              <a:rPr lang="en-US" altLang="zh-CN" sz="1600" dirty="0" smtClean="0"/>
              <a:t> </a:t>
            </a:r>
            <a:r>
              <a:rPr lang="en-US" altLang="zh-CN" sz="1600" dirty="0" err="1" smtClean="0"/>
              <a:t>q_stime</a:t>
            </a:r>
            <a:r>
              <a:rPr lang="en-US" altLang="zh-CN" sz="1600" dirty="0" smtClean="0"/>
              <a:t>;			/* </a:t>
            </a:r>
            <a:r>
              <a:rPr lang="zh-CN" altLang="zh-CN" sz="1600" dirty="0" smtClean="0"/>
              <a:t>最近一次调用</a:t>
            </a:r>
            <a:r>
              <a:rPr lang="en-US" altLang="zh-CN" sz="1600" dirty="0" err="1" smtClean="0"/>
              <a:t>msgsnd</a:t>
            </a:r>
            <a:r>
              <a:rPr lang="en-US" altLang="zh-CN" sz="1600" dirty="0" smtClean="0"/>
              <a:t>()</a:t>
            </a:r>
            <a:r>
              <a:rPr lang="zh-CN" altLang="zh-CN" sz="1600" dirty="0" smtClean="0"/>
              <a:t>的时间</a:t>
            </a:r>
            <a:r>
              <a:rPr lang="en-US" altLang="zh-CN" sz="1600" dirty="0" smtClean="0"/>
              <a:t>*/</a:t>
            </a:r>
            <a:endParaRPr lang="zh-CN" altLang="zh-CN" sz="1600" dirty="0" smtClean="0"/>
          </a:p>
          <a:p>
            <a:r>
              <a:rPr lang="en-US" altLang="zh-CN" sz="1600" dirty="0" smtClean="0"/>
              <a:t>	</a:t>
            </a:r>
            <a:r>
              <a:rPr lang="en-US" altLang="zh-CN" sz="1600" dirty="0" err="1" smtClean="0"/>
              <a:t>time_t</a:t>
            </a:r>
            <a:r>
              <a:rPr lang="en-US" altLang="zh-CN" sz="1600" dirty="0" smtClean="0"/>
              <a:t> </a:t>
            </a:r>
            <a:r>
              <a:rPr lang="en-US" altLang="zh-CN" sz="1600" dirty="0" err="1" smtClean="0"/>
              <a:t>q_rtime</a:t>
            </a:r>
            <a:r>
              <a:rPr lang="en-US" altLang="zh-CN" sz="1600" dirty="0" smtClean="0"/>
              <a:t>;			/*</a:t>
            </a:r>
            <a:r>
              <a:rPr lang="zh-CN" altLang="zh-CN" sz="1600" dirty="0" smtClean="0"/>
              <a:t>最近一次调用</a:t>
            </a:r>
            <a:r>
              <a:rPr lang="en-US" altLang="zh-CN" sz="1600" dirty="0" err="1" smtClean="0"/>
              <a:t>msgrcv</a:t>
            </a:r>
            <a:r>
              <a:rPr lang="en-US" altLang="zh-CN" sz="1600" dirty="0" smtClean="0"/>
              <a:t>()</a:t>
            </a:r>
            <a:r>
              <a:rPr lang="zh-CN" altLang="zh-CN" sz="1600" dirty="0" smtClean="0"/>
              <a:t>的时间</a:t>
            </a:r>
            <a:r>
              <a:rPr lang="en-US" altLang="zh-CN" sz="1600" dirty="0" smtClean="0"/>
              <a:t>*/</a:t>
            </a:r>
            <a:endParaRPr lang="zh-CN" altLang="zh-CN" sz="1600" dirty="0" smtClean="0"/>
          </a:p>
          <a:p>
            <a:r>
              <a:rPr lang="en-US" altLang="zh-CN" sz="1600" dirty="0" smtClean="0"/>
              <a:t>	</a:t>
            </a:r>
            <a:r>
              <a:rPr lang="en-US" altLang="zh-CN" sz="1600" dirty="0" err="1" smtClean="0"/>
              <a:t>time_t</a:t>
            </a:r>
            <a:r>
              <a:rPr lang="en-US" altLang="zh-CN" sz="1600" dirty="0" smtClean="0"/>
              <a:t> </a:t>
            </a:r>
            <a:r>
              <a:rPr lang="en-US" altLang="zh-CN" sz="1600" dirty="0" err="1" smtClean="0"/>
              <a:t>q_ctime</a:t>
            </a:r>
            <a:r>
              <a:rPr lang="en-US" altLang="zh-CN" sz="1600" dirty="0" smtClean="0"/>
              <a:t>;			/* </a:t>
            </a:r>
            <a:r>
              <a:rPr lang="zh-CN" altLang="zh-CN" sz="1600" dirty="0" smtClean="0"/>
              <a:t>最近一次修改时间</a:t>
            </a:r>
            <a:r>
              <a:rPr lang="en-US" altLang="zh-CN" sz="1600" dirty="0" smtClean="0"/>
              <a:t> */</a:t>
            </a:r>
            <a:endParaRPr lang="zh-CN" altLang="zh-CN" sz="1600" dirty="0" smtClean="0"/>
          </a:p>
          <a:p>
            <a:r>
              <a:rPr lang="en-US" altLang="zh-CN" sz="1600" dirty="0" smtClean="0"/>
              <a:t>	unsigned long </a:t>
            </a:r>
            <a:r>
              <a:rPr lang="en-US" altLang="zh-CN" sz="1600" dirty="0" err="1" smtClean="0"/>
              <a:t>q_cbytes</a:t>
            </a:r>
            <a:r>
              <a:rPr lang="en-US" altLang="zh-CN" sz="1600" dirty="0" smtClean="0"/>
              <a:t>;		/* </a:t>
            </a:r>
            <a:r>
              <a:rPr lang="zh-CN" altLang="zh-CN" sz="1600" dirty="0" smtClean="0"/>
              <a:t>队列中的总字节数</a:t>
            </a:r>
            <a:r>
              <a:rPr lang="en-US" altLang="zh-CN" sz="1600" dirty="0" smtClean="0"/>
              <a:t> */</a:t>
            </a:r>
            <a:endParaRPr lang="zh-CN" altLang="zh-CN" sz="1600" dirty="0" smtClean="0"/>
          </a:p>
          <a:p>
            <a:r>
              <a:rPr lang="en-US" altLang="zh-CN" sz="1600" dirty="0" smtClean="0"/>
              <a:t>	unsigned long </a:t>
            </a:r>
            <a:r>
              <a:rPr lang="en-US" altLang="zh-CN" sz="1600" dirty="0" err="1" smtClean="0"/>
              <a:t>q_qnum</a:t>
            </a:r>
            <a:r>
              <a:rPr lang="en-US" altLang="zh-CN" sz="1600" dirty="0" smtClean="0"/>
              <a:t>;		/* </a:t>
            </a:r>
            <a:r>
              <a:rPr lang="zh-CN" altLang="zh-CN" sz="1600" dirty="0" smtClean="0"/>
              <a:t>队列中的消息个数</a:t>
            </a:r>
            <a:r>
              <a:rPr lang="en-US" altLang="zh-CN" sz="1600" dirty="0" smtClean="0"/>
              <a:t> */</a:t>
            </a:r>
            <a:endParaRPr lang="zh-CN" altLang="zh-CN" sz="1600" dirty="0" smtClean="0"/>
          </a:p>
          <a:p>
            <a:r>
              <a:rPr lang="en-US" altLang="zh-CN" sz="1600" dirty="0" smtClean="0"/>
              <a:t>	unsigned long </a:t>
            </a:r>
            <a:r>
              <a:rPr lang="en-US" altLang="zh-CN" sz="1600" dirty="0" err="1" smtClean="0"/>
              <a:t>q_qbytes</a:t>
            </a:r>
            <a:r>
              <a:rPr lang="en-US" altLang="zh-CN" sz="1600" dirty="0" smtClean="0"/>
              <a:t>;		/* </a:t>
            </a:r>
            <a:r>
              <a:rPr lang="zh-CN" altLang="zh-CN" sz="1600" dirty="0" smtClean="0"/>
              <a:t>队列中最大消息的字节数</a:t>
            </a:r>
            <a:r>
              <a:rPr lang="en-US" altLang="zh-CN" sz="1600" dirty="0" smtClean="0"/>
              <a:t>*/</a:t>
            </a:r>
            <a:endParaRPr lang="zh-CN" altLang="zh-CN" sz="1600" dirty="0" smtClean="0"/>
          </a:p>
          <a:p>
            <a:r>
              <a:rPr lang="en-US" altLang="zh-CN" sz="1600" dirty="0" smtClean="0"/>
              <a:t>	</a:t>
            </a:r>
            <a:r>
              <a:rPr lang="en-US" altLang="zh-CN" sz="1600" dirty="0" err="1" smtClean="0"/>
              <a:t>pid_t</a:t>
            </a:r>
            <a:r>
              <a:rPr lang="en-US" altLang="zh-CN" sz="1600" dirty="0" smtClean="0"/>
              <a:t> </a:t>
            </a:r>
            <a:r>
              <a:rPr lang="en-US" altLang="zh-CN" sz="1600" dirty="0" err="1" smtClean="0"/>
              <a:t>q_lspid</a:t>
            </a:r>
            <a:r>
              <a:rPr lang="en-US" altLang="zh-CN" sz="1600" dirty="0" smtClean="0"/>
              <a:t>;			/* </a:t>
            </a:r>
            <a:r>
              <a:rPr lang="zh-CN" altLang="zh-CN" sz="1600" dirty="0" smtClean="0"/>
              <a:t>最近一次调用</a:t>
            </a:r>
            <a:r>
              <a:rPr lang="en-US" altLang="zh-CN" sz="1600" dirty="0" err="1" smtClean="0"/>
              <a:t>msgsnd</a:t>
            </a:r>
            <a:r>
              <a:rPr lang="en-US" altLang="zh-CN" sz="1600" dirty="0" smtClean="0"/>
              <a:t>()</a:t>
            </a:r>
            <a:r>
              <a:rPr lang="zh-CN" altLang="zh-CN" sz="1600" dirty="0" smtClean="0"/>
              <a:t>的</a:t>
            </a:r>
            <a:r>
              <a:rPr lang="en-US" altLang="zh-CN" sz="1600" dirty="0" smtClean="0"/>
              <a:t>PID*/</a:t>
            </a:r>
            <a:endParaRPr lang="zh-CN" altLang="zh-CN" sz="1600" dirty="0" smtClean="0"/>
          </a:p>
          <a:p>
            <a:r>
              <a:rPr lang="en-US" altLang="zh-CN" sz="1600" dirty="0" smtClean="0"/>
              <a:t>	</a:t>
            </a:r>
            <a:r>
              <a:rPr lang="en-US" altLang="zh-CN" sz="1600" dirty="0" err="1" smtClean="0"/>
              <a:t>pid_t</a:t>
            </a:r>
            <a:r>
              <a:rPr lang="en-US" altLang="zh-CN" sz="1600" dirty="0" smtClean="0"/>
              <a:t> </a:t>
            </a:r>
            <a:r>
              <a:rPr lang="en-US" altLang="zh-CN" sz="1600" dirty="0" err="1" smtClean="0"/>
              <a:t>q_lrpid</a:t>
            </a:r>
            <a:r>
              <a:rPr lang="en-US" altLang="zh-CN" sz="1600" dirty="0" smtClean="0"/>
              <a:t>;			/* </a:t>
            </a:r>
            <a:r>
              <a:rPr lang="zh-CN" altLang="zh-CN" sz="1600" dirty="0" smtClean="0"/>
              <a:t>最近一次调用</a:t>
            </a:r>
            <a:r>
              <a:rPr lang="en-US" altLang="zh-CN" sz="1600" dirty="0" err="1" smtClean="0"/>
              <a:t>msgrcv</a:t>
            </a:r>
            <a:r>
              <a:rPr lang="en-US" altLang="zh-CN" sz="1600" dirty="0" smtClean="0"/>
              <a:t>()</a:t>
            </a:r>
            <a:r>
              <a:rPr lang="zh-CN" altLang="zh-CN" sz="1600" dirty="0" smtClean="0"/>
              <a:t>的</a:t>
            </a:r>
            <a:r>
              <a:rPr lang="en-US" altLang="zh-CN" sz="1600" dirty="0" smtClean="0"/>
              <a:t>PID*/</a:t>
            </a:r>
            <a:endParaRPr lang="zh-CN" altLang="zh-CN" sz="1600" dirty="0" smtClean="0"/>
          </a:p>
          <a:p>
            <a:r>
              <a:rPr lang="en-US" altLang="zh-CN" sz="1600" dirty="0" smtClean="0"/>
              <a:t>	</a:t>
            </a:r>
            <a:r>
              <a:rPr lang="en-US" altLang="zh-CN" sz="1600" dirty="0" err="1" smtClean="0"/>
              <a:t>struct</a:t>
            </a:r>
            <a:r>
              <a:rPr lang="en-US" altLang="zh-CN" sz="1600" dirty="0" smtClean="0"/>
              <a:t> </a:t>
            </a:r>
            <a:r>
              <a:rPr lang="en-US" altLang="zh-CN" sz="1600" dirty="0" err="1" smtClean="0"/>
              <a:t>list_head</a:t>
            </a:r>
            <a:r>
              <a:rPr lang="en-US" altLang="zh-CN" sz="1600" dirty="0" smtClean="0"/>
              <a:t> </a:t>
            </a:r>
            <a:r>
              <a:rPr lang="en-US" altLang="zh-CN" sz="1600" dirty="0" err="1" smtClean="0"/>
              <a:t>q_messages</a:t>
            </a:r>
            <a:r>
              <a:rPr lang="en-US" altLang="zh-CN" sz="1600" dirty="0" smtClean="0"/>
              <a:t>;  /*</a:t>
            </a:r>
            <a:r>
              <a:rPr lang="zh-CN" altLang="zh-CN" sz="1600" dirty="0" smtClean="0"/>
              <a:t>队列中的消息链表</a:t>
            </a:r>
            <a:r>
              <a:rPr lang="en-US" altLang="zh-CN" sz="1600" dirty="0" smtClean="0"/>
              <a:t>*/</a:t>
            </a:r>
            <a:endParaRPr lang="zh-CN" altLang="zh-CN" sz="1600" dirty="0" smtClean="0"/>
          </a:p>
          <a:p>
            <a:r>
              <a:rPr lang="en-US" altLang="zh-CN" sz="1600" dirty="0" smtClean="0"/>
              <a:t>	</a:t>
            </a:r>
            <a:r>
              <a:rPr lang="en-US" altLang="zh-CN" sz="1600" dirty="0" err="1" smtClean="0"/>
              <a:t>struct</a:t>
            </a:r>
            <a:r>
              <a:rPr lang="en-US" altLang="zh-CN" sz="1600" dirty="0" smtClean="0"/>
              <a:t> </a:t>
            </a:r>
            <a:r>
              <a:rPr lang="en-US" altLang="zh-CN" sz="1600" dirty="0" err="1" smtClean="0"/>
              <a:t>list_head</a:t>
            </a:r>
            <a:r>
              <a:rPr lang="en-US" altLang="zh-CN" sz="1600" dirty="0" smtClean="0"/>
              <a:t> </a:t>
            </a:r>
            <a:r>
              <a:rPr lang="en-US" altLang="zh-CN" sz="1600" dirty="0" err="1" smtClean="0"/>
              <a:t>q_receivers</a:t>
            </a:r>
            <a:r>
              <a:rPr lang="en-US" altLang="zh-CN" sz="1600" dirty="0" smtClean="0"/>
              <a:t>;   /*</a:t>
            </a:r>
            <a:r>
              <a:rPr lang="zh-CN" altLang="zh-CN" sz="1600" dirty="0" smtClean="0"/>
              <a:t>接收消息的进程链表</a:t>
            </a:r>
            <a:r>
              <a:rPr lang="en-US" altLang="zh-CN" sz="1600" dirty="0" smtClean="0"/>
              <a:t>*/</a:t>
            </a:r>
            <a:endParaRPr lang="zh-CN" altLang="zh-CN" sz="1600" dirty="0" smtClean="0"/>
          </a:p>
          <a:p>
            <a:r>
              <a:rPr lang="en-US" altLang="zh-CN" sz="1600" dirty="0" smtClean="0"/>
              <a:t>	</a:t>
            </a:r>
            <a:r>
              <a:rPr lang="en-US" altLang="zh-CN" sz="1600" dirty="0" err="1" smtClean="0"/>
              <a:t>struct</a:t>
            </a:r>
            <a:r>
              <a:rPr lang="en-US" altLang="zh-CN" sz="1600" dirty="0" smtClean="0"/>
              <a:t> </a:t>
            </a:r>
            <a:r>
              <a:rPr lang="en-US" altLang="zh-CN" sz="1600" dirty="0" err="1" smtClean="0"/>
              <a:t>list_head</a:t>
            </a:r>
            <a:r>
              <a:rPr lang="en-US" altLang="zh-CN" sz="1600" dirty="0" smtClean="0"/>
              <a:t> </a:t>
            </a:r>
            <a:r>
              <a:rPr lang="en-US" altLang="zh-CN" sz="1600" dirty="0" err="1" smtClean="0"/>
              <a:t>q_senders</a:t>
            </a:r>
            <a:r>
              <a:rPr lang="en-US" altLang="zh-CN" sz="1600" dirty="0" smtClean="0"/>
              <a:t>;    /* </a:t>
            </a:r>
            <a:r>
              <a:rPr lang="zh-CN" altLang="zh-CN" sz="1600" dirty="0" smtClean="0"/>
              <a:t>发送消息的进程链表</a:t>
            </a:r>
            <a:r>
              <a:rPr lang="en-US" altLang="zh-CN" sz="1600" dirty="0" smtClean="0"/>
              <a:t> */</a:t>
            </a:r>
            <a:endParaRPr lang="zh-CN" altLang="zh-CN" sz="1600" dirty="0" smtClean="0"/>
          </a:p>
          <a:p>
            <a:r>
              <a:rPr lang="en-US" altLang="zh-CN" sz="1600" dirty="0" smtClean="0"/>
              <a:t>}; </a:t>
            </a:r>
            <a:endParaRPr lang="zh-CN" altLang="zh-CN" sz="1600" dirty="0"/>
          </a:p>
        </p:txBody>
      </p:sp>
      <p:sp>
        <p:nvSpPr>
          <p:cNvPr id="30" name="矩形 29"/>
          <p:cNvSpPr/>
          <p:nvPr/>
        </p:nvSpPr>
        <p:spPr>
          <a:xfrm>
            <a:off x="4572000" y="1340768"/>
            <a:ext cx="4392488" cy="923330"/>
          </a:xfrm>
          <a:prstGeom prst="rect">
            <a:avLst/>
          </a:prstGeom>
          <a:solidFill>
            <a:schemeClr val="accent6">
              <a:lumMod val="60000"/>
              <a:lumOff val="40000"/>
            </a:schemeClr>
          </a:solidFill>
        </p:spPr>
        <p:txBody>
          <a:bodyPr wrap="square">
            <a:spAutoFit/>
          </a:bodyPr>
          <a:lstStyle/>
          <a:p>
            <a:r>
              <a:rPr lang="en-US" altLang="zh-CN" sz="1800" dirty="0" smtClean="0"/>
              <a:t>IPC</a:t>
            </a:r>
            <a:r>
              <a:rPr lang="zh-CN" altLang="zh-CN" sz="1800" dirty="0" smtClean="0"/>
              <a:t>消息队列数最多为</a:t>
            </a:r>
            <a:r>
              <a:rPr lang="en-US" altLang="zh-CN" sz="1800" dirty="0" smtClean="0"/>
              <a:t>16</a:t>
            </a:r>
            <a:r>
              <a:rPr lang="zh-CN" altLang="zh-CN" sz="1800" dirty="0" smtClean="0"/>
              <a:t>个，每个消息大小最大为</a:t>
            </a:r>
            <a:r>
              <a:rPr lang="en-US" altLang="zh-CN" sz="1800" dirty="0" smtClean="0"/>
              <a:t>8192B</a:t>
            </a:r>
            <a:r>
              <a:rPr lang="zh-CN" altLang="zh-CN" sz="1800" dirty="0" smtClean="0"/>
              <a:t>，一个消息队列中全部消息大小最大为</a:t>
            </a:r>
            <a:r>
              <a:rPr lang="en-US" altLang="zh-CN" sz="1800" dirty="0" smtClean="0"/>
              <a:t>16384B</a:t>
            </a:r>
            <a:endParaRPr lang="zh-CN" altLang="en-US" sz="1800" dirty="0"/>
          </a:p>
        </p:txBody>
      </p:sp>
      <p:cxnSp>
        <p:nvCxnSpPr>
          <p:cNvPr id="9" name="直接连接符 8"/>
          <p:cNvCxnSpPr/>
          <p:nvPr/>
        </p:nvCxnSpPr>
        <p:spPr bwMode="auto">
          <a:xfrm>
            <a:off x="3635896" y="2852936"/>
            <a:ext cx="720080"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 name="左大括号 9"/>
          <p:cNvSpPr/>
          <p:nvPr/>
        </p:nvSpPr>
        <p:spPr bwMode="auto">
          <a:xfrm>
            <a:off x="1187624" y="2996952"/>
            <a:ext cx="189735" cy="648072"/>
          </a:xfrm>
          <a:prstGeom prst="leftBrac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左大括号 10"/>
          <p:cNvSpPr/>
          <p:nvPr/>
        </p:nvSpPr>
        <p:spPr bwMode="auto">
          <a:xfrm>
            <a:off x="1187624" y="3861048"/>
            <a:ext cx="189735" cy="648072"/>
          </a:xfrm>
          <a:prstGeom prst="leftBrac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左大括号 13"/>
          <p:cNvSpPr/>
          <p:nvPr/>
        </p:nvSpPr>
        <p:spPr bwMode="auto">
          <a:xfrm>
            <a:off x="1187624" y="5373216"/>
            <a:ext cx="189735" cy="648072"/>
          </a:xfrm>
          <a:prstGeom prst="leftBrac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ox(in)">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ox(i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animBg="1"/>
      <p:bldP spid="11" grpId="0" animBg="1"/>
      <p:bldP spid="14" grpId="0" animBg="1"/>
    </p:bld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6512" y="476672"/>
            <a:ext cx="5229721" cy="553998"/>
          </a:xfrm>
          <a:prstGeom prst="rect">
            <a:avLst/>
          </a:prstGeom>
          <a:noFill/>
          <a:ln w="9525">
            <a:noFill/>
            <a:miter lim="800000"/>
          </a:ln>
        </p:spPr>
        <p:txBody>
          <a:bodyPr wrap="square">
            <a:spAutoFit/>
          </a:bodyPr>
          <a:lstStyle/>
          <a:p>
            <a:pPr lvl="1" eaLnBrk="1" hangingPunct="1">
              <a:lnSpc>
                <a:spcPct val="125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相关系统调用：</a:t>
            </a:r>
            <a:endParaRPr kumimoji="1" lang="zh-CN" altLang="en-US" sz="2400" dirty="0">
              <a:solidFill>
                <a:srgbClr val="7030A0"/>
              </a:solidFill>
              <a:latin typeface="Times New Roman" panose="02020603050405020304" pitchFamily="18" charset="0"/>
            </a:endParaRPr>
          </a:p>
        </p:txBody>
      </p:sp>
      <p:sp>
        <p:nvSpPr>
          <p:cNvPr id="4" name="Rectangle 3"/>
          <p:cNvSpPr>
            <a:spLocks noChangeArrowheads="1"/>
          </p:cNvSpPr>
          <p:nvPr/>
        </p:nvSpPr>
        <p:spPr bwMode="auto">
          <a:xfrm>
            <a:off x="2555777" y="66367"/>
            <a:ext cx="6335811"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2.Linuxd IPC </a:t>
            </a:r>
            <a:r>
              <a:rPr kumimoji="1" lang="zh-CN" altLang="en-US" sz="2800" dirty="0" smtClean="0">
                <a:solidFill>
                  <a:srgbClr val="C00000"/>
                </a:solidFill>
                <a:latin typeface="+mn-ea"/>
                <a:ea typeface="+mn-ea"/>
                <a:sym typeface="Wingdings 2" panose="05020102010507070707" pitchFamily="18" charset="2"/>
              </a:rPr>
              <a:t>消息队列通信机制：</a:t>
            </a:r>
            <a:endParaRPr kumimoji="1" lang="zh-CN" altLang="en-US" sz="2800" dirty="0">
              <a:solidFill>
                <a:srgbClr val="C00000"/>
              </a:solidFill>
              <a:latin typeface="+mn-ea"/>
              <a:ea typeface="+mn-ea"/>
            </a:endParaRPr>
          </a:p>
        </p:txBody>
      </p:sp>
      <p:sp>
        <p:nvSpPr>
          <p:cNvPr id="43" name="TextBox 42"/>
          <p:cNvSpPr txBox="1"/>
          <p:nvPr/>
        </p:nvSpPr>
        <p:spPr>
          <a:xfrm>
            <a:off x="539552" y="1052736"/>
            <a:ext cx="8208912" cy="1354217"/>
          </a:xfrm>
          <a:prstGeom prst="rect">
            <a:avLst/>
          </a:prstGeom>
          <a:noFill/>
          <a:ln>
            <a:solidFill>
              <a:srgbClr val="FF0000"/>
            </a:solidFill>
          </a:ln>
        </p:spPr>
        <p:txBody>
          <a:bodyPr wrap="square" rtlCol="0">
            <a:spAutoFit/>
          </a:bodyPr>
          <a:lstStyle/>
          <a:p>
            <a:pPr>
              <a:lnSpc>
                <a:spcPct val="130000"/>
              </a:lnSpc>
              <a:buFont typeface="Wingdings" panose="05000000000000000000" pitchFamily="2" charset="2"/>
              <a:buChar char="l"/>
            </a:pPr>
            <a:r>
              <a:rPr lang="en-US" altLang="zh-CN" dirty="0" smtClean="0"/>
              <a:t> </a:t>
            </a:r>
            <a:r>
              <a:rPr lang="en-US" altLang="zh-CN" dirty="0" err="1" smtClean="0"/>
              <a:t>int</a:t>
            </a:r>
            <a:r>
              <a:rPr lang="en-US" altLang="zh-CN" dirty="0" smtClean="0"/>
              <a:t> </a:t>
            </a:r>
            <a:r>
              <a:rPr lang="en-US" altLang="zh-CN" dirty="0" err="1" smtClean="0"/>
              <a:t>msgget</a:t>
            </a:r>
            <a:r>
              <a:rPr lang="en-US" altLang="zh-CN" dirty="0" smtClean="0"/>
              <a:t>(</a:t>
            </a:r>
            <a:r>
              <a:rPr lang="en-US" altLang="zh-CN" dirty="0" err="1" smtClean="0"/>
              <a:t>key_t</a:t>
            </a:r>
            <a:r>
              <a:rPr lang="en-US" altLang="zh-CN" dirty="0" smtClean="0"/>
              <a:t> key, </a:t>
            </a:r>
            <a:r>
              <a:rPr lang="en-US" altLang="zh-CN" dirty="0" err="1" smtClean="0"/>
              <a:t>int</a:t>
            </a:r>
            <a:r>
              <a:rPr lang="en-US" altLang="zh-CN" dirty="0" smtClean="0"/>
              <a:t> </a:t>
            </a:r>
            <a:r>
              <a:rPr lang="en-US" altLang="zh-CN" dirty="0" err="1" smtClean="0"/>
              <a:t>msgflg</a:t>
            </a:r>
            <a:r>
              <a:rPr lang="en-US" altLang="zh-CN" dirty="0" smtClean="0"/>
              <a:t>)</a:t>
            </a:r>
            <a:endParaRPr lang="en-US" altLang="zh-CN" dirty="0" smtClean="0"/>
          </a:p>
          <a:p>
            <a:pPr>
              <a:lnSpc>
                <a:spcPct val="130000"/>
              </a:lnSpc>
              <a:buFont typeface="Wingdings" panose="05000000000000000000" pitchFamily="2" charset="2"/>
              <a:buChar char="l"/>
            </a:pPr>
            <a:r>
              <a:rPr lang="zh-CN" altLang="en-US" dirty="0" smtClean="0"/>
              <a:t>功能：</a:t>
            </a:r>
            <a:r>
              <a:rPr lang="zh-CN" altLang="zh-CN" dirty="0" smtClean="0"/>
              <a:t>新创建一个消息队列并返回其标识符，或者返回具有相同键值的已存在的消息队列的标识符</a:t>
            </a:r>
            <a:endParaRPr lang="zh-CN" altLang="en-US" dirty="0"/>
          </a:p>
        </p:txBody>
      </p:sp>
      <p:sp>
        <p:nvSpPr>
          <p:cNvPr id="9" name="TextBox 8"/>
          <p:cNvSpPr txBox="1"/>
          <p:nvPr/>
        </p:nvSpPr>
        <p:spPr>
          <a:xfrm>
            <a:off x="539552" y="2492897"/>
            <a:ext cx="8208912" cy="1354217"/>
          </a:xfrm>
          <a:prstGeom prst="rect">
            <a:avLst/>
          </a:prstGeom>
          <a:noFill/>
          <a:ln>
            <a:solidFill>
              <a:srgbClr val="FF0000"/>
            </a:solidFill>
          </a:ln>
        </p:spPr>
        <p:txBody>
          <a:bodyPr wrap="square" rtlCol="0">
            <a:spAutoFit/>
          </a:bodyPr>
          <a:lstStyle/>
          <a:p>
            <a:pPr>
              <a:lnSpc>
                <a:spcPct val="130000"/>
              </a:lnSpc>
              <a:buFont typeface="Wingdings" panose="05000000000000000000" pitchFamily="2" charset="2"/>
              <a:buChar char="l"/>
            </a:pPr>
            <a:r>
              <a:rPr lang="en-US" altLang="zh-CN" dirty="0" err="1" smtClean="0"/>
              <a:t>int</a:t>
            </a:r>
            <a:r>
              <a:rPr lang="en-US" altLang="zh-CN" dirty="0" smtClean="0"/>
              <a:t> </a:t>
            </a:r>
            <a:r>
              <a:rPr lang="en-US" altLang="zh-CN" dirty="0" err="1" smtClean="0"/>
              <a:t>msgsnd</a:t>
            </a:r>
            <a:r>
              <a:rPr lang="en-US" altLang="zh-CN" dirty="0" smtClean="0"/>
              <a:t>(</a:t>
            </a:r>
            <a:r>
              <a:rPr lang="en-US" altLang="zh-CN" dirty="0" err="1" smtClean="0"/>
              <a:t>int</a:t>
            </a:r>
            <a:r>
              <a:rPr lang="en-US" altLang="zh-CN" dirty="0" smtClean="0"/>
              <a:t> </a:t>
            </a:r>
            <a:r>
              <a:rPr lang="en-US" altLang="zh-CN" dirty="0" err="1" smtClean="0"/>
              <a:t>msqid</a:t>
            </a:r>
            <a:r>
              <a:rPr lang="en-US" altLang="zh-CN" dirty="0" smtClean="0"/>
              <a:t>, </a:t>
            </a:r>
            <a:r>
              <a:rPr lang="en-US" altLang="zh-CN" dirty="0" err="1" smtClean="0"/>
              <a:t>struct</a:t>
            </a:r>
            <a:r>
              <a:rPr lang="en-US" altLang="zh-CN" dirty="0" smtClean="0"/>
              <a:t> </a:t>
            </a:r>
            <a:r>
              <a:rPr lang="en-US" altLang="zh-CN" dirty="0" err="1" smtClean="0"/>
              <a:t>msgbuf</a:t>
            </a:r>
            <a:r>
              <a:rPr lang="en-US" altLang="zh-CN" dirty="0" smtClean="0"/>
              <a:t> *</a:t>
            </a:r>
            <a:r>
              <a:rPr lang="en-US" altLang="zh-CN" dirty="0" err="1" smtClean="0"/>
              <a:t>msgp</a:t>
            </a:r>
            <a:r>
              <a:rPr lang="en-US" altLang="zh-CN" dirty="0" smtClean="0"/>
              <a:t>, </a:t>
            </a:r>
            <a:r>
              <a:rPr lang="en-US" altLang="zh-CN" dirty="0" err="1" smtClean="0"/>
              <a:t>size_t</a:t>
            </a:r>
            <a:r>
              <a:rPr lang="en-US" altLang="zh-CN" dirty="0" smtClean="0"/>
              <a:t> </a:t>
            </a:r>
            <a:r>
              <a:rPr lang="en-US" altLang="zh-CN" dirty="0" err="1" smtClean="0"/>
              <a:t>msgsz</a:t>
            </a:r>
            <a:r>
              <a:rPr lang="en-US" altLang="zh-CN" dirty="0" smtClean="0"/>
              <a:t>, </a:t>
            </a:r>
            <a:r>
              <a:rPr lang="en-US" altLang="zh-CN" dirty="0" err="1" smtClean="0"/>
              <a:t>int</a:t>
            </a:r>
            <a:r>
              <a:rPr lang="en-US" altLang="zh-CN" dirty="0" smtClean="0"/>
              <a:t> </a:t>
            </a:r>
            <a:r>
              <a:rPr lang="en-US" altLang="zh-CN" dirty="0" err="1" smtClean="0"/>
              <a:t>msgflg</a:t>
            </a:r>
            <a:r>
              <a:rPr lang="en-US" altLang="zh-CN" dirty="0" smtClean="0"/>
              <a:t>)</a:t>
            </a:r>
            <a:endParaRPr lang="en-US" altLang="zh-CN" dirty="0" smtClean="0"/>
          </a:p>
          <a:p>
            <a:pPr>
              <a:lnSpc>
                <a:spcPct val="130000"/>
              </a:lnSpc>
              <a:buFont typeface="Wingdings" panose="05000000000000000000" pitchFamily="2" charset="2"/>
              <a:buChar char="l"/>
            </a:pPr>
            <a:r>
              <a:rPr lang="zh-CN" altLang="en-US" dirty="0" smtClean="0"/>
              <a:t>功能：</a:t>
            </a:r>
            <a:r>
              <a:rPr lang="zh-CN" altLang="zh-CN" dirty="0" smtClean="0"/>
              <a:t> 向标识符为</a:t>
            </a:r>
            <a:r>
              <a:rPr lang="en-US" altLang="zh-CN" dirty="0" err="1" smtClean="0"/>
              <a:t>msqid</a:t>
            </a:r>
            <a:r>
              <a:rPr lang="zh-CN" altLang="zh-CN" dirty="0" smtClean="0"/>
              <a:t>的消息队列中发送一个消息</a:t>
            </a:r>
            <a:endParaRPr lang="zh-CN" altLang="en-US" dirty="0"/>
          </a:p>
        </p:txBody>
      </p:sp>
      <p:sp>
        <p:nvSpPr>
          <p:cNvPr id="10" name="TextBox 9"/>
          <p:cNvSpPr txBox="1"/>
          <p:nvPr/>
        </p:nvSpPr>
        <p:spPr>
          <a:xfrm>
            <a:off x="539552" y="3933057"/>
            <a:ext cx="8208912" cy="1354217"/>
          </a:xfrm>
          <a:prstGeom prst="rect">
            <a:avLst/>
          </a:prstGeom>
          <a:noFill/>
          <a:ln>
            <a:solidFill>
              <a:srgbClr val="FF0000"/>
            </a:solidFill>
          </a:ln>
        </p:spPr>
        <p:txBody>
          <a:bodyPr wrap="square" rtlCol="0">
            <a:spAutoFit/>
          </a:bodyPr>
          <a:lstStyle/>
          <a:p>
            <a:pPr>
              <a:lnSpc>
                <a:spcPct val="130000"/>
              </a:lnSpc>
              <a:buFont typeface="Wingdings" panose="05000000000000000000" pitchFamily="2" charset="2"/>
              <a:buChar char="l"/>
            </a:pPr>
            <a:r>
              <a:rPr lang="en-US" altLang="zh-CN" dirty="0" err="1" smtClean="0"/>
              <a:t>ssize_t</a:t>
            </a:r>
            <a:r>
              <a:rPr lang="en-US" altLang="zh-CN" dirty="0" smtClean="0"/>
              <a:t> </a:t>
            </a:r>
            <a:r>
              <a:rPr lang="en-US" altLang="zh-CN" dirty="0" err="1" smtClean="0"/>
              <a:t>msgrcv</a:t>
            </a:r>
            <a:r>
              <a:rPr lang="en-US" altLang="zh-CN" dirty="0" smtClean="0"/>
              <a:t>(</a:t>
            </a:r>
            <a:r>
              <a:rPr lang="en-US" altLang="zh-CN" dirty="0" err="1" smtClean="0"/>
              <a:t>int</a:t>
            </a:r>
            <a:r>
              <a:rPr lang="en-US" altLang="zh-CN" dirty="0" smtClean="0"/>
              <a:t> </a:t>
            </a:r>
            <a:r>
              <a:rPr lang="en-US" altLang="zh-CN" dirty="0" err="1" smtClean="0"/>
              <a:t>msqid</a:t>
            </a:r>
            <a:r>
              <a:rPr lang="en-US" altLang="zh-CN" dirty="0" smtClean="0"/>
              <a:t>, </a:t>
            </a:r>
            <a:r>
              <a:rPr lang="en-US" altLang="zh-CN" dirty="0" err="1" smtClean="0"/>
              <a:t>struct</a:t>
            </a:r>
            <a:r>
              <a:rPr lang="en-US" altLang="zh-CN" dirty="0" smtClean="0"/>
              <a:t> </a:t>
            </a:r>
            <a:r>
              <a:rPr lang="en-US" altLang="zh-CN" dirty="0" err="1" smtClean="0"/>
              <a:t>msgbuf</a:t>
            </a:r>
            <a:r>
              <a:rPr lang="en-US" altLang="zh-CN" dirty="0" smtClean="0"/>
              <a:t> *</a:t>
            </a:r>
            <a:r>
              <a:rPr lang="en-US" altLang="zh-CN" dirty="0" err="1" smtClean="0"/>
              <a:t>msgp</a:t>
            </a:r>
            <a:r>
              <a:rPr lang="en-US" altLang="zh-CN" dirty="0" smtClean="0"/>
              <a:t>, </a:t>
            </a:r>
            <a:r>
              <a:rPr lang="en-US" altLang="zh-CN" dirty="0" err="1" smtClean="0"/>
              <a:t>size_t</a:t>
            </a:r>
            <a:r>
              <a:rPr lang="en-US" altLang="zh-CN" dirty="0" smtClean="0"/>
              <a:t> </a:t>
            </a:r>
            <a:r>
              <a:rPr lang="en-US" altLang="zh-CN" dirty="0" err="1" smtClean="0"/>
              <a:t>msgsz</a:t>
            </a:r>
            <a:r>
              <a:rPr lang="en-US" altLang="zh-CN" dirty="0" smtClean="0"/>
              <a:t>, long </a:t>
            </a:r>
            <a:r>
              <a:rPr lang="en-US" altLang="zh-CN" dirty="0" err="1" smtClean="0"/>
              <a:t>msgtyp</a:t>
            </a:r>
            <a:r>
              <a:rPr lang="en-US" altLang="zh-CN" dirty="0" smtClean="0"/>
              <a:t>, </a:t>
            </a:r>
            <a:r>
              <a:rPr lang="en-US" altLang="zh-CN" dirty="0" err="1" smtClean="0"/>
              <a:t>int</a:t>
            </a:r>
            <a:r>
              <a:rPr lang="en-US" altLang="zh-CN" dirty="0" smtClean="0"/>
              <a:t> </a:t>
            </a:r>
            <a:r>
              <a:rPr lang="en-US" altLang="zh-CN" dirty="0" err="1" smtClean="0"/>
              <a:t>msgflg</a:t>
            </a:r>
            <a:r>
              <a:rPr lang="en-US" altLang="zh-CN" dirty="0" smtClean="0"/>
              <a:t>)</a:t>
            </a:r>
            <a:endParaRPr lang="en-US" altLang="zh-CN" dirty="0" smtClean="0"/>
          </a:p>
          <a:p>
            <a:pPr>
              <a:lnSpc>
                <a:spcPct val="130000"/>
              </a:lnSpc>
              <a:buFont typeface="Wingdings" panose="05000000000000000000" pitchFamily="2" charset="2"/>
              <a:buChar char="l"/>
            </a:pPr>
            <a:r>
              <a:rPr lang="zh-CN" altLang="en-US" dirty="0" smtClean="0"/>
              <a:t>功能：</a:t>
            </a:r>
            <a:r>
              <a:rPr lang="zh-CN" altLang="zh-CN" dirty="0" smtClean="0"/>
              <a:t> </a:t>
            </a:r>
            <a:r>
              <a:rPr lang="zh-CN" altLang="en-US" dirty="0" smtClean="0"/>
              <a:t>从</a:t>
            </a:r>
            <a:r>
              <a:rPr lang="zh-CN" altLang="zh-CN" dirty="0" smtClean="0"/>
              <a:t>标识符为</a:t>
            </a:r>
            <a:r>
              <a:rPr lang="en-US" altLang="zh-CN" dirty="0" err="1" smtClean="0"/>
              <a:t>msqid</a:t>
            </a:r>
            <a:r>
              <a:rPr lang="zh-CN" altLang="zh-CN" dirty="0" smtClean="0"/>
              <a:t>的消息队列中</a:t>
            </a:r>
            <a:r>
              <a:rPr lang="zh-CN" altLang="en-US" dirty="0" smtClean="0"/>
              <a:t>接收</a:t>
            </a:r>
            <a:r>
              <a:rPr lang="zh-CN" altLang="zh-CN" dirty="0" smtClean="0"/>
              <a:t>一个消息</a:t>
            </a:r>
            <a:endParaRPr lang="zh-CN" altLang="en-US" dirty="0"/>
          </a:p>
        </p:txBody>
      </p:sp>
      <p:sp>
        <p:nvSpPr>
          <p:cNvPr id="11" name="TextBox 10"/>
          <p:cNvSpPr txBox="1"/>
          <p:nvPr/>
        </p:nvSpPr>
        <p:spPr>
          <a:xfrm>
            <a:off x="539552" y="5471593"/>
            <a:ext cx="8208912" cy="954107"/>
          </a:xfrm>
          <a:prstGeom prst="rect">
            <a:avLst/>
          </a:prstGeom>
          <a:noFill/>
          <a:ln>
            <a:solidFill>
              <a:srgbClr val="FF0000"/>
            </a:solidFill>
          </a:ln>
        </p:spPr>
        <p:txBody>
          <a:bodyPr wrap="square" rtlCol="0">
            <a:spAutoFit/>
          </a:bodyPr>
          <a:lstStyle/>
          <a:p>
            <a:pPr>
              <a:lnSpc>
                <a:spcPct val="130000"/>
              </a:lnSpc>
              <a:buFont typeface="Wingdings" panose="05000000000000000000" pitchFamily="2" charset="2"/>
              <a:buChar char="l"/>
            </a:pPr>
            <a:r>
              <a:rPr lang="en-US" altLang="zh-CN" dirty="0" err="1" smtClean="0"/>
              <a:t>int</a:t>
            </a:r>
            <a:r>
              <a:rPr lang="en-US" altLang="zh-CN" dirty="0" smtClean="0"/>
              <a:t> </a:t>
            </a:r>
            <a:r>
              <a:rPr lang="en-US" altLang="zh-CN" dirty="0" err="1" smtClean="0"/>
              <a:t>msgctl</a:t>
            </a:r>
            <a:r>
              <a:rPr lang="en-US" altLang="zh-CN" dirty="0" smtClean="0"/>
              <a:t>(</a:t>
            </a:r>
            <a:r>
              <a:rPr lang="en-US" altLang="zh-CN" dirty="0" err="1" smtClean="0"/>
              <a:t>int</a:t>
            </a:r>
            <a:r>
              <a:rPr lang="en-US" altLang="zh-CN" dirty="0" smtClean="0"/>
              <a:t> </a:t>
            </a:r>
            <a:r>
              <a:rPr lang="en-US" altLang="zh-CN" dirty="0" err="1" smtClean="0"/>
              <a:t>msqid</a:t>
            </a:r>
            <a:r>
              <a:rPr lang="en-US" altLang="zh-CN" dirty="0" smtClean="0"/>
              <a:t>, </a:t>
            </a:r>
            <a:r>
              <a:rPr lang="en-US" altLang="zh-CN" dirty="0" err="1" smtClean="0"/>
              <a:t>int</a:t>
            </a:r>
            <a:r>
              <a:rPr lang="en-US" altLang="zh-CN" dirty="0" smtClean="0"/>
              <a:t> </a:t>
            </a:r>
            <a:r>
              <a:rPr lang="en-US" altLang="zh-CN" dirty="0" err="1" smtClean="0"/>
              <a:t>cmd</a:t>
            </a:r>
            <a:r>
              <a:rPr lang="en-US" altLang="zh-CN" dirty="0" smtClean="0"/>
              <a:t>, </a:t>
            </a:r>
            <a:r>
              <a:rPr lang="en-US" altLang="zh-CN" dirty="0" err="1" smtClean="0"/>
              <a:t>struct</a:t>
            </a:r>
            <a:r>
              <a:rPr lang="en-US" altLang="zh-CN" dirty="0" smtClean="0"/>
              <a:t> </a:t>
            </a:r>
            <a:r>
              <a:rPr lang="en-US" altLang="zh-CN" dirty="0" err="1" smtClean="0"/>
              <a:t>msqid_ds</a:t>
            </a:r>
            <a:r>
              <a:rPr lang="en-US" altLang="zh-CN" dirty="0" smtClean="0"/>
              <a:t> *</a:t>
            </a:r>
            <a:r>
              <a:rPr lang="en-US" altLang="zh-CN" dirty="0" err="1" smtClean="0"/>
              <a:t>buf</a:t>
            </a:r>
            <a:r>
              <a:rPr lang="en-US" altLang="zh-CN" dirty="0" smtClean="0"/>
              <a:t>)</a:t>
            </a:r>
            <a:endParaRPr lang="en-US" altLang="zh-CN" dirty="0" smtClean="0"/>
          </a:p>
          <a:p>
            <a:pPr>
              <a:lnSpc>
                <a:spcPct val="130000"/>
              </a:lnSpc>
              <a:buFont typeface="Wingdings" panose="05000000000000000000" pitchFamily="2" charset="2"/>
              <a:buChar char="l"/>
            </a:pPr>
            <a:r>
              <a:rPr lang="zh-CN" altLang="en-US" dirty="0" smtClean="0"/>
              <a:t>功能：</a:t>
            </a:r>
            <a:r>
              <a:rPr lang="zh-CN" altLang="zh-CN" dirty="0" smtClean="0"/>
              <a:t>获取或设置消息队列的属性信息，或者删除消息队列</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ox(in)">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9" grpId="0" animBg="1"/>
      <p:bldP spid="10" grpId="0" animBg="1"/>
      <p:bldP spid="11" grpId="0" animBg="1"/>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6512" y="1247017"/>
            <a:ext cx="6336703" cy="553998"/>
          </a:xfrm>
          <a:prstGeom prst="rect">
            <a:avLst/>
          </a:prstGeom>
          <a:noFill/>
          <a:ln w="9525">
            <a:noFill/>
            <a:miter lim="800000"/>
          </a:ln>
        </p:spPr>
        <p:txBody>
          <a:bodyPr wrap="square">
            <a:spAutoFit/>
          </a:bodyPr>
          <a:lstStyle/>
          <a:p>
            <a:pPr lvl="1" eaLnBrk="1" hangingPunct="1">
              <a:lnSpc>
                <a:spcPct val="125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相关数据结构：</a:t>
            </a:r>
            <a:r>
              <a:rPr lang="en-US" altLang="zh-CN" sz="2400" dirty="0" smtClean="0"/>
              <a:t> </a:t>
            </a:r>
            <a:r>
              <a:rPr lang="en-US" altLang="zh-CN" sz="2400" dirty="0" err="1" smtClean="0"/>
              <a:t>shmid_kernel</a:t>
            </a:r>
            <a:endParaRPr kumimoji="1" lang="zh-CN" altLang="en-US" sz="2400" dirty="0">
              <a:solidFill>
                <a:srgbClr val="7030A0"/>
              </a:solidFill>
              <a:latin typeface="Times New Roman" panose="02020603050405020304" pitchFamily="18" charset="0"/>
            </a:endParaRPr>
          </a:p>
        </p:txBody>
      </p:sp>
      <p:sp>
        <p:nvSpPr>
          <p:cNvPr id="4" name="Rectangle 3"/>
          <p:cNvSpPr>
            <a:spLocks noChangeArrowheads="1"/>
          </p:cNvSpPr>
          <p:nvPr/>
        </p:nvSpPr>
        <p:spPr bwMode="auto">
          <a:xfrm>
            <a:off x="396431" y="764705"/>
            <a:ext cx="6335811"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smtClean="0">
                <a:solidFill>
                  <a:srgbClr val="C00000"/>
                </a:solidFill>
                <a:latin typeface="+mn-ea"/>
                <a:ea typeface="+mn-ea"/>
                <a:sym typeface="Wingdings 2" panose="05020102010507070707" pitchFamily="18" charset="2"/>
              </a:rPr>
              <a:t>3.Linux</a:t>
            </a:r>
            <a:r>
              <a:rPr kumimoji="1" lang="zh-CN" altLang="en-US" sz="2800" smtClean="0">
                <a:solidFill>
                  <a:srgbClr val="C00000"/>
                </a:solidFill>
                <a:latin typeface="+mn-ea"/>
                <a:ea typeface="+mn-ea"/>
                <a:sym typeface="Wingdings 2" panose="05020102010507070707" pitchFamily="18" charset="2"/>
              </a:rPr>
              <a:t>的</a:t>
            </a:r>
            <a:r>
              <a:rPr kumimoji="1" lang="en-US" altLang="zh-CN" sz="2800" smtClean="0">
                <a:solidFill>
                  <a:srgbClr val="C00000"/>
                </a:solidFill>
                <a:latin typeface="+mn-ea"/>
                <a:ea typeface="+mn-ea"/>
                <a:sym typeface="Wingdings 2" panose="05020102010507070707" pitchFamily="18" charset="2"/>
              </a:rPr>
              <a:t> </a:t>
            </a:r>
            <a:r>
              <a:rPr kumimoji="1" lang="zh-CN" altLang="en-US" sz="2800" smtClean="0">
                <a:solidFill>
                  <a:srgbClr val="C00000"/>
                </a:solidFill>
                <a:latin typeface="+mn-ea"/>
                <a:ea typeface="+mn-ea"/>
                <a:sym typeface="Wingdings 2" panose="05020102010507070707" pitchFamily="18" charset="2"/>
              </a:rPr>
              <a:t>共享</a:t>
            </a:r>
            <a:r>
              <a:rPr kumimoji="1" lang="zh-CN" altLang="en-US" sz="2800" dirty="0" smtClean="0">
                <a:solidFill>
                  <a:srgbClr val="C00000"/>
                </a:solidFill>
                <a:latin typeface="+mn-ea"/>
                <a:ea typeface="+mn-ea"/>
                <a:sym typeface="Wingdings 2" panose="05020102010507070707" pitchFamily="18" charset="2"/>
              </a:rPr>
              <a:t>内存通信机制：</a:t>
            </a:r>
            <a:endParaRPr kumimoji="1" lang="zh-CN" altLang="en-US" sz="2800" dirty="0">
              <a:solidFill>
                <a:srgbClr val="C00000"/>
              </a:solidFill>
              <a:latin typeface="+mn-ea"/>
              <a:ea typeface="+mn-ea"/>
            </a:endParaRPr>
          </a:p>
        </p:txBody>
      </p:sp>
      <p:sp>
        <p:nvSpPr>
          <p:cNvPr id="7" name="Rectangle 4"/>
          <p:cNvSpPr>
            <a:spLocks noChangeArrowheads="1"/>
          </p:cNvSpPr>
          <p:nvPr/>
        </p:nvSpPr>
        <p:spPr bwMode="auto">
          <a:xfrm>
            <a:off x="3059832" y="0"/>
            <a:ext cx="5904656"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3.6.3 Linux</a:t>
            </a:r>
            <a:r>
              <a:rPr lang="zh-CN" altLang="en-US" sz="3200" dirty="0" smtClean="0">
                <a:solidFill>
                  <a:srgbClr val="0000FF"/>
                </a:solidFill>
                <a:ea typeface="仿宋" panose="02010609060101010101" charset="-122"/>
              </a:rPr>
              <a:t>进程通信系统调用</a:t>
            </a:r>
            <a:endParaRPr lang="en-US" altLang="zh-CN" sz="3200" dirty="0">
              <a:solidFill>
                <a:srgbClr val="0000FF"/>
              </a:solidFill>
              <a:ea typeface="仿宋" panose="02010609060101010101" charset="-122"/>
            </a:endParaRPr>
          </a:p>
        </p:txBody>
      </p:sp>
      <p:sp>
        <p:nvSpPr>
          <p:cNvPr id="9" name="矩形 8"/>
          <p:cNvSpPr/>
          <p:nvPr/>
        </p:nvSpPr>
        <p:spPr>
          <a:xfrm>
            <a:off x="251520" y="1945629"/>
            <a:ext cx="8676456" cy="4302716"/>
          </a:xfrm>
          <a:prstGeom prst="rect">
            <a:avLst/>
          </a:prstGeom>
        </p:spPr>
        <p:txBody>
          <a:bodyPr wrap="square">
            <a:spAutoFit/>
          </a:bodyPr>
          <a:lstStyle/>
          <a:p>
            <a:r>
              <a:rPr lang="en-US" altLang="zh-CN" sz="1800" dirty="0" err="1" smtClean="0"/>
              <a:t>struct</a:t>
            </a:r>
            <a:r>
              <a:rPr lang="en-US" altLang="zh-CN" sz="1800" dirty="0" smtClean="0"/>
              <a:t> </a:t>
            </a:r>
            <a:r>
              <a:rPr lang="en-US" altLang="zh-CN" sz="1800" dirty="0" err="1" smtClean="0"/>
              <a:t>shmid_kernel</a:t>
            </a:r>
            <a:r>
              <a:rPr lang="en-US" altLang="zh-CN" sz="1800" dirty="0" smtClean="0"/>
              <a:t> {	</a:t>
            </a:r>
            <a:endParaRPr lang="zh-CN" altLang="zh-CN" sz="1800" dirty="0" smtClean="0"/>
          </a:p>
          <a:p>
            <a:r>
              <a:rPr lang="en-US" altLang="zh-CN" sz="1800" dirty="0" smtClean="0"/>
              <a:t>      </a:t>
            </a:r>
            <a:r>
              <a:rPr lang="en-US" altLang="zh-CN" sz="1800" dirty="0" err="1" smtClean="0"/>
              <a:t>struct</a:t>
            </a:r>
            <a:r>
              <a:rPr lang="en-US" altLang="zh-CN" sz="1800" dirty="0" smtClean="0"/>
              <a:t> </a:t>
            </a:r>
            <a:r>
              <a:rPr lang="en-US" altLang="zh-CN" sz="1800" dirty="0" err="1" smtClean="0"/>
              <a:t>kern_ipc_perm</a:t>
            </a:r>
            <a:r>
              <a:rPr lang="en-US" altLang="zh-CN" sz="1800" dirty="0" smtClean="0"/>
              <a:t>	</a:t>
            </a:r>
            <a:r>
              <a:rPr lang="en-US" altLang="zh-CN" sz="1800" dirty="0" err="1" smtClean="0"/>
              <a:t>shm_perm</a:t>
            </a:r>
            <a:r>
              <a:rPr lang="en-US" altLang="zh-CN" sz="1800" dirty="0" smtClean="0"/>
              <a:t>;    /*</a:t>
            </a:r>
            <a:r>
              <a:rPr lang="zh-CN" altLang="zh-CN" sz="1800" dirty="0" smtClean="0"/>
              <a:t>共享内存区的</a:t>
            </a:r>
            <a:r>
              <a:rPr lang="en-US" altLang="zh-CN" sz="1800" dirty="0" err="1" smtClean="0"/>
              <a:t>kern_ipc_perm</a:t>
            </a:r>
            <a:r>
              <a:rPr lang="en-US" altLang="zh-CN" sz="1800" dirty="0" smtClean="0"/>
              <a:t> </a:t>
            </a:r>
            <a:r>
              <a:rPr lang="zh-CN" altLang="zh-CN" sz="1800" dirty="0" smtClean="0"/>
              <a:t>结构</a:t>
            </a:r>
            <a:r>
              <a:rPr lang="en-US" altLang="zh-CN" sz="1800" dirty="0" smtClean="0"/>
              <a:t>*/</a:t>
            </a:r>
            <a:endParaRPr lang="zh-CN" altLang="zh-CN" sz="1800" dirty="0" smtClean="0"/>
          </a:p>
          <a:p>
            <a:r>
              <a:rPr lang="en-US" altLang="zh-CN" sz="1800" dirty="0" smtClean="0"/>
              <a:t>      </a:t>
            </a:r>
            <a:r>
              <a:rPr lang="en-US" altLang="zh-CN" sz="1800" dirty="0" err="1" smtClean="0"/>
              <a:t>struct</a:t>
            </a:r>
            <a:r>
              <a:rPr lang="en-US" altLang="zh-CN" sz="1800" dirty="0" smtClean="0"/>
              <a:t> file *	</a:t>
            </a:r>
            <a:r>
              <a:rPr lang="en-US" altLang="zh-CN" sz="1800" dirty="0" err="1" smtClean="0"/>
              <a:t>shm_file</a:t>
            </a:r>
            <a:r>
              <a:rPr lang="en-US" altLang="zh-CN" sz="1800" dirty="0" smtClean="0"/>
              <a:t>;    /*</a:t>
            </a:r>
            <a:r>
              <a:rPr lang="zh-CN" altLang="zh-CN" sz="1800" dirty="0" smtClean="0"/>
              <a:t>共享内存区的特殊文件</a:t>
            </a:r>
            <a:r>
              <a:rPr lang="en-US" altLang="zh-CN" sz="1800" dirty="0" smtClean="0"/>
              <a:t>*/</a:t>
            </a:r>
            <a:endParaRPr lang="zh-CN" altLang="zh-CN" sz="1800" dirty="0" smtClean="0"/>
          </a:p>
          <a:p>
            <a:r>
              <a:rPr lang="en-US" altLang="zh-CN" sz="1800" dirty="0" smtClean="0"/>
              <a:t>      unsigned long	</a:t>
            </a:r>
            <a:r>
              <a:rPr lang="en-US" altLang="zh-CN" sz="1800" dirty="0" err="1" smtClean="0"/>
              <a:t>shm_nattch</a:t>
            </a:r>
            <a:r>
              <a:rPr lang="en-US" altLang="zh-CN" sz="1800" dirty="0" smtClean="0"/>
              <a:t>;    /*</a:t>
            </a:r>
            <a:r>
              <a:rPr lang="zh-CN" altLang="zh-CN" sz="1800" dirty="0" smtClean="0"/>
              <a:t>共享内存区当前的共享计数</a:t>
            </a:r>
            <a:r>
              <a:rPr lang="en-US" altLang="zh-CN" sz="1800" dirty="0" smtClean="0"/>
              <a:t>*/</a:t>
            </a:r>
            <a:endParaRPr lang="zh-CN" altLang="zh-CN" sz="1800" dirty="0" smtClean="0"/>
          </a:p>
          <a:p>
            <a:r>
              <a:rPr lang="en-US" altLang="zh-CN" sz="1800" dirty="0" smtClean="0"/>
              <a:t>      unsigned long	</a:t>
            </a:r>
            <a:r>
              <a:rPr lang="en-US" altLang="zh-CN" sz="1800" dirty="0" err="1" smtClean="0"/>
              <a:t>shm_segsz</a:t>
            </a:r>
            <a:r>
              <a:rPr lang="en-US" altLang="zh-CN" sz="1800" dirty="0" smtClean="0"/>
              <a:t>;    /*</a:t>
            </a:r>
            <a:r>
              <a:rPr lang="zh-CN" altLang="zh-CN" sz="1800" dirty="0" smtClean="0"/>
              <a:t>共享内存区字节数</a:t>
            </a:r>
            <a:r>
              <a:rPr lang="en-US" altLang="zh-CN" sz="1800" dirty="0" smtClean="0"/>
              <a:t> */</a:t>
            </a:r>
            <a:endParaRPr lang="zh-CN" altLang="zh-CN" sz="1800" dirty="0" smtClean="0"/>
          </a:p>
          <a:p>
            <a:r>
              <a:rPr lang="en-US" altLang="zh-CN" sz="1800" dirty="0" smtClean="0"/>
              <a:t>      </a:t>
            </a:r>
            <a:r>
              <a:rPr lang="en-US" altLang="zh-CN" sz="1800" dirty="0" err="1" smtClean="0"/>
              <a:t>time_t</a:t>
            </a:r>
            <a:r>
              <a:rPr lang="en-US" altLang="zh-CN" sz="1800" dirty="0" smtClean="0"/>
              <a:t>		</a:t>
            </a:r>
            <a:r>
              <a:rPr lang="en-US" altLang="zh-CN" sz="1800" dirty="0" err="1" smtClean="0"/>
              <a:t>shm_atim</a:t>
            </a:r>
            <a:r>
              <a:rPr lang="en-US" altLang="zh-CN" sz="1800" dirty="0" smtClean="0"/>
              <a:t>;    /* </a:t>
            </a:r>
            <a:r>
              <a:rPr lang="zh-CN" altLang="zh-CN" sz="1800" dirty="0" smtClean="0"/>
              <a:t>最后访问时间</a:t>
            </a:r>
            <a:r>
              <a:rPr lang="en-US" altLang="zh-CN" sz="1800" dirty="0" smtClean="0"/>
              <a:t>*/</a:t>
            </a:r>
            <a:endParaRPr lang="zh-CN" altLang="zh-CN" sz="1800" dirty="0" smtClean="0"/>
          </a:p>
          <a:p>
            <a:r>
              <a:rPr lang="en-US" altLang="zh-CN" sz="1800" dirty="0" smtClean="0"/>
              <a:t>      </a:t>
            </a:r>
            <a:r>
              <a:rPr lang="en-US" altLang="zh-CN" sz="1800" dirty="0" err="1" smtClean="0"/>
              <a:t>time_t</a:t>
            </a:r>
            <a:r>
              <a:rPr lang="en-US" altLang="zh-CN" sz="1800" dirty="0" smtClean="0"/>
              <a:t>		</a:t>
            </a:r>
            <a:r>
              <a:rPr lang="en-US" altLang="zh-CN" sz="1800" dirty="0" err="1" smtClean="0"/>
              <a:t>shm_dtim</a:t>
            </a:r>
            <a:r>
              <a:rPr lang="en-US" altLang="zh-CN" sz="1800" dirty="0" smtClean="0"/>
              <a:t>;    /* </a:t>
            </a:r>
            <a:r>
              <a:rPr lang="zh-CN" altLang="zh-CN" sz="1800" dirty="0" smtClean="0"/>
              <a:t>最后分离时间</a:t>
            </a:r>
            <a:r>
              <a:rPr lang="en-US" altLang="zh-CN" sz="1800" dirty="0" smtClean="0"/>
              <a:t>*/</a:t>
            </a:r>
            <a:endParaRPr lang="zh-CN" altLang="zh-CN" sz="1800" dirty="0" smtClean="0"/>
          </a:p>
          <a:p>
            <a:r>
              <a:rPr lang="en-US" altLang="zh-CN" sz="1800" dirty="0" smtClean="0"/>
              <a:t>      </a:t>
            </a:r>
            <a:r>
              <a:rPr lang="en-US" altLang="zh-CN" sz="1800" dirty="0" err="1" smtClean="0"/>
              <a:t>time_t</a:t>
            </a:r>
            <a:r>
              <a:rPr lang="en-US" altLang="zh-CN" sz="1800" dirty="0" smtClean="0"/>
              <a:t>		</a:t>
            </a:r>
            <a:r>
              <a:rPr lang="en-US" altLang="zh-CN" sz="1800" dirty="0" err="1" smtClean="0"/>
              <a:t>shm_ctim</a:t>
            </a:r>
            <a:r>
              <a:rPr lang="en-US" altLang="zh-CN" sz="1800" dirty="0" smtClean="0"/>
              <a:t>;    /* </a:t>
            </a:r>
            <a:r>
              <a:rPr lang="zh-CN" altLang="zh-CN" sz="1800" dirty="0" smtClean="0"/>
              <a:t>最后修改时间</a:t>
            </a:r>
            <a:r>
              <a:rPr lang="en-US" altLang="zh-CN" sz="1800" dirty="0" smtClean="0"/>
              <a:t>*/</a:t>
            </a:r>
            <a:endParaRPr lang="en-US" altLang="zh-CN" sz="1800" dirty="0" smtClean="0"/>
          </a:p>
          <a:p>
            <a:r>
              <a:rPr lang="en-US" altLang="zh-CN" sz="1800" dirty="0" smtClean="0"/>
              <a:t>      </a:t>
            </a:r>
            <a:r>
              <a:rPr lang="en-US" altLang="zh-CN" sz="1800" dirty="0" err="1" smtClean="0"/>
              <a:t>pid_t</a:t>
            </a:r>
            <a:r>
              <a:rPr lang="en-US" altLang="zh-CN" sz="1800" dirty="0" smtClean="0"/>
              <a:t>		</a:t>
            </a:r>
            <a:r>
              <a:rPr lang="en-US" altLang="zh-CN" sz="1800" dirty="0" err="1" smtClean="0"/>
              <a:t>shm_cprid</a:t>
            </a:r>
            <a:r>
              <a:rPr lang="en-US" altLang="zh-CN" sz="1800" dirty="0" smtClean="0"/>
              <a:t>;   /*</a:t>
            </a:r>
            <a:r>
              <a:rPr lang="zh-CN" altLang="zh-CN" sz="1800" dirty="0" smtClean="0"/>
              <a:t>创建者的</a:t>
            </a:r>
            <a:r>
              <a:rPr lang="en-US" altLang="zh-CN" sz="1800" dirty="0" smtClean="0"/>
              <a:t>PID*/</a:t>
            </a:r>
            <a:endParaRPr lang="zh-CN" altLang="zh-CN" sz="1800" dirty="0" smtClean="0"/>
          </a:p>
          <a:p>
            <a:r>
              <a:rPr lang="en-US" altLang="zh-CN" sz="1800" dirty="0" smtClean="0"/>
              <a:t>      </a:t>
            </a:r>
            <a:r>
              <a:rPr lang="en-US" altLang="zh-CN" sz="1800" dirty="0" err="1" smtClean="0"/>
              <a:t>pid_t</a:t>
            </a:r>
            <a:r>
              <a:rPr lang="en-US" altLang="zh-CN" sz="1800" dirty="0" smtClean="0"/>
              <a:t>		</a:t>
            </a:r>
            <a:r>
              <a:rPr lang="en-US" altLang="zh-CN" sz="1800" dirty="0" err="1" smtClean="0"/>
              <a:t>shm_lprid</a:t>
            </a:r>
            <a:r>
              <a:rPr lang="en-US" altLang="zh-CN" sz="1800" dirty="0" smtClean="0"/>
              <a:t>;    /*</a:t>
            </a:r>
            <a:r>
              <a:rPr lang="zh-CN" altLang="zh-CN" sz="1800" dirty="0" smtClean="0"/>
              <a:t>最后访问进程的</a:t>
            </a:r>
            <a:r>
              <a:rPr lang="en-US" altLang="zh-CN" sz="1800" dirty="0" smtClean="0"/>
              <a:t>PID */</a:t>
            </a:r>
            <a:endParaRPr lang="zh-CN" altLang="zh-CN" sz="1800" dirty="0" smtClean="0"/>
          </a:p>
          <a:p>
            <a:r>
              <a:rPr lang="en-US" altLang="zh-CN" sz="1800" dirty="0" smtClean="0"/>
              <a:t>      </a:t>
            </a:r>
            <a:r>
              <a:rPr lang="en-US" altLang="zh-CN" sz="1800" dirty="0" err="1" smtClean="0"/>
              <a:t>struct</a:t>
            </a:r>
            <a:r>
              <a:rPr lang="en-US" altLang="zh-CN" sz="1800" dirty="0" smtClean="0"/>
              <a:t> </a:t>
            </a:r>
            <a:r>
              <a:rPr lang="en-US" altLang="zh-CN" sz="1800" dirty="0" err="1" smtClean="0"/>
              <a:t>user_struct</a:t>
            </a:r>
            <a:r>
              <a:rPr lang="en-US" altLang="zh-CN" sz="1800" dirty="0" smtClean="0"/>
              <a:t>	*</a:t>
            </a:r>
            <a:r>
              <a:rPr lang="en-US" altLang="zh-CN" sz="1800" dirty="0" err="1" smtClean="0"/>
              <a:t>mlock_user</a:t>
            </a:r>
            <a:r>
              <a:rPr lang="en-US" altLang="zh-CN" sz="1800" dirty="0" smtClean="0"/>
              <a:t>;  /*</a:t>
            </a:r>
            <a:r>
              <a:rPr lang="zh-CN" altLang="zh-CN" sz="1800" dirty="0" smtClean="0"/>
              <a:t>使用共享内存区的用户的</a:t>
            </a:r>
            <a:r>
              <a:rPr lang="en-US" altLang="zh-CN" sz="1800" dirty="0" err="1" smtClean="0"/>
              <a:t>user_struct</a:t>
            </a:r>
            <a:r>
              <a:rPr lang="en-US" altLang="zh-CN" sz="1800" dirty="0" smtClean="0"/>
              <a:t> </a:t>
            </a:r>
            <a:r>
              <a:rPr lang="zh-CN" altLang="zh-CN" sz="1800" dirty="0" smtClean="0"/>
              <a:t>的指针</a:t>
            </a:r>
            <a:r>
              <a:rPr lang="en-US" altLang="zh-CN" sz="1800" dirty="0" smtClean="0"/>
              <a:t>*/</a:t>
            </a:r>
            <a:endParaRPr lang="zh-CN" altLang="zh-CN" sz="1800" dirty="0" smtClean="0"/>
          </a:p>
          <a:p>
            <a:r>
              <a:rPr lang="en-US" altLang="zh-CN" sz="1800" dirty="0" smtClean="0"/>
              <a:t>};</a:t>
            </a:r>
            <a:endParaRPr lang="zh-CN" altLang="zh-CN" sz="1800" dirty="0"/>
          </a:p>
        </p:txBody>
      </p:sp>
    </p:spTree>
  </p:cSld>
  <p:clrMapOvr>
    <a:masterClrMapping/>
  </p:clrMapOvr>
  <p:transition>
    <p:fade/>
  </p:transition>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6511" y="1247017"/>
            <a:ext cx="4464496" cy="553998"/>
          </a:xfrm>
          <a:prstGeom prst="rect">
            <a:avLst/>
          </a:prstGeom>
          <a:noFill/>
          <a:ln w="9525">
            <a:noFill/>
            <a:miter lim="800000"/>
          </a:ln>
        </p:spPr>
        <p:txBody>
          <a:bodyPr wrap="square">
            <a:spAutoFit/>
          </a:bodyPr>
          <a:lstStyle/>
          <a:p>
            <a:pPr lvl="1" eaLnBrk="1" hangingPunct="1">
              <a:lnSpc>
                <a:spcPct val="125000"/>
              </a:lnSpc>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相关系统调用：</a:t>
            </a:r>
            <a:endParaRPr kumimoji="1" lang="zh-CN" altLang="en-US" sz="2400" dirty="0">
              <a:solidFill>
                <a:srgbClr val="7030A0"/>
              </a:solidFill>
              <a:latin typeface="Times New Roman" panose="02020603050405020304" pitchFamily="18" charset="0"/>
            </a:endParaRPr>
          </a:p>
        </p:txBody>
      </p:sp>
      <p:sp>
        <p:nvSpPr>
          <p:cNvPr id="4" name="Rectangle 3"/>
          <p:cNvSpPr>
            <a:spLocks noChangeArrowheads="1"/>
          </p:cNvSpPr>
          <p:nvPr/>
        </p:nvSpPr>
        <p:spPr bwMode="auto">
          <a:xfrm>
            <a:off x="396431" y="764705"/>
            <a:ext cx="6335811"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3.Linuxd </a:t>
            </a:r>
            <a:r>
              <a:rPr kumimoji="1" lang="zh-CN" altLang="en-US" sz="2800" dirty="0" smtClean="0">
                <a:solidFill>
                  <a:srgbClr val="C00000"/>
                </a:solidFill>
                <a:latin typeface="+mn-ea"/>
                <a:ea typeface="+mn-ea"/>
                <a:sym typeface="Wingdings 2" panose="05020102010507070707" pitchFamily="18" charset="2"/>
              </a:rPr>
              <a:t>共享内存通信机制：</a:t>
            </a:r>
            <a:endParaRPr kumimoji="1" lang="zh-CN" altLang="en-US" sz="2800" dirty="0">
              <a:solidFill>
                <a:srgbClr val="C00000"/>
              </a:solidFill>
              <a:latin typeface="+mn-ea"/>
              <a:ea typeface="+mn-ea"/>
            </a:endParaRPr>
          </a:p>
        </p:txBody>
      </p:sp>
      <p:sp>
        <p:nvSpPr>
          <p:cNvPr id="7" name="Rectangle 4"/>
          <p:cNvSpPr>
            <a:spLocks noChangeArrowheads="1"/>
          </p:cNvSpPr>
          <p:nvPr/>
        </p:nvSpPr>
        <p:spPr bwMode="auto">
          <a:xfrm>
            <a:off x="3059832" y="0"/>
            <a:ext cx="5904656" cy="792088"/>
          </a:xfrm>
          <a:prstGeom prst="rect">
            <a:avLst/>
          </a:prstGeom>
          <a:noFill/>
          <a:ln>
            <a:noFill/>
          </a:ln>
          <a:effectLst/>
        </p:spPr>
        <p:txBody>
          <a:bodyPr anchor="ctr"/>
          <a:lstStyle/>
          <a:p>
            <a:pPr>
              <a:spcBef>
                <a:spcPct val="0"/>
              </a:spcBef>
              <a:defRPr/>
            </a:pPr>
            <a:r>
              <a:rPr lang="en-US" altLang="zh-CN" sz="3200" dirty="0" smtClean="0">
                <a:solidFill>
                  <a:srgbClr val="0000FF"/>
                </a:solidFill>
                <a:ea typeface="仿宋" panose="02010609060101010101" charset="-122"/>
              </a:rPr>
              <a:t>3.6.3 Linux</a:t>
            </a:r>
            <a:r>
              <a:rPr lang="zh-CN" altLang="en-US" sz="3200" dirty="0" smtClean="0">
                <a:solidFill>
                  <a:srgbClr val="0000FF"/>
                </a:solidFill>
                <a:ea typeface="仿宋" panose="02010609060101010101" charset="-122"/>
              </a:rPr>
              <a:t>进程通信系统调用</a:t>
            </a:r>
            <a:endParaRPr lang="en-US" altLang="zh-CN" sz="3200" dirty="0">
              <a:solidFill>
                <a:srgbClr val="0000FF"/>
              </a:solidFill>
              <a:ea typeface="仿宋" panose="02010609060101010101" charset="-122"/>
            </a:endParaRPr>
          </a:p>
        </p:txBody>
      </p:sp>
      <p:sp>
        <p:nvSpPr>
          <p:cNvPr id="12" name="TextBox 11"/>
          <p:cNvSpPr txBox="1"/>
          <p:nvPr/>
        </p:nvSpPr>
        <p:spPr>
          <a:xfrm>
            <a:off x="395536" y="1826822"/>
            <a:ext cx="8496944" cy="954107"/>
          </a:xfrm>
          <a:prstGeom prst="rect">
            <a:avLst/>
          </a:prstGeom>
          <a:noFill/>
          <a:ln>
            <a:solidFill>
              <a:srgbClr val="FF0000"/>
            </a:solidFill>
          </a:ln>
        </p:spPr>
        <p:txBody>
          <a:bodyPr wrap="square" rtlCol="0">
            <a:spAutoFit/>
          </a:bodyPr>
          <a:lstStyle/>
          <a:p>
            <a:pPr>
              <a:lnSpc>
                <a:spcPct val="130000"/>
              </a:lnSpc>
              <a:buFont typeface="Wingdings" panose="05000000000000000000" pitchFamily="2" charset="2"/>
              <a:buChar char="l"/>
            </a:pPr>
            <a:r>
              <a:rPr lang="en-US" altLang="zh-CN" dirty="0" smtClean="0"/>
              <a:t> </a:t>
            </a:r>
            <a:r>
              <a:rPr lang="en-US" altLang="zh-CN" dirty="0" err="1" smtClean="0"/>
              <a:t>int</a:t>
            </a:r>
            <a:r>
              <a:rPr lang="en-US" altLang="zh-CN" dirty="0" smtClean="0"/>
              <a:t> </a:t>
            </a:r>
            <a:r>
              <a:rPr lang="en-US" altLang="zh-CN" dirty="0" err="1" smtClean="0"/>
              <a:t>shmget</a:t>
            </a:r>
            <a:r>
              <a:rPr lang="en-US" altLang="zh-CN" dirty="0" smtClean="0"/>
              <a:t>(</a:t>
            </a:r>
            <a:r>
              <a:rPr lang="en-US" altLang="zh-CN" dirty="0" err="1" smtClean="0"/>
              <a:t>key_t</a:t>
            </a:r>
            <a:r>
              <a:rPr lang="en-US" altLang="zh-CN" dirty="0" smtClean="0"/>
              <a:t> key, </a:t>
            </a:r>
            <a:r>
              <a:rPr lang="en-US" altLang="zh-CN" dirty="0" err="1" smtClean="0"/>
              <a:t>int</a:t>
            </a:r>
            <a:r>
              <a:rPr lang="en-US" altLang="zh-CN" dirty="0" smtClean="0"/>
              <a:t> size, </a:t>
            </a:r>
            <a:r>
              <a:rPr lang="en-US" altLang="zh-CN" dirty="0" err="1" smtClean="0"/>
              <a:t>int</a:t>
            </a:r>
            <a:r>
              <a:rPr lang="en-US" altLang="zh-CN" dirty="0" smtClean="0"/>
              <a:t> </a:t>
            </a:r>
            <a:r>
              <a:rPr lang="en-US" altLang="zh-CN" dirty="0" err="1" smtClean="0"/>
              <a:t>shmflg</a:t>
            </a:r>
            <a:r>
              <a:rPr lang="en-US" altLang="zh-CN" dirty="0" smtClean="0"/>
              <a:t>)</a:t>
            </a:r>
            <a:endParaRPr lang="en-US" altLang="zh-CN" dirty="0" smtClean="0"/>
          </a:p>
          <a:p>
            <a:pPr>
              <a:lnSpc>
                <a:spcPct val="130000"/>
              </a:lnSpc>
              <a:buFont typeface="Wingdings" panose="05000000000000000000" pitchFamily="2" charset="2"/>
              <a:buChar char="l"/>
            </a:pPr>
            <a:r>
              <a:rPr lang="zh-CN" altLang="en-US" dirty="0" smtClean="0"/>
              <a:t> 功能：</a:t>
            </a:r>
            <a:r>
              <a:rPr lang="zh-CN" altLang="zh-CN" dirty="0" smtClean="0"/>
              <a:t>创建一块共享内存</a:t>
            </a:r>
            <a:endParaRPr lang="zh-CN" altLang="en-US" dirty="0"/>
          </a:p>
        </p:txBody>
      </p:sp>
      <p:sp>
        <p:nvSpPr>
          <p:cNvPr id="13" name="TextBox 12"/>
          <p:cNvSpPr txBox="1"/>
          <p:nvPr/>
        </p:nvSpPr>
        <p:spPr>
          <a:xfrm>
            <a:off x="395536" y="2906942"/>
            <a:ext cx="8496944" cy="1354217"/>
          </a:xfrm>
          <a:prstGeom prst="rect">
            <a:avLst/>
          </a:prstGeom>
          <a:noFill/>
          <a:ln>
            <a:solidFill>
              <a:srgbClr val="FF0000"/>
            </a:solidFill>
          </a:ln>
        </p:spPr>
        <p:txBody>
          <a:bodyPr wrap="square" rtlCol="0">
            <a:spAutoFit/>
          </a:bodyPr>
          <a:lstStyle/>
          <a:p>
            <a:pPr>
              <a:lnSpc>
                <a:spcPct val="130000"/>
              </a:lnSpc>
              <a:buFont typeface="Wingdings" panose="05000000000000000000" pitchFamily="2" charset="2"/>
              <a:buChar char="l"/>
            </a:pPr>
            <a:r>
              <a:rPr lang="en-US" altLang="zh-CN" dirty="0" smtClean="0"/>
              <a:t> void *</a:t>
            </a:r>
            <a:r>
              <a:rPr lang="en-US" altLang="zh-CN" dirty="0" err="1" smtClean="0"/>
              <a:t>shmat</a:t>
            </a:r>
            <a:r>
              <a:rPr lang="en-US" altLang="zh-CN" dirty="0" smtClean="0"/>
              <a:t>(</a:t>
            </a:r>
            <a:r>
              <a:rPr lang="en-US" altLang="zh-CN" dirty="0" err="1" smtClean="0"/>
              <a:t>int</a:t>
            </a:r>
            <a:r>
              <a:rPr lang="en-US" altLang="zh-CN" dirty="0" smtClean="0"/>
              <a:t> </a:t>
            </a:r>
            <a:r>
              <a:rPr lang="en-US" altLang="zh-CN" dirty="0" err="1" smtClean="0"/>
              <a:t>shmid</a:t>
            </a:r>
            <a:r>
              <a:rPr lang="en-US" altLang="zh-CN" dirty="0" smtClean="0"/>
              <a:t>, const void *</a:t>
            </a:r>
            <a:r>
              <a:rPr lang="en-US" altLang="zh-CN" dirty="0" err="1" smtClean="0"/>
              <a:t>shmaddr</a:t>
            </a:r>
            <a:r>
              <a:rPr lang="en-US" altLang="zh-CN" dirty="0" smtClean="0"/>
              <a:t>, </a:t>
            </a:r>
            <a:r>
              <a:rPr lang="en-US" altLang="zh-CN" dirty="0" err="1" smtClean="0"/>
              <a:t>int</a:t>
            </a:r>
            <a:r>
              <a:rPr lang="en-US" altLang="zh-CN" dirty="0" smtClean="0"/>
              <a:t> </a:t>
            </a:r>
            <a:r>
              <a:rPr lang="en-US" altLang="zh-CN" dirty="0" err="1" smtClean="0"/>
              <a:t>shmgflg</a:t>
            </a:r>
            <a:r>
              <a:rPr lang="en-US" altLang="zh-CN" dirty="0" smtClean="0"/>
              <a:t>)</a:t>
            </a:r>
            <a:endParaRPr lang="en-US" altLang="zh-CN" dirty="0" smtClean="0"/>
          </a:p>
          <a:p>
            <a:pPr>
              <a:lnSpc>
                <a:spcPct val="130000"/>
              </a:lnSpc>
              <a:buFont typeface="Wingdings" panose="05000000000000000000" pitchFamily="2" charset="2"/>
              <a:buChar char="l"/>
            </a:pPr>
            <a:r>
              <a:rPr lang="zh-CN" altLang="en-US" dirty="0" smtClean="0"/>
              <a:t> 功能：</a:t>
            </a:r>
            <a:r>
              <a:rPr lang="zh-CN" altLang="zh-CN" dirty="0" smtClean="0"/>
              <a:t>把指定共享内存区映射到调用进程的虚拟地址空间。若成功，则返回映射的起始地址</a:t>
            </a:r>
            <a:endParaRPr lang="zh-CN" altLang="en-US" dirty="0"/>
          </a:p>
        </p:txBody>
      </p:sp>
      <p:sp>
        <p:nvSpPr>
          <p:cNvPr id="15" name="TextBox 14"/>
          <p:cNvSpPr txBox="1"/>
          <p:nvPr/>
        </p:nvSpPr>
        <p:spPr>
          <a:xfrm>
            <a:off x="395536" y="4419110"/>
            <a:ext cx="8496944" cy="954107"/>
          </a:xfrm>
          <a:prstGeom prst="rect">
            <a:avLst/>
          </a:prstGeom>
          <a:noFill/>
          <a:ln>
            <a:solidFill>
              <a:srgbClr val="FF0000"/>
            </a:solidFill>
          </a:ln>
        </p:spPr>
        <p:txBody>
          <a:bodyPr wrap="square" rtlCol="0">
            <a:spAutoFit/>
          </a:bodyPr>
          <a:lstStyle/>
          <a:p>
            <a:pPr>
              <a:lnSpc>
                <a:spcPct val="130000"/>
              </a:lnSpc>
              <a:buFont typeface="Wingdings" panose="05000000000000000000" pitchFamily="2" charset="2"/>
              <a:buChar char="l"/>
            </a:pPr>
            <a:r>
              <a:rPr lang="en-US" altLang="zh-CN" dirty="0" err="1" smtClean="0"/>
              <a:t>int</a:t>
            </a:r>
            <a:r>
              <a:rPr lang="en-US" altLang="zh-CN" dirty="0" smtClean="0"/>
              <a:t> </a:t>
            </a:r>
            <a:r>
              <a:rPr lang="en-US" altLang="zh-CN" dirty="0" err="1" smtClean="0"/>
              <a:t>shmdt</a:t>
            </a:r>
            <a:r>
              <a:rPr lang="zh-CN" altLang="zh-CN" dirty="0" smtClean="0"/>
              <a:t>（</a:t>
            </a:r>
            <a:r>
              <a:rPr lang="en-US" altLang="zh-CN" dirty="0" smtClean="0"/>
              <a:t>const void *</a:t>
            </a:r>
            <a:r>
              <a:rPr lang="en-US" altLang="zh-CN" dirty="0" err="1" smtClean="0"/>
              <a:t>shmaddr</a:t>
            </a:r>
            <a:r>
              <a:rPr lang="zh-CN" altLang="zh-CN" dirty="0" smtClean="0"/>
              <a:t>）</a:t>
            </a:r>
            <a:endParaRPr lang="en-US" altLang="zh-CN" dirty="0" smtClean="0"/>
          </a:p>
          <a:p>
            <a:pPr>
              <a:lnSpc>
                <a:spcPct val="130000"/>
              </a:lnSpc>
              <a:buFont typeface="Wingdings" panose="05000000000000000000" pitchFamily="2" charset="2"/>
              <a:buChar char="l"/>
            </a:pPr>
            <a:r>
              <a:rPr lang="zh-CN" altLang="en-US" dirty="0" smtClean="0"/>
              <a:t> 功能：</a:t>
            </a:r>
            <a:r>
              <a:rPr lang="zh-CN" altLang="zh-CN" dirty="0" smtClean="0"/>
              <a:t>断开共享内存在调用进程中的映射，禁止本进程访问此共享内存</a:t>
            </a:r>
            <a:endParaRPr lang="zh-CN" altLang="en-US" dirty="0"/>
          </a:p>
        </p:txBody>
      </p:sp>
      <p:sp>
        <p:nvSpPr>
          <p:cNvPr id="17" name="TextBox 16"/>
          <p:cNvSpPr txBox="1"/>
          <p:nvPr/>
        </p:nvSpPr>
        <p:spPr>
          <a:xfrm>
            <a:off x="395536" y="5499230"/>
            <a:ext cx="8496944" cy="954107"/>
          </a:xfrm>
          <a:prstGeom prst="rect">
            <a:avLst/>
          </a:prstGeom>
          <a:noFill/>
          <a:ln>
            <a:solidFill>
              <a:srgbClr val="FF0000"/>
            </a:solidFill>
          </a:ln>
        </p:spPr>
        <p:txBody>
          <a:bodyPr wrap="square" rtlCol="0">
            <a:spAutoFit/>
          </a:bodyPr>
          <a:lstStyle/>
          <a:p>
            <a:pPr>
              <a:lnSpc>
                <a:spcPct val="130000"/>
              </a:lnSpc>
              <a:buFont typeface="Wingdings" panose="05000000000000000000" pitchFamily="2" charset="2"/>
              <a:buChar char="l"/>
            </a:pPr>
            <a:r>
              <a:rPr lang="en-US" altLang="zh-CN" dirty="0" smtClean="0"/>
              <a:t> </a:t>
            </a:r>
            <a:r>
              <a:rPr lang="en-US" altLang="zh-CN" dirty="0" err="1" smtClean="0"/>
              <a:t>int</a:t>
            </a:r>
            <a:r>
              <a:rPr lang="en-US" altLang="zh-CN" dirty="0" smtClean="0"/>
              <a:t> </a:t>
            </a:r>
            <a:r>
              <a:rPr lang="en-US" altLang="zh-CN" dirty="0" err="1" smtClean="0"/>
              <a:t>shmctl</a:t>
            </a:r>
            <a:r>
              <a:rPr lang="en-US" altLang="zh-CN" dirty="0" smtClean="0"/>
              <a:t> (</a:t>
            </a:r>
            <a:r>
              <a:rPr lang="en-US" altLang="zh-CN" dirty="0" err="1" smtClean="0"/>
              <a:t>int</a:t>
            </a:r>
            <a:r>
              <a:rPr lang="en-US" altLang="zh-CN" dirty="0" smtClean="0"/>
              <a:t> </a:t>
            </a:r>
            <a:r>
              <a:rPr lang="en-US" altLang="zh-CN" dirty="0" err="1" smtClean="0"/>
              <a:t>shmid</a:t>
            </a:r>
            <a:r>
              <a:rPr lang="en-US" altLang="zh-CN" dirty="0" smtClean="0"/>
              <a:t>, </a:t>
            </a:r>
            <a:r>
              <a:rPr lang="en-US" altLang="zh-CN" dirty="0" err="1" smtClean="0"/>
              <a:t>int</a:t>
            </a:r>
            <a:r>
              <a:rPr lang="en-US" altLang="zh-CN" dirty="0" smtClean="0"/>
              <a:t> </a:t>
            </a:r>
            <a:r>
              <a:rPr lang="en-US" altLang="zh-CN" dirty="0" err="1" smtClean="0"/>
              <a:t>cmd</a:t>
            </a:r>
            <a:r>
              <a:rPr lang="en-US" altLang="zh-CN" dirty="0" smtClean="0"/>
              <a:t>, </a:t>
            </a:r>
            <a:r>
              <a:rPr lang="en-US" altLang="zh-CN" dirty="0" err="1" smtClean="0"/>
              <a:t>struct</a:t>
            </a:r>
            <a:r>
              <a:rPr lang="en-US" altLang="zh-CN" dirty="0" smtClean="0"/>
              <a:t> </a:t>
            </a:r>
            <a:r>
              <a:rPr lang="en-US" altLang="zh-CN" dirty="0" err="1" smtClean="0"/>
              <a:t>shmid_ds</a:t>
            </a:r>
            <a:r>
              <a:rPr lang="en-US" altLang="zh-CN" dirty="0" smtClean="0"/>
              <a:t> *buff)</a:t>
            </a:r>
            <a:endParaRPr lang="en-US" altLang="zh-CN" dirty="0" smtClean="0"/>
          </a:p>
          <a:p>
            <a:pPr>
              <a:lnSpc>
                <a:spcPct val="130000"/>
              </a:lnSpc>
              <a:buFont typeface="Wingdings" panose="05000000000000000000" pitchFamily="2" charset="2"/>
              <a:buChar char="l"/>
            </a:pPr>
            <a:r>
              <a:rPr lang="zh-CN" altLang="en-US" dirty="0" smtClean="0"/>
              <a:t> 功能：</a:t>
            </a:r>
            <a:r>
              <a:rPr lang="zh-CN" altLang="zh-CN" dirty="0" smtClean="0"/>
              <a:t>获取或设置共享内存的属性信息，或者销毁一块共享内存</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7" grpId="0" animBg="1"/>
    </p:bld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827584" y="1268760"/>
            <a:ext cx="4680520" cy="288032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lnSpc>
                <a:spcPct val="150000"/>
              </a:lnSpc>
              <a:spcBef>
                <a:spcPct val="0"/>
              </a:spcBef>
              <a:buClrTx/>
              <a:buFont typeface="Wingdings" panose="05000000000000000000" pitchFamily="2" charset="2"/>
              <a:buChar char="l"/>
              <a:defRPr/>
            </a:pPr>
            <a:r>
              <a:rPr lang="zh-CN" altLang="en-US" sz="2400" dirty="0" smtClean="0">
                <a:solidFill>
                  <a:srgbClr val="0000FF"/>
                </a:solidFill>
                <a:latin typeface="+mn-ea"/>
                <a:ea typeface="+mn-ea"/>
              </a:rPr>
              <a:t> 死锁的基本概念</a:t>
            </a:r>
            <a:endParaRPr lang="en-US" altLang="zh-CN" sz="2400" dirty="0" smtClean="0">
              <a:solidFill>
                <a:srgbClr val="0000FF"/>
              </a:solidFill>
              <a:latin typeface="+mn-ea"/>
              <a:ea typeface="+mn-ea"/>
            </a:endParaRPr>
          </a:p>
          <a:p>
            <a:pPr eaLnBrk="1" hangingPunct="1">
              <a:lnSpc>
                <a:spcPct val="150000"/>
              </a:lnSpc>
              <a:spcBef>
                <a:spcPct val="0"/>
              </a:spcBef>
              <a:buClrTx/>
              <a:buFont typeface="Wingdings" panose="05000000000000000000" pitchFamily="2" charset="2"/>
              <a:buChar char="l"/>
              <a:defRPr/>
            </a:pPr>
            <a:r>
              <a:rPr lang="zh-CN" altLang="en-US" sz="2400" dirty="0" smtClean="0">
                <a:solidFill>
                  <a:srgbClr val="0000FF"/>
                </a:solidFill>
                <a:latin typeface="+mn-ea"/>
                <a:ea typeface="+mn-ea"/>
              </a:rPr>
              <a:t> 预防死锁</a:t>
            </a:r>
            <a:endParaRPr lang="en-US" altLang="zh-CN" sz="2400" dirty="0" smtClean="0">
              <a:solidFill>
                <a:srgbClr val="0000FF"/>
              </a:solidFill>
              <a:latin typeface="+mn-ea"/>
              <a:ea typeface="+mn-ea"/>
            </a:endParaRPr>
          </a:p>
          <a:p>
            <a:pPr eaLnBrk="1" hangingPunct="1">
              <a:lnSpc>
                <a:spcPct val="150000"/>
              </a:lnSpc>
              <a:spcBef>
                <a:spcPct val="0"/>
              </a:spcBef>
              <a:buClrTx/>
              <a:buFont typeface="Wingdings" panose="05000000000000000000" pitchFamily="2" charset="2"/>
              <a:buChar char="l"/>
              <a:defRPr/>
            </a:pPr>
            <a:r>
              <a:rPr lang="zh-CN" altLang="en-US" sz="2400" dirty="0" smtClean="0">
                <a:solidFill>
                  <a:srgbClr val="0000FF"/>
                </a:solidFill>
                <a:latin typeface="+mn-ea"/>
                <a:ea typeface="+mn-ea"/>
              </a:rPr>
              <a:t> 避免死锁</a:t>
            </a:r>
            <a:endParaRPr lang="en-US" altLang="zh-CN" sz="2400" dirty="0" smtClean="0">
              <a:solidFill>
                <a:srgbClr val="0000FF"/>
              </a:solidFill>
              <a:latin typeface="+mn-ea"/>
              <a:ea typeface="+mn-ea"/>
            </a:endParaRPr>
          </a:p>
          <a:p>
            <a:pPr eaLnBrk="1" hangingPunct="1">
              <a:lnSpc>
                <a:spcPct val="150000"/>
              </a:lnSpc>
              <a:spcBef>
                <a:spcPct val="0"/>
              </a:spcBef>
              <a:buClrTx/>
              <a:buFont typeface="Wingdings" panose="05000000000000000000" pitchFamily="2" charset="2"/>
              <a:buChar char="l"/>
              <a:defRPr/>
            </a:pPr>
            <a:r>
              <a:rPr lang="zh-CN" altLang="en-US" sz="2400" dirty="0" smtClean="0">
                <a:solidFill>
                  <a:srgbClr val="0000FF"/>
                </a:solidFill>
                <a:latin typeface="+mn-ea"/>
                <a:ea typeface="+mn-ea"/>
              </a:rPr>
              <a:t> 死锁的检测与解除</a:t>
            </a:r>
            <a:endParaRPr lang="en-US" altLang="zh-CN" sz="2400" dirty="0" smtClean="0">
              <a:solidFill>
                <a:srgbClr val="0000FF"/>
              </a:solidFill>
              <a:latin typeface="+mn-ea"/>
              <a:ea typeface="+mn-ea"/>
            </a:endParaRPr>
          </a:p>
          <a:p>
            <a:pPr eaLnBrk="1" hangingPunct="1">
              <a:spcBef>
                <a:spcPct val="0"/>
              </a:spcBef>
              <a:buClrTx/>
              <a:buFont typeface="Wingdings" panose="05000000000000000000" pitchFamily="2" charset="2"/>
              <a:buChar char="l"/>
              <a:defRPr/>
            </a:pPr>
            <a:endParaRPr lang="en-US" altLang="zh-CN" sz="2400" dirty="0" smtClean="0">
              <a:solidFill>
                <a:srgbClr val="0000FF"/>
              </a:solidFill>
              <a:latin typeface="+mn-ea"/>
              <a:ea typeface="+mn-ea"/>
            </a:endParaRPr>
          </a:p>
          <a:p>
            <a:pPr eaLnBrk="1" hangingPunct="1">
              <a:spcBef>
                <a:spcPct val="0"/>
              </a:spcBef>
              <a:buClrTx/>
              <a:buFont typeface="Wingdings" panose="05000000000000000000" pitchFamily="2" charset="2"/>
              <a:buChar char="l"/>
              <a:defRPr/>
            </a:pPr>
            <a:endParaRPr lang="zh-CN" altLang="en-US" sz="2400" dirty="0">
              <a:solidFill>
                <a:srgbClr val="0000FF"/>
              </a:solidFill>
              <a:latin typeface="+mn-ea"/>
              <a:ea typeface="+mn-ea"/>
            </a:endParaRPr>
          </a:p>
        </p:txBody>
      </p:sp>
      <p:sp>
        <p:nvSpPr>
          <p:cNvPr id="6" name="Rectangle 2"/>
          <p:cNvSpPr>
            <a:spLocks noChangeArrowheads="1"/>
          </p:cNvSpPr>
          <p:nvPr/>
        </p:nvSpPr>
        <p:spPr bwMode="auto">
          <a:xfrm>
            <a:off x="2555875" y="73024"/>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Tree>
  </p:cSld>
  <p:clrMapOvr>
    <a:masterClrMapping/>
  </p:clrMapOvr>
  <p:transition>
    <p:fade/>
  </p:transition>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250826" y="765175"/>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3.7.1 </a:t>
            </a:r>
            <a:r>
              <a:rPr lang="zh-CN" altLang="en-US" sz="3200" dirty="0" smtClean="0">
                <a:solidFill>
                  <a:srgbClr val="0000FF"/>
                </a:solidFill>
                <a:latin typeface="+mn-ea"/>
                <a:ea typeface="+mn-ea"/>
              </a:rPr>
              <a:t>死锁的基本概念</a:t>
            </a:r>
            <a:endParaRPr lang="zh-CN" altLang="en-US" sz="3200" dirty="0">
              <a:solidFill>
                <a:srgbClr val="0000FF"/>
              </a:solidFill>
              <a:latin typeface="+mn-ea"/>
              <a:ea typeface="+mn-ea"/>
            </a:endParaRPr>
          </a:p>
        </p:txBody>
      </p:sp>
      <p:graphicFrame>
        <p:nvGraphicFramePr>
          <p:cNvPr id="91145" name="Object 9"/>
          <p:cNvGraphicFramePr>
            <a:graphicFrameLocks noChangeAspect="1"/>
          </p:cNvGraphicFramePr>
          <p:nvPr/>
        </p:nvGraphicFramePr>
        <p:xfrm>
          <a:off x="323529" y="2276476"/>
          <a:ext cx="7921625" cy="2366963"/>
        </p:xfrm>
        <a:graphic>
          <a:graphicData uri="http://schemas.openxmlformats.org/presentationml/2006/ole">
            <mc:AlternateContent xmlns:mc="http://schemas.openxmlformats.org/markup-compatibility/2006">
              <mc:Choice xmlns:v="urn:schemas-microsoft-com:vml" Requires="v">
                <p:oleObj spid="_x0000_s264268" name="" r:id="rId1" imgW="3251200" imgH="982345" progId="Visio.Drawing.11">
                  <p:embed/>
                </p:oleObj>
              </mc:Choice>
              <mc:Fallback>
                <p:oleObj name="" r:id="rId1" imgW="3251200" imgH="982345" progId="Visio.Drawing.11">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2276476"/>
                        <a:ext cx="7921625" cy="236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ChangeArrowheads="1"/>
          </p:cNvSpPr>
          <p:nvPr/>
        </p:nvSpPr>
        <p:spPr bwMode="auto">
          <a:xfrm>
            <a:off x="2555875" y="73024"/>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
        <p:nvSpPr>
          <p:cNvPr id="7" name="Rectangle 3"/>
          <p:cNvSpPr>
            <a:spLocks noChangeArrowheads="1"/>
          </p:cNvSpPr>
          <p:nvPr/>
        </p:nvSpPr>
        <p:spPr bwMode="auto">
          <a:xfrm>
            <a:off x="396431" y="1506529"/>
            <a:ext cx="4391595"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1.</a:t>
            </a:r>
            <a:r>
              <a:rPr kumimoji="1" lang="zh-CN" altLang="en-US" sz="2800" dirty="0" smtClean="0">
                <a:solidFill>
                  <a:srgbClr val="C00000"/>
                </a:solidFill>
                <a:latin typeface="+mn-ea"/>
                <a:ea typeface="+mn-ea"/>
                <a:sym typeface="Wingdings 2" panose="05020102010507070707" pitchFamily="18" charset="2"/>
              </a:rPr>
              <a:t>死锁的概念：</a:t>
            </a:r>
            <a:endParaRPr kumimoji="1" lang="zh-CN" altLang="en-US" sz="2800" dirty="0">
              <a:solidFill>
                <a:srgbClr val="C00000"/>
              </a:solidFill>
              <a:latin typeface="+mn-ea"/>
              <a:ea typeface="+mn-ea"/>
            </a:endParaRPr>
          </a:p>
        </p:txBody>
      </p:sp>
      <p:sp>
        <p:nvSpPr>
          <p:cNvPr id="8" name="TextBox 7"/>
          <p:cNvSpPr txBox="1"/>
          <p:nvPr/>
        </p:nvSpPr>
        <p:spPr>
          <a:xfrm>
            <a:off x="611560" y="2060849"/>
            <a:ext cx="4896544" cy="461665"/>
          </a:xfrm>
          <a:prstGeom prst="rect">
            <a:avLst/>
          </a:prstGeom>
          <a:noFill/>
        </p:spPr>
        <p:txBody>
          <a:bodyPr wrap="square" rtlCol="0">
            <a:spAutoFit/>
          </a:bodyPr>
          <a:lstStyle/>
          <a:p>
            <a:r>
              <a:rPr lang="zh-CN" altLang="en-US" sz="2400" dirty="0" smtClean="0"/>
              <a:t>例</a:t>
            </a:r>
            <a:r>
              <a:rPr lang="en-US" altLang="zh-CN" sz="2400" dirty="0" smtClean="0"/>
              <a:t>1</a:t>
            </a:r>
            <a:r>
              <a:rPr lang="zh-CN" altLang="en-US" sz="2400" dirty="0" smtClean="0"/>
              <a:t>：两辆车过单车道的僵局</a:t>
            </a:r>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1145"/>
                                        </p:tgtEl>
                                        <p:attrNameLst>
                                          <p:attrName>style.visibility</p:attrName>
                                        </p:attrNameLst>
                                      </p:cBhvr>
                                      <p:to>
                                        <p:strVal val="visible"/>
                                      </p:to>
                                    </p:set>
                                    <p:animEffect transition="in" filter="box(in)">
                                      <p:cBhvr>
                                        <p:cTn id="12" dur="500"/>
                                        <p:tgtEl>
                                          <p:spTgt spid="91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8493125" y="6510337"/>
            <a:ext cx="376238" cy="707886"/>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b="0">
                <a:solidFill>
                  <a:schemeClr val="tx2"/>
                </a:solidFill>
                <a:latin typeface="Times New Roman" panose="02020603050405020304" pitchFamily="18" charset="0"/>
              </a:rPr>
              <a:t>20</a:t>
            </a:r>
            <a:endParaRPr lang="en-US" altLang="zh-CN" b="0">
              <a:solidFill>
                <a:schemeClr val="tx2"/>
              </a:solidFill>
              <a:latin typeface="Times New Roman" panose="02020603050405020304" pitchFamily="18" charset="0"/>
            </a:endParaRPr>
          </a:p>
        </p:txBody>
      </p:sp>
      <p:sp>
        <p:nvSpPr>
          <p:cNvPr id="243715" name="Rectangle 3"/>
          <p:cNvSpPr>
            <a:spLocks noChangeArrowheads="1"/>
          </p:cNvSpPr>
          <p:nvPr/>
        </p:nvSpPr>
        <p:spPr bwMode="auto">
          <a:xfrm>
            <a:off x="250826" y="1514476"/>
            <a:ext cx="2881313" cy="523220"/>
          </a:xfrm>
          <a:prstGeom prst="rect">
            <a:avLst/>
          </a:prstGeom>
          <a:noFill/>
          <a:ln w="9525">
            <a:noFill/>
            <a:miter lim="800000"/>
          </a:ln>
        </p:spPr>
        <p:txBody>
          <a:bodyPr>
            <a:spAutoFit/>
          </a:bodyPr>
          <a:lstStyle/>
          <a:p>
            <a:pPr marL="533400" indent="-533400">
              <a:spcBef>
                <a:spcPts val="500"/>
              </a:spcBef>
              <a:spcAft>
                <a:spcPts val="500"/>
              </a:spcAft>
              <a:buFont typeface="Wingdings" panose="05000000000000000000" pitchFamily="2" charset="2"/>
              <a:buNone/>
              <a:defRPr/>
            </a:pPr>
            <a:r>
              <a:rPr lang="en-US" altLang="zh-CN" sz="2800">
                <a:solidFill>
                  <a:srgbClr val="A50021"/>
                </a:solidFill>
                <a:effectLst>
                  <a:outerShdw blurRad="38100" dist="38100" dir="2700000" algn="tl">
                    <a:srgbClr val="C0C0C0"/>
                  </a:outerShdw>
                </a:effectLst>
                <a:latin typeface="Times New Roman" panose="02020603050405020304" pitchFamily="18" charset="0"/>
              </a:rPr>
              <a:t>1</a:t>
            </a:r>
            <a:r>
              <a:rPr lang="zh-CN" altLang="en-US" sz="2800">
                <a:solidFill>
                  <a:srgbClr val="A50021"/>
                </a:solidFill>
                <a:effectLst>
                  <a:outerShdw blurRad="38100" dist="38100" dir="2700000" algn="tl">
                    <a:srgbClr val="C0C0C0"/>
                  </a:outerShdw>
                </a:effectLst>
                <a:latin typeface="Times New Roman" panose="02020603050405020304" pitchFamily="18" charset="0"/>
              </a:rPr>
              <a:t>、进程的组成</a:t>
            </a:r>
            <a:endParaRPr lang="zh-CN" altLang="en-US" sz="2800">
              <a:solidFill>
                <a:srgbClr val="A50021"/>
              </a:solidFill>
              <a:effectLst>
                <a:outerShdw blurRad="38100" dist="38100" dir="2700000" algn="tl">
                  <a:srgbClr val="C0C0C0"/>
                </a:outerShdw>
              </a:effectLst>
              <a:latin typeface="Times New Roman" panose="02020603050405020304" pitchFamily="18" charset="0"/>
            </a:endParaRPr>
          </a:p>
        </p:txBody>
      </p:sp>
      <p:sp>
        <p:nvSpPr>
          <p:cNvPr id="29700" name="Text Box 5"/>
          <p:cNvSpPr txBox="1">
            <a:spLocks noChangeArrowheads="1"/>
          </p:cNvSpPr>
          <p:nvPr/>
        </p:nvSpPr>
        <p:spPr bwMode="auto">
          <a:xfrm>
            <a:off x="466725" y="2205039"/>
            <a:ext cx="1079500" cy="400110"/>
          </a:xfrm>
          <a:prstGeom prst="rect">
            <a:avLst/>
          </a:prstGeom>
          <a:solidFill>
            <a:schemeClr val="hlink"/>
          </a:solidFill>
          <a:ln w="9525">
            <a:solidFill>
              <a:schemeClr val="tx1"/>
            </a:solidFill>
            <a:miter lim="800000"/>
          </a:ln>
        </p:spPr>
        <p:txBody>
          <a:bodyPr>
            <a:spAutoFit/>
          </a:bodyPr>
          <a:lstStyle/>
          <a:p>
            <a:pPr algn="ctr"/>
            <a:r>
              <a:rPr kumimoji="1" lang="zh-CN" altLang="en-US"/>
              <a:t>程序</a:t>
            </a:r>
            <a:endParaRPr kumimoji="1" lang="en-US" altLang="zh-CN"/>
          </a:p>
        </p:txBody>
      </p:sp>
      <p:sp>
        <p:nvSpPr>
          <p:cNvPr id="29701" name="Text Box 6"/>
          <p:cNvSpPr txBox="1">
            <a:spLocks noChangeArrowheads="1"/>
          </p:cNvSpPr>
          <p:nvPr/>
        </p:nvSpPr>
        <p:spPr bwMode="auto">
          <a:xfrm>
            <a:off x="467544" y="2596841"/>
            <a:ext cx="1080120" cy="400110"/>
          </a:xfrm>
          <a:prstGeom prst="rect">
            <a:avLst/>
          </a:prstGeom>
          <a:solidFill>
            <a:srgbClr val="CCFFCC"/>
          </a:solidFill>
          <a:ln w="9525">
            <a:solidFill>
              <a:schemeClr val="tx1"/>
            </a:solidFill>
            <a:miter lim="800000"/>
          </a:ln>
        </p:spPr>
        <p:txBody>
          <a:bodyPr wrap="square">
            <a:spAutoFit/>
          </a:bodyPr>
          <a:lstStyle/>
          <a:p>
            <a:pPr algn="ctr"/>
            <a:r>
              <a:rPr kumimoji="1" lang="en-US" altLang="zh-CN" dirty="0" smtClean="0"/>
              <a:t>PCB</a:t>
            </a:r>
            <a:endParaRPr kumimoji="1" lang="en-US" altLang="zh-CN" dirty="0">
              <a:latin typeface="Times New Roman" panose="02020603050405020304" pitchFamily="18" charset="0"/>
            </a:endParaRPr>
          </a:p>
        </p:txBody>
      </p:sp>
      <p:sp>
        <p:nvSpPr>
          <p:cNvPr id="243719" name="Rectangle 8"/>
          <p:cNvSpPr>
            <a:spLocks noChangeArrowheads="1"/>
          </p:cNvSpPr>
          <p:nvPr/>
        </p:nvSpPr>
        <p:spPr bwMode="auto">
          <a:xfrm>
            <a:off x="3203577" y="1628775"/>
            <a:ext cx="5616575" cy="4358116"/>
          </a:xfrm>
          <a:prstGeom prst="rect">
            <a:avLst/>
          </a:prstGeom>
          <a:noFill/>
          <a:ln w="9525">
            <a:noFill/>
            <a:miter lim="800000"/>
          </a:ln>
        </p:spPr>
        <p:txBody>
          <a:bodyPr>
            <a:spAutoFit/>
          </a:bodyPr>
          <a:lstStyle/>
          <a:p>
            <a:pPr marL="533400" indent="-533400">
              <a:lnSpc>
                <a:spcPct val="130000"/>
              </a:lnSpc>
              <a:spcBef>
                <a:spcPct val="30000"/>
              </a:spcBef>
              <a:buFont typeface="Wingdings" panose="05000000000000000000" pitchFamily="2" charset="2"/>
              <a:buNone/>
            </a:pPr>
            <a:r>
              <a:rPr lang="en-US" altLang="zh-CN" sz="2400" dirty="0">
                <a:solidFill>
                  <a:srgbClr val="000099"/>
                </a:solidFill>
                <a:latin typeface="Times New Roman" panose="02020603050405020304" pitchFamily="18" charset="0"/>
              </a:rPr>
              <a:t>①</a:t>
            </a:r>
            <a:r>
              <a:rPr lang="zh-CN" altLang="en-US" sz="2400" dirty="0">
                <a:solidFill>
                  <a:srgbClr val="000099"/>
                </a:solidFill>
                <a:latin typeface="Times New Roman" panose="02020603050405020304" pitchFamily="18" charset="0"/>
              </a:rPr>
              <a:t>程序、数据</a:t>
            </a:r>
            <a:endParaRPr lang="zh-CN" altLang="en-US" sz="2400" dirty="0">
              <a:solidFill>
                <a:srgbClr val="000099"/>
              </a:solidFill>
              <a:latin typeface="Times New Roman" panose="02020603050405020304" pitchFamily="18" charset="0"/>
            </a:endParaRPr>
          </a:p>
          <a:p>
            <a:pPr marL="533400" indent="-533400">
              <a:lnSpc>
                <a:spcPct val="130000"/>
              </a:lnSpc>
              <a:spcBef>
                <a:spcPct val="30000"/>
              </a:spcBef>
              <a:buFont typeface="Wingdings" panose="05000000000000000000" pitchFamily="2" charset="2"/>
              <a:buNone/>
            </a:pPr>
            <a:r>
              <a:rPr lang="zh-CN" altLang="en-US" sz="2400" b="0" dirty="0">
                <a:latin typeface="Times New Roman" panose="02020603050405020304" pitchFamily="18" charset="0"/>
              </a:rPr>
              <a:t>       </a:t>
            </a:r>
            <a:r>
              <a:rPr lang="zh-CN" altLang="en-US" sz="2200" dirty="0">
                <a:latin typeface="Times New Roman" panose="02020603050405020304" pitchFamily="18" charset="0"/>
              </a:rPr>
              <a:t>描述进程本身所应完成的功能</a:t>
            </a:r>
            <a:r>
              <a:rPr lang="en-US" altLang="zh-CN" sz="2200" dirty="0">
                <a:latin typeface="Times New Roman" panose="02020603050405020304" pitchFamily="18" charset="0"/>
              </a:rPr>
              <a:t>      </a:t>
            </a:r>
            <a:endParaRPr lang="en-US" altLang="zh-CN" sz="2200" dirty="0">
              <a:latin typeface="Times New Roman" panose="02020603050405020304" pitchFamily="18" charset="0"/>
            </a:endParaRPr>
          </a:p>
          <a:p>
            <a:pPr marL="533400" indent="-533400">
              <a:lnSpc>
                <a:spcPct val="130000"/>
              </a:lnSpc>
              <a:spcBef>
                <a:spcPct val="30000"/>
              </a:spcBef>
              <a:buFont typeface="Wingdings" panose="05000000000000000000" pitchFamily="2" charset="2"/>
              <a:buNone/>
            </a:pPr>
            <a:r>
              <a:rPr lang="zh-CN" altLang="en-US" sz="2400" dirty="0">
                <a:solidFill>
                  <a:srgbClr val="000099"/>
                </a:solidFill>
                <a:latin typeface="Times New Roman" panose="02020603050405020304" pitchFamily="18" charset="0"/>
              </a:rPr>
              <a:t>② </a:t>
            </a:r>
            <a:r>
              <a:rPr lang="zh-CN" altLang="en-US" sz="2400" dirty="0" smtClean="0">
                <a:solidFill>
                  <a:srgbClr val="000099"/>
                </a:solidFill>
                <a:latin typeface="Times New Roman" panose="02020603050405020304" pitchFamily="18" charset="0"/>
              </a:rPr>
              <a:t>栈</a:t>
            </a:r>
            <a:endParaRPr lang="en-US" altLang="zh-CN" sz="2400" dirty="0" smtClean="0">
              <a:solidFill>
                <a:srgbClr val="000099"/>
              </a:solidFill>
              <a:latin typeface="Times New Roman" panose="02020603050405020304" pitchFamily="18" charset="0"/>
            </a:endParaRPr>
          </a:p>
          <a:p>
            <a:pPr marL="533400" indent="-533400">
              <a:lnSpc>
                <a:spcPct val="130000"/>
              </a:lnSpc>
              <a:spcBef>
                <a:spcPct val="30000"/>
              </a:spcBef>
              <a:buFont typeface="Wingdings" panose="05000000000000000000" pitchFamily="2" charset="2"/>
              <a:buNone/>
            </a:pPr>
            <a:r>
              <a:rPr lang="en-US" altLang="zh-CN" sz="2400" dirty="0">
                <a:solidFill>
                  <a:srgbClr val="000099"/>
                </a:solidFill>
                <a:latin typeface="Times New Roman" panose="02020603050405020304" pitchFamily="18" charset="0"/>
              </a:rPr>
              <a:t> </a:t>
            </a:r>
            <a:r>
              <a:rPr lang="en-US" altLang="zh-CN" sz="2400" dirty="0" smtClean="0">
                <a:solidFill>
                  <a:srgbClr val="000099"/>
                </a:solidFill>
                <a:latin typeface="Times New Roman" panose="02020603050405020304" pitchFamily="18" charset="0"/>
              </a:rPr>
              <a:t>      </a:t>
            </a:r>
            <a:r>
              <a:rPr lang="zh-CN" altLang="en-US" sz="2200" dirty="0">
                <a:latin typeface="Times New Roman" panose="02020603050405020304" pitchFamily="18" charset="0"/>
              </a:rPr>
              <a:t>过程调用相关信息</a:t>
            </a:r>
            <a:r>
              <a:rPr lang="zh-CN" altLang="en-US" sz="2200" dirty="0" smtClean="0">
                <a:latin typeface="Times New Roman" panose="02020603050405020304" pitchFamily="18" charset="0"/>
              </a:rPr>
              <a:t>：返址、参数传递、局部变量等</a:t>
            </a:r>
            <a:endParaRPr lang="en-US" altLang="zh-CN" sz="2200" dirty="0">
              <a:latin typeface="Times New Roman" panose="02020603050405020304" pitchFamily="18" charset="0"/>
            </a:endParaRPr>
          </a:p>
          <a:p>
            <a:pPr marL="533400" indent="-533400">
              <a:lnSpc>
                <a:spcPct val="130000"/>
              </a:lnSpc>
              <a:spcBef>
                <a:spcPct val="30000"/>
              </a:spcBef>
              <a:buFont typeface="Wingdings" panose="05000000000000000000" pitchFamily="2" charset="2"/>
              <a:buNone/>
            </a:pPr>
            <a:r>
              <a:rPr lang="en-US" altLang="zh-CN" sz="2400" dirty="0" smtClean="0">
                <a:solidFill>
                  <a:srgbClr val="000099"/>
                </a:solidFill>
                <a:latin typeface="Times New Roman" panose="02020603050405020304" pitchFamily="18" charset="0"/>
              </a:rPr>
              <a:t>③ PCB</a:t>
            </a:r>
            <a:endParaRPr lang="en-US" altLang="zh-CN" sz="2400" dirty="0">
              <a:solidFill>
                <a:srgbClr val="000099"/>
              </a:solidFill>
              <a:latin typeface="Times New Roman" panose="02020603050405020304" pitchFamily="18" charset="0"/>
            </a:endParaRPr>
          </a:p>
          <a:p>
            <a:pPr marL="533400" indent="-533400">
              <a:lnSpc>
                <a:spcPct val="130000"/>
              </a:lnSpc>
              <a:spcBef>
                <a:spcPct val="30000"/>
              </a:spcBef>
              <a:buFont typeface="Wingdings" panose="05000000000000000000" pitchFamily="2" charset="2"/>
              <a:buNone/>
            </a:pPr>
            <a:r>
              <a:rPr lang="zh-CN" altLang="en-US" sz="2200" dirty="0" smtClean="0">
                <a:latin typeface="Times New Roman" panose="02020603050405020304" pitchFamily="18" charset="0"/>
              </a:rPr>
              <a:t>        记录</a:t>
            </a:r>
            <a:r>
              <a:rPr lang="zh-CN" altLang="zh-CN" sz="2200" dirty="0">
                <a:latin typeface="Times New Roman" panose="02020603050405020304" pitchFamily="18" charset="0"/>
              </a:rPr>
              <a:t>进程的动态特征，该进程与其他进程</a:t>
            </a:r>
            <a:r>
              <a:rPr lang="zh-CN" altLang="zh-CN" sz="2200" dirty="0" smtClean="0">
                <a:latin typeface="Times New Roman" panose="02020603050405020304" pitchFamily="18" charset="0"/>
              </a:rPr>
              <a:t>和系统</a:t>
            </a:r>
            <a:r>
              <a:rPr lang="zh-CN" altLang="zh-CN" sz="2200" dirty="0">
                <a:latin typeface="Times New Roman" panose="02020603050405020304" pitchFamily="18" charset="0"/>
              </a:rPr>
              <a:t>资源的关系</a:t>
            </a:r>
            <a:r>
              <a:rPr lang="zh-CN" altLang="zh-CN" sz="2200" b="0" dirty="0">
                <a:latin typeface="Times New Roman" panose="02020603050405020304" pitchFamily="18" charset="0"/>
              </a:rPr>
              <a:t>。</a:t>
            </a:r>
            <a:endParaRPr lang="zh-CN" altLang="en-US" sz="2200" b="0" dirty="0">
              <a:latin typeface="Times New Roman" panose="02020603050405020304" pitchFamily="18" charset="0"/>
            </a:endParaRPr>
          </a:p>
        </p:txBody>
      </p:sp>
      <p:sp>
        <p:nvSpPr>
          <p:cNvPr id="23558" name="Rectangle 2"/>
          <p:cNvSpPr txBox="1">
            <a:spLocks noChangeArrowheads="1"/>
          </p:cNvSpPr>
          <p:nvPr/>
        </p:nvSpPr>
        <p:spPr bwMode="auto">
          <a:xfrm>
            <a:off x="3275857" y="44624"/>
            <a:ext cx="3456384" cy="7207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3.2 </a:t>
            </a:r>
            <a:r>
              <a:rPr lang="zh-CN" altLang="en-US" sz="4000" dirty="0" smtClean="0">
                <a:solidFill>
                  <a:srgbClr val="FF0000"/>
                </a:solidFill>
              </a:rPr>
              <a:t>进程概念</a:t>
            </a:r>
            <a:endParaRPr lang="zh-CN" altLang="en-US" sz="4000" dirty="0">
              <a:solidFill>
                <a:srgbClr val="FF0000"/>
              </a:solidFill>
            </a:endParaRPr>
          </a:p>
        </p:txBody>
      </p:sp>
      <p:sp>
        <p:nvSpPr>
          <p:cNvPr id="11" name="Rectangle 34"/>
          <p:cNvSpPr>
            <a:spLocks noChangeArrowheads="1"/>
          </p:cNvSpPr>
          <p:nvPr/>
        </p:nvSpPr>
        <p:spPr bwMode="auto">
          <a:xfrm>
            <a:off x="323850" y="825501"/>
            <a:ext cx="8064500" cy="584775"/>
          </a:xfrm>
          <a:prstGeom prst="rect">
            <a:avLst/>
          </a:prstGeom>
          <a:noFill/>
          <a:ln>
            <a:noFill/>
          </a:ln>
          <a:effectLst/>
        </p:spPr>
        <p:txBody>
          <a:bodyPr>
            <a:spAutoFit/>
          </a:bodyPr>
          <a:lstStyle/>
          <a:p>
            <a:pPr eaLnBrk="1" hangingPunct="1">
              <a:spcBef>
                <a:spcPct val="0"/>
              </a:spcBef>
              <a:defRPr/>
            </a:pPr>
            <a:r>
              <a:rPr kumimoji="1" lang="en-US" altLang="zh-CN" sz="3200" dirty="0" smtClean="0">
                <a:solidFill>
                  <a:srgbClr val="0000FF"/>
                </a:solidFill>
              </a:rPr>
              <a:t>3.2.4 </a:t>
            </a: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 </a:t>
            </a:r>
            <a:r>
              <a:rPr kumimoji="1" lang="zh-CN" altLang="en-US"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进程控制块</a:t>
            </a:r>
            <a:r>
              <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PCB</a:t>
            </a:r>
            <a:r>
              <a:rPr lang="en-US" altLang="zh-CN" sz="3200" dirty="0">
                <a:latin typeface="Times New Roman" panose="02020603050405020304" pitchFamily="18" charset="0"/>
              </a:rPr>
              <a:t> </a:t>
            </a:r>
            <a:r>
              <a:rPr lang="en-US" altLang="zh-CN" sz="2800" dirty="0">
                <a:latin typeface="Times New Roman" panose="02020603050405020304" pitchFamily="18" charset="0"/>
              </a:rPr>
              <a:t>(process control block)</a:t>
            </a:r>
            <a:endParaRPr kumimoji="1" lang="en-US" altLang="zh-CN" sz="28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29705" name="Text Box 5"/>
          <p:cNvSpPr txBox="1">
            <a:spLocks noChangeArrowheads="1"/>
          </p:cNvSpPr>
          <p:nvPr/>
        </p:nvSpPr>
        <p:spPr bwMode="auto">
          <a:xfrm>
            <a:off x="1547813" y="2205039"/>
            <a:ext cx="1079500" cy="400110"/>
          </a:xfrm>
          <a:prstGeom prst="rect">
            <a:avLst/>
          </a:prstGeom>
          <a:solidFill>
            <a:srgbClr val="FFFF99"/>
          </a:solidFill>
          <a:ln w="9525">
            <a:solidFill>
              <a:schemeClr val="tx1"/>
            </a:solidFill>
            <a:miter lim="800000"/>
          </a:ln>
        </p:spPr>
        <p:txBody>
          <a:bodyPr>
            <a:spAutoFit/>
          </a:bodyPr>
          <a:lstStyle/>
          <a:p>
            <a:pPr algn="ctr"/>
            <a:r>
              <a:rPr kumimoji="1" lang="zh-CN" altLang="en-US"/>
              <a:t>数据</a:t>
            </a:r>
            <a:endParaRPr kumimoji="1" lang="en-US" altLang="zh-CN"/>
          </a:p>
        </p:txBody>
      </p:sp>
      <p:sp>
        <p:nvSpPr>
          <p:cNvPr id="10" name="Text Box 6"/>
          <p:cNvSpPr txBox="1">
            <a:spLocks noChangeArrowheads="1"/>
          </p:cNvSpPr>
          <p:nvPr/>
        </p:nvSpPr>
        <p:spPr bwMode="auto">
          <a:xfrm>
            <a:off x="1547664" y="2596841"/>
            <a:ext cx="1080120" cy="400110"/>
          </a:xfrm>
          <a:prstGeom prst="rect">
            <a:avLst/>
          </a:prstGeom>
          <a:solidFill>
            <a:srgbClr val="CCFFCC"/>
          </a:solidFill>
          <a:ln w="9525">
            <a:solidFill>
              <a:schemeClr val="tx1"/>
            </a:solidFill>
            <a:miter lim="800000"/>
          </a:ln>
        </p:spPr>
        <p:txBody>
          <a:bodyPr wrap="square">
            <a:spAutoFit/>
          </a:bodyPr>
          <a:lstStyle/>
          <a:p>
            <a:pPr algn="ctr"/>
            <a:r>
              <a:rPr kumimoji="1" lang="zh-CN" altLang="en-US" dirty="0" smtClean="0">
                <a:latin typeface="Times New Roman" panose="02020603050405020304" pitchFamily="18" charset="0"/>
              </a:rPr>
              <a:t>栈</a:t>
            </a:r>
            <a:endParaRPr kumimoji="1" lang="en-US" altLang="zh-CN"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3719">
                                            <p:txEl>
                                              <p:pRg st="0" end="0"/>
                                            </p:txEl>
                                          </p:spTgt>
                                        </p:tgtEl>
                                        <p:attrNameLst>
                                          <p:attrName>style.visibility</p:attrName>
                                        </p:attrNameLst>
                                      </p:cBhvr>
                                      <p:to>
                                        <p:strVal val="visible"/>
                                      </p:to>
                                    </p:set>
                                    <p:animEffect transition="in" filter="box(in)">
                                      <p:cBhvr>
                                        <p:cTn id="7" dur="500"/>
                                        <p:tgtEl>
                                          <p:spTgt spid="24371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43719">
                                            <p:txEl>
                                              <p:pRg st="1" end="1"/>
                                            </p:txEl>
                                          </p:spTgt>
                                        </p:tgtEl>
                                        <p:attrNameLst>
                                          <p:attrName>style.visibility</p:attrName>
                                        </p:attrNameLst>
                                      </p:cBhvr>
                                      <p:to>
                                        <p:strVal val="visible"/>
                                      </p:to>
                                    </p:set>
                                    <p:animEffect transition="in" filter="box(in)">
                                      <p:cBhvr>
                                        <p:cTn id="10" dur="500"/>
                                        <p:tgtEl>
                                          <p:spTgt spid="2437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43719">
                                            <p:txEl>
                                              <p:pRg st="2" end="2"/>
                                            </p:txEl>
                                          </p:spTgt>
                                        </p:tgtEl>
                                        <p:attrNameLst>
                                          <p:attrName>style.visibility</p:attrName>
                                        </p:attrNameLst>
                                      </p:cBhvr>
                                      <p:to>
                                        <p:strVal val="visible"/>
                                      </p:to>
                                    </p:set>
                                    <p:animEffect transition="in" filter="box(in)">
                                      <p:cBhvr>
                                        <p:cTn id="15" dur="500"/>
                                        <p:tgtEl>
                                          <p:spTgt spid="243719">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43719">
                                            <p:txEl>
                                              <p:pRg st="3" end="3"/>
                                            </p:txEl>
                                          </p:spTgt>
                                        </p:tgtEl>
                                        <p:attrNameLst>
                                          <p:attrName>style.visibility</p:attrName>
                                        </p:attrNameLst>
                                      </p:cBhvr>
                                      <p:to>
                                        <p:strVal val="visible"/>
                                      </p:to>
                                    </p:set>
                                    <p:animEffect transition="in" filter="box(in)">
                                      <p:cBhvr>
                                        <p:cTn id="18" dur="500"/>
                                        <p:tgtEl>
                                          <p:spTgt spid="24371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43719">
                                            <p:txEl>
                                              <p:pRg st="4" end="4"/>
                                            </p:txEl>
                                          </p:spTgt>
                                        </p:tgtEl>
                                        <p:attrNameLst>
                                          <p:attrName>style.visibility</p:attrName>
                                        </p:attrNameLst>
                                      </p:cBhvr>
                                      <p:to>
                                        <p:strVal val="visible"/>
                                      </p:to>
                                    </p:set>
                                    <p:animEffect transition="in" filter="box(in)">
                                      <p:cBhvr>
                                        <p:cTn id="23" dur="500"/>
                                        <p:tgtEl>
                                          <p:spTgt spid="243719">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243719">
                                            <p:txEl>
                                              <p:pRg st="5" end="5"/>
                                            </p:txEl>
                                          </p:spTgt>
                                        </p:tgtEl>
                                        <p:attrNameLst>
                                          <p:attrName>style.visibility</p:attrName>
                                        </p:attrNameLst>
                                      </p:cBhvr>
                                      <p:to>
                                        <p:strVal val="visible"/>
                                      </p:to>
                                    </p:set>
                                    <p:animEffect transition="in" filter="box(in)">
                                      <p:cBhvr>
                                        <p:cTn id="26" dur="500"/>
                                        <p:tgtEl>
                                          <p:spTgt spid="2437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467544" y="2026148"/>
            <a:ext cx="8280920" cy="826788"/>
          </a:xfrm>
          <a:prstGeom prst="rect">
            <a:avLst/>
          </a:prstGeom>
          <a:noFill/>
          <a:ln w="9525">
            <a:noFill/>
            <a:miter lim="800000"/>
          </a:ln>
        </p:spPr>
        <p:txBody>
          <a:bodyPr wrap="square" lIns="87273" tIns="43636" rIns="87273" bIns="43636">
            <a:spAutoFit/>
          </a:bodyPr>
          <a:lstStyle/>
          <a:p>
            <a:pPr marL="814705" indent="-814705" defTabSz="873125" eaLnBrk="1" hangingPunct="1">
              <a:spcBef>
                <a:spcPct val="50000"/>
              </a:spcBef>
              <a:buClrTx/>
            </a:pPr>
            <a:r>
              <a:rPr kumimoji="1" lang="zh-CN" altLang="en-US" sz="2400" dirty="0">
                <a:solidFill>
                  <a:srgbClr val="FF0000"/>
                </a:solidFill>
                <a:latin typeface="Times New Roman" panose="02020603050405020304" pitchFamily="18" charset="0"/>
              </a:rPr>
              <a:t>例</a:t>
            </a:r>
            <a:r>
              <a:rPr kumimoji="1" lang="en-US" altLang="zh-CN" sz="2400" dirty="0">
                <a:solidFill>
                  <a:srgbClr val="FF0000"/>
                </a:solidFill>
                <a:latin typeface="Times New Roman" panose="02020603050405020304" pitchFamily="18" charset="0"/>
              </a:rPr>
              <a:t>2.</a:t>
            </a:r>
            <a:r>
              <a:rPr kumimoji="1" lang="en-US" altLang="zh-CN" sz="2400" dirty="0">
                <a:solidFill>
                  <a:schemeClr val="tx1"/>
                </a:solidFill>
                <a:latin typeface="Times New Roman" panose="02020603050405020304" pitchFamily="18" charset="0"/>
              </a:rPr>
              <a:t>  </a:t>
            </a:r>
            <a:r>
              <a:rPr kumimoji="1" lang="zh-CN" altLang="en-US" sz="2400" dirty="0">
                <a:solidFill>
                  <a:schemeClr val="tx1"/>
                </a:solidFill>
                <a:latin typeface="Times New Roman" panose="02020603050405020304" pitchFamily="18" charset="0"/>
              </a:rPr>
              <a:t>竞争外部设备。设系统中有打印机、扫描仪各一台，进程</a:t>
            </a:r>
            <a:r>
              <a:rPr kumimoji="1" lang="en-US" altLang="zh-CN" sz="2400" dirty="0">
                <a:solidFill>
                  <a:schemeClr val="tx1"/>
                </a:solidFill>
                <a:latin typeface="Times New Roman" panose="02020603050405020304" pitchFamily="18" charset="0"/>
              </a:rPr>
              <a:t>A</a:t>
            </a:r>
            <a:r>
              <a:rPr kumimoji="1" lang="zh-CN" altLang="en-US" sz="2400" dirty="0">
                <a:solidFill>
                  <a:schemeClr val="tx1"/>
                </a:solidFill>
                <a:latin typeface="Times New Roman" panose="02020603050405020304" pitchFamily="18" charset="0"/>
              </a:rPr>
              <a:t>、</a:t>
            </a:r>
            <a:r>
              <a:rPr kumimoji="1" lang="en-US" altLang="zh-CN" sz="2400" dirty="0">
                <a:solidFill>
                  <a:schemeClr val="tx1"/>
                </a:solidFill>
                <a:latin typeface="Times New Roman" panose="02020603050405020304" pitchFamily="18" charset="0"/>
              </a:rPr>
              <a:t>B</a:t>
            </a:r>
            <a:r>
              <a:rPr kumimoji="1" lang="zh-CN" altLang="zh-CN" sz="2400" dirty="0">
                <a:solidFill>
                  <a:schemeClr val="tx1"/>
                </a:solidFill>
                <a:latin typeface="Times New Roman" panose="02020603050405020304" pitchFamily="18" charset="0"/>
              </a:rPr>
              <a:t>的申请如下</a:t>
            </a:r>
            <a:r>
              <a:rPr kumimoji="1" lang="zh-CN" altLang="en-US" sz="2400" dirty="0">
                <a:solidFill>
                  <a:schemeClr val="tx1"/>
                </a:solidFill>
                <a:latin typeface="Times New Roman" panose="02020603050405020304" pitchFamily="18" charset="0"/>
              </a:rPr>
              <a:t>：</a:t>
            </a:r>
            <a:endParaRPr kumimoji="1" lang="zh-CN" altLang="en-US" sz="2400" dirty="0">
              <a:solidFill>
                <a:schemeClr val="tx1"/>
              </a:solidFill>
              <a:latin typeface="Times New Roman" panose="02020603050405020304" pitchFamily="18" charset="0"/>
            </a:endParaRPr>
          </a:p>
        </p:txBody>
      </p:sp>
      <p:sp>
        <p:nvSpPr>
          <p:cNvPr id="237571" name="Rectangle 3"/>
          <p:cNvSpPr>
            <a:spLocks noChangeArrowheads="1"/>
          </p:cNvSpPr>
          <p:nvPr/>
        </p:nvSpPr>
        <p:spPr bwMode="auto">
          <a:xfrm>
            <a:off x="5195888" y="5050160"/>
            <a:ext cx="1295400" cy="685800"/>
          </a:xfrm>
          <a:prstGeom prst="rect">
            <a:avLst/>
          </a:prstGeom>
          <a:solidFill>
            <a:srgbClr val="FFFF00"/>
          </a:solidFill>
          <a:ln w="9525">
            <a:solidFill>
              <a:schemeClr val="tx1"/>
            </a:solidFill>
            <a:miter lim="800000"/>
          </a:ln>
        </p:spPr>
        <p:txBody>
          <a:bodyPr wrap="none" anchor="ctr"/>
          <a:lstStyle/>
          <a:p>
            <a:pPr algn="ctr" eaLnBrk="1" hangingPunct="1">
              <a:spcBef>
                <a:spcPct val="0"/>
              </a:spcBef>
              <a:buClrTx/>
            </a:pPr>
            <a:r>
              <a:rPr kumimoji="1" lang="zh-CN" altLang="en-US" sz="2800">
                <a:solidFill>
                  <a:srgbClr val="9900FF"/>
                </a:solidFill>
                <a:latin typeface="Times New Roman" panose="02020603050405020304" pitchFamily="18" charset="0"/>
              </a:rPr>
              <a:t>扫描仪</a:t>
            </a:r>
            <a:endParaRPr kumimoji="1" lang="zh-CN" altLang="en-US" sz="2800">
              <a:solidFill>
                <a:srgbClr val="9900FF"/>
              </a:solidFill>
              <a:latin typeface="Times New Roman" panose="02020603050405020304" pitchFamily="18" charset="0"/>
            </a:endParaRPr>
          </a:p>
        </p:txBody>
      </p:sp>
      <p:sp>
        <p:nvSpPr>
          <p:cNvPr id="237572" name="Oval 4"/>
          <p:cNvSpPr>
            <a:spLocks noChangeArrowheads="1"/>
          </p:cNvSpPr>
          <p:nvPr/>
        </p:nvSpPr>
        <p:spPr bwMode="auto">
          <a:xfrm>
            <a:off x="2376488" y="3068960"/>
            <a:ext cx="990600" cy="1066800"/>
          </a:xfrm>
          <a:prstGeom prst="ellipse">
            <a:avLst/>
          </a:prstGeom>
          <a:solidFill>
            <a:srgbClr val="00FF99"/>
          </a:solidFill>
          <a:ln w="9525">
            <a:solidFill>
              <a:srgbClr val="FF0000"/>
            </a:solidFill>
            <a:round/>
          </a:ln>
        </p:spPr>
        <p:txBody>
          <a:bodyPr wrap="none" anchor="ctr"/>
          <a:lstStyle/>
          <a:p>
            <a:pPr algn="ctr" eaLnBrk="1" hangingPunct="1">
              <a:spcBef>
                <a:spcPct val="0"/>
              </a:spcBef>
              <a:buClrTx/>
            </a:pPr>
            <a:r>
              <a:rPr kumimoji="1" lang="zh-CN" altLang="en-US" sz="2400">
                <a:solidFill>
                  <a:srgbClr val="0000FF"/>
                </a:solidFill>
                <a:latin typeface="Times New Roman" panose="02020603050405020304" pitchFamily="18" charset="0"/>
              </a:rPr>
              <a:t>进程</a:t>
            </a:r>
            <a:endParaRPr kumimoji="1" lang="zh-CN" altLang="en-US" sz="2400">
              <a:solidFill>
                <a:srgbClr val="0000FF"/>
              </a:solidFill>
              <a:latin typeface="Times New Roman" panose="02020603050405020304" pitchFamily="18" charset="0"/>
            </a:endParaRPr>
          </a:p>
          <a:p>
            <a:pPr algn="ctr" eaLnBrk="1" hangingPunct="1">
              <a:spcBef>
                <a:spcPct val="0"/>
              </a:spcBef>
              <a:buClrTx/>
            </a:pPr>
            <a:r>
              <a:rPr kumimoji="1" lang="en-US" altLang="zh-CN" sz="2400">
                <a:solidFill>
                  <a:srgbClr val="0000FF"/>
                </a:solidFill>
                <a:latin typeface="Times New Roman" panose="02020603050405020304" pitchFamily="18" charset="0"/>
              </a:rPr>
              <a:t>A</a:t>
            </a:r>
            <a:endParaRPr kumimoji="1" lang="en-US" altLang="zh-CN" sz="2400">
              <a:solidFill>
                <a:srgbClr val="0000FF"/>
              </a:solidFill>
              <a:latin typeface="Times New Roman" panose="02020603050405020304" pitchFamily="18" charset="0"/>
            </a:endParaRPr>
          </a:p>
        </p:txBody>
      </p:sp>
      <p:sp>
        <p:nvSpPr>
          <p:cNvPr id="237573" name="Oval 5"/>
          <p:cNvSpPr>
            <a:spLocks noChangeArrowheads="1"/>
          </p:cNvSpPr>
          <p:nvPr/>
        </p:nvSpPr>
        <p:spPr bwMode="auto">
          <a:xfrm>
            <a:off x="5348288" y="3068960"/>
            <a:ext cx="990600" cy="1066800"/>
          </a:xfrm>
          <a:prstGeom prst="ellipse">
            <a:avLst/>
          </a:prstGeom>
          <a:solidFill>
            <a:srgbClr val="00FF99"/>
          </a:solidFill>
          <a:ln w="9525">
            <a:solidFill>
              <a:srgbClr val="FF0000"/>
            </a:solidFill>
            <a:round/>
          </a:ln>
        </p:spPr>
        <p:txBody>
          <a:bodyPr wrap="none" anchor="ctr"/>
          <a:lstStyle/>
          <a:p>
            <a:pPr algn="ctr" eaLnBrk="1" hangingPunct="1">
              <a:spcBef>
                <a:spcPct val="0"/>
              </a:spcBef>
              <a:buClrTx/>
            </a:pPr>
            <a:r>
              <a:rPr kumimoji="1" lang="zh-CN" altLang="en-US" sz="2400">
                <a:solidFill>
                  <a:srgbClr val="0000FF"/>
                </a:solidFill>
                <a:latin typeface="Times New Roman" panose="02020603050405020304" pitchFamily="18" charset="0"/>
              </a:rPr>
              <a:t>进程</a:t>
            </a:r>
            <a:endParaRPr kumimoji="1" lang="zh-CN" altLang="en-US" sz="2400">
              <a:solidFill>
                <a:srgbClr val="0000FF"/>
              </a:solidFill>
              <a:latin typeface="Times New Roman" panose="02020603050405020304" pitchFamily="18" charset="0"/>
            </a:endParaRPr>
          </a:p>
          <a:p>
            <a:pPr algn="ctr" eaLnBrk="1" hangingPunct="1">
              <a:spcBef>
                <a:spcPct val="0"/>
              </a:spcBef>
              <a:buClrTx/>
            </a:pPr>
            <a:r>
              <a:rPr kumimoji="1" lang="en-US" altLang="zh-CN" sz="2400">
                <a:solidFill>
                  <a:srgbClr val="0000FF"/>
                </a:solidFill>
                <a:latin typeface="Times New Roman" panose="02020603050405020304" pitchFamily="18" charset="0"/>
              </a:rPr>
              <a:t>B</a:t>
            </a:r>
            <a:endParaRPr kumimoji="1" lang="en-US" altLang="zh-CN" sz="2400">
              <a:solidFill>
                <a:srgbClr val="0000FF"/>
              </a:solidFill>
              <a:latin typeface="Times New Roman" panose="02020603050405020304" pitchFamily="18" charset="0"/>
            </a:endParaRPr>
          </a:p>
        </p:txBody>
      </p:sp>
      <p:grpSp>
        <p:nvGrpSpPr>
          <p:cNvPr id="2" name="Group 6"/>
          <p:cNvGrpSpPr/>
          <p:nvPr/>
        </p:nvGrpSpPr>
        <p:grpSpPr bwMode="auto">
          <a:xfrm>
            <a:off x="2124075" y="4130997"/>
            <a:ext cx="685800" cy="914400"/>
            <a:chOff x="1632" y="2160"/>
            <a:chExt cx="384" cy="480"/>
          </a:xfrm>
        </p:grpSpPr>
        <p:sp>
          <p:nvSpPr>
            <p:cNvPr id="27678" name="Line 7"/>
            <p:cNvSpPr>
              <a:spLocks noChangeShapeType="1"/>
            </p:cNvSpPr>
            <p:nvPr/>
          </p:nvSpPr>
          <p:spPr bwMode="auto">
            <a:xfrm>
              <a:off x="2016" y="2160"/>
              <a:ext cx="0" cy="480"/>
            </a:xfrm>
            <a:prstGeom prst="line">
              <a:avLst/>
            </a:prstGeom>
            <a:noFill/>
            <a:ln w="28575">
              <a:solidFill>
                <a:srgbClr val="0000FF"/>
              </a:solidFill>
              <a:round/>
              <a:tailEnd type="triangle" w="med" len="med"/>
            </a:ln>
          </p:spPr>
          <p:txBody>
            <a:bodyPr wrap="none" anchor="ctr"/>
            <a:lstStyle/>
            <a:p>
              <a:endParaRPr lang="zh-CN" altLang="en-US"/>
            </a:p>
          </p:txBody>
        </p:sp>
        <p:sp>
          <p:nvSpPr>
            <p:cNvPr id="27679" name="Rectangle 8"/>
            <p:cNvSpPr>
              <a:spLocks noChangeArrowheads="1"/>
            </p:cNvSpPr>
            <p:nvPr/>
          </p:nvSpPr>
          <p:spPr bwMode="auto">
            <a:xfrm>
              <a:off x="1632" y="2304"/>
              <a:ext cx="288" cy="288"/>
            </a:xfrm>
            <a:prstGeom prst="rect">
              <a:avLst/>
            </a:prstGeom>
            <a:noFill/>
            <a:ln w="9525">
              <a:noFill/>
              <a:miter lim="800000"/>
            </a:ln>
          </p:spPr>
          <p:txBody>
            <a:bodyPr wrap="none" anchor="ctr"/>
            <a:lstStyle/>
            <a:p>
              <a:pPr algn="ctr" eaLnBrk="1" hangingPunct="1">
                <a:spcBef>
                  <a:spcPct val="0"/>
                </a:spcBef>
                <a:buClrTx/>
              </a:pPr>
              <a:r>
                <a:rPr kumimoji="1" lang="zh-CN" altLang="en-US" sz="2000" b="0">
                  <a:solidFill>
                    <a:schemeClr val="tx1"/>
                  </a:solidFill>
                  <a:latin typeface="Times New Roman" panose="02020603050405020304" pitchFamily="18" charset="0"/>
                  <a:ea typeface="隶书" panose="02010509060101010101" pitchFamily="49" charset="-122"/>
                </a:rPr>
                <a:t>占用</a:t>
              </a:r>
              <a:endParaRPr kumimoji="1" lang="zh-CN" altLang="en-US" sz="2400" b="0">
                <a:solidFill>
                  <a:schemeClr val="tx1"/>
                </a:solidFill>
                <a:latin typeface="Times New Roman" panose="02020603050405020304" pitchFamily="18" charset="0"/>
              </a:endParaRPr>
            </a:p>
          </p:txBody>
        </p:sp>
      </p:grpSp>
      <p:grpSp>
        <p:nvGrpSpPr>
          <p:cNvPr id="3" name="Group 9"/>
          <p:cNvGrpSpPr/>
          <p:nvPr/>
        </p:nvGrpSpPr>
        <p:grpSpPr bwMode="auto">
          <a:xfrm>
            <a:off x="5724525" y="4130997"/>
            <a:ext cx="457200" cy="914400"/>
            <a:chOff x="3792" y="2160"/>
            <a:chExt cx="288" cy="480"/>
          </a:xfrm>
        </p:grpSpPr>
        <p:sp>
          <p:nvSpPr>
            <p:cNvPr id="27676" name="Line 10"/>
            <p:cNvSpPr>
              <a:spLocks noChangeShapeType="1"/>
            </p:cNvSpPr>
            <p:nvPr/>
          </p:nvSpPr>
          <p:spPr bwMode="auto">
            <a:xfrm>
              <a:off x="3792" y="2160"/>
              <a:ext cx="0" cy="480"/>
            </a:xfrm>
            <a:prstGeom prst="line">
              <a:avLst/>
            </a:prstGeom>
            <a:noFill/>
            <a:ln w="28575">
              <a:solidFill>
                <a:srgbClr val="0000FF"/>
              </a:solidFill>
              <a:round/>
              <a:tailEnd type="triangle" w="med" len="med"/>
            </a:ln>
          </p:spPr>
          <p:txBody>
            <a:bodyPr wrap="none" anchor="ctr"/>
            <a:lstStyle/>
            <a:p>
              <a:endParaRPr lang="zh-CN" altLang="en-US"/>
            </a:p>
          </p:txBody>
        </p:sp>
        <p:sp>
          <p:nvSpPr>
            <p:cNvPr id="27677" name="Rectangle 11"/>
            <p:cNvSpPr>
              <a:spLocks noChangeArrowheads="1"/>
            </p:cNvSpPr>
            <p:nvPr/>
          </p:nvSpPr>
          <p:spPr bwMode="auto">
            <a:xfrm>
              <a:off x="3792" y="2304"/>
              <a:ext cx="288" cy="288"/>
            </a:xfrm>
            <a:prstGeom prst="rect">
              <a:avLst/>
            </a:prstGeom>
            <a:noFill/>
            <a:ln w="28575">
              <a:noFill/>
              <a:miter lim="800000"/>
            </a:ln>
          </p:spPr>
          <p:txBody>
            <a:bodyPr wrap="none" anchor="ctr"/>
            <a:lstStyle/>
            <a:p>
              <a:pPr algn="ctr" eaLnBrk="1" hangingPunct="1">
                <a:spcBef>
                  <a:spcPct val="0"/>
                </a:spcBef>
                <a:buClrTx/>
              </a:pPr>
              <a:r>
                <a:rPr kumimoji="1" lang="zh-CN" altLang="en-US" sz="2000" b="0">
                  <a:solidFill>
                    <a:schemeClr val="tx1"/>
                  </a:solidFill>
                  <a:latin typeface="Times New Roman" panose="02020603050405020304" pitchFamily="18" charset="0"/>
                  <a:ea typeface="隶书" panose="02010509060101010101" pitchFamily="49" charset="-122"/>
                </a:rPr>
                <a:t>占用</a:t>
              </a:r>
              <a:endParaRPr kumimoji="1" lang="zh-CN" altLang="en-US" sz="2400" b="0">
                <a:solidFill>
                  <a:schemeClr val="tx1"/>
                </a:solidFill>
                <a:latin typeface="Times New Roman" panose="02020603050405020304" pitchFamily="18" charset="0"/>
              </a:endParaRPr>
            </a:p>
          </p:txBody>
        </p:sp>
      </p:grpSp>
      <p:grpSp>
        <p:nvGrpSpPr>
          <p:cNvPr id="4" name="Group 12"/>
          <p:cNvGrpSpPr/>
          <p:nvPr/>
        </p:nvGrpSpPr>
        <p:grpSpPr bwMode="auto">
          <a:xfrm>
            <a:off x="2987675" y="4130997"/>
            <a:ext cx="2209800" cy="1219200"/>
            <a:chOff x="2112" y="2064"/>
            <a:chExt cx="1296" cy="720"/>
          </a:xfrm>
        </p:grpSpPr>
        <p:sp>
          <p:nvSpPr>
            <p:cNvPr id="27674" name="Line 13"/>
            <p:cNvSpPr>
              <a:spLocks noChangeShapeType="1"/>
            </p:cNvSpPr>
            <p:nvPr/>
          </p:nvSpPr>
          <p:spPr bwMode="auto">
            <a:xfrm>
              <a:off x="2160" y="2064"/>
              <a:ext cx="1248" cy="720"/>
            </a:xfrm>
            <a:prstGeom prst="line">
              <a:avLst/>
            </a:prstGeom>
            <a:noFill/>
            <a:ln w="28575">
              <a:solidFill>
                <a:srgbClr val="9900FF"/>
              </a:solidFill>
              <a:round/>
              <a:tailEnd type="triangle" w="med" len="med"/>
            </a:ln>
          </p:spPr>
          <p:txBody>
            <a:bodyPr wrap="none" anchor="ctr"/>
            <a:lstStyle/>
            <a:p>
              <a:endParaRPr lang="zh-CN" altLang="en-US"/>
            </a:p>
          </p:txBody>
        </p:sp>
        <p:sp>
          <p:nvSpPr>
            <p:cNvPr id="27675" name="Rectangle 14"/>
            <p:cNvSpPr>
              <a:spLocks noChangeArrowheads="1"/>
            </p:cNvSpPr>
            <p:nvPr/>
          </p:nvSpPr>
          <p:spPr bwMode="auto">
            <a:xfrm>
              <a:off x="2112" y="2112"/>
              <a:ext cx="288" cy="288"/>
            </a:xfrm>
            <a:prstGeom prst="rect">
              <a:avLst/>
            </a:prstGeom>
            <a:noFill/>
            <a:ln w="28575">
              <a:noFill/>
              <a:miter lim="800000"/>
            </a:ln>
          </p:spPr>
          <p:txBody>
            <a:bodyPr wrap="none" anchor="ctr"/>
            <a:lstStyle/>
            <a:p>
              <a:pPr algn="ctr" eaLnBrk="1" hangingPunct="1">
                <a:spcBef>
                  <a:spcPct val="0"/>
                </a:spcBef>
                <a:buClrTx/>
              </a:pPr>
              <a:r>
                <a:rPr kumimoji="1" lang="zh-CN" altLang="en-US" sz="2000" b="0">
                  <a:solidFill>
                    <a:schemeClr val="tx2"/>
                  </a:solidFill>
                  <a:latin typeface="Times New Roman" panose="02020603050405020304" pitchFamily="18" charset="0"/>
                  <a:ea typeface="隶书" panose="02010509060101010101" pitchFamily="49" charset="-122"/>
                </a:rPr>
                <a:t>请求</a:t>
              </a:r>
              <a:endParaRPr kumimoji="1" lang="zh-CN" altLang="en-US" sz="2400" b="0">
                <a:solidFill>
                  <a:schemeClr val="tx2"/>
                </a:solidFill>
                <a:latin typeface="Times New Roman" panose="02020603050405020304" pitchFamily="18" charset="0"/>
              </a:endParaRPr>
            </a:p>
          </p:txBody>
        </p:sp>
      </p:grpSp>
      <p:grpSp>
        <p:nvGrpSpPr>
          <p:cNvPr id="5" name="Group 15"/>
          <p:cNvGrpSpPr/>
          <p:nvPr/>
        </p:nvGrpSpPr>
        <p:grpSpPr bwMode="auto">
          <a:xfrm>
            <a:off x="3276600" y="4059560"/>
            <a:ext cx="2362200" cy="1219200"/>
            <a:chOff x="2304" y="2064"/>
            <a:chExt cx="1344" cy="720"/>
          </a:xfrm>
        </p:grpSpPr>
        <p:sp>
          <p:nvSpPr>
            <p:cNvPr id="27672" name="Line 16"/>
            <p:cNvSpPr>
              <a:spLocks noChangeShapeType="1"/>
            </p:cNvSpPr>
            <p:nvPr/>
          </p:nvSpPr>
          <p:spPr bwMode="auto">
            <a:xfrm flipH="1">
              <a:off x="2304" y="2064"/>
              <a:ext cx="1296" cy="720"/>
            </a:xfrm>
            <a:prstGeom prst="line">
              <a:avLst/>
            </a:prstGeom>
            <a:noFill/>
            <a:ln w="28575">
              <a:solidFill>
                <a:srgbClr val="9900FF"/>
              </a:solidFill>
              <a:round/>
              <a:tailEnd type="triangle" w="med" len="med"/>
            </a:ln>
          </p:spPr>
          <p:txBody>
            <a:bodyPr wrap="none" anchor="ctr"/>
            <a:lstStyle/>
            <a:p>
              <a:endParaRPr lang="zh-CN" altLang="en-US"/>
            </a:p>
          </p:txBody>
        </p:sp>
        <p:sp>
          <p:nvSpPr>
            <p:cNvPr id="27673" name="Rectangle 17"/>
            <p:cNvSpPr>
              <a:spLocks noChangeArrowheads="1"/>
            </p:cNvSpPr>
            <p:nvPr/>
          </p:nvSpPr>
          <p:spPr bwMode="auto">
            <a:xfrm>
              <a:off x="3360" y="2112"/>
              <a:ext cx="288" cy="288"/>
            </a:xfrm>
            <a:prstGeom prst="rect">
              <a:avLst/>
            </a:prstGeom>
            <a:noFill/>
            <a:ln w="28575">
              <a:noFill/>
              <a:miter lim="800000"/>
            </a:ln>
          </p:spPr>
          <p:txBody>
            <a:bodyPr wrap="none" anchor="ctr"/>
            <a:lstStyle/>
            <a:p>
              <a:pPr algn="ctr" eaLnBrk="1" hangingPunct="1">
                <a:spcBef>
                  <a:spcPct val="0"/>
                </a:spcBef>
                <a:buClrTx/>
              </a:pPr>
              <a:r>
                <a:rPr kumimoji="1" lang="zh-CN" altLang="en-US" sz="2000" b="0">
                  <a:solidFill>
                    <a:schemeClr val="tx2"/>
                  </a:solidFill>
                  <a:latin typeface="Times New Roman" panose="02020603050405020304" pitchFamily="18" charset="0"/>
                  <a:ea typeface="隶书" panose="02010509060101010101" pitchFamily="49" charset="-122"/>
                </a:rPr>
                <a:t>请求</a:t>
              </a:r>
              <a:endParaRPr kumimoji="1" lang="zh-CN" altLang="en-US" sz="2400" b="0">
                <a:solidFill>
                  <a:schemeClr val="tx1"/>
                </a:solidFill>
                <a:latin typeface="Times New Roman" panose="02020603050405020304" pitchFamily="18" charset="0"/>
              </a:endParaRPr>
            </a:p>
          </p:txBody>
        </p:sp>
      </p:grpSp>
      <p:grpSp>
        <p:nvGrpSpPr>
          <p:cNvPr id="6" name="Group 18"/>
          <p:cNvGrpSpPr/>
          <p:nvPr/>
        </p:nvGrpSpPr>
        <p:grpSpPr bwMode="auto">
          <a:xfrm>
            <a:off x="3492500" y="5067623"/>
            <a:ext cx="457200" cy="762000"/>
            <a:chOff x="2400" y="2640"/>
            <a:chExt cx="288" cy="480"/>
          </a:xfrm>
        </p:grpSpPr>
        <p:sp>
          <p:nvSpPr>
            <p:cNvPr id="27670" name="Line 19"/>
            <p:cNvSpPr>
              <a:spLocks noChangeShapeType="1"/>
            </p:cNvSpPr>
            <p:nvPr/>
          </p:nvSpPr>
          <p:spPr bwMode="auto">
            <a:xfrm flipH="1">
              <a:off x="2544" y="2640"/>
              <a:ext cx="0" cy="288"/>
            </a:xfrm>
            <a:prstGeom prst="line">
              <a:avLst/>
            </a:prstGeom>
            <a:noFill/>
            <a:ln w="28575" cap="rnd">
              <a:solidFill>
                <a:srgbClr val="FF0000"/>
              </a:solidFill>
              <a:prstDash val="sysDot"/>
              <a:round/>
            </a:ln>
          </p:spPr>
          <p:txBody>
            <a:bodyPr wrap="none" anchor="ctr"/>
            <a:lstStyle/>
            <a:p>
              <a:endParaRPr lang="zh-CN" altLang="en-US"/>
            </a:p>
          </p:txBody>
        </p:sp>
        <p:sp>
          <p:nvSpPr>
            <p:cNvPr id="27671" name="Rectangle 20"/>
            <p:cNvSpPr>
              <a:spLocks noChangeArrowheads="1"/>
            </p:cNvSpPr>
            <p:nvPr/>
          </p:nvSpPr>
          <p:spPr bwMode="auto">
            <a:xfrm>
              <a:off x="2400" y="2832"/>
              <a:ext cx="288" cy="288"/>
            </a:xfrm>
            <a:prstGeom prst="rect">
              <a:avLst/>
            </a:prstGeom>
            <a:noFill/>
            <a:ln w="28575">
              <a:noFill/>
              <a:miter lim="800000"/>
            </a:ln>
          </p:spPr>
          <p:txBody>
            <a:bodyPr wrap="none" anchor="ctr"/>
            <a:lstStyle/>
            <a:p>
              <a:pPr algn="ctr" eaLnBrk="1" hangingPunct="1">
                <a:spcBef>
                  <a:spcPct val="0"/>
                </a:spcBef>
                <a:buClrTx/>
              </a:pPr>
              <a:r>
                <a:rPr kumimoji="1" lang="zh-CN" altLang="en-US" sz="2000" b="0">
                  <a:solidFill>
                    <a:schemeClr val="tx1"/>
                  </a:solidFill>
                  <a:latin typeface="Times New Roman" panose="02020603050405020304" pitchFamily="18" charset="0"/>
                  <a:ea typeface="隶书" panose="02010509060101010101" pitchFamily="49" charset="-122"/>
                </a:rPr>
                <a:t>阻塞</a:t>
              </a:r>
              <a:endParaRPr kumimoji="1" lang="zh-CN" altLang="en-US" sz="2400" b="0">
                <a:solidFill>
                  <a:schemeClr val="tx1"/>
                </a:solidFill>
                <a:latin typeface="Times New Roman" panose="02020603050405020304" pitchFamily="18" charset="0"/>
              </a:endParaRPr>
            </a:p>
          </p:txBody>
        </p:sp>
      </p:grpSp>
      <p:grpSp>
        <p:nvGrpSpPr>
          <p:cNvPr id="7" name="Group 21"/>
          <p:cNvGrpSpPr/>
          <p:nvPr/>
        </p:nvGrpSpPr>
        <p:grpSpPr bwMode="auto">
          <a:xfrm>
            <a:off x="4500563" y="5067623"/>
            <a:ext cx="457200" cy="762000"/>
            <a:chOff x="3024" y="2640"/>
            <a:chExt cx="288" cy="480"/>
          </a:xfrm>
        </p:grpSpPr>
        <p:sp>
          <p:nvSpPr>
            <p:cNvPr id="27668" name="Line 22"/>
            <p:cNvSpPr>
              <a:spLocks noChangeShapeType="1"/>
            </p:cNvSpPr>
            <p:nvPr/>
          </p:nvSpPr>
          <p:spPr bwMode="auto">
            <a:xfrm flipH="1">
              <a:off x="3168" y="2640"/>
              <a:ext cx="0" cy="288"/>
            </a:xfrm>
            <a:prstGeom prst="line">
              <a:avLst/>
            </a:prstGeom>
            <a:noFill/>
            <a:ln w="28575" cap="rnd">
              <a:solidFill>
                <a:srgbClr val="FF0000"/>
              </a:solidFill>
              <a:prstDash val="sysDot"/>
              <a:round/>
            </a:ln>
          </p:spPr>
          <p:txBody>
            <a:bodyPr wrap="none" anchor="ctr"/>
            <a:lstStyle/>
            <a:p>
              <a:endParaRPr lang="zh-CN" altLang="en-US"/>
            </a:p>
          </p:txBody>
        </p:sp>
        <p:sp>
          <p:nvSpPr>
            <p:cNvPr id="27669" name="Rectangle 23"/>
            <p:cNvSpPr>
              <a:spLocks noChangeArrowheads="1"/>
            </p:cNvSpPr>
            <p:nvPr/>
          </p:nvSpPr>
          <p:spPr bwMode="auto">
            <a:xfrm>
              <a:off x="3024" y="2832"/>
              <a:ext cx="288" cy="288"/>
            </a:xfrm>
            <a:prstGeom prst="rect">
              <a:avLst/>
            </a:prstGeom>
            <a:noFill/>
            <a:ln w="28575">
              <a:noFill/>
              <a:miter lim="800000"/>
            </a:ln>
          </p:spPr>
          <p:txBody>
            <a:bodyPr wrap="none" anchor="ctr"/>
            <a:lstStyle/>
            <a:p>
              <a:pPr algn="ctr" eaLnBrk="1" hangingPunct="1">
                <a:spcBef>
                  <a:spcPct val="0"/>
                </a:spcBef>
                <a:buClrTx/>
              </a:pPr>
              <a:r>
                <a:rPr kumimoji="1" lang="zh-CN" altLang="en-US" sz="2000" b="0">
                  <a:solidFill>
                    <a:schemeClr val="tx1"/>
                  </a:solidFill>
                  <a:latin typeface="Times New Roman" panose="02020603050405020304" pitchFamily="18" charset="0"/>
                  <a:ea typeface="隶书" panose="02010509060101010101" pitchFamily="49" charset="-122"/>
                </a:rPr>
                <a:t>阻塞</a:t>
              </a:r>
              <a:endParaRPr kumimoji="1" lang="zh-CN" altLang="en-US" sz="2400" b="0">
                <a:solidFill>
                  <a:schemeClr val="tx1"/>
                </a:solidFill>
                <a:latin typeface="Times New Roman" panose="02020603050405020304" pitchFamily="18" charset="0"/>
              </a:endParaRPr>
            </a:p>
          </p:txBody>
        </p:sp>
      </p:grpSp>
      <p:grpSp>
        <p:nvGrpSpPr>
          <p:cNvPr id="8" name="Group 24"/>
          <p:cNvGrpSpPr/>
          <p:nvPr/>
        </p:nvGrpSpPr>
        <p:grpSpPr bwMode="auto">
          <a:xfrm>
            <a:off x="3779838" y="5715323"/>
            <a:ext cx="990600" cy="914400"/>
            <a:chOff x="2544" y="3072"/>
            <a:chExt cx="528" cy="480"/>
          </a:xfrm>
        </p:grpSpPr>
        <p:sp>
          <p:nvSpPr>
            <p:cNvPr id="27665" name="Rectangle 25"/>
            <p:cNvSpPr>
              <a:spLocks noChangeArrowheads="1"/>
            </p:cNvSpPr>
            <p:nvPr/>
          </p:nvSpPr>
          <p:spPr bwMode="auto">
            <a:xfrm>
              <a:off x="2640" y="3264"/>
              <a:ext cx="288" cy="288"/>
            </a:xfrm>
            <a:prstGeom prst="rect">
              <a:avLst/>
            </a:prstGeom>
            <a:noFill/>
            <a:ln w="28575">
              <a:noFill/>
              <a:miter lim="800000"/>
            </a:ln>
          </p:spPr>
          <p:txBody>
            <a:bodyPr wrap="none" anchor="ctr"/>
            <a:lstStyle/>
            <a:p>
              <a:pPr algn="ctr" eaLnBrk="1" hangingPunct="1">
                <a:spcBef>
                  <a:spcPct val="0"/>
                </a:spcBef>
                <a:buClrTx/>
              </a:pPr>
              <a:r>
                <a:rPr kumimoji="1" lang="zh-CN" altLang="en-US" sz="2400" b="0">
                  <a:solidFill>
                    <a:srgbClr val="FF0000"/>
                  </a:solidFill>
                  <a:latin typeface="Times New Roman" panose="02020603050405020304" pitchFamily="18" charset="0"/>
                  <a:ea typeface="隶书" panose="02010509060101010101" pitchFamily="49" charset="-122"/>
                </a:rPr>
                <a:t>死锁</a:t>
              </a:r>
              <a:endParaRPr kumimoji="1" lang="zh-CN" altLang="en-US" sz="2800" b="0">
                <a:solidFill>
                  <a:srgbClr val="FF0000"/>
                </a:solidFill>
                <a:latin typeface="Times New Roman" panose="02020603050405020304" pitchFamily="18" charset="0"/>
              </a:endParaRPr>
            </a:p>
          </p:txBody>
        </p:sp>
        <p:sp>
          <p:nvSpPr>
            <p:cNvPr id="27666" name="Line 26"/>
            <p:cNvSpPr>
              <a:spLocks noChangeShapeType="1"/>
            </p:cNvSpPr>
            <p:nvPr/>
          </p:nvSpPr>
          <p:spPr bwMode="auto">
            <a:xfrm>
              <a:off x="2544" y="3072"/>
              <a:ext cx="240" cy="240"/>
            </a:xfrm>
            <a:prstGeom prst="line">
              <a:avLst/>
            </a:prstGeom>
            <a:noFill/>
            <a:ln w="28575">
              <a:solidFill>
                <a:srgbClr val="FF33CC"/>
              </a:solidFill>
              <a:round/>
              <a:tailEnd type="triangle" w="med" len="med"/>
            </a:ln>
          </p:spPr>
          <p:txBody>
            <a:bodyPr wrap="none" anchor="ctr"/>
            <a:lstStyle/>
            <a:p>
              <a:endParaRPr lang="zh-CN" altLang="en-US"/>
            </a:p>
          </p:txBody>
        </p:sp>
        <p:sp>
          <p:nvSpPr>
            <p:cNvPr id="27667" name="Line 27"/>
            <p:cNvSpPr>
              <a:spLocks noChangeShapeType="1"/>
            </p:cNvSpPr>
            <p:nvPr/>
          </p:nvSpPr>
          <p:spPr bwMode="auto">
            <a:xfrm flipH="1">
              <a:off x="2832" y="3072"/>
              <a:ext cx="240" cy="240"/>
            </a:xfrm>
            <a:prstGeom prst="line">
              <a:avLst/>
            </a:prstGeom>
            <a:noFill/>
            <a:ln w="28575">
              <a:solidFill>
                <a:srgbClr val="FF33CC"/>
              </a:solidFill>
              <a:round/>
              <a:tailEnd type="triangle" w="med" len="med"/>
            </a:ln>
          </p:spPr>
          <p:txBody>
            <a:bodyPr wrap="none" anchor="ctr"/>
            <a:lstStyle/>
            <a:p>
              <a:endParaRPr lang="zh-CN" altLang="en-US"/>
            </a:p>
          </p:txBody>
        </p:sp>
      </p:grpSp>
      <p:sp>
        <p:nvSpPr>
          <p:cNvPr id="237596" name="Rectangle 28"/>
          <p:cNvSpPr>
            <a:spLocks noChangeArrowheads="1"/>
          </p:cNvSpPr>
          <p:nvPr/>
        </p:nvSpPr>
        <p:spPr bwMode="auto">
          <a:xfrm>
            <a:off x="1995488" y="5050160"/>
            <a:ext cx="1371600" cy="609600"/>
          </a:xfrm>
          <a:prstGeom prst="rect">
            <a:avLst/>
          </a:prstGeom>
          <a:solidFill>
            <a:srgbClr val="FFFF00"/>
          </a:solidFill>
          <a:ln w="9525">
            <a:solidFill>
              <a:schemeClr val="tx1"/>
            </a:solidFill>
            <a:miter lim="800000"/>
          </a:ln>
        </p:spPr>
        <p:txBody>
          <a:bodyPr wrap="none" anchor="ctr"/>
          <a:lstStyle/>
          <a:p>
            <a:pPr algn="ctr" eaLnBrk="1" hangingPunct="1">
              <a:spcBef>
                <a:spcPct val="0"/>
              </a:spcBef>
              <a:buClrTx/>
            </a:pPr>
            <a:r>
              <a:rPr kumimoji="1" lang="zh-CN" altLang="en-US" sz="2800">
                <a:solidFill>
                  <a:srgbClr val="9900FF"/>
                </a:solidFill>
                <a:latin typeface="Times New Roman" panose="02020603050405020304" pitchFamily="18" charset="0"/>
              </a:rPr>
              <a:t>打印机</a:t>
            </a:r>
            <a:endParaRPr kumimoji="1" lang="zh-CN" altLang="en-US" sz="2800">
              <a:solidFill>
                <a:srgbClr val="9900FF"/>
              </a:solidFill>
              <a:latin typeface="Times New Roman" panose="02020603050405020304" pitchFamily="18" charset="0"/>
            </a:endParaRPr>
          </a:p>
        </p:txBody>
      </p:sp>
      <p:sp>
        <p:nvSpPr>
          <p:cNvPr id="32" name="Rectangle 2"/>
          <p:cNvSpPr>
            <a:spLocks noChangeArrowheads="1"/>
          </p:cNvSpPr>
          <p:nvPr/>
        </p:nvSpPr>
        <p:spPr bwMode="auto">
          <a:xfrm>
            <a:off x="250826" y="664767"/>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3.7.1 </a:t>
            </a:r>
            <a:r>
              <a:rPr lang="zh-CN" altLang="en-US" sz="3200" dirty="0" smtClean="0">
                <a:solidFill>
                  <a:srgbClr val="0000FF"/>
                </a:solidFill>
                <a:latin typeface="+mn-ea"/>
                <a:ea typeface="+mn-ea"/>
              </a:rPr>
              <a:t>死锁的基本概念</a:t>
            </a:r>
            <a:endParaRPr lang="zh-CN" altLang="en-US" sz="3200" dirty="0">
              <a:solidFill>
                <a:srgbClr val="0000FF"/>
              </a:solidFill>
              <a:latin typeface="+mn-ea"/>
              <a:ea typeface="+mn-ea"/>
            </a:endParaRPr>
          </a:p>
        </p:txBody>
      </p:sp>
      <p:sp>
        <p:nvSpPr>
          <p:cNvPr id="33" name="Rectangle 2"/>
          <p:cNvSpPr>
            <a:spLocks noChangeArrowheads="1"/>
          </p:cNvSpPr>
          <p:nvPr/>
        </p:nvSpPr>
        <p:spPr bwMode="auto">
          <a:xfrm>
            <a:off x="2555875" y="-27383"/>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
        <p:nvSpPr>
          <p:cNvPr id="34" name="Rectangle 3"/>
          <p:cNvSpPr>
            <a:spLocks noChangeArrowheads="1"/>
          </p:cNvSpPr>
          <p:nvPr/>
        </p:nvSpPr>
        <p:spPr bwMode="auto">
          <a:xfrm>
            <a:off x="396431" y="1406119"/>
            <a:ext cx="4391595"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1.</a:t>
            </a:r>
            <a:r>
              <a:rPr kumimoji="1" lang="zh-CN" altLang="en-US" sz="2800" dirty="0" smtClean="0">
                <a:solidFill>
                  <a:srgbClr val="C00000"/>
                </a:solidFill>
                <a:latin typeface="+mn-ea"/>
                <a:ea typeface="+mn-ea"/>
                <a:sym typeface="Wingdings 2" panose="05020102010507070707" pitchFamily="18" charset="2"/>
              </a:rPr>
              <a:t>死锁的概念：</a:t>
            </a:r>
            <a:endParaRPr kumimoji="1" lang="zh-CN" altLang="en-US" sz="2800" dirty="0">
              <a:solidFill>
                <a:srgbClr val="C00000"/>
              </a:solidFill>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2"/>
                                        </p:tgtEl>
                                        <p:attrNameLst>
                                          <p:attrName>style.visibility</p:attrName>
                                        </p:attrNameLst>
                                      </p:cBhvr>
                                      <p:to>
                                        <p:strVal val="visible"/>
                                      </p:to>
                                    </p:set>
                                    <p:animEffect transition="in" filter="blinds(horizontal)">
                                      <p:cBhvr>
                                        <p:cTn id="7" dur="500"/>
                                        <p:tgtEl>
                                          <p:spTgt spid="2375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7596"/>
                                        </p:tgtEl>
                                        <p:attrNameLst>
                                          <p:attrName>style.visibility</p:attrName>
                                        </p:attrNameLst>
                                      </p:cBhvr>
                                      <p:to>
                                        <p:strVal val="visible"/>
                                      </p:to>
                                    </p:set>
                                    <p:animEffect transition="in" filter="blinds(horizontal)">
                                      <p:cBhvr>
                                        <p:cTn id="17" dur="500"/>
                                        <p:tgtEl>
                                          <p:spTgt spid="2375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7573"/>
                                        </p:tgtEl>
                                        <p:attrNameLst>
                                          <p:attrName>style.visibility</p:attrName>
                                        </p:attrNameLst>
                                      </p:cBhvr>
                                      <p:to>
                                        <p:strVal val="visible"/>
                                      </p:to>
                                    </p:set>
                                    <p:animEffect transition="in" filter="blinds(horizontal)">
                                      <p:cBhvr>
                                        <p:cTn id="22" dur="500"/>
                                        <p:tgtEl>
                                          <p:spTgt spid="2375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7571"/>
                                        </p:tgtEl>
                                        <p:attrNameLst>
                                          <p:attrName>style.visibility</p:attrName>
                                        </p:attrNameLst>
                                      </p:cBhvr>
                                      <p:to>
                                        <p:strVal val="visible"/>
                                      </p:to>
                                    </p:set>
                                    <p:animEffect transition="in" filter="blinds(horizontal)">
                                      <p:cBhvr>
                                        <p:cTn id="32" dur="500"/>
                                        <p:tgtEl>
                                          <p:spTgt spid="23757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linds(horizontal)">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animBg="1" autoUpdateAnimBg="0"/>
      <p:bldP spid="237572" grpId="0" animBg="1" autoUpdateAnimBg="0"/>
      <p:bldP spid="237573" grpId="0" animBg="1" autoUpdateAnimBg="0"/>
      <p:bldP spid="237596" grpId="0" animBg="1" autoUpdateAnimBg="0"/>
    </p:bld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ChangeArrowheads="1"/>
          </p:cNvSpPr>
          <p:nvPr/>
        </p:nvSpPr>
        <p:spPr bwMode="auto">
          <a:xfrm>
            <a:off x="467544" y="2132856"/>
            <a:ext cx="8280920" cy="1834348"/>
          </a:xfrm>
          <a:prstGeom prst="rect">
            <a:avLst/>
          </a:prstGeom>
          <a:noFill/>
          <a:ln w="9525">
            <a:noFill/>
            <a:miter lim="800000"/>
          </a:ln>
        </p:spPr>
        <p:txBody>
          <a:bodyPr wrap="square">
            <a:spAutoFit/>
          </a:bodyPr>
          <a:lstStyle/>
          <a:p>
            <a:pPr eaLnBrk="1" hangingPunct="1">
              <a:lnSpc>
                <a:spcPct val="130000"/>
              </a:lnSpc>
              <a:buClrTx/>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死锁的定义：    </a:t>
            </a:r>
            <a:endParaRPr kumimoji="1" lang="en-US" altLang="zh-CN" sz="2400" dirty="0" smtClean="0">
              <a:solidFill>
                <a:srgbClr val="7030A0"/>
              </a:solidFill>
              <a:latin typeface="Times New Roman" panose="02020603050405020304" pitchFamily="18" charset="0"/>
            </a:endParaRPr>
          </a:p>
          <a:p>
            <a:pPr eaLnBrk="1" hangingPunct="1">
              <a:lnSpc>
                <a:spcPct val="130000"/>
              </a:lnSpc>
              <a:buClrTx/>
            </a:pPr>
            <a:r>
              <a:rPr kumimoji="1" lang="zh-CN" altLang="en-US" dirty="0" smtClean="0">
                <a:solidFill>
                  <a:schemeClr val="tx1"/>
                </a:solidFill>
                <a:latin typeface="Times New Roman" panose="02020603050405020304" pitchFamily="18" charset="0"/>
              </a:rPr>
              <a:t>    一</a:t>
            </a:r>
            <a:r>
              <a:rPr kumimoji="1" lang="zh-CN" altLang="en-US" dirty="0">
                <a:solidFill>
                  <a:schemeClr val="tx1"/>
                </a:solidFill>
                <a:latin typeface="Times New Roman" panose="02020603050405020304" pitchFamily="18" charset="0"/>
              </a:rPr>
              <a:t>组进程中，每个进程都无限等待被该组进程中另一进程所占有的且永远无法释放的资源，这种现象称为进程</a:t>
            </a:r>
            <a:r>
              <a:rPr kumimoji="1" lang="zh-CN" altLang="en-US" dirty="0">
                <a:solidFill>
                  <a:srgbClr val="FF0000"/>
                </a:solidFill>
                <a:latin typeface="Times New Roman" panose="02020603050405020304" pitchFamily="18" charset="0"/>
              </a:rPr>
              <a:t>死锁</a:t>
            </a:r>
            <a:r>
              <a:rPr kumimoji="1" lang="zh-CN" altLang="en-US" dirty="0">
                <a:solidFill>
                  <a:schemeClr val="tx1"/>
                </a:solidFill>
                <a:latin typeface="Times New Roman" panose="02020603050405020304" pitchFamily="18" charset="0"/>
              </a:rPr>
              <a:t>，这一组进程就称为</a:t>
            </a:r>
            <a:r>
              <a:rPr kumimoji="1" lang="zh-CN" altLang="en-US" dirty="0">
                <a:solidFill>
                  <a:srgbClr val="9900FF"/>
                </a:solidFill>
                <a:latin typeface="Times New Roman" panose="02020603050405020304" pitchFamily="18" charset="0"/>
              </a:rPr>
              <a:t>死锁进程</a:t>
            </a:r>
            <a:r>
              <a:rPr kumimoji="1" lang="zh-CN" altLang="en-US" dirty="0">
                <a:solidFill>
                  <a:schemeClr val="tx1"/>
                </a:solidFill>
                <a:latin typeface="Times New Roman" panose="02020603050405020304" pitchFamily="18" charset="0"/>
              </a:rPr>
              <a:t>。</a:t>
            </a:r>
            <a:endParaRPr kumimoji="1" lang="zh-CN" altLang="en-US" dirty="0">
              <a:solidFill>
                <a:schemeClr val="tx1"/>
              </a:solidFill>
              <a:latin typeface="Times New Roman" panose="02020603050405020304" pitchFamily="18" charset="0"/>
            </a:endParaRPr>
          </a:p>
        </p:txBody>
      </p:sp>
      <p:sp>
        <p:nvSpPr>
          <p:cNvPr id="100359" name="Rectangle 7"/>
          <p:cNvSpPr>
            <a:spLocks noChangeArrowheads="1"/>
          </p:cNvSpPr>
          <p:nvPr/>
        </p:nvSpPr>
        <p:spPr bwMode="auto">
          <a:xfrm>
            <a:off x="539552" y="3948336"/>
            <a:ext cx="7488832" cy="2577008"/>
          </a:xfrm>
          <a:prstGeom prst="rect">
            <a:avLst/>
          </a:prstGeom>
          <a:noFill/>
          <a:ln w="9525">
            <a:noFill/>
            <a:miter lim="800000"/>
          </a:ln>
        </p:spPr>
        <p:txBody>
          <a:bodyPr lIns="91431" tIns="45716" rIns="91431" bIns="45716"/>
          <a:lstStyle/>
          <a:p>
            <a:pPr marL="342900" indent="-342900" eaLnBrk="1" hangingPunct="1">
              <a:lnSpc>
                <a:spcPct val="120000"/>
              </a:lnSpc>
              <a:spcBef>
                <a:spcPct val="10000"/>
              </a:spcBef>
              <a:buClrTx/>
              <a:buFont typeface="Wingdings" panose="05000000000000000000" pitchFamily="2" charset="2"/>
              <a:buChar char="n"/>
            </a:pPr>
            <a:r>
              <a:rPr kumimoji="1" lang="zh-CN" altLang="en-US" sz="2400" dirty="0">
                <a:solidFill>
                  <a:srgbClr val="7030A0"/>
                </a:solidFill>
                <a:latin typeface="新宋体" panose="02010609030101010101" charset="-122"/>
              </a:rPr>
              <a:t>关于死锁的一些结论：</a:t>
            </a:r>
            <a:r>
              <a:rPr kumimoji="1" lang="zh-CN" altLang="en-US" sz="2400" b="0" dirty="0">
                <a:solidFill>
                  <a:srgbClr val="7030A0"/>
                </a:solidFill>
                <a:latin typeface="新宋体" panose="02010609030101010101" charset="-122"/>
              </a:rPr>
              <a:t> </a:t>
            </a:r>
            <a:endParaRPr kumimoji="1" lang="zh-CN" altLang="en-US" sz="2400" b="0" dirty="0">
              <a:solidFill>
                <a:srgbClr val="7030A0"/>
              </a:solidFill>
              <a:latin typeface="新宋体" panose="02010609030101010101" charset="-122"/>
            </a:endParaRPr>
          </a:p>
          <a:p>
            <a:pPr marL="342900" indent="-342900" eaLnBrk="1" hangingPunct="1">
              <a:lnSpc>
                <a:spcPct val="120000"/>
              </a:lnSpc>
              <a:spcBef>
                <a:spcPct val="10000"/>
              </a:spcBef>
              <a:buClrTx/>
              <a:buFont typeface="Wingdings" panose="05000000000000000000" pitchFamily="2" charset="2"/>
              <a:buChar char="l"/>
            </a:pPr>
            <a:r>
              <a:rPr kumimoji="1" lang="zh-CN" altLang="en-US" dirty="0">
                <a:solidFill>
                  <a:schemeClr val="tx1"/>
                </a:solidFill>
                <a:latin typeface="新宋体" panose="02010609030101010101" charset="-122"/>
              </a:rPr>
              <a:t>参与死锁的进程最少是两个</a:t>
            </a:r>
            <a:endParaRPr kumimoji="1" lang="zh-CN" altLang="en-US" dirty="0">
              <a:solidFill>
                <a:schemeClr val="tx1"/>
              </a:solidFill>
              <a:latin typeface="新宋体" panose="02010609030101010101" charset="-122"/>
            </a:endParaRPr>
          </a:p>
          <a:p>
            <a:pPr marL="342900" indent="-342900" eaLnBrk="1" hangingPunct="1">
              <a:lnSpc>
                <a:spcPct val="120000"/>
              </a:lnSpc>
              <a:spcBef>
                <a:spcPct val="10000"/>
              </a:spcBef>
              <a:buClrTx/>
              <a:buFont typeface="Wingdings" panose="05000000000000000000" pitchFamily="2" charset="2"/>
              <a:buChar char="l"/>
            </a:pPr>
            <a:r>
              <a:rPr kumimoji="1" lang="zh-CN" altLang="en-US" dirty="0">
                <a:solidFill>
                  <a:schemeClr val="tx1"/>
                </a:solidFill>
                <a:latin typeface="新宋体" panose="02010609030101010101" charset="-122"/>
              </a:rPr>
              <a:t>参与死锁的进程至少有两个已经占有资源</a:t>
            </a:r>
            <a:endParaRPr kumimoji="1" lang="zh-CN" altLang="en-US" dirty="0">
              <a:solidFill>
                <a:schemeClr val="tx1"/>
              </a:solidFill>
              <a:latin typeface="新宋体" panose="02010609030101010101" charset="-122"/>
            </a:endParaRPr>
          </a:p>
          <a:p>
            <a:pPr marL="342900" indent="-342900" eaLnBrk="1" hangingPunct="1">
              <a:lnSpc>
                <a:spcPct val="120000"/>
              </a:lnSpc>
              <a:spcBef>
                <a:spcPct val="10000"/>
              </a:spcBef>
              <a:buClrTx/>
              <a:buFont typeface="Wingdings" panose="05000000000000000000" pitchFamily="2" charset="2"/>
              <a:buChar char="l"/>
            </a:pPr>
            <a:r>
              <a:rPr kumimoji="1" lang="zh-CN" altLang="en-US" dirty="0">
                <a:solidFill>
                  <a:schemeClr val="tx1"/>
                </a:solidFill>
                <a:latin typeface="新宋体" panose="02010609030101010101" charset="-122"/>
              </a:rPr>
              <a:t>参与死锁的所有进程都在等待资源</a:t>
            </a:r>
            <a:endParaRPr kumimoji="1" lang="zh-CN" altLang="en-US" dirty="0">
              <a:solidFill>
                <a:schemeClr val="tx1"/>
              </a:solidFill>
              <a:latin typeface="新宋体" panose="02010609030101010101" charset="-122"/>
            </a:endParaRPr>
          </a:p>
          <a:p>
            <a:pPr marL="342900" indent="-342900" eaLnBrk="1" hangingPunct="1">
              <a:lnSpc>
                <a:spcPct val="120000"/>
              </a:lnSpc>
              <a:spcBef>
                <a:spcPct val="10000"/>
              </a:spcBef>
              <a:buClrTx/>
              <a:buFont typeface="Wingdings" panose="05000000000000000000" pitchFamily="2" charset="2"/>
              <a:buChar char="l"/>
            </a:pPr>
            <a:r>
              <a:rPr kumimoji="1" lang="zh-CN" altLang="en-US" dirty="0">
                <a:solidFill>
                  <a:schemeClr val="tx1"/>
                </a:solidFill>
                <a:latin typeface="新宋体" panose="02010609030101010101" charset="-122"/>
              </a:rPr>
              <a:t>参与死锁的进程是当前系统中所有进程的子集</a:t>
            </a:r>
            <a:endParaRPr kumimoji="1" lang="zh-CN" altLang="en-US" dirty="0">
              <a:solidFill>
                <a:schemeClr val="tx1"/>
              </a:solidFill>
              <a:latin typeface="新宋体" panose="02010609030101010101" charset="-122"/>
            </a:endParaRPr>
          </a:p>
          <a:p>
            <a:pPr marL="342900" indent="-342900" eaLnBrk="1" hangingPunct="1">
              <a:lnSpc>
                <a:spcPct val="120000"/>
              </a:lnSpc>
              <a:spcBef>
                <a:spcPct val="10000"/>
              </a:spcBef>
              <a:buClrTx/>
            </a:pPr>
            <a:r>
              <a:rPr kumimoji="1" lang="zh-CN" altLang="en-US" dirty="0">
                <a:solidFill>
                  <a:srgbClr val="0000D0"/>
                </a:solidFill>
                <a:latin typeface="新宋体" panose="02010609030101010101" charset="-122"/>
              </a:rPr>
              <a:t>注：</a:t>
            </a:r>
            <a:r>
              <a:rPr kumimoji="1" lang="zh-CN" altLang="en-US" dirty="0">
                <a:solidFill>
                  <a:schemeClr val="tx1"/>
                </a:solidFill>
                <a:latin typeface="新宋体" panose="02010609030101010101" charset="-122"/>
              </a:rPr>
              <a:t>如果死锁发生，会浪费大量系统资源，甚至导致系统崩溃。</a:t>
            </a:r>
            <a:endParaRPr kumimoji="1" lang="zh-CN" altLang="en-US" dirty="0">
              <a:solidFill>
                <a:schemeClr val="tx1"/>
              </a:solidFill>
              <a:latin typeface="新宋体" panose="02010609030101010101" charset="-122"/>
            </a:endParaRPr>
          </a:p>
        </p:txBody>
      </p:sp>
      <p:sp>
        <p:nvSpPr>
          <p:cNvPr id="7" name="Rectangle 2"/>
          <p:cNvSpPr>
            <a:spLocks noChangeArrowheads="1"/>
          </p:cNvSpPr>
          <p:nvPr/>
        </p:nvSpPr>
        <p:spPr bwMode="auto">
          <a:xfrm>
            <a:off x="394843" y="765175"/>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3.7.1 </a:t>
            </a:r>
            <a:r>
              <a:rPr lang="zh-CN" altLang="en-US" sz="3200" dirty="0" smtClean="0">
                <a:solidFill>
                  <a:srgbClr val="0000FF"/>
                </a:solidFill>
                <a:latin typeface="+mn-ea"/>
                <a:ea typeface="+mn-ea"/>
              </a:rPr>
              <a:t>死锁的基本概念</a:t>
            </a:r>
            <a:endParaRPr lang="zh-CN" altLang="en-US" sz="3200" dirty="0">
              <a:solidFill>
                <a:srgbClr val="0000FF"/>
              </a:solidFill>
              <a:latin typeface="+mn-ea"/>
              <a:ea typeface="+mn-ea"/>
            </a:endParaRPr>
          </a:p>
        </p:txBody>
      </p:sp>
      <p:sp>
        <p:nvSpPr>
          <p:cNvPr id="8" name="Rectangle 2"/>
          <p:cNvSpPr>
            <a:spLocks noChangeArrowheads="1"/>
          </p:cNvSpPr>
          <p:nvPr/>
        </p:nvSpPr>
        <p:spPr bwMode="auto">
          <a:xfrm>
            <a:off x="2555875" y="73024"/>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
        <p:nvSpPr>
          <p:cNvPr id="9" name="Rectangle 3"/>
          <p:cNvSpPr>
            <a:spLocks noChangeArrowheads="1"/>
          </p:cNvSpPr>
          <p:nvPr/>
        </p:nvSpPr>
        <p:spPr bwMode="auto">
          <a:xfrm>
            <a:off x="396431" y="1506529"/>
            <a:ext cx="4391595" cy="482313"/>
          </a:xfrm>
          <a:prstGeom prst="rect">
            <a:avLst/>
          </a:prstGeom>
          <a:noFill/>
          <a:ln>
            <a:noFill/>
          </a:ln>
          <a:effectLst/>
        </p:spPr>
        <p:txBody>
          <a:bodyPr wrap="square" lIns="90000" tIns="46800" rIns="90000" bIns="46800">
            <a:spAutoFit/>
          </a:bodyPr>
          <a:lstStyle/>
          <a:p>
            <a:pPr eaLnBrk="1" hangingPunct="1">
              <a:lnSpc>
                <a:spcPct val="90000"/>
              </a:lnSpc>
              <a:spcBef>
                <a:spcPct val="50000"/>
              </a:spcBef>
              <a:buSzPct val="85000"/>
              <a:defRPr/>
            </a:pPr>
            <a:r>
              <a:rPr kumimoji="1" lang="en-US" altLang="zh-CN" sz="2800" dirty="0" smtClean="0">
                <a:solidFill>
                  <a:srgbClr val="C00000"/>
                </a:solidFill>
                <a:latin typeface="+mn-ea"/>
                <a:ea typeface="+mn-ea"/>
                <a:sym typeface="Wingdings 2" panose="05020102010507070707" pitchFamily="18" charset="2"/>
              </a:rPr>
              <a:t>1.</a:t>
            </a:r>
            <a:r>
              <a:rPr kumimoji="1" lang="zh-CN" altLang="en-US" sz="2800" dirty="0" smtClean="0">
                <a:solidFill>
                  <a:srgbClr val="C00000"/>
                </a:solidFill>
                <a:latin typeface="+mn-ea"/>
                <a:ea typeface="+mn-ea"/>
                <a:sym typeface="Wingdings 2" panose="05020102010507070707" pitchFamily="18" charset="2"/>
              </a:rPr>
              <a:t>死锁的概念：</a:t>
            </a:r>
            <a:endParaRPr kumimoji="1" lang="zh-CN" altLang="en-US" sz="2800" dirty="0">
              <a:solidFill>
                <a:srgbClr val="C00000"/>
              </a:solidFill>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0359"/>
                                        </p:tgtEl>
                                        <p:attrNameLst>
                                          <p:attrName>style.visibility</p:attrName>
                                        </p:attrNameLst>
                                      </p:cBhvr>
                                      <p:to>
                                        <p:strVal val="visible"/>
                                      </p:to>
                                    </p:set>
                                    <p:animEffect transition="in" filter="box(in)">
                                      <p:cBhvr>
                                        <p:cTn id="7" dur="500"/>
                                        <p:tgtEl>
                                          <p:spTgt spid="10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9" grpId="0"/>
    </p:bld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ChangeArrowheads="1"/>
          </p:cNvSpPr>
          <p:nvPr/>
        </p:nvSpPr>
        <p:spPr bwMode="auto">
          <a:xfrm>
            <a:off x="611312" y="1988840"/>
            <a:ext cx="3816672" cy="646331"/>
          </a:xfrm>
          <a:prstGeom prst="rect">
            <a:avLst/>
          </a:prstGeom>
          <a:noFill/>
          <a:ln w="9525">
            <a:noFill/>
            <a:miter lim="800000"/>
          </a:ln>
        </p:spPr>
        <p:txBody>
          <a:bodyPr wrap="square">
            <a:spAutoFit/>
          </a:bodyPr>
          <a:lstStyle/>
          <a:p>
            <a:pPr eaLnBrk="1" hangingPunct="1">
              <a:lnSpc>
                <a:spcPct val="150000"/>
              </a:lnSpc>
              <a:spcBef>
                <a:spcPct val="0"/>
              </a:spcBef>
              <a:buClrTx/>
              <a:buFont typeface="Wingdings" panose="05000000000000000000" pitchFamily="2" charset="2"/>
              <a:buChar char="n"/>
            </a:pPr>
            <a:r>
              <a:rPr kumimoji="1" lang="zh-CN" altLang="en-US" sz="2400" dirty="0" smtClean="0">
                <a:solidFill>
                  <a:srgbClr val="7030A0"/>
                </a:solidFill>
              </a:rPr>
              <a:t> 竞争</a:t>
            </a:r>
            <a:r>
              <a:rPr kumimoji="1" lang="zh-CN" altLang="en-US" sz="2400" dirty="0">
                <a:solidFill>
                  <a:srgbClr val="7030A0"/>
                </a:solidFill>
              </a:rPr>
              <a:t>资源</a:t>
            </a:r>
            <a:r>
              <a:rPr kumimoji="1" lang="zh-CN" altLang="en-US" sz="2400" dirty="0" smtClean="0">
                <a:solidFill>
                  <a:srgbClr val="7030A0"/>
                </a:solidFill>
              </a:rPr>
              <a:t>：</a:t>
            </a:r>
            <a:endParaRPr kumimoji="1" lang="zh-CN" altLang="en-US" sz="2400" dirty="0">
              <a:solidFill>
                <a:schemeClr val="tx1"/>
              </a:solidFill>
            </a:endParaRPr>
          </a:p>
        </p:txBody>
      </p:sp>
      <p:sp>
        <p:nvSpPr>
          <p:cNvPr id="4" name="Rectangle 2"/>
          <p:cNvSpPr>
            <a:spLocks noChangeArrowheads="1"/>
          </p:cNvSpPr>
          <p:nvPr/>
        </p:nvSpPr>
        <p:spPr bwMode="auto">
          <a:xfrm>
            <a:off x="611560" y="1412777"/>
            <a:ext cx="3600400"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2800" dirty="0" smtClean="0">
                <a:solidFill>
                  <a:schemeClr val="tx2"/>
                </a:solidFill>
                <a:latin typeface="+mn-ea"/>
                <a:ea typeface="+mn-ea"/>
              </a:rPr>
              <a:t>2.</a:t>
            </a:r>
            <a:r>
              <a:rPr lang="zh-CN" altLang="en-US" sz="2800" dirty="0">
                <a:solidFill>
                  <a:schemeClr val="tx2"/>
                </a:solidFill>
                <a:latin typeface="+mn-ea"/>
                <a:ea typeface="+mn-ea"/>
              </a:rPr>
              <a:t>产生死锁的原因</a:t>
            </a:r>
            <a:endParaRPr lang="zh-CN" altLang="en-US" sz="2800" dirty="0">
              <a:solidFill>
                <a:schemeClr val="tx2"/>
              </a:solidFill>
              <a:latin typeface="+mn-ea"/>
              <a:ea typeface="+mn-ea"/>
            </a:endParaRPr>
          </a:p>
        </p:txBody>
      </p:sp>
      <p:sp>
        <p:nvSpPr>
          <p:cNvPr id="7" name="Rectangle 2"/>
          <p:cNvSpPr>
            <a:spLocks noChangeArrowheads="1"/>
          </p:cNvSpPr>
          <p:nvPr/>
        </p:nvSpPr>
        <p:spPr bwMode="auto">
          <a:xfrm>
            <a:off x="466849" y="765175"/>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3.7.1 </a:t>
            </a:r>
            <a:r>
              <a:rPr lang="zh-CN" altLang="en-US" sz="3200" dirty="0" smtClean="0">
                <a:solidFill>
                  <a:srgbClr val="0000FF"/>
                </a:solidFill>
                <a:latin typeface="+mn-ea"/>
                <a:ea typeface="+mn-ea"/>
              </a:rPr>
              <a:t>死锁的基本概念</a:t>
            </a:r>
            <a:endParaRPr lang="zh-CN" altLang="en-US" sz="3200" dirty="0">
              <a:solidFill>
                <a:srgbClr val="0000FF"/>
              </a:solidFill>
              <a:latin typeface="+mn-ea"/>
              <a:ea typeface="+mn-ea"/>
            </a:endParaRPr>
          </a:p>
        </p:txBody>
      </p:sp>
      <p:sp>
        <p:nvSpPr>
          <p:cNvPr id="8" name="Rectangle 2"/>
          <p:cNvSpPr>
            <a:spLocks noChangeArrowheads="1"/>
          </p:cNvSpPr>
          <p:nvPr/>
        </p:nvSpPr>
        <p:spPr bwMode="auto">
          <a:xfrm>
            <a:off x="2555875" y="73024"/>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
        <p:nvSpPr>
          <p:cNvPr id="10" name="TextBox 9"/>
          <p:cNvSpPr txBox="1"/>
          <p:nvPr/>
        </p:nvSpPr>
        <p:spPr>
          <a:xfrm>
            <a:off x="755576" y="3532945"/>
            <a:ext cx="1296144" cy="400110"/>
          </a:xfrm>
          <a:prstGeom prst="rect">
            <a:avLst/>
          </a:prstGeom>
          <a:solidFill>
            <a:schemeClr val="accent2">
              <a:lumMod val="75000"/>
            </a:schemeClr>
          </a:solidFill>
        </p:spPr>
        <p:txBody>
          <a:bodyPr wrap="square" rtlCol="0">
            <a:spAutoFit/>
          </a:bodyPr>
          <a:lstStyle/>
          <a:p>
            <a:r>
              <a:rPr lang="zh-CN" altLang="en-US" dirty="0" smtClean="0"/>
              <a:t>系统资源</a:t>
            </a:r>
            <a:endParaRPr lang="zh-CN" altLang="en-US" dirty="0"/>
          </a:p>
        </p:txBody>
      </p:sp>
      <p:sp>
        <p:nvSpPr>
          <p:cNvPr id="11" name="TextBox 10"/>
          <p:cNvSpPr txBox="1"/>
          <p:nvPr/>
        </p:nvSpPr>
        <p:spPr>
          <a:xfrm>
            <a:off x="2483768" y="2956881"/>
            <a:ext cx="1584176" cy="400110"/>
          </a:xfrm>
          <a:prstGeom prst="rect">
            <a:avLst/>
          </a:prstGeom>
          <a:solidFill>
            <a:srgbClr val="D8E8EA"/>
          </a:solidFill>
        </p:spPr>
        <p:txBody>
          <a:bodyPr wrap="square" rtlCol="0">
            <a:spAutoFit/>
          </a:bodyPr>
          <a:lstStyle/>
          <a:p>
            <a:r>
              <a:rPr lang="zh-CN" altLang="en-US" dirty="0" smtClean="0"/>
              <a:t>可重用资源</a:t>
            </a:r>
            <a:endParaRPr lang="zh-CN" altLang="en-US" dirty="0"/>
          </a:p>
        </p:txBody>
      </p:sp>
      <p:sp>
        <p:nvSpPr>
          <p:cNvPr id="12" name="TextBox 11"/>
          <p:cNvSpPr txBox="1"/>
          <p:nvPr/>
        </p:nvSpPr>
        <p:spPr>
          <a:xfrm>
            <a:off x="2483768" y="4109009"/>
            <a:ext cx="1584176" cy="400110"/>
          </a:xfrm>
          <a:prstGeom prst="rect">
            <a:avLst/>
          </a:prstGeom>
          <a:solidFill>
            <a:schemeClr val="accent6">
              <a:lumMod val="40000"/>
              <a:lumOff val="60000"/>
            </a:schemeClr>
          </a:solidFill>
        </p:spPr>
        <p:txBody>
          <a:bodyPr wrap="square" rtlCol="0">
            <a:spAutoFit/>
          </a:bodyPr>
          <a:lstStyle/>
          <a:p>
            <a:r>
              <a:rPr lang="zh-CN" altLang="en-US" dirty="0" smtClean="0"/>
              <a:t>消耗性资源</a:t>
            </a:r>
            <a:endParaRPr lang="zh-CN" altLang="en-US" dirty="0"/>
          </a:p>
        </p:txBody>
      </p:sp>
      <p:sp>
        <p:nvSpPr>
          <p:cNvPr id="13" name="左大括号 12"/>
          <p:cNvSpPr/>
          <p:nvPr/>
        </p:nvSpPr>
        <p:spPr bwMode="auto">
          <a:xfrm>
            <a:off x="2123728" y="3028890"/>
            <a:ext cx="216024" cy="1408223"/>
          </a:xfrm>
          <a:prstGeom prst="leftBrac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TextBox 14"/>
          <p:cNvSpPr txBox="1"/>
          <p:nvPr/>
        </p:nvSpPr>
        <p:spPr>
          <a:xfrm>
            <a:off x="4427984" y="3316921"/>
            <a:ext cx="1728192" cy="400110"/>
          </a:xfrm>
          <a:prstGeom prst="rect">
            <a:avLst/>
          </a:prstGeom>
          <a:solidFill>
            <a:srgbClr val="CC00FF"/>
          </a:solidFill>
        </p:spPr>
        <p:txBody>
          <a:bodyPr wrap="square" rtlCol="0">
            <a:spAutoFit/>
          </a:bodyPr>
          <a:lstStyle/>
          <a:p>
            <a:r>
              <a:rPr lang="zh-CN" altLang="en-US" dirty="0" smtClean="0"/>
              <a:t>不可剥夺资源</a:t>
            </a:r>
            <a:endParaRPr lang="zh-CN" altLang="en-US" dirty="0"/>
          </a:p>
        </p:txBody>
      </p:sp>
      <p:sp>
        <p:nvSpPr>
          <p:cNvPr id="16" name="TextBox 15"/>
          <p:cNvSpPr txBox="1"/>
          <p:nvPr/>
        </p:nvSpPr>
        <p:spPr>
          <a:xfrm>
            <a:off x="4427984" y="2524833"/>
            <a:ext cx="1728192" cy="400110"/>
          </a:xfrm>
          <a:prstGeom prst="rect">
            <a:avLst/>
          </a:prstGeom>
          <a:solidFill>
            <a:schemeClr val="bg2">
              <a:lumMod val="40000"/>
              <a:lumOff val="60000"/>
            </a:schemeClr>
          </a:solidFill>
        </p:spPr>
        <p:txBody>
          <a:bodyPr wrap="square" rtlCol="0">
            <a:spAutoFit/>
          </a:bodyPr>
          <a:lstStyle/>
          <a:p>
            <a:r>
              <a:rPr lang="zh-CN" altLang="en-US" dirty="0" smtClean="0"/>
              <a:t>可剥夺资源</a:t>
            </a:r>
            <a:endParaRPr lang="zh-CN" altLang="en-US" dirty="0"/>
          </a:p>
        </p:txBody>
      </p:sp>
      <p:sp>
        <p:nvSpPr>
          <p:cNvPr id="17" name="TextBox 16"/>
          <p:cNvSpPr txBox="1"/>
          <p:nvPr/>
        </p:nvSpPr>
        <p:spPr>
          <a:xfrm>
            <a:off x="6300192" y="2492896"/>
            <a:ext cx="2448272" cy="400110"/>
          </a:xfrm>
          <a:prstGeom prst="rect">
            <a:avLst/>
          </a:prstGeom>
          <a:noFill/>
        </p:spPr>
        <p:txBody>
          <a:bodyPr wrap="square" rtlCol="0">
            <a:spAutoFit/>
          </a:bodyPr>
          <a:lstStyle/>
          <a:p>
            <a:r>
              <a:rPr lang="zh-CN" altLang="en-US" dirty="0" smtClean="0"/>
              <a:t>处理器，主存等</a:t>
            </a:r>
            <a:endParaRPr lang="zh-CN" altLang="en-US" dirty="0"/>
          </a:p>
        </p:txBody>
      </p:sp>
      <p:sp>
        <p:nvSpPr>
          <p:cNvPr id="18" name="TextBox 17"/>
          <p:cNvSpPr txBox="1"/>
          <p:nvPr/>
        </p:nvSpPr>
        <p:spPr>
          <a:xfrm>
            <a:off x="6300192" y="3140968"/>
            <a:ext cx="2448272" cy="707886"/>
          </a:xfrm>
          <a:prstGeom prst="rect">
            <a:avLst/>
          </a:prstGeom>
          <a:noFill/>
        </p:spPr>
        <p:txBody>
          <a:bodyPr wrap="square" rtlCol="0">
            <a:spAutoFit/>
          </a:bodyPr>
          <a:lstStyle/>
          <a:p>
            <a:r>
              <a:rPr lang="zh-CN" altLang="en-US" dirty="0" smtClean="0"/>
              <a:t>打印机，磁带机，队列，文件等</a:t>
            </a:r>
            <a:endParaRPr lang="zh-CN" altLang="en-US" dirty="0"/>
          </a:p>
        </p:txBody>
      </p:sp>
      <p:sp>
        <p:nvSpPr>
          <p:cNvPr id="19" name="左大括号 18"/>
          <p:cNvSpPr/>
          <p:nvPr/>
        </p:nvSpPr>
        <p:spPr bwMode="auto">
          <a:xfrm>
            <a:off x="4139952" y="2564904"/>
            <a:ext cx="216024" cy="1152128"/>
          </a:xfrm>
          <a:prstGeom prst="leftBrac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TextBox 19"/>
          <p:cNvSpPr txBox="1"/>
          <p:nvPr/>
        </p:nvSpPr>
        <p:spPr>
          <a:xfrm>
            <a:off x="4211960" y="4109009"/>
            <a:ext cx="2736304" cy="400110"/>
          </a:xfrm>
          <a:prstGeom prst="rect">
            <a:avLst/>
          </a:prstGeom>
          <a:noFill/>
        </p:spPr>
        <p:txBody>
          <a:bodyPr wrap="square" rtlCol="0">
            <a:spAutoFit/>
          </a:bodyPr>
          <a:lstStyle/>
          <a:p>
            <a:r>
              <a:rPr lang="zh-CN" altLang="en-US" dirty="0" smtClean="0"/>
              <a:t>中断，信号，消息等</a:t>
            </a:r>
            <a:endParaRPr lang="zh-CN" altLang="en-US" dirty="0"/>
          </a:p>
        </p:txBody>
      </p:sp>
      <p:cxnSp>
        <p:nvCxnSpPr>
          <p:cNvPr id="22" name="直接箭头连接符 21"/>
          <p:cNvCxnSpPr/>
          <p:nvPr/>
        </p:nvCxnSpPr>
        <p:spPr bwMode="auto">
          <a:xfrm>
            <a:off x="5076056" y="3789040"/>
            <a:ext cx="0" cy="1512168"/>
          </a:xfrm>
          <a:prstGeom prst="straightConnector1">
            <a:avLst/>
          </a:prstGeom>
          <a:noFill/>
          <a:ln w="28575">
            <a:solidFill>
              <a:schemeClr val="accent1">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椭圆 22"/>
          <p:cNvSpPr/>
          <p:nvPr/>
        </p:nvSpPr>
        <p:spPr bwMode="auto">
          <a:xfrm>
            <a:off x="4427984" y="5301208"/>
            <a:ext cx="1224136" cy="648072"/>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死锁</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cxnSp>
        <p:nvCxnSpPr>
          <p:cNvPr id="28" name="直接箭头连接符 27"/>
          <p:cNvCxnSpPr>
            <a:stCxn id="12" idx="2"/>
            <a:endCxn id="23" idx="1"/>
          </p:cNvCxnSpPr>
          <p:nvPr/>
        </p:nvCxnSpPr>
        <p:spPr bwMode="auto">
          <a:xfrm>
            <a:off x="3275856" y="4509119"/>
            <a:ext cx="1331399" cy="886997"/>
          </a:xfrm>
          <a:prstGeom prst="straightConnector1">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ox(in)">
                                      <p:cBhvr>
                                        <p:cTn id="7" dur="5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500"/>
                                        <p:tgtEl>
                                          <p:spTgt spid="11"/>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ox(in)">
                                      <p:cBhvr>
                                        <p:cTn id="18" dur="500"/>
                                        <p:tgtEl>
                                          <p:spTgt spid="12"/>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ox(i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in)">
                                      <p:cBhvr>
                                        <p:cTn id="26" dur="500"/>
                                        <p:tgtEl>
                                          <p:spTgt spid="15"/>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ox(in)">
                                      <p:cBhvr>
                                        <p:cTn id="29" dur="500"/>
                                        <p:tgtEl>
                                          <p:spTgt spid="16"/>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ox(i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ox(i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ox(i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ox(in)">
                                      <p:cBhvr>
                                        <p:cTn id="47" dur="500"/>
                                        <p:tgtEl>
                                          <p:spTgt spid="22"/>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box(in)">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ox(in)">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box(in)">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10" grpId="0" animBg="1"/>
      <p:bldP spid="11" grpId="0" animBg="1"/>
      <p:bldP spid="12" grpId="0" animBg="1"/>
      <p:bldP spid="13" grpId="0" animBg="1"/>
      <p:bldP spid="15" grpId="0" animBg="1"/>
      <p:bldP spid="16" grpId="0" animBg="1"/>
      <p:bldP spid="17" grpId="0"/>
      <p:bldP spid="18" grpId="0"/>
      <p:bldP spid="19" grpId="0" animBg="1"/>
      <p:bldP spid="20" grpId="0"/>
      <p:bldP spid="23" grpId="0" animBg="1"/>
    </p:bld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1995488" y="3211786"/>
            <a:ext cx="4495800" cy="3457575"/>
            <a:chOff x="1995488" y="3211785"/>
            <a:chExt cx="4495800" cy="3457575"/>
          </a:xfrm>
        </p:grpSpPr>
        <p:sp>
          <p:nvSpPr>
            <p:cNvPr id="31747" name="Rectangle 9"/>
            <p:cNvSpPr>
              <a:spLocks noChangeArrowheads="1"/>
            </p:cNvSpPr>
            <p:nvPr/>
          </p:nvSpPr>
          <p:spPr bwMode="auto">
            <a:xfrm>
              <a:off x="5195888" y="5192985"/>
              <a:ext cx="1295400" cy="592138"/>
            </a:xfrm>
            <a:prstGeom prst="rect">
              <a:avLst/>
            </a:prstGeom>
            <a:solidFill>
              <a:srgbClr val="FFFF00"/>
            </a:solidFill>
            <a:ln w="9525">
              <a:solidFill>
                <a:schemeClr val="tx1"/>
              </a:solidFill>
              <a:miter lim="800000"/>
            </a:ln>
          </p:spPr>
          <p:txBody>
            <a:bodyPr wrap="none" anchor="ctr"/>
            <a:lstStyle/>
            <a:p>
              <a:pPr algn="ctr" eaLnBrk="1" hangingPunct="1">
                <a:spcBef>
                  <a:spcPct val="0"/>
                </a:spcBef>
                <a:buClrTx/>
              </a:pPr>
              <a:r>
                <a:rPr kumimoji="1" lang="zh-CN" altLang="en-US" sz="2800" dirty="0">
                  <a:solidFill>
                    <a:srgbClr val="9900FF"/>
                  </a:solidFill>
                  <a:latin typeface="Times New Roman" panose="02020603050405020304" pitchFamily="18" charset="0"/>
                </a:rPr>
                <a:t>扫描仪</a:t>
              </a:r>
              <a:endParaRPr kumimoji="1" lang="zh-CN" altLang="en-US" sz="2800" dirty="0">
                <a:solidFill>
                  <a:srgbClr val="9900FF"/>
                </a:solidFill>
                <a:latin typeface="Times New Roman" panose="02020603050405020304" pitchFamily="18" charset="0"/>
              </a:endParaRPr>
            </a:p>
          </p:txBody>
        </p:sp>
        <p:sp>
          <p:nvSpPr>
            <p:cNvPr id="31748" name="Oval 10"/>
            <p:cNvSpPr>
              <a:spLocks noChangeArrowheads="1"/>
            </p:cNvSpPr>
            <p:nvPr/>
          </p:nvSpPr>
          <p:spPr bwMode="auto">
            <a:xfrm>
              <a:off x="2376488" y="3211785"/>
              <a:ext cx="990600" cy="922338"/>
            </a:xfrm>
            <a:prstGeom prst="ellipse">
              <a:avLst/>
            </a:prstGeom>
            <a:solidFill>
              <a:srgbClr val="00FF99"/>
            </a:solidFill>
            <a:ln w="9525">
              <a:solidFill>
                <a:srgbClr val="FF0000"/>
              </a:solidFill>
              <a:round/>
            </a:ln>
          </p:spPr>
          <p:txBody>
            <a:bodyPr wrap="none" anchor="ctr"/>
            <a:lstStyle/>
            <a:p>
              <a:pPr algn="ctr" eaLnBrk="1" hangingPunct="1">
                <a:spcBef>
                  <a:spcPct val="0"/>
                </a:spcBef>
                <a:buClrTx/>
              </a:pPr>
              <a:r>
                <a:rPr kumimoji="1" lang="zh-CN" altLang="en-US" sz="2400">
                  <a:solidFill>
                    <a:srgbClr val="0000FF"/>
                  </a:solidFill>
                  <a:latin typeface="Times New Roman" panose="02020603050405020304" pitchFamily="18" charset="0"/>
                </a:rPr>
                <a:t>进程</a:t>
              </a:r>
              <a:endParaRPr kumimoji="1" lang="zh-CN" altLang="en-US" sz="2400">
                <a:solidFill>
                  <a:srgbClr val="0000FF"/>
                </a:solidFill>
                <a:latin typeface="Times New Roman" panose="02020603050405020304" pitchFamily="18" charset="0"/>
              </a:endParaRPr>
            </a:p>
            <a:p>
              <a:pPr algn="ctr" eaLnBrk="1" hangingPunct="1">
                <a:spcBef>
                  <a:spcPct val="0"/>
                </a:spcBef>
                <a:buClrTx/>
              </a:pPr>
              <a:r>
                <a:rPr kumimoji="1" lang="en-US" altLang="zh-CN" sz="2400">
                  <a:solidFill>
                    <a:srgbClr val="0000FF"/>
                  </a:solidFill>
                  <a:latin typeface="Times New Roman" panose="02020603050405020304" pitchFamily="18" charset="0"/>
                </a:rPr>
                <a:t>A</a:t>
              </a:r>
              <a:endParaRPr kumimoji="1" lang="en-US" altLang="zh-CN" sz="2400">
                <a:solidFill>
                  <a:srgbClr val="0000FF"/>
                </a:solidFill>
                <a:latin typeface="Times New Roman" panose="02020603050405020304" pitchFamily="18" charset="0"/>
              </a:endParaRPr>
            </a:p>
          </p:txBody>
        </p:sp>
        <p:sp>
          <p:nvSpPr>
            <p:cNvPr id="31749" name="Oval 11"/>
            <p:cNvSpPr>
              <a:spLocks noChangeArrowheads="1"/>
            </p:cNvSpPr>
            <p:nvPr/>
          </p:nvSpPr>
          <p:spPr bwMode="auto">
            <a:xfrm>
              <a:off x="5348288" y="3211785"/>
              <a:ext cx="990600" cy="922338"/>
            </a:xfrm>
            <a:prstGeom prst="ellipse">
              <a:avLst/>
            </a:prstGeom>
            <a:solidFill>
              <a:srgbClr val="00FF99"/>
            </a:solidFill>
            <a:ln w="9525">
              <a:solidFill>
                <a:srgbClr val="FF0000"/>
              </a:solidFill>
              <a:round/>
            </a:ln>
          </p:spPr>
          <p:txBody>
            <a:bodyPr wrap="none" anchor="ctr"/>
            <a:lstStyle/>
            <a:p>
              <a:pPr algn="ctr" eaLnBrk="1" hangingPunct="1">
                <a:spcBef>
                  <a:spcPct val="0"/>
                </a:spcBef>
                <a:buClrTx/>
              </a:pPr>
              <a:r>
                <a:rPr kumimoji="1" lang="zh-CN" altLang="en-US" sz="2400">
                  <a:solidFill>
                    <a:srgbClr val="0000FF"/>
                  </a:solidFill>
                  <a:latin typeface="Times New Roman" panose="02020603050405020304" pitchFamily="18" charset="0"/>
                </a:rPr>
                <a:t>进程</a:t>
              </a:r>
              <a:endParaRPr kumimoji="1" lang="zh-CN" altLang="en-US" sz="2400">
                <a:solidFill>
                  <a:srgbClr val="0000FF"/>
                </a:solidFill>
                <a:latin typeface="Times New Roman" panose="02020603050405020304" pitchFamily="18" charset="0"/>
              </a:endParaRPr>
            </a:p>
            <a:p>
              <a:pPr algn="ctr" eaLnBrk="1" hangingPunct="1">
                <a:spcBef>
                  <a:spcPct val="0"/>
                </a:spcBef>
                <a:buClrTx/>
              </a:pPr>
              <a:r>
                <a:rPr kumimoji="1" lang="en-US" altLang="zh-CN" sz="2400">
                  <a:solidFill>
                    <a:srgbClr val="0000FF"/>
                  </a:solidFill>
                  <a:latin typeface="Times New Roman" panose="02020603050405020304" pitchFamily="18" charset="0"/>
                </a:rPr>
                <a:t>B</a:t>
              </a:r>
              <a:endParaRPr kumimoji="1" lang="en-US" altLang="zh-CN" sz="2400">
                <a:solidFill>
                  <a:srgbClr val="0000FF"/>
                </a:solidFill>
                <a:latin typeface="Times New Roman" panose="02020603050405020304" pitchFamily="18" charset="0"/>
              </a:endParaRPr>
            </a:p>
          </p:txBody>
        </p:sp>
        <p:grpSp>
          <p:nvGrpSpPr>
            <p:cNvPr id="2" name="Group 12"/>
            <p:cNvGrpSpPr/>
            <p:nvPr/>
          </p:nvGrpSpPr>
          <p:grpSpPr bwMode="auto">
            <a:xfrm>
              <a:off x="2147888" y="4278585"/>
              <a:ext cx="685800" cy="790575"/>
              <a:chOff x="1632" y="2160"/>
              <a:chExt cx="384" cy="480"/>
            </a:xfrm>
          </p:grpSpPr>
          <p:sp>
            <p:nvSpPr>
              <p:cNvPr id="31774" name="Line 13"/>
              <p:cNvSpPr>
                <a:spLocks noChangeShapeType="1"/>
              </p:cNvSpPr>
              <p:nvPr/>
            </p:nvSpPr>
            <p:spPr bwMode="auto">
              <a:xfrm>
                <a:off x="2016" y="2160"/>
                <a:ext cx="0" cy="480"/>
              </a:xfrm>
              <a:prstGeom prst="line">
                <a:avLst/>
              </a:prstGeom>
              <a:noFill/>
              <a:ln w="9525">
                <a:solidFill>
                  <a:srgbClr val="0000FF"/>
                </a:solidFill>
                <a:round/>
                <a:tailEnd type="triangle" w="med" len="med"/>
              </a:ln>
            </p:spPr>
            <p:txBody>
              <a:bodyPr wrap="none" anchor="ctr"/>
              <a:lstStyle/>
              <a:p>
                <a:endParaRPr lang="zh-CN" altLang="en-US"/>
              </a:p>
            </p:txBody>
          </p:sp>
          <p:sp>
            <p:nvSpPr>
              <p:cNvPr id="31775" name="Rectangle 14"/>
              <p:cNvSpPr>
                <a:spLocks noChangeArrowheads="1"/>
              </p:cNvSpPr>
              <p:nvPr/>
            </p:nvSpPr>
            <p:spPr bwMode="auto">
              <a:xfrm>
                <a:off x="1632" y="2304"/>
                <a:ext cx="288" cy="288"/>
              </a:xfrm>
              <a:prstGeom prst="rect">
                <a:avLst/>
              </a:prstGeom>
              <a:noFill/>
              <a:ln w="9525">
                <a:noFill/>
                <a:miter lim="800000"/>
              </a:ln>
            </p:spPr>
            <p:txBody>
              <a:bodyPr wrap="none" anchor="ctr"/>
              <a:lstStyle/>
              <a:p>
                <a:pPr algn="ctr" eaLnBrk="1" hangingPunct="1">
                  <a:spcBef>
                    <a:spcPct val="0"/>
                  </a:spcBef>
                  <a:buClrTx/>
                </a:pPr>
                <a:r>
                  <a:rPr kumimoji="1" lang="zh-CN" altLang="en-US" sz="2000" b="0">
                    <a:solidFill>
                      <a:schemeClr val="tx1"/>
                    </a:solidFill>
                    <a:latin typeface="Times New Roman" panose="02020603050405020304" pitchFamily="18" charset="0"/>
                    <a:ea typeface="隶书" panose="02010509060101010101" pitchFamily="49" charset="-122"/>
                  </a:rPr>
                  <a:t>占用</a:t>
                </a:r>
                <a:endParaRPr kumimoji="1" lang="zh-CN" altLang="en-US" sz="2400" b="0">
                  <a:solidFill>
                    <a:schemeClr val="tx1"/>
                  </a:solidFill>
                  <a:latin typeface="Times New Roman" panose="02020603050405020304" pitchFamily="18" charset="0"/>
                </a:endParaRPr>
              </a:p>
            </p:txBody>
          </p:sp>
        </p:grpSp>
        <p:grpSp>
          <p:nvGrpSpPr>
            <p:cNvPr id="3" name="Group 15"/>
            <p:cNvGrpSpPr/>
            <p:nvPr/>
          </p:nvGrpSpPr>
          <p:grpSpPr bwMode="auto">
            <a:xfrm>
              <a:off x="5729288" y="4278585"/>
              <a:ext cx="457200" cy="790575"/>
              <a:chOff x="3792" y="2160"/>
              <a:chExt cx="288" cy="480"/>
            </a:xfrm>
          </p:grpSpPr>
          <p:sp>
            <p:nvSpPr>
              <p:cNvPr id="31772" name="Line 16"/>
              <p:cNvSpPr>
                <a:spLocks noChangeShapeType="1"/>
              </p:cNvSpPr>
              <p:nvPr/>
            </p:nvSpPr>
            <p:spPr bwMode="auto">
              <a:xfrm>
                <a:off x="3792" y="2160"/>
                <a:ext cx="0" cy="480"/>
              </a:xfrm>
              <a:prstGeom prst="line">
                <a:avLst/>
              </a:prstGeom>
              <a:noFill/>
              <a:ln w="9525">
                <a:solidFill>
                  <a:srgbClr val="0000FF"/>
                </a:solidFill>
                <a:round/>
                <a:tailEnd type="triangle" w="med" len="med"/>
              </a:ln>
            </p:spPr>
            <p:txBody>
              <a:bodyPr wrap="none" anchor="ctr"/>
              <a:lstStyle/>
              <a:p>
                <a:endParaRPr lang="zh-CN" altLang="en-US"/>
              </a:p>
            </p:txBody>
          </p:sp>
          <p:sp>
            <p:nvSpPr>
              <p:cNvPr id="31773" name="Rectangle 17"/>
              <p:cNvSpPr>
                <a:spLocks noChangeArrowheads="1"/>
              </p:cNvSpPr>
              <p:nvPr/>
            </p:nvSpPr>
            <p:spPr bwMode="auto">
              <a:xfrm>
                <a:off x="3792" y="2304"/>
                <a:ext cx="288" cy="288"/>
              </a:xfrm>
              <a:prstGeom prst="rect">
                <a:avLst/>
              </a:prstGeom>
              <a:noFill/>
              <a:ln w="9525">
                <a:noFill/>
                <a:miter lim="800000"/>
              </a:ln>
            </p:spPr>
            <p:txBody>
              <a:bodyPr wrap="none" anchor="ctr"/>
              <a:lstStyle/>
              <a:p>
                <a:pPr algn="ctr" eaLnBrk="1" hangingPunct="1">
                  <a:spcBef>
                    <a:spcPct val="0"/>
                  </a:spcBef>
                  <a:buClrTx/>
                </a:pPr>
                <a:r>
                  <a:rPr kumimoji="1" lang="zh-CN" altLang="en-US" sz="2000" b="0">
                    <a:solidFill>
                      <a:schemeClr val="tx1"/>
                    </a:solidFill>
                    <a:latin typeface="Times New Roman" panose="02020603050405020304" pitchFamily="18" charset="0"/>
                    <a:ea typeface="隶书" panose="02010509060101010101" pitchFamily="49" charset="-122"/>
                  </a:rPr>
                  <a:t>占用</a:t>
                </a:r>
                <a:endParaRPr kumimoji="1" lang="zh-CN" altLang="en-US" sz="2400" b="0">
                  <a:solidFill>
                    <a:schemeClr val="tx1"/>
                  </a:solidFill>
                  <a:latin typeface="Times New Roman" panose="02020603050405020304" pitchFamily="18" charset="0"/>
                </a:endParaRPr>
              </a:p>
            </p:txBody>
          </p:sp>
        </p:grpSp>
        <p:grpSp>
          <p:nvGrpSpPr>
            <p:cNvPr id="4" name="Group 18"/>
            <p:cNvGrpSpPr/>
            <p:nvPr/>
          </p:nvGrpSpPr>
          <p:grpSpPr bwMode="auto">
            <a:xfrm>
              <a:off x="2987675" y="4273823"/>
              <a:ext cx="2209800" cy="1052512"/>
              <a:chOff x="2112" y="2064"/>
              <a:chExt cx="1296" cy="720"/>
            </a:xfrm>
          </p:grpSpPr>
          <p:sp>
            <p:nvSpPr>
              <p:cNvPr id="31770" name="Line 19"/>
              <p:cNvSpPr>
                <a:spLocks noChangeShapeType="1"/>
              </p:cNvSpPr>
              <p:nvPr/>
            </p:nvSpPr>
            <p:spPr bwMode="auto">
              <a:xfrm>
                <a:off x="2160" y="2064"/>
                <a:ext cx="1248" cy="720"/>
              </a:xfrm>
              <a:prstGeom prst="line">
                <a:avLst/>
              </a:prstGeom>
              <a:noFill/>
              <a:ln w="9525">
                <a:solidFill>
                  <a:srgbClr val="9900FF"/>
                </a:solidFill>
                <a:round/>
                <a:tailEnd type="triangle" w="med" len="med"/>
              </a:ln>
            </p:spPr>
            <p:txBody>
              <a:bodyPr wrap="none" anchor="ctr"/>
              <a:lstStyle/>
              <a:p>
                <a:endParaRPr lang="zh-CN" altLang="en-US"/>
              </a:p>
            </p:txBody>
          </p:sp>
          <p:sp>
            <p:nvSpPr>
              <p:cNvPr id="31771" name="Rectangle 20"/>
              <p:cNvSpPr>
                <a:spLocks noChangeArrowheads="1"/>
              </p:cNvSpPr>
              <p:nvPr/>
            </p:nvSpPr>
            <p:spPr bwMode="auto">
              <a:xfrm>
                <a:off x="2112" y="2112"/>
                <a:ext cx="288" cy="288"/>
              </a:xfrm>
              <a:prstGeom prst="rect">
                <a:avLst/>
              </a:prstGeom>
              <a:noFill/>
              <a:ln w="9525">
                <a:noFill/>
                <a:miter lim="800000"/>
              </a:ln>
            </p:spPr>
            <p:txBody>
              <a:bodyPr wrap="none" anchor="ctr"/>
              <a:lstStyle/>
              <a:p>
                <a:pPr algn="ctr" eaLnBrk="1" hangingPunct="1">
                  <a:spcBef>
                    <a:spcPct val="0"/>
                  </a:spcBef>
                  <a:buClrTx/>
                </a:pPr>
                <a:r>
                  <a:rPr kumimoji="1" lang="zh-CN" altLang="en-US" sz="2000" b="0" dirty="0">
                    <a:solidFill>
                      <a:schemeClr val="tx2"/>
                    </a:solidFill>
                    <a:latin typeface="Times New Roman" panose="02020603050405020304" pitchFamily="18" charset="0"/>
                    <a:ea typeface="隶书" panose="02010509060101010101" pitchFamily="49" charset="-122"/>
                  </a:rPr>
                  <a:t>请求</a:t>
                </a:r>
                <a:endParaRPr kumimoji="1" lang="zh-CN" altLang="en-US" sz="2400" b="0" dirty="0">
                  <a:solidFill>
                    <a:schemeClr val="tx2"/>
                  </a:solidFill>
                  <a:latin typeface="Times New Roman" panose="02020603050405020304" pitchFamily="18" charset="0"/>
                </a:endParaRPr>
              </a:p>
            </p:txBody>
          </p:sp>
        </p:grpSp>
        <p:grpSp>
          <p:nvGrpSpPr>
            <p:cNvPr id="5" name="Group 21"/>
            <p:cNvGrpSpPr/>
            <p:nvPr/>
          </p:nvGrpSpPr>
          <p:grpSpPr bwMode="auto">
            <a:xfrm>
              <a:off x="3290888" y="4202385"/>
              <a:ext cx="2362200" cy="1052513"/>
              <a:chOff x="2304" y="2064"/>
              <a:chExt cx="1344" cy="720"/>
            </a:xfrm>
          </p:grpSpPr>
          <p:sp>
            <p:nvSpPr>
              <p:cNvPr id="31768" name="Line 22"/>
              <p:cNvSpPr>
                <a:spLocks noChangeShapeType="1"/>
              </p:cNvSpPr>
              <p:nvPr/>
            </p:nvSpPr>
            <p:spPr bwMode="auto">
              <a:xfrm flipH="1">
                <a:off x="2304" y="2064"/>
                <a:ext cx="1296" cy="720"/>
              </a:xfrm>
              <a:prstGeom prst="line">
                <a:avLst/>
              </a:prstGeom>
              <a:noFill/>
              <a:ln w="9525">
                <a:solidFill>
                  <a:srgbClr val="9900FF"/>
                </a:solidFill>
                <a:round/>
                <a:tailEnd type="triangle" w="med" len="med"/>
              </a:ln>
            </p:spPr>
            <p:txBody>
              <a:bodyPr wrap="none" anchor="ctr"/>
              <a:lstStyle/>
              <a:p>
                <a:endParaRPr lang="zh-CN" altLang="en-US"/>
              </a:p>
            </p:txBody>
          </p:sp>
          <p:sp>
            <p:nvSpPr>
              <p:cNvPr id="31769" name="Rectangle 23"/>
              <p:cNvSpPr>
                <a:spLocks noChangeArrowheads="1"/>
              </p:cNvSpPr>
              <p:nvPr/>
            </p:nvSpPr>
            <p:spPr bwMode="auto">
              <a:xfrm>
                <a:off x="3360" y="2112"/>
                <a:ext cx="288" cy="288"/>
              </a:xfrm>
              <a:prstGeom prst="rect">
                <a:avLst/>
              </a:prstGeom>
              <a:noFill/>
              <a:ln w="9525">
                <a:noFill/>
                <a:miter lim="800000"/>
              </a:ln>
            </p:spPr>
            <p:txBody>
              <a:bodyPr wrap="none" anchor="ctr"/>
              <a:lstStyle/>
              <a:p>
                <a:pPr algn="ctr" eaLnBrk="1" hangingPunct="1">
                  <a:spcBef>
                    <a:spcPct val="0"/>
                  </a:spcBef>
                  <a:buClrTx/>
                </a:pPr>
                <a:r>
                  <a:rPr kumimoji="1" lang="zh-CN" altLang="en-US" sz="2000" b="0">
                    <a:solidFill>
                      <a:schemeClr val="tx2"/>
                    </a:solidFill>
                    <a:latin typeface="Times New Roman" panose="02020603050405020304" pitchFamily="18" charset="0"/>
                    <a:ea typeface="隶书" panose="02010509060101010101" pitchFamily="49" charset="-122"/>
                  </a:rPr>
                  <a:t>请求</a:t>
                </a:r>
                <a:endParaRPr kumimoji="1" lang="zh-CN" altLang="en-US" sz="2400" b="0">
                  <a:solidFill>
                    <a:schemeClr val="tx1"/>
                  </a:solidFill>
                  <a:latin typeface="Times New Roman" panose="02020603050405020304" pitchFamily="18" charset="0"/>
                </a:endParaRPr>
              </a:p>
            </p:txBody>
          </p:sp>
        </p:grpSp>
        <p:grpSp>
          <p:nvGrpSpPr>
            <p:cNvPr id="6" name="Group 24"/>
            <p:cNvGrpSpPr/>
            <p:nvPr/>
          </p:nvGrpSpPr>
          <p:grpSpPr bwMode="auto">
            <a:xfrm>
              <a:off x="3519488" y="5192985"/>
              <a:ext cx="457200" cy="658813"/>
              <a:chOff x="2400" y="2640"/>
              <a:chExt cx="288" cy="480"/>
            </a:xfrm>
          </p:grpSpPr>
          <p:sp>
            <p:nvSpPr>
              <p:cNvPr id="31766" name="Line 25"/>
              <p:cNvSpPr>
                <a:spLocks noChangeShapeType="1"/>
              </p:cNvSpPr>
              <p:nvPr/>
            </p:nvSpPr>
            <p:spPr bwMode="auto">
              <a:xfrm flipH="1">
                <a:off x="2544" y="2640"/>
                <a:ext cx="0" cy="288"/>
              </a:xfrm>
              <a:prstGeom prst="line">
                <a:avLst/>
              </a:prstGeom>
              <a:noFill/>
              <a:ln w="9525" cap="rnd">
                <a:solidFill>
                  <a:srgbClr val="FF0000"/>
                </a:solidFill>
                <a:prstDash val="sysDot"/>
                <a:round/>
              </a:ln>
            </p:spPr>
            <p:txBody>
              <a:bodyPr wrap="none" anchor="ctr"/>
              <a:lstStyle/>
              <a:p>
                <a:endParaRPr lang="zh-CN" altLang="en-US"/>
              </a:p>
            </p:txBody>
          </p:sp>
          <p:sp>
            <p:nvSpPr>
              <p:cNvPr id="31767" name="Rectangle 26"/>
              <p:cNvSpPr>
                <a:spLocks noChangeArrowheads="1"/>
              </p:cNvSpPr>
              <p:nvPr/>
            </p:nvSpPr>
            <p:spPr bwMode="auto">
              <a:xfrm>
                <a:off x="2400" y="2832"/>
                <a:ext cx="288" cy="288"/>
              </a:xfrm>
              <a:prstGeom prst="rect">
                <a:avLst/>
              </a:prstGeom>
              <a:noFill/>
              <a:ln w="9525">
                <a:noFill/>
                <a:miter lim="800000"/>
              </a:ln>
            </p:spPr>
            <p:txBody>
              <a:bodyPr wrap="none" anchor="ctr"/>
              <a:lstStyle/>
              <a:p>
                <a:pPr algn="ctr" eaLnBrk="1" hangingPunct="1">
                  <a:spcBef>
                    <a:spcPct val="0"/>
                  </a:spcBef>
                  <a:buClrTx/>
                </a:pPr>
                <a:r>
                  <a:rPr kumimoji="1" lang="zh-CN" altLang="en-US" sz="2000" b="0">
                    <a:solidFill>
                      <a:schemeClr val="tx1"/>
                    </a:solidFill>
                    <a:latin typeface="Times New Roman" panose="02020603050405020304" pitchFamily="18" charset="0"/>
                    <a:ea typeface="隶书" panose="02010509060101010101" pitchFamily="49" charset="-122"/>
                  </a:rPr>
                  <a:t>阻塞</a:t>
                </a:r>
                <a:endParaRPr kumimoji="1" lang="zh-CN" altLang="en-US" sz="2400" b="0">
                  <a:solidFill>
                    <a:schemeClr val="tx1"/>
                  </a:solidFill>
                  <a:latin typeface="Times New Roman" panose="02020603050405020304" pitchFamily="18" charset="0"/>
                </a:endParaRPr>
              </a:p>
            </p:txBody>
          </p:sp>
        </p:grpSp>
        <p:grpSp>
          <p:nvGrpSpPr>
            <p:cNvPr id="7" name="Group 27"/>
            <p:cNvGrpSpPr/>
            <p:nvPr/>
          </p:nvGrpSpPr>
          <p:grpSpPr bwMode="auto">
            <a:xfrm>
              <a:off x="4510088" y="5192985"/>
              <a:ext cx="457200" cy="658813"/>
              <a:chOff x="3024" y="2640"/>
              <a:chExt cx="288" cy="480"/>
            </a:xfrm>
          </p:grpSpPr>
          <p:sp>
            <p:nvSpPr>
              <p:cNvPr id="31764" name="Line 28"/>
              <p:cNvSpPr>
                <a:spLocks noChangeShapeType="1"/>
              </p:cNvSpPr>
              <p:nvPr/>
            </p:nvSpPr>
            <p:spPr bwMode="auto">
              <a:xfrm flipH="1">
                <a:off x="3168" y="2640"/>
                <a:ext cx="0" cy="288"/>
              </a:xfrm>
              <a:prstGeom prst="line">
                <a:avLst/>
              </a:prstGeom>
              <a:noFill/>
              <a:ln w="9525" cap="rnd">
                <a:solidFill>
                  <a:srgbClr val="FF0000"/>
                </a:solidFill>
                <a:prstDash val="sysDot"/>
                <a:round/>
              </a:ln>
            </p:spPr>
            <p:txBody>
              <a:bodyPr wrap="none" anchor="ctr"/>
              <a:lstStyle/>
              <a:p>
                <a:endParaRPr lang="zh-CN" altLang="en-US"/>
              </a:p>
            </p:txBody>
          </p:sp>
          <p:sp>
            <p:nvSpPr>
              <p:cNvPr id="31765" name="Rectangle 29"/>
              <p:cNvSpPr>
                <a:spLocks noChangeArrowheads="1"/>
              </p:cNvSpPr>
              <p:nvPr/>
            </p:nvSpPr>
            <p:spPr bwMode="auto">
              <a:xfrm>
                <a:off x="3024" y="2832"/>
                <a:ext cx="288" cy="288"/>
              </a:xfrm>
              <a:prstGeom prst="rect">
                <a:avLst/>
              </a:prstGeom>
              <a:noFill/>
              <a:ln w="9525">
                <a:noFill/>
                <a:miter lim="800000"/>
              </a:ln>
            </p:spPr>
            <p:txBody>
              <a:bodyPr wrap="none" anchor="ctr"/>
              <a:lstStyle/>
              <a:p>
                <a:pPr algn="ctr" eaLnBrk="1" hangingPunct="1">
                  <a:spcBef>
                    <a:spcPct val="0"/>
                  </a:spcBef>
                  <a:buClrTx/>
                </a:pPr>
                <a:r>
                  <a:rPr kumimoji="1" lang="zh-CN" altLang="en-US" sz="2000" b="0">
                    <a:solidFill>
                      <a:schemeClr val="tx1"/>
                    </a:solidFill>
                    <a:latin typeface="Times New Roman" panose="02020603050405020304" pitchFamily="18" charset="0"/>
                    <a:ea typeface="隶书" panose="02010509060101010101" pitchFamily="49" charset="-122"/>
                  </a:rPr>
                  <a:t>阻塞</a:t>
                </a:r>
                <a:endParaRPr kumimoji="1" lang="zh-CN" altLang="en-US" sz="2400" b="0">
                  <a:solidFill>
                    <a:schemeClr val="tx1"/>
                  </a:solidFill>
                  <a:latin typeface="Times New Roman" panose="02020603050405020304" pitchFamily="18" charset="0"/>
                </a:endParaRPr>
              </a:p>
            </p:txBody>
          </p:sp>
        </p:grpSp>
        <p:grpSp>
          <p:nvGrpSpPr>
            <p:cNvPr id="8" name="Group 30"/>
            <p:cNvGrpSpPr/>
            <p:nvPr/>
          </p:nvGrpSpPr>
          <p:grpSpPr bwMode="auto">
            <a:xfrm>
              <a:off x="3748088" y="5878785"/>
              <a:ext cx="990600" cy="790575"/>
              <a:chOff x="2544" y="3072"/>
              <a:chExt cx="528" cy="480"/>
            </a:xfrm>
          </p:grpSpPr>
          <p:sp>
            <p:nvSpPr>
              <p:cNvPr id="31761" name="Rectangle 31"/>
              <p:cNvSpPr>
                <a:spLocks noChangeArrowheads="1"/>
              </p:cNvSpPr>
              <p:nvPr/>
            </p:nvSpPr>
            <p:spPr bwMode="auto">
              <a:xfrm>
                <a:off x="2640" y="3264"/>
                <a:ext cx="288" cy="288"/>
              </a:xfrm>
              <a:prstGeom prst="rect">
                <a:avLst/>
              </a:prstGeom>
              <a:noFill/>
              <a:ln w="9525">
                <a:noFill/>
                <a:miter lim="800000"/>
              </a:ln>
            </p:spPr>
            <p:txBody>
              <a:bodyPr wrap="none" anchor="ctr"/>
              <a:lstStyle/>
              <a:p>
                <a:pPr algn="ctr" eaLnBrk="1" hangingPunct="1">
                  <a:spcBef>
                    <a:spcPct val="0"/>
                  </a:spcBef>
                  <a:buClrTx/>
                </a:pPr>
                <a:r>
                  <a:rPr kumimoji="1" lang="zh-CN" altLang="en-US" sz="2400" b="0">
                    <a:solidFill>
                      <a:srgbClr val="FF0000"/>
                    </a:solidFill>
                    <a:latin typeface="Times New Roman" panose="02020603050405020304" pitchFamily="18" charset="0"/>
                    <a:ea typeface="隶书" panose="02010509060101010101" pitchFamily="49" charset="-122"/>
                  </a:rPr>
                  <a:t>死锁</a:t>
                </a:r>
                <a:endParaRPr kumimoji="1" lang="zh-CN" altLang="en-US" sz="2800" b="0">
                  <a:solidFill>
                    <a:srgbClr val="FF0000"/>
                  </a:solidFill>
                  <a:latin typeface="Times New Roman" panose="02020603050405020304" pitchFamily="18" charset="0"/>
                </a:endParaRPr>
              </a:p>
            </p:txBody>
          </p:sp>
          <p:sp>
            <p:nvSpPr>
              <p:cNvPr id="31762" name="Line 32"/>
              <p:cNvSpPr>
                <a:spLocks noChangeShapeType="1"/>
              </p:cNvSpPr>
              <p:nvPr/>
            </p:nvSpPr>
            <p:spPr bwMode="auto">
              <a:xfrm>
                <a:off x="2544" y="3072"/>
                <a:ext cx="240" cy="240"/>
              </a:xfrm>
              <a:prstGeom prst="line">
                <a:avLst/>
              </a:prstGeom>
              <a:noFill/>
              <a:ln w="9525">
                <a:solidFill>
                  <a:srgbClr val="FF33CC"/>
                </a:solidFill>
                <a:round/>
                <a:tailEnd type="triangle" w="med" len="med"/>
              </a:ln>
            </p:spPr>
            <p:txBody>
              <a:bodyPr wrap="none" anchor="ctr"/>
              <a:lstStyle/>
              <a:p>
                <a:endParaRPr lang="zh-CN" altLang="en-US"/>
              </a:p>
            </p:txBody>
          </p:sp>
          <p:sp>
            <p:nvSpPr>
              <p:cNvPr id="31763" name="Line 33"/>
              <p:cNvSpPr>
                <a:spLocks noChangeShapeType="1"/>
              </p:cNvSpPr>
              <p:nvPr/>
            </p:nvSpPr>
            <p:spPr bwMode="auto">
              <a:xfrm flipH="1">
                <a:off x="2832" y="3072"/>
                <a:ext cx="240" cy="240"/>
              </a:xfrm>
              <a:prstGeom prst="line">
                <a:avLst/>
              </a:prstGeom>
              <a:noFill/>
              <a:ln w="9525">
                <a:solidFill>
                  <a:srgbClr val="FF33CC"/>
                </a:solidFill>
                <a:round/>
                <a:tailEnd type="triangle" w="med" len="med"/>
              </a:ln>
            </p:spPr>
            <p:txBody>
              <a:bodyPr wrap="none" anchor="ctr"/>
              <a:lstStyle/>
              <a:p>
                <a:endParaRPr lang="zh-CN" altLang="en-US"/>
              </a:p>
            </p:txBody>
          </p:sp>
        </p:grpSp>
        <p:sp>
          <p:nvSpPr>
            <p:cNvPr id="31757" name="Rectangle 34"/>
            <p:cNvSpPr>
              <a:spLocks noChangeArrowheads="1"/>
            </p:cNvSpPr>
            <p:nvPr/>
          </p:nvSpPr>
          <p:spPr bwMode="auto">
            <a:xfrm>
              <a:off x="1995488" y="5192985"/>
              <a:ext cx="1371600" cy="527050"/>
            </a:xfrm>
            <a:prstGeom prst="rect">
              <a:avLst/>
            </a:prstGeom>
            <a:solidFill>
              <a:srgbClr val="FFFF00"/>
            </a:solidFill>
            <a:ln w="9525">
              <a:solidFill>
                <a:schemeClr val="tx1"/>
              </a:solidFill>
              <a:miter lim="800000"/>
            </a:ln>
          </p:spPr>
          <p:txBody>
            <a:bodyPr wrap="none" anchor="ctr"/>
            <a:lstStyle/>
            <a:p>
              <a:pPr algn="ctr" eaLnBrk="1" hangingPunct="1">
                <a:spcBef>
                  <a:spcPct val="0"/>
                </a:spcBef>
                <a:buClrTx/>
              </a:pPr>
              <a:r>
                <a:rPr kumimoji="1" lang="zh-CN" altLang="en-US" sz="2800">
                  <a:solidFill>
                    <a:srgbClr val="9900FF"/>
                  </a:solidFill>
                  <a:latin typeface="Times New Roman" panose="02020603050405020304" pitchFamily="18" charset="0"/>
                </a:rPr>
                <a:t>打印机</a:t>
              </a:r>
              <a:endParaRPr kumimoji="1" lang="zh-CN" altLang="en-US" sz="2800">
                <a:solidFill>
                  <a:srgbClr val="9900FF"/>
                </a:solidFill>
                <a:latin typeface="Times New Roman" panose="02020603050405020304" pitchFamily="18" charset="0"/>
              </a:endParaRPr>
            </a:p>
          </p:txBody>
        </p:sp>
      </p:grpSp>
      <p:sp>
        <p:nvSpPr>
          <p:cNvPr id="32" name="Rectangle 2"/>
          <p:cNvSpPr>
            <a:spLocks noChangeArrowheads="1"/>
          </p:cNvSpPr>
          <p:nvPr/>
        </p:nvSpPr>
        <p:spPr bwMode="auto">
          <a:xfrm>
            <a:off x="611560" y="1412776"/>
            <a:ext cx="3600400" cy="504056"/>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2800" dirty="0" smtClean="0">
                <a:solidFill>
                  <a:schemeClr val="tx2"/>
                </a:solidFill>
                <a:latin typeface="+mn-ea"/>
                <a:ea typeface="+mn-ea"/>
              </a:rPr>
              <a:t>2.</a:t>
            </a:r>
            <a:r>
              <a:rPr lang="zh-CN" altLang="en-US" sz="2800" dirty="0">
                <a:solidFill>
                  <a:schemeClr val="tx2"/>
                </a:solidFill>
                <a:latin typeface="+mn-ea"/>
                <a:ea typeface="+mn-ea"/>
              </a:rPr>
              <a:t>产生死锁的原因</a:t>
            </a:r>
            <a:endParaRPr lang="zh-CN" altLang="en-US" sz="2800" dirty="0">
              <a:solidFill>
                <a:schemeClr val="tx2"/>
              </a:solidFill>
              <a:latin typeface="+mn-ea"/>
              <a:ea typeface="+mn-ea"/>
            </a:endParaRPr>
          </a:p>
        </p:txBody>
      </p:sp>
      <p:sp>
        <p:nvSpPr>
          <p:cNvPr id="33" name="Rectangle 2"/>
          <p:cNvSpPr>
            <a:spLocks noChangeArrowheads="1"/>
          </p:cNvSpPr>
          <p:nvPr/>
        </p:nvSpPr>
        <p:spPr bwMode="auto">
          <a:xfrm>
            <a:off x="466849" y="765175"/>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3.7.1 </a:t>
            </a:r>
            <a:r>
              <a:rPr lang="zh-CN" altLang="en-US" sz="3200" dirty="0" smtClean="0">
                <a:solidFill>
                  <a:srgbClr val="0000FF"/>
                </a:solidFill>
                <a:latin typeface="+mn-ea"/>
                <a:ea typeface="+mn-ea"/>
              </a:rPr>
              <a:t>死锁的基本概念</a:t>
            </a:r>
            <a:endParaRPr lang="zh-CN" altLang="en-US" sz="3200" dirty="0">
              <a:solidFill>
                <a:srgbClr val="0000FF"/>
              </a:solidFill>
              <a:latin typeface="+mn-ea"/>
              <a:ea typeface="+mn-ea"/>
            </a:endParaRPr>
          </a:p>
        </p:txBody>
      </p:sp>
      <p:sp>
        <p:nvSpPr>
          <p:cNvPr id="34" name="Rectangle 2"/>
          <p:cNvSpPr>
            <a:spLocks noChangeArrowheads="1"/>
          </p:cNvSpPr>
          <p:nvPr/>
        </p:nvSpPr>
        <p:spPr bwMode="auto">
          <a:xfrm>
            <a:off x="2555875" y="73024"/>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
        <p:nvSpPr>
          <p:cNvPr id="36" name="Rectangle 7"/>
          <p:cNvSpPr>
            <a:spLocks noChangeArrowheads="1"/>
          </p:cNvSpPr>
          <p:nvPr/>
        </p:nvSpPr>
        <p:spPr bwMode="auto">
          <a:xfrm>
            <a:off x="539552" y="1844825"/>
            <a:ext cx="5616624" cy="1107996"/>
          </a:xfrm>
          <a:prstGeom prst="rect">
            <a:avLst/>
          </a:prstGeom>
          <a:noFill/>
          <a:ln w="9525">
            <a:noFill/>
            <a:miter lim="800000"/>
          </a:ln>
        </p:spPr>
        <p:txBody>
          <a:bodyPr wrap="square">
            <a:spAutoFit/>
          </a:bodyPr>
          <a:lstStyle/>
          <a:p>
            <a:pPr eaLnBrk="1" hangingPunct="1">
              <a:lnSpc>
                <a:spcPct val="150000"/>
              </a:lnSpc>
              <a:spcBef>
                <a:spcPct val="0"/>
              </a:spcBef>
              <a:buClrTx/>
              <a:buFont typeface="Wingdings" panose="05000000000000000000" pitchFamily="2" charset="2"/>
              <a:buChar char="n"/>
            </a:pPr>
            <a:r>
              <a:rPr kumimoji="1" lang="zh-CN" altLang="en-US" sz="2400" dirty="0" smtClean="0">
                <a:solidFill>
                  <a:srgbClr val="7030A0"/>
                </a:solidFill>
              </a:rPr>
              <a:t>竞争资源</a:t>
            </a:r>
            <a:endParaRPr kumimoji="1" lang="en-US" altLang="zh-CN" sz="2400" dirty="0" smtClean="0">
              <a:solidFill>
                <a:srgbClr val="7030A0"/>
              </a:solidFill>
            </a:endParaRPr>
          </a:p>
          <a:p>
            <a:pPr marL="252095" eaLnBrk="1" hangingPunct="1">
              <a:lnSpc>
                <a:spcPct val="150000"/>
              </a:lnSpc>
              <a:spcBef>
                <a:spcPct val="0"/>
              </a:spcBef>
              <a:buClrTx/>
              <a:buFont typeface="Wingdings" panose="05000000000000000000" pitchFamily="2" charset="2"/>
              <a:buChar char="l"/>
            </a:pPr>
            <a:r>
              <a:rPr kumimoji="1" lang="zh-CN" altLang="en-US" dirty="0" smtClean="0">
                <a:solidFill>
                  <a:srgbClr val="00B0F0"/>
                </a:solidFill>
              </a:rPr>
              <a:t>  竞争不可剥夺资源产生死锁：</a:t>
            </a:r>
            <a:endParaRPr kumimoji="1" lang="zh-CN" altLang="en-US" dirty="0">
              <a:solidFill>
                <a:srgbClr val="00B0F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i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5"/>
          <p:cNvSpPr>
            <a:spLocks noChangeArrowheads="1"/>
          </p:cNvSpPr>
          <p:nvPr/>
        </p:nvSpPr>
        <p:spPr bwMode="auto">
          <a:xfrm>
            <a:off x="258763" y="2308498"/>
            <a:ext cx="6096000" cy="4496616"/>
          </a:xfrm>
          <a:prstGeom prst="rect">
            <a:avLst/>
          </a:prstGeom>
          <a:noFill/>
          <a:ln w="9525">
            <a:noFill/>
            <a:miter lim="800000"/>
          </a:ln>
        </p:spPr>
        <p:txBody>
          <a:bodyPr>
            <a:spAutoFit/>
          </a:bodyPr>
          <a:lstStyle/>
          <a:p>
            <a:pPr eaLnBrk="1" hangingPunct="1">
              <a:lnSpc>
                <a:spcPct val="95000"/>
              </a:lnSpc>
              <a:spcBef>
                <a:spcPct val="0"/>
              </a:spcBef>
              <a:buClrTx/>
            </a:pPr>
            <a:r>
              <a:rPr kumimoji="1" lang="zh-CN" altLang="en-US" sz="2400" dirty="0">
                <a:solidFill>
                  <a:schemeClr val="tx1"/>
                </a:solidFill>
                <a:latin typeface="Times New Roman" panose="02020603050405020304" pitchFamily="18" charset="0"/>
              </a:rPr>
              <a:t>执行顺序</a:t>
            </a:r>
            <a:r>
              <a:rPr kumimoji="1" lang="en-US" altLang="zh-CN" sz="2400" dirty="0">
                <a:solidFill>
                  <a:schemeClr val="tx1"/>
                </a:solidFill>
                <a:latin typeface="Times New Roman" panose="02020603050405020304" pitchFamily="18" charset="0"/>
              </a:rPr>
              <a:t>1</a:t>
            </a:r>
            <a:r>
              <a:rPr kumimoji="1" lang="zh-CN" altLang="en-US" sz="2400" dirty="0">
                <a:solidFill>
                  <a:schemeClr val="tx1"/>
                </a:solidFill>
                <a:latin typeface="Times New Roman" panose="02020603050405020304" pitchFamily="18" charset="0"/>
              </a:rPr>
              <a:t>：</a:t>
            </a:r>
            <a:endParaRPr kumimoji="1" lang="en-US" altLang="zh-CN" sz="2400" dirty="0">
              <a:solidFill>
                <a:schemeClr val="tx1"/>
              </a:solidFill>
              <a:latin typeface="Times New Roman" panose="02020603050405020304" pitchFamily="18" charset="0"/>
            </a:endParaRPr>
          </a:p>
          <a:p>
            <a:pPr eaLnBrk="1" hangingPunct="1">
              <a:lnSpc>
                <a:spcPct val="110000"/>
              </a:lnSpc>
              <a:spcBef>
                <a:spcPct val="0"/>
              </a:spcBef>
              <a:buClrTx/>
            </a:pPr>
            <a:r>
              <a:rPr kumimoji="1" lang="en-US" altLang="zh-CN" sz="2200" dirty="0">
                <a:solidFill>
                  <a:srgbClr val="0000FF"/>
                </a:solidFill>
                <a:latin typeface="Times New Roman" panose="02020603050405020304" pitchFamily="18" charset="0"/>
              </a:rPr>
              <a:t>P</a:t>
            </a:r>
            <a:r>
              <a:rPr kumimoji="1" lang="en-US" altLang="zh-CN" sz="2200" baseline="-25000" dirty="0">
                <a:solidFill>
                  <a:srgbClr val="0000FF"/>
                </a:solidFill>
                <a:latin typeface="Times New Roman" panose="02020603050405020304" pitchFamily="18" charset="0"/>
              </a:rPr>
              <a:t>1</a:t>
            </a:r>
            <a:r>
              <a:rPr kumimoji="1" lang="en-US" altLang="zh-CN" sz="2200" dirty="0">
                <a:solidFill>
                  <a:srgbClr val="0000FF"/>
                </a:solidFill>
                <a:latin typeface="Times New Roman" panose="02020603050405020304" pitchFamily="18" charset="0"/>
              </a:rPr>
              <a:t>: </a:t>
            </a:r>
            <a:r>
              <a:rPr kumimoji="1" lang="en-US" altLang="zh-CN" sz="2200" dirty="0">
                <a:solidFill>
                  <a:schemeClr val="tx2"/>
                </a:solidFill>
                <a:latin typeface="Times New Roman" panose="02020603050405020304" pitchFamily="18" charset="0"/>
              </a:rPr>
              <a:t>… Release(S</a:t>
            </a:r>
            <a:r>
              <a:rPr kumimoji="1" lang="en-US" altLang="zh-CN" sz="2200" baseline="-25000" dirty="0">
                <a:solidFill>
                  <a:schemeClr val="tx2"/>
                </a:solidFill>
                <a:latin typeface="Times New Roman" panose="02020603050405020304" pitchFamily="18" charset="0"/>
              </a:rPr>
              <a:t>1</a:t>
            </a:r>
            <a:r>
              <a:rPr kumimoji="1" lang="en-US" altLang="zh-CN" sz="2200" dirty="0">
                <a:solidFill>
                  <a:schemeClr val="tx2"/>
                </a:solidFill>
                <a:latin typeface="Times New Roman" panose="02020603050405020304" pitchFamily="18" charset="0"/>
              </a:rPr>
              <a:t>);Request(S</a:t>
            </a:r>
            <a:r>
              <a:rPr kumimoji="1" lang="en-US" altLang="zh-CN" sz="2200" baseline="-25000" dirty="0">
                <a:solidFill>
                  <a:schemeClr val="tx2"/>
                </a:solidFill>
                <a:latin typeface="Times New Roman" panose="02020603050405020304" pitchFamily="18" charset="0"/>
              </a:rPr>
              <a:t>3</a:t>
            </a:r>
            <a:r>
              <a:rPr kumimoji="1" lang="en-US" altLang="zh-CN" sz="2200" dirty="0">
                <a:solidFill>
                  <a:schemeClr val="tx2"/>
                </a:solidFill>
                <a:latin typeface="Times New Roman" panose="02020603050405020304" pitchFamily="18" charset="0"/>
              </a:rPr>
              <a:t>);…</a:t>
            </a:r>
            <a:endParaRPr kumimoji="1" lang="en-US" altLang="zh-CN" sz="2200" dirty="0">
              <a:solidFill>
                <a:schemeClr val="tx2"/>
              </a:solidFill>
              <a:latin typeface="Times New Roman" panose="02020603050405020304" pitchFamily="18" charset="0"/>
            </a:endParaRPr>
          </a:p>
          <a:p>
            <a:pPr eaLnBrk="1" hangingPunct="1">
              <a:lnSpc>
                <a:spcPct val="110000"/>
              </a:lnSpc>
              <a:spcBef>
                <a:spcPct val="0"/>
              </a:spcBef>
              <a:buClrTx/>
            </a:pPr>
            <a:r>
              <a:rPr kumimoji="1" lang="en-US" altLang="zh-CN" sz="2200" dirty="0">
                <a:solidFill>
                  <a:srgbClr val="0000FF"/>
                </a:solidFill>
                <a:latin typeface="Times New Roman" panose="02020603050405020304" pitchFamily="18" charset="0"/>
              </a:rPr>
              <a:t>P</a:t>
            </a:r>
            <a:r>
              <a:rPr kumimoji="1" lang="en-US" altLang="zh-CN" sz="2200" baseline="-25000" dirty="0">
                <a:solidFill>
                  <a:srgbClr val="0000FF"/>
                </a:solidFill>
                <a:latin typeface="Times New Roman" panose="02020603050405020304" pitchFamily="18" charset="0"/>
              </a:rPr>
              <a:t>2</a:t>
            </a:r>
            <a:r>
              <a:rPr kumimoji="1" lang="en-US" altLang="zh-CN" sz="2200" dirty="0">
                <a:solidFill>
                  <a:srgbClr val="0000FF"/>
                </a:solidFill>
                <a:latin typeface="Times New Roman" panose="02020603050405020304" pitchFamily="18" charset="0"/>
              </a:rPr>
              <a:t>: </a:t>
            </a:r>
            <a:r>
              <a:rPr kumimoji="1" lang="en-US" altLang="zh-CN" sz="2200" dirty="0">
                <a:solidFill>
                  <a:schemeClr val="tx2"/>
                </a:solidFill>
                <a:latin typeface="Times New Roman" panose="02020603050405020304" pitchFamily="18" charset="0"/>
              </a:rPr>
              <a:t>… Release(S</a:t>
            </a:r>
            <a:r>
              <a:rPr kumimoji="1" lang="en-US" altLang="zh-CN" sz="2200" baseline="-25000" dirty="0">
                <a:solidFill>
                  <a:schemeClr val="tx2"/>
                </a:solidFill>
                <a:latin typeface="Times New Roman" panose="02020603050405020304" pitchFamily="18" charset="0"/>
              </a:rPr>
              <a:t>2</a:t>
            </a:r>
            <a:r>
              <a:rPr kumimoji="1" lang="en-US" altLang="zh-CN" sz="2200" dirty="0">
                <a:solidFill>
                  <a:schemeClr val="tx2"/>
                </a:solidFill>
                <a:latin typeface="Times New Roman" panose="02020603050405020304" pitchFamily="18" charset="0"/>
              </a:rPr>
              <a:t>);Request(S</a:t>
            </a:r>
            <a:r>
              <a:rPr kumimoji="1" lang="en-US" altLang="zh-CN" sz="2200" baseline="-25000" dirty="0">
                <a:solidFill>
                  <a:schemeClr val="tx2"/>
                </a:solidFill>
                <a:latin typeface="Times New Roman" panose="02020603050405020304" pitchFamily="18" charset="0"/>
              </a:rPr>
              <a:t>1</a:t>
            </a:r>
            <a:r>
              <a:rPr kumimoji="1" lang="en-US" altLang="zh-CN" sz="2200" dirty="0">
                <a:solidFill>
                  <a:schemeClr val="tx2"/>
                </a:solidFill>
                <a:latin typeface="Times New Roman" panose="02020603050405020304" pitchFamily="18" charset="0"/>
              </a:rPr>
              <a:t>);… </a:t>
            </a:r>
            <a:endParaRPr kumimoji="1" lang="en-US" altLang="zh-CN" sz="2200" dirty="0">
              <a:solidFill>
                <a:schemeClr val="tx2"/>
              </a:solidFill>
              <a:latin typeface="Times New Roman" panose="02020603050405020304" pitchFamily="18" charset="0"/>
            </a:endParaRPr>
          </a:p>
          <a:p>
            <a:pPr eaLnBrk="1" hangingPunct="1">
              <a:lnSpc>
                <a:spcPct val="110000"/>
              </a:lnSpc>
              <a:spcBef>
                <a:spcPct val="0"/>
              </a:spcBef>
              <a:buClrTx/>
            </a:pPr>
            <a:r>
              <a:rPr kumimoji="1" lang="en-US" altLang="zh-CN" sz="2200" dirty="0">
                <a:solidFill>
                  <a:srgbClr val="0000FF"/>
                </a:solidFill>
                <a:latin typeface="Times New Roman" panose="02020603050405020304" pitchFamily="18" charset="0"/>
              </a:rPr>
              <a:t>P</a:t>
            </a:r>
            <a:r>
              <a:rPr kumimoji="1" lang="en-US" altLang="zh-CN" sz="2200" baseline="-25000" dirty="0">
                <a:solidFill>
                  <a:srgbClr val="0000FF"/>
                </a:solidFill>
                <a:latin typeface="Times New Roman" panose="02020603050405020304" pitchFamily="18" charset="0"/>
              </a:rPr>
              <a:t>3</a:t>
            </a:r>
            <a:r>
              <a:rPr kumimoji="1" lang="en-US" altLang="zh-CN" sz="2200" dirty="0">
                <a:solidFill>
                  <a:srgbClr val="0000FF"/>
                </a:solidFill>
                <a:latin typeface="Times New Roman" panose="02020603050405020304" pitchFamily="18" charset="0"/>
              </a:rPr>
              <a:t>: </a:t>
            </a:r>
            <a:r>
              <a:rPr kumimoji="1" lang="en-US" altLang="zh-CN" sz="2200" dirty="0">
                <a:solidFill>
                  <a:schemeClr val="tx2"/>
                </a:solidFill>
                <a:latin typeface="Times New Roman" panose="02020603050405020304" pitchFamily="18" charset="0"/>
              </a:rPr>
              <a:t>… Release(S</a:t>
            </a:r>
            <a:r>
              <a:rPr kumimoji="1" lang="en-US" altLang="zh-CN" sz="2200" baseline="-25000" dirty="0">
                <a:solidFill>
                  <a:schemeClr val="tx2"/>
                </a:solidFill>
                <a:latin typeface="Times New Roman" panose="02020603050405020304" pitchFamily="18" charset="0"/>
              </a:rPr>
              <a:t>3</a:t>
            </a:r>
            <a:r>
              <a:rPr kumimoji="1" lang="en-US" altLang="zh-CN" sz="2200" dirty="0">
                <a:solidFill>
                  <a:schemeClr val="tx2"/>
                </a:solidFill>
                <a:latin typeface="Times New Roman" panose="02020603050405020304" pitchFamily="18" charset="0"/>
              </a:rPr>
              <a:t>);Request(S</a:t>
            </a:r>
            <a:r>
              <a:rPr kumimoji="1" lang="en-US" altLang="zh-CN" sz="2200" baseline="-25000" dirty="0">
                <a:solidFill>
                  <a:schemeClr val="tx2"/>
                </a:solidFill>
                <a:latin typeface="Times New Roman" panose="02020603050405020304" pitchFamily="18" charset="0"/>
              </a:rPr>
              <a:t>2</a:t>
            </a:r>
            <a:r>
              <a:rPr kumimoji="1" lang="en-US" altLang="zh-CN" sz="2200" dirty="0">
                <a:solidFill>
                  <a:schemeClr val="tx2"/>
                </a:solidFill>
                <a:latin typeface="Times New Roman" panose="02020603050405020304" pitchFamily="18" charset="0"/>
              </a:rPr>
              <a:t>);… </a:t>
            </a:r>
            <a:endParaRPr kumimoji="1" lang="en-US" altLang="zh-CN" sz="2200" dirty="0">
              <a:solidFill>
                <a:schemeClr val="tx2"/>
              </a:solidFill>
              <a:latin typeface="Times New Roman" panose="02020603050405020304" pitchFamily="18" charset="0"/>
            </a:endParaRPr>
          </a:p>
          <a:p>
            <a:pPr eaLnBrk="1" hangingPunct="1">
              <a:lnSpc>
                <a:spcPct val="95000"/>
              </a:lnSpc>
              <a:spcBef>
                <a:spcPct val="0"/>
              </a:spcBef>
              <a:buClrTx/>
            </a:pPr>
            <a:endParaRPr kumimoji="1" lang="en-US" altLang="zh-CN" sz="2400" dirty="0">
              <a:solidFill>
                <a:schemeClr val="tx1"/>
              </a:solidFill>
              <a:latin typeface="Times New Roman" panose="02020603050405020304" pitchFamily="18" charset="0"/>
            </a:endParaRPr>
          </a:p>
          <a:p>
            <a:pPr eaLnBrk="1" hangingPunct="1">
              <a:lnSpc>
                <a:spcPct val="95000"/>
              </a:lnSpc>
              <a:spcBef>
                <a:spcPct val="0"/>
              </a:spcBef>
              <a:buClrTx/>
            </a:pPr>
            <a:r>
              <a:rPr kumimoji="1" lang="zh-CN" altLang="en-US" sz="2400" dirty="0">
                <a:solidFill>
                  <a:schemeClr val="tx1"/>
                </a:solidFill>
                <a:latin typeface="Times New Roman" panose="02020603050405020304" pitchFamily="18" charset="0"/>
              </a:rPr>
              <a:t>执行顺序</a:t>
            </a:r>
            <a:r>
              <a:rPr kumimoji="1" lang="en-US" altLang="zh-CN" sz="2400" dirty="0">
                <a:solidFill>
                  <a:schemeClr val="tx1"/>
                </a:solidFill>
                <a:latin typeface="Times New Roman" panose="02020603050405020304" pitchFamily="18" charset="0"/>
              </a:rPr>
              <a:t>2</a:t>
            </a:r>
            <a:r>
              <a:rPr kumimoji="1" lang="zh-CN" altLang="en-US" sz="2400" dirty="0">
                <a:solidFill>
                  <a:schemeClr val="tx1"/>
                </a:solidFill>
                <a:latin typeface="Times New Roman" panose="02020603050405020304" pitchFamily="18" charset="0"/>
              </a:rPr>
              <a:t>：</a:t>
            </a:r>
            <a:endParaRPr kumimoji="1" lang="en-US" altLang="zh-CN" sz="2400" dirty="0">
              <a:solidFill>
                <a:schemeClr val="tx1"/>
              </a:solidFill>
              <a:latin typeface="Times New Roman" panose="02020603050405020304" pitchFamily="18" charset="0"/>
            </a:endParaRPr>
          </a:p>
          <a:p>
            <a:pPr eaLnBrk="1" hangingPunct="1">
              <a:lnSpc>
                <a:spcPct val="110000"/>
              </a:lnSpc>
              <a:spcBef>
                <a:spcPct val="0"/>
              </a:spcBef>
              <a:buClrTx/>
            </a:pPr>
            <a:r>
              <a:rPr kumimoji="1" lang="en-US" altLang="zh-CN" sz="2200" dirty="0">
                <a:solidFill>
                  <a:srgbClr val="0000FF"/>
                </a:solidFill>
                <a:latin typeface="Times New Roman" panose="02020603050405020304" pitchFamily="18" charset="0"/>
              </a:rPr>
              <a:t>P1: </a:t>
            </a:r>
            <a:r>
              <a:rPr kumimoji="1" lang="en-US" altLang="zh-CN" sz="2200" dirty="0">
                <a:solidFill>
                  <a:schemeClr val="tx2"/>
                </a:solidFill>
                <a:latin typeface="Times New Roman" panose="02020603050405020304" pitchFamily="18" charset="0"/>
              </a:rPr>
              <a:t>…Request(S</a:t>
            </a:r>
            <a:r>
              <a:rPr kumimoji="1" lang="en-US" altLang="zh-CN" sz="2200" baseline="-25000" dirty="0">
                <a:solidFill>
                  <a:schemeClr val="tx2"/>
                </a:solidFill>
                <a:latin typeface="Times New Roman" panose="02020603050405020304" pitchFamily="18" charset="0"/>
              </a:rPr>
              <a:t>3</a:t>
            </a:r>
            <a:r>
              <a:rPr kumimoji="1" lang="en-US" altLang="zh-CN" sz="2200" dirty="0">
                <a:solidFill>
                  <a:schemeClr val="tx2"/>
                </a:solidFill>
                <a:latin typeface="Times New Roman" panose="02020603050405020304" pitchFamily="18" charset="0"/>
              </a:rPr>
              <a:t>);</a:t>
            </a:r>
            <a:endParaRPr kumimoji="1" lang="en-US" altLang="zh-CN" sz="2200" dirty="0">
              <a:solidFill>
                <a:schemeClr val="tx2"/>
              </a:solidFill>
              <a:latin typeface="Times New Roman" panose="02020603050405020304" pitchFamily="18" charset="0"/>
            </a:endParaRPr>
          </a:p>
          <a:p>
            <a:pPr eaLnBrk="1" hangingPunct="1">
              <a:lnSpc>
                <a:spcPct val="110000"/>
              </a:lnSpc>
              <a:spcBef>
                <a:spcPct val="0"/>
              </a:spcBef>
              <a:buClrTx/>
            </a:pPr>
            <a:r>
              <a:rPr kumimoji="1" lang="en-US" altLang="zh-CN" sz="2200" dirty="0">
                <a:solidFill>
                  <a:schemeClr val="tx2"/>
                </a:solidFill>
                <a:latin typeface="Times New Roman" panose="02020603050405020304" pitchFamily="18" charset="0"/>
              </a:rPr>
              <a:t>      Release(S</a:t>
            </a:r>
            <a:r>
              <a:rPr kumimoji="1" lang="en-US" altLang="zh-CN" sz="2200" baseline="-25000" dirty="0">
                <a:solidFill>
                  <a:schemeClr val="tx2"/>
                </a:solidFill>
                <a:latin typeface="Times New Roman" panose="02020603050405020304" pitchFamily="18" charset="0"/>
              </a:rPr>
              <a:t>1</a:t>
            </a:r>
            <a:r>
              <a:rPr kumimoji="1" lang="en-US" altLang="zh-CN" sz="2200" dirty="0">
                <a:solidFill>
                  <a:schemeClr val="tx2"/>
                </a:solidFill>
                <a:latin typeface="Times New Roman" panose="02020603050405020304" pitchFamily="18" charset="0"/>
              </a:rPr>
              <a:t>); …</a:t>
            </a:r>
            <a:endParaRPr kumimoji="1" lang="en-US" altLang="zh-CN" sz="2200" dirty="0">
              <a:solidFill>
                <a:schemeClr val="tx2"/>
              </a:solidFill>
              <a:latin typeface="Times New Roman" panose="02020603050405020304" pitchFamily="18" charset="0"/>
            </a:endParaRPr>
          </a:p>
          <a:p>
            <a:pPr eaLnBrk="1" hangingPunct="1">
              <a:lnSpc>
                <a:spcPct val="110000"/>
              </a:lnSpc>
              <a:spcBef>
                <a:spcPct val="0"/>
              </a:spcBef>
              <a:buClrTx/>
            </a:pPr>
            <a:r>
              <a:rPr kumimoji="1" lang="en-US" altLang="zh-CN" sz="2200" dirty="0">
                <a:solidFill>
                  <a:srgbClr val="0000FF"/>
                </a:solidFill>
                <a:latin typeface="Times New Roman" panose="02020603050405020304" pitchFamily="18" charset="0"/>
              </a:rPr>
              <a:t>P2: </a:t>
            </a:r>
            <a:r>
              <a:rPr kumimoji="1" lang="en-US" altLang="zh-CN" sz="2200" dirty="0">
                <a:solidFill>
                  <a:schemeClr val="tx2"/>
                </a:solidFill>
                <a:latin typeface="Times New Roman" panose="02020603050405020304" pitchFamily="18" charset="0"/>
              </a:rPr>
              <a:t>…Request(S</a:t>
            </a:r>
            <a:r>
              <a:rPr kumimoji="1" lang="en-US" altLang="zh-CN" sz="2200" baseline="-25000" dirty="0">
                <a:solidFill>
                  <a:schemeClr val="tx2"/>
                </a:solidFill>
                <a:latin typeface="Times New Roman" panose="02020603050405020304" pitchFamily="18" charset="0"/>
              </a:rPr>
              <a:t>1</a:t>
            </a:r>
            <a:r>
              <a:rPr kumimoji="1" lang="en-US" altLang="zh-CN" sz="2200" dirty="0">
                <a:solidFill>
                  <a:schemeClr val="tx2"/>
                </a:solidFill>
                <a:latin typeface="Times New Roman" panose="02020603050405020304" pitchFamily="18" charset="0"/>
              </a:rPr>
              <a:t>);</a:t>
            </a:r>
            <a:endParaRPr kumimoji="1" lang="en-US" altLang="zh-CN" sz="2200" dirty="0">
              <a:solidFill>
                <a:schemeClr val="tx2"/>
              </a:solidFill>
              <a:latin typeface="Times New Roman" panose="02020603050405020304" pitchFamily="18" charset="0"/>
            </a:endParaRPr>
          </a:p>
          <a:p>
            <a:pPr eaLnBrk="1" hangingPunct="1">
              <a:lnSpc>
                <a:spcPct val="110000"/>
              </a:lnSpc>
              <a:spcBef>
                <a:spcPct val="0"/>
              </a:spcBef>
              <a:buClrTx/>
            </a:pPr>
            <a:r>
              <a:rPr kumimoji="1" lang="en-US" altLang="zh-CN" sz="2200" dirty="0">
                <a:solidFill>
                  <a:schemeClr val="tx2"/>
                </a:solidFill>
                <a:latin typeface="Times New Roman" panose="02020603050405020304" pitchFamily="18" charset="0"/>
              </a:rPr>
              <a:t>      Release(S</a:t>
            </a:r>
            <a:r>
              <a:rPr kumimoji="1" lang="en-US" altLang="zh-CN" sz="2200" baseline="-25000" dirty="0">
                <a:solidFill>
                  <a:schemeClr val="tx2"/>
                </a:solidFill>
                <a:latin typeface="Times New Roman" panose="02020603050405020304" pitchFamily="18" charset="0"/>
              </a:rPr>
              <a:t>2</a:t>
            </a:r>
            <a:r>
              <a:rPr kumimoji="1" lang="en-US" altLang="zh-CN" sz="2200" dirty="0">
                <a:solidFill>
                  <a:schemeClr val="tx2"/>
                </a:solidFill>
                <a:latin typeface="Times New Roman" panose="02020603050405020304" pitchFamily="18" charset="0"/>
              </a:rPr>
              <a:t>); …</a:t>
            </a:r>
            <a:endParaRPr kumimoji="1" lang="en-US" altLang="zh-CN" sz="2200" dirty="0">
              <a:solidFill>
                <a:schemeClr val="tx2"/>
              </a:solidFill>
              <a:latin typeface="Times New Roman" panose="02020603050405020304" pitchFamily="18" charset="0"/>
            </a:endParaRPr>
          </a:p>
          <a:p>
            <a:pPr eaLnBrk="1" hangingPunct="1">
              <a:lnSpc>
                <a:spcPct val="110000"/>
              </a:lnSpc>
              <a:spcBef>
                <a:spcPct val="0"/>
              </a:spcBef>
              <a:buClrTx/>
            </a:pPr>
            <a:r>
              <a:rPr kumimoji="1" lang="en-US" altLang="zh-CN" sz="2200" dirty="0">
                <a:solidFill>
                  <a:srgbClr val="0000FF"/>
                </a:solidFill>
                <a:latin typeface="Times New Roman" panose="02020603050405020304" pitchFamily="18" charset="0"/>
              </a:rPr>
              <a:t>P3: </a:t>
            </a:r>
            <a:r>
              <a:rPr kumimoji="1" lang="en-US" altLang="zh-CN" sz="2200" dirty="0">
                <a:solidFill>
                  <a:schemeClr val="tx2"/>
                </a:solidFill>
                <a:latin typeface="Times New Roman" panose="02020603050405020304" pitchFamily="18" charset="0"/>
              </a:rPr>
              <a:t>…Request(S</a:t>
            </a:r>
            <a:r>
              <a:rPr kumimoji="1" lang="en-US" altLang="zh-CN" sz="2200" baseline="-25000" dirty="0">
                <a:solidFill>
                  <a:schemeClr val="tx2"/>
                </a:solidFill>
                <a:latin typeface="Times New Roman" panose="02020603050405020304" pitchFamily="18" charset="0"/>
              </a:rPr>
              <a:t>2</a:t>
            </a:r>
            <a:r>
              <a:rPr kumimoji="1" lang="en-US" altLang="zh-CN" sz="2200" dirty="0">
                <a:solidFill>
                  <a:schemeClr val="tx2"/>
                </a:solidFill>
                <a:latin typeface="Times New Roman" panose="02020603050405020304" pitchFamily="18" charset="0"/>
              </a:rPr>
              <a:t>);</a:t>
            </a:r>
            <a:endParaRPr kumimoji="1" lang="en-US" altLang="zh-CN" sz="2200" dirty="0">
              <a:solidFill>
                <a:schemeClr val="tx2"/>
              </a:solidFill>
              <a:latin typeface="Times New Roman" panose="02020603050405020304" pitchFamily="18" charset="0"/>
            </a:endParaRPr>
          </a:p>
          <a:p>
            <a:pPr eaLnBrk="1" hangingPunct="1">
              <a:lnSpc>
                <a:spcPct val="110000"/>
              </a:lnSpc>
              <a:spcBef>
                <a:spcPct val="0"/>
              </a:spcBef>
              <a:buClrTx/>
            </a:pPr>
            <a:r>
              <a:rPr kumimoji="1" lang="en-US" altLang="zh-CN" sz="2200" dirty="0">
                <a:solidFill>
                  <a:schemeClr val="tx2"/>
                </a:solidFill>
                <a:latin typeface="Times New Roman" panose="02020603050405020304" pitchFamily="18" charset="0"/>
              </a:rPr>
              <a:t>      Release(S</a:t>
            </a:r>
            <a:r>
              <a:rPr kumimoji="1" lang="en-US" altLang="zh-CN" sz="2200" baseline="-25000" dirty="0">
                <a:solidFill>
                  <a:schemeClr val="tx2"/>
                </a:solidFill>
                <a:latin typeface="Times New Roman" panose="02020603050405020304" pitchFamily="18" charset="0"/>
              </a:rPr>
              <a:t>3</a:t>
            </a:r>
            <a:r>
              <a:rPr kumimoji="1" lang="en-US" altLang="zh-CN" sz="2200" dirty="0">
                <a:solidFill>
                  <a:schemeClr val="tx2"/>
                </a:solidFill>
                <a:latin typeface="Times New Roman" panose="02020603050405020304" pitchFamily="18" charset="0"/>
              </a:rPr>
              <a:t>); …</a:t>
            </a:r>
            <a:endParaRPr kumimoji="1" lang="en-US" altLang="zh-CN" sz="2200" dirty="0">
              <a:solidFill>
                <a:schemeClr val="tx2"/>
              </a:solidFill>
              <a:latin typeface="Times New Roman" panose="02020603050405020304" pitchFamily="18" charset="0"/>
            </a:endParaRPr>
          </a:p>
        </p:txBody>
      </p:sp>
      <p:grpSp>
        <p:nvGrpSpPr>
          <p:cNvPr id="3" name="Group 31"/>
          <p:cNvGrpSpPr/>
          <p:nvPr/>
        </p:nvGrpSpPr>
        <p:grpSpPr bwMode="auto">
          <a:xfrm>
            <a:off x="3803650" y="1971675"/>
            <a:ext cx="5184775" cy="3887788"/>
            <a:chOff x="204" y="754"/>
            <a:chExt cx="5171" cy="2779"/>
          </a:xfrm>
        </p:grpSpPr>
        <p:grpSp>
          <p:nvGrpSpPr>
            <p:cNvPr id="4" name="Group 32"/>
            <p:cNvGrpSpPr/>
            <p:nvPr/>
          </p:nvGrpSpPr>
          <p:grpSpPr bwMode="auto">
            <a:xfrm>
              <a:off x="204" y="754"/>
              <a:ext cx="5171" cy="2779"/>
              <a:chOff x="884" y="663"/>
              <a:chExt cx="3744" cy="2779"/>
            </a:xfrm>
          </p:grpSpPr>
          <p:sp>
            <p:nvSpPr>
              <p:cNvPr id="32798" name="Oval 33"/>
              <p:cNvSpPr>
                <a:spLocks noChangeArrowheads="1"/>
              </p:cNvSpPr>
              <p:nvPr/>
            </p:nvSpPr>
            <p:spPr bwMode="auto">
              <a:xfrm>
                <a:off x="3696" y="2795"/>
                <a:ext cx="932" cy="604"/>
              </a:xfrm>
              <a:prstGeom prst="ellipse">
                <a:avLst/>
              </a:prstGeom>
              <a:solidFill>
                <a:srgbClr val="FFFF00"/>
              </a:solidFill>
              <a:ln w="9525">
                <a:solidFill>
                  <a:srgbClr val="FF0000"/>
                </a:solidFill>
                <a:round/>
              </a:ln>
            </p:spPr>
            <p:txBody>
              <a:bodyPr wrap="none" anchor="ctr"/>
              <a:lstStyle/>
              <a:p>
                <a:pPr algn="ctr" eaLnBrk="1" hangingPunct="1">
                  <a:spcBef>
                    <a:spcPct val="0"/>
                  </a:spcBef>
                  <a:buClrTx/>
                </a:pPr>
                <a:r>
                  <a:rPr kumimoji="1" lang="zh-CN" altLang="en-US" sz="2400" dirty="0">
                    <a:solidFill>
                      <a:srgbClr val="9900FF"/>
                    </a:solidFill>
                    <a:latin typeface="Times New Roman" panose="02020603050405020304" pitchFamily="18" charset="0"/>
                  </a:rPr>
                  <a:t>进程</a:t>
                </a:r>
                <a:endParaRPr kumimoji="1" lang="zh-CN" altLang="en-US" sz="2400" dirty="0">
                  <a:solidFill>
                    <a:srgbClr val="9900FF"/>
                  </a:solidFill>
                  <a:latin typeface="Times New Roman" panose="02020603050405020304" pitchFamily="18" charset="0"/>
                </a:endParaRPr>
              </a:p>
              <a:p>
                <a:pPr algn="ctr" eaLnBrk="1" hangingPunct="1">
                  <a:spcBef>
                    <a:spcPct val="0"/>
                  </a:spcBef>
                  <a:buClrTx/>
                </a:pPr>
                <a:r>
                  <a:rPr kumimoji="1" lang="en-US" altLang="zh-CN" sz="2400" dirty="0">
                    <a:solidFill>
                      <a:srgbClr val="9900FF"/>
                    </a:solidFill>
                    <a:latin typeface="Times New Roman" panose="02020603050405020304" pitchFamily="18" charset="0"/>
                  </a:rPr>
                  <a:t>P2</a:t>
                </a:r>
                <a:endParaRPr kumimoji="1" lang="en-US" altLang="zh-CN" sz="2400" dirty="0">
                  <a:solidFill>
                    <a:srgbClr val="9900FF"/>
                  </a:solidFill>
                  <a:latin typeface="Times New Roman" panose="02020603050405020304" pitchFamily="18" charset="0"/>
                </a:endParaRPr>
              </a:p>
            </p:txBody>
          </p:sp>
          <p:sp>
            <p:nvSpPr>
              <p:cNvPr id="32799" name="Oval 34"/>
              <p:cNvSpPr>
                <a:spLocks noChangeArrowheads="1"/>
              </p:cNvSpPr>
              <p:nvPr/>
            </p:nvSpPr>
            <p:spPr bwMode="auto">
              <a:xfrm>
                <a:off x="884" y="2840"/>
                <a:ext cx="952" cy="602"/>
              </a:xfrm>
              <a:prstGeom prst="ellipse">
                <a:avLst/>
              </a:prstGeom>
              <a:solidFill>
                <a:srgbClr val="FFFF00"/>
              </a:solidFill>
              <a:ln w="9525">
                <a:solidFill>
                  <a:srgbClr val="FF0000"/>
                </a:solidFill>
                <a:round/>
              </a:ln>
            </p:spPr>
            <p:txBody>
              <a:bodyPr wrap="none" anchor="ctr"/>
              <a:lstStyle/>
              <a:p>
                <a:pPr algn="ctr" eaLnBrk="1" hangingPunct="1">
                  <a:spcBef>
                    <a:spcPct val="0"/>
                  </a:spcBef>
                  <a:buClrTx/>
                </a:pPr>
                <a:r>
                  <a:rPr kumimoji="1" lang="zh-CN" altLang="en-US" sz="2400">
                    <a:solidFill>
                      <a:srgbClr val="9900FF"/>
                    </a:solidFill>
                    <a:latin typeface="Times New Roman" panose="02020603050405020304" pitchFamily="18" charset="0"/>
                  </a:rPr>
                  <a:t>进程</a:t>
                </a:r>
                <a:endParaRPr kumimoji="1" lang="zh-CN" altLang="en-US" sz="2400">
                  <a:solidFill>
                    <a:srgbClr val="9900FF"/>
                  </a:solidFill>
                  <a:latin typeface="Times New Roman" panose="02020603050405020304" pitchFamily="18" charset="0"/>
                </a:endParaRPr>
              </a:p>
              <a:p>
                <a:pPr algn="ctr" eaLnBrk="1" hangingPunct="1">
                  <a:spcBef>
                    <a:spcPct val="0"/>
                  </a:spcBef>
                  <a:buClrTx/>
                </a:pPr>
                <a:r>
                  <a:rPr kumimoji="1" lang="en-US" altLang="zh-CN" sz="2400">
                    <a:solidFill>
                      <a:srgbClr val="9900FF"/>
                    </a:solidFill>
                    <a:latin typeface="Times New Roman" panose="02020603050405020304" pitchFamily="18" charset="0"/>
                  </a:rPr>
                  <a:t>P3</a:t>
                </a:r>
                <a:endParaRPr kumimoji="1" lang="en-US" altLang="zh-CN" sz="2400">
                  <a:solidFill>
                    <a:srgbClr val="9900FF"/>
                  </a:solidFill>
                  <a:latin typeface="Times New Roman" panose="02020603050405020304" pitchFamily="18" charset="0"/>
                </a:endParaRPr>
              </a:p>
            </p:txBody>
          </p:sp>
          <p:sp>
            <p:nvSpPr>
              <p:cNvPr id="32800" name="Oval 35"/>
              <p:cNvSpPr>
                <a:spLocks noChangeArrowheads="1"/>
              </p:cNvSpPr>
              <p:nvPr/>
            </p:nvSpPr>
            <p:spPr bwMode="auto">
              <a:xfrm>
                <a:off x="2287" y="663"/>
                <a:ext cx="911" cy="635"/>
              </a:xfrm>
              <a:prstGeom prst="ellipse">
                <a:avLst/>
              </a:prstGeom>
              <a:solidFill>
                <a:srgbClr val="FFFF00"/>
              </a:solidFill>
              <a:ln w="9525">
                <a:solidFill>
                  <a:srgbClr val="FF0000"/>
                </a:solidFill>
                <a:round/>
              </a:ln>
            </p:spPr>
            <p:txBody>
              <a:bodyPr wrap="none" anchor="ctr"/>
              <a:lstStyle/>
              <a:p>
                <a:pPr algn="ctr" eaLnBrk="1" hangingPunct="1">
                  <a:spcBef>
                    <a:spcPct val="0"/>
                  </a:spcBef>
                  <a:buClrTx/>
                </a:pPr>
                <a:r>
                  <a:rPr kumimoji="1" lang="zh-CN" altLang="en-US" sz="2400">
                    <a:solidFill>
                      <a:srgbClr val="9900FF"/>
                    </a:solidFill>
                    <a:latin typeface="Times New Roman" panose="02020603050405020304" pitchFamily="18" charset="0"/>
                  </a:rPr>
                  <a:t>进程</a:t>
                </a:r>
                <a:endParaRPr kumimoji="1" lang="zh-CN" altLang="en-US" sz="2400">
                  <a:solidFill>
                    <a:srgbClr val="9900FF"/>
                  </a:solidFill>
                  <a:latin typeface="Times New Roman" panose="02020603050405020304" pitchFamily="18" charset="0"/>
                </a:endParaRPr>
              </a:p>
              <a:p>
                <a:pPr algn="ctr" eaLnBrk="1" hangingPunct="1">
                  <a:spcBef>
                    <a:spcPct val="0"/>
                  </a:spcBef>
                  <a:buClrTx/>
                </a:pPr>
                <a:r>
                  <a:rPr kumimoji="1" lang="en-US" altLang="zh-CN" sz="2400">
                    <a:solidFill>
                      <a:srgbClr val="9900FF"/>
                    </a:solidFill>
                    <a:latin typeface="Times New Roman" panose="02020603050405020304" pitchFamily="18" charset="0"/>
                  </a:rPr>
                  <a:t>P1</a:t>
                </a:r>
                <a:endParaRPr kumimoji="1" lang="en-US" altLang="zh-CN" sz="2400">
                  <a:solidFill>
                    <a:srgbClr val="9900FF"/>
                  </a:solidFill>
                  <a:latin typeface="Times New Roman" panose="02020603050405020304" pitchFamily="18" charset="0"/>
                </a:endParaRPr>
              </a:p>
            </p:txBody>
          </p:sp>
        </p:grpSp>
        <p:grpSp>
          <p:nvGrpSpPr>
            <p:cNvPr id="5" name="Group 36"/>
            <p:cNvGrpSpPr/>
            <p:nvPr/>
          </p:nvGrpSpPr>
          <p:grpSpPr bwMode="auto">
            <a:xfrm>
              <a:off x="975" y="1809"/>
              <a:ext cx="3493" cy="1724"/>
              <a:chOff x="884" y="2432"/>
              <a:chExt cx="3493" cy="1724"/>
            </a:xfrm>
          </p:grpSpPr>
          <p:sp>
            <p:nvSpPr>
              <p:cNvPr id="32795" name="Rectangle 37"/>
              <p:cNvSpPr>
                <a:spLocks noChangeArrowheads="1"/>
              </p:cNvSpPr>
              <p:nvPr/>
            </p:nvSpPr>
            <p:spPr bwMode="auto">
              <a:xfrm>
                <a:off x="884" y="2432"/>
                <a:ext cx="953" cy="499"/>
              </a:xfrm>
              <a:prstGeom prst="rect">
                <a:avLst/>
              </a:prstGeom>
              <a:solidFill>
                <a:srgbClr val="CCFFFF"/>
              </a:solidFill>
              <a:ln w="9525">
                <a:solidFill>
                  <a:srgbClr val="9900FF"/>
                </a:solidFill>
                <a:miter lim="800000"/>
              </a:ln>
            </p:spPr>
            <p:txBody>
              <a:bodyPr wrap="none" anchor="ctr"/>
              <a:lstStyle/>
              <a:p>
                <a:pPr algn="ctr" eaLnBrk="1" hangingPunct="1">
                  <a:spcBef>
                    <a:spcPct val="0"/>
                  </a:spcBef>
                  <a:buClrTx/>
                </a:pPr>
                <a:r>
                  <a:rPr kumimoji="1" lang="zh-CN" altLang="en-US" sz="2400" b="0">
                    <a:solidFill>
                      <a:srgbClr val="FF0000"/>
                    </a:solidFill>
                    <a:latin typeface="隶书" panose="02010509060101010101" pitchFamily="49" charset="-122"/>
                    <a:ea typeface="隶书" panose="02010509060101010101" pitchFamily="49" charset="-122"/>
                  </a:rPr>
                  <a:t>临时性</a:t>
                </a:r>
                <a:endParaRPr kumimoji="1" lang="zh-CN" altLang="en-US" sz="2400" b="0">
                  <a:solidFill>
                    <a:srgbClr val="FF0000"/>
                  </a:solidFill>
                  <a:latin typeface="隶书" panose="02010509060101010101" pitchFamily="49" charset="-122"/>
                  <a:ea typeface="隶书" panose="02010509060101010101" pitchFamily="49" charset="-122"/>
                </a:endParaRPr>
              </a:p>
              <a:p>
                <a:pPr algn="ctr" eaLnBrk="1" hangingPunct="1">
                  <a:spcBef>
                    <a:spcPct val="0"/>
                  </a:spcBef>
                  <a:buClrTx/>
                </a:pPr>
                <a:r>
                  <a:rPr kumimoji="1" lang="zh-CN" altLang="en-US" sz="2400" b="0">
                    <a:solidFill>
                      <a:srgbClr val="FF0000"/>
                    </a:solidFill>
                    <a:latin typeface="隶书" panose="02010509060101010101" pitchFamily="49" charset="-122"/>
                    <a:ea typeface="隶书" panose="02010509060101010101" pitchFamily="49" charset="-122"/>
                  </a:rPr>
                  <a:t>资源</a:t>
                </a:r>
                <a:r>
                  <a:rPr kumimoji="1" lang="en-US" altLang="zh-CN" sz="2400" b="0">
                    <a:solidFill>
                      <a:srgbClr val="FF0000"/>
                    </a:solidFill>
                    <a:latin typeface="隶书" panose="02010509060101010101" pitchFamily="49" charset="-122"/>
                    <a:ea typeface="隶书" panose="02010509060101010101" pitchFamily="49" charset="-122"/>
                  </a:rPr>
                  <a:t>S3</a:t>
                </a:r>
                <a:endParaRPr kumimoji="1" lang="en-US" altLang="zh-CN" sz="2400" b="0">
                  <a:solidFill>
                    <a:srgbClr val="FF0000"/>
                  </a:solidFill>
                  <a:latin typeface="Times New Roman" panose="02020603050405020304" pitchFamily="18" charset="0"/>
                </a:endParaRPr>
              </a:p>
            </p:txBody>
          </p:sp>
          <p:sp>
            <p:nvSpPr>
              <p:cNvPr id="32796" name="Rectangle 38"/>
              <p:cNvSpPr>
                <a:spLocks noChangeArrowheads="1"/>
              </p:cNvSpPr>
              <p:nvPr/>
            </p:nvSpPr>
            <p:spPr bwMode="auto">
              <a:xfrm>
                <a:off x="3424" y="2523"/>
                <a:ext cx="953" cy="499"/>
              </a:xfrm>
              <a:prstGeom prst="rect">
                <a:avLst/>
              </a:prstGeom>
              <a:solidFill>
                <a:srgbClr val="CCFFFF"/>
              </a:solidFill>
              <a:ln w="9525">
                <a:solidFill>
                  <a:srgbClr val="9900FF"/>
                </a:solidFill>
                <a:miter lim="800000"/>
              </a:ln>
            </p:spPr>
            <p:txBody>
              <a:bodyPr wrap="none" anchor="ctr"/>
              <a:lstStyle/>
              <a:p>
                <a:pPr algn="ctr" eaLnBrk="1" hangingPunct="1">
                  <a:spcBef>
                    <a:spcPct val="0"/>
                  </a:spcBef>
                  <a:buClrTx/>
                </a:pPr>
                <a:r>
                  <a:rPr kumimoji="1" lang="zh-CN" altLang="en-US" sz="2400" b="0">
                    <a:solidFill>
                      <a:srgbClr val="FF0000"/>
                    </a:solidFill>
                    <a:latin typeface="隶书" panose="02010509060101010101" pitchFamily="49" charset="-122"/>
                    <a:ea typeface="隶书" panose="02010509060101010101" pitchFamily="49" charset="-122"/>
                  </a:rPr>
                  <a:t>临时性</a:t>
                </a:r>
                <a:endParaRPr kumimoji="1" lang="zh-CN" altLang="en-US" sz="2400" b="0">
                  <a:solidFill>
                    <a:srgbClr val="FF0000"/>
                  </a:solidFill>
                  <a:latin typeface="隶书" panose="02010509060101010101" pitchFamily="49" charset="-122"/>
                  <a:ea typeface="隶书" panose="02010509060101010101" pitchFamily="49" charset="-122"/>
                </a:endParaRPr>
              </a:p>
              <a:p>
                <a:pPr algn="ctr" eaLnBrk="1" hangingPunct="1">
                  <a:spcBef>
                    <a:spcPct val="0"/>
                  </a:spcBef>
                  <a:buClrTx/>
                </a:pPr>
                <a:r>
                  <a:rPr kumimoji="1" lang="zh-CN" altLang="en-US" sz="2400" b="0">
                    <a:solidFill>
                      <a:srgbClr val="FF0000"/>
                    </a:solidFill>
                    <a:latin typeface="隶书" panose="02010509060101010101" pitchFamily="49" charset="-122"/>
                    <a:ea typeface="隶书" panose="02010509060101010101" pitchFamily="49" charset="-122"/>
                  </a:rPr>
                  <a:t>资源</a:t>
                </a:r>
                <a:r>
                  <a:rPr kumimoji="1" lang="en-US" altLang="zh-CN" sz="2400" b="0">
                    <a:solidFill>
                      <a:srgbClr val="FF0000"/>
                    </a:solidFill>
                    <a:latin typeface="隶书" panose="02010509060101010101" pitchFamily="49" charset="-122"/>
                    <a:ea typeface="隶书" panose="02010509060101010101" pitchFamily="49" charset="-122"/>
                  </a:rPr>
                  <a:t>S1</a:t>
                </a:r>
                <a:endParaRPr kumimoji="1" lang="en-US" altLang="zh-CN" sz="2400" b="0">
                  <a:solidFill>
                    <a:srgbClr val="FF0000"/>
                  </a:solidFill>
                  <a:latin typeface="Times New Roman" panose="02020603050405020304" pitchFamily="18" charset="0"/>
                </a:endParaRPr>
              </a:p>
            </p:txBody>
          </p:sp>
          <p:sp>
            <p:nvSpPr>
              <p:cNvPr id="32797" name="Rectangle 39"/>
              <p:cNvSpPr>
                <a:spLocks noChangeArrowheads="1"/>
              </p:cNvSpPr>
              <p:nvPr/>
            </p:nvSpPr>
            <p:spPr bwMode="auto">
              <a:xfrm>
                <a:off x="2245" y="3612"/>
                <a:ext cx="953" cy="544"/>
              </a:xfrm>
              <a:prstGeom prst="rect">
                <a:avLst/>
              </a:prstGeom>
              <a:solidFill>
                <a:srgbClr val="CCFFFF"/>
              </a:solidFill>
              <a:ln w="9525">
                <a:solidFill>
                  <a:srgbClr val="9900FF"/>
                </a:solidFill>
                <a:miter lim="800000"/>
              </a:ln>
            </p:spPr>
            <p:txBody>
              <a:bodyPr wrap="none" anchor="ctr"/>
              <a:lstStyle/>
              <a:p>
                <a:pPr algn="ctr" eaLnBrk="1" hangingPunct="1">
                  <a:spcBef>
                    <a:spcPct val="0"/>
                  </a:spcBef>
                  <a:buClrTx/>
                </a:pPr>
                <a:r>
                  <a:rPr kumimoji="1" lang="zh-CN" altLang="en-US" sz="2400" b="0">
                    <a:solidFill>
                      <a:srgbClr val="FF0000"/>
                    </a:solidFill>
                    <a:latin typeface="隶书" panose="02010509060101010101" pitchFamily="49" charset="-122"/>
                    <a:ea typeface="隶书" panose="02010509060101010101" pitchFamily="49" charset="-122"/>
                  </a:rPr>
                  <a:t>临时性</a:t>
                </a:r>
                <a:endParaRPr kumimoji="1" lang="zh-CN" altLang="en-US" sz="2400" b="0">
                  <a:solidFill>
                    <a:srgbClr val="FF0000"/>
                  </a:solidFill>
                  <a:latin typeface="隶书" panose="02010509060101010101" pitchFamily="49" charset="-122"/>
                  <a:ea typeface="隶书" panose="02010509060101010101" pitchFamily="49" charset="-122"/>
                </a:endParaRPr>
              </a:p>
              <a:p>
                <a:pPr algn="ctr" eaLnBrk="1" hangingPunct="1">
                  <a:spcBef>
                    <a:spcPct val="0"/>
                  </a:spcBef>
                  <a:buClrTx/>
                </a:pPr>
                <a:r>
                  <a:rPr kumimoji="1" lang="zh-CN" altLang="en-US" sz="2400" b="0">
                    <a:solidFill>
                      <a:srgbClr val="FF0000"/>
                    </a:solidFill>
                    <a:latin typeface="隶书" panose="02010509060101010101" pitchFamily="49" charset="-122"/>
                    <a:ea typeface="隶书" panose="02010509060101010101" pitchFamily="49" charset="-122"/>
                  </a:rPr>
                  <a:t>资源</a:t>
                </a:r>
                <a:r>
                  <a:rPr kumimoji="1" lang="en-US" altLang="zh-CN" sz="2400" b="0">
                    <a:solidFill>
                      <a:srgbClr val="FF0000"/>
                    </a:solidFill>
                    <a:latin typeface="隶书" panose="02010509060101010101" pitchFamily="49" charset="-122"/>
                    <a:ea typeface="隶书" panose="02010509060101010101" pitchFamily="49" charset="-122"/>
                  </a:rPr>
                  <a:t>S2</a:t>
                </a:r>
                <a:endParaRPr kumimoji="1" lang="en-US" altLang="zh-CN" sz="2400" b="0">
                  <a:solidFill>
                    <a:srgbClr val="FF0000"/>
                  </a:solidFill>
                  <a:latin typeface="Times New Roman" panose="02020603050405020304" pitchFamily="18" charset="0"/>
                </a:endParaRPr>
              </a:p>
            </p:txBody>
          </p:sp>
        </p:grpSp>
        <p:grpSp>
          <p:nvGrpSpPr>
            <p:cNvPr id="6" name="Group 40"/>
            <p:cNvGrpSpPr/>
            <p:nvPr/>
          </p:nvGrpSpPr>
          <p:grpSpPr bwMode="auto">
            <a:xfrm>
              <a:off x="1429" y="1129"/>
              <a:ext cx="672" cy="672"/>
              <a:chOff x="3456" y="1968"/>
              <a:chExt cx="672" cy="672"/>
            </a:xfrm>
          </p:grpSpPr>
          <p:sp>
            <p:nvSpPr>
              <p:cNvPr id="32793" name="Line 41"/>
              <p:cNvSpPr>
                <a:spLocks noChangeShapeType="1"/>
              </p:cNvSpPr>
              <p:nvPr/>
            </p:nvSpPr>
            <p:spPr bwMode="auto">
              <a:xfrm flipH="1">
                <a:off x="3456" y="1968"/>
                <a:ext cx="672" cy="672"/>
              </a:xfrm>
              <a:prstGeom prst="line">
                <a:avLst/>
              </a:prstGeom>
              <a:noFill/>
              <a:ln w="28575">
                <a:solidFill>
                  <a:schemeClr val="tx1"/>
                </a:solidFill>
                <a:round/>
                <a:tailEnd type="triangle" w="med" len="med"/>
              </a:ln>
            </p:spPr>
            <p:txBody>
              <a:bodyPr wrap="none" anchor="ctr"/>
              <a:lstStyle/>
              <a:p>
                <a:endParaRPr lang="zh-CN" altLang="en-US"/>
              </a:p>
            </p:txBody>
          </p:sp>
          <p:sp>
            <p:nvSpPr>
              <p:cNvPr id="32794" name="Rectangle 42"/>
              <p:cNvSpPr>
                <a:spLocks noChangeArrowheads="1"/>
              </p:cNvSpPr>
              <p:nvPr/>
            </p:nvSpPr>
            <p:spPr bwMode="auto">
              <a:xfrm>
                <a:off x="3456" y="2064"/>
                <a:ext cx="288" cy="288"/>
              </a:xfrm>
              <a:prstGeom prst="rect">
                <a:avLst/>
              </a:prstGeom>
              <a:noFill/>
              <a:ln w="28575">
                <a:noFill/>
                <a:miter lim="800000"/>
              </a:ln>
            </p:spPr>
            <p:txBody>
              <a:bodyPr wrap="none" anchor="ctr"/>
              <a:lstStyle/>
              <a:p>
                <a:pPr algn="ctr" eaLnBrk="1" hangingPunct="1">
                  <a:spcBef>
                    <a:spcPct val="0"/>
                  </a:spcBef>
                  <a:buClrTx/>
                </a:pPr>
                <a:r>
                  <a:rPr kumimoji="1" lang="zh-CN" altLang="en-US" sz="2400" b="0">
                    <a:solidFill>
                      <a:srgbClr val="0000FF"/>
                    </a:solidFill>
                    <a:latin typeface="Times New Roman" panose="02020603050405020304" pitchFamily="18" charset="0"/>
                    <a:ea typeface="隶书" panose="02010509060101010101" pitchFamily="49" charset="-122"/>
                  </a:rPr>
                  <a:t>请求</a:t>
                </a:r>
                <a:endParaRPr kumimoji="1" lang="zh-CN" altLang="en-US" sz="2400" b="0">
                  <a:solidFill>
                    <a:srgbClr val="0000FF"/>
                  </a:solidFill>
                  <a:latin typeface="Times New Roman" panose="02020603050405020304" pitchFamily="18" charset="0"/>
                </a:endParaRPr>
              </a:p>
            </p:txBody>
          </p:sp>
        </p:grpSp>
        <p:grpSp>
          <p:nvGrpSpPr>
            <p:cNvPr id="7" name="Group 43"/>
            <p:cNvGrpSpPr/>
            <p:nvPr/>
          </p:nvGrpSpPr>
          <p:grpSpPr bwMode="auto">
            <a:xfrm>
              <a:off x="3379" y="1174"/>
              <a:ext cx="768" cy="720"/>
              <a:chOff x="4224" y="1968"/>
              <a:chExt cx="720" cy="672"/>
            </a:xfrm>
          </p:grpSpPr>
          <p:sp>
            <p:nvSpPr>
              <p:cNvPr id="32791" name="Line 44"/>
              <p:cNvSpPr>
                <a:spLocks noChangeShapeType="1"/>
              </p:cNvSpPr>
              <p:nvPr/>
            </p:nvSpPr>
            <p:spPr bwMode="auto">
              <a:xfrm flipH="1" flipV="1">
                <a:off x="4224" y="1968"/>
                <a:ext cx="672" cy="672"/>
              </a:xfrm>
              <a:prstGeom prst="line">
                <a:avLst/>
              </a:prstGeom>
              <a:noFill/>
              <a:ln w="28575">
                <a:solidFill>
                  <a:srgbClr val="FF33CC"/>
                </a:solidFill>
                <a:round/>
                <a:tailEnd type="triangle" w="med" len="med"/>
              </a:ln>
            </p:spPr>
            <p:txBody>
              <a:bodyPr wrap="none" anchor="ctr"/>
              <a:lstStyle/>
              <a:p>
                <a:endParaRPr lang="zh-CN" altLang="en-US"/>
              </a:p>
            </p:txBody>
          </p:sp>
          <p:sp>
            <p:nvSpPr>
              <p:cNvPr id="32792" name="Rectangle 45"/>
              <p:cNvSpPr>
                <a:spLocks noChangeArrowheads="1"/>
              </p:cNvSpPr>
              <p:nvPr/>
            </p:nvSpPr>
            <p:spPr bwMode="auto">
              <a:xfrm>
                <a:off x="4656" y="2112"/>
                <a:ext cx="288" cy="288"/>
              </a:xfrm>
              <a:prstGeom prst="rect">
                <a:avLst/>
              </a:prstGeom>
              <a:noFill/>
              <a:ln w="28575">
                <a:noFill/>
                <a:miter lim="800000"/>
              </a:ln>
            </p:spPr>
            <p:txBody>
              <a:bodyPr wrap="none" anchor="ctr"/>
              <a:lstStyle/>
              <a:p>
                <a:pPr algn="ctr" eaLnBrk="1" hangingPunct="1">
                  <a:spcBef>
                    <a:spcPct val="0"/>
                  </a:spcBef>
                  <a:buClrTx/>
                </a:pPr>
                <a:r>
                  <a:rPr kumimoji="1" lang="zh-CN" altLang="en-US" sz="2400" b="0">
                    <a:solidFill>
                      <a:srgbClr val="0000FF"/>
                    </a:solidFill>
                    <a:latin typeface="Times New Roman" panose="02020603050405020304" pitchFamily="18" charset="0"/>
                    <a:ea typeface="隶书" panose="02010509060101010101" pitchFamily="49" charset="-122"/>
                  </a:rPr>
                  <a:t>产生</a:t>
                </a:r>
                <a:endParaRPr kumimoji="1" lang="zh-CN" altLang="en-US" sz="2400" b="0">
                  <a:solidFill>
                    <a:srgbClr val="0000FF"/>
                  </a:solidFill>
                  <a:latin typeface="Times New Roman" panose="02020603050405020304" pitchFamily="18" charset="0"/>
                </a:endParaRPr>
              </a:p>
            </p:txBody>
          </p:sp>
        </p:grpSp>
        <p:grpSp>
          <p:nvGrpSpPr>
            <p:cNvPr id="8" name="Group 46"/>
            <p:cNvGrpSpPr/>
            <p:nvPr/>
          </p:nvGrpSpPr>
          <p:grpSpPr bwMode="auto">
            <a:xfrm>
              <a:off x="884" y="2308"/>
              <a:ext cx="454" cy="635"/>
              <a:chOff x="2592" y="2976"/>
              <a:chExt cx="768" cy="768"/>
            </a:xfrm>
          </p:grpSpPr>
          <p:sp>
            <p:nvSpPr>
              <p:cNvPr id="32789" name="Line 47"/>
              <p:cNvSpPr>
                <a:spLocks noChangeShapeType="1"/>
              </p:cNvSpPr>
              <p:nvPr/>
            </p:nvSpPr>
            <p:spPr bwMode="auto">
              <a:xfrm flipH="1">
                <a:off x="2592" y="2976"/>
                <a:ext cx="768" cy="768"/>
              </a:xfrm>
              <a:prstGeom prst="line">
                <a:avLst/>
              </a:prstGeom>
              <a:noFill/>
              <a:ln w="28575">
                <a:solidFill>
                  <a:schemeClr val="accent1"/>
                </a:solidFill>
                <a:round/>
                <a:tailEnd type="triangle" w="med" len="med"/>
              </a:ln>
            </p:spPr>
            <p:txBody>
              <a:bodyPr wrap="none" anchor="ctr"/>
              <a:lstStyle/>
              <a:p>
                <a:endParaRPr lang="zh-CN" altLang="en-US"/>
              </a:p>
            </p:txBody>
          </p:sp>
          <p:sp>
            <p:nvSpPr>
              <p:cNvPr id="32790" name="Rectangle 48"/>
              <p:cNvSpPr>
                <a:spLocks noChangeArrowheads="1"/>
              </p:cNvSpPr>
              <p:nvPr/>
            </p:nvSpPr>
            <p:spPr bwMode="auto">
              <a:xfrm>
                <a:off x="2736" y="3120"/>
                <a:ext cx="288" cy="288"/>
              </a:xfrm>
              <a:prstGeom prst="rect">
                <a:avLst/>
              </a:prstGeom>
              <a:noFill/>
              <a:ln w="28575" algn="ctr">
                <a:noFill/>
                <a:miter lim="800000"/>
              </a:ln>
            </p:spPr>
            <p:txBody>
              <a:bodyPr wrap="none" anchor="ctr"/>
              <a:lstStyle/>
              <a:p>
                <a:pPr algn="ctr" eaLnBrk="1" hangingPunct="1">
                  <a:spcBef>
                    <a:spcPct val="0"/>
                  </a:spcBef>
                  <a:buClrTx/>
                </a:pPr>
                <a:r>
                  <a:rPr kumimoji="1" lang="zh-CN" altLang="en-US" sz="2400" b="0">
                    <a:solidFill>
                      <a:srgbClr val="0000FF"/>
                    </a:solidFill>
                    <a:latin typeface="Times New Roman" panose="02020603050405020304" pitchFamily="18" charset="0"/>
                    <a:ea typeface="隶书" panose="02010509060101010101" pitchFamily="49" charset="-122"/>
                  </a:rPr>
                  <a:t>产生</a:t>
                </a:r>
                <a:endParaRPr kumimoji="1" lang="zh-CN" altLang="en-US" sz="2400" b="0">
                  <a:solidFill>
                    <a:srgbClr val="0000FF"/>
                  </a:solidFill>
                  <a:latin typeface="Times New Roman" panose="02020603050405020304" pitchFamily="18" charset="0"/>
                </a:endParaRPr>
              </a:p>
            </p:txBody>
          </p:sp>
        </p:grpSp>
        <p:grpSp>
          <p:nvGrpSpPr>
            <p:cNvPr id="9" name="Group 49"/>
            <p:cNvGrpSpPr/>
            <p:nvPr/>
          </p:nvGrpSpPr>
          <p:grpSpPr bwMode="auto">
            <a:xfrm>
              <a:off x="1520" y="2989"/>
              <a:ext cx="816" cy="288"/>
              <a:chOff x="2832" y="3792"/>
              <a:chExt cx="1104" cy="288"/>
            </a:xfrm>
          </p:grpSpPr>
          <p:sp>
            <p:nvSpPr>
              <p:cNvPr id="32787" name="Line 50"/>
              <p:cNvSpPr>
                <a:spLocks noChangeShapeType="1"/>
              </p:cNvSpPr>
              <p:nvPr/>
            </p:nvSpPr>
            <p:spPr bwMode="auto">
              <a:xfrm>
                <a:off x="2832" y="4032"/>
                <a:ext cx="1104" cy="0"/>
              </a:xfrm>
              <a:prstGeom prst="line">
                <a:avLst/>
              </a:prstGeom>
              <a:noFill/>
              <a:ln w="28575">
                <a:solidFill>
                  <a:schemeClr val="tx1"/>
                </a:solidFill>
                <a:round/>
                <a:tailEnd type="triangle" w="med" len="med"/>
              </a:ln>
            </p:spPr>
            <p:txBody>
              <a:bodyPr wrap="none" anchor="ctr"/>
              <a:lstStyle/>
              <a:p>
                <a:endParaRPr lang="zh-CN" altLang="en-US"/>
              </a:p>
            </p:txBody>
          </p:sp>
          <p:sp>
            <p:nvSpPr>
              <p:cNvPr id="32788" name="Rectangle 51"/>
              <p:cNvSpPr>
                <a:spLocks noChangeArrowheads="1"/>
              </p:cNvSpPr>
              <p:nvPr/>
            </p:nvSpPr>
            <p:spPr bwMode="auto">
              <a:xfrm>
                <a:off x="3216" y="3792"/>
                <a:ext cx="288" cy="288"/>
              </a:xfrm>
              <a:prstGeom prst="rect">
                <a:avLst/>
              </a:prstGeom>
              <a:noFill/>
              <a:ln w="28575">
                <a:noFill/>
                <a:miter lim="800000"/>
              </a:ln>
            </p:spPr>
            <p:txBody>
              <a:bodyPr wrap="none" anchor="ctr"/>
              <a:lstStyle/>
              <a:p>
                <a:pPr algn="ctr" eaLnBrk="1" hangingPunct="1">
                  <a:spcBef>
                    <a:spcPct val="0"/>
                  </a:spcBef>
                  <a:buClrTx/>
                </a:pPr>
                <a:r>
                  <a:rPr kumimoji="1" lang="zh-CN" altLang="en-US" sz="2400" b="0">
                    <a:solidFill>
                      <a:srgbClr val="0000FF"/>
                    </a:solidFill>
                    <a:latin typeface="Times New Roman" panose="02020603050405020304" pitchFamily="18" charset="0"/>
                    <a:ea typeface="隶书" panose="02010509060101010101" pitchFamily="49" charset="-122"/>
                  </a:rPr>
                  <a:t>请求</a:t>
                </a:r>
                <a:endParaRPr kumimoji="1" lang="zh-CN" altLang="en-US" sz="2400" b="0">
                  <a:solidFill>
                    <a:srgbClr val="0000FF"/>
                  </a:solidFill>
                  <a:latin typeface="Times New Roman" panose="02020603050405020304" pitchFamily="18" charset="0"/>
                </a:endParaRPr>
              </a:p>
            </p:txBody>
          </p:sp>
        </p:grpSp>
        <p:grpSp>
          <p:nvGrpSpPr>
            <p:cNvPr id="10" name="Group 52"/>
            <p:cNvGrpSpPr/>
            <p:nvPr/>
          </p:nvGrpSpPr>
          <p:grpSpPr bwMode="auto">
            <a:xfrm>
              <a:off x="3289" y="2989"/>
              <a:ext cx="816" cy="288"/>
              <a:chOff x="4320" y="3792"/>
              <a:chExt cx="912" cy="288"/>
            </a:xfrm>
          </p:grpSpPr>
          <p:sp>
            <p:nvSpPr>
              <p:cNvPr id="32785" name="Line 53"/>
              <p:cNvSpPr>
                <a:spLocks noChangeShapeType="1"/>
              </p:cNvSpPr>
              <p:nvPr/>
            </p:nvSpPr>
            <p:spPr bwMode="auto">
              <a:xfrm flipV="1">
                <a:off x="4320" y="4032"/>
                <a:ext cx="912" cy="0"/>
              </a:xfrm>
              <a:prstGeom prst="line">
                <a:avLst/>
              </a:prstGeom>
              <a:noFill/>
              <a:ln w="28575">
                <a:solidFill>
                  <a:srgbClr val="FF33CC"/>
                </a:solidFill>
                <a:round/>
                <a:tailEnd type="triangle" w="med" len="med"/>
              </a:ln>
            </p:spPr>
            <p:txBody>
              <a:bodyPr wrap="none" anchor="ctr"/>
              <a:lstStyle/>
              <a:p>
                <a:endParaRPr lang="zh-CN" altLang="en-US"/>
              </a:p>
            </p:txBody>
          </p:sp>
          <p:sp>
            <p:nvSpPr>
              <p:cNvPr id="32786" name="Rectangle 54"/>
              <p:cNvSpPr>
                <a:spLocks noChangeArrowheads="1"/>
              </p:cNvSpPr>
              <p:nvPr/>
            </p:nvSpPr>
            <p:spPr bwMode="auto">
              <a:xfrm>
                <a:off x="4608" y="3792"/>
                <a:ext cx="288" cy="288"/>
              </a:xfrm>
              <a:prstGeom prst="rect">
                <a:avLst/>
              </a:prstGeom>
              <a:noFill/>
              <a:ln w="28575">
                <a:noFill/>
                <a:miter lim="800000"/>
              </a:ln>
            </p:spPr>
            <p:txBody>
              <a:bodyPr wrap="none" anchor="ctr"/>
              <a:lstStyle/>
              <a:p>
                <a:pPr algn="ctr" eaLnBrk="1" hangingPunct="1">
                  <a:spcBef>
                    <a:spcPct val="0"/>
                  </a:spcBef>
                  <a:buClrTx/>
                </a:pPr>
                <a:r>
                  <a:rPr kumimoji="1" lang="zh-CN" altLang="en-US" sz="2400" b="0">
                    <a:solidFill>
                      <a:srgbClr val="0000FF"/>
                    </a:solidFill>
                    <a:latin typeface="Times New Roman" panose="02020603050405020304" pitchFamily="18" charset="0"/>
                    <a:ea typeface="隶书" panose="02010509060101010101" pitchFamily="49" charset="-122"/>
                  </a:rPr>
                  <a:t>产生</a:t>
                </a:r>
                <a:endParaRPr kumimoji="1" lang="zh-CN" altLang="en-US" sz="2400" b="0">
                  <a:solidFill>
                    <a:srgbClr val="0000FF"/>
                  </a:solidFill>
                  <a:latin typeface="Times New Roman" panose="02020603050405020304" pitchFamily="18" charset="0"/>
                </a:endParaRPr>
              </a:p>
            </p:txBody>
          </p:sp>
        </p:grpSp>
        <p:grpSp>
          <p:nvGrpSpPr>
            <p:cNvPr id="11" name="Group 55"/>
            <p:cNvGrpSpPr/>
            <p:nvPr/>
          </p:nvGrpSpPr>
          <p:grpSpPr bwMode="auto">
            <a:xfrm>
              <a:off x="4060" y="2399"/>
              <a:ext cx="499" cy="499"/>
              <a:chOff x="4848" y="2928"/>
              <a:chExt cx="816" cy="816"/>
            </a:xfrm>
          </p:grpSpPr>
          <p:sp>
            <p:nvSpPr>
              <p:cNvPr id="32783" name="Line 56"/>
              <p:cNvSpPr>
                <a:spLocks noChangeShapeType="1"/>
              </p:cNvSpPr>
              <p:nvPr/>
            </p:nvSpPr>
            <p:spPr bwMode="auto">
              <a:xfrm flipH="1" flipV="1">
                <a:off x="4848" y="2928"/>
                <a:ext cx="816" cy="816"/>
              </a:xfrm>
              <a:prstGeom prst="line">
                <a:avLst/>
              </a:prstGeom>
              <a:noFill/>
              <a:ln w="28575">
                <a:solidFill>
                  <a:schemeClr val="tx1"/>
                </a:solidFill>
                <a:round/>
                <a:tailEnd type="triangle" w="med" len="med"/>
              </a:ln>
            </p:spPr>
            <p:txBody>
              <a:bodyPr wrap="none" anchor="ctr"/>
              <a:lstStyle/>
              <a:p>
                <a:endParaRPr lang="zh-CN" altLang="en-US"/>
              </a:p>
            </p:txBody>
          </p:sp>
          <p:sp>
            <p:nvSpPr>
              <p:cNvPr id="32784" name="Rectangle 57"/>
              <p:cNvSpPr>
                <a:spLocks noChangeArrowheads="1"/>
              </p:cNvSpPr>
              <p:nvPr/>
            </p:nvSpPr>
            <p:spPr bwMode="auto">
              <a:xfrm>
                <a:off x="5232" y="3120"/>
                <a:ext cx="288" cy="288"/>
              </a:xfrm>
              <a:prstGeom prst="rect">
                <a:avLst/>
              </a:prstGeom>
              <a:noFill/>
              <a:ln w="9525">
                <a:noFill/>
                <a:miter lim="800000"/>
              </a:ln>
            </p:spPr>
            <p:txBody>
              <a:bodyPr wrap="none" anchor="ctr"/>
              <a:lstStyle/>
              <a:p>
                <a:pPr algn="ctr" eaLnBrk="1" hangingPunct="1">
                  <a:spcBef>
                    <a:spcPct val="0"/>
                  </a:spcBef>
                  <a:buClrTx/>
                </a:pPr>
                <a:r>
                  <a:rPr kumimoji="1" lang="zh-CN" altLang="en-US" sz="2400" b="0">
                    <a:solidFill>
                      <a:srgbClr val="0000FF"/>
                    </a:solidFill>
                    <a:latin typeface="Times New Roman" panose="02020603050405020304" pitchFamily="18" charset="0"/>
                    <a:ea typeface="隶书" panose="02010509060101010101" pitchFamily="49" charset="-122"/>
                  </a:rPr>
                  <a:t>请求</a:t>
                </a:r>
                <a:endParaRPr kumimoji="1" lang="zh-CN" altLang="en-US" sz="2400" b="0">
                  <a:solidFill>
                    <a:srgbClr val="0000FF"/>
                  </a:solidFill>
                  <a:latin typeface="Times New Roman" panose="02020603050405020304" pitchFamily="18" charset="0"/>
                </a:endParaRPr>
              </a:p>
            </p:txBody>
          </p:sp>
        </p:grpSp>
      </p:grpSp>
      <p:sp>
        <p:nvSpPr>
          <p:cNvPr id="2" name="TextBox 1"/>
          <p:cNvSpPr txBox="1">
            <a:spLocks noChangeArrowheads="1"/>
          </p:cNvSpPr>
          <p:nvPr/>
        </p:nvSpPr>
        <p:spPr bwMode="auto">
          <a:xfrm>
            <a:off x="2051050" y="2276872"/>
            <a:ext cx="2160588" cy="443198"/>
          </a:xfrm>
          <a:prstGeom prst="rect">
            <a:avLst/>
          </a:prstGeom>
          <a:noFill/>
          <a:ln w="9525">
            <a:noFill/>
            <a:miter lim="800000"/>
          </a:ln>
        </p:spPr>
        <p:txBody>
          <a:bodyPr>
            <a:spAutoFit/>
          </a:bodyPr>
          <a:lstStyle/>
          <a:p>
            <a:pPr eaLnBrk="1" hangingPunct="1">
              <a:lnSpc>
                <a:spcPct val="95000"/>
              </a:lnSpc>
              <a:spcBef>
                <a:spcPct val="0"/>
              </a:spcBef>
              <a:buClrTx/>
            </a:pPr>
            <a:r>
              <a:rPr kumimoji="1" lang="zh-CN" altLang="en-US" sz="2400" dirty="0">
                <a:solidFill>
                  <a:schemeClr val="tx1"/>
                </a:solidFill>
                <a:latin typeface="Times New Roman" panose="02020603050405020304" pitchFamily="18" charset="0"/>
              </a:rPr>
              <a:t>不会 “</a:t>
            </a:r>
            <a:r>
              <a:rPr kumimoji="1" lang="zh-CN" altLang="en-US" sz="2400" dirty="0">
                <a:solidFill>
                  <a:srgbClr val="FF0000"/>
                </a:solidFill>
                <a:latin typeface="Times New Roman" panose="02020603050405020304" pitchFamily="18" charset="0"/>
              </a:rPr>
              <a:t>死锁</a:t>
            </a:r>
            <a:r>
              <a:rPr kumimoji="1" lang="zh-CN" altLang="en-US" sz="2400" dirty="0">
                <a:solidFill>
                  <a:schemeClr val="tx1"/>
                </a:solidFill>
                <a:latin typeface="Times New Roman" panose="02020603050405020304" pitchFamily="18" charset="0"/>
              </a:rPr>
              <a:t>”</a:t>
            </a:r>
            <a:endParaRPr kumimoji="1" lang="zh-CN" altLang="en-US" sz="2400" dirty="0">
              <a:solidFill>
                <a:schemeClr val="tx1"/>
              </a:solidFill>
              <a:latin typeface="Times New Roman" panose="02020603050405020304" pitchFamily="18" charset="0"/>
            </a:endParaRPr>
          </a:p>
        </p:txBody>
      </p:sp>
      <p:sp>
        <p:nvSpPr>
          <p:cNvPr id="32" name="TextBox 31"/>
          <p:cNvSpPr txBox="1">
            <a:spLocks noChangeArrowheads="1"/>
          </p:cNvSpPr>
          <p:nvPr/>
        </p:nvSpPr>
        <p:spPr bwMode="auto">
          <a:xfrm>
            <a:off x="2035177" y="4077072"/>
            <a:ext cx="1600721" cy="443198"/>
          </a:xfrm>
          <a:prstGeom prst="rect">
            <a:avLst/>
          </a:prstGeom>
          <a:noFill/>
          <a:ln w="9525">
            <a:noFill/>
            <a:miter lim="800000"/>
          </a:ln>
        </p:spPr>
        <p:txBody>
          <a:bodyPr wrap="square">
            <a:spAutoFit/>
          </a:bodyPr>
          <a:lstStyle/>
          <a:p>
            <a:pPr eaLnBrk="1" hangingPunct="1">
              <a:lnSpc>
                <a:spcPct val="95000"/>
              </a:lnSpc>
              <a:spcBef>
                <a:spcPct val="0"/>
              </a:spcBef>
              <a:buClrTx/>
            </a:pPr>
            <a:r>
              <a:rPr kumimoji="1" lang="zh-CN" altLang="en-US" sz="2400" dirty="0">
                <a:solidFill>
                  <a:schemeClr val="tx1"/>
                </a:solidFill>
                <a:latin typeface="Times New Roman" panose="02020603050405020304" pitchFamily="18" charset="0"/>
              </a:rPr>
              <a:t>“</a:t>
            </a:r>
            <a:r>
              <a:rPr kumimoji="1" lang="zh-CN" altLang="en-US" sz="2400" dirty="0">
                <a:solidFill>
                  <a:srgbClr val="FF0000"/>
                </a:solidFill>
                <a:latin typeface="Times New Roman" panose="02020603050405020304" pitchFamily="18" charset="0"/>
              </a:rPr>
              <a:t>死锁</a:t>
            </a:r>
            <a:r>
              <a:rPr kumimoji="1" lang="zh-CN" altLang="en-US" sz="2400" dirty="0">
                <a:solidFill>
                  <a:schemeClr val="tx1"/>
                </a:solidFill>
                <a:latin typeface="Times New Roman" panose="02020603050405020304" pitchFamily="18" charset="0"/>
              </a:rPr>
              <a:t>”</a:t>
            </a:r>
            <a:endParaRPr kumimoji="1" lang="zh-CN" altLang="en-US" sz="2400" dirty="0">
              <a:solidFill>
                <a:schemeClr val="tx1"/>
              </a:solidFill>
              <a:latin typeface="Times New Roman" panose="02020603050405020304" pitchFamily="18" charset="0"/>
            </a:endParaRPr>
          </a:p>
        </p:txBody>
      </p:sp>
      <p:sp>
        <p:nvSpPr>
          <p:cNvPr id="33" name="Rectangle 2"/>
          <p:cNvSpPr>
            <a:spLocks noChangeArrowheads="1"/>
          </p:cNvSpPr>
          <p:nvPr/>
        </p:nvSpPr>
        <p:spPr bwMode="auto">
          <a:xfrm>
            <a:off x="323528" y="620688"/>
            <a:ext cx="3600400" cy="504056"/>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2800" dirty="0" smtClean="0">
                <a:solidFill>
                  <a:schemeClr val="tx2"/>
                </a:solidFill>
                <a:latin typeface="+mn-ea"/>
                <a:ea typeface="+mn-ea"/>
              </a:rPr>
              <a:t>2.</a:t>
            </a:r>
            <a:r>
              <a:rPr lang="zh-CN" altLang="en-US" sz="2800" dirty="0">
                <a:solidFill>
                  <a:schemeClr val="tx2"/>
                </a:solidFill>
                <a:latin typeface="+mn-ea"/>
                <a:ea typeface="+mn-ea"/>
              </a:rPr>
              <a:t>产生死锁的原因</a:t>
            </a:r>
            <a:endParaRPr lang="zh-CN" altLang="en-US" sz="2800" dirty="0">
              <a:solidFill>
                <a:schemeClr val="tx2"/>
              </a:solidFill>
              <a:latin typeface="+mn-ea"/>
              <a:ea typeface="+mn-ea"/>
            </a:endParaRPr>
          </a:p>
        </p:txBody>
      </p:sp>
      <p:sp>
        <p:nvSpPr>
          <p:cNvPr id="34" name="Rectangle 2"/>
          <p:cNvSpPr>
            <a:spLocks noChangeArrowheads="1"/>
          </p:cNvSpPr>
          <p:nvPr/>
        </p:nvSpPr>
        <p:spPr bwMode="auto">
          <a:xfrm>
            <a:off x="2195738" y="1"/>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3.7.1 </a:t>
            </a:r>
            <a:r>
              <a:rPr lang="zh-CN" altLang="en-US" sz="3200" dirty="0" smtClean="0">
                <a:solidFill>
                  <a:srgbClr val="0000FF"/>
                </a:solidFill>
                <a:latin typeface="+mn-ea"/>
                <a:ea typeface="+mn-ea"/>
              </a:rPr>
              <a:t>死锁的基本概念</a:t>
            </a:r>
            <a:endParaRPr lang="zh-CN" altLang="en-US" sz="3200" dirty="0">
              <a:solidFill>
                <a:srgbClr val="0000FF"/>
              </a:solidFill>
              <a:latin typeface="+mn-ea"/>
              <a:ea typeface="+mn-ea"/>
            </a:endParaRPr>
          </a:p>
        </p:txBody>
      </p:sp>
      <p:sp>
        <p:nvSpPr>
          <p:cNvPr id="35" name="Rectangle 7"/>
          <p:cNvSpPr>
            <a:spLocks noChangeArrowheads="1"/>
          </p:cNvSpPr>
          <p:nvPr/>
        </p:nvSpPr>
        <p:spPr bwMode="auto">
          <a:xfrm>
            <a:off x="539552" y="1076543"/>
            <a:ext cx="6696744" cy="1107996"/>
          </a:xfrm>
          <a:prstGeom prst="rect">
            <a:avLst/>
          </a:prstGeom>
          <a:noFill/>
          <a:ln w="9525">
            <a:noFill/>
            <a:miter lim="800000"/>
          </a:ln>
        </p:spPr>
        <p:txBody>
          <a:bodyPr wrap="square">
            <a:spAutoFit/>
          </a:bodyPr>
          <a:lstStyle/>
          <a:p>
            <a:pPr eaLnBrk="1" hangingPunct="1">
              <a:lnSpc>
                <a:spcPct val="150000"/>
              </a:lnSpc>
              <a:spcBef>
                <a:spcPct val="0"/>
              </a:spcBef>
              <a:buClrTx/>
              <a:buFont typeface="Wingdings" panose="05000000000000000000" pitchFamily="2" charset="2"/>
              <a:buChar char="n"/>
            </a:pPr>
            <a:r>
              <a:rPr kumimoji="1" lang="zh-CN" altLang="en-US" sz="2400" dirty="0" smtClean="0">
                <a:solidFill>
                  <a:srgbClr val="7030A0"/>
                </a:solidFill>
              </a:rPr>
              <a:t>竞争资源</a:t>
            </a:r>
            <a:endParaRPr kumimoji="1" lang="en-US" altLang="zh-CN" sz="2400" dirty="0" smtClean="0">
              <a:solidFill>
                <a:srgbClr val="7030A0"/>
              </a:solidFill>
            </a:endParaRPr>
          </a:p>
          <a:p>
            <a:pPr marL="252095" eaLnBrk="1" hangingPunct="1">
              <a:lnSpc>
                <a:spcPct val="150000"/>
              </a:lnSpc>
              <a:spcBef>
                <a:spcPct val="0"/>
              </a:spcBef>
              <a:buClrTx/>
              <a:buFont typeface="Wingdings" panose="05000000000000000000" pitchFamily="2" charset="2"/>
              <a:buChar char="l"/>
            </a:pPr>
            <a:r>
              <a:rPr kumimoji="1" lang="zh-CN" altLang="en-US" dirty="0" smtClean="0">
                <a:solidFill>
                  <a:srgbClr val="00B0F0"/>
                </a:solidFill>
              </a:rPr>
              <a:t>  竞争消耗性资源产生死锁：</a:t>
            </a:r>
            <a:endParaRPr kumimoji="1" lang="zh-CN" altLang="en-US" dirty="0">
              <a:solidFill>
                <a:srgbClr val="00B0F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5237">
                                            <p:txEl>
                                              <p:pRg st="0" end="0"/>
                                            </p:txEl>
                                          </p:spTgt>
                                        </p:tgtEl>
                                        <p:attrNameLst>
                                          <p:attrName>style.visibility</p:attrName>
                                        </p:attrNameLst>
                                      </p:cBhvr>
                                      <p:to>
                                        <p:strVal val="visible"/>
                                      </p:to>
                                    </p:set>
                                    <p:animEffect transition="in" filter="barn(inVertical)">
                                      <p:cBhvr>
                                        <p:cTn id="7" dur="500"/>
                                        <p:tgtEl>
                                          <p:spTgt spid="9523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5237">
                                            <p:txEl>
                                              <p:pRg st="1" end="1"/>
                                            </p:txEl>
                                          </p:spTgt>
                                        </p:tgtEl>
                                        <p:attrNameLst>
                                          <p:attrName>style.visibility</p:attrName>
                                        </p:attrNameLst>
                                      </p:cBhvr>
                                      <p:to>
                                        <p:strVal val="visible"/>
                                      </p:to>
                                    </p:set>
                                    <p:animEffect transition="in" filter="barn(inVertical)">
                                      <p:cBhvr>
                                        <p:cTn id="10" dur="500"/>
                                        <p:tgtEl>
                                          <p:spTgt spid="95237">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5237">
                                            <p:txEl>
                                              <p:pRg st="2" end="2"/>
                                            </p:txEl>
                                          </p:spTgt>
                                        </p:tgtEl>
                                        <p:attrNameLst>
                                          <p:attrName>style.visibility</p:attrName>
                                        </p:attrNameLst>
                                      </p:cBhvr>
                                      <p:to>
                                        <p:strVal val="visible"/>
                                      </p:to>
                                    </p:set>
                                    <p:animEffect transition="in" filter="barn(inVertical)">
                                      <p:cBhvr>
                                        <p:cTn id="13" dur="500"/>
                                        <p:tgtEl>
                                          <p:spTgt spid="95237">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95237">
                                            <p:txEl>
                                              <p:pRg st="3" end="3"/>
                                            </p:txEl>
                                          </p:spTgt>
                                        </p:tgtEl>
                                        <p:attrNameLst>
                                          <p:attrName>style.visibility</p:attrName>
                                        </p:attrNameLst>
                                      </p:cBhvr>
                                      <p:to>
                                        <p:strVal val="visible"/>
                                      </p:to>
                                    </p:set>
                                    <p:animEffect transition="in" filter="barn(inVertical)">
                                      <p:cBhvr>
                                        <p:cTn id="16" dur="500"/>
                                        <p:tgtEl>
                                          <p:spTgt spid="9523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5237">
                                            <p:txEl>
                                              <p:pRg st="5" end="5"/>
                                            </p:txEl>
                                          </p:spTgt>
                                        </p:tgtEl>
                                        <p:attrNameLst>
                                          <p:attrName>style.visibility</p:attrName>
                                        </p:attrNameLst>
                                      </p:cBhvr>
                                      <p:to>
                                        <p:strVal val="visible"/>
                                      </p:to>
                                    </p:set>
                                    <p:animEffect transition="in" filter="barn(inVertical)">
                                      <p:cBhvr>
                                        <p:cTn id="26" dur="500"/>
                                        <p:tgtEl>
                                          <p:spTgt spid="95237">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95237">
                                            <p:txEl>
                                              <p:pRg st="6" end="6"/>
                                            </p:txEl>
                                          </p:spTgt>
                                        </p:tgtEl>
                                        <p:attrNameLst>
                                          <p:attrName>style.visibility</p:attrName>
                                        </p:attrNameLst>
                                      </p:cBhvr>
                                      <p:to>
                                        <p:strVal val="visible"/>
                                      </p:to>
                                    </p:set>
                                    <p:animEffect transition="in" filter="barn(inVertical)">
                                      <p:cBhvr>
                                        <p:cTn id="29" dur="500"/>
                                        <p:tgtEl>
                                          <p:spTgt spid="95237">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95237">
                                            <p:txEl>
                                              <p:pRg st="7" end="7"/>
                                            </p:txEl>
                                          </p:spTgt>
                                        </p:tgtEl>
                                        <p:attrNameLst>
                                          <p:attrName>style.visibility</p:attrName>
                                        </p:attrNameLst>
                                      </p:cBhvr>
                                      <p:to>
                                        <p:strVal val="visible"/>
                                      </p:to>
                                    </p:set>
                                    <p:animEffect transition="in" filter="barn(inVertical)">
                                      <p:cBhvr>
                                        <p:cTn id="32" dur="500"/>
                                        <p:tgtEl>
                                          <p:spTgt spid="95237">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95237">
                                            <p:txEl>
                                              <p:pRg st="8" end="8"/>
                                            </p:txEl>
                                          </p:spTgt>
                                        </p:tgtEl>
                                        <p:attrNameLst>
                                          <p:attrName>style.visibility</p:attrName>
                                        </p:attrNameLst>
                                      </p:cBhvr>
                                      <p:to>
                                        <p:strVal val="visible"/>
                                      </p:to>
                                    </p:set>
                                    <p:animEffect transition="in" filter="barn(inVertical)">
                                      <p:cBhvr>
                                        <p:cTn id="35" dur="500"/>
                                        <p:tgtEl>
                                          <p:spTgt spid="95237">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95237">
                                            <p:txEl>
                                              <p:pRg st="9" end="9"/>
                                            </p:txEl>
                                          </p:spTgt>
                                        </p:tgtEl>
                                        <p:attrNameLst>
                                          <p:attrName>style.visibility</p:attrName>
                                        </p:attrNameLst>
                                      </p:cBhvr>
                                      <p:to>
                                        <p:strVal val="visible"/>
                                      </p:to>
                                    </p:set>
                                    <p:animEffect transition="in" filter="barn(inVertical)">
                                      <p:cBhvr>
                                        <p:cTn id="38" dur="500"/>
                                        <p:tgtEl>
                                          <p:spTgt spid="95237">
                                            <p:txEl>
                                              <p:pRg st="9" end="9"/>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95237">
                                            <p:txEl>
                                              <p:pRg st="10" end="10"/>
                                            </p:txEl>
                                          </p:spTgt>
                                        </p:tgtEl>
                                        <p:attrNameLst>
                                          <p:attrName>style.visibility</p:attrName>
                                        </p:attrNameLst>
                                      </p:cBhvr>
                                      <p:to>
                                        <p:strVal val="visible"/>
                                      </p:to>
                                    </p:set>
                                    <p:animEffect transition="in" filter="barn(inVertical)">
                                      <p:cBhvr>
                                        <p:cTn id="41" dur="500"/>
                                        <p:tgtEl>
                                          <p:spTgt spid="95237">
                                            <p:txEl>
                                              <p:pRg st="10" end="10"/>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95237">
                                            <p:txEl>
                                              <p:pRg st="11" end="11"/>
                                            </p:txEl>
                                          </p:spTgt>
                                        </p:tgtEl>
                                        <p:attrNameLst>
                                          <p:attrName>style.visibility</p:attrName>
                                        </p:attrNameLst>
                                      </p:cBhvr>
                                      <p:to>
                                        <p:strVal val="visible"/>
                                      </p:to>
                                    </p:set>
                                    <p:animEffect transition="in" filter="barn(inVertical)">
                                      <p:cBhvr>
                                        <p:cTn id="44" dur="500"/>
                                        <p:tgtEl>
                                          <p:spTgt spid="95237">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barn(inVertical)">
                                      <p:cBhvr>
                                        <p:cTn id="4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755576" y="1628801"/>
            <a:ext cx="7524328" cy="461665"/>
          </a:xfrm>
          <a:prstGeom prst="rect">
            <a:avLst/>
          </a:prstGeom>
          <a:noFill/>
          <a:ln>
            <a:noFill/>
          </a:ln>
          <a:effectLst/>
        </p:spPr>
        <p:txBody>
          <a:bodyPr wrap="square">
            <a:spAutoFit/>
          </a:bodyPr>
          <a:lstStyle/>
          <a:p>
            <a:pPr eaLnBrk="1" hangingPunct="1">
              <a:lnSpc>
                <a:spcPct val="120000"/>
              </a:lnSpc>
              <a:spcBef>
                <a:spcPct val="0"/>
              </a:spcBef>
              <a:buClrTx/>
              <a:buFont typeface="Wingdings" panose="05000000000000000000" pitchFamily="2" charset="2"/>
              <a:buChar char="l"/>
              <a:defRPr/>
            </a:pPr>
            <a:r>
              <a:rPr kumimoji="1" lang="zh-CN" altLang="en-US" dirty="0" smtClean="0">
                <a:latin typeface="Times New Roman" panose="02020603050405020304" pitchFamily="18" charset="0"/>
              </a:rPr>
              <a:t>  合理的推进顺序：</a:t>
            </a:r>
            <a:r>
              <a:rPr kumimoji="1" lang="zh-CN" altLang="en-US" dirty="0">
                <a:latin typeface="Times New Roman" panose="02020603050405020304" pitchFamily="18" charset="0"/>
              </a:rPr>
              <a:t>如</a:t>
            </a:r>
            <a:r>
              <a:rPr kumimoji="1" lang="zh-CN" altLang="en-US" dirty="0">
                <a:latin typeface="+mn-ea"/>
                <a:ea typeface="+mn-ea"/>
              </a:rPr>
              <a:t>按曲线① 、</a:t>
            </a:r>
            <a:r>
              <a:rPr kumimoji="1" lang="zh-CN" altLang="en-US" dirty="0">
                <a:latin typeface="Times New Roman" panose="02020603050405020304" pitchFamily="18" charset="0"/>
              </a:rPr>
              <a:t>②和③不会产生“死锁”    </a:t>
            </a:r>
            <a:endParaRPr kumimoji="1" lang="zh-CN" altLang="en-US" dirty="0">
              <a:latin typeface="Times New Roman" panose="02020603050405020304" pitchFamily="18" charset="0"/>
            </a:endParaRPr>
          </a:p>
        </p:txBody>
      </p:sp>
      <p:sp>
        <p:nvSpPr>
          <p:cNvPr id="33795" name="Rectangle 5"/>
          <p:cNvSpPr>
            <a:spLocks noChangeArrowheads="1"/>
          </p:cNvSpPr>
          <p:nvPr/>
        </p:nvSpPr>
        <p:spPr bwMode="auto">
          <a:xfrm>
            <a:off x="467544" y="1124745"/>
            <a:ext cx="6624736" cy="461665"/>
          </a:xfrm>
          <a:prstGeom prst="rect">
            <a:avLst/>
          </a:prstGeom>
          <a:noFill/>
          <a:ln w="9525">
            <a:noFill/>
            <a:miter lim="800000"/>
          </a:ln>
        </p:spPr>
        <p:txBody>
          <a:bodyPr wrap="square">
            <a:spAutoFit/>
          </a:bodyPr>
          <a:lstStyle/>
          <a:p>
            <a:pPr>
              <a:spcBef>
                <a:spcPct val="0"/>
              </a:spcBef>
              <a:buClrTx/>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请求和释放资源的时机不当</a:t>
            </a:r>
            <a:endParaRPr kumimoji="1" lang="zh-CN" altLang="en-US" sz="2400" dirty="0">
              <a:solidFill>
                <a:srgbClr val="7030A0"/>
              </a:solidFill>
              <a:latin typeface="Times New Roman" panose="02020603050405020304" pitchFamily="18" charset="0"/>
            </a:endParaRPr>
          </a:p>
        </p:txBody>
      </p:sp>
      <p:grpSp>
        <p:nvGrpSpPr>
          <p:cNvPr id="2" name="Group 4"/>
          <p:cNvGrpSpPr/>
          <p:nvPr/>
        </p:nvGrpSpPr>
        <p:grpSpPr bwMode="auto">
          <a:xfrm>
            <a:off x="539750" y="2204864"/>
            <a:ext cx="7632650" cy="4247752"/>
            <a:chOff x="1248" y="1968"/>
            <a:chExt cx="5424" cy="2352"/>
          </a:xfrm>
        </p:grpSpPr>
        <p:sp>
          <p:nvSpPr>
            <p:cNvPr id="33800" name="Line 5"/>
            <p:cNvSpPr>
              <a:spLocks noChangeShapeType="1"/>
            </p:cNvSpPr>
            <p:nvPr/>
          </p:nvSpPr>
          <p:spPr bwMode="auto">
            <a:xfrm flipV="1">
              <a:off x="1920" y="2016"/>
              <a:ext cx="0" cy="2256"/>
            </a:xfrm>
            <a:prstGeom prst="line">
              <a:avLst/>
            </a:prstGeom>
            <a:noFill/>
            <a:ln w="9525">
              <a:solidFill>
                <a:schemeClr val="tx1"/>
              </a:solidFill>
              <a:round/>
              <a:tailEnd type="triangle" w="med" len="med"/>
            </a:ln>
          </p:spPr>
          <p:txBody>
            <a:bodyPr wrap="none" anchor="ctr"/>
            <a:lstStyle/>
            <a:p>
              <a:endParaRPr lang="zh-CN" altLang="en-US"/>
            </a:p>
          </p:txBody>
        </p:sp>
        <p:sp>
          <p:nvSpPr>
            <p:cNvPr id="33801" name="Line 6"/>
            <p:cNvSpPr>
              <a:spLocks noChangeShapeType="1"/>
            </p:cNvSpPr>
            <p:nvPr/>
          </p:nvSpPr>
          <p:spPr bwMode="auto">
            <a:xfrm>
              <a:off x="1248" y="4080"/>
              <a:ext cx="5280" cy="0"/>
            </a:xfrm>
            <a:prstGeom prst="line">
              <a:avLst/>
            </a:prstGeom>
            <a:noFill/>
            <a:ln w="9525">
              <a:solidFill>
                <a:schemeClr val="tx1"/>
              </a:solidFill>
              <a:round/>
              <a:tailEnd type="triangle" w="med" len="med"/>
            </a:ln>
          </p:spPr>
          <p:txBody>
            <a:bodyPr wrap="none" anchor="ctr"/>
            <a:lstStyle/>
            <a:p>
              <a:endParaRPr lang="zh-CN" altLang="en-US"/>
            </a:p>
          </p:txBody>
        </p:sp>
        <p:sp>
          <p:nvSpPr>
            <p:cNvPr id="33802" name="Line 7"/>
            <p:cNvSpPr>
              <a:spLocks noChangeShapeType="1"/>
            </p:cNvSpPr>
            <p:nvPr/>
          </p:nvSpPr>
          <p:spPr bwMode="auto">
            <a:xfrm>
              <a:off x="2160" y="3984"/>
              <a:ext cx="4176" cy="0"/>
            </a:xfrm>
            <a:prstGeom prst="line">
              <a:avLst/>
            </a:prstGeom>
            <a:noFill/>
            <a:ln w="28575">
              <a:solidFill>
                <a:srgbClr val="9900FF"/>
              </a:solidFill>
              <a:round/>
            </a:ln>
          </p:spPr>
          <p:txBody>
            <a:bodyPr wrap="none" anchor="ctr"/>
            <a:lstStyle/>
            <a:p>
              <a:endParaRPr lang="zh-CN" altLang="en-US"/>
            </a:p>
          </p:txBody>
        </p:sp>
        <p:sp>
          <p:nvSpPr>
            <p:cNvPr id="33803" name="Line 8"/>
            <p:cNvSpPr>
              <a:spLocks noChangeShapeType="1"/>
            </p:cNvSpPr>
            <p:nvPr/>
          </p:nvSpPr>
          <p:spPr bwMode="auto">
            <a:xfrm>
              <a:off x="6336" y="2112"/>
              <a:ext cx="0" cy="1872"/>
            </a:xfrm>
            <a:prstGeom prst="line">
              <a:avLst/>
            </a:prstGeom>
            <a:noFill/>
            <a:ln w="28575">
              <a:solidFill>
                <a:srgbClr val="9900FF"/>
              </a:solidFill>
              <a:round/>
            </a:ln>
          </p:spPr>
          <p:txBody>
            <a:bodyPr wrap="none" anchor="ctr"/>
            <a:lstStyle/>
            <a:p>
              <a:endParaRPr lang="zh-CN" altLang="en-US"/>
            </a:p>
          </p:txBody>
        </p:sp>
        <p:sp>
          <p:nvSpPr>
            <p:cNvPr id="33804" name="Line 9"/>
            <p:cNvSpPr>
              <a:spLocks noChangeShapeType="1"/>
            </p:cNvSpPr>
            <p:nvPr/>
          </p:nvSpPr>
          <p:spPr bwMode="auto">
            <a:xfrm>
              <a:off x="2496" y="2208"/>
              <a:ext cx="0" cy="1872"/>
            </a:xfrm>
            <a:prstGeom prst="line">
              <a:avLst/>
            </a:prstGeom>
            <a:noFill/>
            <a:ln w="9525" cap="rnd">
              <a:solidFill>
                <a:schemeClr val="tx1"/>
              </a:solidFill>
              <a:prstDash val="sysDot"/>
              <a:round/>
            </a:ln>
          </p:spPr>
          <p:txBody>
            <a:bodyPr wrap="none" anchor="ctr"/>
            <a:lstStyle/>
            <a:p>
              <a:endParaRPr lang="zh-CN" altLang="en-US"/>
            </a:p>
          </p:txBody>
        </p:sp>
        <p:sp>
          <p:nvSpPr>
            <p:cNvPr id="33805" name="Line 10"/>
            <p:cNvSpPr>
              <a:spLocks noChangeShapeType="1"/>
            </p:cNvSpPr>
            <p:nvPr/>
          </p:nvSpPr>
          <p:spPr bwMode="auto">
            <a:xfrm>
              <a:off x="3696" y="2208"/>
              <a:ext cx="0" cy="1872"/>
            </a:xfrm>
            <a:prstGeom prst="line">
              <a:avLst/>
            </a:prstGeom>
            <a:noFill/>
            <a:ln w="9525" cap="rnd">
              <a:solidFill>
                <a:schemeClr val="tx1"/>
              </a:solidFill>
              <a:prstDash val="sysDot"/>
              <a:round/>
            </a:ln>
          </p:spPr>
          <p:txBody>
            <a:bodyPr wrap="none" anchor="ctr"/>
            <a:lstStyle/>
            <a:p>
              <a:endParaRPr lang="zh-CN" altLang="en-US"/>
            </a:p>
          </p:txBody>
        </p:sp>
        <p:sp>
          <p:nvSpPr>
            <p:cNvPr id="33806" name="Line 11"/>
            <p:cNvSpPr>
              <a:spLocks noChangeShapeType="1"/>
            </p:cNvSpPr>
            <p:nvPr/>
          </p:nvSpPr>
          <p:spPr bwMode="auto">
            <a:xfrm>
              <a:off x="1920" y="3648"/>
              <a:ext cx="4608" cy="0"/>
            </a:xfrm>
            <a:prstGeom prst="line">
              <a:avLst/>
            </a:prstGeom>
            <a:noFill/>
            <a:ln w="9525" cap="rnd">
              <a:solidFill>
                <a:schemeClr val="tx1"/>
              </a:solidFill>
              <a:prstDash val="sysDot"/>
              <a:round/>
            </a:ln>
          </p:spPr>
          <p:txBody>
            <a:bodyPr wrap="none" anchor="ctr"/>
            <a:lstStyle/>
            <a:p>
              <a:endParaRPr lang="zh-CN" altLang="en-US"/>
            </a:p>
          </p:txBody>
        </p:sp>
        <p:sp>
          <p:nvSpPr>
            <p:cNvPr id="33807" name="Line 12"/>
            <p:cNvSpPr>
              <a:spLocks noChangeShapeType="1"/>
            </p:cNvSpPr>
            <p:nvPr/>
          </p:nvSpPr>
          <p:spPr bwMode="auto">
            <a:xfrm>
              <a:off x="1920" y="3216"/>
              <a:ext cx="4656" cy="0"/>
            </a:xfrm>
            <a:prstGeom prst="line">
              <a:avLst/>
            </a:prstGeom>
            <a:noFill/>
            <a:ln w="9525" cap="rnd">
              <a:solidFill>
                <a:schemeClr val="tx1"/>
              </a:solidFill>
              <a:prstDash val="sysDot"/>
              <a:round/>
            </a:ln>
          </p:spPr>
          <p:txBody>
            <a:bodyPr wrap="none" anchor="ctr"/>
            <a:lstStyle/>
            <a:p>
              <a:endParaRPr lang="zh-CN" altLang="en-US"/>
            </a:p>
          </p:txBody>
        </p:sp>
        <p:sp>
          <p:nvSpPr>
            <p:cNvPr id="33808" name="Rectangle 13"/>
            <p:cNvSpPr>
              <a:spLocks noChangeArrowheads="1"/>
            </p:cNvSpPr>
            <p:nvPr/>
          </p:nvSpPr>
          <p:spPr bwMode="auto">
            <a:xfrm>
              <a:off x="6384" y="2304"/>
              <a:ext cx="288" cy="240"/>
            </a:xfrm>
            <a:prstGeom prst="rect">
              <a:avLst/>
            </a:prstGeom>
            <a:noFill/>
            <a:ln w="9525">
              <a:noFill/>
              <a:miter lim="800000"/>
            </a:ln>
          </p:spPr>
          <p:txBody>
            <a:bodyPr wrap="none" anchor="ctr"/>
            <a:lstStyle/>
            <a:p>
              <a:pPr algn="ctr" eaLnBrk="1" hangingPunct="1">
                <a:spcBef>
                  <a:spcPct val="0"/>
                </a:spcBef>
                <a:buClrTx/>
              </a:pPr>
              <a:r>
                <a:rPr kumimoji="1" lang="zh-CN" altLang="en-US" sz="2000">
                  <a:solidFill>
                    <a:srgbClr val="9900FF"/>
                  </a:solidFill>
                  <a:latin typeface="Times New Roman" panose="02020603050405020304" pitchFamily="18" charset="0"/>
                </a:rPr>
                <a:t>①</a:t>
              </a:r>
              <a:endParaRPr kumimoji="1" lang="zh-CN" altLang="en-US" sz="2400">
                <a:solidFill>
                  <a:srgbClr val="9900FF"/>
                </a:solidFill>
                <a:latin typeface="Times New Roman" panose="02020603050405020304" pitchFamily="18" charset="0"/>
              </a:endParaRPr>
            </a:p>
          </p:txBody>
        </p:sp>
        <p:sp>
          <p:nvSpPr>
            <p:cNvPr id="33809" name="Line 14"/>
            <p:cNvSpPr>
              <a:spLocks noChangeShapeType="1"/>
            </p:cNvSpPr>
            <p:nvPr/>
          </p:nvSpPr>
          <p:spPr bwMode="auto">
            <a:xfrm>
              <a:off x="2208" y="3888"/>
              <a:ext cx="1776" cy="0"/>
            </a:xfrm>
            <a:prstGeom prst="line">
              <a:avLst/>
            </a:prstGeom>
            <a:noFill/>
            <a:ln w="28575">
              <a:solidFill>
                <a:srgbClr val="CC0000"/>
              </a:solidFill>
              <a:round/>
            </a:ln>
          </p:spPr>
          <p:txBody>
            <a:bodyPr wrap="none" anchor="ctr"/>
            <a:lstStyle/>
            <a:p>
              <a:endParaRPr lang="zh-CN" altLang="en-US"/>
            </a:p>
          </p:txBody>
        </p:sp>
        <p:sp>
          <p:nvSpPr>
            <p:cNvPr id="33810" name="Line 15"/>
            <p:cNvSpPr>
              <a:spLocks noChangeShapeType="1"/>
            </p:cNvSpPr>
            <p:nvPr/>
          </p:nvSpPr>
          <p:spPr bwMode="auto">
            <a:xfrm flipV="1">
              <a:off x="3984" y="3696"/>
              <a:ext cx="0" cy="192"/>
            </a:xfrm>
            <a:prstGeom prst="line">
              <a:avLst/>
            </a:prstGeom>
            <a:noFill/>
            <a:ln w="28575">
              <a:solidFill>
                <a:srgbClr val="CC0000"/>
              </a:solidFill>
              <a:round/>
            </a:ln>
          </p:spPr>
          <p:txBody>
            <a:bodyPr wrap="none" anchor="ctr"/>
            <a:lstStyle/>
            <a:p>
              <a:endParaRPr lang="zh-CN" altLang="en-US"/>
            </a:p>
          </p:txBody>
        </p:sp>
        <p:sp>
          <p:nvSpPr>
            <p:cNvPr id="33811" name="Line 16"/>
            <p:cNvSpPr>
              <a:spLocks noChangeShapeType="1"/>
            </p:cNvSpPr>
            <p:nvPr/>
          </p:nvSpPr>
          <p:spPr bwMode="auto">
            <a:xfrm>
              <a:off x="3984" y="3696"/>
              <a:ext cx="2064" cy="0"/>
            </a:xfrm>
            <a:prstGeom prst="line">
              <a:avLst/>
            </a:prstGeom>
            <a:noFill/>
            <a:ln w="28575">
              <a:solidFill>
                <a:srgbClr val="CC0000"/>
              </a:solidFill>
              <a:round/>
            </a:ln>
          </p:spPr>
          <p:txBody>
            <a:bodyPr wrap="none" anchor="ctr"/>
            <a:lstStyle/>
            <a:p>
              <a:endParaRPr lang="zh-CN" altLang="en-US"/>
            </a:p>
          </p:txBody>
        </p:sp>
        <p:sp>
          <p:nvSpPr>
            <p:cNvPr id="33812" name="Line 17"/>
            <p:cNvSpPr>
              <a:spLocks noChangeShapeType="1"/>
            </p:cNvSpPr>
            <p:nvPr/>
          </p:nvSpPr>
          <p:spPr bwMode="auto">
            <a:xfrm flipH="1" flipV="1">
              <a:off x="6048" y="2448"/>
              <a:ext cx="0" cy="1248"/>
            </a:xfrm>
            <a:prstGeom prst="line">
              <a:avLst/>
            </a:prstGeom>
            <a:noFill/>
            <a:ln w="28575">
              <a:solidFill>
                <a:srgbClr val="CC0000"/>
              </a:solidFill>
              <a:round/>
            </a:ln>
          </p:spPr>
          <p:txBody>
            <a:bodyPr wrap="none" anchor="ctr"/>
            <a:lstStyle/>
            <a:p>
              <a:endParaRPr lang="zh-CN" altLang="en-US"/>
            </a:p>
          </p:txBody>
        </p:sp>
        <p:sp>
          <p:nvSpPr>
            <p:cNvPr id="33813" name="Rectangle 18"/>
            <p:cNvSpPr>
              <a:spLocks noChangeArrowheads="1"/>
            </p:cNvSpPr>
            <p:nvPr/>
          </p:nvSpPr>
          <p:spPr bwMode="auto">
            <a:xfrm>
              <a:off x="5760" y="2592"/>
              <a:ext cx="288" cy="240"/>
            </a:xfrm>
            <a:prstGeom prst="rect">
              <a:avLst/>
            </a:prstGeom>
            <a:noFill/>
            <a:ln w="9525">
              <a:noFill/>
              <a:miter lim="800000"/>
            </a:ln>
          </p:spPr>
          <p:txBody>
            <a:bodyPr wrap="none" anchor="ctr"/>
            <a:lstStyle/>
            <a:p>
              <a:pPr algn="ctr" eaLnBrk="1" hangingPunct="1">
                <a:spcBef>
                  <a:spcPct val="0"/>
                </a:spcBef>
                <a:buClrTx/>
              </a:pPr>
              <a:r>
                <a:rPr kumimoji="1" lang="zh-CN" altLang="en-US" sz="2000">
                  <a:solidFill>
                    <a:srgbClr val="CC0000"/>
                  </a:solidFill>
                  <a:latin typeface="Times New Roman" panose="02020603050405020304" pitchFamily="18" charset="0"/>
                </a:rPr>
                <a:t>③</a:t>
              </a:r>
              <a:endParaRPr kumimoji="1" lang="zh-CN" altLang="en-US" sz="2400">
                <a:solidFill>
                  <a:srgbClr val="CC0000"/>
                </a:solidFill>
                <a:latin typeface="Times New Roman" panose="02020603050405020304" pitchFamily="18" charset="0"/>
              </a:endParaRPr>
            </a:p>
          </p:txBody>
        </p:sp>
        <p:sp>
          <p:nvSpPr>
            <p:cNvPr id="33814" name="Line 19"/>
            <p:cNvSpPr>
              <a:spLocks noChangeShapeType="1"/>
            </p:cNvSpPr>
            <p:nvPr/>
          </p:nvSpPr>
          <p:spPr bwMode="auto">
            <a:xfrm flipV="1">
              <a:off x="2112" y="2208"/>
              <a:ext cx="0" cy="1776"/>
            </a:xfrm>
            <a:prstGeom prst="line">
              <a:avLst/>
            </a:prstGeom>
            <a:noFill/>
            <a:ln w="28575">
              <a:solidFill>
                <a:srgbClr val="FF33CC"/>
              </a:solidFill>
              <a:round/>
            </a:ln>
          </p:spPr>
          <p:txBody>
            <a:bodyPr wrap="none" anchor="ctr"/>
            <a:lstStyle/>
            <a:p>
              <a:endParaRPr lang="zh-CN" altLang="en-US"/>
            </a:p>
          </p:txBody>
        </p:sp>
        <p:sp>
          <p:nvSpPr>
            <p:cNvPr id="33815" name="Line 20"/>
            <p:cNvSpPr>
              <a:spLocks noChangeShapeType="1"/>
            </p:cNvSpPr>
            <p:nvPr/>
          </p:nvSpPr>
          <p:spPr bwMode="auto">
            <a:xfrm>
              <a:off x="2112" y="2208"/>
              <a:ext cx="3984" cy="0"/>
            </a:xfrm>
            <a:prstGeom prst="line">
              <a:avLst/>
            </a:prstGeom>
            <a:noFill/>
            <a:ln w="28575">
              <a:solidFill>
                <a:srgbClr val="FF33CC"/>
              </a:solidFill>
              <a:round/>
            </a:ln>
          </p:spPr>
          <p:txBody>
            <a:bodyPr wrap="none" anchor="ctr"/>
            <a:lstStyle/>
            <a:p>
              <a:endParaRPr lang="zh-CN" altLang="en-US"/>
            </a:p>
          </p:txBody>
        </p:sp>
        <p:sp>
          <p:nvSpPr>
            <p:cNvPr id="33816" name="Rectangle 21"/>
            <p:cNvSpPr>
              <a:spLocks noChangeArrowheads="1"/>
            </p:cNvSpPr>
            <p:nvPr/>
          </p:nvSpPr>
          <p:spPr bwMode="auto">
            <a:xfrm>
              <a:off x="5616" y="1968"/>
              <a:ext cx="288" cy="240"/>
            </a:xfrm>
            <a:prstGeom prst="rect">
              <a:avLst/>
            </a:prstGeom>
            <a:noFill/>
            <a:ln w="9525">
              <a:noFill/>
              <a:miter lim="800000"/>
            </a:ln>
          </p:spPr>
          <p:txBody>
            <a:bodyPr wrap="none" anchor="ctr"/>
            <a:lstStyle/>
            <a:p>
              <a:pPr algn="ctr" eaLnBrk="1" hangingPunct="1">
                <a:spcBef>
                  <a:spcPct val="0"/>
                </a:spcBef>
                <a:buClrTx/>
              </a:pPr>
              <a:r>
                <a:rPr kumimoji="1" lang="zh-CN" altLang="en-US" sz="2000">
                  <a:solidFill>
                    <a:srgbClr val="FF33CC"/>
                  </a:solidFill>
                  <a:latin typeface="Times New Roman" panose="02020603050405020304" pitchFamily="18" charset="0"/>
                </a:rPr>
                <a:t>②</a:t>
              </a:r>
              <a:endParaRPr kumimoji="1" lang="zh-CN" altLang="en-US" sz="2400">
                <a:solidFill>
                  <a:schemeClr val="tx1"/>
                </a:solidFill>
                <a:latin typeface="Times New Roman" panose="02020603050405020304" pitchFamily="18" charset="0"/>
              </a:endParaRPr>
            </a:p>
          </p:txBody>
        </p:sp>
        <p:sp>
          <p:nvSpPr>
            <p:cNvPr id="33817" name="Rectangle 22"/>
            <p:cNvSpPr>
              <a:spLocks noChangeArrowheads="1"/>
            </p:cNvSpPr>
            <p:nvPr/>
          </p:nvSpPr>
          <p:spPr bwMode="auto">
            <a:xfrm>
              <a:off x="2880" y="3264"/>
              <a:ext cx="480" cy="288"/>
            </a:xfrm>
            <a:prstGeom prst="rect">
              <a:avLst/>
            </a:prstGeom>
            <a:noFill/>
            <a:ln w="9525">
              <a:noFill/>
              <a:miter lim="800000"/>
            </a:ln>
          </p:spPr>
          <p:txBody>
            <a:bodyPr wrap="none" anchor="ctr"/>
            <a:lstStyle/>
            <a:p>
              <a:pPr algn="ctr" eaLnBrk="1" hangingPunct="1">
                <a:spcBef>
                  <a:spcPct val="0"/>
                </a:spcBef>
                <a:buClrTx/>
              </a:pPr>
              <a:r>
                <a:rPr kumimoji="1" lang="en-US" altLang="zh-CN" sz="2400">
                  <a:solidFill>
                    <a:schemeClr val="accent2"/>
                  </a:solidFill>
                  <a:latin typeface="Times New Roman" panose="02020603050405020304" pitchFamily="18" charset="0"/>
                </a:rPr>
                <a:t>D</a:t>
              </a:r>
              <a:endParaRPr kumimoji="1" lang="en-US" altLang="zh-CN" sz="2400">
                <a:solidFill>
                  <a:schemeClr val="tx1"/>
                </a:solidFill>
                <a:latin typeface="Times New Roman" panose="02020603050405020304" pitchFamily="18" charset="0"/>
              </a:endParaRPr>
            </a:p>
          </p:txBody>
        </p:sp>
        <p:sp>
          <p:nvSpPr>
            <p:cNvPr id="33818" name="Rectangle 23"/>
            <p:cNvSpPr>
              <a:spLocks noChangeArrowheads="1"/>
            </p:cNvSpPr>
            <p:nvPr/>
          </p:nvSpPr>
          <p:spPr bwMode="auto">
            <a:xfrm>
              <a:off x="1344" y="3120"/>
              <a:ext cx="624" cy="192"/>
            </a:xfrm>
            <a:prstGeom prst="rect">
              <a:avLst/>
            </a:prstGeom>
            <a:noFill/>
            <a:ln w="9525">
              <a:noFill/>
              <a:miter lim="800000"/>
            </a:ln>
          </p:spPr>
          <p:txBody>
            <a:bodyPr wrap="none" anchor="ctr"/>
            <a:lstStyle/>
            <a:p>
              <a:pPr algn="ctr" eaLnBrk="1" hangingPunct="1">
                <a:spcBef>
                  <a:spcPct val="0"/>
                </a:spcBef>
                <a:buClrTx/>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2</a:t>
              </a:r>
              <a:r>
                <a:rPr kumimoji="1" lang="en-US" altLang="zh-CN" sz="1600">
                  <a:solidFill>
                    <a:schemeClr val="tx1"/>
                  </a:solidFill>
                  <a:latin typeface="Times New Roman" panose="02020603050405020304" pitchFamily="18" charset="0"/>
                </a:rPr>
                <a:t>Req(S</a:t>
              </a:r>
              <a:r>
                <a:rPr kumimoji="1" lang="en-US" altLang="zh-CN" sz="1600" baseline="-25000">
                  <a:solidFill>
                    <a:schemeClr val="tx1"/>
                  </a:solidFill>
                  <a:latin typeface="Times New Roman" panose="02020603050405020304" pitchFamily="18" charset="0"/>
                </a:rPr>
                <a:t>1</a:t>
              </a:r>
              <a:r>
                <a:rPr kumimoji="1" lang="en-US" altLang="zh-CN" sz="1600">
                  <a:solidFill>
                    <a:schemeClr val="tx1"/>
                  </a:solidFill>
                  <a:latin typeface="Times New Roman" panose="02020603050405020304" pitchFamily="18" charset="0"/>
                </a:rPr>
                <a:t>)</a:t>
              </a:r>
              <a:endParaRPr kumimoji="1" lang="en-US" altLang="zh-CN" sz="2400">
                <a:solidFill>
                  <a:schemeClr val="tx1"/>
                </a:solidFill>
                <a:latin typeface="Times New Roman" panose="02020603050405020304" pitchFamily="18" charset="0"/>
              </a:endParaRPr>
            </a:p>
          </p:txBody>
        </p:sp>
        <p:sp>
          <p:nvSpPr>
            <p:cNvPr id="33819" name="Rectangle 24"/>
            <p:cNvSpPr>
              <a:spLocks noChangeArrowheads="1"/>
            </p:cNvSpPr>
            <p:nvPr/>
          </p:nvSpPr>
          <p:spPr bwMode="auto">
            <a:xfrm>
              <a:off x="1344" y="3552"/>
              <a:ext cx="624" cy="192"/>
            </a:xfrm>
            <a:prstGeom prst="rect">
              <a:avLst/>
            </a:prstGeom>
            <a:noFill/>
            <a:ln w="9525">
              <a:noFill/>
              <a:miter lim="800000"/>
            </a:ln>
          </p:spPr>
          <p:txBody>
            <a:bodyPr wrap="none" anchor="ctr"/>
            <a:lstStyle/>
            <a:p>
              <a:pPr algn="ctr" eaLnBrk="1" hangingPunct="1">
                <a:spcBef>
                  <a:spcPct val="0"/>
                </a:spcBef>
                <a:buClrTx/>
              </a:pPr>
              <a:r>
                <a:rPr kumimoji="1" lang="en-US" altLang="zh-CN" sz="1600">
                  <a:solidFill>
                    <a:schemeClr val="tx1"/>
                  </a:solidFill>
                  <a:latin typeface="Times New Roman" panose="02020603050405020304" pitchFamily="18" charset="0"/>
                </a:rPr>
                <a:t>P2Req(S</a:t>
              </a:r>
              <a:r>
                <a:rPr kumimoji="1" lang="en-US" altLang="zh-CN" sz="1600" baseline="-25000">
                  <a:solidFill>
                    <a:schemeClr val="tx1"/>
                  </a:solidFill>
                  <a:latin typeface="Times New Roman" panose="02020603050405020304" pitchFamily="18" charset="0"/>
                </a:rPr>
                <a:t>2</a:t>
              </a:r>
              <a:r>
                <a:rPr kumimoji="1" lang="en-US" altLang="zh-CN" sz="1600">
                  <a:solidFill>
                    <a:schemeClr val="tx1"/>
                  </a:solidFill>
                  <a:latin typeface="Times New Roman" panose="02020603050405020304" pitchFamily="18" charset="0"/>
                </a:rPr>
                <a:t>)</a:t>
              </a:r>
              <a:endParaRPr kumimoji="1" lang="en-US" altLang="zh-CN" sz="2400">
                <a:solidFill>
                  <a:schemeClr val="tx1"/>
                </a:solidFill>
                <a:latin typeface="Times New Roman" panose="02020603050405020304" pitchFamily="18" charset="0"/>
              </a:endParaRPr>
            </a:p>
          </p:txBody>
        </p:sp>
        <p:sp>
          <p:nvSpPr>
            <p:cNvPr id="33820" name="Rectangle 25"/>
            <p:cNvSpPr>
              <a:spLocks noChangeArrowheads="1"/>
            </p:cNvSpPr>
            <p:nvPr/>
          </p:nvSpPr>
          <p:spPr bwMode="auto">
            <a:xfrm>
              <a:off x="3408" y="4128"/>
              <a:ext cx="624" cy="192"/>
            </a:xfrm>
            <a:prstGeom prst="rect">
              <a:avLst/>
            </a:prstGeom>
            <a:noFill/>
            <a:ln w="9525">
              <a:noFill/>
              <a:miter lim="800000"/>
            </a:ln>
          </p:spPr>
          <p:txBody>
            <a:bodyPr wrap="none" anchor="ctr"/>
            <a:lstStyle/>
            <a:p>
              <a:pPr algn="ctr" eaLnBrk="1" hangingPunct="1">
                <a:spcBef>
                  <a:spcPct val="0"/>
                </a:spcBef>
                <a:buClrTx/>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1</a:t>
              </a:r>
              <a:r>
                <a:rPr kumimoji="1" lang="en-US" altLang="zh-CN" sz="1600">
                  <a:solidFill>
                    <a:schemeClr val="tx1"/>
                  </a:solidFill>
                  <a:latin typeface="Times New Roman" panose="02020603050405020304" pitchFamily="18" charset="0"/>
                </a:rPr>
                <a:t>Req(S</a:t>
              </a:r>
              <a:r>
                <a:rPr kumimoji="1" lang="en-US" altLang="zh-CN" sz="1600" baseline="-25000">
                  <a:solidFill>
                    <a:schemeClr val="tx1"/>
                  </a:solidFill>
                  <a:latin typeface="Times New Roman" panose="02020603050405020304" pitchFamily="18" charset="0"/>
                </a:rPr>
                <a:t>2</a:t>
              </a:r>
              <a:r>
                <a:rPr kumimoji="1" lang="en-US" altLang="zh-CN" sz="1600">
                  <a:solidFill>
                    <a:schemeClr val="tx1"/>
                  </a:solidFill>
                  <a:latin typeface="Times New Roman" panose="02020603050405020304" pitchFamily="18" charset="0"/>
                </a:rPr>
                <a:t>)</a:t>
              </a:r>
              <a:endParaRPr kumimoji="1" lang="en-US" altLang="zh-CN" sz="2400">
                <a:solidFill>
                  <a:schemeClr val="tx1"/>
                </a:solidFill>
                <a:latin typeface="Times New Roman" panose="02020603050405020304" pitchFamily="18" charset="0"/>
              </a:endParaRPr>
            </a:p>
          </p:txBody>
        </p:sp>
        <p:sp>
          <p:nvSpPr>
            <p:cNvPr id="33821" name="Rectangle 26"/>
            <p:cNvSpPr>
              <a:spLocks noChangeArrowheads="1"/>
            </p:cNvSpPr>
            <p:nvPr/>
          </p:nvSpPr>
          <p:spPr bwMode="auto">
            <a:xfrm>
              <a:off x="2160" y="4128"/>
              <a:ext cx="624" cy="192"/>
            </a:xfrm>
            <a:prstGeom prst="rect">
              <a:avLst/>
            </a:prstGeom>
            <a:noFill/>
            <a:ln w="9525">
              <a:noFill/>
              <a:miter lim="800000"/>
            </a:ln>
          </p:spPr>
          <p:txBody>
            <a:bodyPr wrap="none" anchor="ctr"/>
            <a:lstStyle/>
            <a:p>
              <a:pPr algn="ctr" eaLnBrk="1" hangingPunct="1">
                <a:spcBef>
                  <a:spcPct val="0"/>
                </a:spcBef>
                <a:buClrTx/>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1</a:t>
              </a:r>
              <a:r>
                <a:rPr kumimoji="1" lang="en-US" altLang="zh-CN" sz="1600">
                  <a:solidFill>
                    <a:schemeClr val="tx1"/>
                  </a:solidFill>
                  <a:latin typeface="Times New Roman" panose="02020603050405020304" pitchFamily="18" charset="0"/>
                </a:rPr>
                <a:t>Req(S</a:t>
              </a:r>
              <a:r>
                <a:rPr kumimoji="1" lang="en-US" altLang="zh-CN" sz="1600" baseline="-25000">
                  <a:solidFill>
                    <a:schemeClr val="tx1"/>
                  </a:solidFill>
                  <a:latin typeface="Times New Roman" panose="02020603050405020304" pitchFamily="18" charset="0"/>
                </a:rPr>
                <a:t>1</a:t>
              </a:r>
              <a:r>
                <a:rPr kumimoji="1" lang="en-US" altLang="zh-CN" sz="1600">
                  <a:solidFill>
                    <a:schemeClr val="tx1"/>
                  </a:solidFill>
                  <a:latin typeface="Times New Roman" panose="02020603050405020304" pitchFamily="18" charset="0"/>
                </a:rPr>
                <a:t>)</a:t>
              </a:r>
              <a:endParaRPr kumimoji="1" lang="en-US" altLang="zh-CN" sz="2400">
                <a:solidFill>
                  <a:schemeClr val="tx1"/>
                </a:solidFill>
                <a:latin typeface="Times New Roman" panose="02020603050405020304" pitchFamily="18" charset="0"/>
              </a:endParaRPr>
            </a:p>
          </p:txBody>
        </p:sp>
        <p:sp>
          <p:nvSpPr>
            <p:cNvPr id="33822" name="Rectangle 27"/>
            <p:cNvSpPr>
              <a:spLocks noChangeArrowheads="1"/>
            </p:cNvSpPr>
            <p:nvPr/>
          </p:nvSpPr>
          <p:spPr bwMode="auto">
            <a:xfrm>
              <a:off x="5280" y="4128"/>
              <a:ext cx="672" cy="192"/>
            </a:xfrm>
            <a:prstGeom prst="rect">
              <a:avLst/>
            </a:prstGeom>
            <a:noFill/>
            <a:ln w="9525">
              <a:noFill/>
              <a:miter lim="800000"/>
            </a:ln>
          </p:spPr>
          <p:txBody>
            <a:bodyPr wrap="none" anchor="ctr"/>
            <a:lstStyle/>
            <a:p>
              <a:pPr algn="ctr" eaLnBrk="1" hangingPunct="1">
                <a:spcBef>
                  <a:spcPct val="0"/>
                </a:spcBef>
                <a:buClrTx/>
              </a:pPr>
              <a:r>
                <a:rPr kumimoji="1" lang="en-US" altLang="zh-CN" sz="1600">
                  <a:solidFill>
                    <a:srgbClr val="0000FF"/>
                  </a:solidFill>
                  <a:latin typeface="Times New Roman" panose="02020603050405020304" pitchFamily="18" charset="0"/>
                </a:rPr>
                <a:t>P</a:t>
              </a:r>
              <a:r>
                <a:rPr kumimoji="1" lang="en-US" altLang="zh-CN" sz="1600" baseline="-25000">
                  <a:solidFill>
                    <a:srgbClr val="0000FF"/>
                  </a:solidFill>
                  <a:latin typeface="Times New Roman" panose="02020603050405020304" pitchFamily="18" charset="0"/>
                </a:rPr>
                <a:t>1</a:t>
              </a:r>
              <a:r>
                <a:rPr kumimoji="1" lang="en-US" altLang="zh-CN" sz="1600">
                  <a:solidFill>
                    <a:srgbClr val="0000FF"/>
                  </a:solidFill>
                  <a:latin typeface="Times New Roman" panose="02020603050405020304" pitchFamily="18" charset="0"/>
                </a:rPr>
                <a:t>Rel(S</a:t>
              </a:r>
              <a:r>
                <a:rPr kumimoji="1" lang="en-US" altLang="zh-CN" sz="1600" baseline="-25000">
                  <a:solidFill>
                    <a:srgbClr val="0000FF"/>
                  </a:solidFill>
                  <a:latin typeface="Times New Roman" panose="02020603050405020304" pitchFamily="18" charset="0"/>
                </a:rPr>
                <a:t>2</a:t>
              </a:r>
              <a:r>
                <a:rPr kumimoji="1" lang="en-US" altLang="zh-CN" sz="1600">
                  <a:solidFill>
                    <a:srgbClr val="0000FF"/>
                  </a:solidFill>
                  <a:latin typeface="Times New Roman" panose="02020603050405020304" pitchFamily="18" charset="0"/>
                </a:rPr>
                <a:t>)</a:t>
              </a:r>
              <a:endParaRPr kumimoji="1" lang="en-US" altLang="zh-CN" sz="2400">
                <a:solidFill>
                  <a:srgbClr val="0000FF"/>
                </a:solidFill>
                <a:latin typeface="Times New Roman" panose="02020603050405020304" pitchFamily="18" charset="0"/>
              </a:endParaRPr>
            </a:p>
          </p:txBody>
        </p:sp>
        <p:sp>
          <p:nvSpPr>
            <p:cNvPr id="33823" name="Line 28"/>
            <p:cNvSpPr>
              <a:spLocks noChangeShapeType="1"/>
            </p:cNvSpPr>
            <p:nvPr/>
          </p:nvSpPr>
          <p:spPr bwMode="auto">
            <a:xfrm flipH="1">
              <a:off x="4704" y="3888"/>
              <a:ext cx="0" cy="192"/>
            </a:xfrm>
            <a:prstGeom prst="line">
              <a:avLst/>
            </a:prstGeom>
            <a:noFill/>
            <a:ln w="9525">
              <a:solidFill>
                <a:schemeClr val="tx1"/>
              </a:solidFill>
              <a:round/>
            </a:ln>
          </p:spPr>
          <p:txBody>
            <a:bodyPr wrap="none" anchor="ctr"/>
            <a:lstStyle/>
            <a:p>
              <a:endParaRPr lang="zh-CN" altLang="en-US"/>
            </a:p>
          </p:txBody>
        </p:sp>
        <p:sp>
          <p:nvSpPr>
            <p:cNvPr id="33824" name="Line 29"/>
            <p:cNvSpPr>
              <a:spLocks noChangeShapeType="1"/>
            </p:cNvSpPr>
            <p:nvPr/>
          </p:nvSpPr>
          <p:spPr bwMode="auto">
            <a:xfrm flipH="1">
              <a:off x="5568" y="3888"/>
              <a:ext cx="0" cy="192"/>
            </a:xfrm>
            <a:prstGeom prst="line">
              <a:avLst/>
            </a:prstGeom>
            <a:noFill/>
            <a:ln w="9525">
              <a:solidFill>
                <a:schemeClr val="tx1"/>
              </a:solidFill>
              <a:round/>
            </a:ln>
          </p:spPr>
          <p:txBody>
            <a:bodyPr wrap="none" anchor="ctr"/>
            <a:lstStyle/>
            <a:p>
              <a:endParaRPr lang="zh-CN" altLang="en-US"/>
            </a:p>
          </p:txBody>
        </p:sp>
        <p:sp>
          <p:nvSpPr>
            <p:cNvPr id="33825" name="Rectangle 30"/>
            <p:cNvSpPr>
              <a:spLocks noChangeArrowheads="1"/>
            </p:cNvSpPr>
            <p:nvPr/>
          </p:nvSpPr>
          <p:spPr bwMode="auto">
            <a:xfrm>
              <a:off x="4464" y="4128"/>
              <a:ext cx="624" cy="192"/>
            </a:xfrm>
            <a:prstGeom prst="rect">
              <a:avLst/>
            </a:prstGeom>
            <a:noFill/>
            <a:ln w="9525">
              <a:noFill/>
              <a:miter lim="800000"/>
            </a:ln>
          </p:spPr>
          <p:txBody>
            <a:bodyPr wrap="none" anchor="ctr"/>
            <a:lstStyle/>
            <a:p>
              <a:pPr algn="ctr" eaLnBrk="1" hangingPunct="1">
                <a:spcBef>
                  <a:spcPct val="0"/>
                </a:spcBef>
                <a:buClrTx/>
              </a:pPr>
              <a:r>
                <a:rPr kumimoji="1" lang="en-US" altLang="zh-CN" sz="1600">
                  <a:solidFill>
                    <a:srgbClr val="0000FF"/>
                  </a:solidFill>
                  <a:latin typeface="Times New Roman" panose="02020603050405020304" pitchFamily="18" charset="0"/>
                </a:rPr>
                <a:t>P</a:t>
              </a:r>
              <a:r>
                <a:rPr kumimoji="1" lang="en-US" altLang="zh-CN" sz="1600" baseline="-25000">
                  <a:solidFill>
                    <a:srgbClr val="0000FF"/>
                  </a:solidFill>
                  <a:latin typeface="Times New Roman" panose="02020603050405020304" pitchFamily="18" charset="0"/>
                </a:rPr>
                <a:t>1</a:t>
              </a:r>
              <a:r>
                <a:rPr kumimoji="1" lang="en-US" altLang="zh-CN" sz="1600">
                  <a:solidFill>
                    <a:srgbClr val="0000FF"/>
                  </a:solidFill>
                  <a:latin typeface="Times New Roman" panose="02020603050405020304" pitchFamily="18" charset="0"/>
                </a:rPr>
                <a:t>Rel(S</a:t>
              </a:r>
              <a:r>
                <a:rPr kumimoji="1" lang="en-US" altLang="zh-CN" sz="1600" baseline="-25000">
                  <a:solidFill>
                    <a:srgbClr val="0000FF"/>
                  </a:solidFill>
                  <a:latin typeface="Times New Roman" panose="02020603050405020304" pitchFamily="18" charset="0"/>
                </a:rPr>
                <a:t>1</a:t>
              </a:r>
              <a:r>
                <a:rPr kumimoji="1" lang="en-US" altLang="zh-CN" sz="1600">
                  <a:solidFill>
                    <a:srgbClr val="0000FF"/>
                  </a:solidFill>
                  <a:latin typeface="Times New Roman" panose="02020603050405020304" pitchFamily="18" charset="0"/>
                </a:rPr>
                <a:t>)</a:t>
              </a:r>
              <a:endParaRPr kumimoji="1" lang="en-US" altLang="zh-CN" sz="2400">
                <a:solidFill>
                  <a:srgbClr val="0000FF"/>
                </a:solidFill>
                <a:latin typeface="Times New Roman" panose="02020603050405020304" pitchFamily="18" charset="0"/>
              </a:endParaRPr>
            </a:p>
          </p:txBody>
        </p:sp>
        <p:sp>
          <p:nvSpPr>
            <p:cNvPr id="33826" name="Rectangle 31"/>
            <p:cNvSpPr>
              <a:spLocks noChangeArrowheads="1"/>
            </p:cNvSpPr>
            <p:nvPr/>
          </p:nvSpPr>
          <p:spPr bwMode="auto">
            <a:xfrm>
              <a:off x="1296" y="2832"/>
              <a:ext cx="624" cy="192"/>
            </a:xfrm>
            <a:prstGeom prst="rect">
              <a:avLst/>
            </a:prstGeom>
            <a:noFill/>
            <a:ln w="9525">
              <a:noFill/>
              <a:miter lim="800000"/>
            </a:ln>
          </p:spPr>
          <p:txBody>
            <a:bodyPr wrap="none" anchor="ctr"/>
            <a:lstStyle/>
            <a:p>
              <a:pPr algn="ctr" eaLnBrk="1" hangingPunct="1">
                <a:spcBef>
                  <a:spcPct val="0"/>
                </a:spcBef>
                <a:buClrTx/>
              </a:pPr>
              <a:r>
                <a:rPr kumimoji="1" lang="en-US" altLang="zh-CN" sz="1600">
                  <a:solidFill>
                    <a:srgbClr val="0000FF"/>
                  </a:solidFill>
                  <a:latin typeface="Times New Roman" panose="02020603050405020304" pitchFamily="18" charset="0"/>
                </a:rPr>
                <a:t>P</a:t>
              </a:r>
              <a:r>
                <a:rPr kumimoji="1" lang="en-US" altLang="zh-CN" sz="1600" baseline="-25000">
                  <a:solidFill>
                    <a:srgbClr val="0000FF"/>
                  </a:solidFill>
                  <a:latin typeface="Times New Roman" panose="02020603050405020304" pitchFamily="18" charset="0"/>
                </a:rPr>
                <a:t>2</a:t>
              </a:r>
              <a:r>
                <a:rPr kumimoji="1" lang="en-US" altLang="zh-CN" sz="1600">
                  <a:solidFill>
                    <a:srgbClr val="0000FF"/>
                  </a:solidFill>
                  <a:latin typeface="Times New Roman" panose="02020603050405020304" pitchFamily="18" charset="0"/>
                </a:rPr>
                <a:t>Rel(S</a:t>
              </a:r>
              <a:r>
                <a:rPr kumimoji="1" lang="en-US" altLang="zh-CN" sz="1600" baseline="-25000">
                  <a:solidFill>
                    <a:srgbClr val="0000FF"/>
                  </a:solidFill>
                  <a:latin typeface="Times New Roman" panose="02020603050405020304" pitchFamily="18" charset="0"/>
                </a:rPr>
                <a:t>2</a:t>
              </a:r>
              <a:r>
                <a:rPr kumimoji="1" lang="en-US" altLang="zh-CN" sz="1600">
                  <a:solidFill>
                    <a:srgbClr val="0000FF"/>
                  </a:solidFill>
                  <a:latin typeface="Times New Roman" panose="02020603050405020304" pitchFamily="18" charset="0"/>
                </a:rPr>
                <a:t>)</a:t>
              </a:r>
              <a:endParaRPr kumimoji="1" lang="en-US" altLang="zh-CN" sz="2400">
                <a:solidFill>
                  <a:srgbClr val="0000FF"/>
                </a:solidFill>
                <a:latin typeface="Times New Roman" panose="02020603050405020304" pitchFamily="18" charset="0"/>
              </a:endParaRPr>
            </a:p>
          </p:txBody>
        </p:sp>
        <p:sp>
          <p:nvSpPr>
            <p:cNvPr id="33827" name="Rectangle 32"/>
            <p:cNvSpPr>
              <a:spLocks noChangeArrowheads="1"/>
            </p:cNvSpPr>
            <p:nvPr/>
          </p:nvSpPr>
          <p:spPr bwMode="auto">
            <a:xfrm>
              <a:off x="1296" y="2400"/>
              <a:ext cx="672" cy="192"/>
            </a:xfrm>
            <a:prstGeom prst="rect">
              <a:avLst/>
            </a:prstGeom>
            <a:noFill/>
            <a:ln w="9525">
              <a:noFill/>
              <a:miter lim="800000"/>
            </a:ln>
          </p:spPr>
          <p:txBody>
            <a:bodyPr wrap="none" anchor="ctr"/>
            <a:lstStyle/>
            <a:p>
              <a:pPr algn="ctr" eaLnBrk="1" hangingPunct="1">
                <a:spcBef>
                  <a:spcPct val="0"/>
                </a:spcBef>
                <a:buClrTx/>
              </a:pPr>
              <a:r>
                <a:rPr kumimoji="1" lang="en-US" altLang="zh-CN" sz="1600">
                  <a:solidFill>
                    <a:srgbClr val="0000FF"/>
                  </a:solidFill>
                  <a:latin typeface="Times New Roman" panose="02020603050405020304" pitchFamily="18" charset="0"/>
                </a:rPr>
                <a:t>P</a:t>
              </a:r>
              <a:r>
                <a:rPr kumimoji="1" lang="en-US" altLang="zh-CN" sz="1600" baseline="-25000">
                  <a:solidFill>
                    <a:srgbClr val="0000FF"/>
                  </a:solidFill>
                  <a:latin typeface="Times New Roman" panose="02020603050405020304" pitchFamily="18" charset="0"/>
                </a:rPr>
                <a:t>2</a:t>
              </a:r>
              <a:r>
                <a:rPr kumimoji="1" lang="en-US" altLang="zh-CN" sz="1600">
                  <a:solidFill>
                    <a:srgbClr val="0000FF"/>
                  </a:solidFill>
                  <a:latin typeface="Times New Roman" panose="02020603050405020304" pitchFamily="18" charset="0"/>
                </a:rPr>
                <a:t>Rel(S</a:t>
              </a:r>
              <a:r>
                <a:rPr kumimoji="1" lang="en-US" altLang="zh-CN" sz="1600" baseline="-25000">
                  <a:solidFill>
                    <a:srgbClr val="0000FF"/>
                  </a:solidFill>
                  <a:latin typeface="Times New Roman" panose="02020603050405020304" pitchFamily="18" charset="0"/>
                </a:rPr>
                <a:t>1</a:t>
              </a:r>
              <a:r>
                <a:rPr kumimoji="1" lang="en-US" altLang="zh-CN" sz="1600">
                  <a:solidFill>
                    <a:srgbClr val="0000FF"/>
                  </a:solidFill>
                  <a:latin typeface="Times New Roman" panose="02020603050405020304" pitchFamily="18" charset="0"/>
                </a:rPr>
                <a:t>)</a:t>
              </a:r>
              <a:endParaRPr kumimoji="1" lang="en-US" altLang="zh-CN" sz="2400">
                <a:solidFill>
                  <a:srgbClr val="0000FF"/>
                </a:solidFill>
                <a:latin typeface="Times New Roman" panose="02020603050405020304" pitchFamily="18" charset="0"/>
              </a:endParaRPr>
            </a:p>
          </p:txBody>
        </p:sp>
        <p:sp>
          <p:nvSpPr>
            <p:cNvPr id="33828" name="Line 33"/>
            <p:cNvSpPr>
              <a:spLocks noChangeShapeType="1"/>
            </p:cNvSpPr>
            <p:nvPr/>
          </p:nvSpPr>
          <p:spPr bwMode="auto">
            <a:xfrm flipV="1">
              <a:off x="1920" y="2928"/>
              <a:ext cx="144" cy="0"/>
            </a:xfrm>
            <a:prstGeom prst="line">
              <a:avLst/>
            </a:prstGeom>
            <a:noFill/>
            <a:ln w="9525">
              <a:solidFill>
                <a:schemeClr val="tx1"/>
              </a:solidFill>
              <a:round/>
            </a:ln>
          </p:spPr>
          <p:txBody>
            <a:bodyPr wrap="none" anchor="ctr"/>
            <a:lstStyle/>
            <a:p>
              <a:endParaRPr lang="zh-CN" altLang="en-US"/>
            </a:p>
          </p:txBody>
        </p:sp>
        <p:sp>
          <p:nvSpPr>
            <p:cNvPr id="33829" name="Line 34"/>
            <p:cNvSpPr>
              <a:spLocks noChangeShapeType="1"/>
            </p:cNvSpPr>
            <p:nvPr/>
          </p:nvSpPr>
          <p:spPr bwMode="auto">
            <a:xfrm>
              <a:off x="1920" y="2496"/>
              <a:ext cx="144" cy="0"/>
            </a:xfrm>
            <a:prstGeom prst="line">
              <a:avLst/>
            </a:prstGeom>
            <a:noFill/>
            <a:ln w="9525">
              <a:solidFill>
                <a:schemeClr val="tx1"/>
              </a:solidFill>
              <a:round/>
            </a:ln>
          </p:spPr>
          <p:txBody>
            <a:bodyPr wrap="none" anchor="ctr"/>
            <a:lstStyle/>
            <a:p>
              <a:endParaRPr lang="zh-CN" altLang="en-US"/>
            </a:p>
          </p:txBody>
        </p:sp>
        <p:sp>
          <p:nvSpPr>
            <p:cNvPr id="33830" name="Rectangle 35"/>
            <p:cNvSpPr>
              <a:spLocks noChangeArrowheads="1"/>
            </p:cNvSpPr>
            <p:nvPr/>
          </p:nvSpPr>
          <p:spPr bwMode="auto">
            <a:xfrm>
              <a:off x="2496" y="3216"/>
              <a:ext cx="1200" cy="432"/>
            </a:xfrm>
            <a:prstGeom prst="rect">
              <a:avLst/>
            </a:prstGeom>
            <a:solidFill>
              <a:srgbClr val="99CC00"/>
            </a:solidFill>
            <a:ln w="9525">
              <a:solidFill>
                <a:srgbClr val="0000FF"/>
              </a:solidFill>
              <a:miter lim="800000"/>
            </a:ln>
          </p:spPr>
          <p:txBody>
            <a:bodyPr wrap="none" anchor="ctr"/>
            <a:lstStyle/>
            <a:p>
              <a:pPr algn="ctr" eaLnBrk="1" hangingPunct="1">
                <a:spcBef>
                  <a:spcPct val="0"/>
                </a:spcBef>
                <a:buClrTx/>
              </a:pPr>
              <a:r>
                <a:rPr kumimoji="1" lang="en-US" altLang="zh-CN" sz="2400">
                  <a:solidFill>
                    <a:schemeClr val="bg1"/>
                  </a:solidFill>
                  <a:latin typeface="Times New Roman" panose="02020603050405020304" pitchFamily="18" charset="0"/>
                </a:rPr>
                <a:t>D</a:t>
              </a:r>
              <a:endParaRPr kumimoji="1" lang="en-US" altLang="zh-CN" sz="2400">
                <a:solidFill>
                  <a:schemeClr val="bg1"/>
                </a:solidFill>
                <a:latin typeface="Times New Roman" panose="02020603050405020304" pitchFamily="18" charset="0"/>
              </a:endParaRPr>
            </a:p>
          </p:txBody>
        </p:sp>
        <p:sp>
          <p:nvSpPr>
            <p:cNvPr id="33831" name="Rectangle 36"/>
            <p:cNvSpPr>
              <a:spLocks noChangeArrowheads="1"/>
            </p:cNvSpPr>
            <p:nvPr/>
          </p:nvSpPr>
          <p:spPr bwMode="auto">
            <a:xfrm>
              <a:off x="2496" y="2640"/>
              <a:ext cx="1200" cy="576"/>
            </a:xfrm>
            <a:prstGeom prst="rect">
              <a:avLst/>
            </a:prstGeom>
            <a:solidFill>
              <a:schemeClr val="accent1"/>
            </a:solidFill>
            <a:ln w="9525">
              <a:solidFill>
                <a:schemeClr val="accent1"/>
              </a:solidFill>
              <a:miter lim="800000"/>
            </a:ln>
          </p:spPr>
          <p:txBody>
            <a:bodyPr wrap="none" anchor="ctr"/>
            <a:lstStyle/>
            <a:p>
              <a:endParaRPr lang="zh-CN" altLang="en-US"/>
            </a:p>
          </p:txBody>
        </p:sp>
        <p:sp>
          <p:nvSpPr>
            <p:cNvPr id="33832" name="Rectangle 37"/>
            <p:cNvSpPr>
              <a:spLocks noChangeArrowheads="1"/>
            </p:cNvSpPr>
            <p:nvPr/>
          </p:nvSpPr>
          <p:spPr bwMode="auto">
            <a:xfrm>
              <a:off x="3696" y="3216"/>
              <a:ext cx="816" cy="384"/>
            </a:xfrm>
            <a:prstGeom prst="rect">
              <a:avLst/>
            </a:prstGeom>
            <a:solidFill>
              <a:schemeClr val="accent1"/>
            </a:solidFill>
            <a:ln w="9525">
              <a:solidFill>
                <a:schemeClr val="accent1"/>
              </a:solidFill>
              <a:miter lim="800000"/>
            </a:ln>
          </p:spPr>
          <p:txBody>
            <a:bodyPr wrap="none" anchor="ctr"/>
            <a:lstStyle/>
            <a:p>
              <a:endParaRPr lang="zh-CN" altLang="en-US"/>
            </a:p>
          </p:txBody>
        </p:sp>
        <p:sp>
          <p:nvSpPr>
            <p:cNvPr id="33833" name="Rectangle 38"/>
            <p:cNvSpPr>
              <a:spLocks noChangeArrowheads="1"/>
            </p:cNvSpPr>
            <p:nvPr/>
          </p:nvSpPr>
          <p:spPr bwMode="auto">
            <a:xfrm>
              <a:off x="3696" y="2928"/>
              <a:ext cx="384" cy="288"/>
            </a:xfrm>
            <a:prstGeom prst="rect">
              <a:avLst/>
            </a:prstGeom>
            <a:solidFill>
              <a:schemeClr val="accent1"/>
            </a:solidFill>
            <a:ln w="9525">
              <a:solidFill>
                <a:schemeClr val="accent1"/>
              </a:solidFill>
              <a:miter lim="800000"/>
            </a:ln>
          </p:spPr>
          <p:txBody>
            <a:bodyPr wrap="none" anchor="ctr"/>
            <a:lstStyle/>
            <a:p>
              <a:endParaRPr lang="zh-CN" altLang="en-US"/>
            </a:p>
          </p:txBody>
        </p:sp>
      </p:grpSp>
      <p:sp>
        <p:nvSpPr>
          <p:cNvPr id="33797" name="Rectangle 32"/>
          <p:cNvSpPr>
            <a:spLocks noChangeArrowheads="1"/>
          </p:cNvSpPr>
          <p:nvPr/>
        </p:nvSpPr>
        <p:spPr bwMode="auto">
          <a:xfrm>
            <a:off x="971550" y="2135189"/>
            <a:ext cx="647700" cy="430212"/>
          </a:xfrm>
          <a:prstGeom prst="rect">
            <a:avLst/>
          </a:prstGeom>
          <a:noFill/>
          <a:ln w="9525">
            <a:noFill/>
            <a:miter lim="800000"/>
          </a:ln>
        </p:spPr>
        <p:txBody>
          <a:bodyPr wrap="none" anchor="ctr"/>
          <a:lstStyle/>
          <a:p>
            <a:pPr algn="ctr" eaLnBrk="1" hangingPunct="1">
              <a:spcBef>
                <a:spcPct val="0"/>
              </a:spcBef>
              <a:buClrTx/>
            </a:pPr>
            <a:r>
              <a:rPr kumimoji="1" lang="en-US" altLang="zh-CN" sz="2400">
                <a:solidFill>
                  <a:srgbClr val="0000FF"/>
                </a:solidFill>
                <a:latin typeface="Times New Roman" panose="02020603050405020304" pitchFamily="18" charset="0"/>
              </a:rPr>
              <a:t>P</a:t>
            </a:r>
            <a:r>
              <a:rPr kumimoji="1" lang="en-US" altLang="zh-CN" sz="2400" baseline="-25000">
                <a:solidFill>
                  <a:srgbClr val="0000FF"/>
                </a:solidFill>
                <a:latin typeface="Times New Roman" panose="02020603050405020304" pitchFamily="18" charset="0"/>
              </a:rPr>
              <a:t>2</a:t>
            </a:r>
            <a:endParaRPr kumimoji="1" lang="en-US" altLang="zh-CN" sz="2400">
              <a:solidFill>
                <a:srgbClr val="0000FF"/>
              </a:solidFill>
              <a:latin typeface="Times New Roman" panose="02020603050405020304" pitchFamily="18" charset="0"/>
            </a:endParaRPr>
          </a:p>
        </p:txBody>
      </p:sp>
      <p:sp>
        <p:nvSpPr>
          <p:cNvPr id="33798" name="Rectangle 32"/>
          <p:cNvSpPr>
            <a:spLocks noChangeArrowheads="1"/>
          </p:cNvSpPr>
          <p:nvPr/>
        </p:nvSpPr>
        <p:spPr bwMode="auto">
          <a:xfrm>
            <a:off x="7596188" y="6021288"/>
            <a:ext cx="647700" cy="428625"/>
          </a:xfrm>
          <a:prstGeom prst="rect">
            <a:avLst/>
          </a:prstGeom>
          <a:noFill/>
          <a:ln w="9525">
            <a:noFill/>
            <a:miter lim="800000"/>
          </a:ln>
        </p:spPr>
        <p:txBody>
          <a:bodyPr wrap="none" anchor="ctr"/>
          <a:lstStyle/>
          <a:p>
            <a:pPr algn="ctr" eaLnBrk="1" hangingPunct="1">
              <a:spcBef>
                <a:spcPct val="0"/>
              </a:spcBef>
              <a:buClrTx/>
            </a:pPr>
            <a:r>
              <a:rPr kumimoji="1" lang="en-US" altLang="zh-CN" sz="2400" dirty="0">
                <a:solidFill>
                  <a:srgbClr val="0000FF"/>
                </a:solidFill>
                <a:latin typeface="Times New Roman" panose="02020603050405020304" pitchFamily="18" charset="0"/>
              </a:rPr>
              <a:t>P</a:t>
            </a:r>
            <a:r>
              <a:rPr kumimoji="1" lang="en-US" altLang="zh-CN" sz="2400" baseline="-25000" dirty="0">
                <a:solidFill>
                  <a:srgbClr val="0000FF"/>
                </a:solidFill>
                <a:latin typeface="Times New Roman" panose="02020603050405020304" pitchFamily="18" charset="0"/>
              </a:rPr>
              <a:t>1</a:t>
            </a:r>
            <a:endParaRPr kumimoji="1" lang="en-US" altLang="zh-CN" sz="2400" dirty="0">
              <a:solidFill>
                <a:srgbClr val="0000FF"/>
              </a:solidFill>
              <a:latin typeface="Times New Roman" panose="02020603050405020304" pitchFamily="18" charset="0"/>
            </a:endParaRPr>
          </a:p>
        </p:txBody>
      </p:sp>
      <p:sp>
        <p:nvSpPr>
          <p:cNvPr id="42" name="Rectangle 2"/>
          <p:cNvSpPr>
            <a:spLocks noChangeArrowheads="1"/>
          </p:cNvSpPr>
          <p:nvPr/>
        </p:nvSpPr>
        <p:spPr bwMode="auto">
          <a:xfrm>
            <a:off x="467544" y="620688"/>
            <a:ext cx="3600400" cy="504056"/>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2800" dirty="0" smtClean="0">
                <a:solidFill>
                  <a:schemeClr val="tx2"/>
                </a:solidFill>
                <a:latin typeface="+mn-ea"/>
                <a:ea typeface="+mn-ea"/>
              </a:rPr>
              <a:t>2.</a:t>
            </a:r>
            <a:r>
              <a:rPr lang="zh-CN" altLang="en-US" sz="2800" dirty="0">
                <a:solidFill>
                  <a:schemeClr val="tx2"/>
                </a:solidFill>
                <a:latin typeface="+mn-ea"/>
                <a:ea typeface="+mn-ea"/>
              </a:rPr>
              <a:t>产生死锁的原因</a:t>
            </a:r>
            <a:endParaRPr lang="zh-CN" altLang="en-US" sz="2800" dirty="0">
              <a:solidFill>
                <a:schemeClr val="tx2"/>
              </a:solidFill>
              <a:latin typeface="+mn-ea"/>
              <a:ea typeface="+mn-ea"/>
            </a:endParaRPr>
          </a:p>
        </p:txBody>
      </p:sp>
      <p:sp>
        <p:nvSpPr>
          <p:cNvPr id="43" name="Rectangle 2"/>
          <p:cNvSpPr>
            <a:spLocks noChangeArrowheads="1"/>
          </p:cNvSpPr>
          <p:nvPr/>
        </p:nvSpPr>
        <p:spPr bwMode="auto">
          <a:xfrm>
            <a:off x="2195738" y="1"/>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3.7.1 </a:t>
            </a:r>
            <a:r>
              <a:rPr lang="zh-CN" altLang="en-US" sz="3200" dirty="0" smtClean="0">
                <a:solidFill>
                  <a:srgbClr val="0000FF"/>
                </a:solidFill>
                <a:latin typeface="+mn-ea"/>
                <a:ea typeface="+mn-ea"/>
              </a:rPr>
              <a:t>死锁的基本概念</a:t>
            </a:r>
            <a:endParaRPr lang="zh-CN" altLang="en-US" sz="3200" dirty="0">
              <a:solidFill>
                <a:srgbClr val="0000FF"/>
              </a:solidFill>
              <a:latin typeface="+mn-ea"/>
              <a:ea typeface="+mn-ea"/>
            </a:endParaRPr>
          </a:p>
        </p:txBody>
      </p:sp>
    </p:spTree>
  </p:cSld>
  <p:clrMapOvr>
    <a:masterClrMapping/>
  </p:clrMapOvr>
  <p:transition>
    <p:fade/>
  </p:transition>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bwMode="auto">
          <a:xfrm>
            <a:off x="166688" y="2274888"/>
            <a:ext cx="8610600" cy="3962400"/>
            <a:chOff x="1248" y="1968"/>
            <a:chExt cx="5424" cy="2352"/>
          </a:xfrm>
        </p:grpSpPr>
        <p:sp>
          <p:nvSpPr>
            <p:cNvPr id="34834" name="Line 7"/>
            <p:cNvSpPr>
              <a:spLocks noChangeShapeType="1"/>
            </p:cNvSpPr>
            <p:nvPr/>
          </p:nvSpPr>
          <p:spPr bwMode="auto">
            <a:xfrm flipV="1">
              <a:off x="1920" y="2016"/>
              <a:ext cx="0" cy="2256"/>
            </a:xfrm>
            <a:prstGeom prst="line">
              <a:avLst/>
            </a:prstGeom>
            <a:noFill/>
            <a:ln w="9525">
              <a:solidFill>
                <a:schemeClr val="tx1"/>
              </a:solidFill>
              <a:round/>
              <a:tailEnd type="triangle" w="med" len="med"/>
            </a:ln>
          </p:spPr>
          <p:txBody>
            <a:bodyPr wrap="none" anchor="ctr"/>
            <a:lstStyle/>
            <a:p>
              <a:endParaRPr lang="zh-CN" altLang="en-US"/>
            </a:p>
          </p:txBody>
        </p:sp>
        <p:sp>
          <p:nvSpPr>
            <p:cNvPr id="34835" name="Line 8"/>
            <p:cNvSpPr>
              <a:spLocks noChangeShapeType="1"/>
            </p:cNvSpPr>
            <p:nvPr/>
          </p:nvSpPr>
          <p:spPr bwMode="auto">
            <a:xfrm>
              <a:off x="1248" y="4080"/>
              <a:ext cx="5280" cy="0"/>
            </a:xfrm>
            <a:prstGeom prst="line">
              <a:avLst/>
            </a:prstGeom>
            <a:noFill/>
            <a:ln w="9525">
              <a:solidFill>
                <a:schemeClr val="tx1"/>
              </a:solidFill>
              <a:round/>
              <a:tailEnd type="triangle" w="med" len="med"/>
            </a:ln>
          </p:spPr>
          <p:txBody>
            <a:bodyPr wrap="none" anchor="ctr"/>
            <a:lstStyle/>
            <a:p>
              <a:endParaRPr lang="zh-CN" altLang="en-US"/>
            </a:p>
          </p:txBody>
        </p:sp>
        <p:sp>
          <p:nvSpPr>
            <p:cNvPr id="34836" name="Line 9"/>
            <p:cNvSpPr>
              <a:spLocks noChangeShapeType="1"/>
            </p:cNvSpPr>
            <p:nvPr/>
          </p:nvSpPr>
          <p:spPr bwMode="auto">
            <a:xfrm>
              <a:off x="2160" y="3984"/>
              <a:ext cx="4176" cy="0"/>
            </a:xfrm>
            <a:prstGeom prst="line">
              <a:avLst/>
            </a:prstGeom>
            <a:noFill/>
            <a:ln w="9525">
              <a:solidFill>
                <a:srgbClr val="9900FF"/>
              </a:solidFill>
              <a:round/>
            </a:ln>
          </p:spPr>
          <p:txBody>
            <a:bodyPr wrap="none" anchor="ctr"/>
            <a:lstStyle/>
            <a:p>
              <a:endParaRPr lang="zh-CN" altLang="en-US"/>
            </a:p>
          </p:txBody>
        </p:sp>
        <p:sp>
          <p:nvSpPr>
            <p:cNvPr id="34837" name="Line 10"/>
            <p:cNvSpPr>
              <a:spLocks noChangeShapeType="1"/>
            </p:cNvSpPr>
            <p:nvPr/>
          </p:nvSpPr>
          <p:spPr bwMode="auto">
            <a:xfrm>
              <a:off x="6336" y="2112"/>
              <a:ext cx="0" cy="1872"/>
            </a:xfrm>
            <a:prstGeom prst="line">
              <a:avLst/>
            </a:prstGeom>
            <a:noFill/>
            <a:ln w="9525">
              <a:solidFill>
                <a:srgbClr val="9900FF"/>
              </a:solidFill>
              <a:round/>
            </a:ln>
          </p:spPr>
          <p:txBody>
            <a:bodyPr wrap="none" anchor="ctr"/>
            <a:lstStyle/>
            <a:p>
              <a:endParaRPr lang="zh-CN" altLang="en-US"/>
            </a:p>
          </p:txBody>
        </p:sp>
        <p:sp>
          <p:nvSpPr>
            <p:cNvPr id="34838" name="Line 11"/>
            <p:cNvSpPr>
              <a:spLocks noChangeShapeType="1"/>
            </p:cNvSpPr>
            <p:nvPr/>
          </p:nvSpPr>
          <p:spPr bwMode="auto">
            <a:xfrm>
              <a:off x="2496" y="2208"/>
              <a:ext cx="0" cy="1872"/>
            </a:xfrm>
            <a:prstGeom prst="line">
              <a:avLst/>
            </a:prstGeom>
            <a:noFill/>
            <a:ln w="9525" cap="rnd">
              <a:solidFill>
                <a:schemeClr val="tx1"/>
              </a:solidFill>
              <a:prstDash val="sysDot"/>
              <a:round/>
            </a:ln>
          </p:spPr>
          <p:txBody>
            <a:bodyPr wrap="none" anchor="ctr"/>
            <a:lstStyle/>
            <a:p>
              <a:endParaRPr lang="zh-CN" altLang="en-US"/>
            </a:p>
          </p:txBody>
        </p:sp>
        <p:sp>
          <p:nvSpPr>
            <p:cNvPr id="34839" name="Line 12"/>
            <p:cNvSpPr>
              <a:spLocks noChangeShapeType="1"/>
            </p:cNvSpPr>
            <p:nvPr/>
          </p:nvSpPr>
          <p:spPr bwMode="auto">
            <a:xfrm>
              <a:off x="3696" y="2208"/>
              <a:ext cx="0" cy="1872"/>
            </a:xfrm>
            <a:prstGeom prst="line">
              <a:avLst/>
            </a:prstGeom>
            <a:noFill/>
            <a:ln w="9525" cap="rnd">
              <a:solidFill>
                <a:schemeClr val="tx1"/>
              </a:solidFill>
              <a:prstDash val="sysDot"/>
              <a:round/>
            </a:ln>
          </p:spPr>
          <p:txBody>
            <a:bodyPr wrap="none" anchor="ctr"/>
            <a:lstStyle/>
            <a:p>
              <a:endParaRPr lang="zh-CN" altLang="en-US"/>
            </a:p>
          </p:txBody>
        </p:sp>
        <p:sp>
          <p:nvSpPr>
            <p:cNvPr id="34840" name="Line 13"/>
            <p:cNvSpPr>
              <a:spLocks noChangeShapeType="1"/>
            </p:cNvSpPr>
            <p:nvPr/>
          </p:nvSpPr>
          <p:spPr bwMode="auto">
            <a:xfrm>
              <a:off x="1920" y="3648"/>
              <a:ext cx="4608" cy="0"/>
            </a:xfrm>
            <a:prstGeom prst="line">
              <a:avLst/>
            </a:prstGeom>
            <a:noFill/>
            <a:ln w="9525" cap="rnd">
              <a:solidFill>
                <a:schemeClr val="tx1"/>
              </a:solidFill>
              <a:prstDash val="sysDot"/>
              <a:round/>
            </a:ln>
          </p:spPr>
          <p:txBody>
            <a:bodyPr wrap="none" anchor="ctr"/>
            <a:lstStyle/>
            <a:p>
              <a:endParaRPr lang="zh-CN" altLang="en-US"/>
            </a:p>
          </p:txBody>
        </p:sp>
        <p:sp>
          <p:nvSpPr>
            <p:cNvPr id="34841" name="Line 14"/>
            <p:cNvSpPr>
              <a:spLocks noChangeShapeType="1"/>
            </p:cNvSpPr>
            <p:nvPr/>
          </p:nvSpPr>
          <p:spPr bwMode="auto">
            <a:xfrm>
              <a:off x="1920" y="3216"/>
              <a:ext cx="4656" cy="0"/>
            </a:xfrm>
            <a:prstGeom prst="line">
              <a:avLst/>
            </a:prstGeom>
            <a:noFill/>
            <a:ln w="9525" cap="rnd">
              <a:solidFill>
                <a:schemeClr val="tx1"/>
              </a:solidFill>
              <a:prstDash val="sysDot"/>
              <a:round/>
            </a:ln>
          </p:spPr>
          <p:txBody>
            <a:bodyPr wrap="none" anchor="ctr"/>
            <a:lstStyle/>
            <a:p>
              <a:endParaRPr lang="zh-CN" altLang="en-US"/>
            </a:p>
          </p:txBody>
        </p:sp>
        <p:sp>
          <p:nvSpPr>
            <p:cNvPr id="34842" name="Rectangle 15"/>
            <p:cNvSpPr>
              <a:spLocks noChangeArrowheads="1"/>
            </p:cNvSpPr>
            <p:nvPr/>
          </p:nvSpPr>
          <p:spPr bwMode="auto">
            <a:xfrm>
              <a:off x="6384" y="2304"/>
              <a:ext cx="288" cy="240"/>
            </a:xfrm>
            <a:prstGeom prst="rect">
              <a:avLst/>
            </a:prstGeom>
            <a:noFill/>
            <a:ln w="9525">
              <a:noFill/>
              <a:miter lim="800000"/>
            </a:ln>
          </p:spPr>
          <p:txBody>
            <a:bodyPr wrap="none" anchor="ctr"/>
            <a:lstStyle/>
            <a:p>
              <a:pPr algn="ctr" eaLnBrk="1" hangingPunct="1">
                <a:spcBef>
                  <a:spcPct val="0"/>
                </a:spcBef>
                <a:buClrTx/>
              </a:pPr>
              <a:r>
                <a:rPr kumimoji="1" lang="zh-CN" altLang="en-US" sz="2000">
                  <a:solidFill>
                    <a:srgbClr val="9900FF"/>
                  </a:solidFill>
                  <a:latin typeface="Times New Roman" panose="02020603050405020304" pitchFamily="18" charset="0"/>
                </a:rPr>
                <a:t>①</a:t>
              </a:r>
              <a:endParaRPr kumimoji="1" lang="zh-CN" altLang="en-US" sz="2400">
                <a:solidFill>
                  <a:srgbClr val="9900FF"/>
                </a:solidFill>
                <a:latin typeface="Times New Roman" panose="02020603050405020304" pitchFamily="18" charset="0"/>
              </a:endParaRPr>
            </a:p>
          </p:txBody>
        </p:sp>
        <p:sp>
          <p:nvSpPr>
            <p:cNvPr id="34843" name="Line 16"/>
            <p:cNvSpPr>
              <a:spLocks noChangeShapeType="1"/>
            </p:cNvSpPr>
            <p:nvPr/>
          </p:nvSpPr>
          <p:spPr bwMode="auto">
            <a:xfrm>
              <a:off x="2208" y="3888"/>
              <a:ext cx="1776" cy="0"/>
            </a:xfrm>
            <a:prstGeom prst="line">
              <a:avLst/>
            </a:prstGeom>
            <a:noFill/>
            <a:ln w="9525">
              <a:solidFill>
                <a:srgbClr val="CC0000"/>
              </a:solidFill>
              <a:round/>
            </a:ln>
          </p:spPr>
          <p:txBody>
            <a:bodyPr wrap="none" anchor="ctr"/>
            <a:lstStyle/>
            <a:p>
              <a:endParaRPr lang="zh-CN" altLang="en-US"/>
            </a:p>
          </p:txBody>
        </p:sp>
        <p:sp>
          <p:nvSpPr>
            <p:cNvPr id="34844" name="Line 17"/>
            <p:cNvSpPr>
              <a:spLocks noChangeShapeType="1"/>
            </p:cNvSpPr>
            <p:nvPr/>
          </p:nvSpPr>
          <p:spPr bwMode="auto">
            <a:xfrm flipV="1">
              <a:off x="3984" y="3696"/>
              <a:ext cx="0" cy="192"/>
            </a:xfrm>
            <a:prstGeom prst="line">
              <a:avLst/>
            </a:prstGeom>
            <a:noFill/>
            <a:ln w="9525">
              <a:solidFill>
                <a:srgbClr val="CC0000"/>
              </a:solidFill>
              <a:round/>
            </a:ln>
          </p:spPr>
          <p:txBody>
            <a:bodyPr wrap="none" anchor="ctr"/>
            <a:lstStyle/>
            <a:p>
              <a:endParaRPr lang="zh-CN" altLang="en-US"/>
            </a:p>
          </p:txBody>
        </p:sp>
        <p:sp>
          <p:nvSpPr>
            <p:cNvPr id="34845" name="Line 18"/>
            <p:cNvSpPr>
              <a:spLocks noChangeShapeType="1"/>
            </p:cNvSpPr>
            <p:nvPr/>
          </p:nvSpPr>
          <p:spPr bwMode="auto">
            <a:xfrm>
              <a:off x="3984" y="3696"/>
              <a:ext cx="2064" cy="0"/>
            </a:xfrm>
            <a:prstGeom prst="line">
              <a:avLst/>
            </a:prstGeom>
            <a:noFill/>
            <a:ln w="9525">
              <a:solidFill>
                <a:srgbClr val="CC0000"/>
              </a:solidFill>
              <a:round/>
            </a:ln>
          </p:spPr>
          <p:txBody>
            <a:bodyPr wrap="none" anchor="ctr"/>
            <a:lstStyle/>
            <a:p>
              <a:endParaRPr lang="zh-CN" altLang="en-US"/>
            </a:p>
          </p:txBody>
        </p:sp>
        <p:sp>
          <p:nvSpPr>
            <p:cNvPr id="34846" name="Line 19"/>
            <p:cNvSpPr>
              <a:spLocks noChangeShapeType="1"/>
            </p:cNvSpPr>
            <p:nvPr/>
          </p:nvSpPr>
          <p:spPr bwMode="auto">
            <a:xfrm flipH="1" flipV="1">
              <a:off x="6048" y="2448"/>
              <a:ext cx="0" cy="1248"/>
            </a:xfrm>
            <a:prstGeom prst="line">
              <a:avLst/>
            </a:prstGeom>
            <a:noFill/>
            <a:ln w="9525">
              <a:solidFill>
                <a:srgbClr val="CC0000"/>
              </a:solidFill>
              <a:round/>
            </a:ln>
          </p:spPr>
          <p:txBody>
            <a:bodyPr wrap="none" anchor="ctr"/>
            <a:lstStyle/>
            <a:p>
              <a:endParaRPr lang="zh-CN" altLang="en-US"/>
            </a:p>
          </p:txBody>
        </p:sp>
        <p:sp>
          <p:nvSpPr>
            <p:cNvPr id="34847" name="Rectangle 20"/>
            <p:cNvSpPr>
              <a:spLocks noChangeArrowheads="1"/>
            </p:cNvSpPr>
            <p:nvPr/>
          </p:nvSpPr>
          <p:spPr bwMode="auto">
            <a:xfrm>
              <a:off x="5760" y="2592"/>
              <a:ext cx="288" cy="240"/>
            </a:xfrm>
            <a:prstGeom prst="rect">
              <a:avLst/>
            </a:prstGeom>
            <a:noFill/>
            <a:ln w="9525">
              <a:noFill/>
              <a:miter lim="800000"/>
            </a:ln>
          </p:spPr>
          <p:txBody>
            <a:bodyPr wrap="none" anchor="ctr"/>
            <a:lstStyle/>
            <a:p>
              <a:pPr algn="ctr" eaLnBrk="1" hangingPunct="1">
                <a:spcBef>
                  <a:spcPct val="0"/>
                </a:spcBef>
                <a:buClrTx/>
              </a:pPr>
              <a:r>
                <a:rPr kumimoji="1" lang="zh-CN" altLang="en-US" sz="2000">
                  <a:solidFill>
                    <a:srgbClr val="CC0000"/>
                  </a:solidFill>
                  <a:latin typeface="Times New Roman" panose="02020603050405020304" pitchFamily="18" charset="0"/>
                </a:rPr>
                <a:t>③</a:t>
              </a:r>
              <a:endParaRPr kumimoji="1" lang="zh-CN" altLang="en-US" sz="2400">
                <a:solidFill>
                  <a:srgbClr val="CC0000"/>
                </a:solidFill>
                <a:latin typeface="Times New Roman" panose="02020603050405020304" pitchFamily="18" charset="0"/>
              </a:endParaRPr>
            </a:p>
          </p:txBody>
        </p:sp>
        <p:sp>
          <p:nvSpPr>
            <p:cNvPr id="34848" name="Line 21"/>
            <p:cNvSpPr>
              <a:spLocks noChangeShapeType="1"/>
            </p:cNvSpPr>
            <p:nvPr/>
          </p:nvSpPr>
          <p:spPr bwMode="auto">
            <a:xfrm flipV="1">
              <a:off x="2112" y="2208"/>
              <a:ext cx="0" cy="1776"/>
            </a:xfrm>
            <a:prstGeom prst="line">
              <a:avLst/>
            </a:prstGeom>
            <a:noFill/>
            <a:ln w="9525">
              <a:solidFill>
                <a:srgbClr val="FF33CC"/>
              </a:solidFill>
              <a:round/>
            </a:ln>
          </p:spPr>
          <p:txBody>
            <a:bodyPr wrap="none" anchor="ctr"/>
            <a:lstStyle/>
            <a:p>
              <a:endParaRPr lang="zh-CN" altLang="en-US"/>
            </a:p>
          </p:txBody>
        </p:sp>
        <p:sp>
          <p:nvSpPr>
            <p:cNvPr id="34849" name="Line 22"/>
            <p:cNvSpPr>
              <a:spLocks noChangeShapeType="1"/>
            </p:cNvSpPr>
            <p:nvPr/>
          </p:nvSpPr>
          <p:spPr bwMode="auto">
            <a:xfrm>
              <a:off x="2112" y="2208"/>
              <a:ext cx="3984" cy="0"/>
            </a:xfrm>
            <a:prstGeom prst="line">
              <a:avLst/>
            </a:prstGeom>
            <a:noFill/>
            <a:ln w="9525">
              <a:solidFill>
                <a:srgbClr val="FF33CC"/>
              </a:solidFill>
              <a:round/>
            </a:ln>
          </p:spPr>
          <p:txBody>
            <a:bodyPr wrap="none" anchor="ctr"/>
            <a:lstStyle/>
            <a:p>
              <a:endParaRPr lang="zh-CN" altLang="en-US"/>
            </a:p>
          </p:txBody>
        </p:sp>
        <p:sp>
          <p:nvSpPr>
            <p:cNvPr id="34850" name="Rectangle 23"/>
            <p:cNvSpPr>
              <a:spLocks noChangeArrowheads="1"/>
            </p:cNvSpPr>
            <p:nvPr/>
          </p:nvSpPr>
          <p:spPr bwMode="auto">
            <a:xfrm>
              <a:off x="5616" y="1968"/>
              <a:ext cx="288" cy="240"/>
            </a:xfrm>
            <a:prstGeom prst="rect">
              <a:avLst/>
            </a:prstGeom>
            <a:noFill/>
            <a:ln w="9525">
              <a:noFill/>
              <a:miter lim="800000"/>
            </a:ln>
          </p:spPr>
          <p:txBody>
            <a:bodyPr wrap="none" anchor="ctr"/>
            <a:lstStyle/>
            <a:p>
              <a:pPr algn="ctr" eaLnBrk="1" hangingPunct="1">
                <a:spcBef>
                  <a:spcPct val="0"/>
                </a:spcBef>
                <a:buClrTx/>
              </a:pPr>
              <a:r>
                <a:rPr kumimoji="1" lang="zh-CN" altLang="en-US" sz="2000">
                  <a:solidFill>
                    <a:srgbClr val="FF33CC"/>
                  </a:solidFill>
                  <a:latin typeface="Times New Roman" panose="02020603050405020304" pitchFamily="18" charset="0"/>
                </a:rPr>
                <a:t>②</a:t>
              </a:r>
              <a:endParaRPr kumimoji="1" lang="zh-CN" altLang="en-US" sz="2400">
                <a:solidFill>
                  <a:schemeClr val="tx1"/>
                </a:solidFill>
                <a:latin typeface="Times New Roman" panose="02020603050405020304" pitchFamily="18" charset="0"/>
              </a:endParaRPr>
            </a:p>
          </p:txBody>
        </p:sp>
        <p:sp>
          <p:nvSpPr>
            <p:cNvPr id="34851" name="Rectangle 24"/>
            <p:cNvSpPr>
              <a:spLocks noChangeArrowheads="1"/>
            </p:cNvSpPr>
            <p:nvPr/>
          </p:nvSpPr>
          <p:spPr bwMode="auto">
            <a:xfrm>
              <a:off x="2880" y="3264"/>
              <a:ext cx="480" cy="288"/>
            </a:xfrm>
            <a:prstGeom prst="rect">
              <a:avLst/>
            </a:prstGeom>
            <a:noFill/>
            <a:ln w="9525">
              <a:noFill/>
              <a:miter lim="800000"/>
            </a:ln>
          </p:spPr>
          <p:txBody>
            <a:bodyPr wrap="none" anchor="ctr"/>
            <a:lstStyle/>
            <a:p>
              <a:pPr algn="ctr" eaLnBrk="1" hangingPunct="1">
                <a:spcBef>
                  <a:spcPct val="0"/>
                </a:spcBef>
                <a:buClrTx/>
              </a:pPr>
              <a:r>
                <a:rPr kumimoji="1" lang="en-US" altLang="zh-CN" sz="2400">
                  <a:solidFill>
                    <a:schemeClr val="accent2"/>
                  </a:solidFill>
                  <a:latin typeface="Times New Roman" panose="02020603050405020304" pitchFamily="18" charset="0"/>
                </a:rPr>
                <a:t>D</a:t>
              </a:r>
              <a:endParaRPr kumimoji="1" lang="en-US" altLang="zh-CN" sz="2400">
                <a:solidFill>
                  <a:schemeClr val="tx1"/>
                </a:solidFill>
                <a:latin typeface="Times New Roman" panose="02020603050405020304" pitchFamily="18" charset="0"/>
              </a:endParaRPr>
            </a:p>
          </p:txBody>
        </p:sp>
        <p:sp>
          <p:nvSpPr>
            <p:cNvPr id="34852" name="Rectangle 25"/>
            <p:cNvSpPr>
              <a:spLocks noChangeArrowheads="1"/>
            </p:cNvSpPr>
            <p:nvPr/>
          </p:nvSpPr>
          <p:spPr bwMode="auto">
            <a:xfrm>
              <a:off x="1344" y="3120"/>
              <a:ext cx="624" cy="192"/>
            </a:xfrm>
            <a:prstGeom prst="rect">
              <a:avLst/>
            </a:prstGeom>
            <a:noFill/>
            <a:ln w="9525">
              <a:noFill/>
              <a:miter lim="800000"/>
            </a:ln>
          </p:spPr>
          <p:txBody>
            <a:bodyPr wrap="none" anchor="ctr"/>
            <a:lstStyle/>
            <a:p>
              <a:pPr algn="ctr" eaLnBrk="1" hangingPunct="1">
                <a:spcBef>
                  <a:spcPct val="0"/>
                </a:spcBef>
                <a:buClrTx/>
              </a:pPr>
              <a:r>
                <a:rPr kumimoji="1" lang="en-US" altLang="zh-CN" sz="1600">
                  <a:solidFill>
                    <a:schemeClr val="tx1"/>
                  </a:solidFill>
                  <a:latin typeface="Times New Roman" panose="02020603050405020304" pitchFamily="18" charset="0"/>
                </a:rPr>
                <a:t>P2Req(S1</a:t>
              </a:r>
              <a:r>
                <a:rPr kumimoji="1" lang="en-US" altLang="zh-CN" sz="1600">
                  <a:solidFill>
                    <a:schemeClr val="hlink"/>
                  </a:solidFill>
                  <a:latin typeface="Times New Roman" panose="02020603050405020304" pitchFamily="18" charset="0"/>
                </a:rPr>
                <a:t>)</a:t>
              </a:r>
              <a:endParaRPr kumimoji="1" lang="en-US" altLang="zh-CN" sz="2400">
                <a:solidFill>
                  <a:schemeClr val="tx1"/>
                </a:solidFill>
                <a:latin typeface="Times New Roman" panose="02020603050405020304" pitchFamily="18" charset="0"/>
              </a:endParaRPr>
            </a:p>
          </p:txBody>
        </p:sp>
        <p:sp>
          <p:nvSpPr>
            <p:cNvPr id="34853" name="Rectangle 26"/>
            <p:cNvSpPr>
              <a:spLocks noChangeArrowheads="1"/>
            </p:cNvSpPr>
            <p:nvPr/>
          </p:nvSpPr>
          <p:spPr bwMode="auto">
            <a:xfrm>
              <a:off x="1344" y="3552"/>
              <a:ext cx="624" cy="192"/>
            </a:xfrm>
            <a:prstGeom prst="rect">
              <a:avLst/>
            </a:prstGeom>
            <a:noFill/>
            <a:ln w="9525">
              <a:noFill/>
              <a:miter lim="800000"/>
            </a:ln>
          </p:spPr>
          <p:txBody>
            <a:bodyPr wrap="none" anchor="ctr"/>
            <a:lstStyle/>
            <a:p>
              <a:pPr algn="ctr" eaLnBrk="1" hangingPunct="1">
                <a:spcBef>
                  <a:spcPct val="0"/>
                </a:spcBef>
                <a:buClrTx/>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2</a:t>
              </a:r>
              <a:r>
                <a:rPr kumimoji="1" lang="en-US" altLang="zh-CN" sz="1600">
                  <a:solidFill>
                    <a:schemeClr val="tx1"/>
                  </a:solidFill>
                  <a:latin typeface="Times New Roman" panose="02020603050405020304" pitchFamily="18" charset="0"/>
                </a:rPr>
                <a:t>Req(S</a:t>
              </a:r>
              <a:r>
                <a:rPr kumimoji="1" lang="en-US" altLang="zh-CN" sz="1600" baseline="-25000">
                  <a:solidFill>
                    <a:schemeClr val="tx1"/>
                  </a:solidFill>
                  <a:latin typeface="Times New Roman" panose="02020603050405020304" pitchFamily="18" charset="0"/>
                </a:rPr>
                <a:t>2</a:t>
              </a:r>
              <a:r>
                <a:rPr kumimoji="1" lang="en-US" altLang="zh-CN" sz="1600">
                  <a:solidFill>
                    <a:schemeClr val="tx1"/>
                  </a:solidFill>
                  <a:latin typeface="Times New Roman" panose="02020603050405020304" pitchFamily="18" charset="0"/>
                </a:rPr>
                <a:t>)</a:t>
              </a:r>
              <a:endParaRPr kumimoji="1" lang="en-US" altLang="zh-CN" sz="2400">
                <a:solidFill>
                  <a:schemeClr val="tx1"/>
                </a:solidFill>
                <a:latin typeface="Times New Roman" panose="02020603050405020304" pitchFamily="18" charset="0"/>
              </a:endParaRPr>
            </a:p>
          </p:txBody>
        </p:sp>
        <p:sp>
          <p:nvSpPr>
            <p:cNvPr id="34854" name="Rectangle 27"/>
            <p:cNvSpPr>
              <a:spLocks noChangeArrowheads="1"/>
            </p:cNvSpPr>
            <p:nvPr/>
          </p:nvSpPr>
          <p:spPr bwMode="auto">
            <a:xfrm>
              <a:off x="3408" y="4128"/>
              <a:ext cx="624" cy="192"/>
            </a:xfrm>
            <a:prstGeom prst="rect">
              <a:avLst/>
            </a:prstGeom>
            <a:noFill/>
            <a:ln w="9525">
              <a:noFill/>
              <a:miter lim="800000"/>
            </a:ln>
          </p:spPr>
          <p:txBody>
            <a:bodyPr wrap="none" anchor="ctr"/>
            <a:lstStyle/>
            <a:p>
              <a:pPr algn="ctr" eaLnBrk="1" hangingPunct="1">
                <a:spcBef>
                  <a:spcPct val="0"/>
                </a:spcBef>
                <a:buClrTx/>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1</a:t>
              </a:r>
              <a:r>
                <a:rPr kumimoji="1" lang="en-US" altLang="zh-CN" sz="1600">
                  <a:solidFill>
                    <a:schemeClr val="tx1"/>
                  </a:solidFill>
                  <a:latin typeface="Times New Roman" panose="02020603050405020304" pitchFamily="18" charset="0"/>
                </a:rPr>
                <a:t>Req(S</a:t>
              </a:r>
              <a:r>
                <a:rPr kumimoji="1" lang="en-US" altLang="zh-CN" sz="1600" baseline="-25000">
                  <a:solidFill>
                    <a:schemeClr val="tx1"/>
                  </a:solidFill>
                  <a:latin typeface="Times New Roman" panose="02020603050405020304" pitchFamily="18" charset="0"/>
                </a:rPr>
                <a:t>2</a:t>
              </a:r>
              <a:r>
                <a:rPr kumimoji="1" lang="en-US" altLang="zh-CN" sz="1600">
                  <a:solidFill>
                    <a:schemeClr val="tx1"/>
                  </a:solidFill>
                  <a:latin typeface="Times New Roman" panose="02020603050405020304" pitchFamily="18" charset="0"/>
                </a:rPr>
                <a:t>)</a:t>
              </a:r>
              <a:endParaRPr kumimoji="1" lang="en-US" altLang="zh-CN" sz="2400">
                <a:solidFill>
                  <a:schemeClr val="tx1"/>
                </a:solidFill>
                <a:latin typeface="Times New Roman" panose="02020603050405020304" pitchFamily="18" charset="0"/>
              </a:endParaRPr>
            </a:p>
          </p:txBody>
        </p:sp>
        <p:sp>
          <p:nvSpPr>
            <p:cNvPr id="34855" name="Rectangle 28"/>
            <p:cNvSpPr>
              <a:spLocks noChangeArrowheads="1"/>
            </p:cNvSpPr>
            <p:nvPr/>
          </p:nvSpPr>
          <p:spPr bwMode="auto">
            <a:xfrm>
              <a:off x="2160" y="4128"/>
              <a:ext cx="624" cy="192"/>
            </a:xfrm>
            <a:prstGeom prst="rect">
              <a:avLst/>
            </a:prstGeom>
            <a:noFill/>
            <a:ln w="9525">
              <a:noFill/>
              <a:miter lim="800000"/>
            </a:ln>
          </p:spPr>
          <p:txBody>
            <a:bodyPr wrap="none" anchor="ctr"/>
            <a:lstStyle/>
            <a:p>
              <a:pPr algn="ctr" eaLnBrk="1" hangingPunct="1">
                <a:spcBef>
                  <a:spcPct val="0"/>
                </a:spcBef>
                <a:buClrTx/>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1</a:t>
              </a:r>
              <a:r>
                <a:rPr kumimoji="1" lang="en-US" altLang="zh-CN" sz="1600">
                  <a:solidFill>
                    <a:schemeClr val="tx1"/>
                  </a:solidFill>
                  <a:latin typeface="Times New Roman" panose="02020603050405020304" pitchFamily="18" charset="0"/>
                </a:rPr>
                <a:t>Req(S</a:t>
              </a:r>
              <a:r>
                <a:rPr kumimoji="1" lang="en-US" altLang="zh-CN" sz="1600" baseline="-25000">
                  <a:solidFill>
                    <a:schemeClr val="tx1"/>
                  </a:solidFill>
                  <a:latin typeface="Times New Roman" panose="02020603050405020304" pitchFamily="18" charset="0"/>
                </a:rPr>
                <a:t>1</a:t>
              </a:r>
              <a:r>
                <a:rPr kumimoji="1" lang="en-US" altLang="zh-CN" sz="1600">
                  <a:solidFill>
                    <a:schemeClr val="hlink"/>
                  </a:solidFill>
                  <a:latin typeface="Times New Roman" panose="02020603050405020304" pitchFamily="18" charset="0"/>
                </a:rPr>
                <a:t>)</a:t>
              </a:r>
              <a:endParaRPr kumimoji="1" lang="en-US" altLang="zh-CN" sz="2400">
                <a:solidFill>
                  <a:schemeClr val="tx1"/>
                </a:solidFill>
                <a:latin typeface="Times New Roman" panose="02020603050405020304" pitchFamily="18" charset="0"/>
              </a:endParaRPr>
            </a:p>
          </p:txBody>
        </p:sp>
        <p:sp>
          <p:nvSpPr>
            <p:cNvPr id="34856" name="Rectangle 29"/>
            <p:cNvSpPr>
              <a:spLocks noChangeArrowheads="1"/>
            </p:cNvSpPr>
            <p:nvPr/>
          </p:nvSpPr>
          <p:spPr bwMode="auto">
            <a:xfrm>
              <a:off x="5280" y="4128"/>
              <a:ext cx="672" cy="192"/>
            </a:xfrm>
            <a:prstGeom prst="rect">
              <a:avLst/>
            </a:prstGeom>
            <a:noFill/>
            <a:ln w="9525">
              <a:noFill/>
              <a:miter lim="800000"/>
            </a:ln>
          </p:spPr>
          <p:txBody>
            <a:bodyPr wrap="none" anchor="ctr"/>
            <a:lstStyle/>
            <a:p>
              <a:pPr algn="ctr" eaLnBrk="1" hangingPunct="1">
                <a:spcBef>
                  <a:spcPct val="0"/>
                </a:spcBef>
                <a:buClrTx/>
              </a:pPr>
              <a:r>
                <a:rPr kumimoji="1" lang="en-US" altLang="zh-CN" sz="1600">
                  <a:solidFill>
                    <a:srgbClr val="0000FF"/>
                  </a:solidFill>
                  <a:latin typeface="Times New Roman" panose="02020603050405020304" pitchFamily="18" charset="0"/>
                </a:rPr>
                <a:t>P</a:t>
              </a:r>
              <a:r>
                <a:rPr kumimoji="1" lang="en-US" altLang="zh-CN" sz="1600" baseline="-25000">
                  <a:solidFill>
                    <a:srgbClr val="0000FF"/>
                  </a:solidFill>
                  <a:latin typeface="Times New Roman" panose="02020603050405020304" pitchFamily="18" charset="0"/>
                </a:rPr>
                <a:t>1</a:t>
              </a:r>
              <a:r>
                <a:rPr kumimoji="1" lang="en-US" altLang="zh-CN" sz="1600">
                  <a:solidFill>
                    <a:srgbClr val="0000FF"/>
                  </a:solidFill>
                  <a:latin typeface="Times New Roman" panose="02020603050405020304" pitchFamily="18" charset="0"/>
                </a:rPr>
                <a:t>Rel(S</a:t>
              </a:r>
              <a:r>
                <a:rPr kumimoji="1" lang="en-US" altLang="zh-CN" sz="1600" baseline="-25000">
                  <a:solidFill>
                    <a:srgbClr val="0000FF"/>
                  </a:solidFill>
                  <a:latin typeface="Times New Roman" panose="02020603050405020304" pitchFamily="18" charset="0"/>
                </a:rPr>
                <a:t>2</a:t>
              </a:r>
              <a:r>
                <a:rPr kumimoji="1" lang="en-US" altLang="zh-CN" sz="1600">
                  <a:solidFill>
                    <a:srgbClr val="0000FF"/>
                  </a:solidFill>
                  <a:latin typeface="Times New Roman" panose="02020603050405020304" pitchFamily="18" charset="0"/>
                </a:rPr>
                <a:t>)</a:t>
              </a:r>
              <a:endParaRPr kumimoji="1" lang="en-US" altLang="zh-CN" sz="2400">
                <a:solidFill>
                  <a:srgbClr val="0000FF"/>
                </a:solidFill>
                <a:latin typeface="Times New Roman" panose="02020603050405020304" pitchFamily="18" charset="0"/>
              </a:endParaRPr>
            </a:p>
          </p:txBody>
        </p:sp>
        <p:sp>
          <p:nvSpPr>
            <p:cNvPr id="34857" name="Line 30"/>
            <p:cNvSpPr>
              <a:spLocks noChangeShapeType="1"/>
            </p:cNvSpPr>
            <p:nvPr/>
          </p:nvSpPr>
          <p:spPr bwMode="auto">
            <a:xfrm flipH="1">
              <a:off x="4704" y="3888"/>
              <a:ext cx="0" cy="192"/>
            </a:xfrm>
            <a:prstGeom prst="line">
              <a:avLst/>
            </a:prstGeom>
            <a:noFill/>
            <a:ln w="9525">
              <a:solidFill>
                <a:schemeClr val="tx1"/>
              </a:solidFill>
              <a:round/>
            </a:ln>
          </p:spPr>
          <p:txBody>
            <a:bodyPr wrap="none" anchor="ctr"/>
            <a:lstStyle/>
            <a:p>
              <a:endParaRPr lang="zh-CN" altLang="en-US"/>
            </a:p>
          </p:txBody>
        </p:sp>
        <p:sp>
          <p:nvSpPr>
            <p:cNvPr id="34858" name="Line 31"/>
            <p:cNvSpPr>
              <a:spLocks noChangeShapeType="1"/>
            </p:cNvSpPr>
            <p:nvPr/>
          </p:nvSpPr>
          <p:spPr bwMode="auto">
            <a:xfrm flipH="1">
              <a:off x="5568" y="3888"/>
              <a:ext cx="0" cy="192"/>
            </a:xfrm>
            <a:prstGeom prst="line">
              <a:avLst/>
            </a:prstGeom>
            <a:noFill/>
            <a:ln w="9525">
              <a:solidFill>
                <a:schemeClr val="tx1"/>
              </a:solidFill>
              <a:round/>
            </a:ln>
          </p:spPr>
          <p:txBody>
            <a:bodyPr wrap="none" anchor="ctr"/>
            <a:lstStyle/>
            <a:p>
              <a:endParaRPr lang="zh-CN" altLang="en-US"/>
            </a:p>
          </p:txBody>
        </p:sp>
        <p:sp>
          <p:nvSpPr>
            <p:cNvPr id="34859" name="Rectangle 32"/>
            <p:cNvSpPr>
              <a:spLocks noChangeArrowheads="1"/>
            </p:cNvSpPr>
            <p:nvPr/>
          </p:nvSpPr>
          <p:spPr bwMode="auto">
            <a:xfrm>
              <a:off x="4464" y="4128"/>
              <a:ext cx="624" cy="192"/>
            </a:xfrm>
            <a:prstGeom prst="rect">
              <a:avLst/>
            </a:prstGeom>
            <a:noFill/>
            <a:ln w="9525">
              <a:noFill/>
              <a:miter lim="800000"/>
            </a:ln>
          </p:spPr>
          <p:txBody>
            <a:bodyPr wrap="none" anchor="ctr"/>
            <a:lstStyle/>
            <a:p>
              <a:pPr algn="ctr" eaLnBrk="1" hangingPunct="1">
                <a:spcBef>
                  <a:spcPct val="0"/>
                </a:spcBef>
                <a:buClrTx/>
              </a:pPr>
              <a:r>
                <a:rPr kumimoji="1" lang="en-US" altLang="zh-CN" sz="1600">
                  <a:solidFill>
                    <a:srgbClr val="0000FF"/>
                  </a:solidFill>
                  <a:latin typeface="Times New Roman" panose="02020603050405020304" pitchFamily="18" charset="0"/>
                </a:rPr>
                <a:t>P</a:t>
              </a:r>
              <a:r>
                <a:rPr kumimoji="1" lang="en-US" altLang="zh-CN" sz="1600" baseline="-25000">
                  <a:solidFill>
                    <a:srgbClr val="0000FF"/>
                  </a:solidFill>
                  <a:latin typeface="Times New Roman" panose="02020603050405020304" pitchFamily="18" charset="0"/>
                </a:rPr>
                <a:t>1</a:t>
              </a:r>
              <a:r>
                <a:rPr kumimoji="1" lang="en-US" altLang="zh-CN" sz="1600">
                  <a:solidFill>
                    <a:srgbClr val="0000FF"/>
                  </a:solidFill>
                  <a:latin typeface="Times New Roman" panose="02020603050405020304" pitchFamily="18" charset="0"/>
                </a:rPr>
                <a:t>Rel(S</a:t>
              </a:r>
              <a:r>
                <a:rPr kumimoji="1" lang="en-US" altLang="zh-CN" sz="1600" baseline="-25000">
                  <a:solidFill>
                    <a:srgbClr val="0000FF"/>
                  </a:solidFill>
                  <a:latin typeface="Times New Roman" panose="02020603050405020304" pitchFamily="18" charset="0"/>
                </a:rPr>
                <a:t>1</a:t>
              </a:r>
              <a:r>
                <a:rPr kumimoji="1" lang="en-US" altLang="zh-CN" sz="1600">
                  <a:solidFill>
                    <a:srgbClr val="0000FF"/>
                  </a:solidFill>
                  <a:latin typeface="Times New Roman" panose="02020603050405020304" pitchFamily="18" charset="0"/>
                </a:rPr>
                <a:t>)</a:t>
              </a:r>
              <a:endParaRPr kumimoji="1" lang="en-US" altLang="zh-CN" sz="2400">
                <a:solidFill>
                  <a:srgbClr val="0000FF"/>
                </a:solidFill>
                <a:latin typeface="Times New Roman" panose="02020603050405020304" pitchFamily="18" charset="0"/>
              </a:endParaRPr>
            </a:p>
          </p:txBody>
        </p:sp>
        <p:sp>
          <p:nvSpPr>
            <p:cNvPr id="34860" name="Rectangle 33"/>
            <p:cNvSpPr>
              <a:spLocks noChangeArrowheads="1"/>
            </p:cNvSpPr>
            <p:nvPr/>
          </p:nvSpPr>
          <p:spPr bwMode="auto">
            <a:xfrm>
              <a:off x="1296" y="2832"/>
              <a:ext cx="624" cy="192"/>
            </a:xfrm>
            <a:prstGeom prst="rect">
              <a:avLst/>
            </a:prstGeom>
            <a:noFill/>
            <a:ln w="9525">
              <a:noFill/>
              <a:miter lim="800000"/>
            </a:ln>
          </p:spPr>
          <p:txBody>
            <a:bodyPr wrap="none" anchor="ctr"/>
            <a:lstStyle/>
            <a:p>
              <a:pPr algn="ctr" eaLnBrk="1" hangingPunct="1">
                <a:spcBef>
                  <a:spcPct val="0"/>
                </a:spcBef>
                <a:buClrTx/>
              </a:pPr>
              <a:r>
                <a:rPr kumimoji="1" lang="en-US" altLang="zh-CN" sz="1600">
                  <a:solidFill>
                    <a:srgbClr val="0000FF"/>
                  </a:solidFill>
                  <a:latin typeface="Times New Roman" panose="02020603050405020304" pitchFamily="18" charset="0"/>
                </a:rPr>
                <a:t>P</a:t>
              </a:r>
              <a:r>
                <a:rPr kumimoji="1" lang="en-US" altLang="zh-CN" sz="1600" baseline="-25000">
                  <a:solidFill>
                    <a:srgbClr val="0000FF"/>
                  </a:solidFill>
                  <a:latin typeface="Times New Roman" panose="02020603050405020304" pitchFamily="18" charset="0"/>
                </a:rPr>
                <a:t>2</a:t>
              </a:r>
              <a:r>
                <a:rPr kumimoji="1" lang="en-US" altLang="zh-CN" sz="1600">
                  <a:solidFill>
                    <a:srgbClr val="0000FF"/>
                  </a:solidFill>
                  <a:latin typeface="Times New Roman" panose="02020603050405020304" pitchFamily="18" charset="0"/>
                </a:rPr>
                <a:t>Rel(S</a:t>
              </a:r>
              <a:r>
                <a:rPr kumimoji="1" lang="en-US" altLang="zh-CN" sz="1600" baseline="-25000">
                  <a:solidFill>
                    <a:srgbClr val="0000FF"/>
                  </a:solidFill>
                  <a:latin typeface="Times New Roman" panose="02020603050405020304" pitchFamily="18" charset="0"/>
                </a:rPr>
                <a:t>2</a:t>
              </a:r>
              <a:r>
                <a:rPr kumimoji="1" lang="en-US" altLang="zh-CN" sz="1600">
                  <a:solidFill>
                    <a:srgbClr val="0000FF"/>
                  </a:solidFill>
                  <a:latin typeface="Times New Roman" panose="02020603050405020304" pitchFamily="18" charset="0"/>
                </a:rPr>
                <a:t>)</a:t>
              </a:r>
              <a:endParaRPr kumimoji="1" lang="en-US" altLang="zh-CN" sz="2400">
                <a:solidFill>
                  <a:srgbClr val="0000FF"/>
                </a:solidFill>
                <a:latin typeface="Times New Roman" panose="02020603050405020304" pitchFamily="18" charset="0"/>
              </a:endParaRPr>
            </a:p>
          </p:txBody>
        </p:sp>
        <p:sp>
          <p:nvSpPr>
            <p:cNvPr id="34861" name="Rectangle 34"/>
            <p:cNvSpPr>
              <a:spLocks noChangeArrowheads="1"/>
            </p:cNvSpPr>
            <p:nvPr/>
          </p:nvSpPr>
          <p:spPr bwMode="auto">
            <a:xfrm>
              <a:off x="1296" y="2400"/>
              <a:ext cx="672" cy="192"/>
            </a:xfrm>
            <a:prstGeom prst="rect">
              <a:avLst/>
            </a:prstGeom>
            <a:noFill/>
            <a:ln w="9525">
              <a:noFill/>
              <a:miter lim="800000"/>
            </a:ln>
          </p:spPr>
          <p:txBody>
            <a:bodyPr wrap="none" anchor="ctr"/>
            <a:lstStyle/>
            <a:p>
              <a:pPr algn="ctr" eaLnBrk="1" hangingPunct="1">
                <a:spcBef>
                  <a:spcPct val="0"/>
                </a:spcBef>
                <a:buClrTx/>
              </a:pPr>
              <a:r>
                <a:rPr kumimoji="1" lang="en-US" altLang="zh-CN" sz="1600">
                  <a:solidFill>
                    <a:srgbClr val="0000FF"/>
                  </a:solidFill>
                  <a:latin typeface="Times New Roman" panose="02020603050405020304" pitchFamily="18" charset="0"/>
                </a:rPr>
                <a:t>P</a:t>
              </a:r>
              <a:r>
                <a:rPr kumimoji="1" lang="en-US" altLang="zh-CN" sz="1600" baseline="-25000">
                  <a:solidFill>
                    <a:srgbClr val="0000FF"/>
                  </a:solidFill>
                  <a:latin typeface="Times New Roman" panose="02020603050405020304" pitchFamily="18" charset="0"/>
                </a:rPr>
                <a:t>2</a:t>
              </a:r>
              <a:r>
                <a:rPr kumimoji="1" lang="en-US" altLang="zh-CN" sz="1600">
                  <a:solidFill>
                    <a:srgbClr val="0000FF"/>
                  </a:solidFill>
                  <a:latin typeface="Times New Roman" panose="02020603050405020304" pitchFamily="18" charset="0"/>
                </a:rPr>
                <a:t>Rel(S</a:t>
              </a:r>
              <a:r>
                <a:rPr kumimoji="1" lang="en-US" altLang="zh-CN" sz="1600" baseline="-25000">
                  <a:solidFill>
                    <a:srgbClr val="0000FF"/>
                  </a:solidFill>
                  <a:latin typeface="Times New Roman" panose="02020603050405020304" pitchFamily="18" charset="0"/>
                </a:rPr>
                <a:t>1</a:t>
              </a:r>
              <a:r>
                <a:rPr kumimoji="1" lang="en-US" altLang="zh-CN" sz="1600">
                  <a:solidFill>
                    <a:srgbClr val="0000FF"/>
                  </a:solidFill>
                  <a:latin typeface="Times New Roman" panose="02020603050405020304" pitchFamily="18" charset="0"/>
                </a:rPr>
                <a:t>)</a:t>
              </a:r>
              <a:endParaRPr kumimoji="1" lang="en-US" altLang="zh-CN" sz="2400">
                <a:solidFill>
                  <a:srgbClr val="0000FF"/>
                </a:solidFill>
                <a:latin typeface="Times New Roman" panose="02020603050405020304" pitchFamily="18" charset="0"/>
              </a:endParaRPr>
            </a:p>
          </p:txBody>
        </p:sp>
        <p:sp>
          <p:nvSpPr>
            <p:cNvPr id="34862" name="Line 35"/>
            <p:cNvSpPr>
              <a:spLocks noChangeShapeType="1"/>
            </p:cNvSpPr>
            <p:nvPr/>
          </p:nvSpPr>
          <p:spPr bwMode="auto">
            <a:xfrm flipV="1">
              <a:off x="1920" y="2928"/>
              <a:ext cx="144" cy="0"/>
            </a:xfrm>
            <a:prstGeom prst="line">
              <a:avLst/>
            </a:prstGeom>
            <a:noFill/>
            <a:ln w="9525">
              <a:solidFill>
                <a:schemeClr val="tx1"/>
              </a:solidFill>
              <a:round/>
            </a:ln>
          </p:spPr>
          <p:txBody>
            <a:bodyPr wrap="none" anchor="ctr"/>
            <a:lstStyle/>
            <a:p>
              <a:endParaRPr lang="zh-CN" altLang="en-US"/>
            </a:p>
          </p:txBody>
        </p:sp>
        <p:sp>
          <p:nvSpPr>
            <p:cNvPr id="34863" name="Line 36"/>
            <p:cNvSpPr>
              <a:spLocks noChangeShapeType="1"/>
            </p:cNvSpPr>
            <p:nvPr/>
          </p:nvSpPr>
          <p:spPr bwMode="auto">
            <a:xfrm>
              <a:off x="1920" y="2496"/>
              <a:ext cx="144" cy="0"/>
            </a:xfrm>
            <a:prstGeom prst="line">
              <a:avLst/>
            </a:prstGeom>
            <a:noFill/>
            <a:ln w="9525">
              <a:solidFill>
                <a:schemeClr val="tx1"/>
              </a:solidFill>
              <a:round/>
            </a:ln>
          </p:spPr>
          <p:txBody>
            <a:bodyPr wrap="none" anchor="ctr"/>
            <a:lstStyle/>
            <a:p>
              <a:endParaRPr lang="zh-CN" altLang="en-US"/>
            </a:p>
          </p:txBody>
        </p:sp>
        <p:sp>
          <p:nvSpPr>
            <p:cNvPr id="34864" name="Rectangle 37"/>
            <p:cNvSpPr>
              <a:spLocks noChangeArrowheads="1"/>
            </p:cNvSpPr>
            <p:nvPr/>
          </p:nvSpPr>
          <p:spPr bwMode="auto">
            <a:xfrm>
              <a:off x="2496" y="3216"/>
              <a:ext cx="1200" cy="432"/>
            </a:xfrm>
            <a:prstGeom prst="rect">
              <a:avLst/>
            </a:prstGeom>
            <a:solidFill>
              <a:srgbClr val="99CC00"/>
            </a:solidFill>
            <a:ln w="9525">
              <a:solidFill>
                <a:srgbClr val="0000FF"/>
              </a:solidFill>
              <a:miter lim="800000"/>
            </a:ln>
          </p:spPr>
          <p:txBody>
            <a:bodyPr wrap="none" anchor="ctr"/>
            <a:lstStyle/>
            <a:p>
              <a:pPr algn="ctr" eaLnBrk="1" hangingPunct="1">
                <a:spcBef>
                  <a:spcPct val="0"/>
                </a:spcBef>
                <a:buClrTx/>
              </a:pPr>
              <a:r>
                <a:rPr kumimoji="1" lang="en-US" altLang="zh-CN" sz="2400">
                  <a:solidFill>
                    <a:schemeClr val="bg1"/>
                  </a:solidFill>
                  <a:latin typeface="Times New Roman" panose="02020603050405020304" pitchFamily="18" charset="0"/>
                </a:rPr>
                <a:t>D</a:t>
              </a:r>
              <a:endParaRPr kumimoji="1" lang="en-US" altLang="zh-CN" sz="2400">
                <a:solidFill>
                  <a:schemeClr val="bg1"/>
                </a:solidFill>
                <a:latin typeface="Times New Roman" panose="02020603050405020304" pitchFamily="18" charset="0"/>
              </a:endParaRPr>
            </a:p>
          </p:txBody>
        </p:sp>
        <p:sp>
          <p:nvSpPr>
            <p:cNvPr id="34865" name="Rectangle 38"/>
            <p:cNvSpPr>
              <a:spLocks noChangeArrowheads="1"/>
            </p:cNvSpPr>
            <p:nvPr/>
          </p:nvSpPr>
          <p:spPr bwMode="auto">
            <a:xfrm>
              <a:off x="2496" y="2640"/>
              <a:ext cx="1200" cy="576"/>
            </a:xfrm>
            <a:prstGeom prst="rect">
              <a:avLst/>
            </a:prstGeom>
            <a:solidFill>
              <a:schemeClr val="accent1"/>
            </a:solidFill>
            <a:ln w="9525">
              <a:solidFill>
                <a:schemeClr val="accent1"/>
              </a:solidFill>
              <a:miter lim="800000"/>
            </a:ln>
          </p:spPr>
          <p:txBody>
            <a:bodyPr wrap="none" anchor="ctr"/>
            <a:lstStyle/>
            <a:p>
              <a:endParaRPr lang="zh-CN" altLang="en-US"/>
            </a:p>
          </p:txBody>
        </p:sp>
        <p:sp>
          <p:nvSpPr>
            <p:cNvPr id="34866" name="Rectangle 39"/>
            <p:cNvSpPr>
              <a:spLocks noChangeArrowheads="1"/>
            </p:cNvSpPr>
            <p:nvPr/>
          </p:nvSpPr>
          <p:spPr bwMode="auto">
            <a:xfrm>
              <a:off x="3696" y="3216"/>
              <a:ext cx="816" cy="384"/>
            </a:xfrm>
            <a:prstGeom prst="rect">
              <a:avLst/>
            </a:prstGeom>
            <a:solidFill>
              <a:schemeClr val="accent1"/>
            </a:solidFill>
            <a:ln w="9525">
              <a:solidFill>
                <a:schemeClr val="accent1"/>
              </a:solidFill>
              <a:miter lim="800000"/>
            </a:ln>
          </p:spPr>
          <p:txBody>
            <a:bodyPr wrap="none" anchor="ctr"/>
            <a:lstStyle/>
            <a:p>
              <a:endParaRPr lang="zh-CN" altLang="en-US"/>
            </a:p>
          </p:txBody>
        </p:sp>
        <p:sp>
          <p:nvSpPr>
            <p:cNvPr id="34867" name="Rectangle 40"/>
            <p:cNvSpPr>
              <a:spLocks noChangeArrowheads="1"/>
            </p:cNvSpPr>
            <p:nvPr/>
          </p:nvSpPr>
          <p:spPr bwMode="auto">
            <a:xfrm>
              <a:off x="3696" y="2928"/>
              <a:ext cx="384" cy="288"/>
            </a:xfrm>
            <a:prstGeom prst="rect">
              <a:avLst/>
            </a:prstGeom>
            <a:solidFill>
              <a:schemeClr val="accent1"/>
            </a:solidFill>
            <a:ln w="9525">
              <a:solidFill>
                <a:schemeClr val="accent1"/>
              </a:solidFill>
              <a:miter lim="800000"/>
            </a:ln>
          </p:spPr>
          <p:txBody>
            <a:bodyPr wrap="none" anchor="ctr"/>
            <a:lstStyle/>
            <a:p>
              <a:endParaRPr lang="zh-CN" altLang="en-US"/>
            </a:p>
          </p:txBody>
        </p:sp>
      </p:grpSp>
      <p:sp>
        <p:nvSpPr>
          <p:cNvPr id="34819" name="Line 42"/>
          <p:cNvSpPr>
            <a:spLocks noChangeShapeType="1"/>
          </p:cNvSpPr>
          <p:nvPr/>
        </p:nvSpPr>
        <p:spPr bwMode="auto">
          <a:xfrm flipV="1">
            <a:off x="1835150" y="5410200"/>
            <a:ext cx="0" cy="457200"/>
          </a:xfrm>
          <a:prstGeom prst="line">
            <a:avLst/>
          </a:prstGeom>
          <a:noFill/>
          <a:ln w="38100">
            <a:solidFill>
              <a:srgbClr val="0000FF"/>
            </a:solidFill>
            <a:round/>
          </a:ln>
        </p:spPr>
        <p:txBody>
          <a:bodyPr wrap="none" anchor="ctr"/>
          <a:lstStyle/>
          <a:p>
            <a:endParaRPr lang="zh-CN" altLang="en-US"/>
          </a:p>
        </p:txBody>
      </p:sp>
      <p:sp>
        <p:nvSpPr>
          <p:cNvPr id="34820" name="Line 45"/>
          <p:cNvSpPr>
            <a:spLocks noChangeShapeType="1"/>
          </p:cNvSpPr>
          <p:nvPr/>
        </p:nvSpPr>
        <p:spPr bwMode="auto">
          <a:xfrm flipV="1">
            <a:off x="1835150" y="5410200"/>
            <a:ext cx="1728788" cy="0"/>
          </a:xfrm>
          <a:prstGeom prst="line">
            <a:avLst/>
          </a:prstGeom>
          <a:noFill/>
          <a:ln w="38100">
            <a:solidFill>
              <a:srgbClr val="0000FF"/>
            </a:solidFill>
            <a:round/>
          </a:ln>
        </p:spPr>
        <p:txBody>
          <a:bodyPr wrap="none" anchor="ctr"/>
          <a:lstStyle/>
          <a:p>
            <a:endParaRPr lang="zh-CN" altLang="en-US"/>
          </a:p>
        </p:txBody>
      </p:sp>
      <p:sp>
        <p:nvSpPr>
          <p:cNvPr id="34821" name="Line 46"/>
          <p:cNvSpPr>
            <a:spLocks noChangeShapeType="1"/>
          </p:cNvSpPr>
          <p:nvPr/>
        </p:nvSpPr>
        <p:spPr bwMode="auto">
          <a:xfrm flipH="1" flipV="1">
            <a:off x="3563938" y="4402138"/>
            <a:ext cx="0" cy="1008063"/>
          </a:xfrm>
          <a:prstGeom prst="line">
            <a:avLst/>
          </a:prstGeom>
          <a:noFill/>
          <a:ln w="38100">
            <a:solidFill>
              <a:srgbClr val="0000FF"/>
            </a:solidFill>
            <a:round/>
          </a:ln>
        </p:spPr>
        <p:txBody>
          <a:bodyPr wrap="none" anchor="ctr"/>
          <a:lstStyle/>
          <a:p>
            <a:endParaRPr lang="zh-CN" altLang="en-US"/>
          </a:p>
        </p:txBody>
      </p:sp>
      <p:sp>
        <p:nvSpPr>
          <p:cNvPr id="34822" name="Rectangle 47"/>
          <p:cNvSpPr>
            <a:spLocks noChangeArrowheads="1"/>
          </p:cNvSpPr>
          <p:nvPr/>
        </p:nvSpPr>
        <p:spPr bwMode="auto">
          <a:xfrm>
            <a:off x="432048" y="1412777"/>
            <a:ext cx="6588224" cy="461665"/>
          </a:xfrm>
          <a:prstGeom prst="rect">
            <a:avLst/>
          </a:prstGeom>
          <a:noFill/>
          <a:ln w="9525">
            <a:noFill/>
            <a:miter lim="800000"/>
          </a:ln>
        </p:spPr>
        <p:txBody>
          <a:bodyPr wrap="square">
            <a:spAutoFit/>
          </a:bodyPr>
          <a:lstStyle/>
          <a:p>
            <a:pPr eaLnBrk="1" hangingPunct="1">
              <a:spcBef>
                <a:spcPct val="0"/>
              </a:spcBef>
              <a:buClrTx/>
              <a:buFont typeface="Wingdings" panose="05000000000000000000" pitchFamily="2" charset="2"/>
              <a:buChar char="l"/>
            </a:pPr>
            <a:r>
              <a:rPr kumimoji="1" lang="zh-CN" altLang="en-US" dirty="0" smtClean="0">
                <a:latin typeface="Times New Roman" panose="02020603050405020304" pitchFamily="18" charset="0"/>
              </a:rPr>
              <a:t> 不合理的推进顺序：</a:t>
            </a:r>
            <a:r>
              <a:rPr kumimoji="1" lang="zh-CN" altLang="en-US" dirty="0">
                <a:latin typeface="Times New Roman" panose="02020603050405020304" pitchFamily="18" charset="0"/>
              </a:rPr>
              <a:t>如</a:t>
            </a:r>
            <a:r>
              <a:rPr kumimoji="1" lang="zh-CN" altLang="en-US" dirty="0"/>
              <a:t>曲线④，产生“死锁”</a:t>
            </a:r>
            <a:r>
              <a:rPr kumimoji="1" lang="zh-CN" altLang="en-US" sz="2400" dirty="0">
                <a:solidFill>
                  <a:schemeClr val="tx1"/>
                </a:solidFill>
              </a:rPr>
              <a:t>。  </a:t>
            </a:r>
            <a:r>
              <a:rPr kumimoji="1" lang="zh-CN" altLang="en-US" sz="2400" dirty="0">
                <a:solidFill>
                  <a:schemeClr val="hlink"/>
                </a:solidFill>
              </a:rPr>
              <a:t>     </a:t>
            </a:r>
            <a:endParaRPr kumimoji="1" lang="zh-CN" altLang="en-US" sz="2400" dirty="0">
              <a:solidFill>
                <a:schemeClr val="tx1"/>
              </a:solidFill>
            </a:endParaRPr>
          </a:p>
        </p:txBody>
      </p:sp>
      <p:sp>
        <p:nvSpPr>
          <p:cNvPr id="34823" name="Rectangle 48"/>
          <p:cNvSpPr>
            <a:spLocks noChangeArrowheads="1"/>
          </p:cNvSpPr>
          <p:nvPr/>
        </p:nvSpPr>
        <p:spPr bwMode="auto">
          <a:xfrm>
            <a:off x="2555876" y="4978401"/>
            <a:ext cx="494046" cy="461665"/>
          </a:xfrm>
          <a:prstGeom prst="rect">
            <a:avLst/>
          </a:prstGeom>
          <a:noFill/>
          <a:ln w="9525">
            <a:noFill/>
            <a:miter lim="800000"/>
          </a:ln>
        </p:spPr>
        <p:txBody>
          <a:bodyPr wrap="none">
            <a:spAutoFit/>
          </a:bodyPr>
          <a:lstStyle/>
          <a:p>
            <a:pPr>
              <a:spcBef>
                <a:spcPct val="0"/>
              </a:spcBef>
              <a:buClrTx/>
            </a:pPr>
            <a:r>
              <a:rPr lang="zh-CN" altLang="en-US" sz="2400">
                <a:solidFill>
                  <a:schemeClr val="tx1"/>
                </a:solidFill>
                <a:latin typeface="Times New Roman" panose="02020603050405020304" pitchFamily="18" charset="0"/>
              </a:rPr>
              <a:t>④</a:t>
            </a:r>
            <a:endParaRPr lang="zh-CN" altLang="en-US" sz="2400">
              <a:solidFill>
                <a:schemeClr val="tx1"/>
              </a:solidFill>
              <a:latin typeface="Times New Roman" panose="02020603050405020304" pitchFamily="18" charset="0"/>
            </a:endParaRPr>
          </a:p>
        </p:txBody>
      </p:sp>
      <p:grpSp>
        <p:nvGrpSpPr>
          <p:cNvPr id="4" name="Group 51"/>
          <p:cNvGrpSpPr/>
          <p:nvPr/>
        </p:nvGrpSpPr>
        <p:grpSpPr bwMode="auto">
          <a:xfrm>
            <a:off x="4021138" y="3098800"/>
            <a:ext cx="2160587" cy="1295400"/>
            <a:chOff x="2653" y="2160"/>
            <a:chExt cx="1361" cy="816"/>
          </a:xfrm>
        </p:grpSpPr>
        <p:sp>
          <p:nvSpPr>
            <p:cNvPr id="34832" name="Text Box 49"/>
            <p:cNvSpPr txBox="1">
              <a:spLocks noChangeArrowheads="1"/>
            </p:cNvSpPr>
            <p:nvPr/>
          </p:nvSpPr>
          <p:spPr bwMode="auto">
            <a:xfrm>
              <a:off x="3288" y="2160"/>
              <a:ext cx="726" cy="252"/>
            </a:xfrm>
            <a:prstGeom prst="rect">
              <a:avLst/>
            </a:prstGeom>
            <a:solidFill>
              <a:srgbClr val="FF9900"/>
            </a:solidFill>
            <a:ln w="9525" algn="ctr">
              <a:solidFill>
                <a:srgbClr val="FF9900"/>
              </a:solidFill>
              <a:miter lim="800000"/>
            </a:ln>
          </p:spPr>
          <p:txBody>
            <a:bodyPr>
              <a:spAutoFit/>
            </a:bodyPr>
            <a:lstStyle/>
            <a:p>
              <a:pPr eaLnBrk="1" hangingPunct="1">
                <a:spcBef>
                  <a:spcPct val="50000"/>
                </a:spcBef>
                <a:buClr>
                  <a:schemeClr val="tx1"/>
                </a:buClr>
              </a:pPr>
              <a:r>
                <a:rPr lang="zh-CN" altLang="en-US" dirty="0">
                  <a:solidFill>
                    <a:schemeClr val="tx1"/>
                  </a:solidFill>
                  <a:latin typeface="Arial" panose="020B0604020202020204" pitchFamily="34" charset="0"/>
                </a:rPr>
                <a:t>死锁点</a:t>
              </a:r>
              <a:endParaRPr lang="zh-CN" altLang="en-US" dirty="0">
                <a:solidFill>
                  <a:schemeClr val="tx1"/>
                </a:solidFill>
                <a:latin typeface="Arial" panose="020B0604020202020204" pitchFamily="34" charset="0"/>
              </a:endParaRPr>
            </a:p>
          </p:txBody>
        </p:sp>
        <p:sp>
          <p:nvSpPr>
            <p:cNvPr id="34833" name="Line 50"/>
            <p:cNvSpPr>
              <a:spLocks noChangeShapeType="1"/>
            </p:cNvSpPr>
            <p:nvPr/>
          </p:nvSpPr>
          <p:spPr bwMode="auto">
            <a:xfrm flipH="1">
              <a:off x="2653" y="2432"/>
              <a:ext cx="635" cy="544"/>
            </a:xfrm>
            <a:prstGeom prst="line">
              <a:avLst/>
            </a:prstGeom>
            <a:noFill/>
            <a:ln w="28575">
              <a:solidFill>
                <a:srgbClr val="000000"/>
              </a:solidFill>
              <a:prstDash val="dashDot"/>
              <a:round/>
              <a:tailEnd type="triangle" w="med" len="med"/>
            </a:ln>
          </p:spPr>
          <p:txBody>
            <a:bodyPr/>
            <a:lstStyle/>
            <a:p>
              <a:endParaRPr lang="zh-CN" altLang="en-US"/>
            </a:p>
          </p:txBody>
        </p:sp>
      </p:grpSp>
      <p:sp>
        <p:nvSpPr>
          <p:cNvPr id="34825" name="Line 52"/>
          <p:cNvSpPr>
            <a:spLocks noChangeShapeType="1"/>
          </p:cNvSpPr>
          <p:nvPr/>
        </p:nvSpPr>
        <p:spPr bwMode="auto">
          <a:xfrm flipH="1" flipV="1">
            <a:off x="3563940" y="4402139"/>
            <a:ext cx="504825" cy="0"/>
          </a:xfrm>
          <a:prstGeom prst="line">
            <a:avLst/>
          </a:prstGeom>
          <a:noFill/>
          <a:ln w="38100">
            <a:solidFill>
              <a:srgbClr val="0000FF"/>
            </a:solidFill>
            <a:round/>
          </a:ln>
        </p:spPr>
        <p:txBody>
          <a:bodyPr wrap="none" anchor="ctr"/>
          <a:lstStyle/>
          <a:p>
            <a:endParaRPr lang="zh-CN" altLang="en-US"/>
          </a:p>
        </p:txBody>
      </p:sp>
      <p:sp>
        <p:nvSpPr>
          <p:cNvPr id="34826" name="Oval 54"/>
          <p:cNvSpPr>
            <a:spLocks noChangeArrowheads="1"/>
          </p:cNvSpPr>
          <p:nvPr/>
        </p:nvSpPr>
        <p:spPr bwMode="auto">
          <a:xfrm>
            <a:off x="3924300" y="4330701"/>
            <a:ext cx="217488" cy="215900"/>
          </a:xfrm>
          <a:prstGeom prst="ellipse">
            <a:avLst/>
          </a:prstGeom>
          <a:solidFill>
            <a:schemeClr val="tx1"/>
          </a:solidFill>
          <a:ln w="9525" algn="ctr">
            <a:solidFill>
              <a:srgbClr val="000000"/>
            </a:solidFill>
            <a:round/>
          </a:ln>
        </p:spPr>
        <p:txBody>
          <a:bodyPr wrap="none" anchor="ctr"/>
          <a:lstStyle/>
          <a:p>
            <a:endParaRPr lang="zh-CN" altLang="en-US"/>
          </a:p>
        </p:txBody>
      </p:sp>
      <p:sp>
        <p:nvSpPr>
          <p:cNvPr id="2" name="圆角矩形标注 1"/>
          <p:cNvSpPr>
            <a:spLocks noChangeArrowheads="1"/>
          </p:cNvSpPr>
          <p:nvPr/>
        </p:nvSpPr>
        <p:spPr bwMode="auto">
          <a:xfrm>
            <a:off x="2339977" y="2122229"/>
            <a:ext cx="2952105" cy="442674"/>
          </a:xfrm>
          <a:prstGeom prst="wedgeRoundRectCallout">
            <a:avLst>
              <a:gd name="adj1" fmla="val -42838"/>
              <a:gd name="adj2" fmla="val 532335"/>
              <a:gd name="adj3" fmla="val 16667"/>
            </a:avLst>
          </a:prstGeom>
          <a:solidFill>
            <a:schemeClr val="accent6">
              <a:lumMod val="60000"/>
              <a:lumOff val="40000"/>
            </a:schemeClr>
          </a:solidFill>
          <a:ln w="9525">
            <a:noFill/>
            <a:miter lim="800000"/>
          </a:ln>
        </p:spPr>
        <p:txBody>
          <a:bodyPr wrap="square">
            <a:spAutoFit/>
          </a:bodyPr>
          <a:lstStyle/>
          <a:p>
            <a:pPr marL="342900" indent="-342900"/>
            <a:r>
              <a:rPr kumimoji="1" lang="zh-CN" altLang="en-US" sz="2000" dirty="0">
                <a:solidFill>
                  <a:schemeClr val="tx1"/>
                </a:solidFill>
              </a:rPr>
              <a:t>区域</a:t>
            </a:r>
            <a:r>
              <a:rPr kumimoji="1" lang="en-US" altLang="zh-CN" sz="2000" dirty="0">
                <a:solidFill>
                  <a:schemeClr val="tx1"/>
                </a:solidFill>
              </a:rPr>
              <a:t>D</a:t>
            </a:r>
            <a:r>
              <a:rPr kumimoji="1" lang="zh-CN" altLang="en-US" sz="2000" dirty="0" smtClean="0">
                <a:solidFill>
                  <a:schemeClr val="tx1"/>
                </a:solidFill>
              </a:rPr>
              <a:t>称为“</a:t>
            </a:r>
            <a:r>
              <a:rPr kumimoji="1" lang="zh-CN" altLang="en-US" sz="2000" dirty="0" smtClean="0">
                <a:solidFill>
                  <a:srgbClr val="FF0000"/>
                </a:solidFill>
              </a:rPr>
              <a:t>死锁区</a:t>
            </a:r>
            <a:r>
              <a:rPr kumimoji="1" lang="zh-CN" altLang="en-US" sz="2000" dirty="0" smtClean="0">
                <a:solidFill>
                  <a:schemeClr val="tx1"/>
                </a:solidFill>
              </a:rPr>
              <a:t>”</a:t>
            </a:r>
            <a:endParaRPr lang="zh-CN" altLang="en-US" sz="2000" dirty="0"/>
          </a:p>
        </p:txBody>
      </p:sp>
      <p:sp>
        <p:nvSpPr>
          <p:cNvPr id="34828" name="Rectangle 32"/>
          <p:cNvSpPr>
            <a:spLocks noChangeArrowheads="1"/>
          </p:cNvSpPr>
          <p:nvPr/>
        </p:nvSpPr>
        <p:spPr bwMode="auto">
          <a:xfrm>
            <a:off x="684213" y="2278065"/>
            <a:ext cx="647700" cy="428625"/>
          </a:xfrm>
          <a:prstGeom prst="rect">
            <a:avLst/>
          </a:prstGeom>
          <a:noFill/>
          <a:ln w="9525">
            <a:noFill/>
            <a:miter lim="800000"/>
          </a:ln>
        </p:spPr>
        <p:txBody>
          <a:bodyPr wrap="none" anchor="ctr"/>
          <a:lstStyle/>
          <a:p>
            <a:pPr algn="ctr" eaLnBrk="1" hangingPunct="1">
              <a:spcBef>
                <a:spcPct val="0"/>
              </a:spcBef>
              <a:buClrTx/>
            </a:pPr>
            <a:r>
              <a:rPr kumimoji="1" lang="en-US" altLang="zh-CN" sz="2400">
                <a:solidFill>
                  <a:srgbClr val="0000FF"/>
                </a:solidFill>
                <a:latin typeface="Times New Roman" panose="02020603050405020304" pitchFamily="18" charset="0"/>
              </a:rPr>
              <a:t>P</a:t>
            </a:r>
            <a:r>
              <a:rPr kumimoji="1" lang="en-US" altLang="zh-CN" sz="2400" baseline="-25000">
                <a:solidFill>
                  <a:srgbClr val="0000FF"/>
                </a:solidFill>
                <a:latin typeface="Times New Roman" panose="02020603050405020304" pitchFamily="18" charset="0"/>
              </a:rPr>
              <a:t>2</a:t>
            </a:r>
            <a:endParaRPr kumimoji="1" lang="en-US" altLang="zh-CN" sz="2400">
              <a:solidFill>
                <a:srgbClr val="0000FF"/>
              </a:solidFill>
              <a:latin typeface="Times New Roman" panose="02020603050405020304" pitchFamily="18" charset="0"/>
            </a:endParaRPr>
          </a:p>
        </p:txBody>
      </p:sp>
      <p:sp>
        <p:nvSpPr>
          <p:cNvPr id="34829" name="Rectangle 32"/>
          <p:cNvSpPr>
            <a:spLocks noChangeArrowheads="1"/>
          </p:cNvSpPr>
          <p:nvPr/>
        </p:nvSpPr>
        <p:spPr bwMode="auto">
          <a:xfrm>
            <a:off x="7956550" y="5803901"/>
            <a:ext cx="647700" cy="428625"/>
          </a:xfrm>
          <a:prstGeom prst="rect">
            <a:avLst/>
          </a:prstGeom>
          <a:noFill/>
          <a:ln w="9525">
            <a:noFill/>
            <a:miter lim="800000"/>
          </a:ln>
        </p:spPr>
        <p:txBody>
          <a:bodyPr wrap="none" anchor="ctr"/>
          <a:lstStyle/>
          <a:p>
            <a:pPr algn="ctr" eaLnBrk="1" hangingPunct="1">
              <a:spcBef>
                <a:spcPct val="0"/>
              </a:spcBef>
              <a:buClrTx/>
            </a:pPr>
            <a:r>
              <a:rPr kumimoji="1" lang="en-US" altLang="zh-CN" sz="2400">
                <a:solidFill>
                  <a:srgbClr val="0000FF"/>
                </a:solidFill>
                <a:latin typeface="Times New Roman" panose="02020603050405020304" pitchFamily="18" charset="0"/>
              </a:rPr>
              <a:t>P</a:t>
            </a:r>
            <a:r>
              <a:rPr kumimoji="1" lang="en-US" altLang="zh-CN" sz="2400" baseline="-25000">
                <a:solidFill>
                  <a:srgbClr val="0000FF"/>
                </a:solidFill>
                <a:latin typeface="Times New Roman" panose="02020603050405020304" pitchFamily="18" charset="0"/>
              </a:rPr>
              <a:t>1</a:t>
            </a:r>
            <a:endParaRPr kumimoji="1" lang="en-US" altLang="zh-CN" sz="2400">
              <a:solidFill>
                <a:srgbClr val="0000FF"/>
              </a:solidFill>
              <a:latin typeface="Times New Roman" panose="02020603050405020304" pitchFamily="18" charset="0"/>
            </a:endParaRPr>
          </a:p>
        </p:txBody>
      </p:sp>
      <p:sp>
        <p:nvSpPr>
          <p:cNvPr id="53" name="Rectangle 5"/>
          <p:cNvSpPr>
            <a:spLocks noChangeArrowheads="1"/>
          </p:cNvSpPr>
          <p:nvPr/>
        </p:nvSpPr>
        <p:spPr bwMode="auto">
          <a:xfrm>
            <a:off x="323528" y="878807"/>
            <a:ext cx="4680520" cy="461665"/>
          </a:xfrm>
          <a:prstGeom prst="rect">
            <a:avLst/>
          </a:prstGeom>
          <a:noFill/>
          <a:ln w="9525">
            <a:noFill/>
            <a:miter lim="800000"/>
          </a:ln>
        </p:spPr>
        <p:txBody>
          <a:bodyPr wrap="square">
            <a:spAutoFit/>
          </a:bodyPr>
          <a:lstStyle/>
          <a:p>
            <a:pPr>
              <a:spcBef>
                <a:spcPct val="0"/>
              </a:spcBef>
              <a:buClrTx/>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请求和释放资源的时机不当</a:t>
            </a:r>
            <a:endParaRPr kumimoji="1" lang="zh-CN" altLang="en-US" sz="2400" dirty="0">
              <a:solidFill>
                <a:srgbClr val="7030A0"/>
              </a:solidFill>
              <a:latin typeface="Times New Roman" panose="02020603050405020304" pitchFamily="18" charset="0"/>
            </a:endParaRPr>
          </a:p>
        </p:txBody>
      </p:sp>
      <p:sp>
        <p:nvSpPr>
          <p:cNvPr id="54" name="Rectangle 2"/>
          <p:cNvSpPr>
            <a:spLocks noChangeArrowheads="1"/>
          </p:cNvSpPr>
          <p:nvPr/>
        </p:nvSpPr>
        <p:spPr bwMode="auto">
          <a:xfrm>
            <a:off x="2555776" y="116632"/>
            <a:ext cx="3600400" cy="504056"/>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chemeClr val="tx2"/>
                </a:solidFill>
                <a:latin typeface="+mn-ea"/>
                <a:ea typeface="+mn-ea"/>
              </a:rPr>
              <a:t>2.</a:t>
            </a:r>
            <a:r>
              <a:rPr lang="zh-CN" altLang="en-US" sz="3200" dirty="0">
                <a:solidFill>
                  <a:schemeClr val="tx2"/>
                </a:solidFill>
                <a:latin typeface="+mn-ea"/>
                <a:ea typeface="+mn-ea"/>
              </a:rPr>
              <a:t>产生死锁的原因</a:t>
            </a:r>
            <a:endParaRPr lang="zh-CN" altLang="en-US" sz="3200" dirty="0">
              <a:solidFill>
                <a:schemeClr val="tx2"/>
              </a:solidFill>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39555" y="1484784"/>
            <a:ext cx="4392487" cy="523220"/>
          </a:xfrm>
          <a:prstGeom prst="rect">
            <a:avLst/>
          </a:prstGeom>
          <a:noFill/>
          <a:ln w="9525">
            <a:noFill/>
            <a:miter lim="800000"/>
          </a:ln>
        </p:spPr>
        <p:txBody>
          <a:bodyPr wrap="square">
            <a:spAutoFit/>
          </a:bodyPr>
          <a:lstStyle/>
          <a:p>
            <a:pPr eaLnBrk="1" hangingPunct="1">
              <a:spcBef>
                <a:spcPct val="0"/>
              </a:spcBef>
              <a:buClrTx/>
            </a:pPr>
            <a:r>
              <a:rPr kumimoji="1" lang="en-US" altLang="zh-CN" sz="2800" dirty="0" smtClean="0">
                <a:solidFill>
                  <a:srgbClr val="C00000"/>
                </a:solidFill>
                <a:latin typeface="Times New Roman" panose="02020603050405020304" pitchFamily="18" charset="0"/>
              </a:rPr>
              <a:t>3. </a:t>
            </a:r>
            <a:r>
              <a:rPr kumimoji="1" lang="zh-CN" altLang="en-US" sz="2800" dirty="0">
                <a:solidFill>
                  <a:srgbClr val="C00000"/>
                </a:solidFill>
                <a:latin typeface="Times New Roman" panose="02020603050405020304" pitchFamily="18" charset="0"/>
              </a:rPr>
              <a:t>产生死锁的必要条件 </a:t>
            </a:r>
            <a:endParaRPr kumimoji="1" lang="zh-CN" altLang="en-US" sz="2800" dirty="0">
              <a:solidFill>
                <a:srgbClr val="C00000"/>
              </a:solidFill>
              <a:latin typeface="Times New Roman" panose="02020603050405020304" pitchFamily="18" charset="0"/>
            </a:endParaRPr>
          </a:p>
        </p:txBody>
      </p:sp>
      <p:sp>
        <p:nvSpPr>
          <p:cNvPr id="216067" name="Rectangle 3"/>
          <p:cNvSpPr>
            <a:spLocks noChangeArrowheads="1"/>
          </p:cNvSpPr>
          <p:nvPr/>
        </p:nvSpPr>
        <p:spPr bwMode="auto">
          <a:xfrm>
            <a:off x="611560" y="2132856"/>
            <a:ext cx="7920880" cy="3490186"/>
          </a:xfrm>
          <a:prstGeom prst="rect">
            <a:avLst/>
          </a:prstGeom>
          <a:noFill/>
          <a:ln w="9525">
            <a:noFill/>
            <a:miter lim="800000"/>
          </a:ln>
        </p:spPr>
        <p:txBody>
          <a:bodyPr wrap="square">
            <a:spAutoFit/>
          </a:bodyPr>
          <a:lstStyle/>
          <a:p>
            <a:pPr marL="71755" eaLnBrk="1" hangingPunct="1">
              <a:lnSpc>
                <a:spcPct val="120000"/>
              </a:lnSpc>
              <a:spcBef>
                <a:spcPct val="30000"/>
              </a:spcBef>
              <a:buClrTx/>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互斥</a:t>
            </a:r>
            <a:r>
              <a:rPr kumimoji="1" lang="zh-CN" altLang="en-US" sz="2400" dirty="0">
                <a:solidFill>
                  <a:srgbClr val="7030A0"/>
                </a:solidFill>
                <a:latin typeface="Times New Roman" panose="02020603050405020304" pitchFamily="18" charset="0"/>
              </a:rPr>
              <a:t>条件：</a:t>
            </a:r>
            <a:endParaRPr kumimoji="1" lang="zh-CN" altLang="en-US" sz="2400" dirty="0">
              <a:solidFill>
                <a:srgbClr val="7030A0"/>
              </a:solidFill>
              <a:latin typeface="Times New Roman" panose="02020603050405020304" pitchFamily="18" charset="0"/>
            </a:endParaRPr>
          </a:p>
          <a:p>
            <a:pPr marL="71755" eaLnBrk="1" hangingPunct="1">
              <a:lnSpc>
                <a:spcPct val="120000"/>
              </a:lnSpc>
              <a:spcBef>
                <a:spcPct val="30000"/>
              </a:spcBef>
              <a:buClrTx/>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请求</a:t>
            </a:r>
            <a:r>
              <a:rPr kumimoji="1" lang="zh-CN" altLang="en-US" sz="2400" dirty="0">
                <a:solidFill>
                  <a:srgbClr val="7030A0"/>
                </a:solidFill>
                <a:latin typeface="Times New Roman" panose="02020603050405020304" pitchFamily="18" charset="0"/>
              </a:rPr>
              <a:t>和保持</a:t>
            </a:r>
            <a:r>
              <a:rPr kumimoji="1" lang="zh-CN" altLang="en-US" sz="2400" dirty="0">
                <a:solidFill>
                  <a:srgbClr val="7030A0"/>
                </a:solidFill>
                <a:latin typeface="Arial" panose="020B0604020202020204" pitchFamily="34" charset="0"/>
              </a:rPr>
              <a:t>条件</a:t>
            </a:r>
            <a:r>
              <a:rPr kumimoji="1" lang="zh-CN" altLang="en-US" sz="2400" dirty="0">
                <a:solidFill>
                  <a:srgbClr val="7030A0"/>
                </a:solidFill>
                <a:latin typeface="Times New Roman" panose="02020603050405020304" pitchFamily="18" charset="0"/>
              </a:rPr>
              <a:t>：</a:t>
            </a:r>
            <a:endParaRPr kumimoji="1" lang="zh-CN" altLang="en-US" sz="2400" dirty="0">
              <a:solidFill>
                <a:srgbClr val="7030A0"/>
              </a:solidFill>
              <a:latin typeface="Times New Roman" panose="02020603050405020304" pitchFamily="18" charset="0"/>
            </a:endParaRPr>
          </a:p>
          <a:p>
            <a:pPr marL="71755" eaLnBrk="1" hangingPunct="1">
              <a:lnSpc>
                <a:spcPct val="120000"/>
              </a:lnSpc>
              <a:spcBef>
                <a:spcPct val="30000"/>
              </a:spcBef>
              <a:buClrTx/>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不</a:t>
            </a:r>
            <a:r>
              <a:rPr kumimoji="1" lang="zh-CN" altLang="en-US" sz="2400" dirty="0">
                <a:solidFill>
                  <a:srgbClr val="7030A0"/>
                </a:solidFill>
                <a:latin typeface="Times New Roman" panose="02020603050405020304" pitchFamily="18" charset="0"/>
              </a:rPr>
              <a:t>剥夺</a:t>
            </a:r>
            <a:r>
              <a:rPr kumimoji="1" lang="zh-CN" altLang="en-US" sz="2400" dirty="0">
                <a:solidFill>
                  <a:srgbClr val="7030A0"/>
                </a:solidFill>
                <a:latin typeface="Arial" panose="020B0604020202020204" pitchFamily="34" charset="0"/>
              </a:rPr>
              <a:t>条件</a:t>
            </a:r>
            <a:r>
              <a:rPr kumimoji="1" lang="zh-CN" altLang="en-US" sz="2400" dirty="0">
                <a:solidFill>
                  <a:srgbClr val="7030A0"/>
                </a:solidFill>
                <a:latin typeface="Times New Roman" panose="02020603050405020304" pitchFamily="18" charset="0"/>
              </a:rPr>
              <a:t>：</a:t>
            </a:r>
            <a:endParaRPr kumimoji="1" lang="zh-CN" altLang="en-US" sz="2400" dirty="0">
              <a:solidFill>
                <a:srgbClr val="7030A0"/>
              </a:solidFill>
              <a:latin typeface="Times New Roman" panose="02020603050405020304" pitchFamily="18" charset="0"/>
            </a:endParaRPr>
          </a:p>
          <a:p>
            <a:pPr marL="71755" eaLnBrk="1" hangingPunct="1">
              <a:lnSpc>
                <a:spcPct val="120000"/>
              </a:lnSpc>
              <a:spcBef>
                <a:spcPct val="30000"/>
              </a:spcBef>
              <a:buClrTx/>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环路</a:t>
            </a:r>
            <a:r>
              <a:rPr kumimoji="1" lang="zh-CN" altLang="en-US" sz="2400" dirty="0">
                <a:solidFill>
                  <a:srgbClr val="7030A0"/>
                </a:solidFill>
                <a:latin typeface="Times New Roman" panose="02020603050405020304" pitchFamily="18" charset="0"/>
              </a:rPr>
              <a:t>等待</a:t>
            </a:r>
            <a:r>
              <a:rPr kumimoji="1" lang="zh-CN" altLang="en-US" sz="2400" dirty="0">
                <a:solidFill>
                  <a:srgbClr val="7030A0"/>
                </a:solidFill>
                <a:latin typeface="Arial" panose="020B0604020202020204" pitchFamily="34" charset="0"/>
              </a:rPr>
              <a:t>条件</a:t>
            </a:r>
            <a:r>
              <a:rPr kumimoji="1" lang="zh-CN" altLang="en-US" sz="2400" dirty="0">
                <a:solidFill>
                  <a:srgbClr val="7030A0"/>
                </a:solidFill>
                <a:latin typeface="Times New Roman" panose="02020603050405020304" pitchFamily="18" charset="0"/>
              </a:rPr>
              <a:t>：</a:t>
            </a:r>
            <a:r>
              <a:rPr kumimoji="1" lang="zh-CN" altLang="en-US" dirty="0">
                <a:latin typeface="Times New Roman" panose="02020603050405020304" pitchFamily="18" charset="0"/>
              </a:rPr>
              <a:t>资源分配图</a:t>
            </a:r>
            <a:endParaRPr kumimoji="1" lang="zh-CN" altLang="en-US" dirty="0">
              <a:latin typeface="Times New Roman" panose="02020603050405020304" pitchFamily="18" charset="0"/>
            </a:endParaRPr>
          </a:p>
          <a:p>
            <a:pPr marL="71755" eaLnBrk="1" hangingPunct="1">
              <a:lnSpc>
                <a:spcPct val="120000"/>
              </a:lnSpc>
              <a:spcBef>
                <a:spcPct val="30000"/>
              </a:spcBef>
              <a:buClrTx/>
            </a:pPr>
            <a:r>
              <a:rPr kumimoji="1" lang="zh-CN" altLang="en-US" dirty="0">
                <a:solidFill>
                  <a:schemeClr val="tx1"/>
                </a:solidFill>
                <a:latin typeface="Arial" panose="020B0604020202020204" pitchFamily="34" charset="0"/>
              </a:rPr>
              <a:t>        </a:t>
            </a:r>
            <a:endParaRPr kumimoji="1" lang="en-US" altLang="zh-CN" dirty="0" smtClean="0">
              <a:solidFill>
                <a:schemeClr val="tx1"/>
              </a:solidFill>
              <a:latin typeface="Arial" panose="020B0604020202020204" pitchFamily="34" charset="0"/>
            </a:endParaRPr>
          </a:p>
          <a:p>
            <a:pPr marL="71755" eaLnBrk="1" hangingPunct="1">
              <a:lnSpc>
                <a:spcPct val="120000"/>
              </a:lnSpc>
              <a:spcBef>
                <a:spcPct val="30000"/>
              </a:spcBef>
              <a:buClrTx/>
            </a:pPr>
            <a:r>
              <a:rPr kumimoji="1" lang="zh-CN" altLang="en-US" dirty="0" smtClean="0">
                <a:solidFill>
                  <a:schemeClr val="tx1"/>
                </a:solidFill>
                <a:latin typeface="Arial" panose="020B0604020202020204" pitchFamily="34" charset="0"/>
              </a:rPr>
              <a:t>这</a:t>
            </a:r>
            <a:r>
              <a:rPr kumimoji="1" lang="zh-CN" altLang="en-US" dirty="0">
                <a:solidFill>
                  <a:schemeClr val="tx1"/>
                </a:solidFill>
                <a:latin typeface="Arial" panose="020B0604020202020204" pitchFamily="34" charset="0"/>
              </a:rPr>
              <a:t>四个必要条件中只要有一个</a:t>
            </a:r>
            <a:r>
              <a:rPr kumimoji="1" lang="zh-CN" altLang="en-US" dirty="0" smtClean="0">
                <a:solidFill>
                  <a:schemeClr val="tx1"/>
                </a:solidFill>
                <a:latin typeface="Arial" panose="020B0604020202020204" pitchFamily="34" charset="0"/>
              </a:rPr>
              <a:t>条 </a:t>
            </a:r>
            <a:r>
              <a:rPr kumimoji="1" lang="zh-CN" altLang="en-US" dirty="0">
                <a:solidFill>
                  <a:schemeClr val="tx1"/>
                </a:solidFill>
                <a:latin typeface="Arial" panose="020B0604020202020204" pitchFamily="34" charset="0"/>
              </a:rPr>
              <a:t>件不满足，都不会形成</a:t>
            </a:r>
            <a:r>
              <a:rPr kumimoji="1" lang="zh-CN" altLang="en-US" dirty="0" smtClean="0">
                <a:solidFill>
                  <a:schemeClr val="tx1"/>
                </a:solidFill>
                <a:latin typeface="Arial" panose="020B0604020202020204" pitchFamily="34" charset="0"/>
              </a:rPr>
              <a:t>“</a:t>
            </a:r>
            <a:r>
              <a:rPr kumimoji="1" lang="zh-CN" altLang="en-US" dirty="0" smtClean="0">
                <a:solidFill>
                  <a:srgbClr val="FF0000"/>
                </a:solidFill>
                <a:latin typeface="Arial" panose="020B0604020202020204" pitchFamily="34" charset="0"/>
              </a:rPr>
              <a:t>死锁</a:t>
            </a:r>
            <a:r>
              <a:rPr kumimoji="1" lang="zh-CN" altLang="en-US" dirty="0" smtClean="0">
                <a:solidFill>
                  <a:schemeClr val="tx1"/>
                </a:solidFill>
                <a:latin typeface="Arial" panose="020B0604020202020204" pitchFamily="34" charset="0"/>
              </a:rPr>
              <a:t>”，又称为</a:t>
            </a:r>
            <a:r>
              <a:rPr kumimoji="1" lang="en-US" altLang="zh-CN" dirty="0" smtClean="0">
                <a:solidFill>
                  <a:schemeClr val="tx1"/>
                </a:solidFill>
                <a:latin typeface="Arial" panose="020B0604020202020204" pitchFamily="34" charset="0"/>
              </a:rPr>
              <a:t>Coffman</a:t>
            </a:r>
            <a:r>
              <a:rPr kumimoji="1" lang="zh-CN" altLang="en-US" dirty="0" smtClean="0">
                <a:solidFill>
                  <a:schemeClr val="tx1"/>
                </a:solidFill>
                <a:latin typeface="Arial" panose="020B0604020202020204" pitchFamily="34" charset="0"/>
              </a:rPr>
              <a:t>条件。</a:t>
            </a:r>
            <a:endParaRPr kumimoji="1" lang="zh-CN" altLang="en-US" dirty="0">
              <a:solidFill>
                <a:srgbClr val="FF33CC"/>
              </a:solidFill>
              <a:latin typeface="Times New Roman" panose="02020603050405020304" pitchFamily="18" charset="0"/>
            </a:endParaRPr>
          </a:p>
        </p:txBody>
      </p:sp>
      <p:grpSp>
        <p:nvGrpSpPr>
          <p:cNvPr id="2" name="组合 1"/>
          <p:cNvGrpSpPr/>
          <p:nvPr/>
        </p:nvGrpSpPr>
        <p:grpSpPr bwMode="auto">
          <a:xfrm>
            <a:off x="4989276" y="764704"/>
            <a:ext cx="3831197" cy="3383063"/>
            <a:chOff x="4932363" y="1196975"/>
            <a:chExt cx="3957059" cy="3671888"/>
          </a:xfrm>
        </p:grpSpPr>
        <p:sp>
          <p:nvSpPr>
            <p:cNvPr id="35846" name="Oval 4"/>
            <p:cNvSpPr>
              <a:spLocks noChangeArrowheads="1"/>
            </p:cNvSpPr>
            <p:nvPr/>
          </p:nvSpPr>
          <p:spPr bwMode="auto">
            <a:xfrm>
              <a:off x="6372225" y="1196975"/>
              <a:ext cx="719138" cy="649288"/>
            </a:xfrm>
            <a:prstGeom prst="ellipse">
              <a:avLst/>
            </a:prstGeom>
            <a:solidFill>
              <a:srgbClr val="FF99CC"/>
            </a:solidFill>
            <a:ln w="9525" algn="ctr">
              <a:solidFill>
                <a:srgbClr val="000000"/>
              </a:solidFill>
              <a:round/>
            </a:ln>
          </p:spPr>
          <p:txBody>
            <a:bodyPr wrap="none" anchor="ctr"/>
            <a:lstStyle/>
            <a:p>
              <a:endParaRPr lang="zh-CN" altLang="en-US"/>
            </a:p>
          </p:txBody>
        </p:sp>
        <p:sp>
          <p:nvSpPr>
            <p:cNvPr id="35847" name="Text Box 5"/>
            <p:cNvSpPr txBox="1">
              <a:spLocks noChangeArrowheads="1"/>
            </p:cNvSpPr>
            <p:nvPr/>
          </p:nvSpPr>
          <p:spPr bwMode="auto">
            <a:xfrm>
              <a:off x="6445250" y="1316038"/>
              <a:ext cx="719138" cy="501079"/>
            </a:xfrm>
            <a:prstGeom prst="rect">
              <a:avLst/>
            </a:prstGeom>
            <a:noFill/>
            <a:ln w="9525" algn="ctr">
              <a:noFill/>
              <a:miter lim="800000"/>
            </a:ln>
          </p:spPr>
          <p:txBody>
            <a:bodyPr>
              <a:spAutoFit/>
            </a:bodyPr>
            <a:lstStyle/>
            <a:p>
              <a:pPr eaLnBrk="1" hangingPunct="1">
                <a:spcBef>
                  <a:spcPct val="50000"/>
                </a:spcBef>
                <a:buClr>
                  <a:schemeClr val="tx1"/>
                </a:buClr>
              </a:pPr>
              <a:r>
                <a:rPr lang="en-US" altLang="zh-CN" sz="2400">
                  <a:solidFill>
                    <a:schemeClr val="tx1"/>
                  </a:solidFill>
                  <a:latin typeface="Arial" panose="020B0604020202020204" pitchFamily="34" charset="0"/>
                </a:rPr>
                <a:t>P1</a:t>
              </a:r>
              <a:endParaRPr lang="en-US" altLang="zh-CN" sz="2400">
                <a:solidFill>
                  <a:schemeClr val="tx1"/>
                </a:solidFill>
                <a:latin typeface="Arial" panose="020B0604020202020204" pitchFamily="34" charset="0"/>
              </a:endParaRPr>
            </a:p>
          </p:txBody>
        </p:sp>
        <p:sp>
          <p:nvSpPr>
            <p:cNvPr id="35848" name="Oval 6"/>
            <p:cNvSpPr>
              <a:spLocks noChangeArrowheads="1"/>
            </p:cNvSpPr>
            <p:nvPr/>
          </p:nvSpPr>
          <p:spPr bwMode="auto">
            <a:xfrm>
              <a:off x="6370638" y="4219575"/>
              <a:ext cx="719137" cy="649288"/>
            </a:xfrm>
            <a:prstGeom prst="ellipse">
              <a:avLst/>
            </a:prstGeom>
            <a:solidFill>
              <a:srgbClr val="FF99CC"/>
            </a:solidFill>
            <a:ln w="9525" algn="ctr">
              <a:solidFill>
                <a:srgbClr val="000000"/>
              </a:solidFill>
              <a:round/>
            </a:ln>
          </p:spPr>
          <p:txBody>
            <a:bodyPr wrap="none" anchor="ctr"/>
            <a:lstStyle/>
            <a:p>
              <a:endParaRPr lang="zh-CN" altLang="en-US"/>
            </a:p>
          </p:txBody>
        </p:sp>
        <p:sp>
          <p:nvSpPr>
            <p:cNvPr id="35849" name="Text Box 7"/>
            <p:cNvSpPr txBox="1">
              <a:spLocks noChangeArrowheads="1"/>
            </p:cNvSpPr>
            <p:nvPr/>
          </p:nvSpPr>
          <p:spPr bwMode="auto">
            <a:xfrm>
              <a:off x="6443663" y="4338638"/>
              <a:ext cx="719137" cy="501079"/>
            </a:xfrm>
            <a:prstGeom prst="rect">
              <a:avLst/>
            </a:prstGeom>
            <a:noFill/>
            <a:ln w="9525" algn="ctr">
              <a:noFill/>
              <a:miter lim="800000"/>
            </a:ln>
          </p:spPr>
          <p:txBody>
            <a:bodyPr>
              <a:spAutoFit/>
            </a:bodyPr>
            <a:lstStyle/>
            <a:p>
              <a:pPr eaLnBrk="1" hangingPunct="1">
                <a:spcBef>
                  <a:spcPct val="50000"/>
                </a:spcBef>
                <a:buClr>
                  <a:schemeClr val="tx1"/>
                </a:buClr>
              </a:pPr>
              <a:r>
                <a:rPr lang="en-US" altLang="zh-CN" sz="2400">
                  <a:solidFill>
                    <a:schemeClr val="tx1"/>
                  </a:solidFill>
                  <a:latin typeface="Arial" panose="020B0604020202020204" pitchFamily="34" charset="0"/>
                </a:rPr>
                <a:t>P2</a:t>
              </a:r>
              <a:endParaRPr lang="en-US" altLang="zh-CN" sz="2400">
                <a:solidFill>
                  <a:schemeClr val="tx1"/>
                </a:solidFill>
                <a:latin typeface="Arial" panose="020B0604020202020204" pitchFamily="34" charset="0"/>
              </a:endParaRPr>
            </a:p>
          </p:txBody>
        </p:sp>
        <p:sp>
          <p:nvSpPr>
            <p:cNvPr id="35850" name="Rectangle 8"/>
            <p:cNvSpPr>
              <a:spLocks noChangeArrowheads="1"/>
            </p:cNvSpPr>
            <p:nvPr/>
          </p:nvSpPr>
          <p:spPr bwMode="auto">
            <a:xfrm>
              <a:off x="4932363" y="2635250"/>
              <a:ext cx="935037" cy="649288"/>
            </a:xfrm>
            <a:prstGeom prst="rect">
              <a:avLst/>
            </a:prstGeom>
            <a:solidFill>
              <a:srgbClr val="FFCC00"/>
            </a:solidFill>
            <a:ln w="9525" algn="ctr">
              <a:solidFill>
                <a:srgbClr val="000000"/>
              </a:solidFill>
              <a:miter lim="800000"/>
            </a:ln>
          </p:spPr>
          <p:txBody>
            <a:bodyPr wrap="none" anchor="ctr"/>
            <a:lstStyle/>
            <a:p>
              <a:endParaRPr lang="zh-CN" altLang="en-US"/>
            </a:p>
          </p:txBody>
        </p:sp>
        <p:sp>
          <p:nvSpPr>
            <p:cNvPr id="35851" name="Text Box 9"/>
            <p:cNvSpPr txBox="1">
              <a:spLocks noChangeArrowheads="1"/>
            </p:cNvSpPr>
            <p:nvPr/>
          </p:nvSpPr>
          <p:spPr bwMode="auto">
            <a:xfrm>
              <a:off x="5076825" y="2708276"/>
              <a:ext cx="719138" cy="501079"/>
            </a:xfrm>
            <a:prstGeom prst="rect">
              <a:avLst/>
            </a:prstGeom>
            <a:noFill/>
            <a:ln w="9525" algn="ctr">
              <a:noFill/>
              <a:miter lim="800000"/>
            </a:ln>
          </p:spPr>
          <p:txBody>
            <a:bodyPr>
              <a:spAutoFit/>
            </a:bodyPr>
            <a:lstStyle/>
            <a:p>
              <a:pPr eaLnBrk="1" hangingPunct="1">
                <a:spcBef>
                  <a:spcPct val="50000"/>
                </a:spcBef>
                <a:buClr>
                  <a:schemeClr val="tx1"/>
                </a:buClr>
              </a:pPr>
              <a:r>
                <a:rPr lang="en-US" altLang="zh-CN" sz="2400">
                  <a:solidFill>
                    <a:schemeClr val="tx1"/>
                  </a:solidFill>
                  <a:latin typeface="Arial" panose="020B0604020202020204" pitchFamily="34" charset="0"/>
                </a:rPr>
                <a:t>R1</a:t>
              </a:r>
              <a:endParaRPr lang="en-US" altLang="zh-CN" sz="2400">
                <a:solidFill>
                  <a:schemeClr val="tx1"/>
                </a:solidFill>
                <a:latin typeface="Arial" panose="020B0604020202020204" pitchFamily="34" charset="0"/>
              </a:endParaRPr>
            </a:p>
          </p:txBody>
        </p:sp>
        <p:sp>
          <p:nvSpPr>
            <p:cNvPr id="35852" name="Rectangle 10"/>
            <p:cNvSpPr>
              <a:spLocks noChangeArrowheads="1"/>
            </p:cNvSpPr>
            <p:nvPr/>
          </p:nvSpPr>
          <p:spPr bwMode="auto">
            <a:xfrm>
              <a:off x="7813675" y="2563813"/>
              <a:ext cx="935038" cy="649287"/>
            </a:xfrm>
            <a:prstGeom prst="rect">
              <a:avLst/>
            </a:prstGeom>
            <a:solidFill>
              <a:srgbClr val="FFCC00"/>
            </a:solidFill>
            <a:ln w="9525" algn="ctr">
              <a:solidFill>
                <a:srgbClr val="000000"/>
              </a:solidFill>
              <a:miter lim="800000"/>
            </a:ln>
          </p:spPr>
          <p:txBody>
            <a:bodyPr wrap="none" anchor="ctr"/>
            <a:lstStyle/>
            <a:p>
              <a:endParaRPr lang="zh-CN" altLang="en-US"/>
            </a:p>
          </p:txBody>
        </p:sp>
        <p:sp>
          <p:nvSpPr>
            <p:cNvPr id="35853" name="Text Box 11"/>
            <p:cNvSpPr txBox="1">
              <a:spLocks noChangeArrowheads="1"/>
            </p:cNvSpPr>
            <p:nvPr/>
          </p:nvSpPr>
          <p:spPr bwMode="auto">
            <a:xfrm>
              <a:off x="7958138" y="2636838"/>
              <a:ext cx="719137" cy="501079"/>
            </a:xfrm>
            <a:prstGeom prst="rect">
              <a:avLst/>
            </a:prstGeom>
            <a:noFill/>
            <a:ln w="9525" algn="ctr">
              <a:noFill/>
              <a:miter lim="800000"/>
            </a:ln>
          </p:spPr>
          <p:txBody>
            <a:bodyPr>
              <a:spAutoFit/>
            </a:bodyPr>
            <a:lstStyle/>
            <a:p>
              <a:pPr eaLnBrk="1" hangingPunct="1">
                <a:spcBef>
                  <a:spcPct val="50000"/>
                </a:spcBef>
                <a:buClr>
                  <a:schemeClr val="tx1"/>
                </a:buClr>
              </a:pPr>
              <a:r>
                <a:rPr lang="en-US" altLang="zh-CN" sz="2400">
                  <a:solidFill>
                    <a:schemeClr val="tx1"/>
                  </a:solidFill>
                  <a:latin typeface="Arial" panose="020B0604020202020204" pitchFamily="34" charset="0"/>
                </a:rPr>
                <a:t>R2</a:t>
              </a:r>
              <a:endParaRPr lang="en-US" altLang="zh-CN" sz="2400">
                <a:solidFill>
                  <a:schemeClr val="tx1"/>
                </a:solidFill>
                <a:latin typeface="Arial" panose="020B0604020202020204" pitchFamily="34" charset="0"/>
              </a:endParaRPr>
            </a:p>
          </p:txBody>
        </p:sp>
        <p:sp>
          <p:nvSpPr>
            <p:cNvPr id="35854" name="Line 12"/>
            <p:cNvSpPr>
              <a:spLocks noChangeShapeType="1"/>
            </p:cNvSpPr>
            <p:nvPr/>
          </p:nvSpPr>
          <p:spPr bwMode="auto">
            <a:xfrm flipH="1">
              <a:off x="5292725" y="1700213"/>
              <a:ext cx="1150938" cy="936625"/>
            </a:xfrm>
            <a:prstGeom prst="line">
              <a:avLst/>
            </a:prstGeom>
            <a:noFill/>
            <a:ln w="28575">
              <a:solidFill>
                <a:srgbClr val="FF0000"/>
              </a:solidFill>
              <a:round/>
              <a:tailEnd type="triangle" w="med" len="lg"/>
            </a:ln>
          </p:spPr>
          <p:txBody>
            <a:bodyPr/>
            <a:lstStyle/>
            <a:p>
              <a:endParaRPr lang="zh-CN" altLang="en-US"/>
            </a:p>
          </p:txBody>
        </p:sp>
        <p:sp>
          <p:nvSpPr>
            <p:cNvPr id="35855" name="Line 13"/>
            <p:cNvSpPr>
              <a:spLocks noChangeShapeType="1"/>
            </p:cNvSpPr>
            <p:nvPr/>
          </p:nvSpPr>
          <p:spPr bwMode="auto">
            <a:xfrm>
              <a:off x="5435600" y="3284538"/>
              <a:ext cx="936625" cy="1223962"/>
            </a:xfrm>
            <a:prstGeom prst="line">
              <a:avLst/>
            </a:prstGeom>
            <a:noFill/>
            <a:ln w="28575">
              <a:solidFill>
                <a:srgbClr val="993300"/>
              </a:solidFill>
              <a:round/>
              <a:tailEnd type="triangle" w="med" len="lg"/>
            </a:ln>
          </p:spPr>
          <p:txBody>
            <a:bodyPr/>
            <a:lstStyle/>
            <a:p>
              <a:endParaRPr lang="zh-CN" altLang="en-US"/>
            </a:p>
          </p:txBody>
        </p:sp>
        <p:sp>
          <p:nvSpPr>
            <p:cNvPr id="35856" name="Line 14"/>
            <p:cNvSpPr>
              <a:spLocks noChangeShapeType="1"/>
            </p:cNvSpPr>
            <p:nvPr/>
          </p:nvSpPr>
          <p:spPr bwMode="auto">
            <a:xfrm flipV="1">
              <a:off x="7019925" y="3213100"/>
              <a:ext cx="1296988" cy="1152525"/>
            </a:xfrm>
            <a:prstGeom prst="line">
              <a:avLst/>
            </a:prstGeom>
            <a:noFill/>
            <a:ln w="28575">
              <a:solidFill>
                <a:srgbClr val="FF0000"/>
              </a:solidFill>
              <a:round/>
              <a:tailEnd type="triangle" w="med" len="lg"/>
            </a:ln>
          </p:spPr>
          <p:txBody>
            <a:bodyPr/>
            <a:lstStyle/>
            <a:p>
              <a:endParaRPr lang="zh-CN" altLang="en-US"/>
            </a:p>
          </p:txBody>
        </p:sp>
        <p:sp>
          <p:nvSpPr>
            <p:cNvPr id="35857" name="Line 15"/>
            <p:cNvSpPr>
              <a:spLocks noChangeShapeType="1"/>
            </p:cNvSpPr>
            <p:nvPr/>
          </p:nvSpPr>
          <p:spPr bwMode="auto">
            <a:xfrm flipH="1" flipV="1">
              <a:off x="7092950" y="1628775"/>
              <a:ext cx="1223963" cy="936625"/>
            </a:xfrm>
            <a:prstGeom prst="line">
              <a:avLst/>
            </a:prstGeom>
            <a:noFill/>
            <a:ln w="28575">
              <a:solidFill>
                <a:srgbClr val="993300"/>
              </a:solidFill>
              <a:round/>
              <a:tailEnd type="triangle" w="med" len="lg"/>
            </a:ln>
          </p:spPr>
          <p:txBody>
            <a:bodyPr/>
            <a:lstStyle/>
            <a:p>
              <a:endParaRPr lang="zh-CN" altLang="en-US"/>
            </a:p>
          </p:txBody>
        </p:sp>
        <p:sp>
          <p:nvSpPr>
            <p:cNvPr id="35858" name="Text Box 16"/>
            <p:cNvSpPr txBox="1">
              <a:spLocks noChangeArrowheads="1"/>
            </p:cNvSpPr>
            <p:nvPr/>
          </p:nvSpPr>
          <p:spPr bwMode="auto">
            <a:xfrm>
              <a:off x="6866078" y="3644899"/>
              <a:ext cx="1800225" cy="434269"/>
            </a:xfrm>
            <a:prstGeom prst="rect">
              <a:avLst/>
            </a:prstGeom>
            <a:noFill/>
            <a:ln w="9525" algn="ctr">
              <a:noFill/>
              <a:miter lim="800000"/>
            </a:ln>
          </p:spPr>
          <p:txBody>
            <a:bodyPr>
              <a:spAutoFit/>
            </a:bodyPr>
            <a:lstStyle/>
            <a:p>
              <a:pPr eaLnBrk="1" hangingPunct="1">
                <a:spcBef>
                  <a:spcPct val="50000"/>
                </a:spcBef>
                <a:buClr>
                  <a:schemeClr val="tx1"/>
                </a:buClr>
              </a:pPr>
              <a:r>
                <a:rPr lang="zh-CN" altLang="en-US" dirty="0">
                  <a:solidFill>
                    <a:schemeClr val="tx1"/>
                  </a:solidFill>
                  <a:latin typeface="Arial" panose="020B0604020202020204" pitchFamily="34" charset="0"/>
                </a:rPr>
                <a:t>资源请求边</a:t>
              </a:r>
              <a:endParaRPr lang="zh-CN" altLang="en-US" dirty="0">
                <a:solidFill>
                  <a:schemeClr val="tx1"/>
                </a:solidFill>
                <a:latin typeface="Arial" panose="020B0604020202020204" pitchFamily="34" charset="0"/>
              </a:endParaRPr>
            </a:p>
          </p:txBody>
        </p:sp>
        <p:sp>
          <p:nvSpPr>
            <p:cNvPr id="35859" name="Text Box 18"/>
            <p:cNvSpPr txBox="1">
              <a:spLocks noChangeArrowheads="1"/>
            </p:cNvSpPr>
            <p:nvPr/>
          </p:nvSpPr>
          <p:spPr bwMode="auto">
            <a:xfrm>
              <a:off x="7089198" y="1856886"/>
              <a:ext cx="1800224" cy="434269"/>
            </a:xfrm>
            <a:prstGeom prst="rect">
              <a:avLst/>
            </a:prstGeom>
            <a:noFill/>
            <a:ln w="9525" algn="ctr">
              <a:noFill/>
              <a:miter lim="800000"/>
            </a:ln>
          </p:spPr>
          <p:txBody>
            <a:bodyPr>
              <a:spAutoFit/>
            </a:bodyPr>
            <a:lstStyle/>
            <a:p>
              <a:pPr eaLnBrk="1" hangingPunct="1">
                <a:spcBef>
                  <a:spcPct val="50000"/>
                </a:spcBef>
                <a:buClr>
                  <a:schemeClr val="tx1"/>
                </a:buClr>
              </a:pPr>
              <a:r>
                <a:rPr lang="zh-CN" altLang="en-US" dirty="0">
                  <a:solidFill>
                    <a:schemeClr val="tx1"/>
                  </a:solidFill>
                  <a:latin typeface="Arial" panose="020B0604020202020204" pitchFamily="34" charset="0"/>
                </a:rPr>
                <a:t>资源分配边</a:t>
              </a:r>
              <a:endParaRPr lang="zh-CN" altLang="en-US" dirty="0">
                <a:solidFill>
                  <a:schemeClr val="tx1"/>
                </a:solidFill>
                <a:latin typeface="Arial" panose="020B0604020202020204" pitchFamily="34" charset="0"/>
              </a:endParaRPr>
            </a:p>
          </p:txBody>
        </p:sp>
      </p:grpSp>
      <p:sp>
        <p:nvSpPr>
          <p:cNvPr id="20" name="Rectangle 2"/>
          <p:cNvSpPr>
            <a:spLocks noChangeArrowheads="1"/>
          </p:cNvSpPr>
          <p:nvPr/>
        </p:nvSpPr>
        <p:spPr bwMode="auto">
          <a:xfrm>
            <a:off x="395538" y="765175"/>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3.7.1 </a:t>
            </a:r>
            <a:r>
              <a:rPr lang="zh-CN" altLang="en-US" sz="3200" dirty="0" smtClean="0">
                <a:solidFill>
                  <a:srgbClr val="0000FF"/>
                </a:solidFill>
                <a:latin typeface="+mn-ea"/>
                <a:ea typeface="+mn-ea"/>
              </a:rPr>
              <a:t>死锁的基本概念</a:t>
            </a:r>
            <a:endParaRPr lang="zh-CN" altLang="en-US" sz="3200" dirty="0">
              <a:solidFill>
                <a:srgbClr val="0000FF"/>
              </a:solidFill>
              <a:latin typeface="+mn-ea"/>
              <a:ea typeface="+mn-ea"/>
            </a:endParaRPr>
          </a:p>
        </p:txBody>
      </p:sp>
      <p:sp>
        <p:nvSpPr>
          <p:cNvPr id="21" name="Rectangle 2"/>
          <p:cNvSpPr>
            <a:spLocks noChangeArrowheads="1"/>
          </p:cNvSpPr>
          <p:nvPr/>
        </p:nvSpPr>
        <p:spPr bwMode="auto">
          <a:xfrm>
            <a:off x="2555875" y="73024"/>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box(in)">
                                      <p:cBhvr>
                                        <p:cTn id="7" dur="500"/>
                                        <p:tgtEl>
                                          <p:spTgt spid="216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6067">
                                            <p:txEl>
                                              <p:pRg st="1" end="1"/>
                                            </p:txEl>
                                          </p:spTgt>
                                        </p:tgtEl>
                                        <p:attrNameLst>
                                          <p:attrName>style.visibility</p:attrName>
                                        </p:attrNameLst>
                                      </p:cBhvr>
                                      <p:to>
                                        <p:strVal val="visible"/>
                                      </p:to>
                                    </p:set>
                                    <p:animEffect transition="in" filter="box(in)">
                                      <p:cBhvr>
                                        <p:cTn id="12" dur="500"/>
                                        <p:tgtEl>
                                          <p:spTgt spid="216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6067">
                                            <p:txEl>
                                              <p:pRg st="2" end="2"/>
                                            </p:txEl>
                                          </p:spTgt>
                                        </p:tgtEl>
                                        <p:attrNameLst>
                                          <p:attrName>style.visibility</p:attrName>
                                        </p:attrNameLst>
                                      </p:cBhvr>
                                      <p:to>
                                        <p:strVal val="visible"/>
                                      </p:to>
                                    </p:set>
                                    <p:animEffect transition="in" filter="box(in)">
                                      <p:cBhvr>
                                        <p:cTn id="17" dur="500"/>
                                        <p:tgtEl>
                                          <p:spTgt spid="2160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6067">
                                            <p:txEl>
                                              <p:pRg st="3" end="3"/>
                                            </p:txEl>
                                          </p:spTgt>
                                        </p:tgtEl>
                                        <p:attrNameLst>
                                          <p:attrName>style.visibility</p:attrName>
                                        </p:attrNameLst>
                                      </p:cBhvr>
                                      <p:to>
                                        <p:strVal val="visible"/>
                                      </p:to>
                                    </p:set>
                                    <p:animEffect transition="in" filter="box(in)">
                                      <p:cBhvr>
                                        <p:cTn id="22" dur="500"/>
                                        <p:tgtEl>
                                          <p:spTgt spid="2160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16067">
                                            <p:txEl>
                                              <p:pRg st="5" end="5"/>
                                            </p:txEl>
                                          </p:spTgt>
                                        </p:tgtEl>
                                        <p:attrNameLst>
                                          <p:attrName>style.visibility</p:attrName>
                                        </p:attrNameLst>
                                      </p:cBhvr>
                                      <p:to>
                                        <p:strVal val="visible"/>
                                      </p:to>
                                    </p:set>
                                    <p:animEffect transition="in" filter="box(in)">
                                      <p:cBhvr>
                                        <p:cTn id="32" dur="500"/>
                                        <p:tgtEl>
                                          <p:spTgt spid="2160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39555" y="1484784"/>
            <a:ext cx="4392487" cy="523220"/>
          </a:xfrm>
          <a:prstGeom prst="rect">
            <a:avLst/>
          </a:prstGeom>
          <a:noFill/>
          <a:ln w="9525">
            <a:noFill/>
            <a:miter lim="800000"/>
          </a:ln>
        </p:spPr>
        <p:txBody>
          <a:bodyPr wrap="square">
            <a:spAutoFit/>
          </a:bodyPr>
          <a:lstStyle/>
          <a:p>
            <a:pPr eaLnBrk="1" hangingPunct="1">
              <a:spcBef>
                <a:spcPct val="0"/>
              </a:spcBef>
              <a:buClrTx/>
            </a:pPr>
            <a:r>
              <a:rPr kumimoji="1" lang="en-US" altLang="zh-CN" sz="2800" dirty="0" smtClean="0">
                <a:solidFill>
                  <a:srgbClr val="C00000"/>
                </a:solidFill>
                <a:latin typeface="Times New Roman" panose="02020603050405020304" pitchFamily="18" charset="0"/>
              </a:rPr>
              <a:t>4. </a:t>
            </a:r>
            <a:r>
              <a:rPr kumimoji="1" lang="zh-CN" altLang="en-US" sz="2800" dirty="0" smtClean="0">
                <a:solidFill>
                  <a:srgbClr val="C00000"/>
                </a:solidFill>
                <a:latin typeface="Times New Roman" panose="02020603050405020304" pitchFamily="18" charset="0"/>
              </a:rPr>
              <a:t>处理死锁的基本方法</a:t>
            </a:r>
            <a:endParaRPr kumimoji="1" lang="zh-CN" altLang="en-US" sz="2800" dirty="0">
              <a:solidFill>
                <a:srgbClr val="C00000"/>
              </a:solidFill>
              <a:latin typeface="Times New Roman" panose="02020603050405020304" pitchFamily="18" charset="0"/>
            </a:endParaRPr>
          </a:p>
        </p:txBody>
      </p:sp>
      <p:sp>
        <p:nvSpPr>
          <p:cNvPr id="20" name="Rectangle 2"/>
          <p:cNvSpPr>
            <a:spLocks noChangeArrowheads="1"/>
          </p:cNvSpPr>
          <p:nvPr/>
        </p:nvSpPr>
        <p:spPr bwMode="auto">
          <a:xfrm>
            <a:off x="395538" y="765175"/>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3.7.1 </a:t>
            </a:r>
            <a:r>
              <a:rPr lang="zh-CN" altLang="en-US" sz="3200" dirty="0" smtClean="0">
                <a:solidFill>
                  <a:srgbClr val="0000FF"/>
                </a:solidFill>
                <a:latin typeface="+mn-ea"/>
                <a:ea typeface="+mn-ea"/>
              </a:rPr>
              <a:t>死锁的基本概念</a:t>
            </a:r>
            <a:endParaRPr lang="zh-CN" altLang="en-US" sz="3200" dirty="0">
              <a:solidFill>
                <a:srgbClr val="0000FF"/>
              </a:solidFill>
              <a:latin typeface="+mn-ea"/>
              <a:ea typeface="+mn-ea"/>
            </a:endParaRPr>
          </a:p>
        </p:txBody>
      </p:sp>
      <p:sp>
        <p:nvSpPr>
          <p:cNvPr id="21" name="Rectangle 2"/>
          <p:cNvSpPr>
            <a:spLocks noChangeArrowheads="1"/>
          </p:cNvSpPr>
          <p:nvPr/>
        </p:nvSpPr>
        <p:spPr bwMode="auto">
          <a:xfrm>
            <a:off x="2555875" y="73024"/>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
        <p:nvSpPr>
          <p:cNvPr id="22" name="Rectangle 10"/>
          <p:cNvSpPr>
            <a:spLocks noChangeArrowheads="1"/>
          </p:cNvSpPr>
          <p:nvPr/>
        </p:nvSpPr>
        <p:spPr bwMode="auto">
          <a:xfrm>
            <a:off x="1043608" y="2060850"/>
            <a:ext cx="2808312" cy="1643527"/>
          </a:xfrm>
          <a:prstGeom prst="rect">
            <a:avLst/>
          </a:prstGeom>
          <a:noFill/>
          <a:ln w="9525">
            <a:noFill/>
            <a:miter lim="800000"/>
          </a:ln>
        </p:spPr>
        <p:txBody>
          <a:bodyPr wrap="square">
            <a:spAutoFit/>
          </a:bodyPr>
          <a:lstStyle/>
          <a:p>
            <a:pPr eaLnBrk="1" hangingPunct="1">
              <a:lnSpc>
                <a:spcPct val="140000"/>
              </a:lnSpc>
              <a:spcBef>
                <a:spcPct val="0"/>
              </a:spcBef>
              <a:buClrTx/>
              <a:buFont typeface="Wingdings" panose="05000000000000000000" pitchFamily="2" charset="2"/>
              <a:buChar char="l"/>
            </a:pPr>
            <a:r>
              <a:rPr kumimoji="1" lang="zh-CN" altLang="en-US" sz="2400" dirty="0">
                <a:solidFill>
                  <a:srgbClr val="7030A0"/>
                </a:solidFill>
                <a:latin typeface="Times New Roman" panose="02020603050405020304" pitchFamily="18" charset="0"/>
              </a:rPr>
              <a:t> </a:t>
            </a:r>
            <a:r>
              <a:rPr kumimoji="1" lang="zh-CN" altLang="en-US" sz="2400" dirty="0" smtClean="0">
                <a:solidFill>
                  <a:srgbClr val="7030A0"/>
                </a:solidFill>
                <a:latin typeface="Times New Roman" panose="02020603050405020304" pitchFamily="18" charset="0"/>
              </a:rPr>
              <a:t>预防死锁</a:t>
            </a:r>
            <a:endParaRPr kumimoji="1" lang="en-US" altLang="zh-CN" sz="2400" dirty="0" smtClean="0">
              <a:solidFill>
                <a:srgbClr val="7030A0"/>
              </a:solidFill>
              <a:latin typeface="Times New Roman" panose="02020603050405020304" pitchFamily="18" charset="0"/>
            </a:endParaRPr>
          </a:p>
          <a:p>
            <a:pPr eaLnBrk="1" hangingPunct="1">
              <a:lnSpc>
                <a:spcPct val="140000"/>
              </a:lnSpc>
              <a:spcBef>
                <a:spcPct val="0"/>
              </a:spcBef>
              <a:buClrTx/>
              <a:buFont typeface="Wingdings" panose="05000000000000000000" pitchFamily="2" charset="2"/>
              <a:buChar char="l"/>
            </a:pPr>
            <a:r>
              <a:rPr kumimoji="1" lang="en-US" altLang="zh-CN" sz="2400" dirty="0" smtClean="0">
                <a:solidFill>
                  <a:srgbClr val="7030A0"/>
                </a:solidFill>
                <a:latin typeface="Times New Roman" panose="02020603050405020304" pitchFamily="18" charset="0"/>
              </a:rPr>
              <a:t> </a:t>
            </a:r>
            <a:r>
              <a:rPr kumimoji="1" lang="zh-CN" altLang="en-US" sz="2400" dirty="0" smtClean="0">
                <a:solidFill>
                  <a:srgbClr val="7030A0"/>
                </a:solidFill>
                <a:latin typeface="Times New Roman" panose="02020603050405020304" pitchFamily="18" charset="0"/>
              </a:rPr>
              <a:t>避免</a:t>
            </a:r>
            <a:r>
              <a:rPr kumimoji="1" lang="zh-CN" altLang="en-US" sz="2400" dirty="0">
                <a:solidFill>
                  <a:srgbClr val="7030A0"/>
                </a:solidFill>
                <a:latin typeface="Times New Roman" panose="02020603050405020304" pitchFamily="18" charset="0"/>
              </a:rPr>
              <a:t>死锁</a:t>
            </a:r>
            <a:endParaRPr kumimoji="1" lang="en-US" altLang="zh-CN" sz="2400" dirty="0">
              <a:solidFill>
                <a:srgbClr val="7030A0"/>
              </a:solidFill>
              <a:latin typeface="Times New Roman" panose="02020603050405020304" pitchFamily="18" charset="0"/>
            </a:endParaRPr>
          </a:p>
          <a:p>
            <a:pPr eaLnBrk="1" hangingPunct="1">
              <a:lnSpc>
                <a:spcPct val="140000"/>
              </a:lnSpc>
              <a:spcBef>
                <a:spcPct val="0"/>
              </a:spcBef>
              <a:buClrTx/>
              <a:buFont typeface="Wingdings" panose="05000000000000000000" pitchFamily="2" charset="2"/>
              <a:buChar char="l"/>
            </a:pPr>
            <a:r>
              <a:rPr kumimoji="1" lang="en-US" altLang="zh-CN" sz="2400" dirty="0">
                <a:solidFill>
                  <a:srgbClr val="7030A0"/>
                </a:solidFill>
                <a:latin typeface="Times New Roman" panose="02020603050405020304" pitchFamily="18" charset="0"/>
              </a:rPr>
              <a:t> </a:t>
            </a:r>
            <a:r>
              <a:rPr kumimoji="1" lang="zh-CN" altLang="en-US" sz="2400" dirty="0">
                <a:solidFill>
                  <a:srgbClr val="7030A0"/>
                </a:solidFill>
                <a:latin typeface="Times New Roman" panose="02020603050405020304" pitchFamily="18" charset="0"/>
              </a:rPr>
              <a:t>检测与解除死锁</a:t>
            </a:r>
            <a:endParaRPr kumimoji="1" lang="zh-CN" altLang="en-US" sz="2400" dirty="0">
              <a:solidFill>
                <a:srgbClr val="7030A0"/>
              </a:solidFill>
              <a:latin typeface="Times New Roman" panose="02020603050405020304" pitchFamily="18" charset="0"/>
            </a:endParaRPr>
          </a:p>
        </p:txBody>
      </p:sp>
      <p:sp>
        <p:nvSpPr>
          <p:cNvPr id="24" name="TextBox 23"/>
          <p:cNvSpPr txBox="1"/>
          <p:nvPr/>
        </p:nvSpPr>
        <p:spPr>
          <a:xfrm>
            <a:off x="3203848" y="2132856"/>
            <a:ext cx="4176464" cy="400110"/>
          </a:xfrm>
          <a:prstGeom prst="rect">
            <a:avLst/>
          </a:prstGeom>
          <a:noFill/>
        </p:spPr>
        <p:txBody>
          <a:bodyPr wrap="square" rtlCol="0">
            <a:spAutoFit/>
          </a:bodyPr>
          <a:lstStyle/>
          <a:p>
            <a:r>
              <a:rPr lang="zh-CN" altLang="en-US" dirty="0" smtClean="0"/>
              <a:t>破坏产生死锁的</a:t>
            </a:r>
            <a:r>
              <a:rPr lang="en-US" altLang="zh-CN" dirty="0" smtClean="0"/>
              <a:t>4</a:t>
            </a:r>
            <a:r>
              <a:rPr lang="zh-CN" altLang="en-US" dirty="0" smtClean="0"/>
              <a:t>个必要条件之一</a:t>
            </a:r>
            <a:endParaRPr lang="zh-CN" altLang="en-US" dirty="0"/>
          </a:p>
        </p:txBody>
      </p:sp>
      <p:sp>
        <p:nvSpPr>
          <p:cNvPr id="25" name="TextBox 24"/>
          <p:cNvSpPr txBox="1"/>
          <p:nvPr/>
        </p:nvSpPr>
        <p:spPr>
          <a:xfrm>
            <a:off x="3203848" y="2668849"/>
            <a:ext cx="3600400" cy="400110"/>
          </a:xfrm>
          <a:prstGeom prst="rect">
            <a:avLst/>
          </a:prstGeom>
          <a:noFill/>
        </p:spPr>
        <p:txBody>
          <a:bodyPr wrap="square" rtlCol="0">
            <a:spAutoFit/>
          </a:bodyPr>
          <a:lstStyle/>
          <a:p>
            <a:r>
              <a:rPr lang="zh-CN" altLang="en-US" dirty="0" smtClean="0"/>
              <a:t>避免系统进入不安全状态</a:t>
            </a:r>
            <a:endParaRPr lang="zh-CN" altLang="en-US" dirty="0"/>
          </a:p>
        </p:txBody>
      </p:sp>
      <p:sp>
        <p:nvSpPr>
          <p:cNvPr id="26" name="TextBox 25"/>
          <p:cNvSpPr txBox="1"/>
          <p:nvPr/>
        </p:nvSpPr>
        <p:spPr>
          <a:xfrm>
            <a:off x="3779912" y="3212976"/>
            <a:ext cx="2664296" cy="400110"/>
          </a:xfrm>
          <a:prstGeom prst="rect">
            <a:avLst/>
          </a:prstGeom>
          <a:noFill/>
        </p:spPr>
        <p:txBody>
          <a:bodyPr wrap="square" rtlCol="0">
            <a:spAutoFit/>
          </a:bodyPr>
          <a:lstStyle/>
          <a:p>
            <a:r>
              <a:rPr lang="zh-CN" altLang="en-US" dirty="0" smtClean="0"/>
              <a:t>允许系统发生死锁</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ox(in)">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in)">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5" grpId="0"/>
      <p:bldP spid="26" grpId="0"/>
    </p:bld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395536" y="1484786"/>
            <a:ext cx="8424936" cy="3951851"/>
          </a:xfrm>
          <a:prstGeom prst="rect">
            <a:avLst/>
          </a:prstGeom>
        </p:spPr>
        <p:txBody>
          <a:bodyPr wrap="square">
            <a:spAutoFit/>
          </a:bodyPr>
          <a:lstStyle/>
          <a:p>
            <a:pPr marL="533400" indent="-533400">
              <a:lnSpc>
                <a:spcPct val="130000"/>
              </a:lnSpc>
              <a:spcBef>
                <a:spcPct val="30000"/>
              </a:spcBef>
              <a:buAutoNum type="arabicPeriod"/>
              <a:defRPr/>
            </a:pPr>
            <a:r>
              <a:rPr lang="zh-CN" altLang="en-US" sz="2800" dirty="0" smtClean="0">
                <a:solidFill>
                  <a:srgbClr val="A50021"/>
                </a:solidFill>
                <a:effectLst>
                  <a:outerShdw blurRad="38100" dist="38100" dir="2700000" algn="tl">
                    <a:srgbClr val="C0C0C0"/>
                  </a:outerShdw>
                </a:effectLst>
                <a:latin typeface="Times New Roman" panose="02020603050405020304" pitchFamily="18" charset="0"/>
              </a:rPr>
              <a:t>破坏占有且等待条件</a:t>
            </a:r>
            <a:endParaRPr lang="zh-CN" altLang="en-US" sz="2800" dirty="0">
              <a:solidFill>
                <a:srgbClr val="A50021"/>
              </a:solidFill>
              <a:effectLst>
                <a:outerShdw blurRad="38100" dist="38100" dir="2700000" algn="tl">
                  <a:srgbClr val="C0C0C0"/>
                </a:outerShdw>
              </a:effectLst>
              <a:latin typeface="Times New Roman" panose="02020603050405020304" pitchFamily="18" charset="0"/>
            </a:endParaRPr>
          </a:p>
          <a:p>
            <a:pPr marL="533400" indent="-533400">
              <a:lnSpc>
                <a:spcPct val="120000"/>
              </a:lnSpc>
              <a:buFont typeface="Wingdings" panose="05000000000000000000" pitchFamily="2" charset="2"/>
              <a:buChar char="n"/>
              <a:defRPr/>
            </a:pPr>
            <a:r>
              <a:rPr lang="zh-CN" altLang="en-US" sz="2400" dirty="0" smtClean="0">
                <a:solidFill>
                  <a:srgbClr val="7030A0"/>
                </a:solidFill>
                <a:latin typeface="Times New Roman" panose="02020603050405020304" pitchFamily="18" charset="0"/>
              </a:rPr>
              <a:t>静态</a:t>
            </a:r>
            <a:r>
              <a:rPr lang="zh-CN" altLang="en-US" sz="2400" dirty="0">
                <a:solidFill>
                  <a:srgbClr val="7030A0"/>
                </a:solidFill>
                <a:latin typeface="Times New Roman" panose="02020603050405020304" pitchFamily="18" charset="0"/>
              </a:rPr>
              <a:t>分配资源</a:t>
            </a:r>
            <a:r>
              <a:rPr lang="zh-CN" altLang="en-US" sz="2400" dirty="0" smtClean="0">
                <a:solidFill>
                  <a:srgbClr val="7030A0"/>
                </a:solidFill>
                <a:latin typeface="Times New Roman" panose="02020603050405020304" pitchFamily="18" charset="0"/>
              </a:rPr>
              <a:t>：</a:t>
            </a:r>
            <a:endParaRPr lang="en-US" altLang="zh-CN" sz="2400" dirty="0" smtClean="0">
              <a:solidFill>
                <a:srgbClr val="7030A0"/>
              </a:solidFill>
              <a:latin typeface="Times New Roman" panose="02020603050405020304" pitchFamily="18" charset="0"/>
            </a:endParaRPr>
          </a:p>
          <a:p>
            <a:pPr marL="533400" indent="-533400">
              <a:lnSpc>
                <a:spcPct val="120000"/>
              </a:lnSpc>
              <a:defRPr/>
            </a:pPr>
            <a:r>
              <a:rPr lang="zh-CN" altLang="en-US" dirty="0" smtClean="0">
                <a:solidFill>
                  <a:schemeClr val="tx1"/>
                </a:solidFill>
                <a:latin typeface="Times New Roman" panose="02020603050405020304" pitchFamily="18" charset="0"/>
              </a:rPr>
              <a:t>         在</a:t>
            </a:r>
            <a:r>
              <a:rPr lang="zh-CN" altLang="en-US" dirty="0">
                <a:solidFill>
                  <a:schemeClr val="tx1"/>
                </a:solidFill>
                <a:latin typeface="Times New Roman" panose="02020603050405020304" pitchFamily="18" charset="0"/>
              </a:rPr>
              <a:t>作业调度时为选中的作业分配它所需要的所有资源，当 资源一旦分配给该作业后，在其整个运行期间这些资源为它独占。</a:t>
            </a:r>
            <a:endParaRPr lang="en-US" altLang="zh-CN" dirty="0">
              <a:solidFill>
                <a:schemeClr val="tx1"/>
              </a:solidFill>
              <a:latin typeface="Times New Roman" panose="02020603050405020304" pitchFamily="18" charset="0"/>
            </a:endParaRPr>
          </a:p>
          <a:p>
            <a:pPr marL="533400" indent="-533400">
              <a:lnSpc>
                <a:spcPct val="120000"/>
              </a:lnSpc>
              <a:defRPr/>
            </a:pPr>
            <a:r>
              <a:rPr lang="en-US" altLang="zh-CN" sz="2400" dirty="0" smtClean="0">
                <a:solidFill>
                  <a:schemeClr val="tx1"/>
                </a:solidFill>
                <a:latin typeface="Times New Roman" panose="02020603050405020304" pitchFamily="18" charset="0"/>
              </a:rPr>
              <a:t>  </a:t>
            </a:r>
            <a:r>
              <a:rPr lang="en-US" altLang="zh-CN" sz="2400" dirty="0" smtClean="0">
                <a:solidFill>
                  <a:srgbClr val="0070C0"/>
                </a:solidFill>
                <a:latin typeface="Times New Roman" panose="02020603050405020304" pitchFamily="18" charset="0"/>
              </a:rPr>
              <a:t>     </a:t>
            </a:r>
            <a:r>
              <a:rPr lang="zh-CN" altLang="en-US" sz="2400" dirty="0" smtClean="0">
                <a:solidFill>
                  <a:srgbClr val="0070C0"/>
                </a:solidFill>
                <a:latin typeface="Times New Roman" panose="02020603050405020304" pitchFamily="18" charset="0"/>
              </a:rPr>
              <a:t>缺点</a:t>
            </a:r>
            <a:r>
              <a:rPr lang="zh-CN" altLang="en-US" sz="2400"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）资源利用率低；</a:t>
            </a:r>
            <a:endParaRPr lang="en-US" altLang="zh-CN" dirty="0">
              <a:solidFill>
                <a:schemeClr val="tx1"/>
              </a:solidFill>
              <a:latin typeface="Times New Roman" panose="02020603050405020304" pitchFamily="18" charset="0"/>
            </a:endParaRPr>
          </a:p>
          <a:p>
            <a:pPr marL="533400" indent="-533400">
              <a:lnSpc>
                <a:spcPct val="120000"/>
              </a:lnSpc>
              <a:defRPr/>
            </a:pPr>
            <a:r>
              <a:rPr lang="en-US" altLang="zh-CN" dirty="0">
                <a:solidFill>
                  <a:schemeClr val="tx1"/>
                </a:solidFill>
                <a:latin typeface="Times New Roman" panose="02020603050405020304" pitchFamily="18" charset="0"/>
              </a:rPr>
              <a:t>               </a:t>
            </a:r>
            <a:r>
              <a:rPr lang="en-US" altLang="zh-CN" dirty="0" smtClean="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）进程的运行可能被</a:t>
            </a:r>
            <a:r>
              <a:rPr lang="zh-CN" altLang="en-US" dirty="0" smtClean="0">
                <a:solidFill>
                  <a:schemeClr val="tx1"/>
                </a:solidFill>
                <a:latin typeface="Times New Roman" panose="02020603050405020304" pitchFamily="18" charset="0"/>
              </a:rPr>
              <a:t>推迟，甚至产生“饥饿”现象；</a:t>
            </a:r>
            <a:endParaRPr lang="en-US" altLang="zh-CN" dirty="0" smtClean="0">
              <a:solidFill>
                <a:schemeClr val="tx1"/>
              </a:solidFill>
              <a:latin typeface="Times New Roman" panose="02020603050405020304" pitchFamily="18" charset="0"/>
            </a:endParaRPr>
          </a:p>
          <a:p>
            <a:pPr marL="533400" indent="-533400">
              <a:lnSpc>
                <a:spcPct val="120000"/>
              </a:lnSpc>
              <a:buFont typeface="Wingdings" panose="05000000000000000000" pitchFamily="2" charset="2"/>
              <a:buChar char="n"/>
              <a:defRPr/>
            </a:pPr>
            <a:r>
              <a:rPr lang="zh-CN" altLang="en-US" sz="2400" dirty="0" smtClean="0">
                <a:solidFill>
                  <a:srgbClr val="7030A0"/>
                </a:solidFill>
                <a:latin typeface="Times New Roman" panose="02020603050405020304" pitchFamily="18" charset="0"/>
              </a:rPr>
              <a:t>要求进程在没有资源时才可申请资源：</a:t>
            </a:r>
            <a:endParaRPr lang="en-US" altLang="zh-CN" sz="2400" dirty="0" smtClean="0">
              <a:solidFill>
                <a:srgbClr val="7030A0"/>
              </a:solidFill>
              <a:latin typeface="Times New Roman" panose="02020603050405020304" pitchFamily="18" charset="0"/>
            </a:endParaRPr>
          </a:p>
          <a:p>
            <a:pPr marL="533400" indent="-533400">
              <a:lnSpc>
                <a:spcPct val="120000"/>
              </a:lnSpc>
              <a:defRPr/>
            </a:pPr>
            <a:r>
              <a:rPr lang="en-US" altLang="zh-CN" sz="2400" dirty="0" smtClean="0">
                <a:solidFill>
                  <a:srgbClr val="7030A0"/>
                </a:solidFill>
                <a:latin typeface="Times New Roman" panose="02020603050405020304" pitchFamily="18" charset="0"/>
              </a:rPr>
              <a:t>         </a:t>
            </a:r>
            <a:r>
              <a:rPr lang="zh-CN" altLang="en-US" dirty="0" smtClean="0">
                <a:latin typeface="Times New Roman" panose="02020603050405020304" pitchFamily="18" charset="0"/>
              </a:rPr>
              <a:t>允许动态申请资源</a:t>
            </a:r>
            <a:endParaRPr lang="zh-CN" altLang="en-US" sz="2400" dirty="0">
              <a:solidFill>
                <a:schemeClr val="tx1"/>
              </a:solidFill>
              <a:latin typeface="Times New Roman" panose="02020603050405020304" pitchFamily="18" charset="0"/>
              <a:sym typeface="Symbol" panose="05050102010706020507" pitchFamily="18" charset="2"/>
            </a:endParaRPr>
          </a:p>
        </p:txBody>
      </p:sp>
      <p:sp>
        <p:nvSpPr>
          <p:cNvPr id="7" name="Rectangle 2"/>
          <p:cNvSpPr>
            <a:spLocks noChangeArrowheads="1"/>
          </p:cNvSpPr>
          <p:nvPr/>
        </p:nvSpPr>
        <p:spPr bwMode="auto">
          <a:xfrm>
            <a:off x="395538" y="765175"/>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3.7.2 </a:t>
            </a:r>
            <a:r>
              <a:rPr lang="zh-CN" altLang="en-US" sz="3200" dirty="0" smtClean="0">
                <a:solidFill>
                  <a:srgbClr val="0000FF"/>
                </a:solidFill>
                <a:latin typeface="+mn-ea"/>
                <a:ea typeface="+mn-ea"/>
              </a:rPr>
              <a:t>预防死锁</a:t>
            </a:r>
            <a:endParaRPr lang="zh-CN" altLang="en-US" sz="3200" dirty="0">
              <a:solidFill>
                <a:srgbClr val="0000FF"/>
              </a:solidFill>
              <a:latin typeface="+mn-ea"/>
              <a:ea typeface="+mn-ea"/>
            </a:endParaRPr>
          </a:p>
        </p:txBody>
      </p:sp>
      <p:sp>
        <p:nvSpPr>
          <p:cNvPr id="8" name="Rectangle 2"/>
          <p:cNvSpPr>
            <a:spLocks noChangeArrowheads="1"/>
          </p:cNvSpPr>
          <p:nvPr/>
        </p:nvSpPr>
        <p:spPr bwMode="auto">
          <a:xfrm>
            <a:off x="2555875" y="73024"/>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animEffect transition="in" filter="box(in)">
                                      <p:cBhvr>
                                        <p:cTn id="7" dur="500"/>
                                        <p:tgtEl>
                                          <p:spTgt spid="24">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4">
                                            <p:txEl>
                                              <p:pRg st="2" end="2"/>
                                            </p:txEl>
                                          </p:spTgt>
                                        </p:tgtEl>
                                        <p:attrNameLst>
                                          <p:attrName>style.visibility</p:attrName>
                                        </p:attrNameLst>
                                      </p:cBhvr>
                                      <p:to>
                                        <p:strVal val="visible"/>
                                      </p:to>
                                    </p:set>
                                    <p:animEffect transition="in" filter="box(in)">
                                      <p:cBhvr>
                                        <p:cTn id="10" dur="500"/>
                                        <p:tgtEl>
                                          <p:spTgt spid="2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4">
                                            <p:txEl>
                                              <p:pRg st="3" end="3"/>
                                            </p:txEl>
                                          </p:spTgt>
                                        </p:tgtEl>
                                        <p:attrNameLst>
                                          <p:attrName>style.visibility</p:attrName>
                                        </p:attrNameLst>
                                      </p:cBhvr>
                                      <p:to>
                                        <p:strVal val="visible"/>
                                      </p:to>
                                    </p:set>
                                    <p:animEffect transition="in" filter="box(in)">
                                      <p:cBhvr>
                                        <p:cTn id="15" dur="500"/>
                                        <p:tgtEl>
                                          <p:spTgt spid="24">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4">
                                            <p:txEl>
                                              <p:pRg st="4" end="4"/>
                                            </p:txEl>
                                          </p:spTgt>
                                        </p:tgtEl>
                                        <p:attrNameLst>
                                          <p:attrName>style.visibility</p:attrName>
                                        </p:attrNameLst>
                                      </p:cBhvr>
                                      <p:to>
                                        <p:strVal val="visible"/>
                                      </p:to>
                                    </p:set>
                                    <p:animEffect transition="in" filter="box(in)">
                                      <p:cBhvr>
                                        <p:cTn id="18" dur="500"/>
                                        <p:tgtEl>
                                          <p:spTgt spid="2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4">
                                            <p:txEl>
                                              <p:pRg st="5" end="5"/>
                                            </p:txEl>
                                          </p:spTgt>
                                        </p:tgtEl>
                                        <p:attrNameLst>
                                          <p:attrName>style.visibility</p:attrName>
                                        </p:attrNameLst>
                                      </p:cBhvr>
                                      <p:to>
                                        <p:strVal val="visible"/>
                                      </p:to>
                                    </p:set>
                                    <p:animEffect transition="in" filter="box(in)">
                                      <p:cBhvr>
                                        <p:cTn id="23" dur="500"/>
                                        <p:tgtEl>
                                          <p:spTgt spid="24">
                                            <p:txEl>
                                              <p:pRg st="5" end="5"/>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24">
                                            <p:txEl>
                                              <p:pRg st="6" end="6"/>
                                            </p:txEl>
                                          </p:spTgt>
                                        </p:tgtEl>
                                        <p:attrNameLst>
                                          <p:attrName>style.visibility</p:attrName>
                                        </p:attrNameLst>
                                      </p:cBhvr>
                                      <p:to>
                                        <p:strVal val="visible"/>
                                      </p:to>
                                    </p:set>
                                    <p:animEffect transition="in" filter="box(in)">
                                      <p:cBhvr>
                                        <p:cTn id="26" dur="500"/>
                                        <p:tgtEl>
                                          <p:spTgt spid="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2852042" y="-27384"/>
            <a:ext cx="3880198" cy="625475"/>
          </a:xfrm>
        </p:spPr>
        <p:txBody>
          <a:bodyPr/>
          <a:lstStyle/>
          <a:p>
            <a:pPr eaLnBrk="1" hangingPunct="1">
              <a:defRPr/>
            </a:pPr>
            <a:r>
              <a:rPr lang="en-US" altLang="zh-CN" sz="4000" dirty="0" smtClean="0">
                <a:solidFill>
                  <a:srgbClr val="FF0000"/>
                </a:solidFill>
                <a:latin typeface="黑体" panose="02010609060101010101" pitchFamily="49" charset="-122"/>
                <a:ea typeface="黑体" panose="02010609060101010101" pitchFamily="49" charset="-122"/>
              </a:rPr>
              <a:t>3.2 </a:t>
            </a:r>
            <a:r>
              <a:rPr lang="zh-CN" altLang="en-US" sz="4000" dirty="0" smtClean="0">
                <a:solidFill>
                  <a:srgbClr val="FF0000"/>
                </a:solidFill>
                <a:latin typeface="黑体" panose="02010609060101010101" pitchFamily="49" charset="-122"/>
                <a:ea typeface="黑体" panose="02010609060101010101" pitchFamily="49" charset="-122"/>
              </a:rPr>
              <a:t>进程概念</a:t>
            </a:r>
            <a:endParaRPr lang="zh-CN" altLang="en-US" sz="4000" dirty="0" smtClean="0">
              <a:solidFill>
                <a:srgbClr val="FF0000"/>
              </a:solidFill>
              <a:latin typeface="黑体" panose="02010609060101010101" pitchFamily="49" charset="-122"/>
              <a:ea typeface="黑体" panose="02010609060101010101" pitchFamily="49" charset="-122"/>
            </a:endParaRPr>
          </a:p>
        </p:txBody>
      </p:sp>
      <p:sp>
        <p:nvSpPr>
          <p:cNvPr id="152580" name="Rectangle 4"/>
          <p:cNvSpPr>
            <a:spLocks noChangeArrowheads="1"/>
          </p:cNvSpPr>
          <p:nvPr/>
        </p:nvSpPr>
        <p:spPr bwMode="auto">
          <a:xfrm>
            <a:off x="290515" y="692697"/>
            <a:ext cx="6480175" cy="1200329"/>
          </a:xfrm>
          <a:prstGeom prst="rect">
            <a:avLst/>
          </a:prstGeom>
          <a:noFill/>
          <a:ln>
            <a:noFill/>
          </a:ln>
          <a:effectLst/>
        </p:spPr>
        <p:txBody>
          <a:bodyPr>
            <a:spAutoFit/>
          </a:bodyPr>
          <a:lstStyle/>
          <a:p>
            <a:pPr marL="514350" indent="-514350" eaLnBrk="1" hangingPunct="1">
              <a:lnSpc>
                <a:spcPct val="120000"/>
              </a:lnSpc>
              <a:spcBef>
                <a:spcPct val="0"/>
              </a:spcBef>
              <a:defRPr/>
            </a:pPr>
            <a:r>
              <a:rPr kumimoji="1" lang="en-US" altLang="zh-CN" sz="3200" dirty="0" smtClean="0">
                <a:solidFill>
                  <a:srgbClr val="0000FF"/>
                </a:solidFill>
              </a:rPr>
              <a:t>3.2.4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a:t>
            </a:r>
            <a:r>
              <a:rPr kumimoji="1" lang="zh-CN" altLang="en-US"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控制块（</a:t>
            </a:r>
            <a:r>
              <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PCB)</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a:p>
            <a:pPr marL="514350" indent="-514350" eaLnBrk="1" hangingPunct="1">
              <a:lnSpc>
                <a:spcPct val="120000"/>
              </a:lnSpc>
              <a:spcBef>
                <a:spcPct val="0"/>
              </a:spcBef>
              <a:defRPr/>
            </a:pPr>
            <a:r>
              <a:rPr kumimoji="1" lang="en-US" altLang="zh-CN"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2. </a:t>
            </a:r>
            <a:r>
              <a:rPr kumimoji="1" lang="zh-CN" altLang="en-US"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进程</a:t>
            </a:r>
            <a:r>
              <a:rPr kumimoji="1" lang="zh-CN" altLang="en-US"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控制块的内容</a:t>
            </a:r>
            <a:endParaRPr kumimoji="1" lang="zh-CN" altLang="en-US"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0" name="Rectangle 3"/>
          <p:cNvSpPr>
            <a:spLocks noChangeArrowheads="1"/>
          </p:cNvSpPr>
          <p:nvPr/>
        </p:nvSpPr>
        <p:spPr bwMode="auto">
          <a:xfrm>
            <a:off x="539750" y="1930400"/>
            <a:ext cx="6624538" cy="4666952"/>
          </a:xfrm>
          <a:prstGeom prst="rect">
            <a:avLst/>
          </a:prstGeom>
          <a:noFill/>
          <a:ln>
            <a:noFill/>
          </a:ln>
          <a:effectLst/>
        </p:spPr>
        <p:txBody>
          <a:bodyPr/>
          <a:lstStyle/>
          <a:p>
            <a:pPr>
              <a:lnSpc>
                <a:spcPct val="120000"/>
              </a:lnSpc>
              <a:buFont typeface="Wingdings" panose="05000000000000000000" pitchFamily="2" charset="2"/>
              <a:buChar char="n"/>
              <a:defRPr/>
            </a:pPr>
            <a:r>
              <a:rPr lang="zh-CN" altLang="en-US" sz="2400" dirty="0" smtClean="0">
                <a:solidFill>
                  <a:srgbClr val="7030A0"/>
                </a:solidFill>
                <a:latin typeface="+mn-ea"/>
                <a:ea typeface="+mn-ea"/>
              </a:rPr>
              <a:t> 进程标识信息：</a:t>
            </a:r>
            <a:endParaRPr lang="zh-CN" altLang="en-US" sz="2400" dirty="0">
              <a:solidFill>
                <a:srgbClr val="7030A0"/>
              </a:solidFill>
              <a:latin typeface="+mn-ea"/>
              <a:ea typeface="+mn-ea"/>
            </a:endParaRPr>
          </a:p>
          <a:p>
            <a:pPr marL="360045">
              <a:lnSpc>
                <a:spcPct val="120000"/>
              </a:lnSpc>
              <a:buFont typeface="Wingdings" panose="05000000000000000000" pitchFamily="2" charset="2"/>
              <a:buChar char="l"/>
              <a:defRPr/>
            </a:pPr>
            <a:r>
              <a:rPr lang="zh-CN" altLang="en-US" sz="2200" dirty="0" smtClean="0">
                <a:latin typeface="仿宋" panose="02010609060101010101" charset="-122"/>
                <a:ea typeface="仿宋" panose="02010609060101010101" charset="-122"/>
              </a:rPr>
              <a:t>进程标识符：</a:t>
            </a:r>
            <a:r>
              <a:rPr lang="en-US" altLang="zh-CN" sz="2200" dirty="0" smtClean="0">
                <a:latin typeface="仿宋" panose="02010609060101010101" charset="-122"/>
                <a:ea typeface="仿宋" panose="02010609060101010101" charset="-122"/>
              </a:rPr>
              <a:t>PID</a:t>
            </a:r>
            <a:endParaRPr lang="en-US" altLang="zh-CN" sz="2200" dirty="0" smtClean="0">
              <a:latin typeface="仿宋" panose="02010609060101010101" charset="-122"/>
              <a:ea typeface="仿宋" panose="02010609060101010101" charset="-122"/>
            </a:endParaRPr>
          </a:p>
          <a:p>
            <a:pPr marL="360045">
              <a:lnSpc>
                <a:spcPct val="120000"/>
              </a:lnSpc>
              <a:buFont typeface="Wingdings" panose="05000000000000000000" pitchFamily="2" charset="2"/>
              <a:buChar char="l"/>
              <a:defRPr/>
            </a:pPr>
            <a:r>
              <a:rPr lang="zh-CN" altLang="en-US" sz="2200" dirty="0" smtClean="0">
                <a:latin typeface="仿宋" panose="02010609060101010101" charset="-122"/>
                <a:ea typeface="仿宋" panose="02010609060101010101" charset="-122"/>
              </a:rPr>
              <a:t>用户标识符</a:t>
            </a:r>
            <a:endParaRPr lang="en-US" altLang="zh-CN" sz="2200" dirty="0" smtClean="0">
              <a:latin typeface="仿宋" panose="02010609060101010101" charset="-122"/>
              <a:ea typeface="仿宋" panose="02010609060101010101" charset="-122"/>
            </a:endParaRPr>
          </a:p>
          <a:p>
            <a:pPr marL="360045">
              <a:lnSpc>
                <a:spcPct val="120000"/>
              </a:lnSpc>
              <a:buFont typeface="Wingdings" panose="05000000000000000000" pitchFamily="2" charset="2"/>
              <a:buChar char="l"/>
              <a:defRPr/>
            </a:pPr>
            <a:r>
              <a:rPr lang="zh-CN" altLang="en-US" sz="2200" dirty="0" smtClean="0">
                <a:latin typeface="仿宋" panose="02010609060101010101" charset="-122"/>
                <a:ea typeface="仿宋" panose="02010609060101010101" charset="-122"/>
              </a:rPr>
              <a:t>家族关系</a:t>
            </a:r>
            <a:endParaRPr lang="zh-CN" altLang="en-US" sz="2200" dirty="0">
              <a:latin typeface="仿宋" panose="02010609060101010101" charset="-122"/>
              <a:ea typeface="仿宋" panose="02010609060101010101" charset="-122"/>
            </a:endParaRPr>
          </a:p>
          <a:p>
            <a:pPr>
              <a:lnSpc>
                <a:spcPct val="120000"/>
              </a:lnSpc>
              <a:buFont typeface="Wingdings" panose="05000000000000000000" pitchFamily="2" charset="2"/>
              <a:buChar char="n"/>
              <a:defRPr/>
            </a:pPr>
            <a:r>
              <a:rPr lang="en-US" altLang="zh-CN" sz="2400" dirty="0" smtClean="0">
                <a:solidFill>
                  <a:srgbClr val="7030A0"/>
                </a:solidFill>
                <a:latin typeface="+mn-ea"/>
                <a:ea typeface="+mn-ea"/>
              </a:rPr>
              <a:t> </a:t>
            </a:r>
            <a:r>
              <a:rPr lang="zh-CN" altLang="en-US" sz="2400" dirty="0" smtClean="0">
                <a:solidFill>
                  <a:srgbClr val="7030A0"/>
                </a:solidFill>
                <a:latin typeface="+mn-ea"/>
                <a:ea typeface="+mn-ea"/>
              </a:rPr>
              <a:t>进程调度信息</a:t>
            </a:r>
            <a:r>
              <a:rPr lang="zh-CN" altLang="en-US" sz="2400" dirty="0">
                <a:solidFill>
                  <a:srgbClr val="7030A0"/>
                </a:solidFill>
                <a:latin typeface="+mn-ea"/>
                <a:ea typeface="+mn-ea"/>
              </a:rPr>
              <a:t>：</a:t>
            </a:r>
            <a:endParaRPr lang="zh-CN" altLang="en-US" sz="2400" dirty="0">
              <a:solidFill>
                <a:srgbClr val="7030A0"/>
              </a:solidFill>
              <a:latin typeface="+mn-ea"/>
              <a:ea typeface="+mn-ea"/>
            </a:endParaRPr>
          </a:p>
          <a:p>
            <a:pPr marL="360045">
              <a:lnSpc>
                <a:spcPct val="120000"/>
              </a:lnSpc>
              <a:buFont typeface="Wingdings" panose="05000000000000000000" pitchFamily="2" charset="2"/>
              <a:buChar char="l"/>
              <a:defRPr/>
            </a:pPr>
            <a:r>
              <a:rPr lang="zh-CN" altLang="en-US" sz="2200" dirty="0" smtClean="0">
                <a:latin typeface="仿宋" panose="02010609060101010101" charset="-122"/>
                <a:ea typeface="仿宋" panose="02010609060101010101" charset="-122"/>
              </a:rPr>
              <a:t>进程状态；</a:t>
            </a:r>
            <a:endParaRPr lang="zh-CN" altLang="en-US" sz="2200" dirty="0">
              <a:latin typeface="仿宋" panose="02010609060101010101" charset="-122"/>
              <a:ea typeface="仿宋" panose="02010609060101010101" charset="-122"/>
            </a:endParaRPr>
          </a:p>
          <a:p>
            <a:pPr marL="360045">
              <a:lnSpc>
                <a:spcPct val="120000"/>
              </a:lnSpc>
              <a:buFont typeface="Wingdings" panose="05000000000000000000" pitchFamily="2" charset="2"/>
              <a:buChar char="l"/>
              <a:defRPr/>
            </a:pPr>
            <a:r>
              <a:rPr lang="zh-CN" altLang="en-US" sz="2200" dirty="0" smtClean="0">
                <a:latin typeface="仿宋" panose="02010609060101010101" charset="-122"/>
                <a:ea typeface="仿宋" panose="02010609060101010101" charset="-122"/>
              </a:rPr>
              <a:t>进程优先级；</a:t>
            </a:r>
            <a:endParaRPr lang="zh-CN" altLang="en-US" sz="2200" dirty="0">
              <a:latin typeface="仿宋" panose="02010609060101010101" charset="-122"/>
              <a:ea typeface="仿宋" panose="02010609060101010101" charset="-122"/>
            </a:endParaRPr>
          </a:p>
          <a:p>
            <a:pPr marL="360045">
              <a:lnSpc>
                <a:spcPct val="120000"/>
              </a:lnSpc>
              <a:buFont typeface="Wingdings" panose="05000000000000000000" pitchFamily="2" charset="2"/>
              <a:buChar char="l"/>
              <a:defRPr/>
            </a:pPr>
            <a:r>
              <a:rPr lang="zh-CN" altLang="en-US" sz="2200" dirty="0" smtClean="0">
                <a:latin typeface="仿宋" panose="02010609060101010101" charset="-122"/>
                <a:ea typeface="仿宋" panose="02010609060101010101" charset="-122"/>
              </a:rPr>
              <a:t>进程的时间片；</a:t>
            </a:r>
            <a:endParaRPr lang="zh-CN" altLang="en-US" sz="2200" dirty="0">
              <a:latin typeface="仿宋" panose="02010609060101010101" charset="-122"/>
              <a:ea typeface="仿宋" panose="02010609060101010101" charset="-122"/>
            </a:endParaRPr>
          </a:p>
          <a:p>
            <a:pPr marL="360045">
              <a:lnSpc>
                <a:spcPct val="120000"/>
              </a:lnSpc>
              <a:buFont typeface="Wingdings" panose="05000000000000000000" pitchFamily="2" charset="2"/>
              <a:buChar char="l"/>
              <a:defRPr/>
            </a:pPr>
            <a:r>
              <a:rPr lang="zh-CN" altLang="en-US" sz="2200" dirty="0" smtClean="0">
                <a:latin typeface="仿宋" panose="02010609060101010101" charset="-122"/>
                <a:ea typeface="仿宋" panose="02010609060101010101" charset="-122"/>
              </a:rPr>
              <a:t>等待事件；</a:t>
            </a:r>
            <a:endParaRPr lang="en-US" altLang="zh-CN" sz="2200" dirty="0" smtClean="0">
              <a:latin typeface="仿宋" panose="02010609060101010101" charset="-122"/>
              <a:ea typeface="仿宋" panose="02010609060101010101" charset="-122"/>
            </a:endParaRPr>
          </a:p>
          <a:p>
            <a:pPr marL="360045">
              <a:lnSpc>
                <a:spcPct val="120000"/>
              </a:lnSpc>
              <a:buFont typeface="Wingdings" panose="05000000000000000000" pitchFamily="2" charset="2"/>
              <a:buChar char="l"/>
              <a:defRPr/>
            </a:pPr>
            <a:r>
              <a:rPr lang="zh-CN" altLang="en-US" sz="2200" dirty="0" smtClean="0">
                <a:latin typeface="仿宋" panose="02010609060101010101" charset="-122"/>
                <a:ea typeface="仿宋" panose="02010609060101010101" charset="-122"/>
              </a:rPr>
              <a:t>其他调度相关信息</a:t>
            </a:r>
            <a:endParaRPr lang="zh-CN" altLang="en-US" sz="2200" dirty="0">
              <a:latin typeface="仿宋" panose="02010609060101010101" charset="-122"/>
              <a:ea typeface="仿宋" panose="02010609060101010101" charset="-122"/>
            </a:endParaRPr>
          </a:p>
        </p:txBody>
      </p:sp>
      <p:sp>
        <p:nvSpPr>
          <p:cNvPr id="5" name="圆角矩形标注 4"/>
          <p:cNvSpPr/>
          <p:nvPr/>
        </p:nvSpPr>
        <p:spPr bwMode="auto">
          <a:xfrm>
            <a:off x="4499992" y="2492896"/>
            <a:ext cx="2520280" cy="1728192"/>
          </a:xfrm>
          <a:prstGeom prst="wedgeRoundRectCallout">
            <a:avLst>
              <a:gd name="adj1" fmla="val -79035"/>
              <a:gd name="adj2" fmla="val -104219"/>
              <a:gd name="adj3"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进程标识信息</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609600" marR="0" indent="-609600" algn="l" defTabSz="914400" rtl="0" eaLnBrk="0" fontAlgn="base" latinLnBrk="0" hangingPunct="0">
              <a:lnSpc>
                <a:spcPct val="100000"/>
              </a:lnSpc>
              <a:spcBef>
                <a:spcPct val="20000"/>
              </a:spcBef>
              <a:spcAft>
                <a:spcPct val="0"/>
              </a:spcAft>
              <a:buClrTx/>
              <a:buSzTx/>
              <a:buFontTx/>
              <a:buNone/>
            </a:pPr>
            <a:r>
              <a:rPr lang="zh-CN" altLang="en-US" dirty="0" smtClean="0"/>
              <a:t>进程调度信息</a:t>
            </a:r>
            <a:endParaRPr lang="en-US" altLang="zh-CN" dirty="0" smtClean="0"/>
          </a:p>
          <a:p>
            <a:pPr marL="609600" marR="0" indent="-609600" algn="l" defTabSz="914400" rtl="0" eaLnBrk="0" fontAlgn="base" latinLnBrk="0" hangingPunct="0">
              <a:lnSpc>
                <a:spcPct val="100000"/>
              </a:lnSpc>
              <a:spcBef>
                <a:spcPct val="20000"/>
              </a:spcBef>
              <a:spcAft>
                <a:spcPct val="0"/>
              </a:spcAft>
              <a:buClrTx/>
              <a:buSzTx/>
              <a:buFontTx/>
              <a:buNone/>
            </a:pPr>
            <a:r>
              <a:rPr lang="zh-CN" altLang="en-US" dirty="0" smtClean="0"/>
              <a:t>进程现场信息</a:t>
            </a:r>
            <a:endParaRPr lang="en-US" altLang="zh-CN" dirty="0" smtClean="0"/>
          </a:p>
          <a:p>
            <a:pPr marL="609600" marR="0" indent="-609600" algn="l" defTabSz="914400" rtl="0" eaLnBrk="0" fontAlgn="base" latinLnBrk="0" hangingPunct="0">
              <a:lnSpc>
                <a:spcPct val="100000"/>
              </a:lnSpc>
              <a:spcBef>
                <a:spcPct val="20000"/>
              </a:spcBef>
              <a:spcAft>
                <a:spcPct val="0"/>
              </a:spcAft>
              <a:buClrTx/>
              <a:buSzTx/>
              <a:buFontTx/>
              <a:buNone/>
            </a:pPr>
            <a:r>
              <a:rPr lang="zh-CN" altLang="en-US" dirty="0" smtClean="0"/>
              <a:t>进程控制信息</a:t>
            </a:r>
            <a:endParaRPr lang="en-US" altLang="zh-CN" dirty="0" smtClean="0"/>
          </a:p>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box(in)">
                                      <p:cBhvr>
                                        <p:cTn id="17" dur="500"/>
                                        <p:tgtEl>
                                          <p:spTgt spid="10">
                                            <p:txEl>
                                              <p:pRg st="0" end="0"/>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Effect transition="in" filter="box(in)">
                                      <p:cBhvr>
                                        <p:cTn id="20" dur="500"/>
                                        <p:tgtEl>
                                          <p:spTgt spid="10">
                                            <p:txEl>
                                              <p:pRg st="1" end="1"/>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box(in)">
                                      <p:cBhvr>
                                        <p:cTn id="23" dur="500"/>
                                        <p:tgtEl>
                                          <p:spTgt spid="10">
                                            <p:txEl>
                                              <p:pRg st="2" end="2"/>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box(in)">
                                      <p:cBhvr>
                                        <p:cTn id="26" dur="500"/>
                                        <p:tgtEl>
                                          <p:spTgt spid="1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Effect transition="in" filter="box(in)">
                                      <p:cBhvr>
                                        <p:cTn id="31" dur="500"/>
                                        <p:tgtEl>
                                          <p:spTgt spid="10">
                                            <p:txEl>
                                              <p:pRg st="4" end="4"/>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0">
                                            <p:txEl>
                                              <p:pRg st="5" end="5"/>
                                            </p:txEl>
                                          </p:spTgt>
                                        </p:tgtEl>
                                        <p:attrNameLst>
                                          <p:attrName>style.visibility</p:attrName>
                                        </p:attrNameLst>
                                      </p:cBhvr>
                                      <p:to>
                                        <p:strVal val="visible"/>
                                      </p:to>
                                    </p:set>
                                    <p:animEffect transition="in" filter="box(in)">
                                      <p:cBhvr>
                                        <p:cTn id="34" dur="500"/>
                                        <p:tgtEl>
                                          <p:spTgt spid="10">
                                            <p:txEl>
                                              <p:pRg st="5" end="5"/>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box(in)">
                                      <p:cBhvr>
                                        <p:cTn id="37" dur="500"/>
                                        <p:tgtEl>
                                          <p:spTgt spid="10">
                                            <p:txEl>
                                              <p:pRg st="6" end="6"/>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10">
                                            <p:txEl>
                                              <p:pRg st="7" end="7"/>
                                            </p:txEl>
                                          </p:spTgt>
                                        </p:tgtEl>
                                        <p:attrNameLst>
                                          <p:attrName>style.visibility</p:attrName>
                                        </p:attrNameLst>
                                      </p:cBhvr>
                                      <p:to>
                                        <p:strVal val="visible"/>
                                      </p:to>
                                    </p:set>
                                    <p:animEffect transition="in" filter="box(in)">
                                      <p:cBhvr>
                                        <p:cTn id="40" dur="500"/>
                                        <p:tgtEl>
                                          <p:spTgt spid="10">
                                            <p:txEl>
                                              <p:pRg st="7" end="7"/>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10">
                                            <p:txEl>
                                              <p:pRg st="8" end="8"/>
                                            </p:txEl>
                                          </p:spTgt>
                                        </p:tgtEl>
                                        <p:attrNameLst>
                                          <p:attrName>style.visibility</p:attrName>
                                        </p:attrNameLst>
                                      </p:cBhvr>
                                      <p:to>
                                        <p:strVal val="visible"/>
                                      </p:to>
                                    </p:set>
                                    <p:animEffect transition="in" filter="box(in)">
                                      <p:cBhvr>
                                        <p:cTn id="43" dur="500"/>
                                        <p:tgtEl>
                                          <p:spTgt spid="10">
                                            <p:txEl>
                                              <p:pRg st="8" end="8"/>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10">
                                            <p:txEl>
                                              <p:pRg st="9" end="9"/>
                                            </p:txEl>
                                          </p:spTgt>
                                        </p:tgtEl>
                                        <p:attrNameLst>
                                          <p:attrName>style.visibility</p:attrName>
                                        </p:attrNameLst>
                                      </p:cBhvr>
                                      <p:to>
                                        <p:strVal val="visible"/>
                                      </p:to>
                                    </p:set>
                                    <p:animEffect transition="in" filter="box(in)">
                                      <p:cBhvr>
                                        <p:cTn id="46"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395536" y="1412778"/>
            <a:ext cx="8280920" cy="2325370"/>
          </a:xfrm>
          <a:prstGeom prst="rect">
            <a:avLst/>
          </a:prstGeom>
        </p:spPr>
        <p:txBody>
          <a:bodyPr wrap="square">
            <a:spAutoFit/>
          </a:bodyPr>
          <a:lstStyle/>
          <a:p>
            <a:pPr marL="533400" indent="-533400">
              <a:lnSpc>
                <a:spcPct val="130000"/>
              </a:lnSpc>
              <a:spcBef>
                <a:spcPct val="30000"/>
              </a:spcBef>
              <a:defRPr/>
            </a:pPr>
            <a:r>
              <a:rPr lang="en-US" altLang="zh-CN" sz="2800" dirty="0" smtClean="0">
                <a:solidFill>
                  <a:srgbClr val="A50021"/>
                </a:solidFill>
                <a:effectLst>
                  <a:outerShdw blurRad="38100" dist="38100" dir="2700000" algn="tl">
                    <a:srgbClr val="C0C0C0"/>
                  </a:outerShdw>
                </a:effectLst>
                <a:latin typeface="Times New Roman" panose="02020603050405020304" pitchFamily="18" charset="0"/>
              </a:rPr>
              <a:t>2.  </a:t>
            </a:r>
            <a:r>
              <a:rPr lang="zh-CN" altLang="en-US" sz="2800" dirty="0" smtClean="0">
                <a:solidFill>
                  <a:srgbClr val="A50021"/>
                </a:solidFill>
                <a:effectLst>
                  <a:outerShdw blurRad="38100" dist="38100" dir="2700000" algn="tl">
                    <a:srgbClr val="C0C0C0"/>
                  </a:outerShdw>
                </a:effectLst>
                <a:latin typeface="Times New Roman" panose="02020603050405020304" pitchFamily="18" charset="0"/>
              </a:rPr>
              <a:t>破坏不可剥夺条件</a:t>
            </a:r>
            <a:endParaRPr lang="zh-CN" altLang="en-US" sz="2800" dirty="0">
              <a:solidFill>
                <a:srgbClr val="A50021"/>
              </a:solidFill>
              <a:effectLst>
                <a:outerShdw blurRad="38100" dist="38100" dir="2700000" algn="tl">
                  <a:srgbClr val="C0C0C0"/>
                </a:outerShdw>
              </a:effectLst>
              <a:latin typeface="Times New Roman" panose="02020603050405020304" pitchFamily="18" charset="0"/>
            </a:endParaRPr>
          </a:p>
          <a:p>
            <a:pPr marL="533400" indent="-533400">
              <a:lnSpc>
                <a:spcPct val="120000"/>
              </a:lnSpc>
              <a:buFont typeface="Wingdings" panose="05000000000000000000" pitchFamily="2" charset="2"/>
              <a:buChar char="l"/>
              <a:defRPr/>
            </a:pPr>
            <a:r>
              <a:rPr lang="zh-CN" altLang="en-US" dirty="0" smtClean="0">
                <a:latin typeface="Times New Roman" panose="02020603050405020304" pitchFamily="18" charset="0"/>
              </a:rPr>
              <a:t>思路</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进程申请资源</a:t>
            </a:r>
            <a:r>
              <a:rPr lang="en-US" altLang="zh-CN" dirty="0" smtClean="0">
                <a:latin typeface="Times New Roman" panose="02020603050405020304" pitchFamily="18" charset="0"/>
              </a:rPr>
              <a:t>r</a:t>
            </a:r>
            <a:r>
              <a:rPr lang="zh-CN" altLang="en-US" dirty="0" smtClean="0">
                <a:latin typeface="Times New Roman" panose="02020603050405020304" pitchFamily="18" charset="0"/>
              </a:rPr>
              <a:t>时，有则分配；若没有则需释放其所占有的全部资源后进入阻塞状态。</a:t>
            </a:r>
            <a:endParaRPr lang="en-US" altLang="zh-CN" dirty="0" smtClean="0">
              <a:latin typeface="Times New Roman" panose="02020603050405020304" pitchFamily="18" charset="0"/>
            </a:endParaRPr>
          </a:p>
          <a:p>
            <a:pPr marL="533400" indent="-533400">
              <a:lnSpc>
                <a:spcPct val="120000"/>
              </a:lnSpc>
              <a:buFont typeface="Wingdings" panose="05000000000000000000" pitchFamily="2" charset="2"/>
              <a:buChar char="l"/>
              <a:defRPr/>
            </a:pPr>
            <a:r>
              <a:rPr lang="zh-CN" altLang="en-US" dirty="0" smtClean="0">
                <a:latin typeface="Times New Roman" panose="02020603050405020304" pitchFamily="18" charset="0"/>
                <a:sym typeface="+mn-ea"/>
              </a:rPr>
              <a:t>思路</a:t>
            </a:r>
            <a:r>
              <a:rPr lang="en-US" altLang="zh-CN" dirty="0" smtClean="0">
                <a:latin typeface="Times New Roman" panose="02020603050405020304" pitchFamily="18" charset="0"/>
                <a:sym typeface="+mn-ea"/>
              </a:rPr>
              <a:t>2:</a:t>
            </a:r>
            <a:r>
              <a:rPr lang="zh-CN" altLang="en-US" dirty="0" smtClean="0">
                <a:latin typeface="Times New Roman" panose="02020603050405020304" pitchFamily="18" charset="0"/>
              </a:rPr>
              <a:t>进程申请资源</a:t>
            </a:r>
            <a:r>
              <a:rPr lang="en-US" altLang="zh-CN" dirty="0" smtClean="0">
                <a:latin typeface="Times New Roman" panose="02020603050405020304" pitchFamily="18" charset="0"/>
              </a:rPr>
              <a:t>r</a:t>
            </a:r>
            <a:r>
              <a:rPr lang="zh-CN" altLang="en-US" dirty="0" smtClean="0">
                <a:latin typeface="Times New Roman" panose="02020603050405020304" pitchFamily="18" charset="0"/>
              </a:rPr>
              <a:t>时，有则分配；若没有则进一步判断是否能从其他进程那里进行剥夺；若不能剥夺则进入阻塞状态。</a:t>
            </a:r>
            <a:r>
              <a:rPr lang="en-US" altLang="zh-CN" sz="2400" dirty="0" smtClean="0">
                <a:solidFill>
                  <a:srgbClr val="7030A0"/>
                </a:solidFill>
                <a:latin typeface="Times New Roman" panose="02020603050405020304" pitchFamily="18" charset="0"/>
              </a:rPr>
              <a:t>         </a:t>
            </a:r>
            <a:endParaRPr lang="zh-CN" altLang="en-US" sz="2400" dirty="0">
              <a:solidFill>
                <a:schemeClr val="tx1"/>
              </a:solidFill>
              <a:latin typeface="Times New Roman" panose="02020603050405020304" pitchFamily="18" charset="0"/>
              <a:sym typeface="Symbol" panose="05050102010706020507" pitchFamily="18" charset="2"/>
            </a:endParaRPr>
          </a:p>
        </p:txBody>
      </p:sp>
      <p:sp>
        <p:nvSpPr>
          <p:cNvPr id="7" name="Rectangle 2"/>
          <p:cNvSpPr>
            <a:spLocks noChangeArrowheads="1"/>
          </p:cNvSpPr>
          <p:nvPr/>
        </p:nvSpPr>
        <p:spPr bwMode="auto">
          <a:xfrm>
            <a:off x="395538" y="765175"/>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3.7.2 </a:t>
            </a:r>
            <a:r>
              <a:rPr lang="zh-CN" altLang="en-US" sz="3200" dirty="0" smtClean="0">
                <a:solidFill>
                  <a:srgbClr val="0000FF"/>
                </a:solidFill>
                <a:latin typeface="+mn-ea"/>
                <a:ea typeface="+mn-ea"/>
              </a:rPr>
              <a:t>预防死锁</a:t>
            </a:r>
            <a:endParaRPr lang="zh-CN" altLang="en-US" sz="3200" dirty="0">
              <a:solidFill>
                <a:srgbClr val="0000FF"/>
              </a:solidFill>
              <a:latin typeface="+mn-ea"/>
              <a:ea typeface="+mn-ea"/>
            </a:endParaRPr>
          </a:p>
        </p:txBody>
      </p:sp>
      <p:sp>
        <p:nvSpPr>
          <p:cNvPr id="8" name="Rectangle 2"/>
          <p:cNvSpPr>
            <a:spLocks noChangeArrowheads="1"/>
          </p:cNvSpPr>
          <p:nvPr/>
        </p:nvSpPr>
        <p:spPr bwMode="auto">
          <a:xfrm>
            <a:off x="2555875" y="73024"/>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Tree>
  </p:cSld>
  <p:clrMapOvr>
    <a:masterClrMapping/>
  </p:clrMapOvr>
  <p:transition>
    <p:fade/>
  </p:transition>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ChangeArrowheads="1"/>
          </p:cNvSpPr>
          <p:nvPr/>
        </p:nvSpPr>
        <p:spPr bwMode="auto">
          <a:xfrm>
            <a:off x="179388" y="404814"/>
            <a:ext cx="7560964" cy="1200329"/>
          </a:xfrm>
          <a:prstGeom prst="rect">
            <a:avLst/>
          </a:prstGeom>
          <a:noFill/>
          <a:ln w="9525">
            <a:noFill/>
            <a:miter lim="800000"/>
          </a:ln>
        </p:spPr>
        <p:txBody>
          <a:bodyPr wrap="square">
            <a:spAutoFit/>
          </a:bodyPr>
          <a:lstStyle/>
          <a:p>
            <a:pPr eaLnBrk="1" hangingPunct="1">
              <a:lnSpc>
                <a:spcPct val="150000"/>
              </a:lnSpc>
              <a:spcBef>
                <a:spcPct val="0"/>
              </a:spcBef>
              <a:buClrTx/>
            </a:pPr>
            <a:r>
              <a:rPr kumimoji="1" lang="en-US" altLang="zh-CN" sz="2800" dirty="0" smtClean="0">
                <a:solidFill>
                  <a:srgbClr val="C00000"/>
                </a:solidFill>
                <a:latin typeface="Arial" panose="020B0604020202020204" pitchFamily="34" charset="0"/>
              </a:rPr>
              <a:t>3.</a:t>
            </a:r>
            <a:r>
              <a:rPr kumimoji="1" lang="zh-CN" altLang="en-US" sz="2800" dirty="0" smtClean="0">
                <a:solidFill>
                  <a:srgbClr val="C00000"/>
                </a:solidFill>
                <a:latin typeface="Arial" panose="020B0604020202020204" pitchFamily="34" charset="0"/>
              </a:rPr>
              <a:t> 破坏循环等待条件：</a:t>
            </a:r>
            <a:endParaRPr kumimoji="1" lang="en-US" altLang="zh-CN" sz="2800" dirty="0">
              <a:solidFill>
                <a:srgbClr val="C00000"/>
              </a:solidFill>
              <a:latin typeface="Arial" panose="020B0604020202020204" pitchFamily="34" charset="0"/>
            </a:endParaRPr>
          </a:p>
          <a:p>
            <a:pPr eaLnBrk="1" hangingPunct="1">
              <a:lnSpc>
                <a:spcPct val="150000"/>
              </a:lnSpc>
              <a:spcBef>
                <a:spcPct val="0"/>
              </a:spcBef>
              <a:buClrTx/>
            </a:pPr>
            <a:r>
              <a:rPr kumimoji="1" lang="zh-CN" altLang="en-US" dirty="0">
                <a:solidFill>
                  <a:srgbClr val="0070C0"/>
                </a:solidFill>
                <a:latin typeface="Arial" panose="020B0604020202020204" pitchFamily="34" charset="0"/>
              </a:rPr>
              <a:t>    </a:t>
            </a:r>
            <a:r>
              <a:rPr kumimoji="1" lang="zh-CN" altLang="en-US" dirty="0" smtClean="0">
                <a:solidFill>
                  <a:srgbClr val="0070C0"/>
                </a:solidFill>
                <a:latin typeface="Arial" panose="020B0604020202020204" pitchFamily="34" charset="0"/>
              </a:rPr>
              <a:t> </a:t>
            </a:r>
            <a:r>
              <a:rPr kumimoji="1" lang="zh-CN" altLang="en-US" dirty="0" smtClean="0">
                <a:solidFill>
                  <a:srgbClr val="7030A0"/>
                </a:solidFill>
                <a:latin typeface="Arial" panose="020B0604020202020204" pitchFamily="34" charset="0"/>
              </a:rPr>
              <a:t>采用按序分配资源策略：</a:t>
            </a:r>
            <a:endParaRPr kumimoji="1" lang="zh-CN" altLang="en-US" dirty="0">
              <a:solidFill>
                <a:srgbClr val="7030A0"/>
              </a:solidFill>
              <a:latin typeface="Arial" panose="020B0604020202020204" pitchFamily="34" charset="0"/>
            </a:endParaRPr>
          </a:p>
        </p:txBody>
      </p:sp>
      <p:sp>
        <p:nvSpPr>
          <p:cNvPr id="203780" name="AutoShape 4">
            <a:hlinkClick r:id="" action="ppaction://hlinkshowjump?jump=nextslide" highlightClick="1"/>
          </p:cNvPr>
          <p:cNvSpPr>
            <a:spLocks noChangeArrowheads="1"/>
          </p:cNvSpPr>
          <p:nvPr/>
        </p:nvSpPr>
        <p:spPr bwMode="auto">
          <a:xfrm>
            <a:off x="2674199" y="3642912"/>
            <a:ext cx="184731" cy="400110"/>
          </a:xfrm>
          <a:prstGeom prst="actionButtonForwardNext">
            <a:avLst/>
          </a:prstGeom>
          <a:noFill/>
          <a:ln>
            <a:noFill/>
          </a:ln>
          <a:effectLst>
            <a:outerShdw dist="17961" dir="2700000" algn="ctr" rotWithShape="0">
              <a:schemeClr val="accent1">
                <a:gamma/>
                <a:shade val="60000"/>
                <a:invGamma/>
                <a:alpha val="50000"/>
              </a:schemeClr>
            </a:outerShdw>
          </a:effectLst>
        </p:spPr>
        <p:txBody>
          <a:bodyPr wrap="none" anchor="ctr">
            <a:spAutoFit/>
          </a:bodyPr>
          <a:lstStyle/>
          <a:p>
            <a:pPr>
              <a:defRPr/>
            </a:pPr>
            <a:endParaRPr lang="zh-CN" altLang="en-US"/>
          </a:p>
        </p:txBody>
      </p:sp>
      <p:sp>
        <p:nvSpPr>
          <p:cNvPr id="37895" name="Rectangle 6"/>
          <p:cNvSpPr>
            <a:spLocks noChangeArrowheads="1"/>
          </p:cNvSpPr>
          <p:nvPr/>
        </p:nvSpPr>
        <p:spPr bwMode="auto">
          <a:xfrm>
            <a:off x="586312" y="2709097"/>
            <a:ext cx="7082556" cy="2016049"/>
          </a:xfrm>
          <a:prstGeom prst="rect">
            <a:avLst/>
          </a:prstGeom>
          <a:gradFill rotWithShape="0">
            <a:gsLst>
              <a:gs pos="0">
                <a:srgbClr val="FFEECD"/>
              </a:gs>
              <a:gs pos="100000">
                <a:srgbClr val="CCFFCC"/>
              </a:gs>
            </a:gsLst>
            <a:lin ang="5400000" scaled="1"/>
          </a:gradFill>
          <a:ln w="9525">
            <a:miter lim="800000"/>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37896" name="Rectangle 7"/>
          <p:cNvSpPr>
            <a:spLocks noChangeArrowheads="1"/>
          </p:cNvSpPr>
          <p:nvPr/>
        </p:nvSpPr>
        <p:spPr bwMode="auto">
          <a:xfrm>
            <a:off x="991654" y="2741541"/>
            <a:ext cx="6748698" cy="278076"/>
          </a:xfrm>
          <a:prstGeom prst="rect">
            <a:avLst/>
          </a:prstGeom>
          <a:noFill/>
          <a:ln w="9525">
            <a:noFill/>
            <a:miter lim="800000"/>
          </a:ln>
        </p:spPr>
        <p:txBody>
          <a:bodyPr/>
          <a:lstStyle/>
          <a:p>
            <a:pPr marL="342900" indent="-342900">
              <a:buClrTx/>
            </a:pPr>
            <a:r>
              <a:rPr lang="zh-CN" altLang="en-US" dirty="0">
                <a:solidFill>
                  <a:srgbClr val="FF0000"/>
                </a:solidFill>
                <a:latin typeface="新宋体" panose="02010609030101010101" charset="-122"/>
              </a:rPr>
              <a:t>例如：</a:t>
            </a:r>
            <a:r>
              <a:rPr lang="en-US" altLang="zh-CN" dirty="0">
                <a:solidFill>
                  <a:srgbClr val="FF0000"/>
                </a:solidFill>
                <a:latin typeface="新宋体" panose="02010609030101010101" charset="-122"/>
              </a:rPr>
              <a:t>1</a:t>
            </a:r>
            <a:r>
              <a:rPr lang="zh-CN" altLang="en-US" dirty="0">
                <a:solidFill>
                  <a:srgbClr val="FF0000"/>
                </a:solidFill>
                <a:latin typeface="新宋体" panose="02010609030101010101" charset="-122"/>
              </a:rPr>
              <a:t>磁带机，</a:t>
            </a:r>
            <a:r>
              <a:rPr lang="en-US" altLang="zh-CN" dirty="0">
                <a:solidFill>
                  <a:srgbClr val="FF0000"/>
                </a:solidFill>
                <a:latin typeface="新宋体" panose="02010609030101010101" charset="-122"/>
              </a:rPr>
              <a:t>2</a:t>
            </a:r>
            <a:r>
              <a:rPr lang="zh-CN" altLang="en-US" dirty="0">
                <a:solidFill>
                  <a:srgbClr val="FF0000"/>
                </a:solidFill>
                <a:latin typeface="新宋体" panose="02010609030101010101" charset="-122"/>
              </a:rPr>
              <a:t>扫描仪，</a:t>
            </a:r>
            <a:r>
              <a:rPr lang="en-US" altLang="zh-CN" dirty="0">
                <a:solidFill>
                  <a:srgbClr val="FF0000"/>
                </a:solidFill>
                <a:latin typeface="新宋体" panose="02010609030101010101" charset="-122"/>
              </a:rPr>
              <a:t>3</a:t>
            </a:r>
            <a:r>
              <a:rPr lang="zh-CN" altLang="en-US" dirty="0">
                <a:solidFill>
                  <a:srgbClr val="FF0000"/>
                </a:solidFill>
                <a:latin typeface="新宋体" panose="02010609030101010101" charset="-122"/>
              </a:rPr>
              <a:t>打印机，</a:t>
            </a:r>
            <a:r>
              <a:rPr lang="en-US" altLang="zh-CN" dirty="0">
                <a:solidFill>
                  <a:srgbClr val="FF0000"/>
                </a:solidFill>
                <a:latin typeface="新宋体" panose="02010609030101010101" charset="-122"/>
              </a:rPr>
              <a:t>4</a:t>
            </a:r>
            <a:r>
              <a:rPr lang="zh-CN" altLang="en-US" dirty="0">
                <a:solidFill>
                  <a:srgbClr val="FF0000"/>
                </a:solidFill>
                <a:latin typeface="新宋体" panose="02010609030101010101" charset="-122"/>
              </a:rPr>
              <a:t>绘图仪，</a:t>
            </a:r>
            <a:r>
              <a:rPr lang="en-US" altLang="zh-CN" dirty="0">
                <a:solidFill>
                  <a:srgbClr val="FF0000"/>
                </a:solidFill>
              </a:rPr>
              <a:t>…</a:t>
            </a:r>
            <a:r>
              <a:rPr lang="zh-CN" altLang="en-US" dirty="0">
                <a:solidFill>
                  <a:srgbClr val="FF0000"/>
                </a:solidFill>
                <a:latin typeface="新宋体" panose="02010609030101010101" charset="-122"/>
              </a:rPr>
              <a:t>，</a:t>
            </a:r>
            <a:endParaRPr lang="en-US" altLang="zh-CN" dirty="0">
              <a:solidFill>
                <a:srgbClr val="FF0000"/>
              </a:solidFill>
              <a:latin typeface="新宋体" panose="02010609030101010101" charset="-122"/>
            </a:endParaRPr>
          </a:p>
        </p:txBody>
      </p:sp>
      <p:sp>
        <p:nvSpPr>
          <p:cNvPr id="37897" name="Rectangle 8"/>
          <p:cNvSpPr>
            <a:spLocks noChangeArrowheads="1"/>
          </p:cNvSpPr>
          <p:nvPr/>
        </p:nvSpPr>
        <p:spPr bwMode="auto">
          <a:xfrm>
            <a:off x="1134736" y="3228173"/>
            <a:ext cx="1539808" cy="1281123"/>
          </a:xfrm>
          <a:prstGeom prst="rect">
            <a:avLst/>
          </a:prstGeom>
          <a:noFill/>
          <a:ln w="9525">
            <a:solidFill>
              <a:srgbClr val="0000CC"/>
            </a:solidFill>
            <a:miter lim="800000"/>
          </a:ln>
        </p:spPr>
        <p:txBody>
          <a:bodyPr lIns="12700" tIns="12700" rIns="12700" bIns="12700"/>
          <a:lstStyle/>
          <a:p>
            <a:pPr algn="ctr" eaLnBrk="1" hangingPunct="1">
              <a:spcBef>
                <a:spcPct val="0"/>
              </a:spcBef>
              <a:buClrTx/>
            </a:pPr>
            <a:r>
              <a:rPr kumimoji="1" lang="en-US" altLang="zh-CN" dirty="0">
                <a:solidFill>
                  <a:schemeClr val="tx1"/>
                </a:solidFill>
                <a:latin typeface="Times New Roman" panose="02020603050405020304" pitchFamily="18" charset="0"/>
                <a:ea typeface="新宋体" panose="02010609030101010101" charset="-122"/>
              </a:rPr>
              <a:t>P1</a:t>
            </a:r>
            <a:r>
              <a:rPr kumimoji="1" lang="zh-CN" altLang="en-US" dirty="0">
                <a:solidFill>
                  <a:schemeClr val="tx1"/>
                </a:solidFill>
                <a:latin typeface="Times New Roman" panose="02020603050405020304" pitchFamily="18" charset="0"/>
                <a:ea typeface="新宋体" panose="02010609030101010101" charset="-122"/>
              </a:rPr>
              <a:t>：</a:t>
            </a:r>
            <a:endParaRPr kumimoji="1" lang="zh-CN" altLang="en-US" dirty="0">
              <a:solidFill>
                <a:schemeClr val="tx1"/>
              </a:solidFill>
              <a:latin typeface="Times New Roman" panose="02020603050405020304" pitchFamily="18" charset="0"/>
              <a:ea typeface="新宋体" panose="02010609030101010101" charset="-122"/>
            </a:endParaRPr>
          </a:p>
          <a:p>
            <a:pPr algn="ctr" eaLnBrk="1" hangingPunct="1">
              <a:spcBef>
                <a:spcPct val="0"/>
              </a:spcBef>
              <a:buClrTx/>
            </a:pPr>
            <a:r>
              <a:rPr kumimoji="1" lang="zh-CN" altLang="en-US" dirty="0">
                <a:solidFill>
                  <a:schemeClr val="tx1"/>
                </a:solidFill>
                <a:latin typeface="Times New Roman" panose="02020603050405020304" pitchFamily="18" charset="0"/>
                <a:ea typeface="新宋体" panose="02010609030101010101" charset="-122"/>
              </a:rPr>
              <a:t>申请</a:t>
            </a:r>
            <a:r>
              <a:rPr kumimoji="1" lang="en-US" altLang="zh-CN" dirty="0">
                <a:solidFill>
                  <a:schemeClr val="tx1"/>
                </a:solidFill>
                <a:latin typeface="Times New Roman" panose="02020603050405020304" pitchFamily="18" charset="0"/>
                <a:ea typeface="新宋体" panose="02010609030101010101" charset="-122"/>
              </a:rPr>
              <a:t>2</a:t>
            </a:r>
            <a:endParaRPr kumimoji="1" lang="en-US" altLang="zh-CN" dirty="0">
              <a:solidFill>
                <a:schemeClr val="tx1"/>
              </a:solidFill>
              <a:latin typeface="Times New Roman" panose="02020603050405020304" pitchFamily="18" charset="0"/>
              <a:ea typeface="新宋体" panose="02010609030101010101" charset="-122"/>
            </a:endParaRPr>
          </a:p>
          <a:p>
            <a:pPr algn="ctr" eaLnBrk="1" hangingPunct="1">
              <a:spcBef>
                <a:spcPct val="0"/>
              </a:spcBef>
              <a:buClrTx/>
            </a:pPr>
            <a:r>
              <a:rPr kumimoji="1" lang="zh-CN" altLang="en-US" dirty="0">
                <a:solidFill>
                  <a:schemeClr val="tx1"/>
                </a:solidFill>
                <a:latin typeface="Times New Roman" panose="02020603050405020304" pitchFamily="18" charset="0"/>
                <a:ea typeface="新宋体" panose="02010609030101010101" charset="-122"/>
              </a:rPr>
              <a:t>申请</a:t>
            </a:r>
            <a:r>
              <a:rPr kumimoji="1" lang="en-US" altLang="zh-CN" dirty="0">
                <a:solidFill>
                  <a:schemeClr val="tx1"/>
                </a:solidFill>
                <a:latin typeface="Times New Roman" panose="02020603050405020304" pitchFamily="18" charset="0"/>
                <a:ea typeface="新宋体" panose="02010609030101010101" charset="-122"/>
              </a:rPr>
              <a:t>4</a:t>
            </a:r>
            <a:endParaRPr kumimoji="1" lang="en-US" altLang="zh-CN" dirty="0">
              <a:solidFill>
                <a:schemeClr val="tx1"/>
              </a:solidFill>
              <a:latin typeface="Times New Roman" panose="02020603050405020304" pitchFamily="18" charset="0"/>
              <a:ea typeface="新宋体" panose="02010609030101010101" charset="-122"/>
            </a:endParaRPr>
          </a:p>
          <a:p>
            <a:pPr algn="ctr" eaLnBrk="1" hangingPunct="1">
              <a:spcBef>
                <a:spcPct val="0"/>
              </a:spcBef>
              <a:buClrTx/>
            </a:pPr>
            <a:r>
              <a:rPr kumimoji="1" lang="en-US" altLang="zh-CN" dirty="0">
                <a:solidFill>
                  <a:schemeClr val="tx1"/>
                </a:solidFill>
                <a:latin typeface="Times New Roman" panose="02020603050405020304" pitchFamily="18" charset="0"/>
                <a:ea typeface="新宋体" panose="02010609030101010101" charset="-122"/>
              </a:rPr>
              <a:t>…</a:t>
            </a:r>
            <a:endParaRPr kumimoji="1" lang="en-US" altLang="zh-CN" dirty="0">
              <a:solidFill>
                <a:schemeClr val="tx1"/>
              </a:solidFill>
              <a:latin typeface="Times New Roman" panose="02020603050405020304" pitchFamily="18" charset="0"/>
            </a:endParaRPr>
          </a:p>
        </p:txBody>
      </p:sp>
      <p:sp>
        <p:nvSpPr>
          <p:cNvPr id="37898" name="Rectangle 9"/>
          <p:cNvSpPr>
            <a:spLocks noChangeArrowheads="1"/>
          </p:cNvSpPr>
          <p:nvPr/>
        </p:nvSpPr>
        <p:spPr bwMode="auto">
          <a:xfrm>
            <a:off x="3209424" y="3228173"/>
            <a:ext cx="1337328" cy="1281123"/>
          </a:xfrm>
          <a:prstGeom prst="rect">
            <a:avLst/>
          </a:prstGeom>
          <a:noFill/>
          <a:ln w="9525">
            <a:solidFill>
              <a:srgbClr val="0000CC"/>
            </a:solidFill>
            <a:miter lim="800000"/>
          </a:ln>
        </p:spPr>
        <p:txBody>
          <a:bodyPr lIns="12700" tIns="12700" rIns="12700" bIns="12700"/>
          <a:lstStyle/>
          <a:p>
            <a:pPr algn="ctr" eaLnBrk="1" hangingPunct="1">
              <a:spcBef>
                <a:spcPct val="0"/>
              </a:spcBef>
              <a:buClrTx/>
            </a:pPr>
            <a:r>
              <a:rPr kumimoji="1" lang="en-US" altLang="zh-CN" dirty="0">
                <a:solidFill>
                  <a:schemeClr val="tx1"/>
                </a:solidFill>
                <a:latin typeface="Times New Roman" panose="02020603050405020304" pitchFamily="18" charset="0"/>
                <a:ea typeface="新宋体" panose="02010609030101010101" charset="-122"/>
              </a:rPr>
              <a:t>P2</a:t>
            </a:r>
            <a:r>
              <a:rPr kumimoji="1" lang="zh-CN" altLang="en-US" dirty="0">
                <a:solidFill>
                  <a:schemeClr val="tx1"/>
                </a:solidFill>
                <a:latin typeface="Times New Roman" panose="02020603050405020304" pitchFamily="18" charset="0"/>
                <a:ea typeface="新宋体" panose="02010609030101010101" charset="-122"/>
              </a:rPr>
              <a:t>：</a:t>
            </a:r>
            <a:endParaRPr kumimoji="1" lang="zh-CN" altLang="en-US" dirty="0">
              <a:solidFill>
                <a:schemeClr val="tx1"/>
              </a:solidFill>
              <a:latin typeface="Times New Roman" panose="02020603050405020304" pitchFamily="18" charset="0"/>
              <a:ea typeface="新宋体" panose="02010609030101010101" charset="-122"/>
            </a:endParaRPr>
          </a:p>
          <a:p>
            <a:pPr algn="ctr" eaLnBrk="1" hangingPunct="1">
              <a:spcBef>
                <a:spcPct val="0"/>
              </a:spcBef>
              <a:buClrTx/>
            </a:pPr>
            <a:r>
              <a:rPr kumimoji="1" lang="zh-CN" altLang="en-US" dirty="0">
                <a:solidFill>
                  <a:schemeClr val="tx1"/>
                </a:solidFill>
                <a:latin typeface="Times New Roman" panose="02020603050405020304" pitchFamily="18" charset="0"/>
                <a:ea typeface="新宋体" panose="02010609030101010101" charset="-122"/>
              </a:rPr>
              <a:t>申请</a:t>
            </a:r>
            <a:r>
              <a:rPr kumimoji="1" lang="en-US" altLang="zh-CN" dirty="0">
                <a:solidFill>
                  <a:schemeClr val="tx1"/>
                </a:solidFill>
                <a:latin typeface="Times New Roman" panose="02020603050405020304" pitchFamily="18" charset="0"/>
                <a:ea typeface="新宋体" panose="02010609030101010101" charset="-122"/>
              </a:rPr>
              <a:t>2</a:t>
            </a:r>
            <a:endParaRPr kumimoji="1" lang="en-US" altLang="zh-CN" dirty="0">
              <a:solidFill>
                <a:schemeClr val="tx1"/>
              </a:solidFill>
              <a:latin typeface="Times New Roman" panose="02020603050405020304" pitchFamily="18" charset="0"/>
              <a:ea typeface="新宋体" panose="02010609030101010101" charset="-122"/>
            </a:endParaRPr>
          </a:p>
          <a:p>
            <a:pPr algn="ctr" eaLnBrk="1" hangingPunct="1">
              <a:spcBef>
                <a:spcPct val="0"/>
              </a:spcBef>
              <a:buClrTx/>
            </a:pPr>
            <a:r>
              <a:rPr kumimoji="1" lang="zh-CN" altLang="en-US" dirty="0">
                <a:solidFill>
                  <a:schemeClr val="tx1"/>
                </a:solidFill>
                <a:latin typeface="Times New Roman" panose="02020603050405020304" pitchFamily="18" charset="0"/>
                <a:ea typeface="新宋体" panose="02010609030101010101" charset="-122"/>
              </a:rPr>
              <a:t>申请</a:t>
            </a:r>
            <a:r>
              <a:rPr kumimoji="1" lang="en-US" altLang="zh-CN" dirty="0">
                <a:solidFill>
                  <a:schemeClr val="tx1"/>
                </a:solidFill>
                <a:latin typeface="Times New Roman" panose="02020603050405020304" pitchFamily="18" charset="0"/>
                <a:ea typeface="新宋体" panose="02010609030101010101" charset="-122"/>
              </a:rPr>
              <a:t>4</a:t>
            </a:r>
            <a:endParaRPr kumimoji="1" lang="en-US" altLang="zh-CN" dirty="0">
              <a:solidFill>
                <a:schemeClr val="tx1"/>
              </a:solidFill>
              <a:latin typeface="Times New Roman" panose="02020603050405020304" pitchFamily="18" charset="0"/>
              <a:ea typeface="新宋体" panose="02010609030101010101" charset="-122"/>
            </a:endParaRPr>
          </a:p>
          <a:p>
            <a:pPr algn="ctr" eaLnBrk="1" hangingPunct="1">
              <a:spcBef>
                <a:spcPct val="0"/>
              </a:spcBef>
              <a:buClrTx/>
            </a:pPr>
            <a:r>
              <a:rPr kumimoji="1" lang="en-US" altLang="zh-CN" dirty="0">
                <a:solidFill>
                  <a:schemeClr val="tx1"/>
                </a:solidFill>
                <a:latin typeface="Times New Roman" panose="02020603050405020304" pitchFamily="18" charset="0"/>
                <a:ea typeface="新宋体" panose="02010609030101010101" charset="-122"/>
              </a:rPr>
              <a:t>…</a:t>
            </a:r>
            <a:endParaRPr kumimoji="1" lang="en-US" altLang="zh-CN" dirty="0">
              <a:solidFill>
                <a:schemeClr val="tx1"/>
              </a:solidFill>
              <a:latin typeface="Times New Roman" panose="02020603050405020304" pitchFamily="18" charset="0"/>
              <a:ea typeface="新宋体" panose="02010609030101010101" charset="-122"/>
            </a:endParaRPr>
          </a:p>
        </p:txBody>
      </p:sp>
      <p:sp>
        <p:nvSpPr>
          <p:cNvPr id="37899" name="Rectangle 10"/>
          <p:cNvSpPr>
            <a:spLocks noChangeArrowheads="1"/>
          </p:cNvSpPr>
          <p:nvPr/>
        </p:nvSpPr>
        <p:spPr bwMode="auto">
          <a:xfrm>
            <a:off x="4618762" y="3228173"/>
            <a:ext cx="2285575" cy="417027"/>
          </a:xfrm>
          <a:prstGeom prst="rect">
            <a:avLst/>
          </a:prstGeom>
          <a:noFill/>
          <a:ln w="9525">
            <a:solidFill>
              <a:srgbClr val="0000CC"/>
            </a:solidFill>
            <a:miter lim="800000"/>
          </a:ln>
        </p:spPr>
        <p:txBody>
          <a:bodyPr lIns="12700" tIns="12700" rIns="12700" bIns="12700"/>
          <a:lstStyle/>
          <a:p>
            <a:pPr algn="ctr" eaLnBrk="1" hangingPunct="1">
              <a:spcBef>
                <a:spcPct val="0"/>
              </a:spcBef>
              <a:buClrTx/>
            </a:pPr>
            <a:r>
              <a:rPr kumimoji="1" lang="en-US" altLang="zh-CN" dirty="0">
                <a:solidFill>
                  <a:schemeClr val="tx1"/>
                </a:solidFill>
                <a:latin typeface="Times New Roman" panose="02020603050405020304" pitchFamily="18" charset="0"/>
              </a:rPr>
              <a:t>P3  ……  P10</a:t>
            </a:r>
            <a:endParaRPr kumimoji="1" lang="en-US" altLang="zh-CN" dirty="0">
              <a:solidFill>
                <a:schemeClr val="tx1"/>
              </a:solidFill>
              <a:latin typeface="Times New Roman" panose="02020603050405020304" pitchFamily="18" charset="0"/>
            </a:endParaRPr>
          </a:p>
        </p:txBody>
      </p:sp>
      <p:sp>
        <p:nvSpPr>
          <p:cNvPr id="12" name="Rectangle 3"/>
          <p:cNvSpPr>
            <a:spLocks noChangeArrowheads="1"/>
          </p:cNvSpPr>
          <p:nvPr/>
        </p:nvSpPr>
        <p:spPr bwMode="auto">
          <a:xfrm>
            <a:off x="142877" y="4869161"/>
            <a:ext cx="8749605" cy="1717393"/>
          </a:xfrm>
          <a:prstGeom prst="rect">
            <a:avLst/>
          </a:prstGeom>
          <a:noFill/>
          <a:ln w="9525">
            <a:noFill/>
            <a:miter lim="800000"/>
          </a:ln>
        </p:spPr>
        <p:txBody>
          <a:bodyPr wrap="square">
            <a:spAutoFit/>
          </a:bodyPr>
          <a:lstStyle/>
          <a:p>
            <a:pPr eaLnBrk="1" hangingPunct="1">
              <a:lnSpc>
                <a:spcPct val="120000"/>
              </a:lnSpc>
              <a:spcBef>
                <a:spcPct val="0"/>
              </a:spcBef>
              <a:buClrTx/>
            </a:pPr>
            <a:r>
              <a:rPr kumimoji="1" lang="zh-CN" altLang="en-US" sz="2400" dirty="0">
                <a:solidFill>
                  <a:srgbClr val="FF0000"/>
                </a:solidFill>
                <a:latin typeface="Arial" panose="020B0604020202020204" pitchFamily="34" charset="0"/>
              </a:rPr>
              <a:t>优点：</a:t>
            </a:r>
            <a:r>
              <a:rPr kumimoji="1" lang="zh-CN" altLang="en-US" sz="2000" dirty="0">
                <a:solidFill>
                  <a:schemeClr val="tx1"/>
                </a:solidFill>
                <a:latin typeface="Arial" panose="020B0604020202020204" pitchFamily="34" charset="0"/>
              </a:rPr>
              <a:t>较之前面两种</a:t>
            </a:r>
            <a:r>
              <a:rPr kumimoji="1" lang="zh-CN" altLang="en-US" sz="2000" dirty="0" smtClean="0">
                <a:solidFill>
                  <a:schemeClr val="tx1"/>
                </a:solidFill>
                <a:latin typeface="Arial" panose="020B0604020202020204" pitchFamily="34" charset="0"/>
              </a:rPr>
              <a:t>方法提高了资源利用率和系统吞吐量。</a:t>
            </a:r>
            <a:endParaRPr kumimoji="1" lang="zh-CN" altLang="en-US" sz="2000" dirty="0">
              <a:solidFill>
                <a:schemeClr val="tx1"/>
              </a:solidFill>
              <a:latin typeface="Arial" panose="020B0604020202020204" pitchFamily="34" charset="0"/>
            </a:endParaRPr>
          </a:p>
          <a:p>
            <a:pPr eaLnBrk="1" hangingPunct="1">
              <a:lnSpc>
                <a:spcPct val="120000"/>
              </a:lnSpc>
              <a:spcBef>
                <a:spcPct val="0"/>
              </a:spcBef>
              <a:buClrTx/>
            </a:pPr>
            <a:r>
              <a:rPr kumimoji="1" lang="zh-CN" altLang="en-US" sz="2400" dirty="0">
                <a:solidFill>
                  <a:srgbClr val="FF0000"/>
                </a:solidFill>
                <a:latin typeface="Arial" panose="020B0604020202020204" pitchFamily="34" charset="0"/>
              </a:rPr>
              <a:t>缺点：</a:t>
            </a:r>
            <a:r>
              <a:rPr kumimoji="1" lang="en-US" altLang="zh-CN" sz="2000" dirty="0">
                <a:solidFill>
                  <a:schemeClr val="tx1"/>
                </a:solidFill>
                <a:latin typeface="Arial" panose="020B0604020202020204" pitchFamily="34" charset="0"/>
              </a:rPr>
              <a:t>(1</a:t>
            </a:r>
            <a:r>
              <a:rPr kumimoji="1" lang="en-US" altLang="zh-CN" sz="2000" dirty="0" smtClean="0">
                <a:solidFill>
                  <a:schemeClr val="tx1"/>
                </a:solidFill>
                <a:latin typeface="Arial" panose="020B0604020202020204" pitchFamily="34" charset="0"/>
              </a:rPr>
              <a:t>) </a:t>
            </a:r>
            <a:r>
              <a:rPr kumimoji="1" lang="zh-CN" altLang="en-US" sz="2000" dirty="0" smtClean="0">
                <a:solidFill>
                  <a:schemeClr val="tx1"/>
                </a:solidFill>
                <a:latin typeface="Arial" panose="020B0604020202020204" pitchFamily="34" charset="0"/>
              </a:rPr>
              <a:t>降低了添加新设备的灵活性；</a:t>
            </a:r>
            <a:endParaRPr kumimoji="1" lang="zh-CN" altLang="en-US" sz="2000" dirty="0">
              <a:solidFill>
                <a:schemeClr val="tx1"/>
              </a:solidFill>
              <a:latin typeface="Arial" panose="020B0604020202020204" pitchFamily="34" charset="0"/>
            </a:endParaRPr>
          </a:p>
          <a:p>
            <a:pPr eaLnBrk="1" hangingPunct="1">
              <a:lnSpc>
                <a:spcPct val="120000"/>
              </a:lnSpc>
              <a:spcBef>
                <a:spcPct val="0"/>
              </a:spcBef>
              <a:buClrTx/>
            </a:pPr>
            <a:r>
              <a:rPr kumimoji="1" lang="en-US" altLang="zh-CN" sz="2000" dirty="0">
                <a:solidFill>
                  <a:schemeClr val="tx1"/>
                </a:solidFill>
                <a:latin typeface="Arial" panose="020B0604020202020204" pitchFamily="34" charset="0"/>
              </a:rPr>
              <a:t>            </a:t>
            </a:r>
            <a:r>
              <a:rPr kumimoji="1" lang="en-US" altLang="zh-CN" sz="2000" dirty="0" smtClean="0">
                <a:solidFill>
                  <a:schemeClr val="tx1"/>
                </a:solidFill>
                <a:latin typeface="Arial" panose="020B0604020202020204" pitchFamily="34" charset="0"/>
              </a:rPr>
              <a:t>  </a:t>
            </a:r>
            <a:r>
              <a:rPr kumimoji="1" lang="en-US" altLang="zh-CN" sz="2000" dirty="0">
                <a:solidFill>
                  <a:schemeClr val="tx1"/>
                </a:solidFill>
                <a:latin typeface="Arial" panose="020B0604020202020204" pitchFamily="34" charset="0"/>
              </a:rPr>
              <a:t>(</a:t>
            </a:r>
            <a:r>
              <a:rPr kumimoji="1" lang="en-US" altLang="zh-CN" sz="2000" dirty="0" smtClean="0">
                <a:solidFill>
                  <a:schemeClr val="tx1"/>
                </a:solidFill>
                <a:latin typeface="Arial" panose="020B0604020202020204" pitchFamily="34" charset="0"/>
              </a:rPr>
              <a:t>2)</a:t>
            </a:r>
            <a:r>
              <a:rPr kumimoji="1" lang="zh-CN" altLang="en-US" sz="2000" dirty="0" smtClean="0">
                <a:solidFill>
                  <a:schemeClr val="tx1"/>
                </a:solidFill>
                <a:latin typeface="Arial" panose="020B0604020202020204" pitchFamily="34" charset="0"/>
              </a:rPr>
              <a:t> 作业使用资源</a:t>
            </a:r>
            <a:r>
              <a:rPr kumimoji="1" lang="zh-CN" altLang="en-US" dirty="0" smtClean="0">
                <a:latin typeface="Arial" panose="020B0604020202020204" pitchFamily="34" charset="0"/>
              </a:rPr>
              <a:t>的</a:t>
            </a:r>
            <a:r>
              <a:rPr kumimoji="1" lang="zh-CN" altLang="en-US" sz="2000" dirty="0" smtClean="0">
                <a:solidFill>
                  <a:schemeClr val="tx1"/>
                </a:solidFill>
                <a:latin typeface="Arial" panose="020B0604020202020204" pitchFamily="34" charset="0"/>
              </a:rPr>
              <a:t>顺序</a:t>
            </a:r>
            <a:r>
              <a:rPr kumimoji="1" lang="zh-CN" altLang="en-US" sz="2000" dirty="0">
                <a:solidFill>
                  <a:schemeClr val="tx1"/>
                </a:solidFill>
                <a:latin typeface="Arial" panose="020B0604020202020204" pitchFamily="34" charset="0"/>
              </a:rPr>
              <a:t>与系统规定</a:t>
            </a:r>
            <a:r>
              <a:rPr kumimoji="1" lang="zh-CN" altLang="en-US" sz="2000" dirty="0" smtClean="0">
                <a:solidFill>
                  <a:schemeClr val="tx1"/>
                </a:solidFill>
                <a:latin typeface="Arial" panose="020B0604020202020204" pitchFamily="34" charset="0"/>
              </a:rPr>
              <a:t>的申请顺序不同时，会降低资</a:t>
            </a:r>
            <a:endParaRPr kumimoji="1" lang="en-US" altLang="zh-CN" sz="2000" dirty="0" smtClean="0">
              <a:solidFill>
                <a:schemeClr val="tx1"/>
              </a:solidFill>
              <a:latin typeface="Arial" panose="020B0604020202020204" pitchFamily="34" charset="0"/>
            </a:endParaRPr>
          </a:p>
          <a:p>
            <a:pPr eaLnBrk="1" hangingPunct="1">
              <a:lnSpc>
                <a:spcPct val="120000"/>
              </a:lnSpc>
              <a:spcBef>
                <a:spcPct val="0"/>
              </a:spcBef>
              <a:buClrTx/>
            </a:pPr>
            <a:r>
              <a:rPr kumimoji="1" lang="en-US" altLang="zh-CN" dirty="0" smtClean="0">
                <a:latin typeface="Arial" panose="020B0604020202020204" pitchFamily="34" charset="0"/>
              </a:rPr>
              <a:t>                   </a:t>
            </a:r>
            <a:r>
              <a:rPr kumimoji="1" lang="zh-CN" altLang="en-US" sz="2000" dirty="0" smtClean="0">
                <a:solidFill>
                  <a:schemeClr val="tx1"/>
                </a:solidFill>
                <a:latin typeface="Arial" panose="020B0604020202020204" pitchFamily="34" charset="0"/>
              </a:rPr>
              <a:t>源的利用率</a:t>
            </a:r>
            <a:endParaRPr kumimoji="1" lang="zh-CN" altLang="en-US" sz="2000" dirty="0">
              <a:solidFill>
                <a:schemeClr val="tx1"/>
              </a:solidFill>
              <a:latin typeface="Arial" panose="020B0604020202020204" pitchFamily="34" charset="0"/>
            </a:endParaRPr>
          </a:p>
        </p:txBody>
      </p:sp>
      <p:sp>
        <p:nvSpPr>
          <p:cNvPr id="14" name="Rectangle 2"/>
          <p:cNvSpPr>
            <a:spLocks noChangeArrowheads="1"/>
          </p:cNvSpPr>
          <p:nvPr/>
        </p:nvSpPr>
        <p:spPr bwMode="auto">
          <a:xfrm>
            <a:off x="3779912" y="-27011"/>
            <a:ext cx="3672408"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3.7.2 </a:t>
            </a:r>
            <a:r>
              <a:rPr lang="zh-CN" altLang="en-US" sz="3200" dirty="0" smtClean="0">
                <a:solidFill>
                  <a:srgbClr val="0000FF"/>
                </a:solidFill>
                <a:latin typeface="+mn-ea"/>
                <a:ea typeface="+mn-ea"/>
              </a:rPr>
              <a:t>预防死锁</a:t>
            </a:r>
            <a:endParaRPr lang="zh-CN" altLang="en-US" sz="3200" dirty="0">
              <a:solidFill>
                <a:srgbClr val="0000FF"/>
              </a:solidFill>
              <a:latin typeface="+mn-ea"/>
              <a:ea typeface="+mn-ea"/>
            </a:endParaRPr>
          </a:p>
        </p:txBody>
      </p:sp>
      <p:sp>
        <p:nvSpPr>
          <p:cNvPr id="15" name="矩形 14"/>
          <p:cNvSpPr/>
          <p:nvPr/>
        </p:nvSpPr>
        <p:spPr>
          <a:xfrm>
            <a:off x="539552" y="1556792"/>
            <a:ext cx="7560840" cy="892552"/>
          </a:xfrm>
          <a:prstGeom prst="rect">
            <a:avLst/>
          </a:prstGeom>
        </p:spPr>
        <p:txBody>
          <a:bodyPr wrap="square">
            <a:spAutoFit/>
          </a:bodyPr>
          <a:lstStyle/>
          <a:p>
            <a:pPr eaLnBrk="1" hangingPunct="1">
              <a:lnSpc>
                <a:spcPct val="130000"/>
              </a:lnSpc>
              <a:spcBef>
                <a:spcPct val="0"/>
              </a:spcBef>
              <a:buClrTx/>
              <a:buFont typeface="Wingdings" panose="05000000000000000000" pitchFamily="2" charset="2"/>
              <a:buChar char="l"/>
            </a:pPr>
            <a:r>
              <a:rPr kumimoji="1" lang="zh-CN" altLang="en-US" dirty="0" smtClean="0">
                <a:latin typeface="Arial" panose="020B0604020202020204" pitchFamily="34" charset="0"/>
              </a:rPr>
              <a:t>将所有的系统资源按类型进行线性排队，并赋予不同的序号；</a:t>
            </a:r>
            <a:endParaRPr lang="en-US" altLang="zh-CN" dirty="0" smtClean="0">
              <a:solidFill>
                <a:srgbClr val="FF0000"/>
              </a:solidFill>
              <a:latin typeface="Arial" panose="020B0604020202020204" pitchFamily="34" charset="0"/>
            </a:endParaRPr>
          </a:p>
          <a:p>
            <a:pPr eaLnBrk="1" hangingPunct="1">
              <a:lnSpc>
                <a:spcPct val="130000"/>
              </a:lnSpc>
              <a:spcBef>
                <a:spcPct val="0"/>
              </a:spcBef>
              <a:buClrTx/>
              <a:buFont typeface="Wingdings" panose="05000000000000000000" pitchFamily="2" charset="2"/>
              <a:buChar char="l"/>
            </a:pPr>
            <a:r>
              <a:rPr kumimoji="1" lang="zh-CN" altLang="en-US" dirty="0" smtClean="0">
                <a:latin typeface="Arial" panose="020B0604020202020204" pitchFamily="34" charset="0"/>
              </a:rPr>
              <a:t>所有进程对资源的请求应严格按资源序号递增顺序提出。</a:t>
            </a:r>
            <a:endParaRPr kumimoji="1" lang="zh-CN" altLang="en-US"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ox(in)">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895"/>
                                        </p:tgtEl>
                                        <p:attrNameLst>
                                          <p:attrName>style.visibility</p:attrName>
                                        </p:attrNameLst>
                                      </p:cBhvr>
                                      <p:to>
                                        <p:strVal val="visible"/>
                                      </p:to>
                                    </p:set>
                                    <p:animEffect transition="in" filter="box(in)">
                                      <p:cBhvr>
                                        <p:cTn id="12" dur="500"/>
                                        <p:tgtEl>
                                          <p:spTgt spid="3789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7896"/>
                                        </p:tgtEl>
                                        <p:attrNameLst>
                                          <p:attrName>style.visibility</p:attrName>
                                        </p:attrNameLst>
                                      </p:cBhvr>
                                      <p:to>
                                        <p:strVal val="visible"/>
                                      </p:to>
                                    </p:set>
                                    <p:animEffect transition="in" filter="box(in)">
                                      <p:cBhvr>
                                        <p:cTn id="15" dur="500"/>
                                        <p:tgtEl>
                                          <p:spTgt spid="37896"/>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5">
                                            <p:txEl>
                                              <p:pRg st="1" end="1"/>
                                            </p:txEl>
                                          </p:spTgt>
                                        </p:tgtEl>
                                        <p:attrNameLst>
                                          <p:attrName>style.visibility</p:attrName>
                                        </p:attrNameLst>
                                      </p:cBhvr>
                                      <p:to>
                                        <p:strVal val="visible"/>
                                      </p:to>
                                    </p:set>
                                    <p:animEffect transition="in" filter="box(in)">
                                      <p:cBhvr>
                                        <p:cTn id="20" dur="500"/>
                                        <p:tgtEl>
                                          <p:spTgt spid="1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7897"/>
                                        </p:tgtEl>
                                        <p:attrNameLst>
                                          <p:attrName>style.visibility</p:attrName>
                                        </p:attrNameLst>
                                      </p:cBhvr>
                                      <p:to>
                                        <p:strVal val="visible"/>
                                      </p:to>
                                    </p:set>
                                    <p:animEffect transition="in" filter="box(in)">
                                      <p:cBhvr>
                                        <p:cTn id="25" dur="500"/>
                                        <p:tgtEl>
                                          <p:spTgt spid="37897"/>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7898"/>
                                        </p:tgtEl>
                                        <p:attrNameLst>
                                          <p:attrName>style.visibility</p:attrName>
                                        </p:attrNameLst>
                                      </p:cBhvr>
                                      <p:to>
                                        <p:strVal val="visible"/>
                                      </p:to>
                                    </p:set>
                                    <p:animEffect transition="in" filter="box(in)">
                                      <p:cBhvr>
                                        <p:cTn id="28" dur="500"/>
                                        <p:tgtEl>
                                          <p:spTgt spid="37898"/>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7899"/>
                                        </p:tgtEl>
                                        <p:attrNameLst>
                                          <p:attrName>style.visibility</p:attrName>
                                        </p:attrNameLst>
                                      </p:cBhvr>
                                      <p:to>
                                        <p:strVal val="visible"/>
                                      </p:to>
                                    </p:set>
                                    <p:animEffect transition="in" filter="box(in)">
                                      <p:cBhvr>
                                        <p:cTn id="31" dur="500"/>
                                        <p:tgtEl>
                                          <p:spTgt spid="37899"/>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2">
                                            <p:txEl>
                                              <p:pRg st="0" end="0"/>
                                            </p:txEl>
                                          </p:spTgt>
                                        </p:tgtEl>
                                        <p:attrNameLst>
                                          <p:attrName>style.visibility</p:attrName>
                                        </p:attrNameLst>
                                      </p:cBhvr>
                                      <p:to>
                                        <p:strVal val="visible"/>
                                      </p:to>
                                    </p:set>
                                    <p:animEffect transition="in" filter="box(in)">
                                      <p:cBhvr>
                                        <p:cTn id="36" dur="500"/>
                                        <p:tgtEl>
                                          <p:spTgt spid="12">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2">
                                            <p:txEl>
                                              <p:pRg st="1" end="1"/>
                                            </p:txEl>
                                          </p:spTgt>
                                        </p:tgtEl>
                                        <p:attrNameLst>
                                          <p:attrName>style.visibility</p:attrName>
                                        </p:attrNameLst>
                                      </p:cBhvr>
                                      <p:to>
                                        <p:strVal val="visible"/>
                                      </p:to>
                                    </p:set>
                                    <p:animEffect transition="in" filter="box(in)">
                                      <p:cBhvr>
                                        <p:cTn id="41" dur="500"/>
                                        <p:tgtEl>
                                          <p:spTgt spid="12">
                                            <p:txEl>
                                              <p:pRg st="1" end="1"/>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12">
                                            <p:txEl>
                                              <p:pRg st="2" end="2"/>
                                            </p:txEl>
                                          </p:spTgt>
                                        </p:tgtEl>
                                        <p:attrNameLst>
                                          <p:attrName>style.visibility</p:attrName>
                                        </p:attrNameLst>
                                      </p:cBhvr>
                                      <p:to>
                                        <p:strVal val="visible"/>
                                      </p:to>
                                    </p:set>
                                    <p:animEffect transition="in" filter="box(in)">
                                      <p:cBhvr>
                                        <p:cTn id="44" dur="500"/>
                                        <p:tgtEl>
                                          <p:spTgt spid="12">
                                            <p:txEl>
                                              <p:pRg st="2" end="2"/>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12">
                                            <p:txEl>
                                              <p:pRg st="3" end="3"/>
                                            </p:txEl>
                                          </p:spTgt>
                                        </p:tgtEl>
                                        <p:attrNameLst>
                                          <p:attrName>style.visibility</p:attrName>
                                        </p:attrNameLst>
                                      </p:cBhvr>
                                      <p:to>
                                        <p:strVal val="visible"/>
                                      </p:to>
                                    </p:set>
                                    <p:animEffect transition="in" filter="box(in)">
                                      <p:cBhvr>
                                        <p:cTn id="47"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animBg="1"/>
      <p:bldP spid="37896" grpId="0"/>
      <p:bldP spid="37897" grpId="0" animBg="1"/>
      <p:bldP spid="37898" grpId="0" animBg="1"/>
      <p:bldP spid="37899" grpId="0" animBg="1"/>
    </p:bld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ChangeArrowheads="1"/>
          </p:cNvSpPr>
          <p:nvPr/>
        </p:nvSpPr>
        <p:spPr bwMode="auto">
          <a:xfrm>
            <a:off x="179512" y="2060848"/>
            <a:ext cx="8750300" cy="3053144"/>
          </a:xfrm>
          <a:prstGeom prst="rect">
            <a:avLst/>
          </a:prstGeom>
          <a:noFill/>
          <a:ln w="9525">
            <a:noFill/>
            <a:miter lim="800000"/>
          </a:ln>
        </p:spPr>
        <p:txBody>
          <a:bodyPr>
            <a:spAutoFit/>
          </a:bodyPr>
          <a:lstStyle/>
          <a:p>
            <a:pPr eaLnBrk="1" hangingPunct="1">
              <a:lnSpc>
                <a:spcPct val="130000"/>
              </a:lnSpc>
              <a:spcBef>
                <a:spcPct val="0"/>
              </a:spcBef>
              <a:buClrTx/>
              <a:buFont typeface="Wingdings" panose="05000000000000000000" pitchFamily="2" charset="2"/>
              <a:buChar char="n"/>
            </a:pPr>
            <a:r>
              <a:rPr kumimoji="1" lang="zh-CN" altLang="en-US" sz="2400" dirty="0" smtClean="0">
                <a:solidFill>
                  <a:srgbClr val="7030A0"/>
                </a:solidFill>
                <a:latin typeface="Arial" panose="020B0604020202020204" pitchFamily="34" charset="0"/>
              </a:rPr>
              <a:t> 安全</a:t>
            </a:r>
            <a:r>
              <a:rPr kumimoji="1" lang="zh-CN" altLang="en-US" sz="2400" dirty="0">
                <a:solidFill>
                  <a:srgbClr val="7030A0"/>
                </a:solidFill>
                <a:latin typeface="Arial" panose="020B0604020202020204" pitchFamily="34" charset="0"/>
              </a:rPr>
              <a:t>状态定义</a:t>
            </a:r>
            <a:endParaRPr kumimoji="1" lang="zh-CN" altLang="en-US" sz="2400" b="0" dirty="0">
              <a:solidFill>
                <a:srgbClr val="7030A0"/>
              </a:solidFill>
              <a:latin typeface="Arial" panose="020B0604020202020204" pitchFamily="34" charset="0"/>
            </a:endParaRPr>
          </a:p>
          <a:p>
            <a:pPr eaLnBrk="1" hangingPunct="1">
              <a:lnSpc>
                <a:spcPct val="130000"/>
              </a:lnSpc>
              <a:spcBef>
                <a:spcPct val="0"/>
              </a:spcBef>
              <a:buClrTx/>
            </a:pPr>
            <a:r>
              <a:rPr lang="en-US" altLang="zh-CN" dirty="0" smtClean="0"/>
              <a:t>     </a:t>
            </a:r>
            <a:r>
              <a:rPr lang="zh-CN" altLang="zh-CN" dirty="0" smtClean="0"/>
              <a:t>设系统中有</a:t>
            </a:r>
            <a:r>
              <a:rPr lang="en-US" altLang="zh-CN" dirty="0" smtClean="0"/>
              <a:t>n</a:t>
            </a:r>
            <a:r>
              <a:rPr lang="zh-CN" altLang="zh-CN" dirty="0" smtClean="0"/>
              <a:t>个进程，若存在一个进程序列</a:t>
            </a:r>
            <a:r>
              <a:rPr lang="en-US" altLang="zh-CN" dirty="0" smtClean="0"/>
              <a:t>&lt;P</a:t>
            </a:r>
            <a:r>
              <a:rPr lang="en-US" altLang="zh-CN" baseline="-25000" dirty="0" smtClean="0"/>
              <a:t>1</a:t>
            </a:r>
            <a:r>
              <a:rPr lang="zh-CN" altLang="zh-CN" dirty="0" smtClean="0"/>
              <a:t>，</a:t>
            </a:r>
            <a:r>
              <a:rPr lang="en-US" altLang="zh-CN" dirty="0" smtClean="0"/>
              <a:t>P</a:t>
            </a:r>
            <a:r>
              <a:rPr lang="en-US" altLang="zh-CN" baseline="-25000" dirty="0" smtClean="0"/>
              <a:t>2</a:t>
            </a:r>
            <a:r>
              <a:rPr lang="zh-CN" altLang="zh-CN" dirty="0" smtClean="0"/>
              <a:t>，…，</a:t>
            </a:r>
            <a:r>
              <a:rPr lang="en-US" altLang="zh-CN" dirty="0" err="1" smtClean="0"/>
              <a:t>P</a:t>
            </a:r>
            <a:r>
              <a:rPr lang="en-US" altLang="zh-CN" baseline="-25000" dirty="0" err="1" smtClean="0"/>
              <a:t>n</a:t>
            </a:r>
            <a:r>
              <a:rPr lang="en-US" altLang="zh-CN" dirty="0" smtClean="0"/>
              <a:t>&gt;</a:t>
            </a:r>
            <a:r>
              <a:rPr lang="zh-CN" altLang="zh-CN" dirty="0" smtClean="0"/>
              <a:t>。使得进程</a:t>
            </a:r>
            <a:r>
              <a:rPr lang="en-US" altLang="zh-CN" dirty="0" smtClean="0"/>
              <a:t>P</a:t>
            </a:r>
            <a:r>
              <a:rPr lang="en-US" altLang="zh-CN" i="1" baseline="-25000" dirty="0" smtClean="0"/>
              <a:t>i </a:t>
            </a:r>
            <a:r>
              <a:rPr lang="zh-CN" altLang="zh-CN" dirty="0" smtClean="0"/>
              <a:t>（</a:t>
            </a:r>
            <a:r>
              <a:rPr lang="en-US" altLang="zh-CN" dirty="0" err="1" smtClean="0"/>
              <a:t>i</a:t>
            </a:r>
            <a:r>
              <a:rPr lang="en-US" altLang="zh-CN" dirty="0" smtClean="0"/>
              <a:t>=1,2</a:t>
            </a:r>
            <a:r>
              <a:rPr lang="zh-CN" altLang="zh-CN" dirty="0" smtClean="0"/>
              <a:t>，…，</a:t>
            </a:r>
            <a:r>
              <a:rPr lang="en-US" altLang="zh-CN" dirty="0" smtClean="0"/>
              <a:t>n</a:t>
            </a:r>
            <a:r>
              <a:rPr lang="zh-CN" altLang="zh-CN" dirty="0" smtClean="0"/>
              <a:t>）以后还需要的资源可以通过系统现有空闲资源加上所有</a:t>
            </a:r>
            <a:r>
              <a:rPr lang="en-US" altLang="zh-CN" dirty="0" err="1" smtClean="0"/>
              <a:t>P</a:t>
            </a:r>
            <a:r>
              <a:rPr lang="en-US" altLang="zh-CN" i="1" baseline="-25000" dirty="0" err="1" smtClean="0"/>
              <a:t>j</a:t>
            </a:r>
            <a:r>
              <a:rPr lang="zh-CN" altLang="zh-CN" dirty="0" smtClean="0"/>
              <a:t>（</a:t>
            </a:r>
            <a:r>
              <a:rPr lang="en-US" altLang="zh-CN" dirty="0" smtClean="0"/>
              <a:t>j&lt;</a:t>
            </a:r>
            <a:r>
              <a:rPr lang="en-US" altLang="zh-CN" dirty="0" err="1" smtClean="0"/>
              <a:t>i</a:t>
            </a:r>
            <a:r>
              <a:rPr lang="zh-CN" altLang="zh-CN" dirty="0" smtClean="0"/>
              <a:t>）已占有的资源来满足，则称此时系统处于安全状态，进程序列</a:t>
            </a:r>
            <a:r>
              <a:rPr lang="en-US" altLang="zh-CN" dirty="0" smtClean="0"/>
              <a:t>&lt;P</a:t>
            </a:r>
            <a:r>
              <a:rPr lang="en-US" altLang="zh-CN" baseline="-25000" dirty="0" smtClean="0"/>
              <a:t>1</a:t>
            </a:r>
            <a:r>
              <a:rPr lang="zh-CN" altLang="zh-CN" dirty="0" smtClean="0"/>
              <a:t>，</a:t>
            </a:r>
            <a:r>
              <a:rPr lang="en-US" altLang="zh-CN" dirty="0" smtClean="0"/>
              <a:t>P</a:t>
            </a:r>
            <a:r>
              <a:rPr lang="en-US" altLang="zh-CN" baseline="-25000" dirty="0" smtClean="0"/>
              <a:t>2</a:t>
            </a:r>
            <a:r>
              <a:rPr lang="zh-CN" altLang="zh-CN" dirty="0" smtClean="0"/>
              <a:t>，…，</a:t>
            </a:r>
            <a:r>
              <a:rPr lang="en-US" altLang="zh-CN" dirty="0" err="1" smtClean="0"/>
              <a:t>P</a:t>
            </a:r>
            <a:r>
              <a:rPr lang="en-US" altLang="zh-CN" baseline="-25000" dirty="0" err="1" smtClean="0"/>
              <a:t>n</a:t>
            </a:r>
            <a:r>
              <a:rPr lang="en-US" altLang="zh-CN" dirty="0" smtClean="0"/>
              <a:t>&gt;</a:t>
            </a:r>
            <a:r>
              <a:rPr lang="zh-CN" altLang="zh-CN" dirty="0" smtClean="0"/>
              <a:t>称为安全序列，因为各进程至少可以按照安全序列中的顺序依次执行完成。</a:t>
            </a:r>
            <a:endParaRPr lang="en-US" altLang="zh-CN" dirty="0" smtClean="0"/>
          </a:p>
          <a:p>
            <a:pPr eaLnBrk="1" hangingPunct="1">
              <a:lnSpc>
                <a:spcPct val="130000"/>
              </a:lnSpc>
              <a:spcBef>
                <a:spcPct val="0"/>
              </a:spcBef>
              <a:buClrTx/>
            </a:pPr>
            <a:r>
              <a:rPr kumimoji="1" lang="en-US" altLang="zh-CN" dirty="0" smtClean="0">
                <a:solidFill>
                  <a:schemeClr val="tx1"/>
                </a:solidFill>
                <a:latin typeface="Arial" panose="020B0604020202020204" pitchFamily="34" charset="0"/>
              </a:rPr>
              <a:t>       </a:t>
            </a:r>
            <a:r>
              <a:rPr kumimoji="1" lang="zh-CN" altLang="en-US" dirty="0" smtClean="0">
                <a:solidFill>
                  <a:schemeClr val="tx1"/>
                </a:solidFill>
                <a:latin typeface="Arial" panose="020B0604020202020204" pitchFamily="34" charset="0"/>
              </a:rPr>
              <a:t>如果</a:t>
            </a:r>
            <a:r>
              <a:rPr kumimoji="1" lang="zh-CN" altLang="en-US" dirty="0">
                <a:solidFill>
                  <a:schemeClr val="tx1"/>
                </a:solidFill>
                <a:latin typeface="Arial" panose="020B0604020202020204" pitchFamily="34" charset="0"/>
              </a:rPr>
              <a:t>系统无法找到这样一个安全序列，则称系统处于不安全状态。 </a:t>
            </a:r>
            <a:r>
              <a:rPr kumimoji="1" lang="zh-CN" altLang="en-US" sz="2400" b="0" dirty="0" smtClean="0">
                <a:solidFill>
                  <a:schemeClr val="tx1"/>
                </a:solidFill>
                <a:latin typeface="Arial" panose="020B0604020202020204" pitchFamily="34" charset="0"/>
              </a:rPr>
              <a:t>      </a:t>
            </a:r>
            <a:endParaRPr kumimoji="1" lang="zh-CN" altLang="en-US" sz="2400" b="0" dirty="0">
              <a:solidFill>
                <a:schemeClr val="tx1"/>
              </a:solidFill>
              <a:latin typeface="Arial" panose="020B0604020202020204" pitchFamily="34" charset="0"/>
            </a:endParaRPr>
          </a:p>
        </p:txBody>
      </p:sp>
      <p:sp>
        <p:nvSpPr>
          <p:cNvPr id="7" name="Text Box 2"/>
          <p:cNvSpPr txBox="1">
            <a:spLocks noChangeArrowheads="1"/>
          </p:cNvSpPr>
          <p:nvPr/>
        </p:nvSpPr>
        <p:spPr bwMode="auto">
          <a:xfrm>
            <a:off x="539555" y="1484784"/>
            <a:ext cx="2952327" cy="523220"/>
          </a:xfrm>
          <a:prstGeom prst="rect">
            <a:avLst/>
          </a:prstGeom>
          <a:noFill/>
          <a:ln w="9525">
            <a:noFill/>
            <a:miter lim="800000"/>
          </a:ln>
        </p:spPr>
        <p:txBody>
          <a:bodyPr wrap="square">
            <a:spAutoFit/>
          </a:bodyPr>
          <a:lstStyle/>
          <a:p>
            <a:pPr eaLnBrk="1" hangingPunct="1">
              <a:spcBef>
                <a:spcPct val="0"/>
              </a:spcBef>
              <a:buClrTx/>
            </a:pPr>
            <a:r>
              <a:rPr kumimoji="1" lang="en-US" altLang="zh-CN" sz="2800" dirty="0" smtClean="0">
                <a:solidFill>
                  <a:srgbClr val="C00000"/>
                </a:solidFill>
                <a:latin typeface="Times New Roman" panose="02020603050405020304" pitchFamily="18" charset="0"/>
              </a:rPr>
              <a:t>1. </a:t>
            </a:r>
            <a:r>
              <a:rPr kumimoji="1" lang="zh-CN" altLang="en-US" sz="2800" dirty="0" smtClean="0">
                <a:solidFill>
                  <a:srgbClr val="C00000"/>
                </a:solidFill>
                <a:latin typeface="Times New Roman" panose="02020603050405020304" pitchFamily="18" charset="0"/>
              </a:rPr>
              <a:t>安全状态</a:t>
            </a:r>
            <a:endParaRPr kumimoji="1" lang="zh-CN" altLang="en-US" sz="2800" dirty="0">
              <a:solidFill>
                <a:srgbClr val="C00000"/>
              </a:solidFill>
              <a:latin typeface="Times New Roman" panose="02020603050405020304" pitchFamily="18" charset="0"/>
            </a:endParaRPr>
          </a:p>
        </p:txBody>
      </p:sp>
      <p:sp>
        <p:nvSpPr>
          <p:cNvPr id="8" name="Rectangle 2"/>
          <p:cNvSpPr>
            <a:spLocks noChangeArrowheads="1"/>
          </p:cNvSpPr>
          <p:nvPr/>
        </p:nvSpPr>
        <p:spPr bwMode="auto">
          <a:xfrm>
            <a:off x="395538" y="765175"/>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3.7.3 </a:t>
            </a:r>
            <a:r>
              <a:rPr lang="zh-CN" altLang="en-US" sz="3200" dirty="0" smtClean="0">
                <a:solidFill>
                  <a:srgbClr val="0000FF"/>
                </a:solidFill>
                <a:latin typeface="+mn-ea"/>
                <a:ea typeface="+mn-ea"/>
              </a:rPr>
              <a:t>避免死锁</a:t>
            </a:r>
            <a:endParaRPr lang="zh-CN" altLang="en-US" sz="3200" dirty="0">
              <a:solidFill>
                <a:srgbClr val="0000FF"/>
              </a:solidFill>
              <a:latin typeface="+mn-ea"/>
              <a:ea typeface="+mn-ea"/>
            </a:endParaRPr>
          </a:p>
        </p:txBody>
      </p:sp>
      <p:sp>
        <p:nvSpPr>
          <p:cNvPr id="9" name="Rectangle 2"/>
          <p:cNvSpPr>
            <a:spLocks noChangeArrowheads="1"/>
          </p:cNvSpPr>
          <p:nvPr/>
        </p:nvSpPr>
        <p:spPr bwMode="auto">
          <a:xfrm>
            <a:off x="2555875" y="73024"/>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827">
                                            <p:txEl>
                                              <p:pRg st="1" end="1"/>
                                            </p:txEl>
                                          </p:spTgt>
                                        </p:tgtEl>
                                        <p:attrNameLst>
                                          <p:attrName>style.visibility</p:attrName>
                                        </p:attrNameLst>
                                      </p:cBhvr>
                                      <p:to>
                                        <p:strVal val="visible"/>
                                      </p:to>
                                    </p:set>
                                    <p:animEffect transition="in" filter="box(in)">
                                      <p:cBhvr>
                                        <p:cTn id="7" dur="500"/>
                                        <p:tgtEl>
                                          <p:spTgt spid="2058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5827">
                                            <p:txEl>
                                              <p:pRg st="2" end="2"/>
                                            </p:txEl>
                                          </p:spTgt>
                                        </p:tgtEl>
                                        <p:attrNameLst>
                                          <p:attrName>style.visibility</p:attrName>
                                        </p:attrNameLst>
                                      </p:cBhvr>
                                      <p:to>
                                        <p:strVal val="visible"/>
                                      </p:to>
                                    </p:set>
                                    <p:animEffect transition="in" filter="box(in)">
                                      <p:cBhvr>
                                        <p:cTn id="12" dur="500"/>
                                        <p:tgtEl>
                                          <p:spTgt spid="2058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40481" y="1916833"/>
            <a:ext cx="8435975" cy="1772793"/>
          </a:xfrm>
          <a:prstGeom prst="rect">
            <a:avLst/>
          </a:prstGeom>
          <a:noFill/>
          <a:ln w="9525">
            <a:noFill/>
            <a:miter lim="800000"/>
          </a:ln>
        </p:spPr>
        <p:txBody>
          <a:bodyPr>
            <a:spAutoFit/>
          </a:bodyPr>
          <a:lstStyle/>
          <a:p>
            <a:pPr algn="just" eaLnBrk="1" hangingPunct="1">
              <a:lnSpc>
                <a:spcPct val="130000"/>
              </a:lnSpc>
              <a:spcBef>
                <a:spcPct val="0"/>
              </a:spcBef>
              <a:buClrTx/>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安全</a:t>
            </a:r>
            <a:r>
              <a:rPr kumimoji="1" lang="zh-CN" altLang="en-US" sz="2400" dirty="0">
                <a:solidFill>
                  <a:srgbClr val="7030A0"/>
                </a:solidFill>
                <a:latin typeface="Times New Roman" panose="02020603050405020304" pitchFamily="18" charset="0"/>
              </a:rPr>
              <a:t>状态之</a:t>
            </a:r>
            <a:r>
              <a:rPr kumimoji="1" lang="zh-CN" altLang="en-US" sz="2400" dirty="0" smtClean="0">
                <a:solidFill>
                  <a:srgbClr val="7030A0"/>
                </a:solidFill>
                <a:latin typeface="Times New Roman" panose="02020603050405020304" pitchFamily="18" charset="0"/>
              </a:rPr>
              <a:t>例：</a:t>
            </a:r>
            <a:endParaRPr kumimoji="1" lang="zh-CN" altLang="en-US" sz="2400" dirty="0">
              <a:solidFill>
                <a:srgbClr val="7030A0"/>
              </a:solidFill>
              <a:latin typeface="Times New Roman" panose="02020603050405020304" pitchFamily="18" charset="0"/>
            </a:endParaRPr>
          </a:p>
          <a:p>
            <a:pPr algn="just" eaLnBrk="1" hangingPunct="1">
              <a:lnSpc>
                <a:spcPct val="130000"/>
              </a:lnSpc>
              <a:spcBef>
                <a:spcPct val="0"/>
              </a:spcBef>
              <a:buClrTx/>
            </a:pPr>
            <a:r>
              <a:rPr lang="en-US" altLang="zh-CN" dirty="0" smtClean="0"/>
              <a:t>        </a:t>
            </a:r>
            <a:r>
              <a:rPr lang="zh-CN" altLang="zh-CN" dirty="0" smtClean="0"/>
              <a:t>假设某系统共有</a:t>
            </a:r>
            <a:r>
              <a:rPr lang="en-US" altLang="zh-CN" dirty="0" smtClean="0"/>
              <a:t>15</a:t>
            </a:r>
            <a:r>
              <a:rPr lang="zh-CN" altLang="zh-CN" dirty="0" smtClean="0"/>
              <a:t>台磁带机和三个进程</a:t>
            </a:r>
            <a:r>
              <a:rPr lang="en-US" altLang="zh-CN" dirty="0" smtClean="0"/>
              <a:t>P</a:t>
            </a:r>
            <a:r>
              <a:rPr lang="en-US" altLang="zh-CN" baseline="-25000" dirty="0" smtClean="0"/>
              <a:t>0</a:t>
            </a:r>
            <a:r>
              <a:rPr lang="zh-CN" altLang="zh-CN" dirty="0" smtClean="0"/>
              <a:t>、</a:t>
            </a:r>
            <a:r>
              <a:rPr lang="en-US" altLang="zh-CN" dirty="0" smtClean="0"/>
              <a:t>P</a:t>
            </a:r>
            <a:r>
              <a:rPr lang="en-US" altLang="zh-CN" baseline="-25000" dirty="0" smtClean="0"/>
              <a:t>1</a:t>
            </a:r>
            <a:r>
              <a:rPr lang="zh-CN" altLang="zh-CN" dirty="0" smtClean="0"/>
              <a:t>、</a:t>
            </a:r>
            <a:r>
              <a:rPr lang="en-US" altLang="zh-CN" dirty="0" smtClean="0"/>
              <a:t>P</a:t>
            </a:r>
            <a:r>
              <a:rPr lang="en-US" altLang="zh-CN" baseline="-25000" dirty="0" smtClean="0"/>
              <a:t>2</a:t>
            </a:r>
            <a:r>
              <a:rPr lang="zh-CN" altLang="zh-CN" dirty="0" smtClean="0"/>
              <a:t>，各进程对磁带机的最大需求数量、</a:t>
            </a:r>
            <a:r>
              <a:rPr lang="en-US" altLang="zh-CN" dirty="0" smtClean="0"/>
              <a:t>T</a:t>
            </a:r>
            <a:r>
              <a:rPr lang="en-US" altLang="zh-CN" baseline="-25000" dirty="0" smtClean="0"/>
              <a:t>0</a:t>
            </a:r>
            <a:r>
              <a:rPr lang="zh-CN" altLang="zh-CN" dirty="0" smtClean="0"/>
              <a:t>时刻已经分配到的磁带机数量、还需要的磁带机数量以及系统剩余的可用磁带机数量</a:t>
            </a:r>
            <a:r>
              <a:rPr kumimoji="1" lang="zh-CN" altLang="en-US" dirty="0" smtClean="0">
                <a:solidFill>
                  <a:schemeClr val="tx1"/>
                </a:solidFill>
                <a:latin typeface="Times New Roman" panose="02020603050405020304" pitchFamily="18" charset="0"/>
              </a:rPr>
              <a:t>如下</a:t>
            </a:r>
            <a:r>
              <a:rPr kumimoji="1" lang="zh-CN" altLang="en-US" dirty="0">
                <a:solidFill>
                  <a:schemeClr val="tx1"/>
                </a:solidFill>
                <a:latin typeface="Times New Roman" panose="02020603050405020304" pitchFamily="18" charset="0"/>
              </a:rPr>
              <a:t>表所示： </a:t>
            </a:r>
            <a:endParaRPr kumimoji="1" lang="zh-CN" altLang="en-US" dirty="0">
              <a:solidFill>
                <a:schemeClr val="tx1"/>
              </a:solidFill>
              <a:latin typeface="Times New Roman" panose="02020603050405020304" pitchFamily="18" charset="0"/>
            </a:endParaRPr>
          </a:p>
        </p:txBody>
      </p:sp>
      <p:sp>
        <p:nvSpPr>
          <p:cNvPr id="7" name="Rectangle 2"/>
          <p:cNvSpPr txBox="1">
            <a:spLocks noChangeArrowheads="1"/>
          </p:cNvSpPr>
          <p:nvPr/>
        </p:nvSpPr>
        <p:spPr>
          <a:xfrm>
            <a:off x="2700338" y="6165851"/>
            <a:ext cx="792162" cy="358775"/>
          </a:xfrm>
          <a:prstGeom prst="rect">
            <a:avLst/>
          </a:prstGeom>
        </p:spPr>
        <p:txBody>
          <a:bodyPr/>
          <a:lstStyle/>
          <a:p>
            <a:pPr>
              <a:spcBef>
                <a:spcPct val="0"/>
              </a:spcBef>
              <a:buClrTx/>
              <a:defRPr/>
            </a:pPr>
            <a:r>
              <a:rPr lang="en-US" altLang="zh-CN" sz="2400" kern="0" dirty="0" smtClean="0">
                <a:solidFill>
                  <a:srgbClr val="0000FF"/>
                </a:solidFill>
                <a:latin typeface="+mj-lt"/>
                <a:cs typeface="+mj-cs"/>
              </a:rPr>
              <a:t>P1</a:t>
            </a:r>
            <a:endParaRPr lang="zh-CN" altLang="en-US" sz="2400" kern="0" dirty="0">
              <a:solidFill>
                <a:srgbClr val="0000FF"/>
              </a:solidFill>
              <a:latin typeface="+mj-lt"/>
              <a:cs typeface="+mj-cs"/>
            </a:endParaRPr>
          </a:p>
        </p:txBody>
      </p:sp>
      <p:sp>
        <p:nvSpPr>
          <p:cNvPr id="8" name="Rectangle 2"/>
          <p:cNvSpPr txBox="1">
            <a:spLocks noChangeArrowheads="1"/>
          </p:cNvSpPr>
          <p:nvPr/>
        </p:nvSpPr>
        <p:spPr>
          <a:xfrm>
            <a:off x="3419477" y="6165851"/>
            <a:ext cx="792163" cy="358775"/>
          </a:xfrm>
          <a:prstGeom prst="rect">
            <a:avLst/>
          </a:prstGeom>
        </p:spPr>
        <p:txBody>
          <a:bodyPr/>
          <a:lstStyle/>
          <a:p>
            <a:pPr>
              <a:spcBef>
                <a:spcPct val="0"/>
              </a:spcBef>
              <a:buClrTx/>
              <a:defRPr/>
            </a:pPr>
            <a:r>
              <a:rPr lang="en-US" altLang="zh-CN" sz="2400" kern="0" dirty="0" smtClean="0">
                <a:solidFill>
                  <a:srgbClr val="0000FF"/>
                </a:solidFill>
                <a:latin typeface="+mj-lt"/>
                <a:cs typeface="+mj-cs"/>
              </a:rPr>
              <a:t>P0</a:t>
            </a:r>
            <a:endParaRPr lang="zh-CN" altLang="en-US" sz="2400" kern="0" dirty="0">
              <a:solidFill>
                <a:srgbClr val="0000FF"/>
              </a:solidFill>
              <a:latin typeface="+mj-lt"/>
              <a:cs typeface="+mj-cs"/>
            </a:endParaRPr>
          </a:p>
        </p:txBody>
      </p:sp>
      <p:sp>
        <p:nvSpPr>
          <p:cNvPr id="10" name="Rectangle 2"/>
          <p:cNvSpPr txBox="1">
            <a:spLocks noChangeArrowheads="1"/>
          </p:cNvSpPr>
          <p:nvPr/>
        </p:nvSpPr>
        <p:spPr>
          <a:xfrm>
            <a:off x="4140202" y="6165851"/>
            <a:ext cx="792163" cy="358775"/>
          </a:xfrm>
          <a:prstGeom prst="rect">
            <a:avLst/>
          </a:prstGeom>
        </p:spPr>
        <p:txBody>
          <a:bodyPr/>
          <a:lstStyle/>
          <a:p>
            <a:pPr>
              <a:spcBef>
                <a:spcPct val="0"/>
              </a:spcBef>
              <a:buClrTx/>
              <a:defRPr/>
            </a:pPr>
            <a:r>
              <a:rPr lang="en-US" altLang="zh-CN" sz="2400" kern="0" dirty="0" smtClean="0">
                <a:solidFill>
                  <a:srgbClr val="0000FF"/>
                </a:solidFill>
                <a:latin typeface="+mj-lt"/>
                <a:cs typeface="+mj-cs"/>
              </a:rPr>
              <a:t>P2</a:t>
            </a:r>
            <a:endParaRPr lang="zh-CN" altLang="en-US" sz="2400" kern="0" dirty="0">
              <a:solidFill>
                <a:srgbClr val="0000FF"/>
              </a:solidFill>
              <a:latin typeface="+mj-lt"/>
              <a:cs typeface="+mj-cs"/>
            </a:endParaRPr>
          </a:p>
        </p:txBody>
      </p:sp>
      <p:sp>
        <p:nvSpPr>
          <p:cNvPr id="9" name="Text Box 2"/>
          <p:cNvSpPr txBox="1">
            <a:spLocks noChangeArrowheads="1"/>
          </p:cNvSpPr>
          <p:nvPr/>
        </p:nvSpPr>
        <p:spPr bwMode="auto">
          <a:xfrm>
            <a:off x="539555" y="1484784"/>
            <a:ext cx="2952327" cy="523220"/>
          </a:xfrm>
          <a:prstGeom prst="rect">
            <a:avLst/>
          </a:prstGeom>
          <a:noFill/>
          <a:ln w="9525">
            <a:noFill/>
            <a:miter lim="800000"/>
          </a:ln>
        </p:spPr>
        <p:txBody>
          <a:bodyPr wrap="square">
            <a:spAutoFit/>
          </a:bodyPr>
          <a:lstStyle/>
          <a:p>
            <a:pPr eaLnBrk="1" hangingPunct="1">
              <a:spcBef>
                <a:spcPct val="0"/>
              </a:spcBef>
              <a:buClrTx/>
            </a:pPr>
            <a:r>
              <a:rPr kumimoji="1" lang="en-US" altLang="zh-CN" sz="2800" dirty="0" smtClean="0">
                <a:solidFill>
                  <a:srgbClr val="C00000"/>
                </a:solidFill>
                <a:latin typeface="Times New Roman" panose="02020603050405020304" pitchFamily="18" charset="0"/>
              </a:rPr>
              <a:t>1. </a:t>
            </a:r>
            <a:r>
              <a:rPr kumimoji="1" lang="zh-CN" altLang="en-US" sz="2800" dirty="0" smtClean="0">
                <a:solidFill>
                  <a:srgbClr val="C00000"/>
                </a:solidFill>
                <a:latin typeface="Times New Roman" panose="02020603050405020304" pitchFamily="18" charset="0"/>
              </a:rPr>
              <a:t>安全状态</a:t>
            </a:r>
            <a:endParaRPr kumimoji="1" lang="zh-CN" altLang="en-US" sz="2800" dirty="0">
              <a:solidFill>
                <a:srgbClr val="C00000"/>
              </a:solidFill>
              <a:latin typeface="Times New Roman" panose="02020603050405020304" pitchFamily="18" charset="0"/>
            </a:endParaRPr>
          </a:p>
        </p:txBody>
      </p:sp>
      <p:sp>
        <p:nvSpPr>
          <p:cNvPr id="11" name="Rectangle 2"/>
          <p:cNvSpPr>
            <a:spLocks noChangeArrowheads="1"/>
          </p:cNvSpPr>
          <p:nvPr/>
        </p:nvSpPr>
        <p:spPr bwMode="auto">
          <a:xfrm>
            <a:off x="395538" y="765175"/>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3.7.3 </a:t>
            </a:r>
            <a:r>
              <a:rPr lang="zh-CN" altLang="en-US" sz="3200" dirty="0" smtClean="0">
                <a:solidFill>
                  <a:srgbClr val="0000FF"/>
                </a:solidFill>
                <a:latin typeface="+mn-ea"/>
                <a:ea typeface="+mn-ea"/>
              </a:rPr>
              <a:t>避免死锁</a:t>
            </a:r>
            <a:endParaRPr lang="zh-CN" altLang="en-US" sz="3200" dirty="0">
              <a:solidFill>
                <a:srgbClr val="0000FF"/>
              </a:solidFill>
              <a:latin typeface="+mn-ea"/>
              <a:ea typeface="+mn-ea"/>
            </a:endParaRPr>
          </a:p>
        </p:txBody>
      </p:sp>
      <p:sp>
        <p:nvSpPr>
          <p:cNvPr id="12" name="Rectangle 2"/>
          <p:cNvSpPr>
            <a:spLocks noChangeArrowheads="1"/>
          </p:cNvSpPr>
          <p:nvPr/>
        </p:nvSpPr>
        <p:spPr bwMode="auto">
          <a:xfrm>
            <a:off x="2555875" y="73024"/>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graphicFrame>
        <p:nvGraphicFramePr>
          <p:cNvPr id="13" name="表格 12"/>
          <p:cNvGraphicFramePr>
            <a:graphicFrameLocks noGrp="1"/>
          </p:cNvGraphicFramePr>
          <p:nvPr/>
        </p:nvGraphicFramePr>
        <p:xfrm>
          <a:off x="467547" y="3861048"/>
          <a:ext cx="8064897" cy="1944220"/>
        </p:xfrm>
        <a:graphic>
          <a:graphicData uri="http://schemas.openxmlformats.org/drawingml/2006/table">
            <a:tbl>
              <a:tblPr/>
              <a:tblGrid>
                <a:gridCol w="845537"/>
                <a:gridCol w="1456203"/>
                <a:gridCol w="1673459"/>
                <a:gridCol w="2081548"/>
                <a:gridCol w="2008150"/>
              </a:tblGrid>
              <a:tr h="784087">
                <a:tc>
                  <a:txBody>
                    <a:bodyPr/>
                    <a:lstStyle/>
                    <a:p>
                      <a:pPr indent="127000" algn="ctr">
                        <a:lnSpc>
                          <a:spcPts val="1260"/>
                        </a:lnSpc>
                        <a:spcAft>
                          <a:spcPts val="0"/>
                        </a:spcAft>
                      </a:pPr>
                      <a:r>
                        <a:rPr lang="zh-CN" sz="2000" b="1" kern="100" dirty="0">
                          <a:latin typeface="Calibri" panose="020F0502020204030204"/>
                          <a:ea typeface="宋体" panose="02010600030101010101" pitchFamily="2" charset="-122"/>
                          <a:cs typeface="Times New Roman" panose="02020603050405020304"/>
                        </a:rPr>
                        <a:t>进程</a:t>
                      </a:r>
                      <a:endParaRPr lang="zh-CN" sz="20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60"/>
                        </a:lnSpc>
                        <a:spcAft>
                          <a:spcPts val="0"/>
                        </a:spcAft>
                      </a:pPr>
                      <a:r>
                        <a:rPr lang="zh-CN" sz="2000" b="1" kern="100" dirty="0">
                          <a:latin typeface="Calibri" panose="020F0502020204030204"/>
                          <a:ea typeface="宋体" panose="02010600030101010101" pitchFamily="2" charset="-122"/>
                          <a:cs typeface="Times New Roman" panose="02020603050405020304"/>
                        </a:rPr>
                        <a:t>最大需求</a:t>
                      </a:r>
                      <a:endParaRPr lang="zh-CN" sz="20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60"/>
                        </a:lnSpc>
                        <a:spcAft>
                          <a:spcPts val="0"/>
                        </a:spcAft>
                      </a:pPr>
                      <a:r>
                        <a:rPr lang="zh-CN" sz="2000" b="1" kern="100">
                          <a:latin typeface="Calibri" panose="020F0502020204030204"/>
                          <a:ea typeface="宋体" panose="02010600030101010101" pitchFamily="2" charset="-122"/>
                          <a:cs typeface="Times New Roman" panose="02020603050405020304"/>
                        </a:rPr>
                        <a:t>已分配数量</a:t>
                      </a:r>
                      <a:endParaRPr lang="zh-CN" sz="20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60"/>
                        </a:lnSpc>
                        <a:spcAft>
                          <a:spcPts val="0"/>
                        </a:spcAft>
                      </a:pPr>
                      <a:r>
                        <a:rPr lang="zh-CN" sz="2000" b="1" kern="100" dirty="0">
                          <a:latin typeface="Calibri" panose="020F0502020204030204"/>
                          <a:ea typeface="宋体" panose="02010600030101010101" pitchFamily="2" charset="-122"/>
                          <a:cs typeface="Times New Roman" panose="02020603050405020304"/>
                        </a:rPr>
                        <a:t>还需要的数量</a:t>
                      </a:r>
                      <a:endParaRPr lang="zh-CN" sz="20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60"/>
                        </a:lnSpc>
                        <a:spcAft>
                          <a:spcPts val="0"/>
                        </a:spcAft>
                      </a:pPr>
                      <a:r>
                        <a:rPr lang="zh-CN" sz="2000" b="1" kern="100">
                          <a:latin typeface="Calibri" panose="020F0502020204030204"/>
                          <a:ea typeface="宋体" panose="02010600030101010101" pitchFamily="2" charset="-122"/>
                          <a:cs typeface="Times New Roman" panose="02020603050405020304"/>
                        </a:rPr>
                        <a:t>剩余可用数量</a:t>
                      </a:r>
                      <a:endParaRPr lang="zh-CN" sz="20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6711">
                <a:tc>
                  <a:txBody>
                    <a:bodyPr/>
                    <a:lstStyle/>
                    <a:p>
                      <a:pPr indent="127000" algn="ctr">
                        <a:lnSpc>
                          <a:spcPts val="1260"/>
                        </a:lnSpc>
                        <a:spcAft>
                          <a:spcPts val="0"/>
                        </a:spcAft>
                      </a:pPr>
                      <a:r>
                        <a:rPr lang="en-US" sz="2000" b="1" kern="100">
                          <a:latin typeface="Calibri" panose="020F0502020204030204"/>
                          <a:ea typeface="宋体" panose="02010600030101010101" pitchFamily="2" charset="-122"/>
                          <a:cs typeface="Times New Roman" panose="02020603050405020304"/>
                        </a:rPr>
                        <a:t>P</a:t>
                      </a:r>
                      <a:r>
                        <a:rPr lang="en-US" sz="2000" b="1" kern="100" baseline="-25000">
                          <a:latin typeface="Calibri" panose="020F0502020204030204"/>
                          <a:ea typeface="宋体" panose="02010600030101010101" pitchFamily="2" charset="-122"/>
                          <a:cs typeface="Times New Roman" panose="02020603050405020304"/>
                        </a:rPr>
                        <a:t>0</a:t>
                      </a:r>
                      <a:endParaRPr lang="zh-CN" sz="20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60"/>
                        </a:lnSpc>
                        <a:spcAft>
                          <a:spcPts val="0"/>
                        </a:spcAft>
                      </a:pPr>
                      <a:r>
                        <a:rPr lang="en-US" sz="2000" b="1" kern="100" dirty="0">
                          <a:latin typeface="Calibri" panose="020F0502020204030204"/>
                          <a:ea typeface="宋体" panose="02010600030101010101" pitchFamily="2" charset="-122"/>
                          <a:cs typeface="Times New Roman" panose="02020603050405020304"/>
                        </a:rPr>
                        <a:t>12</a:t>
                      </a:r>
                      <a:endParaRPr lang="zh-CN" sz="20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60"/>
                        </a:lnSpc>
                        <a:spcAft>
                          <a:spcPts val="0"/>
                        </a:spcAft>
                      </a:pPr>
                      <a:r>
                        <a:rPr lang="en-US" sz="2000" b="1" kern="100" dirty="0">
                          <a:latin typeface="Calibri" panose="020F0502020204030204"/>
                          <a:ea typeface="宋体" panose="02010600030101010101" pitchFamily="2" charset="-122"/>
                          <a:cs typeface="Times New Roman" panose="02020603050405020304"/>
                        </a:rPr>
                        <a:t>6</a:t>
                      </a:r>
                      <a:endParaRPr lang="zh-CN" sz="20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60"/>
                        </a:lnSpc>
                        <a:spcAft>
                          <a:spcPts val="0"/>
                        </a:spcAft>
                      </a:pPr>
                      <a:r>
                        <a:rPr lang="en-US" sz="2000" b="1" kern="100">
                          <a:latin typeface="Calibri" panose="020F0502020204030204"/>
                          <a:ea typeface="宋体" panose="02010600030101010101" pitchFamily="2" charset="-122"/>
                          <a:cs typeface="Times New Roman" panose="02020603050405020304"/>
                        </a:rPr>
                        <a:t>6</a:t>
                      </a:r>
                      <a:endParaRPr lang="zh-CN" sz="20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260"/>
                        </a:lnSpc>
                        <a:spcAft>
                          <a:spcPts val="0"/>
                        </a:spcAft>
                      </a:pPr>
                      <a:r>
                        <a:rPr lang="en-US" sz="2000" b="1" kern="100" dirty="0" smtClean="0">
                          <a:latin typeface="Calibri" panose="020F0502020204030204"/>
                          <a:ea typeface="宋体" panose="02010600030101010101" pitchFamily="2" charset="-122"/>
                          <a:cs typeface="Times New Roman" panose="02020603050405020304"/>
                        </a:rPr>
                        <a:t>4</a:t>
                      </a:r>
                      <a:endParaRPr lang="zh-CN" sz="20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6711">
                <a:tc>
                  <a:txBody>
                    <a:bodyPr/>
                    <a:lstStyle/>
                    <a:p>
                      <a:pPr indent="127000" algn="ctr">
                        <a:lnSpc>
                          <a:spcPts val="1260"/>
                        </a:lnSpc>
                        <a:spcAft>
                          <a:spcPts val="0"/>
                        </a:spcAft>
                      </a:pPr>
                      <a:r>
                        <a:rPr lang="en-US" sz="2000" b="1" kern="100">
                          <a:latin typeface="Calibri" panose="020F0502020204030204"/>
                          <a:ea typeface="宋体" panose="02010600030101010101" pitchFamily="2" charset="-122"/>
                          <a:cs typeface="Times New Roman" panose="02020603050405020304"/>
                        </a:rPr>
                        <a:t>P</a:t>
                      </a:r>
                      <a:r>
                        <a:rPr lang="en-US" sz="2000" b="1" kern="100" baseline="-25000">
                          <a:latin typeface="Calibri" panose="020F0502020204030204"/>
                          <a:ea typeface="宋体" panose="02010600030101010101" pitchFamily="2" charset="-122"/>
                          <a:cs typeface="Times New Roman" panose="02020603050405020304"/>
                        </a:rPr>
                        <a:t>1</a:t>
                      </a:r>
                      <a:endParaRPr lang="zh-CN" sz="20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60"/>
                        </a:lnSpc>
                        <a:spcAft>
                          <a:spcPts val="0"/>
                        </a:spcAft>
                      </a:pPr>
                      <a:r>
                        <a:rPr lang="en-US" sz="2000" b="1" kern="100">
                          <a:latin typeface="Calibri" panose="020F0502020204030204"/>
                          <a:ea typeface="宋体" panose="02010600030101010101" pitchFamily="2" charset="-122"/>
                          <a:cs typeface="Times New Roman" panose="02020603050405020304"/>
                        </a:rPr>
                        <a:t>5</a:t>
                      </a:r>
                      <a:endParaRPr lang="zh-CN" sz="20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60"/>
                        </a:lnSpc>
                        <a:spcAft>
                          <a:spcPts val="0"/>
                        </a:spcAft>
                      </a:pPr>
                      <a:r>
                        <a:rPr lang="en-US" sz="2000" b="1" kern="100" dirty="0">
                          <a:latin typeface="Calibri" panose="020F0502020204030204"/>
                          <a:ea typeface="宋体" panose="02010600030101010101" pitchFamily="2" charset="-122"/>
                          <a:cs typeface="Times New Roman" panose="02020603050405020304"/>
                        </a:rPr>
                        <a:t>2</a:t>
                      </a:r>
                      <a:endParaRPr lang="zh-CN" sz="20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60"/>
                        </a:lnSpc>
                        <a:spcAft>
                          <a:spcPts val="0"/>
                        </a:spcAft>
                      </a:pPr>
                      <a:r>
                        <a:rPr lang="en-US" sz="2000" b="1" kern="100" dirty="0">
                          <a:latin typeface="Calibri" panose="020F0502020204030204"/>
                          <a:ea typeface="宋体" panose="02010600030101010101" pitchFamily="2" charset="-122"/>
                          <a:cs typeface="Times New Roman" panose="02020603050405020304"/>
                        </a:rPr>
                        <a:t>3</a:t>
                      </a:r>
                      <a:endParaRPr lang="zh-CN" sz="20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60"/>
                        </a:lnSpc>
                        <a:spcAft>
                          <a:spcPts val="0"/>
                        </a:spcAft>
                      </a:pPr>
                      <a:endParaRPr lang="en-US" sz="20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6711">
                <a:tc>
                  <a:txBody>
                    <a:bodyPr/>
                    <a:lstStyle/>
                    <a:p>
                      <a:pPr indent="127000" algn="ctr">
                        <a:lnSpc>
                          <a:spcPts val="1260"/>
                        </a:lnSpc>
                        <a:spcAft>
                          <a:spcPts val="0"/>
                        </a:spcAft>
                      </a:pPr>
                      <a:r>
                        <a:rPr lang="en-US" sz="2000" b="1" kern="100">
                          <a:latin typeface="Calibri" panose="020F0502020204030204"/>
                          <a:ea typeface="宋体" panose="02010600030101010101" pitchFamily="2" charset="-122"/>
                          <a:cs typeface="Times New Roman" panose="02020603050405020304"/>
                        </a:rPr>
                        <a:t>P</a:t>
                      </a:r>
                      <a:r>
                        <a:rPr lang="en-US" sz="2000" b="1" kern="100" baseline="-25000">
                          <a:latin typeface="Calibri" panose="020F0502020204030204"/>
                          <a:ea typeface="宋体" panose="02010600030101010101" pitchFamily="2" charset="-122"/>
                          <a:cs typeface="Times New Roman" panose="02020603050405020304"/>
                        </a:rPr>
                        <a:t>2</a:t>
                      </a:r>
                      <a:endParaRPr lang="zh-CN" sz="20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60"/>
                        </a:lnSpc>
                        <a:spcAft>
                          <a:spcPts val="0"/>
                        </a:spcAft>
                      </a:pPr>
                      <a:r>
                        <a:rPr lang="en-US" sz="2000" b="1" kern="100">
                          <a:latin typeface="Calibri" panose="020F0502020204030204"/>
                          <a:ea typeface="宋体" panose="02010600030101010101" pitchFamily="2" charset="-122"/>
                          <a:cs typeface="Times New Roman" panose="02020603050405020304"/>
                        </a:rPr>
                        <a:t>10</a:t>
                      </a:r>
                      <a:endParaRPr lang="zh-CN" sz="20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60"/>
                        </a:lnSpc>
                        <a:spcAft>
                          <a:spcPts val="0"/>
                        </a:spcAft>
                      </a:pPr>
                      <a:r>
                        <a:rPr lang="en-US" sz="2000" b="1" kern="100">
                          <a:latin typeface="Calibri" panose="020F0502020204030204"/>
                          <a:ea typeface="宋体" panose="02010600030101010101" pitchFamily="2" charset="-122"/>
                          <a:cs typeface="Times New Roman" panose="02020603050405020304"/>
                        </a:rPr>
                        <a:t>3</a:t>
                      </a:r>
                      <a:endParaRPr lang="zh-CN" sz="20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60"/>
                        </a:lnSpc>
                        <a:spcAft>
                          <a:spcPts val="0"/>
                        </a:spcAft>
                      </a:pPr>
                      <a:r>
                        <a:rPr lang="en-US" sz="2000" b="1" kern="100" dirty="0">
                          <a:latin typeface="Calibri" panose="020F0502020204030204"/>
                          <a:ea typeface="宋体" panose="02010600030101010101" pitchFamily="2" charset="-122"/>
                          <a:cs typeface="Times New Roman" panose="02020603050405020304"/>
                        </a:rPr>
                        <a:t>7</a:t>
                      </a:r>
                      <a:endParaRPr lang="zh-CN" sz="20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60"/>
                        </a:lnSpc>
                        <a:spcAft>
                          <a:spcPts val="0"/>
                        </a:spcAft>
                      </a:pPr>
                      <a:endParaRPr lang="en-US" sz="20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23528" y="2060849"/>
            <a:ext cx="8610600" cy="3428631"/>
          </a:xfrm>
          <a:prstGeom prst="rect">
            <a:avLst/>
          </a:prstGeom>
          <a:noFill/>
          <a:ln w="9525">
            <a:noFill/>
            <a:miter lim="800000"/>
          </a:ln>
        </p:spPr>
        <p:txBody>
          <a:bodyPr>
            <a:spAutoFit/>
          </a:bodyPr>
          <a:lstStyle/>
          <a:p>
            <a:pPr eaLnBrk="1" hangingPunct="1">
              <a:lnSpc>
                <a:spcPct val="130000"/>
              </a:lnSpc>
              <a:spcBef>
                <a:spcPct val="0"/>
              </a:spcBef>
              <a:buClrTx/>
              <a:buFont typeface="Wingdings" panose="05000000000000000000" pitchFamily="2" charset="2"/>
              <a:buChar char="n"/>
            </a:pPr>
            <a:r>
              <a:rPr kumimoji="1" lang="en-US" altLang="zh-CN" sz="2400" dirty="0" smtClean="0">
                <a:solidFill>
                  <a:srgbClr val="7030A0"/>
                </a:solidFill>
                <a:latin typeface="Times New Roman" panose="02020603050405020304" pitchFamily="18" charset="0"/>
              </a:rPr>
              <a:t>  </a:t>
            </a:r>
            <a:r>
              <a:rPr kumimoji="1" lang="zh-CN" altLang="en-US" sz="2400" dirty="0">
                <a:solidFill>
                  <a:srgbClr val="7030A0"/>
                </a:solidFill>
                <a:latin typeface="Times New Roman" panose="02020603050405020304" pitchFamily="18" charset="0"/>
              </a:rPr>
              <a:t>由安全状态向不安全状态的</a:t>
            </a:r>
            <a:r>
              <a:rPr kumimoji="1" lang="zh-CN" altLang="en-US" sz="2400" dirty="0" smtClean="0">
                <a:solidFill>
                  <a:srgbClr val="7030A0"/>
                </a:solidFill>
                <a:latin typeface="Times New Roman" panose="02020603050405020304" pitchFamily="18" charset="0"/>
              </a:rPr>
              <a:t>转换</a:t>
            </a:r>
            <a:endParaRPr kumimoji="1" lang="zh-CN" altLang="en-US" sz="2400" dirty="0">
              <a:solidFill>
                <a:srgbClr val="7030A0"/>
              </a:solidFill>
              <a:latin typeface="Times New Roman" panose="02020603050405020304" pitchFamily="18" charset="0"/>
            </a:endParaRPr>
          </a:p>
          <a:p>
            <a:pPr eaLnBrk="1" hangingPunct="1">
              <a:lnSpc>
                <a:spcPct val="130000"/>
              </a:lnSpc>
              <a:spcBef>
                <a:spcPct val="0"/>
              </a:spcBef>
              <a:buClrTx/>
            </a:pPr>
            <a:r>
              <a:rPr kumimoji="1" lang="zh-CN" altLang="en-US" sz="2200" dirty="0">
                <a:solidFill>
                  <a:schemeClr val="tx1"/>
                </a:solidFill>
                <a:latin typeface="Times New Roman" panose="02020603050405020304" pitchFamily="18" charset="0"/>
              </a:rPr>
              <a:t>       如果不按照安全顺序分配资源，则系统可能由安全状态进入不安全状态</a:t>
            </a:r>
            <a:r>
              <a:rPr kumimoji="1" lang="zh-CN" altLang="en-US" sz="2200" dirty="0" smtClean="0">
                <a:solidFill>
                  <a:schemeClr val="tx1"/>
                </a:solidFill>
                <a:latin typeface="Times New Roman" panose="02020603050405020304" pitchFamily="18" charset="0"/>
              </a:rPr>
              <a:t>。</a:t>
            </a:r>
            <a:endParaRPr kumimoji="1" lang="en-US" altLang="zh-CN" sz="2200" dirty="0" smtClean="0">
              <a:solidFill>
                <a:schemeClr val="tx1"/>
              </a:solidFill>
              <a:latin typeface="Times New Roman" panose="02020603050405020304" pitchFamily="18" charset="0"/>
            </a:endParaRPr>
          </a:p>
          <a:p>
            <a:pPr eaLnBrk="1" hangingPunct="1">
              <a:lnSpc>
                <a:spcPct val="120000"/>
              </a:lnSpc>
              <a:spcBef>
                <a:spcPct val="0"/>
              </a:spcBef>
              <a:buClrTx/>
            </a:pPr>
            <a:endParaRPr kumimoji="1" lang="zh-CN" altLang="en-US" sz="1100" dirty="0">
              <a:solidFill>
                <a:schemeClr val="tx1"/>
              </a:solidFill>
              <a:latin typeface="Times New Roman" panose="02020603050405020304" pitchFamily="18" charset="0"/>
            </a:endParaRPr>
          </a:p>
          <a:p>
            <a:pPr eaLnBrk="1" hangingPunct="1">
              <a:lnSpc>
                <a:spcPct val="120000"/>
              </a:lnSpc>
              <a:spcBef>
                <a:spcPct val="0"/>
              </a:spcBef>
              <a:buClrTx/>
            </a:pPr>
            <a:r>
              <a:rPr kumimoji="1" lang="zh-CN" altLang="en-US" sz="2400" dirty="0" smtClean="0">
                <a:solidFill>
                  <a:schemeClr val="tx1"/>
                </a:solidFill>
                <a:latin typeface="Times New Roman" panose="02020603050405020304" pitchFamily="18" charset="0"/>
                <a:ea typeface="新宋体" panose="02010609030101010101" charset="-122"/>
              </a:rPr>
              <a:t>  进程      </a:t>
            </a:r>
            <a:r>
              <a:rPr kumimoji="1" lang="zh-CN" altLang="en-US" sz="2400" dirty="0">
                <a:solidFill>
                  <a:schemeClr val="tx1"/>
                </a:solidFill>
                <a:latin typeface="Times New Roman" panose="02020603050405020304" pitchFamily="18" charset="0"/>
                <a:ea typeface="新宋体" panose="02010609030101010101" charset="-122"/>
              </a:rPr>
              <a:t>最大需求量    已分配     可用</a:t>
            </a:r>
            <a:endParaRPr kumimoji="1" lang="zh-CN" altLang="en-US" sz="2400" dirty="0">
              <a:solidFill>
                <a:schemeClr val="tx1"/>
              </a:solidFill>
              <a:latin typeface="Times New Roman" panose="02020603050405020304" pitchFamily="18" charset="0"/>
              <a:ea typeface="新宋体" panose="02010609030101010101" charset="-122"/>
            </a:endParaRPr>
          </a:p>
          <a:p>
            <a:pPr eaLnBrk="1" hangingPunct="1">
              <a:lnSpc>
                <a:spcPct val="120000"/>
              </a:lnSpc>
              <a:spcBef>
                <a:spcPct val="0"/>
              </a:spcBef>
              <a:buClrTx/>
            </a:pPr>
            <a:r>
              <a:rPr kumimoji="1" lang="zh-CN" altLang="en-US" sz="2400" dirty="0">
                <a:solidFill>
                  <a:schemeClr val="tx1"/>
                </a:solidFill>
                <a:latin typeface="Times New Roman" panose="02020603050405020304" pitchFamily="18" charset="0"/>
                <a:ea typeface="新宋体" panose="02010609030101010101" charset="-122"/>
              </a:rPr>
              <a:t>     </a:t>
            </a:r>
            <a:r>
              <a:rPr kumimoji="1" lang="en-US" altLang="zh-CN" sz="2400" dirty="0" smtClean="0">
                <a:solidFill>
                  <a:schemeClr val="tx1"/>
                </a:solidFill>
                <a:latin typeface="Times New Roman" panose="02020603050405020304" pitchFamily="18" charset="0"/>
                <a:ea typeface="新宋体" panose="02010609030101010101" charset="-122"/>
              </a:rPr>
              <a:t>P</a:t>
            </a:r>
            <a:r>
              <a:rPr kumimoji="1" lang="en-US" altLang="zh-CN" sz="2400" baseline="-25000" dirty="0" smtClean="0">
                <a:solidFill>
                  <a:schemeClr val="tx1"/>
                </a:solidFill>
                <a:latin typeface="Times New Roman" panose="02020603050405020304" pitchFamily="18" charset="0"/>
                <a:ea typeface="新宋体" panose="02010609030101010101" charset="-122"/>
              </a:rPr>
              <a:t>0                      </a:t>
            </a:r>
            <a:r>
              <a:rPr kumimoji="1" lang="en-US" altLang="zh-CN" sz="2400" dirty="0" smtClean="0">
                <a:solidFill>
                  <a:schemeClr val="tx1"/>
                </a:solidFill>
                <a:latin typeface="Times New Roman" panose="02020603050405020304" pitchFamily="18" charset="0"/>
                <a:ea typeface="新宋体" panose="02010609030101010101" charset="-122"/>
              </a:rPr>
              <a:t>12                  6            4</a:t>
            </a:r>
            <a:endParaRPr kumimoji="1" lang="en-US" altLang="zh-CN" sz="2400" baseline="-25000" dirty="0">
              <a:solidFill>
                <a:schemeClr val="tx1"/>
              </a:solidFill>
              <a:latin typeface="Times New Roman" panose="02020603050405020304" pitchFamily="18" charset="0"/>
              <a:ea typeface="新宋体" panose="02010609030101010101" charset="-122"/>
            </a:endParaRPr>
          </a:p>
          <a:p>
            <a:pPr eaLnBrk="1" hangingPunct="1">
              <a:lnSpc>
                <a:spcPct val="120000"/>
              </a:lnSpc>
              <a:spcBef>
                <a:spcPct val="0"/>
              </a:spcBef>
              <a:buClrTx/>
            </a:pPr>
            <a:r>
              <a:rPr kumimoji="1" lang="en-US" altLang="zh-CN" sz="2400" baseline="-25000" dirty="0">
                <a:solidFill>
                  <a:schemeClr val="tx1"/>
                </a:solidFill>
                <a:latin typeface="Times New Roman" panose="02020603050405020304" pitchFamily="18" charset="0"/>
                <a:ea typeface="新宋体" panose="02010609030101010101" charset="-122"/>
              </a:rPr>
              <a:t>       </a:t>
            </a:r>
            <a:r>
              <a:rPr kumimoji="1" lang="en-US" altLang="zh-CN" sz="2400" dirty="0" smtClean="0">
                <a:solidFill>
                  <a:schemeClr val="tx1"/>
                </a:solidFill>
                <a:latin typeface="Times New Roman" panose="02020603050405020304" pitchFamily="18" charset="0"/>
                <a:ea typeface="新宋体" panose="02010609030101010101" charset="-122"/>
              </a:rPr>
              <a:t>P</a:t>
            </a:r>
            <a:r>
              <a:rPr kumimoji="1" lang="en-US" altLang="zh-CN" sz="2400" baseline="-25000" dirty="0" smtClean="0">
                <a:solidFill>
                  <a:schemeClr val="tx1"/>
                </a:solidFill>
                <a:latin typeface="Times New Roman" panose="02020603050405020304" pitchFamily="18" charset="0"/>
                <a:ea typeface="新宋体" panose="02010609030101010101" charset="-122"/>
              </a:rPr>
              <a:t>1</a:t>
            </a:r>
            <a:r>
              <a:rPr kumimoji="1" lang="en-US" altLang="zh-CN" sz="2400" dirty="0" smtClean="0">
                <a:solidFill>
                  <a:schemeClr val="tx1"/>
                </a:solidFill>
                <a:latin typeface="Times New Roman" panose="02020603050405020304" pitchFamily="18" charset="0"/>
                <a:ea typeface="新宋体" panose="02010609030101010101" charset="-122"/>
              </a:rPr>
              <a:t>               5                    </a:t>
            </a:r>
            <a:r>
              <a:rPr kumimoji="1" lang="en-US" altLang="zh-CN" sz="2400" dirty="0">
                <a:solidFill>
                  <a:schemeClr val="tx1"/>
                </a:solidFill>
                <a:latin typeface="Times New Roman" panose="02020603050405020304" pitchFamily="18" charset="0"/>
                <a:ea typeface="新宋体" panose="02010609030101010101" charset="-122"/>
              </a:rPr>
              <a:t>2         </a:t>
            </a:r>
            <a:endParaRPr kumimoji="1" lang="en-US" altLang="zh-CN" sz="2400" baseline="-25000" dirty="0">
              <a:solidFill>
                <a:schemeClr val="tx1"/>
              </a:solidFill>
              <a:latin typeface="Times New Roman" panose="02020603050405020304" pitchFamily="18" charset="0"/>
              <a:ea typeface="新宋体" panose="02010609030101010101" charset="-122"/>
            </a:endParaRPr>
          </a:p>
          <a:p>
            <a:pPr eaLnBrk="1" hangingPunct="1">
              <a:lnSpc>
                <a:spcPct val="120000"/>
              </a:lnSpc>
              <a:spcBef>
                <a:spcPct val="0"/>
              </a:spcBef>
              <a:buClrTx/>
            </a:pPr>
            <a:r>
              <a:rPr kumimoji="1" lang="en-US" altLang="zh-CN" sz="2400" baseline="-25000" dirty="0">
                <a:solidFill>
                  <a:schemeClr val="tx1"/>
                </a:solidFill>
                <a:latin typeface="Times New Roman" panose="02020603050405020304" pitchFamily="18" charset="0"/>
                <a:ea typeface="新宋体" panose="02010609030101010101" charset="-122"/>
              </a:rPr>
              <a:t>       </a:t>
            </a:r>
            <a:r>
              <a:rPr kumimoji="1" lang="en-US" altLang="zh-CN" sz="2400" dirty="0" smtClean="0">
                <a:solidFill>
                  <a:schemeClr val="tx1"/>
                </a:solidFill>
                <a:latin typeface="Times New Roman" panose="02020603050405020304" pitchFamily="18" charset="0"/>
                <a:ea typeface="新宋体" panose="02010609030101010101" charset="-122"/>
              </a:rPr>
              <a:t>P</a:t>
            </a:r>
            <a:r>
              <a:rPr kumimoji="1" lang="en-US" altLang="zh-CN" sz="2400" baseline="-25000" dirty="0" smtClean="0">
                <a:solidFill>
                  <a:schemeClr val="tx1"/>
                </a:solidFill>
                <a:latin typeface="Times New Roman" panose="02020603050405020304" pitchFamily="18" charset="0"/>
                <a:ea typeface="新宋体" panose="02010609030101010101" charset="-122"/>
              </a:rPr>
              <a:t>2</a:t>
            </a:r>
            <a:r>
              <a:rPr kumimoji="1" lang="en-US" altLang="zh-CN" sz="2400" dirty="0" smtClean="0">
                <a:solidFill>
                  <a:schemeClr val="tx1"/>
                </a:solidFill>
                <a:latin typeface="Times New Roman" panose="02020603050405020304" pitchFamily="18" charset="0"/>
                <a:ea typeface="新宋体" panose="02010609030101010101" charset="-122"/>
              </a:rPr>
              <a:t>              10                   3</a:t>
            </a:r>
            <a:r>
              <a:rPr kumimoji="1" lang="en-US" altLang="zh-CN" sz="2400" dirty="0" smtClean="0">
                <a:solidFill>
                  <a:schemeClr val="tx1"/>
                </a:solidFill>
                <a:latin typeface="Times New Roman" panose="02020603050405020304" pitchFamily="18" charset="0"/>
              </a:rPr>
              <a:t>       </a:t>
            </a:r>
            <a:endParaRPr kumimoji="1" lang="zh-CN" altLang="en-US" sz="2400" dirty="0">
              <a:solidFill>
                <a:srgbClr val="FF0000"/>
              </a:solidFill>
              <a:latin typeface="Times New Roman" panose="02020603050405020304" pitchFamily="18" charset="0"/>
            </a:endParaRPr>
          </a:p>
        </p:txBody>
      </p:sp>
      <p:sp>
        <p:nvSpPr>
          <p:cNvPr id="151558" name="Rectangle 6"/>
          <p:cNvSpPr>
            <a:spLocks noChangeArrowheads="1"/>
          </p:cNvSpPr>
          <p:nvPr/>
        </p:nvSpPr>
        <p:spPr bwMode="auto">
          <a:xfrm>
            <a:off x="5457827" y="3600549"/>
            <a:ext cx="3686175" cy="1865126"/>
          </a:xfrm>
          <a:prstGeom prst="rect">
            <a:avLst/>
          </a:prstGeom>
          <a:noFill/>
          <a:ln w="9525">
            <a:noFill/>
            <a:miter lim="800000"/>
          </a:ln>
        </p:spPr>
        <p:txBody>
          <a:bodyPr>
            <a:spAutoFit/>
          </a:bodyPr>
          <a:lstStyle/>
          <a:p>
            <a:pPr eaLnBrk="1" hangingPunct="1">
              <a:lnSpc>
                <a:spcPct val="120000"/>
              </a:lnSpc>
              <a:spcBef>
                <a:spcPct val="0"/>
              </a:spcBef>
              <a:buClrTx/>
            </a:pPr>
            <a:r>
              <a:rPr kumimoji="1" lang="zh-CN" altLang="en-US" sz="2400" dirty="0">
                <a:solidFill>
                  <a:srgbClr val="0000FF"/>
                </a:solidFill>
                <a:latin typeface="Times New Roman" panose="02020603050405020304" pitchFamily="18" charset="0"/>
                <a:ea typeface="新宋体" panose="02010609030101010101" charset="-122"/>
              </a:rPr>
              <a:t>已分配     还需要     可用</a:t>
            </a:r>
            <a:endParaRPr kumimoji="1" lang="zh-CN" altLang="en-US" sz="2400" dirty="0">
              <a:solidFill>
                <a:srgbClr val="0000FF"/>
              </a:solidFill>
              <a:latin typeface="Times New Roman" panose="02020603050405020304" pitchFamily="18" charset="0"/>
              <a:ea typeface="新宋体" panose="02010609030101010101" charset="-122"/>
            </a:endParaRPr>
          </a:p>
          <a:p>
            <a:pPr eaLnBrk="1" hangingPunct="1">
              <a:lnSpc>
                <a:spcPct val="120000"/>
              </a:lnSpc>
              <a:spcBef>
                <a:spcPct val="0"/>
              </a:spcBef>
              <a:buClrTx/>
            </a:pPr>
            <a:r>
              <a:rPr kumimoji="1" lang="en-US" altLang="zh-CN" sz="2400" dirty="0">
                <a:solidFill>
                  <a:srgbClr val="0000FF"/>
                </a:solidFill>
                <a:latin typeface="Times New Roman" panose="02020603050405020304" pitchFamily="18" charset="0"/>
                <a:ea typeface="新宋体" panose="02010609030101010101" charset="-122"/>
              </a:rPr>
              <a:t>    </a:t>
            </a:r>
            <a:r>
              <a:rPr kumimoji="1" lang="en-US" altLang="zh-CN" sz="2400" dirty="0" smtClean="0">
                <a:solidFill>
                  <a:srgbClr val="0000FF"/>
                </a:solidFill>
                <a:latin typeface="Times New Roman" panose="02020603050405020304" pitchFamily="18" charset="0"/>
                <a:ea typeface="新宋体" panose="02010609030101010101" charset="-122"/>
              </a:rPr>
              <a:t>6             6                3</a:t>
            </a:r>
            <a:endParaRPr kumimoji="1" lang="en-US" altLang="zh-CN" sz="2400" baseline="-25000" dirty="0">
              <a:solidFill>
                <a:srgbClr val="0000FF"/>
              </a:solidFill>
              <a:latin typeface="Times New Roman" panose="02020603050405020304" pitchFamily="18" charset="0"/>
              <a:ea typeface="新宋体" panose="02010609030101010101" charset="-122"/>
            </a:endParaRPr>
          </a:p>
          <a:p>
            <a:pPr eaLnBrk="1" hangingPunct="1">
              <a:lnSpc>
                <a:spcPct val="120000"/>
              </a:lnSpc>
              <a:spcBef>
                <a:spcPct val="0"/>
              </a:spcBef>
              <a:buClrTx/>
            </a:pPr>
            <a:r>
              <a:rPr kumimoji="1" lang="en-US" altLang="zh-CN" sz="2400" dirty="0">
                <a:solidFill>
                  <a:srgbClr val="0000FF"/>
                </a:solidFill>
                <a:latin typeface="Times New Roman" panose="02020603050405020304" pitchFamily="18" charset="0"/>
                <a:ea typeface="新宋体" panose="02010609030101010101" charset="-122"/>
              </a:rPr>
              <a:t>    2             </a:t>
            </a:r>
            <a:r>
              <a:rPr kumimoji="1" lang="en-US" altLang="zh-CN" sz="2400" dirty="0" smtClean="0">
                <a:solidFill>
                  <a:srgbClr val="0000FF"/>
                </a:solidFill>
                <a:latin typeface="Times New Roman" panose="02020603050405020304" pitchFamily="18" charset="0"/>
                <a:ea typeface="新宋体" panose="02010609030101010101" charset="-122"/>
              </a:rPr>
              <a:t>3         </a:t>
            </a:r>
            <a:endParaRPr kumimoji="1" lang="en-US" altLang="zh-CN" sz="2400" baseline="-25000" dirty="0">
              <a:solidFill>
                <a:srgbClr val="0000FF"/>
              </a:solidFill>
              <a:latin typeface="Times New Roman" panose="02020603050405020304" pitchFamily="18" charset="0"/>
              <a:ea typeface="新宋体" panose="02010609030101010101" charset="-122"/>
            </a:endParaRPr>
          </a:p>
          <a:p>
            <a:pPr eaLnBrk="1" hangingPunct="1">
              <a:lnSpc>
                <a:spcPct val="120000"/>
              </a:lnSpc>
              <a:spcBef>
                <a:spcPct val="0"/>
              </a:spcBef>
              <a:buClrTx/>
            </a:pPr>
            <a:r>
              <a:rPr kumimoji="1" lang="en-US" altLang="zh-CN" sz="2400" dirty="0">
                <a:solidFill>
                  <a:srgbClr val="0000FF"/>
                </a:solidFill>
                <a:latin typeface="Times New Roman" panose="02020603050405020304" pitchFamily="18" charset="0"/>
                <a:ea typeface="新宋体" panose="02010609030101010101" charset="-122"/>
              </a:rPr>
              <a:t>    </a:t>
            </a:r>
            <a:r>
              <a:rPr kumimoji="1" lang="en-US" altLang="zh-CN" sz="2400" dirty="0" smtClean="0">
                <a:solidFill>
                  <a:srgbClr val="0000FF"/>
                </a:solidFill>
                <a:latin typeface="Times New Roman" panose="02020603050405020304" pitchFamily="18" charset="0"/>
                <a:ea typeface="新宋体" panose="02010609030101010101" charset="-122"/>
              </a:rPr>
              <a:t>4             </a:t>
            </a:r>
            <a:r>
              <a:rPr kumimoji="1" lang="en-US" altLang="zh-CN" sz="2400" dirty="0">
                <a:solidFill>
                  <a:srgbClr val="0000FF"/>
                </a:solidFill>
                <a:latin typeface="Times New Roman" panose="02020603050405020304" pitchFamily="18" charset="0"/>
                <a:ea typeface="新宋体" panose="02010609030101010101" charset="-122"/>
              </a:rPr>
              <a:t>6</a:t>
            </a:r>
            <a:r>
              <a:rPr kumimoji="1" lang="en-US" altLang="zh-CN" sz="2400" dirty="0">
                <a:solidFill>
                  <a:srgbClr val="0000FF"/>
                </a:solidFill>
                <a:latin typeface="Times New Roman" panose="02020603050405020304" pitchFamily="18" charset="0"/>
              </a:rPr>
              <a:t>       </a:t>
            </a:r>
            <a:endParaRPr kumimoji="1" lang="zh-CN" altLang="en-US" sz="2400" dirty="0">
              <a:solidFill>
                <a:srgbClr val="0000FF"/>
              </a:solidFill>
              <a:latin typeface="Times New Roman" panose="02020603050405020304" pitchFamily="18" charset="0"/>
            </a:endParaRPr>
          </a:p>
        </p:txBody>
      </p:sp>
      <p:sp>
        <p:nvSpPr>
          <p:cNvPr id="6" name="Text Box 2"/>
          <p:cNvSpPr txBox="1">
            <a:spLocks noChangeArrowheads="1"/>
          </p:cNvSpPr>
          <p:nvPr/>
        </p:nvSpPr>
        <p:spPr bwMode="auto">
          <a:xfrm>
            <a:off x="539555" y="1484784"/>
            <a:ext cx="2952327" cy="523220"/>
          </a:xfrm>
          <a:prstGeom prst="rect">
            <a:avLst/>
          </a:prstGeom>
          <a:noFill/>
          <a:ln w="9525">
            <a:noFill/>
            <a:miter lim="800000"/>
          </a:ln>
        </p:spPr>
        <p:txBody>
          <a:bodyPr wrap="square">
            <a:spAutoFit/>
          </a:bodyPr>
          <a:lstStyle/>
          <a:p>
            <a:pPr eaLnBrk="1" hangingPunct="1">
              <a:spcBef>
                <a:spcPct val="0"/>
              </a:spcBef>
              <a:buClrTx/>
            </a:pPr>
            <a:r>
              <a:rPr kumimoji="1" lang="en-US" altLang="zh-CN" sz="2800" dirty="0" smtClean="0">
                <a:solidFill>
                  <a:srgbClr val="C00000"/>
                </a:solidFill>
                <a:latin typeface="Times New Roman" panose="02020603050405020304" pitchFamily="18" charset="0"/>
              </a:rPr>
              <a:t>1. </a:t>
            </a:r>
            <a:r>
              <a:rPr kumimoji="1" lang="zh-CN" altLang="en-US" sz="2800" dirty="0" smtClean="0">
                <a:solidFill>
                  <a:srgbClr val="C00000"/>
                </a:solidFill>
                <a:latin typeface="Times New Roman" panose="02020603050405020304" pitchFamily="18" charset="0"/>
              </a:rPr>
              <a:t>安全状态</a:t>
            </a:r>
            <a:endParaRPr kumimoji="1" lang="zh-CN" altLang="en-US" sz="2800" dirty="0">
              <a:solidFill>
                <a:srgbClr val="C00000"/>
              </a:solidFill>
              <a:latin typeface="Times New Roman" panose="02020603050405020304" pitchFamily="18" charset="0"/>
            </a:endParaRPr>
          </a:p>
        </p:txBody>
      </p:sp>
      <p:sp>
        <p:nvSpPr>
          <p:cNvPr id="7" name="Rectangle 2"/>
          <p:cNvSpPr>
            <a:spLocks noChangeArrowheads="1"/>
          </p:cNvSpPr>
          <p:nvPr/>
        </p:nvSpPr>
        <p:spPr bwMode="auto">
          <a:xfrm>
            <a:off x="395538" y="765175"/>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3.7.3 </a:t>
            </a:r>
            <a:r>
              <a:rPr lang="zh-CN" altLang="en-US" sz="3200" dirty="0" smtClean="0">
                <a:solidFill>
                  <a:srgbClr val="0000FF"/>
                </a:solidFill>
                <a:latin typeface="+mn-ea"/>
                <a:ea typeface="+mn-ea"/>
              </a:rPr>
              <a:t>避免死锁</a:t>
            </a:r>
            <a:endParaRPr lang="zh-CN" altLang="en-US" sz="3200" dirty="0">
              <a:solidFill>
                <a:srgbClr val="0000FF"/>
              </a:solidFill>
              <a:latin typeface="+mn-ea"/>
              <a:ea typeface="+mn-ea"/>
            </a:endParaRPr>
          </a:p>
        </p:txBody>
      </p:sp>
      <p:sp>
        <p:nvSpPr>
          <p:cNvPr id="8" name="Rectangle 2"/>
          <p:cNvSpPr>
            <a:spLocks noChangeArrowheads="1"/>
          </p:cNvSpPr>
          <p:nvPr/>
        </p:nvSpPr>
        <p:spPr bwMode="auto">
          <a:xfrm>
            <a:off x="2555875" y="73024"/>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
        <p:nvSpPr>
          <p:cNvPr id="9" name="矩形 8"/>
          <p:cNvSpPr/>
          <p:nvPr/>
        </p:nvSpPr>
        <p:spPr>
          <a:xfrm>
            <a:off x="467544" y="5589242"/>
            <a:ext cx="8352928" cy="904863"/>
          </a:xfrm>
          <a:prstGeom prst="rect">
            <a:avLst/>
          </a:prstGeom>
        </p:spPr>
        <p:txBody>
          <a:bodyPr wrap="square">
            <a:spAutoFit/>
          </a:bodyPr>
          <a:lstStyle/>
          <a:p>
            <a:pPr>
              <a:lnSpc>
                <a:spcPct val="120000"/>
              </a:lnSpc>
            </a:pPr>
            <a:r>
              <a:rPr kumimoji="1" lang="zh-CN" altLang="en-US" sz="2200" dirty="0" smtClean="0">
                <a:latin typeface="Times New Roman" panose="02020603050405020304" pitchFamily="18" charset="0"/>
              </a:rPr>
              <a:t>在</a:t>
            </a:r>
            <a:r>
              <a:rPr kumimoji="1" lang="en-US" altLang="zh-CN" sz="2200" dirty="0" smtClean="0">
                <a:latin typeface="Times New Roman" panose="02020603050405020304" pitchFamily="18" charset="0"/>
              </a:rPr>
              <a:t>T</a:t>
            </a:r>
            <a:r>
              <a:rPr kumimoji="1" lang="en-US" altLang="zh-CN" sz="2200" baseline="-18000" dirty="0" smtClean="0">
                <a:latin typeface="Times New Roman" panose="02020603050405020304" pitchFamily="18" charset="0"/>
              </a:rPr>
              <a:t>0</a:t>
            </a:r>
            <a:r>
              <a:rPr kumimoji="1" lang="zh-CN" altLang="en-US" sz="2200" dirty="0" smtClean="0">
                <a:latin typeface="Times New Roman" panose="02020603050405020304" pitchFamily="18" charset="0"/>
              </a:rPr>
              <a:t>时刻</a:t>
            </a:r>
            <a:r>
              <a:rPr kumimoji="1" lang="en-US" altLang="zh-CN" sz="2200" dirty="0" smtClean="0">
                <a:latin typeface="Times New Roman" panose="02020603050405020304" pitchFamily="18" charset="0"/>
                <a:ea typeface="新宋体" panose="02010609030101010101" charset="-122"/>
              </a:rPr>
              <a:t>P</a:t>
            </a:r>
            <a:r>
              <a:rPr kumimoji="1" lang="en-US" altLang="zh-CN" sz="2200" baseline="-25000" dirty="0" smtClean="0">
                <a:latin typeface="Times New Roman" panose="02020603050405020304" pitchFamily="18" charset="0"/>
                <a:ea typeface="新宋体" panose="02010609030101010101" charset="-122"/>
              </a:rPr>
              <a:t>2</a:t>
            </a:r>
            <a:r>
              <a:rPr kumimoji="1" lang="zh-CN" altLang="en-US" sz="2200" dirty="0" smtClean="0">
                <a:latin typeface="Times New Roman" panose="02020603050405020304" pitchFamily="18" charset="0"/>
              </a:rPr>
              <a:t>又申请了一台磁带机，若将剩余</a:t>
            </a:r>
            <a:r>
              <a:rPr kumimoji="1" lang="en-US" altLang="zh-CN" sz="2200" dirty="0" smtClean="0">
                <a:latin typeface="Times New Roman" panose="02020603050405020304" pitchFamily="18" charset="0"/>
              </a:rPr>
              <a:t>4</a:t>
            </a:r>
            <a:r>
              <a:rPr kumimoji="1" lang="zh-CN" altLang="en-US" sz="2200" dirty="0" smtClean="0">
                <a:latin typeface="Times New Roman" panose="02020603050405020304" pitchFamily="18" charset="0"/>
              </a:rPr>
              <a:t>台中的一台分配给</a:t>
            </a:r>
            <a:r>
              <a:rPr kumimoji="1" lang="en-US" altLang="zh-CN" sz="2200" smtClean="0">
                <a:latin typeface="Times New Roman" panose="02020603050405020304" pitchFamily="18" charset="0"/>
                <a:ea typeface="新宋体" panose="02010609030101010101" charset="-122"/>
              </a:rPr>
              <a:t>P</a:t>
            </a:r>
            <a:r>
              <a:rPr kumimoji="1" lang="en-US" altLang="zh-CN" sz="2200" baseline="-25000" smtClean="0">
                <a:latin typeface="Times New Roman" panose="02020603050405020304" pitchFamily="18" charset="0"/>
                <a:ea typeface="新宋体" panose="02010609030101010101" charset="-122"/>
              </a:rPr>
              <a:t>2</a:t>
            </a:r>
            <a:r>
              <a:rPr kumimoji="1" lang="en-US" altLang="zh-CN" sz="2200" smtClean="0">
                <a:latin typeface="Times New Roman" panose="02020603050405020304" pitchFamily="18" charset="0"/>
              </a:rPr>
              <a:t> </a:t>
            </a:r>
            <a:r>
              <a:rPr kumimoji="1" lang="zh-CN" altLang="en-US" sz="2200" dirty="0" smtClean="0">
                <a:latin typeface="Times New Roman" panose="02020603050405020304" pitchFamily="18" charset="0"/>
              </a:rPr>
              <a:t>则系统会进入不安全状态。</a:t>
            </a:r>
            <a:r>
              <a:rPr kumimoji="1" lang="zh-CN" altLang="en-US" sz="2200" dirty="0" smtClean="0">
                <a:solidFill>
                  <a:srgbClr val="FF0000"/>
                </a:solidFill>
                <a:latin typeface="Times New Roman" panose="02020603050405020304" pitchFamily="18" charset="0"/>
              </a:rPr>
              <a:t>为什么？</a:t>
            </a:r>
            <a:endParaRPr lang="zh-CN" altLang="en-US" sz="2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12626" y="1484785"/>
            <a:ext cx="3671342" cy="523220"/>
          </a:xfrm>
          <a:prstGeom prst="rect">
            <a:avLst/>
          </a:prstGeom>
          <a:noFill/>
          <a:ln w="9525">
            <a:noFill/>
            <a:miter lim="800000"/>
          </a:ln>
        </p:spPr>
        <p:txBody>
          <a:bodyPr wrap="square">
            <a:spAutoFit/>
          </a:bodyPr>
          <a:lstStyle/>
          <a:p>
            <a:pPr eaLnBrk="1" hangingPunct="1">
              <a:spcBef>
                <a:spcPct val="0"/>
              </a:spcBef>
              <a:buClrTx/>
            </a:pPr>
            <a:r>
              <a:rPr kumimoji="1" lang="en-US" altLang="zh-CN" sz="2800" dirty="0" smtClean="0">
                <a:solidFill>
                  <a:srgbClr val="CC3300"/>
                </a:solidFill>
                <a:latin typeface="Times New Roman" panose="02020603050405020304" pitchFamily="18" charset="0"/>
              </a:rPr>
              <a:t>2. </a:t>
            </a:r>
            <a:r>
              <a:rPr kumimoji="1" lang="zh-CN" altLang="en-US" sz="2800" dirty="0" smtClean="0">
                <a:solidFill>
                  <a:srgbClr val="CC3300"/>
                </a:solidFill>
                <a:latin typeface="Times New Roman" panose="02020603050405020304" pitchFamily="18" charset="0"/>
              </a:rPr>
              <a:t>银行家算法</a:t>
            </a:r>
            <a:endParaRPr kumimoji="1" lang="zh-CN" altLang="en-US" sz="2800" dirty="0">
              <a:solidFill>
                <a:schemeClr val="tx1"/>
              </a:solidFill>
              <a:latin typeface="Times New Roman" panose="02020603050405020304" pitchFamily="18" charset="0"/>
            </a:endParaRPr>
          </a:p>
        </p:txBody>
      </p:sp>
      <p:sp>
        <p:nvSpPr>
          <p:cNvPr id="41987" name="Text Box 3"/>
          <p:cNvSpPr txBox="1">
            <a:spLocks noChangeArrowheads="1"/>
          </p:cNvSpPr>
          <p:nvPr/>
        </p:nvSpPr>
        <p:spPr bwMode="auto">
          <a:xfrm>
            <a:off x="467544" y="2132858"/>
            <a:ext cx="8208392" cy="2172903"/>
          </a:xfrm>
          <a:prstGeom prst="rect">
            <a:avLst/>
          </a:prstGeom>
          <a:noFill/>
          <a:ln w="9525">
            <a:noFill/>
            <a:miter lim="800000"/>
          </a:ln>
        </p:spPr>
        <p:txBody>
          <a:bodyPr wrap="square">
            <a:spAutoFit/>
          </a:bodyPr>
          <a:lstStyle/>
          <a:p>
            <a:pPr eaLnBrk="1" hangingPunct="1">
              <a:lnSpc>
                <a:spcPct val="130000"/>
              </a:lnSpc>
              <a:spcBef>
                <a:spcPct val="0"/>
              </a:spcBef>
              <a:buClrTx/>
              <a:buFont typeface="Wingdings" panose="05000000000000000000" pitchFamily="2" charset="2"/>
              <a:buChar char="n"/>
            </a:pPr>
            <a:r>
              <a:rPr kumimoji="1" lang="zh-CN" altLang="en-US" sz="2400" dirty="0" smtClean="0">
                <a:solidFill>
                  <a:srgbClr val="7030A0"/>
                </a:solidFill>
                <a:latin typeface="Arial" panose="020B0604020202020204" pitchFamily="34" charset="0"/>
              </a:rPr>
              <a:t> 基本思想：</a:t>
            </a:r>
            <a:r>
              <a:rPr kumimoji="1" lang="en-US" altLang="zh-CN" sz="2400" dirty="0" smtClean="0">
                <a:solidFill>
                  <a:schemeClr val="tx1"/>
                </a:solidFill>
                <a:latin typeface="Arial" panose="020B0604020202020204" pitchFamily="34" charset="0"/>
              </a:rPr>
              <a:t>      </a:t>
            </a:r>
            <a:endParaRPr kumimoji="1" lang="en-US" altLang="zh-CN" sz="2400" dirty="0" smtClean="0">
              <a:solidFill>
                <a:schemeClr val="tx1"/>
              </a:solidFill>
              <a:latin typeface="Arial" panose="020B0604020202020204" pitchFamily="34" charset="0"/>
            </a:endParaRPr>
          </a:p>
          <a:p>
            <a:pPr eaLnBrk="1" hangingPunct="1">
              <a:lnSpc>
                <a:spcPct val="130000"/>
              </a:lnSpc>
              <a:spcBef>
                <a:spcPct val="0"/>
              </a:spcBef>
              <a:buClrTx/>
            </a:pPr>
            <a:r>
              <a:rPr kumimoji="1" lang="en-US" altLang="zh-CN" dirty="0" smtClean="0">
                <a:solidFill>
                  <a:schemeClr val="tx1"/>
                </a:solidFill>
                <a:latin typeface="Arial" panose="020B0604020202020204" pitchFamily="34" charset="0"/>
              </a:rPr>
              <a:t>     </a:t>
            </a:r>
            <a:r>
              <a:rPr kumimoji="1" lang="en-US" altLang="zh-CN" dirty="0" err="1" smtClean="0">
                <a:solidFill>
                  <a:schemeClr val="tx1"/>
                </a:solidFill>
                <a:latin typeface="Arial" panose="020B0604020202020204" pitchFamily="34" charset="0"/>
              </a:rPr>
              <a:t>Dijkstra</a:t>
            </a:r>
            <a:r>
              <a:rPr kumimoji="1" lang="en-US" altLang="zh-CN" dirty="0" smtClean="0">
                <a:solidFill>
                  <a:schemeClr val="tx1"/>
                </a:solidFill>
                <a:latin typeface="Arial" panose="020B0604020202020204" pitchFamily="34" charset="0"/>
              </a:rPr>
              <a:t> </a:t>
            </a:r>
            <a:r>
              <a:rPr kumimoji="1" lang="en-US" altLang="zh-CN" dirty="0">
                <a:solidFill>
                  <a:schemeClr val="tx1"/>
                </a:solidFill>
                <a:latin typeface="Arial" panose="020B0604020202020204" pitchFamily="34" charset="0"/>
              </a:rPr>
              <a:t>E.W </a:t>
            </a:r>
            <a:r>
              <a:rPr kumimoji="1" lang="zh-CN" altLang="en-US" dirty="0">
                <a:solidFill>
                  <a:schemeClr val="tx1"/>
                </a:solidFill>
                <a:latin typeface="Arial" panose="020B0604020202020204" pitchFamily="34" charset="0"/>
              </a:rPr>
              <a:t>于</a:t>
            </a:r>
            <a:r>
              <a:rPr kumimoji="1" lang="en-US" altLang="zh-CN" dirty="0">
                <a:solidFill>
                  <a:schemeClr val="tx1"/>
                </a:solidFill>
                <a:latin typeface="Arial" panose="020B0604020202020204" pitchFamily="34" charset="0"/>
              </a:rPr>
              <a:t>1968</a:t>
            </a:r>
            <a:r>
              <a:rPr kumimoji="1" lang="zh-CN" altLang="en-US" dirty="0">
                <a:solidFill>
                  <a:schemeClr val="tx1"/>
                </a:solidFill>
                <a:latin typeface="Arial" panose="020B0604020202020204" pitchFamily="34" charset="0"/>
              </a:rPr>
              <a:t>年</a:t>
            </a:r>
            <a:r>
              <a:rPr kumimoji="1" lang="zh-CN" altLang="en-US" dirty="0" smtClean="0">
                <a:solidFill>
                  <a:schemeClr val="tx1"/>
                </a:solidFill>
                <a:latin typeface="Arial" panose="020B0604020202020204" pitchFamily="34" charset="0"/>
              </a:rPr>
              <a:t>提出银行家</a:t>
            </a:r>
            <a:r>
              <a:rPr kumimoji="1" lang="zh-CN" altLang="en-US" dirty="0">
                <a:solidFill>
                  <a:schemeClr val="tx1"/>
                </a:solidFill>
                <a:latin typeface="Arial" panose="020B0604020202020204" pitchFamily="34" charset="0"/>
              </a:rPr>
              <a:t>算法</a:t>
            </a:r>
            <a:r>
              <a:rPr kumimoji="1" lang="zh-CN" altLang="en-US" dirty="0" smtClean="0">
                <a:solidFill>
                  <a:schemeClr val="tx1"/>
                </a:solidFill>
                <a:latin typeface="Arial" panose="020B0604020202020204" pitchFamily="34" charset="0"/>
              </a:rPr>
              <a:t>：</a:t>
            </a:r>
            <a:endParaRPr kumimoji="1" lang="en-US" altLang="zh-CN" dirty="0" smtClean="0">
              <a:solidFill>
                <a:schemeClr val="tx1"/>
              </a:solidFill>
              <a:latin typeface="Arial" panose="020B0604020202020204" pitchFamily="34" charset="0"/>
            </a:endParaRPr>
          </a:p>
          <a:p>
            <a:pPr eaLnBrk="1" hangingPunct="1">
              <a:lnSpc>
                <a:spcPct val="130000"/>
              </a:lnSpc>
              <a:spcBef>
                <a:spcPct val="0"/>
              </a:spcBef>
              <a:buClrTx/>
            </a:pPr>
            <a:r>
              <a:rPr kumimoji="1" lang="en-US" altLang="zh-CN" dirty="0" smtClean="0">
                <a:latin typeface="Arial" panose="020B0604020202020204" pitchFamily="34" charset="0"/>
              </a:rPr>
              <a:t>     </a:t>
            </a:r>
            <a:r>
              <a:rPr kumimoji="1" lang="zh-CN" altLang="en-US" dirty="0" smtClean="0">
                <a:latin typeface="Arial" panose="020B0604020202020204" pitchFamily="34" charset="0"/>
              </a:rPr>
              <a:t>它</a:t>
            </a:r>
            <a:r>
              <a:rPr kumimoji="1" lang="zh-CN" altLang="en-US" dirty="0">
                <a:latin typeface="Arial" panose="020B0604020202020204" pitchFamily="34" charset="0"/>
              </a:rPr>
              <a:t>的模型基于一个小城镇的银行家，该算法可描述如下：假定一个银行家拥有资金，数量为</a:t>
            </a:r>
            <a:r>
              <a:rPr kumimoji="1" lang="en-US" altLang="zh-CN" dirty="0">
                <a:latin typeface="Arial" panose="020B0604020202020204" pitchFamily="34" charset="0"/>
              </a:rPr>
              <a:t>∑</a:t>
            </a:r>
            <a:r>
              <a:rPr kumimoji="1" lang="zh-CN" altLang="en-US" dirty="0">
                <a:latin typeface="Arial" panose="020B0604020202020204" pitchFamily="34" charset="0"/>
              </a:rPr>
              <a:t>，被</a:t>
            </a:r>
            <a:r>
              <a:rPr kumimoji="1" lang="en-US" altLang="zh-CN" dirty="0">
                <a:latin typeface="Arial" panose="020B0604020202020204" pitchFamily="34" charset="0"/>
              </a:rPr>
              <a:t>N</a:t>
            </a:r>
            <a:r>
              <a:rPr kumimoji="1" lang="zh-CN" altLang="en-US" dirty="0">
                <a:latin typeface="Arial" panose="020B0604020202020204" pitchFamily="34" charset="0"/>
              </a:rPr>
              <a:t>个客户共享。银行家对客户提出下列约束条件：</a:t>
            </a:r>
            <a:endParaRPr kumimoji="1" lang="zh-CN" altLang="en-US" dirty="0">
              <a:latin typeface="Arial" panose="020B0604020202020204" pitchFamily="34" charset="0"/>
            </a:endParaRPr>
          </a:p>
        </p:txBody>
      </p:sp>
      <p:sp>
        <p:nvSpPr>
          <p:cNvPr id="215044" name="Text Box 4"/>
          <p:cNvSpPr txBox="1">
            <a:spLocks noChangeArrowheads="1"/>
          </p:cNvSpPr>
          <p:nvPr/>
        </p:nvSpPr>
        <p:spPr bwMode="auto">
          <a:xfrm>
            <a:off x="539552" y="4338970"/>
            <a:ext cx="8001000" cy="1754326"/>
          </a:xfrm>
          <a:prstGeom prst="rect">
            <a:avLst/>
          </a:prstGeom>
          <a:noFill/>
          <a:ln w="9525">
            <a:noFill/>
            <a:miter lim="800000"/>
          </a:ln>
        </p:spPr>
        <p:txBody>
          <a:bodyPr>
            <a:spAutoFit/>
          </a:bodyPr>
          <a:lstStyle/>
          <a:p>
            <a:pPr eaLnBrk="1" hangingPunct="1">
              <a:spcBef>
                <a:spcPct val="50000"/>
              </a:spcBef>
              <a:buClr>
                <a:schemeClr val="tx1"/>
              </a:buClr>
              <a:buFont typeface="Wingdings" panose="05000000000000000000" pitchFamily="2" charset="2"/>
              <a:buChar char="l"/>
            </a:pPr>
            <a:r>
              <a:rPr kumimoji="1" lang="zh-CN" altLang="en-US" dirty="0">
                <a:solidFill>
                  <a:schemeClr val="tx1"/>
                </a:solidFill>
                <a:latin typeface="Arial" panose="020B0604020202020204" pitchFamily="34" charset="0"/>
              </a:rPr>
              <a:t>每个客户必须预先说明自己所要求的最大资金量；</a:t>
            </a:r>
            <a:endParaRPr kumimoji="1" lang="zh-CN" altLang="en-US" dirty="0">
              <a:solidFill>
                <a:schemeClr val="tx1"/>
              </a:solidFill>
              <a:latin typeface="Arial" panose="020B0604020202020204" pitchFamily="34" charset="0"/>
            </a:endParaRPr>
          </a:p>
          <a:p>
            <a:pPr eaLnBrk="1" hangingPunct="1">
              <a:spcBef>
                <a:spcPct val="50000"/>
              </a:spcBef>
              <a:buClr>
                <a:schemeClr val="tx1"/>
              </a:buClr>
              <a:buFont typeface="Wingdings" panose="05000000000000000000" pitchFamily="2" charset="2"/>
              <a:buChar char="l"/>
            </a:pPr>
            <a:r>
              <a:rPr kumimoji="1" lang="zh-CN" altLang="en-US" dirty="0">
                <a:solidFill>
                  <a:schemeClr val="tx1"/>
                </a:solidFill>
                <a:latin typeface="Arial" panose="020B0604020202020204" pitchFamily="34" charset="0"/>
              </a:rPr>
              <a:t>每个客户每次提出部分资金量</a:t>
            </a:r>
            <a:r>
              <a:rPr kumimoji="1" lang="zh-CN" altLang="en-US" dirty="0" smtClean="0">
                <a:solidFill>
                  <a:schemeClr val="tx1"/>
                </a:solidFill>
                <a:latin typeface="Arial" panose="020B0604020202020204" pitchFamily="34" charset="0"/>
              </a:rPr>
              <a:t>申请；</a:t>
            </a:r>
            <a:endParaRPr kumimoji="1" lang="zh-CN" altLang="en-US" dirty="0">
              <a:solidFill>
                <a:schemeClr val="tx1"/>
              </a:solidFill>
              <a:latin typeface="Arial" panose="020B0604020202020204" pitchFamily="34" charset="0"/>
            </a:endParaRPr>
          </a:p>
          <a:p>
            <a:pPr eaLnBrk="1" hangingPunct="1">
              <a:lnSpc>
                <a:spcPct val="120000"/>
              </a:lnSpc>
              <a:spcBef>
                <a:spcPct val="50000"/>
              </a:spcBef>
              <a:buClr>
                <a:schemeClr val="tx1"/>
              </a:buClr>
              <a:buFont typeface="Wingdings" panose="05000000000000000000" pitchFamily="2" charset="2"/>
              <a:buChar char="l"/>
            </a:pPr>
            <a:r>
              <a:rPr kumimoji="1" lang="zh-CN" altLang="en-US" dirty="0">
                <a:solidFill>
                  <a:schemeClr val="tx1"/>
                </a:solidFill>
                <a:latin typeface="Arial" panose="020B0604020202020204" pitchFamily="34" charset="0"/>
              </a:rPr>
              <a:t>如果银行满足了某客户对资金的最大需求量，那么，客户在资金运作后，应在有限时间内全部归还银行</a:t>
            </a:r>
            <a:r>
              <a:rPr kumimoji="1" lang="zh-CN" altLang="en-US" dirty="0" smtClean="0">
                <a:solidFill>
                  <a:schemeClr val="tx1"/>
                </a:solidFill>
                <a:latin typeface="Arial" panose="020B0604020202020204" pitchFamily="34" charset="0"/>
              </a:rPr>
              <a:t>。</a:t>
            </a:r>
            <a:endParaRPr kumimoji="1" lang="zh-CN" altLang="en-US" dirty="0">
              <a:solidFill>
                <a:schemeClr val="tx1"/>
              </a:solidFill>
              <a:latin typeface="Times New Roman" panose="02020603050405020304" pitchFamily="18" charset="0"/>
            </a:endParaRPr>
          </a:p>
        </p:txBody>
      </p:sp>
      <p:sp>
        <p:nvSpPr>
          <p:cNvPr id="7" name="Rectangle 2"/>
          <p:cNvSpPr>
            <a:spLocks noChangeArrowheads="1"/>
          </p:cNvSpPr>
          <p:nvPr/>
        </p:nvSpPr>
        <p:spPr bwMode="auto">
          <a:xfrm>
            <a:off x="538859" y="765175"/>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3.7.3 </a:t>
            </a:r>
            <a:r>
              <a:rPr lang="zh-CN" altLang="en-US" sz="3200" dirty="0" smtClean="0">
                <a:solidFill>
                  <a:srgbClr val="0000FF"/>
                </a:solidFill>
                <a:latin typeface="+mn-ea"/>
                <a:ea typeface="+mn-ea"/>
              </a:rPr>
              <a:t>避免死锁</a:t>
            </a:r>
            <a:endParaRPr lang="zh-CN" altLang="en-US" sz="3200" dirty="0">
              <a:solidFill>
                <a:srgbClr val="0000FF"/>
              </a:solidFill>
              <a:latin typeface="+mn-ea"/>
              <a:ea typeface="+mn-ea"/>
            </a:endParaRPr>
          </a:p>
        </p:txBody>
      </p:sp>
      <p:sp>
        <p:nvSpPr>
          <p:cNvPr id="8" name="Rectangle 2"/>
          <p:cNvSpPr>
            <a:spLocks noChangeArrowheads="1"/>
          </p:cNvSpPr>
          <p:nvPr/>
        </p:nvSpPr>
        <p:spPr bwMode="auto">
          <a:xfrm>
            <a:off x="2555875" y="73024"/>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Effect transition="in" filter="box(in)">
                                      <p:cBhvr>
                                        <p:cTn id="7" dur="500"/>
                                        <p:tgtEl>
                                          <p:spTgt spid="215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395537" y="2060850"/>
            <a:ext cx="4320480" cy="461665"/>
          </a:xfrm>
          <a:prstGeom prst="rect">
            <a:avLst/>
          </a:prstGeom>
          <a:noFill/>
          <a:ln w="9525">
            <a:noFill/>
            <a:miter lim="800000"/>
          </a:ln>
        </p:spPr>
        <p:txBody>
          <a:bodyPr wrap="square">
            <a:spAutoFit/>
          </a:bodyPr>
          <a:lstStyle/>
          <a:p>
            <a:pPr eaLnBrk="1" hangingPunct="1">
              <a:spcBef>
                <a:spcPct val="0"/>
              </a:spcBef>
              <a:buClrTx/>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银行家</a:t>
            </a:r>
            <a:r>
              <a:rPr kumimoji="1" lang="zh-CN" altLang="en-US" sz="2400" dirty="0">
                <a:solidFill>
                  <a:srgbClr val="7030A0"/>
                </a:solidFill>
                <a:latin typeface="Times New Roman" panose="02020603050405020304" pitchFamily="18" charset="0"/>
              </a:rPr>
              <a:t>算法中的数据结构 </a:t>
            </a:r>
            <a:endParaRPr kumimoji="1" lang="zh-CN" altLang="en-US" sz="2400" dirty="0">
              <a:solidFill>
                <a:srgbClr val="7030A0"/>
              </a:solidFill>
              <a:latin typeface="Times New Roman" panose="02020603050405020304" pitchFamily="18" charset="0"/>
            </a:endParaRPr>
          </a:p>
        </p:txBody>
      </p:sp>
      <p:sp>
        <p:nvSpPr>
          <p:cNvPr id="150532" name="Text Box 4"/>
          <p:cNvSpPr txBox="1">
            <a:spLocks noChangeArrowheads="1"/>
          </p:cNvSpPr>
          <p:nvPr/>
        </p:nvSpPr>
        <p:spPr bwMode="auto">
          <a:xfrm>
            <a:off x="251521" y="2564905"/>
            <a:ext cx="8353425" cy="3527119"/>
          </a:xfrm>
          <a:prstGeom prst="rect">
            <a:avLst/>
          </a:prstGeom>
          <a:noFill/>
          <a:ln w="9525">
            <a:noFill/>
            <a:miter lim="800000"/>
          </a:ln>
        </p:spPr>
        <p:txBody>
          <a:bodyPr>
            <a:spAutoFit/>
          </a:bodyPr>
          <a:lstStyle/>
          <a:p>
            <a:pPr algn="just" eaLnBrk="1" hangingPunct="1">
              <a:lnSpc>
                <a:spcPct val="130000"/>
              </a:lnSpc>
              <a:spcBef>
                <a:spcPct val="30000"/>
              </a:spcBef>
              <a:buClrTx/>
            </a:pPr>
            <a:r>
              <a:rPr kumimoji="1" lang="zh-CN" altLang="en-US" sz="2400" dirty="0">
                <a:solidFill>
                  <a:schemeClr val="accent1"/>
                </a:solidFill>
                <a:latin typeface="Times New Roman" panose="02020603050405020304" pitchFamily="18" charset="0"/>
              </a:rPr>
              <a:t> ① 可利用资源向量</a:t>
            </a:r>
            <a:r>
              <a:rPr kumimoji="1" lang="en-US" altLang="zh-CN" sz="2400" dirty="0">
                <a:solidFill>
                  <a:srgbClr val="0000FF"/>
                </a:solidFill>
                <a:latin typeface="Times New Roman" panose="02020603050405020304" pitchFamily="18" charset="0"/>
              </a:rPr>
              <a:t>Available[m]</a:t>
            </a:r>
            <a:r>
              <a:rPr kumimoji="1" lang="zh-CN" altLang="en-US" sz="2400" dirty="0">
                <a:solidFill>
                  <a:srgbClr val="0000FF"/>
                </a:solidFill>
                <a:latin typeface="Times New Roman" panose="02020603050405020304" pitchFamily="18" charset="0"/>
              </a:rPr>
              <a:t>。</a:t>
            </a:r>
            <a:endParaRPr kumimoji="1" lang="zh-CN" altLang="en-US" sz="2400" dirty="0">
              <a:solidFill>
                <a:schemeClr val="tx1"/>
              </a:solidFill>
              <a:latin typeface="Times New Roman" panose="02020603050405020304" pitchFamily="18" charset="0"/>
            </a:endParaRPr>
          </a:p>
          <a:p>
            <a:pPr algn="just" eaLnBrk="1" hangingPunct="1">
              <a:lnSpc>
                <a:spcPct val="130000"/>
              </a:lnSpc>
              <a:spcBef>
                <a:spcPct val="30000"/>
              </a:spcBef>
              <a:buClrTx/>
            </a:pPr>
            <a:r>
              <a:rPr kumimoji="1" lang="zh-CN" altLang="en-US" sz="2400" b="0" dirty="0">
                <a:solidFill>
                  <a:schemeClr val="tx1"/>
                </a:solidFill>
                <a:latin typeface="Times New Roman" panose="02020603050405020304" pitchFamily="18" charset="0"/>
              </a:rPr>
              <a:t>        其中的每一个元素代表一类可利用的资源数目</a:t>
            </a:r>
            <a:endParaRPr kumimoji="1" lang="zh-CN" altLang="en-US" sz="2400" b="0" dirty="0">
              <a:solidFill>
                <a:schemeClr val="tx1"/>
              </a:solidFill>
              <a:latin typeface="Times New Roman" panose="02020603050405020304" pitchFamily="18" charset="0"/>
            </a:endParaRPr>
          </a:p>
          <a:p>
            <a:pPr algn="just" eaLnBrk="1" hangingPunct="1">
              <a:lnSpc>
                <a:spcPct val="130000"/>
              </a:lnSpc>
              <a:spcBef>
                <a:spcPct val="30000"/>
              </a:spcBef>
              <a:buClrTx/>
            </a:pPr>
            <a:r>
              <a:rPr kumimoji="1" lang="en-US" altLang="zh-CN" sz="2400" b="0" dirty="0">
                <a:solidFill>
                  <a:schemeClr val="tx1"/>
                </a:solidFill>
                <a:latin typeface="Times New Roman" panose="02020603050405020304" pitchFamily="18" charset="0"/>
              </a:rPr>
              <a:t>        Available[j]=K</a:t>
            </a:r>
            <a:r>
              <a:rPr kumimoji="1" lang="zh-CN" altLang="en-US" sz="2400" b="0" dirty="0">
                <a:solidFill>
                  <a:schemeClr val="tx1"/>
                </a:solidFill>
                <a:latin typeface="Times New Roman" panose="02020603050405020304" pitchFamily="18" charset="0"/>
              </a:rPr>
              <a:t>，则表示系统中现有</a:t>
            </a:r>
            <a:r>
              <a:rPr kumimoji="1" lang="en-US" altLang="zh-CN" sz="2400" b="0" dirty="0" err="1">
                <a:solidFill>
                  <a:schemeClr val="tx1"/>
                </a:solidFill>
                <a:latin typeface="Times New Roman" panose="02020603050405020304" pitchFamily="18" charset="0"/>
              </a:rPr>
              <a:t>R</a:t>
            </a:r>
            <a:r>
              <a:rPr kumimoji="1" lang="en-US" altLang="zh-CN" sz="2400" b="0" baseline="-25000" dirty="0" err="1">
                <a:solidFill>
                  <a:schemeClr val="tx1"/>
                </a:solidFill>
                <a:latin typeface="Times New Roman" panose="02020603050405020304" pitchFamily="18" charset="0"/>
              </a:rPr>
              <a:t>j</a:t>
            </a:r>
            <a:r>
              <a:rPr kumimoji="1" lang="zh-CN" altLang="en-US" sz="2400" b="0" dirty="0">
                <a:solidFill>
                  <a:schemeClr val="tx1"/>
                </a:solidFill>
                <a:latin typeface="Times New Roman" panose="02020603050405020304" pitchFamily="18" charset="0"/>
              </a:rPr>
              <a:t>类资源</a:t>
            </a:r>
            <a:r>
              <a:rPr kumimoji="1" lang="en-US" altLang="zh-CN" sz="2400" b="0" i="1" dirty="0">
                <a:solidFill>
                  <a:schemeClr val="tx1"/>
                </a:solidFill>
                <a:latin typeface="Times New Roman" panose="02020603050405020304" pitchFamily="18" charset="0"/>
              </a:rPr>
              <a:t>K</a:t>
            </a:r>
            <a:r>
              <a:rPr kumimoji="1" lang="zh-CN" altLang="en-US" sz="2400" b="0" dirty="0">
                <a:solidFill>
                  <a:schemeClr val="tx1"/>
                </a:solidFill>
                <a:latin typeface="Times New Roman" panose="02020603050405020304" pitchFamily="18" charset="0"/>
              </a:rPr>
              <a:t>个。 </a:t>
            </a:r>
            <a:endParaRPr kumimoji="1" lang="zh-CN" altLang="en-US" sz="2400" b="0" dirty="0">
              <a:solidFill>
                <a:schemeClr val="tx1"/>
              </a:solidFill>
              <a:latin typeface="Times New Roman" panose="02020603050405020304" pitchFamily="18" charset="0"/>
            </a:endParaRPr>
          </a:p>
          <a:p>
            <a:pPr algn="just" eaLnBrk="1" hangingPunct="1">
              <a:lnSpc>
                <a:spcPct val="130000"/>
              </a:lnSpc>
              <a:spcBef>
                <a:spcPct val="30000"/>
              </a:spcBef>
              <a:buClrTx/>
            </a:pPr>
            <a:r>
              <a:rPr kumimoji="1" lang="en-US" altLang="zh-CN" sz="2400" dirty="0">
                <a:solidFill>
                  <a:schemeClr val="accent1"/>
                </a:solidFill>
                <a:latin typeface="Times New Roman" panose="02020603050405020304" pitchFamily="18" charset="0"/>
              </a:rPr>
              <a:t> ② </a:t>
            </a:r>
            <a:r>
              <a:rPr kumimoji="1" lang="zh-CN" altLang="en-US" sz="2400" dirty="0">
                <a:solidFill>
                  <a:schemeClr val="accent1"/>
                </a:solidFill>
                <a:latin typeface="Times New Roman" panose="02020603050405020304" pitchFamily="18" charset="0"/>
              </a:rPr>
              <a:t>最大需求矩阵</a:t>
            </a:r>
            <a:r>
              <a:rPr kumimoji="1" lang="en-US" altLang="zh-CN" sz="2400" dirty="0">
                <a:solidFill>
                  <a:srgbClr val="0000FF"/>
                </a:solidFill>
                <a:latin typeface="Times New Roman" panose="02020603050405020304" pitchFamily="18" charset="0"/>
              </a:rPr>
              <a:t>Max[1..n,1..m] </a:t>
            </a:r>
            <a:endParaRPr kumimoji="1" lang="en-US" altLang="zh-CN" sz="2400" dirty="0">
              <a:solidFill>
                <a:srgbClr val="0000FF"/>
              </a:solidFill>
              <a:latin typeface="Times New Roman" panose="02020603050405020304" pitchFamily="18" charset="0"/>
            </a:endParaRPr>
          </a:p>
          <a:p>
            <a:pPr algn="just" eaLnBrk="1" hangingPunct="1">
              <a:lnSpc>
                <a:spcPct val="130000"/>
              </a:lnSpc>
              <a:spcBef>
                <a:spcPct val="30000"/>
              </a:spcBef>
              <a:buClrTx/>
            </a:pPr>
            <a:r>
              <a:rPr kumimoji="1" lang="zh-CN" altLang="en-US" sz="2400" b="0" dirty="0">
                <a:solidFill>
                  <a:srgbClr val="0000FF"/>
                </a:solidFill>
                <a:latin typeface="Times New Roman" panose="02020603050405020304" pitchFamily="18" charset="0"/>
              </a:rPr>
              <a:t>       </a:t>
            </a:r>
            <a:r>
              <a:rPr kumimoji="1" lang="zh-CN" altLang="en-US" sz="2400" b="0" dirty="0">
                <a:solidFill>
                  <a:schemeClr val="tx1"/>
                </a:solidFill>
                <a:latin typeface="Times New Roman" panose="02020603050405020304" pitchFamily="18" charset="0"/>
              </a:rPr>
              <a:t>该矩阵定义了系统中</a:t>
            </a:r>
            <a:r>
              <a:rPr kumimoji="1" lang="en-US" altLang="zh-CN" sz="2400" b="0" i="1" dirty="0">
                <a:solidFill>
                  <a:schemeClr val="tx1"/>
                </a:solidFill>
                <a:latin typeface="Times New Roman" panose="02020603050405020304" pitchFamily="18" charset="0"/>
              </a:rPr>
              <a:t>n</a:t>
            </a:r>
            <a:r>
              <a:rPr kumimoji="1" lang="zh-CN" altLang="en-US" sz="2400" b="0" dirty="0">
                <a:solidFill>
                  <a:schemeClr val="tx1"/>
                </a:solidFill>
                <a:latin typeface="Times New Roman" panose="02020603050405020304" pitchFamily="18" charset="0"/>
              </a:rPr>
              <a:t>个进程对</a:t>
            </a:r>
            <a:r>
              <a:rPr kumimoji="1" lang="en-US" altLang="zh-CN" sz="2400" b="0" i="1" dirty="0">
                <a:solidFill>
                  <a:schemeClr val="tx1"/>
                </a:solidFill>
                <a:latin typeface="Times New Roman" panose="02020603050405020304" pitchFamily="18" charset="0"/>
              </a:rPr>
              <a:t>m</a:t>
            </a:r>
            <a:r>
              <a:rPr kumimoji="1" lang="zh-CN" altLang="en-US" sz="2400" b="0" dirty="0">
                <a:solidFill>
                  <a:schemeClr val="tx1"/>
                </a:solidFill>
                <a:latin typeface="Times New Roman" panose="02020603050405020304" pitchFamily="18" charset="0"/>
              </a:rPr>
              <a:t>类资源的最大需求。</a:t>
            </a:r>
            <a:endParaRPr kumimoji="1" lang="zh-CN" altLang="en-US" sz="2400" b="0" dirty="0">
              <a:solidFill>
                <a:schemeClr val="tx1"/>
              </a:solidFill>
              <a:latin typeface="Times New Roman" panose="02020603050405020304" pitchFamily="18" charset="0"/>
            </a:endParaRPr>
          </a:p>
          <a:p>
            <a:pPr algn="just" eaLnBrk="1" hangingPunct="1">
              <a:lnSpc>
                <a:spcPct val="130000"/>
              </a:lnSpc>
              <a:spcBef>
                <a:spcPct val="30000"/>
              </a:spcBef>
              <a:buClrTx/>
            </a:pPr>
            <a:r>
              <a:rPr kumimoji="1" lang="en-US" altLang="zh-CN" sz="2400" b="0" dirty="0">
                <a:solidFill>
                  <a:schemeClr val="tx1"/>
                </a:solidFill>
                <a:latin typeface="Times New Roman" panose="02020603050405020304" pitchFamily="18" charset="0"/>
              </a:rPr>
              <a:t>   Max[</a:t>
            </a:r>
            <a:r>
              <a:rPr kumimoji="1" lang="en-US" altLang="zh-CN" sz="2400" b="0" dirty="0" err="1">
                <a:solidFill>
                  <a:schemeClr val="tx1"/>
                </a:solidFill>
                <a:latin typeface="Times New Roman" panose="02020603050405020304" pitchFamily="18" charset="0"/>
              </a:rPr>
              <a:t>i,j</a:t>
            </a:r>
            <a:r>
              <a:rPr kumimoji="1" lang="en-US" altLang="zh-CN" sz="2400" b="0" dirty="0">
                <a:solidFill>
                  <a:schemeClr val="tx1"/>
                </a:solidFill>
                <a:latin typeface="Times New Roman" panose="02020603050405020304" pitchFamily="18" charset="0"/>
              </a:rPr>
              <a:t>]=K</a:t>
            </a:r>
            <a:r>
              <a:rPr kumimoji="1" lang="zh-CN" altLang="en-US" sz="2400" b="0" dirty="0">
                <a:solidFill>
                  <a:schemeClr val="tx1"/>
                </a:solidFill>
                <a:latin typeface="Times New Roman" panose="02020603050405020304" pitchFamily="18" charset="0"/>
              </a:rPr>
              <a:t>，则表示进程</a:t>
            </a:r>
            <a:r>
              <a:rPr kumimoji="1" lang="en-US" altLang="zh-CN" sz="2400" b="0" dirty="0" err="1">
                <a:solidFill>
                  <a:schemeClr val="tx1"/>
                </a:solidFill>
                <a:latin typeface="Times New Roman" panose="02020603050405020304" pitchFamily="18" charset="0"/>
              </a:rPr>
              <a:t>i</a:t>
            </a:r>
            <a:r>
              <a:rPr kumimoji="1" lang="zh-CN" altLang="en-US" sz="2400" b="0" dirty="0">
                <a:solidFill>
                  <a:schemeClr val="tx1"/>
                </a:solidFill>
                <a:latin typeface="Times New Roman" panose="02020603050405020304" pitchFamily="18" charset="0"/>
              </a:rPr>
              <a:t>需要</a:t>
            </a:r>
            <a:r>
              <a:rPr kumimoji="1" lang="en-US" altLang="zh-CN" sz="2400" b="0" dirty="0" err="1">
                <a:solidFill>
                  <a:schemeClr val="tx1"/>
                </a:solidFill>
                <a:latin typeface="Times New Roman" panose="02020603050405020304" pitchFamily="18" charset="0"/>
              </a:rPr>
              <a:t>R</a:t>
            </a:r>
            <a:r>
              <a:rPr kumimoji="1" lang="en-US" altLang="zh-CN" sz="2400" b="0" baseline="-25000" dirty="0" err="1">
                <a:solidFill>
                  <a:schemeClr val="tx1"/>
                </a:solidFill>
                <a:latin typeface="Times New Roman" panose="02020603050405020304" pitchFamily="18" charset="0"/>
              </a:rPr>
              <a:t>j</a:t>
            </a:r>
            <a:r>
              <a:rPr kumimoji="1" lang="zh-CN" altLang="en-US" sz="2400" b="0" dirty="0">
                <a:solidFill>
                  <a:schemeClr val="tx1"/>
                </a:solidFill>
                <a:latin typeface="Times New Roman" panose="02020603050405020304" pitchFamily="18" charset="0"/>
              </a:rPr>
              <a:t>类资源的最大数目为</a:t>
            </a:r>
            <a:r>
              <a:rPr kumimoji="1" lang="en-US" altLang="zh-CN" sz="2400" b="0" dirty="0">
                <a:solidFill>
                  <a:schemeClr val="tx1"/>
                </a:solidFill>
                <a:latin typeface="Times New Roman" panose="02020603050405020304" pitchFamily="18" charset="0"/>
              </a:rPr>
              <a:t>K</a:t>
            </a:r>
            <a:r>
              <a:rPr kumimoji="1" lang="zh-CN" altLang="en-US" sz="2400" b="0" dirty="0" smtClean="0">
                <a:solidFill>
                  <a:schemeClr val="tx1"/>
                </a:solidFill>
                <a:latin typeface="Times New Roman" panose="02020603050405020304" pitchFamily="18" charset="0"/>
              </a:rPr>
              <a:t>。</a:t>
            </a:r>
            <a:endParaRPr kumimoji="1" lang="zh-CN" altLang="en-US" sz="2400" b="0" dirty="0">
              <a:solidFill>
                <a:schemeClr val="tx1"/>
              </a:solidFill>
              <a:latin typeface="Times New Roman" panose="02020603050405020304" pitchFamily="18" charset="0"/>
            </a:endParaRPr>
          </a:p>
        </p:txBody>
      </p:sp>
      <p:sp>
        <p:nvSpPr>
          <p:cNvPr id="8" name="Text Box 2"/>
          <p:cNvSpPr txBox="1">
            <a:spLocks noChangeArrowheads="1"/>
          </p:cNvSpPr>
          <p:nvPr/>
        </p:nvSpPr>
        <p:spPr bwMode="auto">
          <a:xfrm>
            <a:off x="612626" y="1484785"/>
            <a:ext cx="3671342" cy="523220"/>
          </a:xfrm>
          <a:prstGeom prst="rect">
            <a:avLst/>
          </a:prstGeom>
          <a:noFill/>
          <a:ln w="9525">
            <a:noFill/>
            <a:miter lim="800000"/>
          </a:ln>
        </p:spPr>
        <p:txBody>
          <a:bodyPr wrap="square">
            <a:spAutoFit/>
          </a:bodyPr>
          <a:lstStyle/>
          <a:p>
            <a:pPr eaLnBrk="1" hangingPunct="1">
              <a:spcBef>
                <a:spcPct val="0"/>
              </a:spcBef>
              <a:buClrTx/>
            </a:pPr>
            <a:r>
              <a:rPr kumimoji="1" lang="en-US" altLang="zh-CN" sz="2800" dirty="0" smtClean="0">
                <a:solidFill>
                  <a:srgbClr val="CC3300"/>
                </a:solidFill>
                <a:latin typeface="Times New Roman" panose="02020603050405020304" pitchFamily="18" charset="0"/>
              </a:rPr>
              <a:t>2. </a:t>
            </a:r>
            <a:r>
              <a:rPr kumimoji="1" lang="zh-CN" altLang="en-US" sz="2800" dirty="0" smtClean="0">
                <a:solidFill>
                  <a:srgbClr val="CC3300"/>
                </a:solidFill>
                <a:latin typeface="Times New Roman" panose="02020603050405020304" pitchFamily="18" charset="0"/>
              </a:rPr>
              <a:t>银行家算法</a:t>
            </a:r>
            <a:endParaRPr kumimoji="1" lang="zh-CN" altLang="en-US" sz="2800" dirty="0">
              <a:solidFill>
                <a:schemeClr val="tx1"/>
              </a:solidFill>
              <a:latin typeface="Times New Roman" panose="02020603050405020304" pitchFamily="18" charset="0"/>
            </a:endParaRPr>
          </a:p>
        </p:txBody>
      </p:sp>
      <p:sp>
        <p:nvSpPr>
          <p:cNvPr id="9" name="Rectangle 2"/>
          <p:cNvSpPr>
            <a:spLocks noChangeArrowheads="1"/>
          </p:cNvSpPr>
          <p:nvPr/>
        </p:nvSpPr>
        <p:spPr bwMode="auto">
          <a:xfrm>
            <a:off x="538859" y="765175"/>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3.7.3 </a:t>
            </a:r>
            <a:r>
              <a:rPr lang="zh-CN" altLang="en-US" sz="3200" dirty="0" smtClean="0">
                <a:solidFill>
                  <a:srgbClr val="0000FF"/>
                </a:solidFill>
                <a:latin typeface="+mn-ea"/>
                <a:ea typeface="+mn-ea"/>
              </a:rPr>
              <a:t>避免死锁</a:t>
            </a:r>
            <a:endParaRPr lang="zh-CN" altLang="en-US" sz="3200" dirty="0">
              <a:solidFill>
                <a:srgbClr val="0000FF"/>
              </a:solidFill>
              <a:latin typeface="+mn-ea"/>
              <a:ea typeface="+mn-ea"/>
            </a:endParaRPr>
          </a:p>
        </p:txBody>
      </p:sp>
      <p:sp>
        <p:nvSpPr>
          <p:cNvPr id="10" name="Rectangle 2"/>
          <p:cNvSpPr>
            <a:spLocks noChangeArrowheads="1"/>
          </p:cNvSpPr>
          <p:nvPr/>
        </p:nvSpPr>
        <p:spPr bwMode="auto">
          <a:xfrm>
            <a:off x="2555875" y="73024"/>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0532">
                                            <p:txEl>
                                              <p:pRg st="0" end="0"/>
                                            </p:txEl>
                                          </p:spTgt>
                                        </p:tgtEl>
                                        <p:attrNameLst>
                                          <p:attrName>style.visibility</p:attrName>
                                        </p:attrNameLst>
                                      </p:cBhvr>
                                      <p:to>
                                        <p:strVal val="visible"/>
                                      </p:to>
                                    </p:set>
                                    <p:animEffect transition="in" filter="box(in)">
                                      <p:cBhvr>
                                        <p:cTn id="7" dur="500"/>
                                        <p:tgtEl>
                                          <p:spTgt spid="150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0532">
                                            <p:txEl>
                                              <p:pRg st="1" end="1"/>
                                            </p:txEl>
                                          </p:spTgt>
                                        </p:tgtEl>
                                        <p:attrNameLst>
                                          <p:attrName>style.visibility</p:attrName>
                                        </p:attrNameLst>
                                      </p:cBhvr>
                                      <p:to>
                                        <p:strVal val="visible"/>
                                      </p:to>
                                    </p:set>
                                    <p:animEffect transition="in" filter="box(in)">
                                      <p:cBhvr>
                                        <p:cTn id="12" dur="500"/>
                                        <p:tgtEl>
                                          <p:spTgt spid="150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0532">
                                            <p:txEl>
                                              <p:pRg st="2" end="2"/>
                                            </p:txEl>
                                          </p:spTgt>
                                        </p:tgtEl>
                                        <p:attrNameLst>
                                          <p:attrName>style.visibility</p:attrName>
                                        </p:attrNameLst>
                                      </p:cBhvr>
                                      <p:to>
                                        <p:strVal val="visible"/>
                                      </p:to>
                                    </p:set>
                                    <p:animEffect transition="in" filter="box(in)">
                                      <p:cBhvr>
                                        <p:cTn id="17" dur="500"/>
                                        <p:tgtEl>
                                          <p:spTgt spid="1505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0532">
                                            <p:txEl>
                                              <p:pRg st="3" end="3"/>
                                            </p:txEl>
                                          </p:spTgt>
                                        </p:tgtEl>
                                        <p:attrNameLst>
                                          <p:attrName>style.visibility</p:attrName>
                                        </p:attrNameLst>
                                      </p:cBhvr>
                                      <p:to>
                                        <p:strVal val="visible"/>
                                      </p:to>
                                    </p:set>
                                    <p:animEffect transition="in" filter="box(in)">
                                      <p:cBhvr>
                                        <p:cTn id="22" dur="500"/>
                                        <p:tgtEl>
                                          <p:spTgt spid="1505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0532">
                                            <p:txEl>
                                              <p:pRg st="4" end="4"/>
                                            </p:txEl>
                                          </p:spTgt>
                                        </p:tgtEl>
                                        <p:attrNameLst>
                                          <p:attrName>style.visibility</p:attrName>
                                        </p:attrNameLst>
                                      </p:cBhvr>
                                      <p:to>
                                        <p:strVal val="visible"/>
                                      </p:to>
                                    </p:set>
                                    <p:animEffect transition="in" filter="box(in)">
                                      <p:cBhvr>
                                        <p:cTn id="27" dur="500"/>
                                        <p:tgtEl>
                                          <p:spTgt spid="1505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50532">
                                            <p:txEl>
                                              <p:pRg st="5" end="5"/>
                                            </p:txEl>
                                          </p:spTgt>
                                        </p:tgtEl>
                                        <p:attrNameLst>
                                          <p:attrName>style.visibility</p:attrName>
                                        </p:attrNameLst>
                                      </p:cBhvr>
                                      <p:to>
                                        <p:strVal val="visible"/>
                                      </p:to>
                                    </p:set>
                                    <p:animEffect transition="in" filter="box(in)">
                                      <p:cBhvr>
                                        <p:cTn id="32" dur="500"/>
                                        <p:tgtEl>
                                          <p:spTgt spid="1505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utoUpdateAnimBg="0" build="p"/>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381000" y="1677988"/>
            <a:ext cx="8458200" cy="2936188"/>
          </a:xfrm>
          <a:prstGeom prst="rect">
            <a:avLst/>
          </a:prstGeom>
          <a:noFill/>
          <a:ln w="9525">
            <a:noFill/>
            <a:miter lim="800000"/>
          </a:ln>
        </p:spPr>
        <p:txBody>
          <a:bodyPr>
            <a:spAutoFit/>
          </a:bodyPr>
          <a:lstStyle/>
          <a:p>
            <a:pPr algn="just" eaLnBrk="1" hangingPunct="1">
              <a:spcBef>
                <a:spcPct val="50000"/>
              </a:spcBef>
              <a:buClrTx/>
              <a:defRPr/>
            </a:pPr>
            <a:r>
              <a:rPr kumimoji="1" lang="en-US" altLang="zh-CN" sz="2400" dirty="0">
                <a:solidFill>
                  <a:schemeClr val="accent5">
                    <a:lumMod val="75000"/>
                  </a:schemeClr>
                </a:solidFill>
                <a:latin typeface="Times New Roman" panose="02020603050405020304" pitchFamily="18" charset="0"/>
              </a:rPr>
              <a:t> ③ </a:t>
            </a:r>
            <a:r>
              <a:rPr kumimoji="1" lang="zh-CN" altLang="en-US" sz="2400" dirty="0">
                <a:solidFill>
                  <a:schemeClr val="accent1"/>
                </a:solidFill>
                <a:latin typeface="Times New Roman" panose="02020603050405020304" pitchFamily="18" charset="0"/>
              </a:rPr>
              <a:t>分配矩阵</a:t>
            </a:r>
            <a:r>
              <a:rPr kumimoji="1" lang="en-US" altLang="zh-CN" sz="2400" dirty="0">
                <a:solidFill>
                  <a:srgbClr val="0000FF"/>
                </a:solidFill>
                <a:latin typeface="Times New Roman" panose="02020603050405020304" pitchFamily="18" charset="0"/>
              </a:rPr>
              <a:t>Allocation[1..n,1..m] </a:t>
            </a:r>
            <a:endParaRPr kumimoji="1" lang="en-US" altLang="zh-CN" sz="2400" dirty="0">
              <a:solidFill>
                <a:srgbClr val="0000FF"/>
              </a:solidFill>
              <a:latin typeface="Times New Roman" panose="02020603050405020304" pitchFamily="18" charset="0"/>
            </a:endParaRPr>
          </a:p>
          <a:p>
            <a:pPr algn="just" eaLnBrk="1" hangingPunct="1">
              <a:spcBef>
                <a:spcPct val="50000"/>
              </a:spcBef>
              <a:buClrTx/>
              <a:defRPr/>
            </a:pPr>
            <a:r>
              <a:rPr kumimoji="1" lang="zh-CN" altLang="en-US" dirty="0">
                <a:solidFill>
                  <a:srgbClr val="0000FF"/>
                </a:solidFill>
                <a:latin typeface="Times New Roman" panose="02020603050405020304" pitchFamily="18" charset="0"/>
              </a:rPr>
              <a:t>    </a:t>
            </a:r>
            <a:r>
              <a:rPr kumimoji="1" lang="zh-CN" altLang="en-US" dirty="0" smtClean="0">
                <a:solidFill>
                  <a:srgbClr val="0000FF"/>
                </a:solidFill>
                <a:latin typeface="Times New Roman" panose="02020603050405020304" pitchFamily="18" charset="0"/>
              </a:rPr>
              <a:t>   </a:t>
            </a:r>
            <a:r>
              <a:rPr kumimoji="1" lang="zh-CN" altLang="en-US" dirty="0" smtClean="0">
                <a:solidFill>
                  <a:schemeClr val="tx1"/>
                </a:solidFill>
                <a:latin typeface="Times New Roman" panose="02020603050405020304" pitchFamily="18" charset="0"/>
              </a:rPr>
              <a:t>该</a:t>
            </a:r>
            <a:r>
              <a:rPr kumimoji="1" lang="zh-CN" altLang="en-US" dirty="0">
                <a:solidFill>
                  <a:schemeClr val="tx1"/>
                </a:solidFill>
                <a:latin typeface="Times New Roman" panose="02020603050405020304" pitchFamily="18" charset="0"/>
              </a:rPr>
              <a:t>矩阵表示系统中每个进程当前已分配到的每类资源数量。</a:t>
            </a:r>
            <a:endParaRPr kumimoji="1" lang="zh-CN" altLang="en-US" dirty="0">
              <a:solidFill>
                <a:schemeClr val="tx1"/>
              </a:solidFill>
              <a:latin typeface="Times New Roman" panose="02020603050405020304" pitchFamily="18" charset="0"/>
            </a:endParaRPr>
          </a:p>
          <a:p>
            <a:pPr algn="just" eaLnBrk="1" hangingPunct="1">
              <a:spcBef>
                <a:spcPct val="50000"/>
              </a:spcBef>
              <a:buClrTx/>
              <a:defRPr/>
            </a:pPr>
            <a:r>
              <a:rPr kumimoji="1" lang="en-US" altLang="zh-CN" dirty="0">
                <a:solidFill>
                  <a:schemeClr val="tx1"/>
                </a:solidFill>
                <a:latin typeface="Times New Roman" panose="02020603050405020304" pitchFamily="18" charset="0"/>
              </a:rPr>
              <a:t> </a:t>
            </a:r>
            <a:r>
              <a:rPr kumimoji="1" lang="en-US" altLang="zh-CN" dirty="0" smtClean="0">
                <a:solidFill>
                  <a:schemeClr val="tx1"/>
                </a:solidFill>
                <a:latin typeface="Times New Roman" panose="02020603050405020304" pitchFamily="18" charset="0"/>
              </a:rPr>
              <a:t>      Allocation[</a:t>
            </a:r>
            <a:r>
              <a:rPr kumimoji="1" lang="en-US" altLang="zh-CN" dirty="0" err="1" smtClean="0">
                <a:solidFill>
                  <a:schemeClr val="tx1"/>
                </a:solidFill>
                <a:latin typeface="Times New Roman" panose="02020603050405020304" pitchFamily="18" charset="0"/>
              </a:rPr>
              <a:t>i,j</a:t>
            </a:r>
            <a:r>
              <a:rPr kumimoji="1" lang="en-US" altLang="zh-CN" dirty="0">
                <a:solidFill>
                  <a:schemeClr val="tx1"/>
                </a:solidFill>
                <a:latin typeface="Times New Roman" panose="02020603050405020304" pitchFamily="18" charset="0"/>
              </a:rPr>
              <a:t>]=K</a:t>
            </a:r>
            <a:r>
              <a:rPr kumimoji="1" lang="zh-CN" altLang="en-US" dirty="0">
                <a:solidFill>
                  <a:schemeClr val="tx1"/>
                </a:solidFill>
                <a:latin typeface="Times New Roman" panose="02020603050405020304" pitchFamily="18" charset="0"/>
              </a:rPr>
              <a:t>，表示进程</a:t>
            </a:r>
            <a:r>
              <a:rPr kumimoji="1" lang="en-US" altLang="zh-CN" dirty="0" err="1">
                <a:solidFill>
                  <a:schemeClr val="tx1"/>
                </a:solidFill>
                <a:latin typeface="Times New Roman" panose="02020603050405020304" pitchFamily="18" charset="0"/>
              </a:rPr>
              <a:t>i</a:t>
            </a:r>
            <a:r>
              <a:rPr kumimoji="1" lang="zh-CN" altLang="en-US" dirty="0">
                <a:solidFill>
                  <a:schemeClr val="tx1"/>
                </a:solidFill>
                <a:latin typeface="Times New Roman" panose="02020603050405020304" pitchFamily="18" charset="0"/>
              </a:rPr>
              <a:t>当前已分得</a:t>
            </a:r>
            <a:r>
              <a:rPr kumimoji="1" lang="en-US" altLang="zh-CN" i="1" dirty="0" err="1">
                <a:solidFill>
                  <a:schemeClr val="tx1"/>
                </a:solidFill>
                <a:latin typeface="Times New Roman" panose="02020603050405020304" pitchFamily="18" charset="0"/>
              </a:rPr>
              <a:t>R</a:t>
            </a:r>
            <a:r>
              <a:rPr kumimoji="1" lang="en-US" altLang="zh-CN" baseline="-25000" dirty="0" err="1">
                <a:solidFill>
                  <a:schemeClr val="tx1"/>
                </a:solidFill>
                <a:latin typeface="Times New Roman" panose="02020603050405020304" pitchFamily="18" charset="0"/>
              </a:rPr>
              <a:t>j</a:t>
            </a:r>
            <a:r>
              <a:rPr kumimoji="1" lang="zh-CN" altLang="en-US" dirty="0">
                <a:solidFill>
                  <a:schemeClr val="tx1"/>
                </a:solidFill>
                <a:latin typeface="Times New Roman" panose="02020603050405020304" pitchFamily="18" charset="0"/>
              </a:rPr>
              <a:t>类资源的数目为</a:t>
            </a:r>
            <a:r>
              <a:rPr kumimoji="1" lang="en-US" altLang="zh-CN" i="1" dirty="0">
                <a:solidFill>
                  <a:schemeClr val="tx1"/>
                </a:solidFill>
                <a:latin typeface="Times New Roman" panose="02020603050405020304" pitchFamily="18" charset="0"/>
              </a:rPr>
              <a:t>K</a:t>
            </a:r>
            <a:r>
              <a:rPr kumimoji="1" lang="zh-CN" altLang="en-US" dirty="0">
                <a:solidFill>
                  <a:schemeClr val="tx1"/>
                </a:solidFill>
                <a:latin typeface="Times New Roman" panose="02020603050405020304" pitchFamily="18" charset="0"/>
              </a:rPr>
              <a:t>。</a:t>
            </a:r>
            <a:endParaRPr kumimoji="1" lang="zh-CN" altLang="en-US" dirty="0">
              <a:solidFill>
                <a:schemeClr val="tx1"/>
              </a:solidFill>
              <a:latin typeface="Times New Roman" panose="02020603050405020304" pitchFamily="18" charset="0"/>
            </a:endParaRPr>
          </a:p>
          <a:p>
            <a:pPr algn="just" eaLnBrk="1" hangingPunct="1">
              <a:spcBef>
                <a:spcPct val="50000"/>
              </a:spcBef>
              <a:buClrTx/>
              <a:defRPr/>
            </a:pPr>
            <a:r>
              <a:rPr kumimoji="1" lang="zh-CN" altLang="en-US" sz="2400" dirty="0">
                <a:solidFill>
                  <a:schemeClr val="accent1"/>
                </a:solidFill>
                <a:latin typeface="Times New Roman" panose="02020603050405020304" pitchFamily="18" charset="0"/>
              </a:rPr>
              <a:t> ④ 需求矩阵</a:t>
            </a:r>
            <a:r>
              <a:rPr kumimoji="1" lang="en-US" altLang="zh-CN" sz="2400" dirty="0">
                <a:solidFill>
                  <a:srgbClr val="0000FF"/>
                </a:solidFill>
                <a:latin typeface="Times New Roman" panose="02020603050405020304" pitchFamily="18" charset="0"/>
              </a:rPr>
              <a:t>Need[1..n,1..m] </a:t>
            </a:r>
            <a:endParaRPr kumimoji="1" lang="en-US" altLang="zh-CN" sz="2400" dirty="0">
              <a:solidFill>
                <a:srgbClr val="0000FF"/>
              </a:solidFill>
              <a:latin typeface="Times New Roman" panose="02020603050405020304" pitchFamily="18" charset="0"/>
            </a:endParaRPr>
          </a:p>
          <a:p>
            <a:pPr algn="just" eaLnBrk="1" hangingPunct="1">
              <a:lnSpc>
                <a:spcPct val="120000"/>
              </a:lnSpc>
              <a:spcBef>
                <a:spcPct val="50000"/>
              </a:spcBef>
              <a:buClrTx/>
              <a:defRPr/>
            </a:pPr>
            <a:r>
              <a:rPr kumimoji="1" lang="zh-CN" altLang="en-US" sz="2400" b="0" dirty="0">
                <a:solidFill>
                  <a:srgbClr val="0000FF"/>
                </a:solidFill>
                <a:latin typeface="Times New Roman" panose="02020603050405020304" pitchFamily="18" charset="0"/>
              </a:rPr>
              <a:t>       </a:t>
            </a:r>
            <a:r>
              <a:rPr kumimoji="1" lang="zh-CN" altLang="en-US" dirty="0">
                <a:solidFill>
                  <a:schemeClr val="tx1"/>
                </a:solidFill>
                <a:latin typeface="Times New Roman" panose="02020603050405020304" pitchFamily="18" charset="0"/>
              </a:rPr>
              <a:t>该矩阵表示每个进程尚需的各类资源数。</a:t>
            </a:r>
            <a:r>
              <a:rPr kumimoji="1" lang="en-US" altLang="zh-CN" dirty="0">
                <a:solidFill>
                  <a:schemeClr val="tx1"/>
                </a:solidFill>
                <a:latin typeface="Times New Roman" panose="02020603050405020304" pitchFamily="18" charset="0"/>
              </a:rPr>
              <a:t>Need[</a:t>
            </a:r>
            <a:r>
              <a:rPr kumimoji="1" lang="en-US" altLang="zh-CN" dirty="0" err="1">
                <a:solidFill>
                  <a:schemeClr val="tx1"/>
                </a:solidFill>
                <a:latin typeface="Times New Roman" panose="02020603050405020304" pitchFamily="18" charset="0"/>
              </a:rPr>
              <a:t>i,j</a:t>
            </a:r>
            <a:r>
              <a:rPr kumimoji="1" lang="en-US" altLang="zh-CN" dirty="0">
                <a:solidFill>
                  <a:schemeClr val="tx1"/>
                </a:solidFill>
                <a:latin typeface="Times New Roman" panose="02020603050405020304" pitchFamily="18" charset="0"/>
              </a:rPr>
              <a:t>]=</a:t>
            </a:r>
            <a:r>
              <a:rPr kumimoji="1" lang="en-US" altLang="zh-CN" i="1" dirty="0">
                <a:solidFill>
                  <a:schemeClr val="tx1"/>
                </a:solidFill>
                <a:latin typeface="Times New Roman" panose="02020603050405020304" pitchFamily="18" charset="0"/>
              </a:rPr>
              <a:t>K</a:t>
            </a:r>
            <a:r>
              <a:rPr kumimoji="1" lang="zh-CN" altLang="en-US" dirty="0">
                <a:solidFill>
                  <a:schemeClr val="tx1"/>
                </a:solidFill>
                <a:latin typeface="Times New Roman" panose="02020603050405020304" pitchFamily="18" charset="0"/>
              </a:rPr>
              <a:t>，则表示进程</a:t>
            </a:r>
            <a:r>
              <a:rPr kumimoji="1" lang="en-US" altLang="zh-CN" dirty="0" err="1">
                <a:solidFill>
                  <a:schemeClr val="tx1"/>
                </a:solidFill>
                <a:latin typeface="Times New Roman" panose="02020603050405020304" pitchFamily="18" charset="0"/>
              </a:rPr>
              <a:t>i</a:t>
            </a:r>
            <a:r>
              <a:rPr kumimoji="1" lang="zh-CN" altLang="en-US" dirty="0">
                <a:solidFill>
                  <a:schemeClr val="tx1"/>
                </a:solidFill>
                <a:latin typeface="Times New Roman" panose="02020603050405020304" pitchFamily="18" charset="0"/>
              </a:rPr>
              <a:t>还需要</a:t>
            </a:r>
            <a:r>
              <a:rPr kumimoji="1" lang="en-US" altLang="zh-CN" dirty="0" err="1">
                <a:solidFill>
                  <a:schemeClr val="tx1"/>
                </a:solidFill>
                <a:latin typeface="Times New Roman" panose="02020603050405020304" pitchFamily="18" charset="0"/>
              </a:rPr>
              <a:t>R</a:t>
            </a:r>
            <a:r>
              <a:rPr kumimoji="1" lang="en-US" altLang="zh-CN" baseline="-25000" dirty="0" err="1">
                <a:solidFill>
                  <a:schemeClr val="tx1"/>
                </a:solidFill>
                <a:latin typeface="Times New Roman" panose="02020603050405020304" pitchFamily="18" charset="0"/>
              </a:rPr>
              <a:t>j</a:t>
            </a:r>
            <a:r>
              <a:rPr kumimoji="1" lang="zh-CN" altLang="en-US" dirty="0">
                <a:solidFill>
                  <a:schemeClr val="tx1"/>
                </a:solidFill>
                <a:latin typeface="Times New Roman" panose="02020603050405020304" pitchFamily="18" charset="0"/>
              </a:rPr>
              <a:t>类资源</a:t>
            </a:r>
            <a:r>
              <a:rPr kumimoji="1" lang="en-US" altLang="zh-CN" i="1" dirty="0">
                <a:solidFill>
                  <a:schemeClr val="tx1"/>
                </a:solidFill>
                <a:latin typeface="Times New Roman" panose="02020603050405020304" pitchFamily="18" charset="0"/>
              </a:rPr>
              <a:t>K</a:t>
            </a:r>
            <a:r>
              <a:rPr kumimoji="1" lang="zh-CN" altLang="en-US" dirty="0">
                <a:solidFill>
                  <a:schemeClr val="tx1"/>
                </a:solidFill>
                <a:latin typeface="Times New Roman" panose="02020603050405020304" pitchFamily="18" charset="0"/>
              </a:rPr>
              <a:t>个，方能完成其任务。  </a:t>
            </a:r>
            <a:endParaRPr kumimoji="1" lang="zh-CN" altLang="en-US" dirty="0">
              <a:solidFill>
                <a:schemeClr val="tx1"/>
              </a:solidFill>
              <a:latin typeface="Times New Roman" panose="02020603050405020304" pitchFamily="18" charset="0"/>
            </a:endParaRPr>
          </a:p>
        </p:txBody>
      </p:sp>
      <p:sp>
        <p:nvSpPr>
          <p:cNvPr id="149507" name="Text Box 3"/>
          <p:cNvSpPr txBox="1">
            <a:spLocks noChangeArrowheads="1"/>
          </p:cNvSpPr>
          <p:nvPr/>
        </p:nvSpPr>
        <p:spPr bwMode="auto">
          <a:xfrm>
            <a:off x="1116013" y="4781552"/>
            <a:ext cx="5256187" cy="461665"/>
          </a:xfrm>
          <a:prstGeom prst="rect">
            <a:avLst/>
          </a:prstGeom>
          <a:noFill/>
          <a:ln w="9525">
            <a:noFill/>
            <a:miter lim="800000"/>
          </a:ln>
        </p:spPr>
        <p:txBody>
          <a:bodyPr wrap="square">
            <a:spAutoFit/>
          </a:bodyPr>
          <a:lstStyle/>
          <a:p>
            <a:pPr eaLnBrk="1" hangingPunct="1">
              <a:spcBef>
                <a:spcPct val="0"/>
              </a:spcBef>
              <a:buClrTx/>
            </a:pPr>
            <a:r>
              <a:rPr kumimoji="1" lang="en-US" altLang="zh-CN" sz="2400" dirty="0">
                <a:solidFill>
                  <a:srgbClr val="FF0000"/>
                </a:solidFill>
                <a:latin typeface="Times New Roman" panose="02020603050405020304" pitchFamily="18" charset="0"/>
              </a:rPr>
              <a:t>Need[</a:t>
            </a:r>
            <a:r>
              <a:rPr kumimoji="1" lang="en-US" altLang="zh-CN" sz="2400" dirty="0" err="1">
                <a:solidFill>
                  <a:srgbClr val="FF0000"/>
                </a:solidFill>
                <a:latin typeface="Times New Roman" panose="02020603050405020304" pitchFamily="18" charset="0"/>
              </a:rPr>
              <a:t>i,j</a:t>
            </a:r>
            <a:r>
              <a:rPr kumimoji="1" lang="en-US" altLang="zh-CN" sz="2400" dirty="0">
                <a:solidFill>
                  <a:srgbClr val="FF0000"/>
                </a:solidFill>
                <a:latin typeface="Times New Roman" panose="02020603050405020304" pitchFamily="18" charset="0"/>
              </a:rPr>
              <a:t>]=Max[</a:t>
            </a:r>
            <a:r>
              <a:rPr kumimoji="1" lang="en-US" altLang="zh-CN" sz="2400" dirty="0" err="1">
                <a:solidFill>
                  <a:srgbClr val="FF0000"/>
                </a:solidFill>
                <a:latin typeface="Times New Roman" panose="02020603050405020304" pitchFamily="18" charset="0"/>
              </a:rPr>
              <a:t>i,j</a:t>
            </a:r>
            <a:r>
              <a:rPr kumimoji="1" lang="en-US" altLang="zh-CN" sz="2400" dirty="0">
                <a:solidFill>
                  <a:srgbClr val="FF0000"/>
                </a:solidFill>
                <a:latin typeface="Times New Roman" panose="02020603050405020304" pitchFamily="18" charset="0"/>
              </a:rPr>
              <a:t>]-Allocation[</a:t>
            </a:r>
            <a:r>
              <a:rPr kumimoji="1" lang="en-US" altLang="zh-CN" sz="2400" dirty="0" err="1">
                <a:solidFill>
                  <a:srgbClr val="FF0000"/>
                </a:solidFill>
                <a:latin typeface="Times New Roman" panose="02020603050405020304" pitchFamily="18" charset="0"/>
              </a:rPr>
              <a:t>i,j</a:t>
            </a:r>
            <a:r>
              <a:rPr kumimoji="1" lang="en-US" altLang="zh-CN" sz="2400" b="0" dirty="0">
                <a:solidFill>
                  <a:srgbClr val="FF0000"/>
                </a:solidFill>
                <a:latin typeface="Times New Roman" panose="02020603050405020304" pitchFamily="18" charset="0"/>
              </a:rPr>
              <a:t>] </a:t>
            </a:r>
            <a:endParaRPr kumimoji="1" lang="en-US" altLang="zh-CN" sz="2400" b="0" dirty="0">
              <a:solidFill>
                <a:srgbClr val="FF0000"/>
              </a:solidFill>
              <a:latin typeface="Times New Roman" panose="02020603050405020304" pitchFamily="18" charset="0"/>
            </a:endParaRPr>
          </a:p>
        </p:txBody>
      </p:sp>
      <p:sp>
        <p:nvSpPr>
          <p:cNvPr id="149508" name="Rectangle 4"/>
          <p:cNvSpPr>
            <a:spLocks noChangeArrowheads="1"/>
          </p:cNvSpPr>
          <p:nvPr/>
        </p:nvSpPr>
        <p:spPr bwMode="auto">
          <a:xfrm>
            <a:off x="468313" y="5373689"/>
            <a:ext cx="8001000" cy="991041"/>
          </a:xfrm>
          <a:prstGeom prst="rect">
            <a:avLst/>
          </a:prstGeom>
          <a:noFill/>
          <a:ln w="9525">
            <a:noFill/>
            <a:miter lim="800000"/>
          </a:ln>
        </p:spPr>
        <p:txBody>
          <a:bodyPr>
            <a:spAutoFit/>
          </a:bodyPr>
          <a:lstStyle/>
          <a:p>
            <a:pPr eaLnBrk="1" hangingPunct="1">
              <a:lnSpc>
                <a:spcPct val="110000"/>
              </a:lnSpc>
              <a:spcBef>
                <a:spcPct val="50000"/>
              </a:spcBef>
              <a:buClrTx/>
              <a:defRPr/>
            </a:pPr>
            <a:r>
              <a:rPr kumimoji="1" lang="zh-CN" altLang="en-US" sz="2400" dirty="0">
                <a:solidFill>
                  <a:schemeClr val="accent5">
                    <a:lumMod val="75000"/>
                  </a:schemeClr>
                </a:solidFill>
                <a:latin typeface="Times New Roman" panose="02020603050405020304" pitchFamily="18" charset="0"/>
              </a:rPr>
              <a:t>⑤ 请求向量</a:t>
            </a:r>
            <a:r>
              <a:rPr kumimoji="1" lang="en-US" altLang="zh-CN" sz="2400" dirty="0" err="1" smtClean="0">
                <a:solidFill>
                  <a:srgbClr val="0000FF"/>
                </a:solidFill>
                <a:latin typeface="Times New Roman" panose="02020603050405020304" pitchFamily="18" charset="0"/>
              </a:rPr>
              <a:t>Requesti</a:t>
            </a:r>
            <a:r>
              <a:rPr kumimoji="1" lang="en-US" altLang="zh-CN" sz="2400" dirty="0" smtClean="0">
                <a:solidFill>
                  <a:srgbClr val="0000FF"/>
                </a:solidFill>
                <a:latin typeface="Times New Roman" panose="02020603050405020304" pitchFamily="18" charset="0"/>
              </a:rPr>
              <a:t>[m];</a:t>
            </a:r>
            <a:r>
              <a:rPr kumimoji="1" lang="en-US" altLang="zh-CN" sz="2400" b="0" dirty="0" smtClean="0">
                <a:solidFill>
                  <a:schemeClr val="tx1"/>
                </a:solidFill>
                <a:latin typeface="Times New Roman" panose="02020603050405020304" pitchFamily="18" charset="0"/>
              </a:rPr>
              <a:t>       </a:t>
            </a:r>
            <a:endParaRPr kumimoji="1" lang="en-US" altLang="zh-CN" sz="2000" b="0" dirty="0">
              <a:solidFill>
                <a:schemeClr val="tx1"/>
              </a:solidFill>
              <a:latin typeface="Times New Roman" panose="02020603050405020304" pitchFamily="18" charset="0"/>
            </a:endParaRPr>
          </a:p>
          <a:p>
            <a:pPr eaLnBrk="1" hangingPunct="1">
              <a:lnSpc>
                <a:spcPct val="110000"/>
              </a:lnSpc>
              <a:spcBef>
                <a:spcPct val="50000"/>
              </a:spcBef>
              <a:buClrTx/>
              <a:defRPr/>
            </a:pPr>
            <a:r>
              <a:rPr kumimoji="1" lang="en-US" altLang="zh-CN" sz="2000" b="0" dirty="0">
                <a:solidFill>
                  <a:schemeClr val="tx1"/>
                </a:solidFill>
                <a:latin typeface="Times New Roman" panose="02020603050405020304" pitchFamily="18" charset="0"/>
              </a:rPr>
              <a:t>       </a:t>
            </a:r>
            <a:r>
              <a:rPr kumimoji="1" lang="zh-CN" altLang="en-US" dirty="0">
                <a:solidFill>
                  <a:schemeClr val="tx1"/>
                </a:solidFill>
                <a:latin typeface="Times New Roman" panose="02020603050405020304" pitchFamily="18" charset="0"/>
              </a:rPr>
              <a:t>某</a:t>
            </a:r>
            <a:r>
              <a:rPr kumimoji="1" lang="zh-CN" altLang="en-US" dirty="0" smtClean="0">
                <a:solidFill>
                  <a:schemeClr val="tx1"/>
                </a:solidFill>
                <a:latin typeface="Times New Roman" panose="02020603050405020304" pitchFamily="18" charset="0"/>
              </a:rPr>
              <a:t>进程</a:t>
            </a:r>
            <a:r>
              <a:rPr kumimoji="1" lang="zh-CN" altLang="en-US" dirty="0" smtClean="0">
                <a:latin typeface="Times New Roman" panose="02020603050405020304" pitchFamily="18" charset="0"/>
              </a:rPr>
              <a:t>提出的资源请求向量。</a:t>
            </a:r>
            <a:endParaRPr kumimoji="1" lang="zh-CN" altLang="en-US" dirty="0">
              <a:solidFill>
                <a:schemeClr val="tx1"/>
              </a:solidFill>
              <a:latin typeface="Times New Roman" panose="02020603050405020304" pitchFamily="18" charset="0"/>
            </a:endParaRPr>
          </a:p>
        </p:txBody>
      </p:sp>
      <p:sp>
        <p:nvSpPr>
          <p:cNvPr id="44037" name="Text Box 3"/>
          <p:cNvSpPr txBox="1">
            <a:spLocks noChangeArrowheads="1"/>
          </p:cNvSpPr>
          <p:nvPr/>
        </p:nvSpPr>
        <p:spPr bwMode="auto">
          <a:xfrm>
            <a:off x="395537" y="1124745"/>
            <a:ext cx="6049963" cy="461665"/>
          </a:xfrm>
          <a:prstGeom prst="rect">
            <a:avLst/>
          </a:prstGeom>
          <a:noFill/>
          <a:ln w="9525">
            <a:noFill/>
            <a:miter lim="800000"/>
          </a:ln>
        </p:spPr>
        <p:txBody>
          <a:bodyPr>
            <a:spAutoFit/>
          </a:bodyPr>
          <a:lstStyle/>
          <a:p>
            <a:pPr eaLnBrk="1" hangingPunct="1">
              <a:spcBef>
                <a:spcPct val="0"/>
              </a:spcBef>
              <a:buClrTx/>
              <a:buFont typeface="Wingdings" panose="05000000000000000000" pitchFamily="2" charset="2"/>
              <a:buChar char="n"/>
            </a:pPr>
            <a:r>
              <a:rPr kumimoji="1" lang="en-US" altLang="zh-CN" sz="2400" dirty="0" smtClean="0">
                <a:solidFill>
                  <a:srgbClr val="7030A0"/>
                </a:solidFill>
                <a:latin typeface="Times New Roman" panose="02020603050405020304" pitchFamily="18" charset="0"/>
              </a:rPr>
              <a:t>  </a:t>
            </a:r>
            <a:r>
              <a:rPr kumimoji="1" lang="zh-CN" altLang="en-US" sz="2400" dirty="0">
                <a:solidFill>
                  <a:srgbClr val="7030A0"/>
                </a:solidFill>
                <a:latin typeface="Times New Roman" panose="02020603050405020304" pitchFamily="18" charset="0"/>
              </a:rPr>
              <a:t>银行家算法中的数据结构 </a:t>
            </a:r>
            <a:endParaRPr kumimoji="1" lang="zh-CN" altLang="en-US" sz="2400" dirty="0">
              <a:solidFill>
                <a:srgbClr val="7030A0"/>
              </a:solidFill>
              <a:latin typeface="Times New Roman" panose="02020603050405020304" pitchFamily="18" charset="0"/>
            </a:endParaRPr>
          </a:p>
        </p:txBody>
      </p:sp>
      <p:sp>
        <p:nvSpPr>
          <p:cNvPr id="44038" name="Text Box 2"/>
          <p:cNvSpPr txBox="1">
            <a:spLocks noChangeArrowheads="1"/>
          </p:cNvSpPr>
          <p:nvPr/>
        </p:nvSpPr>
        <p:spPr bwMode="auto">
          <a:xfrm>
            <a:off x="395858" y="549275"/>
            <a:ext cx="3600078" cy="523220"/>
          </a:xfrm>
          <a:prstGeom prst="rect">
            <a:avLst/>
          </a:prstGeom>
          <a:noFill/>
          <a:ln w="9525">
            <a:noFill/>
            <a:miter lim="800000"/>
          </a:ln>
        </p:spPr>
        <p:txBody>
          <a:bodyPr wrap="square">
            <a:spAutoFit/>
          </a:bodyPr>
          <a:lstStyle/>
          <a:p>
            <a:pPr eaLnBrk="1" hangingPunct="1">
              <a:spcBef>
                <a:spcPct val="0"/>
              </a:spcBef>
              <a:buClrTx/>
            </a:pPr>
            <a:r>
              <a:rPr kumimoji="1" lang="en-US" altLang="zh-CN" sz="2800" dirty="0">
                <a:solidFill>
                  <a:srgbClr val="CC3300"/>
                </a:solidFill>
                <a:latin typeface="Times New Roman" panose="02020603050405020304" pitchFamily="18" charset="0"/>
              </a:rPr>
              <a:t>2</a:t>
            </a:r>
            <a:r>
              <a:rPr kumimoji="1" lang="zh-CN" altLang="en-US" sz="2800" dirty="0" smtClean="0">
                <a:solidFill>
                  <a:srgbClr val="CC3300"/>
                </a:solidFill>
                <a:latin typeface="Times New Roman" panose="02020603050405020304" pitchFamily="18" charset="0"/>
              </a:rPr>
              <a:t>、银行家算法</a:t>
            </a:r>
            <a:endParaRPr kumimoji="1" lang="zh-CN" altLang="en-US" sz="2800" dirty="0">
              <a:solidFill>
                <a:schemeClr val="tx1"/>
              </a:solidFill>
              <a:latin typeface="Times New Roman" panose="02020603050405020304" pitchFamily="18" charset="0"/>
            </a:endParaRPr>
          </a:p>
        </p:txBody>
      </p:sp>
      <p:sp>
        <p:nvSpPr>
          <p:cNvPr id="8" name="Rectangle 2"/>
          <p:cNvSpPr>
            <a:spLocks noChangeArrowheads="1"/>
          </p:cNvSpPr>
          <p:nvPr/>
        </p:nvSpPr>
        <p:spPr bwMode="auto">
          <a:xfrm>
            <a:off x="2843808" y="-27383"/>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3.7.3 </a:t>
            </a:r>
            <a:r>
              <a:rPr lang="zh-CN" altLang="en-US" sz="3200" dirty="0" smtClean="0">
                <a:solidFill>
                  <a:srgbClr val="0000FF"/>
                </a:solidFill>
                <a:latin typeface="+mn-ea"/>
                <a:ea typeface="+mn-ea"/>
              </a:rPr>
              <a:t>避免死锁</a:t>
            </a:r>
            <a:endParaRPr lang="zh-CN" altLang="en-US" sz="3200" dirty="0">
              <a:solidFill>
                <a:srgbClr val="0000FF"/>
              </a:solidFill>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9506">
                                            <p:txEl>
                                              <p:pRg st="1" end="1"/>
                                            </p:txEl>
                                          </p:spTgt>
                                        </p:tgtEl>
                                        <p:attrNameLst>
                                          <p:attrName>style.visibility</p:attrName>
                                        </p:attrNameLst>
                                      </p:cBhvr>
                                      <p:to>
                                        <p:strVal val="visible"/>
                                      </p:to>
                                    </p:set>
                                    <p:animEffect transition="in" filter="box(in)">
                                      <p:cBhvr>
                                        <p:cTn id="7" dur="500"/>
                                        <p:tgtEl>
                                          <p:spTgt spid="149506">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49506">
                                            <p:txEl>
                                              <p:pRg st="2" end="2"/>
                                            </p:txEl>
                                          </p:spTgt>
                                        </p:tgtEl>
                                        <p:attrNameLst>
                                          <p:attrName>style.visibility</p:attrName>
                                        </p:attrNameLst>
                                      </p:cBhvr>
                                      <p:to>
                                        <p:strVal val="visible"/>
                                      </p:to>
                                    </p:set>
                                    <p:animEffect transition="in" filter="box(in)">
                                      <p:cBhvr>
                                        <p:cTn id="10" dur="500"/>
                                        <p:tgtEl>
                                          <p:spTgt spid="14950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49506">
                                            <p:txEl>
                                              <p:pRg st="3" end="3"/>
                                            </p:txEl>
                                          </p:spTgt>
                                        </p:tgtEl>
                                        <p:attrNameLst>
                                          <p:attrName>style.visibility</p:attrName>
                                        </p:attrNameLst>
                                      </p:cBhvr>
                                      <p:to>
                                        <p:strVal val="visible"/>
                                      </p:to>
                                    </p:set>
                                    <p:animEffect transition="in" filter="box(in)">
                                      <p:cBhvr>
                                        <p:cTn id="15" dur="500"/>
                                        <p:tgtEl>
                                          <p:spTgt spid="14950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49506">
                                            <p:txEl>
                                              <p:pRg st="4" end="4"/>
                                            </p:txEl>
                                          </p:spTgt>
                                        </p:tgtEl>
                                        <p:attrNameLst>
                                          <p:attrName>style.visibility</p:attrName>
                                        </p:attrNameLst>
                                      </p:cBhvr>
                                      <p:to>
                                        <p:strVal val="visible"/>
                                      </p:to>
                                    </p:set>
                                    <p:animEffect transition="in" filter="box(in)">
                                      <p:cBhvr>
                                        <p:cTn id="20" dur="500"/>
                                        <p:tgtEl>
                                          <p:spTgt spid="14950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49507">
                                            <p:txEl>
                                              <p:pRg st="0" end="0"/>
                                            </p:txEl>
                                          </p:spTgt>
                                        </p:tgtEl>
                                        <p:attrNameLst>
                                          <p:attrName>style.visibility</p:attrName>
                                        </p:attrNameLst>
                                      </p:cBhvr>
                                      <p:to>
                                        <p:strVal val="visible"/>
                                      </p:to>
                                    </p:set>
                                    <p:animEffect transition="in" filter="box(in)">
                                      <p:cBhvr>
                                        <p:cTn id="25" dur="500"/>
                                        <p:tgtEl>
                                          <p:spTgt spid="14950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49508"/>
                                        </p:tgtEl>
                                        <p:attrNameLst>
                                          <p:attrName>style.visibility</p:attrName>
                                        </p:attrNameLst>
                                      </p:cBhvr>
                                      <p:to>
                                        <p:strVal val="visible"/>
                                      </p:to>
                                    </p:set>
                                    <p:animEffect transition="in" filter="box(in)">
                                      <p:cBhvr>
                                        <p:cTn id="30" dur="500"/>
                                        <p:tgtEl>
                                          <p:spTgt spid="14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323530" y="1628801"/>
            <a:ext cx="8440737" cy="5031105"/>
          </a:xfrm>
          <a:prstGeom prst="rect">
            <a:avLst/>
          </a:prstGeom>
          <a:noFill/>
          <a:ln w="9525">
            <a:noFill/>
            <a:miter lim="800000"/>
          </a:ln>
        </p:spPr>
        <p:txBody>
          <a:bodyPr>
            <a:spAutoFit/>
          </a:bodyPr>
          <a:lstStyle/>
          <a:p>
            <a:pPr>
              <a:lnSpc>
                <a:spcPct val="130000"/>
              </a:lnSpc>
              <a:spcBef>
                <a:spcPct val="0"/>
              </a:spcBef>
              <a:buClrTx/>
            </a:pPr>
            <a:r>
              <a:rPr kumimoji="1" lang="zh-CN" altLang="zh-CN" dirty="0">
                <a:solidFill>
                  <a:schemeClr val="tx1"/>
                </a:solidFill>
                <a:latin typeface="Times New Roman" panose="02020603050405020304" pitchFamily="18" charset="0"/>
              </a:rPr>
              <a:t>当进程</a:t>
            </a:r>
            <a:r>
              <a:rPr kumimoji="1" lang="en-US" altLang="zh-CN" dirty="0">
                <a:solidFill>
                  <a:schemeClr val="tx1"/>
                </a:solidFill>
                <a:latin typeface="Times New Roman" panose="02020603050405020304" pitchFamily="18" charset="0"/>
              </a:rPr>
              <a:t>P</a:t>
            </a:r>
            <a:r>
              <a:rPr kumimoji="1" lang="en-US" altLang="zh-CN" baseline="-16000" dirty="0">
                <a:solidFill>
                  <a:schemeClr val="tx1"/>
                </a:solidFill>
                <a:latin typeface="Times New Roman" panose="02020603050405020304" pitchFamily="18" charset="0"/>
              </a:rPr>
              <a:t>i</a:t>
            </a:r>
            <a:r>
              <a:rPr kumimoji="1" lang="zh-CN" altLang="zh-CN" dirty="0">
                <a:solidFill>
                  <a:schemeClr val="tx1"/>
                </a:solidFill>
                <a:latin typeface="Times New Roman" panose="02020603050405020304" pitchFamily="18" charset="0"/>
              </a:rPr>
              <a:t>提出资源申请</a:t>
            </a:r>
            <a:r>
              <a:rPr kumimoji="1" lang="en-US" altLang="zh-CN" dirty="0" err="1" smtClean="0">
                <a:solidFill>
                  <a:srgbClr val="0000FF"/>
                </a:solidFill>
                <a:latin typeface="Times New Roman" panose="02020603050405020304" pitchFamily="18" charset="0"/>
              </a:rPr>
              <a:t>Request</a:t>
            </a:r>
            <a:r>
              <a:rPr kumimoji="1" lang="en-US" altLang="zh-CN" dirty="0" smtClean="0">
                <a:solidFill>
                  <a:srgbClr val="0000FF"/>
                </a:solidFill>
                <a:latin typeface="Times New Roman" panose="02020603050405020304" pitchFamily="18" charset="0"/>
              </a:rPr>
              <a:t>[</a:t>
            </a:r>
            <a:r>
              <a:rPr kumimoji="1" lang="en-US" altLang="zh-CN" dirty="0" err="1" smtClean="0">
                <a:solidFill>
                  <a:srgbClr val="0000FF"/>
                </a:solidFill>
                <a:latin typeface="Times New Roman" panose="02020603050405020304" pitchFamily="18" charset="0"/>
                <a:sym typeface="+mn-ea"/>
              </a:rPr>
              <a:t>i</a:t>
            </a:r>
            <a:r>
              <a:rPr kumimoji="1" lang="en-US" altLang="zh-CN" dirty="0" smtClean="0">
                <a:solidFill>
                  <a:srgbClr val="0000FF"/>
                </a:solidFill>
                <a:latin typeface="Times New Roman" panose="02020603050405020304" pitchFamily="18" charset="0"/>
              </a:rPr>
              <a:t>]</a:t>
            </a:r>
            <a:r>
              <a:rPr kumimoji="1" lang="zh-CN" altLang="zh-CN" dirty="0">
                <a:solidFill>
                  <a:schemeClr val="tx1"/>
                </a:solidFill>
                <a:latin typeface="Times New Roman" panose="02020603050405020304" pitchFamily="18" charset="0"/>
              </a:rPr>
              <a:t>时，系统执行下列步骤：</a:t>
            </a:r>
            <a:endParaRPr kumimoji="1" lang="zh-CN" altLang="zh-CN" dirty="0">
              <a:solidFill>
                <a:schemeClr val="tx1"/>
              </a:solidFill>
              <a:latin typeface="Times New Roman" panose="02020603050405020304" pitchFamily="18" charset="0"/>
            </a:endParaRPr>
          </a:p>
          <a:p>
            <a:pPr algn="just" eaLnBrk="1" hangingPunct="1">
              <a:lnSpc>
                <a:spcPct val="130000"/>
              </a:lnSpc>
              <a:spcBef>
                <a:spcPct val="0"/>
              </a:spcBef>
              <a:spcAft>
                <a:spcPts val="600"/>
              </a:spcAft>
              <a:buClrTx/>
            </a:pPr>
            <a:r>
              <a:rPr kumimoji="1" lang="zh-CN" altLang="en-US" dirty="0">
                <a:solidFill>
                  <a:schemeClr val="tx1"/>
                </a:solidFill>
                <a:latin typeface="Times New Roman" panose="02020603050405020304" pitchFamily="18" charset="0"/>
              </a:rPr>
              <a:t>     ⑴ </a:t>
            </a:r>
            <a:r>
              <a:rPr kumimoji="1" lang="zh-CN" altLang="zh-CN" dirty="0">
                <a:solidFill>
                  <a:schemeClr val="tx1"/>
                </a:solidFill>
                <a:latin typeface="Times New Roman" panose="02020603050405020304" pitchFamily="18" charset="0"/>
              </a:rPr>
              <a:t>若</a:t>
            </a:r>
            <a:r>
              <a:rPr kumimoji="1" lang="en-US" altLang="zh-CN" dirty="0">
                <a:solidFill>
                  <a:srgbClr val="0000FF"/>
                </a:solidFill>
                <a:latin typeface="Times New Roman" panose="02020603050405020304" pitchFamily="18" charset="0"/>
              </a:rPr>
              <a:t>Request[</a:t>
            </a:r>
            <a:r>
              <a:rPr kumimoji="1" lang="en-US" altLang="zh-CN" dirty="0" err="1">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]≤Need[</a:t>
            </a:r>
            <a:r>
              <a:rPr kumimoji="1" lang="en-US" altLang="zh-CN" dirty="0" err="1">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a:t>
            </a:r>
            <a:r>
              <a:rPr kumimoji="1" lang="en-US" altLang="zh-CN" dirty="0">
                <a:solidFill>
                  <a:schemeClr val="tx1"/>
                </a:solidFill>
                <a:latin typeface="Times New Roman" panose="02020603050405020304" pitchFamily="18" charset="0"/>
              </a:rPr>
              <a:t>,</a:t>
            </a:r>
            <a:r>
              <a:rPr kumimoji="1" lang="zh-CN" altLang="en-US" dirty="0">
                <a:solidFill>
                  <a:schemeClr val="tx1"/>
                </a:solidFill>
                <a:latin typeface="Times New Roman" panose="02020603050405020304" pitchFamily="18" charset="0"/>
              </a:rPr>
              <a:t>转⑵；否则错误返回；</a:t>
            </a:r>
            <a:endParaRPr kumimoji="1" lang="zh-CN" altLang="en-US" dirty="0">
              <a:solidFill>
                <a:schemeClr val="tx1"/>
              </a:solidFill>
              <a:latin typeface="Times New Roman" panose="02020603050405020304" pitchFamily="18" charset="0"/>
            </a:endParaRPr>
          </a:p>
          <a:p>
            <a:pPr algn="just" eaLnBrk="1" hangingPunct="1">
              <a:lnSpc>
                <a:spcPct val="130000"/>
              </a:lnSpc>
              <a:spcBef>
                <a:spcPct val="0"/>
              </a:spcBef>
              <a:spcAft>
                <a:spcPts val="600"/>
              </a:spcAft>
              <a:buClrTx/>
            </a:pPr>
            <a:r>
              <a:rPr kumimoji="1" lang="zh-CN" altLang="en-US" dirty="0">
                <a:solidFill>
                  <a:schemeClr val="tx1"/>
                </a:solidFill>
                <a:latin typeface="Times New Roman" panose="02020603050405020304" pitchFamily="18" charset="0"/>
              </a:rPr>
              <a:t>    ⑵ </a:t>
            </a:r>
            <a:r>
              <a:rPr kumimoji="1" lang="zh-CN" altLang="zh-CN" dirty="0">
                <a:solidFill>
                  <a:schemeClr val="tx1"/>
                </a:solidFill>
                <a:latin typeface="Times New Roman" panose="02020603050405020304" pitchFamily="18" charset="0"/>
              </a:rPr>
              <a:t>若</a:t>
            </a:r>
            <a:r>
              <a:rPr kumimoji="1" lang="en-US" altLang="zh-CN" dirty="0">
                <a:solidFill>
                  <a:srgbClr val="0000FF"/>
                </a:solidFill>
                <a:latin typeface="Times New Roman" panose="02020603050405020304" pitchFamily="18" charset="0"/>
              </a:rPr>
              <a:t>Request[</a:t>
            </a:r>
            <a:r>
              <a:rPr kumimoji="1" lang="en-US" altLang="zh-CN" dirty="0" err="1">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]≤Available</a:t>
            </a:r>
            <a:r>
              <a:rPr kumimoji="1" lang="zh-CN" altLang="en-US" dirty="0">
                <a:solidFill>
                  <a:schemeClr val="tx1"/>
                </a:solidFill>
                <a:latin typeface="Times New Roman" panose="02020603050405020304" pitchFamily="18" charset="0"/>
              </a:rPr>
              <a:t>，转⑶；否则，表示尚无足够资源，</a:t>
            </a:r>
            <a:r>
              <a:rPr kumimoji="1" lang="en-US" altLang="zh-CN" dirty="0">
                <a:solidFill>
                  <a:schemeClr val="tx1"/>
                </a:solidFill>
                <a:latin typeface="Times New Roman" panose="02020603050405020304" pitchFamily="18" charset="0"/>
              </a:rPr>
              <a:t>P</a:t>
            </a:r>
            <a:r>
              <a:rPr kumimoji="1" lang="en-US" altLang="zh-CN" baseline="-25000" dirty="0">
                <a:solidFill>
                  <a:schemeClr val="tx1"/>
                </a:solidFill>
                <a:latin typeface="Times New Roman" panose="02020603050405020304" pitchFamily="18" charset="0"/>
              </a:rPr>
              <a:t>i</a:t>
            </a:r>
            <a:r>
              <a:rPr kumimoji="1" lang="zh-CN" altLang="en-US" dirty="0">
                <a:solidFill>
                  <a:schemeClr val="tx1"/>
                </a:solidFill>
                <a:latin typeface="Times New Roman" panose="02020603050405020304" pitchFamily="18" charset="0"/>
              </a:rPr>
              <a:t>须等待；</a:t>
            </a:r>
            <a:endParaRPr kumimoji="1" lang="zh-CN" altLang="en-US" dirty="0">
              <a:solidFill>
                <a:schemeClr val="tx1"/>
              </a:solidFill>
              <a:latin typeface="Times New Roman" panose="02020603050405020304" pitchFamily="18" charset="0"/>
            </a:endParaRPr>
          </a:p>
          <a:p>
            <a:pPr algn="just" eaLnBrk="1" hangingPunct="1">
              <a:lnSpc>
                <a:spcPct val="130000"/>
              </a:lnSpc>
              <a:spcBef>
                <a:spcPct val="0"/>
              </a:spcBef>
              <a:spcAft>
                <a:spcPts val="600"/>
              </a:spcAft>
              <a:buClrTx/>
            </a:pPr>
            <a:r>
              <a:rPr kumimoji="1" lang="zh-CN" altLang="en-US" dirty="0">
                <a:solidFill>
                  <a:schemeClr val="tx1"/>
                </a:solidFill>
                <a:latin typeface="Times New Roman" panose="02020603050405020304" pitchFamily="18" charset="0"/>
              </a:rPr>
              <a:t>     ⑶系统尝试把资源分配给进程</a:t>
            </a:r>
            <a:r>
              <a:rPr kumimoji="1" lang="en-US" altLang="zh-CN" dirty="0">
                <a:solidFill>
                  <a:schemeClr val="tx1"/>
                </a:solidFill>
                <a:latin typeface="Times New Roman" panose="02020603050405020304" pitchFamily="18" charset="0"/>
              </a:rPr>
              <a:t>P</a:t>
            </a:r>
            <a:r>
              <a:rPr kumimoji="1" lang="en-US" altLang="zh-CN" baseline="-25000" dirty="0">
                <a:solidFill>
                  <a:schemeClr val="tx1"/>
                </a:solidFill>
                <a:latin typeface="Times New Roman" panose="02020603050405020304" pitchFamily="18" charset="0"/>
              </a:rPr>
              <a:t>i</a:t>
            </a:r>
            <a:r>
              <a:rPr kumimoji="1" lang="zh-CN" altLang="en-US" dirty="0">
                <a:solidFill>
                  <a:schemeClr val="tx1"/>
                </a:solidFill>
                <a:latin typeface="Times New Roman" panose="02020603050405020304" pitchFamily="18" charset="0"/>
              </a:rPr>
              <a:t>，并修改以下数据结构</a:t>
            </a:r>
            <a:r>
              <a:rPr kumimoji="1" lang="zh-CN" altLang="en-US" b="0" dirty="0">
                <a:solidFill>
                  <a:schemeClr val="tx1"/>
                </a:solidFill>
                <a:latin typeface="Times New Roman" panose="02020603050405020304" pitchFamily="18" charset="0"/>
              </a:rPr>
              <a:t>：</a:t>
            </a:r>
            <a:endParaRPr kumimoji="1" lang="zh-CN" altLang="en-US" dirty="0">
              <a:solidFill>
                <a:schemeClr val="tx1"/>
              </a:solidFill>
              <a:latin typeface="Times New Roman" panose="02020603050405020304" pitchFamily="18" charset="0"/>
            </a:endParaRPr>
          </a:p>
          <a:p>
            <a:pPr algn="just" eaLnBrk="1" hangingPunct="1">
              <a:lnSpc>
                <a:spcPct val="130000"/>
              </a:lnSpc>
              <a:spcBef>
                <a:spcPct val="0"/>
              </a:spcBef>
              <a:spcAft>
                <a:spcPts val="600"/>
              </a:spcAft>
              <a:buClrTx/>
            </a:pPr>
            <a:r>
              <a:rPr kumimoji="1" lang="zh-CN" altLang="en-US" dirty="0">
                <a:solidFill>
                  <a:schemeClr val="tx1"/>
                </a:solidFill>
                <a:latin typeface="Times New Roman" panose="02020603050405020304" pitchFamily="18" charset="0"/>
              </a:rPr>
              <a:t>     </a:t>
            </a:r>
            <a:r>
              <a:rPr kumimoji="1" lang="en-US" altLang="zh-CN" dirty="0">
                <a:solidFill>
                  <a:srgbClr val="0000FF"/>
                </a:solidFill>
                <a:latin typeface="Times New Roman" panose="02020603050405020304" pitchFamily="18" charset="0"/>
              </a:rPr>
              <a:t>Available:=</a:t>
            </a:r>
            <a:endParaRPr kumimoji="1" lang="en-US" altLang="zh-CN" dirty="0">
              <a:solidFill>
                <a:srgbClr val="0000FF"/>
              </a:solidFill>
              <a:latin typeface="Times New Roman" panose="02020603050405020304" pitchFamily="18" charset="0"/>
            </a:endParaRPr>
          </a:p>
          <a:p>
            <a:pPr algn="just" eaLnBrk="1" hangingPunct="1">
              <a:lnSpc>
                <a:spcPct val="130000"/>
              </a:lnSpc>
              <a:spcBef>
                <a:spcPct val="0"/>
              </a:spcBef>
              <a:spcAft>
                <a:spcPts val="600"/>
              </a:spcAft>
              <a:buClrTx/>
            </a:pPr>
            <a:r>
              <a:rPr kumimoji="1" lang="en-US" altLang="zh-CN" dirty="0">
                <a:solidFill>
                  <a:srgbClr val="0000FF"/>
                </a:solidFill>
                <a:latin typeface="Times New Roman" panose="02020603050405020304" pitchFamily="18" charset="0"/>
              </a:rPr>
              <a:t>     Allocation[</a:t>
            </a:r>
            <a:r>
              <a:rPr kumimoji="1" lang="en-US" altLang="zh-CN" dirty="0" err="1">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a:t>
            </a:r>
            <a:endParaRPr kumimoji="1" lang="en-US" altLang="zh-CN" dirty="0">
              <a:solidFill>
                <a:srgbClr val="0000FF"/>
              </a:solidFill>
              <a:latin typeface="Times New Roman" panose="02020603050405020304" pitchFamily="18" charset="0"/>
            </a:endParaRPr>
          </a:p>
          <a:p>
            <a:pPr algn="just" eaLnBrk="1" hangingPunct="1">
              <a:lnSpc>
                <a:spcPct val="130000"/>
              </a:lnSpc>
              <a:spcBef>
                <a:spcPct val="0"/>
              </a:spcBef>
              <a:spcAft>
                <a:spcPts val="600"/>
              </a:spcAft>
              <a:buClrTx/>
            </a:pPr>
            <a:r>
              <a:rPr kumimoji="1" lang="en-US" altLang="zh-CN" dirty="0">
                <a:solidFill>
                  <a:srgbClr val="0000FF"/>
                </a:solidFill>
                <a:latin typeface="Times New Roman" panose="02020603050405020304" pitchFamily="18" charset="0"/>
              </a:rPr>
              <a:t>     Need[</a:t>
            </a:r>
            <a:r>
              <a:rPr kumimoji="1" lang="en-US" altLang="zh-CN" dirty="0" err="1">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a:t>
            </a:r>
            <a:endParaRPr kumimoji="1" lang="en-US" altLang="zh-CN" dirty="0">
              <a:solidFill>
                <a:srgbClr val="0000FF"/>
              </a:solidFill>
              <a:latin typeface="Times New Roman" panose="02020603050405020304" pitchFamily="18" charset="0"/>
            </a:endParaRPr>
          </a:p>
          <a:p>
            <a:pPr algn="just" eaLnBrk="1" hangingPunct="1">
              <a:lnSpc>
                <a:spcPct val="130000"/>
              </a:lnSpc>
              <a:spcBef>
                <a:spcPct val="0"/>
              </a:spcBef>
              <a:spcAft>
                <a:spcPts val="600"/>
              </a:spcAft>
              <a:buClrTx/>
            </a:pPr>
            <a:r>
              <a:rPr kumimoji="1" lang="en-US" altLang="zh-CN" dirty="0">
                <a:latin typeface="Times New Roman" panose="02020603050405020304" pitchFamily="18" charset="0"/>
              </a:rPr>
              <a:t>     ⑷ </a:t>
            </a:r>
            <a:r>
              <a:rPr kumimoji="1" lang="zh-CN" altLang="en-US" dirty="0">
                <a:latin typeface="Times New Roman" panose="02020603050405020304" pitchFamily="18" charset="0"/>
              </a:rPr>
              <a:t>执行安全性算法：</a:t>
            </a:r>
            <a:endParaRPr kumimoji="1" lang="zh-CN" altLang="en-US" dirty="0">
              <a:latin typeface="Times New Roman" panose="02020603050405020304" pitchFamily="18" charset="0"/>
            </a:endParaRPr>
          </a:p>
          <a:p>
            <a:pPr algn="just" eaLnBrk="1" hangingPunct="1">
              <a:lnSpc>
                <a:spcPct val="130000"/>
              </a:lnSpc>
              <a:spcBef>
                <a:spcPct val="0"/>
              </a:spcBef>
              <a:spcAft>
                <a:spcPts val="600"/>
              </a:spcAft>
              <a:buClrTx/>
            </a:pPr>
            <a:r>
              <a:rPr kumimoji="1" lang="zh-CN" altLang="en-US" dirty="0">
                <a:solidFill>
                  <a:schemeClr val="tx1"/>
                </a:solidFill>
                <a:latin typeface="Times New Roman" panose="02020603050405020304" pitchFamily="18" charset="0"/>
              </a:rPr>
              <a:t>     检查此次资源分配后，系统是否处于安全状态。若安全，则将资源分配给进程</a:t>
            </a:r>
            <a:r>
              <a:rPr kumimoji="1" lang="en-US" altLang="zh-CN" dirty="0">
                <a:solidFill>
                  <a:schemeClr val="tx1"/>
                </a:solidFill>
                <a:latin typeface="Times New Roman" panose="02020603050405020304" pitchFamily="18" charset="0"/>
              </a:rPr>
              <a:t>P</a:t>
            </a:r>
            <a:r>
              <a:rPr kumimoji="1" lang="en-US" altLang="zh-CN" baseline="-25000" dirty="0">
                <a:solidFill>
                  <a:schemeClr val="tx1"/>
                </a:solidFill>
                <a:latin typeface="Times New Roman" panose="02020603050405020304" pitchFamily="18" charset="0"/>
              </a:rPr>
              <a:t>i</a:t>
            </a:r>
            <a:r>
              <a:rPr kumimoji="1" lang="zh-CN" altLang="en-US" dirty="0">
                <a:solidFill>
                  <a:schemeClr val="tx1"/>
                </a:solidFill>
                <a:latin typeface="Times New Roman" panose="02020603050405020304" pitchFamily="18" charset="0"/>
              </a:rPr>
              <a:t>，以完成本次分配；否则，将本次的试探分配作废，恢复原来的资源分配状态，让进程</a:t>
            </a:r>
            <a:r>
              <a:rPr kumimoji="1" lang="en-US" altLang="zh-CN" dirty="0">
                <a:solidFill>
                  <a:schemeClr val="tx1"/>
                </a:solidFill>
                <a:latin typeface="Times New Roman" panose="02020603050405020304" pitchFamily="18" charset="0"/>
              </a:rPr>
              <a:t>P</a:t>
            </a:r>
            <a:r>
              <a:rPr kumimoji="1" lang="en-US" altLang="zh-CN" baseline="-25000" dirty="0">
                <a:solidFill>
                  <a:schemeClr val="tx1"/>
                </a:solidFill>
                <a:latin typeface="Times New Roman" panose="02020603050405020304" pitchFamily="18" charset="0"/>
              </a:rPr>
              <a:t>i</a:t>
            </a:r>
            <a:r>
              <a:rPr kumimoji="1" lang="zh-CN" altLang="en-US" dirty="0">
                <a:solidFill>
                  <a:schemeClr val="tx1"/>
                </a:solidFill>
                <a:latin typeface="Times New Roman" panose="02020603050405020304" pitchFamily="18" charset="0"/>
              </a:rPr>
              <a:t>等待。</a:t>
            </a:r>
            <a:endParaRPr kumimoji="1" lang="zh-CN" altLang="en-US" dirty="0">
              <a:solidFill>
                <a:schemeClr val="tx1"/>
              </a:solidFill>
              <a:latin typeface="Times New Roman" panose="02020603050405020304" pitchFamily="18" charset="0"/>
            </a:endParaRPr>
          </a:p>
        </p:txBody>
      </p:sp>
      <p:sp>
        <p:nvSpPr>
          <p:cNvPr id="148483" name="Text Box 3"/>
          <p:cNvSpPr txBox="1">
            <a:spLocks noChangeArrowheads="1"/>
          </p:cNvSpPr>
          <p:nvPr/>
        </p:nvSpPr>
        <p:spPr bwMode="auto">
          <a:xfrm>
            <a:off x="2051591" y="3501008"/>
            <a:ext cx="2736304" cy="400110"/>
          </a:xfrm>
          <a:prstGeom prst="rect">
            <a:avLst/>
          </a:prstGeom>
          <a:noFill/>
          <a:ln w="9525" algn="ctr">
            <a:noFill/>
            <a:miter lim="800000"/>
          </a:ln>
        </p:spPr>
        <p:txBody>
          <a:bodyPr wrap="square">
            <a:spAutoFit/>
          </a:bodyPr>
          <a:lstStyle/>
          <a:p>
            <a:pPr eaLnBrk="1" hangingPunct="1">
              <a:spcBef>
                <a:spcPct val="50000"/>
              </a:spcBef>
              <a:buClr>
                <a:schemeClr val="tx1"/>
              </a:buClr>
            </a:pPr>
            <a:r>
              <a:rPr kumimoji="1" lang="en-US" altLang="zh-CN" dirty="0">
                <a:solidFill>
                  <a:srgbClr val="0000FF"/>
                </a:solidFill>
                <a:latin typeface="Times New Roman" panose="02020603050405020304" pitchFamily="18" charset="0"/>
              </a:rPr>
              <a:t>Available-Request[</a:t>
            </a:r>
            <a:r>
              <a:rPr kumimoji="1" lang="en-US" altLang="zh-CN" dirty="0" err="1">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a:t>
            </a:r>
            <a:endParaRPr kumimoji="1" lang="zh-CN" altLang="en-US" dirty="0">
              <a:solidFill>
                <a:srgbClr val="0000FF"/>
              </a:solidFill>
              <a:latin typeface="Times New Roman" panose="02020603050405020304" pitchFamily="18" charset="0"/>
            </a:endParaRPr>
          </a:p>
        </p:txBody>
      </p:sp>
      <p:sp>
        <p:nvSpPr>
          <p:cNvPr id="148484" name="Text Box 4"/>
          <p:cNvSpPr txBox="1">
            <a:spLocks noChangeArrowheads="1"/>
          </p:cNvSpPr>
          <p:nvPr/>
        </p:nvSpPr>
        <p:spPr bwMode="auto">
          <a:xfrm>
            <a:off x="2441859" y="3944673"/>
            <a:ext cx="3456384" cy="400110"/>
          </a:xfrm>
          <a:prstGeom prst="rect">
            <a:avLst/>
          </a:prstGeom>
          <a:noFill/>
          <a:ln w="9525" algn="ctr">
            <a:noFill/>
            <a:miter lim="800000"/>
          </a:ln>
        </p:spPr>
        <p:txBody>
          <a:bodyPr wrap="square">
            <a:spAutoFit/>
          </a:bodyPr>
          <a:lstStyle/>
          <a:p>
            <a:pPr eaLnBrk="1" hangingPunct="1">
              <a:spcBef>
                <a:spcPct val="50000"/>
              </a:spcBef>
              <a:buClr>
                <a:schemeClr val="tx1"/>
              </a:buClr>
            </a:pPr>
            <a:r>
              <a:rPr kumimoji="1" lang="en-US" altLang="zh-CN" dirty="0">
                <a:solidFill>
                  <a:srgbClr val="0000FF"/>
                </a:solidFill>
                <a:latin typeface="Times New Roman" panose="02020603050405020304" pitchFamily="18" charset="0"/>
              </a:rPr>
              <a:t>Allocation[</a:t>
            </a:r>
            <a:r>
              <a:rPr kumimoji="1" lang="en-US" altLang="zh-CN" dirty="0" err="1">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]+Request[</a:t>
            </a:r>
            <a:r>
              <a:rPr kumimoji="1" lang="en-US" altLang="zh-CN" dirty="0" err="1">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a:t>
            </a:r>
            <a:endParaRPr kumimoji="1" lang="zh-CN" altLang="en-US" dirty="0">
              <a:solidFill>
                <a:srgbClr val="0000FF"/>
              </a:solidFill>
              <a:latin typeface="Times New Roman" panose="02020603050405020304" pitchFamily="18" charset="0"/>
            </a:endParaRPr>
          </a:p>
        </p:txBody>
      </p:sp>
      <p:sp>
        <p:nvSpPr>
          <p:cNvPr id="148485" name="Text Box 5"/>
          <p:cNvSpPr txBox="1">
            <a:spLocks noChangeArrowheads="1"/>
          </p:cNvSpPr>
          <p:nvPr/>
        </p:nvSpPr>
        <p:spPr bwMode="auto">
          <a:xfrm>
            <a:off x="1907705" y="4469049"/>
            <a:ext cx="2880320" cy="400110"/>
          </a:xfrm>
          <a:prstGeom prst="rect">
            <a:avLst/>
          </a:prstGeom>
          <a:noFill/>
          <a:ln w="9525" algn="ctr">
            <a:noFill/>
            <a:miter lim="800000"/>
          </a:ln>
        </p:spPr>
        <p:txBody>
          <a:bodyPr wrap="square">
            <a:spAutoFit/>
          </a:bodyPr>
          <a:lstStyle/>
          <a:p>
            <a:pPr algn="just" eaLnBrk="1" hangingPunct="1">
              <a:spcBef>
                <a:spcPct val="0"/>
              </a:spcBef>
              <a:spcAft>
                <a:spcPts val="600"/>
              </a:spcAft>
              <a:buClrTx/>
            </a:pPr>
            <a:r>
              <a:rPr kumimoji="1" lang="en-US" altLang="zh-CN" dirty="0">
                <a:solidFill>
                  <a:srgbClr val="0000FF"/>
                </a:solidFill>
                <a:latin typeface="Times New Roman" panose="02020603050405020304" pitchFamily="18" charset="0"/>
              </a:rPr>
              <a:t>Need[</a:t>
            </a:r>
            <a:r>
              <a:rPr kumimoji="1" lang="en-US" altLang="zh-CN" dirty="0" err="1">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]-Request[</a:t>
            </a:r>
            <a:r>
              <a:rPr kumimoji="1" lang="en-US" altLang="zh-CN" dirty="0" err="1">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a:t>
            </a:r>
            <a:endParaRPr kumimoji="1" lang="zh-CN" altLang="en-US" dirty="0">
              <a:solidFill>
                <a:srgbClr val="0000FF"/>
              </a:solidFill>
              <a:latin typeface="Times New Roman" panose="02020603050405020304" pitchFamily="18" charset="0"/>
            </a:endParaRPr>
          </a:p>
        </p:txBody>
      </p:sp>
      <p:sp>
        <p:nvSpPr>
          <p:cNvPr id="9" name="Text Box 3"/>
          <p:cNvSpPr txBox="1">
            <a:spLocks noChangeArrowheads="1"/>
          </p:cNvSpPr>
          <p:nvPr/>
        </p:nvSpPr>
        <p:spPr bwMode="auto">
          <a:xfrm>
            <a:off x="395537" y="1124745"/>
            <a:ext cx="3888432" cy="461665"/>
          </a:xfrm>
          <a:prstGeom prst="rect">
            <a:avLst/>
          </a:prstGeom>
          <a:noFill/>
          <a:ln w="9525">
            <a:noFill/>
            <a:miter lim="800000"/>
          </a:ln>
        </p:spPr>
        <p:txBody>
          <a:bodyPr wrap="square">
            <a:spAutoFit/>
          </a:bodyPr>
          <a:lstStyle/>
          <a:p>
            <a:pPr eaLnBrk="1" hangingPunct="1">
              <a:spcBef>
                <a:spcPct val="0"/>
              </a:spcBef>
              <a:buClrTx/>
              <a:buFont typeface="Wingdings" panose="05000000000000000000" pitchFamily="2" charset="2"/>
              <a:buChar char="n"/>
            </a:pPr>
            <a:r>
              <a:rPr kumimoji="1" lang="en-US" altLang="zh-CN" sz="2400" dirty="0" smtClean="0">
                <a:solidFill>
                  <a:srgbClr val="7030A0"/>
                </a:solidFill>
                <a:latin typeface="Times New Roman" panose="02020603050405020304" pitchFamily="18" charset="0"/>
              </a:rPr>
              <a:t>  </a:t>
            </a:r>
            <a:r>
              <a:rPr kumimoji="1" lang="zh-CN" altLang="en-US" sz="2400" dirty="0">
                <a:solidFill>
                  <a:srgbClr val="7030A0"/>
                </a:solidFill>
                <a:latin typeface="Times New Roman" panose="02020603050405020304" pitchFamily="18" charset="0"/>
              </a:rPr>
              <a:t>银行家</a:t>
            </a:r>
            <a:r>
              <a:rPr kumimoji="1" lang="zh-CN" altLang="en-US" sz="2400" dirty="0" smtClean="0">
                <a:solidFill>
                  <a:srgbClr val="7030A0"/>
                </a:solidFill>
                <a:latin typeface="Times New Roman" panose="02020603050405020304" pitchFamily="18" charset="0"/>
              </a:rPr>
              <a:t>算法描述</a:t>
            </a:r>
            <a:endParaRPr kumimoji="1" lang="zh-CN" altLang="en-US" sz="2400" dirty="0">
              <a:solidFill>
                <a:srgbClr val="7030A0"/>
              </a:solidFill>
              <a:latin typeface="Times New Roman" panose="02020603050405020304" pitchFamily="18" charset="0"/>
            </a:endParaRPr>
          </a:p>
        </p:txBody>
      </p:sp>
      <p:sp>
        <p:nvSpPr>
          <p:cNvPr id="10" name="Text Box 2"/>
          <p:cNvSpPr txBox="1">
            <a:spLocks noChangeArrowheads="1"/>
          </p:cNvSpPr>
          <p:nvPr/>
        </p:nvSpPr>
        <p:spPr bwMode="auto">
          <a:xfrm>
            <a:off x="395858" y="549275"/>
            <a:ext cx="3600078" cy="523220"/>
          </a:xfrm>
          <a:prstGeom prst="rect">
            <a:avLst/>
          </a:prstGeom>
          <a:noFill/>
          <a:ln w="9525">
            <a:noFill/>
            <a:miter lim="800000"/>
          </a:ln>
        </p:spPr>
        <p:txBody>
          <a:bodyPr wrap="square">
            <a:spAutoFit/>
          </a:bodyPr>
          <a:lstStyle/>
          <a:p>
            <a:pPr eaLnBrk="1" hangingPunct="1">
              <a:spcBef>
                <a:spcPct val="0"/>
              </a:spcBef>
              <a:buClrTx/>
            </a:pPr>
            <a:r>
              <a:rPr kumimoji="1" lang="en-US" altLang="zh-CN" sz="2800" dirty="0">
                <a:solidFill>
                  <a:srgbClr val="CC3300"/>
                </a:solidFill>
                <a:latin typeface="Times New Roman" panose="02020603050405020304" pitchFamily="18" charset="0"/>
              </a:rPr>
              <a:t>2</a:t>
            </a:r>
            <a:r>
              <a:rPr kumimoji="1" lang="zh-CN" altLang="en-US" sz="2800" dirty="0" smtClean="0">
                <a:solidFill>
                  <a:srgbClr val="CC3300"/>
                </a:solidFill>
                <a:latin typeface="Times New Roman" panose="02020603050405020304" pitchFamily="18" charset="0"/>
              </a:rPr>
              <a:t>、银行家算法</a:t>
            </a:r>
            <a:endParaRPr kumimoji="1" lang="zh-CN" altLang="en-US" sz="2800" dirty="0">
              <a:solidFill>
                <a:schemeClr val="tx1"/>
              </a:solidFill>
              <a:latin typeface="Times New Roman" panose="02020603050405020304" pitchFamily="18" charset="0"/>
            </a:endParaRPr>
          </a:p>
        </p:txBody>
      </p:sp>
      <p:sp>
        <p:nvSpPr>
          <p:cNvPr id="12" name="Rectangle 2"/>
          <p:cNvSpPr>
            <a:spLocks noChangeArrowheads="1"/>
          </p:cNvSpPr>
          <p:nvPr/>
        </p:nvSpPr>
        <p:spPr bwMode="auto">
          <a:xfrm>
            <a:off x="2843808" y="-27383"/>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3.7.3 </a:t>
            </a:r>
            <a:r>
              <a:rPr lang="zh-CN" altLang="en-US" sz="3200" dirty="0" smtClean="0">
                <a:solidFill>
                  <a:srgbClr val="0000FF"/>
                </a:solidFill>
                <a:latin typeface="+mn-ea"/>
                <a:ea typeface="+mn-ea"/>
              </a:rPr>
              <a:t>避免死锁</a:t>
            </a:r>
            <a:endParaRPr lang="zh-CN" altLang="en-US" sz="3200" dirty="0">
              <a:solidFill>
                <a:srgbClr val="0000FF"/>
              </a:solidFill>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8482">
                                            <p:txEl>
                                              <p:pRg st="0" end="0"/>
                                            </p:txEl>
                                          </p:spTgt>
                                        </p:tgtEl>
                                        <p:attrNameLst>
                                          <p:attrName>style.visibility</p:attrName>
                                        </p:attrNameLst>
                                      </p:cBhvr>
                                      <p:to>
                                        <p:strVal val="visible"/>
                                      </p:to>
                                    </p:set>
                                    <p:animEffect transition="in" filter="box(in)">
                                      <p:cBhvr>
                                        <p:cTn id="7" dur="500"/>
                                        <p:tgtEl>
                                          <p:spTgt spid="1484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8482">
                                            <p:txEl>
                                              <p:pRg st="1" end="1"/>
                                            </p:txEl>
                                          </p:spTgt>
                                        </p:tgtEl>
                                        <p:attrNameLst>
                                          <p:attrName>style.visibility</p:attrName>
                                        </p:attrNameLst>
                                      </p:cBhvr>
                                      <p:to>
                                        <p:strVal val="visible"/>
                                      </p:to>
                                    </p:set>
                                    <p:animEffect transition="in" filter="box(in)">
                                      <p:cBhvr>
                                        <p:cTn id="12" dur="500"/>
                                        <p:tgtEl>
                                          <p:spTgt spid="1484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8482">
                                            <p:txEl>
                                              <p:pRg st="2" end="2"/>
                                            </p:txEl>
                                          </p:spTgt>
                                        </p:tgtEl>
                                        <p:attrNameLst>
                                          <p:attrName>style.visibility</p:attrName>
                                        </p:attrNameLst>
                                      </p:cBhvr>
                                      <p:to>
                                        <p:strVal val="visible"/>
                                      </p:to>
                                    </p:set>
                                    <p:animEffect transition="in" filter="box(in)">
                                      <p:cBhvr>
                                        <p:cTn id="17" dur="500"/>
                                        <p:tgtEl>
                                          <p:spTgt spid="1484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48482">
                                            <p:txEl>
                                              <p:pRg st="3" end="3"/>
                                            </p:txEl>
                                          </p:spTgt>
                                        </p:tgtEl>
                                        <p:attrNameLst>
                                          <p:attrName>style.visibility</p:attrName>
                                        </p:attrNameLst>
                                      </p:cBhvr>
                                      <p:to>
                                        <p:strVal val="visible"/>
                                      </p:to>
                                    </p:set>
                                    <p:animEffect transition="in" filter="box(in)">
                                      <p:cBhvr>
                                        <p:cTn id="22" dur="500"/>
                                        <p:tgtEl>
                                          <p:spTgt spid="1484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48482">
                                            <p:txEl>
                                              <p:pRg st="4" end="4"/>
                                            </p:txEl>
                                          </p:spTgt>
                                        </p:tgtEl>
                                        <p:attrNameLst>
                                          <p:attrName>style.visibility</p:attrName>
                                        </p:attrNameLst>
                                      </p:cBhvr>
                                      <p:to>
                                        <p:strVal val="visible"/>
                                      </p:to>
                                    </p:set>
                                    <p:animEffect transition="in" filter="box(in)">
                                      <p:cBhvr>
                                        <p:cTn id="27" dur="500"/>
                                        <p:tgtEl>
                                          <p:spTgt spid="14848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8483"/>
                                        </p:tgtEl>
                                        <p:attrNameLst>
                                          <p:attrName>style.visibility</p:attrName>
                                        </p:attrNameLst>
                                      </p:cBhvr>
                                      <p:to>
                                        <p:strVal val="visible"/>
                                      </p:to>
                                    </p:set>
                                    <p:animEffect transition="in" filter="box(in)">
                                      <p:cBhvr>
                                        <p:cTn id="32" dur="500"/>
                                        <p:tgtEl>
                                          <p:spTgt spid="14848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48482">
                                            <p:txEl>
                                              <p:pRg st="5" end="5"/>
                                            </p:txEl>
                                          </p:spTgt>
                                        </p:tgtEl>
                                        <p:attrNameLst>
                                          <p:attrName>style.visibility</p:attrName>
                                        </p:attrNameLst>
                                      </p:cBhvr>
                                      <p:to>
                                        <p:strVal val="visible"/>
                                      </p:to>
                                    </p:set>
                                    <p:animEffect transition="in" filter="box(in)">
                                      <p:cBhvr>
                                        <p:cTn id="37" dur="500"/>
                                        <p:tgtEl>
                                          <p:spTgt spid="14848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48484"/>
                                        </p:tgtEl>
                                        <p:attrNameLst>
                                          <p:attrName>style.visibility</p:attrName>
                                        </p:attrNameLst>
                                      </p:cBhvr>
                                      <p:to>
                                        <p:strVal val="visible"/>
                                      </p:to>
                                    </p:set>
                                    <p:animEffect transition="in" filter="box(in)">
                                      <p:cBhvr>
                                        <p:cTn id="42" dur="500"/>
                                        <p:tgtEl>
                                          <p:spTgt spid="14848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48482">
                                            <p:txEl>
                                              <p:pRg st="6" end="6"/>
                                            </p:txEl>
                                          </p:spTgt>
                                        </p:tgtEl>
                                        <p:attrNameLst>
                                          <p:attrName>style.visibility</p:attrName>
                                        </p:attrNameLst>
                                      </p:cBhvr>
                                      <p:to>
                                        <p:strVal val="visible"/>
                                      </p:to>
                                    </p:set>
                                    <p:animEffect transition="in" filter="box(in)">
                                      <p:cBhvr>
                                        <p:cTn id="47" dur="500"/>
                                        <p:tgtEl>
                                          <p:spTgt spid="148482">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48485"/>
                                        </p:tgtEl>
                                        <p:attrNameLst>
                                          <p:attrName>style.visibility</p:attrName>
                                        </p:attrNameLst>
                                      </p:cBhvr>
                                      <p:to>
                                        <p:strVal val="visible"/>
                                      </p:to>
                                    </p:set>
                                    <p:animEffect transition="in" filter="box(in)">
                                      <p:cBhvr>
                                        <p:cTn id="52" dur="500"/>
                                        <p:tgtEl>
                                          <p:spTgt spid="148485"/>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48482">
                                            <p:txEl>
                                              <p:pRg st="7" end="7"/>
                                            </p:txEl>
                                          </p:spTgt>
                                        </p:tgtEl>
                                        <p:attrNameLst>
                                          <p:attrName>style.visibility</p:attrName>
                                        </p:attrNameLst>
                                      </p:cBhvr>
                                      <p:to>
                                        <p:strVal val="visible"/>
                                      </p:to>
                                    </p:set>
                                    <p:animEffect transition="in" filter="box(in)">
                                      <p:cBhvr>
                                        <p:cTn id="57" dur="500"/>
                                        <p:tgtEl>
                                          <p:spTgt spid="148482">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48482">
                                            <p:txEl>
                                              <p:pRg st="8" end="8"/>
                                            </p:txEl>
                                          </p:spTgt>
                                        </p:tgtEl>
                                        <p:attrNameLst>
                                          <p:attrName>style.visibility</p:attrName>
                                        </p:attrNameLst>
                                      </p:cBhvr>
                                      <p:to>
                                        <p:strVal val="visible"/>
                                      </p:to>
                                    </p:set>
                                    <p:animEffect transition="in" filter="box(in)">
                                      <p:cBhvr>
                                        <p:cTn id="62" dur="500"/>
                                        <p:tgtEl>
                                          <p:spTgt spid="1484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P spid="148484" grpId="0"/>
      <p:bldP spid="148485" grpId="0"/>
    </p:bld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251520" y="1628800"/>
            <a:ext cx="8208912" cy="3303905"/>
          </a:xfrm>
          <a:prstGeom prst="rect">
            <a:avLst/>
          </a:prstGeom>
          <a:noFill/>
          <a:ln w="9525">
            <a:noFill/>
            <a:miter lim="800000"/>
          </a:ln>
        </p:spPr>
        <p:txBody>
          <a:bodyPr wrap="square">
            <a:spAutoFit/>
          </a:bodyPr>
          <a:lstStyle/>
          <a:p>
            <a:pPr algn="just" eaLnBrk="1" hangingPunct="1">
              <a:lnSpc>
                <a:spcPct val="140000"/>
              </a:lnSpc>
              <a:spcBef>
                <a:spcPct val="50000"/>
              </a:spcBef>
              <a:buClrTx/>
            </a:pPr>
            <a:r>
              <a:rPr kumimoji="1" lang="zh-CN" altLang="en-US" sz="2400" dirty="0">
                <a:solidFill>
                  <a:schemeClr val="accent1"/>
                </a:solidFill>
                <a:latin typeface="Times New Roman" panose="02020603050405020304" pitchFamily="18" charset="0"/>
              </a:rPr>
              <a:t>① 设置两个临时向量：</a:t>
            </a:r>
            <a:endParaRPr kumimoji="1" lang="zh-CN" altLang="en-US" sz="2400" dirty="0">
              <a:solidFill>
                <a:schemeClr val="accent1"/>
              </a:solidFill>
              <a:latin typeface="Times New Roman" panose="02020603050405020304" pitchFamily="18" charset="0"/>
            </a:endParaRPr>
          </a:p>
          <a:p>
            <a:pPr algn="just" eaLnBrk="1" hangingPunct="1">
              <a:lnSpc>
                <a:spcPct val="140000"/>
              </a:lnSpc>
              <a:spcBef>
                <a:spcPct val="50000"/>
              </a:spcBef>
              <a:buClrTx/>
              <a:buFont typeface="Wingdings" panose="05000000000000000000" pitchFamily="2" charset="2"/>
              <a:buChar char="l"/>
            </a:pPr>
            <a:r>
              <a:rPr kumimoji="1" lang="zh-CN" altLang="en-US" sz="2400" dirty="0" smtClean="0">
                <a:solidFill>
                  <a:srgbClr val="017DED"/>
                </a:solidFill>
                <a:latin typeface="Times New Roman" panose="02020603050405020304" pitchFamily="18" charset="0"/>
              </a:rPr>
              <a:t> 工作</a:t>
            </a:r>
            <a:r>
              <a:rPr kumimoji="1" lang="zh-CN" altLang="en-US" sz="2400" dirty="0">
                <a:solidFill>
                  <a:srgbClr val="017DED"/>
                </a:solidFill>
                <a:latin typeface="Times New Roman" panose="02020603050405020304" pitchFamily="18" charset="0"/>
              </a:rPr>
              <a:t>向量</a:t>
            </a:r>
            <a:r>
              <a:rPr kumimoji="1" lang="en-US" altLang="zh-CN" sz="2400" dirty="0">
                <a:solidFill>
                  <a:srgbClr val="017DED"/>
                </a:solidFill>
                <a:latin typeface="Times New Roman" panose="02020603050405020304" pitchFamily="18" charset="0"/>
              </a:rPr>
              <a:t>Work</a:t>
            </a:r>
            <a:r>
              <a:rPr kumimoji="1" lang="en-US" altLang="zh-CN" sz="2400" dirty="0">
                <a:solidFill>
                  <a:schemeClr val="tx1"/>
                </a:solidFill>
                <a:latin typeface="Times New Roman" panose="02020603050405020304" pitchFamily="18" charset="0"/>
              </a:rPr>
              <a:t>:</a:t>
            </a:r>
            <a:r>
              <a:rPr kumimoji="1" lang="en-US" altLang="zh-CN" sz="2400" b="0" dirty="0">
                <a:solidFill>
                  <a:schemeClr val="tx1"/>
                </a:solidFill>
                <a:latin typeface="Times New Roman" panose="02020603050405020304" pitchFamily="18" charset="0"/>
              </a:rPr>
              <a:t> </a:t>
            </a:r>
            <a:r>
              <a:rPr kumimoji="1" lang="zh-CN" altLang="en-US" dirty="0" smtClean="0">
                <a:solidFill>
                  <a:schemeClr val="tx1"/>
                </a:solidFill>
                <a:latin typeface="Times New Roman" panose="02020603050405020304" pitchFamily="18" charset="0"/>
              </a:rPr>
              <a:t>表示</a:t>
            </a:r>
            <a:r>
              <a:rPr kumimoji="1" lang="zh-CN" altLang="en-US" dirty="0">
                <a:solidFill>
                  <a:schemeClr val="tx1"/>
                </a:solidFill>
                <a:latin typeface="Times New Roman" panose="02020603050405020304" pitchFamily="18" charset="0"/>
              </a:rPr>
              <a:t>系统可提供给进程继续运行所需的各类资源数目，它含有</a:t>
            </a:r>
            <a:r>
              <a:rPr kumimoji="1" lang="en-US" altLang="zh-CN" i="1" dirty="0">
                <a:solidFill>
                  <a:schemeClr val="tx1"/>
                </a:solidFill>
                <a:latin typeface="Times New Roman" panose="02020603050405020304" pitchFamily="18" charset="0"/>
              </a:rPr>
              <a:t>m</a:t>
            </a:r>
            <a:r>
              <a:rPr kumimoji="1" lang="zh-CN" altLang="en-US" dirty="0">
                <a:solidFill>
                  <a:schemeClr val="tx1"/>
                </a:solidFill>
                <a:latin typeface="Times New Roman" panose="02020603050405020304" pitchFamily="18" charset="0"/>
              </a:rPr>
              <a:t>个元素，在执行安全算法开始时，</a:t>
            </a:r>
            <a:r>
              <a:rPr kumimoji="1" lang="en-US" altLang="zh-CN" dirty="0">
                <a:solidFill>
                  <a:srgbClr val="017DED"/>
                </a:solidFill>
                <a:latin typeface="Times New Roman" panose="02020603050405020304" pitchFamily="18" charset="0"/>
              </a:rPr>
              <a:t>Work=Available</a:t>
            </a:r>
            <a:r>
              <a:rPr kumimoji="1" lang="en-US" altLang="zh-CN" dirty="0">
                <a:solidFill>
                  <a:schemeClr val="tx1"/>
                </a:solidFill>
                <a:latin typeface="Times New Roman" panose="02020603050405020304" pitchFamily="18" charset="0"/>
              </a:rPr>
              <a:t>; </a:t>
            </a:r>
            <a:endParaRPr kumimoji="1" lang="en-US" altLang="zh-CN" dirty="0">
              <a:solidFill>
                <a:schemeClr val="tx1"/>
              </a:solidFill>
              <a:latin typeface="Times New Roman" panose="02020603050405020304" pitchFamily="18" charset="0"/>
            </a:endParaRPr>
          </a:p>
          <a:p>
            <a:pPr algn="just" eaLnBrk="1" hangingPunct="1">
              <a:lnSpc>
                <a:spcPct val="140000"/>
              </a:lnSpc>
              <a:spcBef>
                <a:spcPct val="50000"/>
              </a:spcBef>
              <a:buClrTx/>
              <a:buFont typeface="Wingdings" panose="05000000000000000000" pitchFamily="2" charset="2"/>
              <a:buChar char="l"/>
            </a:pPr>
            <a:r>
              <a:rPr kumimoji="1" lang="en-US" altLang="zh-CN" sz="2400" dirty="0" smtClean="0">
                <a:solidFill>
                  <a:srgbClr val="0070C0"/>
                </a:solidFill>
                <a:latin typeface="Times New Roman" panose="02020603050405020304" pitchFamily="18" charset="0"/>
              </a:rPr>
              <a:t>  </a:t>
            </a:r>
            <a:r>
              <a:rPr kumimoji="1" lang="en-US" altLang="zh-CN" sz="2400" dirty="0">
                <a:solidFill>
                  <a:srgbClr val="017DED"/>
                </a:solidFill>
                <a:latin typeface="Times New Roman" panose="02020603050405020304" pitchFamily="18" charset="0"/>
              </a:rPr>
              <a:t>Finish[n]:</a:t>
            </a:r>
            <a:r>
              <a:rPr kumimoji="1" lang="en-US" altLang="zh-CN" sz="2400" b="0" dirty="0">
                <a:solidFill>
                  <a:schemeClr val="tx1"/>
                </a:solidFill>
                <a:latin typeface="Times New Roman" panose="02020603050405020304" pitchFamily="18" charset="0"/>
              </a:rPr>
              <a:t> </a:t>
            </a:r>
            <a:r>
              <a:rPr kumimoji="1" lang="zh-CN" altLang="en-US" dirty="0">
                <a:solidFill>
                  <a:schemeClr val="tx1"/>
                </a:solidFill>
                <a:latin typeface="Times New Roman" panose="02020603050405020304" pitchFamily="18" charset="0"/>
              </a:rPr>
              <a:t>它表示系统是否有足够的资源分配给进程，使之运行完成。开始时先做</a:t>
            </a:r>
            <a:r>
              <a:rPr kumimoji="1" lang="en-US" altLang="zh-CN" dirty="0">
                <a:solidFill>
                  <a:schemeClr val="accent1"/>
                </a:solidFill>
                <a:latin typeface="Times New Roman" panose="02020603050405020304" pitchFamily="18" charset="0"/>
              </a:rPr>
              <a:t>Finish</a:t>
            </a:r>
            <a:r>
              <a:rPr kumimoji="1" lang="zh-CN" altLang="en-US" dirty="0">
                <a:solidFill>
                  <a:schemeClr val="accent1"/>
                </a:solidFill>
                <a:latin typeface="Times New Roman" panose="02020603050405020304" pitchFamily="18" charset="0"/>
              </a:rPr>
              <a:t>［</a:t>
            </a:r>
            <a:r>
              <a:rPr kumimoji="1" lang="en-US" altLang="zh-CN" dirty="0" err="1">
                <a:solidFill>
                  <a:schemeClr val="accent1"/>
                </a:solidFill>
                <a:latin typeface="Times New Roman" panose="02020603050405020304" pitchFamily="18" charset="0"/>
              </a:rPr>
              <a:t>i</a:t>
            </a:r>
            <a:r>
              <a:rPr kumimoji="1" lang="zh-CN" altLang="en-US" dirty="0">
                <a:solidFill>
                  <a:schemeClr val="accent1"/>
                </a:solidFill>
                <a:latin typeface="Times New Roman" panose="02020603050405020304" pitchFamily="18" charset="0"/>
              </a:rPr>
              <a:t>］</a:t>
            </a:r>
            <a:r>
              <a:rPr kumimoji="1" lang="en-US" altLang="zh-CN" dirty="0">
                <a:solidFill>
                  <a:schemeClr val="accent1"/>
                </a:solidFill>
                <a:latin typeface="Times New Roman" panose="02020603050405020304" pitchFamily="18" charset="0"/>
              </a:rPr>
              <a:t>=false</a:t>
            </a:r>
            <a:r>
              <a:rPr kumimoji="1" lang="en-US" altLang="zh-CN" dirty="0">
                <a:solidFill>
                  <a:schemeClr val="tx1"/>
                </a:solidFill>
                <a:latin typeface="Times New Roman" panose="02020603050405020304" pitchFamily="18" charset="0"/>
              </a:rPr>
              <a:t>; </a:t>
            </a:r>
            <a:r>
              <a:rPr kumimoji="1" lang="zh-CN" altLang="en-US" dirty="0">
                <a:solidFill>
                  <a:schemeClr val="tx1"/>
                </a:solidFill>
                <a:latin typeface="Times New Roman" panose="02020603050405020304" pitchFamily="18" charset="0"/>
              </a:rPr>
              <a:t>当有足够资源分配给进程时， 再令</a:t>
            </a:r>
            <a:r>
              <a:rPr kumimoji="1" lang="en-US" altLang="zh-CN" dirty="0">
                <a:solidFill>
                  <a:schemeClr val="accent1"/>
                </a:solidFill>
                <a:latin typeface="Times New Roman" panose="02020603050405020304" pitchFamily="18" charset="0"/>
              </a:rPr>
              <a:t>Finish</a:t>
            </a:r>
            <a:r>
              <a:rPr kumimoji="1" lang="zh-CN" altLang="en-US" dirty="0">
                <a:solidFill>
                  <a:schemeClr val="accent1"/>
                </a:solidFill>
                <a:latin typeface="Times New Roman" panose="02020603050405020304" pitchFamily="18" charset="0"/>
              </a:rPr>
              <a:t>［</a:t>
            </a:r>
            <a:r>
              <a:rPr kumimoji="1" lang="en-US" altLang="zh-CN" dirty="0" err="1">
                <a:solidFill>
                  <a:schemeClr val="accent1"/>
                </a:solidFill>
                <a:latin typeface="Times New Roman" panose="02020603050405020304" pitchFamily="18" charset="0"/>
              </a:rPr>
              <a:t>i</a:t>
            </a:r>
            <a:r>
              <a:rPr kumimoji="1" lang="zh-CN" altLang="en-US" dirty="0">
                <a:solidFill>
                  <a:schemeClr val="accent1"/>
                </a:solidFill>
                <a:latin typeface="Times New Roman" panose="02020603050405020304" pitchFamily="18" charset="0"/>
              </a:rPr>
              <a:t>］</a:t>
            </a:r>
            <a:r>
              <a:rPr kumimoji="1" lang="en-US" altLang="zh-CN" dirty="0">
                <a:solidFill>
                  <a:schemeClr val="accent1"/>
                </a:solidFill>
                <a:latin typeface="Times New Roman" panose="02020603050405020304" pitchFamily="18" charset="0"/>
              </a:rPr>
              <a:t>=true</a:t>
            </a:r>
            <a:r>
              <a:rPr kumimoji="1" lang="zh-CN" altLang="en-US" dirty="0">
                <a:solidFill>
                  <a:schemeClr val="tx1"/>
                </a:solidFill>
                <a:latin typeface="Times New Roman" panose="02020603050405020304" pitchFamily="18" charset="0"/>
              </a:rPr>
              <a:t>。 </a:t>
            </a:r>
            <a:endParaRPr kumimoji="1" lang="zh-CN" altLang="en-US" dirty="0">
              <a:solidFill>
                <a:schemeClr val="tx1"/>
              </a:solidFill>
              <a:latin typeface="Times New Roman" panose="02020603050405020304" pitchFamily="18" charset="0"/>
            </a:endParaRPr>
          </a:p>
        </p:txBody>
      </p:sp>
      <p:sp>
        <p:nvSpPr>
          <p:cNvPr id="46083" name="Text Box 3"/>
          <p:cNvSpPr txBox="1">
            <a:spLocks noChangeArrowheads="1"/>
          </p:cNvSpPr>
          <p:nvPr/>
        </p:nvSpPr>
        <p:spPr bwMode="auto">
          <a:xfrm>
            <a:off x="539553" y="1124745"/>
            <a:ext cx="3528392" cy="461665"/>
          </a:xfrm>
          <a:prstGeom prst="rect">
            <a:avLst/>
          </a:prstGeom>
          <a:noFill/>
          <a:ln w="9525">
            <a:noFill/>
            <a:miter lim="800000"/>
          </a:ln>
        </p:spPr>
        <p:txBody>
          <a:bodyPr wrap="square">
            <a:spAutoFit/>
          </a:bodyPr>
          <a:lstStyle/>
          <a:p>
            <a:pPr eaLnBrk="1" hangingPunct="1">
              <a:spcBef>
                <a:spcPct val="0"/>
              </a:spcBef>
              <a:buClrTx/>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安全性</a:t>
            </a:r>
            <a:r>
              <a:rPr kumimoji="1" lang="zh-CN" altLang="en-US" sz="2400" dirty="0">
                <a:solidFill>
                  <a:srgbClr val="7030A0"/>
                </a:solidFill>
                <a:latin typeface="Times New Roman" panose="02020603050405020304" pitchFamily="18" charset="0"/>
              </a:rPr>
              <a:t>算法描述</a:t>
            </a:r>
            <a:endParaRPr kumimoji="1" lang="zh-CN" altLang="en-US" sz="2400" dirty="0">
              <a:solidFill>
                <a:srgbClr val="7030A0"/>
              </a:solidFill>
              <a:latin typeface="Times New Roman" panose="02020603050405020304" pitchFamily="18" charset="0"/>
            </a:endParaRPr>
          </a:p>
        </p:txBody>
      </p:sp>
      <p:sp>
        <p:nvSpPr>
          <p:cNvPr id="7" name="Text Box 2"/>
          <p:cNvSpPr txBox="1">
            <a:spLocks noChangeArrowheads="1"/>
          </p:cNvSpPr>
          <p:nvPr/>
        </p:nvSpPr>
        <p:spPr bwMode="auto">
          <a:xfrm>
            <a:off x="395858" y="549275"/>
            <a:ext cx="3600078" cy="523220"/>
          </a:xfrm>
          <a:prstGeom prst="rect">
            <a:avLst/>
          </a:prstGeom>
          <a:noFill/>
          <a:ln w="9525">
            <a:noFill/>
            <a:miter lim="800000"/>
          </a:ln>
        </p:spPr>
        <p:txBody>
          <a:bodyPr wrap="square">
            <a:spAutoFit/>
          </a:bodyPr>
          <a:lstStyle/>
          <a:p>
            <a:pPr eaLnBrk="1" hangingPunct="1">
              <a:spcBef>
                <a:spcPct val="0"/>
              </a:spcBef>
              <a:buClrTx/>
            </a:pPr>
            <a:r>
              <a:rPr kumimoji="1" lang="en-US" altLang="zh-CN" sz="2800" dirty="0">
                <a:solidFill>
                  <a:srgbClr val="CC3300"/>
                </a:solidFill>
                <a:latin typeface="Times New Roman" panose="02020603050405020304" pitchFamily="18" charset="0"/>
              </a:rPr>
              <a:t>2</a:t>
            </a:r>
            <a:r>
              <a:rPr kumimoji="1" lang="zh-CN" altLang="en-US" sz="2800" dirty="0" smtClean="0">
                <a:solidFill>
                  <a:srgbClr val="CC3300"/>
                </a:solidFill>
                <a:latin typeface="Times New Roman" panose="02020603050405020304" pitchFamily="18" charset="0"/>
              </a:rPr>
              <a:t>、银行家算法</a:t>
            </a:r>
            <a:endParaRPr kumimoji="1" lang="zh-CN" altLang="en-US" sz="2800" dirty="0">
              <a:solidFill>
                <a:schemeClr val="tx1"/>
              </a:solidFill>
              <a:latin typeface="Times New Roman" panose="02020603050405020304" pitchFamily="18" charset="0"/>
            </a:endParaRPr>
          </a:p>
        </p:txBody>
      </p:sp>
      <p:sp>
        <p:nvSpPr>
          <p:cNvPr id="8" name="Rectangle 2"/>
          <p:cNvSpPr>
            <a:spLocks noChangeArrowheads="1"/>
          </p:cNvSpPr>
          <p:nvPr/>
        </p:nvSpPr>
        <p:spPr bwMode="auto">
          <a:xfrm>
            <a:off x="2843808" y="-27383"/>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3.7.3 </a:t>
            </a:r>
            <a:r>
              <a:rPr lang="zh-CN" altLang="en-US" sz="3200" dirty="0" smtClean="0">
                <a:solidFill>
                  <a:srgbClr val="0000FF"/>
                </a:solidFill>
                <a:latin typeface="+mn-ea"/>
                <a:ea typeface="+mn-ea"/>
              </a:rPr>
              <a:t>避免死锁</a:t>
            </a:r>
            <a:endParaRPr lang="zh-CN" altLang="en-US" sz="3200" dirty="0">
              <a:solidFill>
                <a:srgbClr val="0000FF"/>
              </a:solidFill>
              <a:latin typeface="+mn-ea"/>
              <a:ea typeface="+mn-ea"/>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2852042" y="-27384"/>
            <a:ext cx="3880198" cy="625475"/>
          </a:xfrm>
        </p:spPr>
        <p:txBody>
          <a:bodyPr/>
          <a:lstStyle/>
          <a:p>
            <a:pPr eaLnBrk="1" hangingPunct="1">
              <a:defRPr/>
            </a:pPr>
            <a:r>
              <a:rPr lang="en-US" altLang="zh-CN" sz="4000" dirty="0" smtClean="0">
                <a:solidFill>
                  <a:srgbClr val="FF0000"/>
                </a:solidFill>
                <a:latin typeface="黑体" panose="02010609060101010101" pitchFamily="49" charset="-122"/>
                <a:ea typeface="黑体" panose="02010609060101010101" pitchFamily="49" charset="-122"/>
              </a:rPr>
              <a:t>3.2 </a:t>
            </a:r>
            <a:r>
              <a:rPr lang="zh-CN" altLang="en-US" sz="4000" dirty="0" smtClean="0">
                <a:solidFill>
                  <a:srgbClr val="FF0000"/>
                </a:solidFill>
                <a:latin typeface="黑体" panose="02010609060101010101" pitchFamily="49" charset="-122"/>
                <a:ea typeface="黑体" panose="02010609060101010101" pitchFamily="49" charset="-122"/>
              </a:rPr>
              <a:t>进程概念</a:t>
            </a:r>
            <a:endParaRPr lang="zh-CN" altLang="en-US" sz="4000" dirty="0" smtClean="0">
              <a:solidFill>
                <a:srgbClr val="FF0000"/>
              </a:solidFill>
              <a:latin typeface="黑体" panose="02010609060101010101" pitchFamily="49" charset="-122"/>
              <a:ea typeface="黑体" panose="02010609060101010101" pitchFamily="49" charset="-122"/>
            </a:endParaRPr>
          </a:p>
        </p:txBody>
      </p:sp>
      <p:sp>
        <p:nvSpPr>
          <p:cNvPr id="152580" name="Rectangle 4"/>
          <p:cNvSpPr>
            <a:spLocks noChangeArrowheads="1"/>
          </p:cNvSpPr>
          <p:nvPr/>
        </p:nvSpPr>
        <p:spPr bwMode="auto">
          <a:xfrm>
            <a:off x="290515" y="692696"/>
            <a:ext cx="6480175" cy="1292662"/>
          </a:xfrm>
          <a:prstGeom prst="rect">
            <a:avLst/>
          </a:prstGeom>
          <a:noFill/>
          <a:ln>
            <a:noFill/>
          </a:ln>
          <a:effectLst/>
        </p:spPr>
        <p:txBody>
          <a:bodyPr>
            <a:spAutoFit/>
          </a:bodyPr>
          <a:lstStyle/>
          <a:p>
            <a:pPr marL="514350" indent="-514350" eaLnBrk="1" hangingPunct="1">
              <a:lnSpc>
                <a:spcPct val="130000"/>
              </a:lnSpc>
              <a:spcBef>
                <a:spcPct val="0"/>
              </a:spcBef>
              <a:defRPr/>
            </a:pPr>
            <a:r>
              <a:rPr kumimoji="1" lang="en-US" altLang="zh-CN" sz="3200" dirty="0" smtClean="0">
                <a:solidFill>
                  <a:srgbClr val="0000FF"/>
                </a:solidFill>
              </a:rPr>
              <a:t>3.2.4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a:t>
            </a:r>
            <a:r>
              <a:rPr kumimoji="1" lang="zh-CN" altLang="en-US"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控制块（</a:t>
            </a:r>
            <a:r>
              <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PCB)</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a:p>
            <a:pPr marL="514350" indent="-514350" eaLnBrk="1" hangingPunct="1">
              <a:lnSpc>
                <a:spcPct val="130000"/>
              </a:lnSpc>
              <a:spcBef>
                <a:spcPct val="0"/>
              </a:spcBef>
              <a:defRPr/>
            </a:pPr>
            <a:r>
              <a:rPr kumimoji="1" lang="en-US" altLang="zh-CN"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2</a:t>
            </a:r>
            <a:r>
              <a:rPr kumimoji="1" lang="zh-CN" altLang="en-US"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 </a:t>
            </a:r>
            <a:r>
              <a:rPr kumimoji="1" lang="en-US" altLang="zh-CN"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 </a:t>
            </a:r>
            <a:r>
              <a:rPr kumimoji="1" lang="zh-CN" altLang="en-US"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进程</a:t>
            </a:r>
            <a:r>
              <a:rPr kumimoji="1" lang="zh-CN" altLang="en-US"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控制块的内容</a:t>
            </a:r>
            <a:endParaRPr kumimoji="1" lang="zh-CN" altLang="en-US"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0" name="Rectangle 3"/>
          <p:cNvSpPr>
            <a:spLocks noChangeArrowheads="1"/>
          </p:cNvSpPr>
          <p:nvPr/>
        </p:nvSpPr>
        <p:spPr bwMode="auto">
          <a:xfrm>
            <a:off x="539750" y="1930401"/>
            <a:ext cx="4752330" cy="2794744"/>
          </a:xfrm>
          <a:prstGeom prst="rect">
            <a:avLst/>
          </a:prstGeom>
          <a:noFill/>
          <a:ln>
            <a:noFill/>
          </a:ln>
          <a:effectLst/>
        </p:spPr>
        <p:txBody>
          <a:bodyPr/>
          <a:lstStyle/>
          <a:p>
            <a:pPr>
              <a:buFont typeface="Wingdings" panose="05000000000000000000" pitchFamily="2" charset="2"/>
              <a:buChar char="n"/>
              <a:defRPr/>
            </a:pPr>
            <a:r>
              <a:rPr lang="en-US" altLang="zh-CN" sz="2400" dirty="0" smtClean="0">
                <a:solidFill>
                  <a:srgbClr val="7030A0"/>
                </a:solidFill>
                <a:latin typeface="+mn-ea"/>
                <a:ea typeface="+mn-ea"/>
              </a:rPr>
              <a:t> </a:t>
            </a:r>
            <a:r>
              <a:rPr lang="zh-CN" altLang="en-US" sz="2400" dirty="0" smtClean="0">
                <a:solidFill>
                  <a:srgbClr val="7030A0"/>
                </a:solidFill>
                <a:latin typeface="+mn-ea"/>
                <a:ea typeface="+mn-ea"/>
              </a:rPr>
              <a:t>进程现场信息</a:t>
            </a:r>
            <a:r>
              <a:rPr lang="zh-CN" altLang="en-US" sz="2400" dirty="0">
                <a:solidFill>
                  <a:srgbClr val="7030A0"/>
                </a:solidFill>
                <a:latin typeface="仿宋" panose="02010609060101010101" charset="-122"/>
                <a:ea typeface="仿宋" panose="02010609060101010101" charset="-122"/>
              </a:rPr>
              <a:t>：</a:t>
            </a:r>
            <a:endParaRPr lang="zh-CN" altLang="en-US" sz="2400" dirty="0">
              <a:solidFill>
                <a:srgbClr val="7030A0"/>
              </a:solidFill>
              <a:latin typeface="仿宋" panose="02010609060101010101" charset="-122"/>
              <a:ea typeface="仿宋" panose="02010609060101010101" charset="-122"/>
            </a:endParaRPr>
          </a:p>
          <a:p>
            <a:pPr marL="683895" indent="-342900">
              <a:buFont typeface="Wingdings" panose="05000000000000000000" pitchFamily="2" charset="2"/>
              <a:buChar char="l"/>
              <a:defRPr/>
            </a:pPr>
            <a:r>
              <a:rPr lang="zh-CN" altLang="en-US" sz="2200" dirty="0" smtClean="0">
                <a:latin typeface="仿宋" panose="02010609060101010101" charset="-122"/>
                <a:ea typeface="仿宋" panose="02010609060101010101" charset="-122"/>
              </a:rPr>
              <a:t>通用寄存器内容；</a:t>
            </a:r>
            <a:endParaRPr lang="zh-CN" altLang="en-US" sz="2200" dirty="0">
              <a:latin typeface="仿宋" panose="02010609060101010101" charset="-122"/>
              <a:ea typeface="仿宋" panose="02010609060101010101" charset="-122"/>
            </a:endParaRPr>
          </a:p>
          <a:p>
            <a:pPr marL="683895" indent="-342900">
              <a:buFont typeface="Wingdings" panose="05000000000000000000" pitchFamily="2" charset="2"/>
              <a:buChar char="l"/>
              <a:defRPr/>
            </a:pPr>
            <a:r>
              <a:rPr lang="zh-CN" altLang="en-US" sz="2200" dirty="0">
                <a:latin typeface="仿宋" panose="02010609060101010101" charset="-122"/>
                <a:ea typeface="仿宋" panose="02010609060101010101" charset="-122"/>
              </a:rPr>
              <a:t>段</a:t>
            </a:r>
            <a:r>
              <a:rPr lang="zh-CN" altLang="en-US" sz="2200" dirty="0" smtClean="0">
                <a:latin typeface="仿宋" panose="02010609060101010101" charset="-122"/>
                <a:ea typeface="仿宋" panose="02010609060101010101" charset="-122"/>
              </a:rPr>
              <a:t>寄存器内容；</a:t>
            </a:r>
            <a:endParaRPr lang="zh-CN" altLang="en-US" sz="2200" dirty="0">
              <a:latin typeface="仿宋" panose="02010609060101010101" charset="-122"/>
              <a:ea typeface="仿宋" panose="02010609060101010101" charset="-122"/>
            </a:endParaRPr>
          </a:p>
          <a:p>
            <a:pPr marL="683895" indent="-342900">
              <a:buFont typeface="Wingdings" panose="05000000000000000000" pitchFamily="2" charset="2"/>
              <a:buChar char="l"/>
              <a:defRPr/>
            </a:pPr>
            <a:r>
              <a:rPr lang="zh-CN" altLang="en-US" sz="2200" dirty="0" smtClean="0">
                <a:latin typeface="仿宋" panose="02010609060101010101" charset="-122"/>
                <a:ea typeface="仿宋" panose="02010609060101010101" charset="-122"/>
              </a:rPr>
              <a:t>指令计数器的值；</a:t>
            </a:r>
            <a:endParaRPr lang="zh-CN" altLang="en-US" sz="2200" dirty="0">
              <a:latin typeface="仿宋" panose="02010609060101010101" charset="-122"/>
              <a:ea typeface="仿宋" panose="02010609060101010101" charset="-122"/>
            </a:endParaRPr>
          </a:p>
          <a:p>
            <a:pPr marL="683895" indent="-342900">
              <a:buFont typeface="Wingdings" panose="05000000000000000000" pitchFamily="2" charset="2"/>
              <a:buChar char="l"/>
              <a:defRPr/>
            </a:pPr>
            <a:r>
              <a:rPr lang="zh-CN" altLang="en-US" sz="2200" dirty="0">
                <a:latin typeface="仿宋" panose="02010609060101010101" charset="-122"/>
                <a:ea typeface="仿宋" panose="02010609060101010101" charset="-122"/>
              </a:rPr>
              <a:t>程序状态字</a:t>
            </a:r>
            <a:r>
              <a:rPr lang="en-US" altLang="zh-CN" sz="2200" dirty="0">
                <a:latin typeface="仿宋" panose="02010609060101010101" charset="-122"/>
                <a:ea typeface="仿宋" panose="02010609060101010101" charset="-122"/>
              </a:rPr>
              <a:t>(PSW)</a:t>
            </a:r>
            <a:r>
              <a:rPr lang="zh-CN" altLang="en-US" sz="2200" dirty="0" smtClean="0">
                <a:latin typeface="仿宋" panose="02010609060101010101" charset="-122"/>
                <a:ea typeface="仿宋" panose="02010609060101010101" charset="-122"/>
              </a:rPr>
              <a:t>；</a:t>
            </a:r>
            <a:endParaRPr lang="en-US" altLang="zh-CN" sz="2200" dirty="0" smtClean="0">
              <a:latin typeface="仿宋" panose="02010609060101010101" charset="-122"/>
              <a:ea typeface="仿宋" panose="02010609060101010101" charset="-122"/>
            </a:endParaRPr>
          </a:p>
          <a:p>
            <a:pPr marL="683895" indent="-342900">
              <a:buFont typeface="Wingdings" panose="05000000000000000000" pitchFamily="2" charset="2"/>
              <a:buChar char="l"/>
              <a:defRPr/>
            </a:pPr>
            <a:r>
              <a:rPr lang="zh-CN" altLang="en-US" sz="2200" dirty="0" smtClean="0">
                <a:latin typeface="仿宋" panose="02010609060101010101" charset="-122"/>
                <a:ea typeface="仿宋" panose="02010609060101010101" charset="-122"/>
              </a:rPr>
              <a:t>栈指针</a:t>
            </a:r>
            <a:endParaRPr lang="zh-CN" altLang="en-US" sz="2200" dirty="0">
              <a:latin typeface="仿宋" panose="02010609060101010101" charset="-122"/>
              <a:ea typeface="仿宋" panose="02010609060101010101" charset="-122"/>
            </a:endParaRPr>
          </a:p>
        </p:txBody>
      </p:sp>
      <p:sp>
        <p:nvSpPr>
          <p:cNvPr id="8" name="圆角矩形标注 7"/>
          <p:cNvSpPr/>
          <p:nvPr/>
        </p:nvSpPr>
        <p:spPr bwMode="auto">
          <a:xfrm>
            <a:off x="5148064" y="1628800"/>
            <a:ext cx="3240360" cy="1944216"/>
          </a:xfrm>
          <a:prstGeom prst="wedgeRoundRectCallout">
            <a:avLst>
              <a:gd name="adj1" fmla="val -96439"/>
              <a:gd name="adj2" fmla="val 69599"/>
              <a:gd name="adj3" fmla="val 16667"/>
            </a:avLst>
          </a:prstGeom>
          <a:solidFill>
            <a:schemeClr val="accent1">
              <a:lumMod val="40000"/>
              <a:lumOff val="6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342900" indent="-342900"/>
            <a:r>
              <a:rPr lang="zh-CN" altLang="en-US" dirty="0" smtClean="0">
                <a:latin typeface="仿宋" panose="02010609060101010101" charset="-122"/>
                <a:ea typeface="仿宋" panose="02010609060101010101" charset="-122"/>
              </a:rPr>
              <a:t>中断允许位、陷入标志、任务嵌套标志、特权标志、溢出标志、符号标志、零标志、进位标志等</a:t>
            </a:r>
            <a:endParaRPr lang="zh-CN" altLang="en-US" dirty="0">
              <a:latin typeface="仿宋" panose="02010609060101010101" charset="-122"/>
              <a:ea typeface="仿宋" panose="02010609060101010101" charset="-122"/>
            </a:endParaRPr>
          </a:p>
        </p:txBody>
      </p:sp>
      <p:sp>
        <p:nvSpPr>
          <p:cNvPr id="9" name="Rectangle 16"/>
          <p:cNvSpPr>
            <a:spLocks noChangeArrowheads="1"/>
          </p:cNvSpPr>
          <p:nvPr/>
        </p:nvSpPr>
        <p:spPr bwMode="auto">
          <a:xfrm>
            <a:off x="323528" y="1412776"/>
            <a:ext cx="8388350" cy="5040560"/>
          </a:xfrm>
          <a:prstGeom prst="rect">
            <a:avLst/>
          </a:prstGeom>
          <a:solidFill>
            <a:srgbClr val="CCFFCC"/>
          </a:solidFill>
          <a:ln w="28575">
            <a:solidFill>
              <a:schemeClr val="accent1"/>
            </a:solidFill>
            <a:miter lim="800000"/>
          </a:ln>
        </p:spPr>
        <p:txBody>
          <a:bodyPr/>
          <a:lstStyle/>
          <a:p>
            <a:pPr marL="342900" indent="-342900"/>
            <a:r>
              <a:rPr lang="en-US" altLang="zh-CN" sz="2400" dirty="0">
                <a:latin typeface="宋体" panose="02010600030101010101" pitchFamily="2" charset="-122"/>
              </a:rPr>
              <a:t>32</a:t>
            </a:r>
            <a:r>
              <a:rPr lang="zh-CN" altLang="en-US" sz="2400" dirty="0">
                <a:latin typeface="宋体" panose="02010600030101010101" pitchFamily="2" charset="-122"/>
              </a:rPr>
              <a:t>位</a:t>
            </a:r>
            <a:r>
              <a:rPr lang="en-US" altLang="zh-CN" sz="2400" dirty="0">
                <a:latin typeface="宋体" panose="02010600030101010101" pitchFamily="2" charset="-122"/>
              </a:rPr>
              <a:t>CPU</a:t>
            </a:r>
            <a:r>
              <a:rPr lang="zh-CN" altLang="en-US" sz="2400" dirty="0">
                <a:latin typeface="宋体" panose="02010600030101010101" pitchFamily="2" charset="-122"/>
              </a:rPr>
              <a:t>有</a:t>
            </a:r>
            <a:r>
              <a:rPr lang="en-US" altLang="zh-CN" sz="2400" dirty="0">
                <a:latin typeface="宋体" panose="02010600030101010101" pitchFamily="2" charset="-122"/>
              </a:rPr>
              <a:t>8</a:t>
            </a:r>
            <a:r>
              <a:rPr lang="zh-CN" altLang="en-US" sz="2400" dirty="0">
                <a:latin typeface="宋体" panose="02010600030101010101" pitchFamily="2" charset="-122"/>
              </a:rPr>
              <a:t>个</a:t>
            </a:r>
            <a:r>
              <a:rPr lang="en-US" altLang="zh-CN" sz="2400" dirty="0">
                <a:latin typeface="宋体" panose="02010600030101010101" pitchFamily="2" charset="-122"/>
              </a:rPr>
              <a:t>32</a:t>
            </a:r>
            <a:r>
              <a:rPr lang="zh-CN" altLang="en-US" sz="2400" dirty="0">
                <a:latin typeface="宋体" panose="02010600030101010101" pitchFamily="2" charset="-122"/>
              </a:rPr>
              <a:t>位的</a:t>
            </a:r>
            <a:r>
              <a:rPr lang="zh-CN" altLang="en-US" sz="2400" dirty="0">
                <a:solidFill>
                  <a:schemeClr val="tx2"/>
                </a:solidFill>
                <a:latin typeface="宋体" panose="02010600030101010101" pitchFamily="2" charset="-122"/>
              </a:rPr>
              <a:t>通用寄存器</a:t>
            </a:r>
            <a:r>
              <a:rPr lang="en-US" altLang="zh-CN" sz="2400" dirty="0">
                <a:latin typeface="宋体" panose="02010600030101010101" pitchFamily="2" charset="-122"/>
              </a:rPr>
              <a:t>EAX</a:t>
            </a:r>
            <a:r>
              <a:rPr lang="zh-CN" altLang="en-US" sz="2400" dirty="0">
                <a:latin typeface="宋体" panose="02010600030101010101" pitchFamily="2" charset="-122"/>
              </a:rPr>
              <a:t>、</a:t>
            </a:r>
            <a:r>
              <a:rPr lang="en-US" altLang="zh-CN" sz="2400" dirty="0">
                <a:latin typeface="宋体" panose="02010600030101010101" pitchFamily="2" charset="-122"/>
              </a:rPr>
              <a:t>EBX</a:t>
            </a:r>
            <a:r>
              <a:rPr lang="zh-CN" altLang="en-US" sz="2400" dirty="0">
                <a:latin typeface="宋体" panose="02010600030101010101" pitchFamily="2" charset="-122"/>
              </a:rPr>
              <a:t>、</a:t>
            </a:r>
            <a:r>
              <a:rPr lang="en-US" altLang="zh-CN" sz="2400" dirty="0">
                <a:latin typeface="宋体" panose="02010600030101010101" pitchFamily="2" charset="-122"/>
              </a:rPr>
              <a:t>ECX</a:t>
            </a:r>
            <a:r>
              <a:rPr lang="zh-CN" altLang="en-US" sz="2400" dirty="0">
                <a:latin typeface="宋体" panose="02010600030101010101" pitchFamily="2" charset="-122"/>
              </a:rPr>
              <a:t>、</a:t>
            </a:r>
            <a:r>
              <a:rPr lang="en-US" altLang="zh-CN" sz="2400" dirty="0">
                <a:latin typeface="宋体" panose="02010600030101010101" pitchFamily="2" charset="-122"/>
              </a:rPr>
              <a:t>EDX</a:t>
            </a:r>
            <a:r>
              <a:rPr lang="zh-CN" altLang="en-US" sz="2400" dirty="0">
                <a:latin typeface="宋体" panose="02010600030101010101" pitchFamily="2" charset="-122"/>
              </a:rPr>
              <a:t>、</a:t>
            </a:r>
            <a:r>
              <a:rPr lang="en-US" altLang="zh-CN" sz="2400" dirty="0">
                <a:latin typeface="宋体" panose="02010600030101010101" pitchFamily="2" charset="-122"/>
              </a:rPr>
              <a:t>ESI</a:t>
            </a:r>
            <a:r>
              <a:rPr lang="zh-CN" altLang="en-US" sz="2400" dirty="0">
                <a:latin typeface="宋体" panose="02010600030101010101" pitchFamily="2" charset="-122"/>
              </a:rPr>
              <a:t>、</a:t>
            </a:r>
            <a:r>
              <a:rPr lang="en-US" altLang="zh-CN" sz="2400" dirty="0">
                <a:latin typeface="宋体" panose="02010600030101010101" pitchFamily="2" charset="-122"/>
              </a:rPr>
              <a:t>EDI</a:t>
            </a:r>
            <a:r>
              <a:rPr lang="zh-CN" altLang="en-US" sz="2400" dirty="0">
                <a:latin typeface="宋体" panose="02010600030101010101" pitchFamily="2" charset="-122"/>
              </a:rPr>
              <a:t>、</a:t>
            </a:r>
            <a:r>
              <a:rPr lang="en-US" altLang="zh-CN" sz="2400" dirty="0">
                <a:latin typeface="宋体" panose="02010600030101010101" pitchFamily="2" charset="-122"/>
              </a:rPr>
              <a:t>EBP</a:t>
            </a:r>
            <a:r>
              <a:rPr lang="zh-CN" altLang="en-US" sz="2400" dirty="0">
                <a:latin typeface="宋体" panose="02010600030101010101" pitchFamily="2" charset="-122"/>
              </a:rPr>
              <a:t>和</a:t>
            </a:r>
            <a:r>
              <a:rPr lang="en-US" altLang="zh-CN" sz="2400" dirty="0">
                <a:latin typeface="宋体" panose="02010600030101010101" pitchFamily="2" charset="-122"/>
              </a:rPr>
              <a:t>ESP</a:t>
            </a:r>
            <a:r>
              <a:rPr lang="en-US" altLang="zh-CN" sz="3200" b="0" dirty="0"/>
              <a:t> </a:t>
            </a:r>
            <a:r>
              <a:rPr lang="zh-CN" altLang="en-US" sz="2400" b="0" dirty="0">
                <a:latin typeface="宋体" panose="02010600030101010101" pitchFamily="2" charset="-122"/>
              </a:rPr>
              <a:t> </a:t>
            </a:r>
            <a:r>
              <a:rPr lang="zh-CN" altLang="en-US" sz="2400" dirty="0">
                <a:latin typeface="宋体" panose="02010600030101010101" pitchFamily="2" charset="-122"/>
              </a:rPr>
              <a:t>。</a:t>
            </a:r>
            <a:endParaRPr lang="zh-CN" altLang="en-US" sz="2400" dirty="0">
              <a:latin typeface="宋体" panose="02010600030101010101" pitchFamily="2" charset="-122"/>
            </a:endParaRPr>
          </a:p>
          <a:p>
            <a:pPr marL="342900" indent="-342900"/>
            <a:r>
              <a:rPr lang="en-US" altLang="zh-CN" sz="2400" dirty="0">
                <a:latin typeface="宋体" panose="02010600030101010101" pitchFamily="2" charset="-122"/>
              </a:rPr>
              <a:t>EAX</a:t>
            </a:r>
            <a:r>
              <a:rPr lang="zh-CN" altLang="en-US" sz="2400" dirty="0">
                <a:latin typeface="宋体" panose="02010600030101010101" pitchFamily="2" charset="-122"/>
              </a:rPr>
              <a:t>：称为累加器，可用于乘、除、输入</a:t>
            </a:r>
            <a:r>
              <a:rPr lang="en-US" altLang="zh-CN" sz="2400" dirty="0">
                <a:latin typeface="宋体" panose="02010600030101010101" pitchFamily="2" charset="-122"/>
              </a:rPr>
              <a:t>/</a:t>
            </a:r>
            <a:r>
              <a:rPr lang="zh-CN" altLang="en-US" sz="2400" dirty="0">
                <a:latin typeface="宋体" panose="02010600030101010101" pitchFamily="2" charset="-122"/>
              </a:rPr>
              <a:t>输出等操作；</a:t>
            </a:r>
            <a:endParaRPr lang="zh-CN" altLang="en-US" sz="2400" dirty="0">
              <a:latin typeface="宋体" panose="02010600030101010101" pitchFamily="2" charset="-122"/>
            </a:endParaRPr>
          </a:p>
          <a:p>
            <a:pPr marL="342900" indent="-342900"/>
            <a:r>
              <a:rPr lang="en-US" altLang="zh-CN" sz="2400" dirty="0">
                <a:latin typeface="宋体" panose="02010600030101010101" pitchFamily="2" charset="-122"/>
              </a:rPr>
              <a:t>EBX:</a:t>
            </a:r>
            <a:r>
              <a:rPr lang="zh-CN" altLang="en-US" sz="2400" dirty="0">
                <a:latin typeface="宋体" panose="02010600030101010101" pitchFamily="2" charset="-122"/>
              </a:rPr>
              <a:t>称为基地址寄存器</a:t>
            </a:r>
            <a:r>
              <a:rPr lang="en-US" altLang="zh-CN" sz="2400" dirty="0">
                <a:latin typeface="宋体" panose="02010600030101010101" pitchFamily="2" charset="-122"/>
              </a:rPr>
              <a:t>,</a:t>
            </a:r>
            <a:r>
              <a:rPr lang="zh-CN" altLang="en-US" sz="2400" dirty="0">
                <a:latin typeface="宋体" panose="02010600030101010101" pitchFamily="2" charset="-122"/>
              </a:rPr>
              <a:t> 可作为存储器指针来使用； </a:t>
            </a:r>
            <a:endParaRPr lang="zh-CN" altLang="en-US" sz="2400" dirty="0">
              <a:latin typeface="宋体" panose="02010600030101010101" pitchFamily="2" charset="-122"/>
            </a:endParaRPr>
          </a:p>
          <a:p>
            <a:pPr marL="342900" indent="-342900"/>
            <a:r>
              <a:rPr lang="en-US" altLang="zh-CN" sz="2400" dirty="0">
                <a:latin typeface="宋体" panose="02010600030101010101" pitchFamily="2" charset="-122"/>
              </a:rPr>
              <a:t>ECX:</a:t>
            </a:r>
            <a:r>
              <a:rPr lang="zh-CN" altLang="en-US" sz="2400" dirty="0">
                <a:latin typeface="宋体" panose="02010600030101010101" pitchFamily="2" charset="-122"/>
              </a:rPr>
              <a:t>称为计数寄存器</a:t>
            </a:r>
            <a:r>
              <a:rPr lang="en-US" altLang="zh-CN" sz="2400" dirty="0">
                <a:latin typeface="宋体" panose="02010600030101010101" pitchFamily="2" charset="-122"/>
              </a:rPr>
              <a:t>,</a:t>
            </a:r>
            <a:r>
              <a:rPr lang="zh-CN" altLang="en-US" sz="2400" dirty="0">
                <a:latin typeface="宋体" panose="02010600030101010101" pitchFamily="2" charset="-122"/>
              </a:rPr>
              <a:t> 控制循环次数；</a:t>
            </a:r>
            <a:endParaRPr lang="zh-CN" altLang="en-US" sz="2400" dirty="0">
              <a:latin typeface="宋体" panose="02010600030101010101" pitchFamily="2" charset="-122"/>
            </a:endParaRPr>
          </a:p>
          <a:p>
            <a:pPr marL="342900" indent="-342900"/>
            <a:r>
              <a:rPr lang="en-US" altLang="zh-CN" sz="2400" dirty="0">
                <a:latin typeface="宋体" panose="02010600030101010101" pitchFamily="2" charset="-122"/>
              </a:rPr>
              <a:t>EDX:</a:t>
            </a:r>
            <a:r>
              <a:rPr lang="zh-CN" altLang="en-US" sz="2400" dirty="0">
                <a:latin typeface="宋体" panose="02010600030101010101" pitchFamily="2" charset="-122"/>
              </a:rPr>
              <a:t>称为数据寄存器</a:t>
            </a:r>
            <a:r>
              <a:rPr lang="en-US" altLang="zh-CN" sz="2400" dirty="0">
                <a:latin typeface="宋体" panose="02010600030101010101" pitchFamily="2" charset="-122"/>
              </a:rPr>
              <a:t>,</a:t>
            </a:r>
            <a:r>
              <a:rPr lang="zh-CN" altLang="en-US" sz="2400" dirty="0">
                <a:latin typeface="宋体" panose="02010600030101010101" pitchFamily="2" charset="-122"/>
              </a:rPr>
              <a:t>在进行乘、除运算时，作为默认的操作数参与运算，也可用于存放</a:t>
            </a:r>
            <a:r>
              <a:rPr lang="en-US" altLang="zh-CN" sz="2400" dirty="0">
                <a:latin typeface="宋体" panose="02010600030101010101" pitchFamily="2" charset="-122"/>
              </a:rPr>
              <a:t>I/O</a:t>
            </a:r>
            <a:r>
              <a:rPr lang="zh-CN" altLang="en-US" sz="2400" dirty="0">
                <a:latin typeface="宋体" panose="02010600030101010101" pitchFamily="2" charset="-122"/>
              </a:rPr>
              <a:t>的端口地址。</a:t>
            </a:r>
            <a:endParaRPr lang="zh-CN" altLang="en-US" sz="2400" dirty="0">
              <a:latin typeface="宋体" panose="02010600030101010101" pitchFamily="2" charset="-122"/>
            </a:endParaRPr>
          </a:p>
          <a:p>
            <a:pPr marL="342900" indent="-342900"/>
            <a:r>
              <a:rPr lang="en-US" altLang="zh-CN" sz="2400" dirty="0">
                <a:latin typeface="宋体" panose="02010600030101010101" pitchFamily="2" charset="-122"/>
              </a:rPr>
              <a:t>ESI</a:t>
            </a:r>
            <a:r>
              <a:rPr lang="zh-CN" altLang="en-US" sz="2400" dirty="0">
                <a:latin typeface="宋体" panose="02010600030101010101" pitchFamily="2" charset="-122"/>
              </a:rPr>
              <a:t>：变址寄存器，是内存移动和比较操作的源地址寄存器；</a:t>
            </a:r>
            <a:endParaRPr lang="zh-CN" altLang="en-US" sz="2400" dirty="0">
              <a:latin typeface="宋体" panose="02010600030101010101" pitchFamily="2" charset="-122"/>
            </a:endParaRPr>
          </a:p>
          <a:p>
            <a:pPr marL="342900" indent="-342900"/>
            <a:r>
              <a:rPr lang="en-US" altLang="zh-CN" sz="2400" dirty="0">
                <a:latin typeface="宋体" panose="02010600030101010101" pitchFamily="2" charset="-122"/>
              </a:rPr>
              <a:t>EDI</a:t>
            </a:r>
            <a:r>
              <a:rPr lang="zh-CN" altLang="en-US" sz="2400" dirty="0">
                <a:latin typeface="宋体" panose="02010600030101010101" pitchFamily="2" charset="-122"/>
              </a:rPr>
              <a:t>：变址寄存器，是内存移动和比较操作的目标地址寄存器</a:t>
            </a:r>
            <a:endParaRPr lang="zh-CN" altLang="en-US" sz="2400" dirty="0">
              <a:latin typeface="宋体" panose="02010600030101010101" pitchFamily="2" charset="-122"/>
            </a:endParaRPr>
          </a:p>
          <a:p>
            <a:pPr marL="342900" indent="-342900"/>
            <a:r>
              <a:rPr lang="en-US" altLang="zh-CN" sz="2400" dirty="0">
                <a:latin typeface="宋体" panose="02010600030101010101" pitchFamily="2" charset="-122"/>
              </a:rPr>
              <a:t>EBP</a:t>
            </a:r>
            <a:r>
              <a:rPr lang="zh-CN" altLang="en-US" sz="2400" dirty="0">
                <a:latin typeface="宋体" panose="02010600030101010101" pitchFamily="2" charset="-122"/>
              </a:rPr>
              <a:t>：指针寄存器，存放堆栈帧的始址；</a:t>
            </a:r>
            <a:endParaRPr lang="zh-CN" altLang="en-US" sz="2400" dirty="0">
              <a:latin typeface="宋体" panose="02010600030101010101" pitchFamily="2" charset="-122"/>
            </a:endParaRPr>
          </a:p>
          <a:p>
            <a:pPr marL="342900" indent="-342900"/>
            <a:r>
              <a:rPr lang="en-US" altLang="zh-CN" sz="2400" dirty="0">
                <a:latin typeface="宋体" panose="02010600030101010101" pitchFamily="2" charset="-122"/>
              </a:rPr>
              <a:t>ESP: </a:t>
            </a:r>
            <a:r>
              <a:rPr lang="zh-CN" altLang="en-US" sz="2400" dirty="0">
                <a:latin typeface="宋体" panose="02010600030101010101" pitchFamily="2" charset="-122"/>
              </a:rPr>
              <a:t>指针寄存器，当前堆栈栈顶位置。</a:t>
            </a:r>
            <a:endParaRPr lang="zh-CN" altLang="en-US" sz="2400" b="0" dirty="0">
              <a:latin typeface="宋体" panose="02010600030101010101" pitchFamily="2" charset="-122"/>
            </a:endParaRPr>
          </a:p>
        </p:txBody>
      </p:sp>
      <p:sp>
        <p:nvSpPr>
          <p:cNvPr id="11" name="Rectangle 17"/>
          <p:cNvSpPr>
            <a:spLocks noChangeArrowheads="1"/>
          </p:cNvSpPr>
          <p:nvPr/>
        </p:nvSpPr>
        <p:spPr bwMode="auto">
          <a:xfrm>
            <a:off x="323528" y="1412776"/>
            <a:ext cx="8388350" cy="4248151"/>
          </a:xfrm>
          <a:prstGeom prst="rect">
            <a:avLst/>
          </a:prstGeom>
          <a:solidFill>
            <a:srgbClr val="CCFFCC"/>
          </a:solidFill>
          <a:ln w="28575">
            <a:solidFill>
              <a:schemeClr val="accent1"/>
            </a:solidFill>
            <a:miter lim="800000"/>
          </a:ln>
        </p:spPr>
        <p:txBody>
          <a:bodyPr/>
          <a:lstStyle/>
          <a:p>
            <a:pPr marL="342900" indent="-342900"/>
            <a:r>
              <a:rPr lang="zh-CN" altLang="en-US" sz="2400" dirty="0"/>
              <a:t>段寄存器是根据内存分段的管理模式而设置的。内存单元的物理地址由段寄存器的值和一个偏移量组合而成。</a:t>
            </a:r>
            <a:r>
              <a:rPr lang="en-US" altLang="zh-CN" sz="2400" dirty="0">
                <a:latin typeface="宋体" panose="02010600030101010101" pitchFamily="2" charset="-122"/>
              </a:rPr>
              <a:t>32</a:t>
            </a:r>
            <a:r>
              <a:rPr lang="zh-CN" altLang="en-US" sz="2400" dirty="0">
                <a:latin typeface="宋体" panose="02010600030101010101" pitchFamily="2" charset="-122"/>
              </a:rPr>
              <a:t>位</a:t>
            </a:r>
            <a:r>
              <a:rPr lang="en-US" altLang="zh-CN" sz="2400" dirty="0">
                <a:latin typeface="宋体" panose="02010600030101010101" pitchFamily="2" charset="-122"/>
              </a:rPr>
              <a:t>CPU</a:t>
            </a:r>
            <a:r>
              <a:rPr lang="zh-CN" altLang="en-US" sz="2400" dirty="0">
                <a:latin typeface="宋体" panose="02010600030101010101" pitchFamily="2" charset="-122"/>
              </a:rPr>
              <a:t>有</a:t>
            </a:r>
            <a:r>
              <a:rPr lang="en-US" altLang="zh-CN" sz="2400" dirty="0">
                <a:latin typeface="宋体" panose="02010600030101010101" pitchFamily="2" charset="-122"/>
              </a:rPr>
              <a:t>6</a:t>
            </a:r>
            <a:r>
              <a:rPr lang="zh-CN" altLang="en-US" sz="2400" dirty="0">
                <a:latin typeface="宋体" panose="02010600030101010101" pitchFamily="2" charset="-122"/>
              </a:rPr>
              <a:t>个，</a:t>
            </a:r>
            <a:r>
              <a:rPr lang="en-US" altLang="zh-CN" sz="2400" dirty="0">
                <a:latin typeface="宋体" panose="02010600030101010101" pitchFamily="2" charset="-122"/>
              </a:rPr>
              <a:t>16</a:t>
            </a:r>
            <a:r>
              <a:rPr lang="zh-CN" altLang="en-US" sz="2400" dirty="0">
                <a:latin typeface="宋体" panose="02010600030101010101" pitchFamily="2" charset="-122"/>
              </a:rPr>
              <a:t>位</a:t>
            </a:r>
            <a:r>
              <a:rPr lang="en-US" altLang="zh-CN" sz="2400" dirty="0">
                <a:latin typeface="宋体" panose="02010600030101010101" pitchFamily="2" charset="-122"/>
              </a:rPr>
              <a:t>CPU</a:t>
            </a:r>
            <a:r>
              <a:rPr lang="zh-CN" altLang="en-US" sz="2400" dirty="0">
                <a:latin typeface="宋体" panose="02010600030101010101" pitchFamily="2" charset="-122"/>
              </a:rPr>
              <a:t>有</a:t>
            </a:r>
            <a:r>
              <a:rPr lang="en-US" altLang="zh-CN" sz="2400" dirty="0">
                <a:latin typeface="宋体" panose="02010600030101010101" pitchFamily="2" charset="-122"/>
              </a:rPr>
              <a:t>4</a:t>
            </a:r>
            <a:r>
              <a:rPr lang="zh-CN" altLang="en-US" sz="2400" dirty="0">
                <a:latin typeface="宋体" panose="02010600030101010101" pitchFamily="2" charset="-122"/>
              </a:rPr>
              <a:t>个</a:t>
            </a:r>
            <a:r>
              <a:rPr lang="zh-CN" altLang="en-US" sz="3200" b="0" dirty="0"/>
              <a:t> </a:t>
            </a:r>
            <a:r>
              <a:rPr lang="zh-CN" altLang="en-US" sz="2400" b="0" dirty="0">
                <a:latin typeface="宋体" panose="02010600030101010101" pitchFamily="2" charset="-122"/>
              </a:rPr>
              <a:t> </a:t>
            </a:r>
            <a:r>
              <a:rPr lang="zh-CN" altLang="en-US" sz="2400" dirty="0">
                <a:latin typeface="宋体" panose="02010600030101010101" pitchFamily="2" charset="-122"/>
              </a:rPr>
              <a:t>。</a:t>
            </a:r>
            <a:endParaRPr lang="zh-CN" altLang="en-US" sz="2400" dirty="0">
              <a:latin typeface="宋体" panose="02010600030101010101" pitchFamily="2" charset="-122"/>
            </a:endParaRPr>
          </a:p>
          <a:p>
            <a:pPr marL="342900" indent="-342900"/>
            <a:r>
              <a:rPr lang="en-US" altLang="zh-CN" sz="2400" dirty="0">
                <a:latin typeface="宋体" panose="02010600030101010101" pitchFamily="2" charset="-122"/>
              </a:rPr>
              <a:t>CS</a:t>
            </a:r>
            <a:r>
              <a:rPr lang="zh-CN" altLang="en-US" sz="2400" dirty="0">
                <a:latin typeface="宋体" panose="02010600030101010101" pitchFamily="2" charset="-122"/>
              </a:rPr>
              <a:t>：代码段寄存器，其值为代码段的段地址；</a:t>
            </a:r>
            <a:endParaRPr lang="zh-CN" altLang="en-US" sz="2400" dirty="0">
              <a:latin typeface="宋体" panose="02010600030101010101" pitchFamily="2" charset="-122"/>
            </a:endParaRPr>
          </a:p>
          <a:p>
            <a:pPr marL="342900" indent="-342900"/>
            <a:r>
              <a:rPr lang="en-US" altLang="zh-CN" sz="2400" dirty="0">
                <a:latin typeface="宋体" panose="02010600030101010101" pitchFamily="2" charset="-122"/>
              </a:rPr>
              <a:t>DS</a:t>
            </a:r>
            <a:r>
              <a:rPr lang="zh-CN" altLang="en-US" sz="2400" dirty="0">
                <a:latin typeface="宋体" panose="02010600030101010101" pitchFamily="2" charset="-122"/>
              </a:rPr>
              <a:t>：数据段寄存器，其值为数据段的地址；</a:t>
            </a:r>
            <a:endParaRPr lang="zh-CN" altLang="en-US" sz="2400" dirty="0">
              <a:latin typeface="宋体" panose="02010600030101010101" pitchFamily="2" charset="-122"/>
            </a:endParaRPr>
          </a:p>
          <a:p>
            <a:pPr marL="342900" indent="-342900"/>
            <a:r>
              <a:rPr lang="en-US" altLang="zh-CN" sz="2400" dirty="0">
                <a:latin typeface="宋体" panose="02010600030101010101" pitchFamily="2" charset="-122"/>
              </a:rPr>
              <a:t>ES</a:t>
            </a:r>
            <a:r>
              <a:rPr lang="zh-CN" altLang="en-US" sz="2400" dirty="0">
                <a:latin typeface="宋体" panose="02010600030101010101" pitchFamily="2" charset="-122"/>
              </a:rPr>
              <a:t>：附加段寄存器，其值为附加数据段的地址；</a:t>
            </a:r>
            <a:endParaRPr lang="zh-CN" altLang="en-US" sz="2400" dirty="0">
              <a:latin typeface="宋体" panose="02010600030101010101" pitchFamily="2" charset="-122"/>
            </a:endParaRPr>
          </a:p>
          <a:p>
            <a:pPr marL="342900" indent="-342900"/>
            <a:r>
              <a:rPr lang="en-US" altLang="zh-CN" sz="2400" dirty="0">
                <a:latin typeface="宋体" panose="02010600030101010101" pitchFamily="2" charset="-122"/>
              </a:rPr>
              <a:t>SS</a:t>
            </a:r>
            <a:r>
              <a:rPr lang="zh-CN" altLang="en-US" sz="2400" dirty="0">
                <a:latin typeface="宋体" panose="02010600030101010101" pitchFamily="2" charset="-122"/>
              </a:rPr>
              <a:t>：堆栈段寄存器，其值为堆栈段的地址；</a:t>
            </a:r>
            <a:endParaRPr lang="zh-CN" altLang="en-US" sz="2400" dirty="0">
              <a:latin typeface="宋体" panose="02010600030101010101" pitchFamily="2" charset="-122"/>
            </a:endParaRPr>
          </a:p>
          <a:p>
            <a:pPr marL="342900" indent="-342900"/>
            <a:r>
              <a:rPr lang="en-US" altLang="zh-CN" sz="2400" dirty="0">
                <a:latin typeface="宋体" panose="02010600030101010101" pitchFamily="2" charset="-122"/>
              </a:rPr>
              <a:t>FS</a:t>
            </a:r>
            <a:r>
              <a:rPr lang="zh-CN" altLang="en-US" sz="2400" dirty="0">
                <a:latin typeface="宋体" panose="02010600030101010101" pitchFamily="2" charset="-122"/>
              </a:rPr>
              <a:t>：附加段寄存器，其值为附加数据段的地址；</a:t>
            </a:r>
            <a:endParaRPr lang="zh-CN" altLang="en-US" sz="2400" dirty="0">
              <a:latin typeface="宋体" panose="02010600030101010101" pitchFamily="2" charset="-122"/>
            </a:endParaRPr>
          </a:p>
          <a:p>
            <a:pPr marL="342900" indent="-342900"/>
            <a:r>
              <a:rPr lang="en-US" altLang="zh-CN" sz="2400" dirty="0">
                <a:latin typeface="宋体" panose="02010600030101010101" pitchFamily="2" charset="-122"/>
              </a:rPr>
              <a:t>GS</a:t>
            </a:r>
            <a:r>
              <a:rPr lang="zh-CN" altLang="en-US" sz="2400" dirty="0">
                <a:latin typeface="宋体" panose="02010600030101010101" pitchFamily="2" charset="-122"/>
              </a:rPr>
              <a:t>：附加段寄存器，其值为附加数据段的地址。</a:t>
            </a:r>
            <a:br>
              <a:rPr lang="zh-CN" altLang="en-US" sz="3200" dirty="0"/>
            </a:br>
            <a:br>
              <a:rPr lang="zh-CN" altLang="en-US" sz="3200" dirty="0"/>
            </a:br>
            <a:endParaRPr lang="zh-CN" altLang="en-US" sz="3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ox(in)">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9"/>
                                        </p:tgtEl>
                                        <p:attrNameLst>
                                          <p:attrName>ppt_x</p:attrName>
                                        </p:attrNameLst>
                                      </p:cBhvr>
                                      <p:tavLst>
                                        <p:tav tm="0">
                                          <p:val>
                                            <p:strVal val="ppt_x"/>
                                          </p:val>
                                        </p:tav>
                                        <p:tav tm="100000">
                                          <p:val>
                                            <p:strVal val="ppt_x"/>
                                          </p:val>
                                        </p:tav>
                                      </p:tavLst>
                                    </p:anim>
                                    <p:anim calcmode="lin" valueType="num">
                                      <p:cBhvr additive="base">
                                        <p:cTn id="17" dur="500"/>
                                        <p:tgtEl>
                                          <p:spTgt spid="9"/>
                                        </p:tgtEl>
                                        <p:attrNameLst>
                                          <p:attrName>ppt_y</p:attrName>
                                        </p:attrNameLst>
                                      </p:cBhvr>
                                      <p:tavLst>
                                        <p:tav tm="0">
                                          <p:val>
                                            <p:strVal val="ppt_y"/>
                                          </p:val>
                                        </p:tav>
                                        <p:tav tm="100000">
                                          <p:val>
                                            <p:strVal val="1+ppt_h/2"/>
                                          </p:val>
                                        </p:tav>
                                      </p:tavLst>
                                    </p:anim>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box(in)">
                                      <p:cBhvr>
                                        <p:cTn id="23" dur="500"/>
                                        <p:tgtEl>
                                          <p:spTgt spid="1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1">
                                            <p:bg/>
                                          </p:spTgt>
                                        </p:tgtEl>
                                        <p:attrNameLst>
                                          <p:attrName>style.visibility</p:attrName>
                                        </p:attrNameLst>
                                      </p:cBhvr>
                                      <p:to>
                                        <p:strVal val="visible"/>
                                      </p:to>
                                    </p:set>
                                    <p:animEffect transition="in" filter="box(in)">
                                      <p:cBhvr>
                                        <p:cTn id="28" dur="500"/>
                                        <p:tgtEl>
                                          <p:spTgt spid="11">
                                            <p:bg/>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box(in)">
                                      <p:cBhvr>
                                        <p:cTn id="31" dur="500"/>
                                        <p:tgtEl>
                                          <p:spTgt spid="11">
                                            <p:txEl>
                                              <p:pRg st="0" end="0"/>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1">
                                            <p:txEl>
                                              <p:pRg st="1" end="1"/>
                                            </p:txEl>
                                          </p:spTgt>
                                        </p:tgtEl>
                                        <p:attrNameLst>
                                          <p:attrName>style.visibility</p:attrName>
                                        </p:attrNameLst>
                                      </p:cBhvr>
                                      <p:to>
                                        <p:strVal val="visible"/>
                                      </p:to>
                                    </p:set>
                                    <p:animEffect transition="in" filter="box(in)">
                                      <p:cBhvr>
                                        <p:cTn id="34" dur="500"/>
                                        <p:tgtEl>
                                          <p:spTgt spid="11">
                                            <p:txEl>
                                              <p:pRg st="1" end="1"/>
                                            </p:txEl>
                                          </p:spTgt>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animEffect transition="in" filter="box(in)">
                                      <p:cBhvr>
                                        <p:cTn id="37" dur="500"/>
                                        <p:tgtEl>
                                          <p:spTgt spid="11">
                                            <p:txEl>
                                              <p:pRg st="2" end="2"/>
                                            </p:txEl>
                                          </p:spTgt>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1">
                                            <p:txEl>
                                              <p:pRg st="3" end="3"/>
                                            </p:txEl>
                                          </p:spTgt>
                                        </p:tgtEl>
                                        <p:attrNameLst>
                                          <p:attrName>style.visibility</p:attrName>
                                        </p:attrNameLst>
                                      </p:cBhvr>
                                      <p:to>
                                        <p:strVal val="visible"/>
                                      </p:to>
                                    </p:set>
                                    <p:animEffect transition="in" filter="box(in)">
                                      <p:cBhvr>
                                        <p:cTn id="40" dur="500"/>
                                        <p:tgtEl>
                                          <p:spTgt spid="11">
                                            <p:txEl>
                                              <p:pRg st="3" end="3"/>
                                            </p:txEl>
                                          </p:spTgt>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animEffect transition="in" filter="box(in)">
                                      <p:cBhvr>
                                        <p:cTn id="43" dur="500"/>
                                        <p:tgtEl>
                                          <p:spTgt spid="11">
                                            <p:txEl>
                                              <p:pRg st="4" end="4"/>
                                            </p:txEl>
                                          </p:spTgt>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1">
                                            <p:txEl>
                                              <p:pRg st="5" end="5"/>
                                            </p:txEl>
                                          </p:spTgt>
                                        </p:tgtEl>
                                        <p:attrNameLst>
                                          <p:attrName>style.visibility</p:attrName>
                                        </p:attrNameLst>
                                      </p:cBhvr>
                                      <p:to>
                                        <p:strVal val="visible"/>
                                      </p:to>
                                    </p:set>
                                    <p:animEffect transition="in" filter="box(in)">
                                      <p:cBhvr>
                                        <p:cTn id="46" dur="500"/>
                                        <p:tgtEl>
                                          <p:spTgt spid="11">
                                            <p:txEl>
                                              <p:pRg st="5" end="5"/>
                                            </p:txEl>
                                          </p:spTgt>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1">
                                            <p:txEl>
                                              <p:pRg st="6" end="6"/>
                                            </p:txEl>
                                          </p:spTgt>
                                        </p:tgtEl>
                                        <p:attrNameLst>
                                          <p:attrName>style.visibility</p:attrName>
                                        </p:attrNameLst>
                                      </p:cBhvr>
                                      <p:to>
                                        <p:strVal val="visible"/>
                                      </p:to>
                                    </p:set>
                                    <p:animEffect transition="in" filter="box(in)">
                                      <p:cBhvr>
                                        <p:cTn id="49" dur="500"/>
                                        <p:tgtEl>
                                          <p:spTgt spid="11">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xit" presetSubtype="4" fill="hold" grpId="1" nodeType="clickEffect">
                                  <p:stCondLst>
                                    <p:cond delay="0"/>
                                  </p:stCondLst>
                                  <p:childTnLst>
                                    <p:anim calcmode="lin" valueType="num">
                                      <p:cBhvr additive="base">
                                        <p:cTn id="53" dur="500"/>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4" dur="500"/>
                                        <p:tgtEl>
                                          <p:spTgt spid="11">
                                            <p:txEl>
                                              <p:pRg st="0" end="0"/>
                                            </p:txEl>
                                          </p:spTgt>
                                        </p:tgtEl>
                                        <p:attrNameLst>
                                          <p:attrName>ppt_y</p:attrName>
                                        </p:attrNameLst>
                                      </p:cBhvr>
                                      <p:tavLst>
                                        <p:tav tm="0">
                                          <p:val>
                                            <p:strVal val="ppt_y"/>
                                          </p:val>
                                        </p:tav>
                                        <p:tav tm="100000">
                                          <p:val>
                                            <p:strVal val="1+ppt_h/2"/>
                                          </p:val>
                                        </p:tav>
                                      </p:tavLst>
                                    </p:anim>
                                    <p:set>
                                      <p:cBhvr>
                                        <p:cTn id="55" dur="1" fill="hold">
                                          <p:stCondLst>
                                            <p:cond delay="499"/>
                                          </p:stCondLst>
                                        </p:cTn>
                                        <p:tgtEl>
                                          <p:spTgt spid="11">
                                            <p:txEl>
                                              <p:pRg st="0" end="0"/>
                                            </p:txEl>
                                          </p:spTgt>
                                        </p:tgtEl>
                                        <p:attrNameLst>
                                          <p:attrName>style.visibility</p:attrName>
                                        </p:attrNameLst>
                                      </p:cBhvr>
                                      <p:to>
                                        <p:strVal val="hidden"/>
                                      </p:to>
                                    </p:set>
                                  </p:childTnLst>
                                </p:cTn>
                              </p:par>
                              <p:par>
                                <p:cTn id="56" presetID="2" presetClass="exit" presetSubtype="4" fill="hold" grpId="1" nodeType="withEffect">
                                  <p:stCondLst>
                                    <p:cond delay="0"/>
                                  </p:stCondLst>
                                  <p:childTnLst>
                                    <p:anim calcmode="lin" valueType="num">
                                      <p:cBhvr additive="base">
                                        <p:cTn id="57" dur="500"/>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58" dur="500"/>
                                        <p:tgtEl>
                                          <p:spTgt spid="11">
                                            <p:txEl>
                                              <p:pRg st="1" end="1"/>
                                            </p:txEl>
                                          </p:spTgt>
                                        </p:tgtEl>
                                        <p:attrNameLst>
                                          <p:attrName>ppt_y</p:attrName>
                                        </p:attrNameLst>
                                      </p:cBhvr>
                                      <p:tavLst>
                                        <p:tav tm="0">
                                          <p:val>
                                            <p:strVal val="ppt_y"/>
                                          </p:val>
                                        </p:tav>
                                        <p:tav tm="100000">
                                          <p:val>
                                            <p:strVal val="1+ppt_h/2"/>
                                          </p:val>
                                        </p:tav>
                                      </p:tavLst>
                                    </p:anim>
                                    <p:set>
                                      <p:cBhvr>
                                        <p:cTn id="59" dur="1" fill="hold">
                                          <p:stCondLst>
                                            <p:cond delay="499"/>
                                          </p:stCondLst>
                                        </p:cTn>
                                        <p:tgtEl>
                                          <p:spTgt spid="11">
                                            <p:txEl>
                                              <p:pRg st="1" end="1"/>
                                            </p:txEl>
                                          </p:spTgt>
                                        </p:tgtEl>
                                        <p:attrNameLst>
                                          <p:attrName>style.visibility</p:attrName>
                                        </p:attrNameLst>
                                      </p:cBhvr>
                                      <p:to>
                                        <p:strVal val="hidden"/>
                                      </p:to>
                                    </p:set>
                                  </p:childTnLst>
                                </p:cTn>
                              </p:par>
                              <p:par>
                                <p:cTn id="60" presetID="2" presetClass="exit" presetSubtype="4" fill="hold" grpId="1" nodeType="withEffect">
                                  <p:stCondLst>
                                    <p:cond delay="0"/>
                                  </p:stCondLst>
                                  <p:childTnLst>
                                    <p:anim calcmode="lin" valueType="num">
                                      <p:cBhvr additive="base">
                                        <p:cTn id="61" dur="500"/>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62" dur="500"/>
                                        <p:tgtEl>
                                          <p:spTgt spid="11">
                                            <p:txEl>
                                              <p:pRg st="2" end="2"/>
                                            </p:txEl>
                                          </p:spTgt>
                                        </p:tgtEl>
                                        <p:attrNameLst>
                                          <p:attrName>ppt_y</p:attrName>
                                        </p:attrNameLst>
                                      </p:cBhvr>
                                      <p:tavLst>
                                        <p:tav tm="0">
                                          <p:val>
                                            <p:strVal val="ppt_y"/>
                                          </p:val>
                                        </p:tav>
                                        <p:tav tm="100000">
                                          <p:val>
                                            <p:strVal val="1+ppt_h/2"/>
                                          </p:val>
                                        </p:tav>
                                      </p:tavLst>
                                    </p:anim>
                                    <p:set>
                                      <p:cBhvr>
                                        <p:cTn id="63" dur="1" fill="hold">
                                          <p:stCondLst>
                                            <p:cond delay="499"/>
                                          </p:stCondLst>
                                        </p:cTn>
                                        <p:tgtEl>
                                          <p:spTgt spid="11">
                                            <p:txEl>
                                              <p:pRg st="2" end="2"/>
                                            </p:txEl>
                                          </p:spTgt>
                                        </p:tgtEl>
                                        <p:attrNameLst>
                                          <p:attrName>style.visibility</p:attrName>
                                        </p:attrNameLst>
                                      </p:cBhvr>
                                      <p:to>
                                        <p:strVal val="hidden"/>
                                      </p:to>
                                    </p:set>
                                  </p:childTnLst>
                                </p:cTn>
                              </p:par>
                              <p:par>
                                <p:cTn id="64" presetID="2" presetClass="exit" presetSubtype="4" fill="hold" grpId="1" nodeType="withEffect">
                                  <p:stCondLst>
                                    <p:cond delay="0"/>
                                  </p:stCondLst>
                                  <p:childTnLst>
                                    <p:anim calcmode="lin" valueType="num">
                                      <p:cBhvr additive="base">
                                        <p:cTn id="65" dur="500"/>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66" dur="500"/>
                                        <p:tgtEl>
                                          <p:spTgt spid="11">
                                            <p:txEl>
                                              <p:pRg st="3" end="3"/>
                                            </p:txEl>
                                          </p:spTgt>
                                        </p:tgtEl>
                                        <p:attrNameLst>
                                          <p:attrName>ppt_y</p:attrName>
                                        </p:attrNameLst>
                                      </p:cBhvr>
                                      <p:tavLst>
                                        <p:tav tm="0">
                                          <p:val>
                                            <p:strVal val="ppt_y"/>
                                          </p:val>
                                        </p:tav>
                                        <p:tav tm="100000">
                                          <p:val>
                                            <p:strVal val="1+ppt_h/2"/>
                                          </p:val>
                                        </p:tav>
                                      </p:tavLst>
                                    </p:anim>
                                    <p:set>
                                      <p:cBhvr>
                                        <p:cTn id="67" dur="1" fill="hold">
                                          <p:stCondLst>
                                            <p:cond delay="499"/>
                                          </p:stCondLst>
                                        </p:cTn>
                                        <p:tgtEl>
                                          <p:spTgt spid="11">
                                            <p:txEl>
                                              <p:pRg st="3" end="3"/>
                                            </p:txEl>
                                          </p:spTgt>
                                        </p:tgtEl>
                                        <p:attrNameLst>
                                          <p:attrName>style.visibility</p:attrName>
                                        </p:attrNameLst>
                                      </p:cBhvr>
                                      <p:to>
                                        <p:strVal val="hidden"/>
                                      </p:to>
                                    </p:set>
                                  </p:childTnLst>
                                </p:cTn>
                              </p:par>
                              <p:par>
                                <p:cTn id="68" presetID="2" presetClass="exit" presetSubtype="4" fill="hold" grpId="1" nodeType="withEffect">
                                  <p:stCondLst>
                                    <p:cond delay="0"/>
                                  </p:stCondLst>
                                  <p:childTnLst>
                                    <p:anim calcmode="lin" valueType="num">
                                      <p:cBhvr additive="base">
                                        <p:cTn id="69" dur="500"/>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70" dur="500"/>
                                        <p:tgtEl>
                                          <p:spTgt spid="11">
                                            <p:txEl>
                                              <p:pRg st="4" end="4"/>
                                            </p:txEl>
                                          </p:spTgt>
                                        </p:tgtEl>
                                        <p:attrNameLst>
                                          <p:attrName>ppt_y</p:attrName>
                                        </p:attrNameLst>
                                      </p:cBhvr>
                                      <p:tavLst>
                                        <p:tav tm="0">
                                          <p:val>
                                            <p:strVal val="ppt_y"/>
                                          </p:val>
                                        </p:tav>
                                        <p:tav tm="100000">
                                          <p:val>
                                            <p:strVal val="1+ppt_h/2"/>
                                          </p:val>
                                        </p:tav>
                                      </p:tavLst>
                                    </p:anim>
                                    <p:set>
                                      <p:cBhvr>
                                        <p:cTn id="71" dur="1" fill="hold">
                                          <p:stCondLst>
                                            <p:cond delay="499"/>
                                          </p:stCondLst>
                                        </p:cTn>
                                        <p:tgtEl>
                                          <p:spTgt spid="11">
                                            <p:txEl>
                                              <p:pRg st="4" end="4"/>
                                            </p:txEl>
                                          </p:spTgt>
                                        </p:tgtEl>
                                        <p:attrNameLst>
                                          <p:attrName>style.visibility</p:attrName>
                                        </p:attrNameLst>
                                      </p:cBhvr>
                                      <p:to>
                                        <p:strVal val="hidden"/>
                                      </p:to>
                                    </p:set>
                                  </p:childTnLst>
                                </p:cTn>
                              </p:par>
                              <p:par>
                                <p:cTn id="72" presetID="2" presetClass="exit" presetSubtype="4" fill="hold" grpId="1" nodeType="withEffect">
                                  <p:stCondLst>
                                    <p:cond delay="0"/>
                                  </p:stCondLst>
                                  <p:childTnLst>
                                    <p:anim calcmode="lin" valueType="num">
                                      <p:cBhvr additive="base">
                                        <p:cTn id="73" dur="500"/>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74" dur="500"/>
                                        <p:tgtEl>
                                          <p:spTgt spid="11">
                                            <p:txEl>
                                              <p:pRg st="5" end="5"/>
                                            </p:txEl>
                                          </p:spTgt>
                                        </p:tgtEl>
                                        <p:attrNameLst>
                                          <p:attrName>ppt_y</p:attrName>
                                        </p:attrNameLst>
                                      </p:cBhvr>
                                      <p:tavLst>
                                        <p:tav tm="0">
                                          <p:val>
                                            <p:strVal val="ppt_y"/>
                                          </p:val>
                                        </p:tav>
                                        <p:tav tm="100000">
                                          <p:val>
                                            <p:strVal val="1+ppt_h/2"/>
                                          </p:val>
                                        </p:tav>
                                      </p:tavLst>
                                    </p:anim>
                                    <p:set>
                                      <p:cBhvr>
                                        <p:cTn id="75" dur="1" fill="hold">
                                          <p:stCondLst>
                                            <p:cond delay="499"/>
                                          </p:stCondLst>
                                        </p:cTn>
                                        <p:tgtEl>
                                          <p:spTgt spid="11">
                                            <p:txEl>
                                              <p:pRg st="5" end="5"/>
                                            </p:txEl>
                                          </p:spTgt>
                                        </p:tgtEl>
                                        <p:attrNameLst>
                                          <p:attrName>style.visibility</p:attrName>
                                        </p:attrNameLst>
                                      </p:cBhvr>
                                      <p:to>
                                        <p:strVal val="hidden"/>
                                      </p:to>
                                    </p:set>
                                  </p:childTnLst>
                                </p:cTn>
                              </p:par>
                              <p:par>
                                <p:cTn id="76" presetID="2" presetClass="exit" presetSubtype="4" fill="hold" grpId="1" nodeType="withEffect">
                                  <p:stCondLst>
                                    <p:cond delay="0"/>
                                  </p:stCondLst>
                                  <p:childTnLst>
                                    <p:anim calcmode="lin" valueType="num">
                                      <p:cBhvr additive="base">
                                        <p:cTn id="77" dur="500"/>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78" dur="500"/>
                                        <p:tgtEl>
                                          <p:spTgt spid="11">
                                            <p:txEl>
                                              <p:pRg st="6" end="6"/>
                                            </p:txEl>
                                          </p:spTgt>
                                        </p:tgtEl>
                                        <p:attrNameLst>
                                          <p:attrName>ppt_y</p:attrName>
                                        </p:attrNameLst>
                                      </p:cBhvr>
                                      <p:tavLst>
                                        <p:tav tm="0">
                                          <p:val>
                                            <p:strVal val="ppt_y"/>
                                          </p:val>
                                        </p:tav>
                                        <p:tav tm="100000">
                                          <p:val>
                                            <p:strVal val="1+ppt_h/2"/>
                                          </p:val>
                                        </p:tav>
                                      </p:tavLst>
                                    </p:anim>
                                    <p:set>
                                      <p:cBhvr>
                                        <p:cTn id="79" dur="1" fill="hold">
                                          <p:stCondLst>
                                            <p:cond delay="499"/>
                                          </p:stCondLst>
                                        </p:cTn>
                                        <p:tgtEl>
                                          <p:spTgt spid="11">
                                            <p:txEl>
                                              <p:pRg st="6" end="6"/>
                                            </p:txEl>
                                          </p:spTgt>
                                        </p:tgtEl>
                                        <p:attrNameLst>
                                          <p:attrName>style.visibility</p:attrName>
                                        </p:attrNameLst>
                                      </p:cBhvr>
                                      <p:to>
                                        <p:strVal val="hidden"/>
                                      </p:to>
                                    </p:set>
                                  </p:childTnLst>
                                </p:cTn>
                              </p:par>
                              <p:par>
                                <p:cTn id="80" presetID="2" presetClass="exit" presetSubtype="4" fill="hold" grpId="1" nodeType="withEffect">
                                  <p:stCondLst>
                                    <p:cond delay="0"/>
                                  </p:stCondLst>
                                  <p:childTnLst>
                                    <p:anim calcmode="lin" valueType="num">
                                      <p:cBhvr additive="base">
                                        <p:cTn id="81" dur="500"/>
                                        <p:tgtEl>
                                          <p:spTgt spid="11">
                                            <p:bg/>
                                          </p:spTgt>
                                        </p:tgtEl>
                                        <p:attrNameLst>
                                          <p:attrName>ppt_x</p:attrName>
                                        </p:attrNameLst>
                                      </p:cBhvr>
                                      <p:tavLst>
                                        <p:tav tm="0">
                                          <p:val>
                                            <p:strVal val="ppt_x"/>
                                          </p:val>
                                        </p:tav>
                                        <p:tav tm="100000">
                                          <p:val>
                                            <p:strVal val="ppt_x"/>
                                          </p:val>
                                        </p:tav>
                                      </p:tavLst>
                                    </p:anim>
                                    <p:anim calcmode="lin" valueType="num">
                                      <p:cBhvr additive="base">
                                        <p:cTn id="82" dur="500"/>
                                        <p:tgtEl>
                                          <p:spTgt spid="11">
                                            <p:bg/>
                                          </p:spTgt>
                                        </p:tgtEl>
                                        <p:attrNameLst>
                                          <p:attrName>ppt_y</p:attrName>
                                        </p:attrNameLst>
                                      </p:cBhvr>
                                      <p:tavLst>
                                        <p:tav tm="0">
                                          <p:val>
                                            <p:strVal val="ppt_y"/>
                                          </p:val>
                                        </p:tav>
                                        <p:tav tm="100000">
                                          <p:val>
                                            <p:strVal val="1+ppt_h/2"/>
                                          </p:val>
                                        </p:tav>
                                      </p:tavLst>
                                    </p:anim>
                                    <p:set>
                                      <p:cBhvr>
                                        <p:cTn id="83" dur="1" fill="hold">
                                          <p:stCondLst>
                                            <p:cond delay="499"/>
                                          </p:stCondLst>
                                        </p:cTn>
                                        <p:tgtEl>
                                          <p:spTgt spid="11">
                                            <p:bg/>
                                          </p:spTgt>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nodeType="clickEffect">
                                  <p:stCondLst>
                                    <p:cond delay="0"/>
                                  </p:stCondLst>
                                  <p:childTnLst>
                                    <p:set>
                                      <p:cBhvr>
                                        <p:cTn id="87" dur="1" fill="hold">
                                          <p:stCondLst>
                                            <p:cond delay="0"/>
                                          </p:stCondLst>
                                        </p:cTn>
                                        <p:tgtEl>
                                          <p:spTgt spid="10">
                                            <p:txEl>
                                              <p:pRg st="3" end="3"/>
                                            </p:txEl>
                                          </p:spTgt>
                                        </p:tgtEl>
                                        <p:attrNameLst>
                                          <p:attrName>style.visibility</p:attrName>
                                        </p:attrNameLst>
                                      </p:cBhvr>
                                      <p:to>
                                        <p:strVal val="visible"/>
                                      </p:to>
                                    </p:set>
                                    <p:animEffect transition="in" filter="box(in)">
                                      <p:cBhvr>
                                        <p:cTn id="88" dur="500"/>
                                        <p:tgtEl>
                                          <p:spTgt spid="10">
                                            <p:txEl>
                                              <p:pRg st="3" end="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nodeType="clickEffect">
                                  <p:stCondLst>
                                    <p:cond delay="0"/>
                                  </p:stCondLst>
                                  <p:childTnLst>
                                    <p:set>
                                      <p:cBhvr>
                                        <p:cTn id="92" dur="1" fill="hold">
                                          <p:stCondLst>
                                            <p:cond delay="0"/>
                                          </p:stCondLst>
                                        </p:cTn>
                                        <p:tgtEl>
                                          <p:spTgt spid="10">
                                            <p:txEl>
                                              <p:pRg st="4" end="4"/>
                                            </p:txEl>
                                          </p:spTgt>
                                        </p:tgtEl>
                                        <p:attrNameLst>
                                          <p:attrName>style.visibility</p:attrName>
                                        </p:attrNameLst>
                                      </p:cBhvr>
                                      <p:to>
                                        <p:strVal val="visible"/>
                                      </p:to>
                                    </p:set>
                                    <p:animEffect transition="in" filter="box(in)">
                                      <p:cBhvr>
                                        <p:cTn id="93" dur="500"/>
                                        <p:tgtEl>
                                          <p:spTgt spid="10">
                                            <p:txEl>
                                              <p:pRg st="4" end="4"/>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16" fill="hold" grpId="0" nodeType="click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box(in)">
                                      <p:cBhvr>
                                        <p:cTn id="98" dur="500"/>
                                        <p:tgtEl>
                                          <p:spTgt spid="8"/>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nodeType="clickEffect">
                                  <p:stCondLst>
                                    <p:cond delay="0"/>
                                  </p:stCondLst>
                                  <p:childTnLst>
                                    <p:set>
                                      <p:cBhvr>
                                        <p:cTn id="102" dur="1" fill="hold">
                                          <p:stCondLst>
                                            <p:cond delay="0"/>
                                          </p:stCondLst>
                                        </p:cTn>
                                        <p:tgtEl>
                                          <p:spTgt spid="10">
                                            <p:txEl>
                                              <p:pRg st="5" end="5"/>
                                            </p:txEl>
                                          </p:spTgt>
                                        </p:tgtEl>
                                        <p:attrNameLst>
                                          <p:attrName>style.visibility</p:attrName>
                                        </p:attrNameLst>
                                      </p:cBhvr>
                                      <p:to>
                                        <p:strVal val="visible"/>
                                      </p:to>
                                    </p:set>
                                    <p:animEffect transition="in" filter="box(in)">
                                      <p:cBhvr>
                                        <p:cTn id="103"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1" grpId="0" animBg="1" build="allAtOnce"/>
      <p:bldP spid="11" grpId="1" animBg="1" build="allAtOnce"/>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395288" y="1700809"/>
            <a:ext cx="8153400" cy="4767459"/>
          </a:xfrm>
          <a:prstGeom prst="rect">
            <a:avLst/>
          </a:prstGeom>
          <a:noFill/>
          <a:ln w="9525">
            <a:noFill/>
            <a:miter lim="800000"/>
          </a:ln>
        </p:spPr>
        <p:txBody>
          <a:bodyPr>
            <a:spAutoFit/>
          </a:bodyPr>
          <a:lstStyle/>
          <a:p>
            <a:pPr algn="just" eaLnBrk="1" hangingPunct="1">
              <a:lnSpc>
                <a:spcPct val="120000"/>
              </a:lnSpc>
              <a:spcBef>
                <a:spcPct val="0"/>
              </a:spcBef>
              <a:spcAft>
                <a:spcPts val="600"/>
              </a:spcAft>
              <a:buClrTx/>
            </a:pPr>
            <a:r>
              <a:rPr kumimoji="1" lang="en-US" altLang="zh-CN" sz="2400" dirty="0">
                <a:solidFill>
                  <a:schemeClr val="tx1"/>
                </a:solidFill>
                <a:latin typeface="Times New Roman" panose="02020603050405020304" pitchFamily="18" charset="0"/>
              </a:rPr>
              <a:t>②</a:t>
            </a:r>
            <a:r>
              <a:rPr kumimoji="1" lang="zh-CN" altLang="en-US" sz="2400" dirty="0">
                <a:solidFill>
                  <a:schemeClr val="tx1"/>
                </a:solidFill>
                <a:latin typeface="Arial" panose="020B0604020202020204" pitchFamily="34" charset="0"/>
              </a:rPr>
              <a:t>从进程集合中找到一个能满足下述条件的进程：</a:t>
            </a:r>
            <a:endParaRPr kumimoji="1" lang="zh-CN" altLang="zh-CN" sz="2400" dirty="0">
              <a:solidFill>
                <a:schemeClr val="tx1"/>
              </a:solidFill>
              <a:latin typeface="Times New Roman" panose="02020603050405020304" pitchFamily="18" charset="0"/>
            </a:endParaRPr>
          </a:p>
          <a:p>
            <a:pPr algn="just" eaLnBrk="1" hangingPunct="1">
              <a:lnSpc>
                <a:spcPct val="120000"/>
              </a:lnSpc>
              <a:spcBef>
                <a:spcPct val="0"/>
              </a:spcBef>
              <a:spcAft>
                <a:spcPts val="600"/>
              </a:spcAft>
              <a:buClrTx/>
            </a:pPr>
            <a:r>
              <a:rPr kumimoji="1" lang="zh-CN" altLang="en-US" dirty="0">
                <a:solidFill>
                  <a:schemeClr val="tx1"/>
                </a:solidFill>
                <a:latin typeface="Times New Roman" panose="02020603050405020304" pitchFamily="18" charset="0"/>
              </a:rPr>
              <a:t>          </a:t>
            </a:r>
            <a:r>
              <a:rPr kumimoji="1" lang="en-US" altLang="zh-CN" dirty="0">
                <a:solidFill>
                  <a:srgbClr val="0000FF"/>
                </a:solidFill>
                <a:latin typeface="Times New Roman" panose="02020603050405020304" pitchFamily="18" charset="0"/>
              </a:rPr>
              <a:t>1</a:t>
            </a:r>
            <a:r>
              <a:rPr kumimoji="1" lang="zh-CN" altLang="en-US" dirty="0">
                <a:solidFill>
                  <a:srgbClr val="0000FF"/>
                </a:solidFill>
                <a:latin typeface="Times New Roman" panose="02020603050405020304" pitchFamily="18" charset="0"/>
              </a:rPr>
              <a:t>） </a:t>
            </a:r>
            <a:r>
              <a:rPr kumimoji="1" lang="en-US" altLang="zh-CN" dirty="0">
                <a:solidFill>
                  <a:srgbClr val="0000FF"/>
                </a:solidFill>
                <a:latin typeface="Times New Roman" panose="02020603050405020304" pitchFamily="18" charset="0"/>
              </a:rPr>
              <a:t>Finish</a:t>
            </a:r>
            <a:r>
              <a:rPr kumimoji="1" lang="zh-CN" altLang="en-US" dirty="0">
                <a:solidFill>
                  <a:srgbClr val="0000FF"/>
                </a:solidFill>
                <a:latin typeface="Times New Roman" panose="02020603050405020304" pitchFamily="18" charset="0"/>
              </a:rPr>
              <a:t>［</a:t>
            </a:r>
            <a:r>
              <a:rPr kumimoji="1" lang="en-US" altLang="zh-CN" dirty="0" err="1">
                <a:solidFill>
                  <a:srgbClr val="0000FF"/>
                </a:solidFill>
                <a:latin typeface="Times New Roman" panose="02020603050405020304" pitchFamily="18" charset="0"/>
              </a:rPr>
              <a:t>i</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=false; 2</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Need</a:t>
            </a:r>
            <a:r>
              <a:rPr kumimoji="1" lang="zh-CN" altLang="en-US" dirty="0">
                <a:solidFill>
                  <a:srgbClr val="0000FF"/>
                </a:solidFill>
                <a:latin typeface="Times New Roman" panose="02020603050405020304" pitchFamily="18" charset="0"/>
              </a:rPr>
              <a:t>［</a:t>
            </a:r>
            <a:r>
              <a:rPr kumimoji="1" lang="en-US" altLang="zh-CN" dirty="0" err="1">
                <a:solidFill>
                  <a:srgbClr val="0000FF"/>
                </a:solidFill>
                <a:latin typeface="Times New Roman" panose="02020603050405020304" pitchFamily="18" charset="0"/>
              </a:rPr>
              <a:t>i,j</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Work</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j</a:t>
            </a:r>
            <a:r>
              <a:rPr kumimoji="1" lang="zh-CN" altLang="en-US" dirty="0">
                <a:solidFill>
                  <a:srgbClr val="0000FF"/>
                </a:solidFill>
                <a:latin typeface="Times New Roman" panose="02020603050405020304" pitchFamily="18" charset="0"/>
              </a:rPr>
              <a:t>］；</a:t>
            </a:r>
            <a:endParaRPr kumimoji="1" lang="zh-CN" altLang="en-US" dirty="0">
              <a:solidFill>
                <a:srgbClr val="0000FF"/>
              </a:solidFill>
              <a:latin typeface="Times New Roman" panose="02020603050405020304" pitchFamily="18" charset="0"/>
            </a:endParaRPr>
          </a:p>
          <a:p>
            <a:pPr algn="just" eaLnBrk="1" hangingPunct="1">
              <a:lnSpc>
                <a:spcPct val="120000"/>
              </a:lnSpc>
              <a:spcBef>
                <a:spcPct val="0"/>
              </a:spcBef>
              <a:spcAft>
                <a:spcPts val="600"/>
              </a:spcAft>
              <a:buClrTx/>
            </a:pPr>
            <a:r>
              <a:rPr kumimoji="1" lang="zh-CN" altLang="en-US" dirty="0">
                <a:solidFill>
                  <a:srgbClr val="0000FF"/>
                </a:solidFill>
                <a:latin typeface="Times New Roman" panose="02020603050405020304" pitchFamily="18" charset="0"/>
              </a:rPr>
              <a:t>      </a:t>
            </a:r>
            <a:r>
              <a:rPr kumimoji="1" lang="zh-CN" altLang="en-US" dirty="0">
                <a:solidFill>
                  <a:schemeClr val="tx1"/>
                </a:solidFill>
                <a:latin typeface="Arial" panose="020B0604020202020204" pitchFamily="34" charset="0"/>
              </a:rPr>
              <a:t>   若找到， 执行步骤③ ， 否则，执行步骤</a:t>
            </a:r>
            <a:r>
              <a:rPr kumimoji="1" lang="en-US" altLang="zh-CN" dirty="0">
                <a:solidFill>
                  <a:schemeClr val="tx1"/>
                </a:solidFill>
                <a:latin typeface="Times New Roman" panose="02020603050405020304" pitchFamily="18" charset="0"/>
              </a:rPr>
              <a:t>④ </a:t>
            </a:r>
            <a:r>
              <a:rPr kumimoji="1" lang="zh-CN" altLang="en-US" dirty="0">
                <a:solidFill>
                  <a:schemeClr val="tx1"/>
                </a:solidFill>
                <a:latin typeface="Times New Roman" panose="02020603050405020304" pitchFamily="18" charset="0"/>
              </a:rPr>
              <a:t>；</a:t>
            </a:r>
            <a:endParaRPr kumimoji="1" lang="zh-CN" altLang="en-US" dirty="0">
              <a:solidFill>
                <a:schemeClr val="tx1"/>
              </a:solidFill>
              <a:latin typeface="Times New Roman" panose="02020603050405020304" pitchFamily="18" charset="0"/>
            </a:endParaRPr>
          </a:p>
          <a:p>
            <a:pPr algn="just" eaLnBrk="1" hangingPunct="1">
              <a:lnSpc>
                <a:spcPct val="120000"/>
              </a:lnSpc>
              <a:spcBef>
                <a:spcPct val="0"/>
              </a:spcBef>
              <a:spcAft>
                <a:spcPts val="600"/>
              </a:spcAft>
              <a:buClrTx/>
            </a:pPr>
            <a:r>
              <a:rPr kumimoji="1" lang="zh-CN" altLang="en-US" sz="2400" dirty="0">
                <a:solidFill>
                  <a:schemeClr val="tx1"/>
                </a:solidFill>
                <a:latin typeface="Arial" panose="020B0604020202020204" pitchFamily="34" charset="0"/>
              </a:rPr>
              <a:t>③ 当进程</a:t>
            </a:r>
            <a:r>
              <a:rPr kumimoji="1" lang="en-US" altLang="zh-CN" sz="2400" dirty="0">
                <a:solidFill>
                  <a:schemeClr val="tx1"/>
                </a:solidFill>
                <a:latin typeface="Arial" panose="020B0604020202020204" pitchFamily="34" charset="0"/>
              </a:rPr>
              <a:t>Pi</a:t>
            </a:r>
            <a:r>
              <a:rPr kumimoji="1" lang="zh-CN" altLang="en-US" sz="2400" dirty="0">
                <a:solidFill>
                  <a:schemeClr val="tx1"/>
                </a:solidFill>
                <a:latin typeface="Arial" panose="020B0604020202020204" pitchFamily="34" charset="0"/>
              </a:rPr>
              <a:t>获得资源后，可顺利执行，直至完成，并释放 出分配给它的资源，故应执行：</a:t>
            </a:r>
            <a:endParaRPr kumimoji="1" lang="zh-CN" altLang="en-US" sz="2400" dirty="0">
              <a:solidFill>
                <a:schemeClr val="tx1"/>
              </a:solidFill>
              <a:latin typeface="Arial" panose="020B0604020202020204" pitchFamily="34" charset="0"/>
            </a:endParaRPr>
          </a:p>
          <a:p>
            <a:pPr algn="just" eaLnBrk="1" hangingPunct="1">
              <a:lnSpc>
                <a:spcPct val="120000"/>
              </a:lnSpc>
              <a:spcBef>
                <a:spcPct val="0"/>
              </a:spcBef>
              <a:spcAft>
                <a:spcPts val="600"/>
              </a:spcAft>
              <a:buClrTx/>
            </a:pPr>
            <a:r>
              <a:rPr kumimoji="1" lang="en-US" altLang="zh-CN" dirty="0">
                <a:solidFill>
                  <a:srgbClr val="0000FF"/>
                </a:solidFill>
                <a:latin typeface="Times New Roman" panose="02020603050405020304" pitchFamily="18" charset="0"/>
              </a:rPr>
              <a:t>     Work</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j</a:t>
            </a:r>
            <a:r>
              <a:rPr kumimoji="1" lang="zh-CN" altLang="en-US" dirty="0" smtClean="0">
                <a:solidFill>
                  <a:srgbClr val="0000FF"/>
                </a:solidFill>
                <a:latin typeface="Times New Roman" panose="02020603050405020304" pitchFamily="18" charset="0"/>
              </a:rPr>
              <a:t>］</a:t>
            </a:r>
            <a:r>
              <a:rPr kumimoji="1" lang="en-US" altLang="zh-CN" dirty="0" smtClean="0">
                <a:solidFill>
                  <a:srgbClr val="0000FF"/>
                </a:solidFill>
                <a:latin typeface="Times New Roman" panose="02020603050405020304" pitchFamily="18" charset="0"/>
              </a:rPr>
              <a:t>=</a:t>
            </a:r>
            <a:endParaRPr kumimoji="1" lang="en-US" altLang="zh-CN" dirty="0">
              <a:solidFill>
                <a:srgbClr val="0000FF"/>
              </a:solidFill>
              <a:latin typeface="Times New Roman" panose="02020603050405020304" pitchFamily="18" charset="0"/>
            </a:endParaRPr>
          </a:p>
          <a:p>
            <a:pPr algn="just" eaLnBrk="1" hangingPunct="1">
              <a:lnSpc>
                <a:spcPct val="120000"/>
              </a:lnSpc>
              <a:spcBef>
                <a:spcPct val="0"/>
              </a:spcBef>
              <a:spcAft>
                <a:spcPts val="600"/>
              </a:spcAft>
              <a:buClrTx/>
            </a:pPr>
            <a:r>
              <a:rPr kumimoji="1" lang="en-US" altLang="zh-CN" dirty="0">
                <a:solidFill>
                  <a:schemeClr val="tx1"/>
                </a:solidFill>
                <a:latin typeface="Arial" panose="020B0604020202020204" pitchFamily="34" charset="0"/>
              </a:rPr>
              <a:t>     </a:t>
            </a:r>
            <a:r>
              <a:rPr kumimoji="1" lang="en-US" altLang="zh-CN" dirty="0">
                <a:solidFill>
                  <a:srgbClr val="0000FF"/>
                </a:solidFill>
                <a:latin typeface="Times New Roman" panose="02020603050405020304" pitchFamily="18" charset="0"/>
              </a:rPr>
              <a:t>Finish</a:t>
            </a:r>
            <a:r>
              <a:rPr kumimoji="1" lang="zh-CN" altLang="en-US" dirty="0">
                <a:solidFill>
                  <a:srgbClr val="0000FF"/>
                </a:solidFill>
                <a:latin typeface="Times New Roman" panose="02020603050405020304" pitchFamily="18" charset="0"/>
              </a:rPr>
              <a:t>［</a:t>
            </a:r>
            <a:r>
              <a:rPr kumimoji="1" lang="en-US" altLang="zh-CN" dirty="0" err="1">
                <a:solidFill>
                  <a:srgbClr val="0000FF"/>
                </a:solidFill>
                <a:latin typeface="Times New Roman" panose="02020603050405020304" pitchFamily="18" charset="0"/>
              </a:rPr>
              <a:t>i</a:t>
            </a:r>
            <a:r>
              <a:rPr kumimoji="1" lang="zh-CN" altLang="en-US" dirty="0" smtClean="0">
                <a:solidFill>
                  <a:srgbClr val="0000FF"/>
                </a:solidFill>
                <a:latin typeface="Times New Roman" panose="02020603050405020304" pitchFamily="18" charset="0"/>
              </a:rPr>
              <a:t>］</a:t>
            </a:r>
            <a:r>
              <a:rPr kumimoji="1" lang="en-US" altLang="zh-CN" dirty="0" smtClean="0">
                <a:solidFill>
                  <a:srgbClr val="0000FF"/>
                </a:solidFill>
                <a:latin typeface="Times New Roman" panose="02020603050405020304" pitchFamily="18" charset="0"/>
              </a:rPr>
              <a:t>=</a:t>
            </a:r>
            <a:endParaRPr kumimoji="1" lang="en-US" altLang="zh-CN" dirty="0">
              <a:solidFill>
                <a:srgbClr val="0000FF"/>
              </a:solidFill>
              <a:latin typeface="Times New Roman" panose="02020603050405020304" pitchFamily="18" charset="0"/>
            </a:endParaRPr>
          </a:p>
          <a:p>
            <a:pPr algn="just" eaLnBrk="1" hangingPunct="1">
              <a:lnSpc>
                <a:spcPct val="120000"/>
              </a:lnSpc>
              <a:spcBef>
                <a:spcPct val="0"/>
              </a:spcBef>
              <a:spcAft>
                <a:spcPts val="600"/>
              </a:spcAft>
              <a:buClrTx/>
            </a:pPr>
            <a:r>
              <a:rPr kumimoji="1" lang="zh-CN" altLang="en-US" sz="2400" dirty="0">
                <a:solidFill>
                  <a:schemeClr val="tx1"/>
                </a:solidFill>
                <a:latin typeface="Times New Roman" panose="02020603050405020304" pitchFamily="18" charset="0"/>
              </a:rPr>
              <a:t>      </a:t>
            </a:r>
            <a:r>
              <a:rPr kumimoji="1" lang="en-US" altLang="zh-CN" sz="2400" dirty="0">
                <a:solidFill>
                  <a:schemeClr val="tx1"/>
                </a:solidFill>
                <a:latin typeface="Times New Roman" panose="02020603050405020304" pitchFamily="18" charset="0"/>
              </a:rPr>
              <a:t>go to step ②;</a:t>
            </a:r>
            <a:endParaRPr kumimoji="1" lang="zh-CN" altLang="en-US" sz="2400" dirty="0">
              <a:solidFill>
                <a:schemeClr val="tx1"/>
              </a:solidFill>
              <a:latin typeface="Times New Roman" panose="02020603050405020304" pitchFamily="18" charset="0"/>
            </a:endParaRPr>
          </a:p>
          <a:p>
            <a:pPr algn="just" eaLnBrk="1" hangingPunct="1">
              <a:lnSpc>
                <a:spcPct val="120000"/>
              </a:lnSpc>
              <a:spcBef>
                <a:spcPct val="0"/>
              </a:spcBef>
              <a:spcAft>
                <a:spcPts val="600"/>
              </a:spcAft>
              <a:buClrTx/>
            </a:pPr>
            <a:r>
              <a:rPr kumimoji="1" lang="en-US" altLang="zh-CN" sz="2400" dirty="0">
                <a:solidFill>
                  <a:schemeClr val="tx1"/>
                </a:solidFill>
                <a:latin typeface="Times New Roman" panose="02020603050405020304" pitchFamily="18" charset="0"/>
              </a:rPr>
              <a:t> ④ </a:t>
            </a:r>
            <a:r>
              <a:rPr kumimoji="1" lang="zh-CN" altLang="en-US" sz="2400" dirty="0">
                <a:solidFill>
                  <a:schemeClr val="tx1"/>
                </a:solidFill>
                <a:latin typeface="Arial" panose="020B0604020202020204" pitchFamily="34" charset="0"/>
              </a:rPr>
              <a:t>如果所有进程的</a:t>
            </a:r>
            <a:r>
              <a:rPr kumimoji="1" lang="en-US" altLang="zh-CN" sz="2400" dirty="0">
                <a:solidFill>
                  <a:srgbClr val="0000FF"/>
                </a:solidFill>
                <a:latin typeface="Times New Roman" panose="02020603050405020304" pitchFamily="18" charset="0"/>
              </a:rPr>
              <a:t>Finish</a:t>
            </a:r>
            <a:r>
              <a:rPr kumimoji="1" lang="zh-CN" altLang="en-US" sz="2400" dirty="0">
                <a:solidFill>
                  <a:srgbClr val="0000FF"/>
                </a:solidFill>
                <a:latin typeface="Times New Roman" panose="02020603050405020304" pitchFamily="18" charset="0"/>
              </a:rPr>
              <a:t>［</a:t>
            </a:r>
            <a:r>
              <a:rPr kumimoji="1" lang="en-US" altLang="zh-CN" sz="2400" dirty="0" err="1">
                <a:solidFill>
                  <a:srgbClr val="0000FF"/>
                </a:solidFill>
                <a:latin typeface="Times New Roman" panose="02020603050405020304" pitchFamily="18" charset="0"/>
              </a:rPr>
              <a:t>i</a:t>
            </a:r>
            <a:r>
              <a:rPr kumimoji="1" lang="zh-CN" altLang="en-US" sz="2400" dirty="0">
                <a:solidFill>
                  <a:srgbClr val="0000FF"/>
                </a:solidFill>
                <a:latin typeface="Times New Roman" panose="02020603050405020304" pitchFamily="18" charset="0"/>
              </a:rPr>
              <a:t>］</a:t>
            </a:r>
            <a:r>
              <a:rPr kumimoji="1" lang="en-US" altLang="zh-CN" sz="2400" dirty="0">
                <a:solidFill>
                  <a:srgbClr val="0000FF"/>
                </a:solidFill>
                <a:latin typeface="Times New Roman" panose="02020603050405020304" pitchFamily="18" charset="0"/>
              </a:rPr>
              <a:t>=true</a:t>
            </a:r>
            <a:r>
              <a:rPr kumimoji="1" lang="zh-CN" altLang="en-US" sz="2400" dirty="0">
                <a:solidFill>
                  <a:schemeClr val="tx1"/>
                </a:solidFill>
                <a:latin typeface="Arial" panose="020B0604020202020204" pitchFamily="34" charset="0"/>
              </a:rPr>
              <a:t>都满足， 则表示系统处于安全状态；否则，系统处于不安全状态</a:t>
            </a:r>
            <a:endParaRPr kumimoji="1" lang="zh-CN" altLang="en-US" sz="2400" dirty="0">
              <a:solidFill>
                <a:schemeClr val="tx1"/>
              </a:solidFill>
              <a:latin typeface="Arial" panose="020B0604020202020204" pitchFamily="34" charset="0"/>
            </a:endParaRPr>
          </a:p>
        </p:txBody>
      </p:sp>
      <p:sp>
        <p:nvSpPr>
          <p:cNvPr id="207875" name="Text Box 3"/>
          <p:cNvSpPr txBox="1">
            <a:spLocks noChangeArrowheads="1"/>
          </p:cNvSpPr>
          <p:nvPr/>
        </p:nvSpPr>
        <p:spPr bwMode="auto">
          <a:xfrm>
            <a:off x="2483768" y="4077072"/>
            <a:ext cx="3960440" cy="400110"/>
          </a:xfrm>
          <a:prstGeom prst="rect">
            <a:avLst/>
          </a:prstGeom>
          <a:noFill/>
          <a:ln w="9525" algn="ctr">
            <a:noFill/>
            <a:miter lim="800000"/>
          </a:ln>
        </p:spPr>
        <p:txBody>
          <a:bodyPr wrap="square">
            <a:spAutoFit/>
          </a:bodyPr>
          <a:lstStyle/>
          <a:p>
            <a:pPr algn="just" eaLnBrk="1" hangingPunct="1">
              <a:spcBef>
                <a:spcPct val="0"/>
              </a:spcBef>
              <a:spcAft>
                <a:spcPts val="600"/>
              </a:spcAft>
              <a:buClrTx/>
            </a:pPr>
            <a:r>
              <a:rPr kumimoji="1" lang="en-US" altLang="zh-CN" dirty="0">
                <a:solidFill>
                  <a:srgbClr val="0000FF"/>
                </a:solidFill>
                <a:latin typeface="Times New Roman" panose="02020603050405020304" pitchFamily="18" charset="0"/>
              </a:rPr>
              <a:t>Work</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j</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+Allocation</a:t>
            </a:r>
            <a:r>
              <a:rPr kumimoji="1" lang="zh-CN" altLang="en-US" dirty="0">
                <a:solidFill>
                  <a:srgbClr val="0000FF"/>
                </a:solidFill>
                <a:latin typeface="Times New Roman" panose="02020603050405020304" pitchFamily="18" charset="0"/>
              </a:rPr>
              <a:t>［</a:t>
            </a:r>
            <a:r>
              <a:rPr kumimoji="1" lang="en-US" altLang="zh-CN" dirty="0" err="1">
                <a:solidFill>
                  <a:srgbClr val="0000FF"/>
                </a:solidFill>
                <a:latin typeface="Times New Roman" panose="02020603050405020304" pitchFamily="18" charset="0"/>
              </a:rPr>
              <a:t>i,j</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a:t>
            </a:r>
            <a:endParaRPr lang="zh-CN" altLang="en-US" dirty="0">
              <a:solidFill>
                <a:schemeClr val="tx1"/>
              </a:solidFill>
              <a:latin typeface="Times New Roman" panose="02020603050405020304" pitchFamily="18" charset="0"/>
            </a:endParaRPr>
          </a:p>
        </p:txBody>
      </p:sp>
      <p:sp>
        <p:nvSpPr>
          <p:cNvPr id="207876" name="Text Box 4"/>
          <p:cNvSpPr txBox="1">
            <a:spLocks noChangeArrowheads="1"/>
          </p:cNvSpPr>
          <p:nvPr/>
        </p:nvSpPr>
        <p:spPr bwMode="auto">
          <a:xfrm>
            <a:off x="2627784" y="4509120"/>
            <a:ext cx="1584176" cy="400110"/>
          </a:xfrm>
          <a:prstGeom prst="rect">
            <a:avLst/>
          </a:prstGeom>
          <a:noFill/>
          <a:ln w="9525" algn="ctr">
            <a:noFill/>
            <a:miter lim="800000"/>
          </a:ln>
        </p:spPr>
        <p:txBody>
          <a:bodyPr wrap="square">
            <a:spAutoFit/>
          </a:bodyPr>
          <a:lstStyle/>
          <a:p>
            <a:pPr algn="just" eaLnBrk="1" hangingPunct="1">
              <a:spcBef>
                <a:spcPct val="0"/>
              </a:spcBef>
              <a:spcAft>
                <a:spcPts val="600"/>
              </a:spcAft>
              <a:buClrTx/>
            </a:pPr>
            <a:r>
              <a:rPr kumimoji="1" lang="en-US" altLang="zh-CN" dirty="0">
                <a:solidFill>
                  <a:srgbClr val="0000FF"/>
                </a:solidFill>
                <a:latin typeface="Times New Roman" panose="02020603050405020304" pitchFamily="18" charset="0"/>
              </a:rPr>
              <a:t>true;</a:t>
            </a:r>
            <a:endParaRPr kumimoji="1" lang="zh-CN" altLang="en-US" dirty="0">
              <a:solidFill>
                <a:srgbClr val="0000FF"/>
              </a:solidFill>
              <a:latin typeface="Times New Roman" panose="02020603050405020304" pitchFamily="18" charset="0"/>
            </a:endParaRPr>
          </a:p>
        </p:txBody>
      </p:sp>
      <p:sp>
        <p:nvSpPr>
          <p:cNvPr id="8" name="Text Box 3"/>
          <p:cNvSpPr txBox="1">
            <a:spLocks noChangeArrowheads="1"/>
          </p:cNvSpPr>
          <p:nvPr/>
        </p:nvSpPr>
        <p:spPr bwMode="auto">
          <a:xfrm>
            <a:off x="539553" y="1124745"/>
            <a:ext cx="3528392" cy="461665"/>
          </a:xfrm>
          <a:prstGeom prst="rect">
            <a:avLst/>
          </a:prstGeom>
          <a:noFill/>
          <a:ln w="9525">
            <a:noFill/>
            <a:miter lim="800000"/>
          </a:ln>
        </p:spPr>
        <p:txBody>
          <a:bodyPr wrap="square">
            <a:spAutoFit/>
          </a:bodyPr>
          <a:lstStyle/>
          <a:p>
            <a:pPr eaLnBrk="1" hangingPunct="1">
              <a:spcBef>
                <a:spcPct val="0"/>
              </a:spcBef>
              <a:buClrTx/>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安全性</a:t>
            </a:r>
            <a:r>
              <a:rPr kumimoji="1" lang="zh-CN" altLang="en-US" sz="2400" dirty="0">
                <a:solidFill>
                  <a:srgbClr val="7030A0"/>
                </a:solidFill>
                <a:latin typeface="Times New Roman" panose="02020603050405020304" pitchFamily="18" charset="0"/>
              </a:rPr>
              <a:t>算法描述</a:t>
            </a:r>
            <a:endParaRPr kumimoji="1" lang="zh-CN" altLang="en-US" sz="2400" dirty="0">
              <a:solidFill>
                <a:srgbClr val="7030A0"/>
              </a:solidFill>
              <a:latin typeface="Times New Roman" panose="02020603050405020304" pitchFamily="18" charset="0"/>
            </a:endParaRPr>
          </a:p>
        </p:txBody>
      </p:sp>
      <p:sp>
        <p:nvSpPr>
          <p:cNvPr id="9" name="Text Box 2"/>
          <p:cNvSpPr txBox="1">
            <a:spLocks noChangeArrowheads="1"/>
          </p:cNvSpPr>
          <p:nvPr/>
        </p:nvSpPr>
        <p:spPr bwMode="auto">
          <a:xfrm>
            <a:off x="395858" y="549275"/>
            <a:ext cx="3600078" cy="523220"/>
          </a:xfrm>
          <a:prstGeom prst="rect">
            <a:avLst/>
          </a:prstGeom>
          <a:noFill/>
          <a:ln w="9525">
            <a:noFill/>
            <a:miter lim="800000"/>
          </a:ln>
        </p:spPr>
        <p:txBody>
          <a:bodyPr wrap="square">
            <a:spAutoFit/>
          </a:bodyPr>
          <a:lstStyle/>
          <a:p>
            <a:pPr eaLnBrk="1" hangingPunct="1">
              <a:spcBef>
                <a:spcPct val="0"/>
              </a:spcBef>
              <a:buClrTx/>
            </a:pPr>
            <a:r>
              <a:rPr kumimoji="1" lang="en-US" altLang="zh-CN" sz="2800" dirty="0">
                <a:solidFill>
                  <a:srgbClr val="CC3300"/>
                </a:solidFill>
                <a:latin typeface="Times New Roman" panose="02020603050405020304" pitchFamily="18" charset="0"/>
              </a:rPr>
              <a:t>2</a:t>
            </a:r>
            <a:r>
              <a:rPr kumimoji="1" lang="zh-CN" altLang="en-US" sz="2800" dirty="0" smtClean="0">
                <a:solidFill>
                  <a:srgbClr val="CC3300"/>
                </a:solidFill>
                <a:latin typeface="Times New Roman" panose="02020603050405020304" pitchFamily="18" charset="0"/>
              </a:rPr>
              <a:t>、银行家算法</a:t>
            </a:r>
            <a:endParaRPr kumimoji="1" lang="zh-CN" altLang="en-US" sz="2800" dirty="0">
              <a:solidFill>
                <a:schemeClr val="tx1"/>
              </a:solidFill>
              <a:latin typeface="Times New Roman" panose="02020603050405020304" pitchFamily="18" charset="0"/>
            </a:endParaRPr>
          </a:p>
        </p:txBody>
      </p:sp>
      <p:sp>
        <p:nvSpPr>
          <p:cNvPr id="10" name="Rectangle 2"/>
          <p:cNvSpPr>
            <a:spLocks noChangeArrowheads="1"/>
          </p:cNvSpPr>
          <p:nvPr/>
        </p:nvSpPr>
        <p:spPr bwMode="auto">
          <a:xfrm>
            <a:off x="2843808" y="-27383"/>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3.7.3 </a:t>
            </a:r>
            <a:r>
              <a:rPr lang="zh-CN" altLang="en-US" sz="3200" dirty="0" smtClean="0">
                <a:solidFill>
                  <a:srgbClr val="0000FF"/>
                </a:solidFill>
                <a:latin typeface="+mn-ea"/>
                <a:ea typeface="+mn-ea"/>
              </a:rPr>
              <a:t>避免死锁</a:t>
            </a:r>
            <a:endParaRPr lang="zh-CN" altLang="en-US" sz="3200" dirty="0">
              <a:solidFill>
                <a:srgbClr val="0000FF"/>
              </a:solidFill>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animEffect transition="in" filter="box(in)">
                                      <p:cBhvr>
                                        <p:cTn id="7" dur="500"/>
                                        <p:tgtEl>
                                          <p:spTgt spid="207874">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7874">
                                            <p:txEl>
                                              <p:pRg st="1" end="1"/>
                                            </p:txEl>
                                          </p:spTgt>
                                        </p:tgtEl>
                                        <p:attrNameLst>
                                          <p:attrName>style.visibility</p:attrName>
                                        </p:attrNameLst>
                                      </p:cBhvr>
                                      <p:to>
                                        <p:strVal val="visible"/>
                                      </p:to>
                                    </p:set>
                                    <p:animEffect transition="in" filter="box(in)">
                                      <p:cBhvr>
                                        <p:cTn id="10" dur="500"/>
                                        <p:tgtEl>
                                          <p:spTgt spid="20787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07874">
                                            <p:txEl>
                                              <p:pRg st="2" end="2"/>
                                            </p:txEl>
                                          </p:spTgt>
                                        </p:tgtEl>
                                        <p:attrNameLst>
                                          <p:attrName>style.visibility</p:attrName>
                                        </p:attrNameLst>
                                      </p:cBhvr>
                                      <p:to>
                                        <p:strVal val="visible"/>
                                      </p:to>
                                    </p:set>
                                    <p:animEffect transition="in" filter="box(in)">
                                      <p:cBhvr>
                                        <p:cTn id="15" dur="500"/>
                                        <p:tgtEl>
                                          <p:spTgt spid="20787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07874">
                                            <p:txEl>
                                              <p:pRg st="3" end="3"/>
                                            </p:txEl>
                                          </p:spTgt>
                                        </p:tgtEl>
                                        <p:attrNameLst>
                                          <p:attrName>style.visibility</p:attrName>
                                        </p:attrNameLst>
                                      </p:cBhvr>
                                      <p:to>
                                        <p:strVal val="visible"/>
                                      </p:to>
                                    </p:set>
                                    <p:animEffect transition="in" filter="box(in)">
                                      <p:cBhvr>
                                        <p:cTn id="20" dur="500"/>
                                        <p:tgtEl>
                                          <p:spTgt spid="20787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07874">
                                            <p:txEl>
                                              <p:pRg st="4" end="4"/>
                                            </p:txEl>
                                          </p:spTgt>
                                        </p:tgtEl>
                                        <p:attrNameLst>
                                          <p:attrName>style.visibility</p:attrName>
                                        </p:attrNameLst>
                                      </p:cBhvr>
                                      <p:to>
                                        <p:strVal val="visible"/>
                                      </p:to>
                                    </p:set>
                                    <p:animEffect transition="in" filter="box(in)">
                                      <p:cBhvr>
                                        <p:cTn id="25" dur="500"/>
                                        <p:tgtEl>
                                          <p:spTgt spid="20787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207875">
                                            <p:txEl>
                                              <p:pRg st="0" end="0"/>
                                            </p:txEl>
                                          </p:spTgt>
                                        </p:tgtEl>
                                        <p:attrNameLst>
                                          <p:attrName>style.visibility</p:attrName>
                                        </p:attrNameLst>
                                      </p:cBhvr>
                                      <p:to>
                                        <p:strVal val="visible"/>
                                      </p:to>
                                    </p:set>
                                    <p:animEffect transition="in" filter="box(in)">
                                      <p:cBhvr>
                                        <p:cTn id="30" dur="500"/>
                                        <p:tgtEl>
                                          <p:spTgt spid="20787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207874">
                                            <p:txEl>
                                              <p:pRg st="5" end="5"/>
                                            </p:txEl>
                                          </p:spTgt>
                                        </p:tgtEl>
                                        <p:attrNameLst>
                                          <p:attrName>style.visibility</p:attrName>
                                        </p:attrNameLst>
                                      </p:cBhvr>
                                      <p:to>
                                        <p:strVal val="visible"/>
                                      </p:to>
                                    </p:set>
                                    <p:animEffect transition="in" filter="box(in)">
                                      <p:cBhvr>
                                        <p:cTn id="35" dur="500"/>
                                        <p:tgtEl>
                                          <p:spTgt spid="20787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207876">
                                            <p:txEl>
                                              <p:pRg st="0" end="0"/>
                                            </p:txEl>
                                          </p:spTgt>
                                        </p:tgtEl>
                                        <p:attrNameLst>
                                          <p:attrName>style.visibility</p:attrName>
                                        </p:attrNameLst>
                                      </p:cBhvr>
                                      <p:to>
                                        <p:strVal val="visible"/>
                                      </p:to>
                                    </p:set>
                                    <p:animEffect transition="in" filter="box(in)">
                                      <p:cBhvr>
                                        <p:cTn id="40" dur="500"/>
                                        <p:tgtEl>
                                          <p:spTgt spid="207876">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207874">
                                            <p:txEl>
                                              <p:pRg st="6" end="6"/>
                                            </p:txEl>
                                          </p:spTgt>
                                        </p:tgtEl>
                                        <p:attrNameLst>
                                          <p:attrName>style.visibility</p:attrName>
                                        </p:attrNameLst>
                                      </p:cBhvr>
                                      <p:to>
                                        <p:strVal val="visible"/>
                                      </p:to>
                                    </p:set>
                                    <p:animEffect transition="in" filter="box(in)">
                                      <p:cBhvr>
                                        <p:cTn id="45" dur="500"/>
                                        <p:tgtEl>
                                          <p:spTgt spid="20787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207874">
                                            <p:txEl>
                                              <p:pRg st="7" end="7"/>
                                            </p:txEl>
                                          </p:spTgt>
                                        </p:tgtEl>
                                        <p:attrNameLst>
                                          <p:attrName>style.visibility</p:attrName>
                                        </p:attrNameLst>
                                      </p:cBhvr>
                                      <p:to>
                                        <p:strVal val="visible"/>
                                      </p:to>
                                    </p:set>
                                    <p:animEffect transition="in" filter="box(in)">
                                      <p:cBhvr>
                                        <p:cTn id="50" dur="500"/>
                                        <p:tgtEl>
                                          <p:spTgt spid="2078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Text Box 3"/>
          <p:cNvSpPr txBox="1">
            <a:spLocks noChangeArrowheads="1"/>
          </p:cNvSpPr>
          <p:nvPr/>
        </p:nvSpPr>
        <p:spPr bwMode="auto">
          <a:xfrm>
            <a:off x="395536" y="1556793"/>
            <a:ext cx="8064896" cy="1311128"/>
          </a:xfrm>
          <a:prstGeom prst="rect">
            <a:avLst/>
          </a:prstGeom>
          <a:noFill/>
          <a:ln w="9525">
            <a:noFill/>
            <a:miter lim="800000"/>
          </a:ln>
        </p:spPr>
        <p:txBody>
          <a:bodyPr wrap="square">
            <a:spAutoFit/>
          </a:bodyPr>
          <a:lstStyle/>
          <a:p>
            <a:pPr algn="just" eaLnBrk="1" hangingPunct="1">
              <a:lnSpc>
                <a:spcPct val="120000"/>
              </a:lnSpc>
              <a:spcBef>
                <a:spcPct val="50000"/>
              </a:spcBef>
              <a:buClrTx/>
            </a:pPr>
            <a:r>
              <a:rPr kumimoji="1" lang="zh-CN" altLang="en-US" sz="2200" dirty="0">
                <a:solidFill>
                  <a:srgbClr val="C00000"/>
                </a:solidFill>
                <a:latin typeface="Times New Roman" panose="02020603050405020304" pitchFamily="18" charset="0"/>
              </a:rPr>
              <a:t>例</a:t>
            </a:r>
            <a:r>
              <a:rPr kumimoji="1" lang="en-US" altLang="zh-CN" sz="2200" dirty="0">
                <a:solidFill>
                  <a:srgbClr val="C00000"/>
                </a:solidFill>
                <a:latin typeface="Times New Roman" panose="02020603050405020304" pitchFamily="18" charset="0"/>
              </a:rPr>
              <a:t>1</a:t>
            </a:r>
            <a:r>
              <a:rPr kumimoji="1" lang="zh-CN" altLang="en-US" sz="2200" dirty="0">
                <a:solidFill>
                  <a:srgbClr val="C00000"/>
                </a:solidFill>
                <a:latin typeface="Times New Roman" panose="02020603050405020304" pitchFamily="18" charset="0"/>
              </a:rPr>
              <a:t>：</a:t>
            </a:r>
            <a:r>
              <a:rPr kumimoji="1" lang="en-US" altLang="zh-CN" sz="2200" dirty="0">
                <a:solidFill>
                  <a:srgbClr val="C00000"/>
                </a:solidFill>
                <a:latin typeface="Times New Roman" panose="02020603050405020304" pitchFamily="18" charset="0"/>
              </a:rPr>
              <a:t> </a:t>
            </a:r>
            <a:r>
              <a:rPr kumimoji="1" lang="zh-CN" altLang="en-US" sz="2200" dirty="0">
                <a:solidFill>
                  <a:schemeClr val="tx1"/>
                </a:solidFill>
                <a:latin typeface="Times New Roman" panose="02020603050405020304" pitchFamily="18" charset="0"/>
              </a:rPr>
              <a:t>假定系统中有五个进程｛</a:t>
            </a:r>
            <a:r>
              <a:rPr kumimoji="1" lang="en-US" altLang="zh-CN" sz="2200" dirty="0">
                <a:solidFill>
                  <a:schemeClr val="tx1"/>
                </a:solidFill>
                <a:latin typeface="Times New Roman" panose="02020603050405020304" pitchFamily="18" charset="0"/>
              </a:rPr>
              <a:t>P</a:t>
            </a:r>
            <a:r>
              <a:rPr kumimoji="1" lang="en-US" altLang="zh-CN" sz="2200" baseline="-25000" dirty="0">
                <a:solidFill>
                  <a:schemeClr val="tx1"/>
                </a:solidFill>
                <a:latin typeface="Times New Roman" panose="02020603050405020304" pitchFamily="18" charset="0"/>
              </a:rPr>
              <a:t>0</a:t>
            </a:r>
            <a:r>
              <a:rPr kumimoji="1" lang="en-US" altLang="zh-CN" sz="2200" dirty="0">
                <a:solidFill>
                  <a:schemeClr val="tx1"/>
                </a:solidFill>
                <a:latin typeface="Times New Roman" panose="02020603050405020304" pitchFamily="18" charset="0"/>
              </a:rPr>
              <a:t>, P</a:t>
            </a:r>
            <a:r>
              <a:rPr kumimoji="1" lang="en-US" altLang="zh-CN" sz="2200" baseline="-25000" dirty="0">
                <a:solidFill>
                  <a:schemeClr val="tx1"/>
                </a:solidFill>
                <a:latin typeface="Times New Roman" panose="02020603050405020304" pitchFamily="18" charset="0"/>
              </a:rPr>
              <a:t>1</a:t>
            </a:r>
            <a:r>
              <a:rPr kumimoji="1" lang="en-US" altLang="zh-CN" sz="2200" dirty="0">
                <a:solidFill>
                  <a:schemeClr val="tx1"/>
                </a:solidFill>
                <a:latin typeface="Times New Roman" panose="02020603050405020304" pitchFamily="18" charset="0"/>
              </a:rPr>
              <a:t>, P</a:t>
            </a:r>
            <a:r>
              <a:rPr kumimoji="1" lang="en-US" altLang="zh-CN" sz="2200" baseline="-25000" dirty="0">
                <a:solidFill>
                  <a:schemeClr val="tx1"/>
                </a:solidFill>
                <a:latin typeface="Times New Roman" panose="02020603050405020304" pitchFamily="18" charset="0"/>
              </a:rPr>
              <a:t>2</a:t>
            </a:r>
            <a:r>
              <a:rPr kumimoji="1" lang="en-US" altLang="zh-CN" sz="2200" dirty="0">
                <a:solidFill>
                  <a:schemeClr val="tx1"/>
                </a:solidFill>
                <a:latin typeface="Times New Roman" panose="02020603050405020304" pitchFamily="18" charset="0"/>
              </a:rPr>
              <a:t>, P</a:t>
            </a:r>
            <a:r>
              <a:rPr kumimoji="1" lang="en-US" altLang="zh-CN" sz="2200" baseline="-25000" dirty="0">
                <a:solidFill>
                  <a:schemeClr val="tx1"/>
                </a:solidFill>
                <a:latin typeface="Times New Roman" panose="02020603050405020304" pitchFamily="18" charset="0"/>
              </a:rPr>
              <a:t>3</a:t>
            </a:r>
            <a:r>
              <a:rPr kumimoji="1" lang="en-US" altLang="zh-CN" sz="2200" dirty="0">
                <a:solidFill>
                  <a:schemeClr val="tx1"/>
                </a:solidFill>
                <a:latin typeface="Times New Roman" panose="02020603050405020304" pitchFamily="18" charset="0"/>
              </a:rPr>
              <a:t>, P</a:t>
            </a:r>
            <a:r>
              <a:rPr kumimoji="1" lang="en-US" altLang="zh-CN" sz="2200" baseline="-25000" dirty="0">
                <a:solidFill>
                  <a:schemeClr val="tx1"/>
                </a:solidFill>
                <a:latin typeface="Times New Roman" panose="02020603050405020304" pitchFamily="18" charset="0"/>
              </a:rPr>
              <a:t>4</a:t>
            </a:r>
            <a:r>
              <a:rPr kumimoji="1" lang="zh-CN" altLang="en-US" sz="2200" dirty="0">
                <a:solidFill>
                  <a:schemeClr val="tx1"/>
                </a:solidFill>
                <a:latin typeface="Times New Roman" panose="02020603050405020304" pitchFamily="18" charset="0"/>
              </a:rPr>
              <a:t>｝和三类资源｛</a:t>
            </a:r>
            <a:r>
              <a:rPr kumimoji="1" lang="en-US" altLang="zh-CN" sz="2200" dirty="0">
                <a:solidFill>
                  <a:schemeClr val="tx1"/>
                </a:solidFill>
                <a:latin typeface="Times New Roman" panose="02020603050405020304" pitchFamily="18" charset="0"/>
              </a:rPr>
              <a:t>A, B, C</a:t>
            </a:r>
            <a:r>
              <a:rPr kumimoji="1" lang="zh-CN" altLang="en-US" sz="2200" dirty="0">
                <a:solidFill>
                  <a:schemeClr val="tx1"/>
                </a:solidFill>
                <a:latin typeface="Times New Roman" panose="02020603050405020304" pitchFamily="18" charset="0"/>
              </a:rPr>
              <a:t>｝，各种资源的数量分别为</a:t>
            </a:r>
            <a:r>
              <a:rPr kumimoji="1" lang="en-US" altLang="zh-CN" sz="2200" dirty="0">
                <a:solidFill>
                  <a:schemeClr val="tx1"/>
                </a:solidFill>
                <a:latin typeface="Times New Roman" panose="02020603050405020304" pitchFamily="18" charset="0"/>
              </a:rPr>
              <a:t>10</a:t>
            </a:r>
            <a:r>
              <a:rPr kumimoji="1" lang="zh-CN" altLang="en-US" sz="2200" dirty="0">
                <a:solidFill>
                  <a:schemeClr val="tx1"/>
                </a:solidFill>
                <a:latin typeface="Times New Roman" panose="02020603050405020304" pitchFamily="18" charset="0"/>
              </a:rPr>
              <a:t>、</a:t>
            </a:r>
            <a:r>
              <a:rPr kumimoji="1" lang="en-US" altLang="zh-CN" sz="2200" dirty="0">
                <a:solidFill>
                  <a:schemeClr val="tx1"/>
                </a:solidFill>
                <a:latin typeface="Times New Roman" panose="02020603050405020304" pitchFamily="18" charset="0"/>
              </a:rPr>
              <a:t>5</a:t>
            </a:r>
            <a:r>
              <a:rPr kumimoji="1" lang="zh-CN" altLang="en-US" sz="2200" dirty="0">
                <a:solidFill>
                  <a:schemeClr val="tx1"/>
                </a:solidFill>
                <a:latin typeface="Times New Roman" panose="02020603050405020304" pitchFamily="18" charset="0"/>
              </a:rPr>
              <a:t>、</a:t>
            </a:r>
            <a:r>
              <a:rPr kumimoji="1" lang="en-US" altLang="zh-CN" sz="2200" dirty="0">
                <a:solidFill>
                  <a:schemeClr val="tx1"/>
                </a:solidFill>
                <a:latin typeface="Times New Roman" panose="02020603050405020304" pitchFamily="18" charset="0"/>
              </a:rPr>
              <a:t>7</a:t>
            </a:r>
            <a:r>
              <a:rPr kumimoji="1" lang="zh-CN" altLang="en-US" sz="2200" dirty="0">
                <a:solidFill>
                  <a:schemeClr val="tx1"/>
                </a:solidFill>
                <a:latin typeface="Times New Roman" panose="02020603050405020304" pitchFamily="18" charset="0"/>
              </a:rPr>
              <a:t>，在</a:t>
            </a:r>
            <a:r>
              <a:rPr kumimoji="1" lang="en-US" altLang="zh-CN" sz="2200" i="1" dirty="0">
                <a:solidFill>
                  <a:schemeClr val="tx1"/>
                </a:solidFill>
                <a:latin typeface="Times New Roman" panose="02020603050405020304" pitchFamily="18" charset="0"/>
              </a:rPr>
              <a:t>T</a:t>
            </a:r>
            <a:r>
              <a:rPr kumimoji="1" lang="en-US" altLang="zh-CN" sz="2200" baseline="-25000" dirty="0">
                <a:solidFill>
                  <a:schemeClr val="tx1"/>
                </a:solidFill>
                <a:latin typeface="Times New Roman" panose="02020603050405020304" pitchFamily="18" charset="0"/>
              </a:rPr>
              <a:t>0</a:t>
            </a:r>
            <a:r>
              <a:rPr kumimoji="1" lang="zh-CN" altLang="en-US" sz="2200" dirty="0">
                <a:solidFill>
                  <a:schemeClr val="tx1"/>
                </a:solidFill>
                <a:latin typeface="Times New Roman" panose="02020603050405020304" pitchFamily="18" charset="0"/>
              </a:rPr>
              <a:t>时刻的资源分配情况如图所示。</a:t>
            </a:r>
            <a:r>
              <a:rPr kumimoji="1" lang="zh-CN" altLang="en-US" sz="2200" b="0" dirty="0">
                <a:solidFill>
                  <a:schemeClr val="tx1"/>
                </a:solidFill>
                <a:latin typeface="Times New Roman" panose="02020603050405020304" pitchFamily="18" charset="0"/>
              </a:rPr>
              <a:t> </a:t>
            </a:r>
            <a:endParaRPr kumimoji="1" lang="zh-CN" altLang="en-US" sz="2200" b="0" dirty="0">
              <a:solidFill>
                <a:schemeClr val="tx1"/>
              </a:solidFill>
              <a:latin typeface="Times New Roman" panose="02020603050405020304" pitchFamily="18" charset="0"/>
            </a:endParaRPr>
          </a:p>
        </p:txBody>
      </p:sp>
      <p:sp>
        <p:nvSpPr>
          <p:cNvPr id="315396" name="Text Box 4"/>
          <p:cNvSpPr txBox="1">
            <a:spLocks noChangeArrowheads="1"/>
          </p:cNvSpPr>
          <p:nvPr/>
        </p:nvSpPr>
        <p:spPr bwMode="auto">
          <a:xfrm>
            <a:off x="611560" y="5805264"/>
            <a:ext cx="6120680" cy="837152"/>
          </a:xfrm>
          <a:prstGeom prst="rect">
            <a:avLst/>
          </a:prstGeom>
          <a:noFill/>
          <a:ln w="9525">
            <a:noFill/>
            <a:miter lim="800000"/>
          </a:ln>
        </p:spPr>
        <p:txBody>
          <a:bodyPr wrap="square">
            <a:spAutoFit/>
          </a:bodyPr>
          <a:lstStyle/>
          <a:p>
            <a:pPr eaLnBrk="1" hangingPunct="1">
              <a:lnSpc>
                <a:spcPct val="110000"/>
              </a:lnSpc>
              <a:spcBef>
                <a:spcPct val="0"/>
              </a:spcBef>
              <a:buClrTx/>
            </a:pPr>
            <a:r>
              <a:rPr kumimoji="1" lang="zh-CN" altLang="en-US" sz="2200" dirty="0">
                <a:solidFill>
                  <a:schemeClr val="tx1"/>
                </a:solidFill>
              </a:rPr>
              <a:t>（</a:t>
            </a:r>
            <a:r>
              <a:rPr kumimoji="1" lang="en-US" altLang="zh-CN" sz="2200" dirty="0">
                <a:solidFill>
                  <a:schemeClr val="tx1"/>
                </a:solidFill>
              </a:rPr>
              <a:t>1</a:t>
            </a:r>
            <a:r>
              <a:rPr kumimoji="1" lang="zh-CN" altLang="en-US" sz="2200" dirty="0">
                <a:solidFill>
                  <a:schemeClr val="tx1"/>
                </a:solidFill>
              </a:rPr>
              <a:t>）</a:t>
            </a:r>
            <a:r>
              <a:rPr kumimoji="1" lang="en-US" altLang="zh-CN" sz="2200" i="1" dirty="0">
                <a:solidFill>
                  <a:schemeClr val="tx1"/>
                </a:solidFill>
              </a:rPr>
              <a:t>T</a:t>
            </a:r>
            <a:r>
              <a:rPr kumimoji="1" lang="en-US" altLang="zh-CN" sz="2200" baseline="-25000" dirty="0">
                <a:solidFill>
                  <a:schemeClr val="tx1"/>
                </a:solidFill>
              </a:rPr>
              <a:t>0</a:t>
            </a:r>
            <a:r>
              <a:rPr kumimoji="1" lang="zh-CN" altLang="en-US" sz="2200" dirty="0">
                <a:solidFill>
                  <a:schemeClr val="tx1"/>
                </a:solidFill>
              </a:rPr>
              <a:t>时刻的安全性；</a:t>
            </a:r>
            <a:endParaRPr kumimoji="1" lang="zh-CN" altLang="en-US" sz="2200" dirty="0">
              <a:solidFill>
                <a:schemeClr val="tx1"/>
              </a:solidFill>
            </a:endParaRPr>
          </a:p>
          <a:p>
            <a:pPr eaLnBrk="1" hangingPunct="1">
              <a:lnSpc>
                <a:spcPct val="110000"/>
              </a:lnSpc>
              <a:spcBef>
                <a:spcPct val="0"/>
              </a:spcBef>
              <a:buClrTx/>
            </a:pPr>
            <a:r>
              <a:rPr kumimoji="1" lang="zh-CN" altLang="en-US" sz="2200" dirty="0">
                <a:solidFill>
                  <a:schemeClr val="tx1"/>
                </a:solidFill>
              </a:rPr>
              <a:t>（</a:t>
            </a:r>
            <a:r>
              <a:rPr kumimoji="1" lang="en-US" altLang="zh-CN" sz="2200" dirty="0">
                <a:solidFill>
                  <a:schemeClr val="tx1"/>
                </a:solidFill>
              </a:rPr>
              <a:t>2</a:t>
            </a:r>
            <a:r>
              <a:rPr kumimoji="1" lang="zh-CN" altLang="en-US" sz="2200" dirty="0">
                <a:solidFill>
                  <a:schemeClr val="tx1"/>
                </a:solidFill>
              </a:rPr>
              <a:t>）</a:t>
            </a:r>
            <a:r>
              <a:rPr kumimoji="1" lang="en-US" altLang="zh-CN" sz="2200" dirty="0">
                <a:solidFill>
                  <a:schemeClr val="tx1"/>
                </a:solidFill>
              </a:rPr>
              <a:t>P1</a:t>
            </a:r>
            <a:r>
              <a:rPr kumimoji="1" lang="zh-CN" altLang="en-US" sz="2200" dirty="0">
                <a:solidFill>
                  <a:schemeClr val="tx1"/>
                </a:solidFill>
              </a:rPr>
              <a:t>请求资源：</a:t>
            </a:r>
            <a:r>
              <a:rPr kumimoji="1" lang="en-US" altLang="zh-CN" sz="2200" dirty="0">
                <a:solidFill>
                  <a:schemeClr val="tx1"/>
                </a:solidFill>
              </a:rPr>
              <a:t>Request1</a:t>
            </a:r>
            <a:r>
              <a:rPr kumimoji="1" lang="zh-CN" altLang="en-US" sz="2200" dirty="0">
                <a:solidFill>
                  <a:schemeClr val="tx1"/>
                </a:solidFill>
              </a:rPr>
              <a:t>（</a:t>
            </a:r>
            <a:r>
              <a:rPr kumimoji="1" lang="en-US" altLang="zh-CN" sz="2200" dirty="0">
                <a:solidFill>
                  <a:schemeClr val="tx1"/>
                </a:solidFill>
              </a:rPr>
              <a:t>1</a:t>
            </a:r>
            <a:r>
              <a:rPr kumimoji="1" lang="zh-CN" altLang="en-US" sz="2200" dirty="0">
                <a:solidFill>
                  <a:schemeClr val="tx1"/>
                </a:solidFill>
              </a:rPr>
              <a:t>，</a:t>
            </a:r>
            <a:r>
              <a:rPr kumimoji="1" lang="en-US" altLang="zh-CN" sz="2200" dirty="0">
                <a:solidFill>
                  <a:schemeClr val="tx1"/>
                </a:solidFill>
              </a:rPr>
              <a:t>0</a:t>
            </a:r>
            <a:r>
              <a:rPr kumimoji="1" lang="zh-CN" altLang="en-US" sz="2200" dirty="0">
                <a:solidFill>
                  <a:schemeClr val="tx1"/>
                </a:solidFill>
              </a:rPr>
              <a:t>，</a:t>
            </a:r>
            <a:r>
              <a:rPr kumimoji="1" lang="en-US" altLang="zh-CN" sz="2200" dirty="0">
                <a:solidFill>
                  <a:schemeClr val="tx1"/>
                </a:solidFill>
              </a:rPr>
              <a:t>2</a:t>
            </a:r>
            <a:r>
              <a:rPr kumimoji="1" lang="zh-CN" altLang="en-US" sz="2200" dirty="0">
                <a:solidFill>
                  <a:schemeClr val="tx1"/>
                </a:solidFill>
              </a:rPr>
              <a:t>）；</a:t>
            </a:r>
            <a:endParaRPr kumimoji="1" lang="zh-CN" altLang="en-US" sz="2200" b="0" dirty="0">
              <a:solidFill>
                <a:schemeClr val="tx1"/>
              </a:solidFill>
              <a:latin typeface="Times New Roman" panose="02020603050405020304" pitchFamily="18" charset="0"/>
            </a:endParaRPr>
          </a:p>
        </p:txBody>
      </p:sp>
      <p:grpSp>
        <p:nvGrpSpPr>
          <p:cNvPr id="2" name="Group 5"/>
          <p:cNvGrpSpPr/>
          <p:nvPr/>
        </p:nvGrpSpPr>
        <p:grpSpPr bwMode="auto">
          <a:xfrm>
            <a:off x="971550" y="2925962"/>
            <a:ext cx="6985000" cy="2787650"/>
            <a:chOff x="612" y="1493"/>
            <a:chExt cx="4400" cy="1756"/>
          </a:xfrm>
        </p:grpSpPr>
        <p:grpSp>
          <p:nvGrpSpPr>
            <p:cNvPr id="3" name="Group 6"/>
            <p:cNvGrpSpPr/>
            <p:nvPr/>
          </p:nvGrpSpPr>
          <p:grpSpPr bwMode="auto">
            <a:xfrm>
              <a:off x="696" y="1493"/>
              <a:ext cx="4316" cy="1756"/>
              <a:chOff x="696" y="1493"/>
              <a:chExt cx="4316" cy="1756"/>
            </a:xfrm>
          </p:grpSpPr>
          <p:sp>
            <p:nvSpPr>
              <p:cNvPr id="48144" name="Rectangle 7"/>
              <p:cNvSpPr>
                <a:spLocks noChangeArrowheads="1"/>
              </p:cNvSpPr>
              <p:nvPr/>
            </p:nvSpPr>
            <p:spPr bwMode="auto">
              <a:xfrm>
                <a:off x="3777" y="2010"/>
                <a:ext cx="1235" cy="1239"/>
              </a:xfrm>
              <a:prstGeom prst="rect">
                <a:avLst/>
              </a:prstGeom>
              <a:noFill/>
              <a:ln w="19050" algn="ctr">
                <a:noFill/>
                <a:miter lim="800000"/>
              </a:ln>
            </p:spPr>
            <p:txBody>
              <a:bodyPr/>
              <a:lstStyle/>
              <a:p>
                <a:pPr algn="ctr">
                  <a:buClrTx/>
                </a:pPr>
                <a:endParaRPr lang="zh-CN" altLang="en-US" b="0">
                  <a:solidFill>
                    <a:schemeClr val="tx1"/>
                  </a:solidFill>
                  <a:latin typeface="Arial" panose="020B0604020202020204" pitchFamily="34" charset="0"/>
                </a:endParaRPr>
              </a:p>
            </p:txBody>
          </p:sp>
          <p:sp>
            <p:nvSpPr>
              <p:cNvPr id="48145" name="Rectangle 8"/>
              <p:cNvSpPr>
                <a:spLocks noChangeArrowheads="1"/>
              </p:cNvSpPr>
              <p:nvPr/>
            </p:nvSpPr>
            <p:spPr bwMode="auto">
              <a:xfrm>
                <a:off x="3051" y="2010"/>
                <a:ext cx="726" cy="1239"/>
              </a:xfrm>
              <a:prstGeom prst="rect">
                <a:avLst/>
              </a:prstGeom>
              <a:noFill/>
              <a:ln w="19050" algn="ctr">
                <a:noFill/>
                <a:miter lim="800000"/>
              </a:ln>
            </p:spPr>
            <p:txBody>
              <a:bodyPr/>
              <a:lstStyle/>
              <a:p>
                <a:pPr algn="ctr">
                  <a:buClrTx/>
                </a:pPr>
                <a:endParaRPr lang="zh-CN" altLang="en-US" b="0">
                  <a:solidFill>
                    <a:schemeClr val="tx1"/>
                  </a:solidFill>
                  <a:latin typeface="Arial" panose="020B0604020202020204" pitchFamily="34" charset="0"/>
                </a:endParaRPr>
              </a:p>
            </p:txBody>
          </p:sp>
          <p:sp>
            <p:nvSpPr>
              <p:cNvPr id="48146" name="Rectangle 9"/>
              <p:cNvSpPr>
                <a:spLocks noChangeArrowheads="1"/>
              </p:cNvSpPr>
              <p:nvPr/>
            </p:nvSpPr>
            <p:spPr bwMode="auto">
              <a:xfrm>
                <a:off x="2199" y="2010"/>
                <a:ext cx="852" cy="1239"/>
              </a:xfrm>
              <a:prstGeom prst="rect">
                <a:avLst/>
              </a:prstGeom>
              <a:noFill/>
              <a:ln w="19050" algn="ctr">
                <a:noFill/>
                <a:miter lim="800000"/>
              </a:ln>
            </p:spPr>
            <p:txBody>
              <a:bodyPr/>
              <a:lstStyle/>
              <a:p>
                <a:pPr algn="ctr">
                  <a:buClrTx/>
                </a:pPr>
                <a:endParaRPr lang="en-US" altLang="zh-CN" b="0">
                  <a:solidFill>
                    <a:schemeClr val="tx1"/>
                  </a:solidFill>
                  <a:latin typeface="Arial" panose="020B0604020202020204" pitchFamily="34" charset="0"/>
                </a:endParaRPr>
              </a:p>
            </p:txBody>
          </p:sp>
          <p:sp>
            <p:nvSpPr>
              <p:cNvPr id="48147" name="Rectangle 10"/>
              <p:cNvSpPr>
                <a:spLocks noChangeArrowheads="1"/>
              </p:cNvSpPr>
              <p:nvPr/>
            </p:nvSpPr>
            <p:spPr bwMode="auto">
              <a:xfrm>
                <a:off x="1338" y="2010"/>
                <a:ext cx="861" cy="1239"/>
              </a:xfrm>
              <a:prstGeom prst="rect">
                <a:avLst/>
              </a:prstGeom>
              <a:noFill/>
              <a:ln w="19050" algn="ctr">
                <a:noFill/>
                <a:miter lim="800000"/>
              </a:ln>
            </p:spPr>
            <p:txBody>
              <a:bodyPr/>
              <a:lstStyle/>
              <a:p>
                <a:pPr algn="ctr">
                  <a:buClrTx/>
                </a:pPr>
                <a:endParaRPr lang="en-US" altLang="zh-CN" b="0">
                  <a:solidFill>
                    <a:schemeClr val="tx1"/>
                  </a:solidFill>
                  <a:latin typeface="Arial" panose="020B0604020202020204" pitchFamily="34" charset="0"/>
                </a:endParaRPr>
              </a:p>
            </p:txBody>
          </p:sp>
          <p:sp>
            <p:nvSpPr>
              <p:cNvPr id="48148" name="Rectangle 11"/>
              <p:cNvSpPr>
                <a:spLocks noChangeArrowheads="1"/>
              </p:cNvSpPr>
              <p:nvPr/>
            </p:nvSpPr>
            <p:spPr bwMode="auto">
              <a:xfrm>
                <a:off x="696" y="2010"/>
                <a:ext cx="642" cy="1239"/>
              </a:xfrm>
              <a:prstGeom prst="rect">
                <a:avLst/>
              </a:prstGeom>
              <a:noFill/>
              <a:ln w="19050" algn="ctr">
                <a:noFill/>
                <a:miter lim="800000"/>
              </a:ln>
            </p:spPr>
            <p:txBody>
              <a:bodyPr/>
              <a:lstStyle/>
              <a:p>
                <a:pPr algn="ctr">
                  <a:buClrTx/>
                </a:pPr>
                <a:endParaRPr lang="en-GB" altLang="zh-CN" b="0" baseline="-25000">
                  <a:solidFill>
                    <a:schemeClr val="tx1"/>
                  </a:solidFill>
                  <a:latin typeface="Arial" panose="020B0604020202020204" pitchFamily="34" charset="0"/>
                </a:endParaRPr>
              </a:p>
              <a:p>
                <a:pPr algn="ctr">
                  <a:buClrTx/>
                </a:pPr>
                <a:endParaRPr lang="en-GB" altLang="zh-CN" b="0" baseline="-25000">
                  <a:solidFill>
                    <a:schemeClr val="tx1"/>
                  </a:solidFill>
                  <a:latin typeface="Arial" panose="020B0604020202020204" pitchFamily="34" charset="0"/>
                </a:endParaRPr>
              </a:p>
              <a:p>
                <a:pPr algn="ctr">
                  <a:buClrTx/>
                </a:pPr>
                <a:endParaRPr lang="en-GB" altLang="zh-CN" b="0" baseline="-25000">
                  <a:solidFill>
                    <a:schemeClr val="tx1"/>
                  </a:solidFill>
                  <a:latin typeface="Arial" panose="020B0604020202020204" pitchFamily="34" charset="0"/>
                </a:endParaRPr>
              </a:p>
              <a:p>
                <a:pPr algn="ctr">
                  <a:buClrTx/>
                </a:pPr>
                <a:endParaRPr lang="en-GB" altLang="zh-CN" b="0" baseline="-25000">
                  <a:solidFill>
                    <a:schemeClr val="tx1"/>
                  </a:solidFill>
                  <a:latin typeface="Arial" panose="020B0604020202020204" pitchFamily="34" charset="0"/>
                </a:endParaRPr>
              </a:p>
              <a:p>
                <a:pPr algn="ctr">
                  <a:buClrTx/>
                </a:pPr>
                <a:endParaRPr lang="en-GB" altLang="zh-CN" b="0" baseline="-25000">
                  <a:solidFill>
                    <a:schemeClr val="tx1"/>
                  </a:solidFill>
                  <a:latin typeface="Arial" panose="020B0604020202020204" pitchFamily="34" charset="0"/>
                </a:endParaRPr>
              </a:p>
              <a:p>
                <a:pPr algn="ctr">
                  <a:buClrTx/>
                </a:pPr>
                <a:endParaRPr lang="en-GB" altLang="zh-CN" b="0" baseline="-25000">
                  <a:solidFill>
                    <a:schemeClr val="tx1"/>
                  </a:solidFill>
                  <a:latin typeface="Arial" panose="020B0604020202020204" pitchFamily="34" charset="0"/>
                </a:endParaRPr>
              </a:p>
              <a:p>
                <a:pPr algn="ctr">
                  <a:buClrTx/>
                </a:pPr>
                <a:endParaRPr lang="en-US" altLang="zh-CN" b="0" baseline="-25000">
                  <a:solidFill>
                    <a:schemeClr val="tx1"/>
                  </a:solidFill>
                  <a:latin typeface="Arial" panose="020B0604020202020204" pitchFamily="34" charset="0"/>
                </a:endParaRPr>
              </a:p>
            </p:txBody>
          </p:sp>
          <p:sp>
            <p:nvSpPr>
              <p:cNvPr id="48149" name="Rectangle 12"/>
              <p:cNvSpPr>
                <a:spLocks noChangeArrowheads="1"/>
              </p:cNvSpPr>
              <p:nvPr/>
            </p:nvSpPr>
            <p:spPr bwMode="auto">
              <a:xfrm>
                <a:off x="3777" y="1742"/>
                <a:ext cx="1235" cy="268"/>
              </a:xfrm>
              <a:prstGeom prst="rect">
                <a:avLst/>
              </a:prstGeom>
              <a:noFill/>
              <a:ln w="19050" algn="ctr">
                <a:noFill/>
                <a:miter lim="800000"/>
              </a:ln>
            </p:spPr>
            <p:txBody>
              <a:bodyPr/>
              <a:lstStyle/>
              <a:p>
                <a:pPr algn="ctr">
                  <a:buClrTx/>
                </a:pPr>
                <a:r>
                  <a:rPr lang="en-GB" altLang="zh-CN" b="0">
                    <a:solidFill>
                      <a:schemeClr val="tx1"/>
                    </a:solidFill>
                    <a:latin typeface="Arial" panose="020B0604020202020204" pitchFamily="34" charset="0"/>
                  </a:rPr>
                  <a:t>A  B  C</a:t>
                </a:r>
                <a:endParaRPr lang="zh-CN" altLang="en-US" b="0">
                  <a:solidFill>
                    <a:schemeClr val="tx1"/>
                  </a:solidFill>
                  <a:latin typeface="Arial" panose="020B0604020202020204" pitchFamily="34" charset="0"/>
                </a:endParaRPr>
              </a:p>
            </p:txBody>
          </p:sp>
          <p:sp>
            <p:nvSpPr>
              <p:cNvPr id="48150" name="Rectangle 13"/>
              <p:cNvSpPr>
                <a:spLocks noChangeArrowheads="1"/>
              </p:cNvSpPr>
              <p:nvPr/>
            </p:nvSpPr>
            <p:spPr bwMode="auto">
              <a:xfrm>
                <a:off x="3051" y="1742"/>
                <a:ext cx="726" cy="268"/>
              </a:xfrm>
              <a:prstGeom prst="rect">
                <a:avLst/>
              </a:prstGeom>
              <a:noFill/>
              <a:ln w="19050" algn="ctr">
                <a:noFill/>
                <a:miter lim="800000"/>
              </a:ln>
            </p:spPr>
            <p:txBody>
              <a:bodyPr/>
              <a:lstStyle/>
              <a:p>
                <a:pPr algn="ctr">
                  <a:buClrTx/>
                </a:pPr>
                <a:r>
                  <a:rPr lang="en-GB" altLang="zh-CN" b="0">
                    <a:solidFill>
                      <a:schemeClr val="tx1"/>
                    </a:solidFill>
                    <a:latin typeface="Arial" panose="020B0604020202020204" pitchFamily="34" charset="0"/>
                  </a:rPr>
                  <a:t>A  B  C</a:t>
                </a:r>
                <a:endParaRPr lang="zh-CN" altLang="en-US" b="0">
                  <a:solidFill>
                    <a:schemeClr val="tx1"/>
                  </a:solidFill>
                  <a:latin typeface="Arial" panose="020B0604020202020204" pitchFamily="34" charset="0"/>
                </a:endParaRPr>
              </a:p>
            </p:txBody>
          </p:sp>
          <p:sp>
            <p:nvSpPr>
              <p:cNvPr id="48151" name="Rectangle 14"/>
              <p:cNvSpPr>
                <a:spLocks noChangeArrowheads="1"/>
              </p:cNvSpPr>
              <p:nvPr/>
            </p:nvSpPr>
            <p:spPr bwMode="auto">
              <a:xfrm>
                <a:off x="2199" y="1742"/>
                <a:ext cx="852" cy="268"/>
              </a:xfrm>
              <a:prstGeom prst="rect">
                <a:avLst/>
              </a:prstGeom>
              <a:noFill/>
              <a:ln w="19050" algn="ctr">
                <a:noFill/>
                <a:miter lim="800000"/>
              </a:ln>
            </p:spPr>
            <p:txBody>
              <a:bodyPr/>
              <a:lstStyle/>
              <a:p>
                <a:pPr algn="ctr">
                  <a:buClrTx/>
                </a:pPr>
                <a:r>
                  <a:rPr lang="en-GB" altLang="zh-CN" b="0">
                    <a:solidFill>
                      <a:schemeClr val="tx1"/>
                    </a:solidFill>
                    <a:latin typeface="Arial" panose="020B0604020202020204" pitchFamily="34" charset="0"/>
                  </a:rPr>
                  <a:t>A  B  C</a:t>
                </a:r>
                <a:endParaRPr lang="en-US" altLang="zh-CN" b="0">
                  <a:solidFill>
                    <a:schemeClr val="tx1"/>
                  </a:solidFill>
                  <a:latin typeface="Arial" panose="020B0604020202020204" pitchFamily="34" charset="0"/>
                </a:endParaRPr>
              </a:p>
            </p:txBody>
          </p:sp>
          <p:sp>
            <p:nvSpPr>
              <p:cNvPr id="48152" name="Rectangle 15"/>
              <p:cNvSpPr>
                <a:spLocks noChangeArrowheads="1"/>
              </p:cNvSpPr>
              <p:nvPr/>
            </p:nvSpPr>
            <p:spPr bwMode="auto">
              <a:xfrm>
                <a:off x="1338" y="1742"/>
                <a:ext cx="861" cy="268"/>
              </a:xfrm>
              <a:prstGeom prst="rect">
                <a:avLst/>
              </a:prstGeom>
              <a:noFill/>
              <a:ln w="19050" algn="ctr">
                <a:noFill/>
                <a:miter lim="800000"/>
              </a:ln>
            </p:spPr>
            <p:txBody>
              <a:bodyPr/>
              <a:lstStyle/>
              <a:p>
                <a:pPr algn="ctr">
                  <a:buClrTx/>
                </a:pPr>
                <a:r>
                  <a:rPr lang="en-GB" altLang="zh-CN" b="0">
                    <a:solidFill>
                      <a:schemeClr val="tx1"/>
                    </a:solidFill>
                    <a:latin typeface="Arial" panose="020B0604020202020204" pitchFamily="34" charset="0"/>
                  </a:rPr>
                  <a:t>A  B  C</a:t>
                </a:r>
                <a:endParaRPr lang="en-US" altLang="zh-CN" b="0">
                  <a:solidFill>
                    <a:schemeClr val="tx1"/>
                  </a:solidFill>
                  <a:latin typeface="Arial" panose="020B0604020202020204" pitchFamily="34" charset="0"/>
                </a:endParaRPr>
              </a:p>
            </p:txBody>
          </p:sp>
          <p:sp>
            <p:nvSpPr>
              <p:cNvPr id="48153" name="Rectangle 16"/>
              <p:cNvSpPr>
                <a:spLocks noChangeArrowheads="1"/>
              </p:cNvSpPr>
              <p:nvPr/>
            </p:nvSpPr>
            <p:spPr bwMode="auto">
              <a:xfrm>
                <a:off x="3777" y="1493"/>
                <a:ext cx="1235" cy="249"/>
              </a:xfrm>
              <a:prstGeom prst="rect">
                <a:avLst/>
              </a:prstGeom>
              <a:noFill/>
              <a:ln w="19050" algn="ctr">
                <a:noFill/>
                <a:miter lim="800000"/>
              </a:ln>
            </p:spPr>
            <p:txBody>
              <a:bodyPr/>
              <a:lstStyle/>
              <a:p>
                <a:pPr algn="ctr">
                  <a:buClrTx/>
                </a:pPr>
                <a:r>
                  <a:rPr lang="en-GB" altLang="zh-CN" b="0">
                    <a:solidFill>
                      <a:schemeClr val="tx1"/>
                    </a:solidFill>
                    <a:latin typeface="Arial" panose="020B0604020202020204" pitchFamily="34" charset="0"/>
                  </a:rPr>
                  <a:t>Available</a:t>
                </a:r>
                <a:endParaRPr lang="en-US" altLang="zh-CN" b="0">
                  <a:solidFill>
                    <a:schemeClr val="tx1"/>
                  </a:solidFill>
                  <a:latin typeface="Arial" panose="020B0604020202020204" pitchFamily="34" charset="0"/>
                </a:endParaRPr>
              </a:p>
            </p:txBody>
          </p:sp>
          <p:sp>
            <p:nvSpPr>
              <p:cNvPr id="48154" name="Rectangle 17"/>
              <p:cNvSpPr>
                <a:spLocks noChangeArrowheads="1"/>
              </p:cNvSpPr>
              <p:nvPr/>
            </p:nvSpPr>
            <p:spPr bwMode="auto">
              <a:xfrm>
                <a:off x="3051" y="1493"/>
                <a:ext cx="726" cy="249"/>
              </a:xfrm>
              <a:prstGeom prst="rect">
                <a:avLst/>
              </a:prstGeom>
              <a:noFill/>
              <a:ln w="19050" algn="ctr">
                <a:noFill/>
                <a:miter lim="800000"/>
              </a:ln>
            </p:spPr>
            <p:txBody>
              <a:bodyPr/>
              <a:lstStyle/>
              <a:p>
                <a:pPr algn="ctr">
                  <a:buClrTx/>
                </a:pPr>
                <a:r>
                  <a:rPr lang="en-GB" altLang="zh-CN" b="0">
                    <a:solidFill>
                      <a:schemeClr val="tx1"/>
                    </a:solidFill>
                    <a:latin typeface="Arial" panose="020B0604020202020204" pitchFamily="34" charset="0"/>
                  </a:rPr>
                  <a:t>Need</a:t>
                </a:r>
                <a:endParaRPr lang="en-US" altLang="zh-CN" b="0">
                  <a:solidFill>
                    <a:schemeClr val="tx1"/>
                  </a:solidFill>
                  <a:latin typeface="Arial" panose="020B0604020202020204" pitchFamily="34" charset="0"/>
                </a:endParaRPr>
              </a:p>
            </p:txBody>
          </p:sp>
          <p:sp>
            <p:nvSpPr>
              <p:cNvPr id="48155" name="Rectangle 18"/>
              <p:cNvSpPr>
                <a:spLocks noChangeArrowheads="1"/>
              </p:cNvSpPr>
              <p:nvPr/>
            </p:nvSpPr>
            <p:spPr bwMode="auto">
              <a:xfrm>
                <a:off x="2199" y="1493"/>
                <a:ext cx="852" cy="249"/>
              </a:xfrm>
              <a:prstGeom prst="rect">
                <a:avLst/>
              </a:prstGeom>
              <a:noFill/>
              <a:ln w="19050" algn="ctr">
                <a:noFill/>
                <a:miter lim="800000"/>
              </a:ln>
            </p:spPr>
            <p:txBody>
              <a:bodyPr/>
              <a:lstStyle/>
              <a:p>
                <a:pPr algn="ctr">
                  <a:buClrTx/>
                </a:pPr>
                <a:r>
                  <a:rPr lang="en-GB" altLang="zh-CN" b="0">
                    <a:solidFill>
                      <a:schemeClr val="tx1"/>
                    </a:solidFill>
                    <a:latin typeface="Arial" panose="020B0604020202020204" pitchFamily="34" charset="0"/>
                  </a:rPr>
                  <a:t>Allocation</a:t>
                </a:r>
                <a:endParaRPr lang="en-US" altLang="zh-CN" b="0">
                  <a:solidFill>
                    <a:schemeClr val="tx1"/>
                  </a:solidFill>
                  <a:latin typeface="Arial" panose="020B0604020202020204" pitchFamily="34" charset="0"/>
                </a:endParaRPr>
              </a:p>
            </p:txBody>
          </p:sp>
          <p:sp>
            <p:nvSpPr>
              <p:cNvPr id="48156" name="Rectangle 19"/>
              <p:cNvSpPr>
                <a:spLocks noChangeArrowheads="1"/>
              </p:cNvSpPr>
              <p:nvPr/>
            </p:nvSpPr>
            <p:spPr bwMode="auto">
              <a:xfrm>
                <a:off x="1338" y="1493"/>
                <a:ext cx="861" cy="249"/>
              </a:xfrm>
              <a:prstGeom prst="rect">
                <a:avLst/>
              </a:prstGeom>
              <a:noFill/>
              <a:ln w="19050" algn="ctr">
                <a:noFill/>
                <a:miter lim="800000"/>
              </a:ln>
            </p:spPr>
            <p:txBody>
              <a:bodyPr/>
              <a:lstStyle/>
              <a:p>
                <a:pPr algn="ctr">
                  <a:buClrTx/>
                </a:pPr>
                <a:r>
                  <a:rPr lang="en-GB" altLang="zh-CN" b="0">
                    <a:solidFill>
                      <a:schemeClr val="tx1"/>
                    </a:solidFill>
                    <a:latin typeface="Arial" panose="020B0604020202020204" pitchFamily="34" charset="0"/>
                  </a:rPr>
                  <a:t>Max</a:t>
                </a:r>
                <a:endParaRPr lang="en-US" altLang="zh-CN" b="0">
                  <a:solidFill>
                    <a:schemeClr val="tx1"/>
                  </a:solidFill>
                  <a:latin typeface="Arial" panose="020B0604020202020204" pitchFamily="34" charset="0"/>
                </a:endParaRPr>
              </a:p>
            </p:txBody>
          </p:sp>
          <p:sp>
            <p:nvSpPr>
              <p:cNvPr id="48157" name="Rectangle 20"/>
              <p:cNvSpPr>
                <a:spLocks noChangeArrowheads="1"/>
              </p:cNvSpPr>
              <p:nvPr/>
            </p:nvSpPr>
            <p:spPr bwMode="auto">
              <a:xfrm>
                <a:off x="696" y="1493"/>
                <a:ext cx="642" cy="517"/>
              </a:xfrm>
              <a:prstGeom prst="rect">
                <a:avLst/>
              </a:prstGeom>
              <a:noFill/>
              <a:ln w="19050" algn="ctr">
                <a:noFill/>
                <a:miter lim="800000"/>
              </a:ln>
            </p:spPr>
            <p:txBody>
              <a:bodyPr/>
              <a:lstStyle/>
              <a:p>
                <a:pPr algn="ctr">
                  <a:buClrTx/>
                </a:pPr>
                <a:r>
                  <a:rPr lang="zh-CN" altLang="en-GB" b="0">
                    <a:solidFill>
                      <a:schemeClr val="tx1"/>
                    </a:solidFill>
                    <a:latin typeface="Arial" panose="020B0604020202020204" pitchFamily="34" charset="0"/>
                  </a:rPr>
                  <a:t> </a:t>
                </a:r>
                <a:endParaRPr lang="zh-CN" altLang="en-US" b="0">
                  <a:solidFill>
                    <a:schemeClr val="tx1"/>
                  </a:solidFill>
                  <a:latin typeface="Arial" panose="020B0604020202020204" pitchFamily="34" charset="0"/>
                </a:endParaRPr>
              </a:p>
            </p:txBody>
          </p:sp>
          <p:sp>
            <p:nvSpPr>
              <p:cNvPr id="48158" name="Line 21"/>
              <p:cNvSpPr>
                <a:spLocks noChangeShapeType="1"/>
              </p:cNvSpPr>
              <p:nvPr/>
            </p:nvSpPr>
            <p:spPr bwMode="auto">
              <a:xfrm>
                <a:off x="696" y="1493"/>
                <a:ext cx="4316" cy="0"/>
              </a:xfrm>
              <a:prstGeom prst="line">
                <a:avLst/>
              </a:prstGeom>
              <a:noFill/>
              <a:ln w="12700" cap="sq">
                <a:solidFill>
                  <a:schemeClr val="tx1"/>
                </a:solidFill>
                <a:round/>
              </a:ln>
            </p:spPr>
            <p:txBody>
              <a:bodyPr wrap="none" anchor="ctr"/>
              <a:lstStyle/>
              <a:p>
                <a:endParaRPr lang="zh-CN" altLang="en-US"/>
              </a:p>
            </p:txBody>
          </p:sp>
          <p:sp>
            <p:nvSpPr>
              <p:cNvPr id="48159" name="Line 22"/>
              <p:cNvSpPr>
                <a:spLocks noChangeShapeType="1"/>
              </p:cNvSpPr>
              <p:nvPr/>
            </p:nvSpPr>
            <p:spPr bwMode="auto">
              <a:xfrm>
                <a:off x="696" y="3249"/>
                <a:ext cx="4316" cy="0"/>
              </a:xfrm>
              <a:prstGeom prst="line">
                <a:avLst/>
              </a:prstGeom>
              <a:noFill/>
              <a:ln w="12700" cap="sq">
                <a:solidFill>
                  <a:schemeClr val="tx1"/>
                </a:solidFill>
                <a:round/>
              </a:ln>
            </p:spPr>
            <p:txBody>
              <a:bodyPr wrap="none" anchor="ctr"/>
              <a:lstStyle/>
              <a:p>
                <a:endParaRPr lang="zh-CN" altLang="en-US"/>
              </a:p>
            </p:txBody>
          </p:sp>
          <p:sp>
            <p:nvSpPr>
              <p:cNvPr id="48160" name="Line 23"/>
              <p:cNvSpPr>
                <a:spLocks noChangeShapeType="1"/>
              </p:cNvSpPr>
              <p:nvPr/>
            </p:nvSpPr>
            <p:spPr bwMode="auto">
              <a:xfrm>
                <a:off x="696" y="1493"/>
                <a:ext cx="0" cy="1756"/>
              </a:xfrm>
              <a:prstGeom prst="line">
                <a:avLst/>
              </a:prstGeom>
              <a:noFill/>
              <a:ln w="12700" cap="sq">
                <a:solidFill>
                  <a:schemeClr val="tx1"/>
                </a:solidFill>
                <a:round/>
              </a:ln>
            </p:spPr>
            <p:txBody>
              <a:bodyPr wrap="none" anchor="ctr"/>
              <a:lstStyle/>
              <a:p>
                <a:endParaRPr lang="zh-CN" altLang="en-US"/>
              </a:p>
            </p:txBody>
          </p:sp>
          <p:sp>
            <p:nvSpPr>
              <p:cNvPr id="48161" name="Line 24"/>
              <p:cNvSpPr>
                <a:spLocks noChangeShapeType="1"/>
              </p:cNvSpPr>
              <p:nvPr/>
            </p:nvSpPr>
            <p:spPr bwMode="auto">
              <a:xfrm>
                <a:off x="2199" y="1493"/>
                <a:ext cx="0" cy="1756"/>
              </a:xfrm>
              <a:prstGeom prst="line">
                <a:avLst/>
              </a:prstGeom>
              <a:noFill/>
              <a:ln w="12700">
                <a:solidFill>
                  <a:schemeClr val="tx1"/>
                </a:solidFill>
                <a:round/>
              </a:ln>
            </p:spPr>
            <p:txBody>
              <a:bodyPr wrap="none" anchor="ctr"/>
              <a:lstStyle/>
              <a:p>
                <a:endParaRPr lang="zh-CN" altLang="en-US"/>
              </a:p>
            </p:txBody>
          </p:sp>
          <p:sp>
            <p:nvSpPr>
              <p:cNvPr id="48162" name="Line 25"/>
              <p:cNvSpPr>
                <a:spLocks noChangeShapeType="1"/>
              </p:cNvSpPr>
              <p:nvPr/>
            </p:nvSpPr>
            <p:spPr bwMode="auto">
              <a:xfrm>
                <a:off x="3051" y="1493"/>
                <a:ext cx="0" cy="1756"/>
              </a:xfrm>
              <a:prstGeom prst="line">
                <a:avLst/>
              </a:prstGeom>
              <a:noFill/>
              <a:ln w="12700">
                <a:solidFill>
                  <a:schemeClr val="tx1"/>
                </a:solidFill>
                <a:round/>
              </a:ln>
            </p:spPr>
            <p:txBody>
              <a:bodyPr wrap="none" anchor="ctr"/>
              <a:lstStyle/>
              <a:p>
                <a:endParaRPr lang="zh-CN" altLang="en-US"/>
              </a:p>
            </p:txBody>
          </p:sp>
          <p:sp>
            <p:nvSpPr>
              <p:cNvPr id="48163" name="Line 26"/>
              <p:cNvSpPr>
                <a:spLocks noChangeShapeType="1"/>
              </p:cNvSpPr>
              <p:nvPr/>
            </p:nvSpPr>
            <p:spPr bwMode="auto">
              <a:xfrm>
                <a:off x="3777" y="1493"/>
                <a:ext cx="0" cy="1756"/>
              </a:xfrm>
              <a:prstGeom prst="line">
                <a:avLst/>
              </a:prstGeom>
              <a:noFill/>
              <a:ln w="12700">
                <a:solidFill>
                  <a:schemeClr val="tx1"/>
                </a:solidFill>
                <a:round/>
              </a:ln>
            </p:spPr>
            <p:txBody>
              <a:bodyPr wrap="none" anchor="ctr"/>
              <a:lstStyle/>
              <a:p>
                <a:endParaRPr lang="zh-CN" altLang="en-US"/>
              </a:p>
            </p:txBody>
          </p:sp>
          <p:sp>
            <p:nvSpPr>
              <p:cNvPr id="48164" name="Line 27"/>
              <p:cNvSpPr>
                <a:spLocks noChangeShapeType="1"/>
              </p:cNvSpPr>
              <p:nvPr/>
            </p:nvSpPr>
            <p:spPr bwMode="auto">
              <a:xfrm>
                <a:off x="5012" y="1493"/>
                <a:ext cx="0" cy="1756"/>
              </a:xfrm>
              <a:prstGeom prst="line">
                <a:avLst/>
              </a:prstGeom>
              <a:noFill/>
              <a:ln w="12700" cap="sq">
                <a:solidFill>
                  <a:schemeClr val="tx1"/>
                </a:solidFill>
                <a:round/>
              </a:ln>
            </p:spPr>
            <p:txBody>
              <a:bodyPr wrap="none" anchor="ctr"/>
              <a:lstStyle/>
              <a:p>
                <a:endParaRPr lang="zh-CN" altLang="en-US"/>
              </a:p>
            </p:txBody>
          </p:sp>
          <p:sp>
            <p:nvSpPr>
              <p:cNvPr id="48165" name="Line 28"/>
              <p:cNvSpPr>
                <a:spLocks noChangeShapeType="1"/>
              </p:cNvSpPr>
              <p:nvPr/>
            </p:nvSpPr>
            <p:spPr bwMode="auto">
              <a:xfrm>
                <a:off x="1338" y="1742"/>
                <a:ext cx="3674" cy="0"/>
              </a:xfrm>
              <a:prstGeom prst="line">
                <a:avLst/>
              </a:prstGeom>
              <a:noFill/>
              <a:ln w="12700">
                <a:solidFill>
                  <a:schemeClr val="tx1"/>
                </a:solidFill>
                <a:round/>
              </a:ln>
            </p:spPr>
            <p:txBody>
              <a:bodyPr wrap="none" anchor="ctr"/>
              <a:lstStyle/>
              <a:p>
                <a:endParaRPr lang="zh-CN" altLang="en-US"/>
              </a:p>
            </p:txBody>
          </p:sp>
          <p:sp>
            <p:nvSpPr>
              <p:cNvPr id="48166" name="Line 29"/>
              <p:cNvSpPr>
                <a:spLocks noChangeShapeType="1"/>
              </p:cNvSpPr>
              <p:nvPr/>
            </p:nvSpPr>
            <p:spPr bwMode="auto">
              <a:xfrm>
                <a:off x="696" y="1493"/>
                <a:ext cx="642" cy="517"/>
              </a:xfrm>
              <a:prstGeom prst="line">
                <a:avLst/>
              </a:prstGeom>
              <a:noFill/>
              <a:ln w="12700" cap="rnd">
                <a:solidFill>
                  <a:schemeClr val="tx1"/>
                </a:solidFill>
                <a:round/>
              </a:ln>
            </p:spPr>
            <p:txBody>
              <a:bodyPr wrap="none" anchor="ctr"/>
              <a:lstStyle/>
              <a:p>
                <a:endParaRPr lang="zh-CN" altLang="en-US"/>
              </a:p>
            </p:txBody>
          </p:sp>
          <p:sp>
            <p:nvSpPr>
              <p:cNvPr id="48167" name="Line 30"/>
              <p:cNvSpPr>
                <a:spLocks noChangeShapeType="1"/>
              </p:cNvSpPr>
              <p:nvPr/>
            </p:nvSpPr>
            <p:spPr bwMode="auto">
              <a:xfrm>
                <a:off x="1338" y="2010"/>
                <a:ext cx="0" cy="1239"/>
              </a:xfrm>
              <a:prstGeom prst="line">
                <a:avLst/>
              </a:prstGeom>
              <a:noFill/>
              <a:ln w="12700">
                <a:solidFill>
                  <a:schemeClr val="tx1"/>
                </a:solidFill>
                <a:round/>
              </a:ln>
            </p:spPr>
            <p:txBody>
              <a:bodyPr wrap="none" anchor="ctr"/>
              <a:lstStyle/>
              <a:p>
                <a:endParaRPr lang="zh-CN" altLang="en-US"/>
              </a:p>
            </p:txBody>
          </p:sp>
          <p:sp>
            <p:nvSpPr>
              <p:cNvPr id="48168" name="Line 31"/>
              <p:cNvSpPr>
                <a:spLocks noChangeShapeType="1"/>
              </p:cNvSpPr>
              <p:nvPr/>
            </p:nvSpPr>
            <p:spPr bwMode="auto">
              <a:xfrm>
                <a:off x="1338" y="1493"/>
                <a:ext cx="0" cy="517"/>
              </a:xfrm>
              <a:prstGeom prst="line">
                <a:avLst/>
              </a:prstGeom>
              <a:noFill/>
              <a:ln w="12700" cap="sq">
                <a:solidFill>
                  <a:schemeClr val="tx1"/>
                </a:solidFill>
                <a:round/>
              </a:ln>
            </p:spPr>
            <p:txBody>
              <a:bodyPr wrap="none" anchor="ctr"/>
              <a:lstStyle/>
              <a:p>
                <a:endParaRPr lang="zh-CN" altLang="en-US"/>
              </a:p>
            </p:txBody>
          </p:sp>
          <p:sp>
            <p:nvSpPr>
              <p:cNvPr id="48169" name="Line 32"/>
              <p:cNvSpPr>
                <a:spLocks noChangeShapeType="1"/>
              </p:cNvSpPr>
              <p:nvPr/>
            </p:nvSpPr>
            <p:spPr bwMode="auto">
              <a:xfrm>
                <a:off x="1338" y="2010"/>
                <a:ext cx="3674" cy="0"/>
              </a:xfrm>
              <a:prstGeom prst="line">
                <a:avLst/>
              </a:prstGeom>
              <a:noFill/>
              <a:ln w="12700">
                <a:solidFill>
                  <a:schemeClr val="tx1"/>
                </a:solidFill>
                <a:round/>
              </a:ln>
            </p:spPr>
            <p:txBody>
              <a:bodyPr wrap="none" anchor="ctr"/>
              <a:lstStyle/>
              <a:p>
                <a:endParaRPr lang="zh-CN" altLang="en-US"/>
              </a:p>
            </p:txBody>
          </p:sp>
          <p:sp>
            <p:nvSpPr>
              <p:cNvPr id="48170" name="Line 33"/>
              <p:cNvSpPr>
                <a:spLocks noChangeShapeType="1"/>
              </p:cNvSpPr>
              <p:nvPr/>
            </p:nvSpPr>
            <p:spPr bwMode="auto">
              <a:xfrm>
                <a:off x="696" y="2010"/>
                <a:ext cx="642" cy="0"/>
              </a:xfrm>
              <a:prstGeom prst="line">
                <a:avLst/>
              </a:prstGeom>
              <a:noFill/>
              <a:ln w="12700" cap="sq">
                <a:solidFill>
                  <a:schemeClr val="tx1"/>
                </a:solidFill>
                <a:round/>
              </a:ln>
            </p:spPr>
            <p:txBody>
              <a:bodyPr wrap="none" anchor="ctr"/>
              <a:lstStyle/>
              <a:p>
                <a:endParaRPr lang="zh-CN" altLang="en-US"/>
              </a:p>
            </p:txBody>
          </p:sp>
        </p:grpSp>
        <p:sp>
          <p:nvSpPr>
            <p:cNvPr id="48136" name="Text Box 34"/>
            <p:cNvSpPr txBox="1">
              <a:spLocks noChangeArrowheads="1"/>
            </p:cNvSpPr>
            <p:nvPr/>
          </p:nvSpPr>
          <p:spPr bwMode="auto">
            <a:xfrm>
              <a:off x="612" y="1770"/>
              <a:ext cx="589" cy="252"/>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a:solidFill>
                    <a:schemeClr val="tx1"/>
                  </a:solidFill>
                  <a:latin typeface="Arial" panose="020B0604020202020204" pitchFamily="34" charset="0"/>
                </a:rPr>
                <a:t>进程</a:t>
              </a:r>
              <a:endParaRPr lang="zh-CN" altLang="en-US">
                <a:solidFill>
                  <a:schemeClr val="tx1"/>
                </a:solidFill>
                <a:latin typeface="Arial" panose="020B0604020202020204" pitchFamily="34" charset="0"/>
              </a:endParaRPr>
            </a:p>
          </p:txBody>
        </p:sp>
        <p:sp>
          <p:nvSpPr>
            <p:cNvPr id="48137" name="Text Box 35"/>
            <p:cNvSpPr txBox="1">
              <a:spLocks noChangeArrowheads="1"/>
            </p:cNvSpPr>
            <p:nvPr/>
          </p:nvSpPr>
          <p:spPr bwMode="auto">
            <a:xfrm>
              <a:off x="839" y="1513"/>
              <a:ext cx="589" cy="252"/>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dirty="0">
                  <a:solidFill>
                    <a:schemeClr val="tx1"/>
                  </a:solidFill>
                  <a:latin typeface="Arial" panose="020B0604020202020204" pitchFamily="34" charset="0"/>
                </a:rPr>
                <a:t>资源</a:t>
              </a:r>
              <a:endParaRPr lang="zh-CN" altLang="en-US" dirty="0">
                <a:solidFill>
                  <a:schemeClr val="tx1"/>
                </a:solidFill>
                <a:latin typeface="Arial" panose="020B0604020202020204" pitchFamily="34" charset="0"/>
              </a:endParaRPr>
            </a:p>
          </p:txBody>
        </p:sp>
        <p:sp>
          <p:nvSpPr>
            <p:cNvPr id="48139" name="Text Box 37"/>
            <p:cNvSpPr txBox="1">
              <a:spLocks noChangeArrowheads="1"/>
            </p:cNvSpPr>
            <p:nvPr/>
          </p:nvSpPr>
          <p:spPr bwMode="auto">
            <a:xfrm>
              <a:off x="2274" y="1992"/>
              <a:ext cx="680" cy="1124"/>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b="0">
                  <a:solidFill>
                    <a:schemeClr val="tx1"/>
                  </a:solidFill>
                  <a:latin typeface="Arial" panose="020B0604020202020204" pitchFamily="34" charset="0"/>
                </a:rPr>
                <a:t>0  1  0</a:t>
              </a:r>
              <a:endParaRPr lang="en-GB" altLang="zh-CN"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b="0">
                  <a:solidFill>
                    <a:schemeClr val="tx1"/>
                  </a:solidFill>
                  <a:latin typeface="Arial" panose="020B0604020202020204" pitchFamily="34" charset="0"/>
                </a:rPr>
                <a:t>2  0  0</a:t>
              </a:r>
              <a:endParaRPr lang="zh-CN" altLang="en-GB"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b="0">
                  <a:solidFill>
                    <a:schemeClr val="tx1"/>
                  </a:solidFill>
                  <a:latin typeface="Arial" panose="020B0604020202020204" pitchFamily="34" charset="0"/>
                </a:rPr>
                <a:t>3  0  2</a:t>
              </a:r>
              <a:endParaRPr lang="zh-CN" altLang="en-GB"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b="0">
                  <a:solidFill>
                    <a:schemeClr val="tx1"/>
                  </a:solidFill>
                  <a:latin typeface="Arial" panose="020B0604020202020204" pitchFamily="34" charset="0"/>
                </a:rPr>
                <a:t>2  1  1</a:t>
              </a:r>
              <a:endParaRPr lang="zh-CN" altLang="en-GB"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b="0">
                  <a:solidFill>
                    <a:schemeClr val="tx1"/>
                  </a:solidFill>
                  <a:latin typeface="Arial" panose="020B0604020202020204" pitchFamily="34" charset="0"/>
                </a:rPr>
                <a:t>0  0  2</a:t>
              </a:r>
              <a:endParaRPr lang="zh-CN" altLang="en-US" b="0">
                <a:solidFill>
                  <a:schemeClr val="tx1"/>
                </a:solidFill>
                <a:latin typeface="Arial" panose="020B0604020202020204" pitchFamily="34" charset="0"/>
              </a:endParaRPr>
            </a:p>
          </p:txBody>
        </p:sp>
        <p:sp>
          <p:nvSpPr>
            <p:cNvPr id="48140" name="Text Box 38"/>
            <p:cNvSpPr txBox="1">
              <a:spLocks noChangeArrowheads="1"/>
            </p:cNvSpPr>
            <p:nvPr/>
          </p:nvSpPr>
          <p:spPr bwMode="auto">
            <a:xfrm>
              <a:off x="1303" y="1992"/>
              <a:ext cx="817" cy="1124"/>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b="0">
                  <a:solidFill>
                    <a:schemeClr val="tx1"/>
                  </a:solidFill>
                  <a:latin typeface="Arial" panose="020B0604020202020204" pitchFamily="34" charset="0"/>
                </a:rPr>
                <a:t>7   5   3</a:t>
              </a:r>
              <a:endParaRPr lang="en-GB" altLang="zh-CN"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b="0">
                  <a:solidFill>
                    <a:schemeClr val="tx1"/>
                  </a:solidFill>
                  <a:latin typeface="Arial" panose="020B0604020202020204" pitchFamily="34" charset="0"/>
                </a:rPr>
                <a:t>3   2   2</a:t>
              </a:r>
              <a:endParaRPr lang="en-GB" altLang="zh-CN"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b="0">
                  <a:solidFill>
                    <a:schemeClr val="tx1"/>
                  </a:solidFill>
                  <a:latin typeface="Arial" panose="020B0604020202020204" pitchFamily="34" charset="0"/>
                </a:rPr>
                <a:t>9   0   2</a:t>
              </a:r>
              <a:endParaRPr lang="zh-CN" altLang="en-GB"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b="0">
                  <a:solidFill>
                    <a:schemeClr val="tx1"/>
                  </a:solidFill>
                  <a:latin typeface="Arial" panose="020B0604020202020204" pitchFamily="34" charset="0"/>
                </a:rPr>
                <a:t>2   2   2</a:t>
              </a:r>
              <a:endParaRPr lang="en-GB" altLang="zh-CN"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b="0">
                  <a:solidFill>
                    <a:schemeClr val="tx1"/>
                  </a:solidFill>
                  <a:latin typeface="Arial" panose="020B0604020202020204" pitchFamily="34" charset="0"/>
                </a:rPr>
                <a:t>4   3   3</a:t>
              </a:r>
              <a:endParaRPr lang="zh-CN" altLang="en-US" b="0">
                <a:solidFill>
                  <a:schemeClr val="tx1"/>
                </a:solidFill>
                <a:latin typeface="Arial" panose="020B0604020202020204" pitchFamily="34" charset="0"/>
              </a:endParaRPr>
            </a:p>
          </p:txBody>
        </p:sp>
        <p:sp>
          <p:nvSpPr>
            <p:cNvPr id="48141" name="Text Box 39"/>
            <p:cNvSpPr txBox="1">
              <a:spLocks noChangeArrowheads="1"/>
            </p:cNvSpPr>
            <p:nvPr/>
          </p:nvSpPr>
          <p:spPr bwMode="auto">
            <a:xfrm>
              <a:off x="3050" y="1992"/>
              <a:ext cx="680" cy="1124"/>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b="0" dirty="0">
                  <a:solidFill>
                    <a:schemeClr val="tx1"/>
                  </a:solidFill>
                  <a:latin typeface="Arial" panose="020B0604020202020204" pitchFamily="34" charset="0"/>
                </a:rPr>
                <a:t>7  4  3</a:t>
              </a:r>
              <a:endParaRPr lang="en-GB" altLang="zh-CN" b="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b="0" dirty="0">
                  <a:solidFill>
                    <a:schemeClr val="tx1"/>
                  </a:solidFill>
                  <a:latin typeface="Arial" panose="020B0604020202020204" pitchFamily="34" charset="0"/>
                </a:rPr>
                <a:t>1  2  2</a:t>
              </a:r>
              <a:endParaRPr lang="zh-CN" altLang="en-GB" b="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b="0" dirty="0">
                  <a:solidFill>
                    <a:schemeClr val="tx1"/>
                  </a:solidFill>
                  <a:latin typeface="Arial" panose="020B0604020202020204" pitchFamily="34" charset="0"/>
                </a:rPr>
                <a:t>6  0  0</a:t>
              </a:r>
              <a:endParaRPr lang="zh-CN" altLang="en-GB" b="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b="0" dirty="0">
                  <a:solidFill>
                    <a:schemeClr val="tx1"/>
                  </a:solidFill>
                  <a:latin typeface="Arial" panose="020B0604020202020204" pitchFamily="34" charset="0"/>
                </a:rPr>
                <a:t>0  1  1</a:t>
              </a:r>
              <a:endParaRPr lang="zh-CN" altLang="en-GB" b="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b="0" dirty="0">
                  <a:solidFill>
                    <a:schemeClr val="tx1"/>
                  </a:solidFill>
                  <a:latin typeface="Arial" panose="020B0604020202020204" pitchFamily="34" charset="0"/>
                </a:rPr>
                <a:t>4  3  1</a:t>
              </a:r>
              <a:endParaRPr lang="zh-CN" altLang="en-US" b="0" dirty="0">
                <a:solidFill>
                  <a:schemeClr val="tx1"/>
                </a:solidFill>
                <a:latin typeface="Arial" panose="020B0604020202020204" pitchFamily="34" charset="0"/>
              </a:endParaRPr>
            </a:p>
          </p:txBody>
        </p:sp>
        <p:sp>
          <p:nvSpPr>
            <p:cNvPr id="48142" name="Text Box 40"/>
            <p:cNvSpPr txBox="1">
              <a:spLocks noChangeArrowheads="1"/>
            </p:cNvSpPr>
            <p:nvPr/>
          </p:nvSpPr>
          <p:spPr bwMode="auto">
            <a:xfrm>
              <a:off x="3923" y="1992"/>
              <a:ext cx="817" cy="485"/>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b="0">
                  <a:solidFill>
                    <a:schemeClr val="tx1"/>
                  </a:solidFill>
                  <a:latin typeface="Arial" panose="020B0604020202020204" pitchFamily="34" charset="0"/>
                </a:rPr>
                <a:t> 3   3   2</a:t>
              </a:r>
              <a:endParaRPr lang="en-GB" altLang="zh-CN" b="0">
                <a:solidFill>
                  <a:schemeClr val="tx1"/>
                </a:solidFill>
                <a:latin typeface="Arial" panose="020B0604020202020204" pitchFamily="34" charset="0"/>
              </a:endParaRPr>
            </a:p>
            <a:p>
              <a:pPr algn="r" eaLnBrk="1" hangingPunct="1">
                <a:lnSpc>
                  <a:spcPct val="110000"/>
                </a:lnSpc>
                <a:spcBef>
                  <a:spcPct val="0"/>
                </a:spcBef>
                <a:buClr>
                  <a:schemeClr val="tx1"/>
                </a:buClr>
              </a:pPr>
              <a:endParaRPr lang="zh-CN" altLang="en-US" b="0">
                <a:solidFill>
                  <a:schemeClr val="tx1"/>
                </a:solidFill>
                <a:latin typeface="Arial" panose="020B0604020202020204" pitchFamily="34" charset="0"/>
              </a:endParaRPr>
            </a:p>
          </p:txBody>
        </p:sp>
        <p:sp>
          <p:nvSpPr>
            <p:cNvPr id="48143" name="Text Box 41"/>
            <p:cNvSpPr txBox="1">
              <a:spLocks noChangeArrowheads="1"/>
            </p:cNvSpPr>
            <p:nvPr/>
          </p:nvSpPr>
          <p:spPr bwMode="auto">
            <a:xfrm>
              <a:off x="748" y="1992"/>
              <a:ext cx="408" cy="1124"/>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b="0">
                  <a:solidFill>
                    <a:schemeClr val="tx1"/>
                  </a:solidFill>
                  <a:latin typeface="Arial" panose="020B0604020202020204" pitchFamily="34" charset="0"/>
                </a:rPr>
                <a:t>P</a:t>
              </a:r>
              <a:r>
                <a:rPr lang="en-GB" altLang="zh-CN" b="0" baseline="-25000">
                  <a:solidFill>
                    <a:schemeClr val="tx1"/>
                  </a:solidFill>
                  <a:latin typeface="Arial" panose="020B0604020202020204" pitchFamily="34" charset="0"/>
                </a:rPr>
                <a:t>0</a:t>
              </a:r>
              <a:endParaRPr lang="en-GB" altLang="zh-CN"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b="0">
                  <a:solidFill>
                    <a:schemeClr val="tx1"/>
                  </a:solidFill>
                  <a:latin typeface="Arial" panose="020B0604020202020204" pitchFamily="34" charset="0"/>
                </a:rPr>
                <a:t>P</a:t>
              </a:r>
              <a:r>
                <a:rPr lang="en-GB" altLang="zh-CN" b="0" baseline="-25000">
                  <a:solidFill>
                    <a:schemeClr val="tx1"/>
                  </a:solidFill>
                  <a:latin typeface="Arial" panose="020B0604020202020204" pitchFamily="34" charset="0"/>
                </a:rPr>
                <a:t>1</a:t>
              </a:r>
              <a:endParaRPr lang="en-GB" altLang="zh-CN"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b="0">
                  <a:solidFill>
                    <a:schemeClr val="tx1"/>
                  </a:solidFill>
                  <a:latin typeface="Arial" panose="020B0604020202020204" pitchFamily="34" charset="0"/>
                </a:rPr>
                <a:t>P</a:t>
              </a:r>
              <a:r>
                <a:rPr lang="en-GB" altLang="zh-CN" b="0" baseline="-25000">
                  <a:solidFill>
                    <a:schemeClr val="tx1"/>
                  </a:solidFill>
                  <a:latin typeface="Arial" panose="020B0604020202020204" pitchFamily="34" charset="0"/>
                </a:rPr>
                <a:t>2</a:t>
              </a:r>
              <a:endParaRPr lang="en-GB" altLang="zh-CN"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b="0">
                  <a:solidFill>
                    <a:schemeClr val="tx1"/>
                  </a:solidFill>
                  <a:latin typeface="Arial" panose="020B0604020202020204" pitchFamily="34" charset="0"/>
                </a:rPr>
                <a:t>P</a:t>
              </a:r>
              <a:r>
                <a:rPr lang="en-GB" altLang="zh-CN" b="0" baseline="-25000">
                  <a:solidFill>
                    <a:schemeClr val="tx1"/>
                  </a:solidFill>
                  <a:latin typeface="Arial" panose="020B0604020202020204" pitchFamily="34" charset="0"/>
                </a:rPr>
                <a:t>3</a:t>
              </a:r>
              <a:endParaRPr lang="en-GB" altLang="zh-CN"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b="0">
                  <a:solidFill>
                    <a:schemeClr val="tx1"/>
                  </a:solidFill>
                  <a:latin typeface="Arial" panose="020B0604020202020204" pitchFamily="34" charset="0"/>
                </a:rPr>
                <a:t>P</a:t>
              </a:r>
              <a:r>
                <a:rPr lang="en-GB" altLang="zh-CN" b="0" baseline="-25000">
                  <a:solidFill>
                    <a:schemeClr val="tx1"/>
                  </a:solidFill>
                  <a:latin typeface="Arial" panose="020B0604020202020204" pitchFamily="34" charset="0"/>
                </a:rPr>
                <a:t>4</a:t>
              </a:r>
              <a:endParaRPr lang="en-US" altLang="zh-CN">
                <a:solidFill>
                  <a:schemeClr val="tx1"/>
                </a:solidFill>
                <a:latin typeface="Arial" panose="020B0604020202020204" pitchFamily="34" charset="0"/>
              </a:endParaRPr>
            </a:p>
          </p:txBody>
        </p:sp>
      </p:grpSp>
      <p:sp>
        <p:nvSpPr>
          <p:cNvPr id="48133" name="Text Box 3"/>
          <p:cNvSpPr txBox="1">
            <a:spLocks noChangeArrowheads="1"/>
          </p:cNvSpPr>
          <p:nvPr/>
        </p:nvSpPr>
        <p:spPr bwMode="auto">
          <a:xfrm>
            <a:off x="395536" y="1052737"/>
            <a:ext cx="3959994" cy="461665"/>
          </a:xfrm>
          <a:prstGeom prst="rect">
            <a:avLst/>
          </a:prstGeom>
          <a:noFill/>
          <a:ln w="9525">
            <a:noFill/>
            <a:miter lim="800000"/>
          </a:ln>
        </p:spPr>
        <p:txBody>
          <a:bodyPr wrap="square">
            <a:spAutoFit/>
          </a:bodyPr>
          <a:lstStyle/>
          <a:p>
            <a:pPr eaLnBrk="1" hangingPunct="1">
              <a:spcBef>
                <a:spcPct val="0"/>
              </a:spcBef>
              <a:buClrTx/>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银行家</a:t>
            </a:r>
            <a:r>
              <a:rPr kumimoji="1" lang="zh-CN" altLang="en-US" sz="2400" dirty="0">
                <a:solidFill>
                  <a:srgbClr val="7030A0"/>
                </a:solidFill>
                <a:latin typeface="Times New Roman" panose="02020603050405020304" pitchFamily="18" charset="0"/>
              </a:rPr>
              <a:t>算法举例</a:t>
            </a:r>
            <a:endParaRPr kumimoji="1" lang="zh-CN" altLang="en-US" sz="2400" dirty="0">
              <a:solidFill>
                <a:srgbClr val="7030A0"/>
              </a:solidFill>
              <a:latin typeface="Times New Roman" panose="02020603050405020304" pitchFamily="18" charset="0"/>
            </a:endParaRPr>
          </a:p>
        </p:txBody>
      </p:sp>
      <p:sp>
        <p:nvSpPr>
          <p:cNvPr id="43" name="Text Box 2"/>
          <p:cNvSpPr txBox="1">
            <a:spLocks noChangeArrowheads="1"/>
          </p:cNvSpPr>
          <p:nvPr/>
        </p:nvSpPr>
        <p:spPr bwMode="auto">
          <a:xfrm>
            <a:off x="395536" y="549275"/>
            <a:ext cx="3600078" cy="523220"/>
          </a:xfrm>
          <a:prstGeom prst="rect">
            <a:avLst/>
          </a:prstGeom>
          <a:noFill/>
          <a:ln w="9525">
            <a:noFill/>
            <a:miter lim="800000"/>
          </a:ln>
        </p:spPr>
        <p:txBody>
          <a:bodyPr wrap="square">
            <a:spAutoFit/>
          </a:bodyPr>
          <a:lstStyle/>
          <a:p>
            <a:pPr eaLnBrk="1" hangingPunct="1">
              <a:spcBef>
                <a:spcPct val="0"/>
              </a:spcBef>
              <a:buClrTx/>
            </a:pPr>
            <a:r>
              <a:rPr kumimoji="1" lang="en-US" altLang="zh-CN" sz="2800" dirty="0">
                <a:solidFill>
                  <a:srgbClr val="CC3300"/>
                </a:solidFill>
                <a:latin typeface="Times New Roman" panose="02020603050405020304" pitchFamily="18" charset="0"/>
              </a:rPr>
              <a:t>2</a:t>
            </a:r>
            <a:r>
              <a:rPr kumimoji="1" lang="zh-CN" altLang="en-US" sz="2800" dirty="0" smtClean="0">
                <a:solidFill>
                  <a:srgbClr val="CC3300"/>
                </a:solidFill>
                <a:latin typeface="Times New Roman" panose="02020603050405020304" pitchFamily="18" charset="0"/>
              </a:rPr>
              <a:t>、银行家算法</a:t>
            </a:r>
            <a:endParaRPr kumimoji="1" lang="zh-CN" altLang="en-US" sz="2800" dirty="0">
              <a:solidFill>
                <a:schemeClr val="tx1"/>
              </a:solidFill>
              <a:latin typeface="Times New Roman" panose="02020603050405020304" pitchFamily="18" charset="0"/>
            </a:endParaRPr>
          </a:p>
        </p:txBody>
      </p:sp>
      <p:sp>
        <p:nvSpPr>
          <p:cNvPr id="44" name="Rectangle 2"/>
          <p:cNvSpPr>
            <a:spLocks noChangeArrowheads="1"/>
          </p:cNvSpPr>
          <p:nvPr/>
        </p:nvSpPr>
        <p:spPr bwMode="auto">
          <a:xfrm>
            <a:off x="2843808" y="-27383"/>
            <a:ext cx="4609207"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3.7.3 </a:t>
            </a:r>
            <a:r>
              <a:rPr lang="zh-CN" altLang="en-US" sz="3200" dirty="0" smtClean="0">
                <a:solidFill>
                  <a:srgbClr val="0000FF"/>
                </a:solidFill>
                <a:latin typeface="+mn-ea"/>
                <a:ea typeface="+mn-ea"/>
              </a:rPr>
              <a:t>避免死锁</a:t>
            </a:r>
            <a:endParaRPr lang="zh-CN" altLang="en-US" sz="3200" dirty="0">
              <a:solidFill>
                <a:srgbClr val="0000FF"/>
              </a:solidFill>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5395"/>
                                        </p:tgtEl>
                                        <p:attrNameLst>
                                          <p:attrName>style.visibility</p:attrName>
                                        </p:attrNameLst>
                                      </p:cBhvr>
                                      <p:to>
                                        <p:strVal val="visible"/>
                                      </p:to>
                                    </p:set>
                                    <p:animEffect transition="in" filter="box(in)">
                                      <p:cBhvr>
                                        <p:cTn id="7" dur="500"/>
                                        <p:tgtEl>
                                          <p:spTgt spid="31539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15396"/>
                                        </p:tgtEl>
                                        <p:attrNameLst>
                                          <p:attrName>style.visibility</p:attrName>
                                        </p:attrNameLst>
                                      </p:cBhvr>
                                      <p:to>
                                        <p:strVal val="visible"/>
                                      </p:to>
                                    </p:set>
                                    <p:animEffect transition="in" filter="box(in)">
                                      <p:cBhvr>
                                        <p:cTn id="17" dur="500"/>
                                        <p:tgtEl>
                                          <p:spTgt spid="31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p:bldP spid="315396" grpId="0"/>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0274" name="Group 2"/>
          <p:cNvGraphicFramePr>
            <a:graphicFrameLocks noGrp="1"/>
          </p:cNvGraphicFramePr>
          <p:nvPr>
            <p:ph/>
          </p:nvPr>
        </p:nvGraphicFramePr>
        <p:xfrm>
          <a:off x="467544" y="3247408"/>
          <a:ext cx="8496944" cy="2845888"/>
        </p:xfrm>
        <a:graphic>
          <a:graphicData uri="http://schemas.openxmlformats.org/drawingml/2006/table">
            <a:tbl>
              <a:tblPr/>
              <a:tblGrid>
                <a:gridCol w="1054868"/>
                <a:gridCol w="1414707"/>
                <a:gridCol w="1267623"/>
                <a:gridCol w="1405361"/>
                <a:gridCol w="2161365"/>
                <a:gridCol w="1193020"/>
              </a:tblGrid>
              <a:tr h="288032">
                <a:tc rowSpan="2">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GB"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Work</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Need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Allocation</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0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Work+Allocation</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904">
                <a:tc vMerge="1">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B  C</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Tx/>
                        <a:buSzTx/>
                        <a:buFontTx/>
                        <a:buNone/>
                      </a:pPr>
                      <a:r>
                        <a:rPr kumimoji="0" lang="en-GB" altLang="zh-CN"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  B  C</a:t>
                      </a:r>
                      <a:endParaRPr kumimoji="0" lang="en-US" altLang="zh-CN"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GB" altLang="zh-CN"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  B  C</a:t>
                      </a:r>
                      <a:endParaRPr kumimoji="0" lang="zh-CN" altLang="en-US"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GB" altLang="zh-CN"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  B  C</a:t>
                      </a:r>
                      <a:endParaRPr kumimoji="0" lang="zh-CN" altLang="en-US"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1979869">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3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3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3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3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3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3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3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183" name="Text Box 33"/>
          <p:cNvSpPr txBox="1">
            <a:spLocks noChangeArrowheads="1"/>
          </p:cNvSpPr>
          <p:nvPr/>
        </p:nvSpPr>
        <p:spPr bwMode="auto">
          <a:xfrm>
            <a:off x="323850" y="3752205"/>
            <a:ext cx="935038" cy="400110"/>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2000" dirty="0">
                <a:solidFill>
                  <a:schemeClr val="tx1"/>
                </a:solidFill>
                <a:latin typeface="Arial" panose="020B0604020202020204" pitchFamily="34" charset="0"/>
              </a:rPr>
              <a:t>进程</a:t>
            </a:r>
            <a:endParaRPr lang="zh-CN" altLang="en-US" sz="2000" dirty="0">
              <a:solidFill>
                <a:schemeClr val="tx1"/>
              </a:solidFill>
              <a:latin typeface="Arial" panose="020B0604020202020204" pitchFamily="34" charset="0"/>
            </a:endParaRPr>
          </a:p>
        </p:txBody>
      </p:sp>
      <p:sp>
        <p:nvSpPr>
          <p:cNvPr id="49184" name="Text Box 34"/>
          <p:cNvSpPr txBox="1">
            <a:spLocks noChangeArrowheads="1"/>
          </p:cNvSpPr>
          <p:nvPr/>
        </p:nvSpPr>
        <p:spPr bwMode="auto">
          <a:xfrm>
            <a:off x="684636" y="3278312"/>
            <a:ext cx="935037" cy="369332"/>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1800" dirty="0">
                <a:solidFill>
                  <a:schemeClr val="tx1"/>
                </a:solidFill>
                <a:latin typeface="Arial" panose="020B0604020202020204" pitchFamily="34" charset="0"/>
              </a:rPr>
              <a:t>资源</a:t>
            </a:r>
            <a:endParaRPr lang="zh-CN" altLang="en-US" sz="1800" dirty="0">
              <a:solidFill>
                <a:schemeClr val="tx1"/>
              </a:solidFill>
              <a:latin typeface="Arial" panose="020B0604020202020204" pitchFamily="34" charset="0"/>
            </a:endParaRPr>
          </a:p>
        </p:txBody>
      </p:sp>
      <p:sp>
        <p:nvSpPr>
          <p:cNvPr id="310308" name="Text Box 36"/>
          <p:cNvSpPr txBox="1">
            <a:spLocks noChangeArrowheads="1"/>
          </p:cNvSpPr>
          <p:nvPr/>
        </p:nvSpPr>
        <p:spPr bwMode="auto">
          <a:xfrm>
            <a:off x="2843213" y="4126385"/>
            <a:ext cx="1079500" cy="1988237"/>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400" b="0" dirty="0" smtClean="0">
                <a:solidFill>
                  <a:schemeClr val="tx1"/>
                </a:solidFill>
                <a:latin typeface="Arial" panose="020B0604020202020204" pitchFamily="34" charset="0"/>
              </a:rPr>
              <a:t>1  </a:t>
            </a:r>
            <a:r>
              <a:rPr lang="en-GB" altLang="zh-CN" sz="2400" b="0" dirty="0">
                <a:solidFill>
                  <a:schemeClr val="tx1"/>
                </a:solidFill>
                <a:latin typeface="Arial" panose="020B0604020202020204" pitchFamily="34" charset="0"/>
              </a:rPr>
              <a:t>2  2</a:t>
            </a:r>
            <a:endParaRPr lang="en-GB" altLang="zh-CN" sz="2400" b="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0  1  1</a:t>
            </a:r>
            <a:endParaRPr lang="zh-CN" altLang="en-GB" sz="2400" b="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4  3  1</a:t>
            </a:r>
            <a:endParaRPr lang="zh-CN" altLang="en-GB" sz="2400" b="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6  0  0</a:t>
            </a:r>
            <a:endParaRPr lang="zh-CN" altLang="en-GB" sz="2400" b="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7  4  3</a:t>
            </a:r>
            <a:endParaRPr lang="zh-CN" altLang="en-US" sz="2400" b="0" dirty="0">
              <a:solidFill>
                <a:schemeClr val="tx1"/>
              </a:solidFill>
              <a:latin typeface="Arial" panose="020B0604020202020204" pitchFamily="34" charset="0"/>
            </a:endParaRPr>
          </a:p>
        </p:txBody>
      </p:sp>
      <p:sp>
        <p:nvSpPr>
          <p:cNvPr id="310309" name="Text Box 37"/>
          <p:cNvSpPr txBox="1">
            <a:spLocks noChangeArrowheads="1"/>
          </p:cNvSpPr>
          <p:nvPr/>
        </p:nvSpPr>
        <p:spPr bwMode="auto">
          <a:xfrm>
            <a:off x="1428750" y="4126386"/>
            <a:ext cx="1296988" cy="1954381"/>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3   3   2</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5   3   2</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7   4   3</a:t>
            </a:r>
            <a:endParaRPr lang="zh-CN" altLang="en-GB"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7   4   5</a:t>
            </a:r>
            <a:endParaRPr lang="zh-CN" altLang="en-GB"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10   4   7</a:t>
            </a:r>
            <a:endParaRPr lang="zh-CN" altLang="en-US" sz="2200" b="0">
              <a:solidFill>
                <a:schemeClr val="tx1"/>
              </a:solidFill>
              <a:latin typeface="Arial" panose="020B0604020202020204" pitchFamily="34" charset="0"/>
            </a:endParaRPr>
          </a:p>
        </p:txBody>
      </p:sp>
      <p:sp>
        <p:nvSpPr>
          <p:cNvPr id="310310" name="Text Box 38"/>
          <p:cNvSpPr txBox="1">
            <a:spLocks noChangeArrowheads="1"/>
          </p:cNvSpPr>
          <p:nvPr/>
        </p:nvSpPr>
        <p:spPr bwMode="auto">
          <a:xfrm>
            <a:off x="4140572" y="4126385"/>
            <a:ext cx="1079500" cy="1988237"/>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400" b="0" dirty="0">
                <a:solidFill>
                  <a:schemeClr val="tx1"/>
                </a:solidFill>
                <a:latin typeface="Arial" panose="020B0604020202020204" pitchFamily="34" charset="0"/>
              </a:rPr>
              <a:t>2  0  0</a:t>
            </a:r>
            <a:endParaRPr lang="en-GB" altLang="zh-CN" sz="2400" b="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2  1  1</a:t>
            </a:r>
            <a:endParaRPr lang="zh-CN" altLang="en-GB" sz="2400" b="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0  0  2</a:t>
            </a:r>
            <a:endParaRPr lang="zh-CN" altLang="en-GB" sz="2400" b="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3  0  2</a:t>
            </a:r>
            <a:endParaRPr lang="zh-CN" altLang="en-GB" sz="2400" b="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0  1  0</a:t>
            </a:r>
            <a:endParaRPr lang="zh-CN" altLang="en-US" sz="2400" b="0" dirty="0">
              <a:solidFill>
                <a:schemeClr val="tx1"/>
              </a:solidFill>
              <a:latin typeface="Arial" panose="020B0604020202020204" pitchFamily="34" charset="0"/>
            </a:endParaRPr>
          </a:p>
        </p:txBody>
      </p:sp>
      <p:sp>
        <p:nvSpPr>
          <p:cNvPr id="310311" name="Text Box 39"/>
          <p:cNvSpPr txBox="1">
            <a:spLocks noChangeArrowheads="1"/>
          </p:cNvSpPr>
          <p:nvPr/>
        </p:nvSpPr>
        <p:spPr bwMode="auto">
          <a:xfrm>
            <a:off x="5580065" y="4126386"/>
            <a:ext cx="1296987" cy="1954381"/>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 5   3   2</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7   4   3</a:t>
            </a:r>
            <a:endParaRPr lang="zh-CN" altLang="en-GB"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7   4   5</a:t>
            </a:r>
            <a:endParaRPr lang="zh-CN" altLang="en-GB"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10   4   7</a:t>
            </a:r>
            <a:endParaRPr lang="zh-CN" altLang="en-US"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10   5   7</a:t>
            </a:r>
            <a:endParaRPr lang="zh-CN" altLang="en-US" sz="2200" b="0">
              <a:solidFill>
                <a:schemeClr val="tx1"/>
              </a:solidFill>
              <a:latin typeface="Arial" panose="020B0604020202020204" pitchFamily="34" charset="0"/>
            </a:endParaRPr>
          </a:p>
        </p:txBody>
      </p:sp>
      <p:sp>
        <p:nvSpPr>
          <p:cNvPr id="310312" name="Text Box 40"/>
          <p:cNvSpPr txBox="1">
            <a:spLocks noChangeArrowheads="1"/>
          </p:cNvSpPr>
          <p:nvPr/>
        </p:nvSpPr>
        <p:spPr bwMode="auto">
          <a:xfrm>
            <a:off x="539750" y="4077074"/>
            <a:ext cx="647700" cy="1954381"/>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P</a:t>
            </a:r>
            <a:r>
              <a:rPr lang="en-GB" altLang="zh-CN" sz="2200" b="0" baseline="-25000" dirty="0">
                <a:solidFill>
                  <a:schemeClr val="tx1"/>
                </a:solidFill>
                <a:latin typeface="Arial" panose="020B0604020202020204" pitchFamily="34" charset="0"/>
              </a:rPr>
              <a:t>1</a:t>
            </a:r>
            <a:endParaRPr lang="en-GB" altLang="zh-CN" sz="2200" b="0" baseline="-2500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P</a:t>
            </a:r>
            <a:r>
              <a:rPr lang="en-GB" altLang="zh-CN" sz="2200" b="0" baseline="-25000" dirty="0">
                <a:solidFill>
                  <a:schemeClr val="tx1"/>
                </a:solidFill>
                <a:latin typeface="Arial" panose="020B0604020202020204" pitchFamily="34" charset="0"/>
              </a:rPr>
              <a:t>3</a:t>
            </a:r>
            <a:endParaRPr lang="en-GB" altLang="zh-CN" sz="2200" b="0" baseline="-2500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P</a:t>
            </a:r>
            <a:r>
              <a:rPr lang="en-GB" altLang="zh-CN" sz="2200" b="0" baseline="-25000" dirty="0">
                <a:solidFill>
                  <a:schemeClr val="tx1"/>
                </a:solidFill>
                <a:latin typeface="Arial" panose="020B0604020202020204" pitchFamily="34" charset="0"/>
              </a:rPr>
              <a:t>4</a:t>
            </a:r>
            <a:endParaRPr lang="en-GB" altLang="zh-CN" sz="2200" b="0" baseline="-2500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P</a:t>
            </a:r>
            <a:r>
              <a:rPr lang="en-GB" altLang="zh-CN" sz="2200" b="0" baseline="-25000" dirty="0">
                <a:solidFill>
                  <a:schemeClr val="tx1"/>
                </a:solidFill>
                <a:latin typeface="Arial" panose="020B0604020202020204" pitchFamily="34" charset="0"/>
              </a:rPr>
              <a:t>2</a:t>
            </a:r>
            <a:endParaRPr lang="en-GB" altLang="zh-CN" sz="2200" b="0" baseline="-2500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P</a:t>
            </a:r>
            <a:r>
              <a:rPr lang="en-GB" altLang="zh-CN" sz="2200" b="0" baseline="-25000" dirty="0">
                <a:solidFill>
                  <a:schemeClr val="tx1"/>
                </a:solidFill>
                <a:latin typeface="Arial" panose="020B0604020202020204" pitchFamily="34" charset="0"/>
              </a:rPr>
              <a:t>0</a:t>
            </a:r>
            <a:endParaRPr lang="en-US" altLang="zh-CN" sz="2200" dirty="0">
              <a:solidFill>
                <a:schemeClr val="tx1"/>
              </a:solidFill>
              <a:latin typeface="Arial" panose="020B0604020202020204" pitchFamily="34" charset="0"/>
            </a:endParaRPr>
          </a:p>
        </p:txBody>
      </p:sp>
      <p:sp>
        <p:nvSpPr>
          <p:cNvPr id="310313" name="Text Box 41"/>
          <p:cNvSpPr txBox="1">
            <a:spLocks noChangeArrowheads="1"/>
          </p:cNvSpPr>
          <p:nvPr/>
        </p:nvSpPr>
        <p:spPr bwMode="auto">
          <a:xfrm>
            <a:off x="7692776" y="4126386"/>
            <a:ext cx="792163" cy="1954381"/>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 true</a:t>
            </a:r>
            <a:endParaRPr lang="en-GB" altLang="zh-CN" sz="2200" b="0" dirty="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true</a:t>
            </a:r>
            <a:endParaRPr lang="en-GB" altLang="zh-CN" sz="2200" b="0" dirty="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true</a:t>
            </a:r>
            <a:endParaRPr lang="en-GB" altLang="zh-CN" sz="2200" b="0" dirty="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true</a:t>
            </a:r>
            <a:endParaRPr lang="en-GB" altLang="zh-CN" sz="2200" b="0" dirty="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true</a:t>
            </a:r>
            <a:endParaRPr lang="zh-CN" altLang="en-GB" sz="2200" b="0" dirty="0">
              <a:solidFill>
                <a:schemeClr val="tx1"/>
              </a:solidFill>
              <a:latin typeface="Arial" panose="020B0604020202020204" pitchFamily="34" charset="0"/>
            </a:endParaRPr>
          </a:p>
        </p:txBody>
      </p:sp>
      <p:sp>
        <p:nvSpPr>
          <p:cNvPr id="49192" name="Text Box 42"/>
          <p:cNvSpPr txBox="1">
            <a:spLocks noChangeArrowheads="1"/>
          </p:cNvSpPr>
          <p:nvPr/>
        </p:nvSpPr>
        <p:spPr bwMode="auto">
          <a:xfrm>
            <a:off x="7740401" y="3519960"/>
            <a:ext cx="1008063" cy="400110"/>
          </a:xfrm>
          <a:prstGeom prst="rect">
            <a:avLst/>
          </a:prstGeom>
          <a:noFill/>
          <a:ln w="19050" algn="ctr">
            <a:noFill/>
            <a:miter lim="800000"/>
          </a:ln>
        </p:spPr>
        <p:txBody>
          <a:bodyPr>
            <a:spAutoFit/>
          </a:bodyPr>
          <a:lstStyle/>
          <a:p>
            <a:pPr algn="ctr" eaLnBrk="1" hangingPunct="1">
              <a:spcBef>
                <a:spcPct val="50000"/>
              </a:spcBef>
              <a:buClr>
                <a:schemeClr val="tx1"/>
              </a:buClr>
            </a:pPr>
            <a:r>
              <a:rPr lang="en-GB" altLang="zh-CN" sz="2000" dirty="0">
                <a:solidFill>
                  <a:schemeClr val="tx1"/>
                </a:solidFill>
                <a:latin typeface="Arial" panose="020B0604020202020204" pitchFamily="34" charset="0"/>
              </a:rPr>
              <a:t>Finish</a:t>
            </a:r>
            <a:endParaRPr lang="en-US" altLang="zh-CN" sz="2000" dirty="0">
              <a:solidFill>
                <a:schemeClr val="tx1"/>
              </a:solidFill>
              <a:latin typeface="Arial" panose="020B0604020202020204" pitchFamily="34" charset="0"/>
            </a:endParaRPr>
          </a:p>
        </p:txBody>
      </p:sp>
      <p:grpSp>
        <p:nvGrpSpPr>
          <p:cNvPr id="2" name="Group 43"/>
          <p:cNvGrpSpPr/>
          <p:nvPr/>
        </p:nvGrpSpPr>
        <p:grpSpPr bwMode="auto">
          <a:xfrm>
            <a:off x="323528" y="353317"/>
            <a:ext cx="6985000" cy="2787650"/>
            <a:chOff x="612" y="1493"/>
            <a:chExt cx="4400" cy="1756"/>
          </a:xfrm>
        </p:grpSpPr>
        <p:grpSp>
          <p:nvGrpSpPr>
            <p:cNvPr id="3" name="Group 44"/>
            <p:cNvGrpSpPr/>
            <p:nvPr/>
          </p:nvGrpSpPr>
          <p:grpSpPr bwMode="auto">
            <a:xfrm>
              <a:off x="696" y="1493"/>
              <a:ext cx="4316" cy="1756"/>
              <a:chOff x="696" y="1493"/>
              <a:chExt cx="4316" cy="1756"/>
            </a:xfrm>
          </p:grpSpPr>
          <p:sp>
            <p:nvSpPr>
              <p:cNvPr id="49204" name="Rectangle 45"/>
              <p:cNvSpPr>
                <a:spLocks noChangeArrowheads="1"/>
              </p:cNvSpPr>
              <p:nvPr/>
            </p:nvSpPr>
            <p:spPr bwMode="auto">
              <a:xfrm>
                <a:off x="3777" y="2010"/>
                <a:ext cx="1235" cy="1239"/>
              </a:xfrm>
              <a:prstGeom prst="rect">
                <a:avLst/>
              </a:prstGeom>
              <a:noFill/>
              <a:ln w="19050" algn="ctr">
                <a:noFill/>
                <a:miter lim="800000"/>
              </a:ln>
            </p:spPr>
            <p:txBody>
              <a:bodyPr/>
              <a:lstStyle/>
              <a:p>
                <a:pPr algn="ctr">
                  <a:buClrTx/>
                </a:pPr>
                <a:endParaRPr lang="zh-CN" altLang="en-US" sz="2200" b="0">
                  <a:solidFill>
                    <a:schemeClr val="tx1"/>
                  </a:solidFill>
                  <a:latin typeface="Arial" panose="020B0604020202020204" pitchFamily="34" charset="0"/>
                </a:endParaRPr>
              </a:p>
            </p:txBody>
          </p:sp>
          <p:sp>
            <p:nvSpPr>
              <p:cNvPr id="49205" name="Rectangle 46"/>
              <p:cNvSpPr>
                <a:spLocks noChangeArrowheads="1"/>
              </p:cNvSpPr>
              <p:nvPr/>
            </p:nvSpPr>
            <p:spPr bwMode="auto">
              <a:xfrm>
                <a:off x="3051" y="2010"/>
                <a:ext cx="726" cy="1239"/>
              </a:xfrm>
              <a:prstGeom prst="rect">
                <a:avLst/>
              </a:prstGeom>
              <a:noFill/>
              <a:ln w="19050" algn="ctr">
                <a:noFill/>
                <a:miter lim="800000"/>
              </a:ln>
            </p:spPr>
            <p:txBody>
              <a:bodyPr/>
              <a:lstStyle/>
              <a:p>
                <a:pPr algn="ctr">
                  <a:buClrTx/>
                </a:pPr>
                <a:endParaRPr lang="zh-CN" altLang="en-US" sz="2200" b="0">
                  <a:solidFill>
                    <a:schemeClr val="tx1"/>
                  </a:solidFill>
                  <a:latin typeface="Arial" panose="020B0604020202020204" pitchFamily="34" charset="0"/>
                </a:endParaRPr>
              </a:p>
            </p:txBody>
          </p:sp>
          <p:sp>
            <p:nvSpPr>
              <p:cNvPr id="49206" name="Rectangle 47"/>
              <p:cNvSpPr>
                <a:spLocks noChangeArrowheads="1"/>
              </p:cNvSpPr>
              <p:nvPr/>
            </p:nvSpPr>
            <p:spPr bwMode="auto">
              <a:xfrm>
                <a:off x="2199" y="2010"/>
                <a:ext cx="852" cy="1239"/>
              </a:xfrm>
              <a:prstGeom prst="rect">
                <a:avLst/>
              </a:prstGeom>
              <a:noFill/>
              <a:ln w="19050" algn="ctr">
                <a:noFill/>
                <a:miter lim="800000"/>
              </a:ln>
            </p:spPr>
            <p:txBody>
              <a:bodyPr/>
              <a:lstStyle/>
              <a:p>
                <a:pPr algn="ctr">
                  <a:buClrTx/>
                </a:pPr>
                <a:endParaRPr lang="en-US" altLang="zh-CN" sz="2200" b="0">
                  <a:solidFill>
                    <a:schemeClr val="tx1"/>
                  </a:solidFill>
                  <a:latin typeface="Arial" panose="020B0604020202020204" pitchFamily="34" charset="0"/>
                </a:endParaRPr>
              </a:p>
            </p:txBody>
          </p:sp>
          <p:sp>
            <p:nvSpPr>
              <p:cNvPr id="49207" name="Rectangle 48"/>
              <p:cNvSpPr>
                <a:spLocks noChangeArrowheads="1"/>
              </p:cNvSpPr>
              <p:nvPr/>
            </p:nvSpPr>
            <p:spPr bwMode="auto">
              <a:xfrm>
                <a:off x="1338" y="2010"/>
                <a:ext cx="861" cy="1239"/>
              </a:xfrm>
              <a:prstGeom prst="rect">
                <a:avLst/>
              </a:prstGeom>
              <a:noFill/>
              <a:ln w="19050" algn="ctr">
                <a:noFill/>
                <a:miter lim="800000"/>
              </a:ln>
            </p:spPr>
            <p:txBody>
              <a:bodyPr/>
              <a:lstStyle/>
              <a:p>
                <a:pPr algn="ctr">
                  <a:buClrTx/>
                </a:pPr>
                <a:endParaRPr lang="en-US" altLang="zh-CN" sz="2200" b="0">
                  <a:solidFill>
                    <a:schemeClr val="tx1"/>
                  </a:solidFill>
                  <a:latin typeface="Arial" panose="020B0604020202020204" pitchFamily="34" charset="0"/>
                </a:endParaRPr>
              </a:p>
            </p:txBody>
          </p:sp>
          <p:sp>
            <p:nvSpPr>
              <p:cNvPr id="49208" name="Rectangle 49"/>
              <p:cNvSpPr>
                <a:spLocks noChangeArrowheads="1"/>
              </p:cNvSpPr>
              <p:nvPr/>
            </p:nvSpPr>
            <p:spPr bwMode="auto">
              <a:xfrm>
                <a:off x="696" y="2010"/>
                <a:ext cx="642" cy="1239"/>
              </a:xfrm>
              <a:prstGeom prst="rect">
                <a:avLst/>
              </a:prstGeom>
              <a:noFill/>
              <a:ln w="19050" algn="ctr">
                <a:noFill/>
                <a:miter lim="800000"/>
              </a:ln>
            </p:spPr>
            <p:txBody>
              <a:bodyPr/>
              <a:lstStyle/>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US" altLang="zh-CN" sz="2200" b="0" baseline="-25000">
                  <a:solidFill>
                    <a:schemeClr val="tx1"/>
                  </a:solidFill>
                  <a:latin typeface="Arial" panose="020B0604020202020204" pitchFamily="34" charset="0"/>
                </a:endParaRPr>
              </a:p>
            </p:txBody>
          </p:sp>
          <p:sp>
            <p:nvSpPr>
              <p:cNvPr id="49209" name="Rectangle 50"/>
              <p:cNvSpPr>
                <a:spLocks noChangeArrowheads="1"/>
              </p:cNvSpPr>
              <p:nvPr/>
            </p:nvSpPr>
            <p:spPr bwMode="auto">
              <a:xfrm>
                <a:off x="3777" y="1742"/>
                <a:ext cx="1235"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zh-CN" altLang="en-US" sz="2200" b="0">
                  <a:solidFill>
                    <a:schemeClr val="tx1"/>
                  </a:solidFill>
                  <a:latin typeface="Arial" panose="020B0604020202020204" pitchFamily="34" charset="0"/>
                </a:endParaRPr>
              </a:p>
            </p:txBody>
          </p:sp>
          <p:sp>
            <p:nvSpPr>
              <p:cNvPr id="49210" name="Rectangle 51"/>
              <p:cNvSpPr>
                <a:spLocks noChangeArrowheads="1"/>
              </p:cNvSpPr>
              <p:nvPr/>
            </p:nvSpPr>
            <p:spPr bwMode="auto">
              <a:xfrm>
                <a:off x="3051" y="1742"/>
                <a:ext cx="726"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zh-CN" altLang="en-US" sz="2200" b="0">
                  <a:solidFill>
                    <a:schemeClr val="tx1"/>
                  </a:solidFill>
                  <a:latin typeface="Arial" panose="020B0604020202020204" pitchFamily="34" charset="0"/>
                </a:endParaRPr>
              </a:p>
            </p:txBody>
          </p:sp>
          <p:sp>
            <p:nvSpPr>
              <p:cNvPr id="49211" name="Rectangle 52"/>
              <p:cNvSpPr>
                <a:spLocks noChangeArrowheads="1"/>
              </p:cNvSpPr>
              <p:nvPr/>
            </p:nvSpPr>
            <p:spPr bwMode="auto">
              <a:xfrm>
                <a:off x="2199" y="1742"/>
                <a:ext cx="852"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en-US" altLang="zh-CN" sz="2200" b="0">
                  <a:solidFill>
                    <a:schemeClr val="tx1"/>
                  </a:solidFill>
                  <a:latin typeface="Arial" panose="020B0604020202020204" pitchFamily="34" charset="0"/>
                </a:endParaRPr>
              </a:p>
            </p:txBody>
          </p:sp>
          <p:sp>
            <p:nvSpPr>
              <p:cNvPr id="49212" name="Rectangle 53"/>
              <p:cNvSpPr>
                <a:spLocks noChangeArrowheads="1"/>
              </p:cNvSpPr>
              <p:nvPr/>
            </p:nvSpPr>
            <p:spPr bwMode="auto">
              <a:xfrm>
                <a:off x="1338" y="1742"/>
                <a:ext cx="861"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en-US" altLang="zh-CN" sz="2200" b="0">
                  <a:solidFill>
                    <a:schemeClr val="tx1"/>
                  </a:solidFill>
                  <a:latin typeface="Arial" panose="020B0604020202020204" pitchFamily="34" charset="0"/>
                </a:endParaRPr>
              </a:p>
            </p:txBody>
          </p:sp>
          <p:sp>
            <p:nvSpPr>
              <p:cNvPr id="49213" name="Rectangle 54"/>
              <p:cNvSpPr>
                <a:spLocks noChangeArrowheads="1"/>
              </p:cNvSpPr>
              <p:nvPr/>
            </p:nvSpPr>
            <p:spPr bwMode="auto">
              <a:xfrm>
                <a:off x="3777" y="1493"/>
                <a:ext cx="1235"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Available</a:t>
                </a:r>
                <a:endParaRPr lang="en-US" altLang="zh-CN" sz="2000" b="0">
                  <a:solidFill>
                    <a:schemeClr val="tx1"/>
                  </a:solidFill>
                  <a:latin typeface="Arial" panose="020B0604020202020204" pitchFamily="34" charset="0"/>
                </a:endParaRPr>
              </a:p>
            </p:txBody>
          </p:sp>
          <p:sp>
            <p:nvSpPr>
              <p:cNvPr id="49214" name="Rectangle 55"/>
              <p:cNvSpPr>
                <a:spLocks noChangeArrowheads="1"/>
              </p:cNvSpPr>
              <p:nvPr/>
            </p:nvSpPr>
            <p:spPr bwMode="auto">
              <a:xfrm>
                <a:off x="3051" y="1493"/>
                <a:ext cx="726"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Need</a:t>
                </a:r>
                <a:endParaRPr lang="en-US" altLang="zh-CN" sz="2000" b="0">
                  <a:solidFill>
                    <a:schemeClr val="tx1"/>
                  </a:solidFill>
                  <a:latin typeface="Arial" panose="020B0604020202020204" pitchFamily="34" charset="0"/>
                </a:endParaRPr>
              </a:p>
            </p:txBody>
          </p:sp>
          <p:sp>
            <p:nvSpPr>
              <p:cNvPr id="49215" name="Rectangle 56"/>
              <p:cNvSpPr>
                <a:spLocks noChangeArrowheads="1"/>
              </p:cNvSpPr>
              <p:nvPr/>
            </p:nvSpPr>
            <p:spPr bwMode="auto">
              <a:xfrm>
                <a:off x="2199" y="1493"/>
                <a:ext cx="852"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Allocation</a:t>
                </a:r>
                <a:endParaRPr lang="en-US" altLang="zh-CN" sz="2000" b="0">
                  <a:solidFill>
                    <a:schemeClr val="tx1"/>
                  </a:solidFill>
                  <a:latin typeface="Arial" panose="020B0604020202020204" pitchFamily="34" charset="0"/>
                </a:endParaRPr>
              </a:p>
            </p:txBody>
          </p:sp>
          <p:sp>
            <p:nvSpPr>
              <p:cNvPr id="49216" name="Rectangle 57"/>
              <p:cNvSpPr>
                <a:spLocks noChangeArrowheads="1"/>
              </p:cNvSpPr>
              <p:nvPr/>
            </p:nvSpPr>
            <p:spPr bwMode="auto">
              <a:xfrm>
                <a:off x="1338" y="1493"/>
                <a:ext cx="861"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Max</a:t>
                </a:r>
                <a:endParaRPr lang="en-US" altLang="zh-CN" sz="2000" b="0">
                  <a:solidFill>
                    <a:schemeClr val="tx1"/>
                  </a:solidFill>
                  <a:latin typeface="Arial" panose="020B0604020202020204" pitchFamily="34" charset="0"/>
                </a:endParaRPr>
              </a:p>
            </p:txBody>
          </p:sp>
          <p:sp>
            <p:nvSpPr>
              <p:cNvPr id="49217" name="Rectangle 58"/>
              <p:cNvSpPr>
                <a:spLocks noChangeArrowheads="1"/>
              </p:cNvSpPr>
              <p:nvPr/>
            </p:nvSpPr>
            <p:spPr bwMode="auto">
              <a:xfrm>
                <a:off x="696" y="1493"/>
                <a:ext cx="642" cy="517"/>
              </a:xfrm>
              <a:prstGeom prst="rect">
                <a:avLst/>
              </a:prstGeom>
              <a:noFill/>
              <a:ln w="19050" algn="ctr">
                <a:noFill/>
                <a:miter lim="800000"/>
              </a:ln>
            </p:spPr>
            <p:txBody>
              <a:bodyPr/>
              <a:lstStyle/>
              <a:p>
                <a:pPr algn="ctr">
                  <a:buClrTx/>
                </a:pPr>
                <a:r>
                  <a:rPr lang="zh-CN" altLang="en-GB" sz="2800" b="0">
                    <a:solidFill>
                      <a:schemeClr val="tx1"/>
                    </a:solidFill>
                    <a:latin typeface="Arial" panose="020B0604020202020204" pitchFamily="34" charset="0"/>
                  </a:rPr>
                  <a:t> </a:t>
                </a:r>
                <a:endParaRPr lang="zh-CN" altLang="en-US" sz="2800" b="0">
                  <a:solidFill>
                    <a:schemeClr val="tx1"/>
                  </a:solidFill>
                  <a:latin typeface="Arial" panose="020B0604020202020204" pitchFamily="34" charset="0"/>
                </a:endParaRPr>
              </a:p>
            </p:txBody>
          </p:sp>
          <p:sp>
            <p:nvSpPr>
              <p:cNvPr id="49218" name="Line 59"/>
              <p:cNvSpPr>
                <a:spLocks noChangeShapeType="1"/>
              </p:cNvSpPr>
              <p:nvPr/>
            </p:nvSpPr>
            <p:spPr bwMode="auto">
              <a:xfrm>
                <a:off x="696" y="1493"/>
                <a:ext cx="4316" cy="0"/>
              </a:xfrm>
              <a:prstGeom prst="line">
                <a:avLst/>
              </a:prstGeom>
              <a:noFill/>
              <a:ln w="12700" cap="sq">
                <a:solidFill>
                  <a:schemeClr val="tx1"/>
                </a:solidFill>
                <a:round/>
              </a:ln>
            </p:spPr>
            <p:txBody>
              <a:bodyPr wrap="none" anchor="ctr"/>
              <a:lstStyle/>
              <a:p>
                <a:endParaRPr lang="zh-CN" altLang="en-US"/>
              </a:p>
            </p:txBody>
          </p:sp>
          <p:sp>
            <p:nvSpPr>
              <p:cNvPr id="49219" name="Line 60"/>
              <p:cNvSpPr>
                <a:spLocks noChangeShapeType="1"/>
              </p:cNvSpPr>
              <p:nvPr/>
            </p:nvSpPr>
            <p:spPr bwMode="auto">
              <a:xfrm>
                <a:off x="696" y="3249"/>
                <a:ext cx="4316" cy="0"/>
              </a:xfrm>
              <a:prstGeom prst="line">
                <a:avLst/>
              </a:prstGeom>
              <a:noFill/>
              <a:ln w="12700" cap="sq">
                <a:solidFill>
                  <a:schemeClr val="tx1"/>
                </a:solidFill>
                <a:round/>
              </a:ln>
            </p:spPr>
            <p:txBody>
              <a:bodyPr wrap="none" anchor="ctr"/>
              <a:lstStyle/>
              <a:p>
                <a:endParaRPr lang="zh-CN" altLang="en-US"/>
              </a:p>
            </p:txBody>
          </p:sp>
          <p:sp>
            <p:nvSpPr>
              <p:cNvPr id="49220" name="Line 61"/>
              <p:cNvSpPr>
                <a:spLocks noChangeShapeType="1"/>
              </p:cNvSpPr>
              <p:nvPr/>
            </p:nvSpPr>
            <p:spPr bwMode="auto">
              <a:xfrm>
                <a:off x="696" y="1493"/>
                <a:ext cx="0" cy="1756"/>
              </a:xfrm>
              <a:prstGeom prst="line">
                <a:avLst/>
              </a:prstGeom>
              <a:noFill/>
              <a:ln w="12700" cap="sq">
                <a:solidFill>
                  <a:schemeClr val="tx1"/>
                </a:solidFill>
                <a:round/>
              </a:ln>
            </p:spPr>
            <p:txBody>
              <a:bodyPr wrap="none" anchor="ctr"/>
              <a:lstStyle/>
              <a:p>
                <a:endParaRPr lang="zh-CN" altLang="en-US"/>
              </a:p>
            </p:txBody>
          </p:sp>
          <p:sp>
            <p:nvSpPr>
              <p:cNvPr id="49221" name="Line 62"/>
              <p:cNvSpPr>
                <a:spLocks noChangeShapeType="1"/>
              </p:cNvSpPr>
              <p:nvPr/>
            </p:nvSpPr>
            <p:spPr bwMode="auto">
              <a:xfrm>
                <a:off x="2199" y="1493"/>
                <a:ext cx="0" cy="1756"/>
              </a:xfrm>
              <a:prstGeom prst="line">
                <a:avLst/>
              </a:prstGeom>
              <a:noFill/>
              <a:ln w="12700">
                <a:solidFill>
                  <a:schemeClr val="tx1"/>
                </a:solidFill>
                <a:round/>
              </a:ln>
            </p:spPr>
            <p:txBody>
              <a:bodyPr wrap="none" anchor="ctr"/>
              <a:lstStyle/>
              <a:p>
                <a:endParaRPr lang="zh-CN" altLang="en-US"/>
              </a:p>
            </p:txBody>
          </p:sp>
          <p:sp>
            <p:nvSpPr>
              <p:cNvPr id="49222" name="Line 63"/>
              <p:cNvSpPr>
                <a:spLocks noChangeShapeType="1"/>
              </p:cNvSpPr>
              <p:nvPr/>
            </p:nvSpPr>
            <p:spPr bwMode="auto">
              <a:xfrm>
                <a:off x="3051" y="1493"/>
                <a:ext cx="0" cy="1756"/>
              </a:xfrm>
              <a:prstGeom prst="line">
                <a:avLst/>
              </a:prstGeom>
              <a:noFill/>
              <a:ln w="12700">
                <a:solidFill>
                  <a:schemeClr val="tx1"/>
                </a:solidFill>
                <a:round/>
              </a:ln>
            </p:spPr>
            <p:txBody>
              <a:bodyPr wrap="none" anchor="ctr"/>
              <a:lstStyle/>
              <a:p>
                <a:endParaRPr lang="zh-CN" altLang="en-US"/>
              </a:p>
            </p:txBody>
          </p:sp>
          <p:sp>
            <p:nvSpPr>
              <p:cNvPr id="49223" name="Line 64"/>
              <p:cNvSpPr>
                <a:spLocks noChangeShapeType="1"/>
              </p:cNvSpPr>
              <p:nvPr/>
            </p:nvSpPr>
            <p:spPr bwMode="auto">
              <a:xfrm>
                <a:off x="3777" y="1493"/>
                <a:ext cx="0" cy="1756"/>
              </a:xfrm>
              <a:prstGeom prst="line">
                <a:avLst/>
              </a:prstGeom>
              <a:noFill/>
              <a:ln w="12700">
                <a:solidFill>
                  <a:schemeClr val="tx1"/>
                </a:solidFill>
                <a:round/>
              </a:ln>
            </p:spPr>
            <p:txBody>
              <a:bodyPr wrap="none" anchor="ctr"/>
              <a:lstStyle/>
              <a:p>
                <a:endParaRPr lang="zh-CN" altLang="en-US"/>
              </a:p>
            </p:txBody>
          </p:sp>
          <p:sp>
            <p:nvSpPr>
              <p:cNvPr id="49224" name="Line 65"/>
              <p:cNvSpPr>
                <a:spLocks noChangeShapeType="1"/>
              </p:cNvSpPr>
              <p:nvPr/>
            </p:nvSpPr>
            <p:spPr bwMode="auto">
              <a:xfrm>
                <a:off x="5012" y="1493"/>
                <a:ext cx="0" cy="1756"/>
              </a:xfrm>
              <a:prstGeom prst="line">
                <a:avLst/>
              </a:prstGeom>
              <a:noFill/>
              <a:ln w="12700" cap="sq">
                <a:solidFill>
                  <a:schemeClr val="tx1"/>
                </a:solidFill>
                <a:round/>
              </a:ln>
            </p:spPr>
            <p:txBody>
              <a:bodyPr wrap="none" anchor="ctr"/>
              <a:lstStyle/>
              <a:p>
                <a:endParaRPr lang="zh-CN" altLang="en-US"/>
              </a:p>
            </p:txBody>
          </p:sp>
          <p:sp>
            <p:nvSpPr>
              <p:cNvPr id="49225" name="Line 66"/>
              <p:cNvSpPr>
                <a:spLocks noChangeShapeType="1"/>
              </p:cNvSpPr>
              <p:nvPr/>
            </p:nvSpPr>
            <p:spPr bwMode="auto">
              <a:xfrm>
                <a:off x="1338" y="1742"/>
                <a:ext cx="3674" cy="0"/>
              </a:xfrm>
              <a:prstGeom prst="line">
                <a:avLst/>
              </a:prstGeom>
              <a:noFill/>
              <a:ln w="12700">
                <a:solidFill>
                  <a:schemeClr val="tx1"/>
                </a:solidFill>
                <a:round/>
              </a:ln>
            </p:spPr>
            <p:txBody>
              <a:bodyPr wrap="none" anchor="ctr"/>
              <a:lstStyle/>
              <a:p>
                <a:endParaRPr lang="zh-CN" altLang="en-US"/>
              </a:p>
            </p:txBody>
          </p:sp>
          <p:sp>
            <p:nvSpPr>
              <p:cNvPr id="49226" name="Line 67"/>
              <p:cNvSpPr>
                <a:spLocks noChangeShapeType="1"/>
              </p:cNvSpPr>
              <p:nvPr/>
            </p:nvSpPr>
            <p:spPr bwMode="auto">
              <a:xfrm>
                <a:off x="696" y="1493"/>
                <a:ext cx="642" cy="517"/>
              </a:xfrm>
              <a:prstGeom prst="line">
                <a:avLst/>
              </a:prstGeom>
              <a:noFill/>
              <a:ln w="12700" cap="rnd">
                <a:solidFill>
                  <a:schemeClr val="tx1"/>
                </a:solidFill>
                <a:round/>
              </a:ln>
            </p:spPr>
            <p:txBody>
              <a:bodyPr wrap="none" anchor="ctr"/>
              <a:lstStyle/>
              <a:p>
                <a:endParaRPr lang="zh-CN" altLang="en-US"/>
              </a:p>
            </p:txBody>
          </p:sp>
          <p:sp>
            <p:nvSpPr>
              <p:cNvPr id="49227" name="Line 68"/>
              <p:cNvSpPr>
                <a:spLocks noChangeShapeType="1"/>
              </p:cNvSpPr>
              <p:nvPr/>
            </p:nvSpPr>
            <p:spPr bwMode="auto">
              <a:xfrm>
                <a:off x="1338" y="2010"/>
                <a:ext cx="0" cy="1239"/>
              </a:xfrm>
              <a:prstGeom prst="line">
                <a:avLst/>
              </a:prstGeom>
              <a:noFill/>
              <a:ln w="12700">
                <a:solidFill>
                  <a:schemeClr val="tx1"/>
                </a:solidFill>
                <a:round/>
              </a:ln>
            </p:spPr>
            <p:txBody>
              <a:bodyPr wrap="none" anchor="ctr"/>
              <a:lstStyle/>
              <a:p>
                <a:endParaRPr lang="zh-CN" altLang="en-US"/>
              </a:p>
            </p:txBody>
          </p:sp>
          <p:sp>
            <p:nvSpPr>
              <p:cNvPr id="49228" name="Line 69"/>
              <p:cNvSpPr>
                <a:spLocks noChangeShapeType="1"/>
              </p:cNvSpPr>
              <p:nvPr/>
            </p:nvSpPr>
            <p:spPr bwMode="auto">
              <a:xfrm>
                <a:off x="1338" y="1493"/>
                <a:ext cx="0" cy="517"/>
              </a:xfrm>
              <a:prstGeom prst="line">
                <a:avLst/>
              </a:prstGeom>
              <a:noFill/>
              <a:ln w="12700" cap="sq">
                <a:solidFill>
                  <a:schemeClr val="tx1"/>
                </a:solidFill>
                <a:round/>
              </a:ln>
            </p:spPr>
            <p:txBody>
              <a:bodyPr wrap="none" anchor="ctr"/>
              <a:lstStyle/>
              <a:p>
                <a:endParaRPr lang="zh-CN" altLang="en-US"/>
              </a:p>
            </p:txBody>
          </p:sp>
          <p:sp>
            <p:nvSpPr>
              <p:cNvPr id="49229" name="Line 70"/>
              <p:cNvSpPr>
                <a:spLocks noChangeShapeType="1"/>
              </p:cNvSpPr>
              <p:nvPr/>
            </p:nvSpPr>
            <p:spPr bwMode="auto">
              <a:xfrm>
                <a:off x="1338" y="2010"/>
                <a:ext cx="3674" cy="0"/>
              </a:xfrm>
              <a:prstGeom prst="line">
                <a:avLst/>
              </a:prstGeom>
              <a:noFill/>
              <a:ln w="12700">
                <a:solidFill>
                  <a:schemeClr val="tx1"/>
                </a:solidFill>
                <a:round/>
              </a:ln>
            </p:spPr>
            <p:txBody>
              <a:bodyPr wrap="none" anchor="ctr"/>
              <a:lstStyle/>
              <a:p>
                <a:endParaRPr lang="zh-CN" altLang="en-US"/>
              </a:p>
            </p:txBody>
          </p:sp>
          <p:sp>
            <p:nvSpPr>
              <p:cNvPr id="49230" name="Line 71"/>
              <p:cNvSpPr>
                <a:spLocks noChangeShapeType="1"/>
              </p:cNvSpPr>
              <p:nvPr/>
            </p:nvSpPr>
            <p:spPr bwMode="auto">
              <a:xfrm>
                <a:off x="696" y="2010"/>
                <a:ext cx="642" cy="0"/>
              </a:xfrm>
              <a:prstGeom prst="line">
                <a:avLst/>
              </a:prstGeom>
              <a:noFill/>
              <a:ln w="12700" cap="sq">
                <a:solidFill>
                  <a:schemeClr val="tx1"/>
                </a:solidFill>
                <a:round/>
              </a:ln>
            </p:spPr>
            <p:txBody>
              <a:bodyPr wrap="none" anchor="ctr"/>
              <a:lstStyle/>
              <a:p>
                <a:endParaRPr lang="zh-CN" altLang="en-US"/>
              </a:p>
            </p:txBody>
          </p:sp>
        </p:grpSp>
        <p:sp>
          <p:nvSpPr>
            <p:cNvPr id="49196" name="Text Box 72"/>
            <p:cNvSpPr txBox="1">
              <a:spLocks noChangeArrowheads="1"/>
            </p:cNvSpPr>
            <p:nvPr/>
          </p:nvSpPr>
          <p:spPr bwMode="auto">
            <a:xfrm>
              <a:off x="612" y="1770"/>
              <a:ext cx="589" cy="252"/>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2000">
                  <a:solidFill>
                    <a:schemeClr val="tx1"/>
                  </a:solidFill>
                  <a:latin typeface="Arial" panose="020B0604020202020204" pitchFamily="34" charset="0"/>
                </a:rPr>
                <a:t>进程</a:t>
              </a:r>
              <a:endParaRPr lang="zh-CN" altLang="en-US" sz="2000">
                <a:solidFill>
                  <a:schemeClr val="tx1"/>
                </a:solidFill>
                <a:latin typeface="Arial" panose="020B0604020202020204" pitchFamily="34" charset="0"/>
              </a:endParaRPr>
            </a:p>
          </p:txBody>
        </p:sp>
        <p:sp>
          <p:nvSpPr>
            <p:cNvPr id="49197" name="Text Box 73"/>
            <p:cNvSpPr txBox="1">
              <a:spLocks noChangeArrowheads="1"/>
            </p:cNvSpPr>
            <p:nvPr/>
          </p:nvSpPr>
          <p:spPr bwMode="auto">
            <a:xfrm>
              <a:off x="885" y="1566"/>
              <a:ext cx="589" cy="233"/>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1800" dirty="0">
                  <a:solidFill>
                    <a:schemeClr val="tx1"/>
                  </a:solidFill>
                  <a:latin typeface="Arial" panose="020B0604020202020204" pitchFamily="34" charset="0"/>
                </a:rPr>
                <a:t>资源</a:t>
              </a:r>
              <a:endParaRPr lang="zh-CN" altLang="en-US" sz="1800" dirty="0">
                <a:solidFill>
                  <a:schemeClr val="tx1"/>
                </a:solidFill>
                <a:latin typeface="Arial" panose="020B0604020202020204" pitchFamily="34" charset="0"/>
              </a:endParaRPr>
            </a:p>
          </p:txBody>
        </p:sp>
        <p:sp>
          <p:nvSpPr>
            <p:cNvPr id="49199" name="Text Box 75"/>
            <p:cNvSpPr txBox="1">
              <a:spLocks noChangeArrowheads="1"/>
            </p:cNvSpPr>
            <p:nvPr/>
          </p:nvSpPr>
          <p:spPr bwMode="auto">
            <a:xfrm>
              <a:off x="2274" y="1992"/>
              <a:ext cx="680" cy="1252"/>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400" b="0">
                  <a:solidFill>
                    <a:schemeClr val="tx1"/>
                  </a:solidFill>
                  <a:latin typeface="Arial" panose="020B0604020202020204" pitchFamily="34" charset="0"/>
                </a:rPr>
                <a:t>0  1  0</a:t>
              </a:r>
              <a:endParaRPr lang="en-GB" altLang="zh-CN"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2  0  0</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3  0  2</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2  1  1</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0  0  2</a:t>
              </a:r>
              <a:endParaRPr lang="zh-CN" altLang="en-US" sz="2400" b="0">
                <a:solidFill>
                  <a:schemeClr val="tx1"/>
                </a:solidFill>
                <a:latin typeface="Arial" panose="020B0604020202020204" pitchFamily="34" charset="0"/>
              </a:endParaRPr>
            </a:p>
          </p:txBody>
        </p:sp>
        <p:sp>
          <p:nvSpPr>
            <p:cNvPr id="49200" name="Text Box 76"/>
            <p:cNvSpPr txBox="1">
              <a:spLocks noChangeArrowheads="1"/>
            </p:cNvSpPr>
            <p:nvPr/>
          </p:nvSpPr>
          <p:spPr bwMode="auto">
            <a:xfrm>
              <a:off x="1303" y="1992"/>
              <a:ext cx="817" cy="1231"/>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7   5   3</a:t>
              </a:r>
              <a:endParaRPr lang="en-GB" altLang="zh-CN" sz="2200" b="0" dirty="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3   2   2</a:t>
              </a:r>
              <a:endParaRPr lang="en-GB" altLang="zh-CN" sz="2200" b="0" dirty="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9   0   2</a:t>
              </a:r>
              <a:endParaRPr lang="zh-CN" altLang="en-GB" sz="2200" b="0" dirty="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2   2   2</a:t>
              </a:r>
              <a:endParaRPr lang="en-GB" altLang="zh-CN" sz="2200" b="0" dirty="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4   3   3</a:t>
              </a:r>
              <a:endParaRPr lang="zh-CN" altLang="en-US" sz="2200" b="0" dirty="0">
                <a:solidFill>
                  <a:schemeClr val="tx1"/>
                </a:solidFill>
                <a:latin typeface="Arial" panose="020B0604020202020204" pitchFamily="34" charset="0"/>
              </a:endParaRPr>
            </a:p>
          </p:txBody>
        </p:sp>
        <p:sp>
          <p:nvSpPr>
            <p:cNvPr id="49201" name="Text Box 77"/>
            <p:cNvSpPr txBox="1">
              <a:spLocks noChangeArrowheads="1"/>
            </p:cNvSpPr>
            <p:nvPr/>
          </p:nvSpPr>
          <p:spPr bwMode="auto">
            <a:xfrm>
              <a:off x="3050" y="1992"/>
              <a:ext cx="680" cy="1252"/>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400" b="0">
                  <a:solidFill>
                    <a:schemeClr val="tx1"/>
                  </a:solidFill>
                  <a:latin typeface="Arial" panose="020B0604020202020204" pitchFamily="34" charset="0"/>
                </a:rPr>
                <a:t>7  4  3</a:t>
              </a:r>
              <a:endParaRPr lang="en-GB" altLang="zh-CN"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1  2  2</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6  0  0</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0  1  1</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4  3  1</a:t>
              </a:r>
              <a:endParaRPr lang="zh-CN" altLang="en-US" sz="2400" b="0">
                <a:solidFill>
                  <a:schemeClr val="tx1"/>
                </a:solidFill>
                <a:latin typeface="Arial" panose="020B0604020202020204" pitchFamily="34" charset="0"/>
              </a:endParaRPr>
            </a:p>
          </p:txBody>
        </p:sp>
        <p:sp>
          <p:nvSpPr>
            <p:cNvPr id="49202" name="Text Box 78"/>
            <p:cNvSpPr txBox="1">
              <a:spLocks noChangeArrowheads="1"/>
            </p:cNvSpPr>
            <p:nvPr/>
          </p:nvSpPr>
          <p:spPr bwMode="auto">
            <a:xfrm>
              <a:off x="3923" y="1992"/>
              <a:ext cx="817" cy="527"/>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 3   3   2</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endParaRPr lang="zh-CN" altLang="en-US" sz="2200" b="0">
                <a:solidFill>
                  <a:schemeClr val="tx1"/>
                </a:solidFill>
                <a:latin typeface="Arial" panose="020B0604020202020204" pitchFamily="34" charset="0"/>
              </a:endParaRPr>
            </a:p>
          </p:txBody>
        </p:sp>
        <p:sp>
          <p:nvSpPr>
            <p:cNvPr id="49203" name="Text Box 79"/>
            <p:cNvSpPr txBox="1">
              <a:spLocks noChangeArrowheads="1"/>
            </p:cNvSpPr>
            <p:nvPr/>
          </p:nvSpPr>
          <p:spPr bwMode="auto">
            <a:xfrm>
              <a:off x="748" y="1992"/>
              <a:ext cx="408" cy="1231"/>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0</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1</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2</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3</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4</a:t>
              </a:r>
              <a:endParaRPr lang="en-US" altLang="zh-CN" sz="2200">
                <a:solidFill>
                  <a:schemeClr val="tx1"/>
                </a:solidFill>
                <a:latin typeface="Arial" panose="020B0604020202020204" pitchFamily="34" charset="0"/>
              </a:endParaRPr>
            </a:p>
          </p:txBody>
        </p:sp>
      </p:grpSp>
      <p:sp>
        <p:nvSpPr>
          <p:cNvPr id="310352" name="Text Box 80"/>
          <p:cNvSpPr txBox="1">
            <a:spLocks noChangeArrowheads="1"/>
          </p:cNvSpPr>
          <p:nvPr/>
        </p:nvSpPr>
        <p:spPr bwMode="auto">
          <a:xfrm>
            <a:off x="395290" y="6238473"/>
            <a:ext cx="8569325" cy="430887"/>
          </a:xfrm>
          <a:prstGeom prst="rect">
            <a:avLst/>
          </a:prstGeom>
          <a:noFill/>
          <a:ln w="19050" algn="ctr">
            <a:noFill/>
            <a:miter lim="800000"/>
          </a:ln>
        </p:spPr>
        <p:txBody>
          <a:bodyPr>
            <a:spAutoFit/>
          </a:bodyPr>
          <a:lstStyle/>
          <a:p>
            <a:pPr eaLnBrk="1" hangingPunct="1">
              <a:spcBef>
                <a:spcPct val="50000"/>
              </a:spcBef>
              <a:buClr>
                <a:schemeClr val="tx1"/>
              </a:buClr>
            </a:pPr>
            <a:r>
              <a:rPr lang="zh-CN" altLang="en-GB" sz="2200" dirty="0">
                <a:solidFill>
                  <a:schemeClr val="tx1"/>
                </a:solidFill>
                <a:latin typeface="Arial" panose="020B0604020202020204" pitchFamily="34" charset="0"/>
              </a:rPr>
              <a:t>由于</a:t>
            </a:r>
            <a:r>
              <a:rPr lang="en-GB" altLang="zh-CN" sz="2200" dirty="0">
                <a:solidFill>
                  <a:schemeClr val="tx1"/>
                </a:solidFill>
                <a:latin typeface="Arial" panose="020B0604020202020204" pitchFamily="34" charset="0"/>
              </a:rPr>
              <a:t>T</a:t>
            </a:r>
            <a:r>
              <a:rPr lang="en-GB" altLang="zh-CN" sz="2200" baseline="-25000" dirty="0">
                <a:solidFill>
                  <a:schemeClr val="tx1"/>
                </a:solidFill>
                <a:latin typeface="Arial" panose="020B0604020202020204" pitchFamily="34" charset="0"/>
              </a:rPr>
              <a:t>0</a:t>
            </a:r>
            <a:r>
              <a:rPr lang="zh-CN" altLang="en-GB" sz="2200" dirty="0">
                <a:solidFill>
                  <a:schemeClr val="tx1"/>
                </a:solidFill>
                <a:latin typeface="Arial" panose="020B0604020202020204" pitchFamily="34" charset="0"/>
              </a:rPr>
              <a:t>时刻存在安全序列</a:t>
            </a: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1</a:t>
            </a:r>
            <a:r>
              <a:rPr lang="en-GB" altLang="zh-CN" sz="2200" dirty="0">
                <a:solidFill>
                  <a:schemeClr val="tx1"/>
                </a:solidFill>
                <a:latin typeface="Arial" panose="020B0604020202020204" pitchFamily="34" charset="0"/>
              </a:rPr>
              <a:t>, P</a:t>
            </a:r>
            <a:r>
              <a:rPr lang="en-GB" altLang="zh-CN" sz="2200" baseline="-25000" dirty="0">
                <a:solidFill>
                  <a:schemeClr val="tx1"/>
                </a:solidFill>
                <a:latin typeface="Arial" panose="020B0604020202020204" pitchFamily="34" charset="0"/>
              </a:rPr>
              <a:t>3</a:t>
            </a:r>
            <a:r>
              <a:rPr lang="en-GB" altLang="zh-CN" sz="2200" dirty="0">
                <a:solidFill>
                  <a:schemeClr val="tx1"/>
                </a:solidFill>
                <a:latin typeface="Arial" panose="020B0604020202020204" pitchFamily="34" charset="0"/>
              </a:rPr>
              <a:t>,</a:t>
            </a:r>
            <a:r>
              <a:rPr lang="en-GB" altLang="zh-CN" sz="2200" baseline="-25000" dirty="0">
                <a:solidFill>
                  <a:schemeClr val="tx1"/>
                </a:solidFill>
                <a:latin typeface="Arial" panose="020B0604020202020204" pitchFamily="34" charset="0"/>
              </a:rPr>
              <a:t> </a:t>
            </a: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4</a:t>
            </a:r>
            <a:r>
              <a:rPr lang="en-GB" altLang="zh-CN" sz="2200" dirty="0">
                <a:solidFill>
                  <a:schemeClr val="tx1"/>
                </a:solidFill>
                <a:latin typeface="Arial" panose="020B0604020202020204" pitchFamily="34" charset="0"/>
              </a:rPr>
              <a:t>,</a:t>
            </a:r>
            <a:r>
              <a:rPr lang="en-GB" altLang="zh-CN" sz="2200" baseline="-25000" dirty="0">
                <a:solidFill>
                  <a:schemeClr val="tx1"/>
                </a:solidFill>
                <a:latin typeface="Arial" panose="020B0604020202020204" pitchFamily="34" charset="0"/>
              </a:rPr>
              <a:t> </a:t>
            </a: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2</a:t>
            </a:r>
            <a:r>
              <a:rPr lang="en-GB" altLang="zh-CN" sz="2200" dirty="0">
                <a:solidFill>
                  <a:schemeClr val="tx1"/>
                </a:solidFill>
                <a:latin typeface="Arial" panose="020B0604020202020204" pitchFamily="34" charset="0"/>
              </a:rPr>
              <a:t>,</a:t>
            </a:r>
            <a:r>
              <a:rPr lang="en-GB" altLang="zh-CN" sz="2200" baseline="-25000" dirty="0">
                <a:solidFill>
                  <a:schemeClr val="tx1"/>
                </a:solidFill>
                <a:latin typeface="Arial" panose="020B0604020202020204" pitchFamily="34" charset="0"/>
              </a:rPr>
              <a:t> </a:t>
            </a: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0</a:t>
            </a:r>
            <a:r>
              <a:rPr lang="en-GB" altLang="zh-CN" sz="2200" dirty="0">
                <a:solidFill>
                  <a:schemeClr val="tx1"/>
                </a:solidFill>
                <a:latin typeface="Arial" panose="020B0604020202020204" pitchFamily="34" charset="0"/>
              </a:rPr>
              <a:t>},</a:t>
            </a:r>
            <a:r>
              <a:rPr lang="zh-CN" altLang="en-GB" sz="2200" dirty="0">
                <a:solidFill>
                  <a:schemeClr val="tx1"/>
                </a:solidFill>
                <a:latin typeface="Arial" panose="020B0604020202020204" pitchFamily="34" charset="0"/>
              </a:rPr>
              <a:t>故此时系统是安全的。</a:t>
            </a:r>
            <a:endParaRPr lang="zh-CN" altLang="en-US" sz="2200"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0309">
                                            <p:txEl>
                                              <p:pRg st="0" end="0"/>
                                            </p:txEl>
                                          </p:spTgt>
                                        </p:tgtEl>
                                        <p:attrNameLst>
                                          <p:attrName>style.visibility</p:attrName>
                                        </p:attrNameLst>
                                      </p:cBhvr>
                                      <p:to>
                                        <p:strVal val="visible"/>
                                      </p:to>
                                    </p:set>
                                    <p:animEffect transition="in" filter="box(in)">
                                      <p:cBhvr>
                                        <p:cTn id="7" dur="500"/>
                                        <p:tgtEl>
                                          <p:spTgt spid="3103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10312">
                                            <p:txEl>
                                              <p:pRg st="0" end="0"/>
                                            </p:txEl>
                                          </p:spTgt>
                                        </p:tgtEl>
                                        <p:attrNameLst>
                                          <p:attrName>style.visibility</p:attrName>
                                        </p:attrNameLst>
                                      </p:cBhvr>
                                      <p:to>
                                        <p:strVal val="visible"/>
                                      </p:to>
                                    </p:set>
                                    <p:animEffect transition="in" filter="box(in)">
                                      <p:cBhvr>
                                        <p:cTn id="12" dur="500"/>
                                        <p:tgtEl>
                                          <p:spTgt spid="310312">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10308">
                                            <p:txEl>
                                              <p:pRg st="0" end="0"/>
                                            </p:txEl>
                                          </p:spTgt>
                                        </p:tgtEl>
                                        <p:attrNameLst>
                                          <p:attrName>style.visibility</p:attrName>
                                        </p:attrNameLst>
                                      </p:cBhvr>
                                      <p:to>
                                        <p:strVal val="visible"/>
                                      </p:to>
                                    </p:set>
                                    <p:animEffect transition="in" filter="box(in)">
                                      <p:cBhvr>
                                        <p:cTn id="15" dur="500"/>
                                        <p:tgtEl>
                                          <p:spTgt spid="310308">
                                            <p:txEl>
                                              <p:pRg st="0" end="0"/>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10310">
                                            <p:txEl>
                                              <p:pRg st="0" end="0"/>
                                            </p:txEl>
                                          </p:spTgt>
                                        </p:tgtEl>
                                        <p:attrNameLst>
                                          <p:attrName>style.visibility</p:attrName>
                                        </p:attrNameLst>
                                      </p:cBhvr>
                                      <p:to>
                                        <p:strVal val="visible"/>
                                      </p:to>
                                    </p:set>
                                    <p:animEffect transition="in" filter="box(in)">
                                      <p:cBhvr>
                                        <p:cTn id="18" dur="500"/>
                                        <p:tgtEl>
                                          <p:spTgt spid="3103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10311">
                                            <p:txEl>
                                              <p:pRg st="0" end="0"/>
                                            </p:txEl>
                                          </p:spTgt>
                                        </p:tgtEl>
                                        <p:attrNameLst>
                                          <p:attrName>style.visibility</p:attrName>
                                        </p:attrNameLst>
                                      </p:cBhvr>
                                      <p:to>
                                        <p:strVal val="visible"/>
                                      </p:to>
                                    </p:set>
                                    <p:animEffect transition="in" filter="box(in)">
                                      <p:cBhvr>
                                        <p:cTn id="23" dur="500"/>
                                        <p:tgtEl>
                                          <p:spTgt spid="310311">
                                            <p:txEl>
                                              <p:pRg st="0" end="0"/>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10313">
                                            <p:txEl>
                                              <p:pRg st="0" end="0"/>
                                            </p:txEl>
                                          </p:spTgt>
                                        </p:tgtEl>
                                        <p:attrNameLst>
                                          <p:attrName>style.visibility</p:attrName>
                                        </p:attrNameLst>
                                      </p:cBhvr>
                                      <p:to>
                                        <p:strVal val="visible"/>
                                      </p:to>
                                    </p:set>
                                    <p:animEffect transition="in" filter="box(in)">
                                      <p:cBhvr>
                                        <p:cTn id="26" dur="500"/>
                                        <p:tgtEl>
                                          <p:spTgt spid="3103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10309">
                                            <p:txEl>
                                              <p:pRg st="1" end="1"/>
                                            </p:txEl>
                                          </p:spTgt>
                                        </p:tgtEl>
                                        <p:attrNameLst>
                                          <p:attrName>style.visibility</p:attrName>
                                        </p:attrNameLst>
                                      </p:cBhvr>
                                      <p:to>
                                        <p:strVal val="visible"/>
                                      </p:to>
                                    </p:set>
                                    <p:animEffect transition="in" filter="box(in)">
                                      <p:cBhvr>
                                        <p:cTn id="31" dur="500"/>
                                        <p:tgtEl>
                                          <p:spTgt spid="310309">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310312">
                                            <p:txEl>
                                              <p:pRg st="1" end="1"/>
                                            </p:txEl>
                                          </p:spTgt>
                                        </p:tgtEl>
                                        <p:attrNameLst>
                                          <p:attrName>style.visibility</p:attrName>
                                        </p:attrNameLst>
                                      </p:cBhvr>
                                      <p:to>
                                        <p:strVal val="visible"/>
                                      </p:to>
                                    </p:set>
                                    <p:animEffect transition="in" filter="box(in)">
                                      <p:cBhvr>
                                        <p:cTn id="36" dur="500"/>
                                        <p:tgtEl>
                                          <p:spTgt spid="310312">
                                            <p:txEl>
                                              <p:pRg st="1" end="1"/>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310308">
                                            <p:txEl>
                                              <p:pRg st="1" end="1"/>
                                            </p:txEl>
                                          </p:spTgt>
                                        </p:tgtEl>
                                        <p:attrNameLst>
                                          <p:attrName>style.visibility</p:attrName>
                                        </p:attrNameLst>
                                      </p:cBhvr>
                                      <p:to>
                                        <p:strVal val="visible"/>
                                      </p:to>
                                    </p:set>
                                    <p:animEffect transition="in" filter="box(in)">
                                      <p:cBhvr>
                                        <p:cTn id="39" dur="500"/>
                                        <p:tgtEl>
                                          <p:spTgt spid="310308">
                                            <p:txEl>
                                              <p:pRg st="1" end="1"/>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310310">
                                            <p:txEl>
                                              <p:pRg st="1" end="1"/>
                                            </p:txEl>
                                          </p:spTgt>
                                        </p:tgtEl>
                                        <p:attrNameLst>
                                          <p:attrName>style.visibility</p:attrName>
                                        </p:attrNameLst>
                                      </p:cBhvr>
                                      <p:to>
                                        <p:strVal val="visible"/>
                                      </p:to>
                                    </p:set>
                                    <p:animEffect transition="in" filter="box(in)">
                                      <p:cBhvr>
                                        <p:cTn id="42" dur="500"/>
                                        <p:tgtEl>
                                          <p:spTgt spid="31031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10311">
                                            <p:txEl>
                                              <p:pRg st="1" end="1"/>
                                            </p:txEl>
                                          </p:spTgt>
                                        </p:tgtEl>
                                        <p:attrNameLst>
                                          <p:attrName>style.visibility</p:attrName>
                                        </p:attrNameLst>
                                      </p:cBhvr>
                                      <p:to>
                                        <p:strVal val="visible"/>
                                      </p:to>
                                    </p:set>
                                    <p:animEffect transition="in" filter="box(in)">
                                      <p:cBhvr>
                                        <p:cTn id="47" dur="500"/>
                                        <p:tgtEl>
                                          <p:spTgt spid="310311">
                                            <p:txEl>
                                              <p:pRg st="1" end="1"/>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310313">
                                            <p:txEl>
                                              <p:pRg st="1" end="1"/>
                                            </p:txEl>
                                          </p:spTgt>
                                        </p:tgtEl>
                                        <p:attrNameLst>
                                          <p:attrName>style.visibility</p:attrName>
                                        </p:attrNameLst>
                                      </p:cBhvr>
                                      <p:to>
                                        <p:strVal val="visible"/>
                                      </p:to>
                                    </p:set>
                                    <p:animEffect transition="in" filter="box(in)">
                                      <p:cBhvr>
                                        <p:cTn id="50" dur="500"/>
                                        <p:tgtEl>
                                          <p:spTgt spid="310313">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310309">
                                            <p:txEl>
                                              <p:pRg st="2" end="2"/>
                                            </p:txEl>
                                          </p:spTgt>
                                        </p:tgtEl>
                                        <p:attrNameLst>
                                          <p:attrName>style.visibility</p:attrName>
                                        </p:attrNameLst>
                                      </p:cBhvr>
                                      <p:to>
                                        <p:strVal val="visible"/>
                                      </p:to>
                                    </p:set>
                                    <p:animEffect transition="in" filter="box(in)">
                                      <p:cBhvr>
                                        <p:cTn id="55" dur="500"/>
                                        <p:tgtEl>
                                          <p:spTgt spid="310309">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310312">
                                            <p:txEl>
                                              <p:pRg st="2" end="2"/>
                                            </p:txEl>
                                          </p:spTgt>
                                        </p:tgtEl>
                                        <p:attrNameLst>
                                          <p:attrName>style.visibility</p:attrName>
                                        </p:attrNameLst>
                                      </p:cBhvr>
                                      <p:to>
                                        <p:strVal val="visible"/>
                                      </p:to>
                                    </p:set>
                                    <p:animEffect transition="in" filter="box(in)">
                                      <p:cBhvr>
                                        <p:cTn id="60" dur="500"/>
                                        <p:tgtEl>
                                          <p:spTgt spid="310312">
                                            <p:txEl>
                                              <p:pRg st="2" end="2"/>
                                            </p:txEl>
                                          </p:spTgt>
                                        </p:tgtEl>
                                      </p:cBhvr>
                                    </p:animEffect>
                                  </p:childTnLst>
                                </p:cTn>
                              </p:par>
                              <p:par>
                                <p:cTn id="61" presetID="4" presetClass="entr" presetSubtype="16" fill="hold" nodeType="withEffect">
                                  <p:stCondLst>
                                    <p:cond delay="0"/>
                                  </p:stCondLst>
                                  <p:childTnLst>
                                    <p:set>
                                      <p:cBhvr>
                                        <p:cTn id="62" dur="1" fill="hold">
                                          <p:stCondLst>
                                            <p:cond delay="0"/>
                                          </p:stCondLst>
                                        </p:cTn>
                                        <p:tgtEl>
                                          <p:spTgt spid="310308">
                                            <p:txEl>
                                              <p:pRg st="2" end="2"/>
                                            </p:txEl>
                                          </p:spTgt>
                                        </p:tgtEl>
                                        <p:attrNameLst>
                                          <p:attrName>style.visibility</p:attrName>
                                        </p:attrNameLst>
                                      </p:cBhvr>
                                      <p:to>
                                        <p:strVal val="visible"/>
                                      </p:to>
                                    </p:set>
                                    <p:animEffect transition="in" filter="box(in)">
                                      <p:cBhvr>
                                        <p:cTn id="63" dur="500"/>
                                        <p:tgtEl>
                                          <p:spTgt spid="310308">
                                            <p:txEl>
                                              <p:pRg st="2" end="2"/>
                                            </p:txEl>
                                          </p:spTgt>
                                        </p:tgtEl>
                                      </p:cBhvr>
                                    </p:animEffect>
                                  </p:childTnLst>
                                </p:cTn>
                              </p:par>
                              <p:par>
                                <p:cTn id="64" presetID="4" presetClass="entr" presetSubtype="16" fill="hold" nodeType="withEffect">
                                  <p:stCondLst>
                                    <p:cond delay="0"/>
                                  </p:stCondLst>
                                  <p:childTnLst>
                                    <p:set>
                                      <p:cBhvr>
                                        <p:cTn id="65" dur="1" fill="hold">
                                          <p:stCondLst>
                                            <p:cond delay="0"/>
                                          </p:stCondLst>
                                        </p:cTn>
                                        <p:tgtEl>
                                          <p:spTgt spid="310310">
                                            <p:txEl>
                                              <p:pRg st="2" end="2"/>
                                            </p:txEl>
                                          </p:spTgt>
                                        </p:tgtEl>
                                        <p:attrNameLst>
                                          <p:attrName>style.visibility</p:attrName>
                                        </p:attrNameLst>
                                      </p:cBhvr>
                                      <p:to>
                                        <p:strVal val="visible"/>
                                      </p:to>
                                    </p:set>
                                    <p:animEffect transition="in" filter="box(in)">
                                      <p:cBhvr>
                                        <p:cTn id="66" dur="500"/>
                                        <p:tgtEl>
                                          <p:spTgt spid="310310">
                                            <p:txEl>
                                              <p:pRg st="2" end="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310311">
                                            <p:txEl>
                                              <p:pRg st="2" end="2"/>
                                            </p:txEl>
                                          </p:spTgt>
                                        </p:tgtEl>
                                        <p:attrNameLst>
                                          <p:attrName>style.visibility</p:attrName>
                                        </p:attrNameLst>
                                      </p:cBhvr>
                                      <p:to>
                                        <p:strVal val="visible"/>
                                      </p:to>
                                    </p:set>
                                    <p:animEffect transition="in" filter="box(in)">
                                      <p:cBhvr>
                                        <p:cTn id="71" dur="500"/>
                                        <p:tgtEl>
                                          <p:spTgt spid="310311">
                                            <p:txEl>
                                              <p:pRg st="2" end="2"/>
                                            </p:txEl>
                                          </p:spTgt>
                                        </p:tgtEl>
                                      </p:cBhvr>
                                    </p:animEffect>
                                  </p:childTnLst>
                                </p:cTn>
                              </p:par>
                              <p:par>
                                <p:cTn id="72" presetID="4" presetClass="entr" presetSubtype="16" fill="hold" nodeType="withEffect">
                                  <p:stCondLst>
                                    <p:cond delay="0"/>
                                  </p:stCondLst>
                                  <p:childTnLst>
                                    <p:set>
                                      <p:cBhvr>
                                        <p:cTn id="73" dur="1" fill="hold">
                                          <p:stCondLst>
                                            <p:cond delay="0"/>
                                          </p:stCondLst>
                                        </p:cTn>
                                        <p:tgtEl>
                                          <p:spTgt spid="310313">
                                            <p:txEl>
                                              <p:pRg st="2" end="2"/>
                                            </p:txEl>
                                          </p:spTgt>
                                        </p:tgtEl>
                                        <p:attrNameLst>
                                          <p:attrName>style.visibility</p:attrName>
                                        </p:attrNameLst>
                                      </p:cBhvr>
                                      <p:to>
                                        <p:strVal val="visible"/>
                                      </p:to>
                                    </p:set>
                                    <p:animEffect transition="in" filter="box(in)">
                                      <p:cBhvr>
                                        <p:cTn id="74" dur="500"/>
                                        <p:tgtEl>
                                          <p:spTgt spid="310313">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310309">
                                            <p:txEl>
                                              <p:pRg st="3" end="3"/>
                                            </p:txEl>
                                          </p:spTgt>
                                        </p:tgtEl>
                                        <p:attrNameLst>
                                          <p:attrName>style.visibility</p:attrName>
                                        </p:attrNameLst>
                                      </p:cBhvr>
                                      <p:to>
                                        <p:strVal val="visible"/>
                                      </p:to>
                                    </p:set>
                                    <p:animEffect transition="in" filter="box(in)">
                                      <p:cBhvr>
                                        <p:cTn id="79" dur="500"/>
                                        <p:tgtEl>
                                          <p:spTgt spid="310309">
                                            <p:txEl>
                                              <p:pRg st="3" end="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310312">
                                            <p:txEl>
                                              <p:pRg st="3" end="3"/>
                                            </p:txEl>
                                          </p:spTgt>
                                        </p:tgtEl>
                                        <p:attrNameLst>
                                          <p:attrName>style.visibility</p:attrName>
                                        </p:attrNameLst>
                                      </p:cBhvr>
                                      <p:to>
                                        <p:strVal val="visible"/>
                                      </p:to>
                                    </p:set>
                                    <p:animEffect transition="in" filter="box(in)">
                                      <p:cBhvr>
                                        <p:cTn id="84" dur="500"/>
                                        <p:tgtEl>
                                          <p:spTgt spid="310312">
                                            <p:txEl>
                                              <p:pRg st="3" end="3"/>
                                            </p:txEl>
                                          </p:spTgt>
                                        </p:tgtEl>
                                      </p:cBhvr>
                                    </p:animEffect>
                                  </p:childTnLst>
                                </p:cTn>
                              </p:par>
                              <p:par>
                                <p:cTn id="85" presetID="4" presetClass="entr" presetSubtype="16" fill="hold" nodeType="withEffect">
                                  <p:stCondLst>
                                    <p:cond delay="0"/>
                                  </p:stCondLst>
                                  <p:childTnLst>
                                    <p:set>
                                      <p:cBhvr>
                                        <p:cTn id="86" dur="1" fill="hold">
                                          <p:stCondLst>
                                            <p:cond delay="0"/>
                                          </p:stCondLst>
                                        </p:cTn>
                                        <p:tgtEl>
                                          <p:spTgt spid="310308">
                                            <p:txEl>
                                              <p:pRg st="3" end="3"/>
                                            </p:txEl>
                                          </p:spTgt>
                                        </p:tgtEl>
                                        <p:attrNameLst>
                                          <p:attrName>style.visibility</p:attrName>
                                        </p:attrNameLst>
                                      </p:cBhvr>
                                      <p:to>
                                        <p:strVal val="visible"/>
                                      </p:to>
                                    </p:set>
                                    <p:animEffect transition="in" filter="box(in)">
                                      <p:cBhvr>
                                        <p:cTn id="87" dur="500"/>
                                        <p:tgtEl>
                                          <p:spTgt spid="310308">
                                            <p:txEl>
                                              <p:pRg st="3" end="3"/>
                                            </p:txEl>
                                          </p:spTgt>
                                        </p:tgtEl>
                                      </p:cBhvr>
                                    </p:animEffect>
                                  </p:childTnLst>
                                </p:cTn>
                              </p:par>
                              <p:par>
                                <p:cTn id="88" presetID="4" presetClass="entr" presetSubtype="16" fill="hold" nodeType="withEffect">
                                  <p:stCondLst>
                                    <p:cond delay="0"/>
                                  </p:stCondLst>
                                  <p:childTnLst>
                                    <p:set>
                                      <p:cBhvr>
                                        <p:cTn id="89" dur="1" fill="hold">
                                          <p:stCondLst>
                                            <p:cond delay="0"/>
                                          </p:stCondLst>
                                        </p:cTn>
                                        <p:tgtEl>
                                          <p:spTgt spid="310310">
                                            <p:txEl>
                                              <p:pRg st="3" end="3"/>
                                            </p:txEl>
                                          </p:spTgt>
                                        </p:tgtEl>
                                        <p:attrNameLst>
                                          <p:attrName>style.visibility</p:attrName>
                                        </p:attrNameLst>
                                      </p:cBhvr>
                                      <p:to>
                                        <p:strVal val="visible"/>
                                      </p:to>
                                    </p:set>
                                    <p:animEffect transition="in" filter="box(in)">
                                      <p:cBhvr>
                                        <p:cTn id="90" dur="500"/>
                                        <p:tgtEl>
                                          <p:spTgt spid="310310">
                                            <p:txEl>
                                              <p:pRg st="3" end="3"/>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nodeType="clickEffect">
                                  <p:stCondLst>
                                    <p:cond delay="0"/>
                                  </p:stCondLst>
                                  <p:childTnLst>
                                    <p:set>
                                      <p:cBhvr>
                                        <p:cTn id="94" dur="1" fill="hold">
                                          <p:stCondLst>
                                            <p:cond delay="0"/>
                                          </p:stCondLst>
                                        </p:cTn>
                                        <p:tgtEl>
                                          <p:spTgt spid="310311">
                                            <p:txEl>
                                              <p:pRg st="3" end="3"/>
                                            </p:txEl>
                                          </p:spTgt>
                                        </p:tgtEl>
                                        <p:attrNameLst>
                                          <p:attrName>style.visibility</p:attrName>
                                        </p:attrNameLst>
                                      </p:cBhvr>
                                      <p:to>
                                        <p:strVal val="visible"/>
                                      </p:to>
                                    </p:set>
                                    <p:animEffect transition="in" filter="box(in)">
                                      <p:cBhvr>
                                        <p:cTn id="95" dur="500"/>
                                        <p:tgtEl>
                                          <p:spTgt spid="310311">
                                            <p:txEl>
                                              <p:pRg st="3" end="3"/>
                                            </p:txEl>
                                          </p:spTgt>
                                        </p:tgtEl>
                                      </p:cBhvr>
                                    </p:animEffect>
                                  </p:childTnLst>
                                </p:cTn>
                              </p:par>
                              <p:par>
                                <p:cTn id="96" presetID="4" presetClass="entr" presetSubtype="16" fill="hold" nodeType="withEffect">
                                  <p:stCondLst>
                                    <p:cond delay="0"/>
                                  </p:stCondLst>
                                  <p:childTnLst>
                                    <p:set>
                                      <p:cBhvr>
                                        <p:cTn id="97" dur="1" fill="hold">
                                          <p:stCondLst>
                                            <p:cond delay="0"/>
                                          </p:stCondLst>
                                        </p:cTn>
                                        <p:tgtEl>
                                          <p:spTgt spid="310313">
                                            <p:txEl>
                                              <p:pRg st="3" end="3"/>
                                            </p:txEl>
                                          </p:spTgt>
                                        </p:tgtEl>
                                        <p:attrNameLst>
                                          <p:attrName>style.visibility</p:attrName>
                                        </p:attrNameLst>
                                      </p:cBhvr>
                                      <p:to>
                                        <p:strVal val="visible"/>
                                      </p:to>
                                    </p:set>
                                    <p:animEffect transition="in" filter="box(in)">
                                      <p:cBhvr>
                                        <p:cTn id="98" dur="500"/>
                                        <p:tgtEl>
                                          <p:spTgt spid="310313">
                                            <p:txEl>
                                              <p:pRg st="3" end="3"/>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nodeType="clickEffect">
                                  <p:stCondLst>
                                    <p:cond delay="0"/>
                                  </p:stCondLst>
                                  <p:childTnLst>
                                    <p:set>
                                      <p:cBhvr>
                                        <p:cTn id="102" dur="1" fill="hold">
                                          <p:stCondLst>
                                            <p:cond delay="0"/>
                                          </p:stCondLst>
                                        </p:cTn>
                                        <p:tgtEl>
                                          <p:spTgt spid="310309">
                                            <p:txEl>
                                              <p:pRg st="4" end="4"/>
                                            </p:txEl>
                                          </p:spTgt>
                                        </p:tgtEl>
                                        <p:attrNameLst>
                                          <p:attrName>style.visibility</p:attrName>
                                        </p:attrNameLst>
                                      </p:cBhvr>
                                      <p:to>
                                        <p:strVal val="visible"/>
                                      </p:to>
                                    </p:set>
                                    <p:animEffect transition="in" filter="box(in)">
                                      <p:cBhvr>
                                        <p:cTn id="103" dur="500"/>
                                        <p:tgtEl>
                                          <p:spTgt spid="310309">
                                            <p:txEl>
                                              <p:pRg st="4" end="4"/>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nodeType="clickEffect">
                                  <p:stCondLst>
                                    <p:cond delay="0"/>
                                  </p:stCondLst>
                                  <p:childTnLst>
                                    <p:set>
                                      <p:cBhvr>
                                        <p:cTn id="107" dur="1" fill="hold">
                                          <p:stCondLst>
                                            <p:cond delay="0"/>
                                          </p:stCondLst>
                                        </p:cTn>
                                        <p:tgtEl>
                                          <p:spTgt spid="310312">
                                            <p:txEl>
                                              <p:pRg st="4" end="4"/>
                                            </p:txEl>
                                          </p:spTgt>
                                        </p:tgtEl>
                                        <p:attrNameLst>
                                          <p:attrName>style.visibility</p:attrName>
                                        </p:attrNameLst>
                                      </p:cBhvr>
                                      <p:to>
                                        <p:strVal val="visible"/>
                                      </p:to>
                                    </p:set>
                                    <p:animEffect transition="in" filter="box(in)">
                                      <p:cBhvr>
                                        <p:cTn id="108" dur="500"/>
                                        <p:tgtEl>
                                          <p:spTgt spid="310312">
                                            <p:txEl>
                                              <p:pRg st="4" end="4"/>
                                            </p:txEl>
                                          </p:spTgt>
                                        </p:tgtEl>
                                      </p:cBhvr>
                                    </p:animEffect>
                                  </p:childTnLst>
                                </p:cTn>
                              </p:par>
                              <p:par>
                                <p:cTn id="109" presetID="4" presetClass="entr" presetSubtype="16" fill="hold" nodeType="withEffect">
                                  <p:stCondLst>
                                    <p:cond delay="0"/>
                                  </p:stCondLst>
                                  <p:childTnLst>
                                    <p:set>
                                      <p:cBhvr>
                                        <p:cTn id="110" dur="1" fill="hold">
                                          <p:stCondLst>
                                            <p:cond delay="0"/>
                                          </p:stCondLst>
                                        </p:cTn>
                                        <p:tgtEl>
                                          <p:spTgt spid="310308">
                                            <p:txEl>
                                              <p:pRg st="4" end="4"/>
                                            </p:txEl>
                                          </p:spTgt>
                                        </p:tgtEl>
                                        <p:attrNameLst>
                                          <p:attrName>style.visibility</p:attrName>
                                        </p:attrNameLst>
                                      </p:cBhvr>
                                      <p:to>
                                        <p:strVal val="visible"/>
                                      </p:to>
                                    </p:set>
                                    <p:animEffect transition="in" filter="box(in)">
                                      <p:cBhvr>
                                        <p:cTn id="111" dur="500"/>
                                        <p:tgtEl>
                                          <p:spTgt spid="310308">
                                            <p:txEl>
                                              <p:pRg st="4" end="4"/>
                                            </p:txEl>
                                          </p:spTgt>
                                        </p:tgtEl>
                                      </p:cBhvr>
                                    </p:animEffect>
                                  </p:childTnLst>
                                </p:cTn>
                              </p:par>
                              <p:par>
                                <p:cTn id="112" presetID="4" presetClass="entr" presetSubtype="16" fill="hold" nodeType="withEffect">
                                  <p:stCondLst>
                                    <p:cond delay="0"/>
                                  </p:stCondLst>
                                  <p:childTnLst>
                                    <p:set>
                                      <p:cBhvr>
                                        <p:cTn id="113" dur="1" fill="hold">
                                          <p:stCondLst>
                                            <p:cond delay="0"/>
                                          </p:stCondLst>
                                        </p:cTn>
                                        <p:tgtEl>
                                          <p:spTgt spid="310310">
                                            <p:txEl>
                                              <p:pRg st="4" end="4"/>
                                            </p:txEl>
                                          </p:spTgt>
                                        </p:tgtEl>
                                        <p:attrNameLst>
                                          <p:attrName>style.visibility</p:attrName>
                                        </p:attrNameLst>
                                      </p:cBhvr>
                                      <p:to>
                                        <p:strVal val="visible"/>
                                      </p:to>
                                    </p:set>
                                    <p:animEffect transition="in" filter="box(in)">
                                      <p:cBhvr>
                                        <p:cTn id="114" dur="500"/>
                                        <p:tgtEl>
                                          <p:spTgt spid="310310">
                                            <p:txEl>
                                              <p:pRg st="4" end="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nodeType="clickEffect">
                                  <p:stCondLst>
                                    <p:cond delay="0"/>
                                  </p:stCondLst>
                                  <p:childTnLst>
                                    <p:set>
                                      <p:cBhvr>
                                        <p:cTn id="118" dur="1" fill="hold">
                                          <p:stCondLst>
                                            <p:cond delay="0"/>
                                          </p:stCondLst>
                                        </p:cTn>
                                        <p:tgtEl>
                                          <p:spTgt spid="310311">
                                            <p:txEl>
                                              <p:pRg st="4" end="4"/>
                                            </p:txEl>
                                          </p:spTgt>
                                        </p:tgtEl>
                                        <p:attrNameLst>
                                          <p:attrName>style.visibility</p:attrName>
                                        </p:attrNameLst>
                                      </p:cBhvr>
                                      <p:to>
                                        <p:strVal val="visible"/>
                                      </p:to>
                                    </p:set>
                                    <p:animEffect transition="in" filter="box(in)">
                                      <p:cBhvr>
                                        <p:cTn id="119" dur="500"/>
                                        <p:tgtEl>
                                          <p:spTgt spid="310311">
                                            <p:txEl>
                                              <p:pRg st="4" end="4"/>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4" presetClass="entr" presetSubtype="16" fill="hold" nodeType="clickEffect">
                                  <p:stCondLst>
                                    <p:cond delay="0"/>
                                  </p:stCondLst>
                                  <p:childTnLst>
                                    <p:set>
                                      <p:cBhvr>
                                        <p:cTn id="123" dur="1" fill="hold">
                                          <p:stCondLst>
                                            <p:cond delay="0"/>
                                          </p:stCondLst>
                                        </p:cTn>
                                        <p:tgtEl>
                                          <p:spTgt spid="310313">
                                            <p:txEl>
                                              <p:pRg st="4" end="4"/>
                                            </p:txEl>
                                          </p:spTgt>
                                        </p:tgtEl>
                                        <p:attrNameLst>
                                          <p:attrName>style.visibility</p:attrName>
                                        </p:attrNameLst>
                                      </p:cBhvr>
                                      <p:to>
                                        <p:strVal val="visible"/>
                                      </p:to>
                                    </p:set>
                                    <p:animEffect transition="in" filter="box(in)">
                                      <p:cBhvr>
                                        <p:cTn id="124" dur="500"/>
                                        <p:tgtEl>
                                          <p:spTgt spid="310313">
                                            <p:txEl>
                                              <p:pRg st="4" end="4"/>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2" presetClass="entr" presetSubtype="4" fill="hold" grpId="0" nodeType="clickEffect">
                                  <p:stCondLst>
                                    <p:cond delay="0"/>
                                  </p:stCondLst>
                                  <p:childTnLst>
                                    <p:set>
                                      <p:cBhvr>
                                        <p:cTn id="128" dur="1" fill="hold">
                                          <p:stCondLst>
                                            <p:cond delay="0"/>
                                          </p:stCondLst>
                                        </p:cTn>
                                        <p:tgtEl>
                                          <p:spTgt spid="310352"/>
                                        </p:tgtEl>
                                        <p:attrNameLst>
                                          <p:attrName>style.visibility</p:attrName>
                                        </p:attrNameLst>
                                      </p:cBhvr>
                                      <p:to>
                                        <p:strVal val="visible"/>
                                      </p:to>
                                    </p:set>
                                    <p:animEffect transition="in" filter="slide(fromBottom)">
                                      <p:cBhvr>
                                        <p:cTn id="129" dur="500"/>
                                        <p:tgtEl>
                                          <p:spTgt spid="310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52" grpId="0"/>
    </p:bld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323850" y="836712"/>
            <a:ext cx="6985000" cy="2860675"/>
            <a:chOff x="612" y="1447"/>
            <a:chExt cx="4400" cy="1802"/>
          </a:xfrm>
        </p:grpSpPr>
        <p:grpSp>
          <p:nvGrpSpPr>
            <p:cNvPr id="3" name="Group 3"/>
            <p:cNvGrpSpPr/>
            <p:nvPr/>
          </p:nvGrpSpPr>
          <p:grpSpPr bwMode="auto">
            <a:xfrm>
              <a:off x="696" y="1493"/>
              <a:ext cx="4316" cy="1756"/>
              <a:chOff x="696" y="1493"/>
              <a:chExt cx="4316" cy="1756"/>
            </a:xfrm>
          </p:grpSpPr>
          <p:sp>
            <p:nvSpPr>
              <p:cNvPr id="50193" name="Rectangle 4"/>
              <p:cNvSpPr>
                <a:spLocks noChangeArrowheads="1"/>
              </p:cNvSpPr>
              <p:nvPr/>
            </p:nvSpPr>
            <p:spPr bwMode="auto">
              <a:xfrm>
                <a:off x="3777" y="2010"/>
                <a:ext cx="1235" cy="1239"/>
              </a:xfrm>
              <a:prstGeom prst="rect">
                <a:avLst/>
              </a:prstGeom>
              <a:noFill/>
              <a:ln w="19050" algn="ctr">
                <a:noFill/>
                <a:miter lim="800000"/>
              </a:ln>
            </p:spPr>
            <p:txBody>
              <a:bodyPr/>
              <a:lstStyle/>
              <a:p>
                <a:pPr algn="ctr">
                  <a:buClrTx/>
                </a:pPr>
                <a:endParaRPr lang="zh-CN" altLang="en-US" sz="2200" b="0">
                  <a:solidFill>
                    <a:schemeClr val="tx1"/>
                  </a:solidFill>
                  <a:latin typeface="Arial" panose="020B0604020202020204" pitchFamily="34" charset="0"/>
                </a:endParaRPr>
              </a:p>
            </p:txBody>
          </p:sp>
          <p:sp>
            <p:nvSpPr>
              <p:cNvPr id="50194" name="Rectangle 5"/>
              <p:cNvSpPr>
                <a:spLocks noChangeArrowheads="1"/>
              </p:cNvSpPr>
              <p:nvPr/>
            </p:nvSpPr>
            <p:spPr bwMode="auto">
              <a:xfrm>
                <a:off x="3051" y="2010"/>
                <a:ext cx="726" cy="1239"/>
              </a:xfrm>
              <a:prstGeom prst="rect">
                <a:avLst/>
              </a:prstGeom>
              <a:noFill/>
              <a:ln w="19050" algn="ctr">
                <a:noFill/>
                <a:miter lim="800000"/>
              </a:ln>
            </p:spPr>
            <p:txBody>
              <a:bodyPr/>
              <a:lstStyle/>
              <a:p>
                <a:pPr algn="ctr">
                  <a:buClrTx/>
                </a:pPr>
                <a:endParaRPr lang="zh-CN" altLang="en-US" sz="2200" b="0">
                  <a:solidFill>
                    <a:schemeClr val="tx1"/>
                  </a:solidFill>
                  <a:latin typeface="Arial" panose="020B0604020202020204" pitchFamily="34" charset="0"/>
                </a:endParaRPr>
              </a:p>
            </p:txBody>
          </p:sp>
          <p:sp>
            <p:nvSpPr>
              <p:cNvPr id="50195" name="Rectangle 6"/>
              <p:cNvSpPr>
                <a:spLocks noChangeArrowheads="1"/>
              </p:cNvSpPr>
              <p:nvPr/>
            </p:nvSpPr>
            <p:spPr bwMode="auto">
              <a:xfrm>
                <a:off x="2199" y="2010"/>
                <a:ext cx="852" cy="1239"/>
              </a:xfrm>
              <a:prstGeom prst="rect">
                <a:avLst/>
              </a:prstGeom>
              <a:noFill/>
              <a:ln w="19050" algn="ctr">
                <a:noFill/>
                <a:miter lim="800000"/>
              </a:ln>
            </p:spPr>
            <p:txBody>
              <a:bodyPr/>
              <a:lstStyle/>
              <a:p>
                <a:pPr algn="ctr">
                  <a:buClrTx/>
                </a:pPr>
                <a:endParaRPr lang="en-US" altLang="zh-CN" sz="2200" b="0">
                  <a:solidFill>
                    <a:schemeClr val="tx1"/>
                  </a:solidFill>
                  <a:latin typeface="Arial" panose="020B0604020202020204" pitchFamily="34" charset="0"/>
                </a:endParaRPr>
              </a:p>
            </p:txBody>
          </p:sp>
          <p:sp>
            <p:nvSpPr>
              <p:cNvPr id="50196" name="Rectangle 7"/>
              <p:cNvSpPr>
                <a:spLocks noChangeArrowheads="1"/>
              </p:cNvSpPr>
              <p:nvPr/>
            </p:nvSpPr>
            <p:spPr bwMode="auto">
              <a:xfrm>
                <a:off x="1338" y="2010"/>
                <a:ext cx="861" cy="1239"/>
              </a:xfrm>
              <a:prstGeom prst="rect">
                <a:avLst/>
              </a:prstGeom>
              <a:noFill/>
              <a:ln w="19050" algn="ctr">
                <a:noFill/>
                <a:miter lim="800000"/>
              </a:ln>
            </p:spPr>
            <p:txBody>
              <a:bodyPr/>
              <a:lstStyle/>
              <a:p>
                <a:pPr algn="ctr">
                  <a:buClrTx/>
                </a:pPr>
                <a:endParaRPr lang="en-US" altLang="zh-CN" sz="2200" b="0">
                  <a:solidFill>
                    <a:schemeClr val="tx1"/>
                  </a:solidFill>
                  <a:latin typeface="Arial" panose="020B0604020202020204" pitchFamily="34" charset="0"/>
                </a:endParaRPr>
              </a:p>
            </p:txBody>
          </p:sp>
          <p:sp>
            <p:nvSpPr>
              <p:cNvPr id="50197" name="Rectangle 8"/>
              <p:cNvSpPr>
                <a:spLocks noChangeArrowheads="1"/>
              </p:cNvSpPr>
              <p:nvPr/>
            </p:nvSpPr>
            <p:spPr bwMode="auto">
              <a:xfrm>
                <a:off x="696" y="2010"/>
                <a:ext cx="642" cy="1239"/>
              </a:xfrm>
              <a:prstGeom prst="rect">
                <a:avLst/>
              </a:prstGeom>
              <a:noFill/>
              <a:ln w="19050" algn="ctr">
                <a:noFill/>
                <a:miter lim="800000"/>
              </a:ln>
            </p:spPr>
            <p:txBody>
              <a:bodyPr/>
              <a:lstStyle/>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US" altLang="zh-CN" sz="2200" b="0" baseline="-25000">
                  <a:solidFill>
                    <a:schemeClr val="tx1"/>
                  </a:solidFill>
                  <a:latin typeface="Arial" panose="020B0604020202020204" pitchFamily="34" charset="0"/>
                </a:endParaRPr>
              </a:p>
            </p:txBody>
          </p:sp>
          <p:sp>
            <p:nvSpPr>
              <p:cNvPr id="50198" name="Rectangle 9"/>
              <p:cNvSpPr>
                <a:spLocks noChangeArrowheads="1"/>
              </p:cNvSpPr>
              <p:nvPr/>
            </p:nvSpPr>
            <p:spPr bwMode="auto">
              <a:xfrm>
                <a:off x="3777" y="1742"/>
                <a:ext cx="1235"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zh-CN" altLang="en-US" sz="2200" b="0">
                  <a:solidFill>
                    <a:schemeClr val="tx1"/>
                  </a:solidFill>
                  <a:latin typeface="Arial" panose="020B0604020202020204" pitchFamily="34" charset="0"/>
                </a:endParaRPr>
              </a:p>
            </p:txBody>
          </p:sp>
          <p:sp>
            <p:nvSpPr>
              <p:cNvPr id="50199" name="Rectangle 10"/>
              <p:cNvSpPr>
                <a:spLocks noChangeArrowheads="1"/>
              </p:cNvSpPr>
              <p:nvPr/>
            </p:nvSpPr>
            <p:spPr bwMode="auto">
              <a:xfrm>
                <a:off x="3051" y="1742"/>
                <a:ext cx="726"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zh-CN" altLang="en-US" sz="2200" b="0">
                  <a:solidFill>
                    <a:schemeClr val="tx1"/>
                  </a:solidFill>
                  <a:latin typeface="Arial" panose="020B0604020202020204" pitchFamily="34" charset="0"/>
                </a:endParaRPr>
              </a:p>
            </p:txBody>
          </p:sp>
          <p:sp>
            <p:nvSpPr>
              <p:cNvPr id="50200" name="Rectangle 11"/>
              <p:cNvSpPr>
                <a:spLocks noChangeArrowheads="1"/>
              </p:cNvSpPr>
              <p:nvPr/>
            </p:nvSpPr>
            <p:spPr bwMode="auto">
              <a:xfrm>
                <a:off x="2199" y="1742"/>
                <a:ext cx="852"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en-US" altLang="zh-CN" sz="2200" b="0">
                  <a:solidFill>
                    <a:schemeClr val="tx1"/>
                  </a:solidFill>
                  <a:latin typeface="Arial" panose="020B0604020202020204" pitchFamily="34" charset="0"/>
                </a:endParaRPr>
              </a:p>
            </p:txBody>
          </p:sp>
          <p:sp>
            <p:nvSpPr>
              <p:cNvPr id="50201" name="Rectangle 12"/>
              <p:cNvSpPr>
                <a:spLocks noChangeArrowheads="1"/>
              </p:cNvSpPr>
              <p:nvPr/>
            </p:nvSpPr>
            <p:spPr bwMode="auto">
              <a:xfrm>
                <a:off x="1338" y="1742"/>
                <a:ext cx="861"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en-US" altLang="zh-CN" sz="2200" b="0">
                  <a:solidFill>
                    <a:schemeClr val="tx1"/>
                  </a:solidFill>
                  <a:latin typeface="Arial" panose="020B0604020202020204" pitchFamily="34" charset="0"/>
                </a:endParaRPr>
              </a:p>
            </p:txBody>
          </p:sp>
          <p:sp>
            <p:nvSpPr>
              <p:cNvPr id="50202" name="Rectangle 13"/>
              <p:cNvSpPr>
                <a:spLocks noChangeArrowheads="1"/>
              </p:cNvSpPr>
              <p:nvPr/>
            </p:nvSpPr>
            <p:spPr bwMode="auto">
              <a:xfrm>
                <a:off x="3777" y="1493"/>
                <a:ext cx="1235"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Available</a:t>
                </a:r>
                <a:endParaRPr lang="en-US" altLang="zh-CN" sz="2000" b="0">
                  <a:solidFill>
                    <a:schemeClr val="tx1"/>
                  </a:solidFill>
                  <a:latin typeface="Arial" panose="020B0604020202020204" pitchFamily="34" charset="0"/>
                </a:endParaRPr>
              </a:p>
            </p:txBody>
          </p:sp>
          <p:sp>
            <p:nvSpPr>
              <p:cNvPr id="50203" name="Rectangle 14"/>
              <p:cNvSpPr>
                <a:spLocks noChangeArrowheads="1"/>
              </p:cNvSpPr>
              <p:nvPr/>
            </p:nvSpPr>
            <p:spPr bwMode="auto">
              <a:xfrm>
                <a:off x="3051" y="1493"/>
                <a:ext cx="726"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Need</a:t>
                </a:r>
                <a:endParaRPr lang="en-US" altLang="zh-CN" sz="2000" b="0">
                  <a:solidFill>
                    <a:schemeClr val="tx1"/>
                  </a:solidFill>
                  <a:latin typeface="Arial" panose="020B0604020202020204" pitchFamily="34" charset="0"/>
                </a:endParaRPr>
              </a:p>
            </p:txBody>
          </p:sp>
          <p:sp>
            <p:nvSpPr>
              <p:cNvPr id="50204" name="Rectangle 15"/>
              <p:cNvSpPr>
                <a:spLocks noChangeArrowheads="1"/>
              </p:cNvSpPr>
              <p:nvPr/>
            </p:nvSpPr>
            <p:spPr bwMode="auto">
              <a:xfrm>
                <a:off x="2199" y="1493"/>
                <a:ext cx="852"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Allocation</a:t>
                </a:r>
                <a:endParaRPr lang="en-US" altLang="zh-CN" sz="2000" b="0">
                  <a:solidFill>
                    <a:schemeClr val="tx1"/>
                  </a:solidFill>
                  <a:latin typeface="Arial" panose="020B0604020202020204" pitchFamily="34" charset="0"/>
                </a:endParaRPr>
              </a:p>
            </p:txBody>
          </p:sp>
          <p:sp>
            <p:nvSpPr>
              <p:cNvPr id="50205" name="Rectangle 16"/>
              <p:cNvSpPr>
                <a:spLocks noChangeArrowheads="1"/>
              </p:cNvSpPr>
              <p:nvPr/>
            </p:nvSpPr>
            <p:spPr bwMode="auto">
              <a:xfrm>
                <a:off x="1338" y="1493"/>
                <a:ext cx="861"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Max</a:t>
                </a:r>
                <a:endParaRPr lang="en-US" altLang="zh-CN" sz="2000" b="0">
                  <a:solidFill>
                    <a:schemeClr val="tx1"/>
                  </a:solidFill>
                  <a:latin typeface="Arial" panose="020B0604020202020204" pitchFamily="34" charset="0"/>
                </a:endParaRPr>
              </a:p>
            </p:txBody>
          </p:sp>
          <p:sp>
            <p:nvSpPr>
              <p:cNvPr id="50206" name="Rectangle 17"/>
              <p:cNvSpPr>
                <a:spLocks noChangeArrowheads="1"/>
              </p:cNvSpPr>
              <p:nvPr/>
            </p:nvSpPr>
            <p:spPr bwMode="auto">
              <a:xfrm>
                <a:off x="696" y="1493"/>
                <a:ext cx="642" cy="517"/>
              </a:xfrm>
              <a:prstGeom prst="rect">
                <a:avLst/>
              </a:prstGeom>
              <a:noFill/>
              <a:ln w="19050" algn="ctr">
                <a:noFill/>
                <a:miter lim="800000"/>
              </a:ln>
            </p:spPr>
            <p:txBody>
              <a:bodyPr/>
              <a:lstStyle/>
              <a:p>
                <a:pPr algn="ctr">
                  <a:buClrTx/>
                </a:pPr>
                <a:r>
                  <a:rPr lang="zh-CN" altLang="en-GB" sz="2800" b="0">
                    <a:solidFill>
                      <a:schemeClr val="tx1"/>
                    </a:solidFill>
                    <a:latin typeface="Arial" panose="020B0604020202020204" pitchFamily="34" charset="0"/>
                  </a:rPr>
                  <a:t> </a:t>
                </a:r>
                <a:endParaRPr lang="zh-CN" altLang="en-US" sz="2800" b="0">
                  <a:solidFill>
                    <a:schemeClr val="tx1"/>
                  </a:solidFill>
                  <a:latin typeface="Arial" panose="020B0604020202020204" pitchFamily="34" charset="0"/>
                </a:endParaRPr>
              </a:p>
            </p:txBody>
          </p:sp>
          <p:sp>
            <p:nvSpPr>
              <p:cNvPr id="50207" name="Line 18"/>
              <p:cNvSpPr>
                <a:spLocks noChangeShapeType="1"/>
              </p:cNvSpPr>
              <p:nvPr/>
            </p:nvSpPr>
            <p:spPr bwMode="auto">
              <a:xfrm>
                <a:off x="696" y="1493"/>
                <a:ext cx="4316" cy="0"/>
              </a:xfrm>
              <a:prstGeom prst="line">
                <a:avLst/>
              </a:prstGeom>
              <a:noFill/>
              <a:ln w="12700" cap="sq">
                <a:solidFill>
                  <a:schemeClr val="tx1"/>
                </a:solidFill>
                <a:round/>
              </a:ln>
            </p:spPr>
            <p:txBody>
              <a:bodyPr wrap="none" anchor="ctr"/>
              <a:lstStyle/>
              <a:p>
                <a:endParaRPr lang="zh-CN" altLang="en-US"/>
              </a:p>
            </p:txBody>
          </p:sp>
          <p:sp>
            <p:nvSpPr>
              <p:cNvPr id="50208" name="Line 19"/>
              <p:cNvSpPr>
                <a:spLocks noChangeShapeType="1"/>
              </p:cNvSpPr>
              <p:nvPr/>
            </p:nvSpPr>
            <p:spPr bwMode="auto">
              <a:xfrm>
                <a:off x="696" y="3249"/>
                <a:ext cx="4316" cy="0"/>
              </a:xfrm>
              <a:prstGeom prst="line">
                <a:avLst/>
              </a:prstGeom>
              <a:noFill/>
              <a:ln w="12700" cap="sq">
                <a:solidFill>
                  <a:schemeClr val="tx1"/>
                </a:solidFill>
                <a:round/>
              </a:ln>
            </p:spPr>
            <p:txBody>
              <a:bodyPr wrap="none" anchor="ctr"/>
              <a:lstStyle/>
              <a:p>
                <a:endParaRPr lang="zh-CN" altLang="en-US"/>
              </a:p>
            </p:txBody>
          </p:sp>
          <p:sp>
            <p:nvSpPr>
              <p:cNvPr id="50209" name="Line 20"/>
              <p:cNvSpPr>
                <a:spLocks noChangeShapeType="1"/>
              </p:cNvSpPr>
              <p:nvPr/>
            </p:nvSpPr>
            <p:spPr bwMode="auto">
              <a:xfrm>
                <a:off x="696" y="1493"/>
                <a:ext cx="0" cy="1756"/>
              </a:xfrm>
              <a:prstGeom prst="line">
                <a:avLst/>
              </a:prstGeom>
              <a:noFill/>
              <a:ln w="12700" cap="sq">
                <a:solidFill>
                  <a:schemeClr val="tx1"/>
                </a:solidFill>
                <a:round/>
              </a:ln>
            </p:spPr>
            <p:txBody>
              <a:bodyPr wrap="none" anchor="ctr"/>
              <a:lstStyle/>
              <a:p>
                <a:endParaRPr lang="zh-CN" altLang="en-US"/>
              </a:p>
            </p:txBody>
          </p:sp>
          <p:sp>
            <p:nvSpPr>
              <p:cNvPr id="50210" name="Line 21"/>
              <p:cNvSpPr>
                <a:spLocks noChangeShapeType="1"/>
              </p:cNvSpPr>
              <p:nvPr/>
            </p:nvSpPr>
            <p:spPr bwMode="auto">
              <a:xfrm>
                <a:off x="2199" y="1493"/>
                <a:ext cx="0" cy="1756"/>
              </a:xfrm>
              <a:prstGeom prst="line">
                <a:avLst/>
              </a:prstGeom>
              <a:noFill/>
              <a:ln w="12700">
                <a:solidFill>
                  <a:schemeClr val="tx1"/>
                </a:solidFill>
                <a:round/>
              </a:ln>
            </p:spPr>
            <p:txBody>
              <a:bodyPr wrap="none" anchor="ctr"/>
              <a:lstStyle/>
              <a:p>
                <a:endParaRPr lang="zh-CN" altLang="en-US"/>
              </a:p>
            </p:txBody>
          </p:sp>
          <p:sp>
            <p:nvSpPr>
              <p:cNvPr id="50211" name="Line 22"/>
              <p:cNvSpPr>
                <a:spLocks noChangeShapeType="1"/>
              </p:cNvSpPr>
              <p:nvPr/>
            </p:nvSpPr>
            <p:spPr bwMode="auto">
              <a:xfrm>
                <a:off x="3051" y="1493"/>
                <a:ext cx="0" cy="1756"/>
              </a:xfrm>
              <a:prstGeom prst="line">
                <a:avLst/>
              </a:prstGeom>
              <a:noFill/>
              <a:ln w="12700">
                <a:solidFill>
                  <a:schemeClr val="tx1"/>
                </a:solidFill>
                <a:round/>
              </a:ln>
            </p:spPr>
            <p:txBody>
              <a:bodyPr wrap="none" anchor="ctr"/>
              <a:lstStyle/>
              <a:p>
                <a:endParaRPr lang="zh-CN" altLang="en-US"/>
              </a:p>
            </p:txBody>
          </p:sp>
          <p:sp>
            <p:nvSpPr>
              <p:cNvPr id="50212" name="Line 23"/>
              <p:cNvSpPr>
                <a:spLocks noChangeShapeType="1"/>
              </p:cNvSpPr>
              <p:nvPr/>
            </p:nvSpPr>
            <p:spPr bwMode="auto">
              <a:xfrm>
                <a:off x="3777" y="1493"/>
                <a:ext cx="0" cy="1756"/>
              </a:xfrm>
              <a:prstGeom prst="line">
                <a:avLst/>
              </a:prstGeom>
              <a:noFill/>
              <a:ln w="12700">
                <a:solidFill>
                  <a:schemeClr val="tx1"/>
                </a:solidFill>
                <a:round/>
              </a:ln>
            </p:spPr>
            <p:txBody>
              <a:bodyPr wrap="none" anchor="ctr"/>
              <a:lstStyle/>
              <a:p>
                <a:endParaRPr lang="zh-CN" altLang="en-US"/>
              </a:p>
            </p:txBody>
          </p:sp>
          <p:sp>
            <p:nvSpPr>
              <p:cNvPr id="50213" name="Line 24"/>
              <p:cNvSpPr>
                <a:spLocks noChangeShapeType="1"/>
              </p:cNvSpPr>
              <p:nvPr/>
            </p:nvSpPr>
            <p:spPr bwMode="auto">
              <a:xfrm>
                <a:off x="5012" y="1493"/>
                <a:ext cx="0" cy="1756"/>
              </a:xfrm>
              <a:prstGeom prst="line">
                <a:avLst/>
              </a:prstGeom>
              <a:noFill/>
              <a:ln w="12700" cap="sq">
                <a:solidFill>
                  <a:schemeClr val="tx1"/>
                </a:solidFill>
                <a:round/>
              </a:ln>
            </p:spPr>
            <p:txBody>
              <a:bodyPr wrap="none" anchor="ctr"/>
              <a:lstStyle/>
              <a:p>
                <a:endParaRPr lang="zh-CN" altLang="en-US"/>
              </a:p>
            </p:txBody>
          </p:sp>
          <p:sp>
            <p:nvSpPr>
              <p:cNvPr id="50214" name="Line 25"/>
              <p:cNvSpPr>
                <a:spLocks noChangeShapeType="1"/>
              </p:cNvSpPr>
              <p:nvPr/>
            </p:nvSpPr>
            <p:spPr bwMode="auto">
              <a:xfrm>
                <a:off x="1338" y="1742"/>
                <a:ext cx="3674" cy="0"/>
              </a:xfrm>
              <a:prstGeom prst="line">
                <a:avLst/>
              </a:prstGeom>
              <a:noFill/>
              <a:ln w="12700">
                <a:solidFill>
                  <a:schemeClr val="tx1"/>
                </a:solidFill>
                <a:round/>
              </a:ln>
            </p:spPr>
            <p:txBody>
              <a:bodyPr wrap="none" anchor="ctr"/>
              <a:lstStyle/>
              <a:p>
                <a:endParaRPr lang="zh-CN" altLang="en-US"/>
              </a:p>
            </p:txBody>
          </p:sp>
          <p:sp>
            <p:nvSpPr>
              <p:cNvPr id="50215" name="Line 26"/>
              <p:cNvSpPr>
                <a:spLocks noChangeShapeType="1"/>
              </p:cNvSpPr>
              <p:nvPr/>
            </p:nvSpPr>
            <p:spPr bwMode="auto">
              <a:xfrm>
                <a:off x="696" y="1493"/>
                <a:ext cx="642" cy="517"/>
              </a:xfrm>
              <a:prstGeom prst="line">
                <a:avLst/>
              </a:prstGeom>
              <a:noFill/>
              <a:ln w="12700" cap="rnd">
                <a:solidFill>
                  <a:schemeClr val="tx1"/>
                </a:solidFill>
                <a:round/>
              </a:ln>
            </p:spPr>
            <p:txBody>
              <a:bodyPr wrap="none" anchor="ctr"/>
              <a:lstStyle/>
              <a:p>
                <a:endParaRPr lang="zh-CN" altLang="en-US"/>
              </a:p>
            </p:txBody>
          </p:sp>
          <p:sp>
            <p:nvSpPr>
              <p:cNvPr id="50216" name="Line 27"/>
              <p:cNvSpPr>
                <a:spLocks noChangeShapeType="1"/>
              </p:cNvSpPr>
              <p:nvPr/>
            </p:nvSpPr>
            <p:spPr bwMode="auto">
              <a:xfrm>
                <a:off x="1338" y="2010"/>
                <a:ext cx="0" cy="1239"/>
              </a:xfrm>
              <a:prstGeom prst="line">
                <a:avLst/>
              </a:prstGeom>
              <a:noFill/>
              <a:ln w="12700">
                <a:solidFill>
                  <a:schemeClr val="tx1"/>
                </a:solidFill>
                <a:round/>
              </a:ln>
            </p:spPr>
            <p:txBody>
              <a:bodyPr wrap="none" anchor="ctr"/>
              <a:lstStyle/>
              <a:p>
                <a:endParaRPr lang="zh-CN" altLang="en-US"/>
              </a:p>
            </p:txBody>
          </p:sp>
          <p:sp>
            <p:nvSpPr>
              <p:cNvPr id="50217" name="Line 28"/>
              <p:cNvSpPr>
                <a:spLocks noChangeShapeType="1"/>
              </p:cNvSpPr>
              <p:nvPr/>
            </p:nvSpPr>
            <p:spPr bwMode="auto">
              <a:xfrm>
                <a:off x="1338" y="1493"/>
                <a:ext cx="0" cy="517"/>
              </a:xfrm>
              <a:prstGeom prst="line">
                <a:avLst/>
              </a:prstGeom>
              <a:noFill/>
              <a:ln w="12700" cap="sq">
                <a:solidFill>
                  <a:schemeClr val="tx1"/>
                </a:solidFill>
                <a:round/>
              </a:ln>
            </p:spPr>
            <p:txBody>
              <a:bodyPr wrap="none" anchor="ctr"/>
              <a:lstStyle/>
              <a:p>
                <a:endParaRPr lang="zh-CN" altLang="en-US"/>
              </a:p>
            </p:txBody>
          </p:sp>
          <p:sp>
            <p:nvSpPr>
              <p:cNvPr id="50218" name="Line 29"/>
              <p:cNvSpPr>
                <a:spLocks noChangeShapeType="1"/>
              </p:cNvSpPr>
              <p:nvPr/>
            </p:nvSpPr>
            <p:spPr bwMode="auto">
              <a:xfrm>
                <a:off x="1338" y="2010"/>
                <a:ext cx="3674" cy="0"/>
              </a:xfrm>
              <a:prstGeom prst="line">
                <a:avLst/>
              </a:prstGeom>
              <a:noFill/>
              <a:ln w="12700">
                <a:solidFill>
                  <a:schemeClr val="tx1"/>
                </a:solidFill>
                <a:round/>
              </a:ln>
            </p:spPr>
            <p:txBody>
              <a:bodyPr wrap="none" anchor="ctr"/>
              <a:lstStyle/>
              <a:p>
                <a:endParaRPr lang="zh-CN" altLang="en-US"/>
              </a:p>
            </p:txBody>
          </p:sp>
          <p:sp>
            <p:nvSpPr>
              <p:cNvPr id="50219" name="Line 30"/>
              <p:cNvSpPr>
                <a:spLocks noChangeShapeType="1"/>
              </p:cNvSpPr>
              <p:nvPr/>
            </p:nvSpPr>
            <p:spPr bwMode="auto">
              <a:xfrm>
                <a:off x="696" y="2010"/>
                <a:ext cx="642" cy="0"/>
              </a:xfrm>
              <a:prstGeom prst="line">
                <a:avLst/>
              </a:prstGeom>
              <a:noFill/>
              <a:ln w="12700" cap="sq">
                <a:solidFill>
                  <a:schemeClr val="tx1"/>
                </a:solidFill>
                <a:round/>
              </a:ln>
            </p:spPr>
            <p:txBody>
              <a:bodyPr wrap="none" anchor="ctr"/>
              <a:lstStyle/>
              <a:p>
                <a:endParaRPr lang="zh-CN" altLang="en-US"/>
              </a:p>
            </p:txBody>
          </p:sp>
        </p:grpSp>
        <p:sp>
          <p:nvSpPr>
            <p:cNvPr id="50185" name="Text Box 31"/>
            <p:cNvSpPr txBox="1">
              <a:spLocks noChangeArrowheads="1"/>
            </p:cNvSpPr>
            <p:nvPr/>
          </p:nvSpPr>
          <p:spPr bwMode="auto">
            <a:xfrm>
              <a:off x="612" y="1770"/>
              <a:ext cx="589" cy="252"/>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2000">
                  <a:solidFill>
                    <a:schemeClr val="tx1"/>
                  </a:solidFill>
                  <a:latin typeface="Arial" panose="020B0604020202020204" pitchFamily="34" charset="0"/>
                </a:rPr>
                <a:t>进程</a:t>
              </a:r>
              <a:endParaRPr lang="zh-CN" altLang="en-US" sz="2000">
                <a:solidFill>
                  <a:schemeClr val="tx1"/>
                </a:solidFill>
                <a:latin typeface="Arial" panose="020B0604020202020204" pitchFamily="34" charset="0"/>
              </a:endParaRPr>
            </a:p>
          </p:txBody>
        </p:sp>
        <p:sp>
          <p:nvSpPr>
            <p:cNvPr id="50186" name="Text Box 32"/>
            <p:cNvSpPr txBox="1">
              <a:spLocks noChangeArrowheads="1"/>
            </p:cNvSpPr>
            <p:nvPr/>
          </p:nvSpPr>
          <p:spPr bwMode="auto">
            <a:xfrm>
              <a:off x="723" y="1447"/>
              <a:ext cx="589" cy="233"/>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1800">
                  <a:solidFill>
                    <a:schemeClr val="tx1"/>
                  </a:solidFill>
                  <a:latin typeface="Arial" panose="020B0604020202020204" pitchFamily="34" charset="0"/>
                </a:rPr>
                <a:t>资源</a:t>
              </a:r>
              <a:endParaRPr lang="zh-CN" altLang="en-US" sz="1800">
                <a:solidFill>
                  <a:schemeClr val="tx1"/>
                </a:solidFill>
                <a:latin typeface="Arial" panose="020B0604020202020204" pitchFamily="34" charset="0"/>
              </a:endParaRPr>
            </a:p>
          </p:txBody>
        </p:sp>
        <p:sp>
          <p:nvSpPr>
            <p:cNvPr id="50187" name="Text Box 33"/>
            <p:cNvSpPr txBox="1">
              <a:spLocks noChangeArrowheads="1"/>
            </p:cNvSpPr>
            <p:nvPr/>
          </p:nvSpPr>
          <p:spPr bwMode="auto">
            <a:xfrm>
              <a:off x="890" y="1595"/>
              <a:ext cx="589" cy="233"/>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1800">
                  <a:solidFill>
                    <a:schemeClr val="tx1"/>
                  </a:solidFill>
                  <a:latin typeface="Arial" panose="020B0604020202020204" pitchFamily="34" charset="0"/>
                </a:rPr>
                <a:t>情况</a:t>
              </a:r>
              <a:endParaRPr lang="zh-CN" altLang="en-US" sz="1800">
                <a:solidFill>
                  <a:schemeClr val="tx1"/>
                </a:solidFill>
                <a:latin typeface="Arial" panose="020B0604020202020204" pitchFamily="34" charset="0"/>
              </a:endParaRPr>
            </a:p>
          </p:txBody>
        </p:sp>
        <p:sp>
          <p:nvSpPr>
            <p:cNvPr id="50188" name="Text Box 34"/>
            <p:cNvSpPr txBox="1">
              <a:spLocks noChangeArrowheads="1"/>
            </p:cNvSpPr>
            <p:nvPr/>
          </p:nvSpPr>
          <p:spPr bwMode="auto">
            <a:xfrm>
              <a:off x="2274" y="1992"/>
              <a:ext cx="680" cy="1252"/>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400" b="0">
                  <a:solidFill>
                    <a:schemeClr val="tx1"/>
                  </a:solidFill>
                  <a:latin typeface="Arial" panose="020B0604020202020204" pitchFamily="34" charset="0"/>
                </a:rPr>
                <a:t>0  1  0</a:t>
              </a:r>
              <a:endParaRPr lang="en-GB" altLang="zh-CN"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2  0  0</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3  0  2</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2  1  1</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0  0  2</a:t>
              </a:r>
              <a:endParaRPr lang="zh-CN" altLang="en-US" sz="2400" b="0">
                <a:solidFill>
                  <a:schemeClr val="tx1"/>
                </a:solidFill>
                <a:latin typeface="Arial" panose="020B0604020202020204" pitchFamily="34" charset="0"/>
              </a:endParaRPr>
            </a:p>
          </p:txBody>
        </p:sp>
        <p:sp>
          <p:nvSpPr>
            <p:cNvPr id="50189" name="Text Box 35"/>
            <p:cNvSpPr txBox="1">
              <a:spLocks noChangeArrowheads="1"/>
            </p:cNvSpPr>
            <p:nvPr/>
          </p:nvSpPr>
          <p:spPr bwMode="auto">
            <a:xfrm>
              <a:off x="1303" y="1992"/>
              <a:ext cx="817" cy="1231"/>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7   5   3</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3   2   2</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9   0   2</a:t>
              </a:r>
              <a:endParaRPr lang="zh-CN" altLang="en-GB"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2   2   2</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4   3   3</a:t>
              </a:r>
              <a:endParaRPr lang="zh-CN" altLang="en-US" sz="2200" b="0">
                <a:solidFill>
                  <a:schemeClr val="tx1"/>
                </a:solidFill>
                <a:latin typeface="Arial" panose="020B0604020202020204" pitchFamily="34" charset="0"/>
              </a:endParaRPr>
            </a:p>
          </p:txBody>
        </p:sp>
        <p:sp>
          <p:nvSpPr>
            <p:cNvPr id="50190" name="Text Box 36"/>
            <p:cNvSpPr txBox="1">
              <a:spLocks noChangeArrowheads="1"/>
            </p:cNvSpPr>
            <p:nvPr/>
          </p:nvSpPr>
          <p:spPr bwMode="auto">
            <a:xfrm>
              <a:off x="3050" y="1992"/>
              <a:ext cx="680" cy="1252"/>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400" b="0">
                  <a:solidFill>
                    <a:schemeClr val="tx1"/>
                  </a:solidFill>
                  <a:latin typeface="Arial" panose="020B0604020202020204" pitchFamily="34" charset="0"/>
                </a:rPr>
                <a:t>7  4  3</a:t>
              </a:r>
              <a:endParaRPr lang="en-GB" altLang="zh-CN"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1  2  2</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6  0  0</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0  1  1</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4  3  1</a:t>
              </a:r>
              <a:endParaRPr lang="zh-CN" altLang="en-US" sz="2400" b="0">
                <a:solidFill>
                  <a:schemeClr val="tx1"/>
                </a:solidFill>
                <a:latin typeface="Arial" panose="020B0604020202020204" pitchFamily="34" charset="0"/>
              </a:endParaRPr>
            </a:p>
          </p:txBody>
        </p:sp>
        <p:sp>
          <p:nvSpPr>
            <p:cNvPr id="50191" name="Text Box 37"/>
            <p:cNvSpPr txBox="1">
              <a:spLocks noChangeArrowheads="1"/>
            </p:cNvSpPr>
            <p:nvPr/>
          </p:nvSpPr>
          <p:spPr bwMode="auto">
            <a:xfrm>
              <a:off x="3923" y="1992"/>
              <a:ext cx="817" cy="527"/>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 3   3   2</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endParaRPr lang="zh-CN" altLang="en-US" sz="2200" b="0">
                <a:solidFill>
                  <a:schemeClr val="tx1"/>
                </a:solidFill>
                <a:latin typeface="Arial" panose="020B0604020202020204" pitchFamily="34" charset="0"/>
              </a:endParaRPr>
            </a:p>
          </p:txBody>
        </p:sp>
        <p:sp>
          <p:nvSpPr>
            <p:cNvPr id="50192" name="Text Box 38"/>
            <p:cNvSpPr txBox="1">
              <a:spLocks noChangeArrowheads="1"/>
            </p:cNvSpPr>
            <p:nvPr/>
          </p:nvSpPr>
          <p:spPr bwMode="auto">
            <a:xfrm>
              <a:off x="748" y="1992"/>
              <a:ext cx="408" cy="1231"/>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0</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1</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2</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3</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4</a:t>
              </a:r>
              <a:endParaRPr lang="en-US" altLang="zh-CN" sz="2200">
                <a:solidFill>
                  <a:schemeClr val="tx1"/>
                </a:solidFill>
                <a:latin typeface="Arial" panose="020B0604020202020204" pitchFamily="34" charset="0"/>
              </a:endParaRPr>
            </a:p>
          </p:txBody>
        </p:sp>
      </p:grpSp>
      <p:sp>
        <p:nvSpPr>
          <p:cNvPr id="311335" name="Text Box 39"/>
          <p:cNvSpPr txBox="1">
            <a:spLocks noChangeArrowheads="1"/>
          </p:cNvSpPr>
          <p:nvPr/>
        </p:nvSpPr>
        <p:spPr bwMode="auto">
          <a:xfrm>
            <a:off x="251522" y="3847109"/>
            <a:ext cx="8569325" cy="2462213"/>
          </a:xfrm>
          <a:prstGeom prst="rect">
            <a:avLst/>
          </a:prstGeom>
          <a:noFill/>
          <a:ln w="19050" algn="ctr">
            <a:noFill/>
            <a:miter lim="800000"/>
          </a:ln>
        </p:spPr>
        <p:txBody>
          <a:bodyPr>
            <a:spAutoFit/>
          </a:bodyPr>
          <a:lstStyle/>
          <a:p>
            <a:pPr eaLnBrk="1" hangingPunct="1">
              <a:spcBef>
                <a:spcPct val="50000"/>
              </a:spcBef>
              <a:buClr>
                <a:schemeClr val="tx1"/>
              </a:buClr>
            </a:pP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2</a:t>
            </a:r>
            <a:r>
              <a:rPr kumimoji="1" lang="zh-CN" altLang="en-US" sz="2200" dirty="0">
                <a:solidFill>
                  <a:schemeClr val="tx1"/>
                </a:solidFill>
                <a:latin typeface="Arial" panose="020B0604020202020204" pitchFamily="34" charset="0"/>
              </a:rPr>
              <a:t>）当</a:t>
            </a:r>
            <a:r>
              <a:rPr kumimoji="1" lang="en-US" altLang="zh-CN" sz="2200" dirty="0">
                <a:solidFill>
                  <a:schemeClr val="tx1"/>
                </a:solidFill>
                <a:latin typeface="Arial" panose="020B0604020202020204" pitchFamily="34" charset="0"/>
              </a:rPr>
              <a:t>P</a:t>
            </a:r>
            <a:r>
              <a:rPr kumimoji="1" lang="en-US" altLang="zh-CN" sz="2200" baseline="-25000" dirty="0">
                <a:solidFill>
                  <a:schemeClr val="tx1"/>
                </a:solidFill>
                <a:latin typeface="Arial" panose="020B0604020202020204" pitchFamily="34" charset="0"/>
              </a:rPr>
              <a:t>1</a:t>
            </a:r>
            <a:r>
              <a:rPr kumimoji="1" lang="zh-CN" altLang="en-US" sz="2200" dirty="0">
                <a:solidFill>
                  <a:schemeClr val="tx1"/>
                </a:solidFill>
                <a:latin typeface="Arial" panose="020B0604020202020204" pitchFamily="34" charset="0"/>
              </a:rPr>
              <a:t>请求资源：</a:t>
            </a:r>
            <a:r>
              <a:rPr kumimoji="1" lang="en-US" altLang="zh-CN" sz="2200" dirty="0">
                <a:solidFill>
                  <a:schemeClr val="tx1"/>
                </a:solidFill>
                <a:latin typeface="Arial" panose="020B0604020202020204" pitchFamily="34" charset="0"/>
              </a:rPr>
              <a:t>Request</a:t>
            </a:r>
            <a:r>
              <a:rPr kumimoji="1" lang="en-US" altLang="zh-CN" sz="2200" baseline="-25000" dirty="0">
                <a:solidFill>
                  <a:schemeClr val="tx1"/>
                </a:solidFill>
                <a:latin typeface="Arial" panose="020B0604020202020204" pitchFamily="34" charset="0"/>
              </a:rPr>
              <a:t>1</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1</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2</a:t>
            </a:r>
            <a:r>
              <a:rPr kumimoji="1" lang="zh-CN" altLang="en-US" sz="2200" dirty="0">
                <a:solidFill>
                  <a:schemeClr val="tx1"/>
                </a:solidFill>
                <a:latin typeface="Arial" panose="020B0604020202020204" pitchFamily="34" charset="0"/>
              </a:rPr>
              <a:t>）时：</a:t>
            </a:r>
            <a:endParaRPr kumimoji="1" lang="zh-CN" altLang="en-US" sz="2200" dirty="0">
              <a:solidFill>
                <a:schemeClr val="tx1"/>
              </a:solidFill>
              <a:latin typeface="Arial" panose="020B0604020202020204" pitchFamily="34" charset="0"/>
            </a:endParaRPr>
          </a:p>
          <a:p>
            <a:pPr eaLnBrk="1" hangingPunct="1">
              <a:spcBef>
                <a:spcPct val="50000"/>
              </a:spcBef>
              <a:buClr>
                <a:schemeClr val="tx1"/>
              </a:buClr>
            </a:pPr>
            <a:r>
              <a:rPr kumimoji="1" lang="zh-CN" altLang="en-US" sz="2200" dirty="0">
                <a:solidFill>
                  <a:schemeClr val="tx1"/>
                </a:solidFill>
                <a:latin typeface="Arial" panose="020B0604020202020204" pitchFamily="34" charset="0"/>
              </a:rPr>
              <a:t>        ① </a:t>
            </a:r>
            <a:r>
              <a:rPr kumimoji="1" lang="en-US" altLang="zh-CN" sz="2200" dirty="0">
                <a:solidFill>
                  <a:schemeClr val="tx1"/>
                </a:solidFill>
                <a:latin typeface="Arial" panose="020B0604020202020204" pitchFamily="34" charset="0"/>
              </a:rPr>
              <a:t>Request</a:t>
            </a:r>
            <a:r>
              <a:rPr kumimoji="1" lang="en-US" altLang="zh-CN" sz="2200" baseline="-25000" dirty="0">
                <a:solidFill>
                  <a:schemeClr val="tx1"/>
                </a:solidFill>
                <a:latin typeface="Arial" panose="020B0604020202020204" pitchFamily="34" charset="0"/>
              </a:rPr>
              <a:t>1</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1</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2</a:t>
            </a:r>
            <a:r>
              <a:rPr kumimoji="1" lang="zh-CN" altLang="en-US" sz="2200" dirty="0">
                <a:solidFill>
                  <a:schemeClr val="tx1"/>
                </a:solidFill>
                <a:latin typeface="Arial" panose="020B0604020202020204" pitchFamily="34" charset="0"/>
              </a:rPr>
              <a:t>）≦ </a:t>
            </a:r>
            <a:r>
              <a:rPr kumimoji="1" lang="en-US" altLang="zh-CN" sz="2200" dirty="0">
                <a:solidFill>
                  <a:schemeClr val="tx1"/>
                </a:solidFill>
                <a:latin typeface="Arial" panose="020B0604020202020204" pitchFamily="34" charset="0"/>
              </a:rPr>
              <a:t>Need</a:t>
            </a:r>
            <a:r>
              <a:rPr kumimoji="1" lang="en-US" altLang="zh-CN" sz="2200" baseline="-25000" dirty="0">
                <a:solidFill>
                  <a:schemeClr val="tx1"/>
                </a:solidFill>
                <a:latin typeface="Arial" panose="020B0604020202020204" pitchFamily="34" charset="0"/>
              </a:rPr>
              <a:t>1 </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1</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2</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2</a:t>
            </a:r>
            <a:r>
              <a:rPr kumimoji="1" lang="zh-CN" altLang="en-US" sz="2200" dirty="0">
                <a:solidFill>
                  <a:schemeClr val="tx1"/>
                </a:solidFill>
                <a:latin typeface="Arial" panose="020B0604020202020204" pitchFamily="34" charset="0"/>
              </a:rPr>
              <a:t>）</a:t>
            </a:r>
            <a:endParaRPr kumimoji="1" lang="zh-CN" altLang="en-US" sz="2200" dirty="0">
              <a:solidFill>
                <a:schemeClr val="tx1"/>
              </a:solidFill>
              <a:latin typeface="Arial" panose="020B0604020202020204" pitchFamily="34" charset="0"/>
            </a:endParaRPr>
          </a:p>
          <a:p>
            <a:pPr eaLnBrk="1" hangingPunct="1">
              <a:spcBef>
                <a:spcPct val="50000"/>
              </a:spcBef>
              <a:buClr>
                <a:schemeClr val="tx1"/>
              </a:buClr>
            </a:pPr>
            <a:r>
              <a:rPr kumimoji="1" lang="zh-CN" altLang="en-US" sz="2200" dirty="0">
                <a:solidFill>
                  <a:schemeClr val="tx1"/>
                </a:solidFill>
                <a:latin typeface="Arial" panose="020B0604020202020204" pitchFamily="34" charset="0"/>
              </a:rPr>
              <a:t>        ② </a:t>
            </a:r>
            <a:r>
              <a:rPr kumimoji="1" lang="en-US" altLang="zh-CN" sz="2200" dirty="0">
                <a:solidFill>
                  <a:schemeClr val="tx1"/>
                </a:solidFill>
                <a:latin typeface="Arial" panose="020B0604020202020204" pitchFamily="34" charset="0"/>
              </a:rPr>
              <a:t>Request</a:t>
            </a:r>
            <a:r>
              <a:rPr kumimoji="1" lang="en-US" altLang="zh-CN" sz="2200" baseline="-25000" dirty="0">
                <a:solidFill>
                  <a:schemeClr val="tx1"/>
                </a:solidFill>
                <a:latin typeface="Arial" panose="020B0604020202020204" pitchFamily="34" charset="0"/>
              </a:rPr>
              <a:t>1</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1</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2</a:t>
            </a:r>
            <a:r>
              <a:rPr kumimoji="1" lang="zh-CN" altLang="en-US" sz="2200" dirty="0">
                <a:solidFill>
                  <a:schemeClr val="tx1"/>
                </a:solidFill>
                <a:latin typeface="Arial" panose="020B0604020202020204" pitchFamily="34" charset="0"/>
              </a:rPr>
              <a:t>）≦ </a:t>
            </a:r>
            <a:r>
              <a:rPr kumimoji="1" lang="en-US" altLang="zh-CN" sz="2200" dirty="0">
                <a:solidFill>
                  <a:schemeClr val="tx1"/>
                </a:solidFill>
                <a:latin typeface="Arial" panose="020B0604020202020204" pitchFamily="34" charset="0"/>
              </a:rPr>
              <a:t>Available</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3</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3</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2</a:t>
            </a:r>
            <a:r>
              <a:rPr kumimoji="1" lang="zh-CN" altLang="en-US" sz="2200" dirty="0">
                <a:solidFill>
                  <a:schemeClr val="tx1"/>
                </a:solidFill>
                <a:latin typeface="Arial" panose="020B0604020202020204" pitchFamily="34" charset="0"/>
              </a:rPr>
              <a:t>）</a:t>
            </a:r>
            <a:endParaRPr kumimoji="1" lang="zh-CN" altLang="en-US" sz="2200" dirty="0">
              <a:solidFill>
                <a:schemeClr val="tx1"/>
              </a:solidFill>
              <a:latin typeface="Arial" panose="020B0604020202020204" pitchFamily="34" charset="0"/>
            </a:endParaRPr>
          </a:p>
          <a:p>
            <a:pPr eaLnBrk="1" hangingPunct="1">
              <a:spcBef>
                <a:spcPct val="50000"/>
              </a:spcBef>
              <a:buClr>
                <a:schemeClr val="tx1"/>
              </a:buClr>
            </a:pPr>
            <a:r>
              <a:rPr kumimoji="1" lang="zh-CN" altLang="en-US" sz="2200" dirty="0">
                <a:solidFill>
                  <a:schemeClr val="tx1"/>
                </a:solidFill>
                <a:latin typeface="Arial" panose="020B0604020202020204" pitchFamily="34" charset="0"/>
              </a:rPr>
              <a:t>        ③试分配资源后，修改数据结构。</a:t>
            </a:r>
            <a:endParaRPr kumimoji="1" lang="zh-CN" altLang="en-US" sz="2200" dirty="0">
              <a:solidFill>
                <a:schemeClr val="tx1"/>
              </a:solidFill>
              <a:latin typeface="Arial" panose="020B0604020202020204" pitchFamily="34" charset="0"/>
            </a:endParaRPr>
          </a:p>
          <a:p>
            <a:pPr eaLnBrk="1" hangingPunct="1">
              <a:spcBef>
                <a:spcPct val="50000"/>
              </a:spcBef>
              <a:buClr>
                <a:schemeClr val="tx1"/>
              </a:buClr>
            </a:pPr>
            <a:r>
              <a:rPr kumimoji="1" lang="zh-CN" altLang="en-US" sz="2200" dirty="0">
                <a:solidFill>
                  <a:schemeClr val="tx1"/>
                </a:solidFill>
                <a:latin typeface="Arial" panose="020B0604020202020204" pitchFamily="34" charset="0"/>
              </a:rPr>
              <a:t>        ④对试分配后状态进行安全性检查</a:t>
            </a:r>
            <a:r>
              <a:rPr kumimoji="1" lang="zh-CN" altLang="en-US" sz="2200" dirty="0" smtClean="0">
                <a:solidFill>
                  <a:schemeClr val="tx1"/>
                </a:solidFill>
                <a:latin typeface="Arial" panose="020B0604020202020204" pitchFamily="34" charset="0"/>
              </a:rPr>
              <a:t>：      </a:t>
            </a:r>
            <a:endParaRPr kumimoji="1" lang="zh-CN" altLang="en-US" sz="2200" dirty="0">
              <a:solidFill>
                <a:schemeClr val="tx1"/>
              </a:solidFill>
              <a:latin typeface="Arial" panose="020B0604020202020204" pitchFamily="34" charset="0"/>
            </a:endParaRPr>
          </a:p>
        </p:txBody>
      </p:sp>
      <p:grpSp>
        <p:nvGrpSpPr>
          <p:cNvPr id="4" name="Group 40"/>
          <p:cNvGrpSpPr/>
          <p:nvPr/>
        </p:nvGrpSpPr>
        <p:grpSpPr bwMode="auto">
          <a:xfrm>
            <a:off x="2843531" y="1671420"/>
            <a:ext cx="4175125" cy="869950"/>
            <a:chOff x="1792" y="845"/>
            <a:chExt cx="2630" cy="548"/>
          </a:xfrm>
        </p:grpSpPr>
        <p:sp>
          <p:nvSpPr>
            <p:cNvPr id="50181" name="Text Box 41"/>
            <p:cNvSpPr txBox="1">
              <a:spLocks noChangeArrowheads="1"/>
            </p:cNvSpPr>
            <p:nvPr/>
          </p:nvSpPr>
          <p:spPr bwMode="auto">
            <a:xfrm>
              <a:off x="1792" y="1120"/>
              <a:ext cx="816" cy="271"/>
            </a:xfrm>
            <a:prstGeom prst="rect">
              <a:avLst/>
            </a:prstGeom>
            <a:solidFill>
              <a:srgbClr val="C7F0FD"/>
            </a:solidFill>
            <a:ln w="19050" algn="ctr">
              <a:solidFill>
                <a:schemeClr val="bg2"/>
              </a:solidFill>
              <a:miter lim="800000"/>
            </a:ln>
          </p:spPr>
          <p:txBody>
            <a:bodyPr>
              <a:spAutoFit/>
            </a:bodyPr>
            <a:lstStyle/>
            <a:p>
              <a:pPr algn="ctr" eaLnBrk="1" hangingPunct="1">
                <a:spcBef>
                  <a:spcPct val="50000"/>
                </a:spcBef>
                <a:buClr>
                  <a:schemeClr val="tx1"/>
                </a:buClr>
              </a:pPr>
              <a:r>
                <a:rPr lang="en-GB" altLang="zh-CN" sz="2200" b="0">
                  <a:solidFill>
                    <a:srgbClr val="FF0000"/>
                  </a:solidFill>
                  <a:latin typeface="Arial" panose="020B0604020202020204" pitchFamily="34" charset="0"/>
                </a:rPr>
                <a:t>3, 0, 2</a:t>
              </a:r>
              <a:endParaRPr lang="zh-CN" altLang="en-US" sz="2200" b="0">
                <a:solidFill>
                  <a:srgbClr val="FF0000"/>
                </a:solidFill>
                <a:latin typeface="Arial" panose="020B0604020202020204" pitchFamily="34" charset="0"/>
              </a:endParaRPr>
            </a:p>
          </p:txBody>
        </p:sp>
        <p:sp>
          <p:nvSpPr>
            <p:cNvPr id="50182" name="Text Box 42"/>
            <p:cNvSpPr txBox="1">
              <a:spLocks noChangeArrowheads="1"/>
            </p:cNvSpPr>
            <p:nvPr/>
          </p:nvSpPr>
          <p:spPr bwMode="auto">
            <a:xfrm>
              <a:off x="2608" y="1122"/>
              <a:ext cx="816" cy="271"/>
            </a:xfrm>
            <a:prstGeom prst="rect">
              <a:avLst/>
            </a:prstGeom>
            <a:solidFill>
              <a:srgbClr val="C7F0FD"/>
            </a:solidFill>
            <a:ln w="19050" algn="ctr">
              <a:solidFill>
                <a:schemeClr val="bg2"/>
              </a:solidFill>
              <a:miter lim="800000"/>
            </a:ln>
          </p:spPr>
          <p:txBody>
            <a:bodyPr>
              <a:spAutoFit/>
            </a:bodyPr>
            <a:lstStyle/>
            <a:p>
              <a:pPr algn="ctr" eaLnBrk="1" hangingPunct="1">
                <a:spcBef>
                  <a:spcPct val="50000"/>
                </a:spcBef>
                <a:buClr>
                  <a:schemeClr val="tx1"/>
                </a:buClr>
              </a:pPr>
              <a:r>
                <a:rPr lang="en-GB" altLang="zh-CN" sz="2200" b="0">
                  <a:solidFill>
                    <a:srgbClr val="FF0000"/>
                  </a:solidFill>
                  <a:latin typeface="Arial" panose="020B0604020202020204" pitchFamily="34" charset="0"/>
                </a:rPr>
                <a:t>0, 2, 0</a:t>
              </a:r>
              <a:endParaRPr lang="zh-CN" altLang="en-US" sz="2200" b="0">
                <a:solidFill>
                  <a:srgbClr val="FF0000"/>
                </a:solidFill>
                <a:latin typeface="Arial" panose="020B0604020202020204" pitchFamily="34" charset="0"/>
              </a:endParaRPr>
            </a:p>
          </p:txBody>
        </p:sp>
        <p:sp>
          <p:nvSpPr>
            <p:cNvPr id="50183" name="Text Box 43"/>
            <p:cNvSpPr txBox="1">
              <a:spLocks noChangeArrowheads="1"/>
            </p:cNvSpPr>
            <p:nvPr/>
          </p:nvSpPr>
          <p:spPr bwMode="auto">
            <a:xfrm>
              <a:off x="3606" y="845"/>
              <a:ext cx="816" cy="271"/>
            </a:xfrm>
            <a:prstGeom prst="rect">
              <a:avLst/>
            </a:prstGeom>
            <a:solidFill>
              <a:srgbClr val="C7F0FD"/>
            </a:solidFill>
            <a:ln w="19050" algn="ctr">
              <a:solidFill>
                <a:schemeClr val="bg2"/>
              </a:solidFill>
              <a:miter lim="800000"/>
            </a:ln>
          </p:spPr>
          <p:txBody>
            <a:bodyPr>
              <a:spAutoFit/>
            </a:bodyPr>
            <a:lstStyle/>
            <a:p>
              <a:pPr algn="ctr" eaLnBrk="1" hangingPunct="1">
                <a:spcBef>
                  <a:spcPct val="50000"/>
                </a:spcBef>
                <a:buClr>
                  <a:schemeClr val="tx1"/>
                </a:buClr>
              </a:pPr>
              <a:r>
                <a:rPr lang="en-GB" altLang="zh-CN" sz="2200" b="0">
                  <a:solidFill>
                    <a:srgbClr val="FF0000"/>
                  </a:solidFill>
                  <a:latin typeface="Arial" panose="020B0604020202020204" pitchFamily="34" charset="0"/>
                </a:rPr>
                <a:t>2, 3, 0</a:t>
              </a:r>
              <a:endParaRPr lang="zh-CN" altLang="en-US" sz="2200" b="0">
                <a:solidFill>
                  <a:srgbClr val="FF0000"/>
                </a:solidFill>
                <a:latin typeface="Arial" panose="020B0604020202020204" pitchFamily="34" charset="0"/>
              </a:endParaRPr>
            </a:p>
          </p:txBody>
        </p:sp>
      </p:grpSp>
      <p:sp>
        <p:nvSpPr>
          <p:cNvPr id="44" name="Text Box 3"/>
          <p:cNvSpPr txBox="1">
            <a:spLocks noChangeArrowheads="1"/>
          </p:cNvSpPr>
          <p:nvPr/>
        </p:nvSpPr>
        <p:spPr bwMode="auto">
          <a:xfrm>
            <a:off x="2627784" y="116632"/>
            <a:ext cx="3600400" cy="523220"/>
          </a:xfrm>
          <a:prstGeom prst="rect">
            <a:avLst/>
          </a:prstGeom>
          <a:noFill/>
          <a:ln w="9525">
            <a:noFill/>
            <a:miter lim="800000"/>
          </a:ln>
        </p:spPr>
        <p:txBody>
          <a:bodyPr wrap="square">
            <a:spAutoFit/>
          </a:bodyPr>
          <a:lstStyle/>
          <a:p>
            <a:pPr eaLnBrk="1" hangingPunct="1">
              <a:spcBef>
                <a:spcPct val="0"/>
              </a:spcBef>
              <a:buClrTx/>
              <a:buFont typeface="Wingdings" panose="05000000000000000000" pitchFamily="2" charset="2"/>
              <a:buChar char="n"/>
            </a:pPr>
            <a:r>
              <a:rPr kumimoji="1" lang="zh-CN" altLang="en-US" sz="2800" dirty="0" smtClean="0">
                <a:solidFill>
                  <a:srgbClr val="7030A0"/>
                </a:solidFill>
                <a:latin typeface="Times New Roman" panose="02020603050405020304" pitchFamily="18" charset="0"/>
              </a:rPr>
              <a:t>  银行家</a:t>
            </a:r>
            <a:r>
              <a:rPr kumimoji="1" lang="zh-CN" altLang="en-US" sz="2800" dirty="0">
                <a:solidFill>
                  <a:srgbClr val="7030A0"/>
                </a:solidFill>
                <a:latin typeface="Times New Roman" panose="02020603050405020304" pitchFamily="18" charset="0"/>
              </a:rPr>
              <a:t>算法举例</a:t>
            </a:r>
            <a:endParaRPr kumimoji="1" lang="zh-CN" altLang="en-US" sz="2800" dirty="0">
              <a:solidFill>
                <a:srgbClr val="7030A0"/>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11335">
                                            <p:txEl>
                                              <p:pRg st="0" end="0"/>
                                            </p:txEl>
                                          </p:spTgt>
                                        </p:tgtEl>
                                        <p:attrNameLst>
                                          <p:attrName>style.visibility</p:attrName>
                                        </p:attrNameLst>
                                      </p:cBhvr>
                                      <p:to>
                                        <p:strVal val="visible"/>
                                      </p:to>
                                    </p:set>
                                    <p:animEffect transition="in" filter="slide(fromBottom)">
                                      <p:cBhvr>
                                        <p:cTn id="7" dur="500"/>
                                        <p:tgtEl>
                                          <p:spTgt spid="3113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11335">
                                            <p:txEl>
                                              <p:pRg st="1" end="1"/>
                                            </p:txEl>
                                          </p:spTgt>
                                        </p:tgtEl>
                                        <p:attrNameLst>
                                          <p:attrName>style.visibility</p:attrName>
                                        </p:attrNameLst>
                                      </p:cBhvr>
                                      <p:to>
                                        <p:strVal val="visible"/>
                                      </p:to>
                                    </p:set>
                                    <p:animEffect transition="in" filter="slide(fromBottom)">
                                      <p:cBhvr>
                                        <p:cTn id="12" dur="500"/>
                                        <p:tgtEl>
                                          <p:spTgt spid="3113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11335">
                                            <p:txEl>
                                              <p:pRg st="2" end="2"/>
                                            </p:txEl>
                                          </p:spTgt>
                                        </p:tgtEl>
                                        <p:attrNameLst>
                                          <p:attrName>style.visibility</p:attrName>
                                        </p:attrNameLst>
                                      </p:cBhvr>
                                      <p:to>
                                        <p:strVal val="visible"/>
                                      </p:to>
                                    </p:set>
                                    <p:animEffect transition="in" filter="slide(fromBottom)">
                                      <p:cBhvr>
                                        <p:cTn id="17" dur="500"/>
                                        <p:tgtEl>
                                          <p:spTgt spid="3113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11335">
                                            <p:txEl>
                                              <p:pRg st="3" end="3"/>
                                            </p:txEl>
                                          </p:spTgt>
                                        </p:tgtEl>
                                        <p:attrNameLst>
                                          <p:attrName>style.visibility</p:attrName>
                                        </p:attrNameLst>
                                      </p:cBhvr>
                                      <p:to>
                                        <p:strVal val="visible"/>
                                      </p:to>
                                    </p:set>
                                    <p:animEffect transition="in" filter="slide(fromBottom)">
                                      <p:cBhvr>
                                        <p:cTn id="22" dur="500"/>
                                        <p:tgtEl>
                                          <p:spTgt spid="3113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nodeType="clickEffect">
                                  <p:stCondLst>
                                    <p:cond delay="0"/>
                                  </p:stCondLst>
                                  <p:childTnLst>
                                    <p:animMotion origin="layout" path="M 2.77778E-7 0.00903 L 2.77778E-7 -0.06453 " pathEditMode="relative" rAng="0" ptsTypes="AA">
                                      <p:cBhvr>
                                        <p:cTn id="31" dur="2000" fill="hold"/>
                                        <p:tgtEl>
                                          <p:spTgt spid="4"/>
                                        </p:tgtEl>
                                        <p:attrNameLst>
                                          <p:attrName>ppt_x</p:attrName>
                                          <p:attrName>ppt_y</p:attrName>
                                        </p:attrNameLst>
                                      </p:cBhvr>
                                      <p:rCtr x="0" y="-37"/>
                                    </p:animMotion>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311335">
                                            <p:txEl>
                                              <p:pRg st="4" end="4"/>
                                            </p:txEl>
                                          </p:spTgt>
                                        </p:tgtEl>
                                        <p:attrNameLst>
                                          <p:attrName>style.visibility</p:attrName>
                                        </p:attrNameLst>
                                      </p:cBhvr>
                                      <p:to>
                                        <p:strVal val="visible"/>
                                      </p:to>
                                    </p:set>
                                    <p:animEffect transition="in" filter="slide(fromBottom)">
                                      <p:cBhvr>
                                        <p:cTn id="36" dur="500"/>
                                        <p:tgtEl>
                                          <p:spTgt spid="3113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35" grpId="0" build="allAtOnce"/>
    </p:bld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322" name="Group 2"/>
          <p:cNvGraphicFramePr>
            <a:graphicFrameLocks noGrp="1"/>
          </p:cNvGraphicFramePr>
          <p:nvPr>
            <p:ph/>
          </p:nvPr>
        </p:nvGraphicFramePr>
        <p:xfrm>
          <a:off x="457200" y="2997201"/>
          <a:ext cx="7931150" cy="2845965"/>
        </p:xfrm>
        <a:graphic>
          <a:graphicData uri="http://schemas.openxmlformats.org/drawingml/2006/table">
            <a:tbl>
              <a:tblPr/>
              <a:tblGrid>
                <a:gridCol w="1019175"/>
                <a:gridCol w="1223417"/>
                <a:gridCol w="1224508"/>
                <a:gridCol w="1295400"/>
                <a:gridCol w="2089150"/>
                <a:gridCol w="1079500"/>
              </a:tblGrid>
              <a:tr h="396341">
                <a:tc rowSpan="2">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GB"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Work</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Need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Allocation</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Work+Allocation</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904">
                <a:tc vMerge="1">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B  C</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  B  C</a:t>
                      </a:r>
                      <a:endParaRPr kumimoji="0" lang="en-US" altLang="zh-CN"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B  C</a:t>
                      </a:r>
                      <a:endParaRPr kumimoji="0" lang="zh-CN" altLang="en-US"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B  C</a:t>
                      </a:r>
                      <a:endParaRPr kumimoji="0" lang="zh-CN" altLang="en-US"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1979869">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3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3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3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3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3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3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3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231" name="Text Box 33"/>
          <p:cNvSpPr txBox="1">
            <a:spLocks noChangeArrowheads="1"/>
          </p:cNvSpPr>
          <p:nvPr/>
        </p:nvSpPr>
        <p:spPr bwMode="auto">
          <a:xfrm>
            <a:off x="323850" y="3436939"/>
            <a:ext cx="935038" cy="400110"/>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2000">
                <a:solidFill>
                  <a:schemeClr val="tx1"/>
                </a:solidFill>
                <a:latin typeface="Arial" panose="020B0604020202020204" pitchFamily="34" charset="0"/>
              </a:rPr>
              <a:t>进程</a:t>
            </a:r>
            <a:endParaRPr lang="zh-CN" altLang="en-US" sz="2000">
              <a:solidFill>
                <a:schemeClr val="tx1"/>
              </a:solidFill>
              <a:latin typeface="Arial" panose="020B0604020202020204" pitchFamily="34" charset="0"/>
            </a:endParaRPr>
          </a:p>
        </p:txBody>
      </p:sp>
      <p:sp>
        <p:nvSpPr>
          <p:cNvPr id="51232" name="Text Box 34"/>
          <p:cNvSpPr txBox="1">
            <a:spLocks noChangeArrowheads="1"/>
          </p:cNvSpPr>
          <p:nvPr/>
        </p:nvSpPr>
        <p:spPr bwMode="auto">
          <a:xfrm>
            <a:off x="500065" y="2924176"/>
            <a:ext cx="935037" cy="369332"/>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1800">
                <a:solidFill>
                  <a:schemeClr val="tx1"/>
                </a:solidFill>
                <a:latin typeface="Arial" panose="020B0604020202020204" pitchFamily="34" charset="0"/>
              </a:rPr>
              <a:t>资源</a:t>
            </a:r>
            <a:endParaRPr lang="zh-CN" altLang="en-US" sz="1800">
              <a:solidFill>
                <a:schemeClr val="tx1"/>
              </a:solidFill>
              <a:latin typeface="Arial" panose="020B0604020202020204" pitchFamily="34" charset="0"/>
            </a:endParaRPr>
          </a:p>
        </p:txBody>
      </p:sp>
      <p:sp>
        <p:nvSpPr>
          <p:cNvPr id="51233" name="Text Box 35"/>
          <p:cNvSpPr txBox="1">
            <a:spLocks noChangeArrowheads="1"/>
          </p:cNvSpPr>
          <p:nvPr/>
        </p:nvSpPr>
        <p:spPr bwMode="auto">
          <a:xfrm>
            <a:off x="765175" y="3159125"/>
            <a:ext cx="935038" cy="369332"/>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1800">
                <a:solidFill>
                  <a:schemeClr val="tx1"/>
                </a:solidFill>
                <a:latin typeface="Arial" panose="020B0604020202020204" pitchFamily="34" charset="0"/>
              </a:rPr>
              <a:t>情况</a:t>
            </a:r>
            <a:endParaRPr lang="zh-CN" altLang="en-US" sz="1800">
              <a:solidFill>
                <a:schemeClr val="tx1"/>
              </a:solidFill>
              <a:latin typeface="Arial" panose="020B0604020202020204" pitchFamily="34" charset="0"/>
            </a:endParaRPr>
          </a:p>
        </p:txBody>
      </p:sp>
      <p:sp>
        <p:nvSpPr>
          <p:cNvPr id="312356" name="Text Box 36"/>
          <p:cNvSpPr txBox="1">
            <a:spLocks noChangeArrowheads="1"/>
          </p:cNvSpPr>
          <p:nvPr/>
        </p:nvSpPr>
        <p:spPr bwMode="auto">
          <a:xfrm>
            <a:off x="2771007" y="3933056"/>
            <a:ext cx="1079500" cy="1988237"/>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400" b="0">
                <a:solidFill>
                  <a:schemeClr val="tx1"/>
                </a:solidFill>
                <a:latin typeface="Arial" panose="020B0604020202020204" pitchFamily="34" charset="0"/>
              </a:rPr>
              <a:t>0  2  0</a:t>
            </a:r>
            <a:endParaRPr lang="en-GB" altLang="zh-CN"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0  1  1</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4  3  1</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6  0  0</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7  4  3</a:t>
            </a:r>
            <a:endParaRPr lang="zh-CN" altLang="en-US" sz="2400" b="0">
              <a:solidFill>
                <a:schemeClr val="tx1"/>
              </a:solidFill>
              <a:latin typeface="Arial" panose="020B0604020202020204" pitchFamily="34" charset="0"/>
            </a:endParaRPr>
          </a:p>
        </p:txBody>
      </p:sp>
      <p:sp>
        <p:nvSpPr>
          <p:cNvPr id="312357" name="Text Box 37"/>
          <p:cNvSpPr txBox="1">
            <a:spLocks noChangeArrowheads="1"/>
          </p:cNvSpPr>
          <p:nvPr/>
        </p:nvSpPr>
        <p:spPr bwMode="auto">
          <a:xfrm>
            <a:off x="1356544" y="3933058"/>
            <a:ext cx="1296988" cy="1954381"/>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2   3   0</a:t>
            </a:r>
            <a:endParaRPr lang="en-GB" altLang="zh-CN" sz="2200" b="0" dirty="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5   3   2</a:t>
            </a:r>
            <a:endParaRPr lang="en-GB" altLang="zh-CN" sz="2200" b="0" dirty="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7   4   3</a:t>
            </a:r>
            <a:endParaRPr lang="zh-CN" altLang="en-GB" sz="2200" b="0" dirty="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7   4   5</a:t>
            </a:r>
            <a:endParaRPr lang="zh-CN" altLang="en-GB" sz="2200" b="0" dirty="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10   4   7</a:t>
            </a:r>
            <a:endParaRPr lang="zh-CN" altLang="en-US" sz="2200" b="0" dirty="0">
              <a:solidFill>
                <a:schemeClr val="tx1"/>
              </a:solidFill>
              <a:latin typeface="Arial" panose="020B0604020202020204" pitchFamily="34" charset="0"/>
            </a:endParaRPr>
          </a:p>
        </p:txBody>
      </p:sp>
      <p:sp>
        <p:nvSpPr>
          <p:cNvPr id="312358" name="Text Box 38"/>
          <p:cNvSpPr txBox="1">
            <a:spLocks noChangeArrowheads="1"/>
          </p:cNvSpPr>
          <p:nvPr/>
        </p:nvSpPr>
        <p:spPr bwMode="auto">
          <a:xfrm>
            <a:off x="3979094" y="3933056"/>
            <a:ext cx="1079500" cy="1988237"/>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400" b="0">
                <a:solidFill>
                  <a:schemeClr val="tx1"/>
                </a:solidFill>
                <a:latin typeface="Arial" panose="020B0604020202020204" pitchFamily="34" charset="0"/>
              </a:rPr>
              <a:t>3  0  2</a:t>
            </a:r>
            <a:endParaRPr lang="en-GB" altLang="zh-CN"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2  1  1</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0  0  2</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3  0  2</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0  1  0</a:t>
            </a:r>
            <a:endParaRPr lang="zh-CN" altLang="en-US" sz="2400" b="0">
              <a:solidFill>
                <a:schemeClr val="tx1"/>
              </a:solidFill>
              <a:latin typeface="Arial" panose="020B0604020202020204" pitchFamily="34" charset="0"/>
            </a:endParaRPr>
          </a:p>
        </p:txBody>
      </p:sp>
      <p:sp>
        <p:nvSpPr>
          <p:cNvPr id="312359" name="Text Box 39"/>
          <p:cNvSpPr txBox="1">
            <a:spLocks noChangeArrowheads="1"/>
          </p:cNvSpPr>
          <p:nvPr/>
        </p:nvSpPr>
        <p:spPr bwMode="auto">
          <a:xfrm>
            <a:off x="5507859" y="3933058"/>
            <a:ext cx="1296987" cy="1954381"/>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 5   3   2</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7   4   3</a:t>
            </a:r>
            <a:endParaRPr lang="zh-CN" altLang="en-GB"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7   4   5</a:t>
            </a:r>
            <a:endParaRPr lang="zh-CN" altLang="en-GB"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10   4   7</a:t>
            </a:r>
            <a:endParaRPr lang="zh-CN" altLang="en-US"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10   5   7</a:t>
            </a:r>
            <a:endParaRPr lang="zh-CN" altLang="en-US" sz="2200" b="0">
              <a:solidFill>
                <a:schemeClr val="tx1"/>
              </a:solidFill>
              <a:latin typeface="Arial" panose="020B0604020202020204" pitchFamily="34" charset="0"/>
            </a:endParaRPr>
          </a:p>
        </p:txBody>
      </p:sp>
      <p:sp>
        <p:nvSpPr>
          <p:cNvPr id="312360" name="Text Box 40"/>
          <p:cNvSpPr txBox="1">
            <a:spLocks noChangeArrowheads="1"/>
          </p:cNvSpPr>
          <p:nvPr/>
        </p:nvSpPr>
        <p:spPr bwMode="auto">
          <a:xfrm>
            <a:off x="467544" y="3933058"/>
            <a:ext cx="647700" cy="1954381"/>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P</a:t>
            </a:r>
            <a:r>
              <a:rPr lang="en-GB" altLang="zh-CN" sz="2200" b="0" baseline="-25000" dirty="0">
                <a:solidFill>
                  <a:schemeClr val="tx1"/>
                </a:solidFill>
                <a:latin typeface="Arial" panose="020B0604020202020204" pitchFamily="34" charset="0"/>
              </a:rPr>
              <a:t>1</a:t>
            </a:r>
            <a:endParaRPr lang="en-GB" altLang="zh-CN" sz="2200" b="0" baseline="-2500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P</a:t>
            </a:r>
            <a:r>
              <a:rPr lang="en-GB" altLang="zh-CN" sz="2200" b="0" baseline="-25000" dirty="0">
                <a:solidFill>
                  <a:schemeClr val="tx1"/>
                </a:solidFill>
                <a:latin typeface="Arial" panose="020B0604020202020204" pitchFamily="34" charset="0"/>
              </a:rPr>
              <a:t>3</a:t>
            </a:r>
            <a:endParaRPr lang="en-GB" altLang="zh-CN" sz="2200" b="0" baseline="-2500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P</a:t>
            </a:r>
            <a:r>
              <a:rPr lang="en-GB" altLang="zh-CN" sz="2200" b="0" baseline="-25000" dirty="0">
                <a:solidFill>
                  <a:schemeClr val="tx1"/>
                </a:solidFill>
                <a:latin typeface="Arial" panose="020B0604020202020204" pitchFamily="34" charset="0"/>
              </a:rPr>
              <a:t>4</a:t>
            </a:r>
            <a:endParaRPr lang="en-GB" altLang="zh-CN" sz="2200" b="0" baseline="-2500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P</a:t>
            </a:r>
            <a:r>
              <a:rPr lang="en-GB" altLang="zh-CN" sz="2200" b="0" baseline="-25000" dirty="0">
                <a:solidFill>
                  <a:schemeClr val="tx1"/>
                </a:solidFill>
                <a:latin typeface="Arial" panose="020B0604020202020204" pitchFamily="34" charset="0"/>
              </a:rPr>
              <a:t>2</a:t>
            </a:r>
            <a:endParaRPr lang="en-GB" altLang="zh-CN" sz="2200" b="0" baseline="-25000" dirty="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dirty="0">
                <a:solidFill>
                  <a:schemeClr val="tx1"/>
                </a:solidFill>
                <a:latin typeface="Arial" panose="020B0604020202020204" pitchFamily="34" charset="0"/>
              </a:rPr>
              <a:t>P</a:t>
            </a:r>
            <a:r>
              <a:rPr lang="en-GB" altLang="zh-CN" sz="2200" b="0" baseline="-25000" dirty="0">
                <a:solidFill>
                  <a:schemeClr val="tx1"/>
                </a:solidFill>
                <a:latin typeface="Arial" panose="020B0604020202020204" pitchFamily="34" charset="0"/>
              </a:rPr>
              <a:t>0</a:t>
            </a:r>
            <a:endParaRPr lang="en-US" altLang="zh-CN" sz="2200" dirty="0">
              <a:solidFill>
                <a:schemeClr val="tx1"/>
              </a:solidFill>
              <a:latin typeface="Arial" panose="020B0604020202020204" pitchFamily="34" charset="0"/>
            </a:endParaRPr>
          </a:p>
        </p:txBody>
      </p:sp>
      <p:sp>
        <p:nvSpPr>
          <p:cNvPr id="312361" name="Text Box 41"/>
          <p:cNvSpPr txBox="1">
            <a:spLocks noChangeArrowheads="1"/>
          </p:cNvSpPr>
          <p:nvPr/>
        </p:nvSpPr>
        <p:spPr bwMode="auto">
          <a:xfrm>
            <a:off x="7236646" y="3933058"/>
            <a:ext cx="792163" cy="1954381"/>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 true</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true</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true</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true</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true</a:t>
            </a:r>
            <a:endParaRPr lang="zh-CN" altLang="en-GB" sz="2200" b="0">
              <a:solidFill>
                <a:schemeClr val="tx1"/>
              </a:solidFill>
              <a:latin typeface="Arial" panose="020B0604020202020204" pitchFamily="34" charset="0"/>
            </a:endParaRPr>
          </a:p>
        </p:txBody>
      </p:sp>
      <p:sp>
        <p:nvSpPr>
          <p:cNvPr id="51240" name="Text Box 42"/>
          <p:cNvSpPr txBox="1">
            <a:spLocks noChangeArrowheads="1"/>
          </p:cNvSpPr>
          <p:nvPr/>
        </p:nvSpPr>
        <p:spPr bwMode="auto">
          <a:xfrm>
            <a:off x="7356477" y="3182939"/>
            <a:ext cx="1008063" cy="400110"/>
          </a:xfrm>
          <a:prstGeom prst="rect">
            <a:avLst/>
          </a:prstGeom>
          <a:noFill/>
          <a:ln w="19050" algn="ctr">
            <a:noFill/>
            <a:miter lim="800000"/>
          </a:ln>
        </p:spPr>
        <p:txBody>
          <a:bodyPr>
            <a:spAutoFit/>
          </a:bodyPr>
          <a:lstStyle/>
          <a:p>
            <a:pPr algn="ctr" eaLnBrk="1" hangingPunct="1">
              <a:spcBef>
                <a:spcPct val="50000"/>
              </a:spcBef>
              <a:buClr>
                <a:schemeClr val="tx1"/>
              </a:buClr>
            </a:pPr>
            <a:r>
              <a:rPr lang="en-GB" altLang="zh-CN" sz="2000">
                <a:solidFill>
                  <a:schemeClr val="tx1"/>
                </a:solidFill>
                <a:latin typeface="Arial" panose="020B0604020202020204" pitchFamily="34" charset="0"/>
              </a:rPr>
              <a:t>Finish</a:t>
            </a:r>
            <a:endParaRPr lang="en-US" altLang="zh-CN" sz="2000">
              <a:solidFill>
                <a:schemeClr val="tx1"/>
              </a:solidFill>
              <a:latin typeface="Arial" panose="020B0604020202020204" pitchFamily="34" charset="0"/>
            </a:endParaRPr>
          </a:p>
        </p:txBody>
      </p:sp>
      <p:grpSp>
        <p:nvGrpSpPr>
          <p:cNvPr id="2" name="Group 43"/>
          <p:cNvGrpSpPr/>
          <p:nvPr/>
        </p:nvGrpSpPr>
        <p:grpSpPr bwMode="auto">
          <a:xfrm>
            <a:off x="323850" y="44451"/>
            <a:ext cx="6985000" cy="2860675"/>
            <a:chOff x="612" y="1447"/>
            <a:chExt cx="4400" cy="1802"/>
          </a:xfrm>
        </p:grpSpPr>
        <p:grpSp>
          <p:nvGrpSpPr>
            <p:cNvPr id="3" name="Group 44"/>
            <p:cNvGrpSpPr/>
            <p:nvPr/>
          </p:nvGrpSpPr>
          <p:grpSpPr bwMode="auto">
            <a:xfrm>
              <a:off x="696" y="1493"/>
              <a:ext cx="4316" cy="1756"/>
              <a:chOff x="696" y="1493"/>
              <a:chExt cx="4316" cy="1756"/>
            </a:xfrm>
          </p:grpSpPr>
          <p:sp>
            <p:nvSpPr>
              <p:cNvPr id="51252" name="Rectangle 45"/>
              <p:cNvSpPr>
                <a:spLocks noChangeArrowheads="1"/>
              </p:cNvSpPr>
              <p:nvPr/>
            </p:nvSpPr>
            <p:spPr bwMode="auto">
              <a:xfrm>
                <a:off x="3777" y="2010"/>
                <a:ext cx="1235" cy="1239"/>
              </a:xfrm>
              <a:prstGeom prst="rect">
                <a:avLst/>
              </a:prstGeom>
              <a:noFill/>
              <a:ln w="19050" algn="ctr">
                <a:noFill/>
                <a:miter lim="800000"/>
              </a:ln>
            </p:spPr>
            <p:txBody>
              <a:bodyPr/>
              <a:lstStyle/>
              <a:p>
                <a:pPr algn="ctr">
                  <a:buClrTx/>
                </a:pPr>
                <a:endParaRPr lang="zh-CN" altLang="en-US" sz="2200" b="0">
                  <a:solidFill>
                    <a:schemeClr val="tx1"/>
                  </a:solidFill>
                  <a:latin typeface="Arial" panose="020B0604020202020204" pitchFamily="34" charset="0"/>
                </a:endParaRPr>
              </a:p>
            </p:txBody>
          </p:sp>
          <p:sp>
            <p:nvSpPr>
              <p:cNvPr id="51253" name="Rectangle 46"/>
              <p:cNvSpPr>
                <a:spLocks noChangeArrowheads="1"/>
              </p:cNvSpPr>
              <p:nvPr/>
            </p:nvSpPr>
            <p:spPr bwMode="auto">
              <a:xfrm>
                <a:off x="3051" y="2010"/>
                <a:ext cx="726" cy="1239"/>
              </a:xfrm>
              <a:prstGeom prst="rect">
                <a:avLst/>
              </a:prstGeom>
              <a:noFill/>
              <a:ln w="19050" algn="ctr">
                <a:noFill/>
                <a:miter lim="800000"/>
              </a:ln>
            </p:spPr>
            <p:txBody>
              <a:bodyPr/>
              <a:lstStyle/>
              <a:p>
                <a:pPr algn="ctr">
                  <a:buClrTx/>
                </a:pPr>
                <a:endParaRPr lang="zh-CN" altLang="en-US" sz="2200" b="0">
                  <a:solidFill>
                    <a:schemeClr val="tx1"/>
                  </a:solidFill>
                  <a:latin typeface="Arial" panose="020B0604020202020204" pitchFamily="34" charset="0"/>
                </a:endParaRPr>
              </a:p>
            </p:txBody>
          </p:sp>
          <p:sp>
            <p:nvSpPr>
              <p:cNvPr id="51254" name="Rectangle 47"/>
              <p:cNvSpPr>
                <a:spLocks noChangeArrowheads="1"/>
              </p:cNvSpPr>
              <p:nvPr/>
            </p:nvSpPr>
            <p:spPr bwMode="auto">
              <a:xfrm>
                <a:off x="2199" y="2010"/>
                <a:ext cx="852" cy="1239"/>
              </a:xfrm>
              <a:prstGeom prst="rect">
                <a:avLst/>
              </a:prstGeom>
              <a:noFill/>
              <a:ln w="19050" algn="ctr">
                <a:noFill/>
                <a:miter lim="800000"/>
              </a:ln>
            </p:spPr>
            <p:txBody>
              <a:bodyPr/>
              <a:lstStyle/>
              <a:p>
                <a:pPr algn="ctr">
                  <a:buClrTx/>
                </a:pPr>
                <a:endParaRPr lang="en-US" altLang="zh-CN" sz="2200" b="0">
                  <a:solidFill>
                    <a:schemeClr val="tx1"/>
                  </a:solidFill>
                  <a:latin typeface="Arial" panose="020B0604020202020204" pitchFamily="34" charset="0"/>
                </a:endParaRPr>
              </a:p>
            </p:txBody>
          </p:sp>
          <p:sp>
            <p:nvSpPr>
              <p:cNvPr id="51255" name="Rectangle 48"/>
              <p:cNvSpPr>
                <a:spLocks noChangeArrowheads="1"/>
              </p:cNvSpPr>
              <p:nvPr/>
            </p:nvSpPr>
            <p:spPr bwMode="auto">
              <a:xfrm>
                <a:off x="1338" y="2010"/>
                <a:ext cx="861" cy="1239"/>
              </a:xfrm>
              <a:prstGeom prst="rect">
                <a:avLst/>
              </a:prstGeom>
              <a:noFill/>
              <a:ln w="19050" algn="ctr">
                <a:noFill/>
                <a:miter lim="800000"/>
              </a:ln>
            </p:spPr>
            <p:txBody>
              <a:bodyPr/>
              <a:lstStyle/>
              <a:p>
                <a:pPr algn="ctr">
                  <a:buClrTx/>
                </a:pPr>
                <a:endParaRPr lang="en-US" altLang="zh-CN" sz="2200" b="0">
                  <a:solidFill>
                    <a:schemeClr val="tx1"/>
                  </a:solidFill>
                  <a:latin typeface="Arial" panose="020B0604020202020204" pitchFamily="34" charset="0"/>
                </a:endParaRPr>
              </a:p>
            </p:txBody>
          </p:sp>
          <p:sp>
            <p:nvSpPr>
              <p:cNvPr id="51256" name="Rectangle 49"/>
              <p:cNvSpPr>
                <a:spLocks noChangeArrowheads="1"/>
              </p:cNvSpPr>
              <p:nvPr/>
            </p:nvSpPr>
            <p:spPr bwMode="auto">
              <a:xfrm>
                <a:off x="696" y="2010"/>
                <a:ext cx="642" cy="1239"/>
              </a:xfrm>
              <a:prstGeom prst="rect">
                <a:avLst/>
              </a:prstGeom>
              <a:noFill/>
              <a:ln w="19050" algn="ctr">
                <a:noFill/>
                <a:miter lim="800000"/>
              </a:ln>
            </p:spPr>
            <p:txBody>
              <a:bodyPr/>
              <a:lstStyle/>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US" altLang="zh-CN" sz="2200" b="0" baseline="-25000">
                  <a:solidFill>
                    <a:schemeClr val="tx1"/>
                  </a:solidFill>
                  <a:latin typeface="Arial" panose="020B0604020202020204" pitchFamily="34" charset="0"/>
                </a:endParaRPr>
              </a:p>
            </p:txBody>
          </p:sp>
          <p:sp>
            <p:nvSpPr>
              <p:cNvPr id="51257" name="Rectangle 50"/>
              <p:cNvSpPr>
                <a:spLocks noChangeArrowheads="1"/>
              </p:cNvSpPr>
              <p:nvPr/>
            </p:nvSpPr>
            <p:spPr bwMode="auto">
              <a:xfrm>
                <a:off x="3777" y="1742"/>
                <a:ext cx="1235"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zh-CN" altLang="en-US" sz="2200" b="0">
                  <a:solidFill>
                    <a:schemeClr val="tx1"/>
                  </a:solidFill>
                  <a:latin typeface="Arial" panose="020B0604020202020204" pitchFamily="34" charset="0"/>
                </a:endParaRPr>
              </a:p>
            </p:txBody>
          </p:sp>
          <p:sp>
            <p:nvSpPr>
              <p:cNvPr id="51258" name="Rectangle 51"/>
              <p:cNvSpPr>
                <a:spLocks noChangeArrowheads="1"/>
              </p:cNvSpPr>
              <p:nvPr/>
            </p:nvSpPr>
            <p:spPr bwMode="auto">
              <a:xfrm>
                <a:off x="3051" y="1742"/>
                <a:ext cx="726"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zh-CN" altLang="en-US" sz="2200" b="0">
                  <a:solidFill>
                    <a:schemeClr val="tx1"/>
                  </a:solidFill>
                  <a:latin typeface="Arial" panose="020B0604020202020204" pitchFamily="34" charset="0"/>
                </a:endParaRPr>
              </a:p>
            </p:txBody>
          </p:sp>
          <p:sp>
            <p:nvSpPr>
              <p:cNvPr id="51259" name="Rectangle 52"/>
              <p:cNvSpPr>
                <a:spLocks noChangeArrowheads="1"/>
              </p:cNvSpPr>
              <p:nvPr/>
            </p:nvSpPr>
            <p:spPr bwMode="auto">
              <a:xfrm>
                <a:off x="2199" y="1742"/>
                <a:ext cx="852"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en-US" altLang="zh-CN" sz="2200" b="0">
                  <a:solidFill>
                    <a:schemeClr val="tx1"/>
                  </a:solidFill>
                  <a:latin typeface="Arial" panose="020B0604020202020204" pitchFamily="34" charset="0"/>
                </a:endParaRPr>
              </a:p>
            </p:txBody>
          </p:sp>
          <p:sp>
            <p:nvSpPr>
              <p:cNvPr id="51260" name="Rectangle 53"/>
              <p:cNvSpPr>
                <a:spLocks noChangeArrowheads="1"/>
              </p:cNvSpPr>
              <p:nvPr/>
            </p:nvSpPr>
            <p:spPr bwMode="auto">
              <a:xfrm>
                <a:off x="1338" y="1742"/>
                <a:ext cx="861"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en-US" altLang="zh-CN" sz="2200" b="0">
                  <a:solidFill>
                    <a:schemeClr val="tx1"/>
                  </a:solidFill>
                  <a:latin typeface="Arial" panose="020B0604020202020204" pitchFamily="34" charset="0"/>
                </a:endParaRPr>
              </a:p>
            </p:txBody>
          </p:sp>
          <p:sp>
            <p:nvSpPr>
              <p:cNvPr id="51261" name="Rectangle 54"/>
              <p:cNvSpPr>
                <a:spLocks noChangeArrowheads="1"/>
              </p:cNvSpPr>
              <p:nvPr/>
            </p:nvSpPr>
            <p:spPr bwMode="auto">
              <a:xfrm>
                <a:off x="3777" y="1493"/>
                <a:ext cx="1235"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Available</a:t>
                </a:r>
                <a:endParaRPr lang="en-US" altLang="zh-CN" sz="2000" b="0">
                  <a:solidFill>
                    <a:schemeClr val="tx1"/>
                  </a:solidFill>
                  <a:latin typeface="Arial" panose="020B0604020202020204" pitchFamily="34" charset="0"/>
                </a:endParaRPr>
              </a:p>
            </p:txBody>
          </p:sp>
          <p:sp>
            <p:nvSpPr>
              <p:cNvPr id="51262" name="Rectangle 55"/>
              <p:cNvSpPr>
                <a:spLocks noChangeArrowheads="1"/>
              </p:cNvSpPr>
              <p:nvPr/>
            </p:nvSpPr>
            <p:spPr bwMode="auto">
              <a:xfrm>
                <a:off x="3051" y="1493"/>
                <a:ext cx="726"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Need</a:t>
                </a:r>
                <a:endParaRPr lang="en-US" altLang="zh-CN" sz="2000" b="0">
                  <a:solidFill>
                    <a:schemeClr val="tx1"/>
                  </a:solidFill>
                  <a:latin typeface="Arial" panose="020B0604020202020204" pitchFamily="34" charset="0"/>
                </a:endParaRPr>
              </a:p>
            </p:txBody>
          </p:sp>
          <p:sp>
            <p:nvSpPr>
              <p:cNvPr id="51263" name="Rectangle 56"/>
              <p:cNvSpPr>
                <a:spLocks noChangeArrowheads="1"/>
              </p:cNvSpPr>
              <p:nvPr/>
            </p:nvSpPr>
            <p:spPr bwMode="auto">
              <a:xfrm>
                <a:off x="2199" y="1493"/>
                <a:ext cx="852"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Allocation</a:t>
                </a:r>
                <a:endParaRPr lang="en-US" altLang="zh-CN" sz="2000" b="0">
                  <a:solidFill>
                    <a:schemeClr val="tx1"/>
                  </a:solidFill>
                  <a:latin typeface="Arial" panose="020B0604020202020204" pitchFamily="34" charset="0"/>
                </a:endParaRPr>
              </a:p>
            </p:txBody>
          </p:sp>
          <p:sp>
            <p:nvSpPr>
              <p:cNvPr id="51264" name="Rectangle 57"/>
              <p:cNvSpPr>
                <a:spLocks noChangeArrowheads="1"/>
              </p:cNvSpPr>
              <p:nvPr/>
            </p:nvSpPr>
            <p:spPr bwMode="auto">
              <a:xfrm>
                <a:off x="1338" y="1493"/>
                <a:ext cx="861"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Max</a:t>
                </a:r>
                <a:endParaRPr lang="en-US" altLang="zh-CN" sz="2000" b="0">
                  <a:solidFill>
                    <a:schemeClr val="tx1"/>
                  </a:solidFill>
                  <a:latin typeface="Arial" panose="020B0604020202020204" pitchFamily="34" charset="0"/>
                </a:endParaRPr>
              </a:p>
            </p:txBody>
          </p:sp>
          <p:sp>
            <p:nvSpPr>
              <p:cNvPr id="51265" name="Rectangle 58"/>
              <p:cNvSpPr>
                <a:spLocks noChangeArrowheads="1"/>
              </p:cNvSpPr>
              <p:nvPr/>
            </p:nvSpPr>
            <p:spPr bwMode="auto">
              <a:xfrm>
                <a:off x="696" y="1493"/>
                <a:ext cx="642" cy="517"/>
              </a:xfrm>
              <a:prstGeom prst="rect">
                <a:avLst/>
              </a:prstGeom>
              <a:noFill/>
              <a:ln w="19050" algn="ctr">
                <a:noFill/>
                <a:miter lim="800000"/>
              </a:ln>
            </p:spPr>
            <p:txBody>
              <a:bodyPr/>
              <a:lstStyle/>
              <a:p>
                <a:pPr algn="ctr">
                  <a:buClrTx/>
                </a:pPr>
                <a:r>
                  <a:rPr lang="zh-CN" altLang="en-GB" sz="2800" b="0">
                    <a:solidFill>
                      <a:schemeClr val="tx1"/>
                    </a:solidFill>
                    <a:latin typeface="Arial" panose="020B0604020202020204" pitchFamily="34" charset="0"/>
                  </a:rPr>
                  <a:t> </a:t>
                </a:r>
                <a:endParaRPr lang="zh-CN" altLang="en-US" sz="2800" b="0">
                  <a:solidFill>
                    <a:schemeClr val="tx1"/>
                  </a:solidFill>
                  <a:latin typeface="Arial" panose="020B0604020202020204" pitchFamily="34" charset="0"/>
                </a:endParaRPr>
              </a:p>
            </p:txBody>
          </p:sp>
          <p:sp>
            <p:nvSpPr>
              <p:cNvPr id="51266" name="Line 59"/>
              <p:cNvSpPr>
                <a:spLocks noChangeShapeType="1"/>
              </p:cNvSpPr>
              <p:nvPr/>
            </p:nvSpPr>
            <p:spPr bwMode="auto">
              <a:xfrm>
                <a:off x="696" y="1493"/>
                <a:ext cx="4316" cy="0"/>
              </a:xfrm>
              <a:prstGeom prst="line">
                <a:avLst/>
              </a:prstGeom>
              <a:noFill/>
              <a:ln w="12700" cap="sq">
                <a:solidFill>
                  <a:schemeClr val="tx1"/>
                </a:solidFill>
                <a:round/>
              </a:ln>
            </p:spPr>
            <p:txBody>
              <a:bodyPr wrap="none" anchor="ctr"/>
              <a:lstStyle/>
              <a:p>
                <a:endParaRPr lang="zh-CN" altLang="en-US"/>
              </a:p>
            </p:txBody>
          </p:sp>
          <p:sp>
            <p:nvSpPr>
              <p:cNvPr id="51267" name="Line 60"/>
              <p:cNvSpPr>
                <a:spLocks noChangeShapeType="1"/>
              </p:cNvSpPr>
              <p:nvPr/>
            </p:nvSpPr>
            <p:spPr bwMode="auto">
              <a:xfrm>
                <a:off x="696" y="3249"/>
                <a:ext cx="4316" cy="0"/>
              </a:xfrm>
              <a:prstGeom prst="line">
                <a:avLst/>
              </a:prstGeom>
              <a:noFill/>
              <a:ln w="12700" cap="sq">
                <a:solidFill>
                  <a:schemeClr val="tx1"/>
                </a:solidFill>
                <a:round/>
              </a:ln>
            </p:spPr>
            <p:txBody>
              <a:bodyPr wrap="none" anchor="ctr"/>
              <a:lstStyle/>
              <a:p>
                <a:endParaRPr lang="zh-CN" altLang="en-US"/>
              </a:p>
            </p:txBody>
          </p:sp>
          <p:sp>
            <p:nvSpPr>
              <p:cNvPr id="51268" name="Line 61"/>
              <p:cNvSpPr>
                <a:spLocks noChangeShapeType="1"/>
              </p:cNvSpPr>
              <p:nvPr/>
            </p:nvSpPr>
            <p:spPr bwMode="auto">
              <a:xfrm>
                <a:off x="696" y="1493"/>
                <a:ext cx="0" cy="1756"/>
              </a:xfrm>
              <a:prstGeom prst="line">
                <a:avLst/>
              </a:prstGeom>
              <a:noFill/>
              <a:ln w="12700" cap="sq">
                <a:solidFill>
                  <a:schemeClr val="tx1"/>
                </a:solidFill>
                <a:round/>
              </a:ln>
            </p:spPr>
            <p:txBody>
              <a:bodyPr wrap="none" anchor="ctr"/>
              <a:lstStyle/>
              <a:p>
                <a:endParaRPr lang="zh-CN" altLang="en-US"/>
              </a:p>
            </p:txBody>
          </p:sp>
          <p:sp>
            <p:nvSpPr>
              <p:cNvPr id="51269" name="Line 62"/>
              <p:cNvSpPr>
                <a:spLocks noChangeShapeType="1"/>
              </p:cNvSpPr>
              <p:nvPr/>
            </p:nvSpPr>
            <p:spPr bwMode="auto">
              <a:xfrm>
                <a:off x="2199" y="1493"/>
                <a:ext cx="0" cy="1756"/>
              </a:xfrm>
              <a:prstGeom prst="line">
                <a:avLst/>
              </a:prstGeom>
              <a:noFill/>
              <a:ln w="12700">
                <a:solidFill>
                  <a:schemeClr val="tx1"/>
                </a:solidFill>
                <a:round/>
              </a:ln>
            </p:spPr>
            <p:txBody>
              <a:bodyPr wrap="none" anchor="ctr"/>
              <a:lstStyle/>
              <a:p>
                <a:endParaRPr lang="zh-CN" altLang="en-US"/>
              </a:p>
            </p:txBody>
          </p:sp>
          <p:sp>
            <p:nvSpPr>
              <p:cNvPr id="51270" name="Line 63"/>
              <p:cNvSpPr>
                <a:spLocks noChangeShapeType="1"/>
              </p:cNvSpPr>
              <p:nvPr/>
            </p:nvSpPr>
            <p:spPr bwMode="auto">
              <a:xfrm>
                <a:off x="3051" y="1493"/>
                <a:ext cx="0" cy="1756"/>
              </a:xfrm>
              <a:prstGeom prst="line">
                <a:avLst/>
              </a:prstGeom>
              <a:noFill/>
              <a:ln w="12700">
                <a:solidFill>
                  <a:schemeClr val="tx1"/>
                </a:solidFill>
                <a:round/>
              </a:ln>
            </p:spPr>
            <p:txBody>
              <a:bodyPr wrap="none" anchor="ctr"/>
              <a:lstStyle/>
              <a:p>
                <a:endParaRPr lang="zh-CN" altLang="en-US"/>
              </a:p>
            </p:txBody>
          </p:sp>
          <p:sp>
            <p:nvSpPr>
              <p:cNvPr id="51271" name="Line 64"/>
              <p:cNvSpPr>
                <a:spLocks noChangeShapeType="1"/>
              </p:cNvSpPr>
              <p:nvPr/>
            </p:nvSpPr>
            <p:spPr bwMode="auto">
              <a:xfrm>
                <a:off x="3777" y="1493"/>
                <a:ext cx="0" cy="1756"/>
              </a:xfrm>
              <a:prstGeom prst="line">
                <a:avLst/>
              </a:prstGeom>
              <a:noFill/>
              <a:ln w="12700">
                <a:solidFill>
                  <a:schemeClr val="tx1"/>
                </a:solidFill>
                <a:round/>
              </a:ln>
            </p:spPr>
            <p:txBody>
              <a:bodyPr wrap="none" anchor="ctr"/>
              <a:lstStyle/>
              <a:p>
                <a:endParaRPr lang="zh-CN" altLang="en-US"/>
              </a:p>
            </p:txBody>
          </p:sp>
          <p:sp>
            <p:nvSpPr>
              <p:cNvPr id="51272" name="Line 65"/>
              <p:cNvSpPr>
                <a:spLocks noChangeShapeType="1"/>
              </p:cNvSpPr>
              <p:nvPr/>
            </p:nvSpPr>
            <p:spPr bwMode="auto">
              <a:xfrm>
                <a:off x="5012" y="1493"/>
                <a:ext cx="0" cy="1756"/>
              </a:xfrm>
              <a:prstGeom prst="line">
                <a:avLst/>
              </a:prstGeom>
              <a:noFill/>
              <a:ln w="12700" cap="sq">
                <a:solidFill>
                  <a:schemeClr val="tx1"/>
                </a:solidFill>
                <a:round/>
              </a:ln>
            </p:spPr>
            <p:txBody>
              <a:bodyPr wrap="none" anchor="ctr"/>
              <a:lstStyle/>
              <a:p>
                <a:endParaRPr lang="zh-CN" altLang="en-US"/>
              </a:p>
            </p:txBody>
          </p:sp>
          <p:sp>
            <p:nvSpPr>
              <p:cNvPr id="51273" name="Line 66"/>
              <p:cNvSpPr>
                <a:spLocks noChangeShapeType="1"/>
              </p:cNvSpPr>
              <p:nvPr/>
            </p:nvSpPr>
            <p:spPr bwMode="auto">
              <a:xfrm>
                <a:off x="1338" y="1742"/>
                <a:ext cx="3674" cy="0"/>
              </a:xfrm>
              <a:prstGeom prst="line">
                <a:avLst/>
              </a:prstGeom>
              <a:noFill/>
              <a:ln w="12700">
                <a:solidFill>
                  <a:schemeClr val="tx1"/>
                </a:solidFill>
                <a:round/>
              </a:ln>
            </p:spPr>
            <p:txBody>
              <a:bodyPr wrap="none" anchor="ctr"/>
              <a:lstStyle/>
              <a:p>
                <a:endParaRPr lang="zh-CN" altLang="en-US"/>
              </a:p>
            </p:txBody>
          </p:sp>
          <p:sp>
            <p:nvSpPr>
              <p:cNvPr id="51274" name="Line 67"/>
              <p:cNvSpPr>
                <a:spLocks noChangeShapeType="1"/>
              </p:cNvSpPr>
              <p:nvPr/>
            </p:nvSpPr>
            <p:spPr bwMode="auto">
              <a:xfrm>
                <a:off x="696" y="1493"/>
                <a:ext cx="642" cy="517"/>
              </a:xfrm>
              <a:prstGeom prst="line">
                <a:avLst/>
              </a:prstGeom>
              <a:noFill/>
              <a:ln w="12700" cap="rnd">
                <a:solidFill>
                  <a:schemeClr val="tx1"/>
                </a:solidFill>
                <a:round/>
              </a:ln>
            </p:spPr>
            <p:txBody>
              <a:bodyPr wrap="none" anchor="ctr"/>
              <a:lstStyle/>
              <a:p>
                <a:endParaRPr lang="zh-CN" altLang="en-US"/>
              </a:p>
            </p:txBody>
          </p:sp>
          <p:sp>
            <p:nvSpPr>
              <p:cNvPr id="51275" name="Line 68"/>
              <p:cNvSpPr>
                <a:spLocks noChangeShapeType="1"/>
              </p:cNvSpPr>
              <p:nvPr/>
            </p:nvSpPr>
            <p:spPr bwMode="auto">
              <a:xfrm>
                <a:off x="1338" y="2010"/>
                <a:ext cx="0" cy="1239"/>
              </a:xfrm>
              <a:prstGeom prst="line">
                <a:avLst/>
              </a:prstGeom>
              <a:noFill/>
              <a:ln w="12700">
                <a:solidFill>
                  <a:schemeClr val="tx1"/>
                </a:solidFill>
                <a:round/>
              </a:ln>
            </p:spPr>
            <p:txBody>
              <a:bodyPr wrap="none" anchor="ctr"/>
              <a:lstStyle/>
              <a:p>
                <a:endParaRPr lang="zh-CN" altLang="en-US"/>
              </a:p>
            </p:txBody>
          </p:sp>
          <p:sp>
            <p:nvSpPr>
              <p:cNvPr id="51276" name="Line 69"/>
              <p:cNvSpPr>
                <a:spLocks noChangeShapeType="1"/>
              </p:cNvSpPr>
              <p:nvPr/>
            </p:nvSpPr>
            <p:spPr bwMode="auto">
              <a:xfrm>
                <a:off x="1338" y="1493"/>
                <a:ext cx="0" cy="517"/>
              </a:xfrm>
              <a:prstGeom prst="line">
                <a:avLst/>
              </a:prstGeom>
              <a:noFill/>
              <a:ln w="12700" cap="sq">
                <a:solidFill>
                  <a:schemeClr val="tx1"/>
                </a:solidFill>
                <a:round/>
              </a:ln>
            </p:spPr>
            <p:txBody>
              <a:bodyPr wrap="none" anchor="ctr"/>
              <a:lstStyle/>
              <a:p>
                <a:endParaRPr lang="zh-CN" altLang="en-US"/>
              </a:p>
            </p:txBody>
          </p:sp>
          <p:sp>
            <p:nvSpPr>
              <p:cNvPr id="51277" name="Line 70"/>
              <p:cNvSpPr>
                <a:spLocks noChangeShapeType="1"/>
              </p:cNvSpPr>
              <p:nvPr/>
            </p:nvSpPr>
            <p:spPr bwMode="auto">
              <a:xfrm>
                <a:off x="1338" y="2010"/>
                <a:ext cx="3674" cy="0"/>
              </a:xfrm>
              <a:prstGeom prst="line">
                <a:avLst/>
              </a:prstGeom>
              <a:noFill/>
              <a:ln w="12700">
                <a:solidFill>
                  <a:schemeClr val="tx1"/>
                </a:solidFill>
                <a:round/>
              </a:ln>
            </p:spPr>
            <p:txBody>
              <a:bodyPr wrap="none" anchor="ctr"/>
              <a:lstStyle/>
              <a:p>
                <a:endParaRPr lang="zh-CN" altLang="en-US"/>
              </a:p>
            </p:txBody>
          </p:sp>
          <p:sp>
            <p:nvSpPr>
              <p:cNvPr id="51278" name="Line 71"/>
              <p:cNvSpPr>
                <a:spLocks noChangeShapeType="1"/>
              </p:cNvSpPr>
              <p:nvPr/>
            </p:nvSpPr>
            <p:spPr bwMode="auto">
              <a:xfrm>
                <a:off x="696" y="2010"/>
                <a:ext cx="642" cy="0"/>
              </a:xfrm>
              <a:prstGeom prst="line">
                <a:avLst/>
              </a:prstGeom>
              <a:noFill/>
              <a:ln w="12700" cap="sq">
                <a:solidFill>
                  <a:schemeClr val="tx1"/>
                </a:solidFill>
                <a:round/>
              </a:ln>
            </p:spPr>
            <p:txBody>
              <a:bodyPr wrap="none" anchor="ctr"/>
              <a:lstStyle/>
              <a:p>
                <a:endParaRPr lang="zh-CN" altLang="en-US"/>
              </a:p>
            </p:txBody>
          </p:sp>
        </p:grpSp>
        <p:sp>
          <p:nvSpPr>
            <p:cNvPr id="51244" name="Text Box 72"/>
            <p:cNvSpPr txBox="1">
              <a:spLocks noChangeArrowheads="1"/>
            </p:cNvSpPr>
            <p:nvPr/>
          </p:nvSpPr>
          <p:spPr bwMode="auto">
            <a:xfrm>
              <a:off x="612" y="1770"/>
              <a:ext cx="589" cy="252"/>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2000">
                  <a:solidFill>
                    <a:schemeClr val="tx1"/>
                  </a:solidFill>
                  <a:latin typeface="Arial" panose="020B0604020202020204" pitchFamily="34" charset="0"/>
                </a:rPr>
                <a:t>进程</a:t>
              </a:r>
              <a:endParaRPr lang="zh-CN" altLang="en-US" sz="2000">
                <a:solidFill>
                  <a:schemeClr val="tx1"/>
                </a:solidFill>
                <a:latin typeface="Arial" panose="020B0604020202020204" pitchFamily="34" charset="0"/>
              </a:endParaRPr>
            </a:p>
          </p:txBody>
        </p:sp>
        <p:sp>
          <p:nvSpPr>
            <p:cNvPr id="51245" name="Text Box 73"/>
            <p:cNvSpPr txBox="1">
              <a:spLocks noChangeArrowheads="1"/>
            </p:cNvSpPr>
            <p:nvPr/>
          </p:nvSpPr>
          <p:spPr bwMode="auto">
            <a:xfrm>
              <a:off x="723" y="1447"/>
              <a:ext cx="589" cy="233"/>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1800">
                  <a:solidFill>
                    <a:schemeClr val="tx1"/>
                  </a:solidFill>
                  <a:latin typeface="Arial" panose="020B0604020202020204" pitchFamily="34" charset="0"/>
                </a:rPr>
                <a:t>资源</a:t>
              </a:r>
              <a:endParaRPr lang="zh-CN" altLang="en-US" sz="1800">
                <a:solidFill>
                  <a:schemeClr val="tx1"/>
                </a:solidFill>
                <a:latin typeface="Arial" panose="020B0604020202020204" pitchFamily="34" charset="0"/>
              </a:endParaRPr>
            </a:p>
          </p:txBody>
        </p:sp>
        <p:sp>
          <p:nvSpPr>
            <p:cNvPr id="51246" name="Text Box 74"/>
            <p:cNvSpPr txBox="1">
              <a:spLocks noChangeArrowheads="1"/>
            </p:cNvSpPr>
            <p:nvPr/>
          </p:nvSpPr>
          <p:spPr bwMode="auto">
            <a:xfrm>
              <a:off x="890" y="1595"/>
              <a:ext cx="589" cy="233"/>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1800">
                  <a:solidFill>
                    <a:schemeClr val="tx1"/>
                  </a:solidFill>
                  <a:latin typeface="Arial" panose="020B0604020202020204" pitchFamily="34" charset="0"/>
                </a:rPr>
                <a:t>情况</a:t>
              </a:r>
              <a:endParaRPr lang="zh-CN" altLang="en-US" sz="1800">
                <a:solidFill>
                  <a:schemeClr val="tx1"/>
                </a:solidFill>
                <a:latin typeface="Arial" panose="020B0604020202020204" pitchFamily="34" charset="0"/>
              </a:endParaRPr>
            </a:p>
          </p:txBody>
        </p:sp>
        <p:sp>
          <p:nvSpPr>
            <p:cNvPr id="51247" name="Text Box 75"/>
            <p:cNvSpPr txBox="1">
              <a:spLocks noChangeArrowheads="1"/>
            </p:cNvSpPr>
            <p:nvPr/>
          </p:nvSpPr>
          <p:spPr bwMode="auto">
            <a:xfrm>
              <a:off x="2274" y="1992"/>
              <a:ext cx="680" cy="1252"/>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400" b="0">
                  <a:solidFill>
                    <a:schemeClr val="tx1"/>
                  </a:solidFill>
                  <a:latin typeface="Arial" panose="020B0604020202020204" pitchFamily="34" charset="0"/>
                </a:rPr>
                <a:t>0  1  0</a:t>
              </a:r>
              <a:endParaRPr lang="en-GB" altLang="zh-CN"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2"/>
                  </a:solidFill>
                  <a:latin typeface="Arial" panose="020B0604020202020204" pitchFamily="34" charset="0"/>
                </a:rPr>
                <a:t>3  0  2</a:t>
              </a:r>
              <a:endParaRPr lang="zh-CN" altLang="en-GB" sz="2400" b="0">
                <a:solidFill>
                  <a:schemeClr val="tx2"/>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3  0  2</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2  1  1</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0  0  2</a:t>
              </a:r>
              <a:endParaRPr lang="zh-CN" altLang="en-US" sz="2400" b="0">
                <a:solidFill>
                  <a:schemeClr val="tx1"/>
                </a:solidFill>
                <a:latin typeface="Arial" panose="020B0604020202020204" pitchFamily="34" charset="0"/>
              </a:endParaRPr>
            </a:p>
          </p:txBody>
        </p:sp>
        <p:sp>
          <p:nvSpPr>
            <p:cNvPr id="51248" name="Text Box 76"/>
            <p:cNvSpPr txBox="1">
              <a:spLocks noChangeArrowheads="1"/>
            </p:cNvSpPr>
            <p:nvPr/>
          </p:nvSpPr>
          <p:spPr bwMode="auto">
            <a:xfrm>
              <a:off x="1303" y="1992"/>
              <a:ext cx="817" cy="1231"/>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7   5   3</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3   2   2</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9   0   2</a:t>
              </a:r>
              <a:endParaRPr lang="zh-CN" altLang="en-GB"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2   2   2</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4   3   3</a:t>
              </a:r>
              <a:endParaRPr lang="zh-CN" altLang="en-US" sz="2200" b="0">
                <a:solidFill>
                  <a:schemeClr val="tx1"/>
                </a:solidFill>
                <a:latin typeface="Arial" panose="020B0604020202020204" pitchFamily="34" charset="0"/>
              </a:endParaRPr>
            </a:p>
          </p:txBody>
        </p:sp>
        <p:sp>
          <p:nvSpPr>
            <p:cNvPr id="51249" name="Text Box 77"/>
            <p:cNvSpPr txBox="1">
              <a:spLocks noChangeArrowheads="1"/>
            </p:cNvSpPr>
            <p:nvPr/>
          </p:nvSpPr>
          <p:spPr bwMode="auto">
            <a:xfrm>
              <a:off x="3050" y="1992"/>
              <a:ext cx="680" cy="1252"/>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400" b="0">
                  <a:solidFill>
                    <a:schemeClr val="tx1"/>
                  </a:solidFill>
                  <a:latin typeface="Arial" panose="020B0604020202020204" pitchFamily="34" charset="0"/>
                </a:rPr>
                <a:t>7  4  3</a:t>
              </a:r>
              <a:endParaRPr lang="en-GB" altLang="zh-CN"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2"/>
                  </a:solidFill>
                  <a:latin typeface="Arial" panose="020B0604020202020204" pitchFamily="34" charset="0"/>
                </a:rPr>
                <a:t>0  2  0</a:t>
              </a:r>
              <a:endParaRPr lang="zh-CN" altLang="en-GB" sz="2400" b="0">
                <a:solidFill>
                  <a:schemeClr val="tx2"/>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6  0  0</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0  1  1</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4  3  1</a:t>
              </a:r>
              <a:endParaRPr lang="zh-CN" altLang="en-US" sz="2400" b="0">
                <a:solidFill>
                  <a:schemeClr val="tx1"/>
                </a:solidFill>
                <a:latin typeface="Arial" panose="020B0604020202020204" pitchFamily="34" charset="0"/>
              </a:endParaRPr>
            </a:p>
          </p:txBody>
        </p:sp>
        <p:sp>
          <p:nvSpPr>
            <p:cNvPr id="51250" name="Text Box 78"/>
            <p:cNvSpPr txBox="1">
              <a:spLocks noChangeArrowheads="1"/>
            </p:cNvSpPr>
            <p:nvPr/>
          </p:nvSpPr>
          <p:spPr bwMode="auto">
            <a:xfrm>
              <a:off x="3923" y="1992"/>
              <a:ext cx="817" cy="527"/>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 </a:t>
              </a:r>
              <a:r>
                <a:rPr lang="en-GB" altLang="zh-CN" sz="2200" b="0">
                  <a:solidFill>
                    <a:schemeClr val="tx2"/>
                  </a:solidFill>
                  <a:latin typeface="Arial" panose="020B0604020202020204" pitchFamily="34" charset="0"/>
                </a:rPr>
                <a:t>2   3   0</a:t>
              </a:r>
              <a:endParaRPr lang="en-GB" altLang="zh-CN" sz="2200" b="0">
                <a:solidFill>
                  <a:schemeClr val="tx2"/>
                </a:solidFill>
                <a:latin typeface="Arial" panose="020B0604020202020204" pitchFamily="34" charset="0"/>
              </a:endParaRPr>
            </a:p>
            <a:p>
              <a:pPr algn="r" eaLnBrk="1" hangingPunct="1">
                <a:lnSpc>
                  <a:spcPct val="110000"/>
                </a:lnSpc>
                <a:spcBef>
                  <a:spcPct val="0"/>
                </a:spcBef>
                <a:buClr>
                  <a:schemeClr val="tx1"/>
                </a:buClr>
              </a:pPr>
              <a:endParaRPr lang="zh-CN" altLang="en-US" sz="2200" b="0">
                <a:solidFill>
                  <a:schemeClr val="tx1"/>
                </a:solidFill>
                <a:latin typeface="Arial" panose="020B0604020202020204" pitchFamily="34" charset="0"/>
              </a:endParaRPr>
            </a:p>
          </p:txBody>
        </p:sp>
        <p:sp>
          <p:nvSpPr>
            <p:cNvPr id="51251" name="Text Box 79"/>
            <p:cNvSpPr txBox="1">
              <a:spLocks noChangeArrowheads="1"/>
            </p:cNvSpPr>
            <p:nvPr/>
          </p:nvSpPr>
          <p:spPr bwMode="auto">
            <a:xfrm>
              <a:off x="748" y="1992"/>
              <a:ext cx="408" cy="1231"/>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0</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1</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2</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3</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4</a:t>
              </a:r>
              <a:endParaRPr lang="en-US" altLang="zh-CN" sz="2200">
                <a:solidFill>
                  <a:schemeClr val="tx1"/>
                </a:solidFill>
                <a:latin typeface="Arial" panose="020B0604020202020204" pitchFamily="34" charset="0"/>
              </a:endParaRPr>
            </a:p>
          </p:txBody>
        </p:sp>
      </p:grpSp>
      <p:sp>
        <p:nvSpPr>
          <p:cNvPr id="312400" name="Text Box 80"/>
          <p:cNvSpPr txBox="1">
            <a:spLocks noChangeArrowheads="1"/>
          </p:cNvSpPr>
          <p:nvPr/>
        </p:nvSpPr>
        <p:spPr bwMode="auto">
          <a:xfrm>
            <a:off x="395290" y="5949952"/>
            <a:ext cx="8569325" cy="769441"/>
          </a:xfrm>
          <a:prstGeom prst="rect">
            <a:avLst/>
          </a:prstGeom>
          <a:noFill/>
          <a:ln w="19050" algn="ctr">
            <a:noFill/>
            <a:miter lim="800000"/>
          </a:ln>
        </p:spPr>
        <p:txBody>
          <a:bodyPr>
            <a:spAutoFit/>
          </a:bodyPr>
          <a:lstStyle/>
          <a:p>
            <a:pPr eaLnBrk="1" hangingPunct="1">
              <a:spcBef>
                <a:spcPct val="50000"/>
              </a:spcBef>
              <a:buClr>
                <a:schemeClr val="tx1"/>
              </a:buClr>
            </a:pPr>
            <a:r>
              <a:rPr lang="zh-CN" altLang="en-GB" sz="2200" dirty="0">
                <a:solidFill>
                  <a:schemeClr val="tx1"/>
                </a:solidFill>
                <a:latin typeface="Arial" panose="020B0604020202020204" pitchFamily="34" charset="0"/>
              </a:rPr>
              <a:t>由于此时存在安全序列</a:t>
            </a: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1</a:t>
            </a:r>
            <a:r>
              <a:rPr lang="en-GB" altLang="zh-CN" sz="2200" dirty="0">
                <a:solidFill>
                  <a:schemeClr val="tx1"/>
                </a:solidFill>
                <a:latin typeface="Arial" panose="020B0604020202020204" pitchFamily="34" charset="0"/>
              </a:rPr>
              <a:t>, P</a:t>
            </a:r>
            <a:r>
              <a:rPr lang="en-GB" altLang="zh-CN" sz="2200" baseline="-25000" dirty="0">
                <a:solidFill>
                  <a:schemeClr val="tx1"/>
                </a:solidFill>
                <a:latin typeface="Arial" panose="020B0604020202020204" pitchFamily="34" charset="0"/>
              </a:rPr>
              <a:t>3</a:t>
            </a:r>
            <a:r>
              <a:rPr lang="en-GB" altLang="zh-CN" sz="2200" dirty="0">
                <a:solidFill>
                  <a:schemeClr val="tx1"/>
                </a:solidFill>
                <a:latin typeface="Arial" panose="020B0604020202020204" pitchFamily="34" charset="0"/>
              </a:rPr>
              <a:t>,</a:t>
            </a:r>
            <a:r>
              <a:rPr lang="en-GB" altLang="zh-CN" sz="2200" baseline="-25000" dirty="0">
                <a:solidFill>
                  <a:schemeClr val="tx1"/>
                </a:solidFill>
                <a:latin typeface="Arial" panose="020B0604020202020204" pitchFamily="34" charset="0"/>
              </a:rPr>
              <a:t> </a:t>
            </a: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4</a:t>
            </a:r>
            <a:r>
              <a:rPr lang="en-GB" altLang="zh-CN" sz="2200" dirty="0">
                <a:solidFill>
                  <a:schemeClr val="tx1"/>
                </a:solidFill>
                <a:latin typeface="Arial" panose="020B0604020202020204" pitchFamily="34" charset="0"/>
              </a:rPr>
              <a:t>,</a:t>
            </a:r>
            <a:r>
              <a:rPr lang="en-GB" altLang="zh-CN" sz="2200" baseline="-25000" dirty="0">
                <a:solidFill>
                  <a:schemeClr val="tx1"/>
                </a:solidFill>
                <a:latin typeface="Arial" panose="020B0604020202020204" pitchFamily="34" charset="0"/>
              </a:rPr>
              <a:t> </a:t>
            </a: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2</a:t>
            </a:r>
            <a:r>
              <a:rPr lang="en-GB" altLang="zh-CN" sz="2200" dirty="0">
                <a:solidFill>
                  <a:schemeClr val="tx1"/>
                </a:solidFill>
                <a:latin typeface="Arial" panose="020B0604020202020204" pitchFamily="34" charset="0"/>
              </a:rPr>
              <a:t>,</a:t>
            </a:r>
            <a:r>
              <a:rPr lang="en-GB" altLang="zh-CN" sz="2200" baseline="-25000" dirty="0">
                <a:solidFill>
                  <a:schemeClr val="tx1"/>
                </a:solidFill>
                <a:latin typeface="Arial" panose="020B0604020202020204" pitchFamily="34" charset="0"/>
              </a:rPr>
              <a:t> </a:t>
            </a: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0</a:t>
            </a:r>
            <a:r>
              <a:rPr lang="en-GB" altLang="zh-CN" sz="2200" dirty="0">
                <a:solidFill>
                  <a:schemeClr val="tx1"/>
                </a:solidFill>
                <a:latin typeface="Arial" panose="020B0604020202020204" pitchFamily="34" charset="0"/>
              </a:rPr>
              <a:t>},</a:t>
            </a:r>
            <a:r>
              <a:rPr lang="zh-CN" altLang="en-GB" sz="2200" dirty="0">
                <a:solidFill>
                  <a:schemeClr val="tx1"/>
                </a:solidFill>
                <a:latin typeface="Arial" panose="020B0604020202020204" pitchFamily="34" charset="0"/>
              </a:rPr>
              <a:t>故系统是安全的，可为</a:t>
            </a: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1</a:t>
            </a:r>
            <a:r>
              <a:rPr lang="zh-CN" altLang="en-GB" sz="2200" dirty="0">
                <a:solidFill>
                  <a:schemeClr val="tx1"/>
                </a:solidFill>
                <a:latin typeface="Arial" panose="020B0604020202020204" pitchFamily="34" charset="0"/>
              </a:rPr>
              <a:t>分配上述资源。</a:t>
            </a:r>
            <a:endParaRPr lang="zh-CN" altLang="en-US" sz="2200"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2357">
                                            <p:txEl>
                                              <p:pRg st="0" end="0"/>
                                            </p:txEl>
                                          </p:spTgt>
                                        </p:tgtEl>
                                        <p:attrNameLst>
                                          <p:attrName>style.visibility</p:attrName>
                                        </p:attrNameLst>
                                      </p:cBhvr>
                                      <p:to>
                                        <p:strVal val="visible"/>
                                      </p:to>
                                    </p:set>
                                    <p:animEffect transition="in" filter="box(in)">
                                      <p:cBhvr>
                                        <p:cTn id="7" dur="500"/>
                                        <p:tgtEl>
                                          <p:spTgt spid="3123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12360">
                                            <p:txEl>
                                              <p:pRg st="0" end="0"/>
                                            </p:txEl>
                                          </p:spTgt>
                                        </p:tgtEl>
                                        <p:attrNameLst>
                                          <p:attrName>style.visibility</p:attrName>
                                        </p:attrNameLst>
                                      </p:cBhvr>
                                      <p:to>
                                        <p:strVal val="visible"/>
                                      </p:to>
                                    </p:set>
                                    <p:animEffect transition="in" filter="box(in)">
                                      <p:cBhvr>
                                        <p:cTn id="12" dur="500"/>
                                        <p:tgtEl>
                                          <p:spTgt spid="312360">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12356">
                                            <p:txEl>
                                              <p:pRg st="0" end="0"/>
                                            </p:txEl>
                                          </p:spTgt>
                                        </p:tgtEl>
                                        <p:attrNameLst>
                                          <p:attrName>style.visibility</p:attrName>
                                        </p:attrNameLst>
                                      </p:cBhvr>
                                      <p:to>
                                        <p:strVal val="visible"/>
                                      </p:to>
                                    </p:set>
                                    <p:animEffect transition="in" filter="box(in)">
                                      <p:cBhvr>
                                        <p:cTn id="15" dur="500"/>
                                        <p:tgtEl>
                                          <p:spTgt spid="312356">
                                            <p:txEl>
                                              <p:pRg st="0" end="0"/>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12358">
                                            <p:txEl>
                                              <p:pRg st="0" end="0"/>
                                            </p:txEl>
                                          </p:spTgt>
                                        </p:tgtEl>
                                        <p:attrNameLst>
                                          <p:attrName>style.visibility</p:attrName>
                                        </p:attrNameLst>
                                      </p:cBhvr>
                                      <p:to>
                                        <p:strVal val="visible"/>
                                      </p:to>
                                    </p:set>
                                    <p:animEffect transition="in" filter="box(in)">
                                      <p:cBhvr>
                                        <p:cTn id="18" dur="500"/>
                                        <p:tgtEl>
                                          <p:spTgt spid="31235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12359">
                                            <p:txEl>
                                              <p:pRg st="0" end="0"/>
                                            </p:txEl>
                                          </p:spTgt>
                                        </p:tgtEl>
                                        <p:attrNameLst>
                                          <p:attrName>style.visibility</p:attrName>
                                        </p:attrNameLst>
                                      </p:cBhvr>
                                      <p:to>
                                        <p:strVal val="visible"/>
                                      </p:to>
                                    </p:set>
                                    <p:animEffect transition="in" filter="box(in)">
                                      <p:cBhvr>
                                        <p:cTn id="23" dur="500"/>
                                        <p:tgtEl>
                                          <p:spTgt spid="312359">
                                            <p:txEl>
                                              <p:pRg st="0" end="0"/>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12361">
                                            <p:txEl>
                                              <p:pRg st="0" end="0"/>
                                            </p:txEl>
                                          </p:spTgt>
                                        </p:tgtEl>
                                        <p:attrNameLst>
                                          <p:attrName>style.visibility</p:attrName>
                                        </p:attrNameLst>
                                      </p:cBhvr>
                                      <p:to>
                                        <p:strVal val="visible"/>
                                      </p:to>
                                    </p:set>
                                    <p:animEffect transition="in" filter="box(in)">
                                      <p:cBhvr>
                                        <p:cTn id="26" dur="500"/>
                                        <p:tgtEl>
                                          <p:spTgt spid="31236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12357">
                                            <p:txEl>
                                              <p:pRg st="1" end="1"/>
                                            </p:txEl>
                                          </p:spTgt>
                                        </p:tgtEl>
                                        <p:attrNameLst>
                                          <p:attrName>style.visibility</p:attrName>
                                        </p:attrNameLst>
                                      </p:cBhvr>
                                      <p:to>
                                        <p:strVal val="visible"/>
                                      </p:to>
                                    </p:set>
                                    <p:animEffect transition="in" filter="box(in)">
                                      <p:cBhvr>
                                        <p:cTn id="31" dur="500"/>
                                        <p:tgtEl>
                                          <p:spTgt spid="312357">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312360">
                                            <p:txEl>
                                              <p:pRg st="1" end="1"/>
                                            </p:txEl>
                                          </p:spTgt>
                                        </p:tgtEl>
                                        <p:attrNameLst>
                                          <p:attrName>style.visibility</p:attrName>
                                        </p:attrNameLst>
                                      </p:cBhvr>
                                      <p:to>
                                        <p:strVal val="visible"/>
                                      </p:to>
                                    </p:set>
                                    <p:animEffect transition="in" filter="box(in)">
                                      <p:cBhvr>
                                        <p:cTn id="36" dur="500"/>
                                        <p:tgtEl>
                                          <p:spTgt spid="312360">
                                            <p:txEl>
                                              <p:pRg st="1" end="1"/>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312356">
                                            <p:txEl>
                                              <p:pRg st="1" end="1"/>
                                            </p:txEl>
                                          </p:spTgt>
                                        </p:tgtEl>
                                        <p:attrNameLst>
                                          <p:attrName>style.visibility</p:attrName>
                                        </p:attrNameLst>
                                      </p:cBhvr>
                                      <p:to>
                                        <p:strVal val="visible"/>
                                      </p:to>
                                    </p:set>
                                    <p:animEffect transition="in" filter="box(in)">
                                      <p:cBhvr>
                                        <p:cTn id="39" dur="500"/>
                                        <p:tgtEl>
                                          <p:spTgt spid="312356">
                                            <p:txEl>
                                              <p:pRg st="1" end="1"/>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312358">
                                            <p:txEl>
                                              <p:pRg st="1" end="1"/>
                                            </p:txEl>
                                          </p:spTgt>
                                        </p:tgtEl>
                                        <p:attrNameLst>
                                          <p:attrName>style.visibility</p:attrName>
                                        </p:attrNameLst>
                                      </p:cBhvr>
                                      <p:to>
                                        <p:strVal val="visible"/>
                                      </p:to>
                                    </p:set>
                                    <p:animEffect transition="in" filter="box(in)">
                                      <p:cBhvr>
                                        <p:cTn id="42" dur="500"/>
                                        <p:tgtEl>
                                          <p:spTgt spid="31235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12359">
                                            <p:txEl>
                                              <p:pRg st="1" end="1"/>
                                            </p:txEl>
                                          </p:spTgt>
                                        </p:tgtEl>
                                        <p:attrNameLst>
                                          <p:attrName>style.visibility</p:attrName>
                                        </p:attrNameLst>
                                      </p:cBhvr>
                                      <p:to>
                                        <p:strVal val="visible"/>
                                      </p:to>
                                    </p:set>
                                    <p:animEffect transition="in" filter="box(in)">
                                      <p:cBhvr>
                                        <p:cTn id="47" dur="500"/>
                                        <p:tgtEl>
                                          <p:spTgt spid="312359">
                                            <p:txEl>
                                              <p:pRg st="1" end="1"/>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312361">
                                            <p:txEl>
                                              <p:pRg st="1" end="1"/>
                                            </p:txEl>
                                          </p:spTgt>
                                        </p:tgtEl>
                                        <p:attrNameLst>
                                          <p:attrName>style.visibility</p:attrName>
                                        </p:attrNameLst>
                                      </p:cBhvr>
                                      <p:to>
                                        <p:strVal val="visible"/>
                                      </p:to>
                                    </p:set>
                                    <p:animEffect transition="in" filter="box(in)">
                                      <p:cBhvr>
                                        <p:cTn id="50" dur="500"/>
                                        <p:tgtEl>
                                          <p:spTgt spid="312361">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312357">
                                            <p:txEl>
                                              <p:pRg st="2" end="2"/>
                                            </p:txEl>
                                          </p:spTgt>
                                        </p:tgtEl>
                                        <p:attrNameLst>
                                          <p:attrName>style.visibility</p:attrName>
                                        </p:attrNameLst>
                                      </p:cBhvr>
                                      <p:to>
                                        <p:strVal val="visible"/>
                                      </p:to>
                                    </p:set>
                                    <p:animEffect transition="in" filter="box(in)">
                                      <p:cBhvr>
                                        <p:cTn id="55" dur="500"/>
                                        <p:tgtEl>
                                          <p:spTgt spid="312357">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312360">
                                            <p:txEl>
                                              <p:pRg st="2" end="2"/>
                                            </p:txEl>
                                          </p:spTgt>
                                        </p:tgtEl>
                                        <p:attrNameLst>
                                          <p:attrName>style.visibility</p:attrName>
                                        </p:attrNameLst>
                                      </p:cBhvr>
                                      <p:to>
                                        <p:strVal val="visible"/>
                                      </p:to>
                                    </p:set>
                                    <p:animEffect transition="in" filter="box(in)">
                                      <p:cBhvr>
                                        <p:cTn id="60" dur="500"/>
                                        <p:tgtEl>
                                          <p:spTgt spid="312360">
                                            <p:txEl>
                                              <p:pRg st="2" end="2"/>
                                            </p:txEl>
                                          </p:spTgt>
                                        </p:tgtEl>
                                      </p:cBhvr>
                                    </p:animEffect>
                                  </p:childTnLst>
                                </p:cTn>
                              </p:par>
                              <p:par>
                                <p:cTn id="61" presetID="4" presetClass="entr" presetSubtype="16" fill="hold" nodeType="withEffect">
                                  <p:stCondLst>
                                    <p:cond delay="0"/>
                                  </p:stCondLst>
                                  <p:childTnLst>
                                    <p:set>
                                      <p:cBhvr>
                                        <p:cTn id="62" dur="1" fill="hold">
                                          <p:stCondLst>
                                            <p:cond delay="0"/>
                                          </p:stCondLst>
                                        </p:cTn>
                                        <p:tgtEl>
                                          <p:spTgt spid="312356">
                                            <p:txEl>
                                              <p:pRg st="2" end="2"/>
                                            </p:txEl>
                                          </p:spTgt>
                                        </p:tgtEl>
                                        <p:attrNameLst>
                                          <p:attrName>style.visibility</p:attrName>
                                        </p:attrNameLst>
                                      </p:cBhvr>
                                      <p:to>
                                        <p:strVal val="visible"/>
                                      </p:to>
                                    </p:set>
                                    <p:animEffect transition="in" filter="box(in)">
                                      <p:cBhvr>
                                        <p:cTn id="63" dur="500"/>
                                        <p:tgtEl>
                                          <p:spTgt spid="312356">
                                            <p:txEl>
                                              <p:pRg st="2" end="2"/>
                                            </p:txEl>
                                          </p:spTgt>
                                        </p:tgtEl>
                                      </p:cBhvr>
                                    </p:animEffect>
                                  </p:childTnLst>
                                </p:cTn>
                              </p:par>
                              <p:par>
                                <p:cTn id="64" presetID="4" presetClass="entr" presetSubtype="16" fill="hold" nodeType="withEffect">
                                  <p:stCondLst>
                                    <p:cond delay="0"/>
                                  </p:stCondLst>
                                  <p:childTnLst>
                                    <p:set>
                                      <p:cBhvr>
                                        <p:cTn id="65" dur="1" fill="hold">
                                          <p:stCondLst>
                                            <p:cond delay="0"/>
                                          </p:stCondLst>
                                        </p:cTn>
                                        <p:tgtEl>
                                          <p:spTgt spid="312358">
                                            <p:txEl>
                                              <p:pRg st="2" end="2"/>
                                            </p:txEl>
                                          </p:spTgt>
                                        </p:tgtEl>
                                        <p:attrNameLst>
                                          <p:attrName>style.visibility</p:attrName>
                                        </p:attrNameLst>
                                      </p:cBhvr>
                                      <p:to>
                                        <p:strVal val="visible"/>
                                      </p:to>
                                    </p:set>
                                    <p:animEffect transition="in" filter="box(in)">
                                      <p:cBhvr>
                                        <p:cTn id="66" dur="500"/>
                                        <p:tgtEl>
                                          <p:spTgt spid="312358">
                                            <p:txEl>
                                              <p:pRg st="2" end="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312359">
                                            <p:txEl>
                                              <p:pRg st="2" end="2"/>
                                            </p:txEl>
                                          </p:spTgt>
                                        </p:tgtEl>
                                        <p:attrNameLst>
                                          <p:attrName>style.visibility</p:attrName>
                                        </p:attrNameLst>
                                      </p:cBhvr>
                                      <p:to>
                                        <p:strVal val="visible"/>
                                      </p:to>
                                    </p:set>
                                    <p:animEffect transition="in" filter="box(in)">
                                      <p:cBhvr>
                                        <p:cTn id="71" dur="500"/>
                                        <p:tgtEl>
                                          <p:spTgt spid="312359">
                                            <p:txEl>
                                              <p:pRg st="2" end="2"/>
                                            </p:txEl>
                                          </p:spTgt>
                                        </p:tgtEl>
                                      </p:cBhvr>
                                    </p:animEffect>
                                  </p:childTnLst>
                                </p:cTn>
                              </p:par>
                              <p:par>
                                <p:cTn id="72" presetID="4" presetClass="entr" presetSubtype="16" fill="hold" nodeType="withEffect">
                                  <p:stCondLst>
                                    <p:cond delay="0"/>
                                  </p:stCondLst>
                                  <p:childTnLst>
                                    <p:set>
                                      <p:cBhvr>
                                        <p:cTn id="73" dur="1" fill="hold">
                                          <p:stCondLst>
                                            <p:cond delay="0"/>
                                          </p:stCondLst>
                                        </p:cTn>
                                        <p:tgtEl>
                                          <p:spTgt spid="312361">
                                            <p:txEl>
                                              <p:pRg st="2" end="2"/>
                                            </p:txEl>
                                          </p:spTgt>
                                        </p:tgtEl>
                                        <p:attrNameLst>
                                          <p:attrName>style.visibility</p:attrName>
                                        </p:attrNameLst>
                                      </p:cBhvr>
                                      <p:to>
                                        <p:strVal val="visible"/>
                                      </p:to>
                                    </p:set>
                                    <p:animEffect transition="in" filter="box(in)">
                                      <p:cBhvr>
                                        <p:cTn id="74" dur="500"/>
                                        <p:tgtEl>
                                          <p:spTgt spid="312361">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312357">
                                            <p:txEl>
                                              <p:pRg st="3" end="3"/>
                                            </p:txEl>
                                          </p:spTgt>
                                        </p:tgtEl>
                                        <p:attrNameLst>
                                          <p:attrName>style.visibility</p:attrName>
                                        </p:attrNameLst>
                                      </p:cBhvr>
                                      <p:to>
                                        <p:strVal val="visible"/>
                                      </p:to>
                                    </p:set>
                                    <p:animEffect transition="in" filter="box(in)">
                                      <p:cBhvr>
                                        <p:cTn id="79" dur="500"/>
                                        <p:tgtEl>
                                          <p:spTgt spid="312357">
                                            <p:txEl>
                                              <p:pRg st="3" end="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312360">
                                            <p:txEl>
                                              <p:pRg st="3" end="3"/>
                                            </p:txEl>
                                          </p:spTgt>
                                        </p:tgtEl>
                                        <p:attrNameLst>
                                          <p:attrName>style.visibility</p:attrName>
                                        </p:attrNameLst>
                                      </p:cBhvr>
                                      <p:to>
                                        <p:strVal val="visible"/>
                                      </p:to>
                                    </p:set>
                                    <p:animEffect transition="in" filter="box(in)">
                                      <p:cBhvr>
                                        <p:cTn id="84" dur="500"/>
                                        <p:tgtEl>
                                          <p:spTgt spid="312360">
                                            <p:txEl>
                                              <p:pRg st="3" end="3"/>
                                            </p:txEl>
                                          </p:spTgt>
                                        </p:tgtEl>
                                      </p:cBhvr>
                                    </p:animEffect>
                                  </p:childTnLst>
                                </p:cTn>
                              </p:par>
                              <p:par>
                                <p:cTn id="85" presetID="4" presetClass="entr" presetSubtype="16" fill="hold" nodeType="withEffect">
                                  <p:stCondLst>
                                    <p:cond delay="0"/>
                                  </p:stCondLst>
                                  <p:childTnLst>
                                    <p:set>
                                      <p:cBhvr>
                                        <p:cTn id="86" dur="1" fill="hold">
                                          <p:stCondLst>
                                            <p:cond delay="0"/>
                                          </p:stCondLst>
                                        </p:cTn>
                                        <p:tgtEl>
                                          <p:spTgt spid="312356">
                                            <p:txEl>
                                              <p:pRg st="3" end="3"/>
                                            </p:txEl>
                                          </p:spTgt>
                                        </p:tgtEl>
                                        <p:attrNameLst>
                                          <p:attrName>style.visibility</p:attrName>
                                        </p:attrNameLst>
                                      </p:cBhvr>
                                      <p:to>
                                        <p:strVal val="visible"/>
                                      </p:to>
                                    </p:set>
                                    <p:animEffect transition="in" filter="box(in)">
                                      <p:cBhvr>
                                        <p:cTn id="87" dur="500"/>
                                        <p:tgtEl>
                                          <p:spTgt spid="312356">
                                            <p:txEl>
                                              <p:pRg st="3" end="3"/>
                                            </p:txEl>
                                          </p:spTgt>
                                        </p:tgtEl>
                                      </p:cBhvr>
                                    </p:animEffect>
                                  </p:childTnLst>
                                </p:cTn>
                              </p:par>
                              <p:par>
                                <p:cTn id="88" presetID="4" presetClass="entr" presetSubtype="16" fill="hold" nodeType="withEffect">
                                  <p:stCondLst>
                                    <p:cond delay="0"/>
                                  </p:stCondLst>
                                  <p:childTnLst>
                                    <p:set>
                                      <p:cBhvr>
                                        <p:cTn id="89" dur="1" fill="hold">
                                          <p:stCondLst>
                                            <p:cond delay="0"/>
                                          </p:stCondLst>
                                        </p:cTn>
                                        <p:tgtEl>
                                          <p:spTgt spid="312358">
                                            <p:txEl>
                                              <p:pRg st="3" end="3"/>
                                            </p:txEl>
                                          </p:spTgt>
                                        </p:tgtEl>
                                        <p:attrNameLst>
                                          <p:attrName>style.visibility</p:attrName>
                                        </p:attrNameLst>
                                      </p:cBhvr>
                                      <p:to>
                                        <p:strVal val="visible"/>
                                      </p:to>
                                    </p:set>
                                    <p:animEffect transition="in" filter="box(in)">
                                      <p:cBhvr>
                                        <p:cTn id="90" dur="500"/>
                                        <p:tgtEl>
                                          <p:spTgt spid="312358">
                                            <p:txEl>
                                              <p:pRg st="3" end="3"/>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nodeType="clickEffect">
                                  <p:stCondLst>
                                    <p:cond delay="0"/>
                                  </p:stCondLst>
                                  <p:childTnLst>
                                    <p:set>
                                      <p:cBhvr>
                                        <p:cTn id="94" dur="1" fill="hold">
                                          <p:stCondLst>
                                            <p:cond delay="0"/>
                                          </p:stCondLst>
                                        </p:cTn>
                                        <p:tgtEl>
                                          <p:spTgt spid="312359">
                                            <p:txEl>
                                              <p:pRg st="3" end="3"/>
                                            </p:txEl>
                                          </p:spTgt>
                                        </p:tgtEl>
                                        <p:attrNameLst>
                                          <p:attrName>style.visibility</p:attrName>
                                        </p:attrNameLst>
                                      </p:cBhvr>
                                      <p:to>
                                        <p:strVal val="visible"/>
                                      </p:to>
                                    </p:set>
                                    <p:animEffect transition="in" filter="box(in)">
                                      <p:cBhvr>
                                        <p:cTn id="95" dur="500"/>
                                        <p:tgtEl>
                                          <p:spTgt spid="312359">
                                            <p:txEl>
                                              <p:pRg st="3" end="3"/>
                                            </p:txEl>
                                          </p:spTgt>
                                        </p:tgtEl>
                                      </p:cBhvr>
                                    </p:animEffect>
                                  </p:childTnLst>
                                </p:cTn>
                              </p:par>
                              <p:par>
                                <p:cTn id="96" presetID="4" presetClass="entr" presetSubtype="16" fill="hold" nodeType="withEffect">
                                  <p:stCondLst>
                                    <p:cond delay="0"/>
                                  </p:stCondLst>
                                  <p:childTnLst>
                                    <p:set>
                                      <p:cBhvr>
                                        <p:cTn id="97" dur="1" fill="hold">
                                          <p:stCondLst>
                                            <p:cond delay="0"/>
                                          </p:stCondLst>
                                        </p:cTn>
                                        <p:tgtEl>
                                          <p:spTgt spid="312361">
                                            <p:txEl>
                                              <p:pRg st="3" end="3"/>
                                            </p:txEl>
                                          </p:spTgt>
                                        </p:tgtEl>
                                        <p:attrNameLst>
                                          <p:attrName>style.visibility</p:attrName>
                                        </p:attrNameLst>
                                      </p:cBhvr>
                                      <p:to>
                                        <p:strVal val="visible"/>
                                      </p:to>
                                    </p:set>
                                    <p:animEffect transition="in" filter="box(in)">
                                      <p:cBhvr>
                                        <p:cTn id="98" dur="500"/>
                                        <p:tgtEl>
                                          <p:spTgt spid="312361">
                                            <p:txEl>
                                              <p:pRg st="3" end="3"/>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nodeType="clickEffect">
                                  <p:stCondLst>
                                    <p:cond delay="0"/>
                                  </p:stCondLst>
                                  <p:childTnLst>
                                    <p:set>
                                      <p:cBhvr>
                                        <p:cTn id="102" dur="1" fill="hold">
                                          <p:stCondLst>
                                            <p:cond delay="0"/>
                                          </p:stCondLst>
                                        </p:cTn>
                                        <p:tgtEl>
                                          <p:spTgt spid="312357">
                                            <p:txEl>
                                              <p:pRg st="4" end="4"/>
                                            </p:txEl>
                                          </p:spTgt>
                                        </p:tgtEl>
                                        <p:attrNameLst>
                                          <p:attrName>style.visibility</p:attrName>
                                        </p:attrNameLst>
                                      </p:cBhvr>
                                      <p:to>
                                        <p:strVal val="visible"/>
                                      </p:to>
                                    </p:set>
                                    <p:animEffect transition="in" filter="box(in)">
                                      <p:cBhvr>
                                        <p:cTn id="103" dur="500"/>
                                        <p:tgtEl>
                                          <p:spTgt spid="312357">
                                            <p:txEl>
                                              <p:pRg st="4" end="4"/>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nodeType="clickEffect">
                                  <p:stCondLst>
                                    <p:cond delay="0"/>
                                  </p:stCondLst>
                                  <p:childTnLst>
                                    <p:set>
                                      <p:cBhvr>
                                        <p:cTn id="107" dur="1" fill="hold">
                                          <p:stCondLst>
                                            <p:cond delay="0"/>
                                          </p:stCondLst>
                                        </p:cTn>
                                        <p:tgtEl>
                                          <p:spTgt spid="312360">
                                            <p:txEl>
                                              <p:pRg st="4" end="4"/>
                                            </p:txEl>
                                          </p:spTgt>
                                        </p:tgtEl>
                                        <p:attrNameLst>
                                          <p:attrName>style.visibility</p:attrName>
                                        </p:attrNameLst>
                                      </p:cBhvr>
                                      <p:to>
                                        <p:strVal val="visible"/>
                                      </p:to>
                                    </p:set>
                                    <p:animEffect transition="in" filter="box(in)">
                                      <p:cBhvr>
                                        <p:cTn id="108" dur="500"/>
                                        <p:tgtEl>
                                          <p:spTgt spid="312360">
                                            <p:txEl>
                                              <p:pRg st="4" end="4"/>
                                            </p:txEl>
                                          </p:spTgt>
                                        </p:tgtEl>
                                      </p:cBhvr>
                                    </p:animEffect>
                                  </p:childTnLst>
                                </p:cTn>
                              </p:par>
                              <p:par>
                                <p:cTn id="109" presetID="4" presetClass="entr" presetSubtype="16" fill="hold" nodeType="withEffect">
                                  <p:stCondLst>
                                    <p:cond delay="0"/>
                                  </p:stCondLst>
                                  <p:childTnLst>
                                    <p:set>
                                      <p:cBhvr>
                                        <p:cTn id="110" dur="1" fill="hold">
                                          <p:stCondLst>
                                            <p:cond delay="0"/>
                                          </p:stCondLst>
                                        </p:cTn>
                                        <p:tgtEl>
                                          <p:spTgt spid="312356">
                                            <p:txEl>
                                              <p:pRg st="4" end="4"/>
                                            </p:txEl>
                                          </p:spTgt>
                                        </p:tgtEl>
                                        <p:attrNameLst>
                                          <p:attrName>style.visibility</p:attrName>
                                        </p:attrNameLst>
                                      </p:cBhvr>
                                      <p:to>
                                        <p:strVal val="visible"/>
                                      </p:to>
                                    </p:set>
                                    <p:animEffect transition="in" filter="box(in)">
                                      <p:cBhvr>
                                        <p:cTn id="111" dur="500"/>
                                        <p:tgtEl>
                                          <p:spTgt spid="312356">
                                            <p:txEl>
                                              <p:pRg st="4" end="4"/>
                                            </p:txEl>
                                          </p:spTgt>
                                        </p:tgtEl>
                                      </p:cBhvr>
                                    </p:animEffect>
                                  </p:childTnLst>
                                </p:cTn>
                              </p:par>
                              <p:par>
                                <p:cTn id="112" presetID="4" presetClass="entr" presetSubtype="16" fill="hold" nodeType="withEffect">
                                  <p:stCondLst>
                                    <p:cond delay="0"/>
                                  </p:stCondLst>
                                  <p:childTnLst>
                                    <p:set>
                                      <p:cBhvr>
                                        <p:cTn id="113" dur="1" fill="hold">
                                          <p:stCondLst>
                                            <p:cond delay="0"/>
                                          </p:stCondLst>
                                        </p:cTn>
                                        <p:tgtEl>
                                          <p:spTgt spid="312358">
                                            <p:txEl>
                                              <p:pRg st="4" end="4"/>
                                            </p:txEl>
                                          </p:spTgt>
                                        </p:tgtEl>
                                        <p:attrNameLst>
                                          <p:attrName>style.visibility</p:attrName>
                                        </p:attrNameLst>
                                      </p:cBhvr>
                                      <p:to>
                                        <p:strVal val="visible"/>
                                      </p:to>
                                    </p:set>
                                    <p:animEffect transition="in" filter="box(in)">
                                      <p:cBhvr>
                                        <p:cTn id="114" dur="500"/>
                                        <p:tgtEl>
                                          <p:spTgt spid="312358">
                                            <p:txEl>
                                              <p:pRg st="4" end="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nodeType="clickEffect">
                                  <p:stCondLst>
                                    <p:cond delay="0"/>
                                  </p:stCondLst>
                                  <p:childTnLst>
                                    <p:set>
                                      <p:cBhvr>
                                        <p:cTn id="118" dur="1" fill="hold">
                                          <p:stCondLst>
                                            <p:cond delay="0"/>
                                          </p:stCondLst>
                                        </p:cTn>
                                        <p:tgtEl>
                                          <p:spTgt spid="312359">
                                            <p:txEl>
                                              <p:pRg st="4" end="4"/>
                                            </p:txEl>
                                          </p:spTgt>
                                        </p:tgtEl>
                                        <p:attrNameLst>
                                          <p:attrName>style.visibility</p:attrName>
                                        </p:attrNameLst>
                                      </p:cBhvr>
                                      <p:to>
                                        <p:strVal val="visible"/>
                                      </p:to>
                                    </p:set>
                                    <p:animEffect transition="in" filter="box(in)">
                                      <p:cBhvr>
                                        <p:cTn id="119" dur="500"/>
                                        <p:tgtEl>
                                          <p:spTgt spid="312359">
                                            <p:txEl>
                                              <p:pRg st="4" end="4"/>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4" presetClass="entr" presetSubtype="16" fill="hold" nodeType="clickEffect">
                                  <p:stCondLst>
                                    <p:cond delay="0"/>
                                  </p:stCondLst>
                                  <p:childTnLst>
                                    <p:set>
                                      <p:cBhvr>
                                        <p:cTn id="123" dur="1" fill="hold">
                                          <p:stCondLst>
                                            <p:cond delay="0"/>
                                          </p:stCondLst>
                                        </p:cTn>
                                        <p:tgtEl>
                                          <p:spTgt spid="312361">
                                            <p:txEl>
                                              <p:pRg st="4" end="4"/>
                                            </p:txEl>
                                          </p:spTgt>
                                        </p:tgtEl>
                                        <p:attrNameLst>
                                          <p:attrName>style.visibility</p:attrName>
                                        </p:attrNameLst>
                                      </p:cBhvr>
                                      <p:to>
                                        <p:strVal val="visible"/>
                                      </p:to>
                                    </p:set>
                                    <p:animEffect transition="in" filter="box(in)">
                                      <p:cBhvr>
                                        <p:cTn id="124" dur="500"/>
                                        <p:tgtEl>
                                          <p:spTgt spid="312361">
                                            <p:txEl>
                                              <p:pRg st="4" end="4"/>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2" presetClass="entr" presetSubtype="4" fill="hold" grpId="0" nodeType="clickEffect">
                                  <p:stCondLst>
                                    <p:cond delay="0"/>
                                  </p:stCondLst>
                                  <p:childTnLst>
                                    <p:set>
                                      <p:cBhvr>
                                        <p:cTn id="128" dur="1" fill="hold">
                                          <p:stCondLst>
                                            <p:cond delay="0"/>
                                          </p:stCondLst>
                                        </p:cTn>
                                        <p:tgtEl>
                                          <p:spTgt spid="312400"/>
                                        </p:tgtEl>
                                        <p:attrNameLst>
                                          <p:attrName>style.visibility</p:attrName>
                                        </p:attrNameLst>
                                      </p:cBhvr>
                                      <p:to>
                                        <p:strVal val="visible"/>
                                      </p:to>
                                    </p:set>
                                    <p:animEffect transition="in" filter="slide(fromBottom)">
                                      <p:cBhvr>
                                        <p:cTn id="129" dur="500"/>
                                        <p:tgtEl>
                                          <p:spTgt spid="312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400" grpId="0"/>
    </p:bld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39328" y="764705"/>
            <a:ext cx="6985000" cy="2860675"/>
            <a:chOff x="612" y="1447"/>
            <a:chExt cx="4400" cy="1802"/>
          </a:xfrm>
        </p:grpSpPr>
        <p:grpSp>
          <p:nvGrpSpPr>
            <p:cNvPr id="3" name="Group 3"/>
            <p:cNvGrpSpPr/>
            <p:nvPr/>
          </p:nvGrpSpPr>
          <p:grpSpPr bwMode="auto">
            <a:xfrm>
              <a:off x="696" y="1493"/>
              <a:ext cx="4316" cy="1756"/>
              <a:chOff x="696" y="1493"/>
              <a:chExt cx="4316" cy="1756"/>
            </a:xfrm>
          </p:grpSpPr>
          <p:sp>
            <p:nvSpPr>
              <p:cNvPr id="52237" name="Rectangle 4"/>
              <p:cNvSpPr>
                <a:spLocks noChangeArrowheads="1"/>
              </p:cNvSpPr>
              <p:nvPr/>
            </p:nvSpPr>
            <p:spPr bwMode="auto">
              <a:xfrm>
                <a:off x="3777" y="2010"/>
                <a:ext cx="1235" cy="1239"/>
              </a:xfrm>
              <a:prstGeom prst="rect">
                <a:avLst/>
              </a:prstGeom>
              <a:noFill/>
              <a:ln w="19050" algn="ctr">
                <a:noFill/>
                <a:miter lim="800000"/>
              </a:ln>
            </p:spPr>
            <p:txBody>
              <a:bodyPr/>
              <a:lstStyle/>
              <a:p>
                <a:pPr algn="ctr">
                  <a:buClrTx/>
                </a:pPr>
                <a:endParaRPr lang="zh-CN" altLang="en-US" sz="2200" b="0">
                  <a:solidFill>
                    <a:schemeClr val="tx1"/>
                  </a:solidFill>
                  <a:latin typeface="Arial" panose="020B0604020202020204" pitchFamily="34" charset="0"/>
                </a:endParaRPr>
              </a:p>
            </p:txBody>
          </p:sp>
          <p:sp>
            <p:nvSpPr>
              <p:cNvPr id="52238" name="Rectangle 5"/>
              <p:cNvSpPr>
                <a:spLocks noChangeArrowheads="1"/>
              </p:cNvSpPr>
              <p:nvPr/>
            </p:nvSpPr>
            <p:spPr bwMode="auto">
              <a:xfrm>
                <a:off x="3051" y="2010"/>
                <a:ext cx="726" cy="1239"/>
              </a:xfrm>
              <a:prstGeom prst="rect">
                <a:avLst/>
              </a:prstGeom>
              <a:noFill/>
              <a:ln w="19050" algn="ctr">
                <a:noFill/>
                <a:miter lim="800000"/>
              </a:ln>
            </p:spPr>
            <p:txBody>
              <a:bodyPr/>
              <a:lstStyle/>
              <a:p>
                <a:pPr algn="ctr">
                  <a:buClrTx/>
                </a:pPr>
                <a:endParaRPr lang="zh-CN" altLang="en-US" sz="2200" b="0">
                  <a:solidFill>
                    <a:schemeClr val="tx1"/>
                  </a:solidFill>
                  <a:latin typeface="Arial" panose="020B0604020202020204" pitchFamily="34" charset="0"/>
                </a:endParaRPr>
              </a:p>
            </p:txBody>
          </p:sp>
          <p:sp>
            <p:nvSpPr>
              <p:cNvPr id="52239" name="Rectangle 6"/>
              <p:cNvSpPr>
                <a:spLocks noChangeArrowheads="1"/>
              </p:cNvSpPr>
              <p:nvPr/>
            </p:nvSpPr>
            <p:spPr bwMode="auto">
              <a:xfrm>
                <a:off x="2199" y="2010"/>
                <a:ext cx="852" cy="1239"/>
              </a:xfrm>
              <a:prstGeom prst="rect">
                <a:avLst/>
              </a:prstGeom>
              <a:noFill/>
              <a:ln w="19050" algn="ctr">
                <a:noFill/>
                <a:miter lim="800000"/>
              </a:ln>
            </p:spPr>
            <p:txBody>
              <a:bodyPr/>
              <a:lstStyle/>
              <a:p>
                <a:pPr algn="ctr">
                  <a:buClrTx/>
                </a:pPr>
                <a:endParaRPr lang="en-US" altLang="zh-CN" sz="2200" b="0">
                  <a:solidFill>
                    <a:schemeClr val="tx1"/>
                  </a:solidFill>
                  <a:latin typeface="Arial" panose="020B0604020202020204" pitchFamily="34" charset="0"/>
                </a:endParaRPr>
              </a:p>
            </p:txBody>
          </p:sp>
          <p:sp>
            <p:nvSpPr>
              <p:cNvPr id="52240" name="Rectangle 7"/>
              <p:cNvSpPr>
                <a:spLocks noChangeArrowheads="1"/>
              </p:cNvSpPr>
              <p:nvPr/>
            </p:nvSpPr>
            <p:spPr bwMode="auto">
              <a:xfrm>
                <a:off x="1338" y="2010"/>
                <a:ext cx="861" cy="1239"/>
              </a:xfrm>
              <a:prstGeom prst="rect">
                <a:avLst/>
              </a:prstGeom>
              <a:noFill/>
              <a:ln w="19050" algn="ctr">
                <a:noFill/>
                <a:miter lim="800000"/>
              </a:ln>
            </p:spPr>
            <p:txBody>
              <a:bodyPr/>
              <a:lstStyle/>
              <a:p>
                <a:pPr algn="ctr">
                  <a:buClrTx/>
                </a:pPr>
                <a:endParaRPr lang="en-US" altLang="zh-CN" sz="2200" b="0">
                  <a:solidFill>
                    <a:schemeClr val="tx1"/>
                  </a:solidFill>
                  <a:latin typeface="Arial" panose="020B0604020202020204" pitchFamily="34" charset="0"/>
                </a:endParaRPr>
              </a:p>
            </p:txBody>
          </p:sp>
          <p:sp>
            <p:nvSpPr>
              <p:cNvPr id="52241" name="Rectangle 8"/>
              <p:cNvSpPr>
                <a:spLocks noChangeArrowheads="1"/>
              </p:cNvSpPr>
              <p:nvPr/>
            </p:nvSpPr>
            <p:spPr bwMode="auto">
              <a:xfrm>
                <a:off x="696" y="2010"/>
                <a:ext cx="642" cy="1239"/>
              </a:xfrm>
              <a:prstGeom prst="rect">
                <a:avLst/>
              </a:prstGeom>
              <a:noFill/>
              <a:ln w="19050" algn="ctr">
                <a:noFill/>
                <a:miter lim="800000"/>
              </a:ln>
            </p:spPr>
            <p:txBody>
              <a:bodyPr/>
              <a:lstStyle/>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US" altLang="zh-CN" sz="2200" b="0" baseline="-25000">
                  <a:solidFill>
                    <a:schemeClr val="tx1"/>
                  </a:solidFill>
                  <a:latin typeface="Arial" panose="020B0604020202020204" pitchFamily="34" charset="0"/>
                </a:endParaRPr>
              </a:p>
            </p:txBody>
          </p:sp>
          <p:sp>
            <p:nvSpPr>
              <p:cNvPr id="52242" name="Rectangle 9"/>
              <p:cNvSpPr>
                <a:spLocks noChangeArrowheads="1"/>
              </p:cNvSpPr>
              <p:nvPr/>
            </p:nvSpPr>
            <p:spPr bwMode="auto">
              <a:xfrm>
                <a:off x="3777" y="1742"/>
                <a:ext cx="1235"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zh-CN" altLang="en-US" sz="2200" b="0">
                  <a:solidFill>
                    <a:schemeClr val="tx1"/>
                  </a:solidFill>
                  <a:latin typeface="Arial" panose="020B0604020202020204" pitchFamily="34" charset="0"/>
                </a:endParaRPr>
              </a:p>
            </p:txBody>
          </p:sp>
          <p:sp>
            <p:nvSpPr>
              <p:cNvPr id="52243" name="Rectangle 10"/>
              <p:cNvSpPr>
                <a:spLocks noChangeArrowheads="1"/>
              </p:cNvSpPr>
              <p:nvPr/>
            </p:nvSpPr>
            <p:spPr bwMode="auto">
              <a:xfrm>
                <a:off x="3051" y="1742"/>
                <a:ext cx="726"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zh-CN" altLang="en-US" sz="2200" b="0">
                  <a:solidFill>
                    <a:schemeClr val="tx1"/>
                  </a:solidFill>
                  <a:latin typeface="Arial" panose="020B0604020202020204" pitchFamily="34" charset="0"/>
                </a:endParaRPr>
              </a:p>
            </p:txBody>
          </p:sp>
          <p:sp>
            <p:nvSpPr>
              <p:cNvPr id="52244" name="Rectangle 11"/>
              <p:cNvSpPr>
                <a:spLocks noChangeArrowheads="1"/>
              </p:cNvSpPr>
              <p:nvPr/>
            </p:nvSpPr>
            <p:spPr bwMode="auto">
              <a:xfrm>
                <a:off x="2199" y="1742"/>
                <a:ext cx="852"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en-US" altLang="zh-CN" sz="2200" b="0">
                  <a:solidFill>
                    <a:schemeClr val="tx1"/>
                  </a:solidFill>
                  <a:latin typeface="Arial" panose="020B0604020202020204" pitchFamily="34" charset="0"/>
                </a:endParaRPr>
              </a:p>
            </p:txBody>
          </p:sp>
          <p:sp>
            <p:nvSpPr>
              <p:cNvPr id="52245" name="Rectangle 12"/>
              <p:cNvSpPr>
                <a:spLocks noChangeArrowheads="1"/>
              </p:cNvSpPr>
              <p:nvPr/>
            </p:nvSpPr>
            <p:spPr bwMode="auto">
              <a:xfrm>
                <a:off x="1338" y="1742"/>
                <a:ext cx="861"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en-US" altLang="zh-CN" sz="2200" b="0">
                  <a:solidFill>
                    <a:schemeClr val="tx1"/>
                  </a:solidFill>
                  <a:latin typeface="Arial" panose="020B0604020202020204" pitchFamily="34" charset="0"/>
                </a:endParaRPr>
              </a:p>
            </p:txBody>
          </p:sp>
          <p:sp>
            <p:nvSpPr>
              <p:cNvPr id="52246" name="Rectangle 13"/>
              <p:cNvSpPr>
                <a:spLocks noChangeArrowheads="1"/>
              </p:cNvSpPr>
              <p:nvPr/>
            </p:nvSpPr>
            <p:spPr bwMode="auto">
              <a:xfrm>
                <a:off x="3777" y="1493"/>
                <a:ext cx="1235"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Available</a:t>
                </a:r>
                <a:endParaRPr lang="en-US" altLang="zh-CN" sz="2000" b="0">
                  <a:solidFill>
                    <a:schemeClr val="tx1"/>
                  </a:solidFill>
                  <a:latin typeface="Arial" panose="020B0604020202020204" pitchFamily="34" charset="0"/>
                </a:endParaRPr>
              </a:p>
            </p:txBody>
          </p:sp>
          <p:sp>
            <p:nvSpPr>
              <p:cNvPr id="52247" name="Rectangle 14"/>
              <p:cNvSpPr>
                <a:spLocks noChangeArrowheads="1"/>
              </p:cNvSpPr>
              <p:nvPr/>
            </p:nvSpPr>
            <p:spPr bwMode="auto">
              <a:xfrm>
                <a:off x="3051" y="1493"/>
                <a:ext cx="726"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Need</a:t>
                </a:r>
                <a:endParaRPr lang="en-US" altLang="zh-CN" sz="2000" b="0">
                  <a:solidFill>
                    <a:schemeClr val="tx1"/>
                  </a:solidFill>
                  <a:latin typeface="Arial" panose="020B0604020202020204" pitchFamily="34" charset="0"/>
                </a:endParaRPr>
              </a:p>
            </p:txBody>
          </p:sp>
          <p:sp>
            <p:nvSpPr>
              <p:cNvPr id="52248" name="Rectangle 15"/>
              <p:cNvSpPr>
                <a:spLocks noChangeArrowheads="1"/>
              </p:cNvSpPr>
              <p:nvPr/>
            </p:nvSpPr>
            <p:spPr bwMode="auto">
              <a:xfrm>
                <a:off x="2199" y="1493"/>
                <a:ext cx="852"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Allocation</a:t>
                </a:r>
                <a:endParaRPr lang="en-US" altLang="zh-CN" sz="2000" b="0">
                  <a:solidFill>
                    <a:schemeClr val="tx1"/>
                  </a:solidFill>
                  <a:latin typeface="Arial" panose="020B0604020202020204" pitchFamily="34" charset="0"/>
                </a:endParaRPr>
              </a:p>
            </p:txBody>
          </p:sp>
          <p:sp>
            <p:nvSpPr>
              <p:cNvPr id="52249" name="Rectangle 16"/>
              <p:cNvSpPr>
                <a:spLocks noChangeArrowheads="1"/>
              </p:cNvSpPr>
              <p:nvPr/>
            </p:nvSpPr>
            <p:spPr bwMode="auto">
              <a:xfrm>
                <a:off x="1338" y="1493"/>
                <a:ext cx="861"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Max</a:t>
                </a:r>
                <a:endParaRPr lang="en-US" altLang="zh-CN" sz="2000" b="0">
                  <a:solidFill>
                    <a:schemeClr val="tx1"/>
                  </a:solidFill>
                  <a:latin typeface="Arial" panose="020B0604020202020204" pitchFamily="34" charset="0"/>
                </a:endParaRPr>
              </a:p>
            </p:txBody>
          </p:sp>
          <p:sp>
            <p:nvSpPr>
              <p:cNvPr id="52250" name="Rectangle 17"/>
              <p:cNvSpPr>
                <a:spLocks noChangeArrowheads="1"/>
              </p:cNvSpPr>
              <p:nvPr/>
            </p:nvSpPr>
            <p:spPr bwMode="auto">
              <a:xfrm>
                <a:off x="696" y="1493"/>
                <a:ext cx="642" cy="517"/>
              </a:xfrm>
              <a:prstGeom prst="rect">
                <a:avLst/>
              </a:prstGeom>
              <a:noFill/>
              <a:ln w="19050" algn="ctr">
                <a:noFill/>
                <a:miter lim="800000"/>
              </a:ln>
            </p:spPr>
            <p:txBody>
              <a:bodyPr/>
              <a:lstStyle/>
              <a:p>
                <a:pPr algn="ctr">
                  <a:buClrTx/>
                </a:pPr>
                <a:r>
                  <a:rPr lang="zh-CN" altLang="en-GB" sz="2800" b="0">
                    <a:solidFill>
                      <a:schemeClr val="tx1"/>
                    </a:solidFill>
                    <a:latin typeface="Arial" panose="020B0604020202020204" pitchFamily="34" charset="0"/>
                  </a:rPr>
                  <a:t> </a:t>
                </a:r>
                <a:endParaRPr lang="zh-CN" altLang="en-US" sz="2800" b="0">
                  <a:solidFill>
                    <a:schemeClr val="tx1"/>
                  </a:solidFill>
                  <a:latin typeface="Arial" panose="020B0604020202020204" pitchFamily="34" charset="0"/>
                </a:endParaRPr>
              </a:p>
            </p:txBody>
          </p:sp>
          <p:sp>
            <p:nvSpPr>
              <p:cNvPr id="52251" name="Line 18"/>
              <p:cNvSpPr>
                <a:spLocks noChangeShapeType="1"/>
              </p:cNvSpPr>
              <p:nvPr/>
            </p:nvSpPr>
            <p:spPr bwMode="auto">
              <a:xfrm>
                <a:off x="696" y="1493"/>
                <a:ext cx="4316" cy="0"/>
              </a:xfrm>
              <a:prstGeom prst="line">
                <a:avLst/>
              </a:prstGeom>
              <a:noFill/>
              <a:ln w="12700" cap="sq">
                <a:solidFill>
                  <a:schemeClr val="tx1"/>
                </a:solidFill>
                <a:round/>
              </a:ln>
            </p:spPr>
            <p:txBody>
              <a:bodyPr wrap="none" anchor="ctr"/>
              <a:lstStyle/>
              <a:p>
                <a:endParaRPr lang="zh-CN" altLang="en-US"/>
              </a:p>
            </p:txBody>
          </p:sp>
          <p:sp>
            <p:nvSpPr>
              <p:cNvPr id="52252" name="Line 19"/>
              <p:cNvSpPr>
                <a:spLocks noChangeShapeType="1"/>
              </p:cNvSpPr>
              <p:nvPr/>
            </p:nvSpPr>
            <p:spPr bwMode="auto">
              <a:xfrm>
                <a:off x="696" y="3249"/>
                <a:ext cx="4316" cy="0"/>
              </a:xfrm>
              <a:prstGeom prst="line">
                <a:avLst/>
              </a:prstGeom>
              <a:noFill/>
              <a:ln w="12700" cap="sq">
                <a:solidFill>
                  <a:schemeClr val="tx1"/>
                </a:solidFill>
                <a:round/>
              </a:ln>
            </p:spPr>
            <p:txBody>
              <a:bodyPr wrap="none" anchor="ctr"/>
              <a:lstStyle/>
              <a:p>
                <a:endParaRPr lang="zh-CN" altLang="en-US"/>
              </a:p>
            </p:txBody>
          </p:sp>
          <p:sp>
            <p:nvSpPr>
              <p:cNvPr id="52253" name="Line 20"/>
              <p:cNvSpPr>
                <a:spLocks noChangeShapeType="1"/>
              </p:cNvSpPr>
              <p:nvPr/>
            </p:nvSpPr>
            <p:spPr bwMode="auto">
              <a:xfrm>
                <a:off x="696" y="1493"/>
                <a:ext cx="0" cy="1756"/>
              </a:xfrm>
              <a:prstGeom prst="line">
                <a:avLst/>
              </a:prstGeom>
              <a:noFill/>
              <a:ln w="12700" cap="sq">
                <a:solidFill>
                  <a:schemeClr val="tx1"/>
                </a:solidFill>
                <a:round/>
              </a:ln>
            </p:spPr>
            <p:txBody>
              <a:bodyPr wrap="none" anchor="ctr"/>
              <a:lstStyle/>
              <a:p>
                <a:endParaRPr lang="zh-CN" altLang="en-US"/>
              </a:p>
            </p:txBody>
          </p:sp>
          <p:sp>
            <p:nvSpPr>
              <p:cNvPr id="52254" name="Line 21"/>
              <p:cNvSpPr>
                <a:spLocks noChangeShapeType="1"/>
              </p:cNvSpPr>
              <p:nvPr/>
            </p:nvSpPr>
            <p:spPr bwMode="auto">
              <a:xfrm>
                <a:off x="2199" y="1493"/>
                <a:ext cx="0" cy="1756"/>
              </a:xfrm>
              <a:prstGeom prst="line">
                <a:avLst/>
              </a:prstGeom>
              <a:noFill/>
              <a:ln w="12700">
                <a:solidFill>
                  <a:schemeClr val="tx1"/>
                </a:solidFill>
                <a:round/>
              </a:ln>
            </p:spPr>
            <p:txBody>
              <a:bodyPr wrap="none" anchor="ctr"/>
              <a:lstStyle/>
              <a:p>
                <a:endParaRPr lang="zh-CN" altLang="en-US"/>
              </a:p>
            </p:txBody>
          </p:sp>
          <p:sp>
            <p:nvSpPr>
              <p:cNvPr id="52255" name="Line 22"/>
              <p:cNvSpPr>
                <a:spLocks noChangeShapeType="1"/>
              </p:cNvSpPr>
              <p:nvPr/>
            </p:nvSpPr>
            <p:spPr bwMode="auto">
              <a:xfrm>
                <a:off x="3051" y="1493"/>
                <a:ext cx="0" cy="1756"/>
              </a:xfrm>
              <a:prstGeom prst="line">
                <a:avLst/>
              </a:prstGeom>
              <a:noFill/>
              <a:ln w="12700">
                <a:solidFill>
                  <a:schemeClr val="tx1"/>
                </a:solidFill>
                <a:round/>
              </a:ln>
            </p:spPr>
            <p:txBody>
              <a:bodyPr wrap="none" anchor="ctr"/>
              <a:lstStyle/>
              <a:p>
                <a:endParaRPr lang="zh-CN" altLang="en-US"/>
              </a:p>
            </p:txBody>
          </p:sp>
          <p:sp>
            <p:nvSpPr>
              <p:cNvPr id="52256" name="Line 23"/>
              <p:cNvSpPr>
                <a:spLocks noChangeShapeType="1"/>
              </p:cNvSpPr>
              <p:nvPr/>
            </p:nvSpPr>
            <p:spPr bwMode="auto">
              <a:xfrm>
                <a:off x="3777" y="1493"/>
                <a:ext cx="0" cy="1756"/>
              </a:xfrm>
              <a:prstGeom prst="line">
                <a:avLst/>
              </a:prstGeom>
              <a:noFill/>
              <a:ln w="12700">
                <a:solidFill>
                  <a:schemeClr val="tx1"/>
                </a:solidFill>
                <a:round/>
              </a:ln>
            </p:spPr>
            <p:txBody>
              <a:bodyPr wrap="none" anchor="ctr"/>
              <a:lstStyle/>
              <a:p>
                <a:endParaRPr lang="zh-CN" altLang="en-US"/>
              </a:p>
            </p:txBody>
          </p:sp>
          <p:sp>
            <p:nvSpPr>
              <p:cNvPr id="52257" name="Line 24"/>
              <p:cNvSpPr>
                <a:spLocks noChangeShapeType="1"/>
              </p:cNvSpPr>
              <p:nvPr/>
            </p:nvSpPr>
            <p:spPr bwMode="auto">
              <a:xfrm>
                <a:off x="5012" y="1493"/>
                <a:ext cx="0" cy="1756"/>
              </a:xfrm>
              <a:prstGeom prst="line">
                <a:avLst/>
              </a:prstGeom>
              <a:noFill/>
              <a:ln w="12700" cap="sq">
                <a:solidFill>
                  <a:schemeClr val="tx1"/>
                </a:solidFill>
                <a:round/>
              </a:ln>
            </p:spPr>
            <p:txBody>
              <a:bodyPr wrap="none" anchor="ctr"/>
              <a:lstStyle/>
              <a:p>
                <a:endParaRPr lang="zh-CN" altLang="en-US"/>
              </a:p>
            </p:txBody>
          </p:sp>
          <p:sp>
            <p:nvSpPr>
              <p:cNvPr id="52258" name="Line 25"/>
              <p:cNvSpPr>
                <a:spLocks noChangeShapeType="1"/>
              </p:cNvSpPr>
              <p:nvPr/>
            </p:nvSpPr>
            <p:spPr bwMode="auto">
              <a:xfrm>
                <a:off x="1338" y="1742"/>
                <a:ext cx="3674" cy="0"/>
              </a:xfrm>
              <a:prstGeom prst="line">
                <a:avLst/>
              </a:prstGeom>
              <a:noFill/>
              <a:ln w="12700">
                <a:solidFill>
                  <a:schemeClr val="tx1"/>
                </a:solidFill>
                <a:round/>
              </a:ln>
            </p:spPr>
            <p:txBody>
              <a:bodyPr wrap="none" anchor="ctr"/>
              <a:lstStyle/>
              <a:p>
                <a:endParaRPr lang="zh-CN" altLang="en-US"/>
              </a:p>
            </p:txBody>
          </p:sp>
          <p:sp>
            <p:nvSpPr>
              <p:cNvPr id="52259" name="Line 26"/>
              <p:cNvSpPr>
                <a:spLocks noChangeShapeType="1"/>
              </p:cNvSpPr>
              <p:nvPr/>
            </p:nvSpPr>
            <p:spPr bwMode="auto">
              <a:xfrm>
                <a:off x="696" y="1493"/>
                <a:ext cx="642" cy="517"/>
              </a:xfrm>
              <a:prstGeom prst="line">
                <a:avLst/>
              </a:prstGeom>
              <a:noFill/>
              <a:ln w="12700" cap="rnd">
                <a:solidFill>
                  <a:schemeClr val="tx1"/>
                </a:solidFill>
                <a:round/>
              </a:ln>
            </p:spPr>
            <p:txBody>
              <a:bodyPr wrap="none" anchor="ctr"/>
              <a:lstStyle/>
              <a:p>
                <a:endParaRPr lang="zh-CN" altLang="en-US"/>
              </a:p>
            </p:txBody>
          </p:sp>
          <p:sp>
            <p:nvSpPr>
              <p:cNvPr id="52260" name="Line 27"/>
              <p:cNvSpPr>
                <a:spLocks noChangeShapeType="1"/>
              </p:cNvSpPr>
              <p:nvPr/>
            </p:nvSpPr>
            <p:spPr bwMode="auto">
              <a:xfrm>
                <a:off x="1338" y="2010"/>
                <a:ext cx="0" cy="1239"/>
              </a:xfrm>
              <a:prstGeom prst="line">
                <a:avLst/>
              </a:prstGeom>
              <a:noFill/>
              <a:ln w="12700">
                <a:solidFill>
                  <a:schemeClr val="tx1"/>
                </a:solidFill>
                <a:round/>
              </a:ln>
            </p:spPr>
            <p:txBody>
              <a:bodyPr wrap="none" anchor="ctr"/>
              <a:lstStyle/>
              <a:p>
                <a:endParaRPr lang="zh-CN" altLang="en-US"/>
              </a:p>
            </p:txBody>
          </p:sp>
          <p:sp>
            <p:nvSpPr>
              <p:cNvPr id="52261" name="Line 28"/>
              <p:cNvSpPr>
                <a:spLocks noChangeShapeType="1"/>
              </p:cNvSpPr>
              <p:nvPr/>
            </p:nvSpPr>
            <p:spPr bwMode="auto">
              <a:xfrm>
                <a:off x="1338" y="1493"/>
                <a:ext cx="0" cy="517"/>
              </a:xfrm>
              <a:prstGeom prst="line">
                <a:avLst/>
              </a:prstGeom>
              <a:noFill/>
              <a:ln w="12700" cap="sq">
                <a:solidFill>
                  <a:schemeClr val="tx1"/>
                </a:solidFill>
                <a:round/>
              </a:ln>
            </p:spPr>
            <p:txBody>
              <a:bodyPr wrap="none" anchor="ctr"/>
              <a:lstStyle/>
              <a:p>
                <a:endParaRPr lang="zh-CN" altLang="en-US"/>
              </a:p>
            </p:txBody>
          </p:sp>
          <p:sp>
            <p:nvSpPr>
              <p:cNvPr id="52262" name="Line 29"/>
              <p:cNvSpPr>
                <a:spLocks noChangeShapeType="1"/>
              </p:cNvSpPr>
              <p:nvPr/>
            </p:nvSpPr>
            <p:spPr bwMode="auto">
              <a:xfrm>
                <a:off x="1338" y="2010"/>
                <a:ext cx="3674" cy="0"/>
              </a:xfrm>
              <a:prstGeom prst="line">
                <a:avLst/>
              </a:prstGeom>
              <a:noFill/>
              <a:ln w="12700">
                <a:solidFill>
                  <a:schemeClr val="tx1"/>
                </a:solidFill>
                <a:round/>
              </a:ln>
            </p:spPr>
            <p:txBody>
              <a:bodyPr wrap="none" anchor="ctr"/>
              <a:lstStyle/>
              <a:p>
                <a:endParaRPr lang="zh-CN" altLang="en-US"/>
              </a:p>
            </p:txBody>
          </p:sp>
          <p:sp>
            <p:nvSpPr>
              <p:cNvPr id="52263" name="Line 30"/>
              <p:cNvSpPr>
                <a:spLocks noChangeShapeType="1"/>
              </p:cNvSpPr>
              <p:nvPr/>
            </p:nvSpPr>
            <p:spPr bwMode="auto">
              <a:xfrm>
                <a:off x="696" y="2010"/>
                <a:ext cx="642" cy="0"/>
              </a:xfrm>
              <a:prstGeom prst="line">
                <a:avLst/>
              </a:prstGeom>
              <a:noFill/>
              <a:ln w="12700" cap="sq">
                <a:solidFill>
                  <a:schemeClr val="tx1"/>
                </a:solidFill>
                <a:round/>
              </a:ln>
            </p:spPr>
            <p:txBody>
              <a:bodyPr wrap="none" anchor="ctr"/>
              <a:lstStyle/>
              <a:p>
                <a:endParaRPr lang="zh-CN" altLang="en-US"/>
              </a:p>
            </p:txBody>
          </p:sp>
        </p:grpSp>
        <p:sp>
          <p:nvSpPr>
            <p:cNvPr id="52229" name="Text Box 31"/>
            <p:cNvSpPr txBox="1">
              <a:spLocks noChangeArrowheads="1"/>
            </p:cNvSpPr>
            <p:nvPr/>
          </p:nvSpPr>
          <p:spPr bwMode="auto">
            <a:xfrm>
              <a:off x="612" y="1770"/>
              <a:ext cx="589" cy="252"/>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2000">
                  <a:solidFill>
                    <a:schemeClr val="tx1"/>
                  </a:solidFill>
                  <a:latin typeface="Arial" panose="020B0604020202020204" pitchFamily="34" charset="0"/>
                </a:rPr>
                <a:t>进程</a:t>
              </a:r>
              <a:endParaRPr lang="zh-CN" altLang="en-US" sz="2000">
                <a:solidFill>
                  <a:schemeClr val="tx1"/>
                </a:solidFill>
                <a:latin typeface="Arial" panose="020B0604020202020204" pitchFamily="34" charset="0"/>
              </a:endParaRPr>
            </a:p>
          </p:txBody>
        </p:sp>
        <p:sp>
          <p:nvSpPr>
            <p:cNvPr id="52230" name="Text Box 32"/>
            <p:cNvSpPr txBox="1">
              <a:spLocks noChangeArrowheads="1"/>
            </p:cNvSpPr>
            <p:nvPr/>
          </p:nvSpPr>
          <p:spPr bwMode="auto">
            <a:xfrm>
              <a:off x="723" y="1447"/>
              <a:ext cx="589" cy="233"/>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1800">
                  <a:solidFill>
                    <a:schemeClr val="tx1"/>
                  </a:solidFill>
                  <a:latin typeface="Arial" panose="020B0604020202020204" pitchFamily="34" charset="0"/>
                </a:rPr>
                <a:t>资源</a:t>
              </a:r>
              <a:endParaRPr lang="zh-CN" altLang="en-US" sz="1800">
                <a:solidFill>
                  <a:schemeClr val="tx1"/>
                </a:solidFill>
                <a:latin typeface="Arial" panose="020B0604020202020204" pitchFamily="34" charset="0"/>
              </a:endParaRPr>
            </a:p>
          </p:txBody>
        </p:sp>
        <p:sp>
          <p:nvSpPr>
            <p:cNvPr id="52231" name="Text Box 33"/>
            <p:cNvSpPr txBox="1">
              <a:spLocks noChangeArrowheads="1"/>
            </p:cNvSpPr>
            <p:nvPr/>
          </p:nvSpPr>
          <p:spPr bwMode="auto">
            <a:xfrm>
              <a:off x="890" y="1595"/>
              <a:ext cx="589" cy="233"/>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1800">
                  <a:solidFill>
                    <a:schemeClr val="tx1"/>
                  </a:solidFill>
                  <a:latin typeface="Arial" panose="020B0604020202020204" pitchFamily="34" charset="0"/>
                </a:rPr>
                <a:t>情况</a:t>
              </a:r>
              <a:endParaRPr lang="zh-CN" altLang="en-US" sz="1800">
                <a:solidFill>
                  <a:schemeClr val="tx1"/>
                </a:solidFill>
                <a:latin typeface="Arial" panose="020B0604020202020204" pitchFamily="34" charset="0"/>
              </a:endParaRPr>
            </a:p>
          </p:txBody>
        </p:sp>
        <p:sp>
          <p:nvSpPr>
            <p:cNvPr id="52232" name="Text Box 34"/>
            <p:cNvSpPr txBox="1">
              <a:spLocks noChangeArrowheads="1"/>
            </p:cNvSpPr>
            <p:nvPr/>
          </p:nvSpPr>
          <p:spPr bwMode="auto">
            <a:xfrm>
              <a:off x="2274" y="1992"/>
              <a:ext cx="680" cy="1252"/>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400" b="0">
                  <a:solidFill>
                    <a:schemeClr val="tx1"/>
                  </a:solidFill>
                  <a:latin typeface="Arial" panose="020B0604020202020204" pitchFamily="34" charset="0"/>
                </a:rPr>
                <a:t>0  1  0</a:t>
              </a:r>
              <a:endParaRPr lang="en-GB" altLang="zh-CN"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3  0  2</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3  0  2</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2  1  1</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0  0  2</a:t>
              </a:r>
              <a:endParaRPr lang="zh-CN" altLang="en-US" sz="2400" b="0">
                <a:solidFill>
                  <a:schemeClr val="tx1"/>
                </a:solidFill>
                <a:latin typeface="Arial" panose="020B0604020202020204" pitchFamily="34" charset="0"/>
              </a:endParaRPr>
            </a:p>
          </p:txBody>
        </p:sp>
        <p:sp>
          <p:nvSpPr>
            <p:cNvPr id="52233" name="Text Box 35"/>
            <p:cNvSpPr txBox="1">
              <a:spLocks noChangeArrowheads="1"/>
            </p:cNvSpPr>
            <p:nvPr/>
          </p:nvSpPr>
          <p:spPr bwMode="auto">
            <a:xfrm>
              <a:off x="1303" y="1992"/>
              <a:ext cx="817" cy="1231"/>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7   5   3</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3   2   2</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9   0   2</a:t>
              </a:r>
              <a:endParaRPr lang="zh-CN" altLang="en-GB"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2   2   2</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4   3   3</a:t>
              </a:r>
              <a:endParaRPr lang="zh-CN" altLang="en-US" sz="2200" b="0">
                <a:solidFill>
                  <a:schemeClr val="tx1"/>
                </a:solidFill>
                <a:latin typeface="Arial" panose="020B0604020202020204" pitchFamily="34" charset="0"/>
              </a:endParaRPr>
            </a:p>
          </p:txBody>
        </p:sp>
        <p:sp>
          <p:nvSpPr>
            <p:cNvPr id="52234" name="Text Box 36"/>
            <p:cNvSpPr txBox="1">
              <a:spLocks noChangeArrowheads="1"/>
            </p:cNvSpPr>
            <p:nvPr/>
          </p:nvSpPr>
          <p:spPr bwMode="auto">
            <a:xfrm>
              <a:off x="3050" y="1992"/>
              <a:ext cx="680" cy="1252"/>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400" b="0">
                  <a:solidFill>
                    <a:schemeClr val="tx1"/>
                  </a:solidFill>
                  <a:latin typeface="Arial" panose="020B0604020202020204" pitchFamily="34" charset="0"/>
                </a:rPr>
                <a:t>7  4  3</a:t>
              </a:r>
              <a:endParaRPr lang="en-GB" altLang="zh-CN"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0  2  0</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6  0  0</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0  1  1</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4  3  1</a:t>
              </a:r>
              <a:endParaRPr lang="zh-CN" altLang="en-US" sz="2400" b="0">
                <a:solidFill>
                  <a:schemeClr val="tx1"/>
                </a:solidFill>
                <a:latin typeface="Arial" panose="020B0604020202020204" pitchFamily="34" charset="0"/>
              </a:endParaRPr>
            </a:p>
          </p:txBody>
        </p:sp>
        <p:sp>
          <p:nvSpPr>
            <p:cNvPr id="52235" name="Text Box 37"/>
            <p:cNvSpPr txBox="1">
              <a:spLocks noChangeArrowheads="1"/>
            </p:cNvSpPr>
            <p:nvPr/>
          </p:nvSpPr>
          <p:spPr bwMode="auto">
            <a:xfrm>
              <a:off x="3923" y="1992"/>
              <a:ext cx="817" cy="527"/>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 2   3   0</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endParaRPr lang="zh-CN" altLang="en-US" sz="2200" b="0">
                <a:solidFill>
                  <a:schemeClr val="tx1"/>
                </a:solidFill>
                <a:latin typeface="Arial" panose="020B0604020202020204" pitchFamily="34" charset="0"/>
              </a:endParaRPr>
            </a:p>
          </p:txBody>
        </p:sp>
        <p:sp>
          <p:nvSpPr>
            <p:cNvPr id="52236" name="Text Box 38"/>
            <p:cNvSpPr txBox="1">
              <a:spLocks noChangeArrowheads="1"/>
            </p:cNvSpPr>
            <p:nvPr/>
          </p:nvSpPr>
          <p:spPr bwMode="auto">
            <a:xfrm>
              <a:off x="748" y="1992"/>
              <a:ext cx="408" cy="1231"/>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0</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1</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2</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3</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4</a:t>
              </a:r>
              <a:endParaRPr lang="en-US" altLang="zh-CN" sz="2200">
                <a:solidFill>
                  <a:schemeClr val="tx1"/>
                </a:solidFill>
                <a:latin typeface="Arial" panose="020B0604020202020204" pitchFamily="34" charset="0"/>
              </a:endParaRPr>
            </a:p>
          </p:txBody>
        </p:sp>
      </p:grpSp>
      <p:sp>
        <p:nvSpPr>
          <p:cNvPr id="313383" name="Text Box 39"/>
          <p:cNvSpPr txBox="1">
            <a:spLocks noChangeArrowheads="1"/>
          </p:cNvSpPr>
          <p:nvPr/>
        </p:nvSpPr>
        <p:spPr bwMode="auto">
          <a:xfrm>
            <a:off x="251520" y="4020160"/>
            <a:ext cx="8425184" cy="1785104"/>
          </a:xfrm>
          <a:prstGeom prst="rect">
            <a:avLst/>
          </a:prstGeom>
          <a:noFill/>
          <a:ln w="19050" algn="ctr">
            <a:noFill/>
            <a:miter lim="800000"/>
          </a:ln>
        </p:spPr>
        <p:txBody>
          <a:bodyPr wrap="square">
            <a:spAutoFit/>
          </a:bodyPr>
          <a:lstStyle/>
          <a:p>
            <a:pPr eaLnBrk="1" hangingPunct="1">
              <a:spcBef>
                <a:spcPct val="50000"/>
              </a:spcBef>
              <a:buClr>
                <a:schemeClr val="tx1"/>
              </a:buClr>
            </a:pP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3</a:t>
            </a:r>
            <a:r>
              <a:rPr kumimoji="1" lang="zh-CN" altLang="en-US" sz="2200" dirty="0">
                <a:solidFill>
                  <a:schemeClr val="tx1"/>
                </a:solidFill>
                <a:latin typeface="Arial" panose="020B0604020202020204" pitchFamily="34" charset="0"/>
              </a:rPr>
              <a:t>）当</a:t>
            </a:r>
            <a:r>
              <a:rPr kumimoji="1" lang="en-US" altLang="zh-CN" sz="2200" dirty="0">
                <a:solidFill>
                  <a:schemeClr val="tx1"/>
                </a:solidFill>
                <a:latin typeface="Arial" panose="020B0604020202020204" pitchFamily="34" charset="0"/>
              </a:rPr>
              <a:t>P</a:t>
            </a:r>
            <a:r>
              <a:rPr kumimoji="1" lang="en-US" altLang="zh-CN" sz="2200" baseline="-25000" dirty="0">
                <a:solidFill>
                  <a:schemeClr val="tx1"/>
                </a:solidFill>
                <a:latin typeface="Arial" panose="020B0604020202020204" pitchFamily="34" charset="0"/>
              </a:rPr>
              <a:t>4</a:t>
            </a:r>
            <a:r>
              <a:rPr kumimoji="1" lang="zh-CN" altLang="en-US" sz="2200" dirty="0">
                <a:solidFill>
                  <a:schemeClr val="tx1"/>
                </a:solidFill>
                <a:latin typeface="Arial" panose="020B0604020202020204" pitchFamily="34" charset="0"/>
              </a:rPr>
              <a:t>请求资源：</a:t>
            </a:r>
            <a:r>
              <a:rPr kumimoji="1" lang="en-US" altLang="zh-CN" sz="2200" dirty="0">
                <a:solidFill>
                  <a:schemeClr val="tx1"/>
                </a:solidFill>
                <a:latin typeface="Arial" panose="020B0604020202020204" pitchFamily="34" charset="0"/>
              </a:rPr>
              <a:t>Request</a:t>
            </a:r>
            <a:r>
              <a:rPr kumimoji="1" lang="en-US" altLang="zh-CN" sz="2200" baseline="-25000" dirty="0">
                <a:solidFill>
                  <a:schemeClr val="tx1"/>
                </a:solidFill>
                <a:latin typeface="Arial" panose="020B0604020202020204" pitchFamily="34" charset="0"/>
              </a:rPr>
              <a:t>4</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3</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3</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）时：</a:t>
            </a:r>
            <a:endParaRPr kumimoji="1" lang="zh-CN" altLang="en-US" sz="2200" dirty="0">
              <a:solidFill>
                <a:schemeClr val="tx1"/>
              </a:solidFill>
              <a:latin typeface="Arial" panose="020B0604020202020204" pitchFamily="34" charset="0"/>
            </a:endParaRPr>
          </a:p>
          <a:p>
            <a:pPr eaLnBrk="1" hangingPunct="1">
              <a:spcBef>
                <a:spcPct val="50000"/>
              </a:spcBef>
              <a:buClr>
                <a:schemeClr val="tx1"/>
              </a:buClr>
            </a:pPr>
            <a:r>
              <a:rPr kumimoji="1" lang="zh-CN" altLang="en-US" sz="2200" dirty="0">
                <a:solidFill>
                  <a:schemeClr val="tx1"/>
                </a:solidFill>
                <a:latin typeface="Arial" panose="020B0604020202020204" pitchFamily="34" charset="0"/>
              </a:rPr>
              <a:t>        ① </a:t>
            </a:r>
            <a:r>
              <a:rPr kumimoji="1" lang="en-US" altLang="zh-CN" sz="2200" dirty="0">
                <a:solidFill>
                  <a:schemeClr val="tx1"/>
                </a:solidFill>
                <a:latin typeface="Arial" panose="020B0604020202020204" pitchFamily="34" charset="0"/>
              </a:rPr>
              <a:t>Request</a:t>
            </a:r>
            <a:r>
              <a:rPr kumimoji="1" lang="en-US" altLang="zh-CN" sz="2200" baseline="-25000" dirty="0">
                <a:solidFill>
                  <a:schemeClr val="tx1"/>
                </a:solidFill>
                <a:latin typeface="Arial" panose="020B0604020202020204" pitchFamily="34" charset="0"/>
              </a:rPr>
              <a:t>4</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3</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3</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 ≦ </a:t>
            </a:r>
            <a:r>
              <a:rPr kumimoji="1" lang="en-US" altLang="zh-CN" sz="2200" dirty="0">
                <a:solidFill>
                  <a:schemeClr val="tx1"/>
                </a:solidFill>
                <a:latin typeface="Arial" panose="020B0604020202020204" pitchFamily="34" charset="0"/>
              </a:rPr>
              <a:t>Need</a:t>
            </a:r>
            <a:r>
              <a:rPr kumimoji="1" lang="en-US" altLang="zh-CN" sz="2200" baseline="-25000" dirty="0">
                <a:solidFill>
                  <a:schemeClr val="tx1"/>
                </a:solidFill>
                <a:latin typeface="Arial" panose="020B0604020202020204" pitchFamily="34" charset="0"/>
              </a:rPr>
              <a:t>4 </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4</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3</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1</a:t>
            </a:r>
            <a:r>
              <a:rPr kumimoji="1" lang="zh-CN" altLang="en-US" sz="2200" dirty="0">
                <a:solidFill>
                  <a:schemeClr val="tx1"/>
                </a:solidFill>
                <a:latin typeface="Arial" panose="020B0604020202020204" pitchFamily="34" charset="0"/>
              </a:rPr>
              <a:t>）成立；</a:t>
            </a:r>
            <a:endParaRPr kumimoji="1" lang="zh-CN" altLang="en-US" sz="2200" dirty="0">
              <a:solidFill>
                <a:schemeClr val="tx1"/>
              </a:solidFill>
              <a:latin typeface="Arial" panose="020B0604020202020204" pitchFamily="34" charset="0"/>
            </a:endParaRPr>
          </a:p>
          <a:p>
            <a:pPr eaLnBrk="1" hangingPunct="1">
              <a:spcBef>
                <a:spcPct val="50000"/>
              </a:spcBef>
              <a:buClr>
                <a:schemeClr val="tx1"/>
              </a:buClr>
            </a:pPr>
            <a:r>
              <a:rPr kumimoji="1" lang="zh-CN" altLang="en-US" sz="2200" dirty="0">
                <a:solidFill>
                  <a:schemeClr val="tx1"/>
                </a:solidFill>
                <a:latin typeface="Arial" panose="020B0604020202020204" pitchFamily="34" charset="0"/>
              </a:rPr>
              <a:t>        ② </a:t>
            </a:r>
            <a:r>
              <a:rPr kumimoji="1" lang="en-US" altLang="zh-CN" sz="2200" dirty="0">
                <a:solidFill>
                  <a:schemeClr val="tx1"/>
                </a:solidFill>
                <a:latin typeface="Arial" panose="020B0604020202020204" pitchFamily="34" charset="0"/>
              </a:rPr>
              <a:t>Request</a:t>
            </a:r>
            <a:r>
              <a:rPr kumimoji="1" lang="en-US" altLang="zh-CN" sz="2200" baseline="-25000" dirty="0">
                <a:solidFill>
                  <a:schemeClr val="tx1"/>
                </a:solidFill>
                <a:latin typeface="Arial" panose="020B0604020202020204" pitchFamily="34" charset="0"/>
              </a:rPr>
              <a:t>4</a:t>
            </a:r>
            <a:r>
              <a:rPr kumimoji="1" lang="zh-CN" altLang="en-US" sz="2200" dirty="0">
                <a:solidFill>
                  <a:schemeClr val="tx1"/>
                </a:solidFill>
                <a:latin typeface="Arial" panose="020B0604020202020204" pitchFamily="34" charset="0"/>
              </a:rPr>
              <a:t>（</a:t>
            </a:r>
            <a:r>
              <a:rPr kumimoji="1" lang="en-US" altLang="zh-CN" sz="2200" dirty="0">
                <a:solidFill>
                  <a:srgbClr val="FF0000"/>
                </a:solidFill>
                <a:latin typeface="Arial" panose="020B0604020202020204" pitchFamily="34" charset="0"/>
              </a:rPr>
              <a:t>3</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3</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 ≦ </a:t>
            </a:r>
            <a:r>
              <a:rPr kumimoji="1" lang="en-US" altLang="zh-CN" sz="2200" dirty="0">
                <a:solidFill>
                  <a:schemeClr val="tx1"/>
                </a:solidFill>
                <a:latin typeface="Arial" panose="020B0604020202020204" pitchFamily="34" charset="0"/>
              </a:rPr>
              <a:t>Available</a:t>
            </a:r>
            <a:r>
              <a:rPr kumimoji="1" lang="zh-CN" altLang="en-US" sz="2200" dirty="0">
                <a:solidFill>
                  <a:schemeClr val="tx1"/>
                </a:solidFill>
                <a:latin typeface="Arial" panose="020B0604020202020204" pitchFamily="34" charset="0"/>
              </a:rPr>
              <a:t>（</a:t>
            </a:r>
            <a:r>
              <a:rPr kumimoji="1" lang="en-US" altLang="zh-CN" sz="2200" dirty="0">
                <a:solidFill>
                  <a:srgbClr val="FF0000"/>
                </a:solidFill>
                <a:latin typeface="Arial" panose="020B0604020202020204" pitchFamily="34" charset="0"/>
              </a:rPr>
              <a:t>2</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3</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）不成立，故让</a:t>
            </a:r>
            <a:r>
              <a:rPr kumimoji="1" lang="en-US" altLang="zh-CN" sz="2200" dirty="0">
                <a:solidFill>
                  <a:schemeClr val="tx1"/>
                </a:solidFill>
                <a:latin typeface="Arial" panose="020B0604020202020204" pitchFamily="34" charset="0"/>
              </a:rPr>
              <a:t>P</a:t>
            </a:r>
            <a:r>
              <a:rPr kumimoji="1" lang="en-US" altLang="zh-CN" sz="2200" baseline="-25000" dirty="0">
                <a:solidFill>
                  <a:schemeClr val="tx1"/>
                </a:solidFill>
                <a:latin typeface="Arial" panose="020B0604020202020204" pitchFamily="34" charset="0"/>
              </a:rPr>
              <a:t>4</a:t>
            </a:r>
            <a:r>
              <a:rPr kumimoji="1" lang="zh-CN" altLang="en-GB" sz="2200" dirty="0">
                <a:solidFill>
                  <a:schemeClr val="tx1"/>
                </a:solidFill>
                <a:latin typeface="Arial" panose="020B0604020202020204" pitchFamily="34" charset="0"/>
              </a:rPr>
              <a:t>等待</a:t>
            </a:r>
            <a:r>
              <a:rPr kumimoji="1" lang="zh-CN" altLang="en-GB" sz="2200" dirty="0" smtClean="0">
                <a:solidFill>
                  <a:schemeClr val="tx1"/>
                </a:solidFill>
                <a:latin typeface="Arial" panose="020B0604020202020204" pitchFamily="34" charset="0"/>
              </a:rPr>
              <a:t>。</a:t>
            </a:r>
            <a:r>
              <a:rPr kumimoji="1" lang="zh-CN" altLang="en-US" sz="2200" dirty="0" smtClean="0">
                <a:solidFill>
                  <a:schemeClr val="tx1"/>
                </a:solidFill>
                <a:latin typeface="Arial" panose="020B0604020202020204" pitchFamily="34" charset="0"/>
              </a:rPr>
              <a:t>      </a:t>
            </a:r>
            <a:endParaRPr kumimoji="1" lang="zh-CN" altLang="en-US" sz="2200" dirty="0">
              <a:solidFill>
                <a:schemeClr val="tx1"/>
              </a:solidFill>
              <a:latin typeface="Arial" panose="020B0604020202020204" pitchFamily="34" charset="0"/>
            </a:endParaRPr>
          </a:p>
        </p:txBody>
      </p:sp>
      <p:sp>
        <p:nvSpPr>
          <p:cNvPr id="40" name="Text Box 3"/>
          <p:cNvSpPr txBox="1">
            <a:spLocks noChangeArrowheads="1"/>
          </p:cNvSpPr>
          <p:nvPr/>
        </p:nvSpPr>
        <p:spPr bwMode="auto">
          <a:xfrm>
            <a:off x="2627784" y="116632"/>
            <a:ext cx="3600400" cy="523220"/>
          </a:xfrm>
          <a:prstGeom prst="rect">
            <a:avLst/>
          </a:prstGeom>
          <a:noFill/>
          <a:ln w="9525">
            <a:noFill/>
            <a:miter lim="800000"/>
          </a:ln>
        </p:spPr>
        <p:txBody>
          <a:bodyPr wrap="square">
            <a:spAutoFit/>
          </a:bodyPr>
          <a:lstStyle/>
          <a:p>
            <a:pPr eaLnBrk="1" hangingPunct="1">
              <a:spcBef>
                <a:spcPct val="0"/>
              </a:spcBef>
              <a:buClrTx/>
              <a:buFont typeface="Wingdings" panose="05000000000000000000" pitchFamily="2" charset="2"/>
              <a:buChar char="n"/>
            </a:pPr>
            <a:r>
              <a:rPr kumimoji="1" lang="zh-CN" altLang="en-US" sz="2800" dirty="0" smtClean="0">
                <a:solidFill>
                  <a:srgbClr val="7030A0"/>
                </a:solidFill>
                <a:latin typeface="Times New Roman" panose="02020603050405020304" pitchFamily="18" charset="0"/>
              </a:rPr>
              <a:t>  银行家</a:t>
            </a:r>
            <a:r>
              <a:rPr kumimoji="1" lang="zh-CN" altLang="en-US" sz="2800" dirty="0">
                <a:solidFill>
                  <a:srgbClr val="7030A0"/>
                </a:solidFill>
                <a:latin typeface="Times New Roman" panose="02020603050405020304" pitchFamily="18" charset="0"/>
              </a:rPr>
              <a:t>算法举例</a:t>
            </a:r>
            <a:endParaRPr kumimoji="1" lang="zh-CN" altLang="en-US" sz="2800" dirty="0">
              <a:solidFill>
                <a:srgbClr val="7030A0"/>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13383">
                                            <p:txEl>
                                              <p:pRg st="0" end="0"/>
                                            </p:txEl>
                                          </p:spTgt>
                                        </p:tgtEl>
                                        <p:attrNameLst>
                                          <p:attrName>style.visibility</p:attrName>
                                        </p:attrNameLst>
                                      </p:cBhvr>
                                      <p:to>
                                        <p:strVal val="visible"/>
                                      </p:to>
                                    </p:set>
                                    <p:animEffect transition="in" filter="slide(fromBottom)">
                                      <p:cBhvr>
                                        <p:cTn id="7" dur="500"/>
                                        <p:tgtEl>
                                          <p:spTgt spid="3133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13383">
                                            <p:txEl>
                                              <p:pRg st="1" end="1"/>
                                            </p:txEl>
                                          </p:spTgt>
                                        </p:tgtEl>
                                        <p:attrNameLst>
                                          <p:attrName>style.visibility</p:attrName>
                                        </p:attrNameLst>
                                      </p:cBhvr>
                                      <p:to>
                                        <p:strVal val="visible"/>
                                      </p:to>
                                    </p:set>
                                    <p:animEffect transition="in" filter="slide(fromBottom)">
                                      <p:cBhvr>
                                        <p:cTn id="12" dur="500"/>
                                        <p:tgtEl>
                                          <p:spTgt spid="3133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13383">
                                            <p:txEl>
                                              <p:pRg st="2" end="2"/>
                                            </p:txEl>
                                          </p:spTgt>
                                        </p:tgtEl>
                                        <p:attrNameLst>
                                          <p:attrName>style.visibility</p:attrName>
                                        </p:attrNameLst>
                                      </p:cBhvr>
                                      <p:to>
                                        <p:strVal val="visible"/>
                                      </p:to>
                                    </p:set>
                                    <p:animEffect transition="in" filter="slide(fromBottom)">
                                      <p:cBhvr>
                                        <p:cTn id="17" dur="500"/>
                                        <p:tgtEl>
                                          <p:spTgt spid="3133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83" grpId="0" build="allAtOnce"/>
    </p:bld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683344" y="425325"/>
            <a:ext cx="6985000" cy="2787650"/>
            <a:chOff x="612" y="1493"/>
            <a:chExt cx="4400" cy="1756"/>
          </a:xfrm>
        </p:grpSpPr>
        <p:grpSp>
          <p:nvGrpSpPr>
            <p:cNvPr id="3" name="Group 3"/>
            <p:cNvGrpSpPr/>
            <p:nvPr/>
          </p:nvGrpSpPr>
          <p:grpSpPr bwMode="auto">
            <a:xfrm>
              <a:off x="696" y="1493"/>
              <a:ext cx="4316" cy="1756"/>
              <a:chOff x="696" y="1493"/>
              <a:chExt cx="4316" cy="1756"/>
            </a:xfrm>
          </p:grpSpPr>
          <p:sp>
            <p:nvSpPr>
              <p:cNvPr id="53265" name="Rectangle 4"/>
              <p:cNvSpPr>
                <a:spLocks noChangeArrowheads="1"/>
              </p:cNvSpPr>
              <p:nvPr/>
            </p:nvSpPr>
            <p:spPr bwMode="auto">
              <a:xfrm>
                <a:off x="3777" y="2010"/>
                <a:ext cx="1235" cy="1239"/>
              </a:xfrm>
              <a:prstGeom prst="rect">
                <a:avLst/>
              </a:prstGeom>
              <a:noFill/>
              <a:ln w="19050" algn="ctr">
                <a:noFill/>
                <a:miter lim="800000"/>
              </a:ln>
            </p:spPr>
            <p:txBody>
              <a:bodyPr/>
              <a:lstStyle/>
              <a:p>
                <a:pPr algn="ctr">
                  <a:buClrTx/>
                </a:pPr>
                <a:endParaRPr lang="zh-CN" altLang="en-US" sz="2200" b="0">
                  <a:solidFill>
                    <a:schemeClr val="tx1"/>
                  </a:solidFill>
                  <a:latin typeface="Arial" panose="020B0604020202020204" pitchFamily="34" charset="0"/>
                </a:endParaRPr>
              </a:p>
            </p:txBody>
          </p:sp>
          <p:sp>
            <p:nvSpPr>
              <p:cNvPr id="53266" name="Rectangle 5"/>
              <p:cNvSpPr>
                <a:spLocks noChangeArrowheads="1"/>
              </p:cNvSpPr>
              <p:nvPr/>
            </p:nvSpPr>
            <p:spPr bwMode="auto">
              <a:xfrm>
                <a:off x="3051" y="2010"/>
                <a:ext cx="726" cy="1239"/>
              </a:xfrm>
              <a:prstGeom prst="rect">
                <a:avLst/>
              </a:prstGeom>
              <a:noFill/>
              <a:ln w="19050" algn="ctr">
                <a:noFill/>
                <a:miter lim="800000"/>
              </a:ln>
            </p:spPr>
            <p:txBody>
              <a:bodyPr/>
              <a:lstStyle/>
              <a:p>
                <a:pPr algn="ctr">
                  <a:buClrTx/>
                </a:pPr>
                <a:endParaRPr lang="zh-CN" altLang="en-US" sz="2200" b="0">
                  <a:solidFill>
                    <a:schemeClr val="tx1"/>
                  </a:solidFill>
                  <a:latin typeface="Arial" panose="020B0604020202020204" pitchFamily="34" charset="0"/>
                </a:endParaRPr>
              </a:p>
            </p:txBody>
          </p:sp>
          <p:sp>
            <p:nvSpPr>
              <p:cNvPr id="53267" name="Rectangle 6"/>
              <p:cNvSpPr>
                <a:spLocks noChangeArrowheads="1"/>
              </p:cNvSpPr>
              <p:nvPr/>
            </p:nvSpPr>
            <p:spPr bwMode="auto">
              <a:xfrm>
                <a:off x="2199" y="2010"/>
                <a:ext cx="852" cy="1239"/>
              </a:xfrm>
              <a:prstGeom prst="rect">
                <a:avLst/>
              </a:prstGeom>
              <a:noFill/>
              <a:ln w="19050" algn="ctr">
                <a:noFill/>
                <a:miter lim="800000"/>
              </a:ln>
            </p:spPr>
            <p:txBody>
              <a:bodyPr/>
              <a:lstStyle/>
              <a:p>
                <a:pPr algn="ctr">
                  <a:buClrTx/>
                </a:pPr>
                <a:endParaRPr lang="en-US" altLang="zh-CN" sz="2200" b="0">
                  <a:solidFill>
                    <a:schemeClr val="tx1"/>
                  </a:solidFill>
                  <a:latin typeface="Arial" panose="020B0604020202020204" pitchFamily="34" charset="0"/>
                </a:endParaRPr>
              </a:p>
            </p:txBody>
          </p:sp>
          <p:sp>
            <p:nvSpPr>
              <p:cNvPr id="53268" name="Rectangle 7"/>
              <p:cNvSpPr>
                <a:spLocks noChangeArrowheads="1"/>
              </p:cNvSpPr>
              <p:nvPr/>
            </p:nvSpPr>
            <p:spPr bwMode="auto">
              <a:xfrm>
                <a:off x="1338" y="2010"/>
                <a:ext cx="861" cy="1239"/>
              </a:xfrm>
              <a:prstGeom prst="rect">
                <a:avLst/>
              </a:prstGeom>
              <a:noFill/>
              <a:ln w="19050" algn="ctr">
                <a:noFill/>
                <a:miter lim="800000"/>
              </a:ln>
            </p:spPr>
            <p:txBody>
              <a:bodyPr/>
              <a:lstStyle/>
              <a:p>
                <a:pPr algn="ctr">
                  <a:buClrTx/>
                </a:pPr>
                <a:endParaRPr lang="en-US" altLang="zh-CN" sz="2200" b="0">
                  <a:solidFill>
                    <a:schemeClr val="tx1"/>
                  </a:solidFill>
                  <a:latin typeface="Arial" panose="020B0604020202020204" pitchFamily="34" charset="0"/>
                </a:endParaRPr>
              </a:p>
            </p:txBody>
          </p:sp>
          <p:sp>
            <p:nvSpPr>
              <p:cNvPr id="53269" name="Rectangle 8"/>
              <p:cNvSpPr>
                <a:spLocks noChangeArrowheads="1"/>
              </p:cNvSpPr>
              <p:nvPr/>
            </p:nvSpPr>
            <p:spPr bwMode="auto">
              <a:xfrm>
                <a:off x="696" y="2010"/>
                <a:ext cx="642" cy="1239"/>
              </a:xfrm>
              <a:prstGeom prst="rect">
                <a:avLst/>
              </a:prstGeom>
              <a:noFill/>
              <a:ln w="19050" algn="ctr">
                <a:noFill/>
                <a:miter lim="800000"/>
              </a:ln>
            </p:spPr>
            <p:txBody>
              <a:bodyPr/>
              <a:lstStyle/>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GB" altLang="zh-CN" sz="2200" b="0" baseline="-25000">
                  <a:solidFill>
                    <a:schemeClr val="tx1"/>
                  </a:solidFill>
                  <a:latin typeface="Arial" panose="020B0604020202020204" pitchFamily="34" charset="0"/>
                </a:endParaRPr>
              </a:p>
              <a:p>
                <a:pPr algn="ctr">
                  <a:buClrTx/>
                </a:pPr>
                <a:endParaRPr lang="en-US" altLang="zh-CN" sz="2200" b="0" baseline="-25000">
                  <a:solidFill>
                    <a:schemeClr val="tx1"/>
                  </a:solidFill>
                  <a:latin typeface="Arial" panose="020B0604020202020204" pitchFamily="34" charset="0"/>
                </a:endParaRPr>
              </a:p>
            </p:txBody>
          </p:sp>
          <p:sp>
            <p:nvSpPr>
              <p:cNvPr id="53270" name="Rectangle 9"/>
              <p:cNvSpPr>
                <a:spLocks noChangeArrowheads="1"/>
              </p:cNvSpPr>
              <p:nvPr/>
            </p:nvSpPr>
            <p:spPr bwMode="auto">
              <a:xfrm>
                <a:off x="3777" y="1742"/>
                <a:ext cx="1235"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zh-CN" altLang="en-US" sz="2200" b="0">
                  <a:solidFill>
                    <a:schemeClr val="tx1"/>
                  </a:solidFill>
                  <a:latin typeface="Arial" panose="020B0604020202020204" pitchFamily="34" charset="0"/>
                </a:endParaRPr>
              </a:p>
            </p:txBody>
          </p:sp>
          <p:sp>
            <p:nvSpPr>
              <p:cNvPr id="53271" name="Rectangle 10"/>
              <p:cNvSpPr>
                <a:spLocks noChangeArrowheads="1"/>
              </p:cNvSpPr>
              <p:nvPr/>
            </p:nvSpPr>
            <p:spPr bwMode="auto">
              <a:xfrm>
                <a:off x="3051" y="1742"/>
                <a:ext cx="726"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zh-CN" altLang="en-US" sz="2200" b="0">
                  <a:solidFill>
                    <a:schemeClr val="tx1"/>
                  </a:solidFill>
                  <a:latin typeface="Arial" panose="020B0604020202020204" pitchFamily="34" charset="0"/>
                </a:endParaRPr>
              </a:p>
            </p:txBody>
          </p:sp>
          <p:sp>
            <p:nvSpPr>
              <p:cNvPr id="53272" name="Rectangle 11"/>
              <p:cNvSpPr>
                <a:spLocks noChangeArrowheads="1"/>
              </p:cNvSpPr>
              <p:nvPr/>
            </p:nvSpPr>
            <p:spPr bwMode="auto">
              <a:xfrm>
                <a:off x="2199" y="1742"/>
                <a:ext cx="852"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en-US" altLang="zh-CN" sz="2200" b="0">
                  <a:solidFill>
                    <a:schemeClr val="tx1"/>
                  </a:solidFill>
                  <a:latin typeface="Arial" panose="020B0604020202020204" pitchFamily="34" charset="0"/>
                </a:endParaRPr>
              </a:p>
            </p:txBody>
          </p:sp>
          <p:sp>
            <p:nvSpPr>
              <p:cNvPr id="53273" name="Rectangle 12"/>
              <p:cNvSpPr>
                <a:spLocks noChangeArrowheads="1"/>
              </p:cNvSpPr>
              <p:nvPr/>
            </p:nvSpPr>
            <p:spPr bwMode="auto">
              <a:xfrm>
                <a:off x="1338" y="1742"/>
                <a:ext cx="861" cy="268"/>
              </a:xfrm>
              <a:prstGeom prst="rect">
                <a:avLst/>
              </a:prstGeom>
              <a:noFill/>
              <a:ln w="19050" algn="ctr">
                <a:noFill/>
                <a:miter lim="800000"/>
              </a:ln>
            </p:spPr>
            <p:txBody>
              <a:bodyPr/>
              <a:lstStyle/>
              <a:p>
                <a:pPr algn="ctr">
                  <a:buClrTx/>
                </a:pPr>
                <a:r>
                  <a:rPr lang="en-GB" altLang="zh-CN" sz="2200" b="0">
                    <a:solidFill>
                      <a:schemeClr val="tx1"/>
                    </a:solidFill>
                    <a:latin typeface="Arial" panose="020B0604020202020204" pitchFamily="34" charset="0"/>
                  </a:rPr>
                  <a:t>A  B  C</a:t>
                </a:r>
                <a:endParaRPr lang="en-US" altLang="zh-CN" sz="2200" b="0">
                  <a:solidFill>
                    <a:schemeClr val="tx1"/>
                  </a:solidFill>
                  <a:latin typeface="Arial" panose="020B0604020202020204" pitchFamily="34" charset="0"/>
                </a:endParaRPr>
              </a:p>
            </p:txBody>
          </p:sp>
          <p:sp>
            <p:nvSpPr>
              <p:cNvPr id="53274" name="Rectangle 13"/>
              <p:cNvSpPr>
                <a:spLocks noChangeArrowheads="1"/>
              </p:cNvSpPr>
              <p:nvPr/>
            </p:nvSpPr>
            <p:spPr bwMode="auto">
              <a:xfrm>
                <a:off x="3777" y="1493"/>
                <a:ext cx="1235"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Available</a:t>
                </a:r>
                <a:endParaRPr lang="en-US" altLang="zh-CN" sz="2000" b="0">
                  <a:solidFill>
                    <a:schemeClr val="tx1"/>
                  </a:solidFill>
                  <a:latin typeface="Arial" panose="020B0604020202020204" pitchFamily="34" charset="0"/>
                </a:endParaRPr>
              </a:p>
            </p:txBody>
          </p:sp>
          <p:sp>
            <p:nvSpPr>
              <p:cNvPr id="53275" name="Rectangle 14"/>
              <p:cNvSpPr>
                <a:spLocks noChangeArrowheads="1"/>
              </p:cNvSpPr>
              <p:nvPr/>
            </p:nvSpPr>
            <p:spPr bwMode="auto">
              <a:xfrm>
                <a:off x="3051" y="1493"/>
                <a:ext cx="726"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Need</a:t>
                </a:r>
                <a:endParaRPr lang="en-US" altLang="zh-CN" sz="2000" b="0">
                  <a:solidFill>
                    <a:schemeClr val="tx1"/>
                  </a:solidFill>
                  <a:latin typeface="Arial" panose="020B0604020202020204" pitchFamily="34" charset="0"/>
                </a:endParaRPr>
              </a:p>
            </p:txBody>
          </p:sp>
          <p:sp>
            <p:nvSpPr>
              <p:cNvPr id="53276" name="Rectangle 15"/>
              <p:cNvSpPr>
                <a:spLocks noChangeArrowheads="1"/>
              </p:cNvSpPr>
              <p:nvPr/>
            </p:nvSpPr>
            <p:spPr bwMode="auto">
              <a:xfrm>
                <a:off x="2199" y="1493"/>
                <a:ext cx="852"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Allocation</a:t>
                </a:r>
                <a:endParaRPr lang="en-US" altLang="zh-CN" sz="2000" b="0">
                  <a:solidFill>
                    <a:schemeClr val="tx1"/>
                  </a:solidFill>
                  <a:latin typeface="Arial" panose="020B0604020202020204" pitchFamily="34" charset="0"/>
                </a:endParaRPr>
              </a:p>
            </p:txBody>
          </p:sp>
          <p:sp>
            <p:nvSpPr>
              <p:cNvPr id="53277" name="Rectangle 16"/>
              <p:cNvSpPr>
                <a:spLocks noChangeArrowheads="1"/>
              </p:cNvSpPr>
              <p:nvPr/>
            </p:nvSpPr>
            <p:spPr bwMode="auto">
              <a:xfrm>
                <a:off x="1338" y="1493"/>
                <a:ext cx="861" cy="249"/>
              </a:xfrm>
              <a:prstGeom prst="rect">
                <a:avLst/>
              </a:prstGeom>
              <a:noFill/>
              <a:ln w="19050" algn="ctr">
                <a:noFill/>
                <a:miter lim="800000"/>
              </a:ln>
            </p:spPr>
            <p:txBody>
              <a:bodyPr/>
              <a:lstStyle/>
              <a:p>
                <a:pPr algn="ctr">
                  <a:buClrTx/>
                </a:pPr>
                <a:r>
                  <a:rPr lang="en-GB" altLang="zh-CN" sz="2000" b="0">
                    <a:solidFill>
                      <a:schemeClr val="tx1"/>
                    </a:solidFill>
                    <a:latin typeface="Arial" panose="020B0604020202020204" pitchFamily="34" charset="0"/>
                  </a:rPr>
                  <a:t>Max</a:t>
                </a:r>
                <a:endParaRPr lang="en-US" altLang="zh-CN" sz="2000" b="0">
                  <a:solidFill>
                    <a:schemeClr val="tx1"/>
                  </a:solidFill>
                  <a:latin typeface="Arial" panose="020B0604020202020204" pitchFamily="34" charset="0"/>
                </a:endParaRPr>
              </a:p>
            </p:txBody>
          </p:sp>
          <p:sp>
            <p:nvSpPr>
              <p:cNvPr id="53278" name="Rectangle 17"/>
              <p:cNvSpPr>
                <a:spLocks noChangeArrowheads="1"/>
              </p:cNvSpPr>
              <p:nvPr/>
            </p:nvSpPr>
            <p:spPr bwMode="auto">
              <a:xfrm>
                <a:off x="696" y="1493"/>
                <a:ext cx="642" cy="517"/>
              </a:xfrm>
              <a:prstGeom prst="rect">
                <a:avLst/>
              </a:prstGeom>
              <a:noFill/>
              <a:ln w="19050" algn="ctr">
                <a:noFill/>
                <a:miter lim="800000"/>
              </a:ln>
            </p:spPr>
            <p:txBody>
              <a:bodyPr/>
              <a:lstStyle/>
              <a:p>
                <a:pPr algn="ctr">
                  <a:buClrTx/>
                </a:pPr>
                <a:r>
                  <a:rPr lang="zh-CN" altLang="en-GB" sz="2800" b="0">
                    <a:solidFill>
                      <a:schemeClr val="tx1"/>
                    </a:solidFill>
                    <a:latin typeface="Arial" panose="020B0604020202020204" pitchFamily="34" charset="0"/>
                  </a:rPr>
                  <a:t> </a:t>
                </a:r>
                <a:endParaRPr lang="zh-CN" altLang="en-US" sz="2800" b="0">
                  <a:solidFill>
                    <a:schemeClr val="tx1"/>
                  </a:solidFill>
                  <a:latin typeface="Arial" panose="020B0604020202020204" pitchFamily="34" charset="0"/>
                </a:endParaRPr>
              </a:p>
            </p:txBody>
          </p:sp>
          <p:sp>
            <p:nvSpPr>
              <p:cNvPr id="53279" name="Line 18"/>
              <p:cNvSpPr>
                <a:spLocks noChangeShapeType="1"/>
              </p:cNvSpPr>
              <p:nvPr/>
            </p:nvSpPr>
            <p:spPr bwMode="auto">
              <a:xfrm>
                <a:off x="696" y="1493"/>
                <a:ext cx="4316" cy="0"/>
              </a:xfrm>
              <a:prstGeom prst="line">
                <a:avLst/>
              </a:prstGeom>
              <a:noFill/>
              <a:ln w="12700" cap="sq">
                <a:solidFill>
                  <a:schemeClr val="tx1"/>
                </a:solidFill>
                <a:round/>
              </a:ln>
            </p:spPr>
            <p:txBody>
              <a:bodyPr wrap="none" anchor="ctr"/>
              <a:lstStyle/>
              <a:p>
                <a:endParaRPr lang="zh-CN" altLang="en-US"/>
              </a:p>
            </p:txBody>
          </p:sp>
          <p:sp>
            <p:nvSpPr>
              <p:cNvPr id="53280" name="Line 19"/>
              <p:cNvSpPr>
                <a:spLocks noChangeShapeType="1"/>
              </p:cNvSpPr>
              <p:nvPr/>
            </p:nvSpPr>
            <p:spPr bwMode="auto">
              <a:xfrm>
                <a:off x="696" y="3249"/>
                <a:ext cx="4316" cy="0"/>
              </a:xfrm>
              <a:prstGeom prst="line">
                <a:avLst/>
              </a:prstGeom>
              <a:noFill/>
              <a:ln w="12700" cap="sq">
                <a:solidFill>
                  <a:schemeClr val="tx1"/>
                </a:solidFill>
                <a:round/>
              </a:ln>
            </p:spPr>
            <p:txBody>
              <a:bodyPr wrap="none" anchor="ctr"/>
              <a:lstStyle/>
              <a:p>
                <a:endParaRPr lang="zh-CN" altLang="en-US"/>
              </a:p>
            </p:txBody>
          </p:sp>
          <p:sp>
            <p:nvSpPr>
              <p:cNvPr id="53281" name="Line 20"/>
              <p:cNvSpPr>
                <a:spLocks noChangeShapeType="1"/>
              </p:cNvSpPr>
              <p:nvPr/>
            </p:nvSpPr>
            <p:spPr bwMode="auto">
              <a:xfrm>
                <a:off x="696" y="1493"/>
                <a:ext cx="0" cy="1756"/>
              </a:xfrm>
              <a:prstGeom prst="line">
                <a:avLst/>
              </a:prstGeom>
              <a:noFill/>
              <a:ln w="12700" cap="sq">
                <a:solidFill>
                  <a:schemeClr val="tx1"/>
                </a:solidFill>
                <a:round/>
              </a:ln>
            </p:spPr>
            <p:txBody>
              <a:bodyPr wrap="none" anchor="ctr"/>
              <a:lstStyle/>
              <a:p>
                <a:endParaRPr lang="zh-CN" altLang="en-US"/>
              </a:p>
            </p:txBody>
          </p:sp>
          <p:sp>
            <p:nvSpPr>
              <p:cNvPr id="53282" name="Line 21"/>
              <p:cNvSpPr>
                <a:spLocks noChangeShapeType="1"/>
              </p:cNvSpPr>
              <p:nvPr/>
            </p:nvSpPr>
            <p:spPr bwMode="auto">
              <a:xfrm>
                <a:off x="2199" y="1493"/>
                <a:ext cx="0" cy="1756"/>
              </a:xfrm>
              <a:prstGeom prst="line">
                <a:avLst/>
              </a:prstGeom>
              <a:noFill/>
              <a:ln w="12700">
                <a:solidFill>
                  <a:schemeClr val="tx1"/>
                </a:solidFill>
                <a:round/>
              </a:ln>
            </p:spPr>
            <p:txBody>
              <a:bodyPr wrap="none" anchor="ctr"/>
              <a:lstStyle/>
              <a:p>
                <a:endParaRPr lang="zh-CN" altLang="en-US"/>
              </a:p>
            </p:txBody>
          </p:sp>
          <p:sp>
            <p:nvSpPr>
              <p:cNvPr id="53283" name="Line 22"/>
              <p:cNvSpPr>
                <a:spLocks noChangeShapeType="1"/>
              </p:cNvSpPr>
              <p:nvPr/>
            </p:nvSpPr>
            <p:spPr bwMode="auto">
              <a:xfrm>
                <a:off x="3051" y="1493"/>
                <a:ext cx="0" cy="1756"/>
              </a:xfrm>
              <a:prstGeom prst="line">
                <a:avLst/>
              </a:prstGeom>
              <a:noFill/>
              <a:ln w="12700">
                <a:solidFill>
                  <a:schemeClr val="tx1"/>
                </a:solidFill>
                <a:round/>
              </a:ln>
            </p:spPr>
            <p:txBody>
              <a:bodyPr wrap="none" anchor="ctr"/>
              <a:lstStyle/>
              <a:p>
                <a:endParaRPr lang="zh-CN" altLang="en-US"/>
              </a:p>
            </p:txBody>
          </p:sp>
          <p:sp>
            <p:nvSpPr>
              <p:cNvPr id="53284" name="Line 23"/>
              <p:cNvSpPr>
                <a:spLocks noChangeShapeType="1"/>
              </p:cNvSpPr>
              <p:nvPr/>
            </p:nvSpPr>
            <p:spPr bwMode="auto">
              <a:xfrm>
                <a:off x="3777" y="1493"/>
                <a:ext cx="0" cy="1756"/>
              </a:xfrm>
              <a:prstGeom prst="line">
                <a:avLst/>
              </a:prstGeom>
              <a:noFill/>
              <a:ln w="12700">
                <a:solidFill>
                  <a:schemeClr val="tx1"/>
                </a:solidFill>
                <a:round/>
              </a:ln>
            </p:spPr>
            <p:txBody>
              <a:bodyPr wrap="none" anchor="ctr"/>
              <a:lstStyle/>
              <a:p>
                <a:endParaRPr lang="zh-CN" altLang="en-US"/>
              </a:p>
            </p:txBody>
          </p:sp>
          <p:sp>
            <p:nvSpPr>
              <p:cNvPr id="53285" name="Line 24"/>
              <p:cNvSpPr>
                <a:spLocks noChangeShapeType="1"/>
              </p:cNvSpPr>
              <p:nvPr/>
            </p:nvSpPr>
            <p:spPr bwMode="auto">
              <a:xfrm>
                <a:off x="5012" y="1493"/>
                <a:ext cx="0" cy="1756"/>
              </a:xfrm>
              <a:prstGeom prst="line">
                <a:avLst/>
              </a:prstGeom>
              <a:noFill/>
              <a:ln w="12700" cap="sq">
                <a:solidFill>
                  <a:schemeClr val="tx1"/>
                </a:solidFill>
                <a:round/>
              </a:ln>
            </p:spPr>
            <p:txBody>
              <a:bodyPr wrap="none" anchor="ctr"/>
              <a:lstStyle/>
              <a:p>
                <a:endParaRPr lang="zh-CN" altLang="en-US"/>
              </a:p>
            </p:txBody>
          </p:sp>
          <p:sp>
            <p:nvSpPr>
              <p:cNvPr id="53286" name="Line 25"/>
              <p:cNvSpPr>
                <a:spLocks noChangeShapeType="1"/>
              </p:cNvSpPr>
              <p:nvPr/>
            </p:nvSpPr>
            <p:spPr bwMode="auto">
              <a:xfrm>
                <a:off x="1338" y="1742"/>
                <a:ext cx="3674" cy="0"/>
              </a:xfrm>
              <a:prstGeom prst="line">
                <a:avLst/>
              </a:prstGeom>
              <a:noFill/>
              <a:ln w="12700">
                <a:solidFill>
                  <a:schemeClr val="tx1"/>
                </a:solidFill>
                <a:round/>
              </a:ln>
            </p:spPr>
            <p:txBody>
              <a:bodyPr wrap="none" anchor="ctr"/>
              <a:lstStyle/>
              <a:p>
                <a:endParaRPr lang="zh-CN" altLang="en-US"/>
              </a:p>
            </p:txBody>
          </p:sp>
          <p:sp>
            <p:nvSpPr>
              <p:cNvPr id="53287" name="Line 26"/>
              <p:cNvSpPr>
                <a:spLocks noChangeShapeType="1"/>
              </p:cNvSpPr>
              <p:nvPr/>
            </p:nvSpPr>
            <p:spPr bwMode="auto">
              <a:xfrm>
                <a:off x="696" y="1493"/>
                <a:ext cx="642" cy="517"/>
              </a:xfrm>
              <a:prstGeom prst="line">
                <a:avLst/>
              </a:prstGeom>
              <a:noFill/>
              <a:ln w="12700" cap="rnd">
                <a:solidFill>
                  <a:schemeClr val="tx1"/>
                </a:solidFill>
                <a:round/>
              </a:ln>
            </p:spPr>
            <p:txBody>
              <a:bodyPr wrap="none" anchor="ctr"/>
              <a:lstStyle/>
              <a:p>
                <a:endParaRPr lang="zh-CN" altLang="en-US"/>
              </a:p>
            </p:txBody>
          </p:sp>
          <p:sp>
            <p:nvSpPr>
              <p:cNvPr id="53288" name="Line 27"/>
              <p:cNvSpPr>
                <a:spLocks noChangeShapeType="1"/>
              </p:cNvSpPr>
              <p:nvPr/>
            </p:nvSpPr>
            <p:spPr bwMode="auto">
              <a:xfrm>
                <a:off x="1338" y="2010"/>
                <a:ext cx="0" cy="1239"/>
              </a:xfrm>
              <a:prstGeom prst="line">
                <a:avLst/>
              </a:prstGeom>
              <a:noFill/>
              <a:ln w="12700">
                <a:solidFill>
                  <a:schemeClr val="tx1"/>
                </a:solidFill>
                <a:round/>
              </a:ln>
            </p:spPr>
            <p:txBody>
              <a:bodyPr wrap="none" anchor="ctr"/>
              <a:lstStyle/>
              <a:p>
                <a:endParaRPr lang="zh-CN" altLang="en-US"/>
              </a:p>
            </p:txBody>
          </p:sp>
          <p:sp>
            <p:nvSpPr>
              <p:cNvPr id="53289" name="Line 28"/>
              <p:cNvSpPr>
                <a:spLocks noChangeShapeType="1"/>
              </p:cNvSpPr>
              <p:nvPr/>
            </p:nvSpPr>
            <p:spPr bwMode="auto">
              <a:xfrm>
                <a:off x="1338" y="1493"/>
                <a:ext cx="0" cy="517"/>
              </a:xfrm>
              <a:prstGeom prst="line">
                <a:avLst/>
              </a:prstGeom>
              <a:noFill/>
              <a:ln w="12700" cap="sq">
                <a:solidFill>
                  <a:schemeClr val="tx1"/>
                </a:solidFill>
                <a:round/>
              </a:ln>
            </p:spPr>
            <p:txBody>
              <a:bodyPr wrap="none" anchor="ctr"/>
              <a:lstStyle/>
              <a:p>
                <a:endParaRPr lang="zh-CN" altLang="en-US"/>
              </a:p>
            </p:txBody>
          </p:sp>
          <p:sp>
            <p:nvSpPr>
              <p:cNvPr id="53290" name="Line 29"/>
              <p:cNvSpPr>
                <a:spLocks noChangeShapeType="1"/>
              </p:cNvSpPr>
              <p:nvPr/>
            </p:nvSpPr>
            <p:spPr bwMode="auto">
              <a:xfrm>
                <a:off x="1338" y="2010"/>
                <a:ext cx="3674" cy="0"/>
              </a:xfrm>
              <a:prstGeom prst="line">
                <a:avLst/>
              </a:prstGeom>
              <a:noFill/>
              <a:ln w="12700">
                <a:solidFill>
                  <a:schemeClr val="tx1"/>
                </a:solidFill>
                <a:round/>
              </a:ln>
            </p:spPr>
            <p:txBody>
              <a:bodyPr wrap="none" anchor="ctr"/>
              <a:lstStyle/>
              <a:p>
                <a:endParaRPr lang="zh-CN" altLang="en-US"/>
              </a:p>
            </p:txBody>
          </p:sp>
          <p:sp>
            <p:nvSpPr>
              <p:cNvPr id="53291" name="Line 30"/>
              <p:cNvSpPr>
                <a:spLocks noChangeShapeType="1"/>
              </p:cNvSpPr>
              <p:nvPr/>
            </p:nvSpPr>
            <p:spPr bwMode="auto">
              <a:xfrm>
                <a:off x="696" y="2010"/>
                <a:ext cx="642" cy="0"/>
              </a:xfrm>
              <a:prstGeom prst="line">
                <a:avLst/>
              </a:prstGeom>
              <a:noFill/>
              <a:ln w="12700" cap="sq">
                <a:solidFill>
                  <a:schemeClr val="tx1"/>
                </a:solidFill>
                <a:round/>
              </a:ln>
            </p:spPr>
            <p:txBody>
              <a:bodyPr wrap="none" anchor="ctr"/>
              <a:lstStyle/>
              <a:p>
                <a:endParaRPr lang="zh-CN" altLang="en-US"/>
              </a:p>
            </p:txBody>
          </p:sp>
        </p:grpSp>
        <p:sp>
          <p:nvSpPr>
            <p:cNvPr id="53257" name="Text Box 31"/>
            <p:cNvSpPr txBox="1">
              <a:spLocks noChangeArrowheads="1"/>
            </p:cNvSpPr>
            <p:nvPr/>
          </p:nvSpPr>
          <p:spPr bwMode="auto">
            <a:xfrm>
              <a:off x="612" y="1770"/>
              <a:ext cx="589" cy="252"/>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2000">
                  <a:solidFill>
                    <a:schemeClr val="tx1"/>
                  </a:solidFill>
                  <a:latin typeface="Arial" panose="020B0604020202020204" pitchFamily="34" charset="0"/>
                </a:rPr>
                <a:t>进程</a:t>
              </a:r>
              <a:endParaRPr lang="zh-CN" altLang="en-US" sz="2000">
                <a:solidFill>
                  <a:schemeClr val="tx1"/>
                </a:solidFill>
                <a:latin typeface="Arial" panose="020B0604020202020204" pitchFamily="34" charset="0"/>
              </a:endParaRPr>
            </a:p>
          </p:txBody>
        </p:sp>
        <p:sp>
          <p:nvSpPr>
            <p:cNvPr id="53258" name="Text Box 32"/>
            <p:cNvSpPr txBox="1">
              <a:spLocks noChangeArrowheads="1"/>
            </p:cNvSpPr>
            <p:nvPr/>
          </p:nvSpPr>
          <p:spPr bwMode="auto">
            <a:xfrm>
              <a:off x="840" y="1525"/>
              <a:ext cx="589" cy="233"/>
            </a:xfrm>
            <a:prstGeom prst="rect">
              <a:avLst/>
            </a:prstGeom>
            <a:noFill/>
            <a:ln w="19050" algn="ctr">
              <a:noFill/>
              <a:miter lim="800000"/>
            </a:ln>
          </p:spPr>
          <p:txBody>
            <a:bodyPr>
              <a:spAutoFit/>
            </a:bodyPr>
            <a:lstStyle/>
            <a:p>
              <a:pPr algn="ctr" eaLnBrk="1" hangingPunct="1">
                <a:spcBef>
                  <a:spcPct val="50000"/>
                </a:spcBef>
                <a:buClr>
                  <a:schemeClr val="tx1"/>
                </a:buClr>
              </a:pPr>
              <a:r>
                <a:rPr lang="zh-CN" altLang="en-GB" sz="1800" dirty="0">
                  <a:solidFill>
                    <a:schemeClr val="tx1"/>
                  </a:solidFill>
                  <a:latin typeface="Arial" panose="020B0604020202020204" pitchFamily="34" charset="0"/>
                </a:rPr>
                <a:t>资源</a:t>
              </a:r>
              <a:endParaRPr lang="zh-CN" altLang="en-US" sz="1800" dirty="0">
                <a:solidFill>
                  <a:schemeClr val="tx1"/>
                </a:solidFill>
                <a:latin typeface="Arial" panose="020B0604020202020204" pitchFamily="34" charset="0"/>
              </a:endParaRPr>
            </a:p>
          </p:txBody>
        </p:sp>
        <p:sp>
          <p:nvSpPr>
            <p:cNvPr id="53260" name="Text Box 34"/>
            <p:cNvSpPr txBox="1">
              <a:spLocks noChangeArrowheads="1"/>
            </p:cNvSpPr>
            <p:nvPr/>
          </p:nvSpPr>
          <p:spPr bwMode="auto">
            <a:xfrm>
              <a:off x="2274" y="1992"/>
              <a:ext cx="680" cy="1252"/>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400" b="0">
                  <a:solidFill>
                    <a:schemeClr val="tx1"/>
                  </a:solidFill>
                  <a:latin typeface="Arial" panose="020B0604020202020204" pitchFamily="34" charset="0"/>
                </a:rPr>
                <a:t>0  1  0</a:t>
              </a:r>
              <a:endParaRPr lang="en-GB" altLang="zh-CN"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3  0  2</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3  0  2</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2  1  1</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0  0  2</a:t>
              </a:r>
              <a:endParaRPr lang="zh-CN" altLang="en-US" sz="2400" b="0">
                <a:solidFill>
                  <a:schemeClr val="tx1"/>
                </a:solidFill>
                <a:latin typeface="Arial" panose="020B0604020202020204" pitchFamily="34" charset="0"/>
              </a:endParaRPr>
            </a:p>
          </p:txBody>
        </p:sp>
        <p:sp>
          <p:nvSpPr>
            <p:cNvPr id="53261" name="Text Box 35"/>
            <p:cNvSpPr txBox="1">
              <a:spLocks noChangeArrowheads="1"/>
            </p:cNvSpPr>
            <p:nvPr/>
          </p:nvSpPr>
          <p:spPr bwMode="auto">
            <a:xfrm>
              <a:off x="1303" y="1992"/>
              <a:ext cx="817" cy="1231"/>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7   5   3</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3   2   2</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9   0   2</a:t>
              </a:r>
              <a:endParaRPr lang="zh-CN" altLang="en-GB"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2   2   2</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4   3   3</a:t>
              </a:r>
              <a:endParaRPr lang="zh-CN" altLang="en-US" sz="2200" b="0">
                <a:solidFill>
                  <a:schemeClr val="tx1"/>
                </a:solidFill>
                <a:latin typeface="Arial" panose="020B0604020202020204" pitchFamily="34" charset="0"/>
              </a:endParaRPr>
            </a:p>
          </p:txBody>
        </p:sp>
        <p:sp>
          <p:nvSpPr>
            <p:cNvPr id="53262" name="Text Box 36"/>
            <p:cNvSpPr txBox="1">
              <a:spLocks noChangeArrowheads="1"/>
            </p:cNvSpPr>
            <p:nvPr/>
          </p:nvSpPr>
          <p:spPr bwMode="auto">
            <a:xfrm>
              <a:off x="3050" y="1992"/>
              <a:ext cx="680" cy="1252"/>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400" b="0">
                  <a:solidFill>
                    <a:schemeClr val="tx1"/>
                  </a:solidFill>
                  <a:latin typeface="Arial" panose="020B0604020202020204" pitchFamily="34" charset="0"/>
                </a:rPr>
                <a:t>7  4  3</a:t>
              </a:r>
              <a:endParaRPr lang="en-GB" altLang="zh-CN"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0  2  0</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6  0  0</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0  1  1</a:t>
              </a:r>
              <a:endParaRPr lang="zh-CN" altLang="en-GB" sz="2400" b="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4  3  1</a:t>
              </a:r>
              <a:endParaRPr lang="zh-CN" altLang="en-US" sz="2400" b="0">
                <a:solidFill>
                  <a:schemeClr val="tx1"/>
                </a:solidFill>
                <a:latin typeface="Arial" panose="020B0604020202020204" pitchFamily="34" charset="0"/>
              </a:endParaRPr>
            </a:p>
          </p:txBody>
        </p:sp>
        <p:sp>
          <p:nvSpPr>
            <p:cNvPr id="53263" name="Text Box 37"/>
            <p:cNvSpPr txBox="1">
              <a:spLocks noChangeArrowheads="1"/>
            </p:cNvSpPr>
            <p:nvPr/>
          </p:nvSpPr>
          <p:spPr bwMode="auto">
            <a:xfrm>
              <a:off x="3923" y="1992"/>
              <a:ext cx="817" cy="527"/>
            </a:xfrm>
            <a:prstGeom prst="rect">
              <a:avLst/>
            </a:prstGeom>
            <a:noFill/>
            <a:ln w="19050" algn="ctr">
              <a:noFill/>
              <a:miter lim="800000"/>
            </a:ln>
          </p:spPr>
          <p:txBody>
            <a:bodyPr>
              <a:spAutoFit/>
            </a:bodyPr>
            <a:lstStyle/>
            <a:p>
              <a:pPr algn="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 2   3   0</a:t>
              </a:r>
              <a:endParaRPr lang="en-GB" altLang="zh-CN" sz="2200" b="0">
                <a:solidFill>
                  <a:schemeClr val="tx1"/>
                </a:solidFill>
                <a:latin typeface="Arial" panose="020B0604020202020204" pitchFamily="34" charset="0"/>
              </a:endParaRPr>
            </a:p>
            <a:p>
              <a:pPr algn="r" eaLnBrk="1" hangingPunct="1">
                <a:lnSpc>
                  <a:spcPct val="110000"/>
                </a:lnSpc>
                <a:spcBef>
                  <a:spcPct val="0"/>
                </a:spcBef>
                <a:buClr>
                  <a:schemeClr val="tx1"/>
                </a:buClr>
              </a:pPr>
              <a:endParaRPr lang="zh-CN" altLang="en-US" sz="2200" b="0">
                <a:solidFill>
                  <a:schemeClr val="tx1"/>
                </a:solidFill>
                <a:latin typeface="Arial" panose="020B0604020202020204" pitchFamily="34" charset="0"/>
              </a:endParaRPr>
            </a:p>
          </p:txBody>
        </p:sp>
        <p:sp>
          <p:nvSpPr>
            <p:cNvPr id="53264" name="Text Box 38"/>
            <p:cNvSpPr txBox="1">
              <a:spLocks noChangeArrowheads="1"/>
            </p:cNvSpPr>
            <p:nvPr/>
          </p:nvSpPr>
          <p:spPr bwMode="auto">
            <a:xfrm>
              <a:off x="748" y="1992"/>
              <a:ext cx="408" cy="1231"/>
            </a:xfrm>
            <a:prstGeom prst="rect">
              <a:avLst/>
            </a:prstGeom>
            <a:noFill/>
            <a:ln w="19050" algn="ctr">
              <a:noFill/>
              <a:miter lim="800000"/>
            </a:ln>
          </p:spPr>
          <p:txBody>
            <a:bodyPr>
              <a:spAutoFit/>
            </a:bodyPr>
            <a:lstStyle/>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0</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1</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2</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3</a:t>
              </a:r>
              <a:endParaRPr lang="en-GB" altLang="zh-CN" sz="2200" b="0" baseline="-25000">
                <a:solidFill>
                  <a:schemeClr val="tx1"/>
                </a:solidFill>
                <a:latin typeface="Arial" panose="020B0604020202020204" pitchFamily="34" charset="0"/>
              </a:endParaRPr>
            </a:p>
            <a:p>
              <a:pPr algn="ctr" eaLnBrk="1" hangingPunct="1">
                <a:lnSpc>
                  <a:spcPct val="110000"/>
                </a:lnSpc>
                <a:spcBef>
                  <a:spcPct val="0"/>
                </a:spcBef>
                <a:buClr>
                  <a:schemeClr val="tx1"/>
                </a:buClr>
              </a:pPr>
              <a:r>
                <a:rPr lang="en-GB" altLang="zh-CN" sz="2200" b="0">
                  <a:solidFill>
                    <a:schemeClr val="tx1"/>
                  </a:solidFill>
                  <a:latin typeface="Arial" panose="020B0604020202020204" pitchFamily="34" charset="0"/>
                </a:rPr>
                <a:t>P</a:t>
              </a:r>
              <a:r>
                <a:rPr lang="en-GB" altLang="zh-CN" sz="2200" b="0" baseline="-25000">
                  <a:solidFill>
                    <a:schemeClr val="tx1"/>
                  </a:solidFill>
                  <a:latin typeface="Arial" panose="020B0604020202020204" pitchFamily="34" charset="0"/>
                </a:rPr>
                <a:t>4</a:t>
              </a:r>
              <a:endParaRPr lang="en-US" altLang="zh-CN" sz="2200">
                <a:solidFill>
                  <a:schemeClr val="tx1"/>
                </a:solidFill>
                <a:latin typeface="Arial" panose="020B0604020202020204" pitchFamily="34" charset="0"/>
              </a:endParaRPr>
            </a:p>
          </p:txBody>
        </p:sp>
      </p:grpSp>
      <p:sp>
        <p:nvSpPr>
          <p:cNvPr id="314407" name="Text Box 39"/>
          <p:cNvSpPr txBox="1">
            <a:spLocks noChangeArrowheads="1"/>
          </p:cNvSpPr>
          <p:nvPr/>
        </p:nvSpPr>
        <p:spPr bwMode="auto">
          <a:xfrm>
            <a:off x="395290" y="3357565"/>
            <a:ext cx="8569325" cy="3850285"/>
          </a:xfrm>
          <a:prstGeom prst="rect">
            <a:avLst/>
          </a:prstGeom>
          <a:noFill/>
          <a:ln w="19050" algn="ctr">
            <a:noFill/>
            <a:miter lim="800000"/>
          </a:ln>
        </p:spPr>
        <p:txBody>
          <a:bodyPr>
            <a:spAutoFit/>
          </a:bodyPr>
          <a:lstStyle/>
          <a:p>
            <a:pPr eaLnBrk="1" hangingPunct="1">
              <a:spcBef>
                <a:spcPct val="50000"/>
              </a:spcBef>
              <a:buClr>
                <a:schemeClr val="tx1"/>
              </a:buClr>
            </a:pP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4</a:t>
            </a:r>
            <a:r>
              <a:rPr kumimoji="1" lang="zh-CN" altLang="en-US" sz="2200" dirty="0">
                <a:solidFill>
                  <a:schemeClr val="tx1"/>
                </a:solidFill>
                <a:latin typeface="Arial" panose="020B0604020202020204" pitchFamily="34" charset="0"/>
              </a:rPr>
              <a:t>）当</a:t>
            </a:r>
            <a:r>
              <a:rPr kumimoji="1" lang="en-US" altLang="zh-CN" sz="2200" dirty="0">
                <a:solidFill>
                  <a:schemeClr val="tx1"/>
                </a:solidFill>
                <a:latin typeface="Arial" panose="020B0604020202020204" pitchFamily="34" charset="0"/>
              </a:rPr>
              <a:t>P</a:t>
            </a:r>
            <a:r>
              <a:rPr kumimoji="1" lang="en-US" altLang="zh-CN" sz="2200" baseline="-250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请求资源：</a:t>
            </a:r>
            <a:r>
              <a:rPr kumimoji="1" lang="en-US" altLang="zh-CN" sz="2200" dirty="0">
                <a:solidFill>
                  <a:schemeClr val="tx1"/>
                </a:solidFill>
                <a:latin typeface="Arial" panose="020B0604020202020204" pitchFamily="34" charset="0"/>
              </a:rPr>
              <a:t>Request</a:t>
            </a:r>
            <a:r>
              <a:rPr kumimoji="1" lang="en-US" altLang="zh-CN" sz="2200" baseline="-250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2</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）时：</a:t>
            </a:r>
            <a:endParaRPr kumimoji="1" lang="zh-CN" altLang="en-US" sz="2200" dirty="0">
              <a:solidFill>
                <a:schemeClr val="tx1"/>
              </a:solidFill>
              <a:latin typeface="Arial" panose="020B0604020202020204" pitchFamily="34" charset="0"/>
            </a:endParaRPr>
          </a:p>
          <a:p>
            <a:pPr eaLnBrk="1" hangingPunct="1">
              <a:spcBef>
                <a:spcPct val="50000"/>
              </a:spcBef>
              <a:buClr>
                <a:schemeClr val="tx1"/>
              </a:buClr>
            </a:pPr>
            <a:r>
              <a:rPr kumimoji="1" lang="zh-CN" altLang="en-US" sz="2200" dirty="0">
                <a:solidFill>
                  <a:schemeClr val="tx1"/>
                </a:solidFill>
                <a:latin typeface="Arial" panose="020B0604020202020204" pitchFamily="34" charset="0"/>
              </a:rPr>
              <a:t>        ① </a:t>
            </a:r>
            <a:r>
              <a:rPr kumimoji="1" lang="en-US" altLang="zh-CN" sz="2200" dirty="0">
                <a:solidFill>
                  <a:schemeClr val="tx1"/>
                </a:solidFill>
                <a:latin typeface="Arial" panose="020B0604020202020204" pitchFamily="34" charset="0"/>
              </a:rPr>
              <a:t>Request</a:t>
            </a:r>
            <a:r>
              <a:rPr kumimoji="1" lang="en-US" altLang="zh-CN" sz="2200" baseline="-250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2</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 ≦ </a:t>
            </a:r>
            <a:r>
              <a:rPr kumimoji="1" lang="en-US" altLang="zh-CN" sz="2200" dirty="0">
                <a:solidFill>
                  <a:schemeClr val="tx1"/>
                </a:solidFill>
                <a:latin typeface="Arial" panose="020B0604020202020204" pitchFamily="34" charset="0"/>
              </a:rPr>
              <a:t>Need</a:t>
            </a:r>
            <a:r>
              <a:rPr kumimoji="1" lang="en-US" altLang="zh-CN" sz="2200" baseline="-25000" dirty="0">
                <a:solidFill>
                  <a:schemeClr val="tx1"/>
                </a:solidFill>
                <a:latin typeface="Arial" panose="020B0604020202020204" pitchFamily="34" charset="0"/>
              </a:rPr>
              <a:t>0 </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7</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4</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3</a:t>
            </a:r>
            <a:r>
              <a:rPr kumimoji="1" lang="zh-CN" altLang="en-US" sz="2200" dirty="0">
                <a:solidFill>
                  <a:schemeClr val="tx1"/>
                </a:solidFill>
                <a:latin typeface="Arial" panose="020B0604020202020204" pitchFamily="34" charset="0"/>
              </a:rPr>
              <a:t>）成立；</a:t>
            </a:r>
            <a:endParaRPr kumimoji="1" lang="zh-CN" altLang="en-US" sz="2200" dirty="0">
              <a:solidFill>
                <a:schemeClr val="tx1"/>
              </a:solidFill>
              <a:latin typeface="Arial" panose="020B0604020202020204" pitchFamily="34" charset="0"/>
            </a:endParaRPr>
          </a:p>
          <a:p>
            <a:pPr eaLnBrk="1" hangingPunct="1">
              <a:spcBef>
                <a:spcPct val="50000"/>
              </a:spcBef>
              <a:buClr>
                <a:schemeClr val="tx1"/>
              </a:buClr>
            </a:pPr>
            <a:r>
              <a:rPr kumimoji="1" lang="zh-CN" altLang="en-US" sz="2200" dirty="0">
                <a:solidFill>
                  <a:schemeClr val="tx1"/>
                </a:solidFill>
                <a:latin typeface="Arial" panose="020B0604020202020204" pitchFamily="34" charset="0"/>
              </a:rPr>
              <a:t>        ② </a:t>
            </a:r>
            <a:r>
              <a:rPr kumimoji="1" lang="en-US" altLang="zh-CN" sz="2200" dirty="0">
                <a:solidFill>
                  <a:schemeClr val="tx1"/>
                </a:solidFill>
                <a:latin typeface="Arial" panose="020B0604020202020204" pitchFamily="34" charset="0"/>
              </a:rPr>
              <a:t>Request</a:t>
            </a:r>
            <a:r>
              <a:rPr kumimoji="1" lang="en-US" altLang="zh-CN" sz="2200" baseline="-250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2</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 ≦ </a:t>
            </a:r>
            <a:r>
              <a:rPr kumimoji="1" lang="en-US" altLang="zh-CN" sz="2200" dirty="0">
                <a:solidFill>
                  <a:schemeClr val="tx1"/>
                </a:solidFill>
                <a:latin typeface="Arial" panose="020B0604020202020204" pitchFamily="34" charset="0"/>
              </a:rPr>
              <a:t>Available</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2</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3</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）成立；</a:t>
            </a:r>
            <a:endParaRPr kumimoji="1" lang="en-US" altLang="zh-CN" sz="2200" dirty="0">
              <a:solidFill>
                <a:schemeClr val="tx1"/>
              </a:solidFill>
              <a:latin typeface="Arial" panose="020B0604020202020204" pitchFamily="34" charset="0"/>
            </a:endParaRPr>
          </a:p>
          <a:p>
            <a:pPr eaLnBrk="1" hangingPunct="1">
              <a:spcBef>
                <a:spcPct val="50000"/>
              </a:spcBef>
              <a:buClr>
                <a:schemeClr val="tx1"/>
              </a:buClr>
            </a:pPr>
            <a:r>
              <a:rPr kumimoji="1" lang="zh-CN" altLang="en-US" sz="2200" dirty="0">
                <a:solidFill>
                  <a:schemeClr val="tx1"/>
                </a:solidFill>
                <a:latin typeface="Arial" panose="020B0604020202020204" pitchFamily="34" charset="0"/>
              </a:rPr>
              <a:t>        ③试分配资源后，修改数据结构。</a:t>
            </a:r>
            <a:endParaRPr kumimoji="1" lang="zh-CN" altLang="en-US" sz="2200" dirty="0">
              <a:solidFill>
                <a:schemeClr val="tx1"/>
              </a:solidFill>
              <a:latin typeface="Arial" panose="020B0604020202020204" pitchFamily="34" charset="0"/>
            </a:endParaRPr>
          </a:p>
          <a:p>
            <a:pPr eaLnBrk="1" hangingPunct="1">
              <a:lnSpc>
                <a:spcPct val="120000"/>
              </a:lnSpc>
              <a:spcBef>
                <a:spcPct val="50000"/>
              </a:spcBef>
              <a:buClr>
                <a:schemeClr val="tx1"/>
              </a:buClr>
            </a:pPr>
            <a:r>
              <a:rPr kumimoji="1" lang="zh-CN" altLang="en-US" sz="2200" dirty="0">
                <a:solidFill>
                  <a:schemeClr val="tx1"/>
                </a:solidFill>
                <a:latin typeface="Arial" panose="020B0604020202020204" pitchFamily="34" charset="0"/>
              </a:rPr>
              <a:t>        ④对试分配后的状态进行安全性检查：由于</a:t>
            </a:r>
            <a:r>
              <a:rPr kumimoji="1" lang="en-US" altLang="zh-CN" sz="2200" dirty="0">
                <a:solidFill>
                  <a:schemeClr val="tx1"/>
                </a:solidFill>
                <a:latin typeface="Arial" panose="020B0604020202020204" pitchFamily="34" charset="0"/>
              </a:rPr>
              <a:t>Available</a:t>
            </a:r>
            <a:r>
              <a:rPr kumimoji="1" lang="zh-CN" altLang="en-US" sz="2200" dirty="0">
                <a:solidFill>
                  <a:schemeClr val="tx1"/>
                </a:solidFill>
                <a:latin typeface="Arial" panose="020B0604020202020204" pitchFamily="34" charset="0"/>
              </a:rPr>
              <a:t>（</a:t>
            </a:r>
            <a:r>
              <a:rPr kumimoji="1" lang="en-US" altLang="zh-CN" sz="2200" dirty="0">
                <a:solidFill>
                  <a:schemeClr val="tx1"/>
                </a:solidFill>
                <a:latin typeface="Arial" panose="020B0604020202020204" pitchFamily="34" charset="0"/>
              </a:rPr>
              <a:t>2,1,0</a:t>
            </a:r>
            <a:r>
              <a:rPr kumimoji="1" lang="zh-CN" altLang="en-US" sz="2200" dirty="0">
                <a:solidFill>
                  <a:schemeClr val="tx1"/>
                </a:solidFill>
                <a:latin typeface="Arial" panose="020B0604020202020204" pitchFamily="34" charset="0"/>
              </a:rPr>
              <a:t>）已不能满足任何进程的需要，故系统进入不安全状态，所以不能为</a:t>
            </a:r>
            <a:r>
              <a:rPr kumimoji="1" lang="en-US" altLang="zh-CN" sz="2200" dirty="0">
                <a:solidFill>
                  <a:schemeClr val="tx1"/>
                </a:solidFill>
                <a:latin typeface="Arial" panose="020B0604020202020204" pitchFamily="34" charset="0"/>
              </a:rPr>
              <a:t>P</a:t>
            </a:r>
            <a:r>
              <a:rPr kumimoji="1" lang="en-US" altLang="zh-CN" sz="2200" baseline="-250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分配资源，而应恢复原来的状态，让</a:t>
            </a:r>
            <a:r>
              <a:rPr kumimoji="1" lang="en-US" altLang="zh-CN" sz="2200" dirty="0">
                <a:solidFill>
                  <a:schemeClr val="tx1"/>
                </a:solidFill>
                <a:latin typeface="Arial" panose="020B0604020202020204" pitchFamily="34" charset="0"/>
              </a:rPr>
              <a:t>P</a:t>
            </a:r>
            <a:r>
              <a:rPr kumimoji="1" lang="en-US" altLang="zh-CN" sz="2200" baseline="-25000" dirty="0">
                <a:solidFill>
                  <a:schemeClr val="tx1"/>
                </a:solidFill>
                <a:latin typeface="Arial" panose="020B0604020202020204" pitchFamily="34" charset="0"/>
              </a:rPr>
              <a:t>0</a:t>
            </a:r>
            <a:r>
              <a:rPr kumimoji="1" lang="zh-CN" altLang="en-US" sz="2200" dirty="0">
                <a:solidFill>
                  <a:schemeClr val="tx1"/>
                </a:solidFill>
                <a:latin typeface="Arial" panose="020B0604020202020204" pitchFamily="34" charset="0"/>
              </a:rPr>
              <a:t>等待。</a:t>
            </a:r>
            <a:endParaRPr kumimoji="1" lang="zh-CN" altLang="en-US" sz="2200" dirty="0">
              <a:solidFill>
                <a:schemeClr val="tx1"/>
              </a:solidFill>
              <a:latin typeface="Arial" panose="020B0604020202020204" pitchFamily="34" charset="0"/>
            </a:endParaRPr>
          </a:p>
          <a:p>
            <a:pPr eaLnBrk="1" hangingPunct="1">
              <a:spcBef>
                <a:spcPct val="50000"/>
              </a:spcBef>
              <a:buClr>
                <a:schemeClr val="tx1"/>
              </a:buClr>
            </a:pPr>
            <a:r>
              <a:rPr kumimoji="1" lang="zh-CN" altLang="en-US" sz="2200" dirty="0">
                <a:solidFill>
                  <a:schemeClr val="tx1"/>
                </a:solidFill>
                <a:latin typeface="Arial" panose="020B0604020202020204" pitchFamily="34" charset="0"/>
              </a:rPr>
              <a:t>      </a:t>
            </a:r>
            <a:endParaRPr kumimoji="1" lang="zh-CN" altLang="en-US" sz="2200" dirty="0">
              <a:solidFill>
                <a:schemeClr val="tx1"/>
              </a:solidFill>
              <a:latin typeface="Arial" panose="020B0604020202020204" pitchFamily="34" charset="0"/>
            </a:endParaRPr>
          </a:p>
        </p:txBody>
      </p:sp>
      <p:grpSp>
        <p:nvGrpSpPr>
          <p:cNvPr id="4" name="Group 40"/>
          <p:cNvGrpSpPr/>
          <p:nvPr/>
        </p:nvGrpSpPr>
        <p:grpSpPr bwMode="auto">
          <a:xfrm>
            <a:off x="2844801" y="1268412"/>
            <a:ext cx="4175125" cy="438150"/>
            <a:chOff x="1792" y="799"/>
            <a:chExt cx="2630" cy="276"/>
          </a:xfrm>
        </p:grpSpPr>
        <p:sp>
          <p:nvSpPr>
            <p:cNvPr id="53253" name="Text Box 41"/>
            <p:cNvSpPr txBox="1">
              <a:spLocks noChangeArrowheads="1"/>
            </p:cNvSpPr>
            <p:nvPr/>
          </p:nvSpPr>
          <p:spPr bwMode="auto">
            <a:xfrm>
              <a:off x="1792" y="802"/>
              <a:ext cx="816" cy="271"/>
            </a:xfrm>
            <a:prstGeom prst="rect">
              <a:avLst/>
            </a:prstGeom>
            <a:solidFill>
              <a:srgbClr val="C7F0FD"/>
            </a:solidFill>
            <a:ln w="19050" algn="ctr">
              <a:solidFill>
                <a:schemeClr val="bg2"/>
              </a:solidFill>
              <a:miter lim="800000"/>
            </a:ln>
          </p:spPr>
          <p:txBody>
            <a:bodyPr>
              <a:spAutoFit/>
            </a:bodyPr>
            <a:lstStyle/>
            <a:p>
              <a:pPr algn="ctr" eaLnBrk="1" hangingPunct="1">
                <a:spcBef>
                  <a:spcPct val="50000"/>
                </a:spcBef>
                <a:buClr>
                  <a:schemeClr val="tx1"/>
                </a:buClr>
              </a:pPr>
              <a:r>
                <a:rPr lang="en-GB" altLang="zh-CN" sz="2200" b="0">
                  <a:solidFill>
                    <a:srgbClr val="FF0000"/>
                  </a:solidFill>
                  <a:latin typeface="Arial" panose="020B0604020202020204" pitchFamily="34" charset="0"/>
                </a:rPr>
                <a:t>0, 3, 0</a:t>
              </a:r>
              <a:endParaRPr lang="zh-CN" altLang="en-US" sz="2200" b="0">
                <a:solidFill>
                  <a:srgbClr val="FF0000"/>
                </a:solidFill>
                <a:latin typeface="Arial" panose="020B0604020202020204" pitchFamily="34" charset="0"/>
              </a:endParaRPr>
            </a:p>
          </p:txBody>
        </p:sp>
        <p:sp>
          <p:nvSpPr>
            <p:cNvPr id="53254" name="Text Box 42"/>
            <p:cNvSpPr txBox="1">
              <a:spLocks noChangeArrowheads="1"/>
            </p:cNvSpPr>
            <p:nvPr/>
          </p:nvSpPr>
          <p:spPr bwMode="auto">
            <a:xfrm>
              <a:off x="2608" y="804"/>
              <a:ext cx="816" cy="271"/>
            </a:xfrm>
            <a:prstGeom prst="rect">
              <a:avLst/>
            </a:prstGeom>
            <a:solidFill>
              <a:srgbClr val="C7F0FD"/>
            </a:solidFill>
            <a:ln w="19050" algn="ctr">
              <a:solidFill>
                <a:schemeClr val="bg2"/>
              </a:solidFill>
              <a:miter lim="800000"/>
            </a:ln>
          </p:spPr>
          <p:txBody>
            <a:bodyPr>
              <a:spAutoFit/>
            </a:bodyPr>
            <a:lstStyle/>
            <a:p>
              <a:pPr algn="ctr" eaLnBrk="1" hangingPunct="1">
                <a:spcBef>
                  <a:spcPct val="50000"/>
                </a:spcBef>
                <a:buClr>
                  <a:schemeClr val="tx1"/>
                </a:buClr>
              </a:pPr>
              <a:r>
                <a:rPr lang="en-GB" altLang="zh-CN" sz="2200" b="0">
                  <a:solidFill>
                    <a:srgbClr val="FF0000"/>
                  </a:solidFill>
                  <a:latin typeface="Arial" panose="020B0604020202020204" pitchFamily="34" charset="0"/>
                </a:rPr>
                <a:t>7, 2, 3</a:t>
              </a:r>
              <a:endParaRPr lang="zh-CN" altLang="en-US" sz="2200" b="0">
                <a:solidFill>
                  <a:srgbClr val="FF0000"/>
                </a:solidFill>
                <a:latin typeface="Arial" panose="020B0604020202020204" pitchFamily="34" charset="0"/>
              </a:endParaRPr>
            </a:p>
          </p:txBody>
        </p:sp>
        <p:sp>
          <p:nvSpPr>
            <p:cNvPr id="53255" name="Text Box 43"/>
            <p:cNvSpPr txBox="1">
              <a:spLocks noChangeArrowheads="1"/>
            </p:cNvSpPr>
            <p:nvPr/>
          </p:nvSpPr>
          <p:spPr bwMode="auto">
            <a:xfrm>
              <a:off x="3606" y="799"/>
              <a:ext cx="816" cy="271"/>
            </a:xfrm>
            <a:prstGeom prst="rect">
              <a:avLst/>
            </a:prstGeom>
            <a:solidFill>
              <a:srgbClr val="C7F0FD"/>
            </a:solidFill>
            <a:ln w="19050" algn="ctr">
              <a:solidFill>
                <a:schemeClr val="bg2"/>
              </a:solidFill>
              <a:miter lim="800000"/>
            </a:ln>
          </p:spPr>
          <p:txBody>
            <a:bodyPr>
              <a:spAutoFit/>
            </a:bodyPr>
            <a:lstStyle/>
            <a:p>
              <a:pPr algn="ctr" eaLnBrk="1" hangingPunct="1">
                <a:spcBef>
                  <a:spcPct val="50000"/>
                </a:spcBef>
                <a:buClr>
                  <a:schemeClr val="tx1"/>
                </a:buClr>
              </a:pPr>
              <a:r>
                <a:rPr lang="en-GB" altLang="zh-CN" sz="2200" b="0">
                  <a:solidFill>
                    <a:srgbClr val="FF0000"/>
                  </a:solidFill>
                  <a:latin typeface="Arial" panose="020B0604020202020204" pitchFamily="34" charset="0"/>
                </a:rPr>
                <a:t>2, 1, 0</a:t>
              </a:r>
              <a:endParaRPr lang="zh-CN" altLang="en-US" sz="2200" b="0">
                <a:solidFill>
                  <a:srgbClr val="FF0000"/>
                </a:solidFill>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14407">
                                            <p:txEl>
                                              <p:pRg st="0" end="0"/>
                                            </p:txEl>
                                          </p:spTgt>
                                        </p:tgtEl>
                                        <p:attrNameLst>
                                          <p:attrName>style.visibility</p:attrName>
                                        </p:attrNameLst>
                                      </p:cBhvr>
                                      <p:to>
                                        <p:strVal val="visible"/>
                                      </p:to>
                                    </p:set>
                                    <p:animEffect transition="in" filter="slide(fromBottom)">
                                      <p:cBhvr>
                                        <p:cTn id="7" dur="500"/>
                                        <p:tgtEl>
                                          <p:spTgt spid="3144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14407">
                                            <p:txEl>
                                              <p:pRg st="1" end="1"/>
                                            </p:txEl>
                                          </p:spTgt>
                                        </p:tgtEl>
                                        <p:attrNameLst>
                                          <p:attrName>style.visibility</p:attrName>
                                        </p:attrNameLst>
                                      </p:cBhvr>
                                      <p:to>
                                        <p:strVal val="visible"/>
                                      </p:to>
                                    </p:set>
                                    <p:animEffect transition="in" filter="slide(fromBottom)">
                                      <p:cBhvr>
                                        <p:cTn id="12" dur="500"/>
                                        <p:tgtEl>
                                          <p:spTgt spid="314407">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14407">
                                            <p:txEl>
                                              <p:pRg st="2" end="2"/>
                                            </p:txEl>
                                          </p:spTgt>
                                        </p:tgtEl>
                                        <p:attrNameLst>
                                          <p:attrName>style.visibility</p:attrName>
                                        </p:attrNameLst>
                                      </p:cBhvr>
                                      <p:to>
                                        <p:strVal val="visible"/>
                                      </p:to>
                                    </p:set>
                                    <p:animEffect transition="in" filter="slide(fromBottom)">
                                      <p:cBhvr>
                                        <p:cTn id="15" dur="500"/>
                                        <p:tgtEl>
                                          <p:spTgt spid="314407">
                                            <p:txEl>
                                              <p:pRg st="2" end="2"/>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14407">
                                            <p:txEl>
                                              <p:pRg st="3" end="3"/>
                                            </p:txEl>
                                          </p:spTgt>
                                        </p:tgtEl>
                                        <p:attrNameLst>
                                          <p:attrName>style.visibility</p:attrName>
                                        </p:attrNameLst>
                                      </p:cBhvr>
                                      <p:to>
                                        <p:strVal val="visible"/>
                                      </p:to>
                                    </p:set>
                                    <p:animEffect transition="in" filter="slide(fromBottom)">
                                      <p:cBhvr>
                                        <p:cTn id="18" dur="500"/>
                                        <p:tgtEl>
                                          <p:spTgt spid="31440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ox(i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nodeType="clickEffect">
                                  <p:stCondLst>
                                    <p:cond delay="0"/>
                                  </p:stCondLst>
                                  <p:childTnLst>
                                    <p:animMotion origin="layout" path="M 2.77778E-7 -0.01619 L 2.77778E-7 -0.06106 " pathEditMode="relative" rAng="0" ptsTypes="AA">
                                      <p:cBhvr>
                                        <p:cTn id="27" dur="2000" fill="hold"/>
                                        <p:tgtEl>
                                          <p:spTgt spid="4"/>
                                        </p:tgtEl>
                                        <p:attrNameLst>
                                          <p:attrName>ppt_x</p:attrName>
                                          <p:attrName>ppt_y</p:attrName>
                                        </p:attrNameLst>
                                      </p:cBhvr>
                                      <p:rCtr x="0" y="-22"/>
                                    </p:animMotion>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14407">
                                            <p:txEl>
                                              <p:pRg st="4" end="4"/>
                                            </p:txEl>
                                          </p:spTgt>
                                        </p:tgtEl>
                                        <p:attrNameLst>
                                          <p:attrName>style.visibility</p:attrName>
                                        </p:attrNameLst>
                                      </p:cBhvr>
                                      <p:to>
                                        <p:strVal val="visible"/>
                                      </p:to>
                                    </p:set>
                                    <p:animEffect transition="in" filter="slide(fromBottom)">
                                      <p:cBhvr>
                                        <p:cTn id="32" dur="500"/>
                                        <p:tgtEl>
                                          <p:spTgt spid="314407">
                                            <p:txEl>
                                              <p:pRg st="4" end="4"/>
                                            </p:txEl>
                                          </p:spTgt>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314407">
                                            <p:txEl>
                                              <p:pRg st="5" end="5"/>
                                            </p:txEl>
                                          </p:spTgt>
                                        </p:tgtEl>
                                        <p:attrNameLst>
                                          <p:attrName>style.visibility</p:attrName>
                                        </p:attrNameLst>
                                      </p:cBhvr>
                                      <p:to>
                                        <p:strVal val="visible"/>
                                      </p:to>
                                    </p:set>
                                    <p:animEffect transition="in" filter="slide(fromBottom)">
                                      <p:cBhvr>
                                        <p:cTn id="35" dur="500"/>
                                        <p:tgtEl>
                                          <p:spTgt spid="3144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407" grpId="0" build="allAtOnce"/>
    </p:bld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95536" y="836712"/>
            <a:ext cx="8496945" cy="2160240"/>
          </a:xfrm>
          <a:prstGeom prst="rect">
            <a:avLst/>
          </a:prstGeom>
          <a:noFill/>
          <a:ln w="9525">
            <a:noFill/>
            <a:miter lim="800000"/>
          </a:ln>
        </p:spPr>
        <p:txBody>
          <a:bodyPr/>
          <a:lstStyle/>
          <a:p>
            <a:pPr eaLnBrk="1" hangingPunct="1">
              <a:buClrTx/>
            </a:pPr>
            <a:r>
              <a:rPr kumimoji="1" lang="zh-CN" altLang="en-US" sz="2200" dirty="0" smtClean="0">
                <a:solidFill>
                  <a:schemeClr val="tx1"/>
                </a:solidFill>
                <a:latin typeface="Times New Roman" panose="02020603050405020304" pitchFamily="18" charset="0"/>
              </a:rPr>
              <a:t>假设</a:t>
            </a:r>
            <a:r>
              <a:rPr kumimoji="1" lang="zh-CN" altLang="en-US" sz="2200" dirty="0" smtClean="0">
                <a:latin typeface="Times New Roman" panose="02020603050405020304" pitchFamily="18" charset="0"/>
              </a:rPr>
              <a:t>系统</a:t>
            </a:r>
            <a:r>
              <a:rPr kumimoji="1" lang="zh-CN" altLang="en-US" sz="2200" dirty="0" smtClean="0">
                <a:solidFill>
                  <a:schemeClr val="tx1"/>
                </a:solidFill>
                <a:latin typeface="Times New Roman" panose="02020603050405020304" pitchFamily="18" charset="0"/>
              </a:rPr>
              <a:t>有</a:t>
            </a:r>
            <a:r>
              <a:rPr kumimoji="1" lang="zh-CN" altLang="en-US" sz="2200" dirty="0">
                <a:solidFill>
                  <a:schemeClr val="tx1"/>
                </a:solidFill>
                <a:latin typeface="Times New Roman" panose="02020603050405020304" pitchFamily="18" charset="0"/>
              </a:rPr>
              <a:t>两类资源</a:t>
            </a:r>
            <a:r>
              <a:rPr kumimoji="1" lang="en-US" altLang="zh-CN" sz="2200" dirty="0">
                <a:solidFill>
                  <a:schemeClr val="tx1"/>
                </a:solidFill>
                <a:latin typeface="Times New Roman" panose="02020603050405020304" pitchFamily="18" charset="0"/>
              </a:rPr>
              <a:t>A</a:t>
            </a:r>
            <a:r>
              <a:rPr kumimoji="1" lang="zh-CN" altLang="en-US" sz="2200" dirty="0">
                <a:solidFill>
                  <a:schemeClr val="tx1"/>
                </a:solidFill>
                <a:latin typeface="Times New Roman" panose="02020603050405020304" pitchFamily="18" charset="0"/>
              </a:rPr>
              <a:t>和</a:t>
            </a:r>
            <a:r>
              <a:rPr kumimoji="1" lang="en-US" altLang="zh-CN" sz="2200" dirty="0">
                <a:solidFill>
                  <a:schemeClr val="tx1"/>
                </a:solidFill>
                <a:latin typeface="Times New Roman" panose="02020603050405020304" pitchFamily="18" charset="0"/>
              </a:rPr>
              <a:t>B</a:t>
            </a:r>
            <a:r>
              <a:rPr kumimoji="1" lang="zh-CN" altLang="en-US" sz="2200" dirty="0">
                <a:solidFill>
                  <a:schemeClr val="tx1"/>
                </a:solidFill>
                <a:latin typeface="Times New Roman" panose="02020603050405020304" pitchFamily="18" charset="0"/>
              </a:rPr>
              <a:t>，</a:t>
            </a:r>
            <a:r>
              <a:rPr kumimoji="1" lang="en-US" altLang="zh-CN" sz="2200" dirty="0">
                <a:solidFill>
                  <a:schemeClr val="tx1"/>
                </a:solidFill>
                <a:latin typeface="Times New Roman" panose="02020603050405020304" pitchFamily="18" charset="0"/>
              </a:rPr>
              <a:t>A</a:t>
            </a:r>
            <a:r>
              <a:rPr kumimoji="1" lang="zh-CN" altLang="en-US" sz="2200" dirty="0">
                <a:solidFill>
                  <a:schemeClr val="tx1"/>
                </a:solidFill>
                <a:latin typeface="Times New Roman" panose="02020603050405020304" pitchFamily="18" charset="0"/>
              </a:rPr>
              <a:t>类资源</a:t>
            </a:r>
            <a:r>
              <a:rPr kumimoji="1" lang="en-US" altLang="zh-CN" sz="2200" dirty="0">
                <a:solidFill>
                  <a:schemeClr val="tx1"/>
                </a:solidFill>
                <a:latin typeface="Times New Roman" panose="02020603050405020304" pitchFamily="18" charset="0"/>
              </a:rPr>
              <a:t>10</a:t>
            </a:r>
            <a:r>
              <a:rPr kumimoji="1" lang="zh-CN" altLang="en-US" sz="2200" dirty="0">
                <a:solidFill>
                  <a:schemeClr val="tx1"/>
                </a:solidFill>
                <a:latin typeface="Times New Roman" panose="02020603050405020304" pitchFamily="18" charset="0"/>
              </a:rPr>
              <a:t>个，</a:t>
            </a:r>
            <a:r>
              <a:rPr kumimoji="1" lang="en-US" altLang="zh-CN" sz="2200" dirty="0">
                <a:solidFill>
                  <a:schemeClr val="tx1"/>
                </a:solidFill>
                <a:latin typeface="Times New Roman" panose="02020603050405020304" pitchFamily="18" charset="0"/>
              </a:rPr>
              <a:t>B</a:t>
            </a:r>
            <a:r>
              <a:rPr kumimoji="1" lang="zh-CN" altLang="en-US" sz="2200" dirty="0">
                <a:solidFill>
                  <a:schemeClr val="tx1"/>
                </a:solidFill>
                <a:latin typeface="Times New Roman" panose="02020603050405020304" pitchFamily="18" charset="0"/>
              </a:rPr>
              <a:t>类资源</a:t>
            </a:r>
            <a:r>
              <a:rPr kumimoji="1" lang="en-US" altLang="zh-CN" sz="2200" dirty="0">
                <a:solidFill>
                  <a:schemeClr val="tx1"/>
                </a:solidFill>
                <a:latin typeface="Times New Roman" panose="02020603050405020304" pitchFamily="18" charset="0"/>
              </a:rPr>
              <a:t>14</a:t>
            </a:r>
            <a:r>
              <a:rPr kumimoji="1" lang="zh-CN" altLang="en-US" sz="2200" dirty="0">
                <a:solidFill>
                  <a:schemeClr val="tx1"/>
                </a:solidFill>
                <a:latin typeface="Times New Roman" panose="02020603050405020304" pitchFamily="18" charset="0"/>
              </a:rPr>
              <a:t>个，当前系统的资源分配情况如下表所示。根据分配表，回答下面两个问题：</a:t>
            </a:r>
            <a:endParaRPr kumimoji="1" lang="zh-CN" altLang="en-US" sz="2200" dirty="0">
              <a:solidFill>
                <a:schemeClr val="tx1"/>
              </a:solidFill>
              <a:latin typeface="Times New Roman" panose="02020603050405020304" pitchFamily="18" charset="0"/>
            </a:endParaRPr>
          </a:p>
          <a:p>
            <a:pPr marL="342900" indent="-342900" eaLnBrk="1" hangingPunct="1">
              <a:buClrTx/>
            </a:pPr>
            <a:r>
              <a:rPr kumimoji="1" lang="zh-CN" altLang="en-US" sz="2200" dirty="0">
                <a:solidFill>
                  <a:schemeClr val="tx1"/>
                </a:solidFill>
                <a:latin typeface="Times New Roman" panose="02020603050405020304" pitchFamily="18" charset="0"/>
              </a:rPr>
              <a:t>          ①请填写系统的需求矩阵。</a:t>
            </a:r>
            <a:endParaRPr kumimoji="1" lang="zh-CN" altLang="en-US" sz="2200" dirty="0">
              <a:solidFill>
                <a:schemeClr val="tx1"/>
              </a:solidFill>
              <a:latin typeface="Times New Roman" panose="02020603050405020304" pitchFamily="18" charset="0"/>
            </a:endParaRPr>
          </a:p>
          <a:p>
            <a:pPr marL="342900" indent="-342900" eaLnBrk="1" hangingPunct="1">
              <a:buClrTx/>
            </a:pPr>
            <a:r>
              <a:rPr kumimoji="1" lang="zh-CN" altLang="en-US" sz="2200" dirty="0">
                <a:solidFill>
                  <a:schemeClr val="tx1"/>
                </a:solidFill>
                <a:latin typeface="Times New Roman" panose="02020603050405020304" pitchFamily="18" charset="0"/>
              </a:rPr>
              <a:t>          ②使用银行家的算法，确定系统是否处于安全状态状态？</a:t>
            </a:r>
            <a:endParaRPr kumimoji="1" lang="en-US" altLang="zh-CN" sz="2200" dirty="0">
              <a:solidFill>
                <a:schemeClr val="tx1"/>
              </a:solidFill>
              <a:latin typeface="Times New Roman" panose="02020603050405020304" pitchFamily="18" charset="0"/>
            </a:endParaRPr>
          </a:p>
          <a:p>
            <a:pPr marL="342900" indent="-342900" eaLnBrk="1" hangingPunct="1">
              <a:buClrTx/>
            </a:pPr>
            <a:r>
              <a:rPr kumimoji="1" lang="en-US" altLang="zh-CN" sz="2200" dirty="0">
                <a:solidFill>
                  <a:schemeClr val="tx1"/>
                </a:solidFill>
                <a:latin typeface="Times New Roman" panose="02020603050405020304" pitchFamily="18" charset="0"/>
              </a:rPr>
              <a:t>          ③</a:t>
            </a:r>
            <a:r>
              <a:rPr kumimoji="1" lang="zh-CN" altLang="en-US" sz="2200" dirty="0">
                <a:solidFill>
                  <a:schemeClr val="tx1"/>
                </a:solidFill>
                <a:latin typeface="Times New Roman" panose="02020603050405020304" pitchFamily="18" charset="0"/>
              </a:rPr>
              <a:t>分析银行家算法在处理死锁问题时的局限性</a:t>
            </a:r>
            <a:endParaRPr kumimoji="1" lang="zh-CN" altLang="en-US" sz="2200" dirty="0">
              <a:solidFill>
                <a:schemeClr val="tx1"/>
              </a:solidFill>
              <a:latin typeface="Times New Roman" panose="02020603050405020304" pitchFamily="18" charset="0"/>
            </a:endParaRPr>
          </a:p>
        </p:txBody>
      </p:sp>
      <p:graphicFrame>
        <p:nvGraphicFramePr>
          <p:cNvPr id="144438" name="Group 54"/>
          <p:cNvGraphicFramePr>
            <a:graphicFrameLocks noGrp="1"/>
          </p:cNvGraphicFramePr>
          <p:nvPr/>
        </p:nvGraphicFramePr>
        <p:xfrm>
          <a:off x="1115616" y="2924944"/>
          <a:ext cx="7016750" cy="3186391"/>
        </p:xfrm>
        <a:graphic>
          <a:graphicData uri="http://schemas.openxmlformats.org/drawingml/2006/table">
            <a:tbl>
              <a:tblPr/>
              <a:tblGrid>
                <a:gridCol w="1066800"/>
                <a:gridCol w="1701800"/>
                <a:gridCol w="1295400"/>
                <a:gridCol w="1223963"/>
                <a:gridCol w="1728787"/>
              </a:tblGrid>
              <a:tr h="896064">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rPr>
                        <a:t>进程</a:t>
                      </a:r>
                      <a:endParaRPr kumimoji="0" lang="zh-CN" altLang="en-US"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rPr>
                        <a:t>Allocation</a:t>
                      </a:r>
                      <a:endParaRPr kumimoji="0" lang="en-US" altLang="zh-CN"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rPr>
                        <a:t>A      B</a:t>
                      </a:r>
                      <a:endParaRPr kumimoji="0" lang="en-US" altLang="zh-CN"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Max</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A      B</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Need</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A     B</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Available</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A     B</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461719">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P</a:t>
                      </a:r>
                      <a:r>
                        <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rPr>
                        <a:t>2      0</a:t>
                      </a:r>
                      <a:endParaRPr kumimoji="0" lang="en-US" altLang="zh-CN"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2      4</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2      7</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457152">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P</a:t>
                      </a:r>
                      <a:r>
                        <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3      2</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rPr>
                        <a:t>10      2</a:t>
                      </a:r>
                      <a:endParaRPr kumimoji="0" lang="en-US" altLang="zh-CN"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457152">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P</a:t>
                      </a:r>
                      <a:r>
                        <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rPr>
                        <a:t>2</a:t>
                      </a:r>
                      <a:endPar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1      4</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5      4</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457152">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P</a:t>
                      </a:r>
                      <a:r>
                        <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rPr>
                        <a:t>3</a:t>
                      </a:r>
                      <a:endPar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2      1</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3      1</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457152">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P</a:t>
                      </a:r>
                      <a:r>
                        <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rPr>
                        <a:t>4</a:t>
                      </a:r>
                      <a:endPar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rPr>
                        <a:t>0      0</a:t>
                      </a:r>
                      <a:endParaRPr kumimoji="0" lang="en-US" altLang="zh-CN"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4      2</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bl>
          </a:graphicData>
        </a:graphic>
      </p:graphicFrame>
      <p:sp>
        <p:nvSpPr>
          <p:cNvPr id="144440" name="Rectangle 56"/>
          <p:cNvSpPr>
            <a:spLocks noChangeArrowheads="1"/>
          </p:cNvSpPr>
          <p:nvPr/>
        </p:nvSpPr>
        <p:spPr bwMode="auto">
          <a:xfrm>
            <a:off x="3995937" y="3844674"/>
            <a:ext cx="2376487" cy="2246769"/>
          </a:xfrm>
          <a:prstGeom prst="rect">
            <a:avLst/>
          </a:prstGeom>
          <a:noFill/>
          <a:ln>
            <a:noFill/>
          </a:ln>
          <a:effectLst>
            <a:outerShdw dist="17961" dir="2700000" algn="ctr" rotWithShape="0">
              <a:schemeClr val="accent1">
                <a:gamma/>
                <a:shade val="60000"/>
                <a:invGamma/>
                <a:alpha val="50000"/>
              </a:schemeClr>
            </a:outerShdw>
          </a:effectLst>
        </p:spPr>
        <p:txBody>
          <a:bodyPr anchor="ctr">
            <a:spAutoFit/>
          </a:bodyPr>
          <a:lstStyle/>
          <a:p>
            <a:pPr indent="1333500" eaLnBrk="1" hangingPunct="1">
              <a:spcBef>
                <a:spcPct val="50000"/>
              </a:spcBef>
              <a:buClr>
                <a:schemeClr val="tx1"/>
              </a:buClr>
              <a:defRPr/>
            </a:pPr>
            <a:r>
              <a:rPr lang="en-US" altLang="zh-CN" sz="2000" dirty="0">
                <a:solidFill>
                  <a:schemeClr val="tx2"/>
                </a:solidFill>
                <a:latin typeface="Arial" panose="020B0604020202020204" pitchFamily="34" charset="0"/>
              </a:rPr>
              <a:t>0       4</a:t>
            </a:r>
            <a:endParaRPr lang="en-US" altLang="zh-CN" sz="2000" dirty="0">
              <a:solidFill>
                <a:schemeClr val="tx2"/>
              </a:solidFill>
              <a:latin typeface="Arial" panose="020B0604020202020204" pitchFamily="34" charset="0"/>
            </a:endParaRPr>
          </a:p>
          <a:p>
            <a:pPr indent="1333500" eaLnBrk="1" hangingPunct="1">
              <a:spcBef>
                <a:spcPct val="50000"/>
              </a:spcBef>
              <a:buClr>
                <a:schemeClr val="tx1"/>
              </a:buClr>
              <a:defRPr/>
            </a:pPr>
            <a:r>
              <a:rPr lang="en-US" altLang="zh-CN" sz="2000" dirty="0">
                <a:solidFill>
                  <a:schemeClr val="tx2"/>
                </a:solidFill>
                <a:latin typeface="Arial" panose="020B0604020202020204" pitchFamily="34" charset="0"/>
              </a:rPr>
              <a:t>7       0</a:t>
            </a:r>
            <a:endParaRPr lang="en-US" altLang="zh-CN" sz="2000" dirty="0">
              <a:solidFill>
                <a:schemeClr val="tx2"/>
              </a:solidFill>
              <a:latin typeface="Arial" panose="020B0604020202020204" pitchFamily="34" charset="0"/>
            </a:endParaRPr>
          </a:p>
          <a:p>
            <a:pPr indent="1333500" eaLnBrk="1" hangingPunct="1">
              <a:spcBef>
                <a:spcPct val="50000"/>
              </a:spcBef>
              <a:buClr>
                <a:schemeClr val="tx1"/>
              </a:buClr>
              <a:defRPr/>
            </a:pPr>
            <a:r>
              <a:rPr lang="en-US" altLang="zh-CN" sz="2000" dirty="0">
                <a:solidFill>
                  <a:schemeClr val="tx2"/>
                </a:solidFill>
                <a:latin typeface="Arial" panose="020B0604020202020204" pitchFamily="34" charset="0"/>
              </a:rPr>
              <a:t>4       0</a:t>
            </a:r>
            <a:endParaRPr lang="en-US" altLang="zh-CN" sz="2000" dirty="0">
              <a:solidFill>
                <a:schemeClr val="tx2"/>
              </a:solidFill>
              <a:latin typeface="Arial" panose="020B0604020202020204" pitchFamily="34" charset="0"/>
            </a:endParaRPr>
          </a:p>
          <a:p>
            <a:pPr indent="1333500" eaLnBrk="1" hangingPunct="1">
              <a:spcBef>
                <a:spcPct val="50000"/>
              </a:spcBef>
              <a:buClr>
                <a:schemeClr val="tx1"/>
              </a:buClr>
              <a:defRPr/>
            </a:pPr>
            <a:r>
              <a:rPr lang="en-US" altLang="zh-CN" sz="2000" dirty="0">
                <a:solidFill>
                  <a:schemeClr val="tx2"/>
                </a:solidFill>
                <a:latin typeface="Arial" panose="020B0604020202020204" pitchFamily="34" charset="0"/>
              </a:rPr>
              <a:t>1       0</a:t>
            </a:r>
            <a:endParaRPr lang="en-US" altLang="zh-CN" sz="2000" dirty="0">
              <a:solidFill>
                <a:schemeClr val="tx2"/>
              </a:solidFill>
              <a:latin typeface="Arial" panose="020B0604020202020204" pitchFamily="34" charset="0"/>
            </a:endParaRPr>
          </a:p>
          <a:p>
            <a:pPr indent="1333500" eaLnBrk="1" hangingPunct="1">
              <a:spcBef>
                <a:spcPct val="50000"/>
              </a:spcBef>
              <a:buClr>
                <a:schemeClr val="tx1"/>
              </a:buClr>
              <a:defRPr/>
            </a:pPr>
            <a:r>
              <a:rPr lang="en-US" altLang="zh-CN" sz="2000" dirty="0">
                <a:solidFill>
                  <a:schemeClr val="tx2"/>
                </a:solidFill>
                <a:latin typeface="Arial" panose="020B0604020202020204" pitchFamily="34" charset="0"/>
              </a:rPr>
              <a:t>4       2</a:t>
            </a:r>
            <a:endParaRPr lang="en-US" altLang="zh-CN" sz="2000" dirty="0">
              <a:solidFill>
                <a:schemeClr val="tx2"/>
              </a:solidFill>
              <a:latin typeface="Arial" panose="020B0604020202020204" pitchFamily="34" charset="0"/>
            </a:endParaRPr>
          </a:p>
        </p:txBody>
      </p:sp>
      <p:sp>
        <p:nvSpPr>
          <p:cNvPr id="5" name="矩形 4"/>
          <p:cNvSpPr/>
          <p:nvPr/>
        </p:nvSpPr>
        <p:spPr>
          <a:xfrm>
            <a:off x="3203850" y="260648"/>
            <a:ext cx="2085827" cy="523220"/>
          </a:xfrm>
          <a:prstGeom prst="rect">
            <a:avLst/>
          </a:prstGeom>
        </p:spPr>
        <p:txBody>
          <a:bodyPr wrap="none">
            <a:spAutoFit/>
          </a:bodyPr>
          <a:lstStyle/>
          <a:p>
            <a:r>
              <a:rPr kumimoji="1" lang="zh-CN" altLang="en-US" sz="2800" dirty="0" smtClean="0">
                <a:solidFill>
                  <a:srgbClr val="0000FF"/>
                </a:solidFill>
                <a:latin typeface="Arial" panose="020B0604020202020204" pitchFamily="34" charset="0"/>
              </a:rPr>
              <a:t> </a:t>
            </a:r>
            <a:r>
              <a:rPr kumimoji="1" lang="zh-CN" altLang="en-US" sz="2800" dirty="0" smtClean="0">
                <a:solidFill>
                  <a:srgbClr val="FF0000"/>
                </a:solidFill>
                <a:latin typeface="Arial" panose="020B0604020202020204" pitchFamily="34" charset="0"/>
              </a:rPr>
              <a:t>课堂讨论</a:t>
            </a:r>
            <a:r>
              <a:rPr kumimoji="1" lang="zh-CN" altLang="en-US" sz="2800" b="0" dirty="0" smtClean="0">
                <a:solidFill>
                  <a:srgbClr val="FF0000"/>
                </a:solidFill>
                <a:latin typeface="Arial" panose="020B0604020202020204" pitchFamily="34" charset="0"/>
              </a:rPr>
              <a:t>：</a:t>
            </a:r>
            <a:endParaRPr lang="zh-CN" altLang="en-US" sz="2800" dirty="0">
              <a:solidFill>
                <a:srgbClr val="FF0000"/>
              </a:solidFill>
            </a:endParaRPr>
          </a:p>
        </p:txBody>
      </p:sp>
      <p:sp>
        <p:nvSpPr>
          <p:cNvPr id="6" name="矩形 5"/>
          <p:cNvSpPr/>
          <p:nvPr/>
        </p:nvSpPr>
        <p:spPr>
          <a:xfrm>
            <a:off x="467544" y="6165304"/>
            <a:ext cx="7992888" cy="400110"/>
          </a:xfrm>
          <a:prstGeom prst="rect">
            <a:avLst/>
          </a:prstGeom>
        </p:spPr>
        <p:txBody>
          <a:bodyPr wrap="square">
            <a:spAutoFit/>
          </a:bodyPr>
          <a:lstStyle/>
          <a:p>
            <a:pPr eaLnBrk="1" hangingPunct="1">
              <a:spcBef>
                <a:spcPct val="50000"/>
              </a:spcBef>
              <a:buClr>
                <a:schemeClr val="tx1"/>
              </a:buClr>
              <a:defRPr/>
            </a:pPr>
            <a:r>
              <a:rPr lang="zh-CN" altLang="en-US" dirty="0" smtClean="0">
                <a:latin typeface="Arial" panose="020B0604020202020204" pitchFamily="34" charset="0"/>
              </a:rPr>
              <a:t>系统处于安全状态。安全序列为：</a:t>
            </a:r>
            <a:r>
              <a:rPr lang="en-US" altLang="zh-CN" dirty="0" smtClean="0">
                <a:latin typeface="Arial" panose="020B0604020202020204" pitchFamily="34" charset="0"/>
              </a:rPr>
              <a:t>〈P0</a:t>
            </a:r>
            <a:r>
              <a:rPr lang="zh-CN" altLang="en-US" dirty="0" smtClean="0">
                <a:latin typeface="Arial" panose="020B0604020202020204" pitchFamily="34" charset="0"/>
              </a:rPr>
              <a:t>，</a:t>
            </a:r>
            <a:r>
              <a:rPr lang="en-US" altLang="zh-CN" dirty="0" smtClean="0">
                <a:latin typeface="Arial" panose="020B0604020202020204" pitchFamily="34" charset="0"/>
              </a:rPr>
              <a:t>P3</a:t>
            </a:r>
            <a:r>
              <a:rPr lang="zh-CN" altLang="en-US" dirty="0" smtClean="0">
                <a:latin typeface="Arial" panose="020B0604020202020204" pitchFamily="34" charset="0"/>
              </a:rPr>
              <a:t>，</a:t>
            </a:r>
            <a:r>
              <a:rPr lang="en-US" altLang="zh-CN" dirty="0" smtClean="0">
                <a:latin typeface="Arial" panose="020B0604020202020204" pitchFamily="34" charset="0"/>
              </a:rPr>
              <a:t>P2</a:t>
            </a:r>
            <a:r>
              <a:rPr lang="zh-CN" altLang="en-US" dirty="0" smtClean="0">
                <a:latin typeface="Arial" panose="020B0604020202020204" pitchFamily="34" charset="0"/>
              </a:rPr>
              <a:t>，</a:t>
            </a:r>
            <a:r>
              <a:rPr lang="en-US" altLang="zh-CN" dirty="0" smtClean="0">
                <a:latin typeface="Arial" panose="020B0604020202020204" pitchFamily="34" charset="0"/>
              </a:rPr>
              <a:t>P1</a:t>
            </a:r>
            <a:r>
              <a:rPr lang="zh-CN" altLang="en-US" dirty="0" smtClean="0">
                <a:latin typeface="Arial" panose="020B0604020202020204" pitchFamily="34" charset="0"/>
              </a:rPr>
              <a:t>，</a:t>
            </a:r>
            <a:r>
              <a:rPr lang="en-US" altLang="zh-CN" dirty="0" smtClean="0">
                <a:latin typeface="Arial" panose="020B0604020202020204" pitchFamily="34" charset="0"/>
              </a:rPr>
              <a:t>P4〉</a:t>
            </a:r>
            <a:endParaRPr lang="en-US" altLang="zh-CN"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4440"/>
                                        </p:tgtEl>
                                        <p:attrNameLst>
                                          <p:attrName>style.visibility</p:attrName>
                                        </p:attrNameLst>
                                      </p:cBhvr>
                                      <p:to>
                                        <p:strVal val="visible"/>
                                      </p:to>
                                    </p:set>
                                    <p:animEffect transition="in" filter="box(in)">
                                      <p:cBhvr>
                                        <p:cTn id="7" dur="500"/>
                                        <p:tgtEl>
                                          <p:spTgt spid="14444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40" grpId="0"/>
      <p:bldP spid="6" grpId="0"/>
    </p:bld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6"/>
          <p:cNvSpPr txBox="1">
            <a:spLocks noChangeArrowheads="1"/>
          </p:cNvSpPr>
          <p:nvPr/>
        </p:nvSpPr>
        <p:spPr bwMode="auto">
          <a:xfrm>
            <a:off x="467544" y="1412776"/>
            <a:ext cx="7632700" cy="523220"/>
          </a:xfrm>
          <a:prstGeom prst="rect">
            <a:avLst/>
          </a:prstGeom>
          <a:noFill/>
          <a:ln w="9525">
            <a:noFill/>
            <a:miter lim="800000"/>
          </a:ln>
        </p:spPr>
        <p:txBody>
          <a:bodyPr>
            <a:spAutoFit/>
          </a:bodyPr>
          <a:lstStyle/>
          <a:p>
            <a:pPr eaLnBrk="1" hangingPunct="1">
              <a:spcBef>
                <a:spcPct val="0"/>
              </a:spcBef>
              <a:buClrTx/>
            </a:pPr>
            <a:r>
              <a:rPr kumimoji="1" lang="en-US" altLang="zh-CN" sz="2800" dirty="0" smtClean="0">
                <a:solidFill>
                  <a:srgbClr val="C00000"/>
                </a:solidFill>
                <a:latin typeface="Times New Roman" panose="02020603050405020304" pitchFamily="18" charset="0"/>
              </a:rPr>
              <a:t>1. </a:t>
            </a:r>
            <a:r>
              <a:rPr kumimoji="1" lang="zh-CN" altLang="en-US" sz="2800" dirty="0" smtClean="0">
                <a:solidFill>
                  <a:srgbClr val="C00000"/>
                </a:solidFill>
                <a:latin typeface="Times New Roman" panose="02020603050405020304" pitchFamily="18" charset="0"/>
              </a:rPr>
              <a:t>资源分配</a:t>
            </a:r>
            <a:r>
              <a:rPr kumimoji="1" lang="zh-CN" altLang="en-US" sz="2800" dirty="0">
                <a:solidFill>
                  <a:srgbClr val="C00000"/>
                </a:solidFill>
                <a:latin typeface="Times New Roman" panose="02020603050405020304" pitchFamily="18" charset="0"/>
              </a:rPr>
              <a:t>图</a:t>
            </a:r>
            <a:r>
              <a:rPr kumimoji="1" lang="en-US" altLang="zh-CN" sz="2800" dirty="0">
                <a:solidFill>
                  <a:srgbClr val="C00000"/>
                </a:solidFill>
                <a:latin typeface="Times New Roman" panose="02020603050405020304" pitchFamily="18" charset="0"/>
              </a:rPr>
              <a:t>(Resource Allocation Graph)</a:t>
            </a:r>
            <a:r>
              <a:rPr kumimoji="1" lang="en-US" altLang="zh-CN" sz="2400" dirty="0">
                <a:solidFill>
                  <a:srgbClr val="C00000"/>
                </a:solidFill>
                <a:latin typeface="Times New Roman" panose="02020603050405020304" pitchFamily="18" charset="0"/>
              </a:rPr>
              <a:t> </a:t>
            </a:r>
            <a:endParaRPr kumimoji="1" lang="en-US" altLang="zh-CN" sz="2400" dirty="0">
              <a:solidFill>
                <a:srgbClr val="C00000"/>
              </a:solidFill>
              <a:latin typeface="Times New Roman" panose="02020603050405020304" pitchFamily="18" charset="0"/>
            </a:endParaRPr>
          </a:p>
        </p:txBody>
      </p:sp>
      <p:sp>
        <p:nvSpPr>
          <p:cNvPr id="3077" name="Text Box 7"/>
          <p:cNvSpPr txBox="1">
            <a:spLocks noChangeArrowheads="1"/>
          </p:cNvSpPr>
          <p:nvPr/>
        </p:nvSpPr>
        <p:spPr bwMode="auto">
          <a:xfrm>
            <a:off x="1979713" y="5919366"/>
            <a:ext cx="3664786" cy="461665"/>
          </a:xfrm>
          <a:prstGeom prst="rect">
            <a:avLst/>
          </a:prstGeom>
          <a:noFill/>
          <a:ln w="9525">
            <a:noFill/>
            <a:miter lim="800000"/>
          </a:ln>
        </p:spPr>
        <p:txBody>
          <a:bodyPr wrap="none">
            <a:spAutoFit/>
          </a:bodyPr>
          <a:lstStyle/>
          <a:p>
            <a:pPr eaLnBrk="1" hangingPunct="1">
              <a:spcBef>
                <a:spcPct val="0"/>
              </a:spcBef>
              <a:buClrTx/>
            </a:pPr>
            <a:r>
              <a:rPr kumimoji="1" lang="zh-CN" altLang="en-US" sz="2400" dirty="0">
                <a:solidFill>
                  <a:schemeClr val="tx1"/>
                </a:solidFill>
                <a:latin typeface="Times New Roman" panose="02020603050405020304" pitchFamily="18" charset="0"/>
              </a:rPr>
              <a:t>每类资源有多个时的情况 </a:t>
            </a:r>
            <a:endParaRPr kumimoji="1" lang="zh-CN" altLang="en-US" sz="2400" dirty="0">
              <a:solidFill>
                <a:schemeClr val="tx1"/>
              </a:solidFill>
              <a:latin typeface="Times New Roman" panose="02020603050405020304" pitchFamily="18" charset="0"/>
            </a:endParaRPr>
          </a:p>
        </p:txBody>
      </p:sp>
      <p:sp>
        <p:nvSpPr>
          <p:cNvPr id="10" name="Rectangle 2"/>
          <p:cNvSpPr>
            <a:spLocks noChangeArrowheads="1"/>
          </p:cNvSpPr>
          <p:nvPr/>
        </p:nvSpPr>
        <p:spPr bwMode="auto">
          <a:xfrm>
            <a:off x="2699893" y="-27383"/>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
        <p:nvSpPr>
          <p:cNvPr id="11" name="Rectangle 2"/>
          <p:cNvSpPr>
            <a:spLocks noChangeArrowheads="1"/>
          </p:cNvSpPr>
          <p:nvPr/>
        </p:nvSpPr>
        <p:spPr bwMode="auto">
          <a:xfrm>
            <a:off x="467544" y="621061"/>
            <a:ext cx="5904656"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3.7.4 </a:t>
            </a:r>
            <a:r>
              <a:rPr lang="zh-CN" altLang="en-US" sz="3200" dirty="0" smtClean="0">
                <a:solidFill>
                  <a:srgbClr val="0000FF"/>
                </a:solidFill>
                <a:latin typeface="+mn-ea"/>
                <a:ea typeface="+mn-ea"/>
              </a:rPr>
              <a:t>死锁的检测与解除</a:t>
            </a:r>
            <a:endParaRPr lang="zh-CN" altLang="en-US" sz="3200" dirty="0">
              <a:solidFill>
                <a:srgbClr val="0000FF"/>
              </a:solidFill>
              <a:latin typeface="+mn-ea"/>
              <a:ea typeface="+mn-ea"/>
            </a:endParaRPr>
          </a:p>
        </p:txBody>
      </p:sp>
      <p:sp>
        <p:nvSpPr>
          <p:cNvPr id="12" name="椭圆 11"/>
          <p:cNvSpPr/>
          <p:nvPr/>
        </p:nvSpPr>
        <p:spPr bwMode="auto">
          <a:xfrm>
            <a:off x="3347864" y="2348880"/>
            <a:ext cx="648072" cy="648072"/>
          </a:xfrm>
          <a:prstGeom prst="ellipse">
            <a:avLst/>
          </a:prstGeom>
          <a:solidFill>
            <a:srgbClr val="6699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3" name="TextBox 12"/>
          <p:cNvSpPr txBox="1"/>
          <p:nvPr/>
        </p:nvSpPr>
        <p:spPr>
          <a:xfrm>
            <a:off x="3419872" y="2492896"/>
            <a:ext cx="504056" cy="400110"/>
          </a:xfrm>
          <a:prstGeom prst="rect">
            <a:avLst/>
          </a:prstGeom>
          <a:solidFill>
            <a:srgbClr val="6699FF"/>
          </a:solidFill>
        </p:spPr>
        <p:txBody>
          <a:bodyPr wrap="square" rtlCol="0">
            <a:spAutoFit/>
          </a:bodyPr>
          <a:lstStyle/>
          <a:p>
            <a:r>
              <a:rPr lang="en-US" altLang="zh-CN" dirty="0" smtClean="0"/>
              <a:t>P1</a:t>
            </a:r>
            <a:endParaRPr lang="zh-CN" altLang="en-US" dirty="0"/>
          </a:p>
        </p:txBody>
      </p:sp>
      <p:sp>
        <p:nvSpPr>
          <p:cNvPr id="14" name="椭圆 13"/>
          <p:cNvSpPr/>
          <p:nvPr/>
        </p:nvSpPr>
        <p:spPr bwMode="auto">
          <a:xfrm>
            <a:off x="5076056" y="3933056"/>
            <a:ext cx="648072" cy="648072"/>
          </a:xfrm>
          <a:prstGeom prst="ellipse">
            <a:avLst/>
          </a:prstGeom>
          <a:solidFill>
            <a:srgbClr val="6699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5" name="TextBox 14"/>
          <p:cNvSpPr txBox="1"/>
          <p:nvPr/>
        </p:nvSpPr>
        <p:spPr>
          <a:xfrm>
            <a:off x="5148064" y="4109009"/>
            <a:ext cx="504056" cy="400110"/>
          </a:xfrm>
          <a:prstGeom prst="rect">
            <a:avLst/>
          </a:prstGeom>
          <a:solidFill>
            <a:srgbClr val="6699FF"/>
          </a:solidFill>
        </p:spPr>
        <p:txBody>
          <a:bodyPr wrap="square" rtlCol="0">
            <a:spAutoFit/>
          </a:bodyPr>
          <a:lstStyle/>
          <a:p>
            <a:r>
              <a:rPr lang="en-US" altLang="zh-CN" dirty="0" smtClean="0"/>
              <a:t>P3</a:t>
            </a:r>
            <a:endParaRPr lang="zh-CN" altLang="en-US" dirty="0"/>
          </a:p>
        </p:txBody>
      </p:sp>
      <p:sp>
        <p:nvSpPr>
          <p:cNvPr id="16" name="椭圆 15"/>
          <p:cNvSpPr/>
          <p:nvPr/>
        </p:nvSpPr>
        <p:spPr bwMode="auto">
          <a:xfrm>
            <a:off x="1691680" y="3933056"/>
            <a:ext cx="648072" cy="648072"/>
          </a:xfrm>
          <a:prstGeom prst="ellipse">
            <a:avLst/>
          </a:prstGeom>
          <a:solidFill>
            <a:srgbClr val="6699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7" name="TextBox 16"/>
          <p:cNvSpPr txBox="1"/>
          <p:nvPr/>
        </p:nvSpPr>
        <p:spPr>
          <a:xfrm>
            <a:off x="1763688" y="4109009"/>
            <a:ext cx="504056" cy="400110"/>
          </a:xfrm>
          <a:prstGeom prst="rect">
            <a:avLst/>
          </a:prstGeom>
          <a:solidFill>
            <a:srgbClr val="6699FF"/>
          </a:solidFill>
        </p:spPr>
        <p:txBody>
          <a:bodyPr wrap="square" rtlCol="0">
            <a:spAutoFit/>
          </a:bodyPr>
          <a:lstStyle/>
          <a:p>
            <a:r>
              <a:rPr lang="en-US" altLang="zh-CN" dirty="0" smtClean="0"/>
              <a:t>P2</a:t>
            </a:r>
            <a:endParaRPr lang="zh-CN" altLang="en-US" dirty="0"/>
          </a:p>
        </p:txBody>
      </p:sp>
      <p:sp>
        <p:nvSpPr>
          <p:cNvPr id="18" name="矩形 17"/>
          <p:cNvSpPr/>
          <p:nvPr/>
        </p:nvSpPr>
        <p:spPr bwMode="auto">
          <a:xfrm>
            <a:off x="1475656" y="2924944"/>
            <a:ext cx="1224136" cy="576064"/>
          </a:xfrm>
          <a:prstGeom prst="rect">
            <a:avLst/>
          </a:prstGeom>
          <a:solidFill>
            <a:schemeClr val="accent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 name="TextBox 18"/>
          <p:cNvSpPr txBox="1"/>
          <p:nvPr/>
        </p:nvSpPr>
        <p:spPr>
          <a:xfrm>
            <a:off x="1691680" y="3068961"/>
            <a:ext cx="855712" cy="307777"/>
          </a:xfrm>
          <a:prstGeom prst="rect">
            <a:avLst/>
          </a:prstGeom>
          <a:noFill/>
        </p:spPr>
        <p:txBody>
          <a:bodyPr wrap="square" rtlCol="0">
            <a:spAutoFit/>
          </a:bodyPr>
          <a:lstStyle/>
          <a:p>
            <a:r>
              <a:rPr lang="zh-CN" altLang="en-US" sz="1400" dirty="0" smtClean="0"/>
              <a:t>●     ●</a:t>
            </a:r>
            <a:endParaRPr lang="zh-CN" altLang="en-US" sz="1400" dirty="0"/>
          </a:p>
        </p:txBody>
      </p:sp>
      <p:sp>
        <p:nvSpPr>
          <p:cNvPr id="20" name="TextBox 19"/>
          <p:cNvSpPr txBox="1"/>
          <p:nvPr/>
        </p:nvSpPr>
        <p:spPr>
          <a:xfrm>
            <a:off x="2627784" y="3028889"/>
            <a:ext cx="576064" cy="400110"/>
          </a:xfrm>
          <a:prstGeom prst="rect">
            <a:avLst/>
          </a:prstGeom>
          <a:noFill/>
        </p:spPr>
        <p:txBody>
          <a:bodyPr wrap="square" rtlCol="0">
            <a:spAutoFit/>
          </a:bodyPr>
          <a:lstStyle/>
          <a:p>
            <a:r>
              <a:rPr lang="en-US" altLang="zh-CN" dirty="0" smtClean="0"/>
              <a:t>R1</a:t>
            </a:r>
            <a:endParaRPr lang="zh-CN" altLang="en-US" dirty="0"/>
          </a:p>
        </p:txBody>
      </p:sp>
      <p:sp>
        <p:nvSpPr>
          <p:cNvPr id="21" name="矩形 20"/>
          <p:cNvSpPr/>
          <p:nvPr/>
        </p:nvSpPr>
        <p:spPr bwMode="auto">
          <a:xfrm>
            <a:off x="4716016" y="2996952"/>
            <a:ext cx="1224136" cy="576064"/>
          </a:xfrm>
          <a:prstGeom prst="rect">
            <a:avLst/>
          </a:prstGeom>
          <a:solidFill>
            <a:schemeClr val="accent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 name="TextBox 21"/>
          <p:cNvSpPr txBox="1"/>
          <p:nvPr/>
        </p:nvSpPr>
        <p:spPr>
          <a:xfrm>
            <a:off x="4932040" y="3140969"/>
            <a:ext cx="855712" cy="307777"/>
          </a:xfrm>
          <a:prstGeom prst="rect">
            <a:avLst/>
          </a:prstGeom>
          <a:noFill/>
        </p:spPr>
        <p:txBody>
          <a:bodyPr wrap="square" rtlCol="0">
            <a:spAutoFit/>
          </a:bodyPr>
          <a:lstStyle/>
          <a:p>
            <a:r>
              <a:rPr lang="zh-CN" altLang="en-US" sz="1400" dirty="0" smtClean="0"/>
              <a:t>●     ●</a:t>
            </a:r>
            <a:endParaRPr lang="zh-CN" altLang="en-US" sz="1400" dirty="0"/>
          </a:p>
        </p:txBody>
      </p:sp>
      <p:sp>
        <p:nvSpPr>
          <p:cNvPr id="23" name="TextBox 22"/>
          <p:cNvSpPr txBox="1"/>
          <p:nvPr/>
        </p:nvSpPr>
        <p:spPr>
          <a:xfrm>
            <a:off x="4283968" y="3068960"/>
            <a:ext cx="576064" cy="400110"/>
          </a:xfrm>
          <a:prstGeom prst="rect">
            <a:avLst/>
          </a:prstGeom>
          <a:noFill/>
        </p:spPr>
        <p:txBody>
          <a:bodyPr wrap="square" rtlCol="0">
            <a:spAutoFit/>
          </a:bodyPr>
          <a:lstStyle/>
          <a:p>
            <a:r>
              <a:rPr lang="en-US" altLang="zh-CN" dirty="0" smtClean="0"/>
              <a:t>R2</a:t>
            </a:r>
            <a:endParaRPr lang="zh-CN" altLang="en-US" dirty="0"/>
          </a:p>
        </p:txBody>
      </p:sp>
      <p:sp>
        <p:nvSpPr>
          <p:cNvPr id="24" name="矩形 23"/>
          <p:cNvSpPr/>
          <p:nvPr/>
        </p:nvSpPr>
        <p:spPr bwMode="auto">
          <a:xfrm>
            <a:off x="2843808" y="4797152"/>
            <a:ext cx="1224136" cy="576064"/>
          </a:xfrm>
          <a:prstGeom prst="rect">
            <a:avLst/>
          </a:prstGeom>
          <a:solidFill>
            <a:schemeClr val="accent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5" name="TextBox 24"/>
          <p:cNvSpPr txBox="1"/>
          <p:nvPr/>
        </p:nvSpPr>
        <p:spPr>
          <a:xfrm>
            <a:off x="2915816" y="4941169"/>
            <a:ext cx="1008112" cy="307777"/>
          </a:xfrm>
          <a:prstGeom prst="rect">
            <a:avLst/>
          </a:prstGeom>
          <a:noFill/>
        </p:spPr>
        <p:txBody>
          <a:bodyPr wrap="square" rtlCol="0">
            <a:spAutoFit/>
          </a:bodyPr>
          <a:lstStyle/>
          <a:p>
            <a:r>
              <a:rPr lang="zh-CN" altLang="en-US" sz="1400" dirty="0" smtClean="0"/>
              <a:t>●  ●   ●</a:t>
            </a:r>
            <a:endParaRPr lang="zh-CN" altLang="en-US" sz="1400" dirty="0"/>
          </a:p>
        </p:txBody>
      </p:sp>
      <p:sp>
        <p:nvSpPr>
          <p:cNvPr id="26" name="TextBox 25"/>
          <p:cNvSpPr txBox="1"/>
          <p:nvPr/>
        </p:nvSpPr>
        <p:spPr>
          <a:xfrm>
            <a:off x="3203848" y="4437112"/>
            <a:ext cx="576064" cy="400110"/>
          </a:xfrm>
          <a:prstGeom prst="rect">
            <a:avLst/>
          </a:prstGeom>
          <a:noFill/>
        </p:spPr>
        <p:txBody>
          <a:bodyPr wrap="square" rtlCol="0">
            <a:spAutoFit/>
          </a:bodyPr>
          <a:lstStyle/>
          <a:p>
            <a:r>
              <a:rPr lang="en-US" altLang="zh-CN" dirty="0" smtClean="0"/>
              <a:t>R3</a:t>
            </a:r>
            <a:endParaRPr lang="zh-CN" altLang="en-US" dirty="0"/>
          </a:p>
        </p:txBody>
      </p:sp>
      <p:cxnSp>
        <p:nvCxnSpPr>
          <p:cNvPr id="28" name="直接箭头连接符 27"/>
          <p:cNvCxnSpPr>
            <a:endCxn id="12" idx="2"/>
          </p:cNvCxnSpPr>
          <p:nvPr/>
        </p:nvCxnSpPr>
        <p:spPr bwMode="auto">
          <a:xfrm flipV="1">
            <a:off x="2339752" y="2672917"/>
            <a:ext cx="1008112" cy="468052"/>
          </a:xfrm>
          <a:prstGeom prst="straightConnector1">
            <a:avLst/>
          </a:prstGeom>
          <a:noFill/>
          <a:ln w="28575">
            <a:solidFill>
              <a:schemeClr val="accent5">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直接箭头连接符 28"/>
          <p:cNvCxnSpPr>
            <a:endCxn id="16" idx="0"/>
          </p:cNvCxnSpPr>
          <p:nvPr/>
        </p:nvCxnSpPr>
        <p:spPr bwMode="auto">
          <a:xfrm>
            <a:off x="1907704" y="3356992"/>
            <a:ext cx="108012" cy="576064"/>
          </a:xfrm>
          <a:prstGeom prst="straightConnector1">
            <a:avLst/>
          </a:prstGeom>
          <a:noFill/>
          <a:ln w="28575">
            <a:solidFill>
              <a:schemeClr val="accent5">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直接箭头连接符 31"/>
          <p:cNvCxnSpPr/>
          <p:nvPr/>
        </p:nvCxnSpPr>
        <p:spPr bwMode="auto">
          <a:xfrm>
            <a:off x="2267744" y="4437112"/>
            <a:ext cx="792088" cy="360040"/>
          </a:xfrm>
          <a:prstGeom prst="straightConnector1">
            <a:avLst/>
          </a:prstGeom>
          <a:noFill/>
          <a:ln w="28575">
            <a:solidFill>
              <a:schemeClr val="accent5">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直接箭头连接符 34"/>
          <p:cNvCxnSpPr>
            <a:stCxn id="16" idx="4"/>
          </p:cNvCxnSpPr>
          <p:nvPr/>
        </p:nvCxnSpPr>
        <p:spPr bwMode="auto">
          <a:xfrm>
            <a:off x="2015716" y="4581128"/>
            <a:ext cx="828092" cy="576064"/>
          </a:xfrm>
          <a:prstGeom prst="straightConnector1">
            <a:avLst/>
          </a:prstGeom>
          <a:noFill/>
          <a:ln w="28575">
            <a:solidFill>
              <a:schemeClr val="accent5">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直接箭头连接符 43"/>
          <p:cNvCxnSpPr>
            <a:endCxn id="15" idx="2"/>
          </p:cNvCxnSpPr>
          <p:nvPr/>
        </p:nvCxnSpPr>
        <p:spPr bwMode="auto">
          <a:xfrm flipV="1">
            <a:off x="3707904" y="4509119"/>
            <a:ext cx="1692188" cy="576067"/>
          </a:xfrm>
          <a:prstGeom prst="straightConnector1">
            <a:avLst/>
          </a:prstGeom>
          <a:noFill/>
          <a:ln w="28575">
            <a:solidFill>
              <a:schemeClr val="accent5">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直接箭头连接符 46"/>
          <p:cNvCxnSpPr>
            <a:endCxn id="14" idx="2"/>
          </p:cNvCxnSpPr>
          <p:nvPr/>
        </p:nvCxnSpPr>
        <p:spPr bwMode="auto">
          <a:xfrm flipV="1">
            <a:off x="3419872" y="4257093"/>
            <a:ext cx="1656184" cy="765959"/>
          </a:xfrm>
          <a:prstGeom prst="straightConnector1">
            <a:avLst/>
          </a:prstGeom>
          <a:noFill/>
          <a:ln w="28575">
            <a:solidFill>
              <a:schemeClr val="accent5">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直接箭头连接符 49"/>
          <p:cNvCxnSpPr/>
          <p:nvPr/>
        </p:nvCxnSpPr>
        <p:spPr bwMode="auto">
          <a:xfrm flipV="1">
            <a:off x="5508104" y="3501008"/>
            <a:ext cx="0" cy="513931"/>
          </a:xfrm>
          <a:prstGeom prst="straightConnector1">
            <a:avLst/>
          </a:prstGeom>
          <a:noFill/>
          <a:ln w="28575">
            <a:solidFill>
              <a:schemeClr val="accent5">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直接箭头连接符 52"/>
          <p:cNvCxnSpPr>
            <a:endCxn id="21" idx="0"/>
          </p:cNvCxnSpPr>
          <p:nvPr/>
        </p:nvCxnSpPr>
        <p:spPr bwMode="auto">
          <a:xfrm>
            <a:off x="3995936" y="2646786"/>
            <a:ext cx="1332148" cy="350167"/>
          </a:xfrm>
          <a:prstGeom prst="straightConnector1">
            <a:avLst/>
          </a:prstGeom>
          <a:noFill/>
          <a:ln w="28575">
            <a:solidFill>
              <a:schemeClr val="accent5">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395536" y="1124744"/>
            <a:ext cx="8497317" cy="867930"/>
          </a:xfrm>
          <a:prstGeom prst="rect">
            <a:avLst/>
          </a:prstGeom>
          <a:noFill/>
          <a:ln w="9525">
            <a:noFill/>
            <a:miter lim="800000"/>
          </a:ln>
        </p:spPr>
        <p:txBody>
          <a:bodyPr wrap="square">
            <a:spAutoFit/>
          </a:bodyPr>
          <a:lstStyle/>
          <a:p>
            <a:pPr eaLnBrk="1" hangingPunct="1">
              <a:spcBef>
                <a:spcPct val="10000"/>
              </a:spcBef>
              <a:buClrTx/>
            </a:pPr>
            <a:r>
              <a:rPr kumimoji="1" lang="zh-CN" altLang="en-US" sz="2400" dirty="0">
                <a:solidFill>
                  <a:srgbClr val="7030A0"/>
                </a:solidFill>
              </a:rPr>
              <a:t>简化资源分配</a:t>
            </a:r>
            <a:r>
              <a:rPr kumimoji="1" lang="zh-CN" altLang="en-US" sz="2400" dirty="0" smtClean="0">
                <a:solidFill>
                  <a:srgbClr val="7030A0"/>
                </a:solidFill>
              </a:rPr>
              <a:t>图：</a:t>
            </a:r>
            <a:endParaRPr kumimoji="1" lang="en-US" altLang="zh-CN" sz="2400" dirty="0" smtClean="0">
              <a:solidFill>
                <a:srgbClr val="7030A0"/>
              </a:solidFill>
            </a:endParaRPr>
          </a:p>
          <a:p>
            <a:pPr eaLnBrk="1" hangingPunct="1">
              <a:spcBef>
                <a:spcPct val="10000"/>
              </a:spcBef>
              <a:buClrTx/>
            </a:pPr>
            <a:r>
              <a:rPr kumimoji="1" lang="en-US" altLang="zh-CN" sz="2400" dirty="0" smtClean="0">
                <a:solidFill>
                  <a:srgbClr val="0000D0"/>
                </a:solidFill>
              </a:rPr>
              <a:t>    </a:t>
            </a:r>
            <a:r>
              <a:rPr kumimoji="1" lang="zh-CN" altLang="en-US" dirty="0" smtClean="0">
                <a:solidFill>
                  <a:schemeClr val="tx1"/>
                </a:solidFill>
              </a:rPr>
              <a:t>如果</a:t>
            </a:r>
            <a:r>
              <a:rPr kumimoji="1" lang="zh-CN" altLang="en-US" dirty="0">
                <a:solidFill>
                  <a:schemeClr val="tx1"/>
                </a:solidFill>
              </a:rPr>
              <a:t>资源分配图能完全简化，则系统中没有死锁；否则系统存在死锁</a:t>
            </a:r>
            <a:r>
              <a:rPr kumimoji="1" lang="zh-CN" altLang="en-US" dirty="0" smtClean="0">
                <a:solidFill>
                  <a:schemeClr val="tx1"/>
                </a:solidFill>
              </a:rPr>
              <a:t>。</a:t>
            </a:r>
            <a:endParaRPr kumimoji="1" lang="zh-CN" altLang="en-US" dirty="0">
              <a:solidFill>
                <a:schemeClr val="tx1"/>
              </a:solidFill>
            </a:endParaRPr>
          </a:p>
        </p:txBody>
      </p:sp>
      <p:sp>
        <p:nvSpPr>
          <p:cNvPr id="56323" name="Text Box 9"/>
          <p:cNvSpPr txBox="1">
            <a:spLocks noChangeArrowheads="1"/>
          </p:cNvSpPr>
          <p:nvPr/>
        </p:nvSpPr>
        <p:spPr bwMode="auto">
          <a:xfrm>
            <a:off x="395536" y="620688"/>
            <a:ext cx="2232248" cy="523220"/>
          </a:xfrm>
          <a:prstGeom prst="rect">
            <a:avLst/>
          </a:prstGeom>
          <a:noFill/>
          <a:ln w="9525">
            <a:noFill/>
            <a:miter lim="800000"/>
          </a:ln>
        </p:spPr>
        <p:txBody>
          <a:bodyPr wrap="square">
            <a:spAutoFit/>
          </a:bodyPr>
          <a:lstStyle/>
          <a:p>
            <a:pPr eaLnBrk="1" hangingPunct="1">
              <a:spcBef>
                <a:spcPct val="0"/>
              </a:spcBef>
              <a:buClrTx/>
            </a:pPr>
            <a:r>
              <a:rPr kumimoji="1" lang="en-US" altLang="zh-CN" sz="2800" dirty="0">
                <a:solidFill>
                  <a:schemeClr val="tx2"/>
                </a:solidFill>
                <a:latin typeface="Times New Roman" panose="02020603050405020304" pitchFamily="18" charset="0"/>
              </a:rPr>
              <a:t>2. </a:t>
            </a:r>
            <a:r>
              <a:rPr kumimoji="1" lang="zh-CN" altLang="en-US" sz="2800" dirty="0">
                <a:solidFill>
                  <a:schemeClr val="tx2"/>
                </a:solidFill>
                <a:latin typeface="Times New Roman" panose="02020603050405020304" pitchFamily="18" charset="0"/>
              </a:rPr>
              <a:t>死锁定理</a:t>
            </a:r>
            <a:r>
              <a:rPr kumimoji="1" lang="zh-CN" altLang="en-US" sz="2800" dirty="0">
                <a:solidFill>
                  <a:schemeClr val="tx1"/>
                </a:solidFill>
                <a:latin typeface="Times New Roman" panose="02020603050405020304" pitchFamily="18" charset="0"/>
              </a:rPr>
              <a:t> </a:t>
            </a:r>
            <a:endParaRPr kumimoji="1" lang="zh-CN" altLang="en-US" sz="2800" dirty="0">
              <a:solidFill>
                <a:schemeClr val="tx1"/>
              </a:solidFill>
              <a:latin typeface="Times New Roman" panose="02020603050405020304" pitchFamily="18" charset="0"/>
            </a:endParaRPr>
          </a:p>
        </p:txBody>
      </p:sp>
      <p:sp>
        <p:nvSpPr>
          <p:cNvPr id="208940" name="Rectangle 44"/>
          <p:cNvSpPr>
            <a:spLocks noChangeArrowheads="1"/>
          </p:cNvSpPr>
          <p:nvPr/>
        </p:nvSpPr>
        <p:spPr bwMode="auto">
          <a:xfrm>
            <a:off x="395536" y="2096270"/>
            <a:ext cx="3600400" cy="1692771"/>
          </a:xfrm>
          <a:prstGeom prst="rect">
            <a:avLst/>
          </a:prstGeom>
          <a:noFill/>
          <a:ln w="9525">
            <a:noFill/>
            <a:miter lim="800000"/>
          </a:ln>
        </p:spPr>
        <p:txBody>
          <a:bodyPr wrap="square">
            <a:spAutoFit/>
          </a:bodyPr>
          <a:lstStyle/>
          <a:p>
            <a:pPr eaLnBrk="1" hangingPunct="1">
              <a:lnSpc>
                <a:spcPct val="130000"/>
              </a:lnSpc>
              <a:spcBef>
                <a:spcPct val="10000"/>
              </a:spcBef>
              <a:buClrTx/>
            </a:pPr>
            <a:r>
              <a:rPr kumimoji="1" lang="zh-CN" altLang="en-US" dirty="0">
                <a:solidFill>
                  <a:schemeClr val="accent1"/>
                </a:solidFill>
              </a:rPr>
              <a:t>（</a:t>
            </a:r>
            <a:r>
              <a:rPr kumimoji="1" lang="en-US" altLang="zh-CN" dirty="0">
                <a:solidFill>
                  <a:schemeClr val="accent1"/>
                </a:solidFill>
              </a:rPr>
              <a:t>1</a:t>
            </a:r>
            <a:r>
              <a:rPr kumimoji="1" lang="zh-CN" altLang="en-US" dirty="0">
                <a:solidFill>
                  <a:schemeClr val="accent1"/>
                </a:solidFill>
              </a:rPr>
              <a:t>）</a:t>
            </a:r>
            <a:r>
              <a:rPr kumimoji="1" lang="zh-CN" altLang="en-US" dirty="0">
                <a:solidFill>
                  <a:schemeClr val="tx1"/>
                </a:solidFill>
              </a:rPr>
              <a:t>在资源分配图中，找出一个</a:t>
            </a:r>
            <a:r>
              <a:rPr kumimoji="1" lang="zh-CN" altLang="en-US" dirty="0" smtClean="0">
                <a:solidFill>
                  <a:schemeClr val="accent1"/>
                </a:solidFill>
              </a:rPr>
              <a:t>既非独立</a:t>
            </a:r>
            <a:r>
              <a:rPr kumimoji="1" lang="zh-CN" altLang="en-US" dirty="0" smtClean="0">
                <a:solidFill>
                  <a:schemeClr val="tx1"/>
                </a:solidFill>
              </a:rPr>
              <a:t>又</a:t>
            </a:r>
            <a:r>
              <a:rPr kumimoji="1" lang="zh-CN" altLang="en-US" dirty="0" smtClean="0">
                <a:solidFill>
                  <a:schemeClr val="accent1"/>
                </a:solidFill>
              </a:rPr>
              <a:t>不阻塞</a:t>
            </a:r>
            <a:r>
              <a:rPr kumimoji="1" lang="zh-CN" altLang="en-US" dirty="0" smtClean="0">
                <a:solidFill>
                  <a:schemeClr val="tx1"/>
                </a:solidFill>
              </a:rPr>
              <a:t>的</a:t>
            </a:r>
            <a:r>
              <a:rPr kumimoji="1" lang="zh-CN" altLang="en-US" dirty="0">
                <a:solidFill>
                  <a:schemeClr val="tx1"/>
                </a:solidFill>
              </a:rPr>
              <a:t>进程节点</a:t>
            </a:r>
            <a:r>
              <a:rPr kumimoji="1" lang="en-US" altLang="zh-CN" dirty="0">
                <a:solidFill>
                  <a:schemeClr val="tx1"/>
                </a:solidFill>
              </a:rPr>
              <a:t>P</a:t>
            </a:r>
            <a:r>
              <a:rPr kumimoji="1" lang="en-US" altLang="zh-CN" b="0" i="1" baseline="-25000" dirty="0">
                <a:solidFill>
                  <a:schemeClr val="tx1"/>
                </a:solidFill>
              </a:rPr>
              <a:t>i</a:t>
            </a:r>
            <a:r>
              <a:rPr kumimoji="1" lang="zh-CN" altLang="en-US" dirty="0">
                <a:solidFill>
                  <a:schemeClr val="tx1"/>
                </a:solidFill>
              </a:rPr>
              <a:t>，如果找到转（</a:t>
            </a:r>
            <a:r>
              <a:rPr kumimoji="1" lang="en-US" altLang="zh-CN" dirty="0">
                <a:solidFill>
                  <a:schemeClr val="tx1"/>
                </a:solidFill>
              </a:rPr>
              <a:t>2</a:t>
            </a:r>
            <a:r>
              <a:rPr kumimoji="1" lang="zh-CN" altLang="en-US" dirty="0">
                <a:solidFill>
                  <a:schemeClr val="tx1"/>
                </a:solidFill>
              </a:rPr>
              <a:t>）；否则转（</a:t>
            </a:r>
            <a:r>
              <a:rPr kumimoji="1" lang="en-US" altLang="zh-CN" dirty="0">
                <a:solidFill>
                  <a:schemeClr val="tx1"/>
                </a:solidFill>
              </a:rPr>
              <a:t>3</a:t>
            </a:r>
            <a:r>
              <a:rPr kumimoji="1" lang="zh-CN" altLang="en-US" dirty="0">
                <a:solidFill>
                  <a:schemeClr val="tx1"/>
                </a:solidFill>
              </a:rPr>
              <a:t>）；</a:t>
            </a:r>
            <a:endParaRPr kumimoji="1" lang="zh-CN" altLang="en-US" dirty="0">
              <a:solidFill>
                <a:schemeClr val="tx1"/>
              </a:solidFill>
            </a:endParaRPr>
          </a:p>
        </p:txBody>
      </p:sp>
      <p:sp>
        <p:nvSpPr>
          <p:cNvPr id="208941" name="Rectangle 45"/>
          <p:cNvSpPr>
            <a:spLocks noChangeArrowheads="1"/>
          </p:cNvSpPr>
          <p:nvPr/>
        </p:nvSpPr>
        <p:spPr bwMode="auto">
          <a:xfrm>
            <a:off x="395536" y="4120624"/>
            <a:ext cx="3600400" cy="892552"/>
          </a:xfrm>
          <a:prstGeom prst="rect">
            <a:avLst/>
          </a:prstGeom>
          <a:noFill/>
          <a:ln w="9525">
            <a:noFill/>
            <a:miter lim="800000"/>
          </a:ln>
        </p:spPr>
        <p:txBody>
          <a:bodyPr wrap="square">
            <a:spAutoFit/>
          </a:bodyPr>
          <a:lstStyle/>
          <a:p>
            <a:pPr eaLnBrk="1" hangingPunct="1">
              <a:lnSpc>
                <a:spcPct val="130000"/>
              </a:lnSpc>
              <a:spcBef>
                <a:spcPct val="10000"/>
              </a:spcBef>
              <a:buClrTx/>
            </a:pPr>
            <a:r>
              <a:rPr kumimoji="1" lang="zh-CN" altLang="en-US" dirty="0">
                <a:solidFill>
                  <a:schemeClr val="accent1"/>
                </a:solidFill>
              </a:rPr>
              <a:t>（</a:t>
            </a:r>
            <a:r>
              <a:rPr kumimoji="1" lang="en-US" altLang="zh-CN" dirty="0">
                <a:solidFill>
                  <a:schemeClr val="accent1"/>
                </a:solidFill>
              </a:rPr>
              <a:t>2</a:t>
            </a:r>
            <a:r>
              <a:rPr kumimoji="1" lang="zh-CN" altLang="en-US" dirty="0">
                <a:solidFill>
                  <a:schemeClr val="accent1"/>
                </a:solidFill>
              </a:rPr>
              <a:t>）</a:t>
            </a:r>
            <a:r>
              <a:rPr kumimoji="1" lang="zh-CN" altLang="en-US" dirty="0">
                <a:solidFill>
                  <a:schemeClr val="tx1"/>
                </a:solidFill>
              </a:rPr>
              <a:t>去掉</a:t>
            </a:r>
            <a:r>
              <a:rPr kumimoji="1" lang="en-US" altLang="zh-CN" dirty="0">
                <a:solidFill>
                  <a:schemeClr val="tx1"/>
                </a:solidFill>
              </a:rPr>
              <a:t>P</a:t>
            </a:r>
            <a:r>
              <a:rPr kumimoji="1" lang="en-US" altLang="zh-CN" b="0" i="1" baseline="-25000" dirty="0">
                <a:solidFill>
                  <a:schemeClr val="tx1"/>
                </a:solidFill>
              </a:rPr>
              <a:t>i</a:t>
            </a:r>
            <a:r>
              <a:rPr kumimoji="1" lang="zh-CN" altLang="en-US" dirty="0">
                <a:solidFill>
                  <a:schemeClr val="tx1"/>
                </a:solidFill>
              </a:rPr>
              <a:t>的所有边，使其成为一个独立节点，并转（</a:t>
            </a:r>
            <a:r>
              <a:rPr kumimoji="1" lang="en-US" altLang="zh-CN" dirty="0">
                <a:solidFill>
                  <a:schemeClr val="tx1"/>
                </a:solidFill>
              </a:rPr>
              <a:t>1</a:t>
            </a:r>
            <a:r>
              <a:rPr kumimoji="1" lang="zh-CN" altLang="en-US" dirty="0">
                <a:solidFill>
                  <a:schemeClr val="tx1"/>
                </a:solidFill>
              </a:rPr>
              <a:t>）；</a:t>
            </a:r>
            <a:endParaRPr kumimoji="1" lang="zh-CN" altLang="en-US" dirty="0">
              <a:solidFill>
                <a:schemeClr val="tx1"/>
              </a:solidFill>
            </a:endParaRPr>
          </a:p>
        </p:txBody>
      </p:sp>
      <p:sp>
        <p:nvSpPr>
          <p:cNvPr id="208942" name="Rectangle 46"/>
          <p:cNvSpPr>
            <a:spLocks noChangeArrowheads="1"/>
          </p:cNvSpPr>
          <p:nvPr/>
        </p:nvSpPr>
        <p:spPr bwMode="auto">
          <a:xfrm>
            <a:off x="250827" y="5673443"/>
            <a:ext cx="8569325" cy="892552"/>
          </a:xfrm>
          <a:prstGeom prst="rect">
            <a:avLst/>
          </a:prstGeom>
          <a:noFill/>
          <a:ln w="9525">
            <a:noFill/>
            <a:miter lim="800000"/>
          </a:ln>
        </p:spPr>
        <p:txBody>
          <a:bodyPr>
            <a:spAutoFit/>
          </a:bodyPr>
          <a:lstStyle/>
          <a:p>
            <a:pPr eaLnBrk="1" hangingPunct="1">
              <a:lnSpc>
                <a:spcPct val="130000"/>
              </a:lnSpc>
              <a:spcBef>
                <a:spcPct val="10000"/>
              </a:spcBef>
              <a:buClrTx/>
            </a:pPr>
            <a:r>
              <a:rPr kumimoji="1" lang="zh-CN" altLang="en-US" dirty="0">
                <a:solidFill>
                  <a:schemeClr val="accent1"/>
                </a:solidFill>
              </a:rPr>
              <a:t>（</a:t>
            </a:r>
            <a:r>
              <a:rPr kumimoji="1" lang="en-US" altLang="zh-CN" dirty="0">
                <a:solidFill>
                  <a:schemeClr val="accent1"/>
                </a:solidFill>
              </a:rPr>
              <a:t>3</a:t>
            </a:r>
            <a:r>
              <a:rPr kumimoji="1" lang="zh-CN" altLang="en-US" dirty="0">
                <a:solidFill>
                  <a:schemeClr val="accent1"/>
                </a:solidFill>
              </a:rPr>
              <a:t>）</a:t>
            </a:r>
            <a:r>
              <a:rPr kumimoji="1" lang="zh-CN" altLang="en-US" dirty="0">
                <a:solidFill>
                  <a:schemeClr val="tx1"/>
                </a:solidFill>
              </a:rPr>
              <a:t>判断是否所有节点都成为独立节点？如果是，称为资源分配图能完全简化，系统无死锁；否则系统存在死锁。</a:t>
            </a:r>
            <a:endParaRPr kumimoji="1" lang="zh-CN" altLang="en-US" dirty="0">
              <a:solidFill>
                <a:schemeClr val="tx1"/>
              </a:solidFill>
            </a:endParaRPr>
          </a:p>
        </p:txBody>
      </p:sp>
      <p:sp>
        <p:nvSpPr>
          <p:cNvPr id="91" name="Rectangle 2"/>
          <p:cNvSpPr>
            <a:spLocks noChangeArrowheads="1"/>
          </p:cNvSpPr>
          <p:nvPr/>
        </p:nvSpPr>
        <p:spPr bwMode="auto">
          <a:xfrm>
            <a:off x="2411760" y="1"/>
            <a:ext cx="5040560"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3.7.4 </a:t>
            </a:r>
            <a:r>
              <a:rPr lang="zh-CN" altLang="en-US" sz="3200" dirty="0" smtClean="0">
                <a:solidFill>
                  <a:srgbClr val="0000FF"/>
                </a:solidFill>
                <a:latin typeface="+mn-ea"/>
                <a:ea typeface="+mn-ea"/>
              </a:rPr>
              <a:t>死锁的检测与解除</a:t>
            </a:r>
            <a:endParaRPr lang="zh-CN" altLang="en-US" sz="3200" dirty="0">
              <a:solidFill>
                <a:srgbClr val="0000FF"/>
              </a:solidFill>
              <a:latin typeface="+mn-ea"/>
              <a:ea typeface="+mn-ea"/>
            </a:endParaRPr>
          </a:p>
        </p:txBody>
      </p:sp>
      <p:sp>
        <p:nvSpPr>
          <p:cNvPr id="92" name="椭圆 91"/>
          <p:cNvSpPr/>
          <p:nvPr/>
        </p:nvSpPr>
        <p:spPr bwMode="auto">
          <a:xfrm>
            <a:off x="6228184" y="2348880"/>
            <a:ext cx="648072" cy="648072"/>
          </a:xfrm>
          <a:prstGeom prst="ellipse">
            <a:avLst/>
          </a:prstGeom>
          <a:solidFill>
            <a:srgbClr val="6699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93" name="TextBox 92"/>
          <p:cNvSpPr txBox="1"/>
          <p:nvPr/>
        </p:nvSpPr>
        <p:spPr>
          <a:xfrm>
            <a:off x="6300192" y="2492896"/>
            <a:ext cx="504056" cy="400110"/>
          </a:xfrm>
          <a:prstGeom prst="rect">
            <a:avLst/>
          </a:prstGeom>
          <a:solidFill>
            <a:srgbClr val="6699FF"/>
          </a:solidFill>
        </p:spPr>
        <p:txBody>
          <a:bodyPr wrap="square" rtlCol="0">
            <a:spAutoFit/>
          </a:bodyPr>
          <a:lstStyle/>
          <a:p>
            <a:r>
              <a:rPr lang="en-US" altLang="zh-CN" dirty="0" smtClean="0"/>
              <a:t>P1</a:t>
            </a:r>
            <a:endParaRPr lang="zh-CN" altLang="en-US" dirty="0"/>
          </a:p>
        </p:txBody>
      </p:sp>
      <p:sp>
        <p:nvSpPr>
          <p:cNvPr id="94" name="椭圆 93"/>
          <p:cNvSpPr/>
          <p:nvPr/>
        </p:nvSpPr>
        <p:spPr bwMode="auto">
          <a:xfrm>
            <a:off x="8028384" y="3933056"/>
            <a:ext cx="648072" cy="648072"/>
          </a:xfrm>
          <a:prstGeom prst="ellipse">
            <a:avLst/>
          </a:prstGeom>
          <a:solidFill>
            <a:srgbClr val="6699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95" name="TextBox 94"/>
          <p:cNvSpPr txBox="1"/>
          <p:nvPr/>
        </p:nvSpPr>
        <p:spPr>
          <a:xfrm>
            <a:off x="8100392" y="4077072"/>
            <a:ext cx="504056" cy="400110"/>
          </a:xfrm>
          <a:prstGeom prst="rect">
            <a:avLst/>
          </a:prstGeom>
          <a:solidFill>
            <a:srgbClr val="6699FF"/>
          </a:solidFill>
        </p:spPr>
        <p:txBody>
          <a:bodyPr wrap="square" rtlCol="0">
            <a:spAutoFit/>
          </a:bodyPr>
          <a:lstStyle/>
          <a:p>
            <a:r>
              <a:rPr lang="en-US" altLang="zh-CN" dirty="0" smtClean="0"/>
              <a:t>P3</a:t>
            </a:r>
            <a:endParaRPr lang="zh-CN" altLang="en-US" dirty="0"/>
          </a:p>
        </p:txBody>
      </p:sp>
      <p:sp>
        <p:nvSpPr>
          <p:cNvPr id="96" name="椭圆 95"/>
          <p:cNvSpPr/>
          <p:nvPr/>
        </p:nvSpPr>
        <p:spPr bwMode="auto">
          <a:xfrm>
            <a:off x="4572000" y="3933056"/>
            <a:ext cx="648072" cy="648072"/>
          </a:xfrm>
          <a:prstGeom prst="ellipse">
            <a:avLst/>
          </a:prstGeom>
          <a:solidFill>
            <a:srgbClr val="6699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97" name="TextBox 96"/>
          <p:cNvSpPr txBox="1"/>
          <p:nvPr/>
        </p:nvSpPr>
        <p:spPr>
          <a:xfrm>
            <a:off x="4644008" y="4077072"/>
            <a:ext cx="504056" cy="400110"/>
          </a:xfrm>
          <a:prstGeom prst="rect">
            <a:avLst/>
          </a:prstGeom>
          <a:solidFill>
            <a:srgbClr val="6699FF"/>
          </a:solidFill>
        </p:spPr>
        <p:txBody>
          <a:bodyPr wrap="square" rtlCol="0">
            <a:spAutoFit/>
          </a:bodyPr>
          <a:lstStyle/>
          <a:p>
            <a:r>
              <a:rPr lang="en-US" altLang="zh-CN" dirty="0" smtClean="0"/>
              <a:t>P2</a:t>
            </a:r>
            <a:endParaRPr lang="zh-CN" altLang="en-US" dirty="0"/>
          </a:p>
        </p:txBody>
      </p:sp>
      <p:sp>
        <p:nvSpPr>
          <p:cNvPr id="98" name="矩形 97"/>
          <p:cNvSpPr/>
          <p:nvPr/>
        </p:nvSpPr>
        <p:spPr bwMode="auto">
          <a:xfrm>
            <a:off x="4355976" y="2924944"/>
            <a:ext cx="1224136" cy="576064"/>
          </a:xfrm>
          <a:prstGeom prst="rect">
            <a:avLst/>
          </a:prstGeom>
          <a:solidFill>
            <a:schemeClr val="accent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9" name="TextBox 98"/>
          <p:cNvSpPr txBox="1"/>
          <p:nvPr/>
        </p:nvSpPr>
        <p:spPr>
          <a:xfrm>
            <a:off x="4572000" y="3068961"/>
            <a:ext cx="855712" cy="307777"/>
          </a:xfrm>
          <a:prstGeom prst="rect">
            <a:avLst/>
          </a:prstGeom>
          <a:noFill/>
        </p:spPr>
        <p:txBody>
          <a:bodyPr wrap="square" rtlCol="0">
            <a:spAutoFit/>
          </a:bodyPr>
          <a:lstStyle/>
          <a:p>
            <a:r>
              <a:rPr lang="zh-CN" altLang="en-US" sz="1400" dirty="0" smtClean="0"/>
              <a:t>●     ●</a:t>
            </a:r>
            <a:endParaRPr lang="zh-CN" altLang="en-US" sz="1400" dirty="0"/>
          </a:p>
        </p:txBody>
      </p:sp>
      <p:sp>
        <p:nvSpPr>
          <p:cNvPr id="100" name="TextBox 99"/>
          <p:cNvSpPr txBox="1"/>
          <p:nvPr/>
        </p:nvSpPr>
        <p:spPr>
          <a:xfrm>
            <a:off x="5508104" y="3028889"/>
            <a:ext cx="576064" cy="400110"/>
          </a:xfrm>
          <a:prstGeom prst="rect">
            <a:avLst/>
          </a:prstGeom>
          <a:noFill/>
        </p:spPr>
        <p:txBody>
          <a:bodyPr wrap="square" rtlCol="0">
            <a:spAutoFit/>
          </a:bodyPr>
          <a:lstStyle/>
          <a:p>
            <a:r>
              <a:rPr lang="en-US" altLang="zh-CN" dirty="0" smtClean="0"/>
              <a:t>R1</a:t>
            </a:r>
            <a:endParaRPr lang="zh-CN" altLang="en-US" dirty="0"/>
          </a:p>
        </p:txBody>
      </p:sp>
      <p:sp>
        <p:nvSpPr>
          <p:cNvPr id="101" name="矩形 100"/>
          <p:cNvSpPr/>
          <p:nvPr/>
        </p:nvSpPr>
        <p:spPr bwMode="auto">
          <a:xfrm>
            <a:off x="7596336" y="2996952"/>
            <a:ext cx="1224136" cy="576064"/>
          </a:xfrm>
          <a:prstGeom prst="rect">
            <a:avLst/>
          </a:prstGeom>
          <a:solidFill>
            <a:schemeClr val="accent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2" name="TextBox 101"/>
          <p:cNvSpPr txBox="1"/>
          <p:nvPr/>
        </p:nvSpPr>
        <p:spPr>
          <a:xfrm>
            <a:off x="7956376" y="3140969"/>
            <a:ext cx="855712" cy="307777"/>
          </a:xfrm>
          <a:prstGeom prst="rect">
            <a:avLst/>
          </a:prstGeom>
          <a:noFill/>
        </p:spPr>
        <p:txBody>
          <a:bodyPr wrap="square" rtlCol="0">
            <a:spAutoFit/>
          </a:bodyPr>
          <a:lstStyle/>
          <a:p>
            <a:r>
              <a:rPr lang="zh-CN" altLang="en-US" sz="1400" dirty="0" smtClean="0"/>
              <a:t>●     ●</a:t>
            </a:r>
            <a:endParaRPr lang="zh-CN" altLang="en-US" sz="1400" dirty="0"/>
          </a:p>
        </p:txBody>
      </p:sp>
      <p:sp>
        <p:nvSpPr>
          <p:cNvPr id="103" name="TextBox 102"/>
          <p:cNvSpPr txBox="1"/>
          <p:nvPr/>
        </p:nvSpPr>
        <p:spPr>
          <a:xfrm>
            <a:off x="7164288" y="3068960"/>
            <a:ext cx="576064" cy="400110"/>
          </a:xfrm>
          <a:prstGeom prst="rect">
            <a:avLst/>
          </a:prstGeom>
          <a:noFill/>
        </p:spPr>
        <p:txBody>
          <a:bodyPr wrap="square" rtlCol="0">
            <a:spAutoFit/>
          </a:bodyPr>
          <a:lstStyle/>
          <a:p>
            <a:r>
              <a:rPr lang="en-US" altLang="zh-CN" dirty="0" smtClean="0"/>
              <a:t>R2</a:t>
            </a:r>
            <a:endParaRPr lang="zh-CN" altLang="en-US" dirty="0"/>
          </a:p>
        </p:txBody>
      </p:sp>
      <p:sp>
        <p:nvSpPr>
          <p:cNvPr id="104" name="矩形 103"/>
          <p:cNvSpPr/>
          <p:nvPr/>
        </p:nvSpPr>
        <p:spPr bwMode="auto">
          <a:xfrm>
            <a:off x="5724128" y="4797152"/>
            <a:ext cx="1224136" cy="576064"/>
          </a:xfrm>
          <a:prstGeom prst="rect">
            <a:avLst/>
          </a:prstGeom>
          <a:solidFill>
            <a:schemeClr val="accent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5" name="TextBox 104"/>
          <p:cNvSpPr txBox="1"/>
          <p:nvPr/>
        </p:nvSpPr>
        <p:spPr>
          <a:xfrm>
            <a:off x="5796136" y="4941169"/>
            <a:ext cx="1008112" cy="307777"/>
          </a:xfrm>
          <a:prstGeom prst="rect">
            <a:avLst/>
          </a:prstGeom>
          <a:noFill/>
        </p:spPr>
        <p:txBody>
          <a:bodyPr wrap="square" rtlCol="0">
            <a:spAutoFit/>
          </a:bodyPr>
          <a:lstStyle/>
          <a:p>
            <a:r>
              <a:rPr lang="zh-CN" altLang="en-US" sz="1400" dirty="0" smtClean="0"/>
              <a:t>●  ●   ●</a:t>
            </a:r>
            <a:endParaRPr lang="zh-CN" altLang="en-US" sz="1400" dirty="0"/>
          </a:p>
        </p:txBody>
      </p:sp>
      <p:sp>
        <p:nvSpPr>
          <p:cNvPr id="106" name="TextBox 105"/>
          <p:cNvSpPr txBox="1"/>
          <p:nvPr/>
        </p:nvSpPr>
        <p:spPr>
          <a:xfrm>
            <a:off x="6084168" y="4437112"/>
            <a:ext cx="576064" cy="400110"/>
          </a:xfrm>
          <a:prstGeom prst="rect">
            <a:avLst/>
          </a:prstGeom>
          <a:noFill/>
        </p:spPr>
        <p:txBody>
          <a:bodyPr wrap="square" rtlCol="0">
            <a:spAutoFit/>
          </a:bodyPr>
          <a:lstStyle/>
          <a:p>
            <a:r>
              <a:rPr lang="en-US" altLang="zh-CN" dirty="0" smtClean="0"/>
              <a:t>R3</a:t>
            </a:r>
            <a:endParaRPr lang="zh-CN" altLang="en-US" dirty="0"/>
          </a:p>
        </p:txBody>
      </p:sp>
      <p:cxnSp>
        <p:nvCxnSpPr>
          <p:cNvPr id="107" name="直接箭头连接符 106"/>
          <p:cNvCxnSpPr>
            <a:endCxn id="92" idx="2"/>
          </p:cNvCxnSpPr>
          <p:nvPr/>
        </p:nvCxnSpPr>
        <p:spPr bwMode="auto">
          <a:xfrm flipV="1">
            <a:off x="5220072" y="2672917"/>
            <a:ext cx="1008112" cy="468052"/>
          </a:xfrm>
          <a:prstGeom prst="straightConnector1">
            <a:avLst/>
          </a:prstGeom>
          <a:noFill/>
          <a:ln w="28575">
            <a:solidFill>
              <a:schemeClr val="accent5">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8" name="直接箭头连接符 107"/>
          <p:cNvCxnSpPr>
            <a:endCxn id="96" idx="0"/>
          </p:cNvCxnSpPr>
          <p:nvPr/>
        </p:nvCxnSpPr>
        <p:spPr bwMode="auto">
          <a:xfrm>
            <a:off x="4788024" y="3356992"/>
            <a:ext cx="108012" cy="576064"/>
          </a:xfrm>
          <a:prstGeom prst="straightConnector1">
            <a:avLst/>
          </a:prstGeom>
          <a:noFill/>
          <a:ln w="28575">
            <a:solidFill>
              <a:schemeClr val="accent5">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9" name="直接箭头连接符 108"/>
          <p:cNvCxnSpPr/>
          <p:nvPr/>
        </p:nvCxnSpPr>
        <p:spPr bwMode="auto">
          <a:xfrm>
            <a:off x="5148064" y="4437112"/>
            <a:ext cx="792088" cy="360040"/>
          </a:xfrm>
          <a:prstGeom prst="straightConnector1">
            <a:avLst/>
          </a:prstGeom>
          <a:noFill/>
          <a:ln w="28575">
            <a:solidFill>
              <a:schemeClr val="accent5">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0" name="直接箭头连接符 109"/>
          <p:cNvCxnSpPr>
            <a:stCxn id="96" idx="4"/>
          </p:cNvCxnSpPr>
          <p:nvPr/>
        </p:nvCxnSpPr>
        <p:spPr bwMode="auto">
          <a:xfrm>
            <a:off x="4896036" y="4581128"/>
            <a:ext cx="828092" cy="576064"/>
          </a:xfrm>
          <a:prstGeom prst="straightConnector1">
            <a:avLst/>
          </a:prstGeom>
          <a:noFill/>
          <a:ln w="28575">
            <a:solidFill>
              <a:schemeClr val="accent5">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1" name="直接箭头连接符 110"/>
          <p:cNvCxnSpPr/>
          <p:nvPr/>
        </p:nvCxnSpPr>
        <p:spPr bwMode="auto">
          <a:xfrm flipV="1">
            <a:off x="6588224" y="4477183"/>
            <a:ext cx="1692188" cy="576064"/>
          </a:xfrm>
          <a:prstGeom prst="straightConnector1">
            <a:avLst/>
          </a:prstGeom>
          <a:noFill/>
          <a:ln w="28575">
            <a:solidFill>
              <a:schemeClr val="accent5">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 name="直接箭头连接符 111"/>
          <p:cNvCxnSpPr>
            <a:endCxn id="94" idx="2"/>
          </p:cNvCxnSpPr>
          <p:nvPr/>
        </p:nvCxnSpPr>
        <p:spPr bwMode="auto">
          <a:xfrm flipV="1">
            <a:off x="6300192" y="4257093"/>
            <a:ext cx="1728192" cy="765959"/>
          </a:xfrm>
          <a:prstGeom prst="straightConnector1">
            <a:avLst/>
          </a:prstGeom>
          <a:noFill/>
          <a:ln w="28575">
            <a:solidFill>
              <a:schemeClr val="accent5">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3" name="直接箭头连接符 112"/>
          <p:cNvCxnSpPr/>
          <p:nvPr/>
        </p:nvCxnSpPr>
        <p:spPr bwMode="auto">
          <a:xfrm flipV="1">
            <a:off x="8388424" y="3501008"/>
            <a:ext cx="0" cy="513931"/>
          </a:xfrm>
          <a:prstGeom prst="straightConnector1">
            <a:avLst/>
          </a:prstGeom>
          <a:noFill/>
          <a:ln w="28575">
            <a:solidFill>
              <a:schemeClr val="accent5">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4" name="直接箭头连接符 113"/>
          <p:cNvCxnSpPr/>
          <p:nvPr/>
        </p:nvCxnSpPr>
        <p:spPr bwMode="auto">
          <a:xfrm>
            <a:off x="6876256" y="2646786"/>
            <a:ext cx="1332148" cy="350167"/>
          </a:xfrm>
          <a:prstGeom prst="straightConnector1">
            <a:avLst/>
          </a:prstGeom>
          <a:noFill/>
          <a:ln w="28575">
            <a:solidFill>
              <a:schemeClr val="accent5">
                <a:lumMod val="75000"/>
              </a:schemeClr>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5" name="椭圆 114"/>
          <p:cNvSpPr/>
          <p:nvPr/>
        </p:nvSpPr>
        <p:spPr bwMode="auto">
          <a:xfrm>
            <a:off x="7740352" y="2060848"/>
            <a:ext cx="648072" cy="648072"/>
          </a:xfrm>
          <a:prstGeom prst="ellipse">
            <a:avLst/>
          </a:prstGeom>
          <a:solidFill>
            <a:srgbClr val="6699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16" name="TextBox 115"/>
          <p:cNvSpPr txBox="1"/>
          <p:nvPr/>
        </p:nvSpPr>
        <p:spPr>
          <a:xfrm>
            <a:off x="7812360" y="2204864"/>
            <a:ext cx="504056" cy="400110"/>
          </a:xfrm>
          <a:prstGeom prst="rect">
            <a:avLst/>
          </a:prstGeom>
          <a:solidFill>
            <a:srgbClr val="6699FF"/>
          </a:solidFill>
        </p:spPr>
        <p:txBody>
          <a:bodyPr wrap="square" rtlCol="0">
            <a:spAutoFit/>
          </a:bodyPr>
          <a:lstStyle/>
          <a:p>
            <a:r>
              <a:rPr lang="en-US" altLang="zh-CN" dirty="0" smtClean="0"/>
              <a:t>P4</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8940">
                                            <p:txEl>
                                              <p:pRg st="0" end="0"/>
                                            </p:txEl>
                                          </p:spTgt>
                                        </p:tgtEl>
                                        <p:attrNameLst>
                                          <p:attrName>style.visibility</p:attrName>
                                        </p:attrNameLst>
                                      </p:cBhvr>
                                      <p:to>
                                        <p:strVal val="visible"/>
                                      </p:to>
                                    </p:set>
                                    <p:animEffect transition="in" filter="blinds(horizontal)">
                                      <p:cBhvr>
                                        <p:cTn id="7" dur="500"/>
                                        <p:tgtEl>
                                          <p:spTgt spid="2089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8941">
                                            <p:txEl>
                                              <p:pRg st="0" end="0"/>
                                            </p:txEl>
                                          </p:spTgt>
                                        </p:tgtEl>
                                        <p:attrNameLst>
                                          <p:attrName>style.visibility</p:attrName>
                                        </p:attrNameLst>
                                      </p:cBhvr>
                                      <p:to>
                                        <p:strVal val="visible"/>
                                      </p:to>
                                    </p:set>
                                    <p:animEffect transition="in" filter="blinds(horizontal)">
                                      <p:cBhvr>
                                        <p:cTn id="12" dur="500"/>
                                        <p:tgtEl>
                                          <p:spTgt spid="2089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nodeType="clickEffect">
                                  <p:stCondLst>
                                    <p:cond delay="0"/>
                                  </p:stCondLst>
                                  <p:childTnLst>
                                    <p:animEffect transition="out" filter="box(in)">
                                      <p:cBhvr>
                                        <p:cTn id="16" dur="500"/>
                                        <p:tgtEl>
                                          <p:spTgt spid="107"/>
                                        </p:tgtEl>
                                      </p:cBhvr>
                                    </p:animEffect>
                                    <p:set>
                                      <p:cBhvr>
                                        <p:cTn id="17" dur="1" fill="hold">
                                          <p:stCondLst>
                                            <p:cond delay="499"/>
                                          </p:stCondLst>
                                        </p:cTn>
                                        <p:tgtEl>
                                          <p:spTgt spid="107"/>
                                        </p:tgtEl>
                                        <p:attrNameLst>
                                          <p:attrName>style.visibility</p:attrName>
                                        </p:attrNameLst>
                                      </p:cBhvr>
                                      <p:to>
                                        <p:strVal val="hidden"/>
                                      </p:to>
                                    </p:set>
                                  </p:childTnLst>
                                </p:cTn>
                              </p:par>
                              <p:par>
                                <p:cTn id="18" presetID="4" presetClass="exit" presetSubtype="16" fill="hold" nodeType="withEffect">
                                  <p:stCondLst>
                                    <p:cond delay="0"/>
                                  </p:stCondLst>
                                  <p:childTnLst>
                                    <p:animEffect transition="out" filter="box(in)">
                                      <p:cBhvr>
                                        <p:cTn id="19" dur="500"/>
                                        <p:tgtEl>
                                          <p:spTgt spid="114"/>
                                        </p:tgtEl>
                                      </p:cBhvr>
                                    </p:animEffect>
                                    <p:set>
                                      <p:cBhvr>
                                        <p:cTn id="20" dur="1" fill="hold">
                                          <p:stCondLst>
                                            <p:cond delay="499"/>
                                          </p:stCondLst>
                                        </p:cTn>
                                        <p:tgtEl>
                                          <p:spTgt spid="1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 presetClass="exit" presetSubtype="16" fill="hold" nodeType="clickEffect">
                                  <p:stCondLst>
                                    <p:cond delay="0"/>
                                  </p:stCondLst>
                                  <p:childTnLst>
                                    <p:animEffect transition="out" filter="box(in)">
                                      <p:cBhvr>
                                        <p:cTn id="24" dur="500"/>
                                        <p:tgtEl>
                                          <p:spTgt spid="112"/>
                                        </p:tgtEl>
                                      </p:cBhvr>
                                    </p:animEffect>
                                    <p:set>
                                      <p:cBhvr>
                                        <p:cTn id="25" dur="1" fill="hold">
                                          <p:stCondLst>
                                            <p:cond delay="499"/>
                                          </p:stCondLst>
                                        </p:cTn>
                                        <p:tgtEl>
                                          <p:spTgt spid="112"/>
                                        </p:tgtEl>
                                        <p:attrNameLst>
                                          <p:attrName>style.visibility</p:attrName>
                                        </p:attrNameLst>
                                      </p:cBhvr>
                                      <p:to>
                                        <p:strVal val="hidden"/>
                                      </p:to>
                                    </p:set>
                                  </p:childTnLst>
                                </p:cTn>
                              </p:par>
                              <p:par>
                                <p:cTn id="26" presetID="4" presetClass="exit" presetSubtype="16" fill="hold" nodeType="withEffect">
                                  <p:stCondLst>
                                    <p:cond delay="0"/>
                                  </p:stCondLst>
                                  <p:childTnLst>
                                    <p:animEffect transition="out" filter="box(in)">
                                      <p:cBhvr>
                                        <p:cTn id="27" dur="500"/>
                                        <p:tgtEl>
                                          <p:spTgt spid="111"/>
                                        </p:tgtEl>
                                      </p:cBhvr>
                                    </p:animEffect>
                                    <p:set>
                                      <p:cBhvr>
                                        <p:cTn id="28" dur="1" fill="hold">
                                          <p:stCondLst>
                                            <p:cond delay="499"/>
                                          </p:stCondLst>
                                        </p:cTn>
                                        <p:tgtEl>
                                          <p:spTgt spid="111"/>
                                        </p:tgtEl>
                                        <p:attrNameLst>
                                          <p:attrName>style.visibility</p:attrName>
                                        </p:attrNameLst>
                                      </p:cBhvr>
                                      <p:to>
                                        <p:strVal val="hidden"/>
                                      </p:to>
                                    </p:set>
                                  </p:childTnLst>
                                </p:cTn>
                              </p:par>
                              <p:par>
                                <p:cTn id="29" presetID="4" presetClass="exit" presetSubtype="16" fill="hold" nodeType="withEffect">
                                  <p:stCondLst>
                                    <p:cond delay="0"/>
                                  </p:stCondLst>
                                  <p:childTnLst>
                                    <p:animEffect transition="out" filter="box(in)">
                                      <p:cBhvr>
                                        <p:cTn id="30" dur="500"/>
                                        <p:tgtEl>
                                          <p:spTgt spid="113"/>
                                        </p:tgtEl>
                                      </p:cBhvr>
                                    </p:animEffect>
                                    <p:set>
                                      <p:cBhvr>
                                        <p:cTn id="31" dur="1" fill="hold">
                                          <p:stCondLst>
                                            <p:cond delay="499"/>
                                          </p:stCondLst>
                                        </p:cTn>
                                        <p:tgtEl>
                                          <p:spTgt spid="11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 presetClass="exit" presetSubtype="16" fill="hold" nodeType="clickEffect">
                                  <p:stCondLst>
                                    <p:cond delay="0"/>
                                  </p:stCondLst>
                                  <p:childTnLst>
                                    <p:animEffect transition="out" filter="box(in)">
                                      <p:cBhvr>
                                        <p:cTn id="35" dur="500"/>
                                        <p:tgtEl>
                                          <p:spTgt spid="108"/>
                                        </p:tgtEl>
                                      </p:cBhvr>
                                    </p:animEffect>
                                    <p:set>
                                      <p:cBhvr>
                                        <p:cTn id="36" dur="1" fill="hold">
                                          <p:stCondLst>
                                            <p:cond delay="499"/>
                                          </p:stCondLst>
                                        </p:cTn>
                                        <p:tgtEl>
                                          <p:spTgt spid="108"/>
                                        </p:tgtEl>
                                        <p:attrNameLst>
                                          <p:attrName>style.visibility</p:attrName>
                                        </p:attrNameLst>
                                      </p:cBhvr>
                                      <p:to>
                                        <p:strVal val="hidden"/>
                                      </p:to>
                                    </p:set>
                                  </p:childTnLst>
                                </p:cTn>
                              </p:par>
                              <p:par>
                                <p:cTn id="37" presetID="4" presetClass="exit" presetSubtype="16" fill="hold" nodeType="withEffect">
                                  <p:stCondLst>
                                    <p:cond delay="0"/>
                                  </p:stCondLst>
                                  <p:childTnLst>
                                    <p:animEffect transition="out" filter="box(in)">
                                      <p:cBhvr>
                                        <p:cTn id="38" dur="500"/>
                                        <p:tgtEl>
                                          <p:spTgt spid="109"/>
                                        </p:tgtEl>
                                      </p:cBhvr>
                                    </p:animEffect>
                                    <p:set>
                                      <p:cBhvr>
                                        <p:cTn id="39" dur="1" fill="hold">
                                          <p:stCondLst>
                                            <p:cond delay="499"/>
                                          </p:stCondLst>
                                        </p:cTn>
                                        <p:tgtEl>
                                          <p:spTgt spid="109"/>
                                        </p:tgtEl>
                                        <p:attrNameLst>
                                          <p:attrName>style.visibility</p:attrName>
                                        </p:attrNameLst>
                                      </p:cBhvr>
                                      <p:to>
                                        <p:strVal val="hidden"/>
                                      </p:to>
                                    </p:set>
                                  </p:childTnLst>
                                </p:cTn>
                              </p:par>
                              <p:par>
                                <p:cTn id="40" presetID="4" presetClass="exit" presetSubtype="16" fill="hold" nodeType="withEffect">
                                  <p:stCondLst>
                                    <p:cond delay="0"/>
                                  </p:stCondLst>
                                  <p:childTnLst>
                                    <p:animEffect transition="out" filter="box(in)">
                                      <p:cBhvr>
                                        <p:cTn id="41" dur="500"/>
                                        <p:tgtEl>
                                          <p:spTgt spid="110"/>
                                        </p:tgtEl>
                                      </p:cBhvr>
                                    </p:animEffect>
                                    <p:set>
                                      <p:cBhvr>
                                        <p:cTn id="42" dur="1" fill="hold">
                                          <p:stCondLst>
                                            <p:cond delay="499"/>
                                          </p:stCondLst>
                                        </p:cTn>
                                        <p:tgtEl>
                                          <p:spTgt spid="1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08942"/>
                                        </p:tgtEl>
                                        <p:attrNameLst>
                                          <p:attrName>style.visibility</p:attrName>
                                        </p:attrNameLst>
                                      </p:cBhvr>
                                      <p:to>
                                        <p:strVal val="visible"/>
                                      </p:to>
                                    </p:set>
                                    <p:animEffect transition="in" filter="box(in)">
                                      <p:cBhvr>
                                        <p:cTn id="47" dur="500"/>
                                        <p:tgtEl>
                                          <p:spTgt spid="208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40" grpId="0" autoUpdateAnimBg="0" build="p"/>
      <p:bldP spid="208941" grpId="0" autoUpdateAnimBg="0" build="p"/>
      <p:bldP spid="2089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6"/>
          <p:cNvSpPr>
            <a:spLocks noChangeArrowheads="1"/>
          </p:cNvSpPr>
          <p:nvPr/>
        </p:nvSpPr>
        <p:spPr bwMode="auto">
          <a:xfrm>
            <a:off x="827584" y="1214984"/>
            <a:ext cx="5040560" cy="3970318"/>
          </a:xfrm>
          <a:prstGeom prst="rect">
            <a:avLst/>
          </a:prstGeom>
          <a:noFill/>
          <a:ln>
            <a:noFill/>
          </a:ln>
          <a:effectLst/>
        </p:spPr>
        <p:txBody>
          <a:bodyPr wrap="square">
            <a:spAutoFit/>
          </a:bodyPr>
          <a:lstStyle/>
          <a:p>
            <a:pPr eaLnBrk="1" hangingPunct="1">
              <a:lnSpc>
                <a:spcPct val="150000"/>
              </a:lnSpc>
              <a:spcBef>
                <a:spcPct val="0"/>
              </a:spcBef>
              <a:buFont typeface="Wingdings" panose="05000000000000000000" pitchFamily="2" charset="2"/>
              <a:buChar char="l"/>
              <a:defRPr/>
            </a:pPr>
            <a:r>
              <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rPr>
              <a:t>  </a:t>
            </a:r>
            <a:r>
              <a:rPr kumimoji="1" lang="zh-CN" altLang="en-US" sz="2400" dirty="0" smtClean="0">
                <a:effectLst>
                  <a:outerShdw blurRad="38100" dist="38100" dir="2700000" algn="tl">
                    <a:srgbClr val="C0C0C0"/>
                  </a:outerShdw>
                </a:effectLst>
                <a:latin typeface="Times New Roman" panose="02020603050405020304" pitchFamily="18" charset="0"/>
                <a:ea typeface="仿宋" panose="02010609060101010101" charset="-122"/>
              </a:rPr>
              <a:t>前驱图的概念</a:t>
            </a:r>
            <a:endPar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50000"/>
              </a:lnSpc>
              <a:spcBef>
                <a:spcPct val="0"/>
              </a:spcBef>
              <a:buFont typeface="Wingdings" panose="05000000000000000000" pitchFamily="2" charset="2"/>
              <a:buChar char="l"/>
              <a:defRPr/>
            </a:pPr>
            <a:r>
              <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rPr>
              <a:t> </a:t>
            </a:r>
            <a:r>
              <a:rPr kumimoji="1" lang="zh-CN" altLang="en-US" sz="2400" dirty="0" smtClean="0">
                <a:effectLst>
                  <a:outerShdw blurRad="38100" dist="38100" dir="2700000" algn="tl">
                    <a:srgbClr val="C0C0C0"/>
                  </a:outerShdw>
                </a:effectLst>
                <a:latin typeface="Times New Roman" panose="02020603050405020304" pitchFamily="18" charset="0"/>
                <a:ea typeface="仿宋" panose="02010609060101010101" charset="-122"/>
              </a:rPr>
              <a:t>程序顺序执行的概念及特征</a:t>
            </a:r>
            <a:endPar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50000"/>
              </a:lnSpc>
              <a:spcBef>
                <a:spcPct val="0"/>
              </a:spcBef>
              <a:buFont typeface="Wingdings" panose="05000000000000000000" pitchFamily="2" charset="2"/>
              <a:buChar char="l"/>
              <a:defRPr/>
            </a:pPr>
            <a:r>
              <a:rPr kumimoji="1" lang="zh-CN" altLang="en-US" sz="2400" dirty="0" smtClean="0">
                <a:effectLst>
                  <a:outerShdw blurRad="38100" dist="38100" dir="2700000" algn="tl">
                    <a:srgbClr val="C0C0C0"/>
                  </a:outerShdw>
                </a:effectLst>
                <a:latin typeface="Times New Roman" panose="02020603050405020304" pitchFamily="18" charset="0"/>
                <a:ea typeface="仿宋" panose="02010609060101010101" charset="-122"/>
              </a:rPr>
              <a:t>程序的并发执行的概念</a:t>
            </a:r>
            <a:endPar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50000"/>
              </a:lnSpc>
              <a:spcBef>
                <a:spcPct val="0"/>
              </a:spcBef>
              <a:buFont typeface="Wingdings" panose="05000000000000000000" pitchFamily="2" charset="2"/>
              <a:buChar char="l"/>
              <a:defRPr/>
            </a:pPr>
            <a:r>
              <a:rPr kumimoji="1" lang="zh-CN" altLang="en-US" sz="2400" dirty="0" smtClean="0">
                <a:effectLst>
                  <a:outerShdw blurRad="38100" dist="38100" dir="2700000" algn="tl">
                    <a:srgbClr val="C0C0C0"/>
                  </a:outerShdw>
                </a:effectLst>
                <a:latin typeface="Times New Roman" panose="02020603050405020304" pitchFamily="18" charset="0"/>
                <a:ea typeface="仿宋" panose="02010609060101010101" charset="-122"/>
              </a:rPr>
              <a:t>程序并发执行的特征</a:t>
            </a:r>
            <a:endPar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50000"/>
              </a:lnSpc>
              <a:spcBef>
                <a:spcPct val="0"/>
              </a:spcBef>
              <a:buFont typeface="Wingdings" panose="05000000000000000000" pitchFamily="2" charset="2"/>
              <a:buChar char="l"/>
              <a:defRPr/>
            </a:pPr>
            <a:r>
              <a:rPr kumimoji="1" lang="zh-CN" altLang="en-US" sz="2400" dirty="0" smtClean="0">
                <a:effectLst>
                  <a:outerShdw blurRad="38100" dist="38100" dir="2700000" algn="tl">
                    <a:srgbClr val="C0C0C0"/>
                  </a:outerShdw>
                </a:effectLst>
                <a:latin typeface="Times New Roman" panose="02020603050405020304" pitchFamily="18" charset="0"/>
                <a:ea typeface="仿宋" panose="02010609060101010101" charset="-122"/>
              </a:rPr>
              <a:t>与时间有关的错误（讲授）</a:t>
            </a:r>
            <a:endPar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50000"/>
              </a:lnSpc>
              <a:spcBef>
                <a:spcPct val="0"/>
              </a:spcBef>
              <a:buFont typeface="Wingdings" panose="05000000000000000000" pitchFamily="2" charset="2"/>
              <a:buChar char="l"/>
              <a:defRPr/>
            </a:pPr>
            <a:r>
              <a:rPr kumimoji="1" lang="zh-CN" altLang="en-US" sz="2400" dirty="0" smtClean="0">
                <a:effectLst>
                  <a:outerShdw blurRad="38100" dist="38100" dir="2700000" algn="tl">
                    <a:srgbClr val="C0C0C0"/>
                  </a:outerShdw>
                </a:effectLst>
                <a:latin typeface="Times New Roman" panose="02020603050405020304" pitchFamily="18" charset="0"/>
                <a:ea typeface="仿宋" panose="02010609060101010101" charset="-122"/>
              </a:rPr>
              <a:t>课堂分组讨论</a:t>
            </a:r>
            <a:endPar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50000"/>
              </a:lnSpc>
              <a:spcBef>
                <a:spcPct val="0"/>
              </a:spcBef>
              <a:buFont typeface="Wingdings" panose="05000000000000000000" pitchFamily="2" charset="2"/>
              <a:buChar char="l"/>
              <a:defRPr/>
            </a:pPr>
            <a:r>
              <a:rPr kumimoji="1" lang="en-US" altLang="zh-CN" sz="2400" dirty="0" smtClean="0">
                <a:effectLst>
                  <a:outerShdw blurRad="38100" dist="38100" dir="2700000" algn="tl">
                    <a:srgbClr val="C0C0C0"/>
                  </a:outerShdw>
                </a:effectLst>
                <a:latin typeface="Times New Roman" panose="02020603050405020304" pitchFamily="18" charset="0"/>
                <a:ea typeface="仿宋" panose="02010609060101010101" charset="-122"/>
              </a:rPr>
              <a:t>  </a:t>
            </a:r>
            <a:r>
              <a:rPr kumimoji="1" lang="zh-CN" altLang="en-US" sz="2400" dirty="0" smtClean="0">
                <a:effectLst>
                  <a:outerShdw blurRad="38100" dist="38100" dir="2700000" algn="tl">
                    <a:srgbClr val="C0C0C0"/>
                  </a:outerShdw>
                </a:effectLst>
                <a:latin typeface="Times New Roman" panose="02020603050405020304" pitchFamily="18" charset="0"/>
                <a:ea typeface="仿宋" panose="02010609060101010101" charset="-122"/>
              </a:rPr>
              <a:t>进程管理功能（讲授）</a:t>
            </a:r>
            <a:endParaRPr kumimoji="1" lang="zh-CN" altLang="en-US" sz="2400" dirty="0">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1270" name="Freeform 24"/>
          <p:cNvSpPr/>
          <p:nvPr/>
        </p:nvSpPr>
        <p:spPr bwMode="auto">
          <a:xfrm>
            <a:off x="5627690" y="3428752"/>
            <a:ext cx="184731" cy="400110"/>
          </a:xfrm>
          <a:custGeom>
            <a:avLst/>
            <a:gdLst>
              <a:gd name="T0" fmla="*/ 2147483647 w 378"/>
              <a:gd name="T1" fmla="*/ 2147483647 h 680"/>
              <a:gd name="T2" fmla="*/ 2147483647 w 378"/>
              <a:gd name="T3" fmla="*/ 2147483647 h 680"/>
              <a:gd name="T4" fmla="*/ 2147483647 w 378"/>
              <a:gd name="T5" fmla="*/ 2147483647 h 680"/>
              <a:gd name="T6" fmla="*/ 2147483647 w 378"/>
              <a:gd name="T7" fmla="*/ 2147483647 h 680"/>
              <a:gd name="T8" fmla="*/ 2147483647 w 378"/>
              <a:gd name="T9" fmla="*/ 2147483647 h 680"/>
              <a:gd name="T10" fmla="*/ 0 60000 65536"/>
              <a:gd name="T11" fmla="*/ 0 60000 65536"/>
              <a:gd name="T12" fmla="*/ 0 60000 65536"/>
              <a:gd name="T13" fmla="*/ 0 60000 65536"/>
              <a:gd name="T14" fmla="*/ 0 60000 65536"/>
              <a:gd name="T15" fmla="*/ 0 w 378"/>
              <a:gd name="T16" fmla="*/ 0 h 680"/>
              <a:gd name="T17" fmla="*/ 378 w 378"/>
              <a:gd name="T18" fmla="*/ 680 h 680"/>
            </a:gdLst>
            <a:ahLst/>
            <a:cxnLst>
              <a:cxn ang="T10">
                <a:pos x="T0" y="T1"/>
              </a:cxn>
              <a:cxn ang="T11">
                <a:pos x="T2" y="T3"/>
              </a:cxn>
              <a:cxn ang="T12">
                <a:pos x="T4" y="T5"/>
              </a:cxn>
              <a:cxn ang="T13">
                <a:pos x="T6" y="T7"/>
              </a:cxn>
              <a:cxn ang="T14">
                <a:pos x="T8" y="T9"/>
              </a:cxn>
            </a:cxnLst>
            <a:rect l="T15" t="T16" r="T17" b="T18"/>
            <a:pathLst>
              <a:path w="378" h="680">
                <a:moveTo>
                  <a:pt x="378" y="680"/>
                </a:moveTo>
                <a:cubicBezTo>
                  <a:pt x="378" y="431"/>
                  <a:pt x="378" y="182"/>
                  <a:pt x="333" y="91"/>
                </a:cubicBezTo>
                <a:cubicBezTo>
                  <a:pt x="288" y="0"/>
                  <a:pt x="159" y="98"/>
                  <a:pt x="106" y="136"/>
                </a:cubicBezTo>
                <a:cubicBezTo>
                  <a:pt x="53" y="174"/>
                  <a:pt x="0" y="279"/>
                  <a:pt x="15" y="317"/>
                </a:cubicBezTo>
                <a:cubicBezTo>
                  <a:pt x="30" y="355"/>
                  <a:pt x="113" y="359"/>
                  <a:pt x="197" y="363"/>
                </a:cubicBezTo>
              </a:path>
            </a:pathLst>
          </a:custGeom>
          <a:noFill/>
          <a:ln w="9525" cap="flat" cmpd="sng">
            <a:noFill/>
            <a:prstDash val="solid"/>
            <a:round/>
          </a:ln>
        </p:spPr>
        <p:txBody>
          <a:bodyPr wrap="none">
            <a:spAutoFit/>
          </a:bodyPr>
          <a:lstStyle/>
          <a:p>
            <a:endParaRPr lang="zh-CN" altLang="en-US"/>
          </a:p>
        </p:txBody>
      </p:sp>
      <p:sp>
        <p:nvSpPr>
          <p:cNvPr id="36901" name="Rectangle 37"/>
          <p:cNvSpPr>
            <a:spLocks noChangeArrowheads="1"/>
          </p:cNvSpPr>
          <p:nvPr/>
        </p:nvSpPr>
        <p:spPr bwMode="auto">
          <a:xfrm>
            <a:off x="2555778" y="128688"/>
            <a:ext cx="3582491" cy="707886"/>
          </a:xfrm>
          <a:prstGeom prst="rect">
            <a:avLst/>
          </a:prstGeom>
          <a:noFill/>
          <a:ln>
            <a:noFill/>
          </a:ln>
          <a:effectLst/>
        </p:spPr>
        <p:txBody>
          <a:bodyPr wrap="square">
            <a:spAutoFit/>
          </a:bodyPr>
          <a:lstStyle/>
          <a:p>
            <a:pPr eaLnBrk="1" hangingPunct="1">
              <a:spcBef>
                <a:spcPct val="0"/>
              </a:spcBef>
              <a:defRPr/>
            </a:pPr>
            <a:r>
              <a:rPr kumimoji="1" lang="en-US" altLang="zh-CN" sz="4000" dirty="0" smtClean="0">
                <a:solidFill>
                  <a:srgbClr val="FF0000"/>
                </a:solidFill>
                <a:effectLst>
                  <a:outerShdw blurRad="38100" dist="38100" dir="2700000" algn="tl">
                    <a:srgbClr val="C0C0C0"/>
                  </a:outerShdw>
                </a:effectLst>
                <a:latin typeface="Times New Roman" panose="02020603050405020304" pitchFamily="18" charset="0"/>
                <a:ea typeface="仿宋" panose="02010609060101010101" charset="-122"/>
              </a:rPr>
              <a:t>3.1 </a:t>
            </a:r>
            <a:r>
              <a:rPr kumimoji="1" lang="zh-CN" altLang="en-US" sz="4000" dirty="0">
                <a:solidFill>
                  <a:srgbClr val="FF0000"/>
                </a:solidFill>
                <a:effectLst>
                  <a:outerShdw blurRad="38100" dist="38100" dir="2700000" algn="tl">
                    <a:srgbClr val="C0C0C0"/>
                  </a:outerShdw>
                </a:effectLst>
                <a:latin typeface="Times New Roman" panose="02020603050405020304" pitchFamily="18" charset="0"/>
                <a:ea typeface="仿宋" panose="02010609060101010101" charset="-122"/>
              </a:rPr>
              <a:t>进程的引入</a:t>
            </a:r>
            <a:endParaRPr kumimoji="1" lang="zh-CN" altLang="en-US" sz="4000" dirty="0">
              <a:solidFill>
                <a:srgbClr val="FF0000"/>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5" name="动作按钮: 前进或下一项 4">
            <a:hlinkClick r:id="" action="ppaction://hlinkshowjump?jump=nextslide" highlightClick="1"/>
          </p:cNvPr>
          <p:cNvSpPr/>
          <p:nvPr/>
        </p:nvSpPr>
        <p:spPr bwMode="auto">
          <a:xfrm>
            <a:off x="5220072" y="1340768"/>
            <a:ext cx="648072" cy="36004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动作按钮: 前进或下一项 5">
            <a:hlinkClick r:id="rId1" action="ppaction://hlinksldjump" highlightClick="1"/>
          </p:cNvPr>
          <p:cNvSpPr/>
          <p:nvPr/>
        </p:nvSpPr>
        <p:spPr bwMode="auto">
          <a:xfrm>
            <a:off x="5220072" y="1916832"/>
            <a:ext cx="648072" cy="36004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动作按钮: 前进或下一项 6">
            <a:hlinkClick r:id="rId2" action="ppaction://hlinksldjump" highlightClick="1"/>
          </p:cNvPr>
          <p:cNvSpPr/>
          <p:nvPr/>
        </p:nvSpPr>
        <p:spPr bwMode="auto">
          <a:xfrm>
            <a:off x="5220072" y="2492896"/>
            <a:ext cx="648072" cy="36004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动作按钮: 前进或下一项 7">
            <a:hlinkClick r:id="rId3" action="ppaction://hlinksldjump" highlightClick="1"/>
          </p:cNvPr>
          <p:cNvSpPr/>
          <p:nvPr/>
        </p:nvSpPr>
        <p:spPr bwMode="auto">
          <a:xfrm>
            <a:off x="5220072" y="3140968"/>
            <a:ext cx="648072" cy="36004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动作按钮: 前进或下一项 8">
            <a:hlinkClick r:id="rId4" action="ppaction://hlinksldjump" highlightClick="1"/>
          </p:cNvPr>
          <p:cNvSpPr/>
          <p:nvPr/>
        </p:nvSpPr>
        <p:spPr bwMode="auto">
          <a:xfrm>
            <a:off x="5220072" y="3645024"/>
            <a:ext cx="648072" cy="36004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动作按钮: 前进或下一项 9">
            <a:hlinkClick r:id="rId5" action="ppaction://hlinksldjump" highlightClick="1"/>
          </p:cNvPr>
          <p:cNvSpPr/>
          <p:nvPr/>
        </p:nvSpPr>
        <p:spPr bwMode="auto">
          <a:xfrm>
            <a:off x="5220072" y="4221088"/>
            <a:ext cx="648072" cy="36004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2411760" y="44624"/>
            <a:ext cx="4392488" cy="720725"/>
          </a:xfrm>
        </p:spPr>
        <p:txBody>
          <a:bodyPr/>
          <a:lstStyle/>
          <a:p>
            <a:pPr eaLnBrk="1" hangingPunct="1">
              <a:defRPr/>
            </a:pPr>
            <a:r>
              <a:rPr lang="en-US" altLang="zh-CN" sz="4000" dirty="0" smtClean="0">
                <a:solidFill>
                  <a:srgbClr val="FF0000"/>
                </a:solidFill>
                <a:latin typeface="黑体" panose="02010609060101010101" pitchFamily="49" charset="-122"/>
                <a:ea typeface="黑体" panose="02010609060101010101" pitchFamily="49" charset="-122"/>
              </a:rPr>
              <a:t>3.2 </a:t>
            </a:r>
            <a:r>
              <a:rPr lang="zh-CN" altLang="en-US" sz="4000" dirty="0" smtClean="0">
                <a:solidFill>
                  <a:srgbClr val="FF0000"/>
                </a:solidFill>
                <a:latin typeface="黑体" panose="02010609060101010101" pitchFamily="49" charset="-122"/>
                <a:ea typeface="黑体" panose="02010609060101010101" pitchFamily="49" charset="-122"/>
              </a:rPr>
              <a:t>进程概念</a:t>
            </a:r>
            <a:endParaRPr lang="zh-CN" altLang="en-US" sz="4000" dirty="0" smtClean="0">
              <a:solidFill>
                <a:srgbClr val="FF0000"/>
              </a:solidFill>
              <a:latin typeface="黑体" panose="02010609060101010101" pitchFamily="49" charset="-122"/>
              <a:ea typeface="黑体" panose="02010609060101010101" pitchFamily="49" charset="-122"/>
            </a:endParaRPr>
          </a:p>
        </p:txBody>
      </p:sp>
      <p:sp>
        <p:nvSpPr>
          <p:cNvPr id="156675" name="Rectangle 3"/>
          <p:cNvSpPr>
            <a:spLocks noChangeArrowheads="1"/>
          </p:cNvSpPr>
          <p:nvPr/>
        </p:nvSpPr>
        <p:spPr bwMode="auto">
          <a:xfrm>
            <a:off x="683570" y="2276872"/>
            <a:ext cx="5184775" cy="4104456"/>
          </a:xfrm>
          <a:prstGeom prst="rect">
            <a:avLst/>
          </a:prstGeom>
          <a:noFill/>
          <a:ln>
            <a:noFill/>
          </a:ln>
          <a:effectLst/>
        </p:spPr>
        <p:txBody>
          <a:bodyPr/>
          <a:lstStyle/>
          <a:p>
            <a:pPr>
              <a:lnSpc>
                <a:spcPct val="150000"/>
              </a:lnSpc>
              <a:buFont typeface="Wingdings" panose="05000000000000000000" pitchFamily="2" charset="2"/>
              <a:buChar char="n"/>
              <a:defRPr/>
            </a:pPr>
            <a:r>
              <a:rPr lang="en-US" altLang="zh-CN" sz="2400" dirty="0" smtClean="0">
                <a:solidFill>
                  <a:srgbClr val="7030A0"/>
                </a:solidFill>
                <a:latin typeface="仿宋" panose="02010609060101010101" charset="-122"/>
                <a:ea typeface="仿宋" panose="02010609060101010101" charset="-122"/>
              </a:rPr>
              <a:t> </a:t>
            </a:r>
            <a:r>
              <a:rPr lang="zh-CN" altLang="en-US" sz="2400" dirty="0" smtClean="0">
                <a:solidFill>
                  <a:srgbClr val="7030A0"/>
                </a:solidFill>
                <a:latin typeface="仿宋" panose="02010609060101010101" charset="-122"/>
                <a:ea typeface="仿宋" panose="02010609060101010101" charset="-122"/>
              </a:rPr>
              <a:t>进程</a:t>
            </a:r>
            <a:r>
              <a:rPr lang="zh-CN" altLang="en-US" sz="2400" dirty="0">
                <a:solidFill>
                  <a:srgbClr val="7030A0"/>
                </a:solidFill>
                <a:latin typeface="仿宋" panose="02010609060101010101" charset="-122"/>
                <a:ea typeface="仿宋" panose="02010609060101010101" charset="-122"/>
              </a:rPr>
              <a:t>控制信息：</a:t>
            </a:r>
            <a:endParaRPr lang="zh-CN" altLang="en-US" sz="2400" dirty="0">
              <a:solidFill>
                <a:srgbClr val="7030A0"/>
              </a:solidFill>
              <a:latin typeface="仿宋" panose="02010609060101010101" charset="-122"/>
              <a:ea typeface="仿宋" panose="02010609060101010101" charset="-122"/>
            </a:endParaRPr>
          </a:p>
          <a:p>
            <a:pPr marL="683895" indent="-342900">
              <a:lnSpc>
                <a:spcPct val="150000"/>
              </a:lnSpc>
              <a:buFont typeface="Wingdings" panose="05000000000000000000" pitchFamily="2" charset="2"/>
              <a:buChar char="l"/>
              <a:defRPr/>
            </a:pPr>
            <a:r>
              <a:rPr lang="en-US" altLang="zh-CN" sz="2200" dirty="0">
                <a:latin typeface="仿宋" panose="02010609060101010101" charset="-122"/>
                <a:ea typeface="仿宋" panose="02010609060101010101" charset="-122"/>
              </a:rPr>
              <a:t> </a:t>
            </a:r>
            <a:r>
              <a:rPr lang="zh-CN" altLang="en-US" sz="2200" dirty="0">
                <a:latin typeface="仿宋" panose="02010609060101010101" charset="-122"/>
                <a:ea typeface="仿宋" panose="02010609060101010101" charset="-122"/>
              </a:rPr>
              <a:t>程序和数据地址；</a:t>
            </a:r>
            <a:endParaRPr lang="zh-CN" altLang="en-US" sz="2200" dirty="0">
              <a:latin typeface="仿宋" panose="02010609060101010101" charset="-122"/>
              <a:ea typeface="仿宋" panose="02010609060101010101" charset="-122"/>
            </a:endParaRPr>
          </a:p>
          <a:p>
            <a:pPr marL="683895" indent="-342900">
              <a:lnSpc>
                <a:spcPct val="150000"/>
              </a:lnSpc>
              <a:buFont typeface="Wingdings" panose="05000000000000000000" pitchFamily="2" charset="2"/>
              <a:buChar char="l"/>
              <a:defRPr/>
            </a:pPr>
            <a:r>
              <a:rPr lang="en-US" altLang="zh-CN" sz="2200" dirty="0">
                <a:latin typeface="仿宋" panose="02010609060101010101" charset="-122"/>
                <a:ea typeface="仿宋" panose="02010609060101010101" charset="-122"/>
              </a:rPr>
              <a:t> </a:t>
            </a:r>
            <a:r>
              <a:rPr lang="zh-CN" altLang="en-US" sz="2200" dirty="0" smtClean="0">
                <a:latin typeface="仿宋" panose="02010609060101010101" charset="-122"/>
                <a:ea typeface="仿宋" panose="02010609060101010101" charset="-122"/>
              </a:rPr>
              <a:t>进程同步信息</a:t>
            </a:r>
            <a:endParaRPr lang="en-US" altLang="zh-CN" sz="2200" dirty="0" smtClean="0">
              <a:latin typeface="仿宋" panose="02010609060101010101" charset="-122"/>
              <a:ea typeface="仿宋" panose="02010609060101010101" charset="-122"/>
            </a:endParaRPr>
          </a:p>
          <a:p>
            <a:pPr marL="683895" indent="-342900">
              <a:lnSpc>
                <a:spcPct val="150000"/>
              </a:lnSpc>
              <a:buFont typeface="Wingdings" panose="05000000000000000000" pitchFamily="2" charset="2"/>
              <a:buChar char="l"/>
              <a:defRPr/>
            </a:pPr>
            <a:r>
              <a:rPr lang="zh-CN" altLang="en-US" sz="2200" dirty="0" smtClean="0">
                <a:latin typeface="仿宋" panose="02010609060101010101" charset="-122"/>
                <a:ea typeface="仿宋" panose="02010609060101010101" charset="-122"/>
              </a:rPr>
              <a:t> 进程通信</a:t>
            </a:r>
            <a:r>
              <a:rPr lang="zh-CN" altLang="en-US" sz="2200" dirty="0">
                <a:latin typeface="仿宋" panose="02010609060101010101" charset="-122"/>
                <a:ea typeface="仿宋" panose="02010609060101010101" charset="-122"/>
              </a:rPr>
              <a:t>信息；</a:t>
            </a:r>
            <a:endParaRPr lang="zh-CN" altLang="en-US" sz="2200" dirty="0">
              <a:latin typeface="仿宋" panose="02010609060101010101" charset="-122"/>
              <a:ea typeface="仿宋" panose="02010609060101010101" charset="-122"/>
            </a:endParaRPr>
          </a:p>
          <a:p>
            <a:pPr marL="683895" indent="-342900">
              <a:lnSpc>
                <a:spcPct val="150000"/>
              </a:lnSpc>
              <a:buFont typeface="Wingdings" panose="05000000000000000000" pitchFamily="2" charset="2"/>
              <a:buChar char="l"/>
              <a:defRPr/>
            </a:pPr>
            <a:r>
              <a:rPr lang="en-US" altLang="zh-CN" sz="2200" dirty="0">
                <a:latin typeface="仿宋" panose="02010609060101010101" charset="-122"/>
                <a:ea typeface="仿宋" panose="02010609060101010101" charset="-122"/>
              </a:rPr>
              <a:t> </a:t>
            </a:r>
            <a:r>
              <a:rPr lang="zh-CN" altLang="en-US" sz="2200" dirty="0" smtClean="0">
                <a:latin typeface="仿宋" panose="02010609060101010101" charset="-122"/>
                <a:ea typeface="仿宋" panose="02010609060101010101" charset="-122"/>
              </a:rPr>
              <a:t>资源管理信息；</a:t>
            </a:r>
            <a:endParaRPr lang="zh-CN" altLang="en-US" sz="2200" dirty="0">
              <a:latin typeface="仿宋" panose="02010609060101010101" charset="-122"/>
              <a:ea typeface="仿宋" panose="02010609060101010101" charset="-122"/>
            </a:endParaRPr>
          </a:p>
          <a:p>
            <a:pPr marL="683895" indent="-342900">
              <a:lnSpc>
                <a:spcPct val="150000"/>
              </a:lnSpc>
              <a:buFont typeface="Wingdings" panose="05000000000000000000" pitchFamily="2" charset="2"/>
              <a:buChar char="l"/>
              <a:defRPr/>
            </a:pPr>
            <a:r>
              <a:rPr lang="en-US" altLang="zh-CN" sz="2200" dirty="0">
                <a:latin typeface="仿宋" panose="02010609060101010101" charset="-122"/>
                <a:ea typeface="仿宋" panose="02010609060101010101" charset="-122"/>
              </a:rPr>
              <a:t> </a:t>
            </a:r>
            <a:r>
              <a:rPr lang="zh-CN" altLang="en-US" sz="2200" dirty="0">
                <a:latin typeface="仿宋" panose="02010609060101010101" charset="-122"/>
                <a:ea typeface="仿宋" panose="02010609060101010101" charset="-122"/>
              </a:rPr>
              <a:t>链接指针</a:t>
            </a:r>
            <a:endParaRPr lang="zh-CN" altLang="en-US" sz="2200" dirty="0">
              <a:latin typeface="仿宋" panose="02010609060101010101" charset="-122"/>
              <a:ea typeface="仿宋" panose="02010609060101010101" charset="-122"/>
            </a:endParaRPr>
          </a:p>
        </p:txBody>
      </p:sp>
      <p:sp>
        <p:nvSpPr>
          <p:cNvPr id="156676" name="Rectangle 4"/>
          <p:cNvSpPr>
            <a:spLocks noChangeArrowheads="1"/>
          </p:cNvSpPr>
          <p:nvPr/>
        </p:nvSpPr>
        <p:spPr bwMode="auto">
          <a:xfrm>
            <a:off x="323850" y="817563"/>
            <a:ext cx="5111750" cy="1477328"/>
          </a:xfrm>
          <a:prstGeom prst="rect">
            <a:avLst/>
          </a:prstGeom>
          <a:noFill/>
          <a:ln>
            <a:noFill/>
          </a:ln>
          <a:effectLst/>
        </p:spPr>
        <p:txBody>
          <a:bodyPr>
            <a:spAutoFit/>
          </a:bodyPr>
          <a:lstStyle/>
          <a:p>
            <a:pPr eaLnBrk="1" hangingPunct="1">
              <a:lnSpc>
                <a:spcPct val="150000"/>
              </a:lnSpc>
              <a:spcBef>
                <a:spcPct val="0"/>
              </a:spcBef>
              <a:defRPr/>
            </a:pPr>
            <a:r>
              <a:rPr kumimoji="1" lang="en-US" altLang="zh-CN" sz="3200" dirty="0" smtClean="0">
                <a:solidFill>
                  <a:srgbClr val="0000FF"/>
                </a:solidFill>
              </a:rPr>
              <a:t>3.2.4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a:t>
            </a:r>
            <a:r>
              <a:rPr kumimoji="1" lang="zh-CN" altLang="en-US"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控制块</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50000"/>
              </a:lnSpc>
              <a:spcBef>
                <a:spcPct val="0"/>
              </a:spcBef>
              <a:defRPr/>
            </a:pPr>
            <a:r>
              <a:rPr kumimoji="1" lang="en-US" altLang="zh-CN"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2. </a:t>
            </a:r>
            <a:r>
              <a:rPr kumimoji="1" lang="zh-CN" altLang="en-US"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进程</a:t>
            </a:r>
            <a:r>
              <a:rPr kumimoji="1" lang="zh-CN" altLang="en-US"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控制块内容</a:t>
            </a:r>
            <a:endParaRPr kumimoji="1" lang="zh-CN" altLang="en-US"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Tree>
  </p:cSld>
  <p:clrMapOvr>
    <a:masterClrMapping/>
  </p:clrMapOvr>
  <p:transition>
    <p:fade/>
  </p:transition>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3" name="Rectangle 7"/>
          <p:cNvSpPr>
            <a:spLocks noChangeArrowheads="1"/>
          </p:cNvSpPr>
          <p:nvPr/>
        </p:nvSpPr>
        <p:spPr bwMode="auto">
          <a:xfrm>
            <a:off x="1476375" y="5229225"/>
            <a:ext cx="1752600" cy="457200"/>
          </a:xfrm>
          <a:prstGeom prst="rect">
            <a:avLst/>
          </a:prstGeom>
          <a:noFill/>
          <a:ln w="9525">
            <a:noFill/>
            <a:miter lim="800000"/>
          </a:ln>
        </p:spPr>
        <p:txBody>
          <a:bodyPr/>
          <a:lstStyle/>
          <a:p>
            <a:pPr marL="342900" indent="-342900" eaLnBrk="1" hangingPunct="1">
              <a:buClrTx/>
            </a:pPr>
            <a:r>
              <a:rPr kumimoji="1" lang="zh-CN" altLang="en-US" sz="2400">
                <a:solidFill>
                  <a:srgbClr val="FF0000"/>
                </a:solidFill>
                <a:latin typeface="新宋体" panose="02010609030101010101" charset="-122"/>
              </a:rPr>
              <a:t>有死锁</a:t>
            </a:r>
            <a:endParaRPr kumimoji="1" lang="zh-CN" altLang="en-US" sz="2400">
              <a:solidFill>
                <a:srgbClr val="FF0000"/>
              </a:solidFill>
              <a:latin typeface="Arial Narrow" panose="020B0606020202030204" pitchFamily="34" charset="0"/>
            </a:endParaRPr>
          </a:p>
        </p:txBody>
      </p:sp>
      <p:pic>
        <p:nvPicPr>
          <p:cNvPr id="58371" name="Picture 8" descr="tu02"/>
          <p:cNvPicPr>
            <a:picLocks noChangeAspect="1" noChangeArrowheads="1"/>
          </p:cNvPicPr>
          <p:nvPr/>
        </p:nvPicPr>
        <p:blipFill>
          <a:blip r:embed="rId1" cstate="print"/>
          <a:srcRect/>
          <a:stretch>
            <a:fillRect/>
          </a:stretch>
        </p:blipFill>
        <p:spPr bwMode="auto">
          <a:xfrm>
            <a:off x="395288" y="1412877"/>
            <a:ext cx="4191000" cy="3065463"/>
          </a:xfrm>
          <a:prstGeom prst="rect">
            <a:avLst/>
          </a:prstGeom>
          <a:noFill/>
          <a:ln w="9525">
            <a:noFill/>
            <a:miter lim="800000"/>
            <a:headEnd/>
            <a:tailEnd/>
          </a:ln>
        </p:spPr>
      </p:pic>
      <p:pic>
        <p:nvPicPr>
          <p:cNvPr id="116746" name="Picture 10" descr="tu01"/>
          <p:cNvPicPr>
            <a:picLocks noChangeAspect="1" noChangeArrowheads="1"/>
          </p:cNvPicPr>
          <p:nvPr/>
        </p:nvPicPr>
        <p:blipFill>
          <a:blip r:embed="rId2" cstate="print"/>
          <a:srcRect/>
          <a:stretch>
            <a:fillRect/>
          </a:stretch>
        </p:blipFill>
        <p:spPr bwMode="auto">
          <a:xfrm>
            <a:off x="4921250" y="1484313"/>
            <a:ext cx="4114800" cy="3048000"/>
          </a:xfrm>
          <a:prstGeom prst="rect">
            <a:avLst/>
          </a:prstGeom>
          <a:noFill/>
          <a:ln w="9525">
            <a:noFill/>
            <a:miter lim="800000"/>
            <a:headEnd/>
            <a:tailEnd/>
          </a:ln>
        </p:spPr>
      </p:pic>
      <p:sp>
        <p:nvSpPr>
          <p:cNvPr id="116747" name="Rectangle 11"/>
          <p:cNvSpPr>
            <a:spLocks noChangeArrowheads="1"/>
          </p:cNvSpPr>
          <p:nvPr/>
        </p:nvSpPr>
        <p:spPr bwMode="auto">
          <a:xfrm>
            <a:off x="6372227" y="5084764"/>
            <a:ext cx="1112805" cy="461665"/>
          </a:xfrm>
          <a:prstGeom prst="rect">
            <a:avLst/>
          </a:prstGeom>
          <a:noFill/>
          <a:ln w="9525">
            <a:noFill/>
            <a:miter lim="800000"/>
          </a:ln>
        </p:spPr>
        <p:txBody>
          <a:bodyPr wrap="none">
            <a:spAutoFit/>
          </a:bodyPr>
          <a:lstStyle/>
          <a:p>
            <a:pPr>
              <a:spcBef>
                <a:spcPct val="0"/>
              </a:spcBef>
              <a:buClrTx/>
            </a:pPr>
            <a:r>
              <a:rPr kumimoji="1" lang="zh-CN" altLang="en-US" sz="2400">
                <a:solidFill>
                  <a:srgbClr val="FF0000"/>
                </a:solidFill>
                <a:latin typeface="新宋体" panose="02010609030101010101" charset="-122"/>
              </a:rPr>
              <a:t>无死锁</a:t>
            </a:r>
            <a:endParaRPr kumimoji="1" lang="zh-CN" altLang="en-US" sz="2400">
              <a:solidFill>
                <a:srgbClr val="FF0000"/>
              </a:solidFill>
              <a:latin typeface="新宋体" panose="02010609030101010101" charset="-122"/>
            </a:endParaRPr>
          </a:p>
        </p:txBody>
      </p:sp>
      <p:sp>
        <p:nvSpPr>
          <p:cNvPr id="58374" name="Text Box 133"/>
          <p:cNvSpPr txBox="1">
            <a:spLocks noChangeArrowheads="1"/>
          </p:cNvSpPr>
          <p:nvPr/>
        </p:nvSpPr>
        <p:spPr bwMode="auto">
          <a:xfrm>
            <a:off x="539552" y="620689"/>
            <a:ext cx="897602" cy="519011"/>
          </a:xfrm>
          <a:prstGeom prst="rect">
            <a:avLst/>
          </a:prstGeom>
          <a:noFill/>
          <a:ln w="9525">
            <a:noFill/>
            <a:miter lim="800000"/>
          </a:ln>
        </p:spPr>
        <p:txBody>
          <a:bodyPr wrap="none" lIns="87273" tIns="43636" rIns="87273" bIns="43636">
            <a:spAutoFit/>
          </a:bodyPr>
          <a:lstStyle/>
          <a:p>
            <a:pPr defTabSz="873125" eaLnBrk="1" hangingPunct="1">
              <a:spcBef>
                <a:spcPct val="0"/>
              </a:spcBef>
              <a:buClrTx/>
            </a:pPr>
            <a:r>
              <a:rPr kumimoji="1" lang="zh-CN" altLang="en-US" sz="2800" dirty="0" smtClean="0">
                <a:solidFill>
                  <a:srgbClr val="FF0000"/>
                </a:solidFill>
                <a:latin typeface="Times New Roman" panose="02020603050405020304" pitchFamily="18" charset="0"/>
              </a:rPr>
              <a:t>例：</a:t>
            </a:r>
            <a:endParaRPr kumimoji="1" lang="zh-CN" altLang="en-US" sz="2800" dirty="0">
              <a:solidFill>
                <a:srgbClr val="FF0000"/>
              </a:solidFill>
              <a:latin typeface="Times New Roman" panose="02020603050405020304" pitchFamily="18" charset="0"/>
            </a:endParaRPr>
          </a:p>
        </p:txBody>
      </p:sp>
      <p:sp>
        <p:nvSpPr>
          <p:cNvPr id="7" name="Text Box 9"/>
          <p:cNvSpPr txBox="1">
            <a:spLocks noChangeArrowheads="1"/>
          </p:cNvSpPr>
          <p:nvPr/>
        </p:nvSpPr>
        <p:spPr bwMode="auto">
          <a:xfrm>
            <a:off x="3563888" y="44626"/>
            <a:ext cx="2232248" cy="584775"/>
          </a:xfrm>
          <a:prstGeom prst="rect">
            <a:avLst/>
          </a:prstGeom>
          <a:noFill/>
          <a:ln w="9525">
            <a:noFill/>
            <a:miter lim="800000"/>
          </a:ln>
        </p:spPr>
        <p:txBody>
          <a:bodyPr wrap="square">
            <a:spAutoFit/>
          </a:bodyPr>
          <a:lstStyle/>
          <a:p>
            <a:pPr eaLnBrk="1" hangingPunct="1">
              <a:spcBef>
                <a:spcPct val="0"/>
              </a:spcBef>
              <a:buClrTx/>
            </a:pPr>
            <a:r>
              <a:rPr kumimoji="1" lang="en-US" altLang="zh-CN" sz="3200" dirty="0">
                <a:solidFill>
                  <a:schemeClr val="tx2"/>
                </a:solidFill>
                <a:latin typeface="Times New Roman" panose="02020603050405020304" pitchFamily="18" charset="0"/>
              </a:rPr>
              <a:t>2. </a:t>
            </a:r>
            <a:r>
              <a:rPr kumimoji="1" lang="zh-CN" altLang="en-US" sz="3200" dirty="0">
                <a:solidFill>
                  <a:schemeClr val="tx2"/>
                </a:solidFill>
                <a:latin typeface="Times New Roman" panose="02020603050405020304" pitchFamily="18" charset="0"/>
              </a:rPr>
              <a:t>死锁定理</a:t>
            </a:r>
            <a:r>
              <a:rPr kumimoji="1" lang="zh-CN" altLang="en-US" sz="3200" dirty="0">
                <a:solidFill>
                  <a:schemeClr val="tx1"/>
                </a:solidFill>
                <a:latin typeface="Times New Roman" panose="02020603050405020304" pitchFamily="18" charset="0"/>
              </a:rPr>
              <a:t> </a:t>
            </a:r>
            <a:endParaRPr kumimoji="1" lang="zh-CN" altLang="en-US" sz="3200" dirty="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6743"/>
                                        </p:tgtEl>
                                        <p:attrNameLst>
                                          <p:attrName>style.visibility</p:attrName>
                                        </p:attrNameLst>
                                      </p:cBhvr>
                                      <p:to>
                                        <p:strVal val="visible"/>
                                      </p:to>
                                    </p:set>
                                    <p:animEffect transition="in" filter="box(in)">
                                      <p:cBhvr>
                                        <p:cTn id="7" dur="500"/>
                                        <p:tgtEl>
                                          <p:spTgt spid="11674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6746"/>
                                        </p:tgtEl>
                                        <p:attrNameLst>
                                          <p:attrName>style.visibility</p:attrName>
                                        </p:attrNameLst>
                                      </p:cBhvr>
                                      <p:to>
                                        <p:strVal val="visible"/>
                                      </p:to>
                                    </p:set>
                                    <p:animEffect transition="in" filter="box(in)">
                                      <p:cBhvr>
                                        <p:cTn id="12" dur="500"/>
                                        <p:tgtEl>
                                          <p:spTgt spid="11674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6747">
                                            <p:txEl>
                                              <p:pRg st="0" end="0"/>
                                            </p:txEl>
                                          </p:spTgt>
                                        </p:tgtEl>
                                        <p:attrNameLst>
                                          <p:attrName>style.visibility</p:attrName>
                                        </p:attrNameLst>
                                      </p:cBhvr>
                                      <p:to>
                                        <p:strVal val="visible"/>
                                      </p:to>
                                    </p:set>
                                    <p:animEffect transition="in" filter="box(in)">
                                      <p:cBhvr>
                                        <p:cTn id="17" dur="500"/>
                                        <p:tgtEl>
                                          <p:spTgt spid="1167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3" grpId="0"/>
    </p:bld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467544" y="1916832"/>
            <a:ext cx="8352928" cy="4278094"/>
          </a:xfrm>
          <a:prstGeom prst="rect">
            <a:avLst/>
          </a:prstGeom>
          <a:noFill/>
          <a:ln w="9525">
            <a:noFill/>
            <a:miter lim="800000"/>
          </a:ln>
        </p:spPr>
        <p:txBody>
          <a:bodyPr wrap="square">
            <a:spAutoFit/>
          </a:bodyPr>
          <a:lstStyle/>
          <a:p>
            <a:pPr eaLnBrk="1" hangingPunct="1">
              <a:lnSpc>
                <a:spcPct val="130000"/>
              </a:lnSpc>
              <a:spcBef>
                <a:spcPct val="10000"/>
              </a:spcBef>
              <a:buClrTx/>
              <a:buFont typeface="Wingdings" panose="05000000000000000000" pitchFamily="2" charset="2"/>
              <a:buChar char="n"/>
            </a:pPr>
            <a:r>
              <a:rPr kumimoji="1" lang="zh-CN" altLang="en-US" sz="2400" dirty="0" smtClean="0">
                <a:solidFill>
                  <a:srgbClr val="7030A0"/>
                </a:solidFill>
                <a:latin typeface="+mn-ea"/>
                <a:ea typeface="+mn-ea"/>
              </a:rPr>
              <a:t> 数据结构：</a:t>
            </a:r>
            <a:endParaRPr kumimoji="1" lang="zh-CN" altLang="en-US" sz="2800" dirty="0">
              <a:solidFill>
                <a:srgbClr val="0000D0"/>
              </a:solidFill>
            </a:endParaRPr>
          </a:p>
          <a:p>
            <a:pPr lvl="2" eaLnBrk="1" hangingPunct="1">
              <a:lnSpc>
                <a:spcPct val="130000"/>
              </a:lnSpc>
              <a:spcBef>
                <a:spcPct val="10000"/>
              </a:spcBef>
              <a:buClrTx/>
              <a:buFontTx/>
              <a:buChar char="•"/>
            </a:pPr>
            <a:r>
              <a:rPr kumimoji="1" lang="zh-CN" altLang="en-US" sz="2400" dirty="0">
                <a:solidFill>
                  <a:schemeClr val="tx1"/>
                </a:solidFill>
                <a:latin typeface="+mn-ea"/>
                <a:ea typeface="+mn-ea"/>
              </a:rPr>
              <a:t> 可利用资源向量</a:t>
            </a:r>
            <a:r>
              <a:rPr kumimoji="1" lang="en-US" altLang="zh-CN" sz="2400" dirty="0">
                <a:solidFill>
                  <a:schemeClr val="tx1"/>
                </a:solidFill>
                <a:latin typeface="+mn-ea"/>
                <a:ea typeface="+mn-ea"/>
              </a:rPr>
              <a:t>Available[m];</a:t>
            </a:r>
            <a:endParaRPr kumimoji="1" lang="en-US" altLang="zh-CN" sz="2400" dirty="0">
              <a:solidFill>
                <a:schemeClr val="tx1"/>
              </a:solidFill>
              <a:latin typeface="+mn-ea"/>
              <a:ea typeface="+mn-ea"/>
            </a:endParaRPr>
          </a:p>
          <a:p>
            <a:pPr lvl="2" eaLnBrk="1" hangingPunct="1">
              <a:lnSpc>
                <a:spcPct val="130000"/>
              </a:lnSpc>
              <a:spcBef>
                <a:spcPct val="10000"/>
              </a:spcBef>
              <a:buClrTx/>
              <a:buFontTx/>
              <a:buChar char="•"/>
            </a:pPr>
            <a:r>
              <a:rPr kumimoji="1" lang="en-US" altLang="zh-CN" sz="2400" dirty="0">
                <a:solidFill>
                  <a:schemeClr val="tx1"/>
                </a:solidFill>
                <a:latin typeface="+mn-ea"/>
                <a:ea typeface="+mn-ea"/>
              </a:rPr>
              <a:t> </a:t>
            </a:r>
            <a:r>
              <a:rPr kumimoji="1" lang="zh-CN" altLang="en-US" sz="2400" dirty="0">
                <a:solidFill>
                  <a:schemeClr val="tx1"/>
                </a:solidFill>
                <a:latin typeface="+mn-ea"/>
                <a:ea typeface="+mn-ea"/>
              </a:rPr>
              <a:t>资源分配矩阵</a:t>
            </a:r>
            <a:r>
              <a:rPr kumimoji="1" lang="en-US" altLang="zh-CN" sz="2400" dirty="0">
                <a:solidFill>
                  <a:schemeClr val="tx1"/>
                </a:solidFill>
                <a:latin typeface="+mn-ea"/>
                <a:ea typeface="+mn-ea"/>
              </a:rPr>
              <a:t>Allocation[</a:t>
            </a:r>
            <a:r>
              <a:rPr kumimoji="1" lang="en-US" altLang="zh-CN" sz="2400" dirty="0" err="1">
                <a:solidFill>
                  <a:schemeClr val="tx1"/>
                </a:solidFill>
                <a:latin typeface="+mn-ea"/>
                <a:ea typeface="+mn-ea"/>
              </a:rPr>
              <a:t>n,m</a:t>
            </a:r>
            <a:r>
              <a:rPr kumimoji="1" lang="en-US" altLang="zh-CN" sz="2400" dirty="0">
                <a:solidFill>
                  <a:schemeClr val="tx1"/>
                </a:solidFill>
                <a:latin typeface="+mn-ea"/>
                <a:ea typeface="+mn-ea"/>
              </a:rPr>
              <a:t>];</a:t>
            </a:r>
            <a:endParaRPr kumimoji="1" lang="en-US" altLang="zh-CN" sz="2400" dirty="0">
              <a:solidFill>
                <a:schemeClr val="tx1"/>
              </a:solidFill>
              <a:latin typeface="+mn-ea"/>
              <a:ea typeface="+mn-ea"/>
            </a:endParaRPr>
          </a:p>
          <a:p>
            <a:pPr lvl="2" eaLnBrk="1" hangingPunct="1">
              <a:lnSpc>
                <a:spcPct val="130000"/>
              </a:lnSpc>
              <a:spcBef>
                <a:spcPct val="10000"/>
              </a:spcBef>
              <a:buClrTx/>
              <a:buFontTx/>
              <a:buChar char="•"/>
            </a:pPr>
            <a:r>
              <a:rPr kumimoji="1" lang="en-US" altLang="zh-CN" sz="2400" dirty="0">
                <a:solidFill>
                  <a:schemeClr val="tx1"/>
                </a:solidFill>
                <a:latin typeface="+mn-ea"/>
                <a:ea typeface="+mn-ea"/>
              </a:rPr>
              <a:t> </a:t>
            </a:r>
            <a:r>
              <a:rPr kumimoji="1" lang="zh-CN" altLang="en-US" sz="2400" dirty="0">
                <a:solidFill>
                  <a:schemeClr val="tx1"/>
                </a:solidFill>
                <a:latin typeface="+mn-ea"/>
                <a:ea typeface="+mn-ea"/>
              </a:rPr>
              <a:t>资源</a:t>
            </a:r>
            <a:r>
              <a:rPr kumimoji="1" lang="zh-CN" altLang="en-US" sz="2400" dirty="0" smtClean="0">
                <a:solidFill>
                  <a:schemeClr val="tx1"/>
                </a:solidFill>
                <a:latin typeface="+mn-ea"/>
                <a:ea typeface="+mn-ea"/>
              </a:rPr>
              <a:t>请求矩阵</a:t>
            </a:r>
            <a:r>
              <a:rPr kumimoji="1" lang="en-US" altLang="zh-CN" sz="2400" dirty="0" smtClean="0">
                <a:latin typeface="+mn-ea"/>
                <a:ea typeface="+mn-ea"/>
              </a:rPr>
              <a:t>Request[</a:t>
            </a:r>
            <a:r>
              <a:rPr kumimoji="1" lang="en-US" altLang="zh-CN" sz="2400" dirty="0" err="1" smtClean="0">
                <a:latin typeface="+mn-ea"/>
                <a:ea typeface="+mn-ea"/>
              </a:rPr>
              <a:t>n,m</a:t>
            </a:r>
            <a:r>
              <a:rPr kumimoji="1" lang="en-US" altLang="zh-CN" sz="2400" dirty="0" smtClean="0">
                <a:latin typeface="+mn-ea"/>
                <a:ea typeface="+mn-ea"/>
              </a:rPr>
              <a:t>]</a:t>
            </a:r>
            <a:r>
              <a:rPr kumimoji="1" lang="zh-CN" altLang="en-US" sz="2400" dirty="0" smtClean="0">
                <a:solidFill>
                  <a:schemeClr val="tx1"/>
                </a:solidFill>
                <a:latin typeface="+mn-ea"/>
                <a:ea typeface="+mn-ea"/>
              </a:rPr>
              <a:t>；</a:t>
            </a:r>
            <a:endParaRPr kumimoji="1" lang="zh-CN" altLang="en-US" sz="2400" dirty="0">
              <a:solidFill>
                <a:schemeClr val="tx1"/>
              </a:solidFill>
              <a:latin typeface="+mn-ea"/>
              <a:ea typeface="+mn-ea"/>
            </a:endParaRPr>
          </a:p>
          <a:p>
            <a:pPr lvl="2" eaLnBrk="1" hangingPunct="1">
              <a:lnSpc>
                <a:spcPct val="130000"/>
              </a:lnSpc>
              <a:spcBef>
                <a:spcPct val="10000"/>
              </a:spcBef>
              <a:buClrTx/>
              <a:buFontTx/>
              <a:buChar char="•"/>
            </a:pPr>
            <a:r>
              <a:rPr kumimoji="1" lang="zh-CN" altLang="en-US" sz="2400" dirty="0">
                <a:solidFill>
                  <a:schemeClr val="tx1"/>
                </a:solidFill>
                <a:latin typeface="+mn-ea"/>
                <a:ea typeface="+mn-ea"/>
              </a:rPr>
              <a:t> 工作向量</a:t>
            </a:r>
            <a:r>
              <a:rPr kumimoji="1" lang="en-US" altLang="zh-CN" sz="2400" dirty="0">
                <a:solidFill>
                  <a:schemeClr val="tx1"/>
                </a:solidFill>
                <a:latin typeface="+mn-ea"/>
                <a:ea typeface="+mn-ea"/>
              </a:rPr>
              <a:t>Work=Available</a:t>
            </a:r>
            <a:r>
              <a:rPr kumimoji="1" lang="en-US" altLang="zh-CN" sz="2400" dirty="0">
                <a:solidFill>
                  <a:srgbClr val="0000D0"/>
                </a:solidFill>
                <a:latin typeface="+mn-ea"/>
                <a:ea typeface="+mn-ea"/>
              </a:rPr>
              <a:t>  </a:t>
            </a:r>
            <a:endParaRPr kumimoji="1" lang="en-US" altLang="zh-CN" sz="2400" dirty="0" smtClean="0">
              <a:solidFill>
                <a:srgbClr val="0000D0"/>
              </a:solidFill>
              <a:latin typeface="+mn-ea"/>
              <a:ea typeface="+mn-ea"/>
            </a:endParaRPr>
          </a:p>
          <a:p>
            <a:pPr lvl="2" eaLnBrk="1" hangingPunct="1">
              <a:lnSpc>
                <a:spcPct val="130000"/>
              </a:lnSpc>
              <a:spcBef>
                <a:spcPct val="10000"/>
              </a:spcBef>
              <a:buFontTx/>
              <a:buChar char="•"/>
            </a:pPr>
            <a:r>
              <a:rPr kumimoji="1" lang="zh-CN" altLang="en-US" sz="2400" dirty="0" smtClean="0">
                <a:latin typeface="+mn-ea"/>
                <a:ea typeface="+mn-ea"/>
              </a:rPr>
              <a:t> </a:t>
            </a:r>
            <a:r>
              <a:rPr kumimoji="1" lang="en-US" altLang="zh-CN" sz="2400" dirty="0" smtClean="0">
                <a:latin typeface="+mn-ea"/>
                <a:ea typeface="+mn-ea"/>
              </a:rPr>
              <a:t>finish[n]</a:t>
            </a:r>
            <a:r>
              <a:rPr kumimoji="1" lang="zh-CN" altLang="en-US" sz="2400" dirty="0" smtClean="0">
                <a:latin typeface="+mn-ea"/>
                <a:ea typeface="+mn-ea"/>
              </a:rPr>
              <a:t>向量：</a:t>
            </a:r>
            <a:endParaRPr kumimoji="1" lang="en-US" altLang="zh-CN" sz="2400" dirty="0" smtClean="0">
              <a:latin typeface="+mn-ea"/>
              <a:ea typeface="+mn-ea"/>
            </a:endParaRPr>
          </a:p>
          <a:p>
            <a:pPr lvl="2" eaLnBrk="1" hangingPunct="1">
              <a:lnSpc>
                <a:spcPct val="130000"/>
              </a:lnSpc>
              <a:spcBef>
                <a:spcPct val="10000"/>
              </a:spcBef>
            </a:pPr>
            <a:r>
              <a:rPr kumimoji="1" lang="en-US" altLang="zh-CN" sz="2400" dirty="0" smtClean="0">
                <a:latin typeface="+mn-ea"/>
                <a:ea typeface="+mn-ea"/>
              </a:rPr>
              <a:t>         </a:t>
            </a:r>
            <a:r>
              <a:rPr kumimoji="1" lang="zh-CN" altLang="en-US" sz="2400" dirty="0" smtClean="0">
                <a:latin typeface="+mn-ea"/>
                <a:ea typeface="+mn-ea"/>
              </a:rPr>
              <a:t>若</a:t>
            </a:r>
            <a:r>
              <a:rPr kumimoji="1" lang="en-US" altLang="zh-CN" sz="2400" dirty="0" smtClean="0">
                <a:latin typeface="+mn-ea"/>
                <a:ea typeface="+mn-ea"/>
              </a:rPr>
              <a:t>Allocation[</a:t>
            </a:r>
            <a:r>
              <a:rPr kumimoji="1" lang="en-US" altLang="zh-CN" sz="2400" dirty="0" err="1" smtClean="0">
                <a:latin typeface="+mn-ea"/>
                <a:ea typeface="+mn-ea"/>
              </a:rPr>
              <a:t>i</a:t>
            </a:r>
            <a:r>
              <a:rPr kumimoji="1" lang="en-US" altLang="zh-CN" sz="2400" dirty="0" smtClean="0">
                <a:latin typeface="+mn-ea"/>
                <a:ea typeface="+mn-ea"/>
              </a:rPr>
              <a:t>]=0,</a:t>
            </a:r>
            <a:r>
              <a:rPr kumimoji="1" lang="zh-CN" altLang="en-US" sz="2400" dirty="0" smtClean="0">
                <a:latin typeface="+mn-ea"/>
                <a:ea typeface="+mn-ea"/>
              </a:rPr>
              <a:t>则</a:t>
            </a:r>
            <a:r>
              <a:rPr kumimoji="1" lang="en-US" altLang="zh-CN" sz="2400" dirty="0" smtClean="0">
                <a:latin typeface="+mn-ea"/>
                <a:ea typeface="+mn-ea"/>
              </a:rPr>
              <a:t>finish[</a:t>
            </a:r>
            <a:r>
              <a:rPr kumimoji="1" lang="en-US" altLang="zh-CN" sz="2400" dirty="0" err="1" smtClean="0">
                <a:latin typeface="+mn-ea"/>
                <a:ea typeface="+mn-ea"/>
              </a:rPr>
              <a:t>i</a:t>
            </a:r>
            <a:r>
              <a:rPr kumimoji="1" lang="en-US" altLang="zh-CN" sz="2400" dirty="0" smtClean="0">
                <a:latin typeface="+mn-ea"/>
                <a:ea typeface="+mn-ea"/>
              </a:rPr>
              <a:t>]=True </a:t>
            </a:r>
            <a:r>
              <a:rPr kumimoji="1" lang="zh-CN" altLang="en-US" sz="2400" dirty="0" smtClean="0">
                <a:latin typeface="+mn-ea"/>
                <a:ea typeface="+mn-ea"/>
              </a:rPr>
              <a:t>；</a:t>
            </a:r>
            <a:endParaRPr kumimoji="1" lang="en-US" altLang="zh-CN" sz="2400" dirty="0" smtClean="0">
              <a:latin typeface="+mn-ea"/>
              <a:ea typeface="+mn-ea"/>
            </a:endParaRPr>
          </a:p>
          <a:p>
            <a:pPr lvl="2" eaLnBrk="1" hangingPunct="1">
              <a:lnSpc>
                <a:spcPct val="130000"/>
              </a:lnSpc>
              <a:spcBef>
                <a:spcPct val="10000"/>
              </a:spcBef>
            </a:pPr>
            <a:r>
              <a:rPr kumimoji="1" lang="en-US" altLang="zh-CN" sz="2400" dirty="0" smtClean="0">
                <a:latin typeface="+mn-ea"/>
                <a:ea typeface="+mn-ea"/>
              </a:rPr>
              <a:t>       </a:t>
            </a:r>
            <a:r>
              <a:rPr kumimoji="1" lang="zh-CN" altLang="en-US" sz="2400" dirty="0" smtClean="0">
                <a:latin typeface="+mn-ea"/>
                <a:ea typeface="+mn-ea"/>
              </a:rPr>
              <a:t>  否则</a:t>
            </a:r>
            <a:r>
              <a:rPr kumimoji="1" lang="en-US" altLang="zh-CN" sz="2400" dirty="0" smtClean="0">
                <a:latin typeface="+mn-ea"/>
              </a:rPr>
              <a:t>finish[</a:t>
            </a:r>
            <a:r>
              <a:rPr kumimoji="1" lang="en-US" altLang="zh-CN" sz="2400" dirty="0" err="1" smtClean="0">
                <a:latin typeface="+mn-ea"/>
              </a:rPr>
              <a:t>i</a:t>
            </a:r>
            <a:r>
              <a:rPr kumimoji="1" lang="en-US" altLang="zh-CN" sz="2400" dirty="0" smtClean="0">
                <a:latin typeface="+mn-ea"/>
              </a:rPr>
              <a:t>]=False</a:t>
            </a:r>
            <a:r>
              <a:rPr kumimoji="1" lang="zh-CN" altLang="en-US" sz="2800" dirty="0" smtClean="0">
                <a:solidFill>
                  <a:srgbClr val="0000D0"/>
                </a:solidFill>
                <a:latin typeface="Times New Roman" panose="02020603050405020304" pitchFamily="18" charset="0"/>
                <a:ea typeface="新宋体" panose="02010609030101010101" charset="-122"/>
              </a:rPr>
              <a:t>     </a:t>
            </a:r>
            <a:endParaRPr kumimoji="1" lang="zh-CN" altLang="en-US" sz="2400" dirty="0">
              <a:solidFill>
                <a:schemeClr val="tx1"/>
              </a:solidFill>
              <a:latin typeface="Times New Roman" panose="02020603050405020304" pitchFamily="18" charset="0"/>
              <a:ea typeface="新宋体" panose="02010609030101010101" charset="-122"/>
            </a:endParaRPr>
          </a:p>
        </p:txBody>
      </p:sp>
      <p:sp>
        <p:nvSpPr>
          <p:cNvPr id="7" name="Text Box 6"/>
          <p:cNvSpPr txBox="1">
            <a:spLocks noChangeArrowheads="1"/>
          </p:cNvSpPr>
          <p:nvPr/>
        </p:nvSpPr>
        <p:spPr bwMode="auto">
          <a:xfrm>
            <a:off x="467544" y="1412776"/>
            <a:ext cx="5688632" cy="523220"/>
          </a:xfrm>
          <a:prstGeom prst="rect">
            <a:avLst/>
          </a:prstGeom>
          <a:noFill/>
          <a:ln w="9525">
            <a:noFill/>
            <a:miter lim="800000"/>
          </a:ln>
        </p:spPr>
        <p:txBody>
          <a:bodyPr wrap="square">
            <a:spAutoFit/>
          </a:bodyPr>
          <a:lstStyle/>
          <a:p>
            <a:pPr eaLnBrk="1" hangingPunct="1">
              <a:spcBef>
                <a:spcPct val="0"/>
              </a:spcBef>
              <a:buClrTx/>
            </a:pPr>
            <a:r>
              <a:rPr kumimoji="1" lang="en-US" altLang="zh-CN" sz="2800" dirty="0" smtClean="0">
                <a:solidFill>
                  <a:srgbClr val="C00000"/>
                </a:solidFill>
                <a:latin typeface="Times New Roman" panose="02020603050405020304" pitchFamily="18" charset="0"/>
              </a:rPr>
              <a:t>3.</a:t>
            </a:r>
            <a:r>
              <a:rPr kumimoji="1" lang="zh-CN" altLang="en-US" sz="2800" dirty="0" smtClean="0">
                <a:solidFill>
                  <a:schemeClr val="tx2"/>
                </a:solidFill>
                <a:latin typeface="Times New Roman" panose="02020603050405020304" pitchFamily="18" charset="0"/>
              </a:rPr>
              <a:t>死锁检测算法：</a:t>
            </a:r>
            <a:r>
              <a:rPr kumimoji="1" lang="en-US" altLang="zh-CN" sz="2400" dirty="0" smtClean="0">
                <a:latin typeface="Times New Roman" panose="02020603050405020304" pitchFamily="18" charset="0"/>
              </a:rPr>
              <a:t>Coffman</a:t>
            </a:r>
            <a:r>
              <a:rPr kumimoji="1" lang="zh-CN" altLang="en-US" sz="2400" dirty="0" smtClean="0">
                <a:latin typeface="Times New Roman" panose="02020603050405020304" pitchFamily="18" charset="0"/>
              </a:rPr>
              <a:t>算法</a:t>
            </a:r>
            <a:endParaRPr kumimoji="1" lang="en-US" altLang="zh-CN" sz="2400" dirty="0">
              <a:solidFill>
                <a:srgbClr val="C00000"/>
              </a:solidFill>
              <a:latin typeface="Times New Roman" panose="02020603050405020304" pitchFamily="18" charset="0"/>
            </a:endParaRPr>
          </a:p>
        </p:txBody>
      </p:sp>
      <p:sp>
        <p:nvSpPr>
          <p:cNvPr id="8" name="Rectangle 2"/>
          <p:cNvSpPr>
            <a:spLocks noChangeArrowheads="1"/>
          </p:cNvSpPr>
          <p:nvPr/>
        </p:nvSpPr>
        <p:spPr bwMode="auto">
          <a:xfrm>
            <a:off x="2699893" y="-27383"/>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
        <p:nvSpPr>
          <p:cNvPr id="9" name="Rectangle 2"/>
          <p:cNvSpPr>
            <a:spLocks noChangeArrowheads="1"/>
          </p:cNvSpPr>
          <p:nvPr/>
        </p:nvSpPr>
        <p:spPr bwMode="auto">
          <a:xfrm>
            <a:off x="467544" y="621061"/>
            <a:ext cx="5904656"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3.7.4 </a:t>
            </a:r>
            <a:r>
              <a:rPr lang="zh-CN" altLang="en-US" sz="3200" dirty="0" smtClean="0">
                <a:solidFill>
                  <a:srgbClr val="0000FF"/>
                </a:solidFill>
                <a:latin typeface="+mn-ea"/>
                <a:ea typeface="+mn-ea"/>
              </a:rPr>
              <a:t>死锁的检测与解除</a:t>
            </a:r>
            <a:endParaRPr lang="zh-CN" altLang="en-US" sz="3200" dirty="0">
              <a:solidFill>
                <a:srgbClr val="0000FF"/>
              </a:solidFill>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18">
                                            <p:txEl>
                                              <p:pRg st="0" end="0"/>
                                            </p:txEl>
                                          </p:spTgt>
                                        </p:tgtEl>
                                        <p:attrNameLst>
                                          <p:attrName>style.visibility</p:attrName>
                                        </p:attrNameLst>
                                      </p:cBhvr>
                                      <p:to>
                                        <p:strVal val="visible"/>
                                      </p:to>
                                    </p:set>
                                    <p:animEffect transition="in" filter="blinds(horizontal)">
                                      <p:cBhvr>
                                        <p:cTn id="7" dur="500"/>
                                        <p:tgtEl>
                                          <p:spTgt spid="21401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4018">
                                            <p:txEl>
                                              <p:pRg st="1" end="1"/>
                                            </p:txEl>
                                          </p:spTgt>
                                        </p:tgtEl>
                                        <p:attrNameLst>
                                          <p:attrName>style.visibility</p:attrName>
                                        </p:attrNameLst>
                                      </p:cBhvr>
                                      <p:to>
                                        <p:strVal val="visible"/>
                                      </p:to>
                                    </p:set>
                                    <p:animEffect transition="in" filter="blinds(horizontal)">
                                      <p:cBhvr>
                                        <p:cTn id="10" dur="500"/>
                                        <p:tgtEl>
                                          <p:spTgt spid="21401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4018">
                                            <p:txEl>
                                              <p:pRg st="2" end="2"/>
                                            </p:txEl>
                                          </p:spTgt>
                                        </p:tgtEl>
                                        <p:attrNameLst>
                                          <p:attrName>style.visibility</p:attrName>
                                        </p:attrNameLst>
                                      </p:cBhvr>
                                      <p:to>
                                        <p:strVal val="visible"/>
                                      </p:to>
                                    </p:set>
                                    <p:animEffect transition="in" filter="blinds(horizontal)">
                                      <p:cBhvr>
                                        <p:cTn id="13" dur="500"/>
                                        <p:tgtEl>
                                          <p:spTgt spid="214018">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14018">
                                            <p:txEl>
                                              <p:pRg st="3" end="3"/>
                                            </p:txEl>
                                          </p:spTgt>
                                        </p:tgtEl>
                                        <p:attrNameLst>
                                          <p:attrName>style.visibility</p:attrName>
                                        </p:attrNameLst>
                                      </p:cBhvr>
                                      <p:to>
                                        <p:strVal val="visible"/>
                                      </p:to>
                                    </p:set>
                                    <p:animEffect transition="in" filter="blinds(horizontal)">
                                      <p:cBhvr>
                                        <p:cTn id="16" dur="500"/>
                                        <p:tgtEl>
                                          <p:spTgt spid="214018">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14018">
                                            <p:txEl>
                                              <p:pRg st="4" end="4"/>
                                            </p:txEl>
                                          </p:spTgt>
                                        </p:tgtEl>
                                        <p:attrNameLst>
                                          <p:attrName>style.visibility</p:attrName>
                                        </p:attrNameLst>
                                      </p:cBhvr>
                                      <p:to>
                                        <p:strVal val="visible"/>
                                      </p:to>
                                    </p:set>
                                    <p:animEffect transition="in" filter="blinds(horizontal)">
                                      <p:cBhvr>
                                        <p:cTn id="19" dur="500"/>
                                        <p:tgtEl>
                                          <p:spTgt spid="214018">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4018">
                                            <p:txEl>
                                              <p:pRg st="5" end="5"/>
                                            </p:txEl>
                                          </p:spTgt>
                                        </p:tgtEl>
                                        <p:attrNameLst>
                                          <p:attrName>style.visibility</p:attrName>
                                        </p:attrNameLst>
                                      </p:cBhvr>
                                      <p:to>
                                        <p:strVal val="visible"/>
                                      </p:to>
                                    </p:set>
                                    <p:animEffect transition="in" filter="blinds(horizontal)">
                                      <p:cBhvr>
                                        <p:cTn id="22" dur="500"/>
                                        <p:tgtEl>
                                          <p:spTgt spid="214018">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14018">
                                            <p:txEl>
                                              <p:pRg st="6" end="6"/>
                                            </p:txEl>
                                          </p:spTgt>
                                        </p:tgtEl>
                                        <p:attrNameLst>
                                          <p:attrName>style.visibility</p:attrName>
                                        </p:attrNameLst>
                                      </p:cBhvr>
                                      <p:to>
                                        <p:strVal val="visible"/>
                                      </p:to>
                                    </p:set>
                                    <p:animEffect transition="in" filter="blinds(horizontal)">
                                      <p:cBhvr>
                                        <p:cTn id="25" dur="500"/>
                                        <p:tgtEl>
                                          <p:spTgt spid="214018">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14018">
                                            <p:txEl>
                                              <p:pRg st="7" end="7"/>
                                            </p:txEl>
                                          </p:spTgt>
                                        </p:tgtEl>
                                        <p:attrNameLst>
                                          <p:attrName>style.visibility</p:attrName>
                                        </p:attrNameLst>
                                      </p:cBhvr>
                                      <p:to>
                                        <p:strVal val="visible"/>
                                      </p:to>
                                    </p:set>
                                    <p:animEffect transition="in" filter="blinds(horizontal)">
                                      <p:cBhvr>
                                        <p:cTn id="28" dur="500"/>
                                        <p:tgtEl>
                                          <p:spTgt spid="2140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autoUpdateAnimBg="0" build="p"/>
    </p:bld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467544" y="1916832"/>
            <a:ext cx="7861176" cy="4148828"/>
          </a:xfrm>
          <a:prstGeom prst="rect">
            <a:avLst/>
          </a:prstGeom>
          <a:noFill/>
          <a:ln w="9525">
            <a:noFill/>
            <a:miter lim="800000"/>
          </a:ln>
        </p:spPr>
        <p:txBody>
          <a:bodyPr wrap="square">
            <a:spAutoFit/>
          </a:bodyPr>
          <a:lstStyle/>
          <a:p>
            <a:pPr eaLnBrk="1" hangingPunct="1">
              <a:lnSpc>
                <a:spcPct val="130000"/>
              </a:lnSpc>
              <a:spcBef>
                <a:spcPct val="10000"/>
              </a:spcBef>
              <a:buClrTx/>
              <a:buFont typeface="Wingdings" panose="05000000000000000000" pitchFamily="2" charset="2"/>
              <a:buChar char="n"/>
            </a:pPr>
            <a:r>
              <a:rPr kumimoji="1" lang="zh-CN" altLang="en-US" sz="2400" dirty="0" smtClean="0">
                <a:solidFill>
                  <a:srgbClr val="7030A0"/>
                </a:solidFill>
                <a:latin typeface="+mn-ea"/>
                <a:ea typeface="+mn-ea"/>
              </a:rPr>
              <a:t> 算法描述：</a:t>
            </a:r>
            <a:endParaRPr kumimoji="1" lang="en-US" altLang="zh-CN" sz="2400" dirty="0" smtClean="0">
              <a:solidFill>
                <a:srgbClr val="7030A0"/>
              </a:solidFill>
              <a:latin typeface="+mn-ea"/>
              <a:ea typeface="+mn-ea"/>
            </a:endParaRPr>
          </a:p>
          <a:p>
            <a:pPr eaLnBrk="1" hangingPunct="1">
              <a:lnSpc>
                <a:spcPct val="130000"/>
              </a:lnSpc>
              <a:spcBef>
                <a:spcPct val="10000"/>
              </a:spcBef>
              <a:buClrTx/>
            </a:pPr>
            <a:r>
              <a:rPr kumimoji="1" lang="en-US" altLang="zh-CN" dirty="0" smtClean="0">
                <a:solidFill>
                  <a:srgbClr val="0000D0"/>
                </a:solidFill>
              </a:rPr>
              <a:t>       work=available;   Finish[</a:t>
            </a:r>
            <a:r>
              <a:rPr kumimoji="1" lang="en-US" altLang="zh-CN" dirty="0" err="1" smtClean="0">
                <a:solidFill>
                  <a:srgbClr val="0000D0"/>
                </a:solidFill>
              </a:rPr>
              <a:t>i</a:t>
            </a:r>
            <a:r>
              <a:rPr kumimoji="1" lang="en-US" altLang="zh-CN" dirty="0" smtClean="0">
                <a:solidFill>
                  <a:srgbClr val="0000D0"/>
                </a:solidFill>
              </a:rPr>
              <a:t>]=False</a:t>
            </a:r>
            <a:r>
              <a:rPr kumimoji="1" lang="zh-CN" altLang="en-US" dirty="0" smtClean="0">
                <a:solidFill>
                  <a:srgbClr val="0000D0"/>
                </a:solidFill>
              </a:rPr>
              <a:t>或</a:t>
            </a:r>
            <a:r>
              <a:rPr kumimoji="1" lang="en-US" altLang="zh-CN" dirty="0" smtClean="0">
                <a:solidFill>
                  <a:srgbClr val="0000D0"/>
                </a:solidFill>
              </a:rPr>
              <a:t>True;(</a:t>
            </a:r>
            <a:r>
              <a:rPr kumimoji="1" lang="en-US" altLang="zh-CN" dirty="0" err="1" smtClean="0">
                <a:solidFill>
                  <a:srgbClr val="0000D0"/>
                </a:solidFill>
              </a:rPr>
              <a:t>i</a:t>
            </a:r>
            <a:r>
              <a:rPr kumimoji="1" lang="en-US" altLang="zh-CN" dirty="0" smtClean="0">
                <a:solidFill>
                  <a:srgbClr val="0000D0"/>
                </a:solidFill>
              </a:rPr>
              <a:t>=0,1,2, …n-1)</a:t>
            </a:r>
            <a:endParaRPr kumimoji="1" lang="zh-CN" altLang="en-US" dirty="0">
              <a:solidFill>
                <a:srgbClr val="0000D0"/>
              </a:solidFill>
            </a:endParaRPr>
          </a:p>
          <a:p>
            <a:pPr eaLnBrk="1" hangingPunct="1">
              <a:lnSpc>
                <a:spcPct val="130000"/>
              </a:lnSpc>
              <a:spcBef>
                <a:spcPct val="10000"/>
              </a:spcBef>
              <a:buClrTx/>
            </a:pPr>
            <a:r>
              <a:rPr kumimoji="1" lang="zh-CN" altLang="en-US" dirty="0" smtClean="0">
                <a:latin typeface="Times New Roman" panose="02020603050405020304" pitchFamily="18" charset="0"/>
                <a:ea typeface="新宋体" panose="02010609030101010101" charset="-122"/>
              </a:rPr>
              <a:t>   ① 寻找同时满足下述条件的进程：</a:t>
            </a:r>
            <a:endParaRPr kumimoji="1" lang="en-US" altLang="zh-CN" dirty="0" smtClean="0">
              <a:latin typeface="Times New Roman" panose="02020603050405020304" pitchFamily="18" charset="0"/>
              <a:ea typeface="新宋体" panose="02010609030101010101" charset="-122"/>
            </a:endParaRPr>
          </a:p>
          <a:p>
            <a:pPr eaLnBrk="1" hangingPunct="1">
              <a:lnSpc>
                <a:spcPct val="130000"/>
              </a:lnSpc>
              <a:spcBef>
                <a:spcPct val="10000"/>
              </a:spcBef>
              <a:buClrTx/>
            </a:pPr>
            <a:r>
              <a:rPr kumimoji="1" lang="en-US" altLang="zh-CN" dirty="0" smtClean="0">
                <a:latin typeface="Times New Roman" panose="02020603050405020304" pitchFamily="18" charset="0"/>
                <a:ea typeface="新宋体" panose="02010609030101010101" charset="-122"/>
              </a:rPr>
              <a:t>         </a:t>
            </a:r>
            <a:r>
              <a:rPr lang="en-US" altLang="zh-CN" dirty="0" smtClean="0"/>
              <a:t>Finish[</a:t>
            </a:r>
            <a:r>
              <a:rPr lang="en-US" altLang="zh-CN" i="1" dirty="0" err="1" smtClean="0"/>
              <a:t>i</a:t>
            </a:r>
            <a:r>
              <a:rPr lang="en-US" altLang="zh-CN" dirty="0" smtClean="0"/>
              <a:t>]=False;    </a:t>
            </a:r>
            <a:r>
              <a:rPr lang="en-US" altLang="zh-CN" dirty="0" err="1" smtClean="0"/>
              <a:t>Request</a:t>
            </a:r>
            <a:r>
              <a:rPr lang="en-US" altLang="zh-CN" i="1" baseline="-25000" dirty="0" err="1" smtClean="0"/>
              <a:t>i</a:t>
            </a:r>
            <a:r>
              <a:rPr lang="zh-CN" altLang="zh-CN" dirty="0" smtClean="0"/>
              <a:t>≤</a:t>
            </a:r>
            <a:r>
              <a:rPr lang="en-US" altLang="zh-CN" dirty="0" smtClean="0"/>
              <a:t>Work</a:t>
            </a:r>
            <a:endParaRPr lang="en-US" altLang="zh-CN" dirty="0" smtClean="0"/>
          </a:p>
          <a:p>
            <a:pPr eaLnBrk="1" hangingPunct="1">
              <a:lnSpc>
                <a:spcPct val="130000"/>
              </a:lnSpc>
              <a:spcBef>
                <a:spcPct val="10000"/>
              </a:spcBef>
              <a:buClrTx/>
            </a:pPr>
            <a:r>
              <a:rPr kumimoji="1" lang="en-US" altLang="zh-CN" dirty="0" smtClean="0">
                <a:latin typeface="Times New Roman" panose="02020603050405020304" pitchFamily="18" charset="0"/>
                <a:ea typeface="新宋体" panose="02010609030101010101" charset="-122"/>
              </a:rPr>
              <a:t>         </a:t>
            </a:r>
            <a:r>
              <a:rPr kumimoji="1" lang="zh-CN" altLang="en-US" dirty="0" smtClean="0">
                <a:latin typeface="Times New Roman" panose="02020603050405020304" pitchFamily="18" charset="0"/>
                <a:ea typeface="新宋体" panose="02010609030101010101" charset="-122"/>
              </a:rPr>
              <a:t>若找到，则转②；否则转③；</a:t>
            </a:r>
            <a:endParaRPr kumimoji="1" lang="en-US" altLang="zh-CN" dirty="0" smtClean="0">
              <a:latin typeface="Times New Roman" panose="02020603050405020304" pitchFamily="18" charset="0"/>
              <a:ea typeface="新宋体" panose="02010609030101010101" charset="-122"/>
            </a:endParaRPr>
          </a:p>
          <a:p>
            <a:pPr eaLnBrk="1" hangingPunct="1">
              <a:lnSpc>
                <a:spcPct val="130000"/>
              </a:lnSpc>
              <a:spcBef>
                <a:spcPct val="10000"/>
              </a:spcBef>
              <a:buClrTx/>
            </a:pPr>
            <a:r>
              <a:rPr kumimoji="1" lang="zh-CN" altLang="en-US" dirty="0" smtClean="0">
                <a:latin typeface="Times New Roman" panose="02020603050405020304" pitchFamily="18" charset="0"/>
                <a:ea typeface="新宋体" panose="02010609030101010101" charset="-122"/>
              </a:rPr>
              <a:t>   ② 执行：</a:t>
            </a:r>
            <a:r>
              <a:rPr lang="en-US" altLang="zh-CN" dirty="0" smtClean="0"/>
              <a:t>Work=Work + </a:t>
            </a:r>
            <a:r>
              <a:rPr lang="en-US" altLang="zh-CN" dirty="0" err="1" smtClean="0"/>
              <a:t>Allocation</a:t>
            </a:r>
            <a:r>
              <a:rPr lang="en-US" altLang="zh-CN" i="1" baseline="-25000" dirty="0" err="1" smtClean="0"/>
              <a:t>i</a:t>
            </a:r>
            <a:r>
              <a:rPr lang="zh-CN" altLang="zh-CN" dirty="0" smtClean="0"/>
              <a:t>，</a:t>
            </a:r>
            <a:r>
              <a:rPr lang="en-US" altLang="zh-CN" dirty="0" smtClean="0"/>
              <a:t>Finish[</a:t>
            </a:r>
            <a:r>
              <a:rPr lang="en-US" altLang="zh-CN" i="1" dirty="0" err="1" smtClean="0"/>
              <a:t>i</a:t>
            </a:r>
            <a:r>
              <a:rPr lang="en-US" altLang="zh-CN" dirty="0" smtClean="0"/>
              <a:t>]=True</a:t>
            </a:r>
            <a:r>
              <a:rPr lang="zh-CN" altLang="en-US" dirty="0" smtClean="0"/>
              <a:t>；</a:t>
            </a:r>
            <a:endParaRPr lang="en-US" altLang="zh-CN" dirty="0" smtClean="0"/>
          </a:p>
          <a:p>
            <a:pPr eaLnBrk="1" hangingPunct="1">
              <a:lnSpc>
                <a:spcPct val="130000"/>
              </a:lnSpc>
              <a:spcBef>
                <a:spcPct val="10000"/>
              </a:spcBef>
              <a:buClrTx/>
            </a:pPr>
            <a:r>
              <a:rPr lang="en-US" altLang="zh-CN" dirty="0" smtClean="0"/>
              <a:t>        </a:t>
            </a:r>
            <a:r>
              <a:rPr lang="zh-CN" altLang="zh-CN" dirty="0" smtClean="0"/>
              <a:t>再转回第②步</a:t>
            </a:r>
            <a:endParaRPr kumimoji="1" lang="en-US" altLang="zh-CN" dirty="0" smtClean="0">
              <a:latin typeface="Times New Roman" panose="02020603050405020304" pitchFamily="18" charset="0"/>
              <a:ea typeface="新宋体" panose="02010609030101010101" charset="-122"/>
            </a:endParaRPr>
          </a:p>
          <a:p>
            <a:pPr eaLnBrk="1" hangingPunct="1">
              <a:lnSpc>
                <a:spcPct val="130000"/>
              </a:lnSpc>
              <a:spcBef>
                <a:spcPct val="10000"/>
              </a:spcBef>
              <a:buClrTx/>
            </a:pPr>
            <a:r>
              <a:rPr kumimoji="1" lang="zh-CN" altLang="en-US" dirty="0" smtClean="0">
                <a:latin typeface="Times New Roman" panose="02020603050405020304" pitchFamily="18" charset="0"/>
                <a:ea typeface="新宋体" panose="02010609030101010101" charset="-122"/>
              </a:rPr>
              <a:t>   ③ 判断：若对所有</a:t>
            </a:r>
            <a:r>
              <a:rPr kumimoji="1" lang="en-US" altLang="zh-CN" dirty="0" err="1" smtClean="0">
                <a:solidFill>
                  <a:srgbClr val="0000D0"/>
                </a:solidFill>
              </a:rPr>
              <a:t>i</a:t>
            </a:r>
            <a:r>
              <a:rPr kumimoji="1" lang="en-US" altLang="zh-CN" dirty="0" smtClean="0">
                <a:solidFill>
                  <a:srgbClr val="0000D0"/>
                </a:solidFill>
              </a:rPr>
              <a:t>=(0,1,2, …n-1)</a:t>
            </a:r>
            <a:r>
              <a:rPr kumimoji="1" lang="en-US" altLang="zh-CN" dirty="0" smtClean="0">
                <a:latin typeface="Times New Roman" panose="02020603050405020304" pitchFamily="18" charset="0"/>
                <a:ea typeface="新宋体" panose="02010609030101010101" charset="-122"/>
              </a:rPr>
              <a:t>,</a:t>
            </a:r>
            <a:r>
              <a:rPr lang="en-US" altLang="zh-CN" dirty="0" smtClean="0"/>
              <a:t>Finish[</a:t>
            </a:r>
            <a:r>
              <a:rPr lang="en-US" altLang="zh-CN" i="1" dirty="0" err="1" smtClean="0"/>
              <a:t>i</a:t>
            </a:r>
            <a:r>
              <a:rPr lang="en-US" altLang="zh-CN" dirty="0" smtClean="0"/>
              <a:t>]=True</a:t>
            </a:r>
            <a:r>
              <a:rPr lang="zh-CN" altLang="en-US" dirty="0" smtClean="0"/>
              <a:t>，则无死锁；否则，若</a:t>
            </a:r>
            <a:r>
              <a:rPr lang="en-US" altLang="zh-CN" dirty="0" smtClean="0"/>
              <a:t>Finish[</a:t>
            </a:r>
            <a:r>
              <a:rPr lang="en-US" altLang="zh-CN" i="1" dirty="0" err="1" smtClean="0"/>
              <a:t>i</a:t>
            </a:r>
            <a:r>
              <a:rPr lang="en-US" altLang="zh-CN" dirty="0" smtClean="0"/>
              <a:t>]=False</a:t>
            </a:r>
            <a:r>
              <a:rPr lang="zh-CN" altLang="zh-CN" dirty="0" smtClean="0"/>
              <a:t>，则进程</a:t>
            </a:r>
            <a:r>
              <a:rPr lang="en-US" altLang="zh-CN" dirty="0" smtClean="0"/>
              <a:t>P</a:t>
            </a:r>
            <a:r>
              <a:rPr lang="en-US" altLang="zh-CN" i="1" baseline="-25000" dirty="0" smtClean="0"/>
              <a:t>i</a:t>
            </a:r>
            <a:r>
              <a:rPr lang="zh-CN" altLang="zh-CN" dirty="0" smtClean="0"/>
              <a:t>死锁</a:t>
            </a:r>
            <a:r>
              <a:rPr kumimoji="1" lang="zh-CN" altLang="en-US" sz="2800" dirty="0" smtClean="0">
                <a:solidFill>
                  <a:srgbClr val="0000D0"/>
                </a:solidFill>
                <a:latin typeface="Times New Roman" panose="02020603050405020304" pitchFamily="18" charset="0"/>
                <a:ea typeface="新宋体" panose="02010609030101010101" charset="-122"/>
              </a:rPr>
              <a:t>     </a:t>
            </a:r>
            <a:endParaRPr kumimoji="1" lang="zh-CN" altLang="en-US" sz="2400" dirty="0">
              <a:solidFill>
                <a:schemeClr val="tx1"/>
              </a:solidFill>
              <a:latin typeface="Times New Roman" panose="02020603050405020304" pitchFamily="18" charset="0"/>
              <a:ea typeface="新宋体" panose="02010609030101010101" charset="-122"/>
            </a:endParaRPr>
          </a:p>
        </p:txBody>
      </p:sp>
      <p:sp>
        <p:nvSpPr>
          <p:cNvPr id="7" name="Text Box 6"/>
          <p:cNvSpPr txBox="1">
            <a:spLocks noChangeArrowheads="1"/>
          </p:cNvSpPr>
          <p:nvPr/>
        </p:nvSpPr>
        <p:spPr bwMode="auto">
          <a:xfrm>
            <a:off x="467544" y="1412776"/>
            <a:ext cx="5688632" cy="523220"/>
          </a:xfrm>
          <a:prstGeom prst="rect">
            <a:avLst/>
          </a:prstGeom>
          <a:noFill/>
          <a:ln w="9525">
            <a:noFill/>
            <a:miter lim="800000"/>
          </a:ln>
        </p:spPr>
        <p:txBody>
          <a:bodyPr wrap="square">
            <a:spAutoFit/>
          </a:bodyPr>
          <a:lstStyle/>
          <a:p>
            <a:pPr eaLnBrk="1" hangingPunct="1">
              <a:spcBef>
                <a:spcPct val="0"/>
              </a:spcBef>
              <a:buClrTx/>
            </a:pPr>
            <a:r>
              <a:rPr kumimoji="1" lang="en-US" altLang="zh-CN" sz="2800" dirty="0" smtClean="0">
                <a:solidFill>
                  <a:srgbClr val="C00000"/>
                </a:solidFill>
                <a:latin typeface="Times New Roman" panose="02020603050405020304" pitchFamily="18" charset="0"/>
              </a:rPr>
              <a:t>3.</a:t>
            </a:r>
            <a:r>
              <a:rPr kumimoji="1" lang="zh-CN" altLang="en-US" sz="2800" dirty="0" smtClean="0">
                <a:solidFill>
                  <a:schemeClr val="tx2"/>
                </a:solidFill>
                <a:latin typeface="Times New Roman" panose="02020603050405020304" pitchFamily="18" charset="0"/>
              </a:rPr>
              <a:t>死锁检测算法：</a:t>
            </a:r>
            <a:r>
              <a:rPr kumimoji="1" lang="en-US" altLang="zh-CN" sz="2400" dirty="0" smtClean="0">
                <a:latin typeface="Times New Roman" panose="02020603050405020304" pitchFamily="18" charset="0"/>
              </a:rPr>
              <a:t>Coffman</a:t>
            </a:r>
            <a:r>
              <a:rPr kumimoji="1" lang="zh-CN" altLang="en-US" sz="2400" dirty="0" smtClean="0">
                <a:latin typeface="Times New Roman" panose="02020603050405020304" pitchFamily="18" charset="0"/>
              </a:rPr>
              <a:t>算法</a:t>
            </a:r>
            <a:endParaRPr kumimoji="1" lang="en-US" altLang="zh-CN" sz="2400" dirty="0">
              <a:solidFill>
                <a:srgbClr val="C00000"/>
              </a:solidFill>
              <a:latin typeface="Times New Roman" panose="02020603050405020304" pitchFamily="18" charset="0"/>
            </a:endParaRPr>
          </a:p>
        </p:txBody>
      </p:sp>
      <p:sp>
        <p:nvSpPr>
          <p:cNvPr id="8" name="Rectangle 2"/>
          <p:cNvSpPr>
            <a:spLocks noChangeArrowheads="1"/>
          </p:cNvSpPr>
          <p:nvPr/>
        </p:nvSpPr>
        <p:spPr bwMode="auto">
          <a:xfrm>
            <a:off x="2699893" y="-27383"/>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
        <p:nvSpPr>
          <p:cNvPr id="9" name="Rectangle 2"/>
          <p:cNvSpPr>
            <a:spLocks noChangeArrowheads="1"/>
          </p:cNvSpPr>
          <p:nvPr/>
        </p:nvSpPr>
        <p:spPr bwMode="auto">
          <a:xfrm>
            <a:off x="467544" y="621061"/>
            <a:ext cx="5904656"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3.7.4 </a:t>
            </a:r>
            <a:r>
              <a:rPr lang="zh-CN" altLang="en-US" sz="3200" dirty="0" smtClean="0">
                <a:solidFill>
                  <a:srgbClr val="0000FF"/>
                </a:solidFill>
                <a:latin typeface="+mn-ea"/>
                <a:ea typeface="+mn-ea"/>
              </a:rPr>
              <a:t>死锁的检测与解除</a:t>
            </a:r>
            <a:endParaRPr lang="zh-CN" altLang="en-US" sz="3200" dirty="0">
              <a:solidFill>
                <a:srgbClr val="0000FF"/>
              </a:solidFill>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4018">
                                            <p:txEl>
                                              <p:pRg st="1" end="1"/>
                                            </p:txEl>
                                          </p:spTgt>
                                        </p:tgtEl>
                                        <p:attrNameLst>
                                          <p:attrName>style.visibility</p:attrName>
                                        </p:attrNameLst>
                                      </p:cBhvr>
                                      <p:to>
                                        <p:strVal val="visible"/>
                                      </p:to>
                                    </p:set>
                                    <p:animEffect transition="in" filter="box(in)">
                                      <p:cBhvr>
                                        <p:cTn id="7" dur="500"/>
                                        <p:tgtEl>
                                          <p:spTgt spid="2140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4018">
                                            <p:txEl>
                                              <p:pRg st="2" end="2"/>
                                            </p:txEl>
                                          </p:spTgt>
                                        </p:tgtEl>
                                        <p:attrNameLst>
                                          <p:attrName>style.visibility</p:attrName>
                                        </p:attrNameLst>
                                      </p:cBhvr>
                                      <p:to>
                                        <p:strVal val="visible"/>
                                      </p:to>
                                    </p:set>
                                    <p:animEffect transition="in" filter="box(in)">
                                      <p:cBhvr>
                                        <p:cTn id="12" dur="500"/>
                                        <p:tgtEl>
                                          <p:spTgt spid="214018">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14018">
                                            <p:txEl>
                                              <p:pRg st="3" end="3"/>
                                            </p:txEl>
                                          </p:spTgt>
                                        </p:tgtEl>
                                        <p:attrNameLst>
                                          <p:attrName>style.visibility</p:attrName>
                                        </p:attrNameLst>
                                      </p:cBhvr>
                                      <p:to>
                                        <p:strVal val="visible"/>
                                      </p:to>
                                    </p:set>
                                    <p:animEffect transition="in" filter="box(in)">
                                      <p:cBhvr>
                                        <p:cTn id="15" dur="500"/>
                                        <p:tgtEl>
                                          <p:spTgt spid="21401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14018">
                                            <p:txEl>
                                              <p:pRg st="4" end="4"/>
                                            </p:txEl>
                                          </p:spTgt>
                                        </p:tgtEl>
                                        <p:attrNameLst>
                                          <p:attrName>style.visibility</p:attrName>
                                        </p:attrNameLst>
                                      </p:cBhvr>
                                      <p:to>
                                        <p:strVal val="visible"/>
                                      </p:to>
                                    </p:set>
                                    <p:animEffect transition="in" filter="box(in)">
                                      <p:cBhvr>
                                        <p:cTn id="20" dur="500"/>
                                        <p:tgtEl>
                                          <p:spTgt spid="21401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14018">
                                            <p:txEl>
                                              <p:pRg st="5" end="5"/>
                                            </p:txEl>
                                          </p:spTgt>
                                        </p:tgtEl>
                                        <p:attrNameLst>
                                          <p:attrName>style.visibility</p:attrName>
                                        </p:attrNameLst>
                                      </p:cBhvr>
                                      <p:to>
                                        <p:strVal val="visible"/>
                                      </p:to>
                                    </p:set>
                                    <p:animEffect transition="in" filter="box(in)">
                                      <p:cBhvr>
                                        <p:cTn id="25" dur="500"/>
                                        <p:tgtEl>
                                          <p:spTgt spid="214018">
                                            <p:txEl>
                                              <p:pRg st="5" end="5"/>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214018">
                                            <p:txEl>
                                              <p:pRg st="6" end="6"/>
                                            </p:txEl>
                                          </p:spTgt>
                                        </p:tgtEl>
                                        <p:attrNameLst>
                                          <p:attrName>style.visibility</p:attrName>
                                        </p:attrNameLst>
                                      </p:cBhvr>
                                      <p:to>
                                        <p:strVal val="visible"/>
                                      </p:to>
                                    </p:set>
                                    <p:animEffect transition="in" filter="box(in)">
                                      <p:cBhvr>
                                        <p:cTn id="28" dur="500"/>
                                        <p:tgtEl>
                                          <p:spTgt spid="21401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214018">
                                            <p:txEl>
                                              <p:pRg st="7" end="7"/>
                                            </p:txEl>
                                          </p:spTgt>
                                        </p:tgtEl>
                                        <p:attrNameLst>
                                          <p:attrName>style.visibility</p:attrName>
                                        </p:attrNameLst>
                                      </p:cBhvr>
                                      <p:to>
                                        <p:strVal val="visible"/>
                                      </p:to>
                                    </p:set>
                                    <p:animEffect transition="in" filter="box(in)">
                                      <p:cBhvr>
                                        <p:cTn id="33" dur="500"/>
                                        <p:tgtEl>
                                          <p:spTgt spid="2140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ChangeArrowheads="1"/>
          </p:cNvSpPr>
          <p:nvPr/>
        </p:nvSpPr>
        <p:spPr bwMode="auto">
          <a:xfrm>
            <a:off x="539552" y="1916833"/>
            <a:ext cx="5688632" cy="461665"/>
          </a:xfrm>
          <a:prstGeom prst="rect">
            <a:avLst/>
          </a:prstGeom>
          <a:noFill/>
          <a:ln w="9525">
            <a:noFill/>
            <a:miter lim="800000"/>
          </a:ln>
        </p:spPr>
        <p:txBody>
          <a:bodyPr wrap="square">
            <a:spAutoFit/>
          </a:bodyPr>
          <a:lstStyle/>
          <a:p>
            <a:pPr eaLnBrk="1" hangingPunct="1">
              <a:spcBef>
                <a:spcPct val="10000"/>
              </a:spcBef>
              <a:buClrTx/>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综合考虑几个因素：    </a:t>
            </a:r>
            <a:endParaRPr kumimoji="1" lang="zh-CN" altLang="en-US" sz="2400" dirty="0">
              <a:solidFill>
                <a:srgbClr val="7030A0"/>
              </a:solidFill>
              <a:latin typeface="Times New Roman" panose="02020603050405020304" pitchFamily="18" charset="0"/>
              <a:ea typeface="新宋体" panose="02010609030101010101" charset="-122"/>
            </a:endParaRPr>
          </a:p>
        </p:txBody>
      </p:sp>
      <p:sp>
        <p:nvSpPr>
          <p:cNvPr id="61443" name="Text Box 3"/>
          <p:cNvSpPr txBox="1">
            <a:spLocks noChangeArrowheads="1"/>
          </p:cNvSpPr>
          <p:nvPr/>
        </p:nvSpPr>
        <p:spPr bwMode="auto">
          <a:xfrm>
            <a:off x="539552" y="1340768"/>
            <a:ext cx="4464496" cy="523220"/>
          </a:xfrm>
          <a:prstGeom prst="rect">
            <a:avLst/>
          </a:prstGeom>
          <a:noFill/>
          <a:ln w="9525">
            <a:noFill/>
            <a:miter lim="800000"/>
          </a:ln>
        </p:spPr>
        <p:txBody>
          <a:bodyPr wrap="square">
            <a:spAutoFit/>
          </a:bodyPr>
          <a:lstStyle/>
          <a:p>
            <a:pPr eaLnBrk="1" hangingPunct="1">
              <a:spcBef>
                <a:spcPct val="0"/>
              </a:spcBef>
              <a:buClrTx/>
            </a:pPr>
            <a:r>
              <a:rPr kumimoji="1" lang="en-US" altLang="zh-CN" sz="2800" dirty="0">
                <a:solidFill>
                  <a:schemeClr val="tx2"/>
                </a:solidFill>
                <a:latin typeface="Times New Roman" panose="02020603050405020304" pitchFamily="18" charset="0"/>
              </a:rPr>
              <a:t>4. </a:t>
            </a:r>
            <a:r>
              <a:rPr kumimoji="1" lang="zh-CN" altLang="en-US" sz="2800" dirty="0">
                <a:solidFill>
                  <a:schemeClr val="tx2"/>
                </a:solidFill>
                <a:latin typeface="Times New Roman" panose="02020603050405020304" pitchFamily="18" charset="0"/>
              </a:rPr>
              <a:t>死锁检测时机</a:t>
            </a:r>
            <a:r>
              <a:rPr kumimoji="1" lang="zh-CN" altLang="en-US" sz="2400" dirty="0">
                <a:solidFill>
                  <a:schemeClr val="tx1"/>
                </a:solidFill>
                <a:latin typeface="Times New Roman" panose="02020603050405020304" pitchFamily="18" charset="0"/>
              </a:rPr>
              <a:t> </a:t>
            </a:r>
            <a:endParaRPr kumimoji="1" lang="zh-CN" altLang="en-US" sz="2400" dirty="0">
              <a:solidFill>
                <a:schemeClr val="tx1"/>
              </a:solidFill>
              <a:latin typeface="Times New Roman" panose="02020603050405020304" pitchFamily="18" charset="0"/>
            </a:endParaRPr>
          </a:p>
        </p:txBody>
      </p:sp>
      <p:sp>
        <p:nvSpPr>
          <p:cNvPr id="5" name="Rectangle 2"/>
          <p:cNvSpPr>
            <a:spLocks noChangeArrowheads="1"/>
          </p:cNvSpPr>
          <p:nvPr/>
        </p:nvSpPr>
        <p:spPr bwMode="auto">
          <a:xfrm>
            <a:off x="2699893" y="-27383"/>
            <a:ext cx="3528293" cy="692151"/>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4000" dirty="0" smtClean="0">
                <a:solidFill>
                  <a:srgbClr val="FF0000"/>
                </a:solidFill>
                <a:latin typeface="+mj-lt"/>
                <a:ea typeface="+mn-ea"/>
              </a:rPr>
              <a:t>3.7 </a:t>
            </a:r>
            <a:r>
              <a:rPr lang="zh-CN" altLang="en-US" sz="4000" dirty="0" smtClean="0">
                <a:solidFill>
                  <a:srgbClr val="FF0000"/>
                </a:solidFill>
                <a:latin typeface="+mj-lt"/>
                <a:ea typeface="+mn-ea"/>
              </a:rPr>
              <a:t>进程死锁</a:t>
            </a:r>
            <a:endParaRPr lang="zh-CN" altLang="en-US" sz="4000" dirty="0">
              <a:solidFill>
                <a:srgbClr val="FF0000"/>
              </a:solidFill>
              <a:latin typeface="+mj-lt"/>
              <a:ea typeface="+mn-ea"/>
            </a:endParaRPr>
          </a:p>
        </p:txBody>
      </p:sp>
      <p:sp>
        <p:nvSpPr>
          <p:cNvPr id="6" name="Rectangle 2"/>
          <p:cNvSpPr>
            <a:spLocks noChangeArrowheads="1"/>
          </p:cNvSpPr>
          <p:nvPr/>
        </p:nvSpPr>
        <p:spPr bwMode="auto">
          <a:xfrm>
            <a:off x="467544" y="621061"/>
            <a:ext cx="5904656"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3.7.4 </a:t>
            </a:r>
            <a:r>
              <a:rPr lang="zh-CN" altLang="en-US" sz="3200" dirty="0" smtClean="0">
                <a:solidFill>
                  <a:srgbClr val="0000FF"/>
                </a:solidFill>
                <a:latin typeface="+mn-ea"/>
                <a:ea typeface="+mn-ea"/>
              </a:rPr>
              <a:t>死锁的检测与解除</a:t>
            </a:r>
            <a:endParaRPr lang="zh-CN" altLang="en-US" sz="3200" dirty="0">
              <a:solidFill>
                <a:srgbClr val="0000FF"/>
              </a:solidFill>
              <a:latin typeface="+mn-ea"/>
              <a:ea typeface="+mn-ea"/>
            </a:endParaRPr>
          </a:p>
        </p:txBody>
      </p:sp>
      <p:sp>
        <p:nvSpPr>
          <p:cNvPr id="8" name="矩形 7"/>
          <p:cNvSpPr/>
          <p:nvPr/>
        </p:nvSpPr>
        <p:spPr>
          <a:xfrm>
            <a:off x="971600" y="2420889"/>
            <a:ext cx="5544616" cy="1354217"/>
          </a:xfrm>
          <a:prstGeom prst="rect">
            <a:avLst/>
          </a:prstGeom>
        </p:spPr>
        <p:txBody>
          <a:bodyPr wrap="square">
            <a:spAutoFit/>
          </a:bodyPr>
          <a:lstStyle/>
          <a:p>
            <a:pPr eaLnBrk="1" hangingPunct="1">
              <a:lnSpc>
                <a:spcPct val="130000"/>
              </a:lnSpc>
              <a:spcBef>
                <a:spcPct val="10000"/>
              </a:spcBef>
              <a:buClrTx/>
              <a:buFont typeface="Wingdings" panose="05000000000000000000" pitchFamily="2" charset="2"/>
              <a:buChar char="l"/>
            </a:pPr>
            <a:r>
              <a:rPr lang="en-US" altLang="zh-CN" dirty="0" smtClean="0"/>
              <a:t> </a:t>
            </a:r>
            <a:r>
              <a:rPr lang="zh-CN" altLang="zh-CN" dirty="0" smtClean="0"/>
              <a:t>死锁出现的频繁程度；</a:t>
            </a:r>
            <a:endParaRPr lang="en-US" altLang="zh-CN" dirty="0" smtClean="0"/>
          </a:p>
          <a:p>
            <a:pPr eaLnBrk="1" hangingPunct="1">
              <a:lnSpc>
                <a:spcPct val="130000"/>
              </a:lnSpc>
              <a:spcBef>
                <a:spcPct val="10000"/>
              </a:spcBef>
              <a:buClrTx/>
              <a:buFont typeface="Wingdings" panose="05000000000000000000" pitchFamily="2" charset="2"/>
              <a:buChar char="l"/>
            </a:pPr>
            <a:r>
              <a:rPr lang="en-US" altLang="zh-CN" dirty="0" smtClean="0"/>
              <a:t> </a:t>
            </a:r>
            <a:r>
              <a:rPr lang="zh-CN" altLang="zh-CN" dirty="0" smtClean="0"/>
              <a:t>发生死锁时受到死锁影响的进程数量</a:t>
            </a:r>
            <a:endParaRPr lang="en-US" altLang="zh-CN" dirty="0" smtClean="0"/>
          </a:p>
          <a:p>
            <a:pPr eaLnBrk="1" hangingPunct="1">
              <a:lnSpc>
                <a:spcPct val="130000"/>
              </a:lnSpc>
              <a:spcBef>
                <a:spcPct val="10000"/>
              </a:spcBef>
              <a:buClrTx/>
              <a:buFont typeface="Wingdings" panose="05000000000000000000" pitchFamily="2" charset="2"/>
              <a:buChar char="l"/>
            </a:pPr>
            <a:r>
              <a:rPr lang="en-US" altLang="zh-CN" dirty="0" smtClean="0"/>
              <a:t> </a:t>
            </a:r>
            <a:r>
              <a:rPr lang="zh-CN" altLang="zh-CN" dirty="0" smtClean="0"/>
              <a:t>进行死锁检测的系统开销</a:t>
            </a:r>
            <a:endParaRPr kumimoji="1" lang="en-US" altLang="zh-CN" dirty="0" smtClean="0"/>
          </a:p>
        </p:txBody>
      </p:sp>
      <p:sp>
        <p:nvSpPr>
          <p:cNvPr id="9" name="Rectangle 2"/>
          <p:cNvSpPr>
            <a:spLocks noChangeArrowheads="1"/>
          </p:cNvSpPr>
          <p:nvPr/>
        </p:nvSpPr>
        <p:spPr bwMode="auto">
          <a:xfrm>
            <a:off x="539552" y="3874985"/>
            <a:ext cx="5688632" cy="461665"/>
          </a:xfrm>
          <a:prstGeom prst="rect">
            <a:avLst/>
          </a:prstGeom>
          <a:noFill/>
          <a:ln w="9525">
            <a:noFill/>
            <a:miter lim="800000"/>
          </a:ln>
        </p:spPr>
        <p:txBody>
          <a:bodyPr wrap="square">
            <a:spAutoFit/>
          </a:bodyPr>
          <a:lstStyle/>
          <a:p>
            <a:pPr eaLnBrk="1" hangingPunct="1">
              <a:spcBef>
                <a:spcPct val="10000"/>
              </a:spcBef>
              <a:buClrTx/>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死锁检测时机：    </a:t>
            </a:r>
            <a:endParaRPr kumimoji="1" lang="zh-CN" altLang="en-US" sz="2400" dirty="0">
              <a:solidFill>
                <a:srgbClr val="7030A0"/>
              </a:solidFill>
              <a:latin typeface="Times New Roman" panose="02020603050405020304" pitchFamily="18" charset="0"/>
              <a:ea typeface="新宋体" panose="02010609030101010101" charset="-122"/>
            </a:endParaRPr>
          </a:p>
        </p:txBody>
      </p:sp>
      <p:sp>
        <p:nvSpPr>
          <p:cNvPr id="10" name="矩形 9"/>
          <p:cNvSpPr/>
          <p:nvPr/>
        </p:nvSpPr>
        <p:spPr>
          <a:xfrm>
            <a:off x="971600" y="4379041"/>
            <a:ext cx="7128792" cy="1354217"/>
          </a:xfrm>
          <a:prstGeom prst="rect">
            <a:avLst/>
          </a:prstGeom>
        </p:spPr>
        <p:txBody>
          <a:bodyPr wrap="square">
            <a:spAutoFit/>
          </a:bodyPr>
          <a:lstStyle/>
          <a:p>
            <a:pPr eaLnBrk="1" hangingPunct="1">
              <a:lnSpc>
                <a:spcPct val="130000"/>
              </a:lnSpc>
              <a:spcBef>
                <a:spcPct val="10000"/>
              </a:spcBef>
              <a:buClrTx/>
              <a:buFont typeface="Wingdings" panose="05000000000000000000" pitchFamily="2" charset="2"/>
              <a:buChar char="l"/>
            </a:pPr>
            <a:r>
              <a:rPr lang="en-US" altLang="zh-CN" dirty="0" smtClean="0"/>
              <a:t> </a:t>
            </a:r>
            <a:r>
              <a:rPr lang="zh-CN" altLang="zh-CN" dirty="0" smtClean="0"/>
              <a:t>每当有进程请求资源</a:t>
            </a:r>
            <a:r>
              <a:rPr lang="zh-CN" altLang="en-US" dirty="0" smtClean="0"/>
              <a:t>且得不得满足</a:t>
            </a:r>
            <a:r>
              <a:rPr lang="zh-CN" altLang="zh-CN" dirty="0" smtClean="0"/>
              <a:t>时就做检测</a:t>
            </a:r>
            <a:endParaRPr lang="en-US" altLang="zh-CN" dirty="0" smtClean="0"/>
          </a:p>
          <a:p>
            <a:pPr eaLnBrk="1" hangingPunct="1">
              <a:lnSpc>
                <a:spcPct val="130000"/>
              </a:lnSpc>
              <a:spcBef>
                <a:spcPct val="10000"/>
              </a:spcBef>
              <a:buClrTx/>
              <a:buFont typeface="Wingdings" panose="05000000000000000000" pitchFamily="2" charset="2"/>
              <a:buChar char="l"/>
            </a:pPr>
            <a:r>
              <a:rPr lang="en-US" altLang="zh-CN" dirty="0" smtClean="0"/>
              <a:t> </a:t>
            </a:r>
            <a:r>
              <a:rPr lang="zh-CN" altLang="zh-CN" dirty="0" smtClean="0"/>
              <a:t>周期性定时检测</a:t>
            </a:r>
            <a:endParaRPr lang="en-US" altLang="zh-CN" dirty="0" smtClean="0"/>
          </a:p>
          <a:p>
            <a:pPr eaLnBrk="1" hangingPunct="1">
              <a:lnSpc>
                <a:spcPct val="130000"/>
              </a:lnSpc>
              <a:spcBef>
                <a:spcPct val="10000"/>
              </a:spcBef>
              <a:buClrTx/>
              <a:buFont typeface="Wingdings" panose="05000000000000000000" pitchFamily="2" charset="2"/>
              <a:buChar char="l"/>
            </a:pPr>
            <a:r>
              <a:rPr lang="en-US" altLang="zh-CN" dirty="0" smtClean="0"/>
              <a:t> </a:t>
            </a:r>
            <a:r>
              <a:rPr lang="zh-CN" altLang="zh-CN" dirty="0" smtClean="0"/>
              <a:t>依据</a:t>
            </a:r>
            <a:r>
              <a:rPr lang="en-US" altLang="zh-CN" dirty="0" smtClean="0"/>
              <a:t>CPU</a:t>
            </a:r>
            <a:r>
              <a:rPr lang="zh-CN" altLang="zh-CN" dirty="0" smtClean="0"/>
              <a:t>利用率确定是否进行检测</a:t>
            </a:r>
            <a:endParaRPr kumimoji="1" lang="en-US" altLang="zh-CN"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9138"/>
                                        </p:tgtEl>
                                        <p:attrNameLst>
                                          <p:attrName>style.visibility</p:attrName>
                                        </p:attrNameLst>
                                      </p:cBhvr>
                                      <p:to>
                                        <p:strVal val="visible"/>
                                      </p:to>
                                    </p:set>
                                    <p:animEffect transition="in" filter="box(in)">
                                      <p:cBhvr>
                                        <p:cTn id="7" dur="500"/>
                                        <p:tgtEl>
                                          <p:spTgt spid="2191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ox(i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ox(in)">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ox(in)">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box(in)">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box(in)">
                                      <p:cBhvr>
                                        <p:cTn id="37" dur="500"/>
                                        <p:tgtEl>
                                          <p:spTgt spid="1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box(in)">
                                      <p:cBhvr>
                                        <p:cTn id="4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p:bldP spid="9" grpId="0"/>
    </p:bld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39" name="Text Box 71"/>
          <p:cNvSpPr txBox="1">
            <a:spLocks noChangeArrowheads="1"/>
          </p:cNvSpPr>
          <p:nvPr/>
        </p:nvSpPr>
        <p:spPr bwMode="auto">
          <a:xfrm>
            <a:off x="467544" y="1700809"/>
            <a:ext cx="6048672" cy="866799"/>
          </a:xfrm>
          <a:prstGeom prst="rect">
            <a:avLst/>
          </a:prstGeom>
          <a:noFill/>
          <a:ln w="9525">
            <a:noFill/>
            <a:miter lim="800000"/>
          </a:ln>
        </p:spPr>
        <p:txBody>
          <a:bodyPr wrap="square" lIns="87273" tIns="43636" rIns="87273" bIns="43636">
            <a:spAutoFit/>
          </a:bodyPr>
          <a:lstStyle/>
          <a:p>
            <a:pPr marL="457200" defTabSz="873125" eaLnBrk="1" hangingPunct="1">
              <a:lnSpc>
                <a:spcPct val="90000"/>
              </a:lnSpc>
              <a:spcBef>
                <a:spcPct val="50000"/>
              </a:spcBef>
              <a:buClrTx/>
              <a:buFont typeface="Wingdings" panose="05000000000000000000" pitchFamily="2" charset="2"/>
              <a:buChar char="l"/>
            </a:pPr>
            <a:r>
              <a:rPr kumimoji="1" lang="zh-CN" altLang="en-US" sz="2200" dirty="0" smtClean="0">
                <a:latin typeface="Times New Roman" panose="02020603050405020304" pitchFamily="18" charset="0"/>
              </a:rPr>
              <a:t> 撤销所有死锁进程</a:t>
            </a:r>
            <a:endParaRPr kumimoji="1" lang="en-US" altLang="zh-CN" sz="2200" dirty="0" smtClean="0">
              <a:latin typeface="Times New Roman" panose="02020603050405020304" pitchFamily="18" charset="0"/>
            </a:endParaRPr>
          </a:p>
          <a:p>
            <a:pPr marL="457200" defTabSz="873125" eaLnBrk="1" hangingPunct="1">
              <a:lnSpc>
                <a:spcPct val="90000"/>
              </a:lnSpc>
              <a:spcBef>
                <a:spcPct val="50000"/>
              </a:spcBef>
              <a:buClrTx/>
              <a:buFont typeface="Wingdings" panose="05000000000000000000" pitchFamily="2" charset="2"/>
              <a:buChar char="l"/>
            </a:pPr>
            <a:r>
              <a:rPr lang="en-US" altLang="zh-CN" sz="2200" dirty="0" smtClean="0">
                <a:latin typeface="+mn-ea"/>
                <a:ea typeface="+mn-ea"/>
              </a:rPr>
              <a:t> </a:t>
            </a:r>
            <a:r>
              <a:rPr lang="zh-CN" altLang="zh-CN" sz="2200" dirty="0" smtClean="0">
                <a:latin typeface="+mn-ea"/>
                <a:ea typeface="+mn-ea"/>
              </a:rPr>
              <a:t>一次只撤销一个进程直到解除死锁为止</a:t>
            </a:r>
            <a:endParaRPr lang="en-US" altLang="zh-CN" sz="2200" dirty="0" smtClean="0">
              <a:latin typeface="+mn-ea"/>
              <a:ea typeface="+mn-ea"/>
            </a:endParaRPr>
          </a:p>
        </p:txBody>
      </p:sp>
      <p:sp>
        <p:nvSpPr>
          <p:cNvPr id="7" name="Rectangle 2"/>
          <p:cNvSpPr>
            <a:spLocks noChangeArrowheads="1"/>
          </p:cNvSpPr>
          <p:nvPr/>
        </p:nvSpPr>
        <p:spPr bwMode="auto">
          <a:xfrm>
            <a:off x="539552" y="1196753"/>
            <a:ext cx="2952328" cy="461665"/>
          </a:xfrm>
          <a:prstGeom prst="rect">
            <a:avLst/>
          </a:prstGeom>
          <a:noFill/>
          <a:ln w="9525">
            <a:noFill/>
            <a:miter lim="800000"/>
          </a:ln>
        </p:spPr>
        <p:txBody>
          <a:bodyPr wrap="square">
            <a:spAutoFit/>
          </a:bodyPr>
          <a:lstStyle/>
          <a:p>
            <a:pPr eaLnBrk="1" hangingPunct="1">
              <a:spcBef>
                <a:spcPct val="10000"/>
              </a:spcBef>
              <a:buClrTx/>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撤销进程：    </a:t>
            </a:r>
            <a:endParaRPr kumimoji="1" lang="zh-CN" altLang="en-US" sz="2400" dirty="0">
              <a:solidFill>
                <a:srgbClr val="7030A0"/>
              </a:solidFill>
              <a:latin typeface="Times New Roman" panose="02020603050405020304" pitchFamily="18" charset="0"/>
              <a:ea typeface="新宋体" panose="02010609030101010101" charset="-122"/>
            </a:endParaRPr>
          </a:p>
        </p:txBody>
      </p:sp>
      <p:sp>
        <p:nvSpPr>
          <p:cNvPr id="8" name="Text Box 3"/>
          <p:cNvSpPr txBox="1">
            <a:spLocks noChangeArrowheads="1"/>
          </p:cNvSpPr>
          <p:nvPr/>
        </p:nvSpPr>
        <p:spPr bwMode="auto">
          <a:xfrm>
            <a:off x="539552" y="692696"/>
            <a:ext cx="3672408" cy="523220"/>
          </a:xfrm>
          <a:prstGeom prst="rect">
            <a:avLst/>
          </a:prstGeom>
          <a:noFill/>
          <a:ln w="9525">
            <a:noFill/>
            <a:miter lim="800000"/>
          </a:ln>
        </p:spPr>
        <p:txBody>
          <a:bodyPr wrap="square">
            <a:spAutoFit/>
          </a:bodyPr>
          <a:lstStyle/>
          <a:p>
            <a:pPr eaLnBrk="1" hangingPunct="1">
              <a:spcBef>
                <a:spcPct val="0"/>
              </a:spcBef>
              <a:buClrTx/>
            </a:pPr>
            <a:r>
              <a:rPr kumimoji="1" lang="en-US" altLang="zh-CN" sz="2800" dirty="0" smtClean="0">
                <a:solidFill>
                  <a:schemeClr val="tx2"/>
                </a:solidFill>
                <a:latin typeface="Times New Roman" panose="02020603050405020304" pitchFamily="18" charset="0"/>
              </a:rPr>
              <a:t>5. </a:t>
            </a:r>
            <a:r>
              <a:rPr kumimoji="1" lang="zh-CN" altLang="en-US" sz="2800" dirty="0" smtClean="0">
                <a:solidFill>
                  <a:schemeClr val="tx2"/>
                </a:solidFill>
                <a:latin typeface="Times New Roman" panose="02020603050405020304" pitchFamily="18" charset="0"/>
              </a:rPr>
              <a:t>死锁的解除</a:t>
            </a:r>
            <a:endParaRPr kumimoji="1" lang="zh-CN" altLang="en-US" sz="2400" dirty="0">
              <a:solidFill>
                <a:schemeClr val="tx1"/>
              </a:solidFill>
              <a:latin typeface="Times New Roman" panose="02020603050405020304" pitchFamily="18" charset="0"/>
            </a:endParaRPr>
          </a:p>
        </p:txBody>
      </p:sp>
      <p:sp>
        <p:nvSpPr>
          <p:cNvPr id="9" name="Rectangle 2"/>
          <p:cNvSpPr>
            <a:spLocks noChangeArrowheads="1"/>
          </p:cNvSpPr>
          <p:nvPr/>
        </p:nvSpPr>
        <p:spPr bwMode="auto">
          <a:xfrm>
            <a:off x="2411760" y="1"/>
            <a:ext cx="5040560"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3.7.4 </a:t>
            </a:r>
            <a:r>
              <a:rPr lang="zh-CN" altLang="en-US" sz="3200" dirty="0" smtClean="0">
                <a:solidFill>
                  <a:srgbClr val="0000FF"/>
                </a:solidFill>
                <a:latin typeface="+mn-ea"/>
                <a:ea typeface="+mn-ea"/>
              </a:rPr>
              <a:t>死锁的检测与解除</a:t>
            </a:r>
            <a:endParaRPr lang="zh-CN" altLang="en-US" sz="3200" dirty="0">
              <a:solidFill>
                <a:srgbClr val="0000FF"/>
              </a:solidFill>
              <a:latin typeface="+mn-ea"/>
              <a:ea typeface="+mn-ea"/>
            </a:endParaRPr>
          </a:p>
        </p:txBody>
      </p:sp>
      <p:sp>
        <p:nvSpPr>
          <p:cNvPr id="11" name="矩形 10"/>
          <p:cNvSpPr/>
          <p:nvPr/>
        </p:nvSpPr>
        <p:spPr>
          <a:xfrm>
            <a:off x="1187624" y="2852936"/>
            <a:ext cx="3528392" cy="1926168"/>
          </a:xfrm>
          <a:prstGeom prst="rect">
            <a:avLst/>
          </a:prstGeom>
        </p:spPr>
        <p:txBody>
          <a:bodyPr wrap="square">
            <a:spAutoFit/>
          </a:bodyPr>
          <a:lstStyle/>
          <a:p>
            <a:pPr marL="457200" indent="-457200" algn="just" defTabSz="873125" eaLnBrk="1" hangingPunct="1">
              <a:lnSpc>
                <a:spcPts val="1900"/>
              </a:lnSpc>
              <a:spcBef>
                <a:spcPct val="50000"/>
              </a:spcBef>
              <a:buClrTx/>
              <a:buFont typeface="Wingdings" panose="05000000000000000000" pitchFamily="2" charset="2"/>
              <a:buChar char="Ø"/>
            </a:pPr>
            <a:r>
              <a:rPr kumimoji="1" lang="zh-CN" altLang="en-US" dirty="0" smtClean="0">
                <a:solidFill>
                  <a:srgbClr val="008AF2"/>
                </a:solidFill>
                <a:latin typeface="Times New Roman" panose="02020603050405020304" pitchFamily="18" charset="0"/>
              </a:rPr>
              <a:t>撤销的进程数最少</a:t>
            </a:r>
            <a:endParaRPr kumimoji="1" lang="zh-CN" altLang="en-US" dirty="0" smtClean="0">
              <a:solidFill>
                <a:srgbClr val="008AF2"/>
              </a:solidFill>
              <a:latin typeface="Times New Roman" panose="02020603050405020304" pitchFamily="18" charset="0"/>
            </a:endParaRPr>
          </a:p>
          <a:p>
            <a:pPr marL="457200" indent="-457200" algn="just" defTabSz="873125" eaLnBrk="1" hangingPunct="1">
              <a:lnSpc>
                <a:spcPts val="1900"/>
              </a:lnSpc>
              <a:spcBef>
                <a:spcPct val="50000"/>
              </a:spcBef>
              <a:buFont typeface="Wingdings" panose="05000000000000000000" pitchFamily="2" charset="2"/>
              <a:buChar char="Ø"/>
            </a:pPr>
            <a:r>
              <a:rPr kumimoji="1" lang="zh-CN" altLang="en-US" dirty="0" smtClean="0">
                <a:solidFill>
                  <a:srgbClr val="008AF2"/>
                </a:solidFill>
                <a:latin typeface="Times New Roman" panose="02020603050405020304" pitchFamily="18" charset="0"/>
              </a:rPr>
              <a:t>撤销代价最小</a:t>
            </a:r>
            <a:endParaRPr kumimoji="1" lang="zh-CN" altLang="en-US" dirty="0" smtClean="0">
              <a:solidFill>
                <a:srgbClr val="008AF2"/>
              </a:solidFill>
              <a:latin typeface="Times New Roman" panose="02020603050405020304" pitchFamily="18" charset="0"/>
            </a:endParaRPr>
          </a:p>
          <a:p>
            <a:pPr marL="539750" lvl="3" algn="just" defTabSz="873125" eaLnBrk="1" hangingPunct="1">
              <a:lnSpc>
                <a:spcPts val="1900"/>
              </a:lnSpc>
              <a:spcBef>
                <a:spcPct val="50000"/>
              </a:spcBef>
              <a:buClrTx/>
              <a:buFont typeface="Arial" panose="020B0604020202020204" pitchFamily="34" charset="0"/>
              <a:buChar char="•"/>
            </a:pPr>
            <a:r>
              <a:rPr kumimoji="1" lang="zh-CN" altLang="en-US" dirty="0" smtClean="0">
                <a:latin typeface="Times New Roman" panose="02020603050405020304" pitchFamily="18" charset="0"/>
              </a:rPr>
              <a:t>  进程优先数；</a:t>
            </a:r>
            <a:endParaRPr kumimoji="1" lang="zh-CN" altLang="en-US" dirty="0" smtClean="0">
              <a:latin typeface="Times New Roman" panose="02020603050405020304" pitchFamily="18" charset="0"/>
            </a:endParaRPr>
          </a:p>
          <a:p>
            <a:pPr marL="539750" lvl="3" algn="just" defTabSz="873125" eaLnBrk="1" hangingPunct="1">
              <a:lnSpc>
                <a:spcPts val="1900"/>
              </a:lnSpc>
              <a:spcBef>
                <a:spcPct val="50000"/>
              </a:spcBef>
              <a:buClrTx/>
              <a:buFont typeface="Arial" panose="020B0604020202020204" pitchFamily="34" charset="0"/>
              <a:buChar char="•"/>
            </a:pPr>
            <a:r>
              <a:rPr kumimoji="1" lang="zh-CN" altLang="en-US" dirty="0" smtClean="0">
                <a:latin typeface="Times New Roman" panose="02020603050405020304" pitchFamily="18" charset="0"/>
              </a:rPr>
              <a:t>  进程类的外部代价；</a:t>
            </a:r>
            <a:endParaRPr kumimoji="1" lang="zh-CN" altLang="en-US" dirty="0" smtClean="0">
              <a:latin typeface="Times New Roman" panose="02020603050405020304" pitchFamily="18" charset="0"/>
            </a:endParaRPr>
          </a:p>
          <a:p>
            <a:pPr marL="539750" lvl="3" algn="just" defTabSz="873125" eaLnBrk="1" hangingPunct="1">
              <a:lnSpc>
                <a:spcPts val="1900"/>
              </a:lnSpc>
              <a:spcBef>
                <a:spcPct val="50000"/>
              </a:spcBef>
              <a:buClrTx/>
              <a:buFont typeface="Arial" panose="020B0604020202020204" pitchFamily="34" charset="0"/>
              <a:buChar char="•"/>
            </a:pPr>
            <a:r>
              <a:rPr kumimoji="1" lang="zh-CN" altLang="en-US" dirty="0" smtClean="0">
                <a:latin typeface="Times New Roman" panose="02020603050405020304" pitchFamily="18" charset="0"/>
              </a:rPr>
              <a:t>  进程运行代价  </a:t>
            </a:r>
            <a:endParaRPr lang="zh-CN" altLang="en-US" dirty="0"/>
          </a:p>
        </p:txBody>
      </p:sp>
      <p:sp>
        <p:nvSpPr>
          <p:cNvPr id="12" name="Text Box 71"/>
          <p:cNvSpPr txBox="1">
            <a:spLocks noChangeArrowheads="1"/>
          </p:cNvSpPr>
          <p:nvPr/>
        </p:nvSpPr>
        <p:spPr bwMode="auto">
          <a:xfrm>
            <a:off x="619944" y="5302801"/>
            <a:ext cx="4384104" cy="1374630"/>
          </a:xfrm>
          <a:prstGeom prst="rect">
            <a:avLst/>
          </a:prstGeom>
          <a:noFill/>
          <a:ln w="9525">
            <a:noFill/>
            <a:miter lim="800000"/>
          </a:ln>
        </p:spPr>
        <p:txBody>
          <a:bodyPr wrap="square" lIns="87273" tIns="43636" rIns="87273" bIns="43636">
            <a:spAutoFit/>
          </a:bodyPr>
          <a:lstStyle/>
          <a:p>
            <a:pPr marL="457200" defTabSz="873125" eaLnBrk="1" hangingPunct="1">
              <a:lnSpc>
                <a:spcPct val="90000"/>
              </a:lnSpc>
              <a:spcBef>
                <a:spcPct val="50000"/>
              </a:spcBef>
              <a:buClrTx/>
              <a:buFont typeface="Wingdings" panose="05000000000000000000" pitchFamily="2" charset="2"/>
              <a:buChar char="l"/>
            </a:pPr>
            <a:r>
              <a:rPr kumimoji="1" lang="zh-CN" altLang="en-US" sz="2200" dirty="0" smtClean="0">
                <a:latin typeface="Times New Roman" panose="02020603050405020304" pitchFamily="18" charset="0"/>
              </a:rPr>
              <a:t>  选择被抢占资源的进程</a:t>
            </a:r>
            <a:endParaRPr kumimoji="1" lang="en-US" altLang="zh-CN" sz="2200" dirty="0" smtClean="0">
              <a:latin typeface="Times New Roman" panose="02020603050405020304" pitchFamily="18" charset="0"/>
            </a:endParaRPr>
          </a:p>
          <a:p>
            <a:pPr marL="457200" defTabSz="873125" eaLnBrk="1" hangingPunct="1">
              <a:lnSpc>
                <a:spcPct val="90000"/>
              </a:lnSpc>
              <a:spcBef>
                <a:spcPct val="50000"/>
              </a:spcBef>
              <a:buClrTx/>
              <a:buFont typeface="Wingdings" panose="05000000000000000000" pitchFamily="2" charset="2"/>
              <a:buChar char="l"/>
            </a:pPr>
            <a:r>
              <a:rPr lang="en-US" altLang="zh-CN" sz="2200" dirty="0" smtClean="0">
                <a:latin typeface="+mn-ea"/>
                <a:ea typeface="+mn-ea"/>
              </a:rPr>
              <a:t> </a:t>
            </a:r>
            <a:r>
              <a:rPr lang="zh-CN" altLang="en-US" sz="2200" dirty="0" smtClean="0">
                <a:latin typeface="+mn-ea"/>
                <a:ea typeface="+mn-ea"/>
              </a:rPr>
              <a:t>“回滚”问题</a:t>
            </a:r>
            <a:endParaRPr lang="en-US" altLang="zh-CN" sz="2200" dirty="0" smtClean="0">
              <a:latin typeface="+mn-ea"/>
              <a:ea typeface="+mn-ea"/>
            </a:endParaRPr>
          </a:p>
          <a:p>
            <a:pPr marL="457200" defTabSz="873125" eaLnBrk="1" hangingPunct="1">
              <a:spcBef>
                <a:spcPct val="50000"/>
              </a:spcBef>
              <a:buClrTx/>
              <a:buFont typeface="Wingdings" panose="05000000000000000000" pitchFamily="2" charset="2"/>
              <a:buChar char="l"/>
            </a:pPr>
            <a:r>
              <a:rPr lang="en-US" altLang="zh-CN" sz="2200" dirty="0" smtClean="0">
                <a:latin typeface="+mn-ea"/>
                <a:ea typeface="+mn-ea"/>
              </a:rPr>
              <a:t> </a:t>
            </a:r>
            <a:r>
              <a:rPr lang="zh-CN" altLang="en-US" sz="2200" dirty="0" smtClean="0">
                <a:latin typeface="+mn-ea"/>
                <a:ea typeface="+mn-ea"/>
              </a:rPr>
              <a:t>避免“饥饿” 现象</a:t>
            </a:r>
            <a:endParaRPr lang="en-US" altLang="zh-CN" sz="2200" dirty="0" smtClean="0">
              <a:latin typeface="+mn-ea"/>
              <a:ea typeface="+mn-ea"/>
            </a:endParaRPr>
          </a:p>
        </p:txBody>
      </p:sp>
      <p:sp>
        <p:nvSpPr>
          <p:cNvPr id="13" name="Rectangle 2"/>
          <p:cNvSpPr>
            <a:spLocks noChangeArrowheads="1"/>
          </p:cNvSpPr>
          <p:nvPr/>
        </p:nvSpPr>
        <p:spPr bwMode="auto">
          <a:xfrm>
            <a:off x="691952" y="4798748"/>
            <a:ext cx="2952328" cy="461665"/>
          </a:xfrm>
          <a:prstGeom prst="rect">
            <a:avLst/>
          </a:prstGeom>
          <a:noFill/>
          <a:ln w="9525">
            <a:noFill/>
            <a:miter lim="800000"/>
          </a:ln>
        </p:spPr>
        <p:txBody>
          <a:bodyPr wrap="square">
            <a:spAutoFit/>
          </a:bodyPr>
          <a:lstStyle/>
          <a:p>
            <a:pPr eaLnBrk="1" hangingPunct="1">
              <a:spcBef>
                <a:spcPct val="10000"/>
              </a:spcBef>
              <a:buClrTx/>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抢占资源：    </a:t>
            </a:r>
            <a:endParaRPr kumimoji="1" lang="zh-CN" altLang="en-US" sz="2400" dirty="0">
              <a:solidFill>
                <a:srgbClr val="7030A0"/>
              </a:solidFill>
              <a:latin typeface="Times New Roman" panose="02020603050405020304" pitchFamily="18" charset="0"/>
              <a:ea typeface="新宋体" panose="0201060903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0839">
                                            <p:txEl>
                                              <p:pRg st="0" end="0"/>
                                            </p:txEl>
                                          </p:spTgt>
                                        </p:tgtEl>
                                        <p:attrNameLst>
                                          <p:attrName>style.visibility</p:attrName>
                                        </p:attrNameLst>
                                      </p:cBhvr>
                                      <p:to>
                                        <p:strVal val="visible"/>
                                      </p:to>
                                    </p:set>
                                    <p:animEffect transition="in" filter="wipe(left)">
                                      <p:cBhvr>
                                        <p:cTn id="15" dur="500"/>
                                        <p:tgtEl>
                                          <p:spTgt spid="16083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0839">
                                            <p:txEl>
                                              <p:pRg st="1" end="1"/>
                                            </p:txEl>
                                          </p:spTgt>
                                        </p:tgtEl>
                                        <p:attrNameLst>
                                          <p:attrName>style.visibility</p:attrName>
                                        </p:attrNameLst>
                                      </p:cBhvr>
                                      <p:to>
                                        <p:strVal val="visible"/>
                                      </p:to>
                                    </p:set>
                                    <p:animEffect transition="in" filter="wipe(left)">
                                      <p:cBhvr>
                                        <p:cTn id="20" dur="500"/>
                                        <p:tgtEl>
                                          <p:spTgt spid="16083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box(in)">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box(in)">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animEffect transition="in" filter="box(in)">
                                      <p:cBhvr>
                                        <p:cTn id="35" dur="500"/>
                                        <p:tgtEl>
                                          <p:spTgt spid="11">
                                            <p:txEl>
                                              <p:pRg st="2" end="2"/>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11">
                                            <p:txEl>
                                              <p:pRg st="3" end="3"/>
                                            </p:txEl>
                                          </p:spTgt>
                                        </p:tgtEl>
                                        <p:attrNameLst>
                                          <p:attrName>style.visibility</p:attrName>
                                        </p:attrNameLst>
                                      </p:cBhvr>
                                      <p:to>
                                        <p:strVal val="visible"/>
                                      </p:to>
                                    </p:set>
                                    <p:animEffect transition="in" filter="box(in)">
                                      <p:cBhvr>
                                        <p:cTn id="38" dur="500"/>
                                        <p:tgtEl>
                                          <p:spTgt spid="11">
                                            <p:txEl>
                                              <p:pRg st="3" end="3"/>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animEffect transition="in" filter="box(in)">
                                      <p:cBhvr>
                                        <p:cTn id="41" dur="500"/>
                                        <p:tgtEl>
                                          <p:spTgt spid="11">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
                                            <p:txEl>
                                              <p:pRg st="0" end="0"/>
                                            </p:txEl>
                                          </p:spTgt>
                                        </p:tgtEl>
                                        <p:attrNameLst>
                                          <p:attrName>style.visibility</p:attrName>
                                        </p:attrNameLst>
                                      </p:cBhvr>
                                      <p:to>
                                        <p:strVal val="visible"/>
                                      </p:to>
                                    </p:set>
                                    <p:animEffect transition="in" filter="wipe(left)">
                                      <p:cBhvr>
                                        <p:cTn id="46" dur="500"/>
                                        <p:tgtEl>
                                          <p:spTgt spid="12">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2">
                                            <p:txEl>
                                              <p:pRg st="1" end="1"/>
                                            </p:txEl>
                                          </p:spTgt>
                                        </p:tgtEl>
                                        <p:attrNameLst>
                                          <p:attrName>style.visibility</p:attrName>
                                        </p:attrNameLst>
                                      </p:cBhvr>
                                      <p:to>
                                        <p:strVal val="visible"/>
                                      </p:to>
                                    </p:set>
                                    <p:animEffect transition="in" filter="wipe(left)">
                                      <p:cBhvr>
                                        <p:cTn id="51" dur="500"/>
                                        <p:tgtEl>
                                          <p:spTgt spid="12">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2">
                                            <p:txEl>
                                              <p:pRg st="2" end="2"/>
                                            </p:txEl>
                                          </p:spTgt>
                                        </p:tgtEl>
                                        <p:attrNameLst>
                                          <p:attrName>style.visibility</p:attrName>
                                        </p:attrNameLst>
                                      </p:cBhvr>
                                      <p:to>
                                        <p:strVal val="visible"/>
                                      </p:to>
                                    </p:set>
                                    <p:animEffect transition="in" filter="wipe(left)">
                                      <p:cBhvr>
                                        <p:cTn id="56"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39" grpId="0" autoUpdateAnimBg="0" build="p"/>
      <p:bldP spid="7" grpId="0"/>
      <p:bldP spid="12" grpId="0" autoUpdateAnimBg="0" build="p"/>
      <p:bldP spid="13" grpId="0"/>
    </p:bld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2555404" y="188914"/>
            <a:ext cx="3816796" cy="584775"/>
          </a:xfrm>
          <a:prstGeom prst="rect">
            <a:avLst/>
          </a:prstGeom>
          <a:noFill/>
          <a:ln w="9525">
            <a:noFill/>
            <a:miter lim="800000"/>
          </a:ln>
        </p:spPr>
        <p:txBody>
          <a:bodyPr wrap="square">
            <a:spAutoFit/>
          </a:bodyPr>
          <a:lstStyle/>
          <a:p>
            <a:pPr eaLnBrk="1" hangingPunct="1">
              <a:spcBef>
                <a:spcPct val="0"/>
              </a:spcBef>
              <a:buClrTx/>
            </a:pPr>
            <a:r>
              <a:rPr kumimoji="1" lang="zh-CN" altLang="en-US" sz="3200" dirty="0">
                <a:solidFill>
                  <a:srgbClr val="CC3300"/>
                </a:solidFill>
                <a:latin typeface="Times New Roman" panose="02020603050405020304" pitchFamily="18" charset="0"/>
              </a:rPr>
              <a:t>死锁习题举例：</a:t>
            </a:r>
            <a:r>
              <a:rPr kumimoji="1" lang="zh-CN" altLang="en-US" sz="3200" dirty="0">
                <a:solidFill>
                  <a:schemeClr val="tx1"/>
                </a:solidFill>
                <a:latin typeface="Times New Roman" panose="02020603050405020304" pitchFamily="18" charset="0"/>
              </a:rPr>
              <a:t> </a:t>
            </a:r>
            <a:endParaRPr kumimoji="1" lang="zh-CN" altLang="en-US" sz="3200" dirty="0">
              <a:solidFill>
                <a:schemeClr val="tx1"/>
              </a:solidFill>
              <a:latin typeface="Times New Roman" panose="02020603050405020304" pitchFamily="18" charset="0"/>
            </a:endParaRPr>
          </a:p>
        </p:txBody>
      </p:sp>
      <p:sp>
        <p:nvSpPr>
          <p:cNvPr id="220165" name="Text Box 5"/>
          <p:cNvSpPr txBox="1">
            <a:spLocks noChangeArrowheads="1"/>
          </p:cNvSpPr>
          <p:nvPr/>
        </p:nvSpPr>
        <p:spPr bwMode="auto">
          <a:xfrm>
            <a:off x="611188" y="908051"/>
            <a:ext cx="7931150" cy="4196941"/>
          </a:xfrm>
          <a:prstGeom prst="rect">
            <a:avLst/>
          </a:prstGeom>
          <a:noFill/>
          <a:ln w="9525">
            <a:noFill/>
            <a:miter lim="800000"/>
          </a:ln>
        </p:spPr>
        <p:txBody>
          <a:bodyPr lIns="87273" tIns="43636" rIns="87273" bIns="43636">
            <a:spAutoFit/>
          </a:bodyPr>
          <a:lstStyle/>
          <a:p>
            <a:pPr marL="457200" indent="-457200" algn="just" defTabSz="873125" eaLnBrk="1" hangingPunct="1">
              <a:spcBef>
                <a:spcPct val="50000"/>
              </a:spcBef>
              <a:buClrTx/>
              <a:buFontTx/>
              <a:buAutoNum type="arabicPeriod"/>
            </a:pPr>
            <a:r>
              <a:rPr kumimoji="1" lang="zh-CN" altLang="en-US" sz="2400">
                <a:solidFill>
                  <a:schemeClr val="tx1"/>
                </a:solidFill>
                <a:latin typeface="Times New Roman" panose="02020603050405020304" pitchFamily="18" charset="0"/>
              </a:rPr>
              <a:t>某系统中有</a:t>
            </a:r>
            <a:r>
              <a:rPr kumimoji="1" lang="en-US" altLang="zh-CN" sz="2400">
                <a:solidFill>
                  <a:schemeClr val="tx1"/>
                </a:solidFill>
                <a:latin typeface="Times New Roman" panose="02020603050405020304" pitchFamily="18" charset="0"/>
              </a:rPr>
              <a:t>5</a:t>
            </a:r>
            <a:r>
              <a:rPr kumimoji="1" lang="zh-CN" altLang="en-US" sz="2400">
                <a:solidFill>
                  <a:schemeClr val="tx1"/>
                </a:solidFill>
                <a:latin typeface="Times New Roman" panose="02020603050405020304" pitchFamily="18" charset="0"/>
              </a:rPr>
              <a:t>个并发进程，每个进程都需要</a:t>
            </a:r>
            <a:r>
              <a:rPr kumimoji="1" lang="en-US" altLang="zh-CN" sz="2400">
                <a:solidFill>
                  <a:schemeClr val="tx1"/>
                </a:solidFill>
                <a:latin typeface="Times New Roman" panose="02020603050405020304" pitchFamily="18" charset="0"/>
              </a:rPr>
              <a:t>4</a:t>
            </a:r>
            <a:r>
              <a:rPr kumimoji="1" lang="zh-CN" altLang="en-US" sz="2400">
                <a:solidFill>
                  <a:schemeClr val="tx1"/>
                </a:solidFill>
                <a:latin typeface="Times New Roman" panose="02020603050405020304" pitchFamily="18" charset="0"/>
              </a:rPr>
              <a:t>个同类资源才能运行完成并释放出所占用的资源，则系统不会发生死锁的最少资源数是</a:t>
            </a:r>
            <a:r>
              <a:rPr kumimoji="1" lang="en-US" altLang="zh-CN" sz="2400">
                <a:solidFill>
                  <a:schemeClr val="tx1"/>
                </a:solidFill>
                <a:latin typeface="Times New Roman" panose="02020603050405020304" pitchFamily="18" charset="0"/>
              </a:rPr>
              <a:t>_______</a:t>
            </a:r>
            <a:r>
              <a:rPr kumimoji="1" lang="zh-CN" altLang="en-US" sz="2400">
                <a:solidFill>
                  <a:schemeClr val="tx1"/>
                </a:solidFill>
                <a:latin typeface="Times New Roman" panose="02020603050405020304" pitchFamily="18" charset="0"/>
              </a:rPr>
              <a:t>个。</a:t>
            </a:r>
            <a:endParaRPr kumimoji="1" lang="zh-CN" altLang="en-US" sz="2400">
              <a:solidFill>
                <a:schemeClr val="tx1"/>
              </a:solidFill>
              <a:latin typeface="Times New Roman" panose="02020603050405020304" pitchFamily="18" charset="0"/>
            </a:endParaRPr>
          </a:p>
          <a:p>
            <a:pPr marL="457200" indent="-457200" algn="just" defTabSz="873125" eaLnBrk="1" hangingPunct="1">
              <a:spcBef>
                <a:spcPct val="50000"/>
              </a:spcBef>
              <a:buClrTx/>
            </a:pPr>
            <a:r>
              <a:rPr kumimoji="1" lang="zh-CN" altLang="en-US" sz="2400">
                <a:solidFill>
                  <a:schemeClr val="tx1"/>
                </a:solidFill>
                <a:latin typeface="Times New Roman" panose="02020603050405020304" pitchFamily="18" charset="0"/>
              </a:rPr>
              <a:t>       答案：</a:t>
            </a:r>
            <a:r>
              <a:rPr kumimoji="1" lang="en-US" altLang="zh-CN" sz="2400">
                <a:solidFill>
                  <a:schemeClr val="tx1"/>
                </a:solidFill>
                <a:latin typeface="Times New Roman" panose="02020603050405020304" pitchFamily="18" charset="0"/>
              </a:rPr>
              <a:t>16</a:t>
            </a:r>
            <a:endParaRPr kumimoji="1" lang="en-US" altLang="zh-CN" sz="2400">
              <a:solidFill>
                <a:schemeClr val="tx1"/>
              </a:solidFill>
              <a:latin typeface="Times New Roman" panose="02020603050405020304" pitchFamily="18" charset="0"/>
            </a:endParaRPr>
          </a:p>
          <a:p>
            <a:pPr marL="457200" indent="-457200" algn="just" defTabSz="873125" eaLnBrk="1" hangingPunct="1">
              <a:spcBef>
                <a:spcPct val="50000"/>
              </a:spcBef>
              <a:buClrTx/>
            </a:pPr>
            <a:r>
              <a:rPr kumimoji="1" lang="en-US" altLang="zh-CN" sz="2400">
                <a:solidFill>
                  <a:schemeClr val="tx1"/>
                </a:solidFill>
                <a:latin typeface="Times New Roman" panose="02020603050405020304" pitchFamily="18" charset="0"/>
              </a:rPr>
              <a:t>2.   </a:t>
            </a:r>
            <a:r>
              <a:rPr kumimoji="1" lang="zh-CN" altLang="en-US" sz="2400">
                <a:solidFill>
                  <a:schemeClr val="tx1"/>
                </a:solidFill>
                <a:latin typeface="Times New Roman" panose="02020603050405020304" pitchFamily="18" charset="0"/>
              </a:rPr>
              <a:t>某系统中有</a:t>
            </a:r>
            <a:r>
              <a:rPr kumimoji="1" lang="en-US" altLang="zh-CN" sz="2400">
                <a:solidFill>
                  <a:schemeClr val="tx1"/>
                </a:solidFill>
                <a:latin typeface="Times New Roman" panose="02020603050405020304" pitchFamily="18" charset="0"/>
              </a:rPr>
              <a:t>11</a:t>
            </a:r>
            <a:r>
              <a:rPr kumimoji="1" lang="zh-CN" altLang="en-US" sz="2400">
                <a:solidFill>
                  <a:schemeClr val="tx1"/>
                </a:solidFill>
                <a:latin typeface="Times New Roman" panose="02020603050405020304" pitchFamily="18" charset="0"/>
              </a:rPr>
              <a:t>台打印机，</a:t>
            </a:r>
            <a:r>
              <a:rPr kumimoji="1" lang="en-US" altLang="zh-CN" sz="2400">
                <a:solidFill>
                  <a:schemeClr val="tx1"/>
                </a:solidFill>
                <a:latin typeface="Times New Roman" panose="02020603050405020304" pitchFamily="18" charset="0"/>
              </a:rPr>
              <a:t>N</a:t>
            </a:r>
            <a:r>
              <a:rPr kumimoji="1" lang="zh-CN" altLang="en-US" sz="2400">
                <a:solidFill>
                  <a:schemeClr val="tx1"/>
                </a:solidFill>
                <a:latin typeface="Times New Roman" panose="02020603050405020304" pitchFamily="18" charset="0"/>
              </a:rPr>
              <a:t>个进程共享这些打印机资源，每个进程要求</a:t>
            </a:r>
            <a:r>
              <a:rPr kumimoji="1" lang="en-US" altLang="zh-CN" sz="2400">
                <a:solidFill>
                  <a:schemeClr val="tx1"/>
                </a:solidFill>
                <a:latin typeface="Times New Roman" panose="02020603050405020304" pitchFamily="18" charset="0"/>
              </a:rPr>
              <a:t>3</a:t>
            </a:r>
            <a:r>
              <a:rPr kumimoji="1" lang="zh-CN" altLang="en-US" sz="2400">
                <a:solidFill>
                  <a:schemeClr val="tx1"/>
                </a:solidFill>
                <a:latin typeface="Times New Roman" panose="02020603050405020304" pitchFamily="18" charset="0"/>
              </a:rPr>
              <a:t>台，当</a:t>
            </a:r>
            <a:r>
              <a:rPr kumimoji="1" lang="en-US" altLang="zh-CN" sz="2400">
                <a:solidFill>
                  <a:schemeClr val="tx1"/>
                </a:solidFill>
                <a:latin typeface="Times New Roman" panose="02020603050405020304" pitchFamily="18" charset="0"/>
              </a:rPr>
              <a:t>N</a:t>
            </a:r>
            <a:r>
              <a:rPr kumimoji="1" lang="zh-CN" altLang="en-US" sz="2400">
                <a:solidFill>
                  <a:schemeClr val="tx1"/>
                </a:solidFill>
                <a:latin typeface="Times New Roman" panose="02020603050405020304" pitchFamily="18" charset="0"/>
              </a:rPr>
              <a:t>的值不超过</a:t>
            </a:r>
            <a:r>
              <a:rPr kumimoji="1" lang="en-US" altLang="zh-CN" sz="2400">
                <a:solidFill>
                  <a:schemeClr val="tx1"/>
                </a:solidFill>
                <a:latin typeface="Times New Roman" panose="02020603050405020304" pitchFamily="18" charset="0"/>
              </a:rPr>
              <a:t>______</a:t>
            </a:r>
            <a:r>
              <a:rPr kumimoji="1" lang="zh-CN" altLang="en-US" sz="2400">
                <a:solidFill>
                  <a:schemeClr val="tx1"/>
                </a:solidFill>
                <a:latin typeface="Times New Roman" panose="02020603050405020304" pitchFamily="18" charset="0"/>
              </a:rPr>
              <a:t>时，系统不会发生死锁。</a:t>
            </a:r>
            <a:endParaRPr kumimoji="1" lang="zh-CN" altLang="en-US" sz="2400">
              <a:solidFill>
                <a:schemeClr val="tx1"/>
              </a:solidFill>
              <a:latin typeface="Times New Roman" panose="02020603050405020304" pitchFamily="18" charset="0"/>
            </a:endParaRPr>
          </a:p>
          <a:p>
            <a:pPr marL="457200" indent="-457200" algn="just" defTabSz="873125" eaLnBrk="1" hangingPunct="1">
              <a:spcBef>
                <a:spcPct val="50000"/>
              </a:spcBef>
              <a:buClrTx/>
            </a:pPr>
            <a:r>
              <a:rPr kumimoji="1" lang="zh-CN" altLang="en-US" sz="2400">
                <a:solidFill>
                  <a:schemeClr val="tx1"/>
                </a:solidFill>
                <a:latin typeface="Times New Roman" panose="02020603050405020304" pitchFamily="18" charset="0"/>
              </a:rPr>
              <a:t>              答案：</a:t>
            </a:r>
            <a:r>
              <a:rPr kumimoji="1" lang="en-US" altLang="zh-CN" sz="2400">
                <a:solidFill>
                  <a:schemeClr val="tx1"/>
                </a:solidFill>
                <a:latin typeface="Times New Roman" panose="02020603050405020304" pitchFamily="18" charset="0"/>
              </a:rPr>
              <a:t>5</a:t>
            </a:r>
            <a:endParaRPr kumimoji="1" lang="en-US" altLang="zh-CN" sz="2400">
              <a:solidFill>
                <a:schemeClr val="tx1"/>
              </a:solidFill>
              <a:latin typeface="Times New Roman" panose="02020603050405020304" pitchFamily="18" charset="0"/>
            </a:endParaRPr>
          </a:p>
          <a:p>
            <a:pPr marL="457200" indent="-457200" algn="just" defTabSz="873125" eaLnBrk="1" hangingPunct="1">
              <a:spcBef>
                <a:spcPct val="50000"/>
              </a:spcBef>
              <a:buClrTx/>
            </a:pPr>
            <a:endParaRPr kumimoji="1" lang="zh-CN" altLang="en-US" sz="260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0165">
                                            <p:txEl>
                                              <p:pRg st="0" end="0"/>
                                            </p:txEl>
                                          </p:spTgt>
                                        </p:tgtEl>
                                        <p:attrNameLst>
                                          <p:attrName>style.visibility</p:attrName>
                                        </p:attrNameLst>
                                      </p:cBhvr>
                                      <p:to>
                                        <p:strVal val="visible"/>
                                      </p:to>
                                    </p:set>
                                    <p:animEffect transition="in" filter="wipe(left)">
                                      <p:cBhvr>
                                        <p:cTn id="7" dur="500"/>
                                        <p:tgtEl>
                                          <p:spTgt spid="2201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0165">
                                            <p:txEl>
                                              <p:pRg st="1" end="1"/>
                                            </p:txEl>
                                          </p:spTgt>
                                        </p:tgtEl>
                                        <p:attrNameLst>
                                          <p:attrName>style.visibility</p:attrName>
                                        </p:attrNameLst>
                                      </p:cBhvr>
                                      <p:to>
                                        <p:strVal val="visible"/>
                                      </p:to>
                                    </p:set>
                                    <p:animEffect transition="in" filter="wipe(left)">
                                      <p:cBhvr>
                                        <p:cTn id="12" dur="500"/>
                                        <p:tgtEl>
                                          <p:spTgt spid="2201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0165">
                                            <p:txEl>
                                              <p:pRg st="2" end="2"/>
                                            </p:txEl>
                                          </p:spTgt>
                                        </p:tgtEl>
                                        <p:attrNameLst>
                                          <p:attrName>style.visibility</p:attrName>
                                        </p:attrNameLst>
                                      </p:cBhvr>
                                      <p:to>
                                        <p:strVal val="visible"/>
                                      </p:to>
                                    </p:set>
                                    <p:animEffect transition="in" filter="wipe(left)">
                                      <p:cBhvr>
                                        <p:cTn id="17" dur="500"/>
                                        <p:tgtEl>
                                          <p:spTgt spid="2201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0165">
                                            <p:txEl>
                                              <p:pRg st="3" end="3"/>
                                            </p:txEl>
                                          </p:spTgt>
                                        </p:tgtEl>
                                        <p:attrNameLst>
                                          <p:attrName>style.visibility</p:attrName>
                                        </p:attrNameLst>
                                      </p:cBhvr>
                                      <p:to>
                                        <p:strVal val="visible"/>
                                      </p:to>
                                    </p:set>
                                    <p:animEffect transition="in" filter="wipe(left)">
                                      <p:cBhvr>
                                        <p:cTn id="22" dur="500"/>
                                        <p:tgtEl>
                                          <p:spTgt spid="2201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autoUpdateAnimBg="0" build="p"/>
    </p:bld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2555404" y="107922"/>
            <a:ext cx="2880692" cy="584775"/>
          </a:xfrm>
          <a:prstGeom prst="rect">
            <a:avLst/>
          </a:prstGeom>
          <a:noFill/>
          <a:ln w="9525">
            <a:noFill/>
            <a:miter lim="800000"/>
          </a:ln>
        </p:spPr>
        <p:txBody>
          <a:bodyPr wrap="square">
            <a:spAutoFit/>
          </a:bodyPr>
          <a:lstStyle/>
          <a:p>
            <a:pPr eaLnBrk="1" hangingPunct="1">
              <a:spcBef>
                <a:spcPct val="0"/>
              </a:spcBef>
              <a:buClrTx/>
            </a:pPr>
            <a:r>
              <a:rPr kumimoji="1" lang="zh-CN" altLang="en-US" sz="3200" dirty="0">
                <a:solidFill>
                  <a:srgbClr val="CC3300"/>
                </a:solidFill>
                <a:latin typeface="Times New Roman" panose="02020603050405020304" pitchFamily="18" charset="0"/>
              </a:rPr>
              <a:t>死锁习题举例：</a:t>
            </a:r>
            <a:r>
              <a:rPr kumimoji="1" lang="zh-CN" altLang="en-US" sz="3200" dirty="0">
                <a:solidFill>
                  <a:schemeClr val="tx1"/>
                </a:solidFill>
                <a:latin typeface="Times New Roman" panose="02020603050405020304" pitchFamily="18" charset="0"/>
              </a:rPr>
              <a:t> </a:t>
            </a:r>
            <a:endParaRPr kumimoji="1" lang="zh-CN" altLang="en-US" sz="3200" dirty="0">
              <a:solidFill>
                <a:schemeClr val="tx1"/>
              </a:solidFill>
              <a:latin typeface="Times New Roman" panose="02020603050405020304" pitchFamily="18" charset="0"/>
            </a:endParaRPr>
          </a:p>
        </p:txBody>
      </p:sp>
      <p:sp>
        <p:nvSpPr>
          <p:cNvPr id="220165" name="Text Box 5"/>
          <p:cNvSpPr txBox="1">
            <a:spLocks noChangeArrowheads="1"/>
          </p:cNvSpPr>
          <p:nvPr/>
        </p:nvSpPr>
        <p:spPr bwMode="auto">
          <a:xfrm>
            <a:off x="179388" y="908722"/>
            <a:ext cx="8820150" cy="4778639"/>
          </a:xfrm>
          <a:prstGeom prst="rect">
            <a:avLst/>
          </a:prstGeom>
          <a:noFill/>
          <a:ln w="9525">
            <a:noFill/>
            <a:miter lim="800000"/>
          </a:ln>
        </p:spPr>
        <p:txBody>
          <a:bodyPr lIns="87273" tIns="43636" rIns="87273" bIns="43636">
            <a:spAutoFit/>
          </a:bodyPr>
          <a:lstStyle/>
          <a:p>
            <a:r>
              <a:rPr kumimoji="1" lang="en-US" altLang="zh-CN" sz="2400" dirty="0">
                <a:solidFill>
                  <a:schemeClr val="tx1"/>
                </a:solidFill>
                <a:latin typeface="Times New Roman" panose="02020603050405020304" pitchFamily="18" charset="0"/>
              </a:rPr>
              <a:t>3.   </a:t>
            </a:r>
            <a:r>
              <a:rPr lang="zh-CN" altLang="zh-CN" sz="2400" dirty="0">
                <a:solidFill>
                  <a:schemeClr val="tx1"/>
                </a:solidFill>
              </a:rPr>
              <a:t>某个系统采用如下资源分配策略：若一个进程提出资源请求得不到满足，而此时没有因为等待资源而被阻塞的进程，则自己就被阻塞。若此时已有等待资源而被阻塞的进程，则检查所有因为等待资源而被阻塞的进程，如果它们有申请进程所需要的资源，则将这些资源剥夺并分配给申请进程。这种策略会导致</a:t>
            </a:r>
            <a:r>
              <a:rPr lang="en-US" altLang="zh-CN" sz="2400" dirty="0">
                <a:solidFill>
                  <a:schemeClr val="tx1"/>
                </a:solidFill>
              </a:rPr>
              <a:t>(   ),</a:t>
            </a:r>
            <a:r>
              <a:rPr lang="zh-CN" altLang="zh-CN" sz="2400" dirty="0">
                <a:solidFill>
                  <a:schemeClr val="tx1"/>
                </a:solidFill>
              </a:rPr>
              <a:t>为什么？</a:t>
            </a:r>
            <a:endParaRPr lang="zh-CN" altLang="zh-CN" sz="2400" dirty="0">
              <a:solidFill>
                <a:schemeClr val="tx1"/>
              </a:solidFill>
            </a:endParaRPr>
          </a:p>
          <a:p>
            <a:r>
              <a:rPr lang="en-US" altLang="zh-CN" sz="2400" dirty="0">
                <a:solidFill>
                  <a:schemeClr val="tx1"/>
                </a:solidFill>
              </a:rPr>
              <a:t>    A</a:t>
            </a:r>
            <a:r>
              <a:rPr lang="zh-CN" altLang="zh-CN" sz="2400" dirty="0">
                <a:solidFill>
                  <a:schemeClr val="tx1"/>
                </a:solidFill>
              </a:rPr>
              <a:t>．死锁</a:t>
            </a:r>
            <a:r>
              <a:rPr lang="en-US" altLang="zh-CN" sz="2400" dirty="0">
                <a:solidFill>
                  <a:schemeClr val="tx1"/>
                </a:solidFill>
              </a:rPr>
              <a:t>      B. </a:t>
            </a:r>
            <a:r>
              <a:rPr lang="zh-CN" altLang="zh-CN" sz="2400" dirty="0">
                <a:solidFill>
                  <a:schemeClr val="tx1"/>
                </a:solidFill>
              </a:rPr>
              <a:t>抖动</a:t>
            </a:r>
            <a:r>
              <a:rPr lang="en-US" altLang="zh-CN" sz="2400" dirty="0">
                <a:solidFill>
                  <a:schemeClr val="tx1"/>
                </a:solidFill>
              </a:rPr>
              <a:t>     C. </a:t>
            </a:r>
            <a:r>
              <a:rPr lang="zh-CN" altLang="zh-CN" sz="2400" dirty="0">
                <a:solidFill>
                  <a:schemeClr val="tx1"/>
                </a:solidFill>
              </a:rPr>
              <a:t>回退</a:t>
            </a:r>
            <a:r>
              <a:rPr lang="en-US" altLang="zh-CN" sz="2400" dirty="0">
                <a:solidFill>
                  <a:schemeClr val="tx1"/>
                </a:solidFill>
              </a:rPr>
              <a:t>     D. </a:t>
            </a:r>
            <a:r>
              <a:rPr lang="zh-CN" altLang="zh-CN" sz="2400" dirty="0">
                <a:solidFill>
                  <a:schemeClr val="tx1"/>
                </a:solidFill>
              </a:rPr>
              <a:t>饥饿</a:t>
            </a:r>
            <a:endParaRPr lang="zh-CN" altLang="zh-CN" sz="2400" dirty="0">
              <a:solidFill>
                <a:schemeClr val="tx1"/>
              </a:solidFill>
            </a:endParaRPr>
          </a:p>
          <a:p>
            <a:pPr algn="just" eaLnBrk="1" hangingPunct="1">
              <a:spcBef>
                <a:spcPct val="50000"/>
              </a:spcBef>
              <a:buClrTx/>
            </a:pPr>
            <a:r>
              <a:rPr lang="zh-CN" altLang="zh-CN" sz="2400" dirty="0" smtClean="0">
                <a:solidFill>
                  <a:srgbClr val="FF0000"/>
                </a:solidFill>
              </a:rPr>
              <a:t>选</a:t>
            </a:r>
            <a:r>
              <a:rPr lang="en-US" altLang="zh-CN" sz="2400" dirty="0">
                <a:solidFill>
                  <a:srgbClr val="FF0000"/>
                </a:solidFill>
              </a:rPr>
              <a:t>D</a:t>
            </a:r>
            <a:r>
              <a:rPr lang="zh-CN" altLang="zh-CN" sz="2400" dirty="0">
                <a:solidFill>
                  <a:srgbClr val="FF0000"/>
                </a:solidFill>
              </a:rPr>
              <a:t>，</a:t>
            </a:r>
            <a:r>
              <a:rPr lang="zh-CN" altLang="zh-CN" sz="2400" b="0" dirty="0">
                <a:solidFill>
                  <a:schemeClr val="tx1"/>
                </a:solidFill>
              </a:rPr>
              <a:t>原因：本策略不会导致死锁，因为破坏了不剥夺条件。但会导致某些进程长时间等待所需资源，因为被阻塞进程所持有的资源可以被剥夺，所以被阻塞进程的资源数量在等待期间会变少，若系统不断有其他进程申请资源，某些被阻塞的进程会一直被剥夺资源，同时系统无法保证在有限时间内将这些阻塞进程唤醒。</a:t>
            </a:r>
            <a:endParaRPr kumimoji="1" lang="zh-CN" altLang="en-US" sz="2400" dirty="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0165">
                                            <p:txEl>
                                              <p:pRg st="2" end="2"/>
                                            </p:txEl>
                                          </p:spTgt>
                                        </p:tgtEl>
                                        <p:attrNameLst>
                                          <p:attrName>style.visibility</p:attrName>
                                        </p:attrNameLst>
                                      </p:cBhvr>
                                      <p:to>
                                        <p:strVal val="visible"/>
                                      </p:to>
                                    </p:set>
                                    <p:animEffect transition="in" filter="box(in)">
                                      <p:cBhvr>
                                        <p:cTn id="7" dur="500"/>
                                        <p:tgtEl>
                                          <p:spTgt spid="2201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2699544" y="260351"/>
            <a:ext cx="3168600" cy="584775"/>
          </a:xfrm>
          <a:prstGeom prst="rect">
            <a:avLst/>
          </a:prstGeom>
          <a:noFill/>
          <a:ln w="9525">
            <a:noFill/>
            <a:miter lim="800000"/>
          </a:ln>
        </p:spPr>
        <p:txBody>
          <a:bodyPr wrap="square">
            <a:spAutoFit/>
          </a:bodyPr>
          <a:lstStyle/>
          <a:p>
            <a:pPr eaLnBrk="1" hangingPunct="1">
              <a:spcBef>
                <a:spcPct val="0"/>
              </a:spcBef>
              <a:buClrTx/>
            </a:pPr>
            <a:r>
              <a:rPr kumimoji="1" lang="zh-CN" altLang="en-US" sz="3200" dirty="0">
                <a:solidFill>
                  <a:srgbClr val="C00000"/>
                </a:solidFill>
                <a:latin typeface="Times New Roman" panose="02020603050405020304" pitchFamily="18" charset="0"/>
              </a:rPr>
              <a:t>课堂讨论： </a:t>
            </a:r>
            <a:endParaRPr kumimoji="1" lang="zh-CN" altLang="en-US" sz="3200" dirty="0">
              <a:solidFill>
                <a:srgbClr val="C00000"/>
              </a:solidFill>
              <a:latin typeface="Times New Roman" panose="02020603050405020304" pitchFamily="18" charset="0"/>
            </a:endParaRPr>
          </a:p>
        </p:txBody>
      </p:sp>
      <p:sp>
        <p:nvSpPr>
          <p:cNvPr id="65539" name="Text Box 5"/>
          <p:cNvSpPr txBox="1">
            <a:spLocks noChangeArrowheads="1"/>
          </p:cNvSpPr>
          <p:nvPr/>
        </p:nvSpPr>
        <p:spPr bwMode="auto">
          <a:xfrm>
            <a:off x="179388" y="923925"/>
            <a:ext cx="8820150" cy="4593973"/>
          </a:xfrm>
          <a:prstGeom prst="rect">
            <a:avLst/>
          </a:prstGeom>
          <a:noFill/>
          <a:ln w="9525">
            <a:noFill/>
            <a:miter lim="800000"/>
          </a:ln>
        </p:spPr>
        <p:txBody>
          <a:bodyPr lIns="87273" tIns="43636" rIns="87273" bIns="43636">
            <a:spAutoFit/>
          </a:bodyPr>
          <a:lstStyle/>
          <a:p>
            <a:r>
              <a:rPr lang="zh-CN" altLang="zh-CN" sz="2400">
                <a:solidFill>
                  <a:schemeClr val="tx1"/>
                </a:solidFill>
              </a:rPr>
              <a:t>假定某计算机系统中有</a:t>
            </a:r>
            <a:r>
              <a:rPr lang="en-US" altLang="zh-CN" sz="2400">
                <a:solidFill>
                  <a:schemeClr val="tx1"/>
                </a:solidFill>
              </a:rPr>
              <a:t>R1</a:t>
            </a:r>
            <a:r>
              <a:rPr lang="zh-CN" altLang="zh-CN" sz="2400">
                <a:solidFill>
                  <a:schemeClr val="tx1"/>
                </a:solidFill>
              </a:rPr>
              <a:t>设备</a:t>
            </a:r>
            <a:r>
              <a:rPr lang="en-US" altLang="zh-CN" sz="2400">
                <a:solidFill>
                  <a:schemeClr val="tx1"/>
                </a:solidFill>
              </a:rPr>
              <a:t>3</a:t>
            </a:r>
            <a:r>
              <a:rPr lang="zh-CN" altLang="zh-CN" sz="2400">
                <a:solidFill>
                  <a:schemeClr val="tx1"/>
                </a:solidFill>
              </a:rPr>
              <a:t>台，</a:t>
            </a:r>
            <a:r>
              <a:rPr lang="en-US" altLang="zh-CN" sz="2400">
                <a:solidFill>
                  <a:schemeClr val="tx1"/>
                </a:solidFill>
              </a:rPr>
              <a:t>R2</a:t>
            </a:r>
            <a:r>
              <a:rPr lang="zh-CN" altLang="zh-CN" sz="2400">
                <a:solidFill>
                  <a:schemeClr val="tx1"/>
                </a:solidFill>
              </a:rPr>
              <a:t>设备</a:t>
            </a:r>
            <a:r>
              <a:rPr lang="en-US" altLang="zh-CN" sz="2400">
                <a:solidFill>
                  <a:schemeClr val="tx1"/>
                </a:solidFill>
              </a:rPr>
              <a:t>4</a:t>
            </a:r>
            <a:r>
              <a:rPr lang="zh-CN" altLang="zh-CN" sz="2400">
                <a:solidFill>
                  <a:schemeClr val="tx1"/>
                </a:solidFill>
              </a:rPr>
              <a:t>台，它们被</a:t>
            </a:r>
            <a:r>
              <a:rPr lang="en-US" altLang="zh-CN" sz="2400">
                <a:solidFill>
                  <a:schemeClr val="tx1"/>
                </a:solidFill>
              </a:rPr>
              <a:t>P1</a:t>
            </a:r>
            <a:r>
              <a:rPr lang="zh-CN" altLang="zh-CN" sz="2400">
                <a:solidFill>
                  <a:schemeClr val="tx1"/>
                </a:solidFill>
              </a:rPr>
              <a:t>，</a:t>
            </a:r>
            <a:r>
              <a:rPr lang="en-US" altLang="zh-CN" sz="2400">
                <a:solidFill>
                  <a:schemeClr val="tx1"/>
                </a:solidFill>
              </a:rPr>
              <a:t>P2</a:t>
            </a:r>
            <a:r>
              <a:rPr lang="zh-CN" altLang="zh-CN" sz="2400">
                <a:solidFill>
                  <a:schemeClr val="tx1"/>
                </a:solidFill>
              </a:rPr>
              <a:t>，</a:t>
            </a:r>
            <a:r>
              <a:rPr lang="en-US" altLang="zh-CN" sz="2400">
                <a:solidFill>
                  <a:schemeClr val="tx1"/>
                </a:solidFill>
              </a:rPr>
              <a:t>P3</a:t>
            </a:r>
            <a:r>
              <a:rPr lang="zh-CN" altLang="zh-CN" sz="2400">
                <a:solidFill>
                  <a:schemeClr val="tx1"/>
                </a:solidFill>
              </a:rPr>
              <a:t>和</a:t>
            </a:r>
            <a:r>
              <a:rPr lang="en-US" altLang="zh-CN" sz="2400">
                <a:solidFill>
                  <a:schemeClr val="tx1"/>
                </a:solidFill>
              </a:rPr>
              <a:t>P4</a:t>
            </a:r>
            <a:r>
              <a:rPr lang="zh-CN" altLang="zh-CN" sz="2400">
                <a:solidFill>
                  <a:schemeClr val="tx1"/>
                </a:solidFill>
              </a:rPr>
              <a:t>这</a:t>
            </a:r>
            <a:r>
              <a:rPr lang="en-US" altLang="zh-CN" sz="2400">
                <a:solidFill>
                  <a:schemeClr val="tx1"/>
                </a:solidFill>
              </a:rPr>
              <a:t>4</a:t>
            </a:r>
            <a:r>
              <a:rPr lang="zh-CN" altLang="zh-CN" sz="2400">
                <a:solidFill>
                  <a:schemeClr val="tx1"/>
                </a:solidFill>
              </a:rPr>
              <a:t>个进程共享，且已知这</a:t>
            </a:r>
            <a:r>
              <a:rPr lang="en-US" altLang="zh-CN" sz="2400">
                <a:solidFill>
                  <a:schemeClr val="tx1"/>
                </a:solidFill>
              </a:rPr>
              <a:t>4</a:t>
            </a:r>
            <a:r>
              <a:rPr lang="zh-CN" altLang="zh-CN" sz="2400">
                <a:solidFill>
                  <a:schemeClr val="tx1"/>
                </a:solidFill>
              </a:rPr>
              <a:t>个进程均以下面所示的顺序使用设备：</a:t>
            </a:r>
            <a:endParaRPr lang="zh-CN" altLang="zh-CN" sz="2400">
              <a:solidFill>
                <a:schemeClr val="tx1"/>
              </a:solidFill>
            </a:endParaRPr>
          </a:p>
          <a:p>
            <a:r>
              <a:rPr lang="zh-CN" altLang="zh-CN" sz="2400">
                <a:solidFill>
                  <a:schemeClr val="tx1"/>
                </a:solidFill>
              </a:rPr>
              <a:t>→申请</a:t>
            </a:r>
            <a:r>
              <a:rPr lang="en-US" altLang="zh-CN" sz="2400">
                <a:solidFill>
                  <a:schemeClr val="tx1"/>
                </a:solidFill>
              </a:rPr>
              <a:t>R1</a:t>
            </a:r>
            <a:r>
              <a:rPr lang="zh-CN" altLang="zh-CN" sz="2400">
                <a:solidFill>
                  <a:schemeClr val="tx1"/>
                </a:solidFill>
              </a:rPr>
              <a:t>→申请</a:t>
            </a:r>
            <a:r>
              <a:rPr lang="en-US" altLang="zh-CN" sz="2400">
                <a:solidFill>
                  <a:schemeClr val="tx1"/>
                </a:solidFill>
              </a:rPr>
              <a:t>R2</a:t>
            </a:r>
            <a:r>
              <a:rPr lang="zh-CN" altLang="zh-CN" sz="2400">
                <a:solidFill>
                  <a:schemeClr val="tx1"/>
                </a:solidFill>
              </a:rPr>
              <a:t>→申请</a:t>
            </a:r>
            <a:r>
              <a:rPr lang="en-US" altLang="zh-CN" sz="2400">
                <a:solidFill>
                  <a:schemeClr val="tx1"/>
                </a:solidFill>
              </a:rPr>
              <a:t>R1</a:t>
            </a:r>
            <a:r>
              <a:rPr lang="zh-CN" altLang="zh-CN" sz="2400">
                <a:solidFill>
                  <a:schemeClr val="tx1"/>
                </a:solidFill>
              </a:rPr>
              <a:t>→释放</a:t>
            </a:r>
            <a:r>
              <a:rPr lang="en-US" altLang="zh-CN" sz="2400">
                <a:solidFill>
                  <a:schemeClr val="tx1"/>
                </a:solidFill>
              </a:rPr>
              <a:t>R1</a:t>
            </a:r>
            <a:r>
              <a:rPr lang="zh-CN" altLang="zh-CN" sz="2400">
                <a:solidFill>
                  <a:schemeClr val="tx1"/>
                </a:solidFill>
              </a:rPr>
              <a:t>→释放</a:t>
            </a:r>
            <a:r>
              <a:rPr lang="en-US" altLang="zh-CN" sz="2400">
                <a:solidFill>
                  <a:schemeClr val="tx1"/>
                </a:solidFill>
              </a:rPr>
              <a:t>R2</a:t>
            </a:r>
            <a:r>
              <a:rPr lang="zh-CN" altLang="zh-CN" sz="2400">
                <a:solidFill>
                  <a:schemeClr val="tx1"/>
                </a:solidFill>
              </a:rPr>
              <a:t>→释放</a:t>
            </a:r>
            <a:r>
              <a:rPr lang="en-US" altLang="zh-CN" sz="2400">
                <a:solidFill>
                  <a:schemeClr val="tx1"/>
                </a:solidFill>
              </a:rPr>
              <a:t>R1</a:t>
            </a:r>
            <a:r>
              <a:rPr lang="zh-CN" altLang="zh-CN" sz="2400">
                <a:solidFill>
                  <a:schemeClr val="tx1"/>
                </a:solidFill>
              </a:rPr>
              <a:t>→</a:t>
            </a:r>
            <a:endParaRPr lang="zh-CN" altLang="zh-CN" sz="2400">
              <a:solidFill>
                <a:schemeClr val="tx1"/>
              </a:solidFill>
            </a:endParaRPr>
          </a:p>
          <a:p>
            <a:r>
              <a:rPr lang="zh-CN" altLang="en-US" sz="2400">
                <a:solidFill>
                  <a:schemeClr val="tx1"/>
                </a:solidFill>
              </a:rPr>
              <a:t>（</a:t>
            </a:r>
            <a:r>
              <a:rPr lang="en-US" altLang="zh-CN" sz="2400">
                <a:solidFill>
                  <a:schemeClr val="tx1"/>
                </a:solidFill>
              </a:rPr>
              <a:t>1</a:t>
            </a:r>
            <a:r>
              <a:rPr lang="zh-CN" altLang="en-US" sz="2400">
                <a:solidFill>
                  <a:schemeClr val="tx1"/>
                </a:solidFill>
              </a:rPr>
              <a:t>）</a:t>
            </a:r>
            <a:r>
              <a:rPr lang="zh-CN" altLang="zh-CN" sz="2400">
                <a:solidFill>
                  <a:schemeClr val="tx1"/>
                </a:solidFill>
              </a:rPr>
              <a:t>系统运行过程中是否有产生死锁的可能性？为什么？</a:t>
            </a:r>
            <a:endParaRPr lang="zh-CN" altLang="zh-CN" sz="2400">
              <a:solidFill>
                <a:schemeClr val="tx1"/>
              </a:solidFill>
            </a:endParaRPr>
          </a:p>
          <a:p>
            <a:r>
              <a:rPr lang="zh-CN" altLang="en-US" sz="2400">
                <a:solidFill>
                  <a:schemeClr val="tx1"/>
                </a:solidFill>
              </a:rPr>
              <a:t>（</a:t>
            </a:r>
            <a:r>
              <a:rPr lang="en-US" altLang="zh-CN" sz="2400">
                <a:solidFill>
                  <a:schemeClr val="tx1"/>
                </a:solidFill>
              </a:rPr>
              <a:t>2</a:t>
            </a:r>
            <a:r>
              <a:rPr lang="zh-CN" altLang="en-US" sz="2400">
                <a:solidFill>
                  <a:schemeClr val="tx1"/>
                </a:solidFill>
              </a:rPr>
              <a:t>）</a:t>
            </a:r>
            <a:r>
              <a:rPr lang="zh-CN" altLang="zh-CN" sz="2400">
                <a:solidFill>
                  <a:schemeClr val="tx1"/>
                </a:solidFill>
              </a:rPr>
              <a:t>如果有可能产生死锁，请列举一种情况，并画出表示该死锁状态的进程资源分配图。</a:t>
            </a:r>
            <a:endParaRPr lang="en-US" altLang="zh-CN" sz="2400">
              <a:solidFill>
                <a:schemeClr val="tx1"/>
              </a:solidFill>
            </a:endParaRPr>
          </a:p>
          <a:p>
            <a:endParaRPr lang="en-US" altLang="zh-CN" sz="2400">
              <a:solidFill>
                <a:schemeClr val="tx1"/>
              </a:solidFill>
            </a:endParaRPr>
          </a:p>
          <a:p>
            <a:r>
              <a:rPr lang="zh-CN" altLang="zh-CN" sz="2400">
                <a:solidFill>
                  <a:srgbClr val="FF0000"/>
                </a:solidFill>
              </a:rPr>
              <a:t>参考答案：</a:t>
            </a:r>
            <a:endParaRPr lang="zh-CN" altLang="zh-CN" sz="2400">
              <a:solidFill>
                <a:srgbClr val="FF0000"/>
              </a:solidFill>
            </a:endParaRPr>
          </a:p>
          <a:p>
            <a:r>
              <a:rPr lang="zh-CN" altLang="zh-CN" sz="2400">
                <a:solidFill>
                  <a:schemeClr val="tx1"/>
                </a:solidFill>
              </a:rPr>
              <a:t>可能死锁：当</a:t>
            </a:r>
            <a:r>
              <a:rPr lang="en-US" altLang="zh-CN" sz="2400">
                <a:solidFill>
                  <a:schemeClr val="tx1"/>
                </a:solidFill>
              </a:rPr>
              <a:t>P1</a:t>
            </a:r>
            <a:r>
              <a:rPr lang="zh-CN" altLang="zh-CN" sz="2400">
                <a:solidFill>
                  <a:schemeClr val="tx1"/>
                </a:solidFill>
              </a:rPr>
              <a:t>，</a:t>
            </a:r>
            <a:r>
              <a:rPr lang="en-US" altLang="zh-CN" sz="2400">
                <a:solidFill>
                  <a:schemeClr val="tx1"/>
                </a:solidFill>
              </a:rPr>
              <a:t>P2</a:t>
            </a:r>
            <a:r>
              <a:rPr lang="zh-CN" altLang="zh-CN" sz="2400">
                <a:solidFill>
                  <a:schemeClr val="tx1"/>
                </a:solidFill>
              </a:rPr>
              <a:t>，</a:t>
            </a:r>
            <a:r>
              <a:rPr lang="en-US" altLang="zh-CN" sz="2400">
                <a:solidFill>
                  <a:schemeClr val="tx1"/>
                </a:solidFill>
              </a:rPr>
              <a:t>P3</a:t>
            </a:r>
            <a:r>
              <a:rPr lang="zh-CN" altLang="zh-CN" sz="2400">
                <a:solidFill>
                  <a:schemeClr val="tx1"/>
                </a:solidFill>
              </a:rPr>
              <a:t>三个进程都申请到</a:t>
            </a:r>
            <a:r>
              <a:rPr lang="en-US" altLang="zh-CN" sz="2400">
                <a:solidFill>
                  <a:schemeClr val="tx1"/>
                </a:solidFill>
              </a:rPr>
              <a:t>R1</a:t>
            </a:r>
            <a:r>
              <a:rPr lang="zh-CN" altLang="zh-CN" sz="2400">
                <a:solidFill>
                  <a:schemeClr val="tx1"/>
                </a:solidFill>
              </a:rPr>
              <a:t>，</a:t>
            </a:r>
            <a:r>
              <a:rPr lang="en-US" altLang="zh-CN" sz="2400">
                <a:solidFill>
                  <a:schemeClr val="tx1"/>
                </a:solidFill>
              </a:rPr>
              <a:t>R2</a:t>
            </a:r>
            <a:r>
              <a:rPr lang="zh-CN" altLang="zh-CN" sz="2400">
                <a:solidFill>
                  <a:schemeClr val="tx1"/>
                </a:solidFill>
              </a:rPr>
              <a:t>后，再申请</a:t>
            </a:r>
            <a:r>
              <a:rPr lang="en-US" altLang="zh-CN" sz="2400">
                <a:solidFill>
                  <a:schemeClr val="tx1"/>
                </a:solidFill>
              </a:rPr>
              <a:t>R1</a:t>
            </a:r>
            <a:r>
              <a:rPr lang="zh-CN" altLang="zh-CN" sz="2400">
                <a:solidFill>
                  <a:schemeClr val="tx1"/>
                </a:solidFill>
              </a:rPr>
              <a:t>时将死锁。</a:t>
            </a:r>
            <a:endParaRPr lang="en-US" altLang="zh-CN" sz="240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5539">
                                            <p:txEl>
                                              <p:pRg st="5" end="5"/>
                                            </p:txEl>
                                          </p:spTgt>
                                        </p:tgtEl>
                                        <p:attrNameLst>
                                          <p:attrName>style.visibility</p:attrName>
                                        </p:attrNameLst>
                                      </p:cBhvr>
                                      <p:to>
                                        <p:strVal val="visible"/>
                                      </p:to>
                                    </p:set>
                                    <p:animEffect transition="in" filter="box(in)">
                                      <p:cBhvr>
                                        <p:cTn id="7" dur="500"/>
                                        <p:tgtEl>
                                          <p:spTgt spid="65539">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5539">
                                            <p:txEl>
                                              <p:pRg st="6" end="6"/>
                                            </p:txEl>
                                          </p:spTgt>
                                        </p:tgtEl>
                                        <p:attrNameLst>
                                          <p:attrName>style.visibility</p:attrName>
                                        </p:attrNameLst>
                                      </p:cBhvr>
                                      <p:to>
                                        <p:strVal val="visible"/>
                                      </p:to>
                                    </p:set>
                                    <p:animEffect transition="in" filter="box(in)">
                                      <p:cBhvr>
                                        <p:cTn id="10" dur="500"/>
                                        <p:tgtEl>
                                          <p:spTgt spid="655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1394" name="Picture 2"/>
          <p:cNvPicPr>
            <a:picLocks noChangeAspect="1" noChangeArrowheads="1"/>
          </p:cNvPicPr>
          <p:nvPr/>
        </p:nvPicPr>
        <p:blipFill>
          <a:blip r:embed="rId1" cstate="print"/>
          <a:srcRect/>
          <a:stretch>
            <a:fillRect/>
          </a:stretch>
        </p:blipFill>
        <p:spPr bwMode="auto">
          <a:xfrm>
            <a:off x="185738" y="2438400"/>
            <a:ext cx="8772525" cy="2430760"/>
          </a:xfrm>
          <a:prstGeom prst="rect">
            <a:avLst/>
          </a:prstGeom>
          <a:noFill/>
          <a:ln w="9525">
            <a:noFill/>
            <a:miter lim="800000"/>
            <a:headEnd/>
            <a:tailEnd/>
          </a:ln>
        </p:spPr>
      </p:pic>
      <p:cxnSp>
        <p:nvCxnSpPr>
          <p:cNvPr id="4" name="直接连接符 3"/>
          <p:cNvCxnSpPr/>
          <p:nvPr/>
        </p:nvCxnSpPr>
        <p:spPr bwMode="auto">
          <a:xfrm>
            <a:off x="251520" y="4437112"/>
            <a:ext cx="8568952"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 name="Text Box 2"/>
          <p:cNvSpPr txBox="1">
            <a:spLocks noChangeArrowheads="1"/>
          </p:cNvSpPr>
          <p:nvPr/>
        </p:nvSpPr>
        <p:spPr bwMode="auto">
          <a:xfrm>
            <a:off x="2556001" y="0"/>
            <a:ext cx="3600177" cy="707886"/>
          </a:xfrm>
          <a:prstGeom prst="rect">
            <a:avLst/>
          </a:prstGeom>
          <a:noFill/>
          <a:ln w="9525">
            <a:noFill/>
            <a:miter lim="800000"/>
          </a:ln>
          <a:effectLst/>
        </p:spPr>
        <p:txBody>
          <a:bodyPr wrap="square">
            <a:spAutoFit/>
          </a:bodyPr>
          <a:lstStyle/>
          <a:p>
            <a:pPr eaLnBrk="1" hangingPunct="1">
              <a:spcBef>
                <a:spcPct val="0"/>
              </a:spcBef>
              <a:defRPr/>
            </a:pPr>
            <a:r>
              <a:rPr kumimoji="1" lang="en-US" altLang="zh-CN" sz="4000" dirty="0" smtClean="0">
                <a:solidFill>
                  <a:srgbClr val="FF0000"/>
                </a:solidFill>
                <a:latin typeface="+mn-ea"/>
                <a:ea typeface="+mn-ea"/>
              </a:rPr>
              <a:t>3.8 </a:t>
            </a:r>
            <a:r>
              <a:rPr kumimoji="1" lang="zh-CN" altLang="en-US" sz="4000" dirty="0" smtClean="0">
                <a:solidFill>
                  <a:srgbClr val="FF0000"/>
                </a:solidFill>
                <a:latin typeface="+mn-ea"/>
                <a:ea typeface="+mn-ea"/>
              </a:rPr>
              <a:t>线程机制</a:t>
            </a:r>
            <a:endParaRPr kumimoji="1" lang="zh-CN" altLang="en-US" sz="4000" dirty="0">
              <a:solidFill>
                <a:srgbClr val="FF0000"/>
              </a:solidFill>
              <a:latin typeface="+mn-ea"/>
              <a:ea typeface="+mn-ea"/>
            </a:endParaRPr>
          </a:p>
        </p:txBody>
      </p:sp>
      <p:sp>
        <p:nvSpPr>
          <p:cNvPr id="7" name="Rectangle 2"/>
          <p:cNvSpPr>
            <a:spLocks noChangeArrowheads="1"/>
          </p:cNvSpPr>
          <p:nvPr/>
        </p:nvSpPr>
        <p:spPr bwMode="auto">
          <a:xfrm>
            <a:off x="395536" y="693069"/>
            <a:ext cx="4176464"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3.8.1 </a:t>
            </a:r>
            <a:r>
              <a:rPr lang="zh-CN" altLang="en-US" sz="3200" dirty="0" smtClean="0">
                <a:solidFill>
                  <a:srgbClr val="0000FF"/>
                </a:solidFill>
                <a:latin typeface="+mn-ea"/>
                <a:ea typeface="+mn-ea"/>
              </a:rPr>
              <a:t>线程基本概念</a:t>
            </a:r>
            <a:endParaRPr lang="zh-CN" altLang="en-US" sz="3200" dirty="0">
              <a:solidFill>
                <a:srgbClr val="0000FF"/>
              </a:solidFill>
              <a:latin typeface="+mn-ea"/>
              <a:ea typeface="+mn-ea"/>
            </a:endParaRPr>
          </a:p>
        </p:txBody>
      </p:sp>
      <p:sp>
        <p:nvSpPr>
          <p:cNvPr id="8" name="矩形 7"/>
          <p:cNvSpPr/>
          <p:nvPr/>
        </p:nvSpPr>
        <p:spPr>
          <a:xfrm>
            <a:off x="395536" y="1412776"/>
            <a:ext cx="3888432" cy="523220"/>
          </a:xfrm>
          <a:prstGeom prst="rect">
            <a:avLst/>
          </a:prstGeom>
        </p:spPr>
        <p:txBody>
          <a:bodyPr wrap="square">
            <a:spAutoFit/>
          </a:bodyPr>
          <a:lstStyle/>
          <a:p>
            <a:pPr marL="609600" indent="-609600" algn="just" defTabSz="873125" eaLnBrk="1" hangingPunct="1">
              <a:spcBef>
                <a:spcPct val="50000"/>
              </a:spcBef>
            </a:pPr>
            <a:r>
              <a:rPr kumimoji="1" lang="en-US" altLang="zh-CN" sz="2800" dirty="0" smtClean="0">
                <a:solidFill>
                  <a:srgbClr val="C00000"/>
                </a:solidFill>
                <a:latin typeface="Times New Roman" panose="02020603050405020304" pitchFamily="18" charset="0"/>
              </a:rPr>
              <a:t>1. </a:t>
            </a:r>
            <a:r>
              <a:rPr kumimoji="1" lang="zh-CN" altLang="en-US" sz="2800" dirty="0" smtClean="0">
                <a:solidFill>
                  <a:srgbClr val="C00000"/>
                </a:solidFill>
                <a:latin typeface="Times New Roman" panose="02020603050405020304" pitchFamily="18" charset="0"/>
              </a:rPr>
              <a:t>线程的引入</a:t>
            </a:r>
            <a:endParaRPr kumimoji="1" lang="zh-CN" altLang="en-US" sz="2800" dirty="0">
              <a:solidFill>
                <a:srgbClr val="C00000"/>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11394"/>
                                        </p:tgtEl>
                                        <p:attrNameLst>
                                          <p:attrName>style.visibility</p:attrName>
                                        </p:attrNameLst>
                                      </p:cBhvr>
                                      <p:to>
                                        <p:strVal val="visible"/>
                                      </p:to>
                                    </p:set>
                                    <p:animEffect transition="in" filter="box(in)">
                                      <p:cBhvr>
                                        <p:cTn id="7" dur="500"/>
                                        <p:tgtEl>
                                          <p:spTgt spid="1211394"/>
                                        </p:tgtEl>
                                      </p:cBhvr>
                                    </p:animEffect>
                                  </p:childTnLst>
                                </p:cTn>
                              </p:par>
                              <p:par>
                                <p:cTn id="8" presetID="4"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2556001" y="0"/>
            <a:ext cx="3600177" cy="707886"/>
          </a:xfrm>
          <a:prstGeom prst="rect">
            <a:avLst/>
          </a:prstGeom>
          <a:noFill/>
          <a:ln w="9525">
            <a:noFill/>
            <a:miter lim="800000"/>
          </a:ln>
          <a:effectLst/>
        </p:spPr>
        <p:txBody>
          <a:bodyPr wrap="square">
            <a:spAutoFit/>
          </a:bodyPr>
          <a:lstStyle/>
          <a:p>
            <a:pPr eaLnBrk="1" hangingPunct="1">
              <a:spcBef>
                <a:spcPct val="0"/>
              </a:spcBef>
              <a:defRPr/>
            </a:pPr>
            <a:r>
              <a:rPr kumimoji="1" lang="en-US" altLang="zh-CN" sz="4000" dirty="0" smtClean="0">
                <a:solidFill>
                  <a:srgbClr val="FF0000"/>
                </a:solidFill>
                <a:latin typeface="+mn-ea"/>
                <a:ea typeface="+mn-ea"/>
              </a:rPr>
              <a:t>3.8 </a:t>
            </a:r>
            <a:r>
              <a:rPr kumimoji="1" lang="zh-CN" altLang="en-US" sz="4000" dirty="0" smtClean="0">
                <a:solidFill>
                  <a:srgbClr val="FF0000"/>
                </a:solidFill>
                <a:latin typeface="+mn-ea"/>
                <a:ea typeface="+mn-ea"/>
              </a:rPr>
              <a:t>线程机制</a:t>
            </a:r>
            <a:endParaRPr kumimoji="1" lang="zh-CN" altLang="en-US" sz="4000" dirty="0">
              <a:solidFill>
                <a:srgbClr val="FF0000"/>
              </a:solidFill>
              <a:latin typeface="+mn-ea"/>
              <a:ea typeface="+mn-ea"/>
            </a:endParaRPr>
          </a:p>
        </p:txBody>
      </p:sp>
      <p:sp>
        <p:nvSpPr>
          <p:cNvPr id="222211" name="Text Box 3"/>
          <p:cNvSpPr txBox="1">
            <a:spLocks noChangeArrowheads="1"/>
          </p:cNvSpPr>
          <p:nvPr/>
        </p:nvSpPr>
        <p:spPr bwMode="auto">
          <a:xfrm>
            <a:off x="395486" y="1412776"/>
            <a:ext cx="8064946" cy="3532144"/>
          </a:xfrm>
          <a:prstGeom prst="rect">
            <a:avLst/>
          </a:prstGeom>
          <a:noFill/>
          <a:ln w="9525">
            <a:noFill/>
            <a:miter lim="800000"/>
          </a:ln>
        </p:spPr>
        <p:txBody>
          <a:bodyPr wrap="square" lIns="87273" tIns="43636" rIns="87273" bIns="43636">
            <a:spAutoFit/>
          </a:bodyPr>
          <a:lstStyle/>
          <a:p>
            <a:pPr marL="609600" indent="-609600" algn="just" defTabSz="873125" eaLnBrk="1" hangingPunct="1">
              <a:spcBef>
                <a:spcPct val="50000"/>
              </a:spcBef>
            </a:pPr>
            <a:r>
              <a:rPr kumimoji="1" lang="en-US" altLang="zh-CN" sz="2800" dirty="0" smtClean="0">
                <a:solidFill>
                  <a:srgbClr val="C00000"/>
                </a:solidFill>
                <a:latin typeface="Times New Roman" panose="02020603050405020304" pitchFamily="18" charset="0"/>
              </a:rPr>
              <a:t>1. </a:t>
            </a:r>
            <a:r>
              <a:rPr kumimoji="1" lang="zh-CN" altLang="en-US" sz="2800" dirty="0" smtClean="0">
                <a:solidFill>
                  <a:srgbClr val="C00000"/>
                </a:solidFill>
                <a:latin typeface="Times New Roman" panose="02020603050405020304" pitchFamily="18" charset="0"/>
              </a:rPr>
              <a:t>线程</a:t>
            </a:r>
            <a:r>
              <a:rPr kumimoji="1" lang="zh-CN" altLang="en-US" sz="2800" dirty="0">
                <a:solidFill>
                  <a:srgbClr val="C00000"/>
                </a:solidFill>
                <a:latin typeface="Times New Roman" panose="02020603050405020304" pitchFamily="18" charset="0"/>
              </a:rPr>
              <a:t>的引入</a:t>
            </a:r>
            <a:endParaRPr kumimoji="1" lang="zh-CN" altLang="en-US" sz="2800" dirty="0">
              <a:solidFill>
                <a:srgbClr val="C00000"/>
              </a:solidFill>
              <a:latin typeface="Times New Roman" panose="02020603050405020304" pitchFamily="18" charset="0"/>
            </a:endParaRPr>
          </a:p>
          <a:p>
            <a:pPr marL="360045" algn="just" defTabSz="873125" eaLnBrk="1" hangingPunct="1">
              <a:spcBef>
                <a:spcPct val="50000"/>
              </a:spcBef>
              <a:buFont typeface="Wingdings" panose="05000000000000000000" pitchFamily="2" charset="2"/>
              <a:buChar char="n"/>
            </a:pPr>
            <a:r>
              <a:rPr kumimoji="1" lang="zh-CN" altLang="en-US" sz="2400" dirty="0">
                <a:solidFill>
                  <a:srgbClr val="7030A0"/>
                </a:solidFill>
                <a:latin typeface="Times New Roman" panose="02020603050405020304" pitchFamily="18" charset="0"/>
              </a:rPr>
              <a:t> </a:t>
            </a:r>
            <a:r>
              <a:rPr lang="zh-CN" altLang="zh-CN" sz="2400" dirty="0" smtClean="0">
                <a:solidFill>
                  <a:srgbClr val="7030A0"/>
                </a:solidFill>
              </a:rPr>
              <a:t>“基于同数据区的同时多请求”问题</a:t>
            </a:r>
            <a:r>
              <a:rPr lang="zh-CN" altLang="en-US" sz="2400" dirty="0" smtClean="0">
                <a:solidFill>
                  <a:srgbClr val="7030A0"/>
                </a:solidFill>
              </a:rPr>
              <a:t>的解决思路：</a:t>
            </a:r>
            <a:endParaRPr kumimoji="1" lang="en-US" altLang="zh-CN" sz="2400" dirty="0" smtClean="0">
              <a:solidFill>
                <a:srgbClr val="7030A0"/>
              </a:solidFill>
              <a:latin typeface="Times New Roman" panose="02020603050405020304" pitchFamily="18" charset="0"/>
            </a:endParaRPr>
          </a:p>
          <a:p>
            <a:pPr marL="609600" algn="just" defTabSz="873125" eaLnBrk="1" hangingPunct="1">
              <a:lnSpc>
                <a:spcPct val="120000"/>
              </a:lnSpc>
              <a:spcBef>
                <a:spcPct val="50000"/>
              </a:spcBef>
            </a:pPr>
            <a:r>
              <a:rPr kumimoji="1" lang="zh-CN" altLang="en-US" sz="2200" dirty="0" smtClean="0">
                <a:latin typeface="Times New Roman" panose="02020603050405020304" pitchFamily="18" charset="0"/>
              </a:rPr>
              <a:t>例</a:t>
            </a:r>
            <a:r>
              <a:rPr kumimoji="1" lang="zh-CN" altLang="en-US" sz="2200" dirty="0">
                <a:latin typeface="Times New Roman" panose="02020603050405020304" pitchFamily="18" charset="0"/>
              </a:rPr>
              <a:t>：数据库服务器需要同时处理来自多个客户端的数据查询请求，这些请求都是针对同一数据库的数据的。</a:t>
            </a:r>
            <a:endParaRPr kumimoji="1" lang="zh-CN" altLang="en-US" sz="2200" dirty="0">
              <a:latin typeface="Times New Roman" panose="02020603050405020304" pitchFamily="18" charset="0"/>
            </a:endParaRPr>
          </a:p>
          <a:p>
            <a:pPr marL="609600" indent="-609600" algn="just" defTabSz="873125" eaLnBrk="1" hangingPunct="1">
              <a:spcBef>
                <a:spcPct val="50000"/>
              </a:spcBef>
            </a:pPr>
            <a:r>
              <a:rPr kumimoji="1" lang="zh-CN" altLang="en-US" sz="2400" b="0" dirty="0">
                <a:solidFill>
                  <a:srgbClr val="008AF2"/>
                </a:solidFill>
                <a:latin typeface="Times New Roman" panose="02020603050405020304" pitchFamily="18" charset="0"/>
              </a:rPr>
              <a:t>        </a:t>
            </a:r>
            <a:r>
              <a:rPr kumimoji="1" lang="zh-CN" altLang="en-US" sz="2400" dirty="0" smtClean="0">
                <a:solidFill>
                  <a:srgbClr val="008AF2"/>
                </a:solidFill>
                <a:latin typeface="Times New Roman" panose="02020603050405020304" pitchFamily="18" charset="0"/>
              </a:rPr>
              <a:t>解决思路</a:t>
            </a:r>
            <a:r>
              <a:rPr kumimoji="1" lang="zh-CN" altLang="en-US" sz="2400" dirty="0" smtClean="0">
                <a:solidFill>
                  <a:srgbClr val="008AF2"/>
                </a:solidFill>
                <a:latin typeface="Times New Roman" panose="02020603050405020304" pitchFamily="18" charset="0"/>
                <a:sym typeface="Wingdings" panose="05000000000000000000" pitchFamily="2" charset="2"/>
              </a:rPr>
              <a:t>：</a:t>
            </a:r>
            <a:endParaRPr kumimoji="1" lang="zh-CN" altLang="en-US" sz="2400" dirty="0">
              <a:solidFill>
                <a:srgbClr val="008AF2"/>
              </a:solidFill>
              <a:latin typeface="Times New Roman" panose="02020603050405020304" pitchFamily="18" charset="0"/>
              <a:sym typeface="Wingdings" panose="05000000000000000000" pitchFamily="2" charset="2"/>
            </a:endParaRPr>
          </a:p>
          <a:p>
            <a:pPr marL="609600" indent="-609600" algn="just" defTabSz="873125" eaLnBrk="1" hangingPunct="1">
              <a:spcBef>
                <a:spcPct val="50000"/>
              </a:spcBef>
            </a:pPr>
            <a:r>
              <a:rPr kumimoji="1" lang="zh-CN" altLang="en-US" dirty="0">
                <a:latin typeface="Times New Roman" panose="02020603050405020304" pitchFamily="18" charset="0"/>
                <a:sym typeface="Wingdings" panose="05000000000000000000" pitchFamily="2" charset="2"/>
              </a:rPr>
              <a:t>        （</a:t>
            </a:r>
            <a:r>
              <a:rPr kumimoji="1" lang="en-US" altLang="zh-CN" dirty="0">
                <a:latin typeface="Times New Roman" panose="02020603050405020304" pitchFamily="18" charset="0"/>
                <a:sym typeface="Wingdings" panose="05000000000000000000" pitchFamily="2" charset="2"/>
              </a:rPr>
              <a:t>1</a:t>
            </a:r>
            <a:r>
              <a:rPr kumimoji="1" lang="zh-CN" altLang="en-US" dirty="0">
                <a:latin typeface="Times New Roman" panose="02020603050405020304" pitchFamily="18" charset="0"/>
                <a:sym typeface="Wingdings" panose="05000000000000000000" pitchFamily="2" charset="2"/>
              </a:rPr>
              <a:t>）设置一个进程顺序处理所有请求；</a:t>
            </a:r>
            <a:endParaRPr kumimoji="1" lang="zh-CN" altLang="en-US" dirty="0">
              <a:latin typeface="Times New Roman" panose="02020603050405020304" pitchFamily="18" charset="0"/>
              <a:sym typeface="Wingdings" panose="05000000000000000000" pitchFamily="2" charset="2"/>
            </a:endParaRPr>
          </a:p>
          <a:p>
            <a:pPr marL="609600" indent="-609600" algn="just" defTabSz="873125" eaLnBrk="1" hangingPunct="1">
              <a:spcBef>
                <a:spcPct val="50000"/>
              </a:spcBef>
            </a:pPr>
            <a:r>
              <a:rPr kumimoji="1" lang="zh-CN" altLang="en-US" dirty="0">
                <a:latin typeface="Times New Roman" panose="02020603050405020304" pitchFamily="18" charset="0"/>
                <a:sym typeface="Wingdings" panose="05000000000000000000" pitchFamily="2" charset="2"/>
              </a:rPr>
              <a:t>        （</a:t>
            </a:r>
            <a:r>
              <a:rPr kumimoji="1" lang="en-US" altLang="zh-CN" dirty="0">
                <a:latin typeface="Times New Roman" panose="02020603050405020304" pitchFamily="18" charset="0"/>
                <a:sym typeface="Wingdings" panose="05000000000000000000" pitchFamily="2" charset="2"/>
              </a:rPr>
              <a:t>2</a:t>
            </a:r>
            <a:r>
              <a:rPr kumimoji="1" lang="zh-CN" altLang="en-US" dirty="0">
                <a:latin typeface="Times New Roman" panose="02020603050405020304" pitchFamily="18" charset="0"/>
                <a:sym typeface="Wingdings" panose="05000000000000000000" pitchFamily="2" charset="2"/>
              </a:rPr>
              <a:t>）设置多个进程分别处理多个请求</a:t>
            </a:r>
            <a:r>
              <a:rPr kumimoji="1" lang="zh-CN" altLang="en-US" dirty="0" smtClean="0">
                <a:latin typeface="Times New Roman" panose="02020603050405020304" pitchFamily="18" charset="0"/>
                <a:sym typeface="Wingdings" panose="05000000000000000000" pitchFamily="2" charset="2"/>
              </a:rPr>
              <a:t>；</a:t>
            </a:r>
            <a:endParaRPr kumimoji="1" lang="zh-CN" altLang="en-US" dirty="0">
              <a:latin typeface="Times New Roman" panose="02020603050405020304" pitchFamily="18" charset="0"/>
              <a:sym typeface="Wingdings" panose="05000000000000000000" pitchFamily="2" charset="2"/>
            </a:endParaRPr>
          </a:p>
        </p:txBody>
      </p:sp>
      <p:sp>
        <p:nvSpPr>
          <p:cNvPr id="222251" name="Rectangle 43"/>
          <p:cNvSpPr>
            <a:spLocks noChangeArrowheads="1"/>
          </p:cNvSpPr>
          <p:nvPr/>
        </p:nvSpPr>
        <p:spPr bwMode="auto">
          <a:xfrm>
            <a:off x="4931792" y="620688"/>
            <a:ext cx="4176712" cy="2015555"/>
          </a:xfrm>
          <a:prstGeom prst="rect">
            <a:avLst/>
          </a:prstGeom>
          <a:noFill/>
          <a:ln w="28575" algn="ctr">
            <a:noFill/>
            <a:miter lim="800000"/>
          </a:ln>
        </p:spPr>
        <p:txBody>
          <a:bodyPr wrap="none" anchor="ctr"/>
          <a:lstStyle/>
          <a:p>
            <a:endParaRPr lang="zh-CN" altLang="en-US"/>
          </a:p>
        </p:txBody>
      </p:sp>
      <p:sp>
        <p:nvSpPr>
          <p:cNvPr id="7" name="Rectangle 2"/>
          <p:cNvSpPr>
            <a:spLocks noChangeArrowheads="1"/>
          </p:cNvSpPr>
          <p:nvPr/>
        </p:nvSpPr>
        <p:spPr bwMode="auto">
          <a:xfrm>
            <a:off x="395536" y="693069"/>
            <a:ext cx="4176464"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3.8.1 </a:t>
            </a:r>
            <a:r>
              <a:rPr lang="zh-CN" altLang="en-US" sz="3200" dirty="0" smtClean="0">
                <a:solidFill>
                  <a:srgbClr val="0000FF"/>
                </a:solidFill>
                <a:latin typeface="+mn-ea"/>
                <a:ea typeface="+mn-ea"/>
              </a:rPr>
              <a:t>线程基本概念</a:t>
            </a:r>
            <a:endParaRPr lang="zh-CN" altLang="en-US" sz="3200" dirty="0">
              <a:solidFill>
                <a:srgbClr val="0000FF"/>
              </a:solidFill>
              <a:latin typeface="+mn-ea"/>
              <a:ea typeface="+mn-ea"/>
            </a:endParaRPr>
          </a:p>
        </p:txBody>
      </p:sp>
      <p:sp>
        <p:nvSpPr>
          <p:cNvPr id="8" name="矩形 7"/>
          <p:cNvSpPr/>
          <p:nvPr/>
        </p:nvSpPr>
        <p:spPr>
          <a:xfrm>
            <a:off x="1763688" y="5445224"/>
            <a:ext cx="2448272" cy="861774"/>
          </a:xfrm>
          <a:prstGeom prst="rect">
            <a:avLst/>
          </a:prstGeom>
        </p:spPr>
        <p:txBody>
          <a:bodyPr wrap="square">
            <a:spAutoFit/>
          </a:bodyPr>
          <a:lstStyle/>
          <a:p>
            <a:pPr algn="just" defTabSz="873125" eaLnBrk="1" hangingPunct="1">
              <a:spcBef>
                <a:spcPct val="50000"/>
              </a:spcBef>
              <a:buFont typeface="Wingdings" panose="05000000000000000000" pitchFamily="2" charset="2"/>
              <a:buChar char="l"/>
            </a:pPr>
            <a:r>
              <a:rPr kumimoji="1" lang="zh-CN" altLang="en-US" dirty="0" smtClean="0">
                <a:latin typeface="Times New Roman" panose="02020603050405020304" pitchFamily="18" charset="0"/>
                <a:sym typeface="Wingdings" panose="05000000000000000000" pitchFamily="2" charset="2"/>
              </a:rPr>
              <a:t>  进程同步复杂；</a:t>
            </a:r>
            <a:endParaRPr kumimoji="1" lang="zh-CN" altLang="en-US" dirty="0" smtClean="0">
              <a:latin typeface="Times New Roman" panose="02020603050405020304" pitchFamily="18" charset="0"/>
              <a:sym typeface="Wingdings" panose="05000000000000000000" pitchFamily="2" charset="2"/>
            </a:endParaRPr>
          </a:p>
          <a:p>
            <a:pPr algn="just" defTabSz="873125" eaLnBrk="1" hangingPunct="1">
              <a:spcBef>
                <a:spcPct val="50000"/>
              </a:spcBef>
              <a:buFont typeface="Wingdings" panose="05000000000000000000" pitchFamily="2" charset="2"/>
              <a:buChar char="l"/>
            </a:pPr>
            <a:r>
              <a:rPr kumimoji="1" lang="zh-CN" altLang="en-US" dirty="0" smtClean="0">
                <a:latin typeface="Times New Roman" panose="02020603050405020304" pitchFamily="18" charset="0"/>
                <a:sym typeface="Wingdings" panose="05000000000000000000" pitchFamily="2" charset="2"/>
              </a:rPr>
              <a:t>  系统开销大。</a:t>
            </a:r>
            <a:endParaRPr lang="zh-CN" altLang="en-US" dirty="0"/>
          </a:p>
        </p:txBody>
      </p:sp>
      <p:sp>
        <p:nvSpPr>
          <p:cNvPr id="9" name="下箭头 8"/>
          <p:cNvSpPr/>
          <p:nvPr/>
        </p:nvSpPr>
        <p:spPr bwMode="auto">
          <a:xfrm>
            <a:off x="2627784" y="4869160"/>
            <a:ext cx="144016" cy="504056"/>
          </a:xfrm>
          <a:prstGeom prst="downArrow">
            <a:avLst/>
          </a:prstGeom>
          <a:solidFill>
            <a:schemeClr val="accent1"/>
          </a:solidFill>
          <a:ln>
            <a:solidFill>
              <a:srgbClr val="FF0000"/>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矩形 9"/>
          <p:cNvSpPr/>
          <p:nvPr/>
        </p:nvSpPr>
        <p:spPr>
          <a:xfrm>
            <a:off x="1043608" y="4973105"/>
            <a:ext cx="1539204" cy="400110"/>
          </a:xfrm>
          <a:prstGeom prst="rect">
            <a:avLst/>
          </a:prstGeom>
        </p:spPr>
        <p:txBody>
          <a:bodyPr wrap="none">
            <a:spAutoFit/>
          </a:bodyPr>
          <a:lstStyle/>
          <a:p>
            <a:pPr marL="609600" indent="-609600" algn="just" defTabSz="873125" eaLnBrk="1" hangingPunct="1">
              <a:spcBef>
                <a:spcPct val="50000"/>
              </a:spcBef>
            </a:pPr>
            <a:r>
              <a:rPr kumimoji="1" lang="zh-CN" altLang="en-US" dirty="0" smtClean="0">
                <a:solidFill>
                  <a:srgbClr val="C00000"/>
                </a:solidFill>
                <a:latin typeface="Times New Roman" panose="02020603050405020304" pitchFamily="18" charset="0"/>
                <a:sym typeface="Wingdings" panose="05000000000000000000" pitchFamily="2" charset="2"/>
              </a:rPr>
              <a:t> 存在的问题</a:t>
            </a:r>
            <a:endParaRPr kumimoji="1" lang="zh-CN" altLang="en-US" dirty="0" smtClean="0">
              <a:solidFill>
                <a:srgbClr val="C00000"/>
              </a:solidFill>
              <a:latin typeface="Times New Roman" panose="02020603050405020304" pitchFamily="18" charset="0"/>
              <a:sym typeface="Wingdings" panose="05000000000000000000" pitchFamily="2" charset="2"/>
            </a:endParaRPr>
          </a:p>
        </p:txBody>
      </p:sp>
      <p:sp>
        <p:nvSpPr>
          <p:cNvPr id="11" name="圆角矩形标注 10"/>
          <p:cNvSpPr/>
          <p:nvPr/>
        </p:nvSpPr>
        <p:spPr bwMode="auto">
          <a:xfrm>
            <a:off x="5652120" y="3933056"/>
            <a:ext cx="3024336" cy="2088232"/>
          </a:xfrm>
          <a:prstGeom prst="wedgeRoundRectCallout">
            <a:avLst>
              <a:gd name="adj1" fmla="val -115065"/>
              <a:gd name="adj2" fmla="val 50823"/>
              <a:gd name="adj3"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eaLnBrk="1" hangingPunct="1">
              <a:spcBef>
                <a:spcPct val="50000"/>
              </a:spcBef>
              <a:buClr>
                <a:schemeClr val="tx1"/>
              </a:buClr>
            </a:pPr>
            <a:r>
              <a:rPr lang="zh-CN" altLang="en-US" dirty="0" smtClean="0">
                <a:solidFill>
                  <a:schemeClr val="accent1">
                    <a:lumMod val="75000"/>
                  </a:schemeClr>
                </a:solidFill>
              </a:rPr>
              <a:t>进程的两个属性：</a:t>
            </a:r>
            <a:endParaRPr lang="zh-CN" altLang="en-US" dirty="0" smtClean="0">
              <a:solidFill>
                <a:schemeClr val="accent1">
                  <a:lumMod val="75000"/>
                </a:schemeClr>
              </a:solidFill>
            </a:endParaRPr>
          </a:p>
          <a:p>
            <a:pPr eaLnBrk="1" hangingPunct="1">
              <a:spcBef>
                <a:spcPct val="50000"/>
              </a:spcBef>
              <a:buClr>
                <a:schemeClr val="tx1"/>
              </a:buClr>
            </a:pPr>
            <a:r>
              <a:rPr lang="zh-CN" altLang="en-US" dirty="0" smtClean="0"/>
              <a:t>（</a:t>
            </a:r>
            <a:r>
              <a:rPr lang="en-US" altLang="zh-CN" dirty="0" smtClean="0"/>
              <a:t>1</a:t>
            </a:r>
            <a:r>
              <a:rPr lang="zh-CN" altLang="en-US" dirty="0" smtClean="0"/>
              <a:t>）进程是系统拥有资源的独立单位；</a:t>
            </a:r>
            <a:endParaRPr lang="zh-CN" altLang="en-US" dirty="0" smtClean="0"/>
          </a:p>
          <a:p>
            <a:pPr eaLnBrk="1" hangingPunct="1">
              <a:spcBef>
                <a:spcPct val="50000"/>
              </a:spcBef>
              <a:buClr>
                <a:schemeClr val="tx1"/>
              </a:buClr>
            </a:pPr>
            <a:r>
              <a:rPr lang="zh-CN" altLang="en-US" dirty="0" smtClean="0"/>
              <a:t>（</a:t>
            </a:r>
            <a:r>
              <a:rPr lang="en-US" altLang="zh-CN" dirty="0" smtClean="0"/>
              <a:t>2</a:t>
            </a:r>
            <a:r>
              <a:rPr lang="zh-CN" altLang="en-US" dirty="0" smtClean="0"/>
              <a:t>）进程是独立调度和分派的基本单位；</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2211">
                                            <p:txEl>
                                              <p:pRg st="4" end="4"/>
                                            </p:txEl>
                                          </p:spTgt>
                                        </p:tgtEl>
                                        <p:attrNameLst>
                                          <p:attrName>style.visibility</p:attrName>
                                        </p:attrNameLst>
                                      </p:cBhvr>
                                      <p:to>
                                        <p:strVal val="visible"/>
                                      </p:to>
                                    </p:set>
                                    <p:animEffect transition="in" filter="box(in)">
                                      <p:cBhvr>
                                        <p:cTn id="7" dur="500"/>
                                        <p:tgtEl>
                                          <p:spTgt spid="22221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2211">
                                            <p:txEl>
                                              <p:pRg st="5" end="5"/>
                                            </p:txEl>
                                          </p:spTgt>
                                        </p:tgtEl>
                                        <p:attrNameLst>
                                          <p:attrName>style.visibility</p:attrName>
                                        </p:attrNameLst>
                                      </p:cBhvr>
                                      <p:to>
                                        <p:strVal val="visible"/>
                                      </p:to>
                                    </p:set>
                                    <p:animEffect transition="in" filter="box(in)">
                                      <p:cBhvr>
                                        <p:cTn id="12" dur="500"/>
                                        <p:tgtEl>
                                          <p:spTgt spid="222211">
                                            <p:txEl>
                                              <p:pRg st="5" end="5"/>
                                            </p:txEl>
                                          </p:spTgt>
                                        </p:tgtEl>
                                      </p:cBhvr>
                                    </p:animEffect>
                                  </p:childTnLst>
                                </p:cTn>
                              </p:par>
                              <p:par>
                                <p:cTn id="13" presetID="4" presetClass="entr" presetSubtype="16" fill="hold" grpId="0" nodeType="withEffect" nodePh="1">
                                  <p:stCondLst>
                                    <p:cond delay="0"/>
                                  </p:stCondLst>
                                  <p:endCondLst>
                                    <p:cond evt="begin" delay="0">
                                      <p:tn val="13"/>
                                    </p:cond>
                                  </p:endCondLst>
                                  <p:childTnLst>
                                    <p:set>
                                      <p:cBhvr>
                                        <p:cTn id="14" dur="1" fill="hold">
                                          <p:stCondLst>
                                            <p:cond delay="0"/>
                                          </p:stCondLst>
                                        </p:cTn>
                                        <p:tgtEl>
                                          <p:spTgt spid="222251"/>
                                        </p:tgtEl>
                                        <p:attrNameLst>
                                          <p:attrName>style.visibility</p:attrName>
                                        </p:attrNameLst>
                                      </p:cBhvr>
                                      <p:to>
                                        <p:strVal val="visible"/>
                                      </p:to>
                                    </p:set>
                                    <p:animEffect transition="in" filter="box(in)">
                                      <p:cBhvr>
                                        <p:cTn id="15" dur="500"/>
                                        <p:tgtEl>
                                          <p:spTgt spid="22225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in)">
                                      <p:cBhvr>
                                        <p:cTn id="20" dur="500"/>
                                        <p:tgtEl>
                                          <p:spTgt spid="9"/>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ox(i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i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ox(in)">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51" grpId="0"/>
      <p:bldP spid="8" grpId="0"/>
      <p:bldP spid="9" grpId="0" animBg="1"/>
      <p:bldP spid="10" grpId="0"/>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8" name="Rectangle 6"/>
          <p:cNvSpPr>
            <a:spLocks noChangeArrowheads="1"/>
          </p:cNvSpPr>
          <p:nvPr/>
        </p:nvSpPr>
        <p:spPr bwMode="auto">
          <a:xfrm>
            <a:off x="277813" y="765175"/>
            <a:ext cx="7510462" cy="523220"/>
          </a:xfrm>
          <a:prstGeom prst="rect">
            <a:avLst/>
          </a:prstGeom>
          <a:noFill/>
          <a:ln>
            <a:noFill/>
          </a:ln>
          <a:effectLst/>
        </p:spPr>
        <p:txBody>
          <a:bodyPr>
            <a:spAutoFit/>
          </a:bodyPr>
          <a:lstStyle/>
          <a:p>
            <a:pPr eaLnBrk="1" hangingPunct="1">
              <a:spcBef>
                <a:spcPct val="0"/>
              </a:spcBef>
              <a:defRPr/>
            </a:pPr>
            <a:r>
              <a:rPr kumimoji="1" lang="en-US" altLang="zh-CN"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sym typeface="Wingdings" panose="05000000000000000000" pitchFamily="2" charset="2"/>
              </a:rPr>
              <a:t>3. </a:t>
            </a:r>
            <a:r>
              <a:rPr kumimoji="1" lang="zh-CN" altLang="en-US"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进程</a:t>
            </a:r>
            <a:r>
              <a:rPr kumimoji="1" lang="zh-CN" altLang="en-US"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控制块的组织方式：</a:t>
            </a:r>
            <a:r>
              <a:rPr lang="zh-CN" altLang="en-US" sz="2800" dirty="0">
                <a:solidFill>
                  <a:srgbClr val="C00000"/>
                </a:solidFill>
                <a:latin typeface="仿宋" panose="02010609060101010101" charset="-122"/>
                <a:ea typeface="仿宋" panose="02010609060101010101" charset="-122"/>
              </a:rPr>
              <a:t>链接方式</a:t>
            </a:r>
            <a:endParaRPr kumimoji="1" lang="zh-CN" altLang="en-US"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56679" name="Rectangle 7"/>
          <p:cNvSpPr>
            <a:spLocks noChangeArrowheads="1"/>
          </p:cNvSpPr>
          <p:nvPr/>
        </p:nvSpPr>
        <p:spPr bwMode="auto">
          <a:xfrm>
            <a:off x="107950" y="1557339"/>
            <a:ext cx="8496300" cy="4681537"/>
          </a:xfrm>
          <a:prstGeom prst="rect">
            <a:avLst/>
          </a:prstGeom>
          <a:noFill/>
          <a:ln w="9525">
            <a:noFill/>
            <a:miter lim="800000"/>
          </a:ln>
        </p:spPr>
        <p:txBody>
          <a:bodyPr/>
          <a:lstStyle/>
          <a:p>
            <a:pPr marL="342900">
              <a:buFont typeface="Wingdings" panose="05000000000000000000" pitchFamily="2" charset="2"/>
              <a:buChar char="n"/>
            </a:pPr>
            <a:r>
              <a:rPr lang="en-US" altLang="zh-CN" sz="2400" dirty="0" smtClean="0">
                <a:solidFill>
                  <a:srgbClr val="7030A0"/>
                </a:solidFill>
                <a:latin typeface="仿宋" panose="02010609060101010101" charset="-122"/>
                <a:ea typeface="仿宋" panose="02010609060101010101" charset="-122"/>
              </a:rPr>
              <a:t> </a:t>
            </a:r>
            <a:r>
              <a:rPr lang="zh-CN" altLang="en-US" sz="2400" dirty="0" smtClean="0">
                <a:solidFill>
                  <a:srgbClr val="7030A0"/>
                </a:solidFill>
                <a:latin typeface="仿宋" panose="02010609060101010101" charset="-122"/>
                <a:ea typeface="仿宋" panose="02010609060101010101" charset="-122"/>
              </a:rPr>
              <a:t>就绪队列；</a:t>
            </a:r>
            <a:endParaRPr lang="en-US" altLang="zh-CN" sz="2400" dirty="0">
              <a:solidFill>
                <a:srgbClr val="7030A0"/>
              </a:solidFill>
              <a:latin typeface="仿宋" panose="02010609060101010101" charset="-122"/>
              <a:ea typeface="仿宋" panose="02010609060101010101" charset="-122"/>
            </a:endParaRPr>
          </a:p>
          <a:p>
            <a:pPr marL="342900"/>
            <a:endParaRPr lang="en-US" altLang="zh-CN" sz="2400" dirty="0">
              <a:latin typeface="仿宋" panose="02010609060101010101" charset="-122"/>
              <a:ea typeface="仿宋" panose="02010609060101010101" charset="-122"/>
            </a:endParaRPr>
          </a:p>
          <a:p>
            <a:pPr marL="342900"/>
            <a:endParaRPr lang="en-US" altLang="zh-CN" sz="2800" dirty="0">
              <a:latin typeface="仿宋" panose="02010609060101010101" charset="-122"/>
              <a:ea typeface="仿宋" panose="02010609060101010101" charset="-122"/>
            </a:endParaRPr>
          </a:p>
          <a:p>
            <a:pPr marL="342900">
              <a:buFont typeface="Wingdings" panose="05000000000000000000" pitchFamily="2" charset="2"/>
              <a:buChar char="n"/>
            </a:pPr>
            <a:r>
              <a:rPr lang="en-US" altLang="zh-CN" sz="2400" dirty="0" smtClean="0">
                <a:solidFill>
                  <a:srgbClr val="7030A0"/>
                </a:solidFill>
                <a:latin typeface="仿宋" panose="02010609060101010101" charset="-122"/>
                <a:ea typeface="仿宋" panose="02010609060101010101" charset="-122"/>
              </a:rPr>
              <a:t> </a:t>
            </a:r>
            <a:r>
              <a:rPr lang="zh-CN" altLang="en-US" sz="2400" dirty="0" smtClean="0">
                <a:solidFill>
                  <a:srgbClr val="7030A0"/>
                </a:solidFill>
                <a:latin typeface="仿宋" panose="02010609060101010101" charset="-122"/>
                <a:ea typeface="仿宋" panose="02010609060101010101" charset="-122"/>
              </a:rPr>
              <a:t>执行</a:t>
            </a:r>
            <a:r>
              <a:rPr lang="zh-CN" altLang="en-US" sz="2400" dirty="0">
                <a:solidFill>
                  <a:srgbClr val="7030A0"/>
                </a:solidFill>
                <a:latin typeface="仿宋" panose="02010609060101010101" charset="-122"/>
                <a:ea typeface="仿宋" panose="02010609060101010101" charset="-122"/>
              </a:rPr>
              <a:t>进程；</a:t>
            </a:r>
            <a:endParaRPr lang="en-US" altLang="zh-CN" sz="2400" dirty="0">
              <a:solidFill>
                <a:srgbClr val="7030A0"/>
              </a:solidFill>
              <a:latin typeface="仿宋" panose="02010609060101010101" charset="-122"/>
              <a:ea typeface="仿宋" panose="02010609060101010101" charset="-122"/>
            </a:endParaRPr>
          </a:p>
          <a:p>
            <a:pPr marL="342900"/>
            <a:endParaRPr lang="en-US" altLang="zh-CN" sz="2800" dirty="0">
              <a:latin typeface="仿宋" panose="02010609060101010101" charset="-122"/>
              <a:ea typeface="仿宋" panose="02010609060101010101" charset="-122"/>
            </a:endParaRPr>
          </a:p>
          <a:p>
            <a:pPr marL="342900"/>
            <a:endParaRPr lang="en-US" altLang="zh-CN" sz="2800" dirty="0" smtClean="0">
              <a:latin typeface="仿宋" panose="02010609060101010101" charset="-122"/>
              <a:ea typeface="仿宋" panose="02010609060101010101" charset="-122"/>
            </a:endParaRPr>
          </a:p>
          <a:p>
            <a:pPr marL="342900">
              <a:buFont typeface="Wingdings" panose="05000000000000000000" pitchFamily="2" charset="2"/>
              <a:buChar char="n"/>
            </a:pPr>
            <a:r>
              <a:rPr lang="en-US" altLang="zh-CN" sz="2400" dirty="0" smtClean="0">
                <a:solidFill>
                  <a:srgbClr val="7030A0"/>
                </a:solidFill>
                <a:latin typeface="仿宋" panose="02010609060101010101" charset="-122"/>
                <a:ea typeface="仿宋" panose="02010609060101010101" charset="-122"/>
              </a:rPr>
              <a:t> </a:t>
            </a:r>
            <a:r>
              <a:rPr lang="zh-CN" altLang="en-US" sz="2400" dirty="0" smtClean="0">
                <a:solidFill>
                  <a:srgbClr val="7030A0"/>
                </a:solidFill>
                <a:latin typeface="仿宋" panose="02010609060101010101" charset="-122"/>
                <a:ea typeface="仿宋" panose="02010609060101010101" charset="-122"/>
              </a:rPr>
              <a:t>阻塞队列；</a:t>
            </a:r>
            <a:endParaRPr lang="en-US" altLang="zh-CN" sz="2400" dirty="0">
              <a:solidFill>
                <a:srgbClr val="7030A0"/>
              </a:solidFill>
              <a:latin typeface="仿宋" panose="02010609060101010101" charset="-122"/>
              <a:ea typeface="仿宋" panose="02010609060101010101" charset="-122"/>
            </a:endParaRPr>
          </a:p>
          <a:p>
            <a:pPr marL="342900"/>
            <a:endParaRPr lang="en-US" altLang="zh-CN" sz="2800" dirty="0">
              <a:latin typeface="仿宋" panose="02010609060101010101" charset="-122"/>
              <a:ea typeface="仿宋" panose="02010609060101010101" charset="-122"/>
            </a:endParaRPr>
          </a:p>
          <a:p>
            <a:pPr marL="342900">
              <a:buFont typeface="Wingdings" panose="05000000000000000000" pitchFamily="2" charset="2"/>
              <a:buChar char="n"/>
            </a:pPr>
            <a:r>
              <a:rPr lang="en-US" altLang="zh-CN" sz="2400" dirty="0" smtClean="0">
                <a:solidFill>
                  <a:srgbClr val="7030A0"/>
                </a:solidFill>
                <a:latin typeface="仿宋" panose="02010609060101010101" charset="-122"/>
                <a:ea typeface="仿宋" panose="02010609060101010101" charset="-122"/>
              </a:rPr>
              <a:t> </a:t>
            </a:r>
            <a:r>
              <a:rPr lang="zh-CN" altLang="en-US" sz="2400" dirty="0" smtClean="0">
                <a:solidFill>
                  <a:srgbClr val="7030A0"/>
                </a:solidFill>
                <a:latin typeface="仿宋" panose="02010609060101010101" charset="-122"/>
                <a:ea typeface="仿宋" panose="02010609060101010101" charset="-122"/>
              </a:rPr>
              <a:t>空白</a:t>
            </a:r>
            <a:r>
              <a:rPr lang="en-US" altLang="zh-CN" sz="2400" dirty="0" smtClean="0">
                <a:solidFill>
                  <a:srgbClr val="7030A0"/>
                </a:solidFill>
                <a:latin typeface="仿宋" panose="02010609060101010101" charset="-122"/>
                <a:ea typeface="仿宋" panose="02010609060101010101" charset="-122"/>
              </a:rPr>
              <a:t>PCB</a:t>
            </a:r>
            <a:r>
              <a:rPr lang="zh-CN" altLang="en-US" sz="2400" dirty="0" smtClean="0">
                <a:solidFill>
                  <a:srgbClr val="7030A0"/>
                </a:solidFill>
                <a:latin typeface="仿宋" panose="02010609060101010101" charset="-122"/>
                <a:ea typeface="仿宋" panose="02010609060101010101" charset="-122"/>
              </a:rPr>
              <a:t>队列。</a:t>
            </a:r>
            <a:endParaRPr lang="zh-CN" altLang="en-US" sz="2400" dirty="0">
              <a:solidFill>
                <a:srgbClr val="7030A0"/>
              </a:solidFill>
              <a:latin typeface="仿宋" panose="02010609060101010101" charset="-122"/>
              <a:ea typeface="仿宋" panose="02010609060101010101" charset="-122"/>
            </a:endParaRPr>
          </a:p>
        </p:txBody>
      </p:sp>
      <p:grpSp>
        <p:nvGrpSpPr>
          <p:cNvPr id="2" name="组合 8"/>
          <p:cNvGrpSpPr/>
          <p:nvPr/>
        </p:nvGrpSpPr>
        <p:grpSpPr bwMode="auto">
          <a:xfrm>
            <a:off x="2627784" y="1443685"/>
            <a:ext cx="6265862" cy="1265538"/>
            <a:chOff x="977106" y="1554163"/>
            <a:chExt cx="5543550" cy="1266570"/>
          </a:xfrm>
        </p:grpSpPr>
        <p:sp>
          <p:nvSpPr>
            <p:cNvPr id="10" name="Rectangle 11"/>
            <p:cNvSpPr>
              <a:spLocks noChangeArrowheads="1"/>
            </p:cNvSpPr>
            <p:nvPr/>
          </p:nvSpPr>
          <p:spPr bwMode="auto">
            <a:xfrm>
              <a:off x="1228511" y="1906875"/>
              <a:ext cx="890451" cy="257385"/>
            </a:xfrm>
            <a:prstGeom prst="rect">
              <a:avLst/>
            </a:prstGeom>
            <a:solidFill>
              <a:srgbClr val="FFFFFF"/>
            </a:solidFill>
            <a:ln w="9525">
              <a:solidFill>
                <a:srgbClr val="000000"/>
              </a:solidFill>
              <a:miter lim="800000"/>
            </a:ln>
          </p:spPr>
          <p:txBody>
            <a:bodyPr/>
            <a:lstStyle/>
            <a:p>
              <a:pPr marL="914400" indent="-341630">
                <a:buFont typeface="Wingdings" panose="05000000000000000000" pitchFamily="2" charset="2"/>
                <a:buBlip>
                  <a:blip r:embed="rId1"/>
                </a:buBlip>
                <a:defRPr/>
              </a:pPr>
              <a:endParaRPr lang="zh-CN" altLang="zh-CN" sz="1800">
                <a:effectLst>
                  <a:outerShdw blurRad="38100" dist="38100" dir="2700000" algn="tl">
                    <a:srgbClr val="C0C0C0"/>
                  </a:outerShdw>
                </a:effectLst>
              </a:endParaRPr>
            </a:p>
          </p:txBody>
        </p:sp>
        <p:sp>
          <p:nvSpPr>
            <p:cNvPr id="11" name="Rectangle 13"/>
            <p:cNvSpPr>
              <a:spLocks noChangeArrowheads="1"/>
            </p:cNvSpPr>
            <p:nvPr/>
          </p:nvSpPr>
          <p:spPr bwMode="auto">
            <a:xfrm>
              <a:off x="5724307" y="2064166"/>
              <a:ext cx="771069" cy="668883"/>
            </a:xfrm>
            <a:prstGeom prst="rect">
              <a:avLst/>
            </a:prstGeom>
            <a:solidFill>
              <a:srgbClr val="FFCCFF"/>
            </a:solidFill>
            <a:ln w="9525">
              <a:solidFill>
                <a:srgbClr val="000000"/>
              </a:solidFill>
              <a:miter lim="800000"/>
            </a:ln>
          </p:spPr>
          <p:txBody>
            <a:bodyPr/>
            <a:lstStyle/>
            <a:p>
              <a:pPr marL="914400" indent="-341630">
                <a:buFont typeface="Wingdings" panose="05000000000000000000" pitchFamily="2" charset="2"/>
                <a:buBlip>
                  <a:blip r:embed="rId1"/>
                </a:buBlip>
                <a:defRPr/>
              </a:pPr>
              <a:endParaRPr lang="zh-CN" altLang="zh-CN" sz="1800">
                <a:effectLst>
                  <a:outerShdw blurRad="38100" dist="38100" dir="2700000" algn="tl">
                    <a:srgbClr val="000000"/>
                  </a:outerShdw>
                </a:effectLst>
              </a:endParaRPr>
            </a:p>
          </p:txBody>
        </p:sp>
        <p:sp>
          <p:nvSpPr>
            <p:cNvPr id="32806" name="Line 14"/>
            <p:cNvSpPr>
              <a:spLocks noChangeShapeType="1"/>
            </p:cNvSpPr>
            <p:nvPr/>
          </p:nvSpPr>
          <p:spPr bwMode="auto">
            <a:xfrm>
              <a:off x="5723731" y="2527300"/>
              <a:ext cx="771525" cy="0"/>
            </a:xfrm>
            <a:prstGeom prst="line">
              <a:avLst/>
            </a:prstGeom>
            <a:noFill/>
            <a:ln w="9525">
              <a:solidFill>
                <a:schemeClr val="tx1"/>
              </a:solidFill>
              <a:round/>
            </a:ln>
          </p:spPr>
          <p:txBody>
            <a:bodyPr wrap="none" anchor="ctr">
              <a:spAutoFit/>
            </a:bodyPr>
            <a:lstStyle/>
            <a:p>
              <a:endParaRPr lang="zh-CN" altLang="en-US"/>
            </a:p>
          </p:txBody>
        </p:sp>
        <p:grpSp>
          <p:nvGrpSpPr>
            <p:cNvPr id="32807" name="Group 15"/>
            <p:cNvGrpSpPr/>
            <p:nvPr/>
          </p:nvGrpSpPr>
          <p:grpSpPr bwMode="auto">
            <a:xfrm>
              <a:off x="3798093" y="2035175"/>
              <a:ext cx="769937" cy="669925"/>
              <a:chOff x="4032" y="768"/>
              <a:chExt cx="576" cy="624"/>
            </a:xfrm>
          </p:grpSpPr>
          <p:sp>
            <p:nvSpPr>
              <p:cNvPr id="32826" name="Rectangle 16"/>
              <p:cNvSpPr>
                <a:spLocks noChangeArrowheads="1"/>
              </p:cNvSpPr>
              <p:nvPr/>
            </p:nvSpPr>
            <p:spPr bwMode="auto">
              <a:xfrm>
                <a:off x="4032" y="768"/>
                <a:ext cx="576" cy="624"/>
              </a:xfrm>
              <a:prstGeom prst="rect">
                <a:avLst/>
              </a:prstGeom>
              <a:solidFill>
                <a:srgbClr val="FFCCFF"/>
              </a:solidFill>
              <a:ln w="9525">
                <a:solidFill>
                  <a:srgbClr val="000000"/>
                </a:solidFill>
                <a:miter lim="800000"/>
              </a:ln>
            </p:spPr>
            <p:txBody>
              <a:bodyPr/>
              <a:lstStyle/>
              <a:p>
                <a:endParaRPr lang="zh-CN" altLang="en-US" sz="1800"/>
              </a:p>
            </p:txBody>
          </p:sp>
          <p:sp>
            <p:nvSpPr>
              <p:cNvPr id="32827" name="Line 17"/>
              <p:cNvSpPr>
                <a:spLocks noChangeShapeType="1"/>
              </p:cNvSpPr>
              <p:nvPr/>
            </p:nvSpPr>
            <p:spPr bwMode="auto">
              <a:xfrm>
                <a:off x="4032" y="1200"/>
                <a:ext cx="576" cy="0"/>
              </a:xfrm>
              <a:prstGeom prst="line">
                <a:avLst/>
              </a:prstGeom>
              <a:noFill/>
              <a:ln w="9525">
                <a:solidFill>
                  <a:schemeClr val="tx1"/>
                </a:solidFill>
                <a:round/>
              </a:ln>
            </p:spPr>
            <p:txBody>
              <a:bodyPr wrap="none" anchor="ctr">
                <a:spAutoFit/>
              </a:bodyPr>
              <a:lstStyle/>
              <a:p>
                <a:endParaRPr lang="zh-CN" altLang="en-US"/>
              </a:p>
            </p:txBody>
          </p:sp>
        </p:grpSp>
        <p:sp>
          <p:nvSpPr>
            <p:cNvPr id="14" name="Rectangle 19"/>
            <p:cNvSpPr>
              <a:spLocks noChangeArrowheads="1"/>
            </p:cNvSpPr>
            <p:nvPr/>
          </p:nvSpPr>
          <p:spPr bwMode="auto">
            <a:xfrm>
              <a:off x="2512221" y="2035567"/>
              <a:ext cx="771069" cy="668883"/>
            </a:xfrm>
            <a:prstGeom prst="rect">
              <a:avLst/>
            </a:prstGeom>
            <a:solidFill>
              <a:srgbClr val="FFCCFF"/>
            </a:solidFill>
            <a:ln w="9525">
              <a:solidFill>
                <a:srgbClr val="000000"/>
              </a:solidFill>
              <a:miter lim="800000"/>
            </a:ln>
          </p:spPr>
          <p:txBody>
            <a:bodyPr/>
            <a:lstStyle/>
            <a:p>
              <a:pPr marL="914400" indent="-341630">
                <a:buFont typeface="Wingdings" panose="05000000000000000000" pitchFamily="2" charset="2"/>
                <a:buBlip>
                  <a:blip r:embed="rId1"/>
                </a:buBlip>
                <a:defRPr/>
              </a:pPr>
              <a:endParaRPr lang="zh-CN" altLang="zh-CN" sz="1800">
                <a:effectLst>
                  <a:outerShdw blurRad="38100" dist="38100" dir="2700000" algn="tl">
                    <a:srgbClr val="000000"/>
                  </a:outerShdw>
                </a:effectLst>
              </a:endParaRPr>
            </a:p>
          </p:txBody>
        </p:sp>
        <p:sp>
          <p:nvSpPr>
            <p:cNvPr id="32809" name="Line 20"/>
            <p:cNvSpPr>
              <a:spLocks noChangeShapeType="1"/>
            </p:cNvSpPr>
            <p:nvPr/>
          </p:nvSpPr>
          <p:spPr bwMode="auto">
            <a:xfrm>
              <a:off x="2512218" y="2498725"/>
              <a:ext cx="771525" cy="0"/>
            </a:xfrm>
            <a:prstGeom prst="line">
              <a:avLst/>
            </a:prstGeom>
            <a:noFill/>
            <a:ln w="9525">
              <a:solidFill>
                <a:schemeClr val="tx1"/>
              </a:solidFill>
              <a:round/>
            </a:ln>
          </p:spPr>
          <p:txBody>
            <a:bodyPr wrap="none" anchor="ctr">
              <a:spAutoFit/>
            </a:bodyPr>
            <a:lstStyle/>
            <a:p>
              <a:endParaRPr lang="zh-CN" altLang="en-US"/>
            </a:p>
          </p:txBody>
        </p:sp>
        <p:sp>
          <p:nvSpPr>
            <p:cNvPr id="32810" name="Line 21"/>
            <p:cNvSpPr>
              <a:spLocks noChangeShapeType="1"/>
            </p:cNvSpPr>
            <p:nvPr/>
          </p:nvSpPr>
          <p:spPr bwMode="auto">
            <a:xfrm>
              <a:off x="1997868" y="2032000"/>
              <a:ext cx="514350" cy="0"/>
            </a:xfrm>
            <a:prstGeom prst="line">
              <a:avLst/>
            </a:prstGeom>
            <a:noFill/>
            <a:ln w="9525">
              <a:solidFill>
                <a:schemeClr val="tx1"/>
              </a:solidFill>
              <a:round/>
              <a:tailEnd type="triangle" w="sm" len="med"/>
            </a:ln>
          </p:spPr>
          <p:txBody>
            <a:bodyPr wrap="none" anchor="ctr">
              <a:spAutoFit/>
            </a:bodyPr>
            <a:lstStyle/>
            <a:p>
              <a:endParaRPr lang="zh-CN" altLang="en-US"/>
            </a:p>
          </p:txBody>
        </p:sp>
        <p:sp>
          <p:nvSpPr>
            <p:cNvPr id="32811" name="Line 22"/>
            <p:cNvSpPr>
              <a:spLocks noChangeShapeType="1"/>
            </p:cNvSpPr>
            <p:nvPr/>
          </p:nvSpPr>
          <p:spPr bwMode="auto">
            <a:xfrm>
              <a:off x="3153568" y="2600325"/>
              <a:ext cx="320675" cy="0"/>
            </a:xfrm>
            <a:prstGeom prst="line">
              <a:avLst/>
            </a:prstGeom>
            <a:noFill/>
            <a:ln w="9525">
              <a:solidFill>
                <a:schemeClr val="tx1"/>
              </a:solidFill>
              <a:round/>
            </a:ln>
          </p:spPr>
          <p:txBody>
            <a:bodyPr wrap="none" anchor="ctr">
              <a:spAutoFit/>
            </a:bodyPr>
            <a:lstStyle/>
            <a:p>
              <a:endParaRPr lang="zh-CN" altLang="en-US"/>
            </a:p>
          </p:txBody>
        </p:sp>
        <p:sp>
          <p:nvSpPr>
            <p:cNvPr id="32812" name="Line 24"/>
            <p:cNvSpPr>
              <a:spLocks noChangeShapeType="1"/>
            </p:cNvSpPr>
            <p:nvPr/>
          </p:nvSpPr>
          <p:spPr bwMode="auto">
            <a:xfrm>
              <a:off x="3474243" y="2033588"/>
              <a:ext cx="0" cy="566737"/>
            </a:xfrm>
            <a:prstGeom prst="line">
              <a:avLst/>
            </a:prstGeom>
            <a:noFill/>
            <a:ln w="9525">
              <a:solidFill>
                <a:schemeClr val="tx1"/>
              </a:solidFill>
              <a:round/>
            </a:ln>
          </p:spPr>
          <p:txBody>
            <a:bodyPr wrap="none" anchor="ctr">
              <a:spAutoFit/>
            </a:bodyPr>
            <a:lstStyle/>
            <a:p>
              <a:endParaRPr lang="zh-CN" altLang="en-US"/>
            </a:p>
          </p:txBody>
        </p:sp>
        <p:sp>
          <p:nvSpPr>
            <p:cNvPr id="32813" name="Line 25"/>
            <p:cNvSpPr>
              <a:spLocks noChangeShapeType="1"/>
            </p:cNvSpPr>
            <p:nvPr/>
          </p:nvSpPr>
          <p:spPr bwMode="auto">
            <a:xfrm>
              <a:off x="4439443" y="2627313"/>
              <a:ext cx="320675" cy="0"/>
            </a:xfrm>
            <a:prstGeom prst="line">
              <a:avLst/>
            </a:prstGeom>
            <a:noFill/>
            <a:ln w="9525">
              <a:solidFill>
                <a:schemeClr val="tx1"/>
              </a:solidFill>
              <a:round/>
            </a:ln>
          </p:spPr>
          <p:txBody>
            <a:bodyPr wrap="none" anchor="ctr">
              <a:spAutoFit/>
            </a:bodyPr>
            <a:lstStyle/>
            <a:p>
              <a:endParaRPr lang="zh-CN" altLang="en-US"/>
            </a:p>
          </p:txBody>
        </p:sp>
        <p:sp>
          <p:nvSpPr>
            <p:cNvPr id="32814" name="Line 26"/>
            <p:cNvSpPr>
              <a:spLocks noChangeShapeType="1"/>
            </p:cNvSpPr>
            <p:nvPr/>
          </p:nvSpPr>
          <p:spPr bwMode="auto">
            <a:xfrm>
              <a:off x="4760118" y="2060575"/>
              <a:ext cx="322262" cy="0"/>
            </a:xfrm>
            <a:prstGeom prst="line">
              <a:avLst/>
            </a:prstGeom>
            <a:noFill/>
            <a:ln w="9525">
              <a:solidFill>
                <a:schemeClr val="tx1"/>
              </a:solidFill>
              <a:round/>
              <a:tailEnd type="triangle" w="sm" len="med"/>
            </a:ln>
          </p:spPr>
          <p:txBody>
            <a:bodyPr wrap="none" anchor="ctr">
              <a:spAutoFit/>
            </a:bodyPr>
            <a:lstStyle/>
            <a:p>
              <a:endParaRPr lang="zh-CN" altLang="en-US"/>
            </a:p>
          </p:txBody>
        </p:sp>
        <p:sp>
          <p:nvSpPr>
            <p:cNvPr id="32815" name="Line 27"/>
            <p:cNvSpPr>
              <a:spLocks noChangeShapeType="1"/>
            </p:cNvSpPr>
            <p:nvPr/>
          </p:nvSpPr>
          <p:spPr bwMode="auto">
            <a:xfrm>
              <a:off x="4760118" y="2060575"/>
              <a:ext cx="0" cy="566737"/>
            </a:xfrm>
            <a:prstGeom prst="line">
              <a:avLst/>
            </a:prstGeom>
            <a:noFill/>
            <a:ln w="9525">
              <a:solidFill>
                <a:schemeClr val="tx1"/>
              </a:solidFill>
              <a:round/>
            </a:ln>
          </p:spPr>
          <p:txBody>
            <a:bodyPr wrap="none" anchor="ctr">
              <a:spAutoFit/>
            </a:bodyPr>
            <a:lstStyle/>
            <a:p>
              <a:endParaRPr lang="zh-CN" altLang="en-US"/>
            </a:p>
          </p:txBody>
        </p:sp>
        <p:sp>
          <p:nvSpPr>
            <p:cNvPr id="32816" name="Line 29"/>
            <p:cNvSpPr>
              <a:spLocks noChangeShapeType="1"/>
            </p:cNvSpPr>
            <p:nvPr/>
          </p:nvSpPr>
          <p:spPr bwMode="auto">
            <a:xfrm>
              <a:off x="5403056" y="2060575"/>
              <a:ext cx="320675" cy="0"/>
            </a:xfrm>
            <a:prstGeom prst="line">
              <a:avLst/>
            </a:prstGeom>
            <a:noFill/>
            <a:ln w="9525">
              <a:solidFill>
                <a:schemeClr val="tx1"/>
              </a:solidFill>
              <a:round/>
              <a:tailEnd type="triangle" w="sm" len="med"/>
            </a:ln>
          </p:spPr>
          <p:txBody>
            <a:bodyPr wrap="none" anchor="ctr">
              <a:spAutoFit/>
            </a:bodyPr>
            <a:lstStyle/>
            <a:p>
              <a:endParaRPr lang="zh-CN" altLang="en-US"/>
            </a:p>
          </p:txBody>
        </p:sp>
        <p:sp>
          <p:nvSpPr>
            <p:cNvPr id="32817" name="Text Box 30"/>
            <p:cNvSpPr txBox="1">
              <a:spLocks noChangeArrowheads="1"/>
            </p:cNvSpPr>
            <p:nvPr/>
          </p:nvSpPr>
          <p:spPr bwMode="auto">
            <a:xfrm>
              <a:off x="977106" y="1554163"/>
              <a:ext cx="1412875" cy="369633"/>
            </a:xfrm>
            <a:prstGeom prst="rect">
              <a:avLst/>
            </a:prstGeom>
            <a:noFill/>
            <a:ln w="9525">
              <a:noFill/>
              <a:miter lim="800000"/>
            </a:ln>
          </p:spPr>
          <p:txBody>
            <a:bodyPr>
              <a:spAutoFit/>
            </a:bodyPr>
            <a:lstStyle/>
            <a:p>
              <a:pPr>
                <a:spcBef>
                  <a:spcPct val="50000"/>
                </a:spcBef>
              </a:pPr>
              <a:r>
                <a:rPr kumimoji="1" lang="en-US" altLang="zh-CN" sz="1800">
                  <a:latin typeface="Times New Roman" panose="02020603050405020304" pitchFamily="18" charset="0"/>
                </a:rPr>
                <a:t>ready_q_start</a:t>
              </a:r>
              <a:endParaRPr kumimoji="1" lang="en-US" altLang="zh-CN" sz="1800">
                <a:latin typeface="Times New Roman" panose="02020603050405020304" pitchFamily="18" charset="0"/>
              </a:endParaRPr>
            </a:p>
          </p:txBody>
        </p:sp>
        <p:sp>
          <p:nvSpPr>
            <p:cNvPr id="32818" name="Text Box 31"/>
            <p:cNvSpPr txBox="1">
              <a:spLocks noChangeArrowheads="1"/>
            </p:cNvSpPr>
            <p:nvPr/>
          </p:nvSpPr>
          <p:spPr bwMode="auto">
            <a:xfrm>
              <a:off x="5980906" y="2451100"/>
              <a:ext cx="450850" cy="369633"/>
            </a:xfrm>
            <a:prstGeom prst="rect">
              <a:avLst/>
            </a:prstGeom>
            <a:noFill/>
            <a:ln w="9525">
              <a:noFill/>
              <a:miter lim="800000"/>
            </a:ln>
          </p:spPr>
          <p:txBody>
            <a:bodyPr>
              <a:spAutoFit/>
            </a:bodyPr>
            <a:lstStyle/>
            <a:p>
              <a:pPr>
                <a:spcBef>
                  <a:spcPct val="50000"/>
                </a:spcBef>
              </a:pPr>
              <a:r>
                <a:rPr kumimoji="1" lang="en-US" altLang="zh-CN" sz="1800">
                  <a:latin typeface="Times New Roman" panose="02020603050405020304" pitchFamily="18" charset="0"/>
                  <a:sym typeface="Symbol" panose="05050102010706020507" pitchFamily="18" charset="2"/>
                </a:rPr>
                <a:t></a:t>
              </a:r>
              <a:endParaRPr kumimoji="1" lang="en-US" altLang="zh-CN" sz="1800">
                <a:latin typeface="Times New Roman" panose="02020603050405020304" pitchFamily="18" charset="0"/>
                <a:sym typeface="Symbol" panose="05050102010706020507" pitchFamily="18" charset="2"/>
              </a:endParaRPr>
            </a:p>
          </p:txBody>
        </p:sp>
        <p:sp>
          <p:nvSpPr>
            <p:cNvPr id="25" name="Rectangle 32"/>
            <p:cNvSpPr>
              <a:spLocks noChangeArrowheads="1"/>
            </p:cNvSpPr>
            <p:nvPr/>
          </p:nvSpPr>
          <p:spPr bwMode="auto">
            <a:xfrm>
              <a:off x="1228511" y="1906875"/>
              <a:ext cx="890451" cy="257385"/>
            </a:xfrm>
            <a:prstGeom prst="rect">
              <a:avLst/>
            </a:prstGeom>
            <a:solidFill>
              <a:srgbClr val="FFCCFF"/>
            </a:solidFill>
            <a:ln w="9525">
              <a:solidFill>
                <a:srgbClr val="000000"/>
              </a:solidFill>
              <a:miter lim="800000"/>
            </a:ln>
          </p:spPr>
          <p:txBody>
            <a:bodyPr/>
            <a:lstStyle/>
            <a:p>
              <a:pPr marL="914400" indent="-341630">
                <a:buFont typeface="Wingdings" panose="05000000000000000000" pitchFamily="2" charset="2"/>
                <a:buBlip>
                  <a:blip r:embed="rId1"/>
                </a:buBlip>
                <a:defRPr/>
              </a:pPr>
              <a:endParaRPr lang="zh-CN" altLang="zh-CN" sz="1800">
                <a:effectLst>
                  <a:outerShdw blurRad="38100" dist="38100" dir="2700000" algn="tl">
                    <a:srgbClr val="000000"/>
                  </a:outerShdw>
                </a:effectLst>
              </a:endParaRPr>
            </a:p>
          </p:txBody>
        </p:sp>
        <p:sp>
          <p:nvSpPr>
            <p:cNvPr id="32820" name="Text Box 53"/>
            <p:cNvSpPr txBox="1">
              <a:spLocks noChangeArrowheads="1"/>
            </p:cNvSpPr>
            <p:nvPr/>
          </p:nvSpPr>
          <p:spPr bwMode="auto">
            <a:xfrm>
              <a:off x="2597943" y="1657349"/>
              <a:ext cx="765175" cy="369633"/>
            </a:xfrm>
            <a:prstGeom prst="rect">
              <a:avLst/>
            </a:prstGeom>
            <a:noFill/>
            <a:ln w="9525">
              <a:noFill/>
              <a:miter lim="800000"/>
            </a:ln>
          </p:spPr>
          <p:txBody>
            <a:bodyPr>
              <a:spAutoFit/>
            </a:bodyPr>
            <a:lstStyle/>
            <a:p>
              <a:pPr>
                <a:spcBef>
                  <a:spcPct val="50000"/>
                </a:spcBef>
              </a:pPr>
              <a:r>
                <a:rPr kumimoji="1" lang="en-US" altLang="zh-CN" sz="1800">
                  <a:latin typeface="Times New Roman" panose="02020603050405020304" pitchFamily="18" charset="0"/>
                </a:rPr>
                <a:t>PCB</a:t>
              </a:r>
              <a:r>
                <a:rPr kumimoji="1" lang="en-US" altLang="zh-CN" sz="1800" baseline="-25000">
                  <a:latin typeface="Times New Roman" panose="02020603050405020304" pitchFamily="18" charset="0"/>
                </a:rPr>
                <a:t>1</a:t>
              </a:r>
              <a:endParaRPr kumimoji="1" lang="en-US" altLang="zh-CN" sz="1800">
                <a:latin typeface="Times New Roman" panose="02020603050405020304" pitchFamily="18" charset="0"/>
              </a:endParaRPr>
            </a:p>
          </p:txBody>
        </p:sp>
        <p:sp>
          <p:nvSpPr>
            <p:cNvPr id="32821" name="Text Box 54"/>
            <p:cNvSpPr txBox="1">
              <a:spLocks noChangeArrowheads="1"/>
            </p:cNvSpPr>
            <p:nvPr/>
          </p:nvSpPr>
          <p:spPr bwMode="auto">
            <a:xfrm>
              <a:off x="3839368" y="1671637"/>
              <a:ext cx="811212" cy="369633"/>
            </a:xfrm>
            <a:prstGeom prst="rect">
              <a:avLst/>
            </a:prstGeom>
            <a:noFill/>
            <a:ln w="9525">
              <a:noFill/>
              <a:miter lim="800000"/>
            </a:ln>
          </p:spPr>
          <p:txBody>
            <a:bodyPr>
              <a:spAutoFit/>
            </a:bodyPr>
            <a:lstStyle/>
            <a:p>
              <a:pPr>
                <a:spcBef>
                  <a:spcPct val="50000"/>
                </a:spcBef>
              </a:pPr>
              <a:r>
                <a:rPr kumimoji="1" lang="en-US" altLang="zh-CN" sz="1800">
                  <a:latin typeface="Times New Roman" panose="02020603050405020304" pitchFamily="18" charset="0"/>
                </a:rPr>
                <a:t>PCB</a:t>
              </a:r>
              <a:r>
                <a:rPr kumimoji="1" lang="en-US" altLang="zh-CN" sz="1800" baseline="-25000">
                  <a:latin typeface="Times New Roman" panose="02020603050405020304" pitchFamily="18" charset="0"/>
                </a:rPr>
                <a:t>2</a:t>
              </a:r>
              <a:endParaRPr kumimoji="1" lang="en-US" altLang="zh-CN" sz="1800" baseline="-25000">
                <a:latin typeface="Times New Roman" panose="02020603050405020304" pitchFamily="18" charset="0"/>
              </a:endParaRPr>
            </a:p>
          </p:txBody>
        </p:sp>
        <p:sp>
          <p:nvSpPr>
            <p:cNvPr id="32822" name="Text Box 55"/>
            <p:cNvSpPr txBox="1">
              <a:spLocks noChangeArrowheads="1"/>
            </p:cNvSpPr>
            <p:nvPr/>
          </p:nvSpPr>
          <p:spPr bwMode="auto">
            <a:xfrm>
              <a:off x="5796756" y="1700212"/>
              <a:ext cx="723900" cy="369633"/>
            </a:xfrm>
            <a:prstGeom prst="rect">
              <a:avLst/>
            </a:prstGeom>
            <a:noFill/>
            <a:ln w="9525">
              <a:noFill/>
              <a:miter lim="800000"/>
            </a:ln>
          </p:spPr>
          <p:txBody>
            <a:bodyPr>
              <a:spAutoFit/>
            </a:bodyPr>
            <a:lstStyle/>
            <a:p>
              <a:pPr>
                <a:spcBef>
                  <a:spcPct val="50000"/>
                </a:spcBef>
              </a:pPr>
              <a:r>
                <a:rPr kumimoji="1" lang="en-US" altLang="zh-CN" sz="1800">
                  <a:latin typeface="Times New Roman" panose="02020603050405020304" pitchFamily="18" charset="0"/>
                </a:rPr>
                <a:t>PCB</a:t>
              </a:r>
              <a:r>
                <a:rPr kumimoji="1" lang="en-US" altLang="zh-CN" sz="1800" baseline="-25000">
                  <a:latin typeface="Times New Roman" panose="02020603050405020304" pitchFamily="18" charset="0"/>
                </a:rPr>
                <a:t>9</a:t>
              </a:r>
              <a:endParaRPr kumimoji="1" lang="en-US" altLang="zh-CN" sz="1800">
                <a:latin typeface="Times New Roman" panose="02020603050405020304" pitchFamily="18" charset="0"/>
              </a:endParaRPr>
            </a:p>
          </p:txBody>
        </p:sp>
        <p:sp>
          <p:nvSpPr>
            <p:cNvPr id="32823" name="Text Box 57"/>
            <p:cNvSpPr txBox="1">
              <a:spLocks noChangeArrowheads="1"/>
            </p:cNvSpPr>
            <p:nvPr/>
          </p:nvSpPr>
          <p:spPr bwMode="auto">
            <a:xfrm>
              <a:off x="1926431" y="2405062"/>
              <a:ext cx="577850" cy="369633"/>
            </a:xfrm>
            <a:prstGeom prst="rect">
              <a:avLst/>
            </a:prstGeom>
            <a:noFill/>
            <a:ln w="9525">
              <a:noFill/>
              <a:miter lim="800000"/>
            </a:ln>
          </p:spPr>
          <p:txBody>
            <a:bodyPr>
              <a:spAutoFit/>
            </a:bodyPr>
            <a:lstStyle/>
            <a:p>
              <a:pPr>
                <a:spcBef>
                  <a:spcPct val="50000"/>
                </a:spcBef>
              </a:pPr>
              <a:r>
                <a:rPr kumimoji="1" lang="en-US" altLang="zh-CN" sz="1800">
                  <a:latin typeface="Times New Roman" panose="02020603050405020304" pitchFamily="18" charset="0"/>
                </a:rPr>
                <a:t>next</a:t>
              </a:r>
              <a:endParaRPr kumimoji="1" lang="en-US" altLang="zh-CN" sz="1800">
                <a:latin typeface="Times New Roman" panose="02020603050405020304" pitchFamily="18" charset="0"/>
              </a:endParaRPr>
            </a:p>
          </p:txBody>
        </p:sp>
        <p:sp>
          <p:nvSpPr>
            <p:cNvPr id="32824" name="Text Box 93"/>
            <p:cNvSpPr txBox="1">
              <a:spLocks noChangeArrowheads="1"/>
            </p:cNvSpPr>
            <p:nvPr/>
          </p:nvSpPr>
          <p:spPr bwMode="auto">
            <a:xfrm>
              <a:off x="5041106" y="1858963"/>
              <a:ext cx="449262" cy="369633"/>
            </a:xfrm>
            <a:prstGeom prst="rect">
              <a:avLst/>
            </a:prstGeom>
            <a:noFill/>
            <a:ln w="9525">
              <a:noFill/>
              <a:miter lim="800000"/>
            </a:ln>
          </p:spPr>
          <p:txBody>
            <a:bodyPr>
              <a:spAutoFit/>
            </a:bodyPr>
            <a:lstStyle/>
            <a:p>
              <a:pPr>
                <a:spcBef>
                  <a:spcPct val="50000"/>
                </a:spcBef>
              </a:pPr>
              <a:r>
                <a:rPr kumimoji="1" lang="en-US" altLang="zh-CN" sz="1800">
                  <a:latin typeface="Times New Roman" panose="02020603050405020304" pitchFamily="18" charset="0"/>
                  <a:sym typeface="MT Extra" panose="05050102010205020202" pitchFamily="18" charset="2"/>
                </a:rPr>
                <a:t></a:t>
              </a:r>
              <a:endParaRPr kumimoji="1" lang="en-US" altLang="zh-CN" sz="1800">
                <a:latin typeface="Times New Roman" panose="02020603050405020304" pitchFamily="18" charset="0"/>
              </a:endParaRPr>
            </a:p>
          </p:txBody>
        </p:sp>
        <p:sp>
          <p:nvSpPr>
            <p:cNvPr id="32825" name="Line 101"/>
            <p:cNvSpPr>
              <a:spLocks noChangeShapeType="1"/>
            </p:cNvSpPr>
            <p:nvPr/>
          </p:nvSpPr>
          <p:spPr bwMode="auto">
            <a:xfrm>
              <a:off x="3480593" y="2038350"/>
              <a:ext cx="333375" cy="0"/>
            </a:xfrm>
            <a:prstGeom prst="line">
              <a:avLst/>
            </a:prstGeom>
            <a:noFill/>
            <a:ln w="9525">
              <a:solidFill>
                <a:schemeClr val="tx1"/>
              </a:solidFill>
              <a:round/>
              <a:tailEnd type="triangle" w="sm" len="med"/>
            </a:ln>
          </p:spPr>
          <p:txBody>
            <a:bodyPr wrap="none" anchor="ctr">
              <a:spAutoFit/>
            </a:bodyPr>
            <a:lstStyle/>
            <a:p>
              <a:endParaRPr lang="zh-CN" altLang="en-US"/>
            </a:p>
          </p:txBody>
        </p:sp>
      </p:grpSp>
      <p:grpSp>
        <p:nvGrpSpPr>
          <p:cNvPr id="4" name="Group 97"/>
          <p:cNvGrpSpPr/>
          <p:nvPr/>
        </p:nvGrpSpPr>
        <p:grpSpPr bwMode="auto">
          <a:xfrm>
            <a:off x="2843808" y="2708920"/>
            <a:ext cx="3441700" cy="1606550"/>
            <a:chOff x="3202" y="3160"/>
            <a:chExt cx="1474" cy="1012"/>
          </a:xfrm>
        </p:grpSpPr>
        <p:sp>
          <p:nvSpPr>
            <p:cNvPr id="35" name="Rectangle 77"/>
            <p:cNvSpPr>
              <a:spLocks noChangeArrowheads="1"/>
            </p:cNvSpPr>
            <p:nvPr/>
          </p:nvSpPr>
          <p:spPr bwMode="auto">
            <a:xfrm>
              <a:off x="3211" y="3375"/>
              <a:ext cx="556" cy="179"/>
            </a:xfrm>
            <a:prstGeom prst="rect">
              <a:avLst/>
            </a:prstGeom>
            <a:solidFill>
              <a:srgbClr val="99CCFF"/>
            </a:solidFill>
            <a:ln w="9525">
              <a:solidFill>
                <a:srgbClr val="000000"/>
              </a:solidFill>
              <a:miter lim="800000"/>
            </a:ln>
          </p:spPr>
          <p:txBody>
            <a:bodyPr/>
            <a:lstStyle/>
            <a:p>
              <a:pPr marL="914400" indent="-341630">
                <a:buFont typeface="Wingdings" panose="05000000000000000000" pitchFamily="2" charset="2"/>
                <a:buBlip>
                  <a:blip r:embed="rId1"/>
                </a:buBlip>
                <a:defRPr/>
              </a:pPr>
              <a:endParaRPr lang="zh-CN" altLang="zh-CN" sz="1800">
                <a:effectLst>
                  <a:outerShdw blurRad="38100" dist="38100" dir="2700000" algn="tl">
                    <a:srgbClr val="000000"/>
                  </a:outerShdw>
                </a:effectLst>
              </a:endParaRPr>
            </a:p>
          </p:txBody>
        </p:sp>
        <p:grpSp>
          <p:nvGrpSpPr>
            <p:cNvPr id="32795" name="Group 78"/>
            <p:cNvGrpSpPr/>
            <p:nvPr/>
          </p:nvGrpSpPr>
          <p:grpSpPr bwMode="auto">
            <a:xfrm>
              <a:off x="4013" y="3464"/>
              <a:ext cx="481" cy="466"/>
              <a:chOff x="4032" y="768"/>
              <a:chExt cx="576" cy="624"/>
            </a:xfrm>
          </p:grpSpPr>
          <p:sp>
            <p:nvSpPr>
              <p:cNvPr id="32802" name="Rectangle 79"/>
              <p:cNvSpPr>
                <a:spLocks noChangeArrowheads="1"/>
              </p:cNvSpPr>
              <p:nvPr/>
            </p:nvSpPr>
            <p:spPr bwMode="auto">
              <a:xfrm>
                <a:off x="4032" y="768"/>
                <a:ext cx="576" cy="624"/>
              </a:xfrm>
              <a:prstGeom prst="rect">
                <a:avLst/>
              </a:prstGeom>
              <a:solidFill>
                <a:srgbClr val="99CCFF"/>
              </a:solidFill>
              <a:ln w="9525">
                <a:solidFill>
                  <a:srgbClr val="000000"/>
                </a:solidFill>
                <a:miter lim="800000"/>
              </a:ln>
            </p:spPr>
            <p:txBody>
              <a:bodyPr/>
              <a:lstStyle/>
              <a:p>
                <a:endParaRPr lang="zh-CN" altLang="en-US" sz="1800"/>
              </a:p>
            </p:txBody>
          </p:sp>
          <p:sp>
            <p:nvSpPr>
              <p:cNvPr id="32803" name="Line 80"/>
              <p:cNvSpPr>
                <a:spLocks noChangeShapeType="1"/>
              </p:cNvSpPr>
              <p:nvPr/>
            </p:nvSpPr>
            <p:spPr bwMode="auto">
              <a:xfrm>
                <a:off x="4032" y="1200"/>
                <a:ext cx="576" cy="0"/>
              </a:xfrm>
              <a:prstGeom prst="line">
                <a:avLst/>
              </a:prstGeom>
              <a:noFill/>
              <a:ln w="9525">
                <a:solidFill>
                  <a:schemeClr val="tx1"/>
                </a:solidFill>
                <a:round/>
              </a:ln>
            </p:spPr>
            <p:txBody>
              <a:bodyPr wrap="none" anchor="ctr">
                <a:spAutoFit/>
              </a:bodyPr>
              <a:lstStyle/>
              <a:p>
                <a:endParaRPr lang="zh-CN" altLang="en-US"/>
              </a:p>
            </p:txBody>
          </p:sp>
        </p:grpSp>
        <p:sp>
          <p:nvSpPr>
            <p:cNvPr id="32796" name="Line 81"/>
            <p:cNvSpPr>
              <a:spLocks noChangeShapeType="1"/>
            </p:cNvSpPr>
            <p:nvPr/>
          </p:nvSpPr>
          <p:spPr bwMode="auto">
            <a:xfrm>
              <a:off x="3692" y="3482"/>
              <a:ext cx="321" cy="0"/>
            </a:xfrm>
            <a:prstGeom prst="line">
              <a:avLst/>
            </a:prstGeom>
            <a:noFill/>
            <a:ln w="9525">
              <a:solidFill>
                <a:schemeClr val="tx1"/>
              </a:solidFill>
              <a:round/>
              <a:tailEnd type="triangle" w="sm" len="med"/>
            </a:ln>
          </p:spPr>
          <p:txBody>
            <a:bodyPr wrap="none" anchor="ctr">
              <a:spAutoFit/>
            </a:bodyPr>
            <a:lstStyle/>
            <a:p>
              <a:endParaRPr lang="zh-CN" altLang="en-US"/>
            </a:p>
          </p:txBody>
        </p:sp>
        <p:sp>
          <p:nvSpPr>
            <p:cNvPr id="32797" name="Text Box 82"/>
            <p:cNvSpPr txBox="1">
              <a:spLocks noChangeArrowheads="1"/>
            </p:cNvSpPr>
            <p:nvPr/>
          </p:nvSpPr>
          <p:spPr bwMode="auto">
            <a:xfrm>
              <a:off x="3202" y="3160"/>
              <a:ext cx="641" cy="233"/>
            </a:xfrm>
            <a:prstGeom prst="rect">
              <a:avLst/>
            </a:prstGeom>
            <a:noFill/>
            <a:ln w="9525">
              <a:noFill/>
              <a:miter lim="800000"/>
            </a:ln>
          </p:spPr>
          <p:txBody>
            <a:bodyPr>
              <a:spAutoFit/>
            </a:bodyPr>
            <a:lstStyle/>
            <a:p>
              <a:pPr>
                <a:spcBef>
                  <a:spcPct val="50000"/>
                </a:spcBef>
              </a:pPr>
              <a:r>
                <a:rPr kumimoji="1" lang="en-US" altLang="zh-CN" sz="1800">
                  <a:latin typeface="Times New Roman" panose="02020603050405020304" pitchFamily="18" charset="0"/>
                </a:rPr>
                <a:t>running</a:t>
              </a:r>
              <a:endParaRPr kumimoji="1" lang="en-US" altLang="zh-CN" sz="1800">
                <a:latin typeface="Times New Roman" panose="02020603050405020304" pitchFamily="18" charset="0"/>
              </a:endParaRPr>
            </a:p>
          </p:txBody>
        </p:sp>
        <p:sp>
          <p:nvSpPr>
            <p:cNvPr id="32798" name="Text Box 83"/>
            <p:cNvSpPr txBox="1">
              <a:spLocks noChangeArrowheads="1"/>
            </p:cNvSpPr>
            <p:nvPr/>
          </p:nvSpPr>
          <p:spPr bwMode="auto">
            <a:xfrm>
              <a:off x="4026" y="3233"/>
              <a:ext cx="488" cy="233"/>
            </a:xfrm>
            <a:prstGeom prst="rect">
              <a:avLst/>
            </a:prstGeom>
            <a:noFill/>
            <a:ln w="9525">
              <a:noFill/>
              <a:miter lim="800000"/>
            </a:ln>
          </p:spPr>
          <p:txBody>
            <a:bodyPr>
              <a:spAutoFit/>
            </a:bodyPr>
            <a:lstStyle/>
            <a:p>
              <a:pPr>
                <a:spcBef>
                  <a:spcPct val="50000"/>
                </a:spcBef>
              </a:pPr>
              <a:r>
                <a:rPr kumimoji="1" lang="en-US" altLang="zh-CN" sz="1800">
                  <a:latin typeface="Times New Roman" panose="02020603050405020304" pitchFamily="18" charset="0"/>
                </a:rPr>
                <a:t>PCB</a:t>
              </a:r>
              <a:r>
                <a:rPr kumimoji="1" lang="en-US" altLang="zh-CN" sz="1800" baseline="-25000">
                  <a:latin typeface="Times New Roman" panose="02020603050405020304" pitchFamily="18" charset="0"/>
                </a:rPr>
                <a:t>4</a:t>
              </a:r>
              <a:endParaRPr kumimoji="1" lang="en-US" altLang="zh-CN" sz="1800">
                <a:latin typeface="Times New Roman" panose="02020603050405020304" pitchFamily="18" charset="0"/>
              </a:endParaRPr>
            </a:p>
          </p:txBody>
        </p:sp>
        <p:sp>
          <p:nvSpPr>
            <p:cNvPr id="32799" name="Text Box 84"/>
            <p:cNvSpPr txBox="1">
              <a:spLocks noChangeArrowheads="1"/>
            </p:cNvSpPr>
            <p:nvPr/>
          </p:nvSpPr>
          <p:spPr bwMode="auto">
            <a:xfrm>
              <a:off x="4133" y="3733"/>
              <a:ext cx="280" cy="233"/>
            </a:xfrm>
            <a:prstGeom prst="rect">
              <a:avLst/>
            </a:prstGeom>
            <a:noFill/>
            <a:ln w="9525">
              <a:noFill/>
              <a:miter lim="800000"/>
            </a:ln>
          </p:spPr>
          <p:txBody>
            <a:bodyPr>
              <a:spAutoFit/>
            </a:bodyPr>
            <a:lstStyle/>
            <a:p>
              <a:pPr>
                <a:spcBef>
                  <a:spcPct val="50000"/>
                </a:spcBef>
              </a:pPr>
              <a:r>
                <a:rPr kumimoji="1" lang="en-US" altLang="zh-CN" sz="1800">
                  <a:latin typeface="Times New Roman" panose="02020603050405020304" pitchFamily="18" charset="0"/>
                  <a:sym typeface="Symbol" panose="05050102010706020507" pitchFamily="18" charset="2"/>
                </a:rPr>
                <a:t></a:t>
              </a:r>
              <a:endParaRPr kumimoji="1" lang="en-US" altLang="zh-CN" sz="1800">
                <a:latin typeface="Times New Roman" panose="02020603050405020304" pitchFamily="18" charset="0"/>
                <a:sym typeface="Symbol" panose="05050102010706020507" pitchFamily="18" charset="2"/>
              </a:endParaRPr>
            </a:p>
          </p:txBody>
        </p:sp>
        <p:sp>
          <p:nvSpPr>
            <p:cNvPr id="32800" name="Text Box 85"/>
            <p:cNvSpPr txBox="1">
              <a:spLocks noChangeArrowheads="1"/>
            </p:cNvSpPr>
            <p:nvPr/>
          </p:nvSpPr>
          <p:spPr bwMode="auto">
            <a:xfrm>
              <a:off x="3665" y="3733"/>
              <a:ext cx="361" cy="233"/>
            </a:xfrm>
            <a:prstGeom prst="rect">
              <a:avLst/>
            </a:prstGeom>
            <a:noFill/>
            <a:ln w="9525">
              <a:noFill/>
              <a:miter lim="800000"/>
            </a:ln>
          </p:spPr>
          <p:txBody>
            <a:bodyPr>
              <a:spAutoFit/>
            </a:bodyPr>
            <a:lstStyle/>
            <a:p>
              <a:pPr>
                <a:spcBef>
                  <a:spcPct val="50000"/>
                </a:spcBef>
              </a:pPr>
              <a:r>
                <a:rPr kumimoji="1" lang="en-US" altLang="zh-CN" sz="1800">
                  <a:latin typeface="Times New Roman" panose="02020603050405020304" pitchFamily="18" charset="0"/>
                </a:rPr>
                <a:t>next</a:t>
              </a:r>
              <a:endParaRPr kumimoji="1" lang="en-US" altLang="zh-CN" sz="1800">
                <a:latin typeface="Times New Roman" panose="02020603050405020304" pitchFamily="18" charset="0"/>
              </a:endParaRPr>
            </a:p>
          </p:txBody>
        </p:sp>
        <p:sp>
          <p:nvSpPr>
            <p:cNvPr id="32801" name="Text Box 86"/>
            <p:cNvSpPr txBox="1">
              <a:spLocks noChangeArrowheads="1"/>
            </p:cNvSpPr>
            <p:nvPr/>
          </p:nvSpPr>
          <p:spPr bwMode="auto">
            <a:xfrm>
              <a:off x="3959" y="3939"/>
              <a:ext cx="717" cy="233"/>
            </a:xfrm>
            <a:prstGeom prst="rect">
              <a:avLst/>
            </a:prstGeom>
            <a:noFill/>
            <a:ln w="9525">
              <a:noFill/>
              <a:miter lim="800000"/>
            </a:ln>
          </p:spPr>
          <p:txBody>
            <a:bodyPr>
              <a:spAutoFit/>
            </a:bodyPr>
            <a:lstStyle/>
            <a:p>
              <a:pPr>
                <a:spcBef>
                  <a:spcPct val="50000"/>
                </a:spcBef>
              </a:pPr>
              <a:r>
                <a:rPr kumimoji="1" lang="zh-CN" altLang="en-US" sz="1800">
                  <a:latin typeface="Times New Roman" panose="02020603050405020304" pitchFamily="18" charset="0"/>
                </a:rPr>
                <a:t>运行指针</a:t>
              </a:r>
              <a:endParaRPr kumimoji="1" lang="zh-CN" altLang="en-US" sz="1800">
                <a:latin typeface="Times New Roman" panose="02020603050405020304" pitchFamily="18" charset="0"/>
              </a:endParaRPr>
            </a:p>
          </p:txBody>
        </p:sp>
      </p:grpSp>
      <p:grpSp>
        <p:nvGrpSpPr>
          <p:cNvPr id="6" name="组合 61"/>
          <p:cNvGrpSpPr/>
          <p:nvPr/>
        </p:nvGrpSpPr>
        <p:grpSpPr bwMode="auto">
          <a:xfrm>
            <a:off x="2339752" y="4221089"/>
            <a:ext cx="5672138" cy="1649853"/>
            <a:chOff x="1015206" y="2934742"/>
            <a:chExt cx="3990974" cy="1649273"/>
          </a:xfrm>
        </p:grpSpPr>
        <p:sp>
          <p:nvSpPr>
            <p:cNvPr id="32777" name="Text Box 70"/>
            <p:cNvSpPr txBox="1">
              <a:spLocks noChangeArrowheads="1"/>
            </p:cNvSpPr>
            <p:nvPr/>
          </p:nvSpPr>
          <p:spPr bwMode="auto">
            <a:xfrm>
              <a:off x="1015206" y="2934742"/>
              <a:ext cx="1727200" cy="369202"/>
            </a:xfrm>
            <a:prstGeom prst="rect">
              <a:avLst/>
            </a:prstGeom>
            <a:noFill/>
            <a:ln w="9525">
              <a:noFill/>
              <a:miter lim="800000"/>
            </a:ln>
          </p:spPr>
          <p:txBody>
            <a:bodyPr>
              <a:spAutoFit/>
            </a:bodyPr>
            <a:lstStyle/>
            <a:p>
              <a:pPr>
                <a:spcBef>
                  <a:spcPct val="50000"/>
                </a:spcBef>
              </a:pPr>
              <a:r>
                <a:rPr kumimoji="1" lang="en-US" altLang="zh-CN" sz="1800">
                  <a:latin typeface="Times New Roman" panose="02020603050405020304" pitchFamily="18" charset="0"/>
                </a:rPr>
                <a:t>wait_lpt_q_start</a:t>
              </a:r>
              <a:endParaRPr kumimoji="1" lang="en-US" altLang="zh-CN" sz="1800">
                <a:latin typeface="Times New Roman" panose="02020603050405020304" pitchFamily="18" charset="0"/>
              </a:endParaRPr>
            </a:p>
          </p:txBody>
        </p:sp>
        <p:sp>
          <p:nvSpPr>
            <p:cNvPr id="64" name="Rectangle 59"/>
            <p:cNvSpPr>
              <a:spLocks noChangeArrowheads="1"/>
            </p:cNvSpPr>
            <p:nvPr/>
          </p:nvSpPr>
          <p:spPr bwMode="auto">
            <a:xfrm>
              <a:off x="1418437" y="3379656"/>
              <a:ext cx="922626" cy="252324"/>
            </a:xfrm>
            <a:prstGeom prst="rect">
              <a:avLst/>
            </a:prstGeom>
            <a:solidFill>
              <a:srgbClr val="B2B2B2"/>
            </a:solidFill>
            <a:ln w="9525">
              <a:solidFill>
                <a:srgbClr val="000000"/>
              </a:solidFill>
              <a:miter lim="800000"/>
            </a:ln>
          </p:spPr>
          <p:txBody>
            <a:bodyPr/>
            <a:lstStyle/>
            <a:p>
              <a:pPr marL="914400" indent="-341630">
                <a:buFont typeface="Wingdings" panose="05000000000000000000" pitchFamily="2" charset="2"/>
                <a:buBlip>
                  <a:blip r:embed="rId1"/>
                </a:buBlip>
                <a:defRPr/>
              </a:pPr>
              <a:endParaRPr lang="zh-CN" altLang="zh-CN" sz="1800">
                <a:effectLst>
                  <a:outerShdw blurRad="38100" dist="38100" dir="2700000" algn="tl">
                    <a:srgbClr val="000000"/>
                  </a:outerShdw>
                </a:effectLst>
              </a:endParaRPr>
            </a:p>
          </p:txBody>
        </p:sp>
        <p:grpSp>
          <p:nvGrpSpPr>
            <p:cNvPr id="32779" name="Group 60"/>
            <p:cNvGrpSpPr/>
            <p:nvPr/>
          </p:nvGrpSpPr>
          <p:grpSpPr bwMode="auto">
            <a:xfrm>
              <a:off x="4075906" y="3506788"/>
              <a:ext cx="796925" cy="654050"/>
              <a:chOff x="4032" y="768"/>
              <a:chExt cx="576" cy="624"/>
            </a:xfrm>
          </p:grpSpPr>
          <p:sp>
            <p:nvSpPr>
              <p:cNvPr id="32792" name="Rectangle 61"/>
              <p:cNvSpPr>
                <a:spLocks noChangeArrowheads="1"/>
              </p:cNvSpPr>
              <p:nvPr/>
            </p:nvSpPr>
            <p:spPr bwMode="auto">
              <a:xfrm>
                <a:off x="4032" y="768"/>
                <a:ext cx="576" cy="624"/>
              </a:xfrm>
              <a:prstGeom prst="rect">
                <a:avLst/>
              </a:prstGeom>
              <a:solidFill>
                <a:srgbClr val="DDDDDD"/>
              </a:solidFill>
              <a:ln w="9525">
                <a:solidFill>
                  <a:srgbClr val="000000"/>
                </a:solidFill>
                <a:miter lim="800000"/>
              </a:ln>
            </p:spPr>
            <p:txBody>
              <a:bodyPr/>
              <a:lstStyle/>
              <a:p>
                <a:endParaRPr lang="zh-CN" altLang="en-US" sz="1800"/>
              </a:p>
            </p:txBody>
          </p:sp>
          <p:sp>
            <p:nvSpPr>
              <p:cNvPr id="32793" name="Line 62"/>
              <p:cNvSpPr>
                <a:spLocks noChangeShapeType="1"/>
              </p:cNvSpPr>
              <p:nvPr/>
            </p:nvSpPr>
            <p:spPr bwMode="auto">
              <a:xfrm>
                <a:off x="4032" y="1200"/>
                <a:ext cx="576" cy="0"/>
              </a:xfrm>
              <a:prstGeom prst="line">
                <a:avLst/>
              </a:prstGeom>
              <a:noFill/>
              <a:ln w="9525">
                <a:solidFill>
                  <a:schemeClr val="tx1"/>
                </a:solidFill>
                <a:round/>
              </a:ln>
            </p:spPr>
            <p:txBody>
              <a:bodyPr wrap="none" anchor="ctr">
                <a:spAutoFit/>
              </a:bodyPr>
              <a:lstStyle/>
              <a:p>
                <a:endParaRPr lang="zh-CN" altLang="en-US"/>
              </a:p>
            </p:txBody>
          </p:sp>
        </p:grpSp>
        <p:grpSp>
          <p:nvGrpSpPr>
            <p:cNvPr id="32780" name="Group 63"/>
            <p:cNvGrpSpPr/>
            <p:nvPr/>
          </p:nvGrpSpPr>
          <p:grpSpPr bwMode="auto">
            <a:xfrm>
              <a:off x="2747168" y="3506788"/>
              <a:ext cx="796925" cy="654050"/>
              <a:chOff x="4032" y="768"/>
              <a:chExt cx="576" cy="624"/>
            </a:xfrm>
          </p:grpSpPr>
          <p:sp>
            <p:nvSpPr>
              <p:cNvPr id="32790" name="Rectangle 64"/>
              <p:cNvSpPr>
                <a:spLocks noChangeArrowheads="1"/>
              </p:cNvSpPr>
              <p:nvPr/>
            </p:nvSpPr>
            <p:spPr bwMode="auto">
              <a:xfrm>
                <a:off x="4032" y="768"/>
                <a:ext cx="576" cy="624"/>
              </a:xfrm>
              <a:prstGeom prst="rect">
                <a:avLst/>
              </a:prstGeom>
              <a:solidFill>
                <a:srgbClr val="DDDDDD"/>
              </a:solidFill>
              <a:ln w="9525">
                <a:solidFill>
                  <a:srgbClr val="000000"/>
                </a:solidFill>
                <a:miter lim="800000"/>
              </a:ln>
            </p:spPr>
            <p:txBody>
              <a:bodyPr/>
              <a:lstStyle/>
              <a:p>
                <a:endParaRPr lang="zh-CN" altLang="en-US" sz="1800"/>
              </a:p>
            </p:txBody>
          </p:sp>
          <p:sp>
            <p:nvSpPr>
              <p:cNvPr id="32791" name="Line 65"/>
              <p:cNvSpPr>
                <a:spLocks noChangeShapeType="1"/>
              </p:cNvSpPr>
              <p:nvPr/>
            </p:nvSpPr>
            <p:spPr bwMode="auto">
              <a:xfrm>
                <a:off x="4032" y="1200"/>
                <a:ext cx="576" cy="0"/>
              </a:xfrm>
              <a:prstGeom prst="line">
                <a:avLst/>
              </a:prstGeom>
              <a:noFill/>
              <a:ln w="9525">
                <a:solidFill>
                  <a:schemeClr val="tx1"/>
                </a:solidFill>
                <a:round/>
              </a:ln>
            </p:spPr>
            <p:txBody>
              <a:bodyPr wrap="none" anchor="ctr">
                <a:spAutoFit/>
              </a:bodyPr>
              <a:lstStyle/>
              <a:p>
                <a:endParaRPr lang="zh-CN" altLang="en-US"/>
              </a:p>
            </p:txBody>
          </p:sp>
        </p:grpSp>
        <p:sp>
          <p:nvSpPr>
            <p:cNvPr id="32781" name="Line 66"/>
            <p:cNvSpPr>
              <a:spLocks noChangeShapeType="1"/>
            </p:cNvSpPr>
            <p:nvPr/>
          </p:nvSpPr>
          <p:spPr bwMode="auto">
            <a:xfrm>
              <a:off x="2215356" y="3530600"/>
              <a:ext cx="531812" cy="0"/>
            </a:xfrm>
            <a:prstGeom prst="line">
              <a:avLst/>
            </a:prstGeom>
            <a:noFill/>
            <a:ln w="9525">
              <a:solidFill>
                <a:schemeClr val="tx1"/>
              </a:solidFill>
              <a:round/>
              <a:tailEnd type="triangle" w="sm" len="med"/>
            </a:ln>
          </p:spPr>
          <p:txBody>
            <a:bodyPr wrap="none" anchor="ctr">
              <a:spAutoFit/>
            </a:bodyPr>
            <a:lstStyle/>
            <a:p>
              <a:endParaRPr lang="zh-CN" altLang="en-US"/>
            </a:p>
          </p:txBody>
        </p:sp>
        <p:sp>
          <p:nvSpPr>
            <p:cNvPr id="32782" name="Line 67"/>
            <p:cNvSpPr>
              <a:spLocks noChangeShapeType="1"/>
            </p:cNvSpPr>
            <p:nvPr/>
          </p:nvSpPr>
          <p:spPr bwMode="auto">
            <a:xfrm>
              <a:off x="3410743" y="4059238"/>
              <a:ext cx="331787" cy="0"/>
            </a:xfrm>
            <a:prstGeom prst="line">
              <a:avLst/>
            </a:prstGeom>
            <a:noFill/>
            <a:ln w="9525">
              <a:solidFill>
                <a:schemeClr val="tx1"/>
              </a:solidFill>
              <a:round/>
            </a:ln>
          </p:spPr>
          <p:txBody>
            <a:bodyPr wrap="none" anchor="ctr">
              <a:spAutoFit/>
            </a:bodyPr>
            <a:lstStyle/>
            <a:p>
              <a:endParaRPr lang="zh-CN" altLang="en-US"/>
            </a:p>
          </p:txBody>
        </p:sp>
        <p:sp>
          <p:nvSpPr>
            <p:cNvPr id="32783" name="Line 68"/>
            <p:cNvSpPr>
              <a:spLocks noChangeShapeType="1"/>
            </p:cNvSpPr>
            <p:nvPr/>
          </p:nvSpPr>
          <p:spPr bwMode="auto">
            <a:xfrm>
              <a:off x="3742531" y="3505200"/>
              <a:ext cx="333375" cy="0"/>
            </a:xfrm>
            <a:prstGeom prst="line">
              <a:avLst/>
            </a:prstGeom>
            <a:noFill/>
            <a:ln w="9525">
              <a:solidFill>
                <a:schemeClr val="tx1"/>
              </a:solidFill>
              <a:round/>
              <a:tailEnd type="triangle" w="sm" len="med"/>
            </a:ln>
          </p:spPr>
          <p:txBody>
            <a:bodyPr wrap="none" anchor="ctr">
              <a:spAutoFit/>
            </a:bodyPr>
            <a:lstStyle/>
            <a:p>
              <a:endParaRPr lang="zh-CN" altLang="en-US"/>
            </a:p>
          </p:txBody>
        </p:sp>
        <p:sp>
          <p:nvSpPr>
            <p:cNvPr id="32784" name="Line 69"/>
            <p:cNvSpPr>
              <a:spLocks noChangeShapeType="1"/>
            </p:cNvSpPr>
            <p:nvPr/>
          </p:nvSpPr>
          <p:spPr bwMode="auto">
            <a:xfrm>
              <a:off x="3742531" y="3505200"/>
              <a:ext cx="0" cy="554037"/>
            </a:xfrm>
            <a:prstGeom prst="line">
              <a:avLst/>
            </a:prstGeom>
            <a:noFill/>
            <a:ln w="9525">
              <a:solidFill>
                <a:schemeClr val="tx1"/>
              </a:solidFill>
              <a:round/>
            </a:ln>
          </p:spPr>
          <p:txBody>
            <a:bodyPr wrap="none" anchor="ctr">
              <a:spAutoFit/>
            </a:bodyPr>
            <a:lstStyle/>
            <a:p>
              <a:endParaRPr lang="zh-CN" altLang="en-US"/>
            </a:p>
          </p:txBody>
        </p:sp>
        <p:sp>
          <p:nvSpPr>
            <p:cNvPr id="32785" name="Text Box 71"/>
            <p:cNvSpPr txBox="1">
              <a:spLocks noChangeArrowheads="1"/>
            </p:cNvSpPr>
            <p:nvPr/>
          </p:nvSpPr>
          <p:spPr bwMode="auto">
            <a:xfrm>
              <a:off x="2813843" y="3149600"/>
              <a:ext cx="742950" cy="369202"/>
            </a:xfrm>
            <a:prstGeom prst="rect">
              <a:avLst/>
            </a:prstGeom>
            <a:noFill/>
            <a:ln w="9525">
              <a:noFill/>
              <a:miter lim="800000"/>
            </a:ln>
          </p:spPr>
          <p:txBody>
            <a:bodyPr>
              <a:spAutoFit/>
            </a:bodyPr>
            <a:lstStyle/>
            <a:p>
              <a:pPr>
                <a:spcBef>
                  <a:spcPct val="50000"/>
                </a:spcBef>
              </a:pPr>
              <a:r>
                <a:rPr kumimoji="1" lang="en-US" altLang="zh-CN" sz="1800">
                  <a:latin typeface="Times New Roman" panose="02020603050405020304" pitchFamily="18" charset="0"/>
                </a:rPr>
                <a:t>PCB</a:t>
              </a:r>
              <a:r>
                <a:rPr kumimoji="1" lang="en-US" altLang="zh-CN" sz="1800" baseline="-25000">
                  <a:latin typeface="Times New Roman" panose="02020603050405020304" pitchFamily="18" charset="0"/>
                </a:rPr>
                <a:t>3</a:t>
              </a:r>
              <a:endParaRPr kumimoji="1" lang="en-US" altLang="zh-CN" sz="1800">
                <a:latin typeface="Times New Roman" panose="02020603050405020304" pitchFamily="18" charset="0"/>
              </a:endParaRPr>
            </a:p>
          </p:txBody>
        </p:sp>
        <p:sp>
          <p:nvSpPr>
            <p:cNvPr id="32786" name="Text Box 72"/>
            <p:cNvSpPr txBox="1">
              <a:spLocks noChangeArrowheads="1"/>
            </p:cNvSpPr>
            <p:nvPr/>
          </p:nvSpPr>
          <p:spPr bwMode="auto">
            <a:xfrm>
              <a:off x="4150518" y="3178175"/>
              <a:ext cx="757237" cy="369202"/>
            </a:xfrm>
            <a:prstGeom prst="rect">
              <a:avLst/>
            </a:prstGeom>
            <a:noFill/>
            <a:ln w="9525">
              <a:noFill/>
              <a:miter lim="800000"/>
            </a:ln>
          </p:spPr>
          <p:txBody>
            <a:bodyPr>
              <a:spAutoFit/>
            </a:bodyPr>
            <a:lstStyle/>
            <a:p>
              <a:pPr>
                <a:spcBef>
                  <a:spcPct val="50000"/>
                </a:spcBef>
              </a:pPr>
              <a:r>
                <a:rPr kumimoji="1" lang="en-US" altLang="zh-CN" sz="1800">
                  <a:latin typeface="Times New Roman" panose="02020603050405020304" pitchFamily="18" charset="0"/>
                </a:rPr>
                <a:t>PCB</a:t>
              </a:r>
              <a:r>
                <a:rPr kumimoji="1" lang="en-US" altLang="zh-CN" sz="1800" baseline="-25000">
                  <a:latin typeface="Times New Roman" panose="02020603050405020304" pitchFamily="18" charset="0"/>
                </a:rPr>
                <a:t>7</a:t>
              </a:r>
              <a:endParaRPr kumimoji="1" lang="en-US" altLang="zh-CN" sz="1800">
                <a:latin typeface="Times New Roman" panose="02020603050405020304" pitchFamily="18" charset="0"/>
              </a:endParaRPr>
            </a:p>
          </p:txBody>
        </p:sp>
        <p:sp>
          <p:nvSpPr>
            <p:cNvPr id="32787" name="Text Box 73"/>
            <p:cNvSpPr txBox="1">
              <a:spLocks noChangeArrowheads="1"/>
            </p:cNvSpPr>
            <p:nvPr/>
          </p:nvSpPr>
          <p:spPr bwMode="auto">
            <a:xfrm>
              <a:off x="4274343" y="3883025"/>
              <a:ext cx="465137" cy="369202"/>
            </a:xfrm>
            <a:prstGeom prst="rect">
              <a:avLst/>
            </a:prstGeom>
            <a:noFill/>
            <a:ln w="9525">
              <a:noFill/>
              <a:miter lim="800000"/>
            </a:ln>
          </p:spPr>
          <p:txBody>
            <a:bodyPr>
              <a:spAutoFit/>
            </a:bodyPr>
            <a:lstStyle/>
            <a:p>
              <a:pPr>
                <a:spcBef>
                  <a:spcPct val="50000"/>
                </a:spcBef>
              </a:pPr>
              <a:r>
                <a:rPr kumimoji="1" lang="en-US" altLang="zh-CN" sz="1800">
                  <a:latin typeface="Times New Roman" panose="02020603050405020304" pitchFamily="18" charset="0"/>
                  <a:sym typeface="Symbol" panose="05050102010706020507" pitchFamily="18" charset="2"/>
                </a:rPr>
                <a:t></a:t>
              </a:r>
              <a:endParaRPr kumimoji="1" lang="en-US" altLang="zh-CN" sz="1800">
                <a:latin typeface="Times New Roman" panose="02020603050405020304" pitchFamily="18" charset="0"/>
                <a:sym typeface="Symbol" panose="05050102010706020507" pitchFamily="18" charset="2"/>
              </a:endParaRPr>
            </a:p>
          </p:txBody>
        </p:sp>
        <p:sp>
          <p:nvSpPr>
            <p:cNvPr id="32788" name="Text Box 74"/>
            <p:cNvSpPr txBox="1">
              <a:spLocks noChangeArrowheads="1"/>
            </p:cNvSpPr>
            <p:nvPr/>
          </p:nvSpPr>
          <p:spPr bwMode="auto">
            <a:xfrm>
              <a:off x="2188368" y="3889375"/>
              <a:ext cx="596900" cy="369202"/>
            </a:xfrm>
            <a:prstGeom prst="rect">
              <a:avLst/>
            </a:prstGeom>
            <a:noFill/>
            <a:ln w="9525">
              <a:noFill/>
              <a:miter lim="800000"/>
            </a:ln>
          </p:spPr>
          <p:txBody>
            <a:bodyPr>
              <a:spAutoFit/>
            </a:bodyPr>
            <a:lstStyle/>
            <a:p>
              <a:pPr>
                <a:spcBef>
                  <a:spcPct val="50000"/>
                </a:spcBef>
              </a:pPr>
              <a:r>
                <a:rPr kumimoji="1" lang="en-US" altLang="zh-CN" sz="1800">
                  <a:latin typeface="Times New Roman" panose="02020603050405020304" pitchFamily="18" charset="0"/>
                </a:rPr>
                <a:t>next</a:t>
              </a:r>
              <a:endParaRPr kumimoji="1" lang="en-US" altLang="zh-CN" sz="1800">
                <a:latin typeface="Times New Roman" panose="02020603050405020304" pitchFamily="18" charset="0"/>
              </a:endParaRPr>
            </a:p>
          </p:txBody>
        </p:sp>
        <p:sp>
          <p:nvSpPr>
            <p:cNvPr id="32789" name="Text Box 75"/>
            <p:cNvSpPr txBox="1">
              <a:spLocks noChangeArrowheads="1"/>
            </p:cNvSpPr>
            <p:nvPr/>
          </p:nvSpPr>
          <p:spPr bwMode="auto">
            <a:xfrm>
              <a:off x="2747168" y="4214813"/>
              <a:ext cx="2259012" cy="369202"/>
            </a:xfrm>
            <a:prstGeom prst="rect">
              <a:avLst/>
            </a:prstGeom>
            <a:noFill/>
            <a:ln w="9525">
              <a:noFill/>
              <a:miter lim="800000"/>
            </a:ln>
          </p:spPr>
          <p:txBody>
            <a:bodyPr>
              <a:spAutoFit/>
            </a:bodyPr>
            <a:lstStyle/>
            <a:p>
              <a:pPr>
                <a:spcBef>
                  <a:spcPct val="50000"/>
                </a:spcBef>
              </a:pPr>
              <a:r>
                <a:rPr kumimoji="1" lang="zh-CN" altLang="en-US" sz="1800">
                  <a:latin typeface="Times New Roman" panose="02020603050405020304" pitchFamily="18" charset="0"/>
                </a:rPr>
                <a:t>打印机等待队列结构</a:t>
              </a:r>
              <a:endParaRPr kumimoji="1" lang="zh-CN" altLang="en-US" sz="1800">
                <a:latin typeface="Times New Roman" panose="02020603050405020304" pitchFamily="18" charset="0"/>
              </a:endParaRPr>
            </a:p>
          </p:txBody>
        </p:sp>
      </p:grpSp>
      <p:pic>
        <p:nvPicPr>
          <p:cNvPr id="30779" name="Picture 59"/>
          <p:cNvPicPr>
            <a:picLocks noChangeAspect="1" noChangeArrowheads="1"/>
          </p:cNvPicPr>
          <p:nvPr/>
        </p:nvPicPr>
        <p:blipFill>
          <a:blip r:embed="rId2" cstate="print"/>
          <a:srcRect/>
          <a:stretch>
            <a:fillRect/>
          </a:stretch>
        </p:blipFill>
        <p:spPr bwMode="auto">
          <a:xfrm>
            <a:off x="1186408" y="1340768"/>
            <a:ext cx="5257800" cy="5162551"/>
          </a:xfrm>
          <a:prstGeom prst="rect">
            <a:avLst/>
          </a:prstGeom>
          <a:noFill/>
          <a:ln w="9525" algn="ctr">
            <a:noFill/>
            <a:miter lim="800000"/>
            <a:headEnd/>
            <a:tailEnd/>
          </a:ln>
        </p:spPr>
      </p:pic>
      <p:sp>
        <p:nvSpPr>
          <p:cNvPr id="60" name="矩形 59"/>
          <p:cNvSpPr/>
          <p:nvPr/>
        </p:nvSpPr>
        <p:spPr>
          <a:xfrm>
            <a:off x="2915816" y="-27383"/>
            <a:ext cx="4248472" cy="830997"/>
          </a:xfrm>
          <a:prstGeom prst="rect">
            <a:avLst/>
          </a:prstGeom>
        </p:spPr>
        <p:txBody>
          <a:bodyPr wrap="square">
            <a:spAutoFit/>
          </a:bodyPr>
          <a:lstStyle/>
          <a:p>
            <a:pPr eaLnBrk="1" hangingPunct="1">
              <a:lnSpc>
                <a:spcPct val="150000"/>
              </a:lnSpc>
              <a:spcBef>
                <a:spcPct val="0"/>
              </a:spcBef>
              <a:defRPr/>
            </a:pPr>
            <a:r>
              <a:rPr kumimoji="1" lang="en-US" altLang="zh-CN" sz="3200" dirty="0" smtClean="0">
                <a:solidFill>
                  <a:srgbClr val="0000FF"/>
                </a:solidFill>
              </a:rPr>
              <a:t>3.2.4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进程控制块</a:t>
            </a:r>
            <a:endParaRPr kumimoji="1" lang="en-US" altLang="zh-CN" sz="3200" dirty="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cxnSp>
        <p:nvCxnSpPr>
          <p:cNvPr id="62" name="直接连接符 61"/>
          <p:cNvCxnSpPr/>
          <p:nvPr/>
        </p:nvCxnSpPr>
        <p:spPr bwMode="auto">
          <a:xfrm>
            <a:off x="1259632" y="6381328"/>
            <a:ext cx="936104" cy="0"/>
          </a:xfrm>
          <a:prstGeom prst="line">
            <a:avLst/>
          </a:prstGeom>
          <a:noFill/>
          <a:ln w="57150">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79"/>
                                        </p:tgtEl>
                                        <p:attrNameLst>
                                          <p:attrName>style.visibility</p:attrName>
                                        </p:attrNameLst>
                                      </p:cBhvr>
                                      <p:to>
                                        <p:strVal val="visible"/>
                                      </p:to>
                                    </p:set>
                                    <p:animEffect transition="in" filter="box(in)">
                                      <p:cBhvr>
                                        <p:cTn id="7" dur="500"/>
                                        <p:tgtEl>
                                          <p:spTgt spid="3077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box(in)">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nodeType="clickEffect">
                                  <p:stCondLst>
                                    <p:cond delay="0"/>
                                  </p:stCondLst>
                                  <p:childTnLst>
                                    <p:animEffect transition="out" filter="box(in)">
                                      <p:cBhvr>
                                        <p:cTn id="16" dur="500"/>
                                        <p:tgtEl>
                                          <p:spTgt spid="30779"/>
                                        </p:tgtEl>
                                      </p:cBhvr>
                                    </p:animEffect>
                                    <p:set>
                                      <p:cBhvr>
                                        <p:cTn id="17" dur="1" fill="hold">
                                          <p:stCondLst>
                                            <p:cond delay="499"/>
                                          </p:stCondLst>
                                        </p:cTn>
                                        <p:tgtEl>
                                          <p:spTgt spid="30779"/>
                                        </p:tgtEl>
                                        <p:attrNameLst>
                                          <p:attrName>style.visibility</p:attrName>
                                        </p:attrNameLst>
                                      </p:cBhvr>
                                      <p:to>
                                        <p:strVal val="hidden"/>
                                      </p:to>
                                    </p:set>
                                  </p:childTnLst>
                                </p:cTn>
                              </p:par>
                              <p:par>
                                <p:cTn id="18" presetID="4" presetClass="exit" presetSubtype="16" fill="hold" nodeType="withEffect">
                                  <p:stCondLst>
                                    <p:cond delay="0"/>
                                  </p:stCondLst>
                                  <p:childTnLst>
                                    <p:animEffect transition="out" filter="box(in)">
                                      <p:cBhvr>
                                        <p:cTn id="19" dur="500"/>
                                        <p:tgtEl>
                                          <p:spTgt spid="62"/>
                                        </p:tgtEl>
                                      </p:cBhvr>
                                    </p:animEffect>
                                    <p:set>
                                      <p:cBhvr>
                                        <p:cTn id="20" dur="1" fill="hold">
                                          <p:stCondLst>
                                            <p:cond delay="499"/>
                                          </p:stCondLst>
                                        </p:cTn>
                                        <p:tgtEl>
                                          <p:spTgt spid="6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56679">
                                            <p:txEl>
                                              <p:pRg st="0" end="0"/>
                                            </p:txEl>
                                          </p:spTgt>
                                        </p:tgtEl>
                                        <p:attrNameLst>
                                          <p:attrName>style.visibility</p:attrName>
                                        </p:attrNameLst>
                                      </p:cBhvr>
                                      <p:to>
                                        <p:strVal val="visible"/>
                                      </p:to>
                                    </p:set>
                                    <p:animEffect transition="in" filter="fade">
                                      <p:cBhvr>
                                        <p:cTn id="25" dur="1000"/>
                                        <p:tgtEl>
                                          <p:spTgt spid="156679">
                                            <p:txEl>
                                              <p:pRg st="0" end="0"/>
                                            </p:txEl>
                                          </p:spTgt>
                                        </p:tgtEl>
                                      </p:cBhvr>
                                    </p:animEffect>
                                    <p:anim calcmode="lin" valueType="num">
                                      <p:cBhvr>
                                        <p:cTn id="26" dur="1000" fill="hold"/>
                                        <p:tgtEl>
                                          <p:spTgt spid="156679">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1566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56679">
                                            <p:txEl>
                                              <p:pRg st="3" end="3"/>
                                            </p:txEl>
                                          </p:spTgt>
                                        </p:tgtEl>
                                        <p:attrNameLst>
                                          <p:attrName>style.visibility</p:attrName>
                                        </p:attrNameLst>
                                      </p:cBhvr>
                                      <p:to>
                                        <p:strVal val="visible"/>
                                      </p:to>
                                    </p:set>
                                    <p:animEffect transition="in" filter="fade">
                                      <p:cBhvr>
                                        <p:cTn id="39" dur="1000"/>
                                        <p:tgtEl>
                                          <p:spTgt spid="156679">
                                            <p:txEl>
                                              <p:pRg st="3" end="3"/>
                                            </p:txEl>
                                          </p:spTgt>
                                        </p:tgtEl>
                                      </p:cBhvr>
                                    </p:animEffect>
                                    <p:anim calcmode="lin" valueType="num">
                                      <p:cBhvr>
                                        <p:cTn id="40" dur="1000" fill="hold"/>
                                        <p:tgtEl>
                                          <p:spTgt spid="156679">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15667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anim calcmode="lin" valueType="num">
                                      <p:cBhvr>
                                        <p:cTn id="47" dur="1000" fill="hold"/>
                                        <p:tgtEl>
                                          <p:spTgt spid="4"/>
                                        </p:tgtEl>
                                        <p:attrNameLst>
                                          <p:attrName>ppt_x</p:attrName>
                                        </p:attrNameLst>
                                      </p:cBhvr>
                                      <p:tavLst>
                                        <p:tav tm="0">
                                          <p:val>
                                            <p:strVal val="#ppt_x"/>
                                          </p:val>
                                        </p:tav>
                                        <p:tav tm="100000">
                                          <p:val>
                                            <p:strVal val="#ppt_x"/>
                                          </p:val>
                                        </p:tav>
                                      </p:tavLst>
                                    </p:anim>
                                    <p:anim calcmode="lin" valueType="num">
                                      <p:cBhvr>
                                        <p:cTn id="4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56679">
                                            <p:txEl>
                                              <p:pRg st="6" end="6"/>
                                            </p:txEl>
                                          </p:spTgt>
                                        </p:tgtEl>
                                        <p:attrNameLst>
                                          <p:attrName>style.visibility</p:attrName>
                                        </p:attrNameLst>
                                      </p:cBhvr>
                                      <p:to>
                                        <p:strVal val="visible"/>
                                      </p:to>
                                    </p:set>
                                    <p:animEffect transition="in" filter="fade">
                                      <p:cBhvr>
                                        <p:cTn id="53" dur="1000"/>
                                        <p:tgtEl>
                                          <p:spTgt spid="156679">
                                            <p:txEl>
                                              <p:pRg st="6" end="6"/>
                                            </p:txEl>
                                          </p:spTgt>
                                        </p:tgtEl>
                                      </p:cBhvr>
                                    </p:animEffect>
                                    <p:anim calcmode="lin" valueType="num">
                                      <p:cBhvr>
                                        <p:cTn id="54" dur="1000" fill="hold"/>
                                        <p:tgtEl>
                                          <p:spTgt spid="156679">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15667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1000"/>
                                        <p:tgtEl>
                                          <p:spTgt spid="6"/>
                                        </p:tgtEl>
                                      </p:cBhvr>
                                    </p:animEffect>
                                    <p:anim calcmode="lin" valueType="num">
                                      <p:cBhvr>
                                        <p:cTn id="61" dur="1000" fill="hold"/>
                                        <p:tgtEl>
                                          <p:spTgt spid="6"/>
                                        </p:tgtEl>
                                        <p:attrNameLst>
                                          <p:attrName>ppt_x</p:attrName>
                                        </p:attrNameLst>
                                      </p:cBhvr>
                                      <p:tavLst>
                                        <p:tav tm="0">
                                          <p:val>
                                            <p:strVal val="#ppt_x"/>
                                          </p:val>
                                        </p:tav>
                                        <p:tav tm="100000">
                                          <p:val>
                                            <p:strVal val="#ppt_x"/>
                                          </p:val>
                                        </p:tav>
                                      </p:tavLst>
                                    </p:anim>
                                    <p:anim calcmode="lin" valueType="num">
                                      <p:cBhvr>
                                        <p:cTn id="6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56679">
                                            <p:txEl>
                                              <p:pRg st="8" end="8"/>
                                            </p:txEl>
                                          </p:spTgt>
                                        </p:tgtEl>
                                        <p:attrNameLst>
                                          <p:attrName>style.visibility</p:attrName>
                                        </p:attrNameLst>
                                      </p:cBhvr>
                                      <p:to>
                                        <p:strVal val="visible"/>
                                      </p:to>
                                    </p:set>
                                    <p:animEffect transition="in" filter="fade">
                                      <p:cBhvr>
                                        <p:cTn id="67" dur="1000"/>
                                        <p:tgtEl>
                                          <p:spTgt spid="156679">
                                            <p:txEl>
                                              <p:pRg st="8" end="8"/>
                                            </p:txEl>
                                          </p:spTgt>
                                        </p:tgtEl>
                                      </p:cBhvr>
                                    </p:animEffect>
                                    <p:anim calcmode="lin" valueType="num">
                                      <p:cBhvr>
                                        <p:cTn id="68" dur="1000" fill="hold"/>
                                        <p:tgtEl>
                                          <p:spTgt spid="156679">
                                            <p:txEl>
                                              <p:pRg st="8" end="8"/>
                                            </p:txEl>
                                          </p:spTgt>
                                        </p:tgtEl>
                                        <p:attrNameLst>
                                          <p:attrName>ppt_x</p:attrName>
                                        </p:attrNameLst>
                                      </p:cBhvr>
                                      <p:tavLst>
                                        <p:tav tm="0">
                                          <p:val>
                                            <p:strVal val="#ppt_x"/>
                                          </p:val>
                                        </p:tav>
                                        <p:tav tm="100000">
                                          <p:val>
                                            <p:strVal val="#ppt_x"/>
                                          </p:val>
                                        </p:tav>
                                      </p:tavLst>
                                    </p:anim>
                                    <p:anim calcmode="lin" valueType="num">
                                      <p:cBhvr>
                                        <p:cTn id="69" dur="1000" fill="hold"/>
                                        <p:tgtEl>
                                          <p:spTgt spid="15667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Text Box 3"/>
          <p:cNvSpPr txBox="1">
            <a:spLocks noChangeArrowheads="1"/>
          </p:cNvSpPr>
          <p:nvPr/>
        </p:nvSpPr>
        <p:spPr bwMode="auto">
          <a:xfrm>
            <a:off x="755576" y="2492896"/>
            <a:ext cx="3888432" cy="457456"/>
          </a:xfrm>
          <a:prstGeom prst="rect">
            <a:avLst/>
          </a:prstGeom>
          <a:noFill/>
          <a:ln w="9525">
            <a:noFill/>
            <a:miter lim="800000"/>
          </a:ln>
          <a:effectLst/>
        </p:spPr>
        <p:txBody>
          <a:bodyPr wrap="square" lIns="87273" tIns="43636" rIns="87273" bIns="43636">
            <a:spAutoFit/>
          </a:bodyPr>
          <a:lstStyle/>
          <a:p>
            <a:pPr marL="609600" indent="-609600" algn="just" defTabSz="873125" eaLnBrk="1" hangingPunct="1">
              <a:spcBef>
                <a:spcPct val="50000"/>
              </a:spcBef>
              <a:buFont typeface="Wingdings" panose="05000000000000000000" pitchFamily="2" charset="2"/>
              <a:buChar char="n"/>
              <a:defRPr/>
            </a:pPr>
            <a:r>
              <a:rPr kumimoji="1" lang="zh-CN" altLang="en-US" sz="2400" dirty="0" smtClean="0">
                <a:solidFill>
                  <a:srgbClr val="7030A0"/>
                </a:solidFill>
                <a:latin typeface="Times New Roman" panose="02020603050405020304" pitchFamily="18" charset="0"/>
              </a:rPr>
              <a:t>线程拥有的资源：</a:t>
            </a:r>
            <a:endParaRPr kumimoji="1" lang="zh-CN" altLang="en-US" sz="2400" dirty="0">
              <a:solidFill>
                <a:srgbClr val="7030A0"/>
              </a:solidFill>
              <a:latin typeface="Times New Roman" panose="02020603050405020304" pitchFamily="18" charset="0"/>
            </a:endParaRPr>
          </a:p>
        </p:txBody>
      </p:sp>
      <p:sp>
        <p:nvSpPr>
          <p:cNvPr id="6" name="Text Box 2"/>
          <p:cNvSpPr txBox="1">
            <a:spLocks noChangeArrowheads="1"/>
          </p:cNvSpPr>
          <p:nvPr/>
        </p:nvSpPr>
        <p:spPr bwMode="auto">
          <a:xfrm>
            <a:off x="2556001" y="0"/>
            <a:ext cx="3600177" cy="707886"/>
          </a:xfrm>
          <a:prstGeom prst="rect">
            <a:avLst/>
          </a:prstGeom>
          <a:noFill/>
          <a:ln w="9525">
            <a:noFill/>
            <a:miter lim="800000"/>
          </a:ln>
          <a:effectLst/>
        </p:spPr>
        <p:txBody>
          <a:bodyPr wrap="square">
            <a:spAutoFit/>
          </a:bodyPr>
          <a:lstStyle/>
          <a:p>
            <a:pPr eaLnBrk="1" hangingPunct="1">
              <a:spcBef>
                <a:spcPct val="0"/>
              </a:spcBef>
              <a:defRPr/>
            </a:pPr>
            <a:r>
              <a:rPr kumimoji="1" lang="en-US" altLang="zh-CN" sz="4000" dirty="0" smtClean="0">
                <a:solidFill>
                  <a:srgbClr val="FF0000"/>
                </a:solidFill>
                <a:latin typeface="+mn-ea"/>
                <a:ea typeface="+mn-ea"/>
              </a:rPr>
              <a:t>3.8 </a:t>
            </a:r>
            <a:r>
              <a:rPr kumimoji="1" lang="zh-CN" altLang="en-US" sz="4000" dirty="0" smtClean="0">
                <a:solidFill>
                  <a:srgbClr val="FF0000"/>
                </a:solidFill>
                <a:latin typeface="+mn-ea"/>
                <a:ea typeface="+mn-ea"/>
              </a:rPr>
              <a:t>线程机制</a:t>
            </a:r>
            <a:endParaRPr kumimoji="1" lang="zh-CN" altLang="en-US" sz="4000" dirty="0">
              <a:solidFill>
                <a:srgbClr val="FF0000"/>
              </a:solidFill>
              <a:latin typeface="+mn-ea"/>
              <a:ea typeface="+mn-ea"/>
            </a:endParaRPr>
          </a:p>
        </p:txBody>
      </p:sp>
      <p:sp>
        <p:nvSpPr>
          <p:cNvPr id="7" name="Rectangle 2"/>
          <p:cNvSpPr>
            <a:spLocks noChangeArrowheads="1"/>
          </p:cNvSpPr>
          <p:nvPr/>
        </p:nvSpPr>
        <p:spPr bwMode="auto">
          <a:xfrm>
            <a:off x="395536" y="693069"/>
            <a:ext cx="4176464"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3.8.1 </a:t>
            </a:r>
            <a:r>
              <a:rPr lang="zh-CN" altLang="en-US" sz="3200" dirty="0" smtClean="0">
                <a:solidFill>
                  <a:srgbClr val="0000FF"/>
                </a:solidFill>
                <a:latin typeface="+mn-ea"/>
                <a:ea typeface="+mn-ea"/>
              </a:rPr>
              <a:t>线程基本概念</a:t>
            </a:r>
            <a:endParaRPr lang="zh-CN" altLang="en-US" sz="3200" dirty="0">
              <a:solidFill>
                <a:srgbClr val="0000FF"/>
              </a:solidFill>
              <a:latin typeface="+mn-ea"/>
              <a:ea typeface="+mn-ea"/>
            </a:endParaRPr>
          </a:p>
        </p:txBody>
      </p:sp>
      <p:sp>
        <p:nvSpPr>
          <p:cNvPr id="8" name="矩形 7"/>
          <p:cNvSpPr/>
          <p:nvPr/>
        </p:nvSpPr>
        <p:spPr>
          <a:xfrm>
            <a:off x="467544" y="1412776"/>
            <a:ext cx="3672408" cy="523220"/>
          </a:xfrm>
          <a:prstGeom prst="rect">
            <a:avLst/>
          </a:prstGeom>
        </p:spPr>
        <p:txBody>
          <a:bodyPr wrap="square">
            <a:spAutoFit/>
          </a:bodyPr>
          <a:lstStyle/>
          <a:p>
            <a:pPr marL="609600" indent="-609600" algn="just" defTabSz="873125" eaLnBrk="1" hangingPunct="1">
              <a:spcBef>
                <a:spcPct val="50000"/>
              </a:spcBef>
              <a:defRPr/>
            </a:pPr>
            <a:r>
              <a:rPr kumimoji="1" lang="en-US" altLang="zh-CN" sz="2800" dirty="0" smtClean="0">
                <a:solidFill>
                  <a:srgbClr val="C00000"/>
                </a:solidFill>
                <a:latin typeface="+mn-ea"/>
              </a:rPr>
              <a:t>2. </a:t>
            </a:r>
            <a:r>
              <a:rPr kumimoji="1" lang="zh-CN" altLang="en-US" sz="2800" dirty="0" smtClean="0">
                <a:solidFill>
                  <a:srgbClr val="C00000"/>
                </a:solidFill>
                <a:latin typeface="+mn-ea"/>
              </a:rPr>
              <a:t>什么是线程</a:t>
            </a:r>
            <a:endParaRPr kumimoji="1" lang="zh-CN" altLang="en-US" sz="2800" dirty="0">
              <a:solidFill>
                <a:srgbClr val="C00000"/>
              </a:solidFill>
              <a:latin typeface="+mn-ea"/>
            </a:endParaRPr>
          </a:p>
        </p:txBody>
      </p:sp>
      <p:sp>
        <p:nvSpPr>
          <p:cNvPr id="9" name="矩形 8"/>
          <p:cNvSpPr/>
          <p:nvPr/>
        </p:nvSpPr>
        <p:spPr>
          <a:xfrm>
            <a:off x="683568" y="2060848"/>
            <a:ext cx="7560840" cy="400110"/>
          </a:xfrm>
          <a:prstGeom prst="rect">
            <a:avLst/>
          </a:prstGeom>
        </p:spPr>
        <p:txBody>
          <a:bodyPr wrap="square">
            <a:spAutoFit/>
          </a:bodyPr>
          <a:lstStyle/>
          <a:p>
            <a:r>
              <a:rPr lang="zh-CN" altLang="zh-CN" dirty="0" smtClean="0"/>
              <a:t>线程是隶属于进程的一个实体，是比进程更小的一个运行单位。</a:t>
            </a:r>
            <a:endParaRPr lang="zh-CN" altLang="en-US" dirty="0"/>
          </a:p>
        </p:txBody>
      </p:sp>
      <p:sp>
        <p:nvSpPr>
          <p:cNvPr id="10" name="矩形 9"/>
          <p:cNvSpPr/>
          <p:nvPr/>
        </p:nvSpPr>
        <p:spPr>
          <a:xfrm>
            <a:off x="1187624" y="3043985"/>
            <a:ext cx="3528392" cy="2185214"/>
          </a:xfrm>
          <a:prstGeom prst="rect">
            <a:avLst/>
          </a:prstGeom>
        </p:spPr>
        <p:txBody>
          <a:bodyPr wrap="square">
            <a:spAutoFit/>
          </a:bodyPr>
          <a:lstStyle/>
          <a:p>
            <a:pPr>
              <a:lnSpc>
                <a:spcPct val="120000"/>
              </a:lnSpc>
              <a:buFont typeface="Wingdings" panose="05000000000000000000" pitchFamily="2" charset="2"/>
              <a:buChar char="l"/>
            </a:pPr>
            <a:r>
              <a:rPr lang="en-US" altLang="zh-CN" dirty="0" smtClean="0"/>
              <a:t> </a:t>
            </a:r>
            <a:r>
              <a:rPr lang="zh-CN" altLang="en-US" dirty="0" smtClean="0"/>
              <a:t>一个线程</a:t>
            </a:r>
            <a:r>
              <a:rPr lang="en-US" altLang="zh-CN" dirty="0" smtClean="0"/>
              <a:t>ID</a:t>
            </a:r>
            <a:endParaRPr lang="en-US" altLang="zh-CN" dirty="0" smtClean="0"/>
          </a:p>
          <a:p>
            <a:pPr>
              <a:lnSpc>
                <a:spcPct val="120000"/>
              </a:lnSpc>
              <a:buFont typeface="Wingdings" panose="05000000000000000000" pitchFamily="2" charset="2"/>
              <a:buChar char="l"/>
            </a:pPr>
            <a:r>
              <a:rPr lang="en-US" altLang="zh-CN" dirty="0" smtClean="0"/>
              <a:t> </a:t>
            </a:r>
            <a:r>
              <a:rPr lang="zh-CN" altLang="en-US" dirty="0" smtClean="0"/>
              <a:t>一组寄存器</a:t>
            </a:r>
            <a:endParaRPr lang="en-US" altLang="zh-CN" dirty="0" smtClean="0"/>
          </a:p>
          <a:p>
            <a:pPr>
              <a:lnSpc>
                <a:spcPct val="120000"/>
              </a:lnSpc>
              <a:buFont typeface="Wingdings" panose="05000000000000000000" pitchFamily="2" charset="2"/>
              <a:buChar char="l"/>
            </a:pPr>
            <a:r>
              <a:rPr lang="zh-CN" altLang="en-US" dirty="0" smtClean="0"/>
              <a:t> 堆栈：内核栈、用户栈</a:t>
            </a:r>
            <a:endParaRPr lang="en-US" altLang="zh-CN" dirty="0" smtClean="0"/>
          </a:p>
          <a:p>
            <a:pPr>
              <a:lnSpc>
                <a:spcPct val="120000"/>
              </a:lnSpc>
              <a:buFont typeface="Wingdings" panose="05000000000000000000" pitchFamily="2" charset="2"/>
              <a:buChar char="l"/>
            </a:pPr>
            <a:r>
              <a:rPr lang="zh-CN" altLang="en-US" dirty="0" smtClean="0"/>
              <a:t> 一个私有存储区</a:t>
            </a:r>
            <a:endParaRPr lang="en-US" altLang="zh-CN" dirty="0" smtClean="0"/>
          </a:p>
          <a:p>
            <a:pPr>
              <a:lnSpc>
                <a:spcPct val="120000"/>
              </a:lnSpc>
              <a:buFont typeface="Wingdings" panose="05000000000000000000" pitchFamily="2" charset="2"/>
              <a:buChar char="l"/>
            </a:pPr>
            <a:r>
              <a:rPr lang="zh-CN" altLang="en-US" dirty="0" smtClean="0"/>
              <a:t> 线程控制块</a:t>
            </a:r>
            <a:r>
              <a:rPr lang="en-US" altLang="zh-CN" dirty="0" smtClean="0"/>
              <a:t>TCB</a:t>
            </a:r>
            <a:endParaRPr lang="zh-CN" altLang="en-US" dirty="0"/>
          </a:p>
        </p:txBody>
      </p:sp>
      <p:grpSp>
        <p:nvGrpSpPr>
          <p:cNvPr id="13" name="组合 12"/>
          <p:cNvGrpSpPr/>
          <p:nvPr/>
        </p:nvGrpSpPr>
        <p:grpSpPr>
          <a:xfrm>
            <a:off x="4427984" y="2636912"/>
            <a:ext cx="4248472" cy="3168352"/>
            <a:chOff x="4427984" y="2636912"/>
            <a:chExt cx="4248472" cy="3168352"/>
          </a:xfrm>
        </p:grpSpPr>
        <p:pic>
          <p:nvPicPr>
            <p:cNvPr id="223237" name="Picture 5"/>
            <p:cNvPicPr>
              <a:picLocks noChangeAspect="1" noChangeArrowheads="1"/>
            </p:cNvPicPr>
            <p:nvPr/>
          </p:nvPicPr>
          <p:blipFill>
            <a:blip r:embed="rId1" cstate="print"/>
            <a:srcRect/>
            <a:stretch>
              <a:fillRect/>
            </a:stretch>
          </p:blipFill>
          <p:spPr bwMode="auto">
            <a:xfrm>
              <a:off x="4427984" y="2713453"/>
              <a:ext cx="4248472" cy="2443740"/>
            </a:xfrm>
            <a:prstGeom prst="rect">
              <a:avLst/>
            </a:prstGeom>
            <a:noFill/>
            <a:ln w="9525" algn="ctr">
              <a:noFill/>
              <a:miter lim="800000"/>
              <a:headEnd/>
              <a:tailEnd/>
            </a:ln>
          </p:spPr>
        </p:pic>
        <p:sp>
          <p:nvSpPr>
            <p:cNvPr id="11" name="矩形 10"/>
            <p:cNvSpPr/>
            <p:nvPr/>
          </p:nvSpPr>
          <p:spPr bwMode="auto">
            <a:xfrm>
              <a:off x="4499992" y="2636912"/>
              <a:ext cx="4104456" cy="3168352"/>
            </a:xfrm>
            <a:prstGeom prst="rect">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TextBox 11"/>
            <p:cNvSpPr txBox="1"/>
            <p:nvPr/>
          </p:nvSpPr>
          <p:spPr>
            <a:xfrm>
              <a:off x="6228184" y="5229200"/>
              <a:ext cx="792088" cy="400110"/>
            </a:xfrm>
            <a:prstGeom prst="rect">
              <a:avLst/>
            </a:prstGeom>
            <a:noFill/>
          </p:spPr>
          <p:txBody>
            <a:bodyPr wrap="square" rtlCol="0">
              <a:spAutoFit/>
            </a:bodyPr>
            <a:lstStyle/>
            <a:p>
              <a:r>
                <a:rPr lang="zh-CN" altLang="en-US" dirty="0" smtClean="0"/>
                <a:t>进程</a:t>
              </a:r>
              <a:endParaRPr lang="zh-CN" altLang="en-US"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wipe(left)">
                                      <p:cBhvr>
                                        <p:cTn id="7" dur="500"/>
                                        <p:tgtEl>
                                          <p:spTgt spid="223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autoUpdateAnimBg="0" build="p"/>
      <p:bldP spid="10" grpId="0"/>
    </p:bld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56001" y="0"/>
            <a:ext cx="3600177" cy="707886"/>
          </a:xfrm>
          <a:prstGeom prst="rect">
            <a:avLst/>
          </a:prstGeom>
          <a:noFill/>
          <a:ln w="9525">
            <a:noFill/>
            <a:miter lim="800000"/>
          </a:ln>
          <a:effectLst/>
        </p:spPr>
        <p:txBody>
          <a:bodyPr wrap="square">
            <a:spAutoFit/>
          </a:bodyPr>
          <a:lstStyle/>
          <a:p>
            <a:pPr eaLnBrk="1" hangingPunct="1">
              <a:spcBef>
                <a:spcPct val="0"/>
              </a:spcBef>
              <a:defRPr/>
            </a:pPr>
            <a:r>
              <a:rPr kumimoji="1" lang="en-US" altLang="zh-CN" sz="4000" dirty="0" smtClean="0">
                <a:solidFill>
                  <a:srgbClr val="FF0000"/>
                </a:solidFill>
                <a:latin typeface="+mn-ea"/>
                <a:ea typeface="+mn-ea"/>
              </a:rPr>
              <a:t>3.8 </a:t>
            </a:r>
            <a:r>
              <a:rPr kumimoji="1" lang="zh-CN" altLang="en-US" sz="4000" dirty="0" smtClean="0">
                <a:solidFill>
                  <a:srgbClr val="FF0000"/>
                </a:solidFill>
                <a:latin typeface="+mn-ea"/>
                <a:ea typeface="+mn-ea"/>
              </a:rPr>
              <a:t>线程机制</a:t>
            </a:r>
            <a:endParaRPr kumimoji="1" lang="zh-CN" altLang="en-US" sz="4000" dirty="0">
              <a:solidFill>
                <a:srgbClr val="FF0000"/>
              </a:solidFill>
              <a:latin typeface="+mn-ea"/>
              <a:ea typeface="+mn-ea"/>
            </a:endParaRPr>
          </a:p>
        </p:txBody>
      </p:sp>
      <p:sp>
        <p:nvSpPr>
          <p:cNvPr id="7" name="Rectangle 2"/>
          <p:cNvSpPr>
            <a:spLocks noChangeArrowheads="1"/>
          </p:cNvSpPr>
          <p:nvPr/>
        </p:nvSpPr>
        <p:spPr bwMode="auto">
          <a:xfrm>
            <a:off x="395536" y="693069"/>
            <a:ext cx="4176464"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3.8.1 </a:t>
            </a:r>
            <a:r>
              <a:rPr lang="zh-CN" altLang="en-US" sz="3200" dirty="0" smtClean="0">
                <a:solidFill>
                  <a:srgbClr val="0000FF"/>
                </a:solidFill>
                <a:latin typeface="+mn-ea"/>
                <a:ea typeface="+mn-ea"/>
              </a:rPr>
              <a:t>线程基本概念</a:t>
            </a:r>
            <a:endParaRPr lang="zh-CN" altLang="en-US" sz="3200" dirty="0">
              <a:solidFill>
                <a:srgbClr val="0000FF"/>
              </a:solidFill>
              <a:latin typeface="+mn-ea"/>
              <a:ea typeface="+mn-ea"/>
            </a:endParaRPr>
          </a:p>
        </p:txBody>
      </p:sp>
      <p:sp>
        <p:nvSpPr>
          <p:cNvPr id="8" name="矩形 7"/>
          <p:cNvSpPr/>
          <p:nvPr/>
        </p:nvSpPr>
        <p:spPr>
          <a:xfrm>
            <a:off x="467544" y="1412776"/>
            <a:ext cx="4320480" cy="523220"/>
          </a:xfrm>
          <a:prstGeom prst="rect">
            <a:avLst/>
          </a:prstGeom>
        </p:spPr>
        <p:txBody>
          <a:bodyPr wrap="square">
            <a:spAutoFit/>
          </a:bodyPr>
          <a:lstStyle/>
          <a:p>
            <a:pPr marL="609600" indent="-609600" algn="just" defTabSz="873125" eaLnBrk="1" hangingPunct="1">
              <a:spcBef>
                <a:spcPct val="50000"/>
              </a:spcBef>
              <a:defRPr/>
            </a:pPr>
            <a:r>
              <a:rPr kumimoji="1" lang="en-US" altLang="zh-CN" sz="2800" dirty="0" smtClean="0">
                <a:solidFill>
                  <a:srgbClr val="C00000"/>
                </a:solidFill>
                <a:latin typeface="+mn-ea"/>
              </a:rPr>
              <a:t>3. </a:t>
            </a:r>
            <a:r>
              <a:rPr kumimoji="1" lang="zh-CN" altLang="en-US" sz="2800" dirty="0" smtClean="0">
                <a:solidFill>
                  <a:srgbClr val="C00000"/>
                </a:solidFill>
                <a:latin typeface="+mn-ea"/>
              </a:rPr>
              <a:t>线程与进程的比较</a:t>
            </a:r>
            <a:endParaRPr kumimoji="1" lang="zh-CN" altLang="en-US" sz="2800" dirty="0">
              <a:solidFill>
                <a:srgbClr val="C00000"/>
              </a:solidFill>
              <a:latin typeface="+mn-ea"/>
            </a:endParaRPr>
          </a:p>
        </p:txBody>
      </p:sp>
      <p:sp>
        <p:nvSpPr>
          <p:cNvPr id="10" name="矩形 9"/>
          <p:cNvSpPr/>
          <p:nvPr/>
        </p:nvSpPr>
        <p:spPr>
          <a:xfrm>
            <a:off x="827584" y="2132856"/>
            <a:ext cx="7560840" cy="3465564"/>
          </a:xfrm>
          <a:prstGeom prst="rect">
            <a:avLst/>
          </a:prstGeom>
        </p:spPr>
        <p:txBody>
          <a:bodyPr wrap="square">
            <a:spAutoFit/>
          </a:bodyPr>
          <a:lstStyle/>
          <a:p>
            <a:pPr>
              <a:lnSpc>
                <a:spcPct val="120000"/>
              </a:lnSpc>
              <a:buFont typeface="Wingdings" panose="05000000000000000000" pitchFamily="2" charset="2"/>
              <a:buChar char="l"/>
            </a:pPr>
            <a:r>
              <a:rPr lang="en-US" altLang="zh-CN" sz="2400" dirty="0" smtClean="0">
                <a:solidFill>
                  <a:srgbClr val="7030A0"/>
                </a:solidFill>
              </a:rPr>
              <a:t>  </a:t>
            </a:r>
            <a:r>
              <a:rPr lang="zh-CN" altLang="en-US" sz="2400" dirty="0" smtClean="0">
                <a:solidFill>
                  <a:srgbClr val="7030A0"/>
                </a:solidFill>
              </a:rPr>
              <a:t>调度：</a:t>
            </a:r>
            <a:r>
              <a:rPr lang="zh-CN" altLang="en-US" dirty="0" smtClean="0"/>
              <a:t>线程是</a:t>
            </a:r>
            <a:r>
              <a:rPr lang="en-US" altLang="zh-CN" dirty="0" smtClean="0"/>
              <a:t>CPU</a:t>
            </a:r>
            <a:r>
              <a:rPr lang="zh-CN" altLang="en-US" dirty="0" smtClean="0"/>
              <a:t>的调度单位</a:t>
            </a:r>
            <a:endParaRPr lang="en-US" altLang="zh-CN" sz="2400" dirty="0" smtClean="0"/>
          </a:p>
          <a:p>
            <a:pPr>
              <a:lnSpc>
                <a:spcPct val="120000"/>
              </a:lnSpc>
              <a:buFont typeface="Wingdings" panose="05000000000000000000" pitchFamily="2" charset="2"/>
              <a:buChar char="l"/>
            </a:pPr>
            <a:r>
              <a:rPr lang="en-US" altLang="zh-CN" sz="2400" dirty="0" smtClean="0">
                <a:solidFill>
                  <a:srgbClr val="7030A0"/>
                </a:solidFill>
              </a:rPr>
              <a:t> </a:t>
            </a:r>
            <a:r>
              <a:rPr lang="zh-CN" altLang="en-US" sz="2400" dirty="0" smtClean="0">
                <a:solidFill>
                  <a:srgbClr val="7030A0"/>
                </a:solidFill>
              </a:rPr>
              <a:t>并发性：</a:t>
            </a:r>
            <a:r>
              <a:rPr lang="zh-CN" altLang="en-US" dirty="0" smtClean="0"/>
              <a:t>进程间可并发执行；线程间也可并发执行</a:t>
            </a:r>
            <a:endParaRPr lang="en-US" altLang="zh-CN" sz="2400" dirty="0" smtClean="0">
              <a:solidFill>
                <a:srgbClr val="7030A0"/>
              </a:solidFill>
            </a:endParaRPr>
          </a:p>
          <a:p>
            <a:pPr>
              <a:lnSpc>
                <a:spcPct val="120000"/>
              </a:lnSpc>
              <a:buFont typeface="Wingdings" panose="05000000000000000000" pitchFamily="2" charset="2"/>
              <a:buChar char="l"/>
            </a:pPr>
            <a:r>
              <a:rPr lang="en-US" altLang="zh-CN" sz="2400" dirty="0" smtClean="0">
                <a:solidFill>
                  <a:srgbClr val="7030A0"/>
                </a:solidFill>
              </a:rPr>
              <a:t> </a:t>
            </a:r>
            <a:r>
              <a:rPr lang="zh-CN" altLang="en-US" sz="2400" dirty="0" smtClean="0">
                <a:solidFill>
                  <a:srgbClr val="7030A0"/>
                </a:solidFill>
              </a:rPr>
              <a:t>拥有资源：</a:t>
            </a:r>
            <a:r>
              <a:rPr lang="zh-CN" altLang="en-US" dirty="0" smtClean="0"/>
              <a:t>进程是资源分配和拥有单位，线程基本不拥有资</a:t>
            </a:r>
            <a:endParaRPr lang="en-US" altLang="zh-CN" dirty="0" smtClean="0"/>
          </a:p>
          <a:p>
            <a:pPr>
              <a:lnSpc>
                <a:spcPct val="120000"/>
              </a:lnSpc>
            </a:pPr>
            <a:r>
              <a:rPr lang="en-US" altLang="zh-CN" dirty="0" smtClean="0"/>
              <a:t>                          </a:t>
            </a:r>
            <a:r>
              <a:rPr lang="zh-CN" altLang="en-US" dirty="0" smtClean="0"/>
              <a:t> 源，同一进程中所有线程共享进程所拥有的资源</a:t>
            </a:r>
            <a:endParaRPr lang="en-US" altLang="zh-CN" sz="2400" dirty="0" smtClean="0">
              <a:solidFill>
                <a:srgbClr val="7030A0"/>
              </a:solidFill>
            </a:endParaRPr>
          </a:p>
          <a:p>
            <a:pPr>
              <a:lnSpc>
                <a:spcPct val="120000"/>
              </a:lnSpc>
              <a:buFont typeface="Wingdings" panose="05000000000000000000" pitchFamily="2" charset="2"/>
              <a:buChar char="l"/>
            </a:pPr>
            <a:r>
              <a:rPr lang="en-US" altLang="zh-CN" sz="2400" dirty="0" smtClean="0">
                <a:solidFill>
                  <a:srgbClr val="7030A0"/>
                </a:solidFill>
              </a:rPr>
              <a:t> </a:t>
            </a:r>
            <a:r>
              <a:rPr lang="zh-CN" altLang="en-US" sz="2400" dirty="0" smtClean="0">
                <a:solidFill>
                  <a:srgbClr val="7030A0"/>
                </a:solidFill>
              </a:rPr>
              <a:t>系统开销：</a:t>
            </a:r>
            <a:r>
              <a:rPr lang="zh-CN" altLang="en-US" dirty="0" smtClean="0"/>
              <a:t>线程开销＜进程开销</a:t>
            </a:r>
            <a:endParaRPr lang="en-US" altLang="zh-CN" dirty="0" smtClean="0"/>
          </a:p>
          <a:p>
            <a:pPr>
              <a:lnSpc>
                <a:spcPct val="120000"/>
              </a:lnSpc>
            </a:pPr>
            <a:r>
              <a:rPr lang="en-US" altLang="zh-CN" sz="2400" dirty="0" smtClean="0">
                <a:solidFill>
                  <a:srgbClr val="7030A0"/>
                </a:solidFill>
              </a:rPr>
              <a:t>    </a:t>
            </a:r>
            <a:r>
              <a:rPr lang="en-US" altLang="zh-CN" dirty="0" smtClean="0"/>
              <a:t>                      </a:t>
            </a:r>
            <a:r>
              <a:rPr lang="zh-CN" altLang="en-US" dirty="0" smtClean="0"/>
              <a:t>创建及删除线程的开销＜进程</a:t>
            </a:r>
            <a:endParaRPr lang="en-US" altLang="zh-CN" dirty="0" smtClean="0"/>
          </a:p>
          <a:p>
            <a:pPr>
              <a:lnSpc>
                <a:spcPct val="120000"/>
              </a:lnSpc>
            </a:pPr>
            <a:r>
              <a:rPr lang="en-US" altLang="zh-CN" dirty="0" smtClean="0"/>
              <a:t>                           </a:t>
            </a:r>
            <a:r>
              <a:rPr lang="zh-CN" altLang="en-US" dirty="0" smtClean="0"/>
              <a:t>线程切换开销＜进程</a:t>
            </a:r>
            <a:endParaRPr lang="en-US" altLang="zh-CN"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ox(i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ox(i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ox(in)">
                                      <p:cBhvr>
                                        <p:cTn id="17" dur="500"/>
                                        <p:tgtEl>
                                          <p:spTgt spid="10">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box(in)">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box(in)">
                                      <p:cBhvr>
                                        <p:cTn id="25" dur="500"/>
                                        <p:tgtEl>
                                          <p:spTgt spid="10">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0">
                                            <p:txEl>
                                              <p:pRg st="5" end="5"/>
                                            </p:txEl>
                                          </p:spTgt>
                                        </p:tgtEl>
                                        <p:attrNameLst>
                                          <p:attrName>style.visibility</p:attrName>
                                        </p:attrNameLst>
                                      </p:cBhvr>
                                      <p:to>
                                        <p:strVal val="visible"/>
                                      </p:to>
                                    </p:set>
                                    <p:animEffect transition="in" filter="box(in)">
                                      <p:cBhvr>
                                        <p:cTn id="28" dur="500"/>
                                        <p:tgtEl>
                                          <p:spTgt spid="10">
                                            <p:txEl>
                                              <p:pRg st="5" end="5"/>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Effect transition="in" filter="box(in)">
                                      <p:cBhvr>
                                        <p:cTn id="31"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467546" y="1412776"/>
            <a:ext cx="3889375" cy="523220"/>
          </a:xfrm>
          <a:prstGeom prst="rect">
            <a:avLst/>
          </a:prstGeom>
          <a:noFill/>
          <a:ln w="9525">
            <a:noFill/>
            <a:miter lim="800000"/>
          </a:ln>
          <a:effectLst/>
        </p:spPr>
        <p:txBody>
          <a:bodyPr>
            <a:spAutoFit/>
          </a:bodyPr>
          <a:lstStyle/>
          <a:p>
            <a:pPr eaLnBrk="1" hangingPunct="1">
              <a:spcBef>
                <a:spcPct val="0"/>
              </a:spcBef>
              <a:defRPr/>
            </a:pPr>
            <a:r>
              <a:rPr kumimoji="1" lang="en-US" altLang="zh-CN" sz="2800" dirty="0" smtClean="0">
                <a:solidFill>
                  <a:srgbClr val="C00000"/>
                </a:solidFill>
                <a:latin typeface="+mn-ea"/>
                <a:ea typeface="+mn-ea"/>
              </a:rPr>
              <a:t>4. </a:t>
            </a:r>
            <a:r>
              <a:rPr kumimoji="1" lang="zh-CN" altLang="en-US" sz="2800" dirty="0" smtClean="0">
                <a:solidFill>
                  <a:srgbClr val="C00000"/>
                </a:solidFill>
                <a:latin typeface="+mn-ea"/>
                <a:ea typeface="+mn-ea"/>
              </a:rPr>
              <a:t>线程管理</a:t>
            </a:r>
            <a:endParaRPr kumimoji="1" lang="en-US" altLang="zh-CN" sz="3600" b="0" dirty="0">
              <a:solidFill>
                <a:schemeClr val="accent1"/>
              </a:solidFill>
              <a:latin typeface="Arial" panose="020B0604020202020204" pitchFamily="34" charset="0"/>
            </a:endParaRPr>
          </a:p>
        </p:txBody>
      </p:sp>
      <p:sp>
        <p:nvSpPr>
          <p:cNvPr id="225283" name="Text Box 3"/>
          <p:cNvSpPr txBox="1">
            <a:spLocks noChangeArrowheads="1"/>
          </p:cNvSpPr>
          <p:nvPr/>
        </p:nvSpPr>
        <p:spPr bwMode="auto">
          <a:xfrm>
            <a:off x="528390" y="2492897"/>
            <a:ext cx="6491883" cy="3519833"/>
          </a:xfrm>
          <a:prstGeom prst="rect">
            <a:avLst/>
          </a:prstGeom>
          <a:noFill/>
          <a:ln w="9525">
            <a:noFill/>
            <a:miter lim="800000"/>
          </a:ln>
        </p:spPr>
        <p:txBody>
          <a:bodyPr wrap="square" lIns="87273" tIns="43636" rIns="87273" bIns="43636">
            <a:spAutoFit/>
          </a:bodyPr>
          <a:lstStyle/>
          <a:p>
            <a:pPr marL="609600" indent="-609600" algn="just" defTabSz="873125" eaLnBrk="1" hangingPunct="1">
              <a:spcBef>
                <a:spcPct val="50000"/>
              </a:spcBef>
            </a:pPr>
            <a:r>
              <a:rPr kumimoji="1" lang="en-US" altLang="zh-CN" sz="2200" dirty="0">
                <a:latin typeface="Times New Roman" panose="02020603050405020304" pitchFamily="18" charset="0"/>
                <a:sym typeface="Wingdings" panose="05000000000000000000" pitchFamily="2" charset="2"/>
              </a:rPr>
              <a:t>   </a:t>
            </a:r>
            <a:r>
              <a:rPr kumimoji="1" lang="zh-CN" altLang="en-US" sz="2200" dirty="0">
                <a:latin typeface="Times New Roman" panose="02020603050405020304" pitchFamily="18" charset="0"/>
              </a:rPr>
              <a:t>（</a:t>
            </a:r>
            <a:r>
              <a:rPr kumimoji="1" lang="en-US" altLang="zh-CN" sz="2200" dirty="0">
                <a:latin typeface="Times New Roman" panose="02020603050405020304" pitchFamily="18" charset="0"/>
              </a:rPr>
              <a:t>1</a:t>
            </a:r>
            <a:r>
              <a:rPr kumimoji="1" lang="zh-CN" altLang="en-US" sz="2200" dirty="0">
                <a:latin typeface="Times New Roman" panose="02020603050405020304" pitchFamily="18" charset="0"/>
              </a:rPr>
              <a:t>）</a:t>
            </a:r>
            <a:r>
              <a:rPr lang="zh-CN" altLang="en-US" sz="2200" dirty="0"/>
              <a:t>就绪态；               </a:t>
            </a:r>
            <a:r>
              <a:rPr lang="zh-CN" altLang="en-US" sz="2200" dirty="0" smtClean="0"/>
              <a:t>            </a:t>
            </a:r>
            <a:r>
              <a:rPr kumimoji="1" lang="zh-CN" altLang="en-US" sz="2200" dirty="0" smtClean="0">
                <a:latin typeface="Times New Roman" panose="02020603050405020304" pitchFamily="18" charset="0"/>
              </a:rPr>
              <a:t>（</a:t>
            </a:r>
            <a:r>
              <a:rPr kumimoji="1" lang="en-US" altLang="zh-CN" sz="2200" dirty="0">
                <a:latin typeface="Times New Roman" panose="02020603050405020304" pitchFamily="18" charset="0"/>
              </a:rPr>
              <a:t>2</a:t>
            </a:r>
            <a:r>
              <a:rPr kumimoji="1" lang="zh-CN" altLang="en-US" sz="2200" dirty="0" smtClean="0">
                <a:latin typeface="Times New Roman" panose="02020603050405020304" pitchFamily="18" charset="0"/>
              </a:rPr>
              <a:t>）运行态</a:t>
            </a:r>
            <a:r>
              <a:rPr kumimoji="1" lang="zh-CN" altLang="en-US" sz="2200" dirty="0">
                <a:latin typeface="Times New Roman" panose="02020603050405020304" pitchFamily="18" charset="0"/>
              </a:rPr>
              <a:t>；</a:t>
            </a:r>
            <a:endParaRPr kumimoji="1" lang="zh-CN" altLang="en-US" sz="2200" dirty="0">
              <a:latin typeface="Times New Roman" panose="02020603050405020304" pitchFamily="18" charset="0"/>
            </a:endParaRPr>
          </a:p>
          <a:p>
            <a:pPr marL="609600" indent="-609600" algn="just" defTabSz="873125" eaLnBrk="1" hangingPunct="1">
              <a:spcBef>
                <a:spcPct val="50000"/>
              </a:spcBef>
            </a:pPr>
            <a:r>
              <a:rPr kumimoji="1" lang="zh-CN" altLang="en-US" sz="2200" dirty="0">
                <a:latin typeface="Times New Roman" panose="02020603050405020304" pitchFamily="18" charset="0"/>
              </a:rPr>
              <a:t>   （</a:t>
            </a:r>
            <a:r>
              <a:rPr kumimoji="1" lang="en-US" altLang="zh-CN" sz="2200" dirty="0">
                <a:latin typeface="Times New Roman" panose="02020603050405020304" pitchFamily="18" charset="0"/>
              </a:rPr>
              <a:t>3</a:t>
            </a:r>
            <a:r>
              <a:rPr kumimoji="1" lang="zh-CN" altLang="en-US" sz="2200" dirty="0" smtClean="0">
                <a:latin typeface="Times New Roman" panose="02020603050405020304" pitchFamily="18" charset="0"/>
              </a:rPr>
              <a:t>）阻塞态（等待态）；          </a:t>
            </a:r>
            <a:r>
              <a:rPr kumimoji="1" lang="zh-CN" altLang="en-US" sz="2200" dirty="0">
                <a:latin typeface="Times New Roman" panose="02020603050405020304" pitchFamily="18" charset="0"/>
              </a:rPr>
              <a:t>（</a:t>
            </a:r>
            <a:r>
              <a:rPr kumimoji="1" lang="en-US" altLang="zh-CN" sz="2200" dirty="0">
                <a:latin typeface="Times New Roman" panose="02020603050405020304" pitchFamily="18" charset="0"/>
              </a:rPr>
              <a:t>4</a:t>
            </a:r>
            <a:r>
              <a:rPr kumimoji="1" lang="zh-CN" altLang="en-US" sz="2200" dirty="0">
                <a:latin typeface="Times New Roman" panose="02020603050405020304" pitchFamily="18" charset="0"/>
              </a:rPr>
              <a:t>）终止态；</a:t>
            </a:r>
            <a:endParaRPr kumimoji="1" lang="zh-CN" altLang="en-US" sz="2200" dirty="0">
              <a:latin typeface="Times New Roman" panose="02020603050405020304" pitchFamily="18" charset="0"/>
            </a:endParaRPr>
          </a:p>
          <a:p>
            <a:pPr marL="609600" indent="-609600" algn="just" defTabSz="873125" eaLnBrk="1" hangingPunct="1">
              <a:spcBef>
                <a:spcPct val="50000"/>
              </a:spcBef>
            </a:pPr>
            <a:r>
              <a:rPr kumimoji="1" lang="en-US" altLang="zh-CN" sz="2400" dirty="0" smtClean="0">
                <a:solidFill>
                  <a:srgbClr val="017DED"/>
                </a:solidFill>
                <a:latin typeface="Times New Roman" panose="02020603050405020304" pitchFamily="18" charset="0"/>
              </a:rPr>
              <a:t>     Windows2000/</a:t>
            </a:r>
            <a:r>
              <a:rPr kumimoji="1" lang="en-US" altLang="zh-CN" sz="2400" dirty="0" err="1" smtClean="0">
                <a:solidFill>
                  <a:srgbClr val="017DED"/>
                </a:solidFill>
                <a:latin typeface="Times New Roman" panose="02020603050405020304" pitchFamily="18" charset="0"/>
              </a:rPr>
              <a:t>xp</a:t>
            </a:r>
            <a:r>
              <a:rPr kumimoji="1" lang="zh-CN" altLang="en-US" sz="2400" dirty="0">
                <a:solidFill>
                  <a:srgbClr val="017DED"/>
                </a:solidFill>
                <a:latin typeface="Times New Roman" panose="02020603050405020304" pitchFamily="18" charset="0"/>
              </a:rPr>
              <a:t>的线程状态：</a:t>
            </a:r>
            <a:endParaRPr kumimoji="1" lang="zh-CN" altLang="en-US" sz="2400" dirty="0">
              <a:solidFill>
                <a:srgbClr val="017DED"/>
              </a:solidFill>
              <a:latin typeface="Times New Roman" panose="02020603050405020304" pitchFamily="18" charset="0"/>
            </a:endParaRPr>
          </a:p>
          <a:p>
            <a:pPr marL="609600" indent="-609600" algn="just" defTabSz="873125" eaLnBrk="1" hangingPunct="1">
              <a:spcBef>
                <a:spcPct val="50000"/>
              </a:spcBef>
            </a:pPr>
            <a:r>
              <a:rPr kumimoji="1" lang="zh-CN" altLang="en-US" sz="2200" dirty="0" smtClean="0">
                <a:latin typeface="Times New Roman" panose="02020603050405020304" pitchFamily="18" charset="0"/>
              </a:rPr>
              <a:t>       （</a:t>
            </a:r>
            <a:r>
              <a:rPr kumimoji="1" lang="en-US" altLang="zh-CN" sz="2200" dirty="0">
                <a:latin typeface="Times New Roman" panose="02020603050405020304" pitchFamily="18" charset="0"/>
              </a:rPr>
              <a:t>1</a:t>
            </a:r>
            <a:r>
              <a:rPr kumimoji="1" lang="zh-CN" altLang="en-US" sz="2200" dirty="0">
                <a:latin typeface="Times New Roman" panose="02020603050405020304" pitchFamily="18" charset="0"/>
              </a:rPr>
              <a:t>）初始化状态；          （</a:t>
            </a:r>
            <a:r>
              <a:rPr kumimoji="1" lang="en-US" altLang="zh-CN" sz="2200" dirty="0">
                <a:latin typeface="Times New Roman" panose="02020603050405020304" pitchFamily="18" charset="0"/>
              </a:rPr>
              <a:t>2</a:t>
            </a:r>
            <a:r>
              <a:rPr kumimoji="1" lang="zh-CN" altLang="en-US" sz="2200" dirty="0">
                <a:latin typeface="Times New Roman" panose="02020603050405020304" pitchFamily="18" charset="0"/>
              </a:rPr>
              <a:t>）就绪状态；</a:t>
            </a:r>
            <a:endParaRPr kumimoji="1" lang="zh-CN" altLang="en-US" sz="2200" dirty="0">
              <a:latin typeface="Times New Roman" panose="02020603050405020304" pitchFamily="18" charset="0"/>
            </a:endParaRPr>
          </a:p>
          <a:p>
            <a:pPr marL="609600" indent="-609600" algn="just" defTabSz="873125" eaLnBrk="1" hangingPunct="1">
              <a:spcBef>
                <a:spcPct val="50000"/>
              </a:spcBef>
            </a:pPr>
            <a:r>
              <a:rPr kumimoji="1" lang="zh-CN" altLang="en-US" sz="2200" dirty="0" smtClean="0">
                <a:latin typeface="Times New Roman" panose="02020603050405020304" pitchFamily="18" charset="0"/>
              </a:rPr>
              <a:t>       （</a:t>
            </a:r>
            <a:r>
              <a:rPr kumimoji="1" lang="en-US" altLang="zh-CN" sz="2200" dirty="0">
                <a:latin typeface="Times New Roman" panose="02020603050405020304" pitchFamily="18" charset="0"/>
              </a:rPr>
              <a:t>3</a:t>
            </a:r>
            <a:r>
              <a:rPr kumimoji="1" lang="zh-CN" altLang="en-US" sz="2200" dirty="0">
                <a:latin typeface="Times New Roman" panose="02020603050405020304" pitchFamily="18" charset="0"/>
              </a:rPr>
              <a:t>）备用状态；              （</a:t>
            </a:r>
            <a:r>
              <a:rPr kumimoji="1" lang="en-US" altLang="zh-CN" sz="2200" dirty="0">
                <a:latin typeface="Times New Roman" panose="02020603050405020304" pitchFamily="18" charset="0"/>
              </a:rPr>
              <a:t>4</a:t>
            </a:r>
            <a:r>
              <a:rPr kumimoji="1" lang="zh-CN" altLang="en-US" sz="2200" dirty="0">
                <a:latin typeface="Times New Roman" panose="02020603050405020304" pitchFamily="18" charset="0"/>
              </a:rPr>
              <a:t>）运行状态；</a:t>
            </a:r>
            <a:endParaRPr kumimoji="1" lang="zh-CN" altLang="en-US" sz="2200" dirty="0">
              <a:latin typeface="Times New Roman" panose="02020603050405020304" pitchFamily="18" charset="0"/>
            </a:endParaRPr>
          </a:p>
          <a:p>
            <a:pPr marL="609600" indent="-609600" algn="just" defTabSz="873125" eaLnBrk="1" hangingPunct="1">
              <a:spcBef>
                <a:spcPct val="50000"/>
              </a:spcBef>
            </a:pPr>
            <a:r>
              <a:rPr kumimoji="1" lang="zh-CN" altLang="en-US" sz="2200" dirty="0" smtClean="0">
                <a:latin typeface="Times New Roman" panose="02020603050405020304" pitchFamily="18" charset="0"/>
              </a:rPr>
              <a:t>       （</a:t>
            </a:r>
            <a:r>
              <a:rPr kumimoji="1" lang="en-US" altLang="zh-CN" sz="2200" dirty="0">
                <a:latin typeface="Times New Roman" panose="02020603050405020304" pitchFamily="18" charset="0"/>
              </a:rPr>
              <a:t>5</a:t>
            </a:r>
            <a:r>
              <a:rPr kumimoji="1" lang="zh-CN" altLang="en-US" sz="2200" dirty="0">
                <a:latin typeface="Times New Roman" panose="02020603050405020304" pitchFamily="18" charset="0"/>
              </a:rPr>
              <a:t>）等待状态；              （</a:t>
            </a:r>
            <a:r>
              <a:rPr kumimoji="1" lang="en-US" altLang="zh-CN" sz="2200" dirty="0">
                <a:latin typeface="Times New Roman" panose="02020603050405020304" pitchFamily="18" charset="0"/>
              </a:rPr>
              <a:t>6</a:t>
            </a:r>
            <a:r>
              <a:rPr kumimoji="1" lang="zh-CN" altLang="en-US" sz="2200" dirty="0">
                <a:latin typeface="Times New Roman" panose="02020603050405020304" pitchFamily="18" charset="0"/>
              </a:rPr>
              <a:t>）转换状态</a:t>
            </a:r>
            <a:endParaRPr kumimoji="1" lang="zh-CN" altLang="en-US" sz="2200" dirty="0">
              <a:latin typeface="Times New Roman" panose="02020603050405020304" pitchFamily="18" charset="0"/>
            </a:endParaRPr>
          </a:p>
          <a:p>
            <a:pPr marL="609600" indent="-609600" algn="just" defTabSz="873125" eaLnBrk="1" hangingPunct="1">
              <a:spcBef>
                <a:spcPct val="50000"/>
              </a:spcBef>
            </a:pPr>
            <a:r>
              <a:rPr kumimoji="1" lang="zh-CN" altLang="en-US" sz="2200" dirty="0" smtClean="0">
                <a:latin typeface="Times New Roman" panose="02020603050405020304" pitchFamily="18" charset="0"/>
              </a:rPr>
              <a:t>       （</a:t>
            </a:r>
            <a:r>
              <a:rPr kumimoji="1" lang="en-US" altLang="zh-CN" sz="2200" dirty="0">
                <a:latin typeface="Times New Roman" panose="02020603050405020304" pitchFamily="18" charset="0"/>
              </a:rPr>
              <a:t>7</a:t>
            </a:r>
            <a:r>
              <a:rPr kumimoji="1" lang="zh-CN" altLang="en-US" sz="2200" dirty="0">
                <a:latin typeface="Times New Roman" panose="02020603050405020304" pitchFamily="18" charset="0"/>
              </a:rPr>
              <a:t>）终止状态；</a:t>
            </a:r>
            <a:r>
              <a:rPr kumimoji="1" lang="zh-CN" altLang="en-US" sz="2200" b="0" dirty="0">
                <a:latin typeface="Times New Roman" panose="02020603050405020304" pitchFamily="18" charset="0"/>
              </a:rPr>
              <a:t>                      </a:t>
            </a:r>
            <a:endParaRPr lang="zh-CN" altLang="en-US" sz="2200" b="0" dirty="0"/>
          </a:p>
        </p:txBody>
      </p:sp>
      <p:sp>
        <p:nvSpPr>
          <p:cNvPr id="6" name="Text Box 2"/>
          <p:cNvSpPr txBox="1">
            <a:spLocks noChangeArrowheads="1"/>
          </p:cNvSpPr>
          <p:nvPr/>
        </p:nvSpPr>
        <p:spPr bwMode="auto">
          <a:xfrm>
            <a:off x="2556001" y="0"/>
            <a:ext cx="3600177" cy="707886"/>
          </a:xfrm>
          <a:prstGeom prst="rect">
            <a:avLst/>
          </a:prstGeom>
          <a:noFill/>
          <a:ln w="9525">
            <a:noFill/>
            <a:miter lim="800000"/>
          </a:ln>
          <a:effectLst/>
        </p:spPr>
        <p:txBody>
          <a:bodyPr wrap="square">
            <a:spAutoFit/>
          </a:bodyPr>
          <a:lstStyle/>
          <a:p>
            <a:pPr eaLnBrk="1" hangingPunct="1">
              <a:spcBef>
                <a:spcPct val="0"/>
              </a:spcBef>
              <a:defRPr/>
            </a:pPr>
            <a:r>
              <a:rPr kumimoji="1" lang="en-US" altLang="zh-CN" sz="4000" dirty="0" smtClean="0">
                <a:solidFill>
                  <a:srgbClr val="FF0000"/>
                </a:solidFill>
                <a:latin typeface="+mn-ea"/>
                <a:ea typeface="+mn-ea"/>
              </a:rPr>
              <a:t>3.8 </a:t>
            </a:r>
            <a:r>
              <a:rPr kumimoji="1" lang="zh-CN" altLang="en-US" sz="4000" dirty="0" smtClean="0">
                <a:solidFill>
                  <a:srgbClr val="FF0000"/>
                </a:solidFill>
                <a:latin typeface="+mn-ea"/>
                <a:ea typeface="+mn-ea"/>
              </a:rPr>
              <a:t>线程机制</a:t>
            </a:r>
            <a:endParaRPr kumimoji="1" lang="zh-CN" altLang="en-US" sz="4000" dirty="0">
              <a:solidFill>
                <a:srgbClr val="FF0000"/>
              </a:solidFill>
              <a:latin typeface="+mn-ea"/>
              <a:ea typeface="+mn-ea"/>
            </a:endParaRPr>
          </a:p>
        </p:txBody>
      </p:sp>
      <p:sp>
        <p:nvSpPr>
          <p:cNvPr id="7" name="Rectangle 2"/>
          <p:cNvSpPr>
            <a:spLocks noChangeArrowheads="1"/>
          </p:cNvSpPr>
          <p:nvPr/>
        </p:nvSpPr>
        <p:spPr bwMode="auto">
          <a:xfrm>
            <a:off x="395536" y="693069"/>
            <a:ext cx="4176464"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3.8.1 </a:t>
            </a:r>
            <a:r>
              <a:rPr lang="zh-CN" altLang="en-US" sz="3200" dirty="0" smtClean="0">
                <a:solidFill>
                  <a:srgbClr val="0000FF"/>
                </a:solidFill>
                <a:latin typeface="+mn-ea"/>
                <a:ea typeface="+mn-ea"/>
              </a:rPr>
              <a:t>线程基本概念</a:t>
            </a:r>
            <a:endParaRPr lang="zh-CN" altLang="en-US" sz="3200" dirty="0">
              <a:solidFill>
                <a:srgbClr val="0000FF"/>
              </a:solidFill>
              <a:latin typeface="+mn-ea"/>
              <a:ea typeface="+mn-ea"/>
            </a:endParaRPr>
          </a:p>
        </p:txBody>
      </p:sp>
      <p:sp>
        <p:nvSpPr>
          <p:cNvPr id="8" name="Text Box 2"/>
          <p:cNvSpPr txBox="1">
            <a:spLocks noChangeArrowheads="1"/>
          </p:cNvSpPr>
          <p:nvPr/>
        </p:nvSpPr>
        <p:spPr bwMode="auto">
          <a:xfrm>
            <a:off x="611562" y="1988841"/>
            <a:ext cx="3889375" cy="461665"/>
          </a:xfrm>
          <a:prstGeom prst="rect">
            <a:avLst/>
          </a:prstGeom>
          <a:noFill/>
          <a:ln w="9525">
            <a:noFill/>
            <a:miter lim="800000"/>
          </a:ln>
          <a:effectLst/>
        </p:spPr>
        <p:txBody>
          <a:bodyPr>
            <a:spAutoFit/>
          </a:bodyPr>
          <a:lstStyle/>
          <a:p>
            <a:pPr eaLnBrk="1" hangingPunct="1">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zh-CN" altLang="en-US" sz="2400" dirty="0" smtClean="0">
                <a:solidFill>
                  <a:srgbClr val="7030A0"/>
                </a:solidFill>
                <a:latin typeface="+mn-ea"/>
                <a:ea typeface="+mn-ea"/>
              </a:rPr>
              <a:t>线程状态</a:t>
            </a:r>
            <a:endParaRPr kumimoji="1" lang="en-US" altLang="zh-CN" sz="2400" b="0" dirty="0">
              <a:solidFill>
                <a:srgbClr val="7030A0"/>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box(in)">
                                      <p:cBhvr>
                                        <p:cTn id="7" dur="500"/>
                                        <p:tgtEl>
                                          <p:spTgt spid="22528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25283">
                                            <p:txEl>
                                              <p:pRg st="1" end="1"/>
                                            </p:txEl>
                                          </p:spTgt>
                                        </p:tgtEl>
                                        <p:attrNameLst>
                                          <p:attrName>style.visibility</p:attrName>
                                        </p:attrNameLst>
                                      </p:cBhvr>
                                      <p:to>
                                        <p:strVal val="visible"/>
                                      </p:to>
                                    </p:set>
                                    <p:animEffect transition="in" filter="box(in)">
                                      <p:cBhvr>
                                        <p:cTn id="10" dur="500"/>
                                        <p:tgtEl>
                                          <p:spTgt spid="2252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25283">
                                            <p:txEl>
                                              <p:pRg st="2" end="2"/>
                                            </p:txEl>
                                          </p:spTgt>
                                        </p:tgtEl>
                                        <p:attrNameLst>
                                          <p:attrName>style.visibility</p:attrName>
                                        </p:attrNameLst>
                                      </p:cBhvr>
                                      <p:to>
                                        <p:strVal val="visible"/>
                                      </p:to>
                                    </p:set>
                                    <p:animEffect transition="in" filter="box(in)">
                                      <p:cBhvr>
                                        <p:cTn id="15" dur="500"/>
                                        <p:tgtEl>
                                          <p:spTgt spid="22528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25283">
                                            <p:txEl>
                                              <p:pRg st="3" end="3"/>
                                            </p:txEl>
                                          </p:spTgt>
                                        </p:tgtEl>
                                        <p:attrNameLst>
                                          <p:attrName>style.visibility</p:attrName>
                                        </p:attrNameLst>
                                      </p:cBhvr>
                                      <p:to>
                                        <p:strVal val="visible"/>
                                      </p:to>
                                    </p:set>
                                    <p:animEffect transition="in" filter="box(in)">
                                      <p:cBhvr>
                                        <p:cTn id="18" dur="500"/>
                                        <p:tgtEl>
                                          <p:spTgt spid="22528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25283">
                                            <p:txEl>
                                              <p:pRg st="4" end="4"/>
                                            </p:txEl>
                                          </p:spTgt>
                                        </p:tgtEl>
                                        <p:attrNameLst>
                                          <p:attrName>style.visibility</p:attrName>
                                        </p:attrNameLst>
                                      </p:cBhvr>
                                      <p:to>
                                        <p:strVal val="visible"/>
                                      </p:to>
                                    </p:set>
                                    <p:animEffect transition="in" filter="box(in)">
                                      <p:cBhvr>
                                        <p:cTn id="21" dur="500"/>
                                        <p:tgtEl>
                                          <p:spTgt spid="225283">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25283">
                                            <p:txEl>
                                              <p:pRg st="5" end="5"/>
                                            </p:txEl>
                                          </p:spTgt>
                                        </p:tgtEl>
                                        <p:attrNameLst>
                                          <p:attrName>style.visibility</p:attrName>
                                        </p:attrNameLst>
                                      </p:cBhvr>
                                      <p:to>
                                        <p:strVal val="visible"/>
                                      </p:to>
                                    </p:set>
                                    <p:animEffect transition="in" filter="box(in)">
                                      <p:cBhvr>
                                        <p:cTn id="24" dur="500"/>
                                        <p:tgtEl>
                                          <p:spTgt spid="225283">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225283">
                                            <p:txEl>
                                              <p:pRg st="6" end="6"/>
                                            </p:txEl>
                                          </p:spTgt>
                                        </p:tgtEl>
                                        <p:attrNameLst>
                                          <p:attrName>style.visibility</p:attrName>
                                        </p:attrNameLst>
                                      </p:cBhvr>
                                      <p:to>
                                        <p:strVal val="visible"/>
                                      </p:to>
                                    </p:set>
                                    <p:animEffect transition="in" filter="box(in)">
                                      <p:cBhvr>
                                        <p:cTn id="27" dur="500"/>
                                        <p:tgtEl>
                                          <p:spTgt spid="2252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Text Box 3"/>
          <p:cNvSpPr txBox="1">
            <a:spLocks noChangeArrowheads="1"/>
          </p:cNvSpPr>
          <p:nvPr/>
        </p:nvSpPr>
        <p:spPr bwMode="auto">
          <a:xfrm>
            <a:off x="539552" y="2564904"/>
            <a:ext cx="7931150" cy="3538300"/>
          </a:xfrm>
          <a:prstGeom prst="rect">
            <a:avLst/>
          </a:prstGeom>
          <a:noFill/>
          <a:ln w="9525">
            <a:noFill/>
            <a:miter lim="800000"/>
          </a:ln>
        </p:spPr>
        <p:txBody>
          <a:bodyPr lIns="87273" tIns="43636" rIns="87273" bIns="43636">
            <a:spAutoFit/>
          </a:bodyPr>
          <a:lstStyle/>
          <a:p>
            <a:pPr marL="609600" indent="-609600" algn="just" defTabSz="873125" eaLnBrk="1" hangingPunct="1">
              <a:lnSpc>
                <a:spcPct val="90000"/>
              </a:lnSpc>
              <a:spcBef>
                <a:spcPct val="50000"/>
              </a:spcBef>
              <a:buFont typeface="Wingdings" panose="05000000000000000000" pitchFamily="2" charset="2"/>
              <a:buChar char="l"/>
            </a:pPr>
            <a:r>
              <a:rPr kumimoji="1" lang="zh-CN" altLang="en-US" sz="2200" dirty="0" smtClean="0">
                <a:solidFill>
                  <a:srgbClr val="008AF2"/>
                </a:solidFill>
                <a:latin typeface="Times New Roman" panose="02020603050405020304" pitchFamily="18" charset="0"/>
              </a:rPr>
              <a:t>线程创建：</a:t>
            </a:r>
            <a:endParaRPr kumimoji="1" lang="en-US" altLang="zh-CN" sz="2200" dirty="0" smtClean="0">
              <a:solidFill>
                <a:srgbClr val="008AF2"/>
              </a:solidFill>
              <a:latin typeface="Times New Roman" panose="02020603050405020304" pitchFamily="18" charset="0"/>
            </a:endParaRPr>
          </a:p>
          <a:p>
            <a:pPr marL="609600" indent="-609600" algn="just" defTabSz="873125" eaLnBrk="1" hangingPunct="1">
              <a:lnSpc>
                <a:spcPct val="90000"/>
              </a:lnSpc>
              <a:spcBef>
                <a:spcPct val="50000"/>
              </a:spcBef>
            </a:pPr>
            <a:r>
              <a:rPr kumimoji="1" lang="en-US" altLang="zh-CN" dirty="0" smtClean="0">
                <a:latin typeface="Times New Roman" panose="02020603050405020304" pitchFamily="18" charset="0"/>
              </a:rPr>
              <a:t>         </a:t>
            </a:r>
            <a:r>
              <a:rPr kumimoji="1" lang="zh-CN" altLang="en-US" dirty="0" smtClean="0">
                <a:latin typeface="Times New Roman" panose="02020603050405020304" pitchFamily="18" charset="0"/>
              </a:rPr>
              <a:t>分配并设置</a:t>
            </a:r>
            <a:r>
              <a:rPr kumimoji="1" lang="en-US" altLang="zh-CN" dirty="0" smtClean="0">
                <a:latin typeface="Times New Roman" panose="02020603050405020304" pitchFamily="18" charset="0"/>
              </a:rPr>
              <a:t>TCB</a:t>
            </a:r>
            <a:r>
              <a:rPr kumimoji="1" lang="zh-CN" altLang="en-US" dirty="0" smtClean="0">
                <a:latin typeface="Times New Roman" panose="02020603050405020304" pitchFamily="18" charset="0"/>
              </a:rPr>
              <a:t>；建立堆栈；插入就绪队列</a:t>
            </a:r>
            <a:endParaRPr kumimoji="1" lang="en-US" altLang="zh-CN" dirty="0" smtClean="0">
              <a:latin typeface="Times New Roman" panose="02020603050405020304" pitchFamily="18" charset="0"/>
            </a:endParaRPr>
          </a:p>
          <a:p>
            <a:pPr marL="609600" indent="-609600" algn="just" defTabSz="873125" eaLnBrk="1" hangingPunct="1">
              <a:lnSpc>
                <a:spcPct val="90000"/>
              </a:lnSpc>
              <a:spcBef>
                <a:spcPct val="50000"/>
              </a:spcBef>
              <a:buFont typeface="Wingdings" panose="05000000000000000000" pitchFamily="2" charset="2"/>
              <a:buChar char="l"/>
            </a:pPr>
            <a:r>
              <a:rPr kumimoji="1" lang="zh-CN" altLang="en-US" sz="2200" dirty="0" smtClean="0">
                <a:solidFill>
                  <a:srgbClr val="008AF2"/>
                </a:solidFill>
                <a:latin typeface="Times New Roman" panose="02020603050405020304" pitchFamily="18" charset="0"/>
              </a:rPr>
              <a:t>线程终止：</a:t>
            </a:r>
            <a:endParaRPr kumimoji="1" lang="en-US" altLang="zh-CN" sz="2200" dirty="0" smtClean="0">
              <a:solidFill>
                <a:srgbClr val="008AF2"/>
              </a:solidFill>
              <a:latin typeface="Times New Roman" panose="02020603050405020304" pitchFamily="18" charset="0"/>
            </a:endParaRPr>
          </a:p>
          <a:p>
            <a:pPr marL="609600" indent="-609600" algn="just" defTabSz="873125" eaLnBrk="1" hangingPunct="1">
              <a:lnSpc>
                <a:spcPct val="90000"/>
              </a:lnSpc>
              <a:spcBef>
                <a:spcPct val="50000"/>
              </a:spcBef>
            </a:pPr>
            <a:r>
              <a:rPr kumimoji="1" lang="en-US" altLang="zh-CN" dirty="0" smtClean="0">
                <a:latin typeface="Times New Roman" panose="02020603050405020304" pitchFamily="18" charset="0"/>
              </a:rPr>
              <a:t>         </a:t>
            </a:r>
            <a:r>
              <a:rPr kumimoji="1" lang="zh-CN" altLang="en-US" dirty="0" smtClean="0">
                <a:latin typeface="Times New Roman" panose="02020603050405020304" pitchFamily="18" charset="0"/>
              </a:rPr>
              <a:t>回收所有资源</a:t>
            </a:r>
            <a:endParaRPr kumimoji="1" lang="en-US" altLang="zh-CN" dirty="0" smtClean="0">
              <a:latin typeface="Times New Roman" panose="02020603050405020304" pitchFamily="18" charset="0"/>
            </a:endParaRPr>
          </a:p>
          <a:p>
            <a:pPr marL="609600" indent="-609600" algn="just" defTabSz="873125" eaLnBrk="1" hangingPunct="1">
              <a:lnSpc>
                <a:spcPct val="90000"/>
              </a:lnSpc>
              <a:spcBef>
                <a:spcPct val="50000"/>
              </a:spcBef>
              <a:buFont typeface="Wingdings" panose="05000000000000000000" pitchFamily="2" charset="2"/>
              <a:buChar char="l"/>
            </a:pPr>
            <a:r>
              <a:rPr kumimoji="1" lang="zh-CN" altLang="en-US" sz="2200" dirty="0" smtClean="0">
                <a:solidFill>
                  <a:srgbClr val="008AF2"/>
                </a:solidFill>
                <a:latin typeface="Times New Roman" panose="02020603050405020304" pitchFamily="18" charset="0"/>
              </a:rPr>
              <a:t>线程阻塞：</a:t>
            </a:r>
            <a:endParaRPr kumimoji="1" lang="en-US" altLang="zh-CN" sz="2200" dirty="0" smtClean="0">
              <a:solidFill>
                <a:srgbClr val="008AF2"/>
              </a:solidFill>
              <a:latin typeface="Times New Roman" panose="02020603050405020304" pitchFamily="18" charset="0"/>
            </a:endParaRPr>
          </a:p>
          <a:p>
            <a:pPr marL="609600" indent="-609600" algn="just" defTabSz="873125" eaLnBrk="1" hangingPunct="1">
              <a:lnSpc>
                <a:spcPct val="90000"/>
              </a:lnSpc>
              <a:spcBef>
                <a:spcPct val="50000"/>
              </a:spcBef>
            </a:pPr>
            <a:r>
              <a:rPr kumimoji="1" lang="en-US" altLang="zh-CN" dirty="0" smtClean="0">
                <a:latin typeface="Times New Roman" panose="02020603050405020304" pitchFamily="18" charset="0"/>
              </a:rPr>
              <a:t>         </a:t>
            </a:r>
            <a:r>
              <a:rPr kumimoji="1" lang="zh-CN" altLang="en-US" dirty="0" smtClean="0">
                <a:latin typeface="Times New Roman" panose="02020603050405020304" pitchFamily="18" charset="0"/>
              </a:rPr>
              <a:t>释放</a:t>
            </a:r>
            <a:r>
              <a:rPr kumimoji="1" lang="en-US" altLang="zh-CN" dirty="0" smtClean="0">
                <a:latin typeface="Times New Roman" panose="02020603050405020304" pitchFamily="18" charset="0"/>
              </a:rPr>
              <a:t>CPU</a:t>
            </a:r>
            <a:r>
              <a:rPr kumimoji="1" lang="zh-CN" altLang="en-US" dirty="0" smtClean="0">
                <a:latin typeface="Times New Roman" panose="02020603050405020304" pitchFamily="18" charset="0"/>
              </a:rPr>
              <a:t>，将状态置为“阻塞”，插入阻塞队列，转调度程序</a:t>
            </a:r>
            <a:endParaRPr kumimoji="1" lang="en-US" altLang="zh-CN" dirty="0" smtClean="0">
              <a:latin typeface="Times New Roman" panose="02020603050405020304" pitchFamily="18" charset="0"/>
            </a:endParaRPr>
          </a:p>
          <a:p>
            <a:pPr marL="609600" indent="-609600" algn="just" defTabSz="873125" eaLnBrk="1" hangingPunct="1">
              <a:lnSpc>
                <a:spcPct val="90000"/>
              </a:lnSpc>
              <a:spcBef>
                <a:spcPct val="50000"/>
              </a:spcBef>
              <a:buFont typeface="Wingdings" panose="05000000000000000000" pitchFamily="2" charset="2"/>
              <a:buChar char="l"/>
            </a:pPr>
            <a:r>
              <a:rPr kumimoji="1" lang="zh-CN" altLang="en-US" sz="2200" dirty="0" smtClean="0">
                <a:solidFill>
                  <a:srgbClr val="008AF2"/>
                </a:solidFill>
                <a:latin typeface="Times New Roman" panose="02020603050405020304" pitchFamily="18" charset="0"/>
              </a:rPr>
              <a:t>线程唤醒：</a:t>
            </a:r>
            <a:endParaRPr kumimoji="1" lang="en-US" altLang="zh-CN" sz="2200" dirty="0" smtClean="0">
              <a:solidFill>
                <a:srgbClr val="008AF2"/>
              </a:solidFill>
              <a:latin typeface="Times New Roman" panose="02020603050405020304" pitchFamily="18" charset="0"/>
            </a:endParaRPr>
          </a:p>
          <a:p>
            <a:pPr marL="609600" indent="-609600" algn="just" defTabSz="873125" eaLnBrk="1" hangingPunct="1">
              <a:lnSpc>
                <a:spcPct val="90000"/>
              </a:lnSpc>
              <a:spcBef>
                <a:spcPct val="50000"/>
              </a:spcBef>
            </a:pPr>
            <a:r>
              <a:rPr kumimoji="1" lang="zh-CN" altLang="en-US" dirty="0" smtClean="0">
                <a:latin typeface="Times New Roman" panose="02020603050405020304" pitchFamily="18" charset="0"/>
              </a:rPr>
              <a:t>         移出阻塞队列，将状态置为“就绪”，插入就绪队列 </a:t>
            </a:r>
            <a:endParaRPr kumimoji="1" lang="zh-CN" altLang="en-US" dirty="0">
              <a:latin typeface="Times New Roman" panose="02020603050405020304" pitchFamily="18" charset="0"/>
            </a:endParaRPr>
          </a:p>
        </p:txBody>
      </p:sp>
      <p:sp>
        <p:nvSpPr>
          <p:cNvPr id="5" name="Text Box 2"/>
          <p:cNvSpPr txBox="1">
            <a:spLocks noChangeArrowheads="1"/>
          </p:cNvSpPr>
          <p:nvPr/>
        </p:nvSpPr>
        <p:spPr bwMode="auto">
          <a:xfrm>
            <a:off x="467546" y="1412776"/>
            <a:ext cx="3889375" cy="523220"/>
          </a:xfrm>
          <a:prstGeom prst="rect">
            <a:avLst/>
          </a:prstGeom>
          <a:noFill/>
          <a:ln w="9525">
            <a:noFill/>
            <a:miter lim="800000"/>
          </a:ln>
          <a:effectLst/>
        </p:spPr>
        <p:txBody>
          <a:bodyPr>
            <a:spAutoFit/>
          </a:bodyPr>
          <a:lstStyle/>
          <a:p>
            <a:pPr eaLnBrk="1" hangingPunct="1">
              <a:spcBef>
                <a:spcPct val="0"/>
              </a:spcBef>
              <a:defRPr/>
            </a:pPr>
            <a:r>
              <a:rPr kumimoji="1" lang="en-US" altLang="zh-CN" sz="2800" dirty="0" smtClean="0">
                <a:solidFill>
                  <a:srgbClr val="C00000"/>
                </a:solidFill>
                <a:latin typeface="+mn-ea"/>
                <a:ea typeface="+mn-ea"/>
              </a:rPr>
              <a:t>4. </a:t>
            </a:r>
            <a:r>
              <a:rPr kumimoji="1" lang="zh-CN" altLang="en-US" sz="2800" dirty="0" smtClean="0">
                <a:solidFill>
                  <a:srgbClr val="C00000"/>
                </a:solidFill>
                <a:latin typeface="+mn-ea"/>
                <a:ea typeface="+mn-ea"/>
              </a:rPr>
              <a:t>线程管理</a:t>
            </a:r>
            <a:endParaRPr kumimoji="1" lang="en-US" altLang="zh-CN" sz="3600" b="0" dirty="0">
              <a:solidFill>
                <a:schemeClr val="accent1"/>
              </a:solidFill>
              <a:latin typeface="Arial" panose="020B0604020202020204" pitchFamily="34" charset="0"/>
            </a:endParaRPr>
          </a:p>
        </p:txBody>
      </p:sp>
      <p:sp>
        <p:nvSpPr>
          <p:cNvPr id="6" name="Text Box 2"/>
          <p:cNvSpPr txBox="1">
            <a:spLocks noChangeArrowheads="1"/>
          </p:cNvSpPr>
          <p:nvPr/>
        </p:nvSpPr>
        <p:spPr bwMode="auto">
          <a:xfrm>
            <a:off x="2556001" y="0"/>
            <a:ext cx="3600177" cy="707886"/>
          </a:xfrm>
          <a:prstGeom prst="rect">
            <a:avLst/>
          </a:prstGeom>
          <a:noFill/>
          <a:ln w="9525">
            <a:noFill/>
            <a:miter lim="800000"/>
          </a:ln>
          <a:effectLst/>
        </p:spPr>
        <p:txBody>
          <a:bodyPr wrap="square">
            <a:spAutoFit/>
          </a:bodyPr>
          <a:lstStyle/>
          <a:p>
            <a:pPr eaLnBrk="1" hangingPunct="1">
              <a:spcBef>
                <a:spcPct val="0"/>
              </a:spcBef>
              <a:defRPr/>
            </a:pPr>
            <a:r>
              <a:rPr kumimoji="1" lang="en-US" altLang="zh-CN" sz="4000" dirty="0" smtClean="0">
                <a:solidFill>
                  <a:srgbClr val="FF0000"/>
                </a:solidFill>
                <a:latin typeface="+mn-ea"/>
                <a:ea typeface="+mn-ea"/>
              </a:rPr>
              <a:t>3.8 </a:t>
            </a:r>
            <a:r>
              <a:rPr kumimoji="1" lang="zh-CN" altLang="en-US" sz="4000" dirty="0" smtClean="0">
                <a:solidFill>
                  <a:srgbClr val="FF0000"/>
                </a:solidFill>
                <a:latin typeface="+mn-ea"/>
                <a:ea typeface="+mn-ea"/>
              </a:rPr>
              <a:t>线程机制</a:t>
            </a:r>
            <a:endParaRPr kumimoji="1" lang="zh-CN" altLang="en-US" sz="4000" dirty="0">
              <a:solidFill>
                <a:srgbClr val="FF0000"/>
              </a:solidFill>
              <a:latin typeface="+mn-ea"/>
              <a:ea typeface="+mn-ea"/>
            </a:endParaRPr>
          </a:p>
        </p:txBody>
      </p:sp>
      <p:sp>
        <p:nvSpPr>
          <p:cNvPr id="7" name="Rectangle 2"/>
          <p:cNvSpPr>
            <a:spLocks noChangeArrowheads="1"/>
          </p:cNvSpPr>
          <p:nvPr/>
        </p:nvSpPr>
        <p:spPr bwMode="auto">
          <a:xfrm>
            <a:off x="395536" y="693069"/>
            <a:ext cx="4176464"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3.8.1 </a:t>
            </a:r>
            <a:r>
              <a:rPr lang="zh-CN" altLang="en-US" sz="3200" dirty="0" smtClean="0">
                <a:solidFill>
                  <a:srgbClr val="0000FF"/>
                </a:solidFill>
                <a:latin typeface="+mn-ea"/>
                <a:ea typeface="+mn-ea"/>
              </a:rPr>
              <a:t>线程基本概念</a:t>
            </a:r>
            <a:endParaRPr lang="zh-CN" altLang="en-US" sz="3200" dirty="0">
              <a:solidFill>
                <a:srgbClr val="0000FF"/>
              </a:solidFill>
              <a:latin typeface="+mn-ea"/>
              <a:ea typeface="+mn-ea"/>
            </a:endParaRPr>
          </a:p>
        </p:txBody>
      </p:sp>
      <p:sp>
        <p:nvSpPr>
          <p:cNvPr id="8" name="Text Box 2"/>
          <p:cNvSpPr txBox="1">
            <a:spLocks noChangeArrowheads="1"/>
          </p:cNvSpPr>
          <p:nvPr/>
        </p:nvSpPr>
        <p:spPr bwMode="auto">
          <a:xfrm>
            <a:off x="611562" y="1988841"/>
            <a:ext cx="3889375" cy="461665"/>
          </a:xfrm>
          <a:prstGeom prst="rect">
            <a:avLst/>
          </a:prstGeom>
          <a:noFill/>
          <a:ln w="9525">
            <a:noFill/>
            <a:miter lim="800000"/>
          </a:ln>
          <a:effectLst/>
        </p:spPr>
        <p:txBody>
          <a:bodyPr>
            <a:spAutoFit/>
          </a:bodyPr>
          <a:lstStyle/>
          <a:p>
            <a:pPr eaLnBrk="1" hangingPunct="1">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zh-CN" altLang="en-US" sz="2400" dirty="0" smtClean="0">
                <a:solidFill>
                  <a:srgbClr val="7030A0"/>
                </a:solidFill>
                <a:latin typeface="+mn-ea"/>
                <a:ea typeface="+mn-ea"/>
              </a:rPr>
              <a:t>线程控制</a:t>
            </a:r>
            <a:endParaRPr kumimoji="1" lang="en-US" altLang="zh-CN" sz="2400" b="0" dirty="0">
              <a:solidFill>
                <a:srgbClr val="7030A0"/>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wipe(left)">
                                      <p:cBhvr>
                                        <p:cTn id="7" dur="500"/>
                                        <p:tgtEl>
                                          <p:spTgt spid="226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7">
                                            <p:txEl>
                                              <p:pRg st="1" end="1"/>
                                            </p:txEl>
                                          </p:spTgt>
                                        </p:tgtEl>
                                        <p:attrNameLst>
                                          <p:attrName>style.visibility</p:attrName>
                                        </p:attrNameLst>
                                      </p:cBhvr>
                                      <p:to>
                                        <p:strVal val="visible"/>
                                      </p:to>
                                    </p:set>
                                    <p:animEffect transition="in" filter="wipe(left)">
                                      <p:cBhvr>
                                        <p:cTn id="12" dur="500"/>
                                        <p:tgtEl>
                                          <p:spTgt spid="226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307">
                                            <p:txEl>
                                              <p:pRg st="2" end="2"/>
                                            </p:txEl>
                                          </p:spTgt>
                                        </p:tgtEl>
                                        <p:attrNameLst>
                                          <p:attrName>style.visibility</p:attrName>
                                        </p:attrNameLst>
                                      </p:cBhvr>
                                      <p:to>
                                        <p:strVal val="visible"/>
                                      </p:to>
                                    </p:set>
                                    <p:animEffect transition="in" filter="wipe(left)">
                                      <p:cBhvr>
                                        <p:cTn id="17" dur="500"/>
                                        <p:tgtEl>
                                          <p:spTgt spid="2263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6307">
                                            <p:txEl>
                                              <p:pRg st="3" end="3"/>
                                            </p:txEl>
                                          </p:spTgt>
                                        </p:tgtEl>
                                        <p:attrNameLst>
                                          <p:attrName>style.visibility</p:attrName>
                                        </p:attrNameLst>
                                      </p:cBhvr>
                                      <p:to>
                                        <p:strVal val="visible"/>
                                      </p:to>
                                    </p:set>
                                    <p:animEffect transition="in" filter="wipe(left)">
                                      <p:cBhvr>
                                        <p:cTn id="22" dur="500"/>
                                        <p:tgtEl>
                                          <p:spTgt spid="2263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6307">
                                            <p:txEl>
                                              <p:pRg st="4" end="4"/>
                                            </p:txEl>
                                          </p:spTgt>
                                        </p:tgtEl>
                                        <p:attrNameLst>
                                          <p:attrName>style.visibility</p:attrName>
                                        </p:attrNameLst>
                                      </p:cBhvr>
                                      <p:to>
                                        <p:strVal val="visible"/>
                                      </p:to>
                                    </p:set>
                                    <p:animEffect transition="in" filter="wipe(left)">
                                      <p:cBhvr>
                                        <p:cTn id="27" dur="500"/>
                                        <p:tgtEl>
                                          <p:spTgt spid="2263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6307">
                                            <p:txEl>
                                              <p:pRg st="5" end="5"/>
                                            </p:txEl>
                                          </p:spTgt>
                                        </p:tgtEl>
                                        <p:attrNameLst>
                                          <p:attrName>style.visibility</p:attrName>
                                        </p:attrNameLst>
                                      </p:cBhvr>
                                      <p:to>
                                        <p:strVal val="visible"/>
                                      </p:to>
                                    </p:set>
                                    <p:animEffect transition="in" filter="wipe(left)">
                                      <p:cBhvr>
                                        <p:cTn id="32" dur="500"/>
                                        <p:tgtEl>
                                          <p:spTgt spid="2263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6307">
                                            <p:txEl>
                                              <p:pRg st="6" end="6"/>
                                            </p:txEl>
                                          </p:spTgt>
                                        </p:tgtEl>
                                        <p:attrNameLst>
                                          <p:attrName>style.visibility</p:attrName>
                                        </p:attrNameLst>
                                      </p:cBhvr>
                                      <p:to>
                                        <p:strVal val="visible"/>
                                      </p:to>
                                    </p:set>
                                    <p:animEffect transition="in" filter="wipe(left)">
                                      <p:cBhvr>
                                        <p:cTn id="37" dur="500"/>
                                        <p:tgtEl>
                                          <p:spTgt spid="2263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6307">
                                            <p:txEl>
                                              <p:pRg st="7" end="7"/>
                                            </p:txEl>
                                          </p:spTgt>
                                        </p:tgtEl>
                                        <p:attrNameLst>
                                          <p:attrName>style.visibility</p:attrName>
                                        </p:attrNameLst>
                                      </p:cBhvr>
                                      <p:to>
                                        <p:strVal val="visible"/>
                                      </p:to>
                                    </p:set>
                                    <p:animEffect transition="in" filter="wipe(left)">
                                      <p:cBhvr>
                                        <p:cTn id="42" dur="500"/>
                                        <p:tgtEl>
                                          <p:spTgt spid="2263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autoUpdateAnimBg="0" build="p"/>
    </p:bld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611562" y="3841884"/>
            <a:ext cx="3889375" cy="523220"/>
          </a:xfrm>
          <a:prstGeom prst="rect">
            <a:avLst/>
          </a:prstGeom>
          <a:noFill/>
          <a:ln w="9525">
            <a:noFill/>
            <a:miter lim="800000"/>
          </a:ln>
          <a:effectLst/>
        </p:spPr>
        <p:txBody>
          <a:bodyPr>
            <a:spAutoFit/>
          </a:bodyPr>
          <a:lstStyle/>
          <a:p>
            <a:pPr eaLnBrk="1" hangingPunct="1">
              <a:spcBef>
                <a:spcPct val="0"/>
              </a:spcBef>
              <a:defRPr/>
            </a:pPr>
            <a:r>
              <a:rPr kumimoji="1" lang="en-US" altLang="zh-CN" sz="2800" dirty="0" smtClean="0">
                <a:solidFill>
                  <a:srgbClr val="C00000"/>
                </a:solidFill>
                <a:latin typeface="+mn-ea"/>
                <a:ea typeface="+mn-ea"/>
              </a:rPr>
              <a:t>5. </a:t>
            </a:r>
            <a:r>
              <a:rPr kumimoji="1" lang="zh-CN" altLang="en-US" sz="2800" dirty="0" smtClean="0">
                <a:solidFill>
                  <a:srgbClr val="C00000"/>
                </a:solidFill>
                <a:latin typeface="+mn-ea"/>
                <a:ea typeface="+mn-ea"/>
              </a:rPr>
              <a:t>多线程的应用</a:t>
            </a:r>
            <a:endParaRPr kumimoji="1" lang="en-US" altLang="zh-CN" sz="3600" b="0" dirty="0">
              <a:solidFill>
                <a:schemeClr val="accent1"/>
              </a:solidFill>
              <a:latin typeface="Arial" panose="020B0604020202020204" pitchFamily="34" charset="0"/>
            </a:endParaRPr>
          </a:p>
        </p:txBody>
      </p:sp>
      <p:sp>
        <p:nvSpPr>
          <p:cNvPr id="6" name="Text Box 2"/>
          <p:cNvSpPr txBox="1">
            <a:spLocks noChangeArrowheads="1"/>
          </p:cNvSpPr>
          <p:nvPr/>
        </p:nvSpPr>
        <p:spPr bwMode="auto">
          <a:xfrm>
            <a:off x="2556001" y="0"/>
            <a:ext cx="3600177" cy="707886"/>
          </a:xfrm>
          <a:prstGeom prst="rect">
            <a:avLst/>
          </a:prstGeom>
          <a:noFill/>
          <a:ln w="9525">
            <a:noFill/>
            <a:miter lim="800000"/>
          </a:ln>
          <a:effectLst/>
        </p:spPr>
        <p:txBody>
          <a:bodyPr wrap="square">
            <a:spAutoFit/>
          </a:bodyPr>
          <a:lstStyle/>
          <a:p>
            <a:pPr eaLnBrk="1" hangingPunct="1">
              <a:spcBef>
                <a:spcPct val="0"/>
              </a:spcBef>
              <a:defRPr/>
            </a:pPr>
            <a:r>
              <a:rPr kumimoji="1" lang="en-US" altLang="zh-CN" sz="4000" dirty="0" smtClean="0">
                <a:solidFill>
                  <a:srgbClr val="FF0000"/>
                </a:solidFill>
                <a:latin typeface="+mn-ea"/>
                <a:ea typeface="+mn-ea"/>
              </a:rPr>
              <a:t>3.8 </a:t>
            </a:r>
            <a:r>
              <a:rPr kumimoji="1" lang="zh-CN" altLang="en-US" sz="4000" dirty="0" smtClean="0">
                <a:solidFill>
                  <a:srgbClr val="FF0000"/>
                </a:solidFill>
                <a:latin typeface="+mn-ea"/>
                <a:ea typeface="+mn-ea"/>
              </a:rPr>
              <a:t>线程机制</a:t>
            </a:r>
            <a:endParaRPr kumimoji="1" lang="zh-CN" altLang="en-US" sz="4000" dirty="0">
              <a:solidFill>
                <a:srgbClr val="FF0000"/>
              </a:solidFill>
              <a:latin typeface="+mn-ea"/>
              <a:ea typeface="+mn-ea"/>
            </a:endParaRPr>
          </a:p>
        </p:txBody>
      </p:sp>
      <p:sp>
        <p:nvSpPr>
          <p:cNvPr id="7" name="Rectangle 2"/>
          <p:cNvSpPr>
            <a:spLocks noChangeArrowheads="1"/>
          </p:cNvSpPr>
          <p:nvPr/>
        </p:nvSpPr>
        <p:spPr bwMode="auto">
          <a:xfrm>
            <a:off x="395536" y="693069"/>
            <a:ext cx="4176464"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3.8.1 </a:t>
            </a:r>
            <a:r>
              <a:rPr lang="zh-CN" altLang="en-US" sz="3200" dirty="0" smtClean="0">
                <a:solidFill>
                  <a:srgbClr val="0000FF"/>
                </a:solidFill>
                <a:latin typeface="+mn-ea"/>
                <a:ea typeface="+mn-ea"/>
              </a:rPr>
              <a:t>线程基本概念</a:t>
            </a:r>
            <a:endParaRPr lang="zh-CN" altLang="en-US" sz="3200" dirty="0">
              <a:solidFill>
                <a:srgbClr val="0000FF"/>
              </a:solidFill>
              <a:latin typeface="+mn-ea"/>
              <a:ea typeface="+mn-ea"/>
            </a:endParaRPr>
          </a:p>
        </p:txBody>
      </p:sp>
      <p:sp>
        <p:nvSpPr>
          <p:cNvPr id="8" name="Text Box 2"/>
          <p:cNvSpPr txBox="1">
            <a:spLocks noChangeArrowheads="1"/>
          </p:cNvSpPr>
          <p:nvPr/>
        </p:nvSpPr>
        <p:spPr bwMode="auto">
          <a:xfrm>
            <a:off x="1115616" y="2103241"/>
            <a:ext cx="3600400" cy="461665"/>
          </a:xfrm>
          <a:prstGeom prst="rect">
            <a:avLst/>
          </a:prstGeom>
          <a:noFill/>
          <a:ln w="9525">
            <a:noFill/>
            <a:miter lim="800000"/>
          </a:ln>
          <a:effectLst/>
        </p:spPr>
        <p:txBody>
          <a:bodyPr wrap="square">
            <a:spAutoFit/>
          </a:bodyPr>
          <a:lstStyle/>
          <a:p>
            <a:pPr eaLnBrk="1" hangingPunct="1">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zh-CN" altLang="en-US" sz="2400" dirty="0" smtClean="0">
                <a:solidFill>
                  <a:srgbClr val="7030A0"/>
                </a:solidFill>
                <a:latin typeface="+mn-ea"/>
                <a:ea typeface="+mn-ea"/>
              </a:rPr>
              <a:t>线程同步</a:t>
            </a:r>
            <a:endParaRPr kumimoji="1" lang="en-US" altLang="zh-CN" sz="2400" b="0" dirty="0">
              <a:solidFill>
                <a:srgbClr val="7030A0"/>
              </a:solidFill>
              <a:latin typeface="Arial" panose="020B0604020202020204" pitchFamily="34" charset="0"/>
            </a:endParaRPr>
          </a:p>
        </p:txBody>
      </p:sp>
      <p:sp>
        <p:nvSpPr>
          <p:cNvPr id="9" name="Text Box 2"/>
          <p:cNvSpPr txBox="1">
            <a:spLocks noChangeArrowheads="1"/>
          </p:cNvSpPr>
          <p:nvPr/>
        </p:nvSpPr>
        <p:spPr bwMode="auto">
          <a:xfrm>
            <a:off x="1115615" y="2679305"/>
            <a:ext cx="3600400" cy="461665"/>
          </a:xfrm>
          <a:prstGeom prst="rect">
            <a:avLst/>
          </a:prstGeom>
          <a:noFill/>
          <a:ln w="9525">
            <a:noFill/>
            <a:miter lim="800000"/>
          </a:ln>
          <a:effectLst/>
        </p:spPr>
        <p:txBody>
          <a:bodyPr wrap="square">
            <a:spAutoFit/>
          </a:bodyPr>
          <a:lstStyle/>
          <a:p>
            <a:pPr eaLnBrk="1" hangingPunct="1">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zh-CN" altLang="en-US" sz="2400" dirty="0" smtClean="0">
                <a:solidFill>
                  <a:srgbClr val="7030A0"/>
                </a:solidFill>
                <a:latin typeface="+mn-ea"/>
                <a:ea typeface="+mn-ea"/>
              </a:rPr>
              <a:t>线程调度</a:t>
            </a:r>
            <a:endParaRPr kumimoji="1" lang="en-US" altLang="zh-CN" sz="2400" b="0" dirty="0">
              <a:solidFill>
                <a:srgbClr val="7030A0"/>
              </a:solidFill>
              <a:latin typeface="Arial" panose="020B0604020202020204" pitchFamily="34" charset="0"/>
            </a:endParaRPr>
          </a:p>
        </p:txBody>
      </p:sp>
      <p:sp>
        <p:nvSpPr>
          <p:cNvPr id="10" name="Text Box 2"/>
          <p:cNvSpPr txBox="1">
            <a:spLocks noChangeArrowheads="1"/>
          </p:cNvSpPr>
          <p:nvPr/>
        </p:nvSpPr>
        <p:spPr bwMode="auto">
          <a:xfrm>
            <a:off x="1115615" y="3255369"/>
            <a:ext cx="3600400" cy="461665"/>
          </a:xfrm>
          <a:prstGeom prst="rect">
            <a:avLst/>
          </a:prstGeom>
          <a:noFill/>
          <a:ln w="9525">
            <a:noFill/>
            <a:miter lim="800000"/>
          </a:ln>
          <a:effectLst/>
        </p:spPr>
        <p:txBody>
          <a:bodyPr wrap="square">
            <a:spAutoFit/>
          </a:bodyPr>
          <a:lstStyle/>
          <a:p>
            <a:pPr eaLnBrk="1" hangingPunct="1">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zh-CN" altLang="en-US" sz="2400" dirty="0" smtClean="0">
                <a:solidFill>
                  <a:srgbClr val="7030A0"/>
                </a:solidFill>
                <a:latin typeface="+mn-ea"/>
                <a:ea typeface="+mn-ea"/>
              </a:rPr>
              <a:t>线程通信</a:t>
            </a:r>
            <a:endParaRPr kumimoji="1" lang="en-US" altLang="zh-CN" sz="2400" b="0" dirty="0">
              <a:solidFill>
                <a:srgbClr val="7030A0"/>
              </a:solidFill>
              <a:latin typeface="Arial" panose="020B0604020202020204" pitchFamily="34" charset="0"/>
            </a:endParaRPr>
          </a:p>
        </p:txBody>
      </p:sp>
      <p:sp>
        <p:nvSpPr>
          <p:cNvPr id="11" name="Text Box 2"/>
          <p:cNvSpPr txBox="1">
            <a:spLocks noChangeArrowheads="1"/>
          </p:cNvSpPr>
          <p:nvPr/>
        </p:nvSpPr>
        <p:spPr bwMode="auto">
          <a:xfrm>
            <a:off x="619946" y="1565176"/>
            <a:ext cx="3889375" cy="523220"/>
          </a:xfrm>
          <a:prstGeom prst="rect">
            <a:avLst/>
          </a:prstGeom>
          <a:noFill/>
          <a:ln w="9525">
            <a:noFill/>
            <a:miter lim="800000"/>
          </a:ln>
          <a:effectLst/>
        </p:spPr>
        <p:txBody>
          <a:bodyPr>
            <a:spAutoFit/>
          </a:bodyPr>
          <a:lstStyle/>
          <a:p>
            <a:pPr eaLnBrk="1" hangingPunct="1">
              <a:spcBef>
                <a:spcPct val="0"/>
              </a:spcBef>
              <a:defRPr/>
            </a:pPr>
            <a:r>
              <a:rPr kumimoji="1" lang="en-US" altLang="zh-CN" sz="2800" dirty="0" smtClean="0">
                <a:solidFill>
                  <a:srgbClr val="C00000"/>
                </a:solidFill>
                <a:latin typeface="+mn-ea"/>
                <a:ea typeface="+mn-ea"/>
              </a:rPr>
              <a:t>4. </a:t>
            </a:r>
            <a:r>
              <a:rPr kumimoji="1" lang="zh-CN" altLang="en-US" sz="2800" dirty="0" smtClean="0">
                <a:solidFill>
                  <a:srgbClr val="C00000"/>
                </a:solidFill>
                <a:latin typeface="+mn-ea"/>
                <a:ea typeface="+mn-ea"/>
              </a:rPr>
              <a:t>线程管理</a:t>
            </a:r>
            <a:endParaRPr kumimoji="1" lang="en-US" altLang="zh-CN" sz="3600" b="0" dirty="0">
              <a:solidFill>
                <a:schemeClr val="accent1"/>
              </a:solidFill>
              <a:latin typeface="Arial" panose="020B0604020202020204" pitchFamily="34" charset="0"/>
            </a:endParaRPr>
          </a:p>
        </p:txBody>
      </p:sp>
      <p:pic>
        <p:nvPicPr>
          <p:cNvPr id="1212418" name="Picture 2"/>
          <p:cNvPicPr>
            <a:picLocks noChangeAspect="1" noChangeArrowheads="1"/>
          </p:cNvPicPr>
          <p:nvPr/>
        </p:nvPicPr>
        <p:blipFill>
          <a:blip r:embed="rId1" cstate="print"/>
          <a:srcRect/>
          <a:stretch>
            <a:fillRect/>
          </a:stretch>
        </p:blipFill>
        <p:spPr bwMode="auto">
          <a:xfrm>
            <a:off x="163783" y="2204864"/>
            <a:ext cx="8728697" cy="4276180"/>
          </a:xfrm>
          <a:prstGeom prst="rect">
            <a:avLst/>
          </a:prstGeom>
          <a:noFill/>
          <a:ln w="9525">
            <a:noFill/>
            <a:miter lim="800000"/>
            <a:headEnd/>
            <a:tailEnd/>
          </a:ln>
        </p:spPr>
      </p:pic>
      <p:cxnSp>
        <p:nvCxnSpPr>
          <p:cNvPr id="13" name="直接连接符 12"/>
          <p:cNvCxnSpPr/>
          <p:nvPr/>
        </p:nvCxnSpPr>
        <p:spPr bwMode="auto">
          <a:xfrm>
            <a:off x="467544" y="5805264"/>
            <a:ext cx="7560840"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12418"/>
                                        </p:tgtEl>
                                        <p:attrNameLst>
                                          <p:attrName>style.visibility</p:attrName>
                                        </p:attrNameLst>
                                      </p:cBhvr>
                                      <p:to>
                                        <p:strVal val="visible"/>
                                      </p:to>
                                    </p:set>
                                    <p:animEffect transition="in" filter="box(in)">
                                      <p:cBhvr>
                                        <p:cTn id="7" dur="500"/>
                                        <p:tgtEl>
                                          <p:spTgt spid="1212418"/>
                                        </p:tgtEl>
                                      </p:cBhvr>
                                    </p:animEffect>
                                  </p:childTnLst>
                                </p:cTn>
                              </p:par>
                              <p:par>
                                <p:cTn id="8" presetID="4" presetClass="entr" presetSubtype="16"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ChangeArrowheads="1"/>
          </p:cNvSpPr>
          <p:nvPr/>
        </p:nvSpPr>
        <p:spPr bwMode="auto">
          <a:xfrm>
            <a:off x="611560" y="1412778"/>
            <a:ext cx="6048672" cy="2304255"/>
          </a:xfrm>
          <a:prstGeom prst="rect">
            <a:avLst/>
          </a:prstGeom>
          <a:noFill/>
          <a:ln w="9525">
            <a:noFill/>
            <a:miter lim="800000"/>
          </a:ln>
        </p:spPr>
        <p:txBody>
          <a:bodyPr/>
          <a:lstStyle/>
          <a:p>
            <a:pPr marL="342900" indent="-342900" eaLnBrk="1" hangingPunct="1">
              <a:buClr>
                <a:srgbClr val="FF0000"/>
              </a:buClr>
              <a:buFont typeface="Monotype Sorts" pitchFamily="2" charset="2"/>
              <a:buBlip>
                <a:blip r:embed="rId1"/>
              </a:buBlip>
            </a:pPr>
            <a:r>
              <a:rPr kumimoji="1" lang="zh-CN" altLang="en-US" sz="3600" b="0" dirty="0">
                <a:latin typeface="隶书" panose="02010509060101010101" pitchFamily="49" charset="-122"/>
                <a:ea typeface="隶书" panose="02010509060101010101" pitchFamily="49" charset="-122"/>
              </a:rPr>
              <a:t> 用户级线程</a:t>
            </a:r>
            <a:endParaRPr kumimoji="1" lang="zh-CN" altLang="en-US" sz="3600" b="0" dirty="0">
              <a:latin typeface="隶书" panose="02010509060101010101" pitchFamily="49" charset="-122"/>
              <a:ea typeface="隶书" panose="02010509060101010101" pitchFamily="49" charset="-122"/>
            </a:endParaRPr>
          </a:p>
          <a:p>
            <a:pPr marL="342900" indent="-342900" eaLnBrk="1" hangingPunct="1">
              <a:buClr>
                <a:srgbClr val="FF0000"/>
              </a:buClr>
              <a:buFont typeface="Monotype Sorts" pitchFamily="2" charset="2"/>
              <a:buBlip>
                <a:blip r:embed="rId1"/>
              </a:buBlip>
            </a:pPr>
            <a:r>
              <a:rPr kumimoji="1" lang="zh-CN" altLang="en-US" sz="3600" b="0" dirty="0">
                <a:latin typeface="隶书" panose="02010509060101010101" pitchFamily="49" charset="-122"/>
                <a:ea typeface="隶书" panose="02010509060101010101" pitchFamily="49" charset="-122"/>
              </a:rPr>
              <a:t> 内核级</a:t>
            </a:r>
            <a:r>
              <a:rPr kumimoji="1" lang="zh-CN" altLang="en-US" sz="3600" b="0" dirty="0" smtClean="0">
                <a:latin typeface="隶书" panose="02010509060101010101" pitchFamily="49" charset="-122"/>
                <a:ea typeface="隶书" panose="02010509060101010101" pitchFamily="49" charset="-122"/>
              </a:rPr>
              <a:t>线程</a:t>
            </a:r>
            <a:endParaRPr kumimoji="1" lang="en-US" altLang="zh-CN" sz="3600" b="0" dirty="0" smtClean="0">
              <a:latin typeface="隶书" panose="02010509060101010101" pitchFamily="49" charset="-122"/>
              <a:ea typeface="隶书" panose="02010509060101010101" pitchFamily="49" charset="-122"/>
            </a:endParaRPr>
          </a:p>
          <a:p>
            <a:pPr marL="342900" indent="-342900" eaLnBrk="1" hangingPunct="1">
              <a:buClr>
                <a:srgbClr val="FF0000"/>
              </a:buClr>
              <a:buFont typeface="Monotype Sorts" pitchFamily="2" charset="2"/>
              <a:buBlip>
                <a:blip r:embed="rId1"/>
              </a:buBlip>
            </a:pPr>
            <a:r>
              <a:rPr kumimoji="1" lang="en-US" altLang="zh-CN" sz="3600" b="0" dirty="0" smtClean="0">
                <a:latin typeface="隶书" panose="02010509060101010101" pitchFamily="49" charset="-122"/>
                <a:ea typeface="隶书" panose="02010509060101010101" pitchFamily="49" charset="-122"/>
              </a:rPr>
              <a:t> </a:t>
            </a:r>
            <a:r>
              <a:rPr kumimoji="1" lang="zh-CN" altLang="en-US" sz="3600" b="0" dirty="0" smtClean="0">
                <a:latin typeface="隶书" panose="02010509060101010101" pitchFamily="49" charset="-122"/>
                <a:ea typeface="隶书" panose="02010509060101010101" pitchFamily="49" charset="-122"/>
              </a:rPr>
              <a:t>两者相结合的组合方式</a:t>
            </a:r>
            <a:endParaRPr kumimoji="1" lang="zh-CN" altLang="en-US" sz="3600" b="0" dirty="0">
              <a:latin typeface="隶书" panose="02010509060101010101" pitchFamily="49" charset="-122"/>
              <a:ea typeface="隶书" panose="02010509060101010101" pitchFamily="49" charset="-122"/>
            </a:endParaRPr>
          </a:p>
          <a:p>
            <a:pPr marL="342900" indent="-342900" eaLnBrk="1" hangingPunct="1">
              <a:buClr>
                <a:srgbClr val="FF0000"/>
              </a:buClr>
              <a:buFont typeface="Monotype Sorts" pitchFamily="2" charset="2"/>
              <a:buNone/>
            </a:pPr>
            <a:endParaRPr kumimoji="1" lang="en-US" altLang="zh-CN" sz="3600" b="0" dirty="0">
              <a:latin typeface="隶书" panose="02010509060101010101" pitchFamily="49" charset="-122"/>
              <a:ea typeface="隶书" panose="02010509060101010101" pitchFamily="49" charset="-122"/>
            </a:endParaRPr>
          </a:p>
        </p:txBody>
      </p:sp>
      <p:sp>
        <p:nvSpPr>
          <p:cNvPr id="5" name="Text Box 2"/>
          <p:cNvSpPr txBox="1">
            <a:spLocks noChangeArrowheads="1"/>
          </p:cNvSpPr>
          <p:nvPr/>
        </p:nvSpPr>
        <p:spPr bwMode="auto">
          <a:xfrm>
            <a:off x="2556001" y="0"/>
            <a:ext cx="3600177" cy="707886"/>
          </a:xfrm>
          <a:prstGeom prst="rect">
            <a:avLst/>
          </a:prstGeom>
          <a:noFill/>
          <a:ln w="9525">
            <a:noFill/>
            <a:miter lim="800000"/>
          </a:ln>
          <a:effectLst/>
        </p:spPr>
        <p:txBody>
          <a:bodyPr wrap="square">
            <a:spAutoFit/>
          </a:bodyPr>
          <a:lstStyle/>
          <a:p>
            <a:pPr eaLnBrk="1" hangingPunct="1">
              <a:spcBef>
                <a:spcPct val="0"/>
              </a:spcBef>
              <a:defRPr/>
            </a:pPr>
            <a:r>
              <a:rPr kumimoji="1" lang="en-US" altLang="zh-CN" sz="4000" dirty="0" smtClean="0">
                <a:solidFill>
                  <a:srgbClr val="FF0000"/>
                </a:solidFill>
                <a:latin typeface="+mn-ea"/>
                <a:ea typeface="+mn-ea"/>
              </a:rPr>
              <a:t>3.8 </a:t>
            </a:r>
            <a:r>
              <a:rPr kumimoji="1" lang="zh-CN" altLang="en-US" sz="4000" dirty="0" smtClean="0">
                <a:solidFill>
                  <a:srgbClr val="FF0000"/>
                </a:solidFill>
                <a:latin typeface="+mn-ea"/>
                <a:ea typeface="+mn-ea"/>
              </a:rPr>
              <a:t>线程机制</a:t>
            </a:r>
            <a:endParaRPr kumimoji="1" lang="zh-CN" altLang="en-US" sz="4000" dirty="0">
              <a:solidFill>
                <a:srgbClr val="FF0000"/>
              </a:solidFill>
              <a:latin typeface="+mn-ea"/>
              <a:ea typeface="+mn-ea"/>
            </a:endParaRPr>
          </a:p>
        </p:txBody>
      </p:sp>
      <p:sp>
        <p:nvSpPr>
          <p:cNvPr id="6" name="Rectangle 2"/>
          <p:cNvSpPr>
            <a:spLocks noChangeArrowheads="1"/>
          </p:cNvSpPr>
          <p:nvPr/>
        </p:nvSpPr>
        <p:spPr bwMode="auto">
          <a:xfrm>
            <a:off x="395536" y="693069"/>
            <a:ext cx="5184576"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3.8.2 </a:t>
            </a:r>
            <a:r>
              <a:rPr lang="zh-CN" altLang="en-US" sz="3200" dirty="0" smtClean="0">
                <a:solidFill>
                  <a:srgbClr val="0000FF"/>
                </a:solidFill>
                <a:latin typeface="+mn-ea"/>
                <a:ea typeface="+mn-ea"/>
              </a:rPr>
              <a:t>线程的实现机制</a:t>
            </a:r>
            <a:endParaRPr lang="zh-CN" altLang="en-US" sz="3200" dirty="0">
              <a:solidFill>
                <a:srgbClr val="0000FF"/>
              </a:solidFill>
              <a:latin typeface="+mn-ea"/>
              <a:ea typeface="+mn-ea"/>
            </a:endParaRPr>
          </a:p>
        </p:txBody>
      </p:sp>
    </p:spTree>
  </p:cSld>
  <p:clrMapOvr>
    <a:masterClrMapping/>
  </p:clrMapOvr>
  <p:transition>
    <p:fade/>
  </p:transition>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395288" y="692151"/>
            <a:ext cx="5903912" cy="523220"/>
          </a:xfrm>
          <a:prstGeom prst="rect">
            <a:avLst/>
          </a:prstGeom>
          <a:noFill/>
          <a:ln w="9525">
            <a:noFill/>
            <a:miter lim="800000"/>
          </a:ln>
        </p:spPr>
        <p:txBody>
          <a:bodyPr>
            <a:spAutoFit/>
          </a:bodyPr>
          <a:lstStyle/>
          <a:p>
            <a:pPr eaLnBrk="1" hangingPunct="1">
              <a:spcBef>
                <a:spcPct val="0"/>
              </a:spcBef>
            </a:pPr>
            <a:r>
              <a:rPr kumimoji="1" lang="en-US" altLang="zh-CN" sz="2800" dirty="0" smtClean="0">
                <a:solidFill>
                  <a:srgbClr val="CC3300"/>
                </a:solidFill>
                <a:latin typeface="Times New Roman" panose="02020603050405020304" pitchFamily="18" charset="0"/>
              </a:rPr>
              <a:t>1. </a:t>
            </a:r>
            <a:r>
              <a:rPr kumimoji="1" lang="zh-CN" altLang="en-US" sz="2800" dirty="0" smtClean="0">
                <a:solidFill>
                  <a:srgbClr val="C00000"/>
                </a:solidFill>
              </a:rPr>
              <a:t>用户</a:t>
            </a:r>
            <a:r>
              <a:rPr kumimoji="1" lang="zh-CN" altLang="en-US" sz="2800" dirty="0">
                <a:solidFill>
                  <a:srgbClr val="C00000"/>
                </a:solidFill>
              </a:rPr>
              <a:t>级线程（</a:t>
            </a:r>
            <a:r>
              <a:rPr kumimoji="1" lang="en-US" altLang="zh-CN" sz="2800" dirty="0">
                <a:solidFill>
                  <a:srgbClr val="C00000"/>
                </a:solidFill>
              </a:rPr>
              <a:t>ULT</a:t>
            </a:r>
            <a:r>
              <a:rPr kumimoji="1" lang="zh-CN" altLang="en-US" sz="2800" dirty="0" smtClean="0">
                <a:solidFill>
                  <a:srgbClr val="C00000"/>
                </a:solidFill>
              </a:rPr>
              <a:t>）</a:t>
            </a:r>
            <a:endParaRPr kumimoji="1" lang="en-US" altLang="zh-CN" sz="2800" dirty="0">
              <a:solidFill>
                <a:srgbClr val="C00000"/>
              </a:solidFill>
            </a:endParaRPr>
          </a:p>
        </p:txBody>
      </p:sp>
      <p:sp>
        <p:nvSpPr>
          <p:cNvPr id="140291" name="Text Box 3"/>
          <p:cNvSpPr txBox="1">
            <a:spLocks noChangeArrowheads="1"/>
          </p:cNvSpPr>
          <p:nvPr/>
        </p:nvSpPr>
        <p:spPr bwMode="auto">
          <a:xfrm>
            <a:off x="107504" y="1337426"/>
            <a:ext cx="8064896" cy="1011454"/>
          </a:xfrm>
          <a:prstGeom prst="rect">
            <a:avLst/>
          </a:prstGeom>
          <a:noFill/>
          <a:ln w="9525">
            <a:noFill/>
            <a:miter lim="800000"/>
          </a:ln>
        </p:spPr>
        <p:txBody>
          <a:bodyPr wrap="square" lIns="87273" tIns="43636" rIns="87273" bIns="43636">
            <a:spAutoFit/>
          </a:bodyPr>
          <a:lstStyle/>
          <a:p>
            <a:pPr marL="609600" indent="-609600" algn="just" defTabSz="873125" eaLnBrk="1" hangingPunct="1">
              <a:spcBef>
                <a:spcPct val="50000"/>
              </a:spcBef>
            </a:pPr>
            <a:r>
              <a:rPr kumimoji="1" lang="zh-CN" altLang="en-US" sz="2400" dirty="0">
                <a:solidFill>
                  <a:srgbClr val="017DED"/>
                </a:solidFill>
                <a:latin typeface="Times New Roman" panose="02020603050405020304" pitchFamily="18" charset="0"/>
              </a:rPr>
              <a:t>     完全由用户应用程序实现的线程机制。</a:t>
            </a:r>
            <a:endParaRPr kumimoji="1" lang="zh-CN" altLang="en-US" sz="2400" dirty="0">
              <a:solidFill>
                <a:srgbClr val="017DED"/>
              </a:solidFill>
              <a:latin typeface="Times New Roman" panose="02020603050405020304" pitchFamily="18" charset="0"/>
            </a:endParaRPr>
          </a:p>
          <a:p>
            <a:pPr marL="609600" indent="-609600" algn="just" defTabSz="873125" eaLnBrk="1" hangingPunct="1">
              <a:spcBef>
                <a:spcPct val="50000"/>
              </a:spcBef>
            </a:pPr>
            <a:r>
              <a:rPr kumimoji="1" lang="en-US" altLang="zh-CN" sz="2400" dirty="0">
                <a:solidFill>
                  <a:srgbClr val="017DED"/>
                </a:solidFill>
                <a:latin typeface="Times New Roman" panose="02020603050405020304" pitchFamily="18" charset="0"/>
              </a:rPr>
              <a:t>     </a:t>
            </a:r>
            <a:r>
              <a:rPr lang="en-US" altLang="zh-CN" sz="2400" b="0" dirty="0"/>
              <a:t>POSIX </a:t>
            </a:r>
            <a:r>
              <a:rPr lang="en-US" altLang="zh-CN" sz="2400" b="0" i="1" dirty="0" err="1"/>
              <a:t>Pthreads</a:t>
            </a:r>
            <a:r>
              <a:rPr lang="zh-CN" altLang="en-US" sz="2400" b="0" i="1" dirty="0"/>
              <a:t>；</a:t>
            </a:r>
            <a:r>
              <a:rPr lang="en-US" altLang="zh-CN" sz="2400" b="0" dirty="0"/>
              <a:t> Mach </a:t>
            </a:r>
            <a:r>
              <a:rPr lang="en-US" altLang="zh-CN" sz="2400" b="0" i="1" dirty="0"/>
              <a:t>C-threads</a:t>
            </a:r>
            <a:r>
              <a:rPr lang="zh-CN" altLang="en-US" sz="2400" b="0" i="1" dirty="0" smtClean="0"/>
              <a:t>；  </a:t>
            </a:r>
            <a:r>
              <a:rPr lang="en-US" altLang="zh-CN" sz="2400" b="0" dirty="0" smtClean="0"/>
              <a:t>Solaris </a:t>
            </a:r>
            <a:r>
              <a:rPr lang="en-US" altLang="zh-CN" sz="2400" b="0" i="1" dirty="0"/>
              <a:t>threads</a:t>
            </a:r>
            <a:endParaRPr kumimoji="1" lang="zh-CN" altLang="en-US" sz="2400" b="0" dirty="0">
              <a:latin typeface="Times New Roman" panose="02020603050405020304" pitchFamily="18" charset="0"/>
            </a:endParaRPr>
          </a:p>
        </p:txBody>
      </p:sp>
      <p:sp>
        <p:nvSpPr>
          <p:cNvPr id="332806" name="Rectangle 6"/>
          <p:cNvSpPr>
            <a:spLocks noChangeArrowheads="1"/>
          </p:cNvSpPr>
          <p:nvPr/>
        </p:nvSpPr>
        <p:spPr bwMode="auto">
          <a:xfrm>
            <a:off x="5364163" y="3213101"/>
            <a:ext cx="1871662" cy="1368425"/>
          </a:xfrm>
          <a:prstGeom prst="rect">
            <a:avLst/>
          </a:prstGeom>
          <a:solidFill>
            <a:srgbClr val="CCFFCC"/>
          </a:solidFill>
          <a:ln w="9525" algn="ctr">
            <a:solidFill>
              <a:srgbClr val="9900FF"/>
            </a:solidFill>
            <a:miter lim="800000"/>
          </a:ln>
        </p:spPr>
        <p:txBody>
          <a:bodyPr wrap="none" anchor="ctr"/>
          <a:lstStyle/>
          <a:p>
            <a:pPr algn="ctr" eaLnBrk="1" hangingPunct="1">
              <a:spcBef>
                <a:spcPct val="0"/>
              </a:spcBef>
            </a:pPr>
            <a:r>
              <a:rPr kumimoji="1" lang="zh-CN" altLang="en-US" sz="2400">
                <a:solidFill>
                  <a:srgbClr val="FF0000"/>
                </a:solidFill>
                <a:latin typeface="Times New Roman" panose="02020603050405020304" pitchFamily="18" charset="0"/>
              </a:rPr>
              <a:t>通信服务器</a:t>
            </a:r>
            <a:endParaRPr kumimoji="1" lang="zh-CN" altLang="en-US" sz="2400">
              <a:solidFill>
                <a:srgbClr val="FF0000"/>
              </a:solidFill>
              <a:latin typeface="Times New Roman" panose="02020603050405020304" pitchFamily="18" charset="0"/>
            </a:endParaRPr>
          </a:p>
        </p:txBody>
      </p:sp>
      <p:sp>
        <p:nvSpPr>
          <p:cNvPr id="332807" name="Rectangle 7"/>
          <p:cNvSpPr>
            <a:spLocks noChangeArrowheads="1"/>
          </p:cNvSpPr>
          <p:nvPr/>
        </p:nvSpPr>
        <p:spPr bwMode="auto">
          <a:xfrm>
            <a:off x="1547813" y="3213101"/>
            <a:ext cx="1655762" cy="1296988"/>
          </a:xfrm>
          <a:prstGeom prst="rect">
            <a:avLst/>
          </a:prstGeom>
          <a:solidFill>
            <a:srgbClr val="CC99FF"/>
          </a:solidFill>
          <a:ln w="9525" algn="ctr">
            <a:solidFill>
              <a:srgbClr val="9900FF"/>
            </a:solidFill>
            <a:miter lim="800000"/>
          </a:ln>
        </p:spPr>
        <p:txBody>
          <a:bodyPr wrap="none" anchor="ctr"/>
          <a:lstStyle/>
          <a:p>
            <a:pPr algn="ctr" eaLnBrk="1" hangingPunct="1">
              <a:spcBef>
                <a:spcPct val="0"/>
              </a:spcBef>
            </a:pPr>
            <a:r>
              <a:rPr kumimoji="1" lang="zh-CN" altLang="en-US" sz="2400" dirty="0">
                <a:latin typeface="Times New Roman" panose="02020603050405020304" pitchFamily="18" charset="0"/>
              </a:rPr>
              <a:t>线程管理</a:t>
            </a:r>
            <a:endParaRPr kumimoji="1" lang="zh-CN" altLang="en-US" sz="2400" dirty="0">
              <a:latin typeface="Times New Roman" panose="02020603050405020304" pitchFamily="18" charset="0"/>
            </a:endParaRPr>
          </a:p>
          <a:p>
            <a:pPr algn="ctr" eaLnBrk="1" hangingPunct="1">
              <a:spcBef>
                <a:spcPct val="0"/>
              </a:spcBef>
            </a:pPr>
            <a:r>
              <a:rPr kumimoji="1" lang="zh-CN" altLang="en-US" sz="2400" dirty="0">
                <a:latin typeface="Times New Roman" panose="02020603050405020304" pitchFamily="18" charset="0"/>
              </a:rPr>
              <a:t>程序</a:t>
            </a:r>
            <a:endParaRPr kumimoji="1" lang="zh-CN" altLang="en-US" sz="2400" dirty="0">
              <a:latin typeface="Times New Roman" panose="02020603050405020304" pitchFamily="18" charset="0"/>
            </a:endParaRPr>
          </a:p>
        </p:txBody>
      </p:sp>
      <p:sp>
        <p:nvSpPr>
          <p:cNvPr id="332808" name="Rectangle 8"/>
          <p:cNvSpPr>
            <a:spLocks noChangeArrowheads="1"/>
          </p:cNvSpPr>
          <p:nvPr/>
        </p:nvSpPr>
        <p:spPr bwMode="auto">
          <a:xfrm>
            <a:off x="827088" y="2708277"/>
            <a:ext cx="7273925" cy="2593975"/>
          </a:xfrm>
          <a:prstGeom prst="rect">
            <a:avLst/>
          </a:prstGeom>
          <a:noFill/>
          <a:ln w="57150" algn="ctr">
            <a:solidFill>
              <a:schemeClr val="tx1"/>
            </a:solidFill>
            <a:prstDash val="sysDot"/>
            <a:miter lim="800000"/>
          </a:ln>
        </p:spPr>
        <p:txBody>
          <a:bodyPr wrap="none" anchor="ctr"/>
          <a:lstStyle/>
          <a:p>
            <a:pPr eaLnBrk="1" hangingPunct="1">
              <a:spcBef>
                <a:spcPct val="0"/>
              </a:spcBef>
            </a:pPr>
            <a:r>
              <a:rPr kumimoji="1" lang="zh-CN" altLang="en-US" sz="2400" b="0">
                <a:solidFill>
                  <a:srgbClr val="FF0000"/>
                </a:solidFill>
                <a:latin typeface="Times New Roman" panose="02020603050405020304" pitchFamily="18" charset="0"/>
              </a:rPr>
              <a:t>              </a:t>
            </a:r>
            <a:endParaRPr kumimoji="1" lang="zh-CN" altLang="en-US" sz="2400" b="0">
              <a:solidFill>
                <a:srgbClr val="FF0000"/>
              </a:solidFill>
              <a:latin typeface="Times New Roman" panose="02020603050405020304" pitchFamily="18" charset="0"/>
            </a:endParaRPr>
          </a:p>
          <a:p>
            <a:pPr eaLnBrk="1" hangingPunct="1">
              <a:spcBef>
                <a:spcPct val="0"/>
              </a:spcBef>
            </a:pPr>
            <a:endParaRPr kumimoji="1" lang="zh-CN" altLang="en-US" sz="2400">
              <a:solidFill>
                <a:srgbClr val="2525F3"/>
              </a:solidFill>
              <a:latin typeface="Times New Roman" panose="02020603050405020304" pitchFamily="18" charset="0"/>
            </a:endParaRPr>
          </a:p>
          <a:p>
            <a:pPr eaLnBrk="1" hangingPunct="1">
              <a:spcBef>
                <a:spcPct val="0"/>
              </a:spcBef>
            </a:pPr>
            <a:endParaRPr kumimoji="1" lang="zh-CN" altLang="en-US" sz="2400">
              <a:solidFill>
                <a:srgbClr val="2525F3"/>
              </a:solidFill>
              <a:latin typeface="Times New Roman" panose="02020603050405020304" pitchFamily="18" charset="0"/>
            </a:endParaRPr>
          </a:p>
          <a:p>
            <a:pPr eaLnBrk="1" hangingPunct="1">
              <a:spcBef>
                <a:spcPct val="0"/>
              </a:spcBef>
            </a:pPr>
            <a:endParaRPr kumimoji="1" lang="zh-CN" altLang="en-US" sz="2400">
              <a:solidFill>
                <a:srgbClr val="2525F3"/>
              </a:solidFill>
              <a:latin typeface="Times New Roman" panose="02020603050405020304" pitchFamily="18" charset="0"/>
            </a:endParaRPr>
          </a:p>
          <a:p>
            <a:pPr eaLnBrk="1" hangingPunct="1">
              <a:spcBef>
                <a:spcPct val="0"/>
              </a:spcBef>
            </a:pPr>
            <a:endParaRPr kumimoji="1" lang="zh-CN" altLang="en-US" sz="2400">
              <a:solidFill>
                <a:srgbClr val="2525F3"/>
              </a:solidFill>
              <a:latin typeface="Times New Roman" panose="02020603050405020304" pitchFamily="18" charset="0"/>
            </a:endParaRPr>
          </a:p>
          <a:p>
            <a:pPr eaLnBrk="1" hangingPunct="1">
              <a:spcBef>
                <a:spcPct val="0"/>
              </a:spcBef>
            </a:pPr>
            <a:endParaRPr kumimoji="1" lang="zh-CN" altLang="en-US" sz="2400">
              <a:solidFill>
                <a:srgbClr val="2525F3"/>
              </a:solidFill>
              <a:latin typeface="Times New Roman" panose="02020603050405020304" pitchFamily="18" charset="0"/>
            </a:endParaRPr>
          </a:p>
          <a:p>
            <a:pPr eaLnBrk="1" hangingPunct="1">
              <a:spcBef>
                <a:spcPct val="0"/>
              </a:spcBef>
            </a:pPr>
            <a:r>
              <a:rPr kumimoji="1" lang="zh-CN" altLang="en-US" sz="2400">
                <a:solidFill>
                  <a:srgbClr val="2525F3"/>
                </a:solidFill>
                <a:latin typeface="Times New Roman" panose="02020603050405020304" pitchFamily="18" charset="0"/>
              </a:rPr>
              <a:t>                            </a:t>
            </a:r>
            <a:endParaRPr kumimoji="1" lang="zh-CN" altLang="en-US" sz="2400">
              <a:solidFill>
                <a:srgbClr val="2525F3"/>
              </a:solidFill>
              <a:latin typeface="Times New Roman" panose="02020603050405020304" pitchFamily="18" charset="0"/>
            </a:endParaRPr>
          </a:p>
          <a:p>
            <a:pPr eaLnBrk="1" hangingPunct="1">
              <a:spcBef>
                <a:spcPct val="0"/>
              </a:spcBef>
            </a:pPr>
            <a:endParaRPr kumimoji="1" lang="zh-CN" altLang="en-US" sz="2400" b="0">
              <a:solidFill>
                <a:srgbClr val="FF0000"/>
              </a:solidFill>
              <a:latin typeface="Times New Roman" panose="02020603050405020304" pitchFamily="18" charset="0"/>
            </a:endParaRPr>
          </a:p>
        </p:txBody>
      </p:sp>
      <p:sp>
        <p:nvSpPr>
          <p:cNvPr id="332809" name="Oval 9"/>
          <p:cNvSpPr>
            <a:spLocks noChangeArrowheads="1"/>
          </p:cNvSpPr>
          <p:nvPr/>
        </p:nvSpPr>
        <p:spPr bwMode="auto">
          <a:xfrm>
            <a:off x="3635375" y="5732463"/>
            <a:ext cx="1727200" cy="792163"/>
          </a:xfrm>
          <a:prstGeom prst="ellipse">
            <a:avLst/>
          </a:prstGeom>
          <a:solidFill>
            <a:schemeClr val="accent2"/>
          </a:solidFill>
          <a:ln w="9525" algn="ctr">
            <a:solidFill>
              <a:srgbClr val="9900FF"/>
            </a:solidFill>
            <a:round/>
          </a:ln>
        </p:spPr>
        <p:txBody>
          <a:bodyPr wrap="none" anchor="ctr"/>
          <a:lstStyle/>
          <a:p>
            <a:pPr algn="ctr" eaLnBrk="1" hangingPunct="1">
              <a:spcBef>
                <a:spcPct val="0"/>
              </a:spcBef>
            </a:pPr>
            <a:r>
              <a:rPr kumimoji="1" lang="en-US" altLang="zh-CN" sz="2800">
                <a:latin typeface="Times New Roman" panose="02020603050405020304" pitchFamily="18" charset="0"/>
              </a:rPr>
              <a:t>OS</a:t>
            </a:r>
            <a:endParaRPr kumimoji="1" lang="en-US" altLang="zh-CN" sz="2800">
              <a:latin typeface="Times New Roman" panose="02020603050405020304" pitchFamily="18" charset="0"/>
            </a:endParaRPr>
          </a:p>
        </p:txBody>
      </p:sp>
      <p:sp>
        <p:nvSpPr>
          <p:cNvPr id="332811" name="Line 11"/>
          <p:cNvSpPr>
            <a:spLocks noChangeShapeType="1"/>
          </p:cNvSpPr>
          <p:nvPr/>
        </p:nvSpPr>
        <p:spPr bwMode="auto">
          <a:xfrm flipV="1">
            <a:off x="3203575" y="3789363"/>
            <a:ext cx="2160588" cy="0"/>
          </a:xfrm>
          <a:prstGeom prst="line">
            <a:avLst/>
          </a:prstGeom>
          <a:noFill/>
          <a:ln w="38100">
            <a:solidFill>
              <a:schemeClr val="tx2"/>
            </a:solidFill>
            <a:round/>
            <a:tailEnd type="triangle" w="med" len="med"/>
          </a:ln>
        </p:spPr>
        <p:txBody>
          <a:bodyPr wrap="none" anchor="ctr"/>
          <a:lstStyle/>
          <a:p>
            <a:endParaRPr lang="zh-CN" altLang="en-US"/>
          </a:p>
        </p:txBody>
      </p:sp>
      <p:sp>
        <p:nvSpPr>
          <p:cNvPr id="332812" name="Text Box 12"/>
          <p:cNvSpPr txBox="1">
            <a:spLocks noChangeArrowheads="1"/>
          </p:cNvSpPr>
          <p:nvPr/>
        </p:nvSpPr>
        <p:spPr bwMode="auto">
          <a:xfrm>
            <a:off x="3348040" y="3284540"/>
            <a:ext cx="1728787" cy="461665"/>
          </a:xfrm>
          <a:prstGeom prst="rect">
            <a:avLst/>
          </a:prstGeom>
          <a:noFill/>
          <a:ln w="9525" algn="ctr">
            <a:noFill/>
            <a:miter lim="800000"/>
          </a:ln>
        </p:spPr>
        <p:txBody>
          <a:bodyPr>
            <a:spAutoFit/>
          </a:bodyPr>
          <a:lstStyle/>
          <a:p>
            <a:pPr algn="ctr" eaLnBrk="1" hangingPunct="1">
              <a:spcBef>
                <a:spcPct val="50000"/>
              </a:spcBef>
            </a:pPr>
            <a:r>
              <a:rPr kumimoji="1" lang="zh-CN" altLang="en-US" sz="2400" dirty="0">
                <a:latin typeface="Times New Roman" panose="02020603050405020304" pitchFamily="18" charset="0"/>
              </a:rPr>
              <a:t>管理线程</a:t>
            </a:r>
            <a:endParaRPr kumimoji="1" lang="zh-CN" altLang="en-US" sz="2400" dirty="0">
              <a:latin typeface="Times New Roman" panose="02020603050405020304" pitchFamily="18" charset="0"/>
            </a:endParaRPr>
          </a:p>
        </p:txBody>
      </p:sp>
      <p:sp>
        <p:nvSpPr>
          <p:cNvPr id="332813" name="Line 13"/>
          <p:cNvSpPr>
            <a:spLocks noChangeShapeType="1"/>
          </p:cNvSpPr>
          <p:nvPr/>
        </p:nvSpPr>
        <p:spPr bwMode="auto">
          <a:xfrm flipH="1" flipV="1">
            <a:off x="4427538" y="5302251"/>
            <a:ext cx="0" cy="358775"/>
          </a:xfrm>
          <a:prstGeom prst="line">
            <a:avLst/>
          </a:prstGeom>
          <a:noFill/>
          <a:ln w="38100">
            <a:solidFill>
              <a:srgbClr val="9900FF"/>
            </a:solidFill>
            <a:round/>
            <a:tailEnd type="triangle" w="med" len="med"/>
          </a:ln>
        </p:spPr>
        <p:txBody>
          <a:bodyPr wrap="none" anchor="ctr"/>
          <a:lstStyle/>
          <a:p>
            <a:endParaRPr lang="zh-CN" altLang="en-US"/>
          </a:p>
        </p:txBody>
      </p:sp>
      <p:sp>
        <p:nvSpPr>
          <p:cNvPr id="332814" name="Text Box 14"/>
          <p:cNvSpPr txBox="1">
            <a:spLocks noChangeArrowheads="1"/>
          </p:cNvSpPr>
          <p:nvPr/>
        </p:nvSpPr>
        <p:spPr bwMode="auto">
          <a:xfrm>
            <a:off x="3203577" y="4627564"/>
            <a:ext cx="2447925" cy="461665"/>
          </a:xfrm>
          <a:prstGeom prst="rect">
            <a:avLst/>
          </a:prstGeom>
          <a:noFill/>
          <a:ln w="9525" algn="ctr">
            <a:noFill/>
            <a:miter lim="800000"/>
          </a:ln>
        </p:spPr>
        <p:txBody>
          <a:bodyPr>
            <a:spAutoFit/>
          </a:bodyPr>
          <a:lstStyle/>
          <a:p>
            <a:pPr algn="ctr" eaLnBrk="1" hangingPunct="1">
              <a:spcBef>
                <a:spcPct val="50000"/>
              </a:spcBef>
            </a:pPr>
            <a:r>
              <a:rPr kumimoji="1" lang="zh-CN" altLang="en-US" sz="2400">
                <a:solidFill>
                  <a:srgbClr val="0000FF"/>
                </a:solidFill>
                <a:latin typeface="Times New Roman" panose="02020603050405020304" pitchFamily="18" charset="0"/>
              </a:rPr>
              <a:t>通信服务器进程</a:t>
            </a:r>
            <a:endParaRPr kumimoji="1" lang="zh-CN" altLang="en-US" sz="2400">
              <a:solidFill>
                <a:srgbClr val="0000FF"/>
              </a:solidFill>
              <a:latin typeface="Times New Roman" panose="02020603050405020304" pitchFamily="18" charset="0"/>
            </a:endParaRPr>
          </a:p>
        </p:txBody>
      </p:sp>
      <p:sp>
        <p:nvSpPr>
          <p:cNvPr id="140300" name="Rectangle 2"/>
          <p:cNvSpPr>
            <a:spLocks noChangeArrowheads="1"/>
          </p:cNvSpPr>
          <p:nvPr/>
        </p:nvSpPr>
        <p:spPr bwMode="auto">
          <a:xfrm>
            <a:off x="2498727" y="0"/>
            <a:ext cx="5026025" cy="692151"/>
          </a:xfrm>
          <a:prstGeom prst="rect">
            <a:avLst/>
          </a:prstGeom>
          <a:noFill/>
          <a:ln w="9525">
            <a:noFill/>
            <a:miter lim="800000"/>
          </a:ln>
        </p:spPr>
        <p:txBody>
          <a:bodyPr anchor="ctr"/>
          <a:lstStyle/>
          <a:p>
            <a:pPr>
              <a:spcBef>
                <a:spcPct val="0"/>
              </a:spcBef>
            </a:pPr>
            <a:r>
              <a:rPr lang="en-US" altLang="zh-CN" sz="3600" dirty="0" smtClean="0">
                <a:solidFill>
                  <a:srgbClr val="0000FF"/>
                </a:solidFill>
              </a:rPr>
              <a:t>3.8.2. </a:t>
            </a:r>
            <a:r>
              <a:rPr lang="zh-CN" altLang="en-US" sz="3600" dirty="0">
                <a:solidFill>
                  <a:srgbClr val="0000FF"/>
                </a:solidFill>
              </a:rPr>
              <a:t>线程实现机制</a:t>
            </a:r>
            <a:endParaRPr lang="zh-CN" altLang="en-US" sz="3600" dirty="0">
              <a:solidFill>
                <a:srgbClr val="0000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2807"/>
                                        </p:tgtEl>
                                        <p:attrNameLst>
                                          <p:attrName>style.visibility</p:attrName>
                                        </p:attrNameLst>
                                      </p:cBhvr>
                                      <p:to>
                                        <p:strVal val="visible"/>
                                      </p:to>
                                    </p:set>
                                    <p:animEffect transition="in" filter="box(in)">
                                      <p:cBhvr>
                                        <p:cTn id="7" dur="500"/>
                                        <p:tgtEl>
                                          <p:spTgt spid="33280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2806"/>
                                        </p:tgtEl>
                                        <p:attrNameLst>
                                          <p:attrName>style.visibility</p:attrName>
                                        </p:attrNameLst>
                                      </p:cBhvr>
                                      <p:to>
                                        <p:strVal val="visible"/>
                                      </p:to>
                                    </p:set>
                                    <p:animEffect transition="in" filter="box(in)">
                                      <p:cBhvr>
                                        <p:cTn id="12" dur="500"/>
                                        <p:tgtEl>
                                          <p:spTgt spid="33280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2808"/>
                                        </p:tgtEl>
                                        <p:attrNameLst>
                                          <p:attrName>style.visibility</p:attrName>
                                        </p:attrNameLst>
                                      </p:cBhvr>
                                      <p:to>
                                        <p:strVal val="visible"/>
                                      </p:to>
                                    </p:set>
                                    <p:animEffect transition="in" filter="box(in)">
                                      <p:cBhvr>
                                        <p:cTn id="17" dur="500"/>
                                        <p:tgtEl>
                                          <p:spTgt spid="33280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32811"/>
                                        </p:tgtEl>
                                        <p:attrNameLst>
                                          <p:attrName>style.visibility</p:attrName>
                                        </p:attrNameLst>
                                      </p:cBhvr>
                                      <p:to>
                                        <p:strVal val="visible"/>
                                      </p:to>
                                    </p:set>
                                    <p:animEffect transition="in" filter="box(in)">
                                      <p:cBhvr>
                                        <p:cTn id="22" dur="500"/>
                                        <p:tgtEl>
                                          <p:spTgt spid="332811"/>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32812"/>
                                        </p:tgtEl>
                                        <p:attrNameLst>
                                          <p:attrName>style.visibility</p:attrName>
                                        </p:attrNameLst>
                                      </p:cBhvr>
                                      <p:to>
                                        <p:strVal val="visible"/>
                                      </p:to>
                                    </p:set>
                                    <p:animEffect transition="in" filter="box(in)">
                                      <p:cBhvr>
                                        <p:cTn id="25" dur="500"/>
                                        <p:tgtEl>
                                          <p:spTgt spid="332812"/>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32809"/>
                                        </p:tgtEl>
                                        <p:attrNameLst>
                                          <p:attrName>style.visibility</p:attrName>
                                        </p:attrNameLst>
                                      </p:cBhvr>
                                      <p:to>
                                        <p:strVal val="visible"/>
                                      </p:to>
                                    </p:set>
                                    <p:animEffect transition="in" filter="box(in)">
                                      <p:cBhvr>
                                        <p:cTn id="30" dur="500"/>
                                        <p:tgtEl>
                                          <p:spTgt spid="332809"/>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32813"/>
                                        </p:tgtEl>
                                        <p:attrNameLst>
                                          <p:attrName>style.visibility</p:attrName>
                                        </p:attrNameLst>
                                      </p:cBhvr>
                                      <p:to>
                                        <p:strVal val="visible"/>
                                      </p:to>
                                    </p:set>
                                    <p:animEffect transition="in" filter="box(in)">
                                      <p:cBhvr>
                                        <p:cTn id="33" dur="500"/>
                                        <p:tgtEl>
                                          <p:spTgt spid="332813"/>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332814"/>
                                        </p:tgtEl>
                                        <p:attrNameLst>
                                          <p:attrName>style.visibility</p:attrName>
                                        </p:attrNameLst>
                                      </p:cBhvr>
                                      <p:to>
                                        <p:strVal val="visible"/>
                                      </p:to>
                                    </p:set>
                                    <p:animEffect transition="in" filter="box(in)">
                                      <p:cBhvr>
                                        <p:cTn id="38" dur="500"/>
                                        <p:tgtEl>
                                          <p:spTgt spid="332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6" grpId="0" animBg="1"/>
      <p:bldP spid="332807" grpId="0" animBg="1"/>
      <p:bldP spid="332808" grpId="0" animBg="1"/>
      <p:bldP spid="332809" grpId="0" animBg="1"/>
      <p:bldP spid="332811" grpId="0" animBg="1"/>
      <p:bldP spid="332812" grpId="0"/>
      <p:bldP spid="332813" grpId="0" animBg="1"/>
      <p:bldP spid="332814" grpId="0"/>
    </p:bld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7"/>
          <p:cNvSpPr txBox="1">
            <a:spLocks noChangeArrowheads="1"/>
          </p:cNvSpPr>
          <p:nvPr/>
        </p:nvSpPr>
        <p:spPr bwMode="auto">
          <a:xfrm>
            <a:off x="107504" y="1196754"/>
            <a:ext cx="8064896" cy="2017883"/>
          </a:xfrm>
          <a:prstGeom prst="rect">
            <a:avLst/>
          </a:prstGeom>
          <a:noFill/>
          <a:ln w="9525">
            <a:noFill/>
            <a:miter lim="800000"/>
          </a:ln>
        </p:spPr>
        <p:txBody>
          <a:bodyPr wrap="square" lIns="87273" tIns="43636" rIns="87273" bIns="43636">
            <a:spAutoFit/>
          </a:bodyPr>
          <a:lstStyle/>
          <a:p>
            <a:pPr marL="360045" algn="just" defTabSz="873125" eaLnBrk="1" hangingPunct="1">
              <a:lnSpc>
                <a:spcPct val="110000"/>
              </a:lnSpc>
              <a:spcBef>
                <a:spcPct val="50000"/>
              </a:spcBef>
              <a:buFont typeface="Wingdings" panose="05000000000000000000" pitchFamily="2" charset="2"/>
              <a:buChar char="n"/>
            </a:pPr>
            <a:r>
              <a:rPr kumimoji="1" lang="zh-CN" altLang="en-US" sz="2400" dirty="0">
                <a:solidFill>
                  <a:srgbClr val="7030A0"/>
                </a:solidFill>
              </a:rPr>
              <a:t>运行时系统（线程库）</a:t>
            </a:r>
            <a:r>
              <a:rPr kumimoji="1" lang="zh-CN" altLang="en-US" sz="2800" dirty="0">
                <a:solidFill>
                  <a:srgbClr val="7030A0"/>
                </a:solidFill>
              </a:rPr>
              <a:t>：</a:t>
            </a:r>
            <a:endParaRPr kumimoji="1" lang="zh-CN" altLang="en-US" sz="2800" dirty="0">
              <a:solidFill>
                <a:srgbClr val="7030A0"/>
              </a:solidFill>
            </a:endParaRPr>
          </a:p>
          <a:p>
            <a:pPr marL="360045" algn="just" defTabSz="873125" eaLnBrk="1" hangingPunct="1">
              <a:lnSpc>
                <a:spcPct val="110000"/>
              </a:lnSpc>
              <a:spcBef>
                <a:spcPct val="50000"/>
              </a:spcBef>
              <a:buFont typeface="Wingdings" panose="05000000000000000000" pitchFamily="2" charset="2"/>
              <a:buNone/>
            </a:pPr>
            <a:r>
              <a:rPr kumimoji="1" lang="zh-CN" altLang="en-US" sz="2200" dirty="0"/>
              <a:t>     </a:t>
            </a:r>
            <a:r>
              <a:rPr kumimoji="1" lang="zh-CN" altLang="en-US" sz="2200" dirty="0" smtClean="0"/>
              <a:t>提供</a:t>
            </a:r>
            <a:r>
              <a:rPr kumimoji="1" lang="zh-CN" altLang="en-US" sz="2200" dirty="0"/>
              <a:t>多线程应用程序的开发环境和运行环境。</a:t>
            </a:r>
            <a:endParaRPr kumimoji="1" lang="zh-CN" altLang="en-US" sz="2200" dirty="0"/>
          </a:p>
          <a:p>
            <a:pPr marL="360045" algn="just" defTabSz="873125" eaLnBrk="1" hangingPunct="1">
              <a:lnSpc>
                <a:spcPct val="110000"/>
              </a:lnSpc>
              <a:spcBef>
                <a:spcPct val="50000"/>
              </a:spcBef>
              <a:buFont typeface="Wingdings" panose="05000000000000000000" pitchFamily="2" charset="2"/>
              <a:buNone/>
            </a:pPr>
            <a:r>
              <a:rPr kumimoji="1" lang="zh-CN" altLang="en-US" sz="2200" dirty="0"/>
              <a:t>    </a:t>
            </a:r>
            <a:r>
              <a:rPr kumimoji="1" lang="zh-CN" altLang="en-US" sz="2200" dirty="0" smtClean="0"/>
              <a:t> 由</a:t>
            </a:r>
            <a:r>
              <a:rPr kumimoji="1" lang="zh-CN" altLang="en-US" sz="2200" dirty="0"/>
              <a:t>一组管理和控制线程的</a:t>
            </a:r>
            <a:r>
              <a:rPr kumimoji="1" lang="zh-CN" altLang="en-US" sz="2200" dirty="0" smtClean="0">
                <a:solidFill>
                  <a:schemeClr val="accent1"/>
                </a:solidFill>
              </a:rPr>
              <a:t>函数集合</a:t>
            </a:r>
            <a:r>
              <a:rPr kumimoji="1" lang="zh-CN" altLang="en-US" sz="2200" dirty="0"/>
              <a:t>组成。它们作为进程代码的一部分，驻留在进程的</a:t>
            </a:r>
            <a:r>
              <a:rPr kumimoji="1" lang="zh-CN" altLang="en-US" sz="2200" dirty="0">
                <a:solidFill>
                  <a:schemeClr val="accent1"/>
                </a:solidFill>
              </a:rPr>
              <a:t>用户空间</a:t>
            </a:r>
            <a:r>
              <a:rPr kumimoji="1" lang="zh-CN" altLang="en-US" sz="2200" dirty="0"/>
              <a:t>。</a:t>
            </a:r>
            <a:endParaRPr kumimoji="1" lang="zh-CN" altLang="en-US" sz="2200" b="0" dirty="0">
              <a:latin typeface="Times New Roman" panose="02020603050405020304" pitchFamily="18" charset="0"/>
            </a:endParaRPr>
          </a:p>
        </p:txBody>
      </p:sp>
      <p:sp>
        <p:nvSpPr>
          <p:cNvPr id="228407" name="Rectangle 55"/>
          <p:cNvSpPr>
            <a:spLocks noChangeArrowheads="1"/>
          </p:cNvSpPr>
          <p:nvPr/>
        </p:nvSpPr>
        <p:spPr bwMode="auto">
          <a:xfrm>
            <a:off x="467544" y="3212977"/>
            <a:ext cx="3240360" cy="461665"/>
          </a:xfrm>
          <a:prstGeom prst="rect">
            <a:avLst/>
          </a:prstGeom>
          <a:noFill/>
          <a:ln w="9525" algn="ctr">
            <a:noFill/>
            <a:miter lim="800000"/>
          </a:ln>
        </p:spPr>
        <p:txBody>
          <a:bodyPr wrap="square">
            <a:spAutoFit/>
          </a:bodyPr>
          <a:lstStyle/>
          <a:p>
            <a:pPr eaLnBrk="1" hangingPunct="1">
              <a:spcBef>
                <a:spcPct val="0"/>
              </a:spcBef>
              <a:buFont typeface="Wingdings" panose="05000000000000000000" pitchFamily="2" charset="2"/>
              <a:buChar char="n"/>
            </a:pPr>
            <a:r>
              <a:rPr kumimoji="1" lang="zh-CN" altLang="en-US" sz="2400" dirty="0" smtClean="0">
                <a:solidFill>
                  <a:srgbClr val="7030A0"/>
                </a:solidFill>
                <a:latin typeface="Times New Roman" panose="02020603050405020304" pitchFamily="18" charset="0"/>
              </a:rPr>
              <a:t>  运行</a:t>
            </a:r>
            <a:r>
              <a:rPr kumimoji="1" lang="zh-CN" altLang="en-US" sz="2400" dirty="0">
                <a:solidFill>
                  <a:srgbClr val="7030A0"/>
                </a:solidFill>
                <a:latin typeface="Times New Roman" panose="02020603050405020304" pitchFamily="18" charset="0"/>
              </a:rPr>
              <a:t>时</a:t>
            </a:r>
            <a:r>
              <a:rPr kumimoji="1" lang="zh-CN" altLang="en-US" sz="2400" dirty="0" smtClean="0">
                <a:solidFill>
                  <a:srgbClr val="7030A0"/>
                </a:solidFill>
                <a:latin typeface="Times New Roman" panose="02020603050405020304" pitchFamily="18" charset="0"/>
              </a:rPr>
              <a:t>系统的功能：</a:t>
            </a:r>
            <a:endParaRPr kumimoji="1" lang="zh-CN" altLang="en-US" sz="2400" dirty="0">
              <a:solidFill>
                <a:srgbClr val="7030A0"/>
              </a:solidFill>
              <a:latin typeface="Times New Roman" panose="02020603050405020304" pitchFamily="18" charset="0"/>
            </a:endParaRPr>
          </a:p>
        </p:txBody>
      </p:sp>
      <p:sp>
        <p:nvSpPr>
          <p:cNvPr id="6" name="Text Box 2"/>
          <p:cNvSpPr txBox="1">
            <a:spLocks noChangeArrowheads="1"/>
          </p:cNvSpPr>
          <p:nvPr/>
        </p:nvSpPr>
        <p:spPr bwMode="auto">
          <a:xfrm>
            <a:off x="395288" y="692151"/>
            <a:ext cx="5903912" cy="523220"/>
          </a:xfrm>
          <a:prstGeom prst="rect">
            <a:avLst/>
          </a:prstGeom>
          <a:noFill/>
          <a:ln w="9525">
            <a:noFill/>
            <a:miter lim="800000"/>
          </a:ln>
        </p:spPr>
        <p:txBody>
          <a:bodyPr>
            <a:spAutoFit/>
          </a:bodyPr>
          <a:lstStyle/>
          <a:p>
            <a:pPr eaLnBrk="1" hangingPunct="1">
              <a:spcBef>
                <a:spcPct val="0"/>
              </a:spcBef>
            </a:pPr>
            <a:r>
              <a:rPr kumimoji="1" lang="en-US" altLang="zh-CN" sz="2800" dirty="0" smtClean="0">
                <a:solidFill>
                  <a:srgbClr val="CC3300"/>
                </a:solidFill>
                <a:latin typeface="Times New Roman" panose="02020603050405020304" pitchFamily="18" charset="0"/>
              </a:rPr>
              <a:t>1. </a:t>
            </a:r>
            <a:r>
              <a:rPr kumimoji="1" lang="zh-CN" altLang="en-US" sz="2800" dirty="0" smtClean="0">
                <a:solidFill>
                  <a:srgbClr val="C00000"/>
                </a:solidFill>
              </a:rPr>
              <a:t>用户</a:t>
            </a:r>
            <a:r>
              <a:rPr kumimoji="1" lang="zh-CN" altLang="en-US" sz="2800" dirty="0">
                <a:solidFill>
                  <a:srgbClr val="C00000"/>
                </a:solidFill>
              </a:rPr>
              <a:t>级线程（</a:t>
            </a:r>
            <a:r>
              <a:rPr kumimoji="1" lang="en-US" altLang="zh-CN" sz="2800" dirty="0">
                <a:solidFill>
                  <a:srgbClr val="C00000"/>
                </a:solidFill>
              </a:rPr>
              <a:t>ULT</a:t>
            </a:r>
            <a:r>
              <a:rPr kumimoji="1" lang="zh-CN" altLang="en-US" sz="2800" dirty="0" smtClean="0">
                <a:solidFill>
                  <a:srgbClr val="C00000"/>
                </a:solidFill>
              </a:rPr>
              <a:t>）</a:t>
            </a:r>
            <a:endParaRPr kumimoji="1" lang="en-US" altLang="zh-CN" sz="2800" dirty="0">
              <a:solidFill>
                <a:srgbClr val="C00000"/>
              </a:solidFill>
            </a:endParaRPr>
          </a:p>
        </p:txBody>
      </p:sp>
      <p:sp>
        <p:nvSpPr>
          <p:cNvPr id="7" name="Rectangle 2"/>
          <p:cNvSpPr>
            <a:spLocks noChangeArrowheads="1"/>
          </p:cNvSpPr>
          <p:nvPr/>
        </p:nvSpPr>
        <p:spPr bwMode="auto">
          <a:xfrm>
            <a:off x="2498727" y="0"/>
            <a:ext cx="5026025" cy="692151"/>
          </a:xfrm>
          <a:prstGeom prst="rect">
            <a:avLst/>
          </a:prstGeom>
          <a:noFill/>
          <a:ln w="9525">
            <a:noFill/>
            <a:miter lim="800000"/>
          </a:ln>
        </p:spPr>
        <p:txBody>
          <a:bodyPr anchor="ctr"/>
          <a:lstStyle/>
          <a:p>
            <a:pPr>
              <a:spcBef>
                <a:spcPct val="0"/>
              </a:spcBef>
            </a:pPr>
            <a:r>
              <a:rPr lang="en-US" altLang="zh-CN" sz="3600" dirty="0" smtClean="0">
                <a:solidFill>
                  <a:srgbClr val="0000FF"/>
                </a:solidFill>
              </a:rPr>
              <a:t>3.8.2. </a:t>
            </a:r>
            <a:r>
              <a:rPr lang="zh-CN" altLang="en-US" sz="3600" dirty="0">
                <a:solidFill>
                  <a:srgbClr val="0000FF"/>
                </a:solidFill>
              </a:rPr>
              <a:t>线程实现机制</a:t>
            </a:r>
            <a:endParaRPr lang="zh-CN" altLang="en-US" sz="3600" dirty="0">
              <a:solidFill>
                <a:srgbClr val="0000FF"/>
              </a:solidFill>
            </a:endParaRPr>
          </a:p>
        </p:txBody>
      </p:sp>
      <p:sp>
        <p:nvSpPr>
          <p:cNvPr id="8" name="矩形 7"/>
          <p:cNvSpPr/>
          <p:nvPr/>
        </p:nvSpPr>
        <p:spPr>
          <a:xfrm>
            <a:off x="755576" y="3680446"/>
            <a:ext cx="1800200" cy="1692771"/>
          </a:xfrm>
          <a:prstGeom prst="rect">
            <a:avLst/>
          </a:prstGeom>
        </p:spPr>
        <p:txBody>
          <a:bodyPr wrap="square">
            <a:spAutoFit/>
          </a:bodyPr>
          <a:lstStyle/>
          <a:p>
            <a:pPr eaLnBrk="1" hangingPunct="1">
              <a:lnSpc>
                <a:spcPct val="130000"/>
              </a:lnSpc>
              <a:spcBef>
                <a:spcPct val="0"/>
              </a:spcBef>
              <a:buFont typeface="Wingdings" panose="05000000000000000000" pitchFamily="2" charset="2"/>
              <a:buChar char="l"/>
            </a:pPr>
            <a:r>
              <a:rPr kumimoji="1" lang="zh-CN" altLang="en-US" dirty="0" smtClean="0">
                <a:latin typeface="Times New Roman" panose="02020603050405020304" pitchFamily="18" charset="0"/>
              </a:rPr>
              <a:t> </a:t>
            </a:r>
            <a:r>
              <a:rPr kumimoji="1" lang="en-US" altLang="zh-CN" dirty="0" smtClean="0">
                <a:latin typeface="Times New Roman" panose="02020603050405020304" pitchFamily="18" charset="0"/>
              </a:rPr>
              <a:t> </a:t>
            </a:r>
            <a:r>
              <a:rPr kumimoji="1" lang="zh-CN" altLang="en-US" dirty="0" smtClean="0">
                <a:latin typeface="Times New Roman" panose="02020603050405020304" pitchFamily="18" charset="0"/>
              </a:rPr>
              <a:t>线程控制；          </a:t>
            </a:r>
            <a:endParaRPr kumimoji="1" lang="zh-CN" altLang="en-US" dirty="0" smtClean="0">
              <a:latin typeface="Times New Roman" panose="02020603050405020304" pitchFamily="18" charset="0"/>
            </a:endParaRPr>
          </a:p>
          <a:p>
            <a:pPr eaLnBrk="1" hangingPunct="1">
              <a:lnSpc>
                <a:spcPct val="130000"/>
              </a:lnSpc>
              <a:spcBef>
                <a:spcPct val="0"/>
              </a:spcBef>
              <a:buFont typeface="Wingdings" panose="05000000000000000000" pitchFamily="2" charset="2"/>
              <a:buChar char="l"/>
            </a:pPr>
            <a:r>
              <a:rPr kumimoji="1" lang="en-US" altLang="zh-CN" dirty="0" smtClean="0">
                <a:latin typeface="Times New Roman" panose="02020603050405020304" pitchFamily="18" charset="0"/>
              </a:rPr>
              <a:t>  </a:t>
            </a:r>
            <a:r>
              <a:rPr kumimoji="1" lang="zh-CN" altLang="en-US" dirty="0" smtClean="0">
                <a:latin typeface="Times New Roman" panose="02020603050405020304" pitchFamily="18" charset="0"/>
              </a:rPr>
              <a:t>线程调度；</a:t>
            </a:r>
            <a:endParaRPr kumimoji="1" lang="zh-CN" altLang="en-US" dirty="0" smtClean="0">
              <a:latin typeface="Times New Roman" panose="02020603050405020304" pitchFamily="18" charset="0"/>
            </a:endParaRPr>
          </a:p>
          <a:p>
            <a:pPr eaLnBrk="1" hangingPunct="1">
              <a:lnSpc>
                <a:spcPct val="130000"/>
              </a:lnSpc>
              <a:spcBef>
                <a:spcPct val="0"/>
              </a:spcBef>
              <a:buFont typeface="Wingdings" panose="05000000000000000000" pitchFamily="2" charset="2"/>
              <a:buChar char="l"/>
            </a:pPr>
            <a:r>
              <a:rPr kumimoji="1" lang="en-US" altLang="zh-CN" dirty="0" smtClean="0">
                <a:latin typeface="Times New Roman" panose="02020603050405020304" pitchFamily="18" charset="0"/>
              </a:rPr>
              <a:t>  </a:t>
            </a:r>
            <a:r>
              <a:rPr kumimoji="1" lang="zh-CN" altLang="en-US" dirty="0" smtClean="0">
                <a:latin typeface="Times New Roman" panose="02020603050405020304" pitchFamily="18" charset="0"/>
              </a:rPr>
              <a:t>线程同步；              </a:t>
            </a:r>
            <a:endParaRPr kumimoji="1" lang="zh-CN" altLang="en-US" dirty="0" smtClean="0">
              <a:latin typeface="Times New Roman" panose="02020603050405020304" pitchFamily="18" charset="0"/>
            </a:endParaRPr>
          </a:p>
          <a:p>
            <a:pPr eaLnBrk="1" hangingPunct="1">
              <a:lnSpc>
                <a:spcPct val="130000"/>
              </a:lnSpc>
              <a:spcBef>
                <a:spcPct val="0"/>
              </a:spcBef>
              <a:buFont typeface="Wingdings" panose="05000000000000000000" pitchFamily="2" charset="2"/>
              <a:buChar char="l"/>
            </a:pPr>
            <a:r>
              <a:rPr kumimoji="1" lang="en-US" altLang="zh-CN" dirty="0" smtClean="0">
                <a:latin typeface="Times New Roman" panose="02020603050405020304" pitchFamily="18" charset="0"/>
              </a:rPr>
              <a:t>  </a:t>
            </a:r>
            <a:r>
              <a:rPr kumimoji="1" lang="zh-CN" altLang="en-US" dirty="0" smtClean="0">
                <a:latin typeface="Times New Roman" panose="02020603050405020304" pitchFamily="18" charset="0"/>
              </a:rPr>
              <a:t>线程通信；</a:t>
            </a:r>
            <a:endParaRPr lang="zh-CN" altLang="en-US" dirty="0"/>
          </a:p>
        </p:txBody>
      </p:sp>
      <p:sp>
        <p:nvSpPr>
          <p:cNvPr id="356354" name="Rectangle 2"/>
          <p:cNvSpPr>
            <a:spLocks noChangeArrowheads="1"/>
          </p:cNvSpPr>
          <p:nvPr/>
        </p:nvSpPr>
        <p:spPr bwMode="auto">
          <a:xfrm>
            <a:off x="0" y="-200055"/>
            <a:ext cx="184731" cy="40011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356356" name="Picture 4"/>
          <p:cNvPicPr>
            <a:picLocks noChangeAspect="1" noChangeArrowheads="1"/>
          </p:cNvPicPr>
          <p:nvPr/>
        </p:nvPicPr>
        <p:blipFill>
          <a:blip r:embed="rId1" cstate="print"/>
          <a:srcRect/>
          <a:stretch>
            <a:fillRect/>
          </a:stretch>
        </p:blipFill>
        <p:spPr bwMode="auto">
          <a:xfrm>
            <a:off x="3056590" y="3717032"/>
            <a:ext cx="5331835" cy="2592288"/>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1314">
                                            <p:txEl>
                                              <p:pRg st="1" end="1"/>
                                            </p:txEl>
                                          </p:spTgt>
                                        </p:tgtEl>
                                        <p:attrNameLst>
                                          <p:attrName>style.visibility</p:attrName>
                                        </p:attrNameLst>
                                      </p:cBhvr>
                                      <p:to>
                                        <p:strVal val="visible"/>
                                      </p:to>
                                    </p:set>
                                    <p:animEffect transition="in" filter="box(in)">
                                      <p:cBhvr>
                                        <p:cTn id="7" dur="500"/>
                                        <p:tgtEl>
                                          <p:spTgt spid="141314">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41314">
                                            <p:txEl>
                                              <p:pRg st="2" end="2"/>
                                            </p:txEl>
                                          </p:spTgt>
                                        </p:tgtEl>
                                        <p:attrNameLst>
                                          <p:attrName>style.visibility</p:attrName>
                                        </p:attrNameLst>
                                      </p:cBhvr>
                                      <p:to>
                                        <p:strVal val="visible"/>
                                      </p:to>
                                    </p:set>
                                    <p:animEffect transition="in" filter="box(in)">
                                      <p:cBhvr>
                                        <p:cTn id="10" dur="500"/>
                                        <p:tgtEl>
                                          <p:spTgt spid="14131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56356"/>
                                        </p:tgtEl>
                                        <p:attrNameLst>
                                          <p:attrName>style.visibility</p:attrName>
                                        </p:attrNameLst>
                                      </p:cBhvr>
                                      <p:to>
                                        <p:strVal val="visible"/>
                                      </p:to>
                                    </p:set>
                                    <p:animEffect transition="in" filter="box(in)">
                                      <p:cBhvr>
                                        <p:cTn id="15" dur="500"/>
                                        <p:tgtEl>
                                          <p:spTgt spid="356356"/>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28407"/>
                                        </p:tgtEl>
                                        <p:attrNameLst>
                                          <p:attrName>style.visibility</p:attrName>
                                        </p:attrNameLst>
                                      </p:cBhvr>
                                      <p:to>
                                        <p:strVal val="visible"/>
                                      </p:to>
                                    </p:set>
                                    <p:animEffect transition="in" filter="box(in)">
                                      <p:cBhvr>
                                        <p:cTn id="20" dur="500"/>
                                        <p:tgtEl>
                                          <p:spTgt spid="228407"/>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ox(in)">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407" grpId="0"/>
      <p:bldP spid="8" grpId="0"/>
    </p:bld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9" name="Text Box 5"/>
          <p:cNvSpPr txBox="1">
            <a:spLocks noChangeArrowheads="1"/>
          </p:cNvSpPr>
          <p:nvPr/>
        </p:nvSpPr>
        <p:spPr bwMode="auto">
          <a:xfrm>
            <a:off x="395536" y="1340770"/>
            <a:ext cx="6912768" cy="1842451"/>
          </a:xfrm>
          <a:prstGeom prst="rect">
            <a:avLst/>
          </a:prstGeom>
          <a:noFill/>
          <a:ln w="9525">
            <a:noFill/>
            <a:miter lim="800000"/>
          </a:ln>
        </p:spPr>
        <p:txBody>
          <a:bodyPr wrap="square" lIns="87273" tIns="43636" rIns="87273" bIns="43636">
            <a:spAutoFit/>
          </a:bodyPr>
          <a:lstStyle/>
          <a:p>
            <a:pPr marL="609600" indent="-609600" defTabSz="873125" eaLnBrk="1" hangingPunct="1">
              <a:spcBef>
                <a:spcPct val="50000"/>
              </a:spcBef>
              <a:buClr>
                <a:schemeClr val="tx1"/>
              </a:buClr>
              <a:buFont typeface="Wingdings" panose="05000000000000000000" pitchFamily="2" charset="2"/>
              <a:buChar char="n"/>
            </a:pPr>
            <a:r>
              <a:rPr lang="zh-CN" altLang="en-US" sz="2400" dirty="0">
                <a:solidFill>
                  <a:srgbClr val="7030A0"/>
                </a:solidFill>
              </a:rPr>
              <a:t>用户级线程的优点：</a:t>
            </a:r>
            <a:endParaRPr lang="zh-CN" altLang="en-US" sz="2400" dirty="0">
              <a:solidFill>
                <a:srgbClr val="7030A0"/>
              </a:solidFill>
            </a:endParaRPr>
          </a:p>
          <a:p>
            <a:pPr marL="360045" defTabSz="873125" eaLnBrk="1" hangingPunct="1">
              <a:spcBef>
                <a:spcPct val="50000"/>
              </a:spcBef>
              <a:buClr>
                <a:schemeClr val="tx1"/>
              </a:buClr>
              <a:buFont typeface="Wingdings" panose="05000000000000000000" pitchFamily="2" charset="2"/>
              <a:buChar char="l"/>
            </a:pPr>
            <a:r>
              <a:rPr lang="en-US" altLang="zh-CN" dirty="0" smtClean="0"/>
              <a:t> </a:t>
            </a:r>
            <a:r>
              <a:rPr lang="zh-CN" altLang="en-US" dirty="0" smtClean="0"/>
              <a:t>线程</a:t>
            </a:r>
            <a:r>
              <a:rPr lang="zh-CN" altLang="en-US" dirty="0"/>
              <a:t>的调度及切换开销小；</a:t>
            </a:r>
            <a:endParaRPr lang="zh-CN" altLang="en-US" dirty="0"/>
          </a:p>
          <a:p>
            <a:pPr marL="360045" defTabSz="873125" eaLnBrk="1" hangingPunct="1">
              <a:spcBef>
                <a:spcPct val="50000"/>
              </a:spcBef>
              <a:buClr>
                <a:schemeClr val="tx1"/>
              </a:buClr>
              <a:buFont typeface="Wingdings" panose="05000000000000000000" pitchFamily="2" charset="2"/>
              <a:buChar char="l"/>
            </a:pPr>
            <a:r>
              <a:rPr lang="en-US" altLang="zh-CN" dirty="0" smtClean="0"/>
              <a:t> </a:t>
            </a:r>
            <a:r>
              <a:rPr lang="zh-CN" altLang="en-US" dirty="0" smtClean="0"/>
              <a:t>线程</a:t>
            </a:r>
            <a:r>
              <a:rPr lang="zh-CN" altLang="en-US" dirty="0"/>
              <a:t>调度由应用程序完成，可以选择最适当的算法</a:t>
            </a:r>
            <a:r>
              <a:rPr lang="en-US" altLang="zh-CN" dirty="0"/>
              <a:t>;</a:t>
            </a:r>
            <a:endParaRPr lang="en-US" altLang="zh-CN" dirty="0"/>
          </a:p>
          <a:p>
            <a:pPr marL="360045" defTabSz="873125" eaLnBrk="1" hangingPunct="1">
              <a:spcBef>
                <a:spcPct val="50000"/>
              </a:spcBef>
              <a:buClr>
                <a:schemeClr val="tx1"/>
              </a:buClr>
              <a:buFont typeface="Wingdings" panose="05000000000000000000" pitchFamily="2" charset="2"/>
              <a:buChar char="l"/>
            </a:pPr>
            <a:r>
              <a:rPr lang="en-US" altLang="zh-CN" dirty="0" smtClean="0"/>
              <a:t> </a:t>
            </a:r>
            <a:r>
              <a:rPr lang="zh-CN" altLang="en-US" dirty="0" smtClean="0"/>
              <a:t>可</a:t>
            </a:r>
            <a:r>
              <a:rPr lang="zh-CN" altLang="en-US" dirty="0"/>
              <a:t>运行在任何操作系统上。</a:t>
            </a:r>
            <a:endParaRPr lang="en-US" altLang="zh-CN" dirty="0"/>
          </a:p>
        </p:txBody>
      </p:sp>
      <p:sp>
        <p:nvSpPr>
          <p:cNvPr id="262150" name="Text Box 6"/>
          <p:cNvSpPr txBox="1">
            <a:spLocks noChangeArrowheads="1"/>
          </p:cNvSpPr>
          <p:nvPr/>
        </p:nvSpPr>
        <p:spPr bwMode="auto">
          <a:xfrm>
            <a:off x="395536" y="3530766"/>
            <a:ext cx="7848600" cy="1842451"/>
          </a:xfrm>
          <a:prstGeom prst="rect">
            <a:avLst/>
          </a:prstGeom>
          <a:noFill/>
          <a:ln w="9525">
            <a:noFill/>
            <a:miter lim="800000"/>
          </a:ln>
        </p:spPr>
        <p:txBody>
          <a:bodyPr lIns="87273" tIns="43636" rIns="87273" bIns="43636">
            <a:spAutoFit/>
          </a:bodyPr>
          <a:lstStyle/>
          <a:p>
            <a:pPr marL="609600" indent="-609600" defTabSz="873125" eaLnBrk="1" hangingPunct="1">
              <a:spcBef>
                <a:spcPct val="50000"/>
              </a:spcBef>
              <a:buClr>
                <a:schemeClr val="tx1"/>
              </a:buClr>
              <a:buFont typeface="Wingdings" panose="05000000000000000000" pitchFamily="2" charset="2"/>
              <a:buChar char="n"/>
            </a:pPr>
            <a:r>
              <a:rPr kumimoji="1" lang="zh-CN" altLang="en-US" sz="2400" dirty="0">
                <a:solidFill>
                  <a:srgbClr val="7030A0"/>
                </a:solidFill>
              </a:rPr>
              <a:t>用户级线程的缺点： </a:t>
            </a:r>
            <a:endParaRPr kumimoji="1" lang="zh-CN" altLang="en-US" sz="2400" dirty="0">
              <a:solidFill>
                <a:srgbClr val="7030A0"/>
              </a:solidFill>
            </a:endParaRPr>
          </a:p>
          <a:p>
            <a:pPr marL="360045" algn="just" defTabSz="873125" eaLnBrk="1" hangingPunct="1">
              <a:spcBef>
                <a:spcPct val="50000"/>
              </a:spcBef>
              <a:buFont typeface="Wingdings" panose="05000000000000000000" pitchFamily="2" charset="2"/>
              <a:buChar char="l"/>
            </a:pPr>
            <a:r>
              <a:rPr kumimoji="1" lang="en-US" altLang="zh-CN" dirty="0" smtClean="0">
                <a:latin typeface="Times New Roman" panose="02020603050405020304" pitchFamily="18" charset="0"/>
              </a:rPr>
              <a:t>  </a:t>
            </a:r>
            <a:r>
              <a:rPr kumimoji="1" lang="zh-CN" altLang="en-US" dirty="0" smtClean="0">
                <a:latin typeface="Times New Roman" panose="02020603050405020304" pitchFamily="18" charset="0"/>
              </a:rPr>
              <a:t>线程</a:t>
            </a:r>
            <a:r>
              <a:rPr kumimoji="1" lang="zh-CN" altLang="en-US" dirty="0">
                <a:latin typeface="Times New Roman" panose="02020603050405020304" pitchFamily="18" charset="0"/>
              </a:rPr>
              <a:t>系统调用时，将导致所属进程阻塞；          </a:t>
            </a:r>
            <a:endParaRPr kumimoji="1" lang="zh-CN" altLang="en-US" dirty="0">
              <a:latin typeface="Times New Roman" panose="02020603050405020304" pitchFamily="18" charset="0"/>
            </a:endParaRPr>
          </a:p>
          <a:p>
            <a:pPr marL="360045" algn="just" defTabSz="873125" eaLnBrk="1" hangingPunct="1">
              <a:spcBef>
                <a:spcPct val="50000"/>
              </a:spcBef>
              <a:buFont typeface="Wingdings" panose="05000000000000000000" pitchFamily="2" charset="2"/>
              <a:buChar char="l"/>
            </a:pPr>
            <a:r>
              <a:rPr kumimoji="1" lang="en-US" altLang="zh-CN" dirty="0" smtClean="0">
                <a:latin typeface="Times New Roman" panose="02020603050405020304" pitchFamily="18" charset="0"/>
              </a:rPr>
              <a:t>  </a:t>
            </a:r>
            <a:r>
              <a:rPr lang="zh-CN" altLang="en-US" dirty="0" smtClean="0"/>
              <a:t>核心</a:t>
            </a:r>
            <a:r>
              <a:rPr lang="zh-CN" altLang="en-US" dirty="0"/>
              <a:t>只将处理器分配给进程，同一进程中</a:t>
            </a:r>
            <a:r>
              <a:rPr lang="zh-CN" altLang="en-US" dirty="0" smtClean="0"/>
              <a:t>的多个</a:t>
            </a:r>
            <a:r>
              <a:rPr lang="zh-CN" altLang="en-US" dirty="0"/>
              <a:t>线程不能</a:t>
            </a:r>
            <a:r>
              <a:rPr lang="zh-CN" altLang="en-US" dirty="0" smtClean="0"/>
              <a:t>同时</a:t>
            </a:r>
            <a:endParaRPr lang="en-US" altLang="zh-CN" dirty="0" smtClean="0"/>
          </a:p>
          <a:p>
            <a:pPr marL="360045" algn="just" defTabSz="873125" eaLnBrk="1" hangingPunct="1">
              <a:spcBef>
                <a:spcPct val="50000"/>
              </a:spcBef>
            </a:pPr>
            <a:r>
              <a:rPr lang="en-US" altLang="zh-CN" dirty="0" smtClean="0"/>
              <a:t>    </a:t>
            </a:r>
            <a:r>
              <a:rPr lang="zh-CN" altLang="en-US" dirty="0" smtClean="0"/>
              <a:t>运行于多个</a:t>
            </a:r>
            <a:r>
              <a:rPr lang="zh-CN" altLang="en-US" dirty="0"/>
              <a:t>处理器上</a:t>
            </a:r>
            <a:r>
              <a:rPr kumimoji="1" lang="zh-CN" altLang="en-US" dirty="0">
                <a:latin typeface="Times New Roman" panose="02020603050405020304" pitchFamily="18" charset="0"/>
              </a:rPr>
              <a:t>；</a:t>
            </a:r>
            <a:endParaRPr kumimoji="1" lang="en-US" altLang="zh-CN" dirty="0">
              <a:latin typeface="Times New Roman" panose="02020603050405020304" pitchFamily="18" charset="0"/>
            </a:endParaRPr>
          </a:p>
        </p:txBody>
      </p:sp>
      <p:sp>
        <p:nvSpPr>
          <p:cNvPr id="144388" name="Text Box 2"/>
          <p:cNvSpPr txBox="1">
            <a:spLocks noChangeArrowheads="1"/>
          </p:cNvSpPr>
          <p:nvPr/>
        </p:nvSpPr>
        <p:spPr bwMode="auto">
          <a:xfrm>
            <a:off x="395288" y="692151"/>
            <a:ext cx="5903912" cy="523220"/>
          </a:xfrm>
          <a:prstGeom prst="rect">
            <a:avLst/>
          </a:prstGeom>
          <a:noFill/>
          <a:ln w="9525">
            <a:noFill/>
            <a:miter lim="800000"/>
          </a:ln>
        </p:spPr>
        <p:txBody>
          <a:bodyPr>
            <a:spAutoFit/>
          </a:bodyPr>
          <a:lstStyle/>
          <a:p>
            <a:pPr eaLnBrk="1" hangingPunct="1">
              <a:spcBef>
                <a:spcPct val="0"/>
              </a:spcBef>
            </a:pPr>
            <a:r>
              <a:rPr kumimoji="1" lang="en-US" altLang="zh-CN" sz="2800" dirty="0" smtClean="0">
                <a:solidFill>
                  <a:srgbClr val="CC3300"/>
                </a:solidFill>
                <a:latin typeface="Times New Roman" panose="02020603050405020304" pitchFamily="18" charset="0"/>
              </a:rPr>
              <a:t>1</a:t>
            </a:r>
            <a:r>
              <a:rPr kumimoji="1" lang="en-US" altLang="zh-CN" sz="2800" dirty="0" smtClean="0">
                <a:solidFill>
                  <a:srgbClr val="C00000"/>
                </a:solidFill>
                <a:latin typeface="Times New Roman" panose="02020603050405020304" pitchFamily="18" charset="0"/>
              </a:rPr>
              <a:t>. </a:t>
            </a:r>
            <a:r>
              <a:rPr kumimoji="1" lang="zh-CN" altLang="en-US" sz="2800" dirty="0" smtClean="0">
                <a:solidFill>
                  <a:srgbClr val="C00000"/>
                </a:solidFill>
              </a:rPr>
              <a:t>用户</a:t>
            </a:r>
            <a:r>
              <a:rPr kumimoji="1" lang="zh-CN" altLang="en-US" sz="2800" dirty="0">
                <a:solidFill>
                  <a:srgbClr val="C00000"/>
                </a:solidFill>
              </a:rPr>
              <a:t>级线程（</a:t>
            </a:r>
            <a:r>
              <a:rPr kumimoji="1" lang="en-US" altLang="zh-CN" sz="2800" dirty="0">
                <a:solidFill>
                  <a:srgbClr val="C00000"/>
                </a:solidFill>
              </a:rPr>
              <a:t>ULT</a:t>
            </a:r>
            <a:r>
              <a:rPr kumimoji="1" lang="zh-CN" altLang="en-US" sz="2800" dirty="0">
                <a:solidFill>
                  <a:srgbClr val="C00000"/>
                </a:solidFill>
              </a:rPr>
              <a:t>）：</a:t>
            </a:r>
            <a:endParaRPr kumimoji="1" lang="en-US" altLang="zh-CN" sz="2800" dirty="0">
              <a:solidFill>
                <a:srgbClr val="C00000"/>
              </a:solidFill>
            </a:endParaRPr>
          </a:p>
        </p:txBody>
      </p:sp>
      <p:sp>
        <p:nvSpPr>
          <p:cNvPr id="144389" name="Rectangle 2"/>
          <p:cNvSpPr>
            <a:spLocks noChangeArrowheads="1"/>
          </p:cNvSpPr>
          <p:nvPr/>
        </p:nvSpPr>
        <p:spPr bwMode="auto">
          <a:xfrm>
            <a:off x="2498727" y="0"/>
            <a:ext cx="5026025" cy="692151"/>
          </a:xfrm>
          <a:prstGeom prst="rect">
            <a:avLst/>
          </a:prstGeom>
          <a:noFill/>
          <a:ln w="9525">
            <a:noFill/>
            <a:miter lim="800000"/>
          </a:ln>
        </p:spPr>
        <p:txBody>
          <a:bodyPr anchor="ctr"/>
          <a:lstStyle/>
          <a:p>
            <a:pPr>
              <a:spcBef>
                <a:spcPct val="0"/>
              </a:spcBef>
            </a:pPr>
            <a:r>
              <a:rPr lang="en-US" altLang="zh-CN" sz="3600" dirty="0" smtClean="0">
                <a:solidFill>
                  <a:srgbClr val="0000FF"/>
                </a:solidFill>
              </a:rPr>
              <a:t>3.8.2 </a:t>
            </a:r>
            <a:r>
              <a:rPr lang="zh-CN" altLang="en-US" sz="3600" dirty="0" smtClean="0">
                <a:solidFill>
                  <a:srgbClr val="0000FF"/>
                </a:solidFill>
              </a:rPr>
              <a:t>线程</a:t>
            </a:r>
            <a:r>
              <a:rPr lang="zh-CN" altLang="en-US" sz="3600" dirty="0">
                <a:solidFill>
                  <a:srgbClr val="0000FF"/>
                </a:solidFill>
              </a:rPr>
              <a:t>实现机制</a:t>
            </a:r>
            <a:endParaRPr lang="zh-CN" altLang="en-US" sz="3600" dirty="0">
              <a:solidFill>
                <a:srgbClr val="0000FF"/>
              </a:solidFill>
            </a:endParaRPr>
          </a:p>
        </p:txBody>
      </p:sp>
      <p:pic>
        <p:nvPicPr>
          <p:cNvPr id="7" name="Picture 6"/>
          <p:cNvPicPr>
            <a:picLocks noChangeAspect="1" noChangeArrowheads="1"/>
          </p:cNvPicPr>
          <p:nvPr/>
        </p:nvPicPr>
        <p:blipFill>
          <a:blip r:embed="rId1" cstate="print"/>
          <a:srcRect/>
          <a:stretch>
            <a:fillRect/>
          </a:stretch>
        </p:blipFill>
        <p:spPr bwMode="auto">
          <a:xfrm>
            <a:off x="5724128" y="914159"/>
            <a:ext cx="3024336" cy="2465083"/>
          </a:xfrm>
          <a:prstGeom prst="rect">
            <a:avLst/>
          </a:prstGeom>
          <a:noFill/>
          <a:ln w="9525" algn="ctr">
            <a:noFill/>
            <a:miter lim="800000"/>
            <a:headEnd/>
            <a:tailEnd/>
          </a:ln>
        </p:spPr>
      </p:pic>
      <p:pic>
        <p:nvPicPr>
          <p:cNvPr id="8" name="Picture 4"/>
          <p:cNvPicPr>
            <a:picLocks noChangeAspect="1" noChangeArrowheads="1"/>
          </p:cNvPicPr>
          <p:nvPr/>
        </p:nvPicPr>
        <p:blipFill>
          <a:blip r:embed="rId2" cstate="print"/>
          <a:srcRect/>
          <a:stretch>
            <a:fillRect/>
          </a:stretch>
        </p:blipFill>
        <p:spPr bwMode="auto">
          <a:xfrm>
            <a:off x="1115616" y="3573016"/>
            <a:ext cx="5331835" cy="2592288"/>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2149">
                                            <p:txEl>
                                              <p:pRg st="1" end="1"/>
                                            </p:txEl>
                                          </p:spTgt>
                                        </p:tgtEl>
                                        <p:attrNameLst>
                                          <p:attrName>style.visibility</p:attrName>
                                        </p:attrNameLst>
                                      </p:cBhvr>
                                      <p:to>
                                        <p:strVal val="visible"/>
                                      </p:to>
                                    </p:set>
                                    <p:animEffect transition="in" filter="box(in)">
                                      <p:cBhvr>
                                        <p:cTn id="7" dur="500"/>
                                        <p:tgtEl>
                                          <p:spTgt spid="26214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62149">
                                            <p:txEl>
                                              <p:pRg st="2" end="2"/>
                                            </p:txEl>
                                          </p:spTgt>
                                        </p:tgtEl>
                                        <p:attrNameLst>
                                          <p:attrName>style.visibility</p:attrName>
                                        </p:attrNameLst>
                                      </p:cBhvr>
                                      <p:to>
                                        <p:strVal val="visible"/>
                                      </p:to>
                                    </p:set>
                                    <p:animEffect transition="in" filter="box(in)">
                                      <p:cBhvr>
                                        <p:cTn id="17" dur="500"/>
                                        <p:tgtEl>
                                          <p:spTgt spid="2621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62149">
                                            <p:txEl>
                                              <p:pRg st="3" end="3"/>
                                            </p:txEl>
                                          </p:spTgt>
                                        </p:tgtEl>
                                        <p:attrNameLst>
                                          <p:attrName>style.visibility</p:attrName>
                                        </p:attrNameLst>
                                      </p:cBhvr>
                                      <p:to>
                                        <p:strVal val="visible"/>
                                      </p:to>
                                    </p:set>
                                    <p:animEffect transition="in" filter="box(in)">
                                      <p:cBhvr>
                                        <p:cTn id="22" dur="500"/>
                                        <p:tgtEl>
                                          <p:spTgt spid="2621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8"/>
                                        </p:tgtEl>
                                        <p:attrNameLst>
                                          <p:attrName>ppt_x</p:attrName>
                                        </p:attrNameLst>
                                      </p:cBhvr>
                                      <p:tavLst>
                                        <p:tav tm="0">
                                          <p:val>
                                            <p:strVal val="ppt_x"/>
                                          </p:val>
                                        </p:tav>
                                        <p:tav tm="100000">
                                          <p:val>
                                            <p:strVal val="ppt_x"/>
                                          </p:val>
                                        </p:tav>
                                      </p:tavLst>
                                    </p:anim>
                                    <p:anim calcmode="lin" valueType="num">
                                      <p:cBhvr additive="base">
                                        <p:cTn id="27" dur="500"/>
                                        <p:tgtEl>
                                          <p:spTgt spid="8"/>
                                        </p:tgtEl>
                                        <p:attrNameLst>
                                          <p:attrName>ppt_y</p:attrName>
                                        </p:attrNameLst>
                                      </p:cBhvr>
                                      <p:tavLst>
                                        <p:tav tm="0">
                                          <p:val>
                                            <p:strVal val="ppt_y"/>
                                          </p:val>
                                        </p:tav>
                                        <p:tav tm="100000">
                                          <p:val>
                                            <p:strVal val="1+ppt_h/2"/>
                                          </p:val>
                                        </p:tav>
                                      </p:tavLst>
                                    </p:anim>
                                    <p:set>
                                      <p:cBhvr>
                                        <p:cTn id="28" dur="1" fill="hold">
                                          <p:stCondLst>
                                            <p:cond delay="499"/>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262150">
                                            <p:txEl>
                                              <p:pRg st="0" end="0"/>
                                            </p:txEl>
                                          </p:spTgt>
                                        </p:tgtEl>
                                        <p:attrNameLst>
                                          <p:attrName>style.visibility</p:attrName>
                                        </p:attrNameLst>
                                      </p:cBhvr>
                                      <p:to>
                                        <p:strVal val="visible"/>
                                      </p:to>
                                    </p:set>
                                    <p:animEffect transition="in" filter="box(in)">
                                      <p:cBhvr>
                                        <p:cTn id="33" dur="500"/>
                                        <p:tgtEl>
                                          <p:spTgt spid="262150">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262150">
                                            <p:txEl>
                                              <p:pRg st="1" end="1"/>
                                            </p:txEl>
                                          </p:spTgt>
                                        </p:tgtEl>
                                        <p:attrNameLst>
                                          <p:attrName>style.visibility</p:attrName>
                                        </p:attrNameLst>
                                      </p:cBhvr>
                                      <p:to>
                                        <p:strVal val="visible"/>
                                      </p:to>
                                    </p:set>
                                    <p:animEffect transition="in" filter="box(in)">
                                      <p:cBhvr>
                                        <p:cTn id="38" dur="500"/>
                                        <p:tgtEl>
                                          <p:spTgt spid="262150">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ox(in)">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262150">
                                            <p:txEl>
                                              <p:pRg st="2" end="2"/>
                                            </p:txEl>
                                          </p:spTgt>
                                        </p:tgtEl>
                                        <p:attrNameLst>
                                          <p:attrName>style.visibility</p:attrName>
                                        </p:attrNameLst>
                                      </p:cBhvr>
                                      <p:to>
                                        <p:strVal val="visible"/>
                                      </p:to>
                                    </p:set>
                                    <p:animEffect transition="in" filter="box(in)">
                                      <p:cBhvr>
                                        <p:cTn id="48" dur="500"/>
                                        <p:tgtEl>
                                          <p:spTgt spid="262150">
                                            <p:txEl>
                                              <p:pRg st="2" end="2"/>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262150">
                                            <p:txEl>
                                              <p:pRg st="3" end="3"/>
                                            </p:txEl>
                                          </p:spTgt>
                                        </p:tgtEl>
                                        <p:attrNameLst>
                                          <p:attrName>style.visibility</p:attrName>
                                        </p:attrNameLst>
                                      </p:cBhvr>
                                      <p:to>
                                        <p:strVal val="visible"/>
                                      </p:to>
                                    </p:set>
                                    <p:animEffect transition="in" filter="box(in)">
                                      <p:cBhvr>
                                        <p:cTn id="51" dur="500"/>
                                        <p:tgtEl>
                                          <p:spTgt spid="2621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468315" y="620713"/>
            <a:ext cx="4967783" cy="523220"/>
          </a:xfrm>
          <a:prstGeom prst="rect">
            <a:avLst/>
          </a:prstGeom>
          <a:noFill/>
          <a:ln w="9525">
            <a:noFill/>
            <a:miter lim="800000"/>
          </a:ln>
        </p:spPr>
        <p:txBody>
          <a:bodyPr wrap="square">
            <a:spAutoFit/>
          </a:bodyPr>
          <a:lstStyle/>
          <a:p>
            <a:pPr eaLnBrk="1" hangingPunct="1">
              <a:spcBef>
                <a:spcPct val="0"/>
              </a:spcBef>
            </a:pPr>
            <a:r>
              <a:rPr kumimoji="1" lang="en-US" altLang="zh-CN" sz="2800" dirty="0">
                <a:solidFill>
                  <a:srgbClr val="C00000"/>
                </a:solidFill>
              </a:rPr>
              <a:t>2. </a:t>
            </a:r>
            <a:r>
              <a:rPr kumimoji="1" lang="zh-CN" altLang="en-US" sz="2800" dirty="0">
                <a:solidFill>
                  <a:srgbClr val="C00000"/>
                </a:solidFill>
              </a:rPr>
              <a:t>内核级线程（</a:t>
            </a:r>
            <a:r>
              <a:rPr kumimoji="1" lang="en-US" altLang="zh-CN" sz="2800" dirty="0">
                <a:solidFill>
                  <a:srgbClr val="C00000"/>
                </a:solidFill>
              </a:rPr>
              <a:t>KLT</a:t>
            </a:r>
            <a:r>
              <a:rPr kumimoji="1" lang="zh-CN" altLang="en-US" sz="2800" dirty="0" smtClean="0">
                <a:solidFill>
                  <a:srgbClr val="C00000"/>
                </a:solidFill>
              </a:rPr>
              <a:t>）</a:t>
            </a:r>
            <a:endParaRPr kumimoji="1" lang="en-US" altLang="zh-CN" sz="2800" dirty="0">
              <a:solidFill>
                <a:srgbClr val="C00000"/>
              </a:solidFill>
            </a:endParaRPr>
          </a:p>
        </p:txBody>
      </p:sp>
      <p:sp>
        <p:nvSpPr>
          <p:cNvPr id="145411" name="Text Box 3"/>
          <p:cNvSpPr txBox="1">
            <a:spLocks noChangeArrowheads="1"/>
          </p:cNvSpPr>
          <p:nvPr/>
        </p:nvSpPr>
        <p:spPr bwMode="auto">
          <a:xfrm>
            <a:off x="539874" y="1302554"/>
            <a:ext cx="4608190" cy="1622390"/>
          </a:xfrm>
          <a:prstGeom prst="rect">
            <a:avLst/>
          </a:prstGeom>
          <a:noFill/>
          <a:ln w="9525">
            <a:noFill/>
            <a:miter lim="800000"/>
          </a:ln>
        </p:spPr>
        <p:txBody>
          <a:bodyPr wrap="square" lIns="87273" tIns="43636" rIns="87273" bIns="43636">
            <a:spAutoFit/>
          </a:bodyPr>
          <a:lstStyle/>
          <a:p>
            <a:pPr marL="609600" indent="-609600" algn="just" defTabSz="873125" eaLnBrk="1" hangingPunct="1">
              <a:lnSpc>
                <a:spcPct val="85000"/>
              </a:lnSpc>
              <a:spcBef>
                <a:spcPct val="50000"/>
              </a:spcBef>
            </a:pPr>
            <a:r>
              <a:rPr kumimoji="1" lang="zh-CN" altLang="en-US" sz="2200" dirty="0">
                <a:solidFill>
                  <a:srgbClr val="017DED"/>
                </a:solidFill>
                <a:latin typeface="Times New Roman" panose="02020603050405020304" pitchFamily="18" charset="0"/>
              </a:rPr>
              <a:t>  完全由</a:t>
            </a:r>
            <a:r>
              <a:rPr kumimoji="1" lang="en-US" altLang="zh-CN" sz="2200" dirty="0">
                <a:solidFill>
                  <a:srgbClr val="017DED"/>
                </a:solidFill>
                <a:latin typeface="Times New Roman" panose="02020603050405020304" pitchFamily="18" charset="0"/>
              </a:rPr>
              <a:t>OS</a:t>
            </a:r>
            <a:r>
              <a:rPr kumimoji="1" lang="zh-CN" altLang="en-US" sz="2200" dirty="0">
                <a:solidFill>
                  <a:srgbClr val="017DED"/>
                </a:solidFill>
                <a:latin typeface="Times New Roman" panose="02020603050405020304" pitchFamily="18" charset="0"/>
              </a:rPr>
              <a:t>内核实现的线程机制。</a:t>
            </a:r>
            <a:endParaRPr kumimoji="1" lang="zh-CN" altLang="en-US" sz="2200" dirty="0">
              <a:solidFill>
                <a:srgbClr val="017DED"/>
              </a:solidFill>
              <a:latin typeface="Times New Roman" panose="02020603050405020304" pitchFamily="18" charset="0"/>
            </a:endParaRPr>
          </a:p>
          <a:p>
            <a:pPr marL="609600" indent="-609600" algn="just" defTabSz="873125" eaLnBrk="1" hangingPunct="1">
              <a:lnSpc>
                <a:spcPct val="85000"/>
              </a:lnSpc>
              <a:spcBef>
                <a:spcPct val="50000"/>
              </a:spcBef>
            </a:pPr>
            <a:r>
              <a:rPr kumimoji="1" lang="en-US" altLang="zh-CN" dirty="0">
                <a:solidFill>
                  <a:srgbClr val="017DED"/>
                </a:solidFill>
                <a:latin typeface="Times New Roman" panose="02020603050405020304" pitchFamily="18" charset="0"/>
              </a:rPr>
              <a:t>   </a:t>
            </a:r>
            <a:r>
              <a:rPr lang="en-US" altLang="zh-CN" dirty="0" smtClean="0"/>
              <a:t>Windows 2000/</a:t>
            </a:r>
            <a:r>
              <a:rPr lang="en-US" altLang="zh-CN" dirty="0" err="1" smtClean="0"/>
              <a:t>xp</a:t>
            </a:r>
            <a:endParaRPr lang="en-US" altLang="zh-CN" dirty="0" smtClean="0"/>
          </a:p>
          <a:p>
            <a:pPr marL="609600" indent="-609600" algn="just" defTabSz="873125" eaLnBrk="1" hangingPunct="1">
              <a:lnSpc>
                <a:spcPct val="85000"/>
              </a:lnSpc>
              <a:spcBef>
                <a:spcPct val="50000"/>
              </a:spcBef>
            </a:pPr>
            <a:r>
              <a:rPr lang="en-US" altLang="zh-CN" dirty="0" smtClean="0"/>
              <a:t>  Solaris</a:t>
            </a:r>
            <a:endParaRPr lang="en-US" altLang="zh-CN" dirty="0" smtClean="0"/>
          </a:p>
          <a:p>
            <a:pPr marL="609600" indent="-609600" algn="just" defTabSz="873125" eaLnBrk="1" hangingPunct="1">
              <a:lnSpc>
                <a:spcPct val="85000"/>
              </a:lnSpc>
              <a:spcBef>
                <a:spcPct val="50000"/>
              </a:spcBef>
            </a:pPr>
            <a:r>
              <a:rPr lang="en-US" altLang="zh-CN" dirty="0" smtClean="0"/>
              <a:t>   </a:t>
            </a:r>
            <a:r>
              <a:rPr lang="en-US" altLang="zh-CN" dirty="0"/>
              <a:t>Digital UNIX</a:t>
            </a:r>
            <a:r>
              <a:rPr kumimoji="1" lang="zh-CN" altLang="en-US" dirty="0">
                <a:solidFill>
                  <a:srgbClr val="017DED"/>
                </a:solidFill>
              </a:rPr>
              <a:t> </a:t>
            </a:r>
            <a:endParaRPr kumimoji="1" lang="zh-CN" altLang="en-US" dirty="0">
              <a:solidFill>
                <a:srgbClr val="017DED"/>
              </a:solidFill>
            </a:endParaRPr>
          </a:p>
        </p:txBody>
      </p:sp>
      <p:sp>
        <p:nvSpPr>
          <p:cNvPr id="7" name="Rectangle 2"/>
          <p:cNvSpPr>
            <a:spLocks noChangeArrowheads="1"/>
          </p:cNvSpPr>
          <p:nvPr/>
        </p:nvSpPr>
        <p:spPr bwMode="auto">
          <a:xfrm>
            <a:off x="2483770" y="0"/>
            <a:ext cx="5026025" cy="692151"/>
          </a:xfrm>
          <a:prstGeom prst="rect">
            <a:avLst/>
          </a:prstGeom>
          <a:noFill/>
          <a:ln w="9525">
            <a:noFill/>
            <a:miter lim="800000"/>
          </a:ln>
        </p:spPr>
        <p:txBody>
          <a:bodyPr anchor="ctr"/>
          <a:lstStyle/>
          <a:p>
            <a:pPr>
              <a:spcBef>
                <a:spcPct val="0"/>
              </a:spcBef>
            </a:pPr>
            <a:r>
              <a:rPr lang="en-US" altLang="zh-CN" sz="3600" dirty="0" smtClean="0">
                <a:solidFill>
                  <a:srgbClr val="0000FF"/>
                </a:solidFill>
              </a:rPr>
              <a:t>3.8.2 </a:t>
            </a:r>
            <a:r>
              <a:rPr lang="zh-CN" altLang="en-US" sz="3600" dirty="0" smtClean="0">
                <a:solidFill>
                  <a:srgbClr val="0000FF"/>
                </a:solidFill>
              </a:rPr>
              <a:t>线程</a:t>
            </a:r>
            <a:r>
              <a:rPr lang="zh-CN" altLang="en-US" sz="3600" dirty="0">
                <a:solidFill>
                  <a:srgbClr val="0000FF"/>
                </a:solidFill>
              </a:rPr>
              <a:t>实现机制</a:t>
            </a:r>
            <a:endParaRPr lang="zh-CN" altLang="en-US" sz="3600" dirty="0">
              <a:solidFill>
                <a:srgbClr val="0000FF"/>
              </a:solidFill>
            </a:endParaRPr>
          </a:p>
        </p:txBody>
      </p:sp>
      <p:pic>
        <p:nvPicPr>
          <p:cNvPr id="366594" name="Picture 2"/>
          <p:cNvPicPr>
            <a:picLocks noChangeAspect="1" noChangeArrowheads="1"/>
          </p:cNvPicPr>
          <p:nvPr/>
        </p:nvPicPr>
        <p:blipFill>
          <a:blip r:embed="rId1" cstate="print"/>
          <a:srcRect/>
          <a:stretch>
            <a:fillRect/>
          </a:stretch>
        </p:blipFill>
        <p:spPr bwMode="auto">
          <a:xfrm>
            <a:off x="3707904" y="1916832"/>
            <a:ext cx="4680520" cy="2147335"/>
          </a:xfrm>
          <a:prstGeom prst="rect">
            <a:avLst/>
          </a:prstGeom>
          <a:noFill/>
          <a:ln w="9525">
            <a:noFill/>
            <a:miter lim="800000"/>
            <a:headEnd/>
            <a:tailEnd/>
          </a:ln>
        </p:spPr>
      </p:pic>
      <p:sp>
        <p:nvSpPr>
          <p:cNvPr id="10" name="Text Box 4"/>
          <p:cNvSpPr txBox="1">
            <a:spLocks noChangeArrowheads="1"/>
          </p:cNvSpPr>
          <p:nvPr/>
        </p:nvSpPr>
        <p:spPr bwMode="auto">
          <a:xfrm>
            <a:off x="323528" y="4149080"/>
            <a:ext cx="7200800" cy="2403735"/>
          </a:xfrm>
          <a:prstGeom prst="rect">
            <a:avLst/>
          </a:prstGeom>
          <a:noFill/>
          <a:ln w="9525" algn="ctr">
            <a:noFill/>
            <a:miter lim="800000"/>
          </a:ln>
        </p:spPr>
        <p:txBody>
          <a:bodyPr wrap="square">
            <a:spAutoFit/>
          </a:bodyPr>
          <a:lstStyle/>
          <a:p>
            <a:pPr eaLnBrk="1" hangingPunct="1">
              <a:lnSpc>
                <a:spcPct val="80000"/>
              </a:lnSpc>
              <a:spcBef>
                <a:spcPct val="50000"/>
              </a:spcBef>
              <a:buClr>
                <a:schemeClr val="tx1"/>
              </a:buClr>
              <a:buFont typeface="Wingdings" panose="05000000000000000000" pitchFamily="2" charset="2"/>
              <a:buChar char="n"/>
            </a:pPr>
            <a:r>
              <a:rPr kumimoji="1" lang="zh-CN" altLang="en-US" sz="2200" dirty="0">
                <a:solidFill>
                  <a:srgbClr val="7030A0"/>
                </a:solidFill>
              </a:rPr>
              <a:t> </a:t>
            </a:r>
            <a:r>
              <a:rPr kumimoji="1" lang="zh-CN" altLang="en-US" sz="2200" dirty="0" smtClean="0">
                <a:solidFill>
                  <a:srgbClr val="7030A0"/>
                </a:solidFill>
              </a:rPr>
              <a:t> 内核</a:t>
            </a:r>
            <a:r>
              <a:rPr kumimoji="1" lang="zh-CN" altLang="en-US" sz="2200" dirty="0">
                <a:solidFill>
                  <a:srgbClr val="7030A0"/>
                </a:solidFill>
              </a:rPr>
              <a:t>级线程优点： </a:t>
            </a:r>
            <a:endParaRPr kumimoji="1" lang="zh-CN" altLang="en-US" sz="2200" dirty="0">
              <a:solidFill>
                <a:srgbClr val="7030A0"/>
              </a:solidFill>
            </a:endParaRPr>
          </a:p>
          <a:p>
            <a:pPr eaLnBrk="1" hangingPunct="1">
              <a:lnSpc>
                <a:spcPct val="80000"/>
              </a:lnSpc>
              <a:spcBef>
                <a:spcPct val="50000"/>
              </a:spcBef>
              <a:buClr>
                <a:schemeClr val="tx1"/>
              </a:buClr>
            </a:pPr>
            <a:r>
              <a:rPr kumimoji="1" lang="zh-CN" altLang="en-US" dirty="0"/>
              <a:t>（</a:t>
            </a:r>
            <a:r>
              <a:rPr kumimoji="1" lang="en-US" altLang="zh-CN" dirty="0"/>
              <a:t>1</a:t>
            </a:r>
            <a:r>
              <a:rPr kumimoji="1" lang="zh-CN" altLang="en-US" dirty="0"/>
              <a:t>）</a:t>
            </a:r>
            <a:r>
              <a:rPr lang="zh-CN" altLang="en-US" dirty="0"/>
              <a:t>对多处理器，核心可以同时调度同一进程的多个线程</a:t>
            </a:r>
            <a:r>
              <a:rPr kumimoji="1" lang="zh-CN" altLang="en-US" dirty="0"/>
              <a:t>；          </a:t>
            </a:r>
            <a:endParaRPr kumimoji="1" lang="zh-CN" altLang="en-US" dirty="0"/>
          </a:p>
          <a:p>
            <a:pPr eaLnBrk="1" hangingPunct="1">
              <a:lnSpc>
                <a:spcPct val="80000"/>
              </a:lnSpc>
              <a:spcBef>
                <a:spcPct val="50000"/>
              </a:spcBef>
              <a:buClr>
                <a:schemeClr val="tx1"/>
              </a:buClr>
            </a:pPr>
            <a:r>
              <a:rPr kumimoji="1" lang="zh-CN" altLang="en-US" dirty="0"/>
              <a:t>（</a:t>
            </a:r>
            <a:r>
              <a:rPr kumimoji="1" lang="en-US" altLang="zh-CN" dirty="0"/>
              <a:t>2</a:t>
            </a:r>
            <a:r>
              <a:rPr kumimoji="1" lang="zh-CN" altLang="en-US" dirty="0"/>
              <a:t>）</a:t>
            </a:r>
            <a:r>
              <a:rPr lang="zh-CN" altLang="en-US" dirty="0"/>
              <a:t>阻塞是在线程一级完成</a:t>
            </a:r>
            <a:r>
              <a:rPr kumimoji="1" lang="zh-CN" altLang="en-US" dirty="0"/>
              <a:t>；</a:t>
            </a:r>
            <a:endParaRPr kumimoji="1" lang="zh-CN" altLang="en-US" dirty="0"/>
          </a:p>
          <a:p>
            <a:pPr eaLnBrk="1" hangingPunct="1">
              <a:lnSpc>
                <a:spcPct val="80000"/>
              </a:lnSpc>
              <a:spcBef>
                <a:spcPct val="50000"/>
              </a:spcBef>
              <a:buClr>
                <a:schemeClr val="tx1"/>
              </a:buClr>
            </a:pPr>
            <a:r>
              <a:rPr kumimoji="1" lang="zh-CN" altLang="en-US" dirty="0"/>
              <a:t>（</a:t>
            </a:r>
            <a:r>
              <a:rPr kumimoji="1" lang="en-US" altLang="zh-CN" dirty="0"/>
              <a:t>3</a:t>
            </a:r>
            <a:r>
              <a:rPr kumimoji="1" lang="zh-CN" altLang="en-US" smtClean="0"/>
              <a:t>）内核</a:t>
            </a:r>
            <a:r>
              <a:rPr lang="zh-CN" altLang="en-US" smtClean="0"/>
              <a:t>核心例程可以采用多线程机制</a:t>
            </a:r>
            <a:r>
              <a:rPr kumimoji="1" lang="zh-CN" altLang="en-US" smtClean="0"/>
              <a:t>；</a:t>
            </a:r>
            <a:endParaRPr kumimoji="1" lang="zh-CN" altLang="en-US" dirty="0"/>
          </a:p>
          <a:p>
            <a:pPr eaLnBrk="1" hangingPunct="1">
              <a:lnSpc>
                <a:spcPct val="80000"/>
              </a:lnSpc>
              <a:spcBef>
                <a:spcPct val="50000"/>
              </a:spcBef>
              <a:buClr>
                <a:schemeClr val="tx1"/>
              </a:buClr>
              <a:buFont typeface="Wingdings" panose="05000000000000000000" pitchFamily="2" charset="2"/>
              <a:buChar char="n"/>
            </a:pPr>
            <a:r>
              <a:rPr kumimoji="1" lang="zh-CN" altLang="en-US" sz="2200" dirty="0">
                <a:solidFill>
                  <a:srgbClr val="7030A0"/>
                </a:solidFill>
              </a:rPr>
              <a:t> </a:t>
            </a:r>
            <a:r>
              <a:rPr kumimoji="1" lang="zh-CN" altLang="en-US" sz="2200" dirty="0" smtClean="0">
                <a:solidFill>
                  <a:srgbClr val="7030A0"/>
                </a:solidFill>
              </a:rPr>
              <a:t> 内核</a:t>
            </a:r>
            <a:r>
              <a:rPr kumimoji="1" lang="zh-CN" altLang="en-US" sz="2200" dirty="0">
                <a:solidFill>
                  <a:srgbClr val="7030A0"/>
                </a:solidFill>
              </a:rPr>
              <a:t>级线程缺点：</a:t>
            </a:r>
            <a:endParaRPr kumimoji="1" lang="zh-CN" altLang="en-US" sz="2200" dirty="0">
              <a:solidFill>
                <a:srgbClr val="7030A0"/>
              </a:solidFill>
            </a:endParaRPr>
          </a:p>
          <a:p>
            <a:pPr eaLnBrk="1" hangingPunct="1">
              <a:lnSpc>
                <a:spcPct val="80000"/>
              </a:lnSpc>
              <a:spcBef>
                <a:spcPct val="50000"/>
              </a:spcBef>
              <a:buClr>
                <a:schemeClr val="tx1"/>
              </a:buClr>
            </a:pPr>
            <a:r>
              <a:rPr lang="zh-CN" altLang="en-US" dirty="0"/>
              <a:t>     同一进程内的线程</a:t>
            </a:r>
            <a:r>
              <a:rPr lang="zh-CN" altLang="en-US" dirty="0" smtClean="0"/>
              <a:t>切换需要调用</a:t>
            </a:r>
            <a:r>
              <a:rPr lang="zh-CN" altLang="en-US" dirty="0"/>
              <a:t>内核，系统开销大。</a:t>
            </a:r>
            <a:endParaRPr kumimoji="1"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6594"/>
                                        </p:tgtEl>
                                        <p:attrNameLst>
                                          <p:attrName>style.visibility</p:attrName>
                                        </p:attrNameLst>
                                      </p:cBhvr>
                                      <p:to>
                                        <p:strVal val="visible"/>
                                      </p:to>
                                    </p:set>
                                    <p:animEffect transition="in" filter="box(in)">
                                      <p:cBhvr>
                                        <p:cTn id="7" dur="500"/>
                                        <p:tgtEl>
                                          <p:spTgt spid="3665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ox(in)">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diamond(in)">
                                      <p:cBhvr>
                                        <p:cTn id="17" dur="2000"/>
                                        <p:tgtEl>
                                          <p:spTgt spid="10">
                                            <p:txEl>
                                              <p:pRg st="1" end="1"/>
                                            </p:txEl>
                                          </p:spTgt>
                                        </p:tgtEl>
                                      </p:cBhvr>
                                    </p:animEffect>
                                  </p:childTnLst>
                                </p:cTn>
                              </p:par>
                              <p:par>
                                <p:cTn id="18" presetID="8" presetClass="entr" presetSubtype="16" fill="hold" nodeType="with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diamond(in)">
                                      <p:cBhvr>
                                        <p:cTn id="20" dur="2000"/>
                                        <p:tgtEl>
                                          <p:spTgt spid="10">
                                            <p:txEl>
                                              <p:pRg st="2" end="2"/>
                                            </p:txEl>
                                          </p:spTgt>
                                        </p:tgtEl>
                                      </p:cBhvr>
                                    </p:animEffect>
                                  </p:childTnLst>
                                </p:cTn>
                              </p:par>
                              <p:par>
                                <p:cTn id="21" presetID="8" presetClass="entr" presetSubtype="16"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diamond(in)">
                                      <p:cBhvr>
                                        <p:cTn id="23" dur="2000"/>
                                        <p:tgtEl>
                                          <p:spTgt spid="10">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box(in)">
                                      <p:cBhvr>
                                        <p:cTn id="28" dur="500"/>
                                        <p:tgtEl>
                                          <p:spTgt spid="10">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Effect transition="in" filter="diamond(in)">
                                      <p:cBhvr>
                                        <p:cTn id="33" dur="20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923506" y="115889"/>
            <a:ext cx="3736727" cy="727075"/>
          </a:xfrm>
        </p:spPr>
        <p:txBody>
          <a:bodyPr/>
          <a:lstStyle/>
          <a:p>
            <a:pPr eaLnBrk="1" hangingPunct="1">
              <a:defRPr/>
            </a:pPr>
            <a:r>
              <a:rPr lang="en-US" altLang="zh-CN" sz="4000" dirty="0" smtClean="0">
                <a:solidFill>
                  <a:srgbClr val="FF0000"/>
                </a:solidFill>
                <a:latin typeface="黑体" panose="02010609060101010101" pitchFamily="49" charset="-122"/>
                <a:ea typeface="黑体" panose="02010609060101010101" pitchFamily="49" charset="-122"/>
              </a:rPr>
              <a:t>3.3 </a:t>
            </a:r>
            <a:r>
              <a:rPr lang="zh-CN" altLang="en-US" sz="4000" dirty="0" smtClean="0">
                <a:solidFill>
                  <a:srgbClr val="FF0000"/>
                </a:solidFill>
                <a:latin typeface="黑体" panose="02010609060101010101" pitchFamily="49" charset="-122"/>
                <a:ea typeface="黑体" panose="02010609060101010101" pitchFamily="49" charset="-122"/>
              </a:rPr>
              <a:t>进程控制</a:t>
            </a:r>
            <a:endParaRPr lang="zh-CN" altLang="en-US" sz="4000" dirty="0" smtClean="0">
              <a:solidFill>
                <a:srgbClr val="FF0000"/>
              </a:solidFill>
              <a:latin typeface="黑体" panose="02010609060101010101" pitchFamily="49" charset="-122"/>
              <a:ea typeface="黑体" panose="02010609060101010101" pitchFamily="49" charset="-122"/>
            </a:endParaRPr>
          </a:p>
        </p:txBody>
      </p:sp>
      <p:sp>
        <p:nvSpPr>
          <p:cNvPr id="63493" name="Text Box 5"/>
          <p:cNvSpPr txBox="1">
            <a:spLocks noChangeArrowheads="1"/>
          </p:cNvSpPr>
          <p:nvPr/>
        </p:nvSpPr>
        <p:spPr bwMode="auto">
          <a:xfrm>
            <a:off x="382590" y="2689249"/>
            <a:ext cx="8207375" cy="1823576"/>
          </a:xfrm>
          <a:prstGeom prst="rect">
            <a:avLst/>
          </a:prstGeom>
          <a:noFill/>
          <a:ln w="9525">
            <a:noFill/>
            <a:miter lim="800000"/>
          </a:ln>
        </p:spPr>
        <p:txBody>
          <a:bodyPr>
            <a:spAutoFit/>
          </a:bodyPr>
          <a:lstStyle/>
          <a:p>
            <a:pPr eaLnBrk="1" hangingPunct="1">
              <a:lnSpc>
                <a:spcPct val="125000"/>
              </a:lnSpc>
              <a:spcBef>
                <a:spcPct val="0"/>
              </a:spcBef>
            </a:pPr>
            <a:r>
              <a:rPr kumimoji="1" lang="zh-CN" altLang="en-US" sz="2400" dirty="0">
                <a:solidFill>
                  <a:srgbClr val="0000FF"/>
                </a:solidFill>
                <a:latin typeface="仿宋" panose="02010609060101010101" charset="-122"/>
                <a:ea typeface="仿宋" panose="02010609060101010101" charset="-122"/>
              </a:rPr>
              <a:t>原语</a:t>
            </a:r>
            <a:r>
              <a:rPr kumimoji="1" lang="en-US" altLang="zh-CN" sz="2400" dirty="0">
                <a:solidFill>
                  <a:srgbClr val="0000FF"/>
                </a:solidFill>
                <a:latin typeface="仿宋" panose="02010609060101010101" charset="-122"/>
                <a:ea typeface="仿宋" panose="02010609060101010101" charset="-122"/>
              </a:rPr>
              <a:t>(primitive)</a:t>
            </a:r>
            <a:r>
              <a:rPr kumimoji="1" lang="zh-CN" altLang="en-US" sz="2400" dirty="0">
                <a:solidFill>
                  <a:schemeClr val="tx2"/>
                </a:solidFill>
                <a:latin typeface="仿宋" panose="02010609060101010101" charset="-122"/>
                <a:ea typeface="仿宋" panose="02010609060101010101" charset="-122"/>
              </a:rPr>
              <a:t>：</a:t>
            </a:r>
            <a:endParaRPr kumimoji="1" lang="zh-CN" altLang="en-US" sz="2400" dirty="0">
              <a:solidFill>
                <a:schemeClr val="tx2"/>
              </a:solidFill>
              <a:latin typeface="仿宋" panose="02010609060101010101" charset="-122"/>
              <a:ea typeface="仿宋" panose="02010609060101010101" charset="-122"/>
            </a:endParaRPr>
          </a:p>
          <a:p>
            <a:pPr eaLnBrk="1" hangingPunct="1">
              <a:lnSpc>
                <a:spcPct val="125000"/>
              </a:lnSpc>
              <a:spcBef>
                <a:spcPct val="0"/>
              </a:spcBef>
            </a:pPr>
            <a:r>
              <a:rPr kumimoji="1" lang="zh-CN" altLang="en-US" sz="2200" dirty="0">
                <a:solidFill>
                  <a:schemeClr val="tx2"/>
                </a:solidFill>
                <a:latin typeface="仿宋" panose="02010609060101010101" charset="-122"/>
                <a:ea typeface="仿宋" panose="02010609060101010101" charset="-122"/>
              </a:rPr>
              <a:t>    </a:t>
            </a:r>
            <a:r>
              <a:rPr kumimoji="1" lang="zh-CN" altLang="en-US" sz="2200" dirty="0">
                <a:latin typeface="仿宋" panose="02010609060101010101" charset="-122"/>
                <a:ea typeface="仿宋" panose="02010609060101010101" charset="-122"/>
              </a:rPr>
              <a:t>由若干条指令构成的</a:t>
            </a:r>
            <a:r>
              <a:rPr kumimoji="1" lang="zh-CN" altLang="en-US" sz="2200" dirty="0">
                <a:latin typeface="Times New Roman" panose="02020603050405020304" pitchFamily="18" charset="0"/>
                <a:ea typeface="仿宋" panose="02010609060101010101" charset="-122"/>
              </a:rPr>
              <a:t>“</a:t>
            </a:r>
            <a:r>
              <a:rPr kumimoji="1" lang="zh-CN" altLang="en-US" sz="2200" dirty="0">
                <a:solidFill>
                  <a:schemeClr val="tx2"/>
                </a:solidFill>
                <a:latin typeface="仿宋" panose="02010609060101010101" charset="-122"/>
                <a:ea typeface="仿宋" panose="02010609060101010101" charset="-122"/>
              </a:rPr>
              <a:t>原子操作</a:t>
            </a:r>
            <a:r>
              <a:rPr kumimoji="1" lang="en-US" altLang="zh-CN" sz="2200" dirty="0">
                <a:latin typeface="仿宋" panose="02010609060101010101" charset="-122"/>
                <a:ea typeface="仿宋" panose="02010609060101010101" charset="-122"/>
              </a:rPr>
              <a:t>(atomic operation)</a:t>
            </a:r>
            <a:r>
              <a:rPr kumimoji="1" lang="en-US" altLang="zh-CN" sz="2200" dirty="0">
                <a:latin typeface="Times New Roman" panose="02020603050405020304" pitchFamily="18" charset="0"/>
                <a:ea typeface="仿宋" panose="02010609060101010101" charset="-122"/>
              </a:rPr>
              <a:t>”</a:t>
            </a:r>
            <a:r>
              <a:rPr kumimoji="1" lang="zh-CN" altLang="en-US" sz="2200" dirty="0">
                <a:latin typeface="仿宋" panose="02010609060101010101" charset="-122"/>
                <a:ea typeface="仿宋" panose="02010609060101010101" charset="-122"/>
              </a:rPr>
              <a:t>过程，完成某种特定的功能，作为一个</a:t>
            </a:r>
            <a:r>
              <a:rPr kumimoji="1" lang="zh-CN" altLang="en-US" sz="2200" dirty="0">
                <a:solidFill>
                  <a:schemeClr val="tx2"/>
                </a:solidFill>
                <a:latin typeface="仿宋" panose="02010609060101010101" charset="-122"/>
                <a:ea typeface="仿宋" panose="02010609060101010101" charset="-122"/>
              </a:rPr>
              <a:t>整体</a:t>
            </a:r>
            <a:r>
              <a:rPr kumimoji="1" lang="zh-CN" altLang="en-US" sz="2200" dirty="0">
                <a:latin typeface="仿宋" panose="02010609060101010101" charset="-122"/>
                <a:ea typeface="仿宋" panose="02010609060101010101" charset="-122"/>
              </a:rPr>
              <a:t>而</a:t>
            </a:r>
            <a:r>
              <a:rPr kumimoji="1" lang="zh-CN" altLang="en-US" sz="2200" dirty="0">
                <a:solidFill>
                  <a:schemeClr val="tx2"/>
                </a:solidFill>
                <a:latin typeface="仿宋" panose="02010609060101010101" charset="-122"/>
                <a:ea typeface="仿宋" panose="02010609060101010101" charset="-122"/>
              </a:rPr>
              <a:t>不可分割</a:t>
            </a:r>
            <a:r>
              <a:rPr kumimoji="1" lang="zh-CN" altLang="en-US" sz="2200" dirty="0">
                <a:latin typeface="仿宋" panose="02010609060101010101" charset="-122"/>
                <a:ea typeface="仿宋" panose="02010609060101010101" charset="-122"/>
              </a:rPr>
              <a:t>－－要么全都完成，要么全都不做。</a:t>
            </a:r>
            <a:endParaRPr kumimoji="1" lang="zh-CN" altLang="en-US" sz="2200" dirty="0">
              <a:latin typeface="仿宋" panose="02010609060101010101" charset="-122"/>
              <a:ea typeface="仿宋" panose="02010609060101010101" charset="-122"/>
            </a:endParaRPr>
          </a:p>
        </p:txBody>
      </p:sp>
      <p:sp>
        <p:nvSpPr>
          <p:cNvPr id="63497" name="Text Box 9"/>
          <p:cNvSpPr txBox="1">
            <a:spLocks noChangeArrowheads="1"/>
          </p:cNvSpPr>
          <p:nvPr/>
        </p:nvSpPr>
        <p:spPr bwMode="auto">
          <a:xfrm>
            <a:off x="395536" y="4653137"/>
            <a:ext cx="7934325" cy="1134565"/>
          </a:xfrm>
          <a:prstGeom prst="rect">
            <a:avLst/>
          </a:prstGeom>
          <a:noFill/>
          <a:ln w="9525">
            <a:noFill/>
            <a:miter lim="800000"/>
          </a:ln>
        </p:spPr>
        <p:txBody>
          <a:bodyPr lIns="87273" tIns="43636" rIns="87273" bIns="43636">
            <a:spAutoFit/>
          </a:bodyPr>
          <a:lstStyle/>
          <a:p>
            <a:pPr defTabSz="873125" eaLnBrk="1" hangingPunct="1">
              <a:spcBef>
                <a:spcPct val="0"/>
              </a:spcBef>
            </a:pPr>
            <a:r>
              <a:rPr kumimoji="1" lang="zh-CN" altLang="en-US" sz="2400" dirty="0">
                <a:solidFill>
                  <a:srgbClr val="0000FF"/>
                </a:solidFill>
                <a:latin typeface="Times New Roman" panose="02020603050405020304" pitchFamily="18" charset="0"/>
              </a:rPr>
              <a:t>进程控制原语：</a:t>
            </a:r>
            <a:endParaRPr kumimoji="1" lang="zh-CN" altLang="en-US" sz="2400" dirty="0">
              <a:solidFill>
                <a:srgbClr val="0000FF"/>
              </a:solidFill>
              <a:latin typeface="Times New Roman" panose="02020603050405020304" pitchFamily="18" charset="0"/>
            </a:endParaRPr>
          </a:p>
          <a:p>
            <a:pPr defTabSz="873125" eaLnBrk="1" hangingPunct="1">
              <a:spcBef>
                <a:spcPct val="0"/>
              </a:spcBef>
            </a:pPr>
            <a:r>
              <a:rPr kumimoji="1" lang="zh-CN" altLang="en-US" sz="2200" dirty="0"/>
              <a:t>（</a:t>
            </a:r>
            <a:r>
              <a:rPr kumimoji="1" lang="en-US" altLang="zh-CN" sz="2200" dirty="0"/>
              <a:t>1</a:t>
            </a:r>
            <a:r>
              <a:rPr kumimoji="1" lang="zh-CN" altLang="en-US" sz="2200" dirty="0"/>
              <a:t>）创建进程原语    	（</a:t>
            </a:r>
            <a:r>
              <a:rPr kumimoji="1" lang="en-US" altLang="zh-CN" sz="2200" dirty="0"/>
              <a:t>2</a:t>
            </a:r>
            <a:r>
              <a:rPr kumimoji="1" lang="zh-CN" altLang="en-US" sz="2200" dirty="0"/>
              <a:t>）撤销进程原语 </a:t>
            </a:r>
            <a:br>
              <a:rPr kumimoji="1" lang="zh-CN" altLang="en-US" sz="2200" dirty="0"/>
            </a:br>
            <a:r>
              <a:rPr kumimoji="1" lang="zh-CN" altLang="en-US" sz="2200" dirty="0" smtClean="0"/>
              <a:t>（</a:t>
            </a:r>
            <a:r>
              <a:rPr kumimoji="1" lang="en-US" altLang="zh-CN" sz="2200" dirty="0" smtClean="0"/>
              <a:t>3</a:t>
            </a:r>
            <a:r>
              <a:rPr kumimoji="1" lang="zh-CN" altLang="en-US" sz="2200" dirty="0" smtClean="0"/>
              <a:t>）</a:t>
            </a:r>
            <a:r>
              <a:rPr kumimoji="1" lang="zh-CN" altLang="en-US" sz="2200" dirty="0"/>
              <a:t>阻塞进程原语	</a:t>
            </a:r>
            <a:r>
              <a:rPr kumimoji="1" lang="zh-CN" altLang="en-US" sz="2200" dirty="0" smtClean="0"/>
              <a:t>           （</a:t>
            </a:r>
            <a:r>
              <a:rPr kumimoji="1" lang="en-US" altLang="zh-CN" sz="2200" smtClean="0"/>
              <a:t>4</a:t>
            </a:r>
            <a:r>
              <a:rPr kumimoji="1" lang="zh-CN" altLang="en-US" sz="2200" smtClean="0"/>
              <a:t>）</a:t>
            </a:r>
            <a:r>
              <a:rPr kumimoji="1" lang="zh-CN" altLang="en-US" sz="2200" dirty="0"/>
              <a:t>唤醒进程原语</a:t>
            </a:r>
            <a:endParaRPr kumimoji="1" lang="zh-CN" altLang="en-US" sz="2200" dirty="0"/>
          </a:p>
        </p:txBody>
      </p:sp>
      <p:sp>
        <p:nvSpPr>
          <p:cNvPr id="5" name="TextBox 4"/>
          <p:cNvSpPr txBox="1"/>
          <p:nvPr/>
        </p:nvSpPr>
        <p:spPr>
          <a:xfrm>
            <a:off x="1187624" y="764704"/>
            <a:ext cx="4104456" cy="1791260"/>
          </a:xfrm>
          <a:prstGeom prst="rect">
            <a:avLst/>
          </a:prstGeom>
          <a:noFill/>
        </p:spPr>
        <p:txBody>
          <a:bodyPr wrap="square" rtlCol="0">
            <a:spAutoFit/>
          </a:bodyPr>
          <a:lstStyle/>
          <a:p>
            <a:pPr>
              <a:buFont typeface="Wingdings" panose="05000000000000000000" pitchFamily="2" charset="2"/>
              <a:buChar char="l"/>
            </a:pPr>
            <a:r>
              <a:rPr lang="en-US" altLang="zh-CN" sz="2400" dirty="0" smtClean="0"/>
              <a:t> </a:t>
            </a:r>
            <a:r>
              <a:rPr lang="zh-CN" altLang="en-US" sz="2400" dirty="0" smtClean="0"/>
              <a:t>进程创建</a:t>
            </a:r>
            <a:endParaRPr lang="en-US" altLang="zh-CN" sz="2400" dirty="0" smtClean="0"/>
          </a:p>
          <a:p>
            <a:pPr>
              <a:buFont typeface="Wingdings" panose="05000000000000000000" pitchFamily="2" charset="2"/>
              <a:buChar char="l"/>
            </a:pPr>
            <a:r>
              <a:rPr lang="zh-CN" altLang="en-US" sz="2400" dirty="0" smtClean="0"/>
              <a:t>进程撤销</a:t>
            </a:r>
            <a:endParaRPr lang="en-US" altLang="zh-CN" sz="2400" dirty="0" smtClean="0"/>
          </a:p>
          <a:p>
            <a:pPr>
              <a:buFont typeface="Wingdings" panose="05000000000000000000" pitchFamily="2" charset="2"/>
              <a:buChar char="l"/>
            </a:pPr>
            <a:r>
              <a:rPr lang="zh-CN" altLang="en-US" sz="2400" dirty="0" smtClean="0"/>
              <a:t>进程阻塞与唤醒</a:t>
            </a:r>
            <a:endParaRPr lang="en-US" altLang="zh-CN" sz="2400" dirty="0" smtClean="0"/>
          </a:p>
          <a:p>
            <a:pPr>
              <a:buFont typeface="Wingdings" panose="05000000000000000000" pitchFamily="2" charset="2"/>
              <a:buChar char="l"/>
            </a:pPr>
            <a:r>
              <a:rPr lang="en-US" altLang="zh-CN" sz="2400" dirty="0" smtClean="0"/>
              <a:t>Linux</a:t>
            </a:r>
            <a:r>
              <a:rPr lang="zh-CN" altLang="en-US" sz="2400" dirty="0" smtClean="0"/>
              <a:t>进程管理</a:t>
            </a:r>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500" fill="hold"/>
                                        <p:tgtEl>
                                          <p:spTgt spid="29698"/>
                                        </p:tgtEl>
                                        <p:attrNameLst>
                                          <p:attrName>ppt_x</p:attrName>
                                        </p:attrNameLst>
                                      </p:cBhvr>
                                      <p:tavLst>
                                        <p:tav tm="0">
                                          <p:val>
                                            <p:strVal val="#ppt_x-.2"/>
                                          </p:val>
                                        </p:tav>
                                        <p:tav tm="100000">
                                          <p:val>
                                            <p:strVal val="#ppt_x"/>
                                          </p:val>
                                        </p:tav>
                                      </p:tavLst>
                                    </p:anim>
                                    <p:anim calcmode="lin" valueType="num">
                                      <p:cBhvr>
                                        <p:cTn id="8" dur="500" fill="hold"/>
                                        <p:tgtEl>
                                          <p:spTgt spid="29698"/>
                                        </p:tgtEl>
                                        <p:attrNameLst>
                                          <p:attrName>ppt_y</p:attrName>
                                        </p:attrNameLst>
                                      </p:cBhvr>
                                      <p:tavLst>
                                        <p:tav tm="0">
                                          <p:val>
                                            <p:strVal val="#ppt_y"/>
                                          </p:val>
                                        </p:tav>
                                        <p:tav tm="100000">
                                          <p:val>
                                            <p:strVal val="#ppt_y"/>
                                          </p:val>
                                        </p:tav>
                                      </p:tavLst>
                                    </p:anim>
                                    <p:animEffect transition="in" filter="wipe(right)" prLst="gradientSize: 0.1">
                                      <p:cBhvr>
                                        <p:cTn id="9" dur="500"/>
                                        <p:tgtEl>
                                          <p:spTgt spid="29698"/>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63493"/>
                                        </p:tgtEl>
                                        <p:attrNameLst>
                                          <p:attrName>style.visibility</p:attrName>
                                        </p:attrNameLst>
                                      </p:cBhvr>
                                      <p:to>
                                        <p:strVal val="visible"/>
                                      </p:to>
                                    </p:set>
                                    <p:animEffect transition="in" filter="box(in)">
                                      <p:cBhvr>
                                        <p:cTn id="14" dur="500"/>
                                        <p:tgtEl>
                                          <p:spTgt spid="63493"/>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3497"/>
                                        </p:tgtEl>
                                        <p:attrNameLst>
                                          <p:attrName>style.visibility</p:attrName>
                                        </p:attrNameLst>
                                      </p:cBhvr>
                                      <p:to>
                                        <p:strVal val="visible"/>
                                      </p:to>
                                    </p:set>
                                    <p:animEffect transition="in" filter="box(in)">
                                      <p:cBhvr>
                                        <p:cTn id="19" dur="500"/>
                                        <p:tgtEl>
                                          <p:spTgt spid="63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63493" grpId="0"/>
      <p:bldP spid="63497" grpId="0"/>
    </p:bld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468313" y="620713"/>
            <a:ext cx="3599631" cy="523220"/>
          </a:xfrm>
          <a:prstGeom prst="rect">
            <a:avLst/>
          </a:prstGeom>
          <a:noFill/>
          <a:ln w="9525">
            <a:noFill/>
            <a:miter lim="800000"/>
          </a:ln>
        </p:spPr>
        <p:txBody>
          <a:bodyPr wrap="square">
            <a:spAutoFit/>
          </a:bodyPr>
          <a:lstStyle/>
          <a:p>
            <a:pPr eaLnBrk="1" hangingPunct="1">
              <a:spcBef>
                <a:spcPct val="0"/>
              </a:spcBef>
            </a:pPr>
            <a:r>
              <a:rPr kumimoji="1" lang="en-US" altLang="zh-CN" sz="2800" dirty="0" smtClean="0">
                <a:solidFill>
                  <a:srgbClr val="C00000"/>
                </a:solidFill>
              </a:rPr>
              <a:t>3. </a:t>
            </a:r>
            <a:r>
              <a:rPr kumimoji="1" lang="zh-CN" altLang="en-US" sz="2800" dirty="0" smtClean="0">
                <a:solidFill>
                  <a:srgbClr val="C00000"/>
                </a:solidFill>
              </a:rPr>
              <a:t>组合方式</a:t>
            </a:r>
            <a:endParaRPr kumimoji="1" lang="en-US" altLang="zh-CN" sz="2800" dirty="0">
              <a:solidFill>
                <a:srgbClr val="C00000"/>
              </a:solidFill>
            </a:endParaRPr>
          </a:p>
        </p:txBody>
      </p:sp>
      <p:sp>
        <p:nvSpPr>
          <p:cNvPr id="145411" name="Text Box 3"/>
          <p:cNvSpPr txBox="1">
            <a:spLocks noChangeArrowheads="1"/>
          </p:cNvSpPr>
          <p:nvPr/>
        </p:nvSpPr>
        <p:spPr bwMode="auto">
          <a:xfrm>
            <a:off x="827584" y="1269453"/>
            <a:ext cx="6192366" cy="791394"/>
          </a:xfrm>
          <a:prstGeom prst="rect">
            <a:avLst/>
          </a:prstGeom>
          <a:noFill/>
          <a:ln w="9525">
            <a:noFill/>
            <a:miter lim="800000"/>
          </a:ln>
        </p:spPr>
        <p:txBody>
          <a:bodyPr wrap="square" lIns="87273" tIns="43636" rIns="87273" bIns="43636">
            <a:spAutoFit/>
          </a:bodyPr>
          <a:lstStyle/>
          <a:p>
            <a:pPr marL="609600" indent="-609600" algn="just" defTabSz="873125" eaLnBrk="1" hangingPunct="1">
              <a:lnSpc>
                <a:spcPct val="85000"/>
              </a:lnSpc>
              <a:spcBef>
                <a:spcPct val="50000"/>
              </a:spcBef>
            </a:pPr>
            <a:r>
              <a:rPr kumimoji="1" lang="zh-CN" altLang="en-US" sz="2200" dirty="0" smtClean="0">
                <a:solidFill>
                  <a:srgbClr val="017DED"/>
                </a:solidFill>
                <a:latin typeface="Times New Roman" panose="02020603050405020304" pitchFamily="18" charset="0"/>
              </a:rPr>
              <a:t>内核支持内核级线程，线程库支持用户级线程</a:t>
            </a:r>
            <a:endParaRPr kumimoji="1" lang="zh-CN" altLang="en-US" sz="2200" dirty="0">
              <a:solidFill>
                <a:srgbClr val="017DED"/>
              </a:solidFill>
              <a:latin typeface="Times New Roman" panose="02020603050405020304" pitchFamily="18" charset="0"/>
            </a:endParaRPr>
          </a:p>
          <a:p>
            <a:pPr marL="609600" indent="-609600" algn="just" defTabSz="873125" eaLnBrk="1" hangingPunct="1">
              <a:lnSpc>
                <a:spcPct val="85000"/>
              </a:lnSpc>
              <a:spcBef>
                <a:spcPct val="50000"/>
              </a:spcBef>
            </a:pPr>
            <a:r>
              <a:rPr lang="zh-CN" altLang="en-US" dirty="0" smtClean="0"/>
              <a:t>如</a:t>
            </a:r>
            <a:r>
              <a:rPr lang="en-US" altLang="zh-CN" dirty="0" smtClean="0"/>
              <a:t>Solaris</a:t>
            </a:r>
            <a:endParaRPr kumimoji="1" lang="zh-CN" altLang="en-US" dirty="0">
              <a:solidFill>
                <a:srgbClr val="017DED"/>
              </a:solidFill>
            </a:endParaRPr>
          </a:p>
        </p:txBody>
      </p:sp>
      <p:sp>
        <p:nvSpPr>
          <p:cNvPr id="7" name="Rectangle 2"/>
          <p:cNvSpPr>
            <a:spLocks noChangeArrowheads="1"/>
          </p:cNvSpPr>
          <p:nvPr/>
        </p:nvSpPr>
        <p:spPr bwMode="auto">
          <a:xfrm>
            <a:off x="2483770" y="0"/>
            <a:ext cx="5026025" cy="692151"/>
          </a:xfrm>
          <a:prstGeom prst="rect">
            <a:avLst/>
          </a:prstGeom>
          <a:noFill/>
          <a:ln w="9525">
            <a:noFill/>
            <a:miter lim="800000"/>
          </a:ln>
        </p:spPr>
        <p:txBody>
          <a:bodyPr anchor="ctr"/>
          <a:lstStyle/>
          <a:p>
            <a:pPr>
              <a:spcBef>
                <a:spcPct val="0"/>
              </a:spcBef>
            </a:pPr>
            <a:r>
              <a:rPr lang="en-US" altLang="zh-CN" sz="3600" dirty="0" smtClean="0">
                <a:solidFill>
                  <a:srgbClr val="0000FF"/>
                </a:solidFill>
              </a:rPr>
              <a:t>3.8.2 </a:t>
            </a:r>
            <a:r>
              <a:rPr lang="zh-CN" altLang="en-US" sz="3600" dirty="0" smtClean="0">
                <a:solidFill>
                  <a:srgbClr val="0000FF"/>
                </a:solidFill>
              </a:rPr>
              <a:t>线程</a:t>
            </a:r>
            <a:r>
              <a:rPr lang="zh-CN" altLang="en-US" sz="3600" dirty="0">
                <a:solidFill>
                  <a:srgbClr val="0000FF"/>
                </a:solidFill>
              </a:rPr>
              <a:t>实现机制</a:t>
            </a:r>
            <a:endParaRPr lang="zh-CN" altLang="en-US" sz="3600" dirty="0">
              <a:solidFill>
                <a:srgbClr val="0000FF"/>
              </a:solidFill>
            </a:endParaRPr>
          </a:p>
        </p:txBody>
      </p:sp>
      <p:sp>
        <p:nvSpPr>
          <p:cNvPr id="8" name="矩形 7"/>
          <p:cNvSpPr/>
          <p:nvPr/>
        </p:nvSpPr>
        <p:spPr>
          <a:xfrm>
            <a:off x="467544" y="3745833"/>
            <a:ext cx="3744416" cy="763286"/>
          </a:xfrm>
          <a:prstGeom prst="rect">
            <a:avLst/>
          </a:prstGeom>
        </p:spPr>
        <p:txBody>
          <a:bodyPr wrap="square">
            <a:spAutoFit/>
          </a:bodyPr>
          <a:lstStyle/>
          <a:p>
            <a:pPr eaLnBrk="1" hangingPunct="1">
              <a:lnSpc>
                <a:spcPct val="80000"/>
              </a:lnSpc>
              <a:spcBef>
                <a:spcPct val="50000"/>
              </a:spcBef>
              <a:buClr>
                <a:schemeClr val="tx1"/>
              </a:buClr>
            </a:pPr>
            <a:r>
              <a:rPr lang="zh-CN" altLang="en-US" sz="2200" dirty="0" smtClean="0">
                <a:solidFill>
                  <a:srgbClr val="008AF2"/>
                </a:solidFill>
              </a:rPr>
              <a:t>优点：</a:t>
            </a:r>
            <a:endParaRPr lang="en-US" altLang="zh-CN" sz="2200" dirty="0" smtClean="0">
              <a:solidFill>
                <a:srgbClr val="008AF2"/>
              </a:solidFill>
            </a:endParaRPr>
          </a:p>
          <a:p>
            <a:pPr eaLnBrk="1" hangingPunct="1">
              <a:lnSpc>
                <a:spcPct val="80000"/>
              </a:lnSpc>
              <a:spcBef>
                <a:spcPct val="50000"/>
              </a:spcBef>
              <a:buClr>
                <a:schemeClr val="tx1"/>
              </a:buClr>
              <a:buFont typeface="Wingdings" panose="05000000000000000000" pitchFamily="2" charset="2"/>
              <a:buChar char="l"/>
            </a:pPr>
            <a:r>
              <a:rPr kumimoji="1" lang="zh-CN" altLang="en-US" dirty="0" smtClean="0"/>
              <a:t> 线程管理开销小，效率高；</a:t>
            </a:r>
            <a:endParaRPr kumimoji="1" lang="en-US" altLang="zh-CN" dirty="0" smtClean="0"/>
          </a:p>
        </p:txBody>
      </p:sp>
      <p:pic>
        <p:nvPicPr>
          <p:cNvPr id="397314" name="Picture 2"/>
          <p:cNvPicPr>
            <a:picLocks noChangeAspect="1" noChangeArrowheads="1"/>
          </p:cNvPicPr>
          <p:nvPr/>
        </p:nvPicPr>
        <p:blipFill>
          <a:blip r:embed="rId1" cstate="print"/>
          <a:srcRect/>
          <a:stretch>
            <a:fillRect/>
          </a:stretch>
        </p:blipFill>
        <p:spPr bwMode="auto">
          <a:xfrm>
            <a:off x="4462636" y="1781948"/>
            <a:ext cx="4213821" cy="2799181"/>
          </a:xfrm>
          <a:prstGeom prst="rect">
            <a:avLst/>
          </a:prstGeom>
          <a:noFill/>
          <a:ln w="9525">
            <a:noFill/>
            <a:miter lim="800000"/>
            <a:headEnd/>
            <a:tailEnd/>
          </a:ln>
        </p:spPr>
      </p:pic>
      <p:sp>
        <p:nvSpPr>
          <p:cNvPr id="9" name="Text Box 2"/>
          <p:cNvSpPr txBox="1">
            <a:spLocks noChangeArrowheads="1"/>
          </p:cNvSpPr>
          <p:nvPr/>
        </p:nvSpPr>
        <p:spPr bwMode="auto">
          <a:xfrm>
            <a:off x="467545" y="2247257"/>
            <a:ext cx="2448272" cy="461665"/>
          </a:xfrm>
          <a:prstGeom prst="rect">
            <a:avLst/>
          </a:prstGeom>
          <a:noFill/>
          <a:ln w="9525">
            <a:noFill/>
            <a:miter lim="800000"/>
          </a:ln>
          <a:effectLst/>
        </p:spPr>
        <p:txBody>
          <a:bodyPr wrap="square">
            <a:spAutoFit/>
          </a:bodyPr>
          <a:lstStyle/>
          <a:p>
            <a:pPr eaLnBrk="1" hangingPunct="1">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zh-CN" altLang="en-US" sz="2400" dirty="0" smtClean="0">
                <a:solidFill>
                  <a:srgbClr val="7030A0"/>
                </a:solidFill>
                <a:latin typeface="+mn-ea"/>
                <a:ea typeface="+mn-ea"/>
              </a:rPr>
              <a:t>多对一模型</a:t>
            </a:r>
            <a:endParaRPr kumimoji="1" lang="en-US" altLang="zh-CN" sz="2400" b="0" dirty="0">
              <a:solidFill>
                <a:srgbClr val="7030A0"/>
              </a:solidFill>
              <a:latin typeface="Arial" panose="020B0604020202020204" pitchFamily="34" charset="0"/>
            </a:endParaRPr>
          </a:p>
        </p:txBody>
      </p:sp>
      <p:sp>
        <p:nvSpPr>
          <p:cNvPr id="11" name="矩形 10"/>
          <p:cNvSpPr/>
          <p:nvPr/>
        </p:nvSpPr>
        <p:spPr>
          <a:xfrm>
            <a:off x="467544" y="4663590"/>
            <a:ext cx="5400600" cy="824841"/>
          </a:xfrm>
          <a:prstGeom prst="rect">
            <a:avLst/>
          </a:prstGeom>
        </p:spPr>
        <p:txBody>
          <a:bodyPr wrap="square">
            <a:spAutoFit/>
          </a:bodyPr>
          <a:lstStyle/>
          <a:p>
            <a:pPr eaLnBrk="1" hangingPunct="1">
              <a:lnSpc>
                <a:spcPct val="80000"/>
              </a:lnSpc>
              <a:spcBef>
                <a:spcPct val="50000"/>
              </a:spcBef>
              <a:buClr>
                <a:schemeClr val="tx1"/>
              </a:buClr>
            </a:pPr>
            <a:r>
              <a:rPr lang="zh-CN" altLang="en-US" sz="2200" dirty="0" smtClean="0">
                <a:solidFill>
                  <a:srgbClr val="008AF2"/>
                </a:solidFill>
              </a:rPr>
              <a:t>缺点：</a:t>
            </a:r>
            <a:endParaRPr lang="en-US" altLang="zh-CN" sz="2200" dirty="0" smtClean="0">
              <a:solidFill>
                <a:srgbClr val="008AF2"/>
              </a:solidFill>
            </a:endParaRPr>
          </a:p>
          <a:p>
            <a:pPr marL="609600" indent="-609600" defTabSz="873125" eaLnBrk="1" hangingPunct="1">
              <a:spcBef>
                <a:spcPct val="50000"/>
              </a:spcBef>
              <a:buClr>
                <a:schemeClr val="tx1"/>
              </a:buClr>
              <a:buFont typeface="Wingdings" panose="05000000000000000000" pitchFamily="2" charset="2"/>
              <a:buChar char="l"/>
            </a:pPr>
            <a:r>
              <a:rPr kumimoji="1" lang="zh-CN" altLang="en-US" dirty="0" smtClean="0">
                <a:latin typeface="Times New Roman" panose="02020603050405020304" pitchFamily="18" charset="0"/>
              </a:rPr>
              <a:t>线程系统调用时，将导致所属进程阻塞；          </a:t>
            </a:r>
            <a:endParaRPr kumimoji="1" lang="zh-CN" altLang="en-US" dirty="0" smtClean="0">
              <a:latin typeface="Times New Roman" panose="02020603050405020304" pitchFamily="18" charset="0"/>
            </a:endParaRPr>
          </a:p>
        </p:txBody>
      </p:sp>
      <p:sp>
        <p:nvSpPr>
          <p:cNvPr id="12" name="Text Box 6"/>
          <p:cNvSpPr txBox="1">
            <a:spLocks noChangeArrowheads="1"/>
          </p:cNvSpPr>
          <p:nvPr/>
        </p:nvSpPr>
        <p:spPr bwMode="auto">
          <a:xfrm>
            <a:off x="467544" y="5560438"/>
            <a:ext cx="7848600" cy="857566"/>
          </a:xfrm>
          <a:prstGeom prst="rect">
            <a:avLst/>
          </a:prstGeom>
          <a:noFill/>
          <a:ln w="9525">
            <a:noFill/>
            <a:miter lim="800000"/>
          </a:ln>
        </p:spPr>
        <p:txBody>
          <a:bodyPr lIns="87273" tIns="43636" rIns="87273" bIns="43636">
            <a:spAutoFit/>
          </a:bodyPr>
          <a:lstStyle/>
          <a:p>
            <a:pPr marL="609600" indent="-609600" defTabSz="873125" eaLnBrk="1" hangingPunct="1">
              <a:spcBef>
                <a:spcPct val="50000"/>
              </a:spcBef>
              <a:buClr>
                <a:schemeClr val="tx1"/>
              </a:buClr>
              <a:buFont typeface="Wingdings" panose="05000000000000000000" pitchFamily="2" charset="2"/>
              <a:buChar char="l"/>
            </a:pPr>
            <a:r>
              <a:rPr lang="zh-CN" altLang="en-US" dirty="0" smtClean="0"/>
              <a:t>核心只将</a:t>
            </a:r>
            <a:r>
              <a:rPr lang="zh-CN" altLang="en-US" dirty="0"/>
              <a:t>处理器分配给进程，同一进程中的两个线程不能</a:t>
            </a:r>
            <a:r>
              <a:rPr lang="zh-CN" altLang="en-US" dirty="0" smtClean="0"/>
              <a:t>同时</a:t>
            </a:r>
            <a:endParaRPr lang="en-US" altLang="zh-CN" dirty="0" smtClean="0"/>
          </a:p>
          <a:p>
            <a:pPr marL="360045" algn="just" defTabSz="873125" eaLnBrk="1" hangingPunct="1">
              <a:spcBef>
                <a:spcPct val="50000"/>
              </a:spcBef>
            </a:pPr>
            <a:r>
              <a:rPr lang="en-US" altLang="zh-CN" dirty="0" smtClean="0"/>
              <a:t>    </a:t>
            </a:r>
            <a:r>
              <a:rPr lang="zh-CN" altLang="en-US" dirty="0" smtClean="0"/>
              <a:t>运行</a:t>
            </a:r>
            <a:r>
              <a:rPr lang="zh-CN" altLang="en-US" dirty="0"/>
              <a:t>于两个处理器上</a:t>
            </a:r>
            <a:r>
              <a:rPr kumimoji="1" lang="zh-CN" altLang="en-US" dirty="0">
                <a:latin typeface="Times New Roman" panose="02020603050405020304" pitchFamily="18" charset="0"/>
              </a:rPr>
              <a:t>；</a:t>
            </a:r>
            <a:endParaRPr kumimoji="1" lang="en-US" altLang="zh-CN" dirty="0">
              <a:latin typeface="Times New Roman" panose="02020603050405020304" pitchFamily="18" charset="0"/>
            </a:endParaRPr>
          </a:p>
        </p:txBody>
      </p:sp>
      <p:sp>
        <p:nvSpPr>
          <p:cNvPr id="13" name="矩形 12"/>
          <p:cNvSpPr/>
          <p:nvPr/>
        </p:nvSpPr>
        <p:spPr>
          <a:xfrm>
            <a:off x="467544" y="2780928"/>
            <a:ext cx="3744416" cy="892552"/>
          </a:xfrm>
          <a:prstGeom prst="rect">
            <a:avLst/>
          </a:prstGeom>
        </p:spPr>
        <p:txBody>
          <a:bodyPr wrap="square">
            <a:spAutoFit/>
          </a:bodyPr>
          <a:lstStyle/>
          <a:p>
            <a:pPr eaLnBrk="1" hangingPunct="1">
              <a:lnSpc>
                <a:spcPct val="130000"/>
              </a:lnSpc>
              <a:spcBef>
                <a:spcPct val="50000"/>
              </a:spcBef>
              <a:buClr>
                <a:schemeClr val="tx1"/>
              </a:buClr>
            </a:pPr>
            <a:r>
              <a:rPr lang="zh-CN" altLang="zh-CN" dirty="0" smtClean="0"/>
              <a:t>把多个用户级线程映射到一个内核级线程上</a:t>
            </a:r>
            <a:r>
              <a:rPr lang="zh-CN" altLang="en-US" dirty="0" smtClean="0"/>
              <a:t>。</a:t>
            </a:r>
            <a:endParaRPr kumimoji="1" lang="en-US" altLang="zh-CN"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box(in)">
                                      <p:cBhvr>
                                        <p:cTn id="20" dur="500"/>
                                        <p:tgtEl>
                                          <p:spTgt spid="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animEffect transition="in" filter="box(in)">
                                      <p:cBhvr>
                                        <p:cTn id="25" dur="500"/>
                                        <p:tgtEl>
                                          <p:spTgt spid="11">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ox(in)">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468313" y="620713"/>
            <a:ext cx="3599631" cy="523220"/>
          </a:xfrm>
          <a:prstGeom prst="rect">
            <a:avLst/>
          </a:prstGeom>
          <a:noFill/>
          <a:ln w="9525">
            <a:noFill/>
            <a:miter lim="800000"/>
          </a:ln>
        </p:spPr>
        <p:txBody>
          <a:bodyPr wrap="square">
            <a:spAutoFit/>
          </a:bodyPr>
          <a:lstStyle/>
          <a:p>
            <a:pPr eaLnBrk="1" hangingPunct="1">
              <a:spcBef>
                <a:spcPct val="0"/>
              </a:spcBef>
            </a:pPr>
            <a:r>
              <a:rPr kumimoji="1" lang="en-US" altLang="zh-CN" sz="2800" dirty="0" smtClean="0">
                <a:solidFill>
                  <a:srgbClr val="C00000"/>
                </a:solidFill>
              </a:rPr>
              <a:t>3. </a:t>
            </a:r>
            <a:r>
              <a:rPr kumimoji="1" lang="zh-CN" altLang="en-US" sz="2800" dirty="0" smtClean="0">
                <a:solidFill>
                  <a:srgbClr val="C00000"/>
                </a:solidFill>
              </a:rPr>
              <a:t>组合方式</a:t>
            </a:r>
            <a:endParaRPr kumimoji="1" lang="en-US" altLang="zh-CN" sz="2800" dirty="0">
              <a:solidFill>
                <a:srgbClr val="C00000"/>
              </a:solidFill>
            </a:endParaRPr>
          </a:p>
        </p:txBody>
      </p:sp>
      <p:sp>
        <p:nvSpPr>
          <p:cNvPr id="145411" name="Text Box 3"/>
          <p:cNvSpPr txBox="1">
            <a:spLocks noChangeArrowheads="1"/>
          </p:cNvSpPr>
          <p:nvPr/>
        </p:nvSpPr>
        <p:spPr bwMode="auto">
          <a:xfrm>
            <a:off x="827584" y="1269453"/>
            <a:ext cx="6192366" cy="791394"/>
          </a:xfrm>
          <a:prstGeom prst="rect">
            <a:avLst/>
          </a:prstGeom>
          <a:noFill/>
          <a:ln w="9525">
            <a:noFill/>
            <a:miter lim="800000"/>
          </a:ln>
        </p:spPr>
        <p:txBody>
          <a:bodyPr wrap="square" lIns="87273" tIns="43636" rIns="87273" bIns="43636">
            <a:spAutoFit/>
          </a:bodyPr>
          <a:lstStyle/>
          <a:p>
            <a:pPr marL="609600" indent="-609600" algn="just" defTabSz="873125" eaLnBrk="1" hangingPunct="1">
              <a:lnSpc>
                <a:spcPct val="85000"/>
              </a:lnSpc>
              <a:spcBef>
                <a:spcPct val="50000"/>
              </a:spcBef>
            </a:pPr>
            <a:r>
              <a:rPr kumimoji="1" lang="zh-CN" altLang="en-US" sz="2200" dirty="0" smtClean="0">
                <a:solidFill>
                  <a:srgbClr val="017DED"/>
                </a:solidFill>
                <a:latin typeface="Times New Roman" panose="02020603050405020304" pitchFamily="18" charset="0"/>
              </a:rPr>
              <a:t>内核支持内核级线程，线程库支持用户级线程</a:t>
            </a:r>
            <a:endParaRPr kumimoji="1" lang="zh-CN" altLang="en-US" sz="2200" dirty="0">
              <a:solidFill>
                <a:srgbClr val="017DED"/>
              </a:solidFill>
              <a:latin typeface="Times New Roman" panose="02020603050405020304" pitchFamily="18" charset="0"/>
            </a:endParaRPr>
          </a:p>
          <a:p>
            <a:pPr marL="609600" indent="-609600" algn="just" defTabSz="873125" eaLnBrk="1" hangingPunct="1">
              <a:lnSpc>
                <a:spcPct val="85000"/>
              </a:lnSpc>
              <a:spcBef>
                <a:spcPct val="50000"/>
              </a:spcBef>
            </a:pPr>
            <a:r>
              <a:rPr lang="zh-CN" altLang="en-US" dirty="0" smtClean="0"/>
              <a:t>如</a:t>
            </a:r>
            <a:r>
              <a:rPr lang="en-US" altLang="zh-CN" dirty="0" smtClean="0"/>
              <a:t>Solaris</a:t>
            </a:r>
            <a:endParaRPr kumimoji="1" lang="zh-CN" altLang="en-US" dirty="0">
              <a:solidFill>
                <a:srgbClr val="017DED"/>
              </a:solidFill>
            </a:endParaRPr>
          </a:p>
        </p:txBody>
      </p:sp>
      <p:sp>
        <p:nvSpPr>
          <p:cNvPr id="7" name="Rectangle 2"/>
          <p:cNvSpPr>
            <a:spLocks noChangeArrowheads="1"/>
          </p:cNvSpPr>
          <p:nvPr/>
        </p:nvSpPr>
        <p:spPr bwMode="auto">
          <a:xfrm>
            <a:off x="2483770" y="0"/>
            <a:ext cx="5026025" cy="692151"/>
          </a:xfrm>
          <a:prstGeom prst="rect">
            <a:avLst/>
          </a:prstGeom>
          <a:noFill/>
          <a:ln w="9525">
            <a:noFill/>
            <a:miter lim="800000"/>
          </a:ln>
        </p:spPr>
        <p:txBody>
          <a:bodyPr anchor="ctr"/>
          <a:lstStyle/>
          <a:p>
            <a:pPr>
              <a:spcBef>
                <a:spcPct val="0"/>
              </a:spcBef>
            </a:pPr>
            <a:r>
              <a:rPr lang="en-US" altLang="zh-CN" sz="3600" dirty="0" smtClean="0">
                <a:solidFill>
                  <a:srgbClr val="0000FF"/>
                </a:solidFill>
              </a:rPr>
              <a:t>3.8.2 </a:t>
            </a:r>
            <a:r>
              <a:rPr lang="zh-CN" altLang="en-US" sz="3600" dirty="0" smtClean="0">
                <a:solidFill>
                  <a:srgbClr val="0000FF"/>
                </a:solidFill>
              </a:rPr>
              <a:t>线程</a:t>
            </a:r>
            <a:r>
              <a:rPr lang="zh-CN" altLang="en-US" sz="3600" dirty="0">
                <a:solidFill>
                  <a:srgbClr val="0000FF"/>
                </a:solidFill>
              </a:rPr>
              <a:t>实现机制</a:t>
            </a:r>
            <a:endParaRPr lang="zh-CN" altLang="en-US" sz="3600" dirty="0">
              <a:solidFill>
                <a:srgbClr val="0000FF"/>
              </a:solidFill>
            </a:endParaRPr>
          </a:p>
        </p:txBody>
      </p:sp>
      <p:sp>
        <p:nvSpPr>
          <p:cNvPr id="8" name="矩形 7"/>
          <p:cNvSpPr/>
          <p:nvPr/>
        </p:nvSpPr>
        <p:spPr>
          <a:xfrm>
            <a:off x="467544" y="5229200"/>
            <a:ext cx="3744416" cy="763286"/>
          </a:xfrm>
          <a:prstGeom prst="rect">
            <a:avLst/>
          </a:prstGeom>
        </p:spPr>
        <p:txBody>
          <a:bodyPr wrap="square">
            <a:spAutoFit/>
          </a:bodyPr>
          <a:lstStyle/>
          <a:p>
            <a:pPr eaLnBrk="1" hangingPunct="1">
              <a:lnSpc>
                <a:spcPct val="80000"/>
              </a:lnSpc>
              <a:spcBef>
                <a:spcPct val="50000"/>
              </a:spcBef>
              <a:buClr>
                <a:schemeClr val="tx1"/>
              </a:buClr>
            </a:pPr>
            <a:r>
              <a:rPr lang="zh-CN" altLang="en-US" sz="2200" dirty="0" smtClean="0">
                <a:solidFill>
                  <a:srgbClr val="008AF2"/>
                </a:solidFill>
              </a:rPr>
              <a:t>缺点：</a:t>
            </a:r>
            <a:endParaRPr lang="en-US" altLang="zh-CN" sz="2200" dirty="0" smtClean="0">
              <a:solidFill>
                <a:srgbClr val="008AF2"/>
              </a:solidFill>
            </a:endParaRPr>
          </a:p>
          <a:p>
            <a:pPr eaLnBrk="1" hangingPunct="1">
              <a:lnSpc>
                <a:spcPct val="80000"/>
              </a:lnSpc>
              <a:spcBef>
                <a:spcPct val="50000"/>
              </a:spcBef>
              <a:buClr>
                <a:schemeClr val="tx1"/>
              </a:buClr>
              <a:buFont typeface="Wingdings" panose="05000000000000000000" pitchFamily="2" charset="2"/>
              <a:buChar char="l"/>
            </a:pPr>
            <a:r>
              <a:rPr kumimoji="1" lang="zh-CN" altLang="en-US" dirty="0" smtClean="0"/>
              <a:t> 线程管理开销大；</a:t>
            </a:r>
            <a:endParaRPr kumimoji="1" lang="en-US" altLang="zh-CN" dirty="0" smtClean="0"/>
          </a:p>
        </p:txBody>
      </p:sp>
      <p:sp>
        <p:nvSpPr>
          <p:cNvPr id="9" name="Text Box 2"/>
          <p:cNvSpPr txBox="1">
            <a:spLocks noChangeArrowheads="1"/>
          </p:cNvSpPr>
          <p:nvPr/>
        </p:nvSpPr>
        <p:spPr bwMode="auto">
          <a:xfrm>
            <a:off x="467545" y="2247257"/>
            <a:ext cx="2448272" cy="461665"/>
          </a:xfrm>
          <a:prstGeom prst="rect">
            <a:avLst/>
          </a:prstGeom>
          <a:noFill/>
          <a:ln w="9525">
            <a:noFill/>
            <a:miter lim="800000"/>
          </a:ln>
          <a:effectLst/>
        </p:spPr>
        <p:txBody>
          <a:bodyPr wrap="square">
            <a:spAutoFit/>
          </a:bodyPr>
          <a:lstStyle/>
          <a:p>
            <a:pPr eaLnBrk="1" hangingPunct="1">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zh-CN" altLang="en-US" sz="2400" dirty="0" smtClean="0">
                <a:solidFill>
                  <a:srgbClr val="7030A0"/>
                </a:solidFill>
                <a:latin typeface="+mn-ea"/>
                <a:ea typeface="+mn-ea"/>
              </a:rPr>
              <a:t>一对一模型</a:t>
            </a:r>
            <a:endParaRPr kumimoji="1" lang="en-US" altLang="zh-CN" sz="2400" b="0" dirty="0">
              <a:solidFill>
                <a:srgbClr val="7030A0"/>
              </a:solidFill>
              <a:latin typeface="Arial" panose="020B0604020202020204" pitchFamily="34" charset="0"/>
            </a:endParaRPr>
          </a:p>
        </p:txBody>
      </p:sp>
      <p:sp>
        <p:nvSpPr>
          <p:cNvPr id="11" name="矩形 10"/>
          <p:cNvSpPr/>
          <p:nvPr/>
        </p:nvSpPr>
        <p:spPr>
          <a:xfrm>
            <a:off x="395536" y="3756287"/>
            <a:ext cx="4248472" cy="1286506"/>
          </a:xfrm>
          <a:prstGeom prst="rect">
            <a:avLst/>
          </a:prstGeom>
        </p:spPr>
        <p:txBody>
          <a:bodyPr wrap="square">
            <a:spAutoFit/>
          </a:bodyPr>
          <a:lstStyle/>
          <a:p>
            <a:pPr eaLnBrk="1" hangingPunct="1">
              <a:lnSpc>
                <a:spcPct val="80000"/>
              </a:lnSpc>
              <a:spcBef>
                <a:spcPct val="50000"/>
              </a:spcBef>
              <a:buClr>
                <a:schemeClr val="tx1"/>
              </a:buClr>
            </a:pPr>
            <a:r>
              <a:rPr lang="zh-CN" altLang="en-US" sz="2200" dirty="0" smtClean="0">
                <a:solidFill>
                  <a:srgbClr val="008AF2"/>
                </a:solidFill>
              </a:rPr>
              <a:t>优点：</a:t>
            </a:r>
            <a:endParaRPr lang="en-US" altLang="zh-CN" sz="2200" dirty="0" smtClean="0">
              <a:solidFill>
                <a:srgbClr val="008AF2"/>
              </a:solidFill>
            </a:endParaRPr>
          </a:p>
          <a:p>
            <a:pPr marL="179705" defTabSz="873125" eaLnBrk="1" hangingPunct="1">
              <a:spcBef>
                <a:spcPct val="50000"/>
              </a:spcBef>
              <a:buClr>
                <a:schemeClr val="tx1"/>
              </a:buClr>
              <a:buFont typeface="Wingdings" panose="05000000000000000000" pitchFamily="2" charset="2"/>
              <a:buChar char="l"/>
            </a:pPr>
            <a:r>
              <a:rPr kumimoji="1" lang="zh-CN" altLang="en-US" dirty="0" smtClean="0">
                <a:latin typeface="Times New Roman" panose="02020603050405020304" pitchFamily="18" charset="0"/>
              </a:rPr>
              <a:t>  线程系统调用时，仅阻塞线程</a:t>
            </a:r>
            <a:endParaRPr kumimoji="1" lang="en-US" altLang="zh-CN" dirty="0" smtClean="0">
              <a:latin typeface="Times New Roman" panose="02020603050405020304" pitchFamily="18" charset="0"/>
            </a:endParaRPr>
          </a:p>
          <a:p>
            <a:pPr marL="179705" defTabSz="873125" eaLnBrk="1" hangingPunct="1">
              <a:spcBef>
                <a:spcPct val="50000"/>
              </a:spcBef>
              <a:buClr>
                <a:schemeClr val="tx1"/>
              </a:buClr>
              <a:buFont typeface="Wingdings" panose="05000000000000000000" pitchFamily="2" charset="2"/>
              <a:buChar char="l"/>
            </a:pPr>
            <a:r>
              <a:rPr kumimoji="1" lang="zh-CN" altLang="en-US" dirty="0" smtClean="0">
                <a:latin typeface="Times New Roman" panose="02020603050405020304" pitchFamily="18" charset="0"/>
              </a:rPr>
              <a:t>  能获得多处理器的好处          </a:t>
            </a:r>
            <a:endParaRPr kumimoji="1" lang="zh-CN" altLang="en-US" dirty="0" smtClean="0">
              <a:latin typeface="Times New Roman" panose="02020603050405020304" pitchFamily="18" charset="0"/>
            </a:endParaRPr>
          </a:p>
        </p:txBody>
      </p:sp>
      <p:sp>
        <p:nvSpPr>
          <p:cNvPr id="13" name="矩形 12"/>
          <p:cNvSpPr/>
          <p:nvPr/>
        </p:nvSpPr>
        <p:spPr>
          <a:xfrm>
            <a:off x="467544" y="2780928"/>
            <a:ext cx="3744416" cy="892552"/>
          </a:xfrm>
          <a:prstGeom prst="rect">
            <a:avLst/>
          </a:prstGeom>
        </p:spPr>
        <p:txBody>
          <a:bodyPr wrap="square">
            <a:spAutoFit/>
          </a:bodyPr>
          <a:lstStyle/>
          <a:p>
            <a:pPr eaLnBrk="1" hangingPunct="1">
              <a:lnSpc>
                <a:spcPct val="130000"/>
              </a:lnSpc>
              <a:spcBef>
                <a:spcPct val="50000"/>
              </a:spcBef>
              <a:buClr>
                <a:schemeClr val="tx1"/>
              </a:buClr>
            </a:pPr>
            <a:r>
              <a:rPr lang="zh-CN" altLang="zh-CN" dirty="0" smtClean="0"/>
              <a:t>把</a:t>
            </a:r>
            <a:r>
              <a:rPr lang="zh-CN" altLang="en-US" dirty="0" smtClean="0"/>
              <a:t>一</a:t>
            </a:r>
            <a:r>
              <a:rPr lang="zh-CN" altLang="zh-CN" dirty="0" smtClean="0"/>
              <a:t>个用户级线程映射到一个内核级线程上</a:t>
            </a:r>
            <a:r>
              <a:rPr lang="zh-CN" altLang="en-US" dirty="0" smtClean="0"/>
              <a:t>。</a:t>
            </a:r>
            <a:endParaRPr kumimoji="1" lang="en-US" altLang="zh-CN" dirty="0" smtClean="0"/>
          </a:p>
        </p:txBody>
      </p:sp>
      <p:pic>
        <p:nvPicPr>
          <p:cNvPr id="398338" name="Picture 2"/>
          <p:cNvPicPr>
            <a:picLocks noChangeAspect="1" noChangeArrowheads="1"/>
          </p:cNvPicPr>
          <p:nvPr/>
        </p:nvPicPr>
        <p:blipFill>
          <a:blip r:embed="rId1" cstate="print"/>
          <a:srcRect/>
          <a:stretch>
            <a:fillRect/>
          </a:stretch>
        </p:blipFill>
        <p:spPr bwMode="auto">
          <a:xfrm>
            <a:off x="4572000" y="1854105"/>
            <a:ext cx="4431416" cy="2727025"/>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98338"/>
                                        </p:tgtEl>
                                        <p:attrNameLst>
                                          <p:attrName>style.visibility</p:attrName>
                                        </p:attrNameLst>
                                      </p:cBhvr>
                                      <p:to>
                                        <p:strVal val="visible"/>
                                      </p:to>
                                    </p:set>
                                    <p:animEffect transition="in" filter="box(in)">
                                      <p:cBhvr>
                                        <p:cTn id="15" dur="500"/>
                                        <p:tgtEl>
                                          <p:spTgt spid="39833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ox(i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ox(in)">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468313" y="620713"/>
            <a:ext cx="3599631" cy="523220"/>
          </a:xfrm>
          <a:prstGeom prst="rect">
            <a:avLst/>
          </a:prstGeom>
          <a:noFill/>
          <a:ln w="9525">
            <a:noFill/>
            <a:miter lim="800000"/>
          </a:ln>
        </p:spPr>
        <p:txBody>
          <a:bodyPr wrap="square">
            <a:spAutoFit/>
          </a:bodyPr>
          <a:lstStyle/>
          <a:p>
            <a:pPr eaLnBrk="1" hangingPunct="1">
              <a:spcBef>
                <a:spcPct val="0"/>
              </a:spcBef>
            </a:pPr>
            <a:r>
              <a:rPr kumimoji="1" lang="en-US" altLang="zh-CN" sz="2800" dirty="0" smtClean="0">
                <a:solidFill>
                  <a:srgbClr val="C00000"/>
                </a:solidFill>
              </a:rPr>
              <a:t>3. </a:t>
            </a:r>
            <a:r>
              <a:rPr kumimoji="1" lang="zh-CN" altLang="en-US" sz="2800" dirty="0" smtClean="0">
                <a:solidFill>
                  <a:srgbClr val="C00000"/>
                </a:solidFill>
              </a:rPr>
              <a:t>组合方式</a:t>
            </a:r>
            <a:endParaRPr kumimoji="1" lang="en-US" altLang="zh-CN" sz="2800" dirty="0">
              <a:solidFill>
                <a:srgbClr val="C00000"/>
              </a:solidFill>
            </a:endParaRPr>
          </a:p>
        </p:txBody>
      </p:sp>
      <p:sp>
        <p:nvSpPr>
          <p:cNvPr id="145411" name="Text Box 3"/>
          <p:cNvSpPr txBox="1">
            <a:spLocks noChangeArrowheads="1"/>
          </p:cNvSpPr>
          <p:nvPr/>
        </p:nvSpPr>
        <p:spPr bwMode="auto">
          <a:xfrm>
            <a:off x="827584" y="1269453"/>
            <a:ext cx="6192366" cy="791394"/>
          </a:xfrm>
          <a:prstGeom prst="rect">
            <a:avLst/>
          </a:prstGeom>
          <a:noFill/>
          <a:ln w="9525">
            <a:noFill/>
            <a:miter lim="800000"/>
          </a:ln>
        </p:spPr>
        <p:txBody>
          <a:bodyPr wrap="square" lIns="87273" tIns="43636" rIns="87273" bIns="43636">
            <a:spAutoFit/>
          </a:bodyPr>
          <a:lstStyle/>
          <a:p>
            <a:pPr marL="609600" indent="-609600" algn="just" defTabSz="873125" eaLnBrk="1" hangingPunct="1">
              <a:lnSpc>
                <a:spcPct val="85000"/>
              </a:lnSpc>
              <a:spcBef>
                <a:spcPct val="50000"/>
              </a:spcBef>
            </a:pPr>
            <a:r>
              <a:rPr kumimoji="1" lang="zh-CN" altLang="en-US" sz="2200" dirty="0" smtClean="0">
                <a:solidFill>
                  <a:srgbClr val="017DED"/>
                </a:solidFill>
                <a:latin typeface="Times New Roman" panose="02020603050405020304" pitchFamily="18" charset="0"/>
              </a:rPr>
              <a:t>内核支持内核级线程，线程库支持用户级线程</a:t>
            </a:r>
            <a:endParaRPr kumimoji="1" lang="zh-CN" altLang="en-US" sz="2200" dirty="0">
              <a:solidFill>
                <a:srgbClr val="017DED"/>
              </a:solidFill>
              <a:latin typeface="Times New Roman" panose="02020603050405020304" pitchFamily="18" charset="0"/>
            </a:endParaRPr>
          </a:p>
          <a:p>
            <a:pPr marL="609600" indent="-609600" algn="just" defTabSz="873125" eaLnBrk="1" hangingPunct="1">
              <a:lnSpc>
                <a:spcPct val="85000"/>
              </a:lnSpc>
              <a:spcBef>
                <a:spcPct val="50000"/>
              </a:spcBef>
            </a:pPr>
            <a:r>
              <a:rPr lang="zh-CN" altLang="en-US" dirty="0" smtClean="0"/>
              <a:t>如</a:t>
            </a:r>
            <a:r>
              <a:rPr lang="en-US" altLang="zh-CN" dirty="0" smtClean="0"/>
              <a:t>Solaris</a:t>
            </a:r>
            <a:endParaRPr kumimoji="1" lang="zh-CN" altLang="en-US" dirty="0">
              <a:solidFill>
                <a:srgbClr val="017DED"/>
              </a:solidFill>
            </a:endParaRPr>
          </a:p>
        </p:txBody>
      </p:sp>
      <p:sp>
        <p:nvSpPr>
          <p:cNvPr id="7" name="Rectangle 2"/>
          <p:cNvSpPr>
            <a:spLocks noChangeArrowheads="1"/>
          </p:cNvSpPr>
          <p:nvPr/>
        </p:nvSpPr>
        <p:spPr bwMode="auto">
          <a:xfrm>
            <a:off x="2483770" y="0"/>
            <a:ext cx="5026025" cy="692151"/>
          </a:xfrm>
          <a:prstGeom prst="rect">
            <a:avLst/>
          </a:prstGeom>
          <a:noFill/>
          <a:ln w="9525">
            <a:noFill/>
            <a:miter lim="800000"/>
          </a:ln>
        </p:spPr>
        <p:txBody>
          <a:bodyPr anchor="ctr"/>
          <a:lstStyle/>
          <a:p>
            <a:pPr>
              <a:spcBef>
                <a:spcPct val="0"/>
              </a:spcBef>
            </a:pPr>
            <a:r>
              <a:rPr lang="en-US" altLang="zh-CN" sz="3600" dirty="0" smtClean="0">
                <a:solidFill>
                  <a:srgbClr val="0000FF"/>
                </a:solidFill>
              </a:rPr>
              <a:t>3.8.2 </a:t>
            </a:r>
            <a:r>
              <a:rPr lang="zh-CN" altLang="en-US" sz="3600" dirty="0" smtClean="0">
                <a:solidFill>
                  <a:srgbClr val="0000FF"/>
                </a:solidFill>
              </a:rPr>
              <a:t>线程</a:t>
            </a:r>
            <a:r>
              <a:rPr lang="zh-CN" altLang="en-US" sz="3600" dirty="0">
                <a:solidFill>
                  <a:srgbClr val="0000FF"/>
                </a:solidFill>
              </a:rPr>
              <a:t>实现机制</a:t>
            </a:r>
            <a:endParaRPr lang="zh-CN" altLang="en-US" sz="3600" dirty="0">
              <a:solidFill>
                <a:srgbClr val="0000FF"/>
              </a:solidFill>
            </a:endParaRPr>
          </a:p>
        </p:txBody>
      </p:sp>
      <p:sp>
        <p:nvSpPr>
          <p:cNvPr id="9" name="Text Box 2"/>
          <p:cNvSpPr txBox="1">
            <a:spLocks noChangeArrowheads="1"/>
          </p:cNvSpPr>
          <p:nvPr/>
        </p:nvSpPr>
        <p:spPr bwMode="auto">
          <a:xfrm>
            <a:off x="467545" y="2247257"/>
            <a:ext cx="2448272" cy="461665"/>
          </a:xfrm>
          <a:prstGeom prst="rect">
            <a:avLst/>
          </a:prstGeom>
          <a:noFill/>
          <a:ln w="9525">
            <a:noFill/>
            <a:miter lim="800000"/>
          </a:ln>
          <a:effectLst/>
        </p:spPr>
        <p:txBody>
          <a:bodyPr wrap="square">
            <a:spAutoFit/>
          </a:bodyPr>
          <a:lstStyle/>
          <a:p>
            <a:pPr eaLnBrk="1" hangingPunct="1">
              <a:spcBef>
                <a:spcPct val="0"/>
              </a:spcBef>
              <a:buFont typeface="Wingdings" panose="05000000000000000000" pitchFamily="2" charset="2"/>
              <a:buChar char="n"/>
              <a:defRPr/>
            </a:pPr>
            <a:r>
              <a:rPr kumimoji="1" lang="en-US" altLang="zh-CN" sz="2400" dirty="0" smtClean="0">
                <a:solidFill>
                  <a:srgbClr val="7030A0"/>
                </a:solidFill>
                <a:latin typeface="+mn-ea"/>
                <a:ea typeface="+mn-ea"/>
              </a:rPr>
              <a:t> </a:t>
            </a:r>
            <a:r>
              <a:rPr kumimoji="1" lang="zh-CN" altLang="en-US" sz="2400" dirty="0" smtClean="0">
                <a:solidFill>
                  <a:srgbClr val="7030A0"/>
                </a:solidFill>
                <a:latin typeface="+mn-ea"/>
                <a:ea typeface="+mn-ea"/>
              </a:rPr>
              <a:t>多对多模型</a:t>
            </a:r>
            <a:endParaRPr kumimoji="1" lang="en-US" altLang="zh-CN" sz="2400" b="0" dirty="0">
              <a:solidFill>
                <a:srgbClr val="7030A0"/>
              </a:solidFill>
              <a:latin typeface="Arial" panose="020B0604020202020204" pitchFamily="34" charset="0"/>
            </a:endParaRPr>
          </a:p>
        </p:txBody>
      </p:sp>
      <p:sp>
        <p:nvSpPr>
          <p:cNvPr id="11" name="矩形 10"/>
          <p:cNvSpPr/>
          <p:nvPr/>
        </p:nvSpPr>
        <p:spPr>
          <a:xfrm>
            <a:off x="395536" y="3913078"/>
            <a:ext cx="4248472" cy="1748171"/>
          </a:xfrm>
          <a:prstGeom prst="rect">
            <a:avLst/>
          </a:prstGeom>
        </p:spPr>
        <p:txBody>
          <a:bodyPr wrap="square">
            <a:spAutoFit/>
          </a:bodyPr>
          <a:lstStyle/>
          <a:p>
            <a:pPr eaLnBrk="1" hangingPunct="1">
              <a:lnSpc>
                <a:spcPct val="80000"/>
              </a:lnSpc>
              <a:spcBef>
                <a:spcPct val="50000"/>
              </a:spcBef>
              <a:buClr>
                <a:schemeClr val="tx1"/>
              </a:buClr>
            </a:pPr>
            <a:r>
              <a:rPr lang="zh-CN" altLang="en-US" sz="2200" dirty="0" smtClean="0">
                <a:solidFill>
                  <a:srgbClr val="008AF2"/>
                </a:solidFill>
              </a:rPr>
              <a:t>优点：</a:t>
            </a:r>
            <a:endParaRPr lang="en-US" altLang="zh-CN" sz="2200" dirty="0" smtClean="0">
              <a:solidFill>
                <a:srgbClr val="008AF2"/>
              </a:solidFill>
            </a:endParaRPr>
          </a:p>
          <a:p>
            <a:pPr marL="179705" defTabSz="873125" eaLnBrk="1" hangingPunct="1">
              <a:spcBef>
                <a:spcPct val="50000"/>
              </a:spcBef>
              <a:buClr>
                <a:schemeClr val="tx1"/>
              </a:buClr>
              <a:buFont typeface="Wingdings" panose="05000000000000000000" pitchFamily="2" charset="2"/>
              <a:buChar char="l"/>
            </a:pPr>
            <a:r>
              <a:rPr kumimoji="1" lang="zh-CN" altLang="en-US" dirty="0" smtClean="0">
                <a:latin typeface="Times New Roman" panose="02020603050405020304" pitchFamily="18" charset="0"/>
              </a:rPr>
              <a:t>  线程系统调用时，仅阻塞线程</a:t>
            </a:r>
            <a:endParaRPr kumimoji="1" lang="en-US" altLang="zh-CN" dirty="0" smtClean="0">
              <a:latin typeface="Times New Roman" panose="02020603050405020304" pitchFamily="18" charset="0"/>
            </a:endParaRPr>
          </a:p>
          <a:p>
            <a:pPr marL="179705" defTabSz="873125" eaLnBrk="1" hangingPunct="1">
              <a:spcBef>
                <a:spcPct val="50000"/>
              </a:spcBef>
              <a:buClr>
                <a:schemeClr val="tx1"/>
              </a:buClr>
              <a:buFont typeface="Wingdings" panose="05000000000000000000" pitchFamily="2" charset="2"/>
              <a:buChar char="l"/>
            </a:pPr>
            <a:r>
              <a:rPr kumimoji="1" lang="zh-CN" altLang="en-US" dirty="0" smtClean="0">
                <a:latin typeface="Times New Roman" panose="02020603050405020304" pitchFamily="18" charset="0"/>
              </a:rPr>
              <a:t>  能获得多处理器的好处  </a:t>
            </a:r>
            <a:endParaRPr kumimoji="1" lang="en-US" altLang="zh-CN" dirty="0" smtClean="0">
              <a:latin typeface="Times New Roman" panose="02020603050405020304" pitchFamily="18" charset="0"/>
            </a:endParaRPr>
          </a:p>
          <a:p>
            <a:pPr marL="179705" defTabSz="873125" eaLnBrk="1" hangingPunct="1">
              <a:spcBef>
                <a:spcPct val="50000"/>
              </a:spcBef>
              <a:buClr>
                <a:schemeClr val="tx1"/>
              </a:buClr>
              <a:buFont typeface="Wingdings" panose="05000000000000000000" pitchFamily="2" charset="2"/>
              <a:buChar char="l"/>
            </a:pPr>
            <a:r>
              <a:rPr kumimoji="1" lang="zh-CN" altLang="en-US" dirty="0" smtClean="0">
                <a:latin typeface="Times New Roman" panose="02020603050405020304" pitchFamily="18" charset="0"/>
              </a:rPr>
              <a:t>  线程管理开销 不至于增加太大       </a:t>
            </a:r>
            <a:endParaRPr kumimoji="1" lang="zh-CN" altLang="en-US" dirty="0" smtClean="0">
              <a:latin typeface="Times New Roman" panose="02020603050405020304" pitchFamily="18" charset="0"/>
            </a:endParaRPr>
          </a:p>
        </p:txBody>
      </p:sp>
      <p:sp>
        <p:nvSpPr>
          <p:cNvPr id="13" name="矩形 12"/>
          <p:cNvSpPr/>
          <p:nvPr/>
        </p:nvSpPr>
        <p:spPr>
          <a:xfrm>
            <a:off x="467544" y="2780928"/>
            <a:ext cx="3744416" cy="892552"/>
          </a:xfrm>
          <a:prstGeom prst="rect">
            <a:avLst/>
          </a:prstGeom>
        </p:spPr>
        <p:txBody>
          <a:bodyPr wrap="square">
            <a:spAutoFit/>
          </a:bodyPr>
          <a:lstStyle/>
          <a:p>
            <a:pPr eaLnBrk="1" hangingPunct="1">
              <a:lnSpc>
                <a:spcPct val="130000"/>
              </a:lnSpc>
              <a:spcBef>
                <a:spcPct val="50000"/>
              </a:spcBef>
              <a:buClr>
                <a:schemeClr val="tx1"/>
              </a:buClr>
            </a:pPr>
            <a:r>
              <a:rPr lang="zh-CN" altLang="zh-CN" dirty="0" smtClean="0"/>
              <a:t>把多个用户级线程映射到较少或同样数量的内核级线程上</a:t>
            </a:r>
            <a:r>
              <a:rPr lang="zh-CN" altLang="en-US" dirty="0" smtClean="0"/>
              <a:t>。</a:t>
            </a:r>
            <a:endParaRPr kumimoji="1" lang="en-US" altLang="zh-CN" dirty="0" smtClean="0"/>
          </a:p>
        </p:txBody>
      </p:sp>
      <p:pic>
        <p:nvPicPr>
          <p:cNvPr id="399362" name="Picture 2"/>
          <p:cNvPicPr>
            <a:picLocks noChangeAspect="1" noChangeArrowheads="1"/>
          </p:cNvPicPr>
          <p:nvPr/>
        </p:nvPicPr>
        <p:blipFill>
          <a:blip r:embed="rId1" cstate="print"/>
          <a:srcRect/>
          <a:stretch>
            <a:fillRect/>
          </a:stretch>
        </p:blipFill>
        <p:spPr bwMode="auto">
          <a:xfrm>
            <a:off x="4716016" y="1844824"/>
            <a:ext cx="4321324" cy="2870595"/>
          </a:xfrm>
          <a:prstGeom prst="rect">
            <a:avLst/>
          </a:prstGeom>
          <a:noFill/>
          <a:ln w="9525">
            <a:noFill/>
            <a:miter lim="800000"/>
            <a:headEnd/>
            <a:tailEnd/>
          </a:ln>
        </p:spPr>
      </p:pic>
      <p:cxnSp>
        <p:nvCxnSpPr>
          <p:cNvPr id="12" name="直接连接符 11"/>
          <p:cNvCxnSpPr/>
          <p:nvPr/>
        </p:nvCxnSpPr>
        <p:spPr bwMode="auto">
          <a:xfrm>
            <a:off x="7164288" y="3284984"/>
            <a:ext cx="144016" cy="432048"/>
          </a:xfrm>
          <a:prstGeom prst="line">
            <a:avLst/>
          </a:prstGeom>
          <a:noFill/>
          <a:ln>
            <a:solidFill>
              <a:schemeClr val="tx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99362"/>
                                        </p:tgtEl>
                                        <p:attrNameLst>
                                          <p:attrName>style.visibility</p:attrName>
                                        </p:attrNameLst>
                                      </p:cBhvr>
                                      <p:to>
                                        <p:strVal val="visible"/>
                                      </p:to>
                                    </p:set>
                                    <p:animEffect transition="in" filter="box(in)">
                                      <p:cBhvr>
                                        <p:cTn id="15" dur="500"/>
                                        <p:tgtEl>
                                          <p:spTgt spid="399362"/>
                                        </p:tgtEl>
                                      </p:cBhvr>
                                    </p:animEffect>
                                  </p:childTnLst>
                                </p:cTn>
                              </p:par>
                              <p:par>
                                <p:cTn id="16" presetID="4" presetClass="entr" presetSubtype="16"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ox(in)">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56001" y="0"/>
            <a:ext cx="3600177" cy="707886"/>
          </a:xfrm>
          <a:prstGeom prst="rect">
            <a:avLst/>
          </a:prstGeom>
          <a:noFill/>
          <a:ln w="9525">
            <a:noFill/>
            <a:miter lim="800000"/>
          </a:ln>
          <a:effectLst/>
        </p:spPr>
        <p:txBody>
          <a:bodyPr wrap="square">
            <a:spAutoFit/>
          </a:bodyPr>
          <a:lstStyle/>
          <a:p>
            <a:pPr eaLnBrk="1" hangingPunct="1">
              <a:spcBef>
                <a:spcPct val="0"/>
              </a:spcBef>
              <a:defRPr/>
            </a:pPr>
            <a:r>
              <a:rPr kumimoji="1" lang="en-US" altLang="zh-CN" sz="4000" dirty="0" smtClean="0">
                <a:solidFill>
                  <a:srgbClr val="FF0000"/>
                </a:solidFill>
                <a:latin typeface="+mn-ea"/>
                <a:ea typeface="+mn-ea"/>
              </a:rPr>
              <a:t>3.8 </a:t>
            </a:r>
            <a:r>
              <a:rPr kumimoji="1" lang="zh-CN" altLang="en-US" sz="4000" dirty="0" smtClean="0">
                <a:solidFill>
                  <a:srgbClr val="FF0000"/>
                </a:solidFill>
                <a:latin typeface="+mn-ea"/>
                <a:ea typeface="+mn-ea"/>
              </a:rPr>
              <a:t>线程机制</a:t>
            </a:r>
            <a:endParaRPr kumimoji="1" lang="zh-CN" altLang="en-US" sz="4000" dirty="0">
              <a:solidFill>
                <a:srgbClr val="FF0000"/>
              </a:solidFill>
              <a:latin typeface="+mn-ea"/>
              <a:ea typeface="+mn-ea"/>
            </a:endParaRPr>
          </a:p>
        </p:txBody>
      </p:sp>
      <p:sp>
        <p:nvSpPr>
          <p:cNvPr id="7" name="Rectangle 2"/>
          <p:cNvSpPr>
            <a:spLocks noChangeArrowheads="1"/>
          </p:cNvSpPr>
          <p:nvPr/>
        </p:nvSpPr>
        <p:spPr bwMode="auto">
          <a:xfrm>
            <a:off x="395536" y="693069"/>
            <a:ext cx="6336704"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3.8.3 Linux</a:t>
            </a:r>
            <a:r>
              <a:rPr lang="zh-CN" altLang="en-US" sz="3200" dirty="0" smtClean="0">
                <a:solidFill>
                  <a:srgbClr val="0000FF"/>
                </a:solidFill>
                <a:latin typeface="+mn-ea"/>
                <a:ea typeface="+mn-ea"/>
              </a:rPr>
              <a:t>线程机制</a:t>
            </a:r>
            <a:endParaRPr lang="zh-CN" altLang="en-US" sz="3200" dirty="0">
              <a:solidFill>
                <a:srgbClr val="0000FF"/>
              </a:solidFill>
              <a:latin typeface="+mn-ea"/>
              <a:ea typeface="+mn-ea"/>
            </a:endParaRPr>
          </a:p>
        </p:txBody>
      </p:sp>
      <p:sp>
        <p:nvSpPr>
          <p:cNvPr id="10" name="矩形 9"/>
          <p:cNvSpPr/>
          <p:nvPr/>
        </p:nvSpPr>
        <p:spPr>
          <a:xfrm>
            <a:off x="755576" y="1772816"/>
            <a:ext cx="6696744" cy="1569660"/>
          </a:xfrm>
          <a:prstGeom prst="rect">
            <a:avLst/>
          </a:prstGeom>
        </p:spPr>
        <p:txBody>
          <a:bodyPr wrap="square">
            <a:spAutoFit/>
          </a:bodyPr>
          <a:lstStyle/>
          <a:p>
            <a:pPr>
              <a:lnSpc>
                <a:spcPct val="120000"/>
              </a:lnSpc>
              <a:buFont typeface="Wingdings" panose="05000000000000000000" pitchFamily="2" charset="2"/>
              <a:buChar char="l"/>
            </a:pPr>
            <a:r>
              <a:rPr lang="zh-CN" altLang="zh-CN" sz="2400" dirty="0" smtClean="0"/>
              <a:t>创建线程</a:t>
            </a:r>
            <a:r>
              <a:rPr lang="en-US" altLang="zh-CN" sz="2400" dirty="0" smtClean="0"/>
              <a:t>clone()</a:t>
            </a:r>
            <a:endParaRPr lang="en-US" altLang="zh-CN" sz="2400" dirty="0" smtClean="0"/>
          </a:p>
          <a:p>
            <a:pPr>
              <a:lnSpc>
                <a:spcPct val="120000"/>
              </a:lnSpc>
              <a:buFont typeface="Wingdings" panose="05000000000000000000" pitchFamily="2" charset="2"/>
              <a:buChar char="l"/>
            </a:pPr>
            <a:r>
              <a:rPr lang="en-US" altLang="zh-CN" sz="2400" dirty="0" err="1" smtClean="0"/>
              <a:t>Pthread</a:t>
            </a:r>
            <a:r>
              <a:rPr lang="zh-CN" altLang="zh-CN" sz="2400" dirty="0" smtClean="0"/>
              <a:t>线程库介绍</a:t>
            </a:r>
            <a:endParaRPr lang="en-US" altLang="zh-CN" sz="2400" dirty="0" smtClean="0"/>
          </a:p>
          <a:p>
            <a:pPr>
              <a:lnSpc>
                <a:spcPct val="120000"/>
              </a:lnSpc>
              <a:buFont typeface="Wingdings" panose="05000000000000000000" pitchFamily="2" charset="2"/>
              <a:buChar char="l"/>
            </a:pPr>
            <a:r>
              <a:rPr lang="en-US" altLang="zh-CN" sz="2400" dirty="0" smtClean="0"/>
              <a:t>Linux</a:t>
            </a:r>
            <a:r>
              <a:rPr lang="zh-CN" altLang="zh-CN" sz="2400" smtClean="0"/>
              <a:t>内核线程</a:t>
            </a:r>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56001" y="0"/>
            <a:ext cx="3600177" cy="707886"/>
          </a:xfrm>
          <a:prstGeom prst="rect">
            <a:avLst/>
          </a:prstGeom>
          <a:noFill/>
          <a:ln w="9525">
            <a:noFill/>
            <a:miter lim="800000"/>
          </a:ln>
          <a:effectLst/>
        </p:spPr>
        <p:txBody>
          <a:bodyPr wrap="square">
            <a:spAutoFit/>
          </a:bodyPr>
          <a:lstStyle/>
          <a:p>
            <a:pPr eaLnBrk="1" hangingPunct="1">
              <a:spcBef>
                <a:spcPct val="0"/>
              </a:spcBef>
              <a:defRPr/>
            </a:pPr>
            <a:r>
              <a:rPr kumimoji="1" lang="en-US" altLang="zh-CN" sz="4000" dirty="0" smtClean="0">
                <a:solidFill>
                  <a:srgbClr val="FF0000"/>
                </a:solidFill>
                <a:latin typeface="+mn-ea"/>
                <a:ea typeface="+mn-ea"/>
              </a:rPr>
              <a:t>3.8 </a:t>
            </a:r>
            <a:r>
              <a:rPr kumimoji="1" lang="zh-CN" altLang="en-US" sz="4000" dirty="0" smtClean="0">
                <a:solidFill>
                  <a:srgbClr val="FF0000"/>
                </a:solidFill>
                <a:latin typeface="+mn-ea"/>
                <a:ea typeface="+mn-ea"/>
              </a:rPr>
              <a:t>线程机制</a:t>
            </a:r>
            <a:endParaRPr kumimoji="1" lang="zh-CN" altLang="en-US" sz="4000" dirty="0">
              <a:solidFill>
                <a:srgbClr val="FF0000"/>
              </a:solidFill>
              <a:latin typeface="+mn-ea"/>
              <a:ea typeface="+mn-ea"/>
            </a:endParaRPr>
          </a:p>
        </p:txBody>
      </p:sp>
      <p:sp>
        <p:nvSpPr>
          <p:cNvPr id="7" name="Rectangle 2"/>
          <p:cNvSpPr>
            <a:spLocks noChangeArrowheads="1"/>
          </p:cNvSpPr>
          <p:nvPr/>
        </p:nvSpPr>
        <p:spPr bwMode="auto">
          <a:xfrm>
            <a:off x="395536" y="693069"/>
            <a:ext cx="6336704"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3.8.3 Linux</a:t>
            </a:r>
            <a:r>
              <a:rPr lang="zh-CN" altLang="en-US" sz="3200" dirty="0" smtClean="0">
                <a:solidFill>
                  <a:srgbClr val="0000FF"/>
                </a:solidFill>
                <a:latin typeface="+mn-ea"/>
                <a:ea typeface="+mn-ea"/>
              </a:rPr>
              <a:t>线程机制</a:t>
            </a:r>
            <a:endParaRPr lang="zh-CN" altLang="en-US" sz="3200" dirty="0">
              <a:solidFill>
                <a:srgbClr val="0000FF"/>
              </a:solidFill>
              <a:latin typeface="+mn-ea"/>
              <a:ea typeface="+mn-ea"/>
            </a:endParaRPr>
          </a:p>
        </p:txBody>
      </p:sp>
      <p:sp>
        <p:nvSpPr>
          <p:cNvPr id="8" name="矩形 7"/>
          <p:cNvSpPr/>
          <p:nvPr/>
        </p:nvSpPr>
        <p:spPr>
          <a:xfrm>
            <a:off x="467544" y="1412776"/>
            <a:ext cx="4536504" cy="523220"/>
          </a:xfrm>
          <a:prstGeom prst="rect">
            <a:avLst/>
          </a:prstGeom>
        </p:spPr>
        <p:txBody>
          <a:bodyPr wrap="square">
            <a:spAutoFit/>
          </a:bodyPr>
          <a:lstStyle/>
          <a:p>
            <a:pPr marL="609600" indent="-609600" algn="just" defTabSz="873125" eaLnBrk="1" hangingPunct="1">
              <a:spcBef>
                <a:spcPct val="50000"/>
              </a:spcBef>
              <a:defRPr/>
            </a:pPr>
            <a:r>
              <a:rPr kumimoji="1" lang="en-US" altLang="zh-CN" sz="2800" dirty="0" smtClean="0">
                <a:solidFill>
                  <a:srgbClr val="C00000"/>
                </a:solidFill>
                <a:latin typeface="+mn-ea"/>
              </a:rPr>
              <a:t>1. </a:t>
            </a:r>
            <a:r>
              <a:rPr kumimoji="1" lang="zh-CN" altLang="en-US" sz="2800" dirty="0" smtClean="0">
                <a:solidFill>
                  <a:srgbClr val="C00000"/>
                </a:solidFill>
                <a:latin typeface="+mn-ea"/>
              </a:rPr>
              <a:t>创建线程</a:t>
            </a:r>
            <a:r>
              <a:rPr kumimoji="1" lang="en-US" altLang="zh-CN" sz="2800" dirty="0" smtClean="0">
                <a:solidFill>
                  <a:srgbClr val="C00000"/>
                </a:solidFill>
                <a:latin typeface="+mn-ea"/>
              </a:rPr>
              <a:t>clone()</a:t>
            </a:r>
            <a:endParaRPr kumimoji="1" lang="zh-CN" altLang="en-US" sz="2800" dirty="0">
              <a:solidFill>
                <a:srgbClr val="C00000"/>
              </a:solidFill>
              <a:latin typeface="+mn-ea"/>
            </a:endParaRPr>
          </a:p>
        </p:txBody>
      </p:sp>
      <p:sp>
        <p:nvSpPr>
          <p:cNvPr id="11" name="矩形 10"/>
          <p:cNvSpPr/>
          <p:nvPr/>
        </p:nvSpPr>
        <p:spPr>
          <a:xfrm>
            <a:off x="683568" y="2060850"/>
            <a:ext cx="7992888" cy="1015663"/>
          </a:xfrm>
          <a:prstGeom prst="rect">
            <a:avLst/>
          </a:prstGeom>
        </p:spPr>
        <p:txBody>
          <a:bodyPr wrap="square">
            <a:spAutoFit/>
          </a:bodyPr>
          <a:lstStyle/>
          <a:p>
            <a:pPr>
              <a:lnSpc>
                <a:spcPct val="140000"/>
              </a:lnSpc>
            </a:pPr>
            <a:r>
              <a:rPr lang="en-US" altLang="zh-CN" dirty="0" smtClean="0"/>
              <a:t>#include &lt;</a:t>
            </a:r>
            <a:r>
              <a:rPr lang="en-US" altLang="zh-CN" dirty="0" err="1" smtClean="0"/>
              <a:t>sched.h</a:t>
            </a:r>
            <a:r>
              <a:rPr lang="en-US" altLang="zh-CN" dirty="0" smtClean="0"/>
              <a:t>&gt;</a:t>
            </a:r>
            <a:endParaRPr lang="zh-CN" altLang="zh-CN" dirty="0" smtClean="0"/>
          </a:p>
          <a:p>
            <a:pPr>
              <a:lnSpc>
                <a:spcPct val="140000"/>
              </a:lnSpc>
            </a:pPr>
            <a:r>
              <a:rPr lang="en-US" altLang="zh-CN" dirty="0" err="1" smtClean="0"/>
              <a:t>int</a:t>
            </a:r>
            <a:r>
              <a:rPr lang="en-US" altLang="zh-CN" dirty="0" smtClean="0"/>
              <a:t> clone(</a:t>
            </a:r>
            <a:r>
              <a:rPr lang="en-US" altLang="zh-CN" dirty="0" err="1" smtClean="0"/>
              <a:t>int</a:t>
            </a:r>
            <a:r>
              <a:rPr lang="en-US" altLang="zh-CN" dirty="0" smtClean="0"/>
              <a:t> (*fn)(void *), void *</a:t>
            </a:r>
            <a:r>
              <a:rPr lang="en-US" altLang="zh-CN" dirty="0" err="1" smtClean="0"/>
              <a:t>child_stack</a:t>
            </a:r>
            <a:r>
              <a:rPr lang="en-US" altLang="zh-CN" dirty="0" smtClean="0"/>
              <a:t>, </a:t>
            </a:r>
            <a:r>
              <a:rPr lang="en-US" altLang="zh-CN" dirty="0" err="1" smtClean="0"/>
              <a:t>int</a:t>
            </a:r>
            <a:r>
              <a:rPr lang="en-US" altLang="zh-CN" dirty="0" smtClean="0"/>
              <a:t> flags, void *</a:t>
            </a:r>
            <a:r>
              <a:rPr lang="en-US" altLang="zh-CN" dirty="0" err="1" smtClean="0"/>
              <a:t>arg</a:t>
            </a:r>
            <a:r>
              <a:rPr lang="en-US" altLang="zh-CN" dirty="0" smtClean="0"/>
              <a:t>);</a:t>
            </a:r>
            <a:endParaRPr lang="zh-CN" altLang="zh-CN" dirty="0"/>
          </a:p>
        </p:txBody>
      </p:sp>
      <p:sp>
        <p:nvSpPr>
          <p:cNvPr id="12" name="Text Box 3"/>
          <p:cNvSpPr txBox="1">
            <a:spLocks noChangeArrowheads="1"/>
          </p:cNvSpPr>
          <p:nvPr/>
        </p:nvSpPr>
        <p:spPr bwMode="auto">
          <a:xfrm>
            <a:off x="611560" y="3043552"/>
            <a:ext cx="2952328" cy="457456"/>
          </a:xfrm>
          <a:prstGeom prst="rect">
            <a:avLst/>
          </a:prstGeom>
          <a:noFill/>
          <a:ln w="9525">
            <a:noFill/>
            <a:miter lim="800000"/>
          </a:ln>
          <a:effectLst/>
        </p:spPr>
        <p:txBody>
          <a:bodyPr wrap="square" lIns="87273" tIns="43636" rIns="87273" bIns="43636">
            <a:spAutoFit/>
          </a:bodyPr>
          <a:lstStyle/>
          <a:p>
            <a:pPr marL="609600" indent="-609600" algn="just" defTabSz="873125" eaLnBrk="1" hangingPunct="1">
              <a:spcBef>
                <a:spcPct val="50000"/>
              </a:spcBef>
              <a:buFont typeface="Wingdings" panose="05000000000000000000" pitchFamily="2" charset="2"/>
              <a:buChar char="n"/>
              <a:defRPr/>
            </a:pPr>
            <a:r>
              <a:rPr kumimoji="1" lang="zh-CN" altLang="en-US" sz="2400" dirty="0" smtClean="0">
                <a:solidFill>
                  <a:srgbClr val="7030A0"/>
                </a:solidFill>
                <a:latin typeface="Times New Roman" panose="02020603050405020304" pitchFamily="18" charset="0"/>
              </a:rPr>
              <a:t>参数说明：</a:t>
            </a:r>
            <a:endParaRPr kumimoji="1" lang="zh-CN" altLang="en-US" sz="2400" dirty="0">
              <a:solidFill>
                <a:srgbClr val="7030A0"/>
              </a:solidFill>
              <a:latin typeface="Times New Roman" panose="02020603050405020304" pitchFamily="18" charset="0"/>
            </a:endParaRPr>
          </a:p>
        </p:txBody>
      </p:sp>
      <p:sp>
        <p:nvSpPr>
          <p:cNvPr id="13" name="矩形 12"/>
          <p:cNvSpPr/>
          <p:nvPr/>
        </p:nvSpPr>
        <p:spPr>
          <a:xfrm>
            <a:off x="539552" y="3540152"/>
            <a:ext cx="8208912" cy="1877437"/>
          </a:xfrm>
          <a:prstGeom prst="rect">
            <a:avLst/>
          </a:prstGeom>
        </p:spPr>
        <p:txBody>
          <a:bodyPr wrap="square">
            <a:spAutoFit/>
          </a:bodyPr>
          <a:lstStyle/>
          <a:p>
            <a:pPr>
              <a:lnSpc>
                <a:spcPct val="130000"/>
              </a:lnSpc>
            </a:pPr>
            <a:r>
              <a:rPr lang="zh-CN" altLang="zh-CN" dirty="0" smtClean="0"/>
              <a:t>（</a:t>
            </a:r>
            <a:r>
              <a:rPr lang="en-US" altLang="zh-CN" dirty="0" smtClean="0"/>
              <a:t>1</a:t>
            </a:r>
            <a:r>
              <a:rPr lang="zh-CN" altLang="zh-CN" dirty="0" smtClean="0"/>
              <a:t>）</a:t>
            </a:r>
            <a:r>
              <a:rPr lang="en-US" altLang="zh-CN" dirty="0" smtClean="0"/>
              <a:t>fn</a:t>
            </a:r>
            <a:r>
              <a:rPr lang="zh-CN" altLang="zh-CN" dirty="0" smtClean="0"/>
              <a:t>：新线（进）程即将要执行的函数。</a:t>
            </a:r>
            <a:endParaRPr lang="zh-CN" altLang="zh-CN" dirty="0" smtClean="0"/>
          </a:p>
          <a:p>
            <a:pPr>
              <a:lnSpc>
                <a:spcPct val="130000"/>
              </a:lnSpc>
            </a:pPr>
            <a:r>
              <a:rPr lang="zh-CN" altLang="zh-CN" dirty="0" smtClean="0"/>
              <a:t>（</a:t>
            </a:r>
            <a:r>
              <a:rPr lang="en-US" altLang="zh-CN" dirty="0" smtClean="0"/>
              <a:t>2</a:t>
            </a:r>
            <a:r>
              <a:rPr lang="zh-CN" altLang="zh-CN" dirty="0" smtClean="0"/>
              <a:t>）</a:t>
            </a:r>
            <a:r>
              <a:rPr lang="en-US" altLang="zh-CN" dirty="0" err="1" smtClean="0"/>
              <a:t>child_stack</a:t>
            </a:r>
            <a:r>
              <a:rPr lang="zh-CN" altLang="zh-CN" dirty="0" smtClean="0"/>
              <a:t>：为新线程分配的内核堆栈空间的起始地址。</a:t>
            </a:r>
            <a:endParaRPr lang="zh-CN" altLang="zh-CN" dirty="0" smtClean="0"/>
          </a:p>
          <a:p>
            <a:pPr>
              <a:lnSpc>
                <a:spcPct val="130000"/>
              </a:lnSpc>
            </a:pPr>
            <a:r>
              <a:rPr lang="zh-CN" altLang="zh-CN" dirty="0" smtClean="0"/>
              <a:t>（</a:t>
            </a:r>
            <a:r>
              <a:rPr lang="en-US" altLang="zh-CN" dirty="0" smtClean="0"/>
              <a:t>3</a:t>
            </a:r>
            <a:r>
              <a:rPr lang="zh-CN" altLang="zh-CN" dirty="0" smtClean="0"/>
              <a:t>）</a:t>
            </a:r>
            <a:r>
              <a:rPr lang="en-US" altLang="zh-CN" dirty="0" err="1" smtClean="0"/>
              <a:t>arg</a:t>
            </a:r>
            <a:r>
              <a:rPr lang="zh-CN" altLang="zh-CN" dirty="0" smtClean="0"/>
              <a:t>：传给新线程要执行的函数</a:t>
            </a:r>
            <a:r>
              <a:rPr lang="en-US" altLang="zh-CN" dirty="0" smtClean="0"/>
              <a:t>fn</a:t>
            </a:r>
            <a:r>
              <a:rPr lang="zh-CN" altLang="zh-CN" dirty="0" smtClean="0"/>
              <a:t>的参数。</a:t>
            </a:r>
            <a:endParaRPr lang="zh-CN" altLang="zh-CN" dirty="0" smtClean="0"/>
          </a:p>
          <a:p>
            <a:pPr>
              <a:lnSpc>
                <a:spcPct val="130000"/>
              </a:lnSpc>
            </a:pPr>
            <a:r>
              <a:rPr lang="zh-CN" altLang="zh-CN" dirty="0" smtClean="0"/>
              <a:t>（</a:t>
            </a:r>
            <a:r>
              <a:rPr lang="en-US" altLang="zh-CN" dirty="0" smtClean="0"/>
              <a:t>4</a:t>
            </a:r>
            <a:r>
              <a:rPr lang="zh-CN" altLang="zh-CN" dirty="0" smtClean="0"/>
              <a:t>）</a:t>
            </a:r>
            <a:r>
              <a:rPr lang="en-US" altLang="zh-CN" dirty="0" smtClean="0"/>
              <a:t>flags</a:t>
            </a:r>
            <a:r>
              <a:rPr lang="zh-CN" altLang="zh-CN" dirty="0" smtClean="0"/>
              <a:t>：创建标志</a:t>
            </a:r>
            <a:r>
              <a:rPr lang="zh-CN" altLang="en-US" dirty="0" smtClean="0"/>
              <a:t>，</a:t>
            </a:r>
            <a:r>
              <a:rPr lang="zh-CN" altLang="zh-CN" dirty="0" smtClean="0"/>
              <a:t>描述新线（进）程将从父进程继承哪些资源</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ox(in)">
                                      <p:cBhvr>
                                        <p:cTn id="12" dur="500"/>
                                        <p:tgtEl>
                                          <p:spTgt spid="12">
                                            <p:txEl>
                                              <p:pRg st="0" end="0"/>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build="p"/>
      <p:bldP spid="12" grpId="1" build="allAtOnce"/>
      <p:bldP spid="13" grpId="0"/>
    </p:bld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771800" y="1"/>
            <a:ext cx="4752528"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3.8.3 Linux</a:t>
            </a:r>
            <a:r>
              <a:rPr lang="zh-CN" altLang="en-US" sz="3200" dirty="0" smtClean="0">
                <a:solidFill>
                  <a:srgbClr val="0000FF"/>
                </a:solidFill>
                <a:latin typeface="+mn-ea"/>
                <a:ea typeface="+mn-ea"/>
              </a:rPr>
              <a:t>线程机制</a:t>
            </a:r>
            <a:endParaRPr lang="zh-CN" altLang="en-US" sz="3200" dirty="0">
              <a:solidFill>
                <a:srgbClr val="0000FF"/>
              </a:solidFill>
              <a:latin typeface="+mn-ea"/>
              <a:ea typeface="+mn-ea"/>
            </a:endParaRPr>
          </a:p>
        </p:txBody>
      </p:sp>
      <p:sp>
        <p:nvSpPr>
          <p:cNvPr id="8" name="矩形 7"/>
          <p:cNvSpPr/>
          <p:nvPr/>
        </p:nvSpPr>
        <p:spPr>
          <a:xfrm>
            <a:off x="323528" y="692696"/>
            <a:ext cx="4536504" cy="523220"/>
          </a:xfrm>
          <a:prstGeom prst="rect">
            <a:avLst/>
          </a:prstGeom>
        </p:spPr>
        <p:txBody>
          <a:bodyPr wrap="square">
            <a:spAutoFit/>
          </a:bodyPr>
          <a:lstStyle/>
          <a:p>
            <a:pPr marL="609600" indent="-609600" algn="just" defTabSz="873125" eaLnBrk="1" hangingPunct="1">
              <a:spcBef>
                <a:spcPct val="50000"/>
              </a:spcBef>
              <a:defRPr/>
            </a:pPr>
            <a:r>
              <a:rPr kumimoji="1" lang="en-US" altLang="zh-CN" sz="2800" dirty="0" smtClean="0">
                <a:solidFill>
                  <a:srgbClr val="C00000"/>
                </a:solidFill>
                <a:latin typeface="+mn-ea"/>
              </a:rPr>
              <a:t>1. </a:t>
            </a:r>
            <a:r>
              <a:rPr kumimoji="1" lang="zh-CN" altLang="en-US" sz="2800" dirty="0" smtClean="0">
                <a:solidFill>
                  <a:srgbClr val="C00000"/>
                </a:solidFill>
                <a:latin typeface="+mn-ea"/>
              </a:rPr>
              <a:t>创建线程</a:t>
            </a:r>
            <a:r>
              <a:rPr kumimoji="1" lang="en-US" altLang="zh-CN" sz="2800" dirty="0" smtClean="0">
                <a:solidFill>
                  <a:srgbClr val="C00000"/>
                </a:solidFill>
                <a:latin typeface="+mn-ea"/>
              </a:rPr>
              <a:t>clone()</a:t>
            </a:r>
            <a:endParaRPr kumimoji="1" lang="zh-CN" altLang="en-US" sz="2800" dirty="0">
              <a:solidFill>
                <a:srgbClr val="C00000"/>
              </a:solidFill>
              <a:latin typeface="+mn-ea"/>
            </a:endParaRPr>
          </a:p>
        </p:txBody>
      </p:sp>
      <p:sp>
        <p:nvSpPr>
          <p:cNvPr id="12" name="Text Box 3"/>
          <p:cNvSpPr txBox="1">
            <a:spLocks noChangeArrowheads="1"/>
          </p:cNvSpPr>
          <p:nvPr/>
        </p:nvSpPr>
        <p:spPr bwMode="auto">
          <a:xfrm>
            <a:off x="539552" y="1268760"/>
            <a:ext cx="2952328" cy="457456"/>
          </a:xfrm>
          <a:prstGeom prst="rect">
            <a:avLst/>
          </a:prstGeom>
          <a:noFill/>
          <a:ln w="9525">
            <a:noFill/>
            <a:miter lim="800000"/>
          </a:ln>
          <a:effectLst/>
        </p:spPr>
        <p:txBody>
          <a:bodyPr wrap="square" lIns="87273" tIns="43636" rIns="87273" bIns="43636">
            <a:spAutoFit/>
          </a:bodyPr>
          <a:lstStyle/>
          <a:p>
            <a:pPr marL="609600" indent="-609600" algn="just" defTabSz="873125" eaLnBrk="1" hangingPunct="1">
              <a:spcBef>
                <a:spcPct val="50000"/>
              </a:spcBef>
              <a:buFont typeface="Wingdings" panose="05000000000000000000" pitchFamily="2" charset="2"/>
              <a:buChar char="n"/>
              <a:defRPr/>
            </a:pPr>
            <a:r>
              <a:rPr kumimoji="1" lang="zh-CN" altLang="en-US" sz="2400" dirty="0" smtClean="0">
                <a:solidFill>
                  <a:srgbClr val="7030A0"/>
                </a:solidFill>
                <a:latin typeface="Times New Roman" panose="02020603050405020304" pitchFamily="18" charset="0"/>
              </a:rPr>
              <a:t>参数说明：</a:t>
            </a:r>
            <a:endParaRPr kumimoji="1" lang="zh-CN" altLang="en-US" sz="2400" dirty="0">
              <a:solidFill>
                <a:srgbClr val="7030A0"/>
              </a:solidFill>
              <a:latin typeface="Times New Roman" panose="02020603050405020304" pitchFamily="18" charset="0"/>
            </a:endParaRPr>
          </a:p>
        </p:txBody>
      </p:sp>
      <p:sp>
        <p:nvSpPr>
          <p:cNvPr id="13" name="矩形 12"/>
          <p:cNvSpPr/>
          <p:nvPr/>
        </p:nvSpPr>
        <p:spPr>
          <a:xfrm>
            <a:off x="2987824" y="1268762"/>
            <a:ext cx="3096344" cy="492443"/>
          </a:xfrm>
          <a:prstGeom prst="rect">
            <a:avLst/>
          </a:prstGeom>
        </p:spPr>
        <p:txBody>
          <a:bodyPr wrap="square">
            <a:spAutoFit/>
          </a:bodyPr>
          <a:lstStyle/>
          <a:p>
            <a:pPr>
              <a:lnSpc>
                <a:spcPct val="130000"/>
              </a:lnSpc>
            </a:pPr>
            <a:r>
              <a:rPr lang="zh-CN" altLang="zh-CN" dirty="0" smtClean="0"/>
              <a:t>（</a:t>
            </a:r>
            <a:r>
              <a:rPr lang="en-US" altLang="zh-CN" dirty="0" smtClean="0"/>
              <a:t>4</a:t>
            </a:r>
            <a:r>
              <a:rPr lang="zh-CN" altLang="zh-CN" dirty="0" smtClean="0"/>
              <a:t>）</a:t>
            </a:r>
            <a:r>
              <a:rPr lang="en-US" altLang="zh-CN" dirty="0" smtClean="0"/>
              <a:t>flags</a:t>
            </a:r>
            <a:r>
              <a:rPr lang="zh-CN" altLang="zh-CN" dirty="0" smtClean="0"/>
              <a:t>：创建标志</a:t>
            </a:r>
            <a:endParaRPr lang="zh-CN" altLang="en-US" dirty="0"/>
          </a:p>
        </p:txBody>
      </p:sp>
      <p:graphicFrame>
        <p:nvGraphicFramePr>
          <p:cNvPr id="9" name="表格 8"/>
          <p:cNvGraphicFramePr>
            <a:graphicFrameLocks noGrp="1"/>
          </p:cNvGraphicFramePr>
          <p:nvPr/>
        </p:nvGraphicFramePr>
        <p:xfrm>
          <a:off x="251520" y="1844826"/>
          <a:ext cx="8568952" cy="4769686"/>
        </p:xfrm>
        <a:graphic>
          <a:graphicData uri="http://schemas.openxmlformats.org/drawingml/2006/table">
            <a:tbl>
              <a:tblPr/>
              <a:tblGrid>
                <a:gridCol w="1846757"/>
                <a:gridCol w="6722195"/>
              </a:tblGrid>
              <a:tr h="301696">
                <a:tc>
                  <a:txBody>
                    <a:bodyPr/>
                    <a:lstStyle/>
                    <a:p>
                      <a:pPr indent="0" algn="l">
                        <a:lnSpc>
                          <a:spcPct val="100000"/>
                        </a:lnSpc>
                        <a:spcAft>
                          <a:spcPts val="0"/>
                        </a:spcAft>
                      </a:pPr>
                      <a:r>
                        <a:rPr lang="zh-CN" sz="1800" b="1" kern="100" dirty="0">
                          <a:latin typeface="Calibri" panose="020F0502020204030204"/>
                          <a:ea typeface="宋体" panose="02010600030101010101" pitchFamily="2" charset="-122"/>
                          <a:cs typeface="Times New Roman" panose="02020603050405020304"/>
                        </a:rPr>
                        <a:t>标志名称</a:t>
                      </a:r>
                      <a:endParaRPr lang="zh-CN" sz="18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b="1" kern="100">
                          <a:latin typeface="Calibri" panose="020F0502020204030204"/>
                          <a:ea typeface="宋体" panose="02010600030101010101" pitchFamily="2" charset="-122"/>
                          <a:cs typeface="Times New Roman" panose="02020603050405020304"/>
                        </a:rPr>
                        <a:t>说明</a:t>
                      </a:r>
                      <a:endParaRPr lang="zh-CN" sz="18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4667">
                <a:tc>
                  <a:txBody>
                    <a:bodyPr/>
                    <a:lstStyle/>
                    <a:p>
                      <a:pPr indent="0" algn="l">
                        <a:lnSpc>
                          <a:spcPct val="100000"/>
                        </a:lnSpc>
                        <a:spcAft>
                          <a:spcPts val="0"/>
                        </a:spcAft>
                      </a:pPr>
                      <a:r>
                        <a:rPr lang="en-US" sz="1800" b="1" kern="100" dirty="0">
                          <a:latin typeface="Calibri" panose="020F0502020204030204"/>
                          <a:ea typeface="宋体" panose="02010600030101010101" pitchFamily="2" charset="-122"/>
                          <a:cs typeface="Times New Roman" panose="02020603050405020304"/>
                        </a:rPr>
                        <a:t>CLONE_VM</a:t>
                      </a:r>
                      <a:endParaRPr lang="zh-CN" sz="18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800" b="1" kern="100">
                          <a:latin typeface="Calibri" panose="020F0502020204030204"/>
                          <a:ea typeface="宋体" panose="02010600030101010101" pitchFamily="2" charset="-122"/>
                          <a:cs typeface="Times New Roman" panose="02020603050405020304"/>
                        </a:rPr>
                        <a:t> </a:t>
                      </a:r>
                      <a:r>
                        <a:rPr lang="zh-CN" sz="1800" b="1" kern="100">
                          <a:latin typeface="Calibri" panose="020F0502020204030204"/>
                          <a:ea typeface="宋体" panose="02010600030101010101" pitchFamily="2" charset="-122"/>
                          <a:cs typeface="Times New Roman" panose="02020603050405020304"/>
                        </a:rPr>
                        <a:t>父子进程运行于相同的内存空间：共享内存描述符和所有的页表</a:t>
                      </a:r>
                      <a:endParaRPr lang="zh-CN" sz="18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4667">
                <a:tc>
                  <a:txBody>
                    <a:bodyPr/>
                    <a:lstStyle/>
                    <a:p>
                      <a:pPr indent="0" algn="l">
                        <a:lnSpc>
                          <a:spcPct val="100000"/>
                        </a:lnSpc>
                        <a:spcAft>
                          <a:spcPts val="0"/>
                        </a:spcAft>
                      </a:pPr>
                      <a:r>
                        <a:rPr lang="en-US" sz="1800" b="1" kern="100">
                          <a:latin typeface="Calibri" panose="020F0502020204030204"/>
                          <a:ea typeface="宋体" panose="02010600030101010101" pitchFamily="2" charset="-122"/>
                          <a:cs typeface="Times New Roman" panose="02020603050405020304"/>
                        </a:rPr>
                        <a:t>CLONE_FS</a:t>
                      </a:r>
                      <a:endParaRPr lang="zh-CN" sz="18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800" b="1" kern="100" dirty="0">
                          <a:latin typeface="Calibri" panose="020F0502020204030204"/>
                          <a:ea typeface="宋体" panose="02010600030101010101" pitchFamily="2" charset="-122"/>
                          <a:cs typeface="Times New Roman" panose="02020603050405020304"/>
                        </a:rPr>
                        <a:t> </a:t>
                      </a:r>
                      <a:r>
                        <a:rPr lang="zh-CN" sz="1800" b="1" kern="100" dirty="0">
                          <a:latin typeface="Calibri" panose="020F0502020204030204"/>
                          <a:ea typeface="宋体" panose="02010600030101010101" pitchFamily="2" charset="-122"/>
                          <a:cs typeface="Times New Roman" panose="02020603050405020304"/>
                        </a:rPr>
                        <a:t>父子进程共享相同的文件系统，包括根目录、当前目录、权限掩码</a:t>
                      </a:r>
                      <a:r>
                        <a:rPr lang="en-US" sz="1800" b="1" kern="100" dirty="0" err="1">
                          <a:latin typeface="Calibri" panose="020F0502020204030204"/>
                          <a:ea typeface="宋体" panose="02010600030101010101" pitchFamily="2" charset="-122"/>
                          <a:cs typeface="Times New Roman" panose="02020603050405020304"/>
                        </a:rPr>
                        <a:t>umask</a:t>
                      </a:r>
                      <a:endParaRPr lang="zh-CN" sz="18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696">
                <a:tc>
                  <a:txBody>
                    <a:bodyPr/>
                    <a:lstStyle/>
                    <a:p>
                      <a:pPr indent="0" algn="l">
                        <a:lnSpc>
                          <a:spcPct val="100000"/>
                        </a:lnSpc>
                        <a:spcAft>
                          <a:spcPts val="0"/>
                        </a:spcAft>
                      </a:pPr>
                      <a:r>
                        <a:rPr lang="en-US" sz="1800" b="1" kern="100">
                          <a:latin typeface="Calibri" panose="020F0502020204030204"/>
                          <a:ea typeface="宋体" panose="02010600030101010101" pitchFamily="2" charset="-122"/>
                          <a:cs typeface="Times New Roman" panose="02020603050405020304"/>
                        </a:rPr>
                        <a:t>CLONE_FILES</a:t>
                      </a:r>
                      <a:endParaRPr lang="zh-CN" sz="18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b="1" kern="100" dirty="0">
                          <a:latin typeface="Calibri" panose="020F0502020204030204"/>
                          <a:ea typeface="宋体" panose="02010600030101010101" pitchFamily="2" charset="-122"/>
                          <a:cs typeface="Times New Roman" panose="02020603050405020304"/>
                        </a:rPr>
                        <a:t>父子进程共享打开文件表</a:t>
                      </a:r>
                      <a:endParaRPr lang="zh-CN" sz="18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3392">
                <a:tc>
                  <a:txBody>
                    <a:bodyPr/>
                    <a:lstStyle/>
                    <a:p>
                      <a:pPr indent="0" algn="l">
                        <a:lnSpc>
                          <a:spcPct val="100000"/>
                        </a:lnSpc>
                        <a:spcAft>
                          <a:spcPts val="0"/>
                        </a:spcAft>
                      </a:pPr>
                      <a:r>
                        <a:rPr lang="en-US" sz="1800" b="1" kern="100" dirty="0">
                          <a:latin typeface="Calibri" panose="020F0502020204030204"/>
                          <a:ea typeface="宋体" panose="02010600030101010101" pitchFamily="2" charset="-122"/>
                          <a:cs typeface="Times New Roman" panose="02020603050405020304"/>
                        </a:rPr>
                        <a:t>CLONE_SIGHAND</a:t>
                      </a:r>
                      <a:endParaRPr lang="zh-CN" sz="18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800" b="1" kern="100" dirty="0">
                          <a:latin typeface="Calibri" panose="020F0502020204030204"/>
                          <a:ea typeface="宋体" panose="02010600030101010101" pitchFamily="2" charset="-122"/>
                          <a:cs typeface="Times New Roman" panose="02020603050405020304"/>
                        </a:rPr>
                        <a:t> </a:t>
                      </a:r>
                      <a:r>
                        <a:rPr lang="zh-CN" sz="1800" b="1" kern="100" dirty="0">
                          <a:latin typeface="Calibri" panose="020F0502020204030204"/>
                          <a:ea typeface="宋体" panose="02010600030101010101" pitchFamily="2" charset="-122"/>
                          <a:cs typeface="Times New Roman" panose="02020603050405020304"/>
                        </a:rPr>
                        <a:t>父子进程共享相同的信号处理（</a:t>
                      </a:r>
                      <a:r>
                        <a:rPr lang="en-US" sz="1800" b="1" kern="100" dirty="0">
                          <a:latin typeface="Calibri" panose="020F0502020204030204"/>
                          <a:ea typeface="宋体" panose="02010600030101010101" pitchFamily="2" charset="-122"/>
                          <a:cs typeface="Times New Roman" panose="02020603050405020304"/>
                        </a:rPr>
                        <a:t>signal handler</a:t>
                      </a:r>
                      <a:r>
                        <a:rPr lang="zh-CN" sz="1800" b="1" kern="100" dirty="0">
                          <a:latin typeface="Calibri" panose="020F0502020204030204"/>
                          <a:ea typeface="宋体" panose="02010600030101010101" pitchFamily="2" charset="-122"/>
                          <a:cs typeface="Times New Roman" panose="02020603050405020304"/>
                        </a:rPr>
                        <a:t>）表、阻塞信号表和挂起信号表</a:t>
                      </a:r>
                      <a:endParaRPr lang="zh-CN" sz="18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3392">
                <a:tc>
                  <a:txBody>
                    <a:bodyPr/>
                    <a:lstStyle/>
                    <a:p>
                      <a:pPr indent="0" algn="l">
                        <a:lnSpc>
                          <a:spcPct val="100000"/>
                        </a:lnSpc>
                        <a:spcAft>
                          <a:spcPts val="0"/>
                        </a:spcAft>
                      </a:pPr>
                      <a:r>
                        <a:rPr lang="en-US" sz="1800" b="1" kern="100">
                          <a:latin typeface="Calibri" panose="020F0502020204030204"/>
                          <a:ea typeface="宋体" panose="02010600030101010101" pitchFamily="2" charset="-122"/>
                          <a:cs typeface="Times New Roman" panose="02020603050405020304"/>
                        </a:rPr>
                        <a:t>CLONE_PARENT</a:t>
                      </a:r>
                      <a:endParaRPr lang="zh-CN" sz="18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b="1" kern="100" dirty="0">
                          <a:latin typeface="Calibri" panose="020F0502020204030204"/>
                          <a:ea typeface="宋体" panose="02010600030101010101" pitchFamily="2" charset="-122"/>
                          <a:cs typeface="Times New Roman" panose="02020603050405020304"/>
                        </a:rPr>
                        <a:t>新进程与创建它的进程拥有同一个父进程，即新进程与创建它的进程是兄弟进程</a:t>
                      </a:r>
                      <a:endParaRPr lang="zh-CN" sz="18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3392">
                <a:tc>
                  <a:txBody>
                    <a:bodyPr/>
                    <a:lstStyle/>
                    <a:p>
                      <a:pPr indent="0" algn="l">
                        <a:lnSpc>
                          <a:spcPct val="100000"/>
                        </a:lnSpc>
                        <a:spcAft>
                          <a:spcPts val="0"/>
                        </a:spcAft>
                      </a:pPr>
                      <a:r>
                        <a:rPr lang="en-US" sz="1800" b="1" kern="100">
                          <a:latin typeface="Calibri" panose="020F0502020204030204"/>
                          <a:ea typeface="宋体" panose="02010600030101010101" pitchFamily="2" charset="-122"/>
                          <a:cs typeface="Times New Roman" panose="02020603050405020304"/>
                        </a:rPr>
                        <a:t>CLONE_VFORK</a:t>
                      </a:r>
                      <a:endParaRPr lang="zh-CN" sz="18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b="1" kern="100" dirty="0">
                          <a:latin typeface="Calibri" panose="020F0502020204030204"/>
                          <a:ea typeface="宋体" panose="02010600030101010101" pitchFamily="2" charset="-122"/>
                          <a:cs typeface="Times New Roman" panose="02020603050405020304"/>
                        </a:rPr>
                        <a:t>父进程被挂起，直至子进程终止，</a:t>
                      </a:r>
                      <a:r>
                        <a:rPr lang="en-US" sz="1800" b="1" kern="100" dirty="0" err="1">
                          <a:latin typeface="Calibri" panose="020F0502020204030204"/>
                          <a:ea typeface="宋体" panose="02010600030101010101" pitchFamily="2" charset="-122"/>
                          <a:cs typeface="Times New Roman" panose="02020603050405020304"/>
                        </a:rPr>
                        <a:t>vfork</a:t>
                      </a:r>
                      <a:r>
                        <a:rPr lang="en-US" sz="1800" b="1" kern="100" dirty="0">
                          <a:latin typeface="Calibri" panose="020F0502020204030204"/>
                          <a:ea typeface="宋体" panose="02010600030101010101" pitchFamily="2" charset="-122"/>
                          <a:cs typeface="Times New Roman" panose="02020603050405020304"/>
                        </a:rPr>
                        <a:t>()</a:t>
                      </a:r>
                      <a:r>
                        <a:rPr lang="zh-CN" sz="1800" b="1" kern="100" dirty="0">
                          <a:latin typeface="Calibri" panose="020F0502020204030204"/>
                          <a:ea typeface="宋体" panose="02010600030101010101" pitchFamily="2" charset="-122"/>
                          <a:cs typeface="Times New Roman" panose="02020603050405020304"/>
                        </a:rPr>
                        <a:t>中设置</a:t>
                      </a:r>
                      <a:endParaRPr lang="zh-CN" sz="18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3392">
                <a:tc>
                  <a:txBody>
                    <a:bodyPr/>
                    <a:lstStyle/>
                    <a:p>
                      <a:pPr indent="0" algn="l">
                        <a:lnSpc>
                          <a:spcPct val="100000"/>
                        </a:lnSpc>
                        <a:spcAft>
                          <a:spcPts val="0"/>
                        </a:spcAft>
                      </a:pPr>
                      <a:r>
                        <a:rPr lang="en-US" sz="1800" b="1" kern="100">
                          <a:latin typeface="Calibri" panose="020F0502020204030204"/>
                          <a:ea typeface="宋体" panose="02010600030101010101" pitchFamily="2" charset="-122"/>
                          <a:cs typeface="Times New Roman" panose="02020603050405020304"/>
                        </a:rPr>
                        <a:t>CLONE_THREAD</a:t>
                      </a:r>
                      <a:endParaRPr lang="zh-CN" sz="18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b="1" kern="100" dirty="0">
                          <a:latin typeface="Calibri" panose="020F0502020204030204"/>
                          <a:ea typeface="宋体" panose="02010600030101010101" pitchFamily="2" charset="-122"/>
                          <a:cs typeface="Times New Roman" panose="02020603050405020304"/>
                        </a:rPr>
                        <a:t>父子进程属于同一个线程组，设置该标志时，必须同时设置</a:t>
                      </a:r>
                      <a:r>
                        <a:rPr lang="en-US" sz="1800" b="1" kern="100" dirty="0">
                          <a:latin typeface="Calibri" panose="020F0502020204030204"/>
                          <a:ea typeface="宋体" panose="02010600030101010101" pitchFamily="2" charset="-122"/>
                          <a:cs typeface="Times New Roman" panose="02020603050405020304"/>
                        </a:rPr>
                        <a:t>CLONE_SIGHAND</a:t>
                      </a:r>
                      <a:endParaRPr lang="zh-CN" sz="18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3392">
                <a:tc>
                  <a:txBody>
                    <a:bodyPr/>
                    <a:lstStyle/>
                    <a:p>
                      <a:pPr indent="0" algn="l">
                        <a:lnSpc>
                          <a:spcPct val="100000"/>
                        </a:lnSpc>
                        <a:spcAft>
                          <a:spcPts val="0"/>
                        </a:spcAft>
                      </a:pPr>
                      <a:r>
                        <a:rPr lang="en-US" sz="1800" b="1" kern="100">
                          <a:latin typeface="Calibri" panose="020F0502020204030204"/>
                          <a:ea typeface="宋体" panose="02010600030101010101" pitchFamily="2" charset="-122"/>
                          <a:cs typeface="Times New Roman" panose="02020603050405020304"/>
                        </a:rPr>
                        <a:t>CLONE_SETTLS</a:t>
                      </a:r>
                      <a:endParaRPr lang="zh-CN" sz="1800" b="1" kern="10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b="1" kern="100" dirty="0">
                          <a:latin typeface="Calibri" panose="020F0502020204030204"/>
                          <a:ea typeface="宋体" panose="02010600030101010101" pitchFamily="2" charset="-122"/>
                          <a:cs typeface="Times New Roman" panose="02020603050405020304"/>
                        </a:rPr>
                        <a:t>为新线程创建局部存储段（</a:t>
                      </a:r>
                      <a:r>
                        <a:rPr lang="en-US" sz="1800" b="1" kern="100" dirty="0">
                          <a:latin typeface="Calibri" panose="020F0502020204030204"/>
                          <a:ea typeface="宋体" panose="02010600030101010101" pitchFamily="2" charset="-122"/>
                          <a:cs typeface="Times New Roman" panose="02020603050405020304"/>
                        </a:rPr>
                        <a:t>TLS</a:t>
                      </a:r>
                      <a:r>
                        <a:rPr lang="zh-CN" sz="1800" b="1" kern="100" dirty="0">
                          <a:latin typeface="Calibri" panose="020F0502020204030204"/>
                          <a:ea typeface="宋体" panose="02010600030101010101" pitchFamily="2" charset="-122"/>
                          <a:cs typeface="Times New Roman" panose="02020603050405020304"/>
                        </a:rPr>
                        <a:t>），该段由</a:t>
                      </a:r>
                      <a:r>
                        <a:rPr lang="en-US" sz="1800" b="1" kern="100" dirty="0" err="1">
                          <a:latin typeface="Calibri" panose="020F0502020204030204"/>
                          <a:ea typeface="宋体" panose="02010600030101010101" pitchFamily="2" charset="-122"/>
                          <a:cs typeface="Times New Roman" panose="02020603050405020304"/>
                        </a:rPr>
                        <a:t>tls</a:t>
                      </a:r>
                      <a:r>
                        <a:rPr lang="zh-CN" sz="1800" b="1" kern="100" dirty="0">
                          <a:latin typeface="Calibri" panose="020F0502020204030204"/>
                          <a:ea typeface="宋体" panose="02010600030101010101" pitchFamily="2" charset="-122"/>
                          <a:cs typeface="Times New Roman" panose="02020603050405020304"/>
                        </a:rPr>
                        <a:t>参数所指向的结构描述</a:t>
                      </a:r>
                      <a:endParaRPr lang="zh-CN" sz="1800" b="1" kern="100" dirty="0">
                        <a:latin typeface="Calibri" panose="020F0502020204030204"/>
                        <a:ea typeface="宋体" panose="02010600030101010101" pitchFamily="2"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56001" y="0"/>
            <a:ext cx="3600177" cy="707886"/>
          </a:xfrm>
          <a:prstGeom prst="rect">
            <a:avLst/>
          </a:prstGeom>
          <a:noFill/>
          <a:ln w="9525">
            <a:noFill/>
            <a:miter lim="800000"/>
          </a:ln>
          <a:effectLst/>
        </p:spPr>
        <p:txBody>
          <a:bodyPr wrap="square">
            <a:spAutoFit/>
          </a:bodyPr>
          <a:lstStyle/>
          <a:p>
            <a:pPr eaLnBrk="1" hangingPunct="1">
              <a:spcBef>
                <a:spcPct val="0"/>
              </a:spcBef>
              <a:defRPr/>
            </a:pPr>
            <a:r>
              <a:rPr kumimoji="1" lang="en-US" altLang="zh-CN" sz="4000" dirty="0" smtClean="0">
                <a:solidFill>
                  <a:srgbClr val="FF0000"/>
                </a:solidFill>
                <a:latin typeface="+mn-ea"/>
                <a:ea typeface="+mn-ea"/>
              </a:rPr>
              <a:t>3.8 </a:t>
            </a:r>
            <a:r>
              <a:rPr kumimoji="1" lang="zh-CN" altLang="en-US" sz="4000" dirty="0" smtClean="0">
                <a:solidFill>
                  <a:srgbClr val="FF0000"/>
                </a:solidFill>
                <a:latin typeface="+mn-ea"/>
                <a:ea typeface="+mn-ea"/>
              </a:rPr>
              <a:t>线程机制</a:t>
            </a:r>
            <a:endParaRPr kumimoji="1" lang="zh-CN" altLang="en-US" sz="4000" dirty="0">
              <a:solidFill>
                <a:srgbClr val="FF0000"/>
              </a:solidFill>
              <a:latin typeface="+mn-ea"/>
              <a:ea typeface="+mn-ea"/>
            </a:endParaRPr>
          </a:p>
        </p:txBody>
      </p:sp>
      <p:sp>
        <p:nvSpPr>
          <p:cNvPr id="7" name="Rectangle 2"/>
          <p:cNvSpPr>
            <a:spLocks noChangeArrowheads="1"/>
          </p:cNvSpPr>
          <p:nvPr/>
        </p:nvSpPr>
        <p:spPr bwMode="auto">
          <a:xfrm>
            <a:off x="395536" y="693069"/>
            <a:ext cx="6336704"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3.8.3 Linux</a:t>
            </a:r>
            <a:r>
              <a:rPr lang="zh-CN" altLang="en-US" sz="3200" dirty="0" smtClean="0">
                <a:solidFill>
                  <a:srgbClr val="0000FF"/>
                </a:solidFill>
                <a:latin typeface="+mn-ea"/>
                <a:ea typeface="+mn-ea"/>
              </a:rPr>
              <a:t>线程机制</a:t>
            </a:r>
            <a:endParaRPr lang="zh-CN" altLang="en-US" sz="3200" dirty="0">
              <a:solidFill>
                <a:srgbClr val="0000FF"/>
              </a:solidFill>
              <a:latin typeface="+mn-ea"/>
              <a:ea typeface="+mn-ea"/>
            </a:endParaRPr>
          </a:p>
        </p:txBody>
      </p:sp>
      <p:sp>
        <p:nvSpPr>
          <p:cNvPr id="8" name="矩形 7"/>
          <p:cNvSpPr/>
          <p:nvPr/>
        </p:nvSpPr>
        <p:spPr>
          <a:xfrm>
            <a:off x="467544" y="1412776"/>
            <a:ext cx="7128792" cy="523220"/>
          </a:xfrm>
          <a:prstGeom prst="rect">
            <a:avLst/>
          </a:prstGeom>
        </p:spPr>
        <p:txBody>
          <a:bodyPr wrap="square">
            <a:spAutoFit/>
          </a:bodyPr>
          <a:lstStyle/>
          <a:p>
            <a:pPr marL="609600" indent="-609600" algn="just" defTabSz="873125" eaLnBrk="1" hangingPunct="1">
              <a:spcBef>
                <a:spcPct val="50000"/>
              </a:spcBef>
              <a:defRPr/>
            </a:pPr>
            <a:r>
              <a:rPr kumimoji="1" lang="en-US" altLang="zh-CN" sz="2800" dirty="0" smtClean="0">
                <a:solidFill>
                  <a:srgbClr val="C00000"/>
                </a:solidFill>
                <a:latin typeface="+mn-ea"/>
              </a:rPr>
              <a:t>2. </a:t>
            </a:r>
            <a:r>
              <a:rPr lang="en-US" altLang="zh-CN" sz="2800" dirty="0" smtClean="0">
                <a:solidFill>
                  <a:srgbClr val="C00000"/>
                </a:solidFill>
              </a:rPr>
              <a:t>Linux</a:t>
            </a:r>
            <a:r>
              <a:rPr lang="zh-CN" altLang="zh-CN" sz="2800" dirty="0" smtClean="0">
                <a:solidFill>
                  <a:srgbClr val="C00000"/>
                </a:solidFill>
              </a:rPr>
              <a:t>下</a:t>
            </a:r>
            <a:r>
              <a:rPr lang="en-US" altLang="zh-CN" sz="2800" dirty="0" err="1" smtClean="0">
                <a:solidFill>
                  <a:srgbClr val="C00000"/>
                </a:solidFill>
              </a:rPr>
              <a:t>Pthread</a:t>
            </a:r>
            <a:r>
              <a:rPr lang="zh-CN" altLang="zh-CN" sz="2800" dirty="0" smtClean="0">
                <a:solidFill>
                  <a:srgbClr val="C00000"/>
                </a:solidFill>
              </a:rPr>
              <a:t>线程库介绍</a:t>
            </a:r>
            <a:endParaRPr kumimoji="1" lang="zh-CN" altLang="en-US" sz="2800" dirty="0">
              <a:solidFill>
                <a:srgbClr val="C00000"/>
              </a:solidFill>
              <a:latin typeface="+mn-ea"/>
            </a:endParaRPr>
          </a:p>
        </p:txBody>
      </p:sp>
      <p:sp>
        <p:nvSpPr>
          <p:cNvPr id="9" name="矩形 8"/>
          <p:cNvSpPr/>
          <p:nvPr/>
        </p:nvSpPr>
        <p:spPr>
          <a:xfrm>
            <a:off x="323528" y="2762926"/>
            <a:ext cx="8568952" cy="1354217"/>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en-US" altLang="zh-CN" dirty="0" smtClean="0"/>
              <a:t> </a:t>
            </a:r>
            <a:r>
              <a:rPr lang="en-US" altLang="zh-CN" dirty="0" err="1" smtClean="0"/>
              <a:t>int</a:t>
            </a:r>
            <a:r>
              <a:rPr lang="en-US" altLang="zh-CN" dirty="0" smtClean="0"/>
              <a:t> </a:t>
            </a:r>
            <a:r>
              <a:rPr lang="en-US" altLang="zh-CN" dirty="0" err="1" smtClean="0"/>
              <a:t>pthread_create</a:t>
            </a:r>
            <a:r>
              <a:rPr lang="en-US" altLang="zh-CN" dirty="0" smtClean="0"/>
              <a:t> (</a:t>
            </a:r>
            <a:r>
              <a:rPr lang="en-US" altLang="zh-CN" dirty="0" err="1" smtClean="0"/>
              <a:t>pthread_t</a:t>
            </a:r>
            <a:r>
              <a:rPr lang="en-US" altLang="zh-CN" dirty="0" smtClean="0"/>
              <a:t> *</a:t>
            </a:r>
            <a:r>
              <a:rPr lang="en-US" altLang="zh-CN" dirty="0" err="1" smtClean="0"/>
              <a:t>thread,const</a:t>
            </a:r>
            <a:r>
              <a:rPr lang="en-US" altLang="zh-CN" dirty="0" smtClean="0"/>
              <a:t> </a:t>
            </a:r>
            <a:r>
              <a:rPr lang="en-US" altLang="zh-CN" dirty="0" err="1" smtClean="0"/>
              <a:t>pthread_attr_t</a:t>
            </a:r>
            <a:r>
              <a:rPr lang="en-US" altLang="zh-CN" dirty="0" smtClean="0"/>
              <a:t> *</a:t>
            </a:r>
            <a:r>
              <a:rPr lang="en-US" altLang="zh-CN" dirty="0" err="1" smtClean="0"/>
              <a:t>attr</a:t>
            </a:r>
            <a:r>
              <a:rPr lang="en-US" altLang="zh-CN" dirty="0" smtClean="0"/>
              <a:t>, void *(*routines)(void *), void *</a:t>
            </a:r>
            <a:r>
              <a:rPr lang="en-US" altLang="zh-CN" dirty="0" err="1" smtClean="0"/>
              <a:t>arg</a:t>
            </a:r>
            <a:r>
              <a:rPr lang="en-US" altLang="zh-CN" dirty="0" smtClean="0"/>
              <a:t>)</a:t>
            </a:r>
            <a:endParaRPr lang="en-US" altLang="zh-CN" dirty="0" smtClean="0"/>
          </a:p>
          <a:p>
            <a:pPr>
              <a:lnSpc>
                <a:spcPct val="130000"/>
              </a:lnSpc>
              <a:buFont typeface="Wingdings" panose="05000000000000000000" pitchFamily="2" charset="2"/>
              <a:buChar char="l"/>
            </a:pPr>
            <a:r>
              <a:rPr lang="zh-CN" altLang="en-US" dirty="0" smtClean="0"/>
              <a:t>功能：</a:t>
            </a:r>
            <a:r>
              <a:rPr lang="zh-CN" altLang="zh-CN" dirty="0" smtClean="0"/>
              <a:t>创建新线程，属性为</a:t>
            </a:r>
            <a:r>
              <a:rPr lang="en-US" altLang="zh-CN" dirty="0" err="1" smtClean="0"/>
              <a:t>attr</a:t>
            </a:r>
            <a:r>
              <a:rPr lang="zh-CN" altLang="zh-CN" dirty="0" smtClean="0"/>
              <a:t>，将运行的函数为</a:t>
            </a:r>
            <a:r>
              <a:rPr lang="en-US" altLang="zh-CN" dirty="0" smtClean="0"/>
              <a:t>routines(</a:t>
            </a:r>
            <a:r>
              <a:rPr lang="en-US" altLang="zh-CN" dirty="0" err="1" smtClean="0"/>
              <a:t>arg</a:t>
            </a:r>
            <a:r>
              <a:rPr lang="en-US" altLang="zh-CN" dirty="0" smtClean="0"/>
              <a:t>)</a:t>
            </a:r>
            <a:endParaRPr lang="zh-CN" altLang="zh-CN" dirty="0"/>
          </a:p>
        </p:txBody>
      </p:sp>
      <p:sp>
        <p:nvSpPr>
          <p:cNvPr id="10" name="矩形 9"/>
          <p:cNvSpPr/>
          <p:nvPr/>
        </p:nvSpPr>
        <p:spPr>
          <a:xfrm>
            <a:off x="323528" y="4320734"/>
            <a:ext cx="8568952" cy="954107"/>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en-US" altLang="zh-CN" dirty="0" err="1" smtClean="0"/>
              <a:t>int</a:t>
            </a:r>
            <a:r>
              <a:rPr lang="en-US" altLang="zh-CN" dirty="0" smtClean="0"/>
              <a:t> </a:t>
            </a:r>
            <a:r>
              <a:rPr lang="en-US" altLang="zh-CN" dirty="0" err="1" smtClean="0"/>
              <a:t>pthread_join</a:t>
            </a:r>
            <a:r>
              <a:rPr lang="en-US" altLang="zh-CN" dirty="0" smtClean="0"/>
              <a:t> (</a:t>
            </a:r>
            <a:r>
              <a:rPr lang="en-US" altLang="zh-CN" dirty="0" err="1" smtClean="0"/>
              <a:t>pthread_t</a:t>
            </a:r>
            <a:r>
              <a:rPr lang="en-US" altLang="zh-CN" dirty="0" smtClean="0"/>
              <a:t> thread, void **status)</a:t>
            </a:r>
            <a:endParaRPr lang="en-US" altLang="zh-CN" dirty="0" smtClean="0"/>
          </a:p>
          <a:p>
            <a:pPr>
              <a:lnSpc>
                <a:spcPct val="130000"/>
              </a:lnSpc>
              <a:buFont typeface="Wingdings" panose="05000000000000000000" pitchFamily="2" charset="2"/>
              <a:buChar char="l"/>
            </a:pPr>
            <a:r>
              <a:rPr lang="zh-CN" altLang="en-US" dirty="0" smtClean="0"/>
              <a:t>功能：调用者等待指定线程结束，并将结束状态写入</a:t>
            </a:r>
            <a:r>
              <a:rPr lang="en-US" altLang="zh-CN" dirty="0" smtClean="0"/>
              <a:t>status</a:t>
            </a:r>
            <a:r>
              <a:rPr lang="zh-CN" altLang="en-US" dirty="0" smtClean="0"/>
              <a:t>中</a:t>
            </a:r>
            <a:endParaRPr lang="zh-CN" altLang="zh-CN" dirty="0"/>
          </a:p>
        </p:txBody>
      </p:sp>
      <p:sp>
        <p:nvSpPr>
          <p:cNvPr id="14" name="矩形 13"/>
          <p:cNvSpPr/>
          <p:nvPr/>
        </p:nvSpPr>
        <p:spPr>
          <a:xfrm>
            <a:off x="323528" y="5427222"/>
            <a:ext cx="8568952" cy="954107"/>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en-US" altLang="zh-CN" dirty="0" smtClean="0"/>
              <a:t>void </a:t>
            </a:r>
            <a:r>
              <a:rPr lang="en-US" altLang="zh-CN" dirty="0" err="1" smtClean="0"/>
              <a:t>pthread_exit</a:t>
            </a:r>
            <a:r>
              <a:rPr lang="en-US" altLang="zh-CN" dirty="0" smtClean="0"/>
              <a:t>(void* </a:t>
            </a:r>
            <a:r>
              <a:rPr lang="en-US" altLang="zh-CN" dirty="0" err="1" smtClean="0"/>
              <a:t>retval</a:t>
            </a:r>
            <a:r>
              <a:rPr lang="en-US" altLang="zh-CN" dirty="0" smtClean="0"/>
              <a:t>)</a:t>
            </a:r>
            <a:endParaRPr lang="en-US" altLang="zh-CN" dirty="0" smtClean="0"/>
          </a:p>
          <a:p>
            <a:pPr>
              <a:lnSpc>
                <a:spcPct val="130000"/>
              </a:lnSpc>
              <a:buFont typeface="Wingdings" panose="05000000000000000000" pitchFamily="2" charset="2"/>
              <a:buChar char="l"/>
            </a:pPr>
            <a:r>
              <a:rPr lang="zh-CN" altLang="en-US" dirty="0" smtClean="0"/>
              <a:t>功能：</a:t>
            </a:r>
            <a:r>
              <a:rPr lang="zh-CN" altLang="zh-CN" dirty="0" smtClean="0"/>
              <a:t>终止调用线程</a:t>
            </a:r>
            <a:endParaRPr lang="zh-CN" altLang="zh-CN" dirty="0"/>
          </a:p>
        </p:txBody>
      </p:sp>
      <p:sp>
        <p:nvSpPr>
          <p:cNvPr id="15" name="Text Box 3"/>
          <p:cNvSpPr txBox="1">
            <a:spLocks noChangeArrowheads="1"/>
          </p:cNvSpPr>
          <p:nvPr/>
        </p:nvSpPr>
        <p:spPr bwMode="auto">
          <a:xfrm>
            <a:off x="539552" y="2060848"/>
            <a:ext cx="2952328" cy="457456"/>
          </a:xfrm>
          <a:prstGeom prst="rect">
            <a:avLst/>
          </a:prstGeom>
          <a:noFill/>
          <a:ln w="9525">
            <a:noFill/>
            <a:miter lim="800000"/>
          </a:ln>
          <a:effectLst/>
        </p:spPr>
        <p:txBody>
          <a:bodyPr wrap="square" lIns="87273" tIns="43636" rIns="87273" bIns="43636">
            <a:spAutoFit/>
          </a:bodyPr>
          <a:lstStyle/>
          <a:p>
            <a:pPr marL="609600" indent="-609600" algn="just" defTabSz="873125" eaLnBrk="1" hangingPunct="1">
              <a:spcBef>
                <a:spcPct val="50000"/>
              </a:spcBef>
              <a:buFont typeface="Wingdings" panose="05000000000000000000" pitchFamily="2" charset="2"/>
              <a:buChar char="n"/>
              <a:defRPr/>
            </a:pPr>
            <a:r>
              <a:rPr kumimoji="1" lang="zh-CN" altLang="en-US" sz="2400" dirty="0" smtClean="0">
                <a:solidFill>
                  <a:srgbClr val="7030A0"/>
                </a:solidFill>
                <a:latin typeface="Times New Roman" panose="02020603050405020304" pitchFamily="18" charset="0"/>
              </a:rPr>
              <a:t>相关系统调用：</a:t>
            </a:r>
            <a:endParaRPr kumimoji="1" lang="zh-CN" altLang="en-US" sz="2400" dirty="0">
              <a:solidFill>
                <a:srgbClr val="7030A0"/>
              </a:solidFill>
              <a:latin typeface="Times New Roman" panose="02020603050405020304" pitchFamily="18" charset="0"/>
            </a:endParaRPr>
          </a:p>
        </p:txBody>
      </p:sp>
      <p:cxnSp>
        <p:nvCxnSpPr>
          <p:cNvPr id="12" name="直接连接符 11"/>
          <p:cNvCxnSpPr/>
          <p:nvPr/>
        </p:nvCxnSpPr>
        <p:spPr bwMode="auto">
          <a:xfrm>
            <a:off x="4211960" y="3140968"/>
            <a:ext cx="100811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直接连接符 15"/>
          <p:cNvCxnSpPr/>
          <p:nvPr/>
        </p:nvCxnSpPr>
        <p:spPr bwMode="auto">
          <a:xfrm>
            <a:off x="7452320" y="3140968"/>
            <a:ext cx="100811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直接连接符 16"/>
          <p:cNvCxnSpPr/>
          <p:nvPr/>
        </p:nvCxnSpPr>
        <p:spPr bwMode="auto">
          <a:xfrm>
            <a:off x="1187624" y="3573016"/>
            <a:ext cx="100811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直接连接符 17"/>
          <p:cNvCxnSpPr/>
          <p:nvPr/>
        </p:nvCxnSpPr>
        <p:spPr bwMode="auto">
          <a:xfrm>
            <a:off x="3635896" y="3573016"/>
            <a:ext cx="100811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直接连接符 18"/>
          <p:cNvCxnSpPr/>
          <p:nvPr/>
        </p:nvCxnSpPr>
        <p:spPr bwMode="auto">
          <a:xfrm>
            <a:off x="3707904" y="4725144"/>
            <a:ext cx="100811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直接连接符 19"/>
          <p:cNvCxnSpPr/>
          <p:nvPr/>
        </p:nvCxnSpPr>
        <p:spPr bwMode="auto">
          <a:xfrm>
            <a:off x="5364088" y="4725144"/>
            <a:ext cx="100811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直接连接符 20"/>
          <p:cNvCxnSpPr/>
          <p:nvPr/>
        </p:nvCxnSpPr>
        <p:spPr bwMode="auto">
          <a:xfrm>
            <a:off x="3275856" y="5877272"/>
            <a:ext cx="100811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ox(i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ox(in)">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ox(i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ox(in)">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56001" y="0"/>
            <a:ext cx="3600177" cy="707886"/>
          </a:xfrm>
          <a:prstGeom prst="rect">
            <a:avLst/>
          </a:prstGeom>
          <a:noFill/>
          <a:ln w="9525">
            <a:noFill/>
            <a:miter lim="800000"/>
          </a:ln>
          <a:effectLst/>
        </p:spPr>
        <p:txBody>
          <a:bodyPr wrap="square">
            <a:spAutoFit/>
          </a:bodyPr>
          <a:lstStyle/>
          <a:p>
            <a:pPr eaLnBrk="1" hangingPunct="1">
              <a:spcBef>
                <a:spcPct val="0"/>
              </a:spcBef>
              <a:defRPr/>
            </a:pPr>
            <a:r>
              <a:rPr kumimoji="1" lang="en-US" altLang="zh-CN" sz="4000" dirty="0" smtClean="0">
                <a:solidFill>
                  <a:srgbClr val="FF0000"/>
                </a:solidFill>
                <a:latin typeface="+mn-ea"/>
                <a:ea typeface="+mn-ea"/>
              </a:rPr>
              <a:t>3.8 </a:t>
            </a:r>
            <a:r>
              <a:rPr kumimoji="1" lang="zh-CN" altLang="en-US" sz="4000" dirty="0" smtClean="0">
                <a:solidFill>
                  <a:srgbClr val="FF0000"/>
                </a:solidFill>
                <a:latin typeface="+mn-ea"/>
                <a:ea typeface="+mn-ea"/>
              </a:rPr>
              <a:t>线程机制</a:t>
            </a:r>
            <a:endParaRPr kumimoji="1" lang="zh-CN" altLang="en-US" sz="4000" dirty="0">
              <a:solidFill>
                <a:srgbClr val="FF0000"/>
              </a:solidFill>
              <a:latin typeface="+mn-ea"/>
              <a:ea typeface="+mn-ea"/>
            </a:endParaRPr>
          </a:p>
        </p:txBody>
      </p:sp>
      <p:sp>
        <p:nvSpPr>
          <p:cNvPr id="7" name="Rectangle 2"/>
          <p:cNvSpPr>
            <a:spLocks noChangeArrowheads="1"/>
          </p:cNvSpPr>
          <p:nvPr/>
        </p:nvSpPr>
        <p:spPr bwMode="auto">
          <a:xfrm>
            <a:off x="395536" y="693069"/>
            <a:ext cx="6336704"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3.8.3 Linux</a:t>
            </a:r>
            <a:r>
              <a:rPr lang="zh-CN" altLang="en-US" sz="3200" dirty="0" smtClean="0">
                <a:solidFill>
                  <a:srgbClr val="0000FF"/>
                </a:solidFill>
                <a:latin typeface="+mn-ea"/>
                <a:ea typeface="+mn-ea"/>
              </a:rPr>
              <a:t>线程机制</a:t>
            </a:r>
            <a:endParaRPr lang="zh-CN" altLang="en-US" sz="3200" dirty="0">
              <a:solidFill>
                <a:srgbClr val="0000FF"/>
              </a:solidFill>
              <a:latin typeface="+mn-ea"/>
              <a:ea typeface="+mn-ea"/>
            </a:endParaRPr>
          </a:p>
        </p:txBody>
      </p:sp>
      <p:sp>
        <p:nvSpPr>
          <p:cNvPr id="11" name="矩形 10"/>
          <p:cNvSpPr/>
          <p:nvPr/>
        </p:nvSpPr>
        <p:spPr>
          <a:xfrm>
            <a:off x="1043608" y="2564904"/>
            <a:ext cx="5904656" cy="523220"/>
          </a:xfrm>
          <a:prstGeom prst="rect">
            <a:avLst/>
          </a:prstGeom>
        </p:spPr>
        <p:txBody>
          <a:bodyPr wrap="square">
            <a:spAutoFit/>
          </a:bodyPr>
          <a:lstStyle/>
          <a:p>
            <a:pPr>
              <a:lnSpc>
                <a:spcPct val="140000"/>
              </a:lnSpc>
            </a:pPr>
            <a:r>
              <a:rPr lang="zh-CN" altLang="en-US" dirty="0" smtClean="0"/>
              <a:t>互斥锁，条件变量，</a:t>
            </a:r>
            <a:r>
              <a:rPr lang="en-US" altLang="zh-CN" dirty="0" err="1" smtClean="0"/>
              <a:t>Posix</a:t>
            </a:r>
            <a:r>
              <a:rPr lang="zh-CN" altLang="en-US" dirty="0" smtClean="0"/>
              <a:t>信号量</a:t>
            </a:r>
            <a:endParaRPr lang="zh-CN" altLang="zh-CN" dirty="0"/>
          </a:p>
        </p:txBody>
      </p:sp>
      <p:sp>
        <p:nvSpPr>
          <p:cNvPr id="12" name="Text Box 3"/>
          <p:cNvSpPr txBox="1">
            <a:spLocks noChangeArrowheads="1"/>
          </p:cNvSpPr>
          <p:nvPr/>
        </p:nvSpPr>
        <p:spPr bwMode="auto">
          <a:xfrm>
            <a:off x="683568" y="2060848"/>
            <a:ext cx="4896544" cy="457456"/>
          </a:xfrm>
          <a:prstGeom prst="rect">
            <a:avLst/>
          </a:prstGeom>
          <a:noFill/>
          <a:ln w="9525">
            <a:noFill/>
            <a:miter lim="800000"/>
          </a:ln>
          <a:effectLst/>
        </p:spPr>
        <p:txBody>
          <a:bodyPr wrap="square" lIns="87273" tIns="43636" rIns="87273" bIns="43636">
            <a:spAutoFit/>
          </a:bodyPr>
          <a:lstStyle/>
          <a:p>
            <a:pPr marL="609600" indent="-609600" algn="just" defTabSz="873125" eaLnBrk="1" hangingPunct="1">
              <a:spcBef>
                <a:spcPct val="50000"/>
              </a:spcBef>
              <a:buFont typeface="Wingdings" panose="05000000000000000000" pitchFamily="2" charset="2"/>
              <a:buChar char="n"/>
              <a:defRPr/>
            </a:pPr>
            <a:r>
              <a:rPr lang="en-US" altLang="zh-CN" sz="2400" dirty="0" err="1" smtClean="0">
                <a:solidFill>
                  <a:srgbClr val="7030A0"/>
                </a:solidFill>
              </a:rPr>
              <a:t>Pthread</a:t>
            </a:r>
            <a:r>
              <a:rPr lang="zh-CN" altLang="zh-CN" sz="2400" dirty="0" smtClean="0">
                <a:solidFill>
                  <a:srgbClr val="7030A0"/>
                </a:solidFill>
              </a:rPr>
              <a:t>线程库同步机制</a:t>
            </a:r>
            <a:endParaRPr kumimoji="1" lang="zh-CN" altLang="en-US" sz="2400" dirty="0">
              <a:solidFill>
                <a:srgbClr val="7030A0"/>
              </a:solidFill>
              <a:latin typeface="Times New Roman" panose="02020603050405020304" pitchFamily="18" charset="0"/>
            </a:endParaRPr>
          </a:p>
        </p:txBody>
      </p:sp>
      <p:sp>
        <p:nvSpPr>
          <p:cNvPr id="9" name="矩形 8"/>
          <p:cNvSpPr/>
          <p:nvPr/>
        </p:nvSpPr>
        <p:spPr>
          <a:xfrm>
            <a:off x="395536" y="1412776"/>
            <a:ext cx="7128792" cy="523220"/>
          </a:xfrm>
          <a:prstGeom prst="rect">
            <a:avLst/>
          </a:prstGeom>
        </p:spPr>
        <p:txBody>
          <a:bodyPr wrap="square">
            <a:spAutoFit/>
          </a:bodyPr>
          <a:lstStyle/>
          <a:p>
            <a:pPr marL="609600" indent="-609600" algn="just" defTabSz="873125" eaLnBrk="1" hangingPunct="1">
              <a:spcBef>
                <a:spcPct val="50000"/>
              </a:spcBef>
              <a:defRPr/>
            </a:pPr>
            <a:r>
              <a:rPr kumimoji="1" lang="en-US" altLang="zh-CN" sz="2800" dirty="0" smtClean="0">
                <a:solidFill>
                  <a:srgbClr val="C00000"/>
                </a:solidFill>
                <a:latin typeface="+mn-ea"/>
              </a:rPr>
              <a:t>2. </a:t>
            </a:r>
            <a:r>
              <a:rPr lang="en-US" altLang="zh-CN" sz="2800" dirty="0" smtClean="0">
                <a:solidFill>
                  <a:srgbClr val="C00000"/>
                </a:solidFill>
              </a:rPr>
              <a:t>Linux</a:t>
            </a:r>
            <a:r>
              <a:rPr lang="zh-CN" altLang="zh-CN" sz="2800" dirty="0" smtClean="0">
                <a:solidFill>
                  <a:srgbClr val="C00000"/>
                </a:solidFill>
              </a:rPr>
              <a:t>下</a:t>
            </a:r>
            <a:r>
              <a:rPr lang="en-US" altLang="zh-CN" sz="2800" dirty="0" err="1" smtClean="0">
                <a:solidFill>
                  <a:srgbClr val="C00000"/>
                </a:solidFill>
              </a:rPr>
              <a:t>Pthread</a:t>
            </a:r>
            <a:r>
              <a:rPr lang="zh-CN" altLang="zh-CN" sz="2800" dirty="0" smtClean="0">
                <a:solidFill>
                  <a:srgbClr val="C00000"/>
                </a:solidFill>
              </a:rPr>
              <a:t>线程库介绍</a:t>
            </a:r>
            <a:endParaRPr kumimoji="1" lang="zh-CN" altLang="en-US" sz="2800" dirty="0">
              <a:solidFill>
                <a:srgbClr val="C00000"/>
              </a:solidFill>
              <a:latin typeface="+mn-ea"/>
            </a:endParaRPr>
          </a:p>
        </p:txBody>
      </p:sp>
      <p:sp>
        <p:nvSpPr>
          <p:cNvPr id="10" name="矩形 9"/>
          <p:cNvSpPr/>
          <p:nvPr/>
        </p:nvSpPr>
        <p:spPr>
          <a:xfrm>
            <a:off x="755576" y="3140970"/>
            <a:ext cx="2664296" cy="430887"/>
          </a:xfrm>
          <a:prstGeom prst="rect">
            <a:avLst/>
          </a:prstGeom>
        </p:spPr>
        <p:txBody>
          <a:bodyPr wrap="square">
            <a:spAutoFit/>
          </a:bodyPr>
          <a:lstStyle/>
          <a:p>
            <a:pPr>
              <a:buFont typeface="Wingdings" panose="05000000000000000000" pitchFamily="2" charset="2"/>
              <a:buChar char="l"/>
            </a:pPr>
            <a:r>
              <a:rPr lang="zh-CN" altLang="zh-CN" sz="2200" dirty="0" smtClean="0">
                <a:solidFill>
                  <a:srgbClr val="008AF2"/>
                </a:solidFill>
              </a:rPr>
              <a:t>互斥锁</a:t>
            </a:r>
            <a:endParaRPr lang="zh-CN" altLang="en-US" sz="2200" dirty="0">
              <a:solidFill>
                <a:srgbClr val="008AF2"/>
              </a:solidFill>
            </a:endParaRPr>
          </a:p>
        </p:txBody>
      </p:sp>
      <p:sp>
        <p:nvSpPr>
          <p:cNvPr id="14" name="矩形 13"/>
          <p:cNvSpPr/>
          <p:nvPr/>
        </p:nvSpPr>
        <p:spPr>
          <a:xfrm>
            <a:off x="2415001" y="3172905"/>
            <a:ext cx="4314001" cy="400110"/>
          </a:xfrm>
          <a:prstGeom prst="rect">
            <a:avLst/>
          </a:prstGeom>
        </p:spPr>
        <p:txBody>
          <a:bodyPr wrap="none">
            <a:spAutoFit/>
          </a:bodyPr>
          <a:lstStyle/>
          <a:p>
            <a:r>
              <a:rPr lang="zh-CN" altLang="zh-CN" dirty="0" smtClean="0"/>
              <a:t>实现多个线程对临界资源的互斥使用</a:t>
            </a:r>
            <a:endParaRPr lang="zh-CN" altLang="en-US" dirty="0"/>
          </a:p>
        </p:txBody>
      </p:sp>
      <p:sp>
        <p:nvSpPr>
          <p:cNvPr id="15" name="矩形 14"/>
          <p:cNvSpPr/>
          <p:nvPr/>
        </p:nvSpPr>
        <p:spPr>
          <a:xfrm>
            <a:off x="539552" y="3658961"/>
            <a:ext cx="8136904" cy="1354217"/>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en-US" altLang="zh-CN" dirty="0" smtClean="0"/>
              <a:t> </a:t>
            </a:r>
            <a:r>
              <a:rPr lang="zh-CN" altLang="zh-CN" dirty="0" smtClean="0"/>
              <a:t>创建锁</a:t>
            </a:r>
            <a:r>
              <a:rPr lang="zh-CN" altLang="en-US" dirty="0" smtClean="0"/>
              <a:t>：</a:t>
            </a:r>
            <a:endParaRPr lang="en-US" altLang="zh-CN" dirty="0" smtClean="0"/>
          </a:p>
          <a:p>
            <a:pPr>
              <a:lnSpc>
                <a:spcPct val="130000"/>
              </a:lnSpc>
            </a:pPr>
            <a:r>
              <a:rPr lang="en-US" altLang="zh-CN" dirty="0" err="1" smtClean="0"/>
              <a:t>int</a:t>
            </a:r>
            <a:r>
              <a:rPr lang="en-US" altLang="zh-CN" dirty="0" smtClean="0"/>
              <a:t> </a:t>
            </a:r>
            <a:r>
              <a:rPr lang="en-US" altLang="zh-CN" dirty="0" err="1" smtClean="0"/>
              <a:t>pthread_mutex_init</a:t>
            </a:r>
            <a:r>
              <a:rPr lang="en-US" altLang="zh-CN" dirty="0" smtClean="0"/>
              <a:t>(</a:t>
            </a:r>
            <a:r>
              <a:rPr lang="en-US" altLang="zh-CN" dirty="0" err="1" smtClean="0"/>
              <a:t>pthread_mutex_t</a:t>
            </a:r>
            <a:r>
              <a:rPr lang="en-US" altLang="zh-CN" dirty="0" smtClean="0"/>
              <a:t> *</a:t>
            </a:r>
            <a:r>
              <a:rPr lang="en-US" altLang="zh-CN" dirty="0" err="1" smtClean="0"/>
              <a:t>mutex</a:t>
            </a:r>
            <a:r>
              <a:rPr lang="en-US" altLang="zh-CN" dirty="0" smtClean="0"/>
              <a:t>, const </a:t>
            </a:r>
            <a:r>
              <a:rPr lang="en-US" altLang="zh-CN" dirty="0" err="1" smtClean="0"/>
              <a:t>pthread_mutexattr_t</a:t>
            </a:r>
            <a:r>
              <a:rPr lang="en-US" altLang="zh-CN" dirty="0" smtClean="0"/>
              <a:t> * </a:t>
            </a:r>
            <a:r>
              <a:rPr lang="en-US" altLang="zh-CN" dirty="0" err="1" smtClean="0"/>
              <a:t>attr</a:t>
            </a:r>
            <a:r>
              <a:rPr lang="en-US" altLang="zh-CN" dirty="0" smtClean="0"/>
              <a:t>)</a:t>
            </a:r>
            <a:endParaRPr lang="zh-CN" altLang="zh-CN" dirty="0"/>
          </a:p>
        </p:txBody>
      </p:sp>
      <p:sp>
        <p:nvSpPr>
          <p:cNvPr id="16" name="矩形 15"/>
          <p:cNvSpPr/>
          <p:nvPr/>
        </p:nvSpPr>
        <p:spPr>
          <a:xfrm>
            <a:off x="539552" y="5171129"/>
            <a:ext cx="8136904" cy="954107"/>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en-US" altLang="zh-CN" dirty="0" smtClean="0"/>
              <a:t> </a:t>
            </a:r>
            <a:r>
              <a:rPr lang="zh-CN" altLang="en-US" dirty="0" smtClean="0"/>
              <a:t>初始化锁的属性：</a:t>
            </a:r>
            <a:endParaRPr lang="en-US" altLang="zh-CN" dirty="0" smtClean="0"/>
          </a:p>
          <a:p>
            <a:pPr>
              <a:lnSpc>
                <a:spcPct val="130000"/>
              </a:lnSpc>
            </a:pPr>
            <a:r>
              <a:rPr lang="en-US" altLang="zh-CN" dirty="0" err="1" smtClean="0"/>
              <a:t>pthread_mutexattr_init</a:t>
            </a:r>
            <a:r>
              <a:rPr lang="en-US" altLang="zh-CN" dirty="0" smtClean="0"/>
              <a:t>(</a:t>
            </a:r>
            <a:r>
              <a:rPr lang="en-US" altLang="zh-CN" dirty="0" err="1" smtClean="0"/>
              <a:t>pthread_mutexattr_t</a:t>
            </a:r>
            <a:r>
              <a:rPr lang="en-US" altLang="zh-CN" dirty="0" smtClean="0"/>
              <a:t> *</a:t>
            </a:r>
            <a:r>
              <a:rPr lang="en-US" altLang="zh-CN" dirty="0" err="1" smtClean="0"/>
              <a:t>mattr</a:t>
            </a:r>
            <a:r>
              <a:rPr lang="en-US" altLang="zh-CN" dirty="0" smtClean="0"/>
              <a:t>)</a:t>
            </a:r>
            <a:endParaRPr lang="zh-CN"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ox(in)">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ox(in)">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ox(in)">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animBg="1"/>
      <p:bldP spid="16" grpId="0" animBg="1"/>
    </p:bld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843808" y="1"/>
            <a:ext cx="4752528"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3.8.3 Linux</a:t>
            </a:r>
            <a:r>
              <a:rPr lang="zh-CN" altLang="en-US" sz="3200" dirty="0" smtClean="0">
                <a:solidFill>
                  <a:srgbClr val="0000FF"/>
                </a:solidFill>
                <a:latin typeface="+mn-ea"/>
                <a:ea typeface="+mn-ea"/>
              </a:rPr>
              <a:t>线程机制</a:t>
            </a:r>
            <a:endParaRPr lang="zh-CN" altLang="en-US" sz="3200" dirty="0">
              <a:solidFill>
                <a:srgbClr val="0000FF"/>
              </a:solidFill>
              <a:latin typeface="+mn-ea"/>
              <a:ea typeface="+mn-ea"/>
            </a:endParaRPr>
          </a:p>
        </p:txBody>
      </p:sp>
      <p:sp>
        <p:nvSpPr>
          <p:cNvPr id="12" name="Text Box 3"/>
          <p:cNvSpPr txBox="1">
            <a:spLocks noChangeArrowheads="1"/>
          </p:cNvSpPr>
          <p:nvPr/>
        </p:nvSpPr>
        <p:spPr bwMode="auto">
          <a:xfrm>
            <a:off x="683568" y="1412776"/>
            <a:ext cx="4896544" cy="457456"/>
          </a:xfrm>
          <a:prstGeom prst="rect">
            <a:avLst/>
          </a:prstGeom>
          <a:noFill/>
          <a:ln w="9525">
            <a:noFill/>
            <a:miter lim="800000"/>
          </a:ln>
          <a:effectLst/>
        </p:spPr>
        <p:txBody>
          <a:bodyPr wrap="square" lIns="87273" tIns="43636" rIns="87273" bIns="43636">
            <a:spAutoFit/>
          </a:bodyPr>
          <a:lstStyle/>
          <a:p>
            <a:pPr marL="609600" indent="-609600" algn="just" defTabSz="873125" eaLnBrk="1" hangingPunct="1">
              <a:spcBef>
                <a:spcPct val="50000"/>
              </a:spcBef>
              <a:buFont typeface="Wingdings" panose="05000000000000000000" pitchFamily="2" charset="2"/>
              <a:buChar char="n"/>
              <a:defRPr/>
            </a:pPr>
            <a:r>
              <a:rPr lang="en-US" altLang="zh-CN" sz="2400" dirty="0" err="1" smtClean="0">
                <a:solidFill>
                  <a:srgbClr val="7030A0"/>
                </a:solidFill>
              </a:rPr>
              <a:t>Pthread</a:t>
            </a:r>
            <a:r>
              <a:rPr lang="zh-CN" altLang="zh-CN" sz="2400" dirty="0" smtClean="0">
                <a:solidFill>
                  <a:srgbClr val="7030A0"/>
                </a:solidFill>
              </a:rPr>
              <a:t>线程库同步机制</a:t>
            </a:r>
            <a:endParaRPr kumimoji="1" lang="zh-CN" altLang="en-US" sz="2400" dirty="0">
              <a:solidFill>
                <a:srgbClr val="7030A0"/>
              </a:solidFill>
              <a:latin typeface="Times New Roman" panose="02020603050405020304" pitchFamily="18" charset="0"/>
            </a:endParaRPr>
          </a:p>
        </p:txBody>
      </p:sp>
      <p:sp>
        <p:nvSpPr>
          <p:cNvPr id="9" name="矩形 8"/>
          <p:cNvSpPr/>
          <p:nvPr/>
        </p:nvSpPr>
        <p:spPr>
          <a:xfrm>
            <a:off x="395536" y="764704"/>
            <a:ext cx="7128792" cy="523220"/>
          </a:xfrm>
          <a:prstGeom prst="rect">
            <a:avLst/>
          </a:prstGeom>
        </p:spPr>
        <p:txBody>
          <a:bodyPr wrap="square">
            <a:spAutoFit/>
          </a:bodyPr>
          <a:lstStyle/>
          <a:p>
            <a:pPr marL="609600" indent="-609600" algn="just" defTabSz="873125" eaLnBrk="1" hangingPunct="1">
              <a:spcBef>
                <a:spcPct val="50000"/>
              </a:spcBef>
              <a:defRPr/>
            </a:pPr>
            <a:r>
              <a:rPr kumimoji="1" lang="en-US" altLang="zh-CN" sz="2800" dirty="0" smtClean="0">
                <a:solidFill>
                  <a:srgbClr val="C00000"/>
                </a:solidFill>
                <a:latin typeface="+mn-ea"/>
              </a:rPr>
              <a:t>2. </a:t>
            </a:r>
            <a:r>
              <a:rPr lang="en-US" altLang="zh-CN" sz="2800" dirty="0" smtClean="0">
                <a:solidFill>
                  <a:srgbClr val="C00000"/>
                </a:solidFill>
              </a:rPr>
              <a:t>Linux</a:t>
            </a:r>
            <a:r>
              <a:rPr lang="zh-CN" altLang="zh-CN" sz="2800" dirty="0" smtClean="0">
                <a:solidFill>
                  <a:srgbClr val="C00000"/>
                </a:solidFill>
              </a:rPr>
              <a:t>下</a:t>
            </a:r>
            <a:r>
              <a:rPr lang="en-US" altLang="zh-CN" sz="2800" dirty="0" err="1" smtClean="0">
                <a:solidFill>
                  <a:srgbClr val="C00000"/>
                </a:solidFill>
              </a:rPr>
              <a:t>Pthread</a:t>
            </a:r>
            <a:r>
              <a:rPr lang="zh-CN" altLang="zh-CN" sz="2800" dirty="0" smtClean="0">
                <a:solidFill>
                  <a:srgbClr val="C00000"/>
                </a:solidFill>
              </a:rPr>
              <a:t>线程库介绍</a:t>
            </a:r>
            <a:endParaRPr kumimoji="1" lang="zh-CN" altLang="en-US" sz="2800" dirty="0">
              <a:solidFill>
                <a:srgbClr val="C00000"/>
              </a:solidFill>
              <a:latin typeface="+mn-ea"/>
            </a:endParaRPr>
          </a:p>
        </p:txBody>
      </p:sp>
      <p:sp>
        <p:nvSpPr>
          <p:cNvPr id="10" name="矩形 9"/>
          <p:cNvSpPr/>
          <p:nvPr/>
        </p:nvSpPr>
        <p:spPr>
          <a:xfrm>
            <a:off x="755576" y="1956903"/>
            <a:ext cx="2664296" cy="430887"/>
          </a:xfrm>
          <a:prstGeom prst="rect">
            <a:avLst/>
          </a:prstGeom>
        </p:spPr>
        <p:txBody>
          <a:bodyPr wrap="square">
            <a:spAutoFit/>
          </a:bodyPr>
          <a:lstStyle/>
          <a:p>
            <a:pPr>
              <a:buFont typeface="Wingdings" panose="05000000000000000000" pitchFamily="2" charset="2"/>
              <a:buChar char="l"/>
            </a:pPr>
            <a:r>
              <a:rPr lang="zh-CN" altLang="zh-CN" sz="2200" dirty="0" smtClean="0">
                <a:solidFill>
                  <a:srgbClr val="008AF2"/>
                </a:solidFill>
              </a:rPr>
              <a:t>互斥锁</a:t>
            </a:r>
            <a:endParaRPr lang="zh-CN" altLang="en-US" sz="2200" dirty="0">
              <a:solidFill>
                <a:srgbClr val="008AF2"/>
              </a:solidFill>
            </a:endParaRPr>
          </a:p>
        </p:txBody>
      </p:sp>
      <p:sp>
        <p:nvSpPr>
          <p:cNvPr id="14" name="矩形 13"/>
          <p:cNvSpPr/>
          <p:nvPr/>
        </p:nvSpPr>
        <p:spPr>
          <a:xfrm>
            <a:off x="2415001" y="1988840"/>
            <a:ext cx="4314001" cy="400110"/>
          </a:xfrm>
          <a:prstGeom prst="rect">
            <a:avLst/>
          </a:prstGeom>
        </p:spPr>
        <p:txBody>
          <a:bodyPr wrap="none">
            <a:spAutoFit/>
          </a:bodyPr>
          <a:lstStyle/>
          <a:p>
            <a:r>
              <a:rPr lang="zh-CN" altLang="zh-CN" dirty="0" smtClean="0"/>
              <a:t>实现多个线程对临界资源的互斥使用</a:t>
            </a:r>
            <a:endParaRPr lang="zh-CN" altLang="en-US" dirty="0"/>
          </a:p>
        </p:txBody>
      </p:sp>
      <p:sp>
        <p:nvSpPr>
          <p:cNvPr id="15" name="矩形 14"/>
          <p:cNvSpPr/>
          <p:nvPr/>
        </p:nvSpPr>
        <p:spPr>
          <a:xfrm>
            <a:off x="539552" y="2474893"/>
            <a:ext cx="8136904" cy="1231106"/>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en-US" altLang="zh-CN" dirty="0" smtClean="0"/>
              <a:t> </a:t>
            </a:r>
            <a:r>
              <a:rPr lang="zh-CN" altLang="en-US" dirty="0" smtClean="0"/>
              <a:t>加锁操作：</a:t>
            </a:r>
            <a:endParaRPr lang="en-US" altLang="zh-CN" dirty="0" smtClean="0"/>
          </a:p>
          <a:p>
            <a:r>
              <a:rPr lang="en-US" altLang="zh-CN" dirty="0" err="1" smtClean="0"/>
              <a:t>int</a:t>
            </a:r>
            <a:r>
              <a:rPr lang="en-US" altLang="zh-CN" dirty="0" smtClean="0"/>
              <a:t> </a:t>
            </a:r>
            <a:r>
              <a:rPr lang="en-US" altLang="zh-CN" dirty="0" err="1" smtClean="0"/>
              <a:t>pthread_mutex_lock</a:t>
            </a:r>
            <a:r>
              <a:rPr lang="en-US" altLang="zh-CN" dirty="0" smtClean="0"/>
              <a:t>(</a:t>
            </a:r>
            <a:r>
              <a:rPr lang="en-US" altLang="zh-CN" dirty="0" err="1" smtClean="0"/>
              <a:t>pthread_mutex_t</a:t>
            </a:r>
            <a:r>
              <a:rPr lang="en-US" altLang="zh-CN" dirty="0" smtClean="0"/>
              <a:t> *</a:t>
            </a:r>
            <a:r>
              <a:rPr lang="en-US" altLang="zh-CN" dirty="0" err="1" smtClean="0"/>
              <a:t>mutex</a:t>
            </a:r>
            <a:r>
              <a:rPr lang="en-US" altLang="zh-CN" dirty="0" smtClean="0"/>
              <a:t>)</a:t>
            </a:r>
            <a:endParaRPr lang="zh-CN" altLang="zh-CN" dirty="0" smtClean="0"/>
          </a:p>
          <a:p>
            <a:r>
              <a:rPr lang="en-US" altLang="zh-CN" dirty="0" err="1" smtClean="0"/>
              <a:t>int</a:t>
            </a:r>
            <a:r>
              <a:rPr lang="en-US" altLang="zh-CN" dirty="0" smtClean="0"/>
              <a:t> </a:t>
            </a:r>
            <a:r>
              <a:rPr lang="en-US" altLang="zh-CN" dirty="0" err="1" smtClean="0"/>
              <a:t>pthread_mutex_trylock</a:t>
            </a:r>
            <a:r>
              <a:rPr lang="en-US" altLang="zh-CN" dirty="0" smtClean="0"/>
              <a:t>(</a:t>
            </a:r>
            <a:r>
              <a:rPr lang="en-US" altLang="zh-CN" dirty="0" err="1" smtClean="0"/>
              <a:t>pthread_mutex_t</a:t>
            </a:r>
            <a:r>
              <a:rPr lang="en-US" altLang="zh-CN" dirty="0" smtClean="0"/>
              <a:t> *</a:t>
            </a:r>
            <a:r>
              <a:rPr lang="en-US" altLang="zh-CN" dirty="0" err="1" smtClean="0"/>
              <a:t>mutex</a:t>
            </a:r>
            <a:r>
              <a:rPr lang="en-US" altLang="zh-CN" dirty="0" smtClean="0"/>
              <a:t>)</a:t>
            </a:r>
            <a:endParaRPr lang="zh-CN" altLang="zh-CN" dirty="0"/>
          </a:p>
        </p:txBody>
      </p:sp>
      <p:sp>
        <p:nvSpPr>
          <p:cNvPr id="16" name="矩形 15"/>
          <p:cNvSpPr/>
          <p:nvPr/>
        </p:nvSpPr>
        <p:spPr>
          <a:xfrm>
            <a:off x="539552" y="3861050"/>
            <a:ext cx="8136904" cy="954107"/>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en-US" altLang="zh-CN" dirty="0" smtClean="0"/>
              <a:t> </a:t>
            </a:r>
            <a:r>
              <a:rPr lang="zh-CN" altLang="en-US" dirty="0" smtClean="0"/>
              <a:t>开锁操作：</a:t>
            </a:r>
            <a:endParaRPr lang="en-US" altLang="zh-CN" dirty="0" smtClean="0"/>
          </a:p>
          <a:p>
            <a:pPr>
              <a:lnSpc>
                <a:spcPct val="130000"/>
              </a:lnSpc>
            </a:pPr>
            <a:r>
              <a:rPr lang="en-US" altLang="zh-CN" dirty="0" err="1" smtClean="0"/>
              <a:t>int</a:t>
            </a:r>
            <a:r>
              <a:rPr lang="en-US" altLang="zh-CN" dirty="0" smtClean="0"/>
              <a:t> </a:t>
            </a:r>
            <a:r>
              <a:rPr lang="en-US" altLang="zh-CN" dirty="0" err="1" smtClean="0"/>
              <a:t>pthread_mutex_unlock</a:t>
            </a:r>
            <a:r>
              <a:rPr lang="en-US" altLang="zh-CN" dirty="0" smtClean="0"/>
              <a:t>(</a:t>
            </a:r>
            <a:r>
              <a:rPr lang="en-US" altLang="zh-CN" dirty="0" err="1" smtClean="0"/>
              <a:t>pthread_mutex_t</a:t>
            </a:r>
            <a:r>
              <a:rPr lang="en-US" altLang="zh-CN" dirty="0" smtClean="0"/>
              <a:t> *</a:t>
            </a:r>
            <a:r>
              <a:rPr lang="en-US" altLang="zh-CN" dirty="0" err="1" smtClean="0"/>
              <a:t>mutex</a:t>
            </a:r>
            <a:r>
              <a:rPr lang="en-US" altLang="zh-CN" dirty="0" smtClean="0"/>
              <a:t>)</a:t>
            </a:r>
            <a:endParaRPr lang="zh-CN" altLang="zh-CN" dirty="0"/>
          </a:p>
        </p:txBody>
      </p:sp>
      <p:sp>
        <p:nvSpPr>
          <p:cNvPr id="17" name="矩形 16"/>
          <p:cNvSpPr/>
          <p:nvPr/>
        </p:nvSpPr>
        <p:spPr>
          <a:xfrm>
            <a:off x="539552" y="5013178"/>
            <a:ext cx="8136904" cy="954107"/>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en-US" altLang="zh-CN" dirty="0" smtClean="0"/>
              <a:t> </a:t>
            </a:r>
            <a:r>
              <a:rPr lang="zh-CN" altLang="en-US" dirty="0" smtClean="0"/>
              <a:t>销毁锁：</a:t>
            </a:r>
            <a:endParaRPr lang="en-US" altLang="zh-CN" dirty="0" smtClean="0"/>
          </a:p>
          <a:p>
            <a:pPr>
              <a:lnSpc>
                <a:spcPct val="130000"/>
              </a:lnSpc>
            </a:pPr>
            <a:r>
              <a:rPr lang="en-US" altLang="zh-CN" dirty="0" err="1" smtClean="0"/>
              <a:t>int</a:t>
            </a:r>
            <a:r>
              <a:rPr lang="en-US" altLang="zh-CN" dirty="0" smtClean="0"/>
              <a:t> </a:t>
            </a:r>
            <a:r>
              <a:rPr lang="en-US" altLang="zh-CN" dirty="0" err="1" smtClean="0"/>
              <a:t>pthread_mutex_destroy</a:t>
            </a:r>
            <a:r>
              <a:rPr lang="en-US" altLang="zh-CN" dirty="0" smtClean="0"/>
              <a:t>(</a:t>
            </a:r>
            <a:r>
              <a:rPr lang="en-US" altLang="zh-CN" dirty="0" err="1" smtClean="0"/>
              <a:t>pthread_mutex_t</a:t>
            </a:r>
            <a:r>
              <a:rPr lang="en-US" altLang="zh-CN" dirty="0" smtClean="0"/>
              <a:t> *</a:t>
            </a:r>
            <a:r>
              <a:rPr lang="en-US" altLang="zh-CN" dirty="0" err="1" smtClean="0"/>
              <a:t>mutex</a:t>
            </a:r>
            <a:r>
              <a:rPr lang="en-US" altLang="zh-CN" dirty="0" smtClean="0"/>
              <a:t>)</a:t>
            </a:r>
            <a:endParaRPr lang="zh-CN"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ox(in)">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ox(in)">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ox(in)">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in)">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animBg="1"/>
      <p:bldP spid="16" grpId="0" animBg="1"/>
      <p:bldP spid="17" grpId="0" animBg="1"/>
    </p:bld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843808" y="1"/>
            <a:ext cx="4752528"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3.8.3 Linux</a:t>
            </a:r>
            <a:r>
              <a:rPr lang="zh-CN" altLang="en-US" sz="3200" dirty="0" smtClean="0">
                <a:solidFill>
                  <a:srgbClr val="0000FF"/>
                </a:solidFill>
                <a:latin typeface="+mn-ea"/>
                <a:ea typeface="+mn-ea"/>
              </a:rPr>
              <a:t>线程机制</a:t>
            </a:r>
            <a:endParaRPr lang="zh-CN" altLang="en-US" sz="3200" dirty="0">
              <a:solidFill>
                <a:srgbClr val="0000FF"/>
              </a:solidFill>
              <a:latin typeface="+mn-ea"/>
              <a:ea typeface="+mn-ea"/>
            </a:endParaRPr>
          </a:p>
        </p:txBody>
      </p:sp>
      <p:sp>
        <p:nvSpPr>
          <p:cNvPr id="12" name="Text Box 3"/>
          <p:cNvSpPr txBox="1">
            <a:spLocks noChangeArrowheads="1"/>
          </p:cNvSpPr>
          <p:nvPr/>
        </p:nvSpPr>
        <p:spPr bwMode="auto">
          <a:xfrm>
            <a:off x="683568" y="1196752"/>
            <a:ext cx="4896544" cy="457456"/>
          </a:xfrm>
          <a:prstGeom prst="rect">
            <a:avLst/>
          </a:prstGeom>
          <a:noFill/>
          <a:ln w="9525">
            <a:noFill/>
            <a:miter lim="800000"/>
          </a:ln>
          <a:effectLst/>
        </p:spPr>
        <p:txBody>
          <a:bodyPr wrap="square" lIns="87273" tIns="43636" rIns="87273" bIns="43636">
            <a:spAutoFit/>
          </a:bodyPr>
          <a:lstStyle/>
          <a:p>
            <a:pPr marL="609600" indent="-609600" algn="just" defTabSz="873125" eaLnBrk="1" hangingPunct="1">
              <a:spcBef>
                <a:spcPct val="50000"/>
              </a:spcBef>
              <a:buFont typeface="Wingdings" panose="05000000000000000000" pitchFamily="2" charset="2"/>
              <a:buChar char="n"/>
              <a:defRPr/>
            </a:pPr>
            <a:r>
              <a:rPr lang="en-US" altLang="zh-CN" sz="2400" dirty="0" err="1" smtClean="0">
                <a:solidFill>
                  <a:srgbClr val="7030A0"/>
                </a:solidFill>
              </a:rPr>
              <a:t>Pthread</a:t>
            </a:r>
            <a:r>
              <a:rPr lang="zh-CN" altLang="zh-CN" sz="2400" dirty="0" smtClean="0">
                <a:solidFill>
                  <a:srgbClr val="7030A0"/>
                </a:solidFill>
              </a:rPr>
              <a:t>线程库同步机制</a:t>
            </a:r>
            <a:endParaRPr kumimoji="1" lang="zh-CN" altLang="en-US" sz="2400" dirty="0">
              <a:solidFill>
                <a:srgbClr val="7030A0"/>
              </a:solidFill>
              <a:latin typeface="Times New Roman" panose="02020603050405020304" pitchFamily="18" charset="0"/>
            </a:endParaRPr>
          </a:p>
        </p:txBody>
      </p:sp>
      <p:sp>
        <p:nvSpPr>
          <p:cNvPr id="9" name="矩形 8"/>
          <p:cNvSpPr/>
          <p:nvPr/>
        </p:nvSpPr>
        <p:spPr>
          <a:xfrm>
            <a:off x="395536" y="620688"/>
            <a:ext cx="7128792" cy="523220"/>
          </a:xfrm>
          <a:prstGeom prst="rect">
            <a:avLst/>
          </a:prstGeom>
        </p:spPr>
        <p:txBody>
          <a:bodyPr wrap="square">
            <a:spAutoFit/>
          </a:bodyPr>
          <a:lstStyle/>
          <a:p>
            <a:pPr marL="609600" indent="-609600" algn="just" defTabSz="873125" eaLnBrk="1" hangingPunct="1">
              <a:spcBef>
                <a:spcPct val="50000"/>
              </a:spcBef>
              <a:defRPr/>
            </a:pPr>
            <a:r>
              <a:rPr kumimoji="1" lang="en-US" altLang="zh-CN" sz="2800" dirty="0" smtClean="0">
                <a:solidFill>
                  <a:srgbClr val="C00000"/>
                </a:solidFill>
                <a:latin typeface="+mn-ea"/>
              </a:rPr>
              <a:t>2. </a:t>
            </a:r>
            <a:r>
              <a:rPr lang="en-US" altLang="zh-CN" sz="2800" dirty="0" smtClean="0">
                <a:solidFill>
                  <a:srgbClr val="C00000"/>
                </a:solidFill>
              </a:rPr>
              <a:t>Linux</a:t>
            </a:r>
            <a:r>
              <a:rPr lang="zh-CN" altLang="zh-CN" sz="2800" dirty="0" smtClean="0">
                <a:solidFill>
                  <a:srgbClr val="C00000"/>
                </a:solidFill>
              </a:rPr>
              <a:t>下</a:t>
            </a:r>
            <a:r>
              <a:rPr lang="en-US" altLang="zh-CN" sz="2800" dirty="0" err="1" smtClean="0">
                <a:solidFill>
                  <a:srgbClr val="C00000"/>
                </a:solidFill>
              </a:rPr>
              <a:t>Pthread</a:t>
            </a:r>
            <a:r>
              <a:rPr lang="zh-CN" altLang="zh-CN" sz="2800" dirty="0" smtClean="0">
                <a:solidFill>
                  <a:srgbClr val="C00000"/>
                </a:solidFill>
              </a:rPr>
              <a:t>线程库介绍</a:t>
            </a:r>
            <a:endParaRPr kumimoji="1" lang="zh-CN" altLang="en-US" sz="2800" dirty="0">
              <a:solidFill>
                <a:srgbClr val="C00000"/>
              </a:solidFill>
              <a:latin typeface="+mn-ea"/>
            </a:endParaRPr>
          </a:p>
        </p:txBody>
      </p:sp>
      <p:sp>
        <p:nvSpPr>
          <p:cNvPr id="10" name="矩形 9"/>
          <p:cNvSpPr/>
          <p:nvPr/>
        </p:nvSpPr>
        <p:spPr>
          <a:xfrm>
            <a:off x="755576" y="1772818"/>
            <a:ext cx="2664296" cy="430887"/>
          </a:xfrm>
          <a:prstGeom prst="rect">
            <a:avLst/>
          </a:prstGeom>
        </p:spPr>
        <p:txBody>
          <a:bodyPr wrap="square">
            <a:spAutoFit/>
          </a:bodyPr>
          <a:lstStyle/>
          <a:p>
            <a:pPr>
              <a:buFont typeface="Wingdings" panose="05000000000000000000" pitchFamily="2" charset="2"/>
              <a:buChar char="l"/>
            </a:pPr>
            <a:r>
              <a:rPr lang="zh-CN" altLang="en-US" sz="2200" dirty="0" smtClean="0">
                <a:solidFill>
                  <a:srgbClr val="008AF2"/>
                </a:solidFill>
              </a:rPr>
              <a:t>条件变量</a:t>
            </a:r>
            <a:endParaRPr lang="zh-CN" altLang="en-US" sz="2200" dirty="0">
              <a:solidFill>
                <a:srgbClr val="008AF2"/>
              </a:solidFill>
            </a:endParaRPr>
          </a:p>
        </p:txBody>
      </p:sp>
      <p:sp>
        <p:nvSpPr>
          <p:cNvPr id="15" name="矩形 14"/>
          <p:cNvSpPr/>
          <p:nvPr/>
        </p:nvSpPr>
        <p:spPr>
          <a:xfrm>
            <a:off x="539552" y="3140970"/>
            <a:ext cx="8136904" cy="1169551"/>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zh-CN" altLang="zh-CN" dirty="0" smtClean="0"/>
              <a:t>创建条件变量</a:t>
            </a:r>
            <a:r>
              <a:rPr lang="zh-CN" altLang="en-US" dirty="0" smtClean="0"/>
              <a:t>：</a:t>
            </a:r>
            <a:endParaRPr lang="en-US" altLang="zh-CN" dirty="0" smtClean="0"/>
          </a:p>
          <a:p>
            <a:r>
              <a:rPr lang="en-US" altLang="zh-CN" dirty="0" err="1" smtClean="0"/>
              <a:t>int</a:t>
            </a:r>
            <a:r>
              <a:rPr lang="en-US" altLang="zh-CN" dirty="0" smtClean="0"/>
              <a:t> </a:t>
            </a:r>
            <a:r>
              <a:rPr lang="en-US" altLang="zh-CN" dirty="0" err="1" smtClean="0">
                <a:solidFill>
                  <a:srgbClr val="FF0000"/>
                </a:solidFill>
              </a:rPr>
              <a:t>pthread_cond_init</a:t>
            </a:r>
            <a:r>
              <a:rPr lang="en-US" altLang="zh-CN" dirty="0" smtClean="0"/>
              <a:t>(</a:t>
            </a:r>
            <a:r>
              <a:rPr lang="en-US" altLang="zh-CN" dirty="0" err="1" smtClean="0"/>
              <a:t>pthread_cond_t</a:t>
            </a:r>
            <a:r>
              <a:rPr lang="en-US" altLang="zh-CN" dirty="0" smtClean="0"/>
              <a:t> *</a:t>
            </a:r>
            <a:r>
              <a:rPr lang="en-US" altLang="zh-CN" dirty="0" err="1" smtClean="0"/>
              <a:t>cond,pthread_condattr_t</a:t>
            </a:r>
            <a:r>
              <a:rPr lang="en-US" altLang="zh-CN" dirty="0" smtClean="0"/>
              <a:t> *</a:t>
            </a:r>
            <a:r>
              <a:rPr lang="en-US" altLang="zh-CN" dirty="0" err="1" smtClean="0"/>
              <a:t>cond_attr</a:t>
            </a:r>
            <a:r>
              <a:rPr lang="en-US" altLang="zh-CN" dirty="0" smtClean="0"/>
              <a:t>)</a:t>
            </a:r>
            <a:endParaRPr lang="zh-CN" altLang="zh-CN" dirty="0"/>
          </a:p>
        </p:txBody>
      </p:sp>
      <p:sp>
        <p:nvSpPr>
          <p:cNvPr id="16" name="矩形 15"/>
          <p:cNvSpPr/>
          <p:nvPr/>
        </p:nvSpPr>
        <p:spPr>
          <a:xfrm>
            <a:off x="467544" y="4509120"/>
            <a:ext cx="8280920" cy="2154436"/>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zh-CN" altLang="zh-CN" dirty="0" smtClean="0"/>
              <a:t>等待条件成立</a:t>
            </a:r>
            <a:r>
              <a:rPr lang="zh-CN" altLang="en-US" dirty="0" smtClean="0"/>
              <a:t>：</a:t>
            </a:r>
            <a:endParaRPr lang="en-US" altLang="zh-CN" dirty="0" smtClean="0"/>
          </a:p>
          <a:p>
            <a:r>
              <a:rPr lang="en-US" altLang="zh-CN" dirty="0" err="1" smtClean="0"/>
              <a:t>int</a:t>
            </a:r>
            <a:r>
              <a:rPr lang="en-US" altLang="zh-CN" dirty="0" smtClean="0"/>
              <a:t> </a:t>
            </a:r>
            <a:r>
              <a:rPr lang="en-US" altLang="zh-CN" dirty="0" err="1" smtClean="0">
                <a:solidFill>
                  <a:srgbClr val="FF0000"/>
                </a:solidFill>
              </a:rPr>
              <a:t>pthread_cond_wait</a:t>
            </a:r>
            <a:r>
              <a:rPr lang="en-US" altLang="zh-CN" dirty="0" smtClean="0"/>
              <a:t>(</a:t>
            </a:r>
            <a:r>
              <a:rPr lang="en-US" altLang="zh-CN" dirty="0" err="1" smtClean="0"/>
              <a:t>pthread_cond_t</a:t>
            </a:r>
            <a:r>
              <a:rPr lang="en-US" altLang="zh-CN" dirty="0" smtClean="0"/>
              <a:t> *</a:t>
            </a:r>
            <a:r>
              <a:rPr lang="en-US" altLang="zh-CN" dirty="0" err="1" smtClean="0"/>
              <a:t>cond,pthread_mutex_t</a:t>
            </a:r>
            <a:r>
              <a:rPr lang="en-US" altLang="zh-CN" dirty="0" smtClean="0"/>
              <a:t> *</a:t>
            </a:r>
            <a:r>
              <a:rPr lang="en-US" altLang="zh-CN" dirty="0" err="1" smtClean="0"/>
              <a:t>mutex</a:t>
            </a:r>
            <a:r>
              <a:rPr lang="en-US" altLang="zh-CN" dirty="0" smtClean="0"/>
              <a:t>);</a:t>
            </a:r>
            <a:endParaRPr lang="zh-CN" altLang="zh-CN" dirty="0" smtClean="0"/>
          </a:p>
          <a:p>
            <a:r>
              <a:rPr lang="en-US" altLang="zh-CN" dirty="0" err="1" smtClean="0"/>
              <a:t>int</a:t>
            </a:r>
            <a:r>
              <a:rPr lang="en-US" altLang="zh-CN" dirty="0" smtClean="0"/>
              <a:t> </a:t>
            </a:r>
            <a:r>
              <a:rPr lang="en-US" altLang="zh-CN" dirty="0" err="1" smtClean="0">
                <a:solidFill>
                  <a:srgbClr val="FF0000"/>
                </a:solidFill>
              </a:rPr>
              <a:t>pthread_cond_timedwait</a:t>
            </a:r>
            <a:r>
              <a:rPr lang="en-US" altLang="zh-CN" dirty="0" smtClean="0"/>
              <a:t>(</a:t>
            </a:r>
            <a:r>
              <a:rPr lang="en-US" altLang="zh-CN" dirty="0" err="1" smtClean="0"/>
              <a:t>pthread_cond_t</a:t>
            </a:r>
            <a:r>
              <a:rPr lang="en-US" altLang="zh-CN" dirty="0" smtClean="0"/>
              <a:t> *restrict </a:t>
            </a:r>
            <a:r>
              <a:rPr lang="en-US" altLang="zh-CN" dirty="0" err="1" smtClean="0"/>
              <a:t>cond</a:t>
            </a:r>
            <a:r>
              <a:rPr lang="en-US" altLang="zh-CN" dirty="0" smtClean="0"/>
              <a:t>, </a:t>
            </a:r>
            <a:r>
              <a:rPr lang="en-US" altLang="zh-CN" dirty="0" err="1" smtClean="0"/>
              <a:t>pthread_mutex_t</a:t>
            </a:r>
            <a:r>
              <a:rPr lang="en-US" altLang="zh-CN" dirty="0" smtClean="0"/>
              <a:t> *restrict </a:t>
            </a:r>
            <a:r>
              <a:rPr lang="en-US" altLang="zh-CN" dirty="0" err="1" smtClean="0"/>
              <a:t>mutex</a:t>
            </a:r>
            <a:r>
              <a:rPr lang="en-US" altLang="zh-CN" dirty="0" smtClean="0"/>
              <a:t>, const </a:t>
            </a:r>
            <a:r>
              <a:rPr lang="en-US" altLang="zh-CN" dirty="0" err="1" smtClean="0"/>
              <a:t>struct</a:t>
            </a:r>
            <a:r>
              <a:rPr lang="en-US" altLang="zh-CN" dirty="0" smtClean="0"/>
              <a:t> </a:t>
            </a:r>
            <a:r>
              <a:rPr lang="en-US" altLang="zh-CN" dirty="0" err="1" smtClean="0"/>
              <a:t>timespec</a:t>
            </a:r>
            <a:r>
              <a:rPr lang="en-US" altLang="zh-CN" dirty="0" smtClean="0"/>
              <a:t> *restrict timeout)</a:t>
            </a:r>
            <a:endParaRPr lang="zh-CN" altLang="zh-CN" dirty="0"/>
          </a:p>
        </p:txBody>
      </p:sp>
      <p:sp>
        <p:nvSpPr>
          <p:cNvPr id="11" name="矩形 10"/>
          <p:cNvSpPr/>
          <p:nvPr/>
        </p:nvSpPr>
        <p:spPr>
          <a:xfrm>
            <a:off x="539552" y="2204865"/>
            <a:ext cx="8136904" cy="954107"/>
          </a:xfrm>
          <a:prstGeom prst="rect">
            <a:avLst/>
          </a:prstGeom>
        </p:spPr>
        <p:txBody>
          <a:bodyPr wrap="square">
            <a:spAutoFit/>
          </a:bodyPr>
          <a:lstStyle/>
          <a:p>
            <a:pPr>
              <a:lnSpc>
                <a:spcPct val="140000"/>
              </a:lnSpc>
            </a:pPr>
            <a:r>
              <a:rPr lang="zh-CN" altLang="zh-CN" dirty="0" smtClean="0"/>
              <a:t>条件变量代表线程继续运行所需要等待的某种条件，它是利用线程间共享的全局变量进行同步的一种机制。</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8493125" y="6510337"/>
            <a:ext cx="376238" cy="707886"/>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b="0">
                <a:solidFill>
                  <a:schemeClr val="tx2"/>
                </a:solidFill>
                <a:latin typeface="Times New Roman" panose="02020603050405020304" pitchFamily="18" charset="0"/>
              </a:rPr>
              <a:t>25</a:t>
            </a:r>
            <a:endParaRPr lang="en-US" altLang="zh-CN" b="0">
              <a:solidFill>
                <a:schemeClr val="tx2"/>
              </a:solidFill>
              <a:latin typeface="Times New Roman" panose="02020603050405020304" pitchFamily="18" charset="0"/>
            </a:endParaRPr>
          </a:p>
        </p:txBody>
      </p:sp>
      <p:sp>
        <p:nvSpPr>
          <p:cNvPr id="35843" name="Rectangle 6"/>
          <p:cNvSpPr>
            <a:spLocks noChangeArrowheads="1"/>
          </p:cNvSpPr>
          <p:nvPr/>
        </p:nvSpPr>
        <p:spPr bwMode="auto">
          <a:xfrm>
            <a:off x="288481" y="620689"/>
            <a:ext cx="7091833" cy="1378839"/>
          </a:xfrm>
          <a:prstGeom prst="rect">
            <a:avLst/>
          </a:prstGeom>
          <a:noFill/>
          <a:ln w="9525">
            <a:noFill/>
            <a:miter lim="800000"/>
          </a:ln>
        </p:spPr>
        <p:txBody>
          <a:bodyPr wrap="square">
            <a:spAutoFit/>
          </a:bodyPr>
          <a:lstStyle/>
          <a:p>
            <a:pPr marL="533400" indent="-533400">
              <a:lnSpc>
                <a:spcPct val="130000"/>
              </a:lnSpc>
              <a:defRPr/>
            </a:pPr>
            <a:r>
              <a:rPr kumimoji="1" lang="en-US" altLang="zh-CN" sz="3200" dirty="0" smtClean="0">
                <a:solidFill>
                  <a:srgbClr val="0000FF"/>
                </a:solidFill>
              </a:rPr>
              <a:t>3.3.1 </a:t>
            </a:r>
            <a:r>
              <a:rPr kumimoji="1" lang="zh-CN" altLang="en-US" sz="3200" dirty="0" smtClean="0">
                <a:solidFill>
                  <a:srgbClr val="0000FF"/>
                </a:solidFill>
              </a:rPr>
              <a:t>进程</a:t>
            </a:r>
            <a:r>
              <a:rPr kumimoji="1" lang="zh-CN" altLang="en-US" sz="3200" dirty="0">
                <a:solidFill>
                  <a:srgbClr val="0000FF"/>
                </a:solidFill>
              </a:rPr>
              <a:t>创建 </a:t>
            </a:r>
            <a:endParaRPr lang="en-US" altLang="zh-CN" sz="3200" dirty="0">
              <a:latin typeface="Times New Roman" panose="02020603050405020304" pitchFamily="18" charset="0"/>
            </a:endParaRPr>
          </a:p>
          <a:p>
            <a:pPr>
              <a:lnSpc>
                <a:spcPct val="130000"/>
              </a:lnSpc>
              <a:defRPr/>
            </a:pPr>
            <a:r>
              <a:rPr lang="zh-CN" altLang="en-US" sz="2800" dirty="0">
                <a:solidFill>
                  <a:srgbClr val="C00000"/>
                </a:solidFill>
                <a:latin typeface="Times New Roman" panose="02020603050405020304" pitchFamily="18" charset="0"/>
              </a:rPr>
              <a:t>    </a:t>
            </a:r>
            <a:r>
              <a:rPr lang="en-US" altLang="zh-CN" sz="2800" dirty="0" smtClean="0">
                <a:solidFill>
                  <a:srgbClr val="C00000"/>
                </a:solidFill>
                <a:latin typeface="Times New Roman" panose="02020603050405020304" pitchFamily="18" charset="0"/>
              </a:rPr>
              <a:t>1. </a:t>
            </a:r>
            <a:r>
              <a:rPr lang="zh-CN" altLang="en-US" sz="2800" dirty="0" smtClean="0">
                <a:solidFill>
                  <a:srgbClr val="C00000"/>
                </a:solidFill>
                <a:latin typeface="Times New Roman" panose="02020603050405020304" pitchFamily="18" charset="0"/>
              </a:rPr>
              <a:t>进程图：</a:t>
            </a:r>
            <a:r>
              <a:rPr lang="en-US" altLang="zh-CN" sz="2400" dirty="0" smtClean="0"/>
              <a:t> </a:t>
            </a:r>
            <a:r>
              <a:rPr lang="zh-CN" altLang="zh-CN" sz="2400" dirty="0" smtClean="0"/>
              <a:t>描述进程家族关系的有向树</a:t>
            </a:r>
            <a:endParaRPr lang="zh-CN" altLang="en-US" sz="2400" dirty="0">
              <a:solidFill>
                <a:srgbClr val="C00000"/>
              </a:solidFill>
              <a:latin typeface="Times New Roman" panose="02020603050405020304" pitchFamily="18" charset="0"/>
            </a:endParaRPr>
          </a:p>
        </p:txBody>
      </p:sp>
      <p:sp>
        <p:nvSpPr>
          <p:cNvPr id="30725" name="Rectangle 2"/>
          <p:cNvSpPr txBox="1">
            <a:spLocks noChangeArrowheads="1"/>
          </p:cNvSpPr>
          <p:nvPr/>
        </p:nvSpPr>
        <p:spPr bwMode="auto">
          <a:xfrm>
            <a:off x="2690267" y="-15875"/>
            <a:ext cx="3825949" cy="72707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3.3 </a:t>
            </a:r>
            <a:r>
              <a:rPr lang="zh-CN" altLang="en-US" sz="4000" dirty="0">
                <a:solidFill>
                  <a:srgbClr val="FF0000"/>
                </a:solidFill>
                <a:latin typeface="黑体" panose="02010609060101010101" pitchFamily="49" charset="-122"/>
                <a:ea typeface="黑体" panose="02010609060101010101" pitchFamily="49" charset="-122"/>
              </a:rPr>
              <a:t>进程控制</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44" name="椭圆 43"/>
          <p:cNvSpPr/>
          <p:nvPr/>
        </p:nvSpPr>
        <p:spPr bwMode="auto">
          <a:xfrm>
            <a:off x="3923928" y="2132856"/>
            <a:ext cx="504056" cy="504056"/>
          </a:xfrm>
          <a:prstGeom prst="ellipse">
            <a:avLst/>
          </a:prstGeom>
          <a:solidFill>
            <a:srgbClr val="FF0000"/>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45" name="椭圆 44"/>
          <p:cNvSpPr/>
          <p:nvPr/>
        </p:nvSpPr>
        <p:spPr bwMode="auto">
          <a:xfrm>
            <a:off x="2411760" y="2780928"/>
            <a:ext cx="504056" cy="504056"/>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47" name="椭圆 46"/>
          <p:cNvSpPr/>
          <p:nvPr/>
        </p:nvSpPr>
        <p:spPr bwMode="auto">
          <a:xfrm>
            <a:off x="5220072" y="2780928"/>
            <a:ext cx="504056" cy="504056"/>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48" name="椭圆 47"/>
          <p:cNvSpPr/>
          <p:nvPr/>
        </p:nvSpPr>
        <p:spPr bwMode="auto">
          <a:xfrm>
            <a:off x="1403648" y="3861048"/>
            <a:ext cx="504056" cy="504056"/>
          </a:xfrm>
          <a:prstGeom prst="ellipse">
            <a:avLst/>
          </a:prstGeom>
          <a:solidFill>
            <a:schemeClr val="tx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D</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49" name="椭圆 48"/>
          <p:cNvSpPr/>
          <p:nvPr/>
        </p:nvSpPr>
        <p:spPr bwMode="auto">
          <a:xfrm>
            <a:off x="6372200" y="3861048"/>
            <a:ext cx="504056" cy="504056"/>
          </a:xfrm>
          <a:prstGeom prst="ellipse">
            <a:avLst/>
          </a:prstGeom>
          <a:solidFill>
            <a:schemeClr val="tx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H</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50" name="椭圆 49"/>
          <p:cNvSpPr/>
          <p:nvPr/>
        </p:nvSpPr>
        <p:spPr bwMode="auto">
          <a:xfrm>
            <a:off x="5220072" y="3861048"/>
            <a:ext cx="504056" cy="504056"/>
          </a:xfrm>
          <a:prstGeom prst="ellipse">
            <a:avLst/>
          </a:prstGeom>
          <a:solidFill>
            <a:schemeClr val="tx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G</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51" name="椭圆 50"/>
          <p:cNvSpPr/>
          <p:nvPr/>
        </p:nvSpPr>
        <p:spPr bwMode="auto">
          <a:xfrm>
            <a:off x="4139952" y="3861048"/>
            <a:ext cx="504056" cy="504056"/>
          </a:xfrm>
          <a:prstGeom prst="ellipse">
            <a:avLst/>
          </a:prstGeom>
          <a:solidFill>
            <a:schemeClr val="tx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52" name="椭圆 51"/>
          <p:cNvSpPr/>
          <p:nvPr/>
        </p:nvSpPr>
        <p:spPr bwMode="auto">
          <a:xfrm>
            <a:off x="3059832" y="3861048"/>
            <a:ext cx="504056" cy="504056"/>
          </a:xfrm>
          <a:prstGeom prst="ellipse">
            <a:avLst/>
          </a:prstGeom>
          <a:solidFill>
            <a:schemeClr val="tx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E</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53" name="椭圆 52"/>
          <p:cNvSpPr/>
          <p:nvPr/>
        </p:nvSpPr>
        <p:spPr bwMode="auto">
          <a:xfrm>
            <a:off x="3059832" y="5157192"/>
            <a:ext cx="504056" cy="504056"/>
          </a:xfrm>
          <a:prstGeom prst="ellipse">
            <a:avLst/>
          </a:prstGeom>
          <a:solidFill>
            <a:schemeClr val="accent6">
              <a:lumMod val="75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I</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54" name="椭圆 53"/>
          <p:cNvSpPr/>
          <p:nvPr/>
        </p:nvSpPr>
        <p:spPr bwMode="auto">
          <a:xfrm>
            <a:off x="4716016" y="5157192"/>
            <a:ext cx="504056" cy="504056"/>
          </a:xfrm>
          <a:prstGeom prst="ellipse">
            <a:avLst/>
          </a:prstGeom>
          <a:solidFill>
            <a:schemeClr val="accent6">
              <a:lumMod val="75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J</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55" name="椭圆 54"/>
          <p:cNvSpPr/>
          <p:nvPr/>
        </p:nvSpPr>
        <p:spPr bwMode="auto">
          <a:xfrm>
            <a:off x="6156176" y="5157192"/>
            <a:ext cx="504056" cy="504056"/>
          </a:xfrm>
          <a:prstGeom prst="ellipse">
            <a:avLst/>
          </a:prstGeom>
          <a:solidFill>
            <a:schemeClr val="accent6">
              <a:lumMod val="75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K</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cxnSp>
        <p:nvCxnSpPr>
          <p:cNvPr id="57" name="直接箭头连接符 56"/>
          <p:cNvCxnSpPr>
            <a:stCxn id="44" idx="2"/>
            <a:endCxn id="45" idx="7"/>
          </p:cNvCxnSpPr>
          <p:nvPr/>
        </p:nvCxnSpPr>
        <p:spPr bwMode="auto">
          <a:xfrm flipH="1">
            <a:off x="2842001" y="2384884"/>
            <a:ext cx="1081929" cy="469861"/>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 name="直接箭头连接符 57"/>
          <p:cNvCxnSpPr>
            <a:endCxn id="47" idx="1"/>
          </p:cNvCxnSpPr>
          <p:nvPr/>
        </p:nvCxnSpPr>
        <p:spPr bwMode="auto">
          <a:xfrm>
            <a:off x="4427985" y="2420889"/>
            <a:ext cx="865904" cy="433857"/>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直接箭头连接符 59"/>
          <p:cNvCxnSpPr>
            <a:endCxn id="48" idx="7"/>
          </p:cNvCxnSpPr>
          <p:nvPr/>
        </p:nvCxnSpPr>
        <p:spPr bwMode="auto">
          <a:xfrm flipH="1">
            <a:off x="1833889" y="3212977"/>
            <a:ext cx="651691" cy="721889"/>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直接箭头连接符 61"/>
          <p:cNvCxnSpPr>
            <a:stCxn id="45" idx="5"/>
            <a:endCxn id="52" idx="0"/>
          </p:cNvCxnSpPr>
          <p:nvPr/>
        </p:nvCxnSpPr>
        <p:spPr bwMode="auto">
          <a:xfrm>
            <a:off x="2842001" y="3211169"/>
            <a:ext cx="469861" cy="649881"/>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直接箭头连接符 64"/>
          <p:cNvCxnSpPr>
            <a:stCxn id="52" idx="4"/>
            <a:endCxn id="53" idx="0"/>
          </p:cNvCxnSpPr>
          <p:nvPr/>
        </p:nvCxnSpPr>
        <p:spPr bwMode="auto">
          <a:xfrm>
            <a:off x="3311860" y="4365104"/>
            <a:ext cx="0" cy="792088"/>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 name="直接箭头连接符 67"/>
          <p:cNvCxnSpPr>
            <a:endCxn id="51" idx="0"/>
          </p:cNvCxnSpPr>
          <p:nvPr/>
        </p:nvCxnSpPr>
        <p:spPr bwMode="auto">
          <a:xfrm flipH="1">
            <a:off x="4391980" y="3212976"/>
            <a:ext cx="901910" cy="648072"/>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直接箭头连接符 69"/>
          <p:cNvCxnSpPr>
            <a:stCxn id="47" idx="5"/>
            <a:endCxn id="49" idx="0"/>
          </p:cNvCxnSpPr>
          <p:nvPr/>
        </p:nvCxnSpPr>
        <p:spPr bwMode="auto">
          <a:xfrm>
            <a:off x="5650313" y="3211169"/>
            <a:ext cx="973917" cy="649881"/>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5" name="直接箭头连接符 74"/>
          <p:cNvCxnSpPr>
            <a:stCxn id="47" idx="4"/>
            <a:endCxn id="50" idx="0"/>
          </p:cNvCxnSpPr>
          <p:nvPr/>
        </p:nvCxnSpPr>
        <p:spPr bwMode="auto">
          <a:xfrm>
            <a:off x="5472100" y="3284984"/>
            <a:ext cx="0" cy="576064"/>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 name="直接箭头连接符 77"/>
          <p:cNvCxnSpPr>
            <a:endCxn id="54" idx="0"/>
          </p:cNvCxnSpPr>
          <p:nvPr/>
        </p:nvCxnSpPr>
        <p:spPr bwMode="auto">
          <a:xfrm flipH="1">
            <a:off x="4968044" y="4293096"/>
            <a:ext cx="325846" cy="864096"/>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0" name="直接箭头连接符 79"/>
          <p:cNvCxnSpPr>
            <a:endCxn id="55" idx="0"/>
          </p:cNvCxnSpPr>
          <p:nvPr/>
        </p:nvCxnSpPr>
        <p:spPr bwMode="auto">
          <a:xfrm>
            <a:off x="5653930" y="4293096"/>
            <a:ext cx="754274" cy="864096"/>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ox(in)">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ox(in)">
                                      <p:cBhvr>
                                        <p:cTn id="12" dur="500"/>
                                        <p:tgtEl>
                                          <p:spTgt spid="4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ox(in)">
                                      <p:cBhvr>
                                        <p:cTn id="15" dur="500"/>
                                        <p:tgtEl>
                                          <p:spTgt spid="47"/>
                                        </p:tgtEl>
                                      </p:cBhvr>
                                    </p:animEffect>
                                  </p:childTnLst>
                                </p:cTn>
                              </p:par>
                              <p:par>
                                <p:cTn id="16" presetID="4" presetClass="entr" presetSubtype="16"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box(in)">
                                      <p:cBhvr>
                                        <p:cTn id="18" dur="500"/>
                                        <p:tgtEl>
                                          <p:spTgt spid="57"/>
                                        </p:tgtEl>
                                      </p:cBhvr>
                                    </p:animEffect>
                                  </p:childTnLst>
                                </p:cTn>
                              </p:par>
                              <p:par>
                                <p:cTn id="19" presetID="4" presetClass="entr" presetSubtype="16"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ox(in)">
                                      <p:cBhvr>
                                        <p:cTn id="21" dur="500"/>
                                        <p:tgtEl>
                                          <p:spTgt spid="58"/>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box(in)">
                                      <p:cBhvr>
                                        <p:cTn id="26" dur="500"/>
                                        <p:tgtEl>
                                          <p:spTgt spid="48"/>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box(in)">
                                      <p:cBhvr>
                                        <p:cTn id="29" dur="500"/>
                                        <p:tgtEl>
                                          <p:spTgt spid="52"/>
                                        </p:tgtEl>
                                      </p:cBhvr>
                                    </p:animEffect>
                                  </p:childTnLst>
                                </p:cTn>
                              </p:par>
                              <p:par>
                                <p:cTn id="30" presetID="4" presetClass="entr" presetSubtype="16" fill="hold"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box(in)">
                                      <p:cBhvr>
                                        <p:cTn id="32" dur="500"/>
                                        <p:tgtEl>
                                          <p:spTgt spid="60"/>
                                        </p:tgtEl>
                                      </p:cBhvr>
                                    </p:animEffect>
                                  </p:childTnLst>
                                </p:cTn>
                              </p:par>
                              <p:par>
                                <p:cTn id="33" presetID="4" presetClass="entr" presetSubtype="16"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box(in)">
                                      <p:cBhvr>
                                        <p:cTn id="35" dur="500"/>
                                        <p:tgtEl>
                                          <p:spTgt spid="62"/>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box(in)">
                                      <p:cBhvr>
                                        <p:cTn id="40" dur="500"/>
                                        <p:tgtEl>
                                          <p:spTgt spid="49"/>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box(in)">
                                      <p:cBhvr>
                                        <p:cTn id="43" dur="500"/>
                                        <p:tgtEl>
                                          <p:spTgt spid="50"/>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box(in)">
                                      <p:cBhvr>
                                        <p:cTn id="46" dur="500"/>
                                        <p:tgtEl>
                                          <p:spTgt spid="51"/>
                                        </p:tgtEl>
                                      </p:cBhvr>
                                    </p:animEffect>
                                  </p:childTnLst>
                                </p:cTn>
                              </p:par>
                              <p:par>
                                <p:cTn id="47" presetID="4" presetClass="entr" presetSubtype="16" fill="hold"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box(in)">
                                      <p:cBhvr>
                                        <p:cTn id="49" dur="500"/>
                                        <p:tgtEl>
                                          <p:spTgt spid="68"/>
                                        </p:tgtEl>
                                      </p:cBhvr>
                                    </p:animEffect>
                                  </p:childTnLst>
                                </p:cTn>
                              </p:par>
                              <p:par>
                                <p:cTn id="50" presetID="4" presetClass="entr" presetSubtype="16" fill="hold" nodeType="withEffect">
                                  <p:stCondLst>
                                    <p:cond delay="0"/>
                                  </p:stCondLst>
                                  <p:childTnLst>
                                    <p:set>
                                      <p:cBhvr>
                                        <p:cTn id="51" dur="1" fill="hold">
                                          <p:stCondLst>
                                            <p:cond delay="0"/>
                                          </p:stCondLst>
                                        </p:cTn>
                                        <p:tgtEl>
                                          <p:spTgt spid="70"/>
                                        </p:tgtEl>
                                        <p:attrNameLst>
                                          <p:attrName>style.visibility</p:attrName>
                                        </p:attrNameLst>
                                      </p:cBhvr>
                                      <p:to>
                                        <p:strVal val="visible"/>
                                      </p:to>
                                    </p:set>
                                    <p:animEffect transition="in" filter="box(in)">
                                      <p:cBhvr>
                                        <p:cTn id="52" dur="500"/>
                                        <p:tgtEl>
                                          <p:spTgt spid="70"/>
                                        </p:tgtEl>
                                      </p:cBhvr>
                                    </p:animEffect>
                                  </p:childTnLst>
                                </p:cTn>
                              </p:par>
                              <p:par>
                                <p:cTn id="53" presetID="4" presetClass="entr" presetSubtype="16"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box(in)">
                                      <p:cBhvr>
                                        <p:cTn id="55" dur="500"/>
                                        <p:tgtEl>
                                          <p:spTgt spid="75"/>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box(in)">
                                      <p:cBhvr>
                                        <p:cTn id="60" dur="500"/>
                                        <p:tgtEl>
                                          <p:spTgt spid="53"/>
                                        </p:tgtEl>
                                      </p:cBhvr>
                                    </p:animEffect>
                                  </p:childTnLst>
                                </p:cTn>
                              </p:par>
                              <p:par>
                                <p:cTn id="61" presetID="4" presetClass="entr" presetSubtype="16"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box(in)">
                                      <p:cBhvr>
                                        <p:cTn id="63" dur="500"/>
                                        <p:tgtEl>
                                          <p:spTgt spid="65"/>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box(in)">
                                      <p:cBhvr>
                                        <p:cTn id="68" dur="500"/>
                                        <p:tgtEl>
                                          <p:spTgt spid="54"/>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box(in)">
                                      <p:cBhvr>
                                        <p:cTn id="71" dur="500"/>
                                        <p:tgtEl>
                                          <p:spTgt spid="55"/>
                                        </p:tgtEl>
                                      </p:cBhvr>
                                    </p:animEffect>
                                  </p:childTnLst>
                                </p:cTn>
                              </p:par>
                              <p:par>
                                <p:cTn id="72" presetID="4" presetClass="entr" presetSubtype="16" fill="hold" nodeType="withEffect">
                                  <p:stCondLst>
                                    <p:cond delay="0"/>
                                  </p:stCondLst>
                                  <p:childTnLst>
                                    <p:set>
                                      <p:cBhvr>
                                        <p:cTn id="73" dur="1" fill="hold">
                                          <p:stCondLst>
                                            <p:cond delay="0"/>
                                          </p:stCondLst>
                                        </p:cTn>
                                        <p:tgtEl>
                                          <p:spTgt spid="78"/>
                                        </p:tgtEl>
                                        <p:attrNameLst>
                                          <p:attrName>style.visibility</p:attrName>
                                        </p:attrNameLst>
                                      </p:cBhvr>
                                      <p:to>
                                        <p:strVal val="visible"/>
                                      </p:to>
                                    </p:set>
                                    <p:animEffect transition="in" filter="box(in)">
                                      <p:cBhvr>
                                        <p:cTn id="74" dur="500"/>
                                        <p:tgtEl>
                                          <p:spTgt spid="78"/>
                                        </p:tgtEl>
                                      </p:cBhvr>
                                    </p:animEffect>
                                  </p:childTnLst>
                                </p:cTn>
                              </p:par>
                              <p:par>
                                <p:cTn id="75" presetID="4" presetClass="entr" presetSubtype="16" fill="hold" nodeType="with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box(in)">
                                      <p:cBhvr>
                                        <p:cTn id="7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7" grpId="0" animBg="1"/>
      <p:bldP spid="48" grpId="0" animBg="1"/>
      <p:bldP spid="49" grpId="0" animBg="1"/>
      <p:bldP spid="50" grpId="0" animBg="1"/>
      <p:bldP spid="51" grpId="0" animBg="1"/>
      <p:bldP spid="52" grpId="0" animBg="1"/>
      <p:bldP spid="53" grpId="0" animBg="1"/>
      <p:bldP spid="54" grpId="0" animBg="1"/>
      <p:bldP spid="55" grpId="0" animBg="1"/>
    </p:bld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843808" y="1"/>
            <a:ext cx="4752528"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3.8.3 Linux</a:t>
            </a:r>
            <a:r>
              <a:rPr lang="zh-CN" altLang="en-US" sz="3200" dirty="0" smtClean="0">
                <a:solidFill>
                  <a:srgbClr val="0000FF"/>
                </a:solidFill>
                <a:latin typeface="+mn-ea"/>
                <a:ea typeface="+mn-ea"/>
              </a:rPr>
              <a:t>线程机制</a:t>
            </a:r>
            <a:endParaRPr lang="zh-CN" altLang="en-US" sz="3200" dirty="0">
              <a:solidFill>
                <a:srgbClr val="0000FF"/>
              </a:solidFill>
              <a:latin typeface="+mn-ea"/>
              <a:ea typeface="+mn-ea"/>
            </a:endParaRPr>
          </a:p>
        </p:txBody>
      </p:sp>
      <p:sp>
        <p:nvSpPr>
          <p:cNvPr id="12" name="Text Box 3"/>
          <p:cNvSpPr txBox="1">
            <a:spLocks noChangeArrowheads="1"/>
          </p:cNvSpPr>
          <p:nvPr/>
        </p:nvSpPr>
        <p:spPr bwMode="auto">
          <a:xfrm>
            <a:off x="683568" y="1196752"/>
            <a:ext cx="4896544" cy="457456"/>
          </a:xfrm>
          <a:prstGeom prst="rect">
            <a:avLst/>
          </a:prstGeom>
          <a:noFill/>
          <a:ln w="9525">
            <a:noFill/>
            <a:miter lim="800000"/>
          </a:ln>
          <a:effectLst/>
        </p:spPr>
        <p:txBody>
          <a:bodyPr wrap="square" lIns="87273" tIns="43636" rIns="87273" bIns="43636">
            <a:spAutoFit/>
          </a:bodyPr>
          <a:lstStyle/>
          <a:p>
            <a:pPr marL="609600" indent="-609600" algn="just" defTabSz="873125" eaLnBrk="1" hangingPunct="1">
              <a:spcBef>
                <a:spcPct val="50000"/>
              </a:spcBef>
              <a:buFont typeface="Wingdings" panose="05000000000000000000" pitchFamily="2" charset="2"/>
              <a:buChar char="n"/>
              <a:defRPr/>
            </a:pPr>
            <a:r>
              <a:rPr lang="en-US" altLang="zh-CN" sz="2400" dirty="0" err="1" smtClean="0">
                <a:solidFill>
                  <a:srgbClr val="7030A0"/>
                </a:solidFill>
              </a:rPr>
              <a:t>Pthread</a:t>
            </a:r>
            <a:r>
              <a:rPr lang="zh-CN" altLang="zh-CN" sz="2400" dirty="0" smtClean="0">
                <a:solidFill>
                  <a:srgbClr val="7030A0"/>
                </a:solidFill>
              </a:rPr>
              <a:t>线程库同步机制</a:t>
            </a:r>
            <a:endParaRPr kumimoji="1" lang="zh-CN" altLang="en-US" sz="2400" dirty="0">
              <a:solidFill>
                <a:srgbClr val="7030A0"/>
              </a:solidFill>
              <a:latin typeface="Times New Roman" panose="02020603050405020304" pitchFamily="18" charset="0"/>
            </a:endParaRPr>
          </a:p>
        </p:txBody>
      </p:sp>
      <p:sp>
        <p:nvSpPr>
          <p:cNvPr id="9" name="矩形 8"/>
          <p:cNvSpPr/>
          <p:nvPr/>
        </p:nvSpPr>
        <p:spPr>
          <a:xfrm>
            <a:off x="395536" y="620688"/>
            <a:ext cx="7128792" cy="523220"/>
          </a:xfrm>
          <a:prstGeom prst="rect">
            <a:avLst/>
          </a:prstGeom>
        </p:spPr>
        <p:txBody>
          <a:bodyPr wrap="square">
            <a:spAutoFit/>
          </a:bodyPr>
          <a:lstStyle/>
          <a:p>
            <a:pPr marL="609600" indent="-609600" algn="just" defTabSz="873125" eaLnBrk="1" hangingPunct="1">
              <a:spcBef>
                <a:spcPct val="50000"/>
              </a:spcBef>
              <a:defRPr/>
            </a:pPr>
            <a:r>
              <a:rPr kumimoji="1" lang="en-US" altLang="zh-CN" sz="2800" dirty="0" smtClean="0">
                <a:solidFill>
                  <a:srgbClr val="C00000"/>
                </a:solidFill>
                <a:latin typeface="+mn-ea"/>
              </a:rPr>
              <a:t>2. </a:t>
            </a:r>
            <a:r>
              <a:rPr lang="en-US" altLang="zh-CN" sz="2800" dirty="0" smtClean="0">
                <a:solidFill>
                  <a:srgbClr val="C00000"/>
                </a:solidFill>
              </a:rPr>
              <a:t>Linux</a:t>
            </a:r>
            <a:r>
              <a:rPr lang="zh-CN" altLang="zh-CN" sz="2800" dirty="0" smtClean="0">
                <a:solidFill>
                  <a:srgbClr val="C00000"/>
                </a:solidFill>
              </a:rPr>
              <a:t>下</a:t>
            </a:r>
            <a:r>
              <a:rPr lang="en-US" altLang="zh-CN" sz="2800" dirty="0" err="1" smtClean="0">
                <a:solidFill>
                  <a:srgbClr val="C00000"/>
                </a:solidFill>
              </a:rPr>
              <a:t>Pthread</a:t>
            </a:r>
            <a:r>
              <a:rPr lang="zh-CN" altLang="zh-CN" sz="2800" dirty="0" smtClean="0">
                <a:solidFill>
                  <a:srgbClr val="C00000"/>
                </a:solidFill>
              </a:rPr>
              <a:t>线程库介绍</a:t>
            </a:r>
            <a:endParaRPr kumimoji="1" lang="zh-CN" altLang="en-US" sz="2800" dirty="0">
              <a:solidFill>
                <a:srgbClr val="C00000"/>
              </a:solidFill>
              <a:latin typeface="+mn-ea"/>
            </a:endParaRPr>
          </a:p>
        </p:txBody>
      </p:sp>
      <p:sp>
        <p:nvSpPr>
          <p:cNvPr id="10" name="矩形 9"/>
          <p:cNvSpPr/>
          <p:nvPr/>
        </p:nvSpPr>
        <p:spPr>
          <a:xfrm>
            <a:off x="755576" y="1772818"/>
            <a:ext cx="2664296" cy="430887"/>
          </a:xfrm>
          <a:prstGeom prst="rect">
            <a:avLst/>
          </a:prstGeom>
        </p:spPr>
        <p:txBody>
          <a:bodyPr wrap="square">
            <a:spAutoFit/>
          </a:bodyPr>
          <a:lstStyle/>
          <a:p>
            <a:pPr>
              <a:buFont typeface="Wingdings" panose="05000000000000000000" pitchFamily="2" charset="2"/>
              <a:buChar char="l"/>
            </a:pPr>
            <a:r>
              <a:rPr lang="zh-CN" altLang="en-US" sz="2200" dirty="0" smtClean="0">
                <a:solidFill>
                  <a:srgbClr val="008AF2"/>
                </a:solidFill>
              </a:rPr>
              <a:t>条件变量</a:t>
            </a:r>
            <a:endParaRPr lang="zh-CN" altLang="en-US" sz="2200" dirty="0">
              <a:solidFill>
                <a:srgbClr val="008AF2"/>
              </a:solidFill>
            </a:endParaRPr>
          </a:p>
        </p:txBody>
      </p:sp>
      <p:sp>
        <p:nvSpPr>
          <p:cNvPr id="15" name="矩形 14"/>
          <p:cNvSpPr/>
          <p:nvPr/>
        </p:nvSpPr>
        <p:spPr>
          <a:xfrm>
            <a:off x="539552" y="2348881"/>
            <a:ext cx="8136904" cy="1354217"/>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zh-CN" altLang="zh-CN" dirty="0" smtClean="0"/>
              <a:t>通知线程条件已满足</a:t>
            </a:r>
            <a:r>
              <a:rPr lang="zh-CN" altLang="en-US" dirty="0" smtClean="0"/>
              <a:t>：</a:t>
            </a:r>
            <a:endParaRPr lang="en-US" altLang="zh-CN" dirty="0" smtClean="0"/>
          </a:p>
          <a:p>
            <a:pPr>
              <a:lnSpc>
                <a:spcPct val="130000"/>
              </a:lnSpc>
            </a:pPr>
            <a:r>
              <a:rPr lang="en-US" altLang="zh-CN" dirty="0" err="1" smtClean="0"/>
              <a:t>int</a:t>
            </a:r>
            <a:r>
              <a:rPr lang="en-US" altLang="zh-CN" dirty="0" smtClean="0"/>
              <a:t> </a:t>
            </a:r>
            <a:r>
              <a:rPr lang="en-US" altLang="zh-CN" dirty="0" err="1" smtClean="0">
                <a:solidFill>
                  <a:srgbClr val="FF0000"/>
                </a:solidFill>
              </a:rPr>
              <a:t>pthread_cond_signal</a:t>
            </a:r>
            <a:r>
              <a:rPr lang="en-US" altLang="zh-CN" dirty="0" smtClean="0"/>
              <a:t>(</a:t>
            </a:r>
            <a:r>
              <a:rPr lang="en-US" altLang="zh-CN" dirty="0" err="1" smtClean="0"/>
              <a:t>pthread_cond_t</a:t>
            </a:r>
            <a:r>
              <a:rPr lang="en-US" altLang="zh-CN" dirty="0" smtClean="0"/>
              <a:t> *</a:t>
            </a:r>
            <a:r>
              <a:rPr lang="en-US" altLang="zh-CN" dirty="0" err="1" smtClean="0"/>
              <a:t>cond</a:t>
            </a:r>
            <a:r>
              <a:rPr lang="en-US" altLang="zh-CN" dirty="0" smtClean="0"/>
              <a:t>);</a:t>
            </a:r>
            <a:br>
              <a:rPr lang="en-US" altLang="zh-CN" dirty="0" smtClean="0"/>
            </a:br>
            <a:r>
              <a:rPr lang="en-US" altLang="zh-CN" dirty="0" err="1" smtClean="0"/>
              <a:t>int</a:t>
            </a:r>
            <a:r>
              <a:rPr lang="en-US" altLang="zh-CN" dirty="0" smtClean="0"/>
              <a:t> </a:t>
            </a:r>
            <a:r>
              <a:rPr lang="en-US" altLang="zh-CN" dirty="0" err="1" smtClean="0">
                <a:solidFill>
                  <a:srgbClr val="FF0000"/>
                </a:solidFill>
              </a:rPr>
              <a:t>pthread_cond_broadcast</a:t>
            </a:r>
            <a:r>
              <a:rPr lang="en-US" altLang="zh-CN" dirty="0" smtClean="0"/>
              <a:t>(</a:t>
            </a:r>
            <a:r>
              <a:rPr lang="en-US" altLang="zh-CN" dirty="0" err="1" smtClean="0"/>
              <a:t>pthread_cond_t</a:t>
            </a:r>
            <a:r>
              <a:rPr lang="en-US" altLang="zh-CN" dirty="0" smtClean="0"/>
              <a:t> *</a:t>
            </a:r>
            <a:r>
              <a:rPr lang="en-US" altLang="zh-CN" dirty="0" err="1" smtClean="0"/>
              <a:t>cond</a:t>
            </a:r>
            <a:r>
              <a:rPr lang="en-US" altLang="zh-CN" dirty="0" smtClean="0"/>
              <a:t>)</a:t>
            </a:r>
            <a:endParaRPr lang="zh-CN" altLang="zh-CN" dirty="0"/>
          </a:p>
        </p:txBody>
      </p:sp>
      <p:sp>
        <p:nvSpPr>
          <p:cNvPr id="16" name="矩形 15"/>
          <p:cNvSpPr/>
          <p:nvPr/>
        </p:nvSpPr>
        <p:spPr>
          <a:xfrm>
            <a:off x="467544" y="3866852"/>
            <a:ext cx="8280920" cy="861774"/>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zh-CN" altLang="zh-CN" dirty="0" smtClean="0"/>
              <a:t>销毁条件变量</a:t>
            </a:r>
            <a:r>
              <a:rPr lang="zh-CN" altLang="en-US" dirty="0" smtClean="0"/>
              <a:t>：</a:t>
            </a:r>
            <a:endParaRPr lang="en-US" altLang="zh-CN" dirty="0" smtClean="0"/>
          </a:p>
          <a:p>
            <a:r>
              <a:rPr lang="en-US" altLang="zh-CN" dirty="0" err="1" smtClean="0"/>
              <a:t>int</a:t>
            </a:r>
            <a:r>
              <a:rPr lang="en-US" altLang="zh-CN" dirty="0" smtClean="0"/>
              <a:t> </a:t>
            </a:r>
            <a:r>
              <a:rPr lang="en-US" altLang="zh-CN" dirty="0" err="1" smtClean="0">
                <a:solidFill>
                  <a:srgbClr val="FF0000"/>
                </a:solidFill>
              </a:rPr>
              <a:t>pthread_cond_destroy</a:t>
            </a:r>
            <a:r>
              <a:rPr lang="en-US" altLang="zh-CN" dirty="0" smtClean="0"/>
              <a:t>(</a:t>
            </a:r>
            <a:r>
              <a:rPr lang="en-US" altLang="zh-CN" dirty="0" err="1" smtClean="0"/>
              <a:t>pthread_cond_t</a:t>
            </a:r>
            <a:r>
              <a:rPr lang="en-US" altLang="zh-CN" dirty="0" smtClean="0"/>
              <a:t> * </a:t>
            </a:r>
            <a:r>
              <a:rPr lang="en-US" altLang="zh-CN" dirty="0" err="1" smtClean="0"/>
              <a:t>cond</a:t>
            </a:r>
            <a:r>
              <a:rPr lang="en-US" altLang="zh-CN" dirty="0" smtClean="0"/>
              <a:t>)</a:t>
            </a:r>
            <a:endParaRPr lang="zh-CN"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1395" name="Picture 3"/>
          <p:cNvPicPr>
            <a:picLocks noChangeAspect="1" noChangeArrowheads="1"/>
          </p:cNvPicPr>
          <p:nvPr/>
        </p:nvPicPr>
        <p:blipFill>
          <a:blip r:embed="rId1" cstate="print"/>
          <a:srcRect/>
          <a:stretch>
            <a:fillRect/>
          </a:stretch>
        </p:blipFill>
        <p:spPr bwMode="auto">
          <a:xfrm>
            <a:off x="323528" y="6278056"/>
            <a:ext cx="8136905" cy="319296"/>
          </a:xfrm>
          <a:prstGeom prst="rect">
            <a:avLst/>
          </a:prstGeom>
          <a:noFill/>
          <a:ln w="9525">
            <a:noFill/>
            <a:miter lim="800000"/>
            <a:headEnd/>
            <a:tailEnd/>
          </a:ln>
        </p:spPr>
      </p:pic>
      <p:pic>
        <p:nvPicPr>
          <p:cNvPr id="1211396" name="Picture 4"/>
          <p:cNvPicPr>
            <a:picLocks noChangeAspect="1" noChangeArrowheads="1"/>
          </p:cNvPicPr>
          <p:nvPr/>
        </p:nvPicPr>
        <p:blipFill>
          <a:blip r:embed="rId2" cstate="print"/>
          <a:srcRect/>
          <a:stretch>
            <a:fillRect/>
          </a:stretch>
        </p:blipFill>
        <p:spPr bwMode="auto">
          <a:xfrm>
            <a:off x="251520" y="1340768"/>
            <a:ext cx="8208912" cy="4896544"/>
          </a:xfrm>
          <a:prstGeom prst="rect">
            <a:avLst/>
          </a:prstGeom>
          <a:noFill/>
          <a:ln w="9525">
            <a:noFill/>
            <a:miter lim="800000"/>
            <a:headEnd/>
            <a:tailEnd/>
          </a:ln>
        </p:spPr>
      </p:pic>
      <p:sp>
        <p:nvSpPr>
          <p:cNvPr id="5" name="Rectangle 2"/>
          <p:cNvSpPr>
            <a:spLocks noChangeArrowheads="1"/>
          </p:cNvSpPr>
          <p:nvPr/>
        </p:nvSpPr>
        <p:spPr bwMode="auto">
          <a:xfrm>
            <a:off x="2843808" y="1"/>
            <a:ext cx="4752528"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3.8.3 Linux</a:t>
            </a:r>
            <a:r>
              <a:rPr lang="zh-CN" altLang="en-US" sz="3200" dirty="0" smtClean="0">
                <a:solidFill>
                  <a:srgbClr val="0000FF"/>
                </a:solidFill>
                <a:latin typeface="+mn-ea"/>
                <a:ea typeface="+mn-ea"/>
              </a:rPr>
              <a:t>线程机制</a:t>
            </a:r>
            <a:endParaRPr lang="zh-CN" altLang="en-US" sz="3200" dirty="0">
              <a:solidFill>
                <a:srgbClr val="0000FF"/>
              </a:solidFill>
              <a:latin typeface="+mn-ea"/>
              <a:ea typeface="+mn-ea"/>
            </a:endParaRPr>
          </a:p>
        </p:txBody>
      </p:sp>
      <p:sp>
        <p:nvSpPr>
          <p:cNvPr id="6" name="矩形 5"/>
          <p:cNvSpPr/>
          <p:nvPr/>
        </p:nvSpPr>
        <p:spPr>
          <a:xfrm>
            <a:off x="395536" y="620688"/>
            <a:ext cx="4968552" cy="523220"/>
          </a:xfrm>
          <a:prstGeom prst="rect">
            <a:avLst/>
          </a:prstGeom>
        </p:spPr>
        <p:txBody>
          <a:bodyPr wrap="square">
            <a:spAutoFit/>
          </a:bodyPr>
          <a:lstStyle/>
          <a:p>
            <a:pPr marL="609600" indent="-609600" algn="just" defTabSz="873125" eaLnBrk="1" hangingPunct="1">
              <a:spcBef>
                <a:spcPct val="50000"/>
              </a:spcBef>
              <a:defRPr/>
            </a:pPr>
            <a:r>
              <a:rPr kumimoji="1" lang="en-US" altLang="zh-CN" sz="2800" dirty="0" smtClean="0">
                <a:solidFill>
                  <a:srgbClr val="C00000"/>
                </a:solidFill>
                <a:latin typeface="+mn-ea"/>
              </a:rPr>
              <a:t>3. </a:t>
            </a:r>
            <a:r>
              <a:rPr lang="en-US" altLang="zh-CN" sz="2800" dirty="0" smtClean="0">
                <a:solidFill>
                  <a:srgbClr val="C00000"/>
                </a:solidFill>
              </a:rPr>
              <a:t>Linux</a:t>
            </a:r>
            <a:r>
              <a:rPr lang="zh-CN" altLang="en-US" sz="2800" dirty="0" smtClean="0">
                <a:solidFill>
                  <a:srgbClr val="C00000"/>
                </a:solidFill>
              </a:rPr>
              <a:t>内核线程</a:t>
            </a:r>
            <a:endParaRPr kumimoji="1" lang="zh-CN" altLang="en-US" sz="2800" dirty="0">
              <a:solidFill>
                <a:srgbClr val="C00000"/>
              </a:solidFill>
              <a:latin typeface="+mn-ea"/>
            </a:endParaRPr>
          </a:p>
        </p:txBody>
      </p:sp>
      <p:cxnSp>
        <p:nvCxnSpPr>
          <p:cNvPr id="8" name="直接连接符 7"/>
          <p:cNvCxnSpPr/>
          <p:nvPr/>
        </p:nvCxnSpPr>
        <p:spPr bwMode="auto">
          <a:xfrm>
            <a:off x="5040560" y="2564904"/>
            <a:ext cx="1907704"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 name="直接连接符 8"/>
          <p:cNvCxnSpPr/>
          <p:nvPr/>
        </p:nvCxnSpPr>
        <p:spPr bwMode="auto">
          <a:xfrm>
            <a:off x="5076056" y="3429000"/>
            <a:ext cx="1907704"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 name="直接连接符 9"/>
          <p:cNvCxnSpPr/>
          <p:nvPr/>
        </p:nvCxnSpPr>
        <p:spPr bwMode="auto">
          <a:xfrm>
            <a:off x="4932040" y="6525344"/>
            <a:ext cx="1907704"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843808" y="1"/>
            <a:ext cx="4752528" cy="6477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buClrTx/>
              <a:defRPr/>
            </a:pPr>
            <a:r>
              <a:rPr lang="en-US" altLang="zh-CN" sz="3200" dirty="0" smtClean="0">
                <a:solidFill>
                  <a:srgbClr val="0000FF"/>
                </a:solidFill>
                <a:latin typeface="+mn-ea"/>
                <a:ea typeface="+mn-ea"/>
              </a:rPr>
              <a:t>3.8.3 Linux</a:t>
            </a:r>
            <a:r>
              <a:rPr lang="zh-CN" altLang="en-US" sz="3200" dirty="0" smtClean="0">
                <a:solidFill>
                  <a:srgbClr val="0000FF"/>
                </a:solidFill>
                <a:latin typeface="+mn-ea"/>
                <a:ea typeface="+mn-ea"/>
              </a:rPr>
              <a:t>线程机制</a:t>
            </a:r>
            <a:endParaRPr lang="zh-CN" altLang="en-US" sz="3200" dirty="0">
              <a:solidFill>
                <a:srgbClr val="0000FF"/>
              </a:solidFill>
              <a:latin typeface="+mn-ea"/>
              <a:ea typeface="+mn-ea"/>
            </a:endParaRPr>
          </a:p>
        </p:txBody>
      </p:sp>
      <p:sp>
        <p:nvSpPr>
          <p:cNvPr id="9" name="矩形 8"/>
          <p:cNvSpPr/>
          <p:nvPr/>
        </p:nvSpPr>
        <p:spPr>
          <a:xfrm>
            <a:off x="395536" y="620688"/>
            <a:ext cx="4968552" cy="523220"/>
          </a:xfrm>
          <a:prstGeom prst="rect">
            <a:avLst/>
          </a:prstGeom>
        </p:spPr>
        <p:txBody>
          <a:bodyPr wrap="square">
            <a:spAutoFit/>
          </a:bodyPr>
          <a:lstStyle/>
          <a:p>
            <a:pPr marL="609600" indent="-609600" algn="just" defTabSz="873125" eaLnBrk="1" hangingPunct="1">
              <a:spcBef>
                <a:spcPct val="50000"/>
              </a:spcBef>
              <a:defRPr/>
            </a:pPr>
            <a:r>
              <a:rPr kumimoji="1" lang="en-US" altLang="zh-CN" sz="2800" dirty="0" smtClean="0">
                <a:solidFill>
                  <a:srgbClr val="C00000"/>
                </a:solidFill>
                <a:latin typeface="+mn-ea"/>
              </a:rPr>
              <a:t>3. </a:t>
            </a:r>
            <a:r>
              <a:rPr lang="en-US" altLang="zh-CN" sz="2800" dirty="0" smtClean="0">
                <a:solidFill>
                  <a:srgbClr val="C00000"/>
                </a:solidFill>
              </a:rPr>
              <a:t>Linux</a:t>
            </a:r>
            <a:r>
              <a:rPr lang="zh-CN" altLang="en-US" sz="2800" dirty="0" smtClean="0">
                <a:solidFill>
                  <a:srgbClr val="C00000"/>
                </a:solidFill>
              </a:rPr>
              <a:t>内核线程</a:t>
            </a:r>
            <a:endParaRPr kumimoji="1" lang="zh-CN" altLang="en-US" sz="2800" dirty="0">
              <a:solidFill>
                <a:srgbClr val="C00000"/>
              </a:solidFill>
              <a:latin typeface="+mn-ea"/>
            </a:endParaRPr>
          </a:p>
        </p:txBody>
      </p:sp>
      <p:sp>
        <p:nvSpPr>
          <p:cNvPr id="15" name="矩形 14"/>
          <p:cNvSpPr/>
          <p:nvPr/>
        </p:nvSpPr>
        <p:spPr>
          <a:xfrm>
            <a:off x="539552" y="1484784"/>
            <a:ext cx="8136904" cy="1877437"/>
          </a:xfrm>
          <a:prstGeom prst="rect">
            <a:avLst/>
          </a:prstGeom>
          <a:ln w="3175">
            <a:solidFill>
              <a:srgbClr val="FF0000"/>
            </a:solidFill>
          </a:ln>
        </p:spPr>
        <p:txBody>
          <a:bodyPr wrap="square">
            <a:spAutoFit/>
          </a:bodyPr>
          <a:lstStyle/>
          <a:p>
            <a:pPr>
              <a:lnSpc>
                <a:spcPct val="140000"/>
              </a:lnSpc>
              <a:buFont typeface="Wingdings" panose="05000000000000000000" pitchFamily="2" charset="2"/>
              <a:buChar char="l"/>
            </a:pPr>
            <a:r>
              <a:rPr lang="en-US" altLang="zh-CN" dirty="0" smtClean="0"/>
              <a:t> </a:t>
            </a:r>
            <a:r>
              <a:rPr lang="en-US" altLang="zh-CN" dirty="0" err="1" smtClean="0"/>
              <a:t>struct</a:t>
            </a:r>
            <a:r>
              <a:rPr lang="en-US" altLang="zh-CN" dirty="0" smtClean="0"/>
              <a:t> </a:t>
            </a:r>
            <a:r>
              <a:rPr lang="en-US" altLang="zh-CN" dirty="0" err="1" smtClean="0"/>
              <a:t>task_struct</a:t>
            </a:r>
            <a:r>
              <a:rPr lang="en-US" altLang="zh-CN" dirty="0" smtClean="0"/>
              <a:t> *</a:t>
            </a:r>
            <a:r>
              <a:rPr lang="en-US" altLang="zh-CN" dirty="0" err="1" smtClean="0">
                <a:solidFill>
                  <a:srgbClr val="FF0000"/>
                </a:solidFill>
              </a:rPr>
              <a:t>kthread_create</a:t>
            </a:r>
            <a:r>
              <a:rPr lang="en-US" altLang="zh-CN" dirty="0" smtClean="0"/>
              <a:t>(</a:t>
            </a:r>
            <a:r>
              <a:rPr lang="en-US" altLang="zh-CN" dirty="0" err="1" smtClean="0"/>
              <a:t>int</a:t>
            </a:r>
            <a:r>
              <a:rPr lang="en-US" altLang="zh-CN" dirty="0" smtClean="0"/>
              <a:t> (*</a:t>
            </a:r>
            <a:r>
              <a:rPr lang="en-US" altLang="zh-CN" dirty="0" err="1" smtClean="0"/>
              <a:t>threadfn</a:t>
            </a:r>
            <a:r>
              <a:rPr lang="en-US" altLang="zh-CN" dirty="0" smtClean="0"/>
              <a:t>)(void *data),void *</a:t>
            </a:r>
            <a:r>
              <a:rPr lang="en-US" altLang="zh-CN" dirty="0" err="1" smtClean="0"/>
              <a:t>data,const</a:t>
            </a:r>
            <a:r>
              <a:rPr lang="en-US" altLang="zh-CN" dirty="0" smtClean="0"/>
              <a:t> char *</a:t>
            </a:r>
            <a:r>
              <a:rPr lang="en-US" altLang="zh-CN" dirty="0" err="1" smtClean="0"/>
              <a:t>namefmt</a:t>
            </a:r>
            <a:r>
              <a:rPr lang="en-US" altLang="zh-CN" dirty="0" smtClean="0"/>
              <a:t>, ...)</a:t>
            </a:r>
            <a:endParaRPr lang="en-US" altLang="zh-CN" dirty="0" smtClean="0"/>
          </a:p>
          <a:p>
            <a:pPr>
              <a:lnSpc>
                <a:spcPct val="140000"/>
              </a:lnSpc>
              <a:buFont typeface="Wingdings" panose="05000000000000000000" pitchFamily="2" charset="2"/>
              <a:buChar char="l"/>
            </a:pPr>
            <a:r>
              <a:rPr lang="zh-CN" altLang="en-US" dirty="0" smtClean="0"/>
              <a:t>功能：创建一个内核线程，但处于不可运行状态，</a:t>
            </a:r>
            <a:r>
              <a:rPr lang="zh-CN" altLang="zh-CN" dirty="0" smtClean="0"/>
              <a:t>需调用</a:t>
            </a:r>
            <a:r>
              <a:rPr lang="en-US" altLang="zh-CN" dirty="0" err="1" smtClean="0"/>
              <a:t>wake_up_process</a:t>
            </a:r>
            <a:r>
              <a:rPr lang="en-US" altLang="zh-CN" dirty="0" smtClean="0"/>
              <a:t>()</a:t>
            </a:r>
            <a:r>
              <a:rPr lang="zh-CN" altLang="zh-CN" dirty="0" smtClean="0"/>
              <a:t>显式地唤醒它</a:t>
            </a:r>
            <a:endParaRPr lang="zh-CN" altLang="zh-CN" dirty="0"/>
          </a:p>
        </p:txBody>
      </p:sp>
      <p:sp>
        <p:nvSpPr>
          <p:cNvPr id="16" name="矩形 15"/>
          <p:cNvSpPr/>
          <p:nvPr/>
        </p:nvSpPr>
        <p:spPr>
          <a:xfrm>
            <a:off x="539552" y="3645024"/>
            <a:ext cx="8136904" cy="954107"/>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en-US" altLang="zh-CN" dirty="0" smtClean="0"/>
              <a:t>#define </a:t>
            </a:r>
            <a:r>
              <a:rPr lang="en-US" altLang="zh-CN" dirty="0" err="1" smtClean="0">
                <a:solidFill>
                  <a:srgbClr val="FF0000"/>
                </a:solidFill>
              </a:rPr>
              <a:t>kthread_run</a:t>
            </a:r>
            <a:r>
              <a:rPr lang="en-US" altLang="zh-CN" dirty="0" smtClean="0"/>
              <a:t>(</a:t>
            </a:r>
            <a:r>
              <a:rPr lang="en-US" altLang="zh-CN" dirty="0" err="1" smtClean="0"/>
              <a:t>threadfn</a:t>
            </a:r>
            <a:r>
              <a:rPr lang="en-US" altLang="zh-CN" dirty="0" smtClean="0"/>
              <a:t>, data, </a:t>
            </a:r>
            <a:r>
              <a:rPr lang="en-US" altLang="zh-CN" dirty="0" err="1" smtClean="0"/>
              <a:t>namefmt</a:t>
            </a:r>
            <a:r>
              <a:rPr lang="en-US" altLang="zh-CN" dirty="0" smtClean="0"/>
              <a:t>, ...)</a:t>
            </a:r>
            <a:endParaRPr lang="en-US" altLang="zh-CN" dirty="0" smtClean="0"/>
          </a:p>
          <a:p>
            <a:pPr>
              <a:lnSpc>
                <a:spcPct val="130000"/>
              </a:lnSpc>
              <a:buFont typeface="Wingdings" panose="05000000000000000000" pitchFamily="2" charset="2"/>
              <a:buChar char="l"/>
            </a:pPr>
            <a:r>
              <a:rPr lang="en-US" altLang="zh-CN" dirty="0" smtClean="0"/>
              <a:t> </a:t>
            </a:r>
            <a:r>
              <a:rPr lang="zh-CN" altLang="zh-CN" dirty="0" smtClean="0"/>
              <a:t>创建一个内核线程并让它能运行</a:t>
            </a:r>
            <a:endParaRPr lang="zh-CN" altLang="zh-CN" dirty="0"/>
          </a:p>
        </p:txBody>
      </p:sp>
      <p:sp>
        <p:nvSpPr>
          <p:cNvPr id="8" name="矩形 7"/>
          <p:cNvSpPr/>
          <p:nvPr/>
        </p:nvSpPr>
        <p:spPr>
          <a:xfrm>
            <a:off x="539552" y="4869160"/>
            <a:ext cx="8136904" cy="954107"/>
          </a:xfrm>
          <a:prstGeom prst="rect">
            <a:avLst/>
          </a:prstGeom>
          <a:ln w="3175">
            <a:solidFill>
              <a:srgbClr val="FF0000"/>
            </a:solidFill>
          </a:ln>
        </p:spPr>
        <p:txBody>
          <a:bodyPr wrap="square">
            <a:spAutoFit/>
          </a:bodyPr>
          <a:lstStyle/>
          <a:p>
            <a:pPr>
              <a:lnSpc>
                <a:spcPct val="130000"/>
              </a:lnSpc>
              <a:buFont typeface="Wingdings" panose="05000000000000000000" pitchFamily="2" charset="2"/>
              <a:buChar char="l"/>
            </a:pPr>
            <a:r>
              <a:rPr lang="en-US" altLang="zh-CN" dirty="0" err="1" smtClean="0"/>
              <a:t>int</a:t>
            </a:r>
            <a:r>
              <a:rPr lang="en-US" altLang="zh-CN" dirty="0" smtClean="0"/>
              <a:t> </a:t>
            </a:r>
            <a:r>
              <a:rPr lang="en-US" altLang="zh-CN" dirty="0" err="1" smtClean="0">
                <a:solidFill>
                  <a:srgbClr val="FF0000"/>
                </a:solidFill>
              </a:rPr>
              <a:t>kthread_stop</a:t>
            </a:r>
            <a:r>
              <a:rPr lang="en-US" altLang="zh-CN" dirty="0" smtClean="0"/>
              <a:t>(</a:t>
            </a:r>
            <a:r>
              <a:rPr lang="en-US" altLang="zh-CN" dirty="0" err="1" smtClean="0"/>
              <a:t>struct</a:t>
            </a:r>
            <a:r>
              <a:rPr lang="en-US" altLang="zh-CN" dirty="0" smtClean="0"/>
              <a:t> </a:t>
            </a:r>
            <a:r>
              <a:rPr lang="en-US" altLang="zh-CN" dirty="0" err="1" smtClean="0"/>
              <a:t>task_struct</a:t>
            </a:r>
            <a:r>
              <a:rPr lang="en-US" altLang="zh-CN" dirty="0" smtClean="0"/>
              <a:t> *thread); </a:t>
            </a:r>
            <a:endParaRPr lang="en-US" altLang="zh-CN" dirty="0" smtClean="0"/>
          </a:p>
          <a:p>
            <a:pPr>
              <a:lnSpc>
                <a:spcPct val="130000"/>
              </a:lnSpc>
              <a:buFont typeface="Wingdings" panose="05000000000000000000" pitchFamily="2" charset="2"/>
              <a:buChar char="l"/>
            </a:pPr>
            <a:r>
              <a:rPr lang="zh-CN" altLang="en-US" dirty="0" smtClean="0"/>
              <a:t>给指定</a:t>
            </a:r>
            <a:r>
              <a:rPr lang="zh-CN" altLang="en-US" smtClean="0"/>
              <a:t>线程发出结束</a:t>
            </a:r>
            <a:r>
              <a:rPr lang="zh-CN" altLang="en-US" dirty="0" smtClean="0"/>
              <a:t>运行信号，并一直等待指定线程的结束</a:t>
            </a:r>
            <a:endParaRPr lang="zh-CN"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8" grpId="0" animBg="1"/>
    </p:bld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56001" y="0"/>
            <a:ext cx="3600177" cy="707886"/>
          </a:xfrm>
          <a:prstGeom prst="rect">
            <a:avLst/>
          </a:prstGeom>
          <a:noFill/>
          <a:ln w="9525">
            <a:noFill/>
            <a:miter lim="800000"/>
          </a:ln>
          <a:effectLst/>
        </p:spPr>
        <p:txBody>
          <a:bodyPr wrap="square">
            <a:spAutoFit/>
          </a:bodyPr>
          <a:lstStyle/>
          <a:p>
            <a:pPr eaLnBrk="1" hangingPunct="1">
              <a:spcBef>
                <a:spcPct val="0"/>
              </a:spcBef>
              <a:defRPr/>
            </a:pPr>
            <a:r>
              <a:rPr kumimoji="1" lang="en-US" altLang="zh-CN" sz="4000" dirty="0" smtClean="0">
                <a:solidFill>
                  <a:srgbClr val="FF0000"/>
                </a:solidFill>
                <a:latin typeface="+mn-ea"/>
                <a:ea typeface="+mn-ea"/>
              </a:rPr>
              <a:t>3.9 </a:t>
            </a:r>
            <a:r>
              <a:rPr kumimoji="1" lang="zh-CN" altLang="en-US" sz="4000" dirty="0" smtClean="0">
                <a:solidFill>
                  <a:srgbClr val="FF0000"/>
                </a:solidFill>
                <a:latin typeface="+mn-ea"/>
                <a:ea typeface="+mn-ea"/>
              </a:rPr>
              <a:t>本章小结</a:t>
            </a:r>
            <a:endParaRPr kumimoji="1" lang="zh-CN" altLang="en-US" sz="4000" dirty="0">
              <a:solidFill>
                <a:srgbClr val="FF0000"/>
              </a:solidFill>
              <a:latin typeface="+mn-ea"/>
              <a:ea typeface="+mn-ea"/>
            </a:endParaRPr>
          </a:p>
        </p:txBody>
      </p:sp>
      <p:sp>
        <p:nvSpPr>
          <p:cNvPr id="8" name="矩形 7"/>
          <p:cNvSpPr/>
          <p:nvPr/>
        </p:nvSpPr>
        <p:spPr>
          <a:xfrm>
            <a:off x="467544" y="692697"/>
            <a:ext cx="4536504" cy="461665"/>
          </a:xfrm>
          <a:prstGeom prst="rect">
            <a:avLst/>
          </a:prstGeom>
        </p:spPr>
        <p:txBody>
          <a:bodyPr wrap="square">
            <a:spAutoFit/>
          </a:bodyPr>
          <a:lstStyle/>
          <a:p>
            <a:pPr marL="609600" indent="-609600" algn="just" defTabSz="873125" eaLnBrk="1" hangingPunct="1">
              <a:spcBef>
                <a:spcPct val="50000"/>
              </a:spcBef>
              <a:defRPr/>
            </a:pPr>
            <a:r>
              <a:rPr kumimoji="1" lang="en-US" altLang="zh-CN" sz="2400" dirty="0" smtClean="0">
                <a:solidFill>
                  <a:srgbClr val="C00000"/>
                </a:solidFill>
                <a:latin typeface="+mn-ea"/>
              </a:rPr>
              <a:t>1. </a:t>
            </a:r>
            <a:r>
              <a:rPr kumimoji="1" lang="zh-CN" altLang="en-US" sz="2400" dirty="0" smtClean="0">
                <a:solidFill>
                  <a:srgbClr val="C00000"/>
                </a:solidFill>
                <a:latin typeface="+mn-ea"/>
              </a:rPr>
              <a:t>进程基本概念</a:t>
            </a:r>
            <a:endParaRPr kumimoji="1" lang="zh-CN" altLang="en-US" sz="2400" dirty="0">
              <a:solidFill>
                <a:srgbClr val="C00000"/>
              </a:solidFill>
              <a:latin typeface="+mn-ea"/>
            </a:endParaRPr>
          </a:p>
        </p:txBody>
      </p:sp>
      <p:sp>
        <p:nvSpPr>
          <p:cNvPr id="9" name="TextBox 8"/>
          <p:cNvSpPr txBox="1"/>
          <p:nvPr/>
        </p:nvSpPr>
        <p:spPr>
          <a:xfrm>
            <a:off x="1259632" y="1268761"/>
            <a:ext cx="3384376" cy="1508105"/>
          </a:xfrm>
          <a:prstGeom prst="rect">
            <a:avLst/>
          </a:prstGeom>
          <a:noFill/>
        </p:spPr>
        <p:txBody>
          <a:bodyPr wrap="square" rtlCol="0">
            <a:spAutoFit/>
          </a:bodyPr>
          <a:lstStyle/>
          <a:p>
            <a:pPr>
              <a:buFont typeface="Wingdings" panose="05000000000000000000" pitchFamily="2" charset="2"/>
              <a:buChar char="l"/>
            </a:pPr>
            <a:r>
              <a:rPr lang="en-US" altLang="zh-CN" dirty="0" smtClean="0"/>
              <a:t> </a:t>
            </a:r>
            <a:r>
              <a:rPr lang="zh-CN" altLang="en-US" dirty="0" smtClean="0"/>
              <a:t>进程定义和特征</a:t>
            </a:r>
            <a:endParaRPr lang="en-US" altLang="zh-CN" dirty="0" smtClean="0"/>
          </a:p>
          <a:p>
            <a:pPr>
              <a:buFont typeface="Wingdings" panose="05000000000000000000" pitchFamily="2" charset="2"/>
              <a:buChar char="l"/>
            </a:pPr>
            <a:r>
              <a:rPr lang="zh-CN" altLang="en-US" dirty="0" smtClean="0"/>
              <a:t>进程映像</a:t>
            </a:r>
            <a:endParaRPr lang="en-US" altLang="zh-CN" dirty="0" smtClean="0"/>
          </a:p>
          <a:p>
            <a:pPr>
              <a:buFont typeface="Wingdings" panose="05000000000000000000" pitchFamily="2" charset="2"/>
              <a:buChar char="l"/>
            </a:pPr>
            <a:r>
              <a:rPr lang="zh-CN" altLang="en-US" dirty="0" smtClean="0"/>
              <a:t>进程状态</a:t>
            </a:r>
            <a:endParaRPr lang="en-US" altLang="zh-CN" dirty="0" smtClean="0"/>
          </a:p>
          <a:p>
            <a:pPr>
              <a:buFont typeface="Wingdings" panose="05000000000000000000" pitchFamily="2" charset="2"/>
              <a:buChar char="l"/>
            </a:pPr>
            <a:r>
              <a:rPr lang="zh-CN" altLang="en-US" dirty="0" smtClean="0"/>
              <a:t>进程控制</a:t>
            </a:r>
            <a:endParaRPr lang="zh-CN" altLang="en-US" dirty="0"/>
          </a:p>
        </p:txBody>
      </p:sp>
      <p:sp>
        <p:nvSpPr>
          <p:cNvPr id="10" name="矩形 9"/>
          <p:cNvSpPr/>
          <p:nvPr/>
        </p:nvSpPr>
        <p:spPr>
          <a:xfrm>
            <a:off x="539552" y="2784993"/>
            <a:ext cx="4536504" cy="461665"/>
          </a:xfrm>
          <a:prstGeom prst="rect">
            <a:avLst/>
          </a:prstGeom>
        </p:spPr>
        <p:txBody>
          <a:bodyPr wrap="square">
            <a:spAutoFit/>
          </a:bodyPr>
          <a:lstStyle/>
          <a:p>
            <a:pPr marL="609600" indent="-609600" algn="just" defTabSz="873125" eaLnBrk="1" hangingPunct="1">
              <a:spcBef>
                <a:spcPct val="50000"/>
              </a:spcBef>
              <a:defRPr/>
            </a:pPr>
            <a:r>
              <a:rPr kumimoji="1" lang="en-US" altLang="zh-CN" sz="2400" dirty="0" smtClean="0">
                <a:solidFill>
                  <a:srgbClr val="C00000"/>
                </a:solidFill>
                <a:latin typeface="+mn-ea"/>
              </a:rPr>
              <a:t>2. </a:t>
            </a:r>
            <a:r>
              <a:rPr kumimoji="1" lang="zh-CN" altLang="en-US" sz="2400" dirty="0" smtClean="0">
                <a:solidFill>
                  <a:srgbClr val="C00000"/>
                </a:solidFill>
                <a:latin typeface="+mn-ea"/>
              </a:rPr>
              <a:t>进程互斥与同步</a:t>
            </a:r>
            <a:endParaRPr kumimoji="1" lang="zh-CN" altLang="en-US" sz="2400" dirty="0">
              <a:solidFill>
                <a:srgbClr val="C00000"/>
              </a:solidFill>
              <a:latin typeface="+mn-ea"/>
            </a:endParaRPr>
          </a:p>
        </p:txBody>
      </p:sp>
      <p:sp>
        <p:nvSpPr>
          <p:cNvPr id="14" name="TextBox 13"/>
          <p:cNvSpPr txBox="1"/>
          <p:nvPr/>
        </p:nvSpPr>
        <p:spPr>
          <a:xfrm>
            <a:off x="1259632" y="3361057"/>
            <a:ext cx="7812360" cy="2948499"/>
          </a:xfrm>
          <a:prstGeom prst="rect">
            <a:avLst/>
          </a:prstGeom>
          <a:noFill/>
        </p:spPr>
        <p:txBody>
          <a:bodyPr wrap="square" rtlCol="0">
            <a:spAutoFit/>
          </a:bodyPr>
          <a:lstStyle/>
          <a:p>
            <a:pPr>
              <a:buFont typeface="Wingdings" panose="05000000000000000000" pitchFamily="2" charset="2"/>
              <a:buChar char="l"/>
            </a:pPr>
            <a:r>
              <a:rPr lang="en-US" altLang="zh-CN" dirty="0" smtClean="0"/>
              <a:t> </a:t>
            </a:r>
            <a:r>
              <a:rPr lang="zh-CN" altLang="en-US" dirty="0" smtClean="0"/>
              <a:t>进程互斥的概念</a:t>
            </a:r>
            <a:endParaRPr lang="en-US" altLang="zh-CN" dirty="0" smtClean="0"/>
          </a:p>
          <a:p>
            <a:pPr>
              <a:buFont typeface="Wingdings" panose="05000000000000000000" pitchFamily="2" charset="2"/>
              <a:buChar char="l"/>
            </a:pPr>
            <a:r>
              <a:rPr lang="zh-CN" altLang="en-US" dirty="0" smtClean="0"/>
              <a:t>临界资源及临界区概念</a:t>
            </a:r>
            <a:endParaRPr lang="en-US" altLang="zh-CN" dirty="0" smtClean="0"/>
          </a:p>
          <a:p>
            <a:pPr>
              <a:buFont typeface="Wingdings" panose="05000000000000000000" pitchFamily="2" charset="2"/>
              <a:buChar char="l"/>
            </a:pPr>
            <a:r>
              <a:rPr lang="zh-CN" altLang="en-US" dirty="0" smtClean="0"/>
              <a:t>进程同步机制应遵循的</a:t>
            </a:r>
            <a:r>
              <a:rPr lang="en-US" altLang="zh-CN" dirty="0" smtClean="0"/>
              <a:t>4</a:t>
            </a:r>
            <a:r>
              <a:rPr lang="zh-CN" altLang="en-US" dirty="0" smtClean="0"/>
              <a:t>个准则</a:t>
            </a:r>
            <a:endParaRPr lang="en-US" altLang="zh-CN" dirty="0" smtClean="0"/>
          </a:p>
          <a:p>
            <a:pPr>
              <a:buFont typeface="Wingdings" panose="05000000000000000000" pitchFamily="2" charset="2"/>
              <a:buChar char="l"/>
            </a:pPr>
            <a:r>
              <a:rPr lang="zh-CN" altLang="en-US" dirty="0" smtClean="0"/>
              <a:t>进程同步的概念</a:t>
            </a:r>
            <a:endParaRPr lang="en-US" altLang="zh-CN" dirty="0" smtClean="0"/>
          </a:p>
          <a:p>
            <a:pPr>
              <a:buFont typeface="Wingdings" panose="05000000000000000000" pitchFamily="2" charset="2"/>
              <a:buChar char="l"/>
            </a:pPr>
            <a:r>
              <a:rPr lang="zh-CN" altLang="en-US" dirty="0" smtClean="0"/>
              <a:t>进程同步机制：</a:t>
            </a:r>
            <a:endParaRPr lang="en-US" altLang="zh-CN" dirty="0" smtClean="0"/>
          </a:p>
          <a:p>
            <a:pPr marL="360045"/>
            <a:r>
              <a:rPr lang="zh-CN" altLang="zh-CN" sz="1800" dirty="0" smtClean="0"/>
              <a:t>禁止中断、专用机器指令、软件方法、锁机制、信号量机制、管程机制</a:t>
            </a:r>
            <a:endParaRPr lang="en-US" altLang="zh-CN" sz="1800" dirty="0" smtClean="0"/>
          </a:p>
          <a:p>
            <a:pPr>
              <a:buFont typeface="Wingdings" panose="05000000000000000000" pitchFamily="2" charset="2"/>
              <a:buChar char="l"/>
            </a:pPr>
            <a:r>
              <a:rPr lang="zh-CN" altLang="en-US" dirty="0" smtClean="0"/>
              <a:t>经典进程同步问题：</a:t>
            </a:r>
            <a:endParaRPr lang="en-US" altLang="zh-CN" dirty="0" smtClean="0"/>
          </a:p>
          <a:p>
            <a:r>
              <a:rPr lang="en-US" altLang="zh-CN" dirty="0" smtClean="0"/>
              <a:t>     </a:t>
            </a:r>
            <a:r>
              <a:rPr lang="zh-CN" altLang="zh-CN" sz="1800" dirty="0" smtClean="0"/>
              <a:t>生产者</a:t>
            </a:r>
            <a:r>
              <a:rPr lang="en-US" altLang="zh-CN" sz="1800" dirty="0" smtClean="0"/>
              <a:t>-</a:t>
            </a:r>
            <a:r>
              <a:rPr lang="zh-CN" altLang="zh-CN" sz="1800" dirty="0" smtClean="0"/>
              <a:t>消费者问题，哲学家进餐问题，读者</a:t>
            </a:r>
            <a:r>
              <a:rPr lang="en-US" altLang="zh-CN" sz="1800" dirty="0" smtClean="0"/>
              <a:t>-</a:t>
            </a:r>
            <a:r>
              <a:rPr lang="zh-CN" altLang="zh-CN" sz="1800" dirty="0" smtClean="0"/>
              <a:t>写者问题，理发师问题</a:t>
            </a:r>
            <a:endParaRPr lang="zh-CN" altLang="en-US" sz="1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animEffect transition="in" filter="box(in)">
                                      <p:cBhvr>
                                        <p:cTn id="20" dur="500"/>
                                        <p:tgtEl>
                                          <p:spTgt spid="14">
                                            <p:txEl>
                                              <p:pRg st="0" end="0"/>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Effect transition="in" filter="box(in)">
                                      <p:cBhvr>
                                        <p:cTn id="23" dur="500"/>
                                        <p:tgtEl>
                                          <p:spTgt spid="14">
                                            <p:txEl>
                                              <p:pRg st="1" end="1"/>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animEffect transition="in" filter="box(in)">
                                      <p:cBhvr>
                                        <p:cTn id="26" dur="500"/>
                                        <p:tgtEl>
                                          <p:spTgt spid="14">
                                            <p:txEl>
                                              <p:pRg st="2" end="2"/>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Effect transition="in" filter="box(in)">
                                      <p:cBhvr>
                                        <p:cTn id="29" dur="500"/>
                                        <p:tgtEl>
                                          <p:spTgt spid="14">
                                            <p:txEl>
                                              <p:pRg st="3" end="3"/>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animEffect transition="in" filter="box(in)">
                                      <p:cBhvr>
                                        <p:cTn id="32" dur="500"/>
                                        <p:tgtEl>
                                          <p:spTgt spid="1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Effect transition="in" filter="box(in)">
                                      <p:cBhvr>
                                        <p:cTn id="37" dur="500"/>
                                        <p:tgtEl>
                                          <p:spTgt spid="1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4">
                                            <p:txEl>
                                              <p:pRg st="6" end="6"/>
                                            </p:txEl>
                                          </p:spTgt>
                                        </p:tgtEl>
                                        <p:attrNameLst>
                                          <p:attrName>style.visibility</p:attrName>
                                        </p:attrNameLst>
                                      </p:cBhvr>
                                      <p:to>
                                        <p:strVal val="visible"/>
                                      </p:to>
                                    </p:set>
                                    <p:animEffect transition="in" filter="box(in)">
                                      <p:cBhvr>
                                        <p:cTn id="42" dur="500"/>
                                        <p:tgtEl>
                                          <p:spTgt spid="1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4">
                                            <p:txEl>
                                              <p:pRg st="7" end="7"/>
                                            </p:txEl>
                                          </p:spTgt>
                                        </p:tgtEl>
                                        <p:attrNameLst>
                                          <p:attrName>style.visibility</p:attrName>
                                        </p:attrNameLst>
                                      </p:cBhvr>
                                      <p:to>
                                        <p:strVal val="visible"/>
                                      </p:to>
                                    </p:set>
                                    <p:animEffect transition="in" filter="box(in)">
                                      <p:cBhvr>
                                        <p:cTn id="47"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56001" y="0"/>
            <a:ext cx="3600177" cy="707886"/>
          </a:xfrm>
          <a:prstGeom prst="rect">
            <a:avLst/>
          </a:prstGeom>
          <a:noFill/>
          <a:ln w="9525">
            <a:noFill/>
            <a:miter lim="800000"/>
          </a:ln>
          <a:effectLst/>
        </p:spPr>
        <p:txBody>
          <a:bodyPr wrap="square">
            <a:spAutoFit/>
          </a:bodyPr>
          <a:lstStyle/>
          <a:p>
            <a:pPr eaLnBrk="1" hangingPunct="1">
              <a:spcBef>
                <a:spcPct val="0"/>
              </a:spcBef>
              <a:defRPr/>
            </a:pPr>
            <a:r>
              <a:rPr kumimoji="1" lang="en-US" altLang="zh-CN" sz="4000" dirty="0" smtClean="0">
                <a:solidFill>
                  <a:srgbClr val="FF0000"/>
                </a:solidFill>
                <a:latin typeface="+mn-ea"/>
                <a:ea typeface="+mn-ea"/>
              </a:rPr>
              <a:t>3.9 </a:t>
            </a:r>
            <a:r>
              <a:rPr kumimoji="1" lang="zh-CN" altLang="en-US" sz="4000" dirty="0" smtClean="0">
                <a:solidFill>
                  <a:srgbClr val="FF0000"/>
                </a:solidFill>
                <a:latin typeface="+mn-ea"/>
                <a:ea typeface="+mn-ea"/>
              </a:rPr>
              <a:t>本章小结</a:t>
            </a:r>
            <a:endParaRPr kumimoji="1" lang="zh-CN" altLang="en-US" sz="4000" dirty="0">
              <a:solidFill>
                <a:srgbClr val="FF0000"/>
              </a:solidFill>
              <a:latin typeface="+mn-ea"/>
              <a:ea typeface="+mn-ea"/>
            </a:endParaRPr>
          </a:p>
        </p:txBody>
      </p:sp>
      <p:sp>
        <p:nvSpPr>
          <p:cNvPr id="8" name="矩形 7"/>
          <p:cNvSpPr/>
          <p:nvPr/>
        </p:nvSpPr>
        <p:spPr>
          <a:xfrm>
            <a:off x="467544" y="620689"/>
            <a:ext cx="4536504" cy="461665"/>
          </a:xfrm>
          <a:prstGeom prst="rect">
            <a:avLst/>
          </a:prstGeom>
        </p:spPr>
        <p:txBody>
          <a:bodyPr wrap="square">
            <a:spAutoFit/>
          </a:bodyPr>
          <a:lstStyle/>
          <a:p>
            <a:pPr marL="609600" indent="-609600" algn="just" defTabSz="873125" eaLnBrk="1" hangingPunct="1">
              <a:spcBef>
                <a:spcPct val="50000"/>
              </a:spcBef>
              <a:defRPr/>
            </a:pPr>
            <a:r>
              <a:rPr kumimoji="1" lang="en-US" altLang="zh-CN" sz="2400" dirty="0" smtClean="0">
                <a:solidFill>
                  <a:srgbClr val="C00000"/>
                </a:solidFill>
                <a:latin typeface="+mn-ea"/>
              </a:rPr>
              <a:t>3. </a:t>
            </a:r>
            <a:r>
              <a:rPr kumimoji="1" lang="zh-CN" altLang="en-US" sz="2400" dirty="0" smtClean="0">
                <a:solidFill>
                  <a:srgbClr val="C00000"/>
                </a:solidFill>
                <a:latin typeface="+mn-ea"/>
              </a:rPr>
              <a:t>进程调度</a:t>
            </a:r>
            <a:endParaRPr kumimoji="1" lang="zh-CN" altLang="en-US" sz="2400" dirty="0">
              <a:solidFill>
                <a:srgbClr val="C00000"/>
              </a:solidFill>
              <a:latin typeface="+mn-ea"/>
            </a:endParaRPr>
          </a:p>
        </p:txBody>
      </p:sp>
      <p:sp>
        <p:nvSpPr>
          <p:cNvPr id="9" name="TextBox 8"/>
          <p:cNvSpPr txBox="1"/>
          <p:nvPr/>
        </p:nvSpPr>
        <p:spPr>
          <a:xfrm>
            <a:off x="971600" y="1124745"/>
            <a:ext cx="7632848" cy="3474797"/>
          </a:xfrm>
          <a:prstGeom prst="rect">
            <a:avLst/>
          </a:prstGeom>
          <a:noFill/>
        </p:spPr>
        <p:txBody>
          <a:bodyPr wrap="square" rtlCol="0">
            <a:spAutoFit/>
          </a:bodyPr>
          <a:lstStyle/>
          <a:p>
            <a:pPr>
              <a:lnSpc>
                <a:spcPct val="130000"/>
              </a:lnSpc>
              <a:buFont typeface="Wingdings" panose="05000000000000000000" pitchFamily="2" charset="2"/>
              <a:buChar char="l"/>
            </a:pPr>
            <a:r>
              <a:rPr lang="en-US" altLang="zh-CN" dirty="0" smtClean="0"/>
              <a:t> </a:t>
            </a:r>
            <a:r>
              <a:rPr lang="zh-CN" altLang="en-US" dirty="0" smtClean="0"/>
              <a:t>调度的层次</a:t>
            </a:r>
            <a:endParaRPr lang="en-US" altLang="zh-CN" dirty="0" smtClean="0"/>
          </a:p>
          <a:p>
            <a:pPr>
              <a:lnSpc>
                <a:spcPct val="130000"/>
              </a:lnSpc>
            </a:pPr>
            <a:r>
              <a:rPr lang="en-US" altLang="zh-CN" sz="1800" dirty="0" smtClean="0"/>
              <a:t>    </a:t>
            </a:r>
            <a:r>
              <a:rPr lang="zh-CN" altLang="en-US" sz="1800" dirty="0" smtClean="0"/>
              <a:t>高级调度，中级调度，低级调度</a:t>
            </a:r>
            <a:r>
              <a:rPr lang="en-US" altLang="zh-CN" dirty="0" smtClean="0"/>
              <a:t> </a:t>
            </a:r>
            <a:endParaRPr lang="en-US" altLang="zh-CN" dirty="0" smtClean="0"/>
          </a:p>
          <a:p>
            <a:pPr>
              <a:lnSpc>
                <a:spcPct val="130000"/>
              </a:lnSpc>
              <a:buFont typeface="Wingdings" panose="05000000000000000000" pitchFamily="2" charset="2"/>
              <a:buChar char="l"/>
            </a:pPr>
            <a:r>
              <a:rPr lang="en-US" altLang="zh-CN" dirty="0" smtClean="0"/>
              <a:t> </a:t>
            </a:r>
            <a:r>
              <a:rPr lang="zh-CN" altLang="en-US" dirty="0" smtClean="0"/>
              <a:t>选择调度算法要考虑的因素</a:t>
            </a:r>
            <a:endParaRPr lang="en-US" altLang="zh-CN" dirty="0" smtClean="0"/>
          </a:p>
          <a:p>
            <a:pPr>
              <a:lnSpc>
                <a:spcPct val="130000"/>
              </a:lnSpc>
              <a:buFont typeface="Wingdings" panose="05000000000000000000" pitchFamily="2" charset="2"/>
              <a:buChar char="l"/>
            </a:pPr>
            <a:r>
              <a:rPr lang="en-US" altLang="zh-CN" dirty="0" smtClean="0"/>
              <a:t> </a:t>
            </a:r>
            <a:r>
              <a:rPr lang="zh-CN" altLang="en-US" dirty="0" smtClean="0"/>
              <a:t>评价调度性能的指标</a:t>
            </a:r>
            <a:endParaRPr lang="en-US" altLang="zh-CN" dirty="0" smtClean="0"/>
          </a:p>
          <a:p>
            <a:pPr>
              <a:lnSpc>
                <a:spcPct val="130000"/>
              </a:lnSpc>
              <a:buFont typeface="Wingdings" panose="05000000000000000000" pitchFamily="2" charset="2"/>
              <a:buChar char="l"/>
            </a:pPr>
            <a:r>
              <a:rPr lang="zh-CN" altLang="en-US" dirty="0" smtClean="0"/>
              <a:t>进程调度算法</a:t>
            </a:r>
            <a:endParaRPr lang="en-US" altLang="zh-CN" dirty="0" smtClean="0"/>
          </a:p>
          <a:p>
            <a:pPr>
              <a:lnSpc>
                <a:spcPct val="130000"/>
              </a:lnSpc>
            </a:pPr>
            <a:r>
              <a:rPr lang="en-US" altLang="zh-CN" sz="1800" dirty="0" smtClean="0"/>
              <a:t>      </a:t>
            </a:r>
            <a:r>
              <a:rPr lang="zh-CN" altLang="zh-CN" sz="1800" dirty="0" smtClean="0"/>
              <a:t>先来先服务调度算法、短作业（进程）优先调度算法、高响应比优先调度算法、时间片轮转调度算法、优先级调度算法、多级队列调度算法、多级反馈队列调度算法等</a:t>
            </a:r>
            <a:endParaRPr lang="en-US" altLang="zh-CN" sz="1800" dirty="0" smtClean="0"/>
          </a:p>
        </p:txBody>
      </p:sp>
      <p:sp>
        <p:nvSpPr>
          <p:cNvPr id="7" name="矩形 6"/>
          <p:cNvSpPr/>
          <p:nvPr/>
        </p:nvSpPr>
        <p:spPr>
          <a:xfrm>
            <a:off x="611560" y="4581129"/>
            <a:ext cx="2952328" cy="461665"/>
          </a:xfrm>
          <a:prstGeom prst="rect">
            <a:avLst/>
          </a:prstGeom>
        </p:spPr>
        <p:txBody>
          <a:bodyPr wrap="square">
            <a:spAutoFit/>
          </a:bodyPr>
          <a:lstStyle/>
          <a:p>
            <a:pPr marL="609600" indent="-609600" algn="just" defTabSz="873125" eaLnBrk="1" hangingPunct="1">
              <a:spcBef>
                <a:spcPct val="50000"/>
              </a:spcBef>
              <a:defRPr/>
            </a:pPr>
            <a:r>
              <a:rPr kumimoji="1" lang="en-US" altLang="zh-CN" sz="2400" dirty="0" smtClean="0">
                <a:solidFill>
                  <a:srgbClr val="C00000"/>
                </a:solidFill>
                <a:latin typeface="+mn-ea"/>
              </a:rPr>
              <a:t>4. </a:t>
            </a:r>
            <a:r>
              <a:rPr kumimoji="1" lang="zh-CN" altLang="en-US" sz="2400" dirty="0" smtClean="0">
                <a:solidFill>
                  <a:srgbClr val="C00000"/>
                </a:solidFill>
                <a:latin typeface="+mn-ea"/>
              </a:rPr>
              <a:t>进程通信</a:t>
            </a:r>
            <a:endParaRPr kumimoji="1" lang="zh-CN" altLang="en-US" sz="2400" dirty="0">
              <a:solidFill>
                <a:srgbClr val="C00000"/>
              </a:solidFill>
              <a:latin typeface="+mn-ea"/>
            </a:endParaRPr>
          </a:p>
        </p:txBody>
      </p:sp>
      <p:sp>
        <p:nvSpPr>
          <p:cNvPr id="11" name="TextBox 10"/>
          <p:cNvSpPr txBox="1"/>
          <p:nvPr/>
        </p:nvSpPr>
        <p:spPr>
          <a:xfrm>
            <a:off x="827584" y="5085184"/>
            <a:ext cx="7920880" cy="1101840"/>
          </a:xfrm>
          <a:prstGeom prst="rect">
            <a:avLst/>
          </a:prstGeom>
          <a:noFill/>
        </p:spPr>
        <p:txBody>
          <a:bodyPr wrap="square" rtlCol="0">
            <a:spAutoFit/>
          </a:bodyPr>
          <a:lstStyle/>
          <a:p>
            <a:pPr>
              <a:buFont typeface="Wingdings" panose="05000000000000000000" pitchFamily="2" charset="2"/>
              <a:buChar char="l"/>
            </a:pPr>
            <a:r>
              <a:rPr lang="en-US" altLang="zh-CN" dirty="0" smtClean="0"/>
              <a:t> </a:t>
            </a:r>
            <a:r>
              <a:rPr lang="zh-CN" altLang="en-US" dirty="0" smtClean="0"/>
              <a:t>进程通信类型</a:t>
            </a:r>
            <a:endParaRPr lang="en-US" altLang="zh-CN" dirty="0" smtClean="0"/>
          </a:p>
          <a:p>
            <a:r>
              <a:rPr lang="en-US" altLang="zh-CN" sz="1800" dirty="0" smtClean="0"/>
              <a:t>    </a:t>
            </a:r>
            <a:r>
              <a:rPr lang="zh-CN" altLang="zh-CN" sz="1800" dirty="0" smtClean="0"/>
              <a:t>共享存储器系统、消息传递系统、管道通信系统以及客户</a:t>
            </a:r>
            <a:r>
              <a:rPr lang="en-US" altLang="zh-CN" sz="1800" dirty="0" smtClean="0"/>
              <a:t>/</a:t>
            </a:r>
            <a:r>
              <a:rPr lang="zh-CN" altLang="zh-CN" sz="1800" dirty="0" smtClean="0"/>
              <a:t>服务器系统通信</a:t>
            </a:r>
            <a:endParaRPr lang="en-US" altLang="zh-CN" sz="1800" dirty="0" smtClean="0"/>
          </a:p>
          <a:p>
            <a:pPr>
              <a:buFont typeface="Wingdings" panose="05000000000000000000" pitchFamily="2" charset="2"/>
              <a:buChar char="l"/>
            </a:pPr>
            <a:r>
              <a:rPr lang="en-US" altLang="zh-CN" dirty="0" smtClean="0"/>
              <a:t> </a:t>
            </a:r>
            <a:r>
              <a:rPr lang="zh-CN" altLang="zh-CN" dirty="0" smtClean="0"/>
              <a:t>消息缓冲队列通信机制</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ox(i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ox(in)">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ox(in)">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ox(in)">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ox(in)">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box(in)">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i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in)">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56001" y="0"/>
            <a:ext cx="3600177" cy="707886"/>
          </a:xfrm>
          <a:prstGeom prst="rect">
            <a:avLst/>
          </a:prstGeom>
          <a:noFill/>
          <a:ln w="9525">
            <a:noFill/>
            <a:miter lim="800000"/>
          </a:ln>
          <a:effectLst/>
        </p:spPr>
        <p:txBody>
          <a:bodyPr wrap="square">
            <a:spAutoFit/>
          </a:bodyPr>
          <a:lstStyle/>
          <a:p>
            <a:pPr eaLnBrk="1" hangingPunct="1">
              <a:spcBef>
                <a:spcPct val="0"/>
              </a:spcBef>
              <a:defRPr/>
            </a:pPr>
            <a:r>
              <a:rPr kumimoji="1" lang="en-US" altLang="zh-CN" sz="4000" dirty="0" smtClean="0">
                <a:solidFill>
                  <a:srgbClr val="FF0000"/>
                </a:solidFill>
                <a:latin typeface="+mn-ea"/>
                <a:ea typeface="+mn-ea"/>
              </a:rPr>
              <a:t>3.9 </a:t>
            </a:r>
            <a:r>
              <a:rPr kumimoji="1" lang="zh-CN" altLang="en-US" sz="4000" dirty="0" smtClean="0">
                <a:solidFill>
                  <a:srgbClr val="FF0000"/>
                </a:solidFill>
                <a:latin typeface="+mn-ea"/>
                <a:ea typeface="+mn-ea"/>
              </a:rPr>
              <a:t>本章小结</a:t>
            </a:r>
            <a:endParaRPr kumimoji="1" lang="zh-CN" altLang="en-US" sz="4000" dirty="0">
              <a:solidFill>
                <a:srgbClr val="FF0000"/>
              </a:solidFill>
              <a:latin typeface="+mn-ea"/>
              <a:ea typeface="+mn-ea"/>
            </a:endParaRPr>
          </a:p>
        </p:txBody>
      </p:sp>
      <p:sp>
        <p:nvSpPr>
          <p:cNvPr id="8" name="矩形 7"/>
          <p:cNvSpPr/>
          <p:nvPr/>
        </p:nvSpPr>
        <p:spPr>
          <a:xfrm>
            <a:off x="467544" y="620689"/>
            <a:ext cx="4536504" cy="461665"/>
          </a:xfrm>
          <a:prstGeom prst="rect">
            <a:avLst/>
          </a:prstGeom>
        </p:spPr>
        <p:txBody>
          <a:bodyPr wrap="square">
            <a:spAutoFit/>
          </a:bodyPr>
          <a:lstStyle/>
          <a:p>
            <a:pPr marL="609600" indent="-609600" algn="just" defTabSz="873125" eaLnBrk="1" hangingPunct="1">
              <a:spcBef>
                <a:spcPct val="50000"/>
              </a:spcBef>
              <a:defRPr/>
            </a:pPr>
            <a:r>
              <a:rPr kumimoji="1" lang="en-US" altLang="zh-CN" sz="2400" dirty="0" smtClean="0">
                <a:solidFill>
                  <a:srgbClr val="C00000"/>
                </a:solidFill>
                <a:latin typeface="+mn-ea"/>
              </a:rPr>
              <a:t>5. </a:t>
            </a:r>
            <a:r>
              <a:rPr kumimoji="1" lang="zh-CN" altLang="en-US" sz="2400" dirty="0" smtClean="0">
                <a:solidFill>
                  <a:srgbClr val="C00000"/>
                </a:solidFill>
                <a:latin typeface="+mn-ea"/>
              </a:rPr>
              <a:t>进程死锁</a:t>
            </a:r>
            <a:endParaRPr kumimoji="1" lang="zh-CN" altLang="en-US" sz="2400" dirty="0">
              <a:solidFill>
                <a:srgbClr val="C00000"/>
              </a:solidFill>
              <a:latin typeface="+mn-ea"/>
            </a:endParaRPr>
          </a:p>
        </p:txBody>
      </p:sp>
      <p:sp>
        <p:nvSpPr>
          <p:cNvPr id="9" name="TextBox 8"/>
          <p:cNvSpPr txBox="1"/>
          <p:nvPr/>
        </p:nvSpPr>
        <p:spPr>
          <a:xfrm>
            <a:off x="971600" y="1124745"/>
            <a:ext cx="4824536" cy="2800767"/>
          </a:xfrm>
          <a:prstGeom prst="rect">
            <a:avLst/>
          </a:prstGeom>
          <a:noFill/>
        </p:spPr>
        <p:txBody>
          <a:bodyPr wrap="square" rtlCol="0">
            <a:spAutoFit/>
          </a:bodyPr>
          <a:lstStyle/>
          <a:p>
            <a:pPr>
              <a:lnSpc>
                <a:spcPct val="130000"/>
              </a:lnSpc>
              <a:buFont typeface="Wingdings" panose="05000000000000000000" pitchFamily="2" charset="2"/>
              <a:buChar char="l"/>
            </a:pPr>
            <a:r>
              <a:rPr lang="en-US" altLang="zh-CN" dirty="0" smtClean="0"/>
              <a:t> </a:t>
            </a:r>
            <a:r>
              <a:rPr lang="zh-CN" altLang="en-US" dirty="0" smtClean="0"/>
              <a:t>死锁的定义</a:t>
            </a:r>
            <a:endParaRPr lang="en-US" altLang="zh-CN" dirty="0" smtClean="0"/>
          </a:p>
          <a:p>
            <a:pPr>
              <a:lnSpc>
                <a:spcPct val="130000"/>
              </a:lnSpc>
              <a:buFont typeface="Wingdings" panose="05000000000000000000" pitchFamily="2" charset="2"/>
              <a:buChar char="l"/>
            </a:pPr>
            <a:r>
              <a:rPr lang="zh-CN" altLang="en-US" dirty="0" smtClean="0"/>
              <a:t> 产生死锁的原因和必要条件</a:t>
            </a:r>
            <a:endParaRPr lang="en-US" altLang="zh-CN" dirty="0" smtClean="0"/>
          </a:p>
          <a:p>
            <a:pPr>
              <a:lnSpc>
                <a:spcPct val="130000"/>
              </a:lnSpc>
              <a:buFont typeface="Wingdings" panose="05000000000000000000" pitchFamily="2" charset="2"/>
              <a:buChar char="l"/>
            </a:pPr>
            <a:r>
              <a:rPr lang="en-US" altLang="zh-CN" dirty="0" smtClean="0"/>
              <a:t> </a:t>
            </a:r>
            <a:r>
              <a:rPr lang="zh-CN" altLang="en-US" dirty="0" smtClean="0"/>
              <a:t>预防死锁的方法</a:t>
            </a:r>
            <a:endParaRPr lang="en-US" altLang="zh-CN" dirty="0" smtClean="0"/>
          </a:p>
          <a:p>
            <a:pPr>
              <a:lnSpc>
                <a:spcPct val="130000"/>
              </a:lnSpc>
              <a:buFont typeface="Wingdings" panose="05000000000000000000" pitchFamily="2" charset="2"/>
              <a:buChar char="l"/>
            </a:pPr>
            <a:r>
              <a:rPr lang="zh-CN" altLang="en-US" dirty="0" smtClean="0"/>
              <a:t>避免死锁的方法</a:t>
            </a:r>
            <a:endParaRPr lang="en-US" altLang="zh-CN" dirty="0" smtClean="0"/>
          </a:p>
          <a:p>
            <a:pPr>
              <a:lnSpc>
                <a:spcPct val="130000"/>
              </a:lnSpc>
              <a:buFont typeface="Wingdings" panose="05000000000000000000" pitchFamily="2" charset="2"/>
              <a:buChar char="l"/>
            </a:pPr>
            <a:r>
              <a:rPr lang="zh-CN" altLang="en-US" dirty="0" smtClean="0"/>
              <a:t>检查死锁的方法</a:t>
            </a:r>
            <a:endParaRPr lang="en-US" altLang="zh-CN" dirty="0" smtClean="0"/>
          </a:p>
          <a:p>
            <a:pPr>
              <a:lnSpc>
                <a:spcPct val="130000"/>
              </a:lnSpc>
              <a:buFont typeface="Wingdings" panose="05000000000000000000" pitchFamily="2" charset="2"/>
              <a:buChar char="l"/>
            </a:pPr>
            <a:r>
              <a:rPr lang="zh-CN" altLang="en-US" dirty="0" smtClean="0"/>
              <a:t>解除死锁的方法</a:t>
            </a:r>
            <a:endParaRPr lang="en-US" altLang="zh-CN" dirty="0" smtClean="0"/>
          </a:p>
        </p:txBody>
      </p:sp>
      <p:sp>
        <p:nvSpPr>
          <p:cNvPr id="7" name="矩形 6"/>
          <p:cNvSpPr/>
          <p:nvPr/>
        </p:nvSpPr>
        <p:spPr>
          <a:xfrm>
            <a:off x="539552" y="3861049"/>
            <a:ext cx="2952328" cy="461665"/>
          </a:xfrm>
          <a:prstGeom prst="rect">
            <a:avLst/>
          </a:prstGeom>
        </p:spPr>
        <p:txBody>
          <a:bodyPr wrap="square">
            <a:spAutoFit/>
          </a:bodyPr>
          <a:lstStyle/>
          <a:p>
            <a:pPr marL="609600" indent="-609600" algn="just" defTabSz="873125" eaLnBrk="1" hangingPunct="1">
              <a:spcBef>
                <a:spcPct val="50000"/>
              </a:spcBef>
              <a:defRPr/>
            </a:pPr>
            <a:r>
              <a:rPr kumimoji="1" lang="en-US" altLang="zh-CN" sz="2400" dirty="0" smtClean="0">
                <a:solidFill>
                  <a:srgbClr val="C00000"/>
                </a:solidFill>
                <a:latin typeface="+mn-ea"/>
              </a:rPr>
              <a:t>6. </a:t>
            </a:r>
            <a:r>
              <a:rPr kumimoji="1" lang="zh-CN" altLang="en-US" sz="2400" dirty="0" smtClean="0">
                <a:solidFill>
                  <a:srgbClr val="C00000"/>
                </a:solidFill>
                <a:latin typeface="+mn-ea"/>
              </a:rPr>
              <a:t>线程基本概念</a:t>
            </a:r>
            <a:endParaRPr kumimoji="1" lang="zh-CN" altLang="en-US" sz="2400" dirty="0">
              <a:solidFill>
                <a:srgbClr val="C00000"/>
              </a:solidFill>
              <a:latin typeface="+mn-ea"/>
            </a:endParaRPr>
          </a:p>
        </p:txBody>
      </p:sp>
      <p:sp>
        <p:nvSpPr>
          <p:cNvPr id="11" name="TextBox 10"/>
          <p:cNvSpPr txBox="1"/>
          <p:nvPr/>
        </p:nvSpPr>
        <p:spPr>
          <a:xfrm>
            <a:off x="755576" y="4437113"/>
            <a:ext cx="7920880" cy="1803571"/>
          </a:xfrm>
          <a:prstGeom prst="rect">
            <a:avLst/>
          </a:prstGeom>
          <a:noFill/>
        </p:spPr>
        <p:txBody>
          <a:bodyPr wrap="square" rtlCol="0">
            <a:spAutoFit/>
          </a:bodyPr>
          <a:lstStyle/>
          <a:p>
            <a:pPr>
              <a:buFont typeface="Wingdings" panose="05000000000000000000" pitchFamily="2" charset="2"/>
              <a:buChar char="l"/>
            </a:pPr>
            <a:r>
              <a:rPr lang="en-US" altLang="zh-CN" dirty="0" smtClean="0"/>
              <a:t> </a:t>
            </a:r>
            <a:r>
              <a:rPr lang="zh-CN" altLang="en-US" dirty="0" smtClean="0"/>
              <a:t>线程定义</a:t>
            </a:r>
            <a:endParaRPr lang="en-US" altLang="zh-CN" dirty="0" smtClean="0"/>
          </a:p>
          <a:p>
            <a:pPr>
              <a:buFont typeface="Wingdings" panose="05000000000000000000" pitchFamily="2" charset="2"/>
              <a:buChar char="l"/>
            </a:pPr>
            <a:r>
              <a:rPr lang="zh-CN" altLang="en-US" dirty="0" smtClean="0"/>
              <a:t> 线程与进程的比较</a:t>
            </a:r>
            <a:endParaRPr lang="en-US" altLang="zh-CN" dirty="0" smtClean="0"/>
          </a:p>
          <a:p>
            <a:pPr>
              <a:buFont typeface="Wingdings" panose="05000000000000000000" pitchFamily="2" charset="2"/>
              <a:buChar char="l"/>
            </a:pPr>
            <a:r>
              <a:rPr lang="en-US" altLang="zh-CN" dirty="0" smtClean="0"/>
              <a:t> </a:t>
            </a:r>
            <a:r>
              <a:rPr lang="zh-CN" altLang="en-US" dirty="0" smtClean="0"/>
              <a:t>线程实现机制：</a:t>
            </a:r>
            <a:endParaRPr lang="en-US" altLang="zh-CN" dirty="0" smtClean="0"/>
          </a:p>
          <a:p>
            <a:r>
              <a:rPr lang="en-US" altLang="zh-CN" sz="1800" dirty="0" smtClean="0"/>
              <a:t>    </a:t>
            </a:r>
            <a:r>
              <a:rPr lang="zh-CN" altLang="zh-CN" sz="1800" dirty="0" smtClean="0"/>
              <a:t>用户级线程、内核级线程及两者相结合的组合方式</a:t>
            </a:r>
            <a:endParaRPr lang="en-US" altLang="zh-CN" sz="1800" dirty="0" smtClean="0"/>
          </a:p>
          <a:p>
            <a:r>
              <a:rPr lang="en-US" altLang="zh-CN" sz="1800" dirty="0" smtClean="0"/>
              <a:t>     </a:t>
            </a:r>
            <a:r>
              <a:rPr lang="zh-CN" altLang="en-US" sz="1800" dirty="0" smtClean="0"/>
              <a:t>组合方式实现模型：</a:t>
            </a:r>
            <a:r>
              <a:rPr lang="zh-CN" altLang="zh-CN" sz="1800" dirty="0" smtClean="0"/>
              <a:t>多对一、一对一、多对多</a:t>
            </a:r>
            <a:endParaRPr lang="en-US" altLang="zh-CN" sz="18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ox(in)">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box(in)">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ox(in)">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box(in)">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box(in)">
                                      <p:cBhvr>
                                        <p:cTn id="3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56001" y="0"/>
            <a:ext cx="3600177" cy="707886"/>
          </a:xfrm>
          <a:prstGeom prst="rect">
            <a:avLst/>
          </a:prstGeom>
          <a:noFill/>
          <a:ln w="9525">
            <a:noFill/>
            <a:miter lim="800000"/>
          </a:ln>
          <a:effectLst/>
        </p:spPr>
        <p:txBody>
          <a:bodyPr wrap="square">
            <a:spAutoFit/>
          </a:bodyPr>
          <a:lstStyle/>
          <a:p>
            <a:pPr eaLnBrk="1" hangingPunct="1">
              <a:spcBef>
                <a:spcPct val="0"/>
              </a:spcBef>
              <a:defRPr/>
            </a:pPr>
            <a:r>
              <a:rPr kumimoji="1" lang="en-US" altLang="zh-CN" sz="4000" dirty="0" smtClean="0">
                <a:solidFill>
                  <a:srgbClr val="FF0000"/>
                </a:solidFill>
                <a:latin typeface="+mn-ea"/>
                <a:ea typeface="+mn-ea"/>
              </a:rPr>
              <a:t>3.9 </a:t>
            </a:r>
            <a:r>
              <a:rPr kumimoji="1" lang="zh-CN" altLang="en-US" sz="4000" dirty="0" smtClean="0">
                <a:solidFill>
                  <a:srgbClr val="FF0000"/>
                </a:solidFill>
                <a:latin typeface="+mn-ea"/>
                <a:ea typeface="+mn-ea"/>
              </a:rPr>
              <a:t>本章小结</a:t>
            </a:r>
            <a:endParaRPr kumimoji="1" lang="zh-CN" altLang="en-US" sz="4000" dirty="0">
              <a:solidFill>
                <a:srgbClr val="FF0000"/>
              </a:solidFill>
              <a:latin typeface="+mn-ea"/>
              <a:ea typeface="+mn-ea"/>
            </a:endParaRPr>
          </a:p>
        </p:txBody>
      </p:sp>
      <p:sp>
        <p:nvSpPr>
          <p:cNvPr id="8" name="矩形 7"/>
          <p:cNvSpPr/>
          <p:nvPr/>
        </p:nvSpPr>
        <p:spPr>
          <a:xfrm>
            <a:off x="467544" y="548681"/>
            <a:ext cx="4536504" cy="461665"/>
          </a:xfrm>
          <a:prstGeom prst="rect">
            <a:avLst/>
          </a:prstGeom>
        </p:spPr>
        <p:txBody>
          <a:bodyPr wrap="square">
            <a:spAutoFit/>
          </a:bodyPr>
          <a:lstStyle/>
          <a:p>
            <a:pPr marL="609600" indent="-609600" algn="just" defTabSz="873125" eaLnBrk="1" hangingPunct="1">
              <a:spcBef>
                <a:spcPct val="50000"/>
              </a:spcBef>
              <a:defRPr/>
            </a:pPr>
            <a:r>
              <a:rPr kumimoji="1" lang="en-US" altLang="zh-CN" sz="2400" dirty="0" smtClean="0">
                <a:solidFill>
                  <a:srgbClr val="C00000"/>
                </a:solidFill>
                <a:latin typeface="+mn-ea"/>
              </a:rPr>
              <a:t>6. Linux</a:t>
            </a:r>
            <a:r>
              <a:rPr kumimoji="1" lang="zh-CN" altLang="en-US" sz="2400" dirty="0" smtClean="0">
                <a:solidFill>
                  <a:srgbClr val="C00000"/>
                </a:solidFill>
                <a:latin typeface="+mn-ea"/>
              </a:rPr>
              <a:t>进程管理</a:t>
            </a:r>
            <a:endParaRPr kumimoji="1" lang="zh-CN" altLang="en-US" sz="2400" dirty="0">
              <a:solidFill>
                <a:srgbClr val="C00000"/>
              </a:solidFill>
              <a:latin typeface="+mn-ea"/>
            </a:endParaRPr>
          </a:p>
        </p:txBody>
      </p:sp>
      <p:sp>
        <p:nvSpPr>
          <p:cNvPr id="9" name="TextBox 8"/>
          <p:cNvSpPr txBox="1"/>
          <p:nvPr/>
        </p:nvSpPr>
        <p:spPr>
          <a:xfrm>
            <a:off x="971600" y="1052738"/>
            <a:ext cx="7704856" cy="5690789"/>
          </a:xfrm>
          <a:prstGeom prst="rect">
            <a:avLst/>
          </a:prstGeom>
          <a:noFill/>
        </p:spPr>
        <p:txBody>
          <a:bodyPr wrap="square" rtlCol="0">
            <a:spAutoFit/>
          </a:bodyPr>
          <a:lstStyle/>
          <a:p>
            <a:pPr>
              <a:lnSpc>
                <a:spcPct val="130000"/>
              </a:lnSpc>
              <a:buFont typeface="Wingdings" panose="05000000000000000000" pitchFamily="2" charset="2"/>
              <a:buChar char="l"/>
            </a:pPr>
            <a:r>
              <a:rPr lang="en-US" altLang="zh-CN" dirty="0" smtClean="0"/>
              <a:t> </a:t>
            </a:r>
            <a:r>
              <a:rPr lang="zh-CN" altLang="en-US" dirty="0" smtClean="0"/>
              <a:t>进程描述符</a:t>
            </a:r>
            <a:r>
              <a:rPr lang="en-US" altLang="zh-CN" dirty="0" err="1" smtClean="0"/>
              <a:t>task_struct</a:t>
            </a:r>
            <a:endParaRPr lang="en-US" altLang="zh-CN" dirty="0" smtClean="0"/>
          </a:p>
          <a:p>
            <a:pPr>
              <a:lnSpc>
                <a:spcPct val="130000"/>
              </a:lnSpc>
              <a:buFont typeface="Wingdings" panose="05000000000000000000" pitchFamily="2" charset="2"/>
              <a:buChar char="l"/>
            </a:pPr>
            <a:r>
              <a:rPr lang="en-US" altLang="zh-CN" dirty="0" smtClean="0"/>
              <a:t> </a:t>
            </a:r>
            <a:r>
              <a:rPr lang="zh-CN" altLang="en-US" dirty="0" smtClean="0"/>
              <a:t>进程的状态</a:t>
            </a:r>
            <a:endParaRPr lang="en-US" altLang="zh-CN" dirty="0" smtClean="0"/>
          </a:p>
          <a:p>
            <a:pPr>
              <a:lnSpc>
                <a:spcPct val="130000"/>
              </a:lnSpc>
              <a:buFont typeface="Wingdings" panose="05000000000000000000" pitchFamily="2" charset="2"/>
              <a:buChar char="l"/>
            </a:pPr>
            <a:r>
              <a:rPr lang="en-US" altLang="zh-CN" dirty="0" smtClean="0"/>
              <a:t> </a:t>
            </a:r>
            <a:r>
              <a:rPr lang="zh-CN" altLang="en-US" dirty="0" smtClean="0"/>
              <a:t>进程控制</a:t>
            </a:r>
            <a:endParaRPr lang="en-US" altLang="zh-CN" dirty="0" smtClean="0"/>
          </a:p>
          <a:p>
            <a:pPr>
              <a:lnSpc>
                <a:spcPct val="130000"/>
              </a:lnSpc>
            </a:pPr>
            <a:r>
              <a:rPr lang="en-US" altLang="zh-CN" sz="1800" dirty="0" smtClean="0"/>
              <a:t>    </a:t>
            </a:r>
            <a:r>
              <a:rPr lang="en-US" altLang="zh-CN" sz="1800" dirty="0" err="1" smtClean="0"/>
              <a:t>do_fork</a:t>
            </a:r>
            <a:r>
              <a:rPr lang="en-US" altLang="zh-CN" sz="1800" dirty="0" smtClean="0"/>
              <a:t>()</a:t>
            </a:r>
            <a:r>
              <a:rPr lang="zh-CN" altLang="zh-CN" sz="1800" dirty="0" smtClean="0"/>
              <a:t>、</a:t>
            </a:r>
            <a:r>
              <a:rPr lang="en-US" altLang="zh-CN" sz="1800" dirty="0" err="1" smtClean="0"/>
              <a:t>do_exit</a:t>
            </a:r>
            <a:r>
              <a:rPr lang="en-US" altLang="zh-CN" sz="1800" dirty="0" smtClean="0"/>
              <a:t>()</a:t>
            </a:r>
            <a:r>
              <a:rPr lang="zh-CN" altLang="zh-CN" sz="1800" dirty="0" smtClean="0"/>
              <a:t>、</a:t>
            </a:r>
            <a:r>
              <a:rPr lang="en-US" altLang="zh-CN" sz="1800" dirty="0" err="1" smtClean="0"/>
              <a:t>wait_event</a:t>
            </a:r>
            <a:r>
              <a:rPr lang="en-US" altLang="zh-CN" sz="1800" dirty="0" smtClean="0"/>
              <a:t>*()</a:t>
            </a:r>
            <a:r>
              <a:rPr lang="zh-CN" altLang="zh-CN" sz="1800" dirty="0" smtClean="0"/>
              <a:t>、</a:t>
            </a:r>
            <a:r>
              <a:rPr lang="en-US" altLang="zh-CN" sz="1800" dirty="0" smtClean="0"/>
              <a:t>__</a:t>
            </a:r>
            <a:r>
              <a:rPr lang="en-US" altLang="zh-CN" sz="1800" dirty="0" err="1" smtClean="0"/>
              <a:t>wake_up</a:t>
            </a:r>
            <a:r>
              <a:rPr lang="en-US" altLang="zh-CN" sz="1800" dirty="0" smtClean="0"/>
              <a:t>()</a:t>
            </a:r>
            <a:endParaRPr lang="en-US" altLang="zh-CN" sz="1800" dirty="0" smtClean="0"/>
          </a:p>
          <a:p>
            <a:pPr>
              <a:lnSpc>
                <a:spcPct val="130000"/>
              </a:lnSpc>
              <a:buFont typeface="Wingdings" panose="05000000000000000000" pitchFamily="2" charset="2"/>
              <a:buChar char="l"/>
            </a:pPr>
            <a:r>
              <a:rPr lang="en-US" altLang="zh-CN" dirty="0" smtClean="0"/>
              <a:t> </a:t>
            </a:r>
            <a:r>
              <a:rPr lang="zh-CN" altLang="en-US" dirty="0" smtClean="0"/>
              <a:t>进程同步机制</a:t>
            </a:r>
            <a:endParaRPr lang="en-US" altLang="zh-CN" dirty="0" smtClean="0"/>
          </a:p>
          <a:p>
            <a:pPr>
              <a:lnSpc>
                <a:spcPct val="130000"/>
              </a:lnSpc>
            </a:pPr>
            <a:r>
              <a:rPr lang="en-US" altLang="zh-CN" dirty="0" smtClean="0"/>
              <a:t>    </a:t>
            </a:r>
            <a:r>
              <a:rPr lang="zh-CN" altLang="zh-CN" sz="1800" dirty="0" smtClean="0"/>
              <a:t>原子操作、自旋锁、读</a:t>
            </a:r>
            <a:r>
              <a:rPr lang="en-US" altLang="zh-CN" sz="1800" dirty="0" smtClean="0"/>
              <a:t>-</a:t>
            </a:r>
            <a:r>
              <a:rPr lang="zh-CN" altLang="zh-CN" sz="1800" dirty="0" smtClean="0"/>
              <a:t>写自旋锁、内核信号量、读</a:t>
            </a:r>
            <a:r>
              <a:rPr lang="en-US" altLang="zh-CN" sz="1800" dirty="0" smtClean="0"/>
              <a:t>-</a:t>
            </a:r>
            <a:r>
              <a:rPr lang="zh-CN" altLang="zh-CN" sz="1800" dirty="0" smtClean="0"/>
              <a:t>写信号量、</a:t>
            </a:r>
            <a:r>
              <a:rPr lang="en-US" altLang="zh-CN" sz="1800" dirty="0" smtClean="0"/>
              <a:t>IPC</a:t>
            </a:r>
            <a:r>
              <a:rPr lang="zh-CN" altLang="zh-CN" sz="1800" dirty="0" smtClean="0"/>
              <a:t>信号量、</a:t>
            </a:r>
            <a:r>
              <a:rPr lang="en-US" altLang="zh-CN" sz="1800" dirty="0" err="1" smtClean="0"/>
              <a:t>Posix</a:t>
            </a:r>
            <a:r>
              <a:rPr lang="zh-CN" altLang="zh-CN" sz="1800" dirty="0" smtClean="0"/>
              <a:t>信号量</a:t>
            </a:r>
            <a:endParaRPr lang="en-US" altLang="zh-CN" sz="1800" dirty="0" smtClean="0"/>
          </a:p>
          <a:p>
            <a:pPr>
              <a:lnSpc>
                <a:spcPct val="130000"/>
              </a:lnSpc>
              <a:buFont typeface="Wingdings" panose="05000000000000000000" pitchFamily="2" charset="2"/>
              <a:buChar char="l"/>
            </a:pPr>
            <a:r>
              <a:rPr lang="zh-CN" altLang="en-US" dirty="0" smtClean="0"/>
              <a:t>进程调度</a:t>
            </a:r>
            <a:endParaRPr lang="en-US" altLang="zh-CN" dirty="0" smtClean="0"/>
          </a:p>
          <a:p>
            <a:pPr>
              <a:lnSpc>
                <a:spcPct val="130000"/>
              </a:lnSpc>
            </a:pPr>
            <a:r>
              <a:rPr lang="en-US" altLang="zh-CN" sz="1800" dirty="0" smtClean="0"/>
              <a:t>    2.4</a:t>
            </a:r>
            <a:r>
              <a:rPr lang="zh-CN" altLang="en-US" sz="1800" dirty="0" smtClean="0"/>
              <a:t>的</a:t>
            </a:r>
            <a:r>
              <a:rPr lang="zh-CN" altLang="zh-CN" sz="1800" dirty="0" smtClean="0"/>
              <a:t>基于优先级的调度器，</a:t>
            </a:r>
            <a:r>
              <a:rPr lang="en-US" altLang="zh-CN" sz="1800" dirty="0" smtClean="0"/>
              <a:t>2.6</a:t>
            </a:r>
            <a:r>
              <a:rPr lang="zh-CN" altLang="zh-CN" sz="1800" dirty="0" smtClean="0"/>
              <a:t>的</a:t>
            </a:r>
            <a:r>
              <a:rPr lang="en-US" altLang="zh-CN" sz="1800" dirty="0" smtClean="0"/>
              <a:t>O(1)</a:t>
            </a:r>
            <a:r>
              <a:rPr lang="zh-CN" altLang="zh-CN" sz="1800" dirty="0" smtClean="0"/>
              <a:t>调度器，</a:t>
            </a:r>
            <a:r>
              <a:rPr lang="en-US" altLang="zh-CN" sz="1800" dirty="0" smtClean="0"/>
              <a:t>2.6.23</a:t>
            </a:r>
            <a:r>
              <a:rPr lang="zh-CN" altLang="zh-CN" sz="1800" dirty="0" smtClean="0"/>
              <a:t>开始正式采用</a:t>
            </a:r>
            <a:r>
              <a:rPr lang="en-US" altLang="zh-CN" sz="1800" dirty="0" smtClean="0"/>
              <a:t>CFS</a:t>
            </a:r>
            <a:r>
              <a:rPr lang="zh-CN" altLang="zh-CN" sz="1800" dirty="0" smtClean="0"/>
              <a:t>调度器</a:t>
            </a:r>
            <a:endParaRPr lang="en-US" altLang="zh-CN" sz="1800" dirty="0" smtClean="0"/>
          </a:p>
          <a:p>
            <a:pPr>
              <a:lnSpc>
                <a:spcPct val="130000"/>
              </a:lnSpc>
              <a:buFont typeface="Wingdings" panose="05000000000000000000" pitchFamily="2" charset="2"/>
              <a:buChar char="l"/>
            </a:pPr>
            <a:r>
              <a:rPr lang="zh-CN" altLang="en-US" dirty="0" smtClean="0"/>
              <a:t> 进程通信</a:t>
            </a:r>
            <a:endParaRPr lang="en-US" altLang="zh-CN" dirty="0" smtClean="0"/>
          </a:p>
          <a:p>
            <a:pPr>
              <a:lnSpc>
                <a:spcPct val="130000"/>
              </a:lnSpc>
            </a:pPr>
            <a:r>
              <a:rPr lang="en-US" altLang="zh-CN" sz="1800" dirty="0" smtClean="0"/>
              <a:t>     </a:t>
            </a:r>
            <a:r>
              <a:rPr lang="zh-CN" altLang="zh-CN" sz="1800" dirty="0" smtClean="0"/>
              <a:t>管道通信、</a:t>
            </a:r>
            <a:r>
              <a:rPr lang="en-US" altLang="zh-CN" sz="1800" dirty="0" smtClean="0"/>
              <a:t>IPC</a:t>
            </a:r>
            <a:r>
              <a:rPr lang="zh-CN" altLang="zh-CN" sz="1800" dirty="0" smtClean="0"/>
              <a:t>消息队列通信、共享内存通信</a:t>
            </a:r>
            <a:endParaRPr lang="en-US" altLang="zh-CN" sz="1800" dirty="0" smtClean="0"/>
          </a:p>
          <a:p>
            <a:pPr>
              <a:lnSpc>
                <a:spcPct val="130000"/>
              </a:lnSpc>
              <a:buFont typeface="Wingdings" panose="05000000000000000000" pitchFamily="2" charset="2"/>
              <a:buChar char="l"/>
            </a:pPr>
            <a:r>
              <a:rPr lang="en-US" altLang="zh-CN" dirty="0" smtClean="0"/>
              <a:t> </a:t>
            </a:r>
            <a:r>
              <a:rPr lang="zh-CN" altLang="en-US" dirty="0" smtClean="0"/>
              <a:t>线程机制</a:t>
            </a:r>
            <a:endParaRPr lang="en-US" altLang="zh-CN" dirty="0" smtClean="0"/>
          </a:p>
        </p:txBody>
      </p:sp>
    </p:spTree>
  </p:cSld>
  <p:clrMapOvr>
    <a:masterClrMapping/>
  </p:clrMapOvr>
  <p:transition>
    <p:fade/>
  </p:transition>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TextBox 1"/>
          <p:cNvSpPr txBox="1">
            <a:spLocks noChangeArrowheads="1"/>
          </p:cNvSpPr>
          <p:nvPr/>
        </p:nvSpPr>
        <p:spPr bwMode="auto">
          <a:xfrm>
            <a:off x="755576" y="1052736"/>
            <a:ext cx="7344816" cy="2566857"/>
          </a:xfrm>
          <a:prstGeom prst="rect">
            <a:avLst/>
          </a:prstGeom>
          <a:noFill/>
          <a:ln w="9525">
            <a:noFill/>
            <a:miter lim="800000"/>
          </a:ln>
        </p:spPr>
        <p:txBody>
          <a:bodyPr wrap="square">
            <a:spAutoFit/>
          </a:bodyPr>
          <a:lstStyle/>
          <a:p>
            <a:pPr algn="ctr"/>
            <a:r>
              <a:rPr lang="zh-CN" altLang="en-US" sz="3600" dirty="0" smtClean="0">
                <a:solidFill>
                  <a:srgbClr val="FF0000"/>
                </a:solidFill>
              </a:rPr>
              <a:t>第三章作业</a:t>
            </a:r>
            <a:endParaRPr lang="en-US" altLang="zh-CN" sz="3600" dirty="0" smtClean="0">
              <a:solidFill>
                <a:srgbClr val="FF0000"/>
              </a:solidFill>
            </a:endParaRPr>
          </a:p>
          <a:p>
            <a:endParaRPr lang="en-US" altLang="zh-CN" sz="3600" dirty="0" smtClean="0">
              <a:solidFill>
                <a:srgbClr val="FF0000"/>
              </a:solidFill>
            </a:endParaRPr>
          </a:p>
          <a:p>
            <a:r>
              <a:rPr lang="en-US" altLang="zh-CN" sz="3200" dirty="0" smtClean="0">
                <a:solidFill>
                  <a:srgbClr val="FF0000"/>
                </a:solidFill>
              </a:rPr>
              <a:t>P132</a:t>
            </a:r>
            <a:r>
              <a:rPr lang="zh-CN" altLang="en-US" sz="3200" dirty="0" smtClean="0">
                <a:solidFill>
                  <a:srgbClr val="FF0000"/>
                </a:solidFill>
              </a:rPr>
              <a:t>：</a:t>
            </a:r>
            <a:r>
              <a:rPr lang="en-US" altLang="zh-CN" sz="3200" dirty="0" smtClean="0">
                <a:solidFill>
                  <a:srgbClr val="FF0000"/>
                </a:solidFill>
              </a:rPr>
              <a:t>17</a:t>
            </a:r>
            <a:r>
              <a:rPr lang="zh-CN" altLang="en-US" sz="3200" dirty="0" smtClean="0">
                <a:solidFill>
                  <a:srgbClr val="FF0000"/>
                </a:solidFill>
              </a:rPr>
              <a:t>，</a:t>
            </a:r>
            <a:r>
              <a:rPr lang="en-US" altLang="zh-CN" sz="3200" dirty="0" smtClean="0">
                <a:solidFill>
                  <a:srgbClr val="FF0000"/>
                </a:solidFill>
              </a:rPr>
              <a:t>24</a:t>
            </a:r>
            <a:r>
              <a:rPr lang="zh-CN" altLang="en-US" sz="3200" dirty="0" smtClean="0">
                <a:solidFill>
                  <a:srgbClr val="FF0000"/>
                </a:solidFill>
              </a:rPr>
              <a:t>，</a:t>
            </a:r>
            <a:r>
              <a:rPr lang="en-US" altLang="zh-CN" sz="3200" dirty="0" smtClean="0">
                <a:solidFill>
                  <a:srgbClr val="FF0000"/>
                </a:solidFill>
              </a:rPr>
              <a:t>25</a:t>
            </a:r>
            <a:r>
              <a:rPr lang="zh-CN" altLang="en-US" sz="3200" dirty="0" smtClean="0">
                <a:solidFill>
                  <a:srgbClr val="FF0000"/>
                </a:solidFill>
              </a:rPr>
              <a:t>，</a:t>
            </a:r>
            <a:r>
              <a:rPr lang="en-US" altLang="zh-CN" sz="3200" dirty="0" smtClean="0">
                <a:solidFill>
                  <a:srgbClr val="FF0000"/>
                </a:solidFill>
              </a:rPr>
              <a:t>34</a:t>
            </a:r>
            <a:r>
              <a:rPr lang="zh-CN" altLang="en-US" sz="3200" dirty="0" smtClean="0">
                <a:solidFill>
                  <a:srgbClr val="FF0000"/>
                </a:solidFill>
              </a:rPr>
              <a:t>，</a:t>
            </a:r>
            <a:r>
              <a:rPr lang="en-US" altLang="zh-CN" sz="3200" smtClean="0">
                <a:solidFill>
                  <a:srgbClr val="FF0000"/>
                </a:solidFill>
              </a:rPr>
              <a:t>42</a:t>
            </a:r>
            <a:endParaRPr lang="en-US" altLang="zh-CN" sz="3200" dirty="0" smtClean="0">
              <a:solidFill>
                <a:srgbClr val="FF0000"/>
              </a:solidFill>
            </a:endParaRPr>
          </a:p>
          <a:p>
            <a:endParaRPr lang="zh-CN" altLang="en-US" sz="32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8493125" y="6510337"/>
            <a:ext cx="376238" cy="707886"/>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b="0">
                <a:solidFill>
                  <a:schemeClr val="tx2"/>
                </a:solidFill>
                <a:latin typeface="Times New Roman" panose="02020603050405020304" pitchFamily="18" charset="0"/>
              </a:rPr>
              <a:t>25</a:t>
            </a:r>
            <a:endParaRPr lang="en-US" altLang="zh-CN" b="0">
              <a:solidFill>
                <a:schemeClr val="tx2"/>
              </a:solidFill>
              <a:latin typeface="Times New Roman" panose="02020603050405020304" pitchFamily="18" charset="0"/>
            </a:endParaRPr>
          </a:p>
        </p:txBody>
      </p:sp>
      <p:sp>
        <p:nvSpPr>
          <p:cNvPr id="35843" name="Rectangle 6"/>
          <p:cNvSpPr>
            <a:spLocks noChangeArrowheads="1"/>
          </p:cNvSpPr>
          <p:nvPr/>
        </p:nvSpPr>
        <p:spPr bwMode="auto">
          <a:xfrm>
            <a:off x="144465" y="620689"/>
            <a:ext cx="7091833" cy="1378839"/>
          </a:xfrm>
          <a:prstGeom prst="rect">
            <a:avLst/>
          </a:prstGeom>
          <a:noFill/>
          <a:ln w="9525">
            <a:noFill/>
            <a:miter lim="800000"/>
          </a:ln>
        </p:spPr>
        <p:txBody>
          <a:bodyPr wrap="square">
            <a:spAutoFit/>
          </a:bodyPr>
          <a:lstStyle/>
          <a:p>
            <a:pPr marL="533400" indent="-533400">
              <a:lnSpc>
                <a:spcPct val="130000"/>
              </a:lnSpc>
              <a:defRPr/>
            </a:pPr>
            <a:r>
              <a:rPr kumimoji="1" lang="en-US" altLang="zh-CN" sz="3200" dirty="0" smtClean="0">
                <a:solidFill>
                  <a:srgbClr val="0000FF"/>
                </a:solidFill>
              </a:rPr>
              <a:t>3.3.1  </a:t>
            </a:r>
            <a:r>
              <a:rPr kumimoji="1" lang="zh-CN" altLang="en-US" sz="3200" dirty="0">
                <a:solidFill>
                  <a:srgbClr val="0000FF"/>
                </a:solidFill>
              </a:rPr>
              <a:t>进程创建 </a:t>
            </a:r>
            <a:endParaRPr lang="en-US" altLang="zh-CN" sz="3200" dirty="0">
              <a:latin typeface="Times New Roman" panose="02020603050405020304" pitchFamily="18" charset="0"/>
            </a:endParaRPr>
          </a:p>
          <a:p>
            <a:pPr>
              <a:lnSpc>
                <a:spcPct val="130000"/>
              </a:lnSpc>
              <a:defRPr/>
            </a:pPr>
            <a:r>
              <a:rPr lang="zh-CN" altLang="en-US" sz="2800" dirty="0">
                <a:solidFill>
                  <a:srgbClr val="C00000"/>
                </a:solidFill>
                <a:latin typeface="Times New Roman" panose="02020603050405020304" pitchFamily="18" charset="0"/>
              </a:rPr>
              <a:t>    </a:t>
            </a:r>
            <a:r>
              <a:rPr lang="en-US" altLang="zh-CN" sz="2800" dirty="0" smtClean="0">
                <a:solidFill>
                  <a:srgbClr val="C00000"/>
                </a:solidFill>
                <a:latin typeface="Times New Roman" panose="02020603050405020304" pitchFamily="18" charset="0"/>
              </a:rPr>
              <a:t>2. </a:t>
            </a:r>
            <a:r>
              <a:rPr lang="zh-CN" altLang="en-US" sz="2800" dirty="0" smtClean="0">
                <a:solidFill>
                  <a:srgbClr val="C00000"/>
                </a:solidFill>
                <a:latin typeface="Times New Roman" panose="02020603050405020304" pitchFamily="18" charset="0"/>
              </a:rPr>
              <a:t>引起进程创建的典型事件</a:t>
            </a:r>
            <a:endParaRPr lang="zh-CN" altLang="en-US" sz="2400" dirty="0">
              <a:solidFill>
                <a:srgbClr val="C00000"/>
              </a:solidFill>
              <a:latin typeface="Times New Roman" panose="02020603050405020304" pitchFamily="18" charset="0"/>
            </a:endParaRPr>
          </a:p>
        </p:txBody>
      </p:sp>
      <p:sp>
        <p:nvSpPr>
          <p:cNvPr id="30725" name="Rectangle 2"/>
          <p:cNvSpPr txBox="1">
            <a:spLocks noChangeArrowheads="1"/>
          </p:cNvSpPr>
          <p:nvPr/>
        </p:nvSpPr>
        <p:spPr bwMode="auto">
          <a:xfrm>
            <a:off x="2690267" y="-15875"/>
            <a:ext cx="3825949" cy="72707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3.3 </a:t>
            </a:r>
            <a:r>
              <a:rPr lang="zh-CN" altLang="en-US" sz="4000" dirty="0">
                <a:solidFill>
                  <a:srgbClr val="FF0000"/>
                </a:solidFill>
                <a:latin typeface="黑体" panose="02010609060101010101" pitchFamily="49" charset="-122"/>
                <a:ea typeface="黑体" panose="02010609060101010101" pitchFamily="49" charset="-122"/>
              </a:rPr>
              <a:t>进程控制</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26" name="Text Box 5"/>
          <p:cNvSpPr txBox="1">
            <a:spLocks noChangeArrowheads="1"/>
          </p:cNvSpPr>
          <p:nvPr/>
        </p:nvSpPr>
        <p:spPr bwMode="auto">
          <a:xfrm>
            <a:off x="541090" y="2147814"/>
            <a:ext cx="5111031" cy="2308324"/>
          </a:xfrm>
          <a:prstGeom prst="rect">
            <a:avLst/>
          </a:prstGeom>
          <a:noFill/>
          <a:ln w="9525">
            <a:noFill/>
            <a:miter lim="800000"/>
          </a:ln>
        </p:spPr>
        <p:txBody>
          <a:bodyPr wrap="square">
            <a:spAutoFit/>
          </a:bodyPr>
          <a:lstStyle/>
          <a:p>
            <a:pPr eaLnBrk="1" hangingPunct="1">
              <a:lnSpc>
                <a:spcPct val="150000"/>
              </a:lnSpc>
              <a:spcBef>
                <a:spcPct val="0"/>
              </a:spcBef>
            </a:pPr>
            <a:r>
              <a:rPr kumimoji="1" lang="zh-CN" altLang="en-US" sz="2400" dirty="0" smtClean="0">
                <a:latin typeface="仿宋" panose="02010609060101010101" charset="-122"/>
                <a:ea typeface="仿宋" panose="02010609060101010101" charset="-122"/>
              </a:rPr>
              <a:t>（</a:t>
            </a:r>
            <a:r>
              <a:rPr kumimoji="1" lang="en-US" altLang="zh-CN" sz="2400" dirty="0" smtClean="0">
                <a:latin typeface="仿宋" panose="02010609060101010101" charset="-122"/>
                <a:ea typeface="仿宋" panose="02010609060101010101" charset="-122"/>
              </a:rPr>
              <a:t>1</a:t>
            </a:r>
            <a:r>
              <a:rPr kumimoji="1" lang="zh-CN" altLang="en-US" sz="2400" dirty="0" smtClean="0">
                <a:latin typeface="仿宋" panose="02010609060101010101" charset="-122"/>
                <a:ea typeface="仿宋" panose="02010609060101010101" charset="-122"/>
              </a:rPr>
              <a:t>）作业调度</a:t>
            </a:r>
            <a:endParaRPr kumimoji="1" lang="en-US" altLang="zh-CN" sz="2400" dirty="0" smtClean="0">
              <a:latin typeface="仿宋" panose="02010609060101010101" charset="-122"/>
              <a:ea typeface="仿宋" panose="02010609060101010101" charset="-122"/>
            </a:endParaRPr>
          </a:p>
          <a:p>
            <a:pPr eaLnBrk="1" hangingPunct="1">
              <a:lnSpc>
                <a:spcPct val="150000"/>
              </a:lnSpc>
              <a:spcBef>
                <a:spcPct val="0"/>
              </a:spcBef>
            </a:pPr>
            <a:r>
              <a:rPr kumimoji="1" lang="zh-CN" altLang="en-US" sz="2400" dirty="0" smtClean="0">
                <a:latin typeface="仿宋" panose="02010609060101010101" charset="-122"/>
                <a:ea typeface="仿宋" panose="02010609060101010101" charset="-122"/>
              </a:rPr>
              <a:t>（</a:t>
            </a:r>
            <a:r>
              <a:rPr kumimoji="1" lang="en-US" altLang="zh-CN" sz="2400" dirty="0" smtClean="0">
                <a:latin typeface="仿宋" panose="02010609060101010101" charset="-122"/>
                <a:ea typeface="仿宋" panose="02010609060101010101" charset="-122"/>
              </a:rPr>
              <a:t>2</a:t>
            </a:r>
            <a:r>
              <a:rPr kumimoji="1" lang="zh-CN" altLang="en-US" sz="2400" dirty="0" smtClean="0">
                <a:latin typeface="仿宋" panose="02010609060101010101" charset="-122"/>
                <a:ea typeface="仿宋" panose="02010609060101010101" charset="-122"/>
              </a:rPr>
              <a:t>）用户登录</a:t>
            </a:r>
            <a:endParaRPr kumimoji="1" lang="en-US" altLang="zh-CN" sz="2400" dirty="0" smtClean="0">
              <a:latin typeface="仿宋" panose="02010609060101010101" charset="-122"/>
              <a:ea typeface="仿宋" panose="02010609060101010101" charset="-122"/>
            </a:endParaRPr>
          </a:p>
          <a:p>
            <a:pPr eaLnBrk="1" hangingPunct="1">
              <a:lnSpc>
                <a:spcPct val="150000"/>
              </a:lnSpc>
              <a:spcBef>
                <a:spcPct val="0"/>
              </a:spcBef>
            </a:pPr>
            <a:r>
              <a:rPr kumimoji="1" lang="zh-CN" altLang="en-US" sz="2400" dirty="0" smtClean="0">
                <a:latin typeface="仿宋" panose="02010609060101010101" charset="-122"/>
                <a:ea typeface="仿宋" panose="02010609060101010101" charset="-122"/>
              </a:rPr>
              <a:t>（</a:t>
            </a:r>
            <a:r>
              <a:rPr kumimoji="1" lang="en-US" altLang="zh-CN" sz="2400" dirty="0" smtClean="0">
                <a:latin typeface="仿宋" panose="02010609060101010101" charset="-122"/>
                <a:ea typeface="仿宋" panose="02010609060101010101" charset="-122"/>
              </a:rPr>
              <a:t>3</a:t>
            </a:r>
            <a:r>
              <a:rPr kumimoji="1" lang="zh-CN" altLang="en-US" sz="2400" dirty="0" smtClean="0">
                <a:latin typeface="仿宋" panose="02010609060101010101" charset="-122"/>
                <a:ea typeface="仿宋" panose="02010609060101010101" charset="-122"/>
              </a:rPr>
              <a:t>）提供特定服务</a:t>
            </a:r>
            <a:endParaRPr kumimoji="1" lang="en-US" altLang="zh-CN" sz="2400" dirty="0" smtClean="0">
              <a:latin typeface="仿宋" panose="02010609060101010101" charset="-122"/>
              <a:ea typeface="仿宋" panose="02010609060101010101" charset="-122"/>
            </a:endParaRPr>
          </a:p>
          <a:p>
            <a:pPr eaLnBrk="1" hangingPunct="1">
              <a:lnSpc>
                <a:spcPct val="150000"/>
              </a:lnSpc>
              <a:spcBef>
                <a:spcPct val="0"/>
              </a:spcBef>
            </a:pPr>
            <a:r>
              <a:rPr kumimoji="1" lang="zh-CN" altLang="en-US" sz="2400" dirty="0" smtClean="0">
                <a:latin typeface="仿宋" panose="02010609060101010101" charset="-122"/>
                <a:ea typeface="仿宋" panose="02010609060101010101" charset="-122"/>
              </a:rPr>
              <a:t>（</a:t>
            </a:r>
            <a:r>
              <a:rPr kumimoji="1" lang="en-US" altLang="zh-CN" sz="2400" dirty="0" smtClean="0">
                <a:latin typeface="仿宋" panose="02010609060101010101" charset="-122"/>
                <a:ea typeface="仿宋" panose="02010609060101010101" charset="-122"/>
              </a:rPr>
              <a:t>4</a:t>
            </a:r>
            <a:r>
              <a:rPr kumimoji="1" lang="zh-CN" altLang="en-US" sz="2400" dirty="0" smtClean="0">
                <a:latin typeface="仿宋" panose="02010609060101010101" charset="-122"/>
                <a:ea typeface="仿宋" panose="02010609060101010101" charset="-122"/>
              </a:rPr>
              <a:t>）应用请求</a:t>
            </a:r>
            <a:endParaRPr kumimoji="1" lang="zh-CN" altLang="en-US" sz="2400" dirty="0">
              <a:latin typeface="仿宋" panose="02010609060101010101" charset="-122"/>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ox(in)">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box(in)">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Effect transition="in" filter="box(in)">
                                      <p:cBhvr>
                                        <p:cTn id="17" dur="500"/>
                                        <p:tgtEl>
                                          <p:spTgt spid="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6">
                                            <p:txEl>
                                              <p:pRg st="3" end="3"/>
                                            </p:txEl>
                                          </p:spTgt>
                                        </p:tgtEl>
                                        <p:attrNameLst>
                                          <p:attrName>style.visibility</p:attrName>
                                        </p:attrNameLst>
                                      </p:cBhvr>
                                      <p:to>
                                        <p:strVal val="visible"/>
                                      </p:to>
                                    </p:set>
                                    <p:animEffect transition="in" filter="box(in)">
                                      <p:cBhvr>
                                        <p:cTn id="22" dur="500"/>
                                        <p:tgtEl>
                                          <p:spTgt spid="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8493125" y="6366321"/>
            <a:ext cx="376238" cy="707886"/>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b="0">
                <a:solidFill>
                  <a:schemeClr val="tx2"/>
                </a:solidFill>
                <a:latin typeface="Times New Roman" panose="02020603050405020304" pitchFamily="18" charset="0"/>
              </a:rPr>
              <a:t>25</a:t>
            </a:r>
            <a:endParaRPr lang="en-US" altLang="zh-CN" b="0">
              <a:solidFill>
                <a:schemeClr val="tx2"/>
              </a:solidFill>
              <a:latin typeface="Times New Roman" panose="02020603050405020304" pitchFamily="18" charset="0"/>
            </a:endParaRPr>
          </a:p>
        </p:txBody>
      </p:sp>
      <p:sp>
        <p:nvSpPr>
          <p:cNvPr id="35843" name="Rectangle 6"/>
          <p:cNvSpPr>
            <a:spLocks noChangeArrowheads="1"/>
          </p:cNvSpPr>
          <p:nvPr/>
        </p:nvSpPr>
        <p:spPr bwMode="auto">
          <a:xfrm>
            <a:off x="288480" y="548681"/>
            <a:ext cx="8604001" cy="1822037"/>
          </a:xfrm>
          <a:prstGeom prst="rect">
            <a:avLst/>
          </a:prstGeom>
          <a:noFill/>
          <a:ln w="9525">
            <a:noFill/>
            <a:miter lim="800000"/>
          </a:ln>
        </p:spPr>
        <p:txBody>
          <a:bodyPr wrap="square">
            <a:spAutoFit/>
          </a:bodyPr>
          <a:lstStyle/>
          <a:p>
            <a:pPr marL="533400" indent="-533400">
              <a:lnSpc>
                <a:spcPct val="130000"/>
              </a:lnSpc>
              <a:defRPr/>
            </a:pPr>
            <a:r>
              <a:rPr kumimoji="1" lang="en-US" altLang="zh-CN" sz="3200" dirty="0" smtClean="0">
                <a:solidFill>
                  <a:srgbClr val="0000FF"/>
                </a:solidFill>
              </a:rPr>
              <a:t>3.3.1 </a:t>
            </a:r>
            <a:r>
              <a:rPr kumimoji="1" lang="zh-CN" altLang="en-US" sz="3200" dirty="0" smtClean="0">
                <a:solidFill>
                  <a:srgbClr val="0000FF"/>
                </a:solidFill>
              </a:rPr>
              <a:t>进程</a:t>
            </a:r>
            <a:r>
              <a:rPr kumimoji="1" lang="zh-CN" altLang="en-US" sz="3200" dirty="0">
                <a:solidFill>
                  <a:srgbClr val="0000FF"/>
                </a:solidFill>
              </a:rPr>
              <a:t>创建 </a:t>
            </a:r>
            <a:endParaRPr lang="en-US" altLang="zh-CN" sz="3200" dirty="0">
              <a:latin typeface="Times New Roman" panose="02020603050405020304" pitchFamily="18" charset="0"/>
            </a:endParaRPr>
          </a:p>
          <a:p>
            <a:pPr>
              <a:lnSpc>
                <a:spcPct val="130000"/>
              </a:lnSpc>
              <a:defRPr/>
            </a:pPr>
            <a:r>
              <a:rPr lang="zh-CN" altLang="en-US" sz="2800" dirty="0">
                <a:solidFill>
                  <a:srgbClr val="C00000"/>
                </a:solidFill>
                <a:latin typeface="Times New Roman" panose="02020603050405020304" pitchFamily="18" charset="0"/>
              </a:rPr>
              <a:t>   </a:t>
            </a:r>
            <a:r>
              <a:rPr lang="en-US" altLang="zh-CN" sz="2800" dirty="0" smtClean="0">
                <a:solidFill>
                  <a:srgbClr val="C00000"/>
                </a:solidFill>
                <a:latin typeface="Times New Roman" panose="02020603050405020304" pitchFamily="18" charset="0"/>
              </a:rPr>
              <a:t>3. </a:t>
            </a:r>
            <a:r>
              <a:rPr lang="zh-CN" altLang="en-US" sz="2800" dirty="0" smtClean="0">
                <a:solidFill>
                  <a:srgbClr val="C00000"/>
                </a:solidFill>
                <a:latin typeface="Times New Roman" panose="02020603050405020304" pitchFamily="18" charset="0"/>
              </a:rPr>
              <a:t>进程创建原语     </a:t>
            </a:r>
            <a:r>
              <a:rPr lang="en-US" altLang="zh-CN" sz="2400" dirty="0" smtClean="0">
                <a:latin typeface="+mj-lt"/>
              </a:rPr>
              <a:t>create (name</a:t>
            </a:r>
            <a:r>
              <a:rPr lang="zh-CN" altLang="en-US" sz="2400" dirty="0" smtClean="0">
                <a:latin typeface="+mj-lt"/>
              </a:rPr>
              <a:t>，</a:t>
            </a:r>
            <a:r>
              <a:rPr lang="en-US" altLang="zh-CN" sz="2400" dirty="0" smtClean="0">
                <a:latin typeface="+mj-lt"/>
              </a:rPr>
              <a:t>priority)           </a:t>
            </a:r>
            <a:endParaRPr lang="en-US" altLang="zh-CN" sz="2400" dirty="0" smtClean="0">
              <a:latin typeface="+mj-lt"/>
            </a:endParaRPr>
          </a:p>
          <a:p>
            <a:pPr>
              <a:defRPr/>
            </a:pPr>
            <a:r>
              <a:rPr lang="zh-CN" altLang="en-US" sz="2400" b="0" dirty="0" smtClean="0">
                <a:latin typeface="Times New Roman" panose="02020603050405020304" pitchFamily="18" charset="0"/>
              </a:rPr>
              <a:t>        </a:t>
            </a:r>
            <a:r>
              <a:rPr lang="zh-CN" altLang="en-US" sz="2400" dirty="0" smtClean="0">
                <a:latin typeface="Times New Roman" panose="02020603050405020304" pitchFamily="18" charset="0"/>
              </a:rPr>
              <a:t>创建一个新进程，建立进程的</a:t>
            </a:r>
            <a:r>
              <a:rPr lang="en-US" altLang="zh-CN" sz="2400" dirty="0" smtClean="0">
                <a:latin typeface="Times New Roman" panose="02020603050405020304" pitchFamily="18" charset="0"/>
              </a:rPr>
              <a:t>PCB</a:t>
            </a:r>
            <a:r>
              <a:rPr lang="zh-CN" altLang="en-US" sz="2400" dirty="0" smtClean="0">
                <a:latin typeface="Times New Roman" panose="02020603050405020304" pitchFamily="18" charset="0"/>
              </a:rPr>
              <a:t>结构并为其分配资源。</a:t>
            </a:r>
            <a:endParaRPr lang="zh-CN" altLang="en-US" sz="2400" dirty="0">
              <a:solidFill>
                <a:srgbClr val="C00000"/>
              </a:solidFill>
              <a:latin typeface="Times New Roman" panose="02020603050405020304" pitchFamily="18" charset="0"/>
            </a:endParaRPr>
          </a:p>
        </p:txBody>
      </p:sp>
      <p:sp>
        <p:nvSpPr>
          <p:cNvPr id="30725" name="Rectangle 2"/>
          <p:cNvSpPr txBox="1">
            <a:spLocks noChangeArrowheads="1"/>
          </p:cNvSpPr>
          <p:nvPr/>
        </p:nvSpPr>
        <p:spPr bwMode="auto">
          <a:xfrm>
            <a:off x="2690267" y="-15875"/>
            <a:ext cx="3825949" cy="72707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3.3 </a:t>
            </a:r>
            <a:r>
              <a:rPr lang="zh-CN" altLang="en-US" sz="4000" dirty="0">
                <a:solidFill>
                  <a:srgbClr val="FF0000"/>
                </a:solidFill>
                <a:latin typeface="黑体" panose="02010609060101010101" pitchFamily="49" charset="-122"/>
                <a:ea typeface="黑体" panose="02010609060101010101" pitchFamily="49" charset="-122"/>
              </a:rPr>
              <a:t>进程控制</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7" name="TextBox 6"/>
          <p:cNvSpPr txBox="1"/>
          <p:nvPr/>
        </p:nvSpPr>
        <p:spPr>
          <a:xfrm>
            <a:off x="1979712" y="3284984"/>
            <a:ext cx="1872208" cy="400110"/>
          </a:xfrm>
          <a:prstGeom prst="rect">
            <a:avLst/>
          </a:prstGeom>
          <a:solidFill>
            <a:schemeClr val="accent1">
              <a:lumMod val="40000"/>
              <a:lumOff val="60000"/>
            </a:schemeClr>
          </a:solidFill>
        </p:spPr>
        <p:txBody>
          <a:bodyPr wrap="square" rtlCol="0">
            <a:spAutoFit/>
          </a:bodyPr>
          <a:lstStyle/>
          <a:p>
            <a:pPr algn="ctr"/>
            <a:r>
              <a:rPr lang="zh-CN" altLang="en-US" dirty="0" smtClean="0"/>
              <a:t>申请空闲</a:t>
            </a:r>
            <a:r>
              <a:rPr lang="en-US" altLang="zh-CN" dirty="0" smtClean="0"/>
              <a:t>PID</a:t>
            </a:r>
            <a:endParaRPr lang="zh-CN" altLang="en-US" dirty="0"/>
          </a:p>
        </p:txBody>
      </p:sp>
      <p:sp>
        <p:nvSpPr>
          <p:cNvPr id="8" name="TextBox 7"/>
          <p:cNvSpPr txBox="1"/>
          <p:nvPr/>
        </p:nvSpPr>
        <p:spPr>
          <a:xfrm>
            <a:off x="1979712" y="5085184"/>
            <a:ext cx="1872208" cy="400110"/>
          </a:xfrm>
          <a:prstGeom prst="rect">
            <a:avLst/>
          </a:prstGeom>
          <a:solidFill>
            <a:schemeClr val="accent1">
              <a:lumMod val="40000"/>
              <a:lumOff val="60000"/>
            </a:schemeClr>
          </a:solidFill>
        </p:spPr>
        <p:txBody>
          <a:bodyPr wrap="square" rtlCol="0">
            <a:spAutoFit/>
          </a:bodyPr>
          <a:lstStyle/>
          <a:p>
            <a:pPr algn="ctr"/>
            <a:r>
              <a:rPr lang="zh-CN" altLang="en-US" dirty="0" smtClean="0"/>
              <a:t>申请空白</a:t>
            </a:r>
            <a:r>
              <a:rPr lang="en-US" altLang="zh-CN" dirty="0" smtClean="0"/>
              <a:t>PCB</a:t>
            </a:r>
            <a:endParaRPr lang="zh-CN" altLang="en-US" dirty="0"/>
          </a:p>
        </p:txBody>
      </p:sp>
      <p:sp>
        <p:nvSpPr>
          <p:cNvPr id="9" name="TextBox 8"/>
          <p:cNvSpPr txBox="1"/>
          <p:nvPr/>
        </p:nvSpPr>
        <p:spPr>
          <a:xfrm>
            <a:off x="5724128" y="2564904"/>
            <a:ext cx="1872208" cy="707886"/>
          </a:xfrm>
          <a:prstGeom prst="rect">
            <a:avLst/>
          </a:prstGeom>
          <a:solidFill>
            <a:schemeClr val="accent1">
              <a:lumMod val="40000"/>
              <a:lumOff val="60000"/>
            </a:schemeClr>
          </a:solidFill>
        </p:spPr>
        <p:txBody>
          <a:bodyPr wrap="square" rtlCol="0">
            <a:spAutoFit/>
          </a:bodyPr>
          <a:lstStyle/>
          <a:p>
            <a:pPr algn="ctr"/>
            <a:r>
              <a:rPr lang="zh-CN" altLang="en-US" dirty="0" smtClean="0"/>
              <a:t>为新进程分配资源</a:t>
            </a:r>
            <a:endParaRPr lang="zh-CN" altLang="en-US" dirty="0"/>
          </a:p>
        </p:txBody>
      </p:sp>
      <p:sp>
        <p:nvSpPr>
          <p:cNvPr id="10" name="流程图: 决策 9"/>
          <p:cNvSpPr/>
          <p:nvPr/>
        </p:nvSpPr>
        <p:spPr bwMode="auto">
          <a:xfrm>
            <a:off x="1907704" y="4077072"/>
            <a:ext cx="2016224" cy="504056"/>
          </a:xfrm>
          <a:prstGeom prst="flowChartDecision">
            <a:avLst/>
          </a:prstGeom>
          <a:solidFill>
            <a:schemeClr val="accent2">
              <a:lumMod val="75000"/>
            </a:schemeClr>
          </a:solidFill>
          <a:ln>
            <a:solidFill>
              <a:schemeClr val="accent6">
                <a:lumMod val="60000"/>
                <a:lumOff val="40000"/>
              </a:schemeClr>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成功？</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1" name="流程图: 决策 10"/>
          <p:cNvSpPr/>
          <p:nvPr/>
        </p:nvSpPr>
        <p:spPr bwMode="auto">
          <a:xfrm>
            <a:off x="1907704" y="5773327"/>
            <a:ext cx="2016224" cy="576064"/>
          </a:xfrm>
          <a:prstGeom prst="flowChartDecision">
            <a:avLst/>
          </a:prstGeom>
          <a:solidFill>
            <a:schemeClr val="accent2">
              <a:lumMod val="75000"/>
            </a:schemeClr>
          </a:solidFill>
          <a:ln>
            <a:solidFill>
              <a:schemeClr val="accent6">
                <a:lumMod val="60000"/>
                <a:lumOff val="40000"/>
              </a:schemeClr>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成功？</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2" name="TextBox 11"/>
          <p:cNvSpPr txBox="1"/>
          <p:nvPr/>
        </p:nvSpPr>
        <p:spPr>
          <a:xfrm>
            <a:off x="5724128" y="3789040"/>
            <a:ext cx="1872208" cy="400110"/>
          </a:xfrm>
          <a:prstGeom prst="rect">
            <a:avLst/>
          </a:prstGeom>
          <a:solidFill>
            <a:schemeClr val="accent1">
              <a:lumMod val="40000"/>
              <a:lumOff val="60000"/>
            </a:schemeClr>
          </a:solidFill>
        </p:spPr>
        <p:txBody>
          <a:bodyPr wrap="square" rtlCol="0">
            <a:spAutoFit/>
          </a:bodyPr>
          <a:lstStyle/>
          <a:p>
            <a:pPr algn="ctr"/>
            <a:r>
              <a:rPr lang="zh-CN" altLang="en-US" dirty="0" smtClean="0"/>
              <a:t>初始化</a:t>
            </a:r>
            <a:r>
              <a:rPr lang="en-US" altLang="zh-CN" dirty="0" smtClean="0"/>
              <a:t>PCB</a:t>
            </a:r>
            <a:endParaRPr lang="zh-CN" altLang="en-US" dirty="0"/>
          </a:p>
        </p:txBody>
      </p:sp>
      <p:sp>
        <p:nvSpPr>
          <p:cNvPr id="13" name="TextBox 12"/>
          <p:cNvSpPr txBox="1"/>
          <p:nvPr/>
        </p:nvSpPr>
        <p:spPr>
          <a:xfrm>
            <a:off x="5724128" y="4797152"/>
            <a:ext cx="1872208" cy="400110"/>
          </a:xfrm>
          <a:prstGeom prst="rect">
            <a:avLst/>
          </a:prstGeom>
          <a:solidFill>
            <a:schemeClr val="accent1">
              <a:lumMod val="40000"/>
              <a:lumOff val="60000"/>
            </a:schemeClr>
          </a:solidFill>
        </p:spPr>
        <p:txBody>
          <a:bodyPr wrap="square" rtlCol="0">
            <a:spAutoFit/>
          </a:bodyPr>
          <a:lstStyle/>
          <a:p>
            <a:pPr algn="ctr"/>
            <a:r>
              <a:rPr lang="zh-CN" altLang="en-US" dirty="0" smtClean="0"/>
              <a:t>插入就绪队列</a:t>
            </a:r>
            <a:endParaRPr lang="zh-CN" altLang="en-US" dirty="0"/>
          </a:p>
        </p:txBody>
      </p:sp>
      <p:sp>
        <p:nvSpPr>
          <p:cNvPr id="14" name="TextBox 13"/>
          <p:cNvSpPr txBox="1"/>
          <p:nvPr/>
        </p:nvSpPr>
        <p:spPr>
          <a:xfrm>
            <a:off x="5724128" y="5805264"/>
            <a:ext cx="1872208" cy="400110"/>
          </a:xfrm>
          <a:prstGeom prst="rect">
            <a:avLst/>
          </a:prstGeom>
          <a:solidFill>
            <a:schemeClr val="accent1">
              <a:lumMod val="40000"/>
              <a:lumOff val="60000"/>
            </a:schemeClr>
          </a:solidFill>
        </p:spPr>
        <p:txBody>
          <a:bodyPr wrap="square" rtlCol="0">
            <a:spAutoFit/>
          </a:bodyPr>
          <a:lstStyle/>
          <a:p>
            <a:pPr algn="ctr"/>
            <a:r>
              <a:rPr lang="zh-CN" altLang="en-US" dirty="0" smtClean="0"/>
              <a:t>返回</a:t>
            </a:r>
            <a:r>
              <a:rPr lang="en-US" altLang="zh-CN" dirty="0" smtClean="0"/>
              <a:t>PID</a:t>
            </a:r>
            <a:endParaRPr lang="zh-CN" altLang="en-US" dirty="0"/>
          </a:p>
        </p:txBody>
      </p:sp>
      <p:cxnSp>
        <p:nvCxnSpPr>
          <p:cNvPr id="16" name="直接箭头连接符 15"/>
          <p:cNvCxnSpPr>
            <a:stCxn id="19" idx="2"/>
            <a:endCxn id="7" idx="0"/>
          </p:cNvCxnSpPr>
          <p:nvPr/>
        </p:nvCxnSpPr>
        <p:spPr bwMode="auto">
          <a:xfrm>
            <a:off x="2915816" y="2924943"/>
            <a:ext cx="0" cy="360041"/>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TextBox 18"/>
          <p:cNvSpPr txBox="1"/>
          <p:nvPr/>
        </p:nvSpPr>
        <p:spPr>
          <a:xfrm>
            <a:off x="1979712" y="2524833"/>
            <a:ext cx="1872208" cy="400110"/>
          </a:xfrm>
          <a:prstGeom prst="rect">
            <a:avLst/>
          </a:prstGeom>
          <a:solidFill>
            <a:srgbClr val="6699FF"/>
          </a:solidFill>
        </p:spPr>
        <p:txBody>
          <a:bodyPr wrap="square" rtlCol="0">
            <a:spAutoFit/>
          </a:bodyPr>
          <a:lstStyle/>
          <a:p>
            <a:pPr algn="ctr"/>
            <a:r>
              <a:rPr lang="zh-CN" altLang="en-US" dirty="0" smtClean="0"/>
              <a:t>入口</a:t>
            </a:r>
            <a:endParaRPr lang="zh-CN" altLang="en-US" dirty="0"/>
          </a:p>
        </p:txBody>
      </p:sp>
      <p:cxnSp>
        <p:nvCxnSpPr>
          <p:cNvPr id="21" name="直接箭头连接符 20"/>
          <p:cNvCxnSpPr/>
          <p:nvPr/>
        </p:nvCxnSpPr>
        <p:spPr bwMode="auto">
          <a:xfrm>
            <a:off x="2915816" y="3645024"/>
            <a:ext cx="0" cy="504056"/>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直接箭头连接符 21"/>
          <p:cNvCxnSpPr/>
          <p:nvPr/>
        </p:nvCxnSpPr>
        <p:spPr bwMode="auto">
          <a:xfrm>
            <a:off x="2915816" y="4581128"/>
            <a:ext cx="0" cy="504056"/>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TextBox 22"/>
          <p:cNvSpPr txBox="1"/>
          <p:nvPr/>
        </p:nvSpPr>
        <p:spPr>
          <a:xfrm>
            <a:off x="2915816" y="4653136"/>
            <a:ext cx="432048" cy="369332"/>
          </a:xfrm>
          <a:prstGeom prst="rect">
            <a:avLst/>
          </a:prstGeom>
          <a:noFill/>
          <a:ln>
            <a:noFill/>
          </a:ln>
        </p:spPr>
        <p:txBody>
          <a:bodyPr wrap="square" rtlCol="0">
            <a:spAutoFit/>
          </a:bodyPr>
          <a:lstStyle/>
          <a:p>
            <a:r>
              <a:rPr lang="en-US" altLang="zh-CN" sz="1800" dirty="0" smtClean="0"/>
              <a:t>Y</a:t>
            </a:r>
            <a:endParaRPr lang="zh-CN" altLang="en-US" sz="1800" dirty="0"/>
          </a:p>
        </p:txBody>
      </p:sp>
      <p:cxnSp>
        <p:nvCxnSpPr>
          <p:cNvPr id="24" name="直接箭头连接符 23"/>
          <p:cNvCxnSpPr/>
          <p:nvPr/>
        </p:nvCxnSpPr>
        <p:spPr bwMode="auto">
          <a:xfrm>
            <a:off x="2915816" y="5485295"/>
            <a:ext cx="0" cy="360040"/>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 name="TextBox 24"/>
          <p:cNvSpPr txBox="1"/>
          <p:nvPr/>
        </p:nvSpPr>
        <p:spPr>
          <a:xfrm>
            <a:off x="3995936" y="6228020"/>
            <a:ext cx="432048" cy="369332"/>
          </a:xfrm>
          <a:prstGeom prst="rect">
            <a:avLst/>
          </a:prstGeom>
          <a:noFill/>
          <a:ln>
            <a:noFill/>
          </a:ln>
        </p:spPr>
        <p:txBody>
          <a:bodyPr wrap="square" rtlCol="0">
            <a:spAutoFit/>
          </a:bodyPr>
          <a:lstStyle/>
          <a:p>
            <a:r>
              <a:rPr lang="en-US" altLang="zh-CN" sz="1800" dirty="0" smtClean="0"/>
              <a:t>Y</a:t>
            </a:r>
            <a:endParaRPr lang="zh-CN" altLang="en-US" sz="1800" dirty="0"/>
          </a:p>
        </p:txBody>
      </p:sp>
      <p:sp>
        <p:nvSpPr>
          <p:cNvPr id="27" name="TextBox 26"/>
          <p:cNvSpPr txBox="1"/>
          <p:nvPr/>
        </p:nvSpPr>
        <p:spPr>
          <a:xfrm>
            <a:off x="395536" y="4181017"/>
            <a:ext cx="720080" cy="400110"/>
          </a:xfrm>
          <a:prstGeom prst="rect">
            <a:avLst/>
          </a:prstGeom>
          <a:solidFill>
            <a:schemeClr val="accent5">
              <a:lumMod val="50000"/>
            </a:schemeClr>
          </a:solidFill>
        </p:spPr>
        <p:txBody>
          <a:bodyPr wrap="square" rtlCol="0">
            <a:spAutoFit/>
          </a:bodyPr>
          <a:lstStyle/>
          <a:p>
            <a:pPr algn="ctr"/>
            <a:r>
              <a:rPr lang="zh-CN" altLang="en-US" dirty="0" smtClean="0"/>
              <a:t>出错</a:t>
            </a:r>
            <a:endParaRPr lang="zh-CN" altLang="en-US" dirty="0"/>
          </a:p>
        </p:txBody>
      </p:sp>
      <p:sp>
        <p:nvSpPr>
          <p:cNvPr id="28" name="TextBox 27"/>
          <p:cNvSpPr txBox="1"/>
          <p:nvPr/>
        </p:nvSpPr>
        <p:spPr>
          <a:xfrm>
            <a:off x="395536" y="5909209"/>
            <a:ext cx="720080" cy="400110"/>
          </a:xfrm>
          <a:prstGeom prst="rect">
            <a:avLst/>
          </a:prstGeom>
          <a:solidFill>
            <a:schemeClr val="accent5">
              <a:lumMod val="50000"/>
            </a:schemeClr>
          </a:solidFill>
        </p:spPr>
        <p:txBody>
          <a:bodyPr wrap="square" rtlCol="0">
            <a:spAutoFit/>
          </a:bodyPr>
          <a:lstStyle/>
          <a:p>
            <a:pPr algn="ctr"/>
            <a:r>
              <a:rPr lang="zh-CN" altLang="en-US" dirty="0" smtClean="0"/>
              <a:t>出错</a:t>
            </a:r>
            <a:endParaRPr lang="zh-CN" altLang="en-US" dirty="0"/>
          </a:p>
        </p:txBody>
      </p:sp>
      <p:cxnSp>
        <p:nvCxnSpPr>
          <p:cNvPr id="30" name="直接箭头连接符 29"/>
          <p:cNvCxnSpPr/>
          <p:nvPr/>
        </p:nvCxnSpPr>
        <p:spPr bwMode="auto">
          <a:xfrm>
            <a:off x="6660232" y="4208893"/>
            <a:ext cx="0" cy="588259"/>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直接箭头连接符 31"/>
          <p:cNvCxnSpPr/>
          <p:nvPr/>
        </p:nvCxnSpPr>
        <p:spPr bwMode="auto">
          <a:xfrm>
            <a:off x="6660232" y="3284984"/>
            <a:ext cx="0" cy="504056"/>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直接箭头连接符 32"/>
          <p:cNvCxnSpPr/>
          <p:nvPr/>
        </p:nvCxnSpPr>
        <p:spPr bwMode="auto">
          <a:xfrm>
            <a:off x="6660232" y="5229200"/>
            <a:ext cx="0" cy="576064"/>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 name="形状 35"/>
          <p:cNvCxnSpPr>
            <a:stCxn id="11" idx="2"/>
            <a:endCxn id="9" idx="1"/>
          </p:cNvCxnSpPr>
          <p:nvPr/>
        </p:nvCxnSpPr>
        <p:spPr bwMode="auto">
          <a:xfrm rot="5400000" flipH="1" flipV="1">
            <a:off x="2604700" y="3229963"/>
            <a:ext cx="3430544" cy="2808312"/>
          </a:xfrm>
          <a:prstGeom prst="bentConnector4">
            <a:avLst>
              <a:gd name="adj1" fmla="val -6664"/>
              <a:gd name="adj2" fmla="val 67949"/>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直接箭头连接符 49"/>
          <p:cNvCxnSpPr/>
          <p:nvPr/>
        </p:nvCxnSpPr>
        <p:spPr bwMode="auto">
          <a:xfrm rot="5400000">
            <a:off x="1547664" y="3933056"/>
            <a:ext cx="0" cy="864096"/>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 name="直接箭头连接符 51"/>
          <p:cNvCxnSpPr/>
          <p:nvPr/>
        </p:nvCxnSpPr>
        <p:spPr bwMode="auto">
          <a:xfrm rot="5400000">
            <a:off x="1547664" y="5661248"/>
            <a:ext cx="0" cy="864096"/>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3" name="TextBox 52"/>
          <p:cNvSpPr txBox="1"/>
          <p:nvPr/>
        </p:nvSpPr>
        <p:spPr>
          <a:xfrm>
            <a:off x="1403648" y="4005064"/>
            <a:ext cx="432048" cy="369332"/>
          </a:xfrm>
          <a:prstGeom prst="rect">
            <a:avLst/>
          </a:prstGeom>
          <a:noFill/>
          <a:ln>
            <a:noFill/>
          </a:ln>
        </p:spPr>
        <p:txBody>
          <a:bodyPr wrap="square" rtlCol="0">
            <a:spAutoFit/>
          </a:bodyPr>
          <a:lstStyle/>
          <a:p>
            <a:r>
              <a:rPr lang="en-US" altLang="zh-CN" sz="1800" dirty="0" smtClean="0"/>
              <a:t>N</a:t>
            </a:r>
            <a:endParaRPr lang="zh-CN" altLang="en-US" sz="1800" dirty="0"/>
          </a:p>
        </p:txBody>
      </p:sp>
      <p:sp>
        <p:nvSpPr>
          <p:cNvPr id="54" name="TextBox 53"/>
          <p:cNvSpPr txBox="1"/>
          <p:nvPr/>
        </p:nvSpPr>
        <p:spPr>
          <a:xfrm>
            <a:off x="1403648" y="5723964"/>
            <a:ext cx="432048" cy="369332"/>
          </a:xfrm>
          <a:prstGeom prst="rect">
            <a:avLst/>
          </a:prstGeom>
          <a:noFill/>
          <a:ln>
            <a:noFill/>
          </a:ln>
        </p:spPr>
        <p:txBody>
          <a:bodyPr wrap="square" rtlCol="0">
            <a:spAutoFit/>
          </a:bodyPr>
          <a:lstStyle/>
          <a:p>
            <a:r>
              <a:rPr lang="en-US" altLang="zh-CN" sz="1800" dirty="0" smtClean="0"/>
              <a:t>N</a:t>
            </a:r>
            <a:endParaRPr lang="zh-CN" altLang="en-US" sz="1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ox(in)">
                                      <p:cBhvr>
                                        <p:cTn id="21" dur="500"/>
                                        <p:tgtEl>
                                          <p:spTgt spid="10"/>
                                        </p:tgtEl>
                                      </p:cBhvr>
                                    </p:animEffect>
                                  </p:childTnLst>
                                </p:cTn>
                              </p:par>
                              <p:par>
                                <p:cTn id="22" presetID="4" presetClass="entr" presetSubtype="16"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ox(in)">
                                      <p:cBhvr>
                                        <p:cTn id="24" dur="500"/>
                                        <p:tgtEl>
                                          <p:spTgt spid="21"/>
                                        </p:tgtEl>
                                      </p:cBhvr>
                                    </p:animEffect>
                                  </p:childTnLst>
                                </p:cTn>
                              </p:par>
                              <p:par>
                                <p:cTn id="25" presetID="4" presetClass="entr" presetSubtype="16"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ox(in)">
                                      <p:cBhvr>
                                        <p:cTn id="27" dur="500"/>
                                        <p:tgtEl>
                                          <p:spTgt spid="22"/>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ox(in)">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box(in)">
                                      <p:cBhvr>
                                        <p:cTn id="35" dur="500"/>
                                        <p:tgtEl>
                                          <p:spTgt spid="27"/>
                                        </p:tgtEl>
                                      </p:cBhvr>
                                    </p:animEffect>
                                  </p:childTnLst>
                                </p:cTn>
                              </p:par>
                              <p:par>
                                <p:cTn id="36" presetID="4" presetClass="entr" presetSubtype="16" fill="hold"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box(in)">
                                      <p:cBhvr>
                                        <p:cTn id="38" dur="500"/>
                                        <p:tgtEl>
                                          <p:spTgt spid="50"/>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box(in)">
                                      <p:cBhvr>
                                        <p:cTn id="41" dur="5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ox(in)">
                                      <p:cBhvr>
                                        <p:cTn id="46" dur="500"/>
                                        <p:tgtEl>
                                          <p:spTgt spid="24"/>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box(in)">
                                      <p:cBhvr>
                                        <p:cTn id="49" dur="500"/>
                                        <p:tgtEl>
                                          <p:spTgt spid="11"/>
                                        </p:tgtEl>
                                      </p:cBhvr>
                                    </p:animEffect>
                                  </p:childTnLst>
                                </p:cTn>
                              </p:par>
                              <p:par>
                                <p:cTn id="50" presetID="4" presetClass="entr" presetSubtype="16"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box(in)">
                                      <p:cBhvr>
                                        <p:cTn id="52" dur="500"/>
                                        <p:tgtEl>
                                          <p:spTgt spid="36"/>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ox(in)">
                                      <p:cBhvr>
                                        <p:cTn id="55" dur="500"/>
                                        <p:tgtEl>
                                          <p:spTgt spid="25"/>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ox(in)">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box(in)">
                                      <p:cBhvr>
                                        <p:cTn id="63" dur="500"/>
                                        <p:tgtEl>
                                          <p:spTgt spid="28"/>
                                        </p:tgtEl>
                                      </p:cBhvr>
                                    </p:animEffect>
                                  </p:childTnLst>
                                </p:cTn>
                              </p:par>
                              <p:par>
                                <p:cTn id="64" presetID="4" presetClass="entr" presetSubtype="16" fill="hold"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box(in)">
                                      <p:cBhvr>
                                        <p:cTn id="66" dur="500"/>
                                        <p:tgtEl>
                                          <p:spTgt spid="52"/>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box(in)">
                                      <p:cBhvr>
                                        <p:cTn id="69" dur="500"/>
                                        <p:tgtEl>
                                          <p:spTgt spid="54"/>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box(in)">
                                      <p:cBhvr>
                                        <p:cTn id="74" dur="500"/>
                                        <p:tgtEl>
                                          <p:spTgt spid="12"/>
                                        </p:tgtEl>
                                      </p:cBhvr>
                                    </p:animEffect>
                                  </p:childTnLst>
                                </p:cTn>
                              </p:par>
                              <p:par>
                                <p:cTn id="75" presetID="4" presetClass="entr" presetSubtype="16" fill="hold"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box(in)">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box(in)">
                                      <p:cBhvr>
                                        <p:cTn id="82" dur="500"/>
                                        <p:tgtEl>
                                          <p:spTgt spid="13"/>
                                        </p:tgtEl>
                                      </p:cBhvr>
                                    </p:animEffect>
                                  </p:childTnLst>
                                </p:cTn>
                              </p:par>
                              <p:par>
                                <p:cTn id="83" presetID="4" presetClass="entr" presetSubtype="16"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ox(in)">
                                      <p:cBhvr>
                                        <p:cTn id="85" dur="500"/>
                                        <p:tgtEl>
                                          <p:spTgt spid="30"/>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box(in)">
                                      <p:cBhvr>
                                        <p:cTn id="90" dur="500"/>
                                        <p:tgtEl>
                                          <p:spTgt spid="14"/>
                                        </p:tgtEl>
                                      </p:cBhvr>
                                    </p:animEffect>
                                  </p:childTnLst>
                                </p:cTn>
                              </p:par>
                              <p:par>
                                <p:cTn id="91" presetID="4" presetClass="entr" presetSubtype="16" fill="hold" nodeType="with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box(in)">
                                      <p:cBhvr>
                                        <p:cTn id="9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9" grpId="0" animBg="1"/>
      <p:bldP spid="23" grpId="0"/>
      <p:bldP spid="25" grpId="0"/>
      <p:bldP spid="27" grpId="0" animBg="1"/>
      <p:bldP spid="28" grpId="0" animBg="1"/>
      <p:bldP spid="53" grpId="0"/>
      <p:bldP spid="5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8493125" y="6510337"/>
            <a:ext cx="376238" cy="707886"/>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b="0">
                <a:solidFill>
                  <a:schemeClr val="tx2"/>
                </a:solidFill>
                <a:latin typeface="Times New Roman" panose="02020603050405020304" pitchFamily="18" charset="0"/>
              </a:rPr>
              <a:t>25</a:t>
            </a:r>
            <a:endParaRPr lang="en-US" altLang="zh-CN" b="0">
              <a:solidFill>
                <a:schemeClr val="tx2"/>
              </a:solidFill>
              <a:latin typeface="Times New Roman" panose="02020603050405020304" pitchFamily="18" charset="0"/>
            </a:endParaRPr>
          </a:p>
        </p:txBody>
      </p:sp>
      <p:sp>
        <p:nvSpPr>
          <p:cNvPr id="35843" name="Rectangle 6"/>
          <p:cNvSpPr>
            <a:spLocks noChangeArrowheads="1"/>
          </p:cNvSpPr>
          <p:nvPr/>
        </p:nvSpPr>
        <p:spPr bwMode="auto">
          <a:xfrm>
            <a:off x="144465" y="620689"/>
            <a:ext cx="7091833" cy="1378839"/>
          </a:xfrm>
          <a:prstGeom prst="rect">
            <a:avLst/>
          </a:prstGeom>
          <a:noFill/>
          <a:ln w="9525">
            <a:noFill/>
            <a:miter lim="800000"/>
          </a:ln>
        </p:spPr>
        <p:txBody>
          <a:bodyPr wrap="square">
            <a:spAutoFit/>
          </a:bodyPr>
          <a:lstStyle/>
          <a:p>
            <a:pPr marL="533400" indent="-533400">
              <a:lnSpc>
                <a:spcPct val="130000"/>
              </a:lnSpc>
              <a:defRPr/>
            </a:pPr>
            <a:r>
              <a:rPr kumimoji="1" lang="en-US" altLang="zh-CN" sz="3200" dirty="0" smtClean="0">
                <a:solidFill>
                  <a:srgbClr val="0000FF"/>
                </a:solidFill>
              </a:rPr>
              <a:t>3.3.2 </a:t>
            </a:r>
            <a:r>
              <a:rPr kumimoji="1" lang="zh-CN" altLang="en-US" sz="3200" dirty="0" smtClean="0">
                <a:solidFill>
                  <a:srgbClr val="0000FF"/>
                </a:solidFill>
              </a:rPr>
              <a:t>进程撤销 </a:t>
            </a:r>
            <a:endParaRPr lang="en-US" altLang="zh-CN" sz="3200" dirty="0">
              <a:latin typeface="Times New Roman" panose="02020603050405020304" pitchFamily="18" charset="0"/>
            </a:endParaRPr>
          </a:p>
          <a:p>
            <a:pPr>
              <a:lnSpc>
                <a:spcPct val="130000"/>
              </a:lnSpc>
              <a:defRPr/>
            </a:pPr>
            <a:r>
              <a:rPr lang="zh-CN" altLang="en-US" sz="2800" dirty="0">
                <a:solidFill>
                  <a:srgbClr val="C00000"/>
                </a:solidFill>
                <a:latin typeface="Times New Roman" panose="02020603050405020304" pitchFamily="18" charset="0"/>
              </a:rPr>
              <a:t>    </a:t>
            </a:r>
            <a:r>
              <a:rPr lang="en-US" altLang="zh-CN" sz="2800" dirty="0" smtClean="0">
                <a:solidFill>
                  <a:srgbClr val="C00000"/>
                </a:solidFill>
                <a:latin typeface="Times New Roman" panose="02020603050405020304" pitchFamily="18" charset="0"/>
              </a:rPr>
              <a:t>1. </a:t>
            </a:r>
            <a:r>
              <a:rPr lang="zh-CN" altLang="en-US" sz="2800" dirty="0" smtClean="0">
                <a:solidFill>
                  <a:srgbClr val="C00000"/>
                </a:solidFill>
                <a:latin typeface="Times New Roman" panose="02020603050405020304" pitchFamily="18" charset="0"/>
              </a:rPr>
              <a:t>引起进程撤销的典型事件</a:t>
            </a:r>
            <a:endParaRPr lang="zh-CN" altLang="en-US" sz="2400" dirty="0">
              <a:solidFill>
                <a:srgbClr val="C00000"/>
              </a:solidFill>
              <a:latin typeface="Times New Roman" panose="02020603050405020304" pitchFamily="18" charset="0"/>
            </a:endParaRPr>
          </a:p>
        </p:txBody>
      </p:sp>
      <p:sp>
        <p:nvSpPr>
          <p:cNvPr id="30725" name="Rectangle 2"/>
          <p:cNvSpPr txBox="1">
            <a:spLocks noChangeArrowheads="1"/>
          </p:cNvSpPr>
          <p:nvPr/>
        </p:nvSpPr>
        <p:spPr bwMode="auto">
          <a:xfrm>
            <a:off x="2690267" y="-15875"/>
            <a:ext cx="3825949" cy="72707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3.3 </a:t>
            </a:r>
            <a:r>
              <a:rPr lang="zh-CN" altLang="en-US" sz="4000" dirty="0">
                <a:solidFill>
                  <a:srgbClr val="FF0000"/>
                </a:solidFill>
                <a:latin typeface="黑体" panose="02010609060101010101" pitchFamily="49" charset="-122"/>
                <a:ea typeface="黑体" panose="02010609060101010101" pitchFamily="49" charset="-122"/>
              </a:rPr>
              <a:t>进程控制</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26" name="Text Box 5"/>
          <p:cNvSpPr txBox="1">
            <a:spLocks noChangeArrowheads="1"/>
          </p:cNvSpPr>
          <p:nvPr/>
        </p:nvSpPr>
        <p:spPr bwMode="auto">
          <a:xfrm>
            <a:off x="541091" y="2147814"/>
            <a:ext cx="7703319" cy="3208571"/>
          </a:xfrm>
          <a:prstGeom prst="rect">
            <a:avLst/>
          </a:prstGeom>
          <a:noFill/>
          <a:ln w="9525">
            <a:noFill/>
            <a:miter lim="800000"/>
          </a:ln>
        </p:spPr>
        <p:txBody>
          <a:bodyPr wrap="square">
            <a:spAutoFit/>
          </a:bodyPr>
          <a:lstStyle/>
          <a:p>
            <a:pPr eaLnBrk="1" hangingPunct="1">
              <a:lnSpc>
                <a:spcPct val="150000"/>
              </a:lnSpc>
              <a:spcBef>
                <a:spcPct val="0"/>
              </a:spcBef>
              <a:buFont typeface="Wingdings" panose="05000000000000000000" pitchFamily="2" charset="2"/>
              <a:buChar char="n"/>
            </a:pPr>
            <a:r>
              <a:rPr kumimoji="1" lang="en-US" altLang="zh-CN" sz="2400" dirty="0" smtClean="0">
                <a:solidFill>
                  <a:srgbClr val="7030A0"/>
                </a:solidFill>
                <a:latin typeface="仿宋" panose="02010609060101010101" charset="-122"/>
                <a:ea typeface="仿宋" panose="02010609060101010101" charset="-122"/>
              </a:rPr>
              <a:t> </a:t>
            </a:r>
            <a:r>
              <a:rPr kumimoji="1" lang="zh-CN" altLang="en-US" sz="2400" dirty="0" smtClean="0">
                <a:solidFill>
                  <a:srgbClr val="7030A0"/>
                </a:solidFill>
                <a:latin typeface="仿宋" panose="02010609060101010101" charset="-122"/>
                <a:ea typeface="仿宋" panose="02010609060101010101" charset="-122"/>
              </a:rPr>
              <a:t>进程正常运行结束而撤销</a:t>
            </a:r>
            <a:endParaRPr kumimoji="1" lang="en-US" altLang="zh-CN" sz="2400" dirty="0" smtClean="0">
              <a:solidFill>
                <a:srgbClr val="7030A0"/>
              </a:solidFill>
              <a:latin typeface="仿宋" panose="02010609060101010101" charset="-122"/>
              <a:ea typeface="仿宋" panose="02010609060101010101" charset="-122"/>
            </a:endParaRPr>
          </a:p>
          <a:p>
            <a:pPr eaLnBrk="1" hangingPunct="1">
              <a:lnSpc>
                <a:spcPct val="150000"/>
              </a:lnSpc>
              <a:spcBef>
                <a:spcPct val="0"/>
              </a:spcBef>
              <a:buFont typeface="Wingdings" panose="05000000000000000000" pitchFamily="2" charset="2"/>
              <a:buChar char="n"/>
            </a:pPr>
            <a:r>
              <a:rPr kumimoji="1" lang="en-US" altLang="zh-CN" sz="2400" dirty="0" smtClean="0">
                <a:solidFill>
                  <a:srgbClr val="7030A0"/>
                </a:solidFill>
                <a:latin typeface="仿宋" panose="02010609060101010101" charset="-122"/>
                <a:ea typeface="仿宋" panose="02010609060101010101" charset="-122"/>
              </a:rPr>
              <a:t> </a:t>
            </a:r>
            <a:r>
              <a:rPr kumimoji="1" lang="zh-CN" altLang="en-US" sz="2400" dirty="0" smtClean="0">
                <a:solidFill>
                  <a:srgbClr val="7030A0"/>
                </a:solidFill>
                <a:latin typeface="仿宋" panose="02010609060101010101" charset="-122"/>
                <a:ea typeface="仿宋" panose="02010609060101010101" charset="-122"/>
              </a:rPr>
              <a:t>进程异常终止而撤销</a:t>
            </a:r>
            <a:endParaRPr kumimoji="1" lang="en-US" altLang="zh-CN" sz="2400" dirty="0" smtClean="0">
              <a:solidFill>
                <a:srgbClr val="7030A0"/>
              </a:solidFill>
              <a:latin typeface="仿宋" panose="02010609060101010101" charset="-122"/>
              <a:ea typeface="仿宋" panose="02010609060101010101" charset="-122"/>
            </a:endParaRPr>
          </a:p>
          <a:p>
            <a:pPr eaLnBrk="1" hangingPunct="1">
              <a:lnSpc>
                <a:spcPct val="150000"/>
              </a:lnSpc>
              <a:spcBef>
                <a:spcPct val="0"/>
              </a:spcBef>
              <a:buFont typeface="Wingdings" panose="05000000000000000000" pitchFamily="2" charset="2"/>
              <a:buChar char="n"/>
            </a:pPr>
            <a:r>
              <a:rPr kumimoji="1" lang="en-US" altLang="zh-CN" sz="2400" dirty="0" smtClean="0">
                <a:solidFill>
                  <a:srgbClr val="7030A0"/>
                </a:solidFill>
                <a:latin typeface="仿宋" panose="02010609060101010101" charset="-122"/>
                <a:ea typeface="仿宋" panose="02010609060101010101" charset="-122"/>
              </a:rPr>
              <a:t> </a:t>
            </a:r>
            <a:r>
              <a:rPr kumimoji="1" lang="zh-CN" altLang="en-US" sz="2400" dirty="0" smtClean="0">
                <a:solidFill>
                  <a:srgbClr val="7030A0"/>
                </a:solidFill>
                <a:latin typeface="仿宋" panose="02010609060101010101" charset="-122"/>
                <a:ea typeface="仿宋" panose="02010609060101010101" charset="-122"/>
              </a:rPr>
              <a:t>进程应外界干预而终止：</a:t>
            </a:r>
            <a:endParaRPr kumimoji="1" lang="en-US" altLang="zh-CN" sz="2400" dirty="0" smtClean="0">
              <a:solidFill>
                <a:srgbClr val="7030A0"/>
              </a:solidFill>
              <a:latin typeface="仿宋" panose="02010609060101010101" charset="-122"/>
              <a:ea typeface="仿宋" panose="02010609060101010101" charset="-122"/>
            </a:endParaRPr>
          </a:p>
          <a:p>
            <a:pPr marL="539750" eaLnBrk="1" hangingPunct="1">
              <a:lnSpc>
                <a:spcPct val="150000"/>
              </a:lnSpc>
              <a:spcBef>
                <a:spcPct val="0"/>
              </a:spcBef>
              <a:buSzPct val="60000"/>
              <a:buFont typeface="Wingdings" panose="05000000000000000000" pitchFamily="2" charset="2"/>
              <a:buChar char="l"/>
            </a:pPr>
            <a:r>
              <a:rPr kumimoji="1" lang="en-US" altLang="zh-CN" sz="2100" dirty="0" smtClean="0">
                <a:latin typeface="仿宋" panose="02010609060101010101" charset="-122"/>
                <a:ea typeface="仿宋" panose="02010609060101010101" charset="-122"/>
              </a:rPr>
              <a:t>  </a:t>
            </a:r>
            <a:r>
              <a:rPr kumimoji="1" lang="zh-CN" altLang="en-US" sz="2100" dirty="0" smtClean="0">
                <a:latin typeface="仿宋" panose="02010609060101010101" charset="-122"/>
                <a:ea typeface="仿宋" panose="02010609060101010101" charset="-122"/>
              </a:rPr>
              <a:t>操作员或操作系统干预</a:t>
            </a:r>
            <a:endParaRPr kumimoji="1" lang="en-US" altLang="zh-CN" sz="2100" dirty="0" smtClean="0">
              <a:latin typeface="仿宋" panose="02010609060101010101" charset="-122"/>
              <a:ea typeface="仿宋" panose="02010609060101010101" charset="-122"/>
            </a:endParaRPr>
          </a:p>
          <a:p>
            <a:pPr marL="539750" eaLnBrk="1" hangingPunct="1">
              <a:lnSpc>
                <a:spcPct val="150000"/>
              </a:lnSpc>
              <a:spcBef>
                <a:spcPct val="0"/>
              </a:spcBef>
              <a:buSzPct val="60000"/>
              <a:buFont typeface="Wingdings" panose="05000000000000000000" pitchFamily="2" charset="2"/>
              <a:buChar char="l"/>
            </a:pPr>
            <a:r>
              <a:rPr kumimoji="1" lang="zh-CN" altLang="en-US" sz="2100" dirty="0" smtClean="0">
                <a:latin typeface="仿宋" panose="02010609060101010101" charset="-122"/>
                <a:ea typeface="仿宋" panose="02010609060101010101" charset="-122"/>
              </a:rPr>
              <a:t>  父进程请求</a:t>
            </a:r>
            <a:endParaRPr kumimoji="1" lang="en-US" altLang="zh-CN" sz="2100" dirty="0" smtClean="0">
              <a:latin typeface="仿宋" panose="02010609060101010101" charset="-122"/>
              <a:ea typeface="仿宋" panose="02010609060101010101" charset="-122"/>
            </a:endParaRPr>
          </a:p>
          <a:p>
            <a:pPr marL="539750" eaLnBrk="1" hangingPunct="1">
              <a:lnSpc>
                <a:spcPct val="150000"/>
              </a:lnSpc>
              <a:spcBef>
                <a:spcPct val="0"/>
              </a:spcBef>
              <a:buSzPct val="60000"/>
              <a:buFont typeface="Wingdings" panose="05000000000000000000" pitchFamily="2" charset="2"/>
              <a:buChar char="l"/>
            </a:pPr>
            <a:r>
              <a:rPr kumimoji="1" lang="en-US" altLang="zh-CN" sz="2100" dirty="0" smtClean="0">
                <a:latin typeface="仿宋" panose="02010609060101010101" charset="-122"/>
                <a:ea typeface="仿宋" panose="02010609060101010101" charset="-122"/>
              </a:rPr>
              <a:t>  </a:t>
            </a:r>
            <a:r>
              <a:rPr kumimoji="1" lang="zh-CN" altLang="en-US" sz="2100" dirty="0" smtClean="0">
                <a:latin typeface="仿宋" panose="02010609060101010101" charset="-122"/>
                <a:ea typeface="仿宋" panose="02010609060101010101" charset="-122"/>
              </a:rPr>
              <a:t>父进程被撤销</a:t>
            </a:r>
            <a:endParaRPr kumimoji="1" lang="en-US" altLang="zh-CN" sz="2100" dirty="0" smtClean="0">
              <a:latin typeface="仿宋" panose="02010609060101010101" charset="-122"/>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ox(in)">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box(in)">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Effect transition="in" filter="box(in)">
                                      <p:cBhvr>
                                        <p:cTn id="17" dur="500"/>
                                        <p:tgtEl>
                                          <p:spTgt spid="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6">
                                            <p:txEl>
                                              <p:pRg st="3" end="3"/>
                                            </p:txEl>
                                          </p:spTgt>
                                        </p:tgtEl>
                                        <p:attrNameLst>
                                          <p:attrName>style.visibility</p:attrName>
                                        </p:attrNameLst>
                                      </p:cBhvr>
                                      <p:to>
                                        <p:strVal val="visible"/>
                                      </p:to>
                                    </p:set>
                                    <p:animEffect transition="in" filter="box(in)">
                                      <p:cBhvr>
                                        <p:cTn id="22" dur="500"/>
                                        <p:tgtEl>
                                          <p:spTgt spid="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6">
                                            <p:txEl>
                                              <p:pRg st="4" end="4"/>
                                            </p:txEl>
                                          </p:spTgt>
                                        </p:tgtEl>
                                        <p:attrNameLst>
                                          <p:attrName>style.visibility</p:attrName>
                                        </p:attrNameLst>
                                      </p:cBhvr>
                                      <p:to>
                                        <p:strVal val="visible"/>
                                      </p:to>
                                    </p:set>
                                    <p:animEffect transition="in" filter="box(in)">
                                      <p:cBhvr>
                                        <p:cTn id="27" dur="500"/>
                                        <p:tgtEl>
                                          <p:spTgt spid="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box(in)">
                                      <p:cBhvr>
                                        <p:cTn id="32" dur="500"/>
                                        <p:tgtEl>
                                          <p:spTgt spid="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
          <p:cNvSpPr txBox="1">
            <a:spLocks noChangeArrowheads="1"/>
          </p:cNvSpPr>
          <p:nvPr/>
        </p:nvSpPr>
        <p:spPr bwMode="auto">
          <a:xfrm>
            <a:off x="2339752" y="44624"/>
            <a:ext cx="3528392" cy="580567"/>
          </a:xfrm>
          <a:prstGeom prst="rect">
            <a:avLst/>
          </a:prstGeom>
          <a:noFill/>
          <a:ln>
            <a:noFill/>
          </a:ln>
          <a:effectLst/>
        </p:spPr>
        <p:txBody>
          <a:bodyPr wrap="square" lIns="87273" tIns="43636" rIns="87273" bIns="43636">
            <a:spAutoFit/>
          </a:bodyPr>
          <a:lstStyle>
            <a:lvl1pPr defTabSz="873125">
              <a:defRPr sz="2000" b="1">
                <a:solidFill>
                  <a:schemeClr val="tx1"/>
                </a:solidFill>
                <a:latin typeface="Arial" panose="020B0604020202020204" pitchFamily="34" charset="0"/>
                <a:ea typeface="宋体" panose="02010600030101010101" pitchFamily="2" charset="-122"/>
              </a:defRPr>
            </a:lvl1pPr>
            <a:lvl2pPr marL="742950" indent="-285750" defTabSz="873125">
              <a:defRPr sz="2000" b="1">
                <a:solidFill>
                  <a:schemeClr val="tx1"/>
                </a:solidFill>
                <a:latin typeface="Arial" panose="020B0604020202020204" pitchFamily="34" charset="0"/>
                <a:ea typeface="宋体" panose="02010600030101010101" pitchFamily="2" charset="-122"/>
              </a:defRPr>
            </a:lvl2pPr>
            <a:lvl3pPr marL="1143000" indent="-228600" defTabSz="873125">
              <a:defRPr sz="2000" b="1">
                <a:solidFill>
                  <a:schemeClr val="tx1"/>
                </a:solidFill>
                <a:latin typeface="Arial" panose="020B0604020202020204" pitchFamily="34" charset="0"/>
                <a:ea typeface="宋体" panose="02010600030101010101" pitchFamily="2" charset="-122"/>
              </a:defRPr>
            </a:lvl3pPr>
            <a:lvl4pPr marL="1600200" indent="-228600" defTabSz="873125">
              <a:defRPr sz="2000" b="1">
                <a:solidFill>
                  <a:schemeClr val="tx1"/>
                </a:solidFill>
                <a:latin typeface="Arial" panose="020B0604020202020204" pitchFamily="34" charset="0"/>
                <a:ea typeface="宋体" panose="02010600030101010101" pitchFamily="2" charset="-122"/>
              </a:defRPr>
            </a:lvl4pPr>
            <a:lvl5pPr marL="2057400" indent="-228600" defTabSz="873125">
              <a:defRPr sz="2000" b="1">
                <a:solidFill>
                  <a:schemeClr val="tx1"/>
                </a:solidFill>
                <a:latin typeface="Arial" panose="020B0604020202020204" pitchFamily="34" charset="0"/>
                <a:ea typeface="宋体" panose="02010600030101010101" pitchFamily="2" charset="-122"/>
              </a:defRPr>
            </a:lvl5pPr>
            <a:lvl6pPr marL="2514600" indent="-228600" defTabSz="873125" eaLnBrk="0" fontAlgn="base" hangingPunct="0">
              <a:spcBef>
                <a:spcPct val="2000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defTabSz="873125" eaLnBrk="0" fontAlgn="base" hangingPunct="0">
              <a:spcBef>
                <a:spcPct val="2000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defTabSz="873125" eaLnBrk="0" fontAlgn="base" hangingPunct="0">
              <a:spcBef>
                <a:spcPct val="2000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defTabSz="873125" eaLnBrk="0" fontAlgn="base" hangingPunct="0">
              <a:spcBef>
                <a:spcPct val="2000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defRPr/>
            </a:pPr>
            <a:r>
              <a:rPr kumimoji="1" lang="en-US" altLang="zh-CN" sz="3200" dirty="0" smtClean="0">
                <a:solidFill>
                  <a:srgbClr val="0000FF"/>
                </a:solidFill>
              </a:rPr>
              <a:t>3.3.2</a:t>
            </a:r>
            <a:r>
              <a:rPr kumimoji="1" lang="en-US" altLang="zh-CN" sz="3200" dirty="0" smtClean="0">
                <a:solidFill>
                  <a:srgbClr val="0000FF"/>
                </a:solidFill>
                <a:latin typeface="+mn-ea"/>
                <a:ea typeface="+mn-ea"/>
              </a:rPr>
              <a:t> </a:t>
            </a:r>
            <a:r>
              <a:rPr kumimoji="1" lang="zh-CN" altLang="en-US" sz="3200" dirty="0" smtClean="0">
                <a:solidFill>
                  <a:srgbClr val="0000FF"/>
                </a:solidFill>
                <a:latin typeface="+mn-ea"/>
                <a:ea typeface="+mn-ea"/>
              </a:rPr>
              <a:t>进程撤销</a:t>
            </a:r>
            <a:endParaRPr kumimoji="1" lang="zh-CN" altLang="en-US" sz="2400" b="0" dirty="0" smtClean="0">
              <a:latin typeface="+mn-ea"/>
              <a:ea typeface="+mn-ea"/>
            </a:endParaRPr>
          </a:p>
        </p:txBody>
      </p:sp>
      <p:sp>
        <p:nvSpPr>
          <p:cNvPr id="24" name="TextBox 23"/>
          <p:cNvSpPr txBox="1"/>
          <p:nvPr/>
        </p:nvSpPr>
        <p:spPr>
          <a:xfrm>
            <a:off x="2195736" y="1484784"/>
            <a:ext cx="4680520" cy="400110"/>
          </a:xfrm>
          <a:prstGeom prst="rect">
            <a:avLst/>
          </a:prstGeom>
          <a:solidFill>
            <a:schemeClr val="accent1">
              <a:lumMod val="60000"/>
              <a:lumOff val="40000"/>
            </a:schemeClr>
          </a:solidFill>
        </p:spPr>
        <p:txBody>
          <a:bodyPr wrap="square" rtlCol="0">
            <a:spAutoFit/>
          </a:bodyPr>
          <a:lstStyle/>
          <a:p>
            <a:pPr algn="ctr"/>
            <a:r>
              <a:rPr lang="zh-CN" altLang="en-US" dirty="0" smtClean="0"/>
              <a:t>由进程</a:t>
            </a:r>
            <a:r>
              <a:rPr lang="en-US" altLang="zh-CN" dirty="0" err="1" smtClean="0"/>
              <a:t>Pid</a:t>
            </a:r>
            <a:r>
              <a:rPr lang="zh-CN" altLang="en-US" dirty="0" smtClean="0"/>
              <a:t>获得其</a:t>
            </a:r>
            <a:r>
              <a:rPr lang="en-US" altLang="zh-CN" dirty="0" smtClean="0"/>
              <a:t>PCB</a:t>
            </a:r>
            <a:endParaRPr lang="zh-CN" altLang="en-US" dirty="0" smtClean="0"/>
          </a:p>
        </p:txBody>
      </p:sp>
      <p:sp>
        <p:nvSpPr>
          <p:cNvPr id="26" name="TextBox 25"/>
          <p:cNvSpPr txBox="1"/>
          <p:nvPr/>
        </p:nvSpPr>
        <p:spPr>
          <a:xfrm>
            <a:off x="2195736" y="2348880"/>
            <a:ext cx="4680520" cy="707886"/>
          </a:xfrm>
          <a:prstGeom prst="rect">
            <a:avLst/>
          </a:prstGeom>
          <a:solidFill>
            <a:schemeClr val="accent1">
              <a:lumMod val="60000"/>
              <a:lumOff val="40000"/>
            </a:schemeClr>
          </a:solidFill>
        </p:spPr>
        <p:txBody>
          <a:bodyPr wrap="square" rtlCol="0">
            <a:spAutoFit/>
          </a:bodyPr>
          <a:lstStyle/>
          <a:p>
            <a:pPr algn="ctr"/>
            <a:r>
              <a:rPr lang="zh-CN" altLang="en-US" dirty="0" smtClean="0"/>
              <a:t>若进程处于运行态，终止运行，设置重新调度标志</a:t>
            </a:r>
            <a:endParaRPr lang="zh-CN" altLang="en-US" dirty="0"/>
          </a:p>
        </p:txBody>
      </p:sp>
      <p:sp>
        <p:nvSpPr>
          <p:cNvPr id="27" name="TextBox 26"/>
          <p:cNvSpPr txBox="1"/>
          <p:nvPr/>
        </p:nvSpPr>
        <p:spPr>
          <a:xfrm>
            <a:off x="2195736" y="3501008"/>
            <a:ext cx="4680520" cy="707886"/>
          </a:xfrm>
          <a:prstGeom prst="rect">
            <a:avLst/>
          </a:prstGeom>
          <a:solidFill>
            <a:schemeClr val="accent1">
              <a:lumMod val="60000"/>
              <a:lumOff val="40000"/>
            </a:schemeClr>
          </a:solidFill>
        </p:spPr>
        <p:txBody>
          <a:bodyPr wrap="square" rtlCol="0">
            <a:spAutoFit/>
          </a:bodyPr>
          <a:lstStyle/>
          <a:p>
            <a:pPr algn="ctr"/>
            <a:r>
              <a:rPr lang="zh-CN" altLang="en-US" dirty="0" smtClean="0"/>
              <a:t>若进程有子进程，递归撤销子进程或为子进程指定新的父进程</a:t>
            </a:r>
            <a:endParaRPr lang="zh-CN" altLang="en-US" dirty="0"/>
          </a:p>
        </p:txBody>
      </p:sp>
      <p:sp>
        <p:nvSpPr>
          <p:cNvPr id="28" name="TextBox 27"/>
          <p:cNvSpPr txBox="1"/>
          <p:nvPr/>
        </p:nvSpPr>
        <p:spPr>
          <a:xfrm>
            <a:off x="2195736" y="4653136"/>
            <a:ext cx="4680520" cy="400110"/>
          </a:xfrm>
          <a:prstGeom prst="rect">
            <a:avLst/>
          </a:prstGeom>
          <a:solidFill>
            <a:schemeClr val="accent1">
              <a:lumMod val="60000"/>
              <a:lumOff val="40000"/>
            </a:schemeClr>
          </a:solidFill>
        </p:spPr>
        <p:txBody>
          <a:bodyPr wrap="square" rtlCol="0">
            <a:spAutoFit/>
          </a:bodyPr>
          <a:lstStyle/>
          <a:p>
            <a:pPr algn="ctr"/>
            <a:r>
              <a:rPr lang="zh-CN" altLang="en-US" dirty="0" smtClean="0"/>
              <a:t>回收进程资源</a:t>
            </a:r>
            <a:endParaRPr lang="zh-CN" altLang="en-US" dirty="0" smtClean="0"/>
          </a:p>
        </p:txBody>
      </p:sp>
      <p:sp>
        <p:nvSpPr>
          <p:cNvPr id="29" name="TextBox 28"/>
          <p:cNvSpPr txBox="1"/>
          <p:nvPr/>
        </p:nvSpPr>
        <p:spPr>
          <a:xfrm>
            <a:off x="2195736" y="5517232"/>
            <a:ext cx="4680520" cy="707886"/>
          </a:xfrm>
          <a:prstGeom prst="rect">
            <a:avLst/>
          </a:prstGeom>
          <a:solidFill>
            <a:schemeClr val="accent1">
              <a:lumMod val="60000"/>
              <a:lumOff val="40000"/>
            </a:schemeClr>
          </a:solidFill>
        </p:spPr>
        <p:txBody>
          <a:bodyPr wrap="square" rtlCol="0">
            <a:spAutoFit/>
          </a:bodyPr>
          <a:lstStyle/>
          <a:p>
            <a:pPr algn="ctr"/>
            <a:r>
              <a:rPr lang="zh-CN" altLang="en-US" dirty="0" smtClean="0"/>
              <a:t>将进程移出所在队列，待父进程收集其信息后，释放</a:t>
            </a:r>
            <a:r>
              <a:rPr lang="en-US" altLang="zh-CN" dirty="0" smtClean="0"/>
              <a:t>PCB</a:t>
            </a:r>
            <a:endParaRPr lang="zh-CN" altLang="en-US" dirty="0" smtClean="0"/>
          </a:p>
        </p:txBody>
      </p:sp>
      <p:cxnSp>
        <p:nvCxnSpPr>
          <p:cNvPr id="30" name="直接箭头连接符 29"/>
          <p:cNvCxnSpPr/>
          <p:nvPr/>
        </p:nvCxnSpPr>
        <p:spPr bwMode="auto">
          <a:xfrm>
            <a:off x="4499992" y="1844824"/>
            <a:ext cx="0" cy="504056"/>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 name="直接箭头连接符 30"/>
          <p:cNvCxnSpPr/>
          <p:nvPr/>
        </p:nvCxnSpPr>
        <p:spPr bwMode="auto">
          <a:xfrm>
            <a:off x="4499992" y="3068960"/>
            <a:ext cx="0" cy="504056"/>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直接箭头连接符 31"/>
          <p:cNvCxnSpPr/>
          <p:nvPr/>
        </p:nvCxnSpPr>
        <p:spPr bwMode="auto">
          <a:xfrm>
            <a:off x="4499992" y="4149080"/>
            <a:ext cx="0" cy="504056"/>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直接箭头连接符 32"/>
          <p:cNvCxnSpPr/>
          <p:nvPr/>
        </p:nvCxnSpPr>
        <p:spPr bwMode="auto">
          <a:xfrm>
            <a:off x="4499992" y="5013176"/>
            <a:ext cx="0" cy="504056"/>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 name="矩形 12"/>
          <p:cNvSpPr/>
          <p:nvPr/>
        </p:nvSpPr>
        <p:spPr>
          <a:xfrm>
            <a:off x="251520" y="692696"/>
            <a:ext cx="2797561" cy="523220"/>
          </a:xfrm>
          <a:prstGeom prst="rect">
            <a:avLst/>
          </a:prstGeom>
        </p:spPr>
        <p:txBody>
          <a:bodyPr wrap="none">
            <a:spAutoFit/>
          </a:bodyPr>
          <a:lstStyle/>
          <a:p>
            <a:r>
              <a:rPr lang="zh-CN" altLang="en-US" sz="2800" dirty="0" smtClean="0">
                <a:solidFill>
                  <a:srgbClr val="C00000"/>
                </a:solidFill>
                <a:latin typeface="Times New Roman" panose="02020603050405020304" pitchFamily="18" charset="0"/>
              </a:rPr>
              <a:t> </a:t>
            </a:r>
            <a:r>
              <a:rPr lang="en-US" altLang="zh-CN" sz="2800" dirty="0" smtClean="0">
                <a:solidFill>
                  <a:srgbClr val="C00000"/>
                </a:solidFill>
                <a:latin typeface="Times New Roman" panose="02020603050405020304" pitchFamily="18" charset="0"/>
              </a:rPr>
              <a:t>2. </a:t>
            </a:r>
            <a:r>
              <a:rPr lang="zh-CN" altLang="en-US" sz="2800" dirty="0" smtClean="0">
                <a:solidFill>
                  <a:srgbClr val="C00000"/>
                </a:solidFill>
                <a:latin typeface="Times New Roman" panose="02020603050405020304" pitchFamily="18" charset="0"/>
              </a:rPr>
              <a:t>进程撤销过程</a:t>
            </a:r>
            <a:endParaRPr lang="zh-CN" altLang="en-US" sz="2800" dirty="0"/>
          </a:p>
        </p:txBody>
      </p:sp>
      <p:sp>
        <p:nvSpPr>
          <p:cNvPr id="14" name="矩形 13"/>
          <p:cNvSpPr/>
          <p:nvPr/>
        </p:nvSpPr>
        <p:spPr>
          <a:xfrm>
            <a:off x="3275856" y="692696"/>
            <a:ext cx="3749744" cy="461665"/>
          </a:xfrm>
          <a:prstGeom prst="rect">
            <a:avLst/>
          </a:prstGeom>
        </p:spPr>
        <p:txBody>
          <a:bodyPr wrap="none">
            <a:spAutoFit/>
          </a:bodyPr>
          <a:lstStyle/>
          <a:p>
            <a:pPr eaLnBrk="1" hangingPunct="1">
              <a:spcBef>
                <a:spcPct val="0"/>
              </a:spcBef>
              <a:defRPr/>
            </a:pPr>
            <a:r>
              <a:rPr kumimoji="1" lang="en-US" altLang="zh-CN" sz="2400" dirty="0" smtClean="0">
                <a:solidFill>
                  <a:srgbClr val="0000FF"/>
                </a:solidFill>
                <a:latin typeface="+mn-ea"/>
              </a:rPr>
              <a:t>kill(</a:t>
            </a:r>
            <a:r>
              <a:rPr kumimoji="1" lang="en-US" altLang="zh-CN" sz="2400" dirty="0" err="1" smtClean="0">
                <a:solidFill>
                  <a:srgbClr val="0000FF"/>
                </a:solidFill>
                <a:latin typeface="+mn-ea"/>
              </a:rPr>
              <a:t>Pid</a:t>
            </a:r>
            <a:r>
              <a:rPr kumimoji="1" lang="en-US" altLang="zh-CN" sz="2400" dirty="0" smtClean="0">
                <a:solidFill>
                  <a:srgbClr val="0000FF"/>
                </a:solidFill>
                <a:latin typeface="+mn-ea"/>
              </a:rPr>
              <a:t>)</a:t>
            </a:r>
            <a:r>
              <a:rPr kumimoji="1" lang="zh-CN" altLang="en-US" sz="2400" dirty="0" smtClean="0">
                <a:solidFill>
                  <a:srgbClr val="0000FF"/>
                </a:solidFill>
                <a:latin typeface="+mn-ea"/>
              </a:rPr>
              <a:t>：</a:t>
            </a:r>
            <a:r>
              <a:rPr kumimoji="1" lang="zh-CN" altLang="en-US" sz="2400" dirty="0" smtClean="0">
                <a:latin typeface="+mn-ea"/>
              </a:rPr>
              <a:t>回收进程资源</a:t>
            </a:r>
            <a:endParaRPr kumimoji="1" lang="zh-CN" altLang="en-US" sz="2400" b="0" dirty="0" smtClean="0">
              <a:latin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ox(in)">
                                      <p:cBhvr>
                                        <p:cTn id="12" dur="500"/>
                                        <p:tgtEl>
                                          <p:spTgt spid="26"/>
                                        </p:tgtEl>
                                      </p:cBhvr>
                                    </p:animEffect>
                                  </p:childTnLst>
                                </p:cTn>
                              </p:par>
                              <p:par>
                                <p:cTn id="13" presetID="4" presetClass="entr" presetSubtype="16"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ox(in)">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ox(in)">
                                      <p:cBhvr>
                                        <p:cTn id="20" dur="500"/>
                                        <p:tgtEl>
                                          <p:spTgt spid="27"/>
                                        </p:tgtEl>
                                      </p:cBhvr>
                                    </p:animEffect>
                                  </p:childTnLst>
                                </p:cTn>
                              </p:par>
                              <p:par>
                                <p:cTn id="21" presetID="4" presetClass="entr" presetSubtype="16"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box(in)">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in)">
                                      <p:cBhvr>
                                        <p:cTn id="28" dur="500"/>
                                        <p:tgtEl>
                                          <p:spTgt spid="28"/>
                                        </p:tgtEl>
                                      </p:cBhvr>
                                    </p:animEffect>
                                  </p:childTnLst>
                                </p:cTn>
                              </p:par>
                              <p:par>
                                <p:cTn id="29" presetID="4" presetClass="entr" presetSubtype="16"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ox(in)">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box(in)">
                                      <p:cBhvr>
                                        <p:cTn id="36" dur="500"/>
                                        <p:tgtEl>
                                          <p:spTgt spid="29"/>
                                        </p:tgtEl>
                                      </p:cBhvr>
                                    </p:animEffect>
                                  </p:childTnLst>
                                </p:cTn>
                              </p:par>
                              <p:par>
                                <p:cTn id="37" presetID="4" presetClass="entr" presetSubtype="16"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box(in)">
                                      <p:cBhvr>
                                        <p:cTn id="3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7" grpId="0" animBg="1"/>
      <p:bldP spid="28" grpId="0" animBg="1"/>
      <p:bldP spid="2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8493125" y="6510337"/>
            <a:ext cx="376238" cy="707886"/>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b="0">
                <a:solidFill>
                  <a:schemeClr val="tx2"/>
                </a:solidFill>
                <a:latin typeface="Times New Roman" panose="02020603050405020304" pitchFamily="18" charset="0"/>
              </a:rPr>
              <a:t>25</a:t>
            </a:r>
            <a:endParaRPr lang="en-US" altLang="zh-CN" b="0">
              <a:solidFill>
                <a:schemeClr val="tx2"/>
              </a:solidFill>
              <a:latin typeface="Times New Roman" panose="02020603050405020304" pitchFamily="18" charset="0"/>
            </a:endParaRPr>
          </a:p>
        </p:txBody>
      </p:sp>
      <p:sp>
        <p:nvSpPr>
          <p:cNvPr id="35843" name="Rectangle 6"/>
          <p:cNvSpPr>
            <a:spLocks noChangeArrowheads="1"/>
          </p:cNvSpPr>
          <p:nvPr/>
        </p:nvSpPr>
        <p:spPr bwMode="auto">
          <a:xfrm>
            <a:off x="144465" y="682009"/>
            <a:ext cx="7091833" cy="1378839"/>
          </a:xfrm>
          <a:prstGeom prst="rect">
            <a:avLst/>
          </a:prstGeom>
          <a:noFill/>
          <a:ln w="9525">
            <a:noFill/>
            <a:miter lim="800000"/>
          </a:ln>
        </p:spPr>
        <p:txBody>
          <a:bodyPr wrap="square">
            <a:spAutoFit/>
          </a:bodyPr>
          <a:lstStyle/>
          <a:p>
            <a:pPr marL="533400" indent="-533400">
              <a:lnSpc>
                <a:spcPct val="130000"/>
              </a:lnSpc>
              <a:defRPr/>
            </a:pPr>
            <a:r>
              <a:rPr kumimoji="1" lang="en-US" altLang="zh-CN" sz="3200" dirty="0" smtClean="0">
                <a:solidFill>
                  <a:srgbClr val="0000FF"/>
                </a:solidFill>
              </a:rPr>
              <a:t>3.3.3 </a:t>
            </a:r>
            <a:r>
              <a:rPr kumimoji="1" lang="zh-CN" altLang="en-US" sz="3200" dirty="0" smtClean="0">
                <a:solidFill>
                  <a:srgbClr val="0000FF"/>
                </a:solidFill>
              </a:rPr>
              <a:t>进程阻塞与唤醒 </a:t>
            </a:r>
            <a:endParaRPr lang="en-US" altLang="zh-CN" sz="3200" dirty="0">
              <a:latin typeface="Times New Roman" panose="02020603050405020304" pitchFamily="18" charset="0"/>
            </a:endParaRPr>
          </a:p>
          <a:p>
            <a:pPr>
              <a:lnSpc>
                <a:spcPct val="130000"/>
              </a:lnSpc>
              <a:defRPr/>
            </a:pPr>
            <a:r>
              <a:rPr lang="zh-CN" altLang="en-US" sz="2800" dirty="0">
                <a:solidFill>
                  <a:srgbClr val="C00000"/>
                </a:solidFill>
                <a:latin typeface="Times New Roman" panose="02020603050405020304" pitchFamily="18" charset="0"/>
              </a:rPr>
              <a:t>    </a:t>
            </a:r>
            <a:r>
              <a:rPr lang="en-US" altLang="zh-CN" sz="2800" dirty="0" smtClean="0">
                <a:solidFill>
                  <a:srgbClr val="C00000"/>
                </a:solidFill>
                <a:latin typeface="Times New Roman" panose="02020603050405020304" pitchFamily="18" charset="0"/>
              </a:rPr>
              <a:t>1. </a:t>
            </a:r>
            <a:r>
              <a:rPr lang="zh-CN" altLang="en-US" sz="2800" dirty="0" smtClean="0">
                <a:solidFill>
                  <a:srgbClr val="C00000"/>
                </a:solidFill>
                <a:latin typeface="Times New Roman" panose="02020603050405020304" pitchFamily="18" charset="0"/>
              </a:rPr>
              <a:t>引起进程阻塞和唤醒的典型事件</a:t>
            </a:r>
            <a:endParaRPr lang="zh-CN" altLang="en-US" sz="2400" dirty="0">
              <a:solidFill>
                <a:srgbClr val="C00000"/>
              </a:solidFill>
              <a:latin typeface="Times New Roman" panose="02020603050405020304" pitchFamily="18" charset="0"/>
            </a:endParaRPr>
          </a:p>
        </p:txBody>
      </p:sp>
      <p:sp>
        <p:nvSpPr>
          <p:cNvPr id="30725" name="Rectangle 2"/>
          <p:cNvSpPr txBox="1">
            <a:spLocks noChangeArrowheads="1"/>
          </p:cNvSpPr>
          <p:nvPr/>
        </p:nvSpPr>
        <p:spPr bwMode="auto">
          <a:xfrm>
            <a:off x="2690267" y="-15875"/>
            <a:ext cx="3825949" cy="72707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3.3 </a:t>
            </a:r>
            <a:r>
              <a:rPr lang="zh-CN" altLang="en-US" sz="4000" dirty="0">
                <a:solidFill>
                  <a:srgbClr val="FF0000"/>
                </a:solidFill>
                <a:latin typeface="黑体" panose="02010609060101010101" pitchFamily="49" charset="-122"/>
                <a:ea typeface="黑体" panose="02010609060101010101" pitchFamily="49" charset="-122"/>
              </a:rPr>
              <a:t>进程控制</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26" name="Text Box 5"/>
          <p:cNvSpPr txBox="1">
            <a:spLocks noChangeArrowheads="1"/>
          </p:cNvSpPr>
          <p:nvPr/>
        </p:nvSpPr>
        <p:spPr bwMode="auto">
          <a:xfrm>
            <a:off x="541091" y="2147814"/>
            <a:ext cx="7703319" cy="2308324"/>
          </a:xfrm>
          <a:prstGeom prst="rect">
            <a:avLst/>
          </a:prstGeom>
          <a:noFill/>
          <a:ln w="9525">
            <a:noFill/>
            <a:miter lim="800000"/>
          </a:ln>
        </p:spPr>
        <p:txBody>
          <a:bodyPr wrap="square">
            <a:spAutoFit/>
          </a:bodyPr>
          <a:lstStyle/>
          <a:p>
            <a:pPr eaLnBrk="1" hangingPunct="1">
              <a:lnSpc>
                <a:spcPct val="150000"/>
              </a:lnSpc>
              <a:spcBef>
                <a:spcPct val="0"/>
              </a:spcBef>
              <a:buFont typeface="Wingdings" panose="05000000000000000000" pitchFamily="2" charset="2"/>
              <a:buChar char="n"/>
            </a:pPr>
            <a:r>
              <a:rPr kumimoji="1" lang="en-US" altLang="zh-CN" sz="2400" dirty="0" smtClean="0">
                <a:solidFill>
                  <a:srgbClr val="7030A0"/>
                </a:solidFill>
                <a:latin typeface="仿宋" panose="02010609060101010101" charset="-122"/>
                <a:ea typeface="仿宋" panose="02010609060101010101" charset="-122"/>
              </a:rPr>
              <a:t> </a:t>
            </a:r>
            <a:r>
              <a:rPr kumimoji="1" lang="zh-CN" altLang="en-US" sz="2400" dirty="0" smtClean="0">
                <a:solidFill>
                  <a:srgbClr val="7030A0"/>
                </a:solidFill>
                <a:latin typeface="仿宋" panose="02010609060101010101" charset="-122"/>
                <a:ea typeface="仿宋" panose="02010609060101010101" charset="-122"/>
              </a:rPr>
              <a:t>当前进程请求资源失败</a:t>
            </a:r>
            <a:endParaRPr kumimoji="1" lang="en-US" altLang="zh-CN" sz="2400" dirty="0" smtClean="0">
              <a:solidFill>
                <a:srgbClr val="7030A0"/>
              </a:solidFill>
              <a:latin typeface="仿宋" panose="02010609060101010101" charset="-122"/>
              <a:ea typeface="仿宋" panose="02010609060101010101" charset="-122"/>
            </a:endParaRPr>
          </a:p>
          <a:p>
            <a:pPr eaLnBrk="1" hangingPunct="1">
              <a:lnSpc>
                <a:spcPct val="150000"/>
              </a:lnSpc>
              <a:spcBef>
                <a:spcPct val="0"/>
              </a:spcBef>
              <a:buFont typeface="Wingdings" panose="05000000000000000000" pitchFamily="2" charset="2"/>
              <a:buChar char="n"/>
            </a:pPr>
            <a:r>
              <a:rPr kumimoji="1" lang="en-US" altLang="zh-CN" sz="2400" dirty="0" smtClean="0">
                <a:solidFill>
                  <a:srgbClr val="7030A0"/>
                </a:solidFill>
                <a:latin typeface="仿宋" panose="02010609060101010101" charset="-122"/>
                <a:ea typeface="仿宋" panose="02010609060101010101" charset="-122"/>
              </a:rPr>
              <a:t> </a:t>
            </a:r>
            <a:r>
              <a:rPr kumimoji="1" lang="zh-CN" altLang="en-US" sz="2400" dirty="0" smtClean="0">
                <a:solidFill>
                  <a:srgbClr val="7030A0"/>
                </a:solidFill>
                <a:latin typeface="仿宋" panose="02010609060101010101" charset="-122"/>
                <a:ea typeface="仿宋" panose="02010609060101010101" charset="-122"/>
              </a:rPr>
              <a:t>当前进程需要等待某种操作的完成</a:t>
            </a:r>
            <a:endParaRPr kumimoji="1" lang="en-US" altLang="zh-CN" sz="2400" dirty="0" smtClean="0">
              <a:solidFill>
                <a:srgbClr val="7030A0"/>
              </a:solidFill>
              <a:latin typeface="仿宋" panose="02010609060101010101" charset="-122"/>
              <a:ea typeface="仿宋" panose="02010609060101010101" charset="-122"/>
            </a:endParaRPr>
          </a:p>
          <a:p>
            <a:pPr eaLnBrk="1" hangingPunct="1">
              <a:lnSpc>
                <a:spcPct val="150000"/>
              </a:lnSpc>
              <a:spcBef>
                <a:spcPct val="0"/>
              </a:spcBef>
              <a:buFont typeface="Wingdings" panose="05000000000000000000" pitchFamily="2" charset="2"/>
              <a:buChar char="n"/>
            </a:pPr>
            <a:r>
              <a:rPr kumimoji="1" lang="en-US" altLang="zh-CN" sz="2400" dirty="0" smtClean="0">
                <a:solidFill>
                  <a:srgbClr val="7030A0"/>
                </a:solidFill>
                <a:latin typeface="仿宋" panose="02010609060101010101" charset="-122"/>
                <a:ea typeface="仿宋" panose="02010609060101010101" charset="-122"/>
              </a:rPr>
              <a:t> </a:t>
            </a:r>
            <a:r>
              <a:rPr kumimoji="1" lang="zh-CN" altLang="en-US" sz="2400" dirty="0" smtClean="0">
                <a:solidFill>
                  <a:srgbClr val="7030A0"/>
                </a:solidFill>
                <a:latin typeface="仿宋" panose="02010609060101010101" charset="-122"/>
                <a:ea typeface="仿宋" panose="02010609060101010101" charset="-122"/>
              </a:rPr>
              <a:t>当前进程的前驱进程尚未完成</a:t>
            </a:r>
            <a:endParaRPr kumimoji="1" lang="en-US" altLang="zh-CN" sz="2400" dirty="0" smtClean="0">
              <a:solidFill>
                <a:srgbClr val="7030A0"/>
              </a:solidFill>
              <a:latin typeface="仿宋" panose="02010609060101010101" charset="-122"/>
              <a:ea typeface="仿宋" panose="02010609060101010101" charset="-122"/>
            </a:endParaRPr>
          </a:p>
          <a:p>
            <a:pPr eaLnBrk="1" hangingPunct="1">
              <a:lnSpc>
                <a:spcPct val="150000"/>
              </a:lnSpc>
              <a:spcBef>
                <a:spcPct val="0"/>
              </a:spcBef>
              <a:buFont typeface="Wingdings" panose="05000000000000000000" pitchFamily="2" charset="2"/>
              <a:buChar char="n"/>
            </a:pPr>
            <a:r>
              <a:rPr kumimoji="1" lang="en-US" altLang="zh-CN" sz="2400" dirty="0" smtClean="0">
                <a:solidFill>
                  <a:srgbClr val="7030A0"/>
                </a:solidFill>
                <a:latin typeface="仿宋" panose="02010609060101010101" charset="-122"/>
                <a:ea typeface="仿宋" panose="02010609060101010101" charset="-122"/>
              </a:rPr>
              <a:t> </a:t>
            </a:r>
            <a:r>
              <a:rPr kumimoji="1" lang="zh-CN" altLang="en-US" sz="2400" dirty="0" smtClean="0">
                <a:solidFill>
                  <a:srgbClr val="7030A0"/>
                </a:solidFill>
                <a:latin typeface="仿宋" panose="02010609060101010101" charset="-122"/>
                <a:ea typeface="仿宋" panose="02010609060101010101" charset="-122"/>
              </a:rPr>
              <a:t>当前进程无新工作可做</a:t>
            </a:r>
            <a:endParaRPr kumimoji="1" lang="en-US" altLang="zh-CN" sz="2400" dirty="0" smtClean="0">
              <a:solidFill>
                <a:srgbClr val="7030A0"/>
              </a:solidFill>
              <a:latin typeface="仿宋" panose="02010609060101010101" charset="-122"/>
              <a:ea typeface="仿宋"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ox(in)">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box(in)">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Effect transition="in" filter="box(in)">
                                      <p:cBhvr>
                                        <p:cTn id="17" dur="500"/>
                                        <p:tgtEl>
                                          <p:spTgt spid="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6">
                                            <p:txEl>
                                              <p:pRg st="3" end="3"/>
                                            </p:txEl>
                                          </p:spTgt>
                                        </p:tgtEl>
                                        <p:attrNameLst>
                                          <p:attrName>style.visibility</p:attrName>
                                        </p:attrNameLst>
                                      </p:cBhvr>
                                      <p:to>
                                        <p:strVal val="visible"/>
                                      </p:to>
                                    </p:set>
                                    <p:animEffect transition="in" filter="box(in)">
                                      <p:cBhvr>
                                        <p:cTn id="22" dur="500"/>
                                        <p:tgtEl>
                                          <p:spTgt spid="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5"/>
          <p:cNvSpPr txBox="1">
            <a:spLocks noChangeArrowheads="1"/>
          </p:cNvSpPr>
          <p:nvPr/>
        </p:nvSpPr>
        <p:spPr bwMode="auto">
          <a:xfrm>
            <a:off x="289496" y="627801"/>
            <a:ext cx="6082704" cy="1073009"/>
          </a:xfrm>
          <a:prstGeom prst="rect">
            <a:avLst/>
          </a:prstGeom>
          <a:noFill/>
          <a:ln w="9525">
            <a:noFill/>
            <a:miter lim="800000"/>
          </a:ln>
        </p:spPr>
        <p:txBody>
          <a:bodyPr wrap="square" lIns="87273" tIns="43636" rIns="87273" bIns="43636">
            <a:spAutoFit/>
          </a:bodyPr>
          <a:lstStyle/>
          <a:p>
            <a:pPr defTabSz="873125" eaLnBrk="1" hangingPunct="1">
              <a:spcBef>
                <a:spcPct val="0"/>
              </a:spcBef>
            </a:pPr>
            <a:r>
              <a:rPr kumimoji="1" lang="en-US" altLang="zh-CN" sz="3200" dirty="0" smtClean="0">
                <a:solidFill>
                  <a:srgbClr val="0000FF"/>
                </a:solidFill>
              </a:rPr>
              <a:t>3.3.3 </a:t>
            </a:r>
            <a:r>
              <a:rPr kumimoji="1" lang="en-US" altLang="zh-CN" sz="3200" dirty="0" smtClean="0">
                <a:solidFill>
                  <a:srgbClr val="0000FF"/>
                </a:solidFill>
                <a:latin typeface="Times New Roman" panose="02020603050405020304" pitchFamily="18" charset="0"/>
              </a:rPr>
              <a:t> </a:t>
            </a:r>
            <a:r>
              <a:rPr kumimoji="1" lang="zh-CN" altLang="en-US" sz="3200" dirty="0">
                <a:solidFill>
                  <a:srgbClr val="0000FF"/>
                </a:solidFill>
                <a:latin typeface="Times New Roman" panose="02020603050405020304" pitchFamily="18" charset="0"/>
              </a:rPr>
              <a:t>进程</a:t>
            </a:r>
            <a:r>
              <a:rPr kumimoji="1" lang="zh-CN" altLang="en-US" sz="3200" dirty="0" smtClean="0">
                <a:solidFill>
                  <a:srgbClr val="0000FF"/>
                </a:solidFill>
                <a:latin typeface="Times New Roman" panose="02020603050405020304" pitchFamily="18" charset="0"/>
              </a:rPr>
              <a:t>阻塞与唤醒</a:t>
            </a:r>
            <a:endParaRPr kumimoji="1" lang="en-US" altLang="zh-CN" sz="2800" dirty="0" smtClean="0">
              <a:solidFill>
                <a:srgbClr val="C00000"/>
              </a:solidFill>
            </a:endParaRPr>
          </a:p>
          <a:p>
            <a:pPr defTabSz="873125" eaLnBrk="1" hangingPunct="1">
              <a:spcBef>
                <a:spcPct val="0"/>
              </a:spcBef>
            </a:pPr>
            <a:r>
              <a:rPr kumimoji="1" lang="en-US" altLang="zh-CN" sz="3200" dirty="0" smtClean="0">
                <a:solidFill>
                  <a:srgbClr val="C00000"/>
                </a:solidFill>
                <a:latin typeface="Times New Roman" panose="02020603050405020304" pitchFamily="18" charset="0"/>
              </a:rPr>
              <a:t>    </a:t>
            </a:r>
            <a:r>
              <a:rPr kumimoji="1" lang="en-US" altLang="zh-CN" sz="2800" dirty="0" smtClean="0">
                <a:solidFill>
                  <a:srgbClr val="C00000"/>
                </a:solidFill>
                <a:latin typeface="Times New Roman" panose="02020603050405020304" pitchFamily="18" charset="0"/>
              </a:rPr>
              <a:t>2. </a:t>
            </a:r>
            <a:r>
              <a:rPr kumimoji="1" lang="zh-CN" altLang="en-US" sz="2800" dirty="0" smtClean="0">
                <a:solidFill>
                  <a:srgbClr val="C00000"/>
                </a:solidFill>
                <a:latin typeface="Times New Roman" panose="02020603050405020304" pitchFamily="18" charset="0"/>
              </a:rPr>
              <a:t>进程阻塞过程： </a:t>
            </a:r>
            <a:r>
              <a:rPr kumimoji="1" lang="en-US" altLang="zh-CN" sz="2800" dirty="0" smtClean="0">
                <a:solidFill>
                  <a:srgbClr val="C00000"/>
                </a:solidFill>
              </a:rPr>
              <a:t>sleep</a:t>
            </a:r>
            <a:r>
              <a:rPr kumimoji="1" lang="zh-CN" altLang="en-US" sz="2800" dirty="0" smtClean="0">
                <a:solidFill>
                  <a:srgbClr val="C00000"/>
                </a:solidFill>
              </a:rPr>
              <a:t>（）</a:t>
            </a:r>
            <a:endParaRPr kumimoji="1" lang="zh-CN" altLang="en-US" sz="2800" b="0" dirty="0">
              <a:solidFill>
                <a:srgbClr val="0000FF"/>
              </a:solidFill>
              <a:latin typeface="Times New Roman" panose="02020603050405020304" pitchFamily="18" charset="0"/>
            </a:endParaRPr>
          </a:p>
        </p:txBody>
      </p:sp>
      <p:sp>
        <p:nvSpPr>
          <p:cNvPr id="34820" name="Rectangle 2"/>
          <p:cNvSpPr txBox="1">
            <a:spLocks noChangeArrowheads="1"/>
          </p:cNvSpPr>
          <p:nvPr/>
        </p:nvSpPr>
        <p:spPr bwMode="auto">
          <a:xfrm>
            <a:off x="2401890" y="-26987"/>
            <a:ext cx="4618037" cy="727076"/>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3.3 </a:t>
            </a:r>
            <a:r>
              <a:rPr lang="zh-CN" altLang="en-US" sz="4000" dirty="0">
                <a:solidFill>
                  <a:srgbClr val="FF0000"/>
                </a:solidFill>
              </a:rPr>
              <a:t>进程控制</a:t>
            </a:r>
            <a:endParaRPr lang="zh-CN" altLang="en-US" sz="4000" dirty="0">
              <a:solidFill>
                <a:srgbClr val="FF0000"/>
              </a:solidFill>
            </a:endParaRPr>
          </a:p>
        </p:txBody>
      </p:sp>
      <p:sp>
        <p:nvSpPr>
          <p:cNvPr id="19" name="TextBox 18"/>
          <p:cNvSpPr txBox="1"/>
          <p:nvPr/>
        </p:nvSpPr>
        <p:spPr>
          <a:xfrm>
            <a:off x="1907704" y="2020777"/>
            <a:ext cx="5760640" cy="400110"/>
          </a:xfrm>
          <a:prstGeom prst="rect">
            <a:avLst/>
          </a:prstGeom>
          <a:solidFill>
            <a:srgbClr val="00B0F0"/>
          </a:solidFill>
        </p:spPr>
        <p:txBody>
          <a:bodyPr wrap="square" rtlCol="0">
            <a:spAutoFit/>
          </a:bodyPr>
          <a:lstStyle/>
          <a:p>
            <a:pPr algn="ctr"/>
            <a:r>
              <a:rPr lang="zh-CN" altLang="en-US" dirty="0" smtClean="0"/>
              <a:t>入口</a:t>
            </a:r>
            <a:endParaRPr lang="zh-CN" altLang="en-US" dirty="0"/>
          </a:p>
        </p:txBody>
      </p:sp>
      <p:sp>
        <p:nvSpPr>
          <p:cNvPr id="20" name="TextBox 19"/>
          <p:cNvSpPr txBox="1"/>
          <p:nvPr/>
        </p:nvSpPr>
        <p:spPr>
          <a:xfrm>
            <a:off x="1907704" y="2895329"/>
            <a:ext cx="5760640" cy="461665"/>
          </a:xfrm>
          <a:prstGeom prst="rect">
            <a:avLst/>
          </a:prstGeom>
          <a:solidFill>
            <a:schemeClr val="accent1">
              <a:lumMod val="40000"/>
              <a:lumOff val="60000"/>
            </a:schemeClr>
          </a:solidFill>
        </p:spPr>
        <p:txBody>
          <a:bodyPr wrap="square" rtlCol="0">
            <a:spAutoFit/>
          </a:bodyPr>
          <a:lstStyle/>
          <a:p>
            <a:pPr algn="ctr"/>
            <a:r>
              <a:rPr lang="zh-CN" altLang="en-US" sz="2400" dirty="0" smtClean="0"/>
              <a:t>保存进程</a:t>
            </a:r>
            <a:r>
              <a:rPr lang="en-US" altLang="zh-CN" sz="2400" dirty="0" smtClean="0"/>
              <a:t>CPU</a:t>
            </a:r>
            <a:r>
              <a:rPr lang="zh-CN" altLang="en-US" sz="2400" dirty="0" smtClean="0"/>
              <a:t>现场信息到</a:t>
            </a:r>
            <a:r>
              <a:rPr lang="en-US" altLang="zh-CN" sz="2400" dirty="0" smtClean="0"/>
              <a:t>PCB</a:t>
            </a:r>
            <a:r>
              <a:rPr lang="zh-CN" altLang="en-US" sz="2400" dirty="0" smtClean="0"/>
              <a:t>或堆栈中</a:t>
            </a:r>
            <a:endParaRPr lang="zh-CN" altLang="en-US" sz="2400" dirty="0"/>
          </a:p>
        </p:txBody>
      </p:sp>
      <p:sp>
        <p:nvSpPr>
          <p:cNvPr id="21" name="TextBox 20"/>
          <p:cNvSpPr txBox="1"/>
          <p:nvPr/>
        </p:nvSpPr>
        <p:spPr>
          <a:xfrm>
            <a:off x="1907704" y="3943510"/>
            <a:ext cx="5760640" cy="461665"/>
          </a:xfrm>
          <a:prstGeom prst="rect">
            <a:avLst/>
          </a:prstGeom>
          <a:solidFill>
            <a:schemeClr val="accent1">
              <a:lumMod val="40000"/>
              <a:lumOff val="60000"/>
            </a:schemeClr>
          </a:solidFill>
        </p:spPr>
        <p:txBody>
          <a:bodyPr wrap="square" rtlCol="0">
            <a:spAutoFit/>
          </a:bodyPr>
          <a:lstStyle/>
          <a:p>
            <a:pPr algn="ctr"/>
            <a:r>
              <a:rPr lang="zh-CN" altLang="en-US" sz="2400" dirty="0" smtClean="0"/>
              <a:t>置进程状态为“阻塞态”</a:t>
            </a:r>
            <a:endParaRPr lang="zh-CN" altLang="en-US" sz="2400" dirty="0"/>
          </a:p>
        </p:txBody>
      </p:sp>
      <p:sp>
        <p:nvSpPr>
          <p:cNvPr id="22" name="TextBox 21"/>
          <p:cNvSpPr txBox="1"/>
          <p:nvPr/>
        </p:nvSpPr>
        <p:spPr>
          <a:xfrm>
            <a:off x="1907704" y="5023630"/>
            <a:ext cx="5760640" cy="461665"/>
          </a:xfrm>
          <a:prstGeom prst="rect">
            <a:avLst/>
          </a:prstGeom>
          <a:solidFill>
            <a:schemeClr val="accent1">
              <a:lumMod val="40000"/>
              <a:lumOff val="60000"/>
            </a:schemeClr>
          </a:solidFill>
        </p:spPr>
        <p:txBody>
          <a:bodyPr wrap="square" rtlCol="0">
            <a:spAutoFit/>
          </a:bodyPr>
          <a:lstStyle/>
          <a:p>
            <a:pPr algn="ctr"/>
            <a:r>
              <a:rPr lang="zh-CN" altLang="en-US" sz="2400" dirty="0" smtClean="0"/>
              <a:t>将进程</a:t>
            </a:r>
            <a:r>
              <a:rPr lang="en-US" altLang="zh-CN" sz="2400" dirty="0" smtClean="0"/>
              <a:t>PCB</a:t>
            </a:r>
            <a:r>
              <a:rPr lang="zh-CN" altLang="en-US" sz="2400" dirty="0" smtClean="0"/>
              <a:t>插入相应阻塞队列中</a:t>
            </a:r>
            <a:endParaRPr lang="zh-CN" altLang="en-US" sz="2400" dirty="0"/>
          </a:p>
        </p:txBody>
      </p:sp>
      <p:sp>
        <p:nvSpPr>
          <p:cNvPr id="23" name="TextBox 22"/>
          <p:cNvSpPr txBox="1"/>
          <p:nvPr/>
        </p:nvSpPr>
        <p:spPr>
          <a:xfrm>
            <a:off x="1907704" y="6063681"/>
            <a:ext cx="5760640" cy="461665"/>
          </a:xfrm>
          <a:prstGeom prst="rect">
            <a:avLst/>
          </a:prstGeom>
          <a:solidFill>
            <a:schemeClr val="accent1">
              <a:lumMod val="40000"/>
              <a:lumOff val="60000"/>
            </a:schemeClr>
          </a:solidFill>
        </p:spPr>
        <p:txBody>
          <a:bodyPr wrap="square" rtlCol="0">
            <a:spAutoFit/>
          </a:bodyPr>
          <a:lstStyle/>
          <a:p>
            <a:pPr algn="ctr"/>
            <a:r>
              <a:rPr lang="zh-CN" altLang="en-US" sz="2400" dirty="0" smtClean="0"/>
              <a:t>转进程调度程序</a:t>
            </a:r>
            <a:endParaRPr lang="zh-CN" altLang="en-US" sz="2400" dirty="0"/>
          </a:p>
        </p:txBody>
      </p:sp>
      <p:cxnSp>
        <p:nvCxnSpPr>
          <p:cNvPr id="24" name="直接箭头连接符 23"/>
          <p:cNvCxnSpPr>
            <a:stCxn id="19" idx="2"/>
            <a:endCxn id="20" idx="0"/>
          </p:cNvCxnSpPr>
          <p:nvPr/>
        </p:nvCxnSpPr>
        <p:spPr bwMode="auto">
          <a:xfrm>
            <a:off x="4788024" y="2420887"/>
            <a:ext cx="0" cy="474442"/>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直接箭头连接符 25"/>
          <p:cNvCxnSpPr/>
          <p:nvPr/>
        </p:nvCxnSpPr>
        <p:spPr bwMode="auto">
          <a:xfrm>
            <a:off x="4788024" y="3397061"/>
            <a:ext cx="0" cy="608003"/>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直接箭头连接符 26"/>
          <p:cNvCxnSpPr/>
          <p:nvPr/>
        </p:nvCxnSpPr>
        <p:spPr bwMode="auto">
          <a:xfrm>
            <a:off x="4788024" y="4415627"/>
            <a:ext cx="0" cy="608003"/>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直接箭头连接符 27"/>
          <p:cNvCxnSpPr/>
          <p:nvPr/>
        </p:nvCxnSpPr>
        <p:spPr bwMode="auto">
          <a:xfrm>
            <a:off x="4788024" y="5527685"/>
            <a:ext cx="0" cy="608003"/>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par>
                                <p:cTn id="8" presetID="4"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ox(in)">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ox(in)">
                                      <p:cBhvr>
                                        <p:cTn id="15" dur="500"/>
                                        <p:tgtEl>
                                          <p:spTgt spid="21"/>
                                        </p:tgtEl>
                                      </p:cBhvr>
                                    </p:animEffect>
                                  </p:childTnLst>
                                </p:cTn>
                              </p:par>
                              <p:par>
                                <p:cTn id="16" presetID="4" presetClass="entr" presetSubtype="16"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ox(in)">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ox(in)">
                                      <p:cBhvr>
                                        <p:cTn id="23" dur="500"/>
                                        <p:tgtEl>
                                          <p:spTgt spid="22"/>
                                        </p:tgtEl>
                                      </p:cBhvr>
                                    </p:animEffect>
                                  </p:childTnLst>
                                </p:cTn>
                              </p:par>
                              <p:par>
                                <p:cTn id="24" presetID="4" presetClass="entr" presetSubtype="16"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box(in)">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500"/>
                                        <p:tgtEl>
                                          <p:spTgt spid="23"/>
                                        </p:tgtEl>
                                      </p:cBhvr>
                                    </p:animEffect>
                                  </p:childTnLst>
                                </p:cTn>
                              </p:par>
                              <p:par>
                                <p:cTn id="32" presetID="4" presetClass="entr" presetSubtype="16"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ox(in)">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125415" y="1916114"/>
            <a:ext cx="8191003" cy="1008063"/>
          </a:xfrm>
          <a:prstGeom prst="rect">
            <a:avLst/>
          </a:prstGeom>
          <a:noFill/>
          <a:ln w="9525">
            <a:noFill/>
            <a:miter lim="800000"/>
          </a:ln>
        </p:spPr>
        <p:txBody>
          <a:bodyPr/>
          <a:lstStyle/>
          <a:p>
            <a:pPr marL="71755" indent="-342900"/>
            <a:r>
              <a:rPr lang="zh-CN" altLang="en-US" sz="3200" dirty="0">
                <a:ea typeface="仿宋" panose="02010609060101010101" charset="-122"/>
              </a:rPr>
              <a:t>    </a:t>
            </a:r>
            <a:r>
              <a:rPr lang="zh-CN" altLang="en-US" sz="2400" dirty="0">
                <a:ea typeface="仿宋" panose="02010609060101010101" charset="-122"/>
              </a:rPr>
              <a:t>是一个</a:t>
            </a:r>
            <a:r>
              <a:rPr lang="zh-CN" altLang="en-US" sz="2400" dirty="0">
                <a:solidFill>
                  <a:schemeClr val="accent1"/>
                </a:solidFill>
                <a:ea typeface="仿宋" panose="02010609060101010101" charset="-122"/>
              </a:rPr>
              <a:t>有向无循环图</a:t>
            </a:r>
            <a:r>
              <a:rPr lang="zh-CN" altLang="en-US" sz="2400" dirty="0">
                <a:ea typeface="仿宋" panose="02010609060101010101" charset="-122"/>
              </a:rPr>
              <a:t>，图中每个结点表示一个语句、一段程序或一个进程</a:t>
            </a:r>
            <a:endParaRPr lang="zh-CN" altLang="en-US" sz="2400" dirty="0">
              <a:ea typeface="仿宋" panose="02010609060101010101" charset="-122"/>
            </a:endParaRPr>
          </a:p>
        </p:txBody>
      </p:sp>
      <p:sp>
        <p:nvSpPr>
          <p:cNvPr id="36870" name="Rectangle 6"/>
          <p:cNvSpPr>
            <a:spLocks noChangeArrowheads="1"/>
          </p:cNvSpPr>
          <p:nvPr/>
        </p:nvSpPr>
        <p:spPr bwMode="auto">
          <a:xfrm>
            <a:off x="395536" y="836712"/>
            <a:ext cx="5904656" cy="1200329"/>
          </a:xfrm>
          <a:prstGeom prst="rect">
            <a:avLst/>
          </a:prstGeom>
          <a:noFill/>
          <a:ln>
            <a:noFill/>
          </a:ln>
          <a:effectLst/>
        </p:spPr>
        <p:txBody>
          <a:bodyPr wrap="square">
            <a:spAutoFit/>
          </a:bodyPr>
          <a:lstStyle/>
          <a:p>
            <a:pPr eaLnBrk="1" hangingPunct="1">
              <a:lnSpc>
                <a:spcPct val="120000"/>
              </a:lnSpc>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3.1.1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程序的并发执行及特征</a:t>
            </a:r>
            <a:endPar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20000"/>
              </a:lnSpc>
              <a:spcBef>
                <a:spcPct val="0"/>
              </a:spcBef>
              <a:defRPr/>
            </a:pPr>
            <a:r>
              <a:rPr kumimoji="1" lang="en-US" altLang="zh-CN"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1. </a:t>
            </a:r>
            <a:r>
              <a:rPr kumimoji="1" lang="zh-CN" altLang="en-US"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前驱图</a:t>
            </a:r>
            <a:endParaRPr kumimoji="1" lang="zh-CN" altLang="en-US"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36871" name="Rectangle 7"/>
          <p:cNvSpPr>
            <a:spLocks noChangeArrowheads="1"/>
          </p:cNvSpPr>
          <p:nvPr/>
        </p:nvSpPr>
        <p:spPr bwMode="auto">
          <a:xfrm>
            <a:off x="539552" y="2909888"/>
            <a:ext cx="7416178" cy="523220"/>
          </a:xfrm>
          <a:prstGeom prst="rect">
            <a:avLst/>
          </a:prstGeom>
          <a:noFill/>
          <a:ln>
            <a:noFill/>
          </a:ln>
          <a:effectLst/>
        </p:spPr>
        <p:txBody>
          <a:bodyPr wrap="square">
            <a:spAutoFit/>
          </a:bodyPr>
          <a:lstStyle/>
          <a:p>
            <a:pPr eaLnBrk="1" hangingPunct="1">
              <a:spcBef>
                <a:spcPct val="0"/>
              </a:spcBef>
              <a:defRPr/>
            </a:pPr>
            <a:r>
              <a:rPr kumimoji="1" lang="zh-CN" altLang="en-US" sz="2400" dirty="0">
                <a:solidFill>
                  <a:srgbClr val="006600"/>
                </a:solidFill>
                <a:effectLst>
                  <a:outerShdw blurRad="38100" dist="38100" dir="2700000" algn="tl">
                    <a:srgbClr val="C0C0C0"/>
                  </a:outerShdw>
                </a:effectLst>
                <a:latin typeface="Times New Roman" panose="02020603050405020304" pitchFamily="18" charset="0"/>
              </a:rPr>
              <a:t>有向边</a:t>
            </a:r>
            <a:r>
              <a:rPr kumimoji="1" lang="en-US" altLang="zh-CN" sz="2400" dirty="0">
                <a:solidFill>
                  <a:srgbClr val="FF3300"/>
                </a:solidFill>
                <a:effectLst>
                  <a:outerShdw blurRad="38100" dist="38100" dir="2700000" algn="tl">
                    <a:srgbClr val="C0C0C0"/>
                  </a:outerShdw>
                </a:effectLst>
                <a:latin typeface="Times New Roman" panose="02020603050405020304" pitchFamily="18" charset="0"/>
              </a:rPr>
              <a:t>&lt;</a:t>
            </a:r>
            <a:r>
              <a:rPr kumimoji="1" lang="en-US" altLang="zh-CN" sz="2400" i="1" dirty="0">
                <a:solidFill>
                  <a:srgbClr val="FF3300"/>
                </a:solidFill>
                <a:effectLst>
                  <a:outerShdw blurRad="38100" dist="38100" dir="2700000" algn="tl">
                    <a:srgbClr val="C0C0C0"/>
                  </a:outerShdw>
                </a:effectLst>
                <a:latin typeface="Times New Roman" panose="02020603050405020304" pitchFamily="18" charset="0"/>
              </a:rPr>
              <a:t> Vi </a:t>
            </a:r>
            <a:r>
              <a:rPr kumimoji="1" lang="en-US" altLang="zh-CN" sz="2400" dirty="0">
                <a:solidFill>
                  <a:srgbClr val="FF3300"/>
                </a:solidFill>
                <a:effectLst>
                  <a:outerShdw blurRad="38100" dist="38100" dir="2700000" algn="tl">
                    <a:srgbClr val="C0C0C0"/>
                  </a:outerShdw>
                </a:effectLst>
                <a:latin typeface="Times New Roman" panose="02020603050405020304" pitchFamily="18" charset="0"/>
              </a:rPr>
              <a:t>, </a:t>
            </a:r>
            <a:r>
              <a:rPr kumimoji="1" lang="en-US" altLang="zh-CN" sz="2400" i="1" dirty="0" err="1">
                <a:solidFill>
                  <a:srgbClr val="FF3300"/>
                </a:solidFill>
                <a:effectLst>
                  <a:outerShdw blurRad="38100" dist="38100" dir="2700000" algn="tl">
                    <a:srgbClr val="C0C0C0"/>
                  </a:outerShdw>
                </a:effectLst>
                <a:latin typeface="Times New Roman" panose="02020603050405020304" pitchFamily="18" charset="0"/>
              </a:rPr>
              <a:t>Vj</a:t>
            </a:r>
            <a:r>
              <a:rPr kumimoji="1" lang="en-US" altLang="zh-CN" sz="2400" dirty="0">
                <a:solidFill>
                  <a:srgbClr val="FF3300"/>
                </a:solidFill>
                <a:effectLst>
                  <a:outerShdw blurRad="38100" dist="38100" dir="2700000" algn="tl">
                    <a:srgbClr val="C0C0C0"/>
                  </a:outerShdw>
                </a:effectLst>
                <a:latin typeface="Times New Roman" panose="02020603050405020304" pitchFamily="18" charset="0"/>
              </a:rPr>
              <a:t> &gt;</a:t>
            </a:r>
            <a:r>
              <a:rPr kumimoji="1" lang="zh-CN" altLang="en-US" sz="2400" dirty="0">
                <a:latin typeface="Times New Roman" panose="02020603050405020304" pitchFamily="18" charset="0"/>
                <a:ea typeface="仿宋" panose="02010609060101010101" charset="-122"/>
              </a:rPr>
              <a:t>表示</a:t>
            </a:r>
            <a:r>
              <a:rPr kumimoji="1" lang="en-US" altLang="zh-CN" sz="2400" i="1" dirty="0" err="1">
                <a:solidFill>
                  <a:srgbClr val="FF3300"/>
                </a:solidFill>
                <a:effectLst>
                  <a:outerShdw blurRad="38100" dist="38100" dir="2700000" algn="tl">
                    <a:srgbClr val="C0C0C0"/>
                  </a:outerShdw>
                </a:effectLst>
                <a:latin typeface="Times New Roman" panose="02020603050405020304" pitchFamily="18" charset="0"/>
              </a:rPr>
              <a:t>Vj</a:t>
            </a:r>
            <a:r>
              <a:rPr kumimoji="1" lang="zh-CN" altLang="en-US" sz="2400" dirty="0">
                <a:solidFill>
                  <a:srgbClr val="FF3300"/>
                </a:solidFill>
                <a:effectLst>
                  <a:outerShdw blurRad="38100" dist="38100" dir="2700000" algn="tl">
                    <a:srgbClr val="C0C0C0"/>
                  </a:outerShdw>
                </a:effectLst>
                <a:latin typeface="Times New Roman" panose="02020603050405020304" pitchFamily="18" charset="0"/>
              </a:rPr>
              <a:t>仅在</a:t>
            </a:r>
            <a:r>
              <a:rPr kumimoji="1" lang="zh-CN" altLang="en-US" sz="2400" i="1" dirty="0">
                <a:solidFill>
                  <a:srgbClr val="FF3300"/>
                </a:solidFill>
                <a:effectLst>
                  <a:outerShdw blurRad="38100" dist="38100" dir="2700000" algn="tl">
                    <a:srgbClr val="C0C0C0"/>
                  </a:outerShdw>
                </a:effectLst>
                <a:latin typeface="Times New Roman" panose="02020603050405020304" pitchFamily="18" charset="0"/>
              </a:rPr>
              <a:t> </a:t>
            </a:r>
            <a:r>
              <a:rPr kumimoji="1" lang="en-US" altLang="zh-CN" sz="2400" i="1" dirty="0">
                <a:solidFill>
                  <a:srgbClr val="FF3300"/>
                </a:solidFill>
                <a:effectLst>
                  <a:outerShdw blurRad="38100" dist="38100" dir="2700000" algn="tl">
                    <a:srgbClr val="C0C0C0"/>
                  </a:outerShdw>
                </a:effectLst>
                <a:latin typeface="Times New Roman" panose="02020603050405020304" pitchFamily="18" charset="0"/>
              </a:rPr>
              <a:t>Vi</a:t>
            </a:r>
            <a:r>
              <a:rPr kumimoji="1" lang="zh-CN" altLang="en-US" sz="2400" dirty="0">
                <a:solidFill>
                  <a:srgbClr val="FF3300"/>
                </a:solidFill>
                <a:effectLst>
                  <a:outerShdw blurRad="38100" dist="38100" dir="2700000" algn="tl">
                    <a:srgbClr val="C0C0C0"/>
                  </a:outerShdw>
                </a:effectLst>
                <a:latin typeface="Times New Roman" panose="02020603050405020304" pitchFamily="18" charset="0"/>
              </a:rPr>
              <a:t>执行完后才能开始执行</a:t>
            </a:r>
            <a:r>
              <a:rPr kumimoji="1" lang="zh-CN" altLang="en-US" sz="2800" dirty="0">
                <a:solidFill>
                  <a:srgbClr val="FF3300"/>
                </a:solidFill>
                <a:effectLst>
                  <a:outerShdw blurRad="38100" dist="38100" dir="2700000" algn="tl">
                    <a:srgbClr val="C0C0C0"/>
                  </a:outerShdw>
                </a:effectLst>
                <a:latin typeface="Times New Roman" panose="02020603050405020304" pitchFamily="18" charset="0"/>
              </a:rPr>
              <a:t> </a:t>
            </a:r>
            <a:endParaRPr kumimoji="1" lang="zh-CN" altLang="en-US" sz="2800" dirty="0">
              <a:solidFill>
                <a:srgbClr val="FF3300"/>
              </a:solidFill>
              <a:effectLst>
                <a:outerShdw blurRad="38100" dist="38100" dir="2700000" algn="tl">
                  <a:srgbClr val="C0C0C0"/>
                </a:outerShdw>
              </a:effectLst>
              <a:latin typeface="Times New Roman" panose="02020603050405020304" pitchFamily="18" charset="0"/>
            </a:endParaRPr>
          </a:p>
        </p:txBody>
      </p:sp>
      <p:grpSp>
        <p:nvGrpSpPr>
          <p:cNvPr id="11269" name="Group 8"/>
          <p:cNvGrpSpPr/>
          <p:nvPr/>
        </p:nvGrpSpPr>
        <p:grpSpPr bwMode="auto">
          <a:xfrm>
            <a:off x="755576" y="3717032"/>
            <a:ext cx="6696075" cy="2549525"/>
            <a:chOff x="476" y="1434"/>
            <a:chExt cx="1833" cy="2196"/>
          </a:xfrm>
        </p:grpSpPr>
        <p:sp>
          <p:nvSpPr>
            <p:cNvPr id="11272" name="Line 9"/>
            <p:cNvSpPr>
              <a:spLocks noChangeShapeType="1"/>
            </p:cNvSpPr>
            <p:nvPr/>
          </p:nvSpPr>
          <p:spPr bwMode="auto">
            <a:xfrm>
              <a:off x="2064" y="2296"/>
              <a:ext cx="96" cy="1006"/>
            </a:xfrm>
            <a:prstGeom prst="line">
              <a:avLst/>
            </a:prstGeom>
            <a:noFill/>
            <a:ln w="28575">
              <a:solidFill>
                <a:srgbClr val="0000FF"/>
              </a:solidFill>
              <a:round/>
              <a:tailEnd type="triangle" w="sm" len="lg"/>
            </a:ln>
          </p:spPr>
          <p:txBody>
            <a:bodyPr wrap="none" anchor="ctr"/>
            <a:lstStyle/>
            <a:p>
              <a:endParaRPr lang="zh-CN" altLang="en-US"/>
            </a:p>
          </p:txBody>
        </p:sp>
        <p:sp>
          <p:nvSpPr>
            <p:cNvPr id="11273" name="Line 10"/>
            <p:cNvSpPr>
              <a:spLocks noChangeShapeType="1"/>
            </p:cNvSpPr>
            <p:nvPr/>
          </p:nvSpPr>
          <p:spPr bwMode="auto">
            <a:xfrm>
              <a:off x="1078" y="2857"/>
              <a:ext cx="328" cy="124"/>
            </a:xfrm>
            <a:prstGeom prst="line">
              <a:avLst/>
            </a:prstGeom>
            <a:noFill/>
            <a:ln w="28575">
              <a:solidFill>
                <a:srgbClr val="0000FF"/>
              </a:solidFill>
              <a:round/>
              <a:tailEnd type="triangle" w="sm" len="lg"/>
            </a:ln>
          </p:spPr>
          <p:txBody>
            <a:bodyPr wrap="none" anchor="ctr"/>
            <a:lstStyle/>
            <a:p>
              <a:endParaRPr lang="zh-CN" altLang="en-US"/>
            </a:p>
          </p:txBody>
        </p:sp>
        <p:sp>
          <p:nvSpPr>
            <p:cNvPr id="11274" name="Line 11"/>
            <p:cNvSpPr>
              <a:spLocks noChangeShapeType="1"/>
            </p:cNvSpPr>
            <p:nvPr/>
          </p:nvSpPr>
          <p:spPr bwMode="auto">
            <a:xfrm>
              <a:off x="1564" y="1661"/>
              <a:ext cx="408" cy="318"/>
            </a:xfrm>
            <a:prstGeom prst="line">
              <a:avLst/>
            </a:prstGeom>
            <a:noFill/>
            <a:ln w="28575">
              <a:solidFill>
                <a:srgbClr val="0000FF"/>
              </a:solidFill>
              <a:round/>
              <a:tailEnd type="triangle" w="sm" len="lg"/>
            </a:ln>
          </p:spPr>
          <p:txBody>
            <a:bodyPr wrap="none" anchor="ctr"/>
            <a:lstStyle/>
            <a:p>
              <a:endParaRPr lang="zh-CN" altLang="en-US"/>
            </a:p>
          </p:txBody>
        </p:sp>
        <p:sp>
          <p:nvSpPr>
            <p:cNvPr id="11275" name="Line 12"/>
            <p:cNvSpPr>
              <a:spLocks noChangeShapeType="1"/>
            </p:cNvSpPr>
            <p:nvPr/>
          </p:nvSpPr>
          <p:spPr bwMode="auto">
            <a:xfrm>
              <a:off x="1701" y="3113"/>
              <a:ext cx="351" cy="229"/>
            </a:xfrm>
            <a:prstGeom prst="line">
              <a:avLst/>
            </a:prstGeom>
            <a:noFill/>
            <a:ln w="28575">
              <a:solidFill>
                <a:srgbClr val="0000FF"/>
              </a:solidFill>
              <a:round/>
              <a:tailEnd type="triangle" w="sm" len="lg"/>
            </a:ln>
          </p:spPr>
          <p:txBody>
            <a:bodyPr wrap="none" anchor="ctr"/>
            <a:lstStyle/>
            <a:p>
              <a:endParaRPr lang="zh-CN" altLang="en-US"/>
            </a:p>
          </p:txBody>
        </p:sp>
        <p:sp>
          <p:nvSpPr>
            <p:cNvPr id="11276" name="Line 13"/>
            <p:cNvSpPr>
              <a:spLocks noChangeShapeType="1"/>
            </p:cNvSpPr>
            <p:nvPr/>
          </p:nvSpPr>
          <p:spPr bwMode="auto">
            <a:xfrm flipH="1">
              <a:off x="694" y="2931"/>
              <a:ext cx="190" cy="256"/>
            </a:xfrm>
            <a:prstGeom prst="line">
              <a:avLst/>
            </a:prstGeom>
            <a:noFill/>
            <a:ln w="28575">
              <a:solidFill>
                <a:srgbClr val="0000FF"/>
              </a:solidFill>
              <a:round/>
              <a:tailEnd type="triangle" w="sm" len="lg"/>
            </a:ln>
          </p:spPr>
          <p:txBody>
            <a:bodyPr wrap="none" anchor="ctr"/>
            <a:lstStyle/>
            <a:p>
              <a:endParaRPr lang="zh-CN" altLang="en-US"/>
            </a:p>
          </p:txBody>
        </p:sp>
        <p:sp>
          <p:nvSpPr>
            <p:cNvPr id="11277" name="Line 14"/>
            <p:cNvSpPr>
              <a:spLocks noChangeShapeType="1"/>
            </p:cNvSpPr>
            <p:nvPr/>
          </p:nvSpPr>
          <p:spPr bwMode="auto">
            <a:xfrm flipH="1">
              <a:off x="989" y="1661"/>
              <a:ext cx="271" cy="408"/>
            </a:xfrm>
            <a:prstGeom prst="line">
              <a:avLst/>
            </a:prstGeom>
            <a:noFill/>
            <a:ln w="28575">
              <a:solidFill>
                <a:srgbClr val="0000FF"/>
              </a:solidFill>
              <a:round/>
              <a:tailEnd type="triangle" w="sm" len="lg"/>
            </a:ln>
          </p:spPr>
          <p:txBody>
            <a:bodyPr wrap="none" anchor="ctr"/>
            <a:lstStyle/>
            <a:p>
              <a:endParaRPr lang="zh-CN" altLang="en-US"/>
            </a:p>
          </p:txBody>
        </p:sp>
        <p:sp>
          <p:nvSpPr>
            <p:cNvPr id="5134" name="Oval 15"/>
            <p:cNvSpPr>
              <a:spLocks noChangeArrowheads="1"/>
            </p:cNvSpPr>
            <p:nvPr/>
          </p:nvSpPr>
          <p:spPr bwMode="auto">
            <a:xfrm>
              <a:off x="1247" y="1434"/>
              <a:ext cx="336" cy="336"/>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eaLnBrk="1" hangingPunct="1">
                <a:spcBef>
                  <a:spcPct val="0"/>
                </a:spcBef>
                <a:defRPr/>
              </a:pPr>
              <a:r>
                <a:rPr kumimoji="1" lang="en-US" altLang="zh-CN" sz="2800" dirty="0">
                  <a:latin typeface="Times New Roman" panose="02020603050405020304" pitchFamily="18" charset="0"/>
                </a:rPr>
                <a:t>S</a:t>
              </a:r>
              <a:r>
                <a:rPr kumimoji="1" lang="en-US" altLang="zh-CN" sz="2400" dirty="0">
                  <a:latin typeface="Times New Roman" panose="02020603050405020304" pitchFamily="18" charset="0"/>
                </a:rPr>
                <a:t>1</a:t>
              </a:r>
              <a:endParaRPr kumimoji="1" lang="en-US" altLang="zh-CN" b="0" dirty="0">
                <a:latin typeface="Times New Roman" panose="02020603050405020304" pitchFamily="18" charset="0"/>
              </a:endParaRPr>
            </a:p>
          </p:txBody>
        </p:sp>
        <p:sp>
          <p:nvSpPr>
            <p:cNvPr id="5135" name="Oval 16"/>
            <p:cNvSpPr>
              <a:spLocks noChangeArrowheads="1"/>
            </p:cNvSpPr>
            <p:nvPr/>
          </p:nvSpPr>
          <p:spPr bwMode="auto">
            <a:xfrm>
              <a:off x="1791" y="1978"/>
              <a:ext cx="336" cy="336"/>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eaLnBrk="1" hangingPunct="1">
                <a:spcBef>
                  <a:spcPct val="0"/>
                </a:spcBef>
                <a:defRPr/>
              </a:pPr>
              <a:r>
                <a:rPr kumimoji="1" lang="en-US" altLang="zh-CN" sz="2800">
                  <a:latin typeface="Times New Roman" panose="02020603050405020304" pitchFamily="18" charset="0"/>
                </a:rPr>
                <a:t>S</a:t>
              </a:r>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p:txBody>
        </p:sp>
        <p:sp>
          <p:nvSpPr>
            <p:cNvPr id="5136" name="Oval 17"/>
            <p:cNvSpPr>
              <a:spLocks noChangeArrowheads="1"/>
            </p:cNvSpPr>
            <p:nvPr/>
          </p:nvSpPr>
          <p:spPr bwMode="auto">
            <a:xfrm>
              <a:off x="1973" y="3294"/>
              <a:ext cx="336" cy="336"/>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eaLnBrk="1" hangingPunct="1">
                <a:spcBef>
                  <a:spcPct val="0"/>
                </a:spcBef>
                <a:defRPr/>
              </a:pPr>
              <a:r>
                <a:rPr kumimoji="1" lang="en-US" altLang="zh-CN" sz="2800">
                  <a:latin typeface="Times New Roman" panose="02020603050405020304" pitchFamily="18" charset="0"/>
                </a:rPr>
                <a:t>S</a:t>
              </a:r>
              <a:r>
                <a:rPr kumimoji="1" lang="en-US" altLang="zh-CN" sz="2400">
                  <a:latin typeface="Times New Roman" panose="02020603050405020304" pitchFamily="18" charset="0"/>
                </a:rPr>
                <a:t>7</a:t>
              </a:r>
              <a:endParaRPr kumimoji="1" lang="en-US" altLang="zh-CN" sz="2400" b="0">
                <a:latin typeface="Times New Roman" panose="02020603050405020304" pitchFamily="18" charset="0"/>
              </a:endParaRPr>
            </a:p>
          </p:txBody>
        </p:sp>
        <p:sp>
          <p:nvSpPr>
            <p:cNvPr id="5137" name="Oval 18"/>
            <p:cNvSpPr>
              <a:spLocks noChangeArrowheads="1"/>
            </p:cNvSpPr>
            <p:nvPr/>
          </p:nvSpPr>
          <p:spPr bwMode="auto">
            <a:xfrm>
              <a:off x="1383" y="2886"/>
              <a:ext cx="336" cy="336"/>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eaLnBrk="1" hangingPunct="1">
                <a:spcBef>
                  <a:spcPct val="0"/>
                </a:spcBef>
                <a:defRPr/>
              </a:pPr>
              <a:r>
                <a:rPr kumimoji="1" lang="en-US" altLang="zh-CN" sz="2800">
                  <a:latin typeface="Times New Roman" panose="02020603050405020304" pitchFamily="18" charset="0"/>
                </a:rPr>
                <a:t>S</a:t>
              </a:r>
              <a:r>
                <a:rPr kumimoji="1" lang="en-US" altLang="zh-CN" sz="2400">
                  <a:latin typeface="Times New Roman" panose="02020603050405020304" pitchFamily="18" charset="0"/>
                </a:rPr>
                <a:t>6</a:t>
              </a:r>
              <a:endParaRPr kumimoji="1" lang="en-US" altLang="zh-CN" sz="2400" b="0">
                <a:latin typeface="Times New Roman" panose="02020603050405020304" pitchFamily="18" charset="0"/>
              </a:endParaRPr>
            </a:p>
          </p:txBody>
        </p:sp>
        <p:sp>
          <p:nvSpPr>
            <p:cNvPr id="5138" name="Oval 19"/>
            <p:cNvSpPr>
              <a:spLocks noChangeArrowheads="1"/>
            </p:cNvSpPr>
            <p:nvPr/>
          </p:nvSpPr>
          <p:spPr bwMode="auto">
            <a:xfrm>
              <a:off x="748" y="2613"/>
              <a:ext cx="336" cy="336"/>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eaLnBrk="1" hangingPunct="1">
                <a:spcBef>
                  <a:spcPct val="0"/>
                </a:spcBef>
                <a:defRPr/>
              </a:pPr>
              <a:r>
                <a:rPr kumimoji="1" lang="en-US" altLang="zh-CN" sz="2800">
                  <a:latin typeface="Times New Roman" panose="02020603050405020304" pitchFamily="18" charset="0"/>
                </a:rPr>
                <a:t>S</a:t>
              </a:r>
              <a:r>
                <a:rPr kumimoji="1" lang="en-US" altLang="zh-CN" sz="2400">
                  <a:latin typeface="Times New Roman" panose="02020603050405020304" pitchFamily="18" charset="0"/>
                </a:rPr>
                <a:t>4</a:t>
              </a:r>
              <a:endParaRPr kumimoji="1" lang="en-US" altLang="zh-CN" sz="2400" b="0">
                <a:latin typeface="Times New Roman" panose="02020603050405020304" pitchFamily="18" charset="0"/>
              </a:endParaRPr>
            </a:p>
          </p:txBody>
        </p:sp>
        <p:sp>
          <p:nvSpPr>
            <p:cNvPr id="5139" name="Oval 20"/>
            <p:cNvSpPr>
              <a:spLocks noChangeArrowheads="1"/>
            </p:cNvSpPr>
            <p:nvPr/>
          </p:nvSpPr>
          <p:spPr bwMode="auto">
            <a:xfrm>
              <a:off x="773" y="2055"/>
              <a:ext cx="336" cy="336"/>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eaLnBrk="1" hangingPunct="1">
                <a:spcBef>
                  <a:spcPct val="0"/>
                </a:spcBef>
                <a:defRPr/>
              </a:pPr>
              <a:r>
                <a:rPr kumimoji="1" lang="en-US" altLang="zh-CN" sz="2800" dirty="0">
                  <a:latin typeface="Times New Roman" panose="02020603050405020304" pitchFamily="18" charset="0"/>
                </a:rPr>
                <a:t>S</a:t>
              </a:r>
              <a:r>
                <a:rPr kumimoji="1" lang="en-US" altLang="zh-CN" sz="2400" dirty="0">
                  <a:latin typeface="Times New Roman" panose="02020603050405020304" pitchFamily="18" charset="0"/>
                </a:rPr>
                <a:t>2</a:t>
              </a:r>
              <a:endParaRPr kumimoji="1" lang="en-US" altLang="zh-CN" sz="2400" dirty="0">
                <a:latin typeface="Times New Roman" panose="02020603050405020304" pitchFamily="18" charset="0"/>
              </a:endParaRPr>
            </a:p>
          </p:txBody>
        </p:sp>
        <p:sp>
          <p:nvSpPr>
            <p:cNvPr id="5140" name="Oval 21"/>
            <p:cNvSpPr>
              <a:spLocks noChangeArrowheads="1"/>
            </p:cNvSpPr>
            <p:nvPr/>
          </p:nvSpPr>
          <p:spPr bwMode="auto">
            <a:xfrm>
              <a:off x="476" y="3158"/>
              <a:ext cx="336" cy="336"/>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eaLnBrk="1" hangingPunct="1">
                <a:spcBef>
                  <a:spcPct val="0"/>
                </a:spcBef>
                <a:defRPr/>
              </a:pPr>
              <a:r>
                <a:rPr kumimoji="1" lang="en-US" altLang="zh-CN" sz="2800">
                  <a:latin typeface="Times New Roman" panose="02020603050405020304" pitchFamily="18" charset="0"/>
                </a:rPr>
                <a:t>S</a:t>
              </a:r>
              <a:r>
                <a:rPr kumimoji="1" lang="en-US" altLang="zh-CN" sz="2400">
                  <a:latin typeface="Times New Roman" panose="02020603050405020304" pitchFamily="18" charset="0"/>
                </a:rPr>
                <a:t>5</a:t>
              </a:r>
              <a:endParaRPr kumimoji="1" lang="en-US" altLang="zh-CN" sz="2400" b="0">
                <a:latin typeface="Times New Roman" panose="02020603050405020304" pitchFamily="18" charset="0"/>
              </a:endParaRPr>
            </a:p>
          </p:txBody>
        </p:sp>
        <p:sp>
          <p:nvSpPr>
            <p:cNvPr id="11285" name="Line 22"/>
            <p:cNvSpPr>
              <a:spLocks noChangeShapeType="1"/>
            </p:cNvSpPr>
            <p:nvPr/>
          </p:nvSpPr>
          <p:spPr bwMode="auto">
            <a:xfrm>
              <a:off x="793" y="3385"/>
              <a:ext cx="1180" cy="114"/>
            </a:xfrm>
            <a:prstGeom prst="line">
              <a:avLst/>
            </a:prstGeom>
            <a:noFill/>
            <a:ln w="28575">
              <a:solidFill>
                <a:srgbClr val="0000FF"/>
              </a:solidFill>
              <a:round/>
              <a:tailEnd type="triangle" w="sm" len="lg"/>
            </a:ln>
          </p:spPr>
          <p:txBody>
            <a:bodyPr wrap="none" anchor="ctr"/>
            <a:lstStyle/>
            <a:p>
              <a:endParaRPr lang="zh-CN" altLang="en-US"/>
            </a:p>
          </p:txBody>
        </p:sp>
        <p:sp>
          <p:nvSpPr>
            <p:cNvPr id="11286" name="Line 23"/>
            <p:cNvSpPr>
              <a:spLocks noChangeShapeType="1"/>
            </p:cNvSpPr>
            <p:nvPr/>
          </p:nvSpPr>
          <p:spPr bwMode="auto">
            <a:xfrm>
              <a:off x="930" y="2387"/>
              <a:ext cx="1" cy="248"/>
            </a:xfrm>
            <a:prstGeom prst="line">
              <a:avLst/>
            </a:prstGeom>
            <a:noFill/>
            <a:ln w="28575">
              <a:solidFill>
                <a:srgbClr val="3333CC"/>
              </a:solidFill>
              <a:round/>
              <a:tailEnd type="triangle" w="sm" len="lg"/>
            </a:ln>
          </p:spPr>
          <p:txBody>
            <a:bodyPr wrap="none" anchor="ctr"/>
            <a:lstStyle/>
            <a:p>
              <a:endParaRPr lang="zh-CN" altLang="en-US"/>
            </a:p>
          </p:txBody>
        </p:sp>
      </p:grpSp>
      <p:sp>
        <p:nvSpPr>
          <p:cNvPr id="11270" name="Freeform 24"/>
          <p:cNvSpPr/>
          <p:nvPr/>
        </p:nvSpPr>
        <p:spPr bwMode="auto">
          <a:xfrm>
            <a:off x="5123633" y="3818036"/>
            <a:ext cx="184731" cy="400110"/>
          </a:xfrm>
          <a:custGeom>
            <a:avLst/>
            <a:gdLst>
              <a:gd name="T0" fmla="*/ 2147483647 w 378"/>
              <a:gd name="T1" fmla="*/ 2147483647 h 680"/>
              <a:gd name="T2" fmla="*/ 2147483647 w 378"/>
              <a:gd name="T3" fmla="*/ 2147483647 h 680"/>
              <a:gd name="T4" fmla="*/ 2147483647 w 378"/>
              <a:gd name="T5" fmla="*/ 2147483647 h 680"/>
              <a:gd name="T6" fmla="*/ 2147483647 w 378"/>
              <a:gd name="T7" fmla="*/ 2147483647 h 680"/>
              <a:gd name="T8" fmla="*/ 2147483647 w 378"/>
              <a:gd name="T9" fmla="*/ 2147483647 h 680"/>
              <a:gd name="T10" fmla="*/ 0 60000 65536"/>
              <a:gd name="T11" fmla="*/ 0 60000 65536"/>
              <a:gd name="T12" fmla="*/ 0 60000 65536"/>
              <a:gd name="T13" fmla="*/ 0 60000 65536"/>
              <a:gd name="T14" fmla="*/ 0 60000 65536"/>
              <a:gd name="T15" fmla="*/ 0 w 378"/>
              <a:gd name="T16" fmla="*/ 0 h 680"/>
              <a:gd name="T17" fmla="*/ 378 w 378"/>
              <a:gd name="T18" fmla="*/ 680 h 680"/>
            </a:gdLst>
            <a:ahLst/>
            <a:cxnLst>
              <a:cxn ang="T10">
                <a:pos x="T0" y="T1"/>
              </a:cxn>
              <a:cxn ang="T11">
                <a:pos x="T2" y="T3"/>
              </a:cxn>
              <a:cxn ang="T12">
                <a:pos x="T4" y="T5"/>
              </a:cxn>
              <a:cxn ang="T13">
                <a:pos x="T6" y="T7"/>
              </a:cxn>
              <a:cxn ang="T14">
                <a:pos x="T8" y="T9"/>
              </a:cxn>
            </a:cxnLst>
            <a:rect l="T15" t="T16" r="T17" b="T18"/>
            <a:pathLst>
              <a:path w="378" h="680">
                <a:moveTo>
                  <a:pt x="378" y="680"/>
                </a:moveTo>
                <a:cubicBezTo>
                  <a:pt x="378" y="431"/>
                  <a:pt x="378" y="182"/>
                  <a:pt x="333" y="91"/>
                </a:cubicBezTo>
                <a:cubicBezTo>
                  <a:pt x="288" y="0"/>
                  <a:pt x="159" y="98"/>
                  <a:pt x="106" y="136"/>
                </a:cubicBezTo>
                <a:cubicBezTo>
                  <a:pt x="53" y="174"/>
                  <a:pt x="0" y="279"/>
                  <a:pt x="15" y="317"/>
                </a:cubicBezTo>
                <a:cubicBezTo>
                  <a:pt x="30" y="355"/>
                  <a:pt x="113" y="359"/>
                  <a:pt x="197" y="363"/>
                </a:cubicBezTo>
              </a:path>
            </a:pathLst>
          </a:custGeom>
          <a:noFill/>
          <a:ln w="9525" cap="flat" cmpd="sng">
            <a:noFill/>
            <a:prstDash val="solid"/>
            <a:round/>
          </a:ln>
        </p:spPr>
        <p:txBody>
          <a:bodyPr wrap="none">
            <a:spAutoFit/>
          </a:bodyPr>
          <a:lstStyle/>
          <a:p>
            <a:endParaRPr lang="zh-CN" altLang="en-US"/>
          </a:p>
        </p:txBody>
      </p:sp>
      <p:sp>
        <p:nvSpPr>
          <p:cNvPr id="36901" name="Rectangle 37"/>
          <p:cNvSpPr>
            <a:spLocks noChangeArrowheads="1"/>
          </p:cNvSpPr>
          <p:nvPr/>
        </p:nvSpPr>
        <p:spPr bwMode="auto">
          <a:xfrm>
            <a:off x="2555778" y="128688"/>
            <a:ext cx="3582491" cy="707886"/>
          </a:xfrm>
          <a:prstGeom prst="rect">
            <a:avLst/>
          </a:prstGeom>
          <a:noFill/>
          <a:ln>
            <a:noFill/>
          </a:ln>
          <a:effectLst/>
        </p:spPr>
        <p:txBody>
          <a:bodyPr wrap="square">
            <a:spAutoFit/>
          </a:bodyPr>
          <a:lstStyle/>
          <a:p>
            <a:pPr eaLnBrk="1" hangingPunct="1">
              <a:spcBef>
                <a:spcPct val="0"/>
              </a:spcBef>
              <a:defRPr/>
            </a:pPr>
            <a:r>
              <a:rPr kumimoji="1" lang="en-US" altLang="zh-CN" sz="4000" dirty="0" smtClean="0">
                <a:solidFill>
                  <a:srgbClr val="FF0000"/>
                </a:solidFill>
                <a:effectLst>
                  <a:outerShdw blurRad="38100" dist="38100" dir="2700000" algn="tl">
                    <a:srgbClr val="C0C0C0"/>
                  </a:outerShdw>
                </a:effectLst>
                <a:latin typeface="Times New Roman" panose="02020603050405020304" pitchFamily="18" charset="0"/>
                <a:ea typeface="仿宋" panose="02010609060101010101" charset="-122"/>
              </a:rPr>
              <a:t>3.1 </a:t>
            </a:r>
            <a:r>
              <a:rPr kumimoji="1" lang="zh-CN" altLang="en-US" sz="4000" dirty="0">
                <a:solidFill>
                  <a:srgbClr val="FF0000"/>
                </a:solidFill>
                <a:effectLst>
                  <a:outerShdw blurRad="38100" dist="38100" dir="2700000" algn="tl">
                    <a:srgbClr val="C0C0C0"/>
                  </a:outerShdw>
                </a:effectLst>
                <a:latin typeface="Times New Roman" panose="02020603050405020304" pitchFamily="18" charset="0"/>
                <a:ea typeface="仿宋" panose="02010609060101010101" charset="-122"/>
              </a:rPr>
              <a:t>进程的引入</a:t>
            </a:r>
            <a:endParaRPr kumimoji="1" lang="zh-CN" altLang="en-US" sz="4000" dirty="0">
              <a:solidFill>
                <a:srgbClr val="FF0000"/>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23" name="Line 14"/>
          <p:cNvSpPr>
            <a:spLocks noChangeShapeType="1"/>
          </p:cNvSpPr>
          <p:nvPr/>
        </p:nvSpPr>
        <p:spPr bwMode="auto">
          <a:xfrm flipH="1">
            <a:off x="2555775" y="3962300"/>
            <a:ext cx="1080120" cy="504056"/>
          </a:xfrm>
          <a:prstGeom prst="line">
            <a:avLst/>
          </a:prstGeom>
          <a:noFill/>
          <a:ln w="57150">
            <a:solidFill>
              <a:srgbClr val="FF0000"/>
            </a:solidFill>
            <a:round/>
            <a:tailEnd type="triangle" w="sm" len="lg"/>
          </a:ln>
        </p:spPr>
        <p:txBody>
          <a:bodyPr wrap="none" anchor="ctr"/>
          <a:lstStyle/>
          <a:p>
            <a:endParaRPr lang="zh-CN" altLang="en-US"/>
          </a:p>
        </p:txBody>
      </p:sp>
      <p:cxnSp>
        <p:nvCxnSpPr>
          <p:cNvPr id="27" name="直接连接符 26"/>
          <p:cNvCxnSpPr/>
          <p:nvPr/>
        </p:nvCxnSpPr>
        <p:spPr bwMode="auto">
          <a:xfrm>
            <a:off x="3491880" y="4221088"/>
            <a:ext cx="136815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直接连接符 27"/>
          <p:cNvCxnSpPr/>
          <p:nvPr/>
        </p:nvCxnSpPr>
        <p:spPr bwMode="auto">
          <a:xfrm>
            <a:off x="6228184" y="6381328"/>
            <a:ext cx="136815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 name="动作按钮: 后退或前一项 25">
            <a:hlinkClick r:id="rId1" action="ppaction://hlinksldjump" highlightClick="1"/>
          </p:cNvPr>
          <p:cNvSpPr/>
          <p:nvPr/>
        </p:nvSpPr>
        <p:spPr bwMode="auto">
          <a:xfrm>
            <a:off x="8244408" y="260648"/>
            <a:ext cx="576064" cy="288032"/>
          </a:xfrm>
          <a:prstGeom prst="actionButtonBackPrevious">
            <a:avLst/>
          </a:prstGeom>
          <a:solidFill>
            <a:srgbClr val="137325"/>
          </a:solidFill>
          <a:ln>
            <a:solidFill>
              <a:srgbClr val="137325"/>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ox(i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in)">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217489" y="627799"/>
            <a:ext cx="4786560" cy="1565452"/>
          </a:xfrm>
          <a:prstGeom prst="rect">
            <a:avLst/>
          </a:prstGeom>
          <a:noFill/>
          <a:ln w="9525">
            <a:noFill/>
            <a:miter lim="800000"/>
          </a:ln>
        </p:spPr>
        <p:txBody>
          <a:bodyPr wrap="square" lIns="87273" tIns="43636" rIns="87273" bIns="43636">
            <a:spAutoFit/>
          </a:bodyPr>
          <a:lstStyle/>
          <a:p>
            <a:pPr defTabSz="873125" eaLnBrk="1" hangingPunct="1">
              <a:lnSpc>
                <a:spcPct val="150000"/>
              </a:lnSpc>
              <a:spcBef>
                <a:spcPct val="0"/>
              </a:spcBef>
            </a:pPr>
            <a:r>
              <a:rPr kumimoji="1" lang="en-US" altLang="zh-CN" sz="3200" dirty="0" smtClean="0">
                <a:solidFill>
                  <a:srgbClr val="0000FF"/>
                </a:solidFill>
              </a:rPr>
              <a:t>3.3.3</a:t>
            </a:r>
            <a:r>
              <a:rPr kumimoji="1" lang="en-US" altLang="zh-CN" sz="3200" dirty="0" smtClean="0">
                <a:solidFill>
                  <a:srgbClr val="0000FF"/>
                </a:solidFill>
                <a:latin typeface="Times New Roman" panose="02020603050405020304" pitchFamily="18" charset="0"/>
              </a:rPr>
              <a:t> </a:t>
            </a:r>
            <a:r>
              <a:rPr kumimoji="1" lang="zh-CN" altLang="en-US" sz="3200" dirty="0">
                <a:solidFill>
                  <a:srgbClr val="0000FF"/>
                </a:solidFill>
                <a:latin typeface="Times New Roman" panose="02020603050405020304" pitchFamily="18" charset="0"/>
              </a:rPr>
              <a:t>进程</a:t>
            </a:r>
            <a:r>
              <a:rPr kumimoji="1" lang="zh-CN" altLang="en-US" sz="3200" dirty="0" smtClean="0">
                <a:solidFill>
                  <a:srgbClr val="0000FF"/>
                </a:solidFill>
                <a:latin typeface="Times New Roman" panose="02020603050405020304" pitchFamily="18" charset="0"/>
              </a:rPr>
              <a:t>阻塞与唤醒</a:t>
            </a:r>
            <a:endParaRPr kumimoji="1" lang="en-US" altLang="zh-CN" sz="2800" dirty="0" smtClean="0">
              <a:solidFill>
                <a:srgbClr val="C00000"/>
              </a:solidFill>
            </a:endParaRPr>
          </a:p>
          <a:p>
            <a:pPr defTabSz="873125" eaLnBrk="1" hangingPunct="1">
              <a:lnSpc>
                <a:spcPct val="150000"/>
              </a:lnSpc>
              <a:spcBef>
                <a:spcPct val="0"/>
              </a:spcBef>
            </a:pPr>
            <a:r>
              <a:rPr kumimoji="1" lang="en-US" altLang="zh-CN" sz="3200" dirty="0" smtClean="0">
                <a:solidFill>
                  <a:srgbClr val="C00000"/>
                </a:solidFill>
                <a:latin typeface="Times New Roman" panose="02020603050405020304" pitchFamily="18" charset="0"/>
              </a:rPr>
              <a:t>  3</a:t>
            </a:r>
            <a:r>
              <a:rPr kumimoji="1" lang="en-US" altLang="zh-CN" sz="2800" dirty="0" smtClean="0">
                <a:solidFill>
                  <a:srgbClr val="C00000"/>
                </a:solidFill>
                <a:latin typeface="Times New Roman" panose="02020603050405020304" pitchFamily="18" charset="0"/>
              </a:rPr>
              <a:t>. </a:t>
            </a:r>
            <a:r>
              <a:rPr kumimoji="1" lang="zh-CN" altLang="en-US" sz="2800" dirty="0" smtClean="0">
                <a:solidFill>
                  <a:srgbClr val="C00000"/>
                </a:solidFill>
                <a:latin typeface="Times New Roman" panose="02020603050405020304" pitchFamily="18" charset="0"/>
              </a:rPr>
              <a:t>进程唤醒：</a:t>
            </a:r>
            <a:r>
              <a:rPr kumimoji="1" lang="en-US" altLang="zh-CN" sz="2800" dirty="0" smtClean="0">
                <a:solidFill>
                  <a:srgbClr val="C00000"/>
                </a:solidFill>
                <a:latin typeface="Times New Roman" panose="02020603050405020304" pitchFamily="18" charset="0"/>
              </a:rPr>
              <a:t>wakeup</a:t>
            </a:r>
            <a:r>
              <a:rPr kumimoji="1" lang="zh-CN" altLang="en-US" sz="2800" dirty="0" smtClean="0">
                <a:solidFill>
                  <a:srgbClr val="C00000"/>
                </a:solidFill>
              </a:rPr>
              <a:t>（）</a:t>
            </a:r>
            <a:endParaRPr kumimoji="1" lang="zh-CN" altLang="en-US" sz="2800" b="0" dirty="0">
              <a:solidFill>
                <a:srgbClr val="0000FF"/>
              </a:solidFill>
              <a:latin typeface="Times New Roman" panose="02020603050405020304" pitchFamily="18" charset="0"/>
            </a:endParaRPr>
          </a:p>
        </p:txBody>
      </p:sp>
      <p:sp>
        <p:nvSpPr>
          <p:cNvPr id="19" name="Rectangle 2"/>
          <p:cNvSpPr txBox="1">
            <a:spLocks noChangeArrowheads="1"/>
          </p:cNvSpPr>
          <p:nvPr/>
        </p:nvSpPr>
        <p:spPr bwMode="auto">
          <a:xfrm>
            <a:off x="2401890" y="-26987"/>
            <a:ext cx="4618037" cy="727076"/>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3.3 </a:t>
            </a:r>
            <a:r>
              <a:rPr lang="zh-CN" altLang="en-US" sz="4000" dirty="0">
                <a:solidFill>
                  <a:srgbClr val="FF0000"/>
                </a:solidFill>
              </a:rPr>
              <a:t>进程控制</a:t>
            </a:r>
            <a:endParaRPr lang="zh-CN" altLang="en-US" sz="4000" dirty="0">
              <a:solidFill>
                <a:srgbClr val="FF0000"/>
              </a:solidFill>
            </a:endParaRPr>
          </a:p>
        </p:txBody>
      </p:sp>
      <p:sp>
        <p:nvSpPr>
          <p:cNvPr id="20" name="TextBox 19"/>
          <p:cNvSpPr txBox="1"/>
          <p:nvPr/>
        </p:nvSpPr>
        <p:spPr>
          <a:xfrm>
            <a:off x="1691680" y="2484764"/>
            <a:ext cx="5760640" cy="400110"/>
          </a:xfrm>
          <a:prstGeom prst="rect">
            <a:avLst/>
          </a:prstGeom>
          <a:solidFill>
            <a:srgbClr val="00B0F0"/>
          </a:solidFill>
        </p:spPr>
        <p:txBody>
          <a:bodyPr wrap="square" rtlCol="0">
            <a:spAutoFit/>
          </a:bodyPr>
          <a:lstStyle/>
          <a:p>
            <a:pPr algn="ctr"/>
            <a:r>
              <a:rPr lang="zh-CN" altLang="en-US" dirty="0" smtClean="0"/>
              <a:t>入口</a:t>
            </a:r>
            <a:endParaRPr lang="zh-CN" altLang="en-US" dirty="0"/>
          </a:p>
        </p:txBody>
      </p:sp>
      <p:sp>
        <p:nvSpPr>
          <p:cNvPr id="21" name="TextBox 20"/>
          <p:cNvSpPr txBox="1"/>
          <p:nvPr/>
        </p:nvSpPr>
        <p:spPr>
          <a:xfrm>
            <a:off x="1691680" y="3359314"/>
            <a:ext cx="5760640" cy="461665"/>
          </a:xfrm>
          <a:prstGeom prst="rect">
            <a:avLst/>
          </a:prstGeom>
          <a:solidFill>
            <a:schemeClr val="accent1">
              <a:lumMod val="40000"/>
              <a:lumOff val="60000"/>
            </a:schemeClr>
          </a:solidFill>
        </p:spPr>
        <p:txBody>
          <a:bodyPr wrap="square" rtlCol="0">
            <a:spAutoFit/>
          </a:bodyPr>
          <a:lstStyle/>
          <a:p>
            <a:pPr algn="ctr"/>
            <a:r>
              <a:rPr lang="zh-CN" altLang="en-US" sz="2400" dirty="0" smtClean="0"/>
              <a:t>从阻塞队列中确定唤醒进程</a:t>
            </a:r>
            <a:endParaRPr lang="zh-CN" altLang="en-US" sz="2400" dirty="0"/>
          </a:p>
        </p:txBody>
      </p:sp>
      <p:sp>
        <p:nvSpPr>
          <p:cNvPr id="22" name="TextBox 21"/>
          <p:cNvSpPr txBox="1"/>
          <p:nvPr/>
        </p:nvSpPr>
        <p:spPr>
          <a:xfrm>
            <a:off x="1691680" y="4407497"/>
            <a:ext cx="5760640" cy="461665"/>
          </a:xfrm>
          <a:prstGeom prst="rect">
            <a:avLst/>
          </a:prstGeom>
          <a:solidFill>
            <a:schemeClr val="accent1">
              <a:lumMod val="40000"/>
              <a:lumOff val="60000"/>
            </a:schemeClr>
          </a:solidFill>
        </p:spPr>
        <p:txBody>
          <a:bodyPr wrap="square" rtlCol="0">
            <a:spAutoFit/>
          </a:bodyPr>
          <a:lstStyle/>
          <a:p>
            <a:pPr algn="ctr"/>
            <a:r>
              <a:rPr lang="zh-CN" altLang="en-US" sz="2400" dirty="0" smtClean="0"/>
              <a:t>置进程状态为“就绪态”</a:t>
            </a:r>
            <a:endParaRPr lang="zh-CN" altLang="en-US" sz="2400" dirty="0"/>
          </a:p>
        </p:txBody>
      </p:sp>
      <p:sp>
        <p:nvSpPr>
          <p:cNvPr id="23" name="TextBox 22"/>
          <p:cNvSpPr txBox="1"/>
          <p:nvPr/>
        </p:nvSpPr>
        <p:spPr>
          <a:xfrm>
            <a:off x="1043608" y="5487617"/>
            <a:ext cx="6840760" cy="461665"/>
          </a:xfrm>
          <a:prstGeom prst="rect">
            <a:avLst/>
          </a:prstGeom>
          <a:solidFill>
            <a:schemeClr val="accent1">
              <a:lumMod val="40000"/>
              <a:lumOff val="60000"/>
            </a:schemeClr>
          </a:solidFill>
        </p:spPr>
        <p:txBody>
          <a:bodyPr wrap="square" rtlCol="0">
            <a:spAutoFit/>
          </a:bodyPr>
          <a:lstStyle/>
          <a:p>
            <a:pPr algn="ctr"/>
            <a:r>
              <a:rPr lang="zh-CN" altLang="en-US" sz="2400" dirty="0" smtClean="0"/>
              <a:t>将进程</a:t>
            </a:r>
            <a:r>
              <a:rPr lang="en-US" altLang="zh-CN" sz="2400" dirty="0" smtClean="0"/>
              <a:t>PCB</a:t>
            </a:r>
            <a:r>
              <a:rPr lang="zh-CN" altLang="en-US" sz="2400" dirty="0" smtClean="0"/>
              <a:t>移出阻塞队列并插入相应就绪队列中</a:t>
            </a:r>
            <a:endParaRPr lang="zh-CN" altLang="en-US" sz="2400" dirty="0"/>
          </a:p>
        </p:txBody>
      </p:sp>
      <p:cxnSp>
        <p:nvCxnSpPr>
          <p:cNvPr id="24" name="直接箭头连接符 23"/>
          <p:cNvCxnSpPr>
            <a:stCxn id="20" idx="2"/>
            <a:endCxn id="21" idx="0"/>
          </p:cNvCxnSpPr>
          <p:nvPr/>
        </p:nvCxnSpPr>
        <p:spPr bwMode="auto">
          <a:xfrm>
            <a:off x="4572000" y="2884874"/>
            <a:ext cx="0" cy="474440"/>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直接箭头连接符 24"/>
          <p:cNvCxnSpPr/>
          <p:nvPr/>
        </p:nvCxnSpPr>
        <p:spPr bwMode="auto">
          <a:xfrm>
            <a:off x="4572000" y="3861048"/>
            <a:ext cx="0" cy="608003"/>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直接箭头连接符 25"/>
          <p:cNvCxnSpPr/>
          <p:nvPr/>
        </p:nvCxnSpPr>
        <p:spPr bwMode="auto">
          <a:xfrm>
            <a:off x="4572000" y="4879613"/>
            <a:ext cx="0" cy="608003"/>
          </a:xfrm>
          <a:prstGeom prst="straightConnector1">
            <a:avLst/>
          </a:prstGeom>
          <a:noFill/>
          <a:ln w="28575">
            <a:solidFill>
              <a:schemeClr val="tx1"/>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par>
                                <p:cTn id="8" presetID="4"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ox(in)">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ox(in)">
                                      <p:cBhvr>
                                        <p:cTn id="15" dur="500"/>
                                        <p:tgtEl>
                                          <p:spTgt spid="22"/>
                                        </p:tgtEl>
                                      </p:cBhvr>
                                    </p:animEffect>
                                  </p:childTnLst>
                                </p:cTn>
                              </p:par>
                              <p:par>
                                <p:cTn id="16" presetID="4" presetClass="entr" presetSubtype="16"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ox(in)">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ox(in)">
                                      <p:cBhvr>
                                        <p:cTn id="23" dur="500"/>
                                        <p:tgtEl>
                                          <p:spTgt spid="23"/>
                                        </p:tgtEl>
                                      </p:cBhvr>
                                    </p:animEffect>
                                  </p:childTnLst>
                                </p:cTn>
                              </p:par>
                              <p:par>
                                <p:cTn id="24" presetID="4" presetClass="entr" presetSubtype="16"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ox(in)">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67544" y="614141"/>
            <a:ext cx="4824660" cy="582612"/>
          </a:xfrm>
        </p:spPr>
        <p:txBody>
          <a:bodyPr/>
          <a:lstStyle/>
          <a:p>
            <a:pPr>
              <a:defRPr/>
            </a:pPr>
            <a:r>
              <a:rPr lang="en-US" altLang="zh-CN" sz="3200" dirty="0" smtClean="0">
                <a:solidFill>
                  <a:srgbClr val="0000FF"/>
                </a:solidFill>
                <a:latin typeface="+mn-ea"/>
                <a:ea typeface="+mn-ea"/>
              </a:rPr>
              <a:t>3.3.4  Linux</a:t>
            </a:r>
            <a:r>
              <a:rPr lang="zh-CN" altLang="en-US" sz="3200" dirty="0" smtClean="0">
                <a:solidFill>
                  <a:srgbClr val="0000FF"/>
                </a:solidFill>
                <a:latin typeface="+mn-ea"/>
                <a:ea typeface="+mn-ea"/>
              </a:rPr>
              <a:t>进程管理</a:t>
            </a:r>
            <a:endParaRPr lang="zh-CN" altLang="en-US" sz="3200" dirty="0" smtClean="0">
              <a:solidFill>
                <a:srgbClr val="0000FF"/>
              </a:solidFill>
              <a:latin typeface="+mn-ea"/>
              <a:ea typeface="+mn-ea"/>
            </a:endParaRPr>
          </a:p>
        </p:txBody>
      </p:sp>
      <p:sp>
        <p:nvSpPr>
          <p:cNvPr id="5" name="Rectangle 2"/>
          <p:cNvSpPr txBox="1">
            <a:spLocks noChangeArrowheads="1"/>
          </p:cNvSpPr>
          <p:nvPr/>
        </p:nvSpPr>
        <p:spPr bwMode="auto">
          <a:xfrm>
            <a:off x="2401890" y="-26987"/>
            <a:ext cx="4618037" cy="727076"/>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3.3 </a:t>
            </a:r>
            <a:r>
              <a:rPr lang="zh-CN" altLang="en-US" sz="4000" dirty="0">
                <a:solidFill>
                  <a:srgbClr val="FF0000"/>
                </a:solidFill>
              </a:rPr>
              <a:t>进程控制</a:t>
            </a:r>
            <a:endParaRPr lang="zh-CN" altLang="en-US" sz="4000" dirty="0">
              <a:solidFill>
                <a:srgbClr val="FF0000"/>
              </a:solidFill>
            </a:endParaRPr>
          </a:p>
        </p:txBody>
      </p:sp>
      <p:sp>
        <p:nvSpPr>
          <p:cNvPr id="6" name="内容占位符 5"/>
          <p:cNvSpPr>
            <a:spLocks noGrp="1"/>
          </p:cNvSpPr>
          <p:nvPr>
            <p:ph idx="1"/>
          </p:nvPr>
        </p:nvSpPr>
        <p:spPr>
          <a:xfrm>
            <a:off x="457200" y="1600201"/>
            <a:ext cx="5194920" cy="4525963"/>
          </a:xfrm>
        </p:spPr>
        <p:txBody>
          <a:bodyPr/>
          <a:lstStyle/>
          <a:p>
            <a:pPr>
              <a:lnSpc>
                <a:spcPct val="130000"/>
              </a:lnSpc>
              <a:buFont typeface="Wingdings" panose="05000000000000000000" pitchFamily="2" charset="2"/>
              <a:buChar char="l"/>
            </a:pPr>
            <a:r>
              <a:rPr lang="zh-CN" altLang="en-US" sz="2400" b="1" dirty="0" smtClean="0"/>
              <a:t>进程描述符</a:t>
            </a:r>
            <a:r>
              <a:rPr lang="en-US" altLang="zh-CN" sz="2400" b="1" dirty="0" err="1" smtClean="0"/>
              <a:t>task_struct</a:t>
            </a:r>
            <a:endParaRPr lang="en-US" altLang="zh-CN" sz="2400" b="1" dirty="0" smtClean="0"/>
          </a:p>
          <a:p>
            <a:pPr>
              <a:lnSpc>
                <a:spcPct val="130000"/>
              </a:lnSpc>
              <a:buFont typeface="Wingdings" panose="05000000000000000000" pitchFamily="2" charset="2"/>
              <a:buChar char="l"/>
            </a:pPr>
            <a:r>
              <a:rPr lang="zh-CN" altLang="en-US" sz="2400" b="1" dirty="0" smtClean="0"/>
              <a:t>进程创建</a:t>
            </a:r>
            <a:r>
              <a:rPr lang="en-US" altLang="zh-CN" sz="2400" b="1" dirty="0" err="1" smtClean="0"/>
              <a:t>do_fork</a:t>
            </a:r>
            <a:r>
              <a:rPr lang="en-US" altLang="zh-CN" sz="2400" b="1" dirty="0" smtClean="0"/>
              <a:t>()</a:t>
            </a:r>
            <a:endParaRPr lang="en-US" altLang="zh-CN" sz="2400" b="1" dirty="0" smtClean="0"/>
          </a:p>
          <a:p>
            <a:pPr>
              <a:lnSpc>
                <a:spcPct val="130000"/>
              </a:lnSpc>
              <a:buFont typeface="Wingdings" panose="05000000000000000000" pitchFamily="2" charset="2"/>
              <a:buChar char="l"/>
            </a:pPr>
            <a:r>
              <a:rPr lang="zh-CN" altLang="en-US" sz="2400" b="1" dirty="0" smtClean="0"/>
              <a:t>执行程序</a:t>
            </a:r>
            <a:r>
              <a:rPr lang="en-US" altLang="zh-CN" sz="2400" b="1" dirty="0" smtClean="0"/>
              <a:t>exec()</a:t>
            </a:r>
            <a:r>
              <a:rPr lang="zh-CN" altLang="en-US" sz="2400" b="1" dirty="0" smtClean="0"/>
              <a:t>系列函数</a:t>
            </a:r>
            <a:endParaRPr lang="en-US" altLang="zh-CN" sz="2400" b="1" dirty="0" smtClean="0"/>
          </a:p>
          <a:p>
            <a:pPr>
              <a:lnSpc>
                <a:spcPct val="130000"/>
              </a:lnSpc>
              <a:buFont typeface="Wingdings" panose="05000000000000000000" pitchFamily="2" charset="2"/>
              <a:buChar char="l"/>
            </a:pPr>
            <a:r>
              <a:rPr lang="zh-CN" altLang="en-US" sz="2400" b="1" dirty="0" smtClean="0"/>
              <a:t>进程终止</a:t>
            </a:r>
            <a:r>
              <a:rPr lang="en-US" altLang="zh-CN" sz="2400" b="1" dirty="0" err="1" smtClean="0"/>
              <a:t>do_exit</a:t>
            </a:r>
            <a:r>
              <a:rPr lang="en-US" altLang="zh-CN" sz="2400" b="1" dirty="0" smtClean="0"/>
              <a:t>()</a:t>
            </a:r>
            <a:endParaRPr lang="en-US" altLang="zh-CN" sz="2400" b="1" dirty="0" smtClean="0"/>
          </a:p>
          <a:p>
            <a:pPr>
              <a:lnSpc>
                <a:spcPct val="130000"/>
              </a:lnSpc>
              <a:buFont typeface="Wingdings" panose="05000000000000000000" pitchFamily="2" charset="2"/>
              <a:buChar char="l"/>
            </a:pPr>
            <a:r>
              <a:rPr lang="zh-CN" altLang="en-US" sz="2400" b="1" dirty="0" smtClean="0"/>
              <a:t>等待子进程结束</a:t>
            </a:r>
            <a:r>
              <a:rPr lang="en-US" altLang="zh-CN" sz="2400" b="1" dirty="0" smtClean="0"/>
              <a:t>wait()</a:t>
            </a:r>
            <a:endParaRPr lang="en-US" altLang="zh-CN" sz="2400" b="1" dirty="0" smtClean="0"/>
          </a:p>
          <a:p>
            <a:pPr>
              <a:lnSpc>
                <a:spcPct val="130000"/>
              </a:lnSpc>
              <a:buFont typeface="Wingdings" panose="05000000000000000000" pitchFamily="2" charset="2"/>
              <a:buChar char="l"/>
            </a:pPr>
            <a:r>
              <a:rPr lang="zh-CN" altLang="en-US" sz="2400" b="1" dirty="0" smtClean="0"/>
              <a:t>进程睡眠</a:t>
            </a:r>
            <a:r>
              <a:rPr lang="en-US" altLang="zh-CN" sz="2400" b="1" dirty="0" err="1" smtClean="0"/>
              <a:t>wait_event</a:t>
            </a:r>
            <a:r>
              <a:rPr lang="en-US" altLang="zh-CN" sz="2400" b="1" dirty="0" smtClean="0"/>
              <a:t>*()</a:t>
            </a:r>
            <a:endParaRPr lang="en-US" altLang="zh-CN" sz="2400" b="1" dirty="0" smtClean="0"/>
          </a:p>
          <a:p>
            <a:pPr>
              <a:lnSpc>
                <a:spcPct val="130000"/>
              </a:lnSpc>
              <a:buFont typeface="Wingdings" panose="05000000000000000000" pitchFamily="2" charset="2"/>
              <a:buChar char="l"/>
            </a:pPr>
            <a:r>
              <a:rPr lang="zh-CN" altLang="en-US" sz="2400" b="1" dirty="0" smtClean="0"/>
              <a:t>进程唤醒</a:t>
            </a:r>
            <a:r>
              <a:rPr lang="en-US" altLang="zh-CN" sz="2400" b="1" dirty="0" err="1" smtClean="0"/>
              <a:t>wake_up</a:t>
            </a:r>
            <a:r>
              <a:rPr lang="en-US" altLang="zh-CN" sz="2400" b="1" dirty="0" smtClean="0"/>
              <a:t>()</a:t>
            </a:r>
            <a:endParaRPr lang="en-US" altLang="zh-CN" sz="2400" b="1" dirty="0" smtClean="0"/>
          </a:p>
          <a:p>
            <a:pPr>
              <a:buFont typeface="Wingdings" panose="05000000000000000000" pitchFamily="2" charset="2"/>
              <a:buChar char="l"/>
            </a:pPr>
            <a:endParaRPr lang="zh-CN" altLang="en-US" sz="2400" b="1" dirty="0"/>
          </a:p>
        </p:txBody>
      </p:sp>
      <p:sp>
        <p:nvSpPr>
          <p:cNvPr id="7" name="动作按钮: 前进或下一项 6">
            <a:hlinkClick r:id="rId1" action="ppaction://hlinksldjump" highlightClick="1"/>
          </p:cNvPr>
          <p:cNvSpPr/>
          <p:nvPr/>
        </p:nvSpPr>
        <p:spPr bwMode="auto">
          <a:xfrm>
            <a:off x="4788024" y="2276872"/>
            <a:ext cx="504056" cy="288032"/>
          </a:xfrm>
          <a:prstGeom prst="actionButtonForwardNext">
            <a:avLst/>
          </a:prstGeom>
          <a:solidFill>
            <a:srgbClr val="FF0000"/>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67544" y="614141"/>
            <a:ext cx="4824660" cy="582612"/>
          </a:xfrm>
        </p:spPr>
        <p:txBody>
          <a:bodyPr/>
          <a:lstStyle/>
          <a:p>
            <a:pPr>
              <a:defRPr/>
            </a:pPr>
            <a:r>
              <a:rPr lang="en-US" altLang="zh-CN" sz="3200" dirty="0" smtClean="0">
                <a:solidFill>
                  <a:srgbClr val="0000FF"/>
                </a:solidFill>
                <a:latin typeface="+mn-ea"/>
                <a:ea typeface="+mn-ea"/>
              </a:rPr>
              <a:t>3.3.4  Linux</a:t>
            </a:r>
            <a:r>
              <a:rPr lang="zh-CN" altLang="en-US" sz="3200" dirty="0" smtClean="0">
                <a:solidFill>
                  <a:srgbClr val="0000FF"/>
                </a:solidFill>
                <a:latin typeface="+mn-ea"/>
                <a:ea typeface="+mn-ea"/>
              </a:rPr>
              <a:t>进程管理</a:t>
            </a:r>
            <a:endParaRPr lang="zh-CN" altLang="en-US" sz="3200" dirty="0" smtClean="0">
              <a:solidFill>
                <a:srgbClr val="0000FF"/>
              </a:solidFill>
              <a:latin typeface="+mn-ea"/>
              <a:ea typeface="+mn-ea"/>
            </a:endParaRPr>
          </a:p>
        </p:txBody>
      </p:sp>
      <p:sp>
        <p:nvSpPr>
          <p:cNvPr id="9219" name="Rectangle 3"/>
          <p:cNvSpPr>
            <a:spLocks noGrp="1" noChangeArrowheads="1"/>
          </p:cNvSpPr>
          <p:nvPr>
            <p:ph type="body" idx="1"/>
          </p:nvPr>
        </p:nvSpPr>
        <p:spPr>
          <a:xfrm>
            <a:off x="467618" y="1844824"/>
            <a:ext cx="8424862" cy="4536504"/>
          </a:xfrm>
        </p:spPr>
        <p:txBody>
          <a:bodyPr/>
          <a:lstStyle/>
          <a:p>
            <a:pPr marL="0" indent="0">
              <a:lnSpc>
                <a:spcPct val="140000"/>
              </a:lnSpc>
              <a:buFont typeface="Wingdings" panose="05000000000000000000" pitchFamily="2" charset="2"/>
              <a:buChar char="n"/>
              <a:defRPr/>
            </a:pPr>
            <a:r>
              <a:rPr lang="zh-CN" altLang="en-US" sz="2400" b="1" dirty="0" smtClean="0">
                <a:solidFill>
                  <a:srgbClr val="7030A0"/>
                </a:solidFill>
              </a:rPr>
              <a:t> 由三部分组成：</a:t>
            </a:r>
            <a:endParaRPr lang="zh-CN" altLang="en-US" sz="2400" b="1" dirty="0" smtClean="0">
              <a:solidFill>
                <a:srgbClr val="7030A0"/>
              </a:solidFill>
            </a:endParaRPr>
          </a:p>
          <a:p>
            <a:pPr marL="360045" indent="0">
              <a:lnSpc>
                <a:spcPct val="140000"/>
              </a:lnSpc>
              <a:buFont typeface="Wingdings" panose="05000000000000000000" pitchFamily="2" charset="2"/>
              <a:buChar char="l"/>
              <a:defRPr/>
            </a:pPr>
            <a:r>
              <a:rPr lang="zh-CN" altLang="en-US" sz="2000" b="1" dirty="0" smtClean="0"/>
              <a:t> 进程控制块（</a:t>
            </a:r>
            <a:r>
              <a:rPr lang="en-US" altLang="zh-CN" sz="2000" b="1" dirty="0" err="1" smtClean="0"/>
              <a:t>task_struct</a:t>
            </a:r>
            <a:r>
              <a:rPr lang="zh-CN" altLang="en-US" sz="2000" b="1" dirty="0" smtClean="0"/>
              <a:t>）</a:t>
            </a:r>
            <a:endParaRPr lang="zh-CN" altLang="en-US" sz="2000" b="1" dirty="0" smtClean="0"/>
          </a:p>
          <a:p>
            <a:pPr marL="360045" indent="0">
              <a:lnSpc>
                <a:spcPct val="140000"/>
              </a:lnSpc>
              <a:buFont typeface="Wingdings" panose="05000000000000000000" pitchFamily="2" charset="2"/>
              <a:buChar char="l"/>
              <a:defRPr/>
            </a:pPr>
            <a:r>
              <a:rPr lang="zh-CN" altLang="en-US" sz="2000" b="1" dirty="0" smtClean="0"/>
              <a:t> 正文</a:t>
            </a:r>
            <a:r>
              <a:rPr lang="zh-CN" altLang="en-US" sz="2000" b="1" dirty="0"/>
              <a:t>段：</a:t>
            </a:r>
            <a:r>
              <a:rPr lang="zh-CN" altLang="en-US" sz="2000" b="1" dirty="0" smtClean="0"/>
              <a:t>进程要运行的程序代码</a:t>
            </a:r>
            <a:endParaRPr lang="zh-CN" altLang="en-US" sz="2000" b="1" dirty="0" smtClean="0"/>
          </a:p>
          <a:p>
            <a:pPr marL="360045" indent="0">
              <a:lnSpc>
                <a:spcPct val="140000"/>
              </a:lnSpc>
              <a:buFont typeface="Wingdings" panose="05000000000000000000" pitchFamily="2" charset="2"/>
              <a:buChar char="l"/>
              <a:defRPr/>
            </a:pPr>
            <a:r>
              <a:rPr lang="zh-CN" altLang="en-US" sz="2000" b="1" dirty="0" smtClean="0"/>
              <a:t> 数据段</a:t>
            </a:r>
            <a:r>
              <a:rPr lang="zh-CN" altLang="en-US" sz="2000" b="1" dirty="0"/>
              <a:t>：</a:t>
            </a:r>
            <a:r>
              <a:rPr lang="zh-CN" altLang="en-US" sz="2000" b="1" dirty="0" smtClean="0"/>
              <a:t>又分为用户数据段和系统数据段</a:t>
            </a:r>
            <a:endParaRPr lang="zh-CN" altLang="en-US" sz="2000" b="1" dirty="0" smtClean="0"/>
          </a:p>
          <a:p>
            <a:pPr marL="812800" indent="-812800">
              <a:lnSpc>
                <a:spcPct val="140000"/>
              </a:lnSpc>
              <a:buFontTx/>
              <a:buNone/>
              <a:defRPr/>
            </a:pPr>
            <a:r>
              <a:rPr lang="zh-CN" altLang="en-US" sz="2000" b="1" dirty="0" smtClean="0"/>
              <a:t>        </a:t>
            </a:r>
            <a:r>
              <a:rPr lang="zh-CN" altLang="en-US" sz="2000" b="1" dirty="0" smtClean="0">
                <a:solidFill>
                  <a:srgbClr val="008AF2"/>
                </a:solidFill>
              </a:rPr>
              <a:t>用户数据段</a:t>
            </a:r>
            <a:r>
              <a:rPr lang="zh-CN" altLang="en-US" sz="2000" dirty="0" smtClean="0">
                <a:solidFill>
                  <a:srgbClr val="008AF2"/>
                </a:solidFill>
              </a:rPr>
              <a:t>：</a:t>
            </a:r>
            <a:r>
              <a:rPr lang="zh-CN" altLang="en-US" sz="2000" b="1" dirty="0" smtClean="0"/>
              <a:t>进程在用户态下执行时直接操作的所有数据，包括全部变量及用户栈。</a:t>
            </a:r>
            <a:endParaRPr lang="zh-CN" altLang="en-US" sz="2000" b="1" dirty="0" smtClean="0"/>
          </a:p>
          <a:p>
            <a:pPr marL="812800" indent="-812800">
              <a:lnSpc>
                <a:spcPct val="140000"/>
              </a:lnSpc>
              <a:buFontTx/>
              <a:buNone/>
              <a:defRPr/>
            </a:pPr>
            <a:r>
              <a:rPr lang="zh-CN" altLang="en-US" sz="2000" b="1" dirty="0" smtClean="0"/>
              <a:t>        </a:t>
            </a:r>
            <a:r>
              <a:rPr lang="zh-CN" altLang="en-US" sz="2000" b="1" dirty="0" smtClean="0">
                <a:solidFill>
                  <a:srgbClr val="008AF2"/>
                </a:solidFill>
              </a:rPr>
              <a:t>系统数据段</a:t>
            </a:r>
            <a:r>
              <a:rPr lang="zh-CN" altLang="en-US" sz="2000" dirty="0" smtClean="0">
                <a:solidFill>
                  <a:srgbClr val="008AF2"/>
                </a:solidFill>
              </a:rPr>
              <a:t>：</a:t>
            </a:r>
            <a:r>
              <a:rPr lang="zh-CN" altLang="en-US" sz="2000" b="1" dirty="0" smtClean="0"/>
              <a:t>主要是内核栈。保存中断现场信息和进程在内核态下执行函数嵌套调用的返回现场信息</a:t>
            </a:r>
            <a:r>
              <a:rPr lang="zh-CN" altLang="en-US" sz="2000" dirty="0" smtClean="0"/>
              <a:t>。</a:t>
            </a:r>
            <a:endParaRPr lang="zh-CN" altLang="en-US" sz="2000" b="1" dirty="0" smtClean="0"/>
          </a:p>
          <a:p>
            <a:pPr marL="812800" indent="-812800">
              <a:lnSpc>
                <a:spcPct val="140000"/>
              </a:lnSpc>
              <a:buFontTx/>
              <a:buNone/>
              <a:defRPr/>
            </a:pPr>
            <a:r>
              <a:rPr lang="zh-CN" altLang="en-US" sz="2000" b="1" dirty="0" smtClean="0"/>
              <a:t>         内核栈的大小是静态确定的，而用户栈可以在进程运行时动态扩展</a:t>
            </a:r>
            <a:endParaRPr lang="zh-CN" altLang="en-US" sz="2000" dirty="0" smtClean="0"/>
          </a:p>
        </p:txBody>
      </p:sp>
      <p:sp>
        <p:nvSpPr>
          <p:cNvPr id="4" name="矩形 3"/>
          <p:cNvSpPr/>
          <p:nvPr/>
        </p:nvSpPr>
        <p:spPr>
          <a:xfrm>
            <a:off x="467544" y="1335774"/>
            <a:ext cx="4527201" cy="437043"/>
          </a:xfrm>
          <a:prstGeom prst="rect">
            <a:avLst/>
          </a:prstGeom>
        </p:spPr>
        <p:txBody>
          <a:bodyPr wrap="none">
            <a:spAutoFit/>
          </a:bodyPr>
          <a:lstStyle/>
          <a:p>
            <a:pPr marL="812800" indent="-812800">
              <a:lnSpc>
                <a:spcPct val="80000"/>
              </a:lnSpc>
              <a:defRPr/>
            </a:pPr>
            <a:r>
              <a:rPr lang="en-US" altLang="zh-CN" sz="2800" dirty="0" smtClean="0">
                <a:solidFill>
                  <a:srgbClr val="C00000"/>
                </a:solidFill>
              </a:rPr>
              <a:t>1.  Linux</a:t>
            </a:r>
            <a:r>
              <a:rPr lang="zh-CN" altLang="en-US" sz="2800" dirty="0" smtClean="0">
                <a:solidFill>
                  <a:srgbClr val="C00000"/>
                </a:solidFill>
              </a:rPr>
              <a:t>进程实体的组成：</a:t>
            </a:r>
            <a:endParaRPr lang="en-US" altLang="zh-CN" sz="2800" dirty="0" smtClean="0">
              <a:solidFill>
                <a:srgbClr val="C00000"/>
              </a:solidFill>
            </a:endParaRPr>
          </a:p>
        </p:txBody>
      </p:sp>
      <p:sp>
        <p:nvSpPr>
          <p:cNvPr id="5" name="Rectangle 2"/>
          <p:cNvSpPr txBox="1">
            <a:spLocks noChangeArrowheads="1"/>
          </p:cNvSpPr>
          <p:nvPr/>
        </p:nvSpPr>
        <p:spPr bwMode="auto">
          <a:xfrm>
            <a:off x="2401890" y="-26987"/>
            <a:ext cx="4618037" cy="727076"/>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3.3 </a:t>
            </a:r>
            <a:r>
              <a:rPr lang="zh-CN" altLang="en-US" sz="4000" dirty="0">
                <a:solidFill>
                  <a:srgbClr val="FF0000"/>
                </a:solidFill>
              </a:rPr>
              <a:t>进程控制</a:t>
            </a:r>
            <a:endParaRPr lang="zh-CN" altLang="en-US" sz="4000" dirty="0">
              <a:solidFill>
                <a:srgbClr val="FF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ox(in)">
                                      <p:cBhvr>
                                        <p:cTn id="7" dur="500"/>
                                        <p:tgtEl>
                                          <p:spTgt spid="921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box(in)">
                                      <p:cBhvr>
                                        <p:cTn id="10" dur="500"/>
                                        <p:tgtEl>
                                          <p:spTgt spid="9219">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box(in)">
                                      <p:cBhvr>
                                        <p:cTn id="13" dur="500"/>
                                        <p:tgtEl>
                                          <p:spTgt spid="9219">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9219">
                                            <p:txEl>
                                              <p:pRg st="3" end="3"/>
                                            </p:txEl>
                                          </p:spTgt>
                                        </p:tgtEl>
                                        <p:attrNameLst>
                                          <p:attrName>style.visibility</p:attrName>
                                        </p:attrNameLst>
                                      </p:cBhvr>
                                      <p:to>
                                        <p:strVal val="visible"/>
                                      </p:to>
                                    </p:set>
                                    <p:animEffect transition="in" filter="box(in)">
                                      <p:cBhvr>
                                        <p:cTn id="16" dur="500"/>
                                        <p:tgtEl>
                                          <p:spTgt spid="921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box(in)">
                                      <p:cBhvr>
                                        <p:cTn id="21" dur="500"/>
                                        <p:tgtEl>
                                          <p:spTgt spid="9219">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9219">
                                            <p:txEl>
                                              <p:pRg st="5" end="5"/>
                                            </p:txEl>
                                          </p:spTgt>
                                        </p:tgtEl>
                                        <p:attrNameLst>
                                          <p:attrName>style.visibility</p:attrName>
                                        </p:attrNameLst>
                                      </p:cBhvr>
                                      <p:to>
                                        <p:strVal val="visible"/>
                                      </p:to>
                                    </p:set>
                                    <p:animEffect transition="in" filter="box(in)">
                                      <p:cBhvr>
                                        <p:cTn id="24" dur="500"/>
                                        <p:tgtEl>
                                          <p:spTgt spid="9219">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9219">
                                            <p:txEl>
                                              <p:pRg st="6" end="6"/>
                                            </p:txEl>
                                          </p:spTgt>
                                        </p:tgtEl>
                                        <p:attrNameLst>
                                          <p:attrName>style.visibility</p:attrName>
                                        </p:attrNameLst>
                                      </p:cBhvr>
                                      <p:to>
                                        <p:strVal val="visible"/>
                                      </p:to>
                                    </p:set>
                                    <p:animEffect transition="in" filter="box(in)">
                                      <p:cBhvr>
                                        <p:cTn id="27"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67544" y="614141"/>
            <a:ext cx="4824660" cy="582612"/>
          </a:xfrm>
        </p:spPr>
        <p:txBody>
          <a:bodyPr/>
          <a:lstStyle/>
          <a:p>
            <a:pPr>
              <a:defRPr/>
            </a:pPr>
            <a:r>
              <a:rPr lang="en-US" altLang="zh-CN" sz="3200" dirty="0" smtClean="0">
                <a:solidFill>
                  <a:srgbClr val="0000FF"/>
                </a:solidFill>
                <a:latin typeface="+mn-ea"/>
                <a:ea typeface="+mn-ea"/>
              </a:rPr>
              <a:t>3.3.4  Linux</a:t>
            </a:r>
            <a:r>
              <a:rPr lang="zh-CN" altLang="en-US" sz="3200" dirty="0" smtClean="0">
                <a:solidFill>
                  <a:srgbClr val="0000FF"/>
                </a:solidFill>
                <a:latin typeface="+mn-ea"/>
                <a:ea typeface="+mn-ea"/>
              </a:rPr>
              <a:t>进程管理</a:t>
            </a:r>
            <a:endParaRPr lang="zh-CN" altLang="en-US" sz="3200" dirty="0" smtClean="0">
              <a:solidFill>
                <a:srgbClr val="0000FF"/>
              </a:solidFill>
              <a:latin typeface="+mn-ea"/>
              <a:ea typeface="+mn-ea"/>
            </a:endParaRPr>
          </a:p>
        </p:txBody>
      </p:sp>
      <p:sp>
        <p:nvSpPr>
          <p:cNvPr id="9219" name="Rectangle 3"/>
          <p:cNvSpPr>
            <a:spLocks noGrp="1" noChangeArrowheads="1"/>
          </p:cNvSpPr>
          <p:nvPr>
            <p:ph type="body" idx="1"/>
          </p:nvPr>
        </p:nvSpPr>
        <p:spPr>
          <a:xfrm>
            <a:off x="467618" y="1844824"/>
            <a:ext cx="8280846" cy="4536504"/>
          </a:xfrm>
        </p:spPr>
        <p:txBody>
          <a:bodyPr/>
          <a:lstStyle/>
          <a:p>
            <a:pPr marL="0" indent="0">
              <a:lnSpc>
                <a:spcPct val="120000"/>
              </a:lnSpc>
              <a:buFont typeface="Wingdings" panose="05000000000000000000" pitchFamily="2" charset="2"/>
              <a:buChar char="n"/>
              <a:defRPr/>
            </a:pPr>
            <a:r>
              <a:rPr lang="zh-CN" altLang="en-US" sz="2400" b="1" dirty="0" smtClean="0">
                <a:solidFill>
                  <a:srgbClr val="7030A0"/>
                </a:solidFill>
              </a:rPr>
              <a:t> 进程状态：</a:t>
            </a:r>
            <a:endParaRPr lang="zh-CN" altLang="en-US" sz="2400" b="1" dirty="0" smtClean="0">
              <a:solidFill>
                <a:srgbClr val="7030A0"/>
              </a:solidFill>
            </a:endParaRPr>
          </a:p>
          <a:p>
            <a:pPr marL="360045" indent="0">
              <a:lnSpc>
                <a:spcPct val="120000"/>
              </a:lnSpc>
              <a:buNone/>
              <a:defRPr/>
            </a:pPr>
            <a:r>
              <a:rPr lang="en-US" altLang="zh-CN" sz="2000" b="1" dirty="0" smtClean="0"/>
              <a:t>state,  </a:t>
            </a:r>
            <a:r>
              <a:rPr lang="en-US" altLang="zh-CN" sz="2000" b="1" dirty="0" err="1" smtClean="0"/>
              <a:t>exit_state</a:t>
            </a:r>
            <a:r>
              <a:rPr lang="zh-CN" altLang="en-US" sz="2000" b="1" dirty="0" smtClean="0"/>
              <a:t>：见前面</a:t>
            </a:r>
            <a:r>
              <a:rPr lang="en-US" altLang="zh-CN" sz="2000" b="1" dirty="0" smtClean="0"/>
              <a:t>3.2.3</a:t>
            </a:r>
            <a:r>
              <a:rPr lang="zh-CN" altLang="en-US" sz="2000" b="1" dirty="0" smtClean="0"/>
              <a:t>节的介绍</a:t>
            </a:r>
            <a:endParaRPr lang="en-US" altLang="zh-CN" sz="2000" dirty="0" smtClean="0"/>
          </a:p>
          <a:p>
            <a:pPr marL="0" indent="0">
              <a:lnSpc>
                <a:spcPct val="120000"/>
              </a:lnSpc>
              <a:buFont typeface="Wingdings" panose="05000000000000000000" pitchFamily="2" charset="2"/>
              <a:buChar char="n"/>
              <a:defRPr/>
            </a:pPr>
            <a:r>
              <a:rPr lang="zh-CN" altLang="en-US" sz="2400" b="1" dirty="0" smtClean="0">
                <a:solidFill>
                  <a:srgbClr val="7030A0"/>
                </a:solidFill>
              </a:rPr>
              <a:t>相关标识符信息：</a:t>
            </a:r>
            <a:endParaRPr lang="zh-CN" altLang="en-US" sz="2400" b="1" dirty="0" smtClean="0">
              <a:solidFill>
                <a:srgbClr val="7030A0"/>
              </a:solidFill>
            </a:endParaRPr>
          </a:p>
          <a:p>
            <a:pPr marL="360045" indent="0">
              <a:lnSpc>
                <a:spcPct val="120000"/>
              </a:lnSpc>
              <a:buNone/>
              <a:defRPr/>
            </a:pPr>
            <a:r>
              <a:rPr lang="en-US" altLang="zh-CN" sz="2000" b="1" dirty="0" err="1" smtClean="0"/>
              <a:t>pid</a:t>
            </a:r>
            <a:r>
              <a:rPr lang="zh-CN" altLang="en-US" sz="2000" b="1" dirty="0" smtClean="0"/>
              <a:t>：进程标识符</a:t>
            </a:r>
            <a:endParaRPr lang="en-US" altLang="zh-CN" sz="2000" b="1" dirty="0" smtClean="0"/>
          </a:p>
          <a:p>
            <a:pPr marL="360045" indent="0">
              <a:lnSpc>
                <a:spcPct val="120000"/>
              </a:lnSpc>
              <a:buNone/>
              <a:defRPr/>
            </a:pPr>
            <a:r>
              <a:rPr lang="en-US" altLang="zh-CN" sz="2000" b="1" dirty="0" err="1" smtClean="0"/>
              <a:t>tgid</a:t>
            </a:r>
            <a:r>
              <a:rPr lang="zh-CN" altLang="en-US" sz="2000" b="1" dirty="0" smtClean="0"/>
              <a:t>：</a:t>
            </a:r>
            <a:r>
              <a:rPr lang="zh-CN" altLang="zh-CN" sz="2000" b="1" dirty="0" smtClean="0"/>
              <a:t>线程组领头线程的</a:t>
            </a:r>
            <a:r>
              <a:rPr lang="en-US" altLang="zh-CN" sz="2000" b="1" dirty="0" smtClean="0"/>
              <a:t>PID</a:t>
            </a:r>
            <a:r>
              <a:rPr lang="zh-CN" altLang="en-US" sz="2000" b="1" dirty="0" smtClean="0"/>
              <a:t>，也是</a:t>
            </a:r>
            <a:r>
              <a:rPr lang="zh-CN" altLang="zh-CN" sz="2000" b="1" dirty="0" smtClean="0"/>
              <a:t>线程组所属进程的</a:t>
            </a:r>
            <a:r>
              <a:rPr lang="en-US" altLang="zh-CN" sz="2000" b="1" dirty="0" smtClean="0"/>
              <a:t>PID</a:t>
            </a:r>
            <a:endParaRPr lang="en-US" altLang="zh-CN" sz="2000" b="1" dirty="0" smtClean="0"/>
          </a:p>
          <a:p>
            <a:pPr marL="360045" indent="0">
              <a:lnSpc>
                <a:spcPct val="120000"/>
              </a:lnSpc>
              <a:buNone/>
              <a:defRPr/>
            </a:pPr>
            <a:r>
              <a:rPr lang="en-US" altLang="zh-CN" sz="2000" b="1" dirty="0" err="1" smtClean="0"/>
              <a:t>pgrp</a:t>
            </a:r>
            <a:r>
              <a:rPr lang="zh-CN" altLang="zh-CN" sz="2000" b="1" dirty="0" smtClean="0"/>
              <a:t>：进程所属进程组的领头进程的</a:t>
            </a:r>
            <a:r>
              <a:rPr lang="en-US" altLang="zh-CN" sz="2000" b="1" dirty="0" smtClean="0"/>
              <a:t>PID</a:t>
            </a:r>
            <a:endParaRPr lang="en-US" altLang="zh-CN" sz="2000" b="1" dirty="0" smtClean="0"/>
          </a:p>
          <a:p>
            <a:pPr marL="360045" indent="0">
              <a:lnSpc>
                <a:spcPct val="120000"/>
              </a:lnSpc>
              <a:buNone/>
              <a:defRPr/>
            </a:pPr>
            <a:r>
              <a:rPr lang="en-US" altLang="zh-CN" sz="2000" b="1" dirty="0" err="1" smtClean="0"/>
              <a:t>uid</a:t>
            </a:r>
            <a:r>
              <a:rPr lang="zh-CN" altLang="en-US" sz="2000" b="1" dirty="0" smtClean="0"/>
              <a:t>和</a:t>
            </a:r>
            <a:r>
              <a:rPr lang="en-US" altLang="zh-CN" sz="2000" b="1" dirty="0" err="1" smtClean="0"/>
              <a:t>gid</a:t>
            </a:r>
            <a:r>
              <a:rPr lang="zh-CN" altLang="en-US" sz="2000" b="1" dirty="0" smtClean="0"/>
              <a:t>：进程的用户</a:t>
            </a:r>
            <a:r>
              <a:rPr lang="en-US" altLang="zh-CN" sz="2000" b="1" dirty="0" smtClean="0"/>
              <a:t>ID</a:t>
            </a:r>
            <a:r>
              <a:rPr lang="zh-CN" altLang="en-US" sz="2000" b="1" dirty="0" smtClean="0"/>
              <a:t>及用户组的</a:t>
            </a:r>
            <a:r>
              <a:rPr lang="en-US" altLang="zh-CN" sz="2000" b="1" dirty="0" smtClean="0"/>
              <a:t>ID</a:t>
            </a:r>
            <a:endParaRPr lang="en-US" altLang="zh-CN" sz="2000" b="1" dirty="0" smtClean="0"/>
          </a:p>
          <a:p>
            <a:pPr marL="360045" indent="0">
              <a:lnSpc>
                <a:spcPct val="120000"/>
              </a:lnSpc>
              <a:buNone/>
              <a:defRPr/>
            </a:pPr>
            <a:r>
              <a:rPr lang="en-US" altLang="zh-CN" sz="2000" b="1" dirty="0" err="1" smtClean="0"/>
              <a:t>euid</a:t>
            </a:r>
            <a:r>
              <a:rPr lang="zh-CN" altLang="zh-CN" sz="2000" b="1" dirty="0" smtClean="0"/>
              <a:t>和</a:t>
            </a:r>
            <a:r>
              <a:rPr lang="en-US" altLang="zh-CN" sz="2000" b="1" dirty="0" err="1" smtClean="0"/>
              <a:t>egid</a:t>
            </a:r>
            <a:r>
              <a:rPr lang="zh-CN" altLang="zh-CN" sz="2000" b="1" dirty="0" smtClean="0"/>
              <a:t>：有效的</a:t>
            </a:r>
            <a:r>
              <a:rPr lang="en-US" altLang="zh-CN" sz="2000" b="1" dirty="0" err="1" smtClean="0"/>
              <a:t>uid</a:t>
            </a:r>
            <a:r>
              <a:rPr lang="zh-CN" altLang="zh-CN" sz="2000" b="1" dirty="0" smtClean="0"/>
              <a:t>和</a:t>
            </a:r>
            <a:r>
              <a:rPr lang="en-US" altLang="zh-CN" sz="2000" b="1" dirty="0" err="1" smtClean="0"/>
              <a:t>gid</a:t>
            </a:r>
            <a:r>
              <a:rPr lang="zh-CN" altLang="en-US" sz="2000" b="1" dirty="0" smtClean="0"/>
              <a:t>，</a:t>
            </a:r>
            <a:r>
              <a:rPr lang="zh-CN" altLang="zh-CN" sz="2000" b="1" dirty="0" smtClean="0"/>
              <a:t>当用户使用“</a:t>
            </a:r>
            <a:r>
              <a:rPr lang="en-US" altLang="zh-CN" sz="2000" b="1" dirty="0" err="1" smtClean="0"/>
              <a:t>sudo</a:t>
            </a:r>
            <a:r>
              <a:rPr lang="zh-CN" altLang="zh-CN" sz="2000" b="1" dirty="0" smtClean="0"/>
              <a:t>”命令</a:t>
            </a:r>
            <a:r>
              <a:rPr lang="zh-CN" altLang="en-US" sz="2000" b="1" dirty="0" smtClean="0"/>
              <a:t>时，</a:t>
            </a:r>
            <a:r>
              <a:rPr lang="zh-CN" altLang="zh-CN" sz="2000" b="1" dirty="0" smtClean="0"/>
              <a:t>会暂时将</a:t>
            </a:r>
            <a:r>
              <a:rPr lang="en-US" altLang="zh-CN" sz="2000" b="1" dirty="0" smtClean="0"/>
              <a:t>root</a:t>
            </a:r>
            <a:r>
              <a:rPr lang="zh-CN" altLang="zh-CN" sz="2000" b="1" dirty="0" smtClean="0"/>
              <a:t>身份赋给</a:t>
            </a:r>
            <a:r>
              <a:rPr lang="en-US" altLang="zh-CN" sz="2000" b="1" dirty="0" err="1" smtClean="0"/>
              <a:t>euid</a:t>
            </a:r>
            <a:r>
              <a:rPr lang="zh-CN" altLang="zh-CN" sz="2000" b="1" dirty="0" smtClean="0"/>
              <a:t>和</a:t>
            </a:r>
            <a:r>
              <a:rPr lang="en-US" altLang="zh-CN" sz="2000" b="1" dirty="0" err="1" smtClean="0"/>
              <a:t>egid</a:t>
            </a:r>
            <a:endParaRPr lang="en-US" altLang="zh-CN" sz="2000" b="1" dirty="0" smtClean="0"/>
          </a:p>
          <a:p>
            <a:pPr marL="360045" indent="0">
              <a:lnSpc>
                <a:spcPct val="120000"/>
              </a:lnSpc>
              <a:buNone/>
              <a:defRPr/>
            </a:pPr>
            <a:endParaRPr lang="en-US" altLang="zh-CN" sz="2000" b="1" dirty="0" smtClean="0"/>
          </a:p>
          <a:p>
            <a:pPr marL="360045" indent="0">
              <a:lnSpc>
                <a:spcPct val="120000"/>
              </a:lnSpc>
              <a:buNone/>
              <a:defRPr/>
            </a:pPr>
            <a:endParaRPr lang="en-US" altLang="zh-CN" sz="2000" dirty="0" smtClean="0"/>
          </a:p>
        </p:txBody>
      </p:sp>
      <p:sp>
        <p:nvSpPr>
          <p:cNvPr id="4" name="矩形 3"/>
          <p:cNvSpPr/>
          <p:nvPr/>
        </p:nvSpPr>
        <p:spPr>
          <a:xfrm>
            <a:off x="467544" y="1335774"/>
            <a:ext cx="5112568"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1.  </a:t>
            </a:r>
            <a:r>
              <a:rPr lang="zh-CN" altLang="en-US" sz="2800" dirty="0" smtClean="0">
                <a:solidFill>
                  <a:srgbClr val="C00000"/>
                </a:solidFill>
              </a:rPr>
              <a:t>进程描述符 </a:t>
            </a:r>
            <a:r>
              <a:rPr lang="en-US" altLang="zh-CN" sz="2800" dirty="0" err="1" smtClean="0">
                <a:solidFill>
                  <a:srgbClr val="C00000"/>
                </a:solidFill>
              </a:rPr>
              <a:t>task_struct</a:t>
            </a:r>
            <a:r>
              <a:rPr lang="en-US" altLang="zh-CN" sz="2800" dirty="0" smtClean="0">
                <a:solidFill>
                  <a:srgbClr val="C00000"/>
                </a:solidFill>
              </a:rPr>
              <a:t>()</a:t>
            </a:r>
            <a:endParaRPr lang="en-US" altLang="zh-CN" sz="2800" dirty="0" smtClean="0">
              <a:solidFill>
                <a:srgbClr val="C00000"/>
              </a:solidFill>
            </a:endParaRPr>
          </a:p>
        </p:txBody>
      </p:sp>
      <p:sp>
        <p:nvSpPr>
          <p:cNvPr id="5" name="Rectangle 2"/>
          <p:cNvSpPr txBox="1">
            <a:spLocks noChangeArrowheads="1"/>
          </p:cNvSpPr>
          <p:nvPr/>
        </p:nvSpPr>
        <p:spPr bwMode="auto">
          <a:xfrm>
            <a:off x="2401890" y="-26987"/>
            <a:ext cx="4618037" cy="727076"/>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3.3 </a:t>
            </a:r>
            <a:r>
              <a:rPr lang="zh-CN" altLang="en-US" sz="4000" dirty="0">
                <a:solidFill>
                  <a:srgbClr val="FF0000"/>
                </a:solidFill>
              </a:rPr>
              <a:t>进程控制</a:t>
            </a:r>
            <a:endParaRPr lang="zh-CN" altLang="en-US" sz="4000" dirty="0">
              <a:solidFill>
                <a:srgbClr val="FF0000"/>
              </a:solidFill>
            </a:endParaRPr>
          </a:p>
        </p:txBody>
      </p:sp>
      <p:sp>
        <p:nvSpPr>
          <p:cNvPr id="6" name="圆角矩形标注 5"/>
          <p:cNvSpPr/>
          <p:nvPr/>
        </p:nvSpPr>
        <p:spPr bwMode="auto">
          <a:xfrm>
            <a:off x="5076056" y="1988840"/>
            <a:ext cx="3744416" cy="3240360"/>
          </a:xfrm>
          <a:prstGeom prst="wedgeRoundRectCallout">
            <a:avLst>
              <a:gd name="adj1" fmla="val -69267"/>
              <a:gd name="adj2" fmla="val -58842"/>
              <a:gd name="adj3"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进程状态信息</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609600" marR="0" indent="-609600" algn="l" defTabSz="914400" rtl="0" eaLnBrk="0" fontAlgn="base" latinLnBrk="0" hangingPunct="0">
              <a:lnSpc>
                <a:spcPct val="100000"/>
              </a:lnSpc>
              <a:spcBef>
                <a:spcPct val="20000"/>
              </a:spcBef>
              <a:spcAft>
                <a:spcPct val="0"/>
              </a:spcAft>
              <a:buClrTx/>
              <a:buSzTx/>
              <a:buFontTx/>
              <a:buNone/>
            </a:pPr>
            <a:r>
              <a:rPr lang="zh-CN" altLang="en-US" dirty="0" smtClean="0"/>
              <a:t>相关标识符信息</a:t>
            </a:r>
            <a:endParaRPr lang="en-US" altLang="zh-CN" dirty="0" smtClean="0"/>
          </a:p>
          <a:p>
            <a:pPr marL="609600" marR="0" indent="-60960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进程家族关系</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609600" marR="0" indent="-60960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进程调度相关信息</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609600" marR="0" indent="-609600" algn="l" defTabSz="914400" rtl="0" eaLnBrk="0" fontAlgn="base" latinLnBrk="0" hangingPunct="0">
              <a:lnSpc>
                <a:spcPct val="100000"/>
              </a:lnSpc>
              <a:spcBef>
                <a:spcPct val="20000"/>
              </a:spcBef>
              <a:spcAft>
                <a:spcPct val="0"/>
              </a:spcAft>
              <a:buClrTx/>
              <a:buSzTx/>
              <a:buFontTx/>
              <a:buNone/>
            </a:pPr>
            <a:r>
              <a:rPr lang="zh-CN" altLang="en-US" dirty="0" smtClean="0"/>
              <a:t>地址空间及文件系统信息</a:t>
            </a:r>
            <a:endParaRPr lang="en-US" altLang="zh-CN" dirty="0" smtClean="0"/>
          </a:p>
          <a:p>
            <a:pPr marL="609600" indent="-609600"/>
            <a:r>
              <a:rPr lang="zh-CN" altLang="en-US" kern="0" dirty="0" smtClean="0"/>
              <a:t>内核堆栈及</a:t>
            </a:r>
            <a:r>
              <a:rPr lang="en-US" altLang="zh-CN" kern="0" dirty="0" err="1" smtClean="0"/>
              <a:t>thread_info</a:t>
            </a:r>
            <a:r>
              <a:rPr lang="zh-CN" altLang="en-US" kern="0" dirty="0" smtClean="0"/>
              <a:t>结构</a:t>
            </a:r>
            <a:endParaRPr lang="en-US" altLang="zh-CN" dirty="0" smtClean="0"/>
          </a:p>
          <a:p>
            <a:pPr marL="609600" indent="-609600"/>
            <a:r>
              <a:rPr lang="zh-CN" altLang="en-US" kern="0" dirty="0" smtClean="0"/>
              <a:t>信号处理相关信息</a:t>
            </a:r>
            <a:endParaRPr lang="en-US" altLang="zh-CN" kern="0" dirty="0" smtClean="0"/>
          </a:p>
          <a:p>
            <a:pPr marL="609600" indent="-609600"/>
            <a:r>
              <a:rPr lang="zh-CN" altLang="en-US" kern="0" dirty="0" smtClean="0"/>
              <a:t>时间及定时器信息</a:t>
            </a:r>
            <a:endParaRPr lang="en-US" altLang="zh-CN" kern="0" dirty="0" smtClean="0"/>
          </a:p>
        </p:txBody>
      </p:sp>
      <p:cxnSp>
        <p:nvCxnSpPr>
          <p:cNvPr id="8" name="直接连接符 7"/>
          <p:cNvCxnSpPr/>
          <p:nvPr/>
        </p:nvCxnSpPr>
        <p:spPr bwMode="auto">
          <a:xfrm>
            <a:off x="827584" y="3717032"/>
            <a:ext cx="720080"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219">
                                            <p:txEl>
                                              <p:pRg st="0" end="0"/>
                                            </p:txEl>
                                          </p:spTgt>
                                        </p:tgtEl>
                                        <p:attrNameLst>
                                          <p:attrName>style.visibility</p:attrName>
                                        </p:attrNameLst>
                                      </p:cBhvr>
                                      <p:to>
                                        <p:strVal val="visible"/>
                                      </p:to>
                                    </p:set>
                                    <p:animEffect transition="in" filter="box(in)">
                                      <p:cBhvr>
                                        <p:cTn id="17" dur="500"/>
                                        <p:tgtEl>
                                          <p:spTgt spid="9219">
                                            <p:txEl>
                                              <p:pRg st="0" end="0"/>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9219">
                                            <p:txEl>
                                              <p:pRg st="1" end="1"/>
                                            </p:txEl>
                                          </p:spTgt>
                                        </p:tgtEl>
                                        <p:attrNameLst>
                                          <p:attrName>style.visibility</p:attrName>
                                        </p:attrNameLst>
                                      </p:cBhvr>
                                      <p:to>
                                        <p:strVal val="visible"/>
                                      </p:to>
                                    </p:set>
                                    <p:animEffect transition="in" filter="box(in)">
                                      <p:cBhvr>
                                        <p:cTn id="20" dur="500"/>
                                        <p:tgtEl>
                                          <p:spTgt spid="921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9219">
                                            <p:txEl>
                                              <p:pRg st="2" end="2"/>
                                            </p:txEl>
                                          </p:spTgt>
                                        </p:tgtEl>
                                        <p:attrNameLst>
                                          <p:attrName>style.visibility</p:attrName>
                                        </p:attrNameLst>
                                      </p:cBhvr>
                                      <p:to>
                                        <p:strVal val="visible"/>
                                      </p:to>
                                    </p:set>
                                    <p:animEffect transition="in" filter="box(in)">
                                      <p:cBhvr>
                                        <p:cTn id="25" dur="500"/>
                                        <p:tgtEl>
                                          <p:spTgt spid="9219">
                                            <p:txEl>
                                              <p:pRg st="2" end="2"/>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9219">
                                            <p:txEl>
                                              <p:pRg st="3" end="3"/>
                                            </p:txEl>
                                          </p:spTgt>
                                        </p:tgtEl>
                                        <p:attrNameLst>
                                          <p:attrName>style.visibility</p:attrName>
                                        </p:attrNameLst>
                                      </p:cBhvr>
                                      <p:to>
                                        <p:strVal val="visible"/>
                                      </p:to>
                                    </p:set>
                                    <p:animEffect transition="in" filter="box(in)">
                                      <p:cBhvr>
                                        <p:cTn id="28" dur="500"/>
                                        <p:tgtEl>
                                          <p:spTgt spid="9219">
                                            <p:txEl>
                                              <p:pRg st="3" end="3"/>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9219">
                                            <p:txEl>
                                              <p:pRg st="4" end="4"/>
                                            </p:txEl>
                                          </p:spTgt>
                                        </p:tgtEl>
                                        <p:attrNameLst>
                                          <p:attrName>style.visibility</p:attrName>
                                        </p:attrNameLst>
                                      </p:cBhvr>
                                      <p:to>
                                        <p:strVal val="visible"/>
                                      </p:to>
                                    </p:set>
                                    <p:animEffect transition="in" filter="box(in)">
                                      <p:cBhvr>
                                        <p:cTn id="31" dur="500"/>
                                        <p:tgtEl>
                                          <p:spTgt spid="9219">
                                            <p:txEl>
                                              <p:pRg st="4" end="4"/>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9219">
                                            <p:txEl>
                                              <p:pRg st="5" end="5"/>
                                            </p:txEl>
                                          </p:spTgt>
                                        </p:tgtEl>
                                        <p:attrNameLst>
                                          <p:attrName>style.visibility</p:attrName>
                                        </p:attrNameLst>
                                      </p:cBhvr>
                                      <p:to>
                                        <p:strVal val="visible"/>
                                      </p:to>
                                    </p:set>
                                    <p:animEffect transition="in" filter="box(in)">
                                      <p:cBhvr>
                                        <p:cTn id="34" dur="500"/>
                                        <p:tgtEl>
                                          <p:spTgt spid="9219">
                                            <p:txEl>
                                              <p:pRg st="5" end="5"/>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Effect transition="in" filter="box(in)">
                                      <p:cBhvr>
                                        <p:cTn id="37" dur="500"/>
                                        <p:tgtEl>
                                          <p:spTgt spid="9219">
                                            <p:txEl>
                                              <p:pRg st="6" end="6"/>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9219">
                                            <p:txEl>
                                              <p:pRg st="7" end="7"/>
                                            </p:txEl>
                                          </p:spTgt>
                                        </p:tgtEl>
                                        <p:attrNameLst>
                                          <p:attrName>style.visibility</p:attrName>
                                        </p:attrNameLst>
                                      </p:cBhvr>
                                      <p:to>
                                        <p:strVal val="visible"/>
                                      </p:to>
                                    </p:set>
                                    <p:animEffect transition="in" filter="box(in)">
                                      <p:cBhvr>
                                        <p:cTn id="40" dur="500"/>
                                        <p:tgtEl>
                                          <p:spTgt spid="921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ox(in)">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2.5E-6 -1.6763E-6 L 2.5E-6 0.06312 " pathEditMode="relative" ptsTypes="AA">
                                      <p:cBhvr>
                                        <p:cTn id="49" dur="2000" fill="hold"/>
                                        <p:tgtEl>
                                          <p:spTgt spid="8"/>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1.11111E-6 0.06312 L -1.11111E-6 0.12601 " pathEditMode="relative" ptsTypes="AA">
                                      <p:cBhvr>
                                        <p:cTn id="53" dur="2000" fill="hold"/>
                                        <p:tgtEl>
                                          <p:spTgt spid="8"/>
                                        </p:tgtEl>
                                        <p:attrNameLst>
                                          <p:attrName>ppt_x</p:attrName>
                                          <p:attrName>ppt_y</p:attrName>
                                        </p:attrNameLst>
                                      </p:cBhvr>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2.5E-6 -1.6763E-6 L 0.00781 0.1889 " pathEditMode="relative" ptsTypes="AA">
                                      <p:cBhvr>
                                        <p:cTn id="57" dur="2000" fill="hold"/>
                                        <p:tgtEl>
                                          <p:spTgt spid="8"/>
                                        </p:tgtEl>
                                        <p:attrNameLst>
                                          <p:attrName>ppt_x</p:attrName>
                                          <p:attrName>ppt_y</p:attrName>
                                        </p:attrNameLst>
                                      </p:cBhvr>
                                    </p:animMotion>
                                  </p:child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nodeType="clickEffect">
                                  <p:stCondLst>
                                    <p:cond delay="0"/>
                                  </p:stCondLst>
                                  <p:childTnLst>
                                    <p:animMotion origin="layout" path="M 1.38889E-6 2.48555E-6 L 0.00781 0.25179 " pathEditMode="relative" rAng="0" ptsTypes="AA">
                                      <p:cBhvr>
                                        <p:cTn id="61" dur="2000" fill="hold"/>
                                        <p:tgtEl>
                                          <p:spTgt spid="8"/>
                                        </p:tgtEl>
                                        <p:attrNameLst>
                                          <p:attrName>ppt_x</p:attrName>
                                          <p:attrName>ppt_y</p:attrName>
                                        </p:attrNameLst>
                                      </p:cBhvr>
                                      <p:rCtr x="400" y="12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627660" y="1"/>
            <a:ext cx="4824660" cy="582612"/>
          </a:xfrm>
        </p:spPr>
        <p:txBody>
          <a:bodyPr/>
          <a:lstStyle/>
          <a:p>
            <a:pPr>
              <a:defRPr/>
            </a:pPr>
            <a:r>
              <a:rPr lang="en-US" altLang="zh-CN" sz="3200" dirty="0" smtClean="0">
                <a:solidFill>
                  <a:srgbClr val="0000FF"/>
                </a:solidFill>
                <a:latin typeface="+mn-ea"/>
                <a:ea typeface="+mn-ea"/>
              </a:rPr>
              <a:t>3.3.4  Linux</a:t>
            </a:r>
            <a:r>
              <a:rPr lang="zh-CN" altLang="en-US" sz="3200" dirty="0" smtClean="0">
                <a:solidFill>
                  <a:srgbClr val="0000FF"/>
                </a:solidFill>
                <a:latin typeface="+mn-ea"/>
                <a:ea typeface="+mn-ea"/>
              </a:rPr>
              <a:t>进程管理</a:t>
            </a:r>
            <a:endParaRPr lang="zh-CN" altLang="en-US" sz="3200" dirty="0" smtClean="0">
              <a:solidFill>
                <a:srgbClr val="0000FF"/>
              </a:solidFill>
              <a:latin typeface="+mn-ea"/>
              <a:ea typeface="+mn-ea"/>
            </a:endParaRPr>
          </a:p>
        </p:txBody>
      </p:sp>
      <p:sp>
        <p:nvSpPr>
          <p:cNvPr id="9219" name="Rectangle 3"/>
          <p:cNvSpPr>
            <a:spLocks noGrp="1" noChangeArrowheads="1"/>
          </p:cNvSpPr>
          <p:nvPr>
            <p:ph type="body" idx="1"/>
          </p:nvPr>
        </p:nvSpPr>
        <p:spPr>
          <a:xfrm>
            <a:off x="467618" y="1124744"/>
            <a:ext cx="8280846" cy="2808312"/>
          </a:xfrm>
        </p:spPr>
        <p:txBody>
          <a:bodyPr/>
          <a:lstStyle/>
          <a:p>
            <a:pPr marL="0" indent="0">
              <a:lnSpc>
                <a:spcPct val="120000"/>
              </a:lnSpc>
              <a:buFont typeface="Wingdings" panose="05000000000000000000" pitchFamily="2" charset="2"/>
              <a:buChar char="n"/>
              <a:defRPr/>
            </a:pPr>
            <a:r>
              <a:rPr lang="zh-CN" altLang="en-US" sz="2400" b="1" dirty="0" smtClean="0">
                <a:solidFill>
                  <a:srgbClr val="7030A0"/>
                </a:solidFill>
              </a:rPr>
              <a:t> 进程家族关系：</a:t>
            </a:r>
            <a:endParaRPr lang="zh-CN" altLang="en-US" sz="2400" b="1" dirty="0" smtClean="0">
              <a:solidFill>
                <a:srgbClr val="7030A0"/>
              </a:solidFill>
            </a:endParaRPr>
          </a:p>
          <a:p>
            <a:pPr marL="360045" indent="0">
              <a:lnSpc>
                <a:spcPct val="120000"/>
              </a:lnSpc>
              <a:buNone/>
              <a:defRPr/>
            </a:pPr>
            <a:r>
              <a:rPr lang="en-US" altLang="zh-CN" sz="2000" b="1" dirty="0" err="1" smtClean="0"/>
              <a:t>thread_group</a:t>
            </a:r>
            <a:r>
              <a:rPr lang="zh-CN" altLang="zh-CN" sz="2000" b="1" dirty="0" smtClean="0"/>
              <a:t>：指向该进程所在进程组中所有进程组成的链表</a:t>
            </a:r>
            <a:endParaRPr lang="en-US" altLang="zh-CN" sz="2000" b="1" dirty="0" smtClean="0"/>
          </a:p>
          <a:p>
            <a:pPr marL="360045" indent="0">
              <a:lnSpc>
                <a:spcPct val="120000"/>
              </a:lnSpc>
              <a:buNone/>
              <a:defRPr/>
            </a:pPr>
            <a:r>
              <a:rPr lang="en-US" altLang="zh-CN" sz="2000" b="1" dirty="0" err="1" smtClean="0"/>
              <a:t>real_parent</a:t>
            </a:r>
            <a:r>
              <a:rPr lang="zh-CN" altLang="zh-CN" sz="2000" b="1" dirty="0" smtClean="0"/>
              <a:t>：指向创建该进程的父进程</a:t>
            </a:r>
            <a:endParaRPr lang="en-US" altLang="zh-CN" sz="2000" b="1" dirty="0" smtClean="0"/>
          </a:p>
          <a:p>
            <a:pPr marL="360045" indent="0">
              <a:lnSpc>
                <a:spcPct val="120000"/>
              </a:lnSpc>
              <a:buNone/>
              <a:defRPr/>
            </a:pPr>
            <a:r>
              <a:rPr lang="en-US" altLang="zh-CN" sz="2000" b="1" dirty="0" smtClean="0"/>
              <a:t>parent</a:t>
            </a:r>
            <a:r>
              <a:rPr lang="zh-CN" altLang="zh-CN" sz="2000" b="1" dirty="0" smtClean="0"/>
              <a:t>：指向该进程的当前父进程</a:t>
            </a:r>
            <a:endParaRPr lang="en-US" altLang="zh-CN" sz="2000" b="1" dirty="0" smtClean="0"/>
          </a:p>
          <a:p>
            <a:pPr marL="360045" indent="0">
              <a:lnSpc>
                <a:spcPct val="120000"/>
              </a:lnSpc>
              <a:buNone/>
              <a:defRPr/>
            </a:pPr>
            <a:r>
              <a:rPr lang="en-US" altLang="zh-CN" sz="2000" b="1" dirty="0" smtClean="0"/>
              <a:t>children</a:t>
            </a:r>
            <a:r>
              <a:rPr lang="zh-CN" altLang="zh-CN" sz="2000" b="1" dirty="0" smtClean="0"/>
              <a:t>：指向该进程的子进程链表的头部</a:t>
            </a:r>
            <a:endParaRPr lang="en-US" altLang="zh-CN" sz="2000" b="1" dirty="0" smtClean="0"/>
          </a:p>
          <a:p>
            <a:pPr marL="360045" indent="0">
              <a:lnSpc>
                <a:spcPct val="120000"/>
              </a:lnSpc>
              <a:buNone/>
              <a:defRPr/>
            </a:pPr>
            <a:r>
              <a:rPr lang="en-US" altLang="zh-CN" sz="2000" b="1" dirty="0" smtClean="0"/>
              <a:t>sibling</a:t>
            </a:r>
            <a:r>
              <a:rPr lang="zh-CN" altLang="zh-CN" sz="2000" b="1" dirty="0" smtClean="0"/>
              <a:t>：指向兄弟进程链表中的下一个或前一个节点</a:t>
            </a:r>
            <a:endParaRPr lang="en-US" altLang="zh-CN" sz="2000" dirty="0" smtClean="0"/>
          </a:p>
        </p:txBody>
      </p:sp>
      <p:sp>
        <p:nvSpPr>
          <p:cNvPr id="4" name="矩形 3"/>
          <p:cNvSpPr/>
          <p:nvPr/>
        </p:nvSpPr>
        <p:spPr>
          <a:xfrm>
            <a:off x="467544" y="692697"/>
            <a:ext cx="5112568"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1.  </a:t>
            </a:r>
            <a:r>
              <a:rPr lang="zh-CN" altLang="en-US" sz="2800" dirty="0" smtClean="0">
                <a:solidFill>
                  <a:srgbClr val="C00000"/>
                </a:solidFill>
              </a:rPr>
              <a:t>进程描述符 </a:t>
            </a:r>
            <a:r>
              <a:rPr lang="en-US" altLang="zh-CN" sz="2800" dirty="0" err="1" smtClean="0">
                <a:solidFill>
                  <a:srgbClr val="C00000"/>
                </a:solidFill>
              </a:rPr>
              <a:t>task_struct</a:t>
            </a:r>
            <a:r>
              <a:rPr lang="en-US" altLang="zh-CN" sz="2800" dirty="0" smtClean="0">
                <a:solidFill>
                  <a:srgbClr val="C00000"/>
                </a:solidFill>
              </a:rPr>
              <a:t>()</a:t>
            </a:r>
            <a:endParaRPr lang="en-US" altLang="zh-CN" sz="2800" dirty="0" smtClean="0">
              <a:solidFill>
                <a:srgbClr val="C00000"/>
              </a:solidFill>
            </a:endParaRPr>
          </a:p>
        </p:txBody>
      </p:sp>
      <p:pic>
        <p:nvPicPr>
          <p:cNvPr id="603138" name="Picture 2"/>
          <p:cNvPicPr>
            <a:picLocks noChangeAspect="1" noChangeArrowheads="1"/>
          </p:cNvPicPr>
          <p:nvPr/>
        </p:nvPicPr>
        <p:blipFill>
          <a:blip r:embed="rId1" cstate="print"/>
          <a:srcRect/>
          <a:stretch>
            <a:fillRect/>
          </a:stretch>
        </p:blipFill>
        <p:spPr bwMode="auto">
          <a:xfrm>
            <a:off x="827584" y="3896071"/>
            <a:ext cx="6912768" cy="2754513"/>
          </a:xfrm>
          <a:prstGeom prst="rect">
            <a:avLst/>
          </a:prstGeom>
          <a:noFill/>
          <a:ln w="9525">
            <a:noFill/>
            <a:miter lim="800000"/>
            <a:headEnd/>
            <a:tailEnd/>
          </a:ln>
        </p:spPr>
      </p:pic>
      <p:cxnSp>
        <p:nvCxnSpPr>
          <p:cNvPr id="7" name="直接连接符 6"/>
          <p:cNvCxnSpPr/>
          <p:nvPr/>
        </p:nvCxnSpPr>
        <p:spPr bwMode="auto">
          <a:xfrm>
            <a:off x="755576" y="2060848"/>
            <a:ext cx="1800200"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4.44444E-6 4.39306E-6 L -4.44444E-6 0.06289 " pathEditMode="relative" ptsTypes="AA">
                                      <p:cBhvr>
                                        <p:cTn id="11" dur="2000" fill="hold"/>
                                        <p:tgtEl>
                                          <p:spTgt spid="7"/>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nodeType="clickEffect">
                                  <p:stCondLst>
                                    <p:cond delay="0"/>
                                  </p:stCondLst>
                                  <p:childTnLst>
                                    <p:animMotion origin="layout" path="M -3.05556E-6 0.06288 L -3.05556E-6 0.13618 " pathEditMode="relative" ptsTypes="AA">
                                      <p:cBhvr>
                                        <p:cTn id="15" dur="2000" fill="hold"/>
                                        <p:tgtEl>
                                          <p:spTgt spid="7"/>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3.61111E-6 0.13618 L 3.61111E-6 0.1993 " pathEditMode="relative" rAng="0" ptsTypes="AA">
                                      <p:cBhvr>
                                        <p:cTn id="19" dur="2000" fill="hold"/>
                                        <p:tgtEl>
                                          <p:spTgt spid="7"/>
                                        </p:tgtEl>
                                        <p:attrNameLst>
                                          <p:attrName>ppt_x</p:attrName>
                                          <p:attrName>ppt_y</p:attrName>
                                        </p:attrNameLst>
                                      </p:cBhvr>
                                      <p:rCtr x="0" y="31"/>
                                    </p:animMotion>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nodeType="clickEffect">
                                  <p:stCondLst>
                                    <p:cond delay="0"/>
                                  </p:stCondLst>
                                  <p:childTnLst>
                                    <p:animMotion origin="layout" path="M -6.94444E-6 4.39306E-6 L -0.00782 0.25179 " pathEditMode="relative" ptsTypes="AA">
                                      <p:cBhvr>
                                        <p:cTn id="23"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627660" y="1"/>
            <a:ext cx="4824660" cy="582612"/>
          </a:xfrm>
        </p:spPr>
        <p:txBody>
          <a:bodyPr/>
          <a:lstStyle/>
          <a:p>
            <a:pPr>
              <a:defRPr/>
            </a:pPr>
            <a:r>
              <a:rPr lang="en-US" altLang="zh-CN" sz="3200" dirty="0" smtClean="0">
                <a:solidFill>
                  <a:srgbClr val="0000FF"/>
                </a:solidFill>
                <a:latin typeface="+mn-ea"/>
                <a:ea typeface="+mn-ea"/>
              </a:rPr>
              <a:t>3.3.4  Linux</a:t>
            </a:r>
            <a:r>
              <a:rPr lang="zh-CN" altLang="en-US" sz="3200" dirty="0" smtClean="0">
                <a:solidFill>
                  <a:srgbClr val="0000FF"/>
                </a:solidFill>
                <a:latin typeface="+mn-ea"/>
                <a:ea typeface="+mn-ea"/>
              </a:rPr>
              <a:t>进程管理</a:t>
            </a:r>
            <a:endParaRPr lang="zh-CN" altLang="en-US" sz="3200" dirty="0" smtClean="0">
              <a:solidFill>
                <a:srgbClr val="0000FF"/>
              </a:solidFill>
              <a:latin typeface="+mn-ea"/>
              <a:ea typeface="+mn-ea"/>
            </a:endParaRPr>
          </a:p>
        </p:txBody>
      </p:sp>
      <p:sp>
        <p:nvSpPr>
          <p:cNvPr id="9219" name="Rectangle 3"/>
          <p:cNvSpPr>
            <a:spLocks noGrp="1" noChangeArrowheads="1"/>
          </p:cNvSpPr>
          <p:nvPr>
            <p:ph type="body" idx="1"/>
          </p:nvPr>
        </p:nvSpPr>
        <p:spPr>
          <a:xfrm>
            <a:off x="323528" y="980728"/>
            <a:ext cx="8496870" cy="3096344"/>
          </a:xfrm>
        </p:spPr>
        <p:txBody>
          <a:bodyPr/>
          <a:lstStyle/>
          <a:p>
            <a:pPr marL="0" indent="0">
              <a:lnSpc>
                <a:spcPct val="120000"/>
              </a:lnSpc>
              <a:buFont typeface="Wingdings" panose="05000000000000000000" pitchFamily="2" charset="2"/>
              <a:buChar char="n"/>
              <a:defRPr/>
            </a:pPr>
            <a:r>
              <a:rPr lang="zh-CN" altLang="en-US" sz="2400" b="1" dirty="0" smtClean="0">
                <a:solidFill>
                  <a:srgbClr val="7030A0"/>
                </a:solidFill>
              </a:rPr>
              <a:t> 进程调度相关信息：</a:t>
            </a:r>
            <a:endParaRPr lang="zh-CN" altLang="en-US" sz="2400" b="1" dirty="0" smtClean="0">
              <a:solidFill>
                <a:srgbClr val="7030A0"/>
              </a:solidFill>
            </a:endParaRPr>
          </a:p>
          <a:p>
            <a:pPr marL="360045" indent="0">
              <a:lnSpc>
                <a:spcPct val="120000"/>
              </a:lnSpc>
              <a:buNone/>
              <a:defRPr/>
            </a:pPr>
            <a:r>
              <a:rPr lang="en-US" altLang="zh-CN" sz="2000" b="1" dirty="0" err="1" smtClean="0">
                <a:solidFill>
                  <a:srgbClr val="008AF2"/>
                </a:solidFill>
              </a:rPr>
              <a:t>prio</a:t>
            </a:r>
            <a:r>
              <a:rPr lang="zh-CN" altLang="en-US" sz="2000" b="1" dirty="0" smtClean="0">
                <a:solidFill>
                  <a:srgbClr val="008AF2"/>
                </a:solidFill>
              </a:rPr>
              <a:t>：</a:t>
            </a:r>
            <a:r>
              <a:rPr lang="zh-CN" altLang="zh-CN" sz="2000" b="1" dirty="0" smtClean="0"/>
              <a:t>进程的动态优先级，取值范围</a:t>
            </a:r>
            <a:r>
              <a:rPr lang="en-US" altLang="zh-CN" sz="2000" b="1" dirty="0" smtClean="0"/>
              <a:t>[0,139]</a:t>
            </a:r>
            <a:endParaRPr lang="en-US" altLang="zh-CN" sz="2000" b="1" dirty="0" smtClean="0"/>
          </a:p>
          <a:p>
            <a:pPr marL="360045" indent="0">
              <a:lnSpc>
                <a:spcPct val="120000"/>
              </a:lnSpc>
              <a:buNone/>
              <a:defRPr/>
            </a:pPr>
            <a:r>
              <a:rPr lang="en-US" altLang="zh-CN" sz="2000" b="1" dirty="0" err="1" smtClean="0">
                <a:solidFill>
                  <a:srgbClr val="008AF2"/>
                </a:solidFill>
              </a:rPr>
              <a:t>static_prio</a:t>
            </a:r>
            <a:r>
              <a:rPr lang="zh-CN" altLang="en-US" sz="2000" b="1" dirty="0" smtClean="0">
                <a:solidFill>
                  <a:srgbClr val="008AF2"/>
                </a:solidFill>
              </a:rPr>
              <a:t>：</a:t>
            </a:r>
            <a:r>
              <a:rPr lang="zh-CN" altLang="zh-CN" sz="2000" b="1" dirty="0" smtClean="0"/>
              <a:t>进程的静态优先级，取值范围</a:t>
            </a:r>
            <a:r>
              <a:rPr lang="en-US" altLang="zh-CN" sz="2000" b="1" dirty="0" smtClean="0"/>
              <a:t>[0,139]</a:t>
            </a:r>
            <a:endParaRPr lang="en-US" altLang="zh-CN" sz="2000" b="1" dirty="0" smtClean="0"/>
          </a:p>
          <a:p>
            <a:pPr marL="360045" indent="0">
              <a:lnSpc>
                <a:spcPct val="120000"/>
              </a:lnSpc>
              <a:buNone/>
              <a:defRPr/>
            </a:pPr>
            <a:r>
              <a:rPr lang="en-US" altLang="zh-CN" sz="2000" b="1" dirty="0" err="1" smtClean="0">
                <a:solidFill>
                  <a:srgbClr val="008AF2"/>
                </a:solidFill>
              </a:rPr>
              <a:t>normal_prio</a:t>
            </a:r>
            <a:r>
              <a:rPr lang="zh-CN" altLang="en-US" sz="2000" b="1" dirty="0" smtClean="0">
                <a:solidFill>
                  <a:srgbClr val="008AF2"/>
                </a:solidFill>
              </a:rPr>
              <a:t>：</a:t>
            </a:r>
            <a:r>
              <a:rPr lang="zh-CN" altLang="zh-CN" sz="2000" b="1" dirty="0" smtClean="0"/>
              <a:t>常规</a:t>
            </a:r>
            <a:r>
              <a:rPr lang="zh-CN" altLang="zh-CN" sz="2000" b="1" smtClean="0"/>
              <a:t>动态优先级</a:t>
            </a:r>
            <a:endParaRPr lang="en-US" altLang="zh-CN" sz="2000" b="1" dirty="0" smtClean="0"/>
          </a:p>
          <a:p>
            <a:pPr marL="360045" indent="0">
              <a:lnSpc>
                <a:spcPct val="120000"/>
              </a:lnSpc>
              <a:buNone/>
              <a:defRPr/>
            </a:pPr>
            <a:r>
              <a:rPr lang="en-US" altLang="zh-CN" sz="2000" b="1" dirty="0" err="1" smtClean="0">
                <a:solidFill>
                  <a:srgbClr val="008AF2"/>
                </a:solidFill>
              </a:rPr>
              <a:t>rt_priority</a:t>
            </a:r>
            <a:r>
              <a:rPr lang="zh-CN" altLang="zh-CN" sz="2000" b="1" dirty="0" smtClean="0">
                <a:solidFill>
                  <a:srgbClr val="008AF2"/>
                </a:solidFill>
              </a:rPr>
              <a:t>： </a:t>
            </a:r>
            <a:r>
              <a:rPr lang="zh-CN" altLang="zh-CN" sz="2000" b="1" dirty="0" smtClean="0"/>
              <a:t>实时进程优先级，取值范围</a:t>
            </a:r>
            <a:r>
              <a:rPr lang="en-US" altLang="zh-CN" sz="2000" b="1" dirty="0" smtClean="0"/>
              <a:t>[0,99]</a:t>
            </a:r>
            <a:endParaRPr lang="en-US" altLang="zh-CN" sz="2000" b="1" dirty="0" smtClean="0"/>
          </a:p>
          <a:p>
            <a:pPr marL="360045" indent="0">
              <a:lnSpc>
                <a:spcPct val="120000"/>
              </a:lnSpc>
              <a:buNone/>
              <a:defRPr/>
            </a:pPr>
            <a:r>
              <a:rPr lang="en-US" altLang="zh-CN" sz="2000" b="1" dirty="0" err="1" smtClean="0">
                <a:solidFill>
                  <a:srgbClr val="008AF2"/>
                </a:solidFill>
              </a:rPr>
              <a:t>run_list</a:t>
            </a:r>
            <a:r>
              <a:rPr lang="zh-CN" altLang="zh-CN" sz="2000" b="1" dirty="0" smtClean="0">
                <a:solidFill>
                  <a:srgbClr val="008AF2"/>
                </a:solidFill>
              </a:rPr>
              <a:t>：</a:t>
            </a:r>
            <a:r>
              <a:rPr lang="zh-CN" altLang="zh-CN" sz="2000" b="1" dirty="0" smtClean="0"/>
              <a:t>记录进程在就绪队列</a:t>
            </a:r>
            <a:r>
              <a:rPr lang="en-US" altLang="zh-CN" sz="2000" b="1" dirty="0" err="1" smtClean="0"/>
              <a:t>rq</a:t>
            </a:r>
            <a:r>
              <a:rPr lang="zh-CN" altLang="zh-CN" sz="2000" b="1" dirty="0" smtClean="0"/>
              <a:t>中的位置</a:t>
            </a:r>
            <a:endParaRPr lang="en-US" altLang="zh-CN" sz="2000" b="1" dirty="0" smtClean="0"/>
          </a:p>
          <a:p>
            <a:pPr marL="360045" indent="0">
              <a:lnSpc>
                <a:spcPct val="120000"/>
              </a:lnSpc>
              <a:buNone/>
              <a:defRPr/>
            </a:pPr>
            <a:r>
              <a:rPr lang="en-US" altLang="zh-CN" sz="2000" b="1" dirty="0" err="1" smtClean="0">
                <a:solidFill>
                  <a:srgbClr val="008AF2"/>
                </a:solidFill>
              </a:rPr>
              <a:t>sched_class</a:t>
            </a:r>
            <a:r>
              <a:rPr lang="zh-CN" altLang="zh-CN" sz="2000" b="1" dirty="0" smtClean="0">
                <a:solidFill>
                  <a:srgbClr val="008AF2"/>
                </a:solidFill>
              </a:rPr>
              <a:t>：</a:t>
            </a:r>
            <a:r>
              <a:rPr lang="zh-CN" altLang="zh-CN" sz="2000" b="1" dirty="0" smtClean="0"/>
              <a:t>进程所采用的调度器类</a:t>
            </a:r>
            <a:endParaRPr lang="en-US" altLang="zh-CN" sz="2000" b="1" dirty="0" smtClean="0"/>
          </a:p>
          <a:p>
            <a:pPr marL="360045" indent="0">
              <a:lnSpc>
                <a:spcPct val="120000"/>
              </a:lnSpc>
              <a:buNone/>
              <a:defRPr/>
            </a:pPr>
            <a:endParaRPr lang="en-US" altLang="zh-CN" sz="2000" dirty="0" smtClean="0"/>
          </a:p>
        </p:txBody>
      </p:sp>
      <p:sp>
        <p:nvSpPr>
          <p:cNvPr id="4" name="矩形 3"/>
          <p:cNvSpPr/>
          <p:nvPr/>
        </p:nvSpPr>
        <p:spPr>
          <a:xfrm>
            <a:off x="323528" y="620689"/>
            <a:ext cx="5112568"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1.  </a:t>
            </a:r>
            <a:r>
              <a:rPr lang="zh-CN" altLang="en-US" sz="2800" dirty="0" smtClean="0">
                <a:solidFill>
                  <a:srgbClr val="C00000"/>
                </a:solidFill>
              </a:rPr>
              <a:t>进程描述符 </a:t>
            </a:r>
            <a:r>
              <a:rPr lang="en-US" altLang="zh-CN" sz="2800" dirty="0" err="1" smtClean="0">
                <a:solidFill>
                  <a:srgbClr val="C00000"/>
                </a:solidFill>
              </a:rPr>
              <a:t>task_struct</a:t>
            </a:r>
            <a:r>
              <a:rPr lang="en-US" altLang="zh-CN" sz="2800" dirty="0" smtClean="0">
                <a:solidFill>
                  <a:srgbClr val="C00000"/>
                </a:solidFill>
              </a:rPr>
              <a:t>()</a:t>
            </a:r>
            <a:endParaRPr lang="en-US" altLang="zh-CN" sz="2800" dirty="0" smtClean="0">
              <a:solidFill>
                <a:srgbClr val="C00000"/>
              </a:solidFill>
            </a:endParaRPr>
          </a:p>
        </p:txBody>
      </p:sp>
      <p:sp>
        <p:nvSpPr>
          <p:cNvPr id="6" name="矩形 5"/>
          <p:cNvSpPr/>
          <p:nvPr/>
        </p:nvSpPr>
        <p:spPr>
          <a:xfrm>
            <a:off x="827584" y="4005064"/>
            <a:ext cx="7560840" cy="707886"/>
          </a:xfrm>
          <a:prstGeom prst="rect">
            <a:avLst/>
          </a:prstGeom>
        </p:spPr>
        <p:txBody>
          <a:bodyPr wrap="square">
            <a:spAutoFit/>
          </a:bodyPr>
          <a:lstStyle/>
          <a:p>
            <a:r>
              <a:rPr lang="en-US" altLang="zh-CN" dirty="0" err="1" smtClean="0"/>
              <a:t>stop_sched_class</a:t>
            </a:r>
            <a:r>
              <a:rPr lang="zh-CN" altLang="zh-CN" dirty="0" smtClean="0"/>
              <a:t>→</a:t>
            </a:r>
            <a:r>
              <a:rPr lang="en-US" altLang="zh-CN" dirty="0" err="1" smtClean="0"/>
              <a:t>dl_sched_class</a:t>
            </a:r>
            <a:r>
              <a:rPr lang="zh-CN" altLang="zh-CN" dirty="0" smtClean="0"/>
              <a:t>→</a:t>
            </a:r>
            <a:r>
              <a:rPr lang="en-US" altLang="zh-CN" dirty="0" err="1" smtClean="0"/>
              <a:t>rt_sched_class</a:t>
            </a:r>
            <a:r>
              <a:rPr lang="zh-CN" altLang="zh-CN" dirty="0" smtClean="0"/>
              <a:t>→</a:t>
            </a:r>
            <a:r>
              <a:rPr lang="en-US" altLang="zh-CN" dirty="0" err="1" smtClean="0"/>
              <a:t>fair_sched_class</a:t>
            </a:r>
            <a:r>
              <a:rPr lang="zh-CN" altLang="zh-CN" dirty="0" smtClean="0"/>
              <a:t>→</a:t>
            </a:r>
            <a:r>
              <a:rPr lang="en-US" altLang="zh-CN" dirty="0" err="1" smtClean="0"/>
              <a:t>idle_sched_class</a:t>
            </a:r>
            <a:endParaRPr lang="zh-CN" altLang="en-US" dirty="0"/>
          </a:p>
        </p:txBody>
      </p:sp>
      <p:sp>
        <p:nvSpPr>
          <p:cNvPr id="7" name="矩形 6"/>
          <p:cNvSpPr/>
          <p:nvPr/>
        </p:nvSpPr>
        <p:spPr>
          <a:xfrm>
            <a:off x="755577" y="4725144"/>
            <a:ext cx="4431021" cy="400110"/>
          </a:xfrm>
          <a:prstGeom prst="rect">
            <a:avLst/>
          </a:prstGeom>
        </p:spPr>
        <p:txBody>
          <a:bodyPr wrap="none">
            <a:spAutoFit/>
          </a:bodyPr>
          <a:lstStyle/>
          <a:p>
            <a:r>
              <a:rPr lang="en-US" altLang="zh-CN" dirty="0" err="1" smtClean="0">
                <a:solidFill>
                  <a:srgbClr val="008AF2"/>
                </a:solidFill>
              </a:rPr>
              <a:t>sched_entity</a:t>
            </a:r>
            <a:r>
              <a:rPr lang="en-US" altLang="zh-CN" dirty="0" smtClean="0">
                <a:solidFill>
                  <a:srgbClr val="008AF2"/>
                </a:solidFill>
              </a:rPr>
              <a:t> se</a:t>
            </a:r>
            <a:r>
              <a:rPr lang="zh-CN" altLang="zh-CN" dirty="0" smtClean="0">
                <a:solidFill>
                  <a:srgbClr val="008AF2"/>
                </a:solidFill>
              </a:rPr>
              <a:t>：</a:t>
            </a:r>
            <a:r>
              <a:rPr lang="zh-CN" altLang="zh-CN" dirty="0" smtClean="0"/>
              <a:t>普通进程调度实体</a:t>
            </a:r>
            <a:endParaRPr lang="zh-CN" altLang="en-US" dirty="0"/>
          </a:p>
        </p:txBody>
      </p:sp>
      <p:sp>
        <p:nvSpPr>
          <p:cNvPr id="8" name="矩形 7"/>
          <p:cNvSpPr/>
          <p:nvPr/>
        </p:nvSpPr>
        <p:spPr>
          <a:xfrm>
            <a:off x="683568" y="5085184"/>
            <a:ext cx="4727576" cy="400110"/>
          </a:xfrm>
          <a:prstGeom prst="rect">
            <a:avLst/>
          </a:prstGeom>
        </p:spPr>
        <p:txBody>
          <a:bodyPr wrap="none">
            <a:spAutoFit/>
          </a:bodyPr>
          <a:lstStyle/>
          <a:p>
            <a:r>
              <a:rPr lang="en-US" altLang="zh-CN" dirty="0" smtClean="0"/>
              <a:t> </a:t>
            </a:r>
            <a:r>
              <a:rPr lang="en-US" altLang="zh-CN" dirty="0" err="1" smtClean="0">
                <a:solidFill>
                  <a:srgbClr val="008AF2"/>
                </a:solidFill>
              </a:rPr>
              <a:t>sched_rt_entity</a:t>
            </a:r>
            <a:r>
              <a:rPr lang="en-US" altLang="zh-CN" dirty="0" smtClean="0">
                <a:solidFill>
                  <a:srgbClr val="008AF2"/>
                </a:solidFill>
              </a:rPr>
              <a:t> </a:t>
            </a:r>
            <a:r>
              <a:rPr lang="en-US" altLang="zh-CN" dirty="0" err="1" smtClean="0">
                <a:solidFill>
                  <a:srgbClr val="008AF2"/>
                </a:solidFill>
              </a:rPr>
              <a:t>rt</a:t>
            </a:r>
            <a:r>
              <a:rPr lang="zh-CN" altLang="zh-CN" dirty="0" smtClean="0"/>
              <a:t>：实时进程调度实体</a:t>
            </a:r>
            <a:endParaRPr lang="zh-CN" altLang="en-US" dirty="0"/>
          </a:p>
        </p:txBody>
      </p:sp>
      <p:sp>
        <p:nvSpPr>
          <p:cNvPr id="9" name="矩形 8"/>
          <p:cNvSpPr/>
          <p:nvPr/>
        </p:nvSpPr>
        <p:spPr>
          <a:xfrm>
            <a:off x="755576" y="5445224"/>
            <a:ext cx="3764172" cy="400110"/>
          </a:xfrm>
          <a:prstGeom prst="rect">
            <a:avLst/>
          </a:prstGeom>
        </p:spPr>
        <p:txBody>
          <a:bodyPr wrap="none">
            <a:spAutoFit/>
          </a:bodyPr>
          <a:lstStyle/>
          <a:p>
            <a:r>
              <a:rPr lang="en-US" altLang="zh-CN" dirty="0" smtClean="0">
                <a:solidFill>
                  <a:srgbClr val="008AF2"/>
                </a:solidFill>
              </a:rPr>
              <a:t>policy</a:t>
            </a:r>
            <a:r>
              <a:rPr lang="zh-CN" altLang="zh-CN" dirty="0" smtClean="0">
                <a:solidFill>
                  <a:srgbClr val="008AF2"/>
                </a:solidFill>
              </a:rPr>
              <a:t>：</a:t>
            </a:r>
            <a:r>
              <a:rPr lang="zh-CN" altLang="zh-CN" dirty="0" smtClean="0"/>
              <a:t>本进程采用的调度策略</a:t>
            </a:r>
            <a:endParaRPr lang="zh-CN" altLang="en-US" dirty="0"/>
          </a:p>
        </p:txBody>
      </p:sp>
      <p:sp>
        <p:nvSpPr>
          <p:cNvPr id="10" name="矩形 9"/>
          <p:cNvSpPr/>
          <p:nvPr/>
        </p:nvSpPr>
        <p:spPr>
          <a:xfrm>
            <a:off x="755576" y="5805264"/>
            <a:ext cx="5166320" cy="400110"/>
          </a:xfrm>
          <a:prstGeom prst="rect">
            <a:avLst/>
          </a:prstGeom>
        </p:spPr>
        <p:txBody>
          <a:bodyPr wrap="square">
            <a:spAutoFit/>
          </a:bodyPr>
          <a:lstStyle/>
          <a:p>
            <a:r>
              <a:rPr lang="en-US" altLang="zh-CN" dirty="0" err="1" smtClean="0">
                <a:solidFill>
                  <a:srgbClr val="008AF2"/>
                </a:solidFill>
              </a:rPr>
              <a:t>on_cpu</a:t>
            </a:r>
            <a:r>
              <a:rPr lang="zh-CN" altLang="zh-CN" dirty="0" smtClean="0"/>
              <a:t>：本进程当前由哪个</a:t>
            </a:r>
            <a:r>
              <a:rPr lang="en-US" altLang="zh-CN" dirty="0" smtClean="0"/>
              <a:t>CPU</a:t>
            </a:r>
            <a:r>
              <a:rPr lang="zh-CN" altLang="zh-CN" dirty="0" smtClean="0"/>
              <a:t>来运行</a:t>
            </a:r>
            <a:endParaRPr lang="zh-CN" altLang="en-US" dirty="0"/>
          </a:p>
        </p:txBody>
      </p:sp>
      <p:sp>
        <p:nvSpPr>
          <p:cNvPr id="11" name="矩形 10"/>
          <p:cNvSpPr/>
          <p:nvPr/>
        </p:nvSpPr>
        <p:spPr>
          <a:xfrm>
            <a:off x="683569" y="6165304"/>
            <a:ext cx="4331635" cy="400110"/>
          </a:xfrm>
          <a:prstGeom prst="rect">
            <a:avLst/>
          </a:prstGeom>
        </p:spPr>
        <p:txBody>
          <a:bodyPr wrap="none">
            <a:spAutoFit/>
          </a:bodyPr>
          <a:lstStyle/>
          <a:p>
            <a:r>
              <a:rPr lang="en-US" altLang="zh-CN" dirty="0" smtClean="0"/>
              <a:t> </a:t>
            </a:r>
            <a:r>
              <a:rPr lang="en-US" altLang="zh-CN" dirty="0" err="1" smtClean="0">
                <a:solidFill>
                  <a:srgbClr val="008AF2"/>
                </a:solidFill>
              </a:rPr>
              <a:t>time_slice</a:t>
            </a:r>
            <a:r>
              <a:rPr lang="zh-CN" altLang="zh-CN" dirty="0" smtClean="0"/>
              <a:t>：进程的剩余时间片长度</a:t>
            </a:r>
            <a:endParaRPr lang="zh-CN" altLang="en-US" dirty="0"/>
          </a:p>
        </p:txBody>
      </p:sp>
      <p:sp>
        <p:nvSpPr>
          <p:cNvPr id="12" name="左大括号 11"/>
          <p:cNvSpPr/>
          <p:nvPr/>
        </p:nvSpPr>
        <p:spPr bwMode="auto">
          <a:xfrm>
            <a:off x="323528" y="1700808"/>
            <a:ext cx="288032" cy="1296144"/>
          </a:xfrm>
          <a:prstGeom prst="leftBrac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14" name="直接连接符 13"/>
          <p:cNvCxnSpPr/>
          <p:nvPr/>
        </p:nvCxnSpPr>
        <p:spPr bwMode="auto">
          <a:xfrm>
            <a:off x="611560" y="3645024"/>
            <a:ext cx="1296144"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直接连接符 14"/>
          <p:cNvCxnSpPr/>
          <p:nvPr/>
        </p:nvCxnSpPr>
        <p:spPr bwMode="auto">
          <a:xfrm>
            <a:off x="763960" y="4077072"/>
            <a:ext cx="157579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直接连接符 16"/>
          <p:cNvCxnSpPr/>
          <p:nvPr/>
        </p:nvCxnSpPr>
        <p:spPr bwMode="auto">
          <a:xfrm>
            <a:off x="827584" y="5085184"/>
            <a:ext cx="157579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直接连接符 17"/>
          <p:cNvCxnSpPr/>
          <p:nvPr/>
        </p:nvCxnSpPr>
        <p:spPr bwMode="auto">
          <a:xfrm>
            <a:off x="916360" y="5445224"/>
            <a:ext cx="157579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直接连接符 18"/>
          <p:cNvCxnSpPr/>
          <p:nvPr/>
        </p:nvCxnSpPr>
        <p:spPr bwMode="auto">
          <a:xfrm>
            <a:off x="827584" y="5805264"/>
            <a:ext cx="157579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直接连接符 19"/>
          <p:cNvCxnSpPr/>
          <p:nvPr/>
        </p:nvCxnSpPr>
        <p:spPr bwMode="auto">
          <a:xfrm>
            <a:off x="755576" y="6165304"/>
            <a:ext cx="157579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直接连接符 20"/>
          <p:cNvCxnSpPr/>
          <p:nvPr/>
        </p:nvCxnSpPr>
        <p:spPr bwMode="auto">
          <a:xfrm>
            <a:off x="755576" y="6525344"/>
            <a:ext cx="157579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ox(i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ox(in)">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627660" y="1"/>
            <a:ext cx="4824660" cy="582612"/>
          </a:xfrm>
        </p:spPr>
        <p:txBody>
          <a:bodyPr/>
          <a:lstStyle/>
          <a:p>
            <a:pPr>
              <a:defRPr/>
            </a:pPr>
            <a:r>
              <a:rPr lang="en-US" altLang="zh-CN" sz="3200" dirty="0" smtClean="0">
                <a:solidFill>
                  <a:srgbClr val="0000FF"/>
                </a:solidFill>
                <a:latin typeface="+mn-ea"/>
                <a:ea typeface="+mn-ea"/>
              </a:rPr>
              <a:t>3.3.4  Linux</a:t>
            </a:r>
            <a:r>
              <a:rPr lang="zh-CN" altLang="en-US" sz="3200" dirty="0" smtClean="0">
                <a:solidFill>
                  <a:srgbClr val="0000FF"/>
                </a:solidFill>
                <a:latin typeface="+mn-ea"/>
                <a:ea typeface="+mn-ea"/>
              </a:rPr>
              <a:t>进程管理</a:t>
            </a:r>
            <a:endParaRPr lang="zh-CN" altLang="en-US" sz="3200" dirty="0" smtClean="0">
              <a:solidFill>
                <a:srgbClr val="0000FF"/>
              </a:solidFill>
              <a:latin typeface="+mn-ea"/>
              <a:ea typeface="+mn-ea"/>
            </a:endParaRPr>
          </a:p>
        </p:txBody>
      </p:sp>
      <p:sp>
        <p:nvSpPr>
          <p:cNvPr id="9219" name="Rectangle 3"/>
          <p:cNvSpPr>
            <a:spLocks noGrp="1" noChangeArrowheads="1"/>
          </p:cNvSpPr>
          <p:nvPr>
            <p:ph type="body" idx="1"/>
          </p:nvPr>
        </p:nvSpPr>
        <p:spPr>
          <a:xfrm>
            <a:off x="323528" y="1052736"/>
            <a:ext cx="5256584" cy="504056"/>
          </a:xfrm>
        </p:spPr>
        <p:txBody>
          <a:bodyPr/>
          <a:lstStyle/>
          <a:p>
            <a:pPr marL="0" indent="0">
              <a:lnSpc>
                <a:spcPct val="120000"/>
              </a:lnSpc>
              <a:buFont typeface="Wingdings" panose="05000000000000000000" pitchFamily="2" charset="2"/>
              <a:buChar char="n"/>
              <a:defRPr/>
            </a:pPr>
            <a:r>
              <a:rPr lang="zh-CN" altLang="en-US" sz="2400" b="1" dirty="0" smtClean="0">
                <a:solidFill>
                  <a:srgbClr val="7030A0"/>
                </a:solidFill>
              </a:rPr>
              <a:t> 地址空间及文件系统信息：</a:t>
            </a:r>
            <a:endParaRPr lang="en-US" altLang="zh-CN" sz="2000" dirty="0" smtClean="0"/>
          </a:p>
        </p:txBody>
      </p:sp>
      <p:sp>
        <p:nvSpPr>
          <p:cNvPr id="4" name="矩形 3"/>
          <p:cNvSpPr/>
          <p:nvPr/>
        </p:nvSpPr>
        <p:spPr>
          <a:xfrm>
            <a:off x="323528" y="620689"/>
            <a:ext cx="5112568"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1.  </a:t>
            </a:r>
            <a:r>
              <a:rPr lang="zh-CN" altLang="en-US" sz="2800" dirty="0" smtClean="0">
                <a:solidFill>
                  <a:srgbClr val="C00000"/>
                </a:solidFill>
              </a:rPr>
              <a:t>进程描述符 </a:t>
            </a:r>
            <a:r>
              <a:rPr lang="en-US" altLang="zh-CN" sz="2800" dirty="0" err="1" smtClean="0">
                <a:solidFill>
                  <a:srgbClr val="C00000"/>
                </a:solidFill>
              </a:rPr>
              <a:t>task_struct</a:t>
            </a:r>
            <a:r>
              <a:rPr lang="en-US" altLang="zh-CN" sz="2800" dirty="0" smtClean="0">
                <a:solidFill>
                  <a:srgbClr val="C00000"/>
                </a:solidFill>
              </a:rPr>
              <a:t>()</a:t>
            </a:r>
            <a:endParaRPr lang="en-US" altLang="zh-CN" sz="2800" dirty="0" smtClean="0">
              <a:solidFill>
                <a:srgbClr val="C00000"/>
              </a:solidFill>
            </a:endParaRPr>
          </a:p>
        </p:txBody>
      </p:sp>
      <p:sp>
        <p:nvSpPr>
          <p:cNvPr id="12" name="矩形 11"/>
          <p:cNvSpPr/>
          <p:nvPr/>
        </p:nvSpPr>
        <p:spPr>
          <a:xfrm>
            <a:off x="755576" y="1628800"/>
            <a:ext cx="3736920" cy="400110"/>
          </a:xfrm>
          <a:prstGeom prst="rect">
            <a:avLst/>
          </a:prstGeom>
        </p:spPr>
        <p:txBody>
          <a:bodyPr wrap="none">
            <a:spAutoFit/>
          </a:bodyPr>
          <a:lstStyle/>
          <a:p>
            <a:r>
              <a:rPr lang="en-US" altLang="zh-CN" dirty="0" smtClean="0"/>
              <a:t>mm</a:t>
            </a:r>
            <a:r>
              <a:rPr lang="zh-CN" altLang="zh-CN" dirty="0" smtClean="0"/>
              <a:t>：进程用户地址空间描述符</a:t>
            </a:r>
            <a:endParaRPr lang="zh-CN" altLang="en-US" dirty="0"/>
          </a:p>
        </p:txBody>
      </p:sp>
      <p:sp>
        <p:nvSpPr>
          <p:cNvPr id="13" name="矩形 12"/>
          <p:cNvSpPr/>
          <p:nvPr/>
        </p:nvSpPr>
        <p:spPr>
          <a:xfrm>
            <a:off x="773832" y="2060848"/>
            <a:ext cx="5886400" cy="400110"/>
          </a:xfrm>
          <a:prstGeom prst="rect">
            <a:avLst/>
          </a:prstGeom>
        </p:spPr>
        <p:txBody>
          <a:bodyPr wrap="square">
            <a:spAutoFit/>
          </a:bodyPr>
          <a:lstStyle/>
          <a:p>
            <a:r>
              <a:rPr lang="en-US" altLang="zh-CN" dirty="0" err="1" smtClean="0"/>
              <a:t>active_mm</a:t>
            </a:r>
            <a:r>
              <a:rPr lang="zh-CN" altLang="zh-CN" dirty="0" smtClean="0"/>
              <a:t>：指向进程最近最常使用的地址空间</a:t>
            </a:r>
            <a:endParaRPr lang="zh-CN" altLang="en-US" dirty="0"/>
          </a:p>
        </p:txBody>
      </p:sp>
      <p:sp>
        <p:nvSpPr>
          <p:cNvPr id="7" name="矩形 6"/>
          <p:cNvSpPr/>
          <p:nvPr/>
        </p:nvSpPr>
        <p:spPr>
          <a:xfrm>
            <a:off x="827584" y="2492896"/>
            <a:ext cx="5472608" cy="400110"/>
          </a:xfrm>
          <a:prstGeom prst="rect">
            <a:avLst/>
          </a:prstGeom>
        </p:spPr>
        <p:txBody>
          <a:bodyPr wrap="square">
            <a:spAutoFit/>
          </a:bodyPr>
          <a:lstStyle/>
          <a:p>
            <a:r>
              <a:rPr lang="en-US" altLang="zh-CN" dirty="0" err="1" smtClean="0"/>
              <a:t>fs</a:t>
            </a:r>
            <a:r>
              <a:rPr lang="zh-CN" altLang="zh-CN" dirty="0" smtClean="0"/>
              <a:t>： 表示进程与文件系统的联系</a:t>
            </a:r>
            <a:r>
              <a:rPr lang="en-US" altLang="zh-CN" dirty="0" smtClean="0"/>
              <a:t> </a:t>
            </a:r>
            <a:endParaRPr lang="zh-CN" altLang="en-US" dirty="0"/>
          </a:p>
        </p:txBody>
      </p:sp>
      <p:sp>
        <p:nvSpPr>
          <p:cNvPr id="8" name="矩形 7"/>
          <p:cNvSpPr/>
          <p:nvPr/>
        </p:nvSpPr>
        <p:spPr>
          <a:xfrm>
            <a:off x="827584" y="2924944"/>
            <a:ext cx="3793026" cy="400110"/>
          </a:xfrm>
          <a:prstGeom prst="rect">
            <a:avLst/>
          </a:prstGeom>
        </p:spPr>
        <p:txBody>
          <a:bodyPr wrap="none">
            <a:spAutoFit/>
          </a:bodyPr>
          <a:lstStyle/>
          <a:p>
            <a:r>
              <a:rPr lang="en-US" altLang="zh-CN" dirty="0" smtClean="0"/>
              <a:t>files</a:t>
            </a:r>
            <a:r>
              <a:rPr lang="zh-CN" altLang="zh-CN" dirty="0" smtClean="0"/>
              <a:t>：记录进程当前打开的文件</a:t>
            </a:r>
            <a:endParaRPr lang="zh-CN" altLang="en-US" dirty="0"/>
          </a:p>
        </p:txBody>
      </p:sp>
      <p:sp>
        <p:nvSpPr>
          <p:cNvPr id="9" name="矩形 8"/>
          <p:cNvSpPr/>
          <p:nvPr/>
        </p:nvSpPr>
        <p:spPr>
          <a:xfrm>
            <a:off x="827584" y="3356992"/>
            <a:ext cx="3679212" cy="400110"/>
          </a:xfrm>
          <a:prstGeom prst="rect">
            <a:avLst/>
          </a:prstGeom>
        </p:spPr>
        <p:txBody>
          <a:bodyPr wrap="none">
            <a:spAutoFit/>
          </a:bodyPr>
          <a:lstStyle/>
          <a:p>
            <a:r>
              <a:rPr lang="en-US" altLang="zh-CN" dirty="0" smtClean="0"/>
              <a:t>stack</a:t>
            </a:r>
            <a:r>
              <a:rPr lang="zh-CN" altLang="zh-CN" dirty="0" smtClean="0"/>
              <a:t>：指向进程内核栈的指针</a:t>
            </a:r>
            <a:endParaRPr lang="zh-CN" altLang="en-US" dirty="0"/>
          </a:p>
        </p:txBody>
      </p:sp>
      <p:cxnSp>
        <p:nvCxnSpPr>
          <p:cNvPr id="11" name="直接连接符 10"/>
          <p:cNvCxnSpPr/>
          <p:nvPr/>
        </p:nvCxnSpPr>
        <p:spPr bwMode="auto">
          <a:xfrm>
            <a:off x="683568" y="1988840"/>
            <a:ext cx="1008112"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动作按钮: 前进或下一项 13">
            <a:hlinkClick r:id="" action="ppaction://hlinkshowjump?jump=nextslide" highlightClick="1"/>
          </p:cNvPr>
          <p:cNvSpPr/>
          <p:nvPr/>
        </p:nvSpPr>
        <p:spPr bwMode="auto">
          <a:xfrm>
            <a:off x="5004048" y="1700808"/>
            <a:ext cx="504056" cy="288032"/>
          </a:xfrm>
          <a:prstGeom prst="actionButtonForwardNext">
            <a:avLst/>
          </a:prstGeom>
          <a:solidFill>
            <a:srgbClr val="FF0000"/>
          </a:solidFill>
          <a:ln>
            <a:solidFill>
              <a:schemeClr val="accent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15" name="直接连接符 14"/>
          <p:cNvCxnSpPr/>
          <p:nvPr/>
        </p:nvCxnSpPr>
        <p:spPr bwMode="auto">
          <a:xfrm>
            <a:off x="835968" y="2492896"/>
            <a:ext cx="1359768"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直接连接符 16"/>
          <p:cNvCxnSpPr/>
          <p:nvPr/>
        </p:nvCxnSpPr>
        <p:spPr bwMode="auto">
          <a:xfrm>
            <a:off x="755576" y="2852936"/>
            <a:ext cx="1008112"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直接连接符 17"/>
          <p:cNvCxnSpPr/>
          <p:nvPr/>
        </p:nvCxnSpPr>
        <p:spPr bwMode="auto">
          <a:xfrm>
            <a:off x="755576" y="3284984"/>
            <a:ext cx="1008112"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直接连接符 18"/>
          <p:cNvCxnSpPr/>
          <p:nvPr/>
        </p:nvCxnSpPr>
        <p:spPr bwMode="auto">
          <a:xfrm>
            <a:off x="755576" y="3789040"/>
            <a:ext cx="1008112"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动作按钮: 前进或下一项 19">
            <a:hlinkClick r:id="rId1" action="ppaction://hlinksldjump" highlightClick="1"/>
          </p:cNvPr>
          <p:cNvSpPr/>
          <p:nvPr/>
        </p:nvSpPr>
        <p:spPr bwMode="auto">
          <a:xfrm>
            <a:off x="4788024" y="3429000"/>
            <a:ext cx="504056" cy="288032"/>
          </a:xfrm>
          <a:prstGeom prst="actionButtonForwardNext">
            <a:avLst/>
          </a:prstGeom>
          <a:solidFill>
            <a:srgbClr val="FF0000"/>
          </a:solidFill>
          <a:ln>
            <a:solidFill>
              <a:schemeClr val="accent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ox(in)">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灯片编号占位符 5"/>
          <p:cNvSpPr>
            <a:spLocks noGrp="1"/>
          </p:cNvSpPr>
          <p:nvPr>
            <p:ph type="sldNum" sz="quarter" idx="12"/>
          </p:nvPr>
        </p:nvSpPr>
        <p:spPr>
          <a:noFill/>
          <a:ln>
            <a:miter lim="800000"/>
          </a:ln>
        </p:spPr>
        <p:txBody>
          <a:bodyPr/>
          <a:lstStyle/>
          <a:p>
            <a:fld id="{5B8C6D91-C6F0-43B0-A6C5-1A5A18F71D6E}" type="slidenum">
              <a:rPr lang="zh-TW" altLang="en-US" smtClean="0">
                <a:ea typeface="宋体" panose="02010600030101010101" pitchFamily="2" charset="-122"/>
              </a:rPr>
            </a:fld>
            <a:endParaRPr lang="en-US" altLang="zh-TW" smtClean="0">
              <a:ea typeface="宋体" panose="02010600030101010101" pitchFamily="2" charset="-122"/>
            </a:endParaRPr>
          </a:p>
        </p:txBody>
      </p:sp>
      <p:sp>
        <p:nvSpPr>
          <p:cNvPr id="203779" name="Rectangle 2"/>
          <p:cNvSpPr>
            <a:spLocks noGrp="1" noChangeArrowheads="1"/>
          </p:cNvSpPr>
          <p:nvPr>
            <p:ph type="title"/>
          </p:nvPr>
        </p:nvSpPr>
        <p:spPr>
          <a:xfrm>
            <a:off x="5486400" y="304800"/>
            <a:ext cx="3276600" cy="581025"/>
          </a:xfrm>
        </p:spPr>
        <p:txBody>
          <a:bodyPr/>
          <a:lstStyle/>
          <a:p>
            <a:pPr>
              <a:defRPr/>
            </a:pPr>
            <a:r>
              <a:rPr lang="zh-CN" altLang="en-US" sz="2400" smtClean="0"/>
              <a:t>进程虚存管理数据结构</a:t>
            </a:r>
            <a:endParaRPr lang="zh-CN" altLang="en-US" sz="2400" smtClean="0"/>
          </a:p>
        </p:txBody>
      </p:sp>
      <p:grpSp>
        <p:nvGrpSpPr>
          <p:cNvPr id="2" name="Group 3"/>
          <p:cNvGrpSpPr/>
          <p:nvPr/>
        </p:nvGrpSpPr>
        <p:grpSpPr bwMode="auto">
          <a:xfrm>
            <a:off x="323850" y="152400"/>
            <a:ext cx="8569325" cy="6580188"/>
            <a:chOff x="204" y="247"/>
            <a:chExt cx="5398" cy="3994"/>
          </a:xfrm>
        </p:grpSpPr>
        <p:sp>
          <p:nvSpPr>
            <p:cNvPr id="185349" name="Text Box 4"/>
            <p:cNvSpPr txBox="1">
              <a:spLocks noChangeArrowheads="1"/>
            </p:cNvSpPr>
            <p:nvPr/>
          </p:nvSpPr>
          <p:spPr bwMode="auto">
            <a:xfrm>
              <a:off x="437" y="247"/>
              <a:ext cx="946" cy="280"/>
            </a:xfrm>
            <a:prstGeom prst="rect">
              <a:avLst/>
            </a:prstGeom>
            <a:noFill/>
            <a:ln w="9525">
              <a:solidFill>
                <a:srgbClr val="FFFFFF"/>
              </a:solidFill>
              <a:miter lim="800000"/>
            </a:ln>
          </p:spPr>
          <p:txBody>
            <a:bodyPr/>
            <a:lstStyle/>
            <a:p>
              <a:pPr algn="just" eaLnBrk="1" hangingPunct="1"/>
              <a:r>
                <a:rPr kumimoji="1" lang="zh-CN" altLang="en-US" sz="1400" b="1">
                  <a:latin typeface="黑体" panose="02010609060101010101" pitchFamily="49" charset="-122"/>
                </a:rPr>
                <a:t>进程任务结构</a:t>
              </a:r>
              <a:endParaRPr kumimoji="1" lang="zh-CN" altLang="en-US" sz="1400" b="1">
                <a:latin typeface="黑体" panose="02010609060101010101" pitchFamily="49" charset="-122"/>
              </a:endParaRPr>
            </a:p>
            <a:p>
              <a:pPr algn="ctr" eaLnBrk="1" hangingPunct="1"/>
              <a:r>
                <a:rPr kumimoji="1" lang="en-US" altLang="zh-CN" sz="1400" b="1">
                  <a:latin typeface="黑体" panose="02010609060101010101" pitchFamily="49" charset="-122"/>
                </a:rPr>
                <a:t>task_struct</a:t>
              </a:r>
              <a:endParaRPr kumimoji="1" lang="en-US" altLang="zh-CN" sz="1400" b="1">
                <a:latin typeface="黑体" panose="02010609060101010101" pitchFamily="49" charset="-122"/>
              </a:endParaRPr>
            </a:p>
            <a:p>
              <a:pPr eaLnBrk="1" hangingPunct="1"/>
              <a:endParaRPr kumimoji="1" lang="en-US" altLang="zh-CN" sz="1400" b="1">
                <a:latin typeface="黑体" panose="02010609060101010101" pitchFamily="49" charset="-122"/>
              </a:endParaRPr>
            </a:p>
          </p:txBody>
        </p:sp>
        <p:sp>
          <p:nvSpPr>
            <p:cNvPr id="203782" name="Text Box 5"/>
            <p:cNvSpPr txBox="1">
              <a:spLocks noChangeArrowheads="1"/>
            </p:cNvSpPr>
            <p:nvPr/>
          </p:nvSpPr>
          <p:spPr bwMode="auto">
            <a:xfrm>
              <a:off x="467" y="559"/>
              <a:ext cx="922" cy="250"/>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ctr" eaLnBrk="1" hangingPunct="1">
                <a:defRPr/>
              </a:pPr>
              <a:r>
                <a:rPr kumimoji="1" lang="en-US" altLang="zh-CN" sz="1400" b="1">
                  <a:latin typeface="黑体" panose="02010609060101010101" pitchFamily="49" charset="-122"/>
                  <a:ea typeface="宋体" panose="02010600030101010101" pitchFamily="2" charset="-122"/>
                </a:rPr>
                <a:t>*mm</a:t>
              </a:r>
              <a:endParaRPr kumimoji="1" lang="en-US" altLang="zh-CN" sz="1400" b="1">
                <a:latin typeface="黑体" panose="02010609060101010101" pitchFamily="49" charset="-122"/>
                <a:ea typeface="宋体" panose="02010600030101010101" pitchFamily="2" charset="-122"/>
              </a:endParaRPr>
            </a:p>
          </p:txBody>
        </p:sp>
        <p:sp>
          <p:nvSpPr>
            <p:cNvPr id="185351" name="Text Box 6"/>
            <p:cNvSpPr txBox="1">
              <a:spLocks noChangeArrowheads="1"/>
            </p:cNvSpPr>
            <p:nvPr/>
          </p:nvSpPr>
          <p:spPr bwMode="auto">
            <a:xfrm>
              <a:off x="2183" y="300"/>
              <a:ext cx="878" cy="312"/>
            </a:xfrm>
            <a:prstGeom prst="rect">
              <a:avLst/>
            </a:prstGeom>
            <a:noFill/>
            <a:ln w="9525">
              <a:solidFill>
                <a:srgbClr val="FFFFFF"/>
              </a:solidFill>
              <a:miter lim="800000"/>
            </a:ln>
          </p:spPr>
          <p:txBody>
            <a:bodyPr/>
            <a:lstStyle/>
            <a:p>
              <a:pPr algn="just" eaLnBrk="1" hangingPunct="1"/>
              <a:r>
                <a:rPr kumimoji="1" lang="zh-CN" altLang="en-US" sz="1400" b="1">
                  <a:latin typeface="黑体" panose="02010609060101010101" pitchFamily="49" charset="-122"/>
                </a:rPr>
                <a:t>虚存区结构</a:t>
              </a:r>
              <a:endParaRPr kumimoji="1" lang="zh-CN" altLang="en-US" sz="1400" b="1">
                <a:latin typeface="黑体" panose="02010609060101010101" pitchFamily="49" charset="-122"/>
              </a:endParaRPr>
            </a:p>
            <a:p>
              <a:pPr algn="just" eaLnBrk="1" hangingPunct="1"/>
              <a:r>
                <a:rPr kumimoji="1" lang="en-US" altLang="zh-CN" sz="1400" b="1">
                  <a:latin typeface="黑体" panose="02010609060101010101" pitchFamily="49" charset="-122"/>
                </a:rPr>
                <a:t>vm_area_struct</a:t>
              </a:r>
              <a:endParaRPr kumimoji="1" lang="en-US" altLang="zh-CN" sz="1400" b="1">
                <a:latin typeface="黑体" panose="02010609060101010101" pitchFamily="49" charset="-122"/>
              </a:endParaRPr>
            </a:p>
          </p:txBody>
        </p:sp>
        <p:sp>
          <p:nvSpPr>
            <p:cNvPr id="203784" name="Text Box 7"/>
            <p:cNvSpPr txBox="1">
              <a:spLocks noChangeArrowheads="1"/>
            </p:cNvSpPr>
            <p:nvPr/>
          </p:nvSpPr>
          <p:spPr bwMode="auto">
            <a:xfrm>
              <a:off x="2179" y="621"/>
              <a:ext cx="921" cy="178"/>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*vm_mm</a:t>
              </a:r>
              <a:endParaRPr kumimoji="1" lang="en-US" altLang="zh-CN" sz="1400" b="1">
                <a:latin typeface="黑体" panose="02010609060101010101" pitchFamily="49" charset="-122"/>
                <a:ea typeface="宋体" panose="02010600030101010101" pitchFamily="2" charset="-122"/>
              </a:endParaRPr>
            </a:p>
          </p:txBody>
        </p:sp>
        <p:sp>
          <p:nvSpPr>
            <p:cNvPr id="203785" name="Text Box 8"/>
            <p:cNvSpPr txBox="1">
              <a:spLocks noChangeArrowheads="1"/>
            </p:cNvSpPr>
            <p:nvPr/>
          </p:nvSpPr>
          <p:spPr bwMode="auto">
            <a:xfrm>
              <a:off x="2179" y="799"/>
              <a:ext cx="921" cy="188"/>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vm__start</a:t>
              </a:r>
              <a:endParaRPr kumimoji="1" lang="en-US" altLang="zh-CN" sz="1400" b="1">
                <a:latin typeface="黑体" panose="02010609060101010101" pitchFamily="49" charset="-122"/>
                <a:ea typeface="宋体" panose="02010600030101010101" pitchFamily="2" charset="-122"/>
              </a:endParaRPr>
            </a:p>
          </p:txBody>
        </p:sp>
        <p:sp>
          <p:nvSpPr>
            <p:cNvPr id="203786" name="Text Box 9"/>
            <p:cNvSpPr txBox="1">
              <a:spLocks noChangeArrowheads="1"/>
            </p:cNvSpPr>
            <p:nvPr/>
          </p:nvSpPr>
          <p:spPr bwMode="auto">
            <a:xfrm>
              <a:off x="2179" y="995"/>
              <a:ext cx="921" cy="188"/>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vm_end</a:t>
              </a:r>
              <a:endParaRPr kumimoji="1" lang="en-US" altLang="zh-CN" sz="1400" b="1">
                <a:latin typeface="黑体" panose="02010609060101010101" pitchFamily="49" charset="-122"/>
                <a:ea typeface="宋体" panose="02010600030101010101" pitchFamily="2" charset="-122"/>
              </a:endParaRPr>
            </a:p>
          </p:txBody>
        </p:sp>
        <p:sp>
          <p:nvSpPr>
            <p:cNvPr id="203787" name="Text Box 10"/>
            <p:cNvSpPr txBox="1">
              <a:spLocks noChangeArrowheads="1"/>
            </p:cNvSpPr>
            <p:nvPr/>
          </p:nvSpPr>
          <p:spPr bwMode="auto">
            <a:xfrm>
              <a:off x="2179" y="1183"/>
              <a:ext cx="921" cy="187"/>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ctr" eaLnBrk="1" hangingPunct="1">
                <a:defRPr/>
              </a:pPr>
              <a:r>
                <a:rPr kumimoji="1" lang="en-US" altLang="zh-CN" sz="1400" b="1">
                  <a:latin typeface="黑体" panose="02010609060101010101" pitchFamily="49" charset="-122"/>
                  <a:ea typeface="宋体" panose="02010600030101010101" pitchFamily="2" charset="-122"/>
                </a:rPr>
                <a:t>*vm_ops</a:t>
              </a:r>
              <a:endParaRPr kumimoji="1" lang="en-US" altLang="zh-CN" sz="1400" b="1">
                <a:latin typeface="黑体" panose="02010609060101010101" pitchFamily="49" charset="-122"/>
                <a:ea typeface="宋体" panose="02010600030101010101" pitchFamily="2" charset="-122"/>
              </a:endParaRPr>
            </a:p>
          </p:txBody>
        </p:sp>
        <p:sp>
          <p:nvSpPr>
            <p:cNvPr id="203788" name="Text Box 11"/>
            <p:cNvSpPr txBox="1">
              <a:spLocks noChangeArrowheads="1"/>
            </p:cNvSpPr>
            <p:nvPr/>
          </p:nvSpPr>
          <p:spPr bwMode="auto">
            <a:xfrm>
              <a:off x="2179" y="1370"/>
              <a:ext cx="921" cy="198"/>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*vm_next</a:t>
              </a:r>
              <a:endParaRPr kumimoji="1" lang="en-US" altLang="zh-CN" sz="1400" b="1">
                <a:latin typeface="黑体" panose="02010609060101010101" pitchFamily="49" charset="-122"/>
                <a:ea typeface="宋体" panose="02010600030101010101" pitchFamily="2" charset="-122"/>
              </a:endParaRPr>
            </a:p>
          </p:txBody>
        </p:sp>
        <p:sp>
          <p:nvSpPr>
            <p:cNvPr id="185357" name="Text Box 12"/>
            <p:cNvSpPr txBox="1">
              <a:spLocks noChangeArrowheads="1"/>
            </p:cNvSpPr>
            <p:nvPr/>
          </p:nvSpPr>
          <p:spPr bwMode="auto">
            <a:xfrm>
              <a:off x="513" y="1789"/>
              <a:ext cx="825" cy="235"/>
            </a:xfrm>
            <a:prstGeom prst="rect">
              <a:avLst/>
            </a:prstGeom>
            <a:noFill/>
            <a:ln w="9525">
              <a:solidFill>
                <a:srgbClr val="FFFFFF"/>
              </a:solidFill>
              <a:miter lim="800000"/>
            </a:ln>
          </p:spPr>
          <p:txBody>
            <a:bodyPr/>
            <a:lstStyle/>
            <a:p>
              <a:pPr algn="just" eaLnBrk="1" hangingPunct="1"/>
              <a:r>
                <a:rPr kumimoji="1" lang="zh-CN" altLang="en-US" sz="1400" b="1">
                  <a:latin typeface="黑体" panose="02010609060101010101" pitchFamily="49" charset="-122"/>
                </a:rPr>
                <a:t>页目录表</a:t>
              </a:r>
              <a:r>
                <a:rPr kumimoji="1" lang="en-US" altLang="zh-CN" sz="1400" b="1">
                  <a:latin typeface="黑体" panose="02010609060101010101" pitchFamily="49" charset="-122"/>
                </a:rPr>
                <a:t>pgd</a:t>
              </a:r>
              <a:endParaRPr kumimoji="1" lang="en-US" altLang="zh-CN" sz="1400" b="1">
                <a:latin typeface="黑体" panose="02010609060101010101" pitchFamily="49" charset="-122"/>
              </a:endParaRPr>
            </a:p>
          </p:txBody>
        </p:sp>
        <p:sp>
          <p:nvSpPr>
            <p:cNvPr id="185358" name="Text Box 13"/>
            <p:cNvSpPr txBox="1">
              <a:spLocks noChangeArrowheads="1"/>
            </p:cNvSpPr>
            <p:nvPr/>
          </p:nvSpPr>
          <p:spPr bwMode="auto">
            <a:xfrm>
              <a:off x="473" y="871"/>
              <a:ext cx="956" cy="291"/>
            </a:xfrm>
            <a:prstGeom prst="rect">
              <a:avLst/>
            </a:prstGeom>
            <a:solidFill>
              <a:srgbClr val="CCFFCC"/>
            </a:solidFill>
            <a:ln w="9525">
              <a:solidFill>
                <a:srgbClr val="FFFFFF"/>
              </a:solidFill>
              <a:miter lim="800000"/>
            </a:ln>
          </p:spPr>
          <p:txBody>
            <a:bodyPr/>
            <a:lstStyle/>
            <a:p>
              <a:pPr algn="just" eaLnBrk="1" hangingPunct="1"/>
              <a:r>
                <a:rPr kumimoji="1" lang="zh-CN" altLang="en-US" sz="1400" b="1">
                  <a:latin typeface="黑体" panose="02010609060101010101" pitchFamily="49" charset="-122"/>
                </a:rPr>
                <a:t>主存管理结构</a:t>
              </a:r>
              <a:endParaRPr kumimoji="1" lang="zh-CN" altLang="en-US" sz="1400" b="1">
                <a:latin typeface="黑体" panose="02010609060101010101" pitchFamily="49" charset="-122"/>
              </a:endParaRPr>
            </a:p>
            <a:p>
              <a:pPr algn="ctr" eaLnBrk="1" hangingPunct="1"/>
              <a:r>
                <a:rPr kumimoji="1" lang="en-US" altLang="zh-CN" sz="1400" b="1">
                  <a:latin typeface="黑体" panose="02010609060101010101" pitchFamily="49" charset="-122"/>
                </a:rPr>
                <a:t>mm_struct</a:t>
              </a:r>
              <a:endParaRPr kumimoji="1" lang="en-US" altLang="zh-CN" sz="1400" b="1">
                <a:latin typeface="黑体" panose="02010609060101010101" pitchFamily="49" charset="-122"/>
              </a:endParaRPr>
            </a:p>
            <a:p>
              <a:pPr algn="just" eaLnBrk="1" hangingPunct="1"/>
              <a:endParaRPr kumimoji="1" lang="en-US" altLang="zh-CN" sz="1400" b="1">
                <a:latin typeface="黑体" panose="02010609060101010101" pitchFamily="49" charset="-122"/>
              </a:endParaRPr>
            </a:p>
            <a:p>
              <a:pPr eaLnBrk="1" hangingPunct="1"/>
              <a:endParaRPr kumimoji="1" lang="en-US" altLang="zh-CN" sz="1400" b="1">
                <a:latin typeface="黑体" panose="02010609060101010101" pitchFamily="49" charset="-122"/>
              </a:endParaRPr>
            </a:p>
          </p:txBody>
        </p:sp>
        <p:sp>
          <p:nvSpPr>
            <p:cNvPr id="203791" name="Text Box 14"/>
            <p:cNvSpPr txBox="1">
              <a:spLocks noChangeArrowheads="1"/>
            </p:cNvSpPr>
            <p:nvPr/>
          </p:nvSpPr>
          <p:spPr bwMode="auto">
            <a:xfrm>
              <a:off x="467" y="1191"/>
              <a:ext cx="922" cy="163"/>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*mmap</a:t>
              </a:r>
              <a:endParaRPr kumimoji="1" lang="en-US" altLang="zh-CN" sz="1400" b="1">
                <a:latin typeface="黑体" panose="02010609060101010101" pitchFamily="49" charset="-122"/>
                <a:ea typeface="宋体" panose="02010600030101010101" pitchFamily="2" charset="-122"/>
              </a:endParaRPr>
            </a:p>
          </p:txBody>
        </p:sp>
        <p:sp>
          <p:nvSpPr>
            <p:cNvPr id="203792" name="Text Box 15"/>
            <p:cNvSpPr txBox="1">
              <a:spLocks noChangeArrowheads="1"/>
            </p:cNvSpPr>
            <p:nvPr/>
          </p:nvSpPr>
          <p:spPr bwMode="auto">
            <a:xfrm>
              <a:off x="467" y="1354"/>
              <a:ext cx="922" cy="160"/>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Times New Roman" panose="02020603050405020304" pitchFamily="18" charset="0"/>
                  <a:ea typeface="宋体" panose="02010600030101010101" pitchFamily="2" charset="-122"/>
                </a:rPr>
                <a:t>……</a:t>
              </a:r>
              <a:endParaRPr kumimoji="1" lang="en-US" altLang="zh-CN" sz="1400" b="1">
                <a:latin typeface="黑体" panose="02010609060101010101" pitchFamily="49" charset="-122"/>
                <a:ea typeface="宋体" panose="02010600030101010101" pitchFamily="2" charset="-122"/>
              </a:endParaRPr>
            </a:p>
          </p:txBody>
        </p:sp>
        <p:sp>
          <p:nvSpPr>
            <p:cNvPr id="203793" name="Text Box 16"/>
            <p:cNvSpPr txBox="1">
              <a:spLocks noChangeArrowheads="1"/>
            </p:cNvSpPr>
            <p:nvPr/>
          </p:nvSpPr>
          <p:spPr bwMode="auto">
            <a:xfrm>
              <a:off x="467" y="1495"/>
              <a:ext cx="922" cy="225"/>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*pgd</a:t>
              </a:r>
              <a:endParaRPr kumimoji="1" lang="en-US" altLang="zh-CN" sz="1400" b="1">
                <a:latin typeface="黑体" panose="02010609060101010101" pitchFamily="49" charset="-122"/>
                <a:ea typeface="宋体" panose="02010600030101010101" pitchFamily="2" charset="-122"/>
              </a:endParaRPr>
            </a:p>
          </p:txBody>
        </p:sp>
        <p:sp>
          <p:nvSpPr>
            <p:cNvPr id="185362" name="Text Box 17"/>
            <p:cNvSpPr txBox="1">
              <a:spLocks noChangeArrowheads="1"/>
            </p:cNvSpPr>
            <p:nvPr/>
          </p:nvSpPr>
          <p:spPr bwMode="auto">
            <a:xfrm>
              <a:off x="4022" y="2930"/>
              <a:ext cx="1580" cy="312"/>
            </a:xfrm>
            <a:prstGeom prst="rect">
              <a:avLst/>
            </a:prstGeom>
            <a:noFill/>
            <a:ln w="9525">
              <a:solidFill>
                <a:srgbClr val="FFFFFF"/>
              </a:solidFill>
              <a:miter lim="800000"/>
            </a:ln>
          </p:spPr>
          <p:txBody>
            <a:bodyPr/>
            <a:lstStyle/>
            <a:p>
              <a:pPr algn="just" eaLnBrk="1" hangingPunct="1"/>
              <a:r>
                <a:rPr kumimoji="1" lang="zh-CN" altLang="en-US" sz="1400" b="1">
                  <a:latin typeface="黑体" panose="02010609060101010101" pitchFamily="49" charset="-122"/>
                </a:rPr>
                <a:t>封装的操作集</a:t>
              </a:r>
              <a:r>
                <a:rPr kumimoji="1" lang="en-US" altLang="zh-CN" sz="1400" b="1">
                  <a:latin typeface="黑体" panose="02010609060101010101" pitchFamily="49" charset="-122"/>
                </a:rPr>
                <a:t>vm_operations_struct</a:t>
              </a:r>
              <a:endParaRPr kumimoji="1" lang="en-US" altLang="zh-CN" sz="1400" b="1">
                <a:latin typeface="黑体" panose="02010609060101010101" pitchFamily="49" charset="-122"/>
              </a:endParaRPr>
            </a:p>
          </p:txBody>
        </p:sp>
        <p:sp>
          <p:nvSpPr>
            <p:cNvPr id="203795" name="Text Box 18"/>
            <p:cNvSpPr txBox="1">
              <a:spLocks noChangeArrowheads="1"/>
            </p:cNvSpPr>
            <p:nvPr/>
          </p:nvSpPr>
          <p:spPr bwMode="auto">
            <a:xfrm>
              <a:off x="4154" y="3305"/>
              <a:ext cx="1053" cy="187"/>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open( )</a:t>
              </a:r>
              <a:endParaRPr kumimoji="1" lang="en-US" altLang="zh-CN" sz="1400" b="1">
                <a:latin typeface="黑体" panose="02010609060101010101" pitchFamily="49" charset="-122"/>
                <a:ea typeface="宋体" panose="02010600030101010101" pitchFamily="2" charset="-122"/>
              </a:endParaRPr>
            </a:p>
          </p:txBody>
        </p:sp>
        <p:sp>
          <p:nvSpPr>
            <p:cNvPr id="203796" name="Text Box 19"/>
            <p:cNvSpPr txBox="1">
              <a:spLocks noChangeArrowheads="1"/>
            </p:cNvSpPr>
            <p:nvPr/>
          </p:nvSpPr>
          <p:spPr bwMode="auto">
            <a:xfrm>
              <a:off x="4154" y="3492"/>
              <a:ext cx="1053" cy="187"/>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close( )</a:t>
              </a:r>
              <a:endParaRPr kumimoji="1" lang="en-US" altLang="zh-CN" sz="1400" b="1">
                <a:latin typeface="黑体" panose="02010609060101010101" pitchFamily="49" charset="-122"/>
                <a:ea typeface="宋体" panose="02010600030101010101" pitchFamily="2" charset="-122"/>
              </a:endParaRPr>
            </a:p>
          </p:txBody>
        </p:sp>
        <p:sp>
          <p:nvSpPr>
            <p:cNvPr id="203797" name="Text Box 20"/>
            <p:cNvSpPr txBox="1">
              <a:spLocks noChangeArrowheads="1"/>
            </p:cNvSpPr>
            <p:nvPr/>
          </p:nvSpPr>
          <p:spPr bwMode="auto">
            <a:xfrm>
              <a:off x="4154" y="3679"/>
              <a:ext cx="1053" cy="187"/>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unmap( )</a:t>
              </a:r>
              <a:endParaRPr kumimoji="1" lang="en-US" altLang="zh-CN" sz="1400" b="1">
                <a:latin typeface="黑体" panose="02010609060101010101" pitchFamily="49" charset="-122"/>
                <a:ea typeface="宋体" panose="02010600030101010101" pitchFamily="2" charset="-122"/>
              </a:endParaRPr>
            </a:p>
          </p:txBody>
        </p:sp>
        <p:sp>
          <p:nvSpPr>
            <p:cNvPr id="203798" name="Text Box 21"/>
            <p:cNvSpPr txBox="1">
              <a:spLocks noChangeArrowheads="1"/>
            </p:cNvSpPr>
            <p:nvPr/>
          </p:nvSpPr>
          <p:spPr bwMode="auto">
            <a:xfrm>
              <a:off x="4154" y="3866"/>
              <a:ext cx="1053" cy="188"/>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swapin( )</a:t>
              </a:r>
              <a:endParaRPr kumimoji="1" lang="en-US" altLang="zh-CN" sz="1400" b="1">
                <a:latin typeface="黑体" panose="02010609060101010101" pitchFamily="49" charset="-122"/>
                <a:ea typeface="宋体" panose="02010600030101010101" pitchFamily="2" charset="-122"/>
              </a:endParaRPr>
            </a:p>
          </p:txBody>
        </p:sp>
        <p:grpSp>
          <p:nvGrpSpPr>
            <p:cNvPr id="3" name="Group 22"/>
            <p:cNvGrpSpPr/>
            <p:nvPr/>
          </p:nvGrpSpPr>
          <p:grpSpPr bwMode="auto">
            <a:xfrm>
              <a:off x="599" y="2056"/>
              <a:ext cx="658" cy="437"/>
              <a:chOff x="2160" y="7078"/>
              <a:chExt cx="900" cy="1092"/>
            </a:xfrm>
          </p:grpSpPr>
          <p:sp>
            <p:nvSpPr>
              <p:cNvPr id="203863" name="Text Box 23"/>
              <p:cNvSpPr txBox="1">
                <a:spLocks noChangeArrowheads="1"/>
              </p:cNvSpPr>
              <p:nvPr/>
            </p:nvSpPr>
            <p:spPr bwMode="auto">
              <a:xfrm>
                <a:off x="2160" y="7077"/>
                <a:ext cx="900" cy="313"/>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eaLnBrk="1" hangingPunct="1">
                  <a:defRPr/>
                </a:pPr>
                <a:endParaRPr kumimoji="1" lang="zh-CN" altLang="zh-CN" sz="1400" b="1">
                  <a:latin typeface="黑体" panose="02010609060101010101" pitchFamily="49" charset="-122"/>
                  <a:ea typeface="宋体" panose="02010600030101010101" pitchFamily="2" charset="-122"/>
                </a:endParaRPr>
              </a:p>
            </p:txBody>
          </p:sp>
          <p:sp>
            <p:nvSpPr>
              <p:cNvPr id="203864" name="Text Box 24"/>
              <p:cNvSpPr txBox="1">
                <a:spLocks noChangeArrowheads="1"/>
              </p:cNvSpPr>
              <p:nvPr/>
            </p:nvSpPr>
            <p:spPr bwMode="auto">
              <a:xfrm>
                <a:off x="2160" y="7390"/>
                <a:ext cx="900" cy="467"/>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eaLnBrk="1" hangingPunct="1">
                  <a:defRPr/>
                </a:pPr>
                <a:endParaRPr kumimoji="1" lang="zh-CN" altLang="zh-CN" sz="1400" b="1">
                  <a:latin typeface="黑体" panose="02010609060101010101" pitchFamily="49" charset="-122"/>
                  <a:ea typeface="宋体" panose="02010600030101010101" pitchFamily="2" charset="-122"/>
                </a:endParaRPr>
              </a:p>
            </p:txBody>
          </p:sp>
          <p:sp>
            <p:nvSpPr>
              <p:cNvPr id="203865" name="Text Box 25"/>
              <p:cNvSpPr txBox="1">
                <a:spLocks noChangeArrowheads="1"/>
              </p:cNvSpPr>
              <p:nvPr/>
            </p:nvSpPr>
            <p:spPr bwMode="auto">
              <a:xfrm>
                <a:off x="2160" y="7857"/>
                <a:ext cx="900" cy="313"/>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eaLnBrk="1" hangingPunct="1">
                  <a:defRPr/>
                </a:pPr>
                <a:endParaRPr kumimoji="1" lang="zh-CN" altLang="zh-CN" sz="1400" b="1">
                  <a:latin typeface="黑体" panose="02010609060101010101" pitchFamily="49" charset="-122"/>
                  <a:ea typeface="宋体" panose="02010600030101010101" pitchFamily="2" charset="-122"/>
                </a:endParaRPr>
              </a:p>
            </p:txBody>
          </p:sp>
        </p:grpSp>
        <p:sp>
          <p:nvSpPr>
            <p:cNvPr id="185368" name="Text Box 26"/>
            <p:cNvSpPr txBox="1">
              <a:spLocks noChangeArrowheads="1"/>
            </p:cNvSpPr>
            <p:nvPr/>
          </p:nvSpPr>
          <p:spPr bwMode="auto">
            <a:xfrm>
              <a:off x="645" y="2601"/>
              <a:ext cx="557" cy="194"/>
            </a:xfrm>
            <a:prstGeom prst="rect">
              <a:avLst/>
            </a:prstGeom>
            <a:noFill/>
            <a:ln w="9525">
              <a:solidFill>
                <a:srgbClr val="FFFFFF"/>
              </a:solidFill>
              <a:miter lim="800000"/>
            </a:ln>
          </p:spPr>
          <p:txBody>
            <a:bodyPr/>
            <a:lstStyle/>
            <a:p>
              <a:pPr algn="just" eaLnBrk="1" hangingPunct="1"/>
              <a:r>
                <a:rPr kumimoji="1" lang="zh-CN" altLang="en-US" sz="1400" b="1">
                  <a:latin typeface="黑体" panose="02010609060101010101" pitchFamily="49" charset="-122"/>
                </a:rPr>
                <a:t>页表</a:t>
              </a:r>
              <a:r>
                <a:rPr kumimoji="1" lang="en-US" altLang="zh-CN" sz="1400" b="1">
                  <a:latin typeface="黑体" panose="02010609060101010101" pitchFamily="49" charset="-122"/>
                </a:rPr>
                <a:t>PTE</a:t>
              </a:r>
              <a:endParaRPr kumimoji="1" lang="en-US" altLang="zh-CN" sz="1400" b="1">
                <a:latin typeface="黑体" panose="02010609060101010101" pitchFamily="49" charset="-122"/>
              </a:endParaRPr>
            </a:p>
          </p:txBody>
        </p:sp>
        <p:sp>
          <p:nvSpPr>
            <p:cNvPr id="185369" name="Text Box 27"/>
            <p:cNvSpPr txBox="1">
              <a:spLocks noChangeArrowheads="1"/>
            </p:cNvSpPr>
            <p:nvPr/>
          </p:nvSpPr>
          <p:spPr bwMode="auto">
            <a:xfrm>
              <a:off x="649" y="3387"/>
              <a:ext cx="553" cy="179"/>
            </a:xfrm>
            <a:prstGeom prst="rect">
              <a:avLst/>
            </a:prstGeom>
            <a:noFill/>
            <a:ln w="9525">
              <a:solidFill>
                <a:srgbClr val="FFFFFF"/>
              </a:solidFill>
              <a:miter lim="800000"/>
            </a:ln>
          </p:spPr>
          <p:txBody>
            <a:bodyPr/>
            <a:lstStyle/>
            <a:p>
              <a:pPr algn="just" eaLnBrk="1" hangingPunct="1"/>
              <a:r>
                <a:rPr kumimoji="1" lang="zh-CN" altLang="en-US" sz="1400" b="1">
                  <a:latin typeface="黑体" panose="02010609060101010101" pitchFamily="49" charset="-122"/>
                </a:rPr>
                <a:t>页框</a:t>
              </a:r>
              <a:r>
                <a:rPr kumimoji="1" lang="en-US" altLang="zh-CN" sz="1400" b="1">
                  <a:latin typeface="黑体" panose="02010609060101010101" pitchFamily="49" charset="-122"/>
                </a:rPr>
                <a:t>PF</a:t>
              </a:r>
              <a:endParaRPr kumimoji="1" lang="en-US" altLang="zh-CN" sz="1400" b="1">
                <a:latin typeface="黑体" panose="02010609060101010101" pitchFamily="49" charset="-122"/>
              </a:endParaRPr>
            </a:p>
          </p:txBody>
        </p:sp>
        <p:sp>
          <p:nvSpPr>
            <p:cNvPr id="203802" name="Text Box 28"/>
            <p:cNvSpPr txBox="1">
              <a:spLocks noChangeArrowheads="1"/>
            </p:cNvSpPr>
            <p:nvPr/>
          </p:nvSpPr>
          <p:spPr bwMode="auto">
            <a:xfrm>
              <a:off x="599" y="3554"/>
              <a:ext cx="658" cy="312"/>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eaLnBrk="1" hangingPunct="1">
                <a:defRPr/>
              </a:pPr>
              <a:endParaRPr kumimoji="1" lang="zh-CN" altLang="zh-CN" sz="1400" b="1">
                <a:latin typeface="黑体" panose="02010609060101010101" pitchFamily="49" charset="-122"/>
                <a:ea typeface="宋体" panose="02010600030101010101" pitchFamily="2" charset="-122"/>
              </a:endParaRPr>
            </a:p>
          </p:txBody>
        </p:sp>
        <p:sp>
          <p:nvSpPr>
            <p:cNvPr id="203803" name="Text Box 29"/>
            <p:cNvSpPr txBox="1">
              <a:spLocks noChangeArrowheads="1"/>
            </p:cNvSpPr>
            <p:nvPr/>
          </p:nvSpPr>
          <p:spPr bwMode="auto">
            <a:xfrm>
              <a:off x="599" y="2805"/>
              <a:ext cx="658" cy="119"/>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eaLnBrk="1" hangingPunct="1">
                <a:defRPr/>
              </a:pPr>
              <a:endParaRPr kumimoji="1" lang="zh-CN" altLang="zh-CN" sz="1400" b="1">
                <a:latin typeface="黑体" panose="02010609060101010101" pitchFamily="49" charset="-122"/>
                <a:ea typeface="宋体" panose="02010600030101010101" pitchFamily="2" charset="-122"/>
              </a:endParaRPr>
            </a:p>
          </p:txBody>
        </p:sp>
        <p:sp>
          <p:nvSpPr>
            <p:cNvPr id="203804" name="Text Box 30"/>
            <p:cNvSpPr txBox="1">
              <a:spLocks noChangeArrowheads="1"/>
            </p:cNvSpPr>
            <p:nvPr/>
          </p:nvSpPr>
          <p:spPr bwMode="auto">
            <a:xfrm>
              <a:off x="599" y="2930"/>
              <a:ext cx="658" cy="198"/>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eaLnBrk="1" hangingPunct="1">
                <a:defRPr/>
              </a:pPr>
              <a:endParaRPr kumimoji="1" lang="zh-CN" altLang="zh-CN" sz="1400" b="1">
                <a:latin typeface="黑体" panose="02010609060101010101" pitchFamily="49" charset="-122"/>
                <a:ea typeface="宋体" panose="02010600030101010101" pitchFamily="2" charset="-122"/>
              </a:endParaRPr>
            </a:p>
          </p:txBody>
        </p:sp>
        <p:sp>
          <p:nvSpPr>
            <p:cNvPr id="203805" name="Rectangle 31"/>
            <p:cNvSpPr>
              <a:spLocks noChangeArrowheads="1"/>
            </p:cNvSpPr>
            <p:nvPr/>
          </p:nvSpPr>
          <p:spPr bwMode="auto">
            <a:xfrm>
              <a:off x="599" y="3117"/>
              <a:ext cx="658" cy="119"/>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defRPr/>
              </a:pPr>
              <a:endParaRPr lang="zh-CN" altLang="en-US">
                <a:ea typeface="宋体" panose="02010600030101010101" pitchFamily="2" charset="-122"/>
              </a:endParaRPr>
            </a:p>
          </p:txBody>
        </p:sp>
        <p:sp>
          <p:nvSpPr>
            <p:cNvPr id="185374" name="Line 32"/>
            <p:cNvSpPr>
              <a:spLocks noChangeShapeType="1"/>
            </p:cNvSpPr>
            <p:nvPr/>
          </p:nvSpPr>
          <p:spPr bwMode="auto">
            <a:xfrm flipV="1">
              <a:off x="336" y="2993"/>
              <a:ext cx="263" cy="0"/>
            </a:xfrm>
            <a:prstGeom prst="line">
              <a:avLst/>
            </a:prstGeom>
            <a:noFill/>
            <a:ln w="9525">
              <a:solidFill>
                <a:srgbClr val="000000"/>
              </a:solidFill>
              <a:round/>
            </a:ln>
          </p:spPr>
          <p:txBody>
            <a:bodyPr/>
            <a:lstStyle/>
            <a:p>
              <a:endParaRPr lang="zh-CN" altLang="en-US"/>
            </a:p>
          </p:txBody>
        </p:sp>
        <p:sp>
          <p:nvSpPr>
            <p:cNvPr id="185375" name="Line 33"/>
            <p:cNvSpPr>
              <a:spLocks noChangeShapeType="1"/>
            </p:cNvSpPr>
            <p:nvPr/>
          </p:nvSpPr>
          <p:spPr bwMode="auto">
            <a:xfrm>
              <a:off x="336" y="3554"/>
              <a:ext cx="263" cy="0"/>
            </a:xfrm>
            <a:prstGeom prst="line">
              <a:avLst/>
            </a:prstGeom>
            <a:noFill/>
            <a:ln w="9525">
              <a:solidFill>
                <a:srgbClr val="000000"/>
              </a:solidFill>
              <a:round/>
              <a:tailEnd type="triangle" w="med" len="med"/>
            </a:ln>
          </p:spPr>
          <p:txBody>
            <a:bodyPr/>
            <a:lstStyle/>
            <a:p>
              <a:endParaRPr lang="zh-CN" altLang="en-US"/>
            </a:p>
          </p:txBody>
        </p:sp>
        <p:sp>
          <p:nvSpPr>
            <p:cNvPr id="203808" name="Text Box 34"/>
            <p:cNvSpPr txBox="1">
              <a:spLocks noChangeArrowheads="1"/>
            </p:cNvSpPr>
            <p:nvPr/>
          </p:nvSpPr>
          <p:spPr bwMode="auto">
            <a:xfrm>
              <a:off x="4022" y="1031"/>
              <a:ext cx="1185" cy="1809"/>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endParaRPr kumimoji="1" lang="en-US" altLang="zh-CN" sz="1400" b="1">
                <a:latin typeface="黑体" panose="02010609060101010101" pitchFamily="49" charset="-122"/>
                <a:ea typeface="宋体" panose="02010600030101010101" pitchFamily="2" charset="-122"/>
              </a:endParaRPr>
            </a:p>
            <a:p>
              <a:pPr algn="just" eaLnBrk="1" hangingPunct="1">
                <a:defRPr/>
              </a:pPr>
              <a:r>
                <a:rPr kumimoji="1" lang="en-US" altLang="zh-CN" sz="1400" b="1">
                  <a:latin typeface="黑体" panose="02010609060101010101" pitchFamily="49" charset="-122"/>
                  <a:ea typeface="宋体" panose="02010600030101010101" pitchFamily="2" charset="-122"/>
                </a:rPr>
                <a:t>      (</a:t>
              </a:r>
              <a:r>
                <a:rPr kumimoji="1" lang="zh-CN" altLang="en-US" sz="1400" b="1">
                  <a:latin typeface="黑体" panose="02010609060101010101" pitchFamily="49" charset="-122"/>
                  <a:ea typeface="宋体" panose="02010600030101010101" pitchFamily="2" charset="-122"/>
                </a:rPr>
                <a:t>共享库</a:t>
              </a:r>
              <a:r>
                <a:rPr kumimoji="1" lang="en-US" altLang="zh-CN" sz="1400" b="1">
                  <a:latin typeface="黑体" panose="02010609060101010101" pitchFamily="49" charset="-122"/>
                  <a:ea typeface="宋体" panose="02010600030101010101" pitchFamily="2" charset="-122"/>
                </a:rPr>
                <a:t>)</a:t>
              </a:r>
              <a:endParaRPr kumimoji="1" lang="en-US" altLang="zh-CN" sz="1400" b="1">
                <a:latin typeface="黑体" panose="02010609060101010101" pitchFamily="49" charset="-122"/>
                <a:ea typeface="宋体" panose="02010600030101010101" pitchFamily="2" charset="-122"/>
              </a:endParaRPr>
            </a:p>
          </p:txBody>
        </p:sp>
        <p:sp>
          <p:nvSpPr>
            <p:cNvPr id="185377" name="Line 35"/>
            <p:cNvSpPr>
              <a:spLocks noChangeShapeType="1"/>
            </p:cNvSpPr>
            <p:nvPr/>
          </p:nvSpPr>
          <p:spPr bwMode="auto">
            <a:xfrm>
              <a:off x="4022" y="1174"/>
              <a:ext cx="1185" cy="0"/>
            </a:xfrm>
            <a:prstGeom prst="line">
              <a:avLst/>
            </a:prstGeom>
            <a:noFill/>
            <a:ln w="9525">
              <a:solidFill>
                <a:srgbClr val="000000"/>
              </a:solidFill>
              <a:round/>
            </a:ln>
          </p:spPr>
          <p:txBody>
            <a:bodyPr/>
            <a:lstStyle/>
            <a:p>
              <a:endParaRPr lang="zh-CN" altLang="en-US"/>
            </a:p>
          </p:txBody>
        </p:sp>
        <p:sp>
          <p:nvSpPr>
            <p:cNvPr id="185378" name="Text Box 36"/>
            <p:cNvSpPr txBox="1">
              <a:spLocks noChangeArrowheads="1"/>
            </p:cNvSpPr>
            <p:nvPr/>
          </p:nvSpPr>
          <p:spPr bwMode="auto">
            <a:xfrm>
              <a:off x="4204" y="767"/>
              <a:ext cx="808" cy="214"/>
            </a:xfrm>
            <a:prstGeom prst="rect">
              <a:avLst/>
            </a:prstGeom>
            <a:noFill/>
            <a:ln w="9525">
              <a:solidFill>
                <a:srgbClr val="FFFFFF"/>
              </a:solidFill>
              <a:miter lim="800000"/>
            </a:ln>
          </p:spPr>
          <p:txBody>
            <a:bodyPr/>
            <a:lstStyle/>
            <a:p>
              <a:pPr eaLnBrk="1" hangingPunct="1"/>
              <a:r>
                <a:rPr kumimoji="1" lang="zh-CN" altLang="en-US" sz="1400" b="1">
                  <a:latin typeface="黑体" panose="02010609060101010101" pitchFamily="49" charset="-122"/>
                </a:rPr>
                <a:t>进程虚拟主存</a:t>
              </a:r>
              <a:endParaRPr kumimoji="1" lang="zh-CN" altLang="en-US" sz="1400" b="1">
                <a:latin typeface="黑体" panose="02010609060101010101" pitchFamily="49" charset="-122"/>
              </a:endParaRPr>
            </a:p>
          </p:txBody>
        </p:sp>
        <p:sp>
          <p:nvSpPr>
            <p:cNvPr id="185379" name="Text Box 37"/>
            <p:cNvSpPr txBox="1">
              <a:spLocks noChangeArrowheads="1"/>
            </p:cNvSpPr>
            <p:nvPr/>
          </p:nvSpPr>
          <p:spPr bwMode="auto">
            <a:xfrm>
              <a:off x="4171" y="1316"/>
              <a:ext cx="1036" cy="241"/>
            </a:xfrm>
            <a:prstGeom prst="rect">
              <a:avLst/>
            </a:prstGeom>
            <a:solidFill>
              <a:srgbClr val="CCFFCC"/>
            </a:solidFill>
            <a:ln w="9525">
              <a:solidFill>
                <a:srgbClr val="FFFFFF"/>
              </a:solidFill>
              <a:miter lim="800000"/>
            </a:ln>
          </p:spPr>
          <p:txBody>
            <a:bodyPr/>
            <a:lstStyle/>
            <a:p>
              <a:pPr eaLnBrk="1" hangingPunct="1"/>
              <a:r>
                <a:rPr kumimoji="1" lang="zh-CN" altLang="en-US" sz="1400" b="1">
                  <a:latin typeface="黑体" panose="02010609060101010101" pitchFamily="49" charset="-122"/>
                </a:rPr>
                <a:t>虚拟主存段</a:t>
              </a:r>
              <a:endParaRPr kumimoji="1" lang="zh-CN" altLang="en-US" sz="1400" b="1">
                <a:latin typeface="黑体" panose="02010609060101010101" pitchFamily="49" charset="-122"/>
              </a:endParaRPr>
            </a:p>
            <a:p>
              <a:pPr eaLnBrk="1" hangingPunct="1"/>
              <a:r>
                <a:rPr kumimoji="1" lang="en-US" altLang="zh-CN" sz="1400" b="1">
                  <a:latin typeface="黑体" panose="02010609060101010101" pitchFamily="49" charset="-122"/>
                </a:rPr>
                <a:t>(0x40000000)</a:t>
              </a:r>
              <a:endParaRPr kumimoji="1" lang="en-US" altLang="zh-CN" sz="1400" b="1">
                <a:latin typeface="黑体" panose="02010609060101010101" pitchFamily="49" charset="-122"/>
              </a:endParaRPr>
            </a:p>
          </p:txBody>
        </p:sp>
        <p:sp>
          <p:nvSpPr>
            <p:cNvPr id="185380" name="Line 38"/>
            <p:cNvSpPr>
              <a:spLocks noChangeShapeType="1"/>
            </p:cNvSpPr>
            <p:nvPr/>
          </p:nvSpPr>
          <p:spPr bwMode="auto">
            <a:xfrm>
              <a:off x="5207" y="1316"/>
              <a:ext cx="0" cy="286"/>
            </a:xfrm>
            <a:prstGeom prst="line">
              <a:avLst/>
            </a:prstGeom>
            <a:noFill/>
            <a:ln w="9525">
              <a:solidFill>
                <a:srgbClr val="000000"/>
              </a:solidFill>
              <a:round/>
            </a:ln>
          </p:spPr>
          <p:txBody>
            <a:bodyPr/>
            <a:lstStyle/>
            <a:p>
              <a:endParaRPr lang="zh-CN" altLang="en-US"/>
            </a:p>
          </p:txBody>
        </p:sp>
        <p:sp>
          <p:nvSpPr>
            <p:cNvPr id="185381" name="Line 39"/>
            <p:cNvSpPr>
              <a:spLocks noChangeShapeType="1"/>
            </p:cNvSpPr>
            <p:nvPr/>
          </p:nvSpPr>
          <p:spPr bwMode="auto">
            <a:xfrm>
              <a:off x="4022" y="2160"/>
              <a:ext cx="1185" cy="0"/>
            </a:xfrm>
            <a:prstGeom prst="line">
              <a:avLst/>
            </a:prstGeom>
            <a:noFill/>
            <a:ln w="9525">
              <a:solidFill>
                <a:srgbClr val="000000"/>
              </a:solidFill>
              <a:round/>
            </a:ln>
          </p:spPr>
          <p:txBody>
            <a:bodyPr/>
            <a:lstStyle/>
            <a:p>
              <a:endParaRPr lang="zh-CN" altLang="en-US"/>
            </a:p>
          </p:txBody>
        </p:sp>
        <p:sp>
          <p:nvSpPr>
            <p:cNvPr id="185382" name="Text Box 40"/>
            <p:cNvSpPr txBox="1">
              <a:spLocks noChangeArrowheads="1"/>
            </p:cNvSpPr>
            <p:nvPr/>
          </p:nvSpPr>
          <p:spPr bwMode="auto">
            <a:xfrm>
              <a:off x="4171" y="1744"/>
              <a:ext cx="1036" cy="312"/>
            </a:xfrm>
            <a:prstGeom prst="rect">
              <a:avLst/>
            </a:prstGeom>
            <a:solidFill>
              <a:srgbClr val="CCFFCC"/>
            </a:solidFill>
            <a:ln w="9525">
              <a:solidFill>
                <a:srgbClr val="FFFFFF"/>
              </a:solidFill>
              <a:miter lim="800000"/>
            </a:ln>
          </p:spPr>
          <p:txBody>
            <a:bodyPr/>
            <a:lstStyle/>
            <a:p>
              <a:pPr eaLnBrk="1" hangingPunct="1"/>
              <a:r>
                <a:rPr kumimoji="1" lang="en-US" altLang="zh-CN" sz="1400" b="1">
                  <a:latin typeface="黑体" panose="02010609060101010101" pitchFamily="49" charset="-122"/>
                </a:rPr>
                <a:t> (data)</a:t>
              </a:r>
              <a:endParaRPr kumimoji="1" lang="en-US" altLang="zh-CN" sz="1400" b="1">
                <a:latin typeface="黑体" panose="02010609060101010101" pitchFamily="49" charset="-122"/>
              </a:endParaRPr>
            </a:p>
            <a:p>
              <a:pPr eaLnBrk="1" hangingPunct="1"/>
              <a:r>
                <a:rPr kumimoji="1" lang="zh-CN" altLang="en-US" sz="1400" b="1">
                  <a:latin typeface="黑体" panose="02010609060101010101" pitchFamily="49" charset="-122"/>
                </a:rPr>
                <a:t>虚拟主存段</a:t>
              </a:r>
              <a:endParaRPr kumimoji="1" lang="zh-CN" altLang="en-US" sz="1400" b="1">
                <a:latin typeface="黑体" panose="02010609060101010101" pitchFamily="49" charset="-122"/>
              </a:endParaRPr>
            </a:p>
            <a:p>
              <a:pPr eaLnBrk="1" hangingPunct="1"/>
              <a:r>
                <a:rPr kumimoji="1" lang="en-US" altLang="zh-CN" sz="1400" b="1">
                  <a:latin typeface="黑体" panose="02010609060101010101" pitchFamily="49" charset="-122"/>
                </a:rPr>
                <a:t>(0x0804a020)</a:t>
              </a:r>
              <a:endParaRPr kumimoji="1" lang="en-US" altLang="zh-CN" sz="1400" b="1">
                <a:latin typeface="黑体" panose="02010609060101010101" pitchFamily="49" charset="-122"/>
              </a:endParaRPr>
            </a:p>
          </p:txBody>
        </p:sp>
        <p:sp>
          <p:nvSpPr>
            <p:cNvPr id="185383" name="Text Box 41"/>
            <p:cNvSpPr txBox="1">
              <a:spLocks noChangeArrowheads="1"/>
            </p:cNvSpPr>
            <p:nvPr/>
          </p:nvSpPr>
          <p:spPr bwMode="auto">
            <a:xfrm>
              <a:off x="4171" y="2244"/>
              <a:ext cx="1036" cy="312"/>
            </a:xfrm>
            <a:prstGeom prst="rect">
              <a:avLst/>
            </a:prstGeom>
            <a:solidFill>
              <a:srgbClr val="CCFFCC"/>
            </a:solidFill>
            <a:ln w="9525">
              <a:solidFill>
                <a:srgbClr val="FFFFFF"/>
              </a:solidFill>
              <a:miter lim="800000"/>
            </a:ln>
          </p:spPr>
          <p:txBody>
            <a:bodyPr/>
            <a:lstStyle/>
            <a:p>
              <a:pPr eaLnBrk="1" hangingPunct="1"/>
              <a:r>
                <a:rPr kumimoji="1" lang="en-US" altLang="zh-CN" sz="1400" b="1">
                  <a:latin typeface="黑体" panose="02010609060101010101" pitchFamily="49" charset="-122"/>
                </a:rPr>
                <a:t> (text)</a:t>
              </a:r>
              <a:endParaRPr kumimoji="1" lang="en-US" altLang="zh-CN" sz="1400" b="1">
                <a:latin typeface="黑体" panose="02010609060101010101" pitchFamily="49" charset="-122"/>
              </a:endParaRPr>
            </a:p>
            <a:p>
              <a:pPr eaLnBrk="1" hangingPunct="1"/>
              <a:r>
                <a:rPr kumimoji="1" lang="zh-CN" altLang="en-US" sz="1400" b="1">
                  <a:latin typeface="黑体" panose="02010609060101010101" pitchFamily="49" charset="-122"/>
                </a:rPr>
                <a:t>虚拟主存段</a:t>
              </a:r>
              <a:endParaRPr kumimoji="1" lang="zh-CN" altLang="en-US" sz="1400" b="1">
                <a:latin typeface="黑体" panose="02010609060101010101" pitchFamily="49" charset="-122"/>
              </a:endParaRPr>
            </a:p>
            <a:p>
              <a:pPr eaLnBrk="1" hangingPunct="1"/>
              <a:r>
                <a:rPr kumimoji="1" lang="en-US" altLang="zh-CN" sz="1400" b="1">
                  <a:latin typeface="黑体" panose="02010609060101010101" pitchFamily="49" charset="-122"/>
                </a:rPr>
                <a:t>(0x08048000)</a:t>
              </a:r>
              <a:endParaRPr kumimoji="1" lang="en-US" altLang="zh-CN" sz="1400" b="1">
                <a:latin typeface="黑体" panose="02010609060101010101" pitchFamily="49" charset="-122"/>
              </a:endParaRPr>
            </a:p>
          </p:txBody>
        </p:sp>
        <p:sp>
          <p:nvSpPr>
            <p:cNvPr id="185384" name="Line 42"/>
            <p:cNvSpPr>
              <a:spLocks noChangeShapeType="1"/>
            </p:cNvSpPr>
            <p:nvPr/>
          </p:nvSpPr>
          <p:spPr bwMode="auto">
            <a:xfrm>
              <a:off x="4022" y="1616"/>
              <a:ext cx="1185" cy="0"/>
            </a:xfrm>
            <a:prstGeom prst="line">
              <a:avLst/>
            </a:prstGeom>
            <a:noFill/>
            <a:ln w="9525">
              <a:solidFill>
                <a:srgbClr val="000000"/>
              </a:solidFill>
              <a:round/>
            </a:ln>
          </p:spPr>
          <p:txBody>
            <a:bodyPr/>
            <a:lstStyle/>
            <a:p>
              <a:endParaRPr lang="zh-CN" altLang="en-US"/>
            </a:p>
          </p:txBody>
        </p:sp>
        <p:sp>
          <p:nvSpPr>
            <p:cNvPr id="185385" name="Line 43"/>
            <p:cNvSpPr>
              <a:spLocks noChangeShapeType="1"/>
            </p:cNvSpPr>
            <p:nvPr/>
          </p:nvSpPr>
          <p:spPr bwMode="auto">
            <a:xfrm>
              <a:off x="336" y="1620"/>
              <a:ext cx="131" cy="0"/>
            </a:xfrm>
            <a:prstGeom prst="line">
              <a:avLst/>
            </a:prstGeom>
            <a:noFill/>
            <a:ln w="9525">
              <a:solidFill>
                <a:srgbClr val="000000"/>
              </a:solidFill>
              <a:round/>
            </a:ln>
          </p:spPr>
          <p:txBody>
            <a:bodyPr/>
            <a:lstStyle/>
            <a:p>
              <a:endParaRPr lang="zh-CN" altLang="en-US"/>
            </a:p>
          </p:txBody>
        </p:sp>
        <p:sp>
          <p:nvSpPr>
            <p:cNvPr id="185386" name="Line 44"/>
            <p:cNvSpPr>
              <a:spLocks noChangeShapeType="1"/>
            </p:cNvSpPr>
            <p:nvPr/>
          </p:nvSpPr>
          <p:spPr bwMode="auto">
            <a:xfrm>
              <a:off x="336" y="1620"/>
              <a:ext cx="0" cy="436"/>
            </a:xfrm>
            <a:prstGeom prst="line">
              <a:avLst/>
            </a:prstGeom>
            <a:noFill/>
            <a:ln w="9525">
              <a:solidFill>
                <a:srgbClr val="000000"/>
              </a:solidFill>
              <a:round/>
            </a:ln>
          </p:spPr>
          <p:txBody>
            <a:bodyPr/>
            <a:lstStyle/>
            <a:p>
              <a:endParaRPr lang="zh-CN" altLang="en-US"/>
            </a:p>
          </p:txBody>
        </p:sp>
        <p:sp>
          <p:nvSpPr>
            <p:cNvPr id="185387" name="Line 45"/>
            <p:cNvSpPr>
              <a:spLocks noChangeShapeType="1"/>
            </p:cNvSpPr>
            <p:nvPr/>
          </p:nvSpPr>
          <p:spPr bwMode="auto">
            <a:xfrm>
              <a:off x="336" y="2056"/>
              <a:ext cx="263" cy="0"/>
            </a:xfrm>
            <a:prstGeom prst="line">
              <a:avLst/>
            </a:prstGeom>
            <a:noFill/>
            <a:ln w="9525">
              <a:solidFill>
                <a:srgbClr val="000000"/>
              </a:solidFill>
              <a:round/>
              <a:tailEnd type="triangle" w="med" len="med"/>
            </a:ln>
          </p:spPr>
          <p:txBody>
            <a:bodyPr/>
            <a:lstStyle/>
            <a:p>
              <a:endParaRPr lang="zh-CN" altLang="en-US"/>
            </a:p>
          </p:txBody>
        </p:sp>
        <p:sp>
          <p:nvSpPr>
            <p:cNvPr id="185388" name="Line 46"/>
            <p:cNvSpPr>
              <a:spLocks noChangeShapeType="1"/>
            </p:cNvSpPr>
            <p:nvPr/>
          </p:nvSpPr>
          <p:spPr bwMode="auto">
            <a:xfrm>
              <a:off x="336" y="2431"/>
              <a:ext cx="263" cy="0"/>
            </a:xfrm>
            <a:prstGeom prst="line">
              <a:avLst/>
            </a:prstGeom>
            <a:noFill/>
            <a:ln w="9525">
              <a:solidFill>
                <a:srgbClr val="000000"/>
              </a:solidFill>
              <a:round/>
            </a:ln>
          </p:spPr>
          <p:txBody>
            <a:bodyPr/>
            <a:lstStyle/>
            <a:p>
              <a:endParaRPr lang="zh-CN" altLang="en-US"/>
            </a:p>
          </p:txBody>
        </p:sp>
        <p:sp>
          <p:nvSpPr>
            <p:cNvPr id="185389" name="Line 47"/>
            <p:cNvSpPr>
              <a:spLocks noChangeShapeType="1"/>
            </p:cNvSpPr>
            <p:nvPr/>
          </p:nvSpPr>
          <p:spPr bwMode="auto">
            <a:xfrm>
              <a:off x="336" y="2431"/>
              <a:ext cx="0" cy="374"/>
            </a:xfrm>
            <a:prstGeom prst="line">
              <a:avLst/>
            </a:prstGeom>
            <a:noFill/>
            <a:ln w="9525">
              <a:solidFill>
                <a:srgbClr val="000000"/>
              </a:solidFill>
              <a:round/>
            </a:ln>
          </p:spPr>
          <p:txBody>
            <a:bodyPr/>
            <a:lstStyle/>
            <a:p>
              <a:endParaRPr lang="zh-CN" altLang="en-US"/>
            </a:p>
          </p:txBody>
        </p:sp>
        <p:sp>
          <p:nvSpPr>
            <p:cNvPr id="185390" name="Line 48"/>
            <p:cNvSpPr>
              <a:spLocks noChangeShapeType="1"/>
            </p:cNvSpPr>
            <p:nvPr/>
          </p:nvSpPr>
          <p:spPr bwMode="auto">
            <a:xfrm>
              <a:off x="336" y="2805"/>
              <a:ext cx="263" cy="0"/>
            </a:xfrm>
            <a:prstGeom prst="line">
              <a:avLst/>
            </a:prstGeom>
            <a:noFill/>
            <a:ln w="9525">
              <a:solidFill>
                <a:srgbClr val="000000"/>
              </a:solidFill>
              <a:round/>
              <a:tailEnd type="triangle" w="med" len="med"/>
            </a:ln>
          </p:spPr>
          <p:txBody>
            <a:bodyPr/>
            <a:lstStyle/>
            <a:p>
              <a:endParaRPr lang="zh-CN" altLang="en-US"/>
            </a:p>
          </p:txBody>
        </p:sp>
        <p:sp>
          <p:nvSpPr>
            <p:cNvPr id="185391" name="Text Box 49"/>
            <p:cNvSpPr txBox="1">
              <a:spLocks noChangeArrowheads="1"/>
            </p:cNvSpPr>
            <p:nvPr/>
          </p:nvSpPr>
          <p:spPr bwMode="auto">
            <a:xfrm>
              <a:off x="2229" y="1616"/>
              <a:ext cx="878" cy="312"/>
            </a:xfrm>
            <a:prstGeom prst="rect">
              <a:avLst/>
            </a:prstGeom>
            <a:noFill/>
            <a:ln w="9525">
              <a:solidFill>
                <a:srgbClr val="FFFFFF"/>
              </a:solidFill>
              <a:miter lim="800000"/>
            </a:ln>
          </p:spPr>
          <p:txBody>
            <a:bodyPr/>
            <a:lstStyle/>
            <a:p>
              <a:pPr algn="just" eaLnBrk="1" hangingPunct="1"/>
              <a:r>
                <a:rPr kumimoji="1" lang="zh-CN" altLang="en-US" sz="1400" b="1">
                  <a:latin typeface="黑体" panose="02010609060101010101" pitchFamily="49" charset="-122"/>
                </a:rPr>
                <a:t>虚存区结构</a:t>
              </a:r>
              <a:endParaRPr kumimoji="1" lang="zh-CN" altLang="en-US" sz="1400" b="1">
                <a:latin typeface="黑体" panose="02010609060101010101" pitchFamily="49" charset="-122"/>
              </a:endParaRPr>
            </a:p>
            <a:p>
              <a:pPr algn="just" eaLnBrk="1" hangingPunct="1"/>
              <a:r>
                <a:rPr kumimoji="1" lang="en-US" altLang="zh-CN" sz="1400" b="1">
                  <a:latin typeface="黑体" panose="02010609060101010101" pitchFamily="49" charset="-122"/>
                </a:rPr>
                <a:t>vm_area_struct</a:t>
              </a:r>
              <a:endParaRPr kumimoji="1" lang="en-US" altLang="zh-CN" sz="1400" b="1">
                <a:latin typeface="黑体" panose="02010609060101010101" pitchFamily="49" charset="-122"/>
              </a:endParaRPr>
            </a:p>
          </p:txBody>
        </p:sp>
        <p:sp>
          <p:nvSpPr>
            <p:cNvPr id="203824" name="Text Box 50"/>
            <p:cNvSpPr txBox="1">
              <a:spLocks noChangeArrowheads="1"/>
            </p:cNvSpPr>
            <p:nvPr/>
          </p:nvSpPr>
          <p:spPr bwMode="auto">
            <a:xfrm>
              <a:off x="2179" y="1932"/>
              <a:ext cx="921" cy="172"/>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*vm_mm</a:t>
              </a:r>
              <a:endParaRPr kumimoji="1" lang="en-US" altLang="zh-CN" sz="1400" b="1">
                <a:latin typeface="黑体" panose="02010609060101010101" pitchFamily="49" charset="-122"/>
                <a:ea typeface="宋体" panose="02010600030101010101" pitchFamily="2" charset="-122"/>
              </a:endParaRPr>
            </a:p>
          </p:txBody>
        </p:sp>
        <p:sp>
          <p:nvSpPr>
            <p:cNvPr id="203825" name="Text Box 51"/>
            <p:cNvSpPr txBox="1">
              <a:spLocks noChangeArrowheads="1"/>
            </p:cNvSpPr>
            <p:nvPr/>
          </p:nvSpPr>
          <p:spPr bwMode="auto">
            <a:xfrm>
              <a:off x="2179" y="2110"/>
              <a:ext cx="921" cy="198"/>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vm__start</a:t>
              </a:r>
              <a:endParaRPr kumimoji="1" lang="en-US" altLang="zh-CN" sz="1400" b="1">
                <a:latin typeface="黑体" panose="02010609060101010101" pitchFamily="49" charset="-122"/>
                <a:ea typeface="宋体" panose="02010600030101010101" pitchFamily="2" charset="-122"/>
              </a:endParaRPr>
            </a:p>
          </p:txBody>
        </p:sp>
        <p:sp>
          <p:nvSpPr>
            <p:cNvPr id="203826" name="Text Box 52"/>
            <p:cNvSpPr txBox="1">
              <a:spLocks noChangeArrowheads="1"/>
            </p:cNvSpPr>
            <p:nvPr/>
          </p:nvSpPr>
          <p:spPr bwMode="auto">
            <a:xfrm>
              <a:off x="2179" y="2306"/>
              <a:ext cx="921" cy="188"/>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vm_end</a:t>
              </a:r>
              <a:endParaRPr kumimoji="1" lang="en-US" altLang="zh-CN" sz="1400" b="1">
                <a:latin typeface="黑体" panose="02010609060101010101" pitchFamily="49" charset="-122"/>
                <a:ea typeface="宋体" panose="02010600030101010101" pitchFamily="2" charset="-122"/>
              </a:endParaRPr>
            </a:p>
          </p:txBody>
        </p:sp>
        <p:sp>
          <p:nvSpPr>
            <p:cNvPr id="203827" name="Text Box 53"/>
            <p:cNvSpPr txBox="1">
              <a:spLocks noChangeArrowheads="1"/>
            </p:cNvSpPr>
            <p:nvPr/>
          </p:nvSpPr>
          <p:spPr bwMode="auto">
            <a:xfrm>
              <a:off x="2179" y="2494"/>
              <a:ext cx="921" cy="187"/>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ctr" eaLnBrk="1" hangingPunct="1">
                <a:defRPr/>
              </a:pPr>
              <a:r>
                <a:rPr kumimoji="1" lang="en-US" altLang="zh-CN" sz="1400" b="1">
                  <a:latin typeface="黑体" panose="02010609060101010101" pitchFamily="49" charset="-122"/>
                  <a:ea typeface="宋体" panose="02010600030101010101" pitchFamily="2" charset="-122"/>
                </a:rPr>
                <a:t>*vm_ops</a:t>
              </a:r>
              <a:endParaRPr kumimoji="1" lang="en-US" altLang="zh-CN" sz="1400" b="1">
                <a:latin typeface="黑体" panose="02010609060101010101" pitchFamily="49" charset="-122"/>
                <a:ea typeface="宋体" panose="02010600030101010101" pitchFamily="2" charset="-122"/>
              </a:endParaRPr>
            </a:p>
          </p:txBody>
        </p:sp>
        <p:sp>
          <p:nvSpPr>
            <p:cNvPr id="203828" name="Text Box 54"/>
            <p:cNvSpPr txBox="1">
              <a:spLocks noChangeArrowheads="1"/>
            </p:cNvSpPr>
            <p:nvPr/>
          </p:nvSpPr>
          <p:spPr bwMode="auto">
            <a:xfrm>
              <a:off x="2179" y="2681"/>
              <a:ext cx="921" cy="187"/>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*vm_next</a:t>
              </a:r>
              <a:endParaRPr kumimoji="1" lang="en-US" altLang="zh-CN" sz="1400" b="1">
                <a:latin typeface="黑体" panose="02010609060101010101" pitchFamily="49" charset="-122"/>
                <a:ea typeface="宋体" panose="02010600030101010101" pitchFamily="2" charset="-122"/>
              </a:endParaRPr>
            </a:p>
          </p:txBody>
        </p:sp>
        <p:sp>
          <p:nvSpPr>
            <p:cNvPr id="185397" name="Line 55"/>
            <p:cNvSpPr>
              <a:spLocks noChangeShapeType="1"/>
            </p:cNvSpPr>
            <p:nvPr/>
          </p:nvSpPr>
          <p:spPr bwMode="auto">
            <a:xfrm>
              <a:off x="336" y="2993"/>
              <a:ext cx="0" cy="561"/>
            </a:xfrm>
            <a:prstGeom prst="line">
              <a:avLst/>
            </a:prstGeom>
            <a:noFill/>
            <a:ln w="9525">
              <a:solidFill>
                <a:srgbClr val="000000"/>
              </a:solidFill>
              <a:round/>
            </a:ln>
          </p:spPr>
          <p:txBody>
            <a:bodyPr/>
            <a:lstStyle/>
            <a:p>
              <a:endParaRPr lang="zh-CN" altLang="en-US"/>
            </a:p>
          </p:txBody>
        </p:sp>
        <p:sp>
          <p:nvSpPr>
            <p:cNvPr id="185398" name="Line 56"/>
            <p:cNvSpPr>
              <a:spLocks noChangeShapeType="1"/>
            </p:cNvSpPr>
            <p:nvPr/>
          </p:nvSpPr>
          <p:spPr bwMode="auto">
            <a:xfrm>
              <a:off x="204" y="683"/>
              <a:ext cx="263" cy="0"/>
            </a:xfrm>
            <a:prstGeom prst="line">
              <a:avLst/>
            </a:prstGeom>
            <a:noFill/>
            <a:ln w="9525">
              <a:solidFill>
                <a:srgbClr val="000000"/>
              </a:solidFill>
              <a:round/>
            </a:ln>
          </p:spPr>
          <p:txBody>
            <a:bodyPr/>
            <a:lstStyle/>
            <a:p>
              <a:endParaRPr lang="zh-CN" altLang="en-US"/>
            </a:p>
          </p:txBody>
        </p:sp>
        <p:sp>
          <p:nvSpPr>
            <p:cNvPr id="185399" name="Line 57"/>
            <p:cNvSpPr>
              <a:spLocks noChangeShapeType="1"/>
            </p:cNvSpPr>
            <p:nvPr/>
          </p:nvSpPr>
          <p:spPr bwMode="auto">
            <a:xfrm>
              <a:off x="204" y="683"/>
              <a:ext cx="0" cy="500"/>
            </a:xfrm>
            <a:prstGeom prst="line">
              <a:avLst/>
            </a:prstGeom>
            <a:noFill/>
            <a:ln w="9525">
              <a:solidFill>
                <a:srgbClr val="000000"/>
              </a:solidFill>
              <a:round/>
            </a:ln>
          </p:spPr>
          <p:txBody>
            <a:bodyPr/>
            <a:lstStyle/>
            <a:p>
              <a:endParaRPr lang="zh-CN" altLang="en-US"/>
            </a:p>
          </p:txBody>
        </p:sp>
        <p:sp>
          <p:nvSpPr>
            <p:cNvPr id="185400" name="Line 58"/>
            <p:cNvSpPr>
              <a:spLocks noChangeShapeType="1"/>
            </p:cNvSpPr>
            <p:nvPr/>
          </p:nvSpPr>
          <p:spPr bwMode="auto">
            <a:xfrm>
              <a:off x="204" y="1183"/>
              <a:ext cx="263" cy="0"/>
            </a:xfrm>
            <a:prstGeom prst="line">
              <a:avLst/>
            </a:prstGeom>
            <a:noFill/>
            <a:ln w="9525">
              <a:solidFill>
                <a:srgbClr val="000000"/>
              </a:solidFill>
              <a:round/>
              <a:tailEnd type="triangle" w="med" len="med"/>
            </a:ln>
          </p:spPr>
          <p:txBody>
            <a:bodyPr/>
            <a:lstStyle/>
            <a:p>
              <a:endParaRPr lang="zh-CN" altLang="en-US"/>
            </a:p>
          </p:txBody>
        </p:sp>
        <p:sp>
          <p:nvSpPr>
            <p:cNvPr id="185401" name="Text Box 59"/>
            <p:cNvSpPr txBox="1">
              <a:spLocks noChangeArrowheads="1"/>
            </p:cNvSpPr>
            <p:nvPr/>
          </p:nvSpPr>
          <p:spPr bwMode="auto">
            <a:xfrm>
              <a:off x="2183" y="2930"/>
              <a:ext cx="924" cy="312"/>
            </a:xfrm>
            <a:prstGeom prst="rect">
              <a:avLst/>
            </a:prstGeom>
            <a:solidFill>
              <a:srgbClr val="CCFFCC"/>
            </a:solidFill>
            <a:ln w="9525">
              <a:solidFill>
                <a:srgbClr val="FFFFFF"/>
              </a:solidFill>
              <a:miter lim="800000"/>
            </a:ln>
          </p:spPr>
          <p:txBody>
            <a:bodyPr/>
            <a:lstStyle/>
            <a:p>
              <a:pPr algn="just" eaLnBrk="1" hangingPunct="1"/>
              <a:r>
                <a:rPr kumimoji="1" lang="zh-CN" altLang="en-US" sz="1400" b="1">
                  <a:latin typeface="黑体" panose="02010609060101010101" pitchFamily="49" charset="-122"/>
                </a:rPr>
                <a:t>虚存区结构</a:t>
              </a:r>
              <a:endParaRPr kumimoji="1" lang="zh-CN" altLang="en-US" sz="1400" b="1">
                <a:latin typeface="黑体" panose="02010609060101010101" pitchFamily="49" charset="-122"/>
              </a:endParaRPr>
            </a:p>
            <a:p>
              <a:pPr algn="just" eaLnBrk="1" hangingPunct="1"/>
              <a:r>
                <a:rPr kumimoji="1" lang="en-US" altLang="zh-CN" sz="1400" b="1">
                  <a:latin typeface="黑体" panose="02010609060101010101" pitchFamily="49" charset="-122"/>
                </a:rPr>
                <a:t>vm_area_struct</a:t>
              </a:r>
              <a:endParaRPr kumimoji="1" lang="en-US" altLang="zh-CN" sz="1400" b="1">
                <a:latin typeface="黑体" panose="02010609060101010101" pitchFamily="49" charset="-122"/>
              </a:endParaRPr>
            </a:p>
          </p:txBody>
        </p:sp>
        <p:sp>
          <p:nvSpPr>
            <p:cNvPr id="203834" name="Text Box 60"/>
            <p:cNvSpPr txBox="1">
              <a:spLocks noChangeArrowheads="1"/>
            </p:cNvSpPr>
            <p:nvPr/>
          </p:nvSpPr>
          <p:spPr bwMode="auto">
            <a:xfrm>
              <a:off x="2179" y="3242"/>
              <a:ext cx="921" cy="178"/>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*vm_mm</a:t>
              </a:r>
              <a:endParaRPr kumimoji="1" lang="en-US" altLang="zh-CN" sz="1400" b="1">
                <a:latin typeface="黑体" panose="02010609060101010101" pitchFamily="49" charset="-122"/>
                <a:ea typeface="宋体" panose="02010600030101010101" pitchFamily="2" charset="-122"/>
              </a:endParaRPr>
            </a:p>
          </p:txBody>
        </p:sp>
        <p:sp>
          <p:nvSpPr>
            <p:cNvPr id="203835" name="Text Box 61"/>
            <p:cNvSpPr txBox="1">
              <a:spLocks noChangeArrowheads="1"/>
            </p:cNvSpPr>
            <p:nvPr/>
          </p:nvSpPr>
          <p:spPr bwMode="auto">
            <a:xfrm>
              <a:off x="2179" y="3420"/>
              <a:ext cx="921" cy="188"/>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vm__start</a:t>
              </a:r>
              <a:endParaRPr kumimoji="1" lang="en-US" altLang="zh-CN" sz="1400" b="1">
                <a:latin typeface="黑体" panose="02010609060101010101" pitchFamily="49" charset="-122"/>
                <a:ea typeface="宋体" panose="02010600030101010101" pitchFamily="2" charset="-122"/>
              </a:endParaRPr>
            </a:p>
          </p:txBody>
        </p:sp>
        <p:sp>
          <p:nvSpPr>
            <p:cNvPr id="203836" name="Text Box 62"/>
            <p:cNvSpPr txBox="1">
              <a:spLocks noChangeArrowheads="1"/>
            </p:cNvSpPr>
            <p:nvPr/>
          </p:nvSpPr>
          <p:spPr bwMode="auto">
            <a:xfrm>
              <a:off x="2179" y="3616"/>
              <a:ext cx="921" cy="188"/>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vm_end</a:t>
              </a:r>
              <a:endParaRPr kumimoji="1" lang="en-US" altLang="zh-CN" sz="1400" b="1">
                <a:latin typeface="黑体" panose="02010609060101010101" pitchFamily="49" charset="-122"/>
                <a:ea typeface="宋体" panose="02010600030101010101" pitchFamily="2" charset="-122"/>
              </a:endParaRPr>
            </a:p>
          </p:txBody>
        </p:sp>
        <p:sp>
          <p:nvSpPr>
            <p:cNvPr id="203837" name="Text Box 63"/>
            <p:cNvSpPr txBox="1">
              <a:spLocks noChangeArrowheads="1"/>
            </p:cNvSpPr>
            <p:nvPr/>
          </p:nvSpPr>
          <p:spPr bwMode="auto">
            <a:xfrm>
              <a:off x="2179" y="3804"/>
              <a:ext cx="921" cy="198"/>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ctr" eaLnBrk="1" hangingPunct="1">
                <a:defRPr/>
              </a:pPr>
              <a:r>
                <a:rPr kumimoji="1" lang="en-US" altLang="zh-CN" sz="1400" b="1">
                  <a:latin typeface="黑体" panose="02010609060101010101" pitchFamily="49" charset="-122"/>
                  <a:ea typeface="宋体" panose="02010600030101010101" pitchFamily="2" charset="-122"/>
                </a:rPr>
                <a:t>*vm_ops</a:t>
              </a:r>
              <a:endParaRPr kumimoji="1" lang="en-US" altLang="zh-CN" sz="1400" b="1">
                <a:latin typeface="黑体" panose="02010609060101010101" pitchFamily="49" charset="-122"/>
                <a:ea typeface="宋体" panose="02010600030101010101" pitchFamily="2" charset="-122"/>
              </a:endParaRPr>
            </a:p>
          </p:txBody>
        </p:sp>
        <p:sp>
          <p:nvSpPr>
            <p:cNvPr id="203838" name="Text Box 64"/>
            <p:cNvSpPr txBox="1">
              <a:spLocks noChangeArrowheads="1"/>
            </p:cNvSpPr>
            <p:nvPr/>
          </p:nvSpPr>
          <p:spPr bwMode="auto">
            <a:xfrm>
              <a:off x="2179" y="3991"/>
              <a:ext cx="921" cy="187"/>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*vm_next</a:t>
              </a:r>
              <a:endParaRPr kumimoji="1" lang="en-US" altLang="zh-CN" sz="1400" b="1">
                <a:latin typeface="黑体" panose="02010609060101010101" pitchFamily="49" charset="-122"/>
                <a:ea typeface="宋体" panose="02010600030101010101" pitchFamily="2" charset="-122"/>
              </a:endParaRPr>
            </a:p>
          </p:txBody>
        </p:sp>
        <p:sp>
          <p:nvSpPr>
            <p:cNvPr id="185407" name="Line 65"/>
            <p:cNvSpPr>
              <a:spLocks noChangeShapeType="1"/>
            </p:cNvSpPr>
            <p:nvPr/>
          </p:nvSpPr>
          <p:spPr bwMode="auto">
            <a:xfrm>
              <a:off x="1916" y="1495"/>
              <a:ext cx="263" cy="0"/>
            </a:xfrm>
            <a:prstGeom prst="line">
              <a:avLst/>
            </a:prstGeom>
            <a:noFill/>
            <a:ln w="9525">
              <a:solidFill>
                <a:srgbClr val="000000"/>
              </a:solidFill>
              <a:round/>
            </a:ln>
          </p:spPr>
          <p:txBody>
            <a:bodyPr/>
            <a:lstStyle/>
            <a:p>
              <a:endParaRPr lang="zh-CN" altLang="en-US"/>
            </a:p>
          </p:txBody>
        </p:sp>
        <p:sp>
          <p:nvSpPr>
            <p:cNvPr id="185408" name="Line 66"/>
            <p:cNvSpPr>
              <a:spLocks noChangeShapeType="1"/>
            </p:cNvSpPr>
            <p:nvPr/>
          </p:nvSpPr>
          <p:spPr bwMode="auto">
            <a:xfrm>
              <a:off x="1916" y="1495"/>
              <a:ext cx="0" cy="437"/>
            </a:xfrm>
            <a:prstGeom prst="line">
              <a:avLst/>
            </a:prstGeom>
            <a:noFill/>
            <a:ln w="9525">
              <a:solidFill>
                <a:srgbClr val="000000"/>
              </a:solidFill>
              <a:round/>
            </a:ln>
          </p:spPr>
          <p:txBody>
            <a:bodyPr/>
            <a:lstStyle/>
            <a:p>
              <a:endParaRPr lang="zh-CN" altLang="en-US"/>
            </a:p>
          </p:txBody>
        </p:sp>
        <p:sp>
          <p:nvSpPr>
            <p:cNvPr id="185409" name="Line 67"/>
            <p:cNvSpPr>
              <a:spLocks noChangeShapeType="1"/>
            </p:cNvSpPr>
            <p:nvPr/>
          </p:nvSpPr>
          <p:spPr bwMode="auto">
            <a:xfrm>
              <a:off x="1916" y="1932"/>
              <a:ext cx="263" cy="0"/>
            </a:xfrm>
            <a:prstGeom prst="line">
              <a:avLst/>
            </a:prstGeom>
            <a:noFill/>
            <a:ln w="9525">
              <a:solidFill>
                <a:srgbClr val="000000"/>
              </a:solidFill>
              <a:round/>
              <a:tailEnd type="triangle" w="med" len="med"/>
            </a:ln>
          </p:spPr>
          <p:txBody>
            <a:bodyPr/>
            <a:lstStyle/>
            <a:p>
              <a:endParaRPr lang="zh-CN" altLang="en-US"/>
            </a:p>
          </p:txBody>
        </p:sp>
        <p:sp>
          <p:nvSpPr>
            <p:cNvPr id="185410" name="Line 68"/>
            <p:cNvSpPr>
              <a:spLocks noChangeShapeType="1"/>
            </p:cNvSpPr>
            <p:nvPr/>
          </p:nvSpPr>
          <p:spPr bwMode="auto">
            <a:xfrm>
              <a:off x="1916" y="2805"/>
              <a:ext cx="263" cy="0"/>
            </a:xfrm>
            <a:prstGeom prst="line">
              <a:avLst/>
            </a:prstGeom>
            <a:noFill/>
            <a:ln w="9525">
              <a:solidFill>
                <a:srgbClr val="000000"/>
              </a:solidFill>
              <a:round/>
            </a:ln>
          </p:spPr>
          <p:txBody>
            <a:bodyPr/>
            <a:lstStyle/>
            <a:p>
              <a:endParaRPr lang="zh-CN" altLang="en-US"/>
            </a:p>
          </p:txBody>
        </p:sp>
        <p:sp>
          <p:nvSpPr>
            <p:cNvPr id="185411" name="Line 69"/>
            <p:cNvSpPr>
              <a:spLocks noChangeShapeType="1"/>
            </p:cNvSpPr>
            <p:nvPr/>
          </p:nvSpPr>
          <p:spPr bwMode="auto">
            <a:xfrm flipH="1">
              <a:off x="1916" y="2805"/>
              <a:ext cx="0" cy="437"/>
            </a:xfrm>
            <a:prstGeom prst="line">
              <a:avLst/>
            </a:prstGeom>
            <a:noFill/>
            <a:ln w="9525">
              <a:solidFill>
                <a:srgbClr val="000000"/>
              </a:solidFill>
              <a:round/>
            </a:ln>
          </p:spPr>
          <p:txBody>
            <a:bodyPr/>
            <a:lstStyle/>
            <a:p>
              <a:endParaRPr lang="zh-CN" altLang="en-US"/>
            </a:p>
          </p:txBody>
        </p:sp>
        <p:sp>
          <p:nvSpPr>
            <p:cNvPr id="185412" name="Line 70"/>
            <p:cNvSpPr>
              <a:spLocks noChangeShapeType="1"/>
            </p:cNvSpPr>
            <p:nvPr/>
          </p:nvSpPr>
          <p:spPr bwMode="auto">
            <a:xfrm>
              <a:off x="1916" y="3242"/>
              <a:ext cx="263" cy="0"/>
            </a:xfrm>
            <a:prstGeom prst="line">
              <a:avLst/>
            </a:prstGeom>
            <a:noFill/>
            <a:ln w="9525">
              <a:solidFill>
                <a:srgbClr val="000000"/>
              </a:solidFill>
              <a:round/>
              <a:tailEnd type="triangle" w="med" len="med"/>
            </a:ln>
          </p:spPr>
          <p:txBody>
            <a:bodyPr/>
            <a:lstStyle/>
            <a:p>
              <a:endParaRPr lang="zh-CN" altLang="en-US"/>
            </a:p>
          </p:txBody>
        </p:sp>
        <p:sp>
          <p:nvSpPr>
            <p:cNvPr id="185413" name="Line 71"/>
            <p:cNvSpPr>
              <a:spLocks noChangeShapeType="1"/>
            </p:cNvSpPr>
            <p:nvPr/>
          </p:nvSpPr>
          <p:spPr bwMode="auto">
            <a:xfrm flipV="1">
              <a:off x="1389" y="621"/>
              <a:ext cx="790" cy="562"/>
            </a:xfrm>
            <a:prstGeom prst="line">
              <a:avLst/>
            </a:prstGeom>
            <a:noFill/>
            <a:ln w="9525">
              <a:solidFill>
                <a:srgbClr val="000000"/>
              </a:solidFill>
              <a:round/>
              <a:tailEnd type="triangle" w="med" len="med"/>
            </a:ln>
          </p:spPr>
          <p:txBody>
            <a:bodyPr/>
            <a:lstStyle/>
            <a:p>
              <a:endParaRPr lang="zh-CN" altLang="en-US"/>
            </a:p>
          </p:txBody>
        </p:sp>
        <p:sp>
          <p:nvSpPr>
            <p:cNvPr id="185414" name="Line 72"/>
            <p:cNvSpPr>
              <a:spLocks noChangeShapeType="1"/>
            </p:cNvSpPr>
            <p:nvPr/>
          </p:nvSpPr>
          <p:spPr bwMode="auto">
            <a:xfrm flipH="1" flipV="1">
              <a:off x="1389" y="1370"/>
              <a:ext cx="790" cy="1872"/>
            </a:xfrm>
            <a:prstGeom prst="line">
              <a:avLst/>
            </a:prstGeom>
            <a:noFill/>
            <a:ln w="9525">
              <a:solidFill>
                <a:srgbClr val="000000"/>
              </a:solidFill>
              <a:round/>
              <a:tailEnd type="triangle" w="med" len="med"/>
            </a:ln>
          </p:spPr>
          <p:txBody>
            <a:bodyPr/>
            <a:lstStyle/>
            <a:p>
              <a:endParaRPr lang="zh-CN" altLang="en-US"/>
            </a:p>
          </p:txBody>
        </p:sp>
        <p:sp>
          <p:nvSpPr>
            <p:cNvPr id="185415" name="Line 73"/>
            <p:cNvSpPr>
              <a:spLocks noChangeShapeType="1"/>
            </p:cNvSpPr>
            <p:nvPr/>
          </p:nvSpPr>
          <p:spPr bwMode="auto">
            <a:xfrm flipH="1" flipV="1">
              <a:off x="1389" y="1308"/>
              <a:ext cx="790" cy="624"/>
            </a:xfrm>
            <a:prstGeom prst="line">
              <a:avLst/>
            </a:prstGeom>
            <a:noFill/>
            <a:ln w="9525">
              <a:solidFill>
                <a:srgbClr val="000000"/>
              </a:solidFill>
              <a:round/>
              <a:tailEnd type="triangle" w="med" len="med"/>
            </a:ln>
          </p:spPr>
          <p:txBody>
            <a:bodyPr/>
            <a:lstStyle/>
            <a:p>
              <a:endParaRPr lang="zh-CN" altLang="en-US"/>
            </a:p>
          </p:txBody>
        </p:sp>
        <p:sp>
          <p:nvSpPr>
            <p:cNvPr id="185416" name="Line 74"/>
            <p:cNvSpPr>
              <a:spLocks noChangeShapeType="1"/>
            </p:cNvSpPr>
            <p:nvPr/>
          </p:nvSpPr>
          <p:spPr bwMode="auto">
            <a:xfrm flipH="1">
              <a:off x="1389" y="746"/>
              <a:ext cx="790" cy="562"/>
            </a:xfrm>
            <a:prstGeom prst="line">
              <a:avLst/>
            </a:prstGeom>
            <a:noFill/>
            <a:ln w="9525">
              <a:solidFill>
                <a:srgbClr val="000000"/>
              </a:solidFill>
              <a:round/>
              <a:tailEnd type="triangle" w="med" len="med"/>
            </a:ln>
          </p:spPr>
          <p:txBody>
            <a:bodyPr/>
            <a:lstStyle/>
            <a:p>
              <a:endParaRPr lang="zh-CN" altLang="en-US"/>
            </a:p>
          </p:txBody>
        </p:sp>
        <p:sp>
          <p:nvSpPr>
            <p:cNvPr id="185417" name="Line 75"/>
            <p:cNvSpPr>
              <a:spLocks noChangeShapeType="1"/>
            </p:cNvSpPr>
            <p:nvPr/>
          </p:nvSpPr>
          <p:spPr bwMode="auto">
            <a:xfrm>
              <a:off x="5207" y="1120"/>
              <a:ext cx="0" cy="1498"/>
            </a:xfrm>
            <a:prstGeom prst="line">
              <a:avLst/>
            </a:prstGeom>
            <a:noFill/>
            <a:ln w="9525">
              <a:solidFill>
                <a:srgbClr val="000000"/>
              </a:solidFill>
              <a:round/>
            </a:ln>
          </p:spPr>
          <p:txBody>
            <a:bodyPr/>
            <a:lstStyle/>
            <a:p>
              <a:endParaRPr lang="zh-CN" altLang="en-US"/>
            </a:p>
          </p:txBody>
        </p:sp>
        <p:sp>
          <p:nvSpPr>
            <p:cNvPr id="185418" name="Line 76"/>
            <p:cNvSpPr>
              <a:spLocks noChangeShapeType="1"/>
            </p:cNvSpPr>
            <p:nvPr/>
          </p:nvSpPr>
          <p:spPr bwMode="auto">
            <a:xfrm>
              <a:off x="3100" y="871"/>
              <a:ext cx="922" cy="312"/>
            </a:xfrm>
            <a:prstGeom prst="line">
              <a:avLst/>
            </a:prstGeom>
            <a:noFill/>
            <a:ln w="9525">
              <a:solidFill>
                <a:srgbClr val="000000"/>
              </a:solidFill>
              <a:round/>
              <a:tailEnd type="triangle" w="med" len="med"/>
            </a:ln>
          </p:spPr>
          <p:txBody>
            <a:bodyPr/>
            <a:lstStyle/>
            <a:p>
              <a:endParaRPr lang="zh-CN" altLang="en-US"/>
            </a:p>
          </p:txBody>
        </p:sp>
        <p:sp>
          <p:nvSpPr>
            <p:cNvPr id="185419" name="Line 77"/>
            <p:cNvSpPr>
              <a:spLocks noChangeShapeType="1"/>
            </p:cNvSpPr>
            <p:nvPr/>
          </p:nvSpPr>
          <p:spPr bwMode="auto">
            <a:xfrm>
              <a:off x="3100" y="1058"/>
              <a:ext cx="922" cy="499"/>
            </a:xfrm>
            <a:prstGeom prst="line">
              <a:avLst/>
            </a:prstGeom>
            <a:noFill/>
            <a:ln w="9525">
              <a:solidFill>
                <a:srgbClr val="000000"/>
              </a:solidFill>
              <a:round/>
              <a:tailEnd type="triangle" w="med" len="med"/>
            </a:ln>
          </p:spPr>
          <p:txBody>
            <a:bodyPr/>
            <a:lstStyle/>
            <a:p>
              <a:endParaRPr lang="zh-CN" altLang="en-US"/>
            </a:p>
          </p:txBody>
        </p:sp>
        <p:sp>
          <p:nvSpPr>
            <p:cNvPr id="185420" name="Line 78"/>
            <p:cNvSpPr>
              <a:spLocks noChangeShapeType="1"/>
            </p:cNvSpPr>
            <p:nvPr/>
          </p:nvSpPr>
          <p:spPr bwMode="auto">
            <a:xfrm flipV="1">
              <a:off x="3100" y="1682"/>
              <a:ext cx="922" cy="499"/>
            </a:xfrm>
            <a:prstGeom prst="line">
              <a:avLst/>
            </a:prstGeom>
            <a:noFill/>
            <a:ln w="9525">
              <a:solidFill>
                <a:srgbClr val="000000"/>
              </a:solidFill>
              <a:round/>
              <a:tailEnd type="triangle" w="med" len="med"/>
            </a:ln>
          </p:spPr>
          <p:txBody>
            <a:bodyPr/>
            <a:lstStyle/>
            <a:p>
              <a:endParaRPr lang="zh-CN" altLang="en-US"/>
            </a:p>
          </p:txBody>
        </p:sp>
        <p:sp>
          <p:nvSpPr>
            <p:cNvPr id="185421" name="Line 79"/>
            <p:cNvSpPr>
              <a:spLocks noChangeShapeType="1"/>
            </p:cNvSpPr>
            <p:nvPr/>
          </p:nvSpPr>
          <p:spPr bwMode="auto">
            <a:xfrm flipV="1">
              <a:off x="3100" y="2056"/>
              <a:ext cx="922" cy="375"/>
            </a:xfrm>
            <a:prstGeom prst="line">
              <a:avLst/>
            </a:prstGeom>
            <a:noFill/>
            <a:ln w="9525">
              <a:solidFill>
                <a:srgbClr val="000000"/>
              </a:solidFill>
              <a:round/>
              <a:tailEnd type="triangle" w="med" len="med"/>
            </a:ln>
          </p:spPr>
          <p:txBody>
            <a:bodyPr/>
            <a:lstStyle/>
            <a:p>
              <a:endParaRPr lang="zh-CN" altLang="en-US"/>
            </a:p>
          </p:txBody>
        </p:sp>
        <p:sp>
          <p:nvSpPr>
            <p:cNvPr id="185422" name="Line 80"/>
            <p:cNvSpPr>
              <a:spLocks noChangeShapeType="1"/>
            </p:cNvSpPr>
            <p:nvPr/>
          </p:nvSpPr>
          <p:spPr bwMode="auto">
            <a:xfrm>
              <a:off x="4022" y="2251"/>
              <a:ext cx="1185" cy="0"/>
            </a:xfrm>
            <a:prstGeom prst="line">
              <a:avLst/>
            </a:prstGeom>
            <a:noFill/>
            <a:ln w="9525">
              <a:solidFill>
                <a:srgbClr val="000000"/>
              </a:solidFill>
              <a:round/>
            </a:ln>
          </p:spPr>
          <p:txBody>
            <a:bodyPr/>
            <a:lstStyle/>
            <a:p>
              <a:endParaRPr lang="zh-CN" altLang="en-US"/>
            </a:p>
          </p:txBody>
        </p:sp>
        <p:sp>
          <p:nvSpPr>
            <p:cNvPr id="185423" name="Line 81"/>
            <p:cNvSpPr>
              <a:spLocks noChangeShapeType="1"/>
            </p:cNvSpPr>
            <p:nvPr/>
          </p:nvSpPr>
          <p:spPr bwMode="auto">
            <a:xfrm>
              <a:off x="4022" y="2659"/>
              <a:ext cx="1185" cy="0"/>
            </a:xfrm>
            <a:prstGeom prst="line">
              <a:avLst/>
            </a:prstGeom>
            <a:noFill/>
            <a:ln w="9525">
              <a:solidFill>
                <a:srgbClr val="000000"/>
              </a:solidFill>
              <a:round/>
            </a:ln>
          </p:spPr>
          <p:txBody>
            <a:bodyPr/>
            <a:lstStyle/>
            <a:p>
              <a:endParaRPr lang="zh-CN" altLang="en-US"/>
            </a:p>
          </p:txBody>
        </p:sp>
        <p:sp>
          <p:nvSpPr>
            <p:cNvPr id="185424" name="Line 82"/>
            <p:cNvSpPr>
              <a:spLocks noChangeShapeType="1"/>
            </p:cNvSpPr>
            <p:nvPr/>
          </p:nvSpPr>
          <p:spPr bwMode="auto">
            <a:xfrm flipV="1">
              <a:off x="3100" y="2181"/>
              <a:ext cx="922" cy="1373"/>
            </a:xfrm>
            <a:prstGeom prst="line">
              <a:avLst/>
            </a:prstGeom>
            <a:noFill/>
            <a:ln w="9525">
              <a:solidFill>
                <a:srgbClr val="000000"/>
              </a:solidFill>
              <a:round/>
              <a:tailEnd type="triangle" w="med" len="med"/>
            </a:ln>
          </p:spPr>
          <p:txBody>
            <a:bodyPr/>
            <a:lstStyle/>
            <a:p>
              <a:endParaRPr lang="zh-CN" altLang="en-US"/>
            </a:p>
          </p:txBody>
        </p:sp>
        <p:sp>
          <p:nvSpPr>
            <p:cNvPr id="185425" name="Line 83"/>
            <p:cNvSpPr>
              <a:spLocks noChangeShapeType="1"/>
            </p:cNvSpPr>
            <p:nvPr/>
          </p:nvSpPr>
          <p:spPr bwMode="auto">
            <a:xfrm flipV="1">
              <a:off x="3100" y="2556"/>
              <a:ext cx="922" cy="1185"/>
            </a:xfrm>
            <a:prstGeom prst="line">
              <a:avLst/>
            </a:prstGeom>
            <a:noFill/>
            <a:ln w="9525">
              <a:solidFill>
                <a:srgbClr val="000000"/>
              </a:solidFill>
              <a:round/>
              <a:tailEnd type="triangle" w="med" len="med"/>
            </a:ln>
          </p:spPr>
          <p:txBody>
            <a:bodyPr/>
            <a:lstStyle/>
            <a:p>
              <a:endParaRPr lang="zh-CN" altLang="en-US"/>
            </a:p>
          </p:txBody>
        </p:sp>
        <p:sp>
          <p:nvSpPr>
            <p:cNvPr id="185426" name="Line 84"/>
            <p:cNvSpPr>
              <a:spLocks noChangeShapeType="1"/>
            </p:cNvSpPr>
            <p:nvPr/>
          </p:nvSpPr>
          <p:spPr bwMode="auto">
            <a:xfrm flipV="1">
              <a:off x="3100" y="3429"/>
              <a:ext cx="1054" cy="500"/>
            </a:xfrm>
            <a:prstGeom prst="line">
              <a:avLst/>
            </a:prstGeom>
            <a:noFill/>
            <a:ln w="9525">
              <a:solidFill>
                <a:srgbClr val="000000"/>
              </a:solidFill>
              <a:round/>
              <a:tailEnd type="triangle" w="med" len="med"/>
            </a:ln>
          </p:spPr>
          <p:txBody>
            <a:bodyPr/>
            <a:lstStyle/>
            <a:p>
              <a:endParaRPr lang="zh-CN" altLang="en-US"/>
            </a:p>
          </p:txBody>
        </p:sp>
        <p:sp>
          <p:nvSpPr>
            <p:cNvPr id="185427" name="Line 85"/>
            <p:cNvSpPr>
              <a:spLocks noChangeShapeType="1"/>
            </p:cNvSpPr>
            <p:nvPr/>
          </p:nvSpPr>
          <p:spPr bwMode="auto">
            <a:xfrm>
              <a:off x="3100" y="2618"/>
              <a:ext cx="1054" cy="811"/>
            </a:xfrm>
            <a:prstGeom prst="line">
              <a:avLst/>
            </a:prstGeom>
            <a:noFill/>
            <a:ln w="9525">
              <a:solidFill>
                <a:srgbClr val="000000"/>
              </a:solidFill>
              <a:round/>
              <a:tailEnd type="triangle" w="med" len="med"/>
            </a:ln>
          </p:spPr>
          <p:txBody>
            <a:bodyPr/>
            <a:lstStyle/>
            <a:p>
              <a:endParaRPr lang="zh-CN" altLang="en-US"/>
            </a:p>
          </p:txBody>
        </p:sp>
        <p:sp>
          <p:nvSpPr>
            <p:cNvPr id="185428" name="Line 86"/>
            <p:cNvSpPr>
              <a:spLocks noChangeShapeType="1"/>
            </p:cNvSpPr>
            <p:nvPr/>
          </p:nvSpPr>
          <p:spPr bwMode="auto">
            <a:xfrm>
              <a:off x="3100" y="1308"/>
              <a:ext cx="1054" cy="1997"/>
            </a:xfrm>
            <a:prstGeom prst="line">
              <a:avLst/>
            </a:prstGeom>
            <a:noFill/>
            <a:ln w="9525">
              <a:solidFill>
                <a:srgbClr val="000000"/>
              </a:solidFill>
              <a:round/>
              <a:tailEnd type="triangle" w="med" len="med"/>
            </a:ln>
          </p:spPr>
          <p:txBody>
            <a:bodyPr/>
            <a:lstStyle/>
            <a:p>
              <a:endParaRPr lang="zh-CN" altLang="en-US"/>
            </a:p>
          </p:txBody>
        </p:sp>
        <p:sp>
          <p:nvSpPr>
            <p:cNvPr id="203861" name="Text Box 87"/>
            <p:cNvSpPr txBox="1">
              <a:spLocks noChangeArrowheads="1"/>
            </p:cNvSpPr>
            <p:nvPr/>
          </p:nvSpPr>
          <p:spPr bwMode="auto">
            <a:xfrm>
              <a:off x="4154" y="4054"/>
              <a:ext cx="1053" cy="187"/>
            </a:xfrm>
            <a:prstGeom prst="rect">
              <a:avLst/>
            </a:prstGeom>
            <a:solidFill>
              <a:srgbClr val="CCFFCC"/>
            </a:solidFill>
            <a:ln w="9525">
              <a:solidFill>
                <a:srgbClr val="000000"/>
              </a:solidFill>
              <a:miter lim="800000"/>
            </a:ln>
            <a:effectLst>
              <a:outerShdw dist="107763" dir="2700000" algn="ctr" rotWithShape="0">
                <a:srgbClr val="808080"/>
              </a:outerShdw>
            </a:effectLst>
          </p:spPr>
          <p:txBody>
            <a:bodyPr/>
            <a:lstStyle/>
            <a:p>
              <a:pPr algn="just" eaLnBrk="1" hangingPunct="1">
                <a:defRPr/>
              </a:pPr>
              <a:r>
                <a:rPr kumimoji="1" lang="en-US" altLang="zh-CN" sz="1400" b="1">
                  <a:latin typeface="黑体" panose="02010609060101010101" pitchFamily="49" charset="-122"/>
                  <a:ea typeface="宋体" panose="02010600030101010101" pitchFamily="2" charset="-122"/>
                </a:rPr>
                <a:t>  </a:t>
              </a:r>
              <a:r>
                <a:rPr kumimoji="1" lang="en-US" altLang="zh-CN" sz="1400" b="1">
                  <a:latin typeface="Times New Roman" panose="02020603050405020304" pitchFamily="18" charset="0"/>
                  <a:ea typeface="宋体" panose="02010600030101010101" pitchFamily="2" charset="-122"/>
                </a:rPr>
                <a:t>…</a:t>
              </a:r>
              <a:endParaRPr kumimoji="1" lang="en-US" altLang="zh-CN" sz="1400" b="1">
                <a:latin typeface="黑体" panose="02010609060101010101" pitchFamily="49" charset="-122"/>
                <a:ea typeface="宋体" panose="02010600030101010101" pitchFamily="2" charset="-122"/>
              </a:endParaRPr>
            </a:p>
          </p:txBody>
        </p:sp>
        <p:sp>
          <p:nvSpPr>
            <p:cNvPr id="185430" name="Line 88"/>
            <p:cNvSpPr>
              <a:spLocks noChangeShapeType="1"/>
            </p:cNvSpPr>
            <p:nvPr/>
          </p:nvSpPr>
          <p:spPr bwMode="auto">
            <a:xfrm>
              <a:off x="4022" y="1752"/>
              <a:ext cx="1185" cy="0"/>
            </a:xfrm>
            <a:prstGeom prst="line">
              <a:avLst/>
            </a:prstGeom>
            <a:noFill/>
            <a:ln w="9525">
              <a:solidFill>
                <a:srgbClr val="000000"/>
              </a:solidFill>
              <a:round/>
            </a:ln>
          </p:spPr>
          <p:txBody>
            <a:bodyPr/>
            <a:lstStyle/>
            <a:p>
              <a:endParaRPr lang="zh-CN" altLang="en-US"/>
            </a:p>
          </p:txBody>
        </p:sp>
      </p:gr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8493125" y="6510338"/>
            <a:ext cx="376238" cy="307777"/>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sz="1400">
                <a:solidFill>
                  <a:schemeClr val="tx2"/>
                </a:solidFill>
                <a:latin typeface="Times New Roman" panose="02020603050405020304" pitchFamily="18" charset="0"/>
              </a:rPr>
              <a:t>31</a:t>
            </a:r>
            <a:endParaRPr lang="en-US" altLang="zh-CN" sz="1400">
              <a:solidFill>
                <a:schemeClr val="tx2"/>
              </a:solidFill>
              <a:latin typeface="Times New Roman" panose="02020603050405020304" pitchFamily="18" charset="0"/>
            </a:endParaRPr>
          </a:p>
        </p:txBody>
      </p:sp>
      <p:pic>
        <p:nvPicPr>
          <p:cNvPr id="72709" name="Picture 2"/>
          <p:cNvPicPr>
            <a:picLocks noChangeAspect="1" noChangeArrowheads="1"/>
          </p:cNvPicPr>
          <p:nvPr/>
        </p:nvPicPr>
        <p:blipFill>
          <a:blip r:embed="rId1" cstate="print"/>
          <a:srcRect/>
          <a:stretch>
            <a:fillRect/>
          </a:stretch>
        </p:blipFill>
        <p:spPr bwMode="auto">
          <a:xfrm>
            <a:off x="422275" y="1340769"/>
            <a:ext cx="8447088" cy="5237163"/>
          </a:xfrm>
          <a:prstGeom prst="rect">
            <a:avLst/>
          </a:prstGeom>
          <a:noFill/>
          <a:ln w="9525" algn="ctr">
            <a:noFill/>
            <a:miter lim="800000"/>
            <a:headEnd/>
            <a:tailEnd/>
          </a:ln>
        </p:spPr>
      </p:pic>
      <p:sp>
        <p:nvSpPr>
          <p:cNvPr id="2" name="椭圆形标注 1"/>
          <p:cNvSpPr/>
          <p:nvPr/>
        </p:nvSpPr>
        <p:spPr bwMode="auto">
          <a:xfrm>
            <a:off x="4355976" y="1988840"/>
            <a:ext cx="4032448" cy="1152525"/>
          </a:xfrm>
          <a:prstGeom prst="wedgeEllipseCallout">
            <a:avLst>
              <a:gd name="adj1" fmla="val -38432"/>
              <a:gd name="adj2" fmla="val 287117"/>
            </a:avLst>
          </a:prstGeom>
          <a:solidFill>
            <a:schemeClr val="tx2">
              <a:lumMod val="40000"/>
              <a:lumOff val="60000"/>
            </a:schemeClr>
          </a:solidFill>
          <a:ln>
            <a:noFill/>
          </a:ln>
          <a:effectLst/>
        </p:spPr>
        <p:txBody>
          <a:bodyPr/>
          <a:lstStyle/>
          <a:p>
            <a:pPr marL="609600" indent="-609600">
              <a:defRPr/>
            </a:pPr>
            <a:r>
              <a:rPr lang="en-US" altLang="zh-CN" sz="1800" dirty="0">
                <a:latin typeface="Arial" panose="020B0604020202020204" pitchFamily="34" charset="0"/>
              </a:rPr>
              <a:t>current</a:t>
            </a:r>
            <a:r>
              <a:rPr lang="zh-CN" altLang="en-US" sz="1800" dirty="0">
                <a:latin typeface="Arial" panose="020B0604020202020204" pitchFamily="34" charset="0"/>
              </a:rPr>
              <a:t>宏返回的是</a:t>
            </a:r>
            <a:endParaRPr lang="en-US" altLang="zh-CN" sz="1800" dirty="0">
              <a:latin typeface="Arial" panose="020B0604020202020204" pitchFamily="34" charset="0"/>
            </a:endParaRPr>
          </a:p>
          <a:p>
            <a:pPr marL="609600" indent="-609600">
              <a:defRPr/>
            </a:pPr>
            <a:r>
              <a:rPr lang="en-US" altLang="zh-CN" sz="1800" dirty="0" err="1">
                <a:latin typeface="Arial" panose="020B0604020202020204" pitchFamily="34" charset="0"/>
              </a:rPr>
              <a:t>thread_info</a:t>
            </a:r>
            <a:r>
              <a:rPr lang="zh-CN" altLang="en-US" sz="1800" dirty="0">
                <a:latin typeface="Arial" panose="020B0604020202020204" pitchFamily="34" charset="0"/>
              </a:rPr>
              <a:t>结构</a:t>
            </a:r>
            <a:r>
              <a:rPr lang="en-US" altLang="zh-CN" sz="1800" dirty="0">
                <a:latin typeface="Arial" panose="020B0604020202020204" pitchFamily="34" charset="0"/>
              </a:rPr>
              <a:t>task</a:t>
            </a:r>
            <a:r>
              <a:rPr lang="zh-CN" altLang="en-US" sz="1800" dirty="0">
                <a:latin typeface="Arial" panose="020B0604020202020204" pitchFamily="34" charset="0"/>
              </a:rPr>
              <a:t>字段</a:t>
            </a:r>
            <a:endParaRPr lang="zh-CN" altLang="en-US" sz="1800" dirty="0">
              <a:latin typeface="Arial" panose="020B0604020202020204" pitchFamily="34" charset="0"/>
            </a:endParaRPr>
          </a:p>
        </p:txBody>
      </p:sp>
      <p:sp>
        <p:nvSpPr>
          <p:cNvPr id="7" name="TextBox 6"/>
          <p:cNvSpPr txBox="1"/>
          <p:nvPr/>
        </p:nvSpPr>
        <p:spPr>
          <a:xfrm>
            <a:off x="6516688" y="4264025"/>
            <a:ext cx="1943100" cy="400110"/>
          </a:xfrm>
          <a:prstGeom prst="rect">
            <a:avLst/>
          </a:prstGeom>
          <a:solidFill>
            <a:schemeClr val="accent3">
              <a:lumMod val="75000"/>
            </a:schemeClr>
          </a:solidFill>
          <a:ln>
            <a:noFill/>
          </a:ln>
        </p:spPr>
        <p:txBody>
          <a:bodyPr>
            <a:spAutoFit/>
          </a:bodyPr>
          <a:lstStyle/>
          <a:p>
            <a:pPr>
              <a:defRPr/>
            </a:pPr>
            <a:r>
              <a:rPr lang="en-US" altLang="zh-CN" b="1" dirty="0" err="1">
                <a:latin typeface="Arial" panose="020B0604020202020204" pitchFamily="34" charset="0"/>
              </a:rPr>
              <a:t>Task_struct</a:t>
            </a:r>
            <a:endParaRPr lang="zh-CN" altLang="en-US" b="1" dirty="0">
              <a:latin typeface="Arial" panose="020B0604020202020204" pitchFamily="34" charset="0"/>
            </a:endParaRPr>
          </a:p>
        </p:txBody>
      </p:sp>
      <p:sp>
        <p:nvSpPr>
          <p:cNvPr id="8" name="矩形 7"/>
          <p:cNvSpPr/>
          <p:nvPr/>
        </p:nvSpPr>
        <p:spPr>
          <a:xfrm>
            <a:off x="2339752" y="188642"/>
            <a:ext cx="5112568"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1.  </a:t>
            </a:r>
            <a:r>
              <a:rPr lang="zh-CN" altLang="en-US" sz="2800" dirty="0" smtClean="0">
                <a:solidFill>
                  <a:srgbClr val="C00000"/>
                </a:solidFill>
              </a:rPr>
              <a:t>进程描述符 </a:t>
            </a:r>
            <a:r>
              <a:rPr lang="en-US" altLang="zh-CN" sz="2800" dirty="0" err="1" smtClean="0">
                <a:solidFill>
                  <a:srgbClr val="C00000"/>
                </a:solidFill>
              </a:rPr>
              <a:t>task_struct</a:t>
            </a:r>
            <a:r>
              <a:rPr lang="en-US" altLang="zh-CN" sz="2800" dirty="0" smtClean="0">
                <a:solidFill>
                  <a:srgbClr val="C00000"/>
                </a:solidFill>
              </a:rPr>
              <a:t>()</a:t>
            </a:r>
            <a:endParaRPr lang="en-US" altLang="zh-CN" sz="2800" dirty="0" smtClean="0">
              <a:solidFill>
                <a:srgbClr val="C00000"/>
              </a:solidFill>
            </a:endParaRPr>
          </a:p>
        </p:txBody>
      </p:sp>
      <p:sp>
        <p:nvSpPr>
          <p:cNvPr id="9" name="Rectangle 3"/>
          <p:cNvSpPr txBox="1">
            <a:spLocks noChangeArrowheads="1"/>
          </p:cNvSpPr>
          <p:nvPr/>
        </p:nvSpPr>
        <p:spPr>
          <a:xfrm>
            <a:off x="323528" y="692696"/>
            <a:ext cx="4680520" cy="504056"/>
          </a:xfrm>
          <a:prstGeom prst="rect">
            <a:avLst/>
          </a:prstGeom>
        </p:spPr>
        <p:txBody>
          <a:bodyPr/>
          <a:lstStyle/>
          <a:p>
            <a:pPr marL="0" marR="0" lvl="0" indent="0" algn="l" defTabSz="914400" rtl="0" eaLnBrk="0" fontAlgn="base" latinLnBrk="0" hangingPunct="0">
              <a:lnSpc>
                <a:spcPct val="120000"/>
              </a:lnSpc>
              <a:spcBef>
                <a:spcPct val="20000"/>
              </a:spcBef>
              <a:spcAft>
                <a:spcPct val="0"/>
              </a:spcAft>
              <a:buClrTx/>
              <a:buSzTx/>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7030A0"/>
                </a:solidFill>
                <a:effectLst/>
                <a:uLnTx/>
                <a:uFillTx/>
                <a:latin typeface="+mn-lt"/>
                <a:ea typeface="+mn-ea"/>
                <a:cs typeface="+mn-cs"/>
              </a:rPr>
              <a:t> 内核堆栈及</a:t>
            </a:r>
            <a:r>
              <a:rPr kumimoji="0" lang="en-US" altLang="zh-CN" sz="2400" b="1" i="0" u="none" strike="noStrike" kern="0" cap="none" spc="0" normalizeH="0" baseline="0" noProof="0" dirty="0" err="1" smtClean="0">
                <a:ln>
                  <a:noFill/>
                </a:ln>
                <a:solidFill>
                  <a:srgbClr val="7030A0"/>
                </a:solidFill>
                <a:effectLst/>
                <a:uLnTx/>
                <a:uFillTx/>
                <a:latin typeface="+mn-lt"/>
                <a:ea typeface="+mn-ea"/>
                <a:cs typeface="+mn-cs"/>
              </a:rPr>
              <a:t>thread_info</a:t>
            </a:r>
            <a:r>
              <a:rPr kumimoji="0" lang="zh-CN" altLang="en-US" sz="2400" b="1" i="0" u="none" strike="noStrike" kern="0" cap="none" spc="0" normalizeH="0" baseline="0" noProof="0" dirty="0" smtClean="0">
                <a:ln>
                  <a:noFill/>
                </a:ln>
                <a:solidFill>
                  <a:srgbClr val="7030A0"/>
                </a:solidFill>
                <a:effectLst/>
                <a:uLnTx/>
                <a:uFillTx/>
                <a:latin typeface="+mn-lt"/>
                <a:ea typeface="+mn-ea"/>
                <a:cs typeface="+mn-cs"/>
              </a:rPr>
              <a:t>结构：</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0" name="动作按钮: 前进或下一项 9">
            <a:hlinkClick r:id="" action="ppaction://hlinkshowjump?jump=nextslide" highlightClick="1"/>
          </p:cNvPr>
          <p:cNvSpPr/>
          <p:nvPr/>
        </p:nvSpPr>
        <p:spPr bwMode="auto">
          <a:xfrm>
            <a:off x="4932040" y="836712"/>
            <a:ext cx="504056" cy="288032"/>
          </a:xfrm>
          <a:prstGeom prst="actionButtonForwardNext">
            <a:avLst/>
          </a:prstGeom>
          <a:solidFill>
            <a:srgbClr val="FF0000"/>
          </a:solidFill>
          <a:ln>
            <a:solidFill>
              <a:schemeClr val="accent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圆角矩形标注 10"/>
          <p:cNvSpPr/>
          <p:nvPr/>
        </p:nvSpPr>
        <p:spPr bwMode="auto">
          <a:xfrm>
            <a:off x="5292080" y="5589240"/>
            <a:ext cx="3347864" cy="1080120"/>
          </a:xfrm>
          <a:prstGeom prst="wedgeRoundRectCallout">
            <a:avLst>
              <a:gd name="adj1" fmla="val -90103"/>
              <a:gd name="adj2" fmla="val -10217"/>
              <a:gd name="adj3"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215900" marR="0" algn="l" defTabSz="914400" rtl="0" eaLnBrk="0" fontAlgn="base" latinLnBrk="0" hangingPunct="0">
              <a:lnSpc>
                <a:spcPct val="100000"/>
              </a:lnSpc>
              <a:spcBef>
                <a:spcPct val="2000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思考：为什么</a:t>
            </a: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Linux</a:t>
            </a: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要把最频繁使用的</a:t>
            </a:r>
            <a:r>
              <a:rPr kumimoji="0" lang="en-US" altLang="zh-CN" sz="18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thread_info</a:t>
            </a: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结构放在内核栈的开始？</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ox(in)">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8493125" y="6510338"/>
            <a:ext cx="376238" cy="307777"/>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sz="1400">
                <a:solidFill>
                  <a:schemeClr val="tx2"/>
                </a:solidFill>
                <a:latin typeface="Times New Roman" panose="02020603050405020304" pitchFamily="18" charset="0"/>
              </a:rPr>
              <a:t>31</a:t>
            </a:r>
            <a:endParaRPr lang="en-US" altLang="zh-CN" sz="1400">
              <a:solidFill>
                <a:schemeClr val="tx2"/>
              </a:solidFill>
              <a:latin typeface="Times New Roman" panose="02020603050405020304" pitchFamily="18" charset="0"/>
            </a:endParaRPr>
          </a:p>
        </p:txBody>
      </p:sp>
      <p:sp>
        <p:nvSpPr>
          <p:cNvPr id="1128452" name="Rectangle 4"/>
          <p:cNvSpPr>
            <a:spLocks noChangeArrowheads="1"/>
          </p:cNvSpPr>
          <p:nvPr/>
        </p:nvSpPr>
        <p:spPr bwMode="auto">
          <a:xfrm>
            <a:off x="251520" y="1268760"/>
            <a:ext cx="8496944" cy="707886"/>
          </a:xfrm>
          <a:prstGeom prst="rect">
            <a:avLst/>
          </a:prstGeom>
          <a:noFill/>
          <a:ln>
            <a:noFill/>
          </a:ln>
          <a:effectLst/>
        </p:spPr>
        <p:txBody>
          <a:bodyPr wrap="square">
            <a:spAutoFit/>
          </a:bodyPr>
          <a:lstStyle/>
          <a:p>
            <a:pPr marL="533400">
              <a:defRPr/>
            </a:pPr>
            <a:r>
              <a:rPr lang="zh-CN" altLang="en-US" sz="2000" b="1" dirty="0" smtClean="0">
                <a:latin typeface="+mn-ea"/>
                <a:ea typeface="+mn-ea"/>
              </a:rPr>
              <a:t>每个</a:t>
            </a:r>
            <a:r>
              <a:rPr lang="zh-CN" altLang="en-US" sz="2000" b="1" dirty="0">
                <a:latin typeface="+mn-ea"/>
                <a:ea typeface="+mn-ea"/>
              </a:rPr>
              <a:t>进程都有一个进程基本信息块</a:t>
            </a:r>
            <a:r>
              <a:rPr lang="en-US" altLang="zh-CN" sz="2000" b="1" dirty="0" err="1">
                <a:latin typeface="+mn-ea"/>
                <a:ea typeface="+mn-ea"/>
              </a:rPr>
              <a:t>thread_info</a:t>
            </a:r>
            <a:r>
              <a:rPr lang="zh-CN" altLang="en-US" sz="2000" b="1" dirty="0">
                <a:latin typeface="+mn-ea"/>
                <a:ea typeface="+mn-ea"/>
              </a:rPr>
              <a:t>字段，描述当前进程运行</a:t>
            </a:r>
            <a:r>
              <a:rPr lang="zh-CN" altLang="en-US" sz="2000" b="1" dirty="0" smtClean="0">
                <a:latin typeface="+mn-ea"/>
                <a:ea typeface="+mn-ea"/>
              </a:rPr>
              <a:t>的基本环境</a:t>
            </a:r>
            <a:r>
              <a:rPr lang="zh-CN" altLang="en-US" sz="2000" b="1" dirty="0">
                <a:latin typeface="+mn-ea"/>
                <a:ea typeface="+mn-ea"/>
              </a:rPr>
              <a:t>信息。</a:t>
            </a:r>
            <a:endParaRPr lang="zh-CN" altLang="en-US" sz="2000" b="1" dirty="0">
              <a:latin typeface="+mn-ea"/>
              <a:ea typeface="+mn-ea"/>
            </a:endParaRPr>
          </a:p>
        </p:txBody>
      </p:sp>
      <p:sp>
        <p:nvSpPr>
          <p:cNvPr id="71685" name="矩形 2"/>
          <p:cNvSpPr>
            <a:spLocks noChangeArrowheads="1"/>
          </p:cNvSpPr>
          <p:nvPr/>
        </p:nvSpPr>
        <p:spPr bwMode="auto">
          <a:xfrm>
            <a:off x="288032" y="2060849"/>
            <a:ext cx="8676456" cy="4001095"/>
          </a:xfrm>
          <a:prstGeom prst="rect">
            <a:avLst/>
          </a:prstGeom>
          <a:noFill/>
          <a:ln w="9525">
            <a:noFill/>
            <a:miter lim="800000"/>
          </a:ln>
        </p:spPr>
        <p:txBody>
          <a:bodyPr wrap="square">
            <a:spAutoFit/>
          </a:bodyPr>
          <a:lstStyle/>
          <a:p>
            <a:r>
              <a:rPr lang="en-US" altLang="zh-CN" dirty="0" err="1"/>
              <a:t>struct</a:t>
            </a:r>
            <a:r>
              <a:rPr lang="en-US" altLang="zh-CN" dirty="0"/>
              <a:t> </a:t>
            </a:r>
            <a:r>
              <a:rPr lang="en-US" altLang="zh-CN" dirty="0" err="1"/>
              <a:t>thread_info</a:t>
            </a:r>
            <a:r>
              <a:rPr lang="en-US" altLang="zh-CN" dirty="0"/>
              <a:t> {</a:t>
            </a:r>
            <a:endParaRPr lang="zh-CN" altLang="zh-CN" dirty="0"/>
          </a:p>
          <a:p>
            <a:r>
              <a:rPr lang="zh-CN" altLang="zh-CN" dirty="0"/>
              <a:t>　　</a:t>
            </a:r>
            <a:r>
              <a:rPr lang="en-US" altLang="zh-CN" dirty="0" err="1"/>
              <a:t>struct</a:t>
            </a:r>
            <a:r>
              <a:rPr lang="en-US" altLang="zh-CN" dirty="0"/>
              <a:t> </a:t>
            </a:r>
            <a:r>
              <a:rPr lang="en-US" altLang="zh-CN" dirty="0" err="1"/>
              <a:t>task_struct</a:t>
            </a:r>
            <a:r>
              <a:rPr lang="en-US" altLang="zh-CN" dirty="0"/>
              <a:t>    *task;      </a:t>
            </a:r>
            <a:endParaRPr lang="zh-CN" altLang="zh-CN" dirty="0"/>
          </a:p>
          <a:p>
            <a:r>
              <a:rPr lang="zh-CN" altLang="zh-CN" dirty="0"/>
              <a:t>　　</a:t>
            </a:r>
            <a:r>
              <a:rPr lang="en-US" altLang="zh-CN" dirty="0" err="1"/>
              <a:t>struct</a:t>
            </a:r>
            <a:r>
              <a:rPr lang="en-US" altLang="zh-CN" dirty="0"/>
              <a:t> </a:t>
            </a:r>
            <a:r>
              <a:rPr lang="en-US" altLang="zh-CN" dirty="0" err="1"/>
              <a:t>exec_domain</a:t>
            </a:r>
            <a:r>
              <a:rPr lang="en-US" altLang="zh-CN" dirty="0"/>
              <a:t>    *</a:t>
            </a:r>
            <a:r>
              <a:rPr lang="en-US" altLang="zh-CN" dirty="0" err="1"/>
              <a:t>exec_domain</a:t>
            </a:r>
            <a:r>
              <a:rPr lang="en-US" altLang="zh-CN" sz="1800" dirty="0"/>
              <a:t>; /*</a:t>
            </a:r>
            <a:r>
              <a:rPr lang="zh-CN" altLang="zh-CN" sz="1800" dirty="0"/>
              <a:t>当前进程可执行程序的规范</a:t>
            </a:r>
            <a:r>
              <a:rPr lang="en-US" altLang="zh-CN" sz="1800" dirty="0"/>
              <a:t>*/</a:t>
            </a:r>
            <a:endParaRPr lang="zh-CN" altLang="zh-CN" sz="1800" dirty="0"/>
          </a:p>
          <a:p>
            <a:r>
              <a:rPr lang="zh-CN" altLang="zh-CN" dirty="0"/>
              <a:t>　　</a:t>
            </a:r>
            <a:r>
              <a:rPr lang="en-US" altLang="zh-CN" dirty="0"/>
              <a:t>unsigned long           flags;    </a:t>
            </a:r>
            <a:r>
              <a:rPr lang="en-US" altLang="zh-CN" sz="1800" dirty="0"/>
              <a:t>   /* </a:t>
            </a:r>
            <a:r>
              <a:rPr lang="zh-CN" altLang="en-US" sz="1800" dirty="0"/>
              <a:t>其中有</a:t>
            </a:r>
            <a:r>
              <a:rPr lang="en-US" altLang="zh-CN" sz="1800" dirty="0"/>
              <a:t>TIF_NEED_RESCHED</a:t>
            </a:r>
            <a:r>
              <a:rPr lang="zh-CN" altLang="en-US" sz="1800" dirty="0"/>
              <a:t>位</a:t>
            </a:r>
            <a:r>
              <a:rPr lang="en-US" altLang="zh-CN" sz="1800" dirty="0"/>
              <a:t>*/</a:t>
            </a:r>
            <a:endParaRPr lang="zh-CN" altLang="zh-CN" sz="1800" dirty="0"/>
          </a:p>
          <a:p>
            <a:r>
              <a:rPr lang="zh-CN" altLang="zh-CN" dirty="0"/>
              <a:t>　　</a:t>
            </a:r>
            <a:r>
              <a:rPr lang="en-US" altLang="zh-CN" dirty="0"/>
              <a:t>unsigned long           status;</a:t>
            </a:r>
            <a:endParaRPr lang="en-US" altLang="zh-CN" dirty="0"/>
          </a:p>
          <a:p>
            <a:r>
              <a:rPr lang="en-US" altLang="zh-CN" dirty="0"/>
              <a:t>       </a:t>
            </a:r>
            <a:r>
              <a:rPr lang="en-US" altLang="zh-CN" dirty="0" err="1"/>
              <a:t>struct</a:t>
            </a:r>
            <a:r>
              <a:rPr lang="en-US" altLang="zh-CN" dirty="0"/>
              <a:t> </a:t>
            </a:r>
            <a:r>
              <a:rPr lang="en-US" altLang="zh-CN" dirty="0" err="1"/>
              <a:t>cpu_context_save</a:t>
            </a:r>
            <a:r>
              <a:rPr lang="en-US" altLang="zh-CN" dirty="0"/>
              <a:t> </a:t>
            </a:r>
            <a:r>
              <a:rPr lang="en-US" altLang="zh-CN" dirty="0" err="1"/>
              <a:t>cpu_context</a:t>
            </a:r>
            <a:r>
              <a:rPr lang="en-US" altLang="zh-CN" dirty="0"/>
              <a:t>    </a:t>
            </a:r>
            <a:r>
              <a:rPr lang="en-US" altLang="zh-CN" sz="1800" dirty="0"/>
              <a:t> /*</a:t>
            </a:r>
            <a:r>
              <a:rPr lang="zh-CN" altLang="en-US" sz="1800" dirty="0"/>
              <a:t>保存</a:t>
            </a:r>
            <a:r>
              <a:rPr lang="en-US" altLang="zh-CN" sz="1800" dirty="0"/>
              <a:t>CPU</a:t>
            </a:r>
            <a:r>
              <a:rPr lang="zh-CN" altLang="en-US" sz="1800" dirty="0"/>
              <a:t>上下文</a:t>
            </a:r>
            <a:r>
              <a:rPr lang="en-US" altLang="zh-CN" dirty="0"/>
              <a:t> </a:t>
            </a:r>
            <a:r>
              <a:rPr lang="en-US" altLang="zh-CN" dirty="0" smtClean="0"/>
              <a:t>*/</a:t>
            </a:r>
            <a:r>
              <a:rPr lang="en-US" altLang="zh-CN" dirty="0"/>
              <a:t>   </a:t>
            </a:r>
            <a:endParaRPr lang="en-US" altLang="zh-CN" dirty="0"/>
          </a:p>
          <a:p>
            <a:r>
              <a:rPr lang="zh-CN" altLang="zh-CN" dirty="0"/>
              <a:t>　　</a:t>
            </a:r>
            <a:r>
              <a:rPr lang="en-US" altLang="zh-CN" dirty="0"/>
              <a:t>unsigned long       CPU</a:t>
            </a:r>
            <a:endParaRPr lang="zh-CN" altLang="zh-CN" dirty="0"/>
          </a:p>
          <a:p>
            <a:r>
              <a:rPr lang="en-US" altLang="zh-CN" dirty="0"/>
              <a:t>       </a:t>
            </a:r>
            <a:r>
              <a:rPr lang="en-US" altLang="zh-CN" dirty="0" err="1"/>
              <a:t>int</a:t>
            </a:r>
            <a:r>
              <a:rPr lang="en-US" altLang="zh-CN" dirty="0"/>
              <a:t>    </a:t>
            </a:r>
            <a:r>
              <a:rPr lang="en-US" altLang="zh-CN" dirty="0" err="1"/>
              <a:t>preempt_count</a:t>
            </a:r>
            <a:r>
              <a:rPr lang="en-US" altLang="zh-CN" dirty="0"/>
              <a:t>;   /*</a:t>
            </a:r>
            <a:r>
              <a:rPr lang="zh-CN" altLang="en-US" sz="1800" dirty="0"/>
              <a:t>表示内核能否被</a:t>
            </a:r>
            <a:r>
              <a:rPr lang="zh-CN" altLang="en-US" sz="1800" dirty="0" smtClean="0"/>
              <a:t>抢占。</a:t>
            </a:r>
            <a:r>
              <a:rPr lang="en-US" altLang="zh-CN" sz="1800" dirty="0"/>
              <a:t>&gt;0</a:t>
            </a:r>
            <a:r>
              <a:rPr lang="zh-CN" altLang="en-US" sz="1800" dirty="0"/>
              <a:t>，内核不能被抢占；</a:t>
            </a:r>
            <a:r>
              <a:rPr lang="en-US" altLang="zh-CN" sz="1800" dirty="0"/>
              <a:t>=0</a:t>
            </a:r>
            <a:r>
              <a:rPr lang="zh-CN" altLang="en-US" sz="1800" dirty="0"/>
              <a:t>，则表示内核处于安全状态（即没有加锁），可以抢占。</a:t>
            </a:r>
            <a:endParaRPr lang="zh-CN" altLang="zh-CN" sz="1800" dirty="0"/>
          </a:p>
          <a:p>
            <a:r>
              <a:rPr lang="en-US" altLang="zh-CN" dirty="0"/>
              <a:t>       </a:t>
            </a:r>
            <a:r>
              <a:rPr lang="en-US" altLang="zh-CN" dirty="0" err="1"/>
              <a:t>mm_segment_t</a:t>
            </a:r>
            <a:r>
              <a:rPr lang="en-US" altLang="zh-CN" dirty="0"/>
              <a:t>  </a:t>
            </a:r>
            <a:r>
              <a:rPr lang="en-US" altLang="zh-CN" dirty="0" err="1"/>
              <a:t>addr_limit</a:t>
            </a:r>
            <a:r>
              <a:rPr lang="en-US" altLang="zh-CN" dirty="0"/>
              <a:t>;   </a:t>
            </a:r>
            <a:r>
              <a:rPr lang="en-US" altLang="zh-CN" dirty="0" smtClean="0"/>
              <a:t>/*</a:t>
            </a:r>
            <a:r>
              <a:rPr lang="zh-CN" altLang="zh-CN" sz="1800" dirty="0" smtClean="0"/>
              <a:t>进程</a:t>
            </a:r>
            <a:r>
              <a:rPr lang="zh-CN" altLang="en-US" sz="1800" dirty="0" smtClean="0"/>
              <a:t>用户</a:t>
            </a:r>
            <a:r>
              <a:rPr lang="zh-CN" altLang="zh-CN" sz="1800" dirty="0" smtClean="0"/>
              <a:t>空间</a:t>
            </a:r>
            <a:r>
              <a:rPr lang="zh-CN" altLang="en-US" sz="1800" dirty="0" smtClean="0"/>
              <a:t>上限</a:t>
            </a:r>
            <a:r>
              <a:rPr lang="zh-CN" altLang="zh-CN" dirty="0"/>
              <a:t>　　</a:t>
            </a:r>
            <a:endParaRPr lang="en-US" altLang="zh-CN" dirty="0" smtClean="0"/>
          </a:p>
          <a:p>
            <a:r>
              <a:rPr lang="en-US" altLang="zh-CN" dirty="0" smtClean="0"/>
              <a:t>}</a:t>
            </a:r>
            <a:endParaRPr lang="zh-CN" altLang="zh-CN" dirty="0"/>
          </a:p>
        </p:txBody>
      </p:sp>
      <p:sp>
        <p:nvSpPr>
          <p:cNvPr id="6" name="矩形 5"/>
          <p:cNvSpPr/>
          <p:nvPr/>
        </p:nvSpPr>
        <p:spPr>
          <a:xfrm>
            <a:off x="2339752" y="188642"/>
            <a:ext cx="5112568"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1.  </a:t>
            </a:r>
            <a:r>
              <a:rPr lang="zh-CN" altLang="en-US" sz="2800" dirty="0" smtClean="0">
                <a:solidFill>
                  <a:srgbClr val="C00000"/>
                </a:solidFill>
              </a:rPr>
              <a:t>进程描述符 </a:t>
            </a:r>
            <a:r>
              <a:rPr lang="en-US" altLang="zh-CN" sz="2800" dirty="0" err="1" smtClean="0">
                <a:solidFill>
                  <a:srgbClr val="C00000"/>
                </a:solidFill>
              </a:rPr>
              <a:t>task_struct</a:t>
            </a:r>
            <a:r>
              <a:rPr lang="en-US" altLang="zh-CN" sz="2800" dirty="0" smtClean="0">
                <a:solidFill>
                  <a:srgbClr val="C00000"/>
                </a:solidFill>
              </a:rPr>
              <a:t>()</a:t>
            </a:r>
            <a:endParaRPr lang="en-US" altLang="zh-CN" sz="2800" dirty="0" smtClean="0">
              <a:solidFill>
                <a:srgbClr val="C00000"/>
              </a:solidFill>
            </a:endParaRPr>
          </a:p>
        </p:txBody>
      </p:sp>
      <p:sp>
        <p:nvSpPr>
          <p:cNvPr id="7" name="Rectangle 3"/>
          <p:cNvSpPr txBox="1">
            <a:spLocks noChangeArrowheads="1"/>
          </p:cNvSpPr>
          <p:nvPr/>
        </p:nvSpPr>
        <p:spPr>
          <a:xfrm>
            <a:off x="323528" y="692696"/>
            <a:ext cx="5256584" cy="504056"/>
          </a:xfrm>
          <a:prstGeom prst="rect">
            <a:avLst/>
          </a:prstGeom>
        </p:spPr>
        <p:txBody>
          <a:bodyPr/>
          <a:lstStyle/>
          <a:p>
            <a:pPr marL="0" marR="0" lvl="0" indent="0" algn="l" defTabSz="914400" rtl="0" eaLnBrk="0" fontAlgn="base" latinLnBrk="0" hangingPunct="0">
              <a:lnSpc>
                <a:spcPct val="120000"/>
              </a:lnSpc>
              <a:spcBef>
                <a:spcPct val="20000"/>
              </a:spcBef>
              <a:spcAft>
                <a:spcPct val="0"/>
              </a:spcAft>
              <a:buClrTx/>
              <a:buSzTx/>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7030A0"/>
                </a:solidFill>
                <a:effectLst/>
                <a:uLnTx/>
                <a:uFillTx/>
                <a:latin typeface="+mn-lt"/>
                <a:ea typeface="+mn-ea"/>
                <a:cs typeface="+mn-cs"/>
              </a:rPr>
              <a:t> 内核堆栈及</a:t>
            </a:r>
            <a:r>
              <a:rPr kumimoji="0" lang="en-US" altLang="zh-CN" sz="2400" b="1" i="0" u="none" strike="noStrike" kern="0" cap="none" spc="0" normalizeH="0" baseline="0" noProof="0" dirty="0" err="1" smtClean="0">
                <a:ln>
                  <a:noFill/>
                </a:ln>
                <a:solidFill>
                  <a:srgbClr val="7030A0"/>
                </a:solidFill>
                <a:effectLst/>
                <a:uLnTx/>
                <a:uFillTx/>
                <a:latin typeface="+mn-lt"/>
                <a:ea typeface="+mn-ea"/>
                <a:cs typeface="+mn-cs"/>
              </a:rPr>
              <a:t>thread_info</a:t>
            </a:r>
            <a:r>
              <a:rPr kumimoji="0" lang="zh-CN" altLang="en-US" sz="2400" b="1" i="0" u="none" strike="noStrike" kern="0" cap="none" spc="0" normalizeH="0" baseline="0" noProof="0" dirty="0" smtClean="0">
                <a:ln>
                  <a:noFill/>
                </a:ln>
                <a:solidFill>
                  <a:srgbClr val="7030A0"/>
                </a:solidFill>
                <a:effectLst/>
                <a:uLnTx/>
                <a:uFillTx/>
                <a:latin typeface="+mn-lt"/>
                <a:ea typeface="+mn-ea"/>
                <a:cs typeface="+mn-cs"/>
              </a:rPr>
              <a:t>结构：</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2" name="Rectangle 24"/>
          <p:cNvSpPr>
            <a:spLocks noChangeArrowheads="1"/>
          </p:cNvSpPr>
          <p:nvPr/>
        </p:nvSpPr>
        <p:spPr bwMode="auto">
          <a:xfrm>
            <a:off x="101602" y="3860801"/>
            <a:ext cx="8208963" cy="2952751"/>
          </a:xfrm>
          <a:prstGeom prst="rect">
            <a:avLst/>
          </a:prstGeom>
          <a:noFill/>
          <a:ln>
            <a:noFill/>
          </a:ln>
          <a:effectLst/>
        </p:spPr>
        <p:txBody>
          <a:bodyPr/>
          <a:lstStyle/>
          <a:p>
            <a:pPr marL="342900" indent="-342900">
              <a:buFont typeface="Wingdings" panose="05000000000000000000" pitchFamily="2" charset="2"/>
              <a:buChar char="n"/>
              <a:defRPr/>
            </a:pPr>
            <a:r>
              <a:rPr lang="zh-CN" altLang="en-US" sz="2400" dirty="0">
                <a:solidFill>
                  <a:srgbClr val="7030A0"/>
                </a:solidFill>
                <a:effectLst>
                  <a:outerShdw blurRad="38100" dist="38100" dir="2700000" algn="tl">
                    <a:srgbClr val="C0C0C0"/>
                  </a:outerShdw>
                </a:effectLst>
                <a:ea typeface="仿宋" panose="02010609060101010101" charset="-122"/>
              </a:rPr>
              <a:t>顺序执行的特征</a:t>
            </a:r>
            <a:endParaRPr lang="zh-CN" altLang="en-US" sz="2400" dirty="0">
              <a:solidFill>
                <a:srgbClr val="7030A0"/>
              </a:solidFill>
              <a:effectLst>
                <a:outerShdw blurRad="38100" dist="38100" dir="2700000" algn="tl">
                  <a:srgbClr val="C0C0C0"/>
                </a:outerShdw>
              </a:effectLst>
              <a:ea typeface="仿宋" panose="02010609060101010101" charset="-122"/>
            </a:endParaRPr>
          </a:p>
          <a:p>
            <a:pPr marL="742950" lvl="1" indent="-285750">
              <a:buFontTx/>
              <a:buChar char="–"/>
              <a:defRPr/>
            </a:pPr>
            <a:r>
              <a:rPr lang="zh-CN" altLang="en-US" sz="2400" dirty="0">
                <a:ea typeface="仿宋" panose="02010609060101010101" charset="-122"/>
              </a:rPr>
              <a:t>顺序性 </a:t>
            </a:r>
            <a:endParaRPr lang="en-US" altLang="zh-CN" sz="2400" dirty="0">
              <a:ea typeface="仿宋" panose="02010609060101010101" charset="-122"/>
            </a:endParaRPr>
          </a:p>
          <a:p>
            <a:pPr lvl="1">
              <a:defRPr/>
            </a:pPr>
            <a:endParaRPr lang="en-US" altLang="zh-CN" sz="2400" dirty="0">
              <a:ea typeface="仿宋" panose="02010609060101010101" charset="-122"/>
            </a:endParaRPr>
          </a:p>
          <a:p>
            <a:pPr lvl="1">
              <a:defRPr/>
            </a:pPr>
            <a:endParaRPr lang="zh-CN" altLang="en-US" sz="2400" dirty="0">
              <a:ea typeface="仿宋" panose="02010609060101010101" charset="-122"/>
            </a:endParaRPr>
          </a:p>
          <a:p>
            <a:pPr marL="742950" lvl="1" indent="-285750">
              <a:buFontTx/>
              <a:buChar char="–"/>
              <a:defRPr/>
            </a:pPr>
            <a:r>
              <a:rPr lang="zh-CN" altLang="en-US" sz="2400" dirty="0">
                <a:ea typeface="仿宋" panose="02010609060101010101" charset="-122"/>
              </a:rPr>
              <a:t>封闭性 </a:t>
            </a:r>
            <a:endParaRPr lang="zh-CN" altLang="en-US" sz="2400" dirty="0">
              <a:ea typeface="仿宋" panose="02010609060101010101" charset="-122"/>
            </a:endParaRPr>
          </a:p>
          <a:p>
            <a:pPr marL="742950" lvl="1" indent="-285750">
              <a:buFontTx/>
              <a:buChar char="–"/>
              <a:defRPr/>
            </a:pPr>
            <a:r>
              <a:rPr lang="zh-CN" altLang="en-US" sz="2400" dirty="0">
                <a:ea typeface="仿宋" panose="02010609060101010101" charset="-122"/>
              </a:rPr>
              <a:t>可再现性 ：程序的运行结果与其推进速度无关</a:t>
            </a:r>
            <a:endParaRPr lang="zh-CN" altLang="en-US" sz="2400" dirty="0">
              <a:ea typeface="仿宋" panose="02010609060101010101" charset="-122"/>
            </a:endParaRPr>
          </a:p>
        </p:txBody>
      </p:sp>
      <p:sp>
        <p:nvSpPr>
          <p:cNvPr id="32793" name="Rectangle 25"/>
          <p:cNvSpPr>
            <a:spLocks noChangeArrowheads="1"/>
          </p:cNvSpPr>
          <p:nvPr/>
        </p:nvSpPr>
        <p:spPr bwMode="auto">
          <a:xfrm>
            <a:off x="1881883" y="2060700"/>
            <a:ext cx="5499149" cy="1584325"/>
          </a:xfrm>
          <a:prstGeom prst="rect">
            <a:avLst/>
          </a:prstGeom>
          <a:noFill/>
          <a:ln>
            <a:noFill/>
          </a:ln>
          <a:effectLst/>
        </p:spPr>
        <p:txBody>
          <a:bodyPr/>
          <a:lstStyle/>
          <a:p>
            <a:pPr>
              <a:defRPr/>
            </a:pPr>
            <a:r>
              <a:rPr lang="zh-CN" altLang="en-US" sz="2400" dirty="0">
                <a:ea typeface="仿宋" panose="02010609060101010101" charset="-122"/>
              </a:rPr>
              <a:t>例：</a:t>
            </a:r>
            <a:r>
              <a:rPr lang="en-US" altLang="zh-CN" sz="2400" dirty="0">
                <a:ea typeface="仿宋" panose="02010609060101010101" charset="-122"/>
              </a:rPr>
              <a:t>read(disk,&amp;a,4); /*</a:t>
            </a:r>
            <a:r>
              <a:rPr lang="zh-CN" altLang="en-US" sz="2400" dirty="0">
                <a:ea typeface="仿宋" panose="02010609060101010101" charset="-122"/>
              </a:rPr>
              <a:t>从磁盘读</a:t>
            </a:r>
            <a:r>
              <a:rPr lang="en-US" altLang="zh-CN" sz="2400" dirty="0">
                <a:ea typeface="仿宋" panose="02010609060101010101" charset="-122"/>
              </a:rPr>
              <a:t>a*/</a:t>
            </a:r>
            <a:endParaRPr lang="en-US" altLang="zh-CN" sz="2400" dirty="0">
              <a:ea typeface="仿宋" panose="02010609060101010101" charset="-122"/>
            </a:endParaRPr>
          </a:p>
          <a:p>
            <a:pPr marL="342900" indent="-342900">
              <a:lnSpc>
                <a:spcPct val="90000"/>
              </a:lnSpc>
              <a:defRPr/>
            </a:pPr>
            <a:r>
              <a:rPr lang="en-US" altLang="zh-CN" sz="2400" dirty="0">
                <a:ea typeface="仿宋" panose="02010609060101010101" charset="-122"/>
              </a:rPr>
              <a:t>       c=a+2;</a:t>
            </a:r>
            <a:endParaRPr lang="en-US" altLang="zh-CN" sz="2400" dirty="0">
              <a:ea typeface="仿宋" panose="02010609060101010101" charset="-122"/>
            </a:endParaRPr>
          </a:p>
          <a:p>
            <a:pPr marL="342900" indent="-342900">
              <a:lnSpc>
                <a:spcPct val="90000"/>
              </a:lnSpc>
              <a:defRPr/>
            </a:pPr>
            <a:r>
              <a:rPr lang="en-US" altLang="zh-CN" sz="2400" dirty="0">
                <a:ea typeface="仿宋" panose="02010609060101010101" charset="-122"/>
              </a:rPr>
              <a:t>       </a:t>
            </a:r>
            <a:r>
              <a:rPr lang="en-US" altLang="zh-CN" sz="2400" dirty="0" err="1">
                <a:ea typeface="仿宋" panose="02010609060101010101" charset="-122"/>
              </a:rPr>
              <a:t>printf</a:t>
            </a:r>
            <a:r>
              <a:rPr lang="en-US" altLang="zh-CN" sz="2400" dirty="0">
                <a:ea typeface="仿宋" panose="02010609060101010101" charset="-122"/>
              </a:rPr>
              <a:t>(</a:t>
            </a:r>
            <a:r>
              <a:rPr lang="en-US" altLang="zh-CN" sz="2400" dirty="0">
                <a:latin typeface="宋体" panose="02010600030101010101" pitchFamily="2" charset="-122"/>
                <a:ea typeface="仿宋" panose="02010609060101010101" charset="-122"/>
              </a:rPr>
              <a:t>“</a:t>
            </a:r>
            <a:r>
              <a:rPr lang="en-US" altLang="zh-CN" sz="2400" dirty="0">
                <a:ea typeface="仿宋" panose="02010609060101010101" charset="-122"/>
              </a:rPr>
              <a:t>c=%f\</a:t>
            </a:r>
            <a:r>
              <a:rPr lang="en-US" altLang="zh-CN" sz="2400" dirty="0" err="1">
                <a:ea typeface="仿宋" panose="02010609060101010101" charset="-122"/>
              </a:rPr>
              <a:t>n</a:t>
            </a:r>
            <a:r>
              <a:rPr lang="en-US" altLang="zh-CN" sz="2400" dirty="0" err="1">
                <a:latin typeface="宋体" panose="02010600030101010101" pitchFamily="2" charset="-122"/>
                <a:ea typeface="仿宋" panose="02010609060101010101" charset="-122"/>
              </a:rPr>
              <a:t>”</a:t>
            </a:r>
            <a:r>
              <a:rPr lang="en-US" altLang="zh-CN" sz="2400" dirty="0" err="1">
                <a:ea typeface="仿宋" panose="02010609060101010101" charset="-122"/>
              </a:rPr>
              <a:t>,c</a:t>
            </a:r>
            <a:r>
              <a:rPr lang="en-US" altLang="zh-CN" sz="2400" dirty="0">
                <a:ea typeface="仿宋" panose="02010609060101010101" charset="-122"/>
              </a:rPr>
              <a:t>);</a:t>
            </a:r>
            <a:endParaRPr lang="en-US" altLang="zh-CN" sz="2400" dirty="0">
              <a:ea typeface="仿宋" panose="02010609060101010101" charset="-122"/>
            </a:endParaRPr>
          </a:p>
        </p:txBody>
      </p:sp>
      <p:sp>
        <p:nvSpPr>
          <p:cNvPr id="32794" name="Rectangle 26"/>
          <p:cNvSpPr>
            <a:spLocks noChangeArrowheads="1"/>
          </p:cNvSpPr>
          <p:nvPr/>
        </p:nvSpPr>
        <p:spPr bwMode="auto">
          <a:xfrm>
            <a:off x="323528" y="692149"/>
            <a:ext cx="8641085" cy="1754326"/>
          </a:xfrm>
          <a:prstGeom prst="rect">
            <a:avLst/>
          </a:prstGeom>
          <a:noFill/>
          <a:ln>
            <a:noFill/>
          </a:ln>
          <a:effectLst/>
        </p:spPr>
        <p:txBody>
          <a:bodyPr wrap="square">
            <a:spAutoFit/>
          </a:bodyPr>
          <a:lstStyle/>
          <a:p>
            <a:pPr eaLnBrk="1" hangingPunct="1">
              <a:lnSpc>
                <a:spcPct val="150000"/>
              </a:lnSpc>
              <a:spcBef>
                <a:spcPct val="0"/>
              </a:spcBef>
              <a:defRPr/>
            </a:pPr>
            <a:r>
              <a:rPr kumimoji="1" lang="en-US" altLang="zh-CN" sz="2800" dirty="0" smtClean="0">
                <a:solidFill>
                  <a:srgbClr val="C00000"/>
                </a:solidFill>
                <a:effectLst>
                  <a:outerShdw blurRad="38100" dist="38100" dir="2700000" algn="tl">
                    <a:srgbClr val="C0C0C0"/>
                  </a:outerShdw>
                </a:effectLst>
                <a:latin typeface="宋体" panose="02010600030101010101" pitchFamily="2" charset="-122"/>
              </a:rPr>
              <a:t>2. </a:t>
            </a:r>
            <a:r>
              <a:rPr kumimoji="1" lang="zh-CN" altLang="en-US" sz="2800" dirty="0">
                <a:solidFill>
                  <a:srgbClr val="C00000"/>
                </a:solidFill>
                <a:effectLst>
                  <a:outerShdw blurRad="38100" dist="38100" dir="2700000" algn="tl">
                    <a:srgbClr val="C0C0C0"/>
                  </a:outerShdw>
                </a:effectLst>
                <a:latin typeface="宋体" panose="02010600030101010101" pitchFamily="2" charset="-122"/>
              </a:rPr>
              <a:t>程序的顺序执行</a:t>
            </a:r>
            <a:endParaRPr kumimoji="1" lang="en-US" altLang="zh-CN" sz="2800" dirty="0">
              <a:solidFill>
                <a:srgbClr val="C00000"/>
              </a:solidFill>
              <a:effectLst>
                <a:outerShdw blurRad="38100" dist="38100" dir="2700000" algn="tl">
                  <a:srgbClr val="C0C0C0"/>
                </a:outerShdw>
              </a:effectLst>
              <a:latin typeface="宋体" panose="02010600030101010101" pitchFamily="2" charset="-122"/>
            </a:endParaRPr>
          </a:p>
          <a:p>
            <a:pPr eaLnBrk="1" hangingPunct="1">
              <a:lnSpc>
                <a:spcPct val="150000"/>
              </a:lnSpc>
              <a:spcBef>
                <a:spcPct val="0"/>
              </a:spcBef>
              <a:defRPr/>
            </a:pPr>
            <a:r>
              <a:rPr kumimoji="1" lang="en-US" altLang="zh-CN" dirty="0">
                <a:solidFill>
                  <a:srgbClr val="3333CC"/>
                </a:solidFill>
                <a:effectLst>
                  <a:outerShdw blurRad="38100" dist="38100" dir="2700000" algn="tl">
                    <a:srgbClr val="C0C0C0"/>
                  </a:outerShdw>
                </a:effectLst>
                <a:latin typeface="宋体" panose="02010600030101010101" pitchFamily="2" charset="-122"/>
              </a:rPr>
              <a:t>   </a:t>
            </a:r>
            <a:r>
              <a:rPr kumimoji="1" lang="zh-CN" altLang="en-US" sz="2200" dirty="0">
                <a:effectLst>
                  <a:outerShdw blurRad="38100" dist="38100" dir="2700000" algn="tl">
                    <a:srgbClr val="C0C0C0"/>
                  </a:outerShdw>
                </a:effectLst>
                <a:latin typeface="宋体" panose="02010600030101010101" pitchFamily="2" charset="-122"/>
              </a:rPr>
              <a:t>程序是为解决某一问题而设计的一系列指令的集合，是算法的形式化描述。</a:t>
            </a:r>
            <a:endParaRPr kumimoji="1" lang="zh-CN" altLang="en-US" sz="2200" dirty="0">
              <a:effectLst>
                <a:outerShdw blurRad="38100" dist="38100" dir="2700000" algn="tl">
                  <a:srgbClr val="C0C0C0"/>
                </a:outerShdw>
              </a:effectLst>
              <a:latin typeface="宋体" panose="02010600030101010101" pitchFamily="2" charset="-122"/>
            </a:endParaRPr>
          </a:p>
        </p:txBody>
      </p:sp>
      <p:sp>
        <p:nvSpPr>
          <p:cNvPr id="32795" name="Rectangle 27"/>
          <p:cNvSpPr>
            <a:spLocks noChangeArrowheads="1"/>
          </p:cNvSpPr>
          <p:nvPr/>
        </p:nvSpPr>
        <p:spPr bwMode="auto">
          <a:xfrm>
            <a:off x="6876976" y="1989709"/>
            <a:ext cx="1223416" cy="1511300"/>
          </a:xfrm>
          <a:prstGeom prst="rect">
            <a:avLst/>
          </a:prstGeom>
          <a:noFill/>
          <a:ln w="9525">
            <a:noFill/>
            <a:miter lim="800000"/>
          </a:ln>
        </p:spPr>
        <p:txBody>
          <a:bodyPr/>
          <a:lstStyle/>
          <a:p>
            <a:pPr marL="342900" indent="-342900"/>
            <a:r>
              <a:rPr lang="en-US" altLang="zh-CN" sz="2400" dirty="0">
                <a:solidFill>
                  <a:srgbClr val="FF0000"/>
                </a:solidFill>
              </a:rPr>
              <a:t>→I</a:t>
            </a:r>
            <a:endParaRPr lang="en-US" altLang="zh-CN" sz="2400" dirty="0">
              <a:solidFill>
                <a:srgbClr val="FF0000"/>
              </a:solidFill>
              <a:ea typeface="仿宋" panose="02010609060101010101" charset="-122"/>
            </a:endParaRPr>
          </a:p>
          <a:p>
            <a:pPr marL="342900" indent="-342900"/>
            <a:r>
              <a:rPr lang="en-US" altLang="zh-CN" sz="2400" dirty="0">
                <a:solidFill>
                  <a:srgbClr val="FF0000"/>
                </a:solidFill>
              </a:rPr>
              <a:t>→C</a:t>
            </a:r>
            <a:endParaRPr lang="en-US" altLang="zh-CN" sz="2400" dirty="0">
              <a:solidFill>
                <a:srgbClr val="FF0000"/>
              </a:solidFill>
              <a:ea typeface="仿宋" panose="02010609060101010101" charset="-122"/>
            </a:endParaRPr>
          </a:p>
          <a:p>
            <a:pPr marL="342900" indent="-342900">
              <a:lnSpc>
                <a:spcPct val="90000"/>
              </a:lnSpc>
            </a:pPr>
            <a:r>
              <a:rPr lang="en-US" altLang="zh-CN" sz="2400" dirty="0">
                <a:solidFill>
                  <a:srgbClr val="FF0000"/>
                </a:solidFill>
              </a:rPr>
              <a:t>→P</a:t>
            </a:r>
            <a:endParaRPr lang="en-US" altLang="zh-CN" sz="2400" dirty="0">
              <a:solidFill>
                <a:srgbClr val="FF0000"/>
              </a:solidFill>
            </a:endParaRPr>
          </a:p>
        </p:txBody>
      </p:sp>
      <p:sp>
        <p:nvSpPr>
          <p:cNvPr id="32796" name="Rectangle 28"/>
          <p:cNvSpPr>
            <a:spLocks noChangeArrowheads="1"/>
          </p:cNvSpPr>
          <p:nvPr/>
        </p:nvSpPr>
        <p:spPr bwMode="auto">
          <a:xfrm>
            <a:off x="2555776" y="3284538"/>
            <a:ext cx="2519114" cy="576263"/>
          </a:xfrm>
          <a:prstGeom prst="rect">
            <a:avLst/>
          </a:prstGeom>
          <a:noFill/>
          <a:ln w="9525">
            <a:noFill/>
            <a:miter lim="800000"/>
          </a:ln>
        </p:spPr>
        <p:txBody>
          <a:bodyPr/>
          <a:lstStyle/>
          <a:p>
            <a:pPr marL="342900" indent="-342900"/>
            <a:r>
              <a:rPr lang="en-US" altLang="zh-CN" sz="2800" dirty="0">
                <a:solidFill>
                  <a:srgbClr val="3333CC"/>
                </a:solidFill>
              </a:rPr>
              <a:t>I </a:t>
            </a:r>
            <a:r>
              <a:rPr lang="en-US" altLang="zh-CN" sz="3200" dirty="0">
                <a:solidFill>
                  <a:schemeClr val="accent1"/>
                </a:solidFill>
              </a:rPr>
              <a:t>→</a:t>
            </a:r>
            <a:r>
              <a:rPr lang="en-US" altLang="zh-CN" sz="2800" dirty="0">
                <a:solidFill>
                  <a:srgbClr val="3333CC"/>
                </a:solidFill>
              </a:rPr>
              <a:t> C </a:t>
            </a:r>
            <a:r>
              <a:rPr lang="en-US" altLang="zh-CN" sz="3200" dirty="0">
                <a:solidFill>
                  <a:schemeClr val="accent1"/>
                </a:solidFill>
              </a:rPr>
              <a:t>→</a:t>
            </a:r>
            <a:r>
              <a:rPr lang="en-US" altLang="zh-CN" sz="2800" dirty="0">
                <a:solidFill>
                  <a:srgbClr val="3333CC"/>
                </a:solidFill>
              </a:rPr>
              <a:t>P</a:t>
            </a:r>
            <a:endParaRPr lang="en-US" altLang="zh-CN" sz="2800" dirty="0">
              <a:solidFill>
                <a:srgbClr val="3333CC"/>
              </a:solidFill>
            </a:endParaRPr>
          </a:p>
        </p:txBody>
      </p:sp>
      <p:sp>
        <p:nvSpPr>
          <p:cNvPr id="26" name="Rectangle 37"/>
          <p:cNvSpPr>
            <a:spLocks noChangeArrowheads="1"/>
          </p:cNvSpPr>
          <p:nvPr/>
        </p:nvSpPr>
        <p:spPr bwMode="auto">
          <a:xfrm>
            <a:off x="2555776" y="44624"/>
            <a:ext cx="5544616" cy="683264"/>
          </a:xfrm>
          <a:prstGeom prst="rect">
            <a:avLst/>
          </a:prstGeom>
          <a:noFill/>
          <a:ln>
            <a:noFill/>
          </a:ln>
          <a:effectLst/>
        </p:spPr>
        <p:txBody>
          <a:bodyPr wrap="square">
            <a:spAutoFit/>
          </a:bodyPr>
          <a:lstStyle/>
          <a:p>
            <a:pPr eaLnBrk="1" hangingPunct="1">
              <a:lnSpc>
                <a:spcPct val="120000"/>
              </a:lnSpc>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3.1.1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程序的并发执行及特征</a:t>
            </a:r>
            <a:endPar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grpSp>
        <p:nvGrpSpPr>
          <p:cNvPr id="27" name="组合 26"/>
          <p:cNvGrpSpPr/>
          <p:nvPr/>
        </p:nvGrpSpPr>
        <p:grpSpPr>
          <a:xfrm>
            <a:off x="2195736" y="4548534"/>
            <a:ext cx="6724699" cy="1328738"/>
            <a:chOff x="1043608" y="2636912"/>
            <a:chExt cx="6724699" cy="1328738"/>
          </a:xfrm>
        </p:grpSpPr>
        <p:sp>
          <p:nvSpPr>
            <p:cNvPr id="28" name="Oval 6"/>
            <p:cNvSpPr>
              <a:spLocks noChangeArrowheads="1"/>
            </p:cNvSpPr>
            <p:nvPr/>
          </p:nvSpPr>
          <p:spPr bwMode="auto">
            <a:xfrm>
              <a:off x="7139657" y="2636912"/>
              <a:ext cx="628650" cy="649288"/>
            </a:xfrm>
            <a:prstGeom prst="ellipse">
              <a:avLst/>
            </a:prstGeom>
            <a:solidFill>
              <a:srgbClr val="FFCCFF"/>
            </a:solidFill>
            <a:ln w="38100">
              <a:solidFill>
                <a:srgbClr val="000000"/>
              </a:solidFill>
              <a:round/>
            </a:ln>
          </p:spPr>
          <p:txBody>
            <a:bodyPr/>
            <a:lstStyle/>
            <a:p>
              <a:pPr algn="just"/>
              <a:r>
                <a:rPr kumimoji="1" lang="en-US" altLang="zh-CN" sz="1600">
                  <a:latin typeface="Times New Roman" panose="02020603050405020304" pitchFamily="18" charset="0"/>
                </a:rPr>
                <a:t> P</a:t>
              </a:r>
              <a:r>
                <a:rPr kumimoji="1" lang="en-US" altLang="zh-CN" sz="1600" baseline="-25000">
                  <a:latin typeface="Times New Roman" panose="02020603050405020304" pitchFamily="18" charset="0"/>
                </a:rPr>
                <a:t>2</a:t>
              </a:r>
              <a:endParaRPr kumimoji="1" lang="en-US" altLang="zh-CN" sz="1600">
                <a:latin typeface="Times New Roman" panose="02020603050405020304" pitchFamily="18" charset="0"/>
              </a:endParaRPr>
            </a:p>
          </p:txBody>
        </p:sp>
        <p:sp>
          <p:nvSpPr>
            <p:cNvPr id="29" name="Oval 7"/>
            <p:cNvSpPr>
              <a:spLocks noChangeArrowheads="1"/>
            </p:cNvSpPr>
            <p:nvPr/>
          </p:nvSpPr>
          <p:spPr bwMode="auto">
            <a:xfrm>
              <a:off x="5992417" y="2636912"/>
              <a:ext cx="667816" cy="649288"/>
            </a:xfrm>
            <a:prstGeom prst="ellipse">
              <a:avLst/>
            </a:prstGeom>
            <a:solidFill>
              <a:srgbClr val="FFCCFF"/>
            </a:solidFill>
            <a:ln w="38100">
              <a:solidFill>
                <a:srgbClr val="000000"/>
              </a:solidFill>
              <a:round/>
            </a:ln>
          </p:spPr>
          <p:txBody>
            <a:bodyPr/>
            <a:lstStyle/>
            <a:p>
              <a:pPr algn="just"/>
              <a:r>
                <a:rPr kumimoji="1" lang="en-US" altLang="zh-CN" sz="1600">
                  <a:latin typeface="Times New Roman" panose="02020603050405020304" pitchFamily="18" charset="0"/>
                </a:rPr>
                <a:t> C</a:t>
              </a:r>
              <a:r>
                <a:rPr kumimoji="1" lang="en-US" altLang="zh-CN" sz="1600" baseline="-25000">
                  <a:latin typeface="Times New Roman" panose="02020603050405020304" pitchFamily="18" charset="0"/>
                </a:rPr>
                <a:t>2</a:t>
              </a:r>
              <a:endParaRPr kumimoji="1" lang="en-US" altLang="zh-CN" sz="1600">
                <a:latin typeface="Times New Roman" panose="02020603050405020304" pitchFamily="18" charset="0"/>
              </a:endParaRPr>
            </a:p>
          </p:txBody>
        </p:sp>
        <p:sp>
          <p:nvSpPr>
            <p:cNvPr id="30" name="Oval 8"/>
            <p:cNvSpPr>
              <a:spLocks noChangeArrowheads="1"/>
            </p:cNvSpPr>
            <p:nvPr/>
          </p:nvSpPr>
          <p:spPr bwMode="auto">
            <a:xfrm>
              <a:off x="4773216" y="2636912"/>
              <a:ext cx="628650" cy="649288"/>
            </a:xfrm>
            <a:prstGeom prst="ellipse">
              <a:avLst/>
            </a:prstGeom>
            <a:solidFill>
              <a:srgbClr val="FFCCFF"/>
            </a:solidFill>
            <a:ln w="38100">
              <a:solidFill>
                <a:srgbClr val="000000"/>
              </a:solidFill>
              <a:round/>
            </a:ln>
          </p:spPr>
          <p:txBody>
            <a:bodyPr/>
            <a:lstStyle/>
            <a:p>
              <a:pPr algn="just"/>
              <a:r>
                <a:rPr kumimoji="1" lang="en-US" altLang="zh-CN" sz="1600">
                  <a:latin typeface="Times New Roman" panose="02020603050405020304" pitchFamily="18" charset="0"/>
                </a:rPr>
                <a:t>  I</a:t>
              </a:r>
              <a:r>
                <a:rPr kumimoji="1" lang="en-US" altLang="zh-CN" sz="1600" baseline="-25000">
                  <a:latin typeface="Times New Roman" panose="02020603050405020304" pitchFamily="18" charset="0"/>
                </a:rPr>
                <a:t>2</a:t>
              </a:r>
              <a:endParaRPr kumimoji="1" lang="en-US" altLang="zh-CN" sz="1600">
                <a:latin typeface="Times New Roman" panose="02020603050405020304" pitchFamily="18" charset="0"/>
              </a:endParaRPr>
            </a:p>
          </p:txBody>
        </p:sp>
        <p:sp>
          <p:nvSpPr>
            <p:cNvPr id="31" name="Oval 9"/>
            <p:cNvSpPr>
              <a:spLocks noChangeArrowheads="1"/>
            </p:cNvSpPr>
            <p:nvPr/>
          </p:nvSpPr>
          <p:spPr bwMode="auto">
            <a:xfrm>
              <a:off x="3554016" y="2636912"/>
              <a:ext cx="628650" cy="649288"/>
            </a:xfrm>
            <a:prstGeom prst="ellipse">
              <a:avLst/>
            </a:prstGeom>
            <a:solidFill>
              <a:srgbClr val="CCFFFF"/>
            </a:solidFill>
            <a:ln w="38100">
              <a:solidFill>
                <a:srgbClr val="000000"/>
              </a:solidFill>
              <a:round/>
            </a:ln>
          </p:spPr>
          <p:txBody>
            <a:bodyPr/>
            <a:lstStyle/>
            <a:p>
              <a:pPr algn="just"/>
              <a:r>
                <a:rPr kumimoji="1" lang="en-US" altLang="zh-CN" sz="1600">
                  <a:latin typeface="Times New Roman" panose="02020603050405020304" pitchFamily="18" charset="0"/>
                </a:rPr>
                <a:t> P</a:t>
              </a:r>
              <a:r>
                <a:rPr kumimoji="1" lang="en-US" altLang="zh-CN" sz="1600" baseline="-25000">
                  <a:latin typeface="Times New Roman" panose="02020603050405020304" pitchFamily="18" charset="0"/>
                </a:rPr>
                <a:t>1</a:t>
              </a:r>
              <a:endParaRPr kumimoji="1" lang="en-US" altLang="zh-CN" sz="1600">
                <a:latin typeface="Times New Roman" panose="02020603050405020304" pitchFamily="18" charset="0"/>
              </a:endParaRPr>
            </a:p>
          </p:txBody>
        </p:sp>
        <p:sp>
          <p:nvSpPr>
            <p:cNvPr id="32" name="Oval 10"/>
            <p:cNvSpPr>
              <a:spLocks noChangeArrowheads="1"/>
            </p:cNvSpPr>
            <p:nvPr/>
          </p:nvSpPr>
          <p:spPr bwMode="auto">
            <a:xfrm>
              <a:off x="2262808" y="2636912"/>
              <a:ext cx="653008" cy="649288"/>
            </a:xfrm>
            <a:prstGeom prst="ellipse">
              <a:avLst/>
            </a:prstGeom>
            <a:solidFill>
              <a:srgbClr val="CCFFFF"/>
            </a:solidFill>
            <a:ln w="38100">
              <a:solidFill>
                <a:srgbClr val="000000"/>
              </a:solidFill>
              <a:round/>
            </a:ln>
          </p:spPr>
          <p:txBody>
            <a:bodyPr/>
            <a:lstStyle/>
            <a:p>
              <a:pPr algn="just"/>
              <a:r>
                <a:rPr kumimoji="1" lang="en-US" altLang="zh-CN" sz="1600" dirty="0">
                  <a:latin typeface="Times New Roman" panose="02020603050405020304" pitchFamily="18" charset="0"/>
                </a:rPr>
                <a:t> C</a:t>
              </a:r>
              <a:r>
                <a:rPr kumimoji="1" lang="en-US" altLang="zh-CN" sz="1600" baseline="-25000" dirty="0">
                  <a:latin typeface="Times New Roman" panose="02020603050405020304" pitchFamily="18" charset="0"/>
                </a:rPr>
                <a:t>1</a:t>
              </a:r>
              <a:endParaRPr kumimoji="1" lang="en-US" altLang="zh-CN" sz="1600" dirty="0">
                <a:latin typeface="Times New Roman" panose="02020603050405020304" pitchFamily="18" charset="0"/>
              </a:endParaRPr>
            </a:p>
          </p:txBody>
        </p:sp>
        <p:sp>
          <p:nvSpPr>
            <p:cNvPr id="33" name="Oval 11"/>
            <p:cNvSpPr>
              <a:spLocks noChangeArrowheads="1"/>
            </p:cNvSpPr>
            <p:nvPr/>
          </p:nvSpPr>
          <p:spPr bwMode="auto">
            <a:xfrm>
              <a:off x="1043608" y="2636912"/>
              <a:ext cx="628650" cy="649288"/>
            </a:xfrm>
            <a:prstGeom prst="ellipse">
              <a:avLst/>
            </a:prstGeom>
            <a:solidFill>
              <a:srgbClr val="CCECFF"/>
            </a:solidFill>
            <a:ln w="38100">
              <a:solidFill>
                <a:srgbClr val="000000"/>
              </a:solidFill>
              <a:round/>
            </a:ln>
          </p:spPr>
          <p:txBody>
            <a:bodyPr/>
            <a:lstStyle/>
            <a:p>
              <a:pPr algn="just"/>
              <a:r>
                <a:rPr kumimoji="1" lang="en-US" altLang="zh-CN" sz="1600">
                  <a:latin typeface="Times New Roman" panose="02020603050405020304" pitchFamily="18" charset="0"/>
                </a:rPr>
                <a:t>  I</a:t>
              </a:r>
              <a:r>
                <a:rPr kumimoji="1" lang="en-US" altLang="zh-CN" sz="1600" baseline="-25000">
                  <a:latin typeface="Times New Roman" panose="02020603050405020304" pitchFamily="18" charset="0"/>
                </a:rPr>
                <a:t>1</a:t>
              </a:r>
              <a:endParaRPr kumimoji="1" lang="en-US" altLang="zh-CN" sz="1600">
                <a:latin typeface="Times New Roman" panose="02020603050405020304" pitchFamily="18" charset="0"/>
              </a:endParaRPr>
            </a:p>
          </p:txBody>
        </p:sp>
        <p:sp>
          <p:nvSpPr>
            <p:cNvPr id="34" name="Line 12"/>
            <p:cNvSpPr>
              <a:spLocks noChangeShapeType="1"/>
            </p:cNvSpPr>
            <p:nvPr/>
          </p:nvSpPr>
          <p:spPr bwMode="auto">
            <a:xfrm>
              <a:off x="6660232" y="2965525"/>
              <a:ext cx="498475" cy="0"/>
            </a:xfrm>
            <a:prstGeom prst="line">
              <a:avLst/>
            </a:prstGeom>
            <a:noFill/>
            <a:ln w="38100">
              <a:solidFill>
                <a:schemeClr val="tx1"/>
              </a:solidFill>
              <a:round/>
              <a:tailEnd type="triangle" w="sm" len="med"/>
            </a:ln>
          </p:spPr>
          <p:txBody>
            <a:bodyPr anchor="ctr">
              <a:spAutoFit/>
            </a:bodyPr>
            <a:lstStyle/>
            <a:p>
              <a:endParaRPr lang="zh-CN" altLang="en-US"/>
            </a:p>
          </p:txBody>
        </p:sp>
        <p:sp>
          <p:nvSpPr>
            <p:cNvPr id="35" name="Line 13"/>
            <p:cNvSpPr>
              <a:spLocks noChangeShapeType="1"/>
            </p:cNvSpPr>
            <p:nvPr/>
          </p:nvSpPr>
          <p:spPr bwMode="auto">
            <a:xfrm>
              <a:off x="5401866" y="3008387"/>
              <a:ext cx="609600" cy="0"/>
            </a:xfrm>
            <a:prstGeom prst="line">
              <a:avLst/>
            </a:prstGeom>
            <a:noFill/>
            <a:ln w="38100">
              <a:solidFill>
                <a:schemeClr val="tx1"/>
              </a:solidFill>
              <a:round/>
              <a:tailEnd type="triangle" w="sm" len="med"/>
            </a:ln>
          </p:spPr>
          <p:txBody>
            <a:bodyPr wrap="none" anchor="ctr">
              <a:spAutoFit/>
            </a:bodyPr>
            <a:lstStyle/>
            <a:p>
              <a:endParaRPr lang="zh-CN" altLang="en-US"/>
            </a:p>
          </p:txBody>
        </p:sp>
        <p:sp>
          <p:nvSpPr>
            <p:cNvPr id="36" name="Line 14"/>
            <p:cNvSpPr>
              <a:spLocks noChangeShapeType="1"/>
            </p:cNvSpPr>
            <p:nvPr/>
          </p:nvSpPr>
          <p:spPr bwMode="auto">
            <a:xfrm>
              <a:off x="4182666" y="3008387"/>
              <a:ext cx="609600" cy="0"/>
            </a:xfrm>
            <a:prstGeom prst="line">
              <a:avLst/>
            </a:prstGeom>
            <a:noFill/>
            <a:ln w="38100">
              <a:solidFill>
                <a:schemeClr val="tx1"/>
              </a:solidFill>
              <a:round/>
              <a:tailEnd type="triangle" w="sm" len="med"/>
            </a:ln>
          </p:spPr>
          <p:txBody>
            <a:bodyPr wrap="none" anchor="ctr">
              <a:spAutoFit/>
            </a:bodyPr>
            <a:lstStyle/>
            <a:p>
              <a:endParaRPr lang="zh-CN" altLang="en-US"/>
            </a:p>
          </p:txBody>
        </p:sp>
        <p:sp>
          <p:nvSpPr>
            <p:cNvPr id="37" name="Line 15"/>
            <p:cNvSpPr>
              <a:spLocks noChangeShapeType="1"/>
            </p:cNvSpPr>
            <p:nvPr/>
          </p:nvSpPr>
          <p:spPr bwMode="auto">
            <a:xfrm>
              <a:off x="2915816" y="2996952"/>
              <a:ext cx="657251" cy="11435"/>
            </a:xfrm>
            <a:prstGeom prst="line">
              <a:avLst/>
            </a:prstGeom>
            <a:noFill/>
            <a:ln w="38100">
              <a:solidFill>
                <a:schemeClr val="tx1"/>
              </a:solidFill>
              <a:round/>
              <a:tailEnd type="triangle" w="sm" len="med"/>
            </a:ln>
          </p:spPr>
          <p:txBody>
            <a:bodyPr wrap="square" anchor="ctr">
              <a:spAutoFit/>
            </a:bodyPr>
            <a:lstStyle/>
            <a:p>
              <a:endParaRPr lang="zh-CN" altLang="en-US"/>
            </a:p>
          </p:txBody>
        </p:sp>
        <p:sp>
          <p:nvSpPr>
            <p:cNvPr id="38" name="Line 16"/>
            <p:cNvSpPr>
              <a:spLocks noChangeShapeType="1"/>
            </p:cNvSpPr>
            <p:nvPr/>
          </p:nvSpPr>
          <p:spPr bwMode="auto">
            <a:xfrm>
              <a:off x="1672258" y="3008387"/>
              <a:ext cx="609600" cy="0"/>
            </a:xfrm>
            <a:prstGeom prst="line">
              <a:avLst/>
            </a:prstGeom>
            <a:noFill/>
            <a:ln w="38100">
              <a:solidFill>
                <a:schemeClr val="tx1"/>
              </a:solidFill>
              <a:round/>
              <a:tailEnd type="triangle" w="sm" len="med"/>
            </a:ln>
          </p:spPr>
          <p:txBody>
            <a:bodyPr wrap="none" anchor="ctr">
              <a:spAutoFit/>
            </a:bodyPr>
            <a:lstStyle/>
            <a:p>
              <a:endParaRPr lang="zh-CN" altLang="en-US"/>
            </a:p>
          </p:txBody>
        </p:sp>
        <p:sp>
          <p:nvSpPr>
            <p:cNvPr id="39" name="Text Box 18"/>
            <p:cNvSpPr txBox="1">
              <a:spLocks noChangeArrowheads="1"/>
            </p:cNvSpPr>
            <p:nvPr/>
          </p:nvSpPr>
          <p:spPr bwMode="auto">
            <a:xfrm>
              <a:off x="2239566" y="3625925"/>
              <a:ext cx="695325" cy="338138"/>
            </a:xfrm>
            <a:prstGeom prst="rect">
              <a:avLst/>
            </a:prstGeom>
            <a:noFill/>
            <a:ln w="9525" algn="ctr">
              <a:noFill/>
              <a:miter lim="800000"/>
            </a:ln>
          </p:spPr>
          <p:txBody>
            <a:bodyPr>
              <a:spAutoFit/>
            </a:bodyPr>
            <a:lstStyle/>
            <a:p>
              <a:pPr marL="914400" indent="-914400">
                <a:spcBef>
                  <a:spcPct val="50000"/>
                </a:spcBef>
                <a:buFont typeface="Wingdings" panose="05000000000000000000" pitchFamily="2" charset="2"/>
                <a:buNone/>
              </a:pPr>
              <a:r>
                <a:rPr lang="zh-CN" altLang="en-US" sz="1600"/>
                <a:t>作业</a:t>
              </a:r>
              <a:r>
                <a:rPr lang="en-US" altLang="zh-CN" sz="1600" baseline="-25000"/>
                <a:t>1</a:t>
              </a:r>
              <a:endParaRPr lang="en-US" altLang="zh-CN" sz="1600" baseline="-25000"/>
            </a:p>
          </p:txBody>
        </p:sp>
        <p:sp>
          <p:nvSpPr>
            <p:cNvPr id="40" name="Text Box 22"/>
            <p:cNvSpPr txBox="1">
              <a:spLocks noChangeArrowheads="1"/>
            </p:cNvSpPr>
            <p:nvPr/>
          </p:nvSpPr>
          <p:spPr bwMode="auto">
            <a:xfrm>
              <a:off x="5855891" y="3627512"/>
              <a:ext cx="695325" cy="338138"/>
            </a:xfrm>
            <a:prstGeom prst="rect">
              <a:avLst/>
            </a:prstGeom>
            <a:noFill/>
            <a:ln w="9525" algn="ctr">
              <a:noFill/>
              <a:miter lim="800000"/>
            </a:ln>
          </p:spPr>
          <p:txBody>
            <a:bodyPr>
              <a:spAutoFit/>
            </a:bodyPr>
            <a:lstStyle/>
            <a:p>
              <a:pPr marL="914400" indent="-914400">
                <a:spcBef>
                  <a:spcPct val="50000"/>
                </a:spcBef>
                <a:buFont typeface="Wingdings" panose="05000000000000000000" pitchFamily="2" charset="2"/>
                <a:buNone/>
              </a:pPr>
              <a:r>
                <a:rPr lang="zh-CN" altLang="en-US" sz="1600" dirty="0"/>
                <a:t>作业</a:t>
              </a:r>
              <a:r>
                <a:rPr lang="en-US" altLang="zh-CN" sz="1600" baseline="-25000" dirty="0"/>
                <a:t>2</a:t>
              </a:r>
              <a:endParaRPr lang="en-US" altLang="zh-CN" sz="1600" baseline="-25000" dirty="0"/>
            </a:p>
          </p:txBody>
        </p:sp>
        <p:sp>
          <p:nvSpPr>
            <p:cNvPr id="41" name="左大括号 40"/>
            <p:cNvSpPr/>
            <p:nvPr/>
          </p:nvSpPr>
          <p:spPr bwMode="auto">
            <a:xfrm rot="16200000">
              <a:off x="2519772" y="2168861"/>
              <a:ext cx="216024" cy="2592288"/>
            </a:xfrm>
            <a:prstGeom prst="leftBrace">
              <a:avLst/>
            </a:prstGeom>
            <a:noFill/>
            <a:ln w="28575">
              <a:solidFill>
                <a:schemeClr val="tx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2" name="左大括号 41"/>
            <p:cNvSpPr/>
            <p:nvPr/>
          </p:nvSpPr>
          <p:spPr bwMode="auto">
            <a:xfrm rot="16200000">
              <a:off x="6192180" y="2168861"/>
              <a:ext cx="216024" cy="2592288"/>
            </a:xfrm>
            <a:prstGeom prst="leftBrace">
              <a:avLst/>
            </a:prstGeom>
            <a:noFill/>
            <a:ln w="28575">
              <a:solidFill>
                <a:schemeClr val="tx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cxnSp>
        <p:nvCxnSpPr>
          <p:cNvPr id="25" name="直接连接符 24"/>
          <p:cNvCxnSpPr/>
          <p:nvPr/>
        </p:nvCxnSpPr>
        <p:spPr bwMode="auto">
          <a:xfrm flipV="1">
            <a:off x="2555776" y="2492896"/>
            <a:ext cx="2160240" cy="1"/>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4" name="矩形 43"/>
          <p:cNvSpPr/>
          <p:nvPr/>
        </p:nvSpPr>
        <p:spPr bwMode="auto">
          <a:xfrm>
            <a:off x="2051720" y="4437112"/>
            <a:ext cx="3528392" cy="1440160"/>
          </a:xfrm>
          <a:prstGeom prst="rect">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3" name="动作按钮: 后退或前一项 42">
            <a:hlinkClick r:id="rId1" action="ppaction://hlinksldjump" highlightClick="1"/>
          </p:cNvPr>
          <p:cNvSpPr/>
          <p:nvPr/>
        </p:nvSpPr>
        <p:spPr bwMode="auto">
          <a:xfrm>
            <a:off x="8244408" y="260648"/>
            <a:ext cx="576064" cy="288032"/>
          </a:xfrm>
          <a:prstGeom prst="actionButtonBackPrevious">
            <a:avLst/>
          </a:prstGeom>
          <a:solidFill>
            <a:srgbClr val="137325"/>
          </a:solidFill>
          <a:ln>
            <a:solidFill>
              <a:srgbClr val="137325"/>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i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5.55556E-7 4.07407E-6 L 5.55556E-7 0.05254 " pathEditMode="relative" rAng="0" ptsTypes="AA">
                                      <p:cBhvr>
                                        <p:cTn id="11" dur="2000" fill="hold"/>
                                        <p:tgtEl>
                                          <p:spTgt spid="25"/>
                                        </p:tgtEl>
                                        <p:attrNameLst>
                                          <p:attrName>ppt_x</p:attrName>
                                          <p:attrName>ppt_y</p:attrName>
                                        </p:attrNameLst>
                                      </p:cBhvr>
                                      <p:rCtr x="0" y="26"/>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5.55556E-7 4.07407E-6 L 5.55556E-7 0.12615 " pathEditMode="relative" rAng="0" ptsTypes="AA">
                                      <p:cBhvr>
                                        <p:cTn id="15" dur="2000" fill="hold"/>
                                        <p:tgtEl>
                                          <p:spTgt spid="25"/>
                                        </p:tgtEl>
                                        <p:attrNameLst>
                                          <p:attrName>ppt_x</p:attrName>
                                          <p:attrName>ppt_y</p:attrName>
                                        </p:attrNameLst>
                                      </p:cBhvr>
                                      <p:rCtr x="0" y="63"/>
                                    </p:animMotion>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nodeType="clickEffect">
                                  <p:stCondLst>
                                    <p:cond delay="0"/>
                                  </p:stCondLst>
                                  <p:childTnLst>
                                    <p:anim calcmode="lin" valueType="num">
                                      <p:cBhvr additive="base">
                                        <p:cTn id="19" dur="500"/>
                                        <p:tgtEl>
                                          <p:spTgt spid="25"/>
                                        </p:tgtEl>
                                        <p:attrNameLst>
                                          <p:attrName>ppt_x</p:attrName>
                                        </p:attrNameLst>
                                      </p:cBhvr>
                                      <p:tavLst>
                                        <p:tav tm="0">
                                          <p:val>
                                            <p:strVal val="ppt_x"/>
                                          </p:val>
                                        </p:tav>
                                        <p:tav tm="100000">
                                          <p:val>
                                            <p:strVal val="ppt_x"/>
                                          </p:val>
                                        </p:tav>
                                      </p:tavLst>
                                    </p:anim>
                                    <p:anim calcmode="lin" valueType="num">
                                      <p:cBhvr additive="base">
                                        <p:cTn id="20" dur="500"/>
                                        <p:tgtEl>
                                          <p:spTgt spid="25"/>
                                        </p:tgtEl>
                                        <p:attrNameLst>
                                          <p:attrName>ppt_y</p:attrName>
                                        </p:attrNameLst>
                                      </p:cBhvr>
                                      <p:tavLst>
                                        <p:tav tm="0">
                                          <p:val>
                                            <p:strVal val="ppt_y"/>
                                          </p:val>
                                        </p:tav>
                                        <p:tav tm="100000">
                                          <p:val>
                                            <p:strVal val="1+ppt_h/2"/>
                                          </p:val>
                                        </p:tav>
                                      </p:tavLst>
                                    </p:anim>
                                    <p:set>
                                      <p:cBhvr>
                                        <p:cTn id="21" dur="1" fill="hold">
                                          <p:stCondLst>
                                            <p:cond delay="499"/>
                                          </p:stCondLst>
                                        </p:cTn>
                                        <p:tgtEl>
                                          <p:spTgt spid="2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2795"/>
                                        </p:tgtEl>
                                        <p:attrNameLst>
                                          <p:attrName>style.visibility</p:attrName>
                                        </p:attrNameLst>
                                      </p:cBhvr>
                                      <p:to>
                                        <p:strVal val="visible"/>
                                      </p:to>
                                    </p:set>
                                    <p:animEffect transition="in" filter="box(in)">
                                      <p:cBhvr>
                                        <p:cTn id="26" dur="500"/>
                                        <p:tgtEl>
                                          <p:spTgt spid="3279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2796"/>
                                        </p:tgtEl>
                                        <p:attrNameLst>
                                          <p:attrName>style.visibility</p:attrName>
                                        </p:attrNameLst>
                                      </p:cBhvr>
                                      <p:to>
                                        <p:strVal val="visible"/>
                                      </p:to>
                                    </p:set>
                                    <p:animEffect transition="in" filter="box(in)">
                                      <p:cBhvr>
                                        <p:cTn id="31" dur="500"/>
                                        <p:tgtEl>
                                          <p:spTgt spid="3279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2792">
                                            <p:txEl>
                                              <p:pRg st="0" end="0"/>
                                            </p:txEl>
                                          </p:spTgt>
                                        </p:tgtEl>
                                        <p:attrNameLst>
                                          <p:attrName>style.visibility</p:attrName>
                                        </p:attrNameLst>
                                      </p:cBhvr>
                                      <p:to>
                                        <p:strVal val="visible"/>
                                      </p:to>
                                    </p:set>
                                    <p:animEffect transition="in" filter="fade">
                                      <p:cBhvr>
                                        <p:cTn id="36" dur="1000"/>
                                        <p:tgtEl>
                                          <p:spTgt spid="32792">
                                            <p:txEl>
                                              <p:pRg st="0" end="0"/>
                                            </p:txEl>
                                          </p:spTgt>
                                        </p:tgtEl>
                                      </p:cBhvr>
                                    </p:animEffect>
                                    <p:anim calcmode="lin" valueType="num">
                                      <p:cBhvr>
                                        <p:cTn id="37" dur="1000" fill="hold"/>
                                        <p:tgtEl>
                                          <p:spTgt spid="32792">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327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2792">
                                            <p:txEl>
                                              <p:pRg st="1" end="1"/>
                                            </p:txEl>
                                          </p:spTgt>
                                        </p:tgtEl>
                                        <p:attrNameLst>
                                          <p:attrName>style.visibility</p:attrName>
                                        </p:attrNameLst>
                                      </p:cBhvr>
                                      <p:to>
                                        <p:strVal val="visible"/>
                                      </p:to>
                                    </p:set>
                                    <p:animEffect transition="in" filter="fade">
                                      <p:cBhvr>
                                        <p:cTn id="43" dur="1000"/>
                                        <p:tgtEl>
                                          <p:spTgt spid="32792">
                                            <p:txEl>
                                              <p:pRg st="1" end="1"/>
                                            </p:txEl>
                                          </p:spTgt>
                                        </p:tgtEl>
                                      </p:cBhvr>
                                    </p:animEffect>
                                    <p:anim calcmode="lin" valueType="num">
                                      <p:cBhvr>
                                        <p:cTn id="44" dur="1000" fill="hold"/>
                                        <p:tgtEl>
                                          <p:spTgt spid="32792">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3279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box(in)">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ox(in)">
                                      <p:cBhvr>
                                        <p:cTn id="55" dur="500"/>
                                        <p:tgtEl>
                                          <p:spTgt spid="44"/>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2792">
                                            <p:txEl>
                                              <p:pRg st="4" end="4"/>
                                            </p:txEl>
                                          </p:spTgt>
                                        </p:tgtEl>
                                        <p:attrNameLst>
                                          <p:attrName>style.visibility</p:attrName>
                                        </p:attrNameLst>
                                      </p:cBhvr>
                                      <p:to>
                                        <p:strVal val="visible"/>
                                      </p:to>
                                    </p:set>
                                    <p:animEffect transition="in" filter="fade">
                                      <p:cBhvr>
                                        <p:cTn id="60" dur="1000"/>
                                        <p:tgtEl>
                                          <p:spTgt spid="32792">
                                            <p:txEl>
                                              <p:pRg st="4" end="4"/>
                                            </p:txEl>
                                          </p:spTgt>
                                        </p:tgtEl>
                                      </p:cBhvr>
                                    </p:animEffect>
                                    <p:anim calcmode="lin" valueType="num">
                                      <p:cBhvr>
                                        <p:cTn id="61" dur="1000" fill="hold"/>
                                        <p:tgtEl>
                                          <p:spTgt spid="32792">
                                            <p:txEl>
                                              <p:pRg st="4" end="4"/>
                                            </p:txEl>
                                          </p:spTgt>
                                        </p:tgtEl>
                                        <p:attrNameLst>
                                          <p:attrName>ppt_x</p:attrName>
                                        </p:attrNameLst>
                                      </p:cBhvr>
                                      <p:tavLst>
                                        <p:tav tm="0">
                                          <p:val>
                                            <p:strVal val="#ppt_x"/>
                                          </p:val>
                                        </p:tav>
                                        <p:tav tm="100000">
                                          <p:val>
                                            <p:strVal val="#ppt_x"/>
                                          </p:val>
                                        </p:tav>
                                      </p:tavLst>
                                    </p:anim>
                                    <p:anim calcmode="lin" valueType="num">
                                      <p:cBhvr>
                                        <p:cTn id="62" dur="1000" fill="hold"/>
                                        <p:tgtEl>
                                          <p:spTgt spid="3279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2792">
                                            <p:txEl>
                                              <p:pRg st="5" end="5"/>
                                            </p:txEl>
                                          </p:spTgt>
                                        </p:tgtEl>
                                        <p:attrNameLst>
                                          <p:attrName>style.visibility</p:attrName>
                                        </p:attrNameLst>
                                      </p:cBhvr>
                                      <p:to>
                                        <p:strVal val="visible"/>
                                      </p:to>
                                    </p:set>
                                    <p:animEffect transition="in" filter="fade">
                                      <p:cBhvr>
                                        <p:cTn id="67" dur="1000"/>
                                        <p:tgtEl>
                                          <p:spTgt spid="32792">
                                            <p:txEl>
                                              <p:pRg st="5" end="5"/>
                                            </p:txEl>
                                          </p:spTgt>
                                        </p:tgtEl>
                                      </p:cBhvr>
                                    </p:animEffect>
                                    <p:anim calcmode="lin" valueType="num">
                                      <p:cBhvr>
                                        <p:cTn id="68" dur="1000" fill="hold"/>
                                        <p:tgtEl>
                                          <p:spTgt spid="32792">
                                            <p:txEl>
                                              <p:pRg st="5" end="5"/>
                                            </p:txEl>
                                          </p:spTgt>
                                        </p:tgtEl>
                                        <p:attrNameLst>
                                          <p:attrName>ppt_x</p:attrName>
                                        </p:attrNameLst>
                                      </p:cBhvr>
                                      <p:tavLst>
                                        <p:tav tm="0">
                                          <p:val>
                                            <p:strVal val="#ppt_x"/>
                                          </p:val>
                                        </p:tav>
                                        <p:tav tm="100000">
                                          <p:val>
                                            <p:strVal val="#ppt_x"/>
                                          </p:val>
                                        </p:tav>
                                      </p:tavLst>
                                    </p:anim>
                                    <p:anim calcmode="lin" valueType="num">
                                      <p:cBhvr>
                                        <p:cTn id="69" dur="1000" fill="hold"/>
                                        <p:tgtEl>
                                          <p:spTgt spid="3279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5" grpId="0"/>
      <p:bldP spid="32796" grpId="0"/>
      <p:bldP spid="4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8493125" y="6510338"/>
            <a:ext cx="376238" cy="307777"/>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sz="1400">
                <a:solidFill>
                  <a:schemeClr val="tx2"/>
                </a:solidFill>
                <a:latin typeface="Times New Roman" panose="02020603050405020304" pitchFamily="18" charset="0"/>
              </a:rPr>
              <a:t>31</a:t>
            </a:r>
            <a:endParaRPr lang="en-US" altLang="zh-CN" sz="1400">
              <a:solidFill>
                <a:schemeClr val="tx2"/>
              </a:solidFill>
              <a:latin typeface="Times New Roman" panose="02020603050405020304" pitchFamily="18" charset="0"/>
            </a:endParaRPr>
          </a:p>
        </p:txBody>
      </p:sp>
      <p:sp>
        <p:nvSpPr>
          <p:cNvPr id="5" name="矩形 4"/>
          <p:cNvSpPr/>
          <p:nvPr/>
        </p:nvSpPr>
        <p:spPr>
          <a:xfrm>
            <a:off x="2339752" y="188642"/>
            <a:ext cx="5112568"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1.  </a:t>
            </a:r>
            <a:r>
              <a:rPr lang="zh-CN" altLang="en-US" sz="2800" dirty="0" smtClean="0">
                <a:solidFill>
                  <a:srgbClr val="C00000"/>
                </a:solidFill>
              </a:rPr>
              <a:t>进程描述符 </a:t>
            </a:r>
            <a:r>
              <a:rPr lang="en-US" altLang="zh-CN" sz="2800" dirty="0" err="1" smtClean="0">
                <a:solidFill>
                  <a:srgbClr val="C00000"/>
                </a:solidFill>
              </a:rPr>
              <a:t>task_struct</a:t>
            </a:r>
            <a:r>
              <a:rPr lang="en-US" altLang="zh-CN" sz="2800" dirty="0" smtClean="0">
                <a:solidFill>
                  <a:srgbClr val="C00000"/>
                </a:solidFill>
              </a:rPr>
              <a:t>()</a:t>
            </a:r>
            <a:endParaRPr lang="en-US" altLang="zh-CN" sz="2800" dirty="0" smtClean="0">
              <a:solidFill>
                <a:srgbClr val="C00000"/>
              </a:solidFill>
            </a:endParaRPr>
          </a:p>
        </p:txBody>
      </p:sp>
      <p:sp>
        <p:nvSpPr>
          <p:cNvPr id="6" name="Rectangle 3"/>
          <p:cNvSpPr txBox="1">
            <a:spLocks noChangeArrowheads="1"/>
          </p:cNvSpPr>
          <p:nvPr/>
        </p:nvSpPr>
        <p:spPr>
          <a:xfrm>
            <a:off x="323528" y="692696"/>
            <a:ext cx="4320480" cy="504056"/>
          </a:xfrm>
          <a:prstGeom prst="rect">
            <a:avLst/>
          </a:prstGeom>
        </p:spPr>
        <p:txBody>
          <a:bodyPr/>
          <a:lstStyle/>
          <a:p>
            <a:pPr lvl="0">
              <a:lnSpc>
                <a:spcPct val="120000"/>
              </a:lnSpc>
              <a:buFont typeface="Wingdings" panose="05000000000000000000" pitchFamily="2" charset="2"/>
              <a:buChar char="n"/>
              <a:defRPr/>
            </a:pPr>
            <a:r>
              <a:rPr lang="en-US" altLang="zh-CN" sz="2400" dirty="0" smtClean="0">
                <a:solidFill>
                  <a:srgbClr val="7030A0"/>
                </a:solidFill>
              </a:rPr>
              <a:t> </a:t>
            </a:r>
            <a:r>
              <a:rPr lang="zh-CN" altLang="zh-CN" sz="2400" dirty="0" smtClean="0">
                <a:solidFill>
                  <a:srgbClr val="7030A0"/>
                </a:solidFill>
              </a:rPr>
              <a:t>进程信号处理相关信息</a:t>
            </a:r>
            <a:r>
              <a:rPr kumimoji="0" lang="zh-CN" altLang="en-US" sz="2400" b="1" i="0" u="none" strike="noStrike" kern="0" cap="none" spc="0" normalizeH="0" baseline="0" noProof="0" dirty="0" smtClean="0">
                <a:ln>
                  <a:noFill/>
                </a:ln>
                <a:solidFill>
                  <a:srgbClr val="7030A0"/>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7030A0"/>
              </a:solidFill>
              <a:effectLst/>
              <a:uLnTx/>
              <a:uFillTx/>
              <a:latin typeface="+mn-lt"/>
              <a:ea typeface="+mn-ea"/>
              <a:cs typeface="+mn-cs"/>
            </a:endParaRPr>
          </a:p>
        </p:txBody>
      </p:sp>
      <p:sp>
        <p:nvSpPr>
          <p:cNvPr id="7" name="矩形 6"/>
          <p:cNvSpPr/>
          <p:nvPr/>
        </p:nvSpPr>
        <p:spPr>
          <a:xfrm>
            <a:off x="683568" y="1196752"/>
            <a:ext cx="6552728" cy="400110"/>
          </a:xfrm>
          <a:prstGeom prst="rect">
            <a:avLst/>
          </a:prstGeom>
        </p:spPr>
        <p:txBody>
          <a:bodyPr wrap="square">
            <a:spAutoFit/>
          </a:bodyPr>
          <a:lstStyle/>
          <a:p>
            <a:r>
              <a:rPr lang="en-US" altLang="zh-CN" dirty="0" err="1" smtClean="0"/>
              <a:t>saved_sigmask</a:t>
            </a:r>
            <a:r>
              <a:rPr lang="zh-CN" altLang="zh-CN" dirty="0" smtClean="0"/>
              <a:t>：进程的信号掩码，置位表示屏蔽</a:t>
            </a:r>
            <a:endParaRPr lang="zh-CN" altLang="en-US" dirty="0"/>
          </a:p>
        </p:txBody>
      </p:sp>
      <p:sp>
        <p:nvSpPr>
          <p:cNvPr id="8" name="矩形 7"/>
          <p:cNvSpPr/>
          <p:nvPr/>
        </p:nvSpPr>
        <p:spPr>
          <a:xfrm>
            <a:off x="683568" y="1660737"/>
            <a:ext cx="4248472" cy="400110"/>
          </a:xfrm>
          <a:prstGeom prst="rect">
            <a:avLst/>
          </a:prstGeom>
        </p:spPr>
        <p:txBody>
          <a:bodyPr wrap="square">
            <a:spAutoFit/>
          </a:bodyPr>
          <a:lstStyle/>
          <a:p>
            <a:r>
              <a:rPr lang="en-US" altLang="zh-CN" dirty="0" smtClean="0"/>
              <a:t>signal</a:t>
            </a:r>
            <a:r>
              <a:rPr lang="zh-CN" altLang="zh-CN" dirty="0" smtClean="0"/>
              <a:t>：指向进程的信号描述符</a:t>
            </a:r>
            <a:endParaRPr lang="zh-CN" altLang="en-US" dirty="0"/>
          </a:p>
        </p:txBody>
      </p:sp>
      <p:sp>
        <p:nvSpPr>
          <p:cNvPr id="9" name="矩形 8"/>
          <p:cNvSpPr/>
          <p:nvPr/>
        </p:nvSpPr>
        <p:spPr>
          <a:xfrm>
            <a:off x="683568" y="2132856"/>
            <a:ext cx="5670376" cy="400110"/>
          </a:xfrm>
          <a:prstGeom prst="rect">
            <a:avLst/>
          </a:prstGeom>
        </p:spPr>
        <p:txBody>
          <a:bodyPr wrap="square">
            <a:spAutoFit/>
          </a:bodyPr>
          <a:lstStyle/>
          <a:p>
            <a:r>
              <a:rPr lang="en-US" altLang="zh-CN" dirty="0" err="1" smtClean="0"/>
              <a:t>sighand</a:t>
            </a:r>
            <a:r>
              <a:rPr lang="zh-CN" altLang="zh-CN" dirty="0" smtClean="0"/>
              <a:t>：指向进程的信号处理程序描述符</a:t>
            </a:r>
            <a:endParaRPr lang="zh-CN" altLang="en-US" dirty="0"/>
          </a:p>
        </p:txBody>
      </p:sp>
      <p:sp>
        <p:nvSpPr>
          <p:cNvPr id="10" name="矩形 9"/>
          <p:cNvSpPr/>
          <p:nvPr/>
        </p:nvSpPr>
        <p:spPr>
          <a:xfrm>
            <a:off x="683568" y="2564904"/>
            <a:ext cx="6624736" cy="400110"/>
          </a:xfrm>
          <a:prstGeom prst="rect">
            <a:avLst/>
          </a:prstGeom>
        </p:spPr>
        <p:txBody>
          <a:bodyPr wrap="square">
            <a:spAutoFit/>
          </a:bodyPr>
          <a:lstStyle/>
          <a:p>
            <a:r>
              <a:rPr lang="en-US" altLang="zh-CN" dirty="0" smtClean="0"/>
              <a:t>pending</a:t>
            </a:r>
            <a:r>
              <a:rPr lang="zh-CN" altLang="zh-CN" dirty="0" smtClean="0"/>
              <a:t>：记录进程所有已经触发但是还没有处理的信号</a:t>
            </a:r>
            <a:endParaRPr lang="zh-CN" altLang="en-US" dirty="0"/>
          </a:p>
        </p:txBody>
      </p:sp>
      <p:sp>
        <p:nvSpPr>
          <p:cNvPr id="11" name="Rectangle 3"/>
          <p:cNvSpPr txBox="1">
            <a:spLocks noChangeArrowheads="1"/>
          </p:cNvSpPr>
          <p:nvPr/>
        </p:nvSpPr>
        <p:spPr>
          <a:xfrm>
            <a:off x="323528" y="2996952"/>
            <a:ext cx="4320480" cy="504056"/>
          </a:xfrm>
          <a:prstGeom prst="rect">
            <a:avLst/>
          </a:prstGeom>
        </p:spPr>
        <p:txBody>
          <a:bodyPr/>
          <a:lstStyle/>
          <a:p>
            <a:pPr lvl="0">
              <a:lnSpc>
                <a:spcPct val="120000"/>
              </a:lnSpc>
              <a:buFont typeface="Wingdings" panose="05000000000000000000" pitchFamily="2" charset="2"/>
              <a:buChar char="n"/>
              <a:defRPr/>
            </a:pPr>
            <a:r>
              <a:rPr lang="en-US" altLang="zh-CN" sz="2400" dirty="0" smtClean="0">
                <a:solidFill>
                  <a:srgbClr val="7030A0"/>
                </a:solidFill>
              </a:rPr>
              <a:t> </a:t>
            </a:r>
            <a:r>
              <a:rPr lang="zh-CN" altLang="en-US" sz="2400" dirty="0" smtClean="0">
                <a:solidFill>
                  <a:srgbClr val="7030A0"/>
                </a:solidFill>
              </a:rPr>
              <a:t>时间及定时器</a:t>
            </a:r>
            <a:r>
              <a:rPr lang="zh-CN" altLang="zh-CN" sz="2400" dirty="0" smtClean="0">
                <a:solidFill>
                  <a:srgbClr val="7030A0"/>
                </a:solidFill>
              </a:rPr>
              <a:t>相关信息</a:t>
            </a:r>
            <a:r>
              <a:rPr kumimoji="0" lang="zh-CN" altLang="en-US" sz="2400" b="1" i="0" u="none" strike="noStrike" kern="0" cap="none" spc="0" normalizeH="0" baseline="0" noProof="0" dirty="0" smtClean="0">
                <a:ln>
                  <a:noFill/>
                </a:ln>
                <a:solidFill>
                  <a:srgbClr val="7030A0"/>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7030A0"/>
              </a:solidFill>
              <a:effectLst/>
              <a:uLnTx/>
              <a:uFillTx/>
              <a:latin typeface="+mn-lt"/>
              <a:ea typeface="+mn-ea"/>
              <a:cs typeface="+mn-cs"/>
            </a:endParaRPr>
          </a:p>
        </p:txBody>
      </p:sp>
      <p:sp>
        <p:nvSpPr>
          <p:cNvPr id="12" name="矩形 11"/>
          <p:cNvSpPr/>
          <p:nvPr/>
        </p:nvSpPr>
        <p:spPr>
          <a:xfrm>
            <a:off x="683568" y="3573016"/>
            <a:ext cx="6480720" cy="400110"/>
          </a:xfrm>
          <a:prstGeom prst="rect">
            <a:avLst/>
          </a:prstGeom>
        </p:spPr>
        <p:txBody>
          <a:bodyPr wrap="square">
            <a:spAutoFit/>
          </a:bodyPr>
          <a:lstStyle/>
          <a:p>
            <a:r>
              <a:rPr lang="en-US" altLang="zh-CN" dirty="0" err="1" smtClean="0"/>
              <a:t>utime</a:t>
            </a:r>
            <a:r>
              <a:rPr lang="en-US" altLang="zh-CN" dirty="0" smtClean="0"/>
              <a:t>, </a:t>
            </a:r>
            <a:r>
              <a:rPr lang="en-US" altLang="zh-CN" dirty="0" err="1" smtClean="0"/>
              <a:t>stime</a:t>
            </a:r>
            <a:r>
              <a:rPr lang="zh-CN" altLang="zh-CN" dirty="0" smtClean="0"/>
              <a:t>：进程在用户态和内核态的运行时间</a:t>
            </a:r>
            <a:endParaRPr lang="zh-CN" altLang="en-US" dirty="0"/>
          </a:p>
        </p:txBody>
      </p:sp>
      <p:sp>
        <p:nvSpPr>
          <p:cNvPr id="13" name="矩形 12"/>
          <p:cNvSpPr/>
          <p:nvPr/>
        </p:nvSpPr>
        <p:spPr>
          <a:xfrm>
            <a:off x="683568" y="4005064"/>
            <a:ext cx="3214341" cy="400110"/>
          </a:xfrm>
          <a:prstGeom prst="rect">
            <a:avLst/>
          </a:prstGeom>
        </p:spPr>
        <p:txBody>
          <a:bodyPr wrap="none">
            <a:spAutoFit/>
          </a:bodyPr>
          <a:lstStyle/>
          <a:p>
            <a:r>
              <a:rPr lang="en-US" altLang="zh-CN" dirty="0" err="1" smtClean="0"/>
              <a:t>start_time</a:t>
            </a:r>
            <a:r>
              <a:rPr lang="zh-CN" altLang="zh-CN" dirty="0" smtClean="0"/>
              <a:t>：进程创建时间</a:t>
            </a:r>
            <a:endParaRPr lang="zh-CN" altLang="en-US" dirty="0"/>
          </a:p>
        </p:txBody>
      </p:sp>
      <p:sp>
        <p:nvSpPr>
          <p:cNvPr id="14" name="矩形 13"/>
          <p:cNvSpPr/>
          <p:nvPr/>
        </p:nvSpPr>
        <p:spPr>
          <a:xfrm>
            <a:off x="107504" y="4365105"/>
            <a:ext cx="6840760" cy="984885"/>
          </a:xfrm>
          <a:prstGeom prst="rect">
            <a:avLst/>
          </a:prstGeom>
        </p:spPr>
        <p:txBody>
          <a:bodyPr wrap="square">
            <a:spAutoFit/>
          </a:bodyPr>
          <a:lstStyle/>
          <a:p>
            <a:pPr marL="914400" lvl="1" indent="-342900">
              <a:lnSpc>
                <a:spcPct val="130000"/>
              </a:lnSpc>
              <a:spcBef>
                <a:spcPct val="30000"/>
              </a:spcBef>
            </a:pPr>
            <a:r>
              <a:rPr lang="en-US" altLang="zh-CN" dirty="0" err="1" smtClean="0"/>
              <a:t>cutime</a:t>
            </a:r>
            <a:r>
              <a:rPr lang="zh-CN" altLang="en-US" dirty="0" smtClean="0"/>
              <a:t>：所有层次子进程在用户态的运行时间总和</a:t>
            </a:r>
            <a:endParaRPr lang="en-US" altLang="zh-CN" dirty="0" smtClean="0">
              <a:latin typeface="Times New Roman" panose="02020603050405020304" pitchFamily="18" charset="0"/>
            </a:endParaRPr>
          </a:p>
          <a:p>
            <a:pPr marL="914400" lvl="1" indent="-342900">
              <a:lnSpc>
                <a:spcPct val="130000"/>
              </a:lnSpc>
              <a:spcBef>
                <a:spcPct val="30000"/>
              </a:spcBef>
            </a:pPr>
            <a:r>
              <a:rPr lang="en-US" altLang="zh-CN" dirty="0" err="1" smtClean="0"/>
              <a:t>cstime</a:t>
            </a:r>
            <a:r>
              <a:rPr lang="en-US" altLang="zh-CN" dirty="0" smtClean="0"/>
              <a:t> </a:t>
            </a:r>
            <a:r>
              <a:rPr lang="zh-CN" altLang="en-US" dirty="0" smtClean="0"/>
              <a:t>：所有层次子进程在核心态的运行时间总和</a:t>
            </a:r>
            <a:endParaRPr lang="en-US" altLang="zh-CN" dirty="0">
              <a:latin typeface="Times New Roman" panose="02020603050405020304" pitchFamily="18" charset="0"/>
            </a:endParaRPr>
          </a:p>
        </p:txBody>
      </p:sp>
      <p:cxnSp>
        <p:nvCxnSpPr>
          <p:cNvPr id="16" name="直接连接符 15"/>
          <p:cNvCxnSpPr/>
          <p:nvPr/>
        </p:nvCxnSpPr>
        <p:spPr bwMode="auto">
          <a:xfrm>
            <a:off x="683568" y="3933056"/>
            <a:ext cx="1607171"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直接连接符 17"/>
          <p:cNvCxnSpPr/>
          <p:nvPr/>
        </p:nvCxnSpPr>
        <p:spPr bwMode="auto">
          <a:xfrm>
            <a:off x="660573" y="4365104"/>
            <a:ext cx="1607171"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直接连接符 18"/>
          <p:cNvCxnSpPr/>
          <p:nvPr/>
        </p:nvCxnSpPr>
        <p:spPr bwMode="auto">
          <a:xfrm>
            <a:off x="683568" y="4797152"/>
            <a:ext cx="1607171"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直接连接符 19"/>
          <p:cNvCxnSpPr/>
          <p:nvPr/>
        </p:nvCxnSpPr>
        <p:spPr bwMode="auto">
          <a:xfrm>
            <a:off x="683568" y="5301208"/>
            <a:ext cx="1607171"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ox(i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右箭头 2"/>
          <p:cNvSpPr>
            <a:spLocks noChangeArrowheads="1"/>
          </p:cNvSpPr>
          <p:nvPr/>
        </p:nvSpPr>
        <p:spPr bwMode="auto">
          <a:xfrm>
            <a:off x="1547813" y="1700214"/>
            <a:ext cx="863600" cy="46037"/>
          </a:xfrm>
          <a:prstGeom prst="rightArrow">
            <a:avLst>
              <a:gd name="adj1" fmla="val 50000"/>
              <a:gd name="adj2" fmla="val 49589"/>
            </a:avLst>
          </a:prstGeom>
          <a:noFill/>
          <a:ln w="9525" algn="ctr">
            <a:noFill/>
            <a:round/>
          </a:ln>
        </p:spPr>
        <p:txBody>
          <a:bodyPr/>
          <a:lstStyle/>
          <a:p>
            <a:pPr marL="609600" indent="-609600"/>
            <a:endParaRPr lang="zh-CN" altLang="en-US"/>
          </a:p>
        </p:txBody>
      </p:sp>
      <p:sp>
        <p:nvSpPr>
          <p:cNvPr id="6" name="Rectangle 2"/>
          <p:cNvSpPr>
            <a:spLocks noGrp="1" noChangeArrowheads="1"/>
          </p:cNvSpPr>
          <p:nvPr>
            <p:ph type="title"/>
          </p:nvPr>
        </p:nvSpPr>
        <p:spPr>
          <a:xfrm>
            <a:off x="467544" y="614141"/>
            <a:ext cx="4824660" cy="582612"/>
          </a:xfrm>
        </p:spPr>
        <p:txBody>
          <a:bodyPr/>
          <a:lstStyle/>
          <a:p>
            <a:pPr>
              <a:defRPr/>
            </a:pPr>
            <a:r>
              <a:rPr lang="en-US" altLang="zh-CN" sz="3200" dirty="0" smtClean="0">
                <a:solidFill>
                  <a:srgbClr val="0000FF"/>
                </a:solidFill>
                <a:latin typeface="+mn-ea"/>
                <a:ea typeface="+mn-ea"/>
              </a:rPr>
              <a:t>3.3.4  Linux</a:t>
            </a:r>
            <a:r>
              <a:rPr lang="zh-CN" altLang="en-US" sz="3200" dirty="0" smtClean="0">
                <a:solidFill>
                  <a:srgbClr val="0000FF"/>
                </a:solidFill>
                <a:latin typeface="+mn-ea"/>
                <a:ea typeface="+mn-ea"/>
              </a:rPr>
              <a:t>进程管理</a:t>
            </a:r>
            <a:endParaRPr lang="zh-CN" altLang="en-US" sz="3200" dirty="0" smtClean="0">
              <a:solidFill>
                <a:srgbClr val="0000FF"/>
              </a:solidFill>
              <a:latin typeface="+mn-ea"/>
              <a:ea typeface="+mn-ea"/>
            </a:endParaRPr>
          </a:p>
        </p:txBody>
      </p:sp>
      <p:sp>
        <p:nvSpPr>
          <p:cNvPr id="7" name="矩形 6"/>
          <p:cNvSpPr/>
          <p:nvPr/>
        </p:nvSpPr>
        <p:spPr>
          <a:xfrm>
            <a:off x="467544" y="1335774"/>
            <a:ext cx="3456384"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2.  </a:t>
            </a:r>
            <a:r>
              <a:rPr lang="zh-CN" altLang="en-US" sz="2800" dirty="0" smtClean="0">
                <a:solidFill>
                  <a:srgbClr val="C00000"/>
                </a:solidFill>
              </a:rPr>
              <a:t>进程创建</a:t>
            </a:r>
            <a:endParaRPr lang="en-US" altLang="zh-CN" sz="2800" dirty="0" smtClean="0">
              <a:solidFill>
                <a:srgbClr val="C00000"/>
              </a:solidFill>
            </a:endParaRPr>
          </a:p>
        </p:txBody>
      </p:sp>
      <p:sp>
        <p:nvSpPr>
          <p:cNvPr id="8" name="Rectangle 2"/>
          <p:cNvSpPr txBox="1">
            <a:spLocks noChangeArrowheads="1"/>
          </p:cNvSpPr>
          <p:nvPr/>
        </p:nvSpPr>
        <p:spPr bwMode="auto">
          <a:xfrm>
            <a:off x="2401890" y="-26987"/>
            <a:ext cx="4618037" cy="727076"/>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3.3 </a:t>
            </a:r>
            <a:r>
              <a:rPr lang="zh-CN" altLang="en-US" sz="4000" dirty="0">
                <a:solidFill>
                  <a:srgbClr val="FF0000"/>
                </a:solidFill>
              </a:rPr>
              <a:t>进程控制</a:t>
            </a:r>
            <a:endParaRPr lang="zh-CN" altLang="en-US" sz="4000" dirty="0">
              <a:solidFill>
                <a:srgbClr val="FF0000"/>
              </a:solidFill>
            </a:endParaRPr>
          </a:p>
        </p:txBody>
      </p:sp>
      <p:sp>
        <p:nvSpPr>
          <p:cNvPr id="9" name="矩形 8"/>
          <p:cNvSpPr/>
          <p:nvPr/>
        </p:nvSpPr>
        <p:spPr>
          <a:xfrm>
            <a:off x="539552" y="1772817"/>
            <a:ext cx="7128792" cy="461665"/>
          </a:xfrm>
          <a:prstGeom prst="rect">
            <a:avLst/>
          </a:prstGeom>
        </p:spPr>
        <p:txBody>
          <a:bodyPr wrap="square">
            <a:spAutoFit/>
          </a:bodyPr>
          <a:lstStyle/>
          <a:p>
            <a:pPr>
              <a:buFont typeface="Wingdings" panose="05000000000000000000" pitchFamily="2" charset="2"/>
              <a:buChar char="n"/>
            </a:pPr>
            <a:r>
              <a:rPr lang="zh-CN" altLang="en-US" sz="2400" dirty="0" smtClean="0">
                <a:solidFill>
                  <a:srgbClr val="7030A0"/>
                </a:solidFill>
                <a:latin typeface="Times New Roman" panose="02020603050405020304" pitchFamily="18" charset="0"/>
              </a:rPr>
              <a:t> 系统提供</a:t>
            </a:r>
            <a:r>
              <a:rPr lang="en-US" altLang="zh-CN" sz="2400" dirty="0" smtClean="0">
                <a:solidFill>
                  <a:srgbClr val="7030A0"/>
                </a:solidFill>
                <a:latin typeface="Times New Roman" panose="02020603050405020304" pitchFamily="18" charset="0"/>
              </a:rPr>
              <a:t>fork()</a:t>
            </a:r>
            <a:r>
              <a:rPr lang="zh-CN" altLang="en-US" sz="2400" dirty="0" smtClean="0">
                <a:solidFill>
                  <a:srgbClr val="7030A0"/>
                </a:solidFill>
                <a:latin typeface="Times New Roman" panose="02020603050405020304" pitchFamily="18" charset="0"/>
              </a:rPr>
              <a:t>、</a:t>
            </a:r>
            <a:r>
              <a:rPr lang="en-US" altLang="zh-CN" sz="2400" dirty="0" err="1" smtClean="0">
                <a:solidFill>
                  <a:srgbClr val="7030A0"/>
                </a:solidFill>
                <a:latin typeface="Times New Roman" panose="02020603050405020304" pitchFamily="18" charset="0"/>
              </a:rPr>
              <a:t>vfork</a:t>
            </a:r>
            <a:r>
              <a:rPr lang="en-US" altLang="zh-CN" sz="2400" dirty="0" smtClean="0">
                <a:solidFill>
                  <a:srgbClr val="7030A0"/>
                </a:solidFill>
                <a:latin typeface="Times New Roman" panose="02020603050405020304" pitchFamily="18" charset="0"/>
              </a:rPr>
              <a:t>()</a:t>
            </a:r>
            <a:r>
              <a:rPr lang="zh-CN" altLang="en-US" sz="2400" dirty="0" smtClean="0">
                <a:solidFill>
                  <a:srgbClr val="7030A0"/>
                </a:solidFill>
                <a:latin typeface="Times New Roman" panose="02020603050405020304" pitchFamily="18" charset="0"/>
              </a:rPr>
              <a:t>和</a:t>
            </a:r>
            <a:r>
              <a:rPr lang="en-US" altLang="zh-CN" sz="2400" dirty="0" smtClean="0">
                <a:solidFill>
                  <a:srgbClr val="7030A0"/>
                </a:solidFill>
                <a:latin typeface="Times New Roman" panose="02020603050405020304" pitchFamily="18" charset="0"/>
              </a:rPr>
              <a:t>clone()</a:t>
            </a:r>
            <a:r>
              <a:rPr lang="zh-CN" altLang="en-US" sz="2400" dirty="0" smtClean="0">
                <a:solidFill>
                  <a:srgbClr val="7030A0"/>
                </a:solidFill>
                <a:latin typeface="Times New Roman" panose="02020603050405020304" pitchFamily="18" charset="0"/>
              </a:rPr>
              <a:t>系统调用</a:t>
            </a:r>
            <a:endParaRPr lang="zh-CN" altLang="en-US" sz="2400" dirty="0">
              <a:solidFill>
                <a:srgbClr val="7030A0"/>
              </a:solidFill>
            </a:endParaRPr>
          </a:p>
        </p:txBody>
      </p:sp>
      <p:sp>
        <p:nvSpPr>
          <p:cNvPr id="10" name="矩形 9"/>
          <p:cNvSpPr/>
          <p:nvPr/>
        </p:nvSpPr>
        <p:spPr>
          <a:xfrm>
            <a:off x="827584" y="2276872"/>
            <a:ext cx="7488832" cy="1261884"/>
          </a:xfrm>
          <a:prstGeom prst="rect">
            <a:avLst/>
          </a:prstGeom>
        </p:spPr>
        <p:txBody>
          <a:bodyPr wrap="square">
            <a:spAutoFit/>
          </a:bodyPr>
          <a:lstStyle/>
          <a:p>
            <a:pPr>
              <a:lnSpc>
                <a:spcPct val="120000"/>
              </a:lnSpc>
              <a:buFont typeface="Wingdings" panose="05000000000000000000" pitchFamily="2" charset="2"/>
              <a:buChar char="l"/>
            </a:pPr>
            <a:r>
              <a:rPr lang="en-US" altLang="zh-CN" dirty="0" smtClean="0">
                <a:latin typeface="Times New Roman" panose="02020603050405020304" pitchFamily="18" charset="0"/>
              </a:rPr>
              <a:t>  fork()</a:t>
            </a:r>
            <a:r>
              <a:rPr lang="zh-CN" altLang="en-US" dirty="0" smtClean="0">
                <a:latin typeface="Times New Roman" panose="02020603050405020304" pitchFamily="18" charset="0"/>
              </a:rPr>
              <a:t> 、</a:t>
            </a:r>
            <a:r>
              <a:rPr lang="en-US" altLang="zh-CN" dirty="0" err="1" smtClean="0">
                <a:latin typeface="Times New Roman" panose="02020603050405020304" pitchFamily="18" charset="0"/>
              </a:rPr>
              <a:t>vfork</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用来创建一般进程</a:t>
            </a:r>
            <a:endParaRPr lang="en-US" altLang="zh-CN" dirty="0" smtClean="0">
              <a:latin typeface="Times New Roman" panose="02020603050405020304" pitchFamily="18" charset="0"/>
            </a:endParaRPr>
          </a:p>
          <a:p>
            <a:pPr>
              <a:lnSpc>
                <a:spcPct val="120000"/>
              </a:lnSpc>
              <a:buFont typeface="Wingdings" panose="05000000000000000000" pitchFamily="2" charset="2"/>
              <a:buChar char="l"/>
            </a:pPr>
            <a:r>
              <a:rPr lang="en-US" altLang="zh-CN" dirty="0" smtClean="0">
                <a:latin typeface="Times New Roman" panose="02020603050405020304" pitchFamily="18" charset="0"/>
              </a:rPr>
              <a:t>  clone()</a:t>
            </a:r>
            <a:r>
              <a:rPr lang="zh-CN" altLang="en-US" dirty="0" smtClean="0"/>
              <a:t>功能强大，可以有选择性的继承父进程的资源，</a:t>
            </a:r>
            <a:r>
              <a:rPr lang="zh-CN" altLang="en-US" dirty="0" smtClean="0">
                <a:latin typeface="Times New Roman" panose="02020603050405020304" pitchFamily="18" charset="0"/>
              </a:rPr>
              <a:t>用来创建轻量级进程 </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线程</a:t>
            </a:r>
            <a:r>
              <a:rPr lang="en-US" altLang="zh-CN" dirty="0" smtClean="0">
                <a:latin typeface="Times New Roman" panose="02020603050405020304" pitchFamily="18" charset="0"/>
              </a:rPr>
              <a:t>)</a:t>
            </a:r>
            <a:endParaRPr lang="zh-CN" altLang="en-US" dirty="0"/>
          </a:p>
        </p:txBody>
      </p:sp>
      <p:sp>
        <p:nvSpPr>
          <p:cNvPr id="14" name="矩形 13"/>
          <p:cNvSpPr/>
          <p:nvPr/>
        </p:nvSpPr>
        <p:spPr>
          <a:xfrm>
            <a:off x="539552" y="3573017"/>
            <a:ext cx="3384376" cy="461665"/>
          </a:xfrm>
          <a:prstGeom prst="rect">
            <a:avLst/>
          </a:prstGeom>
        </p:spPr>
        <p:txBody>
          <a:bodyPr wrap="square">
            <a:spAutoFit/>
          </a:bodyPr>
          <a:lstStyle/>
          <a:p>
            <a:pPr>
              <a:buFont typeface="Wingdings" panose="05000000000000000000" pitchFamily="2" charset="2"/>
              <a:buChar char="n"/>
            </a:pPr>
            <a:r>
              <a:rPr lang="zh-CN" altLang="en-US" sz="2400" dirty="0" smtClean="0">
                <a:solidFill>
                  <a:srgbClr val="7030A0"/>
                </a:solidFill>
              </a:rPr>
              <a:t> 返回值：</a:t>
            </a:r>
            <a:endParaRPr lang="zh-CN" altLang="en-US" sz="2400" dirty="0">
              <a:solidFill>
                <a:srgbClr val="7030A0"/>
              </a:solidFill>
            </a:endParaRPr>
          </a:p>
        </p:txBody>
      </p:sp>
      <p:sp>
        <p:nvSpPr>
          <p:cNvPr id="15" name="矩形 14"/>
          <p:cNvSpPr/>
          <p:nvPr/>
        </p:nvSpPr>
        <p:spPr>
          <a:xfrm>
            <a:off x="827584" y="4149080"/>
            <a:ext cx="7632848" cy="1754326"/>
          </a:xfrm>
          <a:prstGeom prst="rect">
            <a:avLst/>
          </a:prstGeom>
        </p:spPr>
        <p:txBody>
          <a:bodyPr wrap="square">
            <a:spAutoFit/>
          </a:bodyPr>
          <a:lstStyle/>
          <a:p>
            <a:pPr>
              <a:lnSpc>
                <a:spcPct val="120000"/>
              </a:lnSpc>
              <a:buFont typeface="Wingdings" panose="05000000000000000000" pitchFamily="2" charset="2"/>
              <a:buChar char="l"/>
            </a:pPr>
            <a:r>
              <a:rPr lang="zh-CN" altLang="en-US" dirty="0" smtClean="0">
                <a:latin typeface="Times New Roman" panose="02020603050405020304" pitchFamily="18" charset="0"/>
              </a:rPr>
              <a:t> ＜</a:t>
            </a:r>
            <a:r>
              <a:rPr lang="en-US" altLang="zh-CN" dirty="0" smtClean="0">
                <a:latin typeface="Times New Roman" panose="02020603050405020304" pitchFamily="18" charset="0"/>
              </a:rPr>
              <a:t>0</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出错，创建失败</a:t>
            </a:r>
            <a:endParaRPr lang="en-US" altLang="zh-CN" dirty="0" smtClean="0">
              <a:latin typeface="Times New Roman" panose="02020603050405020304" pitchFamily="18" charset="0"/>
            </a:endParaRPr>
          </a:p>
          <a:p>
            <a:pPr>
              <a:lnSpc>
                <a:spcPct val="120000"/>
              </a:lnSpc>
              <a:buFont typeface="Wingdings" panose="05000000000000000000" pitchFamily="2" charset="2"/>
              <a:buChar char="l"/>
            </a:pPr>
            <a:r>
              <a:rPr lang="en-US" altLang="zh-CN" dirty="0" smtClean="0"/>
              <a:t> =0</a:t>
            </a:r>
            <a:r>
              <a:rPr lang="zh-CN" altLang="en-US" dirty="0" smtClean="0"/>
              <a:t>：从子进程返回，即现在正执行新创建的子进程</a:t>
            </a:r>
            <a:endParaRPr lang="en-US" altLang="zh-CN" dirty="0" smtClean="0"/>
          </a:p>
          <a:p>
            <a:pPr>
              <a:lnSpc>
                <a:spcPct val="120000"/>
              </a:lnSpc>
              <a:buFont typeface="Wingdings" panose="05000000000000000000" pitchFamily="2" charset="2"/>
              <a:buChar char="l"/>
            </a:pPr>
            <a:r>
              <a:rPr lang="zh-CN" altLang="en-US" dirty="0" smtClean="0"/>
              <a:t>＞</a:t>
            </a:r>
            <a:r>
              <a:rPr lang="en-US" altLang="zh-CN" dirty="0" smtClean="0"/>
              <a:t>0</a:t>
            </a:r>
            <a:r>
              <a:rPr lang="zh-CN" altLang="en-US" dirty="0" smtClean="0"/>
              <a:t>：从父进程返回，即现在正执行父进程，返回值为新创建的</a:t>
            </a:r>
            <a:endParaRPr lang="en-US" altLang="zh-CN" dirty="0" smtClean="0"/>
          </a:p>
          <a:p>
            <a:pPr>
              <a:lnSpc>
                <a:spcPct val="120000"/>
              </a:lnSpc>
            </a:pPr>
            <a:r>
              <a:rPr lang="en-US" altLang="zh-CN" dirty="0" smtClean="0"/>
              <a:t>             </a:t>
            </a:r>
            <a:r>
              <a:rPr lang="zh-CN" altLang="en-US" dirty="0" smtClean="0"/>
              <a:t>子进程的</a:t>
            </a:r>
            <a:r>
              <a:rPr lang="en-US" altLang="zh-CN" dirty="0" smtClean="0"/>
              <a:t>PID</a:t>
            </a:r>
            <a:endParaRPr lang="zh-CN" altLang="en-US" dirty="0"/>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右箭头 2"/>
          <p:cNvSpPr>
            <a:spLocks noChangeArrowheads="1"/>
          </p:cNvSpPr>
          <p:nvPr/>
        </p:nvSpPr>
        <p:spPr bwMode="auto">
          <a:xfrm>
            <a:off x="1547813" y="1700214"/>
            <a:ext cx="863600" cy="46037"/>
          </a:xfrm>
          <a:prstGeom prst="rightArrow">
            <a:avLst>
              <a:gd name="adj1" fmla="val 50000"/>
              <a:gd name="adj2" fmla="val 49589"/>
            </a:avLst>
          </a:prstGeom>
          <a:noFill/>
          <a:ln w="9525" algn="ctr">
            <a:noFill/>
            <a:round/>
          </a:ln>
        </p:spPr>
        <p:txBody>
          <a:bodyPr/>
          <a:lstStyle/>
          <a:p>
            <a:pPr marL="609600" indent="-609600"/>
            <a:endParaRPr lang="zh-CN" altLang="en-US"/>
          </a:p>
        </p:txBody>
      </p:sp>
      <p:sp>
        <p:nvSpPr>
          <p:cNvPr id="8" name="矩形 7"/>
          <p:cNvSpPr/>
          <p:nvPr/>
        </p:nvSpPr>
        <p:spPr>
          <a:xfrm>
            <a:off x="2771800" y="116634"/>
            <a:ext cx="3456384"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2.  </a:t>
            </a:r>
            <a:r>
              <a:rPr lang="zh-CN" altLang="en-US" sz="2800" dirty="0" smtClean="0">
                <a:solidFill>
                  <a:srgbClr val="C00000"/>
                </a:solidFill>
              </a:rPr>
              <a:t>进程创建</a:t>
            </a:r>
            <a:endParaRPr lang="en-US" altLang="zh-CN" sz="2800" dirty="0" smtClean="0">
              <a:solidFill>
                <a:srgbClr val="C00000"/>
              </a:solidFill>
            </a:endParaRPr>
          </a:p>
        </p:txBody>
      </p:sp>
      <p:sp>
        <p:nvSpPr>
          <p:cNvPr id="9" name="Rectangle 3"/>
          <p:cNvSpPr txBox="1">
            <a:spLocks noChangeArrowheads="1"/>
          </p:cNvSpPr>
          <p:nvPr/>
        </p:nvSpPr>
        <p:spPr>
          <a:xfrm>
            <a:off x="467544" y="620688"/>
            <a:ext cx="3312368" cy="504056"/>
          </a:xfrm>
          <a:prstGeom prst="rect">
            <a:avLst/>
          </a:prstGeom>
        </p:spPr>
        <p:txBody>
          <a:bodyPr/>
          <a:lstStyle/>
          <a:p>
            <a:pPr lvl="0">
              <a:lnSpc>
                <a:spcPct val="120000"/>
              </a:lnSpc>
              <a:buFont typeface="Wingdings" panose="05000000000000000000" pitchFamily="2" charset="2"/>
              <a:buChar char="n"/>
              <a:defRPr/>
            </a:pPr>
            <a:r>
              <a:rPr lang="en-US" altLang="zh-CN" sz="2400" dirty="0" smtClean="0">
                <a:solidFill>
                  <a:srgbClr val="7030A0"/>
                </a:solidFill>
              </a:rPr>
              <a:t> fork()</a:t>
            </a:r>
            <a:r>
              <a:rPr kumimoji="0" lang="zh-CN" altLang="en-US" sz="2400" b="1" i="0" u="none" strike="noStrike" kern="0" cap="none" spc="0" normalizeH="0" baseline="0" noProof="0" dirty="0" smtClean="0">
                <a:ln>
                  <a:noFill/>
                </a:ln>
                <a:solidFill>
                  <a:srgbClr val="7030A0"/>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7030A0"/>
              </a:solidFill>
              <a:effectLst/>
              <a:uLnTx/>
              <a:uFillTx/>
              <a:latin typeface="+mn-lt"/>
              <a:ea typeface="+mn-ea"/>
              <a:cs typeface="+mn-cs"/>
            </a:endParaRPr>
          </a:p>
        </p:txBody>
      </p:sp>
      <p:sp>
        <p:nvSpPr>
          <p:cNvPr id="11" name="矩形 10"/>
          <p:cNvSpPr/>
          <p:nvPr/>
        </p:nvSpPr>
        <p:spPr>
          <a:xfrm>
            <a:off x="395536" y="1124744"/>
            <a:ext cx="8424936" cy="892552"/>
          </a:xfrm>
          <a:prstGeom prst="rect">
            <a:avLst/>
          </a:prstGeom>
        </p:spPr>
        <p:txBody>
          <a:bodyPr wrap="square">
            <a:spAutoFit/>
          </a:bodyPr>
          <a:lstStyle/>
          <a:p>
            <a:pPr>
              <a:lnSpc>
                <a:spcPct val="130000"/>
              </a:lnSpc>
              <a:buFontTx/>
              <a:buNone/>
            </a:pPr>
            <a:r>
              <a:rPr lang="en-US" altLang="zh-CN" dirty="0" smtClean="0"/>
              <a:t>     fork </a:t>
            </a:r>
            <a:r>
              <a:rPr lang="zh-CN" altLang="en-US" dirty="0" smtClean="0"/>
              <a:t>创造的子进程以</a:t>
            </a:r>
            <a:r>
              <a:rPr lang="en-US" altLang="zh-CN" dirty="0" err="1" smtClean="0"/>
              <a:t>copy_on_write</a:t>
            </a:r>
            <a:r>
              <a:rPr lang="zh-CN" altLang="en-US" dirty="0" smtClean="0"/>
              <a:t>技术复制父亲进程的所有资源，父子进程使用同一代码段</a:t>
            </a:r>
            <a:r>
              <a:rPr lang="en-US" altLang="zh-CN" dirty="0" smtClean="0"/>
              <a:t>,</a:t>
            </a:r>
            <a:r>
              <a:rPr lang="zh-CN" altLang="en-US" dirty="0" smtClean="0"/>
              <a:t> 数据段和堆栈段，</a:t>
            </a:r>
            <a:r>
              <a:rPr lang="en-US" altLang="zh-CN" dirty="0" err="1" smtClean="0"/>
              <a:t>task_struct</a:t>
            </a:r>
            <a:r>
              <a:rPr lang="zh-CN" altLang="en-US" dirty="0" smtClean="0"/>
              <a:t>内容也基本相同</a:t>
            </a:r>
            <a:endParaRPr lang="zh-CN" altLang="en-US" dirty="0" smtClean="0"/>
          </a:p>
        </p:txBody>
      </p:sp>
      <p:grpSp>
        <p:nvGrpSpPr>
          <p:cNvPr id="12" name="组合 11"/>
          <p:cNvGrpSpPr/>
          <p:nvPr/>
        </p:nvGrpSpPr>
        <p:grpSpPr>
          <a:xfrm>
            <a:off x="683568" y="2164794"/>
            <a:ext cx="2448272" cy="2848382"/>
            <a:chOff x="1043608" y="1444714"/>
            <a:chExt cx="2376264" cy="2848382"/>
          </a:xfrm>
        </p:grpSpPr>
        <p:sp>
          <p:nvSpPr>
            <p:cNvPr id="13" name="矩形 12"/>
            <p:cNvSpPr/>
            <p:nvPr/>
          </p:nvSpPr>
          <p:spPr bwMode="auto">
            <a:xfrm>
              <a:off x="1043608" y="1916832"/>
              <a:ext cx="1656184" cy="2376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TextBox 13"/>
            <p:cNvSpPr txBox="1"/>
            <p:nvPr/>
          </p:nvSpPr>
          <p:spPr>
            <a:xfrm>
              <a:off x="1259632" y="1444714"/>
              <a:ext cx="2160240" cy="400110"/>
            </a:xfrm>
            <a:prstGeom prst="rect">
              <a:avLst/>
            </a:prstGeom>
            <a:noFill/>
          </p:spPr>
          <p:txBody>
            <a:bodyPr wrap="square" rtlCol="0">
              <a:spAutoFit/>
            </a:bodyPr>
            <a:lstStyle/>
            <a:p>
              <a:r>
                <a:rPr lang="zh-CN" altLang="en-US" dirty="0" smtClean="0"/>
                <a:t>某共享数据页面</a:t>
              </a:r>
              <a:endParaRPr lang="zh-CN" altLang="en-US" dirty="0"/>
            </a:p>
          </p:txBody>
        </p:sp>
        <p:sp>
          <p:nvSpPr>
            <p:cNvPr id="15" name="矩形 14"/>
            <p:cNvSpPr/>
            <p:nvPr/>
          </p:nvSpPr>
          <p:spPr bwMode="auto">
            <a:xfrm>
              <a:off x="1403648" y="1916832"/>
              <a:ext cx="1728192" cy="2088232"/>
            </a:xfrm>
            <a:prstGeom prst="rect">
              <a:avLst/>
            </a:prstGeom>
            <a:solidFill>
              <a:schemeClr val="accent6">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 name="TextBox 15"/>
            <p:cNvSpPr txBox="1"/>
            <p:nvPr/>
          </p:nvSpPr>
          <p:spPr>
            <a:xfrm>
              <a:off x="1619672" y="2708920"/>
              <a:ext cx="1224136" cy="400110"/>
            </a:xfrm>
            <a:prstGeom prst="rect">
              <a:avLst/>
            </a:prstGeom>
            <a:noFill/>
          </p:spPr>
          <p:txBody>
            <a:bodyPr wrap="square" rtlCol="0">
              <a:spAutoFit/>
            </a:bodyPr>
            <a:lstStyle/>
            <a:p>
              <a:r>
                <a:rPr lang="en-US" altLang="zh-CN" dirty="0" smtClean="0"/>
                <a:t>data: 5</a:t>
              </a:r>
              <a:endParaRPr lang="zh-CN" altLang="en-US" dirty="0"/>
            </a:p>
          </p:txBody>
        </p:sp>
        <p:cxnSp>
          <p:nvCxnSpPr>
            <p:cNvPr id="17" name="直接连接符 16"/>
            <p:cNvCxnSpPr/>
            <p:nvPr/>
          </p:nvCxnSpPr>
          <p:spPr bwMode="auto">
            <a:xfrm>
              <a:off x="1403648" y="2708920"/>
              <a:ext cx="1728192" cy="0"/>
            </a:xfrm>
            <a:prstGeom prst="line">
              <a:avLst/>
            </a:prstGeom>
            <a:noFill/>
            <a:ln w="28575">
              <a:solidFill>
                <a:schemeClr val="tx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直接连接符 17"/>
            <p:cNvCxnSpPr/>
            <p:nvPr/>
          </p:nvCxnSpPr>
          <p:spPr bwMode="auto">
            <a:xfrm>
              <a:off x="1403648" y="3140968"/>
              <a:ext cx="1728192" cy="0"/>
            </a:xfrm>
            <a:prstGeom prst="line">
              <a:avLst/>
            </a:prstGeom>
            <a:noFill/>
            <a:ln w="28575">
              <a:solidFill>
                <a:schemeClr val="tx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19" name="组合 18"/>
          <p:cNvGrpSpPr/>
          <p:nvPr/>
        </p:nvGrpSpPr>
        <p:grpSpPr>
          <a:xfrm>
            <a:off x="2771800" y="2924944"/>
            <a:ext cx="1728192" cy="701731"/>
            <a:chOff x="3131840" y="2223213"/>
            <a:chExt cx="1728192" cy="701731"/>
          </a:xfrm>
        </p:grpSpPr>
        <p:sp>
          <p:nvSpPr>
            <p:cNvPr id="20" name="TextBox 19"/>
            <p:cNvSpPr txBox="1"/>
            <p:nvPr/>
          </p:nvSpPr>
          <p:spPr>
            <a:xfrm>
              <a:off x="3203848" y="2223213"/>
              <a:ext cx="1656184" cy="701731"/>
            </a:xfrm>
            <a:prstGeom prst="rect">
              <a:avLst/>
            </a:prstGeom>
            <a:noFill/>
          </p:spPr>
          <p:txBody>
            <a:bodyPr wrap="square" rtlCol="0">
              <a:spAutoFit/>
            </a:bodyPr>
            <a:lstStyle/>
            <a:p>
              <a:r>
                <a:rPr lang="zh-CN" altLang="en-US" sz="1800" dirty="0" smtClean="0"/>
                <a:t>子进程执行：</a:t>
              </a:r>
              <a:endParaRPr lang="en-US" altLang="zh-CN" sz="1800" dirty="0" smtClean="0"/>
            </a:p>
            <a:p>
              <a:r>
                <a:rPr lang="en-US" altLang="zh-CN" sz="1800" dirty="0" smtClean="0"/>
                <a:t>data=10</a:t>
              </a:r>
              <a:endParaRPr lang="zh-CN" altLang="en-US" sz="1800" dirty="0"/>
            </a:p>
          </p:txBody>
        </p:sp>
        <p:cxnSp>
          <p:nvCxnSpPr>
            <p:cNvPr id="21" name="直接箭头连接符 20"/>
            <p:cNvCxnSpPr/>
            <p:nvPr/>
          </p:nvCxnSpPr>
          <p:spPr bwMode="auto">
            <a:xfrm>
              <a:off x="3131840" y="2924944"/>
              <a:ext cx="1656184" cy="0"/>
            </a:xfrm>
            <a:prstGeom prst="straightConnector1">
              <a:avLst/>
            </a:prstGeom>
            <a:noFill/>
            <a:ln w="38100">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3" name="矩形 22"/>
          <p:cNvSpPr/>
          <p:nvPr/>
        </p:nvSpPr>
        <p:spPr bwMode="auto">
          <a:xfrm>
            <a:off x="4067944" y="2636912"/>
            <a:ext cx="1656184" cy="2376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4" name="TextBox 23"/>
          <p:cNvSpPr txBox="1"/>
          <p:nvPr/>
        </p:nvSpPr>
        <p:spPr>
          <a:xfrm>
            <a:off x="4283968" y="2164794"/>
            <a:ext cx="2088232" cy="400110"/>
          </a:xfrm>
          <a:prstGeom prst="rect">
            <a:avLst/>
          </a:prstGeom>
          <a:noFill/>
        </p:spPr>
        <p:txBody>
          <a:bodyPr wrap="square" rtlCol="0">
            <a:spAutoFit/>
          </a:bodyPr>
          <a:lstStyle/>
          <a:p>
            <a:r>
              <a:rPr lang="zh-CN" altLang="en-US" dirty="0" smtClean="0"/>
              <a:t>新复制数据页面</a:t>
            </a:r>
            <a:endParaRPr lang="zh-CN" altLang="en-US" dirty="0"/>
          </a:p>
        </p:txBody>
      </p:sp>
      <p:sp>
        <p:nvSpPr>
          <p:cNvPr id="25" name="矩形 24"/>
          <p:cNvSpPr/>
          <p:nvPr/>
        </p:nvSpPr>
        <p:spPr bwMode="auto">
          <a:xfrm>
            <a:off x="4427984" y="2636912"/>
            <a:ext cx="1728192" cy="2088232"/>
          </a:xfrm>
          <a:prstGeom prst="rect">
            <a:avLst/>
          </a:prstGeom>
          <a:solidFill>
            <a:schemeClr val="accent5"/>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6" name="TextBox 25"/>
          <p:cNvSpPr txBox="1"/>
          <p:nvPr/>
        </p:nvSpPr>
        <p:spPr>
          <a:xfrm>
            <a:off x="4499992" y="3429000"/>
            <a:ext cx="1584176" cy="400110"/>
          </a:xfrm>
          <a:prstGeom prst="rect">
            <a:avLst/>
          </a:prstGeom>
          <a:noFill/>
        </p:spPr>
        <p:txBody>
          <a:bodyPr wrap="square" rtlCol="0">
            <a:spAutoFit/>
          </a:bodyPr>
          <a:lstStyle/>
          <a:p>
            <a:r>
              <a:rPr lang="en-US" altLang="zh-CN" dirty="0" smtClean="0"/>
              <a:t>data</a:t>
            </a:r>
            <a:r>
              <a:rPr lang="zh-CN" altLang="en-US" dirty="0" smtClean="0"/>
              <a:t>：</a:t>
            </a:r>
            <a:r>
              <a:rPr lang="en-US" altLang="zh-CN" dirty="0" smtClean="0"/>
              <a:t>5</a:t>
            </a:r>
            <a:endParaRPr lang="zh-CN" altLang="en-US" dirty="0"/>
          </a:p>
        </p:txBody>
      </p:sp>
      <p:cxnSp>
        <p:nvCxnSpPr>
          <p:cNvPr id="27" name="直接连接符 26"/>
          <p:cNvCxnSpPr/>
          <p:nvPr/>
        </p:nvCxnSpPr>
        <p:spPr bwMode="auto">
          <a:xfrm>
            <a:off x="4427984" y="3429000"/>
            <a:ext cx="1728192" cy="0"/>
          </a:xfrm>
          <a:prstGeom prst="line">
            <a:avLst/>
          </a:prstGeom>
          <a:noFill/>
          <a:ln w="28575">
            <a:solidFill>
              <a:schemeClr val="tx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直接连接符 27"/>
          <p:cNvCxnSpPr/>
          <p:nvPr/>
        </p:nvCxnSpPr>
        <p:spPr bwMode="auto">
          <a:xfrm>
            <a:off x="4427984" y="3861048"/>
            <a:ext cx="1728192" cy="0"/>
          </a:xfrm>
          <a:prstGeom prst="line">
            <a:avLst/>
          </a:prstGeom>
          <a:noFill/>
          <a:ln w="28575">
            <a:solidFill>
              <a:schemeClr val="tx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 name="椭圆形标注 28"/>
          <p:cNvSpPr/>
          <p:nvPr/>
        </p:nvSpPr>
        <p:spPr bwMode="auto">
          <a:xfrm>
            <a:off x="899592" y="5373216"/>
            <a:ext cx="2016224" cy="648072"/>
          </a:xfrm>
          <a:prstGeom prst="wedgeEllipseCallout">
            <a:avLst>
              <a:gd name="adj1" fmla="val -2389"/>
              <a:gd name="adj2" fmla="val -142271"/>
            </a:avLst>
          </a:prstGeom>
          <a:solidFill>
            <a:schemeClr val="accent6">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父进程使用</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30" name="椭圆形标注 29"/>
          <p:cNvSpPr/>
          <p:nvPr/>
        </p:nvSpPr>
        <p:spPr bwMode="auto">
          <a:xfrm>
            <a:off x="4211960" y="5301208"/>
            <a:ext cx="2016224" cy="648072"/>
          </a:xfrm>
          <a:prstGeom prst="wedgeEllipseCallout">
            <a:avLst>
              <a:gd name="adj1" fmla="val -2389"/>
              <a:gd name="adj2" fmla="val -142271"/>
            </a:avLst>
          </a:prstGeom>
          <a:solidFill>
            <a:schemeClr val="accent1">
              <a:lumMod val="40000"/>
              <a:lumOff val="6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子进程使用</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31" name="TextBox 30"/>
          <p:cNvSpPr txBox="1"/>
          <p:nvPr/>
        </p:nvSpPr>
        <p:spPr>
          <a:xfrm>
            <a:off x="4499992" y="3429000"/>
            <a:ext cx="1584176" cy="400110"/>
          </a:xfrm>
          <a:prstGeom prst="rect">
            <a:avLst/>
          </a:prstGeom>
          <a:noFill/>
        </p:spPr>
        <p:txBody>
          <a:bodyPr wrap="square" rtlCol="0">
            <a:spAutoFit/>
          </a:bodyPr>
          <a:lstStyle/>
          <a:p>
            <a:r>
              <a:rPr lang="en-US" altLang="zh-CN" dirty="0" smtClean="0"/>
              <a:t>data</a:t>
            </a:r>
            <a:r>
              <a:rPr lang="zh-CN" altLang="en-US" dirty="0" smtClean="0"/>
              <a:t>：</a:t>
            </a:r>
            <a:r>
              <a:rPr lang="en-US" altLang="zh-CN" dirty="0" smtClean="0"/>
              <a:t>10</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nodePh="1">
                                  <p:stCondLst>
                                    <p:cond delay="0"/>
                                  </p:stCondLst>
                                  <p:endCondLst>
                                    <p:cond evt="begin" delay="0">
                                      <p:tn val="15"/>
                                    </p:cond>
                                  </p:endCondLst>
                                  <p:childTnLst>
                                    <p:set>
                                      <p:cBhvr>
                                        <p:cTn id="16" dur="1" fill="hold">
                                          <p:stCondLst>
                                            <p:cond delay="0"/>
                                          </p:stCondLst>
                                        </p:cTn>
                                        <p:tgtEl>
                                          <p:spTgt spid="23"/>
                                        </p:tgtEl>
                                        <p:attrNameLst>
                                          <p:attrName>style.visibility</p:attrName>
                                        </p:attrNameLst>
                                      </p:cBhvr>
                                      <p:to>
                                        <p:strVal val="visible"/>
                                      </p:to>
                                    </p:set>
                                    <p:animEffect transition="in" filter="box(in)">
                                      <p:cBhvr>
                                        <p:cTn id="17" dur="500"/>
                                        <p:tgtEl>
                                          <p:spTgt spid="23"/>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ox(in)">
                                      <p:cBhvr>
                                        <p:cTn id="20" dur="500"/>
                                        <p:tgtEl>
                                          <p:spTgt spid="24"/>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ox(in)">
                                      <p:cBhvr>
                                        <p:cTn id="23" dur="500"/>
                                        <p:tgtEl>
                                          <p:spTgt spid="2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ox(in)">
                                      <p:cBhvr>
                                        <p:cTn id="26" dur="500"/>
                                        <p:tgtEl>
                                          <p:spTgt spid="26"/>
                                        </p:tgtEl>
                                      </p:cBhvr>
                                    </p:animEffect>
                                  </p:childTnLst>
                                </p:cTn>
                              </p:par>
                              <p:par>
                                <p:cTn id="27" presetID="4" presetClass="entr" presetSubtype="16"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ox(in)">
                                      <p:cBhvr>
                                        <p:cTn id="29" dur="500"/>
                                        <p:tgtEl>
                                          <p:spTgt spid="27"/>
                                        </p:tgtEl>
                                      </p:cBhvr>
                                    </p:animEffect>
                                  </p:childTnLst>
                                </p:cTn>
                              </p:par>
                              <p:par>
                                <p:cTn id="30" presetID="4" presetClass="entr" presetSubtype="16"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ox(i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ox(in)">
                                      <p:cBhvr>
                                        <p:cTn id="37" dur="500"/>
                                        <p:tgtEl>
                                          <p:spTgt spid="29"/>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ox(in)">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xit" presetSubtype="16" fill="hold" grpId="1" nodeType="clickEffect">
                                  <p:stCondLst>
                                    <p:cond delay="0"/>
                                  </p:stCondLst>
                                  <p:childTnLst>
                                    <p:animEffect transition="out" filter="box(in)">
                                      <p:cBhvr>
                                        <p:cTn id="44" dur="500"/>
                                        <p:tgtEl>
                                          <p:spTgt spid="26"/>
                                        </p:tgtEl>
                                      </p:cBhvr>
                                    </p:animEffect>
                                    <p:set>
                                      <p:cBhvr>
                                        <p:cTn id="45" dur="1" fill="hold">
                                          <p:stCondLst>
                                            <p:cond delay="499"/>
                                          </p:stCondLst>
                                        </p:cTn>
                                        <p:tgtEl>
                                          <p:spTgt spid="26"/>
                                        </p:tgtEl>
                                        <p:attrNameLst>
                                          <p:attrName>style.visibility</p:attrName>
                                        </p:attrNameLst>
                                      </p:cBhvr>
                                      <p:to>
                                        <p:strVal val="hidden"/>
                                      </p:to>
                                    </p:set>
                                  </p:childTnLst>
                                </p:cTn>
                              </p:par>
                              <p:par>
                                <p:cTn id="46" presetID="4" presetClass="entr" presetSubtype="16"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box(in)">
                                      <p:cBhvr>
                                        <p:cTn id="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animBg="1"/>
      <p:bldP spid="26" grpId="0"/>
      <p:bldP spid="26" grpId="1"/>
      <p:bldP spid="29" grpId="0" animBg="1"/>
      <p:bldP spid="30" grpId="0" animBg="1"/>
      <p:bldP spid="3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467544" y="1340768"/>
            <a:ext cx="8280920" cy="3744416"/>
          </a:xfrm>
        </p:spPr>
        <p:txBody>
          <a:bodyPr/>
          <a:lstStyle/>
          <a:p>
            <a:pPr>
              <a:lnSpc>
                <a:spcPct val="110000"/>
              </a:lnSpc>
              <a:buFontTx/>
              <a:buNone/>
            </a:pPr>
            <a:r>
              <a:rPr lang="en-US" altLang="zh-CN" sz="2000" b="1" dirty="0" err="1" smtClean="0"/>
              <a:t>int</a:t>
            </a:r>
            <a:r>
              <a:rPr lang="en-US" altLang="zh-CN" sz="2000" b="1" dirty="0" smtClean="0"/>
              <a:t> main() {</a:t>
            </a:r>
            <a:br>
              <a:rPr lang="en-US" altLang="zh-CN" sz="2000" b="1" dirty="0" smtClean="0"/>
            </a:br>
            <a:r>
              <a:rPr lang="en-US" altLang="zh-CN" sz="2000" b="1" dirty="0" err="1" smtClean="0"/>
              <a:t>int</a:t>
            </a:r>
            <a:r>
              <a:rPr lang="en-US" altLang="zh-CN" sz="2000" b="1" dirty="0" smtClean="0"/>
              <a:t> </a:t>
            </a:r>
            <a:r>
              <a:rPr lang="en-US" altLang="zh-CN" sz="2000" b="1" dirty="0" smtClean="0">
                <a:solidFill>
                  <a:schemeClr val="tx2"/>
                </a:solidFill>
              </a:rPr>
              <a:t>num</a:t>
            </a:r>
            <a:r>
              <a:rPr lang="en-US" altLang="zh-CN" sz="2000" b="1" dirty="0" smtClean="0"/>
              <a:t> = 1;</a:t>
            </a:r>
            <a:br>
              <a:rPr lang="en-US" altLang="zh-CN" sz="2000" b="1" dirty="0" smtClean="0"/>
            </a:br>
            <a:r>
              <a:rPr lang="en-US" altLang="zh-CN" sz="2000" b="1" dirty="0" err="1" smtClean="0"/>
              <a:t>int</a:t>
            </a:r>
            <a:r>
              <a:rPr lang="en-US" altLang="zh-CN" sz="2000" b="1" dirty="0" smtClean="0"/>
              <a:t> child;</a:t>
            </a:r>
            <a:endParaRPr lang="en-US" altLang="zh-CN" sz="2000" b="1" dirty="0" smtClean="0"/>
          </a:p>
          <a:p>
            <a:pPr>
              <a:lnSpc>
                <a:spcPct val="110000"/>
              </a:lnSpc>
              <a:buFontTx/>
              <a:buNone/>
            </a:pPr>
            <a:r>
              <a:rPr lang="en-US" altLang="zh-CN" sz="2000" b="1" dirty="0" smtClean="0"/>
              <a:t>    if(!(child = </a:t>
            </a:r>
            <a:r>
              <a:rPr lang="en-US" altLang="zh-CN" sz="2000" b="1" dirty="0" smtClean="0">
                <a:solidFill>
                  <a:srgbClr val="0000FF"/>
                </a:solidFill>
              </a:rPr>
              <a:t>fork()</a:t>
            </a:r>
            <a:r>
              <a:rPr lang="en-US" altLang="zh-CN" sz="2000" b="1" dirty="0" smtClean="0"/>
              <a:t>)) { </a:t>
            </a:r>
            <a:br>
              <a:rPr lang="en-US" altLang="zh-CN" sz="2000" b="1" dirty="0" smtClean="0"/>
            </a:br>
            <a:r>
              <a:rPr lang="en-US" altLang="zh-CN" sz="2000" b="1" dirty="0" smtClean="0"/>
              <a:t>   </a:t>
            </a:r>
            <a:r>
              <a:rPr lang="en-US" altLang="zh-CN" sz="2000" b="1" dirty="0" err="1" smtClean="0"/>
              <a:t>printf</a:t>
            </a:r>
            <a:r>
              <a:rPr lang="en-US" altLang="zh-CN" sz="2000" b="1" dirty="0" smtClean="0"/>
              <a:t>("This is son, his num is: %d. and his </a:t>
            </a:r>
            <a:r>
              <a:rPr lang="en-US" altLang="zh-CN" sz="2000" b="1" dirty="0" err="1" smtClean="0"/>
              <a:t>pid</a:t>
            </a:r>
            <a:r>
              <a:rPr lang="en-US" altLang="zh-CN" sz="2000" b="1" dirty="0" smtClean="0"/>
              <a:t> is: %d\n",  </a:t>
            </a:r>
            <a:r>
              <a:rPr lang="en-US" altLang="zh-CN" sz="2000" b="1" dirty="0" smtClean="0">
                <a:solidFill>
                  <a:schemeClr val="tx2"/>
                </a:solidFill>
              </a:rPr>
              <a:t>++num</a:t>
            </a:r>
            <a:r>
              <a:rPr lang="en-US" altLang="zh-CN" sz="2000" b="1" dirty="0" smtClean="0"/>
              <a:t>, </a:t>
            </a:r>
            <a:r>
              <a:rPr lang="en-US" altLang="zh-CN" sz="2000" b="1" dirty="0" err="1" smtClean="0"/>
              <a:t>getpid</a:t>
            </a:r>
            <a:r>
              <a:rPr lang="en-US" altLang="zh-CN" sz="2000" b="1" dirty="0" smtClean="0"/>
              <a:t>());  } </a:t>
            </a:r>
            <a:endParaRPr lang="en-US" altLang="zh-CN" sz="2000" b="1" dirty="0" smtClean="0"/>
          </a:p>
          <a:p>
            <a:pPr>
              <a:lnSpc>
                <a:spcPct val="110000"/>
              </a:lnSpc>
              <a:buFontTx/>
              <a:buNone/>
            </a:pPr>
            <a:r>
              <a:rPr lang="en-US" altLang="zh-CN" sz="2000" b="1" dirty="0" smtClean="0"/>
              <a:t>    else {</a:t>
            </a:r>
            <a:br>
              <a:rPr lang="en-US" altLang="zh-CN" sz="2000" b="1" dirty="0" smtClean="0"/>
            </a:br>
            <a:r>
              <a:rPr lang="en-US" altLang="zh-CN" sz="2000" b="1" dirty="0" smtClean="0"/>
              <a:t>  </a:t>
            </a:r>
            <a:r>
              <a:rPr lang="en-US" altLang="zh-CN" sz="2000" b="1" dirty="0" err="1" smtClean="0"/>
              <a:t>printf</a:t>
            </a:r>
            <a:r>
              <a:rPr lang="en-US" altLang="zh-CN" sz="2000" b="1" dirty="0" smtClean="0"/>
              <a:t>("This is father, his num is: %d, his </a:t>
            </a:r>
            <a:r>
              <a:rPr lang="en-US" altLang="zh-CN" sz="2000" b="1" dirty="0" err="1" smtClean="0"/>
              <a:t>pid</a:t>
            </a:r>
            <a:r>
              <a:rPr lang="en-US" altLang="zh-CN" sz="2000" b="1" dirty="0" smtClean="0"/>
              <a:t> is: %d\n", </a:t>
            </a:r>
            <a:r>
              <a:rPr lang="en-US" altLang="zh-CN" sz="2000" b="1" dirty="0" smtClean="0">
                <a:solidFill>
                  <a:schemeClr val="tx2"/>
                </a:solidFill>
              </a:rPr>
              <a:t>num,</a:t>
            </a:r>
            <a:r>
              <a:rPr lang="en-US" altLang="zh-CN" sz="2000" b="1" dirty="0" smtClean="0"/>
              <a:t> </a:t>
            </a:r>
            <a:r>
              <a:rPr lang="en-US" altLang="zh-CN" sz="2000" b="1" dirty="0" err="1" smtClean="0"/>
              <a:t>getpid</a:t>
            </a:r>
            <a:r>
              <a:rPr lang="en-US" altLang="zh-CN" sz="2000" b="1" dirty="0" smtClean="0"/>
              <a:t>());  }</a:t>
            </a:r>
            <a:endParaRPr lang="en-US" altLang="zh-CN" sz="2000" b="1" dirty="0" smtClean="0"/>
          </a:p>
          <a:p>
            <a:pPr>
              <a:lnSpc>
                <a:spcPct val="110000"/>
              </a:lnSpc>
              <a:buFontTx/>
              <a:buNone/>
            </a:pPr>
            <a:r>
              <a:rPr lang="en-US" altLang="zh-CN" sz="2000" b="1" dirty="0" smtClean="0"/>
              <a:t> }</a:t>
            </a:r>
            <a:endParaRPr lang="zh-CN" altLang="en-US" sz="2000" b="1" dirty="0" smtClean="0"/>
          </a:p>
        </p:txBody>
      </p:sp>
      <p:sp>
        <p:nvSpPr>
          <p:cNvPr id="4" name="Rectangle 3"/>
          <p:cNvSpPr txBox="1">
            <a:spLocks noChangeArrowheads="1"/>
          </p:cNvSpPr>
          <p:nvPr/>
        </p:nvSpPr>
        <p:spPr bwMode="auto">
          <a:xfrm>
            <a:off x="467544" y="5445224"/>
            <a:ext cx="8064896" cy="819151"/>
          </a:xfrm>
          <a:prstGeom prst="rect">
            <a:avLst/>
          </a:prstGeom>
          <a:noFill/>
          <a:ln w="9525">
            <a:noFill/>
            <a:miter lim="800000"/>
          </a:ln>
        </p:spPr>
        <p:txBody>
          <a:bodyPr/>
          <a:lstStyle/>
          <a:p>
            <a:pPr marL="342900" indent="-342900">
              <a:spcBef>
                <a:spcPct val="20000"/>
              </a:spcBef>
              <a:defRPr/>
            </a:pPr>
            <a:r>
              <a:rPr lang="zh-CN" altLang="en-US" b="1" kern="0" dirty="0">
                <a:latin typeface="宋体" panose="02010600030101010101" pitchFamily="2" charset="-122"/>
                <a:ea typeface="+mn-ea"/>
              </a:rPr>
              <a:t>执行结果为：</a:t>
            </a:r>
            <a:r>
              <a:rPr lang="en-US" altLang="zh-CN" b="1" kern="0" dirty="0">
                <a:latin typeface="宋体" panose="02010600030101010101" pitchFamily="2" charset="-122"/>
                <a:ea typeface="+mn-ea"/>
              </a:rPr>
              <a:t>This is son, his num is: 2. and his </a:t>
            </a:r>
            <a:r>
              <a:rPr lang="en-US" altLang="zh-CN" b="1" kern="0" dirty="0" err="1">
                <a:latin typeface="宋体" panose="02010600030101010101" pitchFamily="2" charset="-122"/>
                <a:ea typeface="+mn-ea"/>
              </a:rPr>
              <a:t>pid</a:t>
            </a:r>
            <a:r>
              <a:rPr lang="en-US" altLang="zh-CN" b="1" kern="0" dirty="0">
                <a:latin typeface="宋体" panose="02010600030101010101" pitchFamily="2" charset="-122"/>
                <a:ea typeface="+mn-ea"/>
              </a:rPr>
              <a:t> is: 2139</a:t>
            </a:r>
            <a:br>
              <a:rPr lang="en-US" altLang="zh-CN" b="1" kern="0" dirty="0">
                <a:latin typeface="宋体" panose="02010600030101010101" pitchFamily="2" charset="-122"/>
                <a:ea typeface="+mn-ea"/>
              </a:rPr>
            </a:br>
            <a:r>
              <a:rPr lang="en-US" altLang="zh-CN" b="1" kern="0" dirty="0">
                <a:latin typeface="宋体" panose="02010600030101010101" pitchFamily="2" charset="-122"/>
                <a:ea typeface="+mn-ea"/>
              </a:rPr>
              <a:t>This is father, his num is: 1, his </a:t>
            </a:r>
            <a:r>
              <a:rPr lang="en-US" altLang="zh-CN" b="1" kern="0" dirty="0" err="1">
                <a:latin typeface="宋体" panose="02010600030101010101" pitchFamily="2" charset="-122"/>
                <a:ea typeface="+mn-ea"/>
              </a:rPr>
              <a:t>pid</a:t>
            </a:r>
            <a:r>
              <a:rPr lang="en-US" altLang="zh-CN" b="1" kern="0" dirty="0">
                <a:latin typeface="宋体" panose="02010600030101010101" pitchFamily="2" charset="-122"/>
                <a:ea typeface="+mn-ea"/>
              </a:rPr>
              <a:t> is: 2138</a:t>
            </a:r>
            <a:endParaRPr lang="en-US" altLang="zh-CN" b="1" kern="0" dirty="0">
              <a:latin typeface="宋体" panose="02010600030101010101" pitchFamily="2" charset="-122"/>
              <a:ea typeface="+mn-ea"/>
            </a:endParaRPr>
          </a:p>
        </p:txBody>
      </p:sp>
      <p:sp>
        <p:nvSpPr>
          <p:cNvPr id="6" name="右箭头 2"/>
          <p:cNvSpPr>
            <a:spLocks noChangeArrowheads="1"/>
          </p:cNvSpPr>
          <p:nvPr/>
        </p:nvSpPr>
        <p:spPr bwMode="auto">
          <a:xfrm>
            <a:off x="1547813" y="1700214"/>
            <a:ext cx="863600" cy="46037"/>
          </a:xfrm>
          <a:prstGeom prst="rightArrow">
            <a:avLst>
              <a:gd name="adj1" fmla="val 50000"/>
              <a:gd name="adj2" fmla="val 49589"/>
            </a:avLst>
          </a:prstGeom>
          <a:noFill/>
          <a:ln w="9525" algn="ctr">
            <a:noFill/>
            <a:round/>
          </a:ln>
        </p:spPr>
        <p:txBody>
          <a:bodyPr/>
          <a:lstStyle/>
          <a:p>
            <a:pPr marL="609600" indent="-609600"/>
            <a:endParaRPr lang="zh-CN" altLang="en-US"/>
          </a:p>
        </p:txBody>
      </p:sp>
      <p:sp>
        <p:nvSpPr>
          <p:cNvPr id="8" name="矩形 7"/>
          <p:cNvSpPr/>
          <p:nvPr/>
        </p:nvSpPr>
        <p:spPr>
          <a:xfrm>
            <a:off x="2771800" y="116634"/>
            <a:ext cx="3456384"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2.  </a:t>
            </a:r>
            <a:r>
              <a:rPr lang="zh-CN" altLang="en-US" sz="2800" dirty="0" smtClean="0">
                <a:solidFill>
                  <a:srgbClr val="C00000"/>
                </a:solidFill>
              </a:rPr>
              <a:t>进程创建</a:t>
            </a:r>
            <a:endParaRPr lang="en-US" altLang="zh-CN" sz="2800" dirty="0" smtClean="0">
              <a:solidFill>
                <a:srgbClr val="C00000"/>
              </a:solidFill>
            </a:endParaRPr>
          </a:p>
        </p:txBody>
      </p:sp>
      <p:sp>
        <p:nvSpPr>
          <p:cNvPr id="9" name="Rectangle 3"/>
          <p:cNvSpPr txBox="1">
            <a:spLocks noChangeArrowheads="1"/>
          </p:cNvSpPr>
          <p:nvPr/>
        </p:nvSpPr>
        <p:spPr>
          <a:xfrm>
            <a:off x="467544" y="620688"/>
            <a:ext cx="3312368" cy="504056"/>
          </a:xfrm>
          <a:prstGeom prst="rect">
            <a:avLst/>
          </a:prstGeom>
        </p:spPr>
        <p:txBody>
          <a:bodyPr/>
          <a:lstStyle/>
          <a:p>
            <a:pPr lvl="0">
              <a:lnSpc>
                <a:spcPct val="120000"/>
              </a:lnSpc>
              <a:buFont typeface="Wingdings" panose="05000000000000000000" pitchFamily="2" charset="2"/>
              <a:buChar char="n"/>
              <a:defRPr/>
            </a:pPr>
            <a:r>
              <a:rPr lang="en-US" altLang="zh-CN" sz="2400" dirty="0" smtClean="0">
                <a:solidFill>
                  <a:srgbClr val="7030A0"/>
                </a:solidFill>
              </a:rPr>
              <a:t> fork()</a:t>
            </a:r>
            <a:r>
              <a:rPr kumimoji="0" lang="zh-CN" altLang="en-US" sz="2400" b="1" i="0" u="none" strike="noStrike" kern="0" cap="none" spc="0" normalizeH="0" baseline="0" noProof="0" dirty="0" smtClean="0">
                <a:ln>
                  <a:noFill/>
                </a:ln>
                <a:solidFill>
                  <a:srgbClr val="7030A0"/>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7030A0"/>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box(in)">
                                      <p:cBhvr>
                                        <p:cTn id="7" dur="500"/>
                                        <p:tgtEl>
                                          <p:spTgt spid="8601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6019">
                                            <p:txEl>
                                              <p:pRg st="1" end="1"/>
                                            </p:txEl>
                                          </p:spTgt>
                                        </p:tgtEl>
                                        <p:attrNameLst>
                                          <p:attrName>style.visibility</p:attrName>
                                        </p:attrNameLst>
                                      </p:cBhvr>
                                      <p:to>
                                        <p:strVal val="visible"/>
                                      </p:to>
                                    </p:set>
                                    <p:animEffect transition="in" filter="box(in)">
                                      <p:cBhvr>
                                        <p:cTn id="10" dur="500"/>
                                        <p:tgtEl>
                                          <p:spTgt spid="86019">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6019">
                                            <p:txEl>
                                              <p:pRg st="2" end="2"/>
                                            </p:txEl>
                                          </p:spTgt>
                                        </p:tgtEl>
                                        <p:attrNameLst>
                                          <p:attrName>style.visibility</p:attrName>
                                        </p:attrNameLst>
                                      </p:cBhvr>
                                      <p:to>
                                        <p:strVal val="visible"/>
                                      </p:to>
                                    </p:set>
                                    <p:animEffect transition="in" filter="box(in)">
                                      <p:cBhvr>
                                        <p:cTn id="13" dur="500"/>
                                        <p:tgtEl>
                                          <p:spTgt spid="86019">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86019">
                                            <p:txEl>
                                              <p:pRg st="3" end="3"/>
                                            </p:txEl>
                                          </p:spTgt>
                                        </p:tgtEl>
                                        <p:attrNameLst>
                                          <p:attrName>style.visibility</p:attrName>
                                        </p:attrNameLst>
                                      </p:cBhvr>
                                      <p:to>
                                        <p:strVal val="visible"/>
                                      </p:to>
                                    </p:set>
                                    <p:animEffect transition="in" filter="box(in)">
                                      <p:cBhvr>
                                        <p:cTn id="16" dur="500"/>
                                        <p:tgtEl>
                                          <p:spTgt spid="8601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ox(in)">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251520" y="1052736"/>
            <a:ext cx="8640960" cy="1368152"/>
          </a:xfrm>
        </p:spPr>
        <p:txBody>
          <a:bodyPr/>
          <a:lstStyle/>
          <a:p>
            <a:pPr indent="0">
              <a:lnSpc>
                <a:spcPct val="120000"/>
              </a:lnSpc>
              <a:buFont typeface="Wingdings" panose="05000000000000000000" pitchFamily="2" charset="2"/>
              <a:buChar char="l"/>
            </a:pPr>
            <a:r>
              <a:rPr lang="en-US" altLang="zh-CN" sz="2000" b="1" dirty="0" smtClean="0"/>
              <a:t>  </a:t>
            </a:r>
            <a:r>
              <a:rPr lang="en-US" altLang="zh-CN" sz="2000" b="1" dirty="0" err="1" smtClean="0"/>
              <a:t>vfork</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创建的子进程完全运行在父进程的地址空间上，子进程对虚拟地址空间任何数据的修改都为父进程所见</a:t>
            </a:r>
            <a:endParaRPr lang="en-US" altLang="zh-CN" sz="2000" b="1" dirty="0" smtClean="0">
              <a:latin typeface="宋体" panose="02010600030101010101" pitchFamily="2" charset="-122"/>
            </a:endParaRPr>
          </a:p>
          <a:p>
            <a:pPr indent="0">
              <a:lnSpc>
                <a:spcPct val="120000"/>
              </a:lnSpc>
              <a:buFont typeface="Wingdings" panose="05000000000000000000" pitchFamily="2" charset="2"/>
              <a:buChar char="l"/>
            </a:pPr>
            <a:r>
              <a:rPr lang="en-US" altLang="zh-CN" sz="2000" b="1" dirty="0" smtClean="0">
                <a:latin typeface="宋体" panose="02010600030101010101" pitchFamily="2" charset="-122"/>
              </a:rPr>
              <a:t> </a:t>
            </a:r>
            <a:r>
              <a:rPr lang="en-US" altLang="zh-CN" sz="2000" b="1" dirty="0" err="1" smtClean="0"/>
              <a:t>vfork</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创建子进程后，父进程会被阻塞，直到子进程执行</a:t>
            </a:r>
            <a:r>
              <a:rPr lang="en-US" altLang="zh-CN" sz="2000" b="1" dirty="0" smtClean="0">
                <a:latin typeface="宋体" panose="02010600030101010101" pitchFamily="2" charset="-122"/>
              </a:rPr>
              <a:t>exit()</a:t>
            </a:r>
            <a:r>
              <a:rPr lang="zh-CN" altLang="en-US" sz="2000" b="1" dirty="0" smtClean="0"/>
              <a:t>。</a:t>
            </a:r>
            <a:endParaRPr lang="zh-CN" altLang="en-US" sz="2000" b="1" dirty="0" smtClean="0"/>
          </a:p>
        </p:txBody>
      </p:sp>
      <p:sp>
        <p:nvSpPr>
          <p:cNvPr id="5" name="矩形 4"/>
          <p:cNvSpPr/>
          <p:nvPr/>
        </p:nvSpPr>
        <p:spPr>
          <a:xfrm>
            <a:off x="2771800" y="116634"/>
            <a:ext cx="3456384"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2.  </a:t>
            </a:r>
            <a:r>
              <a:rPr lang="zh-CN" altLang="en-US" sz="2800" dirty="0" smtClean="0">
                <a:solidFill>
                  <a:srgbClr val="C00000"/>
                </a:solidFill>
              </a:rPr>
              <a:t>进程创建</a:t>
            </a:r>
            <a:endParaRPr lang="en-US" altLang="zh-CN" sz="2800" dirty="0" smtClean="0">
              <a:solidFill>
                <a:srgbClr val="C00000"/>
              </a:solidFill>
            </a:endParaRPr>
          </a:p>
        </p:txBody>
      </p:sp>
      <p:sp>
        <p:nvSpPr>
          <p:cNvPr id="6" name="Rectangle 3"/>
          <p:cNvSpPr txBox="1">
            <a:spLocks noChangeArrowheads="1"/>
          </p:cNvSpPr>
          <p:nvPr/>
        </p:nvSpPr>
        <p:spPr>
          <a:xfrm>
            <a:off x="467544" y="548680"/>
            <a:ext cx="3312368" cy="504056"/>
          </a:xfrm>
          <a:prstGeom prst="rect">
            <a:avLst/>
          </a:prstGeom>
        </p:spPr>
        <p:txBody>
          <a:bodyPr/>
          <a:lstStyle/>
          <a:p>
            <a:pPr lvl="0">
              <a:lnSpc>
                <a:spcPct val="120000"/>
              </a:lnSpc>
              <a:buFont typeface="Wingdings" panose="05000000000000000000" pitchFamily="2" charset="2"/>
              <a:buChar char="n"/>
              <a:defRPr/>
            </a:pPr>
            <a:r>
              <a:rPr lang="en-US" altLang="zh-CN" sz="2400" dirty="0" smtClean="0">
                <a:solidFill>
                  <a:srgbClr val="7030A0"/>
                </a:solidFill>
              </a:rPr>
              <a:t> </a:t>
            </a:r>
            <a:r>
              <a:rPr lang="en-US" altLang="zh-CN" sz="2400" dirty="0" err="1" smtClean="0">
                <a:solidFill>
                  <a:srgbClr val="7030A0"/>
                </a:solidFill>
              </a:rPr>
              <a:t>vfork</a:t>
            </a:r>
            <a:r>
              <a:rPr lang="en-US" altLang="zh-CN" sz="2400" dirty="0" smtClean="0">
                <a:solidFill>
                  <a:srgbClr val="7030A0"/>
                </a:solidFill>
              </a:rPr>
              <a:t>()</a:t>
            </a:r>
            <a:r>
              <a:rPr kumimoji="0" lang="zh-CN" altLang="en-US" sz="2400" b="1" i="0" u="none" strike="noStrike" kern="0" cap="none" spc="0" normalizeH="0" baseline="0" noProof="0" dirty="0" smtClean="0">
                <a:ln>
                  <a:noFill/>
                </a:ln>
                <a:solidFill>
                  <a:srgbClr val="7030A0"/>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7030A0"/>
              </a:solidFill>
              <a:effectLst/>
              <a:uLnTx/>
              <a:uFillTx/>
              <a:latin typeface="+mn-lt"/>
              <a:ea typeface="+mn-ea"/>
              <a:cs typeface="+mn-cs"/>
            </a:endParaRPr>
          </a:p>
        </p:txBody>
      </p:sp>
      <p:sp>
        <p:nvSpPr>
          <p:cNvPr id="17" name="矩形 16"/>
          <p:cNvSpPr/>
          <p:nvPr/>
        </p:nvSpPr>
        <p:spPr bwMode="auto">
          <a:xfrm>
            <a:off x="1979712" y="3212976"/>
            <a:ext cx="1706371" cy="2376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 name="TextBox 17"/>
          <p:cNvSpPr txBox="1"/>
          <p:nvPr/>
        </p:nvSpPr>
        <p:spPr>
          <a:xfrm>
            <a:off x="2202282" y="2740858"/>
            <a:ext cx="2225702" cy="400110"/>
          </a:xfrm>
          <a:prstGeom prst="rect">
            <a:avLst/>
          </a:prstGeom>
          <a:noFill/>
        </p:spPr>
        <p:txBody>
          <a:bodyPr wrap="square" rtlCol="0">
            <a:spAutoFit/>
          </a:bodyPr>
          <a:lstStyle/>
          <a:p>
            <a:r>
              <a:rPr lang="zh-CN" altLang="en-US" dirty="0" smtClean="0"/>
              <a:t>某共享数据页面</a:t>
            </a:r>
            <a:endParaRPr lang="zh-CN" altLang="en-US" dirty="0"/>
          </a:p>
        </p:txBody>
      </p:sp>
      <p:sp>
        <p:nvSpPr>
          <p:cNvPr id="19" name="矩形 18"/>
          <p:cNvSpPr/>
          <p:nvPr/>
        </p:nvSpPr>
        <p:spPr bwMode="auto">
          <a:xfrm>
            <a:off x="2350662" y="3212976"/>
            <a:ext cx="1780561" cy="2088232"/>
          </a:xfrm>
          <a:prstGeom prst="rect">
            <a:avLst/>
          </a:prstGeom>
          <a:solidFill>
            <a:schemeClr val="accent6">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TextBox 19"/>
          <p:cNvSpPr txBox="1"/>
          <p:nvPr/>
        </p:nvSpPr>
        <p:spPr>
          <a:xfrm>
            <a:off x="2573232" y="4005064"/>
            <a:ext cx="1261231" cy="400110"/>
          </a:xfrm>
          <a:prstGeom prst="rect">
            <a:avLst/>
          </a:prstGeom>
          <a:noFill/>
        </p:spPr>
        <p:txBody>
          <a:bodyPr wrap="square" rtlCol="0">
            <a:spAutoFit/>
          </a:bodyPr>
          <a:lstStyle/>
          <a:p>
            <a:r>
              <a:rPr lang="en-US" altLang="zh-CN" dirty="0" smtClean="0"/>
              <a:t>data: 5</a:t>
            </a:r>
            <a:endParaRPr lang="zh-CN" altLang="en-US" dirty="0"/>
          </a:p>
        </p:txBody>
      </p:sp>
      <p:cxnSp>
        <p:nvCxnSpPr>
          <p:cNvPr id="21" name="直接连接符 20"/>
          <p:cNvCxnSpPr/>
          <p:nvPr/>
        </p:nvCxnSpPr>
        <p:spPr bwMode="auto">
          <a:xfrm>
            <a:off x="2350662" y="3933056"/>
            <a:ext cx="1780561" cy="0"/>
          </a:xfrm>
          <a:prstGeom prst="line">
            <a:avLst/>
          </a:prstGeom>
          <a:noFill/>
          <a:ln w="28575">
            <a:solidFill>
              <a:schemeClr val="tx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直接连接符 21"/>
          <p:cNvCxnSpPr/>
          <p:nvPr/>
        </p:nvCxnSpPr>
        <p:spPr bwMode="auto">
          <a:xfrm>
            <a:off x="2350662" y="4437112"/>
            <a:ext cx="1780561" cy="0"/>
          </a:xfrm>
          <a:prstGeom prst="line">
            <a:avLst/>
          </a:prstGeom>
          <a:noFill/>
          <a:ln w="28575">
            <a:solidFill>
              <a:schemeClr val="tx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椭圆形标注 22"/>
          <p:cNvSpPr/>
          <p:nvPr/>
        </p:nvSpPr>
        <p:spPr bwMode="auto">
          <a:xfrm>
            <a:off x="4788024" y="2452826"/>
            <a:ext cx="2520280" cy="1224136"/>
          </a:xfrm>
          <a:prstGeom prst="wedgeEllipseCallout">
            <a:avLst>
              <a:gd name="adj1" fmla="val -77523"/>
              <a:gd name="adj2" fmla="val 88756"/>
            </a:avLst>
          </a:prstGeom>
          <a:solidFill>
            <a:schemeClr val="accent1">
              <a:lumMod val="20000"/>
              <a:lumOff val="80000"/>
            </a:schemeClr>
          </a:solidFill>
          <a:ln>
            <a:solidFill>
              <a:schemeClr val="accent1">
                <a:lumMod val="75000"/>
              </a:schemeClr>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r>
              <a:rPr lang="zh-CN" altLang="en-US" dirty="0" smtClean="0"/>
              <a:t>子进程执行：</a:t>
            </a:r>
            <a:endParaRPr lang="en-US" altLang="zh-CN" dirty="0" smtClean="0"/>
          </a:p>
          <a:p>
            <a:r>
              <a:rPr lang="en-US" altLang="zh-CN" dirty="0" smtClean="0"/>
              <a:t>data=10</a:t>
            </a:r>
            <a:endParaRPr lang="zh-CN" altLang="en-US" dirty="0"/>
          </a:p>
        </p:txBody>
      </p:sp>
      <p:sp>
        <p:nvSpPr>
          <p:cNvPr id="24" name="TextBox 23"/>
          <p:cNvSpPr txBox="1"/>
          <p:nvPr/>
        </p:nvSpPr>
        <p:spPr>
          <a:xfrm>
            <a:off x="2555776" y="4005064"/>
            <a:ext cx="1261231" cy="400110"/>
          </a:xfrm>
          <a:prstGeom prst="rect">
            <a:avLst/>
          </a:prstGeom>
          <a:solidFill>
            <a:schemeClr val="accent6">
              <a:lumMod val="60000"/>
              <a:lumOff val="40000"/>
            </a:schemeClr>
          </a:solidFill>
        </p:spPr>
        <p:txBody>
          <a:bodyPr wrap="square" rtlCol="0">
            <a:spAutoFit/>
          </a:bodyPr>
          <a:lstStyle/>
          <a:p>
            <a:r>
              <a:rPr lang="en-US" altLang="zh-CN" dirty="0" smtClean="0"/>
              <a:t>data: 10</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ox(in)">
                                      <p:cBhvr>
                                        <p:cTn id="10" dur="500"/>
                                        <p:tgtEl>
                                          <p:spTgt spid="1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500"/>
                                        <p:tgtEl>
                                          <p:spTgt spid="1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ox(in)">
                                      <p:cBhvr>
                                        <p:cTn id="16" dur="500"/>
                                        <p:tgtEl>
                                          <p:spTgt spid="20"/>
                                        </p:tgtEl>
                                      </p:cBhvr>
                                    </p:animEffect>
                                  </p:childTnLst>
                                </p:cTn>
                              </p:par>
                              <p:par>
                                <p:cTn id="17" presetID="4" presetClass="entr" presetSubtype="16"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ox(in)">
                                      <p:cBhvr>
                                        <p:cTn id="19" dur="500"/>
                                        <p:tgtEl>
                                          <p:spTgt spid="21"/>
                                        </p:tgtEl>
                                      </p:cBhvr>
                                    </p:animEffect>
                                  </p:childTnLst>
                                </p:cTn>
                              </p:par>
                              <p:par>
                                <p:cTn id="20" presetID="4" presetClass="entr" presetSubtype="16"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ox(i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ox(i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ox(in)">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animBg="1"/>
      <p:bldP spid="20" grpId="0"/>
      <p:bldP spid="23" grpId="0" animBg="1"/>
      <p:bldP spid="2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71800" y="116634"/>
            <a:ext cx="3456384"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2.  </a:t>
            </a:r>
            <a:r>
              <a:rPr lang="zh-CN" altLang="en-US" sz="2800" dirty="0" smtClean="0">
                <a:solidFill>
                  <a:srgbClr val="C00000"/>
                </a:solidFill>
              </a:rPr>
              <a:t>进程创建</a:t>
            </a:r>
            <a:endParaRPr lang="en-US" altLang="zh-CN" sz="2800" dirty="0" smtClean="0">
              <a:solidFill>
                <a:srgbClr val="C00000"/>
              </a:solidFill>
            </a:endParaRPr>
          </a:p>
        </p:txBody>
      </p:sp>
      <p:sp>
        <p:nvSpPr>
          <p:cNvPr id="6" name="Rectangle 3"/>
          <p:cNvSpPr txBox="1">
            <a:spLocks noChangeArrowheads="1"/>
          </p:cNvSpPr>
          <p:nvPr/>
        </p:nvSpPr>
        <p:spPr>
          <a:xfrm>
            <a:off x="467544" y="548680"/>
            <a:ext cx="3312368" cy="504056"/>
          </a:xfrm>
          <a:prstGeom prst="rect">
            <a:avLst/>
          </a:prstGeom>
        </p:spPr>
        <p:txBody>
          <a:bodyPr/>
          <a:lstStyle/>
          <a:p>
            <a:pPr lvl="0">
              <a:lnSpc>
                <a:spcPct val="120000"/>
              </a:lnSpc>
              <a:buFont typeface="Wingdings" panose="05000000000000000000" pitchFamily="2" charset="2"/>
              <a:buChar char="n"/>
              <a:defRPr/>
            </a:pPr>
            <a:r>
              <a:rPr lang="en-US" altLang="zh-CN" sz="2400" dirty="0" smtClean="0">
                <a:solidFill>
                  <a:srgbClr val="7030A0"/>
                </a:solidFill>
              </a:rPr>
              <a:t> </a:t>
            </a:r>
            <a:r>
              <a:rPr lang="en-US" altLang="zh-CN" sz="2400" dirty="0" err="1" smtClean="0">
                <a:solidFill>
                  <a:srgbClr val="7030A0"/>
                </a:solidFill>
              </a:rPr>
              <a:t>vfork</a:t>
            </a:r>
            <a:r>
              <a:rPr lang="en-US" altLang="zh-CN" sz="2400" dirty="0" smtClean="0">
                <a:solidFill>
                  <a:srgbClr val="7030A0"/>
                </a:solidFill>
              </a:rPr>
              <a:t>()</a:t>
            </a:r>
            <a:r>
              <a:rPr kumimoji="0" lang="zh-CN" altLang="en-US" sz="2400" b="1" i="0" u="none" strike="noStrike" kern="0" cap="none" spc="0" normalizeH="0" baseline="0" noProof="0" dirty="0" smtClean="0">
                <a:ln>
                  <a:noFill/>
                </a:ln>
                <a:solidFill>
                  <a:srgbClr val="7030A0"/>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7030A0"/>
              </a:solidFill>
              <a:effectLst/>
              <a:uLnTx/>
              <a:uFillTx/>
              <a:latin typeface="+mn-lt"/>
              <a:ea typeface="+mn-ea"/>
              <a:cs typeface="+mn-cs"/>
            </a:endParaRPr>
          </a:p>
        </p:txBody>
      </p:sp>
      <p:sp>
        <p:nvSpPr>
          <p:cNvPr id="8" name="Rectangle 3"/>
          <p:cNvSpPr txBox="1">
            <a:spLocks noChangeArrowheads="1"/>
          </p:cNvSpPr>
          <p:nvPr/>
        </p:nvSpPr>
        <p:spPr bwMode="auto">
          <a:xfrm>
            <a:off x="395536" y="1484784"/>
            <a:ext cx="8280920" cy="3672408"/>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en-US" altLang="zh-CN" i="0" u="none" strike="noStrike" kern="0" cap="none" spc="0" normalizeH="0" baseline="0" noProof="0" dirty="0" err="1" smtClean="0">
                <a:ln>
                  <a:noFill/>
                </a:ln>
                <a:solidFill>
                  <a:schemeClr val="tx1"/>
                </a:solidFill>
                <a:effectLst/>
                <a:uLnTx/>
                <a:uFillTx/>
                <a:latin typeface="+mn-lt"/>
                <a:ea typeface="+mn-ea"/>
                <a:cs typeface="+mn-cs"/>
              </a:rPr>
              <a:t>int</a:t>
            </a:r>
            <a:r>
              <a:rPr kumimoji="0" lang="en-US" altLang="zh-CN" i="0" u="none" strike="noStrike" kern="0" cap="none" spc="0" normalizeH="0" baseline="0" noProof="0" dirty="0" smtClean="0">
                <a:ln>
                  <a:noFill/>
                </a:ln>
                <a:solidFill>
                  <a:schemeClr val="tx1"/>
                </a:solidFill>
                <a:effectLst/>
                <a:uLnTx/>
                <a:uFillTx/>
                <a:latin typeface="+mn-lt"/>
                <a:ea typeface="+mn-ea"/>
                <a:cs typeface="+mn-cs"/>
              </a:rPr>
              <a:t> main() {</a:t>
            </a:r>
            <a:br>
              <a:rPr kumimoji="0" lang="en-US" altLang="zh-CN" i="0" u="none" strike="noStrike" kern="0" cap="none" spc="0" normalizeH="0" baseline="0" noProof="0" dirty="0" smtClean="0">
                <a:ln>
                  <a:noFill/>
                </a:ln>
                <a:solidFill>
                  <a:schemeClr val="tx1"/>
                </a:solidFill>
                <a:effectLst/>
                <a:uLnTx/>
                <a:uFillTx/>
                <a:latin typeface="+mn-lt"/>
                <a:ea typeface="+mn-ea"/>
                <a:cs typeface="+mn-cs"/>
              </a:rPr>
            </a:br>
            <a:r>
              <a:rPr kumimoji="0" lang="en-US" altLang="zh-CN" i="0" u="none" strike="noStrike" kern="0" cap="none" spc="0" normalizeH="0" baseline="0" noProof="0" dirty="0" err="1" smtClean="0">
                <a:ln>
                  <a:noFill/>
                </a:ln>
                <a:solidFill>
                  <a:schemeClr val="tx1"/>
                </a:solidFill>
                <a:effectLst/>
                <a:uLnTx/>
                <a:uFillTx/>
                <a:latin typeface="+mn-lt"/>
                <a:ea typeface="+mn-ea"/>
                <a:cs typeface="+mn-cs"/>
              </a:rPr>
              <a:t>int</a:t>
            </a:r>
            <a:r>
              <a:rPr kumimoji="0" lang="en-US" altLang="zh-CN"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i="0" u="none" strike="noStrike" kern="0" cap="none" spc="0" normalizeH="0" baseline="0" noProof="0" dirty="0" err="1" smtClean="0">
                <a:ln>
                  <a:noFill/>
                </a:ln>
                <a:solidFill>
                  <a:schemeClr val="tx2"/>
                </a:solidFill>
                <a:effectLst/>
                <a:uLnTx/>
                <a:uFillTx/>
                <a:latin typeface="+mn-lt"/>
                <a:ea typeface="+mn-ea"/>
                <a:cs typeface="+mn-cs"/>
              </a:rPr>
              <a:t>num</a:t>
            </a:r>
            <a:r>
              <a:rPr kumimoji="0" lang="en-US" altLang="zh-CN" i="0" u="none" strike="noStrike" kern="0" cap="none" spc="0" normalizeH="0" baseline="0" noProof="0" dirty="0" smtClean="0">
                <a:ln>
                  <a:noFill/>
                </a:ln>
                <a:solidFill>
                  <a:schemeClr val="tx1"/>
                </a:solidFill>
                <a:effectLst/>
                <a:uLnTx/>
                <a:uFillTx/>
                <a:latin typeface="+mn-lt"/>
                <a:ea typeface="+mn-ea"/>
                <a:cs typeface="+mn-cs"/>
              </a:rPr>
              <a:t> = 1;</a:t>
            </a:r>
            <a:br>
              <a:rPr kumimoji="0" lang="en-US" altLang="zh-CN" i="0" u="none" strike="noStrike" kern="0" cap="none" spc="0" normalizeH="0" baseline="0" noProof="0" dirty="0" smtClean="0">
                <a:ln>
                  <a:noFill/>
                </a:ln>
                <a:solidFill>
                  <a:schemeClr val="tx1"/>
                </a:solidFill>
                <a:effectLst/>
                <a:uLnTx/>
                <a:uFillTx/>
                <a:latin typeface="+mn-lt"/>
                <a:ea typeface="+mn-ea"/>
                <a:cs typeface="+mn-cs"/>
              </a:rPr>
            </a:br>
            <a:r>
              <a:rPr kumimoji="0" lang="en-US" altLang="zh-CN" i="0" u="none" strike="noStrike" kern="0" cap="none" spc="0" normalizeH="0" baseline="0" noProof="0" dirty="0" err="1" smtClean="0">
                <a:ln>
                  <a:noFill/>
                </a:ln>
                <a:solidFill>
                  <a:schemeClr val="tx1"/>
                </a:solidFill>
                <a:effectLst/>
                <a:uLnTx/>
                <a:uFillTx/>
                <a:latin typeface="+mn-lt"/>
                <a:ea typeface="+mn-ea"/>
                <a:cs typeface="+mn-cs"/>
              </a:rPr>
              <a:t>int</a:t>
            </a:r>
            <a:r>
              <a:rPr kumimoji="0" lang="en-US" altLang="zh-CN" i="0" u="none" strike="noStrike" kern="0" cap="none" spc="0" normalizeH="0" baseline="0" noProof="0" dirty="0" smtClean="0">
                <a:ln>
                  <a:noFill/>
                </a:ln>
                <a:solidFill>
                  <a:schemeClr val="tx1"/>
                </a:solidFill>
                <a:effectLst/>
                <a:uLnTx/>
                <a:uFillTx/>
                <a:latin typeface="+mn-lt"/>
                <a:ea typeface="+mn-ea"/>
                <a:cs typeface="+mn-cs"/>
              </a:rPr>
              <a:t> child;</a:t>
            </a:r>
            <a:endParaRPr kumimoji="0" lang="en-US" altLang="zh-CN" i="0" u="none" strike="noStrike" kern="0" cap="none" spc="0" normalizeH="0" baseline="0" noProof="0" dirty="0" smtClean="0">
              <a:ln>
                <a:noFill/>
              </a:ln>
              <a:solidFill>
                <a:schemeClr val="tx1"/>
              </a:solidFill>
              <a:effectLst/>
              <a:uLnTx/>
              <a:uFillTx/>
              <a:latin typeface="+mn-lt"/>
              <a:ea typeface="+mn-ea"/>
              <a:cs typeface="+mn-cs"/>
            </a:endParaRPr>
          </a:p>
          <a:p>
            <a:pPr marL="342900" lvl="0" indent="-342900">
              <a:lnSpc>
                <a:spcPct val="110000"/>
              </a:lnSpc>
            </a:pPr>
            <a:r>
              <a:rPr kumimoji="0" lang="en-US" altLang="zh-CN" i="0" u="none" strike="noStrike" kern="0" cap="none" spc="0" normalizeH="0" baseline="0" noProof="0" dirty="0" smtClean="0">
                <a:ln>
                  <a:noFill/>
                </a:ln>
                <a:solidFill>
                  <a:schemeClr val="tx1"/>
                </a:solidFill>
                <a:effectLst/>
                <a:uLnTx/>
                <a:uFillTx/>
                <a:latin typeface="+mn-lt"/>
                <a:ea typeface="+mn-ea"/>
                <a:cs typeface="+mn-cs"/>
              </a:rPr>
              <a:t>    if(!(</a:t>
            </a:r>
            <a:r>
              <a:rPr lang="en-US" altLang="zh-CN" kern="0" dirty="0" smtClean="0">
                <a:latin typeface="+mn-lt"/>
                <a:ea typeface="+mn-ea"/>
              </a:rPr>
              <a:t>child =</a:t>
            </a:r>
            <a:r>
              <a:rPr lang="en-US" altLang="zh-CN" kern="0" dirty="0" err="1" smtClean="0">
                <a:solidFill>
                  <a:srgbClr val="0000FF"/>
                </a:solidFill>
                <a:latin typeface="+mn-lt"/>
                <a:ea typeface="+mn-ea"/>
              </a:rPr>
              <a:t>vfork</a:t>
            </a:r>
            <a:r>
              <a:rPr lang="en-US" altLang="zh-CN" kern="0" dirty="0" smtClean="0">
                <a:solidFill>
                  <a:srgbClr val="0000FF"/>
                </a:solidFill>
                <a:latin typeface="+mn-lt"/>
                <a:ea typeface="+mn-ea"/>
              </a:rPr>
              <a:t>()</a:t>
            </a:r>
            <a:r>
              <a:rPr lang="en-US" altLang="zh-CN" kern="0" dirty="0" smtClean="0">
                <a:latin typeface="+mn-lt"/>
                <a:ea typeface="+mn-ea"/>
              </a:rPr>
              <a:t>))  { </a:t>
            </a:r>
            <a:br>
              <a:rPr kumimoji="0" lang="en-US" altLang="zh-CN" i="0" u="none" strike="noStrike" kern="0" cap="none" spc="0" normalizeH="0" baseline="0" noProof="0" dirty="0" smtClean="0">
                <a:ln>
                  <a:noFill/>
                </a:ln>
                <a:solidFill>
                  <a:schemeClr val="tx1"/>
                </a:solidFill>
                <a:effectLst/>
                <a:uLnTx/>
                <a:uFillTx/>
                <a:latin typeface="+mn-lt"/>
                <a:ea typeface="+mn-ea"/>
                <a:cs typeface="+mn-cs"/>
              </a:rPr>
            </a:br>
            <a:r>
              <a:rPr kumimoji="0" lang="en-US" altLang="zh-CN"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i="0" u="none" strike="noStrike" kern="0" cap="none" spc="0" normalizeH="0" baseline="0" noProof="0" dirty="0" err="1" smtClean="0">
                <a:ln>
                  <a:noFill/>
                </a:ln>
                <a:solidFill>
                  <a:schemeClr val="tx1"/>
                </a:solidFill>
                <a:effectLst/>
                <a:uLnTx/>
                <a:uFillTx/>
                <a:latin typeface="+mn-lt"/>
                <a:ea typeface="+mn-ea"/>
                <a:cs typeface="+mn-cs"/>
              </a:rPr>
              <a:t>printf</a:t>
            </a:r>
            <a:r>
              <a:rPr kumimoji="0" lang="en-US" altLang="zh-CN" i="0" u="none" strike="noStrike" kern="0" cap="none" spc="0" normalizeH="0" baseline="0" noProof="0" dirty="0" smtClean="0">
                <a:ln>
                  <a:noFill/>
                </a:ln>
                <a:solidFill>
                  <a:schemeClr val="tx1"/>
                </a:solidFill>
                <a:effectLst/>
                <a:uLnTx/>
                <a:uFillTx/>
                <a:latin typeface="+mn-lt"/>
                <a:ea typeface="+mn-ea"/>
                <a:cs typeface="+mn-cs"/>
              </a:rPr>
              <a:t>("This is son, his </a:t>
            </a:r>
            <a:r>
              <a:rPr kumimoji="0" lang="en-US" altLang="zh-CN" i="0" u="none" strike="noStrike" kern="0" cap="none" spc="0" normalizeH="0" baseline="0" noProof="0" dirty="0" err="1" smtClean="0">
                <a:ln>
                  <a:noFill/>
                </a:ln>
                <a:solidFill>
                  <a:schemeClr val="tx1"/>
                </a:solidFill>
                <a:effectLst/>
                <a:uLnTx/>
                <a:uFillTx/>
                <a:latin typeface="+mn-lt"/>
                <a:ea typeface="+mn-ea"/>
                <a:cs typeface="+mn-cs"/>
              </a:rPr>
              <a:t>num</a:t>
            </a:r>
            <a:r>
              <a:rPr kumimoji="0" lang="en-US" altLang="zh-CN" i="0" u="none" strike="noStrike" kern="0" cap="none" spc="0" normalizeH="0" baseline="0" noProof="0" dirty="0" smtClean="0">
                <a:ln>
                  <a:noFill/>
                </a:ln>
                <a:solidFill>
                  <a:schemeClr val="tx1"/>
                </a:solidFill>
                <a:effectLst/>
                <a:uLnTx/>
                <a:uFillTx/>
                <a:latin typeface="+mn-lt"/>
                <a:ea typeface="+mn-ea"/>
                <a:cs typeface="+mn-cs"/>
              </a:rPr>
              <a:t> is: %d. and his </a:t>
            </a:r>
            <a:r>
              <a:rPr kumimoji="0" lang="en-US" altLang="zh-CN" i="0" u="none" strike="noStrike" kern="0" cap="none" spc="0" normalizeH="0" baseline="0" noProof="0" dirty="0" err="1" smtClean="0">
                <a:ln>
                  <a:noFill/>
                </a:ln>
                <a:solidFill>
                  <a:schemeClr val="tx1"/>
                </a:solidFill>
                <a:effectLst/>
                <a:uLnTx/>
                <a:uFillTx/>
                <a:latin typeface="+mn-lt"/>
                <a:ea typeface="+mn-ea"/>
                <a:cs typeface="+mn-cs"/>
              </a:rPr>
              <a:t>pid</a:t>
            </a:r>
            <a:r>
              <a:rPr kumimoji="0" lang="en-US" altLang="zh-CN" i="0" u="none" strike="noStrike" kern="0" cap="none" spc="0" normalizeH="0" baseline="0" noProof="0" dirty="0" smtClean="0">
                <a:ln>
                  <a:noFill/>
                </a:ln>
                <a:solidFill>
                  <a:schemeClr val="tx1"/>
                </a:solidFill>
                <a:effectLst/>
                <a:uLnTx/>
                <a:uFillTx/>
                <a:latin typeface="+mn-lt"/>
                <a:ea typeface="+mn-ea"/>
                <a:cs typeface="+mn-cs"/>
              </a:rPr>
              <a:t> is: %d\n",  </a:t>
            </a:r>
            <a:r>
              <a:rPr kumimoji="0" lang="en-US" altLang="zh-CN" i="0" u="none" strike="noStrike" kern="0" cap="none" spc="0" normalizeH="0" baseline="0" noProof="0" dirty="0" smtClean="0">
                <a:ln>
                  <a:noFill/>
                </a:ln>
                <a:solidFill>
                  <a:schemeClr val="tx2"/>
                </a:solidFill>
                <a:effectLst/>
                <a:uLnTx/>
                <a:uFillTx/>
                <a:latin typeface="+mn-lt"/>
                <a:ea typeface="+mn-ea"/>
                <a:cs typeface="+mn-cs"/>
              </a:rPr>
              <a:t>++</a:t>
            </a:r>
            <a:r>
              <a:rPr kumimoji="0" lang="en-US" altLang="zh-CN" i="0" u="none" strike="noStrike" kern="0" cap="none" spc="0" normalizeH="0" baseline="0" noProof="0" dirty="0" err="1" smtClean="0">
                <a:ln>
                  <a:noFill/>
                </a:ln>
                <a:solidFill>
                  <a:schemeClr val="tx2"/>
                </a:solidFill>
                <a:effectLst/>
                <a:uLnTx/>
                <a:uFillTx/>
                <a:latin typeface="+mn-lt"/>
                <a:ea typeface="+mn-ea"/>
                <a:cs typeface="+mn-cs"/>
              </a:rPr>
              <a:t>num</a:t>
            </a:r>
            <a:r>
              <a:rPr kumimoji="0" lang="en-US" altLang="zh-CN"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i="0" u="none" strike="noStrike" kern="0" cap="none" spc="0" normalizeH="0" baseline="0" noProof="0" dirty="0" err="1" smtClean="0">
                <a:ln>
                  <a:noFill/>
                </a:ln>
                <a:solidFill>
                  <a:schemeClr val="tx1"/>
                </a:solidFill>
                <a:effectLst/>
                <a:uLnTx/>
                <a:uFillTx/>
                <a:latin typeface="+mn-lt"/>
                <a:ea typeface="+mn-ea"/>
                <a:cs typeface="+mn-cs"/>
              </a:rPr>
              <a:t>getpid</a:t>
            </a:r>
            <a:r>
              <a:rPr kumimoji="0" lang="en-US" altLang="zh-CN" i="0" u="none" strike="noStrike" kern="0" cap="none" spc="0" normalizeH="0" baseline="0" noProof="0" dirty="0" smtClean="0">
                <a:ln>
                  <a:noFill/>
                </a:ln>
                <a:solidFill>
                  <a:schemeClr val="tx1"/>
                </a:solidFill>
                <a:effectLst/>
                <a:uLnTx/>
                <a:uFillTx/>
                <a:latin typeface="+mn-lt"/>
                <a:ea typeface="+mn-ea"/>
                <a:cs typeface="+mn-cs"/>
              </a:rPr>
              <a:t>());  } </a:t>
            </a:r>
            <a:endParaRPr kumimoji="0" lang="en-US" altLang="zh-CN"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en-US" altLang="zh-CN" i="0" u="none" strike="noStrike" kern="0" cap="none" spc="0" normalizeH="0" baseline="0" noProof="0" dirty="0" smtClean="0">
                <a:ln>
                  <a:noFill/>
                </a:ln>
                <a:solidFill>
                  <a:schemeClr val="tx1"/>
                </a:solidFill>
                <a:effectLst/>
                <a:uLnTx/>
                <a:uFillTx/>
                <a:latin typeface="+mn-lt"/>
                <a:ea typeface="+mn-ea"/>
                <a:cs typeface="+mn-cs"/>
              </a:rPr>
              <a:t>    else {</a:t>
            </a:r>
            <a:br>
              <a:rPr kumimoji="0" lang="en-US" altLang="zh-CN" i="0" u="none" strike="noStrike" kern="0" cap="none" spc="0" normalizeH="0" baseline="0" noProof="0" dirty="0" smtClean="0">
                <a:ln>
                  <a:noFill/>
                </a:ln>
                <a:solidFill>
                  <a:schemeClr val="tx1"/>
                </a:solidFill>
                <a:effectLst/>
                <a:uLnTx/>
                <a:uFillTx/>
                <a:latin typeface="+mn-lt"/>
                <a:ea typeface="+mn-ea"/>
                <a:cs typeface="+mn-cs"/>
              </a:rPr>
            </a:br>
            <a:r>
              <a:rPr kumimoji="0" lang="en-US" altLang="zh-CN"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i="0" u="none" strike="noStrike" kern="0" cap="none" spc="0" normalizeH="0" baseline="0" noProof="0" dirty="0" err="1" smtClean="0">
                <a:ln>
                  <a:noFill/>
                </a:ln>
                <a:solidFill>
                  <a:schemeClr val="tx1"/>
                </a:solidFill>
                <a:effectLst/>
                <a:uLnTx/>
                <a:uFillTx/>
                <a:latin typeface="+mn-lt"/>
                <a:ea typeface="+mn-ea"/>
                <a:cs typeface="+mn-cs"/>
              </a:rPr>
              <a:t>printf</a:t>
            </a:r>
            <a:r>
              <a:rPr kumimoji="0" lang="en-US" altLang="zh-CN" i="0" u="none" strike="noStrike" kern="0" cap="none" spc="0" normalizeH="0" baseline="0" noProof="0" dirty="0" smtClean="0">
                <a:ln>
                  <a:noFill/>
                </a:ln>
                <a:solidFill>
                  <a:schemeClr val="tx1"/>
                </a:solidFill>
                <a:effectLst/>
                <a:uLnTx/>
                <a:uFillTx/>
                <a:latin typeface="+mn-lt"/>
                <a:ea typeface="+mn-ea"/>
                <a:cs typeface="+mn-cs"/>
              </a:rPr>
              <a:t>("This is father, his </a:t>
            </a:r>
            <a:r>
              <a:rPr kumimoji="0" lang="en-US" altLang="zh-CN" i="0" u="none" strike="noStrike" kern="0" cap="none" spc="0" normalizeH="0" baseline="0" noProof="0" dirty="0" err="1" smtClean="0">
                <a:ln>
                  <a:noFill/>
                </a:ln>
                <a:solidFill>
                  <a:schemeClr val="tx1"/>
                </a:solidFill>
                <a:effectLst/>
                <a:uLnTx/>
                <a:uFillTx/>
                <a:latin typeface="+mn-lt"/>
                <a:ea typeface="+mn-ea"/>
                <a:cs typeface="+mn-cs"/>
              </a:rPr>
              <a:t>num</a:t>
            </a:r>
            <a:r>
              <a:rPr kumimoji="0" lang="en-US" altLang="zh-CN" i="0" u="none" strike="noStrike" kern="0" cap="none" spc="0" normalizeH="0" baseline="0" noProof="0" dirty="0" smtClean="0">
                <a:ln>
                  <a:noFill/>
                </a:ln>
                <a:solidFill>
                  <a:schemeClr val="tx1"/>
                </a:solidFill>
                <a:effectLst/>
                <a:uLnTx/>
                <a:uFillTx/>
                <a:latin typeface="+mn-lt"/>
                <a:ea typeface="+mn-ea"/>
                <a:cs typeface="+mn-cs"/>
              </a:rPr>
              <a:t> is: %d, his </a:t>
            </a:r>
            <a:r>
              <a:rPr kumimoji="0" lang="en-US" altLang="zh-CN" i="0" u="none" strike="noStrike" kern="0" cap="none" spc="0" normalizeH="0" baseline="0" noProof="0" dirty="0" err="1" smtClean="0">
                <a:ln>
                  <a:noFill/>
                </a:ln>
                <a:solidFill>
                  <a:schemeClr val="tx1"/>
                </a:solidFill>
                <a:effectLst/>
                <a:uLnTx/>
                <a:uFillTx/>
                <a:latin typeface="+mn-lt"/>
                <a:ea typeface="+mn-ea"/>
                <a:cs typeface="+mn-cs"/>
              </a:rPr>
              <a:t>pid</a:t>
            </a:r>
            <a:r>
              <a:rPr kumimoji="0" lang="en-US" altLang="zh-CN" i="0" u="none" strike="noStrike" kern="0" cap="none" spc="0" normalizeH="0" baseline="0" noProof="0" dirty="0" smtClean="0">
                <a:ln>
                  <a:noFill/>
                </a:ln>
                <a:solidFill>
                  <a:schemeClr val="tx1"/>
                </a:solidFill>
                <a:effectLst/>
                <a:uLnTx/>
                <a:uFillTx/>
                <a:latin typeface="+mn-lt"/>
                <a:ea typeface="+mn-ea"/>
                <a:cs typeface="+mn-cs"/>
              </a:rPr>
              <a:t> is: %d\n", </a:t>
            </a:r>
            <a:r>
              <a:rPr kumimoji="0" lang="en-US" altLang="zh-CN" i="0" u="none" strike="noStrike" kern="0" cap="none" spc="0" normalizeH="0" baseline="0" noProof="0" dirty="0" err="1" smtClean="0">
                <a:ln>
                  <a:noFill/>
                </a:ln>
                <a:solidFill>
                  <a:schemeClr val="tx2"/>
                </a:solidFill>
                <a:effectLst/>
                <a:uLnTx/>
                <a:uFillTx/>
                <a:latin typeface="+mn-lt"/>
                <a:ea typeface="+mn-ea"/>
                <a:cs typeface="+mn-cs"/>
              </a:rPr>
              <a:t>num</a:t>
            </a:r>
            <a:r>
              <a:rPr kumimoji="0" lang="en-US" altLang="zh-CN" i="0" u="none" strike="noStrike" kern="0" cap="none" spc="0" normalizeH="0" baseline="0" noProof="0" dirty="0" smtClean="0">
                <a:ln>
                  <a:noFill/>
                </a:ln>
                <a:solidFill>
                  <a:schemeClr val="tx2"/>
                </a:solidFill>
                <a:effectLst/>
                <a:uLnTx/>
                <a:uFillTx/>
                <a:latin typeface="+mn-lt"/>
                <a:ea typeface="+mn-ea"/>
                <a:cs typeface="+mn-cs"/>
              </a:rPr>
              <a:t>,</a:t>
            </a:r>
            <a:r>
              <a:rPr kumimoji="0" lang="en-US" altLang="zh-CN"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i="0" u="none" strike="noStrike" kern="0" cap="none" spc="0" normalizeH="0" baseline="0" noProof="0" dirty="0" err="1" smtClean="0">
                <a:ln>
                  <a:noFill/>
                </a:ln>
                <a:solidFill>
                  <a:schemeClr val="tx1"/>
                </a:solidFill>
                <a:effectLst/>
                <a:uLnTx/>
                <a:uFillTx/>
                <a:latin typeface="+mn-lt"/>
                <a:ea typeface="+mn-ea"/>
                <a:cs typeface="+mn-cs"/>
              </a:rPr>
              <a:t>getpid</a:t>
            </a:r>
            <a:r>
              <a:rPr kumimoji="0" lang="en-US" altLang="zh-CN" i="0" u="none" strike="noStrike" kern="0" cap="none" spc="0" normalizeH="0" baseline="0" noProof="0" dirty="0" smtClean="0">
                <a:ln>
                  <a:noFill/>
                </a:ln>
                <a:solidFill>
                  <a:schemeClr val="tx1"/>
                </a:solidFill>
                <a:effectLst/>
                <a:uLnTx/>
                <a:uFillTx/>
                <a:latin typeface="+mn-lt"/>
                <a:ea typeface="+mn-ea"/>
                <a:cs typeface="+mn-cs"/>
              </a:rPr>
              <a:t>());  }</a:t>
            </a:r>
            <a:endParaRPr kumimoji="0" lang="en-US" altLang="zh-CN"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en-US" altLang="zh-CN"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en-US" i="0" u="none" strike="noStrike" kern="0" cap="none" spc="0" normalizeH="0" baseline="0" noProof="0" dirty="0" smtClean="0">
              <a:ln>
                <a:noFill/>
              </a:ln>
              <a:solidFill>
                <a:schemeClr val="tx1"/>
              </a:solidFill>
              <a:effectLst/>
              <a:uLnTx/>
              <a:uFillTx/>
              <a:latin typeface="+mn-lt"/>
              <a:ea typeface="+mn-ea"/>
              <a:cs typeface="+mn-cs"/>
            </a:endParaRPr>
          </a:p>
        </p:txBody>
      </p:sp>
      <p:sp>
        <p:nvSpPr>
          <p:cNvPr id="9" name="Rectangle 4"/>
          <p:cNvSpPr>
            <a:spLocks noChangeArrowheads="1"/>
          </p:cNvSpPr>
          <p:nvPr/>
        </p:nvSpPr>
        <p:spPr bwMode="auto">
          <a:xfrm>
            <a:off x="323528" y="5373216"/>
            <a:ext cx="8229600" cy="792832"/>
          </a:xfrm>
          <a:prstGeom prst="rect">
            <a:avLst/>
          </a:prstGeom>
          <a:noFill/>
          <a:ln w="9525">
            <a:noFill/>
            <a:miter lim="800000"/>
          </a:ln>
        </p:spPr>
        <p:txBody>
          <a:bodyPr/>
          <a:lstStyle/>
          <a:p>
            <a:pPr marL="342900" indent="-342900"/>
            <a:r>
              <a:rPr lang="zh-CN" altLang="en-US" sz="2000" dirty="0"/>
              <a:t>运行结果为：</a:t>
            </a:r>
            <a:r>
              <a:rPr lang="en-US" altLang="zh-CN" sz="2000" dirty="0"/>
              <a:t>This is son, his num is: 2. and his </a:t>
            </a:r>
            <a:r>
              <a:rPr lang="en-US" altLang="zh-CN" sz="2000" dirty="0" err="1"/>
              <a:t>pid</a:t>
            </a:r>
            <a:r>
              <a:rPr lang="en-US" altLang="zh-CN" sz="2000" dirty="0"/>
              <a:t> is:4139</a:t>
            </a:r>
            <a:br>
              <a:rPr lang="en-US" altLang="zh-CN" sz="2000" dirty="0"/>
            </a:br>
            <a:r>
              <a:rPr lang="en-US" altLang="zh-CN" sz="2000" dirty="0"/>
              <a:t>This is father, his num is: 2, his </a:t>
            </a:r>
            <a:r>
              <a:rPr lang="en-US" altLang="zh-CN" sz="2000" dirty="0" err="1"/>
              <a:t>pid</a:t>
            </a:r>
            <a:r>
              <a:rPr lang="en-US" altLang="zh-CN" sz="2000" dirty="0"/>
              <a:t> is: </a:t>
            </a:r>
            <a:r>
              <a:rPr lang="en-US" altLang="zh-CN" sz="2000" dirty="0" smtClean="0"/>
              <a:t>4138</a:t>
            </a:r>
            <a:endParaRPr lang="en-US" altLang="zh-CN"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a:xfrm>
            <a:off x="395536" y="1844824"/>
            <a:ext cx="3672408" cy="2952328"/>
          </a:xfrm>
        </p:spPr>
        <p:txBody>
          <a:bodyPr/>
          <a:lstStyle/>
          <a:p>
            <a:pPr marL="609600" indent="-609600">
              <a:buFontTx/>
              <a:buNone/>
            </a:pPr>
            <a:r>
              <a:rPr lang="en-US" altLang="zh-CN" sz="2000" b="1" dirty="0" smtClean="0"/>
              <a:t>#include &lt;</a:t>
            </a:r>
            <a:r>
              <a:rPr lang="en-US" altLang="zh-CN" sz="2000" b="1" dirty="0" err="1" smtClean="0"/>
              <a:t>unistd.h</a:t>
            </a:r>
            <a:r>
              <a:rPr lang="en-US" altLang="zh-CN" sz="2000" b="1" dirty="0" smtClean="0"/>
              <a:t>&gt;</a:t>
            </a:r>
            <a:r>
              <a:rPr lang="zh-CN" altLang="en-US" sz="2000" b="1" dirty="0" smtClean="0"/>
              <a:t>	</a:t>
            </a:r>
            <a:endParaRPr lang="en-US" altLang="zh-CN" sz="2000" b="1" dirty="0" smtClean="0"/>
          </a:p>
          <a:p>
            <a:pPr marL="609600" indent="-609600">
              <a:buFontTx/>
              <a:buNone/>
            </a:pPr>
            <a:r>
              <a:rPr lang="en-US" altLang="zh-CN" sz="2000" b="1" dirty="0" smtClean="0"/>
              <a:t>#include &lt;</a:t>
            </a:r>
            <a:r>
              <a:rPr lang="en-US" altLang="zh-CN" sz="2000" b="1" dirty="0" err="1" smtClean="0"/>
              <a:t>stdio.h</a:t>
            </a:r>
            <a:r>
              <a:rPr lang="en-US" altLang="zh-CN" sz="2000" b="1" dirty="0" smtClean="0"/>
              <a:t>&gt;</a:t>
            </a:r>
            <a:endParaRPr lang="en-US" altLang="zh-CN" sz="2000" b="1" dirty="0" smtClean="0"/>
          </a:p>
          <a:p>
            <a:pPr marL="609600" indent="-609600">
              <a:buFontTx/>
              <a:buNone/>
            </a:pPr>
            <a:r>
              <a:rPr lang="en-US" altLang="zh-CN" sz="2000" b="1" dirty="0" err="1" smtClean="0"/>
              <a:t>Int</a:t>
            </a:r>
            <a:r>
              <a:rPr lang="en-US" altLang="zh-CN" sz="2000" b="1" dirty="0" smtClean="0"/>
              <a:t> main()</a:t>
            </a:r>
            <a:endParaRPr lang="en-US" altLang="zh-CN" sz="2000" b="1" dirty="0" smtClean="0"/>
          </a:p>
          <a:p>
            <a:pPr marL="609600" indent="-609600">
              <a:buFontTx/>
              <a:buNone/>
            </a:pPr>
            <a:r>
              <a:rPr lang="en-US" altLang="zh-CN" sz="2000" b="1" dirty="0" smtClean="0"/>
              <a:t>{        fork();  </a:t>
            </a:r>
            <a:endParaRPr lang="en-US" altLang="zh-CN" sz="2000" b="1" dirty="0" smtClean="0"/>
          </a:p>
          <a:p>
            <a:pPr marL="609600" indent="-609600">
              <a:buFontTx/>
              <a:buNone/>
            </a:pPr>
            <a:r>
              <a:rPr lang="en-US" altLang="zh-CN" sz="2000" b="1" dirty="0" smtClean="0"/>
              <a:t>          fork(); </a:t>
            </a:r>
            <a:endParaRPr lang="en-US" altLang="zh-CN" sz="2000" b="1" dirty="0" smtClean="0"/>
          </a:p>
          <a:p>
            <a:pPr marL="609600" indent="-609600">
              <a:buFontTx/>
              <a:buNone/>
            </a:pPr>
            <a:r>
              <a:rPr lang="en-US" altLang="zh-CN" sz="2000" b="1" dirty="0" smtClean="0"/>
              <a:t>          </a:t>
            </a:r>
            <a:r>
              <a:rPr lang="en-US" altLang="zh-CN" sz="2000" b="1" dirty="0" err="1" smtClean="0"/>
              <a:t>putchar</a:t>
            </a:r>
            <a:r>
              <a:rPr lang="en-US" altLang="zh-CN" sz="2000" b="1" dirty="0" smtClean="0"/>
              <a:t>(’A’); </a:t>
            </a:r>
            <a:endParaRPr lang="en-US" altLang="zh-CN" sz="2000" b="1" dirty="0" smtClean="0"/>
          </a:p>
          <a:p>
            <a:pPr marL="609600" indent="-609600">
              <a:buFontTx/>
              <a:buNone/>
            </a:pPr>
            <a:r>
              <a:rPr lang="en-US" altLang="zh-CN" sz="2000" b="1" dirty="0" smtClean="0"/>
              <a:t> }</a:t>
            </a:r>
            <a:endParaRPr lang="zh-CN" altLang="en-US" sz="2000" b="1" dirty="0" smtClean="0"/>
          </a:p>
        </p:txBody>
      </p:sp>
      <p:sp>
        <p:nvSpPr>
          <p:cNvPr id="1029" name="Rectangle 10"/>
          <p:cNvSpPr>
            <a:spLocks noChangeArrowheads="1"/>
          </p:cNvSpPr>
          <p:nvPr/>
        </p:nvSpPr>
        <p:spPr bwMode="auto">
          <a:xfrm>
            <a:off x="0" y="4302964"/>
            <a:ext cx="184731" cy="400110"/>
          </a:xfrm>
          <a:prstGeom prst="rect">
            <a:avLst/>
          </a:prstGeom>
          <a:noFill/>
          <a:ln w="9525" algn="ctr">
            <a:noFill/>
            <a:miter lim="800000"/>
          </a:ln>
        </p:spPr>
        <p:txBody>
          <a:bodyPr wrap="none" anchor="ctr">
            <a:spAutoFit/>
          </a:bodyPr>
          <a:lstStyle/>
          <a:p>
            <a:endParaRPr lang="zh-CN" altLang="en-US"/>
          </a:p>
        </p:txBody>
      </p:sp>
      <p:graphicFrame>
        <p:nvGraphicFramePr>
          <p:cNvPr id="113673" name="Object 9"/>
          <p:cNvGraphicFramePr>
            <a:graphicFrameLocks noChangeAspect="1"/>
          </p:cNvGraphicFramePr>
          <p:nvPr/>
        </p:nvGraphicFramePr>
        <p:xfrm>
          <a:off x="5220075" y="836712"/>
          <a:ext cx="2664293" cy="2491984"/>
        </p:xfrm>
        <a:graphic>
          <a:graphicData uri="http://schemas.openxmlformats.org/presentationml/2006/ole">
            <mc:AlternateContent xmlns:mc="http://schemas.openxmlformats.org/markup-compatibility/2006">
              <mc:Choice xmlns:v="urn:schemas-microsoft-com:vml" Requires="v">
                <p:oleObj spid="_x0000_s590924" name="Visio" r:id="rId1" imgW="2260600" imgH="1816100" progId="Visio.Drawing.11">
                  <p:embed/>
                </p:oleObj>
              </mc:Choice>
              <mc:Fallback>
                <p:oleObj name="Visio" r:id="rId1" imgW="2260600" imgH="1816100" progId="Visio.Drawing.11">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5" y="836712"/>
                        <a:ext cx="2664293" cy="24919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右箭头 2"/>
          <p:cNvSpPr>
            <a:spLocks noChangeArrowheads="1"/>
          </p:cNvSpPr>
          <p:nvPr/>
        </p:nvSpPr>
        <p:spPr bwMode="auto">
          <a:xfrm>
            <a:off x="2267893" y="1562746"/>
            <a:ext cx="863600" cy="46037"/>
          </a:xfrm>
          <a:prstGeom prst="rightArrow">
            <a:avLst>
              <a:gd name="adj1" fmla="val 50000"/>
              <a:gd name="adj2" fmla="val 49589"/>
            </a:avLst>
          </a:prstGeom>
          <a:noFill/>
          <a:ln w="9525" algn="ctr">
            <a:noFill/>
            <a:round/>
          </a:ln>
        </p:spPr>
        <p:txBody>
          <a:bodyPr/>
          <a:lstStyle/>
          <a:p>
            <a:pPr marL="609600" indent="-609600"/>
            <a:endParaRPr lang="zh-CN" altLang="en-US"/>
          </a:p>
        </p:txBody>
      </p:sp>
      <p:sp>
        <p:nvSpPr>
          <p:cNvPr id="7" name="Rectangle 2"/>
          <p:cNvSpPr txBox="1">
            <a:spLocks noChangeArrowheads="1"/>
          </p:cNvSpPr>
          <p:nvPr/>
        </p:nvSpPr>
        <p:spPr bwMode="auto">
          <a:xfrm>
            <a:off x="2555776" y="1"/>
            <a:ext cx="4824660" cy="582612"/>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00FF"/>
                </a:solidFill>
                <a:effectLst/>
                <a:uLnTx/>
                <a:uFillTx/>
                <a:latin typeface="+mn-ea"/>
                <a:ea typeface="+mn-ea"/>
                <a:cs typeface="+mj-cs"/>
              </a:rPr>
              <a:t>3.3.4  Linux</a:t>
            </a:r>
            <a:r>
              <a:rPr kumimoji="0" lang="zh-CN" altLang="en-US" sz="3200" b="1" i="0" u="none" strike="noStrike" kern="0" cap="none" spc="0" normalizeH="0" baseline="0" noProof="0" dirty="0" smtClean="0">
                <a:ln>
                  <a:noFill/>
                </a:ln>
                <a:solidFill>
                  <a:srgbClr val="0000FF"/>
                </a:solidFill>
                <a:effectLst/>
                <a:uLnTx/>
                <a:uFillTx/>
                <a:latin typeface="+mn-ea"/>
                <a:ea typeface="+mn-ea"/>
                <a:cs typeface="+mj-cs"/>
              </a:rPr>
              <a:t>进程管理</a:t>
            </a:r>
            <a:endParaRPr kumimoji="0" lang="zh-CN" altLang="en-US" sz="3200" b="1" i="0" u="none" strike="noStrike" kern="0" cap="none" spc="0" normalizeH="0" baseline="0" noProof="0" dirty="0" smtClean="0">
              <a:ln>
                <a:noFill/>
              </a:ln>
              <a:solidFill>
                <a:srgbClr val="0000FF"/>
              </a:solidFill>
              <a:effectLst/>
              <a:uLnTx/>
              <a:uFillTx/>
              <a:latin typeface="+mn-ea"/>
              <a:ea typeface="+mn-ea"/>
              <a:cs typeface="+mj-cs"/>
            </a:endParaRPr>
          </a:p>
        </p:txBody>
      </p:sp>
      <p:sp>
        <p:nvSpPr>
          <p:cNvPr id="8" name="矩形 7"/>
          <p:cNvSpPr/>
          <p:nvPr/>
        </p:nvSpPr>
        <p:spPr>
          <a:xfrm>
            <a:off x="395536" y="764706"/>
            <a:ext cx="3456384"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2.  </a:t>
            </a:r>
            <a:r>
              <a:rPr lang="zh-CN" altLang="en-US" sz="2800" dirty="0" smtClean="0">
                <a:solidFill>
                  <a:srgbClr val="C00000"/>
                </a:solidFill>
              </a:rPr>
              <a:t>进程创建</a:t>
            </a:r>
            <a:endParaRPr lang="en-US" altLang="zh-CN" sz="2800" dirty="0" smtClean="0">
              <a:solidFill>
                <a:srgbClr val="C00000"/>
              </a:solidFill>
            </a:endParaRPr>
          </a:p>
        </p:txBody>
      </p:sp>
      <p:sp>
        <p:nvSpPr>
          <p:cNvPr id="9" name="Rectangle 3"/>
          <p:cNvSpPr txBox="1">
            <a:spLocks noChangeArrowheads="1"/>
          </p:cNvSpPr>
          <p:nvPr/>
        </p:nvSpPr>
        <p:spPr>
          <a:xfrm>
            <a:off x="467544" y="1268760"/>
            <a:ext cx="3312368" cy="504056"/>
          </a:xfrm>
          <a:prstGeom prst="rect">
            <a:avLst/>
          </a:prstGeom>
        </p:spPr>
        <p:txBody>
          <a:bodyPr/>
          <a:lstStyle/>
          <a:p>
            <a:pPr lvl="0">
              <a:lnSpc>
                <a:spcPct val="120000"/>
              </a:lnSpc>
              <a:buFont typeface="Wingdings" panose="05000000000000000000" pitchFamily="2" charset="2"/>
              <a:buChar char="n"/>
              <a:defRPr/>
            </a:pPr>
            <a:r>
              <a:rPr lang="en-US" altLang="zh-CN" sz="2400" dirty="0" smtClean="0">
                <a:solidFill>
                  <a:srgbClr val="7030A0"/>
                </a:solidFill>
              </a:rPr>
              <a:t> fork()</a:t>
            </a:r>
            <a:r>
              <a:rPr lang="zh-CN" altLang="en-US" sz="2400" dirty="0" smtClean="0">
                <a:solidFill>
                  <a:srgbClr val="7030A0"/>
                </a:solidFill>
              </a:rPr>
              <a:t>使用举例</a:t>
            </a:r>
            <a:r>
              <a:rPr kumimoji="0" lang="zh-CN" altLang="en-US" sz="2400" b="1" i="0" u="none" strike="noStrike" kern="0" cap="none" spc="0" normalizeH="0" baseline="0" noProof="0" dirty="0" smtClean="0">
                <a:ln>
                  <a:noFill/>
                </a:ln>
                <a:solidFill>
                  <a:srgbClr val="7030A0"/>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7030A0"/>
              </a:solidFill>
              <a:effectLst/>
              <a:uLnTx/>
              <a:uFillTx/>
              <a:latin typeface="+mn-lt"/>
              <a:ea typeface="+mn-ea"/>
              <a:cs typeface="+mn-cs"/>
            </a:endParaRPr>
          </a:p>
        </p:txBody>
      </p:sp>
      <p:sp>
        <p:nvSpPr>
          <p:cNvPr id="11" name="Rectangle 3"/>
          <p:cNvSpPr txBox="1">
            <a:spLocks noChangeArrowheads="1"/>
          </p:cNvSpPr>
          <p:nvPr/>
        </p:nvSpPr>
        <p:spPr bwMode="auto">
          <a:xfrm>
            <a:off x="4355976" y="3501008"/>
            <a:ext cx="3456384" cy="3024336"/>
          </a:xfrm>
          <a:prstGeom prst="rect">
            <a:avLst/>
          </a:prstGeom>
          <a:noFill/>
          <a:ln w="9525">
            <a:noFill/>
            <a:miter lim="800000"/>
          </a:ln>
        </p:spPr>
        <p:txBody>
          <a:bodyPr vert="horz" wrap="square" lIns="91440" tIns="45720" rIns="91440" bIns="45720" numCol="1" anchor="t" anchorCtr="0" compatLnSpc="1"/>
          <a:lstStyle/>
          <a:p>
            <a:pPr marL="609600" lvl="0" indent="-609600">
              <a:defRPr/>
            </a:pPr>
            <a:r>
              <a:rPr lang="en-US" altLang="zh-CN" kern="0" dirty="0" smtClean="0">
                <a:latin typeface="+mn-lt"/>
                <a:ea typeface="+mn-ea"/>
              </a:rPr>
              <a:t>#include &lt;</a:t>
            </a:r>
            <a:r>
              <a:rPr lang="en-US" altLang="zh-CN" kern="0" dirty="0" err="1" smtClean="0">
                <a:latin typeface="+mn-lt"/>
                <a:ea typeface="+mn-ea"/>
              </a:rPr>
              <a:t>unistd.h</a:t>
            </a:r>
            <a:r>
              <a:rPr lang="en-US" altLang="zh-CN" kern="0" dirty="0" smtClean="0">
                <a:latin typeface="+mn-lt"/>
                <a:ea typeface="+mn-ea"/>
              </a:rPr>
              <a:t>&gt;</a:t>
            </a:r>
            <a:r>
              <a:rPr kumimoji="0" lang="zh-CN" altLang="en-US" b="1" i="0" u="none" strike="noStrike" kern="0" cap="none" spc="0" normalizeH="0" baseline="0" noProof="0" dirty="0" smtClean="0">
                <a:ln>
                  <a:noFill/>
                </a:ln>
                <a:solidFill>
                  <a:schemeClr val="tx1"/>
                </a:solidFill>
                <a:effectLst/>
                <a:uLnTx/>
                <a:uFillTx/>
                <a:latin typeface="+mn-lt"/>
                <a:ea typeface="+mn-ea"/>
                <a:cs typeface="+mn-cs"/>
              </a:rPr>
              <a:t>	</a:t>
            </a:r>
            <a:endParaRPr kumimoji="0" lang="en-US" altLang="zh-CN" b="1" i="0" u="none" strike="noStrike" kern="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0" fontAlgn="base" latinLnBrk="0" hangingPunct="0">
              <a:lnSpc>
                <a:spcPct val="100000"/>
              </a:lnSpc>
              <a:spcBef>
                <a:spcPct val="20000"/>
              </a:spcBef>
              <a:spcAft>
                <a:spcPct val="0"/>
              </a:spcAft>
              <a:buClrTx/>
              <a:buSzTx/>
              <a:buFontTx/>
              <a:buNone/>
              <a:defRPr/>
            </a:pPr>
            <a:r>
              <a:rPr kumimoji="0" lang="en-US" altLang="zh-CN" b="1" i="0" u="none" strike="noStrike" kern="0" cap="none" spc="0" normalizeH="0" baseline="0" noProof="0" dirty="0" smtClean="0">
                <a:ln>
                  <a:noFill/>
                </a:ln>
                <a:solidFill>
                  <a:schemeClr val="tx1"/>
                </a:solidFill>
                <a:effectLst/>
                <a:uLnTx/>
                <a:uFillTx/>
                <a:latin typeface="+mn-lt"/>
                <a:ea typeface="+mn-ea"/>
                <a:cs typeface="+mn-cs"/>
              </a:rPr>
              <a:t>#include &lt;</a:t>
            </a:r>
            <a:r>
              <a:rPr kumimoji="0" lang="en-US" altLang="zh-CN" b="1" i="0" u="none" strike="noStrike" kern="0" cap="none" spc="0" normalizeH="0" baseline="0" noProof="0" dirty="0" err="1" smtClean="0">
                <a:ln>
                  <a:noFill/>
                </a:ln>
                <a:solidFill>
                  <a:schemeClr val="tx1"/>
                </a:solidFill>
                <a:effectLst/>
                <a:uLnTx/>
                <a:uFillTx/>
                <a:latin typeface="+mn-lt"/>
                <a:ea typeface="+mn-ea"/>
                <a:cs typeface="+mn-cs"/>
              </a:rPr>
              <a:t>stdio.h</a:t>
            </a:r>
            <a:r>
              <a:rPr kumimoji="0" lang="en-US" altLang="zh-CN" b="1" i="0" u="none" strike="noStrike" kern="0" cap="none" spc="0" normalizeH="0" baseline="0" noProof="0" dirty="0" smtClean="0">
                <a:ln>
                  <a:noFill/>
                </a:ln>
                <a:solidFill>
                  <a:schemeClr val="tx1"/>
                </a:solidFill>
                <a:effectLst/>
                <a:uLnTx/>
                <a:uFillTx/>
                <a:latin typeface="+mn-lt"/>
                <a:ea typeface="+mn-ea"/>
                <a:cs typeface="+mn-cs"/>
              </a:rPr>
              <a:t>&gt;</a:t>
            </a:r>
            <a:endParaRPr kumimoji="0" lang="en-US" altLang="zh-CN" b="1" i="0" u="none" strike="noStrike" kern="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0" fontAlgn="base" latinLnBrk="0" hangingPunct="0">
              <a:lnSpc>
                <a:spcPct val="100000"/>
              </a:lnSpc>
              <a:spcBef>
                <a:spcPct val="20000"/>
              </a:spcBef>
              <a:spcAft>
                <a:spcPct val="0"/>
              </a:spcAft>
              <a:buClrTx/>
              <a:buSzTx/>
              <a:buFontTx/>
              <a:buNone/>
              <a:defRPr/>
            </a:pPr>
            <a:r>
              <a:rPr kumimoji="0" lang="en-US" altLang="zh-CN" b="1" i="0" u="none" strike="noStrike" kern="0" cap="none" spc="0" normalizeH="0" baseline="0" noProof="0" dirty="0" err="1" smtClean="0">
                <a:ln>
                  <a:noFill/>
                </a:ln>
                <a:solidFill>
                  <a:schemeClr val="tx1"/>
                </a:solidFill>
                <a:effectLst/>
                <a:uLnTx/>
                <a:uFillTx/>
                <a:latin typeface="+mn-lt"/>
                <a:ea typeface="+mn-ea"/>
                <a:cs typeface="+mn-cs"/>
              </a:rPr>
              <a:t>Int</a:t>
            </a:r>
            <a:r>
              <a:rPr kumimoji="0" lang="en-US" altLang="zh-CN" b="1" i="0" u="none" strike="noStrike" kern="0" cap="none" spc="0" normalizeH="0" baseline="0" noProof="0" dirty="0" smtClean="0">
                <a:ln>
                  <a:noFill/>
                </a:ln>
                <a:solidFill>
                  <a:schemeClr val="tx1"/>
                </a:solidFill>
                <a:effectLst/>
                <a:uLnTx/>
                <a:uFillTx/>
                <a:latin typeface="+mn-lt"/>
                <a:ea typeface="+mn-ea"/>
                <a:cs typeface="+mn-cs"/>
              </a:rPr>
              <a:t> main()</a:t>
            </a:r>
            <a:endParaRPr kumimoji="0" lang="en-US" altLang="zh-CN" b="1" i="0" u="none" strike="noStrike" kern="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0" fontAlgn="base" latinLnBrk="0" hangingPunct="0">
              <a:lnSpc>
                <a:spcPct val="100000"/>
              </a:lnSpc>
              <a:spcBef>
                <a:spcPct val="20000"/>
              </a:spcBef>
              <a:spcAft>
                <a:spcPct val="0"/>
              </a:spcAft>
              <a:buClrTx/>
              <a:buSzTx/>
              <a:buFontTx/>
              <a:buNone/>
              <a:defRPr/>
            </a:pPr>
            <a:r>
              <a:rPr kumimoji="0" lang="en-US" altLang="zh-CN" b="1" i="0" u="none" strike="noStrike" kern="0" cap="none" spc="0" normalizeH="0" baseline="0" noProof="0" dirty="0" smtClean="0">
                <a:ln>
                  <a:noFill/>
                </a:ln>
                <a:solidFill>
                  <a:schemeClr val="tx1"/>
                </a:solidFill>
                <a:effectLst/>
                <a:uLnTx/>
                <a:uFillTx/>
                <a:latin typeface="+mn-lt"/>
                <a:ea typeface="+mn-ea"/>
                <a:cs typeface="+mn-cs"/>
              </a:rPr>
              <a:t>{	 fork();  </a:t>
            </a:r>
            <a:endParaRPr kumimoji="0" lang="en-US" altLang="zh-CN" b="1" i="0" u="none" strike="noStrike" kern="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0" fontAlgn="base" latinLnBrk="0" hangingPunct="0">
              <a:lnSpc>
                <a:spcPct val="100000"/>
              </a:lnSpc>
              <a:spcBef>
                <a:spcPct val="20000"/>
              </a:spcBef>
              <a:spcAft>
                <a:spcPct val="0"/>
              </a:spcAft>
              <a:buClrTx/>
              <a:buSzTx/>
              <a:buFontTx/>
              <a:buNone/>
              <a:defRPr/>
            </a:pPr>
            <a:r>
              <a:rPr kumimoji="0" lang="en-US" altLang="zh-CN" b="1" i="0" u="none" strike="noStrike" kern="0" cap="none" spc="0" normalizeH="0" baseline="0" noProof="0" dirty="0" smtClean="0">
                <a:ln>
                  <a:noFill/>
                </a:ln>
                <a:solidFill>
                  <a:schemeClr val="tx1"/>
                </a:solidFill>
                <a:effectLst/>
                <a:uLnTx/>
                <a:uFillTx/>
                <a:latin typeface="+mn-lt"/>
                <a:ea typeface="+mn-ea"/>
                <a:cs typeface="+mn-cs"/>
              </a:rPr>
              <a:t>          fork(); </a:t>
            </a:r>
            <a:endParaRPr kumimoji="0" lang="en-US" altLang="zh-CN" b="1" i="0" u="none" strike="noStrike" kern="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0" fontAlgn="base" latinLnBrk="0" hangingPunct="0">
              <a:lnSpc>
                <a:spcPct val="100000"/>
              </a:lnSpc>
              <a:spcBef>
                <a:spcPct val="20000"/>
              </a:spcBef>
              <a:spcAft>
                <a:spcPct val="0"/>
              </a:spcAft>
              <a:buClrTx/>
              <a:buSzTx/>
              <a:buFontTx/>
              <a:buNone/>
              <a:defRPr/>
            </a:pPr>
            <a:r>
              <a:rPr kumimoji="0" lang="en-US" altLang="zh-CN" b="1" i="0" u="none" strike="noStrike" kern="0" cap="none" spc="0" normalizeH="0" baseline="0" noProof="0" dirty="0" smtClean="0">
                <a:ln>
                  <a:noFill/>
                </a:ln>
                <a:solidFill>
                  <a:schemeClr val="tx1"/>
                </a:solidFill>
                <a:effectLst/>
                <a:uLnTx/>
                <a:uFillTx/>
                <a:latin typeface="+mn-lt"/>
                <a:ea typeface="+mn-ea"/>
                <a:cs typeface="+mn-cs"/>
              </a:rPr>
              <a:t>          fork(); </a:t>
            </a:r>
            <a:endParaRPr kumimoji="0" lang="en-US" altLang="zh-CN" b="1" i="0" u="none" strike="noStrike" kern="0" cap="none" spc="0" normalizeH="0" baseline="0" noProof="0" dirty="0" smtClean="0">
              <a:ln>
                <a:noFill/>
              </a:ln>
              <a:solidFill>
                <a:schemeClr val="tx1"/>
              </a:solidFill>
              <a:effectLst/>
              <a:uLnTx/>
              <a:uFillTx/>
              <a:latin typeface="+mn-lt"/>
              <a:ea typeface="+mn-ea"/>
              <a:cs typeface="+mn-cs"/>
            </a:endParaRPr>
          </a:p>
          <a:p>
            <a:pPr marL="609600" lvl="0" indent="-609600">
              <a:defRPr/>
            </a:pPr>
            <a:r>
              <a:rPr lang="en-US" altLang="zh-CN" dirty="0" smtClean="0"/>
              <a:t>          </a:t>
            </a:r>
            <a:r>
              <a:rPr lang="en-US" altLang="zh-CN" dirty="0" err="1" smtClean="0"/>
              <a:t>putchar</a:t>
            </a:r>
            <a:r>
              <a:rPr lang="en-US" altLang="zh-CN" dirty="0" smtClean="0"/>
              <a:t>(</a:t>
            </a:r>
            <a:r>
              <a:rPr lang="en-US" altLang="zh-CN" dirty="0" smtClean="0">
                <a:latin typeface="宋体" panose="02010600030101010101" pitchFamily="2" charset="-122"/>
              </a:rPr>
              <a:t>‘</a:t>
            </a:r>
            <a:r>
              <a:rPr lang="en-US" altLang="zh-CN" dirty="0" smtClean="0"/>
              <a:t>A’); </a:t>
            </a:r>
            <a:endParaRPr lang="en-US" altLang="zh-CN" dirty="0" smtClean="0"/>
          </a:p>
          <a:p>
            <a:pPr marL="609600" lvl="0" indent="-609600">
              <a:defRPr/>
            </a:pPr>
            <a:r>
              <a:rPr kumimoji="0" lang="en-US" altLang="zh-CN" b="1"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en-US"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3673"/>
                                        </p:tgtEl>
                                        <p:attrNameLst>
                                          <p:attrName>style.visibility</p:attrName>
                                        </p:attrNameLst>
                                      </p:cBhvr>
                                      <p:to>
                                        <p:strVal val="visible"/>
                                      </p:to>
                                    </p:set>
                                    <p:animEffect transition="in" filter="box(in)">
                                      <p:cBhvr>
                                        <p:cTn id="7" dur="500"/>
                                        <p:tgtEl>
                                          <p:spTgt spid="11367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429001" y="2697163"/>
            <a:ext cx="184731" cy="258532"/>
          </a:xfrm>
          <a:prstGeom prst="rect">
            <a:avLst/>
          </a:prstGeom>
          <a:noFill/>
          <a:ln w="9525">
            <a:noFill/>
            <a:miter lim="800000"/>
          </a:ln>
        </p:spPr>
        <p:txBody>
          <a:bodyPr wrap="none">
            <a:spAutoFit/>
          </a:bodyPr>
          <a:lstStyle/>
          <a:p>
            <a:pPr>
              <a:lnSpc>
                <a:spcPct val="60000"/>
              </a:lnSpc>
              <a:spcBef>
                <a:spcPct val="50000"/>
              </a:spcBef>
            </a:pPr>
            <a:endParaRPr lang="zh-CN" altLang="zh-CN" sz="1800"/>
          </a:p>
        </p:txBody>
      </p:sp>
      <p:sp>
        <p:nvSpPr>
          <p:cNvPr id="1233923" name="Rectangle 3"/>
          <p:cNvSpPr>
            <a:spLocks noChangeArrowheads="1"/>
          </p:cNvSpPr>
          <p:nvPr/>
        </p:nvSpPr>
        <p:spPr bwMode="auto">
          <a:xfrm>
            <a:off x="1236663" y="1268414"/>
            <a:ext cx="4752975" cy="5184775"/>
          </a:xfrm>
          <a:prstGeom prst="rect">
            <a:avLst/>
          </a:prstGeom>
          <a:solidFill>
            <a:schemeClr val="accent2">
              <a:lumMod val="20000"/>
              <a:lumOff val="80000"/>
            </a:schemeClr>
          </a:solidFill>
          <a:ln w="9525">
            <a:solidFill>
              <a:schemeClr val="tx1"/>
            </a:solidFill>
            <a:miter lim="800000"/>
          </a:ln>
          <a:effectLst/>
        </p:spPr>
        <p:txBody>
          <a:bodyPr wrap="none" anchor="ctr"/>
          <a:lstStyle/>
          <a:p>
            <a:pPr>
              <a:lnSpc>
                <a:spcPct val="110000"/>
              </a:lnSpc>
              <a:defRPr/>
            </a:pPr>
            <a:r>
              <a:rPr lang="zh-CN" altLang="en-US" b="1" dirty="0">
                <a:latin typeface="Times New Roman" panose="02020603050405020304" pitchFamily="18" charset="0"/>
              </a:rPr>
              <a:t>例： </a:t>
            </a:r>
            <a:r>
              <a:rPr lang="en-US" altLang="zh-CN" b="1" dirty="0">
                <a:latin typeface="Times New Roman" panose="02020603050405020304" pitchFamily="18" charset="0"/>
              </a:rPr>
              <a:t>main() {</a:t>
            </a:r>
            <a:endParaRPr lang="en-US" altLang="zh-CN" b="1" dirty="0">
              <a:latin typeface="Times New Roman" panose="02020603050405020304" pitchFamily="18" charset="0"/>
            </a:endParaRPr>
          </a:p>
          <a:p>
            <a:pPr lvl="1">
              <a:lnSpc>
                <a:spcPct val="110000"/>
              </a:lnSpc>
              <a:defRPr/>
            </a:pPr>
            <a:r>
              <a:rPr lang="en-US" altLang="zh-CN" b="1" dirty="0">
                <a:latin typeface="Times New Roman" panose="02020603050405020304" pitchFamily="18" charset="0"/>
              </a:rPr>
              <a:t>         </a:t>
            </a:r>
            <a:r>
              <a:rPr lang="en-US" altLang="zh-CN" b="1" dirty="0" err="1">
                <a:latin typeface="Times New Roman" panose="02020603050405020304" pitchFamily="18" charset="0"/>
              </a:rPr>
              <a:t>int</a:t>
            </a:r>
            <a:r>
              <a:rPr lang="en-US" altLang="zh-CN" b="1" dirty="0">
                <a:latin typeface="Times New Roman" panose="02020603050405020304" pitchFamily="18" charset="0"/>
              </a:rPr>
              <a:t> x;</a:t>
            </a:r>
            <a:endParaRPr lang="en-US" altLang="zh-CN" b="1" dirty="0">
              <a:latin typeface="Times New Roman" panose="02020603050405020304" pitchFamily="18" charset="0"/>
            </a:endParaRPr>
          </a:p>
          <a:p>
            <a:pPr lvl="1">
              <a:lnSpc>
                <a:spcPct val="110000"/>
              </a:lnSpc>
              <a:defRPr/>
            </a:pPr>
            <a:r>
              <a:rPr lang="en-US" altLang="zh-CN" b="1" dirty="0">
                <a:latin typeface="Times New Roman" panose="02020603050405020304" pitchFamily="18" charset="0"/>
              </a:rPr>
              <a:t>         while((x=fork())= = </a:t>
            </a: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1);</a:t>
            </a:r>
            <a:endParaRPr lang="en-US" altLang="zh-CN" b="1" dirty="0">
              <a:latin typeface="Times New Roman" panose="02020603050405020304" pitchFamily="18" charset="0"/>
            </a:endParaRPr>
          </a:p>
          <a:p>
            <a:pPr lvl="1">
              <a:lnSpc>
                <a:spcPct val="110000"/>
              </a:lnSpc>
              <a:defRPr/>
            </a:pPr>
            <a:r>
              <a:rPr lang="en-US" altLang="zh-CN" b="1" dirty="0">
                <a:latin typeface="Times New Roman" panose="02020603050405020304" pitchFamily="18" charset="0"/>
              </a:rPr>
              <a:t>         if(x= =0)</a:t>
            </a:r>
            <a:endParaRPr lang="en-US" altLang="zh-CN" b="1" dirty="0">
              <a:latin typeface="Times New Roman" panose="02020603050405020304" pitchFamily="18" charset="0"/>
            </a:endParaRPr>
          </a:p>
          <a:p>
            <a:pPr lvl="1">
              <a:lnSpc>
                <a:spcPct val="110000"/>
              </a:lnSpc>
              <a:defRPr/>
            </a:pPr>
            <a:r>
              <a:rPr lang="en-US" altLang="zh-CN" b="1" dirty="0">
                <a:latin typeface="Times New Roman" panose="02020603050405020304" pitchFamily="18" charset="0"/>
              </a:rPr>
              <a:t>                </a:t>
            </a:r>
            <a:r>
              <a:rPr lang="en-US" altLang="zh-CN" b="1" dirty="0" err="1">
                <a:latin typeface="Times New Roman" panose="02020603050405020304" pitchFamily="18" charset="0"/>
              </a:rPr>
              <a:t>printf</a:t>
            </a:r>
            <a:r>
              <a:rPr lang="en-US" altLang="zh-CN" b="1" dirty="0">
                <a:latin typeface="Times New Roman" panose="02020603050405020304" pitchFamily="18" charset="0"/>
              </a:rPr>
              <a:t>(“a”);</a:t>
            </a:r>
            <a:endParaRPr lang="en-US" altLang="zh-CN" b="1" dirty="0">
              <a:latin typeface="Times New Roman" panose="02020603050405020304" pitchFamily="18" charset="0"/>
            </a:endParaRPr>
          </a:p>
          <a:p>
            <a:pPr lvl="1">
              <a:lnSpc>
                <a:spcPct val="110000"/>
              </a:lnSpc>
              <a:defRPr/>
            </a:pPr>
            <a:r>
              <a:rPr lang="en-US" altLang="zh-CN" b="1" dirty="0">
                <a:latin typeface="Times New Roman" panose="02020603050405020304" pitchFamily="18" charset="0"/>
              </a:rPr>
              <a:t>         else </a:t>
            </a:r>
            <a:endParaRPr lang="en-US" altLang="zh-CN" b="1" dirty="0">
              <a:latin typeface="Times New Roman" panose="02020603050405020304" pitchFamily="18" charset="0"/>
            </a:endParaRPr>
          </a:p>
          <a:p>
            <a:pPr lvl="1">
              <a:lnSpc>
                <a:spcPct val="110000"/>
              </a:lnSpc>
              <a:defRPr/>
            </a:pPr>
            <a:r>
              <a:rPr lang="en-US" altLang="zh-CN" b="1" dirty="0">
                <a:latin typeface="Times New Roman" panose="02020603050405020304" pitchFamily="18" charset="0"/>
              </a:rPr>
              <a:t>                 </a:t>
            </a:r>
            <a:r>
              <a:rPr lang="en-US" altLang="zh-CN" b="1" dirty="0" err="1">
                <a:latin typeface="Times New Roman" panose="02020603050405020304" pitchFamily="18" charset="0"/>
              </a:rPr>
              <a:t>printf</a:t>
            </a:r>
            <a:r>
              <a:rPr lang="en-US" altLang="zh-CN" b="1" dirty="0">
                <a:latin typeface="Times New Roman" panose="02020603050405020304" pitchFamily="18" charset="0"/>
              </a:rPr>
              <a:t>(“b”);</a:t>
            </a:r>
            <a:endParaRPr lang="en-US" altLang="zh-CN" b="1" dirty="0">
              <a:latin typeface="Times New Roman" panose="02020603050405020304" pitchFamily="18" charset="0"/>
            </a:endParaRPr>
          </a:p>
          <a:p>
            <a:pPr lvl="1">
              <a:lnSpc>
                <a:spcPct val="110000"/>
              </a:lnSpc>
              <a:defRPr/>
            </a:pPr>
            <a:r>
              <a:rPr lang="en-US" altLang="zh-CN" b="1" dirty="0">
                <a:latin typeface="Times New Roman" panose="02020603050405020304" pitchFamily="18" charset="0"/>
              </a:rPr>
              <a:t>            </a:t>
            </a:r>
            <a:r>
              <a:rPr lang="en-US" altLang="zh-CN" b="1" dirty="0" err="1">
                <a:latin typeface="Times New Roman" panose="02020603050405020304" pitchFamily="18" charset="0"/>
              </a:rPr>
              <a:t>printf</a:t>
            </a:r>
            <a:r>
              <a:rPr lang="en-US" altLang="zh-CN" b="1" dirty="0">
                <a:latin typeface="Times New Roman" panose="02020603050405020304" pitchFamily="18" charset="0"/>
              </a:rPr>
              <a:t>(“c”);</a:t>
            </a:r>
            <a:endParaRPr lang="en-US" altLang="zh-CN" b="1" dirty="0">
              <a:latin typeface="Times New Roman" panose="02020603050405020304" pitchFamily="18" charset="0"/>
            </a:endParaRPr>
          </a:p>
          <a:p>
            <a:pPr>
              <a:lnSpc>
                <a:spcPct val="110000"/>
              </a:lnSpc>
              <a:defRPr/>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a:lnSpc>
                <a:spcPct val="110000"/>
              </a:lnSpc>
              <a:defRPr/>
            </a:pPr>
            <a:endParaRPr lang="en-US" altLang="zh-CN" b="1" dirty="0">
              <a:latin typeface="Times New Roman" panose="02020603050405020304" pitchFamily="18" charset="0"/>
            </a:endParaRPr>
          </a:p>
        </p:txBody>
      </p:sp>
      <p:sp>
        <p:nvSpPr>
          <p:cNvPr id="1233924" name="Rectangle 4"/>
          <p:cNvSpPr>
            <a:spLocks noChangeArrowheads="1"/>
          </p:cNvSpPr>
          <p:nvPr/>
        </p:nvSpPr>
        <p:spPr bwMode="auto">
          <a:xfrm>
            <a:off x="7092952" y="4508501"/>
            <a:ext cx="1655763" cy="1800225"/>
          </a:xfrm>
          <a:prstGeom prst="rect">
            <a:avLst/>
          </a:prstGeom>
          <a:solidFill>
            <a:srgbClr val="CCFF33"/>
          </a:solidFill>
          <a:ln w="9525">
            <a:solidFill>
              <a:schemeClr val="tx1"/>
            </a:solidFill>
            <a:miter lim="800000"/>
          </a:ln>
        </p:spPr>
        <p:txBody>
          <a:bodyPr wrap="none" anchor="ctr"/>
          <a:lstStyle/>
          <a:p>
            <a:pPr algn="ctr">
              <a:lnSpc>
                <a:spcPct val="75000"/>
              </a:lnSpc>
            </a:pPr>
            <a:r>
              <a:rPr lang="en-US" altLang="zh-CN" b="1" dirty="0" err="1"/>
              <a:t>abcc</a:t>
            </a:r>
            <a:r>
              <a:rPr lang="en-US" altLang="zh-CN" b="1" dirty="0"/>
              <a:t> ①</a:t>
            </a:r>
            <a:endParaRPr lang="en-US" altLang="zh-CN" b="1" dirty="0"/>
          </a:p>
          <a:p>
            <a:pPr algn="ctr">
              <a:lnSpc>
                <a:spcPct val="75000"/>
              </a:lnSpc>
            </a:pPr>
            <a:r>
              <a:rPr lang="en-US" altLang="zh-CN" b="1" dirty="0" err="1"/>
              <a:t>bcac</a:t>
            </a:r>
            <a:r>
              <a:rPr lang="en-US" altLang="zh-CN" b="1" dirty="0"/>
              <a:t> ②</a:t>
            </a:r>
            <a:endParaRPr lang="en-US" altLang="zh-CN" b="1" dirty="0"/>
          </a:p>
          <a:p>
            <a:pPr algn="ctr">
              <a:lnSpc>
                <a:spcPct val="75000"/>
              </a:lnSpc>
            </a:pPr>
            <a:r>
              <a:rPr lang="en-US" altLang="zh-CN" b="1" dirty="0" err="1"/>
              <a:t>abcc</a:t>
            </a:r>
            <a:r>
              <a:rPr lang="en-US" altLang="zh-CN" b="1" dirty="0"/>
              <a:t> ③</a:t>
            </a:r>
            <a:endParaRPr lang="en-US" altLang="zh-CN" b="1" dirty="0"/>
          </a:p>
          <a:p>
            <a:pPr algn="ctr">
              <a:lnSpc>
                <a:spcPct val="75000"/>
              </a:lnSpc>
            </a:pPr>
            <a:r>
              <a:rPr lang="en-US" altLang="zh-CN" b="1" dirty="0" err="1"/>
              <a:t>acbc</a:t>
            </a:r>
            <a:r>
              <a:rPr lang="en-US" altLang="zh-CN" b="1" dirty="0"/>
              <a:t> ④</a:t>
            </a:r>
            <a:endParaRPr lang="en-US" altLang="zh-CN" b="1" dirty="0"/>
          </a:p>
          <a:p>
            <a:pPr algn="ctr"/>
            <a:r>
              <a:rPr lang="en-US" altLang="zh-CN" b="1" dirty="0" err="1"/>
              <a:t>cabc</a:t>
            </a:r>
            <a:r>
              <a:rPr lang="en-US" altLang="zh-CN" b="1" dirty="0"/>
              <a:t> ⑤</a:t>
            </a:r>
            <a:endParaRPr lang="en-US" altLang="zh-CN" b="1" dirty="0"/>
          </a:p>
        </p:txBody>
      </p:sp>
      <p:sp>
        <p:nvSpPr>
          <p:cNvPr id="1233925" name="Rectangle 5"/>
          <p:cNvSpPr>
            <a:spLocks noChangeArrowheads="1"/>
          </p:cNvSpPr>
          <p:nvPr/>
        </p:nvSpPr>
        <p:spPr bwMode="auto">
          <a:xfrm>
            <a:off x="4787900" y="4292600"/>
            <a:ext cx="1944688" cy="381000"/>
          </a:xfrm>
          <a:prstGeom prst="rect">
            <a:avLst/>
          </a:prstGeom>
          <a:solidFill>
            <a:srgbClr val="0070C0"/>
          </a:solidFill>
          <a:ln w="9525">
            <a:solidFill>
              <a:schemeClr val="tx1"/>
            </a:solidFill>
            <a:miter lim="800000"/>
          </a:ln>
        </p:spPr>
        <p:txBody>
          <a:bodyPr wrap="none" anchor="ctr"/>
          <a:lstStyle/>
          <a:p>
            <a:endParaRPr lang="zh-CN" altLang="en-US"/>
          </a:p>
        </p:txBody>
      </p:sp>
      <p:sp>
        <p:nvSpPr>
          <p:cNvPr id="1233926" name="AutoShape 6"/>
          <p:cNvSpPr>
            <a:spLocks noChangeArrowheads="1"/>
          </p:cNvSpPr>
          <p:nvPr/>
        </p:nvSpPr>
        <p:spPr bwMode="auto">
          <a:xfrm>
            <a:off x="6948490" y="3008313"/>
            <a:ext cx="1544637" cy="1119187"/>
          </a:xfrm>
          <a:prstGeom prst="cloudCallout">
            <a:avLst>
              <a:gd name="adj1" fmla="val -96690"/>
              <a:gd name="adj2" fmla="val 63542"/>
            </a:avLst>
          </a:prstGeom>
          <a:solidFill>
            <a:srgbClr val="CCFF33"/>
          </a:solidFill>
          <a:ln w="9525">
            <a:solidFill>
              <a:schemeClr val="tx1"/>
            </a:solidFill>
            <a:round/>
          </a:ln>
        </p:spPr>
        <p:txBody>
          <a:bodyPr wrap="none" anchor="ctr"/>
          <a:lstStyle/>
          <a:p>
            <a:r>
              <a:rPr lang="zh-CN" altLang="en-US" b="1">
                <a:solidFill>
                  <a:srgbClr val="FF0000"/>
                </a:solidFill>
              </a:rPr>
              <a:t>结果 ？</a:t>
            </a:r>
            <a:endParaRPr lang="zh-CN" altLang="en-US" b="1"/>
          </a:p>
        </p:txBody>
      </p:sp>
      <p:sp>
        <p:nvSpPr>
          <p:cNvPr id="89095" name="Text Box 7"/>
          <p:cNvSpPr txBox="1">
            <a:spLocks noChangeArrowheads="1"/>
          </p:cNvSpPr>
          <p:nvPr/>
        </p:nvSpPr>
        <p:spPr bwMode="auto">
          <a:xfrm>
            <a:off x="8493125" y="6510337"/>
            <a:ext cx="376238" cy="707886"/>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a:solidFill>
                  <a:schemeClr val="tx2"/>
                </a:solidFill>
                <a:latin typeface="Times New Roman" panose="02020603050405020304" pitchFamily="18" charset="0"/>
              </a:rPr>
              <a:t>70</a:t>
            </a:r>
            <a:endParaRPr lang="en-US" altLang="zh-CN">
              <a:solidFill>
                <a:schemeClr val="tx2"/>
              </a:solidFill>
              <a:latin typeface="Times New Roman" panose="02020603050405020304" pitchFamily="18" charset="0"/>
            </a:endParaRPr>
          </a:p>
        </p:txBody>
      </p:sp>
      <p:sp>
        <p:nvSpPr>
          <p:cNvPr id="11" name="矩形 10"/>
          <p:cNvSpPr/>
          <p:nvPr/>
        </p:nvSpPr>
        <p:spPr>
          <a:xfrm>
            <a:off x="2987824" y="39630"/>
            <a:ext cx="3456384"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2.  </a:t>
            </a:r>
            <a:r>
              <a:rPr lang="zh-CN" altLang="en-US" sz="2800" dirty="0" smtClean="0">
                <a:solidFill>
                  <a:srgbClr val="C00000"/>
                </a:solidFill>
              </a:rPr>
              <a:t>进程创建</a:t>
            </a:r>
            <a:endParaRPr lang="en-US" altLang="zh-CN" sz="2800" dirty="0" smtClean="0">
              <a:solidFill>
                <a:srgbClr val="C00000"/>
              </a:solidFill>
            </a:endParaRPr>
          </a:p>
        </p:txBody>
      </p:sp>
      <p:sp>
        <p:nvSpPr>
          <p:cNvPr id="12" name="Rectangle 3"/>
          <p:cNvSpPr txBox="1">
            <a:spLocks noChangeArrowheads="1"/>
          </p:cNvSpPr>
          <p:nvPr/>
        </p:nvSpPr>
        <p:spPr>
          <a:xfrm>
            <a:off x="467544" y="548680"/>
            <a:ext cx="3312368" cy="504056"/>
          </a:xfrm>
          <a:prstGeom prst="rect">
            <a:avLst/>
          </a:prstGeom>
        </p:spPr>
        <p:txBody>
          <a:bodyPr/>
          <a:lstStyle/>
          <a:p>
            <a:pPr lvl="0">
              <a:lnSpc>
                <a:spcPct val="120000"/>
              </a:lnSpc>
              <a:buFont typeface="Wingdings" panose="05000000000000000000" pitchFamily="2" charset="2"/>
              <a:buChar char="n"/>
              <a:defRPr/>
            </a:pPr>
            <a:r>
              <a:rPr lang="en-US" altLang="zh-CN" sz="2400" dirty="0" smtClean="0">
                <a:solidFill>
                  <a:srgbClr val="7030A0"/>
                </a:solidFill>
              </a:rPr>
              <a:t> fork()</a:t>
            </a:r>
            <a:r>
              <a:rPr lang="zh-CN" altLang="en-US" sz="2400" dirty="0" smtClean="0">
                <a:solidFill>
                  <a:srgbClr val="7030A0"/>
                </a:solidFill>
              </a:rPr>
              <a:t>使用举例</a:t>
            </a:r>
            <a:r>
              <a:rPr kumimoji="0" lang="zh-CN" altLang="en-US" sz="2400" b="1" i="0" u="none" strike="noStrike" kern="0" cap="none" spc="0" normalizeH="0" baseline="0" noProof="0" dirty="0" smtClean="0">
                <a:ln>
                  <a:noFill/>
                </a:ln>
                <a:solidFill>
                  <a:srgbClr val="7030A0"/>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7030A0"/>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3925"/>
                                        </p:tgtEl>
                                        <p:attrNameLst>
                                          <p:attrName>style.visibility</p:attrName>
                                        </p:attrNameLst>
                                      </p:cBhvr>
                                      <p:to>
                                        <p:strVal val="visible"/>
                                      </p:to>
                                    </p:set>
                                    <p:animEffect transition="in" filter="wipe(left)">
                                      <p:cBhvr>
                                        <p:cTn id="7" dur="500"/>
                                        <p:tgtEl>
                                          <p:spTgt spid="12339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3926"/>
                                        </p:tgtEl>
                                        <p:attrNameLst>
                                          <p:attrName>style.visibility</p:attrName>
                                        </p:attrNameLst>
                                      </p:cBhvr>
                                      <p:to>
                                        <p:strVal val="visible"/>
                                      </p:to>
                                    </p:set>
                                    <p:animEffect transition="in" filter="wipe(left)">
                                      <p:cBhvr>
                                        <p:cTn id="12" dur="500"/>
                                        <p:tgtEl>
                                          <p:spTgt spid="12339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33924"/>
                                        </p:tgtEl>
                                        <p:attrNameLst>
                                          <p:attrName>style.visibility</p:attrName>
                                        </p:attrNameLst>
                                      </p:cBhvr>
                                      <p:to>
                                        <p:strVal val="visible"/>
                                      </p:to>
                                    </p:set>
                                    <p:animEffect transition="in" filter="wipe(left)">
                                      <p:cBhvr>
                                        <p:cTn id="17" dur="500"/>
                                        <p:tgtEl>
                                          <p:spTgt spid="1233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4" grpId="0" animBg="1" autoUpdateAnimBg="0"/>
      <p:bldP spid="1233925" grpId="0" animBg="1"/>
      <p:bldP spid="1233926"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469007" y="919882"/>
            <a:ext cx="5615161" cy="5605463"/>
          </a:xfrm>
        </p:spPr>
        <p:txBody>
          <a:bodyPr/>
          <a:lstStyle/>
          <a:p>
            <a:pPr>
              <a:lnSpc>
                <a:spcPct val="110000"/>
              </a:lnSpc>
              <a:buClr>
                <a:schemeClr val="tx1"/>
              </a:buClr>
              <a:buFontTx/>
              <a:buNone/>
            </a:pPr>
            <a:r>
              <a:rPr lang="zh-CN" altLang="en-US" sz="2400" b="1" dirty="0" smtClean="0">
                <a:solidFill>
                  <a:srgbClr val="FF0000"/>
                </a:solidFill>
                <a:latin typeface="Times New Roman" panose="02020603050405020304" pitchFamily="18" charset="0"/>
              </a:rPr>
              <a:t>小组讨论：写出可能的执行结果</a:t>
            </a:r>
            <a:endParaRPr lang="en-US" altLang="zh-CN" sz="2400" b="1" dirty="0" smtClean="0">
              <a:solidFill>
                <a:srgbClr val="FF0000"/>
              </a:solidFill>
              <a:latin typeface="Times New Roman" panose="02020603050405020304" pitchFamily="18" charset="0"/>
            </a:endParaRPr>
          </a:p>
          <a:p>
            <a:pPr>
              <a:lnSpc>
                <a:spcPct val="110000"/>
              </a:lnSpc>
              <a:buClr>
                <a:schemeClr val="tx1"/>
              </a:buClr>
              <a:buFontTx/>
              <a:buNone/>
            </a:pPr>
            <a:r>
              <a:rPr lang="en-US" altLang="zh-CN" sz="2400" b="1" dirty="0" smtClean="0">
                <a:latin typeface="Times New Roman" panose="02020603050405020304" pitchFamily="18" charset="0"/>
              </a:rPr>
              <a:t>int main() { </a:t>
            </a:r>
            <a:endParaRPr lang="en-US" altLang="zh-CN" sz="2400" b="1" dirty="0" smtClean="0">
              <a:latin typeface="Times New Roman" panose="02020603050405020304" pitchFamily="18" charset="0"/>
            </a:endParaRPr>
          </a:p>
          <a:p>
            <a:pPr>
              <a:lnSpc>
                <a:spcPct val="110000"/>
              </a:lnSpc>
              <a:buClr>
                <a:schemeClr val="tx1"/>
              </a:buClr>
              <a:buFontTx/>
              <a:buNone/>
            </a:pPr>
            <a:r>
              <a:rPr lang="en-US" altLang="zh-CN" sz="2400" b="1" dirty="0" smtClean="0">
                <a:latin typeface="Times New Roman" panose="02020603050405020304" pitchFamily="18" charset="0"/>
              </a:rPr>
              <a:t>    int child, i=2;</a:t>
            </a:r>
            <a:endParaRPr lang="en-US" altLang="zh-CN" sz="2400" b="1" dirty="0" smtClean="0">
              <a:latin typeface="Times New Roman" panose="02020603050405020304" pitchFamily="18" charset="0"/>
            </a:endParaRPr>
          </a:p>
          <a:p>
            <a:pPr>
              <a:lnSpc>
                <a:spcPct val="110000"/>
              </a:lnSpc>
              <a:buClr>
                <a:schemeClr val="tx1"/>
              </a:buClr>
              <a:buFontTx/>
              <a:buNone/>
            </a:pPr>
            <a:r>
              <a:rPr lang="en-US" altLang="zh-CN" sz="2400" b="1" dirty="0" smtClean="0">
                <a:latin typeface="Times New Roman" panose="02020603050405020304" pitchFamily="18" charset="0"/>
              </a:rPr>
              <a:t>    if((child=fork()) == –1) {</a:t>
            </a:r>
            <a:endParaRPr lang="en-US" altLang="zh-CN" sz="2400" b="1" dirty="0" smtClean="0">
              <a:latin typeface="Times New Roman" panose="02020603050405020304" pitchFamily="18" charset="0"/>
            </a:endParaRPr>
          </a:p>
          <a:p>
            <a:pPr>
              <a:lnSpc>
                <a:spcPct val="110000"/>
              </a:lnSpc>
              <a:buClr>
                <a:schemeClr val="tx1"/>
              </a:buClr>
              <a:buFontTx/>
              <a:buNone/>
            </a:pPr>
            <a:r>
              <a:rPr lang="en-US" altLang="zh-CN" sz="2400" b="1" dirty="0" smtClean="0">
                <a:latin typeface="Times New Roman" panose="02020603050405020304" pitchFamily="18" charset="0"/>
              </a:rPr>
              <a:t>        printf("fork error. ");exit();</a:t>
            </a:r>
            <a:endParaRPr lang="en-US" altLang="zh-CN" sz="2400" b="1" dirty="0" smtClean="0">
              <a:latin typeface="Times New Roman" panose="02020603050405020304" pitchFamily="18" charset="0"/>
            </a:endParaRPr>
          </a:p>
          <a:p>
            <a:pPr>
              <a:lnSpc>
                <a:spcPct val="110000"/>
              </a:lnSpc>
              <a:buClr>
                <a:schemeClr val="tx1"/>
              </a:buClr>
              <a:buFontTx/>
              <a:buNone/>
            </a:pPr>
            <a:r>
              <a:rPr lang="en-US" altLang="zh-CN" sz="2400" b="1" dirty="0" smtClean="0">
                <a:latin typeface="Times New Roman" panose="02020603050405020304" pitchFamily="18" charset="0"/>
              </a:rPr>
              <a:t>    }</a:t>
            </a:r>
            <a:endParaRPr lang="en-US" altLang="zh-CN" sz="2400" b="1" dirty="0" smtClean="0">
              <a:latin typeface="Times New Roman" panose="02020603050405020304" pitchFamily="18" charset="0"/>
            </a:endParaRPr>
          </a:p>
          <a:p>
            <a:pPr>
              <a:lnSpc>
                <a:spcPct val="110000"/>
              </a:lnSpc>
              <a:buClr>
                <a:schemeClr val="tx1"/>
              </a:buClr>
              <a:buFontTx/>
              <a:buNone/>
            </a:pPr>
            <a:r>
              <a:rPr lang="en-US" altLang="zh-CN" sz="2400" b="1" dirty="0" smtClean="0">
                <a:latin typeface="Times New Roman" panose="02020603050405020304" pitchFamily="18" charset="0"/>
              </a:rPr>
              <a:t>    if(child==0) {</a:t>
            </a:r>
            <a:endParaRPr lang="en-US" altLang="zh-CN" sz="2400" b="1" dirty="0" smtClean="0">
              <a:latin typeface="Times New Roman" panose="02020603050405020304" pitchFamily="18" charset="0"/>
            </a:endParaRPr>
          </a:p>
          <a:p>
            <a:pPr>
              <a:lnSpc>
                <a:spcPct val="110000"/>
              </a:lnSpc>
              <a:buClr>
                <a:schemeClr val="tx1"/>
              </a:buClr>
              <a:buFontTx/>
              <a:buNone/>
            </a:pPr>
            <a:r>
              <a:rPr lang="en-US" altLang="zh-CN" sz="2400" b="1" dirty="0" smtClean="0">
                <a:latin typeface="Times New Roman" panose="02020603050405020304" pitchFamily="18" charset="0"/>
              </a:rPr>
              <a:t>        i=i+3; printf(“i=%d\n”,i);</a:t>
            </a:r>
            <a:endParaRPr lang="en-US" altLang="zh-CN" sz="2400" b="1" dirty="0" smtClean="0">
              <a:latin typeface="Times New Roman" panose="02020603050405020304" pitchFamily="18" charset="0"/>
            </a:endParaRPr>
          </a:p>
          <a:p>
            <a:pPr>
              <a:lnSpc>
                <a:spcPct val="110000"/>
              </a:lnSpc>
              <a:buClr>
                <a:schemeClr val="tx1"/>
              </a:buClr>
              <a:buFontTx/>
              <a:buNone/>
            </a:pPr>
            <a:r>
              <a:rPr lang="en-US" altLang="zh-CN" sz="2400" b="1" dirty="0" smtClean="0">
                <a:latin typeface="Times New Roman" panose="02020603050405020304" pitchFamily="18" charset="0"/>
              </a:rPr>
              <a:t>    }</a:t>
            </a:r>
            <a:endParaRPr lang="en-US" altLang="zh-CN" sz="2400" b="1" dirty="0" smtClean="0">
              <a:latin typeface="Times New Roman" panose="02020603050405020304" pitchFamily="18" charset="0"/>
            </a:endParaRPr>
          </a:p>
          <a:p>
            <a:pPr>
              <a:lnSpc>
                <a:spcPct val="110000"/>
              </a:lnSpc>
              <a:buClr>
                <a:schemeClr val="tx1"/>
              </a:buClr>
              <a:buFontTx/>
              <a:buNone/>
            </a:pPr>
            <a:r>
              <a:rPr lang="en-US" altLang="zh-CN" sz="2400" b="1" dirty="0" smtClean="0">
                <a:latin typeface="Times New Roman" panose="02020603050405020304" pitchFamily="18" charset="0"/>
              </a:rPr>
              <a:t>    i=i+5;</a:t>
            </a:r>
            <a:endParaRPr lang="en-US" altLang="zh-CN" sz="2400" b="1" dirty="0" smtClean="0">
              <a:latin typeface="Times New Roman" panose="02020603050405020304" pitchFamily="18" charset="0"/>
            </a:endParaRPr>
          </a:p>
          <a:p>
            <a:pPr>
              <a:lnSpc>
                <a:spcPct val="110000"/>
              </a:lnSpc>
              <a:buClr>
                <a:schemeClr val="tx1"/>
              </a:buClr>
              <a:buFontTx/>
              <a:buNone/>
            </a:pPr>
            <a:r>
              <a:rPr lang="en-US" altLang="zh-CN" sz="2400" b="1" dirty="0" smtClean="0">
                <a:latin typeface="Times New Roman" panose="02020603050405020304" pitchFamily="18" charset="0"/>
              </a:rPr>
              <a:t>    printf(“i=%d\n”,i);</a:t>
            </a:r>
            <a:endParaRPr lang="en-US" altLang="zh-CN" sz="2400" b="1" dirty="0" smtClean="0">
              <a:latin typeface="Times New Roman" panose="02020603050405020304" pitchFamily="18" charset="0"/>
            </a:endParaRPr>
          </a:p>
          <a:p>
            <a:pPr>
              <a:lnSpc>
                <a:spcPct val="110000"/>
              </a:lnSpc>
              <a:buClr>
                <a:schemeClr val="tx1"/>
              </a:buClr>
              <a:buFontTx/>
              <a:buNone/>
            </a:pPr>
            <a:r>
              <a:rPr lang="en-US" altLang="zh-CN" sz="2400" b="1" dirty="0" smtClean="0">
                <a:latin typeface="Times New Roman" panose="02020603050405020304" pitchFamily="18" charset="0"/>
              </a:rPr>
              <a:t>    return 0; }</a:t>
            </a:r>
            <a:endParaRPr lang="en-US" altLang="zh-CN" sz="2400" b="1" dirty="0" smtClean="0">
              <a:latin typeface="Times New Roman" panose="02020603050405020304" pitchFamily="18" charset="0"/>
            </a:endParaRPr>
          </a:p>
        </p:txBody>
      </p:sp>
      <p:sp>
        <p:nvSpPr>
          <p:cNvPr id="1234947" name="Rectangle 3"/>
          <p:cNvSpPr>
            <a:spLocks noChangeArrowheads="1"/>
          </p:cNvSpPr>
          <p:nvPr/>
        </p:nvSpPr>
        <p:spPr bwMode="auto">
          <a:xfrm>
            <a:off x="6851650" y="1093788"/>
            <a:ext cx="1828800" cy="4856163"/>
          </a:xfrm>
          <a:prstGeom prst="rect">
            <a:avLst/>
          </a:prstGeom>
          <a:solidFill>
            <a:schemeClr val="accent2">
              <a:lumMod val="40000"/>
              <a:lumOff val="60000"/>
            </a:schemeClr>
          </a:solidFill>
          <a:ln w="9525">
            <a:solidFill>
              <a:schemeClr val="tx1"/>
            </a:solidFill>
            <a:miter lim="800000"/>
          </a:ln>
          <a:effectLst/>
        </p:spPr>
        <p:txBody>
          <a:bodyPr wrap="none" anchor="ctr"/>
          <a:lstStyle/>
          <a:p>
            <a:pPr>
              <a:defRPr/>
            </a:pPr>
            <a:r>
              <a:rPr lang="en-US" altLang="zh-CN" b="1" dirty="0">
                <a:latin typeface="Arial" panose="020B0604020202020204" pitchFamily="34" charset="0"/>
              </a:rPr>
              <a:t>1.fork error</a:t>
            </a:r>
            <a:endParaRPr lang="en-US" altLang="zh-CN" b="1" dirty="0">
              <a:latin typeface="Arial" panose="020B0604020202020204" pitchFamily="34" charset="0"/>
            </a:endParaRPr>
          </a:p>
          <a:p>
            <a:pPr>
              <a:defRPr/>
            </a:pPr>
            <a:r>
              <a:rPr lang="en-US" altLang="zh-CN" b="1" dirty="0">
                <a:solidFill>
                  <a:srgbClr val="FF0000"/>
                </a:solidFill>
                <a:latin typeface="Arial" panose="020B0604020202020204" pitchFamily="34" charset="0"/>
              </a:rPr>
              <a:t>2 . i=5</a:t>
            </a:r>
            <a:endParaRPr lang="en-US" altLang="zh-CN" b="1" dirty="0">
              <a:solidFill>
                <a:srgbClr val="FF0000"/>
              </a:solidFill>
              <a:latin typeface="Arial" panose="020B0604020202020204" pitchFamily="34" charset="0"/>
            </a:endParaRPr>
          </a:p>
          <a:p>
            <a:pPr>
              <a:defRPr/>
            </a:pPr>
            <a:r>
              <a:rPr lang="en-US" altLang="zh-CN" b="1" dirty="0">
                <a:solidFill>
                  <a:srgbClr val="FF0000"/>
                </a:solidFill>
                <a:latin typeface="Arial" panose="020B0604020202020204" pitchFamily="34" charset="0"/>
              </a:rPr>
              <a:t>     i=10</a:t>
            </a:r>
            <a:endParaRPr lang="en-US" altLang="zh-CN" b="1" dirty="0">
              <a:solidFill>
                <a:srgbClr val="FF0000"/>
              </a:solidFill>
              <a:latin typeface="Arial" panose="020B0604020202020204" pitchFamily="34" charset="0"/>
            </a:endParaRPr>
          </a:p>
          <a:p>
            <a:pPr>
              <a:defRPr/>
            </a:pPr>
            <a:r>
              <a:rPr lang="en-US" altLang="zh-CN" b="1" dirty="0">
                <a:solidFill>
                  <a:srgbClr val="FF0000"/>
                </a:solidFill>
                <a:latin typeface="Arial" panose="020B0604020202020204" pitchFamily="34" charset="0"/>
              </a:rPr>
              <a:t>     i=7</a:t>
            </a:r>
            <a:endParaRPr lang="en-US" altLang="zh-CN" b="1" dirty="0">
              <a:solidFill>
                <a:srgbClr val="FF0000"/>
              </a:solidFill>
              <a:latin typeface="Arial" panose="020B0604020202020204" pitchFamily="34" charset="0"/>
            </a:endParaRPr>
          </a:p>
          <a:p>
            <a:pPr>
              <a:defRPr/>
            </a:pPr>
            <a:r>
              <a:rPr lang="en-US" altLang="zh-CN" b="1" dirty="0">
                <a:latin typeface="Arial" panose="020B0604020202020204" pitchFamily="34" charset="0"/>
              </a:rPr>
              <a:t>3.  i=7</a:t>
            </a:r>
            <a:endParaRPr lang="en-US" altLang="zh-CN" b="1" dirty="0">
              <a:latin typeface="Arial" panose="020B0604020202020204" pitchFamily="34" charset="0"/>
            </a:endParaRPr>
          </a:p>
          <a:p>
            <a:pPr>
              <a:defRPr/>
            </a:pPr>
            <a:r>
              <a:rPr lang="en-US" altLang="zh-CN" b="1" dirty="0">
                <a:latin typeface="Arial" panose="020B0604020202020204" pitchFamily="34" charset="0"/>
              </a:rPr>
              <a:t>     i=5</a:t>
            </a:r>
            <a:endParaRPr lang="en-US" altLang="zh-CN" b="1" dirty="0">
              <a:latin typeface="Arial" panose="020B0604020202020204" pitchFamily="34" charset="0"/>
            </a:endParaRPr>
          </a:p>
          <a:p>
            <a:pPr>
              <a:defRPr/>
            </a:pPr>
            <a:r>
              <a:rPr lang="en-US" altLang="zh-CN" b="1" dirty="0">
                <a:latin typeface="Arial" panose="020B0604020202020204" pitchFamily="34" charset="0"/>
              </a:rPr>
              <a:t>     i=10</a:t>
            </a:r>
            <a:endParaRPr lang="en-US" altLang="zh-CN" b="1" dirty="0">
              <a:latin typeface="Arial" panose="020B0604020202020204" pitchFamily="34" charset="0"/>
            </a:endParaRPr>
          </a:p>
          <a:p>
            <a:pPr>
              <a:defRPr/>
            </a:pPr>
            <a:r>
              <a:rPr lang="en-US" altLang="zh-CN" b="1" dirty="0">
                <a:solidFill>
                  <a:srgbClr val="FF0000"/>
                </a:solidFill>
                <a:latin typeface="Arial" panose="020B0604020202020204" pitchFamily="34" charset="0"/>
              </a:rPr>
              <a:t>4.  i=5</a:t>
            </a:r>
            <a:endParaRPr lang="en-US" altLang="zh-CN" b="1" dirty="0">
              <a:solidFill>
                <a:srgbClr val="FF0000"/>
              </a:solidFill>
              <a:latin typeface="Arial" panose="020B0604020202020204" pitchFamily="34" charset="0"/>
            </a:endParaRPr>
          </a:p>
          <a:p>
            <a:pPr>
              <a:defRPr/>
            </a:pPr>
            <a:r>
              <a:rPr lang="en-US" altLang="zh-CN" b="1" dirty="0">
                <a:solidFill>
                  <a:srgbClr val="FF0000"/>
                </a:solidFill>
                <a:latin typeface="Arial" panose="020B0604020202020204" pitchFamily="34" charset="0"/>
              </a:rPr>
              <a:t>     i=7</a:t>
            </a:r>
            <a:endParaRPr lang="en-US" altLang="zh-CN" b="1" dirty="0">
              <a:solidFill>
                <a:srgbClr val="FF0000"/>
              </a:solidFill>
              <a:latin typeface="Arial" panose="020B0604020202020204" pitchFamily="34" charset="0"/>
            </a:endParaRPr>
          </a:p>
          <a:p>
            <a:pPr>
              <a:defRPr/>
            </a:pPr>
            <a:r>
              <a:rPr lang="en-US" altLang="zh-CN" b="1" dirty="0">
                <a:solidFill>
                  <a:srgbClr val="FF0000"/>
                </a:solidFill>
                <a:latin typeface="Arial" panose="020B0604020202020204" pitchFamily="34" charset="0"/>
              </a:rPr>
              <a:t>     i=10</a:t>
            </a:r>
            <a:endParaRPr lang="en-US" altLang="zh-CN" b="1" dirty="0">
              <a:latin typeface="Arial" panose="020B0604020202020204" pitchFamily="34" charset="0"/>
            </a:endParaRPr>
          </a:p>
          <a:p>
            <a:pPr>
              <a:defRPr/>
            </a:pPr>
            <a:endParaRPr lang="en-US" altLang="zh-CN" b="1" dirty="0">
              <a:latin typeface="Arial" panose="020B0604020202020204" pitchFamily="34" charset="0"/>
            </a:endParaRPr>
          </a:p>
        </p:txBody>
      </p:sp>
      <p:sp>
        <p:nvSpPr>
          <p:cNvPr id="1234948" name="AutoShape 4"/>
          <p:cNvSpPr>
            <a:spLocks noChangeArrowheads="1"/>
          </p:cNvSpPr>
          <p:nvPr/>
        </p:nvSpPr>
        <p:spPr bwMode="auto">
          <a:xfrm>
            <a:off x="2627630" y="4725035"/>
            <a:ext cx="3149600" cy="643890"/>
          </a:xfrm>
          <a:prstGeom prst="cloudCallout">
            <a:avLst>
              <a:gd name="adj1" fmla="val -99894"/>
              <a:gd name="adj2" fmla="val 31667"/>
            </a:avLst>
          </a:prstGeom>
          <a:solidFill>
            <a:srgbClr val="CCFF33"/>
          </a:solidFill>
          <a:ln w="9525">
            <a:solidFill>
              <a:schemeClr val="tx1"/>
            </a:solidFill>
            <a:round/>
          </a:ln>
        </p:spPr>
        <p:txBody>
          <a:bodyPr wrap="none" anchor="ctr"/>
          <a:lstStyle/>
          <a:p>
            <a:r>
              <a:rPr lang="zh-CN" altLang="en-US"/>
              <a:t>插入</a:t>
            </a:r>
            <a:r>
              <a:rPr lang="en-US" altLang="zh-CN"/>
              <a:t>else</a:t>
            </a:r>
            <a:r>
              <a:rPr lang="zh-CN" altLang="en-US"/>
              <a:t>呢？</a:t>
            </a:r>
            <a:endParaRPr lang="zh-CN" altLang="en-US"/>
          </a:p>
        </p:txBody>
      </p:sp>
      <p:sp>
        <p:nvSpPr>
          <p:cNvPr id="90117" name="Text Box 5"/>
          <p:cNvSpPr txBox="1">
            <a:spLocks noChangeArrowheads="1"/>
          </p:cNvSpPr>
          <p:nvPr/>
        </p:nvSpPr>
        <p:spPr bwMode="auto">
          <a:xfrm>
            <a:off x="8493125" y="6510337"/>
            <a:ext cx="376238" cy="707886"/>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a:solidFill>
                  <a:schemeClr val="tx2"/>
                </a:solidFill>
                <a:latin typeface="Times New Roman" panose="02020603050405020304" pitchFamily="18" charset="0"/>
              </a:rPr>
              <a:t>71</a:t>
            </a:r>
            <a:endParaRPr lang="en-US" altLang="zh-CN">
              <a:solidFill>
                <a:schemeClr val="tx2"/>
              </a:solidFill>
              <a:latin typeface="Times New Roman" panose="02020603050405020304" pitchFamily="18" charset="0"/>
            </a:endParaRPr>
          </a:p>
        </p:txBody>
      </p:sp>
      <p:sp>
        <p:nvSpPr>
          <p:cNvPr id="8" name="矩形 7"/>
          <p:cNvSpPr/>
          <p:nvPr/>
        </p:nvSpPr>
        <p:spPr>
          <a:xfrm>
            <a:off x="2987824" y="183646"/>
            <a:ext cx="3456384"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2.  </a:t>
            </a:r>
            <a:r>
              <a:rPr lang="zh-CN" altLang="en-US" sz="2800" dirty="0" smtClean="0">
                <a:solidFill>
                  <a:srgbClr val="C00000"/>
                </a:solidFill>
              </a:rPr>
              <a:t>进程创建</a:t>
            </a:r>
            <a:endParaRPr lang="en-US" altLang="zh-CN" sz="2800" dirty="0" smtClean="0">
              <a:solidFill>
                <a:srgbClr val="C00000"/>
              </a:solidFill>
            </a:endParaRPr>
          </a:p>
        </p:txBody>
      </p:sp>
      <p:sp>
        <p:nvSpPr>
          <p:cNvPr id="7" name="动作按钮: 后退或前一项 6">
            <a:hlinkClick r:id="rId1" action="ppaction://hlinksldjump" highlightClick="1"/>
          </p:cNvPr>
          <p:cNvSpPr/>
          <p:nvPr/>
        </p:nvSpPr>
        <p:spPr bwMode="auto">
          <a:xfrm>
            <a:off x="8172400" y="188640"/>
            <a:ext cx="720080" cy="288032"/>
          </a:xfrm>
          <a:prstGeom prst="actionButtonBackPrevious">
            <a:avLst/>
          </a:prstGeom>
          <a:solidFill>
            <a:srgbClr val="008000"/>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动作按钮: 前进或下一项 8">
            <a:hlinkClick r:id="rId2" action="ppaction://hlinksldjump" highlightClick="1"/>
          </p:cNvPr>
          <p:cNvSpPr/>
          <p:nvPr/>
        </p:nvSpPr>
        <p:spPr bwMode="auto">
          <a:xfrm>
            <a:off x="5652120" y="6381328"/>
            <a:ext cx="576064" cy="288032"/>
          </a:xfrm>
          <a:prstGeom prst="actionButtonForwardNext">
            <a:avLst/>
          </a:prstGeom>
          <a:solidFill>
            <a:srgbClr val="FF0000"/>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34947"/>
                                        </p:tgtEl>
                                        <p:attrNameLst>
                                          <p:attrName>style.visibility</p:attrName>
                                        </p:attrNameLst>
                                      </p:cBhvr>
                                      <p:to>
                                        <p:strVal val="visible"/>
                                      </p:to>
                                    </p:set>
                                    <p:anim calcmode="lin" valueType="num">
                                      <p:cBhvr additive="base">
                                        <p:cTn id="7" dur="500" fill="hold"/>
                                        <p:tgtEl>
                                          <p:spTgt spid="1234947"/>
                                        </p:tgtEl>
                                        <p:attrNameLst>
                                          <p:attrName>ppt_x</p:attrName>
                                        </p:attrNameLst>
                                      </p:cBhvr>
                                      <p:tavLst>
                                        <p:tav tm="0">
                                          <p:val>
                                            <p:strVal val="1+#ppt_w/2"/>
                                          </p:val>
                                        </p:tav>
                                        <p:tav tm="100000">
                                          <p:val>
                                            <p:strVal val="#ppt_x"/>
                                          </p:val>
                                        </p:tav>
                                      </p:tavLst>
                                    </p:anim>
                                    <p:anim calcmode="lin" valueType="num">
                                      <p:cBhvr additive="base">
                                        <p:cTn id="8" dur="500" fill="hold"/>
                                        <p:tgtEl>
                                          <p:spTgt spid="12349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34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947" grpId="0" animBg="1"/>
      <p:bldP spid="1234948"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右箭头 2"/>
          <p:cNvSpPr>
            <a:spLocks noChangeArrowheads="1"/>
          </p:cNvSpPr>
          <p:nvPr/>
        </p:nvSpPr>
        <p:spPr bwMode="auto">
          <a:xfrm>
            <a:off x="1547813" y="1700214"/>
            <a:ext cx="863600" cy="46037"/>
          </a:xfrm>
          <a:prstGeom prst="rightArrow">
            <a:avLst>
              <a:gd name="adj1" fmla="val 50000"/>
              <a:gd name="adj2" fmla="val 49589"/>
            </a:avLst>
          </a:prstGeom>
          <a:noFill/>
          <a:ln w="9525" algn="ctr">
            <a:noFill/>
            <a:round/>
          </a:ln>
        </p:spPr>
        <p:txBody>
          <a:bodyPr/>
          <a:lstStyle/>
          <a:p>
            <a:pPr marL="609600" indent="-609600"/>
            <a:endParaRPr lang="zh-CN" altLang="en-US"/>
          </a:p>
        </p:txBody>
      </p:sp>
      <p:sp>
        <p:nvSpPr>
          <p:cNvPr id="79880" name="圆角矩形标注 15"/>
          <p:cNvSpPr>
            <a:spLocks noChangeArrowheads="1"/>
          </p:cNvSpPr>
          <p:nvPr/>
        </p:nvSpPr>
        <p:spPr bwMode="auto">
          <a:xfrm>
            <a:off x="6732240" y="188642"/>
            <a:ext cx="2195736" cy="864095"/>
          </a:xfrm>
          <a:prstGeom prst="wedgeRoundRectCallout">
            <a:avLst>
              <a:gd name="adj1" fmla="val -83059"/>
              <a:gd name="adj2" fmla="val 65162"/>
              <a:gd name="adj3" fmla="val 16667"/>
            </a:avLst>
          </a:prstGeom>
          <a:solidFill>
            <a:srgbClr val="FFC000"/>
          </a:solidFill>
          <a:ln w="9525">
            <a:noFill/>
            <a:miter lim="800000"/>
          </a:ln>
        </p:spPr>
        <p:txBody>
          <a:bodyPr/>
          <a:lstStyle/>
          <a:p>
            <a:pPr marL="360045"/>
            <a:r>
              <a:rPr lang="zh-CN" altLang="zh-CN" dirty="0" smtClean="0"/>
              <a:t>设置新进程的跟踪状态</a:t>
            </a:r>
            <a:endParaRPr lang="zh-CN" altLang="en-US" b="1" dirty="0"/>
          </a:p>
        </p:txBody>
      </p:sp>
      <p:sp>
        <p:nvSpPr>
          <p:cNvPr id="79882" name="圆角矩形标注 17"/>
          <p:cNvSpPr>
            <a:spLocks noChangeArrowheads="1"/>
          </p:cNvSpPr>
          <p:nvPr/>
        </p:nvSpPr>
        <p:spPr bwMode="auto">
          <a:xfrm>
            <a:off x="6876256" y="1484784"/>
            <a:ext cx="2195736" cy="822325"/>
          </a:xfrm>
          <a:prstGeom prst="wedgeRoundRectCallout">
            <a:avLst>
              <a:gd name="adj1" fmla="val -53532"/>
              <a:gd name="adj2" fmla="val 105101"/>
              <a:gd name="adj3" fmla="val 16667"/>
            </a:avLst>
          </a:prstGeom>
          <a:solidFill>
            <a:srgbClr val="FFC000"/>
          </a:solidFill>
          <a:ln w="9525">
            <a:noFill/>
            <a:miter lim="800000"/>
          </a:ln>
        </p:spPr>
        <p:txBody>
          <a:bodyPr/>
          <a:lstStyle/>
          <a:p>
            <a:pPr marL="609600" indent="-609600"/>
            <a:r>
              <a:rPr lang="zh-CN" altLang="en-US" dirty="0" smtClean="0"/>
              <a:t>完成进程创建的主要工作</a:t>
            </a:r>
            <a:endParaRPr lang="zh-CN" altLang="en-US" sz="2000" b="1" dirty="0"/>
          </a:p>
        </p:txBody>
      </p:sp>
      <p:sp>
        <p:nvSpPr>
          <p:cNvPr id="12" name="矩形 11"/>
          <p:cNvSpPr/>
          <p:nvPr/>
        </p:nvSpPr>
        <p:spPr>
          <a:xfrm>
            <a:off x="2771800" y="111638"/>
            <a:ext cx="2520280"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2.  </a:t>
            </a:r>
            <a:r>
              <a:rPr lang="zh-CN" altLang="en-US" sz="2800" dirty="0" smtClean="0">
                <a:solidFill>
                  <a:srgbClr val="C00000"/>
                </a:solidFill>
              </a:rPr>
              <a:t>进程创建</a:t>
            </a:r>
            <a:endParaRPr lang="en-US" altLang="zh-CN" sz="2800" dirty="0" smtClean="0">
              <a:solidFill>
                <a:srgbClr val="C00000"/>
              </a:solidFill>
            </a:endParaRPr>
          </a:p>
        </p:txBody>
      </p:sp>
      <p:sp>
        <p:nvSpPr>
          <p:cNvPr id="14" name="Rectangle 3"/>
          <p:cNvSpPr txBox="1">
            <a:spLocks noChangeArrowheads="1"/>
          </p:cNvSpPr>
          <p:nvPr/>
        </p:nvSpPr>
        <p:spPr>
          <a:xfrm>
            <a:off x="467544" y="548680"/>
            <a:ext cx="3312368" cy="504056"/>
          </a:xfrm>
          <a:prstGeom prst="rect">
            <a:avLst/>
          </a:prstGeom>
        </p:spPr>
        <p:txBody>
          <a:bodyPr/>
          <a:lstStyle/>
          <a:p>
            <a:pPr lvl="0">
              <a:lnSpc>
                <a:spcPct val="120000"/>
              </a:lnSpc>
              <a:buFont typeface="Wingdings" panose="05000000000000000000" pitchFamily="2" charset="2"/>
              <a:buChar char="n"/>
              <a:defRPr/>
            </a:pPr>
            <a:r>
              <a:rPr lang="en-US" altLang="zh-CN" sz="2400" dirty="0" smtClean="0">
                <a:solidFill>
                  <a:srgbClr val="7030A0"/>
                </a:solidFill>
              </a:rPr>
              <a:t> </a:t>
            </a:r>
            <a:r>
              <a:rPr lang="en-US" altLang="zh-CN" sz="2400" dirty="0" err="1" smtClean="0">
                <a:solidFill>
                  <a:srgbClr val="7030A0"/>
                </a:solidFill>
              </a:rPr>
              <a:t>do_fork</a:t>
            </a:r>
            <a:r>
              <a:rPr lang="en-US" altLang="zh-CN" sz="2400" dirty="0" smtClean="0">
                <a:solidFill>
                  <a:srgbClr val="7030A0"/>
                </a:solidFill>
              </a:rPr>
              <a:t>()</a:t>
            </a:r>
            <a:r>
              <a:rPr lang="zh-CN" altLang="en-US" sz="2400" dirty="0" smtClean="0">
                <a:solidFill>
                  <a:srgbClr val="7030A0"/>
                </a:solidFill>
              </a:rPr>
              <a:t>解析</a:t>
            </a:r>
            <a:r>
              <a:rPr kumimoji="0" lang="zh-CN" altLang="en-US" sz="2400" b="1" i="0" u="none" strike="noStrike" kern="0" cap="none" spc="0" normalizeH="0" baseline="0" noProof="0" dirty="0" smtClean="0">
                <a:ln>
                  <a:noFill/>
                </a:ln>
                <a:solidFill>
                  <a:srgbClr val="7030A0"/>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7030A0"/>
              </a:solidFill>
              <a:effectLst/>
              <a:uLnTx/>
              <a:uFillTx/>
              <a:latin typeface="+mn-lt"/>
              <a:ea typeface="+mn-ea"/>
              <a:cs typeface="+mn-cs"/>
            </a:endParaRPr>
          </a:p>
        </p:txBody>
      </p:sp>
      <p:pic>
        <p:nvPicPr>
          <p:cNvPr id="15361" name="Picture 1"/>
          <p:cNvPicPr>
            <a:picLocks noChangeAspect="1" noChangeArrowheads="1"/>
          </p:cNvPicPr>
          <p:nvPr/>
        </p:nvPicPr>
        <p:blipFill>
          <a:blip r:embed="rId1" cstate="print"/>
          <a:srcRect/>
          <a:stretch>
            <a:fillRect/>
          </a:stretch>
        </p:blipFill>
        <p:spPr bwMode="auto">
          <a:xfrm>
            <a:off x="467544" y="1196752"/>
            <a:ext cx="6336704" cy="1368152"/>
          </a:xfrm>
          <a:prstGeom prst="rect">
            <a:avLst/>
          </a:prstGeom>
          <a:noFill/>
          <a:ln w="9525">
            <a:noFill/>
            <a:miter lim="800000"/>
            <a:headEnd/>
            <a:tailEnd/>
          </a:ln>
        </p:spPr>
      </p:pic>
      <p:pic>
        <p:nvPicPr>
          <p:cNvPr id="15362" name="Picture 2"/>
          <p:cNvPicPr>
            <a:picLocks noChangeAspect="1" noChangeArrowheads="1"/>
          </p:cNvPicPr>
          <p:nvPr/>
        </p:nvPicPr>
        <p:blipFill>
          <a:blip r:embed="rId2" cstate="print"/>
          <a:srcRect/>
          <a:stretch>
            <a:fillRect/>
          </a:stretch>
        </p:blipFill>
        <p:spPr bwMode="auto">
          <a:xfrm>
            <a:off x="251521" y="2780929"/>
            <a:ext cx="8569787" cy="617785"/>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395536" y="3717033"/>
            <a:ext cx="5544616" cy="1108923"/>
          </a:xfrm>
          <a:prstGeom prst="rect">
            <a:avLst/>
          </a:prstGeom>
          <a:noFill/>
          <a:ln w="9525">
            <a:noFill/>
            <a:miter lim="800000"/>
            <a:headEnd/>
            <a:tailEnd/>
          </a:ln>
        </p:spPr>
      </p:pic>
      <p:pic>
        <p:nvPicPr>
          <p:cNvPr id="15364" name="Picture 4"/>
          <p:cNvPicPr>
            <a:picLocks noChangeAspect="1" noChangeArrowheads="1"/>
          </p:cNvPicPr>
          <p:nvPr/>
        </p:nvPicPr>
        <p:blipFill>
          <a:blip r:embed="rId4" cstate="print"/>
          <a:srcRect/>
          <a:stretch>
            <a:fillRect/>
          </a:stretch>
        </p:blipFill>
        <p:spPr bwMode="auto">
          <a:xfrm>
            <a:off x="539554" y="5085184"/>
            <a:ext cx="5041945" cy="792088"/>
          </a:xfrm>
          <a:prstGeom prst="rect">
            <a:avLst/>
          </a:prstGeom>
          <a:noFill/>
          <a:ln w="9525">
            <a:noFill/>
            <a:miter lim="800000"/>
            <a:headEnd/>
            <a:tailEnd/>
          </a:ln>
        </p:spPr>
      </p:pic>
      <p:sp>
        <p:nvSpPr>
          <p:cNvPr id="20" name="圆角矩形标注 17"/>
          <p:cNvSpPr>
            <a:spLocks noChangeArrowheads="1"/>
          </p:cNvSpPr>
          <p:nvPr/>
        </p:nvSpPr>
        <p:spPr bwMode="auto">
          <a:xfrm>
            <a:off x="6444208" y="3861048"/>
            <a:ext cx="2376264" cy="1080120"/>
          </a:xfrm>
          <a:prstGeom prst="wedgeRoundRectCallout">
            <a:avLst>
              <a:gd name="adj1" fmla="val -68283"/>
              <a:gd name="adj2" fmla="val 43019"/>
              <a:gd name="adj3" fmla="val 16667"/>
            </a:avLst>
          </a:prstGeom>
          <a:solidFill>
            <a:srgbClr val="FFC000"/>
          </a:solidFill>
          <a:ln w="9525">
            <a:noFill/>
            <a:miter lim="800000"/>
          </a:ln>
        </p:spPr>
        <p:txBody>
          <a:bodyPr/>
          <a:lstStyle/>
          <a:p>
            <a:pPr marL="609600" indent="-609600"/>
            <a:r>
              <a:rPr lang="zh-CN" altLang="en-US" sz="2000" b="1" dirty="0" smtClean="0"/>
              <a:t>根据</a:t>
            </a:r>
            <a:r>
              <a:rPr lang="en-US" altLang="zh-CN" sz="2000" b="1" dirty="0" err="1" smtClean="0"/>
              <a:t>clone_flags</a:t>
            </a:r>
            <a:r>
              <a:rPr lang="zh-CN" altLang="en-US" sz="2000" b="1" dirty="0" smtClean="0"/>
              <a:t>的值作相应处理</a:t>
            </a:r>
            <a:endParaRPr lang="zh-CN" altLang="en-US" sz="2000" b="1" dirty="0"/>
          </a:p>
        </p:txBody>
      </p:sp>
      <p:cxnSp>
        <p:nvCxnSpPr>
          <p:cNvPr id="15" name="直接连接符 14"/>
          <p:cNvCxnSpPr/>
          <p:nvPr/>
        </p:nvCxnSpPr>
        <p:spPr bwMode="auto">
          <a:xfrm>
            <a:off x="4716016" y="1844824"/>
            <a:ext cx="1584176" cy="0"/>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ChangeArrowheads="1"/>
          </p:cNvSpPr>
          <p:nvPr/>
        </p:nvSpPr>
        <p:spPr bwMode="auto">
          <a:xfrm>
            <a:off x="395486" y="764704"/>
            <a:ext cx="3456434" cy="966418"/>
          </a:xfrm>
          <a:prstGeom prst="rect">
            <a:avLst/>
          </a:prstGeom>
          <a:noFill/>
          <a:ln>
            <a:noFill/>
          </a:ln>
          <a:effectLst/>
        </p:spPr>
        <p:txBody>
          <a:bodyPr wrap="square">
            <a:spAutoFit/>
          </a:bodyPr>
          <a:lstStyle/>
          <a:p>
            <a:pPr eaLnBrk="1" hangingPunct="1">
              <a:defRPr/>
            </a:pPr>
            <a:r>
              <a:rPr kumimoji="1" lang="en-US" altLang="zh-CN"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3. </a:t>
            </a:r>
            <a:r>
              <a:rPr kumimoji="1" lang="zh-CN" altLang="en-US"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程序的并发执行</a:t>
            </a:r>
            <a:endParaRPr kumimoji="1" lang="en-US" altLang="zh-CN"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buFont typeface="Wingdings" panose="05000000000000000000" pitchFamily="2" charset="2"/>
              <a:buChar char="n"/>
              <a:defRPr/>
            </a:pPr>
            <a:r>
              <a:rPr kumimoji="1" lang="en-US" altLang="zh-CN" sz="2400" dirty="0" smtClean="0">
                <a:solidFill>
                  <a:srgbClr val="7030A0"/>
                </a:solidFill>
                <a:effectLst>
                  <a:outerShdw blurRad="38100" dist="38100" dir="2700000" algn="tl">
                    <a:srgbClr val="C0C0C0"/>
                  </a:outerShdw>
                </a:effectLst>
                <a:latin typeface="Times New Roman" panose="02020603050405020304" pitchFamily="18" charset="0"/>
                <a:ea typeface="仿宋" panose="02010609060101010101" charset="-122"/>
              </a:rPr>
              <a:t>  </a:t>
            </a:r>
            <a:r>
              <a:rPr kumimoji="1" lang="zh-CN" altLang="en-US" sz="2400" dirty="0" smtClean="0">
                <a:solidFill>
                  <a:srgbClr val="7030A0"/>
                </a:solidFill>
                <a:effectLst>
                  <a:outerShdw blurRad="38100" dist="38100" dir="2700000" algn="tl">
                    <a:srgbClr val="C0C0C0"/>
                  </a:outerShdw>
                </a:effectLst>
                <a:latin typeface="Times New Roman" panose="02020603050405020304" pitchFamily="18" charset="0"/>
                <a:ea typeface="仿宋" panose="02010609060101010101" charset="-122"/>
              </a:rPr>
              <a:t>概念：</a:t>
            </a:r>
            <a:endParaRPr kumimoji="1" lang="zh-CN" altLang="en-US" sz="2400" dirty="0">
              <a:solidFill>
                <a:srgbClr val="7030A0"/>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3" name="Rectangle 39"/>
          <p:cNvSpPr>
            <a:spLocks noChangeArrowheads="1"/>
          </p:cNvSpPr>
          <p:nvPr/>
        </p:nvSpPr>
        <p:spPr bwMode="auto">
          <a:xfrm>
            <a:off x="539750" y="1844675"/>
            <a:ext cx="4105275" cy="2055947"/>
          </a:xfrm>
          <a:prstGeom prst="rect">
            <a:avLst/>
          </a:prstGeom>
          <a:noFill/>
          <a:ln w="9525">
            <a:noFill/>
            <a:miter lim="800000"/>
          </a:ln>
        </p:spPr>
        <p:txBody>
          <a:bodyPr>
            <a:spAutoFit/>
          </a:bodyPr>
          <a:lstStyle/>
          <a:p>
            <a:pPr marL="533400" indent="-533400">
              <a:spcBef>
                <a:spcPct val="30000"/>
              </a:spcBef>
              <a:buFont typeface="Wingdings" panose="05000000000000000000" pitchFamily="2" charset="2"/>
              <a:buNone/>
            </a:pPr>
            <a:r>
              <a:rPr lang="zh-CN" altLang="en-US" sz="2200" dirty="0">
                <a:latin typeface="Times New Roman" panose="02020603050405020304" pitchFamily="18" charset="0"/>
              </a:rPr>
              <a:t>对</a:t>
            </a:r>
            <a:r>
              <a:rPr lang="en-US" altLang="zh-CN" sz="2200" dirty="0">
                <a:latin typeface="Times New Roman" panose="02020603050405020304" pitchFamily="18" charset="0"/>
              </a:rPr>
              <a:t>n</a:t>
            </a:r>
            <a:r>
              <a:rPr lang="zh-CN" altLang="en-US" sz="2200" dirty="0">
                <a:latin typeface="Times New Roman" panose="02020603050405020304" pitchFamily="18" charset="0"/>
              </a:rPr>
              <a:t>个用户作业的处理 </a:t>
            </a:r>
            <a:r>
              <a:rPr lang="en-US" altLang="zh-CN" sz="2200" dirty="0">
                <a:latin typeface="Times New Roman" panose="02020603050405020304" pitchFamily="18" charset="0"/>
              </a:rPr>
              <a:t>——</a:t>
            </a:r>
            <a:endParaRPr lang="en-US" altLang="zh-CN" sz="2200" dirty="0">
              <a:latin typeface="Times New Roman" panose="02020603050405020304" pitchFamily="18" charset="0"/>
            </a:endParaRPr>
          </a:p>
          <a:p>
            <a:pPr marL="533400" indent="-533400">
              <a:lnSpc>
                <a:spcPct val="90000"/>
              </a:lnSpc>
              <a:spcBef>
                <a:spcPct val="30000"/>
              </a:spcBef>
              <a:buFont typeface="Wingdings" panose="05000000000000000000" pitchFamily="2" charset="2"/>
              <a:buNone/>
            </a:pPr>
            <a:r>
              <a:rPr lang="en-US" altLang="zh-CN" sz="2200" dirty="0">
                <a:latin typeface="Times New Roman" panose="02020603050405020304" pitchFamily="18" charset="0"/>
              </a:rPr>
              <a:t>        </a:t>
            </a:r>
            <a:r>
              <a:rPr lang="zh-CN" altLang="en-US" sz="2200" dirty="0">
                <a:latin typeface="Times New Roman" panose="02020603050405020304" pitchFamily="18" charset="0"/>
              </a:rPr>
              <a:t>作业</a:t>
            </a:r>
            <a:r>
              <a:rPr lang="en-US" altLang="zh-CN" sz="2200" baseline="-25000" dirty="0">
                <a:latin typeface="Times New Roman" panose="02020603050405020304" pitchFamily="18" charset="0"/>
              </a:rPr>
              <a:t>1</a:t>
            </a:r>
            <a:r>
              <a:rPr lang="zh-CN" altLang="en-US" sz="2200" dirty="0">
                <a:latin typeface="Times New Roman" panose="02020603050405020304" pitchFamily="18" charset="0"/>
              </a:rPr>
              <a:t>：    </a:t>
            </a:r>
            <a:r>
              <a:rPr lang="en-US" altLang="zh-CN" sz="2200" dirty="0">
                <a:latin typeface="Times New Roman" panose="02020603050405020304" pitchFamily="18" charset="0"/>
              </a:rPr>
              <a:t>I</a:t>
            </a:r>
            <a:r>
              <a:rPr lang="en-US" altLang="zh-CN" sz="2200" baseline="-25000" dirty="0">
                <a:latin typeface="Times New Roman" panose="02020603050405020304" pitchFamily="18" charset="0"/>
              </a:rPr>
              <a:t>1</a:t>
            </a:r>
            <a:r>
              <a:rPr lang="en-US" altLang="zh-CN" sz="2200" dirty="0">
                <a:latin typeface="Times New Roman" panose="02020603050405020304" pitchFamily="18" charset="0"/>
              </a:rPr>
              <a:t>      C</a:t>
            </a:r>
            <a:r>
              <a:rPr lang="en-US" altLang="zh-CN" sz="2200" baseline="-25000" dirty="0">
                <a:latin typeface="Times New Roman" panose="02020603050405020304" pitchFamily="18" charset="0"/>
              </a:rPr>
              <a:t>1</a:t>
            </a:r>
            <a:r>
              <a:rPr lang="en-US" altLang="zh-CN" sz="2200" dirty="0">
                <a:latin typeface="Times New Roman" panose="02020603050405020304" pitchFamily="18" charset="0"/>
              </a:rPr>
              <a:t>      P</a:t>
            </a:r>
            <a:r>
              <a:rPr lang="en-US" altLang="zh-CN" sz="2200" baseline="-25000" dirty="0">
                <a:latin typeface="Times New Roman" panose="02020603050405020304" pitchFamily="18" charset="0"/>
              </a:rPr>
              <a:t>1</a:t>
            </a:r>
            <a:endParaRPr lang="en-US" altLang="zh-CN" sz="2200" baseline="-25000" dirty="0">
              <a:latin typeface="Times New Roman" panose="02020603050405020304" pitchFamily="18" charset="0"/>
            </a:endParaRPr>
          </a:p>
          <a:p>
            <a:pPr marL="533400" indent="-533400">
              <a:lnSpc>
                <a:spcPct val="90000"/>
              </a:lnSpc>
              <a:spcBef>
                <a:spcPct val="30000"/>
              </a:spcBef>
              <a:buFont typeface="Wingdings" panose="05000000000000000000" pitchFamily="2" charset="2"/>
              <a:buNone/>
            </a:pPr>
            <a:r>
              <a:rPr lang="en-US" altLang="zh-CN" sz="2200" dirty="0">
                <a:latin typeface="Times New Roman" panose="02020603050405020304" pitchFamily="18" charset="0"/>
              </a:rPr>
              <a:t>        </a:t>
            </a:r>
            <a:r>
              <a:rPr lang="zh-CN" altLang="en-US" sz="2200" dirty="0">
                <a:latin typeface="Times New Roman" panose="02020603050405020304" pitchFamily="18" charset="0"/>
              </a:rPr>
              <a:t>作业</a:t>
            </a:r>
            <a:r>
              <a:rPr lang="en-US" altLang="zh-CN" sz="2200" baseline="-25000" dirty="0">
                <a:latin typeface="Times New Roman" panose="02020603050405020304" pitchFamily="18" charset="0"/>
              </a:rPr>
              <a:t>2</a:t>
            </a:r>
            <a:r>
              <a:rPr lang="zh-CN" altLang="en-US" sz="2200" dirty="0">
                <a:latin typeface="Times New Roman" panose="02020603050405020304" pitchFamily="18" charset="0"/>
              </a:rPr>
              <a:t>：    </a:t>
            </a:r>
            <a:r>
              <a:rPr lang="en-US" altLang="zh-CN" sz="2200" dirty="0">
                <a:latin typeface="Times New Roman" panose="02020603050405020304" pitchFamily="18" charset="0"/>
              </a:rPr>
              <a:t>I</a:t>
            </a:r>
            <a:r>
              <a:rPr lang="en-US" altLang="zh-CN" sz="2200" baseline="-25000" dirty="0">
                <a:latin typeface="Times New Roman" panose="02020603050405020304" pitchFamily="18" charset="0"/>
              </a:rPr>
              <a:t>2</a:t>
            </a:r>
            <a:r>
              <a:rPr lang="en-US" altLang="zh-CN" sz="2200" dirty="0">
                <a:latin typeface="Times New Roman" panose="02020603050405020304" pitchFamily="18" charset="0"/>
              </a:rPr>
              <a:t>      C</a:t>
            </a:r>
            <a:r>
              <a:rPr lang="en-US" altLang="zh-CN" sz="2200" baseline="-25000" dirty="0">
                <a:latin typeface="Times New Roman" panose="02020603050405020304" pitchFamily="18" charset="0"/>
              </a:rPr>
              <a:t>2</a:t>
            </a:r>
            <a:r>
              <a:rPr lang="en-US" altLang="zh-CN" sz="2200" dirty="0">
                <a:latin typeface="Times New Roman" panose="02020603050405020304" pitchFamily="18" charset="0"/>
              </a:rPr>
              <a:t>      P</a:t>
            </a:r>
            <a:r>
              <a:rPr lang="en-US" altLang="zh-CN" sz="2200" baseline="-25000" dirty="0">
                <a:latin typeface="Times New Roman" panose="02020603050405020304" pitchFamily="18" charset="0"/>
              </a:rPr>
              <a:t>2</a:t>
            </a:r>
            <a:endParaRPr lang="en-US" altLang="zh-CN" sz="2200" baseline="-25000" dirty="0">
              <a:latin typeface="Times New Roman" panose="02020603050405020304" pitchFamily="18" charset="0"/>
            </a:endParaRPr>
          </a:p>
          <a:p>
            <a:pPr marL="533400" indent="-533400">
              <a:lnSpc>
                <a:spcPct val="90000"/>
              </a:lnSpc>
              <a:spcBef>
                <a:spcPct val="30000"/>
              </a:spcBef>
              <a:buFont typeface="Wingdings" panose="05000000000000000000" pitchFamily="2" charset="2"/>
              <a:buNone/>
            </a:pPr>
            <a:r>
              <a:rPr lang="en-US" altLang="zh-CN" sz="2200" dirty="0">
                <a:latin typeface="Times New Roman" panose="02020603050405020304" pitchFamily="18" charset="0"/>
              </a:rPr>
              <a:t>             </a:t>
            </a:r>
            <a:r>
              <a:rPr lang="en-US" altLang="zh-CN" sz="2200" dirty="0">
                <a:latin typeface="Times New Roman" panose="02020603050405020304" pitchFamily="18" charset="0"/>
                <a:sym typeface="MT Extra" panose="05050102010205020202" pitchFamily="18" charset="2"/>
              </a:rPr>
              <a:t></a:t>
            </a:r>
            <a:r>
              <a:rPr lang="en-US" altLang="zh-CN" sz="2200" dirty="0">
                <a:latin typeface="Times New Roman" panose="02020603050405020304" pitchFamily="18" charset="0"/>
              </a:rPr>
              <a:t>            </a:t>
            </a:r>
            <a:r>
              <a:rPr lang="en-US" altLang="zh-CN" sz="2200" dirty="0">
                <a:latin typeface="Times New Roman" panose="02020603050405020304" pitchFamily="18" charset="0"/>
                <a:sym typeface="MT Extra" panose="05050102010205020202" pitchFamily="18" charset="2"/>
              </a:rPr>
              <a:t>                </a:t>
            </a:r>
            <a:endParaRPr lang="en-US" altLang="zh-CN" sz="2200" dirty="0">
              <a:latin typeface="Times New Roman" panose="02020603050405020304" pitchFamily="18" charset="0"/>
              <a:sym typeface="MT Extra" panose="05050102010205020202" pitchFamily="18" charset="2"/>
            </a:endParaRPr>
          </a:p>
          <a:p>
            <a:pPr marL="533400" indent="-533400">
              <a:lnSpc>
                <a:spcPct val="90000"/>
              </a:lnSpc>
              <a:spcBef>
                <a:spcPct val="30000"/>
              </a:spcBef>
              <a:buFont typeface="Wingdings" panose="05000000000000000000" pitchFamily="2" charset="2"/>
              <a:buNone/>
            </a:pPr>
            <a:r>
              <a:rPr lang="en-US" altLang="zh-CN" sz="2200" dirty="0">
                <a:latin typeface="Times New Roman" panose="02020603050405020304" pitchFamily="18" charset="0"/>
              </a:rPr>
              <a:t>         </a:t>
            </a:r>
            <a:r>
              <a:rPr lang="zh-CN" altLang="en-US" sz="2200" dirty="0">
                <a:latin typeface="Times New Roman" panose="02020603050405020304" pitchFamily="18" charset="0"/>
              </a:rPr>
              <a:t>作业</a:t>
            </a:r>
            <a:r>
              <a:rPr lang="en-US" altLang="zh-CN" sz="2200" baseline="-25000" dirty="0">
                <a:latin typeface="Times New Roman" panose="02020603050405020304" pitchFamily="18" charset="0"/>
              </a:rPr>
              <a:t>n</a:t>
            </a:r>
            <a:r>
              <a:rPr lang="zh-CN" altLang="en-US" sz="2200" dirty="0">
                <a:latin typeface="Times New Roman" panose="02020603050405020304" pitchFamily="18" charset="0"/>
              </a:rPr>
              <a:t>：    </a:t>
            </a:r>
            <a:r>
              <a:rPr lang="en-US" altLang="zh-CN" sz="2200" dirty="0">
                <a:latin typeface="Times New Roman" panose="02020603050405020304" pitchFamily="18" charset="0"/>
              </a:rPr>
              <a:t>I</a:t>
            </a:r>
            <a:r>
              <a:rPr lang="en-US" altLang="zh-CN" sz="2200" baseline="-25000" dirty="0">
                <a:latin typeface="Times New Roman" panose="02020603050405020304" pitchFamily="18" charset="0"/>
              </a:rPr>
              <a:t>n</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C</a:t>
            </a:r>
            <a:r>
              <a:rPr lang="en-US" altLang="zh-CN" sz="2200" baseline="-25000" dirty="0" err="1">
                <a:latin typeface="Times New Roman" panose="02020603050405020304" pitchFamily="18" charset="0"/>
              </a:rPr>
              <a:t>n</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P</a:t>
            </a:r>
            <a:r>
              <a:rPr lang="en-US" altLang="zh-CN" sz="2200" baseline="-25000" dirty="0" err="1">
                <a:latin typeface="Times New Roman" panose="02020603050405020304" pitchFamily="18" charset="0"/>
              </a:rPr>
              <a:t>n</a:t>
            </a:r>
            <a:endParaRPr lang="en-US" altLang="zh-CN" sz="2200" dirty="0">
              <a:latin typeface="Times New Roman" panose="02020603050405020304" pitchFamily="18" charset="0"/>
            </a:endParaRPr>
          </a:p>
        </p:txBody>
      </p:sp>
      <p:sp>
        <p:nvSpPr>
          <p:cNvPr id="4" name="Text Box 37"/>
          <p:cNvSpPr txBox="1">
            <a:spLocks noChangeArrowheads="1"/>
          </p:cNvSpPr>
          <p:nvPr/>
        </p:nvSpPr>
        <p:spPr bwMode="auto">
          <a:xfrm>
            <a:off x="395290" y="4437063"/>
            <a:ext cx="4213225" cy="1649682"/>
          </a:xfrm>
          <a:prstGeom prst="rect">
            <a:avLst/>
          </a:prstGeom>
          <a:noFill/>
          <a:ln w="9525">
            <a:noFill/>
            <a:miter lim="800000"/>
          </a:ln>
        </p:spPr>
        <p:txBody>
          <a:bodyPr>
            <a:spAutoFit/>
          </a:bodyPr>
          <a:lstStyle/>
          <a:p>
            <a:pPr algn="just">
              <a:buFont typeface="Wingdings" panose="05000000000000000000" pitchFamily="2" charset="2"/>
              <a:buBlip>
                <a:blip r:embed="rId1"/>
              </a:buBlip>
            </a:pPr>
            <a:r>
              <a:rPr lang="en-US" altLang="zh-CN" sz="2200" dirty="0">
                <a:latin typeface="Times New Roman" panose="02020603050405020304" pitchFamily="18" charset="0"/>
              </a:rPr>
              <a:t> </a:t>
            </a:r>
            <a:r>
              <a:rPr lang="zh-CN" altLang="en-US" sz="2200" dirty="0">
                <a:latin typeface="Times New Roman" panose="02020603050405020304" pitchFamily="18" charset="0"/>
              </a:rPr>
              <a:t>哪些程序段的执行必须是顺</a:t>
            </a:r>
            <a:endParaRPr lang="zh-CN" altLang="en-US" sz="2200" dirty="0">
              <a:latin typeface="Times New Roman" panose="02020603050405020304" pitchFamily="18" charset="0"/>
            </a:endParaRPr>
          </a:p>
          <a:p>
            <a:pPr algn="just">
              <a:buFont typeface="Wingdings" panose="05000000000000000000" pitchFamily="2" charset="2"/>
              <a:buNone/>
            </a:pPr>
            <a:r>
              <a:rPr lang="zh-CN" altLang="en-US" sz="2200" dirty="0">
                <a:latin typeface="Times New Roman" panose="02020603050405020304" pitchFamily="18" charset="0"/>
              </a:rPr>
              <a:t>    序的？为什么？</a:t>
            </a:r>
            <a:endParaRPr lang="zh-CN" altLang="en-US" sz="2200" dirty="0">
              <a:latin typeface="Times New Roman" panose="02020603050405020304" pitchFamily="18" charset="0"/>
            </a:endParaRPr>
          </a:p>
          <a:p>
            <a:pPr algn="just">
              <a:buFont typeface="Wingdings" panose="05000000000000000000" pitchFamily="2" charset="2"/>
              <a:buBlip>
                <a:blip r:embed="rId1"/>
              </a:buBlip>
            </a:pPr>
            <a:r>
              <a:rPr lang="zh-CN" altLang="en-US" sz="2200" dirty="0">
                <a:latin typeface="Times New Roman" panose="02020603050405020304" pitchFamily="18" charset="0"/>
              </a:rPr>
              <a:t> 哪些程序段的执行可以是并</a:t>
            </a:r>
            <a:endParaRPr lang="en-US" altLang="zh-CN" sz="2200" dirty="0">
              <a:latin typeface="Times New Roman" panose="02020603050405020304" pitchFamily="18" charset="0"/>
            </a:endParaRPr>
          </a:p>
          <a:p>
            <a:pPr algn="just"/>
            <a:r>
              <a:rPr lang="en-US" altLang="zh-CN" sz="2200" dirty="0">
                <a:latin typeface="Times New Roman" panose="02020603050405020304" pitchFamily="18" charset="0"/>
              </a:rPr>
              <a:t>   </a:t>
            </a:r>
            <a:r>
              <a:rPr lang="zh-CN" altLang="en-US" sz="2200" dirty="0">
                <a:latin typeface="Times New Roman" panose="02020603050405020304" pitchFamily="18" charset="0"/>
              </a:rPr>
              <a:t> 行的？为什么？</a:t>
            </a:r>
            <a:endParaRPr lang="zh-CN" altLang="en-US" sz="2200" dirty="0">
              <a:latin typeface="Times New Roman" panose="02020603050405020304" pitchFamily="18" charset="0"/>
            </a:endParaRPr>
          </a:p>
        </p:txBody>
      </p:sp>
      <p:grpSp>
        <p:nvGrpSpPr>
          <p:cNvPr id="2" name="Group 41"/>
          <p:cNvGrpSpPr/>
          <p:nvPr/>
        </p:nvGrpSpPr>
        <p:grpSpPr bwMode="auto">
          <a:xfrm>
            <a:off x="4859338" y="823913"/>
            <a:ext cx="3960812" cy="4837112"/>
            <a:chOff x="3472" y="679"/>
            <a:chExt cx="1997" cy="2543"/>
          </a:xfrm>
        </p:grpSpPr>
        <p:sp>
          <p:nvSpPr>
            <p:cNvPr id="13321" name="Line 34"/>
            <p:cNvSpPr>
              <a:spLocks noChangeShapeType="1"/>
            </p:cNvSpPr>
            <p:nvPr/>
          </p:nvSpPr>
          <p:spPr bwMode="auto">
            <a:xfrm>
              <a:off x="4451" y="2205"/>
              <a:ext cx="452" cy="461"/>
            </a:xfrm>
            <a:prstGeom prst="line">
              <a:avLst/>
            </a:prstGeom>
            <a:noFill/>
            <a:ln w="38100">
              <a:solidFill>
                <a:schemeClr val="tx1"/>
              </a:solidFill>
              <a:round/>
              <a:tailEnd type="triangle" w="sm" len="med"/>
            </a:ln>
          </p:spPr>
          <p:txBody>
            <a:bodyPr anchor="ctr">
              <a:spAutoFit/>
            </a:bodyPr>
            <a:lstStyle/>
            <a:p>
              <a:endParaRPr lang="zh-CN" altLang="en-US"/>
            </a:p>
          </p:txBody>
        </p:sp>
        <p:sp>
          <p:nvSpPr>
            <p:cNvPr id="13322" name="Line 25"/>
            <p:cNvSpPr>
              <a:spLocks noChangeShapeType="1"/>
            </p:cNvSpPr>
            <p:nvPr/>
          </p:nvSpPr>
          <p:spPr bwMode="auto">
            <a:xfrm>
              <a:off x="4450" y="1557"/>
              <a:ext cx="452" cy="461"/>
            </a:xfrm>
            <a:prstGeom prst="line">
              <a:avLst/>
            </a:prstGeom>
            <a:noFill/>
            <a:ln w="38100">
              <a:solidFill>
                <a:schemeClr val="tx1"/>
              </a:solidFill>
              <a:round/>
              <a:tailEnd type="triangle" w="sm" len="med"/>
            </a:ln>
          </p:spPr>
          <p:txBody>
            <a:bodyPr anchor="ctr">
              <a:spAutoFit/>
            </a:bodyPr>
            <a:lstStyle/>
            <a:p>
              <a:endParaRPr lang="zh-CN" altLang="en-US"/>
            </a:p>
          </p:txBody>
        </p:sp>
        <p:sp>
          <p:nvSpPr>
            <p:cNvPr id="13323" name="Oval 6"/>
            <p:cNvSpPr>
              <a:spLocks noChangeArrowheads="1"/>
            </p:cNvSpPr>
            <p:nvPr/>
          </p:nvSpPr>
          <p:spPr bwMode="auto">
            <a:xfrm>
              <a:off x="3472" y="679"/>
              <a:ext cx="337" cy="353"/>
            </a:xfrm>
            <a:prstGeom prst="ellipse">
              <a:avLst/>
            </a:prstGeom>
            <a:solidFill>
              <a:srgbClr val="CCFFFF"/>
            </a:solidFill>
            <a:ln w="38100">
              <a:solidFill>
                <a:srgbClr val="000000"/>
              </a:solidFill>
              <a:round/>
            </a:ln>
          </p:spPr>
          <p:txBody>
            <a:bodyPr/>
            <a:lstStyle/>
            <a:p>
              <a:pPr algn="just">
                <a:lnSpc>
                  <a:spcPct val="60000"/>
                </a:lnSpc>
              </a:pPr>
              <a:r>
                <a:rPr kumimoji="1" lang="en-US" altLang="zh-CN" sz="1800">
                  <a:latin typeface="Times New Roman" panose="02020603050405020304" pitchFamily="18" charset="0"/>
                </a:rPr>
                <a:t> I</a:t>
              </a:r>
              <a:r>
                <a:rPr kumimoji="1" lang="en-US" altLang="zh-CN" sz="1800" baseline="-25000">
                  <a:latin typeface="Times New Roman" panose="02020603050405020304" pitchFamily="18" charset="0"/>
                </a:rPr>
                <a:t>1</a:t>
              </a:r>
              <a:endParaRPr kumimoji="1" lang="en-US" altLang="zh-CN" sz="1800">
                <a:latin typeface="Times New Roman" panose="02020603050405020304" pitchFamily="18" charset="0"/>
              </a:endParaRPr>
            </a:p>
          </p:txBody>
        </p:sp>
        <p:sp>
          <p:nvSpPr>
            <p:cNvPr id="13324" name="Oval 7"/>
            <p:cNvSpPr>
              <a:spLocks noChangeArrowheads="1"/>
            </p:cNvSpPr>
            <p:nvPr/>
          </p:nvSpPr>
          <p:spPr bwMode="auto">
            <a:xfrm>
              <a:off x="3472" y="1322"/>
              <a:ext cx="337" cy="352"/>
            </a:xfrm>
            <a:prstGeom prst="ellipse">
              <a:avLst/>
            </a:prstGeom>
            <a:solidFill>
              <a:srgbClr val="CCFFFF"/>
            </a:solidFill>
            <a:ln w="38100">
              <a:solidFill>
                <a:srgbClr val="000000"/>
              </a:solidFill>
              <a:round/>
            </a:ln>
          </p:spPr>
          <p:txBody>
            <a:bodyPr/>
            <a:lstStyle/>
            <a:p>
              <a:pPr algn="just">
                <a:lnSpc>
                  <a:spcPct val="60000"/>
                </a:lnSpc>
              </a:pPr>
              <a:r>
                <a:rPr kumimoji="1" lang="en-US" altLang="zh-CN" sz="1800">
                  <a:latin typeface="Times New Roman" panose="02020603050405020304" pitchFamily="18" charset="0"/>
                </a:rPr>
                <a:t> I</a:t>
              </a:r>
              <a:r>
                <a:rPr kumimoji="1" lang="en-US" altLang="zh-CN" sz="1800" baseline="-25000">
                  <a:latin typeface="Times New Roman" panose="02020603050405020304" pitchFamily="18" charset="0"/>
                </a:rPr>
                <a:t>2</a:t>
              </a:r>
              <a:endParaRPr kumimoji="1" lang="en-US" altLang="zh-CN" sz="1800">
                <a:latin typeface="Times New Roman" panose="02020603050405020304" pitchFamily="18" charset="0"/>
              </a:endParaRPr>
            </a:p>
          </p:txBody>
        </p:sp>
        <p:sp>
          <p:nvSpPr>
            <p:cNvPr id="13325" name="Oval 8"/>
            <p:cNvSpPr>
              <a:spLocks noChangeArrowheads="1"/>
            </p:cNvSpPr>
            <p:nvPr/>
          </p:nvSpPr>
          <p:spPr bwMode="auto">
            <a:xfrm>
              <a:off x="3480" y="1955"/>
              <a:ext cx="337" cy="353"/>
            </a:xfrm>
            <a:prstGeom prst="ellipse">
              <a:avLst/>
            </a:prstGeom>
            <a:solidFill>
              <a:srgbClr val="CCFFFF"/>
            </a:solidFill>
            <a:ln w="38100">
              <a:solidFill>
                <a:srgbClr val="000000"/>
              </a:solidFill>
              <a:round/>
            </a:ln>
          </p:spPr>
          <p:txBody>
            <a:bodyPr/>
            <a:lstStyle/>
            <a:p>
              <a:pPr algn="just">
                <a:lnSpc>
                  <a:spcPct val="60000"/>
                </a:lnSpc>
              </a:pPr>
              <a:r>
                <a:rPr kumimoji="1" lang="en-US" altLang="zh-CN" sz="1800">
                  <a:latin typeface="Times New Roman" panose="02020603050405020304" pitchFamily="18" charset="0"/>
                </a:rPr>
                <a:t> I</a:t>
              </a:r>
              <a:r>
                <a:rPr kumimoji="1" lang="en-US" altLang="zh-CN" sz="1800" baseline="-25000">
                  <a:latin typeface="Times New Roman" panose="02020603050405020304" pitchFamily="18" charset="0"/>
                </a:rPr>
                <a:t>3</a:t>
              </a:r>
              <a:endParaRPr kumimoji="1" lang="en-US" altLang="zh-CN" sz="1800">
                <a:latin typeface="Times New Roman" panose="02020603050405020304" pitchFamily="18" charset="0"/>
              </a:endParaRPr>
            </a:p>
          </p:txBody>
        </p:sp>
        <p:sp>
          <p:nvSpPr>
            <p:cNvPr id="13326" name="Oval 9"/>
            <p:cNvSpPr>
              <a:spLocks noChangeArrowheads="1"/>
            </p:cNvSpPr>
            <p:nvPr/>
          </p:nvSpPr>
          <p:spPr bwMode="auto">
            <a:xfrm>
              <a:off x="3480" y="2588"/>
              <a:ext cx="337" cy="353"/>
            </a:xfrm>
            <a:prstGeom prst="ellipse">
              <a:avLst/>
            </a:prstGeom>
            <a:solidFill>
              <a:srgbClr val="CCFFFF"/>
            </a:solidFill>
            <a:ln w="38100">
              <a:solidFill>
                <a:srgbClr val="000000"/>
              </a:solidFill>
              <a:round/>
            </a:ln>
          </p:spPr>
          <p:txBody>
            <a:bodyPr/>
            <a:lstStyle/>
            <a:p>
              <a:pPr algn="just">
                <a:lnSpc>
                  <a:spcPct val="60000"/>
                </a:lnSpc>
              </a:pPr>
              <a:r>
                <a:rPr kumimoji="1" lang="en-US" altLang="zh-CN" sz="1800">
                  <a:latin typeface="Times New Roman" panose="02020603050405020304" pitchFamily="18" charset="0"/>
                </a:rPr>
                <a:t> I</a:t>
              </a:r>
              <a:r>
                <a:rPr kumimoji="1" lang="en-US" altLang="zh-CN" sz="1800" baseline="-25000">
                  <a:latin typeface="Times New Roman" panose="02020603050405020304" pitchFamily="18" charset="0"/>
                </a:rPr>
                <a:t>4</a:t>
              </a:r>
              <a:endParaRPr kumimoji="1" lang="en-US" altLang="zh-CN" sz="1800">
                <a:latin typeface="Times New Roman" panose="02020603050405020304" pitchFamily="18" charset="0"/>
              </a:endParaRPr>
            </a:p>
          </p:txBody>
        </p:sp>
        <p:sp>
          <p:nvSpPr>
            <p:cNvPr id="13327" name="Oval 10"/>
            <p:cNvSpPr>
              <a:spLocks noChangeArrowheads="1"/>
            </p:cNvSpPr>
            <p:nvPr/>
          </p:nvSpPr>
          <p:spPr bwMode="auto">
            <a:xfrm>
              <a:off x="4178" y="1322"/>
              <a:ext cx="337" cy="352"/>
            </a:xfrm>
            <a:prstGeom prst="ellipse">
              <a:avLst/>
            </a:prstGeom>
            <a:solidFill>
              <a:srgbClr val="CCFFFF"/>
            </a:solidFill>
            <a:ln w="38100">
              <a:solidFill>
                <a:srgbClr val="000000"/>
              </a:solidFill>
              <a:round/>
            </a:ln>
          </p:spPr>
          <p:txBody>
            <a:bodyPr/>
            <a:lstStyle/>
            <a:p>
              <a:pPr algn="just">
                <a:lnSpc>
                  <a:spcPct val="60000"/>
                </a:lnSpc>
              </a:pPr>
              <a:r>
                <a:rPr kumimoji="1" lang="en-US" altLang="zh-CN" sz="1800">
                  <a:latin typeface="Times New Roman" panose="02020603050405020304" pitchFamily="18" charset="0"/>
                </a:rPr>
                <a:t>C</a:t>
              </a:r>
              <a:r>
                <a:rPr kumimoji="1" lang="en-US" altLang="zh-CN" sz="1800" baseline="-25000">
                  <a:latin typeface="Times New Roman" panose="02020603050405020304" pitchFamily="18" charset="0"/>
                </a:rPr>
                <a:t>1</a:t>
              </a:r>
              <a:endParaRPr kumimoji="1" lang="en-US" altLang="zh-CN" sz="1800">
                <a:latin typeface="Times New Roman" panose="02020603050405020304" pitchFamily="18" charset="0"/>
              </a:endParaRPr>
            </a:p>
          </p:txBody>
        </p:sp>
        <p:sp>
          <p:nvSpPr>
            <p:cNvPr id="13328" name="Oval 11"/>
            <p:cNvSpPr>
              <a:spLocks noChangeArrowheads="1"/>
            </p:cNvSpPr>
            <p:nvPr/>
          </p:nvSpPr>
          <p:spPr bwMode="auto">
            <a:xfrm>
              <a:off x="4178" y="2588"/>
              <a:ext cx="337" cy="353"/>
            </a:xfrm>
            <a:prstGeom prst="ellipse">
              <a:avLst/>
            </a:prstGeom>
            <a:solidFill>
              <a:srgbClr val="CCFFFF"/>
            </a:solidFill>
            <a:ln w="38100">
              <a:solidFill>
                <a:srgbClr val="000000"/>
              </a:solidFill>
              <a:round/>
            </a:ln>
          </p:spPr>
          <p:txBody>
            <a:bodyPr/>
            <a:lstStyle/>
            <a:p>
              <a:pPr algn="just">
                <a:lnSpc>
                  <a:spcPct val="60000"/>
                </a:lnSpc>
              </a:pPr>
              <a:r>
                <a:rPr kumimoji="1" lang="en-US" altLang="zh-CN" sz="1800">
                  <a:latin typeface="Times New Roman" panose="02020603050405020304" pitchFamily="18" charset="0"/>
                </a:rPr>
                <a:t>C</a:t>
              </a:r>
              <a:r>
                <a:rPr kumimoji="1" lang="en-US" altLang="zh-CN" sz="1800" baseline="-25000">
                  <a:latin typeface="Times New Roman" panose="02020603050405020304" pitchFamily="18" charset="0"/>
                </a:rPr>
                <a:t>3</a:t>
              </a:r>
              <a:endParaRPr kumimoji="1" lang="en-US" altLang="zh-CN" sz="1800">
                <a:latin typeface="Times New Roman" panose="02020603050405020304" pitchFamily="18" charset="0"/>
              </a:endParaRPr>
            </a:p>
          </p:txBody>
        </p:sp>
        <p:sp>
          <p:nvSpPr>
            <p:cNvPr id="13329" name="Oval 12"/>
            <p:cNvSpPr>
              <a:spLocks noChangeArrowheads="1"/>
            </p:cNvSpPr>
            <p:nvPr/>
          </p:nvSpPr>
          <p:spPr bwMode="auto">
            <a:xfrm>
              <a:off x="4178" y="1955"/>
              <a:ext cx="337" cy="353"/>
            </a:xfrm>
            <a:prstGeom prst="ellipse">
              <a:avLst/>
            </a:prstGeom>
            <a:solidFill>
              <a:srgbClr val="CCFFFF"/>
            </a:solidFill>
            <a:ln w="38100">
              <a:solidFill>
                <a:srgbClr val="000000"/>
              </a:solidFill>
              <a:round/>
            </a:ln>
          </p:spPr>
          <p:txBody>
            <a:bodyPr/>
            <a:lstStyle/>
            <a:p>
              <a:pPr algn="just">
                <a:lnSpc>
                  <a:spcPct val="60000"/>
                </a:lnSpc>
              </a:pPr>
              <a:r>
                <a:rPr kumimoji="1" lang="en-US" altLang="zh-CN" sz="1800">
                  <a:latin typeface="Times New Roman" panose="02020603050405020304" pitchFamily="18" charset="0"/>
                </a:rPr>
                <a:t>C</a:t>
              </a:r>
              <a:r>
                <a:rPr kumimoji="1" lang="en-US" altLang="zh-CN" sz="1800" baseline="-25000">
                  <a:latin typeface="Times New Roman" panose="02020603050405020304" pitchFamily="18" charset="0"/>
                </a:rPr>
                <a:t>2</a:t>
              </a:r>
              <a:endParaRPr kumimoji="1" lang="en-US" altLang="zh-CN" sz="1800" baseline="-25000">
                <a:latin typeface="Times New Roman" panose="02020603050405020304" pitchFamily="18" charset="0"/>
              </a:endParaRPr>
            </a:p>
          </p:txBody>
        </p:sp>
        <p:sp>
          <p:nvSpPr>
            <p:cNvPr id="13330" name="Oval 13"/>
            <p:cNvSpPr>
              <a:spLocks noChangeArrowheads="1"/>
            </p:cNvSpPr>
            <p:nvPr/>
          </p:nvSpPr>
          <p:spPr bwMode="auto">
            <a:xfrm>
              <a:off x="4875" y="1955"/>
              <a:ext cx="337" cy="353"/>
            </a:xfrm>
            <a:prstGeom prst="ellipse">
              <a:avLst/>
            </a:prstGeom>
            <a:solidFill>
              <a:srgbClr val="CCFFFF"/>
            </a:solidFill>
            <a:ln w="38100">
              <a:solidFill>
                <a:srgbClr val="000000"/>
              </a:solidFill>
              <a:round/>
            </a:ln>
          </p:spPr>
          <p:txBody>
            <a:bodyPr/>
            <a:lstStyle/>
            <a:p>
              <a:pPr algn="just">
                <a:lnSpc>
                  <a:spcPct val="60000"/>
                </a:lnSpc>
              </a:pPr>
              <a:r>
                <a:rPr kumimoji="1" lang="en-US" altLang="zh-CN" sz="1800">
                  <a:latin typeface="Times New Roman" panose="02020603050405020304" pitchFamily="18" charset="0"/>
                </a:rPr>
                <a:t>P</a:t>
              </a:r>
              <a:r>
                <a:rPr kumimoji="1" lang="en-US" altLang="zh-CN" sz="1800" baseline="-25000">
                  <a:latin typeface="Times New Roman" panose="02020603050405020304" pitchFamily="18" charset="0"/>
                </a:rPr>
                <a:t>1</a:t>
              </a:r>
              <a:endParaRPr kumimoji="1" lang="en-US" altLang="zh-CN" sz="1800">
                <a:latin typeface="Times New Roman" panose="02020603050405020304" pitchFamily="18" charset="0"/>
              </a:endParaRPr>
            </a:p>
          </p:txBody>
        </p:sp>
        <p:sp>
          <p:nvSpPr>
            <p:cNvPr id="13331" name="Oval 14"/>
            <p:cNvSpPr>
              <a:spLocks noChangeArrowheads="1"/>
            </p:cNvSpPr>
            <p:nvPr/>
          </p:nvSpPr>
          <p:spPr bwMode="auto">
            <a:xfrm>
              <a:off x="4875" y="2588"/>
              <a:ext cx="337" cy="353"/>
            </a:xfrm>
            <a:prstGeom prst="ellipse">
              <a:avLst/>
            </a:prstGeom>
            <a:solidFill>
              <a:srgbClr val="CCFFFF"/>
            </a:solidFill>
            <a:ln w="38100">
              <a:solidFill>
                <a:srgbClr val="000000"/>
              </a:solidFill>
              <a:round/>
            </a:ln>
          </p:spPr>
          <p:txBody>
            <a:bodyPr/>
            <a:lstStyle/>
            <a:p>
              <a:pPr algn="just">
                <a:lnSpc>
                  <a:spcPct val="60000"/>
                </a:lnSpc>
              </a:pPr>
              <a:r>
                <a:rPr kumimoji="1" lang="en-US" altLang="zh-CN" sz="1800">
                  <a:latin typeface="Times New Roman" panose="02020603050405020304" pitchFamily="18" charset="0"/>
                </a:rPr>
                <a:t>P</a:t>
              </a:r>
              <a:r>
                <a:rPr kumimoji="1" lang="en-US" altLang="zh-CN" sz="1800" baseline="-25000">
                  <a:latin typeface="Times New Roman" panose="02020603050405020304" pitchFamily="18" charset="0"/>
                </a:rPr>
                <a:t>2</a:t>
              </a:r>
              <a:endParaRPr kumimoji="1" lang="en-US" altLang="zh-CN" sz="1800">
                <a:latin typeface="Times New Roman" panose="02020603050405020304" pitchFamily="18" charset="0"/>
              </a:endParaRPr>
            </a:p>
          </p:txBody>
        </p:sp>
        <p:sp>
          <p:nvSpPr>
            <p:cNvPr id="13332" name="Line 15"/>
            <p:cNvSpPr>
              <a:spLocks noChangeShapeType="1"/>
            </p:cNvSpPr>
            <p:nvPr/>
          </p:nvSpPr>
          <p:spPr bwMode="auto">
            <a:xfrm>
              <a:off x="3655" y="1029"/>
              <a:ext cx="0" cy="293"/>
            </a:xfrm>
            <a:prstGeom prst="line">
              <a:avLst/>
            </a:prstGeom>
            <a:noFill/>
            <a:ln w="38100">
              <a:solidFill>
                <a:schemeClr val="tx1"/>
              </a:solidFill>
              <a:round/>
              <a:tailEnd type="triangle" w="sm" len="med"/>
            </a:ln>
          </p:spPr>
          <p:txBody>
            <a:bodyPr wrap="none" anchor="ctr">
              <a:spAutoFit/>
            </a:bodyPr>
            <a:lstStyle/>
            <a:p>
              <a:endParaRPr lang="zh-CN" altLang="en-US"/>
            </a:p>
          </p:txBody>
        </p:sp>
        <p:sp>
          <p:nvSpPr>
            <p:cNvPr id="13333" name="Line 16"/>
            <p:cNvSpPr>
              <a:spLocks noChangeShapeType="1"/>
            </p:cNvSpPr>
            <p:nvPr/>
          </p:nvSpPr>
          <p:spPr bwMode="auto">
            <a:xfrm>
              <a:off x="3655" y="1663"/>
              <a:ext cx="0" cy="292"/>
            </a:xfrm>
            <a:prstGeom prst="line">
              <a:avLst/>
            </a:prstGeom>
            <a:noFill/>
            <a:ln w="38100">
              <a:solidFill>
                <a:schemeClr val="tx1"/>
              </a:solidFill>
              <a:round/>
              <a:tailEnd type="triangle" w="sm" len="med"/>
            </a:ln>
          </p:spPr>
          <p:txBody>
            <a:bodyPr wrap="none" anchor="ctr">
              <a:spAutoFit/>
            </a:bodyPr>
            <a:lstStyle/>
            <a:p>
              <a:endParaRPr lang="zh-CN" altLang="en-US"/>
            </a:p>
          </p:txBody>
        </p:sp>
        <p:sp>
          <p:nvSpPr>
            <p:cNvPr id="13334" name="Line 17"/>
            <p:cNvSpPr>
              <a:spLocks noChangeShapeType="1"/>
            </p:cNvSpPr>
            <p:nvPr/>
          </p:nvSpPr>
          <p:spPr bwMode="auto">
            <a:xfrm>
              <a:off x="3655" y="2296"/>
              <a:ext cx="0" cy="292"/>
            </a:xfrm>
            <a:prstGeom prst="line">
              <a:avLst/>
            </a:prstGeom>
            <a:noFill/>
            <a:ln w="38100">
              <a:solidFill>
                <a:schemeClr val="tx1"/>
              </a:solidFill>
              <a:round/>
              <a:tailEnd type="triangle" w="sm" len="med"/>
            </a:ln>
          </p:spPr>
          <p:txBody>
            <a:bodyPr wrap="none" anchor="ctr">
              <a:spAutoFit/>
            </a:bodyPr>
            <a:lstStyle/>
            <a:p>
              <a:endParaRPr lang="zh-CN" altLang="en-US"/>
            </a:p>
          </p:txBody>
        </p:sp>
        <p:sp>
          <p:nvSpPr>
            <p:cNvPr id="13335" name="Line 18"/>
            <p:cNvSpPr>
              <a:spLocks noChangeShapeType="1"/>
            </p:cNvSpPr>
            <p:nvPr/>
          </p:nvSpPr>
          <p:spPr bwMode="auto">
            <a:xfrm>
              <a:off x="3655" y="2929"/>
              <a:ext cx="0" cy="293"/>
            </a:xfrm>
            <a:prstGeom prst="line">
              <a:avLst/>
            </a:prstGeom>
            <a:noFill/>
            <a:ln w="38100">
              <a:solidFill>
                <a:schemeClr val="tx1"/>
              </a:solidFill>
              <a:round/>
              <a:tailEnd type="triangle" w="sm" len="med"/>
            </a:ln>
          </p:spPr>
          <p:txBody>
            <a:bodyPr wrap="none" anchor="ctr">
              <a:spAutoFit/>
            </a:bodyPr>
            <a:lstStyle/>
            <a:p>
              <a:endParaRPr lang="zh-CN" altLang="en-US"/>
            </a:p>
          </p:txBody>
        </p:sp>
        <p:sp>
          <p:nvSpPr>
            <p:cNvPr id="13336" name="Line 19"/>
            <p:cNvSpPr>
              <a:spLocks noChangeShapeType="1"/>
            </p:cNvSpPr>
            <p:nvPr/>
          </p:nvSpPr>
          <p:spPr bwMode="auto">
            <a:xfrm>
              <a:off x="4352" y="1663"/>
              <a:ext cx="0" cy="292"/>
            </a:xfrm>
            <a:prstGeom prst="line">
              <a:avLst/>
            </a:prstGeom>
            <a:noFill/>
            <a:ln w="38100">
              <a:solidFill>
                <a:schemeClr val="tx1"/>
              </a:solidFill>
              <a:round/>
              <a:tailEnd type="triangle" w="sm" len="med"/>
            </a:ln>
          </p:spPr>
          <p:txBody>
            <a:bodyPr wrap="none" anchor="ctr">
              <a:spAutoFit/>
            </a:bodyPr>
            <a:lstStyle/>
            <a:p>
              <a:endParaRPr lang="zh-CN" altLang="en-US"/>
            </a:p>
          </p:txBody>
        </p:sp>
        <p:sp>
          <p:nvSpPr>
            <p:cNvPr id="13337" name="Line 20"/>
            <p:cNvSpPr>
              <a:spLocks noChangeShapeType="1"/>
            </p:cNvSpPr>
            <p:nvPr/>
          </p:nvSpPr>
          <p:spPr bwMode="auto">
            <a:xfrm>
              <a:off x="4352" y="2296"/>
              <a:ext cx="0" cy="292"/>
            </a:xfrm>
            <a:prstGeom prst="line">
              <a:avLst/>
            </a:prstGeom>
            <a:noFill/>
            <a:ln w="38100">
              <a:solidFill>
                <a:schemeClr val="tx1"/>
              </a:solidFill>
              <a:round/>
              <a:tailEnd type="triangle" w="sm" len="med"/>
            </a:ln>
          </p:spPr>
          <p:txBody>
            <a:bodyPr wrap="none" anchor="ctr">
              <a:spAutoFit/>
            </a:bodyPr>
            <a:lstStyle/>
            <a:p>
              <a:endParaRPr lang="zh-CN" altLang="en-US"/>
            </a:p>
          </p:txBody>
        </p:sp>
        <p:sp>
          <p:nvSpPr>
            <p:cNvPr id="13338" name="Line 21"/>
            <p:cNvSpPr>
              <a:spLocks noChangeShapeType="1"/>
            </p:cNvSpPr>
            <p:nvPr/>
          </p:nvSpPr>
          <p:spPr bwMode="auto">
            <a:xfrm>
              <a:off x="4352" y="2929"/>
              <a:ext cx="0" cy="293"/>
            </a:xfrm>
            <a:prstGeom prst="line">
              <a:avLst/>
            </a:prstGeom>
            <a:noFill/>
            <a:ln w="38100">
              <a:solidFill>
                <a:schemeClr val="tx1"/>
              </a:solidFill>
              <a:round/>
              <a:tailEnd type="triangle" w="sm" len="med"/>
            </a:ln>
          </p:spPr>
          <p:txBody>
            <a:bodyPr wrap="none" anchor="ctr">
              <a:spAutoFit/>
            </a:bodyPr>
            <a:lstStyle/>
            <a:p>
              <a:endParaRPr lang="zh-CN" altLang="en-US"/>
            </a:p>
          </p:txBody>
        </p:sp>
        <p:sp>
          <p:nvSpPr>
            <p:cNvPr id="13339" name="Line 22"/>
            <p:cNvSpPr>
              <a:spLocks noChangeShapeType="1"/>
            </p:cNvSpPr>
            <p:nvPr/>
          </p:nvSpPr>
          <p:spPr bwMode="auto">
            <a:xfrm>
              <a:off x="5050" y="2296"/>
              <a:ext cx="0" cy="292"/>
            </a:xfrm>
            <a:prstGeom prst="line">
              <a:avLst/>
            </a:prstGeom>
            <a:noFill/>
            <a:ln w="38100">
              <a:solidFill>
                <a:schemeClr val="tx1"/>
              </a:solidFill>
              <a:round/>
              <a:tailEnd type="triangle" w="sm" len="med"/>
            </a:ln>
          </p:spPr>
          <p:txBody>
            <a:bodyPr wrap="none" anchor="ctr">
              <a:spAutoFit/>
            </a:bodyPr>
            <a:lstStyle/>
            <a:p>
              <a:endParaRPr lang="zh-CN" altLang="en-US"/>
            </a:p>
          </p:txBody>
        </p:sp>
        <p:sp>
          <p:nvSpPr>
            <p:cNvPr id="13340" name="Line 23"/>
            <p:cNvSpPr>
              <a:spLocks noChangeShapeType="1"/>
            </p:cNvSpPr>
            <p:nvPr/>
          </p:nvSpPr>
          <p:spPr bwMode="auto">
            <a:xfrm>
              <a:off x="5050" y="2929"/>
              <a:ext cx="0" cy="293"/>
            </a:xfrm>
            <a:prstGeom prst="line">
              <a:avLst/>
            </a:prstGeom>
            <a:noFill/>
            <a:ln w="38100">
              <a:solidFill>
                <a:schemeClr val="tx1"/>
              </a:solidFill>
              <a:round/>
              <a:tailEnd type="triangle" w="sm" len="med"/>
            </a:ln>
          </p:spPr>
          <p:txBody>
            <a:bodyPr wrap="none" anchor="ctr">
              <a:spAutoFit/>
            </a:bodyPr>
            <a:lstStyle/>
            <a:p>
              <a:endParaRPr lang="zh-CN" altLang="en-US"/>
            </a:p>
          </p:txBody>
        </p:sp>
        <p:sp>
          <p:nvSpPr>
            <p:cNvPr id="13341" name="Line 24"/>
            <p:cNvSpPr>
              <a:spLocks noChangeShapeType="1"/>
            </p:cNvSpPr>
            <p:nvPr/>
          </p:nvSpPr>
          <p:spPr bwMode="auto">
            <a:xfrm>
              <a:off x="3805" y="905"/>
              <a:ext cx="428" cy="470"/>
            </a:xfrm>
            <a:prstGeom prst="line">
              <a:avLst/>
            </a:prstGeom>
            <a:noFill/>
            <a:ln w="38100">
              <a:solidFill>
                <a:schemeClr val="tx1"/>
              </a:solidFill>
              <a:round/>
              <a:tailEnd type="triangle" w="sm" len="med"/>
            </a:ln>
          </p:spPr>
          <p:txBody>
            <a:bodyPr anchor="ctr">
              <a:spAutoFit/>
            </a:bodyPr>
            <a:lstStyle/>
            <a:p>
              <a:endParaRPr lang="zh-CN" altLang="en-US"/>
            </a:p>
          </p:txBody>
        </p:sp>
        <p:sp>
          <p:nvSpPr>
            <p:cNvPr id="13342" name="Line 28"/>
            <p:cNvSpPr>
              <a:spLocks noChangeShapeType="1"/>
            </p:cNvSpPr>
            <p:nvPr/>
          </p:nvSpPr>
          <p:spPr bwMode="auto">
            <a:xfrm>
              <a:off x="3786" y="2198"/>
              <a:ext cx="435" cy="488"/>
            </a:xfrm>
            <a:prstGeom prst="line">
              <a:avLst/>
            </a:prstGeom>
            <a:noFill/>
            <a:ln w="38100">
              <a:solidFill>
                <a:schemeClr val="tx1"/>
              </a:solidFill>
              <a:round/>
              <a:tailEnd type="triangle" w="sm" len="med"/>
            </a:ln>
          </p:spPr>
          <p:txBody>
            <a:bodyPr wrap="none" anchor="ctr">
              <a:spAutoFit/>
            </a:bodyPr>
            <a:lstStyle/>
            <a:p>
              <a:endParaRPr lang="zh-CN" altLang="en-US"/>
            </a:p>
          </p:txBody>
        </p:sp>
        <p:sp>
          <p:nvSpPr>
            <p:cNvPr id="13343" name="Line 29"/>
            <p:cNvSpPr>
              <a:spLocks noChangeShapeType="1"/>
            </p:cNvSpPr>
            <p:nvPr/>
          </p:nvSpPr>
          <p:spPr bwMode="auto">
            <a:xfrm>
              <a:off x="4483" y="2881"/>
              <a:ext cx="262" cy="292"/>
            </a:xfrm>
            <a:prstGeom prst="line">
              <a:avLst/>
            </a:prstGeom>
            <a:noFill/>
            <a:ln w="38100">
              <a:solidFill>
                <a:schemeClr val="tx1"/>
              </a:solidFill>
              <a:round/>
              <a:tailEnd type="triangle" w="sm" len="med"/>
            </a:ln>
          </p:spPr>
          <p:txBody>
            <a:bodyPr wrap="none" anchor="ctr">
              <a:spAutoFit/>
            </a:bodyPr>
            <a:lstStyle/>
            <a:p>
              <a:endParaRPr lang="zh-CN" altLang="en-US"/>
            </a:p>
          </p:txBody>
        </p:sp>
        <p:sp>
          <p:nvSpPr>
            <p:cNvPr id="13344" name="Line 30"/>
            <p:cNvSpPr>
              <a:spLocks noChangeShapeType="1"/>
            </p:cNvSpPr>
            <p:nvPr/>
          </p:nvSpPr>
          <p:spPr bwMode="auto">
            <a:xfrm>
              <a:off x="3805" y="2855"/>
              <a:ext cx="262" cy="292"/>
            </a:xfrm>
            <a:prstGeom prst="line">
              <a:avLst/>
            </a:prstGeom>
            <a:noFill/>
            <a:ln w="38100">
              <a:solidFill>
                <a:schemeClr val="tx1"/>
              </a:solidFill>
              <a:round/>
              <a:tailEnd type="triangle" w="sm" len="med"/>
            </a:ln>
          </p:spPr>
          <p:txBody>
            <a:bodyPr wrap="none" anchor="ctr">
              <a:spAutoFit/>
            </a:bodyPr>
            <a:lstStyle/>
            <a:p>
              <a:endParaRPr lang="zh-CN" altLang="en-US"/>
            </a:p>
          </p:txBody>
        </p:sp>
        <p:sp>
          <p:nvSpPr>
            <p:cNvPr id="13345" name="Line 31"/>
            <p:cNvSpPr>
              <a:spLocks noChangeShapeType="1"/>
            </p:cNvSpPr>
            <p:nvPr/>
          </p:nvSpPr>
          <p:spPr bwMode="auto">
            <a:xfrm>
              <a:off x="5164" y="2247"/>
              <a:ext cx="296" cy="293"/>
            </a:xfrm>
            <a:prstGeom prst="line">
              <a:avLst/>
            </a:prstGeom>
            <a:noFill/>
            <a:ln w="38100">
              <a:solidFill>
                <a:schemeClr val="tx1"/>
              </a:solidFill>
              <a:round/>
              <a:tailEnd type="triangle" w="sm" len="med"/>
            </a:ln>
          </p:spPr>
          <p:txBody>
            <a:bodyPr anchor="ctr">
              <a:spAutoFit/>
            </a:bodyPr>
            <a:lstStyle/>
            <a:p>
              <a:endParaRPr lang="zh-CN" altLang="en-US"/>
            </a:p>
          </p:txBody>
        </p:sp>
        <p:sp>
          <p:nvSpPr>
            <p:cNvPr id="13346" name="Line 33"/>
            <p:cNvSpPr>
              <a:spLocks noChangeShapeType="1"/>
            </p:cNvSpPr>
            <p:nvPr/>
          </p:nvSpPr>
          <p:spPr bwMode="auto">
            <a:xfrm>
              <a:off x="3781" y="1545"/>
              <a:ext cx="427" cy="470"/>
            </a:xfrm>
            <a:prstGeom prst="line">
              <a:avLst/>
            </a:prstGeom>
            <a:noFill/>
            <a:ln w="38100">
              <a:solidFill>
                <a:schemeClr val="tx1"/>
              </a:solidFill>
              <a:round/>
              <a:tailEnd type="triangle" w="sm" len="med"/>
            </a:ln>
          </p:spPr>
          <p:txBody>
            <a:bodyPr anchor="ctr">
              <a:spAutoFit/>
            </a:bodyPr>
            <a:lstStyle/>
            <a:p>
              <a:endParaRPr lang="zh-CN" altLang="en-US"/>
            </a:p>
          </p:txBody>
        </p:sp>
        <p:sp>
          <p:nvSpPr>
            <p:cNvPr id="13347" name="Line 35"/>
            <p:cNvSpPr>
              <a:spLocks noChangeShapeType="1"/>
            </p:cNvSpPr>
            <p:nvPr/>
          </p:nvSpPr>
          <p:spPr bwMode="auto">
            <a:xfrm>
              <a:off x="5173" y="2869"/>
              <a:ext cx="296" cy="293"/>
            </a:xfrm>
            <a:prstGeom prst="line">
              <a:avLst/>
            </a:prstGeom>
            <a:noFill/>
            <a:ln w="38100">
              <a:solidFill>
                <a:schemeClr val="tx1"/>
              </a:solidFill>
              <a:round/>
              <a:tailEnd type="triangle" w="sm" len="med"/>
            </a:ln>
          </p:spPr>
          <p:txBody>
            <a:bodyPr anchor="ctr">
              <a:spAutoFit/>
            </a:bodyPr>
            <a:lstStyle/>
            <a:p>
              <a:endParaRPr lang="zh-CN" altLang="en-US"/>
            </a:p>
          </p:txBody>
        </p:sp>
      </p:grpSp>
      <p:sp>
        <p:nvSpPr>
          <p:cNvPr id="13320" name="Text Box 36"/>
          <p:cNvSpPr txBox="1">
            <a:spLocks noChangeArrowheads="1"/>
          </p:cNvSpPr>
          <p:nvPr/>
        </p:nvSpPr>
        <p:spPr bwMode="auto">
          <a:xfrm>
            <a:off x="4067944" y="1052736"/>
            <a:ext cx="4824413" cy="1754326"/>
          </a:xfrm>
          <a:prstGeom prst="rect">
            <a:avLst/>
          </a:prstGeom>
          <a:solidFill>
            <a:srgbClr val="FFE7A3"/>
          </a:solidFill>
          <a:ln w="9525" algn="ctr">
            <a:solidFill>
              <a:schemeClr val="tx1"/>
            </a:solidFill>
            <a:miter lim="800000"/>
          </a:ln>
        </p:spPr>
        <p:txBody>
          <a:bodyPr lIns="0" rIns="0">
            <a:spAutoFit/>
          </a:bodyPr>
          <a:lstStyle/>
          <a:p>
            <a:pPr indent="-609600">
              <a:lnSpc>
                <a:spcPct val="120000"/>
              </a:lnSpc>
            </a:pPr>
            <a:r>
              <a:rPr lang="zh-CN" altLang="en-US" sz="1800" dirty="0"/>
              <a:t>        </a:t>
            </a:r>
            <a:r>
              <a:rPr lang="zh-CN" altLang="en-US" sz="1800" dirty="0" smtClean="0"/>
              <a:t>若干</a:t>
            </a:r>
            <a:r>
              <a:rPr lang="zh-CN" altLang="en-US" sz="1800" dirty="0"/>
              <a:t>个程序段同时在系统中运行，这些程序段的执行在时间上是重叠的，一个程序段的执行尚未结束，另一个程序段的执行已经开始，即使这种重叠是很小的一部分，也称这几个程序段是并发执行的。</a:t>
            </a:r>
            <a:endParaRPr lang="zh-CN" altLang="en-US" sz="1800" dirty="0"/>
          </a:p>
        </p:txBody>
      </p:sp>
      <p:sp>
        <p:nvSpPr>
          <p:cNvPr id="37" name="Rectangle 5"/>
          <p:cNvSpPr>
            <a:spLocks noChangeArrowheads="1"/>
          </p:cNvSpPr>
          <p:nvPr/>
        </p:nvSpPr>
        <p:spPr bwMode="auto">
          <a:xfrm>
            <a:off x="540246" y="4149080"/>
            <a:ext cx="7416130" cy="2380652"/>
          </a:xfrm>
          <a:prstGeom prst="rect">
            <a:avLst/>
          </a:prstGeom>
          <a:noFill/>
          <a:ln>
            <a:noFill/>
          </a:ln>
          <a:effectLst/>
        </p:spPr>
        <p:txBody>
          <a:bodyPr wrap="square">
            <a:spAutoFit/>
          </a:bodyPr>
          <a:lstStyle/>
          <a:p>
            <a:pPr eaLnBrk="1" hangingPunct="1">
              <a:buFont typeface="Wingdings" panose="05000000000000000000" pitchFamily="2" charset="2"/>
              <a:buChar char="n"/>
              <a:defRPr/>
            </a:pPr>
            <a:r>
              <a:rPr kumimoji="1" lang="en-US" altLang="zh-CN" sz="2400" dirty="0" smtClean="0">
                <a:solidFill>
                  <a:srgbClr val="7030A0"/>
                </a:solidFill>
                <a:effectLst>
                  <a:outerShdw blurRad="38100" dist="38100" dir="2700000" algn="tl">
                    <a:srgbClr val="C0C0C0"/>
                  </a:outerShdw>
                </a:effectLst>
                <a:latin typeface="Times New Roman" panose="02020603050405020304" pitchFamily="18" charset="0"/>
                <a:ea typeface="仿宋" panose="02010609060101010101" charset="-122"/>
              </a:rPr>
              <a:t>   </a:t>
            </a:r>
            <a:r>
              <a:rPr kumimoji="1" lang="zh-CN" altLang="en-US" sz="2400" dirty="0" smtClean="0">
                <a:solidFill>
                  <a:srgbClr val="7030A0"/>
                </a:solidFill>
                <a:effectLst>
                  <a:outerShdw blurRad="38100" dist="38100" dir="2700000" algn="tl">
                    <a:srgbClr val="C0C0C0"/>
                  </a:outerShdw>
                </a:effectLst>
                <a:latin typeface="Times New Roman" panose="02020603050405020304" pitchFamily="18" charset="0"/>
                <a:ea typeface="仿宋" panose="02010609060101010101" charset="-122"/>
              </a:rPr>
              <a:t>特征</a:t>
            </a:r>
            <a:endParaRPr kumimoji="1" lang="zh-CN" altLang="en-US" sz="2400" dirty="0" smtClean="0">
              <a:solidFill>
                <a:srgbClr val="7030A0"/>
              </a:solidFill>
              <a:effectLst>
                <a:outerShdw blurRad="38100" dist="38100" dir="2700000" algn="tl">
                  <a:srgbClr val="C0C0C0"/>
                </a:outerShdw>
              </a:effectLst>
              <a:latin typeface="Times New Roman" panose="02020603050405020304" pitchFamily="18" charset="0"/>
              <a:ea typeface="仿宋" panose="02010609060101010101" charset="-122"/>
            </a:endParaRPr>
          </a:p>
          <a:p>
            <a:pPr lvl="1" eaLnBrk="1" hangingPunct="1">
              <a:lnSpc>
                <a:spcPct val="125000"/>
              </a:lnSpc>
              <a:buFontTx/>
              <a:buChar char="–"/>
              <a:defRPr/>
            </a:pPr>
            <a:r>
              <a:rPr kumimoji="1" lang="zh-CN" altLang="en-US" sz="2200" dirty="0" smtClean="0">
                <a:latin typeface="宋体" panose="02010600030101010101" pitchFamily="2" charset="-122"/>
              </a:rPr>
              <a:t>间断性</a:t>
            </a:r>
            <a:r>
              <a:rPr kumimoji="1" lang="zh-CN" altLang="en-US" sz="2200" dirty="0">
                <a:latin typeface="宋体" panose="02010600030101010101" pitchFamily="2" charset="-122"/>
              </a:rPr>
              <a:t>：</a:t>
            </a:r>
            <a:r>
              <a:rPr kumimoji="1" lang="zh-CN" altLang="en-US" sz="2200" dirty="0">
                <a:solidFill>
                  <a:schemeClr val="tx2"/>
                </a:solidFill>
                <a:latin typeface="宋体" panose="02010600030101010101" pitchFamily="2" charset="-122"/>
              </a:rPr>
              <a:t>运行－暂停－运行</a:t>
            </a:r>
            <a:endParaRPr kumimoji="1" lang="zh-CN" altLang="en-US" sz="2200" dirty="0">
              <a:latin typeface="宋体" panose="02010600030101010101" pitchFamily="2" charset="-122"/>
            </a:endParaRPr>
          </a:p>
          <a:p>
            <a:pPr lvl="1" eaLnBrk="1" hangingPunct="1">
              <a:lnSpc>
                <a:spcPct val="125000"/>
              </a:lnSpc>
              <a:buFontTx/>
              <a:buChar char="–"/>
              <a:defRPr/>
            </a:pPr>
            <a:r>
              <a:rPr kumimoji="1" lang="zh-CN" altLang="en-US" sz="2200" dirty="0">
                <a:latin typeface="宋体" panose="02010600030101010101" pitchFamily="2" charset="-122"/>
              </a:rPr>
              <a:t>失去</a:t>
            </a:r>
            <a:r>
              <a:rPr kumimoji="1" lang="zh-CN" altLang="en-US" sz="2200" dirty="0" smtClean="0">
                <a:latin typeface="宋体" panose="02010600030101010101" pitchFamily="2" charset="-122"/>
              </a:rPr>
              <a:t>封闭性</a:t>
            </a:r>
            <a:endParaRPr kumimoji="1" lang="en-US" altLang="zh-CN" sz="2200" dirty="0" smtClean="0">
              <a:latin typeface="宋体" panose="02010600030101010101" pitchFamily="2" charset="-122"/>
            </a:endParaRPr>
          </a:p>
          <a:p>
            <a:pPr lvl="1" eaLnBrk="1" hangingPunct="1">
              <a:lnSpc>
                <a:spcPct val="125000"/>
              </a:lnSpc>
              <a:buFontTx/>
              <a:buChar char="–"/>
              <a:defRPr/>
            </a:pPr>
            <a:r>
              <a:rPr kumimoji="1" lang="zh-CN" altLang="en-US" sz="2200" dirty="0" smtClean="0">
                <a:latin typeface="宋体" panose="02010600030101010101" pitchFamily="2" charset="-122"/>
              </a:rPr>
              <a:t>程序运行结果出现不可再现性</a:t>
            </a:r>
            <a:endParaRPr kumimoji="1" lang="zh-CN" altLang="en-US" sz="2200" dirty="0">
              <a:latin typeface="宋体" panose="02010600030101010101" pitchFamily="2" charset="-122"/>
            </a:endParaRPr>
          </a:p>
          <a:p>
            <a:pPr lvl="1" eaLnBrk="1" hangingPunct="1">
              <a:lnSpc>
                <a:spcPct val="125000"/>
              </a:lnSpc>
              <a:defRPr/>
            </a:pPr>
            <a:r>
              <a:rPr kumimoji="1" lang="zh-CN" altLang="en-US" dirty="0" smtClean="0">
                <a:latin typeface="宋体" panose="02010600030101010101" pitchFamily="2" charset="-122"/>
              </a:rPr>
              <a:t>程序</a:t>
            </a:r>
            <a:r>
              <a:rPr kumimoji="1" lang="zh-CN" altLang="en-US" dirty="0">
                <a:latin typeface="宋体" panose="02010600030101010101" pitchFamily="2" charset="-122"/>
              </a:rPr>
              <a:t>的运行结果与其推进速度有关，发生与时间有关的错误</a:t>
            </a:r>
            <a:endParaRPr kumimoji="1" lang="en-US" altLang="zh-CN" sz="2400" dirty="0">
              <a:latin typeface="仿宋" panose="02010609060101010101" charset="-122"/>
              <a:ea typeface="仿宋" panose="02010609060101010101" charset="-122"/>
            </a:endParaRPr>
          </a:p>
        </p:txBody>
      </p:sp>
      <p:sp>
        <p:nvSpPr>
          <p:cNvPr id="36" name="Rectangle 37"/>
          <p:cNvSpPr>
            <a:spLocks noChangeArrowheads="1"/>
          </p:cNvSpPr>
          <p:nvPr/>
        </p:nvSpPr>
        <p:spPr bwMode="auto">
          <a:xfrm>
            <a:off x="2555776" y="44624"/>
            <a:ext cx="5544616" cy="683264"/>
          </a:xfrm>
          <a:prstGeom prst="rect">
            <a:avLst/>
          </a:prstGeom>
          <a:noFill/>
          <a:ln>
            <a:noFill/>
          </a:ln>
          <a:effectLst/>
        </p:spPr>
        <p:txBody>
          <a:bodyPr wrap="square">
            <a:spAutoFit/>
          </a:bodyPr>
          <a:lstStyle/>
          <a:p>
            <a:pPr eaLnBrk="1" hangingPunct="1">
              <a:lnSpc>
                <a:spcPct val="120000"/>
              </a:lnSpc>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3.1.1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程序的并发执行及特征</a:t>
            </a:r>
            <a:endPar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cxnSp>
        <p:nvCxnSpPr>
          <p:cNvPr id="39" name="直接箭头连接符 38"/>
          <p:cNvCxnSpPr/>
          <p:nvPr/>
        </p:nvCxnSpPr>
        <p:spPr bwMode="auto">
          <a:xfrm>
            <a:off x="2339752" y="2708920"/>
            <a:ext cx="1728192" cy="0"/>
          </a:xfrm>
          <a:prstGeom prst="straightConnector1">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直接箭头连接符 40"/>
          <p:cNvCxnSpPr/>
          <p:nvPr/>
        </p:nvCxnSpPr>
        <p:spPr bwMode="auto">
          <a:xfrm>
            <a:off x="2267744" y="2420888"/>
            <a:ext cx="0" cy="1440160"/>
          </a:xfrm>
          <a:prstGeom prst="straightConnector1">
            <a:avLst/>
          </a:prstGeom>
          <a:noFill/>
          <a:ln w="28575">
            <a:solidFill>
              <a:srgbClr val="FF0000"/>
            </a:solidFill>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直接连接符 46"/>
          <p:cNvCxnSpPr/>
          <p:nvPr/>
        </p:nvCxnSpPr>
        <p:spPr bwMode="auto">
          <a:xfrm flipH="1">
            <a:off x="2555776" y="2564904"/>
            <a:ext cx="432048" cy="360040"/>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直接连接符 42"/>
          <p:cNvCxnSpPr/>
          <p:nvPr/>
        </p:nvCxnSpPr>
        <p:spPr bwMode="auto">
          <a:xfrm>
            <a:off x="4499992" y="1556792"/>
            <a:ext cx="4032448" cy="0"/>
          </a:xfrm>
          <a:prstGeom prst="line">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直接连接符 49"/>
          <p:cNvCxnSpPr/>
          <p:nvPr/>
        </p:nvCxnSpPr>
        <p:spPr bwMode="auto">
          <a:xfrm>
            <a:off x="4499992" y="4077072"/>
            <a:ext cx="4248472" cy="0"/>
          </a:xfrm>
          <a:prstGeom prst="line">
            <a:avLst/>
          </a:prstGeom>
          <a:noFill/>
          <a:ln w="38100">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 name="椭圆 41"/>
          <p:cNvSpPr/>
          <p:nvPr/>
        </p:nvSpPr>
        <p:spPr bwMode="auto">
          <a:xfrm>
            <a:off x="6084168" y="3140968"/>
            <a:ext cx="1008112" cy="864096"/>
          </a:xfrm>
          <a:prstGeom prst="ellipse">
            <a:avLst/>
          </a:prstGeom>
          <a:noFill/>
          <a:ln w="38100">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4" name="动作按钮: 后退或前一项 43">
            <a:hlinkClick r:id="rId2" action="ppaction://hlinksldjump" highlightClick="1"/>
          </p:cNvPr>
          <p:cNvSpPr/>
          <p:nvPr/>
        </p:nvSpPr>
        <p:spPr bwMode="auto">
          <a:xfrm>
            <a:off x="8244408" y="260648"/>
            <a:ext cx="576064" cy="288032"/>
          </a:xfrm>
          <a:prstGeom prst="actionButtonBackPrevious">
            <a:avLst/>
          </a:prstGeom>
          <a:solidFill>
            <a:srgbClr val="137325"/>
          </a:solidFill>
          <a:ln>
            <a:solidFill>
              <a:srgbClr val="137325"/>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box(in)">
                                      <p:cBhvr>
                                        <p:cTn id="19" dur="500"/>
                                        <p:tgtEl>
                                          <p:spTgt spid="39"/>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xit" presetSubtype="16" fill="hold" nodeType="clickEffect">
                                  <p:stCondLst>
                                    <p:cond delay="0"/>
                                  </p:stCondLst>
                                  <p:childTnLst>
                                    <p:animEffect transition="out" filter="box(in)">
                                      <p:cBhvr>
                                        <p:cTn id="23" dur="500"/>
                                        <p:tgtEl>
                                          <p:spTgt spid="39"/>
                                        </p:tgtEl>
                                      </p:cBhvr>
                                    </p:animEffect>
                                    <p:set>
                                      <p:cBhvr>
                                        <p:cTn id="24" dur="1" fill="hold">
                                          <p:stCondLst>
                                            <p:cond delay="499"/>
                                          </p:stCondLst>
                                        </p:cTn>
                                        <p:tgtEl>
                                          <p:spTgt spid="3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box(in)">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xit" presetSubtype="16" fill="hold" nodeType="clickEffect">
                                  <p:stCondLst>
                                    <p:cond delay="0"/>
                                  </p:stCondLst>
                                  <p:childTnLst>
                                    <p:animEffect transition="out" filter="box(in)">
                                      <p:cBhvr>
                                        <p:cTn id="33" dur="500"/>
                                        <p:tgtEl>
                                          <p:spTgt spid="41"/>
                                        </p:tgtEl>
                                      </p:cBhvr>
                                    </p:animEffect>
                                    <p:set>
                                      <p:cBhvr>
                                        <p:cTn id="34" dur="1" fill="hold">
                                          <p:stCondLst>
                                            <p:cond delay="499"/>
                                          </p:stCondLst>
                                        </p:cTn>
                                        <p:tgtEl>
                                          <p:spTgt spid="4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box(in)">
                                      <p:cBhvr>
                                        <p:cTn id="39" dur="500"/>
                                        <p:tgtEl>
                                          <p:spTgt spid="47"/>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xit" presetSubtype="16" fill="hold" nodeType="clickEffect">
                                  <p:stCondLst>
                                    <p:cond delay="0"/>
                                  </p:stCondLst>
                                  <p:childTnLst>
                                    <p:animEffect transition="out" filter="box(in)">
                                      <p:cBhvr>
                                        <p:cTn id="43" dur="500"/>
                                        <p:tgtEl>
                                          <p:spTgt spid="47"/>
                                        </p:tgtEl>
                                      </p:cBhvr>
                                    </p:animEffect>
                                    <p:set>
                                      <p:cBhvr>
                                        <p:cTn id="44" dur="1" fill="hold">
                                          <p:stCondLst>
                                            <p:cond delay="499"/>
                                          </p:stCondLst>
                                        </p:cTn>
                                        <p:tgtEl>
                                          <p:spTgt spid="4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1" nodeType="clickEffect">
                                  <p:stCondLst>
                                    <p:cond delay="0"/>
                                  </p:stCondLst>
                                  <p:childTnLst>
                                    <p:anim calcmode="lin" valueType="num">
                                      <p:cBhvr additive="base">
                                        <p:cTn id="48" dur="500"/>
                                        <p:tgtEl>
                                          <p:spTgt spid="4"/>
                                        </p:tgtEl>
                                        <p:attrNameLst>
                                          <p:attrName>ppt_x</p:attrName>
                                        </p:attrNameLst>
                                      </p:cBhvr>
                                      <p:tavLst>
                                        <p:tav tm="0">
                                          <p:val>
                                            <p:strVal val="ppt_x"/>
                                          </p:val>
                                        </p:tav>
                                        <p:tav tm="100000">
                                          <p:val>
                                            <p:strVal val="ppt_x"/>
                                          </p:val>
                                        </p:tav>
                                      </p:tavLst>
                                    </p:anim>
                                    <p:anim calcmode="lin" valueType="num">
                                      <p:cBhvr additive="base">
                                        <p:cTn id="49" dur="500"/>
                                        <p:tgtEl>
                                          <p:spTgt spid="4"/>
                                        </p:tgtEl>
                                        <p:attrNameLst>
                                          <p:attrName>ppt_y</p:attrName>
                                        </p:attrNameLst>
                                      </p:cBhvr>
                                      <p:tavLst>
                                        <p:tav tm="0">
                                          <p:val>
                                            <p:strVal val="ppt_y"/>
                                          </p:val>
                                        </p:tav>
                                        <p:tav tm="100000">
                                          <p:val>
                                            <p:strVal val="1+ppt_h/2"/>
                                          </p:val>
                                        </p:tav>
                                      </p:tavLst>
                                    </p:anim>
                                    <p:set>
                                      <p:cBhvr>
                                        <p:cTn id="50" dur="1" fill="hold">
                                          <p:stCondLst>
                                            <p:cond delay="499"/>
                                          </p:stCondLst>
                                        </p:cTn>
                                        <p:tgtEl>
                                          <p:spTgt spid="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1+#ppt_w/2"/>
                                          </p:val>
                                        </p:tav>
                                        <p:tav tm="100000">
                                          <p:val>
                                            <p:strVal val="#ppt_x"/>
                                          </p:val>
                                        </p:tav>
                                      </p:tavLst>
                                    </p:anim>
                                    <p:anim calcmode="lin" valueType="num">
                                      <p:cBhvr additive="base">
                                        <p:cTn id="5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box(in)">
                                      <p:cBhvr>
                                        <p:cTn id="61" dur="500"/>
                                        <p:tgtEl>
                                          <p:spTgt spid="43"/>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3.61111E-6 -3.33333E-6 L -3.61111E-6 0.18889 " pathEditMode="relative" rAng="0" ptsTypes="AA">
                                      <p:cBhvr>
                                        <p:cTn id="65" dur="2000" fill="hold"/>
                                        <p:tgtEl>
                                          <p:spTgt spid="43"/>
                                        </p:tgtEl>
                                        <p:attrNameLst>
                                          <p:attrName>ppt_x</p:attrName>
                                          <p:attrName>ppt_y</p:attrName>
                                        </p:attrNameLst>
                                      </p:cBhvr>
                                      <p:rCtr x="0" y="94"/>
                                    </p:animMotion>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box(in)">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xit" presetSubtype="16" fill="hold" nodeType="clickEffect">
                                  <p:stCondLst>
                                    <p:cond delay="0"/>
                                  </p:stCondLst>
                                  <p:childTnLst>
                                    <p:animEffect transition="out" filter="box(in)">
                                      <p:cBhvr>
                                        <p:cTn id="74" dur="500"/>
                                        <p:tgtEl>
                                          <p:spTgt spid="50"/>
                                        </p:tgtEl>
                                      </p:cBhvr>
                                    </p:animEffect>
                                    <p:set>
                                      <p:cBhvr>
                                        <p:cTn id="75" dur="1" fill="hold">
                                          <p:stCondLst>
                                            <p:cond delay="499"/>
                                          </p:stCondLst>
                                        </p:cTn>
                                        <p:tgtEl>
                                          <p:spTgt spid="50"/>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13320"/>
                                        </p:tgtEl>
                                        <p:attrNameLst>
                                          <p:attrName>style.visibility</p:attrName>
                                        </p:attrNameLst>
                                      </p:cBhvr>
                                      <p:to>
                                        <p:strVal val="visible"/>
                                      </p:to>
                                    </p:set>
                                    <p:animEffect transition="in" filter="box(in)">
                                      <p:cBhvr>
                                        <p:cTn id="80" dur="500"/>
                                        <p:tgtEl>
                                          <p:spTgt spid="13320"/>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xit" presetSubtype="4" fill="hold" grpId="1" nodeType="clickEffect">
                                  <p:stCondLst>
                                    <p:cond delay="0"/>
                                  </p:stCondLst>
                                  <p:childTnLst>
                                    <p:anim calcmode="lin" valueType="num">
                                      <p:cBhvr additive="base">
                                        <p:cTn id="84" dur="500"/>
                                        <p:tgtEl>
                                          <p:spTgt spid="13320"/>
                                        </p:tgtEl>
                                        <p:attrNameLst>
                                          <p:attrName>ppt_x</p:attrName>
                                        </p:attrNameLst>
                                      </p:cBhvr>
                                      <p:tavLst>
                                        <p:tav tm="0">
                                          <p:val>
                                            <p:strVal val="ppt_x"/>
                                          </p:val>
                                        </p:tav>
                                        <p:tav tm="100000">
                                          <p:val>
                                            <p:strVal val="ppt_x"/>
                                          </p:val>
                                        </p:tav>
                                      </p:tavLst>
                                    </p:anim>
                                    <p:anim calcmode="lin" valueType="num">
                                      <p:cBhvr additive="base">
                                        <p:cTn id="85" dur="500"/>
                                        <p:tgtEl>
                                          <p:spTgt spid="13320"/>
                                        </p:tgtEl>
                                        <p:attrNameLst>
                                          <p:attrName>ppt_y</p:attrName>
                                        </p:attrNameLst>
                                      </p:cBhvr>
                                      <p:tavLst>
                                        <p:tav tm="0">
                                          <p:val>
                                            <p:strVal val="ppt_y"/>
                                          </p:val>
                                        </p:tav>
                                        <p:tav tm="100000">
                                          <p:val>
                                            <p:strVal val="1+ppt_h/2"/>
                                          </p:val>
                                        </p:tav>
                                      </p:tavLst>
                                    </p:anim>
                                    <p:set>
                                      <p:cBhvr>
                                        <p:cTn id="86" dur="1" fill="hold">
                                          <p:stCondLst>
                                            <p:cond delay="499"/>
                                          </p:stCondLst>
                                        </p:cTn>
                                        <p:tgtEl>
                                          <p:spTgt spid="13320"/>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7">
                                            <p:txEl>
                                              <p:pRg st="0" end="0"/>
                                            </p:txEl>
                                          </p:spTgt>
                                        </p:tgtEl>
                                        <p:attrNameLst>
                                          <p:attrName>style.visibility</p:attrName>
                                        </p:attrNameLst>
                                      </p:cBhvr>
                                      <p:to>
                                        <p:strVal val="visible"/>
                                      </p:to>
                                    </p:set>
                                    <p:anim calcmode="lin" valueType="num">
                                      <p:cBhvr additive="base">
                                        <p:cTn id="91"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box(in)">
                                      <p:cBhvr>
                                        <p:cTn id="97" dur="500"/>
                                        <p:tgtEl>
                                          <p:spTgt spid="42"/>
                                        </p:tgtEl>
                                      </p:cBhvr>
                                    </p:animEffect>
                                  </p:childTnLst>
                                </p:cTn>
                              </p:par>
                              <p:par>
                                <p:cTn id="98" presetID="2" presetClass="entr" presetSubtype="4" fill="hold" nodeType="withEffect">
                                  <p:stCondLst>
                                    <p:cond delay="0"/>
                                  </p:stCondLst>
                                  <p:childTnLst>
                                    <p:set>
                                      <p:cBhvr>
                                        <p:cTn id="99" dur="1" fill="hold">
                                          <p:stCondLst>
                                            <p:cond delay="0"/>
                                          </p:stCondLst>
                                        </p:cTn>
                                        <p:tgtEl>
                                          <p:spTgt spid="37">
                                            <p:txEl>
                                              <p:pRg st="1" end="1"/>
                                            </p:txEl>
                                          </p:spTgt>
                                        </p:tgtEl>
                                        <p:attrNameLst>
                                          <p:attrName>style.visibility</p:attrName>
                                        </p:attrNameLst>
                                      </p:cBhvr>
                                      <p:to>
                                        <p:strVal val="visible"/>
                                      </p:to>
                                    </p:set>
                                    <p:anim calcmode="lin" valueType="num">
                                      <p:cBhvr additive="base">
                                        <p:cTn id="100" dur="500" fill="hold"/>
                                        <p:tgtEl>
                                          <p:spTgt spid="37">
                                            <p:txEl>
                                              <p:pRg st="1" end="1"/>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 presetClass="exit" presetSubtype="16" fill="hold" grpId="1" nodeType="clickEffect">
                                  <p:stCondLst>
                                    <p:cond delay="0"/>
                                  </p:stCondLst>
                                  <p:childTnLst>
                                    <p:animEffect transition="out" filter="box(in)">
                                      <p:cBhvr>
                                        <p:cTn id="105" dur="500"/>
                                        <p:tgtEl>
                                          <p:spTgt spid="42"/>
                                        </p:tgtEl>
                                      </p:cBhvr>
                                    </p:animEffect>
                                    <p:set>
                                      <p:cBhvr>
                                        <p:cTn id="106" dur="1" fill="hold">
                                          <p:stCondLst>
                                            <p:cond delay="499"/>
                                          </p:stCondLst>
                                        </p:cTn>
                                        <p:tgtEl>
                                          <p:spTgt spid="42"/>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37">
                                            <p:txEl>
                                              <p:pRg st="2" end="2"/>
                                            </p:txEl>
                                          </p:spTgt>
                                        </p:tgtEl>
                                        <p:attrNameLst>
                                          <p:attrName>style.visibility</p:attrName>
                                        </p:attrNameLst>
                                      </p:cBhvr>
                                      <p:to>
                                        <p:strVal val="visible"/>
                                      </p:to>
                                    </p:set>
                                    <p:anim calcmode="lin" valueType="num">
                                      <p:cBhvr additive="base">
                                        <p:cTn id="111" dur="500" fill="hold"/>
                                        <p:tgtEl>
                                          <p:spTgt spid="37">
                                            <p:txEl>
                                              <p:pRg st="2" end="2"/>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37">
                                            <p:txEl>
                                              <p:pRg st="3" end="3"/>
                                            </p:txEl>
                                          </p:spTgt>
                                        </p:tgtEl>
                                        <p:attrNameLst>
                                          <p:attrName>style.visibility</p:attrName>
                                        </p:attrNameLst>
                                      </p:cBhvr>
                                      <p:to>
                                        <p:strVal val="visible"/>
                                      </p:to>
                                    </p:set>
                                    <p:anim calcmode="lin" valueType="num">
                                      <p:cBhvr additive="base">
                                        <p:cTn id="117" dur="500" fill="hold"/>
                                        <p:tgtEl>
                                          <p:spTgt spid="37">
                                            <p:txEl>
                                              <p:pRg st="3" end="3"/>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3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37">
                                            <p:txEl>
                                              <p:pRg st="4" end="4"/>
                                            </p:txEl>
                                          </p:spTgt>
                                        </p:tgtEl>
                                        <p:attrNameLst>
                                          <p:attrName>style.visibility</p:attrName>
                                        </p:attrNameLst>
                                      </p:cBhvr>
                                      <p:to>
                                        <p:strVal val="visible"/>
                                      </p:to>
                                    </p:set>
                                    <p:anim calcmode="lin" valueType="num">
                                      <p:cBhvr additive="base">
                                        <p:cTn id="123" dur="500" fill="hold"/>
                                        <p:tgtEl>
                                          <p:spTgt spid="37">
                                            <p:txEl>
                                              <p:pRg st="4" end="4"/>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utoUpdateAnimBg="0"/>
      <p:bldP spid="4" grpId="1"/>
      <p:bldP spid="13320" grpId="0" animBg="1"/>
      <p:bldP spid="13320" grpId="1" animBg="1"/>
      <p:bldP spid="42" grpId="0" animBg="1"/>
      <p:bldP spid="42"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179390" y="908050"/>
            <a:ext cx="8713787" cy="1008783"/>
          </a:xfrm>
        </p:spPr>
        <p:txBody>
          <a:bodyPr/>
          <a:lstStyle/>
          <a:p>
            <a:pPr marL="609600" indent="-609600">
              <a:buFontTx/>
              <a:buNone/>
              <a:defRPr/>
            </a:pPr>
            <a:r>
              <a:rPr lang="en-US" altLang="zh-CN" sz="2200" b="1" dirty="0" smtClean="0">
                <a:solidFill>
                  <a:srgbClr val="FF0000"/>
                </a:solidFill>
              </a:rPr>
              <a:t>   </a:t>
            </a:r>
            <a:r>
              <a:rPr lang="en-US" altLang="zh-CN" sz="2200" b="1" dirty="0" err="1" smtClean="0">
                <a:solidFill>
                  <a:srgbClr val="FF0000"/>
                </a:solidFill>
              </a:rPr>
              <a:t>copy_process</a:t>
            </a:r>
            <a:r>
              <a:rPr lang="en-US" altLang="zh-CN" sz="2200" b="1" dirty="0" smtClean="0">
                <a:solidFill>
                  <a:srgbClr val="FF0000"/>
                </a:solidFill>
              </a:rPr>
              <a:t>()</a:t>
            </a:r>
            <a:endParaRPr lang="en-US" altLang="zh-CN" sz="2200" b="1" dirty="0" smtClean="0">
              <a:solidFill>
                <a:srgbClr val="FF0000"/>
              </a:solidFill>
            </a:endParaRPr>
          </a:p>
          <a:p>
            <a:pPr marL="609600" indent="-609600">
              <a:buFontTx/>
              <a:buNone/>
              <a:defRPr/>
            </a:pPr>
            <a:r>
              <a:rPr lang="en-US" altLang="zh-CN" sz="2200" b="1" dirty="0" smtClean="0">
                <a:solidFill>
                  <a:srgbClr val="FF0000"/>
                </a:solidFill>
                <a:latin typeface="+mn-ea"/>
              </a:rPr>
              <a:t>    </a:t>
            </a:r>
            <a:r>
              <a:rPr lang="zh-CN" altLang="en-US" sz="2200" b="1" dirty="0" smtClean="0">
                <a:solidFill>
                  <a:srgbClr val="FF0000"/>
                </a:solidFill>
                <a:latin typeface="+mn-ea"/>
              </a:rPr>
              <a:t>创建子进程描述符及所有其他的内核数据结构</a:t>
            </a:r>
            <a:endParaRPr lang="en-US" altLang="zh-CN" sz="2200" b="1" dirty="0" smtClean="0">
              <a:solidFill>
                <a:srgbClr val="FF0000"/>
              </a:solidFill>
              <a:latin typeface="+mn-ea"/>
            </a:endParaRPr>
          </a:p>
          <a:p>
            <a:pPr marL="609600" indent="-609600">
              <a:buFontTx/>
              <a:buNone/>
              <a:defRPr/>
            </a:pPr>
            <a:endParaRPr lang="en-US" altLang="zh-CN" sz="2400" b="1" dirty="0" smtClean="0"/>
          </a:p>
          <a:p>
            <a:pPr marL="609600" indent="-609600">
              <a:buFontTx/>
              <a:buNone/>
              <a:defRPr/>
            </a:pPr>
            <a:endParaRPr lang="zh-CN" altLang="en-US" sz="2800" dirty="0" smtClean="0"/>
          </a:p>
        </p:txBody>
      </p:sp>
      <p:sp>
        <p:nvSpPr>
          <p:cNvPr id="7" name="圆角矩形标注 6"/>
          <p:cNvSpPr>
            <a:spLocks noChangeArrowheads="1"/>
          </p:cNvSpPr>
          <p:nvPr/>
        </p:nvSpPr>
        <p:spPr bwMode="auto">
          <a:xfrm>
            <a:off x="4897440" y="347663"/>
            <a:ext cx="4211637" cy="1339851"/>
          </a:xfrm>
          <a:prstGeom prst="wedgeRoundRectCallout">
            <a:avLst>
              <a:gd name="adj1" fmla="val -87151"/>
              <a:gd name="adj2" fmla="val 84077"/>
              <a:gd name="adj3" fmla="val 16667"/>
            </a:avLst>
          </a:prstGeom>
          <a:solidFill>
            <a:srgbClr val="FFC000"/>
          </a:solidFill>
          <a:ln w="9525">
            <a:noFill/>
            <a:miter lim="800000"/>
          </a:ln>
        </p:spPr>
        <p:txBody>
          <a:bodyPr/>
          <a:lstStyle/>
          <a:p>
            <a:r>
              <a:rPr lang="zh-CN" altLang="en-US" sz="1600" b="1" dirty="0"/>
              <a:t>为新进程创建一个内核栈、</a:t>
            </a:r>
            <a:r>
              <a:rPr lang="en-US" altLang="zh-CN" sz="1600" b="1" dirty="0" err="1"/>
              <a:t>thread_info</a:t>
            </a:r>
            <a:r>
              <a:rPr lang="zh-CN" altLang="en-US" sz="1600" b="1" dirty="0"/>
              <a:t>和</a:t>
            </a:r>
            <a:r>
              <a:rPr lang="en-US" altLang="zh-CN" sz="1600" b="1" dirty="0" err="1"/>
              <a:t>task_struct</a:t>
            </a:r>
            <a:r>
              <a:rPr lang="en-US" altLang="zh-CN" sz="1600" b="1" dirty="0"/>
              <a:t>,  </a:t>
            </a:r>
            <a:r>
              <a:rPr lang="zh-CN" altLang="en-US" sz="1600" b="1" dirty="0"/>
              <a:t>这里完全</a:t>
            </a:r>
            <a:r>
              <a:rPr lang="en-US" altLang="zh-CN" sz="1600" b="1" dirty="0"/>
              <a:t>copy</a:t>
            </a:r>
            <a:r>
              <a:rPr lang="zh-CN" altLang="en-US" sz="1600" b="1" dirty="0"/>
              <a:t>父进程的内容，所以到目前为止，  父进程和子进程是没有任何区别的</a:t>
            </a:r>
            <a:endParaRPr lang="zh-CN" altLang="en-US" sz="1600" b="1" dirty="0"/>
          </a:p>
        </p:txBody>
      </p:sp>
      <p:sp>
        <p:nvSpPr>
          <p:cNvPr id="18" name="圆角矩形标注 17"/>
          <p:cNvSpPr>
            <a:spLocks noChangeArrowheads="1"/>
          </p:cNvSpPr>
          <p:nvPr/>
        </p:nvSpPr>
        <p:spPr bwMode="auto">
          <a:xfrm>
            <a:off x="5508104" y="1988840"/>
            <a:ext cx="3312914" cy="935037"/>
          </a:xfrm>
          <a:prstGeom prst="wedgeRoundRectCallout">
            <a:avLst>
              <a:gd name="adj1" fmla="val -105513"/>
              <a:gd name="adj2" fmla="val 69632"/>
              <a:gd name="adj3" fmla="val 16667"/>
            </a:avLst>
          </a:prstGeom>
          <a:solidFill>
            <a:srgbClr val="FFC000"/>
          </a:solidFill>
          <a:ln w="9525">
            <a:noFill/>
            <a:miter lim="800000"/>
          </a:ln>
        </p:spPr>
        <p:txBody>
          <a:bodyPr/>
          <a:lstStyle/>
          <a:p>
            <a:r>
              <a:rPr lang="en-US" altLang="zh-CN" sz="1600" b="1" dirty="0" err="1" smtClean="0"/>
              <a:t>task_struct</a:t>
            </a:r>
            <a:r>
              <a:rPr lang="zh-CN" altLang="en-US" sz="1600" b="1" dirty="0" smtClean="0"/>
              <a:t>中</a:t>
            </a:r>
            <a:r>
              <a:rPr lang="en-US" altLang="zh-CN" sz="1600" b="1" dirty="0" err="1"/>
              <a:t>ftrace_ret_stack</a:t>
            </a:r>
            <a:r>
              <a:rPr lang="zh-CN" altLang="en-US" sz="1600" b="1" dirty="0"/>
              <a:t>结构的初始化，即函数返回用的栈，或称用户栈</a:t>
            </a:r>
            <a:endParaRPr lang="zh-CN" altLang="en-US" sz="1600" b="1" dirty="0"/>
          </a:p>
        </p:txBody>
      </p:sp>
      <p:sp>
        <p:nvSpPr>
          <p:cNvPr id="12" name="圆角矩形标注 11"/>
          <p:cNvSpPr>
            <a:spLocks noChangeArrowheads="1"/>
          </p:cNvSpPr>
          <p:nvPr/>
        </p:nvSpPr>
        <p:spPr bwMode="auto">
          <a:xfrm>
            <a:off x="6156176" y="3140969"/>
            <a:ext cx="2736850" cy="576063"/>
          </a:xfrm>
          <a:prstGeom prst="wedgeRoundRectCallout">
            <a:avLst>
              <a:gd name="adj1" fmla="val -155118"/>
              <a:gd name="adj2" fmla="val 26812"/>
              <a:gd name="adj3" fmla="val 16667"/>
            </a:avLst>
          </a:prstGeom>
          <a:solidFill>
            <a:srgbClr val="FFC000"/>
          </a:solidFill>
          <a:ln w="9525">
            <a:noFill/>
            <a:miter lim="800000"/>
          </a:ln>
        </p:spPr>
        <p:txBody>
          <a:bodyPr/>
          <a:lstStyle/>
          <a:p>
            <a:r>
              <a:rPr lang="en-US" altLang="zh-CN" sz="1600" b="1" dirty="0" err="1" smtClean="0"/>
              <a:t>task_struct</a:t>
            </a:r>
            <a:r>
              <a:rPr lang="zh-CN" altLang="en-US" sz="1600" b="1" dirty="0" smtClean="0"/>
              <a:t>中</a:t>
            </a:r>
            <a:r>
              <a:rPr lang="zh-CN" altLang="en-US" sz="1600" b="1" dirty="0"/>
              <a:t>互斥变量的初始化</a:t>
            </a:r>
            <a:endParaRPr lang="zh-CN" altLang="en-US" sz="1600" b="1" dirty="0"/>
          </a:p>
        </p:txBody>
      </p:sp>
      <p:sp>
        <p:nvSpPr>
          <p:cNvPr id="80904" name="矩形 1"/>
          <p:cNvSpPr>
            <a:spLocks noChangeArrowheads="1"/>
          </p:cNvSpPr>
          <p:nvPr/>
        </p:nvSpPr>
        <p:spPr bwMode="auto">
          <a:xfrm>
            <a:off x="504056" y="1844825"/>
            <a:ext cx="4572000" cy="2246769"/>
          </a:xfrm>
          <a:prstGeom prst="rect">
            <a:avLst/>
          </a:prstGeom>
          <a:noFill/>
          <a:ln w="9525">
            <a:noFill/>
            <a:miter lim="800000"/>
          </a:ln>
        </p:spPr>
        <p:txBody>
          <a:bodyPr wrap="square">
            <a:spAutoFit/>
          </a:bodyPr>
          <a:lstStyle/>
          <a:p>
            <a:r>
              <a:rPr lang="en-US" altLang="zh-CN" dirty="0"/>
              <a:t>p = </a:t>
            </a:r>
            <a:r>
              <a:rPr lang="en-US" altLang="zh-CN" dirty="0" err="1"/>
              <a:t>dup_task_struct</a:t>
            </a:r>
            <a:r>
              <a:rPr lang="en-US" altLang="zh-CN" dirty="0"/>
              <a:t>(current);  </a:t>
            </a:r>
            <a:endParaRPr lang="zh-CN" altLang="zh-CN" dirty="0"/>
          </a:p>
          <a:p>
            <a:r>
              <a:rPr lang="en-US" altLang="zh-CN" dirty="0"/>
              <a:t>    if (!p)  </a:t>
            </a:r>
            <a:endParaRPr lang="zh-CN" altLang="zh-CN" dirty="0"/>
          </a:p>
          <a:p>
            <a:r>
              <a:rPr lang="en-US" altLang="zh-CN" dirty="0"/>
              <a:t>        </a:t>
            </a:r>
            <a:r>
              <a:rPr lang="en-US" altLang="zh-CN" dirty="0" err="1"/>
              <a:t>goto</a:t>
            </a:r>
            <a:r>
              <a:rPr lang="en-US" altLang="zh-CN" dirty="0"/>
              <a:t> </a:t>
            </a:r>
            <a:r>
              <a:rPr lang="en-US" altLang="zh-CN" dirty="0" err="1"/>
              <a:t>fork_out</a:t>
            </a:r>
            <a:r>
              <a:rPr lang="en-US" altLang="zh-CN" dirty="0"/>
              <a:t>; </a:t>
            </a:r>
            <a:endParaRPr lang="en-US" altLang="zh-CN" dirty="0"/>
          </a:p>
          <a:p>
            <a:r>
              <a:rPr lang="en-US" altLang="zh-CN" dirty="0" err="1"/>
              <a:t>ftrace_graph_init_task</a:t>
            </a:r>
            <a:r>
              <a:rPr lang="en-US" altLang="zh-CN" dirty="0"/>
              <a:t>(p); </a:t>
            </a:r>
            <a:endParaRPr lang="en-US" altLang="zh-CN" dirty="0"/>
          </a:p>
          <a:p>
            <a:r>
              <a:rPr lang="en-US" altLang="zh-CN" dirty="0" err="1"/>
              <a:t>rt_mutex_init_task</a:t>
            </a:r>
            <a:r>
              <a:rPr lang="en-US" altLang="zh-CN" dirty="0"/>
              <a:t>(p); </a:t>
            </a:r>
            <a:endParaRPr lang="en-US" altLang="zh-CN" dirty="0"/>
          </a:p>
          <a:p>
            <a:r>
              <a:rPr lang="en-US" altLang="zh-CN" dirty="0"/>
              <a:t> </a:t>
            </a:r>
            <a:endParaRPr lang="zh-CN" altLang="zh-CN" dirty="0"/>
          </a:p>
        </p:txBody>
      </p:sp>
      <p:sp>
        <p:nvSpPr>
          <p:cNvPr id="9" name="矩形 8"/>
          <p:cNvSpPr/>
          <p:nvPr/>
        </p:nvSpPr>
        <p:spPr>
          <a:xfrm>
            <a:off x="467544" y="3861048"/>
            <a:ext cx="8136904" cy="2185214"/>
          </a:xfrm>
          <a:prstGeom prst="rect">
            <a:avLst/>
          </a:prstGeom>
        </p:spPr>
        <p:txBody>
          <a:bodyPr wrap="square">
            <a:spAutoFit/>
          </a:bodyPr>
          <a:lstStyle/>
          <a:p>
            <a:r>
              <a:rPr lang="en-US" altLang="zh-CN" dirty="0" smtClean="0"/>
              <a:t>if (</a:t>
            </a:r>
            <a:r>
              <a:rPr lang="en-US" altLang="zh-CN" dirty="0" err="1" smtClean="0"/>
              <a:t>atomic_read</a:t>
            </a:r>
            <a:r>
              <a:rPr lang="en-US" altLang="zh-CN" dirty="0" smtClean="0"/>
              <a:t>(&amp;p-&gt;</a:t>
            </a:r>
            <a:r>
              <a:rPr lang="en-US" altLang="zh-CN" dirty="0" err="1" smtClean="0"/>
              <a:t>real_cred</a:t>
            </a:r>
            <a:r>
              <a:rPr lang="en-US" altLang="zh-CN" dirty="0" smtClean="0"/>
              <a:t>-&gt;user-&gt;processes) &gt;=</a:t>
            </a:r>
            <a:endParaRPr lang="en-US" altLang="zh-CN" dirty="0" smtClean="0"/>
          </a:p>
          <a:p>
            <a:r>
              <a:rPr lang="en-US" altLang="zh-CN" dirty="0" smtClean="0"/>
              <a:t>  p-&gt;signal-&gt;</a:t>
            </a:r>
            <a:r>
              <a:rPr lang="en-US" altLang="zh-CN" dirty="0" err="1" smtClean="0"/>
              <a:t>rlim</a:t>
            </a:r>
            <a:r>
              <a:rPr lang="en-US" altLang="zh-CN" dirty="0" smtClean="0"/>
              <a:t>[RLIMIT_NPROC].</a:t>
            </a:r>
            <a:r>
              <a:rPr lang="en-US" altLang="zh-CN" dirty="0" err="1" smtClean="0"/>
              <a:t>rlim_cur</a:t>
            </a:r>
            <a:r>
              <a:rPr lang="en-US" altLang="zh-CN" dirty="0" smtClean="0"/>
              <a:t>) {  </a:t>
            </a:r>
            <a:endParaRPr lang="zh-CN" altLang="zh-CN" dirty="0" smtClean="0"/>
          </a:p>
          <a:p>
            <a:r>
              <a:rPr lang="en-US" altLang="zh-CN" dirty="0" smtClean="0"/>
              <a:t>        if (!capable(CAP_SYS_ADMIN) &amp;&amp; !capable(CAP_SYS_RESOURCE) &amp;&amp;p-&gt;</a:t>
            </a:r>
            <a:r>
              <a:rPr lang="en-US" altLang="zh-CN" dirty="0" err="1" smtClean="0"/>
              <a:t>real_cred</a:t>
            </a:r>
            <a:r>
              <a:rPr lang="en-US" altLang="zh-CN" dirty="0" smtClean="0"/>
              <a:t>-&gt;user != INIT_USER)  </a:t>
            </a:r>
            <a:endParaRPr lang="zh-CN" altLang="zh-CN" dirty="0" smtClean="0"/>
          </a:p>
          <a:p>
            <a:r>
              <a:rPr lang="en-US" altLang="zh-CN" dirty="0" smtClean="0"/>
              <a:t>            </a:t>
            </a:r>
            <a:r>
              <a:rPr lang="en-US" altLang="zh-CN" dirty="0" err="1" smtClean="0"/>
              <a:t>goto</a:t>
            </a:r>
            <a:r>
              <a:rPr lang="en-US" altLang="zh-CN" dirty="0" smtClean="0"/>
              <a:t> </a:t>
            </a:r>
            <a:r>
              <a:rPr lang="en-US" altLang="zh-CN" dirty="0" err="1" smtClean="0"/>
              <a:t>bad_fork_free</a:t>
            </a:r>
            <a:r>
              <a:rPr lang="en-US" altLang="zh-CN" dirty="0" smtClean="0"/>
              <a:t>;  </a:t>
            </a:r>
            <a:endParaRPr lang="zh-CN" altLang="zh-CN" dirty="0" smtClean="0"/>
          </a:p>
          <a:p>
            <a:r>
              <a:rPr lang="en-US" altLang="zh-CN" dirty="0" smtClean="0"/>
              <a:t>    } </a:t>
            </a:r>
            <a:endParaRPr lang="en-US" altLang="zh-CN" dirty="0"/>
          </a:p>
        </p:txBody>
      </p:sp>
      <p:sp>
        <p:nvSpPr>
          <p:cNvPr id="10" name="圆角矩形标注 9"/>
          <p:cNvSpPr>
            <a:spLocks noChangeArrowheads="1"/>
          </p:cNvSpPr>
          <p:nvPr/>
        </p:nvSpPr>
        <p:spPr bwMode="auto">
          <a:xfrm>
            <a:off x="4788027" y="5589241"/>
            <a:ext cx="3600398" cy="792087"/>
          </a:xfrm>
          <a:prstGeom prst="wedgeRoundRectCallout">
            <a:avLst>
              <a:gd name="adj1" fmla="val -97404"/>
              <a:gd name="adj2" fmla="val -142475"/>
              <a:gd name="adj3" fmla="val 16667"/>
            </a:avLst>
          </a:prstGeom>
          <a:solidFill>
            <a:srgbClr val="FFC000"/>
          </a:solidFill>
          <a:ln w="9525">
            <a:noFill/>
            <a:miter lim="800000"/>
          </a:ln>
        </p:spPr>
        <p:txBody>
          <a:bodyPr/>
          <a:lstStyle/>
          <a:p>
            <a:r>
              <a:rPr lang="zh-CN" altLang="zh-CN" sz="1600" dirty="0" smtClean="0"/>
              <a:t>检查进程资源限制、用户拥有进程数量限制等，若超过限制，则出错返回</a:t>
            </a:r>
            <a:endParaRPr lang="zh-CN" altLang="en-US" sz="1600" b="1" dirty="0"/>
          </a:p>
        </p:txBody>
      </p:sp>
      <p:sp>
        <p:nvSpPr>
          <p:cNvPr id="13" name="矩形 12"/>
          <p:cNvSpPr/>
          <p:nvPr/>
        </p:nvSpPr>
        <p:spPr>
          <a:xfrm>
            <a:off x="2771800" y="111638"/>
            <a:ext cx="2520280"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2.  </a:t>
            </a:r>
            <a:r>
              <a:rPr lang="zh-CN" altLang="en-US" sz="2800" dirty="0" smtClean="0">
                <a:solidFill>
                  <a:srgbClr val="C00000"/>
                </a:solidFill>
              </a:rPr>
              <a:t>进程创建</a:t>
            </a:r>
            <a:endParaRPr lang="en-US" altLang="zh-CN" sz="2800" dirty="0" smtClean="0">
              <a:solidFill>
                <a:srgbClr val="C00000"/>
              </a:solidFill>
            </a:endParaRPr>
          </a:p>
        </p:txBody>
      </p:sp>
      <p:sp>
        <p:nvSpPr>
          <p:cNvPr id="14" name="Rectangle 3"/>
          <p:cNvSpPr txBox="1">
            <a:spLocks noChangeArrowheads="1"/>
          </p:cNvSpPr>
          <p:nvPr/>
        </p:nvSpPr>
        <p:spPr>
          <a:xfrm>
            <a:off x="395536" y="476672"/>
            <a:ext cx="3312368" cy="504056"/>
          </a:xfrm>
          <a:prstGeom prst="rect">
            <a:avLst/>
          </a:prstGeom>
        </p:spPr>
        <p:txBody>
          <a:bodyPr/>
          <a:lstStyle/>
          <a:p>
            <a:pPr lvl="0">
              <a:lnSpc>
                <a:spcPct val="120000"/>
              </a:lnSpc>
              <a:buFont typeface="Wingdings" panose="05000000000000000000" pitchFamily="2" charset="2"/>
              <a:buChar char="n"/>
              <a:defRPr/>
            </a:pPr>
            <a:r>
              <a:rPr lang="en-US" altLang="zh-CN" sz="2400" dirty="0" smtClean="0">
                <a:solidFill>
                  <a:srgbClr val="7030A0"/>
                </a:solidFill>
              </a:rPr>
              <a:t> </a:t>
            </a:r>
            <a:r>
              <a:rPr lang="en-US" altLang="zh-CN" sz="2400" dirty="0" err="1" smtClean="0">
                <a:solidFill>
                  <a:srgbClr val="7030A0"/>
                </a:solidFill>
              </a:rPr>
              <a:t>do_fork</a:t>
            </a:r>
            <a:r>
              <a:rPr lang="en-US" altLang="zh-CN" sz="2400" dirty="0" smtClean="0">
                <a:solidFill>
                  <a:srgbClr val="7030A0"/>
                </a:solidFill>
              </a:rPr>
              <a:t>()</a:t>
            </a:r>
            <a:r>
              <a:rPr lang="zh-CN" altLang="en-US" sz="2400" dirty="0" smtClean="0">
                <a:solidFill>
                  <a:srgbClr val="7030A0"/>
                </a:solidFill>
              </a:rPr>
              <a:t>解析</a:t>
            </a:r>
            <a:r>
              <a:rPr kumimoji="0" lang="zh-CN" altLang="en-US" sz="2400" b="1" i="0" u="none" strike="noStrike" kern="0" cap="none" spc="0" normalizeH="0" baseline="0" noProof="0" dirty="0" smtClean="0">
                <a:ln>
                  <a:noFill/>
                </a:ln>
                <a:solidFill>
                  <a:srgbClr val="7030A0"/>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7030A0"/>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2" grpId="0" animBg="1"/>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右箭头 2"/>
          <p:cNvSpPr>
            <a:spLocks noChangeArrowheads="1"/>
          </p:cNvSpPr>
          <p:nvPr/>
        </p:nvSpPr>
        <p:spPr bwMode="auto">
          <a:xfrm>
            <a:off x="1547813" y="1700214"/>
            <a:ext cx="863600" cy="46037"/>
          </a:xfrm>
          <a:prstGeom prst="rightArrow">
            <a:avLst>
              <a:gd name="adj1" fmla="val 50000"/>
              <a:gd name="adj2" fmla="val 49589"/>
            </a:avLst>
          </a:prstGeom>
          <a:noFill/>
          <a:ln w="9525" algn="ctr">
            <a:noFill/>
            <a:round/>
          </a:ln>
        </p:spPr>
        <p:txBody>
          <a:bodyPr/>
          <a:lstStyle/>
          <a:p>
            <a:pPr marL="609600" indent="-609600"/>
            <a:endParaRPr lang="zh-CN" altLang="en-US"/>
          </a:p>
        </p:txBody>
      </p:sp>
      <p:sp>
        <p:nvSpPr>
          <p:cNvPr id="12" name="圆角矩形标注 11"/>
          <p:cNvSpPr>
            <a:spLocks noChangeArrowheads="1"/>
          </p:cNvSpPr>
          <p:nvPr/>
        </p:nvSpPr>
        <p:spPr bwMode="auto">
          <a:xfrm>
            <a:off x="5652120" y="404664"/>
            <a:ext cx="3022600" cy="936104"/>
          </a:xfrm>
          <a:prstGeom prst="wedgeRoundRectCallout">
            <a:avLst>
              <a:gd name="adj1" fmla="val -112745"/>
              <a:gd name="adj2" fmla="val 75537"/>
              <a:gd name="adj3" fmla="val 16667"/>
            </a:avLst>
          </a:prstGeom>
          <a:solidFill>
            <a:srgbClr val="FFC000"/>
          </a:solidFill>
          <a:ln w="9525">
            <a:noFill/>
            <a:miter lim="800000"/>
          </a:ln>
        </p:spPr>
        <p:txBody>
          <a:bodyPr/>
          <a:lstStyle/>
          <a:p>
            <a:r>
              <a:rPr lang="en-US" altLang="zh-CN" sz="1600" b="1" dirty="0" err="1" smtClean="0"/>
              <a:t>Task_struct</a:t>
            </a:r>
            <a:r>
              <a:rPr lang="zh-CN" altLang="en-US" sz="1600" b="1" dirty="0" smtClean="0"/>
              <a:t>中</a:t>
            </a:r>
            <a:r>
              <a:rPr lang="zh-CN" altLang="en-US" sz="1600" b="1" dirty="0"/>
              <a:t>一些成员被清</a:t>
            </a:r>
            <a:r>
              <a:rPr lang="en-US" altLang="zh-CN" sz="1600" b="1" dirty="0"/>
              <a:t>0</a:t>
            </a:r>
            <a:r>
              <a:rPr lang="zh-CN" altLang="en-US" sz="1600" b="1" dirty="0"/>
              <a:t>或设置为初始值，大多数数据共享</a:t>
            </a:r>
            <a:endParaRPr lang="zh-CN" altLang="en-US" sz="1600" b="1" dirty="0"/>
          </a:p>
        </p:txBody>
      </p:sp>
      <p:sp>
        <p:nvSpPr>
          <p:cNvPr id="81928" name="矩形 1"/>
          <p:cNvSpPr>
            <a:spLocks noChangeArrowheads="1"/>
          </p:cNvSpPr>
          <p:nvPr/>
        </p:nvSpPr>
        <p:spPr bwMode="auto">
          <a:xfrm>
            <a:off x="467866" y="1412777"/>
            <a:ext cx="6120358" cy="1138773"/>
          </a:xfrm>
          <a:prstGeom prst="rect">
            <a:avLst/>
          </a:prstGeom>
          <a:noFill/>
          <a:ln w="9525">
            <a:noFill/>
            <a:miter lim="800000"/>
          </a:ln>
        </p:spPr>
        <p:txBody>
          <a:bodyPr wrap="square">
            <a:spAutoFit/>
          </a:bodyPr>
          <a:lstStyle/>
          <a:p>
            <a:r>
              <a:rPr lang="zh-CN" altLang="en-US" dirty="0" smtClean="0"/>
              <a:t>一</a:t>
            </a:r>
            <a:r>
              <a:rPr lang="zh-CN" altLang="en-US" dirty="0"/>
              <a:t>组统计信息的初始化代码：</a:t>
            </a:r>
            <a:endParaRPr lang="en-US" altLang="zh-CN" dirty="0"/>
          </a:p>
          <a:p>
            <a:r>
              <a:rPr lang="en-US" altLang="zh-CN" dirty="0" smtClean="0"/>
              <a:t>if</a:t>
            </a:r>
            <a:r>
              <a:rPr lang="en-US" altLang="zh-CN" dirty="0"/>
              <a:t> (</a:t>
            </a:r>
            <a:r>
              <a:rPr lang="en-US" altLang="zh-CN" dirty="0" err="1"/>
              <a:t>nr_threads</a:t>
            </a:r>
            <a:r>
              <a:rPr lang="en-US" altLang="zh-CN" dirty="0"/>
              <a:t> &gt;= </a:t>
            </a:r>
            <a:r>
              <a:rPr lang="en-US" altLang="zh-CN" dirty="0" err="1"/>
              <a:t>max_threads</a:t>
            </a:r>
            <a:r>
              <a:rPr lang="en-US" altLang="zh-CN" dirty="0"/>
              <a:t>)  </a:t>
            </a:r>
            <a:endParaRPr lang="zh-CN" altLang="zh-CN" dirty="0"/>
          </a:p>
          <a:p>
            <a:r>
              <a:rPr lang="en-US" altLang="zh-CN" dirty="0"/>
              <a:t>        </a:t>
            </a:r>
            <a:r>
              <a:rPr lang="en-US" altLang="zh-CN" dirty="0" err="1"/>
              <a:t>goto</a:t>
            </a:r>
            <a:r>
              <a:rPr lang="en-US" altLang="zh-CN" dirty="0"/>
              <a:t> </a:t>
            </a:r>
            <a:r>
              <a:rPr lang="en-US" altLang="zh-CN" dirty="0" err="1"/>
              <a:t>bad_fork_cleanup_count</a:t>
            </a:r>
            <a:r>
              <a:rPr lang="en-US" altLang="zh-CN" dirty="0"/>
              <a:t>; </a:t>
            </a:r>
            <a:endParaRPr lang="en-US" altLang="zh-CN" dirty="0"/>
          </a:p>
        </p:txBody>
      </p:sp>
      <p:sp>
        <p:nvSpPr>
          <p:cNvPr id="9" name="圆角矩形标注 8"/>
          <p:cNvSpPr>
            <a:spLocks noChangeArrowheads="1"/>
          </p:cNvSpPr>
          <p:nvPr/>
        </p:nvSpPr>
        <p:spPr bwMode="auto">
          <a:xfrm>
            <a:off x="6084170" y="1628802"/>
            <a:ext cx="2601913" cy="627063"/>
          </a:xfrm>
          <a:prstGeom prst="wedgeRoundRectCallout">
            <a:avLst>
              <a:gd name="adj1" fmla="val -119858"/>
              <a:gd name="adj2" fmla="val -161"/>
              <a:gd name="adj3" fmla="val 16667"/>
            </a:avLst>
          </a:prstGeom>
          <a:solidFill>
            <a:srgbClr val="FFC000"/>
          </a:solidFill>
          <a:ln w="9525">
            <a:noFill/>
            <a:miter lim="800000"/>
          </a:ln>
        </p:spPr>
        <p:txBody>
          <a:bodyPr/>
          <a:lstStyle/>
          <a:p>
            <a:r>
              <a:rPr lang="zh-CN" altLang="zh-CN" sz="1600" b="1" dirty="0"/>
              <a:t>检查创建的进程是否超过了系统进程总量</a:t>
            </a:r>
            <a:endParaRPr lang="zh-CN" altLang="en-US" sz="1600" b="1" dirty="0"/>
          </a:p>
        </p:txBody>
      </p:sp>
      <p:sp>
        <p:nvSpPr>
          <p:cNvPr id="10" name="矩形 9"/>
          <p:cNvSpPr/>
          <p:nvPr/>
        </p:nvSpPr>
        <p:spPr>
          <a:xfrm>
            <a:off x="539552" y="2564904"/>
            <a:ext cx="3587842" cy="400110"/>
          </a:xfrm>
          <a:prstGeom prst="rect">
            <a:avLst/>
          </a:prstGeom>
        </p:spPr>
        <p:txBody>
          <a:bodyPr wrap="none">
            <a:spAutoFit/>
          </a:bodyPr>
          <a:lstStyle/>
          <a:p>
            <a:r>
              <a:rPr lang="en-US" altLang="zh-CN" dirty="0" err="1" smtClean="0"/>
              <a:t>sched_fork</a:t>
            </a:r>
            <a:r>
              <a:rPr lang="en-US" altLang="zh-CN" dirty="0" smtClean="0"/>
              <a:t>(p, </a:t>
            </a:r>
            <a:r>
              <a:rPr lang="en-US" altLang="zh-CN" dirty="0" err="1" smtClean="0"/>
              <a:t>clone_flags</a:t>
            </a:r>
            <a:r>
              <a:rPr lang="en-US" altLang="zh-CN" dirty="0" smtClean="0"/>
              <a:t>); </a:t>
            </a:r>
            <a:endParaRPr lang="en-US" altLang="zh-CN" dirty="0"/>
          </a:p>
        </p:txBody>
      </p:sp>
      <p:sp>
        <p:nvSpPr>
          <p:cNvPr id="11" name="圆角矩形标注 10"/>
          <p:cNvSpPr>
            <a:spLocks noChangeArrowheads="1"/>
          </p:cNvSpPr>
          <p:nvPr/>
        </p:nvSpPr>
        <p:spPr bwMode="auto">
          <a:xfrm>
            <a:off x="4932365" y="2492896"/>
            <a:ext cx="3906837" cy="1080443"/>
          </a:xfrm>
          <a:prstGeom prst="wedgeRoundRectCallout">
            <a:avLst>
              <a:gd name="adj1" fmla="val -75021"/>
              <a:gd name="adj2" fmla="val -20309"/>
              <a:gd name="adj3" fmla="val 16667"/>
            </a:avLst>
          </a:prstGeom>
          <a:solidFill>
            <a:srgbClr val="FFC000"/>
          </a:solidFill>
          <a:ln w="9525">
            <a:noFill/>
            <a:miter lim="800000"/>
          </a:ln>
        </p:spPr>
        <p:txBody>
          <a:bodyPr/>
          <a:lstStyle/>
          <a:p>
            <a:r>
              <a:rPr lang="zh-CN" altLang="en-US" sz="1600" b="1" dirty="0"/>
              <a:t>设置子进程调度信息：运行</a:t>
            </a:r>
            <a:r>
              <a:rPr lang="en-US" altLang="zh-CN" sz="1600" b="1" dirty="0"/>
              <a:t>CPU</a:t>
            </a:r>
            <a:r>
              <a:rPr lang="zh-CN" altLang="en-US" sz="1600" b="1" dirty="0" smtClean="0"/>
              <a:t>、建立调度实体初始</a:t>
            </a:r>
            <a:r>
              <a:rPr lang="zh-CN" altLang="en-US" sz="1600" b="1" dirty="0"/>
              <a:t>时间片长度</a:t>
            </a:r>
            <a:r>
              <a:rPr lang="zh-CN" altLang="en-US" sz="1600" b="1" dirty="0" smtClean="0"/>
              <a:t>、优先级</a:t>
            </a:r>
            <a:r>
              <a:rPr lang="zh-CN" altLang="en-US" sz="1600" b="1" dirty="0"/>
              <a:t>、状态置为</a:t>
            </a:r>
            <a:r>
              <a:rPr lang="en-US" altLang="zh-CN" sz="1600" b="1" dirty="0"/>
              <a:t>TASK_RUNNING</a:t>
            </a:r>
            <a:endParaRPr lang="zh-CN" altLang="en-US" sz="1600" b="1" dirty="0"/>
          </a:p>
        </p:txBody>
      </p:sp>
      <p:sp>
        <p:nvSpPr>
          <p:cNvPr id="13" name="矩形 12"/>
          <p:cNvSpPr/>
          <p:nvPr/>
        </p:nvSpPr>
        <p:spPr>
          <a:xfrm>
            <a:off x="539552" y="2924945"/>
            <a:ext cx="3744416" cy="2616101"/>
          </a:xfrm>
          <a:prstGeom prst="rect">
            <a:avLst/>
          </a:prstGeom>
        </p:spPr>
        <p:txBody>
          <a:bodyPr wrap="square">
            <a:spAutoFit/>
          </a:bodyPr>
          <a:lstStyle/>
          <a:p>
            <a:r>
              <a:rPr lang="en-US" altLang="zh-CN" dirty="0" err="1" smtClean="0"/>
              <a:t>copy_flags</a:t>
            </a:r>
            <a:r>
              <a:rPr lang="en-US" altLang="zh-CN" dirty="0" smtClean="0"/>
              <a:t>(</a:t>
            </a:r>
            <a:r>
              <a:rPr lang="en-US" altLang="zh-CN" dirty="0" err="1" smtClean="0"/>
              <a:t>clone_flags</a:t>
            </a:r>
            <a:r>
              <a:rPr lang="en-US" altLang="zh-CN" dirty="0" smtClean="0"/>
              <a:t>, p); </a:t>
            </a:r>
            <a:endParaRPr lang="en-US" altLang="zh-CN" dirty="0" smtClean="0"/>
          </a:p>
          <a:p>
            <a:r>
              <a:rPr lang="en-US" altLang="zh-CN" dirty="0" err="1" smtClean="0"/>
              <a:t>copy_semundo</a:t>
            </a:r>
            <a:r>
              <a:rPr lang="en-US" altLang="zh-CN" dirty="0" smtClean="0"/>
              <a:t>(): </a:t>
            </a:r>
            <a:endParaRPr lang="en-US" altLang="zh-CN" dirty="0" smtClean="0"/>
          </a:p>
          <a:p>
            <a:r>
              <a:rPr lang="en-US" altLang="zh-CN" dirty="0" err="1" smtClean="0"/>
              <a:t>copy_files</a:t>
            </a:r>
            <a:r>
              <a:rPr lang="en-US" altLang="zh-CN" dirty="0" smtClean="0"/>
              <a:t>(</a:t>
            </a:r>
            <a:r>
              <a:rPr lang="en-US" altLang="zh-CN" dirty="0" err="1" smtClean="0"/>
              <a:t>clone_flags</a:t>
            </a:r>
            <a:r>
              <a:rPr lang="en-US" altLang="zh-CN" dirty="0" smtClean="0"/>
              <a:t>, p)</a:t>
            </a:r>
            <a:endParaRPr lang="en-US" altLang="zh-CN" dirty="0" smtClean="0"/>
          </a:p>
          <a:p>
            <a:r>
              <a:rPr lang="en-US" altLang="zh-CN" dirty="0" err="1" smtClean="0"/>
              <a:t>copy_fs</a:t>
            </a:r>
            <a:r>
              <a:rPr lang="en-US" altLang="zh-CN" dirty="0" smtClean="0"/>
              <a:t>(</a:t>
            </a:r>
            <a:r>
              <a:rPr lang="en-US" altLang="zh-CN" dirty="0" err="1" smtClean="0"/>
              <a:t>clone_flags</a:t>
            </a:r>
            <a:r>
              <a:rPr lang="en-US" altLang="zh-CN" dirty="0" smtClean="0"/>
              <a:t>, p)</a:t>
            </a:r>
            <a:endParaRPr lang="en-US" altLang="zh-CN" dirty="0" smtClean="0"/>
          </a:p>
          <a:p>
            <a:r>
              <a:rPr lang="en-US" altLang="zh-CN" dirty="0" err="1" smtClean="0"/>
              <a:t>copy_signal</a:t>
            </a:r>
            <a:r>
              <a:rPr lang="en-US" altLang="zh-CN" dirty="0" smtClean="0"/>
              <a:t> (</a:t>
            </a:r>
            <a:r>
              <a:rPr lang="en-US" altLang="zh-CN" dirty="0" err="1" smtClean="0"/>
              <a:t>clone_flags</a:t>
            </a:r>
            <a:r>
              <a:rPr lang="en-US" altLang="zh-CN" dirty="0" smtClean="0"/>
              <a:t>, p)</a:t>
            </a:r>
            <a:endParaRPr lang="en-US" altLang="zh-CN" dirty="0" smtClean="0"/>
          </a:p>
          <a:p>
            <a:r>
              <a:rPr lang="en-US" altLang="zh-CN" dirty="0" err="1" smtClean="0"/>
              <a:t>copy_mm</a:t>
            </a:r>
            <a:r>
              <a:rPr lang="en-US" altLang="zh-CN" dirty="0" smtClean="0"/>
              <a:t>(</a:t>
            </a:r>
            <a:r>
              <a:rPr lang="en-US" altLang="zh-CN" dirty="0" err="1" smtClean="0"/>
              <a:t>clone_flags</a:t>
            </a:r>
            <a:r>
              <a:rPr lang="en-US" altLang="zh-CN" dirty="0" smtClean="0"/>
              <a:t>, p)</a:t>
            </a:r>
            <a:endParaRPr lang="en-US" altLang="zh-CN" dirty="0" smtClean="0"/>
          </a:p>
          <a:p>
            <a:r>
              <a:rPr lang="en-US" altLang="zh-CN" dirty="0" err="1" smtClean="0"/>
              <a:t>copy_namespaces</a:t>
            </a:r>
            <a:endParaRPr lang="en-US" altLang="zh-CN" dirty="0" smtClean="0"/>
          </a:p>
        </p:txBody>
      </p:sp>
      <p:sp>
        <p:nvSpPr>
          <p:cNvPr id="14" name="圆角矩形标注 13"/>
          <p:cNvSpPr>
            <a:spLocks noChangeArrowheads="1"/>
          </p:cNvSpPr>
          <p:nvPr/>
        </p:nvSpPr>
        <p:spPr bwMode="auto">
          <a:xfrm>
            <a:off x="6084170" y="3717034"/>
            <a:ext cx="2601913" cy="627063"/>
          </a:xfrm>
          <a:prstGeom prst="wedgeRoundRectCallout">
            <a:avLst>
              <a:gd name="adj1" fmla="val -130986"/>
              <a:gd name="adj2" fmla="val 4700"/>
              <a:gd name="adj3" fmla="val 16667"/>
            </a:avLst>
          </a:prstGeom>
          <a:solidFill>
            <a:srgbClr val="FFC000"/>
          </a:solidFill>
          <a:ln w="9525">
            <a:noFill/>
            <a:miter lim="800000"/>
          </a:ln>
        </p:spPr>
        <p:txBody>
          <a:bodyPr/>
          <a:lstStyle/>
          <a:p>
            <a:r>
              <a:rPr lang="zh-CN" altLang="en-US" sz="1600" dirty="0" smtClean="0"/>
              <a:t>一组复制父进程信息的代码：</a:t>
            </a:r>
            <a:endParaRPr lang="en-US" altLang="zh-CN" sz="1600" dirty="0" smtClean="0"/>
          </a:p>
        </p:txBody>
      </p:sp>
      <p:sp>
        <p:nvSpPr>
          <p:cNvPr id="17" name="Rectangle 3"/>
          <p:cNvSpPr txBox="1">
            <a:spLocks noChangeArrowheads="1"/>
          </p:cNvSpPr>
          <p:nvPr/>
        </p:nvSpPr>
        <p:spPr bwMode="auto">
          <a:xfrm>
            <a:off x="179389" y="908050"/>
            <a:ext cx="4032572" cy="504727"/>
          </a:xfrm>
          <a:prstGeom prst="rect">
            <a:avLst/>
          </a:prstGeom>
          <a:noFill/>
          <a:ln w="9525">
            <a:noFill/>
            <a:miter lim="800000"/>
          </a:ln>
        </p:spPr>
        <p:txBody>
          <a:bodyPr vert="horz" wrap="square" lIns="91440" tIns="45720" rIns="91440" bIns="45720" numCol="1" anchor="t" anchorCtr="0" compatLnSpc="1"/>
          <a:lstStyle/>
          <a:p>
            <a:pPr marL="609600" marR="0" lvl="0" indent="-609600" algn="l" defTabSz="914400" rtl="0" eaLnBrk="0" fontAlgn="base" latinLnBrk="0" hangingPunct="0">
              <a:lnSpc>
                <a:spcPct val="100000"/>
              </a:lnSpc>
              <a:spcBef>
                <a:spcPct val="20000"/>
              </a:spcBef>
              <a:spcAft>
                <a:spcPct val="0"/>
              </a:spcAft>
              <a:buClrTx/>
              <a:buSzTx/>
              <a:buFontTx/>
              <a:buNone/>
              <a:defRPr/>
            </a:pPr>
            <a:r>
              <a:rPr kumimoji="0" lang="en-US" altLang="zh-CN" sz="2200" b="1" i="0" u="none" strike="noStrike" kern="0" cap="none" spc="0" normalizeH="0" baseline="0" noProof="0" dirty="0" smtClean="0">
                <a:ln>
                  <a:noFill/>
                </a:ln>
                <a:solidFill>
                  <a:srgbClr val="FF0000"/>
                </a:solidFill>
                <a:effectLst/>
                <a:uLnTx/>
                <a:uFillTx/>
                <a:latin typeface="+mn-lt"/>
                <a:ea typeface="+mn-ea"/>
                <a:cs typeface="+mn-cs"/>
              </a:rPr>
              <a:t>   </a:t>
            </a:r>
            <a:r>
              <a:rPr kumimoji="0" lang="en-US" altLang="zh-CN" sz="2200" b="1" i="0" u="none" strike="noStrike" kern="0" cap="none" spc="0" normalizeH="0" baseline="0" noProof="0" dirty="0" err="1" smtClean="0">
                <a:ln>
                  <a:noFill/>
                </a:ln>
                <a:solidFill>
                  <a:srgbClr val="FF0000"/>
                </a:solidFill>
                <a:effectLst/>
                <a:uLnTx/>
                <a:uFillTx/>
                <a:latin typeface="+mn-lt"/>
                <a:ea typeface="+mn-ea"/>
                <a:cs typeface="+mn-cs"/>
              </a:rPr>
              <a:t>copy_process</a:t>
            </a:r>
            <a:r>
              <a:rPr kumimoji="0" lang="en-US" altLang="zh-CN" sz="2200" b="1" i="0" u="none" strike="noStrike" kern="0" cap="none" spc="0" normalizeH="0" baseline="0" noProof="0" dirty="0" smtClean="0">
                <a:ln>
                  <a:noFill/>
                </a:ln>
                <a:solidFill>
                  <a:srgbClr val="FF0000"/>
                </a:solidFill>
                <a:effectLst/>
                <a:uLnTx/>
                <a:uFillTx/>
                <a:latin typeface="+mn-lt"/>
                <a:ea typeface="+mn-ea"/>
                <a:cs typeface="+mn-cs"/>
              </a:rPr>
              <a:t>()</a:t>
            </a: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0" name="矩形 19"/>
          <p:cNvSpPr/>
          <p:nvPr/>
        </p:nvSpPr>
        <p:spPr>
          <a:xfrm>
            <a:off x="2771800" y="111638"/>
            <a:ext cx="2520280"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2.  </a:t>
            </a:r>
            <a:r>
              <a:rPr lang="zh-CN" altLang="en-US" sz="2800" dirty="0" smtClean="0">
                <a:solidFill>
                  <a:srgbClr val="C00000"/>
                </a:solidFill>
              </a:rPr>
              <a:t>进程创建</a:t>
            </a:r>
            <a:endParaRPr lang="en-US" altLang="zh-CN" sz="2800" dirty="0" smtClean="0">
              <a:solidFill>
                <a:srgbClr val="C00000"/>
              </a:solidFill>
            </a:endParaRPr>
          </a:p>
        </p:txBody>
      </p:sp>
      <p:sp>
        <p:nvSpPr>
          <p:cNvPr id="21" name="Rectangle 3"/>
          <p:cNvSpPr txBox="1">
            <a:spLocks noChangeArrowheads="1"/>
          </p:cNvSpPr>
          <p:nvPr/>
        </p:nvSpPr>
        <p:spPr>
          <a:xfrm>
            <a:off x="395536" y="476672"/>
            <a:ext cx="3312368" cy="504056"/>
          </a:xfrm>
          <a:prstGeom prst="rect">
            <a:avLst/>
          </a:prstGeom>
        </p:spPr>
        <p:txBody>
          <a:bodyPr/>
          <a:lstStyle/>
          <a:p>
            <a:pPr lvl="0">
              <a:lnSpc>
                <a:spcPct val="120000"/>
              </a:lnSpc>
              <a:buFont typeface="Wingdings" panose="05000000000000000000" pitchFamily="2" charset="2"/>
              <a:buChar char="n"/>
              <a:defRPr/>
            </a:pPr>
            <a:r>
              <a:rPr lang="en-US" altLang="zh-CN" sz="2400" dirty="0" smtClean="0">
                <a:solidFill>
                  <a:srgbClr val="7030A0"/>
                </a:solidFill>
              </a:rPr>
              <a:t> </a:t>
            </a:r>
            <a:r>
              <a:rPr lang="en-US" altLang="zh-CN" sz="2400" dirty="0" err="1" smtClean="0">
                <a:solidFill>
                  <a:srgbClr val="7030A0"/>
                </a:solidFill>
              </a:rPr>
              <a:t>do_fork</a:t>
            </a:r>
            <a:r>
              <a:rPr lang="en-US" altLang="zh-CN" sz="2400" dirty="0" smtClean="0">
                <a:solidFill>
                  <a:srgbClr val="7030A0"/>
                </a:solidFill>
              </a:rPr>
              <a:t>()</a:t>
            </a:r>
            <a:r>
              <a:rPr lang="zh-CN" altLang="en-US" sz="2400" dirty="0" smtClean="0">
                <a:solidFill>
                  <a:srgbClr val="7030A0"/>
                </a:solidFill>
              </a:rPr>
              <a:t>解析</a:t>
            </a:r>
            <a:r>
              <a:rPr kumimoji="0" lang="zh-CN" altLang="en-US" sz="2400" b="1" i="0" u="none" strike="noStrike" kern="0" cap="none" spc="0" normalizeH="0" baseline="0" noProof="0" dirty="0" smtClean="0">
                <a:ln>
                  <a:noFill/>
                </a:ln>
                <a:solidFill>
                  <a:srgbClr val="7030A0"/>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7030A0"/>
              </a:solidFill>
              <a:effectLst/>
              <a:uLnTx/>
              <a:uFillTx/>
              <a:latin typeface="+mn-lt"/>
              <a:ea typeface="+mn-ea"/>
              <a:cs typeface="+mn-cs"/>
            </a:endParaRPr>
          </a:p>
        </p:txBody>
      </p:sp>
      <p:sp>
        <p:nvSpPr>
          <p:cNvPr id="22" name="矩形 21"/>
          <p:cNvSpPr/>
          <p:nvPr/>
        </p:nvSpPr>
        <p:spPr>
          <a:xfrm>
            <a:off x="611560" y="5517232"/>
            <a:ext cx="7632848" cy="400110"/>
          </a:xfrm>
          <a:prstGeom prst="rect">
            <a:avLst/>
          </a:prstGeom>
        </p:spPr>
        <p:txBody>
          <a:bodyPr wrap="square">
            <a:spAutoFit/>
          </a:bodyPr>
          <a:lstStyle/>
          <a:p>
            <a:r>
              <a:rPr lang="en-US" altLang="zh-CN" dirty="0" err="1" smtClean="0"/>
              <a:t>copy_thread</a:t>
            </a:r>
            <a:r>
              <a:rPr lang="en-US" altLang="zh-CN" dirty="0" smtClean="0"/>
              <a:t>(</a:t>
            </a:r>
            <a:r>
              <a:rPr lang="en-US" altLang="zh-CN" dirty="0" err="1" smtClean="0"/>
              <a:t>clone_flags</a:t>
            </a:r>
            <a:r>
              <a:rPr lang="en-US" altLang="zh-CN" dirty="0" smtClean="0"/>
              <a:t>, </a:t>
            </a:r>
            <a:r>
              <a:rPr lang="en-US" altLang="zh-CN" dirty="0" err="1" smtClean="0"/>
              <a:t>stack_start</a:t>
            </a:r>
            <a:r>
              <a:rPr lang="en-US" altLang="zh-CN" dirty="0" smtClean="0"/>
              <a:t>, </a:t>
            </a:r>
            <a:r>
              <a:rPr lang="en-US" altLang="zh-CN" dirty="0" err="1" smtClean="0"/>
              <a:t>stack_size</a:t>
            </a:r>
            <a:r>
              <a:rPr lang="en-US" altLang="zh-CN" dirty="0" smtClean="0"/>
              <a:t>, p, </a:t>
            </a:r>
            <a:r>
              <a:rPr lang="en-US" altLang="zh-CN" dirty="0" err="1" smtClean="0"/>
              <a:t>regs</a:t>
            </a:r>
            <a:r>
              <a:rPr lang="en-US" altLang="zh-CN" dirty="0" smtClean="0"/>
              <a:t>)</a:t>
            </a:r>
            <a:endParaRPr lang="en-US" altLang="zh-CN" dirty="0"/>
          </a:p>
        </p:txBody>
      </p:sp>
      <p:sp>
        <p:nvSpPr>
          <p:cNvPr id="23" name="圆角矩形标注 22"/>
          <p:cNvSpPr>
            <a:spLocks noChangeArrowheads="1"/>
          </p:cNvSpPr>
          <p:nvPr/>
        </p:nvSpPr>
        <p:spPr bwMode="auto">
          <a:xfrm>
            <a:off x="5220074" y="4509122"/>
            <a:ext cx="3610025" cy="627063"/>
          </a:xfrm>
          <a:prstGeom prst="wedgeRoundRectCallout">
            <a:avLst>
              <a:gd name="adj1" fmla="val -134693"/>
              <a:gd name="adj2" fmla="val 118929"/>
              <a:gd name="adj3" fmla="val 16667"/>
            </a:avLst>
          </a:prstGeom>
          <a:solidFill>
            <a:srgbClr val="FFC000"/>
          </a:solidFill>
          <a:ln w="9525">
            <a:noFill/>
            <a:miter lim="800000"/>
          </a:ln>
        </p:spPr>
        <p:txBody>
          <a:bodyPr/>
          <a:lstStyle/>
          <a:p>
            <a:r>
              <a:rPr lang="zh-CN" altLang="zh-CN" sz="1600" dirty="0" smtClean="0"/>
              <a:t>复制父进程的内核栈</a:t>
            </a:r>
            <a:r>
              <a:rPr lang="zh-CN" altLang="en-US" sz="1600" dirty="0" smtClean="0"/>
              <a:t>，并置栈中的</a:t>
            </a:r>
            <a:r>
              <a:rPr lang="en-US" altLang="zh-CN" sz="1600" dirty="0" err="1" smtClean="0"/>
              <a:t>eax</a:t>
            </a:r>
            <a:r>
              <a:rPr lang="en-US" altLang="zh-CN" sz="1600" dirty="0" smtClean="0"/>
              <a:t>=0</a:t>
            </a:r>
            <a:endParaRPr lang="en-US" altLang="zh-CN" sz="1600" dirty="0" smtClean="0"/>
          </a:p>
        </p:txBody>
      </p:sp>
      <p:sp>
        <p:nvSpPr>
          <p:cNvPr id="24" name="右箭头 12"/>
          <p:cNvSpPr>
            <a:spLocks noChangeArrowheads="1"/>
          </p:cNvSpPr>
          <p:nvPr/>
        </p:nvSpPr>
        <p:spPr bwMode="auto">
          <a:xfrm>
            <a:off x="1690886" y="6000502"/>
            <a:ext cx="863600" cy="46039"/>
          </a:xfrm>
          <a:prstGeom prst="rightArrow">
            <a:avLst>
              <a:gd name="adj1" fmla="val 50000"/>
              <a:gd name="adj2" fmla="val 49588"/>
            </a:avLst>
          </a:prstGeom>
          <a:noFill/>
          <a:ln w="9525" algn="ctr">
            <a:noFill/>
            <a:round/>
          </a:ln>
        </p:spPr>
        <p:txBody>
          <a:bodyPr/>
          <a:lstStyle/>
          <a:p>
            <a:pPr marL="609600" indent="-609600"/>
            <a:endParaRPr lang="zh-CN" altLang="en-US"/>
          </a:p>
        </p:txBody>
      </p:sp>
      <p:sp>
        <p:nvSpPr>
          <p:cNvPr id="25" name="矩形 13"/>
          <p:cNvSpPr>
            <a:spLocks noChangeArrowheads="1"/>
          </p:cNvSpPr>
          <p:nvPr/>
        </p:nvSpPr>
        <p:spPr bwMode="auto">
          <a:xfrm>
            <a:off x="538361" y="5949281"/>
            <a:ext cx="8066087" cy="769441"/>
          </a:xfrm>
          <a:prstGeom prst="rect">
            <a:avLst/>
          </a:prstGeom>
          <a:noFill/>
          <a:ln w="9525">
            <a:noFill/>
            <a:miter lim="800000"/>
          </a:ln>
        </p:spPr>
        <p:txBody>
          <a:bodyPr>
            <a:spAutoFit/>
          </a:bodyPr>
          <a:lstStyle/>
          <a:p>
            <a:r>
              <a:rPr lang="en-US" altLang="zh-CN" dirty="0" err="1" smtClean="0"/>
              <a:t>pid</a:t>
            </a:r>
            <a:r>
              <a:rPr lang="en-US" altLang="zh-CN" dirty="0"/>
              <a:t> = </a:t>
            </a:r>
            <a:r>
              <a:rPr lang="en-US" altLang="zh-CN" dirty="0" err="1"/>
              <a:t>alloc_pid</a:t>
            </a:r>
            <a:r>
              <a:rPr lang="en-US" altLang="zh-CN" dirty="0"/>
              <a:t>(p-&gt;</a:t>
            </a:r>
            <a:r>
              <a:rPr lang="en-US" altLang="zh-CN" dirty="0" err="1"/>
              <a:t>nsproxy</a:t>
            </a:r>
            <a:r>
              <a:rPr lang="en-US" altLang="zh-CN" dirty="0"/>
              <a:t>-&gt;</a:t>
            </a:r>
            <a:r>
              <a:rPr lang="en-US" altLang="zh-CN" dirty="0" err="1"/>
              <a:t>pid_ns</a:t>
            </a:r>
            <a:r>
              <a:rPr lang="en-US" altLang="zh-CN" dirty="0"/>
              <a:t>);</a:t>
            </a:r>
            <a:endParaRPr lang="en-US" altLang="zh-CN" dirty="0"/>
          </a:p>
          <a:p>
            <a:r>
              <a:rPr lang="zh-CN" altLang="en-US" dirty="0"/>
              <a:t>完成一些扫尾</a:t>
            </a:r>
            <a:r>
              <a:rPr lang="zh-CN" altLang="en-US" dirty="0" smtClean="0"/>
              <a:t>工作</a:t>
            </a:r>
            <a:r>
              <a:rPr lang="zh-CN" altLang="zh-CN" dirty="0" smtClean="0"/>
              <a:t>并返回新进程的</a:t>
            </a:r>
            <a:r>
              <a:rPr lang="en-US" altLang="zh-CN" dirty="0" err="1" smtClean="0"/>
              <a:t>task_struct</a:t>
            </a:r>
            <a:r>
              <a:rPr lang="zh-CN" altLang="zh-CN" dirty="0" smtClean="0"/>
              <a:t>结构的指针</a:t>
            </a:r>
            <a:r>
              <a:rPr lang="en-US" altLang="zh-CN" dirty="0"/>
              <a:t> </a:t>
            </a:r>
            <a:endParaRPr lang="zh-CN" altLang="zh-CN" dirty="0"/>
          </a:p>
        </p:txBody>
      </p:sp>
      <p:sp>
        <p:nvSpPr>
          <p:cNvPr id="26" name="圆角矩形标注 25"/>
          <p:cNvSpPr>
            <a:spLocks noChangeArrowheads="1"/>
          </p:cNvSpPr>
          <p:nvPr/>
        </p:nvSpPr>
        <p:spPr bwMode="auto">
          <a:xfrm>
            <a:off x="6372200" y="5229200"/>
            <a:ext cx="2160588" cy="425451"/>
          </a:xfrm>
          <a:prstGeom prst="wedgeRoundRectCallout">
            <a:avLst>
              <a:gd name="adj1" fmla="val -109098"/>
              <a:gd name="adj2" fmla="val 170172"/>
              <a:gd name="adj3" fmla="val 16667"/>
            </a:avLst>
          </a:prstGeom>
          <a:solidFill>
            <a:srgbClr val="FFC000"/>
          </a:solidFill>
          <a:ln w="9525">
            <a:noFill/>
            <a:miter lim="800000"/>
          </a:ln>
        </p:spPr>
        <p:txBody>
          <a:bodyPr/>
          <a:lstStyle/>
          <a:p>
            <a:r>
              <a:rPr lang="zh-CN" altLang="en-US" sz="1600" b="1" dirty="0"/>
              <a:t>分配一个有效</a:t>
            </a:r>
            <a:r>
              <a:rPr lang="en-US" altLang="zh-CN" sz="1600" b="1" dirty="0"/>
              <a:t>PID</a:t>
            </a:r>
            <a:endParaRPr lang="zh-CN" altLang="en-US" sz="1600" b="1" dirty="0"/>
          </a:p>
        </p:txBody>
      </p:sp>
      <p:sp>
        <p:nvSpPr>
          <p:cNvPr id="18" name="右大括号 17"/>
          <p:cNvSpPr/>
          <p:nvPr/>
        </p:nvSpPr>
        <p:spPr bwMode="auto">
          <a:xfrm>
            <a:off x="3995936" y="3140968"/>
            <a:ext cx="360040" cy="2232248"/>
          </a:xfrm>
          <a:prstGeom prst="rightBrac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ox(in)">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11" grpId="0" animBg="1"/>
      <p:bldP spid="14" grpId="0" animBg="1"/>
      <p:bldP spid="23" grpId="0" animBg="1"/>
      <p:bldP spid="26" grpId="0" animBg="1"/>
      <p:bldP spid="1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a:xfrm>
            <a:off x="323528" y="1556792"/>
            <a:ext cx="8425060" cy="2952328"/>
          </a:xfrm>
        </p:spPr>
        <p:txBody>
          <a:bodyPr/>
          <a:lstStyle/>
          <a:p>
            <a:pPr marL="609600" indent="-609600">
              <a:lnSpc>
                <a:spcPct val="110000"/>
              </a:lnSpc>
              <a:buFontTx/>
              <a:buNone/>
            </a:pPr>
            <a:r>
              <a:rPr lang="zh-CN" altLang="en-US" sz="2000" b="1" dirty="0" smtClean="0">
                <a:solidFill>
                  <a:srgbClr val="FF0000"/>
                </a:solidFill>
              </a:rPr>
              <a:t>①  </a:t>
            </a:r>
            <a:r>
              <a:rPr lang="en-US" altLang="zh-CN" sz="2000" b="1" dirty="0" err="1" smtClean="0">
                <a:solidFill>
                  <a:srgbClr val="FF0000"/>
                </a:solidFill>
              </a:rPr>
              <a:t>do_fork</a:t>
            </a:r>
            <a:r>
              <a:rPr lang="en-US" altLang="zh-CN" sz="2000" b="1" dirty="0" smtClean="0">
                <a:solidFill>
                  <a:srgbClr val="FF0000"/>
                </a:solidFill>
              </a:rPr>
              <a:t>() </a:t>
            </a:r>
            <a:r>
              <a:rPr lang="zh-CN" altLang="en-US" sz="2000" b="1" dirty="0" smtClean="0">
                <a:solidFill>
                  <a:srgbClr val="FF0000"/>
                </a:solidFill>
              </a:rPr>
              <a:t>函数的第一个参数</a:t>
            </a:r>
            <a:r>
              <a:rPr lang="en-US" altLang="zh-CN" sz="2000" b="1" dirty="0" err="1" smtClean="0">
                <a:solidFill>
                  <a:srgbClr val="FF0000"/>
                </a:solidFill>
              </a:rPr>
              <a:t>clone_flags</a:t>
            </a:r>
            <a:r>
              <a:rPr lang="en-US" altLang="zh-CN" sz="2000" b="1" dirty="0" smtClean="0">
                <a:solidFill>
                  <a:srgbClr val="FF0000"/>
                </a:solidFill>
              </a:rPr>
              <a:t> </a:t>
            </a:r>
            <a:r>
              <a:rPr lang="zh-CN" altLang="en-US" sz="2000" b="1" dirty="0" smtClean="0">
                <a:solidFill>
                  <a:srgbClr val="FF0000"/>
                </a:solidFill>
              </a:rPr>
              <a:t>可由多个标志位组成：</a:t>
            </a:r>
            <a:endParaRPr lang="zh-CN" altLang="en-US" sz="2000" b="1" dirty="0" smtClean="0">
              <a:solidFill>
                <a:srgbClr val="FF0000"/>
              </a:solidFill>
            </a:endParaRPr>
          </a:p>
          <a:p>
            <a:pPr marL="609600" indent="-609600">
              <a:lnSpc>
                <a:spcPct val="110000"/>
              </a:lnSpc>
              <a:buFontTx/>
              <a:buNone/>
            </a:pPr>
            <a:r>
              <a:rPr lang="zh-CN" altLang="en-US" sz="2000" b="1" dirty="0" smtClean="0"/>
              <a:t> </a:t>
            </a:r>
            <a:r>
              <a:rPr lang="en-US" altLang="zh-CN" sz="2000" b="1" dirty="0" smtClean="0"/>
              <a:t>CLONE_VM    </a:t>
            </a:r>
            <a:r>
              <a:rPr lang="zh-CN" altLang="en-US" sz="2000" b="1" dirty="0" smtClean="0"/>
              <a:t>父子进程共享内存空间</a:t>
            </a:r>
            <a:r>
              <a:rPr lang="en-US" altLang="zh-CN" sz="2000" b="1" dirty="0" smtClean="0"/>
              <a:t>;</a:t>
            </a:r>
            <a:endParaRPr lang="en-US" altLang="zh-CN" sz="2000" b="1" dirty="0" smtClean="0"/>
          </a:p>
          <a:p>
            <a:pPr marL="609600" indent="-609600">
              <a:lnSpc>
                <a:spcPct val="110000"/>
              </a:lnSpc>
              <a:buFontTx/>
              <a:buNone/>
            </a:pPr>
            <a:r>
              <a:rPr lang="en-US" altLang="zh-CN" sz="2000" b="1" dirty="0" smtClean="0"/>
              <a:t> CLONE_FS     </a:t>
            </a:r>
            <a:r>
              <a:rPr lang="zh-CN" altLang="en-US" sz="2000" b="1" dirty="0" smtClean="0"/>
              <a:t>父子进程共享文件系统信息</a:t>
            </a:r>
            <a:r>
              <a:rPr lang="en-US" altLang="zh-CN" sz="2000" b="1" dirty="0" smtClean="0"/>
              <a:t>;</a:t>
            </a:r>
            <a:endParaRPr lang="en-US" altLang="zh-CN" sz="2000" b="1" dirty="0" smtClean="0"/>
          </a:p>
          <a:p>
            <a:pPr marL="609600" indent="-609600">
              <a:lnSpc>
                <a:spcPct val="110000"/>
              </a:lnSpc>
              <a:buFontTx/>
              <a:buNone/>
            </a:pPr>
            <a:r>
              <a:rPr lang="en-US" altLang="zh-CN" sz="2000" b="1" dirty="0" smtClean="0"/>
              <a:t> CLONE_FILES    </a:t>
            </a:r>
            <a:r>
              <a:rPr lang="zh-CN" altLang="en-US" sz="2000" b="1" dirty="0" smtClean="0"/>
              <a:t>父子进程共享打开的文件</a:t>
            </a:r>
            <a:r>
              <a:rPr lang="en-US" altLang="zh-CN" sz="2000" b="1" dirty="0" smtClean="0"/>
              <a:t>;</a:t>
            </a:r>
            <a:endParaRPr lang="en-US" altLang="zh-CN" sz="2000" b="1" dirty="0" smtClean="0"/>
          </a:p>
          <a:p>
            <a:pPr marL="609600" indent="-609600">
              <a:lnSpc>
                <a:spcPct val="110000"/>
              </a:lnSpc>
              <a:buFontTx/>
              <a:buNone/>
            </a:pPr>
            <a:r>
              <a:rPr lang="en-US" altLang="zh-CN" sz="2000" b="1" dirty="0" smtClean="0"/>
              <a:t> CLONE_VFORK  </a:t>
            </a:r>
            <a:r>
              <a:rPr lang="zh-CN" altLang="en-US" sz="2000" b="1" dirty="0" smtClean="0"/>
              <a:t>如果父进程想使子进程终止时唤醒它，则置该位。</a:t>
            </a:r>
            <a:endParaRPr lang="zh-CN" altLang="en-US" sz="2000" b="1" dirty="0" smtClean="0"/>
          </a:p>
          <a:p>
            <a:pPr marL="609600" indent="-609600">
              <a:lnSpc>
                <a:spcPct val="110000"/>
              </a:lnSpc>
              <a:buFontTx/>
              <a:buNone/>
            </a:pPr>
            <a:r>
              <a:rPr lang="zh-CN" altLang="en-US" sz="2000" b="1" dirty="0" smtClean="0"/>
              <a:t> </a:t>
            </a:r>
            <a:r>
              <a:rPr lang="en-US" altLang="zh-CN" sz="2000" b="1" dirty="0" smtClean="0"/>
              <a:t>CLONE_SIGHAND   </a:t>
            </a:r>
            <a:r>
              <a:rPr lang="zh-CN" altLang="en-US" sz="2000" b="1" dirty="0" smtClean="0"/>
              <a:t>父子进程共享信号处理函数表</a:t>
            </a:r>
            <a:endParaRPr lang="zh-CN" altLang="en-US" sz="2000" b="1" dirty="0" smtClean="0"/>
          </a:p>
          <a:p>
            <a:pPr marL="609600" indent="-609600">
              <a:lnSpc>
                <a:spcPct val="110000"/>
              </a:lnSpc>
              <a:buFontTx/>
              <a:buNone/>
            </a:pPr>
            <a:r>
              <a:rPr lang="zh-CN" altLang="en-US" sz="2000" b="1" dirty="0" smtClean="0"/>
              <a:t> </a:t>
            </a:r>
            <a:r>
              <a:rPr lang="en-US" altLang="zh-CN" sz="2000" b="1" dirty="0" smtClean="0"/>
              <a:t>CLONE_PTRACE  </a:t>
            </a:r>
            <a:r>
              <a:rPr lang="zh-CN" altLang="en-US" sz="2000" b="1" dirty="0" smtClean="0"/>
              <a:t>如果父进程被跟踪的话，那么子进程也被跟踪。</a:t>
            </a:r>
            <a:endParaRPr lang="zh-CN" altLang="en-US" sz="2800" dirty="0" smtClean="0"/>
          </a:p>
        </p:txBody>
      </p:sp>
      <p:sp>
        <p:nvSpPr>
          <p:cNvPr id="83972" name="右箭头 2"/>
          <p:cNvSpPr>
            <a:spLocks noChangeArrowheads="1"/>
          </p:cNvSpPr>
          <p:nvPr/>
        </p:nvSpPr>
        <p:spPr bwMode="auto">
          <a:xfrm>
            <a:off x="1547813" y="2347616"/>
            <a:ext cx="863600" cy="46037"/>
          </a:xfrm>
          <a:prstGeom prst="rightArrow">
            <a:avLst>
              <a:gd name="adj1" fmla="val 50000"/>
              <a:gd name="adj2" fmla="val 49589"/>
            </a:avLst>
          </a:prstGeom>
          <a:noFill/>
          <a:ln w="9525" algn="ctr">
            <a:noFill/>
            <a:round/>
          </a:ln>
        </p:spPr>
        <p:txBody>
          <a:bodyPr/>
          <a:lstStyle/>
          <a:p>
            <a:pPr marL="609600" indent="-609600"/>
            <a:endParaRPr lang="zh-CN" altLang="en-US"/>
          </a:p>
        </p:txBody>
      </p:sp>
      <p:sp>
        <p:nvSpPr>
          <p:cNvPr id="6" name="右箭头 2"/>
          <p:cNvSpPr>
            <a:spLocks noChangeArrowheads="1"/>
          </p:cNvSpPr>
          <p:nvPr/>
        </p:nvSpPr>
        <p:spPr bwMode="auto">
          <a:xfrm>
            <a:off x="1547813" y="1700214"/>
            <a:ext cx="863600" cy="46037"/>
          </a:xfrm>
          <a:prstGeom prst="rightArrow">
            <a:avLst>
              <a:gd name="adj1" fmla="val 50000"/>
              <a:gd name="adj2" fmla="val 49589"/>
            </a:avLst>
          </a:prstGeom>
          <a:noFill/>
          <a:ln w="9525" algn="ctr">
            <a:noFill/>
            <a:round/>
          </a:ln>
        </p:spPr>
        <p:txBody>
          <a:bodyPr/>
          <a:lstStyle/>
          <a:p>
            <a:pPr marL="609600" indent="-609600"/>
            <a:endParaRPr lang="zh-CN" altLang="en-US"/>
          </a:p>
        </p:txBody>
      </p:sp>
      <p:sp>
        <p:nvSpPr>
          <p:cNvPr id="7" name="Rectangle 2"/>
          <p:cNvSpPr>
            <a:spLocks noGrp="1" noChangeArrowheads="1"/>
          </p:cNvSpPr>
          <p:nvPr>
            <p:ph type="title"/>
          </p:nvPr>
        </p:nvSpPr>
        <p:spPr>
          <a:xfrm>
            <a:off x="2555776" y="1"/>
            <a:ext cx="4824660" cy="582612"/>
          </a:xfrm>
        </p:spPr>
        <p:txBody>
          <a:bodyPr/>
          <a:lstStyle/>
          <a:p>
            <a:pPr>
              <a:defRPr/>
            </a:pPr>
            <a:r>
              <a:rPr lang="en-US" altLang="zh-CN" sz="3200" dirty="0" smtClean="0">
                <a:solidFill>
                  <a:srgbClr val="0000FF"/>
                </a:solidFill>
                <a:latin typeface="+mn-ea"/>
                <a:ea typeface="+mn-ea"/>
              </a:rPr>
              <a:t>3.3.4  Linux</a:t>
            </a:r>
            <a:r>
              <a:rPr lang="zh-CN" altLang="en-US" sz="3200" dirty="0" smtClean="0">
                <a:solidFill>
                  <a:srgbClr val="0000FF"/>
                </a:solidFill>
                <a:latin typeface="+mn-ea"/>
                <a:ea typeface="+mn-ea"/>
              </a:rPr>
              <a:t>进程管理</a:t>
            </a:r>
            <a:endParaRPr lang="zh-CN" altLang="en-US" sz="3200" dirty="0" smtClean="0">
              <a:solidFill>
                <a:srgbClr val="0000FF"/>
              </a:solidFill>
              <a:latin typeface="+mn-ea"/>
              <a:ea typeface="+mn-ea"/>
            </a:endParaRPr>
          </a:p>
        </p:txBody>
      </p:sp>
      <p:sp>
        <p:nvSpPr>
          <p:cNvPr id="8" name="矩形 7"/>
          <p:cNvSpPr/>
          <p:nvPr/>
        </p:nvSpPr>
        <p:spPr>
          <a:xfrm>
            <a:off x="395536" y="687702"/>
            <a:ext cx="3456384"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2.  </a:t>
            </a:r>
            <a:r>
              <a:rPr lang="zh-CN" altLang="en-US" sz="2800" dirty="0" smtClean="0">
                <a:solidFill>
                  <a:srgbClr val="C00000"/>
                </a:solidFill>
              </a:rPr>
              <a:t>进程创建</a:t>
            </a:r>
            <a:endParaRPr lang="en-US" altLang="zh-CN" sz="2800" dirty="0" smtClean="0">
              <a:solidFill>
                <a:srgbClr val="C00000"/>
              </a:solidFill>
            </a:endParaRPr>
          </a:p>
        </p:txBody>
      </p:sp>
      <p:sp>
        <p:nvSpPr>
          <p:cNvPr id="9" name="Rectangle 3"/>
          <p:cNvSpPr txBox="1">
            <a:spLocks noChangeArrowheads="1"/>
          </p:cNvSpPr>
          <p:nvPr/>
        </p:nvSpPr>
        <p:spPr>
          <a:xfrm>
            <a:off x="395536" y="1052736"/>
            <a:ext cx="3888432" cy="504056"/>
          </a:xfrm>
          <a:prstGeom prst="rect">
            <a:avLst/>
          </a:prstGeom>
        </p:spPr>
        <p:txBody>
          <a:bodyPr/>
          <a:lstStyle/>
          <a:p>
            <a:pPr lvl="0">
              <a:lnSpc>
                <a:spcPct val="120000"/>
              </a:lnSpc>
              <a:buFont typeface="Wingdings" panose="05000000000000000000" pitchFamily="2" charset="2"/>
              <a:buChar char="n"/>
              <a:defRPr/>
            </a:pPr>
            <a:r>
              <a:rPr lang="en-US" altLang="zh-CN" sz="2400" dirty="0" smtClean="0">
                <a:solidFill>
                  <a:srgbClr val="7030A0"/>
                </a:solidFill>
              </a:rPr>
              <a:t> </a:t>
            </a:r>
            <a:r>
              <a:rPr lang="en-US" altLang="zh-CN" sz="2400" dirty="0" err="1" smtClean="0">
                <a:solidFill>
                  <a:srgbClr val="7030A0"/>
                </a:solidFill>
              </a:rPr>
              <a:t>do_fork</a:t>
            </a:r>
            <a:r>
              <a:rPr lang="en-US" altLang="zh-CN" sz="2400" dirty="0" smtClean="0">
                <a:solidFill>
                  <a:srgbClr val="7030A0"/>
                </a:solidFill>
              </a:rPr>
              <a:t>()</a:t>
            </a:r>
            <a:r>
              <a:rPr lang="zh-CN" altLang="en-US" sz="2400" dirty="0" smtClean="0">
                <a:solidFill>
                  <a:srgbClr val="7030A0"/>
                </a:solidFill>
              </a:rPr>
              <a:t>几点说明</a:t>
            </a:r>
            <a:r>
              <a:rPr kumimoji="0" lang="zh-CN" altLang="en-US" sz="2400" b="1" i="0" u="none" strike="noStrike" kern="0" cap="none" spc="0" normalizeH="0" baseline="0" noProof="0" dirty="0" smtClean="0">
                <a:ln>
                  <a:noFill/>
                </a:ln>
                <a:solidFill>
                  <a:srgbClr val="7030A0"/>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7030A0"/>
              </a:solidFill>
              <a:effectLst/>
              <a:uLnTx/>
              <a:uFillTx/>
              <a:latin typeface="+mn-lt"/>
              <a:ea typeface="+mn-ea"/>
              <a:cs typeface="+mn-cs"/>
            </a:endParaRPr>
          </a:p>
        </p:txBody>
      </p:sp>
      <p:sp>
        <p:nvSpPr>
          <p:cNvPr id="11" name="Rectangle 3"/>
          <p:cNvSpPr txBox="1">
            <a:spLocks noChangeArrowheads="1"/>
          </p:cNvSpPr>
          <p:nvPr/>
        </p:nvSpPr>
        <p:spPr bwMode="auto">
          <a:xfrm>
            <a:off x="-252536" y="4437112"/>
            <a:ext cx="8928992" cy="2160240"/>
          </a:xfrm>
          <a:prstGeom prst="rect">
            <a:avLst/>
          </a:prstGeom>
          <a:noFill/>
          <a:ln w="9525">
            <a:noFill/>
            <a:miter lim="800000"/>
          </a:ln>
        </p:spPr>
        <p:txBody>
          <a:bodyPr vert="horz" wrap="square" lIns="91440" tIns="45720" rIns="91440" bIns="45720" numCol="1" anchor="t" anchorCtr="0" compatLnSpc="1"/>
          <a:lstStyle/>
          <a:p>
            <a:pPr marL="914400" lvl="1" indent="-341630">
              <a:buFontTx/>
              <a:buNone/>
            </a:pPr>
            <a:r>
              <a:rPr lang="zh-CN" altLang="en-US" dirty="0" smtClean="0">
                <a:solidFill>
                  <a:srgbClr val="FF0000"/>
                </a:solidFill>
                <a:latin typeface="Times New Roman" panose="02020603050405020304" pitchFamily="18" charset="0"/>
              </a:rPr>
              <a:t>②</a:t>
            </a:r>
            <a:r>
              <a:rPr lang="zh-CN" altLang="en-US" dirty="0" smtClean="0">
                <a:solidFill>
                  <a:srgbClr val="FF0000"/>
                </a:solidFill>
                <a:latin typeface="宋体" panose="02010600030101010101" pitchFamily="2" charset="-122"/>
              </a:rPr>
              <a:t> </a:t>
            </a:r>
            <a:r>
              <a:rPr lang="zh-CN" altLang="en-US" dirty="0" smtClean="0">
                <a:solidFill>
                  <a:srgbClr val="FF0000"/>
                </a:solidFill>
                <a:latin typeface="Times New Roman" panose="02020603050405020304" pitchFamily="18" charset="0"/>
              </a:rPr>
              <a:t>写时拷贝：</a:t>
            </a:r>
            <a:endParaRPr lang="en-US" altLang="zh-CN" dirty="0" smtClean="0">
              <a:solidFill>
                <a:srgbClr val="FF0000"/>
              </a:solidFill>
              <a:latin typeface="Times New Roman" panose="02020603050405020304" pitchFamily="18" charset="0"/>
            </a:endParaRPr>
          </a:p>
          <a:p>
            <a:pPr marL="1295400" lvl="2" indent="-265430">
              <a:lnSpc>
                <a:spcPct val="130000"/>
              </a:lnSpc>
              <a:buFont typeface="Wingdings" panose="05000000000000000000" pitchFamily="2" charset="2"/>
              <a:buChar char="l"/>
            </a:pPr>
            <a:r>
              <a:rPr lang="zh-CN" altLang="en-US" dirty="0" smtClean="0">
                <a:latin typeface="Times New Roman" panose="02020603050405020304" pitchFamily="18" charset="0"/>
              </a:rPr>
              <a:t>在创建新进程时内核不复制父进程的整个地址空间，而是让父进程和子进程以读方式共享同一拷贝</a:t>
            </a:r>
            <a:endParaRPr lang="zh-CN" altLang="en-US" dirty="0" smtClean="0">
              <a:latin typeface="Times New Roman" panose="02020603050405020304" pitchFamily="18" charset="0"/>
            </a:endParaRPr>
          </a:p>
          <a:p>
            <a:pPr marL="1295400" lvl="2" indent="-265430">
              <a:lnSpc>
                <a:spcPct val="130000"/>
              </a:lnSpc>
              <a:buFont typeface="Wingdings" panose="05000000000000000000" pitchFamily="2" charset="2"/>
              <a:buChar char="l"/>
            </a:pPr>
            <a:r>
              <a:rPr lang="zh-CN" altLang="en-US" dirty="0" smtClean="0">
                <a:latin typeface="Times New Roman" panose="02020603050405020304" pitchFamily="18" charset="0"/>
              </a:rPr>
              <a:t>只有当一方真正需要写入时，数据才被复制，这时， 父子进程才拥有各自的拷贝</a:t>
            </a: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body" idx="1"/>
          </p:nvPr>
        </p:nvSpPr>
        <p:spPr>
          <a:xfrm>
            <a:off x="-252536" y="1268760"/>
            <a:ext cx="8928100" cy="4895851"/>
          </a:xfrm>
        </p:spPr>
        <p:txBody>
          <a:bodyPr/>
          <a:lstStyle/>
          <a:p>
            <a:pPr marL="812800" indent="0">
              <a:lnSpc>
                <a:spcPct val="140000"/>
              </a:lnSpc>
              <a:buFontTx/>
              <a:buNone/>
            </a:pPr>
            <a:r>
              <a:rPr lang="en-US" altLang="zh-CN" sz="2400" b="1" dirty="0" err="1" smtClean="0">
                <a:latin typeface="宋体" panose="02010600030101010101" pitchFamily="2" charset="-122"/>
              </a:rPr>
              <a:t>execl</a:t>
            </a:r>
            <a:r>
              <a:rPr lang="en-US" altLang="zh-CN" sz="2400" b="1" dirty="0" smtClean="0">
                <a:latin typeface="宋体" panose="02010600030101010101" pitchFamily="2" charset="-122"/>
              </a:rPr>
              <a:t>(), </a:t>
            </a:r>
            <a:r>
              <a:rPr lang="en-US" altLang="zh-CN" sz="2400" b="1" dirty="0" err="1" smtClean="0">
                <a:latin typeface="宋体" panose="02010600030101010101" pitchFamily="2" charset="-122"/>
              </a:rPr>
              <a:t>execle</a:t>
            </a:r>
            <a:r>
              <a:rPr lang="en-US" altLang="zh-CN" sz="2400" b="1" dirty="0" smtClean="0">
                <a:latin typeface="宋体" panose="02010600030101010101" pitchFamily="2" charset="-122"/>
              </a:rPr>
              <a:t>(), </a:t>
            </a:r>
            <a:r>
              <a:rPr lang="en-US" altLang="zh-CN" sz="2400" b="1" dirty="0" err="1" smtClean="0">
                <a:latin typeface="宋体" panose="02010600030101010101" pitchFamily="2" charset="-122"/>
              </a:rPr>
              <a:t>execlp</a:t>
            </a:r>
            <a:r>
              <a:rPr lang="en-US" altLang="zh-CN" sz="2400" b="1" dirty="0" smtClean="0">
                <a:latin typeface="宋体" panose="02010600030101010101" pitchFamily="2" charset="-122"/>
              </a:rPr>
              <a:t> (),</a:t>
            </a:r>
            <a:r>
              <a:rPr lang="en-US" altLang="zh-CN" sz="2400" b="1" dirty="0" err="1" smtClean="0">
                <a:latin typeface="宋体" panose="02010600030101010101" pitchFamily="2" charset="-122"/>
              </a:rPr>
              <a:t>execv</a:t>
            </a:r>
            <a:r>
              <a:rPr lang="en-US" altLang="zh-CN" sz="2400" b="1" dirty="0" smtClean="0">
                <a:latin typeface="宋体" panose="02010600030101010101" pitchFamily="2" charset="-122"/>
              </a:rPr>
              <a:t>(),</a:t>
            </a:r>
            <a:r>
              <a:rPr lang="en-US" altLang="zh-CN" sz="2400" b="1" dirty="0" smtClean="0"/>
              <a:t>  </a:t>
            </a:r>
            <a:r>
              <a:rPr lang="en-US" altLang="zh-CN" sz="2400" b="1" dirty="0" err="1" smtClean="0">
                <a:latin typeface="宋体" panose="02010600030101010101" pitchFamily="2" charset="-122"/>
              </a:rPr>
              <a:t>execvp</a:t>
            </a:r>
            <a:r>
              <a:rPr lang="en-US" altLang="zh-CN" sz="2400" b="1" dirty="0" smtClean="0">
                <a:latin typeface="宋体" panose="02010600030101010101" pitchFamily="2" charset="-122"/>
              </a:rPr>
              <a:t>()</a:t>
            </a:r>
            <a:endParaRPr lang="en-US" altLang="zh-CN" sz="2400" b="1" dirty="0" smtClean="0">
              <a:latin typeface="宋体" panose="02010600030101010101" pitchFamily="2" charset="-122"/>
            </a:endParaRPr>
          </a:p>
          <a:p>
            <a:pPr marL="812800" indent="0">
              <a:lnSpc>
                <a:spcPct val="140000"/>
              </a:lnSpc>
              <a:buFontTx/>
              <a:buNone/>
            </a:pPr>
            <a:r>
              <a:rPr lang="zh-CN" altLang="en-US" sz="2200" b="1" dirty="0" smtClean="0">
                <a:latin typeface="宋体" panose="02010600030101010101" pitchFamily="2" charset="-122"/>
              </a:rPr>
              <a:t>功能：将一个指定的可执行程序装入调用它的进程映像中，并覆盖调用进程的程序空间。</a:t>
            </a:r>
            <a:endParaRPr lang="en-US" altLang="zh-CN" sz="2200" b="1" dirty="0" smtClean="0">
              <a:latin typeface="宋体" panose="02010600030101010101" pitchFamily="2" charset="-122"/>
            </a:endParaRPr>
          </a:p>
          <a:p>
            <a:pPr marL="812800" indent="0">
              <a:lnSpc>
                <a:spcPct val="140000"/>
              </a:lnSpc>
              <a:buFont typeface="Wingdings" panose="05000000000000000000" pitchFamily="2" charset="2"/>
              <a:buChar char="n"/>
            </a:pPr>
            <a:r>
              <a:rPr lang="zh-CN" altLang="en-US" sz="2400" b="1" dirty="0" smtClean="0">
                <a:solidFill>
                  <a:srgbClr val="800080"/>
                </a:solidFill>
                <a:latin typeface="宋体" panose="02010600030101010101" pitchFamily="2" charset="-122"/>
              </a:rPr>
              <a:t> 处理过程</a:t>
            </a:r>
            <a:r>
              <a:rPr lang="zh-CN" altLang="en-US" sz="2400" dirty="0" smtClean="0">
                <a:latin typeface="宋体" panose="02010600030101010101" pitchFamily="2" charset="-122"/>
              </a:rPr>
              <a:t>：</a:t>
            </a:r>
            <a:endParaRPr lang="zh-CN" altLang="en-US" sz="2400" dirty="0" smtClean="0">
              <a:latin typeface="宋体" panose="02010600030101010101" pitchFamily="2" charset="-122"/>
            </a:endParaRPr>
          </a:p>
          <a:p>
            <a:pPr marL="1168400" lvl="1" indent="0">
              <a:lnSpc>
                <a:spcPct val="140000"/>
              </a:lnSpc>
            </a:pPr>
            <a:r>
              <a:rPr lang="zh-CN" altLang="en-US" sz="2000" b="1" dirty="0" smtClean="0">
                <a:latin typeface="宋体" panose="02010600030101010101" pitchFamily="2" charset="-122"/>
              </a:rPr>
              <a:t>根据给出的路径名找到指定文件，检查该文件是否可执行，用户是否具有执行权限。</a:t>
            </a:r>
            <a:endParaRPr lang="zh-CN" altLang="en-US" sz="2000" b="1" dirty="0" smtClean="0">
              <a:latin typeface="宋体" panose="02010600030101010101" pitchFamily="2" charset="-122"/>
            </a:endParaRPr>
          </a:p>
          <a:p>
            <a:pPr marL="1168400" lvl="1" indent="0">
              <a:lnSpc>
                <a:spcPct val="140000"/>
              </a:lnSpc>
            </a:pPr>
            <a:r>
              <a:rPr lang="zh-CN" altLang="en-US" sz="2000" b="1" dirty="0" smtClean="0">
                <a:latin typeface="宋体" panose="02010600030101010101" pitchFamily="2" charset="-122"/>
              </a:rPr>
              <a:t>将该文件载入到调用它的进程映像中并覆盖其原来的程序。</a:t>
            </a:r>
            <a:endParaRPr lang="zh-CN" altLang="en-US" sz="2000" b="1" dirty="0" smtClean="0">
              <a:latin typeface="宋体" panose="02010600030101010101" pitchFamily="2" charset="-122"/>
            </a:endParaRPr>
          </a:p>
          <a:p>
            <a:pPr marL="1168400" lvl="1" indent="0">
              <a:lnSpc>
                <a:spcPct val="140000"/>
              </a:lnSpc>
            </a:pPr>
            <a:r>
              <a:rPr lang="zh-CN" altLang="en-US" sz="2000" b="1" dirty="0" smtClean="0">
                <a:latin typeface="宋体" panose="02010600030101010101" pitchFamily="2" charset="-122"/>
              </a:rPr>
              <a:t>为该程序的执行设置参数组和环境变量。</a:t>
            </a:r>
            <a:endParaRPr lang="zh-CN" altLang="en-US" sz="2000" b="1" dirty="0" smtClean="0">
              <a:latin typeface="宋体" panose="02010600030101010101" pitchFamily="2" charset="-122"/>
            </a:endParaRPr>
          </a:p>
          <a:p>
            <a:pPr marL="1168400" lvl="1" indent="0">
              <a:lnSpc>
                <a:spcPct val="140000"/>
              </a:lnSpc>
            </a:pPr>
            <a:r>
              <a:rPr lang="zh-CN" altLang="en-US" sz="2000" b="1" dirty="0" smtClean="0">
                <a:latin typeface="宋体" panose="02010600030101010101" pitchFamily="2" charset="-122"/>
              </a:rPr>
              <a:t>启动该进程进入新的程序入口点去执行。</a:t>
            </a:r>
            <a:endParaRPr lang="zh-CN" altLang="en-US" sz="2000" b="1" dirty="0" smtClean="0">
              <a:latin typeface="宋体" panose="02010600030101010101" pitchFamily="2" charset="-122"/>
            </a:endParaRPr>
          </a:p>
        </p:txBody>
      </p:sp>
      <p:sp>
        <p:nvSpPr>
          <p:cNvPr id="5" name="Rectangle 2"/>
          <p:cNvSpPr>
            <a:spLocks noGrp="1" noChangeArrowheads="1"/>
          </p:cNvSpPr>
          <p:nvPr>
            <p:ph type="title"/>
          </p:nvPr>
        </p:nvSpPr>
        <p:spPr>
          <a:xfrm>
            <a:off x="2555776" y="1"/>
            <a:ext cx="4824660" cy="582612"/>
          </a:xfrm>
        </p:spPr>
        <p:txBody>
          <a:bodyPr/>
          <a:lstStyle/>
          <a:p>
            <a:pPr>
              <a:defRPr/>
            </a:pPr>
            <a:r>
              <a:rPr lang="en-US" altLang="zh-CN" sz="3200" dirty="0" smtClean="0">
                <a:solidFill>
                  <a:srgbClr val="0000FF"/>
                </a:solidFill>
                <a:latin typeface="+mn-ea"/>
                <a:ea typeface="+mn-ea"/>
              </a:rPr>
              <a:t>3.3.4  Linux</a:t>
            </a:r>
            <a:r>
              <a:rPr lang="zh-CN" altLang="en-US" sz="3200" dirty="0" smtClean="0">
                <a:solidFill>
                  <a:srgbClr val="0000FF"/>
                </a:solidFill>
                <a:latin typeface="+mn-ea"/>
                <a:ea typeface="+mn-ea"/>
              </a:rPr>
              <a:t>进程管理</a:t>
            </a:r>
            <a:endParaRPr lang="zh-CN" altLang="en-US" sz="3200" dirty="0" smtClean="0">
              <a:solidFill>
                <a:srgbClr val="0000FF"/>
              </a:solidFill>
              <a:latin typeface="+mn-ea"/>
              <a:ea typeface="+mn-ea"/>
            </a:endParaRPr>
          </a:p>
        </p:txBody>
      </p:sp>
      <p:sp>
        <p:nvSpPr>
          <p:cNvPr id="7" name="矩形 6"/>
          <p:cNvSpPr/>
          <p:nvPr/>
        </p:nvSpPr>
        <p:spPr>
          <a:xfrm>
            <a:off x="395536" y="687702"/>
            <a:ext cx="6480720"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3. </a:t>
            </a:r>
            <a:r>
              <a:rPr lang="en-US" altLang="zh-CN" sz="2800" dirty="0" smtClean="0">
                <a:solidFill>
                  <a:srgbClr val="C00000"/>
                </a:solidFill>
                <a:effectLst>
                  <a:outerShdw blurRad="38100" dist="38100" dir="2700000" algn="tl">
                    <a:srgbClr val="C0C0C0"/>
                  </a:outerShdw>
                </a:effectLst>
                <a:latin typeface="Times New Roman" panose="02020603050405020304" pitchFamily="18" charset="0"/>
              </a:rPr>
              <a:t>Exec</a:t>
            </a:r>
            <a:r>
              <a:rPr lang="zh-CN" altLang="en-US" sz="2800" dirty="0" smtClean="0">
                <a:solidFill>
                  <a:srgbClr val="C00000"/>
                </a:solidFill>
                <a:effectLst>
                  <a:outerShdw blurRad="38100" dist="38100" dir="2700000" algn="tl">
                    <a:srgbClr val="C0C0C0"/>
                  </a:outerShdw>
                </a:effectLst>
                <a:latin typeface="Times New Roman" panose="02020603050405020304" pitchFamily="18" charset="0"/>
              </a:rPr>
              <a:t>：执行文件，启动新程序运行</a:t>
            </a:r>
            <a:endParaRPr lang="en-US" altLang="zh-CN" sz="2800" dirty="0" smtClean="0">
              <a:solidFill>
                <a:srgbClr val="C00000"/>
              </a:solidFill>
            </a:endParaRP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5" name="Rectangle 3"/>
          <p:cNvSpPr>
            <a:spLocks noGrp="1" noChangeArrowheads="1"/>
          </p:cNvSpPr>
          <p:nvPr>
            <p:ph type="body" idx="1"/>
          </p:nvPr>
        </p:nvSpPr>
        <p:spPr>
          <a:xfrm>
            <a:off x="396875" y="1196977"/>
            <a:ext cx="8137525" cy="647849"/>
          </a:xfrm>
        </p:spPr>
        <p:txBody>
          <a:bodyPr/>
          <a:lstStyle/>
          <a:p>
            <a:pPr>
              <a:lnSpc>
                <a:spcPct val="120000"/>
              </a:lnSpc>
              <a:buFont typeface="Wingdings" panose="05000000000000000000" pitchFamily="2" charset="2"/>
              <a:buChar char="n"/>
            </a:pPr>
            <a:r>
              <a:rPr lang="zh-CN" altLang="en-US" sz="2400" b="1" dirty="0" smtClean="0">
                <a:solidFill>
                  <a:srgbClr val="A514AC"/>
                </a:solidFill>
                <a:latin typeface="Times New Roman" panose="02020603050405020304" pitchFamily="18" charset="0"/>
              </a:rPr>
              <a:t>调用格式：</a:t>
            </a:r>
            <a:r>
              <a:rPr lang="en-US" altLang="zh-CN" sz="2400" b="1" dirty="0" smtClean="0">
                <a:latin typeface="Times New Roman" panose="02020603050405020304" pitchFamily="18" charset="0"/>
              </a:rPr>
              <a:t>exec (</a:t>
            </a:r>
            <a:r>
              <a:rPr lang="zh-CN" altLang="en-US" sz="2400" b="1" dirty="0" smtClean="0">
                <a:latin typeface="Times New Roman" panose="02020603050405020304" pitchFamily="18" charset="0"/>
              </a:rPr>
              <a:t>文件名，参数表，环境变量表）</a:t>
            </a:r>
            <a:endParaRPr lang="zh-CN" altLang="en-US" sz="2400" b="1" dirty="0" smtClean="0">
              <a:latin typeface="Times New Roman" panose="02020603050405020304" pitchFamily="18" charset="0"/>
            </a:endParaRPr>
          </a:p>
          <a:p>
            <a:pPr>
              <a:lnSpc>
                <a:spcPct val="120000"/>
              </a:lnSpc>
              <a:buFontTx/>
              <a:buNone/>
            </a:pPr>
            <a:r>
              <a:rPr lang="zh-CN" altLang="en-US" sz="2400" b="1" dirty="0" smtClean="0">
                <a:solidFill>
                  <a:srgbClr val="000099"/>
                </a:solidFill>
                <a:latin typeface="Times New Roman" panose="02020603050405020304" pitchFamily="18" charset="0"/>
              </a:rPr>
              <a:t> </a:t>
            </a:r>
            <a:endParaRPr lang="en-US" altLang="zh-CN" sz="2400" dirty="0" smtClean="0">
              <a:latin typeface="Times New Roman" panose="02020603050405020304" pitchFamily="18" charset="0"/>
            </a:endParaRPr>
          </a:p>
        </p:txBody>
      </p:sp>
      <p:sp>
        <p:nvSpPr>
          <p:cNvPr id="1236996" name="Rectangle 4"/>
          <p:cNvSpPr>
            <a:spLocks noChangeArrowheads="1"/>
          </p:cNvSpPr>
          <p:nvPr/>
        </p:nvSpPr>
        <p:spPr bwMode="auto">
          <a:xfrm>
            <a:off x="3563890" y="1916832"/>
            <a:ext cx="4577953" cy="4653136"/>
          </a:xfrm>
          <a:prstGeom prst="rect">
            <a:avLst/>
          </a:prstGeom>
          <a:solidFill>
            <a:schemeClr val="accent2">
              <a:lumMod val="40000"/>
              <a:lumOff val="60000"/>
            </a:schemeClr>
          </a:solidFill>
          <a:ln w="9525">
            <a:solidFill>
              <a:schemeClr val="tx1"/>
            </a:solidFill>
            <a:miter lim="800000"/>
          </a:ln>
          <a:effectLst/>
        </p:spPr>
        <p:txBody>
          <a:bodyPr wrap="none" anchor="ctr"/>
          <a:lstStyle/>
          <a:p>
            <a:pPr>
              <a:lnSpc>
                <a:spcPct val="110000"/>
              </a:lnSpc>
              <a:spcBef>
                <a:spcPct val="10000"/>
              </a:spcBef>
              <a:defRPr/>
            </a:pPr>
            <a:r>
              <a:rPr lang="en-US" altLang="zh-CN" dirty="0" smtClean="0">
                <a:latin typeface="Times New Roman" panose="02020603050405020304" pitchFamily="18" charset="0"/>
              </a:rPr>
              <a:t>#include&lt;</a:t>
            </a:r>
            <a:r>
              <a:rPr lang="en-US" altLang="zh-CN" dirty="0" err="1" smtClean="0">
                <a:latin typeface="Times New Roman" panose="02020603050405020304" pitchFamily="18" charset="0"/>
              </a:rPr>
              <a:t>stdio.h</a:t>
            </a:r>
            <a:r>
              <a:rPr lang="en-US" altLang="zh-CN" dirty="0" smtClean="0">
                <a:latin typeface="Times New Roman" panose="02020603050405020304" pitchFamily="18" charset="0"/>
              </a:rPr>
              <a:t>&gt;</a:t>
            </a:r>
            <a:endParaRPr lang="en-US" altLang="zh-CN" dirty="0" smtClean="0">
              <a:latin typeface="Times New Roman" panose="02020603050405020304" pitchFamily="18" charset="0"/>
            </a:endParaRPr>
          </a:p>
          <a:p>
            <a:pPr>
              <a:lnSpc>
                <a:spcPct val="110000"/>
              </a:lnSpc>
              <a:spcBef>
                <a:spcPct val="10000"/>
              </a:spcBef>
              <a:defRPr/>
            </a:pPr>
            <a:r>
              <a:rPr lang="en-US" altLang="zh-CN" dirty="0" smtClean="0">
                <a:latin typeface="Times New Roman" panose="02020603050405020304" pitchFamily="18" charset="0"/>
              </a:rPr>
              <a:t>#include&lt;</a:t>
            </a:r>
            <a:r>
              <a:rPr lang="en-US" altLang="zh-CN" dirty="0" err="1" smtClean="0">
                <a:latin typeface="Times New Roman" panose="02020603050405020304" pitchFamily="18" charset="0"/>
              </a:rPr>
              <a:t>unistd.h</a:t>
            </a:r>
            <a:r>
              <a:rPr lang="en-US" altLang="zh-CN" dirty="0" smtClean="0">
                <a:latin typeface="Times New Roman" panose="02020603050405020304" pitchFamily="18" charset="0"/>
              </a:rPr>
              <a:t>&gt;</a:t>
            </a:r>
            <a:endParaRPr lang="en-US" altLang="zh-CN" dirty="0" smtClean="0">
              <a:latin typeface="Times New Roman" panose="02020603050405020304" pitchFamily="18" charset="0"/>
            </a:endParaRPr>
          </a:p>
          <a:p>
            <a:pPr>
              <a:lnSpc>
                <a:spcPct val="110000"/>
              </a:lnSpc>
              <a:spcBef>
                <a:spcPct val="10000"/>
              </a:spcBef>
              <a:defRPr/>
            </a:pPr>
            <a:r>
              <a:rPr lang="en-US" altLang="zh-CN" dirty="0" err="1" smtClean="0">
                <a:latin typeface="Times New Roman" panose="02020603050405020304" pitchFamily="18" charset="0"/>
              </a:rPr>
              <a:t>int</a:t>
            </a:r>
            <a:r>
              <a:rPr lang="en-US" altLang="zh-CN" dirty="0" smtClean="0">
                <a:latin typeface="Times New Roman" panose="02020603050405020304" pitchFamily="18" charset="0"/>
              </a:rPr>
              <a:t> main(){</a:t>
            </a:r>
            <a:endParaRPr lang="en-US" altLang="zh-CN" dirty="0" smtClean="0">
              <a:latin typeface="Times New Roman" panose="02020603050405020304" pitchFamily="18" charset="0"/>
            </a:endParaRPr>
          </a:p>
          <a:p>
            <a:pPr>
              <a:lnSpc>
                <a:spcPct val="110000"/>
              </a:lnSpc>
              <a:spcBef>
                <a:spcPct val="10000"/>
              </a:spcBef>
              <a:defRPr/>
            </a:pPr>
            <a:r>
              <a:rPr lang="en-US" altLang="zh-CN" dirty="0" smtClean="0">
                <a:latin typeface="Times New Roman" panose="02020603050405020304" pitchFamily="18" charset="0"/>
              </a:rPr>
              <a:t>    if(fork()==0)   {    </a:t>
            </a:r>
            <a:endParaRPr lang="en-US" altLang="zh-CN" dirty="0" smtClean="0">
              <a:latin typeface="Times New Roman" panose="02020603050405020304" pitchFamily="18" charset="0"/>
            </a:endParaRPr>
          </a:p>
          <a:p>
            <a:pPr>
              <a:lnSpc>
                <a:spcPct val="110000"/>
              </a:lnSpc>
              <a:spcBef>
                <a:spcPct val="10000"/>
              </a:spcBef>
              <a:defRPr/>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printf</a:t>
            </a:r>
            <a:r>
              <a:rPr lang="en-US" altLang="zh-CN" dirty="0" smtClean="0">
                <a:latin typeface="Times New Roman" panose="02020603050405020304" pitchFamily="18" charset="0"/>
              </a:rPr>
              <a:t>("this is child start\n");</a:t>
            </a:r>
            <a:endParaRPr lang="en-US" altLang="zh-CN" dirty="0" smtClean="0">
              <a:latin typeface="Times New Roman" panose="02020603050405020304" pitchFamily="18" charset="0"/>
            </a:endParaRPr>
          </a:p>
          <a:p>
            <a:pPr>
              <a:lnSpc>
                <a:spcPct val="110000"/>
              </a:lnSpc>
              <a:spcBef>
                <a:spcPct val="10000"/>
              </a:spcBef>
              <a:defRPr/>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printf</a:t>
            </a:r>
            <a:r>
              <a:rPr lang="en-US" altLang="zh-CN" dirty="0" smtClean="0">
                <a:latin typeface="Times New Roman" panose="02020603050405020304" pitchFamily="18" charset="0"/>
              </a:rPr>
              <a:t>("a\n");</a:t>
            </a:r>
            <a:endParaRPr lang="en-US" altLang="zh-CN" dirty="0" smtClean="0">
              <a:latin typeface="Times New Roman" panose="02020603050405020304" pitchFamily="18" charset="0"/>
            </a:endParaRPr>
          </a:p>
          <a:p>
            <a:pPr>
              <a:lnSpc>
                <a:spcPct val="110000"/>
              </a:lnSpc>
              <a:spcBef>
                <a:spcPct val="10000"/>
              </a:spcBef>
              <a:defRPr/>
            </a:pPr>
            <a:r>
              <a:rPr lang="en-US" altLang="zh-CN" dirty="0" smtClean="0">
                <a:solidFill>
                  <a:srgbClr val="FF0000"/>
                </a:solidFill>
                <a:latin typeface="Times New Roman" panose="02020603050405020304" pitchFamily="18" charset="0"/>
              </a:rPr>
              <a:t>              </a:t>
            </a:r>
            <a:r>
              <a:rPr lang="en-US" altLang="zh-CN" dirty="0" err="1" smtClean="0">
                <a:solidFill>
                  <a:srgbClr val="FF0000"/>
                </a:solidFill>
                <a:latin typeface="Times New Roman" panose="02020603050405020304" pitchFamily="18" charset="0"/>
              </a:rPr>
              <a:t>execlp</a:t>
            </a:r>
            <a:r>
              <a:rPr lang="en-US" altLang="zh-CN" dirty="0" smtClean="0">
                <a:solidFill>
                  <a:srgbClr val="FF0000"/>
                </a:solidFill>
                <a:latin typeface="Times New Roman" panose="02020603050405020304" pitchFamily="18" charset="0"/>
              </a:rPr>
              <a:t>("./file1","file1",NULL);</a:t>
            </a:r>
            <a:endParaRPr lang="en-US" altLang="zh-CN" dirty="0" smtClean="0">
              <a:solidFill>
                <a:srgbClr val="FF0000"/>
              </a:solidFill>
              <a:latin typeface="Times New Roman" panose="02020603050405020304" pitchFamily="18" charset="0"/>
            </a:endParaRPr>
          </a:p>
          <a:p>
            <a:pPr>
              <a:lnSpc>
                <a:spcPct val="110000"/>
              </a:lnSpc>
              <a:spcBef>
                <a:spcPct val="10000"/>
              </a:spcBef>
              <a:defRPr/>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printf</a:t>
            </a:r>
            <a:r>
              <a:rPr lang="en-US" altLang="zh-CN" dirty="0" smtClean="0">
                <a:latin typeface="Times New Roman" panose="02020603050405020304" pitchFamily="18" charset="0"/>
              </a:rPr>
              <a:t>("b\n");</a:t>
            </a:r>
            <a:endParaRPr lang="en-US" altLang="zh-CN" dirty="0" smtClean="0">
              <a:latin typeface="Times New Roman" panose="02020603050405020304" pitchFamily="18" charset="0"/>
            </a:endParaRPr>
          </a:p>
          <a:p>
            <a:pPr>
              <a:lnSpc>
                <a:spcPct val="110000"/>
              </a:lnSpc>
              <a:spcBef>
                <a:spcPct val="10000"/>
              </a:spcBef>
              <a:defRPr/>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printf</a:t>
            </a:r>
            <a:r>
              <a:rPr lang="en-US" altLang="zh-CN" dirty="0" smtClean="0">
                <a:latin typeface="Times New Roman" panose="02020603050405020304" pitchFamily="18" charset="0"/>
              </a:rPr>
              <a:t>("this  is child end\n");</a:t>
            </a:r>
            <a:endParaRPr lang="en-US" altLang="zh-CN" dirty="0" smtClean="0">
              <a:latin typeface="Times New Roman" panose="02020603050405020304" pitchFamily="18" charset="0"/>
            </a:endParaRPr>
          </a:p>
          <a:p>
            <a:pPr>
              <a:lnSpc>
                <a:spcPct val="110000"/>
              </a:lnSpc>
              <a:spcBef>
                <a:spcPct val="10000"/>
              </a:spcBef>
              <a:defRPr/>
            </a:pPr>
            <a:r>
              <a:rPr lang="en-US" altLang="zh-CN" dirty="0" smtClean="0">
                <a:latin typeface="Times New Roman" panose="02020603050405020304" pitchFamily="18" charset="0"/>
              </a:rPr>
              <a:t>        }</a:t>
            </a:r>
            <a:endParaRPr lang="en-US" altLang="zh-CN" dirty="0" smtClean="0">
              <a:latin typeface="Times New Roman" panose="02020603050405020304" pitchFamily="18" charset="0"/>
            </a:endParaRPr>
          </a:p>
          <a:p>
            <a:pPr>
              <a:lnSpc>
                <a:spcPct val="110000"/>
              </a:lnSpc>
              <a:spcBef>
                <a:spcPct val="10000"/>
              </a:spcBef>
              <a:defRPr/>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printf</a:t>
            </a:r>
            <a:r>
              <a:rPr lang="en-US" altLang="zh-CN" dirty="0" smtClean="0">
                <a:latin typeface="Times New Roman" panose="02020603050405020304" pitchFamily="18" charset="0"/>
              </a:rPr>
              <a:t>("c\n");</a:t>
            </a:r>
            <a:endParaRPr lang="en-US" altLang="zh-CN" dirty="0" smtClean="0">
              <a:latin typeface="Times New Roman" panose="02020603050405020304" pitchFamily="18" charset="0"/>
            </a:endParaRPr>
          </a:p>
          <a:p>
            <a:pPr>
              <a:lnSpc>
                <a:spcPct val="110000"/>
              </a:lnSpc>
              <a:spcBef>
                <a:spcPct val="10000"/>
              </a:spcBef>
              <a:defRPr/>
            </a:pPr>
            <a:r>
              <a:rPr lang="en-US" altLang="zh-CN" dirty="0" smtClean="0">
                <a:latin typeface="Times New Roman" panose="02020603050405020304" pitchFamily="18" charset="0"/>
              </a:rPr>
              <a:t>}</a:t>
            </a:r>
            <a:endParaRPr lang="en-US" altLang="zh-CN" dirty="0">
              <a:latin typeface="Times New Roman" panose="02020603050405020304" pitchFamily="18" charset="0"/>
            </a:endParaRPr>
          </a:p>
        </p:txBody>
      </p:sp>
      <p:sp>
        <p:nvSpPr>
          <p:cNvPr id="1236997" name="Rectangle 5"/>
          <p:cNvSpPr>
            <a:spLocks noChangeArrowheads="1"/>
          </p:cNvSpPr>
          <p:nvPr/>
        </p:nvSpPr>
        <p:spPr bwMode="auto">
          <a:xfrm>
            <a:off x="395536" y="2492896"/>
            <a:ext cx="2398712" cy="2143125"/>
          </a:xfrm>
          <a:prstGeom prst="rect">
            <a:avLst/>
          </a:prstGeom>
          <a:solidFill>
            <a:schemeClr val="accent2">
              <a:lumMod val="40000"/>
              <a:lumOff val="60000"/>
            </a:schemeClr>
          </a:solidFill>
          <a:ln w="9525">
            <a:solidFill>
              <a:schemeClr val="tx1"/>
            </a:solidFill>
            <a:miter lim="800000"/>
          </a:ln>
          <a:effectLst/>
        </p:spPr>
        <p:txBody>
          <a:bodyPr wrap="none" anchor="ctr"/>
          <a:lstStyle/>
          <a:p>
            <a:pPr>
              <a:lnSpc>
                <a:spcPct val="110000"/>
              </a:lnSpc>
              <a:spcBef>
                <a:spcPct val="10000"/>
              </a:spcBef>
              <a:defRPr/>
            </a:pPr>
            <a:r>
              <a:rPr lang="en-US" altLang="zh-CN" dirty="0">
                <a:solidFill>
                  <a:srgbClr val="FF0000"/>
                </a:solidFill>
                <a:latin typeface="Times New Roman" panose="02020603050405020304" pitchFamily="18" charset="0"/>
              </a:rPr>
              <a:t>file1</a:t>
            </a:r>
            <a:r>
              <a:rPr lang="en-US" altLang="zh-CN" dirty="0" smtClean="0">
                <a:solidFill>
                  <a:srgbClr val="FF0000"/>
                </a:solidFill>
                <a:latin typeface="Times New Roman" panose="02020603050405020304" pitchFamily="18" charset="0"/>
              </a:rPr>
              <a:t>:</a:t>
            </a:r>
            <a:endParaRPr lang="en-US" altLang="zh-CN" dirty="0" smtClean="0">
              <a:solidFill>
                <a:srgbClr val="FF0000"/>
              </a:solidFill>
              <a:latin typeface="Times New Roman" panose="02020603050405020304" pitchFamily="18" charset="0"/>
            </a:endParaRPr>
          </a:p>
          <a:p>
            <a:pPr>
              <a:lnSpc>
                <a:spcPct val="110000"/>
              </a:lnSpc>
              <a:spcBef>
                <a:spcPct val="10000"/>
              </a:spcBef>
              <a:defRPr/>
            </a:pPr>
            <a:r>
              <a:rPr lang="en-US" altLang="zh-CN" dirty="0" smtClean="0">
                <a:latin typeface="Times New Roman" panose="02020603050405020304" pitchFamily="18" charset="0"/>
              </a:rPr>
              <a:t>#include&lt;</a:t>
            </a:r>
            <a:r>
              <a:rPr lang="en-US" altLang="zh-CN" dirty="0" err="1" smtClean="0">
                <a:latin typeface="Times New Roman" panose="02020603050405020304" pitchFamily="18" charset="0"/>
              </a:rPr>
              <a:t>stdio.h</a:t>
            </a:r>
            <a:r>
              <a:rPr lang="en-US" altLang="zh-CN" dirty="0" smtClean="0">
                <a:latin typeface="Times New Roman" panose="02020603050405020304" pitchFamily="18" charset="0"/>
              </a:rPr>
              <a:t>&gt;</a:t>
            </a:r>
            <a:endParaRPr lang="en-US" altLang="zh-CN" dirty="0">
              <a:latin typeface="Times New Roman" panose="02020603050405020304" pitchFamily="18" charset="0"/>
            </a:endParaRPr>
          </a:p>
          <a:p>
            <a:pPr>
              <a:lnSpc>
                <a:spcPct val="110000"/>
              </a:lnSpc>
              <a:spcBef>
                <a:spcPct val="10000"/>
              </a:spcBef>
              <a:defRPr/>
            </a:pPr>
            <a:r>
              <a:rPr lang="en-US" altLang="zh-CN" dirty="0">
                <a:latin typeface="Times New Roman" panose="02020603050405020304" pitchFamily="18" charset="0"/>
              </a:rPr>
              <a:t>main()</a:t>
            </a:r>
            <a:endParaRPr lang="en-US" altLang="zh-CN" dirty="0">
              <a:latin typeface="Times New Roman" panose="02020603050405020304" pitchFamily="18" charset="0"/>
            </a:endParaRPr>
          </a:p>
          <a:p>
            <a:pPr>
              <a:lnSpc>
                <a:spcPct val="110000"/>
              </a:lnSpc>
              <a:spcBef>
                <a:spcPct val="10000"/>
              </a:spcBef>
              <a:defRPr/>
            </a:pP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10000"/>
              </a:lnSpc>
              <a:spcBef>
                <a:spcPct val="10000"/>
              </a:spcBef>
              <a:defRPr/>
            </a:pPr>
            <a:r>
              <a:rPr lang="en-US" altLang="zh-CN" dirty="0">
                <a:latin typeface="Times New Roman" panose="02020603050405020304" pitchFamily="18" charset="0"/>
              </a:rPr>
              <a:t>     </a:t>
            </a:r>
            <a:r>
              <a:rPr lang="en-US" altLang="zh-CN" dirty="0" err="1" smtClean="0">
                <a:latin typeface="Times New Roman" panose="02020603050405020304" pitchFamily="18" charset="0"/>
              </a:rPr>
              <a:t>printf</a:t>
            </a:r>
            <a:r>
              <a:rPr lang="en-US" altLang="zh-CN" dirty="0" smtClean="0">
                <a:latin typeface="Times New Roman" panose="02020603050405020304" pitchFamily="18" charset="0"/>
              </a:rPr>
              <a:t>(”d”);</a:t>
            </a:r>
            <a:endParaRPr lang="en-US" altLang="zh-CN" dirty="0">
              <a:latin typeface="Times New Roman" panose="02020603050405020304" pitchFamily="18" charset="0"/>
            </a:endParaRPr>
          </a:p>
          <a:p>
            <a:pPr>
              <a:lnSpc>
                <a:spcPct val="110000"/>
              </a:lnSpc>
              <a:spcBef>
                <a:spcPct val="10000"/>
              </a:spcBef>
              <a:defRPr/>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92167" name="Text Box 10"/>
          <p:cNvSpPr txBox="1">
            <a:spLocks noChangeArrowheads="1"/>
          </p:cNvSpPr>
          <p:nvPr/>
        </p:nvSpPr>
        <p:spPr bwMode="auto">
          <a:xfrm>
            <a:off x="8493125" y="6510337"/>
            <a:ext cx="376238" cy="707886"/>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a:solidFill>
                  <a:schemeClr val="tx2"/>
                </a:solidFill>
                <a:latin typeface="Times New Roman" panose="02020603050405020304" pitchFamily="18" charset="0"/>
              </a:rPr>
              <a:t>73</a:t>
            </a:r>
            <a:endParaRPr lang="en-US" altLang="zh-CN">
              <a:solidFill>
                <a:schemeClr val="tx2"/>
              </a:solidFill>
              <a:latin typeface="Times New Roman" panose="02020603050405020304" pitchFamily="18" charset="0"/>
            </a:endParaRPr>
          </a:p>
        </p:txBody>
      </p:sp>
      <p:sp>
        <p:nvSpPr>
          <p:cNvPr id="10" name="矩形 9"/>
          <p:cNvSpPr/>
          <p:nvPr/>
        </p:nvSpPr>
        <p:spPr>
          <a:xfrm>
            <a:off x="467544" y="759710"/>
            <a:ext cx="6480720"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3. </a:t>
            </a:r>
            <a:r>
              <a:rPr lang="en-US" altLang="zh-CN" sz="2800" dirty="0" smtClean="0">
                <a:solidFill>
                  <a:srgbClr val="C00000"/>
                </a:solidFill>
                <a:effectLst>
                  <a:outerShdw blurRad="38100" dist="38100" dir="2700000" algn="tl">
                    <a:srgbClr val="C0C0C0"/>
                  </a:outerShdw>
                </a:effectLst>
                <a:latin typeface="Times New Roman" panose="02020603050405020304" pitchFamily="18" charset="0"/>
              </a:rPr>
              <a:t>Exec</a:t>
            </a:r>
            <a:r>
              <a:rPr lang="zh-CN" altLang="en-US" sz="2800" dirty="0" smtClean="0">
                <a:solidFill>
                  <a:srgbClr val="C00000"/>
                </a:solidFill>
                <a:effectLst>
                  <a:outerShdw blurRad="38100" dist="38100" dir="2700000" algn="tl">
                    <a:srgbClr val="C0C0C0"/>
                  </a:outerShdw>
                </a:effectLst>
                <a:latin typeface="Times New Roman" panose="02020603050405020304" pitchFamily="18" charset="0"/>
              </a:rPr>
              <a:t>：执行文件，启动新程序运行</a:t>
            </a:r>
            <a:endParaRPr lang="en-US" altLang="zh-CN" sz="2800" dirty="0" smtClean="0">
              <a:solidFill>
                <a:srgbClr val="C00000"/>
              </a:solidFill>
            </a:endParaRPr>
          </a:p>
        </p:txBody>
      </p:sp>
      <p:sp>
        <p:nvSpPr>
          <p:cNvPr id="11" name="Rectangle 2"/>
          <p:cNvSpPr>
            <a:spLocks noGrp="1" noChangeArrowheads="1"/>
          </p:cNvSpPr>
          <p:nvPr>
            <p:ph type="title"/>
          </p:nvPr>
        </p:nvSpPr>
        <p:spPr>
          <a:xfrm>
            <a:off x="2555776" y="38077"/>
            <a:ext cx="4824660" cy="582612"/>
          </a:xfrm>
        </p:spPr>
        <p:txBody>
          <a:bodyPr/>
          <a:lstStyle/>
          <a:p>
            <a:pPr>
              <a:defRPr/>
            </a:pPr>
            <a:r>
              <a:rPr lang="en-US" altLang="zh-CN" sz="3200" dirty="0" smtClean="0">
                <a:solidFill>
                  <a:srgbClr val="0000FF"/>
                </a:solidFill>
                <a:latin typeface="+mn-ea"/>
                <a:ea typeface="+mn-ea"/>
              </a:rPr>
              <a:t>3.3.4  Linux</a:t>
            </a:r>
            <a:r>
              <a:rPr lang="zh-CN" altLang="en-US" sz="3200" dirty="0" smtClean="0">
                <a:solidFill>
                  <a:srgbClr val="0000FF"/>
                </a:solidFill>
                <a:latin typeface="+mn-ea"/>
                <a:ea typeface="+mn-ea"/>
              </a:rPr>
              <a:t>进程管理</a:t>
            </a:r>
            <a:endParaRPr lang="zh-CN" altLang="en-US" sz="3200" dirty="0" smtClean="0">
              <a:solidFill>
                <a:srgbClr val="0000FF"/>
              </a:solidFill>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6996"/>
                                        </p:tgtEl>
                                        <p:attrNameLst>
                                          <p:attrName>style.visibility</p:attrName>
                                        </p:attrNameLst>
                                      </p:cBhvr>
                                      <p:to>
                                        <p:strVal val="visible"/>
                                      </p:to>
                                    </p:set>
                                    <p:animEffect transition="in" filter="fade">
                                      <p:cBhvr>
                                        <p:cTn id="7" dur="500"/>
                                        <p:tgtEl>
                                          <p:spTgt spid="123699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6997"/>
                                        </p:tgtEl>
                                        <p:attrNameLst>
                                          <p:attrName>style.visibility</p:attrName>
                                        </p:attrNameLst>
                                      </p:cBhvr>
                                      <p:to>
                                        <p:strVal val="visible"/>
                                      </p:to>
                                    </p:set>
                                    <p:animEffect transition="in" filter="fade">
                                      <p:cBhvr>
                                        <p:cTn id="10" dur="500"/>
                                        <p:tgtEl>
                                          <p:spTgt spid="1236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6996" grpId="0" animBg="1"/>
      <p:bldP spid="123699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36512" y="2204864"/>
            <a:ext cx="8784976" cy="4275856"/>
          </a:xfrm>
        </p:spPr>
        <p:txBody>
          <a:bodyPr/>
          <a:lstStyle/>
          <a:p>
            <a:pPr marL="990600" lvl="1" indent="-533400">
              <a:lnSpc>
                <a:spcPct val="110000"/>
              </a:lnSpc>
              <a:buFont typeface="Wingdings" panose="05000000000000000000" pitchFamily="2" charset="2"/>
              <a:buChar char="l"/>
              <a:defRPr/>
            </a:pPr>
            <a:r>
              <a:rPr lang="zh-CN" altLang="en-US" sz="2000" b="1" dirty="0" smtClean="0">
                <a:latin typeface="+mn-ea"/>
              </a:rPr>
              <a:t>排除一些无效的特殊情况</a:t>
            </a:r>
            <a:endParaRPr lang="en-US" altLang="zh-CN" sz="2000" b="1" dirty="0" smtClean="0">
              <a:latin typeface="+mn-ea"/>
            </a:endParaRPr>
          </a:p>
          <a:p>
            <a:pPr marL="990600" lvl="1" indent="-533400">
              <a:lnSpc>
                <a:spcPct val="110000"/>
              </a:lnSpc>
              <a:buFont typeface="Wingdings" panose="05000000000000000000" pitchFamily="2" charset="2"/>
              <a:buChar char="l"/>
              <a:defRPr/>
            </a:pPr>
            <a:r>
              <a:rPr lang="zh-CN" altLang="en-US" sz="2000" b="1" dirty="0" smtClean="0">
                <a:latin typeface="+mn-ea"/>
              </a:rPr>
              <a:t>设置</a:t>
            </a:r>
            <a:r>
              <a:rPr lang="en-US" altLang="zh-CN" sz="2000" b="1" dirty="0" err="1" smtClean="0">
                <a:latin typeface="+mn-ea"/>
              </a:rPr>
              <a:t>task_struct</a:t>
            </a:r>
            <a:r>
              <a:rPr lang="zh-CN" altLang="en-US" sz="2000" b="1" dirty="0" smtClean="0">
                <a:latin typeface="+mn-ea"/>
              </a:rPr>
              <a:t>中</a:t>
            </a:r>
            <a:r>
              <a:rPr lang="en-US" altLang="zh-CN" sz="2000" b="1" dirty="0" smtClean="0">
                <a:latin typeface="+mn-ea"/>
              </a:rPr>
              <a:t>flags</a:t>
            </a:r>
            <a:r>
              <a:rPr lang="zh-CN" altLang="en-US" sz="2000" b="1" dirty="0" smtClean="0">
                <a:latin typeface="+mn-ea"/>
              </a:rPr>
              <a:t>的</a:t>
            </a:r>
            <a:r>
              <a:rPr lang="en-US" altLang="zh-CN" sz="2000" b="1" dirty="0" smtClean="0">
                <a:latin typeface="+mn-ea"/>
              </a:rPr>
              <a:t>PF_EXITING</a:t>
            </a:r>
            <a:r>
              <a:rPr lang="zh-CN" altLang="en-US" sz="2000" b="1" dirty="0" smtClean="0">
                <a:latin typeface="+mn-ea"/>
              </a:rPr>
              <a:t>标志，表示正在被终止；</a:t>
            </a:r>
            <a:endParaRPr lang="en-US" altLang="zh-CN" sz="2000" b="1" dirty="0" smtClean="0">
              <a:latin typeface="+mn-ea"/>
            </a:endParaRPr>
          </a:p>
          <a:p>
            <a:pPr marL="990600" lvl="1" indent="-533400">
              <a:lnSpc>
                <a:spcPct val="110000"/>
              </a:lnSpc>
              <a:buFont typeface="Wingdings" panose="05000000000000000000" pitchFamily="2" charset="2"/>
              <a:buChar char="l"/>
              <a:defRPr/>
            </a:pPr>
            <a:r>
              <a:rPr lang="zh-CN" altLang="en-US" sz="2000" b="1" dirty="0">
                <a:latin typeface="+mn-ea"/>
              </a:rPr>
              <a:t>分别</a:t>
            </a:r>
            <a:r>
              <a:rPr lang="zh-CN" altLang="en-US" sz="2000" b="1" dirty="0" smtClean="0">
                <a:latin typeface="+mn-ea"/>
              </a:rPr>
              <a:t>调用：</a:t>
            </a:r>
            <a:r>
              <a:rPr lang="en-US" altLang="zh-CN" sz="2000" b="1" dirty="0" err="1" smtClean="0">
                <a:latin typeface="+mn-ea"/>
              </a:rPr>
              <a:t>exit_mm</a:t>
            </a:r>
            <a:r>
              <a:rPr lang="en-US" altLang="zh-CN" sz="2000" b="1" dirty="0" smtClean="0">
                <a:latin typeface="+mn-ea"/>
              </a:rPr>
              <a:t>(),</a:t>
            </a:r>
            <a:r>
              <a:rPr lang="en-US" altLang="zh-CN" sz="2000" b="1" dirty="0" err="1" smtClean="0">
                <a:latin typeface="+mn-ea"/>
              </a:rPr>
              <a:t>exit_sem</a:t>
            </a:r>
            <a:r>
              <a:rPr lang="en-US" altLang="zh-CN" sz="2000" b="1" dirty="0" smtClean="0">
                <a:latin typeface="+mn-ea"/>
              </a:rPr>
              <a:t>(),__</a:t>
            </a:r>
            <a:r>
              <a:rPr lang="en-US" altLang="zh-CN" sz="2000" b="1" dirty="0" err="1" smtClean="0">
                <a:latin typeface="+mn-ea"/>
              </a:rPr>
              <a:t>exit_files</a:t>
            </a:r>
            <a:r>
              <a:rPr lang="en-US" altLang="zh-CN" sz="2000" b="1" dirty="0" smtClean="0">
                <a:latin typeface="+mn-ea"/>
              </a:rPr>
              <a:t>(), __</a:t>
            </a:r>
            <a:r>
              <a:rPr lang="en-US" altLang="zh-CN" sz="2000" b="1" dirty="0" err="1" smtClean="0">
                <a:latin typeface="+mn-ea"/>
              </a:rPr>
              <a:t>exit_fs</a:t>
            </a:r>
            <a:r>
              <a:rPr lang="en-US" altLang="zh-CN" sz="2000" b="1" dirty="0" smtClean="0">
                <a:latin typeface="+mn-ea"/>
              </a:rPr>
              <a:t>(), </a:t>
            </a:r>
            <a:r>
              <a:rPr lang="en-US" altLang="zh-CN" sz="2000" b="1" dirty="0" err="1" smtClean="0">
                <a:latin typeface="+mn-ea"/>
              </a:rPr>
              <a:t>exit_stack_usage</a:t>
            </a:r>
            <a:r>
              <a:rPr lang="en-US" altLang="zh-CN" sz="2000" b="1" dirty="0" smtClean="0">
                <a:latin typeface="+mn-ea"/>
              </a:rPr>
              <a:t>(),</a:t>
            </a:r>
            <a:r>
              <a:rPr lang="en-US" altLang="zh-CN" sz="2000" b="1" dirty="0" err="1" smtClean="0">
                <a:latin typeface="+mn-ea"/>
              </a:rPr>
              <a:t>exit_thread</a:t>
            </a:r>
            <a:r>
              <a:rPr lang="en-US" altLang="zh-CN" sz="2000" b="1" dirty="0" smtClean="0">
                <a:latin typeface="+mn-ea"/>
              </a:rPr>
              <a:t>(),</a:t>
            </a:r>
            <a:r>
              <a:rPr lang="zh-CN" altLang="en-US" sz="2000" b="1" dirty="0" smtClean="0">
                <a:latin typeface="+mn-ea"/>
              </a:rPr>
              <a:t> 释放相关资源；</a:t>
            </a:r>
            <a:endParaRPr lang="zh-CN" altLang="en-US" sz="2000" b="1" dirty="0" smtClean="0">
              <a:latin typeface="+mn-ea"/>
            </a:endParaRPr>
          </a:p>
          <a:p>
            <a:pPr marL="990600" lvl="1" indent="-533400">
              <a:lnSpc>
                <a:spcPct val="110000"/>
              </a:lnSpc>
              <a:buFont typeface="Wingdings" panose="05000000000000000000" pitchFamily="2" charset="2"/>
              <a:buChar char="l"/>
              <a:defRPr/>
            </a:pPr>
            <a:r>
              <a:rPr lang="zh-CN" altLang="en-US" sz="2000" b="1" dirty="0" smtClean="0">
                <a:latin typeface="+mn-ea"/>
              </a:rPr>
              <a:t>如果进程有子进程，则让同组其他进程或</a:t>
            </a:r>
            <a:r>
              <a:rPr lang="en-US" altLang="zh-CN" sz="2000" b="1" dirty="0" smtClean="0">
                <a:latin typeface="+mn-ea"/>
              </a:rPr>
              <a:t>init</a:t>
            </a:r>
            <a:r>
              <a:rPr lang="zh-CN" altLang="en-US" sz="2000" b="1" dirty="0" smtClean="0">
                <a:latin typeface="+mn-ea"/>
              </a:rPr>
              <a:t>进程作为其所有子进程的父进程。</a:t>
            </a:r>
            <a:endParaRPr lang="zh-CN" altLang="en-US" sz="2000" b="1" dirty="0" smtClean="0">
              <a:latin typeface="+mn-ea"/>
            </a:endParaRPr>
          </a:p>
          <a:p>
            <a:pPr marL="990600" lvl="1" indent="-533400">
              <a:lnSpc>
                <a:spcPct val="110000"/>
              </a:lnSpc>
              <a:buFont typeface="Wingdings" panose="05000000000000000000" pitchFamily="2" charset="2"/>
              <a:buChar char="l"/>
              <a:defRPr/>
            </a:pPr>
            <a:r>
              <a:rPr lang="zh-CN" altLang="en-US" sz="2000" b="1" dirty="0" smtClean="0">
                <a:latin typeface="+mn-ea"/>
              </a:rPr>
              <a:t>设置</a:t>
            </a:r>
            <a:r>
              <a:rPr lang="en-US" altLang="zh-CN" sz="2000" b="1" dirty="0" err="1" smtClean="0">
                <a:latin typeface="+mn-ea"/>
              </a:rPr>
              <a:t>task_struct</a:t>
            </a:r>
            <a:r>
              <a:rPr lang="en-US" altLang="zh-CN" sz="2000" b="1" dirty="0" smtClean="0">
                <a:latin typeface="+mn-ea"/>
              </a:rPr>
              <a:t> </a:t>
            </a:r>
            <a:r>
              <a:rPr lang="zh-CN" altLang="en-US" sz="2000" b="1" dirty="0" smtClean="0">
                <a:latin typeface="+mn-ea"/>
              </a:rPr>
              <a:t>的</a:t>
            </a:r>
            <a:r>
              <a:rPr lang="en-US" altLang="zh-CN" sz="2000" b="1" dirty="0" err="1" smtClean="0">
                <a:latin typeface="+mn-ea"/>
              </a:rPr>
              <a:t>exit_code</a:t>
            </a:r>
            <a:r>
              <a:rPr lang="zh-CN" altLang="en-US" sz="2000" b="1" dirty="0" smtClean="0">
                <a:latin typeface="+mn-ea"/>
              </a:rPr>
              <a:t>为终止代码，供父进程检索；</a:t>
            </a:r>
            <a:endParaRPr lang="en-US" altLang="zh-CN" sz="2000" b="1" dirty="0" smtClean="0">
              <a:latin typeface="+mn-ea"/>
            </a:endParaRPr>
          </a:p>
          <a:p>
            <a:pPr marL="990600" lvl="1" indent="-533400">
              <a:lnSpc>
                <a:spcPct val="110000"/>
              </a:lnSpc>
              <a:buFont typeface="Wingdings" panose="05000000000000000000" pitchFamily="2" charset="2"/>
              <a:buChar char="l"/>
              <a:defRPr/>
            </a:pPr>
            <a:r>
              <a:rPr lang="zh-CN" altLang="en-US" sz="2000" b="1" dirty="0" smtClean="0">
                <a:latin typeface="+mn-ea"/>
              </a:rPr>
              <a:t>把进程状态置为僵死状态</a:t>
            </a:r>
            <a:r>
              <a:rPr lang="en-US" altLang="zh-CN" sz="2000" b="1" dirty="0" smtClean="0">
                <a:latin typeface="+mn-ea"/>
              </a:rPr>
              <a:t>TASK_ZOMBIE</a:t>
            </a:r>
            <a:r>
              <a:rPr lang="zh-CN" altLang="en-US" sz="2000" b="1" dirty="0" smtClean="0">
                <a:latin typeface="+mn-ea"/>
              </a:rPr>
              <a:t>。并向其原父进程发送</a:t>
            </a:r>
            <a:r>
              <a:rPr lang="en-US" altLang="zh-CN" sz="2000" b="1" dirty="0" smtClean="0">
                <a:latin typeface="+mn-ea"/>
              </a:rPr>
              <a:t>SIGCHILD</a:t>
            </a:r>
            <a:r>
              <a:rPr lang="zh-CN" altLang="en-US" sz="2000" b="1" dirty="0" smtClean="0">
                <a:latin typeface="+mn-ea"/>
              </a:rPr>
              <a:t>信号，通知其某个子进程已经终止。</a:t>
            </a:r>
            <a:endParaRPr lang="zh-CN" altLang="en-US" sz="2000" b="1" dirty="0" smtClean="0">
              <a:latin typeface="+mn-ea"/>
            </a:endParaRPr>
          </a:p>
          <a:p>
            <a:pPr marL="990600" lvl="1" indent="-533400">
              <a:lnSpc>
                <a:spcPct val="110000"/>
              </a:lnSpc>
              <a:buFont typeface="Wingdings" panose="05000000000000000000" pitchFamily="2" charset="2"/>
              <a:buChar char="l"/>
              <a:defRPr/>
            </a:pPr>
            <a:r>
              <a:rPr lang="zh-CN" altLang="en-US" sz="2000" b="1" dirty="0" smtClean="0">
                <a:latin typeface="+mn-ea"/>
              </a:rPr>
              <a:t>最后</a:t>
            </a:r>
            <a:r>
              <a:rPr lang="zh-CN" altLang="zh-CN" sz="2000" b="1" dirty="0" smtClean="0"/>
              <a:t>将进程状态设置为</a:t>
            </a:r>
            <a:r>
              <a:rPr lang="en-US" altLang="zh-CN" sz="2000" b="1" dirty="0" smtClean="0"/>
              <a:t>TASK_DEAD</a:t>
            </a:r>
            <a:r>
              <a:rPr lang="zh-CN" altLang="zh-CN" sz="2000" b="1" dirty="0" smtClean="0"/>
              <a:t>，并</a:t>
            </a:r>
            <a:r>
              <a:rPr lang="zh-CN" altLang="en-US" sz="2000" b="1" dirty="0" smtClean="0"/>
              <a:t>转</a:t>
            </a:r>
            <a:r>
              <a:rPr lang="en-US" altLang="zh-CN" sz="2000" b="1" dirty="0" smtClean="0">
                <a:latin typeface="+mn-ea"/>
              </a:rPr>
              <a:t>schedule()</a:t>
            </a:r>
            <a:r>
              <a:rPr lang="zh-CN" altLang="en-US" sz="2000" b="1" dirty="0" smtClean="0">
                <a:latin typeface="+mn-ea"/>
              </a:rPr>
              <a:t> </a:t>
            </a:r>
            <a:r>
              <a:rPr lang="zh-CN" altLang="zh-CN" sz="2000" b="1" dirty="0" smtClean="0"/>
              <a:t>重新进行调度</a:t>
            </a:r>
            <a:r>
              <a:rPr lang="zh-CN" altLang="en-US" sz="2000" b="1" dirty="0" smtClean="0"/>
              <a:t>。</a:t>
            </a:r>
            <a:endParaRPr lang="zh-CN" altLang="en-US" sz="2000" b="1" dirty="0" smtClean="0"/>
          </a:p>
        </p:txBody>
      </p:sp>
      <p:sp>
        <p:nvSpPr>
          <p:cNvPr id="6" name="矩形 5"/>
          <p:cNvSpPr/>
          <p:nvPr/>
        </p:nvSpPr>
        <p:spPr>
          <a:xfrm>
            <a:off x="467544" y="759710"/>
            <a:ext cx="3096344"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4. </a:t>
            </a:r>
            <a:r>
              <a:rPr lang="zh-CN" altLang="en-US" sz="2800" dirty="0" smtClean="0">
                <a:solidFill>
                  <a:srgbClr val="C00000"/>
                </a:solidFill>
                <a:effectLst>
                  <a:outerShdw blurRad="38100" dist="38100" dir="2700000" algn="tl">
                    <a:srgbClr val="C0C0C0"/>
                  </a:outerShdw>
                </a:effectLst>
                <a:latin typeface="Times New Roman" panose="02020603050405020304" pitchFamily="18" charset="0"/>
              </a:rPr>
              <a:t>进程终止</a:t>
            </a:r>
            <a:endParaRPr lang="en-US" altLang="zh-CN" sz="2800" dirty="0" smtClean="0">
              <a:solidFill>
                <a:srgbClr val="C00000"/>
              </a:solidFill>
            </a:endParaRPr>
          </a:p>
        </p:txBody>
      </p:sp>
      <p:sp>
        <p:nvSpPr>
          <p:cNvPr id="7" name="Rectangle 2"/>
          <p:cNvSpPr>
            <a:spLocks noGrp="1" noChangeArrowheads="1"/>
          </p:cNvSpPr>
          <p:nvPr>
            <p:ph type="title"/>
          </p:nvPr>
        </p:nvSpPr>
        <p:spPr>
          <a:xfrm>
            <a:off x="2555776" y="38077"/>
            <a:ext cx="4824660" cy="582612"/>
          </a:xfrm>
        </p:spPr>
        <p:txBody>
          <a:bodyPr/>
          <a:lstStyle/>
          <a:p>
            <a:pPr>
              <a:defRPr/>
            </a:pPr>
            <a:r>
              <a:rPr lang="en-US" altLang="zh-CN" sz="3200" dirty="0" smtClean="0">
                <a:solidFill>
                  <a:srgbClr val="0000FF"/>
                </a:solidFill>
                <a:latin typeface="+mn-ea"/>
                <a:ea typeface="+mn-ea"/>
              </a:rPr>
              <a:t>3.3.4  Linux</a:t>
            </a:r>
            <a:r>
              <a:rPr lang="zh-CN" altLang="en-US" sz="3200" dirty="0" smtClean="0">
                <a:solidFill>
                  <a:srgbClr val="0000FF"/>
                </a:solidFill>
                <a:latin typeface="+mn-ea"/>
                <a:ea typeface="+mn-ea"/>
              </a:rPr>
              <a:t>进程管理</a:t>
            </a:r>
            <a:endParaRPr lang="zh-CN" altLang="en-US" sz="3200" dirty="0" smtClean="0">
              <a:solidFill>
                <a:srgbClr val="0000FF"/>
              </a:solidFill>
              <a:latin typeface="+mn-ea"/>
              <a:ea typeface="+mn-ea"/>
            </a:endParaRPr>
          </a:p>
        </p:txBody>
      </p:sp>
      <p:sp>
        <p:nvSpPr>
          <p:cNvPr id="8" name="矩形 7"/>
          <p:cNvSpPr/>
          <p:nvPr/>
        </p:nvSpPr>
        <p:spPr>
          <a:xfrm>
            <a:off x="1115616" y="1196754"/>
            <a:ext cx="3886000" cy="430887"/>
          </a:xfrm>
          <a:prstGeom prst="rect">
            <a:avLst/>
          </a:prstGeom>
        </p:spPr>
        <p:txBody>
          <a:bodyPr wrap="none">
            <a:spAutoFit/>
          </a:bodyPr>
          <a:lstStyle/>
          <a:p>
            <a:pPr marL="609600" indent="-609600">
              <a:buFontTx/>
              <a:buNone/>
              <a:defRPr/>
            </a:pPr>
            <a:r>
              <a:rPr lang="en-US" altLang="zh-CN" sz="2200" dirty="0" smtClean="0">
                <a:latin typeface="宋体" panose="02010600030101010101" pitchFamily="2" charset="-122"/>
              </a:rPr>
              <a:t>exit() </a:t>
            </a:r>
            <a:r>
              <a:rPr lang="zh-CN" altLang="en-US" sz="2200" dirty="0" smtClean="0">
                <a:latin typeface="宋体" panose="02010600030101010101" pitchFamily="2" charset="-122"/>
              </a:rPr>
              <a:t>系统调用：</a:t>
            </a:r>
            <a:r>
              <a:rPr lang="en-US" altLang="zh-CN" sz="2200" dirty="0" err="1" smtClean="0">
                <a:latin typeface="宋体" panose="02010600030101010101" pitchFamily="2" charset="-122"/>
              </a:rPr>
              <a:t>do_exit</a:t>
            </a:r>
            <a:r>
              <a:rPr lang="en-US" altLang="zh-CN" sz="2200" dirty="0" smtClean="0">
                <a:latin typeface="宋体" panose="02010600030101010101" pitchFamily="2" charset="-122"/>
              </a:rPr>
              <a:t>()</a:t>
            </a:r>
            <a:endParaRPr lang="en-US" altLang="zh-CN" sz="2200" dirty="0" smtClean="0">
              <a:latin typeface="宋体" panose="02010600030101010101" pitchFamily="2" charset="-122"/>
            </a:endParaRPr>
          </a:p>
        </p:txBody>
      </p:sp>
      <p:sp>
        <p:nvSpPr>
          <p:cNvPr id="9" name="Rectangle 3"/>
          <p:cNvSpPr txBox="1">
            <a:spLocks noChangeArrowheads="1"/>
          </p:cNvSpPr>
          <p:nvPr/>
        </p:nvSpPr>
        <p:spPr bwMode="auto">
          <a:xfrm>
            <a:off x="539552" y="1628801"/>
            <a:ext cx="3312368" cy="647849"/>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A514AC"/>
                </a:solidFill>
                <a:effectLst/>
                <a:uLnTx/>
                <a:uFillTx/>
                <a:latin typeface="Times New Roman" panose="02020603050405020304" pitchFamily="18" charset="0"/>
                <a:ea typeface="+mn-ea"/>
                <a:cs typeface="+mn-cs"/>
              </a:rPr>
              <a:t>处理过程：</a:t>
            </a:r>
            <a:endPar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rgbClr val="000099"/>
                </a:solidFill>
                <a:effectLst/>
                <a:uLnTx/>
                <a:uFillTx/>
                <a:latin typeface="Times New Roman" panose="02020603050405020304" pitchFamily="18" charset="0"/>
                <a:ea typeface="+mn-ea"/>
                <a:cs typeface="+mn-cs"/>
              </a:rPr>
              <a:t> </a:t>
            </a:r>
            <a:endPar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611561" y="3212976"/>
            <a:ext cx="8102227" cy="1656184"/>
          </a:xfrm>
        </p:spPr>
        <p:txBody>
          <a:bodyPr/>
          <a:lstStyle/>
          <a:p>
            <a:pPr>
              <a:buFont typeface="Wingdings" panose="05000000000000000000" pitchFamily="2" charset="2"/>
              <a:buChar char="l"/>
              <a:defRPr/>
            </a:pPr>
            <a:r>
              <a:rPr lang="zh-CN" altLang="en-US" sz="2000" b="1" dirty="0" smtClean="0"/>
              <a:t>立即阻塞调用进程，等待一个子进程的终止。</a:t>
            </a:r>
            <a:endParaRPr lang="en-US" altLang="zh-CN" sz="2000" b="1" dirty="0" smtClean="0"/>
          </a:p>
          <a:p>
            <a:pPr>
              <a:buFont typeface="Wingdings" panose="05000000000000000000" pitchFamily="2" charset="2"/>
              <a:buChar char="l"/>
              <a:defRPr/>
            </a:pPr>
            <a:r>
              <a:rPr lang="zh-CN" altLang="en-US" sz="2000" b="1" dirty="0" smtClean="0"/>
              <a:t>调用进程被一个终止的子进程唤醒，搜集该子进程信息，如运行时间等；</a:t>
            </a:r>
            <a:endParaRPr lang="en-US" altLang="zh-CN" sz="2000" b="1" dirty="0" smtClean="0"/>
          </a:p>
          <a:p>
            <a:pPr>
              <a:buFont typeface="Wingdings" panose="05000000000000000000" pitchFamily="2" charset="2"/>
              <a:buChar char="l"/>
              <a:defRPr/>
            </a:pPr>
            <a:r>
              <a:rPr lang="zh-CN" altLang="en-US" sz="2000" b="1" dirty="0" smtClean="0"/>
              <a:t>调用</a:t>
            </a:r>
            <a:r>
              <a:rPr lang="en-US" altLang="zh-CN" sz="2000" b="1" dirty="0" err="1" smtClean="0"/>
              <a:t>release_task</a:t>
            </a:r>
            <a:r>
              <a:rPr lang="en-US" altLang="zh-CN" sz="2000" b="1" dirty="0" smtClean="0"/>
              <a:t>(),</a:t>
            </a:r>
            <a:r>
              <a:rPr lang="zh-CN" altLang="en-US" sz="2000" b="1" dirty="0" smtClean="0"/>
              <a:t>释放该子进程的内核栈、</a:t>
            </a:r>
            <a:r>
              <a:rPr lang="en-US" altLang="zh-CN" sz="2000" b="1" dirty="0" err="1" smtClean="0"/>
              <a:t>task_struct</a:t>
            </a:r>
            <a:r>
              <a:rPr lang="zh-CN" altLang="en-US" sz="2000" b="1" dirty="0" smtClean="0"/>
              <a:t>结构</a:t>
            </a:r>
            <a:endParaRPr lang="en-US" altLang="zh-CN" sz="2000" b="1" dirty="0" smtClean="0"/>
          </a:p>
        </p:txBody>
      </p:sp>
      <p:sp>
        <p:nvSpPr>
          <p:cNvPr id="5" name="矩形 4"/>
          <p:cNvSpPr/>
          <p:nvPr/>
        </p:nvSpPr>
        <p:spPr>
          <a:xfrm>
            <a:off x="467544" y="759710"/>
            <a:ext cx="3672408"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5. </a:t>
            </a:r>
            <a:r>
              <a:rPr lang="en-US" altLang="zh-CN" sz="2800" dirty="0" smtClean="0">
                <a:solidFill>
                  <a:srgbClr val="C00000"/>
                </a:solidFill>
                <a:latin typeface="宋体" panose="02010600030101010101" pitchFamily="2" charset="-122"/>
              </a:rPr>
              <a:t>wait()</a:t>
            </a:r>
            <a:r>
              <a:rPr lang="zh-CN" altLang="en-US" sz="2800" dirty="0" smtClean="0">
                <a:solidFill>
                  <a:srgbClr val="C00000"/>
                </a:solidFill>
                <a:latin typeface="宋体" panose="02010600030101010101" pitchFamily="2" charset="-122"/>
              </a:rPr>
              <a:t>系统调用</a:t>
            </a:r>
            <a:endParaRPr lang="en-US" altLang="zh-CN" sz="2800" dirty="0" smtClean="0">
              <a:solidFill>
                <a:srgbClr val="C00000"/>
              </a:solidFill>
            </a:endParaRPr>
          </a:p>
        </p:txBody>
      </p:sp>
      <p:sp>
        <p:nvSpPr>
          <p:cNvPr id="6" name="Rectangle 2"/>
          <p:cNvSpPr>
            <a:spLocks noGrp="1" noChangeArrowheads="1"/>
          </p:cNvSpPr>
          <p:nvPr>
            <p:ph type="title"/>
          </p:nvPr>
        </p:nvSpPr>
        <p:spPr>
          <a:xfrm>
            <a:off x="2555776" y="38077"/>
            <a:ext cx="4824660" cy="582612"/>
          </a:xfrm>
        </p:spPr>
        <p:txBody>
          <a:bodyPr/>
          <a:lstStyle/>
          <a:p>
            <a:pPr>
              <a:defRPr/>
            </a:pPr>
            <a:r>
              <a:rPr lang="en-US" altLang="zh-CN" sz="3200" dirty="0" smtClean="0">
                <a:solidFill>
                  <a:srgbClr val="0000FF"/>
                </a:solidFill>
                <a:latin typeface="+mn-ea"/>
                <a:ea typeface="+mn-ea"/>
              </a:rPr>
              <a:t>3.3.4  Linux</a:t>
            </a:r>
            <a:r>
              <a:rPr lang="zh-CN" altLang="en-US" sz="3200" dirty="0" smtClean="0">
                <a:solidFill>
                  <a:srgbClr val="0000FF"/>
                </a:solidFill>
                <a:latin typeface="+mn-ea"/>
                <a:ea typeface="+mn-ea"/>
              </a:rPr>
              <a:t>进程管理</a:t>
            </a:r>
            <a:endParaRPr lang="zh-CN" altLang="en-US" sz="3200" dirty="0" smtClean="0">
              <a:solidFill>
                <a:srgbClr val="0000FF"/>
              </a:solidFill>
              <a:latin typeface="+mn-ea"/>
              <a:ea typeface="+mn-ea"/>
            </a:endParaRPr>
          </a:p>
        </p:txBody>
      </p:sp>
      <p:sp>
        <p:nvSpPr>
          <p:cNvPr id="7" name="矩形 6"/>
          <p:cNvSpPr/>
          <p:nvPr/>
        </p:nvSpPr>
        <p:spPr>
          <a:xfrm>
            <a:off x="755578" y="1196754"/>
            <a:ext cx="3203121" cy="430887"/>
          </a:xfrm>
          <a:prstGeom prst="rect">
            <a:avLst/>
          </a:prstGeom>
        </p:spPr>
        <p:txBody>
          <a:bodyPr wrap="none">
            <a:spAutoFit/>
          </a:bodyPr>
          <a:lstStyle/>
          <a:p>
            <a:r>
              <a:rPr lang="en-US" altLang="zh-CN" sz="2200" dirty="0" smtClean="0"/>
              <a:t> </a:t>
            </a:r>
            <a:r>
              <a:rPr lang="en-US" altLang="zh-CN" sz="2200" dirty="0" err="1" smtClean="0"/>
              <a:t>pid_t</a:t>
            </a:r>
            <a:r>
              <a:rPr lang="en-US" altLang="zh-CN" sz="2200" dirty="0" smtClean="0"/>
              <a:t> wait(</a:t>
            </a:r>
            <a:r>
              <a:rPr lang="en-US" altLang="zh-CN" sz="2200" dirty="0" err="1" smtClean="0"/>
              <a:t>int</a:t>
            </a:r>
            <a:r>
              <a:rPr lang="en-US" altLang="zh-CN" sz="2200" dirty="0" smtClean="0"/>
              <a:t> *status) </a:t>
            </a:r>
            <a:endParaRPr lang="zh-CN" altLang="en-US" sz="2200" dirty="0"/>
          </a:p>
        </p:txBody>
      </p:sp>
      <p:sp>
        <p:nvSpPr>
          <p:cNvPr id="8" name="矩形 7"/>
          <p:cNvSpPr/>
          <p:nvPr/>
        </p:nvSpPr>
        <p:spPr>
          <a:xfrm>
            <a:off x="107504" y="1700810"/>
            <a:ext cx="7920880" cy="830997"/>
          </a:xfrm>
          <a:prstGeom prst="rect">
            <a:avLst/>
          </a:prstGeom>
        </p:spPr>
        <p:txBody>
          <a:bodyPr wrap="square">
            <a:spAutoFit/>
          </a:bodyPr>
          <a:lstStyle/>
          <a:p>
            <a:pPr marL="609600">
              <a:lnSpc>
                <a:spcPct val="120000"/>
              </a:lnSpc>
              <a:buFontTx/>
              <a:buNone/>
              <a:defRPr/>
            </a:pPr>
            <a:r>
              <a:rPr lang="zh-CN" altLang="en-US" dirty="0" smtClean="0">
                <a:latin typeface="Times New Roman" panose="02020603050405020304" pitchFamily="18" charset="0"/>
              </a:rPr>
              <a:t>参数status：存放子进程的退出码，即从子进程的main函数返回的值或子进程中exit()函数的参数</a:t>
            </a:r>
            <a:endParaRPr lang="zh-CN" altLang="en-US" dirty="0" smtClean="0">
              <a:latin typeface="Times New Roman" panose="02020603050405020304" pitchFamily="18" charset="0"/>
            </a:endParaRPr>
          </a:p>
        </p:txBody>
      </p:sp>
      <p:sp>
        <p:nvSpPr>
          <p:cNvPr id="9" name="Rectangle 3"/>
          <p:cNvSpPr txBox="1">
            <a:spLocks noChangeArrowheads="1"/>
          </p:cNvSpPr>
          <p:nvPr/>
        </p:nvSpPr>
        <p:spPr bwMode="auto">
          <a:xfrm>
            <a:off x="539552" y="2493120"/>
            <a:ext cx="3312368" cy="647849"/>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A514AC"/>
                </a:solidFill>
                <a:effectLst/>
                <a:uLnTx/>
                <a:uFillTx/>
                <a:latin typeface="Times New Roman" panose="02020603050405020304" pitchFamily="18" charset="0"/>
                <a:ea typeface="+mn-ea"/>
                <a:cs typeface="+mn-cs"/>
              </a:rPr>
              <a:t>处理过程：</a:t>
            </a:r>
            <a:endPar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rgbClr val="000099"/>
                </a:solidFill>
                <a:effectLst/>
                <a:uLnTx/>
                <a:uFillTx/>
                <a:latin typeface="Times New Roman" panose="02020603050405020304" pitchFamily="18" charset="0"/>
                <a:ea typeface="+mn-ea"/>
                <a:cs typeface="+mn-cs"/>
              </a:rPr>
              <a:t> </a:t>
            </a:r>
            <a:endPar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179388" y="719533"/>
            <a:ext cx="6877050" cy="6165851"/>
          </a:xfrm>
        </p:spPr>
        <p:txBody>
          <a:bodyPr/>
          <a:lstStyle/>
          <a:p>
            <a:pPr marL="609600" indent="-609600">
              <a:buFontTx/>
              <a:buNone/>
              <a:defRPr/>
            </a:pPr>
            <a:r>
              <a:rPr lang="zh-CN" altLang="en-US" sz="2800" b="1" dirty="0" smtClean="0">
                <a:solidFill>
                  <a:srgbClr val="0000FF"/>
                </a:solidFill>
                <a:latin typeface="宋体" panose="02010600030101010101" pitchFamily="2" charset="-122"/>
              </a:rPr>
              <a:t>例：</a:t>
            </a:r>
            <a:r>
              <a:rPr lang="en-US" altLang="zh-CN" sz="2400" dirty="0" smtClean="0"/>
              <a:t>/* </a:t>
            </a:r>
            <a:r>
              <a:rPr lang="en-US" altLang="zh-CN" sz="2400" dirty="0" err="1"/>
              <a:t>zombie.c</a:t>
            </a:r>
            <a:r>
              <a:rPr lang="en-US" altLang="zh-CN" sz="2400" dirty="0"/>
              <a:t> */</a:t>
            </a:r>
            <a:endParaRPr lang="zh-CN" altLang="zh-CN" sz="2400" dirty="0"/>
          </a:p>
          <a:p>
            <a:pPr marL="0" indent="0">
              <a:buFontTx/>
              <a:buNone/>
              <a:defRPr/>
            </a:pPr>
            <a:r>
              <a:rPr lang="en-US" altLang="zh-CN" sz="2000" dirty="0"/>
              <a:t>#include </a:t>
            </a:r>
            <a:r>
              <a:rPr lang="en-US" altLang="zh-CN" sz="2000" dirty="0" smtClean="0"/>
              <a:t>&lt;sys/</a:t>
            </a:r>
            <a:r>
              <a:rPr lang="en-US" altLang="zh-CN" sz="2000" dirty="0" err="1" smtClean="0"/>
              <a:t>type.h</a:t>
            </a:r>
            <a:r>
              <a:rPr lang="en-US" altLang="zh-CN" sz="2000" dirty="0" smtClean="0"/>
              <a:t>&gt;</a:t>
            </a:r>
            <a:endParaRPr lang="zh-CN" altLang="zh-CN" sz="2000" dirty="0"/>
          </a:p>
          <a:p>
            <a:pPr marL="0" indent="0">
              <a:buFontTx/>
              <a:buNone/>
              <a:defRPr/>
            </a:pPr>
            <a:r>
              <a:rPr lang="en-US" altLang="zh-CN" sz="2000" dirty="0"/>
              <a:t>#include </a:t>
            </a:r>
            <a:r>
              <a:rPr lang="en-US" altLang="zh-CN" sz="2000" dirty="0" smtClean="0"/>
              <a:t>&lt;sys/</a:t>
            </a:r>
            <a:r>
              <a:rPr lang="en-US" altLang="zh-CN" sz="2000" dirty="0" err="1" smtClean="0"/>
              <a:t>wait.h</a:t>
            </a:r>
            <a:r>
              <a:rPr lang="en-US" altLang="zh-CN" sz="2000" dirty="0" smtClean="0"/>
              <a:t>&gt;</a:t>
            </a:r>
            <a:endParaRPr lang="en-US" altLang="zh-CN" sz="2000" dirty="0" smtClean="0"/>
          </a:p>
          <a:p>
            <a:pPr marL="0" indent="0">
              <a:buFontTx/>
              <a:buNone/>
              <a:defRPr/>
            </a:pPr>
            <a:r>
              <a:rPr lang="en-US" altLang="zh-CN" sz="2000" dirty="0" smtClean="0"/>
              <a:t>#include &lt;</a:t>
            </a:r>
            <a:r>
              <a:rPr lang="en-US" altLang="zh-CN" sz="2000" dirty="0" err="1" smtClean="0"/>
              <a:t>unistd.h</a:t>
            </a:r>
            <a:r>
              <a:rPr lang="en-US" altLang="zh-CN" sz="2000" dirty="0" smtClean="0"/>
              <a:t>&gt;</a:t>
            </a:r>
            <a:endParaRPr lang="en-US" altLang="zh-CN" sz="2000" dirty="0" smtClean="0"/>
          </a:p>
          <a:p>
            <a:pPr marL="0" indent="0">
              <a:buFontTx/>
              <a:buNone/>
              <a:defRPr/>
            </a:pPr>
            <a:r>
              <a:rPr lang="en-US" altLang="zh-CN" sz="2000" dirty="0" smtClean="0"/>
              <a:t>#include &lt;</a:t>
            </a:r>
            <a:r>
              <a:rPr lang="en-US" altLang="zh-CN" sz="2000" dirty="0" err="1" smtClean="0"/>
              <a:t>stdlib.h</a:t>
            </a:r>
            <a:r>
              <a:rPr lang="en-US" altLang="zh-CN" sz="2000" dirty="0" smtClean="0"/>
              <a:t>&gt;</a:t>
            </a:r>
            <a:endParaRPr lang="zh-CN" altLang="zh-CN" sz="2000" dirty="0"/>
          </a:p>
          <a:p>
            <a:pPr marL="0" indent="0">
              <a:buFontTx/>
              <a:buNone/>
              <a:defRPr/>
            </a:pPr>
            <a:r>
              <a:rPr lang="en-US" altLang="zh-CN" sz="2000" dirty="0"/>
              <a:t>main()</a:t>
            </a:r>
            <a:endParaRPr lang="zh-CN" altLang="zh-CN" sz="2000" dirty="0"/>
          </a:p>
          <a:p>
            <a:pPr marL="0" indent="0">
              <a:buFontTx/>
              <a:buNone/>
              <a:defRPr/>
            </a:pPr>
            <a:r>
              <a:rPr lang="en-US" altLang="zh-CN" sz="2000" dirty="0" smtClean="0"/>
              <a:t>{</a:t>
            </a:r>
            <a:r>
              <a:rPr lang="en-US" altLang="zh-CN" sz="2000" dirty="0"/>
              <a:t>	</a:t>
            </a:r>
            <a:r>
              <a:rPr lang="en-US" altLang="zh-CN" sz="2000" dirty="0" err="1"/>
              <a:t>pid_t</a:t>
            </a:r>
            <a:r>
              <a:rPr lang="en-US" altLang="zh-CN" sz="2000" dirty="0"/>
              <a:t> </a:t>
            </a:r>
            <a:r>
              <a:rPr lang="en-US" altLang="zh-CN" sz="2000" dirty="0" err="1"/>
              <a:t>pid</a:t>
            </a:r>
            <a:r>
              <a:rPr lang="en-US" altLang="zh-CN" sz="2000" dirty="0" smtClean="0"/>
              <a:t>;</a:t>
            </a:r>
            <a:r>
              <a:rPr lang="en-US" altLang="zh-CN" sz="2000" dirty="0"/>
              <a:t>	</a:t>
            </a:r>
            <a:endParaRPr lang="zh-CN" altLang="zh-CN" sz="2000" dirty="0"/>
          </a:p>
          <a:p>
            <a:pPr marL="0" indent="0">
              <a:buFontTx/>
              <a:buNone/>
              <a:defRPr/>
            </a:pPr>
            <a:r>
              <a:rPr lang="en-US" altLang="zh-CN" sz="2000" dirty="0"/>
              <a:t>	</a:t>
            </a:r>
            <a:r>
              <a:rPr lang="en-US" altLang="zh-CN" sz="2000" dirty="0" err="1"/>
              <a:t>pid</a:t>
            </a:r>
            <a:r>
              <a:rPr lang="en-US" altLang="zh-CN" sz="2000" dirty="0"/>
              <a:t>=fork();</a:t>
            </a:r>
            <a:endParaRPr lang="zh-CN" altLang="zh-CN" sz="2000" dirty="0"/>
          </a:p>
          <a:p>
            <a:pPr marL="0" indent="0">
              <a:buFontTx/>
              <a:buNone/>
              <a:defRPr/>
            </a:pPr>
            <a:r>
              <a:rPr lang="en-US" altLang="zh-CN" sz="2000" dirty="0"/>
              <a:t>	if(</a:t>
            </a:r>
            <a:r>
              <a:rPr lang="en-US" altLang="zh-CN" sz="2000" dirty="0" err="1"/>
              <a:t>pid</a:t>
            </a:r>
            <a:r>
              <a:rPr lang="en-US" altLang="zh-CN" sz="2000" dirty="0"/>
              <a:t>&lt;0)	</a:t>
            </a:r>
            <a:endParaRPr lang="en-US" altLang="zh-CN" sz="2000" dirty="0" smtClean="0"/>
          </a:p>
          <a:p>
            <a:pPr marL="0" indent="0">
              <a:buFontTx/>
              <a:buNone/>
              <a:defRPr/>
            </a:pPr>
            <a:r>
              <a:rPr lang="en-US" altLang="zh-CN" sz="2000" dirty="0"/>
              <a:t>		</a:t>
            </a:r>
            <a:r>
              <a:rPr lang="en-US" altLang="zh-CN" sz="2000" dirty="0" err="1"/>
              <a:t>printf</a:t>
            </a:r>
            <a:r>
              <a:rPr lang="en-US" altLang="zh-CN" sz="2000" dirty="0"/>
              <a:t>("error occurred!\n");</a:t>
            </a:r>
            <a:endParaRPr lang="zh-CN" altLang="zh-CN" sz="2000" dirty="0"/>
          </a:p>
          <a:p>
            <a:pPr marL="0" indent="0">
              <a:buFontTx/>
              <a:buNone/>
              <a:defRPr/>
            </a:pPr>
            <a:r>
              <a:rPr lang="en-US" altLang="zh-CN" sz="2000" dirty="0"/>
              <a:t>	else if(</a:t>
            </a:r>
            <a:r>
              <a:rPr lang="en-US" altLang="zh-CN" sz="2000" dirty="0" err="1"/>
              <a:t>pid</a:t>
            </a:r>
            <a:r>
              <a:rPr lang="en-US" altLang="zh-CN" sz="2000" dirty="0"/>
              <a:t>==0) /* </a:t>
            </a:r>
            <a:r>
              <a:rPr lang="zh-CN" altLang="zh-CN" sz="2000" dirty="0"/>
              <a:t>如果是子进程</a:t>
            </a:r>
            <a:r>
              <a:rPr lang="en-US" altLang="zh-CN" sz="2000" dirty="0"/>
              <a:t> */</a:t>
            </a:r>
            <a:endParaRPr lang="zh-CN" altLang="zh-CN" sz="2000" dirty="0"/>
          </a:p>
          <a:p>
            <a:pPr marL="0" indent="0">
              <a:buFontTx/>
              <a:buNone/>
              <a:defRPr/>
            </a:pPr>
            <a:r>
              <a:rPr lang="en-US" altLang="zh-CN" sz="2000" dirty="0"/>
              <a:t>		exit(0</a:t>
            </a:r>
            <a:r>
              <a:rPr lang="en-US" altLang="zh-CN" sz="2000" dirty="0" smtClean="0"/>
              <a:t>);</a:t>
            </a:r>
            <a:endParaRPr lang="en-US" altLang="zh-CN" sz="2000" dirty="0" smtClean="0"/>
          </a:p>
          <a:p>
            <a:pPr marL="0" indent="0">
              <a:buFontTx/>
              <a:buNone/>
              <a:defRPr/>
            </a:pPr>
            <a:r>
              <a:rPr lang="en-US" altLang="zh-CN" sz="2000" dirty="0" smtClean="0"/>
              <a:t>else	/* </a:t>
            </a:r>
            <a:r>
              <a:rPr lang="zh-CN" altLang="zh-CN" sz="2000" dirty="0" smtClean="0"/>
              <a:t>如果是父进程</a:t>
            </a:r>
            <a:r>
              <a:rPr lang="en-US" altLang="zh-CN" sz="2000" dirty="0" smtClean="0"/>
              <a:t> */</a:t>
            </a:r>
            <a:endParaRPr lang="zh-CN" altLang="zh-CN" sz="2000" dirty="0" smtClean="0"/>
          </a:p>
          <a:p>
            <a:pPr marL="0" indent="0">
              <a:buFontTx/>
              <a:buNone/>
              <a:defRPr/>
            </a:pPr>
            <a:r>
              <a:rPr lang="en-US" altLang="zh-CN" sz="2000" dirty="0" smtClean="0"/>
              <a:t>    sleep(60);	/* </a:t>
            </a:r>
            <a:r>
              <a:rPr lang="zh-CN" altLang="zh-CN" sz="2000" dirty="0" smtClean="0"/>
              <a:t>休眠</a:t>
            </a:r>
            <a:r>
              <a:rPr lang="en-US" altLang="zh-CN" sz="2000" dirty="0" smtClean="0"/>
              <a:t>60</a:t>
            </a:r>
            <a:r>
              <a:rPr lang="zh-CN" altLang="zh-CN" sz="2000" dirty="0" smtClean="0"/>
              <a:t>秒</a:t>
            </a:r>
            <a:r>
              <a:rPr lang="en-US" altLang="zh-CN" sz="2000" dirty="0" smtClean="0"/>
              <a:t> */</a:t>
            </a:r>
            <a:endParaRPr lang="zh-CN" altLang="zh-CN" sz="2000" dirty="0" smtClean="0"/>
          </a:p>
          <a:p>
            <a:pPr marL="0" indent="0">
              <a:buFontTx/>
              <a:buNone/>
              <a:defRPr/>
            </a:pPr>
            <a:r>
              <a:rPr lang="en-US" altLang="zh-CN" sz="2000" dirty="0" smtClean="0"/>
              <a:t>   wait(NULL);/* </a:t>
            </a:r>
            <a:r>
              <a:rPr lang="zh-CN" altLang="zh-CN" sz="2000" dirty="0" smtClean="0"/>
              <a:t>收集僵尸进程</a:t>
            </a:r>
            <a:r>
              <a:rPr lang="en-US" altLang="zh-CN" sz="2000" dirty="0" smtClean="0"/>
              <a:t> */</a:t>
            </a:r>
            <a:endParaRPr lang="zh-CN" altLang="zh-CN" sz="2000" dirty="0" smtClean="0"/>
          </a:p>
          <a:p>
            <a:pPr marL="0" indent="0">
              <a:buFontTx/>
              <a:buNone/>
              <a:defRPr/>
            </a:pPr>
            <a:r>
              <a:rPr lang="en-US" altLang="zh-CN" sz="2000" dirty="0" smtClean="0"/>
              <a:t>}</a:t>
            </a:r>
            <a:endParaRPr lang="en-US" altLang="zh-CN" sz="2000" dirty="0" smtClean="0"/>
          </a:p>
          <a:p>
            <a:pPr marL="0" indent="0">
              <a:buFontTx/>
              <a:buNone/>
              <a:defRPr/>
            </a:pPr>
            <a:endParaRPr lang="en-US" altLang="zh-CN" sz="2000" dirty="0" smtClean="0"/>
          </a:p>
        </p:txBody>
      </p:sp>
      <p:sp>
        <p:nvSpPr>
          <p:cNvPr id="4" name="Rectangle 3"/>
          <p:cNvSpPr txBox="1">
            <a:spLocks noChangeArrowheads="1"/>
          </p:cNvSpPr>
          <p:nvPr/>
        </p:nvSpPr>
        <p:spPr bwMode="auto">
          <a:xfrm>
            <a:off x="5076827" y="1268761"/>
            <a:ext cx="3959225" cy="4392612"/>
          </a:xfrm>
          <a:prstGeom prst="rect">
            <a:avLst/>
          </a:prstGeom>
          <a:noFill/>
          <a:ln w="9525">
            <a:solidFill>
              <a:srgbClr val="000000"/>
            </a:solidFill>
            <a:miter lim="800000"/>
          </a:ln>
        </p:spPr>
        <p:txBody>
          <a:bodyPr/>
          <a:lstStyle/>
          <a:p>
            <a:r>
              <a:rPr lang="zh-CN" altLang="en-US" b="1" dirty="0">
                <a:solidFill>
                  <a:srgbClr val="800080"/>
                </a:solidFill>
              </a:rPr>
              <a:t>编译并运行：</a:t>
            </a:r>
            <a:endParaRPr lang="en-US" altLang="zh-CN" b="1" dirty="0">
              <a:solidFill>
                <a:srgbClr val="800080"/>
              </a:solidFill>
            </a:endParaRPr>
          </a:p>
          <a:p>
            <a:r>
              <a:rPr lang="en-US" altLang="zh-CN" sz="2000" dirty="0"/>
              <a:t>$ </a:t>
            </a:r>
            <a:r>
              <a:rPr lang="en-US" altLang="zh-CN" sz="2000" dirty="0" err="1"/>
              <a:t>gcc</a:t>
            </a:r>
            <a:r>
              <a:rPr lang="en-US" altLang="zh-CN" sz="2000" dirty="0"/>
              <a:t> </a:t>
            </a:r>
            <a:r>
              <a:rPr lang="en-US" altLang="zh-CN" sz="2000" dirty="0" err="1"/>
              <a:t>zombie.c</a:t>
            </a:r>
            <a:r>
              <a:rPr lang="en-US" altLang="zh-CN" sz="2000" dirty="0"/>
              <a:t> -o zombie</a:t>
            </a:r>
            <a:endParaRPr lang="en-US" altLang="zh-CN" sz="2000" dirty="0"/>
          </a:p>
          <a:p>
            <a:r>
              <a:rPr lang="en-US" altLang="zh-CN" sz="2000" dirty="0"/>
              <a:t>$ ./zombie &amp;</a:t>
            </a:r>
            <a:endParaRPr lang="zh-CN" altLang="zh-CN" sz="2000" dirty="0"/>
          </a:p>
          <a:p>
            <a:r>
              <a:rPr lang="en-US" altLang="zh-CN" sz="2000" dirty="0">
                <a:solidFill>
                  <a:srgbClr val="FF0000"/>
                </a:solidFill>
              </a:rPr>
              <a:t>[1] 1577</a:t>
            </a:r>
            <a:endParaRPr lang="en-US" altLang="zh-CN" sz="2000" dirty="0">
              <a:solidFill>
                <a:srgbClr val="FF0000"/>
              </a:solidFill>
            </a:endParaRPr>
          </a:p>
          <a:p>
            <a:r>
              <a:rPr lang="en-US" altLang="zh-CN" sz="2000" dirty="0"/>
              <a:t>$ </a:t>
            </a:r>
            <a:r>
              <a:rPr lang="en-US" altLang="zh-CN" sz="2000" dirty="0" err="1"/>
              <a:t>ps</a:t>
            </a:r>
            <a:r>
              <a:rPr lang="en-US" altLang="zh-CN" sz="2000" dirty="0"/>
              <a:t> -ax</a:t>
            </a:r>
            <a:endParaRPr lang="zh-CN" altLang="zh-CN" sz="2000" dirty="0"/>
          </a:p>
          <a:p>
            <a:r>
              <a:rPr lang="en-US" altLang="zh-CN" sz="2000" dirty="0"/>
              <a:t>	...  ...</a:t>
            </a:r>
            <a:endParaRPr lang="zh-CN" altLang="zh-CN" sz="2000" dirty="0"/>
          </a:p>
          <a:p>
            <a:r>
              <a:rPr lang="en-US" altLang="zh-CN" sz="2000" dirty="0"/>
              <a:t> </a:t>
            </a:r>
            <a:r>
              <a:rPr lang="en-US" altLang="zh-CN" sz="2000" dirty="0">
                <a:solidFill>
                  <a:srgbClr val="FF0000"/>
                </a:solidFill>
              </a:rPr>
              <a:t>1177 pts/0    S      0:00 -bash</a:t>
            </a:r>
            <a:endParaRPr lang="zh-CN" altLang="zh-CN" sz="2000" dirty="0">
              <a:solidFill>
                <a:srgbClr val="FF0000"/>
              </a:solidFill>
            </a:endParaRPr>
          </a:p>
          <a:p>
            <a:r>
              <a:rPr lang="en-US" altLang="zh-CN" sz="2000" dirty="0">
                <a:solidFill>
                  <a:srgbClr val="FF0000"/>
                </a:solidFill>
              </a:rPr>
              <a:t> 1577 pts/0    S      0:00 ./zombie</a:t>
            </a:r>
            <a:endParaRPr lang="zh-CN" altLang="zh-CN" sz="2000" dirty="0">
              <a:solidFill>
                <a:srgbClr val="FF0000"/>
              </a:solidFill>
            </a:endParaRPr>
          </a:p>
          <a:p>
            <a:r>
              <a:rPr lang="en-US" altLang="zh-CN" sz="2000" dirty="0">
                <a:solidFill>
                  <a:srgbClr val="FF0000"/>
                </a:solidFill>
              </a:rPr>
              <a:t> 1578 pts/0    Z      0:00 [zombie ]</a:t>
            </a:r>
            <a:endParaRPr lang="zh-CN" altLang="zh-CN" sz="2000" dirty="0">
              <a:solidFill>
                <a:srgbClr val="FF0000"/>
              </a:solidFill>
            </a:endParaRPr>
          </a:p>
          <a:p>
            <a:r>
              <a:rPr lang="en-US" altLang="zh-CN" sz="2000" dirty="0">
                <a:solidFill>
                  <a:srgbClr val="FF0000"/>
                </a:solidFill>
              </a:rPr>
              <a:t> 1579 pts/0    R      0:00 </a:t>
            </a:r>
            <a:r>
              <a:rPr lang="en-US" altLang="zh-CN" sz="2000" dirty="0" err="1">
                <a:solidFill>
                  <a:srgbClr val="FF0000"/>
                </a:solidFill>
              </a:rPr>
              <a:t>ps</a:t>
            </a:r>
            <a:r>
              <a:rPr lang="en-US" altLang="zh-CN" sz="2000" dirty="0">
                <a:solidFill>
                  <a:srgbClr val="FF0000"/>
                </a:solidFill>
              </a:rPr>
              <a:t> -ax</a:t>
            </a:r>
            <a:endParaRPr lang="en-US" altLang="zh-CN" sz="2000" dirty="0">
              <a:solidFill>
                <a:srgbClr val="FF0000"/>
              </a:solidFill>
            </a:endParaRPr>
          </a:p>
        </p:txBody>
      </p:sp>
      <p:sp>
        <p:nvSpPr>
          <p:cNvPr id="2" name="圆角矩形标注 1"/>
          <p:cNvSpPr/>
          <p:nvPr/>
        </p:nvSpPr>
        <p:spPr bwMode="auto">
          <a:xfrm>
            <a:off x="5053014" y="5661025"/>
            <a:ext cx="2376487" cy="1081088"/>
          </a:xfrm>
          <a:prstGeom prst="wedgeRoundRectCallout">
            <a:avLst>
              <a:gd name="adj1" fmla="val 23446"/>
              <a:gd name="adj2" fmla="val -93954"/>
              <a:gd name="adj3" fmla="val 16667"/>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a:lstStyle/>
          <a:p>
            <a:pPr marL="609600" indent="-609600">
              <a:defRPr/>
            </a:pPr>
            <a:r>
              <a:rPr lang="en-US" altLang="zh-CN" sz="1800" b="1" dirty="0">
                <a:solidFill>
                  <a:schemeClr val="tx1"/>
                </a:solidFill>
              </a:rPr>
              <a:t>S :</a:t>
            </a:r>
            <a:r>
              <a:rPr lang="zh-CN" altLang="en-US" sz="1800" b="1" dirty="0">
                <a:solidFill>
                  <a:schemeClr val="tx1"/>
                </a:solidFill>
              </a:rPr>
              <a:t>可中断睡眠；</a:t>
            </a:r>
            <a:endParaRPr lang="en-US" altLang="zh-CN" sz="1800" b="1" dirty="0">
              <a:solidFill>
                <a:schemeClr val="tx1"/>
              </a:solidFill>
            </a:endParaRPr>
          </a:p>
          <a:p>
            <a:pPr marL="609600" indent="-609600">
              <a:defRPr/>
            </a:pPr>
            <a:r>
              <a:rPr lang="en-US" altLang="zh-CN" sz="1800" b="1" dirty="0">
                <a:solidFill>
                  <a:schemeClr val="tx1"/>
                </a:solidFill>
              </a:rPr>
              <a:t>Z</a:t>
            </a:r>
            <a:r>
              <a:rPr lang="zh-CN" altLang="en-US" sz="1800" b="1" dirty="0">
                <a:solidFill>
                  <a:schemeClr val="tx1"/>
                </a:solidFill>
              </a:rPr>
              <a:t>：僵死；</a:t>
            </a:r>
            <a:endParaRPr lang="en-US" altLang="zh-CN" sz="1800" b="1" dirty="0">
              <a:solidFill>
                <a:schemeClr val="tx1"/>
              </a:solidFill>
            </a:endParaRPr>
          </a:p>
          <a:p>
            <a:pPr marL="609600" indent="-609600">
              <a:defRPr/>
            </a:pPr>
            <a:r>
              <a:rPr lang="en-US" altLang="zh-CN" sz="1800" b="1" dirty="0">
                <a:solidFill>
                  <a:schemeClr val="tx1"/>
                </a:solidFill>
              </a:rPr>
              <a:t>R</a:t>
            </a:r>
            <a:r>
              <a:rPr lang="zh-CN" altLang="en-US" sz="1800" b="1" dirty="0">
                <a:solidFill>
                  <a:schemeClr val="tx1"/>
                </a:solidFill>
              </a:rPr>
              <a:t>：运行</a:t>
            </a:r>
            <a:endParaRPr lang="zh-CN" altLang="en-US" sz="1800" b="1" dirty="0">
              <a:solidFill>
                <a:schemeClr val="tx1"/>
              </a:solidFill>
            </a:endParaRPr>
          </a:p>
        </p:txBody>
      </p:sp>
      <p:sp>
        <p:nvSpPr>
          <p:cNvPr id="7" name="矩形 6"/>
          <p:cNvSpPr/>
          <p:nvPr/>
        </p:nvSpPr>
        <p:spPr>
          <a:xfrm>
            <a:off x="2411760" y="116634"/>
            <a:ext cx="3672408"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5. </a:t>
            </a:r>
            <a:r>
              <a:rPr lang="en-US" altLang="zh-CN" sz="2800" dirty="0" smtClean="0">
                <a:solidFill>
                  <a:srgbClr val="C00000"/>
                </a:solidFill>
                <a:latin typeface="宋体" panose="02010600030101010101" pitchFamily="2" charset="-122"/>
              </a:rPr>
              <a:t>wait()</a:t>
            </a:r>
            <a:r>
              <a:rPr lang="zh-CN" altLang="en-US" sz="2800" dirty="0" smtClean="0">
                <a:solidFill>
                  <a:srgbClr val="C00000"/>
                </a:solidFill>
                <a:latin typeface="宋体" panose="02010600030101010101" pitchFamily="2" charset="-122"/>
              </a:rPr>
              <a:t>系统调用</a:t>
            </a:r>
            <a:endParaRPr lang="en-US" altLang="zh-CN" sz="2800" dirty="0" smtClean="0">
              <a:solidFill>
                <a:srgbClr val="C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467990" y="2060848"/>
            <a:ext cx="8064450" cy="3230736"/>
          </a:xfrm>
        </p:spPr>
        <p:txBody>
          <a:bodyPr/>
          <a:lstStyle/>
          <a:p>
            <a:pPr marL="609600" indent="-609600">
              <a:buFont typeface="Wingdings" panose="05000000000000000000" pitchFamily="2" charset="2"/>
              <a:buChar char="n"/>
              <a:defRPr/>
            </a:pPr>
            <a:r>
              <a:rPr lang="zh-CN" altLang="en-US" sz="2400" b="1" dirty="0" smtClean="0">
                <a:solidFill>
                  <a:srgbClr val="7030A0"/>
                </a:solidFill>
                <a:latin typeface="宋体" panose="02010600030101010101" pitchFamily="2" charset="-122"/>
              </a:rPr>
              <a:t>队列相关数据结构：</a:t>
            </a:r>
            <a:endParaRPr lang="en-US" altLang="zh-CN" sz="2400" b="1" dirty="0" smtClean="0">
              <a:solidFill>
                <a:srgbClr val="7030A0"/>
              </a:solidFill>
              <a:latin typeface="宋体" panose="02010600030101010101" pitchFamily="2" charset="-122"/>
            </a:endParaRPr>
          </a:p>
          <a:p>
            <a:pPr marL="609600" indent="-609600">
              <a:buFont typeface="Wingdings" panose="05000000000000000000" pitchFamily="2" charset="2"/>
              <a:buChar char="l"/>
              <a:defRPr/>
            </a:pPr>
            <a:r>
              <a:rPr lang="zh-CN" altLang="en-US" sz="2200" b="1" dirty="0" smtClean="0">
                <a:solidFill>
                  <a:srgbClr val="008AF2"/>
                </a:solidFill>
                <a:latin typeface="Times New Roman" panose="02020603050405020304" pitchFamily="18" charset="0"/>
              </a:rPr>
              <a:t>等待队列头：</a:t>
            </a:r>
            <a:endParaRPr lang="en-US" altLang="zh-CN" sz="2200" b="1" dirty="0" smtClean="0">
              <a:solidFill>
                <a:srgbClr val="008AF2"/>
              </a:solidFill>
              <a:latin typeface="Times New Roman" panose="02020603050405020304" pitchFamily="18" charset="0"/>
            </a:endParaRPr>
          </a:p>
          <a:p>
            <a:pPr marL="609600" indent="-609600">
              <a:buFontTx/>
              <a:buNone/>
              <a:defRPr/>
            </a:pPr>
            <a:r>
              <a:rPr lang="en-US" altLang="zh-CN" sz="2200" b="1" dirty="0">
                <a:solidFill>
                  <a:srgbClr val="000099"/>
                </a:solidFill>
                <a:latin typeface="Times New Roman" panose="02020603050405020304" pitchFamily="18" charset="0"/>
              </a:rPr>
              <a:t> </a:t>
            </a:r>
            <a:r>
              <a:rPr lang="en-US" altLang="zh-CN" sz="2200" b="1" dirty="0" smtClean="0">
                <a:solidFill>
                  <a:srgbClr val="000099"/>
                </a:solidFill>
                <a:latin typeface="Times New Roman" panose="02020603050405020304" pitchFamily="18" charset="0"/>
              </a:rPr>
              <a:t>   </a:t>
            </a:r>
            <a:r>
              <a:rPr lang="en-US" altLang="zh-CN" sz="2200" b="1" dirty="0" err="1" smtClean="0">
                <a:solidFill>
                  <a:srgbClr val="000099"/>
                </a:solidFill>
                <a:latin typeface="Times New Roman" panose="02020603050405020304" pitchFamily="18" charset="0"/>
              </a:rPr>
              <a:t>struct</a:t>
            </a:r>
            <a:r>
              <a:rPr lang="en-US" altLang="zh-CN" sz="2200" b="1" dirty="0" smtClean="0">
                <a:solidFill>
                  <a:srgbClr val="000099"/>
                </a:solidFill>
                <a:latin typeface="Times New Roman" panose="02020603050405020304" pitchFamily="18" charset="0"/>
              </a:rPr>
              <a:t> _ _</a:t>
            </a:r>
            <a:r>
              <a:rPr lang="en-US" altLang="zh-CN" sz="2200" b="1" dirty="0" err="1" smtClean="0">
                <a:solidFill>
                  <a:srgbClr val="000099"/>
                </a:solidFill>
                <a:latin typeface="Times New Roman" panose="02020603050405020304" pitchFamily="18" charset="0"/>
              </a:rPr>
              <a:t>wait_queue_head</a:t>
            </a:r>
            <a:r>
              <a:rPr lang="en-US" altLang="zh-CN" sz="2200" b="1" dirty="0" smtClean="0">
                <a:solidFill>
                  <a:srgbClr val="000099"/>
                </a:solidFill>
                <a:latin typeface="Times New Roman" panose="02020603050405020304" pitchFamily="18" charset="0"/>
              </a:rPr>
              <a:t> </a:t>
            </a:r>
            <a:r>
              <a:rPr lang="en-US" altLang="zh-CN" sz="2200" b="1" dirty="0" smtClean="0">
                <a:latin typeface="Times New Roman" panose="02020603050405020304" pitchFamily="18" charset="0"/>
              </a:rPr>
              <a:t>{	</a:t>
            </a:r>
            <a:endParaRPr lang="en-US" altLang="zh-CN" sz="2200" b="1" dirty="0" smtClean="0">
              <a:latin typeface="宋体" panose="02010600030101010101" pitchFamily="2" charset="-122"/>
            </a:endParaRPr>
          </a:p>
          <a:p>
            <a:pPr marL="609600" indent="-609600">
              <a:buFontTx/>
              <a:buNone/>
              <a:defRPr/>
            </a:pPr>
            <a:r>
              <a:rPr lang="zh-CN" altLang="en-US" sz="2200" b="1" dirty="0" smtClean="0">
                <a:latin typeface="宋体" panose="02010600030101010101" pitchFamily="2" charset="-122"/>
              </a:rPr>
              <a:t>  </a:t>
            </a:r>
            <a:r>
              <a:rPr lang="en-US" altLang="zh-CN" sz="2200" b="1" dirty="0" smtClean="0">
                <a:latin typeface="宋体" panose="02010600030101010101" pitchFamily="2" charset="-122"/>
              </a:rPr>
              <a:t>	 </a:t>
            </a:r>
            <a:r>
              <a:rPr lang="en-US" altLang="zh-CN" sz="2200" b="1" dirty="0" err="1" smtClean="0">
                <a:latin typeface="宋体" panose="02010600030101010101" pitchFamily="2" charset="-122"/>
              </a:rPr>
              <a:t>spinlock_t</a:t>
            </a:r>
            <a:r>
              <a:rPr lang="en-US" altLang="zh-CN" sz="2200" b="1" dirty="0" smtClean="0">
                <a:latin typeface="宋体" panose="02010600030101010101" pitchFamily="2" charset="-122"/>
              </a:rPr>
              <a:t> lock; //</a:t>
            </a:r>
            <a:r>
              <a:rPr lang="zh-CN" altLang="en-US" sz="2200" b="1" dirty="0" smtClean="0">
                <a:latin typeface="宋体" panose="02010600030101010101" pitchFamily="2" charset="-122"/>
              </a:rPr>
              <a:t>实现对等待队列的互斥</a:t>
            </a:r>
            <a:endParaRPr lang="en-US" altLang="zh-CN" sz="2200" b="1" dirty="0" smtClean="0">
              <a:latin typeface="宋体" panose="02010600030101010101" pitchFamily="2" charset="-122"/>
            </a:endParaRPr>
          </a:p>
          <a:p>
            <a:pPr marL="609600" indent="-609600">
              <a:buFontTx/>
              <a:buNone/>
              <a:defRPr/>
            </a:pPr>
            <a:r>
              <a:rPr lang="en-US" altLang="zh-CN" sz="2200" b="1" dirty="0">
                <a:latin typeface="宋体" panose="02010600030101010101" pitchFamily="2" charset="-122"/>
              </a:rPr>
              <a:t> </a:t>
            </a:r>
            <a:r>
              <a:rPr lang="en-US" altLang="zh-CN" sz="2200" b="1" dirty="0" smtClean="0">
                <a:latin typeface="宋体" panose="02010600030101010101" pitchFamily="2" charset="-122"/>
              </a:rPr>
              <a:t>    </a:t>
            </a:r>
            <a:r>
              <a:rPr lang="en-US" altLang="zh-CN" sz="2200" b="1" dirty="0" err="1" smtClean="0">
                <a:latin typeface="宋体" panose="02010600030101010101" pitchFamily="2" charset="-122"/>
              </a:rPr>
              <a:t>struct</a:t>
            </a:r>
            <a:r>
              <a:rPr lang="en-US" altLang="zh-CN" sz="2200" b="1" dirty="0" smtClean="0">
                <a:latin typeface="宋体" panose="02010600030101010101" pitchFamily="2" charset="-122"/>
              </a:rPr>
              <a:t> </a:t>
            </a:r>
            <a:r>
              <a:rPr lang="en-US" altLang="zh-CN" sz="2200" b="1" dirty="0" err="1" smtClean="0">
                <a:latin typeface="宋体" panose="02010600030101010101" pitchFamily="2" charset="-122"/>
              </a:rPr>
              <a:t>list_head</a:t>
            </a:r>
            <a:r>
              <a:rPr lang="en-US" altLang="zh-CN" sz="2200" b="1" dirty="0" smtClean="0">
                <a:latin typeface="宋体" panose="02010600030101010101" pitchFamily="2" charset="-122"/>
              </a:rPr>
              <a:t> </a:t>
            </a:r>
            <a:r>
              <a:rPr lang="en-US" altLang="zh-CN" sz="2200" b="1" dirty="0" err="1" smtClean="0">
                <a:latin typeface="宋体" panose="02010600030101010101" pitchFamily="2" charset="-122"/>
              </a:rPr>
              <a:t>task_list</a:t>
            </a:r>
            <a:r>
              <a:rPr lang="en-US" altLang="zh-CN" sz="2200" b="1" dirty="0" smtClean="0">
                <a:latin typeface="宋体" panose="02010600030101010101" pitchFamily="2" charset="-122"/>
              </a:rPr>
              <a:t>;</a:t>
            </a:r>
            <a:endParaRPr lang="en-US" altLang="zh-CN" sz="2200" b="1" dirty="0" smtClean="0">
              <a:latin typeface="宋体" panose="02010600030101010101" pitchFamily="2" charset="-122"/>
            </a:endParaRPr>
          </a:p>
          <a:p>
            <a:pPr marL="609600" indent="-609600">
              <a:buFontTx/>
              <a:buNone/>
              <a:defRPr/>
            </a:pPr>
            <a:r>
              <a:rPr lang="en-US" altLang="zh-CN" sz="2200" b="1" dirty="0">
                <a:latin typeface="宋体" panose="02010600030101010101" pitchFamily="2" charset="-122"/>
              </a:rPr>
              <a:t> </a:t>
            </a:r>
            <a:r>
              <a:rPr lang="en-US" altLang="zh-CN" sz="2200" b="1" dirty="0" smtClean="0">
                <a:latin typeface="宋体" panose="02010600030101010101" pitchFamily="2" charset="-122"/>
              </a:rPr>
              <a:t>  }</a:t>
            </a:r>
            <a:endParaRPr lang="en-US" altLang="zh-CN" sz="2200" b="1" dirty="0" smtClean="0">
              <a:latin typeface="宋体" panose="02010600030101010101" pitchFamily="2" charset="-122"/>
            </a:endParaRPr>
          </a:p>
          <a:p>
            <a:pPr marL="609600" indent="-609600">
              <a:buFontTx/>
              <a:buNone/>
              <a:defRPr/>
            </a:pPr>
            <a:r>
              <a:rPr lang="en-US" altLang="zh-CN" sz="2200" b="1" dirty="0">
                <a:latin typeface="宋体" panose="02010600030101010101" pitchFamily="2" charset="-122"/>
              </a:rPr>
              <a:t> </a:t>
            </a:r>
            <a:r>
              <a:rPr lang="en-US" altLang="zh-CN" sz="2200" b="1" dirty="0" smtClean="0">
                <a:latin typeface="宋体" panose="02010600030101010101" pitchFamily="2" charset="-122"/>
              </a:rPr>
              <a:t> </a:t>
            </a:r>
            <a:r>
              <a:rPr lang="en-US" altLang="zh-CN" sz="2200" b="1" dirty="0" err="1" smtClean="0">
                <a:latin typeface="宋体" panose="02010600030101010101" pitchFamily="2" charset="-122"/>
              </a:rPr>
              <a:t>typedef</a:t>
            </a:r>
            <a:r>
              <a:rPr lang="en-US" altLang="zh-CN" sz="2200" b="1" dirty="0" smtClean="0">
                <a:latin typeface="宋体" panose="02010600030101010101" pitchFamily="2" charset="-122"/>
              </a:rPr>
              <a:t> </a:t>
            </a:r>
            <a:r>
              <a:rPr lang="en-US" altLang="zh-CN" sz="2200" b="1" dirty="0" err="1" smtClean="0">
                <a:latin typeface="宋体" panose="02010600030101010101" pitchFamily="2" charset="-122"/>
              </a:rPr>
              <a:t>struct</a:t>
            </a:r>
            <a:r>
              <a:rPr lang="en-US" altLang="zh-CN" sz="2200" b="1" dirty="0" smtClean="0">
                <a:latin typeface="宋体" panose="02010600030101010101" pitchFamily="2" charset="-122"/>
              </a:rPr>
              <a:t> _ _</a:t>
            </a:r>
            <a:r>
              <a:rPr lang="en-US" altLang="zh-CN" sz="2200" b="1" dirty="0" err="1" smtClean="0">
                <a:latin typeface="宋体" panose="02010600030101010101" pitchFamily="2" charset="-122"/>
              </a:rPr>
              <a:t>wait_queue_head</a:t>
            </a:r>
            <a:r>
              <a:rPr lang="en-US" altLang="zh-CN" sz="2200" b="1" dirty="0" smtClean="0">
                <a:latin typeface="宋体" panose="02010600030101010101" pitchFamily="2" charset="-122"/>
              </a:rPr>
              <a:t> </a:t>
            </a:r>
            <a:r>
              <a:rPr lang="en-US" altLang="zh-CN" sz="2200" b="1" dirty="0" err="1" smtClean="0">
                <a:latin typeface="宋体" panose="02010600030101010101" pitchFamily="2" charset="-122"/>
              </a:rPr>
              <a:t>wait_queue_head_t</a:t>
            </a:r>
            <a:r>
              <a:rPr lang="en-US" altLang="zh-CN" sz="2200" b="1" dirty="0" smtClean="0">
                <a:latin typeface="宋体" panose="02010600030101010101" pitchFamily="2" charset="-122"/>
              </a:rPr>
              <a:t>;</a:t>
            </a:r>
            <a:endParaRPr lang="zh-CN" altLang="en-US" sz="2200" b="1" dirty="0" smtClean="0">
              <a:latin typeface="宋体" panose="02010600030101010101" pitchFamily="2" charset="-122"/>
            </a:endParaRPr>
          </a:p>
        </p:txBody>
      </p:sp>
      <p:sp>
        <p:nvSpPr>
          <p:cNvPr id="5" name="矩形 4"/>
          <p:cNvSpPr/>
          <p:nvPr/>
        </p:nvSpPr>
        <p:spPr>
          <a:xfrm>
            <a:off x="467544" y="759710"/>
            <a:ext cx="6336704"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6. </a:t>
            </a:r>
            <a:r>
              <a:rPr lang="zh-CN" altLang="en-US" sz="2800" dirty="0" smtClean="0">
                <a:solidFill>
                  <a:srgbClr val="C00000"/>
                </a:solidFill>
                <a:effectLst>
                  <a:outerShdw blurRad="38100" dist="38100" dir="2700000" algn="tl">
                    <a:srgbClr val="C0C0C0"/>
                  </a:outerShdw>
                </a:effectLst>
                <a:latin typeface="Times New Roman" panose="02020603050405020304" pitchFamily="18" charset="0"/>
              </a:rPr>
              <a:t>进程睡眠与唤醒</a:t>
            </a:r>
            <a:endParaRPr lang="en-US" altLang="zh-CN" sz="2800" dirty="0" smtClean="0">
              <a:solidFill>
                <a:srgbClr val="C00000"/>
              </a:solidFill>
            </a:endParaRPr>
          </a:p>
        </p:txBody>
      </p:sp>
      <p:sp>
        <p:nvSpPr>
          <p:cNvPr id="6" name="Rectangle 2"/>
          <p:cNvSpPr>
            <a:spLocks noGrp="1" noChangeArrowheads="1"/>
          </p:cNvSpPr>
          <p:nvPr>
            <p:ph type="title"/>
          </p:nvPr>
        </p:nvSpPr>
        <p:spPr>
          <a:xfrm>
            <a:off x="2555776" y="38077"/>
            <a:ext cx="4824660" cy="582612"/>
          </a:xfrm>
        </p:spPr>
        <p:txBody>
          <a:bodyPr/>
          <a:lstStyle/>
          <a:p>
            <a:pPr>
              <a:defRPr/>
            </a:pPr>
            <a:r>
              <a:rPr lang="en-US" altLang="zh-CN" sz="3200" dirty="0" smtClean="0">
                <a:solidFill>
                  <a:srgbClr val="0000FF"/>
                </a:solidFill>
                <a:latin typeface="+mn-ea"/>
                <a:ea typeface="+mn-ea"/>
              </a:rPr>
              <a:t>3.3.4  Linux</a:t>
            </a:r>
            <a:r>
              <a:rPr lang="zh-CN" altLang="en-US" sz="3200" dirty="0" smtClean="0">
                <a:solidFill>
                  <a:srgbClr val="0000FF"/>
                </a:solidFill>
                <a:latin typeface="+mn-ea"/>
                <a:ea typeface="+mn-ea"/>
              </a:rPr>
              <a:t>进程管理</a:t>
            </a:r>
            <a:endParaRPr lang="zh-CN" altLang="en-US" sz="3200" dirty="0" smtClean="0">
              <a:solidFill>
                <a:srgbClr val="0000FF"/>
              </a:solidFill>
              <a:latin typeface="+mn-ea"/>
              <a:ea typeface="+mn-ea"/>
            </a:endParaRPr>
          </a:p>
        </p:txBody>
      </p:sp>
      <p:sp>
        <p:nvSpPr>
          <p:cNvPr id="7" name="矩形 6"/>
          <p:cNvSpPr/>
          <p:nvPr/>
        </p:nvSpPr>
        <p:spPr>
          <a:xfrm>
            <a:off x="683568" y="1268761"/>
            <a:ext cx="7776864" cy="769441"/>
          </a:xfrm>
          <a:prstGeom prst="rect">
            <a:avLst/>
          </a:prstGeom>
        </p:spPr>
        <p:txBody>
          <a:bodyPr wrap="square">
            <a:spAutoFit/>
          </a:bodyPr>
          <a:lstStyle/>
          <a:p>
            <a:pPr marL="609600" indent="-609600">
              <a:buFontTx/>
              <a:buNone/>
              <a:defRPr/>
            </a:pPr>
            <a:r>
              <a:rPr lang="zh-CN" altLang="en-US" dirty="0" smtClean="0">
                <a:latin typeface="宋体" panose="02010600030101010101" pitchFamily="2" charset="-122"/>
              </a:rPr>
              <a:t>两种阻塞状态：</a:t>
            </a:r>
            <a:r>
              <a:rPr lang="en-US" altLang="zh-CN" dirty="0" smtClean="0">
                <a:latin typeface="宋体" panose="02010600030101010101" pitchFamily="2" charset="-122"/>
              </a:rPr>
              <a:t> TASK_UNINTERRUPTIBLE</a:t>
            </a:r>
            <a:r>
              <a:rPr lang="zh-CN" altLang="en-US" dirty="0" smtClean="0">
                <a:latin typeface="宋体" panose="02010600030101010101" pitchFamily="2" charset="-122"/>
              </a:rPr>
              <a:t>，</a:t>
            </a:r>
            <a:r>
              <a:rPr lang="en-US" altLang="zh-CN" dirty="0" smtClean="0">
                <a:latin typeface="宋体" panose="02010600030101010101" pitchFamily="2" charset="-122"/>
              </a:rPr>
              <a:t> TASK_INTERRUPTIBLE</a:t>
            </a:r>
            <a:endParaRPr lang="zh-CN" altLang="en-US" dirty="0" smtClean="0">
              <a:latin typeface="宋体" panose="02010600030101010101" pitchFamily="2" charset="-122"/>
            </a:endParaRPr>
          </a:p>
          <a:p>
            <a:pPr marL="609600" indent="-609600">
              <a:buFontTx/>
              <a:buNone/>
              <a:defRPr/>
            </a:pPr>
            <a:r>
              <a:rPr lang="zh-CN" altLang="en-US" dirty="0" smtClean="0">
                <a:latin typeface="宋体" panose="02010600030101010101" pitchFamily="2" charset="-122"/>
              </a:rPr>
              <a:t> 等待同一事件的两种状态的进程位于同一队列中。</a:t>
            </a:r>
            <a:endParaRPr lang="en-US" altLang="zh-CN" dirty="0" smtClean="0">
              <a:latin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79512" y="2132856"/>
            <a:ext cx="8424490" cy="4032448"/>
          </a:xfrm>
        </p:spPr>
        <p:txBody>
          <a:bodyPr/>
          <a:lstStyle/>
          <a:p>
            <a:pPr marL="609600" indent="-609600">
              <a:buFontTx/>
              <a:buNone/>
              <a:defRPr/>
            </a:pPr>
            <a:r>
              <a:rPr lang="en-US" altLang="zh-CN" sz="2400" dirty="0" smtClean="0"/>
              <a:t>	</a:t>
            </a:r>
            <a:r>
              <a:rPr lang="en-US" altLang="zh-CN" sz="2400" dirty="0" err="1" smtClean="0"/>
              <a:t>struct</a:t>
            </a:r>
            <a:r>
              <a:rPr lang="en-US" altLang="zh-CN" sz="2400" dirty="0"/>
              <a:t> __</a:t>
            </a:r>
            <a:r>
              <a:rPr lang="en-US" altLang="zh-CN" sz="2400" dirty="0" err="1"/>
              <a:t>wait_queue</a:t>
            </a:r>
            <a:r>
              <a:rPr lang="en-US" altLang="zh-CN" sz="2400" dirty="0"/>
              <a:t> </a:t>
            </a:r>
            <a:r>
              <a:rPr lang="en-US" altLang="zh-CN" sz="2400" dirty="0" smtClean="0"/>
              <a:t>{</a:t>
            </a:r>
            <a:endParaRPr lang="en-US" altLang="zh-CN" sz="2400" dirty="0" smtClean="0"/>
          </a:p>
          <a:p>
            <a:pPr marL="609600" indent="-609600">
              <a:buFontTx/>
              <a:buNone/>
              <a:defRPr/>
            </a:pPr>
            <a:r>
              <a:rPr lang="en-US" altLang="zh-CN" sz="2400" dirty="0" smtClean="0"/>
              <a:t>		unsigned</a:t>
            </a:r>
            <a:r>
              <a:rPr lang="en-US" altLang="zh-CN" sz="2400" dirty="0"/>
              <a:t> </a:t>
            </a:r>
            <a:r>
              <a:rPr lang="en-US" altLang="zh-CN" sz="2400" dirty="0" err="1"/>
              <a:t>int</a:t>
            </a:r>
            <a:r>
              <a:rPr lang="en-US" altLang="zh-CN" sz="2400" dirty="0"/>
              <a:t> flags</a:t>
            </a:r>
            <a:r>
              <a:rPr lang="en-US" altLang="zh-CN" sz="2400" dirty="0" smtClean="0"/>
              <a:t>;</a:t>
            </a:r>
            <a:endParaRPr lang="en-US" altLang="zh-CN" sz="2400" dirty="0" smtClean="0"/>
          </a:p>
          <a:p>
            <a:pPr marL="609600" indent="-609600">
              <a:buFontTx/>
              <a:buNone/>
              <a:defRPr/>
            </a:pPr>
            <a:r>
              <a:rPr lang="en-US" altLang="zh-CN" sz="2400" dirty="0" smtClean="0"/>
              <a:t>		#</a:t>
            </a:r>
            <a:r>
              <a:rPr lang="en-US" altLang="zh-CN" sz="2400" dirty="0"/>
              <a:t>define WQ_FLAG_EXCLUSIVE   </a:t>
            </a:r>
            <a:r>
              <a:rPr lang="en-US" altLang="zh-CN" sz="2400" dirty="0" smtClean="0"/>
              <a:t>0x01</a:t>
            </a:r>
            <a:endParaRPr lang="en-US" altLang="zh-CN" sz="2400" dirty="0" smtClean="0"/>
          </a:p>
          <a:p>
            <a:pPr marL="609600" indent="-609600">
              <a:buFontTx/>
              <a:buNone/>
              <a:defRPr/>
            </a:pPr>
            <a:r>
              <a:rPr lang="en-US" altLang="zh-CN" sz="2400" dirty="0" smtClean="0"/>
              <a:t>		void</a:t>
            </a:r>
            <a:r>
              <a:rPr lang="en-US" altLang="zh-CN" sz="2400" dirty="0"/>
              <a:t> *private</a:t>
            </a:r>
            <a:r>
              <a:rPr lang="en-US" altLang="zh-CN" sz="2400" dirty="0" smtClean="0"/>
              <a:t>;</a:t>
            </a:r>
            <a:endParaRPr lang="en-US" altLang="zh-CN" sz="2400" dirty="0" smtClean="0"/>
          </a:p>
          <a:p>
            <a:pPr marL="609600" indent="-609600">
              <a:buFontTx/>
              <a:buNone/>
              <a:defRPr/>
            </a:pPr>
            <a:r>
              <a:rPr lang="en-US" altLang="zh-CN" sz="2400" dirty="0" smtClean="0"/>
              <a:t>		</a:t>
            </a:r>
            <a:r>
              <a:rPr lang="en-US" altLang="zh-CN" sz="2400" dirty="0" err="1" smtClean="0"/>
              <a:t>wait_queue_func_t</a:t>
            </a:r>
            <a:r>
              <a:rPr lang="en-US" altLang="zh-CN" sz="2400" dirty="0" smtClean="0"/>
              <a:t> </a:t>
            </a:r>
            <a:r>
              <a:rPr lang="en-US" altLang="zh-CN" sz="2400" dirty="0" err="1"/>
              <a:t>func</a:t>
            </a:r>
            <a:r>
              <a:rPr lang="en-US" altLang="zh-CN" sz="2400" dirty="0" smtClean="0"/>
              <a:t>;</a:t>
            </a:r>
            <a:endParaRPr lang="en-US" altLang="zh-CN" sz="2400" dirty="0" smtClean="0"/>
          </a:p>
          <a:p>
            <a:pPr marL="609600" indent="-609600">
              <a:buFontTx/>
              <a:buNone/>
              <a:defRPr/>
            </a:pPr>
            <a:r>
              <a:rPr lang="en-US" altLang="zh-CN" sz="2400" dirty="0"/>
              <a:t> </a:t>
            </a:r>
            <a:r>
              <a:rPr lang="en-US" altLang="zh-CN" sz="2400" dirty="0" smtClean="0"/>
              <a:t>		</a:t>
            </a:r>
            <a:r>
              <a:rPr lang="en-US" altLang="zh-CN" sz="2400" dirty="0" err="1" smtClean="0"/>
              <a:t>struct</a:t>
            </a:r>
            <a:r>
              <a:rPr lang="en-US" altLang="zh-CN" sz="2400" dirty="0"/>
              <a:t> </a:t>
            </a:r>
            <a:r>
              <a:rPr lang="en-US" altLang="zh-CN" sz="2400" dirty="0" err="1"/>
              <a:t>list_head</a:t>
            </a:r>
            <a:r>
              <a:rPr lang="en-US" altLang="zh-CN" sz="2400" dirty="0"/>
              <a:t> </a:t>
            </a:r>
            <a:r>
              <a:rPr lang="en-US" altLang="zh-CN" sz="2400" dirty="0" err="1"/>
              <a:t>task_list</a:t>
            </a:r>
            <a:r>
              <a:rPr lang="en-US" altLang="zh-CN" sz="2400" dirty="0" smtClean="0"/>
              <a:t>;</a:t>
            </a:r>
            <a:endParaRPr lang="en-US" altLang="zh-CN" sz="2400" dirty="0" smtClean="0"/>
          </a:p>
          <a:p>
            <a:pPr marL="609600" indent="-609600">
              <a:buFontTx/>
              <a:buNone/>
              <a:defRPr/>
            </a:pPr>
            <a:r>
              <a:rPr lang="en-US" altLang="zh-CN" sz="2400" dirty="0" smtClean="0"/>
              <a:t>	};</a:t>
            </a:r>
            <a:endParaRPr lang="en-US" altLang="zh-CN" sz="2400" dirty="0" smtClean="0"/>
          </a:p>
          <a:p>
            <a:pPr marL="609600" indent="-609600">
              <a:buFontTx/>
              <a:buNone/>
              <a:defRPr/>
            </a:pPr>
            <a:r>
              <a:rPr lang="en-US" altLang="zh-CN" sz="2400" dirty="0" smtClean="0"/>
              <a:t>       </a:t>
            </a:r>
            <a:r>
              <a:rPr lang="en-US" altLang="zh-CN" sz="2400" dirty="0" err="1" smtClean="0"/>
              <a:t>typedef</a:t>
            </a:r>
            <a:r>
              <a:rPr lang="en-US" altLang="zh-CN" sz="2400" dirty="0"/>
              <a:t> </a:t>
            </a:r>
            <a:r>
              <a:rPr lang="en-US" altLang="zh-CN" sz="2400" dirty="0" err="1"/>
              <a:t>struct</a:t>
            </a:r>
            <a:r>
              <a:rPr lang="en-US" altLang="zh-CN" sz="2400" dirty="0"/>
              <a:t> __</a:t>
            </a:r>
            <a:r>
              <a:rPr lang="en-US" altLang="zh-CN" sz="2400" dirty="0" err="1"/>
              <a:t>wait_queue</a:t>
            </a:r>
            <a:r>
              <a:rPr lang="en-US" altLang="zh-CN" sz="2400" dirty="0"/>
              <a:t> </a:t>
            </a:r>
            <a:r>
              <a:rPr lang="en-US" altLang="zh-CN" sz="2400" dirty="0" err="1"/>
              <a:t>wait_queue_t</a:t>
            </a:r>
            <a:r>
              <a:rPr lang="en-US" altLang="zh-CN" sz="2400" dirty="0"/>
              <a:t>;</a:t>
            </a:r>
            <a:endParaRPr lang="en-US" altLang="zh-CN" sz="2400" b="1" dirty="0" smtClean="0">
              <a:solidFill>
                <a:srgbClr val="000099"/>
              </a:solidFill>
              <a:latin typeface="Times New Roman" panose="02020603050405020304" pitchFamily="18" charset="0"/>
            </a:endParaRPr>
          </a:p>
        </p:txBody>
      </p:sp>
      <p:sp>
        <p:nvSpPr>
          <p:cNvPr id="2" name="椭圆形标注 1"/>
          <p:cNvSpPr/>
          <p:nvPr/>
        </p:nvSpPr>
        <p:spPr bwMode="auto">
          <a:xfrm>
            <a:off x="5003800" y="1556792"/>
            <a:ext cx="3240088" cy="863600"/>
          </a:xfrm>
          <a:prstGeom prst="wedgeEllipseCallout">
            <a:avLst>
              <a:gd name="adj1" fmla="val -113963"/>
              <a:gd name="adj2" fmla="val 195324"/>
            </a:avLst>
          </a:prstGeom>
          <a:solidFill>
            <a:schemeClr val="tx2">
              <a:lumMod val="60000"/>
              <a:lumOff val="40000"/>
            </a:schemeClr>
          </a:solidFill>
          <a:ln>
            <a:noFill/>
          </a:ln>
          <a:effectLst/>
        </p:spPr>
        <p:txBody>
          <a:bodyPr/>
          <a:lstStyle/>
          <a:p>
            <a:pPr marL="609600" indent="-609600">
              <a:defRPr/>
            </a:pPr>
            <a:r>
              <a:rPr lang="zh-CN" altLang="en-US" sz="1800" b="1" dirty="0">
                <a:latin typeface="Arial" panose="020B0604020202020204" pitchFamily="34" charset="0"/>
              </a:rPr>
              <a:t>传递给</a:t>
            </a:r>
            <a:r>
              <a:rPr lang="en-US" altLang="zh-CN" sz="1800" b="1" dirty="0" err="1">
                <a:latin typeface="Arial" panose="020B0604020202020204" pitchFamily="34" charset="0"/>
              </a:rPr>
              <a:t>func</a:t>
            </a:r>
            <a:r>
              <a:rPr lang="zh-CN" altLang="en-US" sz="1800" b="1" dirty="0">
                <a:latin typeface="Arial" panose="020B0604020202020204" pitchFamily="34" charset="0"/>
              </a:rPr>
              <a:t>的参数，</a:t>
            </a:r>
            <a:endParaRPr lang="en-US" altLang="zh-CN" sz="1800" b="1" dirty="0">
              <a:latin typeface="Arial" panose="020B0604020202020204" pitchFamily="34" charset="0"/>
            </a:endParaRPr>
          </a:p>
          <a:p>
            <a:pPr marL="609600" indent="-609600">
              <a:defRPr/>
            </a:pPr>
            <a:r>
              <a:rPr lang="zh-CN" altLang="en-US" sz="1800" b="1" dirty="0">
                <a:latin typeface="Arial" panose="020B0604020202020204" pitchFamily="34" charset="0"/>
              </a:rPr>
              <a:t>通常为</a:t>
            </a:r>
            <a:r>
              <a:rPr lang="en-US" altLang="zh-CN" sz="1800" b="1" dirty="0">
                <a:latin typeface="Arial" panose="020B0604020202020204" pitchFamily="34" charset="0"/>
              </a:rPr>
              <a:t>current</a:t>
            </a:r>
            <a:endParaRPr lang="zh-CN" altLang="en-US" sz="1800" b="1" dirty="0">
              <a:latin typeface="Arial" panose="020B0604020202020204" pitchFamily="34" charset="0"/>
            </a:endParaRPr>
          </a:p>
        </p:txBody>
      </p:sp>
      <p:sp>
        <p:nvSpPr>
          <p:cNvPr id="5" name="椭圆形标注 4"/>
          <p:cNvSpPr/>
          <p:nvPr/>
        </p:nvSpPr>
        <p:spPr bwMode="auto">
          <a:xfrm>
            <a:off x="5854080" y="3645025"/>
            <a:ext cx="2246312" cy="574675"/>
          </a:xfrm>
          <a:prstGeom prst="wedgeEllipseCallout">
            <a:avLst>
              <a:gd name="adj1" fmla="val -109011"/>
              <a:gd name="adj2" fmla="val 38737"/>
            </a:avLst>
          </a:prstGeom>
          <a:solidFill>
            <a:schemeClr val="tx2">
              <a:lumMod val="60000"/>
              <a:lumOff val="40000"/>
            </a:schemeClr>
          </a:solidFill>
          <a:ln>
            <a:noFill/>
          </a:ln>
          <a:effectLst/>
        </p:spPr>
        <p:txBody>
          <a:bodyPr/>
          <a:lstStyle/>
          <a:p>
            <a:pPr marL="609600" indent="-609600">
              <a:defRPr/>
            </a:pPr>
            <a:r>
              <a:rPr lang="en-US" altLang="zh-CN" sz="1800" b="1" dirty="0" err="1">
                <a:latin typeface="Arial" panose="020B0604020202020204" pitchFamily="34" charset="0"/>
              </a:rPr>
              <a:t>wake_up</a:t>
            </a:r>
            <a:r>
              <a:rPr lang="en-US" altLang="zh-CN" sz="1800" b="1" dirty="0">
                <a:latin typeface="Arial" panose="020B0604020202020204" pitchFamily="34" charset="0"/>
              </a:rPr>
              <a:t>()</a:t>
            </a:r>
            <a:endParaRPr lang="zh-CN" altLang="en-US" sz="1800" b="1" dirty="0">
              <a:latin typeface="Arial" panose="020B0604020202020204" pitchFamily="34" charset="0"/>
            </a:endParaRPr>
          </a:p>
        </p:txBody>
      </p:sp>
      <p:sp>
        <p:nvSpPr>
          <p:cNvPr id="7" name="矩形 6"/>
          <p:cNvSpPr/>
          <p:nvPr/>
        </p:nvSpPr>
        <p:spPr>
          <a:xfrm>
            <a:off x="467544" y="759710"/>
            <a:ext cx="4464496"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6. </a:t>
            </a:r>
            <a:r>
              <a:rPr lang="zh-CN" altLang="en-US" sz="2800" dirty="0" smtClean="0">
                <a:solidFill>
                  <a:srgbClr val="C00000"/>
                </a:solidFill>
                <a:effectLst>
                  <a:outerShdw blurRad="38100" dist="38100" dir="2700000" algn="tl">
                    <a:srgbClr val="C0C0C0"/>
                  </a:outerShdw>
                </a:effectLst>
                <a:latin typeface="Times New Roman" panose="02020603050405020304" pitchFamily="18" charset="0"/>
              </a:rPr>
              <a:t>进程睡眠与唤醒</a:t>
            </a:r>
            <a:endParaRPr lang="en-US" altLang="zh-CN" sz="2800" dirty="0" smtClean="0">
              <a:solidFill>
                <a:srgbClr val="C00000"/>
              </a:solidFill>
            </a:endParaRPr>
          </a:p>
        </p:txBody>
      </p:sp>
      <p:sp>
        <p:nvSpPr>
          <p:cNvPr id="8" name="Rectangle 2"/>
          <p:cNvSpPr>
            <a:spLocks noGrp="1" noChangeArrowheads="1"/>
          </p:cNvSpPr>
          <p:nvPr>
            <p:ph type="title"/>
          </p:nvPr>
        </p:nvSpPr>
        <p:spPr>
          <a:xfrm>
            <a:off x="2555776" y="38077"/>
            <a:ext cx="4824660" cy="582612"/>
          </a:xfrm>
        </p:spPr>
        <p:txBody>
          <a:bodyPr/>
          <a:lstStyle/>
          <a:p>
            <a:pPr>
              <a:defRPr/>
            </a:pPr>
            <a:r>
              <a:rPr lang="en-US" altLang="zh-CN" sz="3200" dirty="0" smtClean="0">
                <a:solidFill>
                  <a:srgbClr val="0000FF"/>
                </a:solidFill>
                <a:latin typeface="+mn-ea"/>
                <a:ea typeface="+mn-ea"/>
              </a:rPr>
              <a:t>3.3.4  Linux</a:t>
            </a:r>
            <a:r>
              <a:rPr lang="zh-CN" altLang="en-US" sz="3200" dirty="0" smtClean="0">
                <a:solidFill>
                  <a:srgbClr val="0000FF"/>
                </a:solidFill>
                <a:latin typeface="+mn-ea"/>
                <a:ea typeface="+mn-ea"/>
              </a:rPr>
              <a:t>进程管理</a:t>
            </a:r>
            <a:endParaRPr lang="zh-CN" altLang="en-US" sz="3200" dirty="0" smtClean="0">
              <a:solidFill>
                <a:srgbClr val="0000FF"/>
              </a:solidFill>
              <a:latin typeface="+mn-ea"/>
              <a:ea typeface="+mn-ea"/>
            </a:endParaRPr>
          </a:p>
        </p:txBody>
      </p:sp>
      <p:sp>
        <p:nvSpPr>
          <p:cNvPr id="9" name="矩形 8"/>
          <p:cNvSpPr/>
          <p:nvPr/>
        </p:nvSpPr>
        <p:spPr>
          <a:xfrm>
            <a:off x="467544" y="1196752"/>
            <a:ext cx="5112568" cy="867930"/>
          </a:xfrm>
          <a:prstGeom prst="rect">
            <a:avLst/>
          </a:prstGeom>
        </p:spPr>
        <p:txBody>
          <a:bodyPr wrap="square">
            <a:spAutoFit/>
          </a:bodyPr>
          <a:lstStyle/>
          <a:p>
            <a:pPr marL="609600" indent="-609600">
              <a:buFont typeface="Wingdings" panose="05000000000000000000" pitchFamily="2" charset="2"/>
              <a:buChar char="n"/>
              <a:defRPr/>
            </a:pPr>
            <a:r>
              <a:rPr lang="zh-CN" altLang="en-US" sz="2400" dirty="0" smtClean="0">
                <a:solidFill>
                  <a:srgbClr val="7030A0"/>
                </a:solidFill>
                <a:latin typeface="宋体" panose="02010600030101010101" pitchFamily="2" charset="-122"/>
              </a:rPr>
              <a:t>队列相关数据结构：</a:t>
            </a:r>
            <a:endParaRPr lang="en-US" altLang="zh-CN" sz="2400" dirty="0" smtClean="0">
              <a:solidFill>
                <a:srgbClr val="7030A0"/>
              </a:solidFill>
              <a:latin typeface="宋体" panose="02010600030101010101" pitchFamily="2" charset="-122"/>
            </a:endParaRPr>
          </a:p>
          <a:p>
            <a:pPr marL="609600" indent="-609600">
              <a:buFont typeface="Wingdings" panose="05000000000000000000" pitchFamily="2" charset="2"/>
              <a:buChar char="l"/>
              <a:defRPr/>
            </a:pPr>
            <a:r>
              <a:rPr lang="zh-CN" altLang="en-US" sz="2200" dirty="0" smtClean="0">
                <a:solidFill>
                  <a:srgbClr val="008AF2"/>
                </a:solidFill>
                <a:latin typeface="Times New Roman" panose="02020603050405020304" pitchFamily="18" charset="0"/>
              </a:rPr>
              <a:t>等待队列（节点）：</a:t>
            </a:r>
            <a:endParaRPr lang="en-US" altLang="zh-CN" sz="2200" dirty="0" smtClean="0">
              <a:solidFill>
                <a:srgbClr val="008AF2"/>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ChangeArrowheads="1"/>
          </p:cNvSpPr>
          <p:nvPr/>
        </p:nvSpPr>
        <p:spPr bwMode="auto">
          <a:xfrm>
            <a:off x="323404" y="836614"/>
            <a:ext cx="8137028" cy="3354765"/>
          </a:xfrm>
          <a:prstGeom prst="rect">
            <a:avLst/>
          </a:prstGeom>
          <a:noFill/>
          <a:ln>
            <a:noFill/>
          </a:ln>
          <a:effectLst/>
        </p:spPr>
        <p:txBody>
          <a:bodyPr wrap="square">
            <a:spAutoFit/>
          </a:bodyPr>
          <a:lstStyle/>
          <a:p>
            <a:pPr eaLnBrk="1" hangingPunct="1">
              <a:lnSpc>
                <a:spcPct val="150000"/>
              </a:lnSpc>
              <a:defRPr/>
            </a:pPr>
            <a:r>
              <a:rPr kumimoji="1" lang="en-US" altLang="zh-CN"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3. </a:t>
            </a:r>
            <a:r>
              <a:rPr kumimoji="1" lang="zh-CN" altLang="en-US"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程序的并发执行</a:t>
            </a:r>
            <a:endParaRPr kumimoji="1" lang="en-US" altLang="zh-CN"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endParaRPr>
          </a:p>
          <a:p>
            <a:pPr eaLnBrk="1" hangingPunct="1">
              <a:lnSpc>
                <a:spcPct val="150000"/>
              </a:lnSpc>
              <a:defRPr/>
            </a:pPr>
            <a:r>
              <a:rPr kumimoji="1" lang="zh-CN" altLang="en-US" sz="2800" dirty="0" smtClean="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rPr>
              <a:t>思考题：</a:t>
            </a:r>
            <a:endParaRPr kumimoji="1" lang="en-US" altLang="zh-CN" sz="2800" dirty="0">
              <a:solidFill>
                <a:srgbClr val="008AF2"/>
              </a:solidFill>
              <a:effectLst>
                <a:outerShdw blurRad="38100" dist="38100" dir="2700000" algn="tl">
                  <a:srgbClr val="C0C0C0"/>
                </a:outerShdw>
              </a:effectLst>
              <a:latin typeface="Times New Roman" panose="02020603050405020304" pitchFamily="18" charset="0"/>
              <a:ea typeface="仿宋" panose="02010609060101010101" charset="-122"/>
            </a:endParaRPr>
          </a:p>
          <a:p>
            <a:pPr>
              <a:lnSpc>
                <a:spcPct val="150000"/>
              </a:lnSpc>
              <a:defRPr/>
            </a:pPr>
            <a:r>
              <a:rPr lang="zh-CN" altLang="zh-CN" sz="2400" dirty="0"/>
              <a:t>对于下列语句，哪些能并发执行，哪些不能？说明理由。</a:t>
            </a:r>
            <a:endParaRPr lang="zh-CN" altLang="zh-CN" sz="2400" dirty="0"/>
          </a:p>
          <a:p>
            <a:pPr>
              <a:lnSpc>
                <a:spcPct val="150000"/>
              </a:lnSpc>
              <a:defRPr/>
            </a:pPr>
            <a:r>
              <a:rPr lang="en-US" altLang="zh-CN" sz="2400" dirty="0"/>
              <a:t> S1</a:t>
            </a:r>
            <a:r>
              <a:rPr lang="zh-CN" altLang="zh-CN" sz="2400" dirty="0"/>
              <a:t>：</a:t>
            </a:r>
            <a:r>
              <a:rPr lang="en-US" altLang="zh-CN" sz="2400" dirty="0"/>
              <a:t>A=5-X;        S2</a:t>
            </a:r>
            <a:r>
              <a:rPr lang="zh-CN" altLang="zh-CN" sz="2400" dirty="0"/>
              <a:t>：</a:t>
            </a:r>
            <a:r>
              <a:rPr lang="en-US" altLang="zh-CN" sz="2400" dirty="0"/>
              <a:t>B=A*X;         S3</a:t>
            </a:r>
            <a:r>
              <a:rPr lang="zh-CN" altLang="zh-CN" sz="2400" dirty="0"/>
              <a:t>：</a:t>
            </a:r>
            <a:r>
              <a:rPr lang="en-US" altLang="zh-CN" sz="2400" dirty="0"/>
              <a:t>C=4*X; </a:t>
            </a:r>
            <a:endParaRPr lang="en-US" altLang="zh-CN" sz="2400" dirty="0"/>
          </a:p>
          <a:p>
            <a:pPr>
              <a:lnSpc>
                <a:spcPct val="150000"/>
              </a:lnSpc>
              <a:defRPr/>
            </a:pPr>
            <a:r>
              <a:rPr lang="en-US" altLang="zh-CN" sz="2400" dirty="0"/>
              <a:t> S4</a:t>
            </a:r>
            <a:r>
              <a:rPr lang="zh-CN" altLang="zh-CN" sz="2400" dirty="0"/>
              <a:t>：</a:t>
            </a:r>
            <a:r>
              <a:rPr lang="en-US" altLang="zh-CN" sz="2400" dirty="0"/>
              <a:t>D=B+C;       S5</a:t>
            </a:r>
            <a:r>
              <a:rPr lang="zh-CN" altLang="zh-CN" sz="2400" dirty="0"/>
              <a:t>：</a:t>
            </a:r>
            <a:r>
              <a:rPr lang="en-US" altLang="zh-CN" sz="2400" dirty="0"/>
              <a:t>E=D+3</a:t>
            </a:r>
            <a:endParaRPr kumimoji="1" lang="zh-CN" altLang="en-US" sz="2800" dirty="0">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4" name="Rectangle 37"/>
          <p:cNvSpPr>
            <a:spLocks noChangeArrowheads="1"/>
          </p:cNvSpPr>
          <p:nvPr/>
        </p:nvSpPr>
        <p:spPr bwMode="auto">
          <a:xfrm>
            <a:off x="2555776" y="44624"/>
            <a:ext cx="5544616" cy="683264"/>
          </a:xfrm>
          <a:prstGeom prst="rect">
            <a:avLst/>
          </a:prstGeom>
          <a:noFill/>
          <a:ln>
            <a:noFill/>
          </a:ln>
          <a:effectLst/>
        </p:spPr>
        <p:txBody>
          <a:bodyPr wrap="square">
            <a:spAutoFit/>
          </a:bodyPr>
          <a:lstStyle/>
          <a:p>
            <a:pPr eaLnBrk="1" hangingPunct="1">
              <a:lnSpc>
                <a:spcPct val="120000"/>
              </a:lnSpc>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3.1.1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程序的并发执行及特征</a:t>
            </a:r>
            <a:endPar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5" name="动作按钮: 后退或前一项 4">
            <a:hlinkClick r:id="rId1" action="ppaction://hlinksldjump" highlightClick="1"/>
          </p:cNvPr>
          <p:cNvSpPr/>
          <p:nvPr/>
        </p:nvSpPr>
        <p:spPr bwMode="auto">
          <a:xfrm>
            <a:off x="8244408" y="260648"/>
            <a:ext cx="576064" cy="288032"/>
          </a:xfrm>
          <a:prstGeom prst="actionButtonBackPrevious">
            <a:avLst/>
          </a:prstGeom>
          <a:solidFill>
            <a:srgbClr val="137325"/>
          </a:solidFill>
          <a:ln>
            <a:solidFill>
              <a:srgbClr val="137325"/>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360040" y="1585837"/>
            <a:ext cx="8748464" cy="4795491"/>
          </a:xfrm>
        </p:spPr>
        <p:txBody>
          <a:bodyPr/>
          <a:lstStyle/>
          <a:p>
            <a:pPr marL="609600" indent="-609600">
              <a:buFontTx/>
              <a:buNone/>
              <a:defRPr/>
            </a:pPr>
            <a:r>
              <a:rPr lang="en-US" altLang="zh-CN" sz="2400" b="1" dirty="0" smtClean="0">
                <a:latin typeface="Times New Roman" panose="02020603050405020304" pitchFamily="18" charset="0"/>
              </a:rPr>
              <a:t>static inline void </a:t>
            </a:r>
            <a:r>
              <a:rPr lang="en-US" altLang="zh-CN" sz="2400" b="1" dirty="0" err="1" smtClean="0">
                <a:solidFill>
                  <a:srgbClr val="FF0000"/>
                </a:solidFill>
                <a:latin typeface="Times New Roman" panose="02020603050405020304" pitchFamily="18" charset="0"/>
              </a:rPr>
              <a:t>init_waitqueue_entry</a:t>
            </a:r>
            <a:r>
              <a:rPr lang="en-US" altLang="zh-CN" sz="2400" b="1" dirty="0" smtClean="0">
                <a:latin typeface="Times New Roman" panose="02020603050405020304" pitchFamily="18" charset="0"/>
              </a:rPr>
              <a:t>(</a:t>
            </a:r>
            <a:r>
              <a:rPr lang="en-US" altLang="zh-CN" sz="2400" b="1" dirty="0" err="1" smtClean="0">
                <a:latin typeface="Times New Roman" panose="02020603050405020304" pitchFamily="18" charset="0"/>
              </a:rPr>
              <a:t>wait_queue_t</a:t>
            </a:r>
            <a:r>
              <a:rPr lang="en-US" altLang="zh-CN" sz="2400" b="1" dirty="0" smtClean="0">
                <a:latin typeface="Times New Roman" panose="02020603050405020304" pitchFamily="18" charset="0"/>
              </a:rPr>
              <a:t> *q,</a:t>
            </a:r>
            <a:endParaRPr lang="en-US" altLang="zh-CN" sz="2400" b="1" dirty="0" smtClean="0">
              <a:latin typeface="Times New Roman" panose="02020603050405020304" pitchFamily="18" charset="0"/>
            </a:endParaRPr>
          </a:p>
          <a:p>
            <a:pPr marL="609600" indent="-609600">
              <a:buFontTx/>
              <a:buNone/>
              <a:defRPr/>
            </a:pPr>
            <a:r>
              <a:rPr lang="en-US" altLang="zh-CN" sz="2400" b="1" dirty="0" err="1" smtClean="0">
                <a:latin typeface="Times New Roman" panose="02020603050405020304" pitchFamily="18" charset="0"/>
              </a:rPr>
              <a:t>struct</a:t>
            </a:r>
            <a:r>
              <a:rPr lang="en-US" altLang="zh-CN" sz="2400" b="1" dirty="0" smtClean="0">
                <a:latin typeface="Times New Roman" panose="02020603050405020304" pitchFamily="18" charset="0"/>
              </a:rPr>
              <a:t> </a:t>
            </a:r>
            <a:r>
              <a:rPr lang="en-US" altLang="zh-CN" sz="2400" b="1" dirty="0" err="1" smtClean="0">
                <a:latin typeface="Times New Roman" panose="02020603050405020304" pitchFamily="18" charset="0"/>
              </a:rPr>
              <a:t>task_struct</a:t>
            </a:r>
            <a:r>
              <a:rPr lang="en-US" altLang="zh-CN" sz="2400" b="1" dirty="0" smtClean="0">
                <a:latin typeface="Times New Roman" panose="02020603050405020304" pitchFamily="18" charset="0"/>
              </a:rPr>
              <a:t> *p){</a:t>
            </a:r>
            <a:endParaRPr lang="en-US" altLang="zh-CN" sz="2400" b="1" dirty="0" smtClean="0">
              <a:latin typeface="Times New Roman" panose="02020603050405020304" pitchFamily="18" charset="0"/>
            </a:endParaRPr>
          </a:p>
          <a:p>
            <a:pPr marL="609600" indent="-609600">
              <a:buFontTx/>
              <a:buNone/>
              <a:defRPr/>
            </a:pPr>
            <a:r>
              <a:rPr lang="en-US" altLang="zh-CN" sz="2000" b="1" dirty="0"/>
              <a:t>	</a:t>
            </a:r>
            <a:r>
              <a:rPr lang="en-US" altLang="zh-CN" sz="2000" b="1" dirty="0" smtClean="0"/>
              <a:t>q-&gt;flags=0;</a:t>
            </a:r>
            <a:endParaRPr lang="en-US" altLang="zh-CN" sz="2000" b="1" dirty="0" smtClean="0"/>
          </a:p>
          <a:p>
            <a:pPr marL="609600" indent="-609600">
              <a:buFontTx/>
              <a:buNone/>
              <a:defRPr/>
            </a:pPr>
            <a:r>
              <a:rPr lang="en-US" altLang="zh-CN" sz="2000" b="1" dirty="0"/>
              <a:t>	</a:t>
            </a:r>
            <a:r>
              <a:rPr lang="en-US" altLang="zh-CN" sz="2000" b="1" dirty="0" smtClean="0"/>
              <a:t>q-&gt;private=p;</a:t>
            </a:r>
            <a:endParaRPr lang="en-US" altLang="zh-CN" sz="2000" b="1" dirty="0" smtClean="0"/>
          </a:p>
          <a:p>
            <a:pPr marL="609600" indent="-609600">
              <a:buFontTx/>
              <a:buNone/>
              <a:defRPr/>
            </a:pPr>
            <a:r>
              <a:rPr lang="en-US" altLang="zh-CN" sz="2000" b="1" dirty="0"/>
              <a:t>	</a:t>
            </a:r>
            <a:r>
              <a:rPr lang="en-US" altLang="zh-CN" sz="2000" b="1" dirty="0" smtClean="0"/>
              <a:t>q-&gt;</a:t>
            </a:r>
            <a:r>
              <a:rPr lang="en-US" altLang="zh-CN" sz="2000" b="1" dirty="0" err="1" smtClean="0"/>
              <a:t>func</a:t>
            </a:r>
            <a:r>
              <a:rPr lang="en-US" altLang="zh-CN" sz="2000" b="1" dirty="0" smtClean="0"/>
              <a:t>=</a:t>
            </a:r>
            <a:r>
              <a:rPr lang="en-US" altLang="zh-CN" sz="2000" b="1" dirty="0" err="1" smtClean="0"/>
              <a:t>default_wake_function</a:t>
            </a:r>
            <a:r>
              <a:rPr lang="en-US" altLang="zh-CN" sz="2000" b="1" dirty="0" smtClean="0"/>
              <a:t>;</a:t>
            </a:r>
            <a:endParaRPr lang="en-US" altLang="zh-CN" sz="2000" b="1" dirty="0" smtClean="0"/>
          </a:p>
          <a:p>
            <a:pPr marL="609600" indent="-609600">
              <a:buFontTx/>
              <a:buNone/>
              <a:defRPr/>
            </a:pPr>
            <a:r>
              <a:rPr lang="en-US" altLang="zh-CN" sz="2400" b="1" dirty="0" smtClean="0">
                <a:latin typeface="Times New Roman" panose="02020603050405020304" pitchFamily="18" charset="0"/>
              </a:rPr>
              <a:t>}</a:t>
            </a:r>
            <a:endParaRPr lang="en-US" altLang="zh-CN" sz="2400" b="1" dirty="0" smtClean="0">
              <a:latin typeface="Times New Roman" panose="02020603050405020304" pitchFamily="18" charset="0"/>
            </a:endParaRPr>
          </a:p>
          <a:p>
            <a:pPr marL="609600" indent="-609600">
              <a:buFont typeface="Wingdings" panose="05000000000000000000" pitchFamily="2" charset="2"/>
              <a:buChar char="l"/>
              <a:defRPr/>
            </a:pPr>
            <a:r>
              <a:rPr lang="zh-CN" altLang="en-US" sz="2200" b="1" dirty="0" smtClean="0">
                <a:solidFill>
                  <a:srgbClr val="008AF2"/>
                </a:solidFill>
                <a:latin typeface="宋体" panose="02010600030101010101" pitchFamily="2" charset="-122"/>
              </a:rPr>
              <a:t>将节点添加／移出等待队列</a:t>
            </a:r>
            <a:endParaRPr lang="en-US" altLang="zh-CN" sz="2200" b="1" dirty="0" smtClean="0">
              <a:solidFill>
                <a:srgbClr val="008AF2"/>
              </a:solidFill>
              <a:latin typeface="宋体" panose="02010600030101010101" pitchFamily="2" charset="-122"/>
            </a:endParaRPr>
          </a:p>
          <a:p>
            <a:pPr>
              <a:defRPr/>
            </a:pPr>
            <a:r>
              <a:rPr lang="en-US" altLang="zh-CN" sz="2000" b="1" dirty="0" smtClean="0"/>
              <a:t>void </a:t>
            </a:r>
            <a:r>
              <a:rPr lang="en-US" altLang="zh-CN" sz="2000" b="1" dirty="0" err="1" smtClean="0">
                <a:solidFill>
                  <a:srgbClr val="FF0000"/>
                </a:solidFill>
              </a:rPr>
              <a:t>add_wait_queue</a:t>
            </a:r>
            <a:r>
              <a:rPr lang="en-US" altLang="zh-CN" sz="2000" b="1" dirty="0" smtClean="0"/>
              <a:t>(</a:t>
            </a:r>
            <a:r>
              <a:rPr lang="en-US" altLang="zh-CN" sz="2000" b="1" dirty="0" err="1" smtClean="0"/>
              <a:t>wait_queue_head_t</a:t>
            </a:r>
            <a:r>
              <a:rPr lang="en-US" altLang="zh-CN" sz="2000" b="1" dirty="0" smtClean="0"/>
              <a:t> *q, </a:t>
            </a:r>
            <a:r>
              <a:rPr lang="en-US" altLang="zh-CN" sz="2000" b="1" dirty="0" err="1" smtClean="0"/>
              <a:t>wait_queue_t</a:t>
            </a:r>
            <a:r>
              <a:rPr lang="en-US" altLang="zh-CN" sz="2000" b="1" dirty="0" smtClean="0"/>
              <a:t> *wait);</a:t>
            </a:r>
            <a:endParaRPr lang="en-US" altLang="zh-CN" sz="2000" b="1" dirty="0" smtClean="0"/>
          </a:p>
          <a:p>
            <a:pPr>
              <a:defRPr/>
            </a:pPr>
            <a:r>
              <a:rPr lang="en-US" altLang="zh-CN" sz="2000" b="1" dirty="0" smtClean="0"/>
              <a:t>void </a:t>
            </a:r>
            <a:r>
              <a:rPr lang="en-US" altLang="zh-CN" sz="2000" b="1" dirty="0" err="1" smtClean="0">
                <a:solidFill>
                  <a:srgbClr val="FF0000"/>
                </a:solidFill>
              </a:rPr>
              <a:t>add_wait_queue_exclusive</a:t>
            </a:r>
            <a:r>
              <a:rPr lang="en-US" altLang="zh-CN" sz="2000" b="1" dirty="0" smtClean="0"/>
              <a:t>(</a:t>
            </a:r>
            <a:r>
              <a:rPr lang="en-US" altLang="zh-CN" sz="2000" b="1" dirty="0" err="1" smtClean="0"/>
              <a:t>wait_queue_head_t</a:t>
            </a:r>
            <a:r>
              <a:rPr lang="en-US" altLang="zh-CN" sz="2000" b="1" dirty="0" smtClean="0"/>
              <a:t> *q, </a:t>
            </a:r>
            <a:r>
              <a:rPr lang="en-US" altLang="zh-CN" sz="2000" b="1" dirty="0" err="1" smtClean="0"/>
              <a:t>wait_queue_t</a:t>
            </a:r>
            <a:r>
              <a:rPr lang="en-US" altLang="zh-CN" sz="2000" b="1" dirty="0" smtClean="0"/>
              <a:t> *wait);</a:t>
            </a:r>
            <a:endParaRPr lang="en-US" altLang="zh-CN" sz="2000" b="1" dirty="0" smtClean="0"/>
          </a:p>
          <a:p>
            <a:pPr>
              <a:defRPr/>
            </a:pPr>
            <a:r>
              <a:rPr lang="en-US" altLang="zh-CN" sz="2000" b="1" dirty="0" smtClean="0"/>
              <a:t>void </a:t>
            </a:r>
            <a:r>
              <a:rPr lang="en-US" altLang="zh-CN" sz="2000" b="1" dirty="0" err="1" smtClean="0">
                <a:solidFill>
                  <a:srgbClr val="FF0000"/>
                </a:solidFill>
              </a:rPr>
              <a:t>remove_wait_queue</a:t>
            </a:r>
            <a:r>
              <a:rPr lang="en-US" altLang="zh-CN" sz="2000" b="1" dirty="0" smtClean="0"/>
              <a:t>(</a:t>
            </a:r>
            <a:r>
              <a:rPr lang="en-US" altLang="zh-CN" sz="2000" b="1" dirty="0" err="1" smtClean="0"/>
              <a:t>wait_queue_head_t</a:t>
            </a:r>
            <a:r>
              <a:rPr lang="en-US" altLang="zh-CN" sz="2000" b="1" dirty="0" smtClean="0"/>
              <a:t> *q, </a:t>
            </a:r>
            <a:r>
              <a:rPr lang="en-US" altLang="zh-CN" sz="2000" b="1" dirty="0" err="1" smtClean="0"/>
              <a:t>wait_queue_t</a:t>
            </a:r>
            <a:r>
              <a:rPr lang="en-US" altLang="zh-CN" sz="2000" b="1" dirty="0" smtClean="0"/>
              <a:t> *wait);</a:t>
            </a:r>
            <a:r>
              <a:rPr lang="en-US" altLang="zh-CN" sz="2400" dirty="0" smtClean="0"/>
              <a:t>	</a:t>
            </a:r>
            <a:endParaRPr lang="en-US" altLang="zh-CN" sz="2400" b="1" dirty="0" smtClean="0">
              <a:solidFill>
                <a:srgbClr val="000099"/>
              </a:solidFill>
              <a:latin typeface="Times New Roman" panose="02020603050405020304" pitchFamily="18" charset="0"/>
            </a:endParaRPr>
          </a:p>
        </p:txBody>
      </p:sp>
      <p:sp>
        <p:nvSpPr>
          <p:cNvPr id="36870" name="圆角矩形标注 36869"/>
          <p:cNvSpPr/>
          <p:nvPr/>
        </p:nvSpPr>
        <p:spPr bwMode="auto">
          <a:xfrm>
            <a:off x="6084765" y="2420889"/>
            <a:ext cx="2879725" cy="936625"/>
          </a:xfrm>
          <a:prstGeom prst="wedgeRoundRectCallout">
            <a:avLst>
              <a:gd name="adj1" fmla="val -89018"/>
              <a:gd name="adj2" fmla="val 52153"/>
              <a:gd name="adj3" fmla="val 16667"/>
            </a:avLst>
          </a:prstGeom>
          <a:solidFill>
            <a:schemeClr val="accent1">
              <a:lumMod val="40000"/>
              <a:lumOff val="60000"/>
            </a:schemeClr>
          </a:solidFill>
          <a:ln>
            <a:noFill/>
          </a:ln>
          <a:effectLst/>
        </p:spPr>
        <p:txBody>
          <a:bodyPr/>
          <a:lstStyle/>
          <a:p>
            <a:pPr marL="609600" indent="-609600">
              <a:defRPr/>
            </a:pPr>
            <a:r>
              <a:rPr lang="zh-CN" altLang="en-US" sz="2000" b="1" dirty="0">
                <a:latin typeface="Arial" panose="020B0604020202020204" pitchFamily="34" charset="0"/>
              </a:rPr>
              <a:t>唤醒睡眠进程</a:t>
            </a:r>
            <a:r>
              <a:rPr lang="en-US" altLang="zh-CN" sz="2000" b="1" dirty="0">
                <a:latin typeface="Arial" panose="020B0604020202020204" pitchFamily="34" charset="0"/>
              </a:rPr>
              <a:t>p</a:t>
            </a:r>
            <a:r>
              <a:rPr lang="zh-CN" altLang="en-US" sz="2000" b="1" dirty="0">
                <a:latin typeface="Arial" panose="020B0604020202020204" pitchFamily="34" charset="0"/>
              </a:rPr>
              <a:t>，并从</a:t>
            </a:r>
            <a:endParaRPr lang="en-US" altLang="zh-CN" sz="2000" b="1" dirty="0">
              <a:latin typeface="Arial" panose="020B0604020202020204" pitchFamily="34" charset="0"/>
            </a:endParaRPr>
          </a:p>
          <a:p>
            <a:pPr marL="609600" indent="-609600">
              <a:defRPr/>
            </a:pPr>
            <a:r>
              <a:rPr lang="zh-CN" altLang="en-US" sz="2000" b="1" dirty="0">
                <a:latin typeface="Arial" panose="020B0604020202020204" pitchFamily="34" charset="0"/>
              </a:rPr>
              <a:t>等待队列中删除</a:t>
            </a:r>
            <a:r>
              <a:rPr lang="en-US" altLang="zh-CN" sz="2000" b="1" dirty="0">
                <a:latin typeface="Arial" panose="020B0604020202020204" pitchFamily="34" charset="0"/>
              </a:rPr>
              <a:t>p</a:t>
            </a:r>
            <a:endParaRPr lang="zh-CN" altLang="en-US" sz="2000" b="1" dirty="0">
              <a:latin typeface="Arial" panose="020B0604020202020204" pitchFamily="34" charset="0"/>
            </a:endParaRPr>
          </a:p>
        </p:txBody>
      </p:sp>
      <p:sp>
        <p:nvSpPr>
          <p:cNvPr id="5" name="圆角矩形标注 4"/>
          <p:cNvSpPr/>
          <p:nvPr/>
        </p:nvSpPr>
        <p:spPr bwMode="auto">
          <a:xfrm>
            <a:off x="1619672" y="2420889"/>
            <a:ext cx="3097212" cy="936625"/>
          </a:xfrm>
          <a:prstGeom prst="wedgeRoundRectCallout">
            <a:avLst>
              <a:gd name="adj1" fmla="val -30169"/>
              <a:gd name="adj2" fmla="val 179904"/>
              <a:gd name="adj3" fmla="val 16667"/>
            </a:avLst>
          </a:prstGeom>
          <a:solidFill>
            <a:schemeClr val="accent1">
              <a:lumMod val="40000"/>
              <a:lumOff val="60000"/>
            </a:schemeClr>
          </a:solidFill>
          <a:ln>
            <a:noFill/>
          </a:ln>
          <a:effectLst/>
        </p:spPr>
        <p:txBody>
          <a:bodyPr/>
          <a:lstStyle/>
          <a:p>
            <a:pPr marL="609600" indent="-609600">
              <a:defRPr/>
            </a:pPr>
            <a:r>
              <a:rPr lang="zh-CN" altLang="en-US" sz="2000" b="1" dirty="0">
                <a:latin typeface="Arial" panose="020B0604020202020204" pitchFamily="34" charset="0"/>
              </a:rPr>
              <a:t>设置等待进程为非互斥进</a:t>
            </a:r>
            <a:endParaRPr lang="en-US" altLang="zh-CN" sz="2000" b="1" dirty="0">
              <a:latin typeface="Arial" panose="020B0604020202020204" pitchFamily="34" charset="0"/>
            </a:endParaRPr>
          </a:p>
          <a:p>
            <a:pPr marL="609600" indent="-609600">
              <a:defRPr/>
            </a:pPr>
            <a:r>
              <a:rPr lang="zh-CN" altLang="en-US" sz="2000" b="1" dirty="0">
                <a:latin typeface="Arial" panose="020B0604020202020204" pitchFamily="34" charset="0"/>
              </a:rPr>
              <a:t>程，插入等待队列头</a:t>
            </a:r>
            <a:endParaRPr lang="zh-CN" altLang="en-US" sz="2000" b="1" dirty="0">
              <a:latin typeface="Arial" panose="020B0604020202020204" pitchFamily="34" charset="0"/>
            </a:endParaRPr>
          </a:p>
        </p:txBody>
      </p:sp>
      <p:sp>
        <p:nvSpPr>
          <p:cNvPr id="7" name="矩形 6"/>
          <p:cNvSpPr/>
          <p:nvPr/>
        </p:nvSpPr>
        <p:spPr>
          <a:xfrm>
            <a:off x="2339752" y="111638"/>
            <a:ext cx="4464496"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6. </a:t>
            </a:r>
            <a:r>
              <a:rPr lang="zh-CN" altLang="en-US" sz="2800" dirty="0" smtClean="0">
                <a:solidFill>
                  <a:srgbClr val="C00000"/>
                </a:solidFill>
                <a:effectLst>
                  <a:outerShdw blurRad="38100" dist="38100" dir="2700000" algn="tl">
                    <a:srgbClr val="C0C0C0"/>
                  </a:outerShdw>
                </a:effectLst>
                <a:latin typeface="Times New Roman" panose="02020603050405020304" pitchFamily="18" charset="0"/>
              </a:rPr>
              <a:t>进程睡眠与唤醒</a:t>
            </a:r>
            <a:endParaRPr lang="en-US" altLang="zh-CN" sz="2800" dirty="0" smtClean="0">
              <a:solidFill>
                <a:srgbClr val="C00000"/>
              </a:solidFill>
            </a:endParaRPr>
          </a:p>
        </p:txBody>
      </p:sp>
      <p:sp>
        <p:nvSpPr>
          <p:cNvPr id="8" name="矩形 7"/>
          <p:cNvSpPr/>
          <p:nvPr/>
        </p:nvSpPr>
        <p:spPr>
          <a:xfrm>
            <a:off x="467544" y="548680"/>
            <a:ext cx="5112568" cy="867930"/>
          </a:xfrm>
          <a:prstGeom prst="rect">
            <a:avLst/>
          </a:prstGeom>
        </p:spPr>
        <p:txBody>
          <a:bodyPr wrap="square">
            <a:spAutoFit/>
          </a:bodyPr>
          <a:lstStyle/>
          <a:p>
            <a:pPr marL="609600" indent="-609600">
              <a:buFont typeface="Wingdings" panose="05000000000000000000" pitchFamily="2" charset="2"/>
              <a:buChar char="n"/>
              <a:defRPr/>
            </a:pPr>
            <a:r>
              <a:rPr lang="zh-CN" altLang="en-US" sz="2400" dirty="0" smtClean="0">
                <a:solidFill>
                  <a:srgbClr val="7030A0"/>
                </a:solidFill>
                <a:latin typeface="宋体" panose="02010600030101010101" pitchFamily="2" charset="-122"/>
              </a:rPr>
              <a:t>队列相关数据结构：</a:t>
            </a:r>
            <a:endParaRPr lang="en-US" altLang="zh-CN" sz="2400" dirty="0" smtClean="0">
              <a:solidFill>
                <a:srgbClr val="7030A0"/>
              </a:solidFill>
              <a:latin typeface="宋体" panose="02010600030101010101" pitchFamily="2" charset="-122"/>
            </a:endParaRPr>
          </a:p>
          <a:p>
            <a:pPr marL="609600" indent="-609600">
              <a:buFont typeface="Wingdings" panose="05000000000000000000" pitchFamily="2" charset="2"/>
              <a:buChar char="l"/>
              <a:defRPr/>
            </a:pPr>
            <a:r>
              <a:rPr lang="zh-CN" altLang="en-US" sz="2200" dirty="0" smtClean="0">
                <a:solidFill>
                  <a:srgbClr val="008AF2"/>
                </a:solidFill>
                <a:latin typeface="Times New Roman" panose="02020603050405020304" pitchFamily="18" charset="0"/>
              </a:rPr>
              <a:t>初始化等待队列中的一个元素：</a:t>
            </a:r>
            <a:endParaRPr lang="en-US" altLang="zh-CN" sz="2200" dirty="0" smtClean="0">
              <a:solidFill>
                <a:srgbClr val="008AF2"/>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fade">
                                      <p:cBhvr>
                                        <p:cTn id="7" dur="500"/>
                                        <p:tgtEl>
                                          <p:spTgt spid="368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867">
                                            <p:txEl>
                                              <p:pRg st="6" end="6"/>
                                            </p:txEl>
                                          </p:spTgt>
                                        </p:tgtEl>
                                        <p:attrNameLst>
                                          <p:attrName>style.visibility</p:attrName>
                                        </p:attrNameLst>
                                      </p:cBhvr>
                                      <p:to>
                                        <p:strVal val="visible"/>
                                      </p:to>
                                    </p:set>
                                    <p:animEffect transition="in" filter="fade">
                                      <p:cBhvr>
                                        <p:cTn id="12" dur="500"/>
                                        <p:tgtEl>
                                          <p:spTgt spid="36867">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6867">
                                            <p:txEl>
                                              <p:pRg st="7" end="7"/>
                                            </p:txEl>
                                          </p:spTgt>
                                        </p:tgtEl>
                                        <p:attrNameLst>
                                          <p:attrName>style.visibility</p:attrName>
                                        </p:attrNameLst>
                                      </p:cBhvr>
                                      <p:to>
                                        <p:strVal val="visible"/>
                                      </p:to>
                                    </p:set>
                                    <p:animEffect transition="in" filter="fade">
                                      <p:cBhvr>
                                        <p:cTn id="15" dur="500"/>
                                        <p:tgtEl>
                                          <p:spTgt spid="36867">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6867">
                                            <p:txEl>
                                              <p:pRg st="8" end="8"/>
                                            </p:txEl>
                                          </p:spTgt>
                                        </p:tgtEl>
                                        <p:attrNameLst>
                                          <p:attrName>style.visibility</p:attrName>
                                        </p:attrNameLst>
                                      </p:cBhvr>
                                      <p:to>
                                        <p:strVal val="visible"/>
                                      </p:to>
                                    </p:set>
                                    <p:animEffect transition="in" filter="fade">
                                      <p:cBhvr>
                                        <p:cTn id="18" dur="500"/>
                                        <p:tgtEl>
                                          <p:spTgt spid="36867">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6867">
                                            <p:txEl>
                                              <p:pRg st="9" end="9"/>
                                            </p:txEl>
                                          </p:spTgt>
                                        </p:tgtEl>
                                        <p:attrNameLst>
                                          <p:attrName>style.visibility</p:attrName>
                                        </p:attrNameLst>
                                      </p:cBhvr>
                                      <p:to>
                                        <p:strVal val="visible"/>
                                      </p:to>
                                    </p:set>
                                    <p:animEffect transition="in" filter="fade">
                                      <p:cBhvr>
                                        <p:cTn id="21" dur="500"/>
                                        <p:tgtEl>
                                          <p:spTgt spid="36867">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animBg="1"/>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8753" name="Picture 1"/>
          <p:cNvPicPr>
            <a:picLocks noChangeAspect="1" noChangeArrowheads="1"/>
          </p:cNvPicPr>
          <p:nvPr/>
        </p:nvPicPr>
        <p:blipFill>
          <a:blip r:embed="rId1" cstate="print"/>
          <a:srcRect/>
          <a:stretch>
            <a:fillRect/>
          </a:stretch>
        </p:blipFill>
        <p:spPr bwMode="auto">
          <a:xfrm>
            <a:off x="323528" y="2996952"/>
            <a:ext cx="8208912" cy="2993375"/>
          </a:xfrm>
          <a:prstGeom prst="rect">
            <a:avLst/>
          </a:prstGeom>
          <a:noFill/>
          <a:ln w="9525">
            <a:noFill/>
            <a:miter lim="800000"/>
            <a:headEnd/>
            <a:tailEnd/>
          </a:ln>
        </p:spPr>
      </p:pic>
      <p:sp>
        <p:nvSpPr>
          <p:cNvPr id="7" name="矩形 6"/>
          <p:cNvSpPr/>
          <p:nvPr/>
        </p:nvSpPr>
        <p:spPr>
          <a:xfrm>
            <a:off x="2339752" y="111638"/>
            <a:ext cx="4464496"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6. </a:t>
            </a:r>
            <a:r>
              <a:rPr lang="zh-CN" altLang="en-US" sz="2800" dirty="0" smtClean="0">
                <a:solidFill>
                  <a:srgbClr val="C00000"/>
                </a:solidFill>
                <a:effectLst>
                  <a:outerShdw blurRad="38100" dist="38100" dir="2700000" algn="tl">
                    <a:srgbClr val="C0C0C0"/>
                  </a:outerShdw>
                </a:effectLst>
                <a:latin typeface="Times New Roman" panose="02020603050405020304" pitchFamily="18" charset="0"/>
              </a:rPr>
              <a:t>进程睡眠与唤醒</a:t>
            </a:r>
            <a:endParaRPr lang="en-US" altLang="zh-CN" sz="2800" dirty="0" smtClean="0">
              <a:solidFill>
                <a:srgbClr val="C00000"/>
              </a:solidFill>
            </a:endParaRPr>
          </a:p>
        </p:txBody>
      </p:sp>
      <p:sp>
        <p:nvSpPr>
          <p:cNvPr id="8" name="矩形 7"/>
          <p:cNvSpPr/>
          <p:nvPr/>
        </p:nvSpPr>
        <p:spPr>
          <a:xfrm>
            <a:off x="467544" y="548681"/>
            <a:ext cx="6624736" cy="461665"/>
          </a:xfrm>
          <a:prstGeom prst="rect">
            <a:avLst/>
          </a:prstGeom>
        </p:spPr>
        <p:txBody>
          <a:bodyPr wrap="square">
            <a:spAutoFit/>
          </a:bodyPr>
          <a:lstStyle/>
          <a:p>
            <a:pPr marL="609600" indent="-609600">
              <a:buFont typeface="Wingdings" panose="05000000000000000000" pitchFamily="2" charset="2"/>
              <a:buChar char="n"/>
              <a:defRPr/>
            </a:pPr>
            <a:r>
              <a:rPr lang="en-US" altLang="zh-CN" sz="2400" dirty="0" err="1" smtClean="0">
                <a:solidFill>
                  <a:srgbClr val="7030A0"/>
                </a:solidFill>
                <a:latin typeface="宋体" panose="02010600030101010101" pitchFamily="2" charset="-122"/>
              </a:rPr>
              <a:t>wait_event</a:t>
            </a:r>
            <a:r>
              <a:rPr lang="en-US" altLang="zh-CN" sz="2400" dirty="0" smtClean="0">
                <a:solidFill>
                  <a:srgbClr val="7030A0"/>
                </a:solidFill>
                <a:latin typeface="宋体" panose="02010600030101010101" pitchFamily="2" charset="-122"/>
              </a:rPr>
              <a:t>*()</a:t>
            </a:r>
            <a:r>
              <a:rPr lang="zh-CN" altLang="en-US" sz="2400" dirty="0" smtClean="0">
                <a:solidFill>
                  <a:srgbClr val="7030A0"/>
                </a:solidFill>
                <a:latin typeface="宋体" panose="02010600030101010101" pitchFamily="2" charset="-122"/>
              </a:rPr>
              <a:t>系列函数：</a:t>
            </a:r>
            <a:endParaRPr lang="en-US" altLang="zh-CN" sz="2400" dirty="0" smtClean="0">
              <a:solidFill>
                <a:srgbClr val="7030A0"/>
              </a:solidFill>
              <a:latin typeface="宋体" panose="02010600030101010101" pitchFamily="2" charset="-122"/>
            </a:endParaRPr>
          </a:p>
        </p:txBody>
      </p:sp>
      <p:sp>
        <p:nvSpPr>
          <p:cNvPr id="9" name="圆角矩形标注 8"/>
          <p:cNvSpPr/>
          <p:nvPr/>
        </p:nvSpPr>
        <p:spPr bwMode="auto">
          <a:xfrm>
            <a:off x="179512" y="1268760"/>
            <a:ext cx="2016224" cy="1152128"/>
          </a:xfrm>
          <a:prstGeom prst="wedgeRoundRectCallout">
            <a:avLst>
              <a:gd name="adj1" fmla="val 12962"/>
              <a:gd name="adj2" fmla="val 147157"/>
              <a:gd name="adj3" fmla="val 16667"/>
            </a:avLst>
          </a:prstGeom>
          <a:solidFill>
            <a:schemeClr val="accent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360045" marR="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为</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current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新建一个等待队列</a:t>
            </a: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节点</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2" name="圆角矩形标注 11"/>
          <p:cNvSpPr/>
          <p:nvPr/>
        </p:nvSpPr>
        <p:spPr bwMode="auto">
          <a:xfrm>
            <a:off x="2339752" y="1124744"/>
            <a:ext cx="3744416" cy="1584176"/>
          </a:xfrm>
          <a:prstGeom prst="wedgeRoundRectCallout">
            <a:avLst>
              <a:gd name="adj1" fmla="val -30995"/>
              <a:gd name="adj2" fmla="val 151005"/>
              <a:gd name="adj3" fmla="val 16667"/>
            </a:avLst>
          </a:prstGeom>
          <a:noFill/>
          <a:ln w="28575">
            <a:solidFill>
              <a:schemeClr val="accent1">
                <a:lumMod val="75000"/>
              </a:schemeClr>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360045"/>
            <a:r>
              <a:rPr lang="zh-CN" altLang="zh-CN" sz="1800" dirty="0" smtClean="0"/>
              <a:t>将进程状态置为</a:t>
            </a:r>
            <a:r>
              <a:rPr lang="en-US" altLang="zh-CN" sz="1800" dirty="0" smtClean="0"/>
              <a:t>TASK_INTERRUPTIBLE</a:t>
            </a:r>
            <a:r>
              <a:rPr lang="zh-CN" altLang="zh-CN" sz="1800" dirty="0" smtClean="0"/>
              <a:t>或</a:t>
            </a:r>
            <a:r>
              <a:rPr lang="en-US" altLang="zh-CN" sz="1800" dirty="0" smtClean="0"/>
              <a:t>TASK_UNINTERRUPTIBLE</a:t>
            </a:r>
            <a:r>
              <a:rPr lang="zh-CN" altLang="zh-CN" sz="1800" dirty="0" smtClean="0"/>
              <a:t>，插入相应等待队列，并重新调度</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3" name="圆角矩形标注 12"/>
          <p:cNvSpPr/>
          <p:nvPr/>
        </p:nvSpPr>
        <p:spPr bwMode="auto">
          <a:xfrm>
            <a:off x="6228184" y="620688"/>
            <a:ext cx="2843808" cy="1656184"/>
          </a:xfrm>
          <a:prstGeom prst="wedgeRoundRectCallout">
            <a:avLst>
              <a:gd name="adj1" fmla="val -131579"/>
              <a:gd name="adj2" fmla="val 208867"/>
              <a:gd name="adj3" fmla="val 16667"/>
            </a:avLst>
          </a:prstGeom>
          <a:solidFill>
            <a:schemeClr val="accent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360045"/>
            <a:r>
              <a:rPr lang="zh-CN" altLang="zh-CN" sz="1800" dirty="0" smtClean="0"/>
              <a:t>当进程被唤醒后，检查指定的条件是否满足，如果满足则跳出循环，否则重新调度，并继续睡眠</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5" name="圆角矩形标注 14"/>
          <p:cNvSpPr/>
          <p:nvPr/>
        </p:nvSpPr>
        <p:spPr bwMode="auto">
          <a:xfrm>
            <a:off x="5580112" y="4725144"/>
            <a:ext cx="2880320" cy="1152128"/>
          </a:xfrm>
          <a:prstGeom prst="wedgeRoundRectCallout">
            <a:avLst>
              <a:gd name="adj1" fmla="val -84611"/>
              <a:gd name="adj2" fmla="val 25462"/>
              <a:gd name="adj3" fmla="val 16667"/>
            </a:avLst>
          </a:prstGeom>
          <a:solidFill>
            <a:schemeClr val="accent2">
              <a:lumMod val="60000"/>
              <a:lumOff val="4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360045"/>
            <a:r>
              <a:rPr lang="zh-CN" altLang="zh-CN" sz="1800" dirty="0" smtClean="0"/>
              <a:t>设置状态为</a:t>
            </a:r>
            <a:r>
              <a:rPr lang="en-US" altLang="zh-CN" sz="1800" dirty="0" smtClean="0"/>
              <a:t>TASK_RUNNING</a:t>
            </a:r>
            <a:r>
              <a:rPr lang="zh-CN" altLang="zh-CN" sz="1800" dirty="0" smtClean="0"/>
              <a:t>，并从等待队列移出</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1874" name="Picture 2"/>
          <p:cNvPicPr>
            <a:picLocks noChangeAspect="1" noChangeArrowheads="1"/>
          </p:cNvPicPr>
          <p:nvPr/>
        </p:nvPicPr>
        <p:blipFill>
          <a:blip r:embed="rId1" cstate="print"/>
          <a:srcRect/>
          <a:stretch>
            <a:fillRect/>
          </a:stretch>
        </p:blipFill>
        <p:spPr bwMode="auto">
          <a:xfrm>
            <a:off x="214341" y="1196752"/>
            <a:ext cx="8462117" cy="2232248"/>
          </a:xfrm>
          <a:prstGeom prst="rect">
            <a:avLst/>
          </a:prstGeom>
          <a:noFill/>
          <a:ln w="9525">
            <a:noFill/>
            <a:miter lim="800000"/>
            <a:headEnd/>
            <a:tailEnd/>
          </a:ln>
        </p:spPr>
      </p:pic>
      <p:sp>
        <p:nvSpPr>
          <p:cNvPr id="8" name="矩形 7"/>
          <p:cNvSpPr/>
          <p:nvPr/>
        </p:nvSpPr>
        <p:spPr>
          <a:xfrm>
            <a:off x="2339752" y="111638"/>
            <a:ext cx="4464496" cy="437043"/>
          </a:xfrm>
          <a:prstGeom prst="rect">
            <a:avLst/>
          </a:prstGeom>
        </p:spPr>
        <p:txBody>
          <a:bodyPr wrap="square">
            <a:spAutoFit/>
          </a:bodyPr>
          <a:lstStyle/>
          <a:p>
            <a:pPr marL="812800" indent="-812800">
              <a:lnSpc>
                <a:spcPct val="80000"/>
              </a:lnSpc>
              <a:defRPr/>
            </a:pPr>
            <a:r>
              <a:rPr lang="en-US" altLang="zh-CN" sz="2800" dirty="0" smtClean="0">
                <a:solidFill>
                  <a:srgbClr val="C00000"/>
                </a:solidFill>
              </a:rPr>
              <a:t>6. </a:t>
            </a:r>
            <a:r>
              <a:rPr lang="zh-CN" altLang="en-US" sz="2800" dirty="0" smtClean="0">
                <a:solidFill>
                  <a:srgbClr val="C00000"/>
                </a:solidFill>
                <a:effectLst>
                  <a:outerShdw blurRad="38100" dist="38100" dir="2700000" algn="tl">
                    <a:srgbClr val="C0C0C0"/>
                  </a:outerShdw>
                </a:effectLst>
                <a:latin typeface="Times New Roman" panose="02020603050405020304" pitchFamily="18" charset="0"/>
              </a:rPr>
              <a:t>进程睡眠与唤醒</a:t>
            </a:r>
            <a:endParaRPr lang="en-US" altLang="zh-CN" sz="2800" dirty="0" smtClean="0">
              <a:solidFill>
                <a:srgbClr val="C00000"/>
              </a:solidFill>
            </a:endParaRPr>
          </a:p>
        </p:txBody>
      </p:sp>
      <p:sp>
        <p:nvSpPr>
          <p:cNvPr id="9" name="矩形 8"/>
          <p:cNvSpPr/>
          <p:nvPr/>
        </p:nvSpPr>
        <p:spPr>
          <a:xfrm>
            <a:off x="467544" y="620689"/>
            <a:ext cx="5112568" cy="461665"/>
          </a:xfrm>
          <a:prstGeom prst="rect">
            <a:avLst/>
          </a:prstGeom>
        </p:spPr>
        <p:txBody>
          <a:bodyPr wrap="square">
            <a:spAutoFit/>
          </a:bodyPr>
          <a:lstStyle/>
          <a:p>
            <a:pPr marL="609600" indent="-609600">
              <a:buFont typeface="Wingdings" panose="05000000000000000000" pitchFamily="2" charset="2"/>
              <a:buChar char="n"/>
              <a:defRPr/>
            </a:pPr>
            <a:r>
              <a:rPr lang="zh-CN" altLang="en-US" sz="2400" dirty="0" smtClean="0">
                <a:solidFill>
                  <a:srgbClr val="7030A0"/>
                </a:solidFill>
                <a:latin typeface="宋体" panose="02010600030101010101" pitchFamily="2" charset="-122"/>
              </a:rPr>
              <a:t>进程唤醒</a:t>
            </a:r>
            <a:r>
              <a:rPr lang="en-US" altLang="zh-CN" sz="2400" dirty="0" err="1" smtClean="0">
                <a:solidFill>
                  <a:srgbClr val="7030A0"/>
                </a:solidFill>
                <a:latin typeface="宋体" panose="02010600030101010101" pitchFamily="2" charset="-122"/>
              </a:rPr>
              <a:t>wake_up</a:t>
            </a:r>
            <a:r>
              <a:rPr lang="en-US" altLang="zh-CN" sz="2400" dirty="0" smtClean="0">
                <a:solidFill>
                  <a:srgbClr val="7030A0"/>
                </a:solidFill>
                <a:latin typeface="宋体" panose="02010600030101010101" pitchFamily="2" charset="-122"/>
              </a:rPr>
              <a:t>()</a:t>
            </a:r>
            <a:r>
              <a:rPr lang="zh-CN" altLang="en-US" sz="2400" dirty="0" smtClean="0">
                <a:solidFill>
                  <a:srgbClr val="7030A0"/>
                </a:solidFill>
                <a:latin typeface="宋体" panose="02010600030101010101" pitchFamily="2" charset="-122"/>
              </a:rPr>
              <a:t>：</a:t>
            </a:r>
            <a:endParaRPr lang="en-US" altLang="zh-CN" sz="2400" dirty="0" smtClean="0">
              <a:solidFill>
                <a:srgbClr val="7030A0"/>
              </a:solidFill>
              <a:latin typeface="宋体" panose="02010600030101010101" pitchFamily="2" charset="-122"/>
            </a:endParaRPr>
          </a:p>
        </p:txBody>
      </p:sp>
      <p:pic>
        <p:nvPicPr>
          <p:cNvPr id="10" name="Picture 1"/>
          <p:cNvPicPr>
            <a:picLocks noChangeAspect="1" noChangeArrowheads="1"/>
          </p:cNvPicPr>
          <p:nvPr/>
        </p:nvPicPr>
        <p:blipFill>
          <a:blip r:embed="rId2" cstate="print"/>
          <a:srcRect/>
          <a:stretch>
            <a:fillRect/>
          </a:stretch>
        </p:blipFill>
        <p:spPr bwMode="auto">
          <a:xfrm>
            <a:off x="35496" y="3567373"/>
            <a:ext cx="8964488" cy="3173996"/>
          </a:xfrm>
          <a:prstGeom prst="rect">
            <a:avLst/>
          </a:prstGeom>
          <a:noFill/>
          <a:ln w="9525">
            <a:noFill/>
            <a:miter lim="800000"/>
            <a:headEnd/>
            <a:tailEnd/>
          </a:ln>
        </p:spPr>
      </p:pic>
      <p:grpSp>
        <p:nvGrpSpPr>
          <p:cNvPr id="12" name="组合 11"/>
          <p:cNvGrpSpPr/>
          <p:nvPr/>
        </p:nvGrpSpPr>
        <p:grpSpPr>
          <a:xfrm>
            <a:off x="107504" y="1772816"/>
            <a:ext cx="8892480" cy="1440160"/>
            <a:chOff x="251520" y="3140968"/>
            <a:chExt cx="8892480" cy="1440160"/>
          </a:xfrm>
        </p:grpSpPr>
        <p:sp>
          <p:nvSpPr>
            <p:cNvPr id="13" name="矩形 12"/>
            <p:cNvSpPr/>
            <p:nvPr/>
          </p:nvSpPr>
          <p:spPr bwMode="auto">
            <a:xfrm>
              <a:off x="251520" y="3140968"/>
              <a:ext cx="8892480" cy="1440160"/>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14" name="Picture 5"/>
            <p:cNvPicPr>
              <a:picLocks noChangeAspect="1" noChangeArrowheads="1"/>
            </p:cNvPicPr>
            <p:nvPr/>
          </p:nvPicPr>
          <p:blipFill>
            <a:blip r:embed="rId3" cstate="print"/>
            <a:srcRect/>
            <a:stretch>
              <a:fillRect/>
            </a:stretch>
          </p:blipFill>
          <p:spPr bwMode="auto">
            <a:xfrm>
              <a:off x="323528" y="3501008"/>
              <a:ext cx="8639675" cy="721295"/>
            </a:xfrm>
            <a:prstGeom prst="rect">
              <a:avLst/>
            </a:prstGeom>
            <a:noFill/>
            <a:ln w="9525" algn="ctr">
              <a:noFill/>
              <a:miter lim="800000"/>
              <a:headEnd/>
              <a:tailEnd/>
            </a:ln>
          </p:spPr>
        </p:pic>
      </p:grpSp>
      <p:cxnSp>
        <p:nvCxnSpPr>
          <p:cNvPr id="15" name="直接连接符 14"/>
          <p:cNvCxnSpPr/>
          <p:nvPr/>
        </p:nvCxnSpPr>
        <p:spPr bwMode="auto">
          <a:xfrm>
            <a:off x="899592" y="5013176"/>
            <a:ext cx="2664296" cy="0"/>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直接连接符 15"/>
          <p:cNvCxnSpPr/>
          <p:nvPr/>
        </p:nvCxnSpPr>
        <p:spPr bwMode="auto">
          <a:xfrm>
            <a:off x="1331640" y="2996952"/>
            <a:ext cx="2664296" cy="0"/>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2771801" y="2"/>
            <a:ext cx="4392488" cy="765175"/>
          </a:xfrm>
        </p:spPr>
        <p:txBody>
          <a:bodyPr/>
          <a:lstStyle/>
          <a:p>
            <a:pPr algn="ctr" eaLnBrk="1" hangingPunct="1">
              <a:defRPr/>
            </a:pPr>
            <a:r>
              <a:rPr lang="en-US" altLang="zh-CN" sz="4000" dirty="0" smtClean="0">
                <a:solidFill>
                  <a:srgbClr val="FF0000"/>
                </a:solidFill>
                <a:latin typeface="黑体" panose="02010609060101010101" pitchFamily="49" charset="-122"/>
                <a:ea typeface="黑体" panose="02010609060101010101" pitchFamily="49" charset="-122"/>
              </a:rPr>
              <a:t>3.4 </a:t>
            </a:r>
            <a:r>
              <a:rPr lang="zh-CN" altLang="en-US" sz="4000" dirty="0" smtClean="0">
                <a:solidFill>
                  <a:srgbClr val="FF0000"/>
                </a:solidFill>
                <a:latin typeface="黑体" panose="02010609060101010101" pitchFamily="49" charset="-122"/>
                <a:ea typeface="黑体" panose="02010609060101010101" pitchFamily="49" charset="-122"/>
              </a:rPr>
              <a:t>进程同步</a:t>
            </a:r>
            <a:endParaRPr lang="zh-CN" altLang="en-US" sz="4000" dirty="0" smtClean="0">
              <a:solidFill>
                <a:srgbClr val="FF0000"/>
              </a:solidFill>
              <a:latin typeface="黑体" panose="02010609060101010101" pitchFamily="49" charset="-122"/>
              <a:ea typeface="黑体" panose="02010609060101010101" pitchFamily="49" charset="-122"/>
            </a:endParaRPr>
          </a:p>
        </p:txBody>
      </p:sp>
      <p:sp>
        <p:nvSpPr>
          <p:cNvPr id="43012" name="Rectangle 4"/>
          <p:cNvSpPr>
            <a:spLocks noChangeArrowheads="1"/>
          </p:cNvSpPr>
          <p:nvPr/>
        </p:nvSpPr>
        <p:spPr bwMode="auto">
          <a:xfrm>
            <a:off x="899592" y="1052737"/>
            <a:ext cx="4775894" cy="3887961"/>
          </a:xfrm>
          <a:prstGeom prst="rect">
            <a:avLst/>
          </a:prstGeom>
          <a:noFill/>
          <a:ln>
            <a:noFill/>
          </a:ln>
          <a:effectLst/>
        </p:spPr>
        <p:txBody>
          <a:bodyPr/>
          <a:lstStyle/>
          <a:p>
            <a:pPr marL="360045">
              <a:lnSpc>
                <a:spcPct val="130000"/>
              </a:lnSpc>
              <a:defRPr/>
            </a:pPr>
            <a:r>
              <a:rPr lang="zh-CN" altLang="en-US" sz="2800" dirty="0" smtClean="0">
                <a:solidFill>
                  <a:srgbClr val="C00000"/>
                </a:solidFill>
                <a:latin typeface="+mn-ea"/>
                <a:ea typeface="+mn-ea"/>
              </a:rPr>
              <a:t>本节主要内容：</a:t>
            </a:r>
            <a:endParaRPr lang="en-US" altLang="zh-CN" sz="2800" dirty="0" smtClean="0">
              <a:solidFill>
                <a:srgbClr val="C00000"/>
              </a:solidFill>
              <a:latin typeface="+mn-ea"/>
              <a:ea typeface="+mn-ea"/>
            </a:endParaRPr>
          </a:p>
          <a:p>
            <a:pPr marL="360045">
              <a:lnSpc>
                <a:spcPct val="130000"/>
              </a:lnSpc>
              <a:buFont typeface="Wingdings" panose="05000000000000000000" pitchFamily="2" charset="2"/>
              <a:buChar char="l"/>
              <a:defRPr/>
            </a:pPr>
            <a:r>
              <a:rPr lang="zh-CN" altLang="en-US" sz="2400" dirty="0" smtClean="0">
                <a:latin typeface="+mn-ea"/>
                <a:ea typeface="+mn-ea"/>
              </a:rPr>
              <a:t>进程同步的基本概念</a:t>
            </a:r>
            <a:endParaRPr lang="en-US" altLang="zh-CN" sz="2400" dirty="0" smtClean="0">
              <a:latin typeface="+mn-ea"/>
              <a:ea typeface="+mn-ea"/>
            </a:endParaRPr>
          </a:p>
          <a:p>
            <a:pPr marL="360045">
              <a:lnSpc>
                <a:spcPct val="130000"/>
              </a:lnSpc>
              <a:buFont typeface="Wingdings" panose="05000000000000000000" pitchFamily="2" charset="2"/>
              <a:buChar char="l"/>
              <a:defRPr/>
            </a:pPr>
            <a:r>
              <a:rPr lang="zh-CN" altLang="en-US" sz="2400" dirty="0" smtClean="0">
                <a:latin typeface="+mn-ea"/>
                <a:ea typeface="+mn-ea"/>
              </a:rPr>
              <a:t>进程同步机制及应用</a:t>
            </a:r>
            <a:endParaRPr lang="en-US" altLang="zh-CN" sz="2400" dirty="0" smtClean="0">
              <a:latin typeface="+mn-ea"/>
              <a:ea typeface="+mn-ea"/>
            </a:endParaRPr>
          </a:p>
          <a:p>
            <a:pPr marL="360045">
              <a:lnSpc>
                <a:spcPct val="130000"/>
              </a:lnSpc>
              <a:buFont typeface="Wingdings" panose="05000000000000000000" pitchFamily="2" charset="2"/>
              <a:buChar char="l"/>
              <a:defRPr/>
            </a:pPr>
            <a:r>
              <a:rPr lang="zh-CN" altLang="en-US" sz="2400" dirty="0" smtClean="0">
                <a:latin typeface="+mn-ea"/>
                <a:ea typeface="+mn-ea"/>
              </a:rPr>
              <a:t>经典进程同步问题</a:t>
            </a:r>
            <a:endParaRPr lang="en-US" altLang="zh-CN" sz="2400" dirty="0" smtClean="0">
              <a:latin typeface="+mn-ea"/>
              <a:ea typeface="+mn-ea"/>
            </a:endParaRPr>
          </a:p>
          <a:p>
            <a:pPr marL="360045">
              <a:lnSpc>
                <a:spcPct val="130000"/>
              </a:lnSpc>
              <a:buFont typeface="Wingdings" panose="05000000000000000000" pitchFamily="2" charset="2"/>
              <a:buChar char="l"/>
              <a:defRPr/>
            </a:pPr>
            <a:r>
              <a:rPr lang="zh-CN" altLang="en-US" sz="2400" dirty="0" smtClean="0">
                <a:latin typeface="+mn-ea"/>
                <a:ea typeface="+mn-ea"/>
              </a:rPr>
              <a:t>管程机制</a:t>
            </a:r>
            <a:endParaRPr lang="en-US" altLang="zh-CN" sz="2400" dirty="0" smtClean="0">
              <a:latin typeface="+mn-ea"/>
              <a:ea typeface="+mn-ea"/>
            </a:endParaRPr>
          </a:p>
          <a:p>
            <a:pPr marL="360045">
              <a:lnSpc>
                <a:spcPct val="130000"/>
              </a:lnSpc>
              <a:buFont typeface="Wingdings" panose="05000000000000000000" pitchFamily="2" charset="2"/>
              <a:buChar char="l"/>
              <a:defRPr/>
            </a:pPr>
            <a:r>
              <a:rPr lang="en-US" altLang="zh-CN" sz="2400" dirty="0" smtClean="0">
                <a:latin typeface="+mn-ea"/>
                <a:ea typeface="+mn-ea"/>
              </a:rPr>
              <a:t>Linux</a:t>
            </a:r>
            <a:r>
              <a:rPr lang="zh-CN" altLang="en-US" sz="2400" dirty="0" smtClean="0">
                <a:latin typeface="+mn-ea"/>
                <a:ea typeface="+mn-ea"/>
              </a:rPr>
              <a:t>同步机制解析</a:t>
            </a:r>
            <a:endParaRPr lang="en-US" altLang="zh-CN" sz="2400" dirty="0">
              <a:latin typeface="+mn-ea"/>
              <a:ea typeface="+mn-ea"/>
            </a:endParaRPr>
          </a:p>
        </p:txBody>
      </p: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2771801" y="2"/>
            <a:ext cx="4392488" cy="765175"/>
          </a:xfrm>
        </p:spPr>
        <p:txBody>
          <a:bodyPr/>
          <a:lstStyle/>
          <a:p>
            <a:pPr algn="ctr" eaLnBrk="1" hangingPunct="1">
              <a:defRPr/>
            </a:pPr>
            <a:r>
              <a:rPr lang="en-US" altLang="zh-CN" sz="4000" dirty="0" smtClean="0">
                <a:solidFill>
                  <a:srgbClr val="FF0000"/>
                </a:solidFill>
                <a:latin typeface="黑体" panose="02010609060101010101" pitchFamily="49" charset="-122"/>
                <a:ea typeface="黑体" panose="02010609060101010101" pitchFamily="49" charset="-122"/>
              </a:rPr>
              <a:t>3.4 </a:t>
            </a:r>
            <a:r>
              <a:rPr lang="zh-CN" altLang="en-US" sz="4000" dirty="0" smtClean="0">
                <a:solidFill>
                  <a:srgbClr val="FF0000"/>
                </a:solidFill>
                <a:latin typeface="黑体" panose="02010609060101010101" pitchFamily="49" charset="-122"/>
                <a:ea typeface="黑体" panose="02010609060101010101" pitchFamily="49" charset="-122"/>
              </a:rPr>
              <a:t>进程同步</a:t>
            </a:r>
            <a:endParaRPr lang="zh-CN" altLang="en-US" sz="4000" dirty="0" smtClean="0">
              <a:solidFill>
                <a:srgbClr val="FF0000"/>
              </a:solidFill>
              <a:latin typeface="黑体" panose="02010609060101010101" pitchFamily="49" charset="-122"/>
              <a:ea typeface="黑体" panose="02010609060101010101" pitchFamily="49" charset="-122"/>
            </a:endParaRPr>
          </a:p>
        </p:txBody>
      </p:sp>
      <p:sp>
        <p:nvSpPr>
          <p:cNvPr id="43012" name="Rectangle 4"/>
          <p:cNvSpPr>
            <a:spLocks noChangeArrowheads="1"/>
          </p:cNvSpPr>
          <p:nvPr/>
        </p:nvSpPr>
        <p:spPr bwMode="auto">
          <a:xfrm>
            <a:off x="372170" y="1053209"/>
            <a:ext cx="5567982" cy="3383905"/>
          </a:xfrm>
          <a:prstGeom prst="rect">
            <a:avLst/>
          </a:prstGeom>
          <a:noFill/>
          <a:ln>
            <a:noFill/>
          </a:ln>
          <a:effectLst/>
        </p:spPr>
        <p:txBody>
          <a:bodyPr/>
          <a:lstStyle/>
          <a:p>
            <a:pPr marL="360045">
              <a:lnSpc>
                <a:spcPct val="130000"/>
              </a:lnSpc>
              <a:defRPr/>
            </a:pPr>
            <a:r>
              <a:rPr lang="en-US" altLang="zh-CN" sz="2800" dirty="0" smtClean="0">
                <a:solidFill>
                  <a:srgbClr val="0000FF"/>
                </a:solidFill>
                <a:latin typeface="+mn-ea"/>
                <a:ea typeface="+mn-ea"/>
              </a:rPr>
              <a:t>3.4.1</a:t>
            </a:r>
            <a:r>
              <a:rPr lang="zh-CN" altLang="en-US" sz="2800" dirty="0" smtClean="0">
                <a:solidFill>
                  <a:srgbClr val="0000FF"/>
                </a:solidFill>
                <a:latin typeface="+mn-ea"/>
                <a:ea typeface="+mn-ea"/>
              </a:rPr>
              <a:t>进程同步的基本概念</a:t>
            </a:r>
            <a:endParaRPr lang="en-US" altLang="zh-CN" sz="2800" dirty="0" smtClean="0">
              <a:solidFill>
                <a:srgbClr val="0000FF"/>
              </a:solidFill>
              <a:latin typeface="+mn-ea"/>
              <a:ea typeface="+mn-ea"/>
            </a:endParaRPr>
          </a:p>
          <a:p>
            <a:pPr marL="360045">
              <a:lnSpc>
                <a:spcPct val="130000"/>
              </a:lnSpc>
              <a:buFont typeface="Wingdings" panose="05000000000000000000" pitchFamily="2" charset="2"/>
              <a:buChar char="l"/>
              <a:defRPr/>
            </a:pPr>
            <a:r>
              <a:rPr lang="en-US" altLang="zh-CN" sz="2400" dirty="0" smtClean="0">
                <a:latin typeface="+mn-ea"/>
                <a:ea typeface="+mn-ea"/>
              </a:rPr>
              <a:t> </a:t>
            </a:r>
            <a:r>
              <a:rPr lang="zh-CN" altLang="en-US" sz="2400" dirty="0" smtClean="0">
                <a:latin typeface="+mn-ea"/>
                <a:ea typeface="+mn-ea"/>
              </a:rPr>
              <a:t>并发进程间的制约关系</a:t>
            </a:r>
            <a:endParaRPr lang="en-US" altLang="zh-CN" sz="2400" dirty="0" smtClean="0">
              <a:latin typeface="+mn-ea"/>
              <a:ea typeface="+mn-ea"/>
            </a:endParaRPr>
          </a:p>
          <a:p>
            <a:pPr marL="360045">
              <a:lnSpc>
                <a:spcPct val="130000"/>
              </a:lnSpc>
              <a:buFont typeface="Wingdings" panose="05000000000000000000" pitchFamily="2" charset="2"/>
              <a:buChar char="l"/>
              <a:defRPr/>
            </a:pPr>
            <a:r>
              <a:rPr lang="en-US" altLang="zh-CN" sz="2400" dirty="0" smtClean="0">
                <a:latin typeface="+mn-ea"/>
                <a:ea typeface="+mn-ea"/>
              </a:rPr>
              <a:t> </a:t>
            </a:r>
            <a:r>
              <a:rPr lang="zh-CN" altLang="en-US" sz="2400" dirty="0" smtClean="0">
                <a:latin typeface="+mn-ea"/>
                <a:ea typeface="+mn-ea"/>
              </a:rPr>
              <a:t>进程同步与互斥的概念</a:t>
            </a:r>
            <a:endParaRPr lang="en-US" altLang="zh-CN" sz="2400" dirty="0" smtClean="0">
              <a:latin typeface="+mn-ea"/>
              <a:ea typeface="+mn-ea"/>
            </a:endParaRPr>
          </a:p>
          <a:p>
            <a:pPr marL="360045">
              <a:lnSpc>
                <a:spcPct val="130000"/>
              </a:lnSpc>
              <a:buFont typeface="Wingdings" panose="05000000000000000000" pitchFamily="2" charset="2"/>
              <a:buChar char="l"/>
              <a:defRPr/>
            </a:pPr>
            <a:r>
              <a:rPr lang="en-US" altLang="zh-CN" sz="2400" dirty="0" smtClean="0">
                <a:latin typeface="+mn-ea"/>
                <a:ea typeface="+mn-ea"/>
              </a:rPr>
              <a:t> </a:t>
            </a:r>
            <a:r>
              <a:rPr lang="zh-CN" altLang="en-US" sz="2400" dirty="0" smtClean="0">
                <a:latin typeface="+mn-ea"/>
                <a:ea typeface="+mn-ea"/>
              </a:rPr>
              <a:t>临界资源、临界区的概念</a:t>
            </a:r>
            <a:endParaRPr lang="en-US" altLang="zh-CN" sz="2400" dirty="0" smtClean="0">
              <a:latin typeface="+mn-ea"/>
              <a:ea typeface="+mn-ea"/>
            </a:endParaRPr>
          </a:p>
          <a:p>
            <a:pPr marL="360045">
              <a:lnSpc>
                <a:spcPct val="130000"/>
              </a:lnSpc>
              <a:buFont typeface="Wingdings" panose="05000000000000000000" pitchFamily="2" charset="2"/>
              <a:buChar char="l"/>
              <a:defRPr/>
            </a:pPr>
            <a:r>
              <a:rPr lang="en-US" altLang="zh-CN" sz="2400" dirty="0" smtClean="0">
                <a:latin typeface="+mn-ea"/>
                <a:ea typeface="+mn-ea"/>
              </a:rPr>
              <a:t> </a:t>
            </a:r>
            <a:r>
              <a:rPr lang="zh-CN" altLang="en-US" sz="2400" dirty="0" smtClean="0">
                <a:latin typeface="+mn-ea"/>
                <a:ea typeface="+mn-ea"/>
              </a:rPr>
              <a:t>同步机制应遵循的原则</a:t>
            </a:r>
            <a:endParaRPr lang="en-US" altLang="zh-CN" sz="2400" dirty="0" smtClean="0">
              <a:latin typeface="+mn-ea"/>
              <a:ea typeface="+mn-ea"/>
            </a:endParaRPr>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2771801" y="2"/>
            <a:ext cx="4392488" cy="765175"/>
          </a:xfrm>
        </p:spPr>
        <p:txBody>
          <a:bodyPr/>
          <a:lstStyle/>
          <a:p>
            <a:pPr algn="ctr" eaLnBrk="1" hangingPunct="1">
              <a:defRPr/>
            </a:pPr>
            <a:r>
              <a:rPr lang="en-US" altLang="zh-CN" sz="4000" dirty="0" smtClean="0">
                <a:solidFill>
                  <a:srgbClr val="FF0000"/>
                </a:solidFill>
                <a:latin typeface="黑体" panose="02010609060101010101" pitchFamily="49" charset="-122"/>
                <a:ea typeface="黑体" panose="02010609060101010101" pitchFamily="49" charset="-122"/>
              </a:rPr>
              <a:t>3.4 </a:t>
            </a:r>
            <a:r>
              <a:rPr lang="zh-CN" altLang="en-US" sz="4000" dirty="0" smtClean="0">
                <a:solidFill>
                  <a:srgbClr val="FF0000"/>
                </a:solidFill>
                <a:latin typeface="黑体" panose="02010609060101010101" pitchFamily="49" charset="-122"/>
                <a:ea typeface="黑体" panose="02010609060101010101" pitchFamily="49" charset="-122"/>
              </a:rPr>
              <a:t>进程同步</a:t>
            </a:r>
            <a:endParaRPr lang="zh-CN" altLang="en-US" sz="4000" dirty="0" smtClean="0">
              <a:solidFill>
                <a:srgbClr val="FF0000"/>
              </a:solidFill>
              <a:latin typeface="黑体" panose="02010609060101010101" pitchFamily="49" charset="-122"/>
              <a:ea typeface="黑体" panose="02010609060101010101" pitchFamily="49" charset="-122"/>
            </a:endParaRPr>
          </a:p>
        </p:txBody>
      </p:sp>
      <p:sp>
        <p:nvSpPr>
          <p:cNvPr id="43012" name="Rectangle 4"/>
          <p:cNvSpPr>
            <a:spLocks noChangeArrowheads="1"/>
          </p:cNvSpPr>
          <p:nvPr/>
        </p:nvSpPr>
        <p:spPr bwMode="auto">
          <a:xfrm>
            <a:off x="84138" y="765177"/>
            <a:ext cx="8712200" cy="1943745"/>
          </a:xfrm>
          <a:prstGeom prst="rect">
            <a:avLst/>
          </a:prstGeom>
          <a:noFill/>
          <a:ln>
            <a:noFill/>
          </a:ln>
          <a:effectLst/>
        </p:spPr>
        <p:txBody>
          <a:bodyPr/>
          <a:lstStyle/>
          <a:p>
            <a:pPr marL="360045">
              <a:lnSpc>
                <a:spcPct val="130000"/>
              </a:lnSpc>
              <a:defRPr/>
            </a:pPr>
            <a:r>
              <a:rPr lang="en-US" altLang="zh-CN" sz="3200" dirty="0" smtClean="0">
                <a:solidFill>
                  <a:srgbClr val="0000FF"/>
                </a:solidFill>
                <a:latin typeface="+mn-ea"/>
                <a:ea typeface="+mn-ea"/>
              </a:rPr>
              <a:t>3.4.1 </a:t>
            </a:r>
            <a:r>
              <a:rPr lang="zh-CN" altLang="en-US" sz="3200" dirty="0" smtClean="0">
                <a:solidFill>
                  <a:srgbClr val="0000FF"/>
                </a:solidFill>
                <a:latin typeface="+mn-ea"/>
                <a:ea typeface="+mn-ea"/>
              </a:rPr>
              <a:t>进程同步的基本概念</a:t>
            </a:r>
            <a:endParaRPr lang="en-US" altLang="zh-CN" sz="3200" dirty="0">
              <a:solidFill>
                <a:srgbClr val="0000FF"/>
              </a:solidFill>
              <a:latin typeface="+mn-ea"/>
              <a:ea typeface="+mn-ea"/>
            </a:endParaRPr>
          </a:p>
          <a:p>
            <a:pPr marL="360045">
              <a:lnSpc>
                <a:spcPct val="130000"/>
              </a:lnSpc>
              <a:defRPr/>
            </a:pPr>
            <a:r>
              <a:rPr lang="en-US" altLang="zh-CN" sz="2800" dirty="0" smtClean="0">
                <a:solidFill>
                  <a:schemeClr val="tx2"/>
                </a:solidFill>
                <a:latin typeface="宋体" panose="02010600030101010101" pitchFamily="2" charset="-122"/>
              </a:rPr>
              <a:t>1.</a:t>
            </a:r>
            <a:r>
              <a:rPr lang="zh-CN" altLang="en-US" sz="2800" dirty="0" smtClean="0">
                <a:solidFill>
                  <a:schemeClr val="tx2"/>
                </a:solidFill>
                <a:latin typeface="宋体" panose="02010600030101010101" pitchFamily="2" charset="-122"/>
              </a:rPr>
              <a:t>并发进程间的间接制约关系与进程互斥：</a:t>
            </a:r>
            <a:endParaRPr lang="en-US" altLang="zh-CN" sz="2800" dirty="0" smtClean="0">
              <a:solidFill>
                <a:schemeClr val="tx2"/>
              </a:solidFill>
              <a:latin typeface="宋体" panose="02010600030101010101" pitchFamily="2" charset="-122"/>
            </a:endParaRPr>
          </a:p>
          <a:p>
            <a:pPr marL="360045">
              <a:lnSpc>
                <a:spcPct val="130000"/>
              </a:lnSpc>
              <a:buFont typeface="Wingdings" panose="05000000000000000000" pitchFamily="2" charset="2"/>
              <a:buChar char="n"/>
              <a:defRPr/>
            </a:pPr>
            <a:r>
              <a:rPr lang="en-US" altLang="zh-CN" sz="2400" dirty="0" smtClean="0">
                <a:solidFill>
                  <a:srgbClr val="7030A0"/>
                </a:solidFill>
                <a:latin typeface="宋体" panose="02010600030101010101" pitchFamily="2" charset="-122"/>
              </a:rPr>
              <a:t> </a:t>
            </a:r>
            <a:r>
              <a:rPr lang="zh-CN" altLang="en-US" sz="2400" dirty="0" smtClean="0">
                <a:solidFill>
                  <a:srgbClr val="7030A0"/>
                </a:solidFill>
                <a:latin typeface="宋体" panose="02010600030101010101" pitchFamily="2" charset="-122"/>
              </a:rPr>
              <a:t>间接制约关系：</a:t>
            </a:r>
            <a:r>
              <a:rPr lang="zh-CN" altLang="en-US" sz="2400" dirty="0" smtClean="0">
                <a:latin typeface="宋体" panose="02010600030101010101" pitchFamily="2" charset="-122"/>
              </a:rPr>
              <a:t>相互竞争资源</a:t>
            </a:r>
            <a:endParaRPr lang="zh-CN" altLang="en-US" sz="2400" dirty="0">
              <a:latin typeface="宋体" panose="02010600030101010101" pitchFamily="2" charset="-122"/>
            </a:endParaRPr>
          </a:p>
        </p:txBody>
      </p:sp>
      <p:sp>
        <p:nvSpPr>
          <p:cNvPr id="4" name="Rectangle 4"/>
          <p:cNvSpPr>
            <a:spLocks noChangeArrowheads="1"/>
          </p:cNvSpPr>
          <p:nvPr/>
        </p:nvSpPr>
        <p:spPr bwMode="auto">
          <a:xfrm>
            <a:off x="467544" y="2708920"/>
            <a:ext cx="8388672" cy="3816424"/>
          </a:xfrm>
          <a:prstGeom prst="rect">
            <a:avLst/>
          </a:prstGeom>
          <a:noFill/>
          <a:ln>
            <a:noFill/>
          </a:ln>
          <a:effectLst/>
        </p:spPr>
        <p:txBody>
          <a:bodyPr/>
          <a:lstStyle/>
          <a:p>
            <a:pPr>
              <a:lnSpc>
                <a:spcPct val="110000"/>
              </a:lnSpc>
              <a:buFont typeface="Wingdings" panose="05000000000000000000" pitchFamily="2" charset="2"/>
              <a:buChar char="n"/>
              <a:defRPr/>
            </a:pPr>
            <a:r>
              <a:rPr lang="en-US" altLang="zh-CN" sz="2400" dirty="0" smtClean="0">
                <a:solidFill>
                  <a:srgbClr val="7030A0"/>
                </a:solidFill>
                <a:latin typeface="宋体" panose="02010600030101010101" pitchFamily="2" charset="-122"/>
              </a:rPr>
              <a:t> </a:t>
            </a:r>
            <a:r>
              <a:rPr lang="zh-CN" altLang="en-US" sz="2400" dirty="0" smtClean="0">
                <a:solidFill>
                  <a:srgbClr val="7030A0"/>
                </a:solidFill>
                <a:latin typeface="宋体" panose="02010600030101010101" pitchFamily="2" charset="-122"/>
              </a:rPr>
              <a:t>临界资源</a:t>
            </a:r>
            <a:endParaRPr lang="en-US" altLang="zh-CN" sz="2400" dirty="0">
              <a:solidFill>
                <a:srgbClr val="7030A0"/>
              </a:solidFill>
              <a:latin typeface="宋体" panose="02010600030101010101" pitchFamily="2" charset="-122"/>
            </a:endParaRPr>
          </a:p>
          <a:p>
            <a:pPr>
              <a:lnSpc>
                <a:spcPct val="110000"/>
              </a:lnSpc>
              <a:defRPr/>
            </a:pPr>
            <a:r>
              <a:rPr lang="zh-CN" altLang="en-US" sz="2800" dirty="0" smtClean="0">
                <a:solidFill>
                  <a:schemeClr val="accent1"/>
                </a:solidFill>
                <a:latin typeface="Times New Roman" panose="02020603050405020304" pitchFamily="18" charset="0"/>
              </a:rPr>
              <a:t>        </a:t>
            </a:r>
            <a:r>
              <a:rPr lang="zh-CN" altLang="en-US" sz="2200" dirty="0" smtClean="0">
                <a:latin typeface="Times New Roman" panose="02020603050405020304" pitchFamily="18" charset="0"/>
              </a:rPr>
              <a:t>一次仅允许一个进程使用的资源称为临界资源。</a:t>
            </a:r>
            <a:endParaRPr lang="zh-CN" altLang="en-US" sz="2200" dirty="0" smtClean="0">
              <a:latin typeface="Times New Roman" panose="02020603050405020304" pitchFamily="18" charset="0"/>
            </a:endParaRPr>
          </a:p>
          <a:p>
            <a:pPr marL="533400" indent="-533400">
              <a:lnSpc>
                <a:spcPct val="110000"/>
              </a:lnSpc>
              <a:defRPr/>
            </a:pPr>
            <a:r>
              <a:rPr lang="zh-CN" altLang="en-US" sz="2200" dirty="0" smtClean="0">
                <a:solidFill>
                  <a:srgbClr val="008AF2"/>
                </a:solidFill>
                <a:latin typeface="Times New Roman" panose="02020603050405020304" pitchFamily="18" charset="0"/>
              </a:rPr>
              <a:t>         硬件：</a:t>
            </a:r>
            <a:r>
              <a:rPr lang="zh-CN" altLang="en-US" sz="2200" dirty="0" smtClean="0">
                <a:latin typeface="Times New Roman" panose="02020603050405020304" pitchFamily="18" charset="0"/>
              </a:rPr>
              <a:t>如输入机、打印机、磁带机等</a:t>
            </a:r>
            <a:endParaRPr lang="zh-CN" altLang="en-US" sz="2200" dirty="0" smtClean="0">
              <a:latin typeface="Times New Roman" panose="02020603050405020304" pitchFamily="18" charset="0"/>
            </a:endParaRPr>
          </a:p>
          <a:p>
            <a:pPr marL="533400" indent="-533400">
              <a:lnSpc>
                <a:spcPct val="110000"/>
              </a:lnSpc>
              <a:defRPr/>
            </a:pPr>
            <a:r>
              <a:rPr lang="zh-CN" altLang="en-US" sz="2200" dirty="0" smtClean="0">
                <a:solidFill>
                  <a:srgbClr val="008AF2"/>
                </a:solidFill>
                <a:latin typeface="Times New Roman" panose="02020603050405020304" pitchFamily="18" charset="0"/>
              </a:rPr>
              <a:t>         软件：</a:t>
            </a:r>
            <a:r>
              <a:rPr lang="zh-CN" altLang="en-US" sz="2200" dirty="0" smtClean="0">
                <a:latin typeface="Times New Roman" panose="02020603050405020304" pitchFamily="18" charset="0"/>
              </a:rPr>
              <a:t>如公用变量、数据、表格、队列等</a:t>
            </a:r>
            <a:r>
              <a:rPr lang="zh-CN" altLang="en-US" sz="2200" dirty="0" smtClean="0">
                <a:solidFill>
                  <a:schemeClr val="accent1"/>
                </a:solidFill>
                <a:latin typeface="Times New Roman" panose="02020603050405020304" pitchFamily="18" charset="0"/>
              </a:rPr>
              <a:t>   </a:t>
            </a:r>
            <a:r>
              <a:rPr lang="zh-CN" altLang="en-US" sz="2400" dirty="0" smtClean="0">
                <a:latin typeface="Times New Roman" panose="02020603050405020304" pitchFamily="18" charset="0"/>
              </a:rPr>
              <a:t>     </a:t>
            </a:r>
            <a:endParaRPr lang="en-US" altLang="zh-CN" sz="2400" dirty="0" smtClean="0">
              <a:latin typeface="Times New Roman" panose="02020603050405020304" pitchFamily="18" charset="0"/>
            </a:endParaRPr>
          </a:p>
          <a:p>
            <a:pPr>
              <a:lnSpc>
                <a:spcPct val="90000"/>
              </a:lnSpc>
              <a:defRPr/>
            </a:pPr>
            <a:endParaRPr lang="zh-CN" altLang="en-US" sz="2800" dirty="0">
              <a:latin typeface="Times New Roman" panose="02020603050405020304" pitchFamily="18" charset="0"/>
            </a:endParaRPr>
          </a:p>
          <a:p>
            <a:pPr>
              <a:lnSpc>
                <a:spcPct val="90000"/>
              </a:lnSpc>
              <a:defRPr/>
            </a:pPr>
            <a:endParaRPr lang="en-US" altLang="zh-CN" sz="2400" dirty="0">
              <a:latin typeface="Times New Roman" panose="02020603050405020304" pitchFamily="18" charset="0"/>
            </a:endParaRPr>
          </a:p>
          <a:p>
            <a:pPr marL="457200" indent="-457200">
              <a:lnSpc>
                <a:spcPct val="90000"/>
              </a:lnSpc>
              <a:buFont typeface="Wingdings" panose="05000000000000000000" pitchFamily="2" charset="2"/>
              <a:buChar char="Ø"/>
              <a:defRPr/>
            </a:pPr>
            <a:endParaRPr lang="zh-CN" altLang="en-US" sz="2400" dirty="0">
              <a:latin typeface="宋体" panose="02010600030101010101" pitchFamily="2" charset="-122"/>
            </a:endParaRPr>
          </a:p>
        </p:txBody>
      </p:sp>
      <p:sp>
        <p:nvSpPr>
          <p:cNvPr id="5" name="矩形 4"/>
          <p:cNvSpPr/>
          <p:nvPr/>
        </p:nvSpPr>
        <p:spPr>
          <a:xfrm>
            <a:off x="1115616" y="4734084"/>
            <a:ext cx="7200800" cy="1791260"/>
          </a:xfrm>
          <a:prstGeom prst="rect">
            <a:avLst/>
          </a:prstGeom>
        </p:spPr>
        <p:txBody>
          <a:bodyPr wrap="square">
            <a:spAutoFit/>
          </a:bodyPr>
          <a:lstStyle/>
          <a:p>
            <a:pPr marL="457200" indent="-457200">
              <a:lnSpc>
                <a:spcPct val="110000"/>
              </a:lnSpc>
              <a:buFont typeface="Wingdings" panose="05000000000000000000" pitchFamily="2" charset="2"/>
              <a:buChar char="Ø"/>
              <a:defRPr/>
            </a:pPr>
            <a:r>
              <a:rPr lang="zh-CN" altLang="en-US" dirty="0" smtClean="0">
                <a:latin typeface="Times New Roman" panose="02020603050405020304" pitchFamily="18" charset="0"/>
              </a:rPr>
              <a:t>例</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：两个进程共享一个变量</a:t>
            </a:r>
            <a:r>
              <a:rPr lang="en-US" altLang="zh-CN" dirty="0" smtClean="0">
                <a:latin typeface="Times New Roman" panose="02020603050405020304" pitchFamily="18" charset="0"/>
              </a:rPr>
              <a:t>x </a:t>
            </a:r>
            <a:r>
              <a:rPr lang="zh-CN" altLang="en-US" dirty="0" smtClean="0">
                <a:latin typeface="Times New Roman" panose="02020603050405020304" pitchFamily="18" charset="0"/>
              </a:rPr>
              <a:t>，</a:t>
            </a:r>
            <a:r>
              <a:rPr lang="zh-CN" altLang="en-US" dirty="0" smtClean="0">
                <a:solidFill>
                  <a:schemeClr val="accent1"/>
                </a:solidFill>
                <a:latin typeface="Times New Roman" panose="02020603050405020304" pitchFamily="18" charset="0"/>
              </a:rPr>
              <a:t>设</a:t>
            </a:r>
            <a:r>
              <a:rPr lang="en-US" altLang="zh-CN" dirty="0" smtClean="0">
                <a:solidFill>
                  <a:schemeClr val="accent1"/>
                </a:solidFill>
                <a:latin typeface="Times New Roman" panose="02020603050405020304" pitchFamily="18" charset="0"/>
              </a:rPr>
              <a:t>x</a:t>
            </a:r>
            <a:r>
              <a:rPr lang="zh-CN" altLang="en-US" dirty="0" smtClean="0">
                <a:solidFill>
                  <a:schemeClr val="accent1"/>
                </a:solidFill>
                <a:latin typeface="Times New Roman" panose="02020603050405020304" pitchFamily="18" charset="0"/>
              </a:rPr>
              <a:t>的初值为</a:t>
            </a:r>
            <a:r>
              <a:rPr lang="en-US" altLang="zh-CN" dirty="0" smtClean="0">
                <a:solidFill>
                  <a:schemeClr val="accent1"/>
                </a:solidFill>
                <a:latin typeface="Times New Roman" panose="02020603050405020304" pitchFamily="18" charset="0"/>
              </a:rPr>
              <a:t>10</a:t>
            </a:r>
            <a:endParaRPr lang="en-US" altLang="zh-CN" dirty="0" smtClean="0">
              <a:latin typeface="Times New Roman" panose="02020603050405020304" pitchFamily="18" charset="0"/>
            </a:endParaRPr>
          </a:p>
          <a:p>
            <a:pPr>
              <a:lnSpc>
                <a:spcPct val="110000"/>
              </a:lnSpc>
              <a:defRPr/>
            </a:pPr>
            <a:r>
              <a:rPr lang="en-US" altLang="zh-CN" dirty="0" smtClean="0">
                <a:latin typeface="Times New Roman" panose="02020603050405020304" pitchFamily="18" charset="0"/>
              </a:rPr>
              <a:t>                P1</a:t>
            </a:r>
            <a:r>
              <a:rPr lang="zh-CN" altLang="en-US" dirty="0" smtClean="0">
                <a:latin typeface="Times New Roman" panose="02020603050405020304" pitchFamily="18" charset="0"/>
              </a:rPr>
              <a:t>和</a:t>
            </a:r>
            <a:r>
              <a:rPr lang="en-US" altLang="zh-CN" dirty="0" smtClean="0">
                <a:latin typeface="Times New Roman" panose="02020603050405020304" pitchFamily="18" charset="0"/>
              </a:rPr>
              <a:t>P2</a:t>
            </a:r>
            <a:r>
              <a:rPr lang="zh-CN" altLang="en-US" dirty="0" smtClean="0">
                <a:latin typeface="Times New Roman" panose="02020603050405020304" pitchFamily="18" charset="0"/>
              </a:rPr>
              <a:t>两个进程都对共享变量</a:t>
            </a:r>
            <a:r>
              <a:rPr lang="en-US" altLang="zh-CN" dirty="0" smtClean="0">
                <a:latin typeface="Times New Roman" panose="02020603050405020304" pitchFamily="18" charset="0"/>
              </a:rPr>
              <a:t>x</a:t>
            </a:r>
            <a:r>
              <a:rPr lang="zh-CN" altLang="en-US" dirty="0" smtClean="0">
                <a:latin typeface="Times New Roman" panose="02020603050405020304" pitchFamily="18" charset="0"/>
              </a:rPr>
              <a:t>执行加</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的操作：</a:t>
            </a:r>
            <a:endParaRPr lang="en-US" altLang="zh-CN" dirty="0" smtClean="0">
              <a:latin typeface="Times New Roman" panose="02020603050405020304" pitchFamily="18" charset="0"/>
            </a:endParaRPr>
          </a:p>
          <a:p>
            <a:pPr>
              <a:lnSpc>
                <a:spcPct val="110000"/>
              </a:lnSpc>
              <a:defRPr/>
            </a:pPr>
            <a:r>
              <a:rPr lang="en-US" altLang="zh-CN" sz="2400" dirty="0" smtClean="0">
                <a:latin typeface="Times New Roman" panose="02020603050405020304" pitchFamily="18" charset="0"/>
              </a:rPr>
              <a:t>                p</a:t>
            </a:r>
            <a:r>
              <a:rPr lang="en-US" altLang="zh-CN" sz="2400" baseline="-25000" dirty="0" smtClean="0">
                <a:latin typeface="Times New Roman" panose="02020603050405020304" pitchFamily="18" charset="0"/>
              </a:rPr>
              <a:t>1</a:t>
            </a: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r</a:t>
            </a:r>
            <a:r>
              <a:rPr lang="en-US" altLang="zh-CN" sz="2400" baseline="-25000" dirty="0" smtClean="0">
                <a:latin typeface="Times New Roman" panose="02020603050405020304" pitchFamily="18" charset="0"/>
              </a:rPr>
              <a:t>1</a:t>
            </a:r>
            <a:r>
              <a:rPr lang="en-US" altLang="zh-CN" sz="2400" dirty="0" smtClean="0">
                <a:latin typeface="Times New Roman" panose="02020603050405020304" pitchFamily="18" charset="0"/>
              </a:rPr>
              <a:t> := x</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r</a:t>
            </a:r>
            <a:r>
              <a:rPr lang="en-US" altLang="zh-CN" sz="2400" baseline="-25000" dirty="0" smtClean="0">
                <a:latin typeface="Times New Roman" panose="02020603050405020304" pitchFamily="18" charset="0"/>
              </a:rPr>
              <a:t>1</a:t>
            </a:r>
            <a:r>
              <a:rPr lang="en-US" altLang="zh-CN" sz="2400" dirty="0" smtClean="0">
                <a:latin typeface="Times New Roman" panose="02020603050405020304" pitchFamily="18" charset="0"/>
              </a:rPr>
              <a:t>:= r</a:t>
            </a:r>
            <a:r>
              <a:rPr lang="en-US" altLang="zh-CN" sz="2400" baseline="-25000" dirty="0" smtClean="0">
                <a:latin typeface="Times New Roman" panose="02020603050405020304" pitchFamily="18" charset="0"/>
              </a:rPr>
              <a:t>1</a:t>
            </a:r>
            <a:r>
              <a:rPr lang="en-US" altLang="zh-CN" sz="2400" dirty="0" smtClean="0">
                <a:latin typeface="Times New Roman" panose="02020603050405020304" pitchFamily="18" charset="0"/>
              </a:rPr>
              <a:t>+1</a:t>
            </a: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x := r</a:t>
            </a:r>
            <a:r>
              <a:rPr lang="en-US" altLang="zh-CN" sz="2400" baseline="-25000" dirty="0" smtClean="0">
                <a:latin typeface="Times New Roman" panose="02020603050405020304" pitchFamily="18" charset="0"/>
              </a:rPr>
              <a:t>1</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endParaRPr>
          </a:p>
          <a:p>
            <a:pPr>
              <a:lnSpc>
                <a:spcPct val="110000"/>
              </a:lnSpc>
              <a:defRPr/>
            </a:pPr>
            <a:r>
              <a:rPr lang="en-US" altLang="zh-CN" sz="2400" dirty="0" smtClean="0">
                <a:latin typeface="Times New Roman" panose="02020603050405020304" pitchFamily="18" charset="0"/>
              </a:rPr>
              <a:t>                p</a:t>
            </a:r>
            <a:r>
              <a:rPr lang="en-US" altLang="zh-CN" sz="2400" baseline="-25000" dirty="0" smtClean="0">
                <a:latin typeface="Times New Roman" panose="02020603050405020304" pitchFamily="18" charset="0"/>
              </a:rPr>
              <a:t>2</a:t>
            </a: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r</a:t>
            </a:r>
            <a:r>
              <a:rPr lang="en-US" altLang="zh-CN" sz="2400" baseline="-25000" dirty="0" smtClean="0">
                <a:latin typeface="Times New Roman" panose="02020603050405020304" pitchFamily="18" charset="0"/>
              </a:rPr>
              <a:t>2</a:t>
            </a:r>
            <a:r>
              <a:rPr lang="en-US" altLang="zh-CN" sz="2400" dirty="0" smtClean="0">
                <a:latin typeface="Times New Roman" panose="02020603050405020304" pitchFamily="18" charset="0"/>
              </a:rPr>
              <a:t>:= x</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r</a:t>
            </a:r>
            <a:r>
              <a:rPr lang="en-US" altLang="zh-CN" sz="2400" baseline="-25000" dirty="0" smtClean="0">
                <a:latin typeface="Times New Roman" panose="02020603050405020304" pitchFamily="18" charset="0"/>
              </a:rPr>
              <a:t>2</a:t>
            </a:r>
            <a:r>
              <a:rPr lang="en-US" altLang="zh-CN" sz="2400" dirty="0" smtClean="0">
                <a:latin typeface="Times New Roman" panose="02020603050405020304" pitchFamily="18" charset="0"/>
              </a:rPr>
              <a:t> := r</a:t>
            </a:r>
            <a:r>
              <a:rPr lang="en-US" altLang="zh-CN" sz="2400" baseline="-25000" dirty="0" smtClean="0">
                <a:latin typeface="Times New Roman" panose="02020603050405020304" pitchFamily="18" charset="0"/>
              </a:rPr>
              <a:t>2</a:t>
            </a:r>
            <a:r>
              <a:rPr lang="en-US" altLang="zh-CN" sz="2400" dirty="0" smtClean="0">
                <a:latin typeface="Times New Roman" panose="02020603050405020304" pitchFamily="18" charset="0"/>
              </a:rPr>
              <a:t>+1</a:t>
            </a: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x := r</a:t>
            </a:r>
            <a:r>
              <a:rPr lang="en-US" altLang="zh-CN" sz="2400" baseline="-25000" dirty="0" smtClean="0">
                <a:latin typeface="Times New Roman" panose="02020603050405020304" pitchFamily="18" charset="0"/>
              </a:rPr>
              <a:t>2</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a:t>
            </a:r>
            <a:endParaRPr lang="en-US" altLang="zh-CN" sz="240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animEffect transition="in" filter="box(in)">
                                      <p:cBhvr>
                                        <p:cTn id="7" dur="500"/>
                                        <p:tgtEl>
                                          <p:spTgt spid="43012">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012">
                                            <p:txEl>
                                              <p:pRg st="2" end="2"/>
                                            </p:txEl>
                                          </p:spTgt>
                                        </p:tgtEl>
                                        <p:attrNameLst>
                                          <p:attrName>style.visibility</p:attrName>
                                        </p:attrNameLst>
                                      </p:cBhvr>
                                      <p:to>
                                        <p:strVal val="visible"/>
                                      </p:to>
                                    </p:set>
                                    <p:animEffect transition="in" filter="box(in)">
                                      <p:cBhvr>
                                        <p:cTn id="10" dur="500"/>
                                        <p:tgtEl>
                                          <p:spTgt spid="4301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box(in)">
                                      <p:cBhvr>
                                        <p:cTn id="15" dur="500"/>
                                        <p:tgtEl>
                                          <p:spTgt spid="4">
                                            <p:txEl>
                                              <p:pRg st="0" end="0"/>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box(in)">
                                      <p:cBhvr>
                                        <p:cTn id="18" dur="500"/>
                                        <p:tgtEl>
                                          <p:spTgt spid="4">
                                            <p:txEl>
                                              <p:pRg st="1" end="1"/>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box(in)">
                                      <p:cBhvr>
                                        <p:cTn id="21" dur="500"/>
                                        <p:tgtEl>
                                          <p:spTgt spid="4">
                                            <p:txEl>
                                              <p:pRg st="2" end="2"/>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box(in)">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ox(in)">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8493125" y="6321425"/>
            <a:ext cx="376238" cy="707886"/>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b="0">
                <a:solidFill>
                  <a:schemeClr val="tx2"/>
                </a:solidFill>
                <a:latin typeface="Times New Roman" panose="02020603050405020304" pitchFamily="18" charset="0"/>
              </a:rPr>
              <a:t>33</a:t>
            </a:r>
            <a:endParaRPr lang="en-US" altLang="zh-CN" b="0">
              <a:solidFill>
                <a:schemeClr val="tx2"/>
              </a:solidFill>
              <a:latin typeface="Times New Roman" panose="02020603050405020304" pitchFamily="18" charset="0"/>
            </a:endParaRPr>
          </a:p>
        </p:txBody>
      </p:sp>
      <p:sp>
        <p:nvSpPr>
          <p:cNvPr id="875525" name="Rectangle 5"/>
          <p:cNvSpPr>
            <a:spLocks noChangeArrowheads="1"/>
          </p:cNvSpPr>
          <p:nvPr/>
        </p:nvSpPr>
        <p:spPr bwMode="auto">
          <a:xfrm>
            <a:off x="0" y="1412776"/>
            <a:ext cx="9144000" cy="2016642"/>
          </a:xfrm>
          <a:prstGeom prst="rect">
            <a:avLst/>
          </a:prstGeom>
          <a:noFill/>
          <a:ln w="9525">
            <a:noFill/>
            <a:miter lim="800000"/>
          </a:ln>
        </p:spPr>
        <p:txBody>
          <a:bodyPr>
            <a:spAutoFit/>
          </a:bodyPr>
          <a:lstStyle/>
          <a:p>
            <a:pPr marL="533400" indent="-533400">
              <a:lnSpc>
                <a:spcPct val="110000"/>
              </a:lnSpc>
              <a:spcBef>
                <a:spcPct val="30000"/>
              </a:spcBef>
              <a:buFont typeface="Wingdings" panose="05000000000000000000" pitchFamily="2" charset="2"/>
              <a:buNone/>
            </a:pPr>
            <a:r>
              <a:rPr lang="zh-CN" altLang="en-US" sz="2400" dirty="0">
                <a:solidFill>
                  <a:srgbClr val="0000FF"/>
                </a:solidFill>
                <a:latin typeface="Times New Roman" panose="02020603050405020304" pitchFamily="18" charset="0"/>
              </a:rPr>
              <a:t>  </a:t>
            </a:r>
            <a:r>
              <a:rPr lang="zh-CN" altLang="en-US" sz="2400" dirty="0" smtClean="0">
                <a:solidFill>
                  <a:srgbClr val="0000FF"/>
                </a:solidFill>
                <a:latin typeface="Times New Roman" panose="02020603050405020304" pitchFamily="18" charset="0"/>
              </a:rPr>
              <a:t>     两种</a:t>
            </a:r>
            <a:r>
              <a:rPr lang="zh-CN" altLang="en-US" sz="2400" dirty="0">
                <a:solidFill>
                  <a:srgbClr val="0000FF"/>
                </a:solidFill>
                <a:latin typeface="Times New Roman" panose="02020603050405020304" pitchFamily="18" charset="0"/>
              </a:rPr>
              <a:t>可能的执行次序：</a:t>
            </a:r>
            <a:r>
              <a:rPr lang="en-US" altLang="zh-CN" sz="2400" dirty="0">
                <a:solidFill>
                  <a:srgbClr val="0000FF"/>
                </a:solidFill>
                <a:latin typeface="Times New Roman" panose="02020603050405020304" pitchFamily="18" charset="0"/>
              </a:rPr>
              <a:t>x=10</a:t>
            </a:r>
            <a:endParaRPr lang="zh-CN" altLang="en-US" sz="2400" dirty="0">
              <a:solidFill>
                <a:srgbClr val="0000FF"/>
              </a:solidFill>
              <a:latin typeface="Times New Roman" panose="02020603050405020304" pitchFamily="18" charset="0"/>
            </a:endParaRPr>
          </a:p>
          <a:p>
            <a:pPr marL="914400" lvl="1" indent="-341630">
              <a:lnSpc>
                <a:spcPct val="110000"/>
              </a:lnSpc>
              <a:spcBef>
                <a:spcPct val="30000"/>
              </a:spcBef>
              <a:buFont typeface="Wingdings" panose="05000000000000000000" pitchFamily="2" charset="2"/>
              <a:buBlip>
                <a:blip r:embed="rId1"/>
              </a:buBlip>
            </a:pPr>
            <a:r>
              <a:rPr lang="en-US" altLang="zh-CN" sz="2400" dirty="0" smtClean="0">
                <a:latin typeface="Times New Roman" panose="02020603050405020304" pitchFamily="18" charset="0"/>
              </a:rPr>
              <a:t>A</a:t>
            </a:r>
            <a:r>
              <a:rPr lang="zh-CN" altLang="en-US" sz="2400" dirty="0" smtClean="0">
                <a:latin typeface="Times New Roman" panose="02020603050405020304" pitchFamily="18" charset="0"/>
              </a:rPr>
              <a:t>次序：</a:t>
            </a:r>
            <a:endParaRPr lang="zh-CN" altLang="en-US" sz="2400" dirty="0">
              <a:latin typeface="Times New Roman" panose="02020603050405020304" pitchFamily="18" charset="0"/>
            </a:endParaRPr>
          </a:p>
          <a:p>
            <a:pPr marL="533400" indent="-533400">
              <a:lnSpc>
                <a:spcPct val="110000"/>
              </a:lnSpc>
              <a:spcBef>
                <a:spcPct val="30000"/>
              </a:spcBef>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p</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 x</a:t>
            </a:r>
            <a:r>
              <a:rPr lang="zh-CN" altLang="en-US" sz="2400" dirty="0">
                <a:latin typeface="Times New Roman" panose="02020603050405020304" pitchFamily="18" charset="0"/>
              </a:rPr>
              <a:t>；</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x := r</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533400" indent="-533400">
              <a:lnSpc>
                <a:spcPct val="110000"/>
              </a:lnSpc>
              <a:spcBef>
                <a:spcPct val="30000"/>
              </a:spcBef>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p</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x</a:t>
            </a:r>
            <a:r>
              <a:rPr lang="zh-CN" altLang="en-US" sz="2400" dirty="0">
                <a:latin typeface="Times New Roman" panose="02020603050405020304" pitchFamily="18" charset="0"/>
              </a:rPr>
              <a:t>；</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 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+1</a:t>
            </a:r>
            <a:r>
              <a:rPr lang="zh-CN" altLang="en-US" sz="2400" dirty="0">
                <a:latin typeface="Times New Roman" panose="02020603050405020304" pitchFamily="18" charset="0"/>
              </a:rPr>
              <a:t>； </a:t>
            </a:r>
            <a:r>
              <a:rPr lang="en-US" altLang="zh-CN" sz="2400" dirty="0">
                <a:latin typeface="Times New Roman" panose="02020603050405020304" pitchFamily="18" charset="0"/>
              </a:rPr>
              <a:t>x := 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875527" name="Rectangle 7"/>
          <p:cNvSpPr>
            <a:spLocks noChangeArrowheads="1"/>
          </p:cNvSpPr>
          <p:nvPr/>
        </p:nvSpPr>
        <p:spPr bwMode="auto">
          <a:xfrm>
            <a:off x="35496" y="6097860"/>
            <a:ext cx="5351958" cy="572464"/>
          </a:xfrm>
          <a:prstGeom prst="rect">
            <a:avLst/>
          </a:prstGeom>
          <a:noFill/>
          <a:ln w="9525">
            <a:noFill/>
            <a:miter lim="800000"/>
          </a:ln>
        </p:spPr>
        <p:txBody>
          <a:bodyPr wrap="square">
            <a:spAutoFit/>
          </a:bodyPr>
          <a:lstStyle/>
          <a:p>
            <a:pPr marL="914400" lvl="1" indent="-341630">
              <a:lnSpc>
                <a:spcPct val="130000"/>
              </a:lnSpc>
              <a:spcBef>
                <a:spcPct val="30000"/>
              </a:spcBef>
              <a:buFont typeface="Wingdings" panose="05000000000000000000" pitchFamily="2" charset="2"/>
              <a:buBlip>
                <a:blip r:embed="rId1"/>
              </a:buBlip>
            </a:pPr>
            <a:r>
              <a:rPr lang="zh-CN" altLang="en-US" sz="2400" dirty="0">
                <a:solidFill>
                  <a:schemeClr val="accent1"/>
                </a:solidFill>
                <a:latin typeface="Times New Roman" panose="02020603050405020304" pitchFamily="18" charset="0"/>
              </a:rPr>
              <a:t>执行结果：</a:t>
            </a:r>
            <a:r>
              <a:rPr lang="zh-CN" altLang="en-US" sz="2400" dirty="0">
                <a:latin typeface="Times New Roman" panose="02020603050405020304" pitchFamily="18" charset="0"/>
              </a:rPr>
              <a:t>    </a:t>
            </a:r>
            <a:r>
              <a:rPr lang="en-US" altLang="zh-CN" sz="2400" dirty="0">
                <a:latin typeface="Times New Roman" panose="02020603050405020304" pitchFamily="18" charset="0"/>
              </a:rPr>
              <a:t>x = 11         </a:t>
            </a:r>
            <a:endParaRPr lang="en-US" altLang="zh-CN" sz="2400" dirty="0">
              <a:latin typeface="Times New Roman" panose="02020603050405020304" pitchFamily="18" charset="0"/>
            </a:endParaRPr>
          </a:p>
        </p:txBody>
      </p:sp>
      <p:sp>
        <p:nvSpPr>
          <p:cNvPr id="875530" name="Rectangle 10"/>
          <p:cNvSpPr>
            <a:spLocks noChangeArrowheads="1"/>
          </p:cNvSpPr>
          <p:nvPr/>
        </p:nvSpPr>
        <p:spPr bwMode="auto">
          <a:xfrm>
            <a:off x="-35496" y="4488562"/>
            <a:ext cx="9144000" cy="1499578"/>
          </a:xfrm>
          <a:prstGeom prst="rect">
            <a:avLst/>
          </a:prstGeom>
          <a:noFill/>
          <a:ln w="9525">
            <a:noFill/>
            <a:miter lim="800000"/>
          </a:ln>
        </p:spPr>
        <p:txBody>
          <a:bodyPr wrap="square">
            <a:spAutoFit/>
          </a:bodyPr>
          <a:lstStyle/>
          <a:p>
            <a:pPr marL="914400" lvl="1" indent="-341630">
              <a:lnSpc>
                <a:spcPct val="110000"/>
              </a:lnSpc>
              <a:spcBef>
                <a:spcPct val="30000"/>
              </a:spcBef>
              <a:buFont typeface="Wingdings" panose="05000000000000000000" pitchFamily="2" charset="2"/>
              <a:buBlip>
                <a:blip r:embed="rId1"/>
              </a:buBlip>
            </a:pPr>
            <a:r>
              <a:rPr lang="en-US" altLang="zh-CN" sz="2400" dirty="0" smtClean="0">
                <a:latin typeface="Times New Roman" panose="02020603050405020304" pitchFamily="18" charset="0"/>
              </a:rPr>
              <a:t>B</a:t>
            </a:r>
            <a:r>
              <a:rPr lang="zh-CN" altLang="en-US" sz="2400" dirty="0" smtClean="0">
                <a:latin typeface="Times New Roman" panose="02020603050405020304" pitchFamily="18" charset="0"/>
              </a:rPr>
              <a:t>次序：</a:t>
            </a:r>
            <a:endParaRPr lang="zh-CN" altLang="en-US" sz="2400" dirty="0">
              <a:latin typeface="Times New Roman" panose="02020603050405020304" pitchFamily="18" charset="0"/>
            </a:endParaRPr>
          </a:p>
          <a:p>
            <a:pPr marL="533400" indent="-533400">
              <a:lnSpc>
                <a:spcPct val="110000"/>
              </a:lnSpc>
              <a:spcBef>
                <a:spcPct val="30000"/>
              </a:spcBef>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p</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 x</a:t>
            </a: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+1</a:t>
            </a:r>
            <a:r>
              <a:rPr lang="zh-CN" altLang="en-US" sz="2400" dirty="0">
                <a:latin typeface="Times New Roman" panose="02020603050405020304" pitchFamily="18" charset="0"/>
              </a:rPr>
              <a:t>； </a:t>
            </a:r>
            <a:r>
              <a:rPr lang="en-US" altLang="zh-CN" sz="2400" dirty="0">
                <a:latin typeface="Times New Roman" panose="02020603050405020304" pitchFamily="18" charset="0"/>
              </a:rPr>
              <a:t>x := 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533400" indent="-533400">
              <a:lnSpc>
                <a:spcPct val="110000"/>
              </a:lnSpc>
              <a:spcBef>
                <a:spcPct val="30000"/>
              </a:spcBef>
              <a:buFont typeface="Wingdings" panose="05000000000000000000" pitchFamily="2" charset="2"/>
              <a:buNone/>
            </a:pPr>
            <a:r>
              <a:rPr lang="zh-CN" altLang="en-US" sz="2400" dirty="0">
                <a:latin typeface="Times New Roman" panose="02020603050405020304" pitchFamily="18" charset="0"/>
              </a:rPr>
              <a:t>           </a:t>
            </a: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p</a:t>
            </a:r>
            <a:r>
              <a:rPr lang="en-US" altLang="zh-CN" sz="2400" baseline="-25000" dirty="0" smtClean="0">
                <a:latin typeface="Times New Roman" panose="02020603050405020304" pitchFamily="18" charset="0"/>
              </a:rPr>
              <a:t>2</a:t>
            </a: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x</a:t>
            </a:r>
            <a:r>
              <a:rPr lang="zh-CN" altLang="en-US" sz="2400" dirty="0">
                <a:latin typeface="Times New Roman" panose="02020603050405020304" pitchFamily="18" charset="0"/>
              </a:rPr>
              <a:t>；</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 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+1</a:t>
            </a:r>
            <a:r>
              <a:rPr lang="zh-CN" altLang="en-US" sz="2400" dirty="0">
                <a:latin typeface="Times New Roman" panose="02020603050405020304" pitchFamily="18" charset="0"/>
              </a:rPr>
              <a:t>； </a:t>
            </a:r>
            <a:r>
              <a:rPr lang="en-US" altLang="zh-CN" sz="2400" dirty="0">
                <a:latin typeface="Times New Roman" panose="02020603050405020304" pitchFamily="18" charset="0"/>
              </a:rPr>
              <a:t>x := 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8" name="Rectangle 7"/>
          <p:cNvSpPr>
            <a:spLocks noChangeArrowheads="1"/>
          </p:cNvSpPr>
          <p:nvPr/>
        </p:nvSpPr>
        <p:spPr bwMode="auto">
          <a:xfrm>
            <a:off x="0" y="3501008"/>
            <a:ext cx="8375650" cy="572464"/>
          </a:xfrm>
          <a:prstGeom prst="rect">
            <a:avLst/>
          </a:prstGeom>
          <a:noFill/>
          <a:ln w="9525">
            <a:noFill/>
            <a:miter lim="800000"/>
          </a:ln>
        </p:spPr>
        <p:txBody>
          <a:bodyPr>
            <a:spAutoFit/>
          </a:bodyPr>
          <a:lstStyle/>
          <a:p>
            <a:pPr marL="914400" lvl="1" indent="-341630">
              <a:lnSpc>
                <a:spcPct val="130000"/>
              </a:lnSpc>
              <a:spcBef>
                <a:spcPct val="30000"/>
              </a:spcBef>
              <a:buFont typeface="Wingdings" panose="05000000000000000000" pitchFamily="2" charset="2"/>
              <a:buBlip>
                <a:blip r:embed="rId1"/>
              </a:buBlip>
            </a:pPr>
            <a:r>
              <a:rPr lang="zh-CN" altLang="en-US" sz="2400" dirty="0">
                <a:solidFill>
                  <a:schemeClr val="accent1"/>
                </a:solidFill>
                <a:latin typeface="Times New Roman" panose="02020603050405020304" pitchFamily="18" charset="0"/>
              </a:rPr>
              <a:t>执行结果：</a:t>
            </a:r>
            <a:r>
              <a:rPr lang="zh-CN" altLang="en-US" b="0" dirty="0">
                <a:solidFill>
                  <a:schemeClr val="accent1"/>
                </a:solidFill>
                <a:latin typeface="Times New Roman" panose="02020603050405020304" pitchFamily="18" charset="0"/>
              </a:rPr>
              <a:t> </a:t>
            </a:r>
            <a:r>
              <a:rPr lang="en-US" altLang="en-US" sz="2400" dirty="0">
                <a:latin typeface="Times New Roman" panose="02020603050405020304" pitchFamily="18" charset="0"/>
              </a:rPr>
              <a:t>    </a:t>
            </a:r>
            <a:r>
              <a:rPr lang="en-US" altLang="zh-CN" sz="2400" dirty="0">
                <a:latin typeface="Times New Roman" panose="02020603050405020304" pitchFamily="18" charset="0"/>
              </a:rPr>
              <a:t>x = 12    </a:t>
            </a:r>
            <a:endParaRPr lang="en-US" altLang="zh-CN" sz="2400" dirty="0">
              <a:latin typeface="Times New Roman" panose="02020603050405020304" pitchFamily="18" charset="0"/>
            </a:endParaRPr>
          </a:p>
        </p:txBody>
      </p:sp>
      <p:cxnSp>
        <p:nvCxnSpPr>
          <p:cNvPr id="10" name="直接连接符 9"/>
          <p:cNvCxnSpPr/>
          <p:nvPr/>
        </p:nvCxnSpPr>
        <p:spPr bwMode="auto">
          <a:xfrm>
            <a:off x="144016" y="4221088"/>
            <a:ext cx="8999984" cy="0"/>
          </a:xfrm>
          <a:prstGeom prst="line">
            <a:avLst/>
          </a:prstGeom>
          <a:noFill/>
          <a:ln w="28575">
            <a:solidFill>
              <a:schemeClr val="tx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 name="矩形 12"/>
          <p:cNvSpPr/>
          <p:nvPr/>
        </p:nvSpPr>
        <p:spPr>
          <a:xfrm>
            <a:off x="395536" y="0"/>
            <a:ext cx="8496944" cy="1286506"/>
          </a:xfrm>
          <a:prstGeom prst="rect">
            <a:avLst/>
          </a:prstGeom>
        </p:spPr>
        <p:txBody>
          <a:bodyPr wrap="square">
            <a:spAutoFit/>
          </a:bodyPr>
          <a:lstStyle/>
          <a:p>
            <a:pPr marL="360045">
              <a:lnSpc>
                <a:spcPct val="130000"/>
              </a:lnSpc>
              <a:defRPr/>
            </a:pPr>
            <a:r>
              <a:rPr lang="en-US" altLang="zh-CN" sz="3200" dirty="0" smtClean="0">
                <a:solidFill>
                  <a:schemeClr val="tx2"/>
                </a:solidFill>
                <a:latin typeface="宋体" panose="02010600030101010101" pitchFamily="2" charset="-122"/>
              </a:rPr>
              <a:t>1</a:t>
            </a:r>
            <a:r>
              <a:rPr lang="zh-CN" altLang="en-US" sz="3200" dirty="0" smtClean="0">
                <a:solidFill>
                  <a:schemeClr val="tx2"/>
                </a:solidFill>
                <a:latin typeface="宋体" panose="02010600030101010101" pitchFamily="2" charset="-122"/>
              </a:rPr>
              <a:t>、并发进程间的间接制约关系与进程互斥</a:t>
            </a:r>
            <a:endParaRPr lang="en-US" altLang="zh-CN" sz="3200" dirty="0" smtClean="0">
              <a:solidFill>
                <a:schemeClr val="tx2"/>
              </a:solidFill>
              <a:latin typeface="宋体" panose="02010600030101010101" pitchFamily="2" charset="-122"/>
            </a:endParaRPr>
          </a:p>
          <a:p>
            <a:pPr marL="360045">
              <a:lnSpc>
                <a:spcPct val="130000"/>
              </a:lnSpc>
              <a:buFont typeface="Wingdings" panose="05000000000000000000" pitchFamily="2" charset="2"/>
              <a:buChar char="n"/>
              <a:defRPr/>
            </a:pPr>
            <a:r>
              <a:rPr lang="en-US" altLang="zh-CN" sz="2400" dirty="0" smtClean="0">
                <a:solidFill>
                  <a:srgbClr val="7030A0"/>
                </a:solidFill>
                <a:latin typeface="宋体" panose="02010600030101010101" pitchFamily="2" charset="-122"/>
              </a:rPr>
              <a:t> </a:t>
            </a:r>
            <a:r>
              <a:rPr lang="zh-CN" altLang="en-US" sz="2400" dirty="0" smtClean="0">
                <a:solidFill>
                  <a:srgbClr val="7030A0"/>
                </a:solidFill>
                <a:latin typeface="宋体" panose="02010600030101010101" pitchFamily="2" charset="-122"/>
              </a:rPr>
              <a:t>临界资源</a:t>
            </a:r>
            <a:endParaRPr lang="en-US" altLang="zh-CN" sz="2400" dirty="0">
              <a:solidFill>
                <a:srgbClr val="7030A0"/>
              </a:solidFill>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5525">
                                            <p:txEl>
                                              <p:pRg st="1" end="1"/>
                                            </p:txEl>
                                          </p:spTgt>
                                        </p:tgtEl>
                                        <p:attrNameLst>
                                          <p:attrName>style.visibility</p:attrName>
                                        </p:attrNameLst>
                                      </p:cBhvr>
                                      <p:to>
                                        <p:strVal val="visible"/>
                                      </p:to>
                                    </p:set>
                                    <p:anim calcmode="lin" valueType="num">
                                      <p:cBhvr additive="base">
                                        <p:cTn id="7" dur="500" fill="hold"/>
                                        <p:tgtEl>
                                          <p:spTgt spid="87552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552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75525">
                                            <p:txEl>
                                              <p:pRg st="2" end="2"/>
                                            </p:txEl>
                                          </p:spTgt>
                                        </p:tgtEl>
                                        <p:attrNameLst>
                                          <p:attrName>style.visibility</p:attrName>
                                        </p:attrNameLst>
                                      </p:cBhvr>
                                      <p:to>
                                        <p:strVal val="visible"/>
                                      </p:to>
                                    </p:set>
                                    <p:anim calcmode="lin" valueType="num">
                                      <p:cBhvr additive="base">
                                        <p:cTn id="11" dur="500" fill="hold"/>
                                        <p:tgtEl>
                                          <p:spTgt spid="87552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7552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75525">
                                            <p:txEl>
                                              <p:pRg st="3" end="3"/>
                                            </p:txEl>
                                          </p:spTgt>
                                        </p:tgtEl>
                                        <p:attrNameLst>
                                          <p:attrName>style.visibility</p:attrName>
                                        </p:attrNameLst>
                                      </p:cBhvr>
                                      <p:to>
                                        <p:strVal val="visible"/>
                                      </p:to>
                                    </p:set>
                                    <p:anim calcmode="lin" valueType="num">
                                      <p:cBhvr additive="base">
                                        <p:cTn id="15" dur="500" fill="hold"/>
                                        <p:tgtEl>
                                          <p:spTgt spid="87552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755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additive="base">
                                        <p:cTn id="2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75530">
                                            <p:txEl>
                                              <p:pRg st="0" end="0"/>
                                            </p:txEl>
                                          </p:spTgt>
                                        </p:tgtEl>
                                        <p:attrNameLst>
                                          <p:attrName>style.visibility</p:attrName>
                                        </p:attrNameLst>
                                      </p:cBhvr>
                                      <p:to>
                                        <p:strVal val="visible"/>
                                      </p:to>
                                    </p:set>
                                    <p:anim calcmode="lin" valueType="num">
                                      <p:cBhvr additive="base">
                                        <p:cTn id="27" dur="500" fill="hold"/>
                                        <p:tgtEl>
                                          <p:spTgt spid="87553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75530">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75530">
                                            <p:txEl>
                                              <p:pRg st="1" end="1"/>
                                            </p:txEl>
                                          </p:spTgt>
                                        </p:tgtEl>
                                        <p:attrNameLst>
                                          <p:attrName>style.visibility</p:attrName>
                                        </p:attrNameLst>
                                      </p:cBhvr>
                                      <p:to>
                                        <p:strVal val="visible"/>
                                      </p:to>
                                    </p:set>
                                    <p:anim calcmode="lin" valueType="num">
                                      <p:cBhvr additive="base">
                                        <p:cTn id="31" dur="500" fill="hold"/>
                                        <p:tgtEl>
                                          <p:spTgt spid="875530">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75530">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75530">
                                            <p:txEl>
                                              <p:pRg st="2" end="2"/>
                                            </p:txEl>
                                          </p:spTgt>
                                        </p:tgtEl>
                                        <p:attrNameLst>
                                          <p:attrName>style.visibility</p:attrName>
                                        </p:attrNameLst>
                                      </p:cBhvr>
                                      <p:to>
                                        <p:strVal val="visible"/>
                                      </p:to>
                                    </p:set>
                                    <p:anim calcmode="lin" valueType="num">
                                      <p:cBhvr additive="base">
                                        <p:cTn id="35" dur="500" fill="hold"/>
                                        <p:tgtEl>
                                          <p:spTgt spid="875530">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755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75527">
                                            <p:txEl>
                                              <p:pRg st="0" end="0"/>
                                            </p:txEl>
                                          </p:spTgt>
                                        </p:tgtEl>
                                        <p:attrNameLst>
                                          <p:attrName>style.visibility</p:attrName>
                                        </p:attrNameLst>
                                      </p:cBhvr>
                                      <p:to>
                                        <p:strVal val="visible"/>
                                      </p:to>
                                    </p:set>
                                    <p:anim calcmode="lin" valueType="num">
                                      <p:cBhvr additive="base">
                                        <p:cTn id="41" dur="500" fill="hold"/>
                                        <p:tgtEl>
                                          <p:spTgt spid="875527">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755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7"/>
          <p:cNvSpPr txBox="1">
            <a:spLocks noChangeArrowheads="1"/>
          </p:cNvSpPr>
          <p:nvPr/>
        </p:nvSpPr>
        <p:spPr bwMode="auto">
          <a:xfrm>
            <a:off x="1763715" y="6143625"/>
            <a:ext cx="4681537" cy="523220"/>
          </a:xfrm>
          <a:prstGeom prst="rect">
            <a:avLst/>
          </a:prstGeom>
          <a:noFill/>
          <a:ln w="9525">
            <a:noFill/>
            <a:miter lim="800000"/>
          </a:ln>
        </p:spPr>
        <p:txBody>
          <a:bodyPr>
            <a:spAutoFit/>
          </a:bodyPr>
          <a:lstStyle/>
          <a:p>
            <a:pPr eaLnBrk="1" hangingPunct="1">
              <a:spcBef>
                <a:spcPct val="0"/>
              </a:spcBef>
            </a:pPr>
            <a:r>
              <a:rPr kumimoji="1" lang="zh-CN" altLang="en-US" sz="2800">
                <a:solidFill>
                  <a:schemeClr val="tx2"/>
                </a:solidFill>
                <a:latin typeface="Times New Roman" panose="02020603050405020304" pitchFamily="18" charset="0"/>
                <a:ea typeface="仿宋" panose="02010609060101010101" charset="-122"/>
              </a:rPr>
              <a:t>共享变量的修改冲突</a:t>
            </a:r>
            <a:endParaRPr kumimoji="1" lang="zh-CN" altLang="en-US" sz="2800">
              <a:solidFill>
                <a:schemeClr val="tx2"/>
              </a:solidFill>
              <a:latin typeface="Times New Roman" panose="02020603050405020304" pitchFamily="18" charset="0"/>
              <a:ea typeface="仿宋" panose="02010609060101010101" charset="-122"/>
            </a:endParaRPr>
          </a:p>
        </p:txBody>
      </p:sp>
      <p:sp>
        <p:nvSpPr>
          <p:cNvPr id="41987" name="Rectangle 8"/>
          <p:cNvSpPr>
            <a:spLocks noChangeArrowheads="1"/>
          </p:cNvSpPr>
          <p:nvPr/>
        </p:nvSpPr>
        <p:spPr bwMode="auto">
          <a:xfrm>
            <a:off x="323528" y="548682"/>
            <a:ext cx="8172772" cy="584775"/>
          </a:xfrm>
          <a:prstGeom prst="rect">
            <a:avLst/>
          </a:prstGeom>
          <a:noFill/>
          <a:ln w="9525" algn="ctr">
            <a:noFill/>
            <a:miter lim="800000"/>
          </a:ln>
        </p:spPr>
        <p:txBody>
          <a:bodyPr wrap="square">
            <a:spAutoFit/>
          </a:bodyPr>
          <a:lstStyle/>
          <a:p>
            <a:pPr eaLnBrk="1" hangingPunct="1">
              <a:spcBef>
                <a:spcPct val="0"/>
              </a:spcBef>
            </a:pPr>
            <a:r>
              <a:rPr lang="en-US" altLang="zh-CN" sz="3200" dirty="0">
                <a:solidFill>
                  <a:schemeClr val="accent1"/>
                </a:solidFill>
                <a:latin typeface="宋体" panose="02010600030101010101" pitchFamily="2" charset="-122"/>
              </a:rPr>
              <a:t>  </a:t>
            </a:r>
            <a:r>
              <a:rPr kumimoji="1" lang="zh-CN" altLang="en-US" sz="2800" dirty="0" smtClean="0">
                <a:latin typeface="Times New Roman" panose="02020603050405020304" pitchFamily="18" charset="0"/>
              </a:rPr>
              <a:t>例</a:t>
            </a:r>
            <a:r>
              <a:rPr kumimoji="1" lang="en-US" altLang="zh-CN" sz="2800" dirty="0" smtClean="0">
                <a:latin typeface="Times New Roman" panose="02020603050405020304" pitchFamily="18" charset="0"/>
              </a:rPr>
              <a:t>2</a:t>
            </a:r>
            <a:r>
              <a:rPr kumimoji="1" lang="zh-CN" altLang="en-US" sz="2800" dirty="0" smtClean="0">
                <a:latin typeface="Times New Roman" panose="02020603050405020304" pitchFamily="18" charset="0"/>
              </a:rPr>
              <a:t>：</a:t>
            </a:r>
            <a:r>
              <a:rPr kumimoji="1" lang="zh-CN" altLang="en-US" sz="2800" dirty="0">
                <a:latin typeface="Times New Roman" panose="02020603050405020304" pitchFamily="18" charset="0"/>
              </a:rPr>
              <a:t>民航售票系统，</a:t>
            </a:r>
            <a:r>
              <a:rPr kumimoji="1" lang="en-US" altLang="zh-CN" sz="2800" dirty="0">
                <a:latin typeface="Times New Roman" panose="02020603050405020304" pitchFamily="18" charset="0"/>
              </a:rPr>
              <a:t>n</a:t>
            </a:r>
            <a:r>
              <a:rPr kumimoji="1" lang="zh-CN" altLang="en-US" sz="2800" dirty="0">
                <a:latin typeface="Times New Roman" panose="02020603050405020304" pitchFamily="18" charset="0"/>
              </a:rPr>
              <a:t>个售票处</a:t>
            </a:r>
            <a:endParaRPr kumimoji="1" lang="zh-CN" altLang="en-US" sz="2800" dirty="0">
              <a:latin typeface="Times New Roman" panose="02020603050405020304" pitchFamily="18" charset="0"/>
            </a:endParaRPr>
          </a:p>
        </p:txBody>
      </p:sp>
      <p:sp>
        <p:nvSpPr>
          <p:cNvPr id="41988" name="Rectangle 9"/>
          <p:cNvSpPr>
            <a:spLocks noChangeArrowheads="1"/>
          </p:cNvSpPr>
          <p:nvPr/>
        </p:nvSpPr>
        <p:spPr bwMode="auto">
          <a:xfrm>
            <a:off x="1042990" y="1273177"/>
            <a:ext cx="7273925" cy="4893647"/>
          </a:xfrm>
          <a:prstGeom prst="rect">
            <a:avLst/>
          </a:prstGeom>
          <a:noFill/>
          <a:ln w="9525" algn="ctr">
            <a:noFill/>
            <a:miter lim="800000"/>
          </a:ln>
        </p:spPr>
        <p:txBody>
          <a:bodyPr>
            <a:spAutoFit/>
          </a:bodyPr>
          <a:lstStyle/>
          <a:p>
            <a:pPr eaLnBrk="1" hangingPunct="1">
              <a:spcBef>
                <a:spcPct val="0"/>
              </a:spcBef>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/*Process Pi ,</a:t>
            </a:r>
            <a:r>
              <a:rPr kumimoji="1" lang="en-US" altLang="zh-CN" sz="2400" dirty="0" err="1">
                <a:latin typeface="Times New Roman" panose="02020603050405020304" pitchFamily="18" charset="0"/>
              </a:rPr>
              <a:t>i</a:t>
            </a:r>
            <a:r>
              <a:rPr kumimoji="1" lang="en-US" altLang="zh-CN" sz="2400" dirty="0">
                <a:latin typeface="Times New Roman" panose="02020603050405020304" pitchFamily="18" charset="0"/>
              </a:rPr>
              <a:t>=1,2,...,n*/</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按订票要求找到数据库中的共享数据</a:t>
            </a:r>
            <a:r>
              <a:rPr kumimoji="1" lang="en-US" altLang="zh-CN" sz="2400" dirty="0">
                <a:latin typeface="Times New Roman" panose="02020603050405020304" pitchFamily="18" charset="0"/>
              </a:rPr>
              <a:t>x[k]*/</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/*x[k]</a:t>
            </a:r>
            <a:r>
              <a:rPr kumimoji="1" lang="zh-CN" altLang="en-US" sz="2400" dirty="0">
                <a:latin typeface="Times New Roman" panose="02020603050405020304" pitchFamily="18" charset="0"/>
              </a:rPr>
              <a:t>存放某月某日某次航班的现有票数*</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ct val="0"/>
              </a:spcBef>
            </a:pP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R=</a:t>
            </a:r>
            <a:r>
              <a:rPr kumimoji="1" lang="en-US" altLang="zh-CN" sz="2400" dirty="0">
                <a:solidFill>
                  <a:schemeClr val="accent1"/>
                </a:solidFill>
                <a:latin typeface="Times New Roman" panose="02020603050405020304" pitchFamily="18" charset="0"/>
              </a:rPr>
              <a:t>x[k]</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现有票数*</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ct val="0"/>
              </a:spcBef>
            </a:pPr>
            <a:r>
              <a:rPr kumimoji="1" lang="en-US" altLang="zh-CN" sz="2400" dirty="0">
                <a:solidFill>
                  <a:schemeClr val="accent2"/>
                </a:solidFill>
                <a:latin typeface="Times New Roman" panose="02020603050405020304" pitchFamily="18" charset="0"/>
              </a:rPr>
              <a:t>             </a:t>
            </a:r>
            <a:r>
              <a:rPr kumimoji="1" lang="en-US" altLang="zh-CN" sz="2400" dirty="0">
                <a:latin typeface="Times New Roman" panose="02020603050405020304" pitchFamily="18" charset="0"/>
              </a:rPr>
              <a:t>if(R&gt;=1){</a:t>
            </a:r>
            <a:endParaRPr kumimoji="1" lang="en-US" altLang="zh-CN" sz="2400" dirty="0">
              <a:latin typeface="Times New Roman" panose="02020603050405020304" pitchFamily="18" charset="0"/>
            </a:endParaRPr>
          </a:p>
          <a:p>
            <a:pPr lvl="1" eaLnBrk="1" hangingPunct="1">
              <a:spcBef>
                <a:spcPct val="0"/>
              </a:spcBef>
            </a:pPr>
            <a:r>
              <a:rPr kumimoji="1" lang="en-US" altLang="zh-CN" sz="2400" dirty="0">
                <a:latin typeface="Times New Roman" panose="02020603050405020304" pitchFamily="18" charset="0"/>
              </a:rPr>
              <a:t>              R--;</a:t>
            </a:r>
            <a:endParaRPr kumimoji="1" lang="en-US" altLang="zh-CN" sz="2400" dirty="0">
              <a:latin typeface="Times New Roman" panose="02020603050405020304" pitchFamily="18" charset="0"/>
            </a:endParaRPr>
          </a:p>
          <a:p>
            <a:pPr lvl="1" eaLnBrk="1" hangingPunct="1">
              <a:spcBef>
                <a:spcPct val="0"/>
              </a:spcBef>
            </a:pPr>
            <a:r>
              <a:rPr kumimoji="1" lang="en-US" altLang="zh-CN" sz="2400" dirty="0">
                <a:latin typeface="Times New Roman" panose="02020603050405020304" pitchFamily="18" charset="0"/>
              </a:rPr>
              <a:t>              </a:t>
            </a:r>
            <a:r>
              <a:rPr kumimoji="1" lang="en-US" altLang="zh-CN" sz="2400" dirty="0">
                <a:solidFill>
                  <a:schemeClr val="accent1"/>
                </a:solidFill>
                <a:latin typeface="Times New Roman" panose="02020603050405020304" pitchFamily="18" charset="0"/>
              </a:rPr>
              <a:t>x[k]</a:t>
            </a:r>
            <a:r>
              <a:rPr kumimoji="1" lang="en-US" altLang="zh-CN" sz="2400" dirty="0">
                <a:latin typeface="Times New Roman" panose="02020603050405020304" pitchFamily="18" charset="0"/>
              </a:rPr>
              <a:t>=R;</a:t>
            </a:r>
            <a:endParaRPr kumimoji="1" lang="en-US" altLang="zh-CN" sz="2400" dirty="0">
              <a:latin typeface="Times New Roman" panose="02020603050405020304" pitchFamily="18" charset="0"/>
            </a:endParaRPr>
          </a:p>
          <a:p>
            <a:pPr lvl="1" eaLnBrk="1" hangingPunct="1">
              <a:spcBef>
                <a:spcPct val="0"/>
              </a:spcBef>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输出一张机票；</a:t>
            </a:r>
            <a:endParaRPr kumimoji="1" lang="zh-CN" altLang="en-US" sz="2400" dirty="0">
              <a:latin typeface="Times New Roman" panose="02020603050405020304" pitchFamily="18" charset="0"/>
            </a:endParaRPr>
          </a:p>
          <a:p>
            <a:pPr eaLnBrk="1" hangingPunct="1">
              <a:spcBef>
                <a:spcPct val="0"/>
              </a:spcBef>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else</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显示“票已售完”；</a:t>
            </a:r>
            <a:endParaRPr kumimoji="1" lang="zh-CN" altLang="en-US" sz="2400" dirty="0">
              <a:latin typeface="Times New Roman" panose="02020603050405020304" pitchFamily="18" charset="0"/>
            </a:endParaRPr>
          </a:p>
        </p:txBody>
      </p:sp>
      <p:cxnSp>
        <p:nvCxnSpPr>
          <p:cNvPr id="6" name="直接连接符 5"/>
          <p:cNvCxnSpPr/>
          <p:nvPr/>
        </p:nvCxnSpPr>
        <p:spPr bwMode="auto">
          <a:xfrm>
            <a:off x="1907704" y="4221088"/>
            <a:ext cx="2376264" cy="0"/>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438596" y="1484787"/>
            <a:ext cx="8597900" cy="1512166"/>
          </a:xfrm>
          <a:prstGeom prst="rect">
            <a:avLst/>
          </a:prstGeom>
          <a:noFill/>
          <a:ln>
            <a:noFill/>
          </a:ln>
          <a:effectLst/>
        </p:spPr>
        <p:txBody>
          <a:bodyPr/>
          <a:lstStyle/>
          <a:p>
            <a:pPr marL="360045" indent="-514350">
              <a:lnSpc>
                <a:spcPct val="114000"/>
              </a:lnSpc>
              <a:buFont typeface="Wingdings" panose="05000000000000000000" pitchFamily="2" charset="2"/>
              <a:buChar char="n"/>
              <a:defRPr/>
            </a:pPr>
            <a:r>
              <a:rPr lang="zh-CN" altLang="en-US" sz="2400" dirty="0" smtClean="0">
                <a:solidFill>
                  <a:srgbClr val="7030A0"/>
                </a:solidFill>
                <a:latin typeface="宋体" panose="02010600030101010101" pitchFamily="2" charset="-122"/>
              </a:rPr>
              <a:t>互斥</a:t>
            </a:r>
            <a:r>
              <a:rPr lang="zh-CN" altLang="en-US" sz="2400" dirty="0">
                <a:solidFill>
                  <a:srgbClr val="7030A0"/>
                </a:solidFill>
                <a:latin typeface="宋体" panose="02010600030101010101" pitchFamily="2" charset="-122"/>
              </a:rPr>
              <a:t>：</a:t>
            </a:r>
            <a:endParaRPr lang="en-US" altLang="zh-CN" sz="2400" dirty="0">
              <a:solidFill>
                <a:srgbClr val="7030A0"/>
              </a:solidFill>
              <a:latin typeface="宋体" panose="02010600030101010101" pitchFamily="2" charset="-122"/>
            </a:endParaRPr>
          </a:p>
          <a:p>
            <a:pPr marL="533400" indent="-533400">
              <a:lnSpc>
                <a:spcPct val="114000"/>
              </a:lnSpc>
              <a:defRPr/>
            </a:pPr>
            <a:r>
              <a:rPr kumimoji="1" lang="zh-CN" altLang="en-US" sz="2200" dirty="0"/>
              <a:t>            对</a:t>
            </a:r>
            <a:r>
              <a:rPr kumimoji="1" lang="zh-CN" altLang="en-US" sz="2200" dirty="0" smtClean="0"/>
              <a:t>某个临界资源</a:t>
            </a:r>
            <a:r>
              <a:rPr kumimoji="1" lang="zh-CN" altLang="en-US" sz="2200" dirty="0"/>
              <a:t>，一个进程正在使用它，另外一个想用它的进程就必须等待，而不能同时使用 </a:t>
            </a:r>
            <a:r>
              <a:rPr kumimoji="1" lang="zh-CN" altLang="en-US" sz="2200" dirty="0">
                <a:latin typeface="Times New Roman" panose="02020603050405020304" pitchFamily="18" charset="0"/>
              </a:rPr>
              <a:t>；</a:t>
            </a:r>
            <a:endParaRPr kumimoji="1" lang="zh-CN" altLang="en-US" sz="2200" dirty="0"/>
          </a:p>
          <a:p>
            <a:pPr marL="533400" indent="-533400">
              <a:lnSpc>
                <a:spcPct val="90000"/>
              </a:lnSpc>
              <a:defRPr/>
            </a:pPr>
            <a:endParaRPr lang="zh-CN" altLang="en-US" sz="2400" b="0" dirty="0">
              <a:latin typeface="Times New Roman" panose="02020603050405020304" pitchFamily="18" charset="0"/>
            </a:endParaRPr>
          </a:p>
          <a:p>
            <a:pPr>
              <a:lnSpc>
                <a:spcPct val="90000"/>
              </a:lnSpc>
              <a:defRPr/>
            </a:pPr>
            <a:endParaRPr lang="en-US" altLang="zh-CN" sz="2400" dirty="0">
              <a:latin typeface="Times New Roman" panose="02020603050405020304" pitchFamily="18" charset="0"/>
            </a:endParaRPr>
          </a:p>
          <a:p>
            <a:pPr marL="457200" indent="-457200">
              <a:lnSpc>
                <a:spcPct val="90000"/>
              </a:lnSpc>
              <a:buFont typeface="Wingdings" panose="05000000000000000000" pitchFamily="2" charset="2"/>
              <a:buChar char="Ø"/>
              <a:defRPr/>
            </a:pPr>
            <a:endParaRPr lang="zh-CN" altLang="en-US" sz="2400" dirty="0">
              <a:latin typeface="宋体" panose="02010600030101010101" pitchFamily="2" charset="-122"/>
            </a:endParaRPr>
          </a:p>
        </p:txBody>
      </p:sp>
      <p:grpSp>
        <p:nvGrpSpPr>
          <p:cNvPr id="2" name="组合 21"/>
          <p:cNvGrpSpPr/>
          <p:nvPr/>
        </p:nvGrpSpPr>
        <p:grpSpPr bwMode="auto">
          <a:xfrm>
            <a:off x="1679576" y="3140968"/>
            <a:ext cx="4645025" cy="1771650"/>
            <a:chOff x="2482728" y="3548065"/>
            <a:chExt cx="4645476" cy="1770860"/>
          </a:xfrm>
        </p:grpSpPr>
        <p:grpSp>
          <p:nvGrpSpPr>
            <p:cNvPr id="43013" name="Group 31"/>
            <p:cNvGrpSpPr/>
            <p:nvPr/>
          </p:nvGrpSpPr>
          <p:grpSpPr bwMode="auto">
            <a:xfrm>
              <a:off x="2482728" y="3558939"/>
              <a:ext cx="1767026" cy="1750922"/>
              <a:chOff x="3447" y="2727"/>
              <a:chExt cx="707" cy="966"/>
            </a:xfrm>
          </p:grpSpPr>
          <p:sp>
            <p:nvSpPr>
              <p:cNvPr id="43017" name="Text Box 32"/>
              <p:cNvSpPr txBox="1">
                <a:spLocks noChangeArrowheads="1"/>
              </p:cNvSpPr>
              <p:nvPr/>
            </p:nvSpPr>
            <p:spPr bwMode="auto">
              <a:xfrm>
                <a:off x="3447" y="2963"/>
                <a:ext cx="707" cy="730"/>
              </a:xfrm>
              <a:prstGeom prst="rect">
                <a:avLst/>
              </a:prstGeom>
              <a:no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sym typeface="MT Extra" panose="05050102010205020202" pitchFamily="18" charset="2"/>
                  </a:rPr>
                  <a:t>        </a:t>
                </a:r>
                <a:endParaRPr kumimoji="1" lang="en-US" altLang="zh-CN">
                  <a:latin typeface="Times New Roman" panose="02020603050405020304" pitchFamily="18" charset="0"/>
                </a:endParaRPr>
              </a:p>
              <a:p>
                <a:pPr>
                  <a:spcBef>
                    <a:spcPct val="50000"/>
                  </a:spcBef>
                </a:pPr>
                <a:r>
                  <a:rPr kumimoji="1" lang="en-US" altLang="zh-CN">
                    <a:latin typeface="Times New Roman" panose="02020603050405020304" pitchFamily="18" charset="0"/>
                  </a:rPr>
                  <a:t>  x</a:t>
                </a:r>
                <a:r>
                  <a:rPr kumimoji="1" lang="en-US" altLang="zh-CN" baseline="-25000">
                    <a:latin typeface="Times New Roman" panose="02020603050405020304" pitchFamily="18" charset="0"/>
                  </a:rPr>
                  <a:t> </a:t>
                </a:r>
                <a:r>
                  <a:rPr kumimoji="1" lang="en-US" altLang="zh-CN">
                    <a:latin typeface="Times New Roman" panose="02020603050405020304" pitchFamily="18" charset="0"/>
                  </a:rPr>
                  <a:t>:=  x+1;</a:t>
                </a:r>
                <a:endParaRPr kumimoji="1" lang="en-US" altLang="zh-CN">
                  <a:latin typeface="Times New Roman" panose="02020603050405020304" pitchFamily="18" charset="0"/>
                </a:endParaRPr>
              </a:p>
              <a:p>
                <a:pPr>
                  <a:spcBef>
                    <a:spcPct val="50000"/>
                  </a:spcBef>
                </a:pPr>
                <a:r>
                  <a:rPr kumimoji="1" lang="en-US" altLang="zh-CN">
                    <a:latin typeface="Times New Roman" panose="02020603050405020304" pitchFamily="18" charset="0"/>
                    <a:sym typeface="MT Extra" panose="05050102010205020202" pitchFamily="18" charset="2"/>
                  </a:rPr>
                  <a:t>        </a:t>
                </a:r>
                <a:endParaRPr kumimoji="1" lang="en-US" altLang="zh-CN">
                  <a:latin typeface="Times New Roman" panose="02020603050405020304" pitchFamily="18" charset="0"/>
                  <a:sym typeface="MT Extra" panose="05050102010205020202" pitchFamily="18" charset="2"/>
                </a:endParaRPr>
              </a:p>
            </p:txBody>
          </p:sp>
          <p:sp>
            <p:nvSpPr>
              <p:cNvPr id="43018" name="Text Box 34"/>
              <p:cNvSpPr txBox="1">
                <a:spLocks noChangeArrowheads="1"/>
              </p:cNvSpPr>
              <p:nvPr/>
            </p:nvSpPr>
            <p:spPr bwMode="auto">
              <a:xfrm>
                <a:off x="3514" y="2727"/>
                <a:ext cx="484" cy="221"/>
              </a:xfrm>
              <a:prstGeom prst="rect">
                <a:avLst/>
              </a:prstGeom>
              <a:noFill/>
              <a:ln w="9525" algn="ctr">
                <a:noFill/>
                <a:miter lim="800000"/>
              </a:ln>
            </p:spPr>
            <p:txBody>
              <a:bodyPr>
                <a:spAutoFit/>
              </a:bodyPr>
              <a:lstStyle/>
              <a:p>
                <a:pPr marL="341630" indent="-341630">
                  <a:spcBef>
                    <a:spcPct val="50000"/>
                  </a:spcBef>
                  <a:buFont typeface="Wingdings" panose="05000000000000000000" pitchFamily="2" charset="2"/>
                  <a:buNone/>
                </a:pPr>
                <a:r>
                  <a:rPr kumimoji="1" lang="zh-CN" altLang="zh-CN" dirty="0" smtClean="0">
                    <a:solidFill>
                      <a:schemeClr val="accent6">
                        <a:lumMod val="50000"/>
                      </a:schemeClr>
                    </a:solidFill>
                    <a:latin typeface="Times New Roman" panose="02020603050405020304" pitchFamily="18" charset="0"/>
                  </a:rPr>
                  <a:t>进程</a:t>
                </a:r>
                <a:r>
                  <a:rPr kumimoji="1" lang="en-US" altLang="zh-CN" dirty="0" smtClean="0">
                    <a:solidFill>
                      <a:schemeClr val="accent6">
                        <a:lumMod val="50000"/>
                      </a:schemeClr>
                    </a:solidFill>
                    <a:latin typeface="Times New Roman" panose="02020603050405020304" pitchFamily="18" charset="0"/>
                  </a:rPr>
                  <a:t>P1</a:t>
                </a:r>
                <a:endParaRPr kumimoji="1" lang="en-US" altLang="zh-CN" dirty="0">
                  <a:solidFill>
                    <a:schemeClr val="accent6">
                      <a:lumMod val="50000"/>
                    </a:schemeClr>
                  </a:solidFill>
                  <a:latin typeface="Times New Roman" panose="02020603050405020304" pitchFamily="18" charset="0"/>
                </a:endParaRPr>
              </a:p>
            </p:txBody>
          </p:sp>
        </p:grpSp>
        <p:grpSp>
          <p:nvGrpSpPr>
            <p:cNvPr id="43014" name="Group 35"/>
            <p:cNvGrpSpPr/>
            <p:nvPr/>
          </p:nvGrpSpPr>
          <p:grpSpPr bwMode="auto">
            <a:xfrm>
              <a:off x="5288163" y="3548065"/>
              <a:ext cx="1840041" cy="1770860"/>
              <a:chOff x="4746" y="2744"/>
              <a:chExt cx="576" cy="977"/>
            </a:xfrm>
          </p:grpSpPr>
          <p:sp>
            <p:nvSpPr>
              <p:cNvPr id="43015" name="Text Box 36"/>
              <p:cNvSpPr txBox="1">
                <a:spLocks noChangeArrowheads="1"/>
              </p:cNvSpPr>
              <p:nvPr/>
            </p:nvSpPr>
            <p:spPr bwMode="auto">
              <a:xfrm>
                <a:off x="4838" y="2744"/>
                <a:ext cx="484" cy="221"/>
              </a:xfrm>
              <a:prstGeom prst="rect">
                <a:avLst/>
              </a:prstGeom>
              <a:noFill/>
              <a:ln w="9525" algn="ctr">
                <a:noFill/>
                <a:miter lim="800000"/>
              </a:ln>
            </p:spPr>
            <p:txBody>
              <a:bodyPr>
                <a:spAutoFit/>
              </a:bodyPr>
              <a:lstStyle/>
              <a:p>
                <a:pPr marL="341630" indent="-341630">
                  <a:spcBef>
                    <a:spcPct val="50000"/>
                  </a:spcBef>
                  <a:buFont typeface="Wingdings" panose="05000000000000000000" pitchFamily="2" charset="2"/>
                  <a:buNone/>
                </a:pPr>
                <a:r>
                  <a:rPr kumimoji="1" lang="zh-CN" altLang="zh-CN" dirty="0" smtClean="0">
                    <a:solidFill>
                      <a:schemeClr val="accent6">
                        <a:lumMod val="50000"/>
                      </a:schemeClr>
                    </a:solidFill>
                    <a:latin typeface="Times New Roman" panose="02020603050405020304" pitchFamily="18" charset="0"/>
                  </a:rPr>
                  <a:t>进程</a:t>
                </a:r>
                <a:r>
                  <a:rPr kumimoji="1" lang="en-US" altLang="zh-CN" dirty="0" smtClean="0">
                    <a:solidFill>
                      <a:schemeClr val="accent6">
                        <a:lumMod val="50000"/>
                      </a:schemeClr>
                    </a:solidFill>
                    <a:latin typeface="Times New Roman" panose="02020603050405020304" pitchFamily="18" charset="0"/>
                  </a:rPr>
                  <a:t>P2</a:t>
                </a:r>
                <a:endParaRPr kumimoji="1" lang="en-US" altLang="zh-CN" dirty="0">
                  <a:solidFill>
                    <a:schemeClr val="accent6">
                      <a:lumMod val="50000"/>
                    </a:schemeClr>
                  </a:solidFill>
                  <a:latin typeface="Times New Roman" panose="02020603050405020304" pitchFamily="18" charset="0"/>
                </a:endParaRPr>
              </a:p>
            </p:txBody>
          </p:sp>
          <p:sp>
            <p:nvSpPr>
              <p:cNvPr id="43016" name="Text Box 37"/>
              <p:cNvSpPr txBox="1">
                <a:spLocks noChangeArrowheads="1"/>
              </p:cNvSpPr>
              <p:nvPr/>
            </p:nvSpPr>
            <p:spPr bwMode="auto">
              <a:xfrm>
                <a:off x="4746" y="2991"/>
                <a:ext cx="537" cy="730"/>
              </a:xfrm>
              <a:prstGeom prst="rect">
                <a:avLst/>
              </a:prstGeom>
              <a:no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sym typeface="MT Extra" panose="05050102010205020202" pitchFamily="18" charset="2"/>
                  </a:rPr>
                  <a:t>        </a:t>
                </a:r>
                <a:endParaRPr kumimoji="1" lang="en-US" altLang="zh-CN">
                  <a:latin typeface="Times New Roman" panose="02020603050405020304" pitchFamily="18" charset="0"/>
                </a:endParaRPr>
              </a:p>
              <a:p>
                <a:pPr>
                  <a:spcBef>
                    <a:spcPct val="50000"/>
                  </a:spcBef>
                </a:pPr>
                <a:r>
                  <a:rPr kumimoji="1" lang="en-US" altLang="zh-CN">
                    <a:latin typeface="Times New Roman" panose="02020603050405020304" pitchFamily="18" charset="0"/>
                  </a:rPr>
                  <a:t>  x</a:t>
                </a:r>
                <a:r>
                  <a:rPr kumimoji="1" lang="en-US" altLang="zh-CN" baseline="-25000">
                    <a:latin typeface="Times New Roman" panose="02020603050405020304" pitchFamily="18" charset="0"/>
                  </a:rPr>
                  <a:t> </a:t>
                </a:r>
                <a:r>
                  <a:rPr kumimoji="1" lang="en-US" altLang="zh-CN">
                    <a:latin typeface="Times New Roman" panose="02020603050405020304" pitchFamily="18" charset="0"/>
                  </a:rPr>
                  <a:t>:=  x+1;</a:t>
                </a:r>
                <a:endParaRPr kumimoji="1" lang="en-US" altLang="zh-CN">
                  <a:latin typeface="Times New Roman" panose="02020603050405020304" pitchFamily="18" charset="0"/>
                </a:endParaRPr>
              </a:p>
              <a:p>
                <a:pPr>
                  <a:spcBef>
                    <a:spcPct val="50000"/>
                  </a:spcBef>
                </a:pPr>
                <a:r>
                  <a:rPr kumimoji="1" lang="en-US" altLang="zh-CN">
                    <a:latin typeface="Times New Roman" panose="02020603050405020304" pitchFamily="18" charset="0"/>
                    <a:sym typeface="MT Extra" panose="05050102010205020202" pitchFamily="18" charset="2"/>
                  </a:rPr>
                  <a:t>        </a:t>
                </a:r>
                <a:endParaRPr kumimoji="1" lang="en-US" altLang="zh-CN">
                  <a:latin typeface="Times New Roman" panose="02020603050405020304" pitchFamily="18" charset="0"/>
                  <a:sym typeface="MT Extra" panose="05050102010205020202" pitchFamily="18" charset="2"/>
                </a:endParaRPr>
              </a:p>
            </p:txBody>
          </p:sp>
        </p:grpSp>
      </p:grpSp>
      <p:sp>
        <p:nvSpPr>
          <p:cNvPr id="12" name="矩形 11"/>
          <p:cNvSpPr/>
          <p:nvPr/>
        </p:nvSpPr>
        <p:spPr>
          <a:xfrm>
            <a:off x="2915816" y="116632"/>
            <a:ext cx="4092787" cy="653705"/>
          </a:xfrm>
          <a:prstGeom prst="rect">
            <a:avLst/>
          </a:prstGeom>
        </p:spPr>
        <p:txBody>
          <a:bodyPr wrap="none">
            <a:spAutoFit/>
          </a:bodyPr>
          <a:lstStyle/>
          <a:p>
            <a:pPr marL="514350" indent="-514350">
              <a:lnSpc>
                <a:spcPct val="114000"/>
              </a:lnSpc>
              <a:defRPr/>
            </a:pPr>
            <a:r>
              <a:rPr lang="en-US" altLang="zh-CN" sz="3200" dirty="0" smtClean="0">
                <a:solidFill>
                  <a:srgbClr val="0000FF"/>
                </a:solidFill>
                <a:ea typeface="仿宋" panose="02010609060101010101" charset="-122"/>
              </a:rPr>
              <a:t>3.4.1 </a:t>
            </a:r>
            <a:r>
              <a:rPr lang="zh-CN" altLang="en-US" sz="3200" dirty="0" smtClean="0">
                <a:solidFill>
                  <a:srgbClr val="0000FF"/>
                </a:solidFill>
                <a:ea typeface="仿宋" panose="02010609060101010101" charset="-122"/>
              </a:rPr>
              <a:t>进程同步的概念</a:t>
            </a:r>
            <a:endParaRPr lang="en-US" altLang="zh-CN" sz="3200" dirty="0">
              <a:solidFill>
                <a:srgbClr val="0000FF"/>
              </a:solidFill>
              <a:ea typeface="仿宋" panose="02010609060101010101" charset="-122"/>
            </a:endParaRPr>
          </a:p>
        </p:txBody>
      </p:sp>
      <p:sp>
        <p:nvSpPr>
          <p:cNvPr id="13" name="矩形 12"/>
          <p:cNvSpPr/>
          <p:nvPr/>
        </p:nvSpPr>
        <p:spPr>
          <a:xfrm>
            <a:off x="35496" y="764704"/>
            <a:ext cx="7416824" cy="652486"/>
          </a:xfrm>
          <a:prstGeom prst="rect">
            <a:avLst/>
          </a:prstGeom>
        </p:spPr>
        <p:txBody>
          <a:bodyPr wrap="square">
            <a:spAutoFit/>
          </a:bodyPr>
          <a:lstStyle/>
          <a:p>
            <a:pPr marL="360045">
              <a:lnSpc>
                <a:spcPct val="130000"/>
              </a:lnSpc>
              <a:defRPr/>
            </a:pPr>
            <a:r>
              <a:rPr lang="en-US" altLang="zh-CN" sz="2800" dirty="0" smtClean="0">
                <a:solidFill>
                  <a:schemeClr val="tx2"/>
                </a:solidFill>
                <a:latin typeface="宋体" panose="02010600030101010101" pitchFamily="2" charset="-122"/>
              </a:rPr>
              <a:t>1.</a:t>
            </a:r>
            <a:r>
              <a:rPr lang="zh-CN" altLang="en-US" sz="2800" dirty="0" smtClean="0">
                <a:solidFill>
                  <a:schemeClr val="tx2"/>
                </a:solidFill>
                <a:latin typeface="宋体" panose="02010600030101010101" pitchFamily="2" charset="-122"/>
              </a:rPr>
              <a:t>并发进程间的间接制约关系与进程互斥</a:t>
            </a:r>
            <a:endParaRPr lang="en-US" altLang="zh-CN" sz="2800" dirty="0" smtClean="0">
              <a:solidFill>
                <a:schemeClr val="tx2"/>
              </a:solidFill>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animEffect transition="in" filter="fade">
                                      <p:cBhvr>
                                        <p:cTn id="7" dur="1000"/>
                                        <p:tgtEl>
                                          <p:spTgt spid="43012">
                                            <p:txEl>
                                              <p:pRg st="0" end="0"/>
                                            </p:txEl>
                                          </p:spTgt>
                                        </p:tgtEl>
                                      </p:cBhvr>
                                    </p:animEffect>
                                    <p:anim calcmode="lin" valueType="num">
                                      <p:cBhvr>
                                        <p:cTn id="8" dur="1000" fill="hold"/>
                                        <p:tgtEl>
                                          <p:spTgt spid="430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0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3012">
                                            <p:txEl>
                                              <p:pRg st="1" end="1"/>
                                            </p:txEl>
                                          </p:spTgt>
                                        </p:tgtEl>
                                        <p:attrNameLst>
                                          <p:attrName>style.visibility</p:attrName>
                                        </p:attrNameLst>
                                      </p:cBhvr>
                                      <p:to>
                                        <p:strVal val="visible"/>
                                      </p:to>
                                    </p:set>
                                    <p:animEffect transition="in" filter="fade">
                                      <p:cBhvr>
                                        <p:cTn id="14" dur="1000"/>
                                        <p:tgtEl>
                                          <p:spTgt spid="43012">
                                            <p:txEl>
                                              <p:pRg st="1" end="1"/>
                                            </p:txEl>
                                          </p:spTgt>
                                        </p:tgtEl>
                                      </p:cBhvr>
                                    </p:animEffect>
                                    <p:anim calcmode="lin" valueType="num">
                                      <p:cBhvr>
                                        <p:cTn id="15" dur="1000" fill="hold"/>
                                        <p:tgtEl>
                                          <p:spTgt spid="430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30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395536" y="1412776"/>
            <a:ext cx="7056438" cy="507777"/>
          </a:xfrm>
          <a:prstGeom prst="rect">
            <a:avLst/>
          </a:prstGeom>
          <a:noFill/>
          <a:ln>
            <a:noFill/>
          </a:ln>
          <a:effectLst/>
        </p:spPr>
        <p:txBody>
          <a:bodyPr/>
          <a:lstStyle/>
          <a:p>
            <a:pPr>
              <a:lnSpc>
                <a:spcPct val="90000"/>
              </a:lnSpc>
              <a:buFont typeface="Wingdings" panose="05000000000000000000" pitchFamily="2" charset="2"/>
              <a:buChar char="n"/>
              <a:defRPr/>
            </a:pPr>
            <a:r>
              <a:rPr lang="en-US" altLang="zh-CN" sz="2400" dirty="0" smtClean="0">
                <a:solidFill>
                  <a:srgbClr val="7030A0"/>
                </a:solidFill>
                <a:latin typeface="宋体" panose="02010600030101010101" pitchFamily="2" charset="-122"/>
              </a:rPr>
              <a:t> </a:t>
            </a:r>
            <a:r>
              <a:rPr lang="zh-CN" altLang="en-US" sz="2400" dirty="0" smtClean="0">
                <a:solidFill>
                  <a:srgbClr val="7030A0"/>
                </a:solidFill>
                <a:latin typeface="宋体" panose="02010600030101010101" pitchFamily="2" charset="-122"/>
              </a:rPr>
              <a:t>临界区：</a:t>
            </a:r>
            <a:r>
              <a:rPr lang="zh-CN" altLang="en-US" sz="2200" dirty="0" smtClean="0">
                <a:latin typeface="仿宋" panose="02010609060101010101" charset="-122"/>
                <a:ea typeface="仿宋" panose="02010609060101010101" charset="-122"/>
              </a:rPr>
              <a:t>进程</a:t>
            </a:r>
            <a:r>
              <a:rPr lang="zh-CN" altLang="en-US" sz="2200" dirty="0">
                <a:latin typeface="仿宋" panose="02010609060101010101" charset="-122"/>
                <a:ea typeface="仿宋" panose="02010609060101010101" charset="-122"/>
              </a:rPr>
              <a:t>中访问临界资源的一段代码。</a:t>
            </a:r>
            <a:endParaRPr lang="en-US" altLang="zh-CN" sz="2200" dirty="0">
              <a:latin typeface="仿宋" panose="02010609060101010101" charset="-122"/>
              <a:ea typeface="仿宋" panose="02010609060101010101" charset="-122"/>
            </a:endParaRPr>
          </a:p>
          <a:p>
            <a:pPr>
              <a:lnSpc>
                <a:spcPct val="90000"/>
              </a:lnSpc>
              <a:defRPr/>
            </a:pPr>
            <a:endParaRPr lang="en-US" altLang="zh-CN" sz="2400" dirty="0">
              <a:solidFill>
                <a:srgbClr val="7030A0"/>
              </a:solidFill>
              <a:latin typeface="宋体" panose="02010600030101010101" pitchFamily="2" charset="-122"/>
              <a:ea typeface="仿宋" panose="02010609060101010101" charset="-122"/>
            </a:endParaRPr>
          </a:p>
          <a:p>
            <a:pPr>
              <a:lnSpc>
                <a:spcPct val="90000"/>
              </a:lnSpc>
              <a:defRPr/>
            </a:pPr>
            <a:endParaRPr lang="en-US" altLang="zh-CN" sz="2400" dirty="0">
              <a:solidFill>
                <a:srgbClr val="7030A0"/>
              </a:solidFill>
              <a:latin typeface="宋体" panose="02010600030101010101" pitchFamily="2" charset="-122"/>
              <a:ea typeface="仿宋" panose="02010609060101010101" charset="-122"/>
            </a:endParaRPr>
          </a:p>
          <a:p>
            <a:pPr>
              <a:lnSpc>
                <a:spcPct val="90000"/>
              </a:lnSpc>
              <a:defRPr/>
            </a:pPr>
            <a:endParaRPr lang="en-US" altLang="zh-CN" sz="2400" dirty="0">
              <a:solidFill>
                <a:srgbClr val="7030A0"/>
              </a:solidFill>
              <a:latin typeface="宋体" panose="02010600030101010101" pitchFamily="2" charset="-122"/>
              <a:ea typeface="仿宋" panose="02010609060101010101" charset="-122"/>
            </a:endParaRPr>
          </a:p>
          <a:p>
            <a:pPr>
              <a:lnSpc>
                <a:spcPct val="90000"/>
              </a:lnSpc>
              <a:defRPr/>
            </a:pPr>
            <a:endParaRPr lang="en-US" altLang="zh-CN" sz="2400" dirty="0">
              <a:solidFill>
                <a:srgbClr val="7030A0"/>
              </a:solidFill>
              <a:latin typeface="宋体" panose="02010600030101010101" pitchFamily="2" charset="-122"/>
              <a:ea typeface="仿宋" panose="02010609060101010101" charset="-122"/>
            </a:endParaRPr>
          </a:p>
          <a:p>
            <a:pPr>
              <a:lnSpc>
                <a:spcPct val="90000"/>
              </a:lnSpc>
              <a:defRPr/>
            </a:pPr>
            <a:endParaRPr lang="en-US" altLang="zh-CN" sz="2400" dirty="0">
              <a:solidFill>
                <a:srgbClr val="7030A0"/>
              </a:solidFill>
              <a:latin typeface="宋体" panose="02010600030101010101" pitchFamily="2" charset="-122"/>
              <a:ea typeface="仿宋" panose="02010609060101010101" charset="-122"/>
            </a:endParaRPr>
          </a:p>
          <a:p>
            <a:pPr>
              <a:lnSpc>
                <a:spcPct val="90000"/>
              </a:lnSpc>
              <a:buFont typeface="Wingdings" panose="05000000000000000000" pitchFamily="2" charset="2"/>
              <a:buChar char="n"/>
              <a:defRPr/>
            </a:pPr>
            <a:r>
              <a:rPr lang="en-US" altLang="zh-CN" sz="2400" dirty="0" smtClean="0">
                <a:solidFill>
                  <a:srgbClr val="7030A0"/>
                </a:solidFill>
                <a:latin typeface="宋体" panose="02010600030101010101" pitchFamily="2" charset="-122"/>
              </a:rPr>
              <a:t> </a:t>
            </a:r>
            <a:r>
              <a:rPr lang="zh-CN" altLang="en-US" sz="2400" dirty="0" smtClean="0">
                <a:solidFill>
                  <a:srgbClr val="7030A0"/>
                </a:solidFill>
                <a:latin typeface="宋体" panose="02010600030101010101" pitchFamily="2" charset="-122"/>
              </a:rPr>
              <a:t>临界区</a:t>
            </a:r>
            <a:r>
              <a:rPr lang="zh-CN" altLang="en-US" sz="2400" dirty="0">
                <a:solidFill>
                  <a:srgbClr val="7030A0"/>
                </a:solidFill>
                <a:latin typeface="宋体" panose="02010600030101010101" pitchFamily="2" charset="-122"/>
              </a:rPr>
              <a:t>的互斥访问过程：</a:t>
            </a:r>
            <a:endParaRPr lang="zh-CN" altLang="en-US" sz="2400" dirty="0">
              <a:solidFill>
                <a:srgbClr val="7030A0"/>
              </a:solidFill>
              <a:latin typeface="宋体" panose="02010600030101010101" pitchFamily="2" charset="-122"/>
            </a:endParaRPr>
          </a:p>
          <a:p>
            <a:pPr>
              <a:lnSpc>
                <a:spcPct val="90000"/>
              </a:lnSpc>
              <a:defRPr/>
            </a:pPr>
            <a:endParaRPr lang="en-US" altLang="zh-CN" sz="2400" dirty="0">
              <a:solidFill>
                <a:srgbClr val="7030A0"/>
              </a:solidFill>
              <a:latin typeface="宋体" panose="02010600030101010101" pitchFamily="2" charset="-122"/>
            </a:endParaRPr>
          </a:p>
          <a:p>
            <a:pPr marL="533400" indent="-533400">
              <a:defRPr/>
            </a:pPr>
            <a:r>
              <a:rPr lang="en-US" altLang="zh-CN" sz="2400" b="0" dirty="0">
                <a:latin typeface="Times New Roman" panose="02020603050405020304" pitchFamily="18" charset="0"/>
              </a:rPr>
              <a:t>      </a:t>
            </a:r>
            <a:endParaRPr lang="zh-CN" altLang="en-US" sz="2400" b="0" dirty="0">
              <a:latin typeface="Times New Roman" panose="02020603050405020304" pitchFamily="18" charset="0"/>
            </a:endParaRPr>
          </a:p>
          <a:p>
            <a:pPr>
              <a:lnSpc>
                <a:spcPct val="90000"/>
              </a:lnSpc>
              <a:defRPr/>
            </a:pPr>
            <a:endParaRPr lang="en-US" altLang="zh-CN" sz="2400" dirty="0">
              <a:latin typeface="Times New Roman" panose="02020603050405020304" pitchFamily="18" charset="0"/>
            </a:endParaRPr>
          </a:p>
          <a:p>
            <a:pPr marL="457200" indent="-457200">
              <a:lnSpc>
                <a:spcPct val="90000"/>
              </a:lnSpc>
              <a:buFont typeface="Wingdings" panose="05000000000000000000" pitchFamily="2" charset="2"/>
              <a:buChar char="Ø"/>
              <a:defRPr/>
            </a:pPr>
            <a:endParaRPr lang="zh-CN" altLang="en-US" sz="2400" dirty="0">
              <a:latin typeface="宋体" panose="02010600030101010101" pitchFamily="2" charset="-122"/>
            </a:endParaRPr>
          </a:p>
        </p:txBody>
      </p:sp>
      <p:grpSp>
        <p:nvGrpSpPr>
          <p:cNvPr id="2" name="组合 12"/>
          <p:cNvGrpSpPr/>
          <p:nvPr/>
        </p:nvGrpSpPr>
        <p:grpSpPr bwMode="auto">
          <a:xfrm>
            <a:off x="1130300" y="1916832"/>
            <a:ext cx="5508625" cy="1862462"/>
            <a:chOff x="1620457" y="3548065"/>
            <a:chExt cx="5507751" cy="1863300"/>
          </a:xfrm>
        </p:grpSpPr>
        <p:grpSp>
          <p:nvGrpSpPr>
            <p:cNvPr id="44051" name="Group 31"/>
            <p:cNvGrpSpPr/>
            <p:nvPr/>
          </p:nvGrpSpPr>
          <p:grpSpPr bwMode="auto">
            <a:xfrm>
              <a:off x="1620457" y="3558939"/>
              <a:ext cx="2629294" cy="1843362"/>
              <a:chOff x="3102" y="2727"/>
              <a:chExt cx="1052" cy="1017"/>
            </a:xfrm>
          </p:grpSpPr>
          <p:sp>
            <p:nvSpPr>
              <p:cNvPr id="44056" name="Text Box 32"/>
              <p:cNvSpPr txBox="1">
                <a:spLocks noChangeArrowheads="1"/>
              </p:cNvSpPr>
              <p:nvPr/>
            </p:nvSpPr>
            <p:spPr bwMode="auto">
              <a:xfrm>
                <a:off x="3447" y="2963"/>
                <a:ext cx="707" cy="781"/>
              </a:xfrm>
              <a:prstGeom prst="rect">
                <a:avLst/>
              </a:prstGeom>
              <a:noFill/>
              <a:ln w="9525">
                <a:solidFill>
                  <a:schemeClr val="tx1"/>
                </a:solidFill>
                <a:miter lim="800000"/>
              </a:ln>
            </p:spPr>
            <p:txBody>
              <a:bodyPr>
                <a:spAutoFit/>
              </a:bodyPr>
              <a:lstStyle/>
              <a:p>
                <a:pPr>
                  <a:spcBef>
                    <a:spcPct val="50000"/>
                  </a:spcBef>
                </a:pPr>
                <a:r>
                  <a:rPr kumimoji="1" lang="en-US" altLang="zh-CN" dirty="0">
                    <a:latin typeface="Times New Roman" panose="02020603050405020304" pitchFamily="18" charset="0"/>
                    <a:sym typeface="MT Extra" panose="05050102010205020202" pitchFamily="18" charset="2"/>
                  </a:rPr>
                  <a:t>        </a:t>
                </a:r>
                <a:endParaRPr kumimoji="1" lang="en-US" altLang="zh-CN" dirty="0">
                  <a:latin typeface="Times New Roman" panose="02020603050405020304" pitchFamily="18" charset="0"/>
                </a:endParaRPr>
              </a:p>
              <a:p>
                <a:pPr>
                  <a:spcBef>
                    <a:spcPct val="50000"/>
                  </a:spcBef>
                </a:pPr>
                <a:r>
                  <a:rPr kumimoji="1" lang="en-US" altLang="zh-CN" dirty="0">
                    <a:latin typeface="Times New Roman" panose="02020603050405020304" pitchFamily="18" charset="0"/>
                  </a:rPr>
                  <a:t>  </a:t>
                </a:r>
                <a:r>
                  <a:rPr kumimoji="1" lang="en-US" altLang="zh-CN" sz="2400" dirty="0">
                    <a:latin typeface="Times New Roman" panose="02020603050405020304" pitchFamily="18" charset="0"/>
                  </a:rPr>
                  <a:t>x</a:t>
                </a:r>
                <a:r>
                  <a:rPr kumimoji="1" lang="en-US" altLang="zh-CN" sz="2400" baseline="-25000" dirty="0">
                    <a:latin typeface="Times New Roman" panose="02020603050405020304" pitchFamily="18" charset="0"/>
                  </a:rPr>
                  <a:t> </a:t>
                </a:r>
                <a:r>
                  <a:rPr kumimoji="1" lang="en-US" altLang="zh-CN" sz="2400" dirty="0">
                    <a:latin typeface="Times New Roman" panose="02020603050405020304" pitchFamily="18" charset="0"/>
                  </a:rPr>
                  <a:t>:=  x+1;</a:t>
                </a:r>
                <a:endParaRPr kumimoji="1" lang="en-US" altLang="zh-CN" sz="2400" dirty="0">
                  <a:latin typeface="Times New Roman" panose="02020603050405020304" pitchFamily="18" charset="0"/>
                </a:endParaRPr>
              </a:p>
              <a:p>
                <a:pPr>
                  <a:spcBef>
                    <a:spcPct val="50000"/>
                  </a:spcBef>
                </a:pPr>
                <a:r>
                  <a:rPr kumimoji="1" lang="en-US" altLang="zh-CN" dirty="0">
                    <a:latin typeface="Times New Roman" panose="02020603050405020304" pitchFamily="18" charset="0"/>
                    <a:sym typeface="MT Extra" panose="05050102010205020202" pitchFamily="18" charset="2"/>
                  </a:rPr>
                  <a:t>        </a:t>
                </a:r>
                <a:endParaRPr kumimoji="1" lang="en-US" altLang="zh-CN" dirty="0">
                  <a:latin typeface="Times New Roman" panose="02020603050405020304" pitchFamily="18" charset="0"/>
                  <a:sym typeface="MT Extra" panose="05050102010205020202" pitchFamily="18" charset="2"/>
                </a:endParaRPr>
              </a:p>
            </p:txBody>
          </p:sp>
          <p:sp>
            <p:nvSpPr>
              <p:cNvPr id="44057" name="Text Box 33"/>
              <p:cNvSpPr txBox="1">
                <a:spLocks noChangeArrowheads="1"/>
              </p:cNvSpPr>
              <p:nvPr/>
            </p:nvSpPr>
            <p:spPr bwMode="auto">
              <a:xfrm>
                <a:off x="3102" y="3200"/>
                <a:ext cx="311" cy="316"/>
              </a:xfrm>
              <a:prstGeom prst="rect">
                <a:avLst/>
              </a:prstGeom>
              <a:noFill/>
              <a:ln w="9525">
                <a:noFill/>
                <a:miter lim="800000"/>
              </a:ln>
            </p:spPr>
            <p:txBody>
              <a:bodyPr wrap="square">
                <a:spAutoFit/>
              </a:bodyPr>
              <a:lstStyle/>
              <a:p>
                <a:pPr>
                  <a:lnSpc>
                    <a:spcPct val="130000"/>
                  </a:lnSpc>
                  <a:spcBef>
                    <a:spcPct val="30000"/>
                  </a:spcBef>
                </a:pPr>
                <a:r>
                  <a:rPr kumimoji="1" lang="en-US" altLang="zh-CN" sz="2400" dirty="0" err="1">
                    <a:latin typeface="Times New Roman" panose="02020603050405020304" pitchFamily="18" charset="0"/>
                  </a:rPr>
                  <a:t>cs</a:t>
                </a:r>
                <a:r>
                  <a:rPr kumimoji="1" lang="en-US" altLang="zh-CN" sz="2400" baseline="-25000" dirty="0" err="1">
                    <a:latin typeface="Times New Roman" panose="02020603050405020304" pitchFamily="18" charset="0"/>
                  </a:rPr>
                  <a:t>a</a:t>
                </a:r>
                <a:r>
                  <a:rPr kumimoji="1" lang="en-US" altLang="zh-CN" sz="2400" baseline="-25000" dirty="0">
                    <a:latin typeface="Times New Roman" panose="02020603050405020304" pitchFamily="18" charset="0"/>
                  </a:rPr>
                  <a:t> </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44058" name="Text Box 34"/>
              <p:cNvSpPr txBox="1">
                <a:spLocks noChangeArrowheads="1"/>
              </p:cNvSpPr>
              <p:nvPr/>
            </p:nvSpPr>
            <p:spPr bwMode="auto">
              <a:xfrm>
                <a:off x="3514" y="2727"/>
                <a:ext cx="484" cy="221"/>
              </a:xfrm>
              <a:prstGeom prst="rect">
                <a:avLst/>
              </a:prstGeom>
              <a:noFill/>
              <a:ln w="9525" algn="ctr">
                <a:noFill/>
                <a:miter lim="800000"/>
              </a:ln>
            </p:spPr>
            <p:txBody>
              <a:bodyPr>
                <a:spAutoFit/>
              </a:bodyPr>
              <a:lstStyle/>
              <a:p>
                <a:pPr marL="341630" indent="-341630">
                  <a:spcBef>
                    <a:spcPct val="50000"/>
                  </a:spcBef>
                  <a:buFont typeface="Wingdings" panose="05000000000000000000" pitchFamily="2" charset="2"/>
                  <a:buNone/>
                </a:pPr>
                <a:r>
                  <a:rPr kumimoji="1" lang="zh-CN" altLang="zh-CN" dirty="0" smtClean="0">
                    <a:solidFill>
                      <a:schemeClr val="accent6">
                        <a:lumMod val="50000"/>
                      </a:schemeClr>
                    </a:solidFill>
                    <a:latin typeface="Times New Roman" panose="02020603050405020304" pitchFamily="18" charset="0"/>
                  </a:rPr>
                  <a:t>进程</a:t>
                </a:r>
                <a:r>
                  <a:rPr kumimoji="1" lang="en-US" altLang="zh-CN" dirty="0" smtClean="0">
                    <a:solidFill>
                      <a:schemeClr val="accent6">
                        <a:lumMod val="50000"/>
                      </a:schemeClr>
                    </a:solidFill>
                    <a:latin typeface="Times New Roman" panose="02020603050405020304" pitchFamily="18" charset="0"/>
                  </a:rPr>
                  <a:t>P1</a:t>
                </a:r>
                <a:endParaRPr kumimoji="1" lang="en-US" altLang="zh-CN" dirty="0">
                  <a:solidFill>
                    <a:schemeClr val="accent6">
                      <a:lumMod val="50000"/>
                    </a:schemeClr>
                  </a:solidFill>
                  <a:latin typeface="Times New Roman" panose="02020603050405020304" pitchFamily="18" charset="0"/>
                </a:endParaRPr>
              </a:p>
            </p:txBody>
          </p:sp>
        </p:grpSp>
        <p:grpSp>
          <p:nvGrpSpPr>
            <p:cNvPr id="44052" name="Group 35"/>
            <p:cNvGrpSpPr/>
            <p:nvPr/>
          </p:nvGrpSpPr>
          <p:grpSpPr bwMode="auto">
            <a:xfrm>
              <a:off x="4578984" y="3548065"/>
              <a:ext cx="2549224" cy="1863300"/>
              <a:chOff x="4524" y="2744"/>
              <a:chExt cx="798" cy="1028"/>
            </a:xfrm>
          </p:grpSpPr>
          <p:sp>
            <p:nvSpPr>
              <p:cNvPr id="44053" name="Text Box 36"/>
              <p:cNvSpPr txBox="1">
                <a:spLocks noChangeArrowheads="1"/>
              </p:cNvSpPr>
              <p:nvPr/>
            </p:nvSpPr>
            <p:spPr bwMode="auto">
              <a:xfrm>
                <a:off x="4838" y="2744"/>
                <a:ext cx="484" cy="221"/>
              </a:xfrm>
              <a:prstGeom prst="rect">
                <a:avLst/>
              </a:prstGeom>
              <a:noFill/>
              <a:ln w="9525" algn="ctr">
                <a:noFill/>
                <a:miter lim="800000"/>
              </a:ln>
            </p:spPr>
            <p:txBody>
              <a:bodyPr>
                <a:spAutoFit/>
              </a:bodyPr>
              <a:lstStyle/>
              <a:p>
                <a:pPr marL="341630" indent="-341630">
                  <a:spcBef>
                    <a:spcPct val="50000"/>
                  </a:spcBef>
                  <a:buFont typeface="Wingdings" panose="05000000000000000000" pitchFamily="2" charset="2"/>
                  <a:buNone/>
                </a:pPr>
                <a:r>
                  <a:rPr kumimoji="1" lang="zh-CN" altLang="zh-CN" dirty="0" smtClean="0">
                    <a:solidFill>
                      <a:schemeClr val="accent6">
                        <a:lumMod val="50000"/>
                      </a:schemeClr>
                    </a:solidFill>
                    <a:latin typeface="Times New Roman" panose="02020603050405020304" pitchFamily="18" charset="0"/>
                  </a:rPr>
                  <a:t>进程</a:t>
                </a:r>
                <a:r>
                  <a:rPr kumimoji="1" lang="en-US" altLang="zh-CN" dirty="0" smtClean="0">
                    <a:solidFill>
                      <a:schemeClr val="accent6">
                        <a:lumMod val="50000"/>
                      </a:schemeClr>
                    </a:solidFill>
                    <a:latin typeface="Times New Roman" panose="02020603050405020304" pitchFamily="18" charset="0"/>
                  </a:rPr>
                  <a:t>P2</a:t>
                </a:r>
                <a:endParaRPr kumimoji="1" lang="en-US" altLang="zh-CN" dirty="0">
                  <a:solidFill>
                    <a:schemeClr val="accent6">
                      <a:lumMod val="50000"/>
                    </a:schemeClr>
                  </a:solidFill>
                  <a:latin typeface="Times New Roman" panose="02020603050405020304" pitchFamily="18" charset="0"/>
                </a:endParaRPr>
              </a:p>
            </p:txBody>
          </p:sp>
          <p:sp>
            <p:nvSpPr>
              <p:cNvPr id="44054" name="Text Box 37"/>
              <p:cNvSpPr txBox="1">
                <a:spLocks noChangeArrowheads="1"/>
              </p:cNvSpPr>
              <p:nvPr/>
            </p:nvSpPr>
            <p:spPr bwMode="auto">
              <a:xfrm>
                <a:off x="4746" y="2991"/>
                <a:ext cx="537" cy="781"/>
              </a:xfrm>
              <a:prstGeom prst="rect">
                <a:avLst/>
              </a:prstGeom>
              <a:noFill/>
              <a:ln w="9525">
                <a:solidFill>
                  <a:schemeClr val="tx1"/>
                </a:solidFill>
                <a:miter lim="800000"/>
              </a:ln>
            </p:spPr>
            <p:txBody>
              <a:bodyPr>
                <a:spAutoFit/>
              </a:bodyPr>
              <a:lstStyle/>
              <a:p>
                <a:pPr>
                  <a:spcBef>
                    <a:spcPct val="50000"/>
                  </a:spcBef>
                </a:pPr>
                <a:r>
                  <a:rPr kumimoji="1" lang="en-US" altLang="zh-CN" dirty="0">
                    <a:latin typeface="Times New Roman" panose="02020603050405020304" pitchFamily="18" charset="0"/>
                    <a:sym typeface="MT Extra" panose="05050102010205020202" pitchFamily="18" charset="2"/>
                  </a:rPr>
                  <a:t>        </a:t>
                </a:r>
                <a:endParaRPr kumimoji="1" lang="en-US" altLang="zh-CN" dirty="0">
                  <a:latin typeface="Times New Roman" panose="02020603050405020304" pitchFamily="18" charset="0"/>
                </a:endParaRPr>
              </a:p>
              <a:p>
                <a:pPr>
                  <a:spcBef>
                    <a:spcPct val="50000"/>
                  </a:spcBef>
                </a:pPr>
                <a:r>
                  <a:rPr kumimoji="1" lang="en-US" altLang="zh-CN" dirty="0">
                    <a:latin typeface="Times New Roman" panose="02020603050405020304" pitchFamily="18" charset="0"/>
                  </a:rPr>
                  <a:t>  </a:t>
                </a:r>
                <a:r>
                  <a:rPr kumimoji="1" lang="en-US" altLang="zh-CN" sz="2400" dirty="0">
                    <a:latin typeface="Times New Roman" panose="02020603050405020304" pitchFamily="18" charset="0"/>
                  </a:rPr>
                  <a:t>x</a:t>
                </a:r>
                <a:r>
                  <a:rPr kumimoji="1" lang="en-US" altLang="zh-CN" sz="2400" baseline="-25000" dirty="0">
                    <a:latin typeface="Times New Roman" panose="02020603050405020304" pitchFamily="18" charset="0"/>
                  </a:rPr>
                  <a:t> </a:t>
                </a:r>
                <a:r>
                  <a:rPr kumimoji="1" lang="en-US" altLang="zh-CN" sz="2400" dirty="0">
                    <a:latin typeface="Times New Roman" panose="02020603050405020304" pitchFamily="18" charset="0"/>
                  </a:rPr>
                  <a:t>:=  x+1;</a:t>
                </a:r>
                <a:endParaRPr kumimoji="1" lang="en-US" altLang="zh-CN" sz="2400" dirty="0">
                  <a:latin typeface="Times New Roman" panose="02020603050405020304" pitchFamily="18" charset="0"/>
                </a:endParaRPr>
              </a:p>
              <a:p>
                <a:pPr>
                  <a:spcBef>
                    <a:spcPct val="50000"/>
                  </a:spcBef>
                </a:pPr>
                <a:r>
                  <a:rPr kumimoji="1" lang="en-US" altLang="zh-CN" dirty="0">
                    <a:latin typeface="Times New Roman" panose="02020603050405020304" pitchFamily="18" charset="0"/>
                    <a:sym typeface="MT Extra" panose="05050102010205020202" pitchFamily="18" charset="2"/>
                  </a:rPr>
                  <a:t>        </a:t>
                </a:r>
                <a:endParaRPr kumimoji="1" lang="en-US" altLang="zh-CN" dirty="0">
                  <a:latin typeface="Times New Roman" panose="02020603050405020304" pitchFamily="18" charset="0"/>
                  <a:sym typeface="MT Extra" panose="05050102010205020202" pitchFamily="18" charset="2"/>
                </a:endParaRPr>
              </a:p>
            </p:txBody>
          </p:sp>
          <p:sp>
            <p:nvSpPr>
              <p:cNvPr id="44055" name="Text Box 38"/>
              <p:cNvSpPr txBox="1">
                <a:spLocks noChangeArrowheads="1"/>
              </p:cNvSpPr>
              <p:nvPr/>
            </p:nvSpPr>
            <p:spPr bwMode="auto">
              <a:xfrm>
                <a:off x="4524" y="3223"/>
                <a:ext cx="286" cy="316"/>
              </a:xfrm>
              <a:prstGeom prst="rect">
                <a:avLst/>
              </a:prstGeom>
              <a:noFill/>
              <a:ln w="9525">
                <a:noFill/>
                <a:miter lim="800000"/>
              </a:ln>
            </p:spPr>
            <p:txBody>
              <a:bodyPr wrap="square">
                <a:spAutoFit/>
              </a:bodyPr>
              <a:lstStyle/>
              <a:p>
                <a:pPr>
                  <a:lnSpc>
                    <a:spcPct val="130000"/>
                  </a:lnSpc>
                  <a:spcBef>
                    <a:spcPct val="30000"/>
                  </a:spcBef>
                </a:pPr>
                <a:r>
                  <a:rPr kumimoji="1" lang="en-US" altLang="zh-CN" sz="2400" dirty="0" err="1">
                    <a:latin typeface="Times New Roman" panose="02020603050405020304" pitchFamily="18" charset="0"/>
                  </a:rPr>
                  <a:t>cs</a:t>
                </a:r>
                <a:r>
                  <a:rPr kumimoji="1" lang="en-US" altLang="zh-CN" sz="2400" baseline="-25000" dirty="0" err="1">
                    <a:latin typeface="Times New Roman" panose="02020603050405020304" pitchFamily="18" charset="0"/>
                  </a:rPr>
                  <a:t>b</a:t>
                </a:r>
                <a:r>
                  <a:rPr kumimoji="1" lang="en-US" altLang="zh-CN" sz="2400" baseline="-25000" dirty="0">
                    <a:latin typeface="Times New Roman" panose="02020603050405020304" pitchFamily="18" charset="0"/>
                  </a:rPr>
                  <a:t> </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p:txBody>
          </p:sp>
        </p:grpSp>
      </p:grpSp>
      <p:sp>
        <p:nvSpPr>
          <p:cNvPr id="44041" name="Rectangle 15"/>
          <p:cNvSpPr>
            <a:spLocks noChangeArrowheads="1"/>
          </p:cNvSpPr>
          <p:nvPr/>
        </p:nvSpPr>
        <p:spPr bwMode="auto">
          <a:xfrm>
            <a:off x="1082883" y="4584376"/>
            <a:ext cx="4463766" cy="369332"/>
          </a:xfrm>
          <a:prstGeom prst="rect">
            <a:avLst/>
          </a:prstGeom>
          <a:noFill/>
          <a:ln w="9525">
            <a:noFill/>
            <a:miter lim="800000"/>
          </a:ln>
        </p:spPr>
        <p:txBody>
          <a:bodyPr lIns="0" tIns="0" rIns="0" bIns="0">
            <a:spAutoFit/>
          </a:bodyPr>
          <a:lstStyle/>
          <a:p>
            <a:pPr algn="ctr">
              <a:spcBef>
                <a:spcPct val="0"/>
              </a:spcBef>
            </a:pPr>
            <a:r>
              <a:rPr lang="en-US" altLang="zh-CN" sz="2400" dirty="0">
                <a:solidFill>
                  <a:srgbClr val="000000"/>
                </a:solidFill>
                <a:latin typeface="Courier New" panose="02070309020205020404" pitchFamily="49" charset="0"/>
              </a:rPr>
              <a:t>entry section </a:t>
            </a:r>
            <a:r>
              <a:rPr lang="zh-CN" altLang="en-US" sz="2400" dirty="0">
                <a:solidFill>
                  <a:srgbClr val="000000"/>
                </a:solidFill>
                <a:latin typeface="Courier New" panose="02070309020205020404" pitchFamily="49" charset="0"/>
              </a:rPr>
              <a:t>进入区</a:t>
            </a:r>
            <a:endParaRPr lang="zh-CN" altLang="en-US" sz="2400" dirty="0"/>
          </a:p>
        </p:txBody>
      </p:sp>
      <p:sp>
        <p:nvSpPr>
          <p:cNvPr id="44042" name="Rectangle 16"/>
          <p:cNvSpPr>
            <a:spLocks noChangeArrowheads="1"/>
          </p:cNvSpPr>
          <p:nvPr/>
        </p:nvSpPr>
        <p:spPr bwMode="auto">
          <a:xfrm>
            <a:off x="520702" y="5544458"/>
            <a:ext cx="5818011" cy="440600"/>
          </a:xfrm>
          <a:prstGeom prst="rect">
            <a:avLst/>
          </a:prstGeom>
          <a:noFill/>
          <a:ln w="36513">
            <a:solidFill>
              <a:srgbClr val="000000"/>
            </a:solidFill>
            <a:miter lim="800000"/>
          </a:ln>
        </p:spPr>
        <p:txBody>
          <a:bodyPr/>
          <a:lstStyle/>
          <a:p>
            <a:endParaRPr lang="zh-CN" altLang="en-US" sz="2400"/>
          </a:p>
        </p:txBody>
      </p:sp>
      <p:sp>
        <p:nvSpPr>
          <p:cNvPr id="44043" name="Rectangle 17"/>
          <p:cNvSpPr>
            <a:spLocks noChangeArrowheads="1"/>
          </p:cNvSpPr>
          <p:nvPr/>
        </p:nvSpPr>
        <p:spPr bwMode="auto">
          <a:xfrm>
            <a:off x="933663" y="5604139"/>
            <a:ext cx="4757594" cy="369332"/>
          </a:xfrm>
          <a:prstGeom prst="rect">
            <a:avLst/>
          </a:prstGeom>
          <a:noFill/>
          <a:ln w="9525">
            <a:noFill/>
            <a:miter lim="800000"/>
          </a:ln>
        </p:spPr>
        <p:txBody>
          <a:bodyPr lIns="0" tIns="0" rIns="0" bIns="0">
            <a:spAutoFit/>
          </a:bodyPr>
          <a:lstStyle/>
          <a:p>
            <a:pPr algn="ctr">
              <a:spcBef>
                <a:spcPct val="0"/>
              </a:spcBef>
            </a:pPr>
            <a:r>
              <a:rPr lang="en-US" altLang="zh-CN" sz="2400" dirty="0">
                <a:latin typeface="Courier New" panose="02070309020205020404" pitchFamily="49" charset="0"/>
              </a:rPr>
              <a:t>exit section  </a:t>
            </a:r>
            <a:r>
              <a:rPr lang="zh-CN" altLang="en-US" sz="2400" dirty="0">
                <a:latin typeface="Courier New" panose="02070309020205020404" pitchFamily="49" charset="0"/>
              </a:rPr>
              <a:t>退出区</a:t>
            </a:r>
            <a:endParaRPr lang="zh-CN" altLang="en-US" sz="2400" dirty="0"/>
          </a:p>
        </p:txBody>
      </p:sp>
      <p:sp>
        <p:nvSpPr>
          <p:cNvPr id="44044" name="Rectangle 18"/>
          <p:cNvSpPr>
            <a:spLocks noChangeArrowheads="1"/>
          </p:cNvSpPr>
          <p:nvPr/>
        </p:nvSpPr>
        <p:spPr bwMode="auto">
          <a:xfrm>
            <a:off x="592361" y="5114637"/>
            <a:ext cx="7311804" cy="580114"/>
          </a:xfrm>
          <a:prstGeom prst="rect">
            <a:avLst/>
          </a:prstGeom>
          <a:noFill/>
          <a:ln w="9525">
            <a:noFill/>
            <a:miter lim="800000"/>
          </a:ln>
        </p:spPr>
        <p:txBody>
          <a:bodyPr/>
          <a:lstStyle/>
          <a:p>
            <a:endParaRPr lang="zh-CN" altLang="en-US" sz="2400"/>
          </a:p>
        </p:txBody>
      </p:sp>
      <p:sp>
        <p:nvSpPr>
          <p:cNvPr id="44045" name="Rectangle 19"/>
          <p:cNvSpPr>
            <a:spLocks noChangeArrowheads="1"/>
          </p:cNvSpPr>
          <p:nvPr/>
        </p:nvSpPr>
        <p:spPr bwMode="auto">
          <a:xfrm>
            <a:off x="847739" y="5184129"/>
            <a:ext cx="368691" cy="369332"/>
          </a:xfrm>
          <a:prstGeom prst="rect">
            <a:avLst/>
          </a:prstGeom>
          <a:noFill/>
          <a:ln w="9525">
            <a:noFill/>
            <a:miter lim="800000"/>
          </a:ln>
        </p:spPr>
        <p:txBody>
          <a:bodyPr wrap="none" lIns="0" tIns="0" rIns="0" bIns="0">
            <a:spAutoFit/>
          </a:bodyPr>
          <a:lstStyle/>
          <a:p>
            <a:pPr algn="ctr">
              <a:spcBef>
                <a:spcPct val="0"/>
              </a:spcBef>
            </a:pPr>
            <a:r>
              <a:rPr lang="zh-CN" altLang="en-US" sz="2400" b="0">
                <a:solidFill>
                  <a:srgbClr val="000000"/>
                </a:solidFill>
                <a:latin typeface="Courier New" panose="02070309020205020404" pitchFamily="49" charset="0"/>
              </a:rPr>
              <a:t>  </a:t>
            </a:r>
            <a:endParaRPr lang="zh-CN" altLang="en-US" sz="2400" b="0"/>
          </a:p>
        </p:txBody>
      </p:sp>
      <p:sp>
        <p:nvSpPr>
          <p:cNvPr id="44046" name="Rectangle 20"/>
          <p:cNvSpPr>
            <a:spLocks noChangeArrowheads="1"/>
          </p:cNvSpPr>
          <p:nvPr/>
        </p:nvSpPr>
        <p:spPr bwMode="auto">
          <a:xfrm>
            <a:off x="840004" y="5133308"/>
            <a:ext cx="5858739" cy="369332"/>
          </a:xfrm>
          <a:prstGeom prst="rect">
            <a:avLst/>
          </a:prstGeom>
          <a:noFill/>
          <a:ln w="9525">
            <a:noFill/>
            <a:miter lim="800000"/>
          </a:ln>
        </p:spPr>
        <p:txBody>
          <a:bodyPr lIns="0" tIns="0" rIns="0" bIns="0">
            <a:spAutoFit/>
          </a:bodyPr>
          <a:lstStyle/>
          <a:p>
            <a:pPr algn="ctr">
              <a:spcBef>
                <a:spcPct val="0"/>
              </a:spcBef>
            </a:pPr>
            <a:r>
              <a:rPr lang="en-US" altLang="zh-CN" sz="2400" dirty="0">
                <a:solidFill>
                  <a:schemeClr val="accent1"/>
                </a:solidFill>
                <a:latin typeface="Courier New" panose="02070309020205020404" pitchFamily="49" charset="0"/>
              </a:rPr>
              <a:t>critical section(</a:t>
            </a:r>
            <a:r>
              <a:rPr lang="zh-CN" altLang="en-US" sz="2400" dirty="0">
                <a:solidFill>
                  <a:schemeClr val="accent1"/>
                </a:solidFill>
                <a:latin typeface="Courier New" panose="02070309020205020404" pitchFamily="49" charset="0"/>
              </a:rPr>
              <a:t>临界区）</a:t>
            </a:r>
            <a:endParaRPr lang="zh-CN" altLang="en-US" sz="2400" dirty="0">
              <a:solidFill>
                <a:schemeClr val="accent1"/>
              </a:solidFill>
            </a:endParaRPr>
          </a:p>
        </p:txBody>
      </p:sp>
      <p:sp>
        <p:nvSpPr>
          <p:cNvPr id="44047" name="Rectangle 21"/>
          <p:cNvSpPr>
            <a:spLocks noChangeArrowheads="1"/>
          </p:cNvSpPr>
          <p:nvPr/>
        </p:nvSpPr>
        <p:spPr bwMode="auto">
          <a:xfrm>
            <a:off x="592361" y="6274865"/>
            <a:ext cx="7311804" cy="583135"/>
          </a:xfrm>
          <a:prstGeom prst="rect">
            <a:avLst/>
          </a:prstGeom>
          <a:noFill/>
          <a:ln w="9525">
            <a:noFill/>
            <a:miter lim="800000"/>
          </a:ln>
        </p:spPr>
        <p:txBody>
          <a:bodyPr/>
          <a:lstStyle/>
          <a:p>
            <a:endParaRPr lang="zh-CN" altLang="en-US" sz="2400"/>
          </a:p>
        </p:txBody>
      </p:sp>
      <p:sp>
        <p:nvSpPr>
          <p:cNvPr id="44048" name="Rectangle 22"/>
          <p:cNvSpPr>
            <a:spLocks noChangeArrowheads="1"/>
          </p:cNvSpPr>
          <p:nvPr/>
        </p:nvSpPr>
        <p:spPr bwMode="auto">
          <a:xfrm>
            <a:off x="847739" y="6347379"/>
            <a:ext cx="368691" cy="369332"/>
          </a:xfrm>
          <a:prstGeom prst="rect">
            <a:avLst/>
          </a:prstGeom>
          <a:noFill/>
          <a:ln w="9525">
            <a:noFill/>
            <a:miter lim="800000"/>
          </a:ln>
        </p:spPr>
        <p:txBody>
          <a:bodyPr wrap="none" lIns="0" tIns="0" rIns="0" bIns="0">
            <a:spAutoFit/>
          </a:bodyPr>
          <a:lstStyle/>
          <a:p>
            <a:pPr algn="ctr">
              <a:spcBef>
                <a:spcPct val="0"/>
              </a:spcBef>
            </a:pPr>
            <a:r>
              <a:rPr lang="zh-CN" altLang="en-US" sz="2400" b="0">
                <a:solidFill>
                  <a:srgbClr val="000000"/>
                </a:solidFill>
                <a:latin typeface="Courier New" panose="02070309020205020404" pitchFamily="49" charset="0"/>
              </a:rPr>
              <a:t>  </a:t>
            </a:r>
            <a:endParaRPr lang="zh-CN" altLang="en-US" sz="2400" b="0"/>
          </a:p>
        </p:txBody>
      </p:sp>
      <p:sp>
        <p:nvSpPr>
          <p:cNvPr id="44049" name="Rectangle 23"/>
          <p:cNvSpPr>
            <a:spLocks noChangeArrowheads="1"/>
          </p:cNvSpPr>
          <p:nvPr/>
        </p:nvSpPr>
        <p:spPr bwMode="auto">
          <a:xfrm>
            <a:off x="866990" y="6083816"/>
            <a:ext cx="5471724" cy="369332"/>
          </a:xfrm>
          <a:prstGeom prst="rect">
            <a:avLst/>
          </a:prstGeom>
          <a:noFill/>
          <a:ln w="9525">
            <a:noFill/>
            <a:miter lim="800000"/>
          </a:ln>
        </p:spPr>
        <p:txBody>
          <a:bodyPr lIns="0" tIns="0" rIns="0" bIns="0">
            <a:spAutoFit/>
          </a:bodyPr>
          <a:lstStyle/>
          <a:p>
            <a:pPr algn="ctr">
              <a:spcBef>
                <a:spcPct val="0"/>
              </a:spcBef>
            </a:pPr>
            <a:r>
              <a:rPr lang="en-US" altLang="zh-CN" sz="2400" dirty="0">
                <a:solidFill>
                  <a:srgbClr val="000000"/>
                </a:solidFill>
                <a:latin typeface="Courier New" panose="02070309020205020404" pitchFamily="49" charset="0"/>
              </a:rPr>
              <a:t>remainder section</a:t>
            </a:r>
            <a:r>
              <a:rPr lang="zh-CN" altLang="en-US" sz="2400" dirty="0">
                <a:solidFill>
                  <a:srgbClr val="000000"/>
                </a:solidFill>
                <a:latin typeface="Courier New" panose="02070309020205020404" pitchFamily="49" charset="0"/>
              </a:rPr>
              <a:t>（剩余区）</a:t>
            </a:r>
            <a:endParaRPr lang="zh-CN" altLang="en-US" sz="2400" dirty="0"/>
          </a:p>
        </p:txBody>
      </p:sp>
      <p:sp>
        <p:nvSpPr>
          <p:cNvPr id="44050" name="Rectangle 16"/>
          <p:cNvSpPr>
            <a:spLocks noChangeArrowheads="1"/>
          </p:cNvSpPr>
          <p:nvPr/>
        </p:nvSpPr>
        <p:spPr bwMode="auto">
          <a:xfrm>
            <a:off x="578248" y="4581525"/>
            <a:ext cx="5688460" cy="440600"/>
          </a:xfrm>
          <a:prstGeom prst="rect">
            <a:avLst/>
          </a:prstGeom>
          <a:noFill/>
          <a:ln w="36513">
            <a:solidFill>
              <a:srgbClr val="000000"/>
            </a:solidFill>
            <a:miter lim="800000"/>
          </a:ln>
        </p:spPr>
        <p:txBody>
          <a:bodyPr/>
          <a:lstStyle/>
          <a:p>
            <a:endParaRPr lang="zh-CN" altLang="en-US" sz="2400"/>
          </a:p>
        </p:txBody>
      </p:sp>
      <p:sp>
        <p:nvSpPr>
          <p:cNvPr id="42009" name="Line 25"/>
          <p:cNvSpPr>
            <a:spLocks noChangeShapeType="1"/>
          </p:cNvSpPr>
          <p:nvPr/>
        </p:nvSpPr>
        <p:spPr bwMode="auto">
          <a:xfrm>
            <a:off x="5795965" y="5300663"/>
            <a:ext cx="1512887" cy="215900"/>
          </a:xfrm>
          <a:prstGeom prst="line">
            <a:avLst/>
          </a:prstGeom>
          <a:noFill/>
          <a:ln w="28575">
            <a:solidFill>
              <a:srgbClr val="000000"/>
            </a:solidFill>
            <a:round/>
          </a:ln>
        </p:spPr>
        <p:txBody>
          <a:bodyPr/>
          <a:lstStyle/>
          <a:p>
            <a:endParaRPr lang="zh-CN" altLang="en-US"/>
          </a:p>
        </p:txBody>
      </p:sp>
      <p:sp>
        <p:nvSpPr>
          <p:cNvPr id="42010" name="Line 26"/>
          <p:cNvSpPr>
            <a:spLocks noChangeShapeType="1"/>
          </p:cNvSpPr>
          <p:nvPr/>
        </p:nvSpPr>
        <p:spPr bwMode="auto">
          <a:xfrm flipV="1">
            <a:off x="5867400" y="5661026"/>
            <a:ext cx="1441450" cy="647700"/>
          </a:xfrm>
          <a:prstGeom prst="line">
            <a:avLst/>
          </a:prstGeom>
          <a:noFill/>
          <a:ln w="28575">
            <a:solidFill>
              <a:srgbClr val="000000"/>
            </a:solidFill>
            <a:round/>
          </a:ln>
        </p:spPr>
        <p:txBody>
          <a:bodyPr/>
          <a:lstStyle/>
          <a:p>
            <a:endParaRPr lang="zh-CN" altLang="en-US"/>
          </a:p>
        </p:txBody>
      </p:sp>
      <p:sp>
        <p:nvSpPr>
          <p:cNvPr id="42011" name="Text Box 27"/>
          <p:cNvSpPr txBox="1">
            <a:spLocks noChangeArrowheads="1"/>
          </p:cNvSpPr>
          <p:nvPr/>
        </p:nvSpPr>
        <p:spPr bwMode="auto">
          <a:xfrm>
            <a:off x="7308850" y="5408613"/>
            <a:ext cx="1295400" cy="400110"/>
          </a:xfrm>
          <a:prstGeom prst="rect">
            <a:avLst/>
          </a:prstGeom>
          <a:noFill/>
          <a:ln w="9525" algn="ctr">
            <a:noFill/>
            <a:miter lim="800000"/>
          </a:ln>
        </p:spPr>
        <p:txBody>
          <a:bodyPr>
            <a:spAutoFit/>
          </a:bodyPr>
          <a:lstStyle/>
          <a:p>
            <a:pPr marL="609600" indent="-609600">
              <a:spcBef>
                <a:spcPct val="50000"/>
              </a:spcBef>
            </a:pPr>
            <a:r>
              <a:rPr lang="zh-CN" altLang="en-US" dirty="0"/>
              <a:t>进程代码</a:t>
            </a:r>
            <a:endParaRPr lang="zh-CN" altLang="en-US" dirty="0"/>
          </a:p>
        </p:txBody>
      </p:sp>
      <p:sp>
        <p:nvSpPr>
          <p:cNvPr id="27" name="Rectangle 2"/>
          <p:cNvSpPr txBox="1">
            <a:spLocks noChangeArrowheads="1"/>
          </p:cNvSpPr>
          <p:nvPr/>
        </p:nvSpPr>
        <p:spPr bwMode="auto">
          <a:xfrm>
            <a:off x="2339752" y="144016"/>
            <a:ext cx="5616624" cy="620688"/>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marL="360045">
              <a:lnSpc>
                <a:spcPct val="130000"/>
              </a:lnSpc>
              <a:defRPr/>
            </a:pPr>
            <a:r>
              <a:rPr lang="en-US" altLang="zh-CN" sz="3200" dirty="0" smtClean="0">
                <a:solidFill>
                  <a:srgbClr val="0000FF"/>
                </a:solidFill>
                <a:latin typeface="+mn-ea"/>
              </a:rPr>
              <a:t>3.4.1 </a:t>
            </a:r>
            <a:r>
              <a:rPr lang="zh-CN" altLang="en-US" sz="3200" dirty="0" smtClean="0">
                <a:solidFill>
                  <a:srgbClr val="0000FF"/>
                </a:solidFill>
                <a:latin typeface="+mn-ea"/>
              </a:rPr>
              <a:t>进程同步的基本概念</a:t>
            </a:r>
            <a:endParaRPr lang="en-US" altLang="zh-CN" sz="3200" dirty="0" smtClean="0">
              <a:solidFill>
                <a:srgbClr val="0000FF"/>
              </a:solidFill>
              <a:latin typeface="+mn-ea"/>
            </a:endParaRPr>
          </a:p>
        </p:txBody>
      </p:sp>
      <p:sp>
        <p:nvSpPr>
          <p:cNvPr id="28" name="矩形 27"/>
          <p:cNvSpPr/>
          <p:nvPr/>
        </p:nvSpPr>
        <p:spPr>
          <a:xfrm>
            <a:off x="179512" y="760290"/>
            <a:ext cx="8136904" cy="652486"/>
          </a:xfrm>
          <a:prstGeom prst="rect">
            <a:avLst/>
          </a:prstGeom>
        </p:spPr>
        <p:txBody>
          <a:bodyPr wrap="square">
            <a:spAutoFit/>
          </a:bodyPr>
          <a:lstStyle/>
          <a:p>
            <a:pPr marL="360045">
              <a:lnSpc>
                <a:spcPct val="130000"/>
              </a:lnSpc>
              <a:defRPr/>
            </a:pPr>
            <a:r>
              <a:rPr lang="en-US" altLang="zh-CN" sz="2800" dirty="0" smtClean="0">
                <a:solidFill>
                  <a:schemeClr val="tx2"/>
                </a:solidFill>
                <a:latin typeface="宋体" panose="02010600030101010101" pitchFamily="2" charset="-122"/>
              </a:rPr>
              <a:t>1</a:t>
            </a:r>
            <a:r>
              <a:rPr lang="zh-CN" altLang="en-US" sz="2800" dirty="0" smtClean="0">
                <a:solidFill>
                  <a:schemeClr val="tx2"/>
                </a:solidFill>
                <a:latin typeface="宋体" panose="02010600030101010101" pitchFamily="2" charset="-122"/>
              </a:rPr>
              <a:t>、并发进程间的间接制约关系与进程互斥：</a:t>
            </a:r>
            <a:endParaRPr lang="en-US" altLang="zh-CN" sz="2800" dirty="0" smtClean="0">
              <a:solidFill>
                <a:schemeClr val="tx2"/>
              </a:solidFill>
              <a:latin typeface="宋体" panose="02010600030101010101" pitchFamily="2" charset="-122"/>
            </a:endParaRPr>
          </a:p>
        </p:txBody>
      </p:sp>
      <p:cxnSp>
        <p:nvCxnSpPr>
          <p:cNvPr id="30" name="直接连接符 29"/>
          <p:cNvCxnSpPr/>
          <p:nvPr/>
        </p:nvCxnSpPr>
        <p:spPr bwMode="auto">
          <a:xfrm>
            <a:off x="2123728" y="3284984"/>
            <a:ext cx="1403648" cy="0"/>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 name="直接连接符 30"/>
          <p:cNvCxnSpPr/>
          <p:nvPr/>
        </p:nvCxnSpPr>
        <p:spPr bwMode="auto">
          <a:xfrm>
            <a:off x="4824536" y="3284984"/>
            <a:ext cx="1403648" cy="0"/>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box(in)">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ox(in)">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3012">
                                            <p:txEl>
                                              <p:pRg st="6" end="6"/>
                                            </p:txEl>
                                          </p:spTgt>
                                        </p:tgtEl>
                                        <p:attrNameLst>
                                          <p:attrName>style.visibility</p:attrName>
                                        </p:attrNameLst>
                                      </p:cBhvr>
                                      <p:to>
                                        <p:strVal val="visible"/>
                                      </p:to>
                                    </p:set>
                                    <p:animEffect transition="in" filter="fade">
                                      <p:cBhvr>
                                        <p:cTn id="24" dur="1000"/>
                                        <p:tgtEl>
                                          <p:spTgt spid="43012">
                                            <p:txEl>
                                              <p:pRg st="6" end="6"/>
                                            </p:txEl>
                                          </p:spTgt>
                                        </p:tgtEl>
                                      </p:cBhvr>
                                    </p:animEffect>
                                    <p:anim calcmode="lin" valueType="num">
                                      <p:cBhvr>
                                        <p:cTn id="25" dur="1000" fill="hold"/>
                                        <p:tgtEl>
                                          <p:spTgt spid="43012">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430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44046"/>
                                        </p:tgtEl>
                                        <p:attrNameLst>
                                          <p:attrName>style.visibility</p:attrName>
                                        </p:attrNameLst>
                                      </p:cBhvr>
                                      <p:to>
                                        <p:strVal val="visible"/>
                                      </p:to>
                                    </p:set>
                                    <p:animEffect transition="in" filter="box(in)">
                                      <p:cBhvr>
                                        <p:cTn id="31" dur="500"/>
                                        <p:tgtEl>
                                          <p:spTgt spid="44046"/>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44049"/>
                                        </p:tgtEl>
                                        <p:attrNameLst>
                                          <p:attrName>style.visibility</p:attrName>
                                        </p:attrNameLst>
                                      </p:cBhvr>
                                      <p:to>
                                        <p:strVal val="visible"/>
                                      </p:to>
                                    </p:set>
                                    <p:animEffect transition="in" filter="box(in)">
                                      <p:cBhvr>
                                        <p:cTn id="34" dur="500"/>
                                        <p:tgtEl>
                                          <p:spTgt spid="4404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2010"/>
                                        </p:tgtEl>
                                        <p:attrNameLst>
                                          <p:attrName>style.visibility</p:attrName>
                                        </p:attrNameLst>
                                      </p:cBhvr>
                                      <p:to>
                                        <p:strVal val="visible"/>
                                      </p:to>
                                    </p:set>
                                    <p:animEffect transition="in" filter="box(in)">
                                      <p:cBhvr>
                                        <p:cTn id="37" dur="500"/>
                                        <p:tgtEl>
                                          <p:spTgt spid="4201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2009"/>
                                        </p:tgtEl>
                                        <p:attrNameLst>
                                          <p:attrName>style.visibility</p:attrName>
                                        </p:attrNameLst>
                                      </p:cBhvr>
                                      <p:to>
                                        <p:strVal val="visible"/>
                                      </p:to>
                                    </p:set>
                                    <p:animEffect transition="in" filter="box(in)">
                                      <p:cBhvr>
                                        <p:cTn id="40" dur="500"/>
                                        <p:tgtEl>
                                          <p:spTgt spid="42009"/>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42011"/>
                                        </p:tgtEl>
                                        <p:attrNameLst>
                                          <p:attrName>style.visibility</p:attrName>
                                        </p:attrNameLst>
                                      </p:cBhvr>
                                      <p:to>
                                        <p:strVal val="visible"/>
                                      </p:to>
                                    </p:set>
                                    <p:animEffect transition="in" filter="box(in)">
                                      <p:cBhvr>
                                        <p:cTn id="43" dur="500"/>
                                        <p:tgtEl>
                                          <p:spTgt spid="42011"/>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44041"/>
                                        </p:tgtEl>
                                        <p:attrNameLst>
                                          <p:attrName>style.visibility</p:attrName>
                                        </p:attrNameLst>
                                      </p:cBhvr>
                                      <p:to>
                                        <p:strVal val="visible"/>
                                      </p:to>
                                    </p:set>
                                    <p:animEffect transition="in" filter="box(in)">
                                      <p:cBhvr>
                                        <p:cTn id="48" dur="500"/>
                                        <p:tgtEl>
                                          <p:spTgt spid="44041"/>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44050"/>
                                        </p:tgtEl>
                                        <p:attrNameLst>
                                          <p:attrName>style.visibility</p:attrName>
                                        </p:attrNameLst>
                                      </p:cBhvr>
                                      <p:to>
                                        <p:strVal val="visible"/>
                                      </p:to>
                                    </p:set>
                                    <p:animEffect transition="in" filter="box(in)">
                                      <p:cBhvr>
                                        <p:cTn id="51" dur="500"/>
                                        <p:tgtEl>
                                          <p:spTgt spid="44050"/>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44042"/>
                                        </p:tgtEl>
                                        <p:attrNameLst>
                                          <p:attrName>style.visibility</p:attrName>
                                        </p:attrNameLst>
                                      </p:cBhvr>
                                      <p:to>
                                        <p:strVal val="visible"/>
                                      </p:to>
                                    </p:set>
                                    <p:animEffect transition="in" filter="box(in)">
                                      <p:cBhvr>
                                        <p:cTn id="56" dur="500"/>
                                        <p:tgtEl>
                                          <p:spTgt spid="44042"/>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44043"/>
                                        </p:tgtEl>
                                        <p:attrNameLst>
                                          <p:attrName>style.visibility</p:attrName>
                                        </p:attrNameLst>
                                      </p:cBhvr>
                                      <p:to>
                                        <p:strVal val="visible"/>
                                      </p:to>
                                    </p:set>
                                    <p:animEffect transition="in" filter="box(in)">
                                      <p:cBhvr>
                                        <p:cTn id="59" dur="500"/>
                                        <p:tgtEl>
                                          <p:spTgt spid="44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1" grpId="0"/>
      <p:bldP spid="44042" grpId="0" animBg="1"/>
      <p:bldP spid="44043" grpId="0"/>
      <p:bldP spid="44046" grpId="0"/>
      <p:bldP spid="44049" grpId="0"/>
      <p:bldP spid="44050" grpId="0" animBg="1"/>
      <p:bldP spid="42009" grpId="0" animBg="1"/>
      <p:bldP spid="42010" grpId="0" animBg="1"/>
      <p:bldP spid="420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8493125" y="6510337"/>
            <a:ext cx="376238" cy="400110"/>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b="0">
                <a:solidFill>
                  <a:schemeClr val="tx2"/>
                </a:solidFill>
                <a:latin typeface="Times New Roman" panose="02020603050405020304" pitchFamily="18" charset="0"/>
              </a:rPr>
              <a:t>8</a:t>
            </a:r>
            <a:endParaRPr lang="en-US" altLang="zh-CN" b="0">
              <a:solidFill>
                <a:schemeClr val="tx2"/>
              </a:solidFill>
              <a:latin typeface="Times New Roman" panose="02020603050405020304" pitchFamily="18" charset="0"/>
            </a:endParaRPr>
          </a:p>
        </p:txBody>
      </p:sp>
      <p:sp>
        <p:nvSpPr>
          <p:cNvPr id="816137" name="Text Box 9"/>
          <p:cNvSpPr txBox="1">
            <a:spLocks noChangeArrowheads="1"/>
          </p:cNvSpPr>
          <p:nvPr/>
        </p:nvSpPr>
        <p:spPr bwMode="auto">
          <a:xfrm>
            <a:off x="251520" y="3607867"/>
            <a:ext cx="2736552" cy="2000548"/>
          </a:xfrm>
          <a:prstGeom prst="rect">
            <a:avLst/>
          </a:prstGeom>
          <a:noFill/>
          <a:ln w="9525">
            <a:noFill/>
            <a:miter lim="800000"/>
          </a:ln>
        </p:spPr>
        <p:txBody>
          <a:bodyPr wrap="square">
            <a:spAutoFit/>
          </a:bodyPr>
          <a:lstStyle/>
          <a:p>
            <a:pPr>
              <a:lnSpc>
                <a:spcPct val="110000"/>
              </a:lnSpc>
              <a:spcBef>
                <a:spcPct val="50000"/>
              </a:spcBef>
            </a:pPr>
            <a:r>
              <a:rPr kumimoji="1" lang="zh-CN" altLang="en-US" dirty="0" smtClean="0">
                <a:latin typeface="Times New Roman" panose="02020603050405020304" pitchFamily="18" charset="0"/>
              </a:rPr>
              <a:t>三条</a:t>
            </a:r>
            <a:r>
              <a:rPr kumimoji="1" lang="zh-CN" altLang="zh-CN" dirty="0" smtClean="0">
                <a:latin typeface="Times New Roman" panose="02020603050405020304" pitchFamily="18" charset="0"/>
              </a:rPr>
              <a:t>句的</a:t>
            </a:r>
            <a:r>
              <a:rPr kumimoji="1" lang="zh-CN" altLang="en-US" dirty="0">
                <a:latin typeface="Times New Roman" panose="02020603050405020304" pitchFamily="18" charset="0"/>
              </a:rPr>
              <a:t>执行顺序</a:t>
            </a:r>
            <a:r>
              <a:rPr kumimoji="1" lang="zh-CN" altLang="en-US" dirty="0" smtClean="0">
                <a:latin typeface="Times New Roman" panose="02020603050405020304" pitchFamily="18" charset="0"/>
              </a:rPr>
              <a:t>：   </a:t>
            </a:r>
            <a:endParaRPr kumimoji="1" lang="en-US" altLang="zh-CN" dirty="0" smtClean="0">
              <a:latin typeface="Times New Roman" panose="02020603050405020304" pitchFamily="18" charset="0"/>
            </a:endParaRPr>
          </a:p>
          <a:p>
            <a:pPr>
              <a:lnSpc>
                <a:spcPct val="140000"/>
              </a:lnSpc>
              <a:spcBef>
                <a:spcPct val="30000"/>
              </a:spcBef>
            </a:pPr>
            <a:r>
              <a:rPr kumimoji="1" lang="zh-CN" altLang="en-US" dirty="0" smtClean="0">
                <a:latin typeface="Times New Roman" panose="02020603050405020304" pitchFamily="18" charset="0"/>
              </a:rPr>
              <a:t> </a:t>
            </a:r>
            <a:r>
              <a:rPr kumimoji="1" lang="en-US" altLang="zh-CN" dirty="0">
                <a:latin typeface="Times New Roman" panose="02020603050405020304" pitchFamily="18" charset="0"/>
              </a:rPr>
              <a:t>n</a:t>
            </a:r>
            <a:r>
              <a:rPr kumimoji="1" lang="zh-CN" altLang="zh-CN" dirty="0">
                <a:latin typeface="Times New Roman" panose="02020603050405020304" pitchFamily="18" charset="0"/>
              </a:rPr>
              <a:t>的</a:t>
            </a:r>
            <a:r>
              <a:rPr kumimoji="1" lang="zh-CN" altLang="en-US" dirty="0">
                <a:latin typeface="Times New Roman" panose="02020603050405020304" pitchFamily="18" charset="0"/>
              </a:rPr>
              <a:t>初始</a:t>
            </a:r>
            <a:r>
              <a:rPr kumimoji="1" lang="zh-CN" altLang="zh-CN" dirty="0">
                <a:latin typeface="Times New Roman" panose="02020603050405020304" pitchFamily="18" charset="0"/>
              </a:rPr>
              <a:t>赋值</a:t>
            </a:r>
            <a:endParaRPr kumimoji="1" lang="zh-CN" altLang="zh-CN" sz="1000" dirty="0">
              <a:latin typeface="Times New Roman" panose="02020603050405020304" pitchFamily="18" charset="0"/>
            </a:endParaRPr>
          </a:p>
          <a:p>
            <a:pPr>
              <a:lnSpc>
                <a:spcPct val="140000"/>
              </a:lnSpc>
              <a:spcBef>
                <a:spcPct val="30000"/>
              </a:spcBef>
            </a:pPr>
            <a:r>
              <a:rPr kumimoji="1" lang="zh-CN" altLang="en-US" dirty="0">
                <a:latin typeface="Times New Roman" panose="02020603050405020304" pitchFamily="18" charset="0"/>
              </a:rPr>
              <a:t> </a:t>
            </a:r>
            <a:r>
              <a:rPr kumimoji="1" lang="zh-CN" altLang="en-US" dirty="0" smtClean="0">
                <a:latin typeface="Times New Roman" panose="02020603050405020304" pitchFamily="18" charset="0"/>
              </a:rPr>
              <a:t> </a:t>
            </a:r>
            <a:r>
              <a:rPr kumimoji="1" lang="zh-CN" altLang="en-US" dirty="0">
                <a:latin typeface="Times New Roman" panose="02020603050405020304" pitchFamily="18" charset="0"/>
              </a:rPr>
              <a:t>打印的结果</a:t>
            </a:r>
            <a:endParaRPr kumimoji="1" lang="zh-CN" altLang="en-US" dirty="0">
              <a:latin typeface="Times New Roman" panose="02020603050405020304" pitchFamily="18" charset="0"/>
            </a:endParaRPr>
          </a:p>
          <a:p>
            <a:pPr>
              <a:lnSpc>
                <a:spcPct val="140000"/>
              </a:lnSpc>
              <a:spcBef>
                <a:spcPct val="30000"/>
              </a:spcBef>
            </a:pPr>
            <a:r>
              <a:rPr kumimoji="1" lang="zh-CN" altLang="en-US" dirty="0">
                <a:latin typeface="Times New Roman" panose="02020603050405020304" pitchFamily="18" charset="0"/>
              </a:rPr>
              <a:t> </a:t>
            </a:r>
            <a:r>
              <a:rPr kumimoji="1" lang="zh-CN" altLang="en-US" dirty="0" smtClean="0">
                <a:latin typeface="Times New Roman" panose="02020603050405020304" pitchFamily="18" charset="0"/>
              </a:rPr>
              <a:t> </a:t>
            </a:r>
            <a:r>
              <a:rPr kumimoji="1" lang="en-US" altLang="zh-CN" dirty="0">
                <a:latin typeface="Times New Roman" panose="02020603050405020304" pitchFamily="18" charset="0"/>
              </a:rPr>
              <a:t>n</a:t>
            </a:r>
            <a:r>
              <a:rPr kumimoji="1" lang="zh-CN" altLang="zh-CN" dirty="0">
                <a:latin typeface="Times New Roman" panose="02020603050405020304" pitchFamily="18" charset="0"/>
              </a:rPr>
              <a:t>的最终赋值</a:t>
            </a:r>
            <a:endParaRPr kumimoji="1" lang="zh-CN" altLang="en-US" dirty="0">
              <a:latin typeface="Times New Roman" panose="02020603050405020304" pitchFamily="18" charset="0"/>
            </a:endParaRPr>
          </a:p>
        </p:txBody>
      </p:sp>
      <p:sp>
        <p:nvSpPr>
          <p:cNvPr id="816138" name="Text Box 10"/>
          <p:cNvSpPr txBox="1">
            <a:spLocks noChangeArrowheads="1"/>
          </p:cNvSpPr>
          <p:nvPr/>
        </p:nvSpPr>
        <p:spPr bwMode="auto">
          <a:xfrm>
            <a:off x="3943972" y="3573016"/>
            <a:ext cx="1247775" cy="2053896"/>
          </a:xfrm>
          <a:prstGeom prst="rect">
            <a:avLst/>
          </a:prstGeom>
          <a:noFill/>
          <a:ln w="9525">
            <a:noFill/>
            <a:miter lim="800000"/>
          </a:ln>
        </p:spPr>
        <p:txBody>
          <a:bodyPr>
            <a:spAutoFit/>
          </a:bodyPr>
          <a:lstStyle/>
          <a:p>
            <a:pPr>
              <a:lnSpc>
                <a:spcPct val="130000"/>
              </a:lnSpc>
              <a:spcBef>
                <a:spcPct val="30000"/>
              </a:spcBef>
            </a:pPr>
            <a:r>
              <a:rPr kumimoji="1" lang="en-US" altLang="zh-CN" b="0" dirty="0">
                <a:latin typeface="Times New Roman" panose="02020603050405020304" pitchFamily="18" charset="0"/>
              </a:rPr>
              <a:t> </a:t>
            </a:r>
            <a:r>
              <a:rPr kumimoji="1" lang="en-US" altLang="zh-CN" dirty="0">
                <a:solidFill>
                  <a:srgbClr val="FF0000"/>
                </a:solidFill>
                <a:latin typeface="Times New Roman" panose="02020603050405020304" pitchFamily="18" charset="0"/>
              </a:rPr>
              <a:t>①</a:t>
            </a:r>
            <a:r>
              <a:rPr kumimoji="1" lang="zh-CN" altLang="en-US" b="0" dirty="0">
                <a:latin typeface="Times New Roman" panose="02020603050405020304" pitchFamily="18" charset="0"/>
              </a:rPr>
              <a:t> </a:t>
            </a:r>
            <a:r>
              <a:rPr kumimoji="1" lang="en-US" altLang="zh-CN" dirty="0">
                <a:solidFill>
                  <a:srgbClr val="FF0000"/>
                </a:solidFill>
                <a:latin typeface="Times New Roman" panose="02020603050405020304" pitchFamily="18" charset="0"/>
              </a:rPr>
              <a:t>②</a:t>
            </a:r>
            <a:r>
              <a:rPr kumimoji="1" lang="en-US" altLang="zh-CN" dirty="0">
                <a:solidFill>
                  <a:srgbClr val="FF0000"/>
                </a:solidFill>
                <a:latin typeface="Times New Roman" panose="02020603050405020304" pitchFamily="18" charset="0"/>
                <a:sym typeface="MT Extra" panose="05050102010205020202" pitchFamily="18" charset="2"/>
              </a:rPr>
              <a:t> ③</a:t>
            </a:r>
            <a:r>
              <a:rPr kumimoji="1" lang="zh-CN" altLang="en-US" b="0" dirty="0">
                <a:latin typeface="Times New Roman" panose="02020603050405020304" pitchFamily="18" charset="0"/>
              </a:rPr>
              <a:t>          </a:t>
            </a:r>
            <a:endParaRPr kumimoji="1" lang="zh-CN" altLang="en-US" b="0" dirty="0">
              <a:latin typeface="Times New Roman" panose="02020603050405020304" pitchFamily="18" charset="0"/>
            </a:endParaRPr>
          </a:p>
          <a:p>
            <a:pPr>
              <a:lnSpc>
                <a:spcPct val="130000"/>
              </a:lnSpc>
              <a:spcBef>
                <a:spcPct val="30000"/>
              </a:spcBef>
            </a:pPr>
            <a:r>
              <a:rPr kumimoji="1" lang="en-US" altLang="en-US" b="0" dirty="0">
                <a:latin typeface="Times New Roman" panose="02020603050405020304" pitchFamily="18" charset="0"/>
              </a:rPr>
              <a:t>    </a:t>
            </a:r>
            <a:r>
              <a:rPr kumimoji="1" lang="en-US" altLang="zh-CN" dirty="0">
                <a:latin typeface="Times New Roman" panose="02020603050405020304" pitchFamily="18" charset="0"/>
              </a:rPr>
              <a:t>10</a:t>
            </a:r>
            <a:r>
              <a:rPr kumimoji="1" lang="en-US" altLang="zh-CN" baseline="-25000" dirty="0">
                <a:latin typeface="Times New Roman" panose="02020603050405020304" pitchFamily="18" charset="0"/>
              </a:rPr>
              <a:t>                    </a:t>
            </a:r>
            <a:endParaRPr kumimoji="1" lang="en-US" altLang="zh-CN" dirty="0">
              <a:latin typeface="Times New Roman" panose="02020603050405020304" pitchFamily="18" charset="0"/>
            </a:endParaRPr>
          </a:p>
          <a:p>
            <a:pPr>
              <a:lnSpc>
                <a:spcPct val="130000"/>
              </a:lnSpc>
              <a:spcBef>
                <a:spcPct val="30000"/>
              </a:spcBef>
            </a:pPr>
            <a:r>
              <a:rPr kumimoji="1" lang="en-US" altLang="zh-CN" dirty="0">
                <a:latin typeface="Times New Roman" panose="02020603050405020304" pitchFamily="18" charset="0"/>
              </a:rPr>
              <a:t>    11          </a:t>
            </a:r>
            <a:endParaRPr kumimoji="1" lang="en-US" altLang="zh-CN" baseline="-25000" dirty="0">
              <a:latin typeface="Times New Roman" panose="02020603050405020304" pitchFamily="18" charset="0"/>
            </a:endParaRPr>
          </a:p>
          <a:p>
            <a:pPr>
              <a:lnSpc>
                <a:spcPct val="130000"/>
              </a:lnSpc>
              <a:spcBef>
                <a:spcPct val="30000"/>
              </a:spcBef>
            </a:pPr>
            <a:r>
              <a:rPr kumimoji="1" lang="en-US" altLang="zh-CN" baseline="-25000" dirty="0">
                <a:latin typeface="Times New Roman" panose="02020603050405020304" pitchFamily="18" charset="0"/>
              </a:rPr>
              <a:t>     </a:t>
            </a:r>
            <a:r>
              <a:rPr kumimoji="1" lang="en-US" altLang="zh-CN" dirty="0">
                <a:latin typeface="Times New Roman" panose="02020603050405020304" pitchFamily="18" charset="0"/>
              </a:rPr>
              <a:t> 0  </a:t>
            </a:r>
            <a:r>
              <a:rPr kumimoji="1" lang="en-US" altLang="zh-CN" b="0" baseline="-25000" dirty="0" smtClean="0">
                <a:latin typeface="Times New Roman" panose="02020603050405020304" pitchFamily="18" charset="0"/>
              </a:rPr>
              <a:t>      </a:t>
            </a:r>
            <a:endParaRPr kumimoji="1" lang="en-US" altLang="zh-CN" b="0" baseline="-25000" dirty="0">
              <a:latin typeface="Times New Roman" panose="02020603050405020304" pitchFamily="18" charset="0"/>
            </a:endParaRPr>
          </a:p>
          <a:p>
            <a:pPr>
              <a:lnSpc>
                <a:spcPct val="0"/>
              </a:lnSpc>
              <a:spcBef>
                <a:spcPct val="40000"/>
              </a:spcBef>
            </a:pPr>
            <a:endParaRPr kumimoji="1" lang="en-US" altLang="zh-CN" b="0" baseline="-25000" dirty="0">
              <a:latin typeface="Times New Roman" panose="02020603050405020304" pitchFamily="18" charset="0"/>
            </a:endParaRPr>
          </a:p>
        </p:txBody>
      </p:sp>
      <p:sp>
        <p:nvSpPr>
          <p:cNvPr id="816139" name="Text Box 11"/>
          <p:cNvSpPr txBox="1">
            <a:spLocks noChangeArrowheads="1"/>
          </p:cNvSpPr>
          <p:nvPr/>
        </p:nvSpPr>
        <p:spPr bwMode="auto">
          <a:xfrm>
            <a:off x="6387232" y="3639795"/>
            <a:ext cx="1281112" cy="1877437"/>
          </a:xfrm>
          <a:prstGeom prst="rect">
            <a:avLst/>
          </a:prstGeom>
          <a:noFill/>
          <a:ln w="9525">
            <a:noFill/>
            <a:miter lim="800000"/>
          </a:ln>
        </p:spPr>
        <p:txBody>
          <a:bodyPr wrap="square">
            <a:spAutoFit/>
          </a:bodyPr>
          <a:lstStyle/>
          <a:p>
            <a:pPr algn="ctr">
              <a:lnSpc>
                <a:spcPct val="130000"/>
              </a:lnSpc>
              <a:spcBef>
                <a:spcPct val="30000"/>
              </a:spcBef>
            </a:pPr>
            <a:r>
              <a:rPr kumimoji="1" lang="en-US" altLang="zh-CN" dirty="0">
                <a:solidFill>
                  <a:srgbClr val="FF0000"/>
                </a:solidFill>
                <a:latin typeface="Times New Roman" panose="02020603050405020304" pitchFamily="18" charset="0"/>
              </a:rPr>
              <a:t>②</a:t>
            </a:r>
            <a:r>
              <a:rPr kumimoji="1" lang="en-US" altLang="zh-CN" dirty="0">
                <a:solidFill>
                  <a:srgbClr val="FF0000"/>
                </a:solidFill>
                <a:latin typeface="Times New Roman" panose="02020603050405020304" pitchFamily="18" charset="0"/>
                <a:sym typeface="MT Extra" panose="05050102010205020202" pitchFamily="18" charset="2"/>
              </a:rPr>
              <a:t> ③</a:t>
            </a:r>
            <a:r>
              <a:rPr kumimoji="1" lang="en-US" altLang="zh-CN" dirty="0">
                <a:solidFill>
                  <a:srgbClr val="FF0000"/>
                </a:solidFill>
                <a:latin typeface="Times New Roman" panose="02020603050405020304" pitchFamily="18" charset="0"/>
              </a:rPr>
              <a:t>①</a:t>
            </a:r>
            <a:r>
              <a:rPr kumimoji="1" lang="en-US" altLang="en-US" b="0" dirty="0">
                <a:latin typeface="Times New Roman" panose="02020603050405020304" pitchFamily="18" charset="0"/>
              </a:rPr>
              <a:t>        </a:t>
            </a:r>
            <a:r>
              <a:rPr kumimoji="1" lang="en-US" altLang="zh-CN" dirty="0">
                <a:latin typeface="Times New Roman" panose="02020603050405020304" pitchFamily="18" charset="0"/>
              </a:rPr>
              <a:t>10</a:t>
            </a:r>
            <a:r>
              <a:rPr kumimoji="1" lang="en-US" altLang="zh-CN" baseline="-25000" dirty="0">
                <a:latin typeface="Times New Roman" panose="02020603050405020304" pitchFamily="18" charset="0"/>
              </a:rPr>
              <a:t>                    </a:t>
            </a:r>
            <a:endParaRPr kumimoji="1" lang="en-US" altLang="zh-CN" dirty="0">
              <a:latin typeface="Times New Roman" panose="02020603050405020304" pitchFamily="18" charset="0"/>
            </a:endParaRPr>
          </a:p>
          <a:p>
            <a:pPr algn="ctr">
              <a:lnSpc>
                <a:spcPct val="130000"/>
              </a:lnSpc>
              <a:spcBef>
                <a:spcPct val="30000"/>
              </a:spcBef>
            </a:pPr>
            <a:r>
              <a:rPr kumimoji="1" lang="en-US" altLang="zh-CN" dirty="0">
                <a:latin typeface="Times New Roman" panose="02020603050405020304" pitchFamily="18" charset="0"/>
              </a:rPr>
              <a:t> 10          </a:t>
            </a:r>
            <a:endParaRPr kumimoji="1" lang="en-US" altLang="zh-CN" baseline="-25000" dirty="0">
              <a:latin typeface="Times New Roman" panose="02020603050405020304" pitchFamily="18" charset="0"/>
            </a:endParaRPr>
          </a:p>
          <a:p>
            <a:pPr algn="ctr">
              <a:lnSpc>
                <a:spcPct val="130000"/>
              </a:lnSpc>
              <a:spcBef>
                <a:spcPct val="30000"/>
              </a:spcBef>
            </a:pPr>
            <a:r>
              <a:rPr kumimoji="1" lang="en-US" altLang="zh-CN" baseline="-25000" dirty="0">
                <a:latin typeface="Times New Roman" panose="02020603050405020304" pitchFamily="18" charset="0"/>
              </a:rPr>
              <a:t>  </a:t>
            </a:r>
            <a:r>
              <a:rPr kumimoji="1" lang="en-US" altLang="zh-CN" dirty="0" smtClean="0">
                <a:latin typeface="Times New Roman" panose="02020603050405020304" pitchFamily="18" charset="0"/>
              </a:rPr>
              <a:t>1</a:t>
            </a:r>
            <a:endParaRPr kumimoji="1" lang="en-US" altLang="zh-CN" b="0" baseline="-25000" dirty="0">
              <a:latin typeface="Times New Roman" panose="02020603050405020304" pitchFamily="18" charset="0"/>
            </a:endParaRPr>
          </a:p>
        </p:txBody>
      </p:sp>
      <p:grpSp>
        <p:nvGrpSpPr>
          <p:cNvPr id="2" name="Group 24"/>
          <p:cNvGrpSpPr/>
          <p:nvPr/>
        </p:nvGrpSpPr>
        <p:grpSpPr bwMode="auto">
          <a:xfrm>
            <a:off x="342900" y="4006403"/>
            <a:ext cx="7685088" cy="1511300"/>
            <a:chOff x="576" y="2849"/>
            <a:chExt cx="4136" cy="507"/>
          </a:xfrm>
        </p:grpSpPr>
        <p:sp>
          <p:nvSpPr>
            <p:cNvPr id="15374" name="Line 14"/>
            <p:cNvSpPr>
              <a:spLocks noChangeShapeType="1"/>
            </p:cNvSpPr>
            <p:nvPr/>
          </p:nvSpPr>
          <p:spPr bwMode="auto">
            <a:xfrm>
              <a:off x="576" y="2849"/>
              <a:ext cx="4126" cy="0"/>
            </a:xfrm>
            <a:prstGeom prst="line">
              <a:avLst/>
            </a:prstGeom>
            <a:noFill/>
            <a:ln w="9525">
              <a:solidFill>
                <a:schemeClr val="tx1"/>
              </a:solidFill>
              <a:round/>
            </a:ln>
          </p:spPr>
          <p:txBody>
            <a:bodyPr wrap="none" anchor="ctr">
              <a:spAutoFit/>
            </a:bodyPr>
            <a:lstStyle/>
            <a:p>
              <a:endParaRPr lang="zh-CN" altLang="en-US"/>
            </a:p>
          </p:txBody>
        </p:sp>
        <p:sp>
          <p:nvSpPr>
            <p:cNvPr id="15375" name="Line 15"/>
            <p:cNvSpPr>
              <a:spLocks noChangeShapeType="1"/>
            </p:cNvSpPr>
            <p:nvPr/>
          </p:nvSpPr>
          <p:spPr bwMode="auto">
            <a:xfrm>
              <a:off x="576" y="3042"/>
              <a:ext cx="4126" cy="0"/>
            </a:xfrm>
            <a:prstGeom prst="line">
              <a:avLst/>
            </a:prstGeom>
            <a:noFill/>
            <a:ln w="9525">
              <a:solidFill>
                <a:schemeClr val="tx1"/>
              </a:solidFill>
              <a:round/>
            </a:ln>
          </p:spPr>
          <p:txBody>
            <a:bodyPr wrap="none" anchor="ctr">
              <a:spAutoFit/>
            </a:bodyPr>
            <a:lstStyle/>
            <a:p>
              <a:endParaRPr lang="zh-CN" altLang="en-US"/>
            </a:p>
          </p:txBody>
        </p:sp>
        <p:sp>
          <p:nvSpPr>
            <p:cNvPr id="15376" name="Line 16"/>
            <p:cNvSpPr>
              <a:spLocks noChangeShapeType="1"/>
            </p:cNvSpPr>
            <p:nvPr/>
          </p:nvSpPr>
          <p:spPr bwMode="auto">
            <a:xfrm>
              <a:off x="576" y="3187"/>
              <a:ext cx="4126" cy="0"/>
            </a:xfrm>
            <a:prstGeom prst="line">
              <a:avLst/>
            </a:prstGeom>
            <a:noFill/>
            <a:ln w="9525">
              <a:solidFill>
                <a:schemeClr val="tx1"/>
              </a:solidFill>
              <a:round/>
            </a:ln>
          </p:spPr>
          <p:txBody>
            <a:bodyPr wrap="none" anchor="ctr">
              <a:spAutoFit/>
            </a:bodyPr>
            <a:lstStyle/>
            <a:p>
              <a:endParaRPr lang="zh-CN" altLang="en-US"/>
            </a:p>
          </p:txBody>
        </p:sp>
        <p:sp>
          <p:nvSpPr>
            <p:cNvPr id="15377" name="Line 23"/>
            <p:cNvSpPr>
              <a:spLocks noChangeShapeType="1"/>
            </p:cNvSpPr>
            <p:nvPr/>
          </p:nvSpPr>
          <p:spPr bwMode="auto">
            <a:xfrm>
              <a:off x="586" y="3356"/>
              <a:ext cx="4126" cy="0"/>
            </a:xfrm>
            <a:prstGeom prst="line">
              <a:avLst/>
            </a:prstGeom>
            <a:noFill/>
            <a:ln w="9525">
              <a:solidFill>
                <a:schemeClr val="tx1"/>
              </a:solidFill>
              <a:round/>
            </a:ln>
          </p:spPr>
          <p:txBody>
            <a:bodyPr wrap="none" anchor="ctr">
              <a:spAutoFit/>
            </a:bodyPr>
            <a:lstStyle/>
            <a:p>
              <a:endParaRPr lang="zh-CN" altLang="en-US"/>
            </a:p>
          </p:txBody>
        </p:sp>
      </p:grpSp>
      <p:grpSp>
        <p:nvGrpSpPr>
          <p:cNvPr id="3" name="Group 25"/>
          <p:cNvGrpSpPr/>
          <p:nvPr/>
        </p:nvGrpSpPr>
        <p:grpSpPr bwMode="auto">
          <a:xfrm>
            <a:off x="827088" y="1414465"/>
            <a:ext cx="4403725" cy="1800225"/>
            <a:chOff x="1200" y="2709"/>
            <a:chExt cx="1825" cy="1134"/>
          </a:xfrm>
        </p:grpSpPr>
        <p:sp>
          <p:nvSpPr>
            <p:cNvPr id="15372" name="Text Box 26"/>
            <p:cNvSpPr txBox="1">
              <a:spLocks noChangeArrowheads="1"/>
            </p:cNvSpPr>
            <p:nvPr/>
          </p:nvSpPr>
          <p:spPr bwMode="auto">
            <a:xfrm>
              <a:off x="1200" y="2709"/>
              <a:ext cx="748" cy="1134"/>
            </a:xfrm>
            <a:prstGeom prst="rect">
              <a:avLst/>
            </a:prstGeom>
            <a:noFill/>
            <a:ln w="9525">
              <a:solidFill>
                <a:schemeClr val="tx1"/>
              </a:solidFill>
              <a:miter lim="800000"/>
            </a:ln>
          </p:spPr>
          <p:txBody>
            <a:bodyPr/>
            <a:lstStyle/>
            <a:p>
              <a:r>
                <a:rPr kumimoji="1" lang="zh-CN" altLang="en-US" dirty="0">
                  <a:latin typeface="Times New Roman" panose="02020603050405020304" pitchFamily="18" charset="0"/>
                </a:rPr>
                <a:t>程序</a:t>
              </a:r>
              <a:r>
                <a:rPr kumimoji="1" lang="en-US" altLang="zh-CN" dirty="0">
                  <a:latin typeface="Times New Roman" panose="02020603050405020304" pitchFamily="18" charset="0"/>
                </a:rPr>
                <a:t>A         </a:t>
              </a:r>
              <a:endParaRPr kumimoji="1" lang="en-US" altLang="zh-CN" dirty="0">
                <a:latin typeface="Times New Roman" panose="02020603050405020304" pitchFamily="18" charset="0"/>
              </a:endParaRPr>
            </a:p>
            <a:p>
              <a:r>
                <a:rPr kumimoji="1" lang="en-US" altLang="zh-CN" dirty="0">
                  <a:latin typeface="Times New Roman" panose="02020603050405020304" pitchFamily="18" charset="0"/>
                </a:rPr>
                <a:t>       </a:t>
              </a:r>
              <a:r>
                <a:rPr kumimoji="1" lang="en-US" altLang="zh-CN" dirty="0">
                  <a:latin typeface="Times New Roman" panose="02020603050405020304" pitchFamily="18" charset="0"/>
                  <a:sym typeface="MT Extra" panose="05050102010205020202" pitchFamily="18" charset="2"/>
                </a:rPr>
                <a:t></a:t>
              </a:r>
              <a:r>
                <a:rPr kumimoji="1" lang="en-US" altLang="zh-CN" dirty="0">
                  <a:latin typeface="Times New Roman" panose="02020603050405020304" pitchFamily="18" charset="0"/>
                </a:rPr>
                <a:t>    </a:t>
              </a:r>
              <a:endParaRPr kumimoji="1" lang="en-US" altLang="zh-CN" dirty="0">
                <a:latin typeface="Times New Roman" panose="02020603050405020304" pitchFamily="18" charset="0"/>
              </a:endParaRPr>
            </a:p>
            <a:p>
              <a:r>
                <a:rPr kumimoji="1" lang="en-US" altLang="zh-CN" dirty="0">
                  <a:latin typeface="Times New Roman" panose="02020603050405020304" pitchFamily="18" charset="0"/>
                </a:rPr>
                <a:t> n := n+1; </a:t>
              </a:r>
              <a:r>
                <a:rPr kumimoji="1" lang="en-US" altLang="zh-CN" dirty="0">
                  <a:solidFill>
                    <a:srgbClr val="FF0000"/>
                  </a:solidFill>
                  <a:latin typeface="Times New Roman" panose="02020603050405020304" pitchFamily="18" charset="0"/>
                </a:rPr>
                <a:t>①</a:t>
              </a:r>
              <a:endParaRPr kumimoji="1" lang="en-US" altLang="zh-CN" dirty="0">
                <a:solidFill>
                  <a:srgbClr val="FF0000"/>
                </a:solidFill>
                <a:latin typeface="Times New Roman" panose="02020603050405020304" pitchFamily="18" charset="0"/>
              </a:endParaRPr>
            </a:p>
            <a:p>
              <a:r>
                <a:rPr kumimoji="1" lang="en-US" altLang="zh-CN" dirty="0">
                  <a:latin typeface="Times New Roman" panose="02020603050405020304" pitchFamily="18" charset="0"/>
                  <a:sym typeface="MT Extra" panose="05050102010205020202" pitchFamily="18" charset="2"/>
                </a:rPr>
                <a:t>         </a:t>
              </a:r>
              <a:endParaRPr kumimoji="1" lang="en-US" altLang="zh-CN" dirty="0">
                <a:latin typeface="Times New Roman" panose="02020603050405020304" pitchFamily="18" charset="0"/>
                <a:sym typeface="MT Extra" panose="05050102010205020202" pitchFamily="18" charset="2"/>
              </a:endParaRPr>
            </a:p>
          </p:txBody>
        </p:sp>
        <p:sp>
          <p:nvSpPr>
            <p:cNvPr id="15373" name="Text Box 27"/>
            <p:cNvSpPr txBox="1">
              <a:spLocks noChangeArrowheads="1"/>
            </p:cNvSpPr>
            <p:nvPr/>
          </p:nvSpPr>
          <p:spPr bwMode="auto">
            <a:xfrm>
              <a:off x="2277" y="2709"/>
              <a:ext cx="748" cy="1134"/>
            </a:xfrm>
            <a:prstGeom prst="rect">
              <a:avLst/>
            </a:prstGeom>
            <a:noFill/>
            <a:ln w="9525">
              <a:solidFill>
                <a:schemeClr val="tx1"/>
              </a:solidFill>
              <a:miter lim="800000"/>
            </a:ln>
          </p:spPr>
          <p:txBody>
            <a:bodyPr/>
            <a:lstStyle/>
            <a:p>
              <a:r>
                <a:rPr kumimoji="1" lang="zh-CN" altLang="en-US">
                  <a:latin typeface="Times New Roman" panose="02020603050405020304" pitchFamily="18" charset="0"/>
                </a:rPr>
                <a:t>程序</a:t>
              </a:r>
              <a:r>
                <a:rPr kumimoji="1" lang="en-US" altLang="zh-CN">
                  <a:latin typeface="Times New Roman" panose="02020603050405020304" pitchFamily="18" charset="0"/>
                </a:rPr>
                <a:t>B</a:t>
              </a:r>
              <a:endParaRPr kumimoji="1" lang="en-US" altLang="zh-CN">
                <a:latin typeface="Times New Roman" panose="02020603050405020304" pitchFamily="18" charset="0"/>
              </a:endParaRPr>
            </a:p>
            <a:p>
              <a:r>
                <a:rPr kumimoji="1" lang="en-US" altLang="zh-CN">
                  <a:latin typeface="Times New Roman" panose="02020603050405020304" pitchFamily="18" charset="0"/>
                  <a:sym typeface="MT Extra" panose="05050102010205020202" pitchFamily="18" charset="2"/>
                </a:rPr>
                <a:t>       </a:t>
              </a:r>
              <a:r>
                <a:rPr kumimoji="1" lang="en-US" altLang="zh-CN">
                  <a:latin typeface="Times New Roman" panose="02020603050405020304" pitchFamily="18" charset="0"/>
                </a:rPr>
                <a:t> </a:t>
              </a:r>
              <a:r>
                <a:rPr kumimoji="1" lang="en-US" altLang="zh-CN">
                  <a:latin typeface="Times New Roman" panose="02020603050405020304" pitchFamily="18" charset="0"/>
                  <a:sym typeface="MT Extra" panose="05050102010205020202" pitchFamily="18" charset="2"/>
                </a:rPr>
                <a:t> </a:t>
              </a:r>
              <a:r>
                <a:rPr kumimoji="1" lang="en-US" altLang="zh-CN">
                  <a:latin typeface="Times New Roman" panose="02020603050405020304" pitchFamily="18" charset="0"/>
                </a:rPr>
                <a:t>   </a:t>
              </a:r>
              <a:endParaRPr kumimoji="1" lang="en-US" altLang="zh-CN">
                <a:latin typeface="Times New Roman" panose="02020603050405020304" pitchFamily="18" charset="0"/>
              </a:endParaRPr>
            </a:p>
            <a:p>
              <a:r>
                <a:rPr kumimoji="1" lang="en-US" altLang="zh-CN">
                  <a:latin typeface="Times New Roman" panose="02020603050405020304" pitchFamily="18" charset="0"/>
                </a:rPr>
                <a:t>  print(n); </a:t>
              </a:r>
              <a:r>
                <a:rPr kumimoji="1" lang="en-US" altLang="zh-CN">
                  <a:solidFill>
                    <a:srgbClr val="FF0000"/>
                  </a:solidFill>
                  <a:latin typeface="Times New Roman" panose="02020603050405020304" pitchFamily="18" charset="0"/>
                </a:rPr>
                <a:t>②</a:t>
              </a:r>
              <a:endParaRPr kumimoji="1" lang="en-US" altLang="zh-CN">
                <a:solidFill>
                  <a:srgbClr val="FF0000"/>
                </a:solidFill>
                <a:latin typeface="Times New Roman" panose="02020603050405020304" pitchFamily="18" charset="0"/>
              </a:endParaRPr>
            </a:p>
            <a:p>
              <a:r>
                <a:rPr kumimoji="1" lang="en-US" altLang="zh-CN">
                  <a:latin typeface="Times New Roman" panose="02020603050405020304" pitchFamily="18" charset="0"/>
                  <a:sym typeface="MT Extra" panose="05050102010205020202" pitchFamily="18" charset="2"/>
                </a:rPr>
                <a:t>  </a:t>
              </a:r>
              <a:r>
                <a:rPr kumimoji="1" lang="en-US" altLang="zh-CN">
                  <a:latin typeface="Times New Roman" panose="02020603050405020304" pitchFamily="18" charset="0"/>
                </a:rPr>
                <a:t>n := 0;</a:t>
              </a:r>
              <a:r>
                <a:rPr kumimoji="1" lang="en-US" altLang="zh-CN">
                  <a:latin typeface="Times New Roman" panose="02020603050405020304" pitchFamily="18" charset="0"/>
                  <a:sym typeface="MT Extra" panose="05050102010205020202" pitchFamily="18" charset="2"/>
                </a:rPr>
                <a:t>     </a:t>
              </a:r>
              <a:r>
                <a:rPr kumimoji="1" lang="en-US" altLang="zh-CN">
                  <a:solidFill>
                    <a:srgbClr val="FF0000"/>
                  </a:solidFill>
                  <a:latin typeface="Times New Roman" panose="02020603050405020304" pitchFamily="18" charset="0"/>
                  <a:sym typeface="MT Extra" panose="05050102010205020202" pitchFamily="18" charset="2"/>
                </a:rPr>
                <a:t>③</a:t>
              </a:r>
              <a:endParaRPr kumimoji="1" lang="en-US" altLang="zh-CN">
                <a:solidFill>
                  <a:srgbClr val="FF0000"/>
                </a:solidFill>
                <a:latin typeface="Times New Roman" panose="02020603050405020304" pitchFamily="18" charset="0"/>
                <a:sym typeface="MT Extra" panose="05050102010205020202" pitchFamily="18" charset="2"/>
              </a:endParaRPr>
            </a:p>
            <a:p>
              <a:r>
                <a:rPr kumimoji="1" lang="en-US" altLang="zh-CN">
                  <a:latin typeface="Times New Roman" panose="02020603050405020304" pitchFamily="18" charset="0"/>
                  <a:sym typeface="MT Extra" panose="05050102010205020202" pitchFamily="18" charset="2"/>
                </a:rPr>
                <a:t>       </a:t>
              </a:r>
              <a:r>
                <a:rPr kumimoji="1" lang="en-US" altLang="zh-CN">
                  <a:sym typeface="MT Extra" panose="05050102010205020202" pitchFamily="18" charset="2"/>
                </a:rPr>
                <a:t></a:t>
              </a:r>
              <a:r>
                <a:rPr kumimoji="1" lang="en-US" altLang="zh-CN">
                  <a:latin typeface="Times New Roman" panose="02020603050405020304" pitchFamily="18" charset="0"/>
                  <a:sym typeface="MT Extra" panose="05050102010205020202" pitchFamily="18" charset="2"/>
                </a:rPr>
                <a:t> </a:t>
              </a:r>
              <a:endParaRPr kumimoji="1" lang="en-US" altLang="zh-CN">
                <a:latin typeface="Times New Roman" panose="02020603050405020304" pitchFamily="18" charset="0"/>
                <a:sym typeface="MT Extra" panose="05050102010205020202" pitchFamily="18" charset="2"/>
              </a:endParaRPr>
            </a:p>
          </p:txBody>
        </p:sp>
      </p:grpSp>
      <p:sp>
        <p:nvSpPr>
          <p:cNvPr id="43013" name="Rectangle 5"/>
          <p:cNvSpPr>
            <a:spLocks noChangeArrowheads="1"/>
          </p:cNvSpPr>
          <p:nvPr/>
        </p:nvSpPr>
        <p:spPr bwMode="auto">
          <a:xfrm>
            <a:off x="395290" y="692151"/>
            <a:ext cx="5329237" cy="523220"/>
          </a:xfrm>
          <a:prstGeom prst="rect">
            <a:avLst/>
          </a:prstGeom>
          <a:noFill/>
          <a:ln>
            <a:noFill/>
          </a:ln>
          <a:effectLst/>
        </p:spPr>
        <p:txBody>
          <a:bodyPr>
            <a:spAutoFit/>
          </a:bodyPr>
          <a:lstStyle/>
          <a:p>
            <a:pPr eaLnBrk="1" hangingPunct="1">
              <a:defRPr/>
            </a:pPr>
            <a:r>
              <a:rPr kumimoji="1" lang="en-US" altLang="zh-CN"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4. </a:t>
            </a:r>
            <a:r>
              <a:rPr kumimoji="1" lang="zh-CN" altLang="en-US"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与时间有关的错误</a:t>
            </a:r>
            <a:endParaRPr kumimoji="1" lang="en-US" altLang="zh-CN"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8212" name="Text Box 20"/>
          <p:cNvSpPr txBox="1">
            <a:spLocks noChangeArrowheads="1"/>
          </p:cNvSpPr>
          <p:nvPr/>
        </p:nvSpPr>
        <p:spPr bwMode="auto">
          <a:xfrm>
            <a:off x="5651500" y="765175"/>
            <a:ext cx="3240088" cy="2616101"/>
          </a:xfrm>
          <a:prstGeom prst="rect">
            <a:avLst/>
          </a:prstGeom>
          <a:solidFill>
            <a:srgbClr val="FFCC99"/>
          </a:solidFill>
          <a:ln w="15875" algn="ctr">
            <a:solidFill>
              <a:schemeClr val="tx2"/>
            </a:solidFill>
            <a:miter lim="800000"/>
          </a:ln>
        </p:spPr>
        <p:txBody>
          <a:bodyPr>
            <a:spAutoFit/>
          </a:bodyPr>
          <a:lstStyle/>
          <a:p>
            <a:pPr marL="609600" indent="-609600"/>
            <a:r>
              <a:rPr kumimoji="1" lang="zh-CN" altLang="en-US"/>
              <a:t>进程并发执行时，若共享</a:t>
            </a:r>
            <a:endParaRPr kumimoji="1" lang="zh-CN" altLang="en-US"/>
          </a:p>
          <a:p>
            <a:pPr marL="609600" indent="-609600"/>
            <a:r>
              <a:rPr kumimoji="1" lang="zh-CN" altLang="en-US"/>
              <a:t>了公共变量，其执行结果</a:t>
            </a:r>
            <a:endParaRPr kumimoji="1" lang="zh-CN" altLang="en-US"/>
          </a:p>
          <a:p>
            <a:pPr marL="609600" indent="-609600"/>
            <a:r>
              <a:rPr kumimoji="1" lang="zh-CN" altLang="en-US"/>
              <a:t>与各并发程序的相对速度</a:t>
            </a:r>
            <a:endParaRPr kumimoji="1" lang="zh-CN" altLang="en-US"/>
          </a:p>
          <a:p>
            <a:pPr marL="609600" indent="-609600"/>
            <a:r>
              <a:rPr kumimoji="1" lang="zh-CN" altLang="en-US"/>
              <a:t>有关，即给定相同的初始</a:t>
            </a:r>
            <a:endParaRPr kumimoji="1" lang="zh-CN" altLang="en-US"/>
          </a:p>
          <a:p>
            <a:pPr marL="609600" indent="-609600"/>
            <a:r>
              <a:rPr kumimoji="1" lang="zh-CN" altLang="en-US"/>
              <a:t>条件，若不加以控制，也</a:t>
            </a:r>
            <a:endParaRPr kumimoji="1" lang="zh-CN" altLang="en-US"/>
          </a:p>
          <a:p>
            <a:pPr marL="609600" indent="-609600"/>
            <a:r>
              <a:rPr kumimoji="1" lang="zh-CN" altLang="en-US"/>
              <a:t>可能得到不同的结果，此</a:t>
            </a:r>
            <a:endParaRPr kumimoji="1" lang="zh-CN" altLang="en-US"/>
          </a:p>
          <a:p>
            <a:pPr marL="609600" indent="-609600"/>
            <a:r>
              <a:rPr kumimoji="1" lang="zh-CN" altLang="en-US"/>
              <a:t>为与时间有关的错误。</a:t>
            </a:r>
            <a:endParaRPr kumimoji="1" lang="zh-CN" altLang="en-US"/>
          </a:p>
        </p:txBody>
      </p:sp>
      <p:sp>
        <p:nvSpPr>
          <p:cNvPr id="18" name="Text Box 12"/>
          <p:cNvSpPr txBox="1">
            <a:spLocks noChangeArrowheads="1"/>
          </p:cNvSpPr>
          <p:nvPr/>
        </p:nvSpPr>
        <p:spPr bwMode="auto">
          <a:xfrm>
            <a:off x="179512" y="5661248"/>
            <a:ext cx="8640960" cy="1052596"/>
          </a:xfrm>
          <a:prstGeom prst="rect">
            <a:avLst/>
          </a:prstGeom>
          <a:noFill/>
          <a:ln w="9525">
            <a:noFill/>
            <a:miter lim="800000"/>
          </a:ln>
        </p:spPr>
        <p:txBody>
          <a:bodyPr wrap="square">
            <a:spAutoFit/>
          </a:bodyPr>
          <a:lstStyle/>
          <a:p>
            <a:pPr>
              <a:lnSpc>
                <a:spcPct val="130000"/>
              </a:lnSpc>
              <a:spcBef>
                <a:spcPct val="30000"/>
              </a:spcBef>
            </a:pPr>
            <a:r>
              <a:rPr kumimoji="1" lang="zh-CN" altLang="en-US" sz="2400" dirty="0" smtClean="0">
                <a:solidFill>
                  <a:srgbClr val="FF0000"/>
                </a:solidFill>
                <a:latin typeface="Times New Roman" panose="02020603050405020304" pitchFamily="18" charset="0"/>
              </a:rPr>
              <a:t>思考题：</a:t>
            </a:r>
            <a:r>
              <a:rPr kumimoji="1" lang="zh-CN" altLang="en-US" sz="2400" dirty="0" smtClean="0">
                <a:latin typeface="Times New Roman" panose="02020603050405020304" pitchFamily="18" charset="0"/>
              </a:rPr>
              <a:t>如果按照 </a:t>
            </a:r>
            <a:r>
              <a:rPr kumimoji="1" lang="en-US" altLang="zh-CN" sz="2400" dirty="0" smtClean="0">
                <a:solidFill>
                  <a:srgbClr val="FF0000"/>
                </a:solidFill>
                <a:latin typeface="Times New Roman" panose="02020603050405020304" pitchFamily="18" charset="0"/>
              </a:rPr>
              <a:t>② ①</a:t>
            </a:r>
            <a:r>
              <a:rPr kumimoji="1" lang="en-US" altLang="zh-CN" sz="2400" dirty="0" smtClean="0">
                <a:solidFill>
                  <a:srgbClr val="FF0000"/>
                </a:solidFill>
                <a:latin typeface="Times New Roman" panose="02020603050405020304" pitchFamily="18" charset="0"/>
                <a:sym typeface="MT Extra" panose="05050102010205020202" pitchFamily="18" charset="2"/>
              </a:rPr>
              <a:t> ③</a:t>
            </a:r>
            <a:r>
              <a:rPr kumimoji="1" lang="zh-CN" altLang="en-US" sz="2400" dirty="0" smtClean="0">
                <a:latin typeface="Times New Roman" panose="02020603050405020304" pitchFamily="18" charset="0"/>
                <a:sym typeface="MT Extra" panose="05050102010205020202" pitchFamily="18" charset="2"/>
              </a:rPr>
              <a:t>的顺序执行，则打印结果及</a:t>
            </a:r>
            <a:r>
              <a:rPr kumimoji="1" lang="en-US" altLang="zh-CN" sz="2400" dirty="0" smtClean="0">
                <a:latin typeface="Times New Roman" panose="02020603050405020304" pitchFamily="18" charset="0"/>
                <a:sym typeface="MT Extra" panose="05050102010205020202" pitchFamily="18" charset="2"/>
              </a:rPr>
              <a:t>n</a:t>
            </a:r>
            <a:r>
              <a:rPr kumimoji="1" lang="zh-CN" altLang="en-US" sz="2400" dirty="0" smtClean="0">
                <a:latin typeface="Times New Roman" panose="02020603050405020304" pitchFamily="18" charset="0"/>
                <a:sym typeface="MT Extra" panose="05050102010205020202" pitchFamily="18" charset="2"/>
              </a:rPr>
              <a:t>的最终赋值又是多少呢？</a:t>
            </a:r>
            <a:r>
              <a:rPr kumimoji="1" lang="zh-CN" altLang="en-US" sz="2400" b="0" dirty="0" smtClean="0">
                <a:latin typeface="Times New Roman" panose="02020603050405020304" pitchFamily="18" charset="0"/>
              </a:rPr>
              <a:t>  </a:t>
            </a:r>
            <a:endParaRPr kumimoji="1" lang="en-US" altLang="zh-CN" b="0" baseline="-25000" dirty="0">
              <a:latin typeface="Times New Roman" panose="02020603050405020304" pitchFamily="18" charset="0"/>
            </a:endParaRPr>
          </a:p>
        </p:txBody>
      </p:sp>
      <p:sp>
        <p:nvSpPr>
          <p:cNvPr id="19" name="Rectangle 37"/>
          <p:cNvSpPr>
            <a:spLocks noChangeArrowheads="1"/>
          </p:cNvSpPr>
          <p:nvPr/>
        </p:nvSpPr>
        <p:spPr bwMode="auto">
          <a:xfrm>
            <a:off x="2555776" y="44624"/>
            <a:ext cx="5544616" cy="683264"/>
          </a:xfrm>
          <a:prstGeom prst="rect">
            <a:avLst/>
          </a:prstGeom>
          <a:noFill/>
          <a:ln>
            <a:noFill/>
          </a:ln>
          <a:effectLst/>
        </p:spPr>
        <p:txBody>
          <a:bodyPr wrap="square">
            <a:spAutoFit/>
          </a:bodyPr>
          <a:lstStyle/>
          <a:p>
            <a:pPr eaLnBrk="1" hangingPunct="1">
              <a:lnSpc>
                <a:spcPct val="120000"/>
              </a:lnSpc>
              <a:spcBef>
                <a:spcPct val="0"/>
              </a:spcBef>
              <a:defRPr/>
            </a:pPr>
            <a:r>
              <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3.1.1 </a:t>
            </a:r>
            <a:r>
              <a:rPr kumimoji="1" lang="zh-CN" altLang="en-US"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rPr>
              <a:t>程序的并发执行及特征</a:t>
            </a:r>
            <a:endParaRPr kumimoji="1" lang="en-US" altLang="zh-CN" sz="3200" dirty="0" smtClean="0">
              <a:solidFill>
                <a:srgbClr val="0000FF"/>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20" name="矩形 19"/>
          <p:cNvSpPr/>
          <p:nvPr/>
        </p:nvSpPr>
        <p:spPr bwMode="auto">
          <a:xfrm>
            <a:off x="3995936" y="4581128"/>
            <a:ext cx="792088" cy="1008112"/>
          </a:xfrm>
          <a:prstGeom prst="rect">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21" name="矩形 20"/>
          <p:cNvSpPr/>
          <p:nvPr/>
        </p:nvSpPr>
        <p:spPr bwMode="auto">
          <a:xfrm>
            <a:off x="6660232" y="4581128"/>
            <a:ext cx="792088" cy="1008112"/>
          </a:xfrm>
          <a:prstGeom prst="rect">
            <a:avLst/>
          </a:prstGeom>
          <a:noFill/>
          <a:ln w="28575">
            <a:solidFill>
              <a:schemeClr val="accent1"/>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22" name="动作按钮: 后退或前一项 21">
            <a:hlinkClick r:id="rId1" action="ppaction://hlinksldjump" highlightClick="1"/>
          </p:cNvPr>
          <p:cNvSpPr/>
          <p:nvPr/>
        </p:nvSpPr>
        <p:spPr bwMode="auto">
          <a:xfrm>
            <a:off x="8244408" y="260648"/>
            <a:ext cx="576064" cy="288032"/>
          </a:xfrm>
          <a:prstGeom prst="actionButtonBackPrevious">
            <a:avLst/>
          </a:prstGeom>
          <a:solidFill>
            <a:srgbClr val="137325"/>
          </a:solidFill>
          <a:ln>
            <a:solidFill>
              <a:srgbClr val="137325"/>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6137"/>
                                        </p:tgtEl>
                                        <p:attrNameLst>
                                          <p:attrName>style.visibility</p:attrName>
                                        </p:attrNameLst>
                                      </p:cBhvr>
                                      <p:to>
                                        <p:strVal val="visible"/>
                                      </p:to>
                                    </p:set>
                                    <p:anim calcmode="lin" valueType="num">
                                      <p:cBhvr additive="base">
                                        <p:cTn id="13" dur="500" fill="hold"/>
                                        <p:tgtEl>
                                          <p:spTgt spid="816137"/>
                                        </p:tgtEl>
                                        <p:attrNameLst>
                                          <p:attrName>ppt_x</p:attrName>
                                        </p:attrNameLst>
                                      </p:cBhvr>
                                      <p:tavLst>
                                        <p:tav tm="0">
                                          <p:val>
                                            <p:strVal val="0-#ppt_w/2"/>
                                          </p:val>
                                        </p:tav>
                                        <p:tav tm="100000">
                                          <p:val>
                                            <p:strVal val="#ppt_x"/>
                                          </p:val>
                                        </p:tav>
                                      </p:tavLst>
                                    </p:anim>
                                    <p:anim calcmode="lin" valueType="num">
                                      <p:cBhvr additive="base">
                                        <p:cTn id="14" dur="500" fill="hold"/>
                                        <p:tgtEl>
                                          <p:spTgt spid="8161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816138">
                                            <p:txEl>
                                              <p:pRg st="0" end="0"/>
                                            </p:txEl>
                                          </p:spTgt>
                                        </p:tgtEl>
                                        <p:attrNameLst>
                                          <p:attrName>style.visibility</p:attrName>
                                        </p:attrNameLst>
                                      </p:cBhvr>
                                      <p:to>
                                        <p:strVal val="visible"/>
                                      </p:to>
                                    </p:set>
                                    <p:animEffect transition="in" filter="box(in)">
                                      <p:cBhvr>
                                        <p:cTn id="25" dur="500"/>
                                        <p:tgtEl>
                                          <p:spTgt spid="816138">
                                            <p:txEl>
                                              <p:pRg st="0" end="0"/>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816138">
                                            <p:txEl>
                                              <p:pRg st="1" end="1"/>
                                            </p:txEl>
                                          </p:spTgt>
                                        </p:tgtEl>
                                        <p:attrNameLst>
                                          <p:attrName>style.visibility</p:attrName>
                                        </p:attrNameLst>
                                      </p:cBhvr>
                                      <p:to>
                                        <p:strVal val="visible"/>
                                      </p:to>
                                    </p:set>
                                    <p:animEffect transition="in" filter="box(in)">
                                      <p:cBhvr>
                                        <p:cTn id="28" dur="500"/>
                                        <p:tgtEl>
                                          <p:spTgt spid="816138">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816138">
                                            <p:txEl>
                                              <p:pRg st="2" end="2"/>
                                            </p:txEl>
                                          </p:spTgt>
                                        </p:tgtEl>
                                        <p:attrNameLst>
                                          <p:attrName>style.visibility</p:attrName>
                                        </p:attrNameLst>
                                      </p:cBhvr>
                                      <p:to>
                                        <p:strVal val="visible"/>
                                      </p:to>
                                    </p:set>
                                    <p:animEffect transition="in" filter="box(in)">
                                      <p:cBhvr>
                                        <p:cTn id="33" dur="500"/>
                                        <p:tgtEl>
                                          <p:spTgt spid="816138">
                                            <p:txEl>
                                              <p:pRg st="2" end="2"/>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816138">
                                            <p:txEl>
                                              <p:pRg st="3" end="3"/>
                                            </p:txEl>
                                          </p:spTgt>
                                        </p:tgtEl>
                                        <p:attrNameLst>
                                          <p:attrName>style.visibility</p:attrName>
                                        </p:attrNameLst>
                                      </p:cBhvr>
                                      <p:to>
                                        <p:strVal val="visible"/>
                                      </p:to>
                                    </p:set>
                                    <p:animEffect transition="in" filter="box(in)">
                                      <p:cBhvr>
                                        <p:cTn id="36" dur="500"/>
                                        <p:tgtEl>
                                          <p:spTgt spid="816138">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816139">
                                            <p:txEl>
                                              <p:pRg st="0" end="0"/>
                                            </p:txEl>
                                          </p:spTgt>
                                        </p:tgtEl>
                                        <p:attrNameLst>
                                          <p:attrName>style.visibility</p:attrName>
                                        </p:attrNameLst>
                                      </p:cBhvr>
                                      <p:to>
                                        <p:strVal val="visible"/>
                                      </p:to>
                                    </p:set>
                                    <p:animEffect transition="in" filter="box(in)">
                                      <p:cBhvr>
                                        <p:cTn id="41" dur="500"/>
                                        <p:tgtEl>
                                          <p:spTgt spid="816139">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816139">
                                            <p:txEl>
                                              <p:pRg st="1" end="1"/>
                                            </p:txEl>
                                          </p:spTgt>
                                        </p:tgtEl>
                                        <p:attrNameLst>
                                          <p:attrName>style.visibility</p:attrName>
                                        </p:attrNameLst>
                                      </p:cBhvr>
                                      <p:to>
                                        <p:strVal val="visible"/>
                                      </p:to>
                                    </p:set>
                                    <p:animEffect transition="in" filter="box(in)">
                                      <p:cBhvr>
                                        <p:cTn id="46" dur="500"/>
                                        <p:tgtEl>
                                          <p:spTgt spid="816139">
                                            <p:txEl>
                                              <p:pRg st="1" end="1"/>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816139">
                                            <p:txEl>
                                              <p:pRg st="2" end="2"/>
                                            </p:txEl>
                                          </p:spTgt>
                                        </p:tgtEl>
                                        <p:attrNameLst>
                                          <p:attrName>style.visibility</p:attrName>
                                        </p:attrNameLst>
                                      </p:cBhvr>
                                      <p:to>
                                        <p:strVal val="visible"/>
                                      </p:to>
                                    </p:set>
                                    <p:animEffect transition="in" filter="box(in)">
                                      <p:cBhvr>
                                        <p:cTn id="49" dur="500"/>
                                        <p:tgtEl>
                                          <p:spTgt spid="816139">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ox(in)">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box(in)">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8212"/>
                                        </p:tgtEl>
                                        <p:attrNameLst>
                                          <p:attrName>style.visibility</p:attrName>
                                        </p:attrNameLst>
                                      </p:cBhvr>
                                      <p:to>
                                        <p:strVal val="visible"/>
                                      </p:to>
                                    </p:set>
                                    <p:animEffect transition="in" filter="box(in)">
                                      <p:cBhvr>
                                        <p:cTn id="64" dur="500"/>
                                        <p:tgtEl>
                                          <p:spTgt spid="8212"/>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box(in)">
                                      <p:cBhvr>
                                        <p:cTn id="6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7" grpId="0"/>
      <p:bldP spid="8212" grpId="0" animBg="1"/>
      <p:bldP spid="18" grpId="0"/>
      <p:bldP spid="20" grpId="0" animBg="1"/>
      <p:bldP spid="2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2771801" y="2"/>
            <a:ext cx="4392488" cy="765175"/>
          </a:xfrm>
        </p:spPr>
        <p:txBody>
          <a:bodyPr/>
          <a:lstStyle/>
          <a:p>
            <a:pPr algn="ctr" eaLnBrk="1" hangingPunct="1">
              <a:defRPr/>
            </a:pPr>
            <a:r>
              <a:rPr lang="en-US" altLang="zh-CN" sz="4000" dirty="0" smtClean="0">
                <a:solidFill>
                  <a:srgbClr val="FF0000"/>
                </a:solidFill>
                <a:latin typeface="黑体" panose="02010609060101010101" pitchFamily="49" charset="-122"/>
                <a:ea typeface="黑体" panose="02010609060101010101" pitchFamily="49" charset="-122"/>
              </a:rPr>
              <a:t>3.4 </a:t>
            </a:r>
            <a:r>
              <a:rPr lang="zh-CN" altLang="en-US" sz="4000" dirty="0" smtClean="0">
                <a:solidFill>
                  <a:srgbClr val="FF0000"/>
                </a:solidFill>
                <a:latin typeface="黑体" panose="02010609060101010101" pitchFamily="49" charset="-122"/>
                <a:ea typeface="黑体" panose="02010609060101010101" pitchFamily="49" charset="-122"/>
              </a:rPr>
              <a:t>进程同步</a:t>
            </a:r>
            <a:endParaRPr lang="zh-CN" altLang="en-US" sz="4000" dirty="0" smtClean="0">
              <a:solidFill>
                <a:srgbClr val="FF0000"/>
              </a:solidFill>
              <a:latin typeface="黑体" panose="02010609060101010101" pitchFamily="49" charset="-122"/>
              <a:ea typeface="黑体" panose="02010609060101010101" pitchFamily="49" charset="-122"/>
            </a:endParaRPr>
          </a:p>
        </p:txBody>
      </p:sp>
      <p:sp>
        <p:nvSpPr>
          <p:cNvPr id="43012" name="Rectangle 4"/>
          <p:cNvSpPr>
            <a:spLocks noChangeArrowheads="1"/>
          </p:cNvSpPr>
          <p:nvPr/>
        </p:nvSpPr>
        <p:spPr bwMode="auto">
          <a:xfrm>
            <a:off x="84138" y="765177"/>
            <a:ext cx="8712200" cy="1943745"/>
          </a:xfrm>
          <a:prstGeom prst="rect">
            <a:avLst/>
          </a:prstGeom>
          <a:noFill/>
          <a:ln>
            <a:noFill/>
          </a:ln>
          <a:effectLst/>
        </p:spPr>
        <p:txBody>
          <a:bodyPr/>
          <a:lstStyle/>
          <a:p>
            <a:pPr marL="360045">
              <a:lnSpc>
                <a:spcPct val="130000"/>
              </a:lnSpc>
              <a:defRPr/>
            </a:pPr>
            <a:r>
              <a:rPr lang="en-US" altLang="zh-CN" sz="3200" dirty="0" smtClean="0">
                <a:solidFill>
                  <a:srgbClr val="0000FF"/>
                </a:solidFill>
                <a:latin typeface="+mn-ea"/>
                <a:ea typeface="+mn-ea"/>
              </a:rPr>
              <a:t>3.4.1</a:t>
            </a:r>
            <a:r>
              <a:rPr lang="zh-CN" altLang="en-US" sz="3200" dirty="0" smtClean="0">
                <a:solidFill>
                  <a:srgbClr val="0000FF"/>
                </a:solidFill>
                <a:latin typeface="+mn-ea"/>
                <a:ea typeface="+mn-ea"/>
              </a:rPr>
              <a:t>进程同步的基本概念</a:t>
            </a:r>
            <a:endParaRPr lang="en-US" altLang="zh-CN" sz="3200" dirty="0">
              <a:solidFill>
                <a:srgbClr val="0000FF"/>
              </a:solidFill>
              <a:latin typeface="+mn-ea"/>
              <a:ea typeface="+mn-ea"/>
            </a:endParaRPr>
          </a:p>
          <a:p>
            <a:pPr marL="360045">
              <a:lnSpc>
                <a:spcPct val="130000"/>
              </a:lnSpc>
              <a:defRPr/>
            </a:pPr>
            <a:r>
              <a:rPr lang="en-US" altLang="zh-CN" sz="2800" dirty="0" smtClean="0">
                <a:solidFill>
                  <a:schemeClr val="tx2"/>
                </a:solidFill>
                <a:latin typeface="宋体" panose="02010600030101010101" pitchFamily="2" charset="-122"/>
              </a:rPr>
              <a:t>1.</a:t>
            </a:r>
            <a:r>
              <a:rPr lang="zh-CN" altLang="en-US" sz="2800" dirty="0" smtClean="0">
                <a:solidFill>
                  <a:schemeClr val="tx2"/>
                </a:solidFill>
                <a:latin typeface="宋体" panose="02010600030101010101" pitchFamily="2" charset="-122"/>
              </a:rPr>
              <a:t>并发进程间的间接制约关系与进程互斥：</a:t>
            </a:r>
            <a:endParaRPr lang="en-US" altLang="zh-CN" sz="2800" dirty="0" smtClean="0">
              <a:solidFill>
                <a:schemeClr val="tx2"/>
              </a:solidFill>
              <a:latin typeface="宋体" panose="02010600030101010101" pitchFamily="2" charset="-122"/>
            </a:endParaRPr>
          </a:p>
          <a:p>
            <a:pPr marL="360045">
              <a:lnSpc>
                <a:spcPct val="130000"/>
              </a:lnSpc>
              <a:buFont typeface="Wingdings" panose="05000000000000000000" pitchFamily="2" charset="2"/>
              <a:buChar char="n"/>
              <a:defRPr/>
            </a:pPr>
            <a:r>
              <a:rPr lang="zh-CN" altLang="en-US" sz="2400" dirty="0" smtClean="0">
                <a:solidFill>
                  <a:srgbClr val="7030A0"/>
                </a:solidFill>
                <a:latin typeface="宋体" panose="02010600030101010101" pitchFamily="2" charset="-122"/>
              </a:rPr>
              <a:t> 同步机制应遵循的原则</a:t>
            </a:r>
            <a:endParaRPr lang="zh-CN" altLang="en-US" sz="2400" dirty="0">
              <a:latin typeface="宋体" panose="02010600030101010101" pitchFamily="2" charset="-122"/>
            </a:endParaRPr>
          </a:p>
        </p:txBody>
      </p:sp>
      <p:sp>
        <p:nvSpPr>
          <p:cNvPr id="4" name="Rectangle 4"/>
          <p:cNvSpPr>
            <a:spLocks noChangeArrowheads="1"/>
          </p:cNvSpPr>
          <p:nvPr/>
        </p:nvSpPr>
        <p:spPr bwMode="auto">
          <a:xfrm>
            <a:off x="539552" y="2780928"/>
            <a:ext cx="7200800" cy="3168352"/>
          </a:xfrm>
          <a:prstGeom prst="rect">
            <a:avLst/>
          </a:prstGeom>
          <a:noFill/>
          <a:ln>
            <a:noFill/>
          </a:ln>
          <a:effectLst/>
        </p:spPr>
        <p:txBody>
          <a:bodyPr/>
          <a:lstStyle/>
          <a:p>
            <a:pPr>
              <a:lnSpc>
                <a:spcPct val="150000"/>
              </a:lnSpc>
              <a:buFont typeface="Wingdings" panose="05000000000000000000" pitchFamily="2" charset="2"/>
              <a:buChar char="l"/>
              <a:defRPr/>
            </a:pPr>
            <a:r>
              <a:rPr lang="zh-CN" altLang="en-US" sz="2200" dirty="0" smtClean="0">
                <a:latin typeface="Times New Roman" panose="02020603050405020304" pitchFamily="18" charset="0"/>
              </a:rPr>
              <a:t>  空闲让进：</a:t>
            </a:r>
            <a:r>
              <a:rPr lang="zh-CN" altLang="en-US" sz="2200" dirty="0" smtClean="0"/>
              <a:t>其他进程均不处于临界区；</a:t>
            </a:r>
            <a:endParaRPr lang="en-US" altLang="zh-CN" sz="2200" dirty="0" smtClean="0">
              <a:latin typeface="Times New Roman" panose="02020603050405020304" pitchFamily="18" charset="0"/>
            </a:endParaRPr>
          </a:p>
          <a:p>
            <a:pPr>
              <a:lnSpc>
                <a:spcPct val="150000"/>
              </a:lnSpc>
              <a:buFont typeface="Wingdings" panose="05000000000000000000" pitchFamily="2" charset="2"/>
              <a:buChar char="l"/>
              <a:defRPr/>
            </a:pPr>
            <a:r>
              <a:rPr lang="zh-CN" altLang="en-US" sz="2200" dirty="0" smtClean="0">
                <a:latin typeface="Times New Roman" panose="02020603050405020304" pitchFamily="18" charset="0"/>
              </a:rPr>
              <a:t>  忙则等待：</a:t>
            </a:r>
            <a:r>
              <a:rPr lang="zh-CN" altLang="en-US" sz="2200" dirty="0" smtClean="0"/>
              <a:t>已有进程处于其临界区；</a:t>
            </a:r>
            <a:endParaRPr lang="en-US" altLang="zh-CN" sz="2200" dirty="0" smtClean="0">
              <a:latin typeface="Times New Roman" panose="02020603050405020304" pitchFamily="18" charset="0"/>
            </a:endParaRPr>
          </a:p>
          <a:p>
            <a:pPr>
              <a:lnSpc>
                <a:spcPct val="150000"/>
              </a:lnSpc>
              <a:buFont typeface="Wingdings" panose="05000000000000000000" pitchFamily="2" charset="2"/>
              <a:buChar char="l"/>
              <a:defRPr/>
            </a:pPr>
            <a:r>
              <a:rPr lang="en-US" altLang="zh-CN" sz="2200" dirty="0" smtClean="0">
                <a:latin typeface="Times New Roman" panose="02020603050405020304" pitchFamily="18" charset="0"/>
              </a:rPr>
              <a:t>  </a:t>
            </a:r>
            <a:r>
              <a:rPr lang="zh-CN" altLang="en-US" sz="2200" dirty="0" smtClean="0">
                <a:latin typeface="Times New Roman" panose="02020603050405020304" pitchFamily="18" charset="0"/>
              </a:rPr>
              <a:t>有限等待：</a:t>
            </a:r>
            <a:r>
              <a:rPr lang="zh-CN" altLang="en-US" sz="2200" dirty="0" smtClean="0"/>
              <a:t>等待进入临界区的进程不能</a:t>
            </a:r>
            <a:r>
              <a:rPr lang="en-US" altLang="zh-CN" sz="2200" dirty="0" smtClean="0"/>
              <a:t>"</a:t>
            </a:r>
            <a:r>
              <a:rPr lang="zh-CN" altLang="en-US" sz="2200" dirty="0" smtClean="0"/>
              <a:t>死等</a:t>
            </a:r>
            <a:r>
              <a:rPr lang="en-US" altLang="zh-CN" sz="2200" dirty="0" smtClean="0"/>
              <a:t>"</a:t>
            </a:r>
            <a:r>
              <a:rPr lang="zh-CN" altLang="en-US" sz="2200" dirty="0" smtClean="0"/>
              <a:t>；</a:t>
            </a:r>
            <a:endParaRPr lang="en-US" altLang="zh-CN" sz="2200" dirty="0" smtClean="0">
              <a:latin typeface="Times New Roman" panose="02020603050405020304" pitchFamily="18" charset="0"/>
            </a:endParaRPr>
          </a:p>
          <a:p>
            <a:pPr>
              <a:lnSpc>
                <a:spcPct val="150000"/>
              </a:lnSpc>
              <a:buFont typeface="Wingdings" panose="05000000000000000000" pitchFamily="2" charset="2"/>
              <a:buChar char="l"/>
              <a:defRPr/>
            </a:pPr>
            <a:r>
              <a:rPr lang="en-US" altLang="zh-CN" sz="2200" dirty="0" smtClean="0">
                <a:latin typeface="Times New Roman" panose="02020603050405020304" pitchFamily="18" charset="0"/>
              </a:rPr>
              <a:t>  </a:t>
            </a:r>
            <a:r>
              <a:rPr lang="zh-CN" altLang="en-US" sz="2200" dirty="0" smtClean="0">
                <a:latin typeface="Times New Roman" panose="02020603050405020304" pitchFamily="18" charset="0"/>
              </a:rPr>
              <a:t>让权等待：</a:t>
            </a:r>
            <a:r>
              <a:rPr lang="zh-CN" altLang="en-US" sz="2200" dirty="0" smtClean="0"/>
              <a:t>不能进入临界区的进程，应释放</a:t>
            </a:r>
            <a:r>
              <a:rPr lang="en-US" altLang="zh-CN" sz="2200" dirty="0" smtClean="0"/>
              <a:t>CPU</a:t>
            </a:r>
            <a:r>
              <a:rPr lang="zh-CN" altLang="en-US" sz="2200" dirty="0" smtClean="0"/>
              <a:t>（如转换到阻塞状态）</a:t>
            </a:r>
            <a:endParaRPr lang="zh-CN" altLang="en-US" sz="2200" dirty="0">
              <a:latin typeface="Times New Roman" panose="02020603050405020304" pitchFamily="18" charset="0"/>
            </a:endParaRPr>
          </a:p>
          <a:p>
            <a:pPr>
              <a:lnSpc>
                <a:spcPct val="90000"/>
              </a:lnSpc>
              <a:defRPr/>
            </a:pPr>
            <a:endParaRPr lang="en-US" altLang="zh-CN" sz="2400" dirty="0">
              <a:latin typeface="Times New Roman" panose="02020603050405020304" pitchFamily="18" charset="0"/>
            </a:endParaRPr>
          </a:p>
          <a:p>
            <a:pPr marL="457200" indent="-457200">
              <a:lnSpc>
                <a:spcPct val="90000"/>
              </a:lnSpc>
              <a:buFont typeface="Wingdings" panose="05000000000000000000" pitchFamily="2" charset="2"/>
              <a:buChar char="Ø"/>
              <a:defRPr/>
            </a:pPr>
            <a:endParaRPr lang="zh-CN" altLang="en-US" sz="2400" dirty="0">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i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ox(i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ox(in)">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323850" y="836613"/>
            <a:ext cx="8496300" cy="5400675"/>
          </a:xfrm>
          <a:prstGeom prst="rect">
            <a:avLst/>
          </a:prstGeom>
          <a:noFill/>
          <a:ln>
            <a:noFill/>
          </a:ln>
          <a:effectLst/>
        </p:spPr>
        <p:txBody>
          <a:bodyPr/>
          <a:lstStyle/>
          <a:p>
            <a:pPr>
              <a:lnSpc>
                <a:spcPct val="110000"/>
              </a:lnSpc>
              <a:defRPr/>
            </a:pPr>
            <a:r>
              <a:rPr lang="en-US" altLang="zh-CN" sz="3200" dirty="0" smtClean="0">
                <a:solidFill>
                  <a:srgbClr val="3333CC"/>
                </a:solidFill>
                <a:ea typeface="仿宋" panose="02010609060101010101" charset="-122"/>
              </a:rPr>
              <a:t>3.4.1</a:t>
            </a:r>
            <a:r>
              <a:rPr lang="zh-CN" altLang="en-US" sz="3200" dirty="0" smtClean="0">
                <a:solidFill>
                  <a:srgbClr val="3333CC"/>
                </a:solidFill>
                <a:ea typeface="仿宋" panose="02010609060101010101" charset="-122"/>
              </a:rPr>
              <a:t>进程同步的基本概念</a:t>
            </a:r>
            <a:endParaRPr lang="en-US" altLang="zh-CN" sz="3200" dirty="0">
              <a:solidFill>
                <a:srgbClr val="3333CC"/>
              </a:solidFill>
              <a:ea typeface="仿宋" panose="02010609060101010101" charset="-122"/>
            </a:endParaRPr>
          </a:p>
          <a:p>
            <a:pPr>
              <a:lnSpc>
                <a:spcPct val="110000"/>
              </a:lnSpc>
              <a:defRPr/>
            </a:pPr>
            <a:r>
              <a:rPr lang="en-US" altLang="zh-CN" sz="2800" dirty="0" smtClean="0">
                <a:solidFill>
                  <a:schemeClr val="tx2"/>
                </a:solidFill>
                <a:latin typeface="宋体" panose="02010600030101010101" pitchFamily="2" charset="-122"/>
              </a:rPr>
              <a:t>2. </a:t>
            </a:r>
            <a:r>
              <a:rPr lang="zh-CN" altLang="en-US" sz="2800" dirty="0" smtClean="0">
                <a:solidFill>
                  <a:schemeClr val="tx2"/>
                </a:solidFill>
                <a:latin typeface="宋体" panose="02010600030101010101" pitchFamily="2" charset="-122"/>
              </a:rPr>
              <a:t>并发进程间的直接制约关系与进程同步：</a:t>
            </a:r>
            <a:endParaRPr lang="en-US" altLang="zh-CN" sz="2800" dirty="0" smtClean="0">
              <a:solidFill>
                <a:schemeClr val="tx2"/>
              </a:solidFill>
              <a:latin typeface="宋体" panose="02010600030101010101" pitchFamily="2" charset="-122"/>
            </a:endParaRPr>
          </a:p>
          <a:p>
            <a:pPr>
              <a:lnSpc>
                <a:spcPct val="110000"/>
              </a:lnSpc>
              <a:defRPr/>
            </a:pPr>
            <a:r>
              <a:rPr lang="zh-CN" altLang="en-US" sz="2400" dirty="0" smtClean="0">
                <a:ea typeface="仿宋" panose="02010609060101010101" charset="-122"/>
              </a:rPr>
              <a:t>       相互</a:t>
            </a:r>
            <a:r>
              <a:rPr lang="zh-CN" altLang="en-US" sz="2400" dirty="0">
                <a:ea typeface="仿宋" panose="02010609060101010101" charset="-122"/>
              </a:rPr>
              <a:t>协作，保证先后顺序</a:t>
            </a:r>
            <a:endParaRPr lang="en-US" altLang="zh-CN" sz="2400" dirty="0">
              <a:ea typeface="仿宋" panose="02010609060101010101" charset="-122"/>
            </a:endParaRPr>
          </a:p>
          <a:p>
            <a:pPr>
              <a:lnSpc>
                <a:spcPct val="90000"/>
              </a:lnSpc>
              <a:defRPr/>
            </a:pPr>
            <a:endParaRPr lang="en-US" altLang="zh-CN" sz="1000" dirty="0">
              <a:ea typeface="仿宋" panose="02010609060101010101" charset="-122"/>
            </a:endParaRPr>
          </a:p>
          <a:p>
            <a:pPr marL="457200" indent="-457200">
              <a:lnSpc>
                <a:spcPct val="90000"/>
              </a:lnSpc>
              <a:buFont typeface="Wingdings" panose="05000000000000000000" pitchFamily="2" charset="2"/>
              <a:buChar char="Ø"/>
              <a:defRPr/>
            </a:pPr>
            <a:r>
              <a:rPr lang="zh-CN" altLang="en-US" sz="2400" dirty="0">
                <a:latin typeface="宋体" panose="02010600030101010101" pitchFamily="2" charset="-122"/>
                <a:ea typeface="仿宋" panose="02010609060101010101" charset="-122"/>
              </a:rPr>
              <a:t>例</a:t>
            </a:r>
            <a:r>
              <a:rPr lang="en-US" altLang="zh-CN" sz="2400" dirty="0">
                <a:latin typeface="宋体" panose="02010600030101010101" pitchFamily="2" charset="-122"/>
                <a:ea typeface="仿宋" panose="02010609060101010101" charset="-122"/>
              </a:rPr>
              <a:t>1</a:t>
            </a:r>
            <a:r>
              <a:rPr lang="zh-CN" altLang="en-US" sz="2400" dirty="0">
                <a:latin typeface="宋体" panose="02010600030101010101" pitchFamily="2" charset="-122"/>
                <a:ea typeface="仿宋" panose="02010609060101010101" charset="-122"/>
              </a:rPr>
              <a:t>：病人就诊：</a:t>
            </a:r>
            <a:endParaRPr lang="en-US" altLang="zh-CN" sz="2400" dirty="0">
              <a:latin typeface="宋体" panose="02010600030101010101" pitchFamily="2" charset="-122"/>
            </a:endParaRPr>
          </a:p>
          <a:p>
            <a:pPr>
              <a:lnSpc>
                <a:spcPct val="90000"/>
              </a:lnSpc>
              <a:defRPr/>
            </a:pPr>
            <a:endParaRPr lang="en-US" altLang="zh-CN" sz="2400" dirty="0">
              <a:latin typeface="Times New Roman" panose="02020603050405020304" pitchFamily="18" charset="0"/>
            </a:endParaRPr>
          </a:p>
          <a:p>
            <a:pPr marL="457200" indent="-457200">
              <a:lnSpc>
                <a:spcPct val="90000"/>
              </a:lnSpc>
              <a:buFont typeface="Wingdings" panose="05000000000000000000" pitchFamily="2" charset="2"/>
              <a:buChar char="Ø"/>
              <a:defRPr/>
            </a:pPr>
            <a:endParaRPr lang="zh-CN" altLang="en-US" sz="2400" dirty="0">
              <a:latin typeface="宋体" panose="02010600030101010101" pitchFamily="2" charset="-122"/>
            </a:endParaRPr>
          </a:p>
        </p:txBody>
      </p:sp>
      <p:grpSp>
        <p:nvGrpSpPr>
          <p:cNvPr id="2" name="Group 11"/>
          <p:cNvGrpSpPr/>
          <p:nvPr/>
        </p:nvGrpSpPr>
        <p:grpSpPr bwMode="auto">
          <a:xfrm>
            <a:off x="1907705" y="3325725"/>
            <a:ext cx="5761037" cy="2767572"/>
            <a:chOff x="2497" y="2313"/>
            <a:chExt cx="2718" cy="1271"/>
          </a:xfrm>
        </p:grpSpPr>
        <p:sp>
          <p:nvSpPr>
            <p:cNvPr id="45063" name="Text Box 8"/>
            <p:cNvSpPr txBox="1">
              <a:spLocks noChangeArrowheads="1"/>
            </p:cNvSpPr>
            <p:nvPr/>
          </p:nvSpPr>
          <p:spPr bwMode="auto">
            <a:xfrm>
              <a:off x="2497" y="2313"/>
              <a:ext cx="1221" cy="1271"/>
            </a:xfrm>
            <a:prstGeom prst="rect">
              <a:avLst/>
            </a:prstGeom>
            <a:noFill/>
            <a:ln w="9525">
              <a:solidFill>
                <a:schemeClr val="tx1"/>
              </a:solidFill>
              <a:miter lim="800000"/>
            </a:ln>
          </p:spPr>
          <p:txBody>
            <a:bodyPr/>
            <a:lstStyle/>
            <a:p>
              <a:pPr>
                <a:spcBef>
                  <a:spcPct val="50000"/>
                </a:spcBef>
              </a:pPr>
              <a:r>
                <a:rPr kumimoji="1" lang="zh-CN" altLang="en-US" dirty="0">
                  <a:solidFill>
                    <a:schemeClr val="accent6">
                      <a:lumMod val="50000"/>
                    </a:schemeClr>
                  </a:solidFill>
                  <a:latin typeface="Times New Roman" panose="02020603050405020304" pitchFamily="18" charset="0"/>
                </a:rPr>
                <a:t>医生看病活动：</a:t>
              </a:r>
              <a:endParaRPr kumimoji="1" lang="zh-CN" altLang="en-US" dirty="0">
                <a:solidFill>
                  <a:schemeClr val="accent6">
                    <a:lumMod val="50000"/>
                  </a:schemeClr>
                </a:solidFill>
                <a:latin typeface="Times New Roman" panose="02020603050405020304" pitchFamily="18" charset="0"/>
              </a:endParaRPr>
            </a:p>
            <a:p>
              <a:pPr>
                <a:spcBef>
                  <a:spcPct val="50000"/>
                </a:spcBef>
              </a:pPr>
              <a:r>
                <a:rPr kumimoji="1" lang="zh-CN" altLang="en-US" dirty="0" smtClean="0">
                  <a:latin typeface="宋体" panose="02010600030101010101" pitchFamily="2" charset="-122"/>
                  <a:sym typeface="MT Extra" panose="05050102010205020202" pitchFamily="18" charset="2"/>
                </a:rPr>
                <a:t>  初步诊断</a:t>
              </a:r>
              <a:endParaRPr kumimoji="1" lang="en-US" altLang="zh-CN" dirty="0" smtClean="0">
                <a:latin typeface="宋体" panose="02010600030101010101" pitchFamily="2" charset="-122"/>
                <a:sym typeface="MT Extra" panose="05050102010205020202" pitchFamily="18" charset="2"/>
              </a:endParaRPr>
            </a:p>
            <a:p>
              <a:pPr>
                <a:spcBef>
                  <a:spcPct val="50000"/>
                </a:spcBef>
              </a:pPr>
              <a:r>
                <a:rPr kumimoji="1" lang="zh-CN" altLang="en-US" dirty="0" smtClean="0">
                  <a:latin typeface="宋体" panose="02010600030101010101" pitchFamily="2" charset="-122"/>
                  <a:sym typeface="MT Extra" panose="05050102010205020202" pitchFamily="18" charset="2"/>
                </a:rPr>
                <a:t>  开出化验单</a:t>
              </a:r>
              <a:r>
                <a:rPr kumimoji="1" lang="zh-CN" altLang="en-US" dirty="0" smtClean="0">
                  <a:latin typeface="Times New Roman" panose="02020603050405020304" pitchFamily="18" charset="0"/>
                </a:rPr>
                <a:t>；</a:t>
              </a:r>
              <a:endParaRPr kumimoji="1" lang="zh-CN" altLang="en-US" dirty="0">
                <a:latin typeface="Times New Roman" panose="02020603050405020304" pitchFamily="18" charset="0"/>
              </a:endParaRPr>
            </a:p>
            <a:p>
              <a:pPr>
                <a:spcBef>
                  <a:spcPct val="50000"/>
                </a:spcBef>
              </a:pPr>
              <a:r>
                <a:rPr kumimoji="1" lang="zh-CN" altLang="en-US" dirty="0">
                  <a:latin typeface="宋体" panose="02010600030101010101" pitchFamily="2" charset="-122"/>
                  <a:sym typeface="MT Extra" panose="05050102010205020202" pitchFamily="18" charset="2"/>
                </a:rPr>
                <a:t>       </a:t>
              </a:r>
              <a:r>
                <a:rPr kumimoji="1" lang="zh-CN" altLang="en-US" dirty="0">
                  <a:latin typeface="Times New Roman" panose="02020603050405020304" pitchFamily="18" charset="0"/>
                  <a:sym typeface="MT Extra" panose="05050102010205020202" pitchFamily="18" charset="2"/>
                </a:rPr>
                <a:t> </a:t>
              </a:r>
              <a:endParaRPr kumimoji="1" lang="zh-CN" altLang="en-US" dirty="0">
                <a:latin typeface="Times New Roman" panose="02020603050405020304" pitchFamily="18" charset="0"/>
                <a:sym typeface="MT Extra" panose="05050102010205020202" pitchFamily="18" charset="2"/>
              </a:endParaRPr>
            </a:p>
            <a:p>
              <a:pPr>
                <a:spcBef>
                  <a:spcPct val="50000"/>
                </a:spcBef>
              </a:pPr>
              <a:r>
                <a:rPr kumimoji="1" lang="zh-CN" altLang="en-US" dirty="0" smtClean="0">
                  <a:latin typeface="Times New Roman" panose="02020603050405020304" pitchFamily="18" charset="0"/>
                </a:rPr>
                <a:t> 依据化验结果继续</a:t>
              </a:r>
              <a:r>
                <a:rPr kumimoji="1" lang="zh-CN" altLang="en-US" dirty="0">
                  <a:latin typeface="Times New Roman" panose="02020603050405020304" pitchFamily="18" charset="0"/>
                </a:rPr>
                <a:t>诊病；</a:t>
              </a:r>
              <a:endParaRPr kumimoji="1" lang="zh-CN" altLang="en-US" b="0" dirty="0">
                <a:latin typeface="Times New Roman" panose="02020603050405020304" pitchFamily="18" charset="0"/>
              </a:endParaRPr>
            </a:p>
          </p:txBody>
        </p:sp>
        <p:sp>
          <p:nvSpPr>
            <p:cNvPr id="45064" name="Text Box 9"/>
            <p:cNvSpPr txBox="1">
              <a:spLocks noChangeArrowheads="1"/>
            </p:cNvSpPr>
            <p:nvPr/>
          </p:nvSpPr>
          <p:spPr bwMode="auto">
            <a:xfrm>
              <a:off x="3993" y="2526"/>
              <a:ext cx="1222" cy="709"/>
            </a:xfrm>
            <a:prstGeom prst="rect">
              <a:avLst/>
            </a:prstGeom>
            <a:noFill/>
            <a:ln w="9525">
              <a:solidFill>
                <a:schemeClr val="tx1"/>
              </a:solidFill>
              <a:miter lim="800000"/>
            </a:ln>
          </p:spPr>
          <p:txBody>
            <a:bodyPr/>
            <a:lstStyle/>
            <a:p>
              <a:pPr>
                <a:spcBef>
                  <a:spcPct val="50000"/>
                </a:spcBef>
              </a:pPr>
              <a:r>
                <a:rPr kumimoji="1" lang="zh-CN" altLang="en-US" dirty="0">
                  <a:solidFill>
                    <a:schemeClr val="accent6">
                      <a:lumMod val="50000"/>
                    </a:schemeClr>
                  </a:solidFill>
                  <a:latin typeface="Times New Roman" panose="02020603050405020304" pitchFamily="18" charset="0"/>
                </a:rPr>
                <a:t>化验员化验活动：</a:t>
              </a:r>
              <a:endParaRPr kumimoji="1" lang="zh-CN" altLang="en-US" dirty="0">
                <a:solidFill>
                  <a:schemeClr val="accent6">
                    <a:lumMod val="50000"/>
                  </a:schemeClr>
                </a:solidFill>
                <a:latin typeface="Times New Roman" panose="02020603050405020304" pitchFamily="18" charset="0"/>
              </a:endParaRPr>
            </a:p>
            <a:p>
              <a:pPr>
                <a:spcBef>
                  <a:spcPct val="50000"/>
                </a:spcBef>
              </a:pPr>
              <a:r>
                <a:rPr kumimoji="1" lang="zh-CN" altLang="en-US" dirty="0" smtClean="0">
                  <a:latin typeface="宋体" panose="02010600030101010101" pitchFamily="2" charset="-122"/>
                  <a:sym typeface="MT Extra" panose="05050102010205020202" pitchFamily="18" charset="2"/>
                </a:rPr>
                <a:t>  进行</a:t>
              </a:r>
              <a:r>
                <a:rPr kumimoji="1" lang="zh-CN" altLang="en-US" dirty="0">
                  <a:latin typeface="Times New Roman" panose="02020603050405020304" pitchFamily="18" charset="0"/>
                </a:rPr>
                <a:t>化验；</a:t>
              </a:r>
              <a:endParaRPr kumimoji="1" lang="zh-CN" altLang="en-US" dirty="0">
                <a:latin typeface="Times New Roman" panose="02020603050405020304" pitchFamily="18" charset="0"/>
              </a:endParaRPr>
            </a:p>
            <a:p>
              <a:pPr>
                <a:spcBef>
                  <a:spcPct val="50000"/>
                </a:spcBef>
              </a:pPr>
              <a:r>
                <a:rPr kumimoji="1" lang="zh-CN" altLang="en-US" dirty="0">
                  <a:latin typeface="宋体" panose="02010600030101010101" pitchFamily="2" charset="-122"/>
                  <a:sym typeface="MT Extra" panose="05050102010205020202" pitchFamily="18" charset="2"/>
                </a:rPr>
                <a:t>  </a:t>
              </a:r>
              <a:r>
                <a:rPr kumimoji="1" lang="zh-CN" altLang="en-US" dirty="0" smtClean="0">
                  <a:latin typeface="Times New Roman" panose="02020603050405020304" pitchFamily="18" charset="0"/>
                </a:rPr>
                <a:t>开出化验</a:t>
              </a:r>
              <a:r>
                <a:rPr kumimoji="1" lang="zh-CN" altLang="en-US" dirty="0">
                  <a:latin typeface="Times New Roman" panose="02020603050405020304" pitchFamily="18" charset="0"/>
                </a:rPr>
                <a:t>结果</a:t>
              </a:r>
              <a:r>
                <a:rPr kumimoji="1" lang="zh-CN" altLang="en-US" dirty="0" smtClean="0">
                  <a:latin typeface="Times New Roman" panose="02020603050405020304" pitchFamily="18" charset="0"/>
                </a:rPr>
                <a:t>；</a:t>
              </a:r>
              <a:endParaRPr kumimoji="1" lang="zh-CN" altLang="en-US" dirty="0">
                <a:latin typeface="Times New Roman" panose="02020603050405020304" pitchFamily="18" charset="0"/>
              </a:endParaRPr>
            </a:p>
          </p:txBody>
        </p:sp>
      </p:grpSp>
      <p:cxnSp>
        <p:nvCxnSpPr>
          <p:cNvPr id="3" name="直接箭头连接符 2"/>
          <p:cNvCxnSpPr>
            <a:cxnSpLocks noChangeShapeType="1"/>
          </p:cNvCxnSpPr>
          <p:nvPr/>
        </p:nvCxnSpPr>
        <p:spPr bwMode="auto">
          <a:xfrm>
            <a:off x="3851920" y="4365104"/>
            <a:ext cx="1584176" cy="0"/>
          </a:xfrm>
          <a:prstGeom prst="straightConnector1">
            <a:avLst/>
          </a:prstGeom>
          <a:noFill/>
          <a:ln w="28575" algn="ctr">
            <a:solidFill>
              <a:srgbClr val="FF0000"/>
            </a:solidFill>
            <a:round/>
            <a:tailEnd type="triangle" w="med" len="med"/>
          </a:ln>
        </p:spPr>
      </p:cxnSp>
      <p:cxnSp>
        <p:nvCxnSpPr>
          <p:cNvPr id="9" name="直接箭头连接符 8"/>
          <p:cNvCxnSpPr>
            <a:cxnSpLocks noChangeShapeType="1"/>
          </p:cNvCxnSpPr>
          <p:nvPr/>
        </p:nvCxnSpPr>
        <p:spPr bwMode="auto">
          <a:xfrm flipH="1">
            <a:off x="3059834" y="4869160"/>
            <a:ext cx="2304255" cy="216024"/>
          </a:xfrm>
          <a:prstGeom prst="straightConnector1">
            <a:avLst/>
          </a:prstGeom>
          <a:noFill/>
          <a:ln w="28575" algn="ctr">
            <a:solidFill>
              <a:srgbClr val="FF0000"/>
            </a:solidFill>
            <a:round/>
            <a:tailEnd type="triangle" w="med" len="med"/>
          </a:ln>
        </p:spPr>
      </p:cxnSp>
      <p:sp>
        <p:nvSpPr>
          <p:cNvPr id="43014" name="Rectangle 2"/>
          <p:cNvSpPr txBox="1">
            <a:spLocks noChangeArrowheads="1"/>
          </p:cNvSpPr>
          <p:nvPr/>
        </p:nvSpPr>
        <p:spPr bwMode="auto">
          <a:xfrm>
            <a:off x="2855466" y="-27383"/>
            <a:ext cx="3876774" cy="657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3.4 </a:t>
            </a:r>
            <a:r>
              <a:rPr lang="zh-CN" altLang="en-US" sz="4000" dirty="0" smtClean="0">
                <a:solidFill>
                  <a:srgbClr val="FF0000"/>
                </a:solidFill>
                <a:latin typeface="黑体" panose="02010609060101010101" pitchFamily="49" charset="-122"/>
                <a:ea typeface="黑体" panose="02010609060101010101" pitchFamily="49" charset="-122"/>
              </a:rPr>
              <a:t>进程同步</a:t>
            </a:r>
            <a:endParaRPr lang="zh-CN" altLang="en-US" sz="4000"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012">
                                            <p:txEl>
                                              <p:pRg st="4" end="4"/>
                                            </p:txEl>
                                          </p:spTgt>
                                        </p:tgtEl>
                                        <p:attrNameLst>
                                          <p:attrName>style.visibility</p:attrName>
                                        </p:attrNameLst>
                                      </p:cBhvr>
                                      <p:to>
                                        <p:strVal val="visible"/>
                                      </p:to>
                                    </p:set>
                                    <p:animEffect transition="in" filter="fade">
                                      <p:cBhvr>
                                        <p:cTn id="7" dur="1000"/>
                                        <p:tgtEl>
                                          <p:spTgt spid="43012">
                                            <p:txEl>
                                              <p:pRg st="4" end="4"/>
                                            </p:txEl>
                                          </p:spTgt>
                                        </p:tgtEl>
                                      </p:cBhvr>
                                    </p:animEffect>
                                    <p:anim calcmode="lin" valueType="num">
                                      <p:cBhvr>
                                        <p:cTn id="8" dur="1000" fill="hold"/>
                                        <p:tgtEl>
                                          <p:spTgt spid="4301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30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323528" y="1916833"/>
            <a:ext cx="8496300" cy="1224136"/>
          </a:xfrm>
          <a:prstGeom prst="rect">
            <a:avLst/>
          </a:prstGeom>
          <a:noFill/>
          <a:ln>
            <a:noFill/>
          </a:ln>
          <a:effectLst/>
        </p:spPr>
        <p:txBody>
          <a:bodyPr/>
          <a:lstStyle/>
          <a:p>
            <a:pPr>
              <a:lnSpc>
                <a:spcPct val="130000"/>
              </a:lnSpc>
              <a:spcBef>
                <a:spcPct val="30000"/>
              </a:spcBef>
              <a:defRPr/>
            </a:pPr>
            <a:r>
              <a:rPr lang="zh-CN" altLang="en-US" sz="2400" dirty="0" smtClean="0">
                <a:solidFill>
                  <a:schemeClr val="accent6">
                    <a:lumMod val="50000"/>
                  </a:schemeClr>
                </a:solidFill>
                <a:latin typeface="宋体" panose="02010600030101010101" pitchFamily="2" charset="-122"/>
                <a:ea typeface="仿宋" panose="02010609060101010101" charset="-122"/>
              </a:rPr>
              <a:t>例</a:t>
            </a:r>
            <a:r>
              <a:rPr lang="en-US" altLang="zh-CN" sz="2400" dirty="0">
                <a:solidFill>
                  <a:schemeClr val="accent6">
                    <a:lumMod val="50000"/>
                  </a:schemeClr>
                </a:solidFill>
                <a:latin typeface="宋体" panose="02010600030101010101" pitchFamily="2" charset="-122"/>
                <a:ea typeface="仿宋" panose="02010609060101010101" charset="-122"/>
              </a:rPr>
              <a:t>2</a:t>
            </a:r>
            <a:r>
              <a:rPr lang="zh-CN" altLang="en-US" sz="2400" dirty="0">
                <a:solidFill>
                  <a:schemeClr val="accent6">
                    <a:lumMod val="50000"/>
                  </a:schemeClr>
                </a:solidFill>
                <a:latin typeface="宋体" panose="02010600030101010101" pitchFamily="2" charset="-122"/>
                <a:ea typeface="仿宋" panose="02010609060101010101" charset="-122"/>
              </a:rPr>
              <a:t>：</a:t>
            </a:r>
            <a:r>
              <a:rPr lang="zh-CN" altLang="en-US" sz="2400" dirty="0">
                <a:solidFill>
                  <a:schemeClr val="accent6">
                    <a:lumMod val="50000"/>
                  </a:schemeClr>
                </a:solidFill>
                <a:latin typeface="Times New Roman" panose="02020603050405020304" pitchFamily="18" charset="0"/>
              </a:rPr>
              <a:t>共享缓冲区的计算进程与打印进程的相互协作</a:t>
            </a:r>
            <a:r>
              <a:rPr lang="zh-CN" altLang="en-US" sz="2400" b="0" dirty="0">
                <a:solidFill>
                  <a:schemeClr val="accent6">
                    <a:lumMod val="50000"/>
                  </a:schemeClr>
                </a:solidFill>
                <a:latin typeface="Times New Roman" panose="02020603050405020304" pitchFamily="18" charset="0"/>
              </a:rPr>
              <a:t>     </a:t>
            </a:r>
            <a:endParaRPr lang="en-US" altLang="zh-CN" sz="2400" b="0" dirty="0">
              <a:solidFill>
                <a:schemeClr val="accent6">
                  <a:lumMod val="50000"/>
                </a:schemeClr>
              </a:solidFill>
              <a:latin typeface="Times New Roman" panose="02020603050405020304" pitchFamily="18" charset="0"/>
            </a:endParaRPr>
          </a:p>
          <a:p>
            <a:pPr marL="533400" indent="-533400">
              <a:lnSpc>
                <a:spcPct val="130000"/>
              </a:lnSpc>
              <a:spcBef>
                <a:spcPct val="30000"/>
              </a:spcBef>
              <a:defRPr/>
            </a:pPr>
            <a:r>
              <a:rPr lang="en-US" altLang="zh-CN" sz="2400" b="0" dirty="0">
                <a:latin typeface="Times New Roman" panose="02020603050405020304" pitchFamily="18" charset="0"/>
              </a:rPr>
              <a:t>         </a:t>
            </a:r>
            <a:r>
              <a:rPr lang="zh-CN" altLang="en-US" sz="2400" b="0" dirty="0">
                <a:latin typeface="Times New Roman" panose="02020603050405020304" pitchFamily="18" charset="0"/>
              </a:rPr>
              <a:t>  </a:t>
            </a:r>
            <a:r>
              <a:rPr lang="zh-CN" altLang="en-US" sz="2400" dirty="0">
                <a:latin typeface="Times New Roman" panose="02020603050405020304" pitchFamily="18" charset="0"/>
              </a:rPr>
              <a:t>计算进程 </a:t>
            </a:r>
            <a:r>
              <a:rPr lang="en-US" altLang="zh-CN" sz="2400" dirty="0" err="1">
                <a:latin typeface="Times New Roman" panose="02020603050405020304" pitchFamily="18" charset="0"/>
              </a:rPr>
              <a:t>cp</a:t>
            </a:r>
            <a:r>
              <a:rPr lang="zh-CN" altLang="en-US" sz="2400" dirty="0">
                <a:latin typeface="Times New Roman" panose="02020603050405020304" pitchFamily="18" charset="0"/>
              </a:rPr>
              <a:t>和打印进程 </a:t>
            </a:r>
            <a:r>
              <a:rPr lang="en-US" altLang="zh-CN" sz="2400" dirty="0" smtClean="0">
                <a:latin typeface="Times New Roman" panose="02020603050405020304" pitchFamily="18" charset="0"/>
              </a:rPr>
              <a:t>op</a:t>
            </a:r>
            <a:r>
              <a:rPr lang="zh-CN" altLang="en-US" sz="2400" dirty="0">
                <a:latin typeface="Times New Roman" panose="02020603050405020304" pitchFamily="18" charset="0"/>
              </a:rPr>
              <a:t>公用一个单</a:t>
            </a:r>
            <a:r>
              <a:rPr lang="zh-CN" altLang="en-US" sz="2400" dirty="0" smtClean="0">
                <a:latin typeface="Times New Roman" panose="02020603050405020304" pitchFamily="18" charset="0"/>
              </a:rPr>
              <a:t>缓冲</a:t>
            </a:r>
            <a:endParaRPr lang="zh-CN" altLang="en-US" sz="2400" dirty="0">
              <a:latin typeface="宋体" panose="02010600030101010101" pitchFamily="2" charset="-122"/>
            </a:endParaRPr>
          </a:p>
        </p:txBody>
      </p:sp>
      <p:sp>
        <p:nvSpPr>
          <p:cNvPr id="46093" name="Text Box 6"/>
          <p:cNvSpPr txBox="1">
            <a:spLocks noChangeArrowheads="1"/>
          </p:cNvSpPr>
          <p:nvPr/>
        </p:nvSpPr>
        <p:spPr bwMode="auto">
          <a:xfrm>
            <a:off x="2987826" y="4365104"/>
            <a:ext cx="1583257" cy="648072"/>
          </a:xfrm>
          <a:prstGeom prst="rect">
            <a:avLst/>
          </a:prstGeom>
          <a:solidFill>
            <a:srgbClr val="CCECFF"/>
          </a:solidFill>
          <a:ln w="9525">
            <a:solidFill>
              <a:srgbClr val="000000"/>
            </a:solidFill>
            <a:miter lim="800000"/>
          </a:ln>
        </p:spPr>
        <p:txBody>
          <a:bodyPr/>
          <a:lstStyle/>
          <a:p>
            <a:pPr algn="just">
              <a:lnSpc>
                <a:spcPct val="150000"/>
              </a:lnSpc>
              <a:spcBef>
                <a:spcPct val="50000"/>
              </a:spcBef>
            </a:pPr>
            <a:r>
              <a:rPr kumimoji="1" lang="en-US" altLang="zh-CN" sz="2400" b="0" dirty="0">
                <a:latin typeface="Times New Roman" panose="02020603050405020304" pitchFamily="18" charset="0"/>
              </a:rPr>
              <a:t>   </a:t>
            </a:r>
            <a:r>
              <a:rPr kumimoji="1" lang="zh-CN" altLang="en-US" sz="2400" dirty="0" smtClean="0">
                <a:latin typeface="Times New Roman" panose="02020603050405020304" pitchFamily="18" charset="0"/>
              </a:rPr>
              <a:t>单缓冲</a:t>
            </a:r>
            <a:endParaRPr kumimoji="1" lang="en-US" altLang="zh-CN" sz="2400" dirty="0">
              <a:latin typeface="Times New Roman" panose="02020603050405020304" pitchFamily="18" charset="0"/>
            </a:endParaRPr>
          </a:p>
        </p:txBody>
      </p:sp>
      <p:sp>
        <p:nvSpPr>
          <p:cNvPr id="46094" name="Oval 7"/>
          <p:cNvSpPr>
            <a:spLocks noChangeArrowheads="1"/>
          </p:cNvSpPr>
          <p:nvPr/>
        </p:nvSpPr>
        <p:spPr bwMode="auto">
          <a:xfrm>
            <a:off x="4499994" y="3111071"/>
            <a:ext cx="861315" cy="798468"/>
          </a:xfrm>
          <a:prstGeom prst="ellipse">
            <a:avLst/>
          </a:prstGeom>
          <a:solidFill>
            <a:srgbClr val="CCECFF"/>
          </a:solidFill>
          <a:ln w="9525">
            <a:solidFill>
              <a:srgbClr val="000000"/>
            </a:solidFill>
            <a:round/>
          </a:ln>
        </p:spPr>
        <p:txBody>
          <a:bodyPr/>
          <a:lstStyle/>
          <a:p>
            <a:pPr algn="just"/>
            <a:r>
              <a:rPr kumimoji="1" lang="en-US" altLang="zh-CN" sz="2800" dirty="0" smtClean="0">
                <a:latin typeface="Times New Roman" panose="02020603050405020304" pitchFamily="18" charset="0"/>
              </a:rPr>
              <a:t>op</a:t>
            </a:r>
            <a:endParaRPr kumimoji="1" lang="en-US" altLang="zh-CN" sz="2800" b="0" dirty="0">
              <a:latin typeface="Times New Roman" panose="02020603050405020304" pitchFamily="18" charset="0"/>
            </a:endParaRPr>
          </a:p>
        </p:txBody>
      </p:sp>
      <p:sp>
        <p:nvSpPr>
          <p:cNvPr id="46095" name="Oval 8"/>
          <p:cNvSpPr>
            <a:spLocks noChangeArrowheads="1"/>
          </p:cNvSpPr>
          <p:nvPr/>
        </p:nvSpPr>
        <p:spPr bwMode="auto">
          <a:xfrm>
            <a:off x="2051720" y="3183077"/>
            <a:ext cx="788336" cy="749979"/>
          </a:xfrm>
          <a:prstGeom prst="ellipse">
            <a:avLst/>
          </a:prstGeom>
          <a:solidFill>
            <a:srgbClr val="CCECFF"/>
          </a:solidFill>
          <a:ln w="9525">
            <a:solidFill>
              <a:srgbClr val="000000"/>
            </a:solidFill>
            <a:round/>
          </a:ln>
        </p:spPr>
        <p:txBody>
          <a:bodyPr/>
          <a:lstStyle/>
          <a:p>
            <a:pPr algn="just"/>
            <a:r>
              <a:rPr kumimoji="1" lang="en-US" altLang="zh-CN" sz="2800" dirty="0" smtClean="0">
                <a:latin typeface="Times New Roman" panose="02020603050405020304" pitchFamily="18" charset="0"/>
              </a:rPr>
              <a:t>cp</a:t>
            </a:r>
            <a:endParaRPr kumimoji="1" lang="en-US" altLang="zh-CN" sz="2800" b="0" dirty="0">
              <a:latin typeface="Times New Roman" panose="02020603050405020304" pitchFamily="18" charset="0"/>
            </a:endParaRPr>
          </a:p>
        </p:txBody>
      </p:sp>
      <p:sp>
        <p:nvSpPr>
          <p:cNvPr id="46096" name="Line 9"/>
          <p:cNvSpPr>
            <a:spLocks noChangeShapeType="1"/>
          </p:cNvSpPr>
          <p:nvPr/>
        </p:nvSpPr>
        <p:spPr bwMode="auto">
          <a:xfrm>
            <a:off x="2699793" y="3861048"/>
            <a:ext cx="648072" cy="504056"/>
          </a:xfrm>
          <a:prstGeom prst="line">
            <a:avLst/>
          </a:prstGeom>
          <a:noFill/>
          <a:ln w="38100">
            <a:solidFill>
              <a:srgbClr val="FF0000"/>
            </a:solidFill>
            <a:round/>
            <a:tailEnd type="triangle" w="sm" len="med"/>
          </a:ln>
        </p:spPr>
        <p:txBody>
          <a:bodyPr wrap="square" anchor="ctr">
            <a:spAutoFit/>
          </a:bodyPr>
          <a:lstStyle/>
          <a:p>
            <a:endParaRPr lang="zh-CN" altLang="en-US"/>
          </a:p>
        </p:txBody>
      </p:sp>
      <p:sp>
        <p:nvSpPr>
          <p:cNvPr id="46097" name="Line 10"/>
          <p:cNvSpPr>
            <a:spLocks noChangeShapeType="1"/>
          </p:cNvSpPr>
          <p:nvPr/>
        </p:nvSpPr>
        <p:spPr bwMode="auto">
          <a:xfrm flipV="1">
            <a:off x="3995936" y="3789041"/>
            <a:ext cx="648072" cy="568788"/>
          </a:xfrm>
          <a:prstGeom prst="line">
            <a:avLst/>
          </a:prstGeom>
          <a:noFill/>
          <a:ln w="38100">
            <a:solidFill>
              <a:srgbClr val="FF0000"/>
            </a:solidFill>
            <a:round/>
            <a:tailEnd type="triangle" w="sm" len="med"/>
          </a:ln>
        </p:spPr>
        <p:txBody>
          <a:bodyPr wrap="square" anchor="ctr">
            <a:spAutoFit/>
          </a:bodyPr>
          <a:lstStyle/>
          <a:p>
            <a:endParaRPr lang="zh-CN" altLang="en-US"/>
          </a:p>
        </p:txBody>
      </p:sp>
      <p:sp>
        <p:nvSpPr>
          <p:cNvPr id="13" name="Text Box 11"/>
          <p:cNvSpPr txBox="1">
            <a:spLocks noChangeArrowheads="1"/>
          </p:cNvSpPr>
          <p:nvPr/>
        </p:nvSpPr>
        <p:spPr bwMode="auto">
          <a:xfrm>
            <a:off x="1173163" y="3573016"/>
            <a:ext cx="920750" cy="400110"/>
          </a:xfrm>
          <a:prstGeom prst="rect">
            <a:avLst/>
          </a:prstGeom>
          <a:noFill/>
          <a:ln w="9525">
            <a:noFill/>
            <a:miter lim="800000"/>
          </a:ln>
        </p:spPr>
        <p:txBody>
          <a:bodyPr>
            <a:spAutoFit/>
          </a:bodyPr>
          <a:lstStyle/>
          <a:p>
            <a:pPr>
              <a:spcBef>
                <a:spcPct val="50000"/>
              </a:spcBef>
            </a:pPr>
            <a:r>
              <a:rPr kumimoji="1" lang="en-US" altLang="zh-CN" dirty="0">
                <a:latin typeface="Times New Roman" panose="02020603050405020304" pitchFamily="18" charset="0"/>
              </a:rPr>
              <a:t>A</a:t>
            </a:r>
            <a:endParaRPr kumimoji="1" lang="en-US" altLang="zh-CN" dirty="0">
              <a:latin typeface="Times New Roman" panose="02020603050405020304" pitchFamily="18" charset="0"/>
            </a:endParaRPr>
          </a:p>
        </p:txBody>
      </p:sp>
      <p:sp>
        <p:nvSpPr>
          <p:cNvPr id="14" name="Text Box 12"/>
          <p:cNvSpPr txBox="1">
            <a:spLocks noChangeArrowheads="1"/>
          </p:cNvSpPr>
          <p:nvPr/>
        </p:nvSpPr>
        <p:spPr bwMode="auto">
          <a:xfrm>
            <a:off x="1185863" y="3934965"/>
            <a:ext cx="920750" cy="400110"/>
          </a:xfrm>
          <a:prstGeom prst="rect">
            <a:avLst/>
          </a:prstGeom>
          <a:noFill/>
          <a:ln w="9525">
            <a:noFill/>
            <a:miter lim="800000"/>
          </a:ln>
        </p:spPr>
        <p:txBody>
          <a:bodyPr>
            <a:spAutoFit/>
          </a:bodyPr>
          <a:lstStyle/>
          <a:p>
            <a:pPr>
              <a:spcBef>
                <a:spcPct val="50000"/>
              </a:spcBef>
            </a:pPr>
            <a:r>
              <a:rPr kumimoji="1" lang="en-US" altLang="zh-CN" dirty="0">
                <a:latin typeface="Times New Roman" panose="02020603050405020304" pitchFamily="18" charset="0"/>
              </a:rPr>
              <a:t>B</a:t>
            </a:r>
            <a:endParaRPr kumimoji="1" lang="en-US" altLang="zh-CN" dirty="0">
              <a:latin typeface="Times New Roman" panose="02020603050405020304" pitchFamily="18" charset="0"/>
            </a:endParaRPr>
          </a:p>
        </p:txBody>
      </p:sp>
      <p:sp>
        <p:nvSpPr>
          <p:cNvPr id="15" name="Text Box 13"/>
          <p:cNvSpPr txBox="1">
            <a:spLocks noChangeArrowheads="1"/>
          </p:cNvSpPr>
          <p:nvPr/>
        </p:nvSpPr>
        <p:spPr bwMode="auto">
          <a:xfrm>
            <a:off x="1189038" y="4309616"/>
            <a:ext cx="920750" cy="400110"/>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C</a:t>
            </a:r>
            <a:endParaRPr kumimoji="1" lang="en-US" altLang="zh-CN">
              <a:latin typeface="Times New Roman" panose="02020603050405020304" pitchFamily="18" charset="0"/>
            </a:endParaRPr>
          </a:p>
        </p:txBody>
      </p:sp>
      <p:sp>
        <p:nvSpPr>
          <p:cNvPr id="16" name="Text Box 14"/>
          <p:cNvSpPr txBox="1">
            <a:spLocks noChangeArrowheads="1"/>
          </p:cNvSpPr>
          <p:nvPr/>
        </p:nvSpPr>
        <p:spPr bwMode="auto">
          <a:xfrm>
            <a:off x="1203325" y="4700140"/>
            <a:ext cx="920750" cy="400110"/>
          </a:xfrm>
          <a:prstGeom prst="rect">
            <a:avLst/>
          </a:prstGeom>
          <a:noFill/>
          <a:ln w="9525">
            <a:noFill/>
            <a:miter lim="800000"/>
          </a:ln>
        </p:spPr>
        <p:txBody>
          <a:bodyPr>
            <a:spAutoFit/>
          </a:bodyPr>
          <a:lstStyle/>
          <a:p>
            <a:pPr>
              <a:spcBef>
                <a:spcPct val="50000"/>
              </a:spcBef>
            </a:pPr>
            <a:r>
              <a:rPr kumimoji="1" lang="en-US" altLang="zh-CN" dirty="0">
                <a:latin typeface="Times New Roman" panose="02020603050405020304" pitchFamily="18" charset="0"/>
              </a:rPr>
              <a:t>D</a:t>
            </a:r>
            <a:endParaRPr kumimoji="1" lang="en-US" altLang="zh-CN" dirty="0">
              <a:latin typeface="Times New Roman" panose="02020603050405020304" pitchFamily="18" charset="0"/>
            </a:endParaRPr>
          </a:p>
        </p:txBody>
      </p:sp>
      <p:sp>
        <p:nvSpPr>
          <p:cNvPr id="17" name="Text Box 15"/>
          <p:cNvSpPr txBox="1">
            <a:spLocks noChangeArrowheads="1"/>
          </p:cNvSpPr>
          <p:nvPr/>
        </p:nvSpPr>
        <p:spPr bwMode="auto">
          <a:xfrm>
            <a:off x="7251700" y="4437112"/>
            <a:ext cx="704850" cy="400110"/>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A</a:t>
            </a:r>
            <a:endParaRPr kumimoji="1" lang="en-US" altLang="zh-CN">
              <a:latin typeface="Times New Roman" panose="02020603050405020304" pitchFamily="18" charset="0"/>
            </a:endParaRPr>
          </a:p>
        </p:txBody>
      </p:sp>
      <p:sp>
        <p:nvSpPr>
          <p:cNvPr id="18" name="Text Box 16"/>
          <p:cNvSpPr txBox="1">
            <a:spLocks noChangeArrowheads="1"/>
          </p:cNvSpPr>
          <p:nvPr/>
        </p:nvSpPr>
        <p:spPr bwMode="auto">
          <a:xfrm>
            <a:off x="6675438" y="4437112"/>
            <a:ext cx="920750" cy="400110"/>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B</a:t>
            </a:r>
            <a:endParaRPr kumimoji="1" lang="en-US" altLang="zh-CN">
              <a:latin typeface="Times New Roman" panose="02020603050405020304" pitchFamily="18" charset="0"/>
            </a:endParaRPr>
          </a:p>
        </p:txBody>
      </p:sp>
      <p:sp>
        <p:nvSpPr>
          <p:cNvPr id="19" name="Text Box 17"/>
          <p:cNvSpPr txBox="1">
            <a:spLocks noChangeArrowheads="1"/>
          </p:cNvSpPr>
          <p:nvPr/>
        </p:nvSpPr>
        <p:spPr bwMode="auto">
          <a:xfrm>
            <a:off x="6108700" y="4437112"/>
            <a:ext cx="920750" cy="400110"/>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C</a:t>
            </a:r>
            <a:endParaRPr kumimoji="1" lang="en-US" altLang="zh-CN">
              <a:latin typeface="Times New Roman" panose="02020603050405020304" pitchFamily="18" charset="0"/>
            </a:endParaRPr>
          </a:p>
        </p:txBody>
      </p:sp>
      <p:sp>
        <p:nvSpPr>
          <p:cNvPr id="20" name="Text Box 18"/>
          <p:cNvSpPr txBox="1">
            <a:spLocks noChangeArrowheads="1"/>
          </p:cNvSpPr>
          <p:nvPr/>
        </p:nvSpPr>
        <p:spPr bwMode="auto">
          <a:xfrm>
            <a:off x="5575300" y="4437112"/>
            <a:ext cx="920750" cy="400110"/>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D</a:t>
            </a:r>
            <a:endParaRPr kumimoji="1" lang="en-US" altLang="zh-CN">
              <a:latin typeface="Times New Roman" panose="02020603050405020304" pitchFamily="18" charset="0"/>
            </a:endParaRPr>
          </a:p>
        </p:txBody>
      </p:sp>
      <p:sp>
        <p:nvSpPr>
          <p:cNvPr id="22" name="Rectangle 2"/>
          <p:cNvSpPr txBox="1">
            <a:spLocks noChangeArrowheads="1"/>
          </p:cNvSpPr>
          <p:nvPr/>
        </p:nvSpPr>
        <p:spPr bwMode="auto">
          <a:xfrm>
            <a:off x="2855466" y="-27383"/>
            <a:ext cx="3876774" cy="657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3.4 </a:t>
            </a:r>
            <a:r>
              <a:rPr lang="zh-CN" altLang="en-US" sz="4000" dirty="0" smtClean="0">
                <a:solidFill>
                  <a:srgbClr val="FF0000"/>
                </a:solidFill>
                <a:latin typeface="黑体" panose="02010609060101010101" pitchFamily="49" charset="-122"/>
                <a:ea typeface="黑体" panose="02010609060101010101" pitchFamily="49" charset="-122"/>
              </a:rPr>
              <a:t>进程同步</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23" name="矩形 22"/>
          <p:cNvSpPr/>
          <p:nvPr/>
        </p:nvSpPr>
        <p:spPr>
          <a:xfrm>
            <a:off x="251520" y="692697"/>
            <a:ext cx="8496944" cy="1194173"/>
          </a:xfrm>
          <a:prstGeom prst="rect">
            <a:avLst/>
          </a:prstGeom>
        </p:spPr>
        <p:txBody>
          <a:bodyPr wrap="square">
            <a:spAutoFit/>
          </a:bodyPr>
          <a:lstStyle/>
          <a:p>
            <a:pPr>
              <a:lnSpc>
                <a:spcPct val="110000"/>
              </a:lnSpc>
              <a:defRPr/>
            </a:pPr>
            <a:r>
              <a:rPr lang="en-US" altLang="zh-CN" sz="3200" dirty="0" smtClean="0">
                <a:solidFill>
                  <a:srgbClr val="3333CC"/>
                </a:solidFill>
                <a:ea typeface="仿宋" panose="02010609060101010101" charset="-122"/>
              </a:rPr>
              <a:t>3.4.1 </a:t>
            </a:r>
            <a:r>
              <a:rPr lang="zh-CN" altLang="en-US" sz="3200" dirty="0" smtClean="0">
                <a:solidFill>
                  <a:srgbClr val="3333CC"/>
                </a:solidFill>
                <a:ea typeface="仿宋" panose="02010609060101010101" charset="-122"/>
              </a:rPr>
              <a:t>进程同步的基本概念</a:t>
            </a:r>
            <a:endParaRPr lang="en-US" altLang="zh-CN" sz="3200" dirty="0" smtClean="0">
              <a:solidFill>
                <a:srgbClr val="3333CC"/>
              </a:solidFill>
              <a:ea typeface="仿宋" panose="02010609060101010101" charset="-122"/>
            </a:endParaRPr>
          </a:p>
          <a:p>
            <a:pPr>
              <a:lnSpc>
                <a:spcPct val="110000"/>
              </a:lnSpc>
              <a:defRPr/>
            </a:pPr>
            <a:r>
              <a:rPr lang="en-US" altLang="zh-CN" sz="2800" dirty="0" smtClean="0">
                <a:solidFill>
                  <a:schemeClr val="tx2"/>
                </a:solidFill>
                <a:latin typeface="宋体" panose="02010600030101010101" pitchFamily="2" charset="-122"/>
              </a:rPr>
              <a:t>2. </a:t>
            </a:r>
            <a:r>
              <a:rPr lang="zh-CN" altLang="en-US" sz="2800" dirty="0" smtClean="0">
                <a:solidFill>
                  <a:schemeClr val="tx2"/>
                </a:solidFill>
                <a:latin typeface="宋体" panose="02010600030101010101" pitchFamily="2" charset="-122"/>
              </a:rPr>
              <a:t>并发进程间的直接制约关系与进程同步：</a:t>
            </a:r>
            <a:r>
              <a:rPr lang="zh-CN" altLang="en-US" sz="2400" dirty="0" smtClean="0">
                <a:latin typeface="宋体" panose="02010600030101010101" pitchFamily="2" charset="-122"/>
              </a:rPr>
              <a:t>相互协作</a:t>
            </a:r>
            <a:endParaRPr lang="en-US" altLang="zh-CN" sz="2400" dirty="0" smtClean="0">
              <a:latin typeface="宋体" panose="02010600030101010101" pitchFamily="2" charset="-122"/>
            </a:endParaRPr>
          </a:p>
        </p:txBody>
      </p:sp>
      <p:sp>
        <p:nvSpPr>
          <p:cNvPr id="24" name="矩形 23"/>
          <p:cNvSpPr/>
          <p:nvPr/>
        </p:nvSpPr>
        <p:spPr>
          <a:xfrm>
            <a:off x="251520" y="5463574"/>
            <a:ext cx="8640960" cy="1052596"/>
          </a:xfrm>
          <a:prstGeom prst="rect">
            <a:avLst/>
          </a:prstGeom>
        </p:spPr>
        <p:txBody>
          <a:bodyPr wrap="square">
            <a:spAutoFit/>
          </a:bodyPr>
          <a:lstStyle/>
          <a:p>
            <a:pPr>
              <a:lnSpc>
                <a:spcPct val="130000"/>
              </a:lnSpc>
              <a:defRPr/>
            </a:pPr>
            <a:r>
              <a:rPr lang="zh-CN" altLang="en-US" sz="2400" dirty="0" smtClean="0">
                <a:solidFill>
                  <a:srgbClr val="C00000"/>
                </a:solidFill>
                <a:latin typeface="Times New Roman" panose="02020603050405020304" pitchFamily="18" charset="0"/>
              </a:rPr>
              <a:t>进程同步概念：</a:t>
            </a:r>
            <a:r>
              <a:rPr lang="zh-CN" altLang="en-US" sz="2400" dirty="0" smtClean="0">
                <a:latin typeface="Times New Roman" panose="02020603050405020304" pitchFamily="18" charset="0"/>
              </a:rPr>
              <a:t> 并发进程在一些关键点上可能需要互相等待或互通消息， 这种相互制约的等待或互通消息称为进程同步。</a:t>
            </a:r>
            <a:r>
              <a:rPr lang="zh-CN" altLang="en-US" sz="2400" dirty="0" smtClean="0">
                <a:effectLst>
                  <a:outerShdw blurRad="38100" dist="38100" dir="2700000" algn="tl">
                    <a:srgbClr val="C0C0C0"/>
                  </a:outerShdw>
                </a:effectLst>
                <a:latin typeface="Times New Roman" panose="02020603050405020304" pitchFamily="18" charset="0"/>
              </a:rPr>
              <a:t> </a:t>
            </a:r>
            <a:endParaRPr lang="en-US" altLang="zh-CN" sz="2400" dirty="0">
              <a:effectLst>
                <a:outerShdw blurRad="38100" dist="38100" dir="2700000" algn="tl">
                  <a:srgbClr val="C0C0C0"/>
                </a:outerShdw>
              </a:effectLst>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ox(in)">
                                      <p:cBhvr>
                                        <p:cTn id="5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4" grpId="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2771801" y="2"/>
            <a:ext cx="4392488" cy="765175"/>
          </a:xfrm>
        </p:spPr>
        <p:txBody>
          <a:bodyPr/>
          <a:lstStyle/>
          <a:p>
            <a:pPr algn="ctr" eaLnBrk="1" hangingPunct="1">
              <a:defRPr/>
            </a:pPr>
            <a:r>
              <a:rPr lang="en-US" altLang="zh-CN" sz="4000" dirty="0" smtClean="0">
                <a:solidFill>
                  <a:srgbClr val="FF0000"/>
                </a:solidFill>
                <a:latin typeface="黑体" panose="02010609060101010101" pitchFamily="49" charset="-122"/>
                <a:ea typeface="黑体" panose="02010609060101010101" pitchFamily="49" charset="-122"/>
              </a:rPr>
              <a:t>3.4 </a:t>
            </a:r>
            <a:r>
              <a:rPr lang="zh-CN" altLang="en-US" sz="4000" dirty="0" smtClean="0">
                <a:solidFill>
                  <a:srgbClr val="FF0000"/>
                </a:solidFill>
                <a:latin typeface="黑体" panose="02010609060101010101" pitchFamily="49" charset="-122"/>
                <a:ea typeface="黑体" panose="02010609060101010101" pitchFamily="49" charset="-122"/>
              </a:rPr>
              <a:t>进程同步</a:t>
            </a:r>
            <a:endParaRPr lang="zh-CN" altLang="en-US" sz="4000" dirty="0" smtClean="0">
              <a:solidFill>
                <a:srgbClr val="FF0000"/>
              </a:solidFill>
              <a:latin typeface="黑体" panose="02010609060101010101" pitchFamily="49" charset="-122"/>
              <a:ea typeface="黑体" panose="02010609060101010101" pitchFamily="49" charset="-122"/>
            </a:endParaRPr>
          </a:p>
        </p:txBody>
      </p:sp>
      <p:sp>
        <p:nvSpPr>
          <p:cNvPr id="43012" name="Rectangle 4"/>
          <p:cNvSpPr>
            <a:spLocks noChangeArrowheads="1"/>
          </p:cNvSpPr>
          <p:nvPr/>
        </p:nvSpPr>
        <p:spPr bwMode="auto">
          <a:xfrm>
            <a:off x="84138" y="981199"/>
            <a:ext cx="8712200" cy="4536033"/>
          </a:xfrm>
          <a:prstGeom prst="rect">
            <a:avLst/>
          </a:prstGeom>
          <a:noFill/>
          <a:ln>
            <a:noFill/>
          </a:ln>
          <a:effectLst/>
        </p:spPr>
        <p:txBody>
          <a:bodyPr/>
          <a:lstStyle/>
          <a:p>
            <a:pPr marL="360045">
              <a:lnSpc>
                <a:spcPct val="130000"/>
              </a:lnSpc>
              <a:defRPr/>
            </a:pPr>
            <a:r>
              <a:rPr lang="en-US" altLang="zh-CN" sz="3200" dirty="0" smtClean="0">
                <a:solidFill>
                  <a:srgbClr val="3333CC"/>
                </a:solidFill>
                <a:ea typeface="仿宋" panose="02010609060101010101" charset="-122"/>
              </a:rPr>
              <a:t>3.4.2 </a:t>
            </a:r>
            <a:r>
              <a:rPr lang="zh-CN" altLang="en-US" sz="3200" dirty="0" smtClean="0">
                <a:solidFill>
                  <a:srgbClr val="0000FF"/>
                </a:solidFill>
                <a:latin typeface="+mn-ea"/>
                <a:ea typeface="+mn-ea"/>
              </a:rPr>
              <a:t>进程同步机制及应用</a:t>
            </a:r>
            <a:endParaRPr lang="en-US" altLang="zh-CN" sz="3200" dirty="0" smtClean="0">
              <a:solidFill>
                <a:srgbClr val="0000FF"/>
              </a:solidFill>
              <a:latin typeface="+mn-ea"/>
              <a:ea typeface="+mn-ea"/>
            </a:endParaRPr>
          </a:p>
          <a:p>
            <a:pPr marL="360045">
              <a:lnSpc>
                <a:spcPct val="130000"/>
              </a:lnSpc>
              <a:buFont typeface="Wingdings" panose="05000000000000000000" pitchFamily="2" charset="2"/>
              <a:buChar char="l"/>
              <a:defRPr/>
            </a:pPr>
            <a:r>
              <a:rPr lang="en-US" altLang="zh-CN" sz="2400" dirty="0" smtClean="0">
                <a:solidFill>
                  <a:srgbClr val="C00000"/>
                </a:solidFill>
                <a:latin typeface="+mn-ea"/>
                <a:ea typeface="+mn-ea"/>
              </a:rPr>
              <a:t> </a:t>
            </a:r>
            <a:r>
              <a:rPr lang="zh-CN" altLang="en-US" sz="2400" dirty="0" smtClean="0">
                <a:solidFill>
                  <a:srgbClr val="C00000"/>
                </a:solidFill>
                <a:latin typeface="+mn-ea"/>
                <a:ea typeface="+mn-ea"/>
              </a:rPr>
              <a:t>利用硬件方法解决进程互斥问题</a:t>
            </a:r>
            <a:endParaRPr lang="en-US" altLang="zh-CN" sz="2400" dirty="0" smtClean="0">
              <a:solidFill>
                <a:srgbClr val="C00000"/>
              </a:solidFill>
              <a:latin typeface="+mn-ea"/>
              <a:ea typeface="+mn-ea"/>
            </a:endParaRPr>
          </a:p>
          <a:p>
            <a:pPr marL="360045">
              <a:lnSpc>
                <a:spcPct val="130000"/>
              </a:lnSpc>
              <a:defRPr/>
            </a:pPr>
            <a:r>
              <a:rPr lang="en-US" altLang="zh-CN" dirty="0" smtClean="0">
                <a:latin typeface="+mn-ea"/>
                <a:ea typeface="+mn-ea"/>
              </a:rPr>
              <a:t>   </a:t>
            </a:r>
            <a:r>
              <a:rPr lang="zh-CN" altLang="en-US" dirty="0" smtClean="0">
                <a:latin typeface="+mn-ea"/>
                <a:ea typeface="+mn-ea"/>
              </a:rPr>
              <a:t>禁止中断，</a:t>
            </a:r>
            <a:r>
              <a:rPr lang="en-US" altLang="zh-CN" dirty="0" smtClean="0">
                <a:latin typeface="+mn-ea"/>
                <a:ea typeface="+mn-ea"/>
              </a:rPr>
              <a:t>TSL</a:t>
            </a:r>
            <a:r>
              <a:rPr lang="zh-CN" altLang="en-US" dirty="0" smtClean="0">
                <a:latin typeface="+mn-ea"/>
                <a:ea typeface="+mn-ea"/>
              </a:rPr>
              <a:t>指令，</a:t>
            </a:r>
            <a:r>
              <a:rPr lang="en-US" altLang="zh-CN" dirty="0" smtClean="0">
                <a:latin typeface="+mn-ea"/>
                <a:ea typeface="+mn-ea"/>
              </a:rPr>
              <a:t>swap</a:t>
            </a:r>
            <a:r>
              <a:rPr lang="zh-CN" altLang="en-US" dirty="0" smtClean="0">
                <a:latin typeface="+mn-ea"/>
                <a:ea typeface="+mn-ea"/>
              </a:rPr>
              <a:t>指令</a:t>
            </a:r>
            <a:endParaRPr lang="en-US" altLang="zh-CN" dirty="0" smtClean="0">
              <a:latin typeface="+mn-ea"/>
              <a:ea typeface="+mn-ea"/>
            </a:endParaRPr>
          </a:p>
          <a:p>
            <a:pPr marL="360045">
              <a:lnSpc>
                <a:spcPct val="130000"/>
              </a:lnSpc>
              <a:buFont typeface="Wingdings" panose="05000000000000000000" pitchFamily="2" charset="2"/>
              <a:buChar char="l"/>
              <a:defRPr/>
            </a:pPr>
            <a:r>
              <a:rPr lang="en-US" altLang="zh-CN" sz="2400" dirty="0" smtClean="0">
                <a:solidFill>
                  <a:srgbClr val="C00000"/>
                </a:solidFill>
                <a:latin typeface="+mn-ea"/>
                <a:ea typeface="+mn-ea"/>
              </a:rPr>
              <a:t> </a:t>
            </a:r>
            <a:r>
              <a:rPr lang="zh-CN" altLang="en-US" sz="2400" dirty="0" smtClean="0">
                <a:solidFill>
                  <a:srgbClr val="C00000"/>
                </a:solidFill>
                <a:latin typeface="+mn-ea"/>
                <a:ea typeface="+mn-ea"/>
              </a:rPr>
              <a:t>利用软件方法解决进程互斥问题</a:t>
            </a:r>
            <a:endParaRPr lang="en-US" altLang="zh-CN" sz="2400" dirty="0" smtClean="0">
              <a:solidFill>
                <a:srgbClr val="C00000"/>
              </a:solidFill>
              <a:latin typeface="+mn-ea"/>
              <a:ea typeface="+mn-ea"/>
            </a:endParaRPr>
          </a:p>
          <a:p>
            <a:pPr marL="360045">
              <a:lnSpc>
                <a:spcPct val="130000"/>
              </a:lnSpc>
              <a:defRPr/>
            </a:pPr>
            <a:r>
              <a:rPr lang="en-US" altLang="zh-CN" dirty="0" smtClean="0">
                <a:latin typeface="+mn-ea"/>
                <a:ea typeface="+mn-ea"/>
              </a:rPr>
              <a:t>   </a:t>
            </a:r>
            <a:r>
              <a:rPr lang="zh-CN" altLang="en-US" dirty="0" smtClean="0">
                <a:latin typeface="+mn-ea"/>
                <a:ea typeface="+mn-ea"/>
              </a:rPr>
              <a:t>不正确的算法，</a:t>
            </a:r>
            <a:r>
              <a:rPr lang="en-US" altLang="zh-CN" dirty="0" smtClean="0">
                <a:latin typeface="+mn-ea"/>
                <a:ea typeface="+mn-ea"/>
              </a:rPr>
              <a:t>Peterson</a:t>
            </a:r>
            <a:r>
              <a:rPr lang="zh-CN" altLang="en-US" dirty="0" smtClean="0">
                <a:latin typeface="+mn-ea"/>
                <a:ea typeface="+mn-ea"/>
              </a:rPr>
              <a:t>算法，面包店算法</a:t>
            </a:r>
            <a:endParaRPr lang="en-US" altLang="zh-CN" dirty="0" smtClean="0">
              <a:latin typeface="+mn-ea"/>
              <a:ea typeface="+mn-ea"/>
            </a:endParaRPr>
          </a:p>
          <a:p>
            <a:pPr marL="360045">
              <a:lnSpc>
                <a:spcPct val="130000"/>
              </a:lnSpc>
              <a:buFont typeface="Wingdings" panose="05000000000000000000" pitchFamily="2" charset="2"/>
              <a:buChar char="l"/>
              <a:defRPr/>
            </a:pPr>
            <a:r>
              <a:rPr lang="en-US" altLang="zh-CN" sz="2400" dirty="0" smtClean="0">
                <a:solidFill>
                  <a:srgbClr val="C00000"/>
                </a:solidFill>
                <a:latin typeface="+mn-ea"/>
                <a:ea typeface="+mn-ea"/>
              </a:rPr>
              <a:t> </a:t>
            </a:r>
            <a:r>
              <a:rPr lang="zh-CN" altLang="en-US" sz="2400" dirty="0" smtClean="0">
                <a:solidFill>
                  <a:srgbClr val="C00000"/>
                </a:solidFill>
                <a:latin typeface="+mn-ea"/>
                <a:ea typeface="+mn-ea"/>
              </a:rPr>
              <a:t>利用锁机制解决进程互斥问题</a:t>
            </a:r>
            <a:endParaRPr lang="en-US" altLang="zh-CN" sz="2400" dirty="0" smtClean="0">
              <a:solidFill>
                <a:srgbClr val="C00000"/>
              </a:solidFill>
              <a:latin typeface="+mn-ea"/>
              <a:ea typeface="+mn-ea"/>
            </a:endParaRPr>
          </a:p>
          <a:p>
            <a:pPr marL="360045">
              <a:lnSpc>
                <a:spcPct val="130000"/>
              </a:lnSpc>
              <a:buFont typeface="Wingdings" panose="05000000000000000000" pitchFamily="2" charset="2"/>
              <a:buChar char="l"/>
              <a:defRPr/>
            </a:pPr>
            <a:r>
              <a:rPr lang="en-US" altLang="zh-CN" sz="2400" dirty="0" smtClean="0">
                <a:solidFill>
                  <a:srgbClr val="C00000"/>
                </a:solidFill>
                <a:latin typeface="+mn-ea"/>
                <a:ea typeface="+mn-ea"/>
              </a:rPr>
              <a:t> </a:t>
            </a:r>
            <a:r>
              <a:rPr lang="zh-CN" altLang="en-US" sz="2400" dirty="0" smtClean="0">
                <a:solidFill>
                  <a:srgbClr val="C00000"/>
                </a:solidFill>
                <a:latin typeface="+mn-ea"/>
                <a:ea typeface="+mn-ea"/>
              </a:rPr>
              <a:t>利用信号量机制解决进程同步与互斥问题</a:t>
            </a:r>
            <a:endParaRPr lang="en-US" altLang="zh-CN" sz="2400" dirty="0" smtClean="0">
              <a:solidFill>
                <a:srgbClr val="C00000"/>
              </a:solidFill>
              <a:latin typeface="+mn-ea"/>
              <a:ea typeface="+mn-ea"/>
            </a:endParaRPr>
          </a:p>
          <a:p>
            <a:pPr marL="360045">
              <a:lnSpc>
                <a:spcPct val="130000"/>
              </a:lnSpc>
              <a:defRPr/>
            </a:pPr>
            <a:r>
              <a:rPr lang="en-US" altLang="zh-CN" dirty="0" smtClean="0">
                <a:latin typeface="+mn-ea"/>
                <a:ea typeface="+mn-ea"/>
              </a:rPr>
              <a:t>   </a:t>
            </a:r>
            <a:r>
              <a:rPr lang="zh-CN" altLang="en-US" dirty="0" smtClean="0">
                <a:latin typeface="+mn-ea"/>
                <a:ea typeface="+mn-ea"/>
              </a:rPr>
              <a:t>整形信号量、记录型信号量、信号量集机制</a:t>
            </a:r>
            <a:endParaRPr lang="en-US" altLang="zh-CN" dirty="0" smtClean="0">
              <a:latin typeface="+mn-ea"/>
              <a:ea typeface="+mn-ea"/>
            </a:endParaRPr>
          </a:p>
          <a:p>
            <a:pPr marL="360045">
              <a:lnSpc>
                <a:spcPct val="130000"/>
              </a:lnSpc>
              <a:defRPr/>
            </a:pPr>
            <a:r>
              <a:rPr lang="en-US" altLang="zh-CN" sz="2400" dirty="0" smtClean="0">
                <a:solidFill>
                  <a:srgbClr val="C00000"/>
                </a:solidFill>
                <a:latin typeface="+mn-ea"/>
                <a:ea typeface="+mn-ea"/>
              </a:rPr>
              <a:t>   </a:t>
            </a:r>
            <a:endParaRPr lang="en-US" altLang="zh-CN" sz="2400" dirty="0" smtClean="0">
              <a:solidFill>
                <a:srgbClr val="C00000"/>
              </a:solidFill>
              <a:latin typeface="+mn-ea"/>
              <a:ea typeface="+mn-ea"/>
            </a:endParaRPr>
          </a:p>
        </p:txBody>
      </p:sp>
      <p:cxnSp>
        <p:nvCxnSpPr>
          <p:cNvPr id="5" name="直接连接符 4"/>
          <p:cNvCxnSpPr/>
          <p:nvPr/>
        </p:nvCxnSpPr>
        <p:spPr bwMode="auto">
          <a:xfrm>
            <a:off x="2483768" y="5229200"/>
            <a:ext cx="1728192" cy="0"/>
          </a:xfrm>
          <a:prstGeom prst="line">
            <a:avLst/>
          </a:prstGeom>
          <a:noFill/>
          <a:ln w="28575">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395536" y="1916834"/>
            <a:ext cx="3600400" cy="576063"/>
          </a:xfrm>
          <a:prstGeom prst="rect">
            <a:avLst/>
          </a:prstGeom>
          <a:noFill/>
          <a:ln>
            <a:noFill/>
          </a:ln>
          <a:effectLst/>
        </p:spPr>
        <p:txBody>
          <a:bodyPr/>
          <a:lstStyle/>
          <a:p>
            <a:pPr marL="533400" indent="-533400">
              <a:lnSpc>
                <a:spcPct val="130000"/>
              </a:lnSpc>
              <a:spcBef>
                <a:spcPct val="30000"/>
              </a:spcBef>
              <a:buFont typeface="Wingdings" panose="05000000000000000000" pitchFamily="2" charset="2"/>
              <a:buChar char="n"/>
              <a:defRPr/>
            </a:pPr>
            <a:r>
              <a:rPr lang="en-US" altLang="zh-CN" sz="2400" dirty="0" smtClean="0">
                <a:solidFill>
                  <a:srgbClr val="A514AC"/>
                </a:solidFill>
                <a:latin typeface="Times New Roman" panose="02020603050405020304" pitchFamily="18" charset="0"/>
              </a:rPr>
              <a:t> </a:t>
            </a:r>
            <a:r>
              <a:rPr lang="zh-CN" altLang="en-US" sz="2400" dirty="0" smtClean="0">
                <a:solidFill>
                  <a:srgbClr val="A514AC"/>
                </a:solidFill>
                <a:latin typeface="Times New Roman" panose="02020603050405020304" pitchFamily="18" charset="0"/>
              </a:rPr>
              <a:t>禁止中断</a:t>
            </a:r>
            <a:r>
              <a:rPr lang="en-US" altLang="zh-CN" sz="2400" dirty="0" smtClean="0">
                <a:solidFill>
                  <a:srgbClr val="A514AC"/>
                </a:solidFill>
                <a:latin typeface="Times New Roman" panose="02020603050405020304" pitchFamily="18" charset="0"/>
              </a:rPr>
              <a:t>   </a:t>
            </a:r>
            <a:endParaRPr lang="zh-CN" altLang="en-US" sz="2400" dirty="0">
              <a:solidFill>
                <a:srgbClr val="A514AC"/>
              </a:solidFill>
              <a:latin typeface="宋体" panose="02010600030101010101" pitchFamily="2" charset="-122"/>
            </a:endParaRPr>
          </a:p>
        </p:txBody>
      </p:sp>
      <p:sp>
        <p:nvSpPr>
          <p:cNvPr id="22" name="Rectangle 2"/>
          <p:cNvSpPr txBox="1">
            <a:spLocks noChangeArrowheads="1"/>
          </p:cNvSpPr>
          <p:nvPr/>
        </p:nvSpPr>
        <p:spPr bwMode="auto">
          <a:xfrm>
            <a:off x="2855466" y="-27383"/>
            <a:ext cx="3876774" cy="657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3.4 </a:t>
            </a:r>
            <a:r>
              <a:rPr lang="zh-CN" altLang="en-US" sz="4000" dirty="0" smtClean="0">
                <a:solidFill>
                  <a:srgbClr val="FF0000"/>
                </a:solidFill>
                <a:latin typeface="黑体" panose="02010609060101010101" pitchFamily="49" charset="-122"/>
                <a:ea typeface="黑体" panose="02010609060101010101" pitchFamily="49" charset="-122"/>
              </a:rPr>
              <a:t>进程同步</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23" name="矩形 22"/>
          <p:cNvSpPr/>
          <p:nvPr/>
        </p:nvSpPr>
        <p:spPr>
          <a:xfrm>
            <a:off x="395536" y="692697"/>
            <a:ext cx="6840760" cy="1194173"/>
          </a:xfrm>
          <a:prstGeom prst="rect">
            <a:avLst/>
          </a:prstGeom>
        </p:spPr>
        <p:txBody>
          <a:bodyPr wrap="square">
            <a:spAutoFit/>
          </a:bodyPr>
          <a:lstStyle/>
          <a:p>
            <a:pPr>
              <a:lnSpc>
                <a:spcPct val="110000"/>
              </a:lnSpc>
              <a:defRPr/>
            </a:pPr>
            <a:r>
              <a:rPr lang="en-US" altLang="zh-CN" sz="3200" dirty="0" smtClean="0">
                <a:solidFill>
                  <a:srgbClr val="3333CC"/>
                </a:solidFill>
                <a:ea typeface="仿宋" panose="02010609060101010101" charset="-122"/>
              </a:rPr>
              <a:t>3.4.2 </a:t>
            </a:r>
            <a:r>
              <a:rPr lang="zh-CN" altLang="en-US" sz="3200" dirty="0" smtClean="0">
                <a:solidFill>
                  <a:srgbClr val="3333CC"/>
                </a:solidFill>
                <a:ea typeface="仿宋" panose="02010609060101010101" charset="-122"/>
              </a:rPr>
              <a:t>进程同步机制及应用</a:t>
            </a:r>
            <a:endParaRPr lang="en-US" altLang="zh-CN" sz="3200" dirty="0" smtClean="0">
              <a:solidFill>
                <a:srgbClr val="3333CC"/>
              </a:solidFill>
              <a:ea typeface="仿宋" panose="02010609060101010101" charset="-122"/>
            </a:endParaRPr>
          </a:p>
          <a:p>
            <a:pPr>
              <a:lnSpc>
                <a:spcPct val="110000"/>
              </a:lnSpc>
              <a:defRPr/>
            </a:pPr>
            <a:r>
              <a:rPr lang="en-US" altLang="zh-CN" sz="2800" dirty="0" smtClean="0">
                <a:solidFill>
                  <a:schemeClr val="tx2"/>
                </a:solidFill>
                <a:latin typeface="宋体" panose="02010600030101010101" pitchFamily="2" charset="-122"/>
              </a:rPr>
              <a:t>1. </a:t>
            </a:r>
            <a:r>
              <a:rPr lang="zh-CN" altLang="en-US" sz="2800" dirty="0" smtClean="0">
                <a:solidFill>
                  <a:schemeClr val="tx2"/>
                </a:solidFill>
                <a:latin typeface="宋体" panose="02010600030101010101" pitchFamily="2" charset="-122"/>
              </a:rPr>
              <a:t>利用硬件方法 解决进程互斥问题</a:t>
            </a:r>
            <a:endParaRPr lang="en-US" altLang="zh-CN" sz="2400" dirty="0" smtClean="0">
              <a:latin typeface="宋体" panose="02010600030101010101" pitchFamily="2" charset="-122"/>
            </a:endParaRPr>
          </a:p>
        </p:txBody>
      </p:sp>
      <p:grpSp>
        <p:nvGrpSpPr>
          <p:cNvPr id="29" name="组合 28"/>
          <p:cNvGrpSpPr/>
          <p:nvPr/>
        </p:nvGrpSpPr>
        <p:grpSpPr>
          <a:xfrm>
            <a:off x="1619672" y="2780928"/>
            <a:ext cx="2376264" cy="2952328"/>
            <a:chOff x="1619672" y="2780928"/>
            <a:chExt cx="2376264" cy="2952328"/>
          </a:xfrm>
        </p:grpSpPr>
        <p:sp>
          <p:nvSpPr>
            <p:cNvPr id="21" name="矩形 20"/>
            <p:cNvSpPr/>
            <p:nvPr/>
          </p:nvSpPr>
          <p:spPr bwMode="auto">
            <a:xfrm>
              <a:off x="1619672" y="2780928"/>
              <a:ext cx="2376264" cy="504056"/>
            </a:xfrm>
            <a:prstGeom prst="rect">
              <a:avLst/>
            </a:prstGeom>
            <a:solidFill>
              <a:schemeClr val="accent6"/>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禁止中断</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25" name="矩形 24"/>
            <p:cNvSpPr/>
            <p:nvPr/>
          </p:nvSpPr>
          <p:spPr bwMode="auto">
            <a:xfrm>
              <a:off x="1619672" y="3573016"/>
              <a:ext cx="2376264" cy="504056"/>
            </a:xfrm>
            <a:prstGeom prst="rect">
              <a:avLst/>
            </a:prstGeom>
            <a:solidFill>
              <a:schemeClr val="accent1">
                <a:lumMod val="40000"/>
                <a:lumOff val="60000"/>
              </a:schemeClr>
            </a:solidFill>
            <a:ln>
              <a:solidFill>
                <a:schemeClr val="accent5">
                  <a:lumMod val="90000"/>
                </a:schemeClr>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临界区</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26" name="矩形 25"/>
            <p:cNvSpPr/>
            <p:nvPr/>
          </p:nvSpPr>
          <p:spPr bwMode="auto">
            <a:xfrm>
              <a:off x="1619672" y="4437112"/>
              <a:ext cx="2376264" cy="504056"/>
            </a:xfrm>
            <a:prstGeom prst="rect">
              <a:avLst/>
            </a:prstGeom>
            <a:solidFill>
              <a:srgbClr val="6699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开放中断</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26"/>
            <p:cNvSpPr/>
            <p:nvPr/>
          </p:nvSpPr>
          <p:spPr bwMode="auto">
            <a:xfrm>
              <a:off x="1619672" y="5229200"/>
              <a:ext cx="2376264" cy="504056"/>
            </a:xfrm>
            <a:prstGeom prst="rect">
              <a:avLst/>
            </a:prstGeom>
            <a:solidFill>
              <a:srgbClr val="92D050"/>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剩余区</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grpSp>
      <p:sp>
        <p:nvSpPr>
          <p:cNvPr id="28" name="Rectangle 4"/>
          <p:cNvSpPr>
            <a:spLocks noChangeArrowheads="1"/>
          </p:cNvSpPr>
          <p:nvPr/>
        </p:nvSpPr>
        <p:spPr bwMode="auto">
          <a:xfrm>
            <a:off x="4679504" y="2708920"/>
            <a:ext cx="3924944" cy="2088232"/>
          </a:xfrm>
          <a:prstGeom prst="rect">
            <a:avLst/>
          </a:prstGeom>
          <a:noFill/>
          <a:ln>
            <a:noFill/>
          </a:ln>
          <a:effectLst/>
        </p:spPr>
        <p:txBody>
          <a:bodyPr/>
          <a:lstStyle/>
          <a:p>
            <a:pPr marL="533400" indent="-533400">
              <a:lnSpc>
                <a:spcPct val="130000"/>
              </a:lnSpc>
              <a:spcBef>
                <a:spcPct val="30000"/>
              </a:spcBef>
              <a:defRPr/>
            </a:pPr>
            <a:r>
              <a:rPr lang="zh-CN" altLang="en-US" sz="2400" dirty="0" smtClean="0">
                <a:latin typeface="宋体" panose="02010600030101010101" pitchFamily="2" charset="-122"/>
              </a:rPr>
              <a:t>缺点：</a:t>
            </a:r>
            <a:endParaRPr lang="en-US" altLang="zh-CN" sz="2400" dirty="0" smtClean="0">
              <a:latin typeface="宋体" panose="02010600030101010101" pitchFamily="2" charset="-122"/>
            </a:endParaRPr>
          </a:p>
          <a:p>
            <a:pPr marL="533400" indent="-533400">
              <a:lnSpc>
                <a:spcPct val="130000"/>
              </a:lnSpc>
              <a:spcBef>
                <a:spcPct val="30000"/>
              </a:spcBef>
              <a:buFont typeface="Wingdings" panose="05000000000000000000" pitchFamily="2" charset="2"/>
              <a:buChar char="l"/>
              <a:defRPr/>
            </a:pPr>
            <a:r>
              <a:rPr lang="zh-CN" altLang="en-US" sz="2400" dirty="0" smtClean="0">
                <a:latin typeface="宋体" panose="02010600030101010101" pitchFamily="2" charset="-122"/>
              </a:rPr>
              <a:t>可能增加系统风险</a:t>
            </a:r>
            <a:endParaRPr lang="en-US" altLang="zh-CN" sz="2400" dirty="0" smtClean="0">
              <a:latin typeface="宋体" panose="02010600030101010101" pitchFamily="2" charset="-122"/>
            </a:endParaRPr>
          </a:p>
          <a:p>
            <a:pPr marL="533400" indent="-533400">
              <a:lnSpc>
                <a:spcPct val="130000"/>
              </a:lnSpc>
              <a:spcBef>
                <a:spcPct val="30000"/>
              </a:spcBef>
              <a:buFont typeface="Wingdings" panose="05000000000000000000" pitchFamily="2" charset="2"/>
              <a:buChar char="l"/>
              <a:defRPr/>
            </a:pPr>
            <a:r>
              <a:rPr lang="zh-CN" altLang="en-US" sz="2400" dirty="0" smtClean="0">
                <a:latin typeface="宋体" panose="02010600030101010101" pitchFamily="2" charset="-122"/>
              </a:rPr>
              <a:t>只能用于单处理机系统</a:t>
            </a:r>
            <a:endParaRPr lang="zh-CN" altLang="en-US" sz="2400" dirty="0">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ox(in)">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395536" y="1916834"/>
            <a:ext cx="5616624" cy="1152127"/>
          </a:xfrm>
          <a:prstGeom prst="rect">
            <a:avLst/>
          </a:prstGeom>
          <a:noFill/>
          <a:ln>
            <a:noFill/>
          </a:ln>
          <a:effectLst/>
        </p:spPr>
        <p:txBody>
          <a:bodyPr/>
          <a:lstStyle/>
          <a:p>
            <a:pPr marL="533400" indent="-533400">
              <a:lnSpc>
                <a:spcPct val="130000"/>
              </a:lnSpc>
              <a:spcBef>
                <a:spcPct val="30000"/>
              </a:spcBef>
              <a:buFont typeface="Wingdings" panose="05000000000000000000" pitchFamily="2" charset="2"/>
              <a:buChar char="n"/>
              <a:defRPr/>
            </a:pPr>
            <a:r>
              <a:rPr lang="en-US" altLang="zh-CN" sz="2400" dirty="0" smtClean="0">
                <a:solidFill>
                  <a:srgbClr val="A514AC"/>
                </a:solidFill>
                <a:latin typeface="Times New Roman" panose="02020603050405020304" pitchFamily="18" charset="0"/>
              </a:rPr>
              <a:t> </a:t>
            </a:r>
            <a:r>
              <a:rPr lang="zh-CN" altLang="en-US" sz="2400" dirty="0" smtClean="0">
                <a:solidFill>
                  <a:srgbClr val="A514AC"/>
                </a:solidFill>
                <a:latin typeface="Times New Roman" panose="02020603050405020304" pitchFamily="18" charset="0"/>
              </a:rPr>
              <a:t>利用</a:t>
            </a:r>
            <a:r>
              <a:rPr lang="en-US" altLang="zh-CN" sz="2400" dirty="0" smtClean="0">
                <a:solidFill>
                  <a:srgbClr val="A514AC"/>
                </a:solidFill>
                <a:latin typeface="Times New Roman" panose="02020603050405020304" pitchFamily="18" charset="0"/>
              </a:rPr>
              <a:t>TSL</a:t>
            </a:r>
            <a:r>
              <a:rPr lang="zh-CN" altLang="en-US" sz="2400" dirty="0" smtClean="0">
                <a:solidFill>
                  <a:srgbClr val="A514AC"/>
                </a:solidFill>
                <a:latin typeface="Times New Roman" panose="02020603050405020304" pitchFamily="18" charset="0"/>
              </a:rPr>
              <a:t>指令实现互斥  </a:t>
            </a:r>
            <a:endParaRPr lang="en-US" altLang="zh-CN" sz="2400" dirty="0" smtClean="0">
              <a:solidFill>
                <a:srgbClr val="A514AC"/>
              </a:solidFill>
              <a:latin typeface="Times New Roman" panose="02020603050405020304" pitchFamily="18" charset="0"/>
            </a:endParaRPr>
          </a:p>
          <a:p>
            <a:pPr marL="533400" indent="-533400">
              <a:lnSpc>
                <a:spcPct val="130000"/>
              </a:lnSpc>
              <a:spcBef>
                <a:spcPct val="30000"/>
              </a:spcBef>
              <a:defRPr/>
            </a:pPr>
            <a:r>
              <a:rPr lang="en-US" altLang="zh-CN" sz="2200" dirty="0" smtClean="0">
                <a:latin typeface="Times New Roman" panose="02020603050405020304" pitchFamily="18" charset="0"/>
              </a:rPr>
              <a:t>            </a:t>
            </a:r>
            <a:r>
              <a:rPr lang="zh-CN" altLang="en-US" sz="2200" dirty="0" smtClean="0">
                <a:latin typeface="Times New Roman" panose="02020603050405020304" pitchFamily="18" charset="0"/>
              </a:rPr>
              <a:t>检测并上锁指令</a:t>
            </a:r>
            <a:endParaRPr lang="zh-CN" altLang="en-US" sz="2200" dirty="0">
              <a:latin typeface="宋体" panose="02010600030101010101" pitchFamily="2" charset="-122"/>
            </a:endParaRPr>
          </a:p>
        </p:txBody>
      </p:sp>
      <p:sp>
        <p:nvSpPr>
          <p:cNvPr id="22" name="Rectangle 2"/>
          <p:cNvSpPr txBox="1">
            <a:spLocks noChangeArrowheads="1"/>
          </p:cNvSpPr>
          <p:nvPr/>
        </p:nvSpPr>
        <p:spPr bwMode="auto">
          <a:xfrm>
            <a:off x="2855466" y="-27383"/>
            <a:ext cx="3876774" cy="657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3.4 </a:t>
            </a:r>
            <a:r>
              <a:rPr lang="zh-CN" altLang="en-US" sz="4000" dirty="0" smtClean="0">
                <a:solidFill>
                  <a:srgbClr val="FF0000"/>
                </a:solidFill>
                <a:latin typeface="黑体" panose="02010609060101010101" pitchFamily="49" charset="-122"/>
                <a:ea typeface="黑体" panose="02010609060101010101" pitchFamily="49" charset="-122"/>
              </a:rPr>
              <a:t>进程同步</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23" name="矩形 22"/>
          <p:cNvSpPr/>
          <p:nvPr/>
        </p:nvSpPr>
        <p:spPr>
          <a:xfrm>
            <a:off x="251520" y="692697"/>
            <a:ext cx="8496944" cy="1194173"/>
          </a:xfrm>
          <a:prstGeom prst="rect">
            <a:avLst/>
          </a:prstGeom>
        </p:spPr>
        <p:txBody>
          <a:bodyPr wrap="square">
            <a:spAutoFit/>
          </a:bodyPr>
          <a:lstStyle/>
          <a:p>
            <a:pPr>
              <a:lnSpc>
                <a:spcPct val="110000"/>
              </a:lnSpc>
              <a:defRPr/>
            </a:pPr>
            <a:r>
              <a:rPr lang="en-US" altLang="zh-CN" sz="3200" dirty="0" smtClean="0">
                <a:solidFill>
                  <a:srgbClr val="3333CC"/>
                </a:solidFill>
                <a:ea typeface="仿宋" panose="02010609060101010101" charset="-122"/>
              </a:rPr>
              <a:t>3.4.2 </a:t>
            </a:r>
            <a:r>
              <a:rPr lang="zh-CN" altLang="en-US" sz="3200" dirty="0" smtClean="0">
                <a:solidFill>
                  <a:srgbClr val="3333CC"/>
                </a:solidFill>
                <a:ea typeface="仿宋" panose="02010609060101010101" charset="-122"/>
              </a:rPr>
              <a:t>进程同步机制及应用</a:t>
            </a:r>
            <a:endParaRPr lang="en-US" altLang="zh-CN" sz="3200" dirty="0" smtClean="0">
              <a:solidFill>
                <a:srgbClr val="3333CC"/>
              </a:solidFill>
              <a:ea typeface="仿宋" panose="02010609060101010101" charset="-122"/>
            </a:endParaRPr>
          </a:p>
          <a:p>
            <a:pPr>
              <a:lnSpc>
                <a:spcPct val="110000"/>
              </a:lnSpc>
              <a:defRPr/>
            </a:pPr>
            <a:r>
              <a:rPr lang="en-US" altLang="zh-CN" sz="2800" dirty="0" smtClean="0">
                <a:solidFill>
                  <a:schemeClr val="tx2"/>
                </a:solidFill>
                <a:latin typeface="宋体" panose="02010600030101010101" pitchFamily="2" charset="-122"/>
              </a:rPr>
              <a:t>1. </a:t>
            </a:r>
            <a:r>
              <a:rPr lang="zh-CN" altLang="en-US" sz="2800" dirty="0" smtClean="0">
                <a:solidFill>
                  <a:schemeClr val="tx2"/>
                </a:solidFill>
                <a:latin typeface="宋体" panose="02010600030101010101" pitchFamily="2" charset="-122"/>
              </a:rPr>
              <a:t>利用硬件方法 解决进程互斥问题</a:t>
            </a:r>
            <a:endParaRPr lang="en-US" altLang="zh-CN" sz="2400" dirty="0" smtClean="0">
              <a:latin typeface="宋体" panose="02010600030101010101" pitchFamily="2" charset="-122"/>
            </a:endParaRPr>
          </a:p>
        </p:txBody>
      </p:sp>
      <p:sp>
        <p:nvSpPr>
          <p:cNvPr id="28" name="Rectangle 4"/>
          <p:cNvSpPr>
            <a:spLocks noChangeArrowheads="1"/>
          </p:cNvSpPr>
          <p:nvPr/>
        </p:nvSpPr>
        <p:spPr bwMode="auto">
          <a:xfrm>
            <a:off x="323528" y="3212976"/>
            <a:ext cx="4320480" cy="3312368"/>
          </a:xfrm>
          <a:prstGeom prst="rect">
            <a:avLst/>
          </a:prstGeom>
          <a:noFill/>
          <a:ln>
            <a:solidFill>
              <a:srgbClr val="FF0000"/>
            </a:solidFill>
          </a:ln>
          <a:effectLst/>
        </p:spPr>
        <p:txBody>
          <a:bodyPr/>
          <a:lstStyle/>
          <a:p>
            <a:r>
              <a:rPr lang="en-US" altLang="zh-CN" sz="2400" dirty="0" err="1" smtClean="0"/>
              <a:t>boolean</a:t>
            </a:r>
            <a:r>
              <a:rPr lang="en-US" altLang="zh-CN" sz="2400" dirty="0" smtClean="0"/>
              <a:t> TSL(</a:t>
            </a:r>
            <a:r>
              <a:rPr lang="en-US" altLang="zh-CN" sz="2400" dirty="0" err="1" smtClean="0"/>
              <a:t>boolean</a:t>
            </a:r>
            <a:r>
              <a:rPr lang="en-US" altLang="zh-CN" sz="2400" dirty="0" smtClean="0"/>
              <a:t> *lock)</a:t>
            </a:r>
            <a:endParaRPr lang="en-US" altLang="zh-CN" sz="2400" dirty="0" smtClean="0"/>
          </a:p>
          <a:p>
            <a:r>
              <a:rPr lang="en-US" altLang="zh-CN" sz="2400" dirty="0" smtClean="0"/>
              <a:t>{</a:t>
            </a:r>
            <a:endParaRPr lang="zh-CN" altLang="en-US" sz="2400" dirty="0" smtClean="0"/>
          </a:p>
          <a:p>
            <a:r>
              <a:rPr lang="zh-CN" altLang="en-US" sz="2400" dirty="0" smtClean="0"/>
              <a:t>    </a:t>
            </a:r>
            <a:r>
              <a:rPr lang="en-US" altLang="zh-CN" sz="2400" dirty="0" err="1" smtClean="0"/>
              <a:t>boolean</a:t>
            </a:r>
            <a:r>
              <a:rPr lang="en-US" altLang="zh-CN" sz="2400" dirty="0" smtClean="0"/>
              <a:t> old;</a:t>
            </a:r>
            <a:endParaRPr lang="zh-CN" altLang="en-US" sz="2400" dirty="0" smtClean="0"/>
          </a:p>
          <a:p>
            <a:r>
              <a:rPr lang="zh-CN" altLang="en-US" sz="2400" dirty="0" smtClean="0"/>
              <a:t>    </a:t>
            </a:r>
            <a:r>
              <a:rPr lang="en-US" altLang="zh-CN" sz="2400" dirty="0" smtClean="0"/>
              <a:t>old=*lock;</a:t>
            </a:r>
            <a:endParaRPr lang="zh-CN" altLang="en-US" sz="2400" dirty="0" smtClean="0"/>
          </a:p>
          <a:p>
            <a:pPr>
              <a:lnSpc>
                <a:spcPct val="150000"/>
              </a:lnSpc>
            </a:pPr>
            <a:r>
              <a:rPr lang="zh-CN" altLang="en-US" sz="2400" dirty="0" smtClean="0"/>
              <a:t>    *</a:t>
            </a:r>
            <a:r>
              <a:rPr lang="en-US" altLang="zh-CN" sz="2400" dirty="0" smtClean="0"/>
              <a:t>lock=TRUE;</a:t>
            </a:r>
            <a:endParaRPr lang="zh-CN" altLang="en-US" sz="2400" dirty="0" smtClean="0"/>
          </a:p>
          <a:p>
            <a:r>
              <a:rPr lang="zh-CN" altLang="en-US" sz="2400" dirty="0" smtClean="0"/>
              <a:t>    </a:t>
            </a:r>
            <a:r>
              <a:rPr lang="en-US" altLang="zh-CN" sz="2400" dirty="0" smtClean="0"/>
              <a:t>return old;</a:t>
            </a:r>
            <a:endParaRPr lang="zh-CN" altLang="en-US" sz="2400" dirty="0" smtClean="0"/>
          </a:p>
          <a:p>
            <a:r>
              <a:rPr lang="en-US" altLang="zh-CN" sz="2400" dirty="0" smtClean="0"/>
              <a:t>}</a:t>
            </a:r>
            <a:endParaRPr lang="zh-CN" altLang="en-US" sz="2400" dirty="0">
              <a:latin typeface="宋体" panose="02010600030101010101" pitchFamily="2" charset="-122"/>
            </a:endParaRPr>
          </a:p>
        </p:txBody>
      </p:sp>
      <p:sp>
        <p:nvSpPr>
          <p:cNvPr id="11" name="Rectangle 4"/>
          <p:cNvSpPr>
            <a:spLocks noChangeArrowheads="1"/>
          </p:cNvSpPr>
          <p:nvPr/>
        </p:nvSpPr>
        <p:spPr bwMode="auto">
          <a:xfrm>
            <a:off x="5148064" y="2852936"/>
            <a:ext cx="3600400" cy="3888432"/>
          </a:xfrm>
          <a:prstGeom prst="rect">
            <a:avLst/>
          </a:prstGeom>
          <a:noFill/>
          <a:ln>
            <a:solidFill>
              <a:schemeClr val="accent1">
                <a:lumMod val="75000"/>
              </a:schemeClr>
            </a:solidFill>
          </a:ln>
          <a:effectLst/>
        </p:spPr>
        <p:txBody>
          <a:bodyPr/>
          <a:lstStyle/>
          <a:p>
            <a:r>
              <a:rPr lang="en-US" altLang="zh-CN" sz="2400" dirty="0" err="1" smtClean="0"/>
              <a:t>boolean</a:t>
            </a:r>
            <a:r>
              <a:rPr lang="en-US" altLang="zh-CN" sz="2400" dirty="0" smtClean="0"/>
              <a:t>  lock=FALSE</a:t>
            </a:r>
            <a:r>
              <a:rPr lang="zh-CN" altLang="en-US" sz="2400" dirty="0" smtClean="0"/>
              <a:t>；</a:t>
            </a:r>
            <a:endParaRPr lang="en-US" altLang="zh-CN" sz="2400" dirty="0" smtClean="0"/>
          </a:p>
          <a:p>
            <a:r>
              <a:rPr lang="en-US" altLang="zh-CN" sz="2400" dirty="0" smtClean="0"/>
              <a:t>Pi</a:t>
            </a:r>
            <a:r>
              <a:rPr lang="zh-CN" altLang="en-US" sz="2400" dirty="0" smtClean="0"/>
              <a:t>：</a:t>
            </a:r>
            <a:endParaRPr lang="zh-CN" altLang="en-US" sz="2400" dirty="0" smtClean="0"/>
          </a:p>
          <a:p>
            <a:r>
              <a:rPr lang="en-US" altLang="zh-CN" sz="2400" dirty="0" smtClean="0"/>
              <a:t>{ while(TSL(&amp;lock))</a:t>
            </a:r>
            <a:endParaRPr lang="zh-CN" altLang="en-US" sz="2400" dirty="0" smtClean="0"/>
          </a:p>
          <a:p>
            <a:r>
              <a:rPr lang="zh-CN" altLang="en-US" sz="2400" dirty="0" smtClean="0"/>
              <a:t>        </a:t>
            </a:r>
            <a:r>
              <a:rPr lang="en-US" altLang="zh-CN" sz="2400" dirty="0" smtClean="0"/>
              <a:t>;  //do nothing</a:t>
            </a:r>
            <a:endParaRPr lang="zh-CN" altLang="en-US" sz="2400" dirty="0" smtClean="0"/>
          </a:p>
          <a:p>
            <a:r>
              <a:rPr lang="zh-CN" altLang="en-US" sz="2400" dirty="0" smtClean="0"/>
              <a:t>    临界区</a:t>
            </a:r>
            <a:endParaRPr lang="zh-CN" altLang="en-US" sz="2400" dirty="0" smtClean="0"/>
          </a:p>
          <a:p>
            <a:pPr>
              <a:lnSpc>
                <a:spcPct val="150000"/>
              </a:lnSpc>
            </a:pPr>
            <a:r>
              <a:rPr lang="zh-CN" altLang="en-US" sz="2400" dirty="0" smtClean="0"/>
              <a:t>    </a:t>
            </a:r>
            <a:r>
              <a:rPr lang="en-US" altLang="zh-CN" sz="2400" dirty="0" smtClean="0"/>
              <a:t>lock=FALSE;</a:t>
            </a:r>
            <a:endParaRPr lang="zh-CN" altLang="en-US" sz="2400" dirty="0" smtClean="0"/>
          </a:p>
          <a:p>
            <a:r>
              <a:rPr lang="zh-CN" altLang="en-US" sz="2400" dirty="0" smtClean="0"/>
              <a:t>    剩余区</a:t>
            </a:r>
            <a:r>
              <a:rPr lang="en-US" altLang="zh-CN" sz="2400" dirty="0" smtClean="0"/>
              <a:t>;</a:t>
            </a:r>
            <a:endParaRPr lang="en-US" altLang="zh-CN" sz="2400" dirty="0" smtClean="0"/>
          </a:p>
          <a:p>
            <a:r>
              <a:rPr lang="en-US" altLang="zh-CN" sz="2400" dirty="0" smtClean="0"/>
              <a:t>}</a:t>
            </a:r>
            <a:endParaRPr lang="en-US" altLang="zh-CN" sz="24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ox(i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1"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323528" y="1916834"/>
            <a:ext cx="8424936" cy="576063"/>
          </a:xfrm>
          <a:prstGeom prst="rect">
            <a:avLst/>
          </a:prstGeom>
          <a:noFill/>
          <a:ln>
            <a:noFill/>
          </a:ln>
          <a:effectLst/>
        </p:spPr>
        <p:txBody>
          <a:bodyPr/>
          <a:lstStyle/>
          <a:p>
            <a:pPr marL="533400" indent="-533400">
              <a:lnSpc>
                <a:spcPct val="130000"/>
              </a:lnSpc>
              <a:spcBef>
                <a:spcPct val="30000"/>
              </a:spcBef>
              <a:buFont typeface="Wingdings" panose="05000000000000000000" pitchFamily="2" charset="2"/>
              <a:buChar char="n"/>
              <a:defRPr/>
            </a:pPr>
            <a:r>
              <a:rPr lang="zh-CN" altLang="en-US" sz="2400" dirty="0" smtClean="0">
                <a:solidFill>
                  <a:srgbClr val="A514AC"/>
                </a:solidFill>
                <a:latin typeface="Times New Roman" panose="02020603050405020304" pitchFamily="18" charset="0"/>
              </a:rPr>
              <a:t>利用</a:t>
            </a:r>
            <a:r>
              <a:rPr lang="en-US" altLang="zh-CN" sz="2400" dirty="0" smtClean="0">
                <a:solidFill>
                  <a:srgbClr val="A514AC"/>
                </a:solidFill>
                <a:latin typeface="Times New Roman" panose="02020603050405020304" pitchFamily="18" charset="0"/>
              </a:rPr>
              <a:t>swap</a:t>
            </a:r>
            <a:r>
              <a:rPr lang="zh-CN" altLang="en-US" sz="2400" dirty="0" smtClean="0">
                <a:solidFill>
                  <a:srgbClr val="A514AC"/>
                </a:solidFill>
                <a:latin typeface="Times New Roman" panose="02020603050405020304" pitchFamily="18" charset="0"/>
              </a:rPr>
              <a:t>指令实现互斥：</a:t>
            </a:r>
            <a:r>
              <a:rPr lang="zh-CN" altLang="en-US" sz="2400" dirty="0" smtClean="0">
                <a:latin typeface="Times New Roman" panose="02020603050405020304" pitchFamily="18" charset="0"/>
              </a:rPr>
              <a:t>交换两个字的内容</a:t>
            </a:r>
            <a:r>
              <a:rPr lang="en-US" altLang="zh-CN" sz="2400" dirty="0" smtClean="0">
                <a:latin typeface="Times New Roman" panose="02020603050405020304" pitchFamily="18" charset="0"/>
              </a:rPr>
              <a:t>   </a:t>
            </a:r>
            <a:endParaRPr lang="zh-CN" altLang="en-US" sz="2400" dirty="0">
              <a:latin typeface="宋体" panose="02010600030101010101" pitchFamily="2" charset="-122"/>
            </a:endParaRPr>
          </a:p>
        </p:txBody>
      </p:sp>
      <p:sp>
        <p:nvSpPr>
          <p:cNvPr id="22" name="Rectangle 2"/>
          <p:cNvSpPr txBox="1">
            <a:spLocks noChangeArrowheads="1"/>
          </p:cNvSpPr>
          <p:nvPr/>
        </p:nvSpPr>
        <p:spPr bwMode="auto">
          <a:xfrm>
            <a:off x="2855466" y="-27383"/>
            <a:ext cx="3876774" cy="657225"/>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latin typeface="黑体" panose="02010609060101010101" pitchFamily="49" charset="-122"/>
                <a:ea typeface="黑体" panose="02010609060101010101" pitchFamily="49" charset="-122"/>
              </a:rPr>
              <a:t>3.4 </a:t>
            </a:r>
            <a:r>
              <a:rPr lang="zh-CN" altLang="en-US" sz="4000" dirty="0" smtClean="0">
                <a:solidFill>
                  <a:srgbClr val="FF0000"/>
                </a:solidFill>
                <a:latin typeface="黑体" panose="02010609060101010101" pitchFamily="49" charset="-122"/>
                <a:ea typeface="黑体" panose="02010609060101010101" pitchFamily="49" charset="-122"/>
              </a:rPr>
              <a:t>进程同步</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23" name="矩形 22"/>
          <p:cNvSpPr/>
          <p:nvPr/>
        </p:nvSpPr>
        <p:spPr>
          <a:xfrm>
            <a:off x="251520" y="692697"/>
            <a:ext cx="8496944" cy="1194173"/>
          </a:xfrm>
          <a:prstGeom prst="rect">
            <a:avLst/>
          </a:prstGeom>
        </p:spPr>
        <p:txBody>
          <a:bodyPr wrap="square">
            <a:spAutoFit/>
          </a:bodyPr>
          <a:lstStyle/>
          <a:p>
            <a:pPr>
              <a:lnSpc>
                <a:spcPct val="110000"/>
              </a:lnSpc>
              <a:defRPr/>
            </a:pPr>
            <a:r>
              <a:rPr lang="en-US" altLang="zh-CN" sz="3200" dirty="0" smtClean="0">
                <a:solidFill>
                  <a:srgbClr val="3333CC"/>
                </a:solidFill>
                <a:ea typeface="仿宋" panose="02010609060101010101" charset="-122"/>
              </a:rPr>
              <a:t>3.4.2 </a:t>
            </a:r>
            <a:r>
              <a:rPr lang="zh-CN" altLang="en-US" sz="3200" dirty="0" smtClean="0">
                <a:solidFill>
                  <a:srgbClr val="3333CC"/>
                </a:solidFill>
                <a:ea typeface="仿宋" panose="02010609060101010101" charset="-122"/>
              </a:rPr>
              <a:t>进程同步机制及应用</a:t>
            </a:r>
            <a:endParaRPr lang="en-US" altLang="zh-CN" sz="3200" dirty="0" smtClean="0">
              <a:solidFill>
                <a:srgbClr val="3333CC"/>
              </a:solidFill>
              <a:ea typeface="仿宋" panose="02010609060101010101" charset="-122"/>
            </a:endParaRPr>
          </a:p>
          <a:p>
            <a:pPr>
              <a:lnSpc>
                <a:spcPct val="110000"/>
              </a:lnSpc>
              <a:defRPr/>
            </a:pPr>
            <a:r>
              <a:rPr lang="en-US" altLang="zh-CN" sz="2800" dirty="0" smtClean="0">
                <a:solidFill>
                  <a:schemeClr val="tx2"/>
                </a:solidFill>
                <a:latin typeface="宋体" panose="02010600030101010101" pitchFamily="2" charset="-122"/>
              </a:rPr>
              <a:t>1. </a:t>
            </a:r>
            <a:r>
              <a:rPr lang="zh-CN" altLang="en-US" sz="2800" dirty="0" smtClean="0">
                <a:solidFill>
                  <a:schemeClr val="tx2"/>
                </a:solidFill>
                <a:latin typeface="宋体" panose="02010600030101010101" pitchFamily="2" charset="-122"/>
              </a:rPr>
              <a:t>利用硬件方法 解决进程互斥问题</a:t>
            </a:r>
            <a:endParaRPr lang="en-US" altLang="zh-CN" sz="2400" dirty="0" smtClean="0">
              <a:latin typeface="宋体" panose="02010600030101010101" pitchFamily="2" charset="-122"/>
            </a:endParaRPr>
          </a:p>
        </p:txBody>
      </p:sp>
      <p:sp>
        <p:nvSpPr>
          <p:cNvPr id="28" name="Rectangle 4"/>
          <p:cNvSpPr>
            <a:spLocks noChangeArrowheads="1"/>
          </p:cNvSpPr>
          <p:nvPr/>
        </p:nvSpPr>
        <p:spPr bwMode="auto">
          <a:xfrm>
            <a:off x="323528" y="2564904"/>
            <a:ext cx="4392488" cy="3816424"/>
          </a:xfrm>
          <a:prstGeom prst="rect">
            <a:avLst/>
          </a:prstGeom>
          <a:noFill/>
          <a:ln>
            <a:solidFill>
              <a:srgbClr val="FF0000"/>
            </a:solidFill>
          </a:ln>
          <a:effectLst/>
        </p:spPr>
        <p:txBody>
          <a:bodyPr/>
          <a:lstStyle/>
          <a:p>
            <a:r>
              <a:rPr lang="en-US" altLang="zh-CN" sz="2400" dirty="0" smtClean="0"/>
              <a:t>void Swap</a:t>
            </a:r>
            <a:endParaRPr lang="en-US" altLang="zh-CN" sz="2400" dirty="0" smtClean="0"/>
          </a:p>
          <a:p>
            <a:r>
              <a:rPr lang="en-US" altLang="zh-CN" sz="2400" dirty="0" smtClean="0"/>
              <a:t>(</a:t>
            </a:r>
            <a:r>
              <a:rPr lang="en-US" altLang="zh-CN" sz="2400" dirty="0" err="1" smtClean="0"/>
              <a:t>boolean</a:t>
            </a:r>
            <a:r>
              <a:rPr lang="en-US" altLang="zh-CN" sz="2400" dirty="0" smtClean="0"/>
              <a:t> *</a:t>
            </a:r>
            <a:r>
              <a:rPr lang="en-US" altLang="zh-CN" sz="2400" dirty="0" err="1" smtClean="0"/>
              <a:t>a,boolean</a:t>
            </a:r>
            <a:r>
              <a:rPr lang="en-US" altLang="zh-CN" sz="2400" dirty="0" smtClean="0"/>
              <a:t> *b)</a:t>
            </a:r>
            <a:endParaRPr lang="en-US" altLang="zh-CN" sz="2400" dirty="0" smtClean="0"/>
          </a:p>
          <a:p>
            <a:r>
              <a:rPr lang="en-US" altLang="zh-CN" sz="2400" dirty="0" smtClean="0"/>
              <a:t>{</a:t>
            </a:r>
            <a:endParaRPr lang="zh-CN" altLang="en-US" sz="2400" dirty="0" smtClean="0"/>
          </a:p>
          <a:p>
            <a:r>
              <a:rPr lang="zh-CN" altLang="en-US" sz="2400" dirty="0" smtClean="0"/>
              <a:t>    </a:t>
            </a:r>
            <a:r>
              <a:rPr lang="en-US" altLang="zh-CN" sz="2400" dirty="0" err="1" smtClean="0"/>
              <a:t>boolean</a:t>
            </a:r>
            <a:r>
              <a:rPr lang="en-US" altLang="zh-CN" sz="2400" dirty="0" smtClean="0"/>
              <a:t> temp;</a:t>
            </a:r>
            <a:endParaRPr lang="zh-CN" altLang="en-US" sz="2400" dirty="0" smtClean="0"/>
          </a:p>
          <a:p>
            <a:r>
              <a:rPr lang="zh-CN" altLang="en-US" sz="2400" dirty="0" smtClean="0"/>
              <a:t>    </a:t>
            </a:r>
            <a:r>
              <a:rPr lang="en-US" altLang="zh-CN" sz="2400" dirty="0" smtClean="0"/>
              <a:t>temp=*a;</a:t>
            </a:r>
            <a:endParaRPr lang="zh-CN" altLang="en-US" sz="2400" dirty="0" smtClean="0"/>
          </a:p>
          <a:p>
            <a:r>
              <a:rPr lang="zh-CN" altLang="en-US" sz="2400" dirty="0" smtClean="0"/>
              <a:t>    *</a:t>
            </a:r>
            <a:r>
              <a:rPr lang="en-US" altLang="zh-CN" sz="2400" dirty="0" smtClean="0"/>
              <a:t>a=*b;</a:t>
            </a:r>
            <a:endParaRPr lang="zh-CN" altLang="en-US" sz="2400" dirty="0" smtClean="0"/>
          </a:p>
          <a:p>
            <a:r>
              <a:rPr lang="zh-CN" altLang="en-US" sz="2400" dirty="0" smtClean="0"/>
              <a:t>    *</a:t>
            </a:r>
            <a:r>
              <a:rPr lang="en-US" altLang="zh-CN" sz="2400" dirty="0" smtClean="0"/>
              <a:t>b=temp;</a:t>
            </a:r>
            <a:endParaRPr lang="zh-CN" altLang="en-US" sz="2400" dirty="0" smtClean="0"/>
          </a:p>
          <a:p>
            <a:pPr>
              <a:lnSpc>
                <a:spcPct val="150000"/>
              </a:lnSpc>
            </a:pPr>
            <a:r>
              <a:rPr lang="en-US" altLang="zh-CN" sz="2400" dirty="0" smtClean="0"/>
              <a:t>}</a:t>
            </a:r>
            <a:endParaRPr lang="zh-CN" altLang="en-US" sz="2400" dirty="0"/>
          </a:p>
        </p:txBody>
      </p:sp>
      <p:sp>
        <p:nvSpPr>
          <p:cNvPr id="11" name="Rectangle 4"/>
          <p:cNvSpPr>
            <a:spLocks noChangeArrowheads="1"/>
          </p:cNvSpPr>
          <p:nvPr/>
        </p:nvSpPr>
        <p:spPr bwMode="auto">
          <a:xfrm>
            <a:off x="5004048" y="2564904"/>
            <a:ext cx="3923928" cy="4032448"/>
          </a:xfrm>
          <a:prstGeom prst="rect">
            <a:avLst/>
          </a:prstGeom>
          <a:noFill/>
          <a:ln>
            <a:solidFill>
              <a:schemeClr val="accent1">
                <a:lumMod val="75000"/>
              </a:schemeClr>
            </a:solidFill>
          </a:ln>
          <a:effectLst/>
        </p:spPr>
        <p:txBody>
          <a:bodyPr/>
          <a:lstStyle/>
          <a:p>
            <a:r>
              <a:rPr lang="en-US" altLang="zh-CN" sz="2400" dirty="0" err="1" smtClean="0"/>
              <a:t>boolean</a:t>
            </a:r>
            <a:r>
              <a:rPr lang="en-US" altLang="zh-CN" sz="2400" dirty="0" smtClean="0"/>
              <a:t>  lock=FALSE</a:t>
            </a:r>
            <a:r>
              <a:rPr lang="zh-CN" altLang="en-US" sz="2400" dirty="0" smtClean="0"/>
              <a:t>；</a:t>
            </a:r>
            <a:endParaRPr lang="en-US" altLang="zh-CN" sz="2400" dirty="0" smtClean="0"/>
          </a:p>
          <a:p>
            <a:r>
              <a:rPr lang="en-US" altLang="zh-CN" sz="2400" dirty="0" smtClean="0"/>
              <a:t>Pi</a:t>
            </a:r>
            <a:r>
              <a:rPr lang="zh-CN" altLang="en-US" sz="2400" dirty="0" smtClean="0"/>
              <a:t>：</a:t>
            </a:r>
            <a:endParaRPr lang="zh-CN" altLang="en-US" sz="2400" dirty="0" smtClean="0"/>
          </a:p>
          <a:p>
            <a:r>
              <a:rPr lang="en-US" altLang="zh-CN" sz="2400" dirty="0" smtClean="0"/>
              <a:t>{   </a:t>
            </a:r>
            <a:r>
              <a:rPr lang="en-US" altLang="zh-CN" sz="2400" dirty="0" err="1" smtClean="0"/>
              <a:t>boolean</a:t>
            </a:r>
            <a:r>
              <a:rPr lang="en-US" altLang="zh-CN" sz="2400" dirty="0" smtClean="0"/>
              <a:t> key=TRUE;</a:t>
            </a:r>
            <a:endParaRPr lang="zh-CN" altLang="en-US" sz="2400" dirty="0" smtClean="0"/>
          </a:p>
          <a:p>
            <a:r>
              <a:rPr lang="zh-CN" altLang="en-US" sz="2400" dirty="0" smtClean="0"/>
              <a:t>    </a:t>
            </a:r>
            <a:r>
              <a:rPr lang="en-US" altLang="zh-CN" sz="2400" dirty="0" smtClean="0"/>
              <a:t>while(key==TRUE)</a:t>
            </a:r>
            <a:endParaRPr lang="zh-CN" altLang="en-US" sz="2400" dirty="0" smtClean="0"/>
          </a:p>
          <a:p>
            <a:r>
              <a:rPr lang="zh-CN" altLang="en-US" sz="2400" dirty="0" smtClean="0"/>
              <a:t>       </a:t>
            </a:r>
            <a:r>
              <a:rPr lang="en-US" altLang="zh-CN" sz="2400" dirty="0" smtClean="0"/>
              <a:t>Swap(&amp;</a:t>
            </a:r>
            <a:r>
              <a:rPr lang="en-US" altLang="zh-CN" sz="2400" dirty="0" err="1" smtClean="0"/>
              <a:t>lock,&amp;key</a:t>
            </a:r>
            <a:r>
              <a:rPr lang="en-US" altLang="zh-CN" sz="2400" dirty="0" smtClean="0"/>
              <a:t>)</a:t>
            </a:r>
            <a:r>
              <a:rPr lang="zh-CN" altLang="en-US" sz="2400" dirty="0" smtClean="0"/>
              <a:t>；</a:t>
            </a:r>
            <a:endParaRPr lang="zh-CN" altLang="en-US" sz="2400" dirty="0" smtClean="0"/>
          </a:p>
          <a:p>
            <a:r>
              <a:rPr lang="zh-CN" altLang="en-US" sz="2400" dirty="0" smtClean="0"/>
              <a:t>    临界区</a:t>
            </a:r>
            <a:endParaRPr lang="zh-CN" altLang="en-US" sz="2400" dirty="0" smtClean="0"/>
          </a:p>
          <a:p>
            <a:r>
              <a:rPr lang="zh-CN" altLang="en-US" sz="2400" dirty="0" smtClean="0"/>
              <a:t>    </a:t>
            </a:r>
            <a:r>
              <a:rPr lang="en-US" altLang="zh-CN" sz="2400" dirty="0" smtClean="0"/>
              <a:t>lock=FALSE;</a:t>
            </a:r>
            <a:endParaRPr lang="zh-CN" altLang="en-US" sz="2400" dirty="0" smtClean="0"/>
          </a:p>
          <a:p>
            <a:r>
              <a:rPr lang="zh-CN" altLang="en-US" sz="2400" dirty="0" smtClean="0"/>
              <a:t>    剩余区</a:t>
            </a:r>
            <a:r>
              <a:rPr lang="en-US" altLang="zh-CN" sz="2400" dirty="0" smtClean="0"/>
              <a:t>;</a:t>
            </a:r>
            <a:endParaRPr lang="en-US" altLang="zh-CN" sz="2400" dirty="0" smtClean="0"/>
          </a:p>
          <a:p>
            <a:r>
              <a:rPr lang="en-US" altLang="zh-CN" sz="2400" dirty="0" smtClean="0"/>
              <a:t>}</a:t>
            </a:r>
            <a:endParaRPr lang="en-US" altLang="zh-CN" sz="24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ox(i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1"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2555877" y="44451"/>
            <a:ext cx="4392613" cy="711200"/>
          </a:xfrm>
        </p:spPr>
        <p:txBody>
          <a:bodyPr/>
          <a:lstStyle/>
          <a:p>
            <a:pPr eaLnBrk="1" hangingPunct="1">
              <a:defRPr/>
            </a:pPr>
            <a:r>
              <a:rPr lang="en-US" altLang="zh-CN" sz="4000" dirty="0" smtClean="0">
                <a:solidFill>
                  <a:srgbClr val="FF0000"/>
                </a:solidFill>
                <a:ea typeface="宋体" panose="02010600030101010101" pitchFamily="2" charset="-122"/>
              </a:rPr>
              <a:t>3.4 </a:t>
            </a:r>
            <a:r>
              <a:rPr lang="zh-CN" altLang="en-US" sz="4000" dirty="0" smtClean="0">
                <a:solidFill>
                  <a:srgbClr val="FF0000"/>
                </a:solidFill>
                <a:ea typeface="宋体" panose="02010600030101010101" pitchFamily="2" charset="-122"/>
              </a:rPr>
              <a:t>进程同步</a:t>
            </a:r>
            <a:endParaRPr lang="zh-CN" altLang="en-US" sz="4000" dirty="0" smtClean="0">
              <a:solidFill>
                <a:srgbClr val="FF0000"/>
              </a:solidFill>
            </a:endParaRPr>
          </a:p>
        </p:txBody>
      </p:sp>
      <p:sp>
        <p:nvSpPr>
          <p:cNvPr id="43012" name="Rectangle 4"/>
          <p:cNvSpPr>
            <a:spLocks noChangeArrowheads="1"/>
          </p:cNvSpPr>
          <p:nvPr/>
        </p:nvSpPr>
        <p:spPr bwMode="auto">
          <a:xfrm>
            <a:off x="250827" y="836613"/>
            <a:ext cx="8569325" cy="2808411"/>
          </a:xfrm>
          <a:prstGeom prst="rect">
            <a:avLst/>
          </a:prstGeom>
          <a:noFill/>
          <a:ln>
            <a:noFill/>
          </a:ln>
          <a:effectLst/>
        </p:spPr>
        <p:txBody>
          <a:bodyPr/>
          <a:lstStyle/>
          <a:p>
            <a:pPr>
              <a:lnSpc>
                <a:spcPct val="120000"/>
              </a:lnSpc>
              <a:defRPr/>
            </a:pPr>
            <a:r>
              <a:rPr lang="en-US" altLang="zh-CN" sz="3200" dirty="0" smtClean="0">
                <a:solidFill>
                  <a:srgbClr val="0000FF"/>
                </a:solidFill>
                <a:latin typeface="宋体" panose="02010600030101010101" pitchFamily="2" charset="-122"/>
              </a:rPr>
              <a:t>3.4.2</a:t>
            </a:r>
            <a:r>
              <a:rPr lang="zh-CN" altLang="en-US" sz="3200" dirty="0" smtClean="0">
                <a:solidFill>
                  <a:srgbClr val="0000FF"/>
                </a:solidFill>
                <a:latin typeface="宋体" panose="02010600030101010101" pitchFamily="2" charset="-122"/>
              </a:rPr>
              <a:t>进程同步机制及应用</a:t>
            </a:r>
            <a:endParaRPr lang="en-US" altLang="zh-CN" sz="3200" dirty="0" smtClean="0">
              <a:solidFill>
                <a:srgbClr val="0000FF"/>
              </a:solidFill>
              <a:latin typeface="宋体" panose="02010600030101010101" pitchFamily="2" charset="-122"/>
            </a:endParaRPr>
          </a:p>
          <a:p>
            <a:pPr>
              <a:lnSpc>
                <a:spcPct val="120000"/>
              </a:lnSpc>
              <a:defRPr/>
            </a:pPr>
            <a:r>
              <a:rPr lang="en-US" altLang="zh-CN" sz="2800" dirty="0" smtClean="0">
                <a:solidFill>
                  <a:srgbClr val="C00000"/>
                </a:solidFill>
                <a:latin typeface="宋体" panose="02010600030101010101" pitchFamily="2" charset="-122"/>
              </a:rPr>
              <a:t>2.</a:t>
            </a:r>
            <a:r>
              <a:rPr lang="zh-CN" altLang="en-US" sz="2800" dirty="0" smtClean="0">
                <a:solidFill>
                  <a:srgbClr val="C00000"/>
                </a:solidFill>
                <a:latin typeface="宋体" panose="02010600030101010101" pitchFamily="2" charset="-122"/>
              </a:rPr>
              <a:t>利用软件方法实现互斥</a:t>
            </a:r>
            <a:endParaRPr lang="en-US" altLang="zh-CN" sz="2800" dirty="0">
              <a:solidFill>
                <a:srgbClr val="C00000"/>
              </a:solidFill>
              <a:latin typeface="宋体" panose="02010600030101010101" pitchFamily="2" charset="-122"/>
            </a:endParaRPr>
          </a:p>
          <a:p>
            <a:pPr>
              <a:lnSpc>
                <a:spcPct val="120000"/>
              </a:lnSpc>
              <a:buFont typeface="Wingdings" panose="05000000000000000000" pitchFamily="2" charset="2"/>
              <a:buChar char="n"/>
              <a:defRPr/>
            </a:pPr>
            <a:r>
              <a:rPr lang="zh-CN" altLang="en-US" sz="2400" dirty="0" smtClean="0">
                <a:solidFill>
                  <a:srgbClr val="7030A0"/>
                </a:solidFill>
                <a:latin typeface="宋体" panose="02010600030101010101" pitchFamily="2" charset="-122"/>
              </a:rPr>
              <a:t> 算法</a:t>
            </a:r>
            <a:r>
              <a:rPr lang="en-US" altLang="zh-CN" sz="2400" dirty="0">
                <a:solidFill>
                  <a:srgbClr val="7030A0"/>
                </a:solidFill>
                <a:latin typeface="宋体" panose="02010600030101010101" pitchFamily="2" charset="-122"/>
              </a:rPr>
              <a:t>1</a:t>
            </a:r>
            <a:r>
              <a:rPr lang="zh-CN" altLang="en-US" sz="2400" dirty="0">
                <a:solidFill>
                  <a:srgbClr val="7030A0"/>
                </a:solidFill>
                <a:latin typeface="宋体" panose="02010600030101010101" pitchFamily="2" charset="-122"/>
              </a:rPr>
              <a:t>：</a:t>
            </a:r>
            <a:r>
              <a:rPr lang="zh-CN" altLang="en-US" sz="2200" dirty="0">
                <a:latin typeface="仿宋" panose="02010609060101010101" charset="-122"/>
                <a:ea typeface="仿宋" panose="02010609060101010101" charset="-122"/>
              </a:rPr>
              <a:t>两个进程</a:t>
            </a:r>
            <a:r>
              <a:rPr lang="en-US" altLang="zh-CN" sz="2200" dirty="0">
                <a:latin typeface="仿宋" panose="02010609060101010101" charset="-122"/>
                <a:ea typeface="仿宋" panose="02010609060101010101" charset="-122"/>
              </a:rPr>
              <a:t>P0, P1</a:t>
            </a:r>
            <a:r>
              <a:rPr lang="zh-CN" altLang="en-US" sz="2200" dirty="0">
                <a:latin typeface="仿宋" panose="02010609060101010101" charset="-122"/>
                <a:ea typeface="仿宋" panose="02010609060101010101" charset="-122"/>
              </a:rPr>
              <a:t>共享某临界资源：</a:t>
            </a:r>
            <a:endParaRPr lang="en-US" altLang="zh-CN" sz="2200" dirty="0">
              <a:solidFill>
                <a:srgbClr val="FF0000"/>
              </a:solidFill>
              <a:latin typeface="宋体" panose="02010600030101010101" pitchFamily="2" charset="-122"/>
            </a:endParaRPr>
          </a:p>
          <a:p>
            <a:pPr>
              <a:lnSpc>
                <a:spcPct val="120000"/>
              </a:lnSpc>
              <a:defRPr/>
            </a:pPr>
            <a:r>
              <a:rPr lang="zh-CN" altLang="en-US" sz="2200" dirty="0">
                <a:latin typeface="仿宋" panose="02010609060101010101" charset="-122"/>
                <a:ea typeface="仿宋" panose="02010609060101010101" charset="-122"/>
              </a:rPr>
              <a:t>   设立一个公用整型变量 </a:t>
            </a:r>
            <a:r>
              <a:rPr lang="en-US" altLang="zh-CN" sz="2200" dirty="0">
                <a:latin typeface="仿宋" panose="02010609060101010101" charset="-122"/>
                <a:ea typeface="仿宋" panose="02010609060101010101" charset="-122"/>
              </a:rPr>
              <a:t>turn</a:t>
            </a:r>
            <a:r>
              <a:rPr lang="zh-CN" altLang="en-US" sz="2200" dirty="0">
                <a:latin typeface="仿宋" panose="02010609060101010101" charset="-122"/>
                <a:ea typeface="仿宋" panose="02010609060101010101" charset="-122"/>
              </a:rPr>
              <a:t>，描述允许进入临界区的进程标识，假设初始化</a:t>
            </a:r>
            <a:r>
              <a:rPr lang="en-US" altLang="zh-CN" sz="2200" dirty="0">
                <a:latin typeface="仿宋" panose="02010609060101010101" charset="-122"/>
                <a:ea typeface="仿宋" panose="02010609060101010101" charset="-122"/>
              </a:rPr>
              <a:t>turn=0</a:t>
            </a:r>
            <a:r>
              <a:rPr lang="zh-CN" altLang="en-US" sz="2200" dirty="0">
                <a:latin typeface="仿宋" panose="02010609060101010101" charset="-122"/>
                <a:ea typeface="仿宋" panose="02010609060101010101" charset="-122"/>
              </a:rPr>
              <a:t>，表示首先轮到</a:t>
            </a:r>
            <a:r>
              <a:rPr lang="en-US" altLang="zh-CN" sz="2200" dirty="0">
                <a:latin typeface="仿宋" panose="02010609060101010101" charset="-122"/>
                <a:ea typeface="仿宋" panose="02010609060101010101" charset="-122"/>
              </a:rPr>
              <a:t>P0</a:t>
            </a:r>
            <a:r>
              <a:rPr lang="zh-CN" altLang="en-US" sz="2200" dirty="0">
                <a:latin typeface="仿宋" panose="02010609060101010101" charset="-122"/>
                <a:ea typeface="仿宋" panose="02010609060101010101" charset="-122"/>
              </a:rPr>
              <a:t>访问临界资源</a:t>
            </a:r>
            <a:endParaRPr lang="en-US" altLang="zh-CN" sz="2200" dirty="0">
              <a:ea typeface="仿宋" panose="02010609060101010101" charset="-122"/>
            </a:endParaRPr>
          </a:p>
          <a:p>
            <a:pPr marL="457200" indent="-457200">
              <a:lnSpc>
                <a:spcPct val="90000"/>
              </a:lnSpc>
              <a:buFont typeface="Wingdings" panose="05000000000000000000" pitchFamily="2" charset="2"/>
              <a:buChar char="Ø"/>
              <a:defRPr/>
            </a:pPr>
            <a:endParaRPr lang="en-US" altLang="zh-CN" sz="2400" dirty="0">
              <a:latin typeface="Times New Roman" panose="02020603050405020304" pitchFamily="18" charset="0"/>
            </a:endParaRPr>
          </a:p>
          <a:p>
            <a:pPr marL="457200" indent="-457200">
              <a:lnSpc>
                <a:spcPct val="90000"/>
              </a:lnSpc>
              <a:buFont typeface="Wingdings" panose="05000000000000000000" pitchFamily="2" charset="2"/>
              <a:buChar char="Ø"/>
              <a:defRPr/>
            </a:pPr>
            <a:endParaRPr lang="zh-CN" altLang="en-US" sz="2400" dirty="0">
              <a:latin typeface="宋体" panose="02010600030101010101" pitchFamily="2" charset="-122"/>
            </a:endParaRPr>
          </a:p>
        </p:txBody>
      </p:sp>
      <p:sp>
        <p:nvSpPr>
          <p:cNvPr id="48132" name="Rectangle 22"/>
          <p:cNvSpPr>
            <a:spLocks noChangeArrowheads="1"/>
          </p:cNvSpPr>
          <p:nvPr/>
        </p:nvSpPr>
        <p:spPr bwMode="auto">
          <a:xfrm>
            <a:off x="755576" y="3646636"/>
            <a:ext cx="2592387" cy="457200"/>
          </a:xfrm>
          <a:prstGeom prst="rect">
            <a:avLst/>
          </a:prstGeom>
          <a:noFill/>
          <a:ln w="9525">
            <a:noFill/>
            <a:miter lim="800000"/>
          </a:ln>
        </p:spPr>
        <p:txBody>
          <a:bodyPr/>
          <a:lstStyle/>
          <a:p>
            <a:pPr marL="342900" indent="-342900"/>
            <a:r>
              <a:rPr lang="en-US" altLang="zh-CN" sz="2400" dirty="0">
                <a:solidFill>
                  <a:srgbClr val="008AF2"/>
                </a:solidFill>
                <a:latin typeface="仿宋" panose="02010609060101010101" charset="-122"/>
                <a:ea typeface="仿宋" panose="02010609060101010101" charset="-122"/>
              </a:rPr>
              <a:t>P0</a:t>
            </a:r>
            <a:r>
              <a:rPr lang="zh-CN" altLang="en-US" sz="2400" dirty="0">
                <a:solidFill>
                  <a:srgbClr val="008AF2"/>
                </a:solidFill>
                <a:latin typeface="仿宋" panose="02010609060101010101" charset="-122"/>
                <a:ea typeface="仿宋" panose="02010609060101010101" charset="-122"/>
              </a:rPr>
              <a:t>的代码：</a:t>
            </a:r>
            <a:endParaRPr lang="zh-CN" altLang="en-US" sz="2400" dirty="0">
              <a:solidFill>
                <a:srgbClr val="008AF2"/>
              </a:solidFill>
              <a:latin typeface="仿宋" panose="02010609060101010101" charset="-122"/>
              <a:ea typeface="仿宋" panose="02010609060101010101" charset="-122"/>
            </a:endParaRPr>
          </a:p>
        </p:txBody>
      </p:sp>
      <p:sp>
        <p:nvSpPr>
          <p:cNvPr id="48133" name="Rectangle 13"/>
          <p:cNvSpPr>
            <a:spLocks noChangeArrowheads="1"/>
          </p:cNvSpPr>
          <p:nvPr/>
        </p:nvSpPr>
        <p:spPr bwMode="auto">
          <a:xfrm>
            <a:off x="539752" y="4150693"/>
            <a:ext cx="3311525" cy="2240613"/>
          </a:xfrm>
          <a:prstGeom prst="rect">
            <a:avLst/>
          </a:prstGeom>
          <a:noFill/>
          <a:ln w="9525">
            <a:noFill/>
            <a:miter lim="800000"/>
          </a:ln>
        </p:spPr>
        <p:txBody>
          <a:bodyPr lIns="0" tIns="0" rIns="0" bIns="0">
            <a:spAutoFit/>
          </a:bodyPr>
          <a:lstStyle/>
          <a:p>
            <a:pPr marL="457200" indent="-457200" eaLnBrk="1" hangingPunct="1">
              <a:lnSpc>
                <a:spcPct val="130000"/>
              </a:lnSpc>
              <a:spcBef>
                <a:spcPct val="0"/>
              </a:spcBef>
            </a:pPr>
            <a:r>
              <a:rPr kumimoji="1" lang="en-US" altLang="zh-CN" sz="2800" dirty="0">
                <a:solidFill>
                  <a:srgbClr val="000000"/>
                </a:solidFill>
                <a:latin typeface="宋体" panose="02010600030101010101" pitchFamily="2" charset="-122"/>
              </a:rPr>
              <a:t>while (turn != 0);</a:t>
            </a:r>
            <a:endParaRPr kumimoji="1" lang="en-US" altLang="zh-CN" sz="2800" dirty="0">
              <a:solidFill>
                <a:srgbClr val="000000"/>
              </a:solidFill>
              <a:latin typeface="宋体" panose="02010600030101010101" pitchFamily="2" charset="-122"/>
            </a:endParaRPr>
          </a:p>
          <a:p>
            <a:pPr marL="457200" indent="-457200" eaLnBrk="1" hangingPunct="1">
              <a:lnSpc>
                <a:spcPct val="130000"/>
              </a:lnSpc>
              <a:spcBef>
                <a:spcPct val="0"/>
              </a:spcBef>
            </a:pPr>
            <a:r>
              <a:rPr kumimoji="1" lang="en-US" altLang="zh-CN" sz="2800" b="0" dirty="0">
                <a:solidFill>
                  <a:srgbClr val="000000"/>
                </a:solidFill>
              </a:rPr>
              <a:t>     </a:t>
            </a:r>
            <a:r>
              <a:rPr kumimoji="1" lang="zh-CN" altLang="en-US" sz="2400" dirty="0" smtClean="0">
                <a:solidFill>
                  <a:srgbClr val="000000"/>
                </a:solidFill>
              </a:rPr>
              <a:t>临界区</a:t>
            </a:r>
            <a:endParaRPr kumimoji="1" lang="en-US" altLang="zh-CN" sz="2400" dirty="0">
              <a:solidFill>
                <a:srgbClr val="000000"/>
              </a:solidFill>
            </a:endParaRPr>
          </a:p>
          <a:p>
            <a:pPr marL="457200" indent="-457200" eaLnBrk="1" hangingPunct="1">
              <a:lnSpc>
                <a:spcPct val="130000"/>
              </a:lnSpc>
              <a:spcBef>
                <a:spcPct val="0"/>
              </a:spcBef>
            </a:pPr>
            <a:r>
              <a:rPr kumimoji="1" lang="en-US" altLang="zh-CN" sz="2800" b="0" dirty="0">
                <a:solidFill>
                  <a:srgbClr val="000000"/>
                </a:solidFill>
              </a:rPr>
              <a:t>     turn = 1;</a:t>
            </a:r>
            <a:endParaRPr kumimoji="1" lang="en-US" altLang="zh-CN" sz="2800" b="0" dirty="0">
              <a:solidFill>
                <a:srgbClr val="000000"/>
              </a:solidFill>
            </a:endParaRPr>
          </a:p>
          <a:p>
            <a:pPr marL="457200" indent="-457200" eaLnBrk="1" hangingPunct="1">
              <a:lnSpc>
                <a:spcPct val="130000"/>
              </a:lnSpc>
              <a:spcBef>
                <a:spcPct val="0"/>
              </a:spcBef>
            </a:pPr>
            <a:r>
              <a:rPr kumimoji="1" lang="en-US" altLang="zh-CN" sz="2800" b="0" dirty="0">
                <a:solidFill>
                  <a:srgbClr val="000000"/>
                </a:solidFill>
              </a:rPr>
              <a:t>  </a:t>
            </a:r>
            <a:r>
              <a:rPr kumimoji="1" lang="en-US" altLang="zh-CN" sz="2800" b="0" dirty="0" smtClean="0">
                <a:solidFill>
                  <a:srgbClr val="000000"/>
                </a:solidFill>
              </a:rPr>
              <a:t>   </a:t>
            </a:r>
            <a:r>
              <a:rPr kumimoji="1" lang="zh-CN" altLang="en-US" sz="2400" dirty="0" smtClean="0">
                <a:solidFill>
                  <a:srgbClr val="000000"/>
                </a:solidFill>
              </a:rPr>
              <a:t>剩余区</a:t>
            </a:r>
            <a:endParaRPr kumimoji="1" lang="en-US" altLang="zh-CN" sz="2400" dirty="0">
              <a:solidFill>
                <a:srgbClr val="000000"/>
              </a:solidFill>
            </a:endParaRPr>
          </a:p>
        </p:txBody>
      </p:sp>
      <p:sp>
        <p:nvSpPr>
          <p:cNvPr id="48134" name="Rectangle 25"/>
          <p:cNvSpPr>
            <a:spLocks noChangeArrowheads="1"/>
          </p:cNvSpPr>
          <p:nvPr/>
        </p:nvSpPr>
        <p:spPr bwMode="auto">
          <a:xfrm>
            <a:off x="5004048" y="3574628"/>
            <a:ext cx="2592387" cy="457200"/>
          </a:xfrm>
          <a:prstGeom prst="rect">
            <a:avLst/>
          </a:prstGeom>
          <a:noFill/>
          <a:ln w="9525">
            <a:noFill/>
            <a:miter lim="800000"/>
          </a:ln>
        </p:spPr>
        <p:txBody>
          <a:bodyPr/>
          <a:lstStyle/>
          <a:p>
            <a:pPr marL="342900" indent="-342900"/>
            <a:r>
              <a:rPr lang="en-US" altLang="zh-CN" sz="2400" dirty="0">
                <a:solidFill>
                  <a:srgbClr val="008AF2"/>
                </a:solidFill>
                <a:latin typeface="仿宋" panose="02010609060101010101" charset="-122"/>
                <a:ea typeface="仿宋" panose="02010609060101010101" charset="-122"/>
              </a:rPr>
              <a:t>P1</a:t>
            </a:r>
            <a:r>
              <a:rPr lang="zh-CN" altLang="en-US" sz="2400" dirty="0">
                <a:solidFill>
                  <a:srgbClr val="008AF2"/>
                </a:solidFill>
                <a:latin typeface="仿宋" panose="02010609060101010101" charset="-122"/>
                <a:ea typeface="仿宋" panose="02010609060101010101" charset="-122"/>
              </a:rPr>
              <a:t>的代码：</a:t>
            </a:r>
            <a:endParaRPr lang="zh-CN" altLang="en-US" sz="2400" dirty="0">
              <a:solidFill>
                <a:srgbClr val="008AF2"/>
              </a:solidFill>
              <a:latin typeface="仿宋" panose="02010609060101010101" charset="-122"/>
              <a:ea typeface="仿宋" panose="02010609060101010101" charset="-122"/>
            </a:endParaRPr>
          </a:p>
        </p:txBody>
      </p:sp>
      <p:sp>
        <p:nvSpPr>
          <p:cNvPr id="48135" name="Rectangle 24"/>
          <p:cNvSpPr>
            <a:spLocks noChangeArrowheads="1"/>
          </p:cNvSpPr>
          <p:nvPr/>
        </p:nvSpPr>
        <p:spPr bwMode="auto">
          <a:xfrm>
            <a:off x="4787902" y="4128121"/>
            <a:ext cx="3311525" cy="2240613"/>
          </a:xfrm>
          <a:prstGeom prst="rect">
            <a:avLst/>
          </a:prstGeom>
          <a:noFill/>
          <a:ln w="9525">
            <a:noFill/>
            <a:miter lim="800000"/>
          </a:ln>
        </p:spPr>
        <p:txBody>
          <a:bodyPr lIns="0" tIns="0" rIns="0" bIns="0">
            <a:spAutoFit/>
          </a:bodyPr>
          <a:lstStyle/>
          <a:p>
            <a:pPr marL="457200" indent="-457200" eaLnBrk="1" hangingPunct="1">
              <a:lnSpc>
                <a:spcPct val="130000"/>
              </a:lnSpc>
              <a:spcBef>
                <a:spcPct val="0"/>
              </a:spcBef>
            </a:pPr>
            <a:r>
              <a:rPr kumimoji="1" lang="en-US" altLang="zh-CN" sz="2800" dirty="0">
                <a:solidFill>
                  <a:srgbClr val="000000"/>
                </a:solidFill>
                <a:latin typeface="宋体" panose="02010600030101010101" pitchFamily="2" charset="-122"/>
              </a:rPr>
              <a:t>while (turn != 1);</a:t>
            </a:r>
            <a:endParaRPr kumimoji="1" lang="en-US" altLang="zh-CN" sz="2800" dirty="0">
              <a:solidFill>
                <a:srgbClr val="000000"/>
              </a:solidFill>
              <a:latin typeface="宋体" panose="02010600030101010101" pitchFamily="2" charset="-122"/>
            </a:endParaRPr>
          </a:p>
          <a:p>
            <a:pPr marL="457200" indent="-457200" eaLnBrk="1" hangingPunct="1">
              <a:lnSpc>
                <a:spcPct val="130000"/>
              </a:lnSpc>
              <a:spcBef>
                <a:spcPct val="0"/>
              </a:spcBef>
            </a:pPr>
            <a:r>
              <a:rPr kumimoji="1" lang="en-US" altLang="zh-CN" sz="2800" b="0" dirty="0">
                <a:solidFill>
                  <a:srgbClr val="000000"/>
                </a:solidFill>
              </a:rPr>
              <a:t>     </a:t>
            </a:r>
            <a:r>
              <a:rPr kumimoji="1" lang="zh-CN" altLang="en-US" sz="2400" dirty="0" smtClean="0">
                <a:solidFill>
                  <a:srgbClr val="000000"/>
                </a:solidFill>
              </a:rPr>
              <a:t>临界区</a:t>
            </a:r>
            <a:endParaRPr kumimoji="1" lang="en-US" altLang="zh-CN" sz="2400" dirty="0">
              <a:solidFill>
                <a:srgbClr val="000000"/>
              </a:solidFill>
            </a:endParaRPr>
          </a:p>
          <a:p>
            <a:pPr marL="457200" indent="-457200" eaLnBrk="1" hangingPunct="1">
              <a:lnSpc>
                <a:spcPct val="130000"/>
              </a:lnSpc>
              <a:spcBef>
                <a:spcPct val="0"/>
              </a:spcBef>
            </a:pPr>
            <a:r>
              <a:rPr kumimoji="1" lang="en-US" altLang="zh-CN" sz="2800" b="0" dirty="0">
                <a:solidFill>
                  <a:srgbClr val="000000"/>
                </a:solidFill>
              </a:rPr>
              <a:t>     turn = 0;</a:t>
            </a:r>
            <a:endParaRPr kumimoji="1" lang="en-US" altLang="zh-CN" sz="2800" b="0" dirty="0">
              <a:solidFill>
                <a:srgbClr val="000000"/>
              </a:solidFill>
            </a:endParaRPr>
          </a:p>
          <a:p>
            <a:pPr marL="457200" indent="-457200" eaLnBrk="1" hangingPunct="1">
              <a:lnSpc>
                <a:spcPct val="130000"/>
              </a:lnSpc>
              <a:spcBef>
                <a:spcPct val="0"/>
              </a:spcBef>
            </a:pPr>
            <a:r>
              <a:rPr kumimoji="1" lang="zh-CN" altLang="en-US" sz="2400" dirty="0" smtClean="0">
                <a:solidFill>
                  <a:srgbClr val="000000"/>
                </a:solidFill>
              </a:rPr>
              <a:t>      剩余区</a:t>
            </a:r>
            <a:endParaRPr kumimoji="1" lang="en-US" altLang="zh-CN" sz="2400" b="0" dirty="0">
              <a:solidFill>
                <a:srgbClr val="000000"/>
              </a:solidFill>
            </a:endParaRPr>
          </a:p>
        </p:txBody>
      </p:sp>
      <p:sp>
        <p:nvSpPr>
          <p:cNvPr id="48136" name="Line 26"/>
          <p:cNvSpPr>
            <a:spLocks noChangeShapeType="1"/>
          </p:cNvSpPr>
          <p:nvPr/>
        </p:nvSpPr>
        <p:spPr bwMode="auto">
          <a:xfrm>
            <a:off x="4283970" y="3862661"/>
            <a:ext cx="695" cy="2662684"/>
          </a:xfrm>
          <a:prstGeom prst="line">
            <a:avLst/>
          </a:prstGeom>
          <a:noFill/>
          <a:ln w="28575">
            <a:solidFill>
              <a:schemeClr val="accent1"/>
            </a:solidFill>
            <a:round/>
          </a:ln>
        </p:spPr>
        <p:txBody>
          <a:bodyPr wrap="square">
            <a:spAutoFit/>
          </a:bodyPr>
          <a:lstStyle/>
          <a:p>
            <a:endParaRPr lang="zh-CN" altLang="en-US"/>
          </a:p>
        </p:txBody>
      </p:sp>
      <p:sp>
        <p:nvSpPr>
          <p:cNvPr id="26" name="矩形标注 25"/>
          <p:cNvSpPr>
            <a:spLocks noChangeArrowheads="1"/>
          </p:cNvSpPr>
          <p:nvPr/>
        </p:nvSpPr>
        <p:spPr bwMode="auto">
          <a:xfrm>
            <a:off x="5469012" y="1035201"/>
            <a:ext cx="2919412" cy="809625"/>
          </a:xfrm>
          <a:prstGeom prst="wedgeRectCallout">
            <a:avLst>
              <a:gd name="adj1" fmla="val -93410"/>
              <a:gd name="adj2" fmla="val 413124"/>
            </a:avLst>
          </a:prstGeom>
          <a:solidFill>
            <a:srgbClr val="FFD84B"/>
          </a:solidFill>
          <a:ln w="9525">
            <a:noFill/>
            <a:miter lim="800000"/>
          </a:ln>
        </p:spPr>
        <p:txBody>
          <a:bodyPr/>
          <a:lstStyle/>
          <a:p>
            <a:pPr marL="609600"/>
            <a:r>
              <a:rPr lang="zh-CN" altLang="en-US" dirty="0">
                <a:latin typeface="仿宋" panose="02010609060101010101" charset="-122"/>
                <a:ea typeface="仿宋" panose="02010609060101010101" charset="-122"/>
              </a:rPr>
              <a:t>违背了空闲让进、让权等待</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012">
                                            <p:txEl>
                                              <p:pRg st="2" end="2"/>
                                            </p:txEl>
                                          </p:spTgt>
                                        </p:tgtEl>
                                        <p:attrNameLst>
                                          <p:attrName>style.visibility</p:attrName>
                                        </p:attrNameLst>
                                      </p:cBhvr>
                                      <p:to>
                                        <p:strVal val="visible"/>
                                      </p:to>
                                    </p:set>
                                    <p:animEffect transition="in" filter="box(in)">
                                      <p:cBhvr>
                                        <p:cTn id="7" dur="500"/>
                                        <p:tgtEl>
                                          <p:spTgt spid="43012">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012">
                                            <p:txEl>
                                              <p:pRg st="3" end="3"/>
                                            </p:txEl>
                                          </p:spTgt>
                                        </p:tgtEl>
                                        <p:attrNameLst>
                                          <p:attrName>style.visibility</p:attrName>
                                        </p:attrNameLst>
                                      </p:cBhvr>
                                      <p:to>
                                        <p:strVal val="visible"/>
                                      </p:to>
                                    </p:set>
                                    <p:animEffect transition="in" filter="box(in)">
                                      <p:cBhvr>
                                        <p:cTn id="10" dur="500"/>
                                        <p:tgtEl>
                                          <p:spTgt spid="4301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8132"/>
                                        </p:tgtEl>
                                        <p:attrNameLst>
                                          <p:attrName>style.visibility</p:attrName>
                                        </p:attrNameLst>
                                      </p:cBhvr>
                                      <p:to>
                                        <p:strVal val="visible"/>
                                      </p:to>
                                    </p:set>
                                    <p:animEffect transition="in" filter="box(in)">
                                      <p:cBhvr>
                                        <p:cTn id="15" dur="500"/>
                                        <p:tgtEl>
                                          <p:spTgt spid="4813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8133"/>
                                        </p:tgtEl>
                                        <p:attrNameLst>
                                          <p:attrName>style.visibility</p:attrName>
                                        </p:attrNameLst>
                                      </p:cBhvr>
                                      <p:to>
                                        <p:strVal val="visible"/>
                                      </p:to>
                                    </p:set>
                                    <p:animEffect transition="in" filter="box(in)">
                                      <p:cBhvr>
                                        <p:cTn id="18" dur="500"/>
                                        <p:tgtEl>
                                          <p:spTgt spid="48133"/>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48134"/>
                                        </p:tgtEl>
                                        <p:attrNameLst>
                                          <p:attrName>style.visibility</p:attrName>
                                        </p:attrNameLst>
                                      </p:cBhvr>
                                      <p:to>
                                        <p:strVal val="visible"/>
                                      </p:to>
                                    </p:set>
                                    <p:animEffect transition="in" filter="box(in)">
                                      <p:cBhvr>
                                        <p:cTn id="21" dur="500"/>
                                        <p:tgtEl>
                                          <p:spTgt spid="48134"/>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8135"/>
                                        </p:tgtEl>
                                        <p:attrNameLst>
                                          <p:attrName>style.visibility</p:attrName>
                                        </p:attrNameLst>
                                      </p:cBhvr>
                                      <p:to>
                                        <p:strVal val="visible"/>
                                      </p:to>
                                    </p:set>
                                    <p:animEffect transition="in" filter="box(in)">
                                      <p:cBhvr>
                                        <p:cTn id="24" dur="500"/>
                                        <p:tgtEl>
                                          <p:spTgt spid="48135"/>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48136"/>
                                        </p:tgtEl>
                                        <p:attrNameLst>
                                          <p:attrName>style.visibility</p:attrName>
                                        </p:attrNameLst>
                                      </p:cBhvr>
                                      <p:to>
                                        <p:strVal val="visible"/>
                                      </p:to>
                                    </p:set>
                                    <p:animEffect transition="in" filter="box(in)">
                                      <p:cBhvr>
                                        <p:cTn id="27" dur="500"/>
                                        <p:tgtEl>
                                          <p:spTgt spid="48136"/>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P spid="48133" grpId="0"/>
      <p:bldP spid="48134" grpId="0"/>
      <p:bldP spid="48135" grpId="0"/>
      <p:bldP spid="48136" grpId="0" animBg="1"/>
      <p:bldP spid="26"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323528" y="1988840"/>
            <a:ext cx="8496300" cy="5400675"/>
          </a:xfrm>
          <a:prstGeom prst="rect">
            <a:avLst/>
          </a:prstGeom>
          <a:noFill/>
          <a:ln>
            <a:noFill/>
          </a:ln>
          <a:effectLst/>
        </p:spPr>
        <p:txBody>
          <a:bodyPr/>
          <a:lstStyle/>
          <a:p>
            <a:pPr>
              <a:lnSpc>
                <a:spcPct val="110000"/>
              </a:lnSpc>
              <a:buFont typeface="Wingdings" panose="05000000000000000000" pitchFamily="2" charset="2"/>
              <a:buChar char="n"/>
              <a:defRPr/>
            </a:pPr>
            <a:r>
              <a:rPr lang="zh-CN" altLang="en-US" sz="2400" dirty="0" smtClean="0">
                <a:solidFill>
                  <a:srgbClr val="7030A0"/>
                </a:solidFill>
                <a:latin typeface="宋体" panose="02010600030101010101" pitchFamily="2" charset="-122"/>
              </a:rPr>
              <a:t> 算法</a:t>
            </a:r>
            <a:r>
              <a:rPr lang="en-US" altLang="zh-CN" sz="2400" dirty="0">
                <a:solidFill>
                  <a:srgbClr val="7030A0"/>
                </a:solidFill>
                <a:latin typeface="宋体" panose="02010600030101010101" pitchFamily="2" charset="-122"/>
              </a:rPr>
              <a:t>2</a:t>
            </a:r>
            <a:r>
              <a:rPr lang="zh-CN" altLang="en-US" sz="2400" dirty="0">
                <a:solidFill>
                  <a:srgbClr val="7030A0"/>
                </a:solidFill>
                <a:latin typeface="宋体" panose="02010600030101010101" pitchFamily="2" charset="-122"/>
              </a:rPr>
              <a:t>：</a:t>
            </a:r>
            <a:r>
              <a:rPr lang="zh-CN" altLang="en-US" sz="2200" dirty="0">
                <a:latin typeface="仿宋" panose="02010609060101010101" charset="-122"/>
                <a:ea typeface="仿宋" panose="02010609060101010101" charset="-122"/>
              </a:rPr>
              <a:t>两个进程</a:t>
            </a:r>
            <a:r>
              <a:rPr lang="en-US" altLang="zh-CN" sz="2200" dirty="0">
                <a:latin typeface="仿宋" panose="02010609060101010101" charset="-122"/>
                <a:ea typeface="仿宋" panose="02010609060101010101" charset="-122"/>
              </a:rPr>
              <a:t>P0, P1</a:t>
            </a:r>
            <a:r>
              <a:rPr lang="zh-CN" altLang="en-US" sz="2200" dirty="0">
                <a:latin typeface="仿宋" panose="02010609060101010101" charset="-122"/>
                <a:ea typeface="仿宋" panose="02010609060101010101" charset="-122"/>
              </a:rPr>
              <a:t>共享某临界资源：</a:t>
            </a:r>
            <a:endParaRPr lang="en-US" altLang="zh-CN" sz="2200" dirty="0">
              <a:latin typeface="仿宋" panose="02010609060101010101" charset="-122"/>
              <a:ea typeface="仿宋" panose="02010609060101010101" charset="-122"/>
            </a:endParaRPr>
          </a:p>
          <a:p>
            <a:pPr>
              <a:lnSpc>
                <a:spcPct val="110000"/>
              </a:lnSpc>
              <a:defRPr/>
            </a:pPr>
            <a:r>
              <a:rPr lang="zh-CN" altLang="en-US" sz="2200" dirty="0">
                <a:latin typeface="仿宋" panose="02010609060101010101" charset="-122"/>
                <a:ea typeface="仿宋" panose="02010609060101010101" charset="-122"/>
              </a:rPr>
              <a:t>设立一个标志数组</a:t>
            </a:r>
            <a:r>
              <a:rPr lang="en-US" altLang="zh-CN" sz="2200" dirty="0">
                <a:latin typeface="仿宋" panose="02010609060101010101" charset="-122"/>
                <a:ea typeface="仿宋" panose="02010609060101010101" charset="-122"/>
              </a:rPr>
              <a:t>flag[2]</a:t>
            </a:r>
            <a:r>
              <a:rPr lang="zh-CN" altLang="en-US" sz="2200" dirty="0">
                <a:latin typeface="仿宋" panose="02010609060101010101" charset="-122"/>
                <a:ea typeface="仿宋" panose="02010609060101010101" charset="-122"/>
              </a:rPr>
              <a:t>：描述进程是否已在临界区，初值均为</a:t>
            </a:r>
            <a:r>
              <a:rPr lang="en-US" altLang="zh-CN" sz="2200" dirty="0">
                <a:latin typeface="仿宋" panose="02010609060101010101" charset="-122"/>
                <a:ea typeface="仿宋" panose="02010609060101010101" charset="-122"/>
              </a:rPr>
              <a:t>0(FALSE)</a:t>
            </a:r>
            <a:r>
              <a:rPr lang="zh-CN" altLang="en-US" sz="2200" dirty="0">
                <a:latin typeface="仿宋" panose="02010609060101010101" charset="-122"/>
                <a:ea typeface="仿宋" panose="02010609060101010101" charset="-122"/>
              </a:rPr>
              <a:t>，表示进程都不在临界区。</a:t>
            </a:r>
            <a:endParaRPr lang="zh-CN" altLang="en-US" sz="2200" dirty="0">
              <a:latin typeface="仿宋" panose="02010609060101010101" charset="-122"/>
              <a:ea typeface="仿宋" panose="02010609060101010101" charset="-122"/>
            </a:endParaRPr>
          </a:p>
          <a:p>
            <a:pPr marL="457200" indent="-457200">
              <a:lnSpc>
                <a:spcPct val="90000"/>
              </a:lnSpc>
              <a:buFont typeface="Wingdings" panose="05000000000000000000" pitchFamily="2" charset="2"/>
              <a:buChar char="Ø"/>
              <a:defRPr/>
            </a:pPr>
            <a:endParaRPr lang="en-US" altLang="zh-CN" sz="2400" dirty="0">
              <a:latin typeface="Times New Roman" panose="02020603050405020304" pitchFamily="18" charset="0"/>
            </a:endParaRPr>
          </a:p>
          <a:p>
            <a:pPr marL="457200" indent="-457200">
              <a:lnSpc>
                <a:spcPct val="90000"/>
              </a:lnSpc>
              <a:buFont typeface="Wingdings" panose="05000000000000000000" pitchFamily="2" charset="2"/>
              <a:buChar char="Ø"/>
              <a:defRPr/>
            </a:pPr>
            <a:endParaRPr lang="zh-CN" altLang="en-US" sz="2400" dirty="0">
              <a:latin typeface="宋体" panose="02010600030101010101" pitchFamily="2" charset="-122"/>
            </a:endParaRPr>
          </a:p>
        </p:txBody>
      </p:sp>
      <p:sp>
        <p:nvSpPr>
          <p:cNvPr id="49155" name="Line 26"/>
          <p:cNvSpPr>
            <a:spLocks noChangeShapeType="1"/>
          </p:cNvSpPr>
          <p:nvPr/>
        </p:nvSpPr>
        <p:spPr bwMode="auto">
          <a:xfrm>
            <a:off x="4067175" y="3168923"/>
            <a:ext cx="0" cy="3500437"/>
          </a:xfrm>
          <a:prstGeom prst="line">
            <a:avLst/>
          </a:prstGeom>
          <a:noFill/>
          <a:ln w="38100">
            <a:solidFill>
              <a:schemeClr val="accent1"/>
            </a:solidFill>
            <a:round/>
          </a:ln>
        </p:spPr>
        <p:txBody>
          <a:bodyPr>
            <a:spAutoFit/>
          </a:bodyPr>
          <a:lstStyle/>
          <a:p>
            <a:endParaRPr lang="zh-CN" altLang="en-US"/>
          </a:p>
        </p:txBody>
      </p:sp>
      <p:sp>
        <p:nvSpPr>
          <p:cNvPr id="26" name="矩形标注 25"/>
          <p:cNvSpPr>
            <a:spLocks noChangeArrowheads="1"/>
          </p:cNvSpPr>
          <p:nvPr/>
        </p:nvSpPr>
        <p:spPr bwMode="auto">
          <a:xfrm>
            <a:off x="2267746" y="5949281"/>
            <a:ext cx="2308225" cy="809625"/>
          </a:xfrm>
          <a:prstGeom prst="wedgeRectCallout">
            <a:avLst>
              <a:gd name="adj1" fmla="val 28221"/>
              <a:gd name="adj2" fmla="val -239136"/>
            </a:avLst>
          </a:prstGeom>
          <a:solidFill>
            <a:srgbClr val="FFD84B"/>
          </a:solidFill>
          <a:ln w="9525">
            <a:noFill/>
            <a:miter lim="800000"/>
          </a:ln>
        </p:spPr>
        <p:txBody>
          <a:bodyPr/>
          <a:lstStyle/>
          <a:p>
            <a:pPr marL="609600" indent="-609600"/>
            <a:r>
              <a:rPr lang="zh-CN" altLang="en-US" dirty="0">
                <a:latin typeface="仿宋" panose="02010609060101010101" charset="-122"/>
                <a:ea typeface="仿宋" panose="02010609060101010101" charset="-122"/>
              </a:rPr>
              <a:t>违背了忙则等待、让权等待</a:t>
            </a:r>
            <a:endParaRPr lang="zh-CN" altLang="en-US" dirty="0"/>
          </a:p>
        </p:txBody>
      </p:sp>
      <p:sp>
        <p:nvSpPr>
          <p:cNvPr id="49157" name="Rectangle 8"/>
          <p:cNvSpPr>
            <a:spLocks noChangeArrowheads="1"/>
          </p:cNvSpPr>
          <p:nvPr/>
        </p:nvSpPr>
        <p:spPr bwMode="auto">
          <a:xfrm>
            <a:off x="679450" y="3500586"/>
            <a:ext cx="3600450" cy="2952751"/>
          </a:xfrm>
          <a:prstGeom prst="rect">
            <a:avLst/>
          </a:prstGeom>
          <a:noFill/>
          <a:ln w="9525">
            <a:noFill/>
            <a:miter lim="800000"/>
          </a:ln>
        </p:spPr>
        <p:txBody>
          <a:bodyPr/>
          <a:lstStyle/>
          <a:p>
            <a:pPr marL="342900" indent="-342900">
              <a:buFontTx/>
              <a:buChar char="•"/>
            </a:pPr>
            <a:r>
              <a:rPr lang="en-US" altLang="zh-CN" sz="2400" dirty="0">
                <a:ea typeface="仿宋" panose="02010609060101010101" charset="-122"/>
              </a:rPr>
              <a:t>P0: </a:t>
            </a:r>
            <a:endParaRPr lang="en-US" altLang="zh-CN" sz="2400" dirty="0">
              <a:ea typeface="仿宋" panose="02010609060101010101" charset="-122"/>
            </a:endParaRPr>
          </a:p>
          <a:p>
            <a:pPr marL="342900" indent="-342900"/>
            <a:r>
              <a:rPr lang="en-US" altLang="zh-CN" sz="2400" dirty="0">
                <a:ea typeface="仿宋" panose="02010609060101010101" charset="-122"/>
              </a:rPr>
              <a:t>  while (flag[1]);</a:t>
            </a:r>
            <a:endParaRPr lang="en-US" altLang="zh-CN" sz="2400" dirty="0">
              <a:ea typeface="仿宋" panose="02010609060101010101" charset="-122"/>
            </a:endParaRPr>
          </a:p>
          <a:p>
            <a:pPr marL="342900" indent="-342900"/>
            <a:r>
              <a:rPr lang="en-US" altLang="zh-CN" sz="2400" dirty="0">
                <a:ea typeface="仿宋" panose="02010609060101010101" charset="-122"/>
              </a:rPr>
              <a:t>   flag[0]=1;</a:t>
            </a:r>
            <a:endParaRPr lang="en-US" altLang="zh-CN" sz="2400" dirty="0">
              <a:ea typeface="仿宋" panose="02010609060101010101" charset="-122"/>
            </a:endParaRPr>
          </a:p>
          <a:p>
            <a:pPr marL="342900" indent="-342900"/>
            <a:r>
              <a:rPr lang="en-US" altLang="zh-CN" sz="2400" dirty="0">
                <a:ea typeface="仿宋" panose="02010609060101010101" charset="-122"/>
              </a:rPr>
              <a:t>   </a:t>
            </a:r>
            <a:r>
              <a:rPr lang="zh-CN" altLang="en-US" sz="2400" dirty="0">
                <a:ea typeface="仿宋" panose="02010609060101010101" charset="-122"/>
              </a:rPr>
              <a:t>临界区</a:t>
            </a:r>
            <a:endParaRPr lang="zh-CN" altLang="en-US" sz="2400" dirty="0">
              <a:ea typeface="仿宋" panose="02010609060101010101" charset="-122"/>
            </a:endParaRPr>
          </a:p>
          <a:p>
            <a:pPr marL="342900" indent="-342900"/>
            <a:r>
              <a:rPr lang="zh-CN" altLang="en-US" sz="2400" dirty="0">
                <a:ea typeface="仿宋" panose="02010609060101010101" charset="-122"/>
              </a:rPr>
              <a:t>  </a:t>
            </a:r>
            <a:r>
              <a:rPr lang="en-US" altLang="zh-CN" sz="2400" dirty="0">
                <a:ea typeface="仿宋" panose="02010609060101010101" charset="-122"/>
              </a:rPr>
              <a:t>flag[0]=0</a:t>
            </a:r>
            <a:r>
              <a:rPr lang="en-US" altLang="zh-CN" sz="2400" dirty="0" smtClean="0">
                <a:ea typeface="仿宋" panose="02010609060101010101" charset="-122"/>
              </a:rPr>
              <a:t>;</a:t>
            </a:r>
            <a:endParaRPr lang="en-US" altLang="zh-CN" sz="2400" dirty="0" smtClean="0">
              <a:ea typeface="仿宋" panose="02010609060101010101" charset="-122"/>
            </a:endParaRPr>
          </a:p>
          <a:p>
            <a:pPr marL="342900" indent="-342900"/>
            <a:r>
              <a:rPr lang="en-US" altLang="zh-CN" sz="2400" dirty="0" smtClean="0">
                <a:ea typeface="仿宋" panose="02010609060101010101" charset="-122"/>
              </a:rPr>
              <a:t>   </a:t>
            </a:r>
            <a:r>
              <a:rPr lang="zh-CN" altLang="en-US" sz="2400" dirty="0" smtClean="0">
                <a:ea typeface="仿宋" panose="02010609060101010101" charset="-122"/>
              </a:rPr>
              <a:t>剩余区</a:t>
            </a:r>
            <a:endParaRPr lang="en-US" altLang="zh-CN" sz="2400" dirty="0">
              <a:ea typeface="仿宋" panose="02010609060101010101" charset="-122"/>
            </a:endParaRPr>
          </a:p>
          <a:p>
            <a:pPr marL="342900" indent="-342900"/>
            <a:endParaRPr lang="en-US" altLang="zh-CN" sz="2800" dirty="0">
              <a:ea typeface="仿宋" panose="02010609060101010101" charset="-122"/>
            </a:endParaRPr>
          </a:p>
        </p:txBody>
      </p:sp>
      <p:sp>
        <p:nvSpPr>
          <p:cNvPr id="49158" name="Rectangle 9"/>
          <p:cNvSpPr>
            <a:spLocks noChangeArrowheads="1"/>
          </p:cNvSpPr>
          <p:nvPr/>
        </p:nvSpPr>
        <p:spPr bwMode="auto">
          <a:xfrm>
            <a:off x="4424363" y="3498999"/>
            <a:ext cx="3600450" cy="2952751"/>
          </a:xfrm>
          <a:prstGeom prst="rect">
            <a:avLst/>
          </a:prstGeom>
          <a:noFill/>
          <a:ln w="9525">
            <a:noFill/>
            <a:miter lim="800000"/>
          </a:ln>
        </p:spPr>
        <p:txBody>
          <a:bodyPr/>
          <a:lstStyle/>
          <a:p>
            <a:pPr marL="342900" indent="-342900">
              <a:buFontTx/>
              <a:buChar char="•"/>
            </a:pPr>
            <a:r>
              <a:rPr lang="en-US" altLang="zh-CN" sz="2400" dirty="0">
                <a:ea typeface="仿宋" panose="02010609060101010101" charset="-122"/>
              </a:rPr>
              <a:t>P1: </a:t>
            </a:r>
            <a:endParaRPr lang="en-US" altLang="zh-CN" sz="2400" dirty="0">
              <a:ea typeface="仿宋" panose="02010609060101010101" charset="-122"/>
            </a:endParaRPr>
          </a:p>
          <a:p>
            <a:pPr marL="342900" indent="-342900"/>
            <a:r>
              <a:rPr lang="en-US" altLang="zh-CN" sz="2400" dirty="0">
                <a:ea typeface="仿宋" panose="02010609060101010101" charset="-122"/>
              </a:rPr>
              <a:t>  while (flag[0]);</a:t>
            </a:r>
            <a:endParaRPr lang="en-US" altLang="zh-CN" sz="2400" dirty="0">
              <a:ea typeface="仿宋" panose="02010609060101010101" charset="-122"/>
            </a:endParaRPr>
          </a:p>
          <a:p>
            <a:pPr marL="342900" indent="-342900"/>
            <a:r>
              <a:rPr lang="en-US" altLang="zh-CN" sz="2400" dirty="0">
                <a:ea typeface="仿宋" panose="02010609060101010101" charset="-122"/>
              </a:rPr>
              <a:t>   flag[1]=1;</a:t>
            </a:r>
            <a:endParaRPr lang="en-US" altLang="zh-CN" sz="2400" dirty="0">
              <a:ea typeface="仿宋" panose="02010609060101010101" charset="-122"/>
            </a:endParaRPr>
          </a:p>
          <a:p>
            <a:pPr marL="342900" indent="-342900"/>
            <a:r>
              <a:rPr lang="en-US" altLang="zh-CN" sz="2400" dirty="0">
                <a:ea typeface="仿宋" panose="02010609060101010101" charset="-122"/>
              </a:rPr>
              <a:t>   </a:t>
            </a:r>
            <a:r>
              <a:rPr lang="zh-CN" altLang="en-US" sz="2400" dirty="0">
                <a:ea typeface="仿宋" panose="02010609060101010101" charset="-122"/>
              </a:rPr>
              <a:t>临界区</a:t>
            </a:r>
            <a:endParaRPr lang="zh-CN" altLang="en-US" sz="2400" dirty="0">
              <a:ea typeface="仿宋" panose="02010609060101010101" charset="-122"/>
            </a:endParaRPr>
          </a:p>
          <a:p>
            <a:pPr marL="342900" indent="-342900"/>
            <a:r>
              <a:rPr lang="zh-CN" altLang="en-US" sz="2400" dirty="0">
                <a:ea typeface="仿宋" panose="02010609060101010101" charset="-122"/>
              </a:rPr>
              <a:t>  </a:t>
            </a:r>
            <a:r>
              <a:rPr lang="en-US" altLang="zh-CN" sz="2400" dirty="0">
                <a:ea typeface="仿宋" panose="02010609060101010101" charset="-122"/>
              </a:rPr>
              <a:t>flag[1]=0</a:t>
            </a:r>
            <a:r>
              <a:rPr lang="en-US" altLang="zh-CN" sz="2400" dirty="0" smtClean="0">
                <a:ea typeface="仿宋" panose="02010609060101010101" charset="-122"/>
              </a:rPr>
              <a:t>;</a:t>
            </a:r>
            <a:endParaRPr lang="en-US" altLang="zh-CN" sz="2400" dirty="0" smtClean="0">
              <a:ea typeface="仿宋" panose="02010609060101010101" charset="-122"/>
            </a:endParaRPr>
          </a:p>
          <a:p>
            <a:pPr marL="342900" indent="-342900"/>
            <a:r>
              <a:rPr lang="en-US" altLang="zh-CN" sz="2400" dirty="0" smtClean="0">
                <a:ea typeface="仿宋" panose="02010609060101010101" charset="-122"/>
              </a:rPr>
              <a:t>   </a:t>
            </a:r>
            <a:r>
              <a:rPr lang="zh-CN" altLang="en-US" sz="2400" dirty="0" smtClean="0">
                <a:ea typeface="仿宋" panose="02010609060101010101" charset="-122"/>
              </a:rPr>
              <a:t>剩余区</a:t>
            </a:r>
            <a:endParaRPr lang="en-US" altLang="zh-CN" sz="2400" dirty="0">
              <a:ea typeface="仿宋" panose="02010609060101010101" charset="-122"/>
            </a:endParaRPr>
          </a:p>
          <a:p>
            <a:pPr marL="342900" indent="-342900"/>
            <a:endParaRPr lang="en-US" altLang="zh-CN" sz="2800" dirty="0">
              <a:ea typeface="仿宋" panose="02010609060101010101" charset="-122"/>
            </a:endParaRPr>
          </a:p>
        </p:txBody>
      </p:sp>
      <p:sp>
        <p:nvSpPr>
          <p:cNvPr id="8" name="Rectangle 2"/>
          <p:cNvSpPr txBox="1">
            <a:spLocks noChangeArrowheads="1"/>
          </p:cNvSpPr>
          <p:nvPr/>
        </p:nvSpPr>
        <p:spPr bwMode="auto">
          <a:xfrm>
            <a:off x="2555877" y="44451"/>
            <a:ext cx="4392613"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3.4 </a:t>
            </a:r>
            <a:r>
              <a:rPr lang="zh-CN" altLang="en-US" sz="4000" dirty="0" smtClean="0">
                <a:solidFill>
                  <a:srgbClr val="FF0000"/>
                </a:solidFill>
              </a:rPr>
              <a:t>进程同步</a:t>
            </a:r>
            <a:endParaRPr lang="zh-CN" altLang="en-US" sz="4000" dirty="0">
              <a:solidFill>
                <a:srgbClr val="FF0000"/>
              </a:solidFill>
              <a:ea typeface="MS PGothic" panose="020B0600070205080204" pitchFamily="34" charset="-128"/>
            </a:endParaRPr>
          </a:p>
        </p:txBody>
      </p:sp>
      <p:sp>
        <p:nvSpPr>
          <p:cNvPr id="9" name="矩形 8"/>
          <p:cNvSpPr/>
          <p:nvPr/>
        </p:nvSpPr>
        <p:spPr>
          <a:xfrm>
            <a:off x="395536" y="764705"/>
            <a:ext cx="7560840" cy="1194173"/>
          </a:xfrm>
          <a:prstGeom prst="rect">
            <a:avLst/>
          </a:prstGeom>
        </p:spPr>
        <p:txBody>
          <a:bodyPr wrap="square">
            <a:spAutoFit/>
          </a:bodyPr>
          <a:lstStyle/>
          <a:p>
            <a:pPr>
              <a:lnSpc>
                <a:spcPct val="110000"/>
              </a:lnSpc>
              <a:defRPr/>
            </a:pPr>
            <a:r>
              <a:rPr lang="en-US" altLang="zh-CN" sz="3200" dirty="0" smtClean="0">
                <a:solidFill>
                  <a:srgbClr val="0000FF"/>
                </a:solidFill>
                <a:latin typeface="宋体" panose="02010600030101010101" pitchFamily="2" charset="-122"/>
              </a:rPr>
              <a:t>3.4.2</a:t>
            </a:r>
            <a:r>
              <a:rPr lang="zh-CN" altLang="en-US" sz="3200" dirty="0" smtClean="0">
                <a:solidFill>
                  <a:srgbClr val="0000FF"/>
                </a:solidFill>
                <a:latin typeface="宋体" panose="02010600030101010101" pitchFamily="2" charset="-122"/>
              </a:rPr>
              <a:t>进程同步机制及应用</a:t>
            </a:r>
            <a:endParaRPr lang="en-US" altLang="zh-CN" sz="3200" dirty="0" smtClean="0">
              <a:solidFill>
                <a:srgbClr val="0000FF"/>
              </a:solidFill>
              <a:latin typeface="宋体" panose="02010600030101010101" pitchFamily="2" charset="-122"/>
            </a:endParaRPr>
          </a:p>
          <a:p>
            <a:pPr>
              <a:lnSpc>
                <a:spcPct val="110000"/>
              </a:lnSpc>
              <a:defRPr/>
            </a:pPr>
            <a:r>
              <a:rPr lang="en-US" altLang="zh-CN" sz="2800" dirty="0" smtClean="0">
                <a:solidFill>
                  <a:srgbClr val="C00000"/>
                </a:solidFill>
                <a:latin typeface="宋体" panose="02010600030101010101" pitchFamily="2" charset="-122"/>
              </a:rPr>
              <a:t>2.</a:t>
            </a:r>
            <a:r>
              <a:rPr lang="zh-CN" altLang="en-US" sz="2800" dirty="0" smtClean="0">
                <a:solidFill>
                  <a:srgbClr val="C00000"/>
                </a:solidFill>
                <a:latin typeface="宋体" panose="02010600030101010101" pitchFamily="2" charset="-122"/>
              </a:rPr>
              <a:t>利用软件方法实现互斥</a:t>
            </a:r>
            <a:endParaRPr lang="en-US" altLang="zh-CN" sz="2800" dirty="0">
              <a:solidFill>
                <a:srgbClr val="C00000"/>
              </a:solidFill>
              <a:latin typeface="宋体" panose="02010600030101010101" pitchFamily="2" charset="-122"/>
            </a:endParaRPr>
          </a:p>
        </p:txBody>
      </p:sp>
      <p:cxnSp>
        <p:nvCxnSpPr>
          <p:cNvPr id="11" name="直接箭头连接符 10"/>
          <p:cNvCxnSpPr/>
          <p:nvPr/>
        </p:nvCxnSpPr>
        <p:spPr bwMode="auto">
          <a:xfrm>
            <a:off x="3059832" y="4221088"/>
            <a:ext cx="1368152" cy="0"/>
          </a:xfrm>
          <a:prstGeom prst="straightConnector1">
            <a:avLst/>
          </a:prstGeom>
          <a:noFill/>
          <a:ln w="28575">
            <a:solidFill>
              <a:schemeClr val="accent1"/>
            </a:solidFill>
            <a:prstDash val="sysDash"/>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直接箭头连接符 13"/>
          <p:cNvCxnSpPr/>
          <p:nvPr/>
        </p:nvCxnSpPr>
        <p:spPr bwMode="auto">
          <a:xfrm flipH="1">
            <a:off x="2483768" y="4365104"/>
            <a:ext cx="2088232" cy="144016"/>
          </a:xfrm>
          <a:prstGeom prst="straightConnector1">
            <a:avLst/>
          </a:prstGeom>
          <a:noFill/>
          <a:ln w="28575">
            <a:solidFill>
              <a:schemeClr val="accent1"/>
            </a:solidFill>
            <a:prstDash val="sysDash"/>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直接箭头连接符 16"/>
          <p:cNvCxnSpPr/>
          <p:nvPr/>
        </p:nvCxnSpPr>
        <p:spPr bwMode="auto">
          <a:xfrm flipV="1">
            <a:off x="2627784" y="4581128"/>
            <a:ext cx="1872208" cy="144016"/>
          </a:xfrm>
          <a:prstGeom prst="straightConnector1">
            <a:avLst/>
          </a:prstGeom>
          <a:noFill/>
          <a:ln w="28575">
            <a:solidFill>
              <a:schemeClr val="accent1"/>
            </a:solidFill>
            <a:prstDash val="sysDash"/>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box(in)">
                                      <p:cBhvr>
                                        <p:cTn id="7" dur="500"/>
                                        <p:tgtEl>
                                          <p:spTgt spid="4915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9158"/>
                                        </p:tgtEl>
                                        <p:attrNameLst>
                                          <p:attrName>style.visibility</p:attrName>
                                        </p:attrNameLst>
                                      </p:cBhvr>
                                      <p:to>
                                        <p:strVal val="visible"/>
                                      </p:to>
                                    </p:set>
                                    <p:animEffect transition="in" filter="box(in)">
                                      <p:cBhvr>
                                        <p:cTn id="10" dur="500"/>
                                        <p:tgtEl>
                                          <p:spTgt spid="4915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ox(in)">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in)">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1000"/>
                                        <p:tgtEl>
                                          <p:spTgt spid="26"/>
                                        </p:tgtEl>
                                      </p:cBhvr>
                                    </p:animEffect>
                                    <p:anim calcmode="lin" valueType="num">
                                      <p:cBhvr>
                                        <p:cTn id="31" dur="1000" fill="hold"/>
                                        <p:tgtEl>
                                          <p:spTgt spid="26"/>
                                        </p:tgtEl>
                                        <p:attrNameLst>
                                          <p:attrName>ppt_x</p:attrName>
                                        </p:attrNameLst>
                                      </p:cBhvr>
                                      <p:tavLst>
                                        <p:tav tm="0">
                                          <p:val>
                                            <p:strVal val="#ppt_x"/>
                                          </p:val>
                                        </p:tav>
                                        <p:tav tm="100000">
                                          <p:val>
                                            <p:strVal val="#ppt_x"/>
                                          </p:val>
                                        </p:tav>
                                      </p:tavLst>
                                    </p:anim>
                                    <p:anim calcmode="lin" valueType="num">
                                      <p:cBhvr>
                                        <p:cTn id="3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9157" grpId="0"/>
      <p:bldP spid="49158" grpId="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107950" y="836613"/>
            <a:ext cx="9036050" cy="5760739"/>
          </a:xfrm>
          <a:prstGeom prst="rect">
            <a:avLst/>
          </a:prstGeom>
          <a:noFill/>
          <a:ln>
            <a:noFill/>
          </a:ln>
          <a:effectLst/>
        </p:spPr>
        <p:txBody>
          <a:bodyPr/>
          <a:lstStyle/>
          <a:p>
            <a:pPr>
              <a:lnSpc>
                <a:spcPct val="90000"/>
              </a:lnSpc>
              <a:defRPr/>
            </a:pPr>
            <a:r>
              <a:rPr lang="en-US" altLang="zh-CN" sz="3200" dirty="0" smtClean="0">
                <a:solidFill>
                  <a:srgbClr val="0000FF"/>
                </a:solidFill>
                <a:latin typeface="宋体" panose="02010600030101010101" pitchFamily="2" charset="-122"/>
              </a:rPr>
              <a:t>3.4.2 </a:t>
            </a:r>
            <a:r>
              <a:rPr lang="zh-CN" altLang="en-US" sz="3200" dirty="0" smtClean="0">
                <a:solidFill>
                  <a:srgbClr val="0000FF"/>
                </a:solidFill>
                <a:latin typeface="宋体" panose="02010600030101010101" pitchFamily="2" charset="-122"/>
              </a:rPr>
              <a:t>进程同步机制及应用</a:t>
            </a:r>
            <a:endParaRPr lang="en-US" altLang="zh-CN" sz="3200" dirty="0" smtClean="0">
              <a:solidFill>
                <a:srgbClr val="0000FF"/>
              </a:solidFill>
              <a:latin typeface="宋体" panose="02010600030101010101" pitchFamily="2" charset="-122"/>
            </a:endParaRPr>
          </a:p>
          <a:p>
            <a:pPr>
              <a:lnSpc>
                <a:spcPct val="90000"/>
              </a:lnSpc>
              <a:defRPr/>
            </a:pPr>
            <a:r>
              <a:rPr lang="en-US" altLang="zh-CN" sz="2800" dirty="0" smtClean="0">
                <a:solidFill>
                  <a:schemeClr val="tx2"/>
                </a:solidFill>
                <a:latin typeface="宋体" panose="02010600030101010101" pitchFamily="2" charset="-122"/>
              </a:rPr>
              <a:t>2. </a:t>
            </a:r>
            <a:r>
              <a:rPr lang="zh-CN" altLang="en-US" sz="2800" dirty="0" smtClean="0">
                <a:solidFill>
                  <a:schemeClr val="tx2"/>
                </a:solidFill>
                <a:latin typeface="宋体" panose="02010600030101010101" pitchFamily="2" charset="-122"/>
              </a:rPr>
              <a:t>利用软件</a:t>
            </a:r>
            <a:r>
              <a:rPr lang="zh-CN" altLang="en-US" sz="2800" dirty="0">
                <a:solidFill>
                  <a:schemeClr val="tx2"/>
                </a:solidFill>
                <a:latin typeface="宋体" panose="02010600030101010101" pitchFamily="2" charset="-122"/>
              </a:rPr>
              <a:t>算法实现互斥</a:t>
            </a:r>
            <a:r>
              <a:rPr lang="zh-CN" altLang="en-US" sz="2800" dirty="0" smtClean="0">
                <a:solidFill>
                  <a:schemeClr val="tx2"/>
                </a:solidFill>
                <a:latin typeface="宋体" panose="02010600030101010101" pitchFamily="2" charset="-122"/>
              </a:rPr>
              <a:t>：</a:t>
            </a:r>
            <a:endParaRPr lang="en-US" altLang="zh-CN" sz="2800" dirty="0">
              <a:solidFill>
                <a:srgbClr val="137325"/>
              </a:solidFill>
              <a:latin typeface="宋体" panose="02010600030101010101" pitchFamily="2" charset="-122"/>
            </a:endParaRPr>
          </a:p>
          <a:p>
            <a:pPr>
              <a:buFont typeface="Wingdings" panose="05000000000000000000" pitchFamily="2" charset="2"/>
              <a:buChar char="n"/>
              <a:defRPr/>
            </a:pPr>
            <a:r>
              <a:rPr lang="en-US" altLang="zh-CN" sz="2400" dirty="0" smtClean="0">
                <a:solidFill>
                  <a:srgbClr val="7030A0"/>
                </a:solidFill>
                <a:latin typeface="宋体" panose="02010600030101010101" pitchFamily="2" charset="-122"/>
              </a:rPr>
              <a:t> </a:t>
            </a:r>
            <a:r>
              <a:rPr lang="zh-CN" altLang="en-US" sz="2400" dirty="0" smtClean="0">
                <a:solidFill>
                  <a:srgbClr val="7030A0"/>
                </a:solidFill>
                <a:latin typeface="宋体" panose="02010600030101010101" pitchFamily="2" charset="-122"/>
              </a:rPr>
              <a:t>算法</a:t>
            </a:r>
            <a:r>
              <a:rPr lang="en-US" altLang="zh-CN" sz="2400" dirty="0" smtClean="0">
                <a:solidFill>
                  <a:srgbClr val="7030A0"/>
                </a:solidFill>
                <a:latin typeface="宋体" panose="02010600030101010101" pitchFamily="2" charset="-122"/>
              </a:rPr>
              <a:t>3</a:t>
            </a:r>
            <a:r>
              <a:rPr lang="zh-CN" altLang="en-US" sz="2400" dirty="0" smtClean="0">
                <a:solidFill>
                  <a:srgbClr val="7030A0"/>
                </a:solidFill>
                <a:latin typeface="宋体" panose="02010600030101010101" pitchFamily="2" charset="-122"/>
              </a:rPr>
              <a:t>：</a:t>
            </a:r>
            <a:r>
              <a:rPr lang="en-US" altLang="zh-CN" sz="2400" dirty="0" smtClean="0">
                <a:solidFill>
                  <a:srgbClr val="7030A0"/>
                </a:solidFill>
                <a:latin typeface="宋体" panose="02010600030101010101" pitchFamily="2" charset="-122"/>
              </a:rPr>
              <a:t>Peterson</a:t>
            </a:r>
            <a:r>
              <a:rPr lang="zh-CN" altLang="en-US" sz="2400" dirty="0" smtClean="0">
                <a:solidFill>
                  <a:srgbClr val="7030A0"/>
                </a:solidFill>
                <a:latin typeface="宋体" panose="02010600030101010101" pitchFamily="2" charset="-122"/>
              </a:rPr>
              <a:t>算法，</a:t>
            </a:r>
            <a:r>
              <a:rPr lang="zh-CN" altLang="en-US" sz="2200" dirty="0" smtClean="0">
                <a:latin typeface="仿宋" panose="02010609060101010101" charset="-122"/>
                <a:ea typeface="仿宋" panose="02010609060101010101" charset="-122"/>
              </a:rPr>
              <a:t>两</a:t>
            </a:r>
            <a:r>
              <a:rPr lang="zh-CN" altLang="en-US" sz="2200" dirty="0">
                <a:latin typeface="仿宋" panose="02010609060101010101" charset="-122"/>
                <a:ea typeface="仿宋" panose="02010609060101010101" charset="-122"/>
              </a:rPr>
              <a:t>个进程</a:t>
            </a:r>
            <a:r>
              <a:rPr lang="en-US" altLang="zh-CN" sz="2200" dirty="0">
                <a:latin typeface="仿宋" panose="02010609060101010101" charset="-122"/>
                <a:ea typeface="仿宋" panose="02010609060101010101" charset="-122"/>
              </a:rPr>
              <a:t>P0, P1</a:t>
            </a:r>
            <a:r>
              <a:rPr lang="zh-CN" altLang="en-US" sz="2200" dirty="0">
                <a:latin typeface="仿宋" panose="02010609060101010101" charset="-122"/>
                <a:ea typeface="仿宋" panose="02010609060101010101" charset="-122"/>
              </a:rPr>
              <a:t>共享某</a:t>
            </a:r>
            <a:r>
              <a:rPr lang="zh-CN" altLang="en-US" sz="2200" dirty="0" smtClean="0">
                <a:latin typeface="仿宋" panose="02010609060101010101" charset="-122"/>
                <a:ea typeface="仿宋" panose="02010609060101010101" charset="-122"/>
              </a:rPr>
              <a:t>临界资源 </a:t>
            </a:r>
            <a:endParaRPr lang="en-US" altLang="zh-CN" sz="2200" dirty="0" smtClean="0">
              <a:latin typeface="仿宋" panose="02010609060101010101" charset="-122"/>
              <a:ea typeface="仿宋" panose="02010609060101010101" charset="-122"/>
            </a:endParaRPr>
          </a:p>
          <a:p>
            <a:pPr>
              <a:defRPr/>
            </a:pPr>
            <a:r>
              <a:rPr lang="en-US" altLang="zh-CN" sz="2200" dirty="0" smtClean="0">
                <a:latin typeface="仿宋" panose="02010609060101010101" charset="-122"/>
                <a:ea typeface="仿宋" panose="02010609060101010101" charset="-122"/>
              </a:rPr>
              <a:t>    </a:t>
            </a:r>
            <a:r>
              <a:rPr lang="zh-CN" altLang="en-US" sz="2200" dirty="0" smtClean="0">
                <a:latin typeface="仿宋" panose="02010609060101010101" charset="-122"/>
                <a:ea typeface="仿宋" panose="02010609060101010101" charset="-122"/>
              </a:rPr>
              <a:t>设立</a:t>
            </a:r>
            <a:r>
              <a:rPr lang="zh-CN" altLang="en-US" sz="2200" dirty="0">
                <a:latin typeface="仿宋" panose="02010609060101010101" charset="-122"/>
                <a:ea typeface="仿宋" panose="02010609060101010101" charset="-122"/>
              </a:rPr>
              <a:t>一个标志数组</a:t>
            </a:r>
            <a:r>
              <a:rPr lang="en-US" altLang="zh-CN" sz="2200" dirty="0">
                <a:latin typeface="仿宋" panose="02010609060101010101" charset="-122"/>
                <a:ea typeface="仿宋" panose="02010609060101010101" charset="-122"/>
              </a:rPr>
              <a:t>flag[2]</a:t>
            </a:r>
            <a:r>
              <a:rPr lang="zh-CN" altLang="en-US" sz="2200" dirty="0">
                <a:latin typeface="仿宋" panose="02010609060101010101" charset="-122"/>
                <a:ea typeface="仿宋" panose="02010609060101010101" charset="-122"/>
              </a:rPr>
              <a:t>：描述进程是否希望进入临界区，初值均为</a:t>
            </a:r>
            <a:r>
              <a:rPr lang="en-US" altLang="zh-CN" sz="2200" dirty="0">
                <a:latin typeface="仿宋" panose="02010609060101010101" charset="-122"/>
                <a:ea typeface="仿宋" panose="02010609060101010101" charset="-122"/>
              </a:rPr>
              <a:t>0(FALSE)</a:t>
            </a:r>
            <a:r>
              <a:rPr lang="zh-CN" altLang="en-US" sz="2200" dirty="0">
                <a:latin typeface="仿宋" panose="02010609060101010101" charset="-122"/>
                <a:ea typeface="仿宋" panose="02010609060101010101" charset="-122"/>
              </a:rPr>
              <a:t>，表示进程都不希望进入临界区。</a:t>
            </a:r>
            <a:r>
              <a:rPr lang="en-US" altLang="zh-CN" sz="2200" dirty="0" err="1">
                <a:latin typeface="仿宋" panose="02010609060101010101" charset="-122"/>
                <a:ea typeface="仿宋" panose="02010609060101010101" charset="-122"/>
              </a:rPr>
              <a:t>int</a:t>
            </a:r>
            <a:r>
              <a:rPr lang="en-US" altLang="zh-CN" sz="2200" dirty="0">
                <a:latin typeface="仿宋" panose="02010609060101010101" charset="-122"/>
                <a:ea typeface="仿宋" panose="02010609060101010101" charset="-122"/>
              </a:rPr>
              <a:t> turn=0,</a:t>
            </a:r>
            <a:r>
              <a:rPr lang="zh-CN" altLang="en-US" sz="2200" dirty="0">
                <a:latin typeface="仿宋" panose="02010609060101010101" charset="-122"/>
                <a:ea typeface="仿宋" panose="02010609060101010101" charset="-122"/>
              </a:rPr>
              <a:t>表示首先轮到</a:t>
            </a:r>
            <a:r>
              <a:rPr lang="en-US" altLang="zh-CN" sz="2200" dirty="0">
                <a:latin typeface="仿宋" panose="02010609060101010101" charset="-122"/>
                <a:ea typeface="仿宋" panose="02010609060101010101" charset="-122"/>
              </a:rPr>
              <a:t>P0</a:t>
            </a:r>
            <a:r>
              <a:rPr lang="zh-CN" altLang="en-US" sz="2200" dirty="0">
                <a:latin typeface="仿宋" panose="02010609060101010101" charset="-122"/>
                <a:ea typeface="仿宋" panose="02010609060101010101" charset="-122"/>
              </a:rPr>
              <a:t>进入临界区。</a:t>
            </a:r>
            <a:endParaRPr lang="zh-CN" altLang="en-US" sz="2200" dirty="0">
              <a:latin typeface="仿宋" panose="02010609060101010101" charset="-122"/>
              <a:ea typeface="仿宋" panose="02010609060101010101" charset="-122"/>
            </a:endParaRPr>
          </a:p>
          <a:p>
            <a:pPr marL="457200" indent="-457200">
              <a:lnSpc>
                <a:spcPct val="90000"/>
              </a:lnSpc>
              <a:buFont typeface="Wingdings" panose="05000000000000000000" pitchFamily="2" charset="2"/>
              <a:buChar char="Ø"/>
              <a:defRPr/>
            </a:pPr>
            <a:endParaRPr lang="en-US" altLang="zh-CN" sz="2400" dirty="0">
              <a:latin typeface="Times New Roman" panose="02020603050405020304" pitchFamily="18" charset="0"/>
            </a:endParaRPr>
          </a:p>
          <a:p>
            <a:pPr marL="457200" indent="-457200">
              <a:lnSpc>
                <a:spcPct val="90000"/>
              </a:lnSpc>
              <a:buFont typeface="Wingdings" panose="05000000000000000000" pitchFamily="2" charset="2"/>
              <a:buChar char="Ø"/>
              <a:defRPr/>
            </a:pPr>
            <a:endParaRPr lang="zh-CN" altLang="en-US" sz="2400" dirty="0">
              <a:latin typeface="宋体" panose="02010600030101010101" pitchFamily="2" charset="-122"/>
            </a:endParaRPr>
          </a:p>
        </p:txBody>
      </p:sp>
      <p:sp>
        <p:nvSpPr>
          <p:cNvPr id="50179" name="Line 26"/>
          <p:cNvSpPr>
            <a:spLocks noChangeShapeType="1"/>
          </p:cNvSpPr>
          <p:nvPr/>
        </p:nvSpPr>
        <p:spPr bwMode="auto">
          <a:xfrm>
            <a:off x="4427538" y="3240930"/>
            <a:ext cx="0" cy="3500439"/>
          </a:xfrm>
          <a:prstGeom prst="line">
            <a:avLst/>
          </a:prstGeom>
          <a:noFill/>
          <a:ln w="28575">
            <a:solidFill>
              <a:schemeClr val="accent1"/>
            </a:solidFill>
            <a:round/>
          </a:ln>
        </p:spPr>
        <p:txBody>
          <a:bodyPr>
            <a:spAutoFit/>
          </a:bodyPr>
          <a:lstStyle/>
          <a:p>
            <a:endParaRPr lang="zh-CN" altLang="en-US"/>
          </a:p>
        </p:txBody>
      </p:sp>
      <p:sp>
        <p:nvSpPr>
          <p:cNvPr id="50180" name="Rectangle 4"/>
          <p:cNvSpPr>
            <a:spLocks noChangeArrowheads="1"/>
          </p:cNvSpPr>
          <p:nvPr/>
        </p:nvSpPr>
        <p:spPr bwMode="auto">
          <a:xfrm>
            <a:off x="71438" y="3429001"/>
            <a:ext cx="4261554" cy="2952751"/>
          </a:xfrm>
          <a:prstGeom prst="rect">
            <a:avLst/>
          </a:prstGeom>
          <a:noFill/>
          <a:ln w="9525">
            <a:noFill/>
            <a:miter lim="800000"/>
          </a:ln>
        </p:spPr>
        <p:txBody>
          <a:bodyPr/>
          <a:lstStyle/>
          <a:p>
            <a:pPr marL="342900" indent="-342900">
              <a:buFontTx/>
              <a:buChar char="•"/>
            </a:pPr>
            <a:r>
              <a:rPr lang="en-US" altLang="zh-CN" sz="2400" dirty="0">
                <a:solidFill>
                  <a:srgbClr val="008AF2"/>
                </a:solidFill>
                <a:ea typeface="仿宋" panose="02010609060101010101" charset="-122"/>
              </a:rPr>
              <a:t>P0:</a:t>
            </a:r>
            <a:r>
              <a:rPr lang="en-US" altLang="zh-CN" sz="2400" dirty="0">
                <a:ea typeface="仿宋" panose="02010609060101010101" charset="-122"/>
              </a:rPr>
              <a:t> </a:t>
            </a:r>
            <a:endParaRPr lang="en-US" altLang="zh-CN" sz="2400" dirty="0">
              <a:ea typeface="仿宋" panose="02010609060101010101" charset="-122"/>
            </a:endParaRPr>
          </a:p>
          <a:p>
            <a:pPr marL="342900" indent="-342900"/>
            <a:r>
              <a:rPr lang="en-US" altLang="zh-CN" sz="2400" dirty="0">
                <a:ea typeface="仿宋" panose="02010609060101010101" charset="-122"/>
              </a:rPr>
              <a:t>  flag[0]=1;</a:t>
            </a:r>
            <a:endParaRPr lang="en-US" altLang="zh-CN" sz="2400" dirty="0">
              <a:ea typeface="仿宋" panose="02010609060101010101" charset="-122"/>
            </a:endParaRPr>
          </a:p>
          <a:p>
            <a:pPr marL="342900" indent="-342900"/>
            <a:r>
              <a:rPr lang="en-US" altLang="zh-CN" sz="2400" dirty="0">
                <a:ea typeface="仿宋" panose="02010609060101010101" charset="-122"/>
              </a:rPr>
              <a:t>  turn=1;</a:t>
            </a:r>
            <a:endParaRPr lang="en-US" altLang="zh-CN" sz="2400" dirty="0">
              <a:ea typeface="仿宋" panose="02010609060101010101" charset="-122"/>
            </a:endParaRPr>
          </a:p>
          <a:p>
            <a:pPr marL="342900" indent="-342900"/>
            <a:r>
              <a:rPr lang="en-US" altLang="zh-CN" sz="2400" dirty="0">
                <a:ea typeface="仿宋" panose="02010609060101010101" charset="-122"/>
              </a:rPr>
              <a:t>  while (flag[1] &amp;&amp;turn==1);</a:t>
            </a:r>
            <a:endParaRPr lang="en-US" altLang="zh-CN" sz="2400" dirty="0">
              <a:ea typeface="仿宋" panose="02010609060101010101" charset="-122"/>
            </a:endParaRPr>
          </a:p>
          <a:p>
            <a:pPr marL="342900" indent="-342900"/>
            <a:r>
              <a:rPr lang="zh-CN" altLang="en-US" sz="2400" dirty="0">
                <a:ea typeface="仿宋" panose="02010609060101010101" charset="-122"/>
              </a:rPr>
              <a:t>    临界区</a:t>
            </a:r>
            <a:endParaRPr lang="zh-CN" altLang="en-US" sz="2400" dirty="0">
              <a:ea typeface="仿宋" panose="02010609060101010101" charset="-122"/>
            </a:endParaRPr>
          </a:p>
          <a:p>
            <a:pPr marL="342900" indent="-342900"/>
            <a:r>
              <a:rPr lang="zh-CN" altLang="en-US" sz="2400" dirty="0">
                <a:ea typeface="仿宋" panose="02010609060101010101" charset="-122"/>
              </a:rPr>
              <a:t>  </a:t>
            </a:r>
            <a:r>
              <a:rPr lang="en-US" altLang="zh-CN" sz="2400" dirty="0">
                <a:ea typeface="仿宋" panose="02010609060101010101" charset="-122"/>
              </a:rPr>
              <a:t>flag[0]=0</a:t>
            </a:r>
            <a:r>
              <a:rPr lang="en-US" altLang="zh-CN" sz="2400" dirty="0" smtClean="0">
                <a:ea typeface="仿宋" panose="02010609060101010101" charset="-122"/>
              </a:rPr>
              <a:t>;</a:t>
            </a:r>
            <a:endParaRPr lang="en-US" altLang="zh-CN" sz="2400" dirty="0" smtClean="0">
              <a:ea typeface="仿宋" panose="02010609060101010101" charset="-122"/>
            </a:endParaRPr>
          </a:p>
          <a:p>
            <a:pPr marL="342900" indent="-342900"/>
            <a:r>
              <a:rPr lang="en-US" altLang="zh-CN" sz="2400" dirty="0" smtClean="0">
                <a:ea typeface="仿宋" panose="02010609060101010101" charset="-122"/>
              </a:rPr>
              <a:t>     </a:t>
            </a:r>
            <a:r>
              <a:rPr lang="zh-CN" altLang="en-US" sz="2400" dirty="0" smtClean="0">
                <a:ea typeface="仿宋" panose="02010609060101010101" charset="-122"/>
              </a:rPr>
              <a:t>剩余区</a:t>
            </a:r>
            <a:endParaRPr lang="en-US" altLang="zh-CN" sz="2400" dirty="0">
              <a:ea typeface="仿宋" panose="02010609060101010101" charset="-122"/>
            </a:endParaRPr>
          </a:p>
          <a:p>
            <a:pPr marL="342900" indent="-342900"/>
            <a:endParaRPr lang="en-US" altLang="zh-CN" sz="2400" dirty="0">
              <a:ea typeface="仿宋" panose="02010609060101010101" charset="-122"/>
            </a:endParaRPr>
          </a:p>
        </p:txBody>
      </p:sp>
      <p:sp>
        <p:nvSpPr>
          <p:cNvPr id="50181" name="Rectangle 5"/>
          <p:cNvSpPr>
            <a:spLocks noChangeArrowheads="1"/>
          </p:cNvSpPr>
          <p:nvPr/>
        </p:nvSpPr>
        <p:spPr bwMode="auto">
          <a:xfrm>
            <a:off x="4643439" y="3429001"/>
            <a:ext cx="4500562" cy="2952751"/>
          </a:xfrm>
          <a:prstGeom prst="rect">
            <a:avLst/>
          </a:prstGeom>
          <a:noFill/>
          <a:ln w="9525">
            <a:noFill/>
            <a:miter lim="800000"/>
          </a:ln>
        </p:spPr>
        <p:txBody>
          <a:bodyPr/>
          <a:lstStyle/>
          <a:p>
            <a:pPr marL="342900" indent="-342900">
              <a:buFontTx/>
              <a:buChar char="•"/>
            </a:pPr>
            <a:r>
              <a:rPr lang="en-US" altLang="zh-CN" sz="2400" dirty="0">
                <a:solidFill>
                  <a:srgbClr val="008AF2"/>
                </a:solidFill>
                <a:ea typeface="仿宋" panose="02010609060101010101" charset="-122"/>
              </a:rPr>
              <a:t>P1: </a:t>
            </a:r>
            <a:endParaRPr lang="en-US" altLang="zh-CN" sz="2400" dirty="0">
              <a:solidFill>
                <a:srgbClr val="008AF2"/>
              </a:solidFill>
              <a:ea typeface="仿宋" panose="02010609060101010101" charset="-122"/>
            </a:endParaRPr>
          </a:p>
          <a:p>
            <a:pPr marL="342900" indent="-342900"/>
            <a:r>
              <a:rPr lang="en-US" altLang="zh-CN" sz="2400" dirty="0">
                <a:ea typeface="仿宋" panose="02010609060101010101" charset="-122"/>
              </a:rPr>
              <a:t>  flag[1]=1;</a:t>
            </a:r>
            <a:endParaRPr lang="en-US" altLang="zh-CN" sz="2400" dirty="0">
              <a:ea typeface="仿宋" panose="02010609060101010101" charset="-122"/>
            </a:endParaRPr>
          </a:p>
          <a:p>
            <a:pPr marL="342900" indent="-342900"/>
            <a:r>
              <a:rPr lang="en-US" altLang="zh-CN" sz="2400" dirty="0">
                <a:ea typeface="仿宋" panose="02010609060101010101" charset="-122"/>
              </a:rPr>
              <a:t>  turn=0;</a:t>
            </a:r>
            <a:endParaRPr lang="en-US" altLang="zh-CN" sz="2400" dirty="0">
              <a:ea typeface="仿宋" panose="02010609060101010101" charset="-122"/>
            </a:endParaRPr>
          </a:p>
          <a:p>
            <a:pPr marL="342900" indent="-342900"/>
            <a:r>
              <a:rPr lang="en-US" altLang="zh-CN" sz="2400" dirty="0">
                <a:ea typeface="仿宋" panose="02010609060101010101" charset="-122"/>
              </a:rPr>
              <a:t>  while (flag[0] &amp;&amp; turn==0);</a:t>
            </a:r>
            <a:endParaRPr lang="en-US" altLang="zh-CN" sz="2400" dirty="0">
              <a:ea typeface="仿宋" panose="02010609060101010101" charset="-122"/>
            </a:endParaRPr>
          </a:p>
          <a:p>
            <a:pPr marL="342900" indent="-342900"/>
            <a:r>
              <a:rPr lang="zh-CN" altLang="en-US" sz="2400" dirty="0">
                <a:ea typeface="仿宋" panose="02010609060101010101" charset="-122"/>
              </a:rPr>
              <a:t>     临界区</a:t>
            </a:r>
            <a:endParaRPr lang="zh-CN" altLang="en-US" sz="2400" dirty="0">
              <a:ea typeface="仿宋" panose="02010609060101010101" charset="-122"/>
            </a:endParaRPr>
          </a:p>
          <a:p>
            <a:pPr marL="342900" indent="-342900"/>
            <a:r>
              <a:rPr lang="zh-CN" altLang="en-US" sz="2400" dirty="0">
                <a:ea typeface="仿宋" panose="02010609060101010101" charset="-122"/>
              </a:rPr>
              <a:t>  </a:t>
            </a:r>
            <a:r>
              <a:rPr lang="en-US" altLang="zh-CN" sz="2400" dirty="0">
                <a:ea typeface="仿宋" panose="02010609060101010101" charset="-122"/>
              </a:rPr>
              <a:t>flag[1]=0</a:t>
            </a:r>
            <a:r>
              <a:rPr lang="en-US" altLang="zh-CN" sz="2400" dirty="0" smtClean="0">
                <a:ea typeface="仿宋" panose="02010609060101010101" charset="-122"/>
              </a:rPr>
              <a:t>;</a:t>
            </a:r>
            <a:endParaRPr lang="en-US" altLang="zh-CN" sz="2400" dirty="0" smtClean="0">
              <a:ea typeface="仿宋" panose="02010609060101010101" charset="-122"/>
            </a:endParaRPr>
          </a:p>
          <a:p>
            <a:pPr marL="342900" indent="-342900"/>
            <a:r>
              <a:rPr lang="en-US" altLang="zh-CN" sz="2400" dirty="0" smtClean="0">
                <a:ea typeface="仿宋" panose="02010609060101010101" charset="-122"/>
              </a:rPr>
              <a:t>     </a:t>
            </a:r>
            <a:r>
              <a:rPr lang="zh-CN" altLang="en-US" sz="2400" dirty="0" smtClean="0">
                <a:ea typeface="仿宋" panose="02010609060101010101" charset="-122"/>
              </a:rPr>
              <a:t>剩余区</a:t>
            </a:r>
            <a:endParaRPr lang="en-US" altLang="zh-CN" sz="2400" dirty="0">
              <a:ea typeface="仿宋" panose="02010609060101010101" charset="-122"/>
            </a:endParaRPr>
          </a:p>
          <a:p>
            <a:pPr marL="342900" indent="-342900"/>
            <a:endParaRPr lang="en-US" altLang="zh-CN" sz="2400" dirty="0">
              <a:ea typeface="仿宋" panose="02010609060101010101" charset="-122"/>
            </a:endParaRPr>
          </a:p>
        </p:txBody>
      </p:sp>
      <p:sp>
        <p:nvSpPr>
          <p:cNvPr id="7" name="Rectangle 2"/>
          <p:cNvSpPr txBox="1">
            <a:spLocks noChangeArrowheads="1"/>
          </p:cNvSpPr>
          <p:nvPr/>
        </p:nvSpPr>
        <p:spPr bwMode="auto">
          <a:xfrm>
            <a:off x="2555877" y="44451"/>
            <a:ext cx="3672309"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3.4 </a:t>
            </a:r>
            <a:r>
              <a:rPr lang="zh-CN" altLang="en-US" sz="4000" dirty="0" smtClean="0">
                <a:solidFill>
                  <a:srgbClr val="FF0000"/>
                </a:solidFill>
              </a:rPr>
              <a:t>进程同步</a:t>
            </a:r>
            <a:endParaRPr lang="zh-CN" altLang="en-US" sz="4000" dirty="0">
              <a:solidFill>
                <a:srgbClr val="FF0000"/>
              </a:solidFill>
              <a:ea typeface="MS PGothic" panose="020B0600070205080204" pitchFamily="34" charset="-128"/>
            </a:endParaRPr>
          </a:p>
        </p:txBody>
      </p:sp>
      <p:sp>
        <p:nvSpPr>
          <p:cNvPr id="9" name="圆角矩形标注 8"/>
          <p:cNvSpPr/>
          <p:nvPr/>
        </p:nvSpPr>
        <p:spPr bwMode="auto">
          <a:xfrm>
            <a:off x="6012160" y="548680"/>
            <a:ext cx="2520280" cy="864096"/>
          </a:xfrm>
          <a:prstGeom prst="wedgeRoundRectCallout">
            <a:avLst>
              <a:gd name="adj1" fmla="val -119410"/>
              <a:gd name="adj2" fmla="val 403924"/>
              <a:gd name="adj3" fmla="val 16667"/>
            </a:avLst>
          </a:prstGeom>
          <a:solidFill>
            <a:schemeClr val="accent1">
              <a:lumMod val="40000"/>
              <a:lumOff val="60000"/>
            </a:scheme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如何实现</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个进程间的互斥呢？</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cxnSp>
        <p:nvCxnSpPr>
          <p:cNvPr id="8" name="直接箭头连接符 7"/>
          <p:cNvCxnSpPr/>
          <p:nvPr/>
        </p:nvCxnSpPr>
        <p:spPr bwMode="auto">
          <a:xfrm flipV="1">
            <a:off x="1979712" y="4077072"/>
            <a:ext cx="2808312" cy="72008"/>
          </a:xfrm>
          <a:prstGeom prst="straightConnector1">
            <a:avLst/>
          </a:prstGeom>
          <a:noFill/>
          <a:ln w="28575">
            <a:solidFill>
              <a:schemeClr val="accent1"/>
            </a:solidFill>
            <a:prstDash val="sysDash"/>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 name="直接箭头连接符 11"/>
          <p:cNvCxnSpPr/>
          <p:nvPr/>
        </p:nvCxnSpPr>
        <p:spPr bwMode="auto">
          <a:xfrm flipH="1">
            <a:off x="1547664" y="4221088"/>
            <a:ext cx="3312368" cy="288032"/>
          </a:xfrm>
          <a:prstGeom prst="straightConnector1">
            <a:avLst/>
          </a:prstGeom>
          <a:noFill/>
          <a:ln w="28575">
            <a:solidFill>
              <a:schemeClr val="accent1"/>
            </a:solidFill>
            <a:prstDash val="sysDash"/>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直接箭头连接符 14"/>
          <p:cNvCxnSpPr/>
          <p:nvPr/>
        </p:nvCxnSpPr>
        <p:spPr bwMode="auto">
          <a:xfrm flipV="1">
            <a:off x="1475656" y="4509120"/>
            <a:ext cx="3240360" cy="72008"/>
          </a:xfrm>
          <a:prstGeom prst="straightConnector1">
            <a:avLst/>
          </a:prstGeom>
          <a:noFill/>
          <a:ln w="28575">
            <a:solidFill>
              <a:schemeClr val="accent1"/>
            </a:solidFill>
            <a:prstDash val="sysDash"/>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直接箭头连接符 16"/>
          <p:cNvCxnSpPr/>
          <p:nvPr/>
        </p:nvCxnSpPr>
        <p:spPr bwMode="auto">
          <a:xfrm flipH="1">
            <a:off x="3995936" y="4653136"/>
            <a:ext cx="864096" cy="216024"/>
          </a:xfrm>
          <a:prstGeom prst="straightConnector1">
            <a:avLst/>
          </a:prstGeom>
          <a:noFill/>
          <a:ln w="28575">
            <a:solidFill>
              <a:schemeClr val="accent1"/>
            </a:solidFill>
            <a:prstDash val="sysDash"/>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直接箭头连接符 19"/>
          <p:cNvCxnSpPr/>
          <p:nvPr/>
        </p:nvCxnSpPr>
        <p:spPr bwMode="auto">
          <a:xfrm>
            <a:off x="4067944" y="5013176"/>
            <a:ext cx="792088" cy="0"/>
          </a:xfrm>
          <a:prstGeom prst="straightConnector1">
            <a:avLst/>
          </a:prstGeom>
          <a:noFill/>
          <a:ln w="28575">
            <a:solidFill>
              <a:schemeClr val="accent1"/>
            </a:solidFill>
            <a:prstDash val="sysDash"/>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box(in)">
                                      <p:cBhvr>
                                        <p:cTn id="7" dur="500"/>
                                        <p:tgtEl>
                                          <p:spTgt spid="5017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0180"/>
                                        </p:tgtEl>
                                        <p:attrNameLst>
                                          <p:attrName>style.visibility</p:attrName>
                                        </p:attrNameLst>
                                      </p:cBhvr>
                                      <p:to>
                                        <p:strVal val="visible"/>
                                      </p:to>
                                    </p:set>
                                    <p:animEffect transition="in" filter="box(in)">
                                      <p:cBhvr>
                                        <p:cTn id="10" dur="500"/>
                                        <p:tgtEl>
                                          <p:spTgt spid="50180"/>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0181"/>
                                        </p:tgtEl>
                                        <p:attrNameLst>
                                          <p:attrName>style.visibility</p:attrName>
                                        </p:attrNameLst>
                                      </p:cBhvr>
                                      <p:to>
                                        <p:strVal val="visible"/>
                                      </p:to>
                                    </p:set>
                                    <p:animEffect transition="in" filter="box(in)">
                                      <p:cBhvr>
                                        <p:cTn id="13" dur="500"/>
                                        <p:tgtEl>
                                          <p:spTgt spid="5018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ox(in)">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ox(i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ox(in)">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ox(in)">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ox(in)">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p:bldP spid="50180" grpId="0"/>
      <p:bldP spid="50181"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8493125" y="6510337"/>
            <a:ext cx="376238" cy="400110"/>
          </a:xfrm>
          <a:prstGeom prst="rect">
            <a:avLst/>
          </a:prstGeom>
          <a:noFill/>
          <a:ln w="9525" algn="ctr">
            <a:noFill/>
            <a:miter lim="800000"/>
          </a:ln>
        </p:spPr>
        <p:txBody>
          <a:bodyPr>
            <a:spAutoFit/>
          </a:bodyPr>
          <a:lstStyle/>
          <a:p>
            <a:pPr marL="341630" indent="-341630" algn="ctr">
              <a:spcBef>
                <a:spcPct val="50000"/>
              </a:spcBef>
              <a:buFont typeface="Wingdings" panose="05000000000000000000" pitchFamily="2" charset="2"/>
              <a:buNone/>
            </a:pPr>
            <a:r>
              <a:rPr lang="en-US" altLang="zh-CN" b="0">
                <a:solidFill>
                  <a:schemeClr val="tx2"/>
                </a:solidFill>
                <a:latin typeface="Times New Roman" panose="02020603050405020304" pitchFamily="18" charset="0"/>
              </a:rPr>
              <a:t>8</a:t>
            </a:r>
            <a:endParaRPr lang="en-US" altLang="zh-CN" b="0">
              <a:solidFill>
                <a:schemeClr val="tx2"/>
              </a:solidFill>
              <a:latin typeface="Times New Roman" panose="02020603050405020304" pitchFamily="18" charset="0"/>
            </a:endParaRPr>
          </a:p>
        </p:txBody>
      </p:sp>
      <p:sp>
        <p:nvSpPr>
          <p:cNvPr id="16387" name="Rectangle 3"/>
          <p:cNvSpPr>
            <a:spLocks noChangeArrowheads="1"/>
          </p:cNvSpPr>
          <p:nvPr/>
        </p:nvSpPr>
        <p:spPr bwMode="auto">
          <a:xfrm>
            <a:off x="184150" y="822325"/>
            <a:ext cx="3667125" cy="523220"/>
          </a:xfrm>
          <a:prstGeom prst="rect">
            <a:avLst/>
          </a:prstGeom>
          <a:noFill/>
          <a:ln w="9525">
            <a:noFill/>
            <a:miter lim="800000"/>
          </a:ln>
        </p:spPr>
        <p:txBody>
          <a:bodyPr>
            <a:spAutoFit/>
          </a:bodyPr>
          <a:lstStyle/>
          <a:p>
            <a:pPr marL="533400" indent="-533400">
              <a:spcBef>
                <a:spcPct val="30000"/>
              </a:spcBef>
              <a:buFont typeface="Wingdings" panose="05000000000000000000" pitchFamily="2" charset="2"/>
              <a:buNone/>
            </a:pPr>
            <a:r>
              <a:rPr lang="zh-CN" altLang="en-US" sz="2800">
                <a:solidFill>
                  <a:schemeClr val="accent1"/>
                </a:solidFill>
                <a:latin typeface="Times New Roman" panose="02020603050405020304" pitchFamily="18" charset="0"/>
              </a:rPr>
              <a:t>课堂分组讨论：</a:t>
            </a:r>
            <a:endParaRPr lang="zh-CN" altLang="en-US" sz="2800">
              <a:solidFill>
                <a:schemeClr val="accent1"/>
              </a:solidFill>
              <a:latin typeface="Times New Roman" panose="02020603050405020304" pitchFamily="18" charset="0"/>
            </a:endParaRPr>
          </a:p>
        </p:txBody>
      </p:sp>
      <p:grpSp>
        <p:nvGrpSpPr>
          <p:cNvPr id="2" name="Group 25"/>
          <p:cNvGrpSpPr/>
          <p:nvPr/>
        </p:nvGrpSpPr>
        <p:grpSpPr bwMode="auto">
          <a:xfrm>
            <a:off x="827088" y="1414463"/>
            <a:ext cx="6103937" cy="3886200"/>
            <a:chOff x="1200" y="2709"/>
            <a:chExt cx="1825" cy="1134"/>
          </a:xfrm>
        </p:grpSpPr>
        <p:sp>
          <p:nvSpPr>
            <p:cNvPr id="16391" name="Text Box 26"/>
            <p:cNvSpPr txBox="1">
              <a:spLocks noChangeArrowheads="1"/>
            </p:cNvSpPr>
            <p:nvPr/>
          </p:nvSpPr>
          <p:spPr bwMode="auto">
            <a:xfrm>
              <a:off x="1200" y="2709"/>
              <a:ext cx="748" cy="1134"/>
            </a:xfrm>
            <a:prstGeom prst="rect">
              <a:avLst/>
            </a:prstGeom>
            <a:noFill/>
            <a:ln w="9525">
              <a:solidFill>
                <a:schemeClr val="tx1"/>
              </a:solidFill>
              <a:miter lim="800000"/>
            </a:ln>
          </p:spPr>
          <p:txBody>
            <a:bodyPr/>
            <a:lstStyle/>
            <a:p>
              <a:r>
                <a:rPr kumimoji="1" lang="zh-CN" altLang="en-US" sz="2400">
                  <a:latin typeface="Times New Roman" panose="02020603050405020304" pitchFamily="18" charset="0"/>
                </a:rPr>
                <a:t>程序</a:t>
              </a:r>
              <a:r>
                <a:rPr kumimoji="1" lang="en-US" altLang="zh-CN" sz="2400">
                  <a:latin typeface="Times New Roman" panose="02020603050405020304" pitchFamily="18" charset="0"/>
                </a:rPr>
                <a:t>A         </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       </a:t>
              </a:r>
              <a:r>
                <a:rPr kumimoji="1" lang="en-US" altLang="zh-CN" sz="2400">
                  <a:latin typeface="Times New Roman" panose="02020603050405020304" pitchFamily="18" charset="0"/>
                  <a:sym typeface="MT Extra" panose="05050102010205020202" pitchFamily="18" charset="2"/>
                </a:rPr>
                <a:t></a:t>
              </a: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x=1;</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y=0;</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If x&gt;=1 then</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    y=y+1;</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z=y;</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sym typeface="MT Extra" panose="05050102010205020202" pitchFamily="18" charset="2"/>
                </a:rPr>
                <a:t>         </a:t>
              </a:r>
              <a:endParaRPr kumimoji="1" lang="en-US" altLang="zh-CN" sz="2400">
                <a:latin typeface="Times New Roman" panose="02020603050405020304" pitchFamily="18" charset="0"/>
                <a:sym typeface="MT Extra" panose="05050102010205020202" pitchFamily="18" charset="2"/>
              </a:endParaRPr>
            </a:p>
          </p:txBody>
        </p:sp>
        <p:sp>
          <p:nvSpPr>
            <p:cNvPr id="16392" name="Text Box 27"/>
            <p:cNvSpPr txBox="1">
              <a:spLocks noChangeArrowheads="1"/>
            </p:cNvSpPr>
            <p:nvPr/>
          </p:nvSpPr>
          <p:spPr bwMode="auto">
            <a:xfrm>
              <a:off x="2277" y="2709"/>
              <a:ext cx="748" cy="1134"/>
            </a:xfrm>
            <a:prstGeom prst="rect">
              <a:avLst/>
            </a:prstGeom>
            <a:noFill/>
            <a:ln w="9525">
              <a:solidFill>
                <a:schemeClr val="tx1"/>
              </a:solidFill>
              <a:miter lim="800000"/>
            </a:ln>
          </p:spPr>
          <p:txBody>
            <a:bodyPr/>
            <a:lstStyle/>
            <a:p>
              <a:r>
                <a:rPr kumimoji="1" lang="zh-CN" altLang="en-US" sz="2400">
                  <a:latin typeface="Times New Roman" panose="02020603050405020304" pitchFamily="18" charset="0"/>
                </a:rPr>
                <a:t>程序</a:t>
              </a: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sym typeface="MT Extra" panose="05050102010205020202" pitchFamily="18" charset="2"/>
                </a:rPr>
                <a:t>       </a:t>
              </a:r>
              <a:r>
                <a:rPr kumimoji="1" lang="en-US" altLang="zh-CN" sz="2400">
                  <a:latin typeface="Times New Roman" panose="02020603050405020304" pitchFamily="18" charset="0"/>
                </a:rPr>
                <a:t> </a:t>
              </a:r>
              <a:r>
                <a:rPr kumimoji="1" lang="en-US" altLang="zh-CN" sz="2400">
                  <a:latin typeface="Times New Roman" panose="02020603050405020304" pitchFamily="18" charset="0"/>
                  <a:sym typeface="MT Extra" panose="05050102010205020202" pitchFamily="18" charset="2"/>
                </a:rPr>
                <a:t> </a:t>
              </a: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x=0;</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t=0;</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If x&lt;1 then</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    t=t+2;</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u=t;</a:t>
              </a:r>
              <a:endParaRPr kumimoji="1" lang="en-US" altLang="zh-CN" sz="2400">
                <a:latin typeface="Times New Roman" panose="02020603050405020304" pitchFamily="18" charset="0"/>
              </a:endParaRPr>
            </a:p>
            <a:p>
              <a:r>
                <a:rPr kumimoji="1" lang="en-US" altLang="zh-CN" sz="2400">
                  <a:latin typeface="Times New Roman" panose="02020603050405020304" pitchFamily="18" charset="0"/>
                  <a:sym typeface="MT Extra" panose="05050102010205020202" pitchFamily="18" charset="2"/>
                </a:rPr>
                <a:t>       </a:t>
              </a:r>
              <a:r>
                <a:rPr kumimoji="1" lang="en-US" altLang="zh-CN" sz="2400">
                  <a:sym typeface="MT Extra" panose="05050102010205020202" pitchFamily="18" charset="2"/>
                </a:rPr>
                <a:t></a:t>
              </a:r>
              <a:r>
                <a:rPr kumimoji="1" lang="en-US" altLang="zh-CN" sz="2400">
                  <a:latin typeface="Times New Roman" panose="02020603050405020304" pitchFamily="18" charset="0"/>
                  <a:sym typeface="MT Extra" panose="05050102010205020202" pitchFamily="18" charset="2"/>
                </a:rPr>
                <a:t> </a:t>
              </a:r>
              <a:endParaRPr kumimoji="1" lang="en-US" altLang="zh-CN" sz="2400">
                <a:latin typeface="Times New Roman" panose="02020603050405020304" pitchFamily="18" charset="0"/>
                <a:sym typeface="MT Extra" panose="05050102010205020202" pitchFamily="18" charset="2"/>
              </a:endParaRPr>
            </a:p>
          </p:txBody>
        </p:sp>
      </p:grpSp>
      <p:sp>
        <p:nvSpPr>
          <p:cNvPr id="16389" name="TextBox 1"/>
          <p:cNvSpPr txBox="1">
            <a:spLocks noChangeArrowheads="1"/>
          </p:cNvSpPr>
          <p:nvPr/>
        </p:nvSpPr>
        <p:spPr bwMode="auto">
          <a:xfrm>
            <a:off x="506413" y="5516563"/>
            <a:ext cx="8331200" cy="830997"/>
          </a:xfrm>
          <a:prstGeom prst="rect">
            <a:avLst/>
          </a:prstGeom>
          <a:noFill/>
          <a:ln w="9525">
            <a:noFill/>
            <a:miter lim="800000"/>
          </a:ln>
        </p:spPr>
        <p:txBody>
          <a:bodyPr>
            <a:spAutoFit/>
          </a:bodyPr>
          <a:lstStyle/>
          <a:p>
            <a:r>
              <a:rPr lang="zh-CN" altLang="en-US" sz="2400">
                <a:solidFill>
                  <a:srgbClr val="0000FF"/>
                </a:solidFill>
              </a:rPr>
              <a:t>问题：</a:t>
            </a:r>
            <a:r>
              <a:rPr lang="zh-CN" altLang="en-US" sz="2400"/>
              <a:t>当</a:t>
            </a:r>
            <a:r>
              <a:rPr lang="en-US" altLang="zh-CN" sz="2400"/>
              <a:t>A</a:t>
            </a:r>
            <a:r>
              <a:rPr lang="zh-CN" altLang="en-US" sz="2400"/>
              <a:t>、</a:t>
            </a:r>
            <a:r>
              <a:rPr lang="en-US" altLang="zh-CN" sz="2400"/>
              <a:t>B</a:t>
            </a:r>
            <a:r>
              <a:rPr lang="zh-CN" altLang="en-US" sz="2400"/>
              <a:t>两道程序并发运行时，</a:t>
            </a:r>
            <a:r>
              <a:rPr lang="en-US" altLang="zh-CN" sz="2400"/>
              <a:t>x,y,u</a:t>
            </a:r>
            <a:r>
              <a:rPr lang="zh-CN" altLang="en-US" sz="2400"/>
              <a:t>可能有几种赋值结果？各自对应的语句执行顺序分别是怎样的？</a:t>
            </a:r>
            <a:endParaRPr lang="zh-CN" altLang="en-US" sz="2400"/>
          </a:p>
        </p:txBody>
      </p:sp>
      <p:sp>
        <p:nvSpPr>
          <p:cNvPr id="43013" name="Rectangle 5"/>
          <p:cNvSpPr>
            <a:spLocks noChangeArrowheads="1"/>
          </p:cNvSpPr>
          <p:nvPr/>
        </p:nvSpPr>
        <p:spPr bwMode="auto">
          <a:xfrm>
            <a:off x="2411760" y="188640"/>
            <a:ext cx="5329238" cy="523220"/>
          </a:xfrm>
          <a:prstGeom prst="rect">
            <a:avLst/>
          </a:prstGeom>
          <a:noFill/>
          <a:ln>
            <a:noFill/>
          </a:ln>
          <a:effectLst/>
        </p:spPr>
        <p:txBody>
          <a:bodyPr>
            <a:spAutoFit/>
          </a:bodyPr>
          <a:lstStyle/>
          <a:p>
            <a:pPr eaLnBrk="1" hangingPunct="1">
              <a:defRPr/>
            </a:pPr>
            <a:r>
              <a:rPr kumimoji="1" lang="en-US" altLang="zh-CN" sz="2800" dirty="0" smtClean="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4. </a:t>
            </a:r>
            <a:r>
              <a:rPr kumimoji="1" lang="zh-CN" altLang="en-US"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rPr>
              <a:t>与时间有关的错误</a:t>
            </a:r>
            <a:endParaRPr kumimoji="1" lang="en-US" altLang="zh-CN" sz="2800" dirty="0">
              <a:solidFill>
                <a:srgbClr val="C00000"/>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107504" y="836613"/>
            <a:ext cx="8928992" cy="5760739"/>
          </a:xfrm>
          <a:prstGeom prst="rect">
            <a:avLst/>
          </a:prstGeom>
          <a:noFill/>
          <a:ln>
            <a:noFill/>
          </a:ln>
          <a:effectLst/>
        </p:spPr>
        <p:txBody>
          <a:bodyPr/>
          <a:lstStyle/>
          <a:p>
            <a:pPr marL="252095">
              <a:lnSpc>
                <a:spcPct val="120000"/>
              </a:lnSpc>
              <a:defRPr/>
            </a:pPr>
            <a:r>
              <a:rPr lang="en-US" altLang="zh-CN" sz="3200" dirty="0" smtClean="0">
                <a:solidFill>
                  <a:srgbClr val="0000FF"/>
                </a:solidFill>
                <a:latin typeface="宋体" panose="02010600030101010101" pitchFamily="2" charset="-122"/>
              </a:rPr>
              <a:t>3.4.2 </a:t>
            </a:r>
            <a:r>
              <a:rPr lang="zh-CN" altLang="en-US" sz="3200" dirty="0" smtClean="0">
                <a:solidFill>
                  <a:srgbClr val="0000FF"/>
                </a:solidFill>
                <a:latin typeface="宋体" panose="02010600030101010101" pitchFamily="2" charset="-122"/>
              </a:rPr>
              <a:t>进程同步机制及应用</a:t>
            </a:r>
            <a:endParaRPr lang="en-US" altLang="zh-CN" sz="3200" dirty="0" smtClean="0">
              <a:solidFill>
                <a:srgbClr val="0000FF"/>
              </a:solidFill>
              <a:latin typeface="宋体" panose="02010600030101010101" pitchFamily="2" charset="-122"/>
            </a:endParaRPr>
          </a:p>
          <a:p>
            <a:pPr marL="252095">
              <a:lnSpc>
                <a:spcPct val="120000"/>
              </a:lnSpc>
              <a:defRPr/>
            </a:pPr>
            <a:r>
              <a:rPr lang="en-US" altLang="zh-CN" sz="2800" dirty="0" smtClean="0">
                <a:solidFill>
                  <a:schemeClr val="tx2"/>
                </a:solidFill>
                <a:latin typeface="宋体" panose="02010600030101010101" pitchFamily="2" charset="-122"/>
              </a:rPr>
              <a:t>2. </a:t>
            </a:r>
            <a:r>
              <a:rPr lang="zh-CN" altLang="en-US" sz="2800" dirty="0" smtClean="0">
                <a:solidFill>
                  <a:schemeClr val="tx2"/>
                </a:solidFill>
                <a:latin typeface="宋体" panose="02010600030101010101" pitchFamily="2" charset="-122"/>
              </a:rPr>
              <a:t>利用软件</a:t>
            </a:r>
            <a:r>
              <a:rPr lang="zh-CN" altLang="en-US" sz="2800" dirty="0">
                <a:solidFill>
                  <a:schemeClr val="tx2"/>
                </a:solidFill>
                <a:latin typeface="宋体" panose="02010600030101010101" pitchFamily="2" charset="-122"/>
              </a:rPr>
              <a:t>算法实现互斥</a:t>
            </a:r>
            <a:r>
              <a:rPr lang="zh-CN" altLang="en-US" sz="2800" dirty="0" smtClean="0">
                <a:solidFill>
                  <a:schemeClr val="tx2"/>
                </a:solidFill>
                <a:latin typeface="宋体" panose="02010600030101010101" pitchFamily="2" charset="-122"/>
              </a:rPr>
              <a:t>：</a:t>
            </a:r>
            <a:endParaRPr lang="en-US" altLang="zh-CN" sz="2800" dirty="0">
              <a:solidFill>
                <a:srgbClr val="137325"/>
              </a:solidFill>
              <a:latin typeface="宋体" panose="02010600030101010101" pitchFamily="2" charset="-122"/>
            </a:endParaRPr>
          </a:p>
          <a:p>
            <a:pPr marL="252095">
              <a:lnSpc>
                <a:spcPct val="120000"/>
              </a:lnSpc>
              <a:buFont typeface="Wingdings" panose="05000000000000000000" pitchFamily="2" charset="2"/>
              <a:buChar char="n"/>
              <a:defRPr/>
            </a:pPr>
            <a:r>
              <a:rPr lang="en-US" altLang="zh-CN" sz="2400" dirty="0" smtClean="0">
                <a:solidFill>
                  <a:srgbClr val="7030A0"/>
                </a:solidFill>
                <a:latin typeface="宋体" panose="02010600030101010101" pitchFamily="2" charset="-122"/>
              </a:rPr>
              <a:t> </a:t>
            </a:r>
            <a:r>
              <a:rPr lang="zh-CN" altLang="en-US" sz="2400" dirty="0" smtClean="0">
                <a:solidFill>
                  <a:srgbClr val="7030A0"/>
                </a:solidFill>
                <a:latin typeface="宋体" panose="02010600030101010101" pitchFamily="2" charset="-122"/>
              </a:rPr>
              <a:t>算法</a:t>
            </a:r>
            <a:r>
              <a:rPr lang="en-US" altLang="zh-CN" sz="2400" dirty="0" smtClean="0">
                <a:solidFill>
                  <a:srgbClr val="7030A0"/>
                </a:solidFill>
                <a:latin typeface="宋体" panose="02010600030101010101" pitchFamily="2" charset="-122"/>
              </a:rPr>
              <a:t>4</a:t>
            </a:r>
            <a:r>
              <a:rPr lang="zh-CN" altLang="en-US" sz="2400" dirty="0" smtClean="0">
                <a:solidFill>
                  <a:srgbClr val="7030A0"/>
                </a:solidFill>
                <a:latin typeface="宋体" panose="02010600030101010101" pitchFamily="2" charset="-122"/>
              </a:rPr>
              <a:t>：面包店算法</a:t>
            </a:r>
            <a:endParaRPr lang="en-US" altLang="zh-CN" sz="2400" dirty="0" smtClean="0">
              <a:latin typeface="仿宋" panose="02010609060101010101" charset="-122"/>
              <a:ea typeface="仿宋" panose="02010609060101010101" charset="-122"/>
            </a:endParaRPr>
          </a:p>
          <a:p>
            <a:pPr marL="252095">
              <a:lnSpc>
                <a:spcPct val="120000"/>
              </a:lnSpc>
              <a:defRPr/>
            </a:pPr>
            <a:r>
              <a:rPr lang="en-US" altLang="zh-CN" sz="2200" dirty="0" smtClean="0"/>
              <a:t>        </a:t>
            </a:r>
            <a:r>
              <a:rPr lang="zh-CN" altLang="zh-CN" sz="2200" dirty="0" smtClean="0"/>
              <a:t>该算法由美国数学家</a:t>
            </a:r>
            <a:r>
              <a:rPr lang="en-US" altLang="zh-CN" sz="2200" dirty="0" smtClean="0"/>
              <a:t>Leslie </a:t>
            </a:r>
            <a:r>
              <a:rPr lang="en-US" altLang="zh-CN" sz="2200" dirty="0" err="1" smtClean="0"/>
              <a:t>Lamport</a:t>
            </a:r>
            <a:r>
              <a:rPr lang="zh-CN" altLang="zh-CN" sz="2200" dirty="0" smtClean="0"/>
              <a:t>提出</a:t>
            </a:r>
            <a:endParaRPr lang="en-US" altLang="zh-CN" sz="2200" dirty="0" smtClean="0">
              <a:latin typeface="仿宋" panose="02010609060101010101" charset="-122"/>
              <a:ea typeface="仿宋" panose="02010609060101010101" charset="-122"/>
            </a:endParaRPr>
          </a:p>
          <a:p>
            <a:pPr marL="252095">
              <a:lnSpc>
                <a:spcPct val="120000"/>
              </a:lnSpc>
              <a:defRPr/>
            </a:pPr>
            <a:r>
              <a:rPr lang="en-US" altLang="zh-CN" sz="2200" dirty="0" smtClean="0">
                <a:latin typeface="仿宋" panose="02010609060101010101" charset="-122"/>
                <a:ea typeface="仿宋" panose="02010609060101010101" charset="-122"/>
              </a:rPr>
              <a:t>    </a:t>
            </a:r>
            <a:r>
              <a:rPr lang="zh-CN" altLang="en-US" sz="2200" dirty="0" smtClean="0">
                <a:latin typeface="仿宋" panose="02010609060101010101" charset="-122"/>
                <a:ea typeface="仿宋" panose="02010609060101010101" charset="-122"/>
              </a:rPr>
              <a:t>面包店排队原则：按所取号码由小到大原则排队；号码相同时，按顾客名字的字典顺序排队。</a:t>
            </a:r>
            <a:endParaRPr lang="en-US" altLang="zh-CN" sz="2200" dirty="0" smtClean="0">
              <a:latin typeface="仿宋" panose="02010609060101010101" charset="-122"/>
              <a:ea typeface="仿宋" panose="02010609060101010101" charset="-122"/>
            </a:endParaRPr>
          </a:p>
          <a:p>
            <a:pPr marL="252095">
              <a:lnSpc>
                <a:spcPct val="120000"/>
              </a:lnSpc>
              <a:buSzPct val="70000"/>
              <a:buFont typeface="Wingdings" panose="05000000000000000000" pitchFamily="2" charset="2"/>
              <a:buChar char="l"/>
              <a:defRPr/>
            </a:pPr>
            <a:r>
              <a:rPr lang="en-US" altLang="zh-CN" sz="2200" dirty="0" smtClean="0"/>
              <a:t> </a:t>
            </a:r>
            <a:r>
              <a:rPr lang="zh-CN" altLang="zh-CN" sz="2200" dirty="0" smtClean="0"/>
              <a:t>每个进程设置一个唯一的编号</a:t>
            </a:r>
            <a:r>
              <a:rPr lang="en-US" altLang="zh-CN" sz="2200" dirty="0" smtClean="0"/>
              <a:t>Pi</a:t>
            </a:r>
            <a:r>
              <a:rPr lang="zh-CN" altLang="zh-CN" sz="2200" dirty="0" smtClean="0"/>
              <a:t>（</a:t>
            </a:r>
            <a:r>
              <a:rPr lang="en-US" altLang="zh-CN" sz="2200" dirty="0" err="1" smtClean="0"/>
              <a:t>i</a:t>
            </a:r>
            <a:r>
              <a:rPr lang="en-US" altLang="zh-CN" sz="2200" dirty="0" smtClean="0"/>
              <a:t>=0</a:t>
            </a:r>
            <a:r>
              <a:rPr lang="zh-CN" altLang="zh-CN" sz="2200" dirty="0" smtClean="0"/>
              <a:t>‥</a:t>
            </a:r>
            <a:r>
              <a:rPr lang="en-US" altLang="zh-CN" sz="2200" dirty="0" smtClean="0"/>
              <a:t>n-1</a:t>
            </a:r>
            <a:r>
              <a:rPr lang="zh-CN" altLang="zh-CN" sz="2200" dirty="0" smtClean="0"/>
              <a:t>）</a:t>
            </a:r>
            <a:endParaRPr lang="en-US" altLang="zh-CN" sz="2200" dirty="0" smtClean="0"/>
          </a:p>
          <a:p>
            <a:pPr marL="252095">
              <a:lnSpc>
                <a:spcPct val="120000"/>
              </a:lnSpc>
              <a:buSzPct val="70000"/>
              <a:buFont typeface="Wingdings" panose="05000000000000000000" pitchFamily="2" charset="2"/>
              <a:buChar char="l"/>
              <a:defRPr/>
            </a:pPr>
            <a:r>
              <a:rPr lang="en-US" altLang="zh-CN" sz="2200" dirty="0" smtClean="0"/>
              <a:t> </a:t>
            </a:r>
            <a:r>
              <a:rPr lang="en-US" altLang="zh-CN" sz="2200" dirty="0" err="1" smtClean="0"/>
              <a:t>boolean</a:t>
            </a:r>
            <a:r>
              <a:rPr lang="en-US" altLang="zh-CN" sz="2200" dirty="0" smtClean="0"/>
              <a:t> choosing[n]</a:t>
            </a:r>
            <a:r>
              <a:rPr lang="zh-CN" altLang="zh-CN" sz="2200" dirty="0" smtClean="0"/>
              <a:t>：表示进程是否正在取号，初值为</a:t>
            </a:r>
            <a:r>
              <a:rPr lang="en-US" altLang="zh-CN" sz="2200" dirty="0" smtClean="0"/>
              <a:t>False</a:t>
            </a:r>
            <a:endParaRPr lang="en-US" altLang="zh-CN" sz="2200" dirty="0" smtClean="0"/>
          </a:p>
          <a:p>
            <a:pPr marL="252095">
              <a:lnSpc>
                <a:spcPct val="120000"/>
              </a:lnSpc>
              <a:buSzPct val="70000"/>
              <a:buFont typeface="Wingdings" panose="05000000000000000000" pitchFamily="2" charset="2"/>
              <a:buChar char="l"/>
              <a:defRPr/>
            </a:pPr>
            <a:r>
              <a:rPr lang="en-US" altLang="zh-CN" sz="2200" dirty="0" smtClean="0"/>
              <a:t> </a:t>
            </a:r>
            <a:r>
              <a:rPr lang="en-US" altLang="zh-CN" sz="2200" dirty="0" err="1" smtClean="0"/>
              <a:t>int</a:t>
            </a:r>
            <a:r>
              <a:rPr lang="en-US" altLang="zh-CN" sz="2200" dirty="0" smtClean="0"/>
              <a:t> number[n]</a:t>
            </a:r>
            <a:r>
              <a:rPr lang="zh-CN" altLang="zh-CN" sz="2200" dirty="0" smtClean="0"/>
              <a:t>：记录每个进程取到的号码，初值为</a:t>
            </a:r>
            <a:r>
              <a:rPr lang="en-US" altLang="zh-CN" sz="2200" dirty="0" smtClean="0"/>
              <a:t>0</a:t>
            </a:r>
            <a:endParaRPr lang="zh-CN" altLang="en-US" sz="2200" dirty="0">
              <a:latin typeface="仿宋" panose="02010609060101010101" charset="-122"/>
              <a:ea typeface="仿宋" panose="02010609060101010101" charset="-122"/>
            </a:endParaRPr>
          </a:p>
          <a:p>
            <a:pPr marL="457200" indent="-457200">
              <a:lnSpc>
                <a:spcPct val="90000"/>
              </a:lnSpc>
              <a:defRPr/>
            </a:pPr>
            <a:endParaRPr lang="en-US" altLang="zh-CN" sz="2400" dirty="0">
              <a:latin typeface="Times New Roman" panose="02020603050405020304" pitchFamily="18" charset="0"/>
            </a:endParaRPr>
          </a:p>
          <a:p>
            <a:pPr marL="457200" indent="-457200">
              <a:lnSpc>
                <a:spcPct val="90000"/>
              </a:lnSpc>
              <a:buFont typeface="Wingdings" panose="05000000000000000000" pitchFamily="2" charset="2"/>
              <a:buChar char="Ø"/>
              <a:defRPr/>
            </a:pPr>
            <a:endParaRPr lang="zh-CN" altLang="en-US" sz="2400" dirty="0">
              <a:latin typeface="宋体" panose="02010600030101010101" pitchFamily="2" charset="-122"/>
            </a:endParaRPr>
          </a:p>
        </p:txBody>
      </p:sp>
      <p:sp>
        <p:nvSpPr>
          <p:cNvPr id="7" name="Rectangle 2"/>
          <p:cNvSpPr txBox="1">
            <a:spLocks noChangeArrowheads="1"/>
          </p:cNvSpPr>
          <p:nvPr/>
        </p:nvSpPr>
        <p:spPr bwMode="auto">
          <a:xfrm>
            <a:off x="2555877" y="44451"/>
            <a:ext cx="3672309"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3.4 </a:t>
            </a:r>
            <a:r>
              <a:rPr lang="zh-CN" altLang="en-US" sz="4000" dirty="0" smtClean="0">
                <a:solidFill>
                  <a:srgbClr val="FF0000"/>
                </a:solidFill>
              </a:rPr>
              <a:t>进程同步</a:t>
            </a:r>
            <a:endParaRPr lang="zh-CN" altLang="en-US" sz="4000" dirty="0">
              <a:solidFill>
                <a:srgbClr val="FF0000"/>
              </a:solidFill>
              <a:ea typeface="MS PGothic" panose="020B0600070205080204" pitchFamily="34" charset="-128"/>
            </a:endParaRPr>
          </a:p>
        </p:txBody>
      </p:sp>
    </p:spTree>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395536" y="836711"/>
            <a:ext cx="8496944" cy="5760641"/>
          </a:xfrm>
          <a:prstGeom prst="rect">
            <a:avLst/>
          </a:prstGeom>
          <a:noFill/>
          <a:ln>
            <a:noFill/>
          </a:ln>
          <a:effectLst/>
        </p:spPr>
        <p:txBody>
          <a:bodyPr/>
          <a:lstStyle/>
          <a:p>
            <a:r>
              <a:rPr lang="en-US" altLang="zh-CN" sz="2100" dirty="0" smtClean="0"/>
              <a:t>void  Pi()</a:t>
            </a:r>
            <a:r>
              <a:rPr lang="zh-CN" altLang="zh-CN" sz="2100" dirty="0" smtClean="0"/>
              <a:t>（</a:t>
            </a:r>
            <a:r>
              <a:rPr lang="en-US" altLang="zh-CN" sz="2100" dirty="0" err="1" smtClean="0"/>
              <a:t>i</a:t>
            </a:r>
            <a:r>
              <a:rPr lang="en-US" altLang="zh-CN" sz="2100" dirty="0" smtClean="0"/>
              <a:t>=0‥n-1</a:t>
            </a:r>
            <a:r>
              <a:rPr lang="zh-CN" altLang="zh-CN" sz="2100" dirty="0" smtClean="0"/>
              <a:t>）</a:t>
            </a:r>
            <a:r>
              <a:rPr lang="en-US" altLang="zh-CN" sz="2100" dirty="0" smtClean="0"/>
              <a:t>{</a:t>
            </a:r>
            <a:endParaRPr lang="zh-CN" altLang="zh-CN" sz="2100" dirty="0" smtClean="0"/>
          </a:p>
          <a:p>
            <a:r>
              <a:rPr lang="zh-CN" altLang="zh-CN" sz="2100" dirty="0" smtClean="0"/>
              <a:t>　</a:t>
            </a:r>
            <a:r>
              <a:rPr lang="en-US" altLang="zh-CN" sz="2100" dirty="0" smtClean="0"/>
              <a:t>while (true) {</a:t>
            </a:r>
            <a:endParaRPr lang="zh-CN" altLang="zh-CN" sz="2100" dirty="0" smtClean="0"/>
          </a:p>
          <a:p>
            <a:r>
              <a:rPr lang="zh-CN" altLang="zh-CN" sz="2100" dirty="0" smtClean="0"/>
              <a:t>　</a:t>
            </a:r>
            <a:r>
              <a:rPr lang="en-US" altLang="zh-CN" sz="2100" dirty="0" smtClean="0"/>
              <a:t>    choosing[</a:t>
            </a:r>
            <a:r>
              <a:rPr lang="en-US" altLang="zh-CN" sz="2100" dirty="0" err="1" smtClean="0"/>
              <a:t>i</a:t>
            </a:r>
            <a:r>
              <a:rPr lang="en-US" altLang="zh-CN" sz="2100" dirty="0" smtClean="0"/>
              <a:t>] = True;   //pi</a:t>
            </a:r>
            <a:r>
              <a:rPr lang="zh-CN" altLang="zh-CN" sz="2100" dirty="0" smtClean="0"/>
              <a:t>正在取号</a:t>
            </a:r>
            <a:endParaRPr lang="zh-CN" altLang="zh-CN" sz="2100" dirty="0" smtClean="0"/>
          </a:p>
          <a:p>
            <a:r>
              <a:rPr lang="zh-CN" altLang="zh-CN" sz="2100" dirty="0" smtClean="0"/>
              <a:t>　</a:t>
            </a:r>
            <a:r>
              <a:rPr lang="en-US" altLang="zh-CN" sz="2100" dirty="0" smtClean="0"/>
              <a:t>   number[</a:t>
            </a:r>
            <a:r>
              <a:rPr lang="en-US" altLang="zh-CN" sz="2100" dirty="0" err="1" smtClean="0"/>
              <a:t>i</a:t>
            </a:r>
            <a:r>
              <a:rPr lang="en-US" altLang="zh-CN" sz="2100" dirty="0" smtClean="0"/>
              <a:t>] = 1 + max(Number[0],...,Number[N-1]);  //Pi</a:t>
            </a:r>
            <a:r>
              <a:rPr lang="zh-CN" altLang="zh-CN" sz="2100" dirty="0" smtClean="0"/>
              <a:t>取到的号码</a:t>
            </a:r>
            <a:endParaRPr lang="zh-CN" altLang="zh-CN" sz="2100" dirty="0" smtClean="0"/>
          </a:p>
          <a:p>
            <a:r>
              <a:rPr lang="zh-CN" altLang="zh-CN" sz="2100" dirty="0" smtClean="0"/>
              <a:t>　</a:t>
            </a:r>
            <a:r>
              <a:rPr lang="en-US" altLang="zh-CN" sz="2100" dirty="0" smtClean="0"/>
              <a:t>    choosing [</a:t>
            </a:r>
            <a:r>
              <a:rPr lang="en-US" altLang="zh-CN" sz="2100" dirty="0" err="1" smtClean="0"/>
              <a:t>i</a:t>
            </a:r>
            <a:r>
              <a:rPr lang="en-US" altLang="zh-CN" sz="2100" dirty="0" smtClean="0"/>
              <a:t>] =False;</a:t>
            </a:r>
            <a:endParaRPr lang="zh-CN" altLang="zh-CN" sz="2100" dirty="0" smtClean="0"/>
          </a:p>
          <a:p>
            <a:r>
              <a:rPr lang="zh-CN" altLang="zh-CN" sz="2100" dirty="0" smtClean="0"/>
              <a:t>　</a:t>
            </a:r>
            <a:r>
              <a:rPr lang="en-US" altLang="zh-CN" sz="2100" dirty="0" smtClean="0"/>
              <a:t>    for (j=0; j</a:t>
            </a:r>
            <a:r>
              <a:rPr lang="zh-CN" altLang="zh-CN" sz="2100" dirty="0" smtClean="0"/>
              <a:t>＜</a:t>
            </a:r>
            <a:r>
              <a:rPr lang="en-US" altLang="zh-CN" sz="2100" dirty="0" smtClean="0"/>
              <a:t>N; ++j) {</a:t>
            </a:r>
            <a:endParaRPr lang="zh-CN" altLang="zh-CN" sz="2100" dirty="0" smtClean="0"/>
          </a:p>
          <a:p>
            <a:r>
              <a:rPr lang="zh-CN" altLang="zh-CN" sz="2100" dirty="0" smtClean="0"/>
              <a:t>　</a:t>
            </a:r>
            <a:r>
              <a:rPr lang="en-US" altLang="zh-CN" sz="2100" dirty="0" smtClean="0"/>
              <a:t>         while (choosing[j] != 0);</a:t>
            </a:r>
            <a:endParaRPr lang="zh-CN" altLang="zh-CN" sz="2100" dirty="0" smtClean="0"/>
          </a:p>
          <a:p>
            <a:r>
              <a:rPr lang="zh-CN" altLang="zh-CN" sz="2100" dirty="0" smtClean="0"/>
              <a:t>　</a:t>
            </a:r>
            <a:r>
              <a:rPr lang="en-US" altLang="zh-CN" sz="2100" dirty="0" smtClean="0"/>
              <a:t>        while ((number[j]!=0)&amp;&amp; </a:t>
            </a:r>
            <a:r>
              <a:rPr lang="en-US" altLang="zh-CN" sz="2400" dirty="0" smtClean="0"/>
              <a:t>((number[j]</a:t>
            </a:r>
            <a:r>
              <a:rPr lang="zh-CN" altLang="zh-CN" sz="2400" dirty="0" smtClean="0"/>
              <a:t>＜</a:t>
            </a:r>
            <a:r>
              <a:rPr lang="en-US" altLang="zh-CN" sz="2400" dirty="0" smtClean="0"/>
              <a:t>number[</a:t>
            </a:r>
            <a:r>
              <a:rPr lang="en-US" altLang="zh-CN" sz="2400" dirty="0" err="1" smtClean="0"/>
              <a:t>i</a:t>
            </a:r>
            <a:r>
              <a:rPr lang="en-US" altLang="zh-CN" sz="2400" dirty="0" smtClean="0"/>
              <a:t>] ) ||  </a:t>
            </a:r>
            <a:endParaRPr lang="en-US" altLang="zh-CN" sz="2400" dirty="0" smtClean="0"/>
          </a:p>
          <a:p>
            <a:r>
              <a:rPr lang="en-US" altLang="zh-CN" sz="2400" dirty="0" smtClean="0"/>
              <a:t>                           ((number[j] ==number[</a:t>
            </a:r>
            <a:r>
              <a:rPr lang="en-US" altLang="zh-CN" sz="2400" dirty="0" err="1" smtClean="0"/>
              <a:t>i</a:t>
            </a:r>
            <a:r>
              <a:rPr lang="en-US" altLang="zh-CN" sz="2400" dirty="0" smtClean="0"/>
              <a:t>])&amp;&amp;( j</a:t>
            </a:r>
            <a:r>
              <a:rPr lang="zh-CN" altLang="zh-CN" sz="2400" dirty="0" smtClean="0"/>
              <a:t>＜</a:t>
            </a:r>
            <a:r>
              <a:rPr lang="en-US" altLang="zh-CN" sz="2400" dirty="0" err="1" smtClean="0"/>
              <a:t>i</a:t>
            </a:r>
            <a:r>
              <a:rPr lang="en-US" altLang="zh-CN" sz="2400" dirty="0" smtClean="0"/>
              <a:t>) ));</a:t>
            </a:r>
            <a:endParaRPr lang="zh-CN" altLang="zh-CN" sz="2100" dirty="0" smtClean="0"/>
          </a:p>
          <a:p>
            <a:r>
              <a:rPr lang="en-US" altLang="zh-CN" sz="2100" dirty="0" smtClean="0"/>
              <a:t>           //</a:t>
            </a:r>
            <a:r>
              <a:rPr lang="zh-CN" altLang="zh-CN" sz="2100" dirty="0" smtClean="0"/>
              <a:t>当多个进程取到同号时，保证编号小的进程优先进入临界区</a:t>
            </a:r>
            <a:endParaRPr lang="zh-CN" altLang="zh-CN" sz="2100" dirty="0" smtClean="0"/>
          </a:p>
          <a:p>
            <a:r>
              <a:rPr lang="zh-CN" altLang="zh-CN" sz="2100" dirty="0" smtClean="0"/>
              <a:t>　</a:t>
            </a:r>
            <a:r>
              <a:rPr lang="en-US" altLang="zh-CN" sz="2100" dirty="0" smtClean="0"/>
              <a:t>       }</a:t>
            </a:r>
            <a:endParaRPr lang="zh-CN" altLang="zh-CN" sz="2100" dirty="0" smtClean="0"/>
          </a:p>
          <a:p>
            <a:r>
              <a:rPr lang="zh-CN" altLang="zh-CN" sz="2100" dirty="0" smtClean="0"/>
              <a:t>　</a:t>
            </a:r>
            <a:r>
              <a:rPr lang="en-US" altLang="zh-CN" sz="2100" dirty="0" smtClean="0"/>
              <a:t>     </a:t>
            </a:r>
            <a:r>
              <a:rPr lang="zh-CN" altLang="zh-CN" sz="2100" dirty="0" smtClean="0"/>
              <a:t>临界区</a:t>
            </a:r>
            <a:endParaRPr lang="zh-CN" altLang="zh-CN" sz="2100" dirty="0" smtClean="0"/>
          </a:p>
          <a:p>
            <a:r>
              <a:rPr lang="en-US" altLang="zh-CN" sz="2100" dirty="0" smtClean="0"/>
              <a:t>     number[</a:t>
            </a:r>
            <a:r>
              <a:rPr lang="en-US" altLang="zh-CN" sz="2100" dirty="0" err="1" smtClean="0"/>
              <a:t>i</a:t>
            </a:r>
            <a:r>
              <a:rPr lang="en-US" altLang="zh-CN" sz="2100" dirty="0" smtClean="0"/>
              <a:t>] = 0;</a:t>
            </a:r>
            <a:endParaRPr lang="zh-CN" altLang="zh-CN" sz="2100" dirty="0" smtClean="0"/>
          </a:p>
          <a:p>
            <a:r>
              <a:rPr lang="en-US" altLang="zh-CN" sz="2100" dirty="0" smtClean="0"/>
              <a:t>     </a:t>
            </a:r>
            <a:r>
              <a:rPr lang="zh-CN" altLang="zh-CN" sz="2100" dirty="0" smtClean="0"/>
              <a:t>剩余区</a:t>
            </a:r>
            <a:r>
              <a:rPr lang="en-US" altLang="zh-CN" sz="2100" dirty="0" smtClean="0"/>
              <a:t>    }</a:t>
            </a:r>
            <a:endParaRPr lang="zh-CN" altLang="zh-CN" sz="2100" dirty="0" smtClean="0"/>
          </a:p>
          <a:p>
            <a:r>
              <a:rPr lang="en-US" altLang="zh-CN" sz="2100" dirty="0" smtClean="0"/>
              <a:t>}</a:t>
            </a:r>
            <a:endParaRPr lang="zh-CN" altLang="en-US" sz="2100" dirty="0">
              <a:latin typeface="宋体" panose="02010600030101010101" pitchFamily="2" charset="-122"/>
            </a:endParaRPr>
          </a:p>
        </p:txBody>
      </p:sp>
      <p:sp>
        <p:nvSpPr>
          <p:cNvPr id="4" name="矩形 3"/>
          <p:cNvSpPr/>
          <p:nvPr/>
        </p:nvSpPr>
        <p:spPr>
          <a:xfrm>
            <a:off x="2411760" y="11289"/>
            <a:ext cx="5256584" cy="540725"/>
          </a:xfrm>
          <a:prstGeom prst="rect">
            <a:avLst/>
          </a:prstGeom>
        </p:spPr>
        <p:txBody>
          <a:bodyPr wrap="square">
            <a:spAutoFit/>
          </a:bodyPr>
          <a:lstStyle/>
          <a:p>
            <a:pPr marL="252095">
              <a:lnSpc>
                <a:spcPct val="120000"/>
              </a:lnSpc>
              <a:buFont typeface="Wingdings" panose="05000000000000000000" pitchFamily="2" charset="2"/>
              <a:buChar char="n"/>
              <a:defRPr/>
            </a:pPr>
            <a:r>
              <a:rPr lang="en-US" altLang="zh-CN" sz="2800" dirty="0" smtClean="0">
                <a:solidFill>
                  <a:srgbClr val="7030A0"/>
                </a:solidFill>
                <a:latin typeface="宋体" panose="02010600030101010101" pitchFamily="2" charset="-122"/>
              </a:rPr>
              <a:t> </a:t>
            </a:r>
            <a:r>
              <a:rPr lang="zh-CN" altLang="en-US" sz="2800" dirty="0" smtClean="0">
                <a:solidFill>
                  <a:srgbClr val="7030A0"/>
                </a:solidFill>
                <a:latin typeface="宋体" panose="02010600030101010101" pitchFamily="2" charset="-122"/>
              </a:rPr>
              <a:t>算法</a:t>
            </a:r>
            <a:r>
              <a:rPr lang="en-US" altLang="zh-CN" sz="2800" dirty="0" smtClean="0">
                <a:solidFill>
                  <a:srgbClr val="7030A0"/>
                </a:solidFill>
                <a:latin typeface="宋体" panose="02010600030101010101" pitchFamily="2" charset="-122"/>
              </a:rPr>
              <a:t>4</a:t>
            </a:r>
            <a:r>
              <a:rPr lang="zh-CN" altLang="en-US" sz="2800" dirty="0" smtClean="0">
                <a:solidFill>
                  <a:srgbClr val="7030A0"/>
                </a:solidFill>
                <a:latin typeface="宋体" panose="02010600030101010101" pitchFamily="2" charset="-122"/>
              </a:rPr>
              <a:t>：面包店算法</a:t>
            </a:r>
            <a:endParaRPr lang="en-US" altLang="zh-CN" sz="2800" dirty="0" smtClean="0">
              <a:solidFill>
                <a:srgbClr val="7030A0"/>
              </a:solidFill>
              <a:latin typeface="仿宋" panose="02010609060101010101" charset="-122"/>
              <a:ea typeface="仿宋" panose="02010609060101010101" charset="-122"/>
            </a:endParaRPr>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107950" y="836613"/>
            <a:ext cx="8712200" cy="2448371"/>
          </a:xfrm>
          <a:prstGeom prst="rect">
            <a:avLst/>
          </a:prstGeom>
          <a:noFill/>
          <a:ln>
            <a:noFill/>
          </a:ln>
          <a:effectLst/>
        </p:spPr>
        <p:txBody>
          <a:bodyPr/>
          <a:lstStyle/>
          <a:p>
            <a:pPr>
              <a:lnSpc>
                <a:spcPct val="90000"/>
              </a:lnSpc>
              <a:defRPr/>
            </a:pPr>
            <a:r>
              <a:rPr lang="en-US" altLang="zh-CN" sz="3200" dirty="0" smtClean="0">
                <a:solidFill>
                  <a:srgbClr val="0000FF"/>
                </a:solidFill>
                <a:latin typeface="宋体" panose="02010600030101010101" pitchFamily="2" charset="-122"/>
              </a:rPr>
              <a:t>3.4.2 </a:t>
            </a:r>
            <a:r>
              <a:rPr lang="zh-CN" altLang="en-US" sz="3200" dirty="0" smtClean="0">
                <a:solidFill>
                  <a:srgbClr val="0000FF"/>
                </a:solidFill>
                <a:latin typeface="宋体" panose="02010600030101010101" pitchFamily="2" charset="-122"/>
              </a:rPr>
              <a:t>进程同步机制及应用</a:t>
            </a:r>
            <a:endParaRPr lang="en-US" altLang="zh-CN" sz="3200" dirty="0" smtClean="0">
              <a:solidFill>
                <a:srgbClr val="0000FF"/>
              </a:solidFill>
              <a:latin typeface="宋体" panose="02010600030101010101" pitchFamily="2" charset="-122"/>
            </a:endParaRPr>
          </a:p>
          <a:p>
            <a:pPr>
              <a:defRPr/>
            </a:pPr>
            <a:r>
              <a:rPr lang="en-US" altLang="zh-CN" sz="2800" dirty="0" smtClean="0">
                <a:solidFill>
                  <a:srgbClr val="C00000"/>
                </a:solidFill>
                <a:latin typeface="宋体" panose="02010600030101010101" pitchFamily="2" charset="-122"/>
              </a:rPr>
              <a:t> 2.</a:t>
            </a:r>
            <a:r>
              <a:rPr lang="zh-CN" altLang="en-US" sz="2800" dirty="0" smtClean="0">
                <a:solidFill>
                  <a:srgbClr val="C00000"/>
                </a:solidFill>
                <a:latin typeface="宋体" panose="02010600030101010101" pitchFamily="2" charset="-122"/>
              </a:rPr>
              <a:t>利用软件方法实现互斥</a:t>
            </a:r>
            <a:endParaRPr lang="en-US" altLang="zh-CN" sz="2800" dirty="0" smtClean="0">
              <a:solidFill>
                <a:srgbClr val="C00000"/>
              </a:solidFill>
              <a:latin typeface="宋体" panose="02010600030101010101" pitchFamily="2" charset="-122"/>
            </a:endParaRPr>
          </a:p>
          <a:p>
            <a:pPr>
              <a:buFont typeface="Wingdings" panose="05000000000000000000" pitchFamily="2" charset="2"/>
              <a:buChar char="n"/>
              <a:defRPr/>
            </a:pPr>
            <a:r>
              <a:rPr lang="en-US" altLang="zh-CN" sz="2400" dirty="0" smtClean="0">
                <a:solidFill>
                  <a:srgbClr val="7030A0"/>
                </a:solidFill>
                <a:latin typeface="宋体" panose="02010600030101010101" pitchFamily="2" charset="-122"/>
              </a:rPr>
              <a:t> </a:t>
            </a:r>
            <a:r>
              <a:rPr lang="zh-CN" altLang="en-US" sz="2400" dirty="0" smtClean="0">
                <a:solidFill>
                  <a:srgbClr val="7030A0"/>
                </a:solidFill>
                <a:latin typeface="宋体" panose="02010600030101010101" pitchFamily="2" charset="-122"/>
              </a:rPr>
              <a:t>算法</a:t>
            </a:r>
            <a:r>
              <a:rPr lang="en-US" altLang="zh-CN" sz="2400" dirty="0" smtClean="0">
                <a:solidFill>
                  <a:srgbClr val="7030A0"/>
                </a:solidFill>
                <a:latin typeface="宋体" panose="02010600030101010101" pitchFamily="2" charset="-122"/>
              </a:rPr>
              <a:t>5</a:t>
            </a:r>
            <a:r>
              <a:rPr lang="zh-CN" altLang="en-US" sz="2400" dirty="0" smtClean="0">
                <a:solidFill>
                  <a:srgbClr val="7030A0"/>
                </a:solidFill>
                <a:latin typeface="宋体" panose="02010600030101010101" pitchFamily="2" charset="-122"/>
              </a:rPr>
              <a:t>：</a:t>
            </a:r>
            <a:r>
              <a:rPr lang="zh-CN" altLang="en-US" sz="2200" dirty="0">
                <a:latin typeface="仿宋" panose="02010609060101010101" charset="-122"/>
                <a:ea typeface="仿宋" panose="02010609060101010101" charset="-122"/>
              </a:rPr>
              <a:t>两个进程</a:t>
            </a:r>
            <a:r>
              <a:rPr lang="en-US" altLang="zh-CN" sz="2200" dirty="0">
                <a:latin typeface="仿宋" panose="02010609060101010101" charset="-122"/>
                <a:ea typeface="仿宋" panose="02010609060101010101" charset="-122"/>
              </a:rPr>
              <a:t>P0, P1</a:t>
            </a:r>
            <a:r>
              <a:rPr lang="zh-CN" altLang="en-US" sz="2200" dirty="0">
                <a:latin typeface="仿宋" panose="02010609060101010101" charset="-122"/>
                <a:ea typeface="仿宋" panose="02010609060101010101" charset="-122"/>
              </a:rPr>
              <a:t>共享某临界资源：</a:t>
            </a:r>
            <a:endParaRPr lang="en-US" altLang="zh-CN" sz="2200" dirty="0">
              <a:latin typeface="仿宋" panose="02010609060101010101" charset="-122"/>
              <a:ea typeface="仿宋" panose="02010609060101010101" charset="-122"/>
            </a:endParaRPr>
          </a:p>
          <a:p>
            <a:pPr>
              <a:defRPr/>
            </a:pPr>
            <a:r>
              <a:rPr lang="zh-CN" altLang="en-US" sz="2200" dirty="0">
                <a:latin typeface="仿宋" panose="02010609060101010101" charset="-122"/>
                <a:ea typeface="仿宋" panose="02010609060101010101" charset="-122"/>
              </a:rPr>
              <a:t>设立一个标志数组</a:t>
            </a:r>
            <a:r>
              <a:rPr lang="en-US" altLang="zh-CN" sz="2200" dirty="0">
                <a:latin typeface="仿宋" panose="02010609060101010101" charset="-122"/>
                <a:ea typeface="仿宋" panose="02010609060101010101" charset="-122"/>
              </a:rPr>
              <a:t>flag[2]</a:t>
            </a:r>
            <a:r>
              <a:rPr lang="zh-CN" altLang="en-US" sz="2200" dirty="0">
                <a:latin typeface="仿宋" panose="02010609060101010101" charset="-122"/>
                <a:ea typeface="仿宋" panose="02010609060101010101" charset="-122"/>
              </a:rPr>
              <a:t>：描述进程是否希望进入临界区，初值均为</a:t>
            </a:r>
            <a:r>
              <a:rPr lang="en-US" altLang="zh-CN" sz="2200" dirty="0">
                <a:latin typeface="仿宋" panose="02010609060101010101" charset="-122"/>
                <a:ea typeface="仿宋" panose="02010609060101010101" charset="-122"/>
              </a:rPr>
              <a:t>0(FALSE)</a:t>
            </a:r>
            <a:r>
              <a:rPr lang="zh-CN" altLang="en-US" sz="2200" dirty="0">
                <a:latin typeface="仿宋" panose="02010609060101010101" charset="-122"/>
                <a:ea typeface="仿宋" panose="02010609060101010101" charset="-122"/>
              </a:rPr>
              <a:t>，表示进程都不希望进入临界区</a:t>
            </a:r>
            <a:endParaRPr lang="zh-CN" altLang="en-US" sz="2200" dirty="0">
              <a:latin typeface="仿宋" panose="02010609060101010101" charset="-122"/>
              <a:ea typeface="仿宋" panose="02010609060101010101" charset="-122"/>
            </a:endParaRPr>
          </a:p>
          <a:p>
            <a:pPr marL="457200" indent="-457200">
              <a:lnSpc>
                <a:spcPct val="90000"/>
              </a:lnSpc>
              <a:buFont typeface="Wingdings" panose="05000000000000000000" pitchFamily="2" charset="2"/>
              <a:buChar char="Ø"/>
              <a:defRPr/>
            </a:pPr>
            <a:endParaRPr lang="en-US" altLang="zh-CN" sz="2400" dirty="0">
              <a:latin typeface="Times New Roman" panose="02020603050405020304" pitchFamily="18" charset="0"/>
            </a:endParaRPr>
          </a:p>
          <a:p>
            <a:pPr marL="457200" indent="-457200">
              <a:lnSpc>
                <a:spcPct val="90000"/>
              </a:lnSpc>
              <a:buFont typeface="Wingdings" panose="05000000000000000000" pitchFamily="2" charset="2"/>
              <a:buChar char="Ø"/>
              <a:defRPr/>
            </a:pPr>
            <a:endParaRPr lang="zh-CN" altLang="en-US" sz="2400" dirty="0">
              <a:latin typeface="宋体" panose="02010600030101010101" pitchFamily="2" charset="-122"/>
            </a:endParaRPr>
          </a:p>
        </p:txBody>
      </p:sp>
      <p:sp>
        <p:nvSpPr>
          <p:cNvPr id="51203" name="Line 26"/>
          <p:cNvSpPr>
            <a:spLocks noChangeShapeType="1"/>
          </p:cNvSpPr>
          <p:nvPr/>
        </p:nvSpPr>
        <p:spPr bwMode="auto">
          <a:xfrm>
            <a:off x="4067175" y="3240930"/>
            <a:ext cx="0" cy="3500439"/>
          </a:xfrm>
          <a:prstGeom prst="line">
            <a:avLst/>
          </a:prstGeom>
          <a:noFill/>
          <a:ln w="28575">
            <a:solidFill>
              <a:schemeClr val="accent1"/>
            </a:solidFill>
            <a:round/>
          </a:ln>
        </p:spPr>
        <p:txBody>
          <a:bodyPr>
            <a:spAutoFit/>
          </a:bodyPr>
          <a:lstStyle/>
          <a:p>
            <a:endParaRPr lang="zh-CN" altLang="en-US"/>
          </a:p>
        </p:txBody>
      </p:sp>
      <p:sp>
        <p:nvSpPr>
          <p:cNvPr id="26" name="矩形标注 25"/>
          <p:cNvSpPr>
            <a:spLocks noChangeArrowheads="1"/>
          </p:cNvSpPr>
          <p:nvPr/>
        </p:nvSpPr>
        <p:spPr bwMode="auto">
          <a:xfrm>
            <a:off x="2339752" y="6003753"/>
            <a:ext cx="3024188" cy="809625"/>
          </a:xfrm>
          <a:prstGeom prst="wedgeRectCallout">
            <a:avLst>
              <a:gd name="adj1" fmla="val 6030"/>
              <a:gd name="adj2" fmla="val -214614"/>
            </a:avLst>
          </a:prstGeom>
          <a:solidFill>
            <a:srgbClr val="FFD84B"/>
          </a:solidFill>
          <a:ln w="9525">
            <a:noFill/>
            <a:miter lim="800000"/>
          </a:ln>
        </p:spPr>
        <p:txBody>
          <a:bodyPr/>
          <a:lstStyle/>
          <a:p>
            <a:pPr marL="609600" indent="-609600"/>
            <a:r>
              <a:rPr lang="zh-CN" altLang="en-US" dirty="0">
                <a:latin typeface="仿宋" panose="02010609060101010101" charset="-122"/>
                <a:ea typeface="仿宋" panose="02010609060101010101" charset="-122"/>
              </a:rPr>
              <a:t>违背了空闲让进、有限等待、让权等待</a:t>
            </a:r>
            <a:endParaRPr lang="zh-CN" altLang="en-US" dirty="0"/>
          </a:p>
        </p:txBody>
      </p:sp>
      <p:sp>
        <p:nvSpPr>
          <p:cNvPr id="51205" name="Rectangle 4"/>
          <p:cNvSpPr>
            <a:spLocks noChangeArrowheads="1"/>
          </p:cNvSpPr>
          <p:nvPr/>
        </p:nvSpPr>
        <p:spPr bwMode="auto">
          <a:xfrm>
            <a:off x="682625" y="3283794"/>
            <a:ext cx="3600450" cy="2952751"/>
          </a:xfrm>
          <a:prstGeom prst="rect">
            <a:avLst/>
          </a:prstGeom>
          <a:noFill/>
          <a:ln w="9525">
            <a:noFill/>
            <a:miter lim="800000"/>
          </a:ln>
        </p:spPr>
        <p:txBody>
          <a:bodyPr/>
          <a:lstStyle/>
          <a:p>
            <a:pPr marL="342900" indent="-342900">
              <a:buFontTx/>
              <a:buChar char="•"/>
            </a:pPr>
            <a:r>
              <a:rPr lang="en-US" altLang="zh-CN" sz="2400" dirty="0">
                <a:ea typeface="仿宋" panose="02010609060101010101" charset="-122"/>
              </a:rPr>
              <a:t>P0: </a:t>
            </a:r>
            <a:endParaRPr lang="en-US" altLang="zh-CN" sz="2400" dirty="0">
              <a:ea typeface="仿宋" panose="02010609060101010101" charset="-122"/>
            </a:endParaRPr>
          </a:p>
          <a:p>
            <a:pPr marL="342900" indent="-342900"/>
            <a:r>
              <a:rPr lang="en-US" altLang="zh-CN" sz="2400" dirty="0">
                <a:ea typeface="仿宋" panose="02010609060101010101" charset="-122"/>
              </a:rPr>
              <a:t>  flag[0]=1;</a:t>
            </a:r>
            <a:endParaRPr lang="en-US" altLang="zh-CN" sz="2400" dirty="0">
              <a:ea typeface="仿宋" panose="02010609060101010101" charset="-122"/>
            </a:endParaRPr>
          </a:p>
          <a:p>
            <a:pPr marL="342900" indent="-342900"/>
            <a:r>
              <a:rPr lang="en-US" altLang="zh-CN" sz="2400" dirty="0">
                <a:ea typeface="仿宋" panose="02010609060101010101" charset="-122"/>
              </a:rPr>
              <a:t>  while (flag[1]);</a:t>
            </a:r>
            <a:endParaRPr lang="en-US" altLang="zh-CN" sz="2400" dirty="0">
              <a:ea typeface="仿宋" panose="02010609060101010101" charset="-122"/>
            </a:endParaRPr>
          </a:p>
          <a:p>
            <a:pPr marL="342900" indent="-342900"/>
            <a:r>
              <a:rPr lang="zh-CN" altLang="en-US" sz="2400" dirty="0">
                <a:ea typeface="仿宋" panose="02010609060101010101" charset="-122"/>
              </a:rPr>
              <a:t>    临界区</a:t>
            </a:r>
            <a:endParaRPr lang="zh-CN" altLang="en-US" sz="2400" dirty="0">
              <a:ea typeface="仿宋" panose="02010609060101010101" charset="-122"/>
            </a:endParaRPr>
          </a:p>
          <a:p>
            <a:pPr marL="342900" indent="-342900"/>
            <a:r>
              <a:rPr lang="zh-CN" altLang="en-US" sz="2400" dirty="0">
                <a:ea typeface="仿宋" panose="02010609060101010101" charset="-122"/>
              </a:rPr>
              <a:t>  </a:t>
            </a:r>
            <a:r>
              <a:rPr lang="en-US" altLang="zh-CN" sz="2400" dirty="0">
                <a:ea typeface="仿宋" panose="02010609060101010101" charset="-122"/>
              </a:rPr>
              <a:t>flag[0]=0</a:t>
            </a:r>
            <a:r>
              <a:rPr lang="en-US" altLang="zh-CN" sz="2400" dirty="0" smtClean="0">
                <a:ea typeface="仿宋" panose="02010609060101010101" charset="-122"/>
              </a:rPr>
              <a:t>;</a:t>
            </a:r>
            <a:endParaRPr lang="en-US" altLang="zh-CN" sz="2400" dirty="0" smtClean="0">
              <a:ea typeface="仿宋" panose="02010609060101010101" charset="-122"/>
            </a:endParaRPr>
          </a:p>
          <a:p>
            <a:pPr marL="342900" indent="-342900"/>
            <a:r>
              <a:rPr lang="en-US" altLang="zh-CN" sz="2400" dirty="0" smtClean="0">
                <a:ea typeface="仿宋" panose="02010609060101010101" charset="-122"/>
              </a:rPr>
              <a:t>   </a:t>
            </a:r>
            <a:r>
              <a:rPr lang="zh-CN" altLang="en-US" sz="2400" dirty="0" smtClean="0">
                <a:ea typeface="仿宋" panose="02010609060101010101" charset="-122"/>
              </a:rPr>
              <a:t>剩余区</a:t>
            </a:r>
            <a:endParaRPr lang="en-US" altLang="zh-CN" sz="2400" dirty="0">
              <a:ea typeface="仿宋" panose="02010609060101010101" charset="-122"/>
            </a:endParaRPr>
          </a:p>
          <a:p>
            <a:pPr marL="342900" indent="-342900"/>
            <a:endParaRPr lang="en-US" altLang="zh-CN" sz="2800" dirty="0">
              <a:ea typeface="仿宋" panose="02010609060101010101" charset="-122"/>
            </a:endParaRPr>
          </a:p>
        </p:txBody>
      </p:sp>
      <p:sp>
        <p:nvSpPr>
          <p:cNvPr id="51206" name="Rectangle 5"/>
          <p:cNvSpPr>
            <a:spLocks noChangeArrowheads="1"/>
          </p:cNvSpPr>
          <p:nvPr/>
        </p:nvSpPr>
        <p:spPr bwMode="auto">
          <a:xfrm>
            <a:off x="4427538" y="3283794"/>
            <a:ext cx="3600450" cy="2952751"/>
          </a:xfrm>
          <a:prstGeom prst="rect">
            <a:avLst/>
          </a:prstGeom>
          <a:noFill/>
          <a:ln w="9525">
            <a:noFill/>
            <a:miter lim="800000"/>
          </a:ln>
        </p:spPr>
        <p:txBody>
          <a:bodyPr/>
          <a:lstStyle/>
          <a:p>
            <a:pPr marL="342900" indent="-342900">
              <a:buFontTx/>
              <a:buChar char="•"/>
            </a:pPr>
            <a:r>
              <a:rPr lang="en-US" altLang="zh-CN" sz="2400" dirty="0">
                <a:ea typeface="仿宋" panose="02010609060101010101" charset="-122"/>
              </a:rPr>
              <a:t>P1: </a:t>
            </a:r>
            <a:endParaRPr lang="en-US" altLang="zh-CN" sz="2400" dirty="0">
              <a:ea typeface="仿宋" panose="02010609060101010101" charset="-122"/>
            </a:endParaRPr>
          </a:p>
          <a:p>
            <a:pPr marL="342900" indent="-342900"/>
            <a:r>
              <a:rPr lang="en-US" altLang="zh-CN" sz="2400" dirty="0">
                <a:ea typeface="仿宋" panose="02010609060101010101" charset="-122"/>
              </a:rPr>
              <a:t>  flag[1]=1;</a:t>
            </a:r>
            <a:endParaRPr lang="en-US" altLang="zh-CN" sz="2400" dirty="0">
              <a:ea typeface="仿宋" panose="02010609060101010101" charset="-122"/>
            </a:endParaRPr>
          </a:p>
          <a:p>
            <a:pPr marL="342900" indent="-342900"/>
            <a:r>
              <a:rPr lang="en-US" altLang="zh-CN" sz="2400" dirty="0">
                <a:ea typeface="仿宋" panose="02010609060101010101" charset="-122"/>
              </a:rPr>
              <a:t>  while (flag[0]);</a:t>
            </a:r>
            <a:endParaRPr lang="en-US" altLang="zh-CN" sz="2400" dirty="0">
              <a:ea typeface="仿宋" panose="02010609060101010101" charset="-122"/>
            </a:endParaRPr>
          </a:p>
          <a:p>
            <a:pPr marL="342900" indent="-342900"/>
            <a:r>
              <a:rPr lang="zh-CN" altLang="en-US" sz="2400" dirty="0">
                <a:ea typeface="仿宋" panose="02010609060101010101" charset="-122"/>
              </a:rPr>
              <a:t>     临界区</a:t>
            </a:r>
            <a:endParaRPr lang="zh-CN" altLang="en-US" sz="2400" dirty="0">
              <a:ea typeface="仿宋" panose="02010609060101010101" charset="-122"/>
            </a:endParaRPr>
          </a:p>
          <a:p>
            <a:pPr marL="342900" indent="-342900"/>
            <a:r>
              <a:rPr lang="zh-CN" altLang="en-US" sz="2400" dirty="0">
                <a:ea typeface="仿宋" panose="02010609060101010101" charset="-122"/>
              </a:rPr>
              <a:t>  </a:t>
            </a:r>
            <a:r>
              <a:rPr lang="en-US" altLang="zh-CN" sz="2400" dirty="0">
                <a:ea typeface="仿宋" panose="02010609060101010101" charset="-122"/>
              </a:rPr>
              <a:t>flag[1]=0</a:t>
            </a:r>
            <a:r>
              <a:rPr lang="en-US" altLang="zh-CN" sz="2400" dirty="0" smtClean="0">
                <a:ea typeface="仿宋" panose="02010609060101010101" charset="-122"/>
              </a:rPr>
              <a:t>;</a:t>
            </a:r>
            <a:endParaRPr lang="en-US" altLang="zh-CN" sz="2400" dirty="0" smtClean="0">
              <a:ea typeface="仿宋" panose="02010609060101010101" charset="-122"/>
            </a:endParaRPr>
          </a:p>
          <a:p>
            <a:pPr marL="342900" indent="-342900"/>
            <a:r>
              <a:rPr lang="en-US" altLang="zh-CN" sz="2400" dirty="0" smtClean="0">
                <a:ea typeface="仿宋" panose="02010609060101010101" charset="-122"/>
              </a:rPr>
              <a:t>      </a:t>
            </a:r>
            <a:r>
              <a:rPr lang="zh-CN" altLang="en-US" sz="2400" dirty="0" smtClean="0">
                <a:ea typeface="仿宋" panose="02010609060101010101" charset="-122"/>
              </a:rPr>
              <a:t>剩余区</a:t>
            </a:r>
            <a:endParaRPr lang="en-US" altLang="zh-CN" sz="2400" dirty="0">
              <a:ea typeface="仿宋" panose="02010609060101010101" charset="-122"/>
            </a:endParaRPr>
          </a:p>
          <a:p>
            <a:pPr marL="342900" indent="-342900"/>
            <a:endParaRPr lang="en-US" altLang="zh-CN" sz="2800" dirty="0">
              <a:ea typeface="仿宋" panose="02010609060101010101" charset="-122"/>
            </a:endParaRPr>
          </a:p>
        </p:txBody>
      </p:sp>
      <p:sp>
        <p:nvSpPr>
          <p:cNvPr id="8" name="Rectangle 2"/>
          <p:cNvSpPr txBox="1">
            <a:spLocks noChangeArrowheads="1"/>
          </p:cNvSpPr>
          <p:nvPr/>
        </p:nvSpPr>
        <p:spPr bwMode="auto">
          <a:xfrm>
            <a:off x="2555877" y="44451"/>
            <a:ext cx="4392613"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3.4 </a:t>
            </a:r>
            <a:r>
              <a:rPr lang="zh-CN" altLang="en-US" sz="4000" dirty="0" smtClean="0">
                <a:solidFill>
                  <a:srgbClr val="FF0000"/>
                </a:solidFill>
              </a:rPr>
              <a:t>进程同步</a:t>
            </a:r>
            <a:endParaRPr lang="zh-CN" altLang="en-US" sz="4000" dirty="0">
              <a:solidFill>
                <a:srgbClr val="FF0000"/>
              </a:solidFill>
              <a:ea typeface="MS PGothic" panose="020B0600070205080204" pitchFamily="34" charset="-128"/>
            </a:endParaRPr>
          </a:p>
        </p:txBody>
      </p:sp>
      <p:sp>
        <p:nvSpPr>
          <p:cNvPr id="9" name="矩形 8"/>
          <p:cNvSpPr/>
          <p:nvPr/>
        </p:nvSpPr>
        <p:spPr>
          <a:xfrm>
            <a:off x="6444209" y="44626"/>
            <a:ext cx="1832553" cy="584775"/>
          </a:xfrm>
          <a:prstGeom prst="rect">
            <a:avLst/>
          </a:prstGeom>
        </p:spPr>
        <p:txBody>
          <a:bodyPr wrap="none">
            <a:spAutoFit/>
          </a:bodyPr>
          <a:lstStyle/>
          <a:p>
            <a:r>
              <a:rPr lang="zh-CN" altLang="en-US" sz="3200" dirty="0" smtClean="0">
                <a:solidFill>
                  <a:srgbClr val="137325"/>
                </a:solidFill>
                <a:latin typeface="宋体" panose="02010600030101010101" pitchFamily="2" charset="-122"/>
              </a:rPr>
              <a:t>分组讨论</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180280" y="764704"/>
            <a:ext cx="7848104" cy="2304256"/>
          </a:xfrm>
          <a:prstGeom prst="rect">
            <a:avLst/>
          </a:prstGeom>
          <a:noFill/>
          <a:ln>
            <a:noFill/>
          </a:ln>
          <a:effectLst/>
        </p:spPr>
        <p:txBody>
          <a:bodyPr/>
          <a:lstStyle/>
          <a:p>
            <a:pPr marL="288290">
              <a:lnSpc>
                <a:spcPts val="2800"/>
              </a:lnSpc>
              <a:defRPr/>
            </a:pPr>
            <a:r>
              <a:rPr lang="en-US" altLang="zh-CN" sz="3200" dirty="0" smtClean="0">
                <a:solidFill>
                  <a:srgbClr val="0000FF"/>
                </a:solidFill>
                <a:latin typeface="宋体" panose="02010600030101010101" pitchFamily="2" charset="-122"/>
              </a:rPr>
              <a:t>3.4.2</a:t>
            </a:r>
            <a:r>
              <a:rPr lang="zh-CN" altLang="en-US" sz="3200" dirty="0" smtClean="0">
                <a:solidFill>
                  <a:srgbClr val="0000FF"/>
                </a:solidFill>
                <a:latin typeface="宋体" panose="02010600030101010101" pitchFamily="2" charset="-122"/>
              </a:rPr>
              <a:t>进程同步机制及应用</a:t>
            </a:r>
            <a:endParaRPr lang="en-US" altLang="zh-CN" sz="3200" dirty="0" smtClean="0">
              <a:solidFill>
                <a:srgbClr val="0000FF"/>
              </a:solidFill>
              <a:latin typeface="宋体" panose="02010600030101010101" pitchFamily="2" charset="-122"/>
            </a:endParaRPr>
          </a:p>
          <a:p>
            <a:pPr marL="288290">
              <a:lnSpc>
                <a:spcPts val="2800"/>
              </a:lnSpc>
              <a:defRPr/>
            </a:pPr>
            <a:r>
              <a:rPr lang="en-US" altLang="zh-CN" sz="2800" dirty="0" smtClean="0">
                <a:solidFill>
                  <a:schemeClr val="tx2"/>
                </a:solidFill>
                <a:latin typeface="宋体" panose="02010600030101010101" pitchFamily="2" charset="-122"/>
              </a:rPr>
              <a:t>3. </a:t>
            </a:r>
            <a:r>
              <a:rPr lang="zh-CN" altLang="en-US" sz="2800" dirty="0" smtClean="0">
                <a:solidFill>
                  <a:schemeClr val="tx2"/>
                </a:solidFill>
                <a:latin typeface="宋体" panose="02010600030101010101" pitchFamily="2" charset="-122"/>
              </a:rPr>
              <a:t>利用锁机制实现互斥</a:t>
            </a:r>
            <a:endParaRPr lang="en-US" altLang="zh-CN" sz="2800" dirty="0">
              <a:solidFill>
                <a:srgbClr val="0000FF"/>
              </a:solidFill>
              <a:latin typeface="宋体" panose="02010600030101010101" pitchFamily="2" charset="-122"/>
            </a:endParaRPr>
          </a:p>
          <a:p>
            <a:pPr marL="288290">
              <a:lnSpc>
                <a:spcPts val="2800"/>
              </a:lnSpc>
              <a:buFont typeface="Wingdings" panose="05000000000000000000" pitchFamily="2" charset="2"/>
              <a:buChar char="n"/>
              <a:defRPr/>
            </a:pPr>
            <a:r>
              <a:rPr lang="zh-CN" altLang="en-US" sz="2400" dirty="0" smtClean="0">
                <a:solidFill>
                  <a:srgbClr val="7030A0"/>
                </a:solidFill>
                <a:effectLst>
                  <a:outerShdw blurRad="38100" dist="38100" dir="2700000" algn="tl">
                    <a:srgbClr val="C0C0C0"/>
                  </a:outerShdw>
                </a:effectLst>
                <a:latin typeface="Times New Roman" panose="02020603050405020304" pitchFamily="18" charset="0"/>
              </a:rPr>
              <a:t>   什么</a:t>
            </a:r>
            <a:r>
              <a:rPr lang="zh-CN" altLang="en-US" sz="2400" dirty="0">
                <a:solidFill>
                  <a:srgbClr val="7030A0"/>
                </a:solidFill>
                <a:effectLst>
                  <a:outerShdw blurRad="38100" dist="38100" dir="2700000" algn="tl">
                    <a:srgbClr val="C0C0C0"/>
                  </a:outerShdw>
                </a:effectLst>
                <a:latin typeface="Times New Roman" panose="02020603050405020304" pitchFamily="18" charset="0"/>
              </a:rPr>
              <a:t>是</a:t>
            </a:r>
            <a:r>
              <a:rPr lang="zh-CN" altLang="en-US" sz="2400" dirty="0" smtClean="0">
                <a:solidFill>
                  <a:srgbClr val="7030A0"/>
                </a:solidFill>
                <a:effectLst>
                  <a:outerShdw blurRad="38100" dist="38100" dir="2700000" algn="tl">
                    <a:srgbClr val="C0C0C0"/>
                  </a:outerShdw>
                </a:effectLst>
                <a:latin typeface="Times New Roman" panose="02020603050405020304" pitchFamily="18" charset="0"/>
              </a:rPr>
              <a:t>锁</a:t>
            </a:r>
            <a:endParaRPr lang="zh-CN" altLang="en-US" sz="2400" dirty="0">
              <a:solidFill>
                <a:srgbClr val="7030A0"/>
              </a:solidFill>
              <a:effectLst>
                <a:outerShdw blurRad="38100" dist="38100" dir="2700000" algn="tl">
                  <a:srgbClr val="C0C0C0"/>
                </a:outerShdw>
              </a:effectLst>
              <a:latin typeface="Times New Roman" panose="02020603050405020304" pitchFamily="18" charset="0"/>
            </a:endParaRPr>
          </a:p>
          <a:p>
            <a:pPr marL="288290">
              <a:lnSpc>
                <a:spcPts val="2800"/>
              </a:lnSpc>
              <a:defRPr/>
            </a:pPr>
            <a:r>
              <a:rPr lang="zh-CN" altLang="en-US" sz="2200" b="0" dirty="0">
                <a:latin typeface="Times New Roman" panose="02020603050405020304" pitchFamily="18" charset="0"/>
              </a:rPr>
              <a:t>       </a:t>
            </a:r>
            <a:r>
              <a:rPr lang="zh-CN" altLang="en-US" sz="2200" dirty="0" smtClean="0">
                <a:latin typeface="Times New Roman" panose="02020603050405020304" pitchFamily="18" charset="0"/>
              </a:rPr>
              <a:t>用</a:t>
            </a:r>
            <a:r>
              <a:rPr lang="zh-CN" altLang="en-US" sz="2200" dirty="0">
                <a:latin typeface="Times New Roman" panose="02020603050405020304" pitchFamily="18" charset="0"/>
              </a:rPr>
              <a:t>变量</a:t>
            </a:r>
            <a:r>
              <a:rPr lang="en-US" altLang="zh-CN" sz="2200" dirty="0">
                <a:latin typeface="Times New Roman" panose="02020603050405020304" pitchFamily="18" charset="0"/>
              </a:rPr>
              <a:t>w</a:t>
            </a:r>
            <a:r>
              <a:rPr lang="zh-CN" altLang="zh-CN" sz="2200" dirty="0">
                <a:latin typeface="Times New Roman" panose="02020603050405020304" pitchFamily="18" charset="0"/>
              </a:rPr>
              <a:t>代表某种资源的状态，</a:t>
            </a:r>
            <a:r>
              <a:rPr lang="en-US" altLang="zh-CN" sz="2200" dirty="0">
                <a:latin typeface="Times New Roman" panose="02020603050405020304" pitchFamily="18" charset="0"/>
              </a:rPr>
              <a:t>w</a:t>
            </a:r>
            <a:r>
              <a:rPr lang="zh-CN" altLang="zh-CN" sz="2200" dirty="0">
                <a:latin typeface="Times New Roman" panose="02020603050405020304" pitchFamily="18" charset="0"/>
              </a:rPr>
              <a:t>称为“锁”</a:t>
            </a:r>
            <a:r>
              <a:rPr lang="zh-CN" altLang="en-US" sz="2200" dirty="0">
                <a:latin typeface="Times New Roman" panose="02020603050405020304" pitchFamily="18" charset="0"/>
              </a:rPr>
              <a:t> </a:t>
            </a:r>
            <a:r>
              <a:rPr lang="zh-CN" altLang="en-US" sz="2200" dirty="0" smtClean="0">
                <a:latin typeface="Times New Roman" panose="02020603050405020304" pitchFamily="18" charset="0"/>
              </a:rPr>
              <a:t>。</a:t>
            </a:r>
            <a:endParaRPr lang="zh-CN" altLang="en-US" sz="2200" dirty="0">
              <a:latin typeface="Times New Roman" panose="02020603050405020304" pitchFamily="18" charset="0"/>
            </a:endParaRPr>
          </a:p>
          <a:p>
            <a:pPr marL="288290">
              <a:lnSpc>
                <a:spcPts val="2800"/>
              </a:lnSpc>
              <a:buFont typeface="Wingdings" panose="05000000000000000000" pitchFamily="2" charset="2"/>
              <a:buChar char="n"/>
              <a:defRPr/>
            </a:pPr>
            <a:r>
              <a:rPr lang="zh-CN" altLang="en-US" sz="2400" dirty="0" smtClean="0">
                <a:solidFill>
                  <a:srgbClr val="7030A0"/>
                </a:solidFill>
                <a:effectLst>
                  <a:outerShdw blurRad="38100" dist="38100" dir="2700000" algn="tl">
                    <a:srgbClr val="C0C0C0"/>
                  </a:outerShdw>
                </a:effectLst>
                <a:latin typeface="Times New Roman" panose="02020603050405020304" pitchFamily="18" charset="0"/>
              </a:rPr>
              <a:t>   加锁原语和开锁原语 </a:t>
            </a:r>
            <a:endParaRPr lang="zh-CN" altLang="zh-CN" sz="2400" dirty="0">
              <a:solidFill>
                <a:srgbClr val="7030A0"/>
              </a:solidFill>
              <a:effectLst>
                <a:outerShdw blurRad="38100" dist="38100" dir="2700000" algn="tl">
                  <a:srgbClr val="C0C0C0"/>
                </a:outerShdw>
              </a:effectLst>
              <a:latin typeface="Times New Roman" panose="02020603050405020304" pitchFamily="18" charset="0"/>
            </a:endParaRPr>
          </a:p>
          <a:p>
            <a:pPr marL="288290">
              <a:lnSpc>
                <a:spcPct val="90000"/>
              </a:lnSpc>
              <a:defRPr/>
            </a:pPr>
            <a:endParaRPr lang="zh-CN" altLang="zh-CN" sz="2400" dirty="0"/>
          </a:p>
          <a:p>
            <a:pPr marL="288290">
              <a:lnSpc>
                <a:spcPct val="90000"/>
              </a:lnSpc>
              <a:defRPr/>
            </a:pPr>
            <a:endParaRPr lang="zh-CN" altLang="en-US" sz="2400" dirty="0">
              <a:latin typeface="宋体" panose="02010600030101010101" pitchFamily="2" charset="-122"/>
            </a:endParaRPr>
          </a:p>
        </p:txBody>
      </p:sp>
      <p:sp>
        <p:nvSpPr>
          <p:cNvPr id="6" name="Rectangle 2"/>
          <p:cNvSpPr txBox="1">
            <a:spLocks noChangeArrowheads="1"/>
          </p:cNvSpPr>
          <p:nvPr/>
        </p:nvSpPr>
        <p:spPr bwMode="auto">
          <a:xfrm>
            <a:off x="2987925" y="-18504"/>
            <a:ext cx="3312269"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3.4 </a:t>
            </a:r>
            <a:r>
              <a:rPr lang="zh-CN" altLang="en-US" sz="4000" dirty="0" smtClean="0">
                <a:solidFill>
                  <a:srgbClr val="FF0000"/>
                </a:solidFill>
              </a:rPr>
              <a:t>进程同步</a:t>
            </a:r>
            <a:endParaRPr lang="zh-CN" altLang="en-US" sz="4000" dirty="0">
              <a:solidFill>
                <a:srgbClr val="FF0000"/>
              </a:solidFill>
              <a:ea typeface="MS PGothic" panose="020B0600070205080204" pitchFamily="34" charset="-128"/>
            </a:endParaRPr>
          </a:p>
        </p:txBody>
      </p:sp>
      <p:sp>
        <p:nvSpPr>
          <p:cNvPr id="5" name="Rectangle 3"/>
          <p:cNvSpPr>
            <a:spLocks noChangeArrowheads="1"/>
          </p:cNvSpPr>
          <p:nvPr/>
        </p:nvSpPr>
        <p:spPr bwMode="auto">
          <a:xfrm>
            <a:off x="683568" y="3095090"/>
            <a:ext cx="4248596" cy="2031325"/>
          </a:xfrm>
          <a:prstGeom prst="rect">
            <a:avLst/>
          </a:prstGeom>
          <a:solidFill>
            <a:srgbClr val="FFC0C0"/>
          </a:solidFill>
          <a:ln w="9525">
            <a:noFill/>
            <a:miter lim="800000"/>
          </a:ln>
        </p:spPr>
        <p:txBody>
          <a:bodyPr wrap="square">
            <a:spAutoFit/>
          </a:bodyPr>
          <a:lstStyle/>
          <a:p>
            <a:pPr marL="533400" indent="-533400">
              <a:spcBef>
                <a:spcPct val="30000"/>
              </a:spcBef>
            </a:pPr>
            <a:r>
              <a:rPr lang="zh-CN" altLang="en-US" sz="2200" dirty="0" smtClean="0">
                <a:solidFill>
                  <a:srgbClr val="000099"/>
                </a:solidFill>
                <a:latin typeface="Times New Roman" panose="02020603050405020304" pitchFamily="18" charset="0"/>
              </a:rPr>
              <a:t>加锁</a:t>
            </a:r>
            <a:r>
              <a:rPr lang="zh-CN" altLang="en-US" sz="2200" dirty="0">
                <a:solidFill>
                  <a:srgbClr val="000099"/>
                </a:solidFill>
                <a:latin typeface="Times New Roman" panose="02020603050405020304" pitchFamily="18" charset="0"/>
              </a:rPr>
              <a:t>原语</a:t>
            </a:r>
            <a:endParaRPr lang="zh-CN" altLang="en-US" sz="2200" dirty="0">
              <a:solidFill>
                <a:srgbClr val="000099"/>
              </a:solidFill>
              <a:latin typeface="Times New Roman" panose="02020603050405020304" pitchFamily="18" charset="0"/>
            </a:endParaRPr>
          </a:p>
          <a:p>
            <a:pPr marL="533400" indent="-533400" algn="just">
              <a:spcBef>
                <a:spcPct val="30000"/>
              </a:spcBef>
              <a:buFont typeface="Wingdings" panose="05000000000000000000" pitchFamily="2" charset="2"/>
              <a:buNone/>
            </a:pPr>
            <a:r>
              <a:rPr lang="zh-CN" altLang="en-US" dirty="0">
                <a:latin typeface="Times New Roman" panose="02020603050405020304" pitchFamily="18" charset="0"/>
              </a:rPr>
              <a:t>	</a:t>
            </a:r>
            <a:r>
              <a:rPr lang="en-US" altLang="zh-CN" dirty="0" smtClean="0">
                <a:latin typeface="Times New Roman" panose="02020603050405020304" pitchFamily="18" charset="0"/>
              </a:rPr>
              <a:t>lock( )</a:t>
            </a:r>
            <a:endParaRPr lang="en-US" altLang="zh-CN" dirty="0">
              <a:latin typeface="Times New Roman" panose="02020603050405020304" pitchFamily="18" charset="0"/>
            </a:endParaRPr>
          </a:p>
          <a:p>
            <a:pPr marL="533400" indent="-533400" algn="just">
              <a:spcBef>
                <a:spcPct val="30000"/>
              </a:spcBef>
              <a:buFont typeface="Wingdings" panose="05000000000000000000" pitchFamily="2" charset="2"/>
              <a:buNone/>
            </a:pPr>
            <a:r>
              <a:rPr lang="en-US" altLang="zh-CN" dirty="0">
                <a:latin typeface="Times New Roman" panose="02020603050405020304" pitchFamily="18" charset="0"/>
              </a:rPr>
              <a:t>    	</a:t>
            </a:r>
            <a:r>
              <a:rPr lang="zh-CN" altLang="en-US" dirty="0">
                <a:latin typeface="Times New Roman" panose="02020603050405020304" pitchFamily="18" charset="0"/>
              </a:rPr>
              <a:t> </a:t>
            </a:r>
            <a:r>
              <a:rPr lang="en-US" altLang="zh-CN" dirty="0">
                <a:latin typeface="Times New Roman" panose="02020603050405020304" pitchFamily="18" charset="0"/>
              </a:rPr>
              <a:t>{   test</a:t>
            </a:r>
            <a:r>
              <a:rPr lang="zh-CN" altLang="en-US" dirty="0">
                <a:latin typeface="Times New Roman" panose="02020603050405020304" pitchFamily="18" charset="0"/>
              </a:rPr>
              <a:t>：  </a:t>
            </a:r>
            <a:r>
              <a:rPr lang="en-US" altLang="zh-CN" dirty="0">
                <a:latin typeface="Times New Roman" panose="02020603050405020304" pitchFamily="18" charset="0"/>
              </a:rPr>
              <a:t>if (w</a:t>
            </a:r>
            <a:r>
              <a:rPr lang="zh-CN" altLang="en-US" dirty="0">
                <a:latin typeface="Times New Roman" panose="02020603050405020304" pitchFamily="18" charset="0"/>
              </a:rPr>
              <a:t>为</a:t>
            </a:r>
            <a:r>
              <a:rPr lang="en-US" altLang="zh-CN" dirty="0">
                <a:latin typeface="Times New Roman" panose="02020603050405020304" pitchFamily="18" charset="0"/>
              </a:rPr>
              <a:t>1)</a:t>
            </a:r>
            <a:endParaRPr lang="en-US" altLang="zh-CN" dirty="0">
              <a:latin typeface="Times New Roman" panose="02020603050405020304" pitchFamily="18" charset="0"/>
            </a:endParaRPr>
          </a:p>
          <a:p>
            <a:pPr marL="533400" indent="-533400" algn="just">
              <a:spcBef>
                <a:spcPct val="3000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test</a:t>
            </a:r>
            <a:r>
              <a:rPr lang="zh-CN" altLang="en-US" dirty="0">
                <a:latin typeface="Times New Roman" panose="02020603050405020304" pitchFamily="18" charset="0"/>
              </a:rPr>
              <a:t>；     </a:t>
            </a:r>
            <a:endParaRPr lang="zh-CN" altLang="en-US" dirty="0" smtClean="0">
              <a:latin typeface="Times New Roman" panose="02020603050405020304" pitchFamily="18" charset="0"/>
            </a:endParaRPr>
          </a:p>
          <a:p>
            <a:pPr marL="533400" indent="-533400" algn="just">
              <a:spcBef>
                <a:spcPct val="30000"/>
              </a:spcBef>
              <a:buFont typeface="Wingdings" panose="05000000000000000000" pitchFamily="2" charset="2"/>
              <a:buNone/>
            </a:pPr>
            <a:r>
              <a:rPr lang="zh-CN" altLang="en-US" dirty="0" smtClean="0">
                <a:latin typeface="Times New Roman" panose="02020603050405020304" pitchFamily="18" charset="0"/>
              </a:rPr>
              <a:t>              </a:t>
            </a:r>
            <a:r>
              <a:rPr lang="en-US" altLang="zh-CN" dirty="0" smtClean="0">
                <a:latin typeface="Times New Roman" panose="02020603050405020304" pitchFamily="18" charset="0"/>
              </a:rPr>
              <a:t>else w=1</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   ∕*上锁*∕   	</a:t>
            </a:r>
            <a:r>
              <a:rPr lang="en-US" altLang="zh-CN" dirty="0" smtClean="0">
                <a:latin typeface="Times New Roman" panose="02020603050405020304" pitchFamily="18" charset="0"/>
              </a:rPr>
              <a:t></a:t>
            </a:r>
            <a:endParaRPr lang="en-US" altLang="zh-CN" dirty="0">
              <a:latin typeface="Times New Roman" panose="02020603050405020304" pitchFamily="18" charset="0"/>
            </a:endParaRPr>
          </a:p>
        </p:txBody>
      </p:sp>
      <p:sp>
        <p:nvSpPr>
          <p:cNvPr id="8" name="Rectangle 39"/>
          <p:cNvSpPr>
            <a:spLocks noChangeArrowheads="1"/>
          </p:cNvSpPr>
          <p:nvPr/>
        </p:nvSpPr>
        <p:spPr bwMode="auto">
          <a:xfrm>
            <a:off x="683568" y="5301208"/>
            <a:ext cx="4248472" cy="1231106"/>
          </a:xfrm>
          <a:prstGeom prst="rect">
            <a:avLst/>
          </a:prstGeom>
          <a:solidFill>
            <a:schemeClr val="tx2">
              <a:lumMod val="40000"/>
              <a:lumOff val="60000"/>
            </a:schemeClr>
          </a:solidFill>
          <a:ln w="9525">
            <a:solidFill>
              <a:schemeClr val="accent1">
                <a:lumMod val="20000"/>
                <a:lumOff val="80000"/>
              </a:schemeClr>
            </a:solidFill>
            <a:miter lim="800000"/>
          </a:ln>
        </p:spPr>
        <p:txBody>
          <a:bodyPr wrap="square">
            <a:spAutoFit/>
          </a:bodyPr>
          <a:lstStyle/>
          <a:p>
            <a:pPr marL="914400" lvl="1" indent="-342900">
              <a:spcBef>
                <a:spcPct val="30000"/>
              </a:spcBef>
              <a:defRPr/>
            </a:pPr>
            <a:r>
              <a:rPr lang="zh-CN" altLang="en-US" sz="2200" dirty="0">
                <a:solidFill>
                  <a:srgbClr val="000099"/>
                </a:solidFill>
                <a:latin typeface="Times New Roman" panose="02020603050405020304" pitchFamily="18" charset="0"/>
              </a:rPr>
              <a:t>开锁原语</a:t>
            </a:r>
            <a:endParaRPr lang="zh-CN" altLang="en-US" sz="2200" dirty="0">
              <a:solidFill>
                <a:srgbClr val="000099"/>
              </a:solidFill>
              <a:latin typeface="Times New Roman" panose="02020603050405020304" pitchFamily="18" charset="0"/>
            </a:endParaRPr>
          </a:p>
          <a:p>
            <a:pPr marL="533400" indent="-533400" algn="just">
              <a:spcBef>
                <a:spcPct val="30000"/>
              </a:spcBef>
              <a:buFont typeface="Wingdings" panose="05000000000000000000" pitchFamily="2" charset="2"/>
              <a:buNone/>
              <a:defRPr/>
            </a:pPr>
            <a:r>
              <a:rPr lang="zh-CN" altLang="en-US" dirty="0">
                <a:latin typeface="Times New Roman" panose="02020603050405020304" pitchFamily="18" charset="0"/>
              </a:rPr>
              <a:t>	  </a:t>
            </a:r>
            <a:r>
              <a:rPr lang="en-US" altLang="zh-CN" dirty="0" smtClean="0">
                <a:latin typeface="Times New Roman" panose="02020603050405020304" pitchFamily="18" charset="0"/>
              </a:rPr>
              <a:t>unlock( )</a:t>
            </a:r>
            <a:endParaRPr lang="en-US" altLang="zh-CN" dirty="0">
              <a:latin typeface="Times New Roman" panose="02020603050405020304" pitchFamily="18" charset="0"/>
            </a:endParaRPr>
          </a:p>
          <a:p>
            <a:pPr marL="533400" indent="-533400" algn="just">
              <a:spcBef>
                <a:spcPct val="30000"/>
              </a:spcBef>
              <a:buFont typeface="Wingdings" panose="05000000000000000000" pitchFamily="2" charset="2"/>
              <a:buNone/>
              <a:defRPr/>
            </a:pPr>
            <a:r>
              <a:rPr lang="zh-CN" altLang="en-US" dirty="0">
                <a:latin typeface="Times New Roman" panose="02020603050405020304" pitchFamily="18" charset="0"/>
              </a:rPr>
              <a:t>           </a:t>
            </a:r>
            <a:r>
              <a:rPr lang="en-US" altLang="zh-CN" dirty="0">
                <a:latin typeface="Times New Roman" panose="02020603050405020304" pitchFamily="18" charset="0"/>
              </a:rPr>
              <a:t>{ w=0</a:t>
            </a:r>
            <a:r>
              <a:rPr lang="zh-CN" altLang="en-US" dirty="0">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∕*开锁*∕         </a:t>
            </a:r>
            <a:endParaRPr lang="en-US" altLang="zh-CN" dirty="0">
              <a:latin typeface="Times New Roman" panose="02020603050405020304" pitchFamily="18" charset="0"/>
            </a:endParaRPr>
          </a:p>
        </p:txBody>
      </p:sp>
      <p:sp>
        <p:nvSpPr>
          <p:cNvPr id="9" name="矩形 8"/>
          <p:cNvSpPr/>
          <p:nvPr/>
        </p:nvSpPr>
        <p:spPr>
          <a:xfrm>
            <a:off x="5508104" y="2545545"/>
            <a:ext cx="3096344" cy="451406"/>
          </a:xfrm>
          <a:prstGeom prst="rect">
            <a:avLst/>
          </a:prstGeom>
        </p:spPr>
        <p:txBody>
          <a:bodyPr wrap="square">
            <a:spAutoFit/>
          </a:bodyPr>
          <a:lstStyle/>
          <a:p>
            <a:pPr marL="288290">
              <a:lnSpc>
                <a:spcPts val="2800"/>
              </a:lnSpc>
              <a:buFont typeface="Wingdings" panose="05000000000000000000" pitchFamily="2" charset="2"/>
              <a:buChar char="n"/>
              <a:defRPr/>
            </a:pPr>
            <a:r>
              <a:rPr lang="zh-CN" altLang="en-US" sz="2400" dirty="0" smtClean="0">
                <a:solidFill>
                  <a:srgbClr val="7030A0"/>
                </a:solidFill>
                <a:effectLst>
                  <a:outerShdw blurRad="38100" dist="38100" dir="2700000" algn="tl">
                    <a:srgbClr val="C0C0C0"/>
                  </a:outerShdw>
                </a:effectLst>
                <a:latin typeface="Times New Roman" panose="02020603050405020304" pitchFamily="18" charset="0"/>
              </a:rPr>
              <a:t>   使用方法</a:t>
            </a:r>
            <a:endParaRPr lang="zh-CN" altLang="zh-CN" sz="2400" dirty="0">
              <a:solidFill>
                <a:srgbClr val="7030A0"/>
              </a:solidFill>
              <a:effectLst>
                <a:outerShdw blurRad="38100" dist="38100" dir="2700000" algn="tl">
                  <a:srgbClr val="C0C0C0"/>
                </a:outerShdw>
              </a:effectLst>
              <a:latin typeface="Times New Roman" panose="02020603050405020304" pitchFamily="18" charset="0"/>
            </a:endParaRPr>
          </a:p>
        </p:txBody>
      </p:sp>
      <p:sp>
        <p:nvSpPr>
          <p:cNvPr id="24578" name="Rectangle 2"/>
          <p:cNvSpPr>
            <a:spLocks noChangeArrowheads="1"/>
          </p:cNvSpPr>
          <p:nvPr/>
        </p:nvSpPr>
        <p:spPr bwMode="auto">
          <a:xfrm>
            <a:off x="5652120" y="3129351"/>
            <a:ext cx="2628800" cy="3323987"/>
          </a:xfrm>
          <a:prstGeom prst="rect">
            <a:avLst/>
          </a:prstGeom>
          <a:solidFill>
            <a:schemeClr val="accent2">
              <a:lumMod val="60000"/>
              <a:lumOff val="40000"/>
            </a:schemeClr>
          </a:solidFill>
          <a:ln w="9525">
            <a:noFill/>
            <a:miter lim="800000"/>
          </a:ln>
          <a:effectLst/>
        </p:spPr>
        <p:txBody>
          <a:bodyPr vert="horz" wrap="square" lIns="91440" tIns="45720" rIns="91440" bIns="45720" numCol="1" anchor="ctr" anchorCtr="0" compatLnSpc="1">
            <a:spAutoFit/>
          </a:bodyPr>
          <a:lstStyle/>
          <a:p>
            <a:pPr marL="0" marR="0" lvl="0" indent="127000" algn="l" defTabSz="914400" rtl="0" eaLnBrk="1" fontAlgn="base" latinLnBrk="0" hangingPunct="1">
              <a:lnSpc>
                <a:spcPct val="100000"/>
              </a:lnSpc>
              <a:spcBef>
                <a:spcPct val="0"/>
              </a:spcBef>
              <a:spcAft>
                <a:spcPct val="0"/>
              </a:spcAft>
              <a:buClrTx/>
              <a:buSzTx/>
              <a:buFontTx/>
              <a:buNone/>
            </a:pPr>
            <a:endParaRPr kumimoji="0" lang="en-US"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p>
            <a:pPr marL="0" marR="0" lvl="0" indent="127000" algn="l" defTabSz="914400" rtl="0" eaLnBrk="1" fontAlgn="base" latinLnBrk="0" hangingPunct="1">
              <a:lnSpc>
                <a:spcPct val="100000"/>
              </a:lnSpc>
              <a:spcBef>
                <a:spcPct val="0"/>
              </a:spcBef>
              <a:spcAft>
                <a:spcPct val="0"/>
              </a:spcAft>
              <a:buClrTx/>
              <a:buSzTx/>
              <a:buFontTx/>
              <a:buNone/>
            </a:pPr>
            <a:r>
              <a:rPr kumimoji="0" lang="en-US" altLang="zh-CN"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int</a:t>
            </a:r>
            <a:r>
              <a:rPr kumimoji="0" lang="en-US"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w=0;</a:t>
            </a:r>
            <a:endParaRPr kumimoji="0" lang="en-US"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en-US"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Pi() {</a:t>
            </a:r>
            <a:endParaRPr kumimoji="0" lang="en-US"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en-US"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while (True){</a:t>
            </a:r>
            <a:endParaRPr kumimoji="0" lang="en-US"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en-US"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lock(w);</a:t>
            </a:r>
            <a:endParaRPr kumimoji="0" lang="en-US"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en-US"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临界区</a:t>
            </a:r>
            <a:endParaRPr kumimoji="0" lang="zh-CN" altLang="en-US"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en-US"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unlock(w)</a:t>
            </a:r>
            <a:endParaRPr kumimoji="0" lang="en-US"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127000" algn="l" defTabSz="914400" rtl="0" eaLnBrk="0" fontAlgn="base" latinLnBrk="0" hangingPunct="0">
              <a:lnSpc>
                <a:spcPct val="150000"/>
              </a:lnSpc>
              <a:spcBef>
                <a:spcPct val="0"/>
              </a:spcBef>
              <a:spcAft>
                <a:spcPct val="0"/>
              </a:spcAft>
              <a:buClrTx/>
              <a:buSzTx/>
              <a:buFontTx/>
              <a:buNone/>
            </a:pPr>
            <a:r>
              <a:rPr kumimoji="0" lang="en-US"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剩余区</a:t>
            </a:r>
            <a:endParaRPr kumimoji="0" lang="zh-CN" altLang="en-US"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en-US"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lang="en-US" altLang="zh-CN" dirty="0" smtClean="0">
              <a:latin typeface="Arial" panose="020B0604020202020204" pitchFamily="34" charset="0"/>
              <a:cs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endParaRPr kumimoji="0" lang="en-US"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012">
                                            <p:txEl>
                                              <p:pRg st="4" end="4"/>
                                            </p:txEl>
                                          </p:spTgt>
                                        </p:tgtEl>
                                        <p:attrNameLst>
                                          <p:attrName>style.visibility</p:attrName>
                                        </p:attrNameLst>
                                      </p:cBhvr>
                                      <p:to>
                                        <p:strVal val="visible"/>
                                      </p:to>
                                    </p:set>
                                    <p:animEffect transition="in" filter="fade">
                                      <p:cBhvr>
                                        <p:cTn id="7" dur="1000"/>
                                        <p:tgtEl>
                                          <p:spTgt spid="43012">
                                            <p:txEl>
                                              <p:pRg st="4" end="4"/>
                                            </p:txEl>
                                          </p:spTgt>
                                        </p:tgtEl>
                                      </p:cBhvr>
                                    </p:animEffect>
                                    <p:anim calcmode="lin" valueType="num">
                                      <p:cBhvr>
                                        <p:cTn id="8" dur="1000" fill="hold"/>
                                        <p:tgtEl>
                                          <p:spTgt spid="4301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30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ox(i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amond(in)">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ox(in)">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4578"/>
                                        </p:tgtEl>
                                        <p:attrNameLst>
                                          <p:attrName>style.visibility</p:attrName>
                                        </p:attrNameLst>
                                      </p:cBhvr>
                                      <p:to>
                                        <p:strVal val="visible"/>
                                      </p:to>
                                    </p:set>
                                    <p:animEffect transition="in" filter="box(in)">
                                      <p:cBhvr>
                                        <p:cTn id="29"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p:bldP spid="24578"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107504" y="764704"/>
            <a:ext cx="8712968" cy="5472112"/>
          </a:xfrm>
          <a:prstGeom prst="rect">
            <a:avLst/>
          </a:prstGeom>
          <a:noFill/>
          <a:ln w="9525">
            <a:noFill/>
            <a:miter lim="800000"/>
          </a:ln>
        </p:spPr>
        <p:txBody>
          <a:bodyPr/>
          <a:lstStyle/>
          <a:p>
            <a:pPr marL="360045">
              <a:lnSpc>
                <a:spcPct val="110000"/>
              </a:lnSpc>
            </a:pPr>
            <a:r>
              <a:rPr lang="en-US" altLang="zh-CN" sz="3200" dirty="0" smtClean="0">
                <a:solidFill>
                  <a:srgbClr val="0000FF"/>
                </a:solidFill>
                <a:latin typeface="宋体" panose="02010600030101010101" pitchFamily="2" charset="-122"/>
              </a:rPr>
              <a:t>3.4.2 </a:t>
            </a:r>
            <a:r>
              <a:rPr lang="zh-CN" altLang="en-US" sz="3200" dirty="0" smtClean="0">
                <a:solidFill>
                  <a:srgbClr val="0000FF"/>
                </a:solidFill>
                <a:latin typeface="宋体" panose="02010600030101010101" pitchFamily="2" charset="-122"/>
              </a:rPr>
              <a:t>进程同步机制及应用</a:t>
            </a:r>
            <a:endParaRPr lang="en-US" altLang="zh-CN" sz="3200" dirty="0" smtClean="0">
              <a:solidFill>
                <a:srgbClr val="0000FF"/>
              </a:solidFill>
              <a:latin typeface="宋体" panose="02010600030101010101" pitchFamily="2" charset="-122"/>
            </a:endParaRPr>
          </a:p>
          <a:p>
            <a:pPr marL="360045">
              <a:lnSpc>
                <a:spcPct val="110000"/>
              </a:lnSpc>
            </a:pPr>
            <a:r>
              <a:rPr lang="en-US" altLang="zh-CN" sz="2800" dirty="0" smtClean="0">
                <a:solidFill>
                  <a:srgbClr val="C00000"/>
                </a:solidFill>
                <a:latin typeface="宋体" panose="02010600030101010101" pitchFamily="2" charset="-122"/>
              </a:rPr>
              <a:t>4. </a:t>
            </a:r>
            <a:r>
              <a:rPr lang="zh-CN" altLang="en-US" sz="2800" dirty="0">
                <a:solidFill>
                  <a:srgbClr val="C00000"/>
                </a:solidFill>
                <a:latin typeface="宋体" panose="02010600030101010101" pitchFamily="2" charset="-122"/>
              </a:rPr>
              <a:t>信号量</a:t>
            </a:r>
            <a:r>
              <a:rPr lang="zh-CN" altLang="en-US" sz="2800" dirty="0" smtClean="0">
                <a:solidFill>
                  <a:srgbClr val="C00000"/>
                </a:solidFill>
                <a:latin typeface="宋体" panose="02010600030101010101" pitchFamily="2" charset="-122"/>
              </a:rPr>
              <a:t>机制</a:t>
            </a:r>
            <a:endParaRPr lang="en-US" altLang="zh-CN" sz="2800" dirty="0">
              <a:solidFill>
                <a:srgbClr val="C00000"/>
              </a:solidFill>
              <a:latin typeface="宋体" panose="02010600030101010101" pitchFamily="2" charset="-122"/>
            </a:endParaRPr>
          </a:p>
          <a:p>
            <a:pPr marL="360045">
              <a:lnSpc>
                <a:spcPct val="110000"/>
              </a:lnSpc>
              <a:buFont typeface="Wingdings" panose="05000000000000000000" pitchFamily="2" charset="2"/>
              <a:buChar char="n"/>
            </a:pPr>
            <a:r>
              <a:rPr lang="en-US" altLang="zh-CN" sz="2400" dirty="0" smtClean="0">
                <a:solidFill>
                  <a:srgbClr val="7030A0"/>
                </a:solidFill>
                <a:latin typeface="宋体" panose="02010600030101010101" pitchFamily="2" charset="-122"/>
              </a:rPr>
              <a:t> </a:t>
            </a:r>
            <a:r>
              <a:rPr lang="zh-CN" altLang="en-US" sz="2400" dirty="0">
                <a:solidFill>
                  <a:srgbClr val="7030A0"/>
                </a:solidFill>
                <a:latin typeface="宋体" panose="02010600030101010101" pitchFamily="2" charset="-122"/>
              </a:rPr>
              <a:t>整型</a:t>
            </a:r>
            <a:r>
              <a:rPr lang="zh-CN" altLang="en-US" sz="2400" dirty="0" smtClean="0">
                <a:solidFill>
                  <a:srgbClr val="7030A0"/>
                </a:solidFill>
                <a:latin typeface="宋体" panose="02010600030101010101" pitchFamily="2" charset="-122"/>
              </a:rPr>
              <a:t>信号量机制：</a:t>
            </a:r>
            <a:endParaRPr lang="en-US" altLang="zh-CN" sz="2400" dirty="0" smtClean="0">
              <a:solidFill>
                <a:srgbClr val="7030A0"/>
              </a:solidFill>
              <a:latin typeface="宋体" panose="02010600030101010101" pitchFamily="2" charset="-122"/>
            </a:endParaRPr>
          </a:p>
          <a:p>
            <a:pPr marL="720090">
              <a:lnSpc>
                <a:spcPct val="110000"/>
              </a:lnSpc>
              <a:buFont typeface="Wingdings" panose="05000000000000000000" pitchFamily="2" charset="2"/>
              <a:buChar char="l"/>
            </a:pPr>
            <a:r>
              <a:rPr lang="en-US" altLang="zh-CN" sz="2200" dirty="0" smtClean="0">
                <a:latin typeface="宋体" panose="02010600030101010101" pitchFamily="2" charset="-122"/>
              </a:rPr>
              <a:t>  </a:t>
            </a:r>
            <a:r>
              <a:rPr lang="zh-CN" altLang="en-US" sz="2200" dirty="0" smtClean="0">
                <a:latin typeface="宋体" panose="02010600030101010101" pitchFamily="2" charset="-122"/>
              </a:rPr>
              <a:t>初始化操作：非负整数</a:t>
            </a:r>
            <a:endParaRPr lang="en-US" altLang="zh-CN" sz="2200" dirty="0" smtClean="0">
              <a:latin typeface="宋体" panose="02010600030101010101" pitchFamily="2" charset="-122"/>
            </a:endParaRPr>
          </a:p>
          <a:p>
            <a:pPr marL="720090">
              <a:lnSpc>
                <a:spcPct val="110000"/>
              </a:lnSpc>
              <a:buFont typeface="Wingdings" panose="05000000000000000000" pitchFamily="2" charset="2"/>
              <a:buChar char="l"/>
            </a:pPr>
            <a:r>
              <a:rPr lang="en-US" altLang="zh-CN" sz="2200" dirty="0" smtClean="0">
                <a:latin typeface="宋体" panose="02010600030101010101" pitchFamily="2" charset="-122"/>
              </a:rPr>
              <a:t>  P</a:t>
            </a:r>
            <a:r>
              <a:rPr lang="zh-CN" altLang="en-US" sz="2200" dirty="0" smtClean="0">
                <a:latin typeface="宋体" panose="02010600030101010101" pitchFamily="2" charset="-122"/>
              </a:rPr>
              <a:t>原语操作：</a:t>
            </a:r>
            <a:r>
              <a:rPr lang="en-US" altLang="zh-CN" sz="2200" dirty="0" smtClean="0">
                <a:latin typeface="宋体" panose="02010600030101010101" pitchFamily="2" charset="-122"/>
              </a:rPr>
              <a:t>down()</a:t>
            </a:r>
            <a:r>
              <a:rPr lang="zh-CN" altLang="en-US" sz="2200" dirty="0" smtClean="0">
                <a:latin typeface="宋体" panose="02010600030101010101" pitchFamily="2" charset="-122"/>
              </a:rPr>
              <a:t>或 </a:t>
            </a:r>
            <a:r>
              <a:rPr lang="en-US" altLang="zh-CN" sz="2200" dirty="0" smtClean="0">
                <a:latin typeface="宋体" panose="02010600030101010101" pitchFamily="2" charset="-122"/>
              </a:rPr>
              <a:t>wait()</a:t>
            </a:r>
            <a:endParaRPr lang="en-US" altLang="zh-CN" sz="2200" dirty="0" smtClean="0">
              <a:latin typeface="宋体" panose="02010600030101010101" pitchFamily="2" charset="-122"/>
            </a:endParaRPr>
          </a:p>
          <a:p>
            <a:pPr marL="720090">
              <a:lnSpc>
                <a:spcPct val="110000"/>
              </a:lnSpc>
              <a:buFont typeface="Wingdings" panose="05000000000000000000" pitchFamily="2" charset="2"/>
              <a:buChar char="l"/>
            </a:pPr>
            <a:r>
              <a:rPr lang="en-US" altLang="zh-CN" sz="2200" dirty="0" smtClean="0">
                <a:latin typeface="宋体" panose="02010600030101010101" pitchFamily="2" charset="-122"/>
              </a:rPr>
              <a:t>  V</a:t>
            </a:r>
            <a:r>
              <a:rPr lang="zh-CN" altLang="en-US" sz="2200" dirty="0" smtClean="0">
                <a:latin typeface="宋体" panose="02010600030101010101" pitchFamily="2" charset="-122"/>
              </a:rPr>
              <a:t>原语操作：</a:t>
            </a:r>
            <a:r>
              <a:rPr lang="en-US" altLang="zh-CN" sz="2200" dirty="0" smtClean="0">
                <a:latin typeface="宋体" panose="02010600030101010101" pitchFamily="2" charset="-122"/>
              </a:rPr>
              <a:t>up() </a:t>
            </a:r>
            <a:r>
              <a:rPr lang="zh-CN" altLang="en-US" sz="2200" dirty="0" smtClean="0">
                <a:latin typeface="宋体" panose="02010600030101010101" pitchFamily="2" charset="-122"/>
              </a:rPr>
              <a:t>或</a:t>
            </a:r>
            <a:r>
              <a:rPr lang="en-US" altLang="zh-CN" sz="2200" dirty="0" smtClean="0">
                <a:latin typeface="宋体" panose="02010600030101010101" pitchFamily="2" charset="-122"/>
              </a:rPr>
              <a:t>signal()</a:t>
            </a:r>
            <a:endParaRPr lang="en-US" altLang="zh-CN" sz="2200" dirty="0">
              <a:latin typeface="宋体" panose="02010600030101010101" pitchFamily="2" charset="-122"/>
            </a:endParaRPr>
          </a:p>
          <a:p>
            <a:pPr>
              <a:lnSpc>
                <a:spcPct val="90000"/>
              </a:lnSpc>
            </a:pPr>
            <a:endParaRPr lang="zh-CN" altLang="en-US" sz="2400" dirty="0">
              <a:latin typeface="宋体" panose="02010600030101010101" pitchFamily="2" charset="-122"/>
            </a:endParaRPr>
          </a:p>
        </p:txBody>
      </p:sp>
      <p:sp>
        <p:nvSpPr>
          <p:cNvPr id="54275" name="Rectangle 2"/>
          <p:cNvSpPr txBox="1">
            <a:spLocks noChangeArrowheads="1"/>
          </p:cNvSpPr>
          <p:nvPr/>
        </p:nvSpPr>
        <p:spPr bwMode="auto">
          <a:xfrm>
            <a:off x="2915818" y="-27384"/>
            <a:ext cx="3312269"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3.4 </a:t>
            </a:r>
            <a:r>
              <a:rPr lang="zh-CN" altLang="en-US" sz="4000" dirty="0" smtClean="0">
                <a:solidFill>
                  <a:srgbClr val="FF0000"/>
                </a:solidFill>
              </a:rPr>
              <a:t>进程同步</a:t>
            </a:r>
            <a:endParaRPr lang="zh-CN" altLang="en-US" sz="4000" dirty="0">
              <a:solidFill>
                <a:srgbClr val="FF0000"/>
              </a:solidFill>
              <a:ea typeface="MS PGothic" panose="020B0600070205080204" pitchFamily="34" charset="-128"/>
            </a:endParaRPr>
          </a:p>
        </p:txBody>
      </p:sp>
      <p:cxnSp>
        <p:nvCxnSpPr>
          <p:cNvPr id="10" name="直接连接符 9"/>
          <p:cNvCxnSpPr>
            <a:cxnSpLocks noChangeShapeType="1"/>
          </p:cNvCxnSpPr>
          <p:nvPr/>
        </p:nvCxnSpPr>
        <p:spPr bwMode="auto">
          <a:xfrm flipV="1">
            <a:off x="4211141" y="3212977"/>
            <a:ext cx="936923" cy="3796"/>
          </a:xfrm>
          <a:prstGeom prst="line">
            <a:avLst/>
          </a:prstGeom>
          <a:noFill/>
          <a:ln w="28575">
            <a:solidFill>
              <a:srgbClr val="FF0000"/>
            </a:solidFill>
            <a:round/>
          </a:ln>
        </p:spPr>
      </p:cxnSp>
      <p:cxnSp>
        <p:nvCxnSpPr>
          <p:cNvPr id="12" name="直接连接符 11"/>
          <p:cNvCxnSpPr>
            <a:cxnSpLocks noChangeShapeType="1"/>
          </p:cNvCxnSpPr>
          <p:nvPr/>
        </p:nvCxnSpPr>
        <p:spPr bwMode="auto">
          <a:xfrm>
            <a:off x="3923084" y="3717032"/>
            <a:ext cx="1296988" cy="0"/>
          </a:xfrm>
          <a:prstGeom prst="line">
            <a:avLst/>
          </a:prstGeom>
          <a:noFill/>
          <a:ln w="28575">
            <a:solidFill>
              <a:srgbClr val="FF0000"/>
            </a:solidFill>
            <a:round/>
          </a:ln>
        </p:spPr>
      </p:cxnSp>
      <p:sp>
        <p:nvSpPr>
          <p:cNvPr id="13" name="Rectangle 3"/>
          <p:cNvSpPr>
            <a:spLocks noChangeArrowheads="1"/>
          </p:cNvSpPr>
          <p:nvPr/>
        </p:nvSpPr>
        <p:spPr bwMode="auto">
          <a:xfrm>
            <a:off x="251520" y="4221089"/>
            <a:ext cx="4248472" cy="2055947"/>
          </a:xfrm>
          <a:prstGeom prst="rect">
            <a:avLst/>
          </a:prstGeom>
          <a:solidFill>
            <a:srgbClr val="FFC0C0"/>
          </a:solidFill>
          <a:ln w="9525">
            <a:noFill/>
            <a:miter lim="800000"/>
          </a:ln>
        </p:spPr>
        <p:txBody>
          <a:bodyPr wrap="square">
            <a:spAutoFit/>
          </a:bodyPr>
          <a:lstStyle/>
          <a:p>
            <a:pPr marL="533400" indent="-533400">
              <a:spcBef>
                <a:spcPct val="30000"/>
              </a:spcBef>
            </a:pPr>
            <a:r>
              <a:rPr lang="en-US" altLang="zh-CN" sz="2200" dirty="0" smtClean="0">
                <a:solidFill>
                  <a:srgbClr val="000099"/>
                </a:solidFill>
                <a:latin typeface="Times New Roman" panose="02020603050405020304" pitchFamily="18" charset="0"/>
              </a:rPr>
              <a:t>wait( S)</a:t>
            </a:r>
            <a:endParaRPr lang="zh-CN" altLang="en-US" sz="2200" dirty="0">
              <a:solidFill>
                <a:srgbClr val="000099"/>
              </a:solidFill>
              <a:latin typeface="Times New Roman" panose="02020603050405020304" pitchFamily="18" charset="0"/>
            </a:endParaRPr>
          </a:p>
          <a:p>
            <a:r>
              <a:rPr lang="en-US" altLang="zh-CN" sz="2200" dirty="0" smtClean="0"/>
              <a:t> { </a:t>
            </a:r>
            <a:endParaRPr lang="zh-CN" altLang="zh-CN" sz="2200" dirty="0" smtClean="0"/>
          </a:p>
          <a:p>
            <a:r>
              <a:rPr lang="en-US" altLang="zh-CN" sz="2200" dirty="0" smtClean="0"/>
              <a:t>     while( S</a:t>
            </a:r>
            <a:r>
              <a:rPr lang="zh-CN" altLang="en-US" sz="2200" dirty="0" smtClean="0"/>
              <a:t>≤</a:t>
            </a:r>
            <a:r>
              <a:rPr lang="en-US" altLang="zh-CN" sz="2200" dirty="0" smtClean="0"/>
              <a:t>0);   // do nothing</a:t>
            </a:r>
            <a:endParaRPr lang="zh-CN" altLang="zh-CN" sz="2200" dirty="0" smtClean="0"/>
          </a:p>
          <a:p>
            <a:r>
              <a:rPr lang="en-US" altLang="zh-CN" sz="2200" dirty="0" smtClean="0"/>
              <a:t>     S--;    //S</a:t>
            </a:r>
            <a:r>
              <a:rPr lang="zh-CN" altLang="zh-CN" sz="2200" dirty="0" smtClean="0"/>
              <a:t>值减</a:t>
            </a:r>
            <a:r>
              <a:rPr lang="en-US" altLang="zh-CN" sz="2200" dirty="0" smtClean="0"/>
              <a:t>1</a:t>
            </a:r>
            <a:endParaRPr lang="zh-CN" altLang="zh-CN" sz="2200" dirty="0" smtClean="0"/>
          </a:p>
          <a:p>
            <a:r>
              <a:rPr lang="en-US" altLang="zh-CN" sz="2200" dirty="0" smtClean="0"/>
              <a:t>}</a:t>
            </a:r>
            <a:endParaRPr lang="en-US" altLang="zh-CN" sz="2200" dirty="0">
              <a:latin typeface="Times New Roman" panose="02020603050405020304" pitchFamily="18" charset="0"/>
            </a:endParaRPr>
          </a:p>
        </p:txBody>
      </p:sp>
      <p:sp>
        <p:nvSpPr>
          <p:cNvPr id="14" name="Rectangle 3"/>
          <p:cNvSpPr>
            <a:spLocks noChangeArrowheads="1"/>
          </p:cNvSpPr>
          <p:nvPr/>
        </p:nvSpPr>
        <p:spPr bwMode="auto">
          <a:xfrm>
            <a:off x="4788024" y="4221088"/>
            <a:ext cx="4032448" cy="1649682"/>
          </a:xfrm>
          <a:prstGeom prst="rect">
            <a:avLst/>
          </a:prstGeom>
          <a:solidFill>
            <a:schemeClr val="accent2">
              <a:lumMod val="60000"/>
              <a:lumOff val="40000"/>
            </a:schemeClr>
          </a:solidFill>
          <a:ln w="9525">
            <a:noFill/>
            <a:miter lim="800000"/>
          </a:ln>
        </p:spPr>
        <p:txBody>
          <a:bodyPr wrap="square">
            <a:spAutoFit/>
          </a:bodyPr>
          <a:lstStyle/>
          <a:p>
            <a:r>
              <a:rPr lang="en-US" altLang="zh-CN" sz="2200" dirty="0" smtClean="0"/>
              <a:t>  signal(S)  </a:t>
            </a:r>
            <a:endParaRPr lang="en-US" altLang="zh-CN" sz="2200" dirty="0" smtClean="0"/>
          </a:p>
          <a:p>
            <a:r>
              <a:rPr lang="en-US" altLang="zh-CN" sz="2200" dirty="0" smtClean="0"/>
              <a:t>  {</a:t>
            </a:r>
            <a:endParaRPr lang="zh-CN" altLang="zh-CN" sz="2200" dirty="0" smtClean="0"/>
          </a:p>
          <a:p>
            <a:r>
              <a:rPr lang="en-US" altLang="zh-CN" sz="2200" dirty="0" smtClean="0"/>
              <a:t>      S++ ;  // S</a:t>
            </a:r>
            <a:r>
              <a:rPr lang="zh-CN" altLang="zh-CN" sz="2200" dirty="0" smtClean="0"/>
              <a:t>值加</a:t>
            </a:r>
            <a:r>
              <a:rPr lang="en-US" altLang="zh-CN" sz="2200" dirty="0" smtClean="0"/>
              <a:t>1</a:t>
            </a:r>
            <a:endParaRPr lang="zh-CN" altLang="zh-CN" sz="2200" dirty="0" smtClean="0"/>
          </a:p>
          <a:p>
            <a:r>
              <a:rPr lang="en-US" altLang="zh-CN" sz="2200" dirty="0" smtClean="0"/>
              <a:t>  }</a:t>
            </a:r>
            <a:endParaRPr lang="en-US" altLang="zh-CN" sz="2200" dirty="0">
              <a:latin typeface="Times New Roman" panose="02020603050405020304" pitchFamily="18" charset="0"/>
            </a:endParaRPr>
          </a:p>
        </p:txBody>
      </p:sp>
      <p:sp>
        <p:nvSpPr>
          <p:cNvPr id="16" name="圆角矩形标注 15"/>
          <p:cNvSpPr/>
          <p:nvPr/>
        </p:nvSpPr>
        <p:spPr bwMode="auto">
          <a:xfrm>
            <a:off x="6156176" y="1988840"/>
            <a:ext cx="2304256" cy="1008112"/>
          </a:xfrm>
          <a:prstGeom prst="wedgeRoundRectCallout">
            <a:avLst>
              <a:gd name="adj1" fmla="val -115923"/>
              <a:gd name="adj2" fmla="val 170318"/>
              <a:gd name="adj3" fmla="val 16667"/>
            </a:avLst>
          </a:prstGeom>
          <a:solidFill>
            <a:srgbClr val="6699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lstStyle/>
          <a:p>
            <a:pPr marL="609600" marR="0" indent="-609600" algn="l" defTabSz="914400" rtl="0" eaLnBrk="0" fontAlgn="base" latinLnBrk="0" hangingPunct="0">
              <a:lnSpc>
                <a:spcPct val="100000"/>
              </a:lnSpc>
              <a:spcBef>
                <a:spcPct val="20000"/>
              </a:spcBef>
              <a:spcAft>
                <a:spcPct val="0"/>
              </a:spcAft>
              <a:buClrTx/>
              <a:buSzTx/>
              <a:buFontTx/>
              <a:buNone/>
            </a:pPr>
            <a:r>
              <a:rPr lang="zh-CN" altLang="en-US" dirty="0" smtClean="0"/>
              <a:t>违背了“让权等待”准则</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4274">
                                            <p:txEl>
                                              <p:pRg st="2" end="2"/>
                                            </p:txEl>
                                          </p:spTgt>
                                        </p:tgtEl>
                                        <p:attrNameLst>
                                          <p:attrName>style.visibility</p:attrName>
                                        </p:attrNameLst>
                                      </p:cBhvr>
                                      <p:to>
                                        <p:strVal val="visible"/>
                                      </p:to>
                                    </p:set>
                                    <p:animEffect transition="in" filter="box(in)">
                                      <p:cBhvr>
                                        <p:cTn id="7" dur="500"/>
                                        <p:tgtEl>
                                          <p:spTgt spid="5427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4274">
                                            <p:txEl>
                                              <p:pRg st="3" end="3"/>
                                            </p:txEl>
                                          </p:spTgt>
                                        </p:tgtEl>
                                        <p:attrNameLst>
                                          <p:attrName>style.visibility</p:attrName>
                                        </p:attrNameLst>
                                      </p:cBhvr>
                                      <p:to>
                                        <p:strVal val="visible"/>
                                      </p:to>
                                    </p:set>
                                    <p:animEffect transition="in" filter="box(in)">
                                      <p:cBhvr>
                                        <p:cTn id="12" dur="500"/>
                                        <p:tgtEl>
                                          <p:spTgt spid="5427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4274">
                                            <p:txEl>
                                              <p:pRg st="4" end="4"/>
                                            </p:txEl>
                                          </p:spTgt>
                                        </p:tgtEl>
                                        <p:attrNameLst>
                                          <p:attrName>style.visibility</p:attrName>
                                        </p:attrNameLst>
                                      </p:cBhvr>
                                      <p:to>
                                        <p:strVal val="visible"/>
                                      </p:to>
                                    </p:set>
                                    <p:animEffect transition="in" filter="box(in)">
                                      <p:cBhvr>
                                        <p:cTn id="17" dur="500"/>
                                        <p:tgtEl>
                                          <p:spTgt spid="5427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4274">
                                            <p:txEl>
                                              <p:pRg st="5" end="5"/>
                                            </p:txEl>
                                          </p:spTgt>
                                        </p:tgtEl>
                                        <p:attrNameLst>
                                          <p:attrName>style.visibility</p:attrName>
                                        </p:attrNameLst>
                                      </p:cBhvr>
                                      <p:to>
                                        <p:strVal val="visible"/>
                                      </p:to>
                                    </p:set>
                                    <p:animEffect transition="in" filter="box(in)">
                                      <p:cBhvr>
                                        <p:cTn id="27" dur="500"/>
                                        <p:tgtEl>
                                          <p:spTgt spid="5427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ox(in)">
                                      <p:cBhvr>
                                        <p:cTn id="37" dur="500"/>
                                        <p:tgtEl>
                                          <p:spTgt spid="13"/>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ox(in)">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ox(in)">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423865" y="836613"/>
            <a:ext cx="8180387" cy="3600499"/>
          </a:xfrm>
          <a:prstGeom prst="rect">
            <a:avLst/>
          </a:prstGeom>
          <a:noFill/>
          <a:ln w="9525">
            <a:noFill/>
            <a:miter lim="800000"/>
          </a:ln>
        </p:spPr>
        <p:txBody>
          <a:bodyPr/>
          <a:lstStyle/>
          <a:p>
            <a:pPr>
              <a:lnSpc>
                <a:spcPct val="110000"/>
              </a:lnSpc>
            </a:pPr>
            <a:r>
              <a:rPr lang="en-US" altLang="zh-CN" sz="3200" dirty="0" smtClean="0">
                <a:solidFill>
                  <a:srgbClr val="0000FF"/>
                </a:solidFill>
                <a:latin typeface="宋体" panose="02010600030101010101" pitchFamily="2" charset="-122"/>
              </a:rPr>
              <a:t>3.4.2 </a:t>
            </a:r>
            <a:r>
              <a:rPr lang="zh-CN" altLang="en-US" sz="3200" dirty="0" smtClean="0">
                <a:solidFill>
                  <a:srgbClr val="0000FF"/>
                </a:solidFill>
                <a:latin typeface="宋体" panose="02010600030101010101" pitchFamily="2" charset="-122"/>
              </a:rPr>
              <a:t>进程同步机制及应用</a:t>
            </a:r>
            <a:endParaRPr lang="en-US" altLang="zh-CN" sz="3200" dirty="0" smtClean="0">
              <a:solidFill>
                <a:srgbClr val="0000FF"/>
              </a:solidFill>
              <a:latin typeface="宋体" panose="02010600030101010101" pitchFamily="2" charset="-122"/>
            </a:endParaRPr>
          </a:p>
          <a:p>
            <a:pPr>
              <a:lnSpc>
                <a:spcPct val="110000"/>
              </a:lnSpc>
            </a:pPr>
            <a:r>
              <a:rPr lang="en-US" altLang="zh-CN" sz="2800" dirty="0" smtClean="0">
                <a:solidFill>
                  <a:srgbClr val="C00000"/>
                </a:solidFill>
                <a:latin typeface="宋体" panose="02010600030101010101" pitchFamily="2" charset="-122"/>
              </a:rPr>
              <a:t>4. </a:t>
            </a:r>
            <a:r>
              <a:rPr lang="zh-CN" altLang="en-US" sz="2800" dirty="0">
                <a:solidFill>
                  <a:srgbClr val="C00000"/>
                </a:solidFill>
                <a:latin typeface="宋体" panose="02010600030101010101" pitchFamily="2" charset="-122"/>
              </a:rPr>
              <a:t>信号量</a:t>
            </a:r>
            <a:r>
              <a:rPr lang="zh-CN" altLang="en-US" sz="2800" dirty="0" smtClean="0">
                <a:solidFill>
                  <a:srgbClr val="C00000"/>
                </a:solidFill>
                <a:latin typeface="宋体" panose="02010600030101010101" pitchFamily="2" charset="-122"/>
              </a:rPr>
              <a:t>机制</a:t>
            </a:r>
            <a:endParaRPr lang="en-US" altLang="zh-CN" sz="2800" dirty="0">
              <a:solidFill>
                <a:srgbClr val="C00000"/>
              </a:solidFill>
              <a:latin typeface="宋体" panose="02010600030101010101" pitchFamily="2" charset="-122"/>
            </a:endParaRPr>
          </a:p>
          <a:p>
            <a:pPr>
              <a:lnSpc>
                <a:spcPct val="110000"/>
              </a:lnSpc>
              <a:buFont typeface="Wingdings" panose="05000000000000000000" pitchFamily="2" charset="2"/>
              <a:buChar char="n"/>
            </a:pPr>
            <a:r>
              <a:rPr lang="en-US" altLang="zh-CN" sz="2400" dirty="0" smtClean="0">
                <a:solidFill>
                  <a:srgbClr val="7030A0"/>
                </a:solidFill>
                <a:latin typeface="宋体" panose="02010600030101010101" pitchFamily="2" charset="-122"/>
              </a:rPr>
              <a:t> </a:t>
            </a:r>
            <a:r>
              <a:rPr lang="zh-CN" altLang="en-US" sz="2400" dirty="0" smtClean="0">
                <a:solidFill>
                  <a:srgbClr val="7030A0"/>
                </a:solidFill>
                <a:latin typeface="宋体" panose="02010600030101010101" pitchFamily="2" charset="-122"/>
              </a:rPr>
              <a:t>记录型信号量机制：</a:t>
            </a:r>
            <a:endParaRPr lang="en-US" altLang="zh-CN" sz="2400" dirty="0">
              <a:solidFill>
                <a:srgbClr val="7030A0"/>
              </a:solidFill>
              <a:latin typeface="宋体" panose="02010600030101010101" pitchFamily="2" charset="-122"/>
            </a:endParaRPr>
          </a:p>
          <a:p>
            <a:pPr>
              <a:lnSpc>
                <a:spcPct val="90000"/>
              </a:lnSpc>
            </a:pPr>
            <a:endParaRPr lang="zh-CN" altLang="en-US" sz="2400" dirty="0">
              <a:latin typeface="宋体" panose="02010600030101010101" pitchFamily="2" charset="-122"/>
            </a:endParaRPr>
          </a:p>
        </p:txBody>
      </p:sp>
      <p:sp>
        <p:nvSpPr>
          <p:cNvPr id="54275" name="Rectangle 2"/>
          <p:cNvSpPr txBox="1">
            <a:spLocks noChangeArrowheads="1"/>
          </p:cNvSpPr>
          <p:nvPr/>
        </p:nvSpPr>
        <p:spPr bwMode="auto">
          <a:xfrm>
            <a:off x="2915818" y="-27384"/>
            <a:ext cx="3312269"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3.4 </a:t>
            </a:r>
            <a:r>
              <a:rPr lang="zh-CN" altLang="en-US" sz="4000" dirty="0" smtClean="0">
                <a:solidFill>
                  <a:srgbClr val="FF0000"/>
                </a:solidFill>
              </a:rPr>
              <a:t>进程同步</a:t>
            </a:r>
            <a:endParaRPr lang="zh-CN" altLang="en-US" sz="4000" dirty="0">
              <a:solidFill>
                <a:srgbClr val="FF0000"/>
              </a:solidFill>
              <a:ea typeface="MS PGothic" panose="020B0600070205080204" pitchFamily="34" charset="-128"/>
            </a:endParaRPr>
          </a:p>
        </p:txBody>
      </p:sp>
      <p:sp>
        <p:nvSpPr>
          <p:cNvPr id="54276" name="矩形 1"/>
          <p:cNvSpPr>
            <a:spLocks noChangeArrowheads="1"/>
          </p:cNvSpPr>
          <p:nvPr/>
        </p:nvSpPr>
        <p:spPr bwMode="auto">
          <a:xfrm>
            <a:off x="1547664" y="2352154"/>
            <a:ext cx="6048672" cy="2012859"/>
          </a:xfrm>
          <a:prstGeom prst="rect">
            <a:avLst/>
          </a:prstGeom>
          <a:noFill/>
          <a:ln w="9525">
            <a:noFill/>
            <a:miter lim="800000"/>
          </a:ln>
        </p:spPr>
        <p:txBody>
          <a:bodyPr wrap="square">
            <a:spAutoFit/>
          </a:bodyPr>
          <a:lstStyle/>
          <a:p>
            <a:pPr eaLnBrk="1" hangingPunct="1">
              <a:lnSpc>
                <a:spcPct val="130000"/>
              </a:lnSpc>
              <a:spcBef>
                <a:spcPct val="0"/>
              </a:spcBef>
            </a:pPr>
            <a:r>
              <a:rPr kumimoji="1" lang="en-US" altLang="zh-CN" sz="2400" dirty="0" err="1">
                <a:latin typeface="Times New Roman" panose="02020603050405020304" pitchFamily="18" charset="0"/>
              </a:rPr>
              <a:t>typedef</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struct</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lnSpc>
                <a:spcPct val="130000"/>
              </a:lnSpc>
              <a:spcBef>
                <a:spcPct val="0"/>
              </a:spcBef>
            </a:pP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value; /*</a:t>
            </a:r>
            <a:r>
              <a:rPr kumimoji="1" lang="zh-CN" altLang="en-US" sz="2400" dirty="0">
                <a:latin typeface="Times New Roman" panose="02020603050405020304" pitchFamily="18" charset="0"/>
              </a:rPr>
              <a:t>信号量的值*</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lnSpc>
                <a:spcPct val="130000"/>
              </a:lnSpc>
              <a:spcBef>
                <a:spcPct val="0"/>
              </a:spcBef>
            </a:pPr>
            <a:r>
              <a:rPr kumimoji="1" lang="en-US" altLang="zh-CN" sz="2400" dirty="0">
                <a:latin typeface="Times New Roman" panose="02020603050405020304" pitchFamily="18" charset="0"/>
              </a:rPr>
              <a:t>      PCB * L;   </a:t>
            </a:r>
            <a:r>
              <a:rPr kumimoji="1" lang="en-US" altLang="zh-CN" sz="2400" dirty="0"/>
              <a:t>/*</a:t>
            </a:r>
            <a:r>
              <a:rPr kumimoji="1" lang="zh-CN" altLang="en-US" sz="2400" dirty="0"/>
              <a:t>进程等待队列队首指针*</a:t>
            </a:r>
            <a:r>
              <a:rPr kumimoji="1" lang="en-US" altLang="zh-CN" sz="2400" dirty="0"/>
              <a:t>/</a:t>
            </a:r>
            <a:endParaRPr kumimoji="1" lang="en-US" altLang="zh-CN" sz="2400" dirty="0">
              <a:latin typeface="Times New Roman" panose="02020603050405020304" pitchFamily="18" charset="0"/>
            </a:endParaRPr>
          </a:p>
          <a:p>
            <a:pPr eaLnBrk="1" hangingPunct="1">
              <a:lnSpc>
                <a:spcPct val="130000"/>
              </a:lnSpc>
              <a:spcBef>
                <a:spcPct val="0"/>
              </a:spcBef>
            </a:pPr>
            <a:r>
              <a:rPr kumimoji="1" lang="en-US" altLang="zh-CN" sz="2400" dirty="0">
                <a:latin typeface="Times New Roman" panose="02020603050405020304" pitchFamily="18" charset="0"/>
              </a:rPr>
              <a:t>      } semaphore ;             </a:t>
            </a:r>
            <a:endParaRPr kumimoji="1" lang="en-US" altLang="zh-CN" sz="2400" dirty="0">
              <a:latin typeface="Times New Roman" panose="02020603050405020304" pitchFamily="18" charset="0"/>
            </a:endParaRPr>
          </a:p>
        </p:txBody>
      </p:sp>
      <p:sp>
        <p:nvSpPr>
          <p:cNvPr id="6" name="Rectangle 8"/>
          <p:cNvSpPr>
            <a:spLocks noChangeArrowheads="1"/>
          </p:cNvSpPr>
          <p:nvPr/>
        </p:nvSpPr>
        <p:spPr bwMode="auto">
          <a:xfrm>
            <a:off x="323851" y="4509220"/>
            <a:ext cx="8569325" cy="2016125"/>
          </a:xfrm>
          <a:prstGeom prst="rect">
            <a:avLst/>
          </a:prstGeom>
          <a:noFill/>
          <a:ln w="9525">
            <a:noFill/>
            <a:miter lim="800000"/>
          </a:ln>
        </p:spPr>
        <p:txBody>
          <a:bodyPr/>
          <a:lstStyle/>
          <a:p>
            <a:pPr marL="342900" indent="-342900">
              <a:lnSpc>
                <a:spcPct val="120000"/>
              </a:lnSpc>
              <a:buFontTx/>
              <a:buChar char="•"/>
            </a:pPr>
            <a:r>
              <a:rPr lang="en-US" altLang="zh-CN" sz="2200" dirty="0">
                <a:solidFill>
                  <a:srgbClr val="FF0000"/>
                </a:solidFill>
              </a:rPr>
              <a:t>value</a:t>
            </a:r>
            <a:r>
              <a:rPr lang="en-US" altLang="zh-CN" sz="2200" dirty="0" smtClean="0">
                <a:solidFill>
                  <a:srgbClr val="FF0000"/>
                </a:solidFill>
              </a:rPr>
              <a:t>: </a:t>
            </a:r>
            <a:r>
              <a:rPr lang="zh-CN" altLang="en-US" sz="2200" dirty="0" smtClean="0">
                <a:latin typeface="宋体" panose="02010600030101010101" pitchFamily="2" charset="-122"/>
              </a:rPr>
              <a:t>初始化</a:t>
            </a:r>
            <a:r>
              <a:rPr lang="zh-CN" altLang="en-US" sz="2200" dirty="0">
                <a:latin typeface="宋体" panose="02010600030101010101" pitchFamily="2" charset="-122"/>
              </a:rPr>
              <a:t>为一个</a:t>
            </a:r>
            <a:r>
              <a:rPr lang="zh-CN" altLang="en-US" sz="2200" dirty="0">
                <a:solidFill>
                  <a:srgbClr val="C00000"/>
                </a:solidFill>
                <a:latin typeface="宋体" panose="02010600030101010101" pitchFamily="2" charset="-122"/>
              </a:rPr>
              <a:t>非负整数值</a:t>
            </a:r>
            <a:r>
              <a:rPr lang="zh-CN" altLang="en-US" sz="2200" dirty="0">
                <a:latin typeface="宋体" panose="02010600030101010101" pitchFamily="2" charset="-122"/>
              </a:rPr>
              <a:t>，表示空闲资源总数－－若为非负值表示当前的空闲资源数，若为负值其绝对值表示当前等待临界资源的进程个数。</a:t>
            </a:r>
            <a:endParaRPr lang="zh-CN" altLang="en-US" sz="2200" dirty="0">
              <a:latin typeface="宋体" panose="02010600030101010101" pitchFamily="2" charset="-122"/>
            </a:endParaRPr>
          </a:p>
          <a:p>
            <a:pPr marL="342900" indent="-342900">
              <a:lnSpc>
                <a:spcPct val="120000"/>
              </a:lnSpc>
              <a:buFontTx/>
              <a:buChar char="•"/>
            </a:pPr>
            <a:r>
              <a:rPr lang="en-US" altLang="zh-CN" sz="2200" dirty="0">
                <a:solidFill>
                  <a:srgbClr val="FF0000"/>
                </a:solidFill>
              </a:rPr>
              <a:t>L</a:t>
            </a:r>
            <a:r>
              <a:rPr lang="zh-CN" altLang="en-US" sz="2200" dirty="0">
                <a:solidFill>
                  <a:srgbClr val="FF0000"/>
                </a:solidFill>
              </a:rPr>
              <a:t>：</a:t>
            </a:r>
            <a:r>
              <a:rPr lang="zh-CN" altLang="en-US" sz="2200" dirty="0"/>
              <a:t>初值为空</a:t>
            </a:r>
            <a:endParaRPr lang="zh-CN" altLang="en-US" sz="2200" dirty="0">
              <a:latin typeface="仿宋" panose="02010609060101010101" charset="-122"/>
              <a:ea typeface="仿宋" panose="02010609060101010101" charset="-122"/>
            </a:endParaRPr>
          </a:p>
        </p:txBody>
      </p:sp>
      <p:cxnSp>
        <p:nvCxnSpPr>
          <p:cNvPr id="8" name="直接连接符 7"/>
          <p:cNvCxnSpPr>
            <a:cxnSpLocks noChangeShapeType="1"/>
          </p:cNvCxnSpPr>
          <p:nvPr/>
        </p:nvCxnSpPr>
        <p:spPr bwMode="auto">
          <a:xfrm>
            <a:off x="2050901" y="3288779"/>
            <a:ext cx="1296988" cy="0"/>
          </a:xfrm>
          <a:prstGeom prst="line">
            <a:avLst/>
          </a:prstGeom>
          <a:noFill/>
          <a:ln w="28575">
            <a:solidFill>
              <a:srgbClr val="FF0000"/>
            </a:solidFill>
            <a:round/>
          </a:ln>
        </p:spPr>
      </p:cxnSp>
      <p:cxnSp>
        <p:nvCxnSpPr>
          <p:cNvPr id="9" name="直接连接符 8"/>
          <p:cNvCxnSpPr>
            <a:cxnSpLocks noChangeShapeType="1"/>
          </p:cNvCxnSpPr>
          <p:nvPr/>
        </p:nvCxnSpPr>
        <p:spPr bwMode="auto">
          <a:xfrm>
            <a:off x="2050901" y="3793604"/>
            <a:ext cx="1296988" cy="0"/>
          </a:xfrm>
          <a:prstGeom prst="line">
            <a:avLst/>
          </a:prstGeom>
          <a:noFill/>
          <a:ln w="28575">
            <a:solidFill>
              <a:srgbClr val="FF0000"/>
            </a:solidFill>
            <a:roun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ox(i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ox(in)">
                                      <p:cBhvr>
                                        <p:cTn id="2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4"/>
          <p:cNvSpPr>
            <a:spLocks noChangeArrowheads="1"/>
          </p:cNvSpPr>
          <p:nvPr/>
        </p:nvSpPr>
        <p:spPr bwMode="auto">
          <a:xfrm>
            <a:off x="423865" y="755650"/>
            <a:ext cx="4940225" cy="1377207"/>
          </a:xfrm>
          <a:prstGeom prst="rect">
            <a:avLst/>
          </a:prstGeom>
          <a:noFill/>
          <a:ln w="9525">
            <a:noFill/>
            <a:miter lim="800000"/>
          </a:ln>
        </p:spPr>
        <p:txBody>
          <a:bodyPr/>
          <a:lstStyle/>
          <a:p>
            <a:pPr>
              <a:lnSpc>
                <a:spcPct val="90000"/>
              </a:lnSpc>
            </a:pPr>
            <a:r>
              <a:rPr lang="en-US" altLang="zh-CN" sz="2800" dirty="0" smtClean="0">
                <a:solidFill>
                  <a:srgbClr val="0000FF"/>
                </a:solidFill>
                <a:latin typeface="宋体" panose="02010600030101010101" pitchFamily="2" charset="-122"/>
              </a:rPr>
              <a:t>3.4.2 </a:t>
            </a:r>
            <a:r>
              <a:rPr lang="zh-CN" altLang="en-US" sz="2800" dirty="0" smtClean="0">
                <a:solidFill>
                  <a:srgbClr val="0000FF"/>
                </a:solidFill>
                <a:latin typeface="宋体" panose="02010600030101010101" pitchFamily="2" charset="-122"/>
              </a:rPr>
              <a:t>进程同步机制及应用</a:t>
            </a:r>
            <a:endParaRPr lang="en-US" altLang="zh-CN" sz="2800" dirty="0" smtClean="0">
              <a:solidFill>
                <a:srgbClr val="0000FF"/>
              </a:solidFill>
              <a:latin typeface="宋体" panose="02010600030101010101" pitchFamily="2" charset="-122"/>
            </a:endParaRPr>
          </a:p>
          <a:p>
            <a:pPr>
              <a:lnSpc>
                <a:spcPct val="90000"/>
              </a:lnSpc>
            </a:pPr>
            <a:r>
              <a:rPr lang="en-US" altLang="zh-CN" sz="2400" dirty="0" smtClean="0">
                <a:solidFill>
                  <a:srgbClr val="C00000"/>
                </a:solidFill>
                <a:latin typeface="宋体" panose="02010600030101010101" pitchFamily="2" charset="-122"/>
              </a:rPr>
              <a:t>4. </a:t>
            </a:r>
            <a:r>
              <a:rPr lang="zh-CN" altLang="en-US" sz="2400" dirty="0">
                <a:solidFill>
                  <a:srgbClr val="C00000"/>
                </a:solidFill>
                <a:latin typeface="宋体" panose="02010600030101010101" pitchFamily="2" charset="-122"/>
              </a:rPr>
              <a:t>信号量机制：</a:t>
            </a:r>
            <a:endParaRPr lang="en-US" altLang="zh-CN" sz="2400" dirty="0">
              <a:solidFill>
                <a:srgbClr val="C00000"/>
              </a:solidFill>
              <a:latin typeface="宋体" panose="02010600030101010101" pitchFamily="2" charset="-122"/>
            </a:endParaRPr>
          </a:p>
          <a:p>
            <a:pPr>
              <a:lnSpc>
                <a:spcPct val="90000"/>
              </a:lnSpc>
              <a:buFont typeface="Wingdings" panose="05000000000000000000" pitchFamily="2" charset="2"/>
              <a:buChar char="n"/>
            </a:pPr>
            <a:r>
              <a:rPr lang="en-US" altLang="zh-CN" sz="2400" dirty="0" smtClean="0">
                <a:solidFill>
                  <a:srgbClr val="7030A0"/>
                </a:solidFill>
                <a:latin typeface="宋体" panose="02010600030101010101" pitchFamily="2" charset="-122"/>
              </a:rPr>
              <a:t> </a:t>
            </a:r>
            <a:r>
              <a:rPr lang="zh-CN" altLang="en-US" sz="2400" dirty="0" smtClean="0">
                <a:solidFill>
                  <a:srgbClr val="7030A0"/>
                </a:solidFill>
                <a:latin typeface="宋体" panose="02010600030101010101" pitchFamily="2" charset="-122"/>
              </a:rPr>
              <a:t>记录型信号量</a:t>
            </a:r>
            <a:endParaRPr lang="en-US" altLang="zh-CN" sz="2400" dirty="0">
              <a:solidFill>
                <a:srgbClr val="7030A0"/>
              </a:solidFill>
              <a:latin typeface="宋体" panose="02010600030101010101" pitchFamily="2" charset="-122"/>
            </a:endParaRPr>
          </a:p>
          <a:p>
            <a:pPr>
              <a:lnSpc>
                <a:spcPct val="90000"/>
              </a:lnSpc>
            </a:pPr>
            <a:r>
              <a:rPr kumimoji="1" lang="zh-CN" altLang="en-US" sz="2400" dirty="0">
                <a:solidFill>
                  <a:schemeClr val="accent1"/>
                </a:solidFill>
                <a:latin typeface="仿宋" panose="02010609060101010101" charset="-122"/>
                <a:ea typeface="仿宋" panose="02010609060101010101" charset="-122"/>
              </a:rPr>
              <a:t>  </a:t>
            </a:r>
            <a:endParaRPr lang="zh-CN" altLang="en-US" sz="2400" dirty="0">
              <a:solidFill>
                <a:srgbClr val="7030A0"/>
              </a:solidFill>
              <a:latin typeface="宋体" panose="02010600030101010101" pitchFamily="2" charset="-122"/>
            </a:endParaRPr>
          </a:p>
        </p:txBody>
      </p:sp>
      <p:sp>
        <p:nvSpPr>
          <p:cNvPr id="55299" name="Rectangle 2"/>
          <p:cNvSpPr txBox="1">
            <a:spLocks noChangeArrowheads="1"/>
          </p:cNvSpPr>
          <p:nvPr/>
        </p:nvSpPr>
        <p:spPr bwMode="auto">
          <a:xfrm>
            <a:off x="2555877" y="44451"/>
            <a:ext cx="3240261"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3.4 </a:t>
            </a:r>
            <a:r>
              <a:rPr lang="zh-CN" altLang="en-US" sz="4000" dirty="0" smtClean="0">
                <a:solidFill>
                  <a:srgbClr val="FF0000"/>
                </a:solidFill>
              </a:rPr>
              <a:t>进程同步</a:t>
            </a:r>
            <a:endParaRPr lang="zh-CN" altLang="en-US" sz="4000" dirty="0">
              <a:solidFill>
                <a:srgbClr val="FF0000"/>
              </a:solidFill>
              <a:ea typeface="MS PGothic" panose="020B0600070205080204" pitchFamily="34" charset="-128"/>
            </a:endParaRPr>
          </a:p>
        </p:txBody>
      </p:sp>
      <p:sp>
        <p:nvSpPr>
          <p:cNvPr id="7" name="Rectangle 4"/>
          <p:cNvSpPr>
            <a:spLocks noChangeArrowheads="1"/>
          </p:cNvSpPr>
          <p:nvPr/>
        </p:nvSpPr>
        <p:spPr bwMode="auto">
          <a:xfrm>
            <a:off x="971749" y="2507092"/>
            <a:ext cx="2159471" cy="461665"/>
          </a:xfrm>
          <a:prstGeom prst="rect">
            <a:avLst/>
          </a:prstGeom>
          <a:noFill/>
          <a:ln>
            <a:noFill/>
          </a:ln>
          <a:effectLst/>
        </p:spPr>
        <p:txBody>
          <a:bodyPr wrap="square">
            <a:spAutoFit/>
          </a:bodyPr>
          <a:lstStyle/>
          <a:p>
            <a:pPr eaLnBrk="1" hangingPunct="1">
              <a:spcBef>
                <a:spcPct val="0"/>
              </a:spcBef>
              <a:buFont typeface="Webdings" panose="05030102010509060703" pitchFamily="18" charset="2"/>
              <a:buChar char="4"/>
              <a:defRPr/>
            </a:pPr>
            <a:r>
              <a:rPr kumimoji="1" lang="en-US" altLang="zh-CN" sz="2400" dirty="0" smtClean="0">
                <a:solidFill>
                  <a:srgbClr val="D60093"/>
                </a:solidFill>
                <a:effectLst>
                  <a:outerShdw blurRad="38100" dist="38100" dir="2700000" algn="tl">
                    <a:srgbClr val="C0C0C0"/>
                  </a:outerShdw>
                </a:effectLst>
                <a:latin typeface="Times New Roman" panose="02020603050405020304" pitchFamily="18" charset="0"/>
                <a:ea typeface="仿宋" panose="02010609060101010101" charset="-122"/>
              </a:rPr>
              <a:t>wait(S)</a:t>
            </a:r>
            <a:endParaRPr kumimoji="1" lang="en-US" altLang="zh-CN" sz="2400" dirty="0">
              <a:solidFill>
                <a:srgbClr val="D60093"/>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8" name="Rectangle 5"/>
          <p:cNvSpPr>
            <a:spLocks noChangeArrowheads="1"/>
          </p:cNvSpPr>
          <p:nvPr/>
        </p:nvSpPr>
        <p:spPr bwMode="auto">
          <a:xfrm>
            <a:off x="1762324" y="2867452"/>
            <a:ext cx="6192837" cy="1569660"/>
          </a:xfrm>
          <a:prstGeom prst="rect">
            <a:avLst/>
          </a:prstGeom>
          <a:noFill/>
          <a:ln w="9525" algn="ctr">
            <a:noFill/>
            <a:miter lim="800000"/>
          </a:ln>
        </p:spPr>
        <p:txBody>
          <a:bodyPr>
            <a:spAutoFit/>
          </a:bodyPr>
          <a:lstStyle/>
          <a:p>
            <a:pPr eaLnBrk="1" hangingPunct="1">
              <a:spcBef>
                <a:spcPct val="0"/>
              </a:spcBef>
            </a:pP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S-&gt;value--;</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if(S-&gt;value&lt;0) then  sleep(S-</a:t>
            </a:r>
            <a:r>
              <a:rPr kumimoji="1" lang="en-US" altLang="zh-CN" sz="2400" dirty="0"/>
              <a:t>&gt;L</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p:txBody>
      </p:sp>
      <p:sp>
        <p:nvSpPr>
          <p:cNvPr id="9" name="Rectangle 7"/>
          <p:cNvSpPr>
            <a:spLocks noChangeArrowheads="1"/>
          </p:cNvSpPr>
          <p:nvPr/>
        </p:nvSpPr>
        <p:spPr bwMode="auto">
          <a:xfrm>
            <a:off x="971748" y="4508581"/>
            <a:ext cx="4105275" cy="461665"/>
          </a:xfrm>
          <a:prstGeom prst="rect">
            <a:avLst/>
          </a:prstGeom>
          <a:noFill/>
          <a:ln>
            <a:noFill/>
          </a:ln>
          <a:effectLst/>
        </p:spPr>
        <p:txBody>
          <a:bodyPr>
            <a:spAutoFit/>
          </a:bodyPr>
          <a:lstStyle/>
          <a:p>
            <a:pPr eaLnBrk="1" hangingPunct="1">
              <a:spcBef>
                <a:spcPct val="0"/>
              </a:spcBef>
              <a:defRPr/>
            </a:pPr>
            <a:r>
              <a:rPr kumimoji="1" lang="zh-CN" altLang="en-US" sz="2400" dirty="0">
                <a:solidFill>
                  <a:srgbClr val="FF6600"/>
                </a:solidFill>
                <a:effectLst>
                  <a:outerShdw blurRad="38100" dist="38100" dir="2700000" algn="tl">
                    <a:srgbClr val="C0C0C0"/>
                  </a:outerShdw>
                </a:effectLst>
                <a:latin typeface="Times New Roman" panose="02020603050405020304" pitchFamily="18" charset="0"/>
                <a:ea typeface="仿宋" panose="02010609060101010101" charset="-122"/>
                <a:sym typeface="Webdings" panose="05030102010509060703" pitchFamily="18" charset="2"/>
              </a:rPr>
              <a:t> </a:t>
            </a:r>
            <a:r>
              <a:rPr kumimoji="1" lang="en-US" altLang="zh-CN" sz="2400" dirty="0" smtClean="0">
                <a:solidFill>
                  <a:srgbClr val="FF6600"/>
                </a:solidFill>
                <a:effectLst>
                  <a:outerShdw blurRad="38100" dist="38100" dir="2700000" algn="tl">
                    <a:srgbClr val="C0C0C0"/>
                  </a:outerShdw>
                </a:effectLst>
                <a:latin typeface="Times New Roman" panose="02020603050405020304" pitchFamily="18" charset="0"/>
                <a:ea typeface="仿宋" panose="02010609060101010101" charset="-122"/>
                <a:sym typeface="Webdings" panose="05030102010509060703" pitchFamily="18" charset="2"/>
              </a:rPr>
              <a:t>signal</a:t>
            </a:r>
            <a:r>
              <a:rPr kumimoji="1" lang="en-US" altLang="en-US" sz="2400" dirty="0" smtClean="0">
                <a:solidFill>
                  <a:srgbClr val="D60093"/>
                </a:solidFill>
                <a:effectLst>
                  <a:outerShdw blurRad="38100" dist="38100" dir="2700000" algn="tl">
                    <a:srgbClr val="C0C0C0"/>
                  </a:outerShdw>
                </a:effectLst>
                <a:latin typeface="Times New Roman" panose="02020603050405020304" pitchFamily="18" charset="0"/>
                <a:ea typeface="仿宋" panose="02010609060101010101" charset="-122"/>
              </a:rPr>
              <a:t>(S</a:t>
            </a:r>
            <a:r>
              <a:rPr kumimoji="1" lang="en-US" altLang="en-US" sz="2400" dirty="0">
                <a:solidFill>
                  <a:srgbClr val="D60093"/>
                </a:solidFill>
                <a:effectLst>
                  <a:outerShdw blurRad="38100" dist="38100" dir="2700000" algn="tl">
                    <a:srgbClr val="C0C0C0"/>
                  </a:outerShdw>
                </a:effectLst>
                <a:latin typeface="Times New Roman" panose="02020603050405020304" pitchFamily="18" charset="0"/>
                <a:ea typeface="仿宋" panose="02010609060101010101" charset="-122"/>
              </a:rPr>
              <a:t>)</a:t>
            </a:r>
            <a:endParaRPr kumimoji="1" lang="en-US" altLang="zh-CN" sz="2400" dirty="0">
              <a:solidFill>
                <a:srgbClr val="D60093"/>
              </a:solidFill>
              <a:effectLst>
                <a:outerShdw blurRad="38100" dist="38100" dir="2700000" algn="tl">
                  <a:srgbClr val="C0C0C0"/>
                </a:outerShdw>
              </a:effectLst>
              <a:latin typeface="Times New Roman" panose="02020603050405020304" pitchFamily="18" charset="0"/>
              <a:ea typeface="仿宋" panose="02010609060101010101" charset="-122"/>
            </a:endParaRPr>
          </a:p>
        </p:txBody>
      </p:sp>
      <p:sp>
        <p:nvSpPr>
          <p:cNvPr id="10" name="Rectangle 8"/>
          <p:cNvSpPr>
            <a:spLocks noChangeArrowheads="1"/>
          </p:cNvSpPr>
          <p:nvPr/>
        </p:nvSpPr>
        <p:spPr bwMode="auto">
          <a:xfrm>
            <a:off x="1835348" y="5027692"/>
            <a:ext cx="6769100" cy="1569660"/>
          </a:xfrm>
          <a:prstGeom prst="rect">
            <a:avLst/>
          </a:prstGeom>
          <a:noFill/>
          <a:ln w="9525" algn="ctr">
            <a:noFill/>
            <a:miter lim="800000"/>
          </a:ln>
        </p:spPr>
        <p:txBody>
          <a:bodyPr>
            <a:spAutoFit/>
          </a:bodyPr>
          <a:lstStyle/>
          <a:p>
            <a:pPr eaLnBrk="1" hangingPunct="1">
              <a:spcBef>
                <a:spcPct val="0"/>
              </a:spcBef>
            </a:pP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S-&gt;value++;</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if(S-&gt;</a:t>
            </a:r>
            <a:r>
              <a:rPr kumimoji="1" lang="en-US" altLang="zh-CN" sz="2400" dirty="0" smtClean="0">
                <a:latin typeface="Times New Roman" panose="02020603050405020304" pitchFamily="18" charset="0"/>
              </a:rPr>
              <a:t>value</a:t>
            </a:r>
            <a:r>
              <a:rPr kumimoji="1" lang="zh-CN" altLang="en-US" sz="2400" dirty="0" smtClean="0">
                <a:latin typeface="Times New Roman" panose="02020603050405020304" pitchFamily="18" charset="0"/>
              </a:rPr>
              <a:t>≤</a:t>
            </a:r>
            <a:r>
              <a:rPr kumimoji="1" lang="en-US" altLang="zh-CN" sz="2400" dirty="0" smtClean="0">
                <a:latin typeface="Times New Roman" panose="02020603050405020304" pitchFamily="18" charset="0"/>
              </a:rPr>
              <a:t>0</a:t>
            </a:r>
            <a:r>
              <a:rPr kumimoji="1" lang="en-US" altLang="zh-CN" sz="2400" dirty="0">
                <a:latin typeface="Times New Roman" panose="02020603050405020304" pitchFamily="18" charset="0"/>
              </a:rPr>
              <a:t>) then  wakeup(S</a:t>
            </a:r>
            <a:r>
              <a:rPr kumimoji="1" lang="en-US" altLang="zh-CN" sz="2400" dirty="0"/>
              <a:t>-&gt;L</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ct val="0"/>
              </a:spcBef>
            </a:pP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p:txBody>
      </p:sp>
      <p:sp>
        <p:nvSpPr>
          <p:cNvPr id="11" name="矩形 10"/>
          <p:cNvSpPr/>
          <p:nvPr/>
        </p:nvSpPr>
        <p:spPr>
          <a:xfrm>
            <a:off x="1043610" y="2060849"/>
            <a:ext cx="2340705" cy="461665"/>
          </a:xfrm>
          <a:prstGeom prst="rect">
            <a:avLst/>
          </a:prstGeom>
        </p:spPr>
        <p:txBody>
          <a:bodyPr wrap="none">
            <a:spAutoFit/>
          </a:bodyPr>
          <a:lstStyle/>
          <a:p>
            <a:r>
              <a:rPr kumimoji="1" lang="en-US" altLang="zh-CN" sz="2400" dirty="0" smtClean="0">
                <a:solidFill>
                  <a:srgbClr val="3333CC"/>
                </a:solidFill>
              </a:rPr>
              <a:t>semaphore *S;</a:t>
            </a:r>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423865" y="836613"/>
            <a:ext cx="8180387" cy="1800299"/>
          </a:xfrm>
          <a:prstGeom prst="rect">
            <a:avLst/>
          </a:prstGeom>
          <a:noFill/>
          <a:ln w="9525">
            <a:noFill/>
            <a:miter lim="800000"/>
          </a:ln>
        </p:spPr>
        <p:txBody>
          <a:bodyPr/>
          <a:lstStyle/>
          <a:p>
            <a:pPr>
              <a:lnSpc>
                <a:spcPct val="110000"/>
              </a:lnSpc>
            </a:pPr>
            <a:r>
              <a:rPr lang="en-US" altLang="zh-CN" sz="3200" dirty="0" smtClean="0">
                <a:solidFill>
                  <a:srgbClr val="0000FF"/>
                </a:solidFill>
                <a:latin typeface="宋体" panose="02010600030101010101" pitchFamily="2" charset="-122"/>
              </a:rPr>
              <a:t>3.4.2 </a:t>
            </a:r>
            <a:r>
              <a:rPr lang="zh-CN" altLang="en-US" sz="3200" dirty="0" smtClean="0">
                <a:solidFill>
                  <a:srgbClr val="0000FF"/>
                </a:solidFill>
                <a:latin typeface="宋体" panose="02010600030101010101" pitchFamily="2" charset="-122"/>
              </a:rPr>
              <a:t>进程同步机制及应用</a:t>
            </a:r>
            <a:endParaRPr lang="en-US" altLang="zh-CN" sz="3200" dirty="0" smtClean="0">
              <a:solidFill>
                <a:srgbClr val="0000FF"/>
              </a:solidFill>
              <a:latin typeface="宋体" panose="02010600030101010101" pitchFamily="2" charset="-122"/>
            </a:endParaRPr>
          </a:p>
          <a:p>
            <a:pPr>
              <a:lnSpc>
                <a:spcPct val="110000"/>
              </a:lnSpc>
            </a:pPr>
            <a:r>
              <a:rPr lang="en-US" altLang="zh-CN" sz="2800" dirty="0" smtClean="0">
                <a:solidFill>
                  <a:srgbClr val="C00000"/>
                </a:solidFill>
                <a:latin typeface="宋体" panose="02010600030101010101" pitchFamily="2" charset="-122"/>
              </a:rPr>
              <a:t>4. </a:t>
            </a:r>
            <a:r>
              <a:rPr lang="zh-CN" altLang="en-US" sz="2800" dirty="0">
                <a:solidFill>
                  <a:srgbClr val="C00000"/>
                </a:solidFill>
                <a:latin typeface="宋体" panose="02010600030101010101" pitchFamily="2" charset="-122"/>
              </a:rPr>
              <a:t>信号量</a:t>
            </a:r>
            <a:r>
              <a:rPr lang="zh-CN" altLang="en-US" sz="2800" dirty="0" smtClean="0">
                <a:solidFill>
                  <a:srgbClr val="C00000"/>
                </a:solidFill>
                <a:latin typeface="宋体" panose="02010600030101010101" pitchFamily="2" charset="-122"/>
              </a:rPr>
              <a:t>机制</a:t>
            </a:r>
            <a:endParaRPr lang="en-US" altLang="zh-CN" sz="2800" dirty="0">
              <a:solidFill>
                <a:srgbClr val="C00000"/>
              </a:solidFill>
              <a:latin typeface="宋体" panose="02010600030101010101" pitchFamily="2" charset="-122"/>
            </a:endParaRPr>
          </a:p>
          <a:p>
            <a:pPr>
              <a:lnSpc>
                <a:spcPct val="110000"/>
              </a:lnSpc>
              <a:buFont typeface="Wingdings" panose="05000000000000000000" pitchFamily="2" charset="2"/>
              <a:buChar char="n"/>
            </a:pPr>
            <a:r>
              <a:rPr lang="en-US" altLang="zh-CN" sz="2400" dirty="0" smtClean="0">
                <a:solidFill>
                  <a:srgbClr val="7030A0"/>
                </a:solidFill>
                <a:latin typeface="宋体" panose="02010600030101010101" pitchFamily="2" charset="-122"/>
              </a:rPr>
              <a:t> </a:t>
            </a:r>
            <a:r>
              <a:rPr lang="zh-CN" altLang="en-US" sz="2400" dirty="0" smtClean="0">
                <a:solidFill>
                  <a:srgbClr val="7030A0"/>
                </a:solidFill>
                <a:latin typeface="宋体" panose="02010600030101010101" pitchFamily="2" charset="-122"/>
              </a:rPr>
              <a:t>信号量集机制：</a:t>
            </a:r>
            <a:r>
              <a:rPr lang="zh-CN" altLang="en-US" dirty="0" smtClean="0">
                <a:latin typeface="宋体" panose="02010600030101010101" pitchFamily="2" charset="-122"/>
              </a:rPr>
              <a:t>一次可申请多类资源；每类资源可申请多个</a:t>
            </a:r>
            <a:endParaRPr lang="en-US" altLang="zh-CN" dirty="0">
              <a:latin typeface="宋体" panose="02010600030101010101" pitchFamily="2" charset="-122"/>
            </a:endParaRPr>
          </a:p>
          <a:p>
            <a:pPr>
              <a:lnSpc>
                <a:spcPct val="90000"/>
              </a:lnSpc>
            </a:pPr>
            <a:endParaRPr lang="zh-CN" altLang="en-US" sz="2400" dirty="0">
              <a:latin typeface="宋体" panose="02010600030101010101" pitchFamily="2" charset="-122"/>
            </a:endParaRPr>
          </a:p>
        </p:txBody>
      </p:sp>
      <p:sp>
        <p:nvSpPr>
          <p:cNvPr id="54275" name="Rectangle 2"/>
          <p:cNvSpPr txBox="1">
            <a:spLocks noChangeArrowheads="1"/>
          </p:cNvSpPr>
          <p:nvPr/>
        </p:nvSpPr>
        <p:spPr bwMode="auto">
          <a:xfrm>
            <a:off x="2915818" y="-27384"/>
            <a:ext cx="3312269"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3.4 </a:t>
            </a:r>
            <a:r>
              <a:rPr lang="zh-CN" altLang="en-US" sz="4000" dirty="0" smtClean="0">
                <a:solidFill>
                  <a:srgbClr val="FF0000"/>
                </a:solidFill>
              </a:rPr>
              <a:t>进程同步</a:t>
            </a:r>
            <a:endParaRPr lang="zh-CN" altLang="en-US" sz="4000" dirty="0">
              <a:solidFill>
                <a:srgbClr val="FF0000"/>
              </a:solidFill>
              <a:ea typeface="MS PGothic" panose="020B0600070205080204" pitchFamily="34" charset="-128"/>
            </a:endParaRPr>
          </a:p>
        </p:txBody>
      </p:sp>
      <p:sp>
        <p:nvSpPr>
          <p:cNvPr id="10" name="Rectangle 3"/>
          <p:cNvSpPr>
            <a:spLocks noChangeArrowheads="1"/>
          </p:cNvSpPr>
          <p:nvPr/>
        </p:nvSpPr>
        <p:spPr bwMode="auto">
          <a:xfrm>
            <a:off x="611560" y="2729240"/>
            <a:ext cx="8064896" cy="3724096"/>
          </a:xfrm>
          <a:prstGeom prst="rect">
            <a:avLst/>
          </a:prstGeom>
          <a:solidFill>
            <a:schemeClr val="accent1">
              <a:lumMod val="20000"/>
              <a:lumOff val="80000"/>
            </a:schemeClr>
          </a:solidFill>
          <a:ln w="9525">
            <a:noFill/>
            <a:miter lim="800000"/>
          </a:ln>
        </p:spPr>
        <p:txBody>
          <a:bodyPr wrap="square">
            <a:spAutoFit/>
          </a:bodyPr>
          <a:lstStyle/>
          <a:p>
            <a:r>
              <a:rPr lang="en-US" altLang="zh-CN" dirty="0" err="1" smtClean="0"/>
              <a:t>Swait</a:t>
            </a:r>
            <a:r>
              <a:rPr lang="en-US" altLang="zh-CN" dirty="0" smtClean="0"/>
              <a:t>(S1,t1,d1,S2,t2,d2, …,</a:t>
            </a:r>
            <a:r>
              <a:rPr lang="en-US" altLang="zh-CN" dirty="0" err="1" smtClean="0"/>
              <a:t>Sn,tn,dn</a:t>
            </a:r>
            <a:r>
              <a:rPr lang="en-US" altLang="zh-CN" dirty="0" smtClean="0"/>
              <a:t>) {</a:t>
            </a:r>
            <a:endParaRPr lang="zh-CN" altLang="zh-CN" dirty="0" smtClean="0"/>
          </a:p>
          <a:p>
            <a:r>
              <a:rPr lang="en-US" altLang="zh-CN" dirty="0" smtClean="0"/>
              <a:t>   if (S1&gt;=t1 &amp;&amp; …  &amp;&amp; </a:t>
            </a:r>
            <a:r>
              <a:rPr lang="en-US" altLang="zh-CN" dirty="0" err="1" smtClean="0"/>
              <a:t>Sn</a:t>
            </a:r>
            <a:r>
              <a:rPr lang="en-US" altLang="zh-CN" dirty="0" smtClean="0"/>
              <a:t>&gt;=</a:t>
            </a:r>
            <a:r>
              <a:rPr lang="en-US" altLang="zh-CN" dirty="0" err="1" smtClean="0"/>
              <a:t>tn</a:t>
            </a:r>
            <a:r>
              <a:rPr lang="en-US" altLang="zh-CN" dirty="0" smtClean="0"/>
              <a:t>) {</a:t>
            </a:r>
            <a:endParaRPr lang="zh-CN" altLang="zh-CN" dirty="0" smtClean="0"/>
          </a:p>
          <a:p>
            <a:r>
              <a:rPr lang="en-US" altLang="zh-CN" dirty="0" smtClean="0"/>
              <a:t>          for ( </a:t>
            </a:r>
            <a:r>
              <a:rPr lang="en-US" altLang="zh-CN" dirty="0" err="1" smtClean="0"/>
              <a:t>i</a:t>
            </a:r>
            <a:r>
              <a:rPr lang="en-US" altLang="zh-CN" dirty="0" smtClean="0"/>
              <a:t>=1;i&lt;=</a:t>
            </a:r>
            <a:r>
              <a:rPr lang="en-US" altLang="zh-CN" dirty="0" err="1" smtClean="0"/>
              <a:t>n;i</a:t>
            </a:r>
            <a:r>
              <a:rPr lang="en-US" altLang="zh-CN" dirty="0" smtClean="0"/>
              <a:t>++) {</a:t>
            </a:r>
            <a:endParaRPr lang="zh-CN" altLang="zh-CN" dirty="0" smtClean="0"/>
          </a:p>
          <a:p>
            <a:r>
              <a:rPr lang="en-US" altLang="zh-CN" dirty="0" smtClean="0"/>
              <a:t>                 Si=Si – </a:t>
            </a:r>
            <a:r>
              <a:rPr lang="en-US" altLang="zh-CN" dirty="0" err="1" smtClean="0"/>
              <a:t>di</a:t>
            </a:r>
            <a:r>
              <a:rPr lang="en-US" altLang="zh-CN" dirty="0" smtClean="0"/>
              <a:t>;</a:t>
            </a:r>
            <a:endParaRPr lang="zh-CN" altLang="zh-CN" dirty="0" smtClean="0"/>
          </a:p>
          <a:p>
            <a:r>
              <a:rPr lang="en-US" altLang="zh-CN" dirty="0" smtClean="0"/>
              <a:t>         }</a:t>
            </a:r>
            <a:endParaRPr lang="zh-CN" altLang="zh-CN" dirty="0" smtClean="0"/>
          </a:p>
          <a:p>
            <a:r>
              <a:rPr lang="en-US" altLang="zh-CN" dirty="0" smtClean="0"/>
              <a:t>   }</a:t>
            </a:r>
            <a:endParaRPr lang="zh-CN" altLang="zh-CN" dirty="0" smtClean="0"/>
          </a:p>
          <a:p>
            <a:r>
              <a:rPr lang="en-US" altLang="zh-CN" dirty="0" smtClean="0"/>
              <a:t>   else {</a:t>
            </a:r>
            <a:endParaRPr lang="zh-CN" altLang="zh-CN" dirty="0" smtClean="0"/>
          </a:p>
          <a:p>
            <a:r>
              <a:rPr lang="en-US" altLang="zh-CN" dirty="0" smtClean="0"/>
              <a:t>      </a:t>
            </a:r>
            <a:r>
              <a:rPr lang="zh-CN" altLang="zh-CN" dirty="0" smtClean="0"/>
              <a:t>将当前进程阻塞到第一个</a:t>
            </a:r>
            <a:r>
              <a:rPr lang="en-US" altLang="zh-CN" dirty="0" smtClean="0"/>
              <a:t>Si&lt;</a:t>
            </a:r>
            <a:r>
              <a:rPr lang="en-US" altLang="zh-CN" dirty="0" err="1" smtClean="0"/>
              <a:t>ti</a:t>
            </a:r>
            <a:r>
              <a:rPr lang="zh-CN" altLang="zh-CN" dirty="0" smtClean="0"/>
              <a:t>的信号量</a:t>
            </a:r>
            <a:r>
              <a:rPr lang="en-US" altLang="zh-CN" dirty="0" smtClean="0"/>
              <a:t>Si</a:t>
            </a:r>
            <a:r>
              <a:rPr lang="zh-CN" altLang="zh-CN" dirty="0" smtClean="0"/>
              <a:t>的阻塞队列中；</a:t>
            </a:r>
            <a:endParaRPr lang="zh-CN" altLang="zh-CN" dirty="0" smtClean="0"/>
          </a:p>
          <a:p>
            <a:r>
              <a:rPr lang="en-US" altLang="zh-CN" dirty="0" smtClean="0"/>
              <a:t>   }</a:t>
            </a:r>
            <a:endParaRPr lang="zh-CN" altLang="zh-CN" dirty="0" smtClean="0"/>
          </a:p>
          <a:p>
            <a:r>
              <a:rPr lang="en-US" altLang="zh-CN" dirty="0" smtClean="0"/>
              <a:t>}</a:t>
            </a:r>
            <a:endParaRPr lang="en-US" altLang="zh-CN" dirty="0">
              <a:latin typeface="Times New Roman" panose="02020603050405020304" pitchFamily="18" charset="0"/>
            </a:endParaRPr>
          </a:p>
        </p:txBody>
      </p:sp>
      <p:cxnSp>
        <p:nvCxnSpPr>
          <p:cNvPr id="6" name="直接连接符 5"/>
          <p:cNvCxnSpPr/>
          <p:nvPr/>
        </p:nvCxnSpPr>
        <p:spPr bwMode="auto">
          <a:xfrm>
            <a:off x="1475656" y="3068960"/>
            <a:ext cx="288032" cy="0"/>
          </a:xfrm>
          <a:prstGeom prst="line">
            <a:avLst/>
          </a:prstGeom>
          <a:noFill/>
          <a:ln w="38100">
            <a:solidFill>
              <a:srgbClr val="0000FF"/>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 name="直接连接符 6"/>
          <p:cNvCxnSpPr/>
          <p:nvPr/>
        </p:nvCxnSpPr>
        <p:spPr bwMode="auto">
          <a:xfrm>
            <a:off x="2555776" y="3068960"/>
            <a:ext cx="288032" cy="0"/>
          </a:xfrm>
          <a:prstGeom prst="line">
            <a:avLst/>
          </a:prstGeom>
          <a:noFill/>
          <a:ln w="38100">
            <a:solidFill>
              <a:srgbClr val="0000FF"/>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 name="直接连接符 7"/>
          <p:cNvCxnSpPr/>
          <p:nvPr/>
        </p:nvCxnSpPr>
        <p:spPr bwMode="auto">
          <a:xfrm>
            <a:off x="3995936" y="3068960"/>
            <a:ext cx="288032" cy="0"/>
          </a:xfrm>
          <a:prstGeom prst="line">
            <a:avLst/>
          </a:prstGeom>
          <a:noFill/>
          <a:ln w="38100">
            <a:solidFill>
              <a:srgbClr val="0000FF"/>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 name="直接连接符 8"/>
          <p:cNvCxnSpPr/>
          <p:nvPr/>
        </p:nvCxnSpPr>
        <p:spPr bwMode="auto">
          <a:xfrm>
            <a:off x="1835696" y="3068960"/>
            <a:ext cx="28803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 name="直接连接符 10"/>
          <p:cNvCxnSpPr/>
          <p:nvPr/>
        </p:nvCxnSpPr>
        <p:spPr bwMode="auto">
          <a:xfrm>
            <a:off x="2843808" y="3068960"/>
            <a:ext cx="28803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 name="直接连接符 11"/>
          <p:cNvCxnSpPr/>
          <p:nvPr/>
        </p:nvCxnSpPr>
        <p:spPr bwMode="auto">
          <a:xfrm>
            <a:off x="4355976" y="3068960"/>
            <a:ext cx="288032" cy="0"/>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直接连接符 12"/>
          <p:cNvCxnSpPr/>
          <p:nvPr/>
        </p:nvCxnSpPr>
        <p:spPr bwMode="auto">
          <a:xfrm>
            <a:off x="2123728" y="3068960"/>
            <a:ext cx="288032" cy="0"/>
          </a:xfrm>
          <a:prstGeom prst="line">
            <a:avLst/>
          </a:prstGeom>
          <a:noFill/>
          <a:ln w="38100">
            <a:solidFill>
              <a:srgbClr val="00206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直接连接符 13"/>
          <p:cNvCxnSpPr/>
          <p:nvPr/>
        </p:nvCxnSpPr>
        <p:spPr bwMode="auto">
          <a:xfrm>
            <a:off x="3203848" y="3068960"/>
            <a:ext cx="288032" cy="0"/>
          </a:xfrm>
          <a:prstGeom prst="line">
            <a:avLst/>
          </a:prstGeom>
          <a:noFill/>
          <a:ln w="38100">
            <a:solidFill>
              <a:srgbClr val="00206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直接连接符 14"/>
          <p:cNvCxnSpPr/>
          <p:nvPr/>
        </p:nvCxnSpPr>
        <p:spPr bwMode="auto">
          <a:xfrm>
            <a:off x="4716016" y="3068960"/>
            <a:ext cx="288032" cy="0"/>
          </a:xfrm>
          <a:prstGeom prst="line">
            <a:avLst/>
          </a:prstGeom>
          <a:noFill/>
          <a:ln w="38100">
            <a:solidFill>
              <a:srgbClr val="00206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i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ox(i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ox(i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ox(in)">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423865" y="620688"/>
            <a:ext cx="8180387" cy="1728291"/>
          </a:xfrm>
          <a:prstGeom prst="rect">
            <a:avLst/>
          </a:prstGeom>
          <a:noFill/>
          <a:ln w="9525">
            <a:noFill/>
            <a:miter lim="800000"/>
          </a:ln>
        </p:spPr>
        <p:txBody>
          <a:bodyPr/>
          <a:lstStyle/>
          <a:p>
            <a:pPr>
              <a:lnSpc>
                <a:spcPct val="110000"/>
              </a:lnSpc>
            </a:pPr>
            <a:r>
              <a:rPr lang="en-US" altLang="zh-CN" sz="3200" dirty="0" smtClean="0">
                <a:solidFill>
                  <a:srgbClr val="0000FF"/>
                </a:solidFill>
                <a:latin typeface="宋体" panose="02010600030101010101" pitchFamily="2" charset="-122"/>
              </a:rPr>
              <a:t>3.4.2 </a:t>
            </a:r>
            <a:r>
              <a:rPr lang="zh-CN" altLang="en-US" sz="3200" dirty="0" smtClean="0">
                <a:solidFill>
                  <a:srgbClr val="0000FF"/>
                </a:solidFill>
                <a:latin typeface="宋体" panose="02010600030101010101" pitchFamily="2" charset="-122"/>
              </a:rPr>
              <a:t>进程同步机制及应用</a:t>
            </a:r>
            <a:endParaRPr lang="en-US" altLang="zh-CN" sz="3200" dirty="0" smtClean="0">
              <a:solidFill>
                <a:srgbClr val="0000FF"/>
              </a:solidFill>
              <a:latin typeface="宋体" panose="02010600030101010101" pitchFamily="2" charset="-122"/>
            </a:endParaRPr>
          </a:p>
          <a:p>
            <a:pPr>
              <a:lnSpc>
                <a:spcPct val="110000"/>
              </a:lnSpc>
            </a:pPr>
            <a:r>
              <a:rPr lang="en-US" altLang="zh-CN" sz="2800" dirty="0" smtClean="0">
                <a:solidFill>
                  <a:srgbClr val="C00000"/>
                </a:solidFill>
                <a:latin typeface="宋体" panose="02010600030101010101" pitchFamily="2" charset="-122"/>
              </a:rPr>
              <a:t>4. </a:t>
            </a:r>
            <a:r>
              <a:rPr lang="zh-CN" altLang="en-US" sz="2800" dirty="0">
                <a:solidFill>
                  <a:srgbClr val="C00000"/>
                </a:solidFill>
                <a:latin typeface="宋体" panose="02010600030101010101" pitchFamily="2" charset="-122"/>
              </a:rPr>
              <a:t>信号量</a:t>
            </a:r>
            <a:r>
              <a:rPr lang="zh-CN" altLang="en-US" sz="2800" dirty="0" smtClean="0">
                <a:solidFill>
                  <a:srgbClr val="C00000"/>
                </a:solidFill>
                <a:latin typeface="宋体" panose="02010600030101010101" pitchFamily="2" charset="-122"/>
              </a:rPr>
              <a:t>机制</a:t>
            </a:r>
            <a:endParaRPr lang="en-US" altLang="zh-CN" sz="2800" dirty="0">
              <a:solidFill>
                <a:srgbClr val="C00000"/>
              </a:solidFill>
              <a:latin typeface="宋体" panose="02010600030101010101" pitchFamily="2" charset="-122"/>
            </a:endParaRPr>
          </a:p>
          <a:p>
            <a:pPr>
              <a:lnSpc>
                <a:spcPct val="110000"/>
              </a:lnSpc>
              <a:buFont typeface="Wingdings" panose="05000000000000000000" pitchFamily="2" charset="2"/>
              <a:buChar char="n"/>
            </a:pPr>
            <a:r>
              <a:rPr lang="en-US" altLang="zh-CN" sz="2400" dirty="0" smtClean="0">
                <a:solidFill>
                  <a:srgbClr val="7030A0"/>
                </a:solidFill>
                <a:latin typeface="宋体" panose="02010600030101010101" pitchFamily="2" charset="-122"/>
              </a:rPr>
              <a:t> </a:t>
            </a:r>
            <a:r>
              <a:rPr lang="zh-CN" altLang="en-US" sz="2400" dirty="0" smtClean="0">
                <a:solidFill>
                  <a:srgbClr val="7030A0"/>
                </a:solidFill>
                <a:latin typeface="宋体" panose="02010600030101010101" pitchFamily="2" charset="-122"/>
              </a:rPr>
              <a:t>信号量集机制：</a:t>
            </a:r>
            <a:r>
              <a:rPr lang="zh-CN" altLang="en-US" dirty="0" smtClean="0">
                <a:latin typeface="宋体" panose="02010600030101010101" pitchFamily="2" charset="-122"/>
              </a:rPr>
              <a:t>一次可申请多类资源；每类资源可申请多个</a:t>
            </a:r>
            <a:endParaRPr lang="en-US" altLang="zh-CN" dirty="0">
              <a:latin typeface="宋体" panose="02010600030101010101" pitchFamily="2" charset="-122"/>
            </a:endParaRPr>
          </a:p>
          <a:p>
            <a:pPr>
              <a:lnSpc>
                <a:spcPct val="90000"/>
              </a:lnSpc>
            </a:pPr>
            <a:endParaRPr lang="zh-CN" altLang="en-US" sz="2400" dirty="0">
              <a:latin typeface="宋体" panose="02010600030101010101" pitchFamily="2" charset="-122"/>
            </a:endParaRPr>
          </a:p>
        </p:txBody>
      </p:sp>
      <p:sp>
        <p:nvSpPr>
          <p:cNvPr id="54275" name="Rectangle 2"/>
          <p:cNvSpPr txBox="1">
            <a:spLocks noChangeArrowheads="1"/>
          </p:cNvSpPr>
          <p:nvPr/>
        </p:nvSpPr>
        <p:spPr bwMode="auto">
          <a:xfrm>
            <a:off x="2915818" y="-27384"/>
            <a:ext cx="3312269"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3.4 </a:t>
            </a:r>
            <a:r>
              <a:rPr lang="zh-CN" altLang="en-US" sz="4000" dirty="0" smtClean="0">
                <a:solidFill>
                  <a:srgbClr val="FF0000"/>
                </a:solidFill>
              </a:rPr>
              <a:t>进程同步</a:t>
            </a:r>
            <a:endParaRPr lang="zh-CN" altLang="en-US" sz="4000" dirty="0">
              <a:solidFill>
                <a:srgbClr val="FF0000"/>
              </a:solidFill>
              <a:ea typeface="MS PGothic" panose="020B0600070205080204" pitchFamily="34" charset="-128"/>
            </a:endParaRPr>
          </a:p>
        </p:txBody>
      </p:sp>
      <p:sp>
        <p:nvSpPr>
          <p:cNvPr id="10" name="Rectangle 3"/>
          <p:cNvSpPr>
            <a:spLocks noChangeArrowheads="1"/>
          </p:cNvSpPr>
          <p:nvPr/>
        </p:nvSpPr>
        <p:spPr bwMode="auto">
          <a:xfrm>
            <a:off x="755576" y="2348881"/>
            <a:ext cx="7488832" cy="2246769"/>
          </a:xfrm>
          <a:prstGeom prst="rect">
            <a:avLst/>
          </a:prstGeom>
          <a:solidFill>
            <a:schemeClr val="accent2">
              <a:lumMod val="60000"/>
              <a:lumOff val="40000"/>
            </a:schemeClr>
          </a:solidFill>
          <a:ln w="9525">
            <a:noFill/>
            <a:miter lim="800000"/>
          </a:ln>
        </p:spPr>
        <p:txBody>
          <a:bodyPr wrap="square">
            <a:spAutoFit/>
          </a:bodyPr>
          <a:lstStyle/>
          <a:p>
            <a:r>
              <a:rPr lang="en-US" altLang="zh-CN" dirty="0" err="1" smtClean="0"/>
              <a:t>Ssignal</a:t>
            </a:r>
            <a:r>
              <a:rPr lang="en-US" altLang="zh-CN" dirty="0" smtClean="0"/>
              <a:t> ( S1,d1,S2,d2, …,</a:t>
            </a:r>
            <a:r>
              <a:rPr lang="en-US" altLang="zh-CN" dirty="0" err="1" smtClean="0"/>
              <a:t>Sn,dn</a:t>
            </a:r>
            <a:r>
              <a:rPr lang="en-US" altLang="zh-CN" dirty="0" smtClean="0"/>
              <a:t>) {</a:t>
            </a:r>
            <a:endParaRPr lang="zh-CN" altLang="zh-CN" dirty="0" smtClean="0"/>
          </a:p>
          <a:p>
            <a:r>
              <a:rPr lang="en-US" altLang="zh-CN" dirty="0" smtClean="0"/>
              <a:t>    for ( </a:t>
            </a:r>
            <a:r>
              <a:rPr lang="en-US" altLang="zh-CN" dirty="0" err="1" smtClean="0"/>
              <a:t>i</a:t>
            </a:r>
            <a:r>
              <a:rPr lang="en-US" altLang="zh-CN" dirty="0" smtClean="0"/>
              <a:t>=1;i&lt;=</a:t>
            </a:r>
            <a:r>
              <a:rPr lang="en-US" altLang="zh-CN" dirty="0" err="1" smtClean="0"/>
              <a:t>n;i</a:t>
            </a:r>
            <a:r>
              <a:rPr lang="en-US" altLang="zh-CN" dirty="0" smtClean="0"/>
              <a:t>++) {</a:t>
            </a:r>
            <a:endParaRPr lang="zh-CN" altLang="zh-CN" dirty="0" smtClean="0"/>
          </a:p>
          <a:p>
            <a:r>
              <a:rPr lang="en-US" altLang="zh-CN" dirty="0" smtClean="0"/>
              <a:t>       Si=Si + </a:t>
            </a:r>
            <a:r>
              <a:rPr lang="en-US" altLang="zh-CN" dirty="0" err="1" smtClean="0"/>
              <a:t>di</a:t>
            </a:r>
            <a:r>
              <a:rPr lang="en-US" altLang="zh-CN" dirty="0" smtClean="0"/>
              <a:t>;</a:t>
            </a:r>
            <a:endParaRPr lang="zh-CN" altLang="zh-CN" dirty="0" smtClean="0"/>
          </a:p>
          <a:p>
            <a:r>
              <a:rPr lang="en-US" altLang="zh-CN" dirty="0" smtClean="0"/>
              <a:t>       </a:t>
            </a:r>
            <a:r>
              <a:rPr lang="zh-CN" altLang="zh-CN" dirty="0" smtClean="0"/>
              <a:t>唤醒所有因</a:t>
            </a:r>
            <a:r>
              <a:rPr lang="en-US" altLang="zh-CN" dirty="0" smtClean="0"/>
              <a:t>S1</a:t>
            </a:r>
            <a:r>
              <a:rPr lang="zh-CN" altLang="zh-CN" dirty="0" smtClean="0"/>
              <a:t>～</a:t>
            </a:r>
            <a:r>
              <a:rPr lang="en-US" altLang="zh-CN" dirty="0" err="1" smtClean="0"/>
              <a:t>Sn</a:t>
            </a:r>
            <a:r>
              <a:rPr lang="zh-CN" altLang="zh-CN" dirty="0" smtClean="0"/>
              <a:t>而阻塞的进程，插入就绪队列；</a:t>
            </a:r>
            <a:endParaRPr lang="zh-CN" altLang="zh-CN" dirty="0" smtClean="0"/>
          </a:p>
          <a:p>
            <a:r>
              <a:rPr lang="en-US" altLang="zh-CN" dirty="0" smtClean="0"/>
              <a:t>      }</a:t>
            </a:r>
            <a:endParaRPr lang="zh-CN" altLang="zh-CN" dirty="0" smtClean="0"/>
          </a:p>
          <a:p>
            <a:r>
              <a:rPr lang="en-US" altLang="zh-CN" dirty="0" smtClean="0"/>
              <a:t> }</a:t>
            </a:r>
            <a:endParaRPr lang="zh-CN" altLang="zh-CN" dirty="0"/>
          </a:p>
        </p:txBody>
      </p:sp>
      <p:sp>
        <p:nvSpPr>
          <p:cNvPr id="245761" name="Rectangle 1"/>
          <p:cNvSpPr>
            <a:spLocks noChangeArrowheads="1"/>
          </p:cNvSpPr>
          <p:nvPr/>
        </p:nvSpPr>
        <p:spPr bwMode="auto">
          <a:xfrm>
            <a:off x="683568" y="4763937"/>
            <a:ext cx="7344816" cy="1717393"/>
          </a:xfrm>
          <a:prstGeom prst="rect">
            <a:avLst/>
          </a:prstGeom>
          <a:noFill/>
          <a:ln w="9525">
            <a:noFill/>
            <a:miter lim="800000"/>
          </a:ln>
          <a:effectLst/>
        </p:spPr>
        <p:txBody>
          <a:bodyPr vert="horz" wrap="square" lIns="91440" tIns="45720" rIns="91440" bIns="45720" numCol="1" anchor="ctr" anchorCtr="0" compatLnSpc="1">
            <a:spAutoFit/>
          </a:bodyPr>
          <a:lstStyle/>
          <a:p>
            <a:pPr lvl="0" indent="266700" eaLnBrk="1" hangingPunct="1">
              <a:lnSpc>
                <a:spcPct val="120000"/>
              </a:lnSpc>
              <a:spcBef>
                <a:spcPct val="0"/>
              </a:spcBef>
              <a:buFont typeface="Wingdings" panose="05000000000000000000" pitchFamily="2" charset="2"/>
              <a:buChar char="l"/>
            </a:pPr>
            <a:r>
              <a:rPr lang="en-US" altLang="zh-CN" sz="2200" dirty="0" err="1" smtClean="0"/>
              <a:t>Swait</a:t>
            </a:r>
            <a:r>
              <a:rPr lang="en-US" altLang="zh-CN" sz="2200" dirty="0" smtClean="0"/>
              <a:t>(S</a:t>
            </a:r>
            <a:r>
              <a:rPr lang="zh-CN" altLang="zh-CN" sz="2200" dirty="0" smtClean="0"/>
              <a:t>，</a:t>
            </a:r>
            <a:r>
              <a:rPr lang="en-US" altLang="zh-CN" sz="2200" dirty="0" smtClean="0"/>
              <a:t>d</a:t>
            </a:r>
            <a:r>
              <a:rPr lang="zh-CN" altLang="zh-CN" sz="2200" dirty="0" smtClean="0"/>
              <a:t>，</a:t>
            </a:r>
            <a:r>
              <a:rPr lang="en-US" altLang="zh-CN" sz="2200" dirty="0" smtClean="0"/>
              <a:t>d)</a:t>
            </a:r>
            <a:r>
              <a:rPr lang="zh-CN" altLang="zh-CN" sz="2200" dirty="0" smtClean="0"/>
              <a:t>：表示每次申请</a:t>
            </a:r>
            <a:r>
              <a:rPr lang="en-US" altLang="zh-CN" sz="2200" dirty="0" smtClean="0"/>
              <a:t>d</a:t>
            </a:r>
            <a:r>
              <a:rPr lang="zh-CN" altLang="zh-CN" sz="2200" dirty="0" smtClean="0"/>
              <a:t>个资源</a:t>
            </a:r>
            <a:endParaRPr lang="en-US" altLang="zh-CN" sz="2200" dirty="0" smtClean="0"/>
          </a:p>
          <a:p>
            <a:pPr lvl="0" indent="266700" eaLnBrk="1" hangingPunct="1">
              <a:lnSpc>
                <a:spcPct val="120000"/>
              </a:lnSpc>
              <a:spcBef>
                <a:spcPct val="0"/>
              </a:spcBef>
              <a:buFont typeface="Wingdings" panose="05000000000000000000" pitchFamily="2" charset="2"/>
              <a:buChar char="l"/>
            </a:pPr>
            <a:r>
              <a:rPr lang="en-US" altLang="zh-CN" sz="2200" dirty="0" err="1" smtClean="0"/>
              <a:t>Swait</a:t>
            </a:r>
            <a:r>
              <a:rPr lang="en-US" altLang="zh-CN" sz="2200" dirty="0" smtClean="0"/>
              <a:t>(S</a:t>
            </a:r>
            <a:r>
              <a:rPr lang="zh-CN" altLang="zh-CN" sz="2200" dirty="0" smtClean="0"/>
              <a:t>，</a:t>
            </a:r>
            <a:r>
              <a:rPr lang="en-US" altLang="zh-CN" sz="2200" dirty="0" smtClean="0"/>
              <a:t>1</a:t>
            </a:r>
            <a:r>
              <a:rPr lang="zh-CN" altLang="zh-CN" sz="2200" dirty="0" smtClean="0"/>
              <a:t>，</a:t>
            </a:r>
            <a:r>
              <a:rPr lang="en-US" altLang="zh-CN" sz="2200" dirty="0" smtClean="0"/>
              <a:t>1)</a:t>
            </a:r>
            <a:r>
              <a:rPr lang="zh-CN" altLang="zh-CN" sz="2200" dirty="0" smtClean="0"/>
              <a:t>：表示记录型信号量</a:t>
            </a:r>
            <a:endParaRPr lang="en-US" altLang="zh-CN" sz="2200" dirty="0" smtClean="0"/>
          </a:p>
          <a:p>
            <a:pPr lvl="0" indent="266700" eaLnBrk="1" hangingPunct="1">
              <a:lnSpc>
                <a:spcPct val="120000"/>
              </a:lnSpc>
              <a:spcBef>
                <a:spcPct val="0"/>
              </a:spcBef>
              <a:buFont typeface="Wingdings" panose="05000000000000000000" pitchFamily="2" charset="2"/>
              <a:buChar char="l"/>
            </a:pPr>
            <a:r>
              <a:rPr lang="en-US" altLang="zh-CN" sz="2200" dirty="0" err="1" smtClean="0"/>
              <a:t>Swait</a:t>
            </a:r>
            <a:r>
              <a:rPr lang="en-US" altLang="zh-CN" sz="2200" dirty="0" smtClean="0"/>
              <a:t>(S</a:t>
            </a:r>
            <a:r>
              <a:rPr lang="zh-CN" altLang="zh-CN" sz="2200" dirty="0" smtClean="0"/>
              <a:t>，</a:t>
            </a:r>
            <a:r>
              <a:rPr lang="en-US" altLang="zh-CN" sz="2200" dirty="0" smtClean="0"/>
              <a:t>1</a:t>
            </a:r>
            <a:r>
              <a:rPr lang="zh-CN" altLang="zh-CN" sz="2200" dirty="0" smtClean="0"/>
              <a:t>，</a:t>
            </a:r>
            <a:r>
              <a:rPr lang="en-US" altLang="zh-CN" sz="2200" dirty="0" smtClean="0"/>
              <a:t>0)</a:t>
            </a:r>
            <a:r>
              <a:rPr lang="zh-CN" altLang="zh-CN" sz="2200" dirty="0" smtClean="0"/>
              <a:t>：可作为一个可控开关</a:t>
            </a:r>
            <a:endParaRPr lang="en-US" altLang="zh-CN" sz="2200" dirty="0" smtClean="0"/>
          </a:p>
          <a:p>
            <a:pPr lvl="0" indent="266700" eaLnBrk="1" hangingPunct="1">
              <a:lnSpc>
                <a:spcPct val="120000"/>
              </a:lnSpc>
              <a:spcBef>
                <a:spcPct val="0"/>
              </a:spcBef>
              <a:buFont typeface="Wingdings" panose="05000000000000000000" pitchFamily="2" charset="2"/>
              <a:buChar char="l"/>
            </a:pPr>
            <a:r>
              <a:rPr lang="en-US" altLang="zh-CN" sz="2200" dirty="0" err="1" smtClean="0"/>
              <a:t>Swait</a:t>
            </a:r>
            <a:r>
              <a:rPr lang="en-US" altLang="zh-CN" sz="2200" dirty="0" smtClean="0"/>
              <a:t>(S1, 1,1,S2,1,1, </a:t>
            </a:r>
            <a:r>
              <a:rPr lang="zh-CN" altLang="zh-CN" sz="2200" dirty="0" smtClean="0"/>
              <a:t>…</a:t>
            </a:r>
            <a:r>
              <a:rPr lang="en-US" altLang="zh-CN" sz="2200" dirty="0" smtClean="0"/>
              <a:t>,Sn,1,1)</a:t>
            </a:r>
            <a:r>
              <a:rPr lang="zh-CN" altLang="zh-CN" sz="2200" dirty="0" smtClean="0"/>
              <a:t>：表示</a:t>
            </a:r>
            <a:r>
              <a:rPr lang="en-US" altLang="zh-CN" sz="2200" dirty="0" smtClean="0"/>
              <a:t>AND</a:t>
            </a:r>
            <a:r>
              <a:rPr lang="zh-CN" altLang="zh-CN" sz="2200" dirty="0" smtClean="0"/>
              <a:t>型信号量</a:t>
            </a:r>
            <a:endParaRPr kumimoji="0" lang="en-US" altLang="zh-CN" sz="2200" b="0" i="0" u="none" strike="noStrike" cap="none" normalizeH="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5761">
                                            <p:txEl>
                                              <p:pRg st="0" end="0"/>
                                            </p:txEl>
                                          </p:spTgt>
                                        </p:tgtEl>
                                        <p:attrNameLst>
                                          <p:attrName>style.visibility</p:attrName>
                                        </p:attrNameLst>
                                      </p:cBhvr>
                                      <p:to>
                                        <p:strVal val="visible"/>
                                      </p:to>
                                    </p:set>
                                    <p:animEffect transition="in" filter="box(in)">
                                      <p:cBhvr>
                                        <p:cTn id="12" dur="500"/>
                                        <p:tgtEl>
                                          <p:spTgt spid="24576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5761">
                                            <p:txEl>
                                              <p:pRg st="1" end="1"/>
                                            </p:txEl>
                                          </p:spTgt>
                                        </p:tgtEl>
                                        <p:attrNameLst>
                                          <p:attrName>style.visibility</p:attrName>
                                        </p:attrNameLst>
                                      </p:cBhvr>
                                      <p:to>
                                        <p:strVal val="visible"/>
                                      </p:to>
                                    </p:set>
                                    <p:animEffect transition="in" filter="box(in)">
                                      <p:cBhvr>
                                        <p:cTn id="17" dur="500"/>
                                        <p:tgtEl>
                                          <p:spTgt spid="24576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45761">
                                            <p:txEl>
                                              <p:pRg st="2" end="2"/>
                                            </p:txEl>
                                          </p:spTgt>
                                        </p:tgtEl>
                                        <p:attrNameLst>
                                          <p:attrName>style.visibility</p:attrName>
                                        </p:attrNameLst>
                                      </p:cBhvr>
                                      <p:to>
                                        <p:strVal val="visible"/>
                                      </p:to>
                                    </p:set>
                                    <p:animEffect transition="in" filter="box(in)">
                                      <p:cBhvr>
                                        <p:cTn id="22" dur="500"/>
                                        <p:tgtEl>
                                          <p:spTgt spid="24576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45761">
                                            <p:txEl>
                                              <p:pRg st="3" end="3"/>
                                            </p:txEl>
                                          </p:spTgt>
                                        </p:tgtEl>
                                        <p:attrNameLst>
                                          <p:attrName>style.visibility</p:attrName>
                                        </p:attrNameLst>
                                      </p:cBhvr>
                                      <p:to>
                                        <p:strVal val="visible"/>
                                      </p:to>
                                    </p:set>
                                    <p:animEffect transition="in" filter="box(in)">
                                      <p:cBhvr>
                                        <p:cTn id="27" dur="500"/>
                                        <p:tgtEl>
                                          <p:spTgt spid="2457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394843" y="620690"/>
            <a:ext cx="5761335" cy="754087"/>
          </a:xfrm>
        </p:spPr>
        <p:txBody>
          <a:bodyPr/>
          <a:lstStyle/>
          <a:p>
            <a:pPr>
              <a:lnSpc>
                <a:spcPct val="110000"/>
              </a:lnSpc>
            </a:pPr>
            <a:r>
              <a:rPr lang="zh-CN" altLang="en-US" sz="2800" dirty="0" smtClean="0">
                <a:solidFill>
                  <a:srgbClr val="0000FF"/>
                </a:solidFill>
                <a:latin typeface="+mn-ea"/>
                <a:ea typeface="+mn-ea"/>
              </a:rPr>
              <a:t>二</a:t>
            </a:r>
            <a:r>
              <a:rPr lang="en-US" altLang="zh-CN" sz="2800" dirty="0" smtClean="0">
                <a:solidFill>
                  <a:srgbClr val="0000FF"/>
                </a:solidFill>
                <a:latin typeface="+mn-ea"/>
                <a:ea typeface="+mn-ea"/>
              </a:rPr>
              <a:t>.</a:t>
            </a:r>
            <a:r>
              <a:rPr lang="zh-CN" altLang="en-US" sz="2800" dirty="0" smtClean="0">
                <a:solidFill>
                  <a:srgbClr val="0000FF"/>
                </a:solidFill>
                <a:latin typeface="+mn-ea"/>
                <a:ea typeface="+mn-ea"/>
              </a:rPr>
              <a:t>进程同步机制及应用</a:t>
            </a:r>
            <a:br>
              <a:rPr lang="en-US" altLang="zh-CN" sz="2800" dirty="0" smtClean="0">
                <a:solidFill>
                  <a:srgbClr val="0000FF"/>
                </a:solidFill>
                <a:latin typeface="+mn-ea"/>
                <a:ea typeface="+mn-ea"/>
              </a:rPr>
            </a:br>
            <a:r>
              <a:rPr lang="en-US" altLang="zh-CN" sz="2400" dirty="0" smtClean="0">
                <a:solidFill>
                  <a:srgbClr val="C00000"/>
                </a:solidFill>
                <a:latin typeface="+mn-ea"/>
                <a:ea typeface="+mn-ea"/>
              </a:rPr>
              <a:t>4. </a:t>
            </a:r>
            <a:r>
              <a:rPr lang="zh-CN" altLang="en-US" sz="2400" dirty="0" smtClean="0">
                <a:solidFill>
                  <a:srgbClr val="C00000"/>
                </a:solidFill>
                <a:latin typeface="+mn-ea"/>
                <a:ea typeface="+mn-ea"/>
              </a:rPr>
              <a:t>信号量机制</a:t>
            </a:r>
            <a:endParaRPr lang="en-US" altLang="zh-CN" sz="2400" dirty="0">
              <a:solidFill>
                <a:srgbClr val="C00000"/>
              </a:solidFill>
              <a:latin typeface="+mn-ea"/>
              <a:ea typeface="+mn-ea"/>
            </a:endParaRPr>
          </a:p>
        </p:txBody>
      </p:sp>
      <p:sp>
        <p:nvSpPr>
          <p:cNvPr id="43012" name="Rectangle 4"/>
          <p:cNvSpPr>
            <a:spLocks noChangeArrowheads="1"/>
          </p:cNvSpPr>
          <p:nvPr/>
        </p:nvSpPr>
        <p:spPr bwMode="auto">
          <a:xfrm>
            <a:off x="466851" y="1556693"/>
            <a:ext cx="7273503" cy="2376364"/>
          </a:xfrm>
          <a:prstGeom prst="rect">
            <a:avLst/>
          </a:prstGeom>
          <a:noFill/>
          <a:ln>
            <a:noFill/>
          </a:ln>
          <a:effectLst/>
        </p:spPr>
        <p:txBody>
          <a:bodyPr/>
          <a:lstStyle/>
          <a:p>
            <a:pPr>
              <a:lnSpc>
                <a:spcPct val="110000"/>
              </a:lnSpc>
              <a:buFont typeface="Wingdings" panose="05000000000000000000" pitchFamily="2" charset="2"/>
              <a:buChar char="n"/>
              <a:defRPr/>
            </a:pPr>
            <a:r>
              <a:rPr lang="en-US" altLang="zh-CN" sz="2400" dirty="0" smtClean="0">
                <a:solidFill>
                  <a:srgbClr val="7030A0"/>
                </a:solidFill>
                <a:latin typeface="宋体" panose="02010600030101010101" pitchFamily="2" charset="-122"/>
              </a:rPr>
              <a:t> </a:t>
            </a:r>
            <a:r>
              <a:rPr lang="zh-CN" altLang="en-US" sz="2400" dirty="0" smtClean="0">
                <a:solidFill>
                  <a:srgbClr val="7030A0"/>
                </a:solidFill>
                <a:latin typeface="宋体" panose="02010600030101010101" pitchFamily="2" charset="-122"/>
              </a:rPr>
              <a:t>利用信号量机制实现</a:t>
            </a:r>
            <a:r>
              <a:rPr lang="zh-CN" altLang="en-US" sz="2400" dirty="0">
                <a:solidFill>
                  <a:srgbClr val="7030A0"/>
                </a:solidFill>
                <a:latin typeface="宋体" panose="02010600030101010101" pitchFamily="2" charset="-122"/>
              </a:rPr>
              <a:t>互斥：</a:t>
            </a:r>
            <a:endParaRPr lang="en-US" altLang="zh-CN" sz="2400" dirty="0">
              <a:solidFill>
                <a:srgbClr val="7030A0"/>
              </a:solidFill>
              <a:latin typeface="宋体" panose="02010600030101010101" pitchFamily="2" charset="-122"/>
            </a:endParaRPr>
          </a:p>
          <a:p>
            <a:pPr marL="457200" indent="-457200">
              <a:lnSpc>
                <a:spcPct val="110000"/>
              </a:lnSpc>
              <a:buFont typeface="Wingdings" panose="05000000000000000000" pitchFamily="2" charset="2"/>
              <a:buChar char="l"/>
              <a:defRPr/>
            </a:pPr>
            <a:r>
              <a:rPr lang="zh-CN" altLang="en-US" sz="2200" dirty="0" smtClean="0">
                <a:latin typeface="仿宋" panose="02010609060101010101" charset="-122"/>
                <a:ea typeface="仿宋" panose="02010609060101010101" charset="-122"/>
              </a:rPr>
              <a:t>为</a:t>
            </a:r>
            <a:r>
              <a:rPr lang="zh-CN" altLang="en-US" sz="2200" dirty="0">
                <a:latin typeface="仿宋" panose="02010609060101010101" charset="-122"/>
                <a:ea typeface="仿宋" panose="02010609060101010101" charset="-122"/>
              </a:rPr>
              <a:t>临界资源设置一个互斥信号量</a:t>
            </a:r>
            <a:r>
              <a:rPr lang="en-US" altLang="zh-CN" sz="2200" dirty="0" err="1">
                <a:latin typeface="仿宋" panose="02010609060101010101" charset="-122"/>
                <a:ea typeface="仿宋" panose="02010609060101010101" charset="-122"/>
              </a:rPr>
              <a:t>mutex</a:t>
            </a:r>
            <a:r>
              <a:rPr lang="zh-CN" altLang="en-US" sz="2200" dirty="0" smtClean="0">
                <a:latin typeface="仿宋" panose="02010609060101010101" charset="-122"/>
                <a:ea typeface="仿宋" panose="02010609060101010101" charset="-122"/>
              </a:rPr>
              <a:t>，初值</a:t>
            </a:r>
            <a:r>
              <a:rPr lang="zh-CN" altLang="en-US" sz="2200" dirty="0">
                <a:latin typeface="仿宋" panose="02010609060101010101" charset="-122"/>
                <a:ea typeface="仿宋" panose="02010609060101010101" charset="-122"/>
              </a:rPr>
              <a:t>为</a:t>
            </a:r>
            <a:r>
              <a:rPr lang="en-US" altLang="zh-CN" sz="2200" dirty="0">
                <a:latin typeface="仿宋" panose="02010609060101010101" charset="-122"/>
                <a:ea typeface="仿宋" panose="02010609060101010101" charset="-122"/>
              </a:rPr>
              <a:t>1</a:t>
            </a:r>
            <a:r>
              <a:rPr lang="zh-CN" altLang="en-US" sz="2200" dirty="0">
                <a:latin typeface="仿宋" panose="02010609060101010101" charset="-122"/>
                <a:ea typeface="仿宋" panose="02010609060101010101" charset="-122"/>
              </a:rPr>
              <a:t>：</a:t>
            </a:r>
            <a:endParaRPr lang="en-US" altLang="zh-CN" sz="2200" dirty="0">
              <a:latin typeface="仿宋" panose="02010609060101010101" charset="-122"/>
              <a:ea typeface="仿宋" panose="02010609060101010101" charset="-122"/>
            </a:endParaRPr>
          </a:p>
          <a:p>
            <a:pPr marL="457200" indent="-457200">
              <a:lnSpc>
                <a:spcPct val="110000"/>
              </a:lnSpc>
              <a:defRPr/>
            </a:pPr>
            <a:r>
              <a:rPr lang="en-US" altLang="zh-CN" sz="2200" dirty="0">
                <a:latin typeface="仿宋" panose="02010609060101010101" charset="-122"/>
                <a:ea typeface="仿宋" panose="02010609060101010101" charset="-122"/>
                <a:sym typeface="Wingdings" panose="05000000000000000000" pitchFamily="2" charset="2"/>
              </a:rPr>
              <a:t>      </a:t>
            </a:r>
            <a:r>
              <a:rPr lang="en-US" altLang="zh-CN" sz="2200" dirty="0" smtClean="0">
                <a:latin typeface="仿宋" panose="02010609060101010101" charset="-122"/>
                <a:ea typeface="仿宋" panose="02010609060101010101" charset="-122"/>
                <a:sym typeface="Wingdings" panose="05000000000000000000" pitchFamily="2" charset="2"/>
              </a:rPr>
              <a:t>   </a:t>
            </a:r>
            <a:r>
              <a:rPr lang="en-US" altLang="zh-CN" sz="2200" dirty="0" smtClean="0">
                <a:solidFill>
                  <a:schemeClr val="accent1">
                    <a:lumMod val="75000"/>
                  </a:schemeClr>
                </a:solidFill>
                <a:latin typeface="仿宋" panose="02010609060101010101" charset="-122"/>
                <a:ea typeface="仿宋" panose="02010609060101010101" charset="-122"/>
                <a:sym typeface="Wingdings" panose="05000000000000000000" pitchFamily="2" charset="2"/>
              </a:rPr>
              <a:t>semaphore</a:t>
            </a:r>
            <a:r>
              <a:rPr lang="zh-CN" altLang="en-US" sz="2200" dirty="0" smtClean="0">
                <a:solidFill>
                  <a:schemeClr val="accent1">
                    <a:lumMod val="75000"/>
                  </a:schemeClr>
                </a:solidFill>
                <a:latin typeface="仿宋" panose="02010609060101010101" charset="-122"/>
                <a:ea typeface="仿宋" panose="02010609060101010101" charset="-122"/>
              </a:rPr>
              <a:t>  </a:t>
            </a:r>
            <a:r>
              <a:rPr lang="en-US" altLang="zh-CN" sz="2200" dirty="0" err="1">
                <a:solidFill>
                  <a:schemeClr val="accent1">
                    <a:lumMod val="75000"/>
                  </a:schemeClr>
                </a:solidFill>
                <a:latin typeface="仿宋" panose="02010609060101010101" charset="-122"/>
                <a:ea typeface="仿宋" panose="02010609060101010101" charset="-122"/>
              </a:rPr>
              <a:t>mutex</a:t>
            </a:r>
            <a:r>
              <a:rPr lang="en-US" altLang="zh-CN" sz="2200" dirty="0">
                <a:solidFill>
                  <a:schemeClr val="accent1">
                    <a:lumMod val="75000"/>
                  </a:schemeClr>
                </a:solidFill>
                <a:latin typeface="仿宋" panose="02010609060101010101" charset="-122"/>
                <a:ea typeface="仿宋" panose="02010609060101010101" charset="-122"/>
              </a:rPr>
              <a:t>=1</a:t>
            </a:r>
            <a:endParaRPr lang="en-US" altLang="zh-CN" sz="2200" dirty="0">
              <a:solidFill>
                <a:schemeClr val="accent1">
                  <a:lumMod val="75000"/>
                </a:schemeClr>
              </a:solidFill>
              <a:latin typeface="仿宋" panose="02010609060101010101" charset="-122"/>
              <a:ea typeface="仿宋" panose="02010609060101010101" charset="-122"/>
            </a:endParaRPr>
          </a:p>
          <a:p>
            <a:pPr marL="457200" indent="-457200">
              <a:lnSpc>
                <a:spcPct val="110000"/>
              </a:lnSpc>
              <a:buFont typeface="Wingdings" panose="05000000000000000000" pitchFamily="2" charset="2"/>
              <a:buChar char="l"/>
              <a:defRPr/>
            </a:pPr>
            <a:r>
              <a:rPr lang="zh-CN" altLang="en-US" sz="2200" dirty="0">
                <a:latin typeface="仿宋" panose="02010609060101010101" charset="-122"/>
                <a:ea typeface="仿宋" panose="02010609060101010101" charset="-122"/>
              </a:rPr>
              <a:t>在每个进程中将临界区代码</a:t>
            </a:r>
            <a:r>
              <a:rPr lang="zh-CN" altLang="en-US" sz="2200" dirty="0" smtClean="0">
                <a:latin typeface="仿宋" panose="02010609060101010101" charset="-122"/>
                <a:ea typeface="仿宋" panose="02010609060101010101" charset="-122"/>
              </a:rPr>
              <a:t>置于</a:t>
            </a:r>
            <a:r>
              <a:rPr lang="en-US" altLang="zh-CN" sz="2200" dirty="0" smtClean="0">
                <a:latin typeface="仿宋" panose="02010609060101010101" charset="-122"/>
                <a:ea typeface="仿宋" panose="02010609060101010101" charset="-122"/>
              </a:rPr>
              <a:t>wait(</a:t>
            </a:r>
            <a:r>
              <a:rPr lang="en-US" altLang="zh-CN" sz="2200" dirty="0" err="1" smtClean="0">
                <a:latin typeface="仿宋" panose="02010609060101010101" charset="-122"/>
                <a:ea typeface="仿宋" panose="02010609060101010101" charset="-122"/>
              </a:rPr>
              <a:t>mutex</a:t>
            </a:r>
            <a:r>
              <a:rPr lang="en-US" altLang="zh-CN" sz="2200" dirty="0">
                <a:latin typeface="仿宋" panose="02010609060101010101" charset="-122"/>
                <a:ea typeface="仿宋" panose="02010609060101010101" charset="-122"/>
              </a:rPr>
              <a:t>)</a:t>
            </a:r>
            <a:r>
              <a:rPr lang="zh-CN" altLang="en-US" sz="2200" dirty="0" smtClean="0">
                <a:latin typeface="仿宋" panose="02010609060101010101" charset="-122"/>
                <a:ea typeface="仿宋" panose="02010609060101010101" charset="-122"/>
              </a:rPr>
              <a:t>和</a:t>
            </a:r>
            <a:r>
              <a:rPr lang="en-US" altLang="zh-CN" sz="2200" dirty="0" smtClean="0">
                <a:latin typeface="仿宋" panose="02010609060101010101" charset="-122"/>
                <a:ea typeface="仿宋" panose="02010609060101010101" charset="-122"/>
              </a:rPr>
              <a:t>signal(</a:t>
            </a:r>
            <a:r>
              <a:rPr lang="en-US" altLang="zh-CN" sz="2200" dirty="0" err="1" smtClean="0">
                <a:latin typeface="仿宋" panose="02010609060101010101" charset="-122"/>
                <a:ea typeface="仿宋" panose="02010609060101010101" charset="-122"/>
              </a:rPr>
              <a:t>mutex</a:t>
            </a:r>
            <a:r>
              <a:rPr lang="en-US" altLang="zh-CN" sz="2200" dirty="0">
                <a:latin typeface="仿宋" panose="02010609060101010101" charset="-122"/>
                <a:ea typeface="仿宋" panose="02010609060101010101" charset="-122"/>
              </a:rPr>
              <a:t>)</a:t>
            </a:r>
            <a:r>
              <a:rPr lang="zh-CN" altLang="en-US" sz="2200" dirty="0">
                <a:latin typeface="仿宋" panose="02010609060101010101" charset="-122"/>
                <a:ea typeface="仿宋" panose="02010609060101010101" charset="-122"/>
              </a:rPr>
              <a:t>原语之间</a:t>
            </a:r>
            <a:r>
              <a:rPr lang="zh-CN" altLang="en-US" sz="2200" dirty="0" smtClean="0">
                <a:latin typeface="仿宋" panose="02010609060101010101" charset="-122"/>
                <a:ea typeface="仿宋" panose="02010609060101010101" charset="-122"/>
              </a:rPr>
              <a:t>：</a:t>
            </a:r>
            <a:endParaRPr lang="zh-CN" altLang="en-US" sz="2200" dirty="0">
              <a:solidFill>
                <a:srgbClr val="7030A0"/>
              </a:solidFill>
              <a:latin typeface="宋体" panose="02010600030101010101" pitchFamily="2" charset="-122"/>
            </a:endParaRPr>
          </a:p>
        </p:txBody>
      </p:sp>
      <p:sp>
        <p:nvSpPr>
          <p:cNvPr id="7" name="Rectangle 31"/>
          <p:cNvSpPr>
            <a:spLocks noChangeArrowheads="1"/>
          </p:cNvSpPr>
          <p:nvPr/>
        </p:nvSpPr>
        <p:spPr bwMode="auto">
          <a:xfrm>
            <a:off x="2195513" y="4005264"/>
            <a:ext cx="3312591" cy="503237"/>
          </a:xfrm>
          <a:prstGeom prst="rect">
            <a:avLst/>
          </a:prstGeom>
          <a:solidFill>
            <a:srgbClr val="FF99CC"/>
          </a:solidFill>
          <a:ln w="28575">
            <a:solidFill>
              <a:schemeClr val="tx1"/>
            </a:solidFill>
            <a:miter lim="800000"/>
          </a:ln>
        </p:spPr>
        <p:txBody>
          <a:bodyPr/>
          <a:lstStyle/>
          <a:p>
            <a:pPr marL="342900" indent="-342900"/>
            <a:r>
              <a:rPr kumimoji="1" lang="en-US" altLang="zh-CN" sz="2400" dirty="0"/>
              <a:t>  </a:t>
            </a:r>
            <a:r>
              <a:rPr kumimoji="1" lang="en-US" altLang="zh-CN" sz="2400" dirty="0" smtClean="0"/>
              <a:t>wait</a:t>
            </a:r>
            <a:r>
              <a:rPr kumimoji="1" lang="zh-CN" altLang="en-US" sz="2400" dirty="0" smtClean="0"/>
              <a:t>（</a:t>
            </a:r>
            <a:r>
              <a:rPr kumimoji="1" lang="en-US" altLang="zh-CN" sz="2400" dirty="0" err="1"/>
              <a:t>mutex</a:t>
            </a:r>
            <a:r>
              <a:rPr kumimoji="1" lang="zh-CN" altLang="en-US" sz="2400" dirty="0"/>
              <a:t>）</a:t>
            </a:r>
            <a:endParaRPr kumimoji="1" lang="zh-CN" altLang="en-US" sz="2400" dirty="0"/>
          </a:p>
        </p:txBody>
      </p:sp>
      <p:sp>
        <p:nvSpPr>
          <p:cNvPr id="8" name="Rectangle 32"/>
          <p:cNvSpPr>
            <a:spLocks noChangeArrowheads="1"/>
          </p:cNvSpPr>
          <p:nvPr/>
        </p:nvSpPr>
        <p:spPr bwMode="auto">
          <a:xfrm>
            <a:off x="2771777" y="4654550"/>
            <a:ext cx="2016247" cy="503239"/>
          </a:xfrm>
          <a:prstGeom prst="rect">
            <a:avLst/>
          </a:prstGeom>
          <a:solidFill>
            <a:srgbClr val="FFCC99"/>
          </a:solidFill>
          <a:ln w="28575">
            <a:solidFill>
              <a:srgbClr val="800000"/>
            </a:solidFill>
            <a:miter lim="800000"/>
          </a:ln>
        </p:spPr>
        <p:txBody>
          <a:bodyPr/>
          <a:lstStyle/>
          <a:p>
            <a:pPr marL="342900" indent="-342900"/>
            <a:r>
              <a:rPr kumimoji="1" lang="zh-CN" altLang="en-US" sz="2400" dirty="0" smtClean="0"/>
              <a:t>临界区</a:t>
            </a:r>
            <a:endParaRPr kumimoji="1" lang="zh-CN" altLang="en-US" sz="2400" dirty="0"/>
          </a:p>
        </p:txBody>
      </p:sp>
      <p:sp>
        <p:nvSpPr>
          <p:cNvPr id="9" name="Rectangle 33"/>
          <p:cNvSpPr>
            <a:spLocks noChangeArrowheads="1"/>
          </p:cNvSpPr>
          <p:nvPr/>
        </p:nvSpPr>
        <p:spPr bwMode="auto">
          <a:xfrm>
            <a:off x="2195513" y="5302250"/>
            <a:ext cx="3312591" cy="503239"/>
          </a:xfrm>
          <a:prstGeom prst="rect">
            <a:avLst/>
          </a:prstGeom>
          <a:solidFill>
            <a:srgbClr val="99CC00"/>
          </a:solidFill>
          <a:ln w="28575">
            <a:solidFill>
              <a:schemeClr val="tx1"/>
            </a:solidFill>
            <a:miter lim="800000"/>
          </a:ln>
        </p:spPr>
        <p:txBody>
          <a:bodyPr/>
          <a:lstStyle/>
          <a:p>
            <a:pPr marL="342900" indent="-342900"/>
            <a:r>
              <a:rPr kumimoji="1" lang="en-US" altLang="zh-CN" sz="2400" dirty="0" smtClean="0"/>
              <a:t>signal</a:t>
            </a:r>
            <a:r>
              <a:rPr kumimoji="1" lang="zh-CN" altLang="en-US" sz="2400" dirty="0" smtClean="0"/>
              <a:t>（</a:t>
            </a:r>
            <a:r>
              <a:rPr kumimoji="1" lang="en-US" altLang="zh-CN" sz="2400" dirty="0" err="1"/>
              <a:t>mutex</a:t>
            </a:r>
            <a:r>
              <a:rPr kumimoji="1" lang="zh-CN" altLang="en-US" sz="2400" dirty="0"/>
              <a:t>）</a:t>
            </a:r>
            <a:endParaRPr kumimoji="1" lang="zh-CN" altLang="en-US" sz="2400" dirty="0"/>
          </a:p>
        </p:txBody>
      </p:sp>
      <p:sp>
        <p:nvSpPr>
          <p:cNvPr id="10" name="Rectangle 34"/>
          <p:cNvSpPr>
            <a:spLocks noChangeArrowheads="1"/>
          </p:cNvSpPr>
          <p:nvPr/>
        </p:nvSpPr>
        <p:spPr bwMode="auto">
          <a:xfrm>
            <a:off x="2771801" y="5949280"/>
            <a:ext cx="2016224" cy="503239"/>
          </a:xfrm>
          <a:prstGeom prst="rect">
            <a:avLst/>
          </a:prstGeom>
          <a:solidFill>
            <a:srgbClr val="E8E8E8"/>
          </a:solidFill>
          <a:ln w="28575">
            <a:solidFill>
              <a:srgbClr val="008000"/>
            </a:solidFill>
            <a:miter lim="800000"/>
          </a:ln>
        </p:spPr>
        <p:txBody>
          <a:bodyPr/>
          <a:lstStyle/>
          <a:p>
            <a:pPr marL="342900" indent="-342900"/>
            <a:r>
              <a:rPr kumimoji="1" lang="zh-CN" altLang="en-US" sz="2400" dirty="0" smtClean="0"/>
              <a:t>剩余区</a:t>
            </a:r>
            <a:endParaRPr kumimoji="1" lang="zh-CN" altLang="en-US" sz="2400" dirty="0"/>
          </a:p>
        </p:txBody>
      </p:sp>
      <p:sp>
        <p:nvSpPr>
          <p:cNvPr id="56328" name="Rectangle 2"/>
          <p:cNvSpPr txBox="1">
            <a:spLocks noChangeArrowheads="1"/>
          </p:cNvSpPr>
          <p:nvPr/>
        </p:nvSpPr>
        <p:spPr bwMode="auto">
          <a:xfrm>
            <a:off x="2987924" y="-27384"/>
            <a:ext cx="3384277"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eaLnBrk="1" hangingPunct="1">
              <a:spcBef>
                <a:spcPct val="0"/>
              </a:spcBef>
              <a:defRPr/>
            </a:pPr>
            <a:r>
              <a:rPr lang="en-US" altLang="zh-CN" sz="4000" dirty="0" smtClean="0">
                <a:solidFill>
                  <a:srgbClr val="FF0000"/>
                </a:solidFill>
              </a:rPr>
              <a:t>3.4 </a:t>
            </a:r>
            <a:r>
              <a:rPr lang="zh-CN" altLang="en-US" sz="4000" dirty="0" smtClean="0">
                <a:solidFill>
                  <a:srgbClr val="FF0000"/>
                </a:solidFill>
              </a:rPr>
              <a:t>进程同步</a:t>
            </a:r>
            <a:endParaRPr lang="zh-CN" altLang="en-US" sz="4000" dirty="0">
              <a:solidFill>
                <a:srgbClr val="FF0000"/>
              </a:solidFill>
              <a:ea typeface="MS PGothic" panose="020B0600070205080204" pitchFamily="34" charset="-128"/>
            </a:endParaRPr>
          </a:p>
        </p:txBody>
      </p:sp>
      <p:cxnSp>
        <p:nvCxnSpPr>
          <p:cNvPr id="12" name="直接连接符 11"/>
          <p:cNvCxnSpPr>
            <a:stCxn id="7" idx="3"/>
          </p:cNvCxnSpPr>
          <p:nvPr/>
        </p:nvCxnSpPr>
        <p:spPr bwMode="auto">
          <a:xfrm>
            <a:off x="5508104" y="4256883"/>
            <a:ext cx="936104" cy="684285"/>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直接连接符 12"/>
          <p:cNvCxnSpPr>
            <a:stCxn id="9" idx="3"/>
          </p:cNvCxnSpPr>
          <p:nvPr/>
        </p:nvCxnSpPr>
        <p:spPr bwMode="auto">
          <a:xfrm flipV="1">
            <a:off x="5508104" y="4941168"/>
            <a:ext cx="936104" cy="612702"/>
          </a:xfrm>
          <a:prstGeom prst="line">
            <a:avLst/>
          </a:prstGeom>
          <a:noFill/>
          <a:ln w="38100">
            <a:solidFill>
              <a:srgbClr val="FF0000"/>
            </a:solidFil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 name="TextBox 21"/>
          <p:cNvSpPr txBox="1"/>
          <p:nvPr/>
        </p:nvSpPr>
        <p:spPr>
          <a:xfrm>
            <a:off x="6444208" y="4757082"/>
            <a:ext cx="2160240" cy="461665"/>
          </a:xfrm>
          <a:prstGeom prst="rect">
            <a:avLst/>
          </a:prstGeom>
          <a:noFill/>
          <a:ln>
            <a:noFill/>
          </a:ln>
        </p:spPr>
        <p:txBody>
          <a:bodyPr wrap="square" rtlCol="0">
            <a:spAutoFit/>
          </a:bodyPr>
          <a:lstStyle/>
          <a:p>
            <a:r>
              <a:rPr lang="zh-CN" altLang="en-US" sz="2400" dirty="0" smtClean="0">
                <a:solidFill>
                  <a:srgbClr val="FF0000"/>
                </a:solidFill>
              </a:rPr>
              <a:t>必须成对出现</a:t>
            </a:r>
            <a:endParaRPr lang="zh-CN" altLang="en-US" sz="2400" dirty="0">
              <a:solidFill>
                <a:srgbClr val="FF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animEffect transition="in" filter="fade">
                                      <p:cBhvr>
                                        <p:cTn id="7" dur="1000"/>
                                        <p:tgtEl>
                                          <p:spTgt spid="43012">
                                            <p:txEl>
                                              <p:pRg st="1" end="1"/>
                                            </p:txEl>
                                          </p:spTgt>
                                        </p:tgtEl>
                                      </p:cBhvr>
                                    </p:animEffect>
                                    <p:anim calcmode="lin" valueType="num">
                                      <p:cBhvr>
                                        <p:cTn id="8" dur="1000" fill="hold"/>
                                        <p:tgtEl>
                                          <p:spTgt spid="4301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301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012">
                                            <p:txEl>
                                              <p:pRg st="2" end="2"/>
                                            </p:txEl>
                                          </p:spTgt>
                                        </p:tgtEl>
                                        <p:attrNameLst>
                                          <p:attrName>style.visibility</p:attrName>
                                        </p:attrNameLst>
                                      </p:cBhvr>
                                      <p:to>
                                        <p:strVal val="visible"/>
                                      </p:to>
                                    </p:set>
                                    <p:animEffect transition="in" filter="fade">
                                      <p:cBhvr>
                                        <p:cTn id="12" dur="1000"/>
                                        <p:tgtEl>
                                          <p:spTgt spid="43012">
                                            <p:txEl>
                                              <p:pRg st="2" end="2"/>
                                            </p:txEl>
                                          </p:spTgt>
                                        </p:tgtEl>
                                      </p:cBhvr>
                                    </p:animEffect>
                                    <p:anim calcmode="lin" valueType="num">
                                      <p:cBhvr>
                                        <p:cTn id="13" dur="1000" fill="hold"/>
                                        <p:tgtEl>
                                          <p:spTgt spid="4301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30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3012">
                                            <p:txEl>
                                              <p:pRg st="3" end="3"/>
                                            </p:txEl>
                                          </p:spTgt>
                                        </p:tgtEl>
                                        <p:attrNameLst>
                                          <p:attrName>style.visibility</p:attrName>
                                        </p:attrNameLst>
                                      </p:cBhvr>
                                      <p:to>
                                        <p:strVal val="visible"/>
                                      </p:to>
                                    </p:set>
                                    <p:animEffect transition="in" filter="fade">
                                      <p:cBhvr>
                                        <p:cTn id="19" dur="1000"/>
                                        <p:tgtEl>
                                          <p:spTgt spid="43012">
                                            <p:txEl>
                                              <p:pRg st="3" end="3"/>
                                            </p:txEl>
                                          </p:spTgt>
                                        </p:tgtEl>
                                      </p:cBhvr>
                                    </p:animEffect>
                                    <p:anim calcmode="lin" valueType="num">
                                      <p:cBhvr>
                                        <p:cTn id="20" dur="1000" fill="hold"/>
                                        <p:tgtEl>
                                          <p:spTgt spid="4301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30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ox(in)">
                                      <p:cBhvr>
                                        <p:cTn id="50" dur="500"/>
                                        <p:tgtEl>
                                          <p:spTgt spid="12"/>
                                        </p:tgtEl>
                                      </p:cBhvr>
                                    </p:animEffect>
                                  </p:childTnLst>
                                </p:cTn>
                              </p:par>
                              <p:par>
                                <p:cTn id="51" presetID="4" presetClass="entr" presetSubtype="16"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box(in)">
                                      <p:cBhvr>
                                        <p:cTn id="53" dur="500"/>
                                        <p:tgtEl>
                                          <p:spTgt spid="13"/>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box(in)">
                                      <p:cBhvr>
                                        <p:cTn id="5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2" grpId="0"/>
    </p:bldLst>
  </p:timing>
</p:sld>
</file>

<file path=ppt/tags/tag1.xml><?xml version="1.0" encoding="utf-8"?>
<p:tagLst xmlns:p="http://schemas.openxmlformats.org/presentationml/2006/main">
  <p:tag name="KSO_WM_UNIT_TABLE_BEAUTIFY" val="smartTable{5285e96d-907d-46dc-9b61-ff38d2eca47d}"/>
</p:tagLst>
</file>

<file path=ppt/tags/tag2.xml><?xml version="1.0" encoding="utf-8"?>
<p:tagLst xmlns:p="http://schemas.openxmlformats.org/presentationml/2006/main">
  <p:tag name="KSO_WM_UNIT_TABLE_BEAUTIFY" val="smartTable{957a70ac-89ad-4be6-91d6-71428941f395}"/>
</p:tagLst>
</file>

<file path=ppt/tags/tag3.xml><?xml version="1.0" encoding="utf-8"?>
<p:tagLst xmlns:p="http://schemas.openxmlformats.org/presentationml/2006/main">
  <p:tag name="KSO_WM_DOC_GUID" val="{a0687783-c0c1-439e-9401-2ec9c0eee526}"/>
</p:tagLst>
</file>

<file path=ppt/theme/theme1.xml><?xml version="1.0" encoding="utf-8"?>
<a:theme xmlns:a="http://schemas.openxmlformats.org/drawingml/2006/main" name="577TGp_fruit_light_ani">
  <a:themeElements>
    <a:clrScheme name="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fontScheme name="577TGp_fruit_light_ani">
      <a:majorFont>
        <a:latin typeface="Arial"/>
        <a:ea typeface="MS PGothic"/>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609600" marR="0" indent="-609600" algn="l" defTabSz="914400" rtl="0" eaLnBrk="0" fontAlgn="base" latinLnBrk="0" hangingPunct="0">
          <a:lnSpc>
            <a:spcPct val="100000"/>
          </a:lnSpc>
          <a:spcBef>
            <a:spcPct val="20000"/>
          </a:spcBef>
          <a:spcAft>
            <a:spcPct val="0"/>
          </a:spcAft>
          <a:buClrTx/>
          <a:buSzTx/>
          <a:buFontTx/>
          <a:buNone/>
          <a:def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609600" marR="0" indent="-609600" algn="l" defTabSz="914400" rtl="0" eaLnBrk="0" fontAlgn="base" latinLnBrk="0" hangingPunct="0">
          <a:lnSpc>
            <a:spcPct val="100000"/>
          </a:lnSpc>
          <a:spcBef>
            <a:spcPct val="20000"/>
          </a:spcBef>
          <a:spcAft>
            <a:spcPct val="0"/>
          </a:spcAft>
          <a:buClrTx/>
          <a:buSzTx/>
          <a:buFontTx/>
          <a:buNone/>
          <a:def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577TGp_fruit_light_ani 2">
        <a:dk1>
          <a:srgbClr val="000000"/>
        </a:dk1>
        <a:lt1>
          <a:srgbClr val="FFFFFF"/>
        </a:lt1>
        <a:dk2>
          <a:srgbClr val="006666"/>
        </a:dk2>
        <a:lt2>
          <a:srgbClr val="808080"/>
        </a:lt2>
        <a:accent1>
          <a:srgbClr val="F8A230"/>
        </a:accent1>
        <a:accent2>
          <a:srgbClr val="5CACE2"/>
        </a:accent2>
        <a:accent3>
          <a:srgbClr val="FFFFFF"/>
        </a:accent3>
        <a:accent4>
          <a:srgbClr val="000000"/>
        </a:accent4>
        <a:accent5>
          <a:srgbClr val="FBCEAD"/>
        </a:accent5>
        <a:accent6>
          <a:srgbClr val="539BCD"/>
        </a:accent6>
        <a:hlink>
          <a:srgbClr val="E569A7"/>
        </a:hlink>
        <a:folHlink>
          <a:srgbClr val="95D844"/>
        </a:folHlink>
      </a:clrScheme>
      <a:clrMap bg1="lt1" tx1="dk1" bg2="lt2" tx2="dk2" accent1="accent1" accent2="accent2" accent3="accent3" accent4="accent4" accent5="accent5" accent6="accent6" hlink="hlink" folHlink="folHlink"/>
    </a:extraClrScheme>
    <a:extraClrScheme>
      <a:clrScheme name="577TGp_fruit_light_ani 3">
        <a:dk1>
          <a:srgbClr val="000000"/>
        </a:dk1>
        <a:lt1>
          <a:srgbClr val="FFFFFF"/>
        </a:lt1>
        <a:dk2>
          <a:srgbClr val="000066"/>
        </a:dk2>
        <a:lt2>
          <a:srgbClr val="808080"/>
        </a:lt2>
        <a:accent1>
          <a:srgbClr val="8EEA3A"/>
        </a:accent1>
        <a:accent2>
          <a:srgbClr val="F97B90"/>
        </a:accent2>
        <a:accent3>
          <a:srgbClr val="FFFFFF"/>
        </a:accent3>
        <a:accent4>
          <a:srgbClr val="000000"/>
        </a:accent4>
        <a:accent5>
          <a:srgbClr val="C6F3AE"/>
        </a:accent5>
        <a:accent6>
          <a:srgbClr val="E26F82"/>
        </a:accent6>
        <a:hlink>
          <a:srgbClr val="5DC2F5"/>
        </a:hlink>
        <a:folHlink>
          <a:srgbClr val="FFA4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84193</Words>
  <Application>WPS 演示</Application>
  <PresentationFormat>全屏显示(4:3)</PresentationFormat>
  <Paragraphs>8033</Paragraphs>
  <Slides>337</Slides>
  <Notes>139</Notes>
  <HiddenSlides>1</HiddenSlides>
  <MMClips>0</MMClips>
  <ScaleCrop>false</ScaleCrop>
  <HeadingPairs>
    <vt:vector size="8" baseType="variant">
      <vt:variant>
        <vt:lpstr>已用的字体</vt:lpstr>
      </vt:variant>
      <vt:variant>
        <vt:i4>28</vt:i4>
      </vt:variant>
      <vt:variant>
        <vt:lpstr>主题</vt:lpstr>
      </vt:variant>
      <vt:variant>
        <vt:i4>1</vt:i4>
      </vt:variant>
      <vt:variant>
        <vt:lpstr>嵌入 OLE 服务器</vt:lpstr>
      </vt:variant>
      <vt:variant>
        <vt:i4>15</vt:i4>
      </vt:variant>
      <vt:variant>
        <vt:lpstr>幻灯片标题</vt:lpstr>
      </vt:variant>
      <vt:variant>
        <vt:i4>337</vt:i4>
      </vt:variant>
    </vt:vector>
  </HeadingPairs>
  <TitlesOfParts>
    <vt:vector size="381" baseType="lpstr">
      <vt:lpstr>Arial</vt:lpstr>
      <vt:lpstr>宋体</vt:lpstr>
      <vt:lpstr>Wingdings</vt:lpstr>
      <vt:lpstr>MS PGothic</vt:lpstr>
      <vt:lpstr>华文行楷</vt:lpstr>
      <vt:lpstr>Times New Roman</vt:lpstr>
      <vt:lpstr>仿宋</vt:lpstr>
      <vt:lpstr>MT Extra</vt:lpstr>
      <vt:lpstr>微软雅黑</vt:lpstr>
      <vt:lpstr>Arial Unicode MS</vt:lpstr>
      <vt:lpstr>Monotype Sorts</vt:lpstr>
      <vt:lpstr>Wingdings</vt:lpstr>
      <vt:lpstr>隶书</vt:lpstr>
      <vt:lpstr>黑体</vt:lpstr>
      <vt:lpstr>仿宋_GB2312</vt:lpstr>
      <vt:lpstr>Symbol</vt:lpstr>
      <vt:lpstr>Courier New</vt:lpstr>
      <vt:lpstr>Webdings</vt:lpstr>
      <vt:lpstr>Tahoma</vt:lpstr>
      <vt:lpstr>Times New Roman</vt:lpstr>
      <vt:lpstr>Arial</vt:lpstr>
      <vt:lpstr>Calibri</vt:lpstr>
      <vt:lpstr>Comic Sans MS</vt:lpstr>
      <vt:lpstr>幼圆</vt:lpstr>
      <vt:lpstr>Wingdings 2</vt:lpstr>
      <vt:lpstr>新宋体</vt:lpstr>
      <vt:lpstr>Calibri</vt:lpstr>
      <vt:lpstr>Arial Narrow</vt:lpstr>
      <vt:lpstr>577TGp_fruit_light_ani</vt:lpstr>
      <vt:lpstr>Visio.Drawing.11</vt:lpstr>
      <vt:lpstr>Visio.Drawing.11</vt:lpstr>
      <vt:lpstr>Visio.Drawing.11</vt:lpstr>
      <vt:lpstr>Equation.DSMT4</vt:lpstr>
      <vt:lpstr>Equation.DSMT4</vt:lpstr>
      <vt:lpstr>Equation.DSMT4</vt:lpstr>
      <vt:lpstr>Visio.Drawing.11</vt:lpstr>
      <vt:lpstr>Visio.Drawing.11</vt:lpstr>
      <vt:lpstr>Visio.Drawing.11</vt:lpstr>
      <vt:lpstr>Visio.Drawing.11</vt:lpstr>
      <vt:lpstr>Visio.Drawing.11</vt:lpstr>
      <vt:lpstr>Visio.Drawing.11</vt:lpstr>
      <vt:lpstr>Visio.Drawing.11</vt:lpstr>
      <vt:lpstr>Equation.3</vt:lpstr>
      <vt:lpstr>Equation.3</vt:lpstr>
      <vt:lpstr>第三章  进程管理</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进程概念</vt:lpstr>
      <vt:lpstr>3.2 进程概念</vt:lpstr>
      <vt:lpstr>3.2 进程概念</vt:lpstr>
      <vt:lpstr>PowerPoint 演示文稿</vt:lpstr>
      <vt:lpstr>PowerPoint 演示文稿</vt:lpstr>
      <vt:lpstr>3.2 进程概念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进程概念</vt:lpstr>
      <vt:lpstr>3.2 进程概念</vt:lpstr>
      <vt:lpstr>3.2 进程概念</vt:lpstr>
      <vt:lpstr>PowerPoint 演示文稿</vt:lpstr>
      <vt:lpstr>3.3 进程控制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3.3.4  Linux进程管理</vt:lpstr>
      <vt:lpstr>3.3.4  Linux进程管理</vt:lpstr>
      <vt:lpstr>3.3.4  Linux进程管理</vt:lpstr>
      <vt:lpstr>3.3.4  Linux进程管理</vt:lpstr>
      <vt:lpstr>3.3.4  Linux进程管理</vt:lpstr>
      <vt:lpstr>3.3.4  Linux进程管理</vt:lpstr>
      <vt:lpstr>进程虚存管理数据结构</vt:lpstr>
      <vt:lpstr>PowerPoint 演示文稿</vt:lpstr>
      <vt:lpstr>PowerPoint 演示文稿</vt:lpstr>
      <vt:lpstr>PowerPoint 演示文稿</vt:lpstr>
      <vt:lpstr>3.3.4  Linux进程管理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3.3.4  Linux进程管理</vt:lpstr>
      <vt:lpstr>3.3.4  Linux进程管理</vt:lpstr>
      <vt:lpstr>3.3.4  Linux进程管理</vt:lpstr>
      <vt:lpstr>3.3.4  Linux进程管理</vt:lpstr>
      <vt:lpstr>3.3.4  Linux进程管理</vt:lpstr>
      <vt:lpstr>PowerPoint 演示文稿</vt:lpstr>
      <vt:lpstr>3.3.4  Linux进程管理</vt:lpstr>
      <vt:lpstr>3.3.4  Linux进程管理</vt:lpstr>
      <vt:lpstr>PowerPoint 演示文稿</vt:lpstr>
      <vt:lpstr>PowerPoint 演示文稿</vt:lpstr>
      <vt:lpstr>PowerPoint 演示文稿</vt:lpstr>
      <vt:lpstr>3.4 进程同步</vt:lpstr>
      <vt:lpstr>3.4 进程同步</vt:lpstr>
      <vt:lpstr>3.4 进程同步</vt:lpstr>
      <vt:lpstr>PowerPoint 演示文稿</vt:lpstr>
      <vt:lpstr>PowerPoint 演示文稿</vt:lpstr>
      <vt:lpstr>PowerPoint 演示文稿</vt:lpstr>
      <vt:lpstr>PowerPoint 演示文稿</vt:lpstr>
      <vt:lpstr>3.4 进程同步</vt:lpstr>
      <vt:lpstr>PowerPoint 演示文稿</vt:lpstr>
      <vt:lpstr>PowerPoint 演示文稿</vt:lpstr>
      <vt:lpstr>3.4 进程同步</vt:lpstr>
      <vt:lpstr>PowerPoint 演示文稿</vt:lpstr>
      <vt:lpstr>PowerPoint 演示文稿</vt:lpstr>
      <vt:lpstr>PowerPoint 演示文稿</vt:lpstr>
      <vt:lpstr>3.4 进程同步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二.进程同步机制及应用 4. 信号量机制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例2：前驱图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生产者－消费者问题 如果将消费者的两个wait()操作对调？</vt:lpstr>
      <vt:lpstr>如果将消费者的两个signal()操作对调？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所用信号量设置如下： Ⅰ）同步信号量empty，初值为1，表示盘子是空的，即儿子或女儿已把盘中的水果取走。  Ⅱ）同步信号量orange，初值为0，表示爸爸尚未把桔子放入盘中。 Ⅲ）同步信号量apple，初值为0，表示爸爸尚未把苹果放入盘中。 </vt:lpstr>
      <vt:lpstr> 算法同步描述：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中级调度：对换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某系统的设计目标是：优先照顾磁盘I/O完成的进程；其次照顾其他I/O完成的进程；适当照顾计算量大的进程；系统应尽可能快的响应用户的请求。请设计满足该目标的调度算法，要求： （1）画出进程状态转换图； （2）说明算法设计思路：进程状态设置、调度相关进程队列设置；调度算法的思路描述。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ZX</dc:creator>
  <cp:lastModifiedBy>张祯</cp:lastModifiedBy>
  <cp:revision>1845</cp:revision>
  <cp:lastPrinted>2411-12-30T00:00:00Z</cp:lastPrinted>
  <dcterms:created xsi:type="dcterms:W3CDTF">2010-06-25T14:34:00Z</dcterms:created>
  <dcterms:modified xsi:type="dcterms:W3CDTF">2021-05-10T02:23:15Z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883A5C925AD34D489FDDC14D9430F2CE</vt:lpwstr>
  </property>
</Properties>
</file>