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60" r:id="rId1"/>
    <p:sldMasterId id="2147483672" r:id="rId2"/>
  </p:sldMasterIdLst>
  <p:notesMasterIdLst>
    <p:notesMasterId r:id="rId74"/>
  </p:notesMasterIdLst>
  <p:sldIdLst>
    <p:sldId id="258" r:id="rId3"/>
    <p:sldId id="260" r:id="rId4"/>
    <p:sldId id="261" r:id="rId5"/>
    <p:sldId id="262" r:id="rId6"/>
    <p:sldId id="263" r:id="rId7"/>
    <p:sldId id="264" r:id="rId8"/>
    <p:sldId id="265" r:id="rId9"/>
    <p:sldId id="266" r:id="rId10"/>
    <p:sldId id="267" r:id="rId11"/>
    <p:sldId id="268" r:id="rId12"/>
    <p:sldId id="269" r:id="rId13"/>
    <p:sldId id="272"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729FB-541B-488C-BF93-B448E410363B}" type="datetimeFigureOut">
              <a:rPr lang="zh-CN" altLang="en-US" smtClean="0"/>
              <a:pPr/>
              <a:t>2019/3/7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7E331-9E35-4AE6-B3A0-F77D1AA197CA}" type="slidenum">
              <a:rPr lang="zh-CN" altLang="en-US" smtClean="0"/>
              <a:pPr/>
              <a:t>‹#›</a:t>
            </a:fld>
            <a:endParaRPr lang="zh-CN" altLang="en-US"/>
          </a:p>
        </p:txBody>
      </p:sp>
    </p:spTree>
    <p:extLst>
      <p:ext uri="{BB962C8B-B14F-4D97-AF65-F5344CB8AC3E}">
        <p14:creationId xmlns:p14="http://schemas.microsoft.com/office/powerpoint/2010/main" val="324845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 xmlns:a16="http://schemas.microsoft.com/office/drawing/2014/main" id="{5D0DFEA1-8D2B-4117-95A3-308F85861B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ea typeface="宋体" panose="02010600030101010101" pitchFamily="2" charset="-122"/>
              </a:defRPr>
            </a:lvl1pPr>
            <a:lvl2pPr marL="742950" indent="-285750">
              <a:defRPr sz="2000" b="1">
                <a:solidFill>
                  <a:schemeClr val="tx1"/>
                </a:solidFill>
                <a:latin typeface="Arial" panose="020B0604020202020204" pitchFamily="34" charset="0"/>
                <a:ea typeface="宋体" panose="02010600030101010101" pitchFamily="2" charset="-122"/>
              </a:defRPr>
            </a:lvl2pPr>
            <a:lvl3pPr marL="1143000" indent="-228600">
              <a:defRPr sz="2000" b="1">
                <a:solidFill>
                  <a:schemeClr val="tx1"/>
                </a:solidFill>
                <a:latin typeface="Arial" panose="020B0604020202020204" pitchFamily="34" charset="0"/>
                <a:ea typeface="宋体" panose="02010600030101010101" pitchFamily="2" charset="-122"/>
              </a:defRPr>
            </a:lvl3pPr>
            <a:lvl4pPr marL="1600200" indent="-228600">
              <a:defRPr sz="2000" b="1">
                <a:solidFill>
                  <a:schemeClr val="tx1"/>
                </a:solidFill>
                <a:latin typeface="Arial" panose="020B0604020202020204" pitchFamily="34" charset="0"/>
                <a:ea typeface="宋体" panose="02010600030101010101" pitchFamily="2" charset="-122"/>
              </a:defRPr>
            </a:lvl4pPr>
            <a:lvl5pPr marL="2057400" indent="-22860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46AB1A9-9B39-4D81-AAF5-CAD8199D1E4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0899" name="Rectangle 2">
            <a:extLst>
              <a:ext uri="{FF2B5EF4-FFF2-40B4-BE49-F238E27FC236}">
                <a16:creationId xmlns="" xmlns:a16="http://schemas.microsoft.com/office/drawing/2014/main" id="{A515D3AD-E594-4FAF-B797-4B9CF08FC10F}"/>
              </a:ext>
            </a:extLst>
          </p:cNvPr>
          <p:cNvSpPr>
            <a:spLocks noGrp="1" noRot="1" noChangeAspect="1" noChangeArrowheads="1" noTextEdit="1"/>
          </p:cNvSpPr>
          <p:nvPr>
            <p:ph type="sldImg"/>
          </p:nvPr>
        </p:nvSpPr>
        <p:spPr>
          <a:ln/>
        </p:spPr>
      </p:sp>
      <p:sp>
        <p:nvSpPr>
          <p:cNvPr id="80900" name="Rectangle 3">
            <a:extLst>
              <a:ext uri="{FF2B5EF4-FFF2-40B4-BE49-F238E27FC236}">
                <a16:creationId xmlns="" xmlns:a16="http://schemas.microsoft.com/office/drawing/2014/main" id="{C12C46C7-E26D-443A-9ED5-A3C531DA03E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8041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 xmlns:a16="http://schemas.microsoft.com/office/drawing/2014/main" id="{1F2A3251-04AC-449D-BC5F-72C175B722E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ea typeface="宋体" panose="02010600030101010101" pitchFamily="2" charset="-122"/>
              </a:defRPr>
            </a:lvl1pPr>
            <a:lvl2pPr marL="742950" indent="-285750">
              <a:defRPr sz="2000" b="1">
                <a:solidFill>
                  <a:schemeClr val="tx1"/>
                </a:solidFill>
                <a:latin typeface="Arial" panose="020B0604020202020204" pitchFamily="34" charset="0"/>
                <a:ea typeface="宋体" panose="02010600030101010101" pitchFamily="2" charset="-122"/>
              </a:defRPr>
            </a:lvl2pPr>
            <a:lvl3pPr marL="1143000" indent="-228600">
              <a:defRPr sz="2000" b="1">
                <a:solidFill>
                  <a:schemeClr val="tx1"/>
                </a:solidFill>
                <a:latin typeface="Arial" panose="020B0604020202020204" pitchFamily="34" charset="0"/>
                <a:ea typeface="宋体" panose="02010600030101010101" pitchFamily="2" charset="-122"/>
              </a:defRPr>
            </a:lvl3pPr>
            <a:lvl4pPr marL="1600200" indent="-228600">
              <a:defRPr sz="2000" b="1">
                <a:solidFill>
                  <a:schemeClr val="tx1"/>
                </a:solidFill>
                <a:latin typeface="Arial" panose="020B0604020202020204" pitchFamily="34" charset="0"/>
                <a:ea typeface="宋体" panose="02010600030101010101" pitchFamily="2" charset="-122"/>
              </a:defRPr>
            </a:lvl4pPr>
            <a:lvl5pPr marL="2057400" indent="-22860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6DAE35C-2DB9-4583-899C-746C0E8FA301}"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1923" name="Rectangle 2">
            <a:extLst>
              <a:ext uri="{FF2B5EF4-FFF2-40B4-BE49-F238E27FC236}">
                <a16:creationId xmlns="" xmlns:a16="http://schemas.microsoft.com/office/drawing/2014/main" id="{05070EEE-D8DC-4033-B44A-83E0B3B72472}"/>
              </a:ext>
            </a:extLst>
          </p:cNvPr>
          <p:cNvSpPr>
            <a:spLocks noGrp="1" noRot="1" noChangeAspect="1" noChangeArrowheads="1" noTextEdit="1"/>
          </p:cNvSpPr>
          <p:nvPr>
            <p:ph type="sldImg"/>
          </p:nvPr>
        </p:nvSpPr>
        <p:spPr>
          <a:ln/>
        </p:spPr>
      </p:sp>
      <p:sp>
        <p:nvSpPr>
          <p:cNvPr id="81924" name="Rectangle 3">
            <a:extLst>
              <a:ext uri="{FF2B5EF4-FFF2-40B4-BE49-F238E27FC236}">
                <a16:creationId xmlns="" xmlns:a16="http://schemas.microsoft.com/office/drawing/2014/main" id="{73F59D8E-5CB2-420C-8CEB-EEAC3968750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81334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 xmlns:a16="http://schemas.microsoft.com/office/drawing/2014/main" id="{1F2A3251-04AC-449D-BC5F-72C175B722E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ea typeface="宋体" panose="02010600030101010101" pitchFamily="2" charset="-122"/>
              </a:defRPr>
            </a:lvl1pPr>
            <a:lvl2pPr marL="742950" indent="-285750">
              <a:defRPr sz="2000" b="1">
                <a:solidFill>
                  <a:schemeClr val="tx1"/>
                </a:solidFill>
                <a:latin typeface="Arial" panose="020B0604020202020204" pitchFamily="34" charset="0"/>
                <a:ea typeface="宋体" panose="02010600030101010101" pitchFamily="2" charset="-122"/>
              </a:defRPr>
            </a:lvl2pPr>
            <a:lvl3pPr marL="1143000" indent="-228600">
              <a:defRPr sz="2000" b="1">
                <a:solidFill>
                  <a:schemeClr val="tx1"/>
                </a:solidFill>
                <a:latin typeface="Arial" panose="020B0604020202020204" pitchFamily="34" charset="0"/>
                <a:ea typeface="宋体" panose="02010600030101010101" pitchFamily="2" charset="-122"/>
              </a:defRPr>
            </a:lvl3pPr>
            <a:lvl4pPr marL="1600200" indent="-228600">
              <a:defRPr sz="2000" b="1">
                <a:solidFill>
                  <a:schemeClr val="tx1"/>
                </a:solidFill>
                <a:latin typeface="Arial" panose="020B0604020202020204" pitchFamily="34" charset="0"/>
                <a:ea typeface="宋体" panose="02010600030101010101" pitchFamily="2" charset="-122"/>
              </a:defRPr>
            </a:lvl4pPr>
            <a:lvl5pPr marL="2057400" indent="-22860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6DAE35C-2DB9-4583-899C-746C0E8FA301}"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1923" name="Rectangle 2">
            <a:extLst>
              <a:ext uri="{FF2B5EF4-FFF2-40B4-BE49-F238E27FC236}">
                <a16:creationId xmlns="" xmlns:a16="http://schemas.microsoft.com/office/drawing/2014/main" id="{05070EEE-D8DC-4033-B44A-83E0B3B72472}"/>
              </a:ext>
            </a:extLst>
          </p:cNvPr>
          <p:cNvSpPr>
            <a:spLocks noGrp="1" noRot="1" noChangeAspect="1" noChangeArrowheads="1" noTextEdit="1"/>
          </p:cNvSpPr>
          <p:nvPr>
            <p:ph type="sldImg"/>
          </p:nvPr>
        </p:nvSpPr>
        <p:spPr>
          <a:ln/>
        </p:spPr>
      </p:sp>
      <p:sp>
        <p:nvSpPr>
          <p:cNvPr id="81924" name="Rectangle 3">
            <a:extLst>
              <a:ext uri="{FF2B5EF4-FFF2-40B4-BE49-F238E27FC236}">
                <a16:creationId xmlns="" xmlns:a16="http://schemas.microsoft.com/office/drawing/2014/main" id="{73F59D8E-5CB2-420C-8CEB-EEAC3968750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40235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 xmlns:a16="http://schemas.microsoft.com/office/drawing/2014/main" id="{1F2A3251-04AC-449D-BC5F-72C175B722E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ea typeface="宋体" panose="02010600030101010101" pitchFamily="2" charset="-122"/>
              </a:defRPr>
            </a:lvl1pPr>
            <a:lvl2pPr marL="742950" indent="-285750">
              <a:defRPr sz="2000" b="1">
                <a:solidFill>
                  <a:schemeClr val="tx1"/>
                </a:solidFill>
                <a:latin typeface="Arial" panose="020B0604020202020204" pitchFamily="34" charset="0"/>
                <a:ea typeface="宋体" panose="02010600030101010101" pitchFamily="2" charset="-122"/>
              </a:defRPr>
            </a:lvl2pPr>
            <a:lvl3pPr marL="1143000" indent="-228600">
              <a:defRPr sz="2000" b="1">
                <a:solidFill>
                  <a:schemeClr val="tx1"/>
                </a:solidFill>
                <a:latin typeface="Arial" panose="020B0604020202020204" pitchFamily="34" charset="0"/>
                <a:ea typeface="宋体" panose="02010600030101010101" pitchFamily="2" charset="-122"/>
              </a:defRPr>
            </a:lvl3pPr>
            <a:lvl4pPr marL="1600200" indent="-228600">
              <a:defRPr sz="2000" b="1">
                <a:solidFill>
                  <a:schemeClr val="tx1"/>
                </a:solidFill>
                <a:latin typeface="Arial" panose="020B0604020202020204" pitchFamily="34" charset="0"/>
                <a:ea typeface="宋体" panose="02010600030101010101" pitchFamily="2" charset="-122"/>
              </a:defRPr>
            </a:lvl4pPr>
            <a:lvl5pPr marL="2057400" indent="-22860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6DAE35C-2DB9-4583-899C-746C0E8FA301}"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1923" name="Rectangle 2">
            <a:extLst>
              <a:ext uri="{FF2B5EF4-FFF2-40B4-BE49-F238E27FC236}">
                <a16:creationId xmlns="" xmlns:a16="http://schemas.microsoft.com/office/drawing/2014/main" id="{05070EEE-D8DC-4033-B44A-83E0B3B72472}"/>
              </a:ext>
            </a:extLst>
          </p:cNvPr>
          <p:cNvSpPr>
            <a:spLocks noGrp="1" noRot="1" noChangeAspect="1" noChangeArrowheads="1" noTextEdit="1"/>
          </p:cNvSpPr>
          <p:nvPr>
            <p:ph type="sldImg"/>
          </p:nvPr>
        </p:nvSpPr>
        <p:spPr>
          <a:ln/>
        </p:spPr>
      </p:sp>
      <p:sp>
        <p:nvSpPr>
          <p:cNvPr id="81924" name="Rectangle 3">
            <a:extLst>
              <a:ext uri="{FF2B5EF4-FFF2-40B4-BE49-F238E27FC236}">
                <a16:creationId xmlns="" xmlns:a16="http://schemas.microsoft.com/office/drawing/2014/main" id="{73F59D8E-5CB2-420C-8CEB-EEAC3968750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97037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 xmlns:a16="http://schemas.microsoft.com/office/drawing/2014/main" id="{980EEEDD-E128-472A-979C-47AAA7188DE3}"/>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 xmlns:a16="http://schemas.microsoft.com/office/drawing/2014/main" id="{D2F6A873-24EA-47D4-88B6-AD786605ECB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 xmlns:a16="http://schemas.microsoft.com/office/drawing/2014/main" id="{1E305DB9-D92A-40A8-A42B-9DD0C0BCC897}"/>
              </a:ext>
            </a:extLst>
          </p:cNvPr>
          <p:cNvSpPr>
            <a:spLocks noGrp="1" noChangeArrowheads="1"/>
          </p:cNvSpPr>
          <p:nvPr>
            <p:ph type="sldNum" sz="quarter" idx="12"/>
          </p:nvPr>
        </p:nvSpPr>
        <p:spPr>
          <a:ln/>
        </p:spPr>
        <p:txBody>
          <a:bodyPr/>
          <a:lstStyle>
            <a:lvl1pPr>
              <a:defRPr/>
            </a:lvl1pPr>
          </a:lstStyle>
          <a:p>
            <a:fld id="{A2495166-2122-4798-8783-F2FC4433BDCA}" type="slidenum">
              <a:rPr lang="en-US" altLang="zh-CN"/>
              <a:pPr/>
              <a:t>‹#›</a:t>
            </a:fld>
            <a:endParaRPr lang="en-US" altLang="zh-CN"/>
          </a:p>
        </p:txBody>
      </p:sp>
    </p:spTree>
    <p:extLst>
      <p:ext uri="{BB962C8B-B14F-4D97-AF65-F5344CB8AC3E}">
        <p14:creationId xmlns:p14="http://schemas.microsoft.com/office/powerpoint/2010/main" val="47188921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337F697F-2409-47B3-9D9E-64A6F7BC8987}"/>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 xmlns:a16="http://schemas.microsoft.com/office/drawing/2014/main" id="{AC11ED57-B20B-4547-B963-B234285945D3}"/>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 xmlns:a16="http://schemas.microsoft.com/office/drawing/2014/main" id="{597842E0-C98A-47F8-A1C0-D846EDA5B3DE}"/>
              </a:ext>
            </a:extLst>
          </p:cNvPr>
          <p:cNvSpPr>
            <a:spLocks noGrp="1" noChangeArrowheads="1"/>
          </p:cNvSpPr>
          <p:nvPr>
            <p:ph type="sldNum" sz="quarter" idx="12"/>
          </p:nvPr>
        </p:nvSpPr>
        <p:spPr>
          <a:ln/>
        </p:spPr>
        <p:txBody>
          <a:bodyPr/>
          <a:lstStyle>
            <a:lvl1pPr>
              <a:defRPr/>
            </a:lvl1pPr>
          </a:lstStyle>
          <a:p>
            <a:fld id="{6CEC7EB6-F328-467F-BFFE-3A0F01BB4AF5}" type="slidenum">
              <a:rPr lang="en-US" altLang="zh-CN"/>
              <a:pPr/>
              <a:t>‹#›</a:t>
            </a:fld>
            <a:endParaRPr lang="en-US" altLang="zh-CN"/>
          </a:p>
        </p:txBody>
      </p:sp>
    </p:spTree>
    <p:extLst>
      <p:ext uri="{BB962C8B-B14F-4D97-AF65-F5344CB8AC3E}">
        <p14:creationId xmlns:p14="http://schemas.microsoft.com/office/powerpoint/2010/main" val="39945477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25439"/>
            <a:ext cx="2743200" cy="5800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25439"/>
            <a:ext cx="8026400" cy="5800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DB910C57-0185-410F-8E10-470E2704177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 xmlns:a16="http://schemas.microsoft.com/office/drawing/2014/main" id="{F2A2B20A-CB9D-41D4-B496-D36D17CA6C5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 xmlns:a16="http://schemas.microsoft.com/office/drawing/2014/main" id="{E7503F6C-81E0-412A-B771-6EB5F7610BA3}"/>
              </a:ext>
            </a:extLst>
          </p:cNvPr>
          <p:cNvSpPr>
            <a:spLocks noGrp="1" noChangeArrowheads="1"/>
          </p:cNvSpPr>
          <p:nvPr>
            <p:ph type="sldNum" sz="quarter" idx="12"/>
          </p:nvPr>
        </p:nvSpPr>
        <p:spPr>
          <a:ln/>
        </p:spPr>
        <p:txBody>
          <a:bodyPr/>
          <a:lstStyle>
            <a:lvl1pPr>
              <a:defRPr/>
            </a:lvl1pPr>
          </a:lstStyle>
          <a:p>
            <a:fld id="{B2B05F35-53A2-42EA-B00B-80F667852303}" type="slidenum">
              <a:rPr lang="en-US" altLang="zh-CN"/>
              <a:pPr/>
              <a:t>‹#›</a:t>
            </a:fld>
            <a:endParaRPr lang="en-US" altLang="zh-CN"/>
          </a:p>
        </p:txBody>
      </p:sp>
    </p:spTree>
    <p:extLst>
      <p:ext uri="{BB962C8B-B14F-4D97-AF65-F5344CB8AC3E}">
        <p14:creationId xmlns:p14="http://schemas.microsoft.com/office/powerpoint/2010/main" val="21523431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 xmlns:a16="http://schemas.microsoft.com/office/drawing/2014/main" id="{6BA6DD54-CE52-46BC-9536-C54C10263094}"/>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 xmlns:a16="http://schemas.microsoft.com/office/drawing/2014/main" id="{48FA1047-0796-419E-A35E-CB3B8128032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 xmlns:a16="http://schemas.microsoft.com/office/drawing/2014/main" id="{78FF3F1B-6D11-4B3C-8447-13076FA5AF82}"/>
              </a:ext>
            </a:extLst>
          </p:cNvPr>
          <p:cNvSpPr>
            <a:spLocks noGrp="1" noChangeArrowheads="1"/>
          </p:cNvSpPr>
          <p:nvPr>
            <p:ph type="sldNum" sz="quarter" idx="12"/>
          </p:nvPr>
        </p:nvSpPr>
        <p:spPr>
          <a:ln/>
        </p:spPr>
        <p:txBody>
          <a:bodyPr/>
          <a:lstStyle>
            <a:lvl1pPr>
              <a:defRPr/>
            </a:lvl1pPr>
          </a:lstStyle>
          <a:p>
            <a:fld id="{3DD4B2AF-F01A-404F-B267-88461F3AB9AC}" type="slidenum">
              <a:rPr lang="en-US" altLang="zh-CN"/>
              <a:pPr/>
              <a:t>‹#›</a:t>
            </a:fld>
            <a:fld id="{09EB9886-F9F6-4290-BF4C-3BEAC2D88B32}" type="slidenum">
              <a:rPr lang="en-US" altLang="zh-CN"/>
              <a:pPr/>
              <a:t>‹#›</a:t>
            </a:fld>
            <a:endParaRPr lang="en-US" altLang="zh-CN"/>
          </a:p>
        </p:txBody>
      </p:sp>
    </p:spTree>
    <p:extLst>
      <p:ext uri="{BB962C8B-B14F-4D97-AF65-F5344CB8AC3E}">
        <p14:creationId xmlns:p14="http://schemas.microsoft.com/office/powerpoint/2010/main" val="355661347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06308A67-93E4-4D4C-817F-C9B3E5B905E2}"/>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 xmlns:a16="http://schemas.microsoft.com/office/drawing/2014/main" id="{FD1F031F-925C-4996-B0E5-2E82474F53D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 xmlns:a16="http://schemas.microsoft.com/office/drawing/2014/main" id="{D80A96EC-4DFD-474E-88A1-EFE2A1270E46}"/>
              </a:ext>
            </a:extLst>
          </p:cNvPr>
          <p:cNvSpPr>
            <a:spLocks noGrp="1" noChangeArrowheads="1"/>
          </p:cNvSpPr>
          <p:nvPr>
            <p:ph type="sldNum" sz="quarter" idx="12"/>
          </p:nvPr>
        </p:nvSpPr>
        <p:spPr>
          <a:ln/>
        </p:spPr>
        <p:txBody>
          <a:bodyPr/>
          <a:lstStyle>
            <a:lvl1pPr>
              <a:defRPr/>
            </a:lvl1pPr>
          </a:lstStyle>
          <a:p>
            <a:fld id="{4EBAC33A-C66D-4515-8C83-96352DD5B4E0}" type="slidenum">
              <a:rPr lang="en-US" altLang="zh-CN"/>
              <a:pPr/>
              <a:t>‹#›</a:t>
            </a:fld>
            <a:fld id="{D510BC09-37EB-4789-AF67-86776E223372}" type="slidenum">
              <a:rPr lang="en-US" altLang="zh-CN"/>
              <a:pPr/>
              <a:t>‹#›</a:t>
            </a:fld>
            <a:endParaRPr lang="en-US" altLang="zh-CN"/>
          </a:p>
        </p:txBody>
      </p:sp>
    </p:spTree>
    <p:extLst>
      <p:ext uri="{BB962C8B-B14F-4D97-AF65-F5344CB8AC3E}">
        <p14:creationId xmlns:p14="http://schemas.microsoft.com/office/powerpoint/2010/main" val="1570175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 xmlns:a16="http://schemas.microsoft.com/office/drawing/2014/main" id="{CE376101-2070-4541-B74C-7F918B306C98}"/>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 xmlns:a16="http://schemas.microsoft.com/office/drawing/2014/main" id="{540F1D68-83B9-427B-B9AC-12B0DAF4DA8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 xmlns:a16="http://schemas.microsoft.com/office/drawing/2014/main" id="{B2C8DBED-1485-4FB8-87DA-88915369B17F}"/>
              </a:ext>
            </a:extLst>
          </p:cNvPr>
          <p:cNvSpPr>
            <a:spLocks noGrp="1" noChangeArrowheads="1"/>
          </p:cNvSpPr>
          <p:nvPr>
            <p:ph type="sldNum" sz="quarter" idx="12"/>
          </p:nvPr>
        </p:nvSpPr>
        <p:spPr>
          <a:ln/>
        </p:spPr>
        <p:txBody>
          <a:bodyPr/>
          <a:lstStyle>
            <a:lvl1pPr>
              <a:defRPr/>
            </a:lvl1pPr>
          </a:lstStyle>
          <a:p>
            <a:fld id="{89557D9D-386B-4860-98C0-6DE3C4682E5C}" type="slidenum">
              <a:rPr lang="en-US" altLang="zh-CN"/>
              <a:pPr/>
              <a:t>‹#›</a:t>
            </a:fld>
            <a:fld id="{9FFEBFE6-DF8C-4B80-A557-DB871A99F880}" type="slidenum">
              <a:rPr lang="en-US" altLang="zh-CN"/>
              <a:pPr/>
              <a:t>‹#›</a:t>
            </a:fld>
            <a:endParaRPr lang="en-US" altLang="zh-CN"/>
          </a:p>
        </p:txBody>
      </p:sp>
    </p:spTree>
    <p:extLst>
      <p:ext uri="{BB962C8B-B14F-4D97-AF65-F5344CB8AC3E}">
        <p14:creationId xmlns:p14="http://schemas.microsoft.com/office/powerpoint/2010/main" val="31400155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 xmlns:a16="http://schemas.microsoft.com/office/drawing/2014/main" id="{70839C65-4A38-4A2E-8503-0289C6DA830A}"/>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 xmlns:a16="http://schemas.microsoft.com/office/drawing/2014/main" id="{5CAADF2B-E0D2-4379-8947-A041B482F4D3}"/>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 xmlns:a16="http://schemas.microsoft.com/office/drawing/2014/main" id="{6D4F9AE5-82E2-4BDC-AD48-4E0F3B0ECEA3}"/>
              </a:ext>
            </a:extLst>
          </p:cNvPr>
          <p:cNvSpPr>
            <a:spLocks noGrp="1" noChangeArrowheads="1"/>
          </p:cNvSpPr>
          <p:nvPr>
            <p:ph type="sldNum" sz="quarter" idx="12"/>
          </p:nvPr>
        </p:nvSpPr>
        <p:spPr>
          <a:ln/>
        </p:spPr>
        <p:txBody>
          <a:bodyPr/>
          <a:lstStyle>
            <a:lvl1pPr>
              <a:defRPr/>
            </a:lvl1pPr>
          </a:lstStyle>
          <a:p>
            <a:fld id="{895A101C-86FD-4584-9408-D5247D17AA0D}" type="slidenum">
              <a:rPr lang="en-US" altLang="zh-CN"/>
              <a:pPr/>
              <a:t>‹#›</a:t>
            </a:fld>
            <a:fld id="{642CBBD8-27A8-4589-9E5D-81A44F3EE707}" type="slidenum">
              <a:rPr lang="en-US" altLang="zh-CN"/>
              <a:pPr/>
              <a:t>‹#›</a:t>
            </a:fld>
            <a:endParaRPr lang="en-US" altLang="zh-CN"/>
          </a:p>
        </p:txBody>
      </p:sp>
    </p:spTree>
    <p:extLst>
      <p:ext uri="{BB962C8B-B14F-4D97-AF65-F5344CB8AC3E}">
        <p14:creationId xmlns:p14="http://schemas.microsoft.com/office/powerpoint/2010/main" val="409662561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 xmlns:a16="http://schemas.microsoft.com/office/drawing/2014/main" id="{1EAD8118-B914-4D14-B25E-197AB72BBE3A}"/>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a:extLst>
              <a:ext uri="{FF2B5EF4-FFF2-40B4-BE49-F238E27FC236}">
                <a16:creationId xmlns="" xmlns:a16="http://schemas.microsoft.com/office/drawing/2014/main" id="{11CA0198-1CC7-4537-82E0-A81060AB24E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 xmlns:a16="http://schemas.microsoft.com/office/drawing/2014/main" id="{AD05C8B1-99D4-4E5A-9DF4-E13AEFEE4341}"/>
              </a:ext>
            </a:extLst>
          </p:cNvPr>
          <p:cNvSpPr>
            <a:spLocks noGrp="1" noChangeArrowheads="1"/>
          </p:cNvSpPr>
          <p:nvPr>
            <p:ph type="sldNum" sz="quarter" idx="12"/>
          </p:nvPr>
        </p:nvSpPr>
        <p:spPr>
          <a:ln/>
        </p:spPr>
        <p:txBody>
          <a:bodyPr/>
          <a:lstStyle>
            <a:lvl1pPr>
              <a:defRPr/>
            </a:lvl1pPr>
          </a:lstStyle>
          <a:p>
            <a:fld id="{D01BAAB2-453C-408A-9442-0AF3C93D77B1}" type="slidenum">
              <a:rPr lang="en-US" altLang="zh-CN"/>
              <a:pPr/>
              <a:t>‹#›</a:t>
            </a:fld>
            <a:fld id="{08AC8A1A-4DB0-4B19-BD4A-F57CA21391B0}" type="slidenum">
              <a:rPr lang="en-US" altLang="zh-CN"/>
              <a:pPr/>
              <a:t>‹#›</a:t>
            </a:fld>
            <a:endParaRPr lang="en-US" altLang="zh-CN"/>
          </a:p>
        </p:txBody>
      </p:sp>
    </p:spTree>
    <p:extLst>
      <p:ext uri="{BB962C8B-B14F-4D97-AF65-F5344CB8AC3E}">
        <p14:creationId xmlns:p14="http://schemas.microsoft.com/office/powerpoint/2010/main" val="287501936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 xmlns:a16="http://schemas.microsoft.com/office/drawing/2014/main" id="{76C54D5C-A0AC-41F9-AFAA-6D0DC4CEDE75}"/>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a:extLst>
              <a:ext uri="{FF2B5EF4-FFF2-40B4-BE49-F238E27FC236}">
                <a16:creationId xmlns="" xmlns:a16="http://schemas.microsoft.com/office/drawing/2014/main" id="{6168A309-00FD-481F-9B2F-B94F0D1ABF6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 xmlns:a16="http://schemas.microsoft.com/office/drawing/2014/main" id="{B7CBC3C4-B2B8-43BB-9BEA-A237CB3DC78A}"/>
              </a:ext>
            </a:extLst>
          </p:cNvPr>
          <p:cNvSpPr>
            <a:spLocks noGrp="1" noChangeArrowheads="1"/>
          </p:cNvSpPr>
          <p:nvPr>
            <p:ph type="sldNum" sz="quarter" idx="12"/>
          </p:nvPr>
        </p:nvSpPr>
        <p:spPr>
          <a:ln/>
        </p:spPr>
        <p:txBody>
          <a:bodyPr/>
          <a:lstStyle>
            <a:lvl1pPr>
              <a:defRPr/>
            </a:lvl1pPr>
          </a:lstStyle>
          <a:p>
            <a:fld id="{286E5644-4AE7-487C-B219-BE52A9647A73}" type="slidenum">
              <a:rPr lang="en-US" altLang="zh-CN"/>
              <a:pPr/>
              <a:t>‹#›</a:t>
            </a:fld>
            <a:fld id="{99B11CFD-F5D2-4A07-A637-361503E33616}" type="slidenum">
              <a:rPr lang="en-US" altLang="zh-CN"/>
              <a:pPr/>
              <a:t>‹#›</a:t>
            </a:fld>
            <a:endParaRPr lang="en-US" altLang="zh-CN"/>
          </a:p>
        </p:txBody>
      </p:sp>
    </p:spTree>
    <p:extLst>
      <p:ext uri="{BB962C8B-B14F-4D97-AF65-F5344CB8AC3E}">
        <p14:creationId xmlns:p14="http://schemas.microsoft.com/office/powerpoint/2010/main" val="271293566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4739A1BC-8C06-4879-A59F-884C6EB7B07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a:extLst>
              <a:ext uri="{FF2B5EF4-FFF2-40B4-BE49-F238E27FC236}">
                <a16:creationId xmlns="" xmlns:a16="http://schemas.microsoft.com/office/drawing/2014/main" id="{1B60E028-4ABC-41CF-8E82-136DD4D55AE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 xmlns:a16="http://schemas.microsoft.com/office/drawing/2014/main" id="{3BA698A3-02FD-45F4-AA30-F54995272FC9}"/>
              </a:ext>
            </a:extLst>
          </p:cNvPr>
          <p:cNvSpPr>
            <a:spLocks noGrp="1" noChangeArrowheads="1"/>
          </p:cNvSpPr>
          <p:nvPr>
            <p:ph type="sldNum" sz="quarter" idx="12"/>
          </p:nvPr>
        </p:nvSpPr>
        <p:spPr>
          <a:ln/>
        </p:spPr>
        <p:txBody>
          <a:bodyPr/>
          <a:lstStyle>
            <a:lvl1pPr>
              <a:defRPr/>
            </a:lvl1pPr>
          </a:lstStyle>
          <a:p>
            <a:fld id="{44EEA46C-D807-449B-B507-9DA258C22212}" type="slidenum">
              <a:rPr lang="en-US" altLang="zh-CN"/>
              <a:pPr/>
              <a:t>‹#›</a:t>
            </a:fld>
            <a:fld id="{A48D9290-58A6-42F6-8FE5-99D83D466E0F}" type="slidenum">
              <a:rPr lang="en-US" altLang="zh-CN"/>
              <a:pPr/>
              <a:t>‹#›</a:t>
            </a:fld>
            <a:endParaRPr lang="en-US" altLang="zh-CN"/>
          </a:p>
        </p:txBody>
      </p:sp>
    </p:spTree>
    <p:extLst>
      <p:ext uri="{BB962C8B-B14F-4D97-AF65-F5344CB8AC3E}">
        <p14:creationId xmlns:p14="http://schemas.microsoft.com/office/powerpoint/2010/main" val="40067978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 xmlns:a16="http://schemas.microsoft.com/office/drawing/2014/main" id="{D21EEDC4-7F10-4F55-978C-01E4CC7193E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 xmlns:a16="http://schemas.microsoft.com/office/drawing/2014/main" id="{EB211A7A-F7A9-43C9-A78B-EB1E07AC1CF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 xmlns:a16="http://schemas.microsoft.com/office/drawing/2014/main" id="{C717E139-FCC3-4716-899B-51417F690252}"/>
              </a:ext>
            </a:extLst>
          </p:cNvPr>
          <p:cNvSpPr>
            <a:spLocks noGrp="1" noChangeArrowheads="1"/>
          </p:cNvSpPr>
          <p:nvPr>
            <p:ph type="sldNum" sz="quarter" idx="12"/>
          </p:nvPr>
        </p:nvSpPr>
        <p:spPr>
          <a:ln/>
        </p:spPr>
        <p:txBody>
          <a:bodyPr/>
          <a:lstStyle>
            <a:lvl1pPr>
              <a:defRPr/>
            </a:lvl1pPr>
          </a:lstStyle>
          <a:p>
            <a:fld id="{88CB4DE2-A326-44CD-A9F0-B7E3603EDB7A}" type="slidenum">
              <a:rPr lang="en-US" altLang="zh-CN"/>
              <a:pPr/>
              <a:t>‹#›</a:t>
            </a:fld>
            <a:fld id="{E7EE4680-C192-4C0B-A277-9C091F674F29}" type="slidenum">
              <a:rPr lang="en-US" altLang="zh-CN"/>
              <a:pPr/>
              <a:t>‹#›</a:t>
            </a:fld>
            <a:endParaRPr lang="en-US" altLang="zh-CN"/>
          </a:p>
        </p:txBody>
      </p:sp>
    </p:spTree>
    <p:extLst>
      <p:ext uri="{BB962C8B-B14F-4D97-AF65-F5344CB8AC3E}">
        <p14:creationId xmlns:p14="http://schemas.microsoft.com/office/powerpoint/2010/main" val="40130753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44DB07F3-AD9B-43B1-93FD-5B60DAE08FC6}"/>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 xmlns:a16="http://schemas.microsoft.com/office/drawing/2014/main" id="{7F5756D9-9700-45C6-883F-17A13580957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 xmlns:a16="http://schemas.microsoft.com/office/drawing/2014/main" id="{9F359D35-6C3A-467B-9368-FE1D486167A1}"/>
              </a:ext>
            </a:extLst>
          </p:cNvPr>
          <p:cNvSpPr>
            <a:spLocks noGrp="1" noChangeArrowheads="1"/>
          </p:cNvSpPr>
          <p:nvPr>
            <p:ph type="sldNum" sz="quarter" idx="12"/>
          </p:nvPr>
        </p:nvSpPr>
        <p:spPr>
          <a:ln/>
        </p:spPr>
        <p:txBody>
          <a:bodyPr/>
          <a:lstStyle>
            <a:lvl1pPr>
              <a:defRPr/>
            </a:lvl1pPr>
          </a:lstStyle>
          <a:p>
            <a:fld id="{43ECFDC7-2449-45C6-9C89-D9C29319D1C8}" type="slidenum">
              <a:rPr lang="en-US" altLang="zh-CN"/>
              <a:pPr/>
              <a:t>‹#›</a:t>
            </a:fld>
            <a:endParaRPr lang="en-US" altLang="zh-CN"/>
          </a:p>
        </p:txBody>
      </p:sp>
    </p:spTree>
    <p:extLst>
      <p:ext uri="{BB962C8B-B14F-4D97-AF65-F5344CB8AC3E}">
        <p14:creationId xmlns:p14="http://schemas.microsoft.com/office/powerpoint/2010/main" val="196276848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 xmlns:a16="http://schemas.microsoft.com/office/drawing/2014/main" id="{EA73869C-1044-4FA7-9398-FB35DBEDF83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 xmlns:a16="http://schemas.microsoft.com/office/drawing/2014/main" id="{B852CE08-BF5E-4382-BF10-1ED454855CE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 xmlns:a16="http://schemas.microsoft.com/office/drawing/2014/main" id="{DA47EA6C-197B-425B-98B0-DD88F59878D4}"/>
              </a:ext>
            </a:extLst>
          </p:cNvPr>
          <p:cNvSpPr>
            <a:spLocks noGrp="1" noChangeArrowheads="1"/>
          </p:cNvSpPr>
          <p:nvPr>
            <p:ph type="sldNum" sz="quarter" idx="12"/>
          </p:nvPr>
        </p:nvSpPr>
        <p:spPr>
          <a:ln/>
        </p:spPr>
        <p:txBody>
          <a:bodyPr/>
          <a:lstStyle>
            <a:lvl1pPr>
              <a:defRPr/>
            </a:lvl1pPr>
          </a:lstStyle>
          <a:p>
            <a:fld id="{E69CE28C-6618-4881-AB3E-8AA38EB96F0A}" type="slidenum">
              <a:rPr lang="en-US" altLang="zh-CN"/>
              <a:pPr/>
              <a:t>‹#›</a:t>
            </a:fld>
            <a:fld id="{9084076C-21CE-432C-8D4E-4CA9A480DF35}" type="slidenum">
              <a:rPr lang="en-US" altLang="zh-CN"/>
              <a:pPr/>
              <a:t>‹#›</a:t>
            </a:fld>
            <a:endParaRPr lang="en-US" altLang="zh-CN"/>
          </a:p>
        </p:txBody>
      </p:sp>
    </p:spTree>
    <p:extLst>
      <p:ext uri="{BB962C8B-B14F-4D97-AF65-F5344CB8AC3E}">
        <p14:creationId xmlns:p14="http://schemas.microsoft.com/office/powerpoint/2010/main" val="5966244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1CD0CF71-61CC-4F4F-8B79-30F132F81B6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 xmlns:a16="http://schemas.microsoft.com/office/drawing/2014/main" id="{2274D958-5CC9-4409-83DF-75444B9B667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 xmlns:a16="http://schemas.microsoft.com/office/drawing/2014/main" id="{0971480D-F7A1-4561-9094-66AF213ECDB7}"/>
              </a:ext>
            </a:extLst>
          </p:cNvPr>
          <p:cNvSpPr>
            <a:spLocks noGrp="1" noChangeArrowheads="1"/>
          </p:cNvSpPr>
          <p:nvPr>
            <p:ph type="sldNum" sz="quarter" idx="12"/>
          </p:nvPr>
        </p:nvSpPr>
        <p:spPr>
          <a:ln/>
        </p:spPr>
        <p:txBody>
          <a:bodyPr/>
          <a:lstStyle>
            <a:lvl1pPr>
              <a:defRPr/>
            </a:lvl1pPr>
          </a:lstStyle>
          <a:p>
            <a:fld id="{484B2D67-DF12-4A07-8CA0-C08F67C33AFC}" type="slidenum">
              <a:rPr lang="en-US" altLang="zh-CN"/>
              <a:pPr/>
              <a:t>‹#›</a:t>
            </a:fld>
            <a:fld id="{660D8BF2-F5C2-467B-8957-1309C4304991}" type="slidenum">
              <a:rPr lang="en-US" altLang="zh-CN"/>
              <a:pPr/>
              <a:t>‹#›</a:t>
            </a:fld>
            <a:endParaRPr lang="en-US" altLang="zh-CN"/>
          </a:p>
        </p:txBody>
      </p:sp>
    </p:spTree>
    <p:extLst>
      <p:ext uri="{BB962C8B-B14F-4D97-AF65-F5344CB8AC3E}">
        <p14:creationId xmlns:p14="http://schemas.microsoft.com/office/powerpoint/2010/main" val="2451832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25439"/>
            <a:ext cx="2743200" cy="5800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25439"/>
            <a:ext cx="8026400" cy="5800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7E4155DA-FD61-4F93-A134-468F3A5D4A1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 xmlns:a16="http://schemas.microsoft.com/office/drawing/2014/main" id="{9C4AB6EB-9BA2-467E-B788-40E5CD9837D3}"/>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 xmlns:a16="http://schemas.microsoft.com/office/drawing/2014/main" id="{583DCAEC-31E9-408C-AC72-BF62456EF43A}"/>
              </a:ext>
            </a:extLst>
          </p:cNvPr>
          <p:cNvSpPr>
            <a:spLocks noGrp="1" noChangeArrowheads="1"/>
          </p:cNvSpPr>
          <p:nvPr>
            <p:ph type="sldNum" sz="quarter" idx="12"/>
          </p:nvPr>
        </p:nvSpPr>
        <p:spPr>
          <a:ln/>
        </p:spPr>
        <p:txBody>
          <a:bodyPr/>
          <a:lstStyle>
            <a:lvl1pPr>
              <a:defRPr/>
            </a:lvl1pPr>
          </a:lstStyle>
          <a:p>
            <a:fld id="{DD2AE99E-9782-4D59-A34E-5D1A81D9CD4E}" type="slidenum">
              <a:rPr lang="en-US" altLang="zh-CN"/>
              <a:pPr/>
              <a:t>‹#›</a:t>
            </a:fld>
            <a:fld id="{B071F83A-CE68-43AC-A411-3ADCB399EDB5}" type="slidenum">
              <a:rPr lang="en-US" altLang="zh-CN"/>
              <a:pPr/>
              <a:t>‹#›</a:t>
            </a:fld>
            <a:endParaRPr lang="en-US" altLang="zh-CN"/>
          </a:p>
        </p:txBody>
      </p:sp>
    </p:spTree>
    <p:extLst>
      <p:ext uri="{BB962C8B-B14F-4D97-AF65-F5344CB8AC3E}">
        <p14:creationId xmlns:p14="http://schemas.microsoft.com/office/powerpoint/2010/main" val="2166377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325439"/>
            <a:ext cx="10972800" cy="580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 xmlns:a16="http://schemas.microsoft.com/office/drawing/2014/main" id="{4B347F8E-DE21-47DC-BBF9-E6E513700EFA}"/>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a:extLst>
              <a:ext uri="{FF2B5EF4-FFF2-40B4-BE49-F238E27FC236}">
                <a16:creationId xmlns="" xmlns:a16="http://schemas.microsoft.com/office/drawing/2014/main" id="{2A133F72-5F97-48B6-8A60-7A453600F24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 xmlns:a16="http://schemas.microsoft.com/office/drawing/2014/main" id="{E092E1A1-9BDD-43A5-A458-B0538D524C99}"/>
              </a:ext>
            </a:extLst>
          </p:cNvPr>
          <p:cNvSpPr>
            <a:spLocks noGrp="1" noChangeArrowheads="1"/>
          </p:cNvSpPr>
          <p:nvPr>
            <p:ph type="sldNum" sz="quarter" idx="12"/>
          </p:nvPr>
        </p:nvSpPr>
        <p:spPr>
          <a:ln/>
        </p:spPr>
        <p:txBody>
          <a:bodyPr/>
          <a:lstStyle>
            <a:lvl1pPr>
              <a:defRPr/>
            </a:lvl1pPr>
          </a:lstStyle>
          <a:p>
            <a:fld id="{0A0F9CC9-98A7-4B7B-AAF0-7909D57359BD}" type="slidenum">
              <a:rPr lang="en-US" altLang="zh-CN"/>
              <a:pPr/>
              <a:t>‹#›</a:t>
            </a:fld>
            <a:fld id="{F7CFF932-776C-4CA7-A394-2647601B1A11}" type="slidenum">
              <a:rPr lang="en-US" altLang="zh-CN"/>
              <a:pPr/>
              <a:t>‹#›</a:t>
            </a:fld>
            <a:endParaRPr lang="en-US" altLang="zh-CN"/>
          </a:p>
        </p:txBody>
      </p:sp>
    </p:spTree>
    <p:extLst>
      <p:ext uri="{BB962C8B-B14F-4D97-AF65-F5344CB8AC3E}">
        <p14:creationId xmlns:p14="http://schemas.microsoft.com/office/powerpoint/2010/main" val="190960234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 xmlns:a16="http://schemas.microsoft.com/office/drawing/2014/main" id="{20851462-CA4D-469D-8E0D-2A770FC89970}"/>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 xmlns:a16="http://schemas.microsoft.com/office/drawing/2014/main" id="{62CD74A8-F242-4FA8-9CD5-0E23EDE6D9D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 xmlns:a16="http://schemas.microsoft.com/office/drawing/2014/main" id="{41F34012-0428-4EAD-A1E8-7DE022649BE4}"/>
              </a:ext>
            </a:extLst>
          </p:cNvPr>
          <p:cNvSpPr>
            <a:spLocks noGrp="1" noChangeArrowheads="1"/>
          </p:cNvSpPr>
          <p:nvPr>
            <p:ph type="sldNum" sz="quarter" idx="12"/>
          </p:nvPr>
        </p:nvSpPr>
        <p:spPr>
          <a:ln/>
        </p:spPr>
        <p:txBody>
          <a:bodyPr/>
          <a:lstStyle>
            <a:lvl1pPr>
              <a:defRPr/>
            </a:lvl1pPr>
          </a:lstStyle>
          <a:p>
            <a:fld id="{E68C5475-B42E-4CBF-89F1-1CE4E104D77F}" type="slidenum">
              <a:rPr lang="en-US" altLang="zh-CN"/>
              <a:pPr/>
              <a:t>‹#›</a:t>
            </a:fld>
            <a:endParaRPr lang="en-US" altLang="zh-CN"/>
          </a:p>
        </p:txBody>
      </p:sp>
    </p:spTree>
    <p:extLst>
      <p:ext uri="{BB962C8B-B14F-4D97-AF65-F5344CB8AC3E}">
        <p14:creationId xmlns:p14="http://schemas.microsoft.com/office/powerpoint/2010/main" val="194419372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 xmlns:a16="http://schemas.microsoft.com/office/drawing/2014/main" id="{8725506C-3D90-412F-8536-3B9A2F0166E2}"/>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 xmlns:a16="http://schemas.microsoft.com/office/drawing/2014/main" id="{7B04AB0F-E144-481C-9B93-98A2AF30E57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 xmlns:a16="http://schemas.microsoft.com/office/drawing/2014/main" id="{4D65528D-5093-4713-8E8A-3F7356C8EF0A}"/>
              </a:ext>
            </a:extLst>
          </p:cNvPr>
          <p:cNvSpPr>
            <a:spLocks noGrp="1" noChangeArrowheads="1"/>
          </p:cNvSpPr>
          <p:nvPr>
            <p:ph type="sldNum" sz="quarter" idx="12"/>
          </p:nvPr>
        </p:nvSpPr>
        <p:spPr>
          <a:ln/>
        </p:spPr>
        <p:txBody>
          <a:bodyPr/>
          <a:lstStyle>
            <a:lvl1pPr>
              <a:defRPr/>
            </a:lvl1pPr>
          </a:lstStyle>
          <a:p>
            <a:fld id="{EE56DAC4-E4E5-4CCA-A0D2-EF3F2F07DC0F}" type="slidenum">
              <a:rPr lang="en-US" altLang="zh-CN"/>
              <a:pPr/>
              <a:t>‹#›</a:t>
            </a:fld>
            <a:endParaRPr lang="en-US" altLang="zh-CN"/>
          </a:p>
        </p:txBody>
      </p:sp>
    </p:spTree>
    <p:extLst>
      <p:ext uri="{BB962C8B-B14F-4D97-AF65-F5344CB8AC3E}">
        <p14:creationId xmlns:p14="http://schemas.microsoft.com/office/powerpoint/2010/main" val="30881396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 xmlns:a16="http://schemas.microsoft.com/office/drawing/2014/main" id="{89B11323-5EED-4E9A-9C97-D923004204C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a:extLst>
              <a:ext uri="{FF2B5EF4-FFF2-40B4-BE49-F238E27FC236}">
                <a16:creationId xmlns="" xmlns:a16="http://schemas.microsoft.com/office/drawing/2014/main" id="{3C2B309F-3995-4614-899F-A338E35DE41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 xmlns:a16="http://schemas.microsoft.com/office/drawing/2014/main" id="{F66C89EA-5BDD-4E9D-9849-B6812E5605FE}"/>
              </a:ext>
            </a:extLst>
          </p:cNvPr>
          <p:cNvSpPr>
            <a:spLocks noGrp="1" noChangeArrowheads="1"/>
          </p:cNvSpPr>
          <p:nvPr>
            <p:ph type="sldNum" sz="quarter" idx="12"/>
          </p:nvPr>
        </p:nvSpPr>
        <p:spPr>
          <a:ln/>
        </p:spPr>
        <p:txBody>
          <a:bodyPr/>
          <a:lstStyle>
            <a:lvl1pPr>
              <a:defRPr/>
            </a:lvl1pPr>
          </a:lstStyle>
          <a:p>
            <a:fld id="{FF7A72B3-28B6-4907-A227-37C84C89DB88}" type="slidenum">
              <a:rPr lang="en-US" altLang="zh-CN"/>
              <a:pPr/>
              <a:t>‹#›</a:t>
            </a:fld>
            <a:endParaRPr lang="en-US" altLang="zh-CN"/>
          </a:p>
        </p:txBody>
      </p:sp>
    </p:spTree>
    <p:extLst>
      <p:ext uri="{BB962C8B-B14F-4D97-AF65-F5344CB8AC3E}">
        <p14:creationId xmlns:p14="http://schemas.microsoft.com/office/powerpoint/2010/main" val="32599682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 xmlns:a16="http://schemas.microsoft.com/office/drawing/2014/main" id="{56913B21-ED61-4F2E-8149-04F706EB6924}"/>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a:extLst>
              <a:ext uri="{FF2B5EF4-FFF2-40B4-BE49-F238E27FC236}">
                <a16:creationId xmlns="" xmlns:a16="http://schemas.microsoft.com/office/drawing/2014/main" id="{A5CBD4FC-B19A-4437-8E8A-0650D5D2A67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 xmlns:a16="http://schemas.microsoft.com/office/drawing/2014/main" id="{107A9922-FFA9-418F-8AEF-711FF1F92754}"/>
              </a:ext>
            </a:extLst>
          </p:cNvPr>
          <p:cNvSpPr>
            <a:spLocks noGrp="1" noChangeArrowheads="1"/>
          </p:cNvSpPr>
          <p:nvPr>
            <p:ph type="sldNum" sz="quarter" idx="12"/>
          </p:nvPr>
        </p:nvSpPr>
        <p:spPr>
          <a:ln/>
        </p:spPr>
        <p:txBody>
          <a:bodyPr/>
          <a:lstStyle>
            <a:lvl1pPr>
              <a:defRPr/>
            </a:lvl1pPr>
          </a:lstStyle>
          <a:p>
            <a:fld id="{16ACFA83-2DC6-4B97-8467-3C229D479162}" type="slidenum">
              <a:rPr lang="en-US" altLang="zh-CN"/>
              <a:pPr/>
              <a:t>‹#›</a:t>
            </a:fld>
            <a:endParaRPr lang="en-US" altLang="zh-CN"/>
          </a:p>
        </p:txBody>
      </p:sp>
    </p:spTree>
    <p:extLst>
      <p:ext uri="{BB962C8B-B14F-4D97-AF65-F5344CB8AC3E}">
        <p14:creationId xmlns:p14="http://schemas.microsoft.com/office/powerpoint/2010/main" val="20878753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41734B6B-A6A3-4209-AC18-19B9C329B24E}"/>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a:extLst>
              <a:ext uri="{FF2B5EF4-FFF2-40B4-BE49-F238E27FC236}">
                <a16:creationId xmlns="" xmlns:a16="http://schemas.microsoft.com/office/drawing/2014/main" id="{F2E42D74-472E-4B96-BEFE-C22047CB936B}"/>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 xmlns:a16="http://schemas.microsoft.com/office/drawing/2014/main" id="{1410CDEC-5368-45CF-80FC-6D39F547FA94}"/>
              </a:ext>
            </a:extLst>
          </p:cNvPr>
          <p:cNvSpPr>
            <a:spLocks noGrp="1" noChangeArrowheads="1"/>
          </p:cNvSpPr>
          <p:nvPr>
            <p:ph type="sldNum" sz="quarter" idx="12"/>
          </p:nvPr>
        </p:nvSpPr>
        <p:spPr>
          <a:ln/>
        </p:spPr>
        <p:txBody>
          <a:bodyPr/>
          <a:lstStyle>
            <a:lvl1pPr>
              <a:defRPr/>
            </a:lvl1pPr>
          </a:lstStyle>
          <a:p>
            <a:fld id="{126EFCA4-2F82-4F78-845F-997B575EE814}" type="slidenum">
              <a:rPr lang="en-US" altLang="zh-CN"/>
              <a:pPr/>
              <a:t>‹#›</a:t>
            </a:fld>
            <a:endParaRPr lang="en-US" altLang="zh-CN"/>
          </a:p>
        </p:txBody>
      </p:sp>
    </p:spTree>
    <p:extLst>
      <p:ext uri="{BB962C8B-B14F-4D97-AF65-F5344CB8AC3E}">
        <p14:creationId xmlns:p14="http://schemas.microsoft.com/office/powerpoint/2010/main" val="276844348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 xmlns:a16="http://schemas.microsoft.com/office/drawing/2014/main" id="{9F65C07A-0CA4-4699-A00D-13C7525E3D1E}"/>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 xmlns:a16="http://schemas.microsoft.com/office/drawing/2014/main" id="{5D8EC82F-DFE5-4732-B375-2F0A92B47D9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 xmlns:a16="http://schemas.microsoft.com/office/drawing/2014/main" id="{5133C631-8233-4835-A64E-4F5942BAC67F}"/>
              </a:ext>
            </a:extLst>
          </p:cNvPr>
          <p:cNvSpPr>
            <a:spLocks noGrp="1" noChangeArrowheads="1"/>
          </p:cNvSpPr>
          <p:nvPr>
            <p:ph type="sldNum" sz="quarter" idx="12"/>
          </p:nvPr>
        </p:nvSpPr>
        <p:spPr>
          <a:ln/>
        </p:spPr>
        <p:txBody>
          <a:bodyPr/>
          <a:lstStyle>
            <a:lvl1pPr>
              <a:defRPr/>
            </a:lvl1pPr>
          </a:lstStyle>
          <a:p>
            <a:fld id="{0B13B8D0-FBF5-49AA-9947-2FBF4B3997E0}" type="slidenum">
              <a:rPr lang="en-US" altLang="zh-CN"/>
              <a:pPr/>
              <a:t>‹#›</a:t>
            </a:fld>
            <a:endParaRPr lang="en-US" altLang="zh-CN"/>
          </a:p>
        </p:txBody>
      </p:sp>
    </p:spTree>
    <p:extLst>
      <p:ext uri="{BB962C8B-B14F-4D97-AF65-F5344CB8AC3E}">
        <p14:creationId xmlns:p14="http://schemas.microsoft.com/office/powerpoint/2010/main" val="110303810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 xmlns:a16="http://schemas.microsoft.com/office/drawing/2014/main" id="{459D6BDC-D108-467B-8CD3-5508DDF0160E}"/>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 xmlns:a16="http://schemas.microsoft.com/office/drawing/2014/main" id="{66DF096D-8156-49C6-A387-1D83E8F567C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 xmlns:a16="http://schemas.microsoft.com/office/drawing/2014/main" id="{07C10B2B-E71E-484A-879E-39DDB357508F}"/>
              </a:ext>
            </a:extLst>
          </p:cNvPr>
          <p:cNvSpPr>
            <a:spLocks noGrp="1" noChangeArrowheads="1"/>
          </p:cNvSpPr>
          <p:nvPr>
            <p:ph type="sldNum" sz="quarter" idx="12"/>
          </p:nvPr>
        </p:nvSpPr>
        <p:spPr>
          <a:ln/>
        </p:spPr>
        <p:txBody>
          <a:bodyPr/>
          <a:lstStyle>
            <a:lvl1pPr>
              <a:defRPr/>
            </a:lvl1pPr>
          </a:lstStyle>
          <a:p>
            <a:fld id="{3886063E-DDC6-46CC-88D9-5F4AF4E80598}" type="slidenum">
              <a:rPr lang="en-US" altLang="zh-CN"/>
              <a:pPr/>
              <a:t>‹#›</a:t>
            </a:fld>
            <a:endParaRPr lang="en-US" altLang="zh-CN"/>
          </a:p>
        </p:txBody>
      </p:sp>
    </p:spTree>
    <p:extLst>
      <p:ext uri="{BB962C8B-B14F-4D97-AF65-F5344CB8AC3E}">
        <p14:creationId xmlns:p14="http://schemas.microsoft.com/office/powerpoint/2010/main" val="14095446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21186" name="Freeform 7">
            <a:extLst>
              <a:ext uri="{FF2B5EF4-FFF2-40B4-BE49-F238E27FC236}">
                <a16:creationId xmlns="" xmlns:a16="http://schemas.microsoft.com/office/drawing/2014/main" id="{FB2B6E66-4D49-4821-BB8B-D00EC62BD15A}"/>
              </a:ext>
            </a:extLst>
          </p:cNvPr>
          <p:cNvSpPr>
            <a:spLocks noChangeArrowheads="1"/>
          </p:cNvSpPr>
          <p:nvPr/>
        </p:nvSpPr>
        <p:spPr bwMode="auto">
          <a:xfrm>
            <a:off x="0" y="5881688"/>
            <a:ext cx="3888317" cy="977900"/>
          </a:xfrm>
          <a:custGeom>
            <a:avLst/>
            <a:gdLst>
              <a:gd name="T0" fmla="*/ 0 w 1838"/>
              <a:gd name="T1" fmla="*/ 2147483647 h 618"/>
              <a:gd name="T2" fmla="*/ 2147483647 w 1838"/>
              <a:gd name="T3" fmla="*/ 0 h 618"/>
              <a:gd name="T4" fmla="*/ 2147483647 w 1838"/>
              <a:gd name="T5" fmla="*/ 2147483647 h 618"/>
              <a:gd name="T6" fmla="*/ 0 w 1838"/>
              <a:gd name="T7" fmla="*/ 2147483647 h 618"/>
              <a:gd name="T8" fmla="*/ 0 w 1838"/>
              <a:gd name="T9" fmla="*/ 2147483647 h 618"/>
              <a:gd name="T10" fmla="*/ 0 60000 65536"/>
              <a:gd name="T11" fmla="*/ 0 60000 65536"/>
              <a:gd name="T12" fmla="*/ 0 60000 65536"/>
              <a:gd name="T13" fmla="*/ 0 60000 65536"/>
              <a:gd name="T14" fmla="*/ 0 60000 65536"/>
              <a:gd name="T15" fmla="*/ 0 w 1838"/>
              <a:gd name="T16" fmla="*/ 0 h 618"/>
              <a:gd name="T17" fmla="*/ 1838 w 1838"/>
              <a:gd name="T18" fmla="*/ 618 h 618"/>
            </a:gdLst>
            <a:ahLst/>
            <a:cxnLst>
              <a:cxn ang="T10">
                <a:pos x="T0" y="T1"/>
              </a:cxn>
              <a:cxn ang="T11">
                <a:pos x="T2" y="T3"/>
              </a:cxn>
              <a:cxn ang="T12">
                <a:pos x="T4" y="T5"/>
              </a:cxn>
              <a:cxn ang="T13">
                <a:pos x="T6" y="T7"/>
              </a:cxn>
              <a:cxn ang="T14">
                <a:pos x="T8" y="T9"/>
              </a:cxn>
            </a:cxnLst>
            <a:rect l="T15" t="T16" r="T17" b="T18"/>
            <a:pathLst>
              <a:path w="1838" h="618">
                <a:moveTo>
                  <a:pt x="0" y="74"/>
                </a:moveTo>
                <a:cubicBezTo>
                  <a:pt x="879" y="269"/>
                  <a:pt x="1589" y="0"/>
                  <a:pt x="1589" y="0"/>
                </a:cubicBezTo>
                <a:cubicBezTo>
                  <a:pt x="1652" y="335"/>
                  <a:pt x="1838" y="618"/>
                  <a:pt x="1838" y="618"/>
                </a:cubicBezTo>
                <a:lnTo>
                  <a:pt x="0" y="618"/>
                </a:lnTo>
                <a:cubicBezTo>
                  <a:pt x="0" y="618"/>
                  <a:pt x="0" y="346"/>
                  <a:pt x="0" y="74"/>
                </a:cubicBezTo>
                <a:close/>
              </a:path>
            </a:pathLst>
          </a:custGeom>
          <a:solidFill>
            <a:schemeClr val="folHlink"/>
          </a:solidFill>
          <a:ln w="9525">
            <a:noFill/>
            <a:miter lim="800000"/>
            <a:headEnd/>
            <a:tailEnd/>
          </a:ln>
        </p:spPr>
        <p:txBody>
          <a:bodyPr/>
          <a:lstStyle/>
          <a:p>
            <a:pPr>
              <a:defRPr/>
            </a:pPr>
            <a:endParaRPr lang="zh-CN" altLang="en-US" sz="1800"/>
          </a:p>
        </p:txBody>
      </p:sp>
      <p:sp>
        <p:nvSpPr>
          <p:cNvPr id="221187" name="Freeform 8">
            <a:extLst>
              <a:ext uri="{FF2B5EF4-FFF2-40B4-BE49-F238E27FC236}">
                <a16:creationId xmlns="" xmlns:a16="http://schemas.microsoft.com/office/drawing/2014/main" id="{2D2221B1-D915-4870-835D-FEB6C8DBFD01}"/>
              </a:ext>
            </a:extLst>
          </p:cNvPr>
          <p:cNvSpPr>
            <a:spLocks noChangeArrowheads="1"/>
          </p:cNvSpPr>
          <p:nvPr/>
        </p:nvSpPr>
        <p:spPr bwMode="auto">
          <a:xfrm>
            <a:off x="3412067" y="4684713"/>
            <a:ext cx="8794751" cy="2239962"/>
          </a:xfrm>
          <a:custGeom>
            <a:avLst/>
            <a:gdLst>
              <a:gd name="T0" fmla="*/ 2147483647 w 4171"/>
              <a:gd name="T1" fmla="*/ 0 h 1416"/>
              <a:gd name="T2" fmla="*/ 0 w 4171"/>
              <a:gd name="T3" fmla="*/ 2147483647 h 1416"/>
              <a:gd name="T4" fmla="*/ 2147483647 w 4171"/>
              <a:gd name="T5" fmla="*/ 2147483647 h 1416"/>
              <a:gd name="T6" fmla="*/ 2147483647 w 4171"/>
              <a:gd name="T7" fmla="*/ 2147483647 h 1416"/>
              <a:gd name="T8" fmla="*/ 2147483647 w 4171"/>
              <a:gd name="T9" fmla="*/ 2147483647 h 1416"/>
              <a:gd name="T10" fmla="*/ 2147483647 w 4171"/>
              <a:gd name="T11" fmla="*/ 0 h 1416"/>
              <a:gd name="T12" fmla="*/ 0 60000 65536"/>
              <a:gd name="T13" fmla="*/ 0 60000 65536"/>
              <a:gd name="T14" fmla="*/ 0 60000 65536"/>
              <a:gd name="T15" fmla="*/ 0 60000 65536"/>
              <a:gd name="T16" fmla="*/ 0 60000 65536"/>
              <a:gd name="T17" fmla="*/ 0 60000 65536"/>
              <a:gd name="T18" fmla="*/ 0 w 4171"/>
              <a:gd name="T19" fmla="*/ 0 h 1416"/>
              <a:gd name="T20" fmla="*/ 4171 w 4171"/>
              <a:gd name="T21" fmla="*/ 1416 h 1416"/>
            </a:gdLst>
            <a:ahLst/>
            <a:cxnLst>
              <a:cxn ang="T12">
                <a:pos x="T0" y="T1"/>
              </a:cxn>
              <a:cxn ang="T13">
                <a:pos x="T2" y="T3"/>
              </a:cxn>
              <a:cxn ang="T14">
                <a:pos x="T4" y="T5"/>
              </a:cxn>
              <a:cxn ang="T15">
                <a:pos x="T6" y="T7"/>
              </a:cxn>
              <a:cxn ang="T16">
                <a:pos x="T8" y="T9"/>
              </a:cxn>
              <a:cxn ang="T17">
                <a:pos x="T10" y="T11"/>
              </a:cxn>
            </a:cxnLst>
            <a:rect l="T18" t="T19" r="T20" b="T21"/>
            <a:pathLst>
              <a:path w="4171" h="1416">
                <a:moveTo>
                  <a:pt x="1114" y="0"/>
                </a:moveTo>
                <a:cubicBezTo>
                  <a:pt x="1114" y="0"/>
                  <a:pt x="557" y="377"/>
                  <a:pt x="0" y="754"/>
                </a:cubicBezTo>
                <a:cubicBezTo>
                  <a:pt x="180" y="1190"/>
                  <a:pt x="406" y="1375"/>
                  <a:pt x="406" y="1375"/>
                </a:cubicBezTo>
                <a:cubicBezTo>
                  <a:pt x="2288" y="1375"/>
                  <a:pt x="4171" y="1375"/>
                  <a:pt x="4171" y="1375"/>
                </a:cubicBezTo>
                <a:lnTo>
                  <a:pt x="4171" y="468"/>
                </a:lnTo>
                <a:cubicBezTo>
                  <a:pt x="4171" y="468"/>
                  <a:pt x="2546" y="1416"/>
                  <a:pt x="1114" y="0"/>
                </a:cubicBezTo>
                <a:close/>
              </a:path>
            </a:pathLst>
          </a:custGeom>
          <a:solidFill>
            <a:schemeClr val="hlink"/>
          </a:solidFill>
          <a:ln w="9525">
            <a:noFill/>
            <a:miter lim="800000"/>
            <a:headEnd/>
            <a:tailEnd/>
          </a:ln>
        </p:spPr>
        <p:txBody>
          <a:bodyPr/>
          <a:lstStyle/>
          <a:p>
            <a:pPr>
              <a:defRPr/>
            </a:pPr>
            <a:endParaRPr lang="zh-CN" altLang="en-US" sz="1800"/>
          </a:p>
        </p:txBody>
      </p:sp>
      <p:sp>
        <p:nvSpPr>
          <p:cNvPr id="221188" name="Freeform 9">
            <a:extLst>
              <a:ext uri="{FF2B5EF4-FFF2-40B4-BE49-F238E27FC236}">
                <a16:creationId xmlns="" xmlns:a16="http://schemas.microsoft.com/office/drawing/2014/main" id="{F7EB468B-A300-4D9B-B042-49A38D2D1F83}"/>
              </a:ext>
            </a:extLst>
          </p:cNvPr>
          <p:cNvSpPr>
            <a:spLocks noChangeArrowheads="1"/>
          </p:cNvSpPr>
          <p:nvPr/>
        </p:nvSpPr>
        <p:spPr bwMode="auto">
          <a:xfrm>
            <a:off x="5808133" y="641350"/>
            <a:ext cx="6383867" cy="5997575"/>
          </a:xfrm>
          <a:custGeom>
            <a:avLst/>
            <a:gdLst>
              <a:gd name="T0" fmla="*/ 2147483647 w 3016"/>
              <a:gd name="T1" fmla="*/ 2147483647 h 3791"/>
              <a:gd name="T2" fmla="*/ 0 w 3016"/>
              <a:gd name="T3" fmla="*/ 2147483647 h 3791"/>
              <a:gd name="T4" fmla="*/ 2147483647 w 3016"/>
              <a:gd name="T5" fmla="*/ 2147483647 h 3791"/>
              <a:gd name="T6" fmla="*/ 2147483647 w 3016"/>
              <a:gd name="T7" fmla="*/ 2147483647 h 3791"/>
              <a:gd name="T8" fmla="*/ 2147483647 w 3016"/>
              <a:gd name="T9" fmla="*/ 0 h 3791"/>
              <a:gd name="T10" fmla="*/ 2147483647 w 3016"/>
              <a:gd name="T11" fmla="*/ 2147483647 h 3791"/>
              <a:gd name="T12" fmla="*/ 0 60000 65536"/>
              <a:gd name="T13" fmla="*/ 0 60000 65536"/>
              <a:gd name="T14" fmla="*/ 0 60000 65536"/>
              <a:gd name="T15" fmla="*/ 0 60000 65536"/>
              <a:gd name="T16" fmla="*/ 0 60000 65536"/>
              <a:gd name="T17" fmla="*/ 0 60000 65536"/>
              <a:gd name="T18" fmla="*/ 0 w 3016"/>
              <a:gd name="T19" fmla="*/ 0 h 3791"/>
              <a:gd name="T20" fmla="*/ 3016 w 3016"/>
              <a:gd name="T21" fmla="*/ 3791 h 3791"/>
            </a:gdLst>
            <a:ahLst/>
            <a:cxnLst>
              <a:cxn ang="T12">
                <a:pos x="T0" y="T1"/>
              </a:cxn>
              <a:cxn ang="T13">
                <a:pos x="T2" y="T3"/>
              </a:cxn>
              <a:cxn ang="T14">
                <a:pos x="T4" y="T5"/>
              </a:cxn>
              <a:cxn ang="T15">
                <a:pos x="T6" y="T7"/>
              </a:cxn>
              <a:cxn ang="T16">
                <a:pos x="T8" y="T9"/>
              </a:cxn>
              <a:cxn ang="T17">
                <a:pos x="T10" y="T11"/>
              </a:cxn>
            </a:cxnLst>
            <a:rect l="T18" t="T19" r="T20" b="T21"/>
            <a:pathLst>
              <a:path w="3016" h="3791">
                <a:moveTo>
                  <a:pt x="548" y="1300"/>
                </a:moveTo>
                <a:cubicBezTo>
                  <a:pt x="274" y="1912"/>
                  <a:pt x="0" y="2525"/>
                  <a:pt x="0" y="2525"/>
                </a:cubicBezTo>
                <a:cubicBezTo>
                  <a:pt x="1458" y="3791"/>
                  <a:pt x="3016" y="2752"/>
                  <a:pt x="3016" y="2752"/>
                </a:cubicBezTo>
                <a:cubicBezTo>
                  <a:pt x="3016" y="2752"/>
                  <a:pt x="3016" y="1708"/>
                  <a:pt x="3016" y="665"/>
                </a:cubicBezTo>
                <a:cubicBezTo>
                  <a:pt x="2528" y="170"/>
                  <a:pt x="1944" y="0"/>
                  <a:pt x="1944" y="0"/>
                </a:cubicBezTo>
                <a:cubicBezTo>
                  <a:pt x="1944" y="0"/>
                  <a:pt x="1639" y="839"/>
                  <a:pt x="548" y="1300"/>
                </a:cubicBezTo>
                <a:close/>
              </a:path>
            </a:pathLst>
          </a:custGeom>
          <a:solidFill>
            <a:schemeClr val="accent2"/>
          </a:solidFill>
          <a:ln w="9525">
            <a:noFill/>
            <a:miter lim="800000"/>
            <a:headEnd/>
            <a:tailEnd/>
          </a:ln>
        </p:spPr>
        <p:txBody>
          <a:bodyPr/>
          <a:lstStyle/>
          <a:p>
            <a:pPr>
              <a:defRPr/>
            </a:pPr>
            <a:endParaRPr lang="zh-CN" altLang="en-US" sz="1800"/>
          </a:p>
        </p:txBody>
      </p:sp>
      <p:sp>
        <p:nvSpPr>
          <p:cNvPr id="221189" name="Freeform 10">
            <a:extLst>
              <a:ext uri="{FF2B5EF4-FFF2-40B4-BE49-F238E27FC236}">
                <a16:creationId xmlns="" xmlns:a16="http://schemas.microsoft.com/office/drawing/2014/main" id="{2E130A2A-01BB-442C-B35B-1F9974594425}"/>
              </a:ext>
            </a:extLst>
          </p:cNvPr>
          <p:cNvSpPr>
            <a:spLocks noChangeArrowheads="1"/>
          </p:cNvSpPr>
          <p:nvPr/>
        </p:nvSpPr>
        <p:spPr bwMode="auto">
          <a:xfrm>
            <a:off x="6292851" y="1588"/>
            <a:ext cx="3344333" cy="2601912"/>
          </a:xfrm>
          <a:custGeom>
            <a:avLst/>
            <a:gdLst>
              <a:gd name="T0" fmla="*/ 0 w 1569"/>
              <a:gd name="T1" fmla="*/ 0 h 1645"/>
              <a:gd name="T2" fmla="*/ 2147483647 w 1569"/>
              <a:gd name="T3" fmla="*/ 2147483647 h 1645"/>
              <a:gd name="T4" fmla="*/ 2147483647 w 1569"/>
              <a:gd name="T5" fmla="*/ 0 h 1645"/>
              <a:gd name="T6" fmla="*/ 0 w 1569"/>
              <a:gd name="T7" fmla="*/ 0 h 1645"/>
              <a:gd name="T8" fmla="*/ 0 60000 65536"/>
              <a:gd name="T9" fmla="*/ 0 60000 65536"/>
              <a:gd name="T10" fmla="*/ 0 60000 65536"/>
              <a:gd name="T11" fmla="*/ 0 60000 65536"/>
              <a:gd name="T12" fmla="*/ 0 w 1569"/>
              <a:gd name="T13" fmla="*/ 0 h 1645"/>
              <a:gd name="T14" fmla="*/ 1569 w 1569"/>
              <a:gd name="T15" fmla="*/ 1645 h 1645"/>
            </a:gdLst>
            <a:ahLst/>
            <a:cxnLst>
              <a:cxn ang="T8">
                <a:pos x="T0" y="T1"/>
              </a:cxn>
              <a:cxn ang="T9">
                <a:pos x="T2" y="T3"/>
              </a:cxn>
              <a:cxn ang="T10">
                <a:pos x="T4" y="T5"/>
              </a:cxn>
              <a:cxn ang="T11">
                <a:pos x="T6" y="T7"/>
              </a:cxn>
            </a:cxnLst>
            <a:rect l="T12" t="T13" r="T14" b="T15"/>
            <a:pathLst>
              <a:path w="1569" h="1645">
                <a:moveTo>
                  <a:pt x="0" y="0"/>
                </a:moveTo>
                <a:lnTo>
                  <a:pt x="335" y="1645"/>
                </a:lnTo>
                <a:cubicBezTo>
                  <a:pt x="335" y="1645"/>
                  <a:pt x="1394" y="1086"/>
                  <a:pt x="1569" y="0"/>
                </a:cubicBezTo>
                <a:cubicBezTo>
                  <a:pt x="784" y="0"/>
                  <a:pt x="0" y="0"/>
                  <a:pt x="0" y="0"/>
                </a:cubicBezTo>
                <a:close/>
              </a:path>
            </a:pathLst>
          </a:custGeom>
          <a:solidFill>
            <a:schemeClr val="accent1"/>
          </a:solidFill>
          <a:ln w="9525">
            <a:noFill/>
            <a:miter lim="800000"/>
            <a:headEnd/>
            <a:tailEnd/>
          </a:ln>
        </p:spPr>
        <p:txBody>
          <a:bodyPr/>
          <a:lstStyle/>
          <a:p>
            <a:pPr>
              <a:defRPr/>
            </a:pPr>
            <a:endParaRPr lang="zh-CN" altLang="en-US" sz="1800"/>
          </a:p>
        </p:txBody>
      </p:sp>
      <p:sp>
        <p:nvSpPr>
          <p:cNvPr id="2054" name="Freeform 15">
            <a:extLst>
              <a:ext uri="{FF2B5EF4-FFF2-40B4-BE49-F238E27FC236}">
                <a16:creationId xmlns="" xmlns:a16="http://schemas.microsoft.com/office/drawing/2014/main" id="{66191AEF-A642-4BC8-9E10-BBED3666D54B}"/>
              </a:ext>
            </a:extLst>
          </p:cNvPr>
          <p:cNvSpPr>
            <a:spLocks noChangeArrowheads="1"/>
          </p:cNvSpPr>
          <p:nvPr/>
        </p:nvSpPr>
        <p:spPr bwMode="auto">
          <a:xfrm>
            <a:off x="0" y="1588"/>
            <a:ext cx="7806267" cy="6794500"/>
          </a:xfrm>
          <a:custGeom>
            <a:avLst/>
            <a:gdLst>
              <a:gd name="T0" fmla="*/ 0 w 3690"/>
              <a:gd name="T1" fmla="*/ 2147483647 h 4280"/>
              <a:gd name="T2" fmla="*/ 0 w 3690"/>
              <a:gd name="T3" fmla="*/ 2147483647 h 4280"/>
              <a:gd name="T4" fmla="*/ 2147483647 w 3690"/>
              <a:gd name="T5" fmla="*/ 0 h 4280"/>
              <a:gd name="T6" fmla="*/ 2147483647 w 3690"/>
              <a:gd name="T7" fmla="*/ 2147483647 h 4280"/>
              <a:gd name="T8" fmla="*/ 0 w 3690"/>
              <a:gd name="T9" fmla="*/ 2147483647 h 4280"/>
              <a:gd name="T10" fmla="*/ 0 60000 65536"/>
              <a:gd name="T11" fmla="*/ 0 60000 65536"/>
              <a:gd name="T12" fmla="*/ 0 60000 65536"/>
              <a:gd name="T13" fmla="*/ 0 60000 65536"/>
              <a:gd name="T14" fmla="*/ 0 60000 65536"/>
              <a:gd name="T15" fmla="*/ 0 w 3690"/>
              <a:gd name="T16" fmla="*/ 0 h 4280"/>
              <a:gd name="T17" fmla="*/ 3690 w 3690"/>
              <a:gd name="T18" fmla="*/ 4280 h 4280"/>
            </a:gdLst>
            <a:ahLst/>
            <a:cxnLst>
              <a:cxn ang="T10">
                <a:pos x="T0" y="T1"/>
              </a:cxn>
              <a:cxn ang="T11">
                <a:pos x="T2" y="T3"/>
              </a:cxn>
              <a:cxn ang="T12">
                <a:pos x="T4" y="T5"/>
              </a:cxn>
              <a:cxn ang="T13">
                <a:pos x="T6" y="T7"/>
              </a:cxn>
              <a:cxn ang="T14">
                <a:pos x="T8" y="T9"/>
              </a:cxn>
            </a:cxnLst>
            <a:rect l="T15" t="T16" r="T17" b="T18"/>
            <a:pathLst>
              <a:path w="3690" h="4280">
                <a:moveTo>
                  <a:pt x="0" y="3810"/>
                </a:moveTo>
                <a:lnTo>
                  <a:pt x="0" y="1"/>
                </a:lnTo>
                <a:lnTo>
                  <a:pt x="2974" y="0"/>
                </a:lnTo>
                <a:cubicBezTo>
                  <a:pt x="3284" y="452"/>
                  <a:pt x="3690" y="1776"/>
                  <a:pt x="2768" y="2926"/>
                </a:cubicBezTo>
                <a:cubicBezTo>
                  <a:pt x="1610" y="4280"/>
                  <a:pt x="0" y="3810"/>
                  <a:pt x="0" y="3810"/>
                </a:cubicBezTo>
                <a:close/>
              </a:path>
            </a:pathLst>
          </a:custGeom>
          <a:solidFill>
            <a:srgbClr val="FFFFFF"/>
          </a:solidFill>
          <a:ln w="9525">
            <a:noFill/>
            <a:miter lim="800000"/>
            <a:headEnd/>
            <a:tailEnd/>
          </a:ln>
        </p:spPr>
        <p:txBody>
          <a:bodyPr/>
          <a:lstStyle/>
          <a:p>
            <a:pPr>
              <a:defRPr/>
            </a:pPr>
            <a:endParaRPr lang="zh-CN" altLang="en-US" sz="1800"/>
          </a:p>
        </p:txBody>
      </p:sp>
      <p:sp>
        <p:nvSpPr>
          <p:cNvPr id="2055" name="Freeform 16">
            <a:extLst>
              <a:ext uri="{FF2B5EF4-FFF2-40B4-BE49-F238E27FC236}">
                <a16:creationId xmlns="" xmlns:a16="http://schemas.microsoft.com/office/drawing/2014/main" id="{43959AF8-4A8D-4368-BD87-D6E3C322AB20}"/>
              </a:ext>
            </a:extLst>
          </p:cNvPr>
          <p:cNvSpPr>
            <a:spLocks noChangeArrowheads="1"/>
          </p:cNvSpPr>
          <p:nvPr/>
        </p:nvSpPr>
        <p:spPr bwMode="auto">
          <a:xfrm>
            <a:off x="0" y="1"/>
            <a:ext cx="7924800" cy="6437313"/>
          </a:xfrm>
          <a:custGeom>
            <a:avLst/>
            <a:gdLst>
              <a:gd name="T0" fmla="*/ 0 w 3635"/>
              <a:gd name="T1" fmla="*/ 2147483647 h 4115"/>
              <a:gd name="T2" fmla="*/ 0 w 3635"/>
              <a:gd name="T3" fmla="*/ 0 h 4115"/>
              <a:gd name="T4" fmla="*/ 2147483647 w 3635"/>
              <a:gd name="T5" fmla="*/ 0 h 4115"/>
              <a:gd name="T6" fmla="*/ 2147483647 w 3635"/>
              <a:gd name="T7" fmla="*/ 2147483647 h 4115"/>
              <a:gd name="T8" fmla="*/ 0 w 3635"/>
              <a:gd name="T9" fmla="*/ 2147483647 h 4115"/>
              <a:gd name="T10" fmla="*/ 0 60000 65536"/>
              <a:gd name="T11" fmla="*/ 0 60000 65536"/>
              <a:gd name="T12" fmla="*/ 0 60000 65536"/>
              <a:gd name="T13" fmla="*/ 0 60000 65536"/>
              <a:gd name="T14" fmla="*/ 0 60000 65536"/>
              <a:gd name="T15" fmla="*/ 0 w 3635"/>
              <a:gd name="T16" fmla="*/ 0 h 4115"/>
              <a:gd name="T17" fmla="*/ 3635 w 3635"/>
              <a:gd name="T18" fmla="*/ 4115 h 4115"/>
            </a:gdLst>
            <a:ahLst/>
            <a:cxnLst>
              <a:cxn ang="T10">
                <a:pos x="T0" y="T1"/>
              </a:cxn>
              <a:cxn ang="T11">
                <a:pos x="T2" y="T3"/>
              </a:cxn>
              <a:cxn ang="T12">
                <a:pos x="T4" y="T5"/>
              </a:cxn>
              <a:cxn ang="T13">
                <a:pos x="T6" y="T7"/>
              </a:cxn>
              <a:cxn ang="T14">
                <a:pos x="T8" y="T9"/>
              </a:cxn>
            </a:cxnLst>
            <a:rect l="T15" t="T16" r="T17" b="T18"/>
            <a:pathLst>
              <a:path w="3635" h="4115">
                <a:moveTo>
                  <a:pt x="0" y="3765"/>
                </a:moveTo>
                <a:lnTo>
                  <a:pt x="0" y="0"/>
                </a:lnTo>
                <a:lnTo>
                  <a:pt x="2767" y="0"/>
                </a:lnTo>
                <a:cubicBezTo>
                  <a:pt x="2767" y="0"/>
                  <a:pt x="3635" y="1445"/>
                  <a:pt x="2567" y="2858"/>
                </a:cubicBezTo>
                <a:cubicBezTo>
                  <a:pt x="1523" y="4115"/>
                  <a:pt x="0" y="3765"/>
                  <a:pt x="0" y="3765"/>
                </a:cubicBezTo>
                <a:close/>
              </a:path>
            </a:pathLst>
          </a:custGeom>
          <a:gradFill rotWithShape="1">
            <a:gsLst>
              <a:gs pos="0">
                <a:srgbClr val="FFFDE9"/>
              </a:gs>
              <a:gs pos="100000">
                <a:srgbClr val="FDF58D"/>
              </a:gs>
            </a:gsLst>
            <a:lin ang="2700000" scaled="1"/>
          </a:gradFill>
          <a:ln w="9525">
            <a:noFill/>
            <a:miter lim="800000"/>
            <a:headEnd/>
            <a:tailEnd/>
          </a:ln>
        </p:spPr>
        <p:txBody>
          <a:bodyPr/>
          <a:lstStyle/>
          <a:p>
            <a:pPr>
              <a:defRPr/>
            </a:pPr>
            <a:endParaRPr lang="zh-CN" altLang="en-US" sz="1800"/>
          </a:p>
        </p:txBody>
      </p:sp>
      <p:grpSp>
        <p:nvGrpSpPr>
          <p:cNvPr id="4104" name="Group 8">
            <a:extLst>
              <a:ext uri="{FF2B5EF4-FFF2-40B4-BE49-F238E27FC236}">
                <a16:creationId xmlns="" xmlns:a16="http://schemas.microsoft.com/office/drawing/2014/main" id="{10E2EF38-445F-415F-B6BA-673BFAB1045B}"/>
              </a:ext>
            </a:extLst>
          </p:cNvPr>
          <p:cNvGrpSpPr>
            <a:grpSpLocks/>
          </p:cNvGrpSpPr>
          <p:nvPr/>
        </p:nvGrpSpPr>
        <p:grpSpPr bwMode="auto">
          <a:xfrm>
            <a:off x="334434" y="9526"/>
            <a:ext cx="5568951" cy="5908675"/>
            <a:chOff x="0" y="0"/>
            <a:chExt cx="2631" cy="3722"/>
          </a:xfrm>
        </p:grpSpPr>
        <p:sp>
          <p:nvSpPr>
            <p:cNvPr id="2078" name="Line 18">
              <a:extLst>
                <a:ext uri="{FF2B5EF4-FFF2-40B4-BE49-F238E27FC236}">
                  <a16:creationId xmlns="" xmlns:a16="http://schemas.microsoft.com/office/drawing/2014/main" id="{EF2E652C-6BDD-4622-8A42-75FA363221B3}"/>
                </a:ext>
              </a:extLst>
            </p:cNvPr>
            <p:cNvSpPr>
              <a:spLocks noChangeShapeType="1"/>
            </p:cNvSpPr>
            <p:nvPr/>
          </p:nvSpPr>
          <p:spPr bwMode="auto">
            <a:xfrm>
              <a:off x="0" y="0"/>
              <a:ext cx="0" cy="3720"/>
            </a:xfrm>
            <a:prstGeom prst="line">
              <a:avLst/>
            </a:prstGeom>
            <a:noFill/>
            <a:ln w="9525">
              <a:solidFill>
                <a:srgbClr val="FFFFFF"/>
              </a:solidFill>
              <a:round/>
              <a:headEnd/>
              <a:tailEnd/>
            </a:ln>
            <a:effectLst>
              <a:outerShdw dist="17961" dir="2700000" algn="ctr" rotWithShape="0">
                <a:srgbClr val="FFCC00">
                  <a:alpha val="62999"/>
                </a:srgbClr>
              </a:outerShdw>
            </a:effectLst>
          </p:spPr>
          <p:txBody>
            <a:bodyPr/>
            <a:lstStyle/>
            <a:p>
              <a:pPr>
                <a:defRPr/>
              </a:pPr>
              <a:endParaRPr lang="zh-CN" altLang="en-US" sz="1800"/>
            </a:p>
          </p:txBody>
        </p:sp>
        <p:sp>
          <p:nvSpPr>
            <p:cNvPr id="2079" name="Line 19">
              <a:extLst>
                <a:ext uri="{FF2B5EF4-FFF2-40B4-BE49-F238E27FC236}">
                  <a16:creationId xmlns="" xmlns:a16="http://schemas.microsoft.com/office/drawing/2014/main" id="{8B89BE2B-9309-486B-BDD4-4027375DF388}"/>
                </a:ext>
              </a:extLst>
            </p:cNvPr>
            <p:cNvSpPr>
              <a:spLocks noChangeShapeType="1"/>
            </p:cNvSpPr>
            <p:nvPr/>
          </p:nvSpPr>
          <p:spPr bwMode="auto">
            <a:xfrm>
              <a:off x="657" y="0"/>
              <a:ext cx="0" cy="3722"/>
            </a:xfrm>
            <a:prstGeom prst="line">
              <a:avLst/>
            </a:prstGeom>
            <a:noFill/>
            <a:ln w="9525">
              <a:solidFill>
                <a:srgbClr val="FFFFFF"/>
              </a:solidFill>
              <a:round/>
              <a:headEnd/>
              <a:tailEnd/>
            </a:ln>
            <a:effectLst>
              <a:outerShdw dist="17961" dir="2700000" algn="ctr" rotWithShape="0">
                <a:srgbClr val="FFCC00">
                  <a:alpha val="62999"/>
                </a:srgbClr>
              </a:outerShdw>
            </a:effectLst>
          </p:spPr>
          <p:txBody>
            <a:bodyPr/>
            <a:lstStyle/>
            <a:p>
              <a:pPr>
                <a:defRPr/>
              </a:pPr>
              <a:endParaRPr lang="zh-CN" altLang="en-US" sz="1800"/>
            </a:p>
          </p:txBody>
        </p:sp>
        <p:sp>
          <p:nvSpPr>
            <p:cNvPr id="2080" name="Line 20">
              <a:extLst>
                <a:ext uri="{FF2B5EF4-FFF2-40B4-BE49-F238E27FC236}">
                  <a16:creationId xmlns="" xmlns:a16="http://schemas.microsoft.com/office/drawing/2014/main" id="{229F6B2F-5235-423E-BCD2-BCC04D60AA7A}"/>
                </a:ext>
              </a:extLst>
            </p:cNvPr>
            <p:cNvSpPr>
              <a:spLocks noChangeShapeType="1"/>
            </p:cNvSpPr>
            <p:nvPr/>
          </p:nvSpPr>
          <p:spPr bwMode="auto">
            <a:xfrm>
              <a:off x="1315" y="0"/>
              <a:ext cx="0" cy="3586"/>
            </a:xfrm>
            <a:prstGeom prst="line">
              <a:avLst/>
            </a:prstGeom>
            <a:noFill/>
            <a:ln w="9525">
              <a:solidFill>
                <a:srgbClr val="FFFFFF"/>
              </a:solidFill>
              <a:round/>
              <a:headEnd/>
              <a:tailEnd/>
            </a:ln>
            <a:effectLst>
              <a:outerShdw dist="17961" dir="2700000" algn="ctr" rotWithShape="0">
                <a:srgbClr val="FFCC00">
                  <a:alpha val="62999"/>
                </a:srgbClr>
              </a:outerShdw>
            </a:effectLst>
          </p:spPr>
          <p:txBody>
            <a:bodyPr/>
            <a:lstStyle/>
            <a:p>
              <a:pPr>
                <a:defRPr/>
              </a:pPr>
              <a:endParaRPr lang="zh-CN" altLang="en-US" sz="1800"/>
            </a:p>
          </p:txBody>
        </p:sp>
        <p:sp>
          <p:nvSpPr>
            <p:cNvPr id="2081" name="Line 21">
              <a:extLst>
                <a:ext uri="{FF2B5EF4-FFF2-40B4-BE49-F238E27FC236}">
                  <a16:creationId xmlns="" xmlns:a16="http://schemas.microsoft.com/office/drawing/2014/main" id="{90A60BE5-C136-4FA7-BBE6-9725BCDB68B9}"/>
                </a:ext>
              </a:extLst>
            </p:cNvPr>
            <p:cNvSpPr>
              <a:spLocks noChangeShapeType="1"/>
            </p:cNvSpPr>
            <p:nvPr/>
          </p:nvSpPr>
          <p:spPr bwMode="auto">
            <a:xfrm>
              <a:off x="1973" y="0"/>
              <a:ext cx="0" cy="3254"/>
            </a:xfrm>
            <a:prstGeom prst="line">
              <a:avLst/>
            </a:prstGeom>
            <a:noFill/>
            <a:ln w="9525">
              <a:solidFill>
                <a:srgbClr val="FFFFFF"/>
              </a:solidFill>
              <a:round/>
              <a:headEnd/>
              <a:tailEnd/>
            </a:ln>
            <a:effectLst>
              <a:outerShdw dist="17961" dir="2700000" algn="ctr" rotWithShape="0">
                <a:srgbClr val="FFCC00">
                  <a:alpha val="62999"/>
                </a:srgbClr>
              </a:outerShdw>
            </a:effectLst>
          </p:spPr>
          <p:txBody>
            <a:bodyPr/>
            <a:lstStyle/>
            <a:p>
              <a:pPr>
                <a:defRPr/>
              </a:pPr>
              <a:endParaRPr lang="zh-CN" altLang="en-US" sz="1800"/>
            </a:p>
          </p:txBody>
        </p:sp>
        <p:sp>
          <p:nvSpPr>
            <p:cNvPr id="2082" name="Line 22">
              <a:extLst>
                <a:ext uri="{FF2B5EF4-FFF2-40B4-BE49-F238E27FC236}">
                  <a16:creationId xmlns="" xmlns:a16="http://schemas.microsoft.com/office/drawing/2014/main" id="{FC5E8831-BD8E-47D9-BE51-0CA3D9C54B5F}"/>
                </a:ext>
              </a:extLst>
            </p:cNvPr>
            <p:cNvSpPr>
              <a:spLocks noChangeShapeType="1"/>
            </p:cNvSpPr>
            <p:nvPr/>
          </p:nvSpPr>
          <p:spPr bwMode="auto">
            <a:xfrm>
              <a:off x="2631" y="0"/>
              <a:ext cx="0" cy="2589"/>
            </a:xfrm>
            <a:prstGeom prst="line">
              <a:avLst/>
            </a:prstGeom>
            <a:noFill/>
            <a:ln w="9525">
              <a:solidFill>
                <a:srgbClr val="FFFFFF"/>
              </a:solidFill>
              <a:round/>
              <a:headEnd/>
              <a:tailEnd/>
            </a:ln>
            <a:effectLst>
              <a:outerShdw dist="17961" dir="2700000" algn="ctr" rotWithShape="0">
                <a:srgbClr val="FFCC00">
                  <a:alpha val="62999"/>
                </a:srgbClr>
              </a:outerShdw>
            </a:effectLst>
          </p:spPr>
          <p:txBody>
            <a:bodyPr/>
            <a:lstStyle/>
            <a:p>
              <a:pPr>
                <a:defRPr/>
              </a:pPr>
              <a:endParaRPr lang="zh-CN" altLang="en-US" sz="1800"/>
            </a:p>
          </p:txBody>
        </p:sp>
      </p:grpSp>
      <p:grpSp>
        <p:nvGrpSpPr>
          <p:cNvPr id="4105" name="Group 14">
            <a:extLst>
              <a:ext uri="{FF2B5EF4-FFF2-40B4-BE49-F238E27FC236}">
                <a16:creationId xmlns="" xmlns:a16="http://schemas.microsoft.com/office/drawing/2014/main" id="{6DD33DB3-88CB-4005-819F-B10337604E39}"/>
              </a:ext>
            </a:extLst>
          </p:cNvPr>
          <p:cNvGrpSpPr>
            <a:grpSpLocks/>
          </p:cNvGrpSpPr>
          <p:nvPr/>
        </p:nvGrpSpPr>
        <p:grpSpPr bwMode="auto">
          <a:xfrm>
            <a:off x="8467" y="260350"/>
            <a:ext cx="6722533" cy="5329238"/>
            <a:chOff x="0" y="0"/>
            <a:chExt cx="3176" cy="3357"/>
          </a:xfrm>
        </p:grpSpPr>
        <p:sp>
          <p:nvSpPr>
            <p:cNvPr id="2072" name="Line 24">
              <a:extLst>
                <a:ext uri="{FF2B5EF4-FFF2-40B4-BE49-F238E27FC236}">
                  <a16:creationId xmlns="" xmlns:a16="http://schemas.microsoft.com/office/drawing/2014/main" id="{DEB0D4A2-197B-4D8B-997B-AD63361D2BA8}"/>
                </a:ext>
              </a:extLst>
            </p:cNvPr>
            <p:cNvSpPr>
              <a:spLocks noChangeShapeType="1"/>
            </p:cNvSpPr>
            <p:nvPr/>
          </p:nvSpPr>
          <p:spPr bwMode="auto">
            <a:xfrm rot="5400000">
              <a:off x="1462" y="-1462"/>
              <a:ext cx="0" cy="2924"/>
            </a:xfrm>
            <a:prstGeom prst="line">
              <a:avLst/>
            </a:prstGeom>
            <a:noFill/>
            <a:ln w="9525">
              <a:solidFill>
                <a:srgbClr val="FFFFFF"/>
              </a:solidFill>
              <a:round/>
              <a:headEnd/>
              <a:tailEnd/>
            </a:ln>
            <a:effectLst>
              <a:outerShdw dist="17961" dir="2700000" algn="ctr" rotWithShape="0">
                <a:srgbClr val="FFCC00">
                  <a:alpha val="62999"/>
                </a:srgbClr>
              </a:outerShdw>
            </a:effectLst>
          </p:spPr>
          <p:txBody>
            <a:bodyPr/>
            <a:lstStyle/>
            <a:p>
              <a:pPr>
                <a:defRPr/>
              </a:pPr>
              <a:endParaRPr lang="zh-CN" altLang="en-US" sz="1800"/>
            </a:p>
          </p:txBody>
        </p:sp>
        <p:sp>
          <p:nvSpPr>
            <p:cNvPr id="2073" name="Line 25">
              <a:extLst>
                <a:ext uri="{FF2B5EF4-FFF2-40B4-BE49-F238E27FC236}">
                  <a16:creationId xmlns="" xmlns:a16="http://schemas.microsoft.com/office/drawing/2014/main" id="{A7483F55-4AF9-48E8-89B4-10148D2D6D64}"/>
                </a:ext>
              </a:extLst>
            </p:cNvPr>
            <p:cNvSpPr>
              <a:spLocks noChangeShapeType="1"/>
            </p:cNvSpPr>
            <p:nvPr/>
          </p:nvSpPr>
          <p:spPr bwMode="auto">
            <a:xfrm rot="5400000">
              <a:off x="1571" y="-900"/>
              <a:ext cx="0" cy="3142"/>
            </a:xfrm>
            <a:prstGeom prst="line">
              <a:avLst/>
            </a:prstGeom>
            <a:noFill/>
            <a:ln w="9525">
              <a:solidFill>
                <a:srgbClr val="FFFFFF"/>
              </a:solidFill>
              <a:round/>
              <a:headEnd/>
              <a:tailEnd/>
            </a:ln>
            <a:effectLst>
              <a:outerShdw dist="17961" dir="2700000" algn="ctr" rotWithShape="0">
                <a:srgbClr val="FFCC00">
                  <a:alpha val="62999"/>
                </a:srgbClr>
              </a:outerShdw>
            </a:effectLst>
          </p:spPr>
          <p:txBody>
            <a:bodyPr/>
            <a:lstStyle/>
            <a:p>
              <a:pPr>
                <a:defRPr/>
              </a:pPr>
              <a:endParaRPr lang="zh-CN" altLang="en-US" sz="1800"/>
            </a:p>
          </p:txBody>
        </p:sp>
        <p:sp>
          <p:nvSpPr>
            <p:cNvPr id="2074" name="Line 26">
              <a:extLst>
                <a:ext uri="{FF2B5EF4-FFF2-40B4-BE49-F238E27FC236}">
                  <a16:creationId xmlns="" xmlns:a16="http://schemas.microsoft.com/office/drawing/2014/main" id="{D8AC19C2-7681-42D7-9D65-433A1B67E3F6}"/>
                </a:ext>
              </a:extLst>
            </p:cNvPr>
            <p:cNvSpPr>
              <a:spLocks noChangeShapeType="1"/>
            </p:cNvSpPr>
            <p:nvPr/>
          </p:nvSpPr>
          <p:spPr bwMode="auto">
            <a:xfrm rot="5400000">
              <a:off x="1588" y="-246"/>
              <a:ext cx="0" cy="3176"/>
            </a:xfrm>
            <a:prstGeom prst="line">
              <a:avLst/>
            </a:prstGeom>
            <a:noFill/>
            <a:ln w="9525">
              <a:solidFill>
                <a:srgbClr val="FFFFFF"/>
              </a:solidFill>
              <a:round/>
              <a:headEnd/>
              <a:tailEnd/>
            </a:ln>
            <a:effectLst>
              <a:outerShdw dist="17961" dir="2700000" algn="ctr" rotWithShape="0">
                <a:srgbClr val="FFCC00">
                  <a:alpha val="62999"/>
                </a:srgbClr>
              </a:outerShdw>
            </a:effectLst>
          </p:spPr>
          <p:txBody>
            <a:bodyPr/>
            <a:lstStyle/>
            <a:p>
              <a:pPr>
                <a:defRPr/>
              </a:pPr>
              <a:endParaRPr lang="zh-CN" altLang="en-US" sz="1800"/>
            </a:p>
          </p:txBody>
        </p:sp>
        <p:sp>
          <p:nvSpPr>
            <p:cNvPr id="2075" name="Line 27">
              <a:extLst>
                <a:ext uri="{FF2B5EF4-FFF2-40B4-BE49-F238E27FC236}">
                  <a16:creationId xmlns="" xmlns:a16="http://schemas.microsoft.com/office/drawing/2014/main" id="{F7FA3D0F-E834-4DD9-97FC-B5385EDC9727}"/>
                </a:ext>
              </a:extLst>
            </p:cNvPr>
            <p:cNvSpPr>
              <a:spLocks noChangeShapeType="1"/>
            </p:cNvSpPr>
            <p:nvPr/>
          </p:nvSpPr>
          <p:spPr bwMode="auto">
            <a:xfrm rot="5400000">
              <a:off x="1504" y="510"/>
              <a:ext cx="0" cy="3008"/>
            </a:xfrm>
            <a:prstGeom prst="line">
              <a:avLst/>
            </a:prstGeom>
            <a:noFill/>
            <a:ln w="9525">
              <a:solidFill>
                <a:srgbClr val="FFFFFF"/>
              </a:solidFill>
              <a:round/>
              <a:headEnd/>
              <a:tailEnd/>
            </a:ln>
            <a:effectLst>
              <a:outerShdw dist="17961" dir="2700000" algn="ctr" rotWithShape="0">
                <a:srgbClr val="FFCC00">
                  <a:alpha val="62999"/>
                </a:srgbClr>
              </a:outerShdw>
            </a:effectLst>
          </p:spPr>
          <p:txBody>
            <a:bodyPr/>
            <a:lstStyle/>
            <a:p>
              <a:pPr>
                <a:defRPr/>
              </a:pPr>
              <a:endParaRPr lang="zh-CN" altLang="en-US" sz="1800"/>
            </a:p>
          </p:txBody>
        </p:sp>
        <p:sp>
          <p:nvSpPr>
            <p:cNvPr id="2076" name="Line 28">
              <a:extLst>
                <a:ext uri="{FF2B5EF4-FFF2-40B4-BE49-F238E27FC236}">
                  <a16:creationId xmlns="" xmlns:a16="http://schemas.microsoft.com/office/drawing/2014/main" id="{D9798DCA-085E-4328-9D6B-A2A3FE77703A}"/>
                </a:ext>
              </a:extLst>
            </p:cNvPr>
            <p:cNvSpPr>
              <a:spLocks noChangeShapeType="1"/>
            </p:cNvSpPr>
            <p:nvPr/>
          </p:nvSpPr>
          <p:spPr bwMode="auto">
            <a:xfrm rot="5400000">
              <a:off x="1302" y="1381"/>
              <a:ext cx="0" cy="2603"/>
            </a:xfrm>
            <a:prstGeom prst="line">
              <a:avLst/>
            </a:prstGeom>
            <a:noFill/>
            <a:ln w="9525">
              <a:solidFill>
                <a:srgbClr val="FFFFFF"/>
              </a:solidFill>
              <a:round/>
              <a:headEnd/>
              <a:tailEnd/>
            </a:ln>
            <a:effectLst>
              <a:outerShdw dist="17961" dir="2700000" algn="ctr" rotWithShape="0">
                <a:srgbClr val="FFCC00">
                  <a:alpha val="62999"/>
                </a:srgbClr>
              </a:outerShdw>
            </a:effectLst>
          </p:spPr>
          <p:txBody>
            <a:bodyPr/>
            <a:lstStyle/>
            <a:p>
              <a:pPr>
                <a:defRPr/>
              </a:pPr>
              <a:endParaRPr lang="zh-CN" altLang="en-US" sz="1800"/>
            </a:p>
          </p:txBody>
        </p:sp>
        <p:sp>
          <p:nvSpPr>
            <p:cNvPr id="2077" name="Line 29">
              <a:extLst>
                <a:ext uri="{FF2B5EF4-FFF2-40B4-BE49-F238E27FC236}">
                  <a16:creationId xmlns="" xmlns:a16="http://schemas.microsoft.com/office/drawing/2014/main" id="{8D7C6033-831E-450C-81C4-AF376741D2BF}"/>
                </a:ext>
              </a:extLst>
            </p:cNvPr>
            <p:cNvSpPr>
              <a:spLocks noChangeShapeType="1"/>
            </p:cNvSpPr>
            <p:nvPr/>
          </p:nvSpPr>
          <p:spPr bwMode="auto">
            <a:xfrm rot="5400000">
              <a:off x="834" y="2521"/>
              <a:ext cx="0" cy="1667"/>
            </a:xfrm>
            <a:prstGeom prst="line">
              <a:avLst/>
            </a:prstGeom>
            <a:noFill/>
            <a:ln w="9525">
              <a:solidFill>
                <a:srgbClr val="FFFFFF"/>
              </a:solidFill>
              <a:round/>
              <a:headEnd/>
              <a:tailEnd/>
            </a:ln>
            <a:effectLst>
              <a:outerShdw dist="17961" dir="2700000" algn="ctr" rotWithShape="0">
                <a:srgbClr val="FFCC00">
                  <a:alpha val="62999"/>
                </a:srgbClr>
              </a:outerShdw>
            </a:effectLst>
          </p:spPr>
          <p:txBody>
            <a:bodyPr/>
            <a:lstStyle/>
            <a:p>
              <a:pPr>
                <a:defRPr/>
              </a:pPr>
              <a:endParaRPr lang="zh-CN" altLang="en-US" sz="1800"/>
            </a:p>
          </p:txBody>
        </p:sp>
      </p:grpSp>
      <p:sp>
        <p:nvSpPr>
          <p:cNvPr id="2058" name="Rectangle 30">
            <a:extLst>
              <a:ext uri="{FF2B5EF4-FFF2-40B4-BE49-F238E27FC236}">
                <a16:creationId xmlns="" xmlns:a16="http://schemas.microsoft.com/office/drawing/2014/main" id="{93EE0E2C-D21B-4892-97D3-57662E5F9A1E}"/>
              </a:ext>
            </a:extLst>
          </p:cNvPr>
          <p:cNvSpPr>
            <a:spLocks noChangeArrowheads="1"/>
          </p:cNvSpPr>
          <p:nvPr/>
        </p:nvSpPr>
        <p:spPr bwMode="auto">
          <a:xfrm>
            <a:off x="3158068" y="288926"/>
            <a:ext cx="1350433" cy="1025525"/>
          </a:xfrm>
          <a:prstGeom prst="rect">
            <a:avLst/>
          </a:prstGeom>
          <a:solidFill>
            <a:srgbClr val="FFFFFF">
              <a:alpha val="65097"/>
            </a:srgbClr>
          </a:solidFill>
          <a:ln w="9525">
            <a:noFill/>
            <a:miter lim="800000"/>
            <a:headEnd/>
            <a:tailEnd/>
          </a:ln>
        </p:spPr>
        <p:txBody>
          <a:bodyPr wrap="none" anchor="ctr"/>
          <a:lstStyle/>
          <a:p>
            <a:pPr eaLnBrk="1" hangingPunct="1">
              <a:buClr>
                <a:schemeClr val="tx1"/>
              </a:buClr>
              <a:defRPr/>
            </a:pPr>
            <a:endParaRPr lang="zh-CN" altLang="zh-CN" sz="2400"/>
          </a:p>
        </p:txBody>
      </p:sp>
      <p:sp>
        <p:nvSpPr>
          <p:cNvPr id="2059" name="Rectangle 31">
            <a:extLst>
              <a:ext uri="{FF2B5EF4-FFF2-40B4-BE49-F238E27FC236}">
                <a16:creationId xmlns="" xmlns:a16="http://schemas.microsoft.com/office/drawing/2014/main" id="{E46F5B2C-BDE7-4059-8FD9-E98EFE0AC1A5}"/>
              </a:ext>
            </a:extLst>
          </p:cNvPr>
          <p:cNvSpPr>
            <a:spLocks noChangeArrowheads="1"/>
          </p:cNvSpPr>
          <p:nvPr/>
        </p:nvSpPr>
        <p:spPr bwMode="auto">
          <a:xfrm>
            <a:off x="381001" y="2435226"/>
            <a:ext cx="1350433" cy="1025525"/>
          </a:xfrm>
          <a:prstGeom prst="rect">
            <a:avLst/>
          </a:prstGeom>
          <a:solidFill>
            <a:srgbClr val="FFFFFF">
              <a:alpha val="39999"/>
            </a:srgbClr>
          </a:solidFill>
          <a:ln w="9525">
            <a:noFill/>
            <a:miter lim="800000"/>
            <a:headEnd/>
            <a:tailEnd/>
          </a:ln>
        </p:spPr>
        <p:txBody>
          <a:bodyPr wrap="none" anchor="ctr"/>
          <a:lstStyle/>
          <a:p>
            <a:pPr eaLnBrk="1" hangingPunct="1">
              <a:buClr>
                <a:schemeClr val="tx1"/>
              </a:buClr>
              <a:defRPr/>
            </a:pPr>
            <a:endParaRPr lang="zh-CN" altLang="zh-CN" sz="2400"/>
          </a:p>
        </p:txBody>
      </p:sp>
      <p:sp>
        <p:nvSpPr>
          <p:cNvPr id="2060" name="Rectangle 32">
            <a:extLst>
              <a:ext uri="{FF2B5EF4-FFF2-40B4-BE49-F238E27FC236}">
                <a16:creationId xmlns="" xmlns:a16="http://schemas.microsoft.com/office/drawing/2014/main" id="{96BE7081-3985-4C1A-B58F-109CE202C7D9}"/>
              </a:ext>
            </a:extLst>
          </p:cNvPr>
          <p:cNvSpPr>
            <a:spLocks noChangeArrowheads="1"/>
          </p:cNvSpPr>
          <p:nvPr/>
        </p:nvSpPr>
        <p:spPr bwMode="auto">
          <a:xfrm>
            <a:off x="1" y="279401"/>
            <a:ext cx="334433" cy="1025525"/>
          </a:xfrm>
          <a:prstGeom prst="rect">
            <a:avLst/>
          </a:prstGeom>
          <a:solidFill>
            <a:srgbClr val="FFFFFF">
              <a:alpha val="50195"/>
            </a:srgbClr>
          </a:solidFill>
          <a:ln w="9525">
            <a:noFill/>
            <a:miter lim="800000"/>
            <a:headEnd/>
            <a:tailEnd/>
          </a:ln>
        </p:spPr>
        <p:txBody>
          <a:bodyPr wrap="none" anchor="ctr"/>
          <a:lstStyle/>
          <a:p>
            <a:pPr eaLnBrk="1" hangingPunct="1">
              <a:buClr>
                <a:schemeClr val="tx1"/>
              </a:buClr>
              <a:defRPr/>
            </a:pPr>
            <a:endParaRPr lang="zh-CN" altLang="zh-CN" sz="2400"/>
          </a:p>
        </p:txBody>
      </p:sp>
      <p:sp>
        <p:nvSpPr>
          <p:cNvPr id="2061" name="Rectangle 33">
            <a:extLst>
              <a:ext uri="{FF2B5EF4-FFF2-40B4-BE49-F238E27FC236}">
                <a16:creationId xmlns="" xmlns:a16="http://schemas.microsoft.com/office/drawing/2014/main" id="{63F6D7D1-3239-4D4A-9561-C6C328C7A5BD}"/>
              </a:ext>
            </a:extLst>
          </p:cNvPr>
          <p:cNvSpPr>
            <a:spLocks noChangeArrowheads="1"/>
          </p:cNvSpPr>
          <p:nvPr/>
        </p:nvSpPr>
        <p:spPr bwMode="auto">
          <a:xfrm>
            <a:off x="1775885" y="9525"/>
            <a:ext cx="1350433" cy="234950"/>
          </a:xfrm>
          <a:prstGeom prst="rect">
            <a:avLst/>
          </a:prstGeom>
          <a:solidFill>
            <a:srgbClr val="FFFFFF">
              <a:alpha val="50195"/>
            </a:srgbClr>
          </a:solidFill>
          <a:ln w="9525">
            <a:noFill/>
            <a:miter lim="800000"/>
            <a:headEnd/>
            <a:tailEnd/>
          </a:ln>
        </p:spPr>
        <p:txBody>
          <a:bodyPr wrap="none" anchor="ctr"/>
          <a:lstStyle/>
          <a:p>
            <a:pPr eaLnBrk="1" hangingPunct="1">
              <a:buClr>
                <a:schemeClr val="tx1"/>
              </a:buClr>
              <a:defRPr/>
            </a:pPr>
            <a:endParaRPr lang="zh-CN" altLang="zh-CN" sz="2400"/>
          </a:p>
        </p:txBody>
      </p:sp>
      <p:sp>
        <p:nvSpPr>
          <p:cNvPr id="2062" name="Freeform 34">
            <a:extLst>
              <a:ext uri="{FF2B5EF4-FFF2-40B4-BE49-F238E27FC236}">
                <a16:creationId xmlns="" xmlns:a16="http://schemas.microsoft.com/office/drawing/2014/main" id="{3D07DFA1-1A6D-4DE2-B5B6-76E989EFB74E}"/>
              </a:ext>
            </a:extLst>
          </p:cNvPr>
          <p:cNvSpPr>
            <a:spLocks noChangeArrowheads="1"/>
          </p:cNvSpPr>
          <p:nvPr/>
        </p:nvSpPr>
        <p:spPr bwMode="auto">
          <a:xfrm>
            <a:off x="5937251" y="1347788"/>
            <a:ext cx="960967" cy="1047750"/>
          </a:xfrm>
          <a:custGeom>
            <a:avLst/>
            <a:gdLst>
              <a:gd name="T0" fmla="*/ 2147483647 w 454"/>
              <a:gd name="T1" fmla="*/ 0 h 680"/>
              <a:gd name="T2" fmla="*/ 0 w 454"/>
              <a:gd name="T3" fmla="*/ 0 h 680"/>
              <a:gd name="T4" fmla="*/ 0 w 454"/>
              <a:gd name="T5" fmla="*/ 2147483647 h 680"/>
              <a:gd name="T6" fmla="*/ 2147483647 w 454"/>
              <a:gd name="T7" fmla="*/ 2147483647 h 680"/>
              <a:gd name="T8" fmla="*/ 2147483647 w 454"/>
              <a:gd name="T9" fmla="*/ 2147483647 h 680"/>
              <a:gd name="T10" fmla="*/ 2147483647 w 454"/>
              <a:gd name="T11" fmla="*/ 0 h 680"/>
              <a:gd name="T12" fmla="*/ 0 60000 65536"/>
              <a:gd name="T13" fmla="*/ 0 60000 65536"/>
              <a:gd name="T14" fmla="*/ 0 60000 65536"/>
              <a:gd name="T15" fmla="*/ 0 60000 65536"/>
              <a:gd name="T16" fmla="*/ 0 60000 65536"/>
              <a:gd name="T17" fmla="*/ 0 60000 65536"/>
              <a:gd name="T18" fmla="*/ 0 w 454"/>
              <a:gd name="T19" fmla="*/ 0 h 680"/>
              <a:gd name="T20" fmla="*/ 454 w 454"/>
              <a:gd name="T21" fmla="*/ 680 h 680"/>
            </a:gdLst>
            <a:ahLst/>
            <a:cxnLst>
              <a:cxn ang="T12">
                <a:pos x="T0" y="T1"/>
              </a:cxn>
              <a:cxn ang="T13">
                <a:pos x="T2" y="T3"/>
              </a:cxn>
              <a:cxn ang="T14">
                <a:pos x="T4" y="T5"/>
              </a:cxn>
              <a:cxn ang="T15">
                <a:pos x="T6" y="T7"/>
              </a:cxn>
              <a:cxn ang="T16">
                <a:pos x="T8" y="T9"/>
              </a:cxn>
              <a:cxn ang="T17">
                <a:pos x="T10" y="T11"/>
              </a:cxn>
            </a:cxnLst>
            <a:rect l="T18" t="T19" r="T20" b="T21"/>
            <a:pathLst>
              <a:path w="454" h="680">
                <a:moveTo>
                  <a:pt x="363" y="0"/>
                </a:moveTo>
                <a:lnTo>
                  <a:pt x="0" y="0"/>
                </a:lnTo>
                <a:lnTo>
                  <a:pt x="0" y="680"/>
                </a:lnTo>
                <a:lnTo>
                  <a:pt x="409" y="680"/>
                </a:lnTo>
                <a:lnTo>
                  <a:pt x="454" y="317"/>
                </a:lnTo>
                <a:lnTo>
                  <a:pt x="363" y="0"/>
                </a:lnTo>
                <a:close/>
              </a:path>
            </a:pathLst>
          </a:custGeom>
          <a:solidFill>
            <a:srgbClr val="FFFFFF">
              <a:alpha val="70195"/>
            </a:srgbClr>
          </a:solidFill>
          <a:ln w="9525">
            <a:noFill/>
            <a:miter lim="800000"/>
            <a:headEnd/>
            <a:tailEnd/>
          </a:ln>
        </p:spPr>
        <p:txBody>
          <a:bodyPr/>
          <a:lstStyle/>
          <a:p>
            <a:pPr>
              <a:defRPr/>
            </a:pPr>
            <a:endParaRPr lang="zh-CN" altLang="en-US" sz="1800"/>
          </a:p>
        </p:txBody>
      </p:sp>
      <p:sp>
        <p:nvSpPr>
          <p:cNvPr id="2063" name="Freeform 35">
            <a:extLst>
              <a:ext uri="{FF2B5EF4-FFF2-40B4-BE49-F238E27FC236}">
                <a16:creationId xmlns="" xmlns:a16="http://schemas.microsoft.com/office/drawing/2014/main" id="{988DC1CF-9ECB-443D-9E8C-B7E0FC06AB23}"/>
              </a:ext>
            </a:extLst>
          </p:cNvPr>
          <p:cNvSpPr>
            <a:spLocks noChangeArrowheads="1"/>
          </p:cNvSpPr>
          <p:nvPr/>
        </p:nvSpPr>
        <p:spPr bwMode="auto">
          <a:xfrm>
            <a:off x="3153834" y="4565650"/>
            <a:ext cx="1337733" cy="1023938"/>
          </a:xfrm>
          <a:custGeom>
            <a:avLst/>
            <a:gdLst>
              <a:gd name="T0" fmla="*/ 2147483647 w 680"/>
              <a:gd name="T1" fmla="*/ 0 h 681"/>
              <a:gd name="T2" fmla="*/ 0 w 680"/>
              <a:gd name="T3" fmla="*/ 0 h 681"/>
              <a:gd name="T4" fmla="*/ 0 w 680"/>
              <a:gd name="T5" fmla="*/ 2147483647 h 681"/>
              <a:gd name="T6" fmla="*/ 2147483647 w 680"/>
              <a:gd name="T7" fmla="*/ 2147483647 h 681"/>
              <a:gd name="T8" fmla="*/ 2147483647 w 680"/>
              <a:gd name="T9" fmla="*/ 2147483647 h 681"/>
              <a:gd name="T10" fmla="*/ 2147483647 w 680"/>
              <a:gd name="T11" fmla="*/ 0 h 681"/>
              <a:gd name="T12" fmla="*/ 2147483647 w 680"/>
              <a:gd name="T13" fmla="*/ 0 h 681"/>
              <a:gd name="T14" fmla="*/ 0 60000 65536"/>
              <a:gd name="T15" fmla="*/ 0 60000 65536"/>
              <a:gd name="T16" fmla="*/ 0 60000 65536"/>
              <a:gd name="T17" fmla="*/ 0 60000 65536"/>
              <a:gd name="T18" fmla="*/ 0 60000 65536"/>
              <a:gd name="T19" fmla="*/ 0 60000 65536"/>
              <a:gd name="T20" fmla="*/ 0 60000 65536"/>
              <a:gd name="T21" fmla="*/ 0 w 680"/>
              <a:gd name="T22" fmla="*/ 0 h 681"/>
              <a:gd name="T23" fmla="*/ 680 w 680"/>
              <a:gd name="T24" fmla="*/ 681 h 6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0" h="681">
                <a:moveTo>
                  <a:pt x="635" y="0"/>
                </a:moveTo>
                <a:lnTo>
                  <a:pt x="0" y="0"/>
                </a:lnTo>
                <a:lnTo>
                  <a:pt x="0" y="681"/>
                </a:lnTo>
                <a:lnTo>
                  <a:pt x="272" y="681"/>
                </a:lnTo>
                <a:lnTo>
                  <a:pt x="680" y="454"/>
                </a:lnTo>
                <a:lnTo>
                  <a:pt x="680" y="0"/>
                </a:lnTo>
                <a:lnTo>
                  <a:pt x="635" y="0"/>
                </a:lnTo>
                <a:close/>
              </a:path>
            </a:pathLst>
          </a:custGeom>
          <a:solidFill>
            <a:srgbClr val="FFFFFF">
              <a:alpha val="50195"/>
            </a:srgbClr>
          </a:solidFill>
          <a:ln w="9525">
            <a:noFill/>
            <a:miter lim="800000"/>
            <a:headEnd/>
            <a:tailEnd/>
          </a:ln>
        </p:spPr>
        <p:txBody>
          <a:bodyPr/>
          <a:lstStyle/>
          <a:p>
            <a:pPr>
              <a:defRPr/>
            </a:pPr>
            <a:endParaRPr lang="zh-CN" altLang="en-US" sz="1800"/>
          </a:p>
        </p:txBody>
      </p:sp>
      <p:pic>
        <p:nvPicPr>
          <p:cNvPr id="4112" name="Picture 37" descr="water">
            <a:extLst>
              <a:ext uri="{FF2B5EF4-FFF2-40B4-BE49-F238E27FC236}">
                <a16:creationId xmlns="" xmlns:a16="http://schemas.microsoft.com/office/drawing/2014/main" id="{27FAC597-B643-46F5-B8CA-4EF4FAF91B6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l="22409" t="16374" b="27486"/>
          <a:stretch>
            <a:fillRect/>
          </a:stretch>
        </p:blipFill>
        <p:spPr bwMode="auto">
          <a:xfrm rot="393398">
            <a:off x="3024718" y="584200"/>
            <a:ext cx="3551767"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9" descr="bz-jpg">
            <a:extLst>
              <a:ext uri="{FF2B5EF4-FFF2-40B4-BE49-F238E27FC236}">
                <a16:creationId xmlns="" xmlns:a16="http://schemas.microsoft.com/office/drawing/2014/main" id="{F54A4736-D487-4E30-A1A5-979555B8F85B}"/>
              </a:ext>
            </a:extLst>
          </p:cNvPr>
          <p:cNvPicPr>
            <a:picLocks noChangeAspect="1" noChangeArrowheads="1"/>
          </p:cNvPicPr>
          <p:nvPr/>
        </p:nvPicPr>
        <p:blipFill>
          <a:blip r:embed="rId14" cstate="print">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347134" y="88900"/>
            <a:ext cx="57573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4" name="Picture 40" descr="hdtif">
            <a:extLst>
              <a:ext uri="{FF2B5EF4-FFF2-40B4-BE49-F238E27FC236}">
                <a16:creationId xmlns="" xmlns:a16="http://schemas.microsoft.com/office/drawing/2014/main" id="{0EA97605-D24F-420E-B6C4-12ACB72A6ED4}"/>
              </a:ext>
            </a:extLst>
          </p:cNvPr>
          <p:cNvPicPr>
            <a:picLocks noChangeAspect="1" noChangeArrowheads="1"/>
          </p:cNvPicPr>
          <p:nvPr/>
        </p:nvPicPr>
        <p:blipFill>
          <a:blip r:embed="rId15" cstate="print">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1007533" y="188914"/>
            <a:ext cx="2000251"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5" name="Rectangle 3">
            <a:extLst>
              <a:ext uri="{FF2B5EF4-FFF2-40B4-BE49-F238E27FC236}">
                <a16:creationId xmlns="" xmlns:a16="http://schemas.microsoft.com/office/drawing/2014/main" id="{64F40E05-124C-4EAD-A7ED-125AF1BE5E51}"/>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68" name="Rectangle 2">
            <a:extLst>
              <a:ext uri="{FF2B5EF4-FFF2-40B4-BE49-F238E27FC236}">
                <a16:creationId xmlns="" xmlns:a16="http://schemas.microsoft.com/office/drawing/2014/main" id="{87721DB9-EA0A-4615-BDF7-A7F7C3E38984}"/>
              </a:ext>
            </a:extLst>
          </p:cNvPr>
          <p:cNvSpPr>
            <a:spLocks noGrp="1" noChangeArrowheads="1"/>
          </p:cNvSpPr>
          <p:nvPr>
            <p:ph type="title"/>
          </p:nvPr>
        </p:nvSpPr>
        <p:spPr bwMode="auto">
          <a:xfrm>
            <a:off x="609600" y="325438"/>
            <a:ext cx="10972800" cy="927100"/>
          </a:xfrm>
          <a:prstGeom prst="rect">
            <a:avLst/>
          </a:prstGeom>
          <a:noFill/>
          <a:ln w="9525">
            <a:noFill/>
            <a:miter lim="800000"/>
            <a:headEnd/>
            <a:tailEnd/>
          </a:ln>
          <a:effectLst>
            <a:outerShdw dist="35921" dir="2700000" algn="ctr" rotWithShape="0">
              <a:srgbClr val="FFFFFF">
                <a:alpha val="73000"/>
              </a:srgbClr>
            </a:outerShdw>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21216" name="Rectangle 4">
            <a:extLst>
              <a:ext uri="{FF2B5EF4-FFF2-40B4-BE49-F238E27FC236}">
                <a16:creationId xmlns="" xmlns:a16="http://schemas.microsoft.com/office/drawing/2014/main" id="{EE10C8A4-229A-45D9-83A9-A04E6EB25E75}"/>
              </a:ext>
            </a:extLst>
          </p:cNvPr>
          <p:cNvSpPr>
            <a:spLocks noGrp="1" noChangeArrowheads="1"/>
          </p:cNvSpPr>
          <p:nvPr>
            <p:ph type="dt" sz="half" idx="2"/>
          </p:nvPr>
        </p:nvSpPr>
        <p:spPr bwMode="auto">
          <a:xfrm>
            <a:off x="609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spcBef>
                <a:spcPct val="0"/>
              </a:spcBef>
              <a:defRPr sz="1400" b="0"/>
            </a:lvl1pPr>
          </a:lstStyle>
          <a:p>
            <a:pPr>
              <a:defRPr/>
            </a:pPr>
            <a:endParaRPr lang="zh-CN" altLang="zh-CN"/>
          </a:p>
        </p:txBody>
      </p:sp>
      <p:sp>
        <p:nvSpPr>
          <p:cNvPr id="221217" name="Rectangle 5">
            <a:extLst>
              <a:ext uri="{FF2B5EF4-FFF2-40B4-BE49-F238E27FC236}">
                <a16:creationId xmlns="" xmlns:a16="http://schemas.microsoft.com/office/drawing/2014/main" id="{BA4F2C49-B0C2-40CE-9C50-27EB37D466BB}"/>
              </a:ext>
            </a:extLst>
          </p:cNvPr>
          <p:cNvSpPr>
            <a:spLocks noGrp="1" noChangeArrowheads="1"/>
          </p:cNvSpPr>
          <p:nvPr>
            <p:ph type="ftr" sz="quarter" idx="3"/>
          </p:nvPr>
        </p:nvSpPr>
        <p:spPr bwMode="auto">
          <a:xfrm>
            <a:off x="4165600" y="6245225"/>
            <a:ext cx="3860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algn="ctr" eaLnBrk="1" hangingPunct="1">
              <a:spcBef>
                <a:spcPct val="0"/>
              </a:spcBef>
              <a:defRPr sz="1400" b="0"/>
            </a:lvl1pPr>
          </a:lstStyle>
          <a:p>
            <a:pPr>
              <a:defRPr/>
            </a:pPr>
            <a:endParaRPr lang="zh-CN" altLang="zh-CN"/>
          </a:p>
        </p:txBody>
      </p:sp>
      <p:sp>
        <p:nvSpPr>
          <p:cNvPr id="221218" name="Rectangle 6">
            <a:extLst>
              <a:ext uri="{FF2B5EF4-FFF2-40B4-BE49-F238E27FC236}">
                <a16:creationId xmlns="" xmlns:a16="http://schemas.microsoft.com/office/drawing/2014/main" id="{ECB1E6B9-79E8-4799-A189-3925E7E414BE}"/>
              </a:ext>
            </a:extLst>
          </p:cNvPr>
          <p:cNvSpPr>
            <a:spLocks noGrp="1" noChangeArrowheads="1"/>
          </p:cNvSpPr>
          <p:nvPr>
            <p:ph type="sldNum" sz="quarter" idx="4"/>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spcBef>
                <a:spcPct val="0"/>
              </a:spcBef>
              <a:defRPr sz="1400" b="0"/>
            </a:lvl1pPr>
          </a:lstStyle>
          <a:p>
            <a:fld id="{20A123C2-DC98-442B-81C2-3FFD2D8BAE98}" type="slidenum">
              <a:rPr lang="en-US" altLang="zh-CN"/>
              <a:pPr/>
              <a:t>‹#›</a:t>
            </a:fld>
            <a:endParaRPr lang="en-US" altLang="zh-CN"/>
          </a:p>
        </p:txBody>
      </p:sp>
    </p:spTree>
    <p:extLst>
      <p:ext uri="{BB962C8B-B14F-4D97-AF65-F5344CB8AC3E}">
        <p14:creationId xmlns:p14="http://schemas.microsoft.com/office/powerpoint/2010/main" val="1479907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1189"/>
                                        </p:tgtEl>
                                        <p:attrNameLst>
                                          <p:attrName>style.visibility</p:attrName>
                                        </p:attrNameLst>
                                      </p:cBhvr>
                                      <p:to>
                                        <p:strVal val="visible"/>
                                      </p:to>
                                    </p:set>
                                    <p:animEffect transition="in" filter="fade">
                                      <p:cBhvr>
                                        <p:cTn id="7" dur="1000"/>
                                        <p:tgtEl>
                                          <p:spTgt spid="221189"/>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221188"/>
                                        </p:tgtEl>
                                        <p:attrNameLst>
                                          <p:attrName>style.visibility</p:attrName>
                                        </p:attrNameLst>
                                      </p:cBhvr>
                                      <p:to>
                                        <p:strVal val="visible"/>
                                      </p:to>
                                    </p:set>
                                    <p:animEffect transition="in" filter="fade">
                                      <p:cBhvr>
                                        <p:cTn id="10" dur="1000"/>
                                        <p:tgtEl>
                                          <p:spTgt spid="221188"/>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221187"/>
                                        </p:tgtEl>
                                        <p:attrNameLst>
                                          <p:attrName>style.visibility</p:attrName>
                                        </p:attrNameLst>
                                      </p:cBhvr>
                                      <p:to>
                                        <p:strVal val="visible"/>
                                      </p:to>
                                    </p:set>
                                    <p:animEffect transition="in" filter="fade">
                                      <p:cBhvr>
                                        <p:cTn id="13" dur="1000"/>
                                        <p:tgtEl>
                                          <p:spTgt spid="221187"/>
                                        </p:tgtEl>
                                      </p:cBhvr>
                                    </p:animEffect>
                                  </p:childTnLst>
                                </p:cTn>
                              </p:par>
                              <p:par>
                                <p:cTn id="14" presetID="10" presetClass="entr" presetSubtype="0" fill="hold" grpId="0" nodeType="withEffect">
                                  <p:stCondLst>
                                    <p:cond delay="2300"/>
                                  </p:stCondLst>
                                  <p:childTnLst>
                                    <p:set>
                                      <p:cBhvr>
                                        <p:cTn id="15" dur="1" fill="hold">
                                          <p:stCondLst>
                                            <p:cond delay="0"/>
                                          </p:stCondLst>
                                        </p:cTn>
                                        <p:tgtEl>
                                          <p:spTgt spid="221186"/>
                                        </p:tgtEl>
                                        <p:attrNameLst>
                                          <p:attrName>style.visibility</p:attrName>
                                        </p:attrNameLst>
                                      </p:cBhvr>
                                      <p:to>
                                        <p:strVal val="visible"/>
                                      </p:to>
                                    </p:set>
                                    <p:animEffect transition="in" filter="fade">
                                      <p:cBhvr>
                                        <p:cTn id="16" dur="1000"/>
                                        <p:tgtEl>
                                          <p:spTgt spid="221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animBg="1" autoUpdateAnimBg="0"/>
      <p:bldP spid="221187" grpId="0" animBg="1" autoUpdateAnimBg="0"/>
      <p:bldP spid="221188" grpId="0" animBg="1" autoUpdateAnimBg="0"/>
      <p:bldP spid="221189" grpId="0" animBg="1" autoUpdateAnimBg="0"/>
    </p:bldLst>
  </p:timing>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pitchFamily="34" charset="0"/>
          <a:ea typeface="MS PGothic" pitchFamily="34" charset="-128"/>
        </a:defRPr>
      </a:lvl2pPr>
      <a:lvl3pPr algn="l" rtl="0" eaLnBrk="0" fontAlgn="base" hangingPunct="0">
        <a:spcBef>
          <a:spcPct val="0"/>
        </a:spcBef>
        <a:spcAft>
          <a:spcPct val="0"/>
        </a:spcAft>
        <a:defRPr sz="4400" b="1">
          <a:solidFill>
            <a:schemeClr val="tx2"/>
          </a:solidFill>
          <a:latin typeface="Arial" pitchFamily="34" charset="0"/>
          <a:ea typeface="MS PGothic" pitchFamily="34" charset="-128"/>
        </a:defRPr>
      </a:lvl3pPr>
      <a:lvl4pPr algn="l" rtl="0" eaLnBrk="0" fontAlgn="base" hangingPunct="0">
        <a:spcBef>
          <a:spcPct val="0"/>
        </a:spcBef>
        <a:spcAft>
          <a:spcPct val="0"/>
        </a:spcAft>
        <a:defRPr sz="4400" b="1">
          <a:solidFill>
            <a:schemeClr val="tx2"/>
          </a:solidFill>
          <a:latin typeface="Arial" pitchFamily="34" charset="0"/>
          <a:ea typeface="MS PGothic" pitchFamily="34" charset="-128"/>
        </a:defRPr>
      </a:lvl4pPr>
      <a:lvl5pPr algn="l" rtl="0" eaLnBrk="0" fontAlgn="base" hangingPunct="0">
        <a:spcBef>
          <a:spcPct val="0"/>
        </a:spcBef>
        <a:spcAft>
          <a:spcPct val="0"/>
        </a:spcAft>
        <a:defRPr sz="4400" b="1">
          <a:solidFill>
            <a:schemeClr val="tx2"/>
          </a:solidFill>
          <a:latin typeface="Arial" pitchFamily="34" charset="0"/>
          <a:ea typeface="MS PGothic" pitchFamily="34" charset="-128"/>
        </a:defRPr>
      </a:lvl5pPr>
      <a:lvl6pPr marL="457200" algn="l" rtl="0" eaLnBrk="0" fontAlgn="base" hangingPunct="0">
        <a:spcBef>
          <a:spcPct val="0"/>
        </a:spcBef>
        <a:spcAft>
          <a:spcPct val="0"/>
        </a:spcAft>
        <a:defRPr sz="4400" b="1">
          <a:solidFill>
            <a:schemeClr val="tx2"/>
          </a:solidFill>
          <a:latin typeface="Arial" pitchFamily="34" charset="0"/>
          <a:ea typeface="MS PGothic" pitchFamily="34" charset="-128"/>
        </a:defRPr>
      </a:lvl6pPr>
      <a:lvl7pPr marL="914400" algn="l" rtl="0" eaLnBrk="0" fontAlgn="base" hangingPunct="0">
        <a:spcBef>
          <a:spcPct val="0"/>
        </a:spcBef>
        <a:spcAft>
          <a:spcPct val="0"/>
        </a:spcAft>
        <a:defRPr sz="4400" b="1">
          <a:solidFill>
            <a:schemeClr val="tx2"/>
          </a:solidFill>
          <a:latin typeface="Arial" pitchFamily="34" charset="0"/>
          <a:ea typeface="MS PGothic" pitchFamily="34" charset="-128"/>
        </a:defRPr>
      </a:lvl7pPr>
      <a:lvl8pPr marL="1371600" algn="l" rtl="0" eaLnBrk="0" fontAlgn="base" hangingPunct="0">
        <a:spcBef>
          <a:spcPct val="0"/>
        </a:spcBef>
        <a:spcAft>
          <a:spcPct val="0"/>
        </a:spcAft>
        <a:defRPr sz="4400" b="1">
          <a:solidFill>
            <a:schemeClr val="tx2"/>
          </a:solidFill>
          <a:latin typeface="Arial" pitchFamily="34" charset="0"/>
          <a:ea typeface="MS PGothic" pitchFamily="34" charset="-128"/>
        </a:defRPr>
      </a:lvl8pPr>
      <a:lvl9pPr marL="1828800" algn="l" rtl="0" eaLnBrk="0" fontAlgn="base" hangingPunct="0">
        <a:spcBef>
          <a:spcPct val="0"/>
        </a:spcBef>
        <a:spcAft>
          <a:spcPct val="0"/>
        </a:spcAft>
        <a:defRPr sz="4400" b="1">
          <a:solidFill>
            <a:schemeClr val="tx2"/>
          </a:solidFill>
          <a:latin typeface="Arial" pitchFamily="34" charset="0"/>
          <a:ea typeface="MS PGothic" pitchFamily="3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sp>
        <p:nvSpPr>
          <p:cNvPr id="1026" name="Freeform 7">
            <a:extLst>
              <a:ext uri="{FF2B5EF4-FFF2-40B4-BE49-F238E27FC236}">
                <a16:creationId xmlns="" xmlns:a16="http://schemas.microsoft.com/office/drawing/2014/main" id="{67EEE6A2-AD68-4C0E-A00C-C13D1B2C308A}"/>
              </a:ext>
            </a:extLst>
          </p:cNvPr>
          <p:cNvSpPr>
            <a:spLocks noChangeArrowheads="1"/>
          </p:cNvSpPr>
          <p:nvPr/>
        </p:nvSpPr>
        <p:spPr bwMode="auto">
          <a:xfrm>
            <a:off x="-8466" y="-6350"/>
            <a:ext cx="12204700" cy="6862763"/>
          </a:xfrm>
          <a:custGeom>
            <a:avLst/>
            <a:gdLst>
              <a:gd name="T0" fmla="*/ 2147483647 w 5768"/>
              <a:gd name="T1" fmla="*/ 2147483647 h 4325"/>
              <a:gd name="T2" fmla="*/ 2147483647 w 5768"/>
              <a:gd name="T3" fmla="*/ 2147483647 h 4325"/>
              <a:gd name="T4" fmla="*/ 2147483647 w 5768"/>
              <a:gd name="T5" fmla="*/ 2147483647 h 4325"/>
              <a:gd name="T6" fmla="*/ 2147483647 w 5768"/>
              <a:gd name="T7" fmla="*/ 2147483647 h 4325"/>
              <a:gd name="T8" fmla="*/ 0 w 5768"/>
              <a:gd name="T9" fmla="*/ 0 h 4325"/>
              <a:gd name="T10" fmla="*/ 2147483647 w 5768"/>
              <a:gd name="T11" fmla="*/ 2147483647 h 4325"/>
              <a:gd name="T12" fmla="*/ 2147483647 w 5768"/>
              <a:gd name="T13" fmla="*/ 2147483647 h 4325"/>
              <a:gd name="T14" fmla="*/ 0 60000 65536"/>
              <a:gd name="T15" fmla="*/ 0 60000 65536"/>
              <a:gd name="T16" fmla="*/ 0 60000 65536"/>
              <a:gd name="T17" fmla="*/ 0 60000 65536"/>
              <a:gd name="T18" fmla="*/ 0 60000 65536"/>
              <a:gd name="T19" fmla="*/ 0 60000 65536"/>
              <a:gd name="T20" fmla="*/ 0 60000 65536"/>
              <a:gd name="T21" fmla="*/ 0 w 5768"/>
              <a:gd name="T22" fmla="*/ 0 h 4325"/>
              <a:gd name="T23" fmla="*/ 5768 w 5768"/>
              <a:gd name="T24" fmla="*/ 4325 h 43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8" h="4325">
                <a:moveTo>
                  <a:pt x="5766" y="605"/>
                </a:moveTo>
                <a:cubicBezTo>
                  <a:pt x="5767" y="2464"/>
                  <a:pt x="5768" y="4325"/>
                  <a:pt x="5768" y="4325"/>
                </a:cubicBezTo>
                <a:cubicBezTo>
                  <a:pt x="5768" y="4325"/>
                  <a:pt x="3549" y="4325"/>
                  <a:pt x="1331" y="4325"/>
                </a:cubicBezTo>
                <a:cubicBezTo>
                  <a:pt x="499" y="3811"/>
                  <a:pt x="0" y="3109"/>
                  <a:pt x="4" y="3111"/>
                </a:cubicBezTo>
                <a:lnTo>
                  <a:pt x="0" y="0"/>
                </a:lnTo>
                <a:lnTo>
                  <a:pt x="2428" y="7"/>
                </a:lnTo>
                <a:cubicBezTo>
                  <a:pt x="2428" y="12"/>
                  <a:pt x="3096" y="401"/>
                  <a:pt x="5766" y="605"/>
                </a:cubicBezTo>
                <a:close/>
              </a:path>
            </a:pathLst>
          </a:custGeom>
          <a:gradFill rotWithShape="1">
            <a:gsLst>
              <a:gs pos="0">
                <a:srgbClr val="FFFFFB"/>
              </a:gs>
              <a:gs pos="100000">
                <a:srgbClr val="FDF58D">
                  <a:alpha val="70000"/>
                </a:srgbClr>
              </a:gs>
            </a:gsLst>
            <a:lin ang="2700000" scaled="1"/>
          </a:gradFill>
          <a:ln w="9525">
            <a:noFill/>
            <a:miter lim="800000"/>
            <a:headEnd/>
            <a:tailEnd/>
          </a:ln>
        </p:spPr>
        <p:txBody>
          <a:bodyPr/>
          <a:lstStyle/>
          <a:p>
            <a:pPr>
              <a:defRPr/>
            </a:pPr>
            <a:endParaRPr lang="zh-CN" altLang="en-US" sz="1800"/>
          </a:p>
        </p:txBody>
      </p:sp>
      <p:sp>
        <p:nvSpPr>
          <p:cNvPr id="1027" name="Freeform 9">
            <a:extLst>
              <a:ext uri="{FF2B5EF4-FFF2-40B4-BE49-F238E27FC236}">
                <a16:creationId xmlns="" xmlns:a16="http://schemas.microsoft.com/office/drawing/2014/main" id="{857E37F2-54F6-4AB1-A2C6-C8F6DD3410F5}"/>
              </a:ext>
            </a:extLst>
          </p:cNvPr>
          <p:cNvSpPr>
            <a:spLocks noChangeArrowheads="1"/>
          </p:cNvSpPr>
          <p:nvPr/>
        </p:nvSpPr>
        <p:spPr bwMode="auto">
          <a:xfrm>
            <a:off x="8467" y="5113338"/>
            <a:ext cx="2470151" cy="1746250"/>
          </a:xfrm>
          <a:custGeom>
            <a:avLst/>
            <a:gdLst>
              <a:gd name="T0" fmla="*/ 0 w 1089"/>
              <a:gd name="T1" fmla="*/ 0 h 1100"/>
              <a:gd name="T2" fmla="*/ 0 w 1089"/>
              <a:gd name="T3" fmla="*/ 2147483647 h 1100"/>
              <a:gd name="T4" fmla="*/ 2147483647 w 1089"/>
              <a:gd name="T5" fmla="*/ 2147483647 h 1100"/>
              <a:gd name="T6" fmla="*/ 0 w 1089"/>
              <a:gd name="T7" fmla="*/ 0 h 1100"/>
              <a:gd name="T8" fmla="*/ 0 60000 65536"/>
              <a:gd name="T9" fmla="*/ 0 60000 65536"/>
              <a:gd name="T10" fmla="*/ 0 60000 65536"/>
              <a:gd name="T11" fmla="*/ 0 60000 65536"/>
              <a:gd name="T12" fmla="*/ 0 w 1089"/>
              <a:gd name="T13" fmla="*/ 0 h 1100"/>
              <a:gd name="T14" fmla="*/ 1089 w 1089"/>
              <a:gd name="T15" fmla="*/ 1100 h 1100"/>
            </a:gdLst>
            <a:ahLst/>
            <a:cxnLst>
              <a:cxn ang="T8">
                <a:pos x="T0" y="T1"/>
              </a:cxn>
              <a:cxn ang="T9">
                <a:pos x="T2" y="T3"/>
              </a:cxn>
              <a:cxn ang="T10">
                <a:pos x="T4" y="T5"/>
              </a:cxn>
              <a:cxn ang="T11">
                <a:pos x="T6" y="T7"/>
              </a:cxn>
            </a:cxnLst>
            <a:rect l="T12" t="T13" r="T14" b="T15"/>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miter lim="800000"/>
            <a:headEnd/>
            <a:tailEnd/>
          </a:ln>
        </p:spPr>
        <p:txBody>
          <a:bodyPr/>
          <a:lstStyle/>
          <a:p>
            <a:pPr>
              <a:defRPr/>
            </a:pPr>
            <a:endParaRPr lang="zh-CN" altLang="en-US" sz="1800"/>
          </a:p>
        </p:txBody>
      </p:sp>
      <p:grpSp>
        <p:nvGrpSpPr>
          <p:cNvPr id="3076" name="Group 4">
            <a:extLst>
              <a:ext uri="{FF2B5EF4-FFF2-40B4-BE49-F238E27FC236}">
                <a16:creationId xmlns="" xmlns:a16="http://schemas.microsoft.com/office/drawing/2014/main" id="{861E15AC-D8EC-4F31-9A0A-1FE1E028D610}"/>
              </a:ext>
            </a:extLst>
          </p:cNvPr>
          <p:cNvGrpSpPr>
            <a:grpSpLocks/>
          </p:cNvGrpSpPr>
          <p:nvPr/>
        </p:nvGrpSpPr>
        <p:grpSpPr bwMode="auto">
          <a:xfrm>
            <a:off x="0" y="0"/>
            <a:ext cx="12208933" cy="6875463"/>
            <a:chOff x="0" y="0"/>
            <a:chExt cx="5768" cy="4331"/>
          </a:xfrm>
        </p:grpSpPr>
        <p:grpSp>
          <p:nvGrpSpPr>
            <p:cNvPr id="3091" name="Group 5">
              <a:extLst>
                <a:ext uri="{FF2B5EF4-FFF2-40B4-BE49-F238E27FC236}">
                  <a16:creationId xmlns="" xmlns:a16="http://schemas.microsoft.com/office/drawing/2014/main" id="{ED3BA196-E2C7-4E24-A5CC-B77FE013609A}"/>
                </a:ext>
              </a:extLst>
            </p:cNvPr>
            <p:cNvGrpSpPr>
              <a:grpSpLocks/>
            </p:cNvGrpSpPr>
            <p:nvPr/>
          </p:nvGrpSpPr>
          <p:grpSpPr bwMode="auto">
            <a:xfrm>
              <a:off x="332" y="0"/>
              <a:ext cx="5080" cy="4331"/>
              <a:chOff x="0" y="0"/>
              <a:chExt cx="5080" cy="4331"/>
            </a:xfrm>
          </p:grpSpPr>
          <p:sp>
            <p:nvSpPr>
              <p:cNvPr id="1051" name="Line 13">
                <a:extLst>
                  <a:ext uri="{FF2B5EF4-FFF2-40B4-BE49-F238E27FC236}">
                    <a16:creationId xmlns="" xmlns:a16="http://schemas.microsoft.com/office/drawing/2014/main" id="{50B79FD6-AB0C-4BCA-A4CC-2C082F2510D8}"/>
                  </a:ext>
                </a:extLst>
              </p:cNvPr>
              <p:cNvSpPr>
                <a:spLocks noChangeShapeType="1"/>
              </p:cNvSpPr>
              <p:nvPr/>
            </p:nvSpPr>
            <p:spPr bwMode="auto">
              <a:xfrm>
                <a:off x="0" y="0"/>
                <a:ext cx="0" cy="3510"/>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a:defRPr/>
                </a:pPr>
                <a:endParaRPr lang="zh-CN" altLang="en-US" sz="1800"/>
              </a:p>
            </p:txBody>
          </p:sp>
          <p:sp>
            <p:nvSpPr>
              <p:cNvPr id="1052" name="Line 14">
                <a:extLst>
                  <a:ext uri="{FF2B5EF4-FFF2-40B4-BE49-F238E27FC236}">
                    <a16:creationId xmlns="" xmlns:a16="http://schemas.microsoft.com/office/drawing/2014/main" id="{0D6F5BA4-E5D6-4E8E-A2D7-C1628D5E5FA3}"/>
                  </a:ext>
                </a:extLst>
              </p:cNvPr>
              <p:cNvSpPr>
                <a:spLocks noChangeShapeType="1"/>
              </p:cNvSpPr>
              <p:nvPr/>
            </p:nvSpPr>
            <p:spPr bwMode="auto">
              <a:xfrm>
                <a:off x="725" y="0"/>
                <a:ext cx="0" cy="4142"/>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a:defRPr/>
                </a:pPr>
                <a:endParaRPr lang="zh-CN" altLang="en-US" sz="1800"/>
              </a:p>
            </p:txBody>
          </p:sp>
          <p:sp>
            <p:nvSpPr>
              <p:cNvPr id="1053" name="Line 15">
                <a:extLst>
                  <a:ext uri="{FF2B5EF4-FFF2-40B4-BE49-F238E27FC236}">
                    <a16:creationId xmlns="" xmlns:a16="http://schemas.microsoft.com/office/drawing/2014/main" id="{B2149B5B-6DAF-471E-9849-700C35522ADF}"/>
                  </a:ext>
                </a:extLst>
              </p:cNvPr>
              <p:cNvSpPr>
                <a:spLocks noChangeShapeType="1"/>
              </p:cNvSpPr>
              <p:nvPr/>
            </p:nvSpPr>
            <p:spPr bwMode="auto">
              <a:xfrm>
                <a:off x="1451" y="0"/>
                <a:ext cx="0" cy="4322"/>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a:defRPr/>
                </a:pPr>
                <a:endParaRPr lang="zh-CN" altLang="en-US" sz="1800"/>
              </a:p>
            </p:txBody>
          </p:sp>
          <p:sp>
            <p:nvSpPr>
              <p:cNvPr id="1054" name="Line 16">
                <a:extLst>
                  <a:ext uri="{FF2B5EF4-FFF2-40B4-BE49-F238E27FC236}">
                    <a16:creationId xmlns="" xmlns:a16="http://schemas.microsoft.com/office/drawing/2014/main" id="{DB90EA4C-649C-4CB7-A410-BB18F06CFBED}"/>
                  </a:ext>
                </a:extLst>
              </p:cNvPr>
              <p:cNvSpPr>
                <a:spLocks noChangeShapeType="1"/>
              </p:cNvSpPr>
              <p:nvPr/>
            </p:nvSpPr>
            <p:spPr bwMode="auto">
              <a:xfrm>
                <a:off x="2177" y="0"/>
                <a:ext cx="0" cy="4331"/>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a:defRPr/>
                </a:pPr>
                <a:endParaRPr lang="zh-CN" altLang="en-US" sz="1800"/>
              </a:p>
            </p:txBody>
          </p:sp>
          <p:sp>
            <p:nvSpPr>
              <p:cNvPr id="1055" name="Line 17">
                <a:extLst>
                  <a:ext uri="{FF2B5EF4-FFF2-40B4-BE49-F238E27FC236}">
                    <a16:creationId xmlns="" xmlns:a16="http://schemas.microsoft.com/office/drawing/2014/main" id="{2D51CAD4-4B9B-4687-9E50-F75C42F339F2}"/>
                  </a:ext>
                </a:extLst>
              </p:cNvPr>
              <p:cNvSpPr>
                <a:spLocks noChangeShapeType="1"/>
              </p:cNvSpPr>
              <p:nvPr/>
            </p:nvSpPr>
            <p:spPr bwMode="auto">
              <a:xfrm>
                <a:off x="2902" y="245"/>
                <a:ext cx="0" cy="4086"/>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a:defRPr/>
                </a:pPr>
                <a:endParaRPr lang="zh-CN" altLang="en-US" sz="1800"/>
              </a:p>
            </p:txBody>
          </p:sp>
          <p:sp>
            <p:nvSpPr>
              <p:cNvPr id="1056" name="Line 18">
                <a:extLst>
                  <a:ext uri="{FF2B5EF4-FFF2-40B4-BE49-F238E27FC236}">
                    <a16:creationId xmlns="" xmlns:a16="http://schemas.microsoft.com/office/drawing/2014/main" id="{8DC84CB8-6C15-4F9A-8015-313184099635}"/>
                  </a:ext>
                </a:extLst>
              </p:cNvPr>
              <p:cNvSpPr>
                <a:spLocks noChangeShapeType="1"/>
              </p:cNvSpPr>
              <p:nvPr/>
            </p:nvSpPr>
            <p:spPr bwMode="auto">
              <a:xfrm>
                <a:off x="3628" y="390"/>
                <a:ext cx="0" cy="3941"/>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a:defRPr/>
                </a:pPr>
                <a:endParaRPr lang="zh-CN" altLang="en-US" sz="1800"/>
              </a:p>
            </p:txBody>
          </p:sp>
          <p:sp>
            <p:nvSpPr>
              <p:cNvPr id="1057" name="Line 19">
                <a:extLst>
                  <a:ext uri="{FF2B5EF4-FFF2-40B4-BE49-F238E27FC236}">
                    <a16:creationId xmlns="" xmlns:a16="http://schemas.microsoft.com/office/drawing/2014/main" id="{6E0A4D58-850E-46E3-A026-B9B5B9579892}"/>
                  </a:ext>
                </a:extLst>
              </p:cNvPr>
              <p:cNvSpPr>
                <a:spLocks noChangeShapeType="1"/>
              </p:cNvSpPr>
              <p:nvPr/>
            </p:nvSpPr>
            <p:spPr bwMode="auto">
              <a:xfrm>
                <a:off x="4354" y="487"/>
                <a:ext cx="0" cy="3844"/>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a:defRPr/>
                </a:pPr>
                <a:endParaRPr lang="zh-CN" altLang="en-US" sz="1800"/>
              </a:p>
            </p:txBody>
          </p:sp>
          <p:sp>
            <p:nvSpPr>
              <p:cNvPr id="1058" name="Line 20">
                <a:extLst>
                  <a:ext uri="{FF2B5EF4-FFF2-40B4-BE49-F238E27FC236}">
                    <a16:creationId xmlns="" xmlns:a16="http://schemas.microsoft.com/office/drawing/2014/main" id="{161CB071-6A65-4EE9-952F-8C13270469B8}"/>
                  </a:ext>
                </a:extLst>
              </p:cNvPr>
              <p:cNvSpPr>
                <a:spLocks noChangeShapeType="1"/>
              </p:cNvSpPr>
              <p:nvPr/>
            </p:nvSpPr>
            <p:spPr bwMode="auto">
              <a:xfrm>
                <a:off x="5080" y="567"/>
                <a:ext cx="0" cy="3764"/>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a:defRPr/>
                </a:pPr>
                <a:endParaRPr lang="zh-CN" altLang="en-US" sz="1800"/>
              </a:p>
            </p:txBody>
          </p:sp>
        </p:grpSp>
        <p:grpSp>
          <p:nvGrpSpPr>
            <p:cNvPr id="3092" name="Group 14">
              <a:extLst>
                <a:ext uri="{FF2B5EF4-FFF2-40B4-BE49-F238E27FC236}">
                  <a16:creationId xmlns="" xmlns:a16="http://schemas.microsoft.com/office/drawing/2014/main" id="{1CAE67CB-9484-416E-A165-3FE82ABF9E7A}"/>
                </a:ext>
              </a:extLst>
            </p:cNvPr>
            <p:cNvGrpSpPr>
              <a:grpSpLocks/>
            </p:cNvGrpSpPr>
            <p:nvPr/>
          </p:nvGrpSpPr>
          <p:grpSpPr bwMode="auto">
            <a:xfrm>
              <a:off x="0" y="264"/>
              <a:ext cx="5768" cy="3538"/>
              <a:chOff x="0" y="0"/>
              <a:chExt cx="5768" cy="3538"/>
            </a:xfrm>
          </p:grpSpPr>
          <p:sp>
            <p:nvSpPr>
              <p:cNvPr id="1045" name="Line 22">
                <a:extLst>
                  <a:ext uri="{FF2B5EF4-FFF2-40B4-BE49-F238E27FC236}">
                    <a16:creationId xmlns="" xmlns:a16="http://schemas.microsoft.com/office/drawing/2014/main" id="{0125265E-8F17-4D20-957D-1BDF7AD2CCD7}"/>
                  </a:ext>
                </a:extLst>
              </p:cNvPr>
              <p:cNvSpPr>
                <a:spLocks noChangeShapeType="1"/>
              </p:cNvSpPr>
              <p:nvPr/>
            </p:nvSpPr>
            <p:spPr bwMode="auto">
              <a:xfrm rot="5400000">
                <a:off x="1635" y="-1635"/>
                <a:ext cx="0" cy="3270"/>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a:defRPr/>
                </a:pPr>
                <a:endParaRPr lang="zh-CN" altLang="en-US" sz="1800"/>
              </a:p>
            </p:txBody>
          </p:sp>
          <p:sp>
            <p:nvSpPr>
              <p:cNvPr id="1046" name="Line 23">
                <a:extLst>
                  <a:ext uri="{FF2B5EF4-FFF2-40B4-BE49-F238E27FC236}">
                    <a16:creationId xmlns="" xmlns:a16="http://schemas.microsoft.com/office/drawing/2014/main" id="{FB5239F3-4471-47F5-8E82-853A15759497}"/>
                  </a:ext>
                </a:extLst>
              </p:cNvPr>
              <p:cNvSpPr>
                <a:spLocks noChangeShapeType="1"/>
              </p:cNvSpPr>
              <p:nvPr/>
            </p:nvSpPr>
            <p:spPr bwMode="auto">
              <a:xfrm rot="5400000">
                <a:off x="2884" y="-2177"/>
                <a:ext cx="0" cy="5768"/>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a:defRPr/>
                </a:pPr>
                <a:endParaRPr lang="zh-CN" altLang="en-US" sz="1800"/>
              </a:p>
            </p:txBody>
          </p:sp>
          <p:sp>
            <p:nvSpPr>
              <p:cNvPr id="1047" name="Line 24">
                <a:extLst>
                  <a:ext uri="{FF2B5EF4-FFF2-40B4-BE49-F238E27FC236}">
                    <a16:creationId xmlns="" xmlns:a16="http://schemas.microsoft.com/office/drawing/2014/main" id="{46F89AD4-A7CE-4259-99A6-0945A2470E0A}"/>
                  </a:ext>
                </a:extLst>
              </p:cNvPr>
              <p:cNvSpPr>
                <a:spLocks noChangeShapeType="1"/>
              </p:cNvSpPr>
              <p:nvPr/>
            </p:nvSpPr>
            <p:spPr bwMode="auto">
              <a:xfrm rot="5400000">
                <a:off x="2884" y="-1469"/>
                <a:ext cx="0" cy="5768"/>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a:defRPr/>
                </a:pPr>
                <a:endParaRPr lang="zh-CN" altLang="en-US" sz="1800"/>
              </a:p>
            </p:txBody>
          </p:sp>
          <p:sp>
            <p:nvSpPr>
              <p:cNvPr id="1048" name="Line 25">
                <a:extLst>
                  <a:ext uri="{FF2B5EF4-FFF2-40B4-BE49-F238E27FC236}">
                    <a16:creationId xmlns="" xmlns:a16="http://schemas.microsoft.com/office/drawing/2014/main" id="{7B1CEB45-4A43-42A0-861C-EA68BBCD9CDA}"/>
                  </a:ext>
                </a:extLst>
              </p:cNvPr>
              <p:cNvSpPr>
                <a:spLocks noChangeShapeType="1"/>
              </p:cNvSpPr>
              <p:nvPr/>
            </p:nvSpPr>
            <p:spPr bwMode="auto">
              <a:xfrm rot="5400000">
                <a:off x="2885" y="-761"/>
                <a:ext cx="0" cy="5766"/>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a:defRPr/>
                </a:pPr>
                <a:endParaRPr lang="zh-CN" altLang="en-US" sz="1800"/>
              </a:p>
            </p:txBody>
          </p:sp>
          <p:sp>
            <p:nvSpPr>
              <p:cNvPr id="1049" name="Line 26">
                <a:extLst>
                  <a:ext uri="{FF2B5EF4-FFF2-40B4-BE49-F238E27FC236}">
                    <a16:creationId xmlns="" xmlns:a16="http://schemas.microsoft.com/office/drawing/2014/main" id="{F32D1004-9CEA-42EB-9025-B57273A31CBE}"/>
                  </a:ext>
                </a:extLst>
              </p:cNvPr>
              <p:cNvSpPr>
                <a:spLocks noChangeShapeType="1"/>
              </p:cNvSpPr>
              <p:nvPr/>
            </p:nvSpPr>
            <p:spPr bwMode="auto">
              <a:xfrm rot="5400000">
                <a:off x="2885" y="-53"/>
                <a:ext cx="0" cy="5766"/>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a:defRPr/>
                </a:pPr>
                <a:endParaRPr lang="zh-CN" altLang="en-US" sz="1800"/>
              </a:p>
            </p:txBody>
          </p:sp>
          <p:sp>
            <p:nvSpPr>
              <p:cNvPr id="1050" name="Line 27">
                <a:extLst>
                  <a:ext uri="{FF2B5EF4-FFF2-40B4-BE49-F238E27FC236}">
                    <a16:creationId xmlns="" xmlns:a16="http://schemas.microsoft.com/office/drawing/2014/main" id="{54BF04DF-AEC5-408A-830D-EB4D8980CEA9}"/>
                  </a:ext>
                </a:extLst>
              </p:cNvPr>
              <p:cNvSpPr>
                <a:spLocks noChangeShapeType="1"/>
              </p:cNvSpPr>
              <p:nvPr/>
            </p:nvSpPr>
            <p:spPr bwMode="auto">
              <a:xfrm rot="5400000">
                <a:off x="3192" y="987"/>
                <a:ext cx="0" cy="5102"/>
              </a:xfrm>
              <a:prstGeom prst="line">
                <a:avLst/>
              </a:prstGeom>
              <a:noFill/>
              <a:ln w="9525">
                <a:solidFill>
                  <a:srgbClr val="FFFFFF">
                    <a:alpha val="50195"/>
                  </a:srgbClr>
                </a:solidFill>
                <a:round/>
                <a:headEnd/>
                <a:tailEnd/>
              </a:ln>
              <a:effectLst>
                <a:outerShdw dist="17961" dir="2700000" algn="ctr" rotWithShape="0">
                  <a:srgbClr val="FFCC00">
                    <a:alpha val="34000"/>
                  </a:srgbClr>
                </a:outerShdw>
              </a:effectLst>
            </p:spPr>
            <p:txBody>
              <a:bodyPr/>
              <a:lstStyle/>
              <a:p>
                <a:pPr>
                  <a:defRPr/>
                </a:pPr>
                <a:endParaRPr lang="zh-CN" altLang="en-US" sz="1800"/>
              </a:p>
            </p:txBody>
          </p:sp>
        </p:grpSp>
      </p:grpSp>
      <p:sp>
        <p:nvSpPr>
          <p:cNvPr id="1029" name="Rectangle 28">
            <a:extLst>
              <a:ext uri="{FF2B5EF4-FFF2-40B4-BE49-F238E27FC236}">
                <a16:creationId xmlns="" xmlns:a16="http://schemas.microsoft.com/office/drawing/2014/main" id="{11446D8C-3EC9-406F-876A-6AC7AC24174A}"/>
              </a:ext>
            </a:extLst>
          </p:cNvPr>
          <p:cNvSpPr>
            <a:spLocks noChangeArrowheads="1"/>
          </p:cNvSpPr>
          <p:nvPr/>
        </p:nvSpPr>
        <p:spPr bwMode="auto">
          <a:xfrm>
            <a:off x="5340351" y="2692400"/>
            <a:ext cx="1504949" cy="1079500"/>
          </a:xfrm>
          <a:prstGeom prst="rect">
            <a:avLst/>
          </a:prstGeom>
          <a:solidFill>
            <a:srgbClr val="FFFFFF">
              <a:alpha val="25098"/>
            </a:srgbClr>
          </a:solidFill>
          <a:ln w="9525">
            <a:noFill/>
            <a:miter lim="800000"/>
            <a:headEnd/>
            <a:tailEnd/>
          </a:ln>
        </p:spPr>
        <p:txBody>
          <a:bodyPr wrap="none" anchor="ctr"/>
          <a:lstStyle/>
          <a:p>
            <a:pPr eaLnBrk="1" hangingPunct="1">
              <a:buClr>
                <a:schemeClr val="tx1"/>
              </a:buClr>
              <a:defRPr/>
            </a:pPr>
            <a:endParaRPr lang="zh-CN" altLang="zh-CN" sz="2400"/>
          </a:p>
        </p:txBody>
      </p:sp>
      <p:sp>
        <p:nvSpPr>
          <p:cNvPr id="1030" name="Rectangle 29">
            <a:extLst>
              <a:ext uri="{FF2B5EF4-FFF2-40B4-BE49-F238E27FC236}">
                <a16:creationId xmlns="" xmlns:a16="http://schemas.microsoft.com/office/drawing/2014/main" id="{20552BD8-4C91-48D6-BFE2-99B67B4D5A39}"/>
              </a:ext>
            </a:extLst>
          </p:cNvPr>
          <p:cNvSpPr>
            <a:spLocks noChangeArrowheads="1"/>
          </p:cNvSpPr>
          <p:nvPr/>
        </p:nvSpPr>
        <p:spPr bwMode="auto">
          <a:xfrm>
            <a:off x="9946218" y="4937125"/>
            <a:ext cx="1494367" cy="1079500"/>
          </a:xfrm>
          <a:prstGeom prst="rect">
            <a:avLst/>
          </a:prstGeom>
          <a:solidFill>
            <a:srgbClr val="FFFFFF">
              <a:alpha val="29803"/>
            </a:srgbClr>
          </a:solidFill>
          <a:ln w="9525">
            <a:noFill/>
            <a:miter lim="800000"/>
            <a:headEnd/>
            <a:tailEnd/>
          </a:ln>
        </p:spPr>
        <p:txBody>
          <a:bodyPr wrap="none" anchor="ctr"/>
          <a:lstStyle/>
          <a:p>
            <a:pPr eaLnBrk="1" hangingPunct="1">
              <a:buClr>
                <a:schemeClr val="tx1"/>
              </a:buClr>
              <a:defRPr/>
            </a:pPr>
            <a:endParaRPr lang="zh-CN" altLang="zh-CN" sz="2400"/>
          </a:p>
        </p:txBody>
      </p:sp>
      <p:sp>
        <p:nvSpPr>
          <p:cNvPr id="1031" name="Rectangle 30">
            <a:extLst>
              <a:ext uri="{FF2B5EF4-FFF2-40B4-BE49-F238E27FC236}">
                <a16:creationId xmlns="" xmlns:a16="http://schemas.microsoft.com/office/drawing/2014/main" id="{5145D538-E539-493A-9F83-25345D92B0E0}"/>
              </a:ext>
            </a:extLst>
          </p:cNvPr>
          <p:cNvSpPr>
            <a:spLocks noChangeArrowheads="1"/>
          </p:cNvSpPr>
          <p:nvPr/>
        </p:nvSpPr>
        <p:spPr bwMode="auto">
          <a:xfrm>
            <a:off x="732367" y="3808413"/>
            <a:ext cx="1504951" cy="1079500"/>
          </a:xfrm>
          <a:prstGeom prst="rect">
            <a:avLst/>
          </a:prstGeom>
          <a:solidFill>
            <a:srgbClr val="FFFFFF">
              <a:alpha val="20000"/>
            </a:srgbClr>
          </a:solidFill>
          <a:ln w="9525">
            <a:noFill/>
            <a:miter lim="800000"/>
            <a:headEnd/>
            <a:tailEnd/>
          </a:ln>
        </p:spPr>
        <p:txBody>
          <a:bodyPr wrap="none" anchor="ctr"/>
          <a:lstStyle/>
          <a:p>
            <a:pPr eaLnBrk="1" hangingPunct="1">
              <a:buClr>
                <a:schemeClr val="tx1"/>
              </a:buClr>
              <a:defRPr/>
            </a:pPr>
            <a:endParaRPr lang="zh-CN" altLang="zh-CN" sz="2400"/>
          </a:p>
        </p:txBody>
      </p:sp>
      <p:sp>
        <p:nvSpPr>
          <p:cNvPr id="1032" name="Rectangle 31">
            <a:extLst>
              <a:ext uri="{FF2B5EF4-FFF2-40B4-BE49-F238E27FC236}">
                <a16:creationId xmlns="" xmlns:a16="http://schemas.microsoft.com/office/drawing/2014/main" id="{E92BA5EC-C087-4F73-BD24-402BC83AA9C3}"/>
              </a:ext>
            </a:extLst>
          </p:cNvPr>
          <p:cNvSpPr>
            <a:spLocks noChangeArrowheads="1"/>
          </p:cNvSpPr>
          <p:nvPr/>
        </p:nvSpPr>
        <p:spPr bwMode="auto">
          <a:xfrm>
            <a:off x="8409518" y="6064251"/>
            <a:ext cx="1504949" cy="796925"/>
          </a:xfrm>
          <a:prstGeom prst="rect">
            <a:avLst/>
          </a:prstGeom>
          <a:solidFill>
            <a:srgbClr val="FFFFFF">
              <a:alpha val="20000"/>
            </a:srgbClr>
          </a:solidFill>
          <a:ln w="9525">
            <a:noFill/>
            <a:miter lim="800000"/>
            <a:headEnd/>
            <a:tailEnd/>
          </a:ln>
        </p:spPr>
        <p:txBody>
          <a:bodyPr wrap="none" anchor="ctr"/>
          <a:lstStyle/>
          <a:p>
            <a:pPr eaLnBrk="1" hangingPunct="1">
              <a:buClr>
                <a:schemeClr val="tx1"/>
              </a:buClr>
              <a:defRPr/>
            </a:pPr>
            <a:endParaRPr lang="zh-CN" altLang="zh-CN" sz="2400"/>
          </a:p>
        </p:txBody>
      </p:sp>
      <p:sp>
        <p:nvSpPr>
          <p:cNvPr id="1033" name="Rectangle 32">
            <a:extLst>
              <a:ext uri="{FF2B5EF4-FFF2-40B4-BE49-F238E27FC236}">
                <a16:creationId xmlns="" xmlns:a16="http://schemas.microsoft.com/office/drawing/2014/main" id="{3835D071-9163-4F51-89B6-33EC5A09D94A}"/>
              </a:ext>
            </a:extLst>
          </p:cNvPr>
          <p:cNvSpPr>
            <a:spLocks noChangeArrowheads="1"/>
          </p:cNvSpPr>
          <p:nvPr/>
        </p:nvSpPr>
        <p:spPr bwMode="auto">
          <a:xfrm>
            <a:off x="3795184" y="1"/>
            <a:ext cx="1504949" cy="404813"/>
          </a:xfrm>
          <a:prstGeom prst="rect">
            <a:avLst/>
          </a:prstGeom>
          <a:solidFill>
            <a:srgbClr val="FFFFFF">
              <a:alpha val="39999"/>
            </a:srgbClr>
          </a:solidFill>
          <a:ln w="9525">
            <a:noFill/>
            <a:miter lim="800000"/>
            <a:headEnd/>
            <a:tailEnd/>
          </a:ln>
        </p:spPr>
        <p:txBody>
          <a:bodyPr wrap="none" anchor="ctr"/>
          <a:lstStyle/>
          <a:p>
            <a:pPr eaLnBrk="1" hangingPunct="1">
              <a:buClr>
                <a:schemeClr val="tx1"/>
              </a:buClr>
              <a:defRPr/>
            </a:pPr>
            <a:endParaRPr lang="zh-CN" altLang="zh-CN" sz="2400"/>
          </a:p>
        </p:txBody>
      </p:sp>
      <p:sp>
        <p:nvSpPr>
          <p:cNvPr id="1034" name="Rectangle 33">
            <a:extLst>
              <a:ext uri="{FF2B5EF4-FFF2-40B4-BE49-F238E27FC236}">
                <a16:creationId xmlns="" xmlns:a16="http://schemas.microsoft.com/office/drawing/2014/main" id="{B32573D3-627D-4CE5-8074-ECE35F8D3A93}"/>
              </a:ext>
            </a:extLst>
          </p:cNvPr>
          <p:cNvSpPr>
            <a:spLocks noChangeArrowheads="1"/>
          </p:cNvSpPr>
          <p:nvPr/>
        </p:nvSpPr>
        <p:spPr bwMode="auto">
          <a:xfrm>
            <a:off x="3803651" y="4938713"/>
            <a:ext cx="1494367" cy="1079500"/>
          </a:xfrm>
          <a:prstGeom prst="rect">
            <a:avLst/>
          </a:prstGeom>
          <a:solidFill>
            <a:srgbClr val="FFFFFF">
              <a:alpha val="29803"/>
            </a:srgbClr>
          </a:solidFill>
          <a:ln w="9525">
            <a:noFill/>
            <a:miter lim="800000"/>
            <a:headEnd/>
            <a:tailEnd/>
          </a:ln>
        </p:spPr>
        <p:txBody>
          <a:bodyPr wrap="none" anchor="ctr"/>
          <a:lstStyle/>
          <a:p>
            <a:pPr eaLnBrk="1" hangingPunct="1">
              <a:buClr>
                <a:schemeClr val="tx1"/>
              </a:buClr>
              <a:defRPr/>
            </a:pPr>
            <a:endParaRPr lang="zh-CN" altLang="zh-CN" sz="2400"/>
          </a:p>
        </p:txBody>
      </p:sp>
      <p:sp>
        <p:nvSpPr>
          <p:cNvPr id="1035" name="Rectangle 34">
            <a:extLst>
              <a:ext uri="{FF2B5EF4-FFF2-40B4-BE49-F238E27FC236}">
                <a16:creationId xmlns="" xmlns:a16="http://schemas.microsoft.com/office/drawing/2014/main" id="{D3BDAC7C-BB3A-4E90-B6AA-A35047159C17}"/>
              </a:ext>
            </a:extLst>
          </p:cNvPr>
          <p:cNvSpPr>
            <a:spLocks noChangeArrowheads="1"/>
          </p:cNvSpPr>
          <p:nvPr/>
        </p:nvSpPr>
        <p:spPr bwMode="auto">
          <a:xfrm>
            <a:off x="8401051" y="1566863"/>
            <a:ext cx="1494367" cy="1079500"/>
          </a:xfrm>
          <a:prstGeom prst="rect">
            <a:avLst/>
          </a:prstGeom>
          <a:solidFill>
            <a:srgbClr val="FFFFFF">
              <a:alpha val="29803"/>
            </a:srgbClr>
          </a:solidFill>
          <a:ln w="9525">
            <a:noFill/>
            <a:miter lim="800000"/>
            <a:headEnd/>
            <a:tailEnd/>
          </a:ln>
        </p:spPr>
        <p:txBody>
          <a:bodyPr wrap="none" anchor="ctr"/>
          <a:lstStyle/>
          <a:p>
            <a:pPr eaLnBrk="1" hangingPunct="1">
              <a:buClr>
                <a:schemeClr val="tx1"/>
              </a:buClr>
              <a:defRPr/>
            </a:pPr>
            <a:endParaRPr lang="zh-CN" altLang="zh-CN" sz="2400"/>
          </a:p>
        </p:txBody>
      </p:sp>
      <p:sp>
        <p:nvSpPr>
          <p:cNvPr id="3084" name="Rectangle 3">
            <a:extLst>
              <a:ext uri="{FF2B5EF4-FFF2-40B4-BE49-F238E27FC236}">
                <a16:creationId xmlns="" xmlns:a16="http://schemas.microsoft.com/office/drawing/2014/main" id="{2EA5E94F-AD7E-4543-BA49-E2F0E7869970}"/>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9165" name="Rectangle 4">
            <a:extLst>
              <a:ext uri="{FF2B5EF4-FFF2-40B4-BE49-F238E27FC236}">
                <a16:creationId xmlns="" xmlns:a16="http://schemas.microsoft.com/office/drawing/2014/main" id="{CFCEB2C9-99F3-488C-B8E1-BD33F04FFDE9}"/>
              </a:ext>
            </a:extLst>
          </p:cNvPr>
          <p:cNvSpPr>
            <a:spLocks noGrp="1" noChangeArrowheads="1"/>
          </p:cNvSpPr>
          <p:nvPr>
            <p:ph type="dt" sz="half" idx="2"/>
          </p:nvPr>
        </p:nvSpPr>
        <p:spPr bwMode="auto">
          <a:xfrm>
            <a:off x="609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spcBef>
                <a:spcPct val="0"/>
              </a:spcBef>
              <a:defRPr sz="1400" b="0"/>
            </a:lvl1pPr>
          </a:lstStyle>
          <a:p>
            <a:pPr>
              <a:defRPr/>
            </a:pPr>
            <a:endParaRPr lang="zh-CN" altLang="zh-CN"/>
          </a:p>
        </p:txBody>
      </p:sp>
      <p:sp>
        <p:nvSpPr>
          <p:cNvPr id="219166" name="Rectangle 5">
            <a:extLst>
              <a:ext uri="{FF2B5EF4-FFF2-40B4-BE49-F238E27FC236}">
                <a16:creationId xmlns="" xmlns:a16="http://schemas.microsoft.com/office/drawing/2014/main" id="{9912EF74-AA08-4983-AE78-89374226DEBD}"/>
              </a:ext>
            </a:extLst>
          </p:cNvPr>
          <p:cNvSpPr>
            <a:spLocks noGrp="1" noChangeArrowheads="1"/>
          </p:cNvSpPr>
          <p:nvPr>
            <p:ph type="ftr" sz="quarter" idx="3"/>
          </p:nvPr>
        </p:nvSpPr>
        <p:spPr bwMode="auto">
          <a:xfrm>
            <a:off x="4165600" y="6245225"/>
            <a:ext cx="3860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algn="ctr" eaLnBrk="1" hangingPunct="1">
              <a:spcBef>
                <a:spcPct val="0"/>
              </a:spcBef>
              <a:defRPr sz="1400" b="0"/>
            </a:lvl1pPr>
          </a:lstStyle>
          <a:p>
            <a:pPr>
              <a:defRPr/>
            </a:pPr>
            <a:endParaRPr lang="zh-CN" altLang="zh-CN"/>
          </a:p>
        </p:txBody>
      </p:sp>
      <p:sp>
        <p:nvSpPr>
          <p:cNvPr id="219167" name="Rectangle 6">
            <a:extLst>
              <a:ext uri="{FF2B5EF4-FFF2-40B4-BE49-F238E27FC236}">
                <a16:creationId xmlns="" xmlns:a16="http://schemas.microsoft.com/office/drawing/2014/main" id="{90239C6B-531A-4BEB-B865-B89C9FBB1800}"/>
              </a:ext>
            </a:extLst>
          </p:cNvPr>
          <p:cNvSpPr>
            <a:spLocks noGrp="1" noChangeArrowheads="1"/>
          </p:cNvSpPr>
          <p:nvPr>
            <p:ph type="sldNum" sz="quarter" idx="4"/>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spcBef>
                <a:spcPct val="0"/>
              </a:spcBef>
              <a:defRPr sz="1400" b="0"/>
            </a:lvl1pPr>
          </a:lstStyle>
          <a:p>
            <a:fld id="{AFCA4103-2D79-4A7E-98D1-44F412BD0C33}" type="slidenum">
              <a:rPr lang="en-US" altLang="zh-CN"/>
              <a:pPr/>
              <a:t>‹#›</a:t>
            </a:fld>
            <a:fld id="{F4041F39-31E5-4D95-AB16-3DD80472971D}" type="slidenum">
              <a:rPr lang="en-US" altLang="zh-CN"/>
              <a:pPr/>
              <a:t>‹#›</a:t>
            </a:fld>
            <a:endParaRPr lang="en-US" altLang="zh-CN"/>
          </a:p>
        </p:txBody>
      </p:sp>
      <p:sp>
        <p:nvSpPr>
          <p:cNvPr id="219168" name="Rectangle 2">
            <a:extLst>
              <a:ext uri="{FF2B5EF4-FFF2-40B4-BE49-F238E27FC236}">
                <a16:creationId xmlns="" xmlns:a16="http://schemas.microsoft.com/office/drawing/2014/main" id="{4D96480A-B741-4B35-910E-DDF2D1FE5312}"/>
              </a:ext>
            </a:extLst>
          </p:cNvPr>
          <p:cNvSpPr>
            <a:spLocks noGrp="1" noChangeArrowheads="1"/>
          </p:cNvSpPr>
          <p:nvPr>
            <p:ph type="title"/>
          </p:nvPr>
        </p:nvSpPr>
        <p:spPr bwMode="auto">
          <a:xfrm>
            <a:off x="609600" y="325438"/>
            <a:ext cx="10972800" cy="927100"/>
          </a:xfrm>
          <a:prstGeom prst="rect">
            <a:avLst/>
          </a:prstGeom>
          <a:noFill/>
          <a:ln w="9525">
            <a:noFill/>
            <a:miter lim="800000"/>
            <a:headEnd/>
            <a:tailEnd/>
          </a:ln>
          <a:effectLst>
            <a:outerShdw dist="35921" dir="2700000" algn="ctr" rotWithShape="0">
              <a:srgbClr val="FFFFFF">
                <a:alpha val="73000"/>
              </a:srgbClr>
            </a:outerShdw>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3089" name="Picture 39" descr="bz-jpg">
            <a:extLst>
              <a:ext uri="{FF2B5EF4-FFF2-40B4-BE49-F238E27FC236}">
                <a16:creationId xmlns="" xmlns:a16="http://schemas.microsoft.com/office/drawing/2014/main" id="{A4989C03-3F56-48B6-B986-0A4F8FEFCB9D}"/>
              </a:ext>
            </a:extLst>
          </p:cNvPr>
          <p:cNvPicPr>
            <a:picLocks noChangeAspect="1" noChangeArrowheads="1"/>
          </p:cNvPicPr>
          <p:nvPr/>
        </p:nvPicPr>
        <p:blipFill>
          <a:blip r:embed="rId14" cstate="print">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9372600" y="6353175"/>
            <a:ext cx="57573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0" name="Picture 40" descr="hdtif">
            <a:extLst>
              <a:ext uri="{FF2B5EF4-FFF2-40B4-BE49-F238E27FC236}">
                <a16:creationId xmlns="" xmlns:a16="http://schemas.microsoft.com/office/drawing/2014/main" id="{76095552-C677-41AA-9977-9E85CAB36027}"/>
              </a:ext>
            </a:extLst>
          </p:cNvPr>
          <p:cNvPicPr>
            <a:picLocks noChangeAspect="1" noChangeArrowheads="1"/>
          </p:cNvPicPr>
          <p:nvPr/>
        </p:nvPicPr>
        <p:blipFill>
          <a:blip r:embed="rId15" cstate="print">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10033000" y="6453189"/>
            <a:ext cx="2000251"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64381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19168"/>
                                        </p:tgtEl>
                                        <p:attrNameLst>
                                          <p:attrName>style.visibility</p:attrName>
                                        </p:attrNameLst>
                                      </p:cBhvr>
                                      <p:to>
                                        <p:strVal val="visible"/>
                                      </p:to>
                                    </p:set>
                                    <p:anim calcmode="lin" valueType="num">
                                      <p:cBhvr>
                                        <p:cTn id="7" dur="500" fill="hold"/>
                                        <p:tgtEl>
                                          <p:spTgt spid="219168"/>
                                        </p:tgtEl>
                                        <p:attrNameLst>
                                          <p:attrName>ppt_x</p:attrName>
                                        </p:attrNameLst>
                                      </p:cBhvr>
                                      <p:tavLst>
                                        <p:tav tm="0">
                                          <p:val>
                                            <p:strVal val="#ppt_x-.2"/>
                                          </p:val>
                                        </p:tav>
                                        <p:tav tm="100000">
                                          <p:val>
                                            <p:strVal val="#ppt_x"/>
                                          </p:val>
                                        </p:tav>
                                      </p:tavLst>
                                    </p:anim>
                                    <p:anim calcmode="lin" valueType="num">
                                      <p:cBhvr>
                                        <p:cTn id="8" dur="500" fill="hold"/>
                                        <p:tgtEl>
                                          <p:spTgt spid="219168"/>
                                        </p:tgtEl>
                                        <p:attrNameLst>
                                          <p:attrName>ppt_y</p:attrName>
                                        </p:attrNameLst>
                                      </p:cBhvr>
                                      <p:tavLst>
                                        <p:tav tm="0">
                                          <p:val>
                                            <p:strVal val="#ppt_y"/>
                                          </p:val>
                                        </p:tav>
                                        <p:tav tm="100000">
                                          <p:val>
                                            <p:strVal val="#ppt_y"/>
                                          </p:val>
                                        </p:tav>
                                      </p:tavLst>
                                    </p:anim>
                                    <p:animEffect transition="in" filter="wipe(right)" prLst="gradientSize: 0.1">
                                      <p:cBhvr>
                                        <p:cTn id="9" dur="500"/>
                                        <p:tgtEl>
                                          <p:spTgt spid="219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68" grpId="0" autoUpdateAnimBg="0"/>
    </p:bldLst>
  </p:timing>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pitchFamily="34" charset="0"/>
          <a:ea typeface="MS PGothic" pitchFamily="34" charset="-128"/>
        </a:defRPr>
      </a:lvl2pPr>
      <a:lvl3pPr algn="l" rtl="0" eaLnBrk="0" fontAlgn="base" hangingPunct="0">
        <a:spcBef>
          <a:spcPct val="0"/>
        </a:spcBef>
        <a:spcAft>
          <a:spcPct val="0"/>
        </a:spcAft>
        <a:defRPr sz="4400" b="1">
          <a:solidFill>
            <a:schemeClr val="tx2"/>
          </a:solidFill>
          <a:latin typeface="Arial" pitchFamily="34" charset="0"/>
          <a:ea typeface="MS PGothic" pitchFamily="34" charset="-128"/>
        </a:defRPr>
      </a:lvl3pPr>
      <a:lvl4pPr algn="l" rtl="0" eaLnBrk="0" fontAlgn="base" hangingPunct="0">
        <a:spcBef>
          <a:spcPct val="0"/>
        </a:spcBef>
        <a:spcAft>
          <a:spcPct val="0"/>
        </a:spcAft>
        <a:defRPr sz="4400" b="1">
          <a:solidFill>
            <a:schemeClr val="tx2"/>
          </a:solidFill>
          <a:latin typeface="Arial" pitchFamily="34" charset="0"/>
          <a:ea typeface="MS PGothic" pitchFamily="34" charset="-128"/>
        </a:defRPr>
      </a:lvl4pPr>
      <a:lvl5pPr algn="l" rtl="0" eaLnBrk="0" fontAlgn="base" hangingPunct="0">
        <a:spcBef>
          <a:spcPct val="0"/>
        </a:spcBef>
        <a:spcAft>
          <a:spcPct val="0"/>
        </a:spcAft>
        <a:defRPr sz="4400" b="1">
          <a:solidFill>
            <a:schemeClr val="tx2"/>
          </a:solidFill>
          <a:latin typeface="Arial" pitchFamily="34" charset="0"/>
          <a:ea typeface="MS PGothic" pitchFamily="34" charset="-128"/>
        </a:defRPr>
      </a:lvl5pPr>
      <a:lvl6pPr marL="457200" algn="l" rtl="0" eaLnBrk="0" fontAlgn="base" hangingPunct="0">
        <a:spcBef>
          <a:spcPct val="0"/>
        </a:spcBef>
        <a:spcAft>
          <a:spcPct val="0"/>
        </a:spcAft>
        <a:defRPr sz="4400" b="1">
          <a:solidFill>
            <a:schemeClr val="tx2"/>
          </a:solidFill>
          <a:latin typeface="Arial" pitchFamily="34" charset="0"/>
          <a:ea typeface="MS PGothic" pitchFamily="34" charset="-128"/>
        </a:defRPr>
      </a:lvl6pPr>
      <a:lvl7pPr marL="914400" algn="l" rtl="0" eaLnBrk="0" fontAlgn="base" hangingPunct="0">
        <a:spcBef>
          <a:spcPct val="0"/>
        </a:spcBef>
        <a:spcAft>
          <a:spcPct val="0"/>
        </a:spcAft>
        <a:defRPr sz="4400" b="1">
          <a:solidFill>
            <a:schemeClr val="tx2"/>
          </a:solidFill>
          <a:latin typeface="Arial" pitchFamily="34" charset="0"/>
          <a:ea typeface="MS PGothic" pitchFamily="34" charset="-128"/>
        </a:defRPr>
      </a:lvl7pPr>
      <a:lvl8pPr marL="1371600" algn="l" rtl="0" eaLnBrk="0" fontAlgn="base" hangingPunct="0">
        <a:spcBef>
          <a:spcPct val="0"/>
        </a:spcBef>
        <a:spcAft>
          <a:spcPct val="0"/>
        </a:spcAft>
        <a:defRPr sz="4400" b="1">
          <a:solidFill>
            <a:schemeClr val="tx2"/>
          </a:solidFill>
          <a:latin typeface="Arial" pitchFamily="34" charset="0"/>
          <a:ea typeface="MS PGothic" pitchFamily="34" charset="-128"/>
        </a:defRPr>
      </a:lvl8pPr>
      <a:lvl9pPr marL="1828800" algn="l" rtl="0" eaLnBrk="0" fontAlgn="base" hangingPunct="0">
        <a:spcBef>
          <a:spcPct val="0"/>
        </a:spcBef>
        <a:spcAft>
          <a:spcPct val="0"/>
        </a:spcAft>
        <a:defRPr sz="4400" b="1">
          <a:solidFill>
            <a:schemeClr val="tx2"/>
          </a:solidFill>
          <a:latin typeface="Arial" pitchFamily="34" charset="0"/>
          <a:ea typeface="MS PGothic" pitchFamily="3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8.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8.xml"/><Relationship Id="rId1" Type="http://schemas.openxmlformats.org/officeDocument/2006/relationships/vmlDrawing" Target="../drawings/vmlDrawing10.vml"/><Relationship Id="rId4" Type="http://schemas.openxmlformats.org/officeDocument/2006/relationships/image" Target="../media/image16.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8.xml"/><Relationship Id="rId1" Type="http://schemas.openxmlformats.org/officeDocument/2006/relationships/vmlDrawing" Target="../drawings/vmlDrawing11.vml"/><Relationship Id="rId4" Type="http://schemas.openxmlformats.org/officeDocument/2006/relationships/image" Target="../media/image17.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19.emf"/><Relationship Id="rId5" Type="http://schemas.openxmlformats.org/officeDocument/2006/relationships/oleObject" Target="../embeddings/oleObject13.bin"/><Relationship Id="rId4" Type="http://schemas.openxmlformats.org/officeDocument/2006/relationships/image" Target="../media/image18.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21.emf"/><Relationship Id="rId5" Type="http://schemas.openxmlformats.org/officeDocument/2006/relationships/oleObject" Target="../embeddings/oleObject15.bin"/><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8.xml"/><Relationship Id="rId1" Type="http://schemas.openxmlformats.org/officeDocument/2006/relationships/vmlDrawing" Target="../drawings/vmlDrawing14.vml"/><Relationship Id="rId4" Type="http://schemas.openxmlformats.org/officeDocument/2006/relationships/image" Target="../media/image23.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a:extLst>
              <a:ext uri="{FF2B5EF4-FFF2-40B4-BE49-F238E27FC236}">
                <a16:creationId xmlns="" xmlns:a16="http://schemas.microsoft.com/office/drawing/2014/main" id="{3EDCE23D-7DEA-49B6-8324-2BDEC446B32A}"/>
              </a:ext>
            </a:extLst>
          </p:cNvPr>
          <p:cNvSpPr txBox="1">
            <a:spLocks noChangeArrowheads="1"/>
          </p:cNvSpPr>
          <p:nvPr/>
        </p:nvSpPr>
        <p:spPr bwMode="auto">
          <a:xfrm>
            <a:off x="233082" y="2659559"/>
            <a:ext cx="639149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ea typeface="宋体" panose="02010600030101010101" pitchFamily="2" charset="-122"/>
              </a:defRPr>
            </a:lvl1pPr>
            <a:lvl2pPr marL="742950" indent="-285750">
              <a:defRPr sz="2000" b="1">
                <a:solidFill>
                  <a:schemeClr val="tx1"/>
                </a:solidFill>
                <a:latin typeface="Arial" panose="020B0604020202020204" pitchFamily="34" charset="0"/>
                <a:ea typeface="宋体" panose="02010600030101010101" pitchFamily="2" charset="-122"/>
              </a:defRPr>
            </a:lvl2pPr>
            <a:lvl3pPr marL="1143000" indent="-228600">
              <a:defRPr sz="2000" b="1">
                <a:solidFill>
                  <a:schemeClr val="tx1"/>
                </a:solidFill>
                <a:latin typeface="Arial" panose="020B0604020202020204" pitchFamily="34" charset="0"/>
                <a:ea typeface="宋体" panose="02010600030101010101" pitchFamily="2" charset="-122"/>
              </a:defRPr>
            </a:lvl3pPr>
            <a:lvl4pPr marL="1600200" indent="-228600">
              <a:defRPr sz="2000" b="1">
                <a:solidFill>
                  <a:schemeClr val="tx1"/>
                </a:solidFill>
                <a:latin typeface="Arial" panose="020B0604020202020204" pitchFamily="34" charset="0"/>
                <a:ea typeface="宋体" panose="02010600030101010101" pitchFamily="2" charset="-122"/>
              </a:defRPr>
            </a:lvl4pPr>
            <a:lvl5pPr marL="2057400" indent="-22860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1" lang="zh-CN" altLang="en-US" sz="4400" dirty="0">
                <a:solidFill>
                  <a:srgbClr val="000000"/>
                </a:solidFill>
                <a:latin typeface="华文新魏" panose="02010800040101010101" pitchFamily="2" charset="-122"/>
                <a:ea typeface="华文新魏" panose="02010800040101010101" pitchFamily="2" charset="-122"/>
              </a:rPr>
              <a:t>第二章</a:t>
            </a:r>
            <a:r>
              <a:rPr kumimoji="1" lang="zh-CN" altLang="zh-CN" sz="4400" dirty="0">
                <a:solidFill>
                  <a:srgbClr val="000000"/>
                </a:solidFill>
                <a:latin typeface="华文新魏" panose="02010800040101010101" pitchFamily="2" charset="-122"/>
                <a:ea typeface="华文新魏" panose="02010800040101010101" pitchFamily="2" charset="-122"/>
              </a:rPr>
              <a:t>操作系统硬件基础</a:t>
            </a:r>
            <a:endParaRPr kumimoji="1" lang="zh-CN" altLang="en-US" sz="4400" dirty="0">
              <a:solidFill>
                <a:srgbClr val="00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23808540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3D766EB4-4294-4BAE-B648-00A508AE5E43}"/>
              </a:ext>
            </a:extLst>
          </p:cNvPr>
          <p:cNvSpPr txBox="1"/>
          <p:nvPr/>
        </p:nvSpPr>
        <p:spPr>
          <a:xfrm>
            <a:off x="775854" y="461819"/>
            <a:ext cx="4045528" cy="584775"/>
          </a:xfrm>
          <a:prstGeom prst="rect">
            <a:avLst/>
          </a:prstGeom>
          <a:noFill/>
        </p:spPr>
        <p:txBody>
          <a:bodyPr wrap="square" rtlCol="0">
            <a:spAutoFit/>
          </a:bodyPr>
          <a:lstStyle/>
          <a:p>
            <a:r>
              <a:rPr lang="en-US" altLang="zh-CN" sz="3200" dirty="0"/>
              <a:t>2.1.2 </a:t>
            </a:r>
            <a:r>
              <a:rPr lang="zh-CN" altLang="en-US" sz="3200" dirty="0"/>
              <a:t>寻址方式</a:t>
            </a:r>
          </a:p>
        </p:txBody>
      </p:sp>
      <p:sp>
        <p:nvSpPr>
          <p:cNvPr id="3" name="文本框 2">
            <a:extLst>
              <a:ext uri="{FF2B5EF4-FFF2-40B4-BE49-F238E27FC236}">
                <a16:creationId xmlns="" xmlns:a16="http://schemas.microsoft.com/office/drawing/2014/main" id="{354EC29B-C5D7-426E-A1D6-7EC34280E86F}"/>
              </a:ext>
            </a:extLst>
          </p:cNvPr>
          <p:cNvSpPr txBox="1"/>
          <p:nvPr/>
        </p:nvSpPr>
        <p:spPr>
          <a:xfrm>
            <a:off x="1436254" y="1350059"/>
            <a:ext cx="8700654" cy="1200329"/>
          </a:xfrm>
          <a:prstGeom prst="rect">
            <a:avLst/>
          </a:prstGeom>
          <a:noFill/>
        </p:spPr>
        <p:txBody>
          <a:bodyPr wrap="square" rtlCol="0">
            <a:spAutoFit/>
          </a:bodyPr>
          <a:lstStyle/>
          <a:p>
            <a:r>
              <a:rPr lang="zh-CN" altLang="en-US" sz="2400" dirty="0"/>
              <a:t>寻址方式就是处理器根据指令中给出的地址信息来寻找物理地址的方式，是确定本条指令相关的数据地址以及下一条要执行的指令地址的方法。</a:t>
            </a:r>
          </a:p>
        </p:txBody>
      </p:sp>
      <p:sp>
        <p:nvSpPr>
          <p:cNvPr id="4" name="文本框 3">
            <a:extLst>
              <a:ext uri="{FF2B5EF4-FFF2-40B4-BE49-F238E27FC236}">
                <a16:creationId xmlns="" xmlns:a16="http://schemas.microsoft.com/office/drawing/2014/main" id="{6D46AEC8-B8B4-4858-9B40-7FB3E51F1AF2}"/>
              </a:ext>
            </a:extLst>
          </p:cNvPr>
          <p:cNvSpPr txBox="1"/>
          <p:nvPr/>
        </p:nvSpPr>
        <p:spPr>
          <a:xfrm>
            <a:off x="1436254" y="2830285"/>
            <a:ext cx="8797637" cy="2308324"/>
          </a:xfrm>
          <a:prstGeom prst="rect">
            <a:avLst/>
          </a:prstGeom>
          <a:noFill/>
        </p:spPr>
        <p:txBody>
          <a:bodyPr wrap="square" rtlCol="0">
            <a:spAutoFit/>
          </a:bodyPr>
          <a:lstStyle/>
          <a:p>
            <a:r>
              <a:rPr lang="zh-CN" altLang="en-US" sz="2400" dirty="0"/>
              <a:t>根据查找数据地址还是</a:t>
            </a:r>
            <a:r>
              <a:rPr lang="zh-CN" altLang="en-US" sz="2400" dirty="0">
                <a:solidFill>
                  <a:srgbClr val="FF0000"/>
                </a:solidFill>
              </a:rPr>
              <a:t>指令地址</a:t>
            </a:r>
            <a:r>
              <a:rPr lang="zh-CN" altLang="en-US" sz="2400" dirty="0"/>
              <a:t>，</a:t>
            </a:r>
            <a:r>
              <a:rPr lang="zh-CN" altLang="en-US" sz="2400" dirty="0">
                <a:solidFill>
                  <a:srgbClr val="FF0000"/>
                </a:solidFill>
              </a:rPr>
              <a:t>寻址方式</a:t>
            </a:r>
            <a:r>
              <a:rPr lang="zh-CN" altLang="en-US" sz="2400" dirty="0"/>
              <a:t>分为两类，即</a:t>
            </a:r>
            <a:r>
              <a:rPr lang="zh-CN" altLang="en-US" sz="2400" dirty="0">
                <a:solidFill>
                  <a:srgbClr val="FF0000"/>
                </a:solidFill>
              </a:rPr>
              <a:t>指令寻址方式和数据寻址方式</a:t>
            </a:r>
            <a:r>
              <a:rPr lang="zh-CN" altLang="en-US" sz="2400" dirty="0"/>
              <a:t>，前者比较简单，后者比较复杂。但是指令寻址与数据寻址是交替进行的，先进行指令寻址，查找到指令后读入处理器，在执行这条指令的过程中需要进行多次的数据寻址，找到操作数。执行完这条指令后，又一次进行指令寻址，查找下一条指令。此过程交替执行。</a:t>
            </a:r>
          </a:p>
        </p:txBody>
      </p:sp>
    </p:spTree>
    <p:extLst>
      <p:ext uri="{BB962C8B-B14F-4D97-AF65-F5344CB8AC3E}">
        <p14:creationId xmlns:p14="http://schemas.microsoft.com/office/powerpoint/2010/main" val="17395260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3BF21966-E510-470C-B629-65043DCBA027}"/>
              </a:ext>
            </a:extLst>
          </p:cNvPr>
          <p:cNvSpPr txBox="1"/>
          <p:nvPr/>
        </p:nvSpPr>
        <p:spPr>
          <a:xfrm>
            <a:off x="840509" y="448025"/>
            <a:ext cx="4424218" cy="584775"/>
          </a:xfrm>
          <a:prstGeom prst="rect">
            <a:avLst/>
          </a:prstGeom>
          <a:noFill/>
        </p:spPr>
        <p:txBody>
          <a:bodyPr wrap="square" rtlCol="0">
            <a:spAutoFit/>
          </a:bodyPr>
          <a:lstStyle/>
          <a:p>
            <a:r>
              <a:rPr lang="en-US" altLang="zh-CN" sz="3200" dirty="0"/>
              <a:t>1. </a:t>
            </a:r>
            <a:r>
              <a:rPr lang="zh-CN" altLang="en-US" sz="3200" dirty="0"/>
              <a:t>两种指令寻址方式</a:t>
            </a:r>
          </a:p>
        </p:txBody>
      </p:sp>
      <p:sp>
        <p:nvSpPr>
          <p:cNvPr id="3" name="文本框 2">
            <a:extLst>
              <a:ext uri="{FF2B5EF4-FFF2-40B4-BE49-F238E27FC236}">
                <a16:creationId xmlns="" xmlns:a16="http://schemas.microsoft.com/office/drawing/2014/main" id="{BD09FDAA-1F8B-47D0-AE0E-688C8F5E0512}"/>
              </a:ext>
            </a:extLst>
          </p:cNvPr>
          <p:cNvSpPr txBox="1"/>
          <p:nvPr/>
        </p:nvSpPr>
        <p:spPr>
          <a:xfrm>
            <a:off x="1228436" y="1242659"/>
            <a:ext cx="3297382" cy="461665"/>
          </a:xfrm>
          <a:prstGeom prst="rect">
            <a:avLst/>
          </a:prstGeom>
          <a:noFill/>
        </p:spPr>
        <p:txBody>
          <a:bodyPr wrap="square" rtlCol="0">
            <a:spAutoFit/>
          </a:bodyPr>
          <a:lstStyle/>
          <a:p>
            <a:r>
              <a:rPr lang="zh-CN" altLang="en-US" sz="2400" dirty="0"/>
              <a:t>（</a:t>
            </a:r>
            <a:r>
              <a:rPr lang="en-US" altLang="zh-CN" sz="2400" dirty="0"/>
              <a:t>1</a:t>
            </a:r>
            <a:r>
              <a:rPr lang="zh-CN" altLang="en-US" sz="2400" dirty="0"/>
              <a:t>）顺序寻址方式</a:t>
            </a:r>
          </a:p>
        </p:txBody>
      </p:sp>
      <p:sp>
        <p:nvSpPr>
          <p:cNvPr id="4" name="文本框 3">
            <a:extLst>
              <a:ext uri="{FF2B5EF4-FFF2-40B4-BE49-F238E27FC236}">
                <a16:creationId xmlns="" xmlns:a16="http://schemas.microsoft.com/office/drawing/2014/main" id="{C60CD87B-A63A-4D99-8472-589A1DFB6001}"/>
              </a:ext>
            </a:extLst>
          </p:cNvPr>
          <p:cNvSpPr txBox="1"/>
          <p:nvPr/>
        </p:nvSpPr>
        <p:spPr>
          <a:xfrm>
            <a:off x="1477818" y="2274899"/>
            <a:ext cx="9005454" cy="1015663"/>
          </a:xfrm>
          <a:prstGeom prst="rect">
            <a:avLst/>
          </a:prstGeom>
          <a:noFill/>
        </p:spPr>
        <p:txBody>
          <a:bodyPr wrap="square" rtlCol="0">
            <a:spAutoFit/>
          </a:bodyPr>
          <a:lstStyle/>
          <a:p>
            <a:r>
              <a:rPr lang="zh-CN" altLang="en-US" sz="2000" dirty="0"/>
              <a:t>指令一般顺序的存储在内存中，当执行一段程序时，通常是一条指令接一条指令地顺序取指执行。也就是说，从存储器取出第</a:t>
            </a:r>
            <a:r>
              <a:rPr lang="en-US" altLang="zh-CN" sz="2000" dirty="0"/>
              <a:t>1</a:t>
            </a:r>
            <a:r>
              <a:rPr lang="zh-CN" altLang="en-US" sz="2000" dirty="0"/>
              <a:t>条指令，执行这条指令，接着从存储器取出第</a:t>
            </a:r>
            <a:r>
              <a:rPr lang="en-US" altLang="zh-CN" sz="2000" dirty="0"/>
              <a:t>2</a:t>
            </a:r>
            <a:r>
              <a:rPr lang="zh-CN" altLang="en-US" sz="2000" dirty="0"/>
              <a:t>条指令，执行第</a:t>
            </a:r>
            <a:r>
              <a:rPr lang="en-US" altLang="zh-CN" sz="2000" dirty="0"/>
              <a:t>2</a:t>
            </a:r>
            <a:r>
              <a:rPr lang="zh-CN" altLang="en-US" sz="2000" dirty="0"/>
              <a:t>条指令，依次执行。</a:t>
            </a:r>
          </a:p>
        </p:txBody>
      </p:sp>
      <p:sp>
        <p:nvSpPr>
          <p:cNvPr id="5" name="文本框 4">
            <a:extLst>
              <a:ext uri="{FF2B5EF4-FFF2-40B4-BE49-F238E27FC236}">
                <a16:creationId xmlns="" xmlns:a16="http://schemas.microsoft.com/office/drawing/2014/main" id="{D1353473-2BA1-48A8-A475-6C27B883611D}"/>
              </a:ext>
            </a:extLst>
          </p:cNvPr>
          <p:cNvSpPr txBox="1"/>
          <p:nvPr/>
        </p:nvSpPr>
        <p:spPr>
          <a:xfrm>
            <a:off x="1477818" y="4024829"/>
            <a:ext cx="8839200" cy="1015663"/>
          </a:xfrm>
          <a:prstGeom prst="rect">
            <a:avLst/>
          </a:prstGeom>
          <a:noFill/>
        </p:spPr>
        <p:txBody>
          <a:bodyPr wrap="square" rtlCol="0">
            <a:spAutoFit/>
          </a:bodyPr>
          <a:lstStyle/>
          <a:p>
            <a:r>
              <a:rPr lang="zh-CN" altLang="en-US" sz="2000" dirty="0"/>
              <a:t>对这种顺序执行的过程，对应的指令取指方式叫做顺序寻址方式。为此，必须使用程序计数器（又称指令计数器）</a:t>
            </a:r>
            <a:r>
              <a:rPr lang="en-US" altLang="zh-CN" sz="2000" dirty="0"/>
              <a:t>PC</a:t>
            </a:r>
            <a:r>
              <a:rPr lang="zh-CN" altLang="en-US" sz="2000" dirty="0"/>
              <a:t>来记录指令的地址。处理器根据</a:t>
            </a:r>
            <a:r>
              <a:rPr lang="en-US" altLang="zh-CN" sz="2000" dirty="0"/>
              <a:t>PC</a:t>
            </a:r>
            <a:r>
              <a:rPr lang="zh-CN" altLang="en-US" sz="2000" dirty="0"/>
              <a:t>给出的地址取出相应指令，同时修改</a:t>
            </a:r>
            <a:r>
              <a:rPr lang="en-US" altLang="zh-CN" sz="2000" dirty="0"/>
              <a:t>PC</a:t>
            </a:r>
            <a:r>
              <a:rPr lang="zh-CN" altLang="en-US" sz="2000" dirty="0"/>
              <a:t>的值，使其指向下一条指令地址。</a:t>
            </a:r>
          </a:p>
        </p:txBody>
      </p:sp>
    </p:spTree>
    <p:extLst>
      <p:ext uri="{BB962C8B-B14F-4D97-AF65-F5344CB8AC3E}">
        <p14:creationId xmlns:p14="http://schemas.microsoft.com/office/powerpoint/2010/main" val="41851517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3BF21966-E510-470C-B629-65043DCBA027}"/>
              </a:ext>
            </a:extLst>
          </p:cNvPr>
          <p:cNvSpPr txBox="1"/>
          <p:nvPr/>
        </p:nvSpPr>
        <p:spPr>
          <a:xfrm>
            <a:off x="840509" y="448025"/>
            <a:ext cx="4424218" cy="584775"/>
          </a:xfrm>
          <a:prstGeom prst="rect">
            <a:avLst/>
          </a:prstGeom>
          <a:noFill/>
        </p:spPr>
        <p:txBody>
          <a:bodyPr wrap="square" rtlCol="0">
            <a:spAutoFit/>
          </a:bodyPr>
          <a:lstStyle/>
          <a:p>
            <a:r>
              <a:rPr lang="en-US" altLang="zh-CN" sz="3200" dirty="0"/>
              <a:t>1. </a:t>
            </a:r>
            <a:r>
              <a:rPr lang="zh-CN" altLang="en-US" sz="3200" dirty="0"/>
              <a:t>两种指令寻址方式</a:t>
            </a:r>
          </a:p>
        </p:txBody>
      </p:sp>
      <p:sp>
        <p:nvSpPr>
          <p:cNvPr id="3" name="文本框 2">
            <a:extLst>
              <a:ext uri="{FF2B5EF4-FFF2-40B4-BE49-F238E27FC236}">
                <a16:creationId xmlns="" xmlns:a16="http://schemas.microsoft.com/office/drawing/2014/main" id="{BD09FDAA-1F8B-47D0-AE0E-688C8F5E0512}"/>
              </a:ext>
            </a:extLst>
          </p:cNvPr>
          <p:cNvSpPr txBox="1"/>
          <p:nvPr/>
        </p:nvSpPr>
        <p:spPr>
          <a:xfrm>
            <a:off x="1237672" y="1307313"/>
            <a:ext cx="3297382" cy="461665"/>
          </a:xfrm>
          <a:prstGeom prst="rect">
            <a:avLst/>
          </a:prstGeom>
          <a:noFill/>
        </p:spPr>
        <p:txBody>
          <a:bodyPr wrap="square" rtlCol="0">
            <a:spAutoFit/>
          </a:bodyPr>
          <a:lstStyle/>
          <a:p>
            <a:r>
              <a:rPr lang="zh-CN" altLang="en-US" sz="2400" dirty="0"/>
              <a:t>（</a:t>
            </a:r>
            <a:r>
              <a:rPr lang="en-US" altLang="zh-CN" sz="2400" dirty="0"/>
              <a:t>2</a:t>
            </a:r>
            <a:r>
              <a:rPr lang="zh-CN" altLang="en-US" sz="2400" dirty="0"/>
              <a:t>）跳跃寻址方式</a:t>
            </a:r>
          </a:p>
        </p:txBody>
      </p:sp>
      <p:sp>
        <p:nvSpPr>
          <p:cNvPr id="4" name="文本框 3">
            <a:extLst>
              <a:ext uri="{FF2B5EF4-FFF2-40B4-BE49-F238E27FC236}">
                <a16:creationId xmlns="" xmlns:a16="http://schemas.microsoft.com/office/drawing/2014/main" id="{C60CD87B-A63A-4D99-8472-589A1DFB6001}"/>
              </a:ext>
            </a:extLst>
          </p:cNvPr>
          <p:cNvSpPr txBox="1"/>
          <p:nvPr/>
        </p:nvSpPr>
        <p:spPr>
          <a:xfrm>
            <a:off x="1477818" y="2228671"/>
            <a:ext cx="9005454" cy="1200329"/>
          </a:xfrm>
          <a:prstGeom prst="rect">
            <a:avLst/>
          </a:prstGeom>
          <a:noFill/>
        </p:spPr>
        <p:txBody>
          <a:bodyPr wrap="square" rtlCol="0">
            <a:spAutoFit/>
          </a:bodyPr>
          <a:lstStyle/>
          <a:p>
            <a:r>
              <a:rPr lang="zh-CN" altLang="zh-CN" dirty="0"/>
              <a:t>当程序执行转移或者函数调用等相关指令时，需要改变顺序执行模式，那么指令的寻址就会采取跳跃寻址方式。所谓跳跃，是指下条指令的地址码不是由程序计数器</a:t>
            </a:r>
            <a:r>
              <a:rPr lang="en-US" altLang="zh-CN" dirty="0"/>
              <a:t>PC</a:t>
            </a:r>
            <a:r>
              <a:rPr lang="zh-CN" altLang="zh-CN" dirty="0"/>
              <a:t>给出，而是由正在处理器上执行的指令给出。程序跳跃后，按新的指令地址开始顺序执行。因此，</a:t>
            </a:r>
            <a:r>
              <a:rPr lang="en-US" altLang="zh-CN" dirty="0"/>
              <a:t>PC</a:t>
            </a:r>
            <a:r>
              <a:rPr lang="zh-CN" altLang="zh-CN" dirty="0"/>
              <a:t>的内容也必须相应改变，以便及时跟踪新的指令地址。</a:t>
            </a:r>
          </a:p>
        </p:txBody>
      </p:sp>
      <p:sp>
        <p:nvSpPr>
          <p:cNvPr id="5" name="文本框 4">
            <a:extLst>
              <a:ext uri="{FF2B5EF4-FFF2-40B4-BE49-F238E27FC236}">
                <a16:creationId xmlns="" xmlns:a16="http://schemas.microsoft.com/office/drawing/2014/main" id="{D1353473-2BA1-48A8-A475-6C27B883611D}"/>
              </a:ext>
            </a:extLst>
          </p:cNvPr>
          <p:cNvSpPr txBox="1"/>
          <p:nvPr/>
        </p:nvSpPr>
        <p:spPr>
          <a:xfrm>
            <a:off x="1477818" y="4024829"/>
            <a:ext cx="8839200" cy="1015663"/>
          </a:xfrm>
          <a:prstGeom prst="rect">
            <a:avLst/>
          </a:prstGeom>
          <a:noFill/>
        </p:spPr>
        <p:txBody>
          <a:bodyPr wrap="square" rtlCol="0">
            <a:spAutoFit/>
          </a:bodyPr>
          <a:lstStyle/>
          <a:p>
            <a:r>
              <a:rPr lang="zh-CN" altLang="en-US" sz="2000" dirty="0"/>
              <a:t>采用指令跳跃寻址方式，可以实现程序转移，构成循环程序，从而能缩短程序长度，或将某些程序作为公共程序引用。指令系统中的各种条件转移、无条件转移指令以及函数调用，就是为了实现指令的跳跃寻址而设置的。</a:t>
            </a:r>
          </a:p>
        </p:txBody>
      </p:sp>
    </p:spTree>
    <p:extLst>
      <p:ext uri="{BB962C8B-B14F-4D97-AF65-F5344CB8AC3E}">
        <p14:creationId xmlns:p14="http://schemas.microsoft.com/office/powerpoint/2010/main" val="27259188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9D136E5E-AD47-4D2C-8134-965B3040BBDF}"/>
              </a:ext>
            </a:extLst>
          </p:cNvPr>
          <p:cNvSpPr txBox="1"/>
          <p:nvPr/>
        </p:nvSpPr>
        <p:spPr>
          <a:xfrm>
            <a:off x="757381" y="498764"/>
            <a:ext cx="4137891" cy="861774"/>
          </a:xfrm>
          <a:prstGeom prst="rect">
            <a:avLst/>
          </a:prstGeom>
          <a:noFill/>
        </p:spPr>
        <p:txBody>
          <a:bodyPr wrap="square" rtlCol="0">
            <a:spAutoFit/>
          </a:bodyPr>
          <a:lstStyle/>
          <a:p>
            <a:r>
              <a:rPr lang="en-US" altLang="zh-CN" sz="3200" dirty="0"/>
              <a:t>2. </a:t>
            </a:r>
            <a:r>
              <a:rPr lang="zh-CN" altLang="zh-CN" sz="3200" dirty="0"/>
              <a:t>数据寻址方式</a:t>
            </a:r>
          </a:p>
          <a:p>
            <a:endParaRPr lang="zh-CN" altLang="en-US" dirty="0"/>
          </a:p>
        </p:txBody>
      </p:sp>
      <p:sp>
        <p:nvSpPr>
          <p:cNvPr id="3" name="文本框 2">
            <a:extLst>
              <a:ext uri="{FF2B5EF4-FFF2-40B4-BE49-F238E27FC236}">
                <a16:creationId xmlns="" xmlns:a16="http://schemas.microsoft.com/office/drawing/2014/main" id="{7ED782D8-B8F9-4010-BADD-E1CA2DA25F43}"/>
              </a:ext>
            </a:extLst>
          </p:cNvPr>
          <p:cNvSpPr txBox="1"/>
          <p:nvPr/>
        </p:nvSpPr>
        <p:spPr>
          <a:xfrm>
            <a:off x="1219200" y="1185047"/>
            <a:ext cx="10076873" cy="707886"/>
          </a:xfrm>
          <a:prstGeom prst="rect">
            <a:avLst/>
          </a:prstGeom>
          <a:noFill/>
        </p:spPr>
        <p:txBody>
          <a:bodyPr wrap="square" rtlCol="0">
            <a:spAutoFit/>
          </a:bodyPr>
          <a:lstStyle/>
          <a:p>
            <a:r>
              <a:rPr lang="zh-CN" altLang="zh-CN" sz="2000" dirty="0"/>
              <a:t>形成操作数的有效地址的方法称为数据寻址方式。下面介绍一些比较典型又常用的数据寻址方式。</a:t>
            </a:r>
          </a:p>
        </p:txBody>
      </p:sp>
      <p:sp>
        <p:nvSpPr>
          <p:cNvPr id="4" name="文本框 3">
            <a:extLst>
              <a:ext uri="{FF2B5EF4-FFF2-40B4-BE49-F238E27FC236}">
                <a16:creationId xmlns="" xmlns:a16="http://schemas.microsoft.com/office/drawing/2014/main" id="{392336E8-AC47-41F7-BC28-51EF2F6F66F9}"/>
              </a:ext>
            </a:extLst>
          </p:cNvPr>
          <p:cNvSpPr txBox="1"/>
          <p:nvPr/>
        </p:nvSpPr>
        <p:spPr>
          <a:xfrm>
            <a:off x="1108364" y="1892933"/>
            <a:ext cx="6391564" cy="5078313"/>
          </a:xfrm>
          <a:prstGeom prst="rect">
            <a:avLst/>
          </a:prstGeom>
          <a:noFill/>
        </p:spPr>
        <p:txBody>
          <a:bodyPr wrap="square" rtlCol="0">
            <a:spAutoFit/>
          </a:bodyPr>
          <a:lstStyle/>
          <a:p>
            <a:pPr>
              <a:lnSpc>
                <a:spcPct val="150000"/>
              </a:lnSpc>
            </a:pPr>
            <a:r>
              <a:rPr lang="zh-CN" altLang="zh-CN" sz="2000" dirty="0"/>
              <a:t>（</a:t>
            </a:r>
            <a:r>
              <a:rPr lang="en-US" altLang="zh-CN" sz="2000" dirty="0"/>
              <a:t>1</a:t>
            </a:r>
            <a:r>
              <a:rPr lang="zh-CN" altLang="zh-CN" sz="2000" dirty="0"/>
              <a:t>）隐含寻址</a:t>
            </a:r>
            <a:endParaRPr lang="en-US" altLang="zh-CN" sz="2000" dirty="0"/>
          </a:p>
          <a:p>
            <a:pPr>
              <a:lnSpc>
                <a:spcPct val="150000"/>
              </a:lnSpc>
            </a:pPr>
            <a:r>
              <a:rPr lang="zh-CN" altLang="zh-CN" sz="2000" dirty="0"/>
              <a:t>（</a:t>
            </a:r>
            <a:r>
              <a:rPr lang="en-US" altLang="zh-CN" sz="2000" dirty="0"/>
              <a:t>2</a:t>
            </a:r>
            <a:r>
              <a:rPr lang="zh-CN" altLang="zh-CN" sz="2000" dirty="0"/>
              <a:t>）立即寻址</a:t>
            </a:r>
          </a:p>
          <a:p>
            <a:pPr>
              <a:lnSpc>
                <a:spcPct val="150000"/>
              </a:lnSpc>
            </a:pPr>
            <a:r>
              <a:rPr lang="zh-CN" altLang="zh-CN" sz="2000" dirty="0"/>
              <a:t>（</a:t>
            </a:r>
            <a:r>
              <a:rPr lang="en-US" altLang="zh-CN" sz="2000" dirty="0"/>
              <a:t>3</a:t>
            </a:r>
            <a:r>
              <a:rPr lang="zh-CN" altLang="zh-CN" sz="2000" dirty="0"/>
              <a:t>）直接寻址</a:t>
            </a:r>
          </a:p>
          <a:p>
            <a:pPr>
              <a:lnSpc>
                <a:spcPct val="150000"/>
              </a:lnSpc>
            </a:pPr>
            <a:r>
              <a:rPr lang="zh-CN" altLang="zh-CN" sz="2000" dirty="0"/>
              <a:t>（</a:t>
            </a:r>
            <a:r>
              <a:rPr lang="en-US" altLang="zh-CN" sz="2000" dirty="0"/>
              <a:t>4</a:t>
            </a:r>
            <a:r>
              <a:rPr lang="zh-CN" altLang="zh-CN" sz="2000" dirty="0"/>
              <a:t>）间接寻址</a:t>
            </a:r>
          </a:p>
          <a:p>
            <a:pPr>
              <a:lnSpc>
                <a:spcPct val="150000"/>
              </a:lnSpc>
            </a:pPr>
            <a:r>
              <a:rPr lang="zh-CN" altLang="zh-CN" sz="2000" dirty="0"/>
              <a:t>（</a:t>
            </a:r>
            <a:r>
              <a:rPr lang="en-US" altLang="zh-CN" sz="2000" dirty="0"/>
              <a:t>5</a:t>
            </a:r>
            <a:r>
              <a:rPr lang="zh-CN" altLang="zh-CN" sz="2000" dirty="0"/>
              <a:t>）寄存器寻址方式和寄存器间接寻址方式</a:t>
            </a:r>
            <a:endParaRPr lang="en-US" altLang="zh-CN" sz="2000" dirty="0"/>
          </a:p>
          <a:p>
            <a:pPr>
              <a:lnSpc>
                <a:spcPct val="150000"/>
              </a:lnSpc>
            </a:pPr>
            <a:r>
              <a:rPr lang="zh-CN" altLang="zh-CN" sz="2000" dirty="0"/>
              <a:t>（</a:t>
            </a:r>
            <a:r>
              <a:rPr lang="en-US" altLang="zh-CN" sz="2000" dirty="0"/>
              <a:t>6</a:t>
            </a:r>
            <a:r>
              <a:rPr lang="zh-CN" altLang="zh-CN" sz="2000" dirty="0"/>
              <a:t>）相对寻址方式</a:t>
            </a:r>
          </a:p>
          <a:p>
            <a:pPr>
              <a:lnSpc>
                <a:spcPct val="150000"/>
              </a:lnSpc>
            </a:pPr>
            <a:r>
              <a:rPr lang="zh-CN" altLang="zh-CN" sz="2000" dirty="0"/>
              <a:t>（</a:t>
            </a:r>
            <a:r>
              <a:rPr lang="en-US" altLang="zh-CN" sz="2000" dirty="0"/>
              <a:t>7</a:t>
            </a:r>
            <a:r>
              <a:rPr lang="zh-CN" altLang="zh-CN" sz="2000" dirty="0"/>
              <a:t>）基址寻址方式</a:t>
            </a:r>
          </a:p>
          <a:p>
            <a:pPr>
              <a:lnSpc>
                <a:spcPct val="150000"/>
              </a:lnSpc>
            </a:pPr>
            <a:r>
              <a:rPr lang="zh-CN" altLang="zh-CN" sz="2000" dirty="0"/>
              <a:t>（</a:t>
            </a:r>
            <a:r>
              <a:rPr lang="en-US" altLang="zh-CN" sz="2000" dirty="0"/>
              <a:t>8</a:t>
            </a:r>
            <a:r>
              <a:rPr lang="zh-CN" altLang="zh-CN" sz="2000" dirty="0"/>
              <a:t>）变址寻址方式</a:t>
            </a:r>
          </a:p>
          <a:p>
            <a:pPr>
              <a:lnSpc>
                <a:spcPct val="150000"/>
              </a:lnSpc>
            </a:pPr>
            <a:r>
              <a:rPr lang="zh-CN" altLang="zh-CN" sz="2000" dirty="0"/>
              <a:t>（</a:t>
            </a:r>
            <a:r>
              <a:rPr lang="en-US" altLang="zh-CN" sz="2000" dirty="0"/>
              <a:t>9</a:t>
            </a:r>
            <a:r>
              <a:rPr lang="zh-CN" altLang="zh-CN" sz="2000" dirty="0"/>
              <a:t>）块寻址方式</a:t>
            </a:r>
          </a:p>
          <a:p>
            <a:endParaRPr lang="zh-CN" altLang="zh-CN" dirty="0"/>
          </a:p>
          <a:p>
            <a:endParaRPr lang="zh-CN" altLang="zh-CN" dirty="0"/>
          </a:p>
          <a:p>
            <a:endParaRPr lang="zh-CN" altLang="en-US" dirty="0"/>
          </a:p>
        </p:txBody>
      </p:sp>
    </p:spTree>
    <p:extLst>
      <p:ext uri="{BB962C8B-B14F-4D97-AF65-F5344CB8AC3E}">
        <p14:creationId xmlns:p14="http://schemas.microsoft.com/office/powerpoint/2010/main" val="37453288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BDD43A58-55B6-43B0-BCB5-3B40A515F04A}"/>
              </a:ext>
            </a:extLst>
          </p:cNvPr>
          <p:cNvSpPr txBox="1"/>
          <p:nvPr/>
        </p:nvSpPr>
        <p:spPr>
          <a:xfrm>
            <a:off x="665017" y="295564"/>
            <a:ext cx="2715491" cy="523220"/>
          </a:xfrm>
          <a:prstGeom prst="rect">
            <a:avLst/>
          </a:prstGeom>
          <a:noFill/>
        </p:spPr>
        <p:txBody>
          <a:bodyPr wrap="square" rtlCol="0">
            <a:spAutoFit/>
          </a:bodyPr>
          <a:lstStyle/>
          <a:p>
            <a:r>
              <a:rPr lang="en-US" altLang="zh-CN" sz="2800" dirty="0"/>
              <a:t>2.1.3 </a:t>
            </a:r>
            <a:r>
              <a:rPr lang="zh-CN" altLang="en-US" sz="2800" dirty="0"/>
              <a:t>寄存器</a:t>
            </a:r>
          </a:p>
        </p:txBody>
      </p:sp>
      <p:sp>
        <p:nvSpPr>
          <p:cNvPr id="3" name="文本框 2">
            <a:extLst>
              <a:ext uri="{FF2B5EF4-FFF2-40B4-BE49-F238E27FC236}">
                <a16:creationId xmlns="" xmlns:a16="http://schemas.microsoft.com/office/drawing/2014/main" id="{107F7DEE-718C-43BE-983B-D3F7917F7016}"/>
              </a:ext>
            </a:extLst>
          </p:cNvPr>
          <p:cNvSpPr txBox="1"/>
          <p:nvPr/>
        </p:nvSpPr>
        <p:spPr>
          <a:xfrm>
            <a:off x="997527" y="1108364"/>
            <a:ext cx="10002982" cy="3785652"/>
          </a:xfrm>
          <a:prstGeom prst="rect">
            <a:avLst/>
          </a:prstGeom>
          <a:noFill/>
        </p:spPr>
        <p:txBody>
          <a:bodyPr wrap="square" rtlCol="0">
            <a:spAutoFit/>
          </a:bodyPr>
          <a:lstStyle/>
          <a:p>
            <a:r>
              <a:rPr lang="zh-CN" altLang="en-US" sz="2000" dirty="0"/>
              <a:t>寄存器是中央处理器的组成部分，是有限存贮容量的高速存储部件，可用来暂存指令、数据和地址。在中央处理器的控制部件中，包含的寄存器有指令寄存器</a:t>
            </a:r>
            <a:r>
              <a:rPr lang="en-US" altLang="zh-CN" sz="2000" dirty="0"/>
              <a:t>(IR)</a:t>
            </a:r>
            <a:r>
              <a:rPr lang="zh-CN" altLang="en-US" sz="2000" dirty="0"/>
              <a:t>和程序计数器／指令计数器</a:t>
            </a:r>
            <a:r>
              <a:rPr lang="en-US" altLang="zh-CN" sz="2000" dirty="0"/>
              <a:t>(PC)</a:t>
            </a:r>
            <a:r>
              <a:rPr lang="zh-CN" altLang="en-US" sz="2000" dirty="0"/>
              <a:t>。在中央处理器的算术及逻辑部件中，寄存器有累加器</a:t>
            </a:r>
            <a:r>
              <a:rPr lang="en-US" altLang="zh-CN" sz="2000" dirty="0"/>
              <a:t>(ACC)</a:t>
            </a:r>
            <a:r>
              <a:rPr lang="zh-CN" altLang="en-US" sz="2000" dirty="0"/>
              <a:t>。</a:t>
            </a:r>
            <a:endParaRPr lang="en-US" altLang="zh-CN" sz="2000" dirty="0"/>
          </a:p>
          <a:p>
            <a:endParaRPr lang="zh-CN" altLang="en-US" sz="2000" dirty="0"/>
          </a:p>
          <a:p>
            <a:r>
              <a:rPr lang="zh-CN" altLang="en-US" sz="2000" dirty="0"/>
              <a:t>寄存器是</a:t>
            </a:r>
            <a:r>
              <a:rPr lang="en-US" altLang="zh-CN" sz="2000" dirty="0"/>
              <a:t>CPU</a:t>
            </a:r>
            <a:r>
              <a:rPr lang="zh-CN" altLang="en-US" sz="2000" dirty="0"/>
              <a:t>内部的元件，包括</a:t>
            </a:r>
            <a:r>
              <a:rPr lang="zh-CN" altLang="en-US" sz="2000" dirty="0">
                <a:solidFill>
                  <a:srgbClr val="FF0000"/>
                </a:solidFill>
              </a:rPr>
              <a:t>通用寄存器、专用寄存器和控制寄存器</a:t>
            </a:r>
            <a:r>
              <a:rPr lang="zh-CN" altLang="en-US" sz="2000" dirty="0"/>
              <a:t>。寄存器的读写速度高，因此在寄存器之间的数据传送非常快。</a:t>
            </a:r>
            <a:endParaRPr lang="en-US" altLang="zh-CN" sz="2000" dirty="0"/>
          </a:p>
          <a:p>
            <a:endParaRPr lang="zh-CN" altLang="en-US" sz="2000" dirty="0"/>
          </a:p>
          <a:p>
            <a:r>
              <a:rPr lang="zh-CN" altLang="en-US" sz="2000" dirty="0"/>
              <a:t>寄存器是系统获得操作数的最快速途径。寄存器通常都是以他们可以保存的位数量来定义，举例来说，一个“</a:t>
            </a:r>
            <a:r>
              <a:rPr lang="en-US" altLang="zh-CN" sz="2000" dirty="0"/>
              <a:t>8</a:t>
            </a:r>
            <a:r>
              <a:rPr lang="zh-CN" altLang="en-US" sz="2000" dirty="0"/>
              <a:t>位寄存器”或“</a:t>
            </a:r>
            <a:r>
              <a:rPr lang="en-US" altLang="zh-CN" sz="2000" dirty="0"/>
              <a:t>32</a:t>
            </a:r>
            <a:r>
              <a:rPr lang="zh-CN" altLang="en-US" sz="2000" dirty="0"/>
              <a:t>位寄存器”。</a:t>
            </a:r>
            <a:endParaRPr lang="en-US" altLang="zh-CN" sz="2000" dirty="0"/>
          </a:p>
          <a:p>
            <a:endParaRPr lang="zh-CN" altLang="en-US" sz="2000" dirty="0"/>
          </a:p>
          <a:p>
            <a:r>
              <a:rPr lang="zh-CN" altLang="en-US" sz="2000" dirty="0"/>
              <a:t>例如，</a:t>
            </a:r>
            <a:r>
              <a:rPr lang="en-US" altLang="zh-CN" sz="2000" dirty="0"/>
              <a:t>x86</a:t>
            </a:r>
            <a:r>
              <a:rPr lang="zh-CN" altLang="en-US" sz="2000" dirty="0"/>
              <a:t>指令集定义八个</a:t>
            </a:r>
            <a:r>
              <a:rPr lang="en-US" altLang="zh-CN" sz="2000" dirty="0"/>
              <a:t>32 </a:t>
            </a:r>
            <a:r>
              <a:rPr lang="zh-CN" altLang="en-US" sz="2000" dirty="0"/>
              <a:t>位寄存器的集合，但一个实际 </a:t>
            </a:r>
            <a:r>
              <a:rPr lang="en-US" altLang="zh-CN" sz="2000" dirty="0"/>
              <a:t>x86 </a:t>
            </a:r>
            <a:r>
              <a:rPr lang="zh-CN" altLang="en-US" sz="2000" dirty="0"/>
              <a:t>指令集的</a:t>
            </a:r>
            <a:r>
              <a:rPr lang="en-US" altLang="zh-CN" sz="2000" dirty="0"/>
              <a:t>CPU</a:t>
            </a:r>
            <a:r>
              <a:rPr lang="zh-CN" altLang="en-US" sz="2000" dirty="0"/>
              <a:t>可以包含比八个更多的寄存器。</a:t>
            </a:r>
          </a:p>
        </p:txBody>
      </p:sp>
    </p:spTree>
    <p:extLst>
      <p:ext uri="{BB962C8B-B14F-4D97-AF65-F5344CB8AC3E}">
        <p14:creationId xmlns:p14="http://schemas.microsoft.com/office/powerpoint/2010/main" val="245664568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8E8FA82-97CE-4608-A8C6-7FD1E441B090}"/>
              </a:ext>
            </a:extLst>
          </p:cNvPr>
          <p:cNvSpPr txBox="1"/>
          <p:nvPr/>
        </p:nvSpPr>
        <p:spPr>
          <a:xfrm>
            <a:off x="840508" y="387927"/>
            <a:ext cx="3990109" cy="584775"/>
          </a:xfrm>
          <a:prstGeom prst="rect">
            <a:avLst/>
          </a:prstGeom>
          <a:noFill/>
        </p:spPr>
        <p:txBody>
          <a:bodyPr wrap="square" rtlCol="0">
            <a:spAutoFit/>
          </a:bodyPr>
          <a:lstStyle/>
          <a:p>
            <a:r>
              <a:rPr lang="en-US" altLang="zh-CN" sz="3200" dirty="0"/>
              <a:t>1.</a:t>
            </a:r>
            <a:r>
              <a:rPr lang="zh-CN" altLang="en-US" sz="3200" dirty="0"/>
              <a:t>寄存器分类</a:t>
            </a:r>
          </a:p>
        </p:txBody>
      </p:sp>
      <p:sp>
        <p:nvSpPr>
          <p:cNvPr id="3" name="文本框 2">
            <a:extLst>
              <a:ext uri="{FF2B5EF4-FFF2-40B4-BE49-F238E27FC236}">
                <a16:creationId xmlns="" xmlns:a16="http://schemas.microsoft.com/office/drawing/2014/main" id="{04A26400-4749-4B05-B4C8-B6C9980E172D}"/>
              </a:ext>
            </a:extLst>
          </p:cNvPr>
          <p:cNvSpPr txBox="1"/>
          <p:nvPr/>
        </p:nvSpPr>
        <p:spPr>
          <a:xfrm>
            <a:off x="1246910" y="1163781"/>
            <a:ext cx="7056581" cy="738664"/>
          </a:xfrm>
          <a:prstGeom prst="rect">
            <a:avLst/>
          </a:prstGeom>
          <a:noFill/>
        </p:spPr>
        <p:txBody>
          <a:bodyPr wrap="square" rtlCol="0">
            <a:spAutoFit/>
          </a:bodyPr>
          <a:lstStyle/>
          <a:p>
            <a:r>
              <a:rPr lang="zh-CN" altLang="en-US" sz="2400" dirty="0"/>
              <a:t>根据</a:t>
            </a:r>
            <a:r>
              <a:rPr lang="zh-CN" altLang="zh-CN" sz="2400" dirty="0"/>
              <a:t>根据寄存器的用途，主要分成以下几类：</a:t>
            </a:r>
          </a:p>
          <a:p>
            <a:endParaRPr lang="zh-CN" altLang="en-US" dirty="0"/>
          </a:p>
        </p:txBody>
      </p:sp>
      <p:sp>
        <p:nvSpPr>
          <p:cNvPr id="4" name="文本框 3">
            <a:extLst>
              <a:ext uri="{FF2B5EF4-FFF2-40B4-BE49-F238E27FC236}">
                <a16:creationId xmlns="" xmlns:a16="http://schemas.microsoft.com/office/drawing/2014/main" id="{EC1AAD52-97A1-4B41-B73E-5D7717A5DA53}"/>
              </a:ext>
            </a:extLst>
          </p:cNvPr>
          <p:cNvSpPr txBox="1"/>
          <p:nvPr/>
        </p:nvSpPr>
        <p:spPr>
          <a:xfrm>
            <a:off x="1246910" y="1807197"/>
            <a:ext cx="10132291" cy="4093428"/>
          </a:xfrm>
          <a:prstGeom prst="rect">
            <a:avLst/>
          </a:prstGeom>
          <a:noFill/>
        </p:spPr>
        <p:txBody>
          <a:bodyPr wrap="square" rtlCol="0">
            <a:spAutoFit/>
          </a:bodyPr>
          <a:lstStyle/>
          <a:p>
            <a:r>
              <a:rPr lang="zh-CN" altLang="en-US" sz="2000" dirty="0"/>
              <a:t>（</a:t>
            </a:r>
            <a:r>
              <a:rPr lang="en-US" altLang="zh-CN" sz="2000" dirty="0"/>
              <a:t>1</a:t>
            </a:r>
            <a:r>
              <a:rPr lang="zh-CN" altLang="en-US" sz="2000" dirty="0"/>
              <a:t>）数据寄存器：用来储存整数数字。在某些简单</a:t>
            </a:r>
            <a:r>
              <a:rPr lang="en-US" altLang="zh-CN" sz="2000" dirty="0"/>
              <a:t>/</a:t>
            </a:r>
            <a:r>
              <a:rPr lang="zh-CN" altLang="en-US" sz="2000" dirty="0"/>
              <a:t>旧的</a:t>
            </a:r>
            <a:r>
              <a:rPr lang="en-US" altLang="zh-CN" sz="2000" dirty="0"/>
              <a:t>CPU</a:t>
            </a:r>
            <a:r>
              <a:rPr lang="zh-CN" altLang="en-US" sz="2000" dirty="0"/>
              <a:t>中，特别地，数据寄存器是累加器，作为数学计算之用。</a:t>
            </a:r>
          </a:p>
          <a:p>
            <a:r>
              <a:rPr lang="zh-CN" altLang="en-US" sz="2000" dirty="0"/>
              <a:t>（</a:t>
            </a:r>
            <a:r>
              <a:rPr lang="en-US" altLang="zh-CN" sz="2000" dirty="0"/>
              <a:t>2</a:t>
            </a:r>
            <a:r>
              <a:rPr lang="zh-CN" altLang="en-US" sz="2000" dirty="0"/>
              <a:t>）地址寄存器：用来存放存储器地址，用来访问存储器。</a:t>
            </a:r>
          </a:p>
          <a:p>
            <a:r>
              <a:rPr lang="zh-CN" altLang="en-US" sz="2000" dirty="0"/>
              <a:t>（</a:t>
            </a:r>
            <a:r>
              <a:rPr lang="en-US" altLang="zh-CN" sz="2000" dirty="0"/>
              <a:t>3</a:t>
            </a:r>
            <a:r>
              <a:rPr lang="zh-CN" altLang="en-US" sz="2000" dirty="0"/>
              <a:t>）通用目的寄存器（</a:t>
            </a:r>
            <a:r>
              <a:rPr lang="en-US" altLang="zh-CN" sz="2000" dirty="0"/>
              <a:t>GPRs</a:t>
            </a:r>
            <a:r>
              <a:rPr lang="zh-CN" altLang="en-US" sz="2000" dirty="0"/>
              <a:t>）：保存数据或地址，即结合了数据寄存器或地址寄存器的功能。</a:t>
            </a:r>
          </a:p>
          <a:p>
            <a:r>
              <a:rPr lang="zh-CN" altLang="en-US" sz="2000" dirty="0"/>
              <a:t>（</a:t>
            </a:r>
            <a:r>
              <a:rPr lang="en-US" altLang="zh-CN" sz="2000" dirty="0"/>
              <a:t>4</a:t>
            </a:r>
            <a:r>
              <a:rPr lang="zh-CN" altLang="en-US" sz="2000" dirty="0"/>
              <a:t>）浮点寄存器（</a:t>
            </a:r>
            <a:r>
              <a:rPr lang="en-US" altLang="zh-CN" sz="2000" dirty="0"/>
              <a:t>FPRs</a:t>
            </a:r>
            <a:r>
              <a:rPr lang="zh-CN" altLang="en-US" sz="2000" dirty="0"/>
              <a:t>）：用来储存浮点数据。</a:t>
            </a:r>
          </a:p>
          <a:p>
            <a:r>
              <a:rPr lang="zh-CN" altLang="en-US" sz="2000" dirty="0"/>
              <a:t>（</a:t>
            </a:r>
            <a:r>
              <a:rPr lang="en-US" altLang="zh-CN" sz="2000" dirty="0"/>
              <a:t>5</a:t>
            </a:r>
            <a:r>
              <a:rPr lang="zh-CN" altLang="en-US" sz="2000" dirty="0"/>
              <a:t>）常数寄存器：用来存放只读的数值（例如</a:t>
            </a:r>
            <a:r>
              <a:rPr lang="en-US" altLang="zh-CN" sz="2000" dirty="0"/>
              <a:t>0</a:t>
            </a:r>
            <a:r>
              <a:rPr lang="zh-CN" altLang="en-US" sz="2000" dirty="0"/>
              <a:t>、</a:t>
            </a:r>
            <a:r>
              <a:rPr lang="en-US" altLang="zh-CN" sz="2000" dirty="0"/>
              <a:t>1</a:t>
            </a:r>
            <a:r>
              <a:rPr lang="zh-CN" altLang="en-US" sz="2000" dirty="0"/>
              <a:t>、圆周率等等）。</a:t>
            </a:r>
          </a:p>
          <a:p>
            <a:r>
              <a:rPr lang="zh-CN" altLang="en-US" sz="2000" dirty="0"/>
              <a:t>（</a:t>
            </a:r>
            <a:r>
              <a:rPr lang="en-US" altLang="zh-CN" sz="2000" dirty="0"/>
              <a:t>6</a:t>
            </a:r>
            <a:r>
              <a:rPr lang="zh-CN" altLang="en-US" sz="2000" dirty="0"/>
              <a:t>）向量寄存器：用来储存由向量处理器运行</a:t>
            </a:r>
            <a:r>
              <a:rPr lang="en-US" altLang="zh-CN" sz="2000" dirty="0"/>
              <a:t>SIMD</a:t>
            </a:r>
            <a:r>
              <a:rPr lang="zh-CN" altLang="en-US" sz="2000" dirty="0"/>
              <a:t>（</a:t>
            </a:r>
            <a:r>
              <a:rPr lang="en-US" altLang="zh-CN" sz="2000" dirty="0"/>
              <a:t>Single Instruction, Multiple Data</a:t>
            </a:r>
            <a:r>
              <a:rPr lang="zh-CN" altLang="en-US" sz="2000" dirty="0"/>
              <a:t>）指令所得到的数据。</a:t>
            </a:r>
          </a:p>
          <a:p>
            <a:r>
              <a:rPr lang="zh-CN" altLang="en-US" sz="2000" dirty="0"/>
              <a:t>（</a:t>
            </a:r>
            <a:r>
              <a:rPr lang="en-US" altLang="zh-CN" sz="2000" dirty="0"/>
              <a:t>7</a:t>
            </a:r>
            <a:r>
              <a:rPr lang="zh-CN" altLang="en-US" sz="2000" dirty="0"/>
              <a:t>）特殊目的寄存器：储存</a:t>
            </a:r>
            <a:r>
              <a:rPr lang="en-US" altLang="zh-CN" sz="2000" dirty="0"/>
              <a:t>CPU</a:t>
            </a:r>
            <a:r>
              <a:rPr lang="zh-CN" altLang="en-US" sz="2000" dirty="0"/>
              <a:t>内部的数据，比如程序计数器、堆栈寄存器、程序状态寄存器等。</a:t>
            </a:r>
          </a:p>
          <a:p>
            <a:r>
              <a:rPr lang="zh-CN" altLang="en-US" sz="2000" dirty="0"/>
              <a:t>（</a:t>
            </a:r>
            <a:r>
              <a:rPr lang="en-US" altLang="zh-CN" sz="2000" dirty="0"/>
              <a:t>8</a:t>
            </a:r>
            <a:r>
              <a:rPr lang="zh-CN" altLang="en-US" sz="2000" dirty="0"/>
              <a:t>）指令寄存器：储存当前正在被执行的指令。</a:t>
            </a:r>
          </a:p>
          <a:p>
            <a:r>
              <a:rPr lang="zh-CN" altLang="en-US" sz="2000" dirty="0"/>
              <a:t>（</a:t>
            </a:r>
            <a:r>
              <a:rPr lang="en-US" altLang="zh-CN" sz="2000" dirty="0"/>
              <a:t>9</a:t>
            </a:r>
            <a:r>
              <a:rPr lang="zh-CN" altLang="en-US" sz="2000" dirty="0"/>
              <a:t>）索引寄存器：用于在程序运行过程中更改运算对象的地址。</a:t>
            </a:r>
          </a:p>
        </p:txBody>
      </p:sp>
    </p:spTree>
    <p:extLst>
      <p:ext uri="{BB962C8B-B14F-4D97-AF65-F5344CB8AC3E}">
        <p14:creationId xmlns:p14="http://schemas.microsoft.com/office/powerpoint/2010/main" val="16646314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8D08714A-677C-440E-9ED5-523F14FB2244}"/>
              </a:ext>
            </a:extLst>
          </p:cNvPr>
          <p:cNvSpPr txBox="1"/>
          <p:nvPr/>
        </p:nvSpPr>
        <p:spPr>
          <a:xfrm>
            <a:off x="979055" y="461818"/>
            <a:ext cx="2225963" cy="369332"/>
          </a:xfrm>
          <a:prstGeom prst="rect">
            <a:avLst/>
          </a:prstGeom>
          <a:noFill/>
        </p:spPr>
        <p:txBody>
          <a:bodyPr wrap="square" rtlCol="0">
            <a:spAutoFit/>
          </a:bodyPr>
          <a:lstStyle/>
          <a:p>
            <a:r>
              <a:rPr lang="en-US" altLang="zh-CN" dirty="0"/>
              <a:t>2.X86</a:t>
            </a:r>
            <a:r>
              <a:rPr lang="zh-CN" altLang="en-US" dirty="0"/>
              <a:t>寄存器</a:t>
            </a:r>
          </a:p>
        </p:txBody>
      </p:sp>
      <p:sp>
        <p:nvSpPr>
          <p:cNvPr id="4" name="文本框 3">
            <a:extLst>
              <a:ext uri="{FF2B5EF4-FFF2-40B4-BE49-F238E27FC236}">
                <a16:creationId xmlns="" xmlns:a16="http://schemas.microsoft.com/office/drawing/2014/main" id="{9A4D6868-A517-4FA7-BC76-29479FA4E829}"/>
              </a:ext>
            </a:extLst>
          </p:cNvPr>
          <p:cNvSpPr txBox="1"/>
          <p:nvPr/>
        </p:nvSpPr>
        <p:spPr>
          <a:xfrm>
            <a:off x="1145309" y="969818"/>
            <a:ext cx="9772073" cy="369332"/>
          </a:xfrm>
          <a:prstGeom prst="rect">
            <a:avLst/>
          </a:prstGeom>
          <a:noFill/>
        </p:spPr>
        <p:txBody>
          <a:bodyPr wrap="square" rtlCol="0">
            <a:spAutoFit/>
          </a:bodyPr>
          <a:lstStyle/>
          <a:p>
            <a:r>
              <a:rPr lang="en-US" altLang="zh-CN"/>
              <a:t>X86 </a:t>
            </a:r>
            <a:r>
              <a:rPr lang="zh-CN" altLang="en-US"/>
              <a:t>有</a:t>
            </a:r>
            <a:r>
              <a:rPr lang="en-US" altLang="zh-CN"/>
              <a:t>14</a:t>
            </a:r>
            <a:r>
              <a:rPr lang="zh-CN" altLang="en-US"/>
              <a:t>个</a:t>
            </a:r>
            <a:r>
              <a:rPr lang="en-US" altLang="zh-CN"/>
              <a:t>32</a:t>
            </a:r>
            <a:r>
              <a:rPr lang="zh-CN" altLang="en-US"/>
              <a:t>位寄存器，按用途可分为通用寄存器、指令指针、标志寄存器和和段寄存器</a:t>
            </a:r>
            <a:r>
              <a:rPr lang="en-US" altLang="zh-CN"/>
              <a:t>4</a:t>
            </a:r>
            <a:r>
              <a:rPr lang="zh-CN" altLang="en-US"/>
              <a:t>类。</a:t>
            </a:r>
          </a:p>
        </p:txBody>
      </p:sp>
      <p:sp>
        <p:nvSpPr>
          <p:cNvPr id="5" name="文本框 4">
            <a:extLst>
              <a:ext uri="{FF2B5EF4-FFF2-40B4-BE49-F238E27FC236}">
                <a16:creationId xmlns="" xmlns:a16="http://schemas.microsoft.com/office/drawing/2014/main" id="{5E7BD754-5540-476A-9B1E-0D7DDADE82B3}"/>
              </a:ext>
            </a:extLst>
          </p:cNvPr>
          <p:cNvSpPr txBox="1"/>
          <p:nvPr/>
        </p:nvSpPr>
        <p:spPr>
          <a:xfrm>
            <a:off x="1062182" y="1588655"/>
            <a:ext cx="2918690" cy="646331"/>
          </a:xfrm>
          <a:prstGeom prst="rect">
            <a:avLst/>
          </a:prstGeom>
          <a:noFill/>
        </p:spPr>
        <p:txBody>
          <a:bodyPr wrap="square" rtlCol="0">
            <a:spAutoFit/>
          </a:bodyPr>
          <a:lstStyle/>
          <a:p>
            <a:r>
              <a:rPr lang="zh-CN" altLang="zh-CN" dirty="0"/>
              <a:t>（</a:t>
            </a:r>
            <a:r>
              <a:rPr lang="en-US" altLang="zh-CN" dirty="0"/>
              <a:t>1</a:t>
            </a:r>
            <a:r>
              <a:rPr lang="zh-CN" altLang="zh-CN" dirty="0"/>
              <a:t>）通用寄存器</a:t>
            </a:r>
          </a:p>
          <a:p>
            <a:endParaRPr lang="zh-CN" altLang="en-US" dirty="0"/>
          </a:p>
        </p:txBody>
      </p:sp>
      <p:sp>
        <p:nvSpPr>
          <p:cNvPr id="6" name="文本框 5">
            <a:extLst>
              <a:ext uri="{FF2B5EF4-FFF2-40B4-BE49-F238E27FC236}">
                <a16:creationId xmlns="" xmlns:a16="http://schemas.microsoft.com/office/drawing/2014/main" id="{F9305873-22E3-4FA8-A0F9-B6C8875FAA62}"/>
              </a:ext>
            </a:extLst>
          </p:cNvPr>
          <p:cNvSpPr txBox="1"/>
          <p:nvPr/>
        </p:nvSpPr>
        <p:spPr>
          <a:xfrm>
            <a:off x="1320800" y="2142836"/>
            <a:ext cx="9550400" cy="1200329"/>
          </a:xfrm>
          <a:prstGeom prst="rect">
            <a:avLst/>
          </a:prstGeom>
          <a:noFill/>
        </p:spPr>
        <p:txBody>
          <a:bodyPr wrap="square" rtlCol="0">
            <a:spAutoFit/>
          </a:bodyPr>
          <a:lstStyle/>
          <a:p>
            <a:r>
              <a:rPr lang="zh-CN" altLang="en-US" dirty="0"/>
              <a:t>可用于传送和暂存数据，也可参与算术逻辑运算，并保存运算结果。除此之外，它们还各自具有一些特殊功能。通用寄存器的长度取决于机器字长。</a:t>
            </a:r>
          </a:p>
          <a:p>
            <a:r>
              <a:rPr lang="en-US" altLang="zh-CN" dirty="0"/>
              <a:t>32</a:t>
            </a:r>
            <a:r>
              <a:rPr lang="zh-CN" altLang="en-US" dirty="0"/>
              <a:t>位</a:t>
            </a:r>
            <a:r>
              <a:rPr lang="en-US" altLang="zh-CN" dirty="0"/>
              <a:t>CPU</a:t>
            </a:r>
            <a:r>
              <a:rPr lang="zh-CN" altLang="en-US" dirty="0"/>
              <a:t>的通用寄存器有</a:t>
            </a:r>
            <a:r>
              <a:rPr lang="en-US" altLang="zh-CN" dirty="0"/>
              <a:t>8</a:t>
            </a:r>
            <a:r>
              <a:rPr lang="zh-CN" altLang="en-US" dirty="0"/>
              <a:t>个： </a:t>
            </a:r>
            <a:r>
              <a:rPr lang="en-US" altLang="zh-CN" dirty="0"/>
              <a:t>EAX,EBX,ECX,EDX,EBP,ESP,ESI,EDI</a:t>
            </a:r>
            <a:r>
              <a:rPr lang="zh-CN" altLang="en-US" dirty="0"/>
              <a:t>，又可以分成</a:t>
            </a:r>
            <a:r>
              <a:rPr lang="en-US" altLang="zh-CN" dirty="0"/>
              <a:t>2</a:t>
            </a:r>
            <a:r>
              <a:rPr lang="zh-CN" altLang="en-US" dirty="0"/>
              <a:t>组，一组是数据寄存器</a:t>
            </a:r>
            <a:r>
              <a:rPr lang="en-US" altLang="zh-CN" dirty="0"/>
              <a:t>(4</a:t>
            </a:r>
            <a:r>
              <a:rPr lang="zh-CN" altLang="en-US" dirty="0"/>
              <a:t>个</a:t>
            </a:r>
            <a:r>
              <a:rPr lang="en-US" altLang="zh-CN" dirty="0"/>
              <a:t>)</a:t>
            </a:r>
            <a:r>
              <a:rPr lang="zh-CN" altLang="en-US" dirty="0"/>
              <a:t>，另一组是指针寄存器及变址寄存器</a:t>
            </a:r>
            <a:r>
              <a:rPr lang="en-US" altLang="zh-CN" dirty="0"/>
              <a:t>(4</a:t>
            </a:r>
            <a:r>
              <a:rPr lang="zh-CN" altLang="en-US" dirty="0"/>
              <a:t>个</a:t>
            </a:r>
            <a:r>
              <a:rPr lang="en-US" altLang="zh-CN" dirty="0"/>
              <a:t>)</a:t>
            </a:r>
            <a:r>
              <a:rPr lang="zh-CN" altLang="en-US" dirty="0"/>
              <a:t>。</a:t>
            </a:r>
          </a:p>
        </p:txBody>
      </p:sp>
      <p:sp>
        <p:nvSpPr>
          <p:cNvPr id="7" name="文本框 6">
            <a:extLst>
              <a:ext uri="{FF2B5EF4-FFF2-40B4-BE49-F238E27FC236}">
                <a16:creationId xmlns="" xmlns:a16="http://schemas.microsoft.com/office/drawing/2014/main" id="{1C73DA84-5898-4D3F-8E00-9DC71372D58C}"/>
              </a:ext>
            </a:extLst>
          </p:cNvPr>
          <p:cNvSpPr txBox="1"/>
          <p:nvPr/>
        </p:nvSpPr>
        <p:spPr>
          <a:xfrm>
            <a:off x="1062182" y="3680691"/>
            <a:ext cx="2918690" cy="646331"/>
          </a:xfrm>
          <a:prstGeom prst="rect">
            <a:avLst/>
          </a:prstGeom>
          <a:noFill/>
        </p:spPr>
        <p:txBody>
          <a:bodyPr wrap="square" rtlCol="0">
            <a:spAutoFit/>
          </a:bodyPr>
          <a:lstStyle/>
          <a:p>
            <a:r>
              <a:rPr lang="zh-CN" altLang="zh-CN" dirty="0"/>
              <a:t>（</a:t>
            </a:r>
            <a:r>
              <a:rPr lang="en-US" altLang="zh-CN" dirty="0"/>
              <a:t>2</a:t>
            </a:r>
            <a:r>
              <a:rPr lang="zh-CN" altLang="zh-CN" dirty="0"/>
              <a:t>）</a:t>
            </a:r>
            <a:r>
              <a:rPr lang="en-US" altLang="zh-CN" dirty="0"/>
              <a:t>数据寄存器</a:t>
            </a:r>
            <a:endParaRPr lang="zh-CN" altLang="zh-CN" dirty="0"/>
          </a:p>
          <a:p>
            <a:endParaRPr lang="zh-CN" altLang="en-US" dirty="0"/>
          </a:p>
        </p:txBody>
      </p:sp>
      <p:sp>
        <p:nvSpPr>
          <p:cNvPr id="8" name="文本框 7">
            <a:extLst>
              <a:ext uri="{FF2B5EF4-FFF2-40B4-BE49-F238E27FC236}">
                <a16:creationId xmlns="" xmlns:a16="http://schemas.microsoft.com/office/drawing/2014/main" id="{8B6E8C04-FB39-417F-9F4A-FB939C939015}"/>
              </a:ext>
            </a:extLst>
          </p:cNvPr>
          <p:cNvSpPr txBox="1"/>
          <p:nvPr/>
        </p:nvSpPr>
        <p:spPr>
          <a:xfrm>
            <a:off x="1366982" y="4225422"/>
            <a:ext cx="9550400" cy="1754326"/>
          </a:xfrm>
          <a:prstGeom prst="rect">
            <a:avLst/>
          </a:prstGeom>
          <a:noFill/>
        </p:spPr>
        <p:txBody>
          <a:bodyPr wrap="square" rtlCol="0">
            <a:spAutoFit/>
          </a:bodyPr>
          <a:lstStyle/>
          <a:p>
            <a:r>
              <a:rPr lang="en-US" altLang="zh-CN" dirty="0"/>
              <a:t>EAX</a:t>
            </a:r>
            <a:r>
              <a:rPr lang="zh-CN" altLang="en-US" dirty="0"/>
              <a:t>：累加寄存器，常用于运算，在乘除等指令中指定用来存放操作数。另外，所有的</a:t>
            </a:r>
            <a:r>
              <a:rPr lang="en-US" altLang="zh-CN" dirty="0"/>
              <a:t>I/O</a:t>
            </a:r>
            <a:r>
              <a:rPr lang="zh-CN" altLang="en-US" dirty="0"/>
              <a:t>指令都使用</a:t>
            </a:r>
            <a:r>
              <a:rPr lang="en-US" altLang="zh-CN" dirty="0"/>
              <a:t>EAX</a:t>
            </a:r>
            <a:r>
              <a:rPr lang="zh-CN" altLang="en-US" dirty="0"/>
              <a:t>与外设传送数据。</a:t>
            </a:r>
          </a:p>
          <a:p>
            <a:r>
              <a:rPr lang="en-US" altLang="zh-CN" dirty="0"/>
              <a:t>EBX</a:t>
            </a:r>
            <a:r>
              <a:rPr lang="zh-CN" altLang="en-US" dirty="0"/>
              <a:t>：基址寄存器，常用于地址索引。</a:t>
            </a:r>
          </a:p>
          <a:p>
            <a:r>
              <a:rPr lang="en-US" altLang="zh-CN" dirty="0"/>
              <a:t>ECX</a:t>
            </a:r>
            <a:r>
              <a:rPr lang="zh-CN" altLang="en-US" dirty="0"/>
              <a:t>：计数寄存器，常用于计数，如在移位指令、循环</a:t>
            </a:r>
            <a:r>
              <a:rPr lang="en-US" altLang="zh-CN" dirty="0"/>
              <a:t>(loop)</a:t>
            </a:r>
            <a:r>
              <a:rPr lang="zh-CN" altLang="en-US" dirty="0"/>
              <a:t>和串处理指令中用作隐含的计数器。</a:t>
            </a:r>
          </a:p>
          <a:p>
            <a:r>
              <a:rPr lang="en-US" altLang="zh-CN" dirty="0"/>
              <a:t>EDX</a:t>
            </a:r>
            <a:r>
              <a:rPr lang="zh-CN" altLang="en-US" dirty="0"/>
              <a:t>：数据寄存器，常用于数据传递。</a:t>
            </a:r>
          </a:p>
        </p:txBody>
      </p:sp>
    </p:spTree>
    <p:extLst>
      <p:ext uri="{BB962C8B-B14F-4D97-AF65-F5344CB8AC3E}">
        <p14:creationId xmlns:p14="http://schemas.microsoft.com/office/powerpoint/2010/main" val="41504665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E7A76B83-EB6C-450C-B24B-5330F9F851F2}"/>
              </a:ext>
            </a:extLst>
          </p:cNvPr>
          <p:cNvSpPr txBox="1"/>
          <p:nvPr/>
        </p:nvSpPr>
        <p:spPr>
          <a:xfrm>
            <a:off x="868217" y="471055"/>
            <a:ext cx="5874328" cy="523220"/>
          </a:xfrm>
          <a:prstGeom prst="rect">
            <a:avLst/>
          </a:prstGeom>
          <a:noFill/>
        </p:spPr>
        <p:txBody>
          <a:bodyPr wrap="square" rtlCol="0">
            <a:spAutoFit/>
          </a:bodyPr>
          <a:lstStyle/>
          <a:p>
            <a:r>
              <a:rPr lang="zh-CN" altLang="en-US" sz="2800" dirty="0"/>
              <a:t>指针寄存器和变址寄存器：</a:t>
            </a:r>
          </a:p>
        </p:txBody>
      </p:sp>
      <p:sp>
        <p:nvSpPr>
          <p:cNvPr id="4" name="文本框 3">
            <a:extLst>
              <a:ext uri="{FF2B5EF4-FFF2-40B4-BE49-F238E27FC236}">
                <a16:creationId xmlns="" xmlns:a16="http://schemas.microsoft.com/office/drawing/2014/main" id="{0EA6AAE9-EA11-4316-BA21-E243B58C586F}"/>
              </a:ext>
            </a:extLst>
          </p:cNvPr>
          <p:cNvSpPr txBox="1"/>
          <p:nvPr/>
        </p:nvSpPr>
        <p:spPr>
          <a:xfrm>
            <a:off x="1403927" y="1228927"/>
            <a:ext cx="9171709" cy="1477328"/>
          </a:xfrm>
          <a:prstGeom prst="rect">
            <a:avLst/>
          </a:prstGeom>
          <a:noFill/>
        </p:spPr>
        <p:txBody>
          <a:bodyPr wrap="square" rtlCol="0">
            <a:spAutoFit/>
          </a:bodyPr>
          <a:lstStyle/>
          <a:p>
            <a:r>
              <a:rPr lang="en-US" altLang="zh-CN" dirty="0"/>
              <a:t>ESP</a:t>
            </a:r>
            <a:r>
              <a:rPr lang="zh-CN" altLang="en-US" dirty="0"/>
              <a:t>：堆栈指针，与</a:t>
            </a:r>
            <a:r>
              <a:rPr lang="en-US" altLang="zh-CN" dirty="0"/>
              <a:t>SS</a:t>
            </a:r>
            <a:r>
              <a:rPr lang="zh-CN" altLang="en-US" dirty="0"/>
              <a:t>配合使用，可指向目前的堆栈位置。</a:t>
            </a:r>
          </a:p>
          <a:p>
            <a:r>
              <a:rPr lang="en-US" altLang="zh-CN" dirty="0"/>
              <a:t>EBP</a:t>
            </a:r>
            <a:r>
              <a:rPr lang="zh-CN" altLang="en-US" dirty="0"/>
              <a:t>：基址指针寄存器，可用作</a:t>
            </a:r>
            <a:r>
              <a:rPr lang="en-US" altLang="zh-CN" dirty="0"/>
              <a:t>SS</a:t>
            </a:r>
            <a:r>
              <a:rPr lang="zh-CN" altLang="en-US" dirty="0"/>
              <a:t>的一个相对基址位置。</a:t>
            </a:r>
          </a:p>
          <a:p>
            <a:r>
              <a:rPr lang="en-US" altLang="zh-CN" dirty="0"/>
              <a:t>ESI</a:t>
            </a:r>
            <a:r>
              <a:rPr lang="zh-CN" altLang="en-US" dirty="0"/>
              <a:t>：源变址寄存器，可用来存放相对于</a:t>
            </a:r>
            <a:r>
              <a:rPr lang="en-US" altLang="zh-CN" dirty="0"/>
              <a:t>DS</a:t>
            </a:r>
            <a:r>
              <a:rPr lang="zh-CN" altLang="en-US" dirty="0"/>
              <a:t>段之源变址指针。</a:t>
            </a:r>
          </a:p>
          <a:p>
            <a:r>
              <a:rPr lang="en-US" altLang="zh-CN" dirty="0"/>
              <a:t>EDI</a:t>
            </a:r>
            <a:r>
              <a:rPr lang="zh-CN" altLang="en-US" dirty="0"/>
              <a:t>：目的变址寄存器，可用来存放相对于</a:t>
            </a:r>
            <a:r>
              <a:rPr lang="en-US" altLang="zh-CN" dirty="0"/>
              <a:t>ES </a:t>
            </a:r>
            <a:r>
              <a:rPr lang="zh-CN" altLang="en-US" dirty="0"/>
              <a:t>段之目的变址指针。</a:t>
            </a:r>
            <a:endParaRPr lang="en-US" altLang="zh-CN" dirty="0"/>
          </a:p>
          <a:p>
            <a:r>
              <a:rPr lang="zh-CN" altLang="en-US" dirty="0"/>
              <a:t>这</a:t>
            </a:r>
            <a:r>
              <a:rPr lang="en-US" altLang="zh-CN" dirty="0"/>
              <a:t>4</a:t>
            </a:r>
            <a:r>
              <a:rPr lang="zh-CN" altLang="en-US" dirty="0"/>
              <a:t>个</a:t>
            </a:r>
            <a:r>
              <a:rPr lang="en-US" altLang="zh-CN" dirty="0"/>
              <a:t>32</a:t>
            </a:r>
            <a:r>
              <a:rPr lang="zh-CN" altLang="en-US" dirty="0"/>
              <a:t>位寄存器主要用来形成操作数的有效地址。</a:t>
            </a:r>
          </a:p>
        </p:txBody>
      </p:sp>
      <p:sp>
        <p:nvSpPr>
          <p:cNvPr id="5" name="文本框 4">
            <a:extLst>
              <a:ext uri="{FF2B5EF4-FFF2-40B4-BE49-F238E27FC236}">
                <a16:creationId xmlns="" xmlns:a16="http://schemas.microsoft.com/office/drawing/2014/main" id="{2B9DA2E2-51BA-4560-938B-F59FE10ECA37}"/>
              </a:ext>
            </a:extLst>
          </p:cNvPr>
          <p:cNvSpPr txBox="1"/>
          <p:nvPr/>
        </p:nvSpPr>
        <p:spPr>
          <a:xfrm>
            <a:off x="748146" y="2940907"/>
            <a:ext cx="4350327" cy="523220"/>
          </a:xfrm>
          <a:prstGeom prst="rect">
            <a:avLst/>
          </a:prstGeom>
          <a:noFill/>
        </p:spPr>
        <p:txBody>
          <a:bodyPr wrap="square" rtlCol="0">
            <a:spAutoFit/>
          </a:bodyPr>
          <a:lstStyle/>
          <a:p>
            <a:r>
              <a:rPr lang="zh-CN" altLang="zh-CN" sz="2800" dirty="0"/>
              <a:t>（</a:t>
            </a:r>
            <a:r>
              <a:rPr lang="en-US" altLang="zh-CN" sz="2800" dirty="0"/>
              <a:t>2</a:t>
            </a:r>
            <a:r>
              <a:rPr lang="zh-CN" altLang="zh-CN" sz="2800" dirty="0"/>
              <a:t>）指令指针</a:t>
            </a:r>
            <a:r>
              <a:rPr lang="en-US" altLang="zh-CN" sz="2800" dirty="0"/>
              <a:t>EIP</a:t>
            </a:r>
            <a:endParaRPr lang="zh-CN" altLang="zh-CN" sz="2800" dirty="0"/>
          </a:p>
        </p:txBody>
      </p:sp>
      <p:sp>
        <p:nvSpPr>
          <p:cNvPr id="6" name="文本框 5">
            <a:extLst>
              <a:ext uri="{FF2B5EF4-FFF2-40B4-BE49-F238E27FC236}">
                <a16:creationId xmlns="" xmlns:a16="http://schemas.microsoft.com/office/drawing/2014/main" id="{C5D83026-C473-4FD3-8DDE-9C7EDAD3F244}"/>
              </a:ext>
            </a:extLst>
          </p:cNvPr>
          <p:cNvSpPr txBox="1"/>
          <p:nvPr/>
        </p:nvSpPr>
        <p:spPr>
          <a:xfrm>
            <a:off x="1385454" y="3698779"/>
            <a:ext cx="9421091" cy="1477328"/>
          </a:xfrm>
          <a:prstGeom prst="rect">
            <a:avLst/>
          </a:prstGeom>
          <a:noFill/>
        </p:spPr>
        <p:txBody>
          <a:bodyPr wrap="square" rtlCol="0">
            <a:spAutoFit/>
          </a:bodyPr>
          <a:lstStyle/>
          <a:p>
            <a:r>
              <a:rPr lang="zh-CN" altLang="en-US" dirty="0"/>
              <a:t>指令指针</a:t>
            </a:r>
            <a:r>
              <a:rPr lang="en-US" altLang="zh-CN" dirty="0"/>
              <a:t>EIP</a:t>
            </a:r>
            <a:r>
              <a:rPr lang="zh-CN" altLang="en-US" dirty="0"/>
              <a:t>是一个</a:t>
            </a:r>
            <a:r>
              <a:rPr lang="en-US" altLang="zh-CN" dirty="0"/>
              <a:t>32</a:t>
            </a:r>
            <a:r>
              <a:rPr lang="zh-CN" altLang="en-US" dirty="0"/>
              <a:t>位专用寄存器，它指向当前需要取出的指令字节，当</a:t>
            </a:r>
            <a:r>
              <a:rPr lang="en-US" altLang="zh-CN" dirty="0"/>
              <a:t>BIU</a:t>
            </a:r>
            <a:r>
              <a:rPr lang="zh-CN" altLang="en-US" dirty="0"/>
              <a:t>（总线接口部件）从内存中取出一个指令字节后，</a:t>
            </a:r>
            <a:r>
              <a:rPr lang="en-US" altLang="zh-CN" dirty="0"/>
              <a:t>EIP</a:t>
            </a:r>
            <a:r>
              <a:rPr lang="zh-CN" altLang="en-US" dirty="0"/>
              <a:t>就自动加上所取出指令的长度，以指向下一个指令字节，如：</a:t>
            </a:r>
            <a:r>
              <a:rPr lang="en-US" altLang="zh-CN" dirty="0"/>
              <a:t>BIU</a:t>
            </a:r>
            <a:r>
              <a:rPr lang="zh-CN" altLang="en-US" dirty="0"/>
              <a:t>从内存中取出的是</a:t>
            </a:r>
            <a:r>
              <a:rPr lang="en-US" altLang="zh-CN" dirty="0"/>
              <a:t>1</a:t>
            </a:r>
            <a:r>
              <a:rPr lang="zh-CN" altLang="en-US" dirty="0"/>
              <a:t>个字节，</a:t>
            </a:r>
            <a:r>
              <a:rPr lang="en-US" altLang="zh-CN" dirty="0"/>
              <a:t>EIP</a:t>
            </a:r>
            <a:r>
              <a:rPr lang="zh-CN" altLang="en-US" dirty="0"/>
              <a:t>就会自动加</a:t>
            </a:r>
            <a:r>
              <a:rPr lang="en-US" altLang="zh-CN" dirty="0"/>
              <a:t>1</a:t>
            </a:r>
            <a:r>
              <a:rPr lang="zh-CN" altLang="en-US" dirty="0"/>
              <a:t>；若</a:t>
            </a:r>
            <a:r>
              <a:rPr lang="en-US" altLang="zh-CN" dirty="0"/>
              <a:t>BIU</a:t>
            </a:r>
            <a:r>
              <a:rPr lang="zh-CN" altLang="en-US" dirty="0"/>
              <a:t>从内存中取出的字节数长度为</a:t>
            </a:r>
            <a:r>
              <a:rPr lang="en-US" altLang="zh-CN" dirty="0"/>
              <a:t>3</a:t>
            </a:r>
            <a:r>
              <a:rPr lang="zh-CN" altLang="en-US" dirty="0"/>
              <a:t>，则</a:t>
            </a:r>
            <a:r>
              <a:rPr lang="en-US" altLang="zh-CN" dirty="0"/>
              <a:t>EIP</a:t>
            </a:r>
            <a:r>
              <a:rPr lang="zh-CN" altLang="en-US" dirty="0"/>
              <a:t>就自动加</a:t>
            </a:r>
            <a:r>
              <a:rPr lang="en-US" altLang="zh-CN" dirty="0"/>
              <a:t>3</a:t>
            </a:r>
            <a:r>
              <a:rPr lang="zh-CN" altLang="en-US" dirty="0"/>
              <a:t>。注意，</a:t>
            </a:r>
            <a:r>
              <a:rPr lang="en-US" altLang="zh-CN" dirty="0"/>
              <a:t>EIP</a:t>
            </a:r>
            <a:r>
              <a:rPr lang="zh-CN" altLang="en-US" dirty="0"/>
              <a:t>指向的是指令地址的段内地址偏移量，又称偏移地址</a:t>
            </a:r>
            <a:r>
              <a:rPr lang="en-US" altLang="zh-CN" dirty="0"/>
              <a:t>(Offset Address)</a:t>
            </a:r>
            <a:r>
              <a:rPr lang="zh-CN" altLang="en-US" dirty="0"/>
              <a:t>或有效地址</a:t>
            </a:r>
            <a:r>
              <a:rPr lang="en-US" altLang="zh-CN" dirty="0"/>
              <a:t>(EA</a:t>
            </a:r>
            <a:r>
              <a:rPr lang="zh-CN" altLang="en-US" dirty="0"/>
              <a:t>，</a:t>
            </a:r>
            <a:r>
              <a:rPr lang="en-US" altLang="zh-CN" dirty="0"/>
              <a:t>Effective Address)</a:t>
            </a:r>
            <a:r>
              <a:rPr lang="zh-CN" altLang="en-US" dirty="0"/>
              <a:t>。</a:t>
            </a:r>
          </a:p>
        </p:txBody>
      </p:sp>
    </p:spTree>
    <p:extLst>
      <p:ext uri="{BB962C8B-B14F-4D97-AF65-F5344CB8AC3E}">
        <p14:creationId xmlns:p14="http://schemas.microsoft.com/office/powerpoint/2010/main" val="58976580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6DB3A10A-579E-4480-812B-07980AD17A82}"/>
              </a:ext>
            </a:extLst>
          </p:cNvPr>
          <p:cNvSpPr txBox="1"/>
          <p:nvPr/>
        </p:nvSpPr>
        <p:spPr>
          <a:xfrm>
            <a:off x="886691" y="535709"/>
            <a:ext cx="3020291" cy="369332"/>
          </a:xfrm>
          <a:prstGeom prst="rect">
            <a:avLst/>
          </a:prstGeom>
          <a:noFill/>
        </p:spPr>
        <p:txBody>
          <a:bodyPr wrap="square" rtlCol="0">
            <a:spAutoFit/>
          </a:bodyPr>
          <a:lstStyle/>
          <a:p>
            <a:r>
              <a:rPr lang="zh-CN" altLang="en-US"/>
              <a:t>（</a:t>
            </a:r>
            <a:r>
              <a:rPr lang="en-US" altLang="zh-CN"/>
              <a:t>3</a:t>
            </a:r>
            <a:r>
              <a:rPr lang="zh-CN" altLang="en-US"/>
              <a:t>）标志寄存器</a:t>
            </a:r>
            <a:r>
              <a:rPr lang="en-US" altLang="zh-CN"/>
              <a:t>EFR</a:t>
            </a:r>
            <a:endParaRPr lang="zh-CN" altLang="en-US" dirty="0"/>
          </a:p>
        </p:txBody>
      </p:sp>
      <p:sp>
        <p:nvSpPr>
          <p:cNvPr id="3" name="文本框 2">
            <a:extLst>
              <a:ext uri="{FF2B5EF4-FFF2-40B4-BE49-F238E27FC236}">
                <a16:creationId xmlns="" xmlns:a16="http://schemas.microsoft.com/office/drawing/2014/main" id="{EB9BCF44-F818-46AE-8BD5-3045F89E3D5D}"/>
              </a:ext>
            </a:extLst>
          </p:cNvPr>
          <p:cNvSpPr txBox="1"/>
          <p:nvPr/>
        </p:nvSpPr>
        <p:spPr>
          <a:xfrm>
            <a:off x="1117601" y="1216982"/>
            <a:ext cx="9005454" cy="923330"/>
          </a:xfrm>
          <a:prstGeom prst="rect">
            <a:avLst/>
          </a:prstGeom>
          <a:noFill/>
        </p:spPr>
        <p:txBody>
          <a:bodyPr wrap="square" rtlCol="0">
            <a:spAutoFit/>
          </a:bodyPr>
          <a:lstStyle/>
          <a:p>
            <a:r>
              <a:rPr lang="en-US" altLang="zh-CN" dirty="0"/>
              <a:t>X86</a:t>
            </a:r>
            <a:r>
              <a:rPr lang="zh-CN" altLang="en-US" dirty="0"/>
              <a:t>有一个</a:t>
            </a:r>
            <a:r>
              <a:rPr lang="en-US" altLang="zh-CN" dirty="0"/>
              <a:t>32</a:t>
            </a:r>
            <a:r>
              <a:rPr lang="zh-CN" altLang="en-US" dirty="0"/>
              <a:t>位的标志寄存器</a:t>
            </a:r>
            <a:r>
              <a:rPr lang="en-US" altLang="zh-CN" dirty="0"/>
              <a:t>EFR</a:t>
            </a:r>
            <a:r>
              <a:rPr lang="zh-CN" altLang="en-US" dirty="0"/>
              <a:t>，在</a:t>
            </a:r>
            <a:r>
              <a:rPr lang="en-US" altLang="zh-CN" dirty="0"/>
              <a:t>EFR</a:t>
            </a:r>
            <a:r>
              <a:rPr lang="zh-CN" altLang="en-US" dirty="0"/>
              <a:t>中有意义的主要有</a:t>
            </a:r>
            <a:r>
              <a:rPr lang="en-US" altLang="zh-CN" dirty="0"/>
              <a:t>9</a:t>
            </a:r>
            <a:r>
              <a:rPr lang="zh-CN" altLang="en-US" dirty="0"/>
              <a:t>位，其中</a:t>
            </a:r>
            <a:r>
              <a:rPr lang="en-US" altLang="zh-CN" dirty="0"/>
              <a:t>6</a:t>
            </a:r>
            <a:r>
              <a:rPr lang="zh-CN" altLang="en-US" dirty="0"/>
              <a:t>位是状态位，</a:t>
            </a:r>
            <a:r>
              <a:rPr lang="en-US" altLang="zh-CN" dirty="0"/>
              <a:t>3</a:t>
            </a:r>
            <a:r>
              <a:rPr lang="zh-CN" altLang="en-US" dirty="0"/>
              <a:t>位是控制位。标志寄存器又称程序状态字</a:t>
            </a:r>
            <a:r>
              <a:rPr lang="en-US" altLang="zh-CN" dirty="0"/>
              <a:t>(EPSW)</a:t>
            </a:r>
            <a:r>
              <a:rPr lang="zh-CN" altLang="en-US" dirty="0"/>
              <a:t>，用于存放条件标志、控制标志等，以反映处理器的状态和运算结果的某些特征及控制指令的执行。</a:t>
            </a:r>
          </a:p>
        </p:txBody>
      </p:sp>
      <p:sp>
        <p:nvSpPr>
          <p:cNvPr id="4" name="文本框 3">
            <a:extLst>
              <a:ext uri="{FF2B5EF4-FFF2-40B4-BE49-F238E27FC236}">
                <a16:creationId xmlns="" xmlns:a16="http://schemas.microsoft.com/office/drawing/2014/main" id="{D9DD63E1-49D9-4559-A258-654CCAFF2750}"/>
              </a:ext>
            </a:extLst>
          </p:cNvPr>
          <p:cNvSpPr txBox="1"/>
          <p:nvPr/>
        </p:nvSpPr>
        <p:spPr>
          <a:xfrm>
            <a:off x="955964" y="2452253"/>
            <a:ext cx="3020291" cy="369332"/>
          </a:xfrm>
          <a:prstGeom prst="rect">
            <a:avLst/>
          </a:prstGeom>
          <a:noFill/>
        </p:spPr>
        <p:txBody>
          <a:bodyPr wrap="square" rtlCol="0">
            <a:spAutoFit/>
          </a:bodyPr>
          <a:lstStyle/>
          <a:p>
            <a:r>
              <a:rPr lang="zh-CN" altLang="zh-CN" dirty="0"/>
              <a:t>（</a:t>
            </a:r>
            <a:r>
              <a:rPr lang="en-US" altLang="zh-CN" dirty="0"/>
              <a:t>4</a:t>
            </a:r>
            <a:r>
              <a:rPr lang="zh-CN" altLang="zh-CN" dirty="0"/>
              <a:t>）段寄存器</a:t>
            </a:r>
          </a:p>
        </p:txBody>
      </p:sp>
      <p:sp>
        <p:nvSpPr>
          <p:cNvPr id="5" name="文本框 4">
            <a:extLst>
              <a:ext uri="{FF2B5EF4-FFF2-40B4-BE49-F238E27FC236}">
                <a16:creationId xmlns="" xmlns:a16="http://schemas.microsoft.com/office/drawing/2014/main" id="{6579E29C-B9A7-4EEE-9F50-4FC462F15FD1}"/>
              </a:ext>
            </a:extLst>
          </p:cNvPr>
          <p:cNvSpPr txBox="1"/>
          <p:nvPr/>
        </p:nvSpPr>
        <p:spPr>
          <a:xfrm>
            <a:off x="1274618" y="3121891"/>
            <a:ext cx="8543637" cy="1477328"/>
          </a:xfrm>
          <a:prstGeom prst="rect">
            <a:avLst/>
          </a:prstGeom>
          <a:noFill/>
        </p:spPr>
        <p:txBody>
          <a:bodyPr wrap="square" rtlCol="0">
            <a:spAutoFit/>
          </a:bodyPr>
          <a:lstStyle/>
          <a:p>
            <a:r>
              <a:rPr lang="zh-CN" altLang="en-US" dirty="0"/>
              <a:t>为了运用所有的内存空间，</a:t>
            </a:r>
            <a:r>
              <a:rPr lang="en-US" altLang="zh-CN" dirty="0"/>
              <a:t>X86</a:t>
            </a:r>
            <a:r>
              <a:rPr lang="zh-CN" altLang="en-US" dirty="0"/>
              <a:t>设定了四个段寄存器，专门用来保存段地址：</a:t>
            </a:r>
          </a:p>
          <a:p>
            <a:r>
              <a:rPr lang="en-US" altLang="zh-CN" dirty="0"/>
              <a:t>	CS</a:t>
            </a:r>
            <a:r>
              <a:rPr lang="zh-CN" altLang="en-US" dirty="0"/>
              <a:t>：代码段寄存器</a:t>
            </a:r>
          </a:p>
          <a:p>
            <a:r>
              <a:rPr lang="en-US" altLang="zh-CN" dirty="0"/>
              <a:t>	DS</a:t>
            </a:r>
            <a:r>
              <a:rPr lang="zh-CN" altLang="en-US" dirty="0"/>
              <a:t>：数据段寄存器</a:t>
            </a:r>
          </a:p>
          <a:p>
            <a:r>
              <a:rPr lang="en-US" altLang="zh-CN" dirty="0"/>
              <a:t>	SS</a:t>
            </a:r>
            <a:r>
              <a:rPr lang="zh-CN" altLang="en-US" dirty="0"/>
              <a:t>：堆栈段寄存器</a:t>
            </a:r>
          </a:p>
          <a:p>
            <a:r>
              <a:rPr lang="en-US" altLang="zh-CN" dirty="0"/>
              <a:t>	ES</a:t>
            </a:r>
            <a:r>
              <a:rPr lang="zh-CN" altLang="en-US" dirty="0"/>
              <a:t>：附加段寄存器。</a:t>
            </a:r>
          </a:p>
        </p:txBody>
      </p:sp>
      <p:sp>
        <p:nvSpPr>
          <p:cNvPr id="6" name="文本框 5">
            <a:extLst>
              <a:ext uri="{FF2B5EF4-FFF2-40B4-BE49-F238E27FC236}">
                <a16:creationId xmlns="" xmlns:a16="http://schemas.microsoft.com/office/drawing/2014/main" id="{33628CAF-9F67-482A-B72E-18AD34A70CED}"/>
              </a:ext>
            </a:extLst>
          </p:cNvPr>
          <p:cNvSpPr txBox="1"/>
          <p:nvPr/>
        </p:nvSpPr>
        <p:spPr>
          <a:xfrm>
            <a:off x="1274618" y="4717689"/>
            <a:ext cx="9134764" cy="1200329"/>
          </a:xfrm>
          <a:prstGeom prst="rect">
            <a:avLst/>
          </a:prstGeom>
          <a:noFill/>
        </p:spPr>
        <p:txBody>
          <a:bodyPr wrap="square" rtlCol="0">
            <a:spAutoFit/>
          </a:bodyPr>
          <a:lstStyle/>
          <a:p>
            <a:r>
              <a:rPr lang="zh-CN" altLang="en-US" dirty="0"/>
              <a:t>当一个程序要执行时，就要决定程序代码、数据和堆栈各要用到内存的哪些位置，通过设定段寄存器</a:t>
            </a:r>
            <a:r>
              <a:rPr lang="en-US" altLang="zh-CN" dirty="0"/>
              <a:t>CS</a:t>
            </a:r>
            <a:r>
              <a:rPr lang="zh-CN" altLang="en-US" dirty="0"/>
              <a:t>，</a:t>
            </a:r>
            <a:r>
              <a:rPr lang="en-US" altLang="zh-CN" dirty="0"/>
              <a:t>DS</a:t>
            </a:r>
            <a:r>
              <a:rPr lang="zh-CN" altLang="en-US" dirty="0"/>
              <a:t>，</a:t>
            </a:r>
            <a:r>
              <a:rPr lang="en-US" altLang="zh-CN" dirty="0"/>
              <a:t>SS </a:t>
            </a:r>
            <a:r>
              <a:rPr lang="zh-CN" altLang="en-US" dirty="0"/>
              <a:t>来指向这些起始位置。通常是将</a:t>
            </a:r>
            <a:r>
              <a:rPr lang="en-US" altLang="zh-CN" dirty="0"/>
              <a:t>DS</a:t>
            </a:r>
            <a:r>
              <a:rPr lang="zh-CN" altLang="en-US" dirty="0"/>
              <a:t>固定，而根据需要修改</a:t>
            </a:r>
            <a:r>
              <a:rPr lang="en-US" altLang="zh-CN" dirty="0"/>
              <a:t>CS</a:t>
            </a:r>
            <a:r>
              <a:rPr lang="zh-CN" altLang="en-US" dirty="0"/>
              <a:t>。所以，程序和其数据组合起来的大小，限制在</a:t>
            </a:r>
            <a:r>
              <a:rPr lang="en-US" altLang="zh-CN" dirty="0"/>
              <a:t>DS </a:t>
            </a:r>
            <a:r>
              <a:rPr lang="zh-CN" altLang="en-US" dirty="0"/>
              <a:t>所指的</a:t>
            </a:r>
            <a:r>
              <a:rPr lang="en-US" altLang="zh-CN" dirty="0"/>
              <a:t>64K</a:t>
            </a:r>
            <a:r>
              <a:rPr lang="zh-CN" altLang="en-US" dirty="0"/>
              <a:t>内，这就是</a:t>
            </a:r>
            <a:r>
              <a:rPr lang="en-US" altLang="zh-CN" dirty="0"/>
              <a:t>COM</a:t>
            </a:r>
            <a:r>
              <a:rPr lang="zh-CN" altLang="en-US" dirty="0"/>
              <a:t>文件不得大于</a:t>
            </a:r>
            <a:r>
              <a:rPr lang="en-US" altLang="zh-CN" dirty="0"/>
              <a:t>64K</a:t>
            </a:r>
            <a:r>
              <a:rPr lang="zh-CN" altLang="en-US" dirty="0"/>
              <a:t>的原因。</a:t>
            </a:r>
          </a:p>
        </p:txBody>
      </p:sp>
    </p:spTree>
    <p:extLst>
      <p:ext uri="{BB962C8B-B14F-4D97-AF65-F5344CB8AC3E}">
        <p14:creationId xmlns:p14="http://schemas.microsoft.com/office/powerpoint/2010/main" val="13410702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1"/>
          <p:cNvSpPr txBox="1">
            <a:spLocks noChangeArrowheads="1"/>
          </p:cNvSpPr>
          <p:nvPr/>
        </p:nvSpPr>
        <p:spPr bwMode="auto">
          <a:xfrm>
            <a:off x="738188" y="481013"/>
            <a:ext cx="3187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2.2 </a:t>
            </a:r>
            <a:r>
              <a:rPr lang="zh-CN" altLang="en-US"/>
              <a:t>存储系统</a:t>
            </a:r>
          </a:p>
        </p:txBody>
      </p:sp>
      <p:sp>
        <p:nvSpPr>
          <p:cNvPr id="9219" name="文本框 2"/>
          <p:cNvSpPr txBox="1">
            <a:spLocks noChangeArrowheads="1"/>
          </p:cNvSpPr>
          <p:nvPr/>
        </p:nvSpPr>
        <p:spPr bwMode="auto">
          <a:xfrm>
            <a:off x="1182688" y="1098550"/>
            <a:ext cx="96424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存储系统是指计算机中由存放程序和数据的各种存储设备、控制部件及管理信息调度的设备（硬件）和算法（软件）所组成的系统。计算机的主存储器不能同时满足存取速度快、存储容量大和成本低的要求，在计算机中必须有速度由慢到快、容量由大到小的多级层次存储器，以最优的控制调度算法和合理的成本，构成具有性能可接受的存储系统。</a:t>
            </a:r>
          </a:p>
        </p:txBody>
      </p:sp>
      <p:sp>
        <p:nvSpPr>
          <p:cNvPr id="9220" name="文本框 4"/>
          <p:cNvSpPr txBox="1">
            <a:spLocks noChangeArrowheads="1"/>
          </p:cNvSpPr>
          <p:nvPr/>
        </p:nvSpPr>
        <p:spPr bwMode="auto">
          <a:xfrm>
            <a:off x="1311275" y="2474913"/>
            <a:ext cx="95138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制约计算机存储器设计的因素主要有三个：容量、速度、价格。这三个因素存在以下关系：</a:t>
            </a:r>
          </a:p>
          <a:p>
            <a:r>
              <a:rPr lang="zh-CN" altLang="en-US"/>
              <a:t>（</a:t>
            </a:r>
            <a:r>
              <a:rPr lang="en-US" altLang="zh-CN"/>
              <a:t>1</a:t>
            </a:r>
            <a:r>
              <a:rPr lang="zh-CN" altLang="en-US"/>
              <a:t>）速度越快，每位价格越高；</a:t>
            </a:r>
          </a:p>
          <a:p>
            <a:r>
              <a:rPr lang="zh-CN" altLang="en-US"/>
              <a:t>（</a:t>
            </a:r>
            <a:r>
              <a:rPr lang="en-US" altLang="zh-CN"/>
              <a:t>2</a:t>
            </a:r>
            <a:r>
              <a:rPr lang="zh-CN" altLang="en-US"/>
              <a:t>）容量越大，每位价格越低；</a:t>
            </a:r>
          </a:p>
          <a:p>
            <a:r>
              <a:rPr lang="zh-CN" altLang="en-US"/>
              <a:t>（</a:t>
            </a:r>
            <a:r>
              <a:rPr lang="en-US" altLang="zh-CN"/>
              <a:t>3</a:t>
            </a:r>
            <a:r>
              <a:rPr lang="zh-CN" altLang="en-US"/>
              <a:t>）容量越大，速度越慢。</a:t>
            </a:r>
          </a:p>
        </p:txBody>
      </p:sp>
      <p:sp>
        <p:nvSpPr>
          <p:cNvPr id="9221" name="文本框 6"/>
          <p:cNvSpPr txBox="1">
            <a:spLocks noChangeArrowheads="1"/>
          </p:cNvSpPr>
          <p:nvPr/>
        </p:nvSpPr>
        <p:spPr bwMode="auto">
          <a:xfrm>
            <a:off x="1431925" y="3935413"/>
            <a:ext cx="939323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为了权衡以上多种因素，目前主要采用存储器层次结构，而不是依赖单一的存储部件或技术。在现代计算机系统中存储层次可分为高速缓冲存储器、主存储器、辅助存储器三级。高速缓冲存储器用来改善主存储器与中央处理器的速度匹配问题。辅助存储器用于扩大存储空间。</a:t>
            </a:r>
          </a:p>
        </p:txBody>
      </p:sp>
    </p:spTree>
    <p:extLst>
      <p:ext uri="{BB962C8B-B14F-4D97-AF65-F5344CB8AC3E}">
        <p14:creationId xmlns:p14="http://schemas.microsoft.com/office/powerpoint/2010/main" val="76918960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6DA2851A-E95B-4798-9835-47FB48CC6557}"/>
              </a:ext>
            </a:extLst>
          </p:cNvPr>
          <p:cNvSpPr>
            <a:spLocks noGrp="1" noChangeArrowheads="1"/>
          </p:cNvSpPr>
          <p:nvPr>
            <p:ph type="title" idx="4294967295"/>
          </p:nvPr>
        </p:nvSpPr>
        <p:spPr>
          <a:xfrm>
            <a:off x="1187451" y="492920"/>
            <a:ext cx="8229600" cy="927100"/>
          </a:xfrm>
        </p:spPr>
        <p:txBody>
          <a:bodyPr/>
          <a:lstStyle/>
          <a:p>
            <a:pPr eaLnBrk="1" hangingPunct="1">
              <a:defRPr/>
            </a:pPr>
            <a:r>
              <a:rPr lang="zh-CN" altLang="en-US" sz="4500">
                <a:ea typeface="宋体" pitchFamily="2" charset="-122"/>
              </a:rPr>
              <a:t>目录</a:t>
            </a:r>
          </a:p>
        </p:txBody>
      </p:sp>
      <p:grpSp>
        <p:nvGrpSpPr>
          <p:cNvPr id="2" name="Group 3">
            <a:extLst>
              <a:ext uri="{FF2B5EF4-FFF2-40B4-BE49-F238E27FC236}">
                <a16:creationId xmlns="" xmlns:a16="http://schemas.microsoft.com/office/drawing/2014/main" id="{CA5418CC-BBE3-4DD9-A274-686369613448}"/>
              </a:ext>
            </a:extLst>
          </p:cNvPr>
          <p:cNvGrpSpPr>
            <a:grpSpLocks/>
          </p:cNvGrpSpPr>
          <p:nvPr/>
        </p:nvGrpSpPr>
        <p:grpSpPr bwMode="auto">
          <a:xfrm>
            <a:off x="3408363" y="1353743"/>
            <a:ext cx="6008687" cy="934536"/>
            <a:chOff x="0" y="0"/>
            <a:chExt cx="4224" cy="377"/>
          </a:xfrm>
        </p:grpSpPr>
        <p:sp>
          <p:nvSpPr>
            <p:cNvPr id="4135" name="AutoShape 4">
              <a:extLst>
                <a:ext uri="{FF2B5EF4-FFF2-40B4-BE49-F238E27FC236}">
                  <a16:creationId xmlns="" xmlns:a16="http://schemas.microsoft.com/office/drawing/2014/main" id="{EDA6F92E-AF37-4BDD-BB94-004C581AD62D}"/>
                </a:ext>
              </a:extLst>
            </p:cNvPr>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headEnd/>
              <a:tailEnd/>
            </a:ln>
            <a:effectLst>
              <a:outerShdw dist="35921" dir="2700000" algn="ctr" rotWithShape="0">
                <a:srgbClr val="001D3A">
                  <a:alpha val="50000"/>
                </a:srgbClr>
              </a:outerShdw>
            </a:effectLst>
          </p:spPr>
          <p:txBody>
            <a:bodyPr wrap="none" anchor="ctr"/>
            <a:lstStyle/>
            <a:p>
              <a:pPr fontAlgn="base">
                <a:spcBef>
                  <a:spcPct val="50000"/>
                </a:spcBef>
                <a:spcAft>
                  <a:spcPct val="0"/>
                </a:spcAft>
                <a:buClr>
                  <a:srgbClr val="000000"/>
                </a:buClr>
                <a:defRPr/>
              </a:pPr>
              <a:endParaRPr lang="zh-CN" altLang="zh-CN" sz="2400" b="1">
                <a:solidFill>
                  <a:srgbClr val="000000"/>
                </a:solidFill>
                <a:latin typeface="Arial" panose="020B0604020202020204" pitchFamily="34" charset="0"/>
                <a:ea typeface="宋体" panose="02010600030101010101" pitchFamily="2" charset="-122"/>
              </a:endParaRPr>
            </a:p>
          </p:txBody>
        </p:sp>
        <p:sp>
          <p:nvSpPr>
            <p:cNvPr id="4136" name="Text Box 13">
              <a:extLst>
                <a:ext uri="{FF2B5EF4-FFF2-40B4-BE49-F238E27FC236}">
                  <a16:creationId xmlns="" xmlns:a16="http://schemas.microsoft.com/office/drawing/2014/main" id="{BEFDC161-7D0F-4C4C-BECD-9C289FB41160}"/>
                </a:ext>
              </a:extLst>
            </p:cNvPr>
            <p:cNvSpPr txBox="1">
              <a:spLocks noChangeArrowheads="1"/>
            </p:cNvSpPr>
            <p:nvPr/>
          </p:nvSpPr>
          <p:spPr bwMode="auto">
            <a:xfrm>
              <a:off x="529" y="89"/>
              <a:ext cx="3166" cy="288"/>
            </a:xfrm>
            <a:prstGeom prst="rect">
              <a:avLst/>
            </a:prstGeom>
            <a:noFill/>
            <a:ln w="9525">
              <a:noFill/>
              <a:miter lim="800000"/>
              <a:headEnd/>
              <a:tailEnd/>
            </a:ln>
            <a:effectLst>
              <a:outerShdw dist="17961" dir="2700000" algn="ctr" rotWithShape="0">
                <a:srgbClr val="808080">
                  <a:alpha val="50000"/>
                </a:srgbClr>
              </a:outerShdw>
            </a:effectLst>
          </p:spPr>
          <p:txBody>
            <a:bodyPr>
              <a:spAutoFit/>
            </a:bodyPr>
            <a:lstStyle/>
            <a:p>
              <a:pPr marL="457200" indent="-4763" fontAlgn="base">
                <a:spcBef>
                  <a:spcPct val="50000"/>
                </a:spcBef>
                <a:spcAft>
                  <a:spcPct val="0"/>
                </a:spcAft>
                <a:buClr>
                  <a:srgbClr val="000000"/>
                </a:buClr>
                <a:defRPr/>
              </a:pPr>
              <a:r>
                <a:rPr lang="en-US" altLang="zh-CN" sz="2400" b="1" dirty="0">
                  <a:solidFill>
                    <a:srgbClr val="000000"/>
                  </a:solidFill>
                  <a:latin typeface="Arial" panose="020B0604020202020204" pitchFamily="34" charset="0"/>
                  <a:ea typeface="宋体" panose="02010600030101010101" pitchFamily="2" charset="-122"/>
                </a:rPr>
                <a:t>1.</a:t>
              </a:r>
              <a:r>
                <a:rPr kumimoji="1" lang="zh-CN" altLang="zh-CN" sz="2400" b="1" dirty="0">
                  <a:solidFill>
                    <a:srgbClr val="000000"/>
                  </a:solidFill>
                  <a:latin typeface="Arial" panose="020B0604020202020204" pitchFamily="34" charset="0"/>
                  <a:ea typeface="宋体" panose="02010600030101010101" pitchFamily="2" charset="-122"/>
                </a:rPr>
                <a:t>处理器计算</a:t>
              </a:r>
              <a:endParaRPr kumimoji="1" lang="zh-CN" altLang="en-US" sz="2400" b="1" dirty="0">
                <a:solidFill>
                  <a:srgbClr val="000000"/>
                </a:solidFill>
                <a:latin typeface="Arial" panose="020B0604020202020204" pitchFamily="34" charset="0"/>
                <a:ea typeface="宋体" panose="02010600030101010101" pitchFamily="2" charset="-122"/>
              </a:endParaRPr>
            </a:p>
          </p:txBody>
        </p:sp>
      </p:grpSp>
      <p:grpSp>
        <p:nvGrpSpPr>
          <p:cNvPr id="3" name="Group 6">
            <a:extLst>
              <a:ext uri="{FF2B5EF4-FFF2-40B4-BE49-F238E27FC236}">
                <a16:creationId xmlns="" xmlns:a16="http://schemas.microsoft.com/office/drawing/2014/main" id="{C3DE3974-896E-42AA-83F3-D4061CEF65B1}"/>
              </a:ext>
            </a:extLst>
          </p:cNvPr>
          <p:cNvGrpSpPr>
            <a:grpSpLocks/>
          </p:cNvGrpSpPr>
          <p:nvPr/>
        </p:nvGrpSpPr>
        <p:grpSpPr bwMode="auto">
          <a:xfrm>
            <a:off x="3361373" y="2902550"/>
            <a:ext cx="6008687" cy="989068"/>
            <a:chOff x="0" y="0"/>
            <a:chExt cx="4224" cy="394"/>
          </a:xfrm>
        </p:grpSpPr>
        <p:sp>
          <p:nvSpPr>
            <p:cNvPr id="4133" name="AutoShape 3">
              <a:extLst>
                <a:ext uri="{FF2B5EF4-FFF2-40B4-BE49-F238E27FC236}">
                  <a16:creationId xmlns="" xmlns:a16="http://schemas.microsoft.com/office/drawing/2014/main" id="{2E7188C8-74E5-40DD-AD37-4996EF5C0098}"/>
                </a:ext>
              </a:extLst>
            </p:cNvPr>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headEnd/>
              <a:tailEnd/>
            </a:ln>
            <a:effectLst>
              <a:outerShdw dist="35921" dir="2700000" algn="ctr" rotWithShape="0">
                <a:srgbClr val="001D3A">
                  <a:alpha val="50000"/>
                </a:srgbClr>
              </a:outerShdw>
            </a:effectLst>
          </p:spPr>
          <p:txBody>
            <a:bodyPr wrap="none" anchor="ctr"/>
            <a:lstStyle/>
            <a:p>
              <a:pPr fontAlgn="base">
                <a:spcBef>
                  <a:spcPct val="50000"/>
                </a:spcBef>
                <a:spcAft>
                  <a:spcPct val="0"/>
                </a:spcAft>
                <a:buClr>
                  <a:srgbClr val="000000"/>
                </a:buClr>
                <a:defRPr/>
              </a:pPr>
              <a:endParaRPr lang="zh-CN" altLang="zh-CN" sz="2400" b="1">
                <a:solidFill>
                  <a:srgbClr val="000000"/>
                </a:solidFill>
                <a:latin typeface="Arial" panose="020B0604020202020204" pitchFamily="34" charset="0"/>
                <a:ea typeface="宋体" panose="02010600030101010101" pitchFamily="2" charset="-122"/>
              </a:endParaRPr>
            </a:p>
          </p:txBody>
        </p:sp>
        <p:sp>
          <p:nvSpPr>
            <p:cNvPr id="4134" name="Text Box 25">
              <a:extLst>
                <a:ext uri="{FF2B5EF4-FFF2-40B4-BE49-F238E27FC236}">
                  <a16:creationId xmlns="" xmlns:a16="http://schemas.microsoft.com/office/drawing/2014/main" id="{71543830-095B-4DC1-BE68-21FFF91DFCA5}"/>
                </a:ext>
              </a:extLst>
            </p:cNvPr>
            <p:cNvSpPr txBox="1">
              <a:spLocks noChangeArrowheads="1"/>
            </p:cNvSpPr>
            <p:nvPr/>
          </p:nvSpPr>
          <p:spPr bwMode="auto">
            <a:xfrm>
              <a:off x="560" y="106"/>
              <a:ext cx="3168" cy="288"/>
            </a:xfrm>
            <a:prstGeom prst="rect">
              <a:avLst/>
            </a:prstGeom>
            <a:noFill/>
            <a:ln w="9525">
              <a:noFill/>
              <a:miter lim="800000"/>
              <a:headEnd/>
              <a:tailEnd/>
            </a:ln>
            <a:effectLst>
              <a:outerShdw dist="17961" dir="2700000" algn="ctr" rotWithShape="0">
                <a:srgbClr val="808080">
                  <a:alpha val="50000"/>
                </a:srgbClr>
              </a:outerShdw>
            </a:effectLst>
          </p:spPr>
          <p:txBody>
            <a:bodyPr>
              <a:spAutoFit/>
            </a:bodyPr>
            <a:lstStyle/>
            <a:p>
              <a:pPr marL="457200" indent="-4763" fontAlgn="base">
                <a:spcBef>
                  <a:spcPct val="50000"/>
                </a:spcBef>
                <a:spcAft>
                  <a:spcPct val="0"/>
                </a:spcAft>
                <a:buClr>
                  <a:srgbClr val="000000"/>
                </a:buClr>
                <a:defRPr/>
              </a:pPr>
              <a:r>
                <a:rPr lang="en-US" altLang="zh-CN" sz="2400" b="1" dirty="0">
                  <a:solidFill>
                    <a:srgbClr val="000000"/>
                  </a:solidFill>
                  <a:latin typeface="Arial" panose="020B0604020202020204" pitchFamily="34" charset="0"/>
                  <a:ea typeface="宋体" panose="02010600030101010101" pitchFamily="2" charset="-122"/>
                </a:rPr>
                <a:t>2.</a:t>
              </a:r>
              <a:r>
                <a:rPr kumimoji="1" lang="zh-CN" altLang="zh-CN" sz="2400" b="1" dirty="0">
                  <a:solidFill>
                    <a:srgbClr val="000000"/>
                  </a:solidFill>
                  <a:latin typeface="Arial" panose="020B0604020202020204" pitchFamily="34" charset="0"/>
                  <a:ea typeface="宋体" panose="02010600030101010101" pitchFamily="2" charset="-122"/>
                </a:rPr>
                <a:t>存储系统</a:t>
              </a:r>
              <a:endParaRPr kumimoji="1" lang="zh-CN" altLang="en-US" sz="2400" b="1" dirty="0">
                <a:solidFill>
                  <a:srgbClr val="000000"/>
                </a:solidFill>
                <a:latin typeface="Arial" panose="020B0604020202020204" pitchFamily="34" charset="0"/>
                <a:ea typeface="宋体" panose="02010600030101010101" pitchFamily="2" charset="-122"/>
              </a:endParaRPr>
            </a:p>
          </p:txBody>
        </p:sp>
      </p:grpSp>
      <p:grpSp>
        <p:nvGrpSpPr>
          <p:cNvPr id="4" name="Group 9">
            <a:extLst>
              <a:ext uri="{FF2B5EF4-FFF2-40B4-BE49-F238E27FC236}">
                <a16:creationId xmlns="" xmlns:a16="http://schemas.microsoft.com/office/drawing/2014/main" id="{B1E86E70-365A-43FE-9F76-DB9C067DDD74}"/>
              </a:ext>
            </a:extLst>
          </p:cNvPr>
          <p:cNvGrpSpPr>
            <a:grpSpLocks/>
          </p:cNvGrpSpPr>
          <p:nvPr/>
        </p:nvGrpSpPr>
        <p:grpSpPr bwMode="auto">
          <a:xfrm>
            <a:off x="3408363" y="4505923"/>
            <a:ext cx="6008687" cy="999110"/>
            <a:chOff x="0" y="0"/>
            <a:chExt cx="4224" cy="398"/>
          </a:xfrm>
        </p:grpSpPr>
        <p:sp>
          <p:nvSpPr>
            <p:cNvPr id="4131" name="AutoShape 14">
              <a:extLst>
                <a:ext uri="{FF2B5EF4-FFF2-40B4-BE49-F238E27FC236}">
                  <a16:creationId xmlns="" xmlns:a16="http://schemas.microsoft.com/office/drawing/2014/main" id="{7309D9CA-0F22-49C9-9211-FB98BC682CD2}"/>
                </a:ext>
              </a:extLst>
            </p:cNvPr>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headEnd/>
              <a:tailEnd/>
            </a:ln>
            <a:effectLst>
              <a:outerShdw dist="35921" dir="2700000" algn="ctr" rotWithShape="0">
                <a:srgbClr val="001D3A">
                  <a:alpha val="50000"/>
                </a:srgbClr>
              </a:outerShdw>
            </a:effectLst>
          </p:spPr>
          <p:txBody>
            <a:bodyPr wrap="none" anchor="ctr"/>
            <a:lstStyle/>
            <a:p>
              <a:pPr fontAlgn="base">
                <a:spcBef>
                  <a:spcPct val="50000"/>
                </a:spcBef>
                <a:spcAft>
                  <a:spcPct val="0"/>
                </a:spcAft>
                <a:buClr>
                  <a:srgbClr val="000000"/>
                </a:buClr>
                <a:defRPr/>
              </a:pPr>
              <a:endParaRPr lang="zh-CN" altLang="zh-CN" sz="2400" b="1">
                <a:solidFill>
                  <a:srgbClr val="000000"/>
                </a:solidFill>
                <a:latin typeface="Arial" panose="020B0604020202020204" pitchFamily="34" charset="0"/>
                <a:ea typeface="宋体" panose="02010600030101010101" pitchFamily="2" charset="-122"/>
              </a:endParaRPr>
            </a:p>
          </p:txBody>
        </p:sp>
        <p:sp>
          <p:nvSpPr>
            <p:cNvPr id="4132" name="Text Box 26">
              <a:extLst>
                <a:ext uri="{FF2B5EF4-FFF2-40B4-BE49-F238E27FC236}">
                  <a16:creationId xmlns="" xmlns:a16="http://schemas.microsoft.com/office/drawing/2014/main" id="{71E96392-6543-4E61-AA6C-8EC77770D67B}"/>
                </a:ext>
              </a:extLst>
            </p:cNvPr>
            <p:cNvSpPr txBox="1">
              <a:spLocks noChangeArrowheads="1"/>
            </p:cNvSpPr>
            <p:nvPr/>
          </p:nvSpPr>
          <p:spPr bwMode="auto">
            <a:xfrm>
              <a:off x="527" y="110"/>
              <a:ext cx="3168" cy="288"/>
            </a:xfrm>
            <a:prstGeom prst="rect">
              <a:avLst/>
            </a:prstGeom>
            <a:noFill/>
            <a:ln w="9525">
              <a:noFill/>
              <a:miter lim="800000"/>
              <a:headEnd/>
              <a:tailEnd/>
            </a:ln>
            <a:effectLst>
              <a:outerShdw dist="17961" dir="2700000" algn="ctr" rotWithShape="0">
                <a:srgbClr val="808080">
                  <a:alpha val="50000"/>
                </a:srgbClr>
              </a:outerShdw>
            </a:effectLst>
          </p:spPr>
          <p:txBody>
            <a:bodyPr>
              <a:spAutoFit/>
            </a:bodyPr>
            <a:lstStyle/>
            <a:p>
              <a:pPr marL="457200" indent="-4763" fontAlgn="base">
                <a:spcBef>
                  <a:spcPct val="50000"/>
                </a:spcBef>
                <a:spcAft>
                  <a:spcPct val="0"/>
                </a:spcAft>
                <a:buClr>
                  <a:srgbClr val="000000"/>
                </a:buClr>
                <a:defRPr/>
              </a:pPr>
              <a:r>
                <a:rPr lang="en-US" altLang="zh-CN" sz="2400" b="1" dirty="0">
                  <a:solidFill>
                    <a:srgbClr val="000000"/>
                  </a:solidFill>
                  <a:latin typeface="Arial" panose="020B0604020202020204" pitchFamily="34" charset="0"/>
                  <a:ea typeface="宋体" panose="02010600030101010101" pitchFamily="2" charset="-122"/>
                </a:rPr>
                <a:t>3.</a:t>
              </a:r>
              <a:r>
                <a:rPr kumimoji="1" lang="zh-CN" altLang="zh-CN" sz="2400" b="1" dirty="0">
                  <a:solidFill>
                    <a:srgbClr val="000000"/>
                  </a:solidFill>
                  <a:latin typeface="Arial" panose="020B0604020202020204" pitchFamily="34" charset="0"/>
                  <a:ea typeface="宋体" panose="02010600030101010101" pitchFamily="2" charset="-122"/>
                </a:rPr>
                <a:t>中断和时钟</a:t>
              </a:r>
              <a:endParaRPr kumimoji="1" lang="zh-CN" altLang="en-US" sz="2400" b="1" dirty="0">
                <a:solidFill>
                  <a:srgbClr val="000000"/>
                </a:solidFill>
                <a:latin typeface="Arial" panose="020B0604020202020204" pitchFamily="34" charset="0"/>
                <a:ea typeface="宋体" panose="02010600030101010101" pitchFamily="2" charset="-122"/>
              </a:endParaRPr>
            </a:p>
          </p:txBody>
        </p:sp>
      </p:grpSp>
      <p:grpSp>
        <p:nvGrpSpPr>
          <p:cNvPr id="9" name="Group 26">
            <a:extLst>
              <a:ext uri="{FF2B5EF4-FFF2-40B4-BE49-F238E27FC236}">
                <a16:creationId xmlns="" xmlns:a16="http://schemas.microsoft.com/office/drawing/2014/main" id="{BA7276CD-BAD2-4DD7-A862-5E8EEB30A939}"/>
              </a:ext>
            </a:extLst>
          </p:cNvPr>
          <p:cNvGrpSpPr>
            <a:grpSpLocks/>
          </p:cNvGrpSpPr>
          <p:nvPr/>
        </p:nvGrpSpPr>
        <p:grpSpPr bwMode="auto">
          <a:xfrm>
            <a:off x="3656014" y="2066926"/>
            <a:ext cx="350911" cy="1074739"/>
            <a:chOff x="0" y="0"/>
            <a:chExt cx="130" cy="418"/>
          </a:xfrm>
        </p:grpSpPr>
        <p:sp>
          <p:nvSpPr>
            <p:cNvPr id="6159" name="Oval 10">
              <a:extLst>
                <a:ext uri="{FF2B5EF4-FFF2-40B4-BE49-F238E27FC236}">
                  <a16:creationId xmlns="" xmlns:a16="http://schemas.microsoft.com/office/drawing/2014/main" id="{8F6FD0AC-D2DE-47D8-B9DA-30D05EE61B13}"/>
                </a:ext>
              </a:extLst>
            </p:cNvPr>
            <p:cNvSpPr>
              <a:spLocks noChangeArrowheads="1"/>
            </p:cNvSpPr>
            <p:nvPr/>
          </p:nvSpPr>
          <p:spPr bwMode="auto">
            <a:xfrm>
              <a:off x="0" y="0"/>
              <a:ext cx="126" cy="120"/>
            </a:xfrm>
            <a:prstGeom prst="ellipse">
              <a:avLst/>
            </a:prstGeom>
            <a:solidFill>
              <a:schemeClr val="bg1"/>
            </a:solidFill>
            <a:ln w="38100">
              <a:solidFill>
                <a:schemeClr val="bg2"/>
              </a:solidFill>
              <a:round/>
              <a:headEnd/>
              <a:tailEnd/>
            </a:ln>
          </p:spPr>
          <p:txBody>
            <a:bodyPr wrap="none" anchor="ctr"/>
            <a:lstStyle>
              <a:lvl1pPr>
                <a:defRPr sz="2000" b="1">
                  <a:solidFill>
                    <a:schemeClr val="tx1"/>
                  </a:solidFill>
                  <a:latin typeface="Arial" panose="020B0604020202020204" pitchFamily="34" charset="0"/>
                  <a:ea typeface="宋体" panose="02010600030101010101" pitchFamily="2" charset="-122"/>
                </a:defRPr>
              </a:lvl1pPr>
              <a:lvl2pPr marL="742950" indent="-285750">
                <a:defRPr sz="2000" b="1">
                  <a:solidFill>
                    <a:schemeClr val="tx1"/>
                  </a:solidFill>
                  <a:latin typeface="Arial" panose="020B0604020202020204" pitchFamily="34" charset="0"/>
                  <a:ea typeface="宋体" panose="02010600030101010101" pitchFamily="2" charset="-122"/>
                </a:defRPr>
              </a:lvl2pPr>
              <a:lvl3pPr marL="1143000" indent="-228600">
                <a:defRPr sz="2000" b="1">
                  <a:solidFill>
                    <a:schemeClr val="tx1"/>
                  </a:solidFill>
                  <a:latin typeface="Arial" panose="020B0604020202020204" pitchFamily="34" charset="0"/>
                  <a:ea typeface="宋体" panose="02010600030101010101" pitchFamily="2" charset="-122"/>
                </a:defRPr>
              </a:lvl3pPr>
              <a:lvl4pPr marL="1600200" indent="-228600">
                <a:defRPr sz="2000" b="1">
                  <a:solidFill>
                    <a:schemeClr val="tx1"/>
                  </a:solidFill>
                  <a:latin typeface="Arial" panose="020B0604020202020204" pitchFamily="34" charset="0"/>
                  <a:ea typeface="宋体" panose="02010600030101010101" pitchFamily="2" charset="-122"/>
                </a:defRPr>
              </a:lvl4pPr>
              <a:lvl5pPr marL="2057400" indent="-22860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
                  <a:srgbClr val="000000"/>
                </a:buClr>
              </a:pPr>
              <a:endParaRPr lang="zh-CN" altLang="zh-CN" sz="2400">
                <a:solidFill>
                  <a:srgbClr val="000000"/>
                </a:solidFill>
              </a:endParaRPr>
            </a:p>
          </p:txBody>
        </p:sp>
        <p:sp>
          <p:nvSpPr>
            <p:cNvPr id="6160" name="Oval 11">
              <a:extLst>
                <a:ext uri="{FF2B5EF4-FFF2-40B4-BE49-F238E27FC236}">
                  <a16:creationId xmlns="" xmlns:a16="http://schemas.microsoft.com/office/drawing/2014/main" id="{B493D172-73E9-4C7D-8D42-11C424F4C3BC}"/>
                </a:ext>
              </a:extLst>
            </p:cNvPr>
            <p:cNvSpPr>
              <a:spLocks noChangeArrowheads="1"/>
            </p:cNvSpPr>
            <p:nvPr/>
          </p:nvSpPr>
          <p:spPr bwMode="auto">
            <a:xfrm>
              <a:off x="4" y="298"/>
              <a:ext cx="126" cy="120"/>
            </a:xfrm>
            <a:prstGeom prst="ellipse">
              <a:avLst/>
            </a:prstGeom>
            <a:solidFill>
              <a:schemeClr val="bg1"/>
            </a:solidFill>
            <a:ln w="38100">
              <a:solidFill>
                <a:schemeClr val="bg2"/>
              </a:solidFill>
              <a:round/>
              <a:headEnd/>
              <a:tailEnd/>
            </a:ln>
          </p:spPr>
          <p:txBody>
            <a:bodyPr wrap="none" anchor="ctr"/>
            <a:lstStyle>
              <a:lvl1pPr>
                <a:defRPr sz="2000" b="1">
                  <a:solidFill>
                    <a:schemeClr val="tx1"/>
                  </a:solidFill>
                  <a:latin typeface="Arial" panose="020B0604020202020204" pitchFamily="34" charset="0"/>
                  <a:ea typeface="宋体" panose="02010600030101010101" pitchFamily="2" charset="-122"/>
                </a:defRPr>
              </a:lvl1pPr>
              <a:lvl2pPr marL="742950" indent="-285750">
                <a:defRPr sz="2000" b="1">
                  <a:solidFill>
                    <a:schemeClr val="tx1"/>
                  </a:solidFill>
                  <a:latin typeface="Arial" panose="020B0604020202020204" pitchFamily="34" charset="0"/>
                  <a:ea typeface="宋体" panose="02010600030101010101" pitchFamily="2" charset="-122"/>
                </a:defRPr>
              </a:lvl2pPr>
              <a:lvl3pPr marL="1143000" indent="-228600">
                <a:defRPr sz="2000" b="1">
                  <a:solidFill>
                    <a:schemeClr val="tx1"/>
                  </a:solidFill>
                  <a:latin typeface="Arial" panose="020B0604020202020204" pitchFamily="34" charset="0"/>
                  <a:ea typeface="宋体" panose="02010600030101010101" pitchFamily="2" charset="-122"/>
                </a:defRPr>
              </a:lvl3pPr>
              <a:lvl4pPr marL="1600200" indent="-228600">
                <a:defRPr sz="2000" b="1">
                  <a:solidFill>
                    <a:schemeClr val="tx1"/>
                  </a:solidFill>
                  <a:latin typeface="Arial" panose="020B0604020202020204" pitchFamily="34" charset="0"/>
                  <a:ea typeface="宋体" panose="02010600030101010101" pitchFamily="2" charset="-122"/>
                </a:defRPr>
              </a:lvl4pPr>
              <a:lvl5pPr marL="2057400" indent="-22860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
                  <a:srgbClr val="000000"/>
                </a:buClr>
              </a:pPr>
              <a:endParaRPr lang="zh-CN" altLang="zh-CN" sz="2400">
                <a:solidFill>
                  <a:srgbClr val="000000"/>
                </a:solidFill>
              </a:endParaRPr>
            </a:p>
          </p:txBody>
        </p:sp>
        <p:sp>
          <p:nvSpPr>
            <p:cNvPr id="6161" name="AutoShape 12">
              <a:extLst>
                <a:ext uri="{FF2B5EF4-FFF2-40B4-BE49-F238E27FC236}">
                  <a16:creationId xmlns="" xmlns:a16="http://schemas.microsoft.com/office/drawing/2014/main" id="{A9A1C2F6-371E-4FD1-A6BD-11A2C14C5D32}"/>
                </a:ext>
              </a:extLst>
            </p:cNvPr>
            <p:cNvSpPr>
              <a:spLocks noChangeArrowheads="1"/>
            </p:cNvSpPr>
            <p:nvPr/>
          </p:nvSpPr>
          <p:spPr bwMode="auto">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b="1">
                  <a:solidFill>
                    <a:schemeClr val="tx1"/>
                  </a:solidFill>
                  <a:latin typeface="Arial" panose="020B0604020202020204" pitchFamily="34" charset="0"/>
                  <a:ea typeface="宋体" panose="02010600030101010101" pitchFamily="2" charset="-122"/>
                </a:defRPr>
              </a:lvl1pPr>
              <a:lvl2pPr marL="742950" indent="-285750">
                <a:defRPr sz="2000" b="1">
                  <a:solidFill>
                    <a:schemeClr val="tx1"/>
                  </a:solidFill>
                  <a:latin typeface="Arial" panose="020B0604020202020204" pitchFamily="34" charset="0"/>
                  <a:ea typeface="宋体" panose="02010600030101010101" pitchFamily="2" charset="-122"/>
                </a:defRPr>
              </a:lvl2pPr>
              <a:lvl3pPr marL="1143000" indent="-228600">
                <a:defRPr sz="2000" b="1">
                  <a:solidFill>
                    <a:schemeClr val="tx1"/>
                  </a:solidFill>
                  <a:latin typeface="Arial" panose="020B0604020202020204" pitchFamily="34" charset="0"/>
                  <a:ea typeface="宋体" panose="02010600030101010101" pitchFamily="2" charset="-122"/>
                </a:defRPr>
              </a:lvl3pPr>
              <a:lvl4pPr marL="1600200" indent="-228600">
                <a:defRPr sz="2000" b="1">
                  <a:solidFill>
                    <a:schemeClr val="tx1"/>
                  </a:solidFill>
                  <a:latin typeface="Arial" panose="020B0604020202020204" pitchFamily="34" charset="0"/>
                  <a:ea typeface="宋体" panose="02010600030101010101" pitchFamily="2" charset="-122"/>
                </a:defRPr>
              </a:lvl4pPr>
              <a:lvl5pPr marL="2057400" indent="-22860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
                  <a:srgbClr val="000000"/>
                </a:buClr>
              </a:pPr>
              <a:endParaRPr lang="zh-CN" altLang="zh-CN" sz="2400">
                <a:solidFill>
                  <a:srgbClr val="000000"/>
                </a:solidFill>
              </a:endParaRPr>
            </a:p>
          </p:txBody>
        </p:sp>
      </p:grpSp>
      <p:grpSp>
        <p:nvGrpSpPr>
          <p:cNvPr id="34" name="Group 26">
            <a:extLst>
              <a:ext uri="{FF2B5EF4-FFF2-40B4-BE49-F238E27FC236}">
                <a16:creationId xmlns="" xmlns:a16="http://schemas.microsoft.com/office/drawing/2014/main" id="{19C4086B-B92B-4D30-A073-BF260688EC27}"/>
              </a:ext>
            </a:extLst>
          </p:cNvPr>
          <p:cNvGrpSpPr>
            <a:grpSpLocks/>
          </p:cNvGrpSpPr>
          <p:nvPr/>
        </p:nvGrpSpPr>
        <p:grpSpPr bwMode="auto">
          <a:xfrm>
            <a:off x="8756932" y="3645101"/>
            <a:ext cx="350911" cy="1074739"/>
            <a:chOff x="0" y="0"/>
            <a:chExt cx="130" cy="418"/>
          </a:xfrm>
        </p:grpSpPr>
        <p:sp>
          <p:nvSpPr>
            <p:cNvPr id="35" name="Oval 10">
              <a:extLst>
                <a:ext uri="{FF2B5EF4-FFF2-40B4-BE49-F238E27FC236}">
                  <a16:creationId xmlns="" xmlns:a16="http://schemas.microsoft.com/office/drawing/2014/main" id="{02542FDF-9C9F-4717-A16E-3576BA33D9C4}"/>
                </a:ext>
              </a:extLst>
            </p:cNvPr>
            <p:cNvSpPr>
              <a:spLocks noChangeArrowheads="1"/>
            </p:cNvSpPr>
            <p:nvPr/>
          </p:nvSpPr>
          <p:spPr bwMode="auto">
            <a:xfrm>
              <a:off x="0" y="0"/>
              <a:ext cx="126" cy="120"/>
            </a:xfrm>
            <a:prstGeom prst="ellipse">
              <a:avLst/>
            </a:prstGeom>
            <a:solidFill>
              <a:schemeClr val="bg1"/>
            </a:solidFill>
            <a:ln w="38100">
              <a:solidFill>
                <a:schemeClr val="bg2"/>
              </a:solidFill>
              <a:round/>
              <a:headEnd/>
              <a:tailEnd/>
            </a:ln>
          </p:spPr>
          <p:txBody>
            <a:bodyPr wrap="none" anchor="ctr"/>
            <a:lstStyle>
              <a:lvl1pPr>
                <a:defRPr sz="2000" b="1">
                  <a:solidFill>
                    <a:schemeClr val="tx1"/>
                  </a:solidFill>
                  <a:latin typeface="Arial" panose="020B0604020202020204" pitchFamily="34" charset="0"/>
                  <a:ea typeface="宋体" panose="02010600030101010101" pitchFamily="2" charset="-122"/>
                </a:defRPr>
              </a:lvl1pPr>
              <a:lvl2pPr marL="742950" indent="-285750">
                <a:defRPr sz="2000" b="1">
                  <a:solidFill>
                    <a:schemeClr val="tx1"/>
                  </a:solidFill>
                  <a:latin typeface="Arial" panose="020B0604020202020204" pitchFamily="34" charset="0"/>
                  <a:ea typeface="宋体" panose="02010600030101010101" pitchFamily="2" charset="-122"/>
                </a:defRPr>
              </a:lvl2pPr>
              <a:lvl3pPr marL="1143000" indent="-228600">
                <a:defRPr sz="2000" b="1">
                  <a:solidFill>
                    <a:schemeClr val="tx1"/>
                  </a:solidFill>
                  <a:latin typeface="Arial" panose="020B0604020202020204" pitchFamily="34" charset="0"/>
                  <a:ea typeface="宋体" panose="02010600030101010101" pitchFamily="2" charset="-122"/>
                </a:defRPr>
              </a:lvl3pPr>
              <a:lvl4pPr marL="1600200" indent="-228600">
                <a:defRPr sz="2000" b="1">
                  <a:solidFill>
                    <a:schemeClr val="tx1"/>
                  </a:solidFill>
                  <a:latin typeface="Arial" panose="020B0604020202020204" pitchFamily="34" charset="0"/>
                  <a:ea typeface="宋体" panose="02010600030101010101" pitchFamily="2" charset="-122"/>
                </a:defRPr>
              </a:lvl4pPr>
              <a:lvl5pPr marL="2057400" indent="-22860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
                  <a:srgbClr val="000000"/>
                </a:buClr>
              </a:pPr>
              <a:endParaRPr lang="zh-CN" altLang="zh-CN" sz="2400">
                <a:solidFill>
                  <a:srgbClr val="000000"/>
                </a:solidFill>
              </a:endParaRPr>
            </a:p>
          </p:txBody>
        </p:sp>
        <p:sp>
          <p:nvSpPr>
            <p:cNvPr id="36" name="Oval 11">
              <a:extLst>
                <a:ext uri="{FF2B5EF4-FFF2-40B4-BE49-F238E27FC236}">
                  <a16:creationId xmlns="" xmlns:a16="http://schemas.microsoft.com/office/drawing/2014/main" id="{3C2BA371-85B1-4376-BADE-6DD60DBBAA1A}"/>
                </a:ext>
              </a:extLst>
            </p:cNvPr>
            <p:cNvSpPr>
              <a:spLocks noChangeArrowheads="1"/>
            </p:cNvSpPr>
            <p:nvPr/>
          </p:nvSpPr>
          <p:spPr bwMode="auto">
            <a:xfrm>
              <a:off x="4" y="298"/>
              <a:ext cx="126" cy="120"/>
            </a:xfrm>
            <a:prstGeom prst="ellipse">
              <a:avLst/>
            </a:prstGeom>
            <a:solidFill>
              <a:schemeClr val="bg1"/>
            </a:solidFill>
            <a:ln w="38100">
              <a:solidFill>
                <a:schemeClr val="bg2"/>
              </a:solidFill>
              <a:round/>
              <a:headEnd/>
              <a:tailEnd/>
            </a:ln>
          </p:spPr>
          <p:txBody>
            <a:bodyPr wrap="none" anchor="ctr"/>
            <a:lstStyle>
              <a:lvl1pPr>
                <a:defRPr sz="2000" b="1">
                  <a:solidFill>
                    <a:schemeClr val="tx1"/>
                  </a:solidFill>
                  <a:latin typeface="Arial" panose="020B0604020202020204" pitchFamily="34" charset="0"/>
                  <a:ea typeface="宋体" panose="02010600030101010101" pitchFamily="2" charset="-122"/>
                </a:defRPr>
              </a:lvl1pPr>
              <a:lvl2pPr marL="742950" indent="-285750">
                <a:defRPr sz="2000" b="1">
                  <a:solidFill>
                    <a:schemeClr val="tx1"/>
                  </a:solidFill>
                  <a:latin typeface="Arial" panose="020B0604020202020204" pitchFamily="34" charset="0"/>
                  <a:ea typeface="宋体" panose="02010600030101010101" pitchFamily="2" charset="-122"/>
                </a:defRPr>
              </a:lvl2pPr>
              <a:lvl3pPr marL="1143000" indent="-228600">
                <a:defRPr sz="2000" b="1">
                  <a:solidFill>
                    <a:schemeClr val="tx1"/>
                  </a:solidFill>
                  <a:latin typeface="Arial" panose="020B0604020202020204" pitchFamily="34" charset="0"/>
                  <a:ea typeface="宋体" panose="02010600030101010101" pitchFamily="2" charset="-122"/>
                </a:defRPr>
              </a:lvl3pPr>
              <a:lvl4pPr marL="1600200" indent="-228600">
                <a:defRPr sz="2000" b="1">
                  <a:solidFill>
                    <a:schemeClr val="tx1"/>
                  </a:solidFill>
                  <a:latin typeface="Arial" panose="020B0604020202020204" pitchFamily="34" charset="0"/>
                  <a:ea typeface="宋体" panose="02010600030101010101" pitchFamily="2" charset="-122"/>
                </a:defRPr>
              </a:lvl4pPr>
              <a:lvl5pPr marL="2057400" indent="-22860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
                  <a:srgbClr val="000000"/>
                </a:buClr>
              </a:pPr>
              <a:endParaRPr lang="zh-CN" altLang="zh-CN" sz="2400">
                <a:solidFill>
                  <a:srgbClr val="000000"/>
                </a:solidFill>
              </a:endParaRPr>
            </a:p>
          </p:txBody>
        </p:sp>
        <p:sp>
          <p:nvSpPr>
            <p:cNvPr id="37" name="AutoShape 12">
              <a:extLst>
                <a:ext uri="{FF2B5EF4-FFF2-40B4-BE49-F238E27FC236}">
                  <a16:creationId xmlns="" xmlns:a16="http://schemas.microsoft.com/office/drawing/2014/main" id="{AEC660A6-C685-47C7-86DB-E61853571708}"/>
                </a:ext>
              </a:extLst>
            </p:cNvPr>
            <p:cNvSpPr>
              <a:spLocks noChangeArrowheads="1"/>
            </p:cNvSpPr>
            <p:nvPr/>
          </p:nvSpPr>
          <p:spPr bwMode="auto">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b="1">
                  <a:solidFill>
                    <a:schemeClr val="tx1"/>
                  </a:solidFill>
                  <a:latin typeface="Arial" panose="020B0604020202020204" pitchFamily="34" charset="0"/>
                  <a:ea typeface="宋体" panose="02010600030101010101" pitchFamily="2" charset="-122"/>
                </a:defRPr>
              </a:lvl1pPr>
              <a:lvl2pPr marL="742950" indent="-285750">
                <a:defRPr sz="2000" b="1">
                  <a:solidFill>
                    <a:schemeClr val="tx1"/>
                  </a:solidFill>
                  <a:latin typeface="Arial" panose="020B0604020202020204" pitchFamily="34" charset="0"/>
                  <a:ea typeface="宋体" panose="02010600030101010101" pitchFamily="2" charset="-122"/>
                </a:defRPr>
              </a:lvl2pPr>
              <a:lvl3pPr marL="1143000" indent="-228600">
                <a:defRPr sz="2000" b="1">
                  <a:solidFill>
                    <a:schemeClr val="tx1"/>
                  </a:solidFill>
                  <a:latin typeface="Arial" panose="020B0604020202020204" pitchFamily="34" charset="0"/>
                  <a:ea typeface="宋体" panose="02010600030101010101" pitchFamily="2" charset="-122"/>
                </a:defRPr>
              </a:lvl3pPr>
              <a:lvl4pPr marL="1600200" indent="-228600">
                <a:defRPr sz="2000" b="1">
                  <a:solidFill>
                    <a:schemeClr val="tx1"/>
                  </a:solidFill>
                  <a:latin typeface="Arial" panose="020B0604020202020204" pitchFamily="34" charset="0"/>
                  <a:ea typeface="宋体" panose="02010600030101010101" pitchFamily="2" charset="-122"/>
                </a:defRPr>
              </a:lvl4pPr>
              <a:lvl5pPr marL="2057400" indent="-22860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2000" b="1">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
                  <a:srgbClr val="000000"/>
                </a:buClr>
              </a:pPr>
              <a:endParaRPr lang="zh-CN" altLang="zh-CN" sz="2400">
                <a:solidFill>
                  <a:srgbClr val="000000"/>
                </a:solidFill>
              </a:endParaRPr>
            </a:p>
          </p:txBody>
        </p:sp>
      </p:grpSp>
    </p:spTree>
    <p:extLst>
      <p:ext uri="{BB962C8B-B14F-4D97-AF65-F5344CB8AC3E}">
        <p14:creationId xmlns:p14="http://schemas.microsoft.com/office/powerpoint/2010/main" val="373520333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ppt_x-.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500"/>
                                        <p:tgtEl>
                                          <p:spTgt spid="4098"/>
                                        </p:tgtEl>
                                      </p:cBhvr>
                                    </p:animEffect>
                                  </p:childTnLst>
                                </p:cTn>
                              </p:par>
                              <p:par>
                                <p:cTn id="10" presetID="22" presetClass="entr" presetSubtype="2"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1000"/>
                                        <p:tgtEl>
                                          <p:spTgt spid="9"/>
                                        </p:tgtEl>
                                      </p:cBhvr>
                                    </p:animEffect>
                                  </p:childTnLst>
                                </p:cTn>
                              </p:par>
                            </p:childTnLst>
                          </p:cTn>
                        </p:par>
                        <p:par>
                          <p:cTn id="17" fill="hold" nodeType="afterGroup">
                            <p:stCondLst>
                              <p:cond delay="1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1000"/>
                                        <p:tgtEl>
                                          <p:spTgt spid="3"/>
                                        </p:tgtEl>
                                      </p:cBhvr>
                                    </p:animEffect>
                                  </p:childTnLst>
                                </p:cTn>
                              </p:par>
                            </p:childTnLst>
                          </p:cTn>
                        </p:par>
                        <p:par>
                          <p:cTn id="21" fill="hold" nodeType="afterGroup">
                            <p:stCondLst>
                              <p:cond delay="2500"/>
                            </p:stCondLst>
                            <p:childTnLst>
                              <p:par>
                                <p:cTn id="22" presetID="22" presetClass="entr" presetSubtype="2"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right)">
                                      <p:cBhvr>
                                        <p:cTn id="24" dur="1000"/>
                                        <p:tgtEl>
                                          <p:spTgt spid="4"/>
                                        </p:tgtEl>
                                      </p:cBhvr>
                                    </p:animEffect>
                                  </p:childTnLst>
                                </p:cTn>
                              </p:par>
                            </p:childTnLst>
                          </p:cTn>
                        </p:par>
                        <p:par>
                          <p:cTn id="25" fill="hold">
                            <p:stCondLst>
                              <p:cond delay="3500"/>
                            </p:stCondLst>
                            <p:childTnLst>
                              <p:par>
                                <p:cTn id="26" presetID="22" presetClass="entr" presetSubtype="1"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up)">
                                      <p:cBhvr>
                                        <p:cTn id="28"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文本框 1"/>
          <p:cNvSpPr txBox="1">
            <a:spLocks noChangeArrowheads="1"/>
          </p:cNvSpPr>
          <p:nvPr/>
        </p:nvSpPr>
        <p:spPr bwMode="auto">
          <a:xfrm>
            <a:off x="831850" y="369888"/>
            <a:ext cx="429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t>存储器层次结构如图</a:t>
            </a:r>
            <a:r>
              <a:rPr lang="en-US" altLang="zh-CN" sz="2000"/>
              <a:t>2-3</a:t>
            </a:r>
            <a:r>
              <a:rPr lang="zh-CN" altLang="en-US" sz="2000"/>
              <a:t>所示</a:t>
            </a:r>
          </a:p>
        </p:txBody>
      </p:sp>
      <p:sp>
        <p:nvSpPr>
          <p:cNvPr id="1028" name="Rectangle 2"/>
          <p:cNvSpPr>
            <a:spLocks noChangeArrowheads="1"/>
          </p:cNvSpPr>
          <p:nvPr/>
        </p:nvSpPr>
        <p:spPr bwMode="auto">
          <a:xfrm>
            <a:off x="2324100" y="1108075"/>
            <a:ext cx="2559685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026" name="Object 27"/>
          <p:cNvGraphicFramePr>
            <a:graphicFrameLocks noChangeAspect="1"/>
          </p:cNvGraphicFramePr>
          <p:nvPr/>
        </p:nvGraphicFramePr>
        <p:xfrm>
          <a:off x="1879600" y="987425"/>
          <a:ext cx="8253413" cy="5011738"/>
        </p:xfrm>
        <a:graphic>
          <a:graphicData uri="http://schemas.openxmlformats.org/presentationml/2006/ole">
            <mc:AlternateContent xmlns:mc="http://schemas.openxmlformats.org/markup-compatibility/2006">
              <mc:Choice xmlns:v="urn:schemas-microsoft-com:vml" Requires="v">
                <p:oleObj spid="_x0000_s36866" name="Visio" r:id="rId3" imgW="7839258" imgH="7068330" progId="Visio.Drawing.11">
                  <p:embed/>
                </p:oleObj>
              </mc:Choice>
              <mc:Fallback>
                <p:oleObj name="Visio" r:id="rId3" imgW="7839258" imgH="706833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600" y="987425"/>
                        <a:ext cx="8253413"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197966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6"/>
          <p:cNvGraphicFramePr>
            <a:graphicFrameLocks noChangeAspect="1"/>
          </p:cNvGraphicFramePr>
          <p:nvPr/>
        </p:nvGraphicFramePr>
        <p:xfrm>
          <a:off x="577850" y="157163"/>
          <a:ext cx="5111750" cy="5010150"/>
        </p:xfrm>
        <a:graphic>
          <a:graphicData uri="http://schemas.openxmlformats.org/presentationml/2006/ole">
            <mc:AlternateContent xmlns:mc="http://schemas.openxmlformats.org/markup-compatibility/2006">
              <mc:Choice xmlns:v="urn:schemas-microsoft-com:vml" Requires="v">
                <p:oleObj spid="_x0000_s37890" name="Visio" r:id="rId3" imgW="7839258" imgH="7068330" progId="Visio.Drawing.11">
                  <p:embed/>
                </p:oleObj>
              </mc:Choice>
              <mc:Fallback>
                <p:oleObj name="Visio" r:id="rId3" imgW="7839258" imgH="706833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157163"/>
                        <a:ext cx="51117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1" name="文本框 2"/>
          <p:cNvSpPr txBox="1">
            <a:spLocks noChangeArrowheads="1"/>
          </p:cNvSpPr>
          <p:nvPr/>
        </p:nvSpPr>
        <p:spPr bwMode="auto">
          <a:xfrm>
            <a:off x="6096000" y="655638"/>
            <a:ext cx="52832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t>图中从上到下依次是高速缓存存储器、主存储器、辅助存储器，速度逐渐下降，每位价格也随之降低，但是容量逐步增大。</a:t>
            </a:r>
          </a:p>
          <a:p>
            <a:r>
              <a:rPr lang="zh-CN" altLang="en-US" sz="2400"/>
              <a:t>因此，容量小、价格贵、但速度快的存储器可作为容量大、价格便宜、但速度慢的存储器的补充。这种存储器系统结构成功的关键是，随着存储器容量逐步变大、速度逐步下降，但是访问频率也在降低。从而可以保证系统的高效。</a:t>
            </a:r>
          </a:p>
        </p:txBody>
      </p:sp>
      <p:sp>
        <p:nvSpPr>
          <p:cNvPr id="2052" name="文本框 3"/>
          <p:cNvSpPr txBox="1">
            <a:spLocks noChangeArrowheads="1"/>
          </p:cNvSpPr>
          <p:nvPr/>
        </p:nvSpPr>
        <p:spPr bwMode="auto">
          <a:xfrm>
            <a:off x="1792288" y="5351463"/>
            <a:ext cx="3138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存储器层次结构如图</a:t>
            </a:r>
            <a:r>
              <a:rPr lang="en-US" altLang="zh-CN"/>
              <a:t>2-3</a:t>
            </a:r>
            <a:r>
              <a:rPr lang="zh-CN" altLang="en-US"/>
              <a:t>所示</a:t>
            </a:r>
          </a:p>
        </p:txBody>
      </p:sp>
    </p:spTree>
    <p:extLst>
      <p:ext uri="{BB962C8B-B14F-4D97-AF65-F5344CB8AC3E}">
        <p14:creationId xmlns:p14="http://schemas.microsoft.com/office/powerpoint/2010/main" val="73084675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1"/>
          <p:cNvSpPr txBox="1">
            <a:spLocks noChangeArrowheads="1"/>
          </p:cNvSpPr>
          <p:nvPr/>
        </p:nvSpPr>
        <p:spPr bwMode="auto">
          <a:xfrm>
            <a:off x="563563" y="406400"/>
            <a:ext cx="1357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t>例子</a:t>
            </a:r>
            <a:endParaRPr lang="en-US" altLang="zh-CN" sz="2800"/>
          </a:p>
        </p:txBody>
      </p:sp>
      <p:sp>
        <p:nvSpPr>
          <p:cNvPr id="10243" name="文本框 2"/>
          <p:cNvSpPr txBox="1">
            <a:spLocks noChangeArrowheads="1"/>
          </p:cNvSpPr>
          <p:nvPr/>
        </p:nvSpPr>
        <p:spPr bwMode="auto">
          <a:xfrm>
            <a:off x="781050" y="1284288"/>
            <a:ext cx="106584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假设处理器支持二级存储器结构，第一级包含</a:t>
            </a:r>
            <a:r>
              <a:rPr lang="en-US" altLang="zh-CN"/>
              <a:t>1000</a:t>
            </a:r>
            <a:r>
              <a:rPr lang="zh-CN" altLang="en-US"/>
              <a:t>个字且存取时间为</a:t>
            </a:r>
            <a:r>
              <a:rPr lang="en-US" altLang="zh-CN"/>
              <a:t>0.01us</a:t>
            </a:r>
            <a:r>
              <a:rPr lang="zh-CN" altLang="en-US"/>
              <a:t>；第二级包含</a:t>
            </a:r>
            <a:r>
              <a:rPr lang="en-US" altLang="zh-CN"/>
              <a:t>100000</a:t>
            </a:r>
            <a:r>
              <a:rPr lang="zh-CN" altLang="en-US"/>
              <a:t>个字且存取时间为</a:t>
            </a:r>
            <a:r>
              <a:rPr lang="en-US" altLang="zh-CN"/>
              <a:t>0.1us</a:t>
            </a:r>
            <a:r>
              <a:rPr lang="zh-CN" altLang="en-US"/>
              <a:t>。假定要存取的一个字在第一级，则处理器能直接存取它；如果它在第二级，则这个字首先传送到第一级，然后再由处理器存取它。为了简化，我们不考虑处理器确定这个字是在第一级还是第二级所需的时间。图</a:t>
            </a:r>
            <a:r>
              <a:rPr lang="en-US" altLang="zh-CN"/>
              <a:t>2-4</a:t>
            </a:r>
            <a:r>
              <a:rPr lang="zh-CN" altLang="en-US"/>
              <a:t>表示了两级存储器瓶颈存取时间和命中率的函数关系。</a:t>
            </a:r>
          </a:p>
        </p:txBody>
      </p:sp>
      <p:sp>
        <p:nvSpPr>
          <p:cNvPr id="10244" name="文本框 3"/>
          <p:cNvSpPr txBox="1">
            <a:spLocks noChangeArrowheads="1"/>
          </p:cNvSpPr>
          <p:nvPr/>
        </p:nvSpPr>
        <p:spPr bwMode="auto">
          <a:xfrm>
            <a:off x="781050" y="3011488"/>
            <a:ext cx="103536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这里：</a:t>
            </a:r>
          </a:p>
          <a:p>
            <a:r>
              <a:rPr lang="en-US" altLang="zh-CN"/>
              <a:t>H=</a:t>
            </a:r>
            <a:r>
              <a:rPr lang="zh-CN" altLang="en-US"/>
              <a:t>在较快存储器（例如，</a:t>
            </a:r>
            <a:r>
              <a:rPr lang="en-US" altLang="zh-CN"/>
              <a:t>cache</a:t>
            </a:r>
            <a:r>
              <a:rPr lang="zh-CN" altLang="en-US"/>
              <a:t>）完成的存取占所有存储器存取的百分比</a:t>
            </a:r>
          </a:p>
          <a:p>
            <a:r>
              <a:rPr lang="en-US" altLang="zh-CN"/>
              <a:t>T1=</a:t>
            </a:r>
            <a:r>
              <a:rPr lang="zh-CN" altLang="en-US"/>
              <a:t>第一级的存取时间</a:t>
            </a:r>
          </a:p>
          <a:p>
            <a:r>
              <a:rPr lang="en-US" altLang="zh-CN"/>
              <a:t>T2=</a:t>
            </a:r>
            <a:r>
              <a:rPr lang="zh-CN" altLang="en-US"/>
              <a:t>第二级的存取时间</a:t>
            </a:r>
          </a:p>
          <a:p>
            <a:r>
              <a:rPr lang="zh-CN" altLang="en-US"/>
              <a:t>可以看出，第一级存取百分比高时，总的平均存取时间接近于第一级的存取时间。</a:t>
            </a:r>
          </a:p>
          <a:p>
            <a:r>
              <a:rPr lang="zh-CN" altLang="en-US"/>
              <a:t>根据这个简单的例子，若</a:t>
            </a:r>
            <a:r>
              <a:rPr lang="en-US" altLang="zh-CN"/>
              <a:t>95%</a:t>
            </a:r>
            <a:r>
              <a:rPr lang="zh-CN" altLang="en-US"/>
              <a:t>的字都是在第一级存储器中找到，则存取一个字的平均时间可表示为：</a:t>
            </a:r>
          </a:p>
          <a:p>
            <a:r>
              <a:rPr lang="en-US" altLang="zh-CN"/>
              <a:t>0.95*0.01us+0.05*(0.01us+0.1us)=0.0095+0.0055=0.015us</a:t>
            </a:r>
          </a:p>
          <a:p>
            <a:r>
              <a:rPr lang="zh-CN" altLang="en-US"/>
              <a:t>此例的平均存取时间非常接近</a:t>
            </a:r>
            <a:r>
              <a:rPr lang="en-US" altLang="zh-CN"/>
              <a:t>0.01us</a:t>
            </a:r>
            <a:r>
              <a:rPr lang="zh-CN" altLang="en-US"/>
              <a:t>而不是</a:t>
            </a:r>
            <a:r>
              <a:rPr lang="en-US" altLang="zh-CN"/>
              <a:t>0.1us</a:t>
            </a:r>
            <a:r>
              <a:rPr lang="zh-CN" altLang="en-US"/>
              <a:t>，正如所期望的那样。</a:t>
            </a:r>
          </a:p>
        </p:txBody>
      </p:sp>
    </p:spTree>
    <p:extLst>
      <p:ext uri="{BB962C8B-B14F-4D97-AF65-F5344CB8AC3E}">
        <p14:creationId xmlns:p14="http://schemas.microsoft.com/office/powerpoint/2010/main" val="175571275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1458913" y="277813"/>
            <a:ext cx="21280437"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074" name="Object 27"/>
          <p:cNvGraphicFramePr>
            <a:graphicFrameLocks noChangeAspect="1"/>
          </p:cNvGraphicFramePr>
          <p:nvPr/>
        </p:nvGraphicFramePr>
        <p:xfrm>
          <a:off x="1458913" y="277813"/>
          <a:ext cx="7150100" cy="5037137"/>
        </p:xfrm>
        <a:graphic>
          <a:graphicData uri="http://schemas.openxmlformats.org/presentationml/2006/ole">
            <mc:AlternateContent xmlns:mc="http://schemas.openxmlformats.org/markup-compatibility/2006">
              <mc:Choice xmlns:v="urn:schemas-microsoft-com:vml" Requires="v">
                <p:oleObj spid="_x0000_s38914" name="Visio" r:id="rId3" imgW="4931007" imgH="3500550" progId="Visio.Drawing.11">
                  <p:embed/>
                </p:oleObj>
              </mc:Choice>
              <mc:Fallback>
                <p:oleObj name="Visio" r:id="rId3" imgW="4931007" imgH="35005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913" y="277813"/>
                        <a:ext cx="7150100"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6" name="文本框 3"/>
          <p:cNvSpPr txBox="1">
            <a:spLocks noChangeArrowheads="1"/>
          </p:cNvSpPr>
          <p:nvPr/>
        </p:nvSpPr>
        <p:spPr bwMode="auto">
          <a:xfrm>
            <a:off x="2706688" y="5551488"/>
            <a:ext cx="6326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图</a:t>
            </a:r>
            <a:r>
              <a:rPr lang="en-US" altLang="zh-CN"/>
              <a:t>2-4 </a:t>
            </a:r>
            <a:r>
              <a:rPr lang="zh-CN" altLang="en-US"/>
              <a:t>两级存储器瓶颈存取时间和命中率的函数关系</a:t>
            </a:r>
          </a:p>
        </p:txBody>
      </p:sp>
    </p:spTree>
    <p:extLst>
      <p:ext uri="{BB962C8B-B14F-4D97-AF65-F5344CB8AC3E}">
        <p14:creationId xmlns:p14="http://schemas.microsoft.com/office/powerpoint/2010/main" val="29880231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1"/>
          <p:cNvSpPr txBox="1">
            <a:spLocks noChangeArrowheads="1"/>
          </p:cNvSpPr>
          <p:nvPr/>
        </p:nvSpPr>
        <p:spPr bwMode="auto">
          <a:xfrm>
            <a:off x="600075" y="379413"/>
            <a:ext cx="25765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a:t>2.2.2 </a:t>
            </a:r>
            <a:r>
              <a:rPr lang="zh-CN" altLang="en-US" sz="2800"/>
              <a:t>内存</a:t>
            </a:r>
          </a:p>
        </p:txBody>
      </p:sp>
      <p:sp>
        <p:nvSpPr>
          <p:cNvPr id="11267" name="文本框 2"/>
          <p:cNvSpPr txBox="1">
            <a:spLocks noChangeArrowheads="1"/>
          </p:cNvSpPr>
          <p:nvPr/>
        </p:nvSpPr>
        <p:spPr bwMode="auto">
          <a:xfrm>
            <a:off x="1108075" y="1395413"/>
            <a:ext cx="95599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内存</a:t>
            </a:r>
            <a:r>
              <a:rPr lang="en-US" altLang="zh-CN"/>
              <a:t>(Memory)</a:t>
            </a:r>
            <a:r>
              <a:rPr lang="zh-CN" altLang="en-US"/>
              <a:t>又被称为内存储器或主存储器，由半导体器件制成，是计算机的重要部件之一，是</a:t>
            </a:r>
            <a:r>
              <a:rPr lang="en-US" altLang="zh-CN"/>
              <a:t>CPU</a:t>
            </a:r>
            <a:r>
              <a:rPr lang="zh-CN" altLang="en-US"/>
              <a:t>能直接寻址的存储空间，其特点是存取速率快。计算机中所有程序的运行都是在内存中进行的，因此内存的性能对计算机的影响非常大。内存也的作用是暂时存放</a:t>
            </a:r>
            <a:r>
              <a:rPr lang="en-US" altLang="zh-CN"/>
              <a:t>CPU</a:t>
            </a:r>
            <a:r>
              <a:rPr lang="zh-CN" altLang="en-US"/>
              <a:t>中的运算数据、以及与硬盘等外部存储器交换的数据。只要计算机在运行中，</a:t>
            </a:r>
            <a:r>
              <a:rPr lang="en-US" altLang="zh-CN"/>
              <a:t>CPU</a:t>
            </a:r>
            <a:r>
              <a:rPr lang="zh-CN" altLang="en-US"/>
              <a:t>就会把需要运算的数据调到内存中进行运算，当运算完成后</a:t>
            </a:r>
            <a:r>
              <a:rPr lang="en-US" altLang="zh-CN"/>
              <a:t>CPU</a:t>
            </a:r>
            <a:r>
              <a:rPr lang="zh-CN" altLang="en-US"/>
              <a:t>再将结果传送出来。</a:t>
            </a:r>
          </a:p>
        </p:txBody>
      </p:sp>
      <p:sp>
        <p:nvSpPr>
          <p:cNvPr id="11268" name="文本框 3"/>
          <p:cNvSpPr txBox="1">
            <a:spLocks noChangeArrowheads="1"/>
          </p:cNvSpPr>
          <p:nvPr/>
        </p:nvSpPr>
        <p:spPr bwMode="auto">
          <a:xfrm>
            <a:off x="1209675" y="3429000"/>
            <a:ext cx="94583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我们平常使用的程序，如</a:t>
            </a:r>
            <a:r>
              <a:rPr lang="en-US" altLang="zh-CN"/>
              <a:t>Windows</a:t>
            </a:r>
            <a:r>
              <a:rPr lang="zh-CN" altLang="en-US"/>
              <a:t>操作系统、打字软件、游戏软件等，一般都是安装在硬盘等外存上的，但仅此是不能使用其功能的，必须把它们调入内存中运行，才能真正使用其功能，我们平时输入一段文字，或玩一个游戏，其实都是在内存中进行的。就好比在一个书房里，存放书籍的书架和书柜相当于电脑的外存，而我们工作的办公桌就是内存。通常我们把要永久保存的、大量的数据存储在外存上，而把一些临时的或少量的数据和程序放在内存中，当然内存的性能会直接影响电脑的运行速度。</a:t>
            </a:r>
          </a:p>
        </p:txBody>
      </p:sp>
    </p:spTree>
    <p:extLst>
      <p:ext uri="{BB962C8B-B14F-4D97-AF65-F5344CB8AC3E}">
        <p14:creationId xmlns:p14="http://schemas.microsoft.com/office/powerpoint/2010/main" val="22954605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1"/>
          <p:cNvSpPr txBox="1">
            <a:spLocks noChangeArrowheads="1"/>
          </p:cNvSpPr>
          <p:nvPr/>
        </p:nvSpPr>
        <p:spPr bwMode="auto">
          <a:xfrm>
            <a:off x="674688" y="452438"/>
            <a:ext cx="6594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内存包括随机存储器（</a:t>
            </a:r>
            <a:r>
              <a:rPr lang="en-US" altLang="zh-CN"/>
              <a:t>RAM</a:t>
            </a:r>
            <a:r>
              <a:rPr lang="zh-CN" altLang="en-US"/>
              <a:t>）和只读存储器（</a:t>
            </a:r>
            <a:r>
              <a:rPr lang="en-US" altLang="zh-CN"/>
              <a:t>ROM</a:t>
            </a:r>
            <a:r>
              <a:rPr lang="zh-CN" altLang="en-US"/>
              <a:t>）两类：</a:t>
            </a:r>
          </a:p>
        </p:txBody>
      </p:sp>
      <p:sp>
        <p:nvSpPr>
          <p:cNvPr id="12291" name="文本框 2"/>
          <p:cNvSpPr txBox="1">
            <a:spLocks noChangeArrowheads="1"/>
          </p:cNvSpPr>
          <p:nvPr/>
        </p:nvSpPr>
        <p:spPr bwMode="auto">
          <a:xfrm>
            <a:off x="1042988" y="1098550"/>
            <a:ext cx="4286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a:t>
            </a:r>
            <a:r>
              <a:rPr lang="en-US" altLang="zh-CN"/>
              <a:t>1</a:t>
            </a:r>
            <a:r>
              <a:rPr lang="zh-CN" altLang="en-US"/>
              <a:t>）只读存储器（</a:t>
            </a:r>
            <a:r>
              <a:rPr lang="en-US" altLang="zh-CN"/>
              <a:t>ROM</a:t>
            </a:r>
            <a:r>
              <a:rPr lang="zh-CN" altLang="en-US"/>
              <a:t>）</a:t>
            </a:r>
          </a:p>
        </p:txBody>
      </p:sp>
      <p:sp>
        <p:nvSpPr>
          <p:cNvPr id="12292" name="文本框 3"/>
          <p:cNvSpPr txBox="1">
            <a:spLocks noChangeArrowheads="1"/>
          </p:cNvSpPr>
          <p:nvPr/>
        </p:nvSpPr>
        <p:spPr bwMode="auto">
          <a:xfrm>
            <a:off x="1284288" y="1727200"/>
            <a:ext cx="95218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ROM</a:t>
            </a:r>
            <a:r>
              <a:rPr lang="zh-CN" altLang="en-US"/>
              <a:t>表示只读存储器（</a:t>
            </a:r>
            <a:r>
              <a:rPr lang="en-US" altLang="zh-CN"/>
              <a:t>Read Only Memory</a:t>
            </a:r>
            <a:r>
              <a:rPr lang="zh-CN" altLang="en-US"/>
              <a:t>），在制造</a:t>
            </a:r>
            <a:r>
              <a:rPr lang="en-US" altLang="zh-CN"/>
              <a:t>ROM</a:t>
            </a:r>
            <a:r>
              <a:rPr lang="zh-CN" altLang="en-US"/>
              <a:t>的时候，信息（数据或程序）就被存入并永久保存。这些信息只能读出，一般不能写入，即使机器停电，数据也不会丢失。</a:t>
            </a:r>
            <a:r>
              <a:rPr lang="en-US" altLang="zh-CN"/>
              <a:t>ROM</a:t>
            </a:r>
            <a:r>
              <a:rPr lang="zh-CN" altLang="en-US"/>
              <a:t>一般用于存放计算机的基本程序和数据，如</a:t>
            </a:r>
            <a:r>
              <a:rPr lang="en-US" altLang="zh-CN"/>
              <a:t>BIOS ROM</a:t>
            </a:r>
            <a:r>
              <a:rPr lang="zh-CN" altLang="en-US"/>
              <a:t>。其物理外形一般是双列直插式（</a:t>
            </a:r>
            <a:r>
              <a:rPr lang="en-US" altLang="zh-CN"/>
              <a:t>DIP</a:t>
            </a:r>
            <a:r>
              <a:rPr lang="zh-CN" altLang="en-US"/>
              <a:t>）的集成块。</a:t>
            </a:r>
          </a:p>
        </p:txBody>
      </p:sp>
      <p:sp>
        <p:nvSpPr>
          <p:cNvPr id="12293" name="文本框 4"/>
          <p:cNvSpPr txBox="1">
            <a:spLocks noChangeArrowheads="1"/>
          </p:cNvSpPr>
          <p:nvPr/>
        </p:nvSpPr>
        <p:spPr bwMode="auto">
          <a:xfrm>
            <a:off x="1127125" y="3244850"/>
            <a:ext cx="3167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a:t>
            </a:r>
            <a:r>
              <a:rPr lang="en-US" altLang="zh-CN"/>
              <a:t>2</a:t>
            </a:r>
            <a:r>
              <a:rPr lang="zh-CN" altLang="en-US"/>
              <a:t>）随机存储器（</a:t>
            </a:r>
            <a:r>
              <a:rPr lang="en-US" altLang="zh-CN"/>
              <a:t>RAM</a:t>
            </a:r>
            <a:r>
              <a:rPr lang="zh-CN" altLang="en-US"/>
              <a:t>）</a:t>
            </a:r>
          </a:p>
        </p:txBody>
      </p:sp>
      <p:sp>
        <p:nvSpPr>
          <p:cNvPr id="12294" name="文本框 5"/>
          <p:cNvSpPr txBox="1">
            <a:spLocks noChangeArrowheads="1"/>
          </p:cNvSpPr>
          <p:nvPr/>
        </p:nvSpPr>
        <p:spPr bwMode="auto">
          <a:xfrm>
            <a:off x="1357313" y="3981450"/>
            <a:ext cx="95234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随机存储器（</a:t>
            </a:r>
            <a:r>
              <a:rPr lang="en-US" altLang="zh-CN"/>
              <a:t>Random Access Memory</a:t>
            </a:r>
            <a:r>
              <a:rPr lang="zh-CN" altLang="en-US"/>
              <a:t>）表示既可以从中读取数据，也可以写入数据。当机器电源关闭时，存于其中的数据就会丢失。我们通常购买或升级的内存条（</a:t>
            </a:r>
            <a:r>
              <a:rPr lang="en-US" altLang="zh-CN"/>
              <a:t>SIMM</a:t>
            </a:r>
            <a:r>
              <a:rPr lang="zh-CN" altLang="en-US"/>
              <a:t>）就是用作电脑的内存，它是将</a:t>
            </a:r>
            <a:r>
              <a:rPr lang="en-US" altLang="zh-CN"/>
              <a:t>RAM</a:t>
            </a:r>
            <a:r>
              <a:rPr lang="zh-CN" altLang="en-US"/>
              <a:t>集成块集中在一起的一小块电路板，插在计算机中的内存插槽上，以减少</a:t>
            </a:r>
            <a:r>
              <a:rPr lang="en-US" altLang="zh-CN"/>
              <a:t>RAM</a:t>
            </a:r>
            <a:r>
              <a:rPr lang="zh-CN" altLang="en-US"/>
              <a:t>集成块占用的空间。</a:t>
            </a:r>
          </a:p>
        </p:txBody>
      </p:sp>
    </p:spTree>
    <p:extLst>
      <p:ext uri="{BB962C8B-B14F-4D97-AF65-F5344CB8AC3E}">
        <p14:creationId xmlns:p14="http://schemas.microsoft.com/office/powerpoint/2010/main" val="379914797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1"/>
          <p:cNvSpPr txBox="1">
            <a:spLocks noChangeArrowheads="1"/>
          </p:cNvSpPr>
          <p:nvPr/>
        </p:nvSpPr>
        <p:spPr bwMode="auto">
          <a:xfrm>
            <a:off x="655638" y="350838"/>
            <a:ext cx="6797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区分物理存储器和存储地址空间这两个概念</a:t>
            </a:r>
          </a:p>
        </p:txBody>
      </p:sp>
      <p:sp>
        <p:nvSpPr>
          <p:cNvPr id="13315" name="文本框 2"/>
          <p:cNvSpPr txBox="1">
            <a:spLocks noChangeArrowheads="1"/>
          </p:cNvSpPr>
          <p:nvPr/>
        </p:nvSpPr>
        <p:spPr bwMode="auto">
          <a:xfrm>
            <a:off x="1293813" y="1006475"/>
            <a:ext cx="83581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物理存储器是指实际存在的具体存储器芯片。如主板上装插的内存条和装载有系统的</a:t>
            </a:r>
            <a:r>
              <a:rPr lang="en-US" altLang="zh-CN"/>
              <a:t>BIOS</a:t>
            </a:r>
            <a:r>
              <a:rPr lang="zh-CN" altLang="en-US"/>
              <a:t>的</a:t>
            </a:r>
            <a:r>
              <a:rPr lang="en-US" altLang="zh-CN"/>
              <a:t>ROM</a:t>
            </a:r>
            <a:r>
              <a:rPr lang="zh-CN" altLang="en-US"/>
              <a:t>芯片，显示卡上的显示</a:t>
            </a:r>
            <a:r>
              <a:rPr lang="en-US" altLang="zh-CN"/>
              <a:t>RAM</a:t>
            </a:r>
            <a:r>
              <a:rPr lang="zh-CN" altLang="en-US"/>
              <a:t>芯片和装载显示</a:t>
            </a:r>
            <a:r>
              <a:rPr lang="en-US" altLang="zh-CN"/>
              <a:t>BIOS</a:t>
            </a:r>
            <a:r>
              <a:rPr lang="zh-CN" altLang="en-US"/>
              <a:t>的</a:t>
            </a:r>
            <a:r>
              <a:rPr lang="en-US" altLang="zh-CN"/>
              <a:t>ROM</a:t>
            </a:r>
            <a:r>
              <a:rPr lang="zh-CN" altLang="en-US"/>
              <a:t>芯片，以及各种适配卡上的</a:t>
            </a:r>
            <a:r>
              <a:rPr lang="en-US" altLang="zh-CN"/>
              <a:t>RAM</a:t>
            </a:r>
            <a:r>
              <a:rPr lang="zh-CN" altLang="en-US"/>
              <a:t>芯片和</a:t>
            </a:r>
            <a:r>
              <a:rPr lang="en-US" altLang="zh-CN"/>
              <a:t>ROM</a:t>
            </a:r>
            <a:r>
              <a:rPr lang="zh-CN" altLang="en-US"/>
              <a:t>芯片都是物理存储器。</a:t>
            </a:r>
          </a:p>
        </p:txBody>
      </p:sp>
      <p:sp>
        <p:nvSpPr>
          <p:cNvPr id="13316" name="文本框 3"/>
          <p:cNvSpPr txBox="1">
            <a:spLocks noChangeArrowheads="1"/>
          </p:cNvSpPr>
          <p:nvPr/>
        </p:nvSpPr>
        <p:spPr bwMode="auto">
          <a:xfrm>
            <a:off x="1301750" y="2484438"/>
            <a:ext cx="843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存储地址空间是指对存储器编码（编码地址）的范围。所谓编码就是对每一个物理存储单元（一个字节）分配一个号码，通常叫作“编址”。分配一个号码给一个存储单元的目的是为了便于找到它，完成数据的读写，这就是所谓的“寻址”，因此有人也把地址空间称为寻址空间。</a:t>
            </a:r>
          </a:p>
        </p:txBody>
      </p:sp>
      <p:sp>
        <p:nvSpPr>
          <p:cNvPr id="13317" name="文本框 4"/>
          <p:cNvSpPr txBox="1">
            <a:spLocks noChangeArrowheads="1"/>
          </p:cNvSpPr>
          <p:nvPr/>
        </p:nvSpPr>
        <p:spPr bwMode="auto">
          <a:xfrm>
            <a:off x="1376363" y="4138613"/>
            <a:ext cx="84328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地址空间的大小和物理存储器的大小并不一定相等。举个例子来说明这个问题：某层楼共有</a:t>
            </a:r>
            <a:r>
              <a:rPr lang="en-US" altLang="zh-CN"/>
              <a:t>17</a:t>
            </a:r>
            <a:r>
              <a:rPr lang="zh-CN" altLang="en-US"/>
              <a:t>个房间，其编号为</a:t>
            </a:r>
            <a:r>
              <a:rPr lang="en-US" altLang="zh-CN"/>
              <a:t>801</a:t>
            </a:r>
            <a:r>
              <a:rPr lang="zh-CN" altLang="en-US"/>
              <a:t>～</a:t>
            </a:r>
            <a:r>
              <a:rPr lang="en-US" altLang="zh-CN"/>
              <a:t>817</a:t>
            </a:r>
            <a:r>
              <a:rPr lang="zh-CN" altLang="en-US"/>
              <a:t>。这</a:t>
            </a:r>
            <a:r>
              <a:rPr lang="en-US" altLang="zh-CN"/>
              <a:t>17</a:t>
            </a:r>
            <a:r>
              <a:rPr lang="zh-CN" altLang="en-US"/>
              <a:t>个房间是物理的，而其地址空间采用了三位编码，其范围是</a:t>
            </a:r>
            <a:r>
              <a:rPr lang="en-US" altLang="zh-CN"/>
              <a:t>800</a:t>
            </a:r>
            <a:r>
              <a:rPr lang="zh-CN" altLang="en-US"/>
              <a:t>～</a:t>
            </a:r>
            <a:r>
              <a:rPr lang="en-US" altLang="zh-CN"/>
              <a:t>899</a:t>
            </a:r>
            <a:r>
              <a:rPr lang="zh-CN" altLang="en-US"/>
              <a:t>共</a:t>
            </a:r>
            <a:r>
              <a:rPr lang="en-US" altLang="zh-CN"/>
              <a:t>100</a:t>
            </a:r>
            <a:r>
              <a:rPr lang="zh-CN" altLang="en-US"/>
              <a:t>个地址，可见地址空间是大于实际房间数量的。对于</a:t>
            </a:r>
            <a:r>
              <a:rPr lang="en-US" altLang="zh-CN"/>
              <a:t>386</a:t>
            </a:r>
            <a:r>
              <a:rPr lang="zh-CN" altLang="en-US"/>
              <a:t>以上档次的微机，其地址总线为</a:t>
            </a:r>
            <a:r>
              <a:rPr lang="en-US" altLang="zh-CN"/>
              <a:t>32</a:t>
            </a:r>
            <a:r>
              <a:rPr lang="zh-CN" altLang="en-US"/>
              <a:t>位，因此地址空间可达</a:t>
            </a:r>
            <a:r>
              <a:rPr lang="en-US" altLang="zh-CN"/>
              <a:t>2 32B</a:t>
            </a:r>
            <a:r>
              <a:rPr lang="zh-CN" altLang="en-US"/>
              <a:t>，即</a:t>
            </a:r>
            <a:r>
              <a:rPr lang="en-US" altLang="zh-CN"/>
              <a:t>4GB</a:t>
            </a:r>
            <a:r>
              <a:rPr lang="zh-CN" altLang="en-US"/>
              <a:t>。</a:t>
            </a:r>
          </a:p>
        </p:txBody>
      </p:sp>
    </p:spTree>
    <p:extLst>
      <p:ext uri="{BB962C8B-B14F-4D97-AF65-F5344CB8AC3E}">
        <p14:creationId xmlns:p14="http://schemas.microsoft.com/office/powerpoint/2010/main" val="271898887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
          <p:cNvSpPr txBox="1">
            <a:spLocks noChangeArrowheads="1"/>
          </p:cNvSpPr>
          <p:nvPr/>
        </p:nvSpPr>
        <p:spPr bwMode="auto">
          <a:xfrm>
            <a:off x="793750" y="379413"/>
            <a:ext cx="56530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a:t>2.2.1 </a:t>
            </a:r>
            <a:r>
              <a:rPr lang="zh-CN" altLang="en-US" sz="2800"/>
              <a:t>高速缓存存储器</a:t>
            </a:r>
            <a:r>
              <a:rPr lang="en-US" altLang="zh-CN" sz="2800"/>
              <a:t>Cache</a:t>
            </a:r>
            <a:endParaRPr lang="zh-CN" altLang="en-US" sz="2800"/>
          </a:p>
        </p:txBody>
      </p:sp>
      <p:sp>
        <p:nvSpPr>
          <p:cNvPr id="14339" name="文本框 2"/>
          <p:cNvSpPr txBox="1">
            <a:spLocks noChangeArrowheads="1"/>
          </p:cNvSpPr>
          <p:nvPr/>
        </p:nvSpPr>
        <p:spPr bwMode="auto">
          <a:xfrm>
            <a:off x="1052513" y="1579563"/>
            <a:ext cx="93297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高速缓冲存储器（</a:t>
            </a:r>
            <a:r>
              <a:rPr lang="en-US" altLang="zh-CN"/>
              <a:t>Cache</a:t>
            </a:r>
            <a:r>
              <a:rPr lang="zh-CN" altLang="en-US"/>
              <a:t>），其原始意义是指存取速度比一般随机存取存储器（</a:t>
            </a:r>
            <a:r>
              <a:rPr lang="en-US" altLang="zh-CN"/>
              <a:t>RAM</a:t>
            </a:r>
            <a:r>
              <a:rPr lang="zh-CN" altLang="en-US"/>
              <a:t>）更快的一种</a:t>
            </a:r>
            <a:r>
              <a:rPr lang="en-US" altLang="zh-CN"/>
              <a:t>RAM</a:t>
            </a:r>
            <a:r>
              <a:rPr lang="zh-CN" altLang="en-US"/>
              <a:t>，一般而言它不像系统主存那样使用动态随机存储器（</a:t>
            </a:r>
            <a:r>
              <a:rPr lang="en-US" altLang="zh-CN"/>
              <a:t>DRAM</a:t>
            </a:r>
            <a:r>
              <a:rPr lang="zh-CN" altLang="en-US"/>
              <a:t>）技术，而是使用昂贵但较快速的静态随机存储器（</a:t>
            </a:r>
            <a:r>
              <a:rPr lang="en-US" altLang="zh-CN"/>
              <a:t>SRAM</a:t>
            </a:r>
            <a:r>
              <a:rPr lang="zh-CN" altLang="en-US"/>
              <a:t>）技术。</a:t>
            </a:r>
          </a:p>
        </p:txBody>
      </p:sp>
      <p:sp>
        <p:nvSpPr>
          <p:cNvPr id="14340" name="文本框 3"/>
          <p:cNvSpPr txBox="1">
            <a:spLocks noChangeArrowheads="1"/>
          </p:cNvSpPr>
          <p:nvPr/>
        </p:nvSpPr>
        <p:spPr bwMode="auto">
          <a:xfrm>
            <a:off x="1052513" y="3333750"/>
            <a:ext cx="94948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高速缓冲存储器是介于主存与</a:t>
            </a:r>
            <a:r>
              <a:rPr lang="en-US" altLang="zh-CN"/>
              <a:t>CPU</a:t>
            </a:r>
            <a:r>
              <a:rPr lang="zh-CN" altLang="en-US"/>
              <a:t>之间的一级存储器，由静态存储芯片</a:t>
            </a:r>
            <a:r>
              <a:rPr lang="en-US" altLang="zh-CN"/>
              <a:t>(SRAM)</a:t>
            </a:r>
            <a:r>
              <a:rPr lang="zh-CN" altLang="en-US"/>
              <a:t>组成，容量较小但速度比主存快得多，接近于</a:t>
            </a:r>
            <a:r>
              <a:rPr lang="en-US" altLang="zh-CN"/>
              <a:t>CPU</a:t>
            </a:r>
            <a:r>
              <a:rPr lang="zh-CN" altLang="en-US"/>
              <a:t>的速度，其最重要的技术指标是它的命中率。高速缓冲存储器与主存储器之间信息的调度和传送是由硬件自动进行的。</a:t>
            </a:r>
          </a:p>
        </p:txBody>
      </p:sp>
    </p:spTree>
    <p:extLst>
      <p:ext uri="{BB962C8B-B14F-4D97-AF65-F5344CB8AC3E}">
        <p14:creationId xmlns:p14="http://schemas.microsoft.com/office/powerpoint/2010/main" val="3915627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
          <p:cNvSpPr txBox="1">
            <a:spLocks noChangeArrowheads="1"/>
          </p:cNvSpPr>
          <p:nvPr/>
        </p:nvSpPr>
        <p:spPr bwMode="auto">
          <a:xfrm>
            <a:off x="534988" y="406400"/>
            <a:ext cx="2181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1.</a:t>
            </a:r>
            <a:r>
              <a:rPr lang="zh-CN" altLang="en-US"/>
              <a:t>组成结构</a:t>
            </a:r>
          </a:p>
        </p:txBody>
      </p:sp>
      <p:sp>
        <p:nvSpPr>
          <p:cNvPr id="15363" name="文本框 2"/>
          <p:cNvSpPr txBox="1">
            <a:spLocks noChangeArrowheads="1"/>
          </p:cNvSpPr>
          <p:nvPr/>
        </p:nvSpPr>
        <p:spPr bwMode="auto">
          <a:xfrm>
            <a:off x="1200150" y="960438"/>
            <a:ext cx="92090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高速缓冲存储器主要由三大部分组成：</a:t>
            </a:r>
          </a:p>
          <a:p>
            <a:r>
              <a:rPr lang="en-US" altLang="zh-CN"/>
              <a:t>Cache</a:t>
            </a:r>
            <a:r>
              <a:rPr lang="zh-CN" altLang="en-US"/>
              <a:t>存储体：存放由主存调入的指令与数据。</a:t>
            </a:r>
          </a:p>
          <a:p>
            <a:r>
              <a:rPr lang="zh-CN" altLang="en-US"/>
              <a:t>地址转换部件：建立目录表以实现主存地址到缓存地址的转换。</a:t>
            </a:r>
          </a:p>
          <a:p>
            <a:r>
              <a:rPr lang="zh-CN" altLang="en-US"/>
              <a:t>置换换部件：在缓存已满时按一定策略进行数据替换，并修改地址转换部件中的目录表。</a:t>
            </a:r>
          </a:p>
        </p:txBody>
      </p:sp>
      <p:sp>
        <p:nvSpPr>
          <p:cNvPr id="15364" name="文本框 3"/>
          <p:cNvSpPr txBox="1">
            <a:spLocks noChangeArrowheads="1"/>
          </p:cNvSpPr>
          <p:nvPr/>
        </p:nvSpPr>
        <p:spPr bwMode="auto">
          <a:xfrm>
            <a:off x="534988" y="2525713"/>
            <a:ext cx="2181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a:t>
            </a:r>
            <a:r>
              <a:rPr lang="zh-CN" altLang="en-US"/>
              <a:t>工作原理</a:t>
            </a:r>
          </a:p>
        </p:txBody>
      </p:sp>
      <p:sp>
        <p:nvSpPr>
          <p:cNvPr id="15365" name="文本框 4"/>
          <p:cNvSpPr txBox="1">
            <a:spLocks noChangeArrowheads="1"/>
          </p:cNvSpPr>
          <p:nvPr/>
        </p:nvSpPr>
        <p:spPr bwMode="auto">
          <a:xfrm>
            <a:off x="1301750" y="3113088"/>
            <a:ext cx="9320213"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高速缓冲存储器通常由高速存储器、联想存储器、置换逻辑电路和相应的控制线路组成。在有高速缓冲存储器的计算机系统中，中央处理器存取主存储器的地址划分为行号、列号和组内地址三个字段。于是，主存储器就在逻辑上划分为若干行；每行划分为若干的存储单元组；每组包含几个或几十个字。高速存储器也相应地划分为行和列的存储单元组。二者的列数相同，组的大小也相同，但高速存储器的行数却比主存储器的行数少得多。</a:t>
            </a:r>
          </a:p>
        </p:txBody>
      </p:sp>
    </p:spTree>
    <p:extLst>
      <p:ext uri="{BB962C8B-B14F-4D97-AF65-F5344CB8AC3E}">
        <p14:creationId xmlns:p14="http://schemas.microsoft.com/office/powerpoint/2010/main" val="343190041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
          <p:cNvSpPr txBox="1">
            <a:spLocks noChangeArrowheads="1"/>
          </p:cNvSpPr>
          <p:nvPr/>
        </p:nvSpPr>
        <p:spPr bwMode="auto">
          <a:xfrm>
            <a:off x="868363" y="442913"/>
            <a:ext cx="10382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联想存储器用于地址联想，有与高速存储器相同行数和列数的存储单元。当主存储器某一列某一行存储单元组调入高速存储器同一列某一空着的存储单元组时，与联想存储器对应位置的存储单元就记录调入的存储单元组在主存储器中的行号。</a:t>
            </a:r>
          </a:p>
        </p:txBody>
      </p:sp>
      <p:sp>
        <p:nvSpPr>
          <p:cNvPr id="16387" name="文本框 2"/>
          <p:cNvSpPr txBox="1">
            <a:spLocks noChangeArrowheads="1"/>
          </p:cNvSpPr>
          <p:nvPr/>
        </p:nvSpPr>
        <p:spPr bwMode="auto">
          <a:xfrm>
            <a:off x="868363" y="1690688"/>
            <a:ext cx="101790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当中央处理器存取主存储器时，硬件首先自动对存取地址的列号字段进行译码，以便将联想存储器该列的全部行号与存取主存储器地址的行号字段进行比较。若有相同的，表明要存取的主存储器单元已在高速存储器中，称为命中，硬件就将存取主存储器的地址映射为高速存储器的地址并执行存取操作；若都不相同，表明该单元不在高速存储器中，称为失效，硬件将执行存取主存储器操作并自动将该单元所在的那一主存储器单元组调入高速存储器相同列中空着的存储单元组中，同时将该组在主存储器中的行号存入联想存储器对应位置的单元内。</a:t>
            </a:r>
          </a:p>
        </p:txBody>
      </p:sp>
      <p:sp>
        <p:nvSpPr>
          <p:cNvPr id="16388" name="文本框 3"/>
          <p:cNvSpPr txBox="1">
            <a:spLocks noChangeArrowheads="1"/>
          </p:cNvSpPr>
          <p:nvPr/>
        </p:nvSpPr>
        <p:spPr bwMode="auto">
          <a:xfrm>
            <a:off x="868363" y="3824288"/>
            <a:ext cx="99663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当出现失效而高速存储器对应列中没有空的位置时，便淘汰该列中的某一组以腾出位置存放新调入的组，这称为置换。确定替换的规则称为置换算法，常用的置换算法有：最近最久未使用算法（</a:t>
            </a:r>
            <a:r>
              <a:rPr lang="en-US" altLang="zh-CN"/>
              <a:t>LRU</a:t>
            </a:r>
            <a:r>
              <a:rPr lang="zh-CN" altLang="en-US"/>
              <a:t>）、先进先出法（</a:t>
            </a:r>
            <a:r>
              <a:rPr lang="en-US" altLang="zh-CN"/>
              <a:t>FIFO</a:t>
            </a:r>
            <a:r>
              <a:rPr lang="zh-CN" altLang="en-US"/>
              <a:t>）和随机法（</a:t>
            </a:r>
            <a:r>
              <a:rPr lang="en-US" altLang="zh-CN"/>
              <a:t>RAND</a:t>
            </a:r>
            <a:r>
              <a:rPr lang="zh-CN" altLang="en-US"/>
              <a:t>）等，相关算法详见第四章相应内容的介绍。置换逻辑电路就是执行这个功能的。另外，当执行写主存储器操作时，为保持主存储器和高速存储器内容的一致性，对命中和失效分别处理。</a:t>
            </a:r>
          </a:p>
        </p:txBody>
      </p:sp>
    </p:spTree>
    <p:extLst>
      <p:ext uri="{BB962C8B-B14F-4D97-AF65-F5344CB8AC3E}">
        <p14:creationId xmlns:p14="http://schemas.microsoft.com/office/powerpoint/2010/main" val="6921878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6DA2851A-E95B-4798-9835-47FB48CC6557}"/>
              </a:ext>
            </a:extLst>
          </p:cNvPr>
          <p:cNvSpPr>
            <a:spLocks noGrp="1" noChangeArrowheads="1"/>
          </p:cNvSpPr>
          <p:nvPr>
            <p:ph type="title" idx="4294967295"/>
          </p:nvPr>
        </p:nvSpPr>
        <p:spPr>
          <a:xfrm>
            <a:off x="624507" y="344021"/>
            <a:ext cx="8229600" cy="927100"/>
          </a:xfrm>
        </p:spPr>
        <p:txBody>
          <a:bodyPr/>
          <a:lstStyle/>
          <a:p>
            <a:pPr eaLnBrk="1" hangingPunct="1">
              <a:defRPr/>
            </a:pPr>
            <a:r>
              <a:rPr lang="zh-CN" altLang="en-US" sz="4500" dirty="0">
                <a:ea typeface="宋体" pitchFamily="2" charset="-122"/>
              </a:rPr>
              <a:t>本章学习要点</a:t>
            </a:r>
          </a:p>
        </p:txBody>
      </p:sp>
      <p:sp>
        <p:nvSpPr>
          <p:cNvPr id="5" name="文本框 4">
            <a:extLst>
              <a:ext uri="{FF2B5EF4-FFF2-40B4-BE49-F238E27FC236}">
                <a16:creationId xmlns="" xmlns:a16="http://schemas.microsoft.com/office/drawing/2014/main" id="{F6B891D0-D97A-4011-BDBC-75FB25ECEE45}"/>
              </a:ext>
            </a:extLst>
          </p:cNvPr>
          <p:cNvSpPr txBox="1"/>
          <p:nvPr/>
        </p:nvSpPr>
        <p:spPr>
          <a:xfrm>
            <a:off x="1246909" y="1569095"/>
            <a:ext cx="9698182" cy="4247317"/>
          </a:xfrm>
          <a:prstGeom prst="rect">
            <a:avLst/>
          </a:prstGeom>
          <a:noFill/>
        </p:spPr>
        <p:txBody>
          <a:bodyPr wrap="square" rtlCol="0">
            <a:spAutoFit/>
          </a:bodyPr>
          <a:lstStyle/>
          <a:p>
            <a:pPr lvl="0"/>
            <a:r>
              <a:rPr lang="en-US" altLang="zh-CN" sz="3200" b="1" dirty="0">
                <a:latin typeface="宋体" panose="02010600030101010101" pitchFamily="2" charset="-122"/>
              </a:rPr>
              <a:t>1</a:t>
            </a:r>
            <a:r>
              <a:rPr lang="zh-CN" altLang="en-US" sz="3200" b="1" dirty="0">
                <a:latin typeface="宋体" panose="02010600030101010101" pitchFamily="2" charset="-122"/>
              </a:rPr>
              <a:t>）</a:t>
            </a:r>
            <a:r>
              <a:rPr lang="zh-CN" altLang="zh-CN" sz="3200" b="1" dirty="0">
                <a:latin typeface="宋体" panose="02010600030101010101" pitchFamily="2" charset="-122"/>
              </a:rPr>
              <a:t>了解处理器的基本结构和执行指令过程</a:t>
            </a:r>
            <a:endParaRPr lang="en-US" altLang="zh-CN" sz="3200" b="1" dirty="0">
              <a:latin typeface="宋体" panose="02010600030101010101" pitchFamily="2" charset="-122"/>
            </a:endParaRPr>
          </a:p>
          <a:p>
            <a:pPr lvl="0"/>
            <a:endParaRPr lang="en-US" altLang="zh-CN" sz="3200" b="1" dirty="0">
              <a:latin typeface="宋体" panose="02010600030101010101" pitchFamily="2" charset="-122"/>
            </a:endParaRPr>
          </a:p>
          <a:p>
            <a:r>
              <a:rPr lang="en-US" altLang="zh-CN" sz="3200" b="1" dirty="0">
                <a:latin typeface="宋体" panose="02010600030101010101" pitchFamily="2" charset="-122"/>
              </a:rPr>
              <a:t>2</a:t>
            </a:r>
            <a:r>
              <a:rPr lang="zh-CN" altLang="en-US" sz="3200" b="1" dirty="0">
                <a:latin typeface="宋体" panose="02010600030101010101" pitchFamily="2" charset="-122"/>
              </a:rPr>
              <a:t>）</a:t>
            </a:r>
            <a:r>
              <a:rPr lang="zh-CN" altLang="zh-CN" sz="3200" b="1" dirty="0">
                <a:latin typeface="宋体" panose="02010600030101010101" pitchFamily="2" charset="-122"/>
              </a:rPr>
              <a:t>存储器结构和种类，以及堆栈的作用</a:t>
            </a:r>
            <a:endParaRPr lang="en-US" altLang="zh-CN" sz="3200" b="1" dirty="0">
              <a:latin typeface="宋体" panose="02010600030101010101" pitchFamily="2" charset="-122"/>
            </a:endParaRPr>
          </a:p>
          <a:p>
            <a:endParaRPr lang="zh-CN" altLang="zh-CN" sz="3200" b="1" dirty="0">
              <a:latin typeface="宋体" panose="02010600030101010101" pitchFamily="2" charset="-122"/>
            </a:endParaRPr>
          </a:p>
          <a:p>
            <a:r>
              <a:rPr lang="en-US" altLang="zh-CN" sz="3200" b="1" dirty="0">
                <a:latin typeface="宋体" panose="02010600030101010101" pitchFamily="2" charset="-122"/>
              </a:rPr>
              <a:t>3</a:t>
            </a:r>
            <a:r>
              <a:rPr lang="zh-CN" altLang="en-US" sz="3200" b="1" dirty="0">
                <a:latin typeface="宋体" panose="02010600030101010101" pitchFamily="2" charset="-122"/>
              </a:rPr>
              <a:t>）</a:t>
            </a:r>
            <a:r>
              <a:rPr lang="zh-CN" altLang="zh-CN" sz="3200" b="1" dirty="0">
                <a:latin typeface="宋体" panose="02010600030101010101" pitchFamily="2" charset="-122"/>
              </a:rPr>
              <a:t>磁盘的结构和使用方式</a:t>
            </a:r>
            <a:endParaRPr lang="en-US" altLang="zh-CN" sz="3200" b="1" dirty="0">
              <a:latin typeface="宋体" panose="02010600030101010101" pitchFamily="2" charset="-122"/>
            </a:endParaRPr>
          </a:p>
          <a:p>
            <a:endParaRPr lang="zh-CN" altLang="zh-CN" sz="3200" b="1" dirty="0">
              <a:latin typeface="宋体" panose="02010600030101010101" pitchFamily="2" charset="-122"/>
            </a:endParaRPr>
          </a:p>
          <a:p>
            <a:r>
              <a:rPr lang="en-US" altLang="zh-CN" sz="3200" b="1" dirty="0">
                <a:latin typeface="宋体" panose="02010600030101010101" pitchFamily="2" charset="-122"/>
              </a:rPr>
              <a:t>4</a:t>
            </a:r>
            <a:r>
              <a:rPr lang="zh-CN" altLang="en-US" sz="3200" b="1" dirty="0">
                <a:latin typeface="宋体" panose="02010600030101010101" pitchFamily="2" charset="-122"/>
              </a:rPr>
              <a:t>）</a:t>
            </a:r>
            <a:r>
              <a:rPr lang="zh-CN" altLang="zh-CN" sz="3200" b="1" dirty="0">
                <a:latin typeface="宋体" panose="02010600030101010101" pitchFamily="2" charset="-122"/>
              </a:rPr>
              <a:t>掌握中断的处理过程以及时钟在系统中的作用</a:t>
            </a:r>
            <a:endParaRPr lang="en-US" altLang="zh-CN" sz="3200" b="1" dirty="0">
              <a:latin typeface="宋体" panose="02010600030101010101" pitchFamily="2" charset="-122"/>
            </a:endParaRPr>
          </a:p>
          <a:p>
            <a:endParaRPr lang="zh-CN" altLang="zh-CN" sz="2800" dirty="0"/>
          </a:p>
          <a:p>
            <a:pPr lvl="0"/>
            <a:endParaRPr lang="zh-CN" altLang="zh-CN" dirty="0"/>
          </a:p>
        </p:txBody>
      </p:sp>
    </p:spTree>
    <p:extLst>
      <p:ext uri="{BB962C8B-B14F-4D97-AF65-F5344CB8AC3E}">
        <p14:creationId xmlns:p14="http://schemas.microsoft.com/office/powerpoint/2010/main" val="44625311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ppt_x-.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1"/>
          <p:cNvSpPr txBox="1">
            <a:spLocks noChangeArrowheads="1"/>
          </p:cNvSpPr>
          <p:nvPr/>
        </p:nvSpPr>
        <p:spPr bwMode="auto">
          <a:xfrm>
            <a:off x="747713" y="461963"/>
            <a:ext cx="233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3.</a:t>
            </a:r>
            <a:r>
              <a:rPr lang="zh-CN" altLang="en-US"/>
              <a:t>地址映象与转换</a:t>
            </a:r>
          </a:p>
        </p:txBody>
      </p:sp>
      <p:sp>
        <p:nvSpPr>
          <p:cNvPr id="17411" name="文本框 2"/>
          <p:cNvSpPr txBox="1">
            <a:spLocks noChangeArrowheads="1"/>
          </p:cNvSpPr>
          <p:nvPr/>
        </p:nvSpPr>
        <p:spPr bwMode="auto">
          <a:xfrm>
            <a:off x="1320800" y="1173163"/>
            <a:ext cx="103997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地址映象是指某一数据在内存中的地址与在缓存中的地址两者之间的对应关系。</a:t>
            </a:r>
            <a:endParaRPr lang="en-US" altLang="zh-CN"/>
          </a:p>
          <a:p>
            <a:r>
              <a:rPr lang="zh-CN" altLang="en-US"/>
              <a:t>下面介绍三种地址映象的方式。</a:t>
            </a:r>
          </a:p>
        </p:txBody>
      </p:sp>
      <p:sp>
        <p:nvSpPr>
          <p:cNvPr id="17412" name="文本框 3"/>
          <p:cNvSpPr txBox="1">
            <a:spLocks noChangeArrowheads="1"/>
          </p:cNvSpPr>
          <p:nvPr/>
        </p:nvSpPr>
        <p:spPr bwMode="auto">
          <a:xfrm>
            <a:off x="2266950" y="2300288"/>
            <a:ext cx="51181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a:t>
            </a:r>
            <a:r>
              <a:rPr lang="en-US" altLang="zh-CN"/>
              <a:t>1</a:t>
            </a:r>
            <a:r>
              <a:rPr lang="zh-CN" altLang="en-US"/>
              <a:t>）全相联方式</a:t>
            </a:r>
            <a:endParaRPr lang="en-US" altLang="zh-CN"/>
          </a:p>
          <a:p>
            <a:endParaRPr lang="en-US" altLang="zh-CN"/>
          </a:p>
          <a:p>
            <a:r>
              <a:rPr lang="zh-CN" altLang="en-US"/>
              <a:t>（</a:t>
            </a:r>
            <a:r>
              <a:rPr lang="en-US" altLang="zh-CN"/>
              <a:t>2</a:t>
            </a:r>
            <a:r>
              <a:rPr lang="zh-CN" altLang="en-US"/>
              <a:t>）直接相联方式</a:t>
            </a:r>
            <a:endParaRPr lang="en-US" altLang="zh-CN"/>
          </a:p>
          <a:p>
            <a:endParaRPr lang="en-US" altLang="zh-CN"/>
          </a:p>
          <a:p>
            <a:r>
              <a:rPr lang="zh-CN" altLang="en-US"/>
              <a:t>（</a:t>
            </a:r>
            <a:r>
              <a:rPr lang="en-US" altLang="zh-CN"/>
              <a:t>3</a:t>
            </a:r>
            <a:r>
              <a:rPr lang="zh-CN" altLang="en-US"/>
              <a:t>）组相联映象方式</a:t>
            </a:r>
          </a:p>
        </p:txBody>
      </p:sp>
    </p:spTree>
    <p:extLst>
      <p:ext uri="{BB962C8B-B14F-4D97-AF65-F5344CB8AC3E}">
        <p14:creationId xmlns:p14="http://schemas.microsoft.com/office/powerpoint/2010/main" val="271299669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1"/>
          <p:cNvSpPr txBox="1">
            <a:spLocks noChangeArrowheads="1"/>
          </p:cNvSpPr>
          <p:nvPr/>
        </p:nvSpPr>
        <p:spPr bwMode="auto">
          <a:xfrm>
            <a:off x="776288" y="488950"/>
            <a:ext cx="3074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a:t>
            </a:r>
            <a:r>
              <a:rPr lang="en-US" altLang="zh-CN"/>
              <a:t>1</a:t>
            </a:r>
            <a:r>
              <a:rPr lang="zh-CN" altLang="en-US"/>
              <a:t>）全相联方式</a:t>
            </a:r>
          </a:p>
        </p:txBody>
      </p:sp>
      <p:sp>
        <p:nvSpPr>
          <p:cNvPr id="18435" name="文本框 2"/>
          <p:cNvSpPr txBox="1">
            <a:spLocks noChangeArrowheads="1"/>
          </p:cNvSpPr>
          <p:nvPr/>
        </p:nvSpPr>
        <p:spPr bwMode="auto">
          <a:xfrm>
            <a:off x="1265238" y="1136650"/>
            <a:ext cx="501173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全相联方式的地址映象规则是：主存储器中的任意一块可以映象到</a:t>
            </a:r>
            <a:r>
              <a:rPr lang="en-US" altLang="zh-CN"/>
              <a:t>Cache</a:t>
            </a:r>
            <a:r>
              <a:rPr lang="zh-CN" altLang="en-US"/>
              <a:t>中的任意一块。其基本实现思路是：①主存与缓存分成相同大小的数据块；②主存的某一数据块可以装入缓存的任意一块空间中。</a:t>
            </a:r>
          </a:p>
        </p:txBody>
      </p:sp>
      <p:sp>
        <p:nvSpPr>
          <p:cNvPr id="18436" name="文本框 3"/>
          <p:cNvSpPr txBox="1">
            <a:spLocks noChangeArrowheads="1"/>
          </p:cNvSpPr>
          <p:nvPr/>
        </p:nvSpPr>
        <p:spPr bwMode="auto">
          <a:xfrm>
            <a:off x="1339850" y="2787650"/>
            <a:ext cx="4756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目录表存放联想存储器中，其中包括三部分：数据块在主存的块地址、存入缓存后的块地址、有效位（也称装入位）。由于是全相联方式，因此，目录表的容量应当与缓存的块数相同。</a:t>
            </a:r>
          </a:p>
        </p:txBody>
      </p:sp>
      <p:sp>
        <p:nvSpPr>
          <p:cNvPr id="18437" name="文本框 6"/>
          <p:cNvSpPr txBox="1">
            <a:spLocks noChangeArrowheads="1"/>
          </p:cNvSpPr>
          <p:nvPr/>
        </p:nvSpPr>
        <p:spPr bwMode="auto">
          <a:xfrm>
            <a:off x="1339850" y="4598988"/>
            <a:ext cx="4756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全相联方式的优点是命中率比较高，</a:t>
            </a:r>
            <a:r>
              <a:rPr lang="en-US" altLang="zh-CN"/>
              <a:t>Cache</a:t>
            </a:r>
            <a:r>
              <a:rPr lang="zh-CN" altLang="en-US"/>
              <a:t>存储空间利用率高；缺点是访问相关存储器时，每次都要与全部内容比较，速度低，成本高，因而应用少。</a:t>
            </a:r>
          </a:p>
        </p:txBody>
      </p:sp>
      <p:pic>
        <p:nvPicPr>
          <p:cNvPr id="18438" name="Picture 3" descr="E:\腾讯QQ\740116001\Image\C2C\Y]Y4V1EU@B)KPFJLRA77U$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913" y="1355725"/>
            <a:ext cx="37719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262103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
          <p:cNvSpPr txBox="1">
            <a:spLocks noChangeArrowheads="1"/>
          </p:cNvSpPr>
          <p:nvPr/>
        </p:nvSpPr>
        <p:spPr bwMode="auto">
          <a:xfrm>
            <a:off x="600075" y="508000"/>
            <a:ext cx="2420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a:t>
            </a:r>
            <a:r>
              <a:rPr lang="en-US" altLang="zh-CN"/>
              <a:t>2</a:t>
            </a:r>
            <a:r>
              <a:rPr lang="zh-CN" altLang="en-US"/>
              <a:t>）直接相联方式</a:t>
            </a:r>
          </a:p>
        </p:txBody>
      </p:sp>
      <p:sp>
        <p:nvSpPr>
          <p:cNvPr id="19459" name="文本框 2"/>
          <p:cNvSpPr txBox="1">
            <a:spLocks noChangeArrowheads="1"/>
          </p:cNvSpPr>
          <p:nvPr/>
        </p:nvSpPr>
        <p:spPr bwMode="auto">
          <a:xfrm>
            <a:off x="600075" y="1095375"/>
            <a:ext cx="68802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直接相联方式的地址映象规则是主存储器中某一块只能映象到</a:t>
            </a:r>
            <a:r>
              <a:rPr lang="en-US" altLang="zh-CN"/>
              <a:t>Cache</a:t>
            </a:r>
            <a:r>
              <a:rPr lang="zh-CN" altLang="en-US"/>
              <a:t>的一个特定的块中。其基本实现思路是：①主存与缓存分成相同大小的数据块；②主存容量应是缓存容量的整数倍，将主存空间按缓存的容量分成区，主存中每一区的块数与缓存的总块数相等；③主存中某区的一块存入缓存时只能存入缓存中块号相同的位置。</a:t>
            </a:r>
          </a:p>
        </p:txBody>
      </p:sp>
      <p:sp>
        <p:nvSpPr>
          <p:cNvPr id="19460" name="文本框 3"/>
          <p:cNvSpPr txBox="1">
            <a:spLocks noChangeArrowheads="1"/>
          </p:cNvSpPr>
          <p:nvPr/>
        </p:nvSpPr>
        <p:spPr bwMode="auto">
          <a:xfrm>
            <a:off x="600075" y="2789238"/>
            <a:ext cx="68802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主存中各区内相同块号的数据块都可以分别调入缓存中块号相同的地址中，但同时只能有一个区的块存入缓存。由于主、缓存的块号及块内地址两个字段完全相同，因此，目录登记时，只记录调入块的区号即可。目录表存放在高速小容量存储器中，包括两个字段：数据块在主存的区号和有效位。目录表的容量与缓存的块数相同。</a:t>
            </a:r>
          </a:p>
        </p:txBody>
      </p:sp>
      <p:sp>
        <p:nvSpPr>
          <p:cNvPr id="19461" name="文本框 4"/>
          <p:cNvSpPr txBox="1">
            <a:spLocks noChangeArrowheads="1"/>
          </p:cNvSpPr>
          <p:nvPr/>
        </p:nvSpPr>
        <p:spPr bwMode="auto">
          <a:xfrm>
            <a:off x="600075" y="4537075"/>
            <a:ext cx="68802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直接相联方式的优点是地址映象方式简单，数据访问时，只需检查区号是否相等即可，因而可以得到比较快的访问速度，且硬件设备简单；缺点是置换操作频繁，命中率比较低。</a:t>
            </a:r>
          </a:p>
        </p:txBody>
      </p:sp>
      <p:pic>
        <p:nvPicPr>
          <p:cNvPr id="19462" name="Picture 2" descr="E:\腾讯QQ\740116001\Image\C2C\OFL_}HIJ%S(8{%X$2HBHJ(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5125" y="1246188"/>
            <a:ext cx="3686175"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781852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nvSpPr>
        <p:spPr bwMode="auto">
          <a:xfrm>
            <a:off x="646113" y="471488"/>
            <a:ext cx="24114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a:t>
            </a:r>
            <a:r>
              <a:rPr lang="en-US" altLang="zh-CN"/>
              <a:t>3</a:t>
            </a:r>
            <a:r>
              <a:rPr lang="zh-CN" altLang="en-US"/>
              <a:t>）组相联映象方式</a:t>
            </a:r>
          </a:p>
        </p:txBody>
      </p:sp>
      <p:sp>
        <p:nvSpPr>
          <p:cNvPr id="20483" name="文本框 2"/>
          <p:cNvSpPr txBox="1">
            <a:spLocks noChangeArrowheads="1"/>
          </p:cNvSpPr>
          <p:nvPr/>
        </p:nvSpPr>
        <p:spPr bwMode="auto">
          <a:xfrm>
            <a:off x="830263" y="1346200"/>
            <a:ext cx="101695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组相联映象方式的地址映象规则是主存储器中某一块只能存入缓存的同组号的任一块中。其基本实现思路是：①主存和缓存按同样大小划分成块；②主存和缓存按同样大小划分成组；③主存容量是缓存容量的整数倍，将主存空间按缓存区的大小分成区，主存中每一区的组数与缓存的组数相同；④当主存的数据调入缓存时，主存与缓存的组号应相等，也就是各区中的某一块只能存入缓存的同组号的空间内，但组内各块之间可任意存放，即从主存的组到缓存的组之间采用直接映象方式；在两个对应的组内部采用全相联映象方式。</a:t>
            </a:r>
          </a:p>
        </p:txBody>
      </p:sp>
      <p:sp>
        <p:nvSpPr>
          <p:cNvPr id="20484" name="文本框 3"/>
          <p:cNvSpPr txBox="1">
            <a:spLocks noChangeArrowheads="1"/>
          </p:cNvSpPr>
          <p:nvPr/>
        </p:nvSpPr>
        <p:spPr bwMode="auto">
          <a:xfrm>
            <a:off x="830263" y="3679825"/>
            <a:ext cx="10169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主存地址与缓存地址的转换由两部分构成：组地址是按直接映象方式，按地址进行访问；而块地址是采用全相联方式，按内容访问。</a:t>
            </a:r>
          </a:p>
        </p:txBody>
      </p:sp>
      <p:sp>
        <p:nvSpPr>
          <p:cNvPr id="20485" name="文本框 4"/>
          <p:cNvSpPr txBox="1">
            <a:spLocks noChangeArrowheads="1"/>
          </p:cNvSpPr>
          <p:nvPr/>
        </p:nvSpPr>
        <p:spPr bwMode="auto">
          <a:xfrm>
            <a:off x="830263" y="4865688"/>
            <a:ext cx="100980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组相联映象方式的优点是块的冲突概率比较低，块的利用率大幅度提高，块失效率明显降低；而缺点是实现难度和造价要比直接映象方式高。</a:t>
            </a:r>
          </a:p>
        </p:txBody>
      </p:sp>
    </p:spTree>
    <p:extLst>
      <p:ext uri="{BB962C8B-B14F-4D97-AF65-F5344CB8AC3E}">
        <p14:creationId xmlns:p14="http://schemas.microsoft.com/office/powerpoint/2010/main" val="413850819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descr="E:\腾讯QQ\740116001\Image\C2C\G_{WTY$}[(OG63ANYET[%C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266825"/>
            <a:ext cx="77343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矩形 2"/>
          <p:cNvSpPr>
            <a:spLocks noChangeArrowheads="1"/>
          </p:cNvSpPr>
          <p:nvPr/>
        </p:nvSpPr>
        <p:spPr bwMode="auto">
          <a:xfrm>
            <a:off x="755650" y="509588"/>
            <a:ext cx="2389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a:t>
            </a:r>
            <a:r>
              <a:rPr lang="en-US" altLang="zh-CN"/>
              <a:t>3</a:t>
            </a:r>
            <a:r>
              <a:rPr lang="zh-CN" altLang="en-US"/>
              <a:t>）组相联映象方式</a:t>
            </a:r>
          </a:p>
        </p:txBody>
      </p:sp>
    </p:spTree>
    <p:extLst>
      <p:ext uri="{BB962C8B-B14F-4D97-AF65-F5344CB8AC3E}">
        <p14:creationId xmlns:p14="http://schemas.microsoft.com/office/powerpoint/2010/main" val="99082467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1"/>
          <p:cNvSpPr txBox="1">
            <a:spLocks noChangeArrowheads="1"/>
          </p:cNvSpPr>
          <p:nvPr/>
        </p:nvSpPr>
        <p:spPr bwMode="auto">
          <a:xfrm>
            <a:off x="831850" y="433388"/>
            <a:ext cx="2927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2.2.3 </a:t>
            </a:r>
            <a:r>
              <a:rPr lang="zh-CN" altLang="en-US"/>
              <a:t>堆栈</a:t>
            </a:r>
          </a:p>
        </p:txBody>
      </p:sp>
      <p:sp>
        <p:nvSpPr>
          <p:cNvPr id="22531" name="文本框 2"/>
          <p:cNvSpPr txBox="1">
            <a:spLocks noChangeArrowheads="1"/>
          </p:cNvSpPr>
          <p:nvPr/>
        </p:nvSpPr>
        <p:spPr bwMode="auto">
          <a:xfrm>
            <a:off x="1228725" y="969963"/>
            <a:ext cx="8755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堆栈是</a:t>
            </a:r>
            <a:r>
              <a:rPr lang="en-US" altLang="zh-CN"/>
              <a:t>C</a:t>
            </a:r>
            <a:r>
              <a:rPr lang="zh-CN" altLang="en-US"/>
              <a:t>语言程序运行时必须的一个记录调用路径和参数的空间：包括函数调用框架，传递参数，保存返回地址，提供局部变量空间。</a:t>
            </a:r>
          </a:p>
        </p:txBody>
      </p:sp>
      <p:sp>
        <p:nvSpPr>
          <p:cNvPr id="22532" name="文本框 3"/>
          <p:cNvSpPr txBox="1">
            <a:spLocks noChangeArrowheads="1"/>
          </p:cNvSpPr>
          <p:nvPr/>
        </p:nvSpPr>
        <p:spPr bwMode="auto">
          <a:xfrm>
            <a:off x="1228725" y="1727200"/>
            <a:ext cx="3638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1.</a:t>
            </a:r>
            <a:r>
              <a:rPr lang="zh-CN" altLang="en-US"/>
              <a:t>堆栈相关基础知识</a:t>
            </a:r>
          </a:p>
        </p:txBody>
      </p:sp>
      <p:sp>
        <p:nvSpPr>
          <p:cNvPr id="22533" name="文本框 4"/>
          <p:cNvSpPr txBox="1">
            <a:spLocks noChangeArrowheads="1"/>
          </p:cNvSpPr>
          <p:nvPr/>
        </p:nvSpPr>
        <p:spPr bwMode="auto">
          <a:xfrm>
            <a:off x="1543050" y="2160588"/>
            <a:ext cx="8440738"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a:t>（</a:t>
            </a:r>
            <a:r>
              <a:rPr lang="en-US" altLang="zh-CN"/>
              <a:t>1</a:t>
            </a:r>
            <a:r>
              <a:rPr lang="zh-CN" altLang="zh-CN"/>
              <a:t>）堆栈相关寄存器：</a:t>
            </a:r>
            <a:endParaRPr lang="en-US" altLang="zh-CN"/>
          </a:p>
          <a:p>
            <a:r>
              <a:rPr lang="en-US" altLang="zh-CN"/>
              <a:t>ESP</a:t>
            </a:r>
            <a:r>
              <a:rPr lang="zh-CN" altLang="en-US"/>
              <a:t>：堆栈栈顶指针</a:t>
            </a:r>
          </a:p>
          <a:p>
            <a:r>
              <a:rPr lang="en-US" altLang="zh-CN"/>
              <a:t>EBP</a:t>
            </a:r>
            <a:r>
              <a:rPr lang="zh-CN" altLang="en-US"/>
              <a:t>：基址指针（</a:t>
            </a:r>
            <a:r>
              <a:rPr lang="en-US" altLang="zh-CN"/>
              <a:t>EBP</a:t>
            </a:r>
            <a:r>
              <a:rPr lang="zh-CN" altLang="en-US"/>
              <a:t>在</a:t>
            </a:r>
            <a:r>
              <a:rPr lang="en-US" altLang="zh-CN"/>
              <a:t>C</a:t>
            </a:r>
            <a:r>
              <a:rPr lang="zh-CN" altLang="en-US"/>
              <a:t>语言中用作记录当前函数调用基址）</a:t>
            </a:r>
          </a:p>
          <a:p>
            <a:r>
              <a:rPr lang="en-US" altLang="zh-CN"/>
              <a:t>cs : eip</a:t>
            </a:r>
            <a:r>
              <a:rPr lang="zh-CN" altLang="en-US"/>
              <a:t>：总是指向下一条指令的地址</a:t>
            </a:r>
          </a:p>
          <a:p>
            <a:r>
              <a:rPr lang="zh-CN" altLang="en-US"/>
              <a:t>顺序执行：总是指向地址连续的下一条指令</a:t>
            </a:r>
          </a:p>
          <a:p>
            <a:r>
              <a:rPr lang="zh-CN" altLang="en-US"/>
              <a:t>跳转</a:t>
            </a:r>
            <a:r>
              <a:rPr lang="en-US" altLang="zh-CN"/>
              <a:t>/</a:t>
            </a:r>
            <a:r>
              <a:rPr lang="zh-CN" altLang="en-US"/>
              <a:t>分支：执行这样的指令的时候，</a:t>
            </a:r>
            <a:r>
              <a:rPr lang="en-US" altLang="zh-CN"/>
              <a:t>cs : eip</a:t>
            </a:r>
            <a:r>
              <a:rPr lang="zh-CN" altLang="en-US"/>
              <a:t>的值会根据程序需要被修改</a:t>
            </a:r>
          </a:p>
          <a:p>
            <a:r>
              <a:rPr lang="en-US" altLang="zh-CN"/>
              <a:t>call</a:t>
            </a:r>
            <a:r>
              <a:rPr lang="zh-CN" altLang="en-US"/>
              <a:t>：将当前</a:t>
            </a:r>
            <a:r>
              <a:rPr lang="en-US" altLang="zh-CN"/>
              <a:t>cs : eip</a:t>
            </a:r>
            <a:r>
              <a:rPr lang="zh-CN" altLang="en-US"/>
              <a:t>的值压入栈顶，</a:t>
            </a:r>
            <a:r>
              <a:rPr lang="en-US" altLang="zh-CN"/>
              <a:t>cs : eip</a:t>
            </a:r>
            <a:r>
              <a:rPr lang="zh-CN" altLang="en-US"/>
              <a:t>指向被调用函数的入口地址</a:t>
            </a:r>
          </a:p>
          <a:p>
            <a:r>
              <a:rPr lang="en-US" altLang="zh-CN"/>
              <a:t>ret</a:t>
            </a:r>
            <a:r>
              <a:rPr lang="zh-CN" altLang="en-US"/>
              <a:t>：从栈顶弹出原来保存在这里的</a:t>
            </a:r>
            <a:r>
              <a:rPr lang="en-US" altLang="zh-CN"/>
              <a:t>cs : eip</a:t>
            </a:r>
            <a:r>
              <a:rPr lang="zh-CN" altLang="en-US"/>
              <a:t>的值，放入</a:t>
            </a:r>
            <a:r>
              <a:rPr lang="en-US" altLang="zh-CN"/>
              <a:t>cs : eip</a:t>
            </a:r>
            <a:r>
              <a:rPr lang="zh-CN" altLang="en-US"/>
              <a:t>中</a:t>
            </a:r>
          </a:p>
          <a:p>
            <a:r>
              <a:rPr lang="en-US" altLang="zh-CN"/>
              <a:t>iret</a:t>
            </a:r>
            <a:r>
              <a:rPr lang="zh-CN" altLang="en-US"/>
              <a:t>：从栈顶弹出原来保存在这里的</a:t>
            </a:r>
            <a:r>
              <a:rPr lang="en-US" altLang="zh-CN"/>
              <a:t>cs : eip</a:t>
            </a:r>
            <a:r>
              <a:rPr lang="zh-CN" altLang="en-US"/>
              <a:t>及</a:t>
            </a:r>
            <a:r>
              <a:rPr lang="en-US" altLang="zh-CN"/>
              <a:t>flags</a:t>
            </a:r>
            <a:r>
              <a:rPr lang="zh-CN" altLang="en-US"/>
              <a:t>的值，放入</a:t>
            </a:r>
            <a:r>
              <a:rPr lang="en-US" altLang="zh-CN"/>
              <a:t>cs : eip</a:t>
            </a:r>
            <a:r>
              <a:rPr lang="zh-CN" altLang="en-US"/>
              <a:t>及标志寄存器中</a:t>
            </a:r>
          </a:p>
        </p:txBody>
      </p:sp>
      <p:sp>
        <p:nvSpPr>
          <p:cNvPr id="22534" name="文本框 5"/>
          <p:cNvSpPr txBox="1">
            <a:spLocks noChangeArrowheads="1"/>
          </p:cNvSpPr>
          <p:nvPr/>
        </p:nvSpPr>
        <p:spPr bwMode="auto">
          <a:xfrm>
            <a:off x="1228725" y="5160963"/>
            <a:ext cx="3638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a:t>
            </a:r>
            <a:r>
              <a:rPr lang="en-US" altLang="zh-CN"/>
              <a:t>2</a:t>
            </a:r>
            <a:r>
              <a:rPr lang="zh-CN" altLang="en-US"/>
              <a:t>）堆栈操作：</a:t>
            </a:r>
          </a:p>
        </p:txBody>
      </p:sp>
      <p:sp>
        <p:nvSpPr>
          <p:cNvPr id="22535" name="文本框 6"/>
          <p:cNvSpPr txBox="1">
            <a:spLocks noChangeArrowheads="1"/>
          </p:cNvSpPr>
          <p:nvPr/>
        </p:nvSpPr>
        <p:spPr bwMode="auto">
          <a:xfrm>
            <a:off x="1560513" y="5668963"/>
            <a:ext cx="6632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PUSH</a:t>
            </a:r>
            <a:r>
              <a:rPr lang="zh-CN" altLang="en-US"/>
              <a:t>：栈顶指针减少</a:t>
            </a:r>
            <a:r>
              <a:rPr lang="en-US" altLang="zh-CN"/>
              <a:t>4</a:t>
            </a:r>
            <a:r>
              <a:rPr lang="zh-CN" altLang="en-US"/>
              <a:t>个字节（</a:t>
            </a:r>
            <a:r>
              <a:rPr lang="en-US" altLang="zh-CN"/>
              <a:t>32</a:t>
            </a:r>
            <a:r>
              <a:rPr lang="zh-CN" altLang="en-US"/>
              <a:t>位）</a:t>
            </a:r>
          </a:p>
          <a:p>
            <a:r>
              <a:rPr lang="en-US" altLang="zh-CN"/>
              <a:t>Pop</a:t>
            </a:r>
            <a:r>
              <a:rPr lang="zh-CN" altLang="en-US"/>
              <a:t>：栈顶指针增加</a:t>
            </a:r>
            <a:r>
              <a:rPr lang="en-US" altLang="zh-CN"/>
              <a:t>4</a:t>
            </a:r>
            <a:r>
              <a:rPr lang="zh-CN" altLang="en-US"/>
              <a:t>个字节</a:t>
            </a:r>
          </a:p>
        </p:txBody>
      </p:sp>
    </p:spTree>
    <p:extLst>
      <p:ext uri="{BB962C8B-B14F-4D97-AF65-F5344CB8AC3E}">
        <p14:creationId xmlns:p14="http://schemas.microsoft.com/office/powerpoint/2010/main" val="83075219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1"/>
          <p:cNvSpPr txBox="1">
            <a:spLocks noChangeArrowheads="1"/>
          </p:cNvSpPr>
          <p:nvPr/>
        </p:nvSpPr>
        <p:spPr bwMode="auto">
          <a:xfrm>
            <a:off x="701675" y="331788"/>
            <a:ext cx="539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a:t>
            </a:r>
            <a:r>
              <a:rPr lang="zh-CN" altLang="en-US"/>
              <a:t>函数调用过程中堆栈的使用过程：</a:t>
            </a:r>
          </a:p>
        </p:txBody>
      </p:sp>
      <p:sp>
        <p:nvSpPr>
          <p:cNvPr id="23555" name="文本框 4"/>
          <p:cNvSpPr txBox="1">
            <a:spLocks noChangeArrowheads="1"/>
          </p:cNvSpPr>
          <p:nvPr/>
        </p:nvSpPr>
        <p:spPr bwMode="auto">
          <a:xfrm>
            <a:off x="1366838" y="1192213"/>
            <a:ext cx="903287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函数调用过程中对堆栈的操作情况如图</a:t>
            </a:r>
            <a:r>
              <a:rPr lang="en-US" altLang="zh-CN"/>
              <a:t>2-5</a:t>
            </a:r>
            <a:r>
              <a:rPr lang="zh-CN" altLang="en-US"/>
              <a:t>所示，一个主函数调用了一个子函数的过程。</a:t>
            </a:r>
          </a:p>
          <a:p>
            <a:r>
              <a:rPr lang="zh-CN" altLang="en-US"/>
              <a:t>调用过程具体步骤：</a:t>
            </a:r>
            <a:endParaRPr lang="en-US" altLang="zh-CN"/>
          </a:p>
          <a:p>
            <a:endParaRPr lang="zh-CN" altLang="en-US"/>
          </a:p>
          <a:p>
            <a:r>
              <a:rPr lang="zh-CN" altLang="en-US"/>
              <a:t>①　执行</a:t>
            </a:r>
            <a:r>
              <a:rPr lang="en-US" altLang="zh-CN"/>
              <a:t>call</a:t>
            </a:r>
            <a:r>
              <a:rPr lang="zh-CN" altLang="en-US"/>
              <a:t>之前，</a:t>
            </a:r>
            <a:r>
              <a:rPr lang="en-US" altLang="zh-CN"/>
              <a:t>esp</a:t>
            </a:r>
            <a:r>
              <a:rPr lang="zh-CN" altLang="en-US"/>
              <a:t>指向栈顶，</a:t>
            </a:r>
            <a:r>
              <a:rPr lang="en-US" altLang="zh-CN"/>
              <a:t>ebp</a:t>
            </a:r>
            <a:r>
              <a:rPr lang="zh-CN" altLang="en-US"/>
              <a:t>指向栈底；</a:t>
            </a:r>
            <a:endParaRPr lang="en-US" altLang="zh-CN"/>
          </a:p>
          <a:p>
            <a:endParaRPr lang="zh-CN" altLang="en-US"/>
          </a:p>
          <a:p>
            <a:r>
              <a:rPr lang="zh-CN" altLang="en-US"/>
              <a:t>②　执行</a:t>
            </a:r>
            <a:r>
              <a:rPr lang="en-US" altLang="zh-CN"/>
              <a:t>call</a:t>
            </a:r>
            <a:r>
              <a:rPr lang="zh-CN" altLang="en-US"/>
              <a:t>时，</a:t>
            </a:r>
            <a:r>
              <a:rPr lang="en-US" altLang="zh-CN"/>
              <a:t>cs:eip</a:t>
            </a:r>
            <a:r>
              <a:rPr lang="zh-CN" altLang="en-US"/>
              <a:t>原来的值被保存到栈顶，然后</a:t>
            </a:r>
            <a:r>
              <a:rPr lang="en-US" altLang="zh-CN"/>
              <a:t>cs:eip</a:t>
            </a:r>
            <a:r>
              <a:rPr lang="zh-CN" altLang="en-US"/>
              <a:t>的值指向被调用程序的入口地址；</a:t>
            </a:r>
            <a:endParaRPr lang="en-US" altLang="zh-CN"/>
          </a:p>
          <a:p>
            <a:endParaRPr lang="zh-CN" altLang="en-US"/>
          </a:p>
          <a:p>
            <a:r>
              <a:rPr lang="zh-CN" altLang="en-US"/>
              <a:t>③　进入被调用程序，第一条指令：</a:t>
            </a:r>
            <a:r>
              <a:rPr lang="en-US" altLang="zh-CN"/>
              <a:t>pushl %ebp</a:t>
            </a:r>
            <a:r>
              <a:rPr lang="zh-CN" altLang="en-US"/>
              <a:t>，第二条指令：</a:t>
            </a:r>
            <a:r>
              <a:rPr lang="en-US" altLang="zh-CN"/>
              <a:t>movl%esp,%ebp</a:t>
            </a:r>
          </a:p>
          <a:p>
            <a:endParaRPr lang="en-US" altLang="zh-CN"/>
          </a:p>
          <a:p>
            <a:r>
              <a:rPr lang="en-US" altLang="zh-CN"/>
              <a:t>④</a:t>
            </a:r>
            <a:r>
              <a:rPr lang="zh-CN" altLang="en-US"/>
              <a:t>　此时进入被调用程序，进入后栈可进行入栈出栈等常规操作；</a:t>
            </a:r>
            <a:endParaRPr lang="en-US" altLang="zh-CN"/>
          </a:p>
          <a:p>
            <a:endParaRPr lang="zh-CN" altLang="en-US"/>
          </a:p>
          <a:p>
            <a:r>
              <a:rPr lang="zh-CN" altLang="en-US"/>
              <a:t>退出被调用程序，第一条指令：</a:t>
            </a:r>
            <a:r>
              <a:rPr lang="en-US" altLang="zh-CN"/>
              <a:t>movl%ebp,%esp</a:t>
            </a:r>
            <a:r>
              <a:rPr lang="zh-CN" altLang="en-US"/>
              <a:t>，第二条指令：</a:t>
            </a:r>
            <a:r>
              <a:rPr lang="en-US" altLang="zh-CN"/>
              <a:t>popl %ebp</a:t>
            </a:r>
            <a:r>
              <a:rPr lang="zh-CN" altLang="en-US"/>
              <a:t>，第三条指令：</a:t>
            </a:r>
            <a:r>
              <a:rPr lang="en-US" altLang="zh-CN"/>
              <a:t>ret</a:t>
            </a:r>
            <a:r>
              <a:rPr lang="zh-CN" altLang="en-US"/>
              <a:t>，此时从被调用程序退出，通过</a:t>
            </a:r>
            <a:r>
              <a:rPr lang="en-US" altLang="zh-CN"/>
              <a:t>ret</a:t>
            </a:r>
            <a:r>
              <a:rPr lang="zh-CN" altLang="en-US"/>
              <a:t>将地址恢复到</a:t>
            </a:r>
            <a:r>
              <a:rPr lang="en-US" altLang="zh-CN"/>
              <a:t>eip</a:t>
            </a:r>
            <a:r>
              <a:rPr lang="zh-CN" altLang="en-US"/>
              <a:t>中。</a:t>
            </a:r>
          </a:p>
        </p:txBody>
      </p:sp>
    </p:spTree>
    <p:extLst>
      <p:ext uri="{BB962C8B-B14F-4D97-AF65-F5344CB8AC3E}">
        <p14:creationId xmlns:p14="http://schemas.microsoft.com/office/powerpoint/2010/main" val="252609464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文本框 1"/>
          <p:cNvSpPr txBox="1">
            <a:spLocks noChangeArrowheads="1"/>
          </p:cNvSpPr>
          <p:nvPr/>
        </p:nvSpPr>
        <p:spPr bwMode="auto">
          <a:xfrm>
            <a:off x="776288" y="488950"/>
            <a:ext cx="5532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函数调用过程中对堆栈的操作</a:t>
            </a:r>
          </a:p>
        </p:txBody>
      </p:sp>
      <p:sp>
        <p:nvSpPr>
          <p:cNvPr id="4100" name="Rectangle 4"/>
          <p:cNvSpPr>
            <a:spLocks noChangeArrowheads="1"/>
          </p:cNvSpPr>
          <p:nvPr/>
        </p:nvSpPr>
        <p:spPr bwMode="auto">
          <a:xfrm>
            <a:off x="1500188" y="730250"/>
            <a:ext cx="22450425"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4098" name="Object 29"/>
          <p:cNvGraphicFramePr>
            <a:graphicFrameLocks noChangeAspect="1"/>
          </p:cNvGraphicFramePr>
          <p:nvPr/>
        </p:nvGraphicFramePr>
        <p:xfrm>
          <a:off x="1500188" y="730250"/>
          <a:ext cx="9191625" cy="4506913"/>
        </p:xfrm>
        <a:graphic>
          <a:graphicData uri="http://schemas.openxmlformats.org/presentationml/2006/ole">
            <mc:AlternateContent xmlns:mc="http://schemas.openxmlformats.org/markup-compatibility/2006">
              <mc:Choice xmlns:v="urn:schemas-microsoft-com:vml" Requires="v">
                <p:oleObj spid="_x0000_s39938" name="Visio" r:id="rId3" imgW="5162598" imgH="2524121" progId="Visio.Drawing.11">
                  <p:embed/>
                </p:oleObj>
              </mc:Choice>
              <mc:Fallback>
                <p:oleObj name="Visio" r:id="rId3" imgW="5162598" imgH="252412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730250"/>
                        <a:ext cx="9191625"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1" name="文本框 8"/>
          <p:cNvSpPr txBox="1">
            <a:spLocks noChangeArrowheads="1"/>
          </p:cNvSpPr>
          <p:nvPr/>
        </p:nvSpPr>
        <p:spPr bwMode="auto">
          <a:xfrm>
            <a:off x="4064000" y="5597525"/>
            <a:ext cx="4562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图</a:t>
            </a:r>
            <a:r>
              <a:rPr lang="en-US" altLang="zh-CN"/>
              <a:t>2-5 </a:t>
            </a:r>
            <a:r>
              <a:rPr lang="zh-CN" altLang="en-US"/>
              <a:t>函数调用过程中对堆栈的操作</a:t>
            </a:r>
          </a:p>
        </p:txBody>
      </p:sp>
    </p:spTree>
    <p:extLst>
      <p:ext uri="{BB962C8B-B14F-4D97-AF65-F5344CB8AC3E}">
        <p14:creationId xmlns:p14="http://schemas.microsoft.com/office/powerpoint/2010/main" val="84748864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1"/>
          <p:cNvSpPr txBox="1">
            <a:spLocks noChangeArrowheads="1"/>
          </p:cNvSpPr>
          <p:nvPr/>
        </p:nvSpPr>
        <p:spPr bwMode="auto">
          <a:xfrm>
            <a:off x="747713" y="406400"/>
            <a:ext cx="298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2.2.3 </a:t>
            </a:r>
            <a:r>
              <a:rPr lang="zh-CN" altLang="en-US"/>
              <a:t>磁盘</a:t>
            </a:r>
          </a:p>
        </p:txBody>
      </p:sp>
      <p:sp>
        <p:nvSpPr>
          <p:cNvPr id="24579" name="文本框 2"/>
          <p:cNvSpPr txBox="1">
            <a:spLocks noChangeArrowheads="1"/>
          </p:cNvSpPr>
          <p:nvPr/>
        </p:nvSpPr>
        <p:spPr bwMode="auto">
          <a:xfrm>
            <a:off x="1422400" y="1071563"/>
            <a:ext cx="84137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磁盘是最常用的外部存储器，它是将圆形的磁性盘片装在一个方型的密封盒子里，这样做的目的是为了防止磁盘表面划伤，导致数据丢失。存放在磁盘上的数据信息可长期保存，且可以反复使用。磁盘有软磁盘和硬磁盘之分，当前软磁盘已经基本被淘汰了，计算机广泛使用的是硬磁盘，我们可以把它比喻成是电脑储存数据和信息的大仓库。</a:t>
            </a:r>
          </a:p>
        </p:txBody>
      </p:sp>
    </p:spTree>
    <p:extLst>
      <p:ext uri="{BB962C8B-B14F-4D97-AF65-F5344CB8AC3E}">
        <p14:creationId xmlns:p14="http://schemas.microsoft.com/office/powerpoint/2010/main" val="163763249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框 1"/>
          <p:cNvSpPr txBox="1">
            <a:spLocks noChangeArrowheads="1"/>
          </p:cNvSpPr>
          <p:nvPr/>
        </p:nvSpPr>
        <p:spPr bwMode="auto">
          <a:xfrm>
            <a:off x="590550" y="433388"/>
            <a:ext cx="3482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1.</a:t>
            </a:r>
            <a:r>
              <a:rPr lang="zh-CN" altLang="en-US"/>
              <a:t>硬磁盘的种类和构成</a:t>
            </a:r>
          </a:p>
        </p:txBody>
      </p:sp>
      <p:sp>
        <p:nvSpPr>
          <p:cNvPr id="25603" name="文本框 2"/>
          <p:cNvSpPr txBox="1">
            <a:spLocks noChangeArrowheads="1"/>
          </p:cNvSpPr>
          <p:nvPr/>
        </p:nvSpPr>
        <p:spPr bwMode="auto">
          <a:xfrm>
            <a:off x="1330325" y="1090613"/>
            <a:ext cx="100218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硬磁盘的种类主要包括</a:t>
            </a:r>
            <a:r>
              <a:rPr lang="en-US" altLang="zh-CN"/>
              <a:t>SCSI</a:t>
            </a:r>
            <a:r>
              <a:rPr lang="zh-CN" altLang="en-US"/>
              <a:t>、</a:t>
            </a:r>
            <a:r>
              <a:rPr lang="en-US" altLang="zh-CN"/>
              <a:t>IDE</a:t>
            </a:r>
            <a:r>
              <a:rPr lang="zh-CN" altLang="en-US"/>
              <a:t>、以及现在流行的</a:t>
            </a:r>
            <a:r>
              <a:rPr lang="en-US" altLang="zh-CN"/>
              <a:t>SATA</a:t>
            </a:r>
            <a:r>
              <a:rPr lang="zh-CN" altLang="en-US"/>
              <a:t>等；任何一种硬磁盘的生产都要一定的标准；随着相应的标准的升级，硬磁盘生产技术也在升级；比如 </a:t>
            </a:r>
            <a:r>
              <a:rPr lang="en-US" altLang="zh-CN"/>
              <a:t>SCSI</a:t>
            </a:r>
            <a:r>
              <a:rPr lang="zh-CN" altLang="en-US"/>
              <a:t>标准已经经历了</a:t>
            </a:r>
            <a:r>
              <a:rPr lang="en-US" altLang="zh-CN"/>
              <a:t>SCSI-1</a:t>
            </a:r>
            <a:r>
              <a:rPr lang="zh-CN" altLang="en-US"/>
              <a:t>、</a:t>
            </a:r>
            <a:r>
              <a:rPr lang="en-US" altLang="zh-CN"/>
              <a:t>SCSI-2</a:t>
            </a:r>
            <a:r>
              <a:rPr lang="zh-CN" altLang="en-US"/>
              <a:t>、</a:t>
            </a:r>
            <a:r>
              <a:rPr lang="en-US" altLang="zh-CN"/>
              <a:t>SCSI-3</a:t>
            </a:r>
            <a:r>
              <a:rPr lang="zh-CN" altLang="en-US"/>
              <a:t>，而目前我们经常在网站服务器看到的 </a:t>
            </a:r>
            <a:r>
              <a:rPr lang="en-US" altLang="zh-CN"/>
              <a:t>Ultral-160</a:t>
            </a:r>
            <a:r>
              <a:rPr lang="zh-CN" altLang="en-US"/>
              <a:t>就是基于</a:t>
            </a:r>
            <a:r>
              <a:rPr lang="en-US" altLang="zh-CN"/>
              <a:t>SCSI-3</a:t>
            </a:r>
            <a:r>
              <a:rPr lang="zh-CN" altLang="en-US"/>
              <a:t>标准的；</a:t>
            </a:r>
            <a:r>
              <a:rPr lang="en-US" altLang="zh-CN"/>
              <a:t>IDE</a:t>
            </a:r>
            <a:r>
              <a:rPr lang="zh-CN" altLang="en-US"/>
              <a:t>遵循的是</a:t>
            </a:r>
            <a:r>
              <a:rPr lang="en-US" altLang="zh-CN"/>
              <a:t>ATA</a:t>
            </a:r>
            <a:r>
              <a:rPr lang="zh-CN" altLang="en-US"/>
              <a:t>标准，而目前流行的</a:t>
            </a:r>
            <a:r>
              <a:rPr lang="en-US" altLang="zh-CN"/>
              <a:t>SATA</a:t>
            </a:r>
            <a:r>
              <a:rPr lang="zh-CN" altLang="en-US"/>
              <a:t>，是</a:t>
            </a:r>
            <a:r>
              <a:rPr lang="en-US" altLang="zh-CN"/>
              <a:t>ATA</a:t>
            </a:r>
            <a:r>
              <a:rPr lang="zh-CN" altLang="en-US"/>
              <a:t>标准的升级版本；</a:t>
            </a:r>
            <a:r>
              <a:rPr lang="en-US" altLang="zh-CN"/>
              <a:t>IDE</a:t>
            </a:r>
            <a:r>
              <a:rPr lang="zh-CN" altLang="en-US"/>
              <a:t>是并口设备，而</a:t>
            </a:r>
            <a:r>
              <a:rPr lang="en-US" altLang="zh-CN"/>
              <a:t>SATA</a:t>
            </a:r>
            <a:r>
              <a:rPr lang="zh-CN" altLang="en-US"/>
              <a:t>是串口，</a:t>
            </a:r>
            <a:r>
              <a:rPr lang="en-US" altLang="zh-CN"/>
              <a:t>SATA</a:t>
            </a:r>
            <a:r>
              <a:rPr lang="zh-CN" altLang="en-US"/>
              <a:t>的发展目的是替换</a:t>
            </a:r>
            <a:r>
              <a:rPr lang="en-US" altLang="zh-CN"/>
              <a:t>IDE</a:t>
            </a:r>
            <a:r>
              <a:rPr lang="zh-CN" altLang="en-US"/>
              <a:t>；</a:t>
            </a:r>
          </a:p>
        </p:txBody>
      </p:sp>
      <p:sp>
        <p:nvSpPr>
          <p:cNvPr id="25604" name="文本框 3"/>
          <p:cNvSpPr txBox="1">
            <a:spLocks noChangeArrowheads="1"/>
          </p:cNvSpPr>
          <p:nvPr/>
        </p:nvSpPr>
        <p:spPr bwMode="auto">
          <a:xfrm>
            <a:off x="1454150" y="2998788"/>
            <a:ext cx="977265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一般说来，无论是哪种硬磁盘，都是由</a:t>
            </a:r>
            <a:endParaRPr lang="en-US" altLang="zh-CN"/>
          </a:p>
          <a:p>
            <a:r>
              <a:rPr lang="zh-CN" altLang="en-US"/>
              <a:t>盘片、</a:t>
            </a:r>
            <a:endParaRPr lang="en-US" altLang="zh-CN"/>
          </a:p>
          <a:p>
            <a:r>
              <a:rPr lang="zh-CN" altLang="en-US"/>
              <a:t>磁头、</a:t>
            </a:r>
            <a:endParaRPr lang="en-US" altLang="zh-CN"/>
          </a:p>
          <a:p>
            <a:r>
              <a:rPr lang="zh-CN" altLang="en-US"/>
              <a:t>盘片主轴、</a:t>
            </a:r>
            <a:endParaRPr lang="en-US" altLang="zh-CN"/>
          </a:p>
          <a:p>
            <a:r>
              <a:rPr lang="zh-CN" altLang="en-US"/>
              <a:t>控制电机、</a:t>
            </a:r>
            <a:endParaRPr lang="en-US" altLang="zh-CN"/>
          </a:p>
          <a:p>
            <a:r>
              <a:rPr lang="zh-CN" altLang="en-US"/>
              <a:t>磁头控制器、</a:t>
            </a:r>
            <a:endParaRPr lang="en-US" altLang="zh-CN"/>
          </a:p>
          <a:p>
            <a:r>
              <a:rPr lang="zh-CN" altLang="en-US"/>
              <a:t>数据转换器、</a:t>
            </a:r>
            <a:endParaRPr lang="en-US" altLang="zh-CN"/>
          </a:p>
          <a:p>
            <a:r>
              <a:rPr lang="zh-CN" altLang="en-US"/>
              <a:t>接口、</a:t>
            </a:r>
            <a:endParaRPr lang="en-US" altLang="zh-CN"/>
          </a:p>
          <a:p>
            <a:r>
              <a:rPr lang="zh-CN" altLang="en-US"/>
              <a:t>缓存等几个部份组成。</a:t>
            </a:r>
          </a:p>
        </p:txBody>
      </p:sp>
    </p:spTree>
    <p:extLst>
      <p:ext uri="{BB962C8B-B14F-4D97-AF65-F5344CB8AC3E}">
        <p14:creationId xmlns:p14="http://schemas.microsoft.com/office/powerpoint/2010/main" val="4618703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6DA2851A-E95B-4798-9835-47FB48CC6557}"/>
              </a:ext>
            </a:extLst>
          </p:cNvPr>
          <p:cNvSpPr>
            <a:spLocks noGrp="1" noChangeArrowheads="1"/>
          </p:cNvSpPr>
          <p:nvPr>
            <p:ph type="title" idx="4294967295"/>
          </p:nvPr>
        </p:nvSpPr>
        <p:spPr>
          <a:xfrm>
            <a:off x="697389" y="447445"/>
            <a:ext cx="8229600" cy="927100"/>
          </a:xfrm>
        </p:spPr>
        <p:txBody>
          <a:bodyPr/>
          <a:lstStyle/>
          <a:p>
            <a:r>
              <a:rPr lang="en-US" altLang="zh-CN" sz="4000" dirty="0"/>
              <a:t>2.1 </a:t>
            </a:r>
            <a:r>
              <a:rPr lang="zh-CN" altLang="zh-CN" sz="4000" dirty="0"/>
              <a:t>处理器计算</a:t>
            </a:r>
          </a:p>
        </p:txBody>
      </p:sp>
      <p:sp>
        <p:nvSpPr>
          <p:cNvPr id="5" name="文本框 4">
            <a:extLst>
              <a:ext uri="{FF2B5EF4-FFF2-40B4-BE49-F238E27FC236}">
                <a16:creationId xmlns="" xmlns:a16="http://schemas.microsoft.com/office/drawing/2014/main" id="{2CC4E151-D916-4259-B085-B065C8162A28}"/>
              </a:ext>
            </a:extLst>
          </p:cNvPr>
          <p:cNvSpPr txBox="1"/>
          <p:nvPr/>
        </p:nvSpPr>
        <p:spPr>
          <a:xfrm>
            <a:off x="997527" y="1597891"/>
            <a:ext cx="9596582" cy="3785652"/>
          </a:xfrm>
          <a:prstGeom prst="rect">
            <a:avLst/>
          </a:prstGeom>
          <a:noFill/>
        </p:spPr>
        <p:txBody>
          <a:bodyPr wrap="square" rtlCol="0">
            <a:spAutoFit/>
          </a:bodyPr>
          <a:lstStyle/>
          <a:p>
            <a:r>
              <a:rPr lang="zh-CN" altLang="zh-CN" sz="4000" dirty="0"/>
              <a:t>计算机系统中最主要的两类资源是</a:t>
            </a:r>
            <a:r>
              <a:rPr lang="zh-CN" altLang="zh-CN" sz="4000" dirty="0">
                <a:solidFill>
                  <a:srgbClr val="FF0000"/>
                </a:solidFill>
              </a:rPr>
              <a:t>计算资源</a:t>
            </a:r>
            <a:r>
              <a:rPr lang="zh-CN" altLang="zh-CN" sz="4000" dirty="0"/>
              <a:t>和</a:t>
            </a:r>
            <a:r>
              <a:rPr lang="zh-CN" altLang="zh-CN" sz="4000" dirty="0">
                <a:solidFill>
                  <a:srgbClr val="FF0000"/>
                </a:solidFill>
              </a:rPr>
              <a:t>存储资源</a:t>
            </a:r>
            <a:r>
              <a:rPr lang="zh-CN" altLang="zh-CN" sz="4000" dirty="0"/>
              <a:t>。</a:t>
            </a:r>
            <a:endParaRPr lang="en-US" altLang="zh-CN" sz="4000" dirty="0"/>
          </a:p>
          <a:p>
            <a:r>
              <a:rPr lang="zh-CN" altLang="zh-CN" sz="4000" dirty="0"/>
              <a:t>本节主要介绍计算机系统中的计算资源，包括处理器指令，寻址方式和寄存器。也就是简单的介绍在计算机中执行指令的过程。</a:t>
            </a:r>
            <a:endParaRPr lang="zh-CN" altLang="en-US" sz="4000" dirty="0"/>
          </a:p>
        </p:txBody>
      </p:sp>
    </p:spTree>
    <p:extLst>
      <p:ext uri="{BB962C8B-B14F-4D97-AF65-F5344CB8AC3E}">
        <p14:creationId xmlns:p14="http://schemas.microsoft.com/office/powerpoint/2010/main" val="238259681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ppt_x-.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3"/>
          <p:cNvSpPr txBox="1">
            <a:spLocks noChangeArrowheads="1"/>
          </p:cNvSpPr>
          <p:nvPr/>
        </p:nvSpPr>
        <p:spPr bwMode="auto">
          <a:xfrm>
            <a:off x="6345238" y="896938"/>
            <a:ext cx="44799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硬磁盘结构如图</a:t>
            </a:r>
            <a:r>
              <a:rPr lang="en-US" altLang="zh-CN"/>
              <a:t>2-6</a:t>
            </a:r>
            <a:r>
              <a:rPr lang="zh-CN" altLang="en-US"/>
              <a:t>所示。所有的盘片都固定在一个旋转轴上，这个轴即盘片主轴。而所有盘片之间是绝对平行的，在每个盘片的存储面上都有一个磁头，磁头与盘片之间的距离比头发丝的直径还小。所有的磁头连在一个磁头控制器上，由磁头控制器负责各个磁头的运动。磁头可沿盘片的半径方向作径向移动（实际是斜切向运动），每个磁头同一时刻也必须是同轴的，即从正上方向下看，所有磁头任何时候都是重叠的（不过目前已经有多磁头独立技术，可不受此限制）。而盘片以每分钟数千转到上万转的速度在高速旋转，这样磁头就能对盘片上的指定位置进行数据的读写操作。</a:t>
            </a:r>
          </a:p>
        </p:txBody>
      </p:sp>
      <p:pic>
        <p:nvPicPr>
          <p:cNvPr id="2662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900" y="744538"/>
            <a:ext cx="52451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文本框 5"/>
          <p:cNvSpPr txBox="1">
            <a:spLocks noChangeArrowheads="1"/>
          </p:cNvSpPr>
          <p:nvPr/>
        </p:nvSpPr>
        <p:spPr bwMode="auto">
          <a:xfrm>
            <a:off x="850900" y="406400"/>
            <a:ext cx="2252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硬磁盘结构</a:t>
            </a:r>
          </a:p>
        </p:txBody>
      </p:sp>
    </p:spTree>
    <p:extLst>
      <p:ext uri="{BB962C8B-B14F-4D97-AF65-F5344CB8AC3E}">
        <p14:creationId xmlns:p14="http://schemas.microsoft.com/office/powerpoint/2010/main" val="20277566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1"/>
          <p:cNvSpPr txBox="1">
            <a:spLocks noChangeArrowheads="1"/>
          </p:cNvSpPr>
          <p:nvPr/>
        </p:nvSpPr>
        <p:spPr bwMode="auto">
          <a:xfrm>
            <a:off x="730250" y="304800"/>
            <a:ext cx="3028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a:t>
            </a:r>
            <a:r>
              <a:rPr lang="zh-CN" altLang="en-US"/>
              <a:t>硬磁盘的工作原理</a:t>
            </a:r>
          </a:p>
        </p:txBody>
      </p:sp>
      <p:sp>
        <p:nvSpPr>
          <p:cNvPr id="27651" name="文本框 2"/>
          <p:cNvSpPr txBox="1">
            <a:spLocks noChangeArrowheads="1"/>
          </p:cNvSpPr>
          <p:nvPr/>
        </p:nvSpPr>
        <p:spPr bwMode="auto">
          <a:xfrm>
            <a:off x="1265238" y="979488"/>
            <a:ext cx="989171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1</a:t>
            </a:r>
            <a:r>
              <a:rPr lang="zh-CN" altLang="zh-CN"/>
              <a:t>）盘面</a:t>
            </a:r>
          </a:p>
          <a:p>
            <a:r>
              <a:rPr lang="zh-CN" altLang="zh-CN"/>
              <a:t>硬磁盘的盘片一般用铝合金材料做基片，高速硬磁盘也可能用玻璃做基片。硬磁盘的每一个盘片都有两个盘面（</a:t>
            </a:r>
            <a:r>
              <a:rPr lang="en-US" altLang="zh-CN"/>
              <a:t>Side</a:t>
            </a:r>
            <a:r>
              <a:rPr lang="zh-CN" altLang="zh-CN"/>
              <a:t>），即上、下盘面，一般每个盘面都会利用，都可以存储数据，成为有效盘面，也有极个别的硬磁盘盘面数为单数。每一个这样的有效盘面都有一个盘面号，按顺序从上至下从</a:t>
            </a:r>
            <a:r>
              <a:rPr lang="en-US" altLang="zh-CN"/>
              <a:t>0</a:t>
            </a:r>
            <a:r>
              <a:rPr lang="zh-CN" altLang="zh-CN"/>
              <a:t>开始依次编号。在硬磁盘系统中，盘面号又叫磁头号，因为每一个有效盘面都有一个对应的读写磁头。硬磁盘的盘片组在</a:t>
            </a:r>
            <a:r>
              <a:rPr lang="en-US" altLang="zh-CN"/>
              <a:t>2</a:t>
            </a:r>
            <a:r>
              <a:rPr lang="zh-CN" altLang="zh-CN"/>
              <a:t>～</a:t>
            </a:r>
            <a:r>
              <a:rPr lang="en-US" altLang="zh-CN"/>
              <a:t>14</a:t>
            </a:r>
            <a:r>
              <a:rPr lang="zh-CN" altLang="zh-CN"/>
              <a:t>片不等，通常有</a:t>
            </a:r>
            <a:r>
              <a:rPr lang="en-US" altLang="zh-CN"/>
              <a:t>2</a:t>
            </a:r>
            <a:r>
              <a:rPr lang="zh-CN" altLang="zh-CN"/>
              <a:t>～</a:t>
            </a:r>
            <a:r>
              <a:rPr lang="en-US" altLang="zh-CN"/>
              <a:t>3</a:t>
            </a:r>
            <a:r>
              <a:rPr lang="zh-CN" altLang="zh-CN"/>
              <a:t>个盘片，故盘面号（磁头号）为</a:t>
            </a:r>
            <a:r>
              <a:rPr lang="en-US" altLang="zh-CN"/>
              <a:t>0</a:t>
            </a:r>
            <a:r>
              <a:rPr lang="zh-CN" altLang="zh-CN"/>
              <a:t>～</a:t>
            </a:r>
            <a:r>
              <a:rPr lang="en-US" altLang="zh-CN"/>
              <a:t>3</a:t>
            </a:r>
            <a:r>
              <a:rPr lang="zh-CN" altLang="zh-CN"/>
              <a:t>或</a:t>
            </a:r>
            <a:r>
              <a:rPr lang="en-US" altLang="zh-CN"/>
              <a:t>0</a:t>
            </a:r>
            <a:r>
              <a:rPr lang="zh-CN" altLang="zh-CN"/>
              <a:t>～</a:t>
            </a:r>
            <a:r>
              <a:rPr lang="en-US" altLang="zh-CN"/>
              <a:t>5</a:t>
            </a:r>
            <a:r>
              <a:rPr lang="zh-CN" altLang="zh-CN"/>
              <a:t>。</a:t>
            </a:r>
          </a:p>
          <a:p>
            <a:r>
              <a:rPr lang="en-US" altLang="zh-CN"/>
              <a:t>2</a:t>
            </a:r>
            <a:r>
              <a:rPr lang="zh-CN" altLang="zh-CN"/>
              <a:t>）磁道</a:t>
            </a:r>
          </a:p>
          <a:p>
            <a:r>
              <a:rPr lang="zh-CN" altLang="zh-CN"/>
              <a:t>磁盘在低级格式化时被划分成许多同心圆，这些同心圆轨迹叫做磁道（</a:t>
            </a:r>
            <a:r>
              <a:rPr lang="en-US" altLang="zh-CN"/>
              <a:t>Track</a:t>
            </a:r>
            <a:r>
              <a:rPr lang="zh-CN" altLang="zh-CN"/>
              <a:t>），信息以脉冲串的形式记录在这些轨迹中。磁道从外向内从</a:t>
            </a:r>
            <a:r>
              <a:rPr lang="en-US" altLang="zh-CN"/>
              <a:t>0</a:t>
            </a:r>
            <a:r>
              <a:rPr lang="zh-CN" altLang="zh-CN"/>
              <a:t>开始顺序编号。硬磁盘的每一个盘面有</a:t>
            </a:r>
            <a:r>
              <a:rPr lang="en-US" altLang="zh-CN"/>
              <a:t>300</a:t>
            </a:r>
            <a:r>
              <a:rPr lang="zh-CN" altLang="zh-CN"/>
              <a:t>～</a:t>
            </a:r>
            <a:r>
              <a:rPr lang="en-US" altLang="zh-CN"/>
              <a:t>1024</a:t>
            </a:r>
            <a:r>
              <a:rPr lang="zh-CN" altLang="zh-CN"/>
              <a:t>个磁道，新式大容量硬磁盘每面的磁道数更多。，每条磁道并不是连续记录数据，而是被划分成一段段的圆弧，这些圆弧的角速度一样，但由于径向长度不一样，所以线速度也不一样，外圈的线速度较内圈的线速度大，即同样的转速下，外圈在同样时间段里，划过的圆弧长度要比内圈划过的圆弧长度大。每段圆弧叫做一个扇区，扇区从</a:t>
            </a:r>
            <a:r>
              <a:rPr lang="en-US" altLang="zh-CN"/>
              <a:t>1</a:t>
            </a:r>
            <a:r>
              <a:rPr lang="zh-CN" altLang="zh-CN"/>
              <a:t>开始编号，每个扇区中的数据作为一个单元同时读出或写入。磁道是看不见的，只是盘面上以特殊形式磁化了的一些磁化区，在磁盘格式化时就已规划完毕。</a:t>
            </a:r>
          </a:p>
        </p:txBody>
      </p:sp>
    </p:spTree>
    <p:extLst>
      <p:ext uri="{BB962C8B-B14F-4D97-AF65-F5344CB8AC3E}">
        <p14:creationId xmlns:p14="http://schemas.microsoft.com/office/powerpoint/2010/main" val="145509233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框 2"/>
          <p:cNvSpPr txBox="1">
            <a:spLocks noChangeArrowheads="1"/>
          </p:cNvSpPr>
          <p:nvPr/>
        </p:nvSpPr>
        <p:spPr bwMode="auto">
          <a:xfrm>
            <a:off x="849313" y="295275"/>
            <a:ext cx="1089025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3</a:t>
            </a:r>
            <a:r>
              <a:rPr lang="zh-CN" altLang="en-US"/>
              <a:t>）柱面</a:t>
            </a:r>
          </a:p>
          <a:p>
            <a:r>
              <a:rPr lang="zh-CN" altLang="en-US"/>
              <a:t>所有盘面上的同一磁道构成一个圆柱，通常称做柱面（</a:t>
            </a:r>
            <a:r>
              <a:rPr lang="en-US" altLang="zh-CN"/>
              <a:t>Cylinder</a:t>
            </a:r>
            <a:r>
              <a:rPr lang="zh-CN" altLang="en-US"/>
              <a:t>），每个圆柱上的磁头由上而下从</a:t>
            </a:r>
            <a:r>
              <a:rPr lang="en-US" altLang="zh-CN"/>
              <a:t>0</a:t>
            </a:r>
            <a:r>
              <a:rPr lang="zh-CN" altLang="en-US"/>
              <a:t>开始编号。数据的读</a:t>
            </a:r>
            <a:r>
              <a:rPr lang="en-US" altLang="zh-CN"/>
              <a:t>/</a:t>
            </a:r>
            <a:r>
              <a:rPr lang="zh-CN" altLang="en-US"/>
              <a:t>写按柱面进行，即磁头读</a:t>
            </a:r>
            <a:r>
              <a:rPr lang="en-US" altLang="zh-CN"/>
              <a:t>/</a:t>
            </a:r>
            <a:r>
              <a:rPr lang="zh-CN" altLang="en-US"/>
              <a:t>写数据时首先在同一柱面内从</a:t>
            </a:r>
            <a:r>
              <a:rPr lang="en-US" altLang="zh-CN"/>
              <a:t>0</a:t>
            </a:r>
            <a:r>
              <a:rPr lang="zh-CN" altLang="en-US"/>
              <a:t>磁头开始进行操作，依次向下在同一柱面的不同盘面即磁头上进行操作，只在同一柱面所有的磁头全部读</a:t>
            </a:r>
            <a:r>
              <a:rPr lang="en-US" altLang="zh-CN"/>
              <a:t>/</a:t>
            </a:r>
            <a:r>
              <a:rPr lang="zh-CN" altLang="en-US"/>
              <a:t>写完毕后磁头才转移到下一柱面（同心圆的再往里的柱面），因为选取磁头只需通过电子切换即可，而选取柱面则必须通过机械切换，电子切换比在机械上磁头向邻近磁道移动快得多，因此数据的读</a:t>
            </a:r>
            <a:r>
              <a:rPr lang="en-US" altLang="zh-CN"/>
              <a:t>/</a:t>
            </a:r>
            <a:r>
              <a:rPr lang="zh-CN" altLang="en-US"/>
              <a:t>写按柱面进行，而不按盘面进行，从而就提高硬磁盘的读</a:t>
            </a:r>
            <a:r>
              <a:rPr lang="en-US" altLang="zh-CN"/>
              <a:t>/</a:t>
            </a:r>
            <a:r>
              <a:rPr lang="zh-CN" altLang="en-US"/>
              <a:t>写效率。</a:t>
            </a:r>
          </a:p>
          <a:p>
            <a:r>
              <a:rPr lang="zh-CN" altLang="en-US"/>
              <a:t>一块硬磁盘驱动器的柱面数（或每个盘面的磁道数）既取决于每条磁道的宽窄（同样，也与磁头的大小有关），也取决于定位机构所决定的磁道间步距的大小。</a:t>
            </a:r>
          </a:p>
          <a:p>
            <a:r>
              <a:rPr lang="en-US" altLang="zh-CN"/>
              <a:t>4</a:t>
            </a:r>
            <a:r>
              <a:rPr lang="zh-CN" altLang="en-US"/>
              <a:t>）扇区</a:t>
            </a:r>
          </a:p>
          <a:p>
            <a:r>
              <a:rPr lang="zh-CN" altLang="en-US"/>
              <a:t>操作系统以扇区（</a:t>
            </a:r>
            <a:r>
              <a:rPr lang="en-US" altLang="zh-CN"/>
              <a:t>Sector</a:t>
            </a:r>
            <a:r>
              <a:rPr lang="zh-CN" altLang="en-US"/>
              <a:t>）形式将信息存储在硬磁盘上，每个扇区包括两个主要部分：扇区标识符和存储数据的数据段（通常为</a:t>
            </a:r>
            <a:r>
              <a:rPr lang="en-US" altLang="zh-CN"/>
              <a:t>512B</a:t>
            </a:r>
            <a:r>
              <a:rPr lang="zh-CN" altLang="en-US"/>
              <a:t>）。</a:t>
            </a:r>
          </a:p>
          <a:p>
            <a:r>
              <a:rPr lang="zh-CN" altLang="en-US"/>
              <a:t>扇区标识符，又称为扇区头标，包括组成扇区三维地址的三个数字：  盘面号：扇区所在的磁头（或盘面）；  柱面号：磁道，确定磁头的径向方向；  扇区号：在磁道上的位置，也叫块号，确定了数据在盘片圆圈上的位置。</a:t>
            </a:r>
          </a:p>
          <a:p>
            <a:r>
              <a:rPr lang="zh-CN" altLang="en-US"/>
              <a:t>扇区头标中还包括一个字段，其中有一个标识扇区是否能可靠存储数据的标记。有些硬磁盘控制器在扇区头标中还记录有指示字，可在原扇区出错时指引磁盘转到替换扇区或磁道。最后，扇区头标以循环冗余校验（</a:t>
            </a:r>
            <a:r>
              <a:rPr lang="en-US" altLang="zh-CN"/>
              <a:t>CRC</a:t>
            </a:r>
            <a:r>
              <a:rPr lang="zh-CN" altLang="en-US"/>
              <a:t>）值作为结束，以供控制器检验扇区头标的读出情况，确保准确无误。</a:t>
            </a:r>
          </a:p>
          <a:p>
            <a:r>
              <a:rPr lang="zh-CN" altLang="en-US"/>
              <a:t>扇区的数据段用于存储数据信息，包括数据和保护数据的纠错码（</a:t>
            </a:r>
            <a:r>
              <a:rPr lang="en-US" altLang="zh-CN"/>
              <a:t>ECC</a:t>
            </a:r>
            <a:r>
              <a:rPr lang="zh-CN" altLang="en-US"/>
              <a:t>）。在初始准备期间，计算机用</a:t>
            </a:r>
            <a:r>
              <a:rPr lang="en-US" altLang="zh-CN"/>
              <a:t>512</a:t>
            </a:r>
            <a:r>
              <a:rPr lang="zh-CN" altLang="en-US"/>
              <a:t>个虚拟信息字节（实际数据的存放位置）和与这些虚拟信息字节相应的</a:t>
            </a:r>
            <a:r>
              <a:rPr lang="en-US" altLang="zh-CN"/>
              <a:t>ECC</a:t>
            </a:r>
            <a:r>
              <a:rPr lang="zh-CN" altLang="en-US"/>
              <a:t>数字填入这个部分。</a:t>
            </a:r>
          </a:p>
        </p:txBody>
      </p:sp>
    </p:spTree>
    <p:extLst>
      <p:ext uri="{BB962C8B-B14F-4D97-AF65-F5344CB8AC3E}">
        <p14:creationId xmlns:p14="http://schemas.microsoft.com/office/powerpoint/2010/main" val="300019646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1"/>
          <p:cNvSpPr txBox="1">
            <a:spLocks noChangeArrowheads="1"/>
          </p:cNvSpPr>
          <p:nvPr/>
        </p:nvSpPr>
        <p:spPr bwMode="auto">
          <a:xfrm>
            <a:off x="1006475" y="442913"/>
            <a:ext cx="413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2.2.4 </a:t>
            </a:r>
            <a:r>
              <a:rPr lang="zh-CN" altLang="en-US"/>
              <a:t>非易失性存储</a:t>
            </a:r>
          </a:p>
        </p:txBody>
      </p:sp>
      <p:sp>
        <p:nvSpPr>
          <p:cNvPr id="29699" name="文本框 2"/>
          <p:cNvSpPr txBox="1">
            <a:spLocks noChangeArrowheads="1"/>
          </p:cNvSpPr>
          <p:nvPr/>
        </p:nvSpPr>
        <p:spPr bwMode="auto">
          <a:xfrm>
            <a:off x="1727200" y="1173163"/>
            <a:ext cx="82661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近年来出现的非易失性存储（</a:t>
            </a:r>
            <a:r>
              <a:rPr lang="en-US" altLang="zh-CN"/>
              <a:t>non-volatile memory</a:t>
            </a:r>
            <a:r>
              <a:rPr lang="zh-CN" altLang="en-US"/>
              <a:t>，</a:t>
            </a:r>
            <a:r>
              <a:rPr lang="en-US" altLang="zh-CN"/>
              <a:t>NVM</a:t>
            </a:r>
            <a:r>
              <a:rPr lang="zh-CN" altLang="en-US"/>
              <a:t>）以其高集成度、低能耗、非易失性、字节寻址等特性得到了广泛关注。学术界和工业界已经开发了一些新型非易失存储介质和技术，例如磁存储器（</a:t>
            </a:r>
            <a:r>
              <a:rPr lang="en-US" altLang="zh-CN"/>
              <a:t>magnetic RAM</a:t>
            </a:r>
            <a:r>
              <a:rPr lang="zh-CN" altLang="en-US"/>
              <a:t>，</a:t>
            </a:r>
            <a:r>
              <a:rPr lang="en-US" altLang="zh-CN"/>
              <a:t>MRAM</a:t>
            </a:r>
            <a:r>
              <a:rPr lang="zh-CN" altLang="en-US"/>
              <a:t>）、自旋磁存储器（</a:t>
            </a:r>
            <a:r>
              <a:rPr lang="en-US" altLang="zh-CN"/>
              <a:t>spin transfer torque RAM</a:t>
            </a:r>
            <a:r>
              <a:rPr lang="zh-CN" altLang="en-US"/>
              <a:t>，</a:t>
            </a:r>
            <a:r>
              <a:rPr lang="en-US" altLang="zh-CN"/>
              <a:t>STT-RAM</a:t>
            </a:r>
            <a:r>
              <a:rPr lang="zh-CN" altLang="en-US"/>
              <a:t>）、相变存储器（</a:t>
            </a:r>
            <a:r>
              <a:rPr lang="en-US" altLang="zh-CN"/>
              <a:t>phase change memory</a:t>
            </a:r>
            <a:r>
              <a:rPr lang="zh-CN" altLang="en-US"/>
              <a:t>，</a:t>
            </a:r>
            <a:r>
              <a:rPr lang="en-US" altLang="zh-CN"/>
              <a:t>PCM</a:t>
            </a:r>
            <a:r>
              <a:rPr lang="zh-CN" altLang="en-US"/>
              <a:t>）、阻变存储器（</a:t>
            </a:r>
            <a:r>
              <a:rPr lang="en-US" altLang="zh-CN"/>
              <a:t>resistive RAM</a:t>
            </a:r>
            <a:r>
              <a:rPr lang="zh-CN" altLang="en-US"/>
              <a:t>，</a:t>
            </a:r>
            <a:r>
              <a:rPr lang="en-US" altLang="zh-CN"/>
              <a:t>RRAM</a:t>
            </a:r>
            <a:r>
              <a:rPr lang="zh-CN" altLang="en-US"/>
              <a:t>）、铁电存储器（</a:t>
            </a:r>
            <a:r>
              <a:rPr lang="en-US" altLang="zh-CN"/>
              <a:t>ferroelectric RAM</a:t>
            </a:r>
            <a:r>
              <a:rPr lang="zh-CN" altLang="en-US"/>
              <a:t>，</a:t>
            </a:r>
            <a:r>
              <a:rPr lang="en-US" altLang="zh-CN"/>
              <a:t>FeRAM</a:t>
            </a:r>
            <a:r>
              <a:rPr lang="zh-CN" altLang="en-US"/>
              <a:t>）等。表</a:t>
            </a:r>
            <a:r>
              <a:rPr lang="en-US" altLang="zh-CN"/>
              <a:t>2-2</a:t>
            </a:r>
            <a:r>
              <a:rPr lang="zh-CN" altLang="en-US"/>
              <a:t>列举了几种主流新型存储器件的主要参数，从表中可以看出，非易失性存储在集成度、读速度方面具有较好的表现，是构建潜在新型存储器件的候选对象。但是非易失性存储也有几个明显的缺点：</a:t>
            </a:r>
            <a:r>
              <a:rPr lang="en-US" altLang="zh-CN"/>
              <a:t>1</a:t>
            </a:r>
            <a:r>
              <a:rPr lang="zh-CN" altLang="en-US"/>
              <a:t>）具有较大的写延时，其写延时比相应的存储介质大</a:t>
            </a:r>
            <a:r>
              <a:rPr lang="en-US" altLang="zh-CN"/>
              <a:t>1</a:t>
            </a:r>
            <a:r>
              <a:rPr lang="zh-CN" altLang="en-US"/>
              <a:t>个数量级，并且写延时大于读延时，即读写不一致；</a:t>
            </a:r>
            <a:r>
              <a:rPr lang="en-US" altLang="zh-CN"/>
              <a:t>2</a:t>
            </a:r>
            <a:r>
              <a:rPr lang="zh-CN" altLang="en-US"/>
              <a:t>）虽然非易失性存储的读操作比写操作快，但是相对传统存储介质，非易失性存储的读操作也比传统存储介质慢；</a:t>
            </a:r>
            <a:r>
              <a:rPr lang="en-US" altLang="zh-CN"/>
              <a:t>3</a:t>
            </a:r>
            <a:r>
              <a:rPr lang="zh-CN" altLang="en-US"/>
              <a:t>）非易失性存储的写寿命有限，在连续写的情况下，存储单元很快会失效。</a:t>
            </a:r>
          </a:p>
        </p:txBody>
      </p:sp>
    </p:spTree>
    <p:extLst>
      <p:ext uri="{BB962C8B-B14F-4D97-AF65-F5344CB8AC3E}">
        <p14:creationId xmlns:p14="http://schemas.microsoft.com/office/powerpoint/2010/main" val="1278789448"/>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4"/>
          <p:cNvSpPr>
            <a:spLocks noChangeArrowheads="1"/>
          </p:cNvSpPr>
          <p:nvPr/>
        </p:nvSpPr>
        <p:spPr bwMode="auto">
          <a:xfrm>
            <a:off x="1543050" y="862013"/>
            <a:ext cx="883920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参数	现有芯片容量级别	理论工艺制程级别</a:t>
            </a:r>
            <a:r>
              <a:rPr lang="en-US" altLang="zh-CN"/>
              <a:t>(nm)		</a:t>
            </a:r>
            <a:r>
              <a:rPr lang="zh-CN" altLang="en-US"/>
              <a:t>特征尺寸</a:t>
            </a:r>
            <a:r>
              <a:rPr lang="en-US" altLang="zh-CN"/>
              <a:t>(F2)	</a:t>
            </a:r>
            <a:r>
              <a:rPr lang="zh-CN" altLang="en-US"/>
              <a:t>读操作时间	写操作时间	寿命	数据保持力	写操作功耗</a:t>
            </a:r>
            <a:r>
              <a:rPr lang="en-US" altLang="zh-CN"/>
              <a:t>(nJ/b)	</a:t>
            </a:r>
            <a:r>
              <a:rPr lang="zh-CN" altLang="en-US"/>
              <a:t>空闲功耗	非易失性质	读过程破坏性	当前主要技术瓶颈</a:t>
            </a:r>
          </a:p>
          <a:p>
            <a:r>
              <a:rPr lang="en-US" altLang="zh-CN"/>
              <a:t>DRAM	~16Gb	~20		6~10	&lt;10ns	&lt;10ns	&gt;1015	</a:t>
            </a:r>
            <a:r>
              <a:rPr lang="zh-CN" altLang="en-US"/>
              <a:t>刷新	</a:t>
            </a:r>
            <a:r>
              <a:rPr lang="en-US" altLang="zh-CN"/>
              <a:t>~0.1	</a:t>
            </a:r>
            <a:r>
              <a:rPr lang="zh-CN" altLang="en-US"/>
              <a:t>高	易失	破坏性	需刷新，易失，作为内存工艺制程有限</a:t>
            </a:r>
          </a:p>
          <a:p>
            <a:r>
              <a:rPr lang="en-US" altLang="zh-CN"/>
              <a:t>NAND	~1Tb	~16		4~11 	10~50us	0.1~1ms	104~106	10</a:t>
            </a:r>
            <a:r>
              <a:rPr lang="zh-CN" altLang="en-US"/>
              <a:t>年	</a:t>
            </a:r>
            <a:r>
              <a:rPr lang="en-US" altLang="zh-CN"/>
              <a:t>0.1~1	</a:t>
            </a:r>
            <a:r>
              <a:rPr lang="zh-CN" altLang="en-US"/>
              <a:t>低	非易失	非破坏性	寿命</a:t>
            </a:r>
            <a:r>
              <a:rPr lang="en-US" altLang="zh-CN"/>
              <a:t>/</a:t>
            </a:r>
            <a:r>
              <a:rPr lang="zh-CN" altLang="en-US"/>
              <a:t>性能有限，存储密度较低</a:t>
            </a:r>
          </a:p>
          <a:p>
            <a:r>
              <a:rPr lang="en-US" altLang="zh-CN"/>
              <a:t>STT-RAM	~64Mb	~32		16~60	2~20ns	5~35ns	1012~1015	&gt;10</a:t>
            </a:r>
            <a:r>
              <a:rPr lang="zh-CN" altLang="en-US"/>
              <a:t>年	</a:t>
            </a:r>
            <a:r>
              <a:rPr lang="en-US" altLang="zh-CN"/>
              <a:t>1.6~5	</a:t>
            </a:r>
            <a:r>
              <a:rPr lang="zh-CN" altLang="en-US"/>
              <a:t>低	非易失	非破坏性	容量小，写功耗较大，稳定性差</a:t>
            </a:r>
          </a:p>
          <a:p>
            <a:r>
              <a:rPr lang="en-US" altLang="zh-CN"/>
              <a:t>RRAM	~1TB	~11		4~14	10~50ns	10~50ns	108~1010	10</a:t>
            </a:r>
            <a:r>
              <a:rPr lang="zh-CN" altLang="en-US"/>
              <a:t>年	</a:t>
            </a:r>
            <a:r>
              <a:rPr lang="en-US" altLang="zh-CN"/>
              <a:t>~0.1	</a:t>
            </a:r>
            <a:r>
              <a:rPr lang="zh-CN" altLang="en-US"/>
              <a:t>低	非易失	非破坏性	材料级存储机理尚不明确</a:t>
            </a:r>
          </a:p>
          <a:p>
            <a:r>
              <a:rPr lang="en-US" altLang="zh-CN"/>
              <a:t>FeRAM	~64MB	~65		15~34	20~80ns	5~10ns	1012~1014	10</a:t>
            </a:r>
            <a:r>
              <a:rPr lang="zh-CN" altLang="en-US"/>
              <a:t>年	</a:t>
            </a:r>
            <a:r>
              <a:rPr lang="en-US" altLang="zh-CN"/>
              <a:t>&lt;1	</a:t>
            </a:r>
            <a:r>
              <a:rPr lang="zh-CN" altLang="en-US"/>
              <a:t>低	非易失	破坏性	容量小，具有读破坏性，存储密度低</a:t>
            </a:r>
          </a:p>
          <a:p>
            <a:r>
              <a:rPr lang="en-US" altLang="zh-CN"/>
              <a:t>PCM	~8Gb	~5		4~8	10~100ns	20~120ns	108~1012	&gt;10</a:t>
            </a:r>
            <a:r>
              <a:rPr lang="zh-CN" altLang="en-US"/>
              <a:t>年	</a:t>
            </a:r>
            <a:r>
              <a:rPr lang="en-US" altLang="zh-CN"/>
              <a:t>&lt;1	</a:t>
            </a:r>
            <a:r>
              <a:rPr lang="zh-CN" altLang="en-US"/>
              <a:t>低	非易失	非破坏性	容量较小，材料可操作温度范围狭窄</a:t>
            </a:r>
          </a:p>
        </p:txBody>
      </p:sp>
    </p:spTree>
    <p:extLst>
      <p:ext uri="{BB962C8B-B14F-4D97-AF65-F5344CB8AC3E}">
        <p14:creationId xmlns:p14="http://schemas.microsoft.com/office/powerpoint/2010/main" val="2634848655"/>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1"/>
          <p:cNvSpPr txBox="1">
            <a:spLocks noChangeArrowheads="1"/>
          </p:cNvSpPr>
          <p:nvPr/>
        </p:nvSpPr>
        <p:spPr bwMode="auto">
          <a:xfrm>
            <a:off x="738188" y="415925"/>
            <a:ext cx="2522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2.2.5 </a:t>
            </a:r>
            <a:r>
              <a:rPr lang="zh-CN" altLang="en-US"/>
              <a:t>局部性原理</a:t>
            </a:r>
          </a:p>
        </p:txBody>
      </p:sp>
      <p:sp>
        <p:nvSpPr>
          <p:cNvPr id="31747" name="文本框 2"/>
          <p:cNvSpPr txBox="1">
            <a:spLocks noChangeArrowheads="1"/>
          </p:cNvSpPr>
          <p:nvPr/>
        </p:nvSpPr>
        <p:spPr bwMode="auto">
          <a:xfrm>
            <a:off x="1284288" y="1090613"/>
            <a:ext cx="965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所谓局部性原理，是指</a:t>
            </a:r>
            <a:r>
              <a:rPr lang="en-US" altLang="zh-CN"/>
              <a:t>CPU</a:t>
            </a:r>
            <a:r>
              <a:rPr lang="zh-CN" altLang="en-US"/>
              <a:t>访问存储器时，无论是存取指令还是存取数据，所访问的存储单元都趋于聚集在一个较小的连续区域中。</a:t>
            </a:r>
          </a:p>
        </p:txBody>
      </p:sp>
      <p:sp>
        <p:nvSpPr>
          <p:cNvPr id="31748" name="文本框 3"/>
          <p:cNvSpPr txBox="1">
            <a:spLocks noChangeArrowheads="1"/>
          </p:cNvSpPr>
          <p:nvPr/>
        </p:nvSpPr>
        <p:spPr bwMode="auto">
          <a:xfrm>
            <a:off x="1284288" y="2041525"/>
            <a:ext cx="85248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局部性通常有两种形式：</a:t>
            </a:r>
            <a:endParaRPr lang="en-US" altLang="zh-CN"/>
          </a:p>
          <a:p>
            <a:endParaRPr lang="zh-CN" altLang="en-US"/>
          </a:p>
          <a:p>
            <a:r>
              <a:rPr lang="zh-CN" altLang="en-US"/>
              <a:t>（</a:t>
            </a:r>
            <a:r>
              <a:rPr lang="en-US" altLang="zh-CN"/>
              <a:t>1</a:t>
            </a:r>
            <a:r>
              <a:rPr lang="zh-CN" altLang="en-US"/>
              <a:t>）时间局部性</a:t>
            </a:r>
            <a:r>
              <a:rPr lang="en-US" altLang="zh-CN"/>
              <a:t>(temporal locality)</a:t>
            </a:r>
            <a:r>
              <a:rPr lang="zh-CN" altLang="en-US"/>
              <a:t>：如果一个信息项正在被访问，那么在近期它很可能还会被再次访问。</a:t>
            </a:r>
            <a:endParaRPr lang="en-US" altLang="zh-CN"/>
          </a:p>
          <a:p>
            <a:endParaRPr lang="zh-CN" altLang="en-US"/>
          </a:p>
          <a:p>
            <a:r>
              <a:rPr lang="zh-CN" altLang="en-US"/>
              <a:t>程序循环、堆栈等是产生时间局部性的原因。</a:t>
            </a:r>
            <a:endParaRPr lang="en-US" altLang="zh-CN"/>
          </a:p>
          <a:p>
            <a:endParaRPr lang="zh-CN" altLang="en-US"/>
          </a:p>
          <a:p>
            <a:r>
              <a:rPr lang="zh-CN" altLang="en-US"/>
              <a:t>（</a:t>
            </a:r>
            <a:r>
              <a:rPr lang="en-US" altLang="zh-CN"/>
              <a:t>2</a:t>
            </a:r>
            <a:r>
              <a:rPr lang="zh-CN" altLang="en-US"/>
              <a:t>）空间局部性</a:t>
            </a:r>
            <a:r>
              <a:rPr lang="en-US" altLang="zh-CN"/>
              <a:t>(spatial locality)</a:t>
            </a:r>
            <a:r>
              <a:rPr lang="zh-CN" altLang="en-US"/>
              <a:t>：在最近的将来将用到的信息很可能与现在正在使用的信息在空间地址上是临近的。</a:t>
            </a:r>
          </a:p>
        </p:txBody>
      </p:sp>
    </p:spTree>
    <p:extLst>
      <p:ext uri="{BB962C8B-B14F-4D97-AF65-F5344CB8AC3E}">
        <p14:creationId xmlns:p14="http://schemas.microsoft.com/office/powerpoint/2010/main" val="2117047969"/>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1"/>
          <p:cNvSpPr txBox="1">
            <a:spLocks noChangeArrowheads="1"/>
          </p:cNvSpPr>
          <p:nvPr/>
        </p:nvSpPr>
        <p:spPr bwMode="auto">
          <a:xfrm>
            <a:off x="1071563" y="1385888"/>
            <a:ext cx="95869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现代计算机系统的各个层次，从硬件到操作系统，再到应用程序，它们的设计都利用了局部性原理。在硬件层，局部性原理允许计算机设计者通过引入小而快速的高速缓存存储器来保存最近被引用的指令和数据项，从而提高对主存的访问速度。在操作系统级，局部性原理允许系统使用主存作为虚拟地址空间最近被引用的高速缓存。类似地，操作系统用主存来缓存磁盘文件系统中最近被使用的磁盘块。局部性原理在应用程序的设计中也扮演着重要的角色，例如，</a:t>
            </a:r>
            <a:r>
              <a:rPr lang="en-US" altLang="zh-CN"/>
              <a:t>Web</a:t>
            </a:r>
            <a:r>
              <a:rPr lang="zh-CN" altLang="en-US"/>
              <a:t>浏览器将最近被引用的文档放在本地磁盘上，利用的就是时间局部性。大量的</a:t>
            </a:r>
            <a:r>
              <a:rPr lang="en-US" altLang="zh-CN"/>
              <a:t>Web</a:t>
            </a:r>
            <a:r>
              <a:rPr lang="zh-CN" altLang="en-US"/>
              <a:t>服务器将最近被请求的文档放在前端磁盘高速缓存中，这些缓存能满足用户对这些文档的请求，而不需要服务器的任何干涉。</a:t>
            </a:r>
          </a:p>
        </p:txBody>
      </p:sp>
    </p:spTree>
    <p:extLst>
      <p:ext uri="{BB962C8B-B14F-4D97-AF65-F5344CB8AC3E}">
        <p14:creationId xmlns:p14="http://schemas.microsoft.com/office/powerpoint/2010/main" val="4863325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文本框 1"/>
          <p:cNvSpPr txBox="1">
            <a:spLocks noChangeArrowheads="1"/>
          </p:cNvSpPr>
          <p:nvPr/>
        </p:nvSpPr>
        <p:spPr bwMode="auto">
          <a:xfrm>
            <a:off x="573088" y="350838"/>
            <a:ext cx="62436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下面用三个例子来说明程序对数据引用的局部性：</a:t>
            </a:r>
          </a:p>
        </p:txBody>
      </p:sp>
      <p:sp>
        <p:nvSpPr>
          <p:cNvPr id="5124" name="文本框 2"/>
          <p:cNvSpPr txBox="1">
            <a:spLocks noChangeArrowheads="1"/>
          </p:cNvSpPr>
          <p:nvPr/>
        </p:nvSpPr>
        <p:spPr bwMode="auto">
          <a:xfrm>
            <a:off x="858838" y="1042988"/>
            <a:ext cx="960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例</a:t>
            </a:r>
            <a:r>
              <a:rPr lang="en-US" altLang="zh-CN"/>
              <a:t>1</a:t>
            </a:r>
            <a:r>
              <a:rPr lang="zh-CN" altLang="en-US"/>
              <a:t>：</a:t>
            </a:r>
          </a:p>
        </p:txBody>
      </p:sp>
      <p:sp>
        <p:nvSpPr>
          <p:cNvPr id="5125" name="Rectangle 2"/>
          <p:cNvSpPr>
            <a:spLocks noChangeArrowheads="1"/>
          </p:cNvSpPr>
          <p:nvPr/>
        </p:nvSpPr>
        <p:spPr bwMode="auto">
          <a:xfrm>
            <a:off x="1914525" y="1731963"/>
            <a:ext cx="2347595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5122" name="Object 24"/>
          <p:cNvGraphicFramePr>
            <a:graphicFrameLocks noChangeAspect="1"/>
          </p:cNvGraphicFramePr>
          <p:nvPr/>
        </p:nvGraphicFramePr>
        <p:xfrm>
          <a:off x="1819275" y="1412875"/>
          <a:ext cx="8051800" cy="2695575"/>
        </p:xfrm>
        <a:graphic>
          <a:graphicData uri="http://schemas.openxmlformats.org/presentationml/2006/ole">
            <mc:AlternateContent xmlns:mc="http://schemas.openxmlformats.org/markup-compatibility/2006">
              <mc:Choice xmlns:v="urn:schemas-microsoft-com:vml" Requires="v">
                <p:oleObj spid="_x0000_s40962" name="Visio" r:id="rId3" imgW="4174905" imgH="1402920" progId="Visio.Drawing.11">
                  <p:embed/>
                </p:oleObj>
              </mc:Choice>
              <mc:Fallback>
                <p:oleObj name="Visio" r:id="rId3" imgW="4174905" imgH="140292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9275" y="1412875"/>
                        <a:ext cx="80518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6" name="文本框 5"/>
          <p:cNvSpPr txBox="1">
            <a:spLocks noChangeArrowheads="1"/>
          </p:cNvSpPr>
          <p:nvPr/>
        </p:nvSpPr>
        <p:spPr bwMode="auto">
          <a:xfrm>
            <a:off x="1339850" y="4202113"/>
            <a:ext cx="96234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上述代码中，变量</a:t>
            </a:r>
            <a:r>
              <a:rPr lang="en-US" altLang="zh-CN"/>
              <a:t>sum</a:t>
            </a:r>
            <a:r>
              <a:rPr lang="zh-CN" altLang="en-US"/>
              <a:t>在每次循环迭代中被引用一次，因此，对于</a:t>
            </a:r>
            <a:r>
              <a:rPr lang="en-US" altLang="zh-CN"/>
              <a:t>sum</a:t>
            </a:r>
            <a:r>
              <a:rPr lang="zh-CN" altLang="en-US"/>
              <a:t>来说，有好的局部性；另一方面，因为</a:t>
            </a:r>
            <a:r>
              <a:rPr lang="en-US" altLang="zh-CN"/>
              <a:t>sum</a:t>
            </a:r>
            <a:r>
              <a:rPr lang="zh-CN" altLang="en-US"/>
              <a:t>是变量，没有空间局部性。</a:t>
            </a:r>
          </a:p>
          <a:p>
            <a:r>
              <a:rPr lang="zh-CN" altLang="en-US"/>
              <a:t>对于向量</a:t>
            </a:r>
            <a:r>
              <a:rPr lang="en-US" altLang="zh-CN"/>
              <a:t>v</a:t>
            </a:r>
            <a:r>
              <a:rPr lang="zh-CN" altLang="en-US"/>
              <a:t>的元素，按照它们存储在存储器中的顺序，被顺序读取，因此，对于</a:t>
            </a:r>
            <a:r>
              <a:rPr lang="en-US" altLang="zh-CN"/>
              <a:t>v</a:t>
            </a:r>
            <a:r>
              <a:rPr lang="zh-CN" altLang="en-US"/>
              <a:t>，函数有很好的空间局部性，但是时间局部性很差，因为每个向量元素只被访问一次。由于对于循环体内的每个变量，这个函数要么有好的空间局部性，要么有好的时间局部性，因此，我们可以断定</a:t>
            </a:r>
            <a:r>
              <a:rPr lang="en-US" altLang="zh-CN"/>
              <a:t>sumvec</a:t>
            </a:r>
            <a:r>
              <a:rPr lang="zh-CN" altLang="en-US"/>
              <a:t>函数有良好的局部性。</a:t>
            </a:r>
          </a:p>
        </p:txBody>
      </p:sp>
    </p:spTree>
    <p:extLst>
      <p:ext uri="{BB962C8B-B14F-4D97-AF65-F5344CB8AC3E}">
        <p14:creationId xmlns:p14="http://schemas.microsoft.com/office/powerpoint/2010/main" val="37918178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
          <p:cNvSpPr txBox="1">
            <a:spLocks noChangeArrowheads="1"/>
          </p:cNvSpPr>
          <p:nvPr/>
        </p:nvSpPr>
        <p:spPr bwMode="auto">
          <a:xfrm>
            <a:off x="692150" y="239713"/>
            <a:ext cx="1238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例</a:t>
            </a:r>
            <a:r>
              <a:rPr lang="en-US" altLang="zh-CN"/>
              <a:t>2</a:t>
            </a:r>
            <a:r>
              <a:rPr lang="zh-CN" altLang="en-US"/>
              <a:t>：</a:t>
            </a:r>
          </a:p>
        </p:txBody>
      </p:sp>
      <p:sp>
        <p:nvSpPr>
          <p:cNvPr id="6148" name="Rectangle 2"/>
          <p:cNvSpPr>
            <a:spLocks noChangeArrowheads="1"/>
          </p:cNvSpPr>
          <p:nvPr/>
        </p:nvSpPr>
        <p:spPr bwMode="auto">
          <a:xfrm>
            <a:off x="1524000" y="701675"/>
            <a:ext cx="26662063"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6146" name="Object 24"/>
          <p:cNvGraphicFramePr>
            <a:graphicFrameLocks noChangeAspect="1"/>
          </p:cNvGraphicFramePr>
          <p:nvPr/>
        </p:nvGraphicFramePr>
        <p:xfrm>
          <a:off x="1598613" y="884238"/>
          <a:ext cx="9144000" cy="3560762"/>
        </p:xfrm>
        <a:graphic>
          <a:graphicData uri="http://schemas.openxmlformats.org/presentationml/2006/ole">
            <mc:AlternateContent xmlns:mc="http://schemas.openxmlformats.org/markup-compatibility/2006">
              <mc:Choice xmlns:v="urn:schemas-microsoft-com:vml" Requires="v">
                <p:oleObj spid="_x0000_s41986" name="Visio" r:id="rId3" imgW="4174905" imgH="1618920" progId="Visio.Drawing.11">
                  <p:embed/>
                </p:oleObj>
              </mc:Choice>
              <mc:Fallback>
                <p:oleObj name="Visio" r:id="rId3" imgW="4174905" imgH="161892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8613" y="884238"/>
                        <a:ext cx="9144000" cy="356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9" name="文本框 5"/>
          <p:cNvSpPr txBox="1">
            <a:spLocks noChangeArrowheads="1"/>
          </p:cNvSpPr>
          <p:nvPr/>
        </p:nvSpPr>
        <p:spPr bwMode="auto">
          <a:xfrm>
            <a:off x="1524000" y="4978400"/>
            <a:ext cx="8358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上述代码中，数组</a:t>
            </a:r>
            <a:r>
              <a:rPr lang="en-US" altLang="zh-CN"/>
              <a:t>v</a:t>
            </a:r>
            <a:r>
              <a:rPr lang="zh-CN" altLang="en-US"/>
              <a:t>的元素都是按照步长</a:t>
            </a:r>
            <a:r>
              <a:rPr lang="en-US" altLang="zh-CN"/>
              <a:t>1</a:t>
            </a:r>
            <a:r>
              <a:rPr lang="zh-CN" altLang="en-US"/>
              <a:t>来访问的，因此具有很好的空间局部性（数组元素是按照行顺序存储的）；</a:t>
            </a:r>
          </a:p>
        </p:txBody>
      </p:sp>
    </p:spTree>
    <p:extLst>
      <p:ext uri="{BB962C8B-B14F-4D97-AF65-F5344CB8AC3E}">
        <p14:creationId xmlns:p14="http://schemas.microsoft.com/office/powerpoint/2010/main" val="254240183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框 1"/>
          <p:cNvSpPr txBox="1">
            <a:spLocks noChangeArrowheads="1"/>
          </p:cNvSpPr>
          <p:nvPr/>
        </p:nvSpPr>
        <p:spPr bwMode="auto">
          <a:xfrm>
            <a:off x="665163" y="323850"/>
            <a:ext cx="868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例</a:t>
            </a:r>
            <a:r>
              <a:rPr lang="en-US" altLang="zh-CN"/>
              <a:t>3</a:t>
            </a:r>
            <a:r>
              <a:rPr lang="zh-CN" altLang="en-US"/>
              <a:t>：</a:t>
            </a:r>
          </a:p>
        </p:txBody>
      </p:sp>
      <p:sp>
        <p:nvSpPr>
          <p:cNvPr id="7172" name="文本框 2"/>
          <p:cNvSpPr txBox="1">
            <a:spLocks noChangeArrowheads="1"/>
          </p:cNvSpPr>
          <p:nvPr/>
        </p:nvSpPr>
        <p:spPr bwMode="auto">
          <a:xfrm>
            <a:off x="1533525" y="3851275"/>
            <a:ext cx="7721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上述代码中，数组</a:t>
            </a:r>
            <a:r>
              <a:rPr lang="en-US" altLang="zh-CN"/>
              <a:t>v</a:t>
            </a:r>
            <a:r>
              <a:rPr lang="zh-CN" altLang="en-US"/>
              <a:t>的元素都是按照步长</a:t>
            </a:r>
            <a:r>
              <a:rPr lang="en-US" altLang="zh-CN"/>
              <a:t>N</a:t>
            </a:r>
            <a:r>
              <a:rPr lang="zh-CN" altLang="en-US"/>
              <a:t>来访问的，因此其局部性就很差。综上，我们可以得到如下结论：</a:t>
            </a:r>
          </a:p>
          <a:p>
            <a:r>
              <a:rPr lang="zh-CN" altLang="en-US"/>
              <a:t>（</a:t>
            </a:r>
            <a:r>
              <a:rPr lang="en-US" altLang="zh-CN"/>
              <a:t>1</a:t>
            </a:r>
            <a:r>
              <a:rPr lang="zh-CN" altLang="en-US"/>
              <a:t>）重复引用同一个变量的程序有良好的时间局部性；</a:t>
            </a:r>
          </a:p>
          <a:p>
            <a:r>
              <a:rPr lang="zh-CN" altLang="en-US"/>
              <a:t>（</a:t>
            </a:r>
            <a:r>
              <a:rPr lang="en-US" altLang="zh-CN"/>
              <a:t>2</a:t>
            </a:r>
            <a:r>
              <a:rPr lang="zh-CN" altLang="en-US"/>
              <a:t>）对于具有步长为</a:t>
            </a:r>
            <a:r>
              <a:rPr lang="en-US" altLang="zh-CN"/>
              <a:t>k</a:t>
            </a:r>
            <a:r>
              <a:rPr lang="zh-CN" altLang="en-US"/>
              <a:t>的引用模式的程序，步长越小，空间局部性越好。在存储器中以大步长跳来跳去的程序空间局部性会很差；</a:t>
            </a:r>
          </a:p>
          <a:p>
            <a:r>
              <a:rPr lang="zh-CN" altLang="en-US"/>
              <a:t>（</a:t>
            </a:r>
            <a:r>
              <a:rPr lang="en-US" altLang="zh-CN"/>
              <a:t>3</a:t>
            </a:r>
            <a:r>
              <a:rPr lang="zh-CN" altLang="en-US"/>
              <a:t>）对于取指令来说，循环有好的时间和空间局部性。循环体越小，循环迭代次数越多，局部性越好。</a:t>
            </a:r>
          </a:p>
        </p:txBody>
      </p:sp>
      <p:sp>
        <p:nvSpPr>
          <p:cNvPr id="7173" name="Rectangle 2"/>
          <p:cNvSpPr>
            <a:spLocks noChangeArrowheads="1"/>
          </p:cNvSpPr>
          <p:nvPr/>
        </p:nvSpPr>
        <p:spPr bwMode="auto">
          <a:xfrm>
            <a:off x="1746250" y="323850"/>
            <a:ext cx="2582545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7170" name="Object 24"/>
          <p:cNvGraphicFramePr>
            <a:graphicFrameLocks noChangeAspect="1"/>
          </p:cNvGraphicFramePr>
          <p:nvPr/>
        </p:nvGraphicFramePr>
        <p:xfrm>
          <a:off x="1746250" y="323850"/>
          <a:ext cx="8856663" cy="3449638"/>
        </p:xfrm>
        <a:graphic>
          <a:graphicData uri="http://schemas.openxmlformats.org/presentationml/2006/ole">
            <mc:AlternateContent xmlns:mc="http://schemas.openxmlformats.org/markup-compatibility/2006">
              <mc:Choice xmlns:v="urn:schemas-microsoft-com:vml" Requires="v">
                <p:oleObj spid="_x0000_s43010" name="Visio" r:id="rId3" imgW="4174905" imgH="1618920" progId="Visio.Drawing.11">
                  <p:embed/>
                </p:oleObj>
              </mc:Choice>
              <mc:Fallback>
                <p:oleObj name="Visio" r:id="rId3" imgW="4174905" imgH="161892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250" y="323850"/>
                        <a:ext cx="8856663"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431858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B3B8EDEF-0F38-4EE2-A2DA-62A11C650667}"/>
              </a:ext>
            </a:extLst>
          </p:cNvPr>
          <p:cNvSpPr/>
          <p:nvPr/>
        </p:nvSpPr>
        <p:spPr>
          <a:xfrm>
            <a:off x="397920" y="418006"/>
            <a:ext cx="2048959" cy="369332"/>
          </a:xfrm>
          <a:prstGeom prst="rect">
            <a:avLst/>
          </a:prstGeom>
        </p:spPr>
        <p:txBody>
          <a:bodyPr wrap="none">
            <a:spAutoFit/>
          </a:bodyPr>
          <a:lstStyle/>
          <a:p>
            <a:r>
              <a:rPr lang="en-US" altLang="zh-CN" b="1" dirty="0">
                <a:latin typeface="宋体" panose="02010600030101010101" pitchFamily="2" charset="-122"/>
                <a:ea typeface="宋体" panose="02010600030101010101" pitchFamily="2" charset="-122"/>
                <a:cs typeface="宋体" panose="02010600030101010101" pitchFamily="2" charset="-122"/>
              </a:rPr>
              <a:t>2.1.1 </a:t>
            </a:r>
            <a:r>
              <a:rPr lang="zh-CN" altLang="zh-CN" b="1" dirty="0">
                <a:latin typeface="宋体" panose="02010600030101010101" pitchFamily="2" charset="-122"/>
                <a:ea typeface="宋体" panose="02010600030101010101" pitchFamily="2" charset="-122"/>
                <a:cs typeface="宋体" panose="02010600030101010101" pitchFamily="2" charset="-122"/>
              </a:rPr>
              <a:t>处理器指令</a:t>
            </a:r>
          </a:p>
        </p:txBody>
      </p:sp>
      <p:sp>
        <p:nvSpPr>
          <p:cNvPr id="4" name="文本框 3">
            <a:extLst>
              <a:ext uri="{FF2B5EF4-FFF2-40B4-BE49-F238E27FC236}">
                <a16:creationId xmlns="" xmlns:a16="http://schemas.microsoft.com/office/drawing/2014/main" id="{6BD0CD4A-DCAA-4A88-B58D-D546C99A1B15}"/>
              </a:ext>
            </a:extLst>
          </p:cNvPr>
          <p:cNvSpPr txBox="1"/>
          <p:nvPr/>
        </p:nvSpPr>
        <p:spPr>
          <a:xfrm>
            <a:off x="840508" y="979055"/>
            <a:ext cx="9550401" cy="923330"/>
          </a:xfrm>
          <a:prstGeom prst="rect">
            <a:avLst/>
          </a:prstGeom>
          <a:noFill/>
        </p:spPr>
        <p:txBody>
          <a:bodyPr wrap="square" rtlCol="0">
            <a:spAutoFit/>
          </a:bodyPr>
          <a:lstStyle/>
          <a:p>
            <a:r>
              <a:rPr lang="zh-CN" altLang="zh-CN" dirty="0"/>
              <a:t>计算机的所有操作都是由机器指令</a:t>
            </a:r>
            <a:r>
              <a:rPr lang="en-US" altLang="zh-CN" dirty="0"/>
              <a:t>/</a:t>
            </a:r>
            <a:r>
              <a:rPr lang="zh-CN" altLang="zh-CN" dirty="0"/>
              <a:t>计算机指令所决定的。每条计算机指令必须包含处理器执行所需的信息：操作码、源操作数、目的操作数和下一条指令地址。</a:t>
            </a:r>
            <a:endParaRPr lang="en-US" altLang="zh-CN" dirty="0"/>
          </a:p>
          <a:p>
            <a:r>
              <a:rPr lang="zh-CN" altLang="zh-CN" dirty="0"/>
              <a:t>图</a:t>
            </a:r>
            <a:r>
              <a:rPr lang="en-US" altLang="zh-CN" dirty="0"/>
              <a:t>2-1</a:t>
            </a:r>
            <a:r>
              <a:rPr lang="zh-CN" altLang="zh-CN" dirty="0"/>
              <a:t>给出了指令执行步骤。</a:t>
            </a:r>
          </a:p>
        </p:txBody>
      </p:sp>
      <p:sp>
        <p:nvSpPr>
          <p:cNvPr id="5" name="Rectangle 2">
            <a:extLst>
              <a:ext uri="{FF2B5EF4-FFF2-40B4-BE49-F238E27FC236}">
                <a16:creationId xmlns="" xmlns:a16="http://schemas.microsoft.com/office/drawing/2014/main" id="{FF759D09-CCE7-4CFB-B2A3-96CBE969D096}"/>
              </a:ext>
            </a:extLst>
          </p:cNvPr>
          <p:cNvSpPr>
            <a:spLocks noChangeArrowheads="1"/>
          </p:cNvSpPr>
          <p:nvPr/>
        </p:nvSpPr>
        <p:spPr bwMode="auto">
          <a:xfrm>
            <a:off x="1768384" y="2318326"/>
            <a:ext cx="198542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 xmlns:a16="http://schemas.microsoft.com/office/drawing/2014/main" id="{CDAC4AD4-1310-47F6-89FC-F0EFFB982C00}"/>
              </a:ext>
            </a:extLst>
          </p:cNvPr>
          <p:cNvGraphicFramePr>
            <a:graphicFrameLocks noChangeAspect="1"/>
          </p:cNvGraphicFramePr>
          <p:nvPr>
            <p:extLst>
              <p:ext uri="{D42A27DB-BD31-4B8C-83A1-F6EECF244321}">
                <p14:modId xmlns:p14="http://schemas.microsoft.com/office/powerpoint/2010/main" val="1144754507"/>
              </p:ext>
            </p:extLst>
          </p:nvPr>
        </p:nvGraphicFramePr>
        <p:xfrm>
          <a:off x="1288093" y="2202799"/>
          <a:ext cx="8655230" cy="3676146"/>
        </p:xfrm>
        <a:graphic>
          <a:graphicData uri="http://schemas.openxmlformats.org/presentationml/2006/ole">
            <mc:AlternateContent xmlns:mc="http://schemas.openxmlformats.org/markup-compatibility/2006">
              <mc:Choice xmlns:v="urn:schemas-microsoft-com:vml" Requires="v">
                <p:oleObj spid="_x0000_s1052" name="Visio" r:id="rId3" imgW="6611774" imgH="2786940" progId="Visio.Drawing.11">
                  <p:embed/>
                </p:oleObj>
              </mc:Choice>
              <mc:Fallback>
                <p:oleObj name="Visio" r:id="rId3" imgW="6611774" imgH="2786940" progId="Visio.Drawing.11">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093" y="2202799"/>
                        <a:ext cx="8655230" cy="36761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a:extLst>
              <a:ext uri="{FF2B5EF4-FFF2-40B4-BE49-F238E27FC236}">
                <a16:creationId xmlns="" xmlns:a16="http://schemas.microsoft.com/office/drawing/2014/main" id="{9C0BE362-61EC-4567-8C1E-D84D2CF12D46}"/>
              </a:ext>
            </a:extLst>
          </p:cNvPr>
          <p:cNvSpPr txBox="1"/>
          <p:nvPr/>
        </p:nvSpPr>
        <p:spPr>
          <a:xfrm>
            <a:off x="4470399" y="6179127"/>
            <a:ext cx="2290618" cy="369332"/>
          </a:xfrm>
          <a:prstGeom prst="rect">
            <a:avLst/>
          </a:prstGeom>
          <a:noFill/>
        </p:spPr>
        <p:txBody>
          <a:bodyPr wrap="square" rtlCol="0">
            <a:spAutoFit/>
          </a:bodyPr>
          <a:lstStyle/>
          <a:p>
            <a:r>
              <a:rPr lang="zh-CN" altLang="zh-CN" dirty="0"/>
              <a:t>图</a:t>
            </a:r>
            <a:r>
              <a:rPr lang="en-US" altLang="zh-CN" dirty="0"/>
              <a:t>2-1 </a:t>
            </a:r>
            <a:r>
              <a:rPr lang="zh-CN" altLang="zh-CN" dirty="0"/>
              <a:t>指令执行步骤</a:t>
            </a:r>
            <a:endParaRPr lang="zh-CN" altLang="en-US" dirty="0"/>
          </a:p>
        </p:txBody>
      </p:sp>
    </p:spTree>
    <p:extLst>
      <p:ext uri="{BB962C8B-B14F-4D97-AF65-F5344CB8AC3E}">
        <p14:creationId xmlns:p14="http://schemas.microsoft.com/office/powerpoint/2010/main" val="275228643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268941"/>
            <a:ext cx="1586753" cy="439271"/>
          </a:xfrm>
          <a:prstGeom prst="rect">
            <a:avLst/>
          </a:prstGeom>
          <a:noFill/>
        </p:spPr>
        <p:txBody>
          <a:bodyPr wrap="square" rtlCol="0">
            <a:spAutoFit/>
          </a:bodyPr>
          <a:lstStyle/>
          <a:p>
            <a:endParaRPr lang="zh-CN" altLang="en-US" dirty="0"/>
          </a:p>
        </p:txBody>
      </p:sp>
      <p:sp>
        <p:nvSpPr>
          <p:cNvPr id="22" name="文本框 21"/>
          <p:cNvSpPr txBox="1"/>
          <p:nvPr/>
        </p:nvSpPr>
        <p:spPr>
          <a:xfrm>
            <a:off x="905434" y="493059"/>
            <a:ext cx="2223247" cy="369332"/>
          </a:xfrm>
          <a:prstGeom prst="rect">
            <a:avLst/>
          </a:prstGeom>
          <a:noFill/>
        </p:spPr>
        <p:txBody>
          <a:bodyPr wrap="square" rtlCol="0">
            <a:spAutoFit/>
          </a:bodyPr>
          <a:lstStyle/>
          <a:p>
            <a:r>
              <a:rPr lang="en-US" altLang="zh-CN" dirty="0"/>
              <a:t>2.3</a:t>
            </a:r>
            <a:r>
              <a:rPr lang="zh-CN" altLang="zh-CN" dirty="0"/>
              <a:t>中断和时钟</a:t>
            </a:r>
            <a:endParaRPr lang="zh-CN" altLang="en-US" dirty="0"/>
          </a:p>
        </p:txBody>
      </p:sp>
      <p:sp>
        <p:nvSpPr>
          <p:cNvPr id="23" name="文本框 22"/>
          <p:cNvSpPr txBox="1"/>
          <p:nvPr/>
        </p:nvSpPr>
        <p:spPr>
          <a:xfrm>
            <a:off x="1402976" y="932330"/>
            <a:ext cx="2061883" cy="369332"/>
          </a:xfrm>
          <a:prstGeom prst="rect">
            <a:avLst/>
          </a:prstGeom>
          <a:noFill/>
        </p:spPr>
        <p:txBody>
          <a:bodyPr wrap="square" rtlCol="0">
            <a:spAutoFit/>
          </a:bodyPr>
          <a:lstStyle/>
          <a:p>
            <a:r>
              <a:rPr lang="en-US" altLang="zh-CN" dirty="0"/>
              <a:t>1.</a:t>
            </a:r>
            <a:r>
              <a:rPr lang="zh-CN" altLang="en-US" dirty="0"/>
              <a:t>中断的基本概念</a:t>
            </a:r>
          </a:p>
        </p:txBody>
      </p:sp>
      <p:sp>
        <p:nvSpPr>
          <p:cNvPr id="24" name="文本框 23"/>
          <p:cNvSpPr txBox="1"/>
          <p:nvPr/>
        </p:nvSpPr>
        <p:spPr>
          <a:xfrm>
            <a:off x="1550894" y="1524000"/>
            <a:ext cx="9493624" cy="1477328"/>
          </a:xfrm>
          <a:prstGeom prst="rect">
            <a:avLst/>
          </a:prstGeom>
          <a:noFill/>
        </p:spPr>
        <p:txBody>
          <a:bodyPr wrap="square" rtlCol="0">
            <a:spAutoFit/>
          </a:bodyPr>
          <a:lstStyle/>
          <a:p>
            <a:r>
              <a:rPr lang="zh-CN" altLang="en-US"/>
              <a:t>中断是指计算机运行过程中，出现某些意外情况需主机干预时，机器能自动暂停正在运行的程序并转入处理新情况的程序，处理完毕后又返回原被暂停的程序继续运行。</a:t>
            </a:r>
          </a:p>
          <a:p>
            <a:r>
              <a:rPr lang="zh-CN" altLang="en-US"/>
              <a:t>程序运行过程中，如果系统外部、系统内部或者当前运行程序本身出现紧急事件，处理机将立即暂停当前程序的运行，自动转入相应的处理程序</a:t>
            </a:r>
            <a:r>
              <a:rPr lang="en-US" altLang="zh-CN"/>
              <a:t>(</a:t>
            </a:r>
            <a:r>
              <a:rPr lang="zh-CN" altLang="en-US"/>
              <a:t>中断服务程序</a:t>
            </a:r>
            <a:r>
              <a:rPr lang="en-US" altLang="zh-CN"/>
              <a:t>)</a:t>
            </a:r>
            <a:r>
              <a:rPr lang="zh-CN" altLang="en-US"/>
              <a:t>，待处理完后，再返回原来的程序运行，这整个过程称为程序中断。</a:t>
            </a:r>
            <a:endParaRPr lang="zh-CN" altLang="en-US" dirty="0"/>
          </a:p>
        </p:txBody>
      </p:sp>
      <p:sp>
        <p:nvSpPr>
          <p:cNvPr id="25" name="文本框 24"/>
          <p:cNvSpPr txBox="1"/>
          <p:nvPr/>
        </p:nvSpPr>
        <p:spPr>
          <a:xfrm>
            <a:off x="1402976" y="3312459"/>
            <a:ext cx="5889812" cy="369332"/>
          </a:xfrm>
          <a:prstGeom prst="rect">
            <a:avLst/>
          </a:prstGeom>
          <a:noFill/>
        </p:spPr>
        <p:txBody>
          <a:bodyPr wrap="square" rtlCol="0">
            <a:spAutoFit/>
          </a:bodyPr>
          <a:lstStyle/>
          <a:p>
            <a:r>
              <a:rPr lang="en-US" altLang="zh-CN"/>
              <a:t>2.</a:t>
            </a:r>
            <a:r>
              <a:rPr lang="zh-CN" altLang="zh-CN"/>
              <a:t>现代计算机中采用中断系统的主要目的</a:t>
            </a:r>
          </a:p>
        </p:txBody>
      </p:sp>
      <p:sp>
        <p:nvSpPr>
          <p:cNvPr id="26" name="文本框 25"/>
          <p:cNvSpPr txBox="1"/>
          <p:nvPr/>
        </p:nvSpPr>
        <p:spPr>
          <a:xfrm>
            <a:off x="1721223" y="3944470"/>
            <a:ext cx="6929718" cy="1200329"/>
          </a:xfrm>
          <a:prstGeom prst="rect">
            <a:avLst/>
          </a:prstGeom>
          <a:noFill/>
        </p:spPr>
        <p:txBody>
          <a:bodyPr wrap="square" rtlCol="0">
            <a:spAutoFit/>
          </a:bodyPr>
          <a:lstStyle/>
          <a:p>
            <a:r>
              <a:rPr lang="en-US" altLang="zh-CN" dirty="0"/>
              <a:t>①</a:t>
            </a:r>
            <a:r>
              <a:rPr lang="zh-CN" altLang="zh-CN" dirty="0"/>
              <a:t>提高计算机系统效率</a:t>
            </a:r>
            <a:endParaRPr lang="en-US" altLang="zh-CN" dirty="0"/>
          </a:p>
          <a:p>
            <a:r>
              <a:rPr lang="en-US" altLang="zh-CN" dirty="0"/>
              <a:t>②</a:t>
            </a:r>
            <a:r>
              <a:rPr lang="zh-CN" altLang="zh-CN" dirty="0"/>
              <a:t>维持系统可靠正常工作</a:t>
            </a:r>
            <a:endParaRPr lang="en-US" altLang="zh-CN" dirty="0"/>
          </a:p>
          <a:p>
            <a:r>
              <a:rPr lang="en-US" altLang="zh-CN" dirty="0"/>
              <a:t>③</a:t>
            </a:r>
            <a:r>
              <a:rPr lang="zh-CN" altLang="zh-CN" dirty="0"/>
              <a:t>满足实时处理要求</a:t>
            </a:r>
            <a:endParaRPr lang="en-US" altLang="zh-CN" dirty="0"/>
          </a:p>
          <a:p>
            <a:r>
              <a:rPr lang="en-US" altLang="zh-CN" dirty="0"/>
              <a:t>④</a:t>
            </a:r>
            <a:r>
              <a:rPr lang="zh-CN" altLang="zh-CN" dirty="0"/>
              <a:t>提供故障现场处理手段</a:t>
            </a:r>
            <a:endParaRPr lang="zh-CN" altLang="en-US" dirty="0"/>
          </a:p>
        </p:txBody>
      </p:sp>
    </p:spTree>
    <p:extLst>
      <p:ext uri="{BB962C8B-B14F-4D97-AF65-F5344CB8AC3E}">
        <p14:creationId xmlns:p14="http://schemas.microsoft.com/office/powerpoint/2010/main" val="2547264405"/>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4424" y="340659"/>
            <a:ext cx="1676400" cy="369332"/>
          </a:xfrm>
          <a:prstGeom prst="rect">
            <a:avLst/>
          </a:prstGeom>
          <a:noFill/>
        </p:spPr>
        <p:txBody>
          <a:bodyPr wrap="square" rtlCol="0">
            <a:spAutoFit/>
          </a:bodyPr>
          <a:lstStyle/>
          <a:p>
            <a:r>
              <a:rPr lang="en-US" altLang="zh-CN"/>
              <a:t>3.</a:t>
            </a:r>
            <a:r>
              <a:rPr lang="zh-CN" altLang="zh-CN"/>
              <a:t>中断的分类</a:t>
            </a:r>
          </a:p>
        </p:txBody>
      </p:sp>
      <p:sp>
        <p:nvSpPr>
          <p:cNvPr id="3" name="文本框 2"/>
          <p:cNvSpPr txBox="1"/>
          <p:nvPr/>
        </p:nvSpPr>
        <p:spPr>
          <a:xfrm>
            <a:off x="1353671" y="815788"/>
            <a:ext cx="9484658" cy="1200329"/>
          </a:xfrm>
          <a:prstGeom prst="rect">
            <a:avLst/>
          </a:prstGeom>
          <a:noFill/>
        </p:spPr>
        <p:txBody>
          <a:bodyPr wrap="square" rtlCol="0">
            <a:spAutoFit/>
          </a:bodyPr>
          <a:lstStyle/>
          <a:p>
            <a:r>
              <a:rPr lang="zh-CN" altLang="zh-CN"/>
              <a:t>中断会改变处理器执行指令的顺序，通常与</a:t>
            </a:r>
            <a:r>
              <a:rPr lang="en-US" altLang="zh-CN"/>
              <a:t>CPU</a:t>
            </a:r>
            <a:r>
              <a:rPr lang="zh-CN" altLang="zh-CN"/>
              <a:t>芯片内部或外部硬件电路产生的电信号相对应。中断可以分为中断和异常两类：中断一般是异步的，由硬件随机产生，在程序执行的任何时候可能出现；异常一般是同步的，在（特殊的或出错的）指令执行时由</a:t>
            </a:r>
            <a:r>
              <a:rPr lang="en-US" altLang="zh-CN"/>
              <a:t>CPU</a:t>
            </a:r>
            <a:r>
              <a:rPr lang="zh-CN" altLang="zh-CN"/>
              <a:t>控制单元产生。</a:t>
            </a:r>
          </a:p>
        </p:txBody>
      </p:sp>
      <p:sp>
        <p:nvSpPr>
          <p:cNvPr id="4" name="文本框 3"/>
          <p:cNvSpPr txBox="1"/>
          <p:nvPr/>
        </p:nvSpPr>
        <p:spPr>
          <a:xfrm>
            <a:off x="1353670" y="2121914"/>
            <a:ext cx="9663953" cy="646331"/>
          </a:xfrm>
          <a:prstGeom prst="rect">
            <a:avLst/>
          </a:prstGeom>
          <a:noFill/>
        </p:spPr>
        <p:txBody>
          <a:bodyPr wrap="square" rtlCol="0">
            <a:spAutoFit/>
          </a:bodyPr>
          <a:lstStyle/>
          <a:p>
            <a:r>
              <a:rPr lang="zh-CN" altLang="en-US" dirty="0"/>
              <a:t>在</a:t>
            </a:r>
            <a:r>
              <a:rPr lang="en-US" altLang="zh-CN" dirty="0"/>
              <a:t>Intel</a:t>
            </a:r>
            <a:r>
              <a:rPr lang="zh-CN" altLang="en-US" dirty="0"/>
              <a:t>系列</a:t>
            </a:r>
            <a:r>
              <a:rPr lang="en-US" altLang="zh-CN" dirty="0"/>
              <a:t>CPU</a:t>
            </a:r>
            <a:r>
              <a:rPr lang="zh-CN" altLang="en-US" dirty="0"/>
              <a:t>中把中断和异常分为以下几类：</a:t>
            </a:r>
            <a:r>
              <a:rPr lang="zh-CN" altLang="zh-CN" dirty="0"/>
              <a:t>（</a:t>
            </a:r>
            <a:r>
              <a:rPr lang="en-US" altLang="zh-CN" dirty="0"/>
              <a:t>1</a:t>
            </a:r>
            <a:r>
              <a:rPr lang="zh-CN" altLang="zh-CN" dirty="0"/>
              <a:t>）中断</a:t>
            </a:r>
            <a:r>
              <a:rPr lang="en-US" altLang="zh-CN" dirty="0"/>
              <a:t>   </a:t>
            </a:r>
            <a:r>
              <a:rPr lang="zh-CN" altLang="zh-CN" dirty="0"/>
              <a:t>（</a:t>
            </a:r>
            <a:r>
              <a:rPr lang="en-US" altLang="zh-CN" dirty="0"/>
              <a:t>2</a:t>
            </a:r>
            <a:r>
              <a:rPr lang="zh-CN" altLang="zh-CN" dirty="0"/>
              <a:t>）异常</a:t>
            </a:r>
          </a:p>
          <a:p>
            <a:endParaRPr lang="zh-CN" altLang="en-US" dirty="0"/>
          </a:p>
        </p:txBody>
      </p:sp>
      <p:sp>
        <p:nvSpPr>
          <p:cNvPr id="5" name="文本框 4"/>
          <p:cNvSpPr txBox="1"/>
          <p:nvPr/>
        </p:nvSpPr>
        <p:spPr>
          <a:xfrm>
            <a:off x="1510553" y="2671482"/>
            <a:ext cx="7239000" cy="2585323"/>
          </a:xfrm>
          <a:prstGeom prst="rect">
            <a:avLst/>
          </a:prstGeom>
          <a:noFill/>
        </p:spPr>
        <p:txBody>
          <a:bodyPr wrap="square" rtlCol="0">
            <a:spAutoFit/>
          </a:bodyPr>
          <a:lstStyle/>
          <a:p>
            <a:r>
              <a:rPr lang="zh-CN" altLang="en-US" dirty="0"/>
              <a:t>（</a:t>
            </a:r>
            <a:r>
              <a:rPr lang="en-US" altLang="zh-CN" dirty="0"/>
              <a:t>1</a:t>
            </a:r>
            <a:r>
              <a:rPr lang="zh-CN" altLang="en-US" dirty="0"/>
              <a:t>）中断</a:t>
            </a:r>
          </a:p>
          <a:p>
            <a:r>
              <a:rPr lang="zh-CN" altLang="en-US" dirty="0"/>
              <a:t>又进一步分为可屏蔽中断和非屏蔽中断：</a:t>
            </a:r>
            <a:endParaRPr lang="en-US" altLang="zh-CN" dirty="0"/>
          </a:p>
          <a:p>
            <a:r>
              <a:rPr lang="zh-CN" altLang="en-US" dirty="0"/>
              <a:t>①可屏蔽中断：可由程序控制其屏蔽性的中断称为可屏蔽中断，处于屏蔽状态时，处理机将忽略该中断信号。</a:t>
            </a:r>
            <a:r>
              <a:rPr lang="en-US" altLang="zh-CN" dirty="0"/>
              <a:t>I/O</a:t>
            </a:r>
            <a:r>
              <a:rPr lang="zh-CN" altLang="en-US" dirty="0"/>
              <a:t>设备发出的所有中断请求都属于可屏蔽中断。</a:t>
            </a:r>
            <a:endParaRPr lang="en-US" altLang="zh-CN" dirty="0"/>
          </a:p>
          <a:p>
            <a:r>
              <a:rPr lang="zh-CN" altLang="en-US" dirty="0"/>
              <a:t>②非屏蔽中断：与可屏蔽中断相对应，不能由程序控制其屏蔽性，处理机一定要立即处理的中断称为非屏蔽中断或不可屏蔽中断。非屏蔽中断数量较少，通常是由一些紧急事件引发的中断，如断电、电源故障等情况，需要处理器立即处理。</a:t>
            </a:r>
          </a:p>
        </p:txBody>
      </p:sp>
    </p:spTree>
    <p:extLst>
      <p:ext uri="{BB962C8B-B14F-4D97-AF65-F5344CB8AC3E}">
        <p14:creationId xmlns:p14="http://schemas.microsoft.com/office/powerpoint/2010/main" val="1305596266"/>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4423" y="385483"/>
            <a:ext cx="2859742" cy="369332"/>
          </a:xfrm>
          <a:prstGeom prst="rect">
            <a:avLst/>
          </a:prstGeom>
          <a:noFill/>
        </p:spPr>
        <p:txBody>
          <a:bodyPr wrap="square" rtlCol="0">
            <a:spAutoFit/>
          </a:bodyPr>
          <a:lstStyle/>
          <a:p>
            <a:r>
              <a:rPr lang="zh-CN" altLang="en-US" dirty="0"/>
              <a:t>（</a:t>
            </a:r>
            <a:r>
              <a:rPr lang="en-US" altLang="zh-CN" dirty="0"/>
              <a:t>2</a:t>
            </a:r>
            <a:r>
              <a:rPr lang="zh-CN" altLang="en-US" dirty="0"/>
              <a:t>）异常：</a:t>
            </a:r>
          </a:p>
        </p:txBody>
      </p:sp>
      <p:sp>
        <p:nvSpPr>
          <p:cNvPr id="3" name="文本框 2"/>
          <p:cNvSpPr txBox="1"/>
          <p:nvPr/>
        </p:nvSpPr>
        <p:spPr>
          <a:xfrm>
            <a:off x="1290918" y="986118"/>
            <a:ext cx="10067364" cy="3970318"/>
          </a:xfrm>
          <a:prstGeom prst="rect">
            <a:avLst/>
          </a:prstGeom>
          <a:noFill/>
        </p:spPr>
        <p:txBody>
          <a:bodyPr wrap="square" rtlCol="0">
            <a:spAutoFit/>
          </a:bodyPr>
          <a:lstStyle/>
          <a:p>
            <a:r>
              <a:rPr lang="zh-CN" altLang="en-US" dirty="0"/>
              <a:t>异常又可进一步分为以下几类：</a:t>
            </a:r>
            <a:endParaRPr lang="en-US" altLang="zh-CN" dirty="0"/>
          </a:p>
          <a:p>
            <a:r>
              <a:rPr lang="en-US" altLang="zh-CN" dirty="0"/>
              <a:t>1</a:t>
            </a:r>
            <a:r>
              <a:rPr lang="zh-CN" altLang="en-US" dirty="0"/>
              <a:t>）处理器探测异常：当处理器执行指令时探测到的一个反常条件所产生的异常。可以进一步分为三类，这取决于处理器控制单元产生异常时保存在内核态堆栈</a:t>
            </a:r>
            <a:r>
              <a:rPr lang="en-US" altLang="zh-CN" dirty="0" err="1"/>
              <a:t>eip</a:t>
            </a:r>
            <a:r>
              <a:rPr lang="zh-CN" altLang="en-US" dirty="0"/>
              <a:t>寄存器中的值。</a:t>
            </a:r>
          </a:p>
          <a:p>
            <a:r>
              <a:rPr lang="zh-CN" altLang="en-US" dirty="0"/>
              <a:t>①故障：保存在</a:t>
            </a:r>
            <a:r>
              <a:rPr lang="en-US" altLang="zh-CN" dirty="0" err="1"/>
              <a:t>eip</a:t>
            </a:r>
            <a:r>
              <a:rPr lang="zh-CN" altLang="en-US" dirty="0"/>
              <a:t>中的值是引起故障的指令地址，因此，当异常处理程序终止时，那条指令会被重新执行。</a:t>
            </a:r>
          </a:p>
          <a:p>
            <a:r>
              <a:rPr lang="zh-CN" altLang="en-US" dirty="0"/>
              <a:t>②陷阱：保存在</a:t>
            </a:r>
            <a:r>
              <a:rPr lang="en-US" altLang="zh-CN" dirty="0" err="1"/>
              <a:t>eip</a:t>
            </a:r>
            <a:r>
              <a:rPr lang="zh-CN" altLang="en-US" dirty="0"/>
              <a:t>中的值是一个随后要执行的指令地址。只有当没有必要重新执行已终止的指令时，才触发陷阱。陷阱的主要用途是为了调试程序。在这种情况下，中断信号的作用是通知调试程序一条特殊指令已被执行（例如到了一个程序内的断点）。一旦用户检查到调试程序所提供的数据，它就可能要求被调试程序从下一条执行重新开始执行。</a:t>
            </a:r>
          </a:p>
          <a:p>
            <a:r>
              <a:rPr lang="zh-CN" altLang="en-US" dirty="0"/>
              <a:t>③异常中止：发生一个严重的错误，控制单元出了问题，不能在</a:t>
            </a:r>
            <a:r>
              <a:rPr lang="en-US" altLang="zh-CN" dirty="0" err="1"/>
              <a:t>eip</a:t>
            </a:r>
            <a:r>
              <a:rPr lang="zh-CN" altLang="en-US" dirty="0"/>
              <a:t>寄存器中保存引起异常的指令所在的确切位置。异常中止用于报告严重的错误，如硬件故障或系统表中无效的值或不一致的值。由控制单元发生的这个中断信号是紧急信号，用来把控制权切换到相应的异常中止处理程序，这个异常中止处理程序除了强制受影响的进程终止外，没有别的选择。</a:t>
            </a:r>
          </a:p>
          <a:p>
            <a:endParaRPr lang="zh-CN" altLang="en-US" dirty="0"/>
          </a:p>
        </p:txBody>
      </p:sp>
    </p:spTree>
    <p:extLst>
      <p:ext uri="{BB962C8B-B14F-4D97-AF65-F5344CB8AC3E}">
        <p14:creationId xmlns:p14="http://schemas.microsoft.com/office/powerpoint/2010/main" val="251634582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4423" y="385483"/>
            <a:ext cx="2859742" cy="369332"/>
          </a:xfrm>
          <a:prstGeom prst="rect">
            <a:avLst/>
          </a:prstGeom>
          <a:noFill/>
        </p:spPr>
        <p:txBody>
          <a:bodyPr wrap="square" rtlCol="0">
            <a:spAutoFit/>
          </a:bodyPr>
          <a:lstStyle/>
          <a:p>
            <a:r>
              <a:rPr lang="zh-CN" altLang="en-US" dirty="0"/>
              <a:t>（</a:t>
            </a:r>
            <a:r>
              <a:rPr lang="en-US" altLang="zh-CN" dirty="0"/>
              <a:t>2</a:t>
            </a:r>
            <a:r>
              <a:rPr lang="zh-CN" altLang="en-US" dirty="0"/>
              <a:t>）异常：</a:t>
            </a:r>
          </a:p>
        </p:txBody>
      </p:sp>
      <p:sp>
        <p:nvSpPr>
          <p:cNvPr id="3" name="文本框 2"/>
          <p:cNvSpPr txBox="1"/>
          <p:nvPr/>
        </p:nvSpPr>
        <p:spPr>
          <a:xfrm>
            <a:off x="1290918" y="986118"/>
            <a:ext cx="8803341" cy="2308324"/>
          </a:xfrm>
          <a:prstGeom prst="rect">
            <a:avLst/>
          </a:prstGeom>
          <a:noFill/>
        </p:spPr>
        <p:txBody>
          <a:bodyPr wrap="square" rtlCol="0">
            <a:spAutoFit/>
          </a:bodyPr>
          <a:lstStyle/>
          <a:p>
            <a:r>
              <a:rPr lang="zh-CN" altLang="en-US" dirty="0"/>
              <a:t>异常又可进一步分为以下几类：</a:t>
            </a:r>
            <a:endParaRPr lang="en-US" altLang="zh-CN" dirty="0"/>
          </a:p>
          <a:p>
            <a:endParaRPr lang="en-US" altLang="zh-CN" dirty="0"/>
          </a:p>
          <a:p>
            <a:r>
              <a:rPr lang="en-US" altLang="zh-CN" dirty="0"/>
              <a:t>2</a:t>
            </a:r>
            <a:r>
              <a:rPr lang="zh-CN" altLang="en-US" dirty="0"/>
              <a:t>）编程异常</a:t>
            </a:r>
          </a:p>
          <a:p>
            <a:r>
              <a:rPr lang="zh-CN" altLang="en-US" dirty="0"/>
              <a:t>由编程者发出请求产生的异常。是由</a:t>
            </a:r>
            <a:r>
              <a:rPr lang="en-US" altLang="zh-CN" dirty="0" err="1"/>
              <a:t>int</a:t>
            </a:r>
            <a:r>
              <a:rPr lang="zh-CN" altLang="en-US" dirty="0"/>
              <a:t>或</a:t>
            </a:r>
            <a:r>
              <a:rPr lang="en-US" altLang="zh-CN" dirty="0"/>
              <a:t>int3</a:t>
            </a:r>
            <a:r>
              <a:rPr lang="zh-CN" altLang="en-US" dirty="0"/>
              <a:t>指令触发的；当</a:t>
            </a:r>
            <a:r>
              <a:rPr lang="en-US" altLang="zh-CN" dirty="0"/>
              <a:t>into(</a:t>
            </a:r>
            <a:r>
              <a:rPr lang="zh-CN" altLang="en-US" dirty="0"/>
              <a:t>检查溢出</a:t>
            </a:r>
            <a:r>
              <a:rPr lang="en-US" altLang="zh-CN" dirty="0"/>
              <a:t>)</a:t>
            </a:r>
            <a:r>
              <a:rPr lang="zh-CN" altLang="en-US" dirty="0"/>
              <a:t>和</a:t>
            </a:r>
            <a:r>
              <a:rPr lang="en-US" altLang="zh-CN" dirty="0"/>
              <a:t>bound(</a:t>
            </a:r>
            <a:r>
              <a:rPr lang="zh-CN" altLang="en-US" dirty="0"/>
              <a:t>检查地址出界</a:t>
            </a:r>
            <a:r>
              <a:rPr lang="en-US" altLang="zh-CN" dirty="0"/>
              <a:t>)</a:t>
            </a:r>
            <a:r>
              <a:rPr lang="zh-CN" altLang="en-US" dirty="0"/>
              <a:t>指令检查的条件不为真时，也引起编程异常。控制单元把编程异常作为陷阱来处理。编程异常通常也叫做软中断。这样的异常有两种常用的用途：执行系统调用及给调试程序通报一个特定的事件。</a:t>
            </a:r>
          </a:p>
          <a:p>
            <a:endParaRPr lang="zh-CN" altLang="en-US" dirty="0"/>
          </a:p>
        </p:txBody>
      </p:sp>
    </p:spTree>
    <p:extLst>
      <p:ext uri="{BB962C8B-B14F-4D97-AF65-F5344CB8AC3E}">
        <p14:creationId xmlns:p14="http://schemas.microsoft.com/office/powerpoint/2010/main" val="286653990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8211" y="394447"/>
            <a:ext cx="1873624" cy="369332"/>
          </a:xfrm>
          <a:prstGeom prst="rect">
            <a:avLst/>
          </a:prstGeom>
          <a:noFill/>
        </p:spPr>
        <p:txBody>
          <a:bodyPr wrap="square" rtlCol="0">
            <a:spAutoFit/>
          </a:bodyPr>
          <a:lstStyle/>
          <a:p>
            <a:r>
              <a:rPr lang="en-US" altLang="zh-CN" dirty="0"/>
              <a:t>4.</a:t>
            </a:r>
            <a:r>
              <a:rPr lang="zh-CN" altLang="en-US" dirty="0"/>
              <a:t>中断向量</a:t>
            </a:r>
          </a:p>
        </p:txBody>
      </p:sp>
      <p:sp>
        <p:nvSpPr>
          <p:cNvPr id="3" name="文本框 2"/>
          <p:cNvSpPr txBox="1"/>
          <p:nvPr/>
        </p:nvSpPr>
        <p:spPr>
          <a:xfrm>
            <a:off x="1281954" y="1397675"/>
            <a:ext cx="9332258" cy="2031325"/>
          </a:xfrm>
          <a:prstGeom prst="rect">
            <a:avLst/>
          </a:prstGeom>
          <a:noFill/>
        </p:spPr>
        <p:txBody>
          <a:bodyPr wrap="square" rtlCol="0">
            <a:spAutoFit/>
          </a:bodyPr>
          <a:lstStyle/>
          <a:p>
            <a:r>
              <a:rPr lang="zh-CN" altLang="en-US" dirty="0"/>
              <a:t>为了方便异常和中断的处理，系统为每个异常和中断都赋予了一个唯一的标识号，称为向量（</a:t>
            </a:r>
            <a:r>
              <a:rPr lang="en-US" altLang="zh-CN" dirty="0"/>
              <a:t>vector</a:t>
            </a:r>
            <a:r>
              <a:rPr lang="zh-CN" altLang="en-US" dirty="0"/>
              <a:t>），将其用作中断描述符表</a:t>
            </a:r>
            <a:r>
              <a:rPr lang="en-US" altLang="zh-CN" dirty="0"/>
              <a:t>IDT</a:t>
            </a:r>
            <a:r>
              <a:rPr lang="zh-CN" altLang="en-US" dirty="0"/>
              <a:t>（</a:t>
            </a:r>
            <a:r>
              <a:rPr lang="en-US" altLang="zh-CN" dirty="0"/>
              <a:t>Interrupt Descriptor Table</a:t>
            </a:r>
            <a:r>
              <a:rPr lang="zh-CN" altLang="en-US" dirty="0"/>
              <a:t>）中的一个索引号，以快速定位一个异常或中断的处理程序的入口地址。</a:t>
            </a:r>
            <a:endParaRPr lang="en-US" altLang="zh-CN" dirty="0"/>
          </a:p>
          <a:p>
            <a:endParaRPr lang="zh-CN" altLang="en-US" dirty="0"/>
          </a:p>
          <a:p>
            <a:r>
              <a:rPr lang="zh-CN" altLang="en-US" dirty="0"/>
              <a:t>系统允许的向量号范围是</a:t>
            </a:r>
            <a:r>
              <a:rPr lang="en-US" altLang="zh-CN" dirty="0"/>
              <a:t>0</a:t>
            </a:r>
            <a:r>
              <a:rPr lang="zh-CN" altLang="en-US" dirty="0"/>
              <a:t>～</a:t>
            </a:r>
            <a:r>
              <a:rPr lang="en-US" altLang="zh-CN" dirty="0"/>
              <a:t>255</a:t>
            </a:r>
            <a:r>
              <a:rPr lang="zh-CN" altLang="en-US" dirty="0"/>
              <a:t>，其中</a:t>
            </a:r>
            <a:r>
              <a:rPr lang="en-US" altLang="zh-CN" dirty="0"/>
              <a:t>0</a:t>
            </a:r>
            <a:r>
              <a:rPr lang="zh-CN" altLang="en-US" dirty="0"/>
              <a:t>～</a:t>
            </a:r>
            <a:r>
              <a:rPr lang="en-US" altLang="zh-CN" dirty="0"/>
              <a:t>31</a:t>
            </a:r>
            <a:r>
              <a:rPr lang="zh-CN" altLang="en-US" dirty="0"/>
              <a:t>保留用作</a:t>
            </a:r>
            <a:r>
              <a:rPr lang="en-US" altLang="zh-CN" dirty="0"/>
              <a:t>80x86</a:t>
            </a:r>
            <a:r>
              <a:rPr lang="zh-CN" altLang="en-US" dirty="0"/>
              <a:t>处理器定义的异常和中断， </a:t>
            </a:r>
            <a:r>
              <a:rPr lang="en-US" altLang="zh-CN" dirty="0"/>
              <a:t>32</a:t>
            </a:r>
            <a:r>
              <a:rPr lang="zh-CN" altLang="en-US" dirty="0"/>
              <a:t>～</a:t>
            </a:r>
            <a:r>
              <a:rPr lang="en-US" altLang="zh-CN" dirty="0"/>
              <a:t>255</a:t>
            </a:r>
            <a:r>
              <a:rPr lang="zh-CN" altLang="en-US" dirty="0"/>
              <a:t>用于用户定义的中断。这些中断通常用于外部</a:t>
            </a:r>
            <a:r>
              <a:rPr lang="en-US" altLang="zh-CN" dirty="0"/>
              <a:t>I/O</a:t>
            </a:r>
            <a:r>
              <a:rPr lang="zh-CN" altLang="en-US" dirty="0"/>
              <a:t>设备，使得这些设备可以通过外部硬件中断机制向处理器发送中断。</a:t>
            </a:r>
          </a:p>
        </p:txBody>
      </p:sp>
    </p:spTree>
    <p:extLst>
      <p:ext uri="{BB962C8B-B14F-4D97-AF65-F5344CB8AC3E}">
        <p14:creationId xmlns:p14="http://schemas.microsoft.com/office/powerpoint/2010/main" val="58867507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3035" y="546847"/>
            <a:ext cx="7790330" cy="369332"/>
          </a:xfrm>
          <a:prstGeom prst="rect">
            <a:avLst/>
          </a:prstGeom>
          <a:noFill/>
        </p:spPr>
        <p:txBody>
          <a:bodyPr wrap="square" rtlCol="0">
            <a:spAutoFit/>
          </a:bodyPr>
          <a:lstStyle/>
          <a:p>
            <a:r>
              <a:rPr lang="zh-CN" altLang="en-US" dirty="0"/>
              <a:t>表</a:t>
            </a:r>
            <a:r>
              <a:rPr lang="en-US" altLang="zh-CN" dirty="0"/>
              <a:t>2-3</a:t>
            </a:r>
            <a:r>
              <a:rPr lang="zh-CN" altLang="en-US" dirty="0"/>
              <a:t>以</a:t>
            </a:r>
            <a:r>
              <a:rPr lang="en-US" altLang="zh-CN" dirty="0" err="1"/>
              <a:t>linux</a:t>
            </a:r>
            <a:r>
              <a:rPr lang="zh-CN" altLang="en-US" dirty="0"/>
              <a:t>系统为例，给出了为</a:t>
            </a:r>
            <a:r>
              <a:rPr lang="en-US" altLang="zh-CN" dirty="0"/>
              <a:t>80x86</a:t>
            </a:r>
            <a:r>
              <a:rPr lang="zh-CN" altLang="en-US" dirty="0"/>
              <a:t>定义的异常和非屏蔽中断分配的向量。</a:t>
            </a:r>
          </a:p>
        </p:txBody>
      </p:sp>
      <p:graphicFrame>
        <p:nvGraphicFramePr>
          <p:cNvPr id="3" name="表格 2"/>
          <p:cNvGraphicFramePr>
            <a:graphicFrameLocks noGrp="1"/>
          </p:cNvGraphicFramePr>
          <p:nvPr/>
        </p:nvGraphicFramePr>
        <p:xfrm>
          <a:off x="1413342" y="1215605"/>
          <a:ext cx="9478776" cy="4010822"/>
        </p:xfrm>
        <a:graphic>
          <a:graphicData uri="http://schemas.openxmlformats.org/drawingml/2006/table">
            <a:tbl>
              <a:tblPr firstRow="1" firstCol="1" bandRow="1">
                <a:tableStyleId>{5C22544A-7EE6-4342-B048-85BDC9FD1C3A}</a:tableStyleId>
              </a:tblPr>
              <a:tblGrid>
                <a:gridCol w="3273119"/>
                <a:gridCol w="6205657"/>
              </a:tblGrid>
              <a:tr h="331151">
                <a:tc>
                  <a:txBody>
                    <a:bodyPr/>
                    <a:lstStyle/>
                    <a:p>
                      <a:pPr indent="266700" algn="just">
                        <a:lnSpc>
                          <a:spcPct val="200000"/>
                        </a:lnSpc>
                        <a:spcAft>
                          <a:spcPts val="0"/>
                        </a:spcAft>
                      </a:pPr>
                      <a:r>
                        <a:rPr lang="zh-CN" sz="1050" kern="100" dirty="0">
                          <a:effectLst/>
                        </a:rPr>
                        <a:t>向量范围</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200000"/>
                        </a:lnSpc>
                        <a:spcAft>
                          <a:spcPts val="0"/>
                        </a:spcAft>
                      </a:pPr>
                      <a:r>
                        <a:rPr lang="zh-CN" sz="1050" kern="100" dirty="0">
                          <a:effectLst/>
                        </a:rPr>
                        <a:t>用途</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31151">
                <a:tc>
                  <a:txBody>
                    <a:bodyPr/>
                    <a:lstStyle/>
                    <a:p>
                      <a:pPr indent="266700" algn="just">
                        <a:lnSpc>
                          <a:spcPct val="200000"/>
                        </a:lnSpc>
                        <a:spcAft>
                          <a:spcPts val="0"/>
                        </a:spcAft>
                      </a:pPr>
                      <a:r>
                        <a:rPr lang="en-US" sz="1050" kern="100">
                          <a:effectLst/>
                        </a:rPr>
                        <a:t>0 ~ 19 (0x0 ~ 0x13)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200000"/>
                        </a:lnSpc>
                        <a:spcAft>
                          <a:spcPts val="0"/>
                        </a:spcAft>
                      </a:pPr>
                      <a:r>
                        <a:rPr lang="zh-CN" sz="1050" kern="100">
                          <a:effectLst/>
                        </a:rPr>
                        <a:t>非屏蔽中断和异常</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31151">
                <a:tc>
                  <a:txBody>
                    <a:bodyPr/>
                    <a:lstStyle/>
                    <a:p>
                      <a:pPr indent="266700" algn="just">
                        <a:lnSpc>
                          <a:spcPct val="200000"/>
                        </a:lnSpc>
                        <a:spcAft>
                          <a:spcPts val="0"/>
                        </a:spcAft>
                      </a:pPr>
                      <a:r>
                        <a:rPr lang="en-US" sz="1050" kern="100">
                          <a:effectLst/>
                        </a:rPr>
                        <a:t>20 ~ 31 (0x14 ~ 0x1f)</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200000"/>
                        </a:lnSpc>
                        <a:spcAft>
                          <a:spcPts val="0"/>
                        </a:spcAft>
                      </a:pPr>
                      <a:r>
                        <a:rPr lang="en-US" sz="1050" kern="100">
                          <a:effectLst/>
                        </a:rPr>
                        <a:t>Intel</a:t>
                      </a:r>
                      <a:r>
                        <a:rPr lang="zh-CN" sz="1050" kern="100">
                          <a:effectLst/>
                        </a:rPr>
                        <a:t>保留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31151">
                <a:tc>
                  <a:txBody>
                    <a:bodyPr/>
                    <a:lstStyle/>
                    <a:p>
                      <a:pPr indent="266700" algn="just">
                        <a:lnSpc>
                          <a:spcPct val="200000"/>
                        </a:lnSpc>
                        <a:spcAft>
                          <a:spcPts val="0"/>
                        </a:spcAft>
                      </a:pPr>
                      <a:r>
                        <a:rPr lang="en-US" sz="1050" kern="100">
                          <a:effectLst/>
                        </a:rPr>
                        <a:t>32 ~ 127 (0x20 ~ 0x7f)</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200000"/>
                        </a:lnSpc>
                        <a:spcAft>
                          <a:spcPts val="0"/>
                        </a:spcAft>
                      </a:pPr>
                      <a:r>
                        <a:rPr lang="zh-CN" sz="1050" kern="100">
                          <a:effectLst/>
                        </a:rPr>
                        <a:t>外部中断（</a:t>
                      </a:r>
                      <a:r>
                        <a:rPr lang="en-US" sz="1050" kern="100">
                          <a:effectLst/>
                        </a:rPr>
                        <a:t>IRQ</a:t>
                      </a:r>
                      <a:r>
                        <a:rPr lang="zh-CN" sz="1050" kern="100">
                          <a:effectLst/>
                        </a:rPr>
                        <a:t>）</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31151">
                <a:tc>
                  <a:txBody>
                    <a:bodyPr/>
                    <a:lstStyle/>
                    <a:p>
                      <a:pPr indent="266700" algn="just">
                        <a:lnSpc>
                          <a:spcPct val="200000"/>
                        </a:lnSpc>
                        <a:spcAft>
                          <a:spcPts val="0"/>
                        </a:spcAft>
                      </a:pPr>
                      <a:r>
                        <a:rPr lang="en-US" sz="1050" kern="100">
                          <a:effectLst/>
                        </a:rPr>
                        <a:t>128 (0x80)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ts val="1260"/>
                        </a:lnSpc>
                        <a:spcAft>
                          <a:spcPts val="0"/>
                        </a:spcAft>
                      </a:pPr>
                      <a:r>
                        <a:rPr lang="zh-CN" sz="1050" kern="100">
                          <a:effectLst/>
                        </a:rPr>
                        <a:t>用于系统调用的可编程异常（参见第十章）</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31151">
                <a:tc>
                  <a:txBody>
                    <a:bodyPr/>
                    <a:lstStyle/>
                    <a:p>
                      <a:pPr indent="266700" algn="just">
                        <a:lnSpc>
                          <a:spcPct val="200000"/>
                        </a:lnSpc>
                        <a:spcAft>
                          <a:spcPts val="0"/>
                        </a:spcAft>
                      </a:pPr>
                      <a:r>
                        <a:rPr lang="en-US" sz="1050" kern="100">
                          <a:effectLst/>
                        </a:rPr>
                        <a:t>129 ~ 238 (0x81 ~ 0xee)</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200000"/>
                        </a:lnSpc>
                        <a:spcAft>
                          <a:spcPts val="0"/>
                        </a:spcAft>
                      </a:pPr>
                      <a:r>
                        <a:rPr lang="zh-CN" sz="1050" kern="100">
                          <a:effectLst/>
                        </a:rPr>
                        <a:t>外部中断（</a:t>
                      </a:r>
                      <a:r>
                        <a:rPr lang="en-US" sz="1050" kern="100">
                          <a:effectLst/>
                        </a:rPr>
                        <a:t>IRQ</a:t>
                      </a:r>
                      <a:r>
                        <a:rPr lang="zh-CN" sz="1050" kern="100">
                          <a:effectLst/>
                        </a:rPr>
                        <a:t>）</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31151">
                <a:tc>
                  <a:txBody>
                    <a:bodyPr/>
                    <a:lstStyle/>
                    <a:p>
                      <a:pPr indent="266700" algn="just">
                        <a:lnSpc>
                          <a:spcPct val="200000"/>
                        </a:lnSpc>
                        <a:spcAft>
                          <a:spcPts val="0"/>
                        </a:spcAft>
                      </a:pPr>
                      <a:r>
                        <a:rPr lang="en-US" sz="1050" kern="100">
                          <a:effectLst/>
                        </a:rPr>
                        <a:t>239 (0xef)</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200000"/>
                        </a:lnSpc>
                        <a:spcAft>
                          <a:spcPts val="0"/>
                        </a:spcAft>
                      </a:pPr>
                      <a:r>
                        <a:rPr lang="zh-CN" sz="1050" kern="100">
                          <a:effectLst/>
                        </a:rPr>
                        <a:t>本地</a:t>
                      </a:r>
                      <a:r>
                        <a:rPr lang="en-US" sz="1050" kern="100">
                          <a:effectLst/>
                        </a:rPr>
                        <a:t>APIC </a:t>
                      </a:r>
                      <a:r>
                        <a:rPr lang="zh-CN" sz="1050" kern="100">
                          <a:effectLst/>
                        </a:rPr>
                        <a:t>时钟中断（参见第六章）</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31151">
                <a:tc>
                  <a:txBody>
                    <a:bodyPr/>
                    <a:lstStyle/>
                    <a:p>
                      <a:pPr indent="266700" algn="just">
                        <a:lnSpc>
                          <a:spcPct val="200000"/>
                        </a:lnSpc>
                        <a:spcAft>
                          <a:spcPts val="0"/>
                        </a:spcAft>
                      </a:pPr>
                      <a:r>
                        <a:rPr lang="en-US" sz="1050" kern="100">
                          <a:effectLst/>
                        </a:rPr>
                        <a:t>240 (0xf0)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ts val="1260"/>
                        </a:lnSpc>
                        <a:spcAft>
                          <a:spcPts val="0"/>
                        </a:spcAft>
                      </a:pPr>
                      <a:r>
                        <a:rPr lang="zh-CN" sz="1050" kern="100">
                          <a:effectLst/>
                        </a:rPr>
                        <a:t>本地</a:t>
                      </a:r>
                      <a:r>
                        <a:rPr lang="en-US" sz="1050" kern="100">
                          <a:effectLst/>
                        </a:rPr>
                        <a:t>APIC</a:t>
                      </a:r>
                      <a:r>
                        <a:rPr lang="zh-CN" sz="1050" kern="100">
                          <a:effectLst/>
                        </a:rPr>
                        <a:t>高温中断（在</a:t>
                      </a:r>
                      <a:r>
                        <a:rPr lang="en-US" sz="1050" kern="100">
                          <a:effectLst/>
                        </a:rPr>
                        <a:t>Pentium 4 </a:t>
                      </a:r>
                      <a:r>
                        <a:rPr lang="zh-CN" sz="1050" kern="100">
                          <a:effectLst/>
                        </a:rPr>
                        <a:t>模型中引入）</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31151">
                <a:tc>
                  <a:txBody>
                    <a:bodyPr/>
                    <a:lstStyle/>
                    <a:p>
                      <a:pPr indent="266700" algn="just">
                        <a:lnSpc>
                          <a:spcPct val="200000"/>
                        </a:lnSpc>
                        <a:spcAft>
                          <a:spcPts val="0"/>
                        </a:spcAft>
                      </a:pPr>
                      <a:r>
                        <a:rPr lang="en-US" sz="1050" kern="100" dirty="0">
                          <a:effectLst/>
                        </a:rPr>
                        <a:t>241 ~ 250 (0xf0 ~ 0xfa)</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200000"/>
                        </a:lnSpc>
                        <a:spcAft>
                          <a:spcPts val="0"/>
                        </a:spcAft>
                      </a:pPr>
                      <a:r>
                        <a:rPr lang="zh-CN" sz="1050" kern="100">
                          <a:effectLst/>
                        </a:rPr>
                        <a:t>由</a:t>
                      </a:r>
                      <a:r>
                        <a:rPr lang="en-US" sz="1050" kern="100">
                          <a:effectLst/>
                        </a:rPr>
                        <a:t>Linux</a:t>
                      </a:r>
                      <a:r>
                        <a:rPr lang="zh-CN" sz="1050" kern="100">
                          <a:effectLst/>
                        </a:rPr>
                        <a:t>留作将来使用</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31151">
                <a:tc>
                  <a:txBody>
                    <a:bodyPr/>
                    <a:lstStyle/>
                    <a:p>
                      <a:pPr indent="266700" algn="just">
                        <a:lnSpc>
                          <a:spcPct val="200000"/>
                        </a:lnSpc>
                        <a:spcAft>
                          <a:spcPts val="0"/>
                        </a:spcAft>
                      </a:pPr>
                      <a:r>
                        <a:rPr lang="en-US" sz="1050" kern="100">
                          <a:effectLst/>
                        </a:rPr>
                        <a:t>251 ~ 253(0xfb ~ 0xff)</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ts val="1260"/>
                        </a:lnSpc>
                        <a:spcAft>
                          <a:spcPts val="0"/>
                        </a:spcAft>
                      </a:pPr>
                      <a:r>
                        <a:rPr lang="zh-CN" sz="1050" kern="100">
                          <a:effectLst/>
                        </a:rPr>
                        <a:t>处理器间中断（参见本章后面</a:t>
                      </a:r>
                      <a:r>
                        <a:rPr lang="en-US" sz="1050" kern="100">
                          <a:effectLst/>
                        </a:rPr>
                        <a:t>“</a:t>
                      </a:r>
                      <a:r>
                        <a:rPr lang="zh-CN" sz="1050" kern="100">
                          <a:effectLst/>
                        </a:rPr>
                        <a:t>处理器间中断处理</a:t>
                      </a:r>
                      <a:r>
                        <a:rPr lang="en-US" sz="1050" kern="100">
                          <a:effectLst/>
                        </a:rPr>
                        <a:t>”</a:t>
                      </a:r>
                      <a:r>
                        <a:rPr lang="zh-CN" sz="1050" kern="100">
                          <a:effectLst/>
                        </a:rPr>
                        <a:t>一节）</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68161">
                <a:tc>
                  <a:txBody>
                    <a:bodyPr/>
                    <a:lstStyle/>
                    <a:p>
                      <a:pPr indent="266700" algn="just">
                        <a:lnSpc>
                          <a:spcPct val="200000"/>
                        </a:lnSpc>
                        <a:spcAft>
                          <a:spcPts val="0"/>
                        </a:spcAft>
                      </a:pPr>
                      <a:r>
                        <a:rPr lang="en-US" sz="1050" kern="100">
                          <a:effectLst/>
                        </a:rPr>
                        <a:t>254 (0xfe)</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ts val="1260"/>
                        </a:lnSpc>
                        <a:spcAft>
                          <a:spcPts val="0"/>
                        </a:spcAft>
                      </a:pPr>
                      <a:r>
                        <a:rPr lang="zh-CN" sz="1050" kern="100">
                          <a:effectLst/>
                        </a:rPr>
                        <a:t>本地</a:t>
                      </a:r>
                      <a:r>
                        <a:rPr lang="en-US" sz="1050" kern="100">
                          <a:effectLst/>
                        </a:rPr>
                        <a:t>APIC</a:t>
                      </a:r>
                      <a:r>
                        <a:rPr lang="zh-CN" sz="1050" kern="100">
                          <a:effectLst/>
                        </a:rPr>
                        <a:t>错误中断（当本地</a:t>
                      </a:r>
                      <a:r>
                        <a:rPr lang="en-US" sz="1050" kern="100">
                          <a:effectLst/>
                        </a:rPr>
                        <a:t>APIC</a:t>
                      </a:r>
                      <a:r>
                        <a:rPr lang="zh-CN" sz="1050" kern="100">
                          <a:effectLst/>
                        </a:rPr>
                        <a:t>检测到一个错误条件是产生）</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31151">
                <a:tc>
                  <a:txBody>
                    <a:bodyPr/>
                    <a:lstStyle/>
                    <a:p>
                      <a:pPr indent="266700" algn="just">
                        <a:lnSpc>
                          <a:spcPct val="200000"/>
                        </a:lnSpc>
                        <a:spcAft>
                          <a:spcPts val="0"/>
                        </a:spcAft>
                      </a:pPr>
                      <a:r>
                        <a:rPr lang="en-US" sz="1050" kern="100">
                          <a:effectLst/>
                        </a:rPr>
                        <a:t>255 (0xff)</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ts val="1260"/>
                        </a:lnSpc>
                        <a:spcAft>
                          <a:spcPts val="0"/>
                        </a:spcAft>
                      </a:pPr>
                      <a:r>
                        <a:rPr lang="zh-CN" sz="1050" kern="100" dirty="0">
                          <a:effectLst/>
                        </a:rPr>
                        <a:t>本地</a:t>
                      </a:r>
                      <a:r>
                        <a:rPr lang="en-US" sz="1050" kern="100" dirty="0">
                          <a:effectLst/>
                        </a:rPr>
                        <a:t>APIC</a:t>
                      </a:r>
                      <a:r>
                        <a:rPr lang="zh-CN" sz="1050" kern="100" dirty="0">
                          <a:effectLst/>
                        </a:rPr>
                        <a:t>伪中断（</a:t>
                      </a:r>
                      <a:r>
                        <a:rPr lang="en-US" sz="1050" kern="100" dirty="0">
                          <a:effectLst/>
                        </a:rPr>
                        <a:t>CPU</a:t>
                      </a:r>
                      <a:r>
                        <a:rPr lang="zh-CN" sz="1050" kern="100" dirty="0">
                          <a:effectLst/>
                        </a:rPr>
                        <a:t>屏蔽某个中断时产生）</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7082187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3035" y="546847"/>
            <a:ext cx="4921624" cy="369332"/>
          </a:xfrm>
          <a:prstGeom prst="rect">
            <a:avLst/>
          </a:prstGeom>
          <a:noFill/>
        </p:spPr>
        <p:txBody>
          <a:bodyPr wrap="square" rtlCol="0">
            <a:spAutoFit/>
          </a:bodyPr>
          <a:lstStyle/>
          <a:p>
            <a:r>
              <a:rPr lang="zh-CN" altLang="en-US" dirty="0"/>
              <a:t>表</a:t>
            </a:r>
            <a:r>
              <a:rPr lang="en-US" altLang="zh-CN" dirty="0"/>
              <a:t>2-4</a:t>
            </a:r>
            <a:r>
              <a:rPr lang="zh-CN" altLang="en-US" dirty="0"/>
              <a:t>给出了中断请求与硬件设备的对应表。</a:t>
            </a:r>
          </a:p>
        </p:txBody>
      </p:sp>
      <p:graphicFrame>
        <p:nvGraphicFramePr>
          <p:cNvPr id="4" name="表格 3"/>
          <p:cNvGraphicFramePr>
            <a:graphicFrameLocks noGrp="1"/>
          </p:cNvGraphicFramePr>
          <p:nvPr/>
        </p:nvGraphicFramePr>
        <p:xfrm>
          <a:off x="1712258" y="1387095"/>
          <a:ext cx="8597153" cy="4251704"/>
        </p:xfrm>
        <a:graphic>
          <a:graphicData uri="http://schemas.openxmlformats.org/drawingml/2006/table">
            <a:tbl>
              <a:tblPr firstRow="1" firstCol="1" bandRow="1">
                <a:tableStyleId>{5C22544A-7EE6-4342-B048-85BDC9FD1C3A}</a:tableStyleId>
              </a:tblPr>
              <a:tblGrid>
                <a:gridCol w="2864709"/>
                <a:gridCol w="2866726"/>
                <a:gridCol w="2865718"/>
              </a:tblGrid>
              <a:tr h="297930">
                <a:tc>
                  <a:txBody>
                    <a:bodyPr/>
                    <a:lstStyle/>
                    <a:p>
                      <a:pPr indent="266700" algn="l" fontAlgn="ctr">
                        <a:lnSpc>
                          <a:spcPts val="1260"/>
                        </a:lnSpc>
                        <a:spcAft>
                          <a:spcPts val="0"/>
                        </a:spcAft>
                      </a:pPr>
                      <a:r>
                        <a:rPr lang="en-US" sz="900" kern="0">
                          <a:effectLst/>
                        </a:rPr>
                        <a:t>IRQ</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dirty="0">
                          <a:effectLst/>
                        </a:rPr>
                        <a:t>INT</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zh-CN" sz="900" kern="0">
                          <a:effectLst/>
                        </a:rPr>
                        <a:t>硬件设备</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r>
              <a:tr h="297930">
                <a:tc>
                  <a:txBody>
                    <a:bodyPr/>
                    <a:lstStyle/>
                    <a:p>
                      <a:pPr indent="266700" algn="l" fontAlgn="ctr">
                        <a:lnSpc>
                          <a:spcPts val="1260"/>
                        </a:lnSpc>
                        <a:spcAft>
                          <a:spcPts val="0"/>
                        </a:spcAft>
                      </a:pPr>
                      <a:r>
                        <a:rPr lang="en-US" sz="900" kern="0">
                          <a:effectLst/>
                        </a:rPr>
                        <a:t>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32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zh-CN" sz="900" kern="0">
                          <a:effectLst/>
                        </a:rPr>
                        <a:t>时钟</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r>
              <a:tr h="297930">
                <a:tc>
                  <a:txBody>
                    <a:bodyPr/>
                    <a:lstStyle/>
                    <a:p>
                      <a:pPr indent="266700" algn="l" fontAlgn="ctr">
                        <a:lnSpc>
                          <a:spcPts val="1260"/>
                        </a:lnSpc>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33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zh-CN" sz="900" kern="0">
                          <a:effectLst/>
                        </a:rPr>
                        <a:t>键盘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r>
              <a:tr h="297930">
                <a:tc>
                  <a:txBody>
                    <a:bodyPr/>
                    <a:lstStyle/>
                    <a:p>
                      <a:pPr indent="266700" algn="l" fontAlgn="ctr">
                        <a:lnSpc>
                          <a:spcPts val="1260"/>
                        </a:lnSpc>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34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PIC</a:t>
                      </a:r>
                      <a:r>
                        <a:rPr lang="zh-CN" sz="900" kern="0">
                          <a:effectLst/>
                        </a:rPr>
                        <a:t>级联</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r>
              <a:tr h="297930">
                <a:tc>
                  <a:txBody>
                    <a:bodyPr/>
                    <a:lstStyle/>
                    <a:p>
                      <a:pPr indent="266700" algn="l" fontAlgn="ctr">
                        <a:lnSpc>
                          <a:spcPts val="1260"/>
                        </a:lnSpc>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35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zh-CN" sz="900" kern="0">
                          <a:effectLst/>
                        </a:rPr>
                        <a:t>第二串口</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r>
              <a:tr h="297930">
                <a:tc>
                  <a:txBody>
                    <a:bodyPr/>
                    <a:lstStyle/>
                    <a:p>
                      <a:pPr indent="266700" algn="l" fontAlgn="ctr">
                        <a:lnSpc>
                          <a:spcPts val="1260"/>
                        </a:lnSpc>
                        <a:spcAft>
                          <a:spcPts val="0"/>
                        </a:spcAft>
                      </a:pPr>
                      <a:r>
                        <a:rPr lang="en-US" sz="900" kern="0">
                          <a:effectLst/>
                        </a:rPr>
                        <a:t>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36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zh-CN" sz="900" kern="0">
                          <a:effectLst/>
                        </a:rPr>
                        <a:t>第一串口</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r>
              <a:tr h="297930">
                <a:tc>
                  <a:txBody>
                    <a:bodyPr/>
                    <a:lstStyle/>
                    <a:p>
                      <a:pPr indent="266700" algn="l" fontAlgn="ctr">
                        <a:lnSpc>
                          <a:spcPts val="1260"/>
                        </a:lnSpc>
                        <a:spcAft>
                          <a:spcPts val="0"/>
                        </a:spcAft>
                      </a:pPr>
                      <a:r>
                        <a:rPr lang="en-US" sz="900" kern="0">
                          <a:effectLst/>
                        </a:rPr>
                        <a:t>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38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zh-CN" sz="900" kern="0">
                          <a:effectLst/>
                        </a:rPr>
                        <a:t>软盘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r>
              <a:tr h="297930">
                <a:tc>
                  <a:txBody>
                    <a:bodyPr/>
                    <a:lstStyle/>
                    <a:p>
                      <a:pPr indent="266700" algn="l" fontAlgn="ctr">
                        <a:lnSpc>
                          <a:spcPts val="1260"/>
                        </a:lnSpc>
                        <a:spcAft>
                          <a:spcPts val="0"/>
                        </a:spcAft>
                      </a:pPr>
                      <a:r>
                        <a:rPr lang="en-US" sz="900" kern="0">
                          <a:effectLst/>
                        </a:rPr>
                        <a:t>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zh-CN" sz="900" kern="0">
                          <a:effectLst/>
                        </a:rPr>
                        <a:t>系统时钟</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r>
              <a:tr h="297930">
                <a:tc>
                  <a:txBody>
                    <a:bodyPr/>
                    <a:lstStyle/>
                    <a:p>
                      <a:pPr indent="266700" algn="l" fontAlgn="ctr">
                        <a:lnSpc>
                          <a:spcPts val="1260"/>
                        </a:lnSpc>
                        <a:spcAft>
                          <a:spcPts val="0"/>
                        </a:spcAft>
                      </a:pPr>
                      <a:r>
                        <a:rPr lang="en-US" sz="900" kern="0">
                          <a:effectLst/>
                        </a:rPr>
                        <a:t>10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42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zh-CN" sz="900" kern="0">
                          <a:effectLst/>
                        </a:rPr>
                        <a:t>网络端口</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r>
              <a:tr h="297930">
                <a:tc>
                  <a:txBody>
                    <a:bodyPr/>
                    <a:lstStyle/>
                    <a:p>
                      <a:pPr indent="266700" algn="l" fontAlgn="ctr">
                        <a:lnSpc>
                          <a:spcPts val="1260"/>
                        </a:lnSpc>
                        <a:spcAft>
                          <a:spcPts val="0"/>
                        </a:spcAft>
                      </a:pPr>
                      <a:r>
                        <a:rPr lang="en-US" sz="900" kern="0">
                          <a:effectLst/>
                        </a:rPr>
                        <a:t>11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43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USB</a:t>
                      </a:r>
                      <a:r>
                        <a:rPr lang="zh-CN" sz="900" kern="0">
                          <a:effectLst/>
                        </a:rPr>
                        <a:t>端口、声卡</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r>
              <a:tr h="297930">
                <a:tc>
                  <a:txBody>
                    <a:bodyPr/>
                    <a:lstStyle/>
                    <a:p>
                      <a:pPr indent="266700" algn="l" fontAlgn="ctr">
                        <a:lnSpc>
                          <a:spcPts val="1260"/>
                        </a:lnSpc>
                        <a:spcAft>
                          <a:spcPts val="0"/>
                        </a:spcAft>
                      </a:pPr>
                      <a:r>
                        <a:rPr lang="en-US" sz="900" kern="0">
                          <a:effectLst/>
                        </a:rPr>
                        <a:t>12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44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PS/2</a:t>
                      </a:r>
                      <a:r>
                        <a:rPr lang="zh-CN" sz="900" kern="0">
                          <a:effectLst/>
                        </a:rPr>
                        <a:t>鼠标</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r>
              <a:tr h="297930">
                <a:tc>
                  <a:txBody>
                    <a:bodyPr/>
                    <a:lstStyle/>
                    <a:p>
                      <a:pPr indent="266700" algn="l" fontAlgn="ctr">
                        <a:lnSpc>
                          <a:spcPts val="1260"/>
                        </a:lnSpc>
                        <a:spcAft>
                          <a:spcPts val="0"/>
                        </a:spcAft>
                      </a:pPr>
                      <a:r>
                        <a:rPr lang="en-US" sz="900" kern="0">
                          <a:effectLst/>
                        </a:rPr>
                        <a:t>13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45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zh-CN" sz="900" kern="0">
                          <a:effectLst/>
                        </a:rPr>
                        <a:t>数学协处理器</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r>
              <a:tr h="297930">
                <a:tc>
                  <a:txBody>
                    <a:bodyPr/>
                    <a:lstStyle/>
                    <a:p>
                      <a:pPr indent="266700" algn="l" fontAlgn="ctr">
                        <a:lnSpc>
                          <a:spcPts val="1260"/>
                        </a:lnSpc>
                        <a:spcAft>
                          <a:spcPts val="0"/>
                        </a:spcAft>
                      </a:pPr>
                      <a:r>
                        <a:rPr lang="en-US" sz="900" kern="0">
                          <a:effectLst/>
                        </a:rPr>
                        <a:t>14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46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EIDE</a:t>
                      </a:r>
                      <a:r>
                        <a:rPr lang="zh-CN" sz="900" kern="0">
                          <a:effectLst/>
                        </a:rPr>
                        <a:t>磁盘控制器的一级链接</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r>
              <a:tr h="378614">
                <a:tc>
                  <a:txBody>
                    <a:bodyPr/>
                    <a:lstStyle/>
                    <a:p>
                      <a:pPr indent="266700" algn="l" fontAlgn="ctr">
                        <a:lnSpc>
                          <a:spcPts val="1260"/>
                        </a:lnSpc>
                        <a:spcAft>
                          <a:spcPts val="0"/>
                        </a:spcAft>
                      </a:pPr>
                      <a:r>
                        <a:rPr lang="en-US" sz="900" kern="0">
                          <a:effectLst/>
                        </a:rPr>
                        <a:t>15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a:effectLst/>
                        </a:rPr>
                        <a:t>47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c>
                  <a:txBody>
                    <a:bodyPr/>
                    <a:lstStyle/>
                    <a:p>
                      <a:pPr indent="266700" algn="l" fontAlgn="ctr">
                        <a:lnSpc>
                          <a:spcPts val="1260"/>
                        </a:lnSpc>
                        <a:spcAft>
                          <a:spcPts val="0"/>
                        </a:spcAft>
                      </a:pPr>
                      <a:r>
                        <a:rPr lang="en-US" sz="900" kern="0" dirty="0">
                          <a:effectLst/>
                        </a:rPr>
                        <a:t>EIDE</a:t>
                      </a:r>
                      <a:r>
                        <a:rPr lang="zh-CN" sz="900" kern="0" dirty="0">
                          <a:effectLst/>
                        </a:rPr>
                        <a:t>磁盘控制器的二级链接</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953" marR="55953" marT="0" marB="0" anchor="ctr"/>
                </a:tc>
              </a:tr>
            </a:tbl>
          </a:graphicData>
        </a:graphic>
      </p:graphicFrame>
    </p:spTree>
    <p:extLst>
      <p:ext uri="{BB962C8B-B14F-4D97-AF65-F5344CB8AC3E}">
        <p14:creationId xmlns:p14="http://schemas.microsoft.com/office/powerpoint/2010/main" val="192429322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4423" y="322729"/>
            <a:ext cx="6920753" cy="369332"/>
          </a:xfrm>
          <a:prstGeom prst="rect">
            <a:avLst/>
          </a:prstGeom>
          <a:noFill/>
        </p:spPr>
        <p:txBody>
          <a:bodyPr wrap="square" rtlCol="0">
            <a:spAutoFit/>
          </a:bodyPr>
          <a:lstStyle/>
          <a:p>
            <a:r>
              <a:rPr lang="en-US" altLang="zh-CN" dirty="0"/>
              <a:t>5.</a:t>
            </a:r>
            <a:r>
              <a:rPr lang="zh-CN" altLang="en-US" dirty="0"/>
              <a:t>中断描述符表（</a:t>
            </a:r>
            <a:r>
              <a:rPr lang="en-US" altLang="zh-CN" dirty="0"/>
              <a:t>Interrupt Descriptor Table</a:t>
            </a:r>
            <a:r>
              <a:rPr lang="zh-CN" altLang="en-US" dirty="0"/>
              <a:t>，</a:t>
            </a:r>
            <a:r>
              <a:rPr lang="en-US" altLang="zh-CN" dirty="0"/>
              <a:t>IDT</a:t>
            </a:r>
            <a:r>
              <a:rPr lang="zh-CN" altLang="en-US" dirty="0"/>
              <a:t>）</a:t>
            </a:r>
          </a:p>
        </p:txBody>
      </p:sp>
      <p:sp>
        <p:nvSpPr>
          <p:cNvPr id="3" name="文本框 2"/>
          <p:cNvSpPr txBox="1"/>
          <p:nvPr/>
        </p:nvSpPr>
        <p:spPr>
          <a:xfrm>
            <a:off x="1039906" y="878541"/>
            <a:ext cx="10685929" cy="4524315"/>
          </a:xfrm>
          <a:prstGeom prst="rect">
            <a:avLst/>
          </a:prstGeom>
          <a:noFill/>
        </p:spPr>
        <p:txBody>
          <a:bodyPr wrap="square" rtlCol="0">
            <a:spAutoFit/>
          </a:bodyPr>
          <a:lstStyle/>
          <a:p>
            <a:r>
              <a:rPr lang="zh-CN" altLang="en-US" dirty="0"/>
              <a:t>中断描述符表（实模式中称为中断向量表）的作用是将每个异常或中断向量分别与它们的处理程序联系起来。由于系统中最多只有</a:t>
            </a:r>
            <a:r>
              <a:rPr lang="en-US" altLang="zh-CN" dirty="0"/>
              <a:t>256</a:t>
            </a:r>
            <a:r>
              <a:rPr lang="zh-CN" altLang="en-US" dirty="0"/>
              <a:t>个中断或异常向量，因此</a:t>
            </a:r>
            <a:r>
              <a:rPr lang="en-US" altLang="zh-CN" dirty="0"/>
              <a:t>IDT</a:t>
            </a:r>
            <a:r>
              <a:rPr lang="zh-CN" altLang="en-US" dirty="0"/>
              <a:t>中的描述符个数不会超出</a:t>
            </a:r>
            <a:r>
              <a:rPr lang="en-US" altLang="zh-CN" dirty="0"/>
              <a:t>256</a:t>
            </a:r>
            <a:r>
              <a:rPr lang="zh-CN" altLang="en-US" dirty="0"/>
              <a:t>个，不过</a:t>
            </a:r>
            <a:r>
              <a:rPr lang="en-US" altLang="zh-CN" dirty="0"/>
              <a:t>IDT</a:t>
            </a:r>
            <a:r>
              <a:rPr lang="zh-CN" altLang="en-US" dirty="0"/>
              <a:t>中所有空描述符项应该设置其存在位（标志）为</a:t>
            </a:r>
            <a:r>
              <a:rPr lang="en-US" altLang="zh-CN" dirty="0"/>
              <a:t>0</a:t>
            </a:r>
            <a:r>
              <a:rPr lang="zh-CN" altLang="en-US" dirty="0"/>
              <a:t>。、</a:t>
            </a:r>
            <a:endParaRPr lang="en-US" altLang="zh-CN" dirty="0"/>
          </a:p>
          <a:p>
            <a:endParaRPr lang="zh-CN" altLang="en-US" dirty="0"/>
          </a:p>
          <a:p>
            <a:r>
              <a:rPr lang="zh-CN" altLang="en-US" dirty="0"/>
              <a:t>在实地址模式中，</a:t>
            </a:r>
            <a:r>
              <a:rPr lang="en-US" altLang="zh-CN" dirty="0"/>
              <a:t>CPU</a:t>
            </a:r>
            <a:r>
              <a:rPr lang="zh-CN" altLang="en-US" dirty="0"/>
              <a:t>把内存的从</a:t>
            </a:r>
            <a:r>
              <a:rPr lang="en-US" altLang="zh-CN" dirty="0"/>
              <a:t>0</a:t>
            </a:r>
            <a:r>
              <a:rPr lang="zh-CN" altLang="en-US" dirty="0"/>
              <a:t>开始的</a:t>
            </a:r>
            <a:r>
              <a:rPr lang="en-US" altLang="zh-CN" dirty="0"/>
              <a:t>1K</a:t>
            </a:r>
            <a:r>
              <a:rPr lang="zh-CN" altLang="en-US" dirty="0"/>
              <a:t>字节用于存放中断向量表，表中每个表项占四个字节，由两个字节的段地址和两个字节的偏移量组成，这样构成的地址便是相应中断处理程序的入口地址。但是，在保护模式下，中断处理程序入口地址的偏移量需要</a:t>
            </a:r>
            <a:r>
              <a:rPr lang="en-US" altLang="zh-CN" dirty="0"/>
              <a:t>4</a:t>
            </a:r>
            <a:r>
              <a:rPr lang="zh-CN" altLang="en-US" dirty="0"/>
              <a:t>个字节，另外还要有反映模式切换的信息，因此表项长度扩展为</a:t>
            </a:r>
            <a:r>
              <a:rPr lang="en-US" altLang="zh-CN" dirty="0"/>
              <a:t>8</a:t>
            </a:r>
            <a:r>
              <a:rPr lang="zh-CN" altLang="en-US" dirty="0"/>
              <a:t>个字节，此时中断向量表也改称为中断描述符表</a:t>
            </a:r>
            <a:r>
              <a:rPr lang="en-US" altLang="zh-CN" dirty="0"/>
              <a:t>IDT</a:t>
            </a:r>
            <a:r>
              <a:rPr lang="zh-CN" altLang="en-US" dirty="0"/>
              <a:t>，其中的每个表项叫做一个门描述符（</a:t>
            </a:r>
            <a:r>
              <a:rPr lang="en-US" altLang="zh-CN" dirty="0"/>
              <a:t>gate descriptor</a:t>
            </a:r>
            <a:r>
              <a:rPr lang="zh-CN" altLang="en-US" dirty="0"/>
              <a:t>），“门”的含义是当中断发生时必须先通过这些门，然后才能进入相应的处理程序。保护模式下</a:t>
            </a:r>
            <a:r>
              <a:rPr lang="en-US" altLang="zh-CN" dirty="0"/>
              <a:t>IDT</a:t>
            </a:r>
            <a:r>
              <a:rPr lang="zh-CN" altLang="en-US" dirty="0"/>
              <a:t>可以驻留在内存空间的任何地方，处理器使用</a:t>
            </a:r>
            <a:r>
              <a:rPr lang="en-US" altLang="zh-CN" dirty="0"/>
              <a:t>IDTR</a:t>
            </a:r>
            <a:r>
              <a:rPr lang="zh-CN" altLang="en-US" dirty="0"/>
              <a:t>寄存器来定位</a:t>
            </a:r>
            <a:r>
              <a:rPr lang="en-US" altLang="zh-CN" dirty="0"/>
              <a:t>IDT</a:t>
            </a:r>
            <a:r>
              <a:rPr lang="zh-CN" altLang="en-US" dirty="0"/>
              <a:t>的位置，该寄存器是一个</a:t>
            </a:r>
            <a:r>
              <a:rPr lang="en-US" altLang="zh-CN" dirty="0"/>
              <a:t>48</a:t>
            </a:r>
            <a:r>
              <a:rPr lang="zh-CN" altLang="en-US" dirty="0"/>
              <a:t>位的寄存器，其低</a:t>
            </a:r>
            <a:r>
              <a:rPr lang="en-US" altLang="zh-CN" dirty="0"/>
              <a:t>16</a:t>
            </a:r>
            <a:r>
              <a:rPr lang="zh-CN" altLang="en-US" dirty="0"/>
              <a:t>位保存中断描述符表的大小，高</a:t>
            </a:r>
            <a:r>
              <a:rPr lang="en-US" altLang="zh-CN" dirty="0"/>
              <a:t>32</a:t>
            </a:r>
            <a:r>
              <a:rPr lang="zh-CN" altLang="en-US" dirty="0"/>
              <a:t>位保存</a:t>
            </a:r>
            <a:r>
              <a:rPr lang="en-US" altLang="zh-CN" dirty="0"/>
              <a:t>IDT</a:t>
            </a:r>
            <a:r>
              <a:rPr lang="zh-CN" altLang="en-US" dirty="0"/>
              <a:t>的基址。由于每个描述符的长度是</a:t>
            </a:r>
            <a:r>
              <a:rPr lang="en-US" altLang="zh-CN" dirty="0"/>
              <a:t>8</a:t>
            </a:r>
            <a:r>
              <a:rPr lang="zh-CN" altLang="en-US" dirty="0"/>
              <a:t>字节，因此</a:t>
            </a:r>
            <a:r>
              <a:rPr lang="en-US" altLang="zh-CN" dirty="0"/>
              <a:t>IDT</a:t>
            </a:r>
            <a:r>
              <a:rPr lang="zh-CN" altLang="en-US" dirty="0"/>
              <a:t>的基地址应对齐在</a:t>
            </a:r>
            <a:r>
              <a:rPr lang="en-US" altLang="zh-CN" dirty="0"/>
              <a:t>8</a:t>
            </a:r>
            <a:r>
              <a:rPr lang="zh-CN" altLang="en-US" dirty="0"/>
              <a:t>字节边界上以提高访问效率。限长值是以字节为单位的</a:t>
            </a:r>
            <a:r>
              <a:rPr lang="en-US" altLang="zh-CN" dirty="0"/>
              <a:t>IDT</a:t>
            </a:r>
            <a:r>
              <a:rPr lang="zh-CN" altLang="en-US" dirty="0"/>
              <a:t>的长度。</a:t>
            </a:r>
            <a:endParaRPr lang="en-US" altLang="zh-CN" dirty="0"/>
          </a:p>
          <a:p>
            <a:endParaRPr lang="zh-CN" altLang="en-US" dirty="0"/>
          </a:p>
          <a:p>
            <a:r>
              <a:rPr lang="zh-CN" altLang="en-US" dirty="0"/>
              <a:t>与</a:t>
            </a:r>
            <a:r>
              <a:rPr lang="en-US" altLang="zh-CN" dirty="0"/>
              <a:t>IDTR</a:t>
            </a:r>
            <a:r>
              <a:rPr lang="zh-CN" altLang="en-US" dirty="0"/>
              <a:t>寄存器相关的指令有</a:t>
            </a:r>
            <a:r>
              <a:rPr lang="en-US" altLang="zh-CN" dirty="0"/>
              <a:t>LIDT</a:t>
            </a:r>
            <a:r>
              <a:rPr lang="zh-CN" altLang="en-US" dirty="0"/>
              <a:t>和</a:t>
            </a:r>
            <a:r>
              <a:rPr lang="en-US" altLang="zh-CN" dirty="0"/>
              <a:t>SIDT</a:t>
            </a:r>
            <a:r>
              <a:rPr lang="zh-CN" altLang="en-US" dirty="0"/>
              <a:t>。</a:t>
            </a:r>
            <a:r>
              <a:rPr lang="en-US" altLang="zh-CN" dirty="0"/>
              <a:t>LIDT</a:t>
            </a:r>
            <a:r>
              <a:rPr lang="zh-CN" altLang="en-US" dirty="0"/>
              <a:t>指令用于把内存中的</a:t>
            </a:r>
            <a:r>
              <a:rPr lang="en-US" altLang="zh-CN" dirty="0"/>
              <a:t>IDT</a:t>
            </a:r>
            <a:r>
              <a:rPr lang="zh-CN" altLang="en-US" dirty="0"/>
              <a:t>的限长值和基地址加载到</a:t>
            </a:r>
            <a:r>
              <a:rPr lang="en-US" altLang="zh-CN" dirty="0"/>
              <a:t>IDTR</a:t>
            </a:r>
            <a:r>
              <a:rPr lang="zh-CN" altLang="en-US" dirty="0"/>
              <a:t>寄存器中，该指令仅能由当前特权级</a:t>
            </a:r>
            <a:r>
              <a:rPr lang="en-US" altLang="zh-CN" dirty="0"/>
              <a:t>CPL</a:t>
            </a:r>
            <a:r>
              <a:rPr lang="zh-CN" altLang="en-US" dirty="0"/>
              <a:t>是</a:t>
            </a:r>
            <a:r>
              <a:rPr lang="en-US" altLang="zh-CN" dirty="0"/>
              <a:t>0</a:t>
            </a:r>
            <a:r>
              <a:rPr lang="zh-CN" altLang="en-US" dirty="0"/>
              <a:t>的代码执行，通常在操作系统初始创建</a:t>
            </a:r>
            <a:r>
              <a:rPr lang="en-US" altLang="zh-CN" dirty="0"/>
              <a:t>IDT</a:t>
            </a:r>
            <a:r>
              <a:rPr lang="zh-CN" altLang="en-US" dirty="0"/>
              <a:t>时执行。</a:t>
            </a:r>
            <a:r>
              <a:rPr lang="en-US" altLang="zh-CN" dirty="0"/>
              <a:t>SIDT</a:t>
            </a:r>
            <a:r>
              <a:rPr lang="zh-CN" altLang="en-US" dirty="0"/>
              <a:t>指令用于把</a:t>
            </a:r>
            <a:r>
              <a:rPr lang="en-US" altLang="zh-CN" dirty="0"/>
              <a:t>IDTR</a:t>
            </a:r>
            <a:r>
              <a:rPr lang="zh-CN" altLang="en-US" dirty="0"/>
              <a:t>中的基地址和限长值复制到内存中，该指令可在任何特权级上执行。</a:t>
            </a:r>
          </a:p>
        </p:txBody>
      </p:sp>
    </p:spTree>
    <p:extLst>
      <p:ext uri="{BB962C8B-B14F-4D97-AF65-F5344CB8AC3E}">
        <p14:creationId xmlns:p14="http://schemas.microsoft.com/office/powerpoint/2010/main" val="709430752"/>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7529" y="304800"/>
            <a:ext cx="5943600" cy="369332"/>
          </a:xfrm>
          <a:prstGeom prst="rect">
            <a:avLst/>
          </a:prstGeom>
          <a:noFill/>
        </p:spPr>
        <p:txBody>
          <a:bodyPr wrap="square" rtlCol="0">
            <a:spAutoFit/>
          </a:bodyPr>
          <a:lstStyle/>
          <a:p>
            <a:r>
              <a:rPr lang="zh-CN" altLang="en-US"/>
              <a:t>下面介绍保护模式下主要的门描述符：</a:t>
            </a:r>
            <a:endParaRPr lang="zh-CN" altLang="en-US" dirty="0"/>
          </a:p>
        </p:txBody>
      </p:sp>
      <p:sp>
        <p:nvSpPr>
          <p:cNvPr id="4" name="Rectangle 2"/>
          <p:cNvSpPr>
            <a:spLocks noChangeArrowheads="1"/>
          </p:cNvSpPr>
          <p:nvPr/>
        </p:nvSpPr>
        <p:spPr bwMode="auto">
          <a:xfrm>
            <a:off x="1712259" y="824752"/>
            <a:ext cx="190602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712259" y="847611"/>
          <a:ext cx="8264921" cy="5033095"/>
        </p:xfrm>
        <a:graphic>
          <a:graphicData uri="http://schemas.openxmlformats.org/presentationml/2006/ole">
            <mc:AlternateContent xmlns:mc="http://schemas.openxmlformats.org/markup-compatibility/2006">
              <mc:Choice xmlns:v="urn:schemas-microsoft-com:vml" Requires="v">
                <p:oleObj spid="_x0000_s44034" name="Visio" r:id="rId3" imgW="9551670" imgH="6029325" progId="Visio.Drawing.11">
                  <p:embed/>
                </p:oleObj>
              </mc:Choice>
              <mc:Fallback>
                <p:oleObj name="Visio" r:id="rId3" imgW="9551670" imgH="6029325" progId="Visio.Drawing.11">
                  <p:embed/>
                  <p:pic>
                    <p:nvPicPr>
                      <p:cNvPr id="0" name=""/>
                      <p:cNvPicPr>
                        <a:picLocks noChangeAspect="1"/>
                      </p:cNvPicPr>
                      <p:nvPr/>
                    </p:nvPicPr>
                    <p:blipFill>
                      <a:blip r:embed="rId4"/>
                      <a:stretch>
                        <a:fillRect/>
                      </a:stretch>
                    </p:blipFill>
                    <p:spPr>
                      <a:xfrm>
                        <a:off x="1712259" y="847611"/>
                        <a:ext cx="8264921" cy="5033095"/>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4138397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5788" y="385482"/>
            <a:ext cx="4616824" cy="369332"/>
          </a:xfrm>
          <a:prstGeom prst="rect">
            <a:avLst/>
          </a:prstGeom>
          <a:noFill/>
        </p:spPr>
        <p:txBody>
          <a:bodyPr wrap="square" rtlCol="0">
            <a:spAutoFit/>
          </a:bodyPr>
          <a:lstStyle/>
          <a:p>
            <a:r>
              <a:rPr lang="zh-CN" altLang="en-US" dirty="0"/>
              <a:t>介绍保护模式下主要的门描述符：</a:t>
            </a:r>
          </a:p>
        </p:txBody>
      </p:sp>
      <p:sp>
        <p:nvSpPr>
          <p:cNvPr id="3" name="文本框 2"/>
          <p:cNvSpPr txBox="1"/>
          <p:nvPr/>
        </p:nvSpPr>
        <p:spPr>
          <a:xfrm>
            <a:off x="1425387" y="968188"/>
            <a:ext cx="9278471" cy="4247317"/>
          </a:xfrm>
          <a:prstGeom prst="rect">
            <a:avLst/>
          </a:prstGeom>
          <a:noFill/>
        </p:spPr>
        <p:txBody>
          <a:bodyPr wrap="square" rtlCol="0">
            <a:spAutoFit/>
          </a:bodyPr>
          <a:lstStyle/>
          <a:p>
            <a:r>
              <a:rPr lang="zh-CN" altLang="en-US" dirty="0"/>
              <a:t>（</a:t>
            </a:r>
            <a:r>
              <a:rPr lang="en-US" altLang="zh-CN" dirty="0"/>
              <a:t>1</a:t>
            </a:r>
            <a:r>
              <a:rPr lang="zh-CN" altLang="en-US" dirty="0"/>
              <a:t>）中断门（</a:t>
            </a:r>
            <a:r>
              <a:rPr lang="en-US" altLang="zh-CN" dirty="0"/>
              <a:t>Interrupt gate</a:t>
            </a:r>
            <a:r>
              <a:rPr lang="zh-CN" altLang="en-US" dirty="0"/>
              <a:t>）</a:t>
            </a:r>
          </a:p>
          <a:p>
            <a:r>
              <a:rPr lang="zh-CN" altLang="en-US" dirty="0"/>
              <a:t>中断门的类型码为</a:t>
            </a:r>
            <a:r>
              <a:rPr lang="en-US" altLang="zh-CN" dirty="0"/>
              <a:t>110</a:t>
            </a:r>
            <a:r>
              <a:rPr lang="zh-CN" altLang="en-US" dirty="0"/>
              <a:t>，其中包含了一个中断或异常处理程序所在段的选择符和段内偏移量，如图</a:t>
            </a:r>
            <a:r>
              <a:rPr lang="en-US" altLang="zh-CN" dirty="0"/>
              <a:t>2-7</a:t>
            </a:r>
            <a:r>
              <a:rPr lang="zh-CN" altLang="en-US" dirty="0"/>
              <a:t>上所示。当控制权通过中断门进入中断处理程序时，处理器清除</a:t>
            </a:r>
            <a:r>
              <a:rPr lang="en-US" altLang="zh-CN" dirty="0"/>
              <a:t>IF</a:t>
            </a:r>
            <a:r>
              <a:rPr lang="zh-CN" altLang="en-US" dirty="0"/>
              <a:t>标志，即关中断，以避免嵌套中断的发生。中断门中的</a:t>
            </a:r>
            <a:r>
              <a:rPr lang="en-US" altLang="zh-CN" dirty="0"/>
              <a:t>DPL</a:t>
            </a:r>
            <a:r>
              <a:rPr lang="zh-CN" altLang="en-US" dirty="0"/>
              <a:t>（</a:t>
            </a:r>
            <a:r>
              <a:rPr lang="en-US" altLang="zh-CN" dirty="0"/>
              <a:t>Descriptor Privilege Level</a:t>
            </a:r>
            <a:r>
              <a:rPr lang="zh-CN" altLang="en-US" dirty="0"/>
              <a:t>）为</a:t>
            </a:r>
            <a:r>
              <a:rPr lang="en-US" altLang="zh-CN" dirty="0"/>
              <a:t>0</a:t>
            </a:r>
            <a:r>
              <a:rPr lang="zh-CN" altLang="en-US" dirty="0"/>
              <a:t>，因此，用户态的进程不能访问中断门。所有的中断处理程序都由中断门激活，并全部限制在内核态中执行。</a:t>
            </a:r>
            <a:endParaRPr lang="en-US" altLang="zh-CN" dirty="0"/>
          </a:p>
          <a:p>
            <a:endParaRPr lang="zh-CN" altLang="en-US" dirty="0"/>
          </a:p>
          <a:p>
            <a:r>
              <a:rPr lang="zh-CN" altLang="en-US" dirty="0"/>
              <a:t>（</a:t>
            </a:r>
            <a:r>
              <a:rPr lang="en-US" altLang="zh-CN" dirty="0"/>
              <a:t>2</a:t>
            </a:r>
            <a:r>
              <a:rPr lang="zh-CN" altLang="en-US" dirty="0"/>
              <a:t>）陷阱门（</a:t>
            </a:r>
            <a:r>
              <a:rPr lang="en-US" altLang="zh-CN" dirty="0"/>
              <a:t>Trap gate</a:t>
            </a:r>
            <a:r>
              <a:rPr lang="zh-CN" altLang="en-US" dirty="0"/>
              <a:t>）</a:t>
            </a:r>
          </a:p>
          <a:p>
            <a:r>
              <a:rPr lang="zh-CN" altLang="en-US" dirty="0"/>
              <a:t>陷阱门的类型码为</a:t>
            </a:r>
            <a:r>
              <a:rPr lang="en-US" altLang="zh-CN" dirty="0"/>
              <a:t>111</a:t>
            </a:r>
            <a:r>
              <a:rPr lang="zh-CN" altLang="en-US" dirty="0"/>
              <a:t>，与中断门类似，两者唯一的区别是，控制权通过陷阱门进入处理程序时维持</a:t>
            </a:r>
            <a:r>
              <a:rPr lang="en-US" altLang="zh-CN" dirty="0"/>
              <a:t>IF</a:t>
            </a:r>
            <a:r>
              <a:rPr lang="zh-CN" altLang="en-US" dirty="0"/>
              <a:t>标志位不变，即不关中断，其结构如图</a:t>
            </a:r>
            <a:r>
              <a:rPr lang="en-US" altLang="zh-CN" dirty="0"/>
              <a:t>2-7</a:t>
            </a:r>
            <a:r>
              <a:rPr lang="zh-CN" altLang="en-US" dirty="0"/>
              <a:t>中所示。</a:t>
            </a:r>
            <a:endParaRPr lang="en-US" altLang="zh-CN" dirty="0"/>
          </a:p>
          <a:p>
            <a:endParaRPr lang="zh-CN" altLang="en-US" dirty="0"/>
          </a:p>
          <a:p>
            <a:r>
              <a:rPr lang="zh-CN" altLang="en-US" dirty="0"/>
              <a:t>（</a:t>
            </a:r>
            <a:r>
              <a:rPr lang="en-US" altLang="zh-CN" dirty="0"/>
              <a:t>3</a:t>
            </a:r>
            <a:r>
              <a:rPr lang="zh-CN" altLang="en-US" dirty="0"/>
              <a:t>）系统门（</a:t>
            </a:r>
            <a:r>
              <a:rPr lang="en-US" altLang="zh-CN" dirty="0"/>
              <a:t>System gate</a:t>
            </a:r>
            <a:r>
              <a:rPr lang="zh-CN" altLang="en-US" dirty="0"/>
              <a:t>）</a:t>
            </a:r>
          </a:p>
          <a:p>
            <a:r>
              <a:rPr lang="zh-CN" altLang="en-US" dirty="0"/>
              <a:t>这是</a:t>
            </a:r>
            <a:r>
              <a:rPr lang="en-US" altLang="zh-CN" dirty="0"/>
              <a:t>Linux</a:t>
            </a:r>
            <a:r>
              <a:rPr lang="zh-CN" altLang="en-US" dirty="0"/>
              <a:t>内核特别设置的，用来让用户态的进程访问陷阱门，因此，其门描述符的</a:t>
            </a:r>
            <a:r>
              <a:rPr lang="en-US" altLang="zh-CN" dirty="0"/>
              <a:t>DPL</a:t>
            </a:r>
            <a:r>
              <a:rPr lang="zh-CN" altLang="en-US" dirty="0"/>
              <a:t>为</a:t>
            </a:r>
            <a:r>
              <a:rPr lang="en-US" altLang="zh-CN" dirty="0"/>
              <a:t>3</a:t>
            </a:r>
            <a:r>
              <a:rPr lang="zh-CN" altLang="en-US" dirty="0"/>
              <a:t>。通过系统门来激活</a:t>
            </a:r>
            <a:r>
              <a:rPr lang="en-US" altLang="zh-CN" dirty="0"/>
              <a:t>4</a:t>
            </a:r>
            <a:r>
              <a:rPr lang="zh-CN" altLang="en-US" dirty="0"/>
              <a:t>个</a:t>
            </a:r>
            <a:r>
              <a:rPr lang="en-US" altLang="zh-CN" dirty="0"/>
              <a:t>Linux</a:t>
            </a:r>
            <a:r>
              <a:rPr lang="zh-CN" altLang="en-US" dirty="0"/>
              <a:t>异常处理程序，它们的向量是</a:t>
            </a:r>
            <a:r>
              <a:rPr lang="en-US" altLang="zh-CN" dirty="0"/>
              <a:t>3</a:t>
            </a:r>
            <a:r>
              <a:rPr lang="zh-CN" altLang="en-US" dirty="0"/>
              <a:t>、</a:t>
            </a:r>
            <a:r>
              <a:rPr lang="en-US" altLang="zh-CN" dirty="0"/>
              <a:t>4</a:t>
            </a:r>
            <a:r>
              <a:rPr lang="zh-CN" altLang="en-US" dirty="0"/>
              <a:t>、</a:t>
            </a:r>
            <a:r>
              <a:rPr lang="en-US" altLang="zh-CN" dirty="0"/>
              <a:t>5</a:t>
            </a:r>
            <a:r>
              <a:rPr lang="zh-CN" altLang="en-US" dirty="0"/>
              <a:t>及</a:t>
            </a:r>
            <a:r>
              <a:rPr lang="en-US" altLang="zh-CN" dirty="0"/>
              <a:t>128</a:t>
            </a:r>
            <a:r>
              <a:rPr lang="zh-CN" altLang="en-US" dirty="0"/>
              <a:t>，即在用户态下可以执行</a:t>
            </a:r>
            <a:r>
              <a:rPr lang="en-US" altLang="zh-CN" dirty="0"/>
              <a:t>int3</a:t>
            </a:r>
            <a:r>
              <a:rPr lang="zh-CN" altLang="en-US" dirty="0"/>
              <a:t>、</a:t>
            </a:r>
            <a:r>
              <a:rPr lang="en-US" altLang="zh-CN" dirty="0"/>
              <a:t>into</a:t>
            </a:r>
            <a:r>
              <a:rPr lang="zh-CN" altLang="en-US" dirty="0"/>
              <a:t>、</a:t>
            </a:r>
            <a:r>
              <a:rPr lang="en-US" altLang="zh-CN" dirty="0"/>
              <a:t>bound </a:t>
            </a:r>
            <a:r>
              <a:rPr lang="zh-CN" altLang="en-US" dirty="0"/>
              <a:t>及</a:t>
            </a:r>
            <a:r>
              <a:rPr lang="en-US" altLang="zh-CN" dirty="0"/>
              <a:t>int0x80</a:t>
            </a:r>
            <a:r>
              <a:rPr lang="zh-CN" altLang="en-US" dirty="0"/>
              <a:t>四条汇编指令。其结构如图</a:t>
            </a:r>
            <a:r>
              <a:rPr lang="en-US" altLang="zh-CN" dirty="0"/>
              <a:t>2-7</a:t>
            </a:r>
            <a:r>
              <a:rPr lang="zh-CN" altLang="en-US" dirty="0"/>
              <a:t>下所示。</a:t>
            </a:r>
          </a:p>
        </p:txBody>
      </p:sp>
    </p:spTree>
    <p:extLst>
      <p:ext uri="{BB962C8B-B14F-4D97-AF65-F5344CB8AC3E}">
        <p14:creationId xmlns:p14="http://schemas.microsoft.com/office/powerpoint/2010/main" val="366751368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F8760BC6-EEBF-471D-B083-C5F6C51FD7EF}"/>
              </a:ext>
            </a:extLst>
          </p:cNvPr>
          <p:cNvSpPr txBox="1"/>
          <p:nvPr/>
        </p:nvSpPr>
        <p:spPr>
          <a:xfrm>
            <a:off x="877455" y="563418"/>
            <a:ext cx="10409381" cy="830997"/>
          </a:xfrm>
          <a:prstGeom prst="rect">
            <a:avLst/>
          </a:prstGeom>
          <a:noFill/>
        </p:spPr>
        <p:txBody>
          <a:bodyPr wrap="square" rtlCol="0">
            <a:spAutoFit/>
          </a:bodyPr>
          <a:lstStyle/>
          <a:p>
            <a:r>
              <a:rPr lang="zh-CN" altLang="zh-CN" sz="2400" dirty="0"/>
              <a:t>每条计算机指令必须包含处理器执行所需的信息：</a:t>
            </a:r>
            <a:r>
              <a:rPr lang="zh-CN" altLang="zh-CN" sz="2400" dirty="0">
                <a:solidFill>
                  <a:srgbClr val="FF0000"/>
                </a:solidFill>
              </a:rPr>
              <a:t>操作码、源操作数、目的操作数和下一条指令地址</a:t>
            </a:r>
            <a:r>
              <a:rPr lang="zh-CN" altLang="zh-CN" sz="2400" dirty="0"/>
              <a:t>。</a:t>
            </a:r>
            <a:endParaRPr lang="en-US" altLang="zh-CN" sz="2400" dirty="0"/>
          </a:p>
        </p:txBody>
      </p:sp>
      <p:sp>
        <p:nvSpPr>
          <p:cNvPr id="3" name="文本框 2">
            <a:extLst>
              <a:ext uri="{FF2B5EF4-FFF2-40B4-BE49-F238E27FC236}">
                <a16:creationId xmlns="" xmlns:a16="http://schemas.microsoft.com/office/drawing/2014/main" id="{86334112-7038-4205-AF17-2153132C5DD4}"/>
              </a:ext>
            </a:extLst>
          </p:cNvPr>
          <p:cNvSpPr txBox="1"/>
          <p:nvPr/>
        </p:nvSpPr>
        <p:spPr>
          <a:xfrm>
            <a:off x="877455" y="1911928"/>
            <a:ext cx="10076873" cy="3416320"/>
          </a:xfrm>
          <a:prstGeom prst="rect">
            <a:avLst/>
          </a:prstGeom>
          <a:noFill/>
        </p:spPr>
        <p:txBody>
          <a:bodyPr wrap="square" rtlCol="0">
            <a:spAutoFit/>
          </a:bodyPr>
          <a:lstStyle/>
          <a:p>
            <a:r>
              <a:rPr lang="zh-CN" altLang="en-US" sz="2400" dirty="0">
                <a:solidFill>
                  <a:srgbClr val="FF0000"/>
                </a:solidFill>
              </a:rPr>
              <a:t>操作码</a:t>
            </a:r>
            <a:r>
              <a:rPr lang="zh-CN" altLang="en-US" sz="2400" dirty="0"/>
              <a:t>代表了指令要完成的具体操作。操作码分成几类：数据传递、算术运算、逻辑运算、转换、输入输出、系统控制和控制传递。</a:t>
            </a:r>
            <a:endParaRPr lang="en-US" altLang="zh-CN" sz="2400" dirty="0"/>
          </a:p>
          <a:p>
            <a:endParaRPr lang="zh-CN" altLang="en-US" sz="2400" dirty="0"/>
          </a:p>
          <a:p>
            <a:r>
              <a:rPr lang="zh-CN" altLang="en-US" sz="2400" dirty="0">
                <a:solidFill>
                  <a:srgbClr val="FF0000"/>
                </a:solidFill>
              </a:rPr>
              <a:t>源操作数</a:t>
            </a:r>
            <a:r>
              <a:rPr lang="zh-CN" altLang="en-US" sz="2400" dirty="0"/>
              <a:t>是指具体操作所需的输入，可以是一个也可以是多个。源操作数一般来源于寄存器、内存。</a:t>
            </a:r>
            <a:endParaRPr lang="en-US" altLang="zh-CN" sz="2400" dirty="0"/>
          </a:p>
          <a:p>
            <a:endParaRPr lang="zh-CN" altLang="en-US" sz="2400" dirty="0"/>
          </a:p>
          <a:p>
            <a:r>
              <a:rPr lang="zh-CN" altLang="en-US" sz="2400" dirty="0">
                <a:solidFill>
                  <a:srgbClr val="FF0000"/>
                </a:solidFill>
              </a:rPr>
              <a:t>目的操作数</a:t>
            </a:r>
            <a:r>
              <a:rPr lang="zh-CN" altLang="en-US" sz="2400" dirty="0"/>
              <a:t>是指具体操作的结果，可在寄存器或者内存中。</a:t>
            </a:r>
            <a:endParaRPr lang="en-US" altLang="zh-CN" sz="2400" dirty="0"/>
          </a:p>
          <a:p>
            <a:endParaRPr lang="zh-CN" altLang="en-US" sz="2400" dirty="0"/>
          </a:p>
          <a:p>
            <a:r>
              <a:rPr lang="zh-CN" altLang="en-US" sz="2400" dirty="0">
                <a:solidFill>
                  <a:srgbClr val="FF0000"/>
                </a:solidFill>
              </a:rPr>
              <a:t>下一条指令地址</a:t>
            </a:r>
            <a:r>
              <a:rPr lang="zh-CN" altLang="en-US" sz="2400" dirty="0"/>
              <a:t>给出了当前这条指令执行完成后去哪里取下一条指令。</a:t>
            </a:r>
          </a:p>
        </p:txBody>
      </p:sp>
    </p:spTree>
    <p:extLst>
      <p:ext uri="{BB962C8B-B14F-4D97-AF65-F5344CB8AC3E}">
        <p14:creationId xmlns:p14="http://schemas.microsoft.com/office/powerpoint/2010/main" val="1111846706"/>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0282" y="322729"/>
            <a:ext cx="3137647" cy="369332"/>
          </a:xfrm>
          <a:prstGeom prst="rect">
            <a:avLst/>
          </a:prstGeom>
          <a:noFill/>
        </p:spPr>
        <p:txBody>
          <a:bodyPr wrap="square" rtlCol="0">
            <a:spAutoFit/>
          </a:bodyPr>
          <a:lstStyle/>
          <a:p>
            <a:r>
              <a:rPr lang="en-US" altLang="zh-CN"/>
              <a:t>6.</a:t>
            </a:r>
            <a:r>
              <a:rPr lang="zh-CN" altLang="en-US"/>
              <a:t>传统的中断控制器：</a:t>
            </a:r>
            <a:r>
              <a:rPr lang="en-US" altLang="zh-CN"/>
              <a:t>8259A</a:t>
            </a:r>
            <a:endParaRPr lang="zh-CN" altLang="en-US" dirty="0"/>
          </a:p>
        </p:txBody>
      </p:sp>
      <p:sp>
        <p:nvSpPr>
          <p:cNvPr id="3" name="文本框 2"/>
          <p:cNvSpPr txBox="1"/>
          <p:nvPr/>
        </p:nvSpPr>
        <p:spPr>
          <a:xfrm>
            <a:off x="1120588" y="851647"/>
            <a:ext cx="9735672" cy="923330"/>
          </a:xfrm>
          <a:prstGeom prst="rect">
            <a:avLst/>
          </a:prstGeom>
          <a:noFill/>
        </p:spPr>
        <p:txBody>
          <a:bodyPr wrap="square" rtlCol="0">
            <a:spAutoFit/>
          </a:bodyPr>
          <a:lstStyle/>
          <a:p>
            <a:r>
              <a:rPr lang="zh-CN" altLang="en-US" dirty="0"/>
              <a:t>传统的中断控制器使用两片</a:t>
            </a:r>
            <a:r>
              <a:rPr lang="en-US" altLang="zh-CN" dirty="0"/>
              <a:t>8259A</a:t>
            </a:r>
            <a:r>
              <a:rPr lang="zh-CN" altLang="en-US" dirty="0"/>
              <a:t>以“级联”的方式连接在一起，如图</a:t>
            </a:r>
            <a:r>
              <a:rPr lang="en-US" altLang="zh-CN" dirty="0"/>
              <a:t>2-8</a:t>
            </a:r>
            <a:r>
              <a:rPr lang="zh-CN" altLang="en-US" dirty="0"/>
              <a:t>所示。每个芯片可以处理最多</a:t>
            </a:r>
            <a:r>
              <a:rPr lang="en-US" altLang="zh-CN" dirty="0"/>
              <a:t>8</a:t>
            </a:r>
            <a:r>
              <a:rPr lang="zh-CN" altLang="en-US" dirty="0"/>
              <a:t>个不同的</a:t>
            </a:r>
            <a:r>
              <a:rPr lang="en-US" altLang="zh-CN" dirty="0"/>
              <a:t>IRQ</a:t>
            </a:r>
            <a:r>
              <a:rPr lang="zh-CN" altLang="en-US" dirty="0"/>
              <a:t>线，为了增加</a:t>
            </a:r>
            <a:r>
              <a:rPr lang="en-US" altLang="zh-CN" dirty="0"/>
              <a:t>IRQ</a:t>
            </a:r>
            <a:r>
              <a:rPr lang="zh-CN" altLang="en-US" dirty="0"/>
              <a:t>线，使用</a:t>
            </a:r>
            <a:r>
              <a:rPr lang="en-US" altLang="zh-CN" dirty="0"/>
              <a:t>2</a:t>
            </a:r>
            <a:r>
              <a:rPr lang="zh-CN" altLang="en-US" dirty="0"/>
              <a:t>个</a:t>
            </a:r>
            <a:r>
              <a:rPr lang="en-US" altLang="zh-CN" dirty="0"/>
              <a:t>8259A</a:t>
            </a:r>
            <a:r>
              <a:rPr lang="zh-CN" altLang="en-US" dirty="0"/>
              <a:t>芯片以级联的方式进行链接，从</a:t>
            </a:r>
            <a:r>
              <a:rPr lang="en-US" altLang="zh-CN" dirty="0"/>
              <a:t>8259</a:t>
            </a:r>
            <a:r>
              <a:rPr lang="zh-CN" altLang="en-US" dirty="0"/>
              <a:t>的输出引角连接主</a:t>
            </a:r>
            <a:r>
              <a:rPr lang="en-US" altLang="zh-CN" dirty="0"/>
              <a:t>8259</a:t>
            </a:r>
            <a:r>
              <a:rPr lang="zh-CN" altLang="en-US" dirty="0"/>
              <a:t>的</a:t>
            </a:r>
            <a:r>
              <a:rPr lang="en-US" altLang="zh-CN" dirty="0"/>
              <a:t>IRQ</a:t>
            </a:r>
            <a:r>
              <a:rPr lang="zh-CN" altLang="en-US" dirty="0"/>
              <a:t>输入引脚，因此，一共可以处理最多</a:t>
            </a:r>
            <a:r>
              <a:rPr lang="en-US" altLang="zh-CN" dirty="0"/>
              <a:t>15</a:t>
            </a:r>
            <a:r>
              <a:rPr lang="zh-CN" altLang="en-US" dirty="0"/>
              <a:t>个不同的</a:t>
            </a:r>
            <a:r>
              <a:rPr lang="en-US" altLang="zh-CN" dirty="0"/>
              <a:t>IRQ</a:t>
            </a:r>
            <a:r>
              <a:rPr lang="zh-CN" altLang="en-US" dirty="0"/>
              <a:t>线。</a:t>
            </a:r>
          </a:p>
        </p:txBody>
      </p:sp>
      <p:sp>
        <p:nvSpPr>
          <p:cNvPr id="4" name="Rectangle 2"/>
          <p:cNvSpPr>
            <a:spLocks noChangeArrowheads="1"/>
          </p:cNvSpPr>
          <p:nvPr/>
        </p:nvSpPr>
        <p:spPr bwMode="auto">
          <a:xfrm>
            <a:off x="1855693" y="2034987"/>
            <a:ext cx="232067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855693" y="1989269"/>
          <a:ext cx="8687338" cy="3734842"/>
        </p:xfrm>
        <a:graphic>
          <a:graphicData uri="http://schemas.openxmlformats.org/presentationml/2006/ole">
            <mc:AlternateContent xmlns:mc="http://schemas.openxmlformats.org/markup-compatibility/2006">
              <mc:Choice xmlns:v="urn:schemas-microsoft-com:vml" Requires="v">
                <p:oleObj spid="_x0000_s45058" name="Visio" r:id="rId3" imgW="5524500" imgH="3200400" progId="Visio.Drawing.11">
                  <p:embed/>
                </p:oleObj>
              </mc:Choice>
              <mc:Fallback>
                <p:oleObj name="Visio" r:id="rId3" imgW="5524500" imgH="3200400" progId="Visio.Drawing.11">
                  <p:embed/>
                  <p:pic>
                    <p:nvPicPr>
                      <p:cNvPr id="0" name=""/>
                      <p:cNvPicPr>
                        <a:picLocks noChangeAspect="1"/>
                      </p:cNvPicPr>
                      <p:nvPr/>
                    </p:nvPicPr>
                    <p:blipFill>
                      <a:blip r:embed="rId4"/>
                      <a:stretch>
                        <a:fillRect/>
                      </a:stretch>
                    </p:blipFill>
                    <p:spPr>
                      <a:xfrm>
                        <a:off x="1855693" y="1989269"/>
                        <a:ext cx="8687338" cy="3734842"/>
                      </a:xfrm>
                      <a:prstGeom prst="rect">
                        <a:avLst/>
                      </a:prstGeom>
                      <a:noFill/>
                      <a:ln w="9525">
                        <a:noFill/>
                      </a:ln>
                    </p:spPr>
                  </p:pic>
                </p:oleObj>
              </mc:Fallback>
            </mc:AlternateContent>
          </a:graphicData>
        </a:graphic>
      </p:graphicFrame>
      <p:sp>
        <p:nvSpPr>
          <p:cNvPr id="6" name="文本框 5"/>
          <p:cNvSpPr txBox="1"/>
          <p:nvPr/>
        </p:nvSpPr>
        <p:spPr>
          <a:xfrm>
            <a:off x="4202833" y="5984121"/>
            <a:ext cx="3240383" cy="369332"/>
          </a:xfrm>
          <a:prstGeom prst="rect">
            <a:avLst/>
          </a:prstGeom>
          <a:noFill/>
        </p:spPr>
        <p:txBody>
          <a:bodyPr wrap="square" rtlCol="0">
            <a:spAutoFit/>
          </a:bodyPr>
          <a:lstStyle/>
          <a:p>
            <a:r>
              <a:rPr lang="zh-CN" altLang="en-US"/>
              <a:t>图</a:t>
            </a:r>
            <a:r>
              <a:rPr lang="en-US" altLang="zh-CN"/>
              <a:t>2-8 </a:t>
            </a:r>
            <a:r>
              <a:rPr lang="zh-CN" altLang="en-US"/>
              <a:t>基于</a:t>
            </a:r>
            <a:r>
              <a:rPr lang="en-US" altLang="zh-CN"/>
              <a:t>8259</a:t>
            </a:r>
            <a:r>
              <a:rPr lang="zh-CN" altLang="en-US"/>
              <a:t>的中断控制器</a:t>
            </a:r>
            <a:endParaRPr lang="zh-CN" altLang="en-US" dirty="0"/>
          </a:p>
        </p:txBody>
      </p:sp>
    </p:spTree>
    <p:extLst>
      <p:ext uri="{BB962C8B-B14F-4D97-AF65-F5344CB8AC3E}">
        <p14:creationId xmlns:p14="http://schemas.microsoft.com/office/powerpoint/2010/main" val="88786327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1646" y="313765"/>
            <a:ext cx="4356847" cy="369332"/>
          </a:xfrm>
          <a:prstGeom prst="rect">
            <a:avLst/>
          </a:prstGeom>
          <a:noFill/>
        </p:spPr>
        <p:txBody>
          <a:bodyPr wrap="square" rtlCol="0">
            <a:spAutoFit/>
          </a:bodyPr>
          <a:lstStyle/>
          <a:p>
            <a:r>
              <a:rPr lang="zh-CN" altLang="en-US"/>
              <a:t>简要说明下</a:t>
            </a:r>
            <a:r>
              <a:rPr lang="en-US" altLang="zh-CN"/>
              <a:t>CPU</a:t>
            </a:r>
            <a:r>
              <a:rPr lang="zh-CN" altLang="en-US"/>
              <a:t>的中断处理过程</a:t>
            </a:r>
            <a:endParaRPr lang="zh-CN" altLang="en-US" dirty="0"/>
          </a:p>
        </p:txBody>
      </p:sp>
      <p:sp>
        <p:nvSpPr>
          <p:cNvPr id="3" name="文本框 2"/>
          <p:cNvSpPr txBox="1"/>
          <p:nvPr/>
        </p:nvSpPr>
        <p:spPr>
          <a:xfrm>
            <a:off x="1317813" y="753035"/>
            <a:ext cx="10354235" cy="5078313"/>
          </a:xfrm>
          <a:prstGeom prst="rect">
            <a:avLst/>
          </a:prstGeom>
          <a:noFill/>
        </p:spPr>
        <p:txBody>
          <a:bodyPr wrap="square" rtlCol="0">
            <a:spAutoFit/>
          </a:bodyPr>
          <a:lstStyle/>
          <a:p>
            <a:r>
              <a:rPr lang="zh-CN" altLang="en-US" dirty="0"/>
              <a:t>假设内核已完成初始化，</a:t>
            </a:r>
            <a:r>
              <a:rPr lang="en-US" altLang="zh-CN" dirty="0"/>
              <a:t>CPU</a:t>
            </a:r>
            <a:r>
              <a:rPr lang="zh-CN" altLang="en-US" dirty="0"/>
              <a:t>在保护模式下运行。当</a:t>
            </a:r>
            <a:r>
              <a:rPr lang="en-US" altLang="zh-CN" dirty="0"/>
              <a:t>CPU</a:t>
            </a:r>
            <a:r>
              <a:rPr lang="zh-CN" altLang="en-US" dirty="0"/>
              <a:t>正常执行完一条指令后，</a:t>
            </a:r>
            <a:r>
              <a:rPr lang="en-US" altLang="zh-CN" dirty="0" err="1"/>
              <a:t>cs</a:t>
            </a:r>
            <a:r>
              <a:rPr lang="zh-CN" altLang="en-US" dirty="0"/>
              <a:t>和</a:t>
            </a:r>
            <a:r>
              <a:rPr lang="en-US" altLang="zh-CN" dirty="0" err="1"/>
              <a:t>eip</a:t>
            </a:r>
            <a:r>
              <a:rPr lang="zh-CN" altLang="en-US" dirty="0"/>
              <a:t>这对寄存器包含了下一条将要执行的指令的逻辑地址。在执行这条指令之前，</a:t>
            </a:r>
            <a:r>
              <a:rPr lang="en-US" altLang="zh-CN" dirty="0"/>
              <a:t>CPU</a:t>
            </a:r>
            <a:r>
              <a:rPr lang="zh-CN" altLang="en-US" dirty="0"/>
              <a:t>控制单元会检查在运行前一条指令时是否发生了一个中断或者异常。如果确定发生了一个中断或异常，那么</a:t>
            </a:r>
            <a:r>
              <a:rPr lang="en-US" altLang="zh-CN" dirty="0"/>
              <a:t>CPU</a:t>
            </a:r>
            <a:r>
              <a:rPr lang="zh-CN" altLang="en-US" dirty="0"/>
              <a:t>控制单元将依次执行下列操作：</a:t>
            </a:r>
          </a:p>
          <a:p>
            <a:r>
              <a:rPr lang="zh-CN" altLang="en-US" dirty="0"/>
              <a:t>（</a:t>
            </a:r>
            <a:r>
              <a:rPr lang="en-US" altLang="zh-CN" dirty="0"/>
              <a:t>1</a:t>
            </a:r>
            <a:r>
              <a:rPr lang="zh-CN" altLang="en-US" dirty="0"/>
              <a:t>）确定与中断或者异常关联的向量</a:t>
            </a:r>
            <a:r>
              <a:rPr lang="en-US" altLang="zh-CN" dirty="0" err="1"/>
              <a:t>i</a:t>
            </a:r>
            <a:r>
              <a:rPr lang="zh-CN" altLang="en-US" dirty="0"/>
              <a:t>（</a:t>
            </a:r>
            <a:r>
              <a:rPr lang="en-US" altLang="zh-CN" dirty="0"/>
              <a:t>0~255</a:t>
            </a:r>
            <a:r>
              <a:rPr lang="zh-CN" altLang="en-US" dirty="0"/>
              <a:t>）；</a:t>
            </a:r>
          </a:p>
          <a:p>
            <a:r>
              <a:rPr lang="zh-CN" altLang="en-US" dirty="0"/>
              <a:t>（</a:t>
            </a:r>
            <a:r>
              <a:rPr lang="en-US" altLang="zh-CN" dirty="0"/>
              <a:t>2</a:t>
            </a:r>
            <a:r>
              <a:rPr lang="zh-CN" altLang="en-US" dirty="0"/>
              <a:t>）读</a:t>
            </a:r>
            <a:r>
              <a:rPr lang="en-US" altLang="zh-CN" dirty="0" err="1"/>
              <a:t>idtr</a:t>
            </a:r>
            <a:r>
              <a:rPr lang="zh-CN" altLang="en-US" dirty="0"/>
              <a:t>寄存器指向的</a:t>
            </a:r>
            <a:r>
              <a:rPr lang="en-US" altLang="zh-CN" dirty="0"/>
              <a:t>IDT</a:t>
            </a:r>
            <a:r>
              <a:rPr lang="zh-CN" altLang="en-US" dirty="0"/>
              <a:t>表中的第</a:t>
            </a:r>
            <a:r>
              <a:rPr lang="en-US" altLang="zh-CN" dirty="0" err="1"/>
              <a:t>i</a:t>
            </a:r>
            <a:r>
              <a:rPr lang="zh-CN" altLang="en-US" dirty="0"/>
              <a:t>项；</a:t>
            </a:r>
          </a:p>
          <a:p>
            <a:r>
              <a:rPr lang="zh-CN" altLang="en-US" dirty="0"/>
              <a:t>（</a:t>
            </a:r>
            <a:r>
              <a:rPr lang="en-US" altLang="zh-CN" dirty="0"/>
              <a:t>3</a:t>
            </a:r>
            <a:r>
              <a:rPr lang="zh-CN" altLang="en-US" dirty="0"/>
              <a:t>）从</a:t>
            </a:r>
            <a:r>
              <a:rPr lang="en-US" altLang="zh-CN" dirty="0" err="1"/>
              <a:t>gdtr</a:t>
            </a:r>
            <a:r>
              <a:rPr lang="zh-CN" altLang="en-US" dirty="0"/>
              <a:t>寄存器获得</a:t>
            </a:r>
            <a:r>
              <a:rPr lang="en-US" altLang="zh-CN" dirty="0"/>
              <a:t>GDT</a:t>
            </a:r>
            <a:r>
              <a:rPr lang="zh-CN" altLang="en-US" dirty="0"/>
              <a:t>的基地址，并查找</a:t>
            </a:r>
            <a:r>
              <a:rPr lang="en-US" altLang="zh-CN" dirty="0"/>
              <a:t>GDT</a:t>
            </a:r>
            <a:r>
              <a:rPr lang="zh-CN" altLang="en-US" dirty="0"/>
              <a:t>，以读取</a:t>
            </a:r>
            <a:r>
              <a:rPr lang="en-US" altLang="zh-CN" dirty="0"/>
              <a:t>IDT</a:t>
            </a:r>
            <a:r>
              <a:rPr lang="zh-CN" altLang="en-US" dirty="0"/>
              <a:t>表项中的段选择符所标识的段描述符；</a:t>
            </a:r>
          </a:p>
          <a:p>
            <a:r>
              <a:rPr lang="zh-CN" altLang="en-US" dirty="0"/>
              <a:t>（</a:t>
            </a:r>
            <a:r>
              <a:rPr lang="en-US" altLang="zh-CN" dirty="0"/>
              <a:t>4</a:t>
            </a:r>
            <a:r>
              <a:rPr lang="zh-CN" altLang="en-US" dirty="0"/>
              <a:t>）确定中断是由授权的发生源发出的：</a:t>
            </a:r>
          </a:p>
          <a:p>
            <a:r>
              <a:rPr lang="zh-CN" altLang="en-US" dirty="0"/>
              <a:t>（</a:t>
            </a:r>
            <a:r>
              <a:rPr lang="en-US" altLang="zh-CN" dirty="0"/>
              <a:t>5</a:t>
            </a:r>
            <a:r>
              <a:rPr lang="zh-CN" altLang="en-US" dirty="0"/>
              <a:t>）检查是否发生了特权级的变化，一般指是否由用户态陷入了内核态，如果是，则控制单元必须开始使用与新的特权级相关的堆栈：读</a:t>
            </a:r>
            <a:r>
              <a:rPr lang="en-US" altLang="zh-CN" dirty="0" err="1"/>
              <a:t>tr</a:t>
            </a:r>
            <a:r>
              <a:rPr lang="zh-CN" altLang="en-US" dirty="0"/>
              <a:t>寄存器，访问运行进程的</a:t>
            </a:r>
            <a:r>
              <a:rPr lang="en-US" altLang="zh-CN" dirty="0" err="1"/>
              <a:t>tss</a:t>
            </a:r>
            <a:r>
              <a:rPr lang="zh-CN" altLang="en-US" dirty="0"/>
              <a:t>段，找到与新特权级相关的栈段和栈指针的值；然后用这些值装载</a:t>
            </a:r>
            <a:r>
              <a:rPr lang="en-US" altLang="zh-CN" dirty="0"/>
              <a:t>CPU</a:t>
            </a:r>
            <a:r>
              <a:rPr lang="zh-CN" altLang="en-US" dirty="0"/>
              <a:t>的</a:t>
            </a:r>
            <a:r>
              <a:rPr lang="en-US" altLang="zh-CN" dirty="0" err="1"/>
              <a:t>ss</a:t>
            </a:r>
            <a:r>
              <a:rPr lang="zh-CN" altLang="en-US" dirty="0"/>
              <a:t>和</a:t>
            </a:r>
            <a:r>
              <a:rPr lang="en-US" altLang="zh-CN" dirty="0" err="1"/>
              <a:t>esp</a:t>
            </a:r>
            <a:r>
              <a:rPr lang="zh-CN" altLang="en-US" dirty="0"/>
              <a:t>寄存器；最后在新的栈中保存</a:t>
            </a:r>
            <a:r>
              <a:rPr lang="en-US" altLang="zh-CN" dirty="0" err="1"/>
              <a:t>ss</a:t>
            </a:r>
            <a:r>
              <a:rPr lang="zh-CN" altLang="en-US" dirty="0"/>
              <a:t>和</a:t>
            </a:r>
            <a:r>
              <a:rPr lang="en-US" altLang="zh-CN" dirty="0" err="1"/>
              <a:t>esp</a:t>
            </a:r>
            <a:r>
              <a:rPr lang="zh-CN" altLang="en-US" dirty="0"/>
              <a:t>以前的值，这些值指明了与旧特权级相关的栈的地址。</a:t>
            </a:r>
          </a:p>
          <a:p>
            <a:r>
              <a:rPr lang="zh-CN" altLang="en-US" dirty="0"/>
              <a:t>（</a:t>
            </a:r>
            <a:r>
              <a:rPr lang="en-US" altLang="zh-CN" dirty="0"/>
              <a:t>6</a:t>
            </a:r>
            <a:r>
              <a:rPr lang="zh-CN" altLang="en-US" dirty="0"/>
              <a:t>）若发生的是故障，用引起异常的指令地址修改</a:t>
            </a:r>
            <a:r>
              <a:rPr lang="en-US" altLang="zh-CN" dirty="0" err="1"/>
              <a:t>cs</a:t>
            </a:r>
            <a:r>
              <a:rPr lang="zh-CN" altLang="en-US" dirty="0"/>
              <a:t>和</a:t>
            </a:r>
            <a:r>
              <a:rPr lang="en-US" altLang="zh-CN" dirty="0" err="1"/>
              <a:t>eip</a:t>
            </a:r>
            <a:r>
              <a:rPr lang="zh-CN" altLang="en-US" dirty="0"/>
              <a:t>寄存器的值，以使得这条指令在异常处理结束后能被再次执行；</a:t>
            </a:r>
          </a:p>
          <a:p>
            <a:r>
              <a:rPr lang="zh-CN" altLang="en-US" dirty="0"/>
              <a:t>（</a:t>
            </a:r>
            <a:r>
              <a:rPr lang="en-US" altLang="zh-CN" dirty="0"/>
              <a:t>7</a:t>
            </a:r>
            <a:r>
              <a:rPr lang="zh-CN" altLang="en-US" dirty="0"/>
              <a:t>）在栈中保存</a:t>
            </a:r>
            <a:r>
              <a:rPr lang="en-US" altLang="zh-CN" dirty="0" err="1"/>
              <a:t>eflags</a:t>
            </a:r>
            <a:r>
              <a:rPr lang="zh-CN" altLang="en-US" dirty="0"/>
              <a:t>、</a:t>
            </a:r>
            <a:r>
              <a:rPr lang="en-US" altLang="zh-CN" dirty="0" err="1"/>
              <a:t>cs</a:t>
            </a:r>
            <a:r>
              <a:rPr lang="zh-CN" altLang="en-US" dirty="0"/>
              <a:t>和</a:t>
            </a:r>
            <a:r>
              <a:rPr lang="en-US" altLang="zh-CN" dirty="0" err="1"/>
              <a:t>eip</a:t>
            </a:r>
            <a:r>
              <a:rPr lang="zh-CN" altLang="en-US" dirty="0"/>
              <a:t>的内容；</a:t>
            </a:r>
          </a:p>
          <a:p>
            <a:r>
              <a:rPr lang="zh-CN" altLang="en-US" dirty="0"/>
              <a:t>（</a:t>
            </a:r>
            <a:r>
              <a:rPr lang="en-US" altLang="zh-CN" dirty="0"/>
              <a:t>8</a:t>
            </a:r>
            <a:r>
              <a:rPr lang="zh-CN" altLang="en-US" dirty="0"/>
              <a:t>）如果异常产生一个硬件出错码，则将它保存在栈中；</a:t>
            </a:r>
          </a:p>
          <a:p>
            <a:r>
              <a:rPr lang="zh-CN" altLang="en-US" dirty="0"/>
              <a:t>（</a:t>
            </a:r>
            <a:r>
              <a:rPr lang="en-US" altLang="zh-CN" dirty="0"/>
              <a:t>9</a:t>
            </a:r>
            <a:r>
              <a:rPr lang="zh-CN" altLang="en-US" dirty="0"/>
              <a:t>）装载</a:t>
            </a:r>
            <a:r>
              <a:rPr lang="en-US" altLang="zh-CN" dirty="0" err="1"/>
              <a:t>cs</a:t>
            </a:r>
            <a:r>
              <a:rPr lang="zh-CN" altLang="en-US" dirty="0"/>
              <a:t>和</a:t>
            </a:r>
            <a:r>
              <a:rPr lang="en-US" altLang="zh-CN" dirty="0" err="1"/>
              <a:t>eip</a:t>
            </a:r>
            <a:r>
              <a:rPr lang="zh-CN" altLang="en-US" dirty="0"/>
              <a:t>寄存器，其值分别是</a:t>
            </a:r>
            <a:r>
              <a:rPr lang="en-US" altLang="zh-CN" dirty="0"/>
              <a:t>IDT</a:t>
            </a:r>
            <a:r>
              <a:rPr lang="zh-CN" altLang="en-US" dirty="0"/>
              <a:t>表中第</a:t>
            </a:r>
            <a:r>
              <a:rPr lang="en-US" altLang="zh-CN" dirty="0" err="1"/>
              <a:t>i</a:t>
            </a:r>
            <a:r>
              <a:rPr lang="zh-CN" altLang="en-US" dirty="0"/>
              <a:t>项门描述符的段选择符和偏移量字段。这对寄存器值给出中断或者异常处理程序的第一条指令的地址。之后</a:t>
            </a:r>
            <a:r>
              <a:rPr lang="en-US" altLang="zh-CN" dirty="0"/>
              <a:t>CPU</a:t>
            </a:r>
            <a:r>
              <a:rPr lang="zh-CN" altLang="en-US" dirty="0"/>
              <a:t>就将去执行中断或异常处理程序了。</a:t>
            </a:r>
          </a:p>
        </p:txBody>
      </p:sp>
    </p:spTree>
    <p:extLst>
      <p:ext uri="{BB962C8B-B14F-4D97-AF65-F5344CB8AC3E}">
        <p14:creationId xmlns:p14="http://schemas.microsoft.com/office/powerpoint/2010/main" val="79422396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3717" y="537883"/>
            <a:ext cx="9717741" cy="646331"/>
          </a:xfrm>
          <a:prstGeom prst="rect">
            <a:avLst/>
          </a:prstGeom>
          <a:noFill/>
        </p:spPr>
        <p:txBody>
          <a:bodyPr wrap="square" rtlCol="0">
            <a:spAutoFit/>
          </a:bodyPr>
          <a:lstStyle/>
          <a:p>
            <a:r>
              <a:rPr lang="zh-CN" altLang="en-US" dirty="0"/>
              <a:t>当中断或异常处理程序执行完成后，相应的处理程序会执行一条</a:t>
            </a:r>
            <a:r>
              <a:rPr lang="en-US" altLang="zh-CN" dirty="0" err="1"/>
              <a:t>iret</a:t>
            </a:r>
            <a:r>
              <a:rPr lang="zh-CN" altLang="en-US" dirty="0"/>
              <a:t>汇编指令，实现从中断或异常的返回。</a:t>
            </a:r>
            <a:r>
              <a:rPr lang="en-US" altLang="zh-CN" dirty="0" err="1"/>
              <a:t>iret</a:t>
            </a:r>
            <a:r>
              <a:rPr lang="zh-CN" altLang="en-US" dirty="0"/>
              <a:t>指令将完成如下工作：</a:t>
            </a:r>
          </a:p>
        </p:txBody>
      </p:sp>
      <p:sp>
        <p:nvSpPr>
          <p:cNvPr id="3" name="文本框 2"/>
          <p:cNvSpPr txBox="1"/>
          <p:nvPr/>
        </p:nvSpPr>
        <p:spPr>
          <a:xfrm>
            <a:off x="1147483" y="1523126"/>
            <a:ext cx="9260541" cy="2308324"/>
          </a:xfrm>
          <a:prstGeom prst="rect">
            <a:avLst/>
          </a:prstGeom>
          <a:noFill/>
        </p:spPr>
        <p:txBody>
          <a:bodyPr wrap="square" rtlCol="0">
            <a:spAutoFit/>
          </a:bodyPr>
          <a:lstStyle/>
          <a:p>
            <a:r>
              <a:rPr lang="zh-CN" altLang="en-US" dirty="0"/>
              <a:t>（</a:t>
            </a:r>
            <a:r>
              <a:rPr lang="en-US" altLang="zh-CN" dirty="0"/>
              <a:t>1</a:t>
            </a:r>
            <a:r>
              <a:rPr lang="zh-CN" altLang="en-US" dirty="0"/>
              <a:t>）用保存在栈中的值装载</a:t>
            </a:r>
            <a:r>
              <a:rPr lang="en-US" altLang="zh-CN" dirty="0" err="1"/>
              <a:t>cs</a:t>
            </a:r>
            <a:r>
              <a:rPr lang="zh-CN" altLang="en-US" dirty="0"/>
              <a:t>、</a:t>
            </a:r>
            <a:r>
              <a:rPr lang="en-US" altLang="zh-CN" dirty="0" err="1"/>
              <a:t>eip</a:t>
            </a:r>
            <a:r>
              <a:rPr lang="zh-CN" altLang="en-US" dirty="0"/>
              <a:t>和</a:t>
            </a:r>
            <a:r>
              <a:rPr lang="en-US" altLang="zh-CN" dirty="0" err="1"/>
              <a:t>eflags</a:t>
            </a:r>
            <a:r>
              <a:rPr lang="zh-CN" altLang="en-US" dirty="0"/>
              <a:t>寄存器。如果一个硬件出错码曾被压入栈中，那么弹出这个硬件出错码；</a:t>
            </a:r>
          </a:p>
          <a:p>
            <a:r>
              <a:rPr lang="zh-CN" altLang="en-US" dirty="0"/>
              <a:t>（</a:t>
            </a:r>
            <a:r>
              <a:rPr lang="en-US" altLang="zh-CN" dirty="0"/>
              <a:t>2</a:t>
            </a:r>
            <a:r>
              <a:rPr lang="zh-CN" altLang="en-US" dirty="0"/>
              <a:t>）检查处理程序的特权级是否等于</a:t>
            </a:r>
            <a:r>
              <a:rPr lang="en-US" altLang="zh-CN" dirty="0" err="1"/>
              <a:t>cs</a:t>
            </a:r>
            <a:r>
              <a:rPr lang="zh-CN" altLang="en-US" dirty="0"/>
              <a:t>中最低两位的值</a:t>
            </a:r>
            <a:r>
              <a:rPr lang="en-US" altLang="zh-CN" dirty="0"/>
              <a:t>(</a:t>
            </a:r>
            <a:r>
              <a:rPr lang="zh-CN" altLang="en-US" dirty="0"/>
              <a:t>即判断进程在被中断时是否运行在内核态</a:t>
            </a:r>
            <a:r>
              <a:rPr lang="en-US" altLang="zh-CN" dirty="0"/>
              <a:t>)</a:t>
            </a:r>
            <a:r>
              <a:rPr lang="zh-CN" altLang="en-US" dirty="0"/>
              <a:t>。若是，</a:t>
            </a:r>
            <a:r>
              <a:rPr lang="en-US" altLang="zh-CN" dirty="0" err="1"/>
              <a:t>iret</a:t>
            </a:r>
            <a:r>
              <a:rPr lang="zh-CN" altLang="en-US" dirty="0"/>
              <a:t>终止执行；否则，转入（</a:t>
            </a:r>
            <a:r>
              <a:rPr lang="en-US" altLang="zh-CN" dirty="0"/>
              <a:t>3</a:t>
            </a:r>
            <a:r>
              <a:rPr lang="zh-CN" altLang="en-US" dirty="0"/>
              <a:t>）；</a:t>
            </a:r>
          </a:p>
          <a:p>
            <a:r>
              <a:rPr lang="zh-CN" altLang="en-US" dirty="0"/>
              <a:t>（</a:t>
            </a:r>
            <a:r>
              <a:rPr lang="en-US" altLang="zh-CN" dirty="0"/>
              <a:t>3</a:t>
            </a:r>
            <a:r>
              <a:rPr lang="zh-CN" altLang="en-US" dirty="0"/>
              <a:t>）从栈中装载</a:t>
            </a:r>
            <a:r>
              <a:rPr lang="en-US" altLang="zh-CN" dirty="0" err="1"/>
              <a:t>ss</a:t>
            </a:r>
            <a:r>
              <a:rPr lang="zh-CN" altLang="en-US" dirty="0"/>
              <a:t>和</a:t>
            </a:r>
            <a:r>
              <a:rPr lang="en-US" altLang="zh-CN" dirty="0" err="1"/>
              <a:t>esp</a:t>
            </a:r>
            <a:r>
              <a:rPr lang="zh-CN" altLang="en-US" dirty="0"/>
              <a:t>寄存器，即返回到与旧特权级相关的栈；</a:t>
            </a:r>
          </a:p>
          <a:p>
            <a:r>
              <a:rPr lang="zh-CN" altLang="en-US" dirty="0"/>
              <a:t>（</a:t>
            </a:r>
            <a:r>
              <a:rPr lang="en-US" altLang="zh-CN" dirty="0"/>
              <a:t>4</a:t>
            </a:r>
            <a:r>
              <a:rPr lang="zh-CN" altLang="en-US" dirty="0"/>
              <a:t>）检查</a:t>
            </a:r>
            <a:r>
              <a:rPr lang="en-US" altLang="zh-CN" dirty="0"/>
              <a:t>ds</a:t>
            </a:r>
            <a:r>
              <a:rPr lang="zh-CN" altLang="en-US" dirty="0"/>
              <a:t>、</a:t>
            </a:r>
            <a:r>
              <a:rPr lang="en-US" altLang="zh-CN" dirty="0" err="1"/>
              <a:t>es</a:t>
            </a:r>
            <a:r>
              <a:rPr lang="zh-CN" altLang="en-US" dirty="0"/>
              <a:t>、</a:t>
            </a:r>
            <a:r>
              <a:rPr lang="en-US" altLang="zh-CN" dirty="0"/>
              <a:t>fs</a:t>
            </a:r>
            <a:r>
              <a:rPr lang="zh-CN" altLang="en-US" dirty="0"/>
              <a:t>和</a:t>
            </a:r>
            <a:r>
              <a:rPr lang="en-US" altLang="zh-CN" dirty="0" err="1"/>
              <a:t>gs</a:t>
            </a:r>
            <a:r>
              <a:rPr lang="zh-CN" altLang="en-US" dirty="0"/>
              <a:t>段寄存器的内容，如果其中一个寄存器包含的选择符是一个段描述符，并且特权级比当前特权级高，则清除相应的寄存器，以防止怀有恶意的用户程序利用这些寄存器访问内核空间。</a:t>
            </a:r>
          </a:p>
        </p:txBody>
      </p:sp>
    </p:spTree>
    <p:extLst>
      <p:ext uri="{BB962C8B-B14F-4D97-AF65-F5344CB8AC3E}">
        <p14:creationId xmlns:p14="http://schemas.microsoft.com/office/powerpoint/2010/main" val="211333673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247" y="268941"/>
            <a:ext cx="4150659" cy="369332"/>
          </a:xfrm>
          <a:prstGeom prst="rect">
            <a:avLst/>
          </a:prstGeom>
          <a:noFill/>
        </p:spPr>
        <p:txBody>
          <a:bodyPr wrap="square" rtlCol="0">
            <a:spAutoFit/>
          </a:bodyPr>
          <a:lstStyle/>
          <a:p>
            <a:r>
              <a:rPr lang="zh-CN" altLang="en-US" dirty="0"/>
              <a:t>中断举例，如图</a:t>
            </a:r>
            <a:r>
              <a:rPr lang="en-US" altLang="zh-CN" dirty="0"/>
              <a:t>2-9</a:t>
            </a:r>
            <a:r>
              <a:rPr lang="zh-CN" altLang="en-US" dirty="0"/>
              <a:t>。</a:t>
            </a:r>
          </a:p>
        </p:txBody>
      </p:sp>
      <p:sp>
        <p:nvSpPr>
          <p:cNvPr id="3" name="文本框 2"/>
          <p:cNvSpPr txBox="1"/>
          <p:nvPr/>
        </p:nvSpPr>
        <p:spPr>
          <a:xfrm>
            <a:off x="770965" y="638273"/>
            <a:ext cx="11223812" cy="5355312"/>
          </a:xfrm>
          <a:prstGeom prst="rect">
            <a:avLst/>
          </a:prstGeom>
          <a:noFill/>
        </p:spPr>
        <p:txBody>
          <a:bodyPr wrap="square" rtlCol="0">
            <a:spAutoFit/>
          </a:bodyPr>
          <a:lstStyle/>
          <a:p>
            <a:r>
              <a:rPr lang="zh-CN" altLang="en-US" dirty="0"/>
              <a:t>分析</a:t>
            </a:r>
            <a:r>
              <a:rPr lang="en-US" altLang="zh-CN" dirty="0"/>
              <a:t>A,B,C,D</a:t>
            </a:r>
            <a:r>
              <a:rPr lang="zh-CN" altLang="en-US" dirty="0"/>
              <a:t>在互相抢占上的关系   </a:t>
            </a:r>
          </a:p>
          <a:p>
            <a:r>
              <a:rPr lang="zh-CN" altLang="en-US" dirty="0"/>
              <a:t>假设</a:t>
            </a:r>
            <a:r>
              <a:rPr lang="en-US" altLang="zh-CN" dirty="0"/>
              <a:t>: </a:t>
            </a:r>
          </a:p>
          <a:p>
            <a:r>
              <a:rPr lang="en-US" altLang="zh-CN" dirty="0"/>
              <a:t>2</a:t>
            </a:r>
            <a:r>
              <a:rPr lang="zh-CN" altLang="en-US" dirty="0"/>
              <a:t>个</a:t>
            </a:r>
            <a:r>
              <a:rPr lang="en-US" altLang="zh-CN" dirty="0"/>
              <a:t>interrupt</a:t>
            </a:r>
            <a:r>
              <a:rPr lang="zh-CN" altLang="en-US" dirty="0"/>
              <a:t>，记为</a:t>
            </a:r>
            <a:r>
              <a:rPr lang="en-US" altLang="zh-CN" dirty="0"/>
              <a:t>A</a:t>
            </a:r>
            <a:r>
              <a:rPr lang="zh-CN" altLang="en-US" dirty="0"/>
              <a:t>和</a:t>
            </a:r>
            <a:r>
              <a:rPr lang="en-US" altLang="zh-CN" dirty="0"/>
              <a:t>B </a:t>
            </a:r>
          </a:p>
          <a:p>
            <a:r>
              <a:rPr lang="en-US" altLang="zh-CN" dirty="0"/>
              <a:t>2</a:t>
            </a:r>
            <a:r>
              <a:rPr lang="zh-CN" altLang="en-US" dirty="0"/>
              <a:t>个</a:t>
            </a:r>
            <a:r>
              <a:rPr lang="en-US" altLang="zh-CN" dirty="0"/>
              <a:t>process</a:t>
            </a:r>
            <a:r>
              <a:rPr lang="zh-CN" altLang="en-US" dirty="0"/>
              <a:t>，记为</a:t>
            </a:r>
            <a:r>
              <a:rPr lang="en-US" altLang="zh-CN" dirty="0"/>
              <a:t>C</a:t>
            </a:r>
            <a:r>
              <a:rPr lang="zh-CN" altLang="en-US" dirty="0"/>
              <a:t>和</a:t>
            </a:r>
            <a:r>
              <a:rPr lang="en-US" altLang="zh-CN" dirty="0"/>
              <a:t>D </a:t>
            </a:r>
          </a:p>
          <a:p>
            <a:r>
              <a:rPr lang="en-US" altLang="zh-CN" dirty="0"/>
              <a:t>1</a:t>
            </a:r>
            <a:r>
              <a:rPr lang="zh-CN" altLang="en-US" dirty="0"/>
              <a:t>、假设某个时刻</a:t>
            </a:r>
            <a:r>
              <a:rPr lang="en-US" altLang="zh-CN" dirty="0"/>
              <a:t>C</a:t>
            </a:r>
            <a:r>
              <a:rPr lang="zh-CN" altLang="en-US" dirty="0"/>
              <a:t>占用</a:t>
            </a:r>
            <a:r>
              <a:rPr lang="en-US" altLang="zh-CN" dirty="0"/>
              <a:t>CPU</a:t>
            </a:r>
            <a:r>
              <a:rPr lang="zh-CN" altLang="en-US" dirty="0"/>
              <a:t>运行，此时</a:t>
            </a:r>
            <a:r>
              <a:rPr lang="en-US" altLang="zh-CN" dirty="0"/>
              <a:t>A</a:t>
            </a:r>
            <a:r>
              <a:rPr lang="zh-CN" altLang="en-US" dirty="0"/>
              <a:t>中断发生，</a:t>
            </a:r>
            <a:r>
              <a:rPr lang="en-US" altLang="zh-CN" dirty="0"/>
              <a:t>C</a:t>
            </a:r>
            <a:r>
              <a:rPr lang="zh-CN" altLang="en-US" dirty="0"/>
              <a:t>被</a:t>
            </a:r>
            <a:r>
              <a:rPr lang="en-US" altLang="zh-CN" dirty="0"/>
              <a:t>A</a:t>
            </a:r>
            <a:r>
              <a:rPr lang="zh-CN" altLang="en-US" dirty="0"/>
              <a:t>抢占，</a:t>
            </a:r>
            <a:r>
              <a:rPr lang="en-US" altLang="zh-CN" dirty="0"/>
              <a:t>A</a:t>
            </a:r>
            <a:r>
              <a:rPr lang="zh-CN" altLang="en-US" dirty="0"/>
              <a:t>得以在</a:t>
            </a:r>
            <a:r>
              <a:rPr lang="en-US" altLang="zh-CN" dirty="0"/>
              <a:t>CPU</a:t>
            </a:r>
            <a:r>
              <a:rPr lang="zh-CN" altLang="en-US" dirty="0"/>
              <a:t>上执行。由于</a:t>
            </a:r>
            <a:r>
              <a:rPr lang="en-US" altLang="zh-CN" dirty="0"/>
              <a:t>Linux</a:t>
            </a:r>
            <a:r>
              <a:rPr lang="zh-CN" altLang="en-US" dirty="0"/>
              <a:t>不为中断处理程序设置独立堆栈，</a:t>
            </a:r>
            <a:r>
              <a:rPr lang="en-US" altLang="zh-CN" dirty="0"/>
              <a:t>A</a:t>
            </a:r>
            <a:r>
              <a:rPr lang="zh-CN" altLang="en-US" dirty="0"/>
              <a:t>只能使用 </a:t>
            </a:r>
            <a:r>
              <a:rPr lang="en-US" altLang="zh-CN" dirty="0"/>
              <a:t>C</a:t>
            </a:r>
            <a:r>
              <a:rPr lang="zh-CN" altLang="en-US" dirty="0"/>
              <a:t>的</a:t>
            </a:r>
            <a:r>
              <a:rPr lang="en-US" altLang="zh-CN" dirty="0"/>
              <a:t>kernel stack</a:t>
            </a:r>
            <a:r>
              <a:rPr lang="zh-CN" altLang="en-US" dirty="0"/>
              <a:t>作为自己的运行栈。</a:t>
            </a:r>
          </a:p>
          <a:p>
            <a:r>
              <a:rPr lang="en-US" altLang="zh-CN" dirty="0"/>
              <a:t>2</a:t>
            </a:r>
            <a:r>
              <a:rPr lang="zh-CN" altLang="en-US" dirty="0"/>
              <a:t>、无论如何，</a:t>
            </a:r>
            <a:r>
              <a:rPr lang="en-US" altLang="zh-CN" dirty="0"/>
              <a:t>Linux</a:t>
            </a:r>
            <a:r>
              <a:rPr lang="zh-CN" altLang="en-US" dirty="0"/>
              <a:t>的</a:t>
            </a:r>
            <a:r>
              <a:rPr lang="en-US" altLang="zh-CN" dirty="0"/>
              <a:t>interrupt A</a:t>
            </a:r>
            <a:r>
              <a:rPr lang="zh-CN" altLang="en-US" dirty="0"/>
              <a:t>绝对不会被某个进程</a:t>
            </a:r>
            <a:r>
              <a:rPr lang="en-US" altLang="zh-CN" dirty="0"/>
              <a:t>C</a:t>
            </a:r>
            <a:r>
              <a:rPr lang="zh-CN" altLang="en-US" dirty="0"/>
              <a:t>或者</a:t>
            </a:r>
            <a:r>
              <a:rPr lang="en-US" altLang="zh-CN" dirty="0"/>
              <a:t>D</a:t>
            </a:r>
            <a:r>
              <a:rPr lang="zh-CN" altLang="en-US" dirty="0"/>
              <a:t>抢占！</a:t>
            </a:r>
          </a:p>
          <a:p>
            <a:r>
              <a:rPr lang="zh-CN" altLang="en-US" dirty="0"/>
              <a:t>这是由于所有已经启动的</a:t>
            </a:r>
            <a:r>
              <a:rPr lang="en-US" altLang="zh-CN" dirty="0"/>
              <a:t>interrupt</a:t>
            </a:r>
            <a:r>
              <a:rPr lang="zh-CN" altLang="en-US" dirty="0"/>
              <a:t>，不管是</a:t>
            </a:r>
            <a:r>
              <a:rPr lang="en-US" altLang="zh-CN" dirty="0"/>
              <a:t>interrupt</a:t>
            </a:r>
            <a:r>
              <a:rPr lang="zh-CN" altLang="en-US" dirty="0"/>
              <a:t>之间切换，还是在某个</a:t>
            </a:r>
            <a:r>
              <a:rPr lang="en-US" altLang="zh-CN" dirty="0"/>
              <a:t>interrupt</a:t>
            </a:r>
            <a:r>
              <a:rPr lang="zh-CN" altLang="en-US" dirty="0"/>
              <a:t>中执行代码的过程，决不可能插入</a:t>
            </a:r>
            <a:r>
              <a:rPr lang="en-US" altLang="zh-CN" dirty="0"/>
              <a:t>scheduler</a:t>
            </a:r>
            <a:r>
              <a:rPr lang="zh-CN" altLang="en-US" dirty="0"/>
              <a:t>调度例程的调用。除非</a:t>
            </a:r>
            <a:r>
              <a:rPr lang="en-US" altLang="zh-CN" dirty="0"/>
              <a:t>interrupt</a:t>
            </a:r>
            <a:r>
              <a:rPr lang="zh-CN" altLang="en-US" dirty="0"/>
              <a:t>主动或者被动阻塞进入睡眠，唤起</a:t>
            </a:r>
            <a:r>
              <a:rPr lang="en-US" altLang="zh-CN" dirty="0"/>
              <a:t>scheduler</a:t>
            </a:r>
            <a:r>
              <a:rPr lang="zh-CN" altLang="en-US" dirty="0"/>
              <a:t>，但这是必须避免的，危险性见第</a:t>
            </a:r>
            <a:r>
              <a:rPr lang="en-US" altLang="zh-CN" dirty="0"/>
              <a:t>3</a:t>
            </a:r>
            <a:r>
              <a:rPr lang="zh-CN" altLang="en-US" dirty="0"/>
              <a:t>点说明。 </a:t>
            </a:r>
          </a:p>
          <a:p>
            <a:r>
              <a:rPr lang="en-US" altLang="zh-CN" dirty="0"/>
              <a:t>3</a:t>
            </a:r>
            <a:r>
              <a:rPr lang="zh-CN" altLang="en-US" dirty="0"/>
              <a:t>、关于第</a:t>
            </a:r>
            <a:r>
              <a:rPr lang="en-US" altLang="zh-CN" dirty="0"/>
              <a:t>2</a:t>
            </a:r>
            <a:r>
              <a:rPr lang="zh-CN" altLang="en-US" dirty="0"/>
              <a:t>点的解释：</a:t>
            </a:r>
          </a:p>
          <a:p>
            <a:r>
              <a:rPr lang="zh-CN" altLang="en-US" dirty="0"/>
              <a:t>首先，</a:t>
            </a:r>
            <a:r>
              <a:rPr lang="en-US" altLang="zh-CN" dirty="0"/>
              <a:t>interrupt</a:t>
            </a:r>
            <a:r>
              <a:rPr lang="zh-CN" altLang="en-US" dirty="0"/>
              <a:t>没有堆栈，</a:t>
            </a:r>
            <a:r>
              <a:rPr lang="en-US" altLang="zh-CN" dirty="0"/>
              <a:t>A</a:t>
            </a:r>
            <a:r>
              <a:rPr lang="zh-CN" altLang="en-US" dirty="0"/>
              <a:t>中断是“借”了</a:t>
            </a:r>
            <a:r>
              <a:rPr lang="en-US" altLang="zh-CN" dirty="0"/>
              <a:t>C</a:t>
            </a:r>
            <a:r>
              <a:rPr lang="zh-CN" altLang="en-US" dirty="0"/>
              <a:t>的堆栈运行的，若允许</a:t>
            </a:r>
            <a:r>
              <a:rPr lang="en-US" altLang="zh-CN" dirty="0"/>
              <a:t>A“</a:t>
            </a:r>
            <a:r>
              <a:rPr lang="zh-CN" altLang="en-US" dirty="0"/>
              <a:t>阻塞”或“睡眠”，则</a:t>
            </a:r>
            <a:r>
              <a:rPr lang="en-US" altLang="zh-CN" dirty="0"/>
              <a:t>C</a:t>
            </a:r>
            <a:r>
              <a:rPr lang="zh-CN" altLang="en-US" dirty="0"/>
              <a:t>将被迫阻塞或睡眠，仅当</a:t>
            </a:r>
            <a:r>
              <a:rPr lang="en-US" altLang="zh-CN" dirty="0"/>
              <a:t>A</a:t>
            </a:r>
            <a:r>
              <a:rPr lang="zh-CN" altLang="en-US" dirty="0"/>
              <a:t>被“唤醒”</a:t>
            </a:r>
            <a:r>
              <a:rPr lang="en-US" altLang="zh-CN" dirty="0"/>
              <a:t>C</a:t>
            </a:r>
            <a:r>
              <a:rPr lang="zh-CN" altLang="en-US" dirty="0"/>
              <a:t>才被唤醒；而“唤醒”后，</a:t>
            </a:r>
            <a:r>
              <a:rPr lang="en-US" altLang="zh-CN" dirty="0"/>
              <a:t>A</a:t>
            </a:r>
            <a:r>
              <a:rPr lang="zh-CN" altLang="en-US" dirty="0"/>
              <a:t>将按照</a:t>
            </a:r>
            <a:r>
              <a:rPr lang="en-US" altLang="zh-CN" dirty="0"/>
              <a:t>C</a:t>
            </a:r>
            <a:r>
              <a:rPr lang="zh-CN" altLang="en-US" dirty="0"/>
              <a:t>在就绪队列中的顺序被调度。这既损害了</a:t>
            </a:r>
            <a:r>
              <a:rPr lang="en-US" altLang="zh-CN" dirty="0"/>
              <a:t>A</a:t>
            </a:r>
            <a:r>
              <a:rPr lang="zh-CN" altLang="en-US" dirty="0"/>
              <a:t>的利益也污染了</a:t>
            </a:r>
            <a:r>
              <a:rPr lang="en-US" altLang="zh-CN" dirty="0"/>
              <a:t>C</a:t>
            </a:r>
            <a:r>
              <a:rPr lang="zh-CN" altLang="en-US" dirty="0"/>
              <a:t>的</a:t>
            </a:r>
            <a:r>
              <a:rPr lang="en-US" altLang="zh-CN" dirty="0"/>
              <a:t>kernel stack</a:t>
            </a:r>
            <a:r>
              <a:rPr lang="zh-CN" altLang="en-US" dirty="0"/>
              <a:t>。</a:t>
            </a:r>
          </a:p>
          <a:p>
            <a:r>
              <a:rPr lang="zh-CN" altLang="en-US" dirty="0"/>
              <a:t>其次，如果</a:t>
            </a:r>
            <a:r>
              <a:rPr lang="en-US" altLang="zh-CN" dirty="0"/>
              <a:t>interrupt A</a:t>
            </a:r>
            <a:r>
              <a:rPr lang="zh-CN" altLang="en-US" dirty="0"/>
              <a:t>由于阻塞或是其他原因睡眠，外界对系统的响应能力将变得不可忍受</a:t>
            </a:r>
          </a:p>
          <a:p>
            <a:r>
              <a:rPr lang="en-US" altLang="zh-CN" dirty="0"/>
              <a:t>4</a:t>
            </a:r>
            <a:r>
              <a:rPr lang="zh-CN" altLang="en-US" dirty="0"/>
              <a:t>、那么</a:t>
            </a:r>
            <a:r>
              <a:rPr lang="en-US" altLang="zh-CN" dirty="0"/>
              <a:t>interrupt A</a:t>
            </a:r>
            <a:r>
              <a:rPr lang="zh-CN" altLang="en-US" dirty="0"/>
              <a:t>和</a:t>
            </a:r>
            <a:r>
              <a:rPr lang="en-US" altLang="zh-CN" dirty="0"/>
              <a:t>B</a:t>
            </a:r>
            <a:r>
              <a:rPr lang="zh-CN" altLang="en-US" dirty="0"/>
              <a:t>的关系又如何呢？</a:t>
            </a:r>
          </a:p>
          <a:p>
            <a:r>
              <a:rPr lang="zh-CN" altLang="en-US" dirty="0"/>
              <a:t>由于可能在中断的某个步骤打开了</a:t>
            </a:r>
            <a:r>
              <a:rPr lang="en-US" altLang="zh-CN" dirty="0"/>
              <a:t>CPU</a:t>
            </a:r>
            <a:r>
              <a:rPr lang="zh-CN" altLang="en-US" dirty="0"/>
              <a:t>的</a:t>
            </a:r>
            <a:r>
              <a:rPr lang="en-US" altLang="zh-CN" dirty="0"/>
              <a:t>IF flag</a:t>
            </a:r>
            <a:r>
              <a:rPr lang="zh-CN" altLang="en-US" dirty="0"/>
              <a:t>标志，这使得在</a:t>
            </a:r>
            <a:r>
              <a:rPr lang="en-US" altLang="zh-CN" dirty="0"/>
              <a:t>A</a:t>
            </a:r>
            <a:r>
              <a:rPr lang="zh-CN" altLang="en-US" dirty="0"/>
              <a:t>过程中，</a:t>
            </a:r>
            <a:r>
              <a:rPr lang="en-US" altLang="zh-CN" dirty="0"/>
              <a:t>B</a:t>
            </a:r>
            <a:r>
              <a:rPr lang="zh-CN" altLang="en-US" dirty="0"/>
              <a:t>的</a:t>
            </a:r>
            <a:r>
              <a:rPr lang="en-US" altLang="zh-CN" dirty="0" err="1"/>
              <a:t>irq</a:t>
            </a:r>
            <a:r>
              <a:rPr lang="en-US" altLang="zh-CN" dirty="0"/>
              <a:t> line</a:t>
            </a:r>
            <a:r>
              <a:rPr lang="zh-CN" altLang="en-US" dirty="0"/>
              <a:t>已经触发了</a:t>
            </a:r>
            <a:r>
              <a:rPr lang="en-US" altLang="zh-CN" dirty="0"/>
              <a:t>PIC</a:t>
            </a:r>
            <a:r>
              <a:rPr lang="zh-CN" altLang="en-US" dirty="0"/>
              <a:t>，进而触发了</a:t>
            </a:r>
            <a:r>
              <a:rPr lang="en-US" altLang="zh-CN" dirty="0"/>
              <a:t>CPU IRQ pin</a:t>
            </a:r>
            <a:r>
              <a:rPr lang="zh-CN" altLang="en-US" dirty="0"/>
              <a:t>，使得</a:t>
            </a:r>
            <a:r>
              <a:rPr lang="en-US" altLang="zh-CN" dirty="0"/>
              <a:t>CPU</a:t>
            </a:r>
            <a:r>
              <a:rPr lang="zh-CN" altLang="en-US" dirty="0"/>
              <a:t>执行中断</a:t>
            </a:r>
            <a:r>
              <a:rPr lang="en-US" altLang="zh-CN" dirty="0"/>
              <a:t>B</a:t>
            </a:r>
            <a:r>
              <a:rPr lang="zh-CN" altLang="en-US" dirty="0"/>
              <a:t>，这是中断上下文的嵌套过程。 </a:t>
            </a:r>
          </a:p>
          <a:p>
            <a:r>
              <a:rPr lang="en-US" altLang="zh-CN" dirty="0"/>
              <a:t>5</a:t>
            </a:r>
            <a:r>
              <a:rPr lang="zh-CN" altLang="en-US" dirty="0"/>
              <a:t>、通常</a:t>
            </a:r>
            <a:r>
              <a:rPr lang="en-US" altLang="zh-CN" dirty="0"/>
              <a:t>Linux</a:t>
            </a:r>
            <a:r>
              <a:rPr lang="zh-CN" altLang="en-US" dirty="0"/>
              <a:t>不对不同的</a:t>
            </a:r>
            <a:r>
              <a:rPr lang="en-US" altLang="zh-CN" dirty="0"/>
              <a:t>interrupt</a:t>
            </a:r>
            <a:r>
              <a:rPr lang="zh-CN" altLang="en-US" dirty="0"/>
              <a:t>设置优先级，这种任意的嵌套是允许的</a:t>
            </a:r>
          </a:p>
        </p:txBody>
      </p:sp>
    </p:spTree>
    <p:extLst>
      <p:ext uri="{BB962C8B-B14F-4D97-AF65-F5344CB8AC3E}">
        <p14:creationId xmlns:p14="http://schemas.microsoft.com/office/powerpoint/2010/main" val="768314831"/>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93694" y="5378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1476845" y="165667"/>
          <a:ext cx="7844118" cy="2442373"/>
        </p:xfrm>
        <a:graphic>
          <a:graphicData uri="http://schemas.openxmlformats.org/presentationml/2006/ole">
            <mc:AlternateContent xmlns:mc="http://schemas.openxmlformats.org/markup-compatibility/2006">
              <mc:Choice xmlns:v="urn:schemas-microsoft-com:vml" Requires="v">
                <p:oleObj spid="_x0000_s46082" name="Visio" r:id="rId3" imgW="3983355" imgH="1240155" progId="Visio.Drawing.11">
                  <p:embed/>
                </p:oleObj>
              </mc:Choice>
              <mc:Fallback>
                <p:oleObj name="Visio" r:id="rId3" imgW="3983355" imgH="1240155" progId="Visio.Drawing.11">
                  <p:embed/>
                  <p:pic>
                    <p:nvPicPr>
                      <p:cNvPr id="0" name=""/>
                      <p:cNvPicPr>
                        <a:picLocks noChangeAspect="1"/>
                      </p:cNvPicPr>
                      <p:nvPr/>
                    </p:nvPicPr>
                    <p:blipFill>
                      <a:blip r:embed="rId4"/>
                      <a:stretch>
                        <a:fillRect/>
                      </a:stretch>
                    </p:blipFill>
                    <p:spPr>
                      <a:xfrm>
                        <a:off x="1476845" y="165667"/>
                        <a:ext cx="7844118" cy="2442373"/>
                      </a:xfrm>
                      <a:prstGeom prst="rect">
                        <a:avLst/>
                      </a:prstGeom>
                      <a:noFill/>
                      <a:ln w="9525">
                        <a:noFill/>
                      </a:ln>
                    </p:spPr>
                  </p:pic>
                </p:oleObj>
              </mc:Fallback>
            </mc:AlternateContent>
          </a:graphicData>
        </a:graphic>
      </p:graphicFrame>
      <p:sp>
        <p:nvSpPr>
          <p:cNvPr id="4" name="Rectangle 4"/>
          <p:cNvSpPr>
            <a:spLocks noChangeArrowheads="1"/>
          </p:cNvSpPr>
          <p:nvPr/>
        </p:nvSpPr>
        <p:spPr bwMode="auto">
          <a:xfrm>
            <a:off x="1246094" y="3675528"/>
            <a:ext cx="206807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721582" y="2568784"/>
          <a:ext cx="7109012" cy="2213488"/>
        </p:xfrm>
        <a:graphic>
          <a:graphicData uri="http://schemas.openxmlformats.org/presentationml/2006/ole">
            <mc:AlternateContent xmlns:mc="http://schemas.openxmlformats.org/markup-compatibility/2006">
              <mc:Choice xmlns:v="urn:schemas-microsoft-com:vml" Requires="v">
                <p:oleObj spid="_x0000_s46083" name="Visio" r:id="rId5" imgW="3983355" imgH="1240155" progId="Visio.Drawing.11">
                  <p:embed/>
                </p:oleObj>
              </mc:Choice>
              <mc:Fallback>
                <p:oleObj name="Visio" r:id="rId5" imgW="3983355" imgH="1240155" progId="Visio.Drawing.11">
                  <p:embed/>
                  <p:pic>
                    <p:nvPicPr>
                      <p:cNvPr id="0" name=""/>
                      <p:cNvPicPr>
                        <a:picLocks noChangeAspect="1"/>
                      </p:cNvPicPr>
                      <p:nvPr/>
                    </p:nvPicPr>
                    <p:blipFill>
                      <a:blip r:embed="rId6"/>
                      <a:stretch>
                        <a:fillRect/>
                      </a:stretch>
                    </p:blipFill>
                    <p:spPr>
                      <a:xfrm>
                        <a:off x="1721582" y="2568784"/>
                        <a:ext cx="7109012" cy="2213488"/>
                      </a:xfrm>
                      <a:prstGeom prst="rect">
                        <a:avLst/>
                      </a:prstGeom>
                      <a:noFill/>
                      <a:ln w="9525">
                        <a:noFill/>
                      </a:ln>
                    </p:spPr>
                  </p:pic>
                </p:oleObj>
              </mc:Fallback>
            </mc:AlternateContent>
          </a:graphicData>
        </a:graphic>
      </p:graphicFrame>
      <p:sp>
        <p:nvSpPr>
          <p:cNvPr id="6" name="文本框 5"/>
          <p:cNvSpPr txBox="1"/>
          <p:nvPr/>
        </p:nvSpPr>
        <p:spPr>
          <a:xfrm>
            <a:off x="5276088" y="5230368"/>
            <a:ext cx="4709160" cy="369332"/>
          </a:xfrm>
          <a:prstGeom prst="rect">
            <a:avLst/>
          </a:prstGeom>
          <a:noFill/>
        </p:spPr>
        <p:txBody>
          <a:bodyPr wrap="square" rtlCol="0">
            <a:spAutoFit/>
          </a:bodyPr>
          <a:lstStyle/>
          <a:p>
            <a:r>
              <a:rPr lang="zh-CN" altLang="zh-CN" dirty="0"/>
              <a:t>图</a:t>
            </a:r>
            <a:r>
              <a:rPr lang="en-US" altLang="zh-CN" dirty="0"/>
              <a:t>2-9 </a:t>
            </a:r>
            <a:r>
              <a:rPr lang="zh-CN" altLang="zh-CN" dirty="0"/>
              <a:t>中断举例</a:t>
            </a:r>
          </a:p>
        </p:txBody>
      </p:sp>
    </p:spTree>
    <p:extLst>
      <p:ext uri="{BB962C8B-B14F-4D97-AF65-F5344CB8AC3E}">
        <p14:creationId xmlns:p14="http://schemas.microsoft.com/office/powerpoint/2010/main" val="66491384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0965" y="376518"/>
            <a:ext cx="3272117" cy="369332"/>
          </a:xfrm>
          <a:prstGeom prst="rect">
            <a:avLst/>
          </a:prstGeom>
          <a:noFill/>
        </p:spPr>
        <p:txBody>
          <a:bodyPr wrap="square" rtlCol="0">
            <a:spAutoFit/>
          </a:bodyPr>
          <a:lstStyle/>
          <a:p>
            <a:r>
              <a:rPr lang="en-US" altLang="zh-CN"/>
              <a:t>2.3.2 </a:t>
            </a:r>
            <a:r>
              <a:rPr lang="zh-CN" altLang="en-US"/>
              <a:t>计算机系统时钟</a:t>
            </a:r>
            <a:endParaRPr lang="zh-CN" altLang="en-US" dirty="0"/>
          </a:p>
        </p:txBody>
      </p:sp>
      <p:sp>
        <p:nvSpPr>
          <p:cNvPr id="3" name="文本框 2"/>
          <p:cNvSpPr txBox="1"/>
          <p:nvPr/>
        </p:nvSpPr>
        <p:spPr>
          <a:xfrm>
            <a:off x="1532965" y="1004047"/>
            <a:ext cx="8713694" cy="1754326"/>
          </a:xfrm>
          <a:prstGeom prst="rect">
            <a:avLst/>
          </a:prstGeom>
          <a:noFill/>
        </p:spPr>
        <p:txBody>
          <a:bodyPr wrap="square" rtlCol="0">
            <a:spAutoFit/>
          </a:bodyPr>
          <a:lstStyle/>
          <a:p>
            <a:r>
              <a:rPr lang="zh-CN" altLang="en-US"/>
              <a:t>计算机中很多活动都是由定时测量来驱动的，这对用户常常是不可见的。例如，当你停止使用计算机的控制台以后，屏幕会自动关闭，这得归因于定时器，它允许内核跟踪你按键或移动鼠标后到现在过了多少时间；如果你收到了一个来自系统的警告信息，建议你删除一组不用的文件，这是由于有一个程序能识别长时间未被访问的所有用户文件。为了进行这些操作，程序必须能从每个设备或文件中检索到它们最后被访问的时间，即时间戳，而这些时间标记必须由内核自动地设置。</a:t>
            </a:r>
            <a:endParaRPr lang="zh-CN" altLang="en-US" dirty="0"/>
          </a:p>
        </p:txBody>
      </p:sp>
      <p:sp>
        <p:nvSpPr>
          <p:cNvPr id="4" name="文本框 3"/>
          <p:cNvSpPr txBox="1"/>
          <p:nvPr/>
        </p:nvSpPr>
        <p:spPr>
          <a:xfrm>
            <a:off x="1694329" y="3012141"/>
            <a:ext cx="8713694" cy="1200329"/>
          </a:xfrm>
          <a:prstGeom prst="rect">
            <a:avLst/>
          </a:prstGeom>
          <a:noFill/>
        </p:spPr>
        <p:txBody>
          <a:bodyPr wrap="square" rtlCol="0">
            <a:spAutoFit/>
          </a:bodyPr>
          <a:lstStyle/>
          <a:p>
            <a:r>
              <a:rPr lang="en-US" altLang="zh-CN" dirty="0"/>
              <a:t>Linux</a:t>
            </a:r>
            <a:r>
              <a:rPr lang="zh-CN" altLang="en-US" dirty="0"/>
              <a:t>内核提供了两种主要的定时测量手段：一是获得当前的时间和日期，包括</a:t>
            </a:r>
            <a:r>
              <a:rPr lang="en-US" altLang="zh-CN" dirty="0"/>
              <a:t>time()</a:t>
            </a:r>
            <a:r>
              <a:rPr lang="zh-CN" altLang="en-US" dirty="0"/>
              <a:t>，</a:t>
            </a:r>
            <a:r>
              <a:rPr lang="en-US" altLang="zh-CN" dirty="0" err="1"/>
              <a:t>ftime</a:t>
            </a:r>
            <a:r>
              <a:rPr lang="en-US" altLang="zh-CN" dirty="0"/>
              <a:t>()</a:t>
            </a:r>
            <a:r>
              <a:rPr lang="zh-CN" altLang="en-US" dirty="0"/>
              <a:t>以及</a:t>
            </a:r>
            <a:r>
              <a:rPr lang="en-US" altLang="zh-CN" dirty="0" err="1"/>
              <a:t>gettimeofday</a:t>
            </a:r>
            <a:r>
              <a:rPr lang="en-US" altLang="zh-CN" dirty="0"/>
              <a:t>()</a:t>
            </a:r>
            <a:r>
              <a:rPr lang="zh-CN" altLang="en-US" dirty="0"/>
              <a:t>等系统调用；二是维持定时器，包括</a:t>
            </a:r>
            <a:r>
              <a:rPr lang="en-US" altLang="zh-CN" dirty="0" err="1"/>
              <a:t>settimer</a:t>
            </a:r>
            <a:r>
              <a:rPr lang="en-US" altLang="zh-CN" dirty="0"/>
              <a:t>()</a:t>
            </a:r>
            <a:r>
              <a:rPr lang="zh-CN" altLang="en-US" dirty="0"/>
              <a:t>，</a:t>
            </a:r>
            <a:r>
              <a:rPr lang="en-US" altLang="zh-CN" dirty="0"/>
              <a:t>alarm()</a:t>
            </a:r>
            <a:r>
              <a:rPr lang="zh-CN" altLang="en-US" dirty="0"/>
              <a:t>等系统调用。定时测量是由基于固定频率振荡器和计数器的几个硬件电路完成的。在</a:t>
            </a:r>
          </a:p>
          <a:p>
            <a:r>
              <a:rPr lang="en-US" altLang="zh-CN" dirty="0"/>
              <a:t>x86</a:t>
            </a:r>
            <a:r>
              <a:rPr lang="zh-CN" altLang="en-US" dirty="0"/>
              <a:t>体系结构上，内核必须显式的与以下几种时钟打交道：</a:t>
            </a:r>
          </a:p>
        </p:txBody>
      </p:sp>
    </p:spTree>
    <p:extLst>
      <p:ext uri="{BB962C8B-B14F-4D97-AF65-F5344CB8AC3E}">
        <p14:creationId xmlns:p14="http://schemas.microsoft.com/office/powerpoint/2010/main" val="321912197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6117" y="546846"/>
            <a:ext cx="10408024" cy="2308324"/>
          </a:xfrm>
          <a:prstGeom prst="rect">
            <a:avLst/>
          </a:prstGeom>
          <a:noFill/>
        </p:spPr>
        <p:txBody>
          <a:bodyPr wrap="square" rtlCol="0">
            <a:spAutoFit/>
          </a:bodyPr>
          <a:lstStyle/>
          <a:p>
            <a:r>
              <a:rPr lang="zh-CN" altLang="en-US" dirty="0"/>
              <a:t>（</a:t>
            </a:r>
            <a:r>
              <a:rPr lang="en-US" altLang="zh-CN" dirty="0"/>
              <a:t>1</a:t>
            </a:r>
            <a:r>
              <a:rPr lang="zh-CN" altLang="en-US" dirty="0"/>
              <a:t>）实时时钟（</a:t>
            </a:r>
            <a:r>
              <a:rPr lang="en-US" altLang="zh-CN" dirty="0"/>
              <a:t>RTC</a:t>
            </a:r>
            <a:r>
              <a:rPr lang="zh-CN" altLang="en-US" dirty="0"/>
              <a:t>）</a:t>
            </a:r>
          </a:p>
          <a:p>
            <a:r>
              <a:rPr lang="zh-CN" altLang="en-US" dirty="0"/>
              <a:t>实时时钟芯片是日常生活中应用最为广泛的消费类电子产品之一，它为人们提供精确的实时时间，或者为电子系统提供精确的时间基准，目前实时时钟芯片大多采用精度较高的晶体振荡器作为时钟源。有些时钟芯片为了在主电源掉电时还可以工作，需要外加电池供电。</a:t>
            </a:r>
          </a:p>
          <a:p>
            <a:r>
              <a:rPr lang="zh-CN" altLang="en-US" dirty="0"/>
              <a:t>为实现实时时钟，需要硬件结构晶振的支持。</a:t>
            </a:r>
            <a:r>
              <a:rPr lang="en-US" altLang="zh-CN" dirty="0"/>
              <a:t>Linux</a:t>
            </a:r>
            <a:r>
              <a:rPr lang="zh-CN" altLang="en-US" dirty="0"/>
              <a:t>内核只使用</a:t>
            </a:r>
            <a:r>
              <a:rPr lang="en-US" altLang="zh-CN" dirty="0"/>
              <a:t>RTC</a:t>
            </a:r>
            <a:r>
              <a:rPr lang="zh-CN" altLang="en-US" dirty="0"/>
              <a:t>获得时间和日期信息，其对应的设备文件为</a:t>
            </a:r>
            <a:r>
              <a:rPr lang="en-US" altLang="zh-CN" dirty="0"/>
              <a:t>/dev/</a:t>
            </a:r>
            <a:r>
              <a:rPr lang="en-US" altLang="zh-CN" dirty="0" err="1"/>
              <a:t>rtc</a:t>
            </a:r>
            <a:r>
              <a:rPr lang="en-US" altLang="zh-CN" dirty="0"/>
              <a:t> </a:t>
            </a:r>
            <a:r>
              <a:rPr lang="zh-CN" altLang="en-US" dirty="0"/>
              <a:t>，可以通过设备文件对其编程，</a:t>
            </a:r>
          </a:p>
          <a:p>
            <a:r>
              <a:rPr lang="zh-CN" altLang="en-US" dirty="0"/>
              <a:t>内核通过</a:t>
            </a:r>
            <a:r>
              <a:rPr lang="en-US" altLang="zh-CN" dirty="0"/>
              <a:t>0x70</a:t>
            </a:r>
            <a:r>
              <a:rPr lang="zh-CN" altLang="en-US" dirty="0"/>
              <a:t>和</a:t>
            </a:r>
            <a:r>
              <a:rPr lang="en-US" altLang="zh-CN" dirty="0"/>
              <a:t>0x71</a:t>
            </a:r>
            <a:r>
              <a:rPr lang="zh-CN" altLang="en-US" dirty="0"/>
              <a:t>两个端口访问</a:t>
            </a:r>
            <a:r>
              <a:rPr lang="en-US" altLang="zh-CN" dirty="0"/>
              <a:t>RTC</a:t>
            </a:r>
            <a:r>
              <a:rPr lang="zh-CN" altLang="en-US" dirty="0"/>
              <a:t>，</a:t>
            </a:r>
          </a:p>
          <a:p>
            <a:r>
              <a:rPr lang="zh-CN" altLang="en-US" dirty="0"/>
              <a:t>系统管理员可以通过执行时钟程序设置时钟。</a:t>
            </a:r>
          </a:p>
        </p:txBody>
      </p:sp>
      <p:sp>
        <p:nvSpPr>
          <p:cNvPr id="3" name="文本框 2"/>
          <p:cNvSpPr txBox="1"/>
          <p:nvPr/>
        </p:nvSpPr>
        <p:spPr>
          <a:xfrm>
            <a:off x="1066799" y="3012141"/>
            <a:ext cx="9018494" cy="1754326"/>
          </a:xfrm>
          <a:prstGeom prst="rect">
            <a:avLst/>
          </a:prstGeom>
          <a:noFill/>
        </p:spPr>
        <p:txBody>
          <a:bodyPr wrap="square" rtlCol="0">
            <a:spAutoFit/>
          </a:bodyPr>
          <a:lstStyle/>
          <a:p>
            <a:r>
              <a:rPr lang="zh-CN" altLang="en-US" dirty="0"/>
              <a:t>（</a:t>
            </a:r>
            <a:r>
              <a:rPr lang="en-US" altLang="zh-CN" dirty="0"/>
              <a:t>2</a:t>
            </a:r>
            <a:r>
              <a:rPr lang="zh-CN" altLang="en-US" dirty="0"/>
              <a:t>）时间戳计数器</a:t>
            </a:r>
            <a:r>
              <a:rPr lang="en-US" altLang="zh-CN" dirty="0"/>
              <a:t>TSC</a:t>
            </a:r>
          </a:p>
          <a:p>
            <a:r>
              <a:rPr lang="zh-CN" altLang="en-US" dirty="0"/>
              <a:t>时间戳计数器记录自启动以来处理器消耗的时钟周期数。由于时间戳计数器（</a:t>
            </a:r>
            <a:r>
              <a:rPr lang="en-US" altLang="zh-CN" dirty="0"/>
              <a:t>TSC</a:t>
            </a:r>
            <a:r>
              <a:rPr lang="zh-CN" altLang="en-US" dirty="0"/>
              <a:t>）随着处理器周期速率的比例的变化而变化，因此提供了非常高的精度。</a:t>
            </a:r>
            <a:r>
              <a:rPr lang="en-US" altLang="zh-CN" dirty="0"/>
              <a:t>TSC</a:t>
            </a:r>
            <a:r>
              <a:rPr lang="zh-CN" altLang="en-US" dirty="0"/>
              <a:t>通常被用于剖析和监测代码。使用</a:t>
            </a:r>
            <a:r>
              <a:rPr lang="en-US" altLang="zh-CN" dirty="0" err="1"/>
              <a:t>rdtsc</a:t>
            </a:r>
            <a:r>
              <a:rPr lang="zh-CN" altLang="en-US" dirty="0"/>
              <a:t>指令可测量某段代码的执行时间，其精度达到微秒级，</a:t>
            </a:r>
            <a:r>
              <a:rPr lang="en-US" altLang="zh-CN" dirty="0"/>
              <a:t>TSC</a:t>
            </a:r>
            <a:r>
              <a:rPr lang="zh-CN" altLang="en-US" dirty="0"/>
              <a:t>的节拍可以被转化为秒，方法是将其除以</a:t>
            </a:r>
            <a:r>
              <a:rPr lang="en-US" altLang="zh-CN" dirty="0"/>
              <a:t>CPU</a:t>
            </a:r>
            <a:r>
              <a:rPr lang="zh-CN" altLang="en-US" dirty="0"/>
              <a:t>时钟速率（在</a:t>
            </a:r>
            <a:r>
              <a:rPr lang="en-US" altLang="zh-CN" dirty="0" err="1"/>
              <a:t>linux</a:t>
            </a:r>
            <a:r>
              <a:rPr lang="zh-CN" altLang="en-US" dirty="0"/>
              <a:t>中，可以从内核变量</a:t>
            </a:r>
            <a:r>
              <a:rPr lang="en-US" altLang="zh-CN" dirty="0" err="1"/>
              <a:t>cpu_khz</a:t>
            </a:r>
            <a:r>
              <a:rPr lang="zh-CN" altLang="en-US" dirty="0"/>
              <a:t>读取）。</a:t>
            </a:r>
          </a:p>
        </p:txBody>
      </p:sp>
    </p:spTree>
    <p:extLst>
      <p:ext uri="{BB962C8B-B14F-4D97-AF65-F5344CB8AC3E}">
        <p14:creationId xmlns:p14="http://schemas.microsoft.com/office/powerpoint/2010/main" val="165903310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7506" y="403412"/>
            <a:ext cx="9708776" cy="2308324"/>
          </a:xfrm>
          <a:prstGeom prst="rect">
            <a:avLst/>
          </a:prstGeom>
          <a:noFill/>
        </p:spPr>
        <p:txBody>
          <a:bodyPr wrap="square" rtlCol="0">
            <a:spAutoFit/>
          </a:bodyPr>
          <a:lstStyle/>
          <a:p>
            <a:r>
              <a:rPr lang="zh-CN" altLang="en-US"/>
              <a:t>（</a:t>
            </a:r>
            <a:r>
              <a:rPr lang="en-US" altLang="zh-CN"/>
              <a:t>3</a:t>
            </a:r>
            <a:r>
              <a:rPr lang="zh-CN" altLang="en-US"/>
              <a:t>）可编程间隔定时器</a:t>
            </a:r>
            <a:r>
              <a:rPr lang="en-US" altLang="zh-CN"/>
              <a:t>PIT</a:t>
            </a:r>
          </a:p>
          <a:p>
            <a:r>
              <a:rPr lang="zh-CN" altLang="en-US"/>
              <a:t>每个</a:t>
            </a:r>
            <a:r>
              <a:rPr lang="en-US" altLang="zh-CN"/>
              <a:t>PC</a:t>
            </a:r>
            <a:r>
              <a:rPr lang="zh-CN" altLang="en-US"/>
              <a:t>机中都有一个</a:t>
            </a:r>
            <a:r>
              <a:rPr lang="en-US" altLang="zh-CN"/>
              <a:t>PIT</a:t>
            </a:r>
            <a:r>
              <a:rPr lang="zh-CN" altLang="en-US"/>
              <a:t>，通过</a:t>
            </a:r>
            <a:r>
              <a:rPr lang="en-US" altLang="zh-CN"/>
              <a:t>IRQ</a:t>
            </a:r>
            <a:r>
              <a:rPr lang="zh-CN" altLang="en-US"/>
              <a:t>产生周期性的时钟中断信号来充当系统定时器。</a:t>
            </a:r>
            <a:r>
              <a:rPr lang="en-US" altLang="zh-CN"/>
              <a:t>i386</a:t>
            </a:r>
            <a:r>
              <a:rPr lang="zh-CN" altLang="en-US"/>
              <a:t>中使用的通常是</a:t>
            </a:r>
            <a:r>
              <a:rPr lang="en-US" altLang="zh-CN"/>
              <a:t>Intel 8254 PIT</a:t>
            </a:r>
            <a:r>
              <a:rPr lang="zh-CN" altLang="en-US"/>
              <a:t>芯片，它的</a:t>
            </a:r>
            <a:r>
              <a:rPr lang="en-US" altLang="zh-CN"/>
              <a:t>I/O</a:t>
            </a:r>
            <a:r>
              <a:rPr lang="zh-CN" altLang="en-US"/>
              <a:t>端口地址范围是</a:t>
            </a:r>
            <a:r>
              <a:rPr lang="en-US" altLang="zh-CN"/>
              <a:t>40h</a:t>
            </a:r>
            <a:r>
              <a:rPr lang="zh-CN" altLang="en-US"/>
              <a:t>～</a:t>
            </a:r>
            <a:r>
              <a:rPr lang="en-US" altLang="zh-CN"/>
              <a:t>43h</a:t>
            </a:r>
            <a:r>
              <a:rPr lang="zh-CN" altLang="en-US"/>
              <a:t>。</a:t>
            </a:r>
          </a:p>
          <a:p>
            <a:r>
              <a:rPr lang="en-US" altLang="zh-CN"/>
              <a:t>8254 PIT</a:t>
            </a:r>
            <a:r>
              <a:rPr lang="zh-CN" altLang="en-US"/>
              <a:t>有</a:t>
            </a:r>
            <a:r>
              <a:rPr lang="en-US" altLang="zh-CN"/>
              <a:t>3</a:t>
            </a:r>
            <a:r>
              <a:rPr lang="zh-CN" altLang="en-US"/>
              <a:t>个计时通道，每个通道都有其不同的用途：</a:t>
            </a:r>
          </a:p>
          <a:p>
            <a:r>
              <a:rPr lang="zh-CN" altLang="en-US"/>
              <a:t>通道</a:t>
            </a:r>
            <a:r>
              <a:rPr lang="en-US" altLang="zh-CN"/>
              <a:t>0</a:t>
            </a:r>
            <a:r>
              <a:rPr lang="zh-CN" altLang="en-US"/>
              <a:t>用来负责更新系统时钟。它在每一个时钟滴答会通过</a:t>
            </a:r>
            <a:r>
              <a:rPr lang="en-US" altLang="zh-CN"/>
              <a:t>IRQ0</a:t>
            </a:r>
            <a:r>
              <a:rPr lang="zh-CN" altLang="en-US"/>
              <a:t>向系统发出一次时钟中断信号。</a:t>
            </a:r>
          </a:p>
          <a:p>
            <a:r>
              <a:rPr lang="zh-CN" altLang="en-US"/>
              <a:t>通道</a:t>
            </a:r>
            <a:r>
              <a:rPr lang="en-US" altLang="zh-CN"/>
              <a:t>1</a:t>
            </a:r>
            <a:r>
              <a:rPr lang="zh-CN" altLang="en-US"/>
              <a:t>通常用于控制</a:t>
            </a:r>
            <a:r>
              <a:rPr lang="en-US" altLang="zh-CN"/>
              <a:t>DMAC</a:t>
            </a:r>
            <a:r>
              <a:rPr lang="zh-CN" altLang="en-US"/>
              <a:t>对</a:t>
            </a:r>
            <a:r>
              <a:rPr lang="en-US" altLang="zh-CN"/>
              <a:t>RAM</a:t>
            </a:r>
            <a:r>
              <a:rPr lang="zh-CN" altLang="en-US"/>
              <a:t>的刷新。</a:t>
            </a:r>
          </a:p>
          <a:p>
            <a:r>
              <a:rPr lang="zh-CN" altLang="en-US"/>
              <a:t>通道</a:t>
            </a:r>
            <a:r>
              <a:rPr lang="en-US" altLang="zh-CN"/>
              <a:t>2</a:t>
            </a:r>
            <a:r>
              <a:rPr lang="zh-CN" altLang="en-US"/>
              <a:t>被连接到</a:t>
            </a:r>
            <a:r>
              <a:rPr lang="en-US" altLang="zh-CN"/>
              <a:t>PC</a:t>
            </a:r>
            <a:r>
              <a:rPr lang="zh-CN" altLang="en-US"/>
              <a:t>机的扬声器，以产生方波信号。</a:t>
            </a:r>
          </a:p>
          <a:p>
            <a:r>
              <a:rPr lang="zh-CN" altLang="en-US"/>
              <a:t>下面我们重点关心通道</a:t>
            </a:r>
            <a:r>
              <a:rPr lang="en-US" altLang="zh-CN"/>
              <a:t>0</a:t>
            </a:r>
            <a:r>
              <a:rPr lang="zh-CN" altLang="en-US"/>
              <a:t>。</a:t>
            </a:r>
            <a:endParaRPr lang="zh-CN" altLang="en-US" dirty="0"/>
          </a:p>
        </p:txBody>
      </p:sp>
      <p:sp>
        <p:nvSpPr>
          <p:cNvPr id="3" name="文本框 2"/>
          <p:cNvSpPr txBox="1"/>
          <p:nvPr/>
        </p:nvSpPr>
        <p:spPr>
          <a:xfrm>
            <a:off x="1013012" y="2895600"/>
            <a:ext cx="10058400" cy="2308324"/>
          </a:xfrm>
          <a:prstGeom prst="rect">
            <a:avLst/>
          </a:prstGeom>
          <a:noFill/>
        </p:spPr>
        <p:txBody>
          <a:bodyPr wrap="square" rtlCol="0">
            <a:spAutoFit/>
          </a:bodyPr>
          <a:lstStyle/>
          <a:p>
            <a:r>
              <a:rPr lang="zh-CN" altLang="en-US" dirty="0"/>
              <a:t>每个通道都有一个递减的计数器，</a:t>
            </a:r>
            <a:r>
              <a:rPr lang="en-US" altLang="zh-CN" dirty="0"/>
              <a:t>8254 PIT</a:t>
            </a:r>
            <a:r>
              <a:rPr lang="zh-CN" altLang="en-US" dirty="0"/>
              <a:t>的输入时钟信号的频率是</a:t>
            </a:r>
            <a:r>
              <a:rPr lang="en-US" altLang="zh-CN" dirty="0"/>
              <a:t>1.193181MHZ</a:t>
            </a:r>
            <a:r>
              <a:rPr lang="zh-CN" altLang="en-US" dirty="0"/>
              <a:t>，也即一秒钟输入</a:t>
            </a:r>
            <a:r>
              <a:rPr lang="en-US" altLang="zh-CN" dirty="0"/>
              <a:t>1193181</a:t>
            </a:r>
            <a:r>
              <a:rPr lang="zh-CN" altLang="en-US" dirty="0"/>
              <a:t>个时钟周期。该数字在</a:t>
            </a:r>
            <a:r>
              <a:rPr lang="en-US" altLang="zh-CN" dirty="0"/>
              <a:t>Linux</a:t>
            </a:r>
            <a:r>
              <a:rPr lang="zh-CN" altLang="en-US" dirty="0"/>
              <a:t>内核中被定义为：</a:t>
            </a:r>
          </a:p>
          <a:p>
            <a:r>
              <a:rPr lang="en-US" altLang="zh-CN" dirty="0"/>
              <a:t>include/asm-i386/</a:t>
            </a:r>
            <a:r>
              <a:rPr lang="en-US" altLang="zh-CN" dirty="0" err="1"/>
              <a:t>timex.h</a:t>
            </a:r>
            <a:endParaRPr lang="en-US" altLang="zh-CN" dirty="0"/>
          </a:p>
          <a:p>
            <a:r>
              <a:rPr lang="en-US" altLang="zh-CN" dirty="0"/>
              <a:t>#define CLOCK_TICK_RATE 1193180</a:t>
            </a:r>
          </a:p>
          <a:p>
            <a:r>
              <a:rPr lang="zh-CN" altLang="en-US" dirty="0"/>
              <a:t>每输入一个时钟周期其时间通道的计数器就自减</a:t>
            </a:r>
            <a:r>
              <a:rPr lang="en-US" altLang="zh-CN" dirty="0"/>
              <a:t>1</a:t>
            </a:r>
            <a:r>
              <a:rPr lang="zh-CN" altLang="en-US" dirty="0"/>
              <a:t>，一直减到</a:t>
            </a:r>
            <a:r>
              <a:rPr lang="en-US" altLang="zh-CN" dirty="0"/>
              <a:t>0</a:t>
            </a:r>
            <a:r>
              <a:rPr lang="zh-CN" altLang="en-US" dirty="0"/>
              <a:t>。因此对于通道</a:t>
            </a:r>
            <a:r>
              <a:rPr lang="en-US" altLang="zh-CN" dirty="0"/>
              <a:t>0</a:t>
            </a:r>
            <a:r>
              <a:rPr lang="zh-CN" altLang="en-US" dirty="0"/>
              <a:t>而言，当他的计数器减到</a:t>
            </a:r>
            <a:r>
              <a:rPr lang="en-US" altLang="zh-CN" dirty="0"/>
              <a:t>0</a:t>
            </a:r>
            <a:r>
              <a:rPr lang="zh-CN" altLang="en-US" dirty="0"/>
              <a:t>时，</a:t>
            </a:r>
            <a:r>
              <a:rPr lang="en-US" altLang="zh-CN" dirty="0"/>
              <a:t>PIT</a:t>
            </a:r>
            <a:r>
              <a:rPr lang="zh-CN" altLang="en-US" dirty="0"/>
              <a:t>就向系统产生一次时钟中断，表示一个时钟滴答已经过去了。该计数器为</a:t>
            </a:r>
            <a:r>
              <a:rPr lang="en-US" altLang="zh-CN" dirty="0"/>
              <a:t>16bit</a:t>
            </a:r>
            <a:r>
              <a:rPr lang="zh-CN" altLang="en-US" dirty="0"/>
              <a:t>，因此所能表示的最大值是</a:t>
            </a:r>
            <a:r>
              <a:rPr lang="en-US" altLang="zh-CN" dirty="0"/>
              <a:t>65536</a:t>
            </a:r>
            <a:r>
              <a:rPr lang="zh-CN" altLang="en-US" dirty="0"/>
              <a:t>，可以算出该定时器最慢一秒内能发生的滴答数是：</a:t>
            </a:r>
            <a:r>
              <a:rPr lang="en-US" altLang="zh-CN" dirty="0"/>
              <a:t>1193181 / 65536 = 18.206482</a:t>
            </a:r>
            <a:r>
              <a:rPr lang="zh-CN" altLang="en-US" dirty="0"/>
              <a:t>。</a:t>
            </a:r>
          </a:p>
        </p:txBody>
      </p:sp>
    </p:spTree>
    <p:extLst>
      <p:ext uri="{BB962C8B-B14F-4D97-AF65-F5344CB8AC3E}">
        <p14:creationId xmlns:p14="http://schemas.microsoft.com/office/powerpoint/2010/main" val="4199128661"/>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8541" y="878541"/>
            <a:ext cx="4643718" cy="3970318"/>
          </a:xfrm>
          <a:prstGeom prst="rect">
            <a:avLst/>
          </a:prstGeom>
          <a:noFill/>
        </p:spPr>
        <p:txBody>
          <a:bodyPr wrap="square" rtlCol="0">
            <a:spAutoFit/>
          </a:bodyPr>
          <a:lstStyle/>
          <a:p>
            <a:r>
              <a:rPr lang="zh-CN" altLang="en-US" dirty="0"/>
              <a:t> </a:t>
            </a:r>
            <a:r>
              <a:rPr lang="en-US" altLang="zh-CN" dirty="0"/>
              <a:t>PIT</a:t>
            </a:r>
            <a:r>
              <a:rPr lang="zh-CN" altLang="en-US" dirty="0"/>
              <a:t>的</a:t>
            </a:r>
            <a:r>
              <a:rPr lang="en-US" altLang="zh-CN" dirty="0"/>
              <a:t>I/O</a:t>
            </a:r>
            <a:r>
              <a:rPr lang="zh-CN" altLang="en-US" dirty="0"/>
              <a:t>端口：</a:t>
            </a:r>
          </a:p>
          <a:p>
            <a:r>
              <a:rPr lang="en-US" altLang="zh-CN" dirty="0"/>
              <a:t>40h    </a:t>
            </a:r>
            <a:r>
              <a:rPr lang="zh-CN" altLang="en-US" dirty="0"/>
              <a:t>通道</a:t>
            </a:r>
            <a:r>
              <a:rPr lang="en-US" altLang="zh-CN" dirty="0"/>
              <a:t>0</a:t>
            </a:r>
            <a:r>
              <a:rPr lang="zh-CN" altLang="en-US" dirty="0"/>
              <a:t>计数器    可读写</a:t>
            </a:r>
          </a:p>
          <a:p>
            <a:r>
              <a:rPr lang="en-US" altLang="zh-CN" dirty="0"/>
              <a:t>41h    </a:t>
            </a:r>
            <a:r>
              <a:rPr lang="zh-CN" altLang="en-US" dirty="0"/>
              <a:t>通道</a:t>
            </a:r>
            <a:r>
              <a:rPr lang="en-US" altLang="zh-CN" dirty="0"/>
              <a:t>1</a:t>
            </a:r>
            <a:r>
              <a:rPr lang="zh-CN" altLang="en-US" dirty="0"/>
              <a:t>计数器    可读写</a:t>
            </a:r>
          </a:p>
          <a:p>
            <a:r>
              <a:rPr lang="en-US" altLang="zh-CN" dirty="0"/>
              <a:t>42h    </a:t>
            </a:r>
            <a:r>
              <a:rPr lang="zh-CN" altLang="en-US" dirty="0"/>
              <a:t>通道</a:t>
            </a:r>
            <a:r>
              <a:rPr lang="en-US" altLang="zh-CN" dirty="0"/>
              <a:t>2</a:t>
            </a:r>
            <a:r>
              <a:rPr lang="zh-CN" altLang="en-US" dirty="0"/>
              <a:t>计数器    可读写</a:t>
            </a:r>
          </a:p>
          <a:p>
            <a:r>
              <a:rPr lang="en-US" altLang="zh-CN" dirty="0"/>
              <a:t>43h    </a:t>
            </a:r>
            <a:r>
              <a:rPr lang="zh-CN" altLang="en-US" dirty="0"/>
              <a:t>控制字         只写</a:t>
            </a:r>
          </a:p>
          <a:p>
            <a:r>
              <a:rPr lang="zh-CN" altLang="en-US" dirty="0"/>
              <a:t>注意，因为</a:t>
            </a:r>
            <a:r>
              <a:rPr lang="en-US" altLang="zh-CN" dirty="0"/>
              <a:t>PIT I/O</a:t>
            </a:r>
            <a:r>
              <a:rPr lang="zh-CN" altLang="en-US" dirty="0"/>
              <a:t>端口是</a:t>
            </a:r>
            <a:r>
              <a:rPr lang="en-US" altLang="zh-CN" dirty="0"/>
              <a:t>8</a:t>
            </a:r>
            <a:r>
              <a:rPr lang="zh-CN" altLang="en-US" dirty="0"/>
              <a:t>位的，而</a:t>
            </a:r>
            <a:r>
              <a:rPr lang="en-US" altLang="zh-CN" dirty="0"/>
              <a:t>PIT</a:t>
            </a:r>
            <a:r>
              <a:rPr lang="zh-CN" altLang="en-US" dirty="0"/>
              <a:t>相应计数器是</a:t>
            </a:r>
            <a:r>
              <a:rPr lang="en-US" altLang="zh-CN" dirty="0"/>
              <a:t>16</a:t>
            </a:r>
            <a:r>
              <a:rPr lang="zh-CN" altLang="en-US" dirty="0"/>
              <a:t>位的，因此必须对</a:t>
            </a:r>
            <a:r>
              <a:rPr lang="en-US" altLang="zh-CN" dirty="0"/>
              <a:t>PIT</a:t>
            </a:r>
            <a:r>
              <a:rPr lang="zh-CN" altLang="en-US" dirty="0"/>
              <a:t>计数器进行两次读写才能得到完整的计数值。</a:t>
            </a:r>
          </a:p>
          <a:p>
            <a:r>
              <a:rPr lang="en-US" altLang="zh-CN" dirty="0"/>
              <a:t>8254 PIT</a:t>
            </a:r>
            <a:r>
              <a:rPr lang="zh-CN" altLang="en-US" dirty="0"/>
              <a:t>的控制寄存器</a:t>
            </a:r>
            <a:r>
              <a:rPr lang="en-US" altLang="zh-CN" dirty="0"/>
              <a:t>43h</a:t>
            </a:r>
            <a:r>
              <a:rPr lang="zh-CN" altLang="en-US" dirty="0"/>
              <a:t>的格式如下：</a:t>
            </a:r>
          </a:p>
          <a:p>
            <a:r>
              <a:rPr lang="en-US" altLang="zh-CN" dirty="0"/>
              <a:t>bit[7:6]</a:t>
            </a:r>
            <a:r>
              <a:rPr lang="zh-CN" altLang="en-US" dirty="0"/>
              <a:t>为通道选择位：</a:t>
            </a:r>
          </a:p>
          <a:p>
            <a:r>
              <a:rPr lang="en-US" altLang="zh-CN" dirty="0"/>
              <a:t>00    </a:t>
            </a:r>
            <a:r>
              <a:rPr lang="zh-CN" altLang="en-US" dirty="0"/>
              <a:t>通道</a:t>
            </a:r>
            <a:r>
              <a:rPr lang="en-US" altLang="zh-CN" dirty="0"/>
              <a:t>0</a:t>
            </a:r>
          </a:p>
          <a:p>
            <a:r>
              <a:rPr lang="en-US" altLang="zh-CN" dirty="0"/>
              <a:t>01    </a:t>
            </a:r>
            <a:r>
              <a:rPr lang="zh-CN" altLang="en-US" dirty="0"/>
              <a:t>通道</a:t>
            </a:r>
            <a:r>
              <a:rPr lang="en-US" altLang="zh-CN" dirty="0"/>
              <a:t>1</a:t>
            </a:r>
          </a:p>
          <a:p>
            <a:r>
              <a:rPr lang="en-US" altLang="zh-CN" dirty="0"/>
              <a:t>10    </a:t>
            </a:r>
            <a:r>
              <a:rPr lang="zh-CN" altLang="en-US" dirty="0"/>
              <a:t>通道</a:t>
            </a:r>
            <a:r>
              <a:rPr lang="en-US" altLang="zh-CN" dirty="0"/>
              <a:t>2</a:t>
            </a:r>
          </a:p>
          <a:p>
            <a:r>
              <a:rPr lang="en-US" altLang="zh-CN" dirty="0"/>
              <a:t>11    read-back command</a:t>
            </a:r>
            <a:r>
              <a:rPr lang="zh-CN" altLang="en-US" dirty="0"/>
              <a:t>（仅</a:t>
            </a:r>
            <a:r>
              <a:rPr lang="en-US" altLang="zh-CN" dirty="0"/>
              <a:t>8254</a:t>
            </a:r>
            <a:r>
              <a:rPr lang="zh-CN" altLang="en-US" dirty="0"/>
              <a:t>）。</a:t>
            </a:r>
          </a:p>
        </p:txBody>
      </p:sp>
      <p:sp>
        <p:nvSpPr>
          <p:cNvPr id="3" name="文本框 2"/>
          <p:cNvSpPr txBox="1"/>
          <p:nvPr/>
        </p:nvSpPr>
        <p:spPr>
          <a:xfrm>
            <a:off x="6096000" y="878541"/>
            <a:ext cx="5459506" cy="4247317"/>
          </a:xfrm>
          <a:prstGeom prst="rect">
            <a:avLst/>
          </a:prstGeom>
          <a:noFill/>
        </p:spPr>
        <p:txBody>
          <a:bodyPr wrap="square" rtlCol="0">
            <a:spAutoFit/>
          </a:bodyPr>
          <a:lstStyle/>
          <a:p>
            <a:r>
              <a:rPr lang="en-US" altLang="zh-CN"/>
              <a:t>bit[5:4]</a:t>
            </a:r>
            <a:r>
              <a:rPr lang="zh-CN" altLang="en-US"/>
              <a:t>为</a:t>
            </a:r>
            <a:r>
              <a:rPr lang="en-US" altLang="zh-CN"/>
              <a:t>Read/Write/Latch</a:t>
            </a:r>
            <a:r>
              <a:rPr lang="zh-CN" altLang="en-US"/>
              <a:t>锁定位：</a:t>
            </a:r>
          </a:p>
          <a:p>
            <a:r>
              <a:rPr lang="en-US" altLang="zh-CN"/>
              <a:t>00    </a:t>
            </a:r>
            <a:r>
              <a:rPr lang="zh-CN" altLang="en-US"/>
              <a:t>锁定当前计数器以便读取计数值</a:t>
            </a:r>
          </a:p>
          <a:p>
            <a:r>
              <a:rPr lang="en-US" altLang="zh-CN"/>
              <a:t>01    </a:t>
            </a:r>
            <a:r>
              <a:rPr lang="zh-CN" altLang="en-US"/>
              <a:t>只读高字节</a:t>
            </a:r>
          </a:p>
          <a:p>
            <a:r>
              <a:rPr lang="en-US" altLang="zh-CN"/>
              <a:t>10    </a:t>
            </a:r>
            <a:r>
              <a:rPr lang="zh-CN" altLang="en-US"/>
              <a:t>只读低字节</a:t>
            </a:r>
          </a:p>
          <a:p>
            <a:r>
              <a:rPr lang="en-US" altLang="zh-CN"/>
              <a:t>11    </a:t>
            </a:r>
            <a:r>
              <a:rPr lang="zh-CN" altLang="en-US"/>
              <a:t>先高后低</a:t>
            </a:r>
          </a:p>
          <a:p>
            <a:r>
              <a:rPr lang="zh-CN" altLang="en-US"/>
              <a:t> </a:t>
            </a:r>
            <a:r>
              <a:rPr lang="en-US" altLang="zh-CN"/>
              <a:t>bit[3:1]</a:t>
            </a:r>
            <a:r>
              <a:rPr lang="zh-CN" altLang="en-US"/>
              <a:t>为设定各通道的工作模式：</a:t>
            </a:r>
          </a:p>
          <a:p>
            <a:r>
              <a:rPr lang="en-US" altLang="zh-CN"/>
              <a:t>000   mode0    </a:t>
            </a:r>
            <a:r>
              <a:rPr lang="zh-CN" altLang="en-US"/>
              <a:t>当通道处于</a:t>
            </a:r>
            <a:r>
              <a:rPr lang="en-US" altLang="zh-CN"/>
              <a:t>count out</a:t>
            </a:r>
            <a:r>
              <a:rPr lang="zh-CN" altLang="en-US"/>
              <a:t>时产生中断信号</a:t>
            </a:r>
            <a:r>
              <a:rPr lang="en-US" altLang="zh-CN"/>
              <a:t>,</a:t>
            </a:r>
            <a:r>
              <a:rPr lang="zh-CN" altLang="en-US"/>
              <a:t>可用于系统定时</a:t>
            </a:r>
          </a:p>
          <a:p>
            <a:r>
              <a:rPr lang="en-US" altLang="zh-CN"/>
              <a:t>001   mode1    Hardware retriggerable one-shot</a:t>
            </a:r>
          </a:p>
          <a:p>
            <a:r>
              <a:rPr lang="en-US" altLang="zh-CN"/>
              <a:t>010   mode2    Rate Generator</a:t>
            </a:r>
            <a:r>
              <a:rPr lang="zh-CN" altLang="en-US"/>
              <a:t>。产生实时时钟中断，通道</a:t>
            </a:r>
            <a:r>
              <a:rPr lang="en-US" altLang="zh-CN"/>
              <a:t>0</a:t>
            </a:r>
            <a:r>
              <a:rPr lang="zh-CN" altLang="en-US"/>
              <a:t>通常工作在这个模式下</a:t>
            </a:r>
          </a:p>
          <a:p>
            <a:r>
              <a:rPr lang="en-US" altLang="zh-CN"/>
              <a:t>011   mode3    </a:t>
            </a:r>
            <a:r>
              <a:rPr lang="zh-CN" altLang="en-US"/>
              <a:t>方波信号发生器</a:t>
            </a:r>
          </a:p>
          <a:p>
            <a:r>
              <a:rPr lang="en-US" altLang="zh-CN"/>
              <a:t>100   mode4    Software triggered strobe</a:t>
            </a:r>
          </a:p>
          <a:p>
            <a:r>
              <a:rPr lang="en-US" altLang="zh-CN"/>
              <a:t>101   mode5    Hardware triggered strobe</a:t>
            </a:r>
          </a:p>
          <a:p>
            <a:r>
              <a:rPr lang="en-US" altLang="zh-CN"/>
              <a:t>bit[0]</a:t>
            </a:r>
            <a:r>
              <a:rPr lang="zh-CN" altLang="en-US"/>
              <a:t>总为</a:t>
            </a:r>
            <a:r>
              <a:rPr lang="en-US" altLang="zh-CN"/>
              <a:t>0</a:t>
            </a:r>
            <a:endParaRPr lang="en-US" altLang="zh-CN" dirty="0"/>
          </a:p>
        </p:txBody>
      </p:sp>
    </p:spTree>
    <p:extLst>
      <p:ext uri="{BB962C8B-B14F-4D97-AF65-F5344CB8AC3E}">
        <p14:creationId xmlns:p14="http://schemas.microsoft.com/office/powerpoint/2010/main" val="321212644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1318" y="304800"/>
            <a:ext cx="6060141" cy="646331"/>
          </a:xfrm>
          <a:prstGeom prst="rect">
            <a:avLst/>
          </a:prstGeom>
          <a:noFill/>
        </p:spPr>
        <p:txBody>
          <a:bodyPr wrap="square" rtlCol="0">
            <a:spAutoFit/>
          </a:bodyPr>
          <a:lstStyle/>
          <a:p>
            <a:r>
              <a:rPr lang="zh-CN" altLang="en-US"/>
              <a:t>我们来看看</a:t>
            </a:r>
            <a:r>
              <a:rPr lang="en-US" altLang="zh-CN"/>
              <a:t>Linux2.6</a:t>
            </a:r>
            <a:r>
              <a:rPr lang="zh-CN" altLang="en-US"/>
              <a:t>中是如何对</a:t>
            </a:r>
            <a:r>
              <a:rPr lang="en-US" altLang="zh-CN"/>
              <a:t>PIT</a:t>
            </a:r>
            <a:r>
              <a:rPr lang="zh-CN" altLang="en-US"/>
              <a:t>做初始化的：</a:t>
            </a:r>
          </a:p>
          <a:p>
            <a:r>
              <a:rPr lang="en-US" altLang="zh-CN"/>
              <a:t>arch/i386/kernel/i8259.c</a:t>
            </a:r>
            <a:endParaRPr lang="en-US" altLang="zh-CN" dirty="0"/>
          </a:p>
        </p:txBody>
      </p:sp>
      <p:sp>
        <p:nvSpPr>
          <p:cNvPr id="4" name="Rectangle 2"/>
          <p:cNvSpPr>
            <a:spLocks noChangeArrowheads="1"/>
          </p:cNvSpPr>
          <p:nvPr/>
        </p:nvSpPr>
        <p:spPr bwMode="auto">
          <a:xfrm>
            <a:off x="1272989" y="11923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317813" y="951131"/>
          <a:ext cx="7180729" cy="1700817"/>
        </p:xfrm>
        <a:graphic>
          <a:graphicData uri="http://schemas.openxmlformats.org/presentationml/2006/ole">
            <mc:AlternateContent xmlns:mc="http://schemas.openxmlformats.org/markup-compatibility/2006">
              <mc:Choice xmlns:v="urn:schemas-microsoft-com:vml" Requires="v">
                <p:oleObj spid="_x0000_s47106" name="Visio" r:id="rId3" imgW="6159500" imgH="1841500" progId="Visio.Drawing.11">
                  <p:embed/>
                </p:oleObj>
              </mc:Choice>
              <mc:Fallback>
                <p:oleObj name="Visio" r:id="rId3" imgW="6159500" imgH="1841500" progId="Visio.Drawing.11">
                  <p:embed/>
                  <p:pic>
                    <p:nvPicPr>
                      <p:cNvPr id="0" name=""/>
                      <p:cNvPicPr>
                        <a:picLocks noChangeAspect="1"/>
                      </p:cNvPicPr>
                      <p:nvPr/>
                    </p:nvPicPr>
                    <p:blipFill>
                      <a:blip r:embed="rId4"/>
                      <a:stretch>
                        <a:fillRect/>
                      </a:stretch>
                    </p:blipFill>
                    <p:spPr>
                      <a:xfrm>
                        <a:off x="1317813" y="951131"/>
                        <a:ext cx="7180729" cy="1700817"/>
                      </a:xfrm>
                      <a:prstGeom prst="rect">
                        <a:avLst/>
                      </a:prstGeom>
                      <a:noFill/>
                      <a:ln w="9525">
                        <a:noFill/>
                      </a:ln>
                    </p:spPr>
                  </p:pic>
                </p:oleObj>
              </mc:Fallback>
            </mc:AlternateContent>
          </a:graphicData>
        </a:graphic>
      </p:graphicFrame>
      <p:sp>
        <p:nvSpPr>
          <p:cNvPr id="11" name="文本框 10"/>
          <p:cNvSpPr txBox="1"/>
          <p:nvPr/>
        </p:nvSpPr>
        <p:spPr>
          <a:xfrm>
            <a:off x="797860" y="2782669"/>
            <a:ext cx="9009529" cy="646331"/>
          </a:xfrm>
          <a:prstGeom prst="rect">
            <a:avLst/>
          </a:prstGeom>
          <a:noFill/>
        </p:spPr>
        <p:txBody>
          <a:bodyPr wrap="square" rtlCol="0">
            <a:spAutoFit/>
          </a:bodyPr>
          <a:lstStyle/>
          <a:p>
            <a:r>
              <a:rPr lang="zh-CN" altLang="zh-CN"/>
              <a:t>其中的</a:t>
            </a:r>
            <a:r>
              <a:rPr lang="en-US" altLang="zh-CN"/>
              <a:t>LATCH</a:t>
            </a:r>
            <a:r>
              <a:rPr lang="zh-CN" altLang="zh-CN"/>
              <a:t>定义为：</a:t>
            </a:r>
          </a:p>
          <a:p>
            <a:r>
              <a:rPr lang="en-US" altLang="zh-CN"/>
              <a:t> include/asm-i386/param.h</a:t>
            </a:r>
            <a:endParaRPr lang="zh-CN" altLang="zh-CN"/>
          </a:p>
        </p:txBody>
      </p:sp>
      <p:sp>
        <p:nvSpPr>
          <p:cNvPr id="12" name="Rectangle 8"/>
          <p:cNvSpPr>
            <a:spLocks noChangeArrowheads="1"/>
          </p:cNvSpPr>
          <p:nvPr/>
        </p:nvSpPr>
        <p:spPr bwMode="auto">
          <a:xfrm>
            <a:off x="1466849" y="3595579"/>
            <a:ext cx="185196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3" name="对象 12"/>
          <p:cNvGraphicFramePr>
            <a:graphicFrameLocks noChangeAspect="1"/>
          </p:cNvGraphicFramePr>
          <p:nvPr/>
        </p:nvGraphicFramePr>
        <p:xfrm>
          <a:off x="1317813" y="3595580"/>
          <a:ext cx="7180729" cy="506398"/>
        </p:xfrm>
        <a:graphic>
          <a:graphicData uri="http://schemas.openxmlformats.org/presentationml/2006/ole">
            <mc:AlternateContent xmlns:mc="http://schemas.openxmlformats.org/markup-compatibility/2006">
              <mc:Choice xmlns:v="urn:schemas-microsoft-com:vml" Requires="v">
                <p:oleObj spid="_x0000_s47107" name="Visio" r:id="rId5" imgW="6197600" imgH="444500" progId="Visio.Drawing.11">
                  <p:embed/>
                </p:oleObj>
              </mc:Choice>
              <mc:Fallback>
                <p:oleObj name="Visio" r:id="rId5" imgW="6197600" imgH="444500" progId="Visio.Drawing.11">
                  <p:embed/>
                  <p:pic>
                    <p:nvPicPr>
                      <p:cNvPr id="0" name=""/>
                      <p:cNvPicPr>
                        <a:picLocks noChangeAspect="1"/>
                      </p:cNvPicPr>
                      <p:nvPr/>
                    </p:nvPicPr>
                    <p:blipFill>
                      <a:blip r:embed="rId6"/>
                      <a:stretch>
                        <a:fillRect/>
                      </a:stretch>
                    </p:blipFill>
                    <p:spPr>
                      <a:xfrm>
                        <a:off x="1317813" y="3595580"/>
                        <a:ext cx="7180729" cy="506398"/>
                      </a:xfrm>
                      <a:prstGeom prst="rect">
                        <a:avLst/>
                      </a:prstGeom>
                      <a:noFill/>
                      <a:ln w="9525">
                        <a:noFill/>
                      </a:ln>
                    </p:spPr>
                  </p:pic>
                </p:oleObj>
              </mc:Fallback>
            </mc:AlternateContent>
          </a:graphicData>
        </a:graphic>
      </p:graphicFrame>
      <p:sp>
        <p:nvSpPr>
          <p:cNvPr id="14" name="文本框 13"/>
          <p:cNvSpPr txBox="1"/>
          <p:nvPr/>
        </p:nvSpPr>
        <p:spPr>
          <a:xfrm>
            <a:off x="584140" y="4268558"/>
            <a:ext cx="6254496" cy="271485"/>
          </a:xfrm>
          <a:prstGeom prst="rect">
            <a:avLst/>
          </a:prstGeom>
          <a:noFill/>
        </p:spPr>
        <p:txBody>
          <a:bodyPr wrap="square" rtlCol="0">
            <a:spAutoFit/>
          </a:bodyPr>
          <a:lstStyle/>
          <a:p>
            <a:pPr indent="266700" algn="just">
              <a:lnSpc>
                <a:spcPts val="1260"/>
              </a:lnSpc>
              <a:spcAft>
                <a:spcPts val="0"/>
              </a:spcAft>
            </a:pPr>
            <a:r>
              <a:rPr lang="en-US" altLang="zh-CN" kern="100">
                <a:latin typeface="Times New Roman" panose="02020603050405020304" pitchFamily="18" charset="0"/>
                <a:ea typeface="宋体" panose="02010600030101010101" pitchFamily="2" charset="-122"/>
              </a:rPr>
              <a:t>include/asm-i386/timex.h</a:t>
            </a:r>
            <a:endParaRPr lang="zh-CN" altLang="zh-CN" kern="100">
              <a:latin typeface="Times New Roman" panose="02020603050405020304" pitchFamily="18" charset="0"/>
              <a:ea typeface="宋体" panose="02010600030101010101" pitchFamily="2" charset="-122"/>
            </a:endParaRPr>
          </a:p>
        </p:txBody>
      </p:sp>
      <p:sp>
        <p:nvSpPr>
          <p:cNvPr id="15" name="Rectangle 10"/>
          <p:cNvSpPr>
            <a:spLocks noChangeArrowheads="1"/>
          </p:cNvSpPr>
          <p:nvPr/>
        </p:nvSpPr>
        <p:spPr bwMode="auto">
          <a:xfrm>
            <a:off x="1317812" y="4941535"/>
            <a:ext cx="189122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6" name="对象 15"/>
          <p:cNvGraphicFramePr>
            <a:graphicFrameLocks noChangeAspect="1"/>
          </p:cNvGraphicFramePr>
          <p:nvPr/>
        </p:nvGraphicFramePr>
        <p:xfrm>
          <a:off x="1317813" y="4941536"/>
          <a:ext cx="7180728" cy="738758"/>
        </p:xfrm>
        <a:graphic>
          <a:graphicData uri="http://schemas.openxmlformats.org/presentationml/2006/ole">
            <mc:AlternateContent xmlns:mc="http://schemas.openxmlformats.org/markup-compatibility/2006">
              <mc:Choice xmlns:v="urn:schemas-microsoft-com:vml" Requires="v">
                <p:oleObj spid="_x0000_s47108" name="Visio" r:id="rId7" imgW="6197600" imgH="635000" progId="Visio.Drawing.11">
                  <p:embed/>
                </p:oleObj>
              </mc:Choice>
              <mc:Fallback>
                <p:oleObj name="Visio" r:id="rId7" imgW="6197600" imgH="635000" progId="Visio.Drawing.11">
                  <p:embed/>
                  <p:pic>
                    <p:nvPicPr>
                      <p:cNvPr id="0" name=""/>
                      <p:cNvPicPr>
                        <a:picLocks noChangeAspect="1"/>
                      </p:cNvPicPr>
                      <p:nvPr/>
                    </p:nvPicPr>
                    <p:blipFill>
                      <a:blip r:embed="rId8"/>
                      <a:stretch>
                        <a:fillRect/>
                      </a:stretch>
                    </p:blipFill>
                    <p:spPr>
                      <a:xfrm>
                        <a:off x="1317813" y="4941536"/>
                        <a:ext cx="7180728" cy="738758"/>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22069520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D5A722DF-BF57-4F05-82FE-F0DD54E189AD}"/>
              </a:ext>
            </a:extLst>
          </p:cNvPr>
          <p:cNvSpPr txBox="1"/>
          <p:nvPr/>
        </p:nvSpPr>
        <p:spPr>
          <a:xfrm>
            <a:off x="757382" y="655782"/>
            <a:ext cx="10760363" cy="1200329"/>
          </a:xfrm>
          <a:prstGeom prst="rect">
            <a:avLst/>
          </a:prstGeom>
          <a:noFill/>
        </p:spPr>
        <p:txBody>
          <a:bodyPr wrap="square" rtlCol="0">
            <a:spAutoFit/>
          </a:bodyPr>
          <a:lstStyle/>
          <a:p>
            <a:r>
              <a:rPr lang="zh-CN" altLang="en-US" dirty="0"/>
              <a:t>图</a:t>
            </a:r>
            <a:r>
              <a:rPr lang="en-US" altLang="zh-CN" dirty="0"/>
              <a:t>2-2</a:t>
            </a:r>
            <a:r>
              <a:rPr lang="zh-CN" altLang="en-US" dirty="0"/>
              <a:t>给出了一个简单的处理器指令格式，还有很多其他类型的指令格式。在指令的执行过程中，根据指令计数器给出的地址从内存读取一条指令到处理器相应的指令寄存器中，处理器通过分析这条指令所包含的各个字段获取操作数，并执行操作码所指定的操作，最后将操作结果存入目的操作数当中。同时，在读入这条指令后，指令计数器根据当前指令所占存储空间，自动的指向下一条指令的地址。</a:t>
            </a:r>
          </a:p>
        </p:txBody>
      </p:sp>
      <p:sp>
        <p:nvSpPr>
          <p:cNvPr id="3" name="Rectangle 2">
            <a:extLst>
              <a:ext uri="{FF2B5EF4-FFF2-40B4-BE49-F238E27FC236}">
                <a16:creationId xmlns="" xmlns:a16="http://schemas.microsoft.com/office/drawing/2014/main" id="{83283D17-AACF-461F-A539-F9447AE1D354}"/>
              </a:ext>
            </a:extLst>
          </p:cNvPr>
          <p:cNvSpPr>
            <a:spLocks noChangeArrowheads="1"/>
          </p:cNvSpPr>
          <p:nvPr/>
        </p:nvSpPr>
        <p:spPr bwMode="auto">
          <a:xfrm>
            <a:off x="1866899" y="2235199"/>
            <a:ext cx="26996811" cy="52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 xmlns:a16="http://schemas.microsoft.com/office/drawing/2014/main" id="{B61757C2-1B51-4E11-91D5-674389449E2D}"/>
              </a:ext>
            </a:extLst>
          </p:cNvPr>
          <p:cNvGraphicFramePr>
            <a:graphicFrameLocks noChangeAspect="1"/>
          </p:cNvGraphicFramePr>
          <p:nvPr>
            <p:extLst>
              <p:ext uri="{D42A27DB-BD31-4B8C-83A1-F6EECF244321}">
                <p14:modId xmlns:p14="http://schemas.microsoft.com/office/powerpoint/2010/main" val="1246879572"/>
              </p:ext>
            </p:extLst>
          </p:nvPr>
        </p:nvGraphicFramePr>
        <p:xfrm>
          <a:off x="1155699" y="1985817"/>
          <a:ext cx="10152826" cy="2355273"/>
        </p:xfrm>
        <a:graphic>
          <a:graphicData uri="http://schemas.openxmlformats.org/presentationml/2006/ole">
            <mc:AlternateContent xmlns:mc="http://schemas.openxmlformats.org/markup-compatibility/2006">
              <mc:Choice xmlns:v="urn:schemas-microsoft-com:vml" Requires="v">
                <p:oleObj spid="_x0000_s35868" name="Visio" r:id="rId3" imgW="5191955" imgH="1210140" progId="Visio.Drawing.11">
                  <p:embed/>
                </p:oleObj>
              </mc:Choice>
              <mc:Fallback>
                <p:oleObj name="Visio" r:id="rId3" imgW="5191955" imgH="1210140" progId="Visio.Drawing.11">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699" y="1985817"/>
                        <a:ext cx="10152826" cy="2355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文本框 4">
            <a:extLst>
              <a:ext uri="{FF2B5EF4-FFF2-40B4-BE49-F238E27FC236}">
                <a16:creationId xmlns="" xmlns:a16="http://schemas.microsoft.com/office/drawing/2014/main" id="{DCD28AC2-17C3-4374-9341-874E59F2417F}"/>
              </a:ext>
            </a:extLst>
          </p:cNvPr>
          <p:cNvSpPr txBox="1"/>
          <p:nvPr/>
        </p:nvSpPr>
        <p:spPr>
          <a:xfrm>
            <a:off x="4682837" y="4230375"/>
            <a:ext cx="3814618" cy="369332"/>
          </a:xfrm>
          <a:prstGeom prst="rect">
            <a:avLst/>
          </a:prstGeom>
          <a:noFill/>
        </p:spPr>
        <p:txBody>
          <a:bodyPr wrap="square" rtlCol="0">
            <a:spAutoFit/>
          </a:bodyPr>
          <a:lstStyle/>
          <a:p>
            <a:r>
              <a:rPr lang="zh-CN" altLang="zh-CN"/>
              <a:t>图</a:t>
            </a:r>
            <a:r>
              <a:rPr lang="en-US" altLang="zh-CN"/>
              <a:t>2-2 </a:t>
            </a:r>
            <a:r>
              <a:rPr lang="zh-CN" altLang="zh-CN"/>
              <a:t>一种简单的处理器指令格式</a:t>
            </a:r>
          </a:p>
        </p:txBody>
      </p:sp>
    </p:spTree>
    <p:extLst>
      <p:ext uri="{BB962C8B-B14F-4D97-AF65-F5344CB8AC3E}">
        <p14:creationId xmlns:p14="http://schemas.microsoft.com/office/powerpoint/2010/main" val="3283066763"/>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1294" y="403412"/>
            <a:ext cx="8606118" cy="1200329"/>
          </a:xfrm>
          <a:prstGeom prst="rect">
            <a:avLst/>
          </a:prstGeom>
          <a:noFill/>
        </p:spPr>
        <p:txBody>
          <a:bodyPr wrap="square" rtlCol="0">
            <a:spAutoFit/>
          </a:bodyPr>
          <a:lstStyle/>
          <a:p>
            <a:r>
              <a:rPr lang="zh-CN" altLang="en-US"/>
              <a:t> 也即是等于常数</a:t>
            </a:r>
            <a:r>
              <a:rPr lang="en-US" altLang="zh-CN"/>
              <a:t>(1193180 + 50) / 100 = 11932</a:t>
            </a:r>
            <a:r>
              <a:rPr lang="zh-CN" altLang="en-US"/>
              <a:t>，加</a:t>
            </a:r>
            <a:r>
              <a:rPr lang="en-US" altLang="zh-CN"/>
              <a:t>50</a:t>
            </a:r>
            <a:r>
              <a:rPr lang="zh-CN" altLang="en-US"/>
              <a:t>是为了尽可能的减小误差（结果四舍五入）。这个结果即是</a:t>
            </a:r>
            <a:r>
              <a:rPr lang="en-US" altLang="zh-CN"/>
              <a:t>Linux</a:t>
            </a:r>
            <a:r>
              <a:rPr lang="zh-CN" altLang="en-US"/>
              <a:t>的系统嘀嗒长度</a:t>
            </a:r>
            <a:r>
              <a:rPr lang="en-US" altLang="zh-CN"/>
              <a:t>(</a:t>
            </a:r>
            <a:r>
              <a:rPr lang="zh-CN" altLang="en-US"/>
              <a:t>约为</a:t>
            </a:r>
            <a:r>
              <a:rPr lang="en-US" altLang="zh-CN"/>
              <a:t>0.01</a:t>
            </a:r>
            <a:r>
              <a:rPr lang="zh-CN" altLang="en-US"/>
              <a:t>秒</a:t>
            </a:r>
            <a:r>
              <a:rPr lang="en-US" altLang="zh-CN"/>
              <a:t>)</a:t>
            </a:r>
            <a:r>
              <a:rPr lang="zh-CN" altLang="en-US"/>
              <a:t>经过所需要的</a:t>
            </a:r>
            <a:r>
              <a:rPr lang="en-US" altLang="zh-CN"/>
              <a:t>PIT</a:t>
            </a:r>
            <a:r>
              <a:rPr lang="zh-CN" altLang="en-US"/>
              <a:t>时钟周期数。</a:t>
            </a:r>
          </a:p>
          <a:p>
            <a:r>
              <a:rPr lang="zh-CN" altLang="en-US"/>
              <a:t>上面的那段</a:t>
            </a:r>
            <a:r>
              <a:rPr lang="en-US" altLang="zh-CN"/>
              <a:t>C</a:t>
            </a:r>
            <a:r>
              <a:rPr lang="zh-CN" altLang="en-US"/>
              <a:t>基本等价于汇编</a:t>
            </a:r>
            <a:r>
              <a:rPr lang="en-US" altLang="zh-CN"/>
              <a:t>(</a:t>
            </a:r>
            <a:r>
              <a:rPr lang="zh-CN" altLang="en-US"/>
              <a:t>省去了延时操作</a:t>
            </a:r>
            <a:r>
              <a:rPr lang="en-US" altLang="zh-CN"/>
              <a:t>)</a:t>
            </a:r>
            <a:r>
              <a:rPr lang="zh-CN" altLang="en-US"/>
              <a:t>：</a:t>
            </a:r>
            <a:endParaRPr lang="zh-CN" altLang="en-US" dirty="0"/>
          </a:p>
        </p:txBody>
      </p:sp>
      <p:sp>
        <p:nvSpPr>
          <p:cNvPr id="3" name="Rectangle 2"/>
          <p:cNvSpPr>
            <a:spLocks noChangeArrowheads="1"/>
          </p:cNvSpPr>
          <p:nvPr/>
        </p:nvSpPr>
        <p:spPr bwMode="auto">
          <a:xfrm>
            <a:off x="1120588" y="2007151"/>
            <a:ext cx="200358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1020003" y="1687111"/>
          <a:ext cx="7026717" cy="1471564"/>
        </p:xfrm>
        <a:graphic>
          <a:graphicData uri="http://schemas.openxmlformats.org/presentationml/2006/ole">
            <mc:AlternateContent xmlns:mc="http://schemas.openxmlformats.org/markup-compatibility/2006">
              <mc:Choice xmlns:v="urn:schemas-microsoft-com:vml" Requires="v">
                <p:oleObj spid="_x0000_s48130" name="Visio" r:id="rId3" imgW="6197600" imgH="1016000" progId="Visio.Drawing.11">
                  <p:embed/>
                </p:oleObj>
              </mc:Choice>
              <mc:Fallback>
                <p:oleObj name="Visio" r:id="rId3" imgW="6197600" imgH="1016000" progId="Visio.Drawing.11">
                  <p:embed/>
                  <p:pic>
                    <p:nvPicPr>
                      <p:cNvPr id="0" name=""/>
                      <p:cNvPicPr>
                        <a:picLocks noChangeAspect="1"/>
                      </p:cNvPicPr>
                      <p:nvPr/>
                    </p:nvPicPr>
                    <p:blipFill>
                      <a:blip r:embed="rId4"/>
                      <a:stretch>
                        <a:fillRect/>
                      </a:stretch>
                    </p:blipFill>
                    <p:spPr>
                      <a:xfrm>
                        <a:off x="1020003" y="1687111"/>
                        <a:ext cx="7026717" cy="1471564"/>
                      </a:xfrm>
                      <a:prstGeom prst="rect">
                        <a:avLst/>
                      </a:prstGeom>
                      <a:noFill/>
                      <a:ln w="9525">
                        <a:noFill/>
                      </a:ln>
                    </p:spPr>
                  </p:pic>
                </p:oleObj>
              </mc:Fallback>
            </mc:AlternateContent>
          </a:graphicData>
        </a:graphic>
      </p:graphicFrame>
      <p:sp>
        <p:nvSpPr>
          <p:cNvPr id="5" name="文本框 4"/>
          <p:cNvSpPr txBox="1"/>
          <p:nvPr/>
        </p:nvSpPr>
        <p:spPr>
          <a:xfrm>
            <a:off x="1020003" y="3429000"/>
            <a:ext cx="9047540" cy="1477328"/>
          </a:xfrm>
          <a:prstGeom prst="rect">
            <a:avLst/>
          </a:prstGeom>
          <a:noFill/>
        </p:spPr>
        <p:txBody>
          <a:bodyPr wrap="square" rtlCol="0">
            <a:spAutoFit/>
          </a:bodyPr>
          <a:lstStyle/>
          <a:p>
            <a:r>
              <a:rPr lang="zh-CN" altLang="zh-CN" dirty="0"/>
              <a:t>首先写控制字</a:t>
            </a:r>
            <a:r>
              <a:rPr lang="en-US" altLang="zh-CN" dirty="0"/>
              <a:t>43h</a:t>
            </a:r>
            <a:r>
              <a:rPr lang="zh-CN" altLang="zh-CN" dirty="0"/>
              <a:t>，通道选择位为</a:t>
            </a:r>
            <a:r>
              <a:rPr lang="en-US" altLang="zh-CN" dirty="0"/>
              <a:t>00(</a:t>
            </a:r>
            <a:r>
              <a:rPr lang="zh-CN" altLang="zh-CN" dirty="0"/>
              <a:t>通道</a:t>
            </a:r>
            <a:r>
              <a:rPr lang="en-US" altLang="zh-CN" dirty="0"/>
              <a:t>0)</a:t>
            </a:r>
            <a:r>
              <a:rPr lang="zh-CN" altLang="zh-CN" dirty="0"/>
              <a:t>，</a:t>
            </a:r>
            <a:r>
              <a:rPr lang="en-US" altLang="zh-CN" dirty="0"/>
              <a:t>RWL</a:t>
            </a:r>
            <a:r>
              <a:rPr lang="zh-CN" altLang="zh-CN" dirty="0"/>
              <a:t>锁定位为</a:t>
            </a:r>
            <a:r>
              <a:rPr lang="en-US" altLang="zh-CN" dirty="0"/>
              <a:t>11(</a:t>
            </a:r>
            <a:r>
              <a:rPr lang="zh-CN" altLang="zh-CN" dirty="0"/>
              <a:t>先高后低</a:t>
            </a:r>
            <a:r>
              <a:rPr lang="en-US" altLang="zh-CN" dirty="0"/>
              <a:t>)</a:t>
            </a:r>
            <a:r>
              <a:rPr lang="zh-CN" altLang="zh-CN" dirty="0"/>
              <a:t>，通道工作模式</a:t>
            </a:r>
            <a:r>
              <a:rPr lang="en-US" altLang="zh-CN" dirty="0"/>
              <a:t>010(Rate Generator)</a:t>
            </a:r>
            <a:r>
              <a:rPr lang="zh-CN" altLang="zh-CN" dirty="0"/>
              <a:t>，最后位</a:t>
            </a:r>
            <a:r>
              <a:rPr lang="en-US" altLang="zh-CN" dirty="0"/>
              <a:t>0</a:t>
            </a:r>
            <a:r>
              <a:rPr lang="zh-CN" altLang="zh-CN" dirty="0"/>
              <a:t>保留，合起来就是</a:t>
            </a:r>
            <a:r>
              <a:rPr lang="en-US" altLang="zh-CN" dirty="0"/>
              <a:t>34h</a:t>
            </a:r>
            <a:r>
              <a:rPr lang="zh-CN" altLang="zh-CN" dirty="0"/>
              <a:t>。</a:t>
            </a:r>
          </a:p>
          <a:p>
            <a:r>
              <a:rPr lang="zh-CN" altLang="zh-CN" dirty="0"/>
              <a:t>然后把</a:t>
            </a:r>
            <a:r>
              <a:rPr lang="en-US" altLang="zh-CN" dirty="0"/>
              <a:t>LATCH</a:t>
            </a:r>
            <a:r>
              <a:rPr lang="zh-CN" altLang="zh-CN" dirty="0"/>
              <a:t>的值分成高低两个字节依次写入通道</a:t>
            </a:r>
            <a:r>
              <a:rPr lang="en-US" altLang="zh-CN" dirty="0"/>
              <a:t>0</a:t>
            </a:r>
            <a:r>
              <a:rPr lang="zh-CN" altLang="zh-CN" dirty="0"/>
              <a:t>计数器</a:t>
            </a:r>
            <a:r>
              <a:rPr lang="en-US" altLang="zh-CN" dirty="0"/>
              <a:t>40h</a:t>
            </a:r>
            <a:r>
              <a:rPr lang="zh-CN" altLang="zh-CN" dirty="0"/>
              <a:t>，完成</a:t>
            </a:r>
            <a:r>
              <a:rPr lang="en-US" altLang="zh-CN" dirty="0"/>
              <a:t>PIT</a:t>
            </a:r>
            <a:r>
              <a:rPr lang="zh-CN" altLang="zh-CN" dirty="0"/>
              <a:t>编程。</a:t>
            </a:r>
          </a:p>
          <a:p>
            <a:r>
              <a:rPr lang="zh-CN" altLang="zh-CN" dirty="0"/>
              <a:t>当</a:t>
            </a:r>
            <a:r>
              <a:rPr lang="en-US" altLang="zh-CN" dirty="0"/>
              <a:t>Linux</a:t>
            </a:r>
            <a:r>
              <a:rPr lang="zh-CN" altLang="zh-CN" dirty="0"/>
              <a:t>下次打开中断的时候，系统时钟就将会按照设定的频率</a:t>
            </a:r>
            <a:r>
              <a:rPr lang="en-US" altLang="zh-CN" dirty="0"/>
              <a:t>(</a:t>
            </a:r>
            <a:r>
              <a:rPr lang="zh-CN" altLang="zh-CN" dirty="0"/>
              <a:t>约为</a:t>
            </a:r>
            <a:r>
              <a:rPr lang="en-US" altLang="zh-CN" dirty="0"/>
              <a:t>100HZ)</a:t>
            </a:r>
            <a:r>
              <a:rPr lang="zh-CN" altLang="zh-CN" dirty="0"/>
              <a:t>发出时钟中断了。</a:t>
            </a:r>
          </a:p>
        </p:txBody>
      </p:sp>
    </p:spTree>
    <p:extLst>
      <p:ext uri="{BB962C8B-B14F-4D97-AF65-F5344CB8AC3E}">
        <p14:creationId xmlns:p14="http://schemas.microsoft.com/office/powerpoint/2010/main" val="53523118"/>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4776" y="493059"/>
            <a:ext cx="4598895" cy="369332"/>
          </a:xfrm>
          <a:prstGeom prst="rect">
            <a:avLst/>
          </a:prstGeom>
          <a:noFill/>
        </p:spPr>
        <p:txBody>
          <a:bodyPr wrap="square" rtlCol="0">
            <a:spAutoFit/>
          </a:bodyPr>
          <a:lstStyle/>
          <a:p>
            <a:r>
              <a:rPr lang="en-US" altLang="zh-CN"/>
              <a:t>2.4 </a:t>
            </a:r>
            <a:r>
              <a:rPr lang="zh-CN" altLang="en-US"/>
              <a:t>本章小结</a:t>
            </a:r>
            <a:endParaRPr lang="zh-CN" altLang="en-US" dirty="0"/>
          </a:p>
        </p:txBody>
      </p:sp>
      <p:sp>
        <p:nvSpPr>
          <p:cNvPr id="3" name="文本框 2"/>
          <p:cNvSpPr txBox="1"/>
          <p:nvPr/>
        </p:nvSpPr>
        <p:spPr>
          <a:xfrm>
            <a:off x="990599" y="1281953"/>
            <a:ext cx="9690847" cy="3139321"/>
          </a:xfrm>
          <a:prstGeom prst="rect">
            <a:avLst/>
          </a:prstGeom>
          <a:noFill/>
        </p:spPr>
        <p:txBody>
          <a:bodyPr wrap="square" rtlCol="0">
            <a:spAutoFit/>
          </a:bodyPr>
          <a:lstStyle/>
          <a:p>
            <a:r>
              <a:rPr lang="zh-CN" altLang="zh-CN" dirty="0"/>
              <a:t>本章主要介绍了如下内容：</a:t>
            </a:r>
            <a:endParaRPr lang="en-US" altLang="zh-CN" dirty="0"/>
          </a:p>
          <a:p>
            <a:endParaRPr lang="zh-CN" altLang="zh-CN" dirty="0"/>
          </a:p>
          <a:p>
            <a:pPr marL="342900" indent="-342900">
              <a:buAutoNum type="arabicPeriod"/>
            </a:pPr>
            <a:r>
              <a:rPr lang="zh-CN" altLang="zh-CN" dirty="0"/>
              <a:t>处理器计算：包括处理器指令结构、寻址方式和寄存器。</a:t>
            </a:r>
            <a:endParaRPr lang="en-US" altLang="zh-CN" dirty="0"/>
          </a:p>
          <a:p>
            <a:endParaRPr lang="zh-CN" altLang="zh-CN" dirty="0"/>
          </a:p>
          <a:p>
            <a:r>
              <a:rPr lang="en-US" altLang="zh-CN" dirty="0"/>
              <a:t>2</a:t>
            </a:r>
            <a:r>
              <a:rPr lang="zh-CN" altLang="zh-CN" dirty="0"/>
              <a:t>．存储系统：介绍了高速缓存存储器</a:t>
            </a:r>
            <a:r>
              <a:rPr lang="en-US" altLang="zh-CN" dirty="0"/>
              <a:t>Cache</a:t>
            </a:r>
            <a:r>
              <a:rPr lang="zh-CN" altLang="zh-CN" dirty="0"/>
              <a:t>的组成结构、工作原理、地址映象与转换；内存存储器的种类和结构；堆栈的基础知识和在函数调用过程中的使用过程；磁盘的种类和构造、工作原理；以及对非易失性存储进行了简单分析；最后阐述了一下局部性原理，包括时间局部性和空间局部性。</a:t>
            </a:r>
            <a:endParaRPr lang="en-US" altLang="zh-CN" dirty="0"/>
          </a:p>
          <a:p>
            <a:endParaRPr lang="zh-CN" altLang="zh-CN" dirty="0"/>
          </a:p>
          <a:p>
            <a:r>
              <a:rPr lang="en-US" altLang="zh-CN" dirty="0"/>
              <a:t>3</a:t>
            </a:r>
            <a:r>
              <a:rPr lang="zh-CN" altLang="zh-CN" dirty="0"/>
              <a:t>．中断和时钟：介绍了中断的基本概念、主要目的、分类，分析中断向量的应用，中断描述符表的作用；分析了系统中存在的各种时钟，实时时钟、时间戳计数器、可编程间隔定时器。</a:t>
            </a:r>
          </a:p>
        </p:txBody>
      </p:sp>
    </p:spTree>
    <p:extLst>
      <p:ext uri="{BB962C8B-B14F-4D97-AF65-F5344CB8AC3E}">
        <p14:creationId xmlns:p14="http://schemas.microsoft.com/office/powerpoint/2010/main" val="28294279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195B7EC-8E53-40E0-B1C6-6C6F126A0F26}"/>
              </a:ext>
            </a:extLst>
          </p:cNvPr>
          <p:cNvSpPr txBox="1"/>
          <p:nvPr/>
        </p:nvSpPr>
        <p:spPr>
          <a:xfrm>
            <a:off x="1145308" y="563418"/>
            <a:ext cx="10187709" cy="5447645"/>
          </a:xfrm>
          <a:prstGeom prst="rect">
            <a:avLst/>
          </a:prstGeom>
          <a:noFill/>
        </p:spPr>
        <p:txBody>
          <a:bodyPr wrap="square" rtlCol="0">
            <a:spAutoFit/>
          </a:bodyPr>
          <a:lstStyle/>
          <a:p>
            <a:r>
              <a:rPr lang="zh-CN" altLang="en-US" sz="2800" dirty="0"/>
              <a:t>因为机器指令都是由二进制表示的，可读性差。为了增强可读性，机器指令一般采用指令符号表示。</a:t>
            </a:r>
            <a:endParaRPr lang="en-US" altLang="zh-CN" sz="2800" dirty="0"/>
          </a:p>
          <a:p>
            <a:r>
              <a:rPr lang="zh-CN" altLang="en-US" sz="2800" dirty="0"/>
              <a:t>以下给出几个简单的例子：</a:t>
            </a:r>
          </a:p>
          <a:p>
            <a:r>
              <a:rPr lang="en-US" altLang="zh-CN" sz="2400" dirty="0"/>
              <a:t>ADD	           </a:t>
            </a:r>
            <a:r>
              <a:rPr lang="zh-CN" altLang="en-US" sz="2400" dirty="0"/>
              <a:t>加法操作</a:t>
            </a:r>
            <a:endParaRPr lang="en-US" altLang="zh-CN" sz="2400" dirty="0"/>
          </a:p>
          <a:p>
            <a:endParaRPr lang="zh-CN" altLang="en-US" sz="2400" dirty="0"/>
          </a:p>
          <a:p>
            <a:r>
              <a:rPr lang="en-US" altLang="zh-CN" sz="2400" dirty="0"/>
              <a:t>SUB		</a:t>
            </a:r>
            <a:r>
              <a:rPr lang="zh-CN" altLang="en-US" sz="2400" dirty="0"/>
              <a:t>减法操作</a:t>
            </a:r>
            <a:endParaRPr lang="en-US" altLang="zh-CN" sz="2400" dirty="0"/>
          </a:p>
          <a:p>
            <a:endParaRPr lang="zh-CN" altLang="en-US" sz="2400" dirty="0"/>
          </a:p>
          <a:p>
            <a:r>
              <a:rPr lang="en-US" altLang="zh-CN" sz="2400" dirty="0"/>
              <a:t>MPY	           </a:t>
            </a:r>
            <a:r>
              <a:rPr lang="zh-CN" altLang="en-US" sz="2400" dirty="0"/>
              <a:t>乘法操作</a:t>
            </a:r>
            <a:endParaRPr lang="en-US" altLang="zh-CN" sz="2400" dirty="0"/>
          </a:p>
          <a:p>
            <a:endParaRPr lang="zh-CN" altLang="en-US" sz="2400" dirty="0"/>
          </a:p>
          <a:p>
            <a:r>
              <a:rPr lang="en-US" altLang="zh-CN" sz="2400" dirty="0"/>
              <a:t>DIV		</a:t>
            </a:r>
            <a:r>
              <a:rPr lang="zh-CN" altLang="en-US" sz="2400" dirty="0"/>
              <a:t>除法操作</a:t>
            </a:r>
            <a:endParaRPr lang="en-US" altLang="zh-CN" sz="2400" dirty="0"/>
          </a:p>
          <a:p>
            <a:endParaRPr lang="zh-CN" altLang="en-US" sz="2400" dirty="0"/>
          </a:p>
          <a:p>
            <a:r>
              <a:rPr lang="en-US" altLang="zh-CN" sz="2400" dirty="0"/>
              <a:t>LOAD	           </a:t>
            </a:r>
            <a:r>
              <a:rPr lang="zh-CN" altLang="en-US" sz="2400" dirty="0"/>
              <a:t>从存储器取数据操作</a:t>
            </a:r>
            <a:endParaRPr lang="en-US" altLang="zh-CN" sz="2400" dirty="0"/>
          </a:p>
          <a:p>
            <a:endParaRPr lang="zh-CN" altLang="en-US" sz="2400" dirty="0"/>
          </a:p>
          <a:p>
            <a:r>
              <a:rPr lang="en-US" altLang="zh-CN" sz="2400" dirty="0"/>
              <a:t>STOR	           </a:t>
            </a:r>
            <a:r>
              <a:rPr lang="zh-CN" altLang="en-US" sz="2400" dirty="0"/>
              <a:t>将数据存储到存储器操作</a:t>
            </a:r>
          </a:p>
        </p:txBody>
      </p:sp>
    </p:spTree>
    <p:extLst>
      <p:ext uri="{BB962C8B-B14F-4D97-AF65-F5344CB8AC3E}">
        <p14:creationId xmlns:p14="http://schemas.microsoft.com/office/powerpoint/2010/main" val="1270517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C448C54C-BE8C-4F94-BF4D-313ECD55D3B3}"/>
              </a:ext>
            </a:extLst>
          </p:cNvPr>
          <p:cNvSpPr txBox="1"/>
          <p:nvPr/>
        </p:nvSpPr>
        <p:spPr>
          <a:xfrm>
            <a:off x="1080654" y="572655"/>
            <a:ext cx="10326255" cy="4832092"/>
          </a:xfrm>
          <a:prstGeom prst="rect">
            <a:avLst/>
          </a:prstGeom>
          <a:noFill/>
        </p:spPr>
        <p:txBody>
          <a:bodyPr wrap="square" rtlCol="0">
            <a:spAutoFit/>
          </a:bodyPr>
          <a:lstStyle/>
          <a:p>
            <a:r>
              <a:rPr lang="zh-CN" altLang="zh-CN" sz="2800" dirty="0"/>
              <a:t>不但操作码可以用符号表示，源操作数和目的操作数都可以用符号来表示。下面给出一个简单的例子：</a:t>
            </a:r>
            <a:endParaRPr lang="en-US" altLang="zh-CN" sz="2800" dirty="0"/>
          </a:p>
          <a:p>
            <a:endParaRPr lang="zh-CN" altLang="zh-CN" sz="2800" dirty="0"/>
          </a:p>
          <a:p>
            <a:r>
              <a:rPr lang="en-US" altLang="zh-CN" sz="2800" dirty="0">
                <a:solidFill>
                  <a:srgbClr val="FF0000"/>
                </a:solidFill>
              </a:rPr>
              <a:t>ADD	  R</a:t>
            </a:r>
            <a:r>
              <a:rPr lang="zh-CN" altLang="zh-CN" sz="2800" dirty="0">
                <a:solidFill>
                  <a:srgbClr val="FF0000"/>
                </a:solidFill>
              </a:rPr>
              <a:t>，</a:t>
            </a:r>
            <a:r>
              <a:rPr lang="en-US" altLang="zh-CN" sz="2800" dirty="0">
                <a:solidFill>
                  <a:srgbClr val="FF0000"/>
                </a:solidFill>
              </a:rPr>
              <a:t>Y</a:t>
            </a:r>
          </a:p>
          <a:p>
            <a:endParaRPr lang="zh-CN" altLang="zh-CN" sz="2800" dirty="0"/>
          </a:p>
          <a:p>
            <a:r>
              <a:rPr lang="zh-CN" altLang="zh-CN" sz="2800" dirty="0"/>
              <a:t>这条指令包含以下几个含义：</a:t>
            </a:r>
            <a:endParaRPr lang="en-US" altLang="zh-CN" sz="2800" dirty="0"/>
          </a:p>
          <a:p>
            <a:r>
              <a:rPr lang="zh-CN" altLang="zh-CN" sz="2800" dirty="0"/>
              <a:t>有两个源操作数，一个源操作数存储在内存中，地址是</a:t>
            </a:r>
            <a:r>
              <a:rPr lang="en-US" altLang="zh-CN" sz="2800" dirty="0"/>
              <a:t>Y</a:t>
            </a:r>
            <a:r>
              <a:rPr lang="zh-CN" altLang="zh-CN" sz="2800" dirty="0"/>
              <a:t>；</a:t>
            </a:r>
            <a:endParaRPr lang="en-US" altLang="zh-CN" sz="2800" dirty="0"/>
          </a:p>
          <a:p>
            <a:r>
              <a:rPr lang="zh-CN" altLang="zh-CN" sz="2800" dirty="0"/>
              <a:t>另一个操作数存储在</a:t>
            </a:r>
            <a:r>
              <a:rPr lang="en-US" altLang="zh-CN" sz="2800" dirty="0"/>
              <a:t>R</a:t>
            </a:r>
            <a:r>
              <a:rPr lang="zh-CN" altLang="zh-CN" sz="2800" dirty="0"/>
              <a:t>寄存器中；</a:t>
            </a:r>
            <a:r>
              <a:rPr lang="en-US" altLang="zh-CN" sz="2800" dirty="0"/>
              <a:t/>
            </a:r>
            <a:br>
              <a:rPr lang="en-US" altLang="zh-CN" sz="2800" dirty="0"/>
            </a:br>
            <a:r>
              <a:rPr lang="zh-CN" altLang="zh-CN" sz="2800" dirty="0"/>
              <a:t>两个操作数要进行</a:t>
            </a:r>
            <a:r>
              <a:rPr lang="en-US" altLang="zh-CN" sz="2800" dirty="0"/>
              <a:t>ADD</a:t>
            </a:r>
            <a:r>
              <a:rPr lang="zh-CN" altLang="zh-CN" sz="2800" dirty="0"/>
              <a:t>（加法操作），也即内存中的一个数加上寄存器中的一个数；并将结果存入到目的操作数，也即寄存器</a:t>
            </a:r>
            <a:r>
              <a:rPr lang="en-US" altLang="zh-CN" sz="2800" dirty="0"/>
              <a:t>R</a:t>
            </a:r>
            <a:r>
              <a:rPr lang="zh-CN" altLang="zh-CN" sz="2800" dirty="0"/>
              <a:t>中</a:t>
            </a:r>
            <a:r>
              <a:rPr lang="en-US" altLang="zh-CN" sz="2800" baseline="30000" dirty="0"/>
              <a:t>[1]</a:t>
            </a:r>
            <a:r>
              <a:rPr lang="zh-CN" altLang="zh-CN" sz="2800" dirty="0"/>
              <a:t>。</a:t>
            </a:r>
          </a:p>
        </p:txBody>
      </p:sp>
    </p:spTree>
    <p:extLst>
      <p:ext uri="{BB962C8B-B14F-4D97-AF65-F5344CB8AC3E}">
        <p14:creationId xmlns:p14="http://schemas.microsoft.com/office/powerpoint/2010/main" val="1733829903"/>
      </p:ext>
    </p:extLst>
  </p:cSld>
  <p:clrMapOvr>
    <a:masterClrMapping/>
  </p:clrMapOvr>
  <p:transition>
    <p:fade/>
  </p:transition>
</p:sld>
</file>

<file path=ppt/theme/theme1.xml><?xml version="1.0" encoding="utf-8"?>
<a:theme xmlns:a="http://schemas.openxmlformats.org/drawingml/2006/main" name="1_577TGp_fruit_light_ani">
  <a:themeElements>
    <a:clrScheme name="1_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fontScheme name="1_577TGp_fruit_light_ani">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342900" marR="0" indent="-342900" algn="l" defTabSz="914400" rtl="0" eaLnBrk="0" fontAlgn="base" latinLnBrk="0" hangingPunct="0">
          <a:lnSpc>
            <a:spcPct val="100000"/>
          </a:lnSpc>
          <a:spcBef>
            <a:spcPct val="5000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342900" marR="0" indent="-342900" algn="l" defTabSz="914400" rtl="0" eaLnBrk="0" fontAlgn="base" latinLnBrk="0" hangingPunct="0">
          <a:lnSpc>
            <a:spcPct val="100000"/>
          </a:lnSpc>
          <a:spcBef>
            <a:spcPct val="5000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1_577TGp_fruit_light_ani 2">
        <a:dk1>
          <a:srgbClr val="000000"/>
        </a:dk1>
        <a:lt1>
          <a:srgbClr val="FFFFFF"/>
        </a:lt1>
        <a:dk2>
          <a:srgbClr val="006666"/>
        </a:dk2>
        <a:lt2>
          <a:srgbClr val="808080"/>
        </a:lt2>
        <a:accent1>
          <a:srgbClr val="F8A230"/>
        </a:accent1>
        <a:accent2>
          <a:srgbClr val="5CACE2"/>
        </a:accent2>
        <a:accent3>
          <a:srgbClr val="FFFFFF"/>
        </a:accent3>
        <a:accent4>
          <a:srgbClr val="000000"/>
        </a:accent4>
        <a:accent5>
          <a:srgbClr val="FBCEAD"/>
        </a:accent5>
        <a:accent6>
          <a:srgbClr val="539BCD"/>
        </a:accent6>
        <a:hlink>
          <a:srgbClr val="E569A7"/>
        </a:hlink>
        <a:folHlink>
          <a:srgbClr val="95D844"/>
        </a:folHlink>
      </a:clrScheme>
      <a:clrMap bg1="lt1" tx1="dk1" bg2="lt2" tx2="dk2" accent1="accent1" accent2="accent2" accent3="accent3" accent4="accent4" accent5="accent5" accent6="accent6" hlink="hlink" folHlink="folHlink"/>
    </a:extraClrScheme>
    <a:extraClrScheme>
      <a:clrScheme name="1_577TGp_fruit_light_ani 3">
        <a:dk1>
          <a:srgbClr val="000000"/>
        </a:dk1>
        <a:lt1>
          <a:srgbClr val="FFFFFF"/>
        </a:lt1>
        <a:dk2>
          <a:srgbClr val="000066"/>
        </a:dk2>
        <a:lt2>
          <a:srgbClr val="808080"/>
        </a:lt2>
        <a:accent1>
          <a:srgbClr val="8EEA3A"/>
        </a:accent1>
        <a:accent2>
          <a:srgbClr val="F97B90"/>
        </a:accent2>
        <a:accent3>
          <a:srgbClr val="FFFFFF"/>
        </a:accent3>
        <a:accent4>
          <a:srgbClr val="000000"/>
        </a:accent4>
        <a:accent5>
          <a:srgbClr val="C6F3AE"/>
        </a:accent5>
        <a:accent6>
          <a:srgbClr val="E26F82"/>
        </a:accent6>
        <a:hlink>
          <a:srgbClr val="5DC2F5"/>
        </a:hlink>
        <a:folHlink>
          <a:srgbClr val="FFA4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77TGp_fruit_light_ani">
  <a:themeElements>
    <a:clrScheme name="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fontScheme name="577TGp_fruit_light_ani">
      <a:majorFont>
        <a:latin typeface="Arial"/>
        <a:ea typeface="MS PGothic"/>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342900" marR="0" indent="-342900" algn="l" defTabSz="914400" rtl="0" eaLnBrk="0" fontAlgn="base" latinLnBrk="0" hangingPunct="0">
          <a:lnSpc>
            <a:spcPct val="100000"/>
          </a:lnSpc>
          <a:spcBef>
            <a:spcPct val="5000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342900" marR="0" indent="-342900" algn="l" defTabSz="914400" rtl="0" eaLnBrk="0" fontAlgn="base" latinLnBrk="0" hangingPunct="0">
          <a:lnSpc>
            <a:spcPct val="100000"/>
          </a:lnSpc>
          <a:spcBef>
            <a:spcPct val="5000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577TGp_fruit_light_ani 2">
        <a:dk1>
          <a:srgbClr val="000000"/>
        </a:dk1>
        <a:lt1>
          <a:srgbClr val="FFFFFF"/>
        </a:lt1>
        <a:dk2>
          <a:srgbClr val="006666"/>
        </a:dk2>
        <a:lt2>
          <a:srgbClr val="808080"/>
        </a:lt2>
        <a:accent1>
          <a:srgbClr val="F8A230"/>
        </a:accent1>
        <a:accent2>
          <a:srgbClr val="5CACE2"/>
        </a:accent2>
        <a:accent3>
          <a:srgbClr val="FFFFFF"/>
        </a:accent3>
        <a:accent4>
          <a:srgbClr val="000000"/>
        </a:accent4>
        <a:accent5>
          <a:srgbClr val="FBCEAD"/>
        </a:accent5>
        <a:accent6>
          <a:srgbClr val="539BCD"/>
        </a:accent6>
        <a:hlink>
          <a:srgbClr val="E569A7"/>
        </a:hlink>
        <a:folHlink>
          <a:srgbClr val="95D844"/>
        </a:folHlink>
      </a:clrScheme>
      <a:clrMap bg1="lt1" tx1="dk1" bg2="lt2" tx2="dk2" accent1="accent1" accent2="accent2" accent3="accent3" accent4="accent4" accent5="accent5" accent6="accent6" hlink="hlink" folHlink="folHlink"/>
    </a:extraClrScheme>
    <a:extraClrScheme>
      <a:clrScheme name="577TGp_fruit_light_ani 3">
        <a:dk1>
          <a:srgbClr val="000000"/>
        </a:dk1>
        <a:lt1>
          <a:srgbClr val="FFFFFF"/>
        </a:lt1>
        <a:dk2>
          <a:srgbClr val="000066"/>
        </a:dk2>
        <a:lt2>
          <a:srgbClr val="808080"/>
        </a:lt2>
        <a:accent1>
          <a:srgbClr val="8EEA3A"/>
        </a:accent1>
        <a:accent2>
          <a:srgbClr val="F97B90"/>
        </a:accent2>
        <a:accent3>
          <a:srgbClr val="FFFFFF"/>
        </a:accent3>
        <a:accent4>
          <a:srgbClr val="000000"/>
        </a:accent4>
        <a:accent5>
          <a:srgbClr val="C6F3AE"/>
        </a:accent5>
        <a:accent6>
          <a:srgbClr val="E26F82"/>
        </a:accent6>
        <a:hlink>
          <a:srgbClr val="5DC2F5"/>
        </a:hlink>
        <a:folHlink>
          <a:srgbClr val="FFA4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10767</Words>
  <Application>Microsoft Office PowerPoint</Application>
  <PresentationFormat>宽屏</PresentationFormat>
  <Paragraphs>493</Paragraphs>
  <Slides>71</Slides>
  <Notes>4</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71</vt:i4>
      </vt:variant>
    </vt:vector>
  </HeadingPairs>
  <TitlesOfParts>
    <vt:vector size="80" baseType="lpstr">
      <vt:lpstr>MS PGothic</vt:lpstr>
      <vt:lpstr>等线</vt:lpstr>
      <vt:lpstr>华文新魏</vt:lpstr>
      <vt:lpstr>宋体</vt:lpstr>
      <vt:lpstr>Arial</vt:lpstr>
      <vt:lpstr>Times New Roman</vt:lpstr>
      <vt:lpstr>1_577TGp_fruit_light_ani</vt:lpstr>
      <vt:lpstr>577TGp_fruit_light_ani</vt:lpstr>
      <vt:lpstr>Visio</vt:lpstr>
      <vt:lpstr>PowerPoint 演示文稿</vt:lpstr>
      <vt:lpstr>目录</vt:lpstr>
      <vt:lpstr>本章学习要点</vt:lpstr>
      <vt:lpstr>2.1 处理器计算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Windows 用户</cp:lastModifiedBy>
  <cp:revision>36</cp:revision>
  <dcterms:created xsi:type="dcterms:W3CDTF">2018-03-01T10:25:42Z</dcterms:created>
  <dcterms:modified xsi:type="dcterms:W3CDTF">2019-03-07T01:31:40Z</dcterms:modified>
</cp:coreProperties>
</file>