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046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61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501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9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85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4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199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360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7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08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55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99FB-0545-4C09-989D-00D3CD3C1D22}" type="datetimeFigureOut">
              <a:rPr lang="pt-PT" smtClean="0"/>
              <a:t>20/07/2021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4AE1-9AF4-4DC1-804B-003072E785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7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xão recta 577"/>
          <p:cNvCxnSpPr/>
          <p:nvPr/>
        </p:nvCxnSpPr>
        <p:spPr>
          <a:xfrm>
            <a:off x="1694379" y="476672"/>
            <a:ext cx="8565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615706" y="253242"/>
            <a:ext cx="8384147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10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r>
              <a:rPr lang="pt-PT" sz="2400" b="1" dirty="0">
                <a:latin typeface="Verdana" panose="020B0604030504040204" pitchFamily="34" charset="0"/>
                <a:ea typeface="Times New Roman" panose="02020603050405020304" pitchFamily="18" charset="0"/>
              </a:rPr>
              <a:t>Simulações</a:t>
            </a:r>
            <a:endParaRPr lang="pt-PT" sz="24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2400" b="1" dirty="0"/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24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8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15705" y="1318918"/>
            <a:ext cx="8841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O modelo foi calibrado ao período de 24/01/2021 a 10/05/2021. A partir desta data foram consideradas as seguintes simulações:</a:t>
            </a:r>
          </a:p>
        </p:txBody>
      </p:sp>
      <p:sp>
        <p:nvSpPr>
          <p:cNvPr id="2" name="Retângulo 1"/>
          <p:cNvSpPr/>
          <p:nvPr/>
        </p:nvSpPr>
        <p:spPr>
          <a:xfrm>
            <a:off x="1829291" y="2251719"/>
            <a:ext cx="8627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rgbClr val="333333"/>
                </a:solidFill>
                <a:latin typeface="Georgia" panose="02040502050405020303" pitchFamily="18" charset="0"/>
              </a:rPr>
              <a:t>Simulação 1</a:t>
            </a:r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: consideramos 3 cenários de levantamento de medidas ao longo do verão e avaliamos o impacto da vacinação mediante cada cenário. As datas consideradas foram 14 de Junho, 14 de Julho e 14 de Agosto.</a:t>
            </a:r>
          </a:p>
          <a:p>
            <a:endParaRPr lang="pt-PT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290" y="3350374"/>
            <a:ext cx="8170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rgbClr val="333333"/>
                </a:solidFill>
                <a:latin typeface="Georgia" panose="02040502050405020303" pitchFamily="18" charset="0"/>
              </a:rPr>
              <a:t>Simulação 2</a:t>
            </a:r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: consideramos que a partir de 14 de Junho vamos agir de acordo com as linhas vermelhas (estarmos confinados se atingirmos 245 camas em UCI).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29290" y="4530489"/>
            <a:ext cx="5290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rgbClr val="333333"/>
                </a:solidFill>
                <a:latin typeface="Georgia" panose="02040502050405020303" pitchFamily="18" charset="0"/>
              </a:rPr>
              <a:t>Pressupostos: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80% de efetividade vacinal (homogénea);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95% de cobertura vacinal (&gt;60 anos);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80% de cobertura vacinal (&lt;60 anos);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A nova variante não afeta a transmissibilidade ou a efetividade vacina;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Indivíduos com &lt;20 anos não são vacinados;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614" y="3965171"/>
            <a:ext cx="3199823" cy="245423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19635" y="6362258"/>
            <a:ext cx="3548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rgbClr val="333333"/>
                </a:solidFill>
                <a:latin typeface="Georgia" panose="02040502050405020303" pitchFamily="18" charset="0"/>
              </a:rPr>
              <a:t>Tabela 1. Início e fim da vacinação em cada grupo etário.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1844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xão recta 577"/>
          <p:cNvCxnSpPr/>
          <p:nvPr/>
        </p:nvCxnSpPr>
        <p:spPr>
          <a:xfrm>
            <a:off x="1694379" y="476672"/>
            <a:ext cx="8565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615706" y="253242"/>
            <a:ext cx="8384147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10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r>
              <a:rPr lang="pt-PT" sz="2400" b="1" dirty="0">
                <a:latin typeface="Verdana" panose="020B0604030504040204" pitchFamily="34" charset="0"/>
                <a:ea typeface="Times New Roman" panose="02020603050405020304" pitchFamily="18" charset="0"/>
              </a:rPr>
              <a:t>Simulação 1</a:t>
            </a:r>
            <a:endParaRPr lang="pt-PT" sz="24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2400" b="1" dirty="0"/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24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8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79" y="1406236"/>
            <a:ext cx="4762502" cy="31750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46531"/>
            <a:ext cx="4479636" cy="2986424"/>
          </a:xfrm>
          <a:prstGeom prst="rect">
            <a:avLst/>
          </a:prstGeom>
        </p:spPr>
      </p:pic>
      <p:cxnSp>
        <p:nvCxnSpPr>
          <p:cNvPr id="9" name="Conexão reta 8"/>
          <p:cNvCxnSpPr/>
          <p:nvPr/>
        </p:nvCxnSpPr>
        <p:spPr>
          <a:xfrm>
            <a:off x="4442691" y="2789383"/>
            <a:ext cx="242454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xão reta 11"/>
          <p:cNvCxnSpPr>
            <a:endCxn id="21" idx="0"/>
          </p:cNvCxnSpPr>
          <p:nvPr/>
        </p:nvCxnSpPr>
        <p:spPr>
          <a:xfrm>
            <a:off x="4151749" y="2258292"/>
            <a:ext cx="38542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xão reta 13"/>
          <p:cNvCxnSpPr>
            <a:endCxn id="21" idx="2"/>
          </p:cNvCxnSpPr>
          <p:nvPr/>
        </p:nvCxnSpPr>
        <p:spPr>
          <a:xfrm flipV="1">
            <a:off x="4738255" y="3272025"/>
            <a:ext cx="3267783" cy="68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haveta à direita 17"/>
          <p:cNvSpPr/>
          <p:nvPr/>
        </p:nvSpPr>
        <p:spPr>
          <a:xfrm>
            <a:off x="6758713" y="2258293"/>
            <a:ext cx="217052" cy="5310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21" name="Chaveta à direita 20"/>
          <p:cNvSpPr/>
          <p:nvPr/>
        </p:nvSpPr>
        <p:spPr>
          <a:xfrm>
            <a:off x="8006037" y="2258293"/>
            <a:ext cx="746490" cy="10137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22" name="CaixaDeTexto 21"/>
          <p:cNvSpPr txBox="1"/>
          <p:nvPr/>
        </p:nvSpPr>
        <p:spPr>
          <a:xfrm>
            <a:off x="7026323" y="2289768"/>
            <a:ext cx="929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Impacto vacinação (1 mês)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849354" y="2420051"/>
            <a:ext cx="929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Impacto vacinação (2 meses)</a:t>
            </a:r>
          </a:p>
        </p:txBody>
      </p:sp>
    </p:spTree>
    <p:extLst>
      <p:ext uri="{BB962C8B-B14F-4D97-AF65-F5344CB8AC3E}">
        <p14:creationId xmlns:p14="http://schemas.microsoft.com/office/powerpoint/2010/main" val="6750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xão recta 577"/>
          <p:cNvCxnSpPr/>
          <p:nvPr/>
        </p:nvCxnSpPr>
        <p:spPr>
          <a:xfrm>
            <a:off x="1694379" y="476672"/>
            <a:ext cx="8565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615706" y="253242"/>
            <a:ext cx="8384147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10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r>
              <a:rPr lang="pt-PT" sz="2400" b="1" dirty="0">
                <a:latin typeface="Verdana" panose="020B0604030504040204" pitchFamily="34" charset="0"/>
                <a:ea typeface="Times New Roman" panose="02020603050405020304" pitchFamily="18" charset="0"/>
              </a:rPr>
              <a:t>Simulação 2</a:t>
            </a:r>
            <a:endParaRPr lang="pt-PT" sz="24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2400" b="1" dirty="0"/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24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8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37" y="1126657"/>
            <a:ext cx="4185371" cy="27902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06" y="1126658"/>
            <a:ext cx="4185371" cy="279024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03" y="3849696"/>
            <a:ext cx="4512457" cy="300830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36" y="3883300"/>
            <a:ext cx="4411644" cy="2941096"/>
          </a:xfrm>
          <a:prstGeom prst="rect">
            <a:avLst/>
          </a:prstGeom>
        </p:spPr>
      </p:pic>
      <p:cxnSp>
        <p:nvCxnSpPr>
          <p:cNvPr id="11" name="Conexão reta unidirecional 10"/>
          <p:cNvCxnSpPr/>
          <p:nvPr/>
        </p:nvCxnSpPr>
        <p:spPr>
          <a:xfrm>
            <a:off x="3527460" y="1961458"/>
            <a:ext cx="536275" cy="100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xão reta unidirecional 13"/>
          <p:cNvCxnSpPr/>
          <p:nvPr/>
        </p:nvCxnSpPr>
        <p:spPr>
          <a:xfrm>
            <a:off x="3527459" y="1969759"/>
            <a:ext cx="4616" cy="324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1864433" y="1204191"/>
            <a:ext cx="2069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Levantar medidas a 14 de Agosto vs.</a:t>
            </a:r>
          </a:p>
          <a:p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14 de Junho. </a:t>
            </a:r>
            <a:endParaRPr lang="pt-PT" dirty="0"/>
          </a:p>
        </p:txBody>
      </p:sp>
      <p:cxnSp>
        <p:nvCxnSpPr>
          <p:cNvPr id="18" name="Conexão reta unidirecional 17"/>
          <p:cNvCxnSpPr/>
          <p:nvPr/>
        </p:nvCxnSpPr>
        <p:spPr>
          <a:xfrm flipH="1">
            <a:off x="7251122" y="1656001"/>
            <a:ext cx="1048337" cy="1052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xão reta unidirecional 18"/>
          <p:cNvCxnSpPr/>
          <p:nvPr/>
        </p:nvCxnSpPr>
        <p:spPr>
          <a:xfrm>
            <a:off x="8294842" y="1658161"/>
            <a:ext cx="4616" cy="324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8299458" y="1160731"/>
            <a:ext cx="2069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Levantar medidas a 14 de Agosto vs.</a:t>
            </a:r>
          </a:p>
          <a:p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14 de Junho.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806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60" y="1198590"/>
            <a:ext cx="4526476" cy="3017651"/>
          </a:xfrm>
          <a:prstGeom prst="rect">
            <a:avLst/>
          </a:prstGeom>
        </p:spPr>
      </p:pic>
      <p:cxnSp>
        <p:nvCxnSpPr>
          <p:cNvPr id="33" name="Conexão recta 577"/>
          <p:cNvCxnSpPr/>
          <p:nvPr/>
        </p:nvCxnSpPr>
        <p:spPr>
          <a:xfrm>
            <a:off x="1694379" y="476672"/>
            <a:ext cx="8565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615706" y="253242"/>
            <a:ext cx="8384147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10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r>
              <a:rPr lang="pt-PT" sz="2400" b="1" dirty="0">
                <a:latin typeface="Verdana" panose="020B0604030504040204" pitchFamily="34" charset="0"/>
                <a:ea typeface="Times New Roman" panose="02020603050405020304" pitchFamily="18" charset="0"/>
              </a:rPr>
              <a:t>Simulação 2</a:t>
            </a:r>
            <a:endParaRPr lang="pt-PT" sz="24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2400" b="1" dirty="0"/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24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algn="just" hangingPunct="0">
              <a:lnSpc>
                <a:spcPct val="125000"/>
              </a:lnSpc>
              <a:spcAft>
                <a:spcPts val="600"/>
              </a:spcAft>
            </a:pPr>
            <a:endParaRPr lang="pt-PT" sz="800" b="1" dirty="0">
              <a:latin typeface="Verdana" panose="020B060403050404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10" name="Conexão reta unidirecional 9"/>
          <p:cNvCxnSpPr/>
          <p:nvPr/>
        </p:nvCxnSpPr>
        <p:spPr>
          <a:xfrm flipH="1">
            <a:off x="4073236" y="1902691"/>
            <a:ext cx="3075710" cy="112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7176784" y="1318918"/>
            <a:ext cx="2595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Esta inversão é devido à implementação de </a:t>
            </a:r>
            <a:r>
              <a:rPr lang="pt-PT" dirty="0" err="1">
                <a:solidFill>
                  <a:srgbClr val="333333"/>
                </a:solidFill>
                <a:latin typeface="Georgia" panose="02040502050405020303" pitchFamily="18" charset="0"/>
              </a:rPr>
              <a:t>NPIs</a:t>
            </a:r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 face ao aumento dos casos em UCI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53" y="3810613"/>
            <a:ext cx="4211782" cy="2807855"/>
          </a:xfrm>
          <a:prstGeom prst="rect">
            <a:avLst/>
          </a:prstGeom>
        </p:spPr>
      </p:pic>
      <p:cxnSp>
        <p:nvCxnSpPr>
          <p:cNvPr id="23" name="Conexão reta unidirecional 22"/>
          <p:cNvCxnSpPr/>
          <p:nvPr/>
        </p:nvCxnSpPr>
        <p:spPr>
          <a:xfrm flipV="1">
            <a:off x="4408798" y="3398983"/>
            <a:ext cx="1280802" cy="125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877257" y="4810291"/>
            <a:ext cx="2595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Espera-se uma nova onda de menor dimensão após a remoção das </a:t>
            </a:r>
            <a:r>
              <a:rPr lang="pt-PT" dirty="0" err="1">
                <a:solidFill>
                  <a:srgbClr val="333333"/>
                </a:solidFill>
                <a:latin typeface="Georgia" panose="02040502050405020303" pitchFamily="18" charset="0"/>
              </a:rPr>
              <a:t>NPIs</a:t>
            </a:r>
            <a:r>
              <a:rPr lang="pt-PT" dirty="0">
                <a:solidFill>
                  <a:srgbClr val="333333"/>
                </a:solidFill>
                <a:latin typeface="Georgia" panose="02040502050405020303" pitchFamily="18" charset="0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402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Ecrã Panorâmico</PresentationFormat>
  <Paragraphs>30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Constantino Pereira Caetano</dc:creator>
  <cp:lastModifiedBy>Constantino Pereira Caetano</cp:lastModifiedBy>
  <cp:revision>1</cp:revision>
  <dcterms:created xsi:type="dcterms:W3CDTF">2021-07-20T17:46:57Z</dcterms:created>
  <dcterms:modified xsi:type="dcterms:W3CDTF">2021-07-20T17:47:19Z</dcterms:modified>
</cp:coreProperties>
</file>