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6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943"/>
    <a:srgbClr val="F5A511"/>
    <a:srgbClr val="1500EB"/>
    <a:srgbClr val="CD4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>
      <p:cViewPr>
        <p:scale>
          <a:sx n="69" d="100"/>
          <a:sy n="69" d="100"/>
        </p:scale>
        <p:origin x="1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CA365-19E3-AA45-8B36-3928126D2556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21CB-DEF9-4343-ACAB-E0B7CDE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dyslexic group we find exactly the same results, indicating that performance between the 2 groups was similar for all three modalities and developed similarly across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62B66-E71C-A04F-A41D-C203305E9C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4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064B-77BA-7346-9FFA-6E7B1553A29A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0179-2E94-6D42-830D-A5EB9DBA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DE46293-EAF4-EF37-40AC-8EE44D97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6" y="847197"/>
            <a:ext cx="6779945" cy="4667938"/>
          </a:xfrm>
          <a:prstGeom prst="rect">
            <a:avLst/>
          </a:prstGeom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95A94811-278A-5E4C-B15D-2D2B8CD7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078"/>
          <a:stretch/>
        </p:blipFill>
        <p:spPr>
          <a:xfrm>
            <a:off x="7055306" y="877824"/>
            <a:ext cx="11212319" cy="510235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A3A9AC-3B19-C447-9608-B3EB4F2414C6}"/>
              </a:ext>
            </a:extLst>
          </p:cNvPr>
          <p:cNvSpPr/>
          <p:nvPr/>
        </p:nvSpPr>
        <p:spPr>
          <a:xfrm>
            <a:off x="7663818" y="1435031"/>
            <a:ext cx="5230368" cy="365760"/>
          </a:xfrm>
          <a:prstGeom prst="rect">
            <a:avLst/>
          </a:prstGeom>
          <a:solidFill>
            <a:srgbClr val="CD4F38"/>
          </a:solidFill>
          <a:ln>
            <a:solidFill>
              <a:srgbClr val="CD4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A5266-6F08-DF48-B7C1-92B311B58813}"/>
              </a:ext>
            </a:extLst>
          </p:cNvPr>
          <p:cNvSpPr/>
          <p:nvPr/>
        </p:nvSpPr>
        <p:spPr>
          <a:xfrm>
            <a:off x="12956694" y="1435030"/>
            <a:ext cx="5230368" cy="365760"/>
          </a:xfrm>
          <a:prstGeom prst="rect">
            <a:avLst/>
          </a:prstGeom>
          <a:solidFill>
            <a:srgbClr val="3C959A"/>
          </a:solidFill>
          <a:ln>
            <a:solidFill>
              <a:srgbClr val="3C9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Dyslexia Group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F4489-16B9-5D40-8A2D-1B2B8F6B50A7}"/>
              </a:ext>
            </a:extLst>
          </p:cNvPr>
          <p:cNvGrpSpPr/>
          <p:nvPr/>
        </p:nvGrpSpPr>
        <p:grpSpPr>
          <a:xfrm>
            <a:off x="7762613" y="2113880"/>
            <a:ext cx="735280" cy="365761"/>
            <a:chOff x="567438" y="3607902"/>
            <a:chExt cx="1658918" cy="914400"/>
          </a:xfrm>
        </p:grpSpPr>
        <p:pic>
          <p:nvPicPr>
            <p:cNvPr id="11" name="Graphic 10" descr="Ear outline">
              <a:extLst>
                <a:ext uri="{FF2B5EF4-FFF2-40B4-BE49-F238E27FC236}">
                  <a16:creationId xmlns:a16="http://schemas.microsoft.com/office/drawing/2014/main" id="{7FEE049A-10F7-D641-8D84-61763DB49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7438" y="360790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Eye outline">
              <a:extLst>
                <a:ext uri="{FF2B5EF4-FFF2-40B4-BE49-F238E27FC236}">
                  <a16:creationId xmlns:a16="http://schemas.microsoft.com/office/drawing/2014/main" id="{6B56AFA5-0079-6D44-8890-C0588525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1956" y="3607902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Graphic 13" descr="Ear outline">
            <a:extLst>
              <a:ext uri="{FF2B5EF4-FFF2-40B4-BE49-F238E27FC236}">
                <a16:creationId xmlns:a16="http://schemas.microsoft.com/office/drawing/2014/main" id="{0F2346DE-7B12-5148-8F4A-CD6384660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3819" y="3022857"/>
            <a:ext cx="405287" cy="405287"/>
          </a:xfrm>
          <a:prstGeom prst="rect">
            <a:avLst/>
          </a:prstGeom>
        </p:spPr>
      </p:pic>
      <p:pic>
        <p:nvPicPr>
          <p:cNvPr id="15" name="Graphic 14" descr="Eye outline">
            <a:extLst>
              <a:ext uri="{FF2B5EF4-FFF2-40B4-BE49-F238E27FC236}">
                <a16:creationId xmlns:a16="http://schemas.microsoft.com/office/drawing/2014/main" id="{A4FD5C1D-3E35-734A-9715-205F2F8AB8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63819" y="4249141"/>
            <a:ext cx="448211" cy="4482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15165-6A20-1147-B875-17A25EE9BE5F}"/>
              </a:ext>
            </a:extLst>
          </p:cNvPr>
          <p:cNvGrpSpPr/>
          <p:nvPr/>
        </p:nvGrpSpPr>
        <p:grpSpPr>
          <a:xfrm>
            <a:off x="12955363" y="2175116"/>
            <a:ext cx="735280" cy="365761"/>
            <a:chOff x="567438" y="3607902"/>
            <a:chExt cx="1658918" cy="914400"/>
          </a:xfrm>
        </p:grpSpPr>
        <p:pic>
          <p:nvPicPr>
            <p:cNvPr id="17" name="Graphic 16" descr="Ear outline">
              <a:extLst>
                <a:ext uri="{FF2B5EF4-FFF2-40B4-BE49-F238E27FC236}">
                  <a16:creationId xmlns:a16="http://schemas.microsoft.com/office/drawing/2014/main" id="{45149CF6-3281-0444-9515-FCDB3201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7438" y="3607902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Eye outline">
              <a:extLst>
                <a:ext uri="{FF2B5EF4-FFF2-40B4-BE49-F238E27FC236}">
                  <a16:creationId xmlns:a16="http://schemas.microsoft.com/office/drawing/2014/main" id="{F90D593C-6CBE-9548-A31C-837818BD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1956" y="3607902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Graphic 18" descr="Ear outline">
            <a:extLst>
              <a:ext uri="{FF2B5EF4-FFF2-40B4-BE49-F238E27FC236}">
                <a16:creationId xmlns:a16="http://schemas.microsoft.com/office/drawing/2014/main" id="{289A6E54-56DE-F143-8D85-BE8E273D88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10374" y="2894968"/>
            <a:ext cx="405287" cy="405287"/>
          </a:xfrm>
          <a:prstGeom prst="rect">
            <a:avLst/>
          </a:prstGeom>
        </p:spPr>
      </p:pic>
      <p:pic>
        <p:nvPicPr>
          <p:cNvPr id="20" name="Graphic 19" descr="Eye outline">
            <a:extLst>
              <a:ext uri="{FF2B5EF4-FFF2-40B4-BE49-F238E27FC236}">
                <a16:creationId xmlns:a16="http://schemas.microsoft.com/office/drawing/2014/main" id="{72E848EF-115F-0740-8CFC-5E08435714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41545" y="4290869"/>
            <a:ext cx="448211" cy="4482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E0A22A-01EB-FB6A-1668-1F79E93347C6}"/>
              </a:ext>
            </a:extLst>
          </p:cNvPr>
          <p:cNvSpPr/>
          <p:nvPr/>
        </p:nvSpPr>
        <p:spPr>
          <a:xfrm>
            <a:off x="11998782" y="877824"/>
            <a:ext cx="1094509" cy="33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72D00-B3F2-E596-AC03-E5016553B157}"/>
              </a:ext>
            </a:extLst>
          </p:cNvPr>
          <p:cNvSpPr/>
          <p:nvPr/>
        </p:nvSpPr>
        <p:spPr>
          <a:xfrm>
            <a:off x="12955363" y="891419"/>
            <a:ext cx="2621012" cy="33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43AD8-B9B6-1060-AF7B-0FE94C67F767}"/>
              </a:ext>
            </a:extLst>
          </p:cNvPr>
          <p:cNvSpPr txBox="1"/>
          <p:nvPr/>
        </p:nvSpPr>
        <p:spPr>
          <a:xfrm>
            <a:off x="11977152" y="90929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Auditory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7F22D5-65A4-1CA0-D807-62160B9930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40498" y="818861"/>
            <a:ext cx="1900291" cy="488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1C1085-F674-6D90-6678-5DB6B7421DB4}"/>
              </a:ext>
            </a:extLst>
          </p:cNvPr>
          <p:cNvSpPr/>
          <p:nvPr/>
        </p:nvSpPr>
        <p:spPr>
          <a:xfrm>
            <a:off x="13201154" y="863411"/>
            <a:ext cx="381241" cy="33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9D4EF-7F39-4A07-B4C7-E343290DE143}"/>
              </a:ext>
            </a:extLst>
          </p:cNvPr>
          <p:cNvSpPr/>
          <p:nvPr/>
        </p:nvSpPr>
        <p:spPr>
          <a:xfrm>
            <a:off x="13936533" y="860799"/>
            <a:ext cx="81211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DB8E1-B9FC-E14E-EA4B-18D8A2E6D54D}"/>
              </a:ext>
            </a:extLst>
          </p:cNvPr>
          <p:cNvSpPr txBox="1"/>
          <p:nvPr/>
        </p:nvSpPr>
        <p:spPr>
          <a:xfrm>
            <a:off x="13148069" y="899472"/>
            <a:ext cx="411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35F0E-3DB3-A7F8-2A77-9A4AF4DACE94}"/>
              </a:ext>
            </a:extLst>
          </p:cNvPr>
          <p:cNvSpPr txBox="1"/>
          <p:nvPr/>
        </p:nvSpPr>
        <p:spPr>
          <a:xfrm>
            <a:off x="13866575" y="914107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7E924-CCF0-461F-7E24-4C4F8F8448FC}"/>
              </a:ext>
            </a:extLst>
          </p:cNvPr>
          <p:cNvSpPr/>
          <p:nvPr/>
        </p:nvSpPr>
        <p:spPr>
          <a:xfrm>
            <a:off x="-22552" y="2120147"/>
            <a:ext cx="582930" cy="3292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14D2F-A928-B7F7-BDD8-642ECD4504FA}"/>
              </a:ext>
            </a:extLst>
          </p:cNvPr>
          <p:cNvSpPr txBox="1"/>
          <p:nvPr/>
        </p:nvSpPr>
        <p:spPr>
          <a:xfrm rot="16200000">
            <a:off x="-1126203" y="324347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(% correct)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3A4A6-F68B-A2D6-32A4-D6329F376FF7}"/>
              </a:ext>
            </a:extLst>
          </p:cNvPr>
          <p:cNvSpPr txBox="1"/>
          <p:nvPr/>
        </p:nvSpPr>
        <p:spPr>
          <a:xfrm>
            <a:off x="279053" y="23257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EAB94-0427-BDF0-D979-FE85378DE473}"/>
              </a:ext>
            </a:extLst>
          </p:cNvPr>
          <p:cNvSpPr txBox="1"/>
          <p:nvPr/>
        </p:nvSpPr>
        <p:spPr>
          <a:xfrm>
            <a:off x="286015" y="32544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124BF-928B-EC15-EC97-A8C65F75F9E2}"/>
              </a:ext>
            </a:extLst>
          </p:cNvPr>
          <p:cNvSpPr txBox="1"/>
          <p:nvPr/>
        </p:nvSpPr>
        <p:spPr>
          <a:xfrm>
            <a:off x="279053" y="41717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EBE87-CB25-02A5-99C0-C8AF9A0CBAE2}"/>
              </a:ext>
            </a:extLst>
          </p:cNvPr>
          <p:cNvSpPr txBox="1"/>
          <p:nvPr/>
        </p:nvSpPr>
        <p:spPr>
          <a:xfrm>
            <a:off x="353570" y="5087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358AFF-AB6D-3B69-7417-29DA5E92BD2A}"/>
              </a:ext>
            </a:extLst>
          </p:cNvPr>
          <p:cNvSpPr/>
          <p:nvPr/>
        </p:nvSpPr>
        <p:spPr>
          <a:xfrm>
            <a:off x="7005117" y="1967463"/>
            <a:ext cx="582930" cy="3445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B4AD7-8471-1CE7-DE32-C4E71B2C371E}"/>
              </a:ext>
            </a:extLst>
          </p:cNvPr>
          <p:cNvSpPr txBox="1"/>
          <p:nvPr/>
        </p:nvSpPr>
        <p:spPr>
          <a:xfrm rot="16200000">
            <a:off x="5915833" y="324347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(% correct)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1BC883-221C-93EB-E968-E4B6DB600E13}"/>
              </a:ext>
            </a:extLst>
          </p:cNvPr>
          <p:cNvSpPr txBox="1"/>
          <p:nvPr/>
        </p:nvSpPr>
        <p:spPr>
          <a:xfrm>
            <a:off x="7410936" y="50523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AB07ED-1483-2563-74B8-AB6AF1AC9DD2}"/>
              </a:ext>
            </a:extLst>
          </p:cNvPr>
          <p:cNvSpPr txBox="1"/>
          <p:nvPr/>
        </p:nvSpPr>
        <p:spPr>
          <a:xfrm>
            <a:off x="7298587" y="43593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46BF4-7621-910E-DB97-C58E6F29C19D}"/>
              </a:ext>
            </a:extLst>
          </p:cNvPr>
          <p:cNvSpPr txBox="1"/>
          <p:nvPr/>
        </p:nvSpPr>
        <p:spPr>
          <a:xfrm>
            <a:off x="7313146" y="36656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316695-7119-8E36-C3CE-0550E66C5492}"/>
              </a:ext>
            </a:extLst>
          </p:cNvPr>
          <p:cNvSpPr txBox="1"/>
          <p:nvPr/>
        </p:nvSpPr>
        <p:spPr>
          <a:xfrm>
            <a:off x="7313146" y="295871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0C974-1DAE-DC22-B483-066E5B91038B}"/>
              </a:ext>
            </a:extLst>
          </p:cNvPr>
          <p:cNvSpPr txBox="1"/>
          <p:nvPr/>
        </p:nvSpPr>
        <p:spPr>
          <a:xfrm>
            <a:off x="7302930" y="22668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DEB52E-E7CE-625E-91DA-A6FBD54B2CB0}"/>
              </a:ext>
            </a:extLst>
          </p:cNvPr>
          <p:cNvGrpSpPr/>
          <p:nvPr/>
        </p:nvGrpSpPr>
        <p:grpSpPr>
          <a:xfrm>
            <a:off x="2288775" y="885115"/>
            <a:ext cx="3060412" cy="365760"/>
            <a:chOff x="2288775" y="885115"/>
            <a:chExt cx="3060412" cy="3657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550014-7324-E3B1-64A9-EDFE08085C40}"/>
                </a:ext>
              </a:extLst>
            </p:cNvPr>
            <p:cNvSpPr/>
            <p:nvPr/>
          </p:nvSpPr>
          <p:spPr>
            <a:xfrm>
              <a:off x="2288775" y="885115"/>
              <a:ext cx="1531237" cy="365760"/>
            </a:xfrm>
            <a:prstGeom prst="rect">
              <a:avLst/>
            </a:prstGeom>
            <a:solidFill>
              <a:srgbClr val="CD4F38"/>
            </a:solidFill>
            <a:ln>
              <a:solidFill>
                <a:srgbClr val="CD4F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 Group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F7C1AB-0895-A0A6-5040-B47BE1F6CA84}"/>
                </a:ext>
              </a:extLst>
            </p:cNvPr>
            <p:cNvSpPr/>
            <p:nvPr/>
          </p:nvSpPr>
          <p:spPr>
            <a:xfrm>
              <a:off x="3817949" y="885115"/>
              <a:ext cx="1531238" cy="365760"/>
            </a:xfrm>
            <a:prstGeom prst="rect">
              <a:avLst/>
            </a:prstGeom>
            <a:solidFill>
              <a:srgbClr val="3C959A"/>
            </a:solidFill>
            <a:ln>
              <a:solidFill>
                <a:srgbClr val="3C9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Dyslexia Group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FB069B-9209-8ABC-25E6-3C46E7AF81D0}"/>
              </a:ext>
            </a:extLst>
          </p:cNvPr>
          <p:cNvSpPr/>
          <p:nvPr/>
        </p:nvSpPr>
        <p:spPr>
          <a:xfrm>
            <a:off x="632020" y="1439370"/>
            <a:ext cx="2025490" cy="248327"/>
          </a:xfrm>
          <a:prstGeom prst="rect">
            <a:avLst/>
          </a:prstGeom>
          <a:solidFill>
            <a:srgbClr val="1500EB"/>
          </a:solidFill>
          <a:ln>
            <a:solidFill>
              <a:srgbClr val="1500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082EF-4F56-D4CA-6509-EBA4FD632CF0}"/>
              </a:ext>
            </a:extLst>
          </p:cNvPr>
          <p:cNvSpPr/>
          <p:nvPr/>
        </p:nvSpPr>
        <p:spPr>
          <a:xfrm>
            <a:off x="2741165" y="1439370"/>
            <a:ext cx="2025490" cy="248327"/>
          </a:xfrm>
          <a:prstGeom prst="rect">
            <a:avLst/>
          </a:prstGeom>
          <a:solidFill>
            <a:srgbClr val="208943"/>
          </a:solidFill>
          <a:ln>
            <a:solidFill>
              <a:srgbClr val="208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A81C3A-9336-B3B2-C64B-DD331D150699}"/>
              </a:ext>
            </a:extLst>
          </p:cNvPr>
          <p:cNvSpPr/>
          <p:nvPr/>
        </p:nvSpPr>
        <p:spPr>
          <a:xfrm>
            <a:off x="4849538" y="1439370"/>
            <a:ext cx="2025490" cy="248327"/>
          </a:xfrm>
          <a:prstGeom prst="rect">
            <a:avLst/>
          </a:prstGeom>
          <a:solidFill>
            <a:srgbClr val="F5A511"/>
          </a:solidFill>
          <a:ln>
            <a:solidFill>
              <a:srgbClr val="F5A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E24BB7-4034-0684-7BB2-6244E5B06EEA}"/>
              </a:ext>
            </a:extLst>
          </p:cNvPr>
          <p:cNvSpPr/>
          <p:nvPr/>
        </p:nvSpPr>
        <p:spPr>
          <a:xfrm>
            <a:off x="8355417" y="5422969"/>
            <a:ext cx="9311798" cy="68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66D831-8794-8DED-E8E6-501CA4347782}"/>
              </a:ext>
            </a:extLst>
          </p:cNvPr>
          <p:cNvSpPr txBox="1"/>
          <p:nvPr/>
        </p:nvSpPr>
        <p:spPr>
          <a:xfrm>
            <a:off x="8578474" y="53586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7B15DD-AFFB-DE55-E65D-51379C35B58E}"/>
              </a:ext>
            </a:extLst>
          </p:cNvPr>
          <p:cNvSpPr txBox="1"/>
          <p:nvPr/>
        </p:nvSpPr>
        <p:spPr>
          <a:xfrm>
            <a:off x="9658640" y="53641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A6E01B-659B-EA66-AFBD-D967FD0BC482}"/>
              </a:ext>
            </a:extLst>
          </p:cNvPr>
          <p:cNvSpPr txBox="1"/>
          <p:nvPr/>
        </p:nvSpPr>
        <p:spPr>
          <a:xfrm>
            <a:off x="10800291" y="53586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6D49BF-48B9-16A0-67C8-7D1280076167}"/>
              </a:ext>
            </a:extLst>
          </p:cNvPr>
          <p:cNvSpPr txBox="1"/>
          <p:nvPr/>
        </p:nvSpPr>
        <p:spPr>
          <a:xfrm>
            <a:off x="11916572" y="53586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5B016E-FD42-E33B-AF54-88A0F13ACD90}"/>
              </a:ext>
            </a:extLst>
          </p:cNvPr>
          <p:cNvSpPr txBox="1"/>
          <p:nvPr/>
        </p:nvSpPr>
        <p:spPr>
          <a:xfrm>
            <a:off x="12160178" y="56288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(years)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C1BA30-08E0-191B-8244-1C5624BDCD17}"/>
              </a:ext>
            </a:extLst>
          </p:cNvPr>
          <p:cNvSpPr txBox="1"/>
          <p:nvPr/>
        </p:nvSpPr>
        <p:spPr>
          <a:xfrm>
            <a:off x="13871171" y="5361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3E51CF-9631-D9D6-6AFB-2E38EDDB299F}"/>
              </a:ext>
            </a:extLst>
          </p:cNvPr>
          <p:cNvSpPr txBox="1"/>
          <p:nvPr/>
        </p:nvSpPr>
        <p:spPr>
          <a:xfrm>
            <a:off x="14951337" y="53667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F6414E-3649-4C58-4AA9-D995EF29F58A}"/>
              </a:ext>
            </a:extLst>
          </p:cNvPr>
          <p:cNvSpPr txBox="1"/>
          <p:nvPr/>
        </p:nvSpPr>
        <p:spPr>
          <a:xfrm>
            <a:off x="16092988" y="53612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BA3869-8DED-2281-0B3F-58374AFA4EFB}"/>
              </a:ext>
            </a:extLst>
          </p:cNvPr>
          <p:cNvSpPr txBox="1"/>
          <p:nvPr/>
        </p:nvSpPr>
        <p:spPr>
          <a:xfrm>
            <a:off x="17209269" y="53612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7253F3-8BDB-F455-A1ED-13B62255D256}"/>
              </a:ext>
            </a:extLst>
          </p:cNvPr>
          <p:cNvSpPr txBox="1"/>
          <p:nvPr/>
        </p:nvSpPr>
        <p:spPr>
          <a:xfrm>
            <a:off x="10607526" y="87541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36807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1349</TotalTime>
  <Words>75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Liesbeth Gijbels</dc:creator>
  <cp:lastModifiedBy>Liesbeth Gijbels</cp:lastModifiedBy>
  <cp:revision>2</cp:revision>
  <cp:lastPrinted>2023-01-30T21:22:15Z</cp:lastPrinted>
  <dcterms:created xsi:type="dcterms:W3CDTF">2023-01-30T21:03:09Z</dcterms:created>
  <dcterms:modified xsi:type="dcterms:W3CDTF">2023-01-31T19:32:51Z</dcterms:modified>
</cp:coreProperties>
</file>